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 id="2147483796" r:id="rId3"/>
  </p:sldMasterIdLst>
  <p:notesMasterIdLst>
    <p:notesMasterId r:id="rId19"/>
  </p:notesMasterIdLst>
  <p:handoutMasterIdLst>
    <p:handoutMasterId r:id="rId20"/>
  </p:handoutMasterIdLst>
  <p:sldIdLst>
    <p:sldId id="352" r:id="rId4"/>
    <p:sldId id="365" r:id="rId5"/>
    <p:sldId id="289" r:id="rId6"/>
    <p:sldId id="353" r:id="rId7"/>
    <p:sldId id="354" r:id="rId8"/>
    <p:sldId id="355" r:id="rId9"/>
    <p:sldId id="360" r:id="rId10"/>
    <p:sldId id="348" r:id="rId11"/>
    <p:sldId id="319" r:id="rId12"/>
    <p:sldId id="324" r:id="rId13"/>
    <p:sldId id="361" r:id="rId14"/>
    <p:sldId id="362" r:id="rId15"/>
    <p:sldId id="363" r:id="rId16"/>
    <p:sldId id="364" r:id="rId17"/>
    <p:sldId id="359" r:id="rId18"/>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p:scale>
          <a:sx n="80" d="100"/>
          <a:sy n="80" d="100"/>
        </p:scale>
        <p:origin x="1136" y="24"/>
      </p:cViewPr>
      <p:guideLst>
        <p:guide orient="horz" pos="2160"/>
        <p:guide pos="2880"/>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handoutMaster" Target="handoutMasters/handout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A41A7120-B81C-B64C-A54E-4C7543098583}"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A3EF1C23-18EB-2B4F-9589-139B3270508C}" type="slidenum">
              <a:rPr lang="en-CA" altLang="en-US"/>
              <a:pPr/>
              <a:t>‹#›</a:t>
            </a:fld>
            <a:endParaRPr lang="en-CA" altLang="en-US"/>
          </a:p>
        </p:txBody>
      </p:sp>
    </p:spTree>
    <p:extLst>
      <p:ext uri="{BB962C8B-B14F-4D97-AF65-F5344CB8AC3E}">
        <p14:creationId xmlns:p14="http://schemas.microsoft.com/office/powerpoint/2010/main" val="1077381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05267C36-A036-7345-9B96-266C13BABC95}"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5CF3365D-25B8-1A49-95EB-72E1BC5671E2}" type="slidenum">
              <a:rPr lang="en-US" altLang="en-US"/>
              <a:pPr/>
              <a:t>‹#›</a:t>
            </a:fld>
            <a:endParaRPr lang="en-US" altLang="en-US"/>
          </a:p>
        </p:txBody>
      </p:sp>
    </p:spTree>
    <p:extLst>
      <p:ext uri="{BB962C8B-B14F-4D97-AF65-F5344CB8AC3E}">
        <p14:creationId xmlns:p14="http://schemas.microsoft.com/office/powerpoint/2010/main" val="1378864367"/>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p>
        </p:txBody>
      </p:sp>
      <p:sp>
        <p:nvSpPr>
          <p:cNvPr id="29699"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823AA7AE-C3C9-CB41-956C-783ADAF5BCFC}" type="slidenum">
              <a:rPr lang="en-US" altLang="en-US" sz="1200">
                <a:latin typeface="Arial" charset="0"/>
              </a:rPr>
              <a:pPr algn="r" eaLnBrk="1" hangingPunct="1"/>
              <a:t>1</a:t>
            </a:fld>
            <a:endParaRPr lang="en-US" altLang="en-US" sz="1200">
              <a:latin typeface="Arial" charset="0"/>
            </a:endParaRPr>
          </a:p>
        </p:txBody>
      </p:sp>
    </p:spTree>
    <p:extLst>
      <p:ext uri="{BB962C8B-B14F-4D97-AF65-F5344CB8AC3E}">
        <p14:creationId xmlns:p14="http://schemas.microsoft.com/office/powerpoint/2010/main" val="2114427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a:t>Script</a:t>
            </a:r>
          </a:p>
          <a:p>
            <a:pPr eaLnBrk="1" hangingPunct="1"/>
            <a:r>
              <a:rPr lang="en-CA" altLang="en-US"/>
              <a:t>The key messages in the chapter are that: Influenza immunization is essential yearly among patients with diabetes to reduce hospitalizations, Pneumoccoccal immunization is desired in patients with diabetes as it is a chronic disease. For those &gt; 65, a one time revaccination is essential if original vaccine adminstered &lt; 65 y with at least 5 years in between to ensure adequate immunity. Finally, It is important to include immunization as part of the diabetic flowsheet as a reminder. </a:t>
            </a:r>
          </a:p>
          <a:p>
            <a:pPr eaLnBrk="1" hangingPunct="1"/>
            <a:endParaRPr lang="en-CA" altLang="en-US"/>
          </a:p>
          <a:p>
            <a:pPr eaLnBrk="1" hangingPunct="1"/>
            <a:r>
              <a:rPr lang="en-CA" altLang="en-US"/>
              <a:t>TTT:The purpose of slide is to provide the framework of key messages for the chapter</a:t>
            </a:r>
          </a:p>
        </p:txBody>
      </p:sp>
      <p:sp>
        <p:nvSpPr>
          <p:cNvPr id="32771"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152230F-EE3F-9146-B490-D4062FAE4FA4}" type="slidenum">
              <a:rPr lang="en-US" altLang="en-US" sz="1200">
                <a:latin typeface="Arial" charset="0"/>
              </a:rPr>
              <a:pPr algn="r" eaLnBrk="1" hangingPunct="1"/>
              <a:t>4</a:t>
            </a:fld>
            <a:endParaRPr lang="en-US" altLang="en-US" sz="1200">
              <a:latin typeface="Arial" charset="0"/>
            </a:endParaRPr>
          </a:p>
        </p:txBody>
      </p:sp>
    </p:spTree>
    <p:extLst>
      <p:ext uri="{BB962C8B-B14F-4D97-AF65-F5344CB8AC3E}">
        <p14:creationId xmlns:p14="http://schemas.microsoft.com/office/powerpoint/2010/main" val="623383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Script: see above</a:t>
            </a:r>
          </a:p>
          <a:p>
            <a:endParaRPr lang="en-US" altLang="en-US"/>
          </a:p>
          <a:p>
            <a:r>
              <a:rPr lang="en-US" altLang="en-US"/>
              <a:t>TTT: The purpose of slide is to illustrate current gap that many patients with diabetes are currently not being immunized for influenza</a:t>
            </a:r>
          </a:p>
        </p:txBody>
      </p:sp>
      <p:sp>
        <p:nvSpPr>
          <p:cNvPr id="34819"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18E0F4B-6526-1E47-88BD-ED5CBA7D9382}" type="slidenum">
              <a:rPr lang="en-US" altLang="en-US" sz="1200">
                <a:latin typeface="Arial" charset="0"/>
              </a:rPr>
              <a:pPr algn="r" eaLnBrk="1" hangingPunct="1"/>
              <a:t>5</a:t>
            </a:fld>
            <a:endParaRPr lang="en-US" altLang="en-US" sz="1200">
              <a:latin typeface="Arial" charset="0"/>
            </a:endParaRPr>
          </a:p>
        </p:txBody>
      </p:sp>
    </p:spTree>
    <p:extLst>
      <p:ext uri="{BB962C8B-B14F-4D97-AF65-F5344CB8AC3E}">
        <p14:creationId xmlns:p14="http://schemas.microsoft.com/office/powerpoint/2010/main" val="1780464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Script: Diabetes is considered to be a chronic condition and people with diabetes are at similar risk of developing pneumococcal disease as those with other chronic conditions – It is strongly encouraged to immunize patients for pneumococcal disease to prevent morbidity and mortality associated with pneumococcal disease. </a:t>
            </a:r>
          </a:p>
          <a:p>
            <a:pPr marL="342900" lvl="1" indent="-342900"/>
            <a:r>
              <a:rPr lang="en-US" altLang="en-US"/>
              <a:t>Essential to have a one time revaccination if pts &gt; 65 or if Original vaccine administered when &lt;65 years of age with more than 5 years between administrations </a:t>
            </a:r>
          </a:p>
          <a:p>
            <a:endParaRPr lang="en-US" altLang="en-US"/>
          </a:p>
          <a:p>
            <a:r>
              <a:rPr lang="en-US" altLang="en-US"/>
              <a:t>TT: Slide is to illustrate the importance of pneumococcal vaccination in addition to influenza and consideration for re-vaccination. </a:t>
            </a:r>
          </a:p>
        </p:txBody>
      </p:sp>
      <p:sp>
        <p:nvSpPr>
          <p:cNvPr id="36867"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D384238-95F1-3744-97BD-318E06754278}" type="slidenum">
              <a:rPr lang="en-US" altLang="en-US" sz="1200">
                <a:latin typeface="Arial" charset="0"/>
              </a:rPr>
              <a:pPr algn="r" eaLnBrk="1" hangingPunct="1"/>
              <a:t>6</a:t>
            </a:fld>
            <a:endParaRPr lang="en-US" altLang="en-US" sz="1200">
              <a:latin typeface="Arial" charset="0"/>
            </a:endParaRPr>
          </a:p>
        </p:txBody>
      </p:sp>
    </p:spTree>
    <p:extLst>
      <p:ext uri="{BB962C8B-B14F-4D97-AF65-F5344CB8AC3E}">
        <p14:creationId xmlns:p14="http://schemas.microsoft.com/office/powerpoint/2010/main" val="1229798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FB7D723D-2F5C-134F-90D4-ABF0AE45C304}"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E22B241-D37E-1044-BB91-D7210CC35817}" type="datetimeFigureOut">
              <a:rPr lang="en-US" altLang="en-US"/>
              <a:pPr/>
              <a:t>10/23/18</a:t>
            </a:fld>
            <a:endParaRPr lang="en-US" altLang="en-US"/>
          </a:p>
        </p:txBody>
      </p:sp>
    </p:spTree>
    <p:extLst>
      <p:ext uri="{BB962C8B-B14F-4D97-AF65-F5344CB8AC3E}">
        <p14:creationId xmlns:p14="http://schemas.microsoft.com/office/powerpoint/2010/main" val="41891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28EDDB0A-9648-5C40-8D5F-D51888776A05}"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4C694E2-300D-7040-B767-474CEB0B00C0}" type="slidenum">
              <a:rPr lang="en-US" altLang="en-US"/>
              <a:pPr/>
              <a:t>‹#›</a:t>
            </a:fld>
            <a:endParaRPr lang="en-US" altLang="en-US"/>
          </a:p>
        </p:txBody>
      </p:sp>
    </p:spTree>
    <p:extLst>
      <p:ext uri="{BB962C8B-B14F-4D97-AF65-F5344CB8AC3E}">
        <p14:creationId xmlns:p14="http://schemas.microsoft.com/office/powerpoint/2010/main" val="96646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2F05EFAA-CFCC-5C43-90F3-65B07E18FEAF}"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A790AE1-D295-B84F-8EC0-571FBA87DF1E}" type="slidenum">
              <a:rPr lang="en-US" altLang="en-US"/>
              <a:pPr/>
              <a:t>‹#›</a:t>
            </a:fld>
            <a:endParaRPr lang="en-US" altLang="en-US"/>
          </a:p>
        </p:txBody>
      </p:sp>
    </p:spTree>
    <p:extLst>
      <p:ext uri="{BB962C8B-B14F-4D97-AF65-F5344CB8AC3E}">
        <p14:creationId xmlns:p14="http://schemas.microsoft.com/office/powerpoint/2010/main" val="1940398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681193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212156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640599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074818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73767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689857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062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372833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8CDFDF41-C19F-0245-91D7-C28278CB755A}"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C4AF3937-FC67-C54E-8FC7-0A6767316A96}" type="datetimeFigureOut">
              <a:rPr lang="en-US" altLang="en-US"/>
              <a:pPr/>
              <a:t>10/23/18</a:t>
            </a:fld>
            <a:endParaRPr lang="en-US" altLang="en-US"/>
          </a:p>
        </p:txBody>
      </p:sp>
    </p:spTree>
    <p:extLst>
      <p:ext uri="{BB962C8B-B14F-4D97-AF65-F5344CB8AC3E}">
        <p14:creationId xmlns:p14="http://schemas.microsoft.com/office/powerpoint/2010/main" val="1839825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21768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055883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36350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EEF9EBD7-0FAF-D140-9162-C24F47EFA21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4C0CD688-6A80-4249-AA8B-49F78F6589A5}" type="slidenum">
              <a:rPr lang="en-US" altLang="en-US"/>
              <a:pPr/>
              <a:t>‹#›</a:t>
            </a:fld>
            <a:endParaRPr lang="en-US" altLang="en-US"/>
          </a:p>
        </p:txBody>
      </p:sp>
    </p:spTree>
    <p:extLst>
      <p:ext uri="{BB962C8B-B14F-4D97-AF65-F5344CB8AC3E}">
        <p14:creationId xmlns:p14="http://schemas.microsoft.com/office/powerpoint/2010/main" val="18911731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BF355E5F-955E-C24C-AAD1-A3710E1D93D8}"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5475AE34-FFEA-CA43-9B2C-D8E308E9DB4C}" type="slidenum">
              <a:rPr lang="en-US" altLang="en-US"/>
              <a:pPr/>
              <a:t>‹#›</a:t>
            </a:fld>
            <a:endParaRPr lang="en-US" altLang="en-US"/>
          </a:p>
        </p:txBody>
      </p:sp>
    </p:spTree>
    <p:extLst>
      <p:ext uri="{BB962C8B-B14F-4D97-AF65-F5344CB8AC3E}">
        <p14:creationId xmlns:p14="http://schemas.microsoft.com/office/powerpoint/2010/main" val="774034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2A671FBD-3203-0D4B-9FCD-1AF78D1D5EE5}"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FBF59AEE-AB51-5C44-9378-37E5F1B6ED5B}" type="slidenum">
              <a:rPr lang="en-US" altLang="en-US"/>
              <a:pPr/>
              <a:t>‹#›</a:t>
            </a:fld>
            <a:endParaRPr lang="en-US" altLang="en-US"/>
          </a:p>
        </p:txBody>
      </p:sp>
    </p:spTree>
    <p:extLst>
      <p:ext uri="{BB962C8B-B14F-4D97-AF65-F5344CB8AC3E}">
        <p14:creationId xmlns:p14="http://schemas.microsoft.com/office/powerpoint/2010/main" val="1841385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6B033871-D692-D24E-8630-77B51630DD40}"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4EB95A76-1794-9B49-B997-0570047DA57E}" type="slidenum">
              <a:rPr lang="en-US" altLang="en-US"/>
              <a:pPr/>
              <a:t>‹#›</a:t>
            </a:fld>
            <a:endParaRPr lang="en-US" altLang="en-US"/>
          </a:p>
        </p:txBody>
      </p:sp>
    </p:spTree>
    <p:extLst>
      <p:ext uri="{BB962C8B-B14F-4D97-AF65-F5344CB8AC3E}">
        <p14:creationId xmlns:p14="http://schemas.microsoft.com/office/powerpoint/2010/main" val="722794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fld id="{9587EE55-43AC-C24B-BD12-B1108FC77445}" type="datetimeFigureOut">
              <a:rPr lang="en-US" altLang="en-US"/>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4EE32A2C-8B9E-DA44-9876-F1D81B1C4EE1}" type="slidenum">
              <a:rPr lang="en-US" altLang="en-US"/>
              <a:pPr/>
              <a:t>‹#›</a:t>
            </a:fld>
            <a:endParaRPr lang="en-US" altLang="en-US"/>
          </a:p>
        </p:txBody>
      </p:sp>
    </p:spTree>
    <p:extLst>
      <p:ext uri="{BB962C8B-B14F-4D97-AF65-F5344CB8AC3E}">
        <p14:creationId xmlns:p14="http://schemas.microsoft.com/office/powerpoint/2010/main" val="17836286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fld id="{9C007074-29E6-6048-917A-B6112F944466}" type="datetimeFigureOut">
              <a:rPr lang="en-US" altLang="en-US"/>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3BE664AE-C5D9-2B4D-A7FF-95D7E8A869CA}" type="slidenum">
              <a:rPr lang="en-US" altLang="en-US"/>
              <a:pPr/>
              <a:t>‹#›</a:t>
            </a:fld>
            <a:endParaRPr lang="en-US" altLang="en-US"/>
          </a:p>
        </p:txBody>
      </p:sp>
    </p:spTree>
    <p:extLst>
      <p:ext uri="{BB962C8B-B14F-4D97-AF65-F5344CB8AC3E}">
        <p14:creationId xmlns:p14="http://schemas.microsoft.com/office/powerpoint/2010/main" val="648171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fld id="{228859AF-A36B-E346-8740-3DC6B39A8DF6}" type="datetimeFigureOut">
              <a:rPr lang="en-US" altLang="en-US"/>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E55F4A2D-9C45-854C-AE1D-B06418E7970B}" type="slidenum">
              <a:rPr lang="en-US" altLang="en-US"/>
              <a:pPr/>
              <a:t>‹#›</a:t>
            </a:fld>
            <a:endParaRPr lang="en-US" altLang="en-US"/>
          </a:p>
        </p:txBody>
      </p:sp>
    </p:spTree>
    <p:extLst>
      <p:ext uri="{BB962C8B-B14F-4D97-AF65-F5344CB8AC3E}">
        <p14:creationId xmlns:p14="http://schemas.microsoft.com/office/powerpoint/2010/main" val="1937335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FFE326A8-6DFF-D146-87EA-D46E1994D734}"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FCD8E2FC-FC22-F042-B60F-3E430E003B39}" type="datetimeFigureOut">
              <a:rPr lang="en-US" altLang="en-US"/>
              <a:pPr/>
              <a:t>10/23/18</a:t>
            </a:fld>
            <a:endParaRPr lang="en-US" altLang="en-US"/>
          </a:p>
        </p:txBody>
      </p:sp>
    </p:spTree>
    <p:extLst>
      <p:ext uri="{BB962C8B-B14F-4D97-AF65-F5344CB8AC3E}">
        <p14:creationId xmlns:p14="http://schemas.microsoft.com/office/powerpoint/2010/main" val="333321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D4426B2B-AFD6-794F-AA09-600028BA0B01}"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1F3AC0BF-0C71-6345-89EC-6FFC95BCBB36}" type="slidenum">
              <a:rPr lang="en-US" altLang="en-US"/>
              <a:pPr/>
              <a:t>‹#›</a:t>
            </a:fld>
            <a:endParaRPr lang="en-US" altLang="en-US"/>
          </a:p>
        </p:txBody>
      </p:sp>
    </p:spTree>
    <p:extLst>
      <p:ext uri="{BB962C8B-B14F-4D97-AF65-F5344CB8AC3E}">
        <p14:creationId xmlns:p14="http://schemas.microsoft.com/office/powerpoint/2010/main" val="1127202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1A0F531F-5486-7240-A4CE-8EF033FAA9F1}"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AAE5FDB5-62E7-324B-843B-8D3E77F4B165}" type="slidenum">
              <a:rPr lang="en-US" altLang="en-US"/>
              <a:pPr/>
              <a:t>‹#›</a:t>
            </a:fld>
            <a:endParaRPr lang="en-US" altLang="en-US"/>
          </a:p>
        </p:txBody>
      </p:sp>
    </p:spTree>
    <p:extLst>
      <p:ext uri="{BB962C8B-B14F-4D97-AF65-F5344CB8AC3E}">
        <p14:creationId xmlns:p14="http://schemas.microsoft.com/office/powerpoint/2010/main" val="1237039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2D9C6DCC-0194-9B4C-B0CF-59C149F0C4EF}"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C6FA6FA9-2393-0D4F-9907-0467301EB12D}" type="slidenum">
              <a:rPr lang="en-US" altLang="en-US"/>
              <a:pPr/>
              <a:t>‹#›</a:t>
            </a:fld>
            <a:endParaRPr lang="en-US" altLang="en-US"/>
          </a:p>
        </p:txBody>
      </p:sp>
    </p:spTree>
    <p:extLst>
      <p:ext uri="{BB962C8B-B14F-4D97-AF65-F5344CB8AC3E}">
        <p14:creationId xmlns:p14="http://schemas.microsoft.com/office/powerpoint/2010/main" val="14110727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18D5C354-8BE9-C040-A3AD-78CC5736DEA4}"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D63D417D-A55C-9B44-9483-46C9A8FEB367}" type="slidenum">
              <a:rPr lang="en-US" altLang="en-US"/>
              <a:pPr/>
              <a:t>‹#›</a:t>
            </a:fld>
            <a:endParaRPr lang="en-US" altLang="en-US"/>
          </a:p>
        </p:txBody>
      </p:sp>
    </p:spTree>
    <p:extLst>
      <p:ext uri="{BB962C8B-B14F-4D97-AF65-F5344CB8AC3E}">
        <p14:creationId xmlns:p14="http://schemas.microsoft.com/office/powerpoint/2010/main" val="1370323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0A00521B-C3A4-CE47-81F7-7CD97CC333C4}"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5D193D8-FE88-D748-AEFE-3A257D3568AA}" type="datetimeFigureOut">
              <a:rPr lang="en-US" altLang="en-US"/>
              <a:pPr/>
              <a:t>10/23/18</a:t>
            </a:fld>
            <a:endParaRPr lang="en-US" altLang="en-US"/>
          </a:p>
        </p:txBody>
      </p:sp>
    </p:spTree>
    <p:extLst>
      <p:ext uri="{BB962C8B-B14F-4D97-AF65-F5344CB8AC3E}">
        <p14:creationId xmlns:p14="http://schemas.microsoft.com/office/powerpoint/2010/main" val="1503317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1BE5C179-4890-1246-9FC7-4F7D525A0049}"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A23956E5-5889-8A43-9B7A-67FCDA3E5113}" type="datetimeFigureOut">
              <a:rPr lang="en-US" altLang="en-US"/>
              <a:pPr/>
              <a:t>10/23/18</a:t>
            </a:fld>
            <a:endParaRPr lang="en-US" altLang="en-US"/>
          </a:p>
        </p:txBody>
      </p:sp>
    </p:spTree>
    <p:extLst>
      <p:ext uri="{BB962C8B-B14F-4D97-AF65-F5344CB8AC3E}">
        <p14:creationId xmlns:p14="http://schemas.microsoft.com/office/powerpoint/2010/main" val="1115712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4F35FA5C-E2AF-4341-903D-29608669CF8A}"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D0A69F4D-7F65-424C-A3B9-A4FAA70C673B}" type="datetimeFigureOut">
              <a:rPr lang="en-US" altLang="en-US"/>
              <a:pPr/>
              <a:t>10/23/18</a:t>
            </a:fld>
            <a:endParaRPr lang="en-US" altLang="en-US"/>
          </a:p>
        </p:txBody>
      </p:sp>
    </p:spTree>
    <p:extLst>
      <p:ext uri="{BB962C8B-B14F-4D97-AF65-F5344CB8AC3E}">
        <p14:creationId xmlns:p14="http://schemas.microsoft.com/office/powerpoint/2010/main" val="209594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26AE8115-988A-4C4E-8A2C-61E197E354D3}"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67A937D-264D-864F-AB55-70EC3F366D7C}" type="datetimeFigureOut">
              <a:rPr lang="en-US" altLang="en-US"/>
              <a:pPr/>
              <a:t>10/23/18</a:t>
            </a:fld>
            <a:endParaRPr lang="en-US" altLang="en-US"/>
          </a:p>
        </p:txBody>
      </p:sp>
    </p:spTree>
    <p:extLst>
      <p:ext uri="{BB962C8B-B14F-4D97-AF65-F5344CB8AC3E}">
        <p14:creationId xmlns:p14="http://schemas.microsoft.com/office/powerpoint/2010/main" val="1392580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1C6A8ADF-2749-CA43-B43C-82195C6AA2C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A19B6DC8-E52A-8144-A64B-0E01E4862A7B}" type="slidenum">
              <a:rPr lang="en-US" altLang="en-US"/>
              <a:pPr/>
              <a:t>‹#›</a:t>
            </a:fld>
            <a:endParaRPr lang="en-US" altLang="en-US"/>
          </a:p>
        </p:txBody>
      </p:sp>
    </p:spTree>
    <p:extLst>
      <p:ext uri="{BB962C8B-B14F-4D97-AF65-F5344CB8AC3E}">
        <p14:creationId xmlns:p14="http://schemas.microsoft.com/office/powerpoint/2010/main" val="1823123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FD93952-1090-764A-B7E5-0D57F50671B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DED5214-141C-5641-99A0-4DDA97BCAFD0}" type="slidenum">
              <a:rPr lang="en-US" altLang="en-US"/>
              <a:pPr/>
              <a:t>‹#›</a:t>
            </a:fld>
            <a:endParaRPr lang="en-US" altLang="en-US"/>
          </a:p>
        </p:txBody>
      </p:sp>
    </p:spTree>
    <p:extLst>
      <p:ext uri="{BB962C8B-B14F-4D97-AF65-F5344CB8AC3E}">
        <p14:creationId xmlns:p14="http://schemas.microsoft.com/office/powerpoint/2010/main" val="9460900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2E20021A-ED84-3049-9145-F24207C058B5}"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812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812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39" r:id="rId1"/>
    <p:sldLayoutId id="2147483938" r:id="rId2"/>
    <p:sldLayoutId id="2147483937" r:id="rId3"/>
    <p:sldLayoutId id="2147483936" r:id="rId4"/>
    <p:sldLayoutId id="2147483935" r:id="rId5"/>
    <p:sldLayoutId id="2147483934" r:id="rId6"/>
    <p:sldLayoutId id="2147483933" r:id="rId7"/>
    <p:sldLayoutId id="2147483932" r:id="rId8"/>
    <p:sldLayoutId id="2147483931" r:id="rId9"/>
    <p:sldLayoutId id="2147483930" r:id="rId10"/>
    <p:sldLayoutId id="214748392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sp>
        <p:nvSpPr>
          <p:cNvPr id="1434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83E7A9DC-4F44-924C-A166-F54D53EA3994}" type="datetimeFigureOut">
              <a:rPr lang="en-US" altLang="en-US"/>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7F0A5055-A544-344D-95E4-3982F3946A53}"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50" r:id="rId1"/>
    <p:sldLayoutId id="2147483949" r:id="rId2"/>
    <p:sldLayoutId id="2147483948" r:id="rId3"/>
    <p:sldLayoutId id="2147483947" r:id="rId4"/>
    <p:sldLayoutId id="2147483946" r:id="rId5"/>
    <p:sldLayoutId id="2147483945" r:id="rId6"/>
    <p:sldLayoutId id="2147483944" r:id="rId7"/>
    <p:sldLayoutId id="2147483943" r:id="rId8"/>
    <p:sldLayoutId id="2147483942" r:id="rId9"/>
    <p:sldLayoutId id="2147483941" r:id="rId10"/>
    <p:sldLayoutId id="214748394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phac-aspc.gc.ca/publicat/cig-gci/index-eng.ph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ctrTitle" idx="4294967295"/>
          </p:nvPr>
        </p:nvSpPr>
        <p:spPr>
          <a:xfrm>
            <a:off x="258763" y="2549525"/>
            <a:ext cx="7772400" cy="1143000"/>
          </a:xfrm>
        </p:spPr>
        <p:txBody>
          <a:bodyPr/>
          <a:lstStyle/>
          <a:p>
            <a:r>
              <a:rPr lang="en-US" altLang="en-US">
                <a:latin typeface="Arial" charset="0"/>
              </a:rPr>
              <a:t/>
            </a:r>
            <a:br>
              <a:rPr lang="en-US" altLang="en-US">
                <a:latin typeface="Arial" charset="0"/>
              </a:rPr>
            </a:br>
            <a:r>
              <a:rPr lang="en-US" altLang="en-US" sz="3600" b="0">
                <a:solidFill>
                  <a:schemeClr val="tx1"/>
                </a:solidFill>
                <a:latin typeface="Arial" charset="0"/>
              </a:rPr>
              <a:t>2018 Clinical Practice Guidelines</a:t>
            </a:r>
            <a:br>
              <a:rPr lang="en-US" altLang="en-US" sz="3600" b="0">
                <a:solidFill>
                  <a:schemeClr val="tx1"/>
                </a:solidFill>
                <a:latin typeface="Arial" charset="0"/>
              </a:rPr>
            </a:br>
            <a:r>
              <a:rPr lang="en-US" altLang="en-US">
                <a:latin typeface="Arial" charset="0"/>
              </a:rPr>
              <a:t/>
            </a:r>
            <a:br>
              <a:rPr lang="en-US" altLang="en-US">
                <a:latin typeface="Arial" charset="0"/>
              </a:rPr>
            </a:br>
            <a:r>
              <a:rPr lang="en-US" altLang="en-US">
                <a:latin typeface="Arial" charset="0"/>
              </a:rPr>
              <a:t>Influenza and Pneumococcal Immunization </a:t>
            </a:r>
          </a:p>
        </p:txBody>
      </p:sp>
      <p:sp>
        <p:nvSpPr>
          <p:cNvPr id="28674" name="Rectangle 3"/>
          <p:cNvSpPr>
            <a:spLocks noGrp="1"/>
          </p:cNvSpPr>
          <p:nvPr>
            <p:ph type="subTitle" idx="4294967295"/>
          </p:nvPr>
        </p:nvSpPr>
        <p:spPr>
          <a:xfrm>
            <a:off x="395288" y="4683125"/>
            <a:ext cx="7239000" cy="1752600"/>
          </a:xfrm>
        </p:spPr>
        <p:txBody>
          <a:bodyPr/>
          <a:lstStyle/>
          <a:p>
            <a:pPr marL="0" indent="0" eaLnBrk="1" hangingPunct="1">
              <a:buFont typeface="Arial" charset="0"/>
              <a:buNone/>
            </a:pPr>
            <a:r>
              <a:rPr lang="en-US" altLang="en-US">
                <a:solidFill>
                  <a:srgbClr val="00B2EB"/>
                </a:solidFill>
                <a:latin typeface="Arial" charset="0"/>
              </a:rPr>
              <a:t>Chapter 19</a:t>
            </a:r>
          </a:p>
          <a:p>
            <a:pPr marL="0" indent="0" eaLnBrk="1" hangingPunct="1">
              <a:buFont typeface="Arial" charset="0"/>
              <a:buNone/>
            </a:pPr>
            <a:r>
              <a:rPr lang="en-CA" altLang="en-US" sz="2800"/>
              <a:t>Nadira Husein </a:t>
            </a:r>
            <a:r>
              <a:rPr lang="en-CA" altLang="en-US" sz="2000"/>
              <a:t>MD FRCPC, </a:t>
            </a:r>
          </a:p>
          <a:p>
            <a:pPr marL="0" indent="0" eaLnBrk="1" hangingPunct="1">
              <a:buFont typeface="Arial" charset="0"/>
              <a:buNone/>
            </a:pPr>
            <a:r>
              <a:rPr lang="en-CA" altLang="en-US" sz="2800"/>
              <a:t>Ashen Chetty </a:t>
            </a:r>
            <a:r>
              <a:rPr lang="en-CA" altLang="en-US" sz="2000"/>
              <a:t>APN MEd BScN CDE CCRA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p:txBody>
          <a:bodyPr/>
          <a:lstStyle/>
          <a:p>
            <a:r>
              <a:rPr lang="en-US" altLang="en-US"/>
              <a:t>Recommendation 3</a:t>
            </a:r>
            <a:endParaRPr lang="en-CA" altLang="en-US"/>
          </a:p>
        </p:txBody>
      </p:sp>
      <p:sp>
        <p:nvSpPr>
          <p:cNvPr id="40962" name="Rectangle 3"/>
          <p:cNvSpPr>
            <a:spLocks noGrp="1"/>
          </p:cNvSpPr>
          <p:nvPr>
            <p:ph type="body" idx="4294967295"/>
          </p:nvPr>
        </p:nvSpPr>
        <p:spPr>
          <a:xfrm>
            <a:off x="628650" y="1412875"/>
            <a:ext cx="7886700" cy="5032375"/>
          </a:xfrm>
        </p:spPr>
        <p:txBody>
          <a:bodyPr/>
          <a:lstStyle/>
          <a:p>
            <a:pPr marL="495300" indent="-495300">
              <a:lnSpc>
                <a:spcPct val="100000"/>
              </a:lnSpc>
              <a:buFont typeface="Arial" charset="0"/>
              <a:buAutoNum type="arabicPeriod" startAt="3"/>
            </a:pPr>
            <a:r>
              <a:rPr lang="en-US" altLang="en-US" sz="2400"/>
              <a:t>Pneu-P-23</a:t>
            </a:r>
            <a:r>
              <a:rPr lang="en-US" altLang="en-US" sz="2400" b="0"/>
              <a:t> vaccination should be offered to persons with diabetes aged </a:t>
            </a:r>
            <a:r>
              <a:rPr lang="en-US" altLang="en-US" sz="2400"/>
              <a:t>19 to 64 years</a:t>
            </a:r>
            <a:r>
              <a:rPr lang="en-US" altLang="en-US" sz="2400" b="0"/>
              <a:t>.  A one time revaccination is recommended for those </a:t>
            </a:r>
            <a:r>
              <a:rPr lang="en-US" altLang="en-US" sz="2400" b="0" u="sng"/>
              <a:t>&gt;</a:t>
            </a:r>
            <a:r>
              <a:rPr lang="en-US" altLang="en-US" sz="2400" b="0"/>
              <a:t>65 years of age (if the original vaccine was given when they were &lt;65 years of age). For people with diabetes </a:t>
            </a:r>
            <a:r>
              <a:rPr lang="en-US" altLang="en-US" sz="2400" u="sng"/>
              <a:t>&gt;</a:t>
            </a:r>
            <a:r>
              <a:rPr lang="en-US" altLang="en-US" sz="2400"/>
              <a:t>65 years or with an immunocompromising condition </a:t>
            </a:r>
            <a:r>
              <a:rPr lang="en-US" altLang="en-US" sz="2400" b="0"/>
              <a:t>(e.g., end stage renal failure), </a:t>
            </a:r>
            <a:r>
              <a:rPr lang="en-US" altLang="en-US" sz="2400"/>
              <a:t>Pneu-C-13 </a:t>
            </a:r>
            <a:r>
              <a:rPr lang="en-US" altLang="en-US" sz="2400" b="0"/>
              <a:t>vaccine should be administered first, </a:t>
            </a:r>
            <a:r>
              <a:rPr lang="en-US" altLang="en-US" sz="2400"/>
              <a:t>followed</a:t>
            </a:r>
            <a:r>
              <a:rPr lang="en-US" altLang="en-US" sz="2400" b="0"/>
              <a:t> at least 8 weeks later by </a:t>
            </a:r>
            <a:r>
              <a:rPr lang="en-US" altLang="en-US" sz="2400"/>
              <a:t>Pneu-P-23 </a:t>
            </a:r>
            <a:r>
              <a:rPr lang="en-US" altLang="en-US" sz="2400" b="0"/>
              <a:t>vaccine. In people who have already received Pneu-P-23, at least one year should elapse before they are given Pneu-C-13 </a:t>
            </a:r>
            <a:r>
              <a:rPr lang="en-US" altLang="en-US" sz="2000" b="0"/>
              <a:t>[Grade D, Consensus]</a:t>
            </a:r>
          </a:p>
        </p:txBody>
      </p:sp>
      <p:sp>
        <p:nvSpPr>
          <p:cNvPr id="4096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571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pPr eaLnBrk="1" hangingPunct="1"/>
            <a:r>
              <a:rPr lang="en-CA" altLang="en-US"/>
              <a:t>Key Messages</a:t>
            </a:r>
          </a:p>
        </p:txBody>
      </p:sp>
      <p:sp>
        <p:nvSpPr>
          <p:cNvPr id="41986" name="Content Placeholder 2"/>
          <p:cNvSpPr>
            <a:spLocks noGrp="1"/>
          </p:cNvSpPr>
          <p:nvPr>
            <p:ph type="body" idx="4294967295"/>
          </p:nvPr>
        </p:nvSpPr>
        <p:spPr/>
        <p:txBody>
          <a:bodyPr/>
          <a:lstStyle/>
          <a:p>
            <a:pPr>
              <a:lnSpc>
                <a:spcPct val="100000"/>
              </a:lnSpc>
            </a:pPr>
            <a:r>
              <a:rPr lang="en-US" altLang="en-US" sz="2400" b="0"/>
              <a:t>Influenza vaccination can reduce hospitalization rates by approximately 40% for those individuals deemed to be at high risk</a:t>
            </a:r>
          </a:p>
          <a:p>
            <a:pPr>
              <a:lnSpc>
                <a:spcPct val="100000"/>
              </a:lnSpc>
            </a:pPr>
            <a:r>
              <a:rPr lang="en-US" altLang="en-US" sz="2400" b="0"/>
              <a:t>Pneumococcal vaccination is desired in people with diabetes as they are considered as likely to be infected as those with other chronic diseases</a:t>
            </a:r>
          </a:p>
          <a:p>
            <a:pPr>
              <a:lnSpc>
                <a:spcPct val="100000"/>
              </a:lnSpc>
            </a:pPr>
            <a:r>
              <a:rPr lang="en-US" altLang="en-US" sz="2400" b="0"/>
              <a:t>Adults with type 1 and type 2 diabetes are at higher risk of Hepatitis B virus infection</a:t>
            </a:r>
          </a:p>
          <a:p>
            <a:pPr>
              <a:lnSpc>
                <a:spcPct val="100000"/>
              </a:lnSpc>
              <a:buFont typeface="Arial" charset="0"/>
              <a:buNone/>
            </a:pPr>
            <a:endParaRPr lang="en-US" altLang="en-US" sz="2400" b="0"/>
          </a:p>
        </p:txBody>
      </p:sp>
      <p:sp>
        <p:nvSpPr>
          <p:cNvPr id="10445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a:xfrm>
            <a:off x="628650" y="476250"/>
            <a:ext cx="7886700" cy="1325563"/>
          </a:xfrm>
        </p:spPr>
        <p:txBody>
          <a:bodyPr/>
          <a:lstStyle/>
          <a:p>
            <a:r>
              <a:rPr lang="en-US" altLang="en-US" sz="4000"/>
              <a:t>Key Messages for People with Diabetes</a:t>
            </a:r>
            <a:endParaRPr lang="en-CA" altLang="en-US" sz="4000"/>
          </a:p>
        </p:txBody>
      </p:sp>
      <p:sp>
        <p:nvSpPr>
          <p:cNvPr id="43010"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t>You should receive routine vaccinations as recommended for anyone with or without diabetes.  Check if you are up to date with your vaccinations.</a:t>
            </a:r>
          </a:p>
          <a:p>
            <a:pPr>
              <a:lnSpc>
                <a:spcPct val="100000"/>
              </a:lnSpc>
            </a:pPr>
            <a:r>
              <a:rPr lang="en-US" altLang="en-US" sz="2400" b="0"/>
              <a:t>You should receive</a:t>
            </a:r>
          </a:p>
          <a:p>
            <a:pPr lvl="1">
              <a:lnSpc>
                <a:spcPct val="100000"/>
              </a:lnSpc>
            </a:pPr>
            <a:r>
              <a:rPr lang="en-US" altLang="en-US" sz="2400" b="1">
                <a:latin typeface="Open Sans" charset="0"/>
              </a:rPr>
              <a:t>Influenza vaccination(</a:t>
            </a:r>
            <a:r>
              <a:rPr lang="ja-JP" altLang="en-US" sz="2400" b="1">
                <a:latin typeface="Open Sans" charset="0"/>
              </a:rPr>
              <a:t>“</a:t>
            </a:r>
            <a:r>
              <a:rPr lang="en-US" altLang="ja-JP" sz="2400" b="1">
                <a:latin typeface="Open Sans" charset="0"/>
              </a:rPr>
              <a:t>flu shot</a:t>
            </a:r>
            <a:r>
              <a:rPr lang="ja-JP" altLang="en-US" sz="2400" b="1">
                <a:latin typeface="Open Sans" charset="0"/>
              </a:rPr>
              <a:t>”</a:t>
            </a:r>
            <a:r>
              <a:rPr lang="en-US" altLang="ja-JP" sz="2400" b="1">
                <a:latin typeface="Open Sans" charset="0"/>
              </a:rPr>
              <a:t>) every year</a:t>
            </a:r>
          </a:p>
          <a:p>
            <a:pPr lvl="1">
              <a:lnSpc>
                <a:spcPct val="100000"/>
              </a:lnSpc>
            </a:pPr>
            <a:r>
              <a:rPr lang="en-US" altLang="en-US" sz="2400" b="1">
                <a:latin typeface="Open Sans" charset="0"/>
              </a:rPr>
              <a:t>Pneumococcal vaccination:</a:t>
            </a:r>
          </a:p>
          <a:p>
            <a:pPr lvl="2">
              <a:lnSpc>
                <a:spcPct val="100000"/>
              </a:lnSpc>
            </a:pPr>
            <a:r>
              <a:rPr lang="en-US" altLang="en-US" sz="2000">
                <a:latin typeface="Open Sans" charset="0"/>
              </a:rPr>
              <a:t>Initially when you are over the age of 18 years</a:t>
            </a:r>
          </a:p>
          <a:p>
            <a:pPr lvl="2">
              <a:lnSpc>
                <a:spcPct val="100000"/>
              </a:lnSpc>
            </a:pPr>
            <a:r>
              <a:rPr lang="en-US" altLang="en-US" sz="2000">
                <a:latin typeface="Open Sans" charset="0"/>
              </a:rPr>
              <a:t>And, again, when you are over the age of 65 years (if your original vaccination was given when you were younger than 65 years and your last vaccination was over 5 years ago)</a:t>
            </a:r>
          </a:p>
          <a:p>
            <a:pPr>
              <a:lnSpc>
                <a:spcPct val="100000"/>
              </a:lnSpc>
            </a:pPr>
            <a:endParaRPr lang="en-CA" altLang="en-US" sz="2000" b="0"/>
          </a:p>
        </p:txBody>
      </p:sp>
      <p:sp>
        <p:nvSpPr>
          <p:cNvPr id="149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4403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4505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p:txBody>
          <a:bodyPr/>
          <a:lstStyle/>
          <a:p>
            <a:r>
              <a:rPr lang="en-US" altLang="en-US">
                <a:latin typeface="Arial" charset="0"/>
              </a:rPr>
              <a:t>Diabetes Canada Clinical Practice Guidelines</a:t>
            </a:r>
          </a:p>
        </p:txBody>
      </p:sp>
      <p:sp>
        <p:nvSpPr>
          <p:cNvPr id="46082" name="Content Placeholder 2"/>
          <p:cNvSpPr>
            <a:spLocks noGrp="1"/>
          </p:cNvSpPr>
          <p:nvPr>
            <p:ph idx="4294967295"/>
          </p:nvPr>
        </p:nvSpPr>
        <p:spPr/>
        <p:txBody>
          <a:bodyPr/>
          <a:lstStyle/>
          <a:p>
            <a:pPr marL="0" indent="0">
              <a:buFontTx/>
              <a:buNone/>
            </a:pPr>
            <a:endParaRPr lang="en-US" altLang="en-US">
              <a:latin typeface="Arial" charset="0"/>
              <a:hlinkClick r:id="rId2"/>
            </a:endParaRPr>
          </a:p>
          <a:p>
            <a:pPr marL="0" indent="0">
              <a:buFontTx/>
              <a:buNone/>
            </a:pPr>
            <a:r>
              <a:rPr lang="en-US" altLang="en-US">
                <a:solidFill>
                  <a:srgbClr val="C00000"/>
                </a:solidFill>
                <a:latin typeface="Arial" charset="0"/>
                <a:hlinkClick r:id="rId2"/>
              </a:rPr>
              <a:t>http://guidelines.diabetes.ca</a:t>
            </a:r>
            <a:r>
              <a:rPr lang="en-US" altLang="en-US">
                <a:solidFill>
                  <a:srgbClr val="C00000"/>
                </a:solidFill>
                <a:latin typeface="Arial" charset="0"/>
              </a:rPr>
              <a:t> </a:t>
            </a:r>
            <a:r>
              <a:rPr lang="en-US" altLang="en-US">
                <a:solidFill>
                  <a:schemeClr val="accent1"/>
                </a:solidFill>
                <a:latin typeface="Arial" charset="0"/>
              </a:rPr>
              <a:t>– for health-care providers</a:t>
            </a:r>
          </a:p>
          <a:p>
            <a:pPr marL="0" indent="0">
              <a:buFontTx/>
              <a:buNone/>
            </a:pPr>
            <a:endParaRPr lang="en-US" altLang="en-US">
              <a:solidFill>
                <a:schemeClr val="accent1"/>
              </a:solidFill>
              <a:latin typeface="Arial" charset="0"/>
            </a:endParaRPr>
          </a:p>
          <a:p>
            <a:pPr marL="0" indent="0">
              <a:buFontTx/>
              <a:buNone/>
            </a:pPr>
            <a:r>
              <a:rPr lang="en-US" altLang="en-US">
                <a:latin typeface="Arial" charset="0"/>
              </a:rPr>
              <a:t>1-800-BANTING (226-8464)</a:t>
            </a:r>
          </a:p>
          <a:p>
            <a:pPr marL="0" indent="0">
              <a:buFontTx/>
              <a:buNone/>
            </a:pPr>
            <a:endParaRPr lang="en-US" altLang="en-US">
              <a:latin typeface="Arial" charset="0"/>
            </a:endParaRPr>
          </a:p>
          <a:p>
            <a:pPr marL="0" indent="0">
              <a:buFontTx/>
              <a:buNone/>
            </a:pPr>
            <a:r>
              <a:rPr lang="en-US" altLang="en-US">
                <a:latin typeface="Arial" charset="0"/>
                <a:hlinkClick r:id="rId3"/>
              </a:rPr>
              <a:t>http://diabetes.ca </a:t>
            </a:r>
            <a:r>
              <a:rPr lang="en-US" altLang="en-US">
                <a:solidFill>
                  <a:schemeClr val="accent1"/>
                </a:solidFill>
                <a:latin typeface="Arial" charset="0"/>
              </a:rPr>
              <a:t>– for people with diabetes</a:t>
            </a:r>
          </a:p>
          <a:p>
            <a:pPr marL="0" indent="0">
              <a:buFontTx/>
              <a:buNone/>
            </a:pPr>
            <a:endParaRPr lang="en-US" altLang="en-US">
              <a:solidFill>
                <a:schemeClr val="accent1"/>
              </a:solidFill>
              <a:latin typeface="Arial" charset="0"/>
            </a:endParaRPr>
          </a:p>
          <a:p>
            <a:pPr marL="0" indent="0"/>
            <a:endParaRPr lang="en-US" altLang="en-US">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43082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r>
              <a:rPr lang="en-CA" altLang="en-US"/>
              <a:t>Key Changes</a:t>
            </a:r>
          </a:p>
        </p:txBody>
      </p:sp>
      <p:sp>
        <p:nvSpPr>
          <p:cNvPr id="30722" name="Content Placeholder 2"/>
          <p:cNvSpPr>
            <a:spLocks noGrp="1"/>
          </p:cNvSpPr>
          <p:nvPr>
            <p:ph type="body" idx="4294967295"/>
          </p:nvPr>
        </p:nvSpPr>
        <p:spPr/>
        <p:txBody>
          <a:bodyPr/>
          <a:lstStyle/>
          <a:p>
            <a:r>
              <a:rPr lang="en-CA" altLang="ja-JP" sz="2400" b="0"/>
              <a:t>New information on recommendations for</a:t>
            </a:r>
          </a:p>
          <a:p>
            <a:pPr lvl="1"/>
            <a:r>
              <a:rPr lang="en-CA" altLang="ja-JP" sz="2400" b="1">
                <a:latin typeface="Open Sans" charset="0"/>
              </a:rPr>
              <a:t>Recommended types of Pneumococcal vaccination</a:t>
            </a:r>
          </a:p>
          <a:p>
            <a:pPr lvl="1"/>
            <a:r>
              <a:rPr lang="en-CA" altLang="ja-JP" sz="2400" b="1">
                <a:latin typeface="Open Sans" charset="0"/>
              </a:rPr>
              <a:t>Hepatitis B vaccination</a:t>
            </a:r>
          </a:p>
          <a:p>
            <a:pPr lvl="1"/>
            <a:r>
              <a:rPr lang="en-CA" altLang="ja-JP" sz="2400" b="1">
                <a:latin typeface="Open Sans" charset="0"/>
              </a:rPr>
              <a:t>Herpes Zoster vaccination</a:t>
            </a:r>
          </a:p>
          <a:p>
            <a:endParaRPr lang="en-CA" altLang="ja-JP" sz="2400" b="0"/>
          </a:p>
        </p:txBody>
      </p:sp>
      <p:sp>
        <p:nvSpPr>
          <p:cNvPr id="307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a:xfrm>
            <a:off x="685800" y="501650"/>
            <a:ext cx="7772400" cy="1143000"/>
          </a:xfrm>
        </p:spPr>
        <p:txBody>
          <a:bodyPr/>
          <a:lstStyle/>
          <a:p>
            <a:r>
              <a:rPr lang="en-CA" altLang="en-US" sz="3200">
                <a:latin typeface="Arial" charset="0"/>
              </a:rPr>
              <a:t>Immunization Checklist</a:t>
            </a:r>
          </a:p>
        </p:txBody>
      </p:sp>
      <p:sp>
        <p:nvSpPr>
          <p:cNvPr id="31746" name="Rectangle 5"/>
          <p:cNvSpPr>
            <a:spLocks noGrp="1"/>
          </p:cNvSpPr>
          <p:nvPr>
            <p:ph type="body" idx="4294967295"/>
          </p:nvPr>
        </p:nvSpPr>
        <p:spPr>
          <a:xfrm>
            <a:off x="990600" y="1625600"/>
            <a:ext cx="7543800" cy="4114800"/>
          </a:xfrm>
        </p:spPr>
        <p:txBody>
          <a:bodyPr/>
          <a:lstStyle/>
          <a:p>
            <a:pPr>
              <a:lnSpc>
                <a:spcPct val="100000"/>
              </a:lnSpc>
              <a:buClr>
                <a:srgbClr val="FF0000"/>
              </a:buClr>
              <a:buSzPct val="125000"/>
              <a:buFont typeface="Wingdings" charset="2"/>
              <a:buChar char="ü"/>
            </a:pPr>
            <a:r>
              <a:rPr lang="en-US" altLang="en-US">
                <a:latin typeface="Arial" charset="0"/>
              </a:rPr>
              <a:t>GIVE</a:t>
            </a:r>
            <a:r>
              <a:rPr lang="en-US" altLang="en-US" b="0">
                <a:latin typeface="Arial" charset="0"/>
              </a:rPr>
              <a:t> annual influenza immunization</a:t>
            </a:r>
          </a:p>
          <a:p>
            <a:pPr>
              <a:lnSpc>
                <a:spcPct val="100000"/>
              </a:lnSpc>
              <a:buClr>
                <a:srgbClr val="FF0000"/>
              </a:buClr>
              <a:buSzPct val="125000"/>
              <a:buFont typeface="Wingdings" charset="2"/>
              <a:buChar char="ü"/>
            </a:pPr>
            <a:endParaRPr lang="en-US" altLang="en-US" b="0">
              <a:latin typeface="Arial" charset="0"/>
            </a:endParaRPr>
          </a:p>
          <a:p>
            <a:pPr>
              <a:lnSpc>
                <a:spcPct val="100000"/>
              </a:lnSpc>
              <a:buClr>
                <a:srgbClr val="FF0000"/>
              </a:buClr>
              <a:buSzPct val="125000"/>
              <a:buFont typeface="Wingdings" charset="2"/>
              <a:buChar char="ü"/>
            </a:pPr>
            <a:r>
              <a:rPr lang="en-US" altLang="en-US">
                <a:latin typeface="Arial" charset="0"/>
              </a:rPr>
              <a:t>OFFER</a:t>
            </a:r>
            <a:r>
              <a:rPr lang="en-US" altLang="en-US" b="0">
                <a:latin typeface="Arial" charset="0"/>
              </a:rPr>
              <a:t> pneumococcal immunization if &gt;18 years of age</a:t>
            </a:r>
          </a:p>
          <a:p>
            <a:pPr>
              <a:lnSpc>
                <a:spcPct val="100000"/>
              </a:lnSpc>
              <a:buClr>
                <a:srgbClr val="FF0000"/>
              </a:buClr>
              <a:buSzPct val="125000"/>
              <a:buFont typeface="Wingdings" charset="2"/>
              <a:buChar char="ü"/>
            </a:pPr>
            <a:endParaRPr lang="en-US" altLang="en-US" b="0">
              <a:latin typeface="Arial" charset="0"/>
            </a:endParaRPr>
          </a:p>
          <a:p>
            <a:pPr>
              <a:lnSpc>
                <a:spcPct val="100000"/>
              </a:lnSpc>
              <a:buClr>
                <a:srgbClr val="FF0000"/>
              </a:buClr>
              <a:buSzPct val="125000"/>
              <a:buFont typeface="Wingdings" charset="2"/>
              <a:buChar char="ü"/>
            </a:pPr>
            <a:r>
              <a:rPr lang="en-US" altLang="en-US">
                <a:latin typeface="Arial" charset="0"/>
              </a:rPr>
              <a:t>RE-VACCINATE </a:t>
            </a:r>
            <a:r>
              <a:rPr lang="en-US" altLang="en-US" b="0">
                <a:latin typeface="Arial" charset="0"/>
              </a:rPr>
              <a:t>for pneumococcal for those </a:t>
            </a:r>
            <a:r>
              <a:rPr lang="en-US" altLang="en-US" b="0" u="sng">
                <a:latin typeface="Arial" charset="0"/>
              </a:rPr>
              <a:t>&gt;</a:t>
            </a:r>
            <a:r>
              <a:rPr lang="en-US" altLang="en-US" b="0">
                <a:latin typeface="Arial" charset="0"/>
              </a:rPr>
              <a:t>65 years of age; ensure ≥5 years between administrations</a:t>
            </a:r>
            <a:endParaRPr lang="en-US" altLang="en-US" sz="2000" b="0">
              <a:latin typeface="Arial" charset="0"/>
            </a:endParaRPr>
          </a:p>
        </p:txBody>
      </p:sp>
      <p:sp>
        <p:nvSpPr>
          <p:cNvPr id="18534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a:xfrm>
            <a:off x="628650" y="646113"/>
            <a:ext cx="8086725" cy="1325562"/>
          </a:xfrm>
        </p:spPr>
        <p:txBody>
          <a:bodyPr/>
          <a:lstStyle/>
          <a:p>
            <a:r>
              <a:rPr lang="en-US" altLang="en-US" sz="3600">
                <a:latin typeface="Arial" charset="0"/>
              </a:rPr>
              <a:t>Annual Influenza Immunization is Beneficial for Patients with Diabetes</a:t>
            </a:r>
          </a:p>
        </p:txBody>
      </p:sp>
      <p:sp>
        <p:nvSpPr>
          <p:cNvPr id="33794" name="Content Placeholder 2"/>
          <p:cNvSpPr>
            <a:spLocks noGrp="1"/>
          </p:cNvSpPr>
          <p:nvPr>
            <p:ph idx="4294967295"/>
          </p:nvPr>
        </p:nvSpPr>
        <p:spPr>
          <a:xfrm>
            <a:off x="1174750" y="2082800"/>
            <a:ext cx="6962775" cy="1806575"/>
          </a:xfrm>
        </p:spPr>
        <p:txBody>
          <a:bodyPr/>
          <a:lstStyle/>
          <a:p>
            <a:pPr marL="0" indent="0" algn="ctr">
              <a:buFont typeface="Arial" charset="0"/>
              <a:buNone/>
            </a:pPr>
            <a:r>
              <a:rPr lang="en-US" altLang="en-US" b="0"/>
              <a:t>Diabetes = ↑ risk of morbidity from influenza</a:t>
            </a:r>
          </a:p>
          <a:p>
            <a:pPr marL="0" indent="0" algn="ctr">
              <a:buFont typeface="Arial" charset="0"/>
              <a:buNone/>
            </a:pPr>
            <a:endParaRPr lang="en-US" altLang="en-US" sz="1400" b="0"/>
          </a:p>
          <a:p>
            <a:pPr marL="0" indent="0" algn="ctr">
              <a:buFont typeface="Arial" charset="0"/>
              <a:buNone/>
            </a:pPr>
            <a:r>
              <a:rPr lang="en-US" altLang="en-US" b="0"/>
              <a:t>Influenza immunization ↓ hospitalization rates by ~ 40%</a:t>
            </a:r>
            <a:endParaRPr lang="en-US" altLang="en-US" b="0" baseline="30000"/>
          </a:p>
        </p:txBody>
      </p:sp>
      <p:sp>
        <p:nvSpPr>
          <p:cNvPr id="33795" name="TextBox 7"/>
          <p:cNvSpPr txBox="1">
            <a:spLocks noChangeArrowheads="1"/>
          </p:cNvSpPr>
          <p:nvPr/>
        </p:nvSpPr>
        <p:spPr bwMode="auto">
          <a:xfrm>
            <a:off x="241300" y="6367463"/>
            <a:ext cx="5105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latin typeface="Arial" charset="0"/>
              </a:rPr>
              <a:t>Groenwold RHH, et al. </a:t>
            </a:r>
            <a:r>
              <a:rPr lang="en-US" altLang="en-US" sz="1200" i="1">
                <a:latin typeface="Arial" charset="0"/>
              </a:rPr>
              <a:t>EurRespir J. </a:t>
            </a:r>
            <a:r>
              <a:rPr lang="en-US" altLang="en-US" sz="1200">
                <a:latin typeface="Arial" charset="0"/>
              </a:rPr>
              <a:t>2009;34:56-62.</a:t>
            </a:r>
          </a:p>
        </p:txBody>
      </p:sp>
      <p:sp>
        <p:nvSpPr>
          <p:cNvPr id="5" name="Down Arrow 4"/>
          <p:cNvSpPr/>
          <p:nvPr/>
        </p:nvSpPr>
        <p:spPr>
          <a:xfrm>
            <a:off x="4295775" y="4037012"/>
            <a:ext cx="762000" cy="914401"/>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00"/>
          </a:p>
        </p:txBody>
      </p:sp>
      <p:sp>
        <p:nvSpPr>
          <p:cNvPr id="187401"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
        <p:nvSpPr>
          <p:cNvPr id="33800" name="Content Placeholder 2"/>
          <p:cNvSpPr txBox="1">
            <a:spLocks/>
          </p:cNvSpPr>
          <p:nvPr/>
        </p:nvSpPr>
        <p:spPr bwMode="auto">
          <a:xfrm>
            <a:off x="2063750" y="5064125"/>
            <a:ext cx="5238750" cy="841375"/>
          </a:xfrm>
          <a:prstGeom prst="rect">
            <a:avLst/>
          </a:prstGeom>
          <a:noFill/>
          <a:ln w="57150">
            <a:solidFill>
              <a:srgbClr val="00B2EB"/>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txBody>
          <a:bodyPr lIns="84216" tIns="42108" rIns="84216" bIns="42108"/>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a:lnSpc>
                <a:spcPct val="90000"/>
              </a:lnSpc>
              <a:spcBef>
                <a:spcPts val="925"/>
              </a:spcBef>
              <a:buFont typeface="Arial" charset="0"/>
              <a:buNone/>
            </a:pPr>
            <a:r>
              <a:rPr lang="en-US" altLang="en-US" sz="2600" b="1">
                <a:solidFill>
                  <a:srgbClr val="1E3268"/>
                </a:solidFill>
                <a:latin typeface="Open Sans" charset="0"/>
              </a:rPr>
              <a:t>Annual Influenza Immunization</a:t>
            </a:r>
            <a:endParaRPr lang="en-US" altLang="en-US" sz="2600" b="1" baseline="30000">
              <a:solidFill>
                <a:srgbClr val="1E3268"/>
              </a:solidFill>
              <a:latin typeface="Open Sans"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idx="4294967295"/>
          </p:nvPr>
        </p:nvSpPr>
        <p:spPr>
          <a:xfrm>
            <a:off x="539750" y="698500"/>
            <a:ext cx="8255000" cy="1325563"/>
          </a:xfrm>
        </p:spPr>
        <p:txBody>
          <a:bodyPr/>
          <a:lstStyle/>
          <a:p>
            <a:r>
              <a:rPr lang="en-US" altLang="en-US" sz="3600">
                <a:latin typeface="Arial" charset="0"/>
              </a:rPr>
              <a:t>Recommend Pneumococcal Vaccine Among People with Diabetes</a:t>
            </a:r>
          </a:p>
        </p:txBody>
      </p:sp>
      <p:sp>
        <p:nvSpPr>
          <p:cNvPr id="35842" name="Content Placeholder 2"/>
          <p:cNvSpPr>
            <a:spLocks noGrp="1"/>
          </p:cNvSpPr>
          <p:nvPr>
            <p:ph idx="4294967295"/>
          </p:nvPr>
        </p:nvSpPr>
        <p:spPr>
          <a:xfrm>
            <a:off x="841375" y="2244725"/>
            <a:ext cx="7772400" cy="4114800"/>
          </a:xfrm>
        </p:spPr>
        <p:txBody>
          <a:bodyPr/>
          <a:lstStyle/>
          <a:p>
            <a:pPr>
              <a:lnSpc>
                <a:spcPct val="100000"/>
              </a:lnSpc>
            </a:pPr>
            <a:r>
              <a:rPr lang="en-US" altLang="en-US" b="0">
                <a:latin typeface="Arial" charset="0"/>
              </a:rPr>
              <a:t>People with diabetes are at similar risk of pneumococcal disease as other chronic conditions</a:t>
            </a:r>
          </a:p>
          <a:p>
            <a:pPr>
              <a:lnSpc>
                <a:spcPct val="100000"/>
              </a:lnSpc>
            </a:pPr>
            <a:endParaRPr lang="en-US" altLang="en-US" b="0">
              <a:latin typeface="Arial" charset="0"/>
            </a:endParaRPr>
          </a:p>
          <a:p>
            <a:pPr>
              <a:lnSpc>
                <a:spcPct val="100000"/>
              </a:lnSpc>
            </a:pPr>
            <a:r>
              <a:rPr lang="en-US" altLang="en-US" b="0">
                <a:latin typeface="Arial" charset="0"/>
              </a:rPr>
              <a:t>A one time revaccination is recommended if:</a:t>
            </a:r>
          </a:p>
          <a:p>
            <a:pPr lvl="1">
              <a:lnSpc>
                <a:spcPct val="100000"/>
              </a:lnSpc>
            </a:pPr>
            <a:r>
              <a:rPr lang="en-US" altLang="en-US" sz="2400" u="sng">
                <a:latin typeface="Arial" charset="0"/>
              </a:rPr>
              <a:t>&gt;</a:t>
            </a:r>
            <a:r>
              <a:rPr lang="en-US" altLang="en-US" sz="2400">
                <a:latin typeface="Arial" charset="0"/>
              </a:rPr>
              <a:t>65 years of age +</a:t>
            </a:r>
          </a:p>
          <a:p>
            <a:pPr lvl="1">
              <a:lnSpc>
                <a:spcPct val="100000"/>
              </a:lnSpc>
            </a:pPr>
            <a:r>
              <a:rPr lang="en-US" altLang="en-US" sz="2400">
                <a:latin typeface="Arial" charset="0"/>
              </a:rPr>
              <a:t>≥5 years between administrations </a:t>
            </a:r>
          </a:p>
          <a:p>
            <a:pPr>
              <a:lnSpc>
                <a:spcPct val="100000"/>
              </a:lnSpc>
            </a:pPr>
            <a:endParaRPr lang="en-US" altLang="en-US" b="0">
              <a:latin typeface="Arial" charset="0"/>
            </a:endParaRPr>
          </a:p>
          <a:p>
            <a:pPr>
              <a:lnSpc>
                <a:spcPct val="100000"/>
              </a:lnSpc>
            </a:pPr>
            <a:endParaRPr lang="en-US" altLang="en-US" b="0">
              <a:latin typeface="Arial" charset="0"/>
            </a:endParaRPr>
          </a:p>
        </p:txBody>
      </p:sp>
      <p:sp>
        <p:nvSpPr>
          <p:cNvPr id="1894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32500"/>
            <a:ext cx="9144000" cy="8255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14018" name="Picture 2"/>
          <p:cNvPicPr>
            <a:picLocks noChangeAspect="1" noChangeArrowheads="1"/>
          </p:cNvPicPr>
          <p:nvPr/>
        </p:nvPicPr>
        <p:blipFill>
          <a:blip r:embed="rId2">
            <a:extLst>
              <a:ext uri="{28A0092B-C50C-407E-A947-70E740481C1C}">
                <a14:useLocalDpi xmlns:a14="http://schemas.microsoft.com/office/drawing/2010/main" val="0"/>
              </a:ext>
            </a:extLst>
          </a:blip>
          <a:srcRect l="15851" t="10149" r="64763" b="7426"/>
          <a:stretch>
            <a:fillRect/>
          </a:stretch>
        </p:blipFill>
        <p:spPr bwMode="auto">
          <a:xfrm>
            <a:off x="4027488" y="407988"/>
            <a:ext cx="4856162" cy="64500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7891" name="Title 1"/>
          <p:cNvSpPr>
            <a:spLocks/>
          </p:cNvSpPr>
          <p:nvPr/>
        </p:nvSpPr>
        <p:spPr bwMode="auto">
          <a:xfrm>
            <a:off x="519113" y="519113"/>
            <a:ext cx="3162300"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nSpc>
                <a:spcPct val="90000"/>
              </a:lnSpc>
            </a:pPr>
            <a:r>
              <a:rPr lang="en-US" altLang="en-US" sz="3600" b="1">
                <a:solidFill>
                  <a:srgbClr val="1E3268"/>
                </a:solidFill>
                <a:latin typeface="Arial" charset="0"/>
              </a:rPr>
              <a:t>Include Vaccination Status on Diabetes Flow Sheet</a:t>
            </a:r>
          </a:p>
        </p:txBody>
      </p:sp>
      <p:sp>
        <p:nvSpPr>
          <p:cNvPr id="21402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idx="4294967295"/>
          </p:nvPr>
        </p:nvSpPr>
        <p:spPr/>
        <p:txBody>
          <a:bodyPr/>
          <a:lstStyle/>
          <a:p>
            <a:r>
              <a:rPr lang="en-US" altLang="en-US"/>
              <a:t>Recommendation 1</a:t>
            </a:r>
            <a:endParaRPr lang="en-CA" altLang="en-US"/>
          </a:p>
        </p:txBody>
      </p:sp>
      <p:sp>
        <p:nvSpPr>
          <p:cNvPr id="38914"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US" altLang="en-US" sz="2800" b="0"/>
              <a:t>People with diabetes should receive </a:t>
            </a:r>
            <a:r>
              <a:rPr lang="en-US" altLang="en-US" sz="2800"/>
              <a:t>routine vaccination </a:t>
            </a:r>
            <a:r>
              <a:rPr lang="en-US" altLang="en-US" sz="2800" b="0"/>
              <a:t>as recommended for the </a:t>
            </a:r>
            <a:r>
              <a:rPr lang="en-US" altLang="en-US" sz="2800"/>
              <a:t>general population </a:t>
            </a:r>
            <a:r>
              <a:rPr lang="en-US" altLang="en-US" sz="2800" b="0"/>
              <a:t>in keeping with the </a:t>
            </a:r>
            <a:r>
              <a:rPr lang="en-US" altLang="en-US" sz="2800"/>
              <a:t>National Advisory Committee on Immunization</a:t>
            </a:r>
            <a:r>
              <a:rPr lang="en-US" altLang="en-US" sz="2800" b="0"/>
              <a:t> guidelines </a:t>
            </a:r>
            <a:r>
              <a:rPr lang="en-US" altLang="en-US" sz="2000" b="0"/>
              <a:t>[Grade D, Consensus] (available at </a:t>
            </a:r>
            <a:r>
              <a:rPr lang="en-US" altLang="en-US" sz="2000" b="0">
                <a:hlinkClick r:id="rId2"/>
              </a:rPr>
              <a:t>http://www.phac-aspc.gc.ca/publicat/cig-gci/index-eng.php</a:t>
            </a:r>
            <a:r>
              <a:rPr lang="en-US" altLang="en-US" sz="2000" b="0"/>
              <a:t> )</a:t>
            </a:r>
          </a:p>
        </p:txBody>
      </p:sp>
      <p:sp>
        <p:nvSpPr>
          <p:cNvPr id="1464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p:txBody>
          <a:bodyPr/>
          <a:lstStyle/>
          <a:p>
            <a:r>
              <a:rPr lang="en-US" altLang="en-US"/>
              <a:t>Recommendation 2</a:t>
            </a:r>
            <a:endParaRPr lang="en-CA" altLang="en-US"/>
          </a:p>
        </p:txBody>
      </p:sp>
      <p:sp>
        <p:nvSpPr>
          <p:cNvPr id="39938"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AutoNum type="arabicPeriod" startAt="2"/>
            </a:pPr>
            <a:r>
              <a:rPr lang="en-US" altLang="en-US" sz="2800" b="0"/>
              <a:t>People with diabetes should receive an </a:t>
            </a:r>
            <a:r>
              <a:rPr lang="en-US" altLang="en-US" sz="2800"/>
              <a:t>annual influenza vaccination </a:t>
            </a:r>
            <a:r>
              <a:rPr lang="en-US" altLang="en-US" sz="2800" b="0"/>
              <a:t>during flu season to reduce the risk of influenza-related hospitalizations and death </a:t>
            </a:r>
            <a:r>
              <a:rPr lang="en-US" altLang="en-US" sz="2400" b="0"/>
              <a:t>[Grade C, Level 3]</a:t>
            </a:r>
          </a:p>
        </p:txBody>
      </p:sp>
      <p:sp>
        <p:nvSpPr>
          <p:cNvPr id="110600"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19.  Vaccinations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4</TotalTime>
  <Words>958</Words>
  <Application>Microsoft Macintosh PowerPoint</Application>
  <PresentationFormat>Letter Paper (8.5x11 in)</PresentationFormat>
  <Paragraphs>88</Paragraphs>
  <Slides>15</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Calibri</vt:lpstr>
      <vt:lpstr>MS PGothic</vt:lpstr>
      <vt:lpstr>ＭＳ Ｐゴシック</vt:lpstr>
      <vt:lpstr>Open Sans</vt:lpstr>
      <vt:lpstr>Open Sans Light</vt:lpstr>
      <vt:lpstr>Times New Roman</vt:lpstr>
      <vt:lpstr>Wingdings</vt:lpstr>
      <vt:lpstr>Arial</vt:lpstr>
      <vt:lpstr>Office Theme</vt:lpstr>
      <vt:lpstr>1_Office Theme</vt:lpstr>
      <vt:lpstr>4_Office Theme</vt:lpstr>
      <vt:lpstr> 2018 Clinical Practice Guidelines  Influenza and Pneumococcal Immunization </vt:lpstr>
      <vt:lpstr>PowerPoint Presentation</vt:lpstr>
      <vt:lpstr>Key Changes</vt:lpstr>
      <vt:lpstr>Immunization Checklist</vt:lpstr>
      <vt:lpstr>Annual Influenza Immunization is Beneficial for Patients with Diabetes</vt:lpstr>
      <vt:lpstr>Recommend Pneumococcal Vaccine Among People with Diabetes</vt:lpstr>
      <vt:lpstr>PowerPoint Presentation</vt:lpstr>
      <vt:lpstr>Recommendation 1</vt:lpstr>
      <vt:lpstr>Recommendation 2</vt:lpstr>
      <vt:lpstr>Recommendation 3</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2018 Clinical Practice Guidelines  Influenza and Pneumococcal Immunization </dc:title>
  <dc:creator>Kate Campbell</dc:creator>
  <cp:lastModifiedBy>Kate Campbell</cp:lastModifiedBy>
  <cp:revision>3</cp:revision>
  <cp:lastPrinted>2017-01-20T14:54:31Z</cp:lastPrinted>
  <dcterms:created xsi:type="dcterms:W3CDTF">2018-04-09T17:36:29Z</dcterms:created>
  <dcterms:modified xsi:type="dcterms:W3CDTF">2018-10-24T02:09:26Z</dcterms:modified>
</cp:coreProperties>
</file>