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795" r:id="rId2"/>
  </p:sldMasterIdLst>
  <p:notesMasterIdLst>
    <p:notesMasterId r:id="rId33"/>
  </p:notesMasterIdLst>
  <p:handoutMasterIdLst>
    <p:handoutMasterId r:id="rId34"/>
  </p:handoutMasterIdLst>
  <p:sldIdLst>
    <p:sldId id="354" r:id="rId3"/>
    <p:sldId id="369" r:id="rId4"/>
    <p:sldId id="289" r:id="rId5"/>
    <p:sldId id="334" r:id="rId6"/>
    <p:sldId id="336" r:id="rId7"/>
    <p:sldId id="329" r:id="rId8"/>
    <p:sldId id="337" r:id="rId9"/>
    <p:sldId id="338" r:id="rId10"/>
    <p:sldId id="339" r:id="rId11"/>
    <p:sldId id="331" r:id="rId12"/>
    <p:sldId id="367" r:id="rId13"/>
    <p:sldId id="368" r:id="rId14"/>
    <p:sldId id="318" r:id="rId15"/>
    <p:sldId id="319" r:id="rId16"/>
    <p:sldId id="324" r:id="rId17"/>
    <p:sldId id="325" r:id="rId18"/>
    <p:sldId id="326" r:id="rId19"/>
    <p:sldId id="327" r:id="rId20"/>
    <p:sldId id="328" r:id="rId21"/>
    <p:sldId id="357" r:id="rId22"/>
    <p:sldId id="360" r:id="rId23"/>
    <p:sldId id="361" r:id="rId24"/>
    <p:sldId id="362" r:id="rId25"/>
    <p:sldId id="363" r:id="rId26"/>
    <p:sldId id="364" r:id="rId27"/>
    <p:sldId id="365" r:id="rId28"/>
    <p:sldId id="366" r:id="rId29"/>
    <p:sldId id="358" r:id="rId30"/>
    <p:sldId id="359" r:id="rId31"/>
    <p:sldId id="352" r:id="rId32"/>
  </p:sldIdLst>
  <p:sldSz cx="9144000" cy="6858000" type="letter"/>
  <p:notesSz cx="7010400" cy="9236075"/>
  <p:defaultTextStyle>
    <a:defPPr>
      <a:defRPr lang="en-US"/>
    </a:defPPr>
    <a:lvl1pPr algn="l" defTabSz="841375" rtl="0" eaLnBrk="0" fontAlgn="base" hangingPunct="0">
      <a:spcBef>
        <a:spcPct val="0"/>
      </a:spcBef>
      <a:spcAft>
        <a:spcPct val="0"/>
      </a:spcAft>
      <a:defRPr sz="2400" kern="1200">
        <a:solidFill>
          <a:schemeClr val="tx1"/>
        </a:solidFill>
        <a:latin typeface="Calibri" charset="0"/>
        <a:ea typeface="ＭＳ Ｐゴシック" charset="-128"/>
        <a:cs typeface="+mn-cs"/>
      </a:defRPr>
    </a:lvl1pPr>
    <a:lvl2pPr marL="420688" indent="36513" algn="l" defTabSz="841375" rtl="0" eaLnBrk="0" fontAlgn="base" hangingPunct="0">
      <a:spcBef>
        <a:spcPct val="0"/>
      </a:spcBef>
      <a:spcAft>
        <a:spcPct val="0"/>
      </a:spcAft>
      <a:defRPr sz="2400" kern="1200">
        <a:solidFill>
          <a:schemeClr val="tx1"/>
        </a:solidFill>
        <a:latin typeface="Calibri" charset="0"/>
        <a:ea typeface="ＭＳ Ｐゴシック" charset="-128"/>
        <a:cs typeface="+mn-cs"/>
      </a:defRPr>
    </a:lvl2pPr>
    <a:lvl3pPr marL="841375" indent="73025" algn="l" defTabSz="841375" rtl="0" eaLnBrk="0" fontAlgn="base" hangingPunct="0">
      <a:spcBef>
        <a:spcPct val="0"/>
      </a:spcBef>
      <a:spcAft>
        <a:spcPct val="0"/>
      </a:spcAft>
      <a:defRPr sz="2400" kern="1200">
        <a:solidFill>
          <a:schemeClr val="tx1"/>
        </a:solidFill>
        <a:latin typeface="Calibri" charset="0"/>
        <a:ea typeface="ＭＳ Ｐゴシック" charset="-128"/>
        <a:cs typeface="+mn-cs"/>
      </a:defRPr>
    </a:lvl3pPr>
    <a:lvl4pPr marL="1262063" indent="109538" algn="l" defTabSz="841375" rtl="0" eaLnBrk="0" fontAlgn="base" hangingPunct="0">
      <a:spcBef>
        <a:spcPct val="0"/>
      </a:spcBef>
      <a:spcAft>
        <a:spcPct val="0"/>
      </a:spcAft>
      <a:defRPr sz="2400" kern="1200">
        <a:solidFill>
          <a:schemeClr val="tx1"/>
        </a:solidFill>
        <a:latin typeface="Calibri" charset="0"/>
        <a:ea typeface="ＭＳ Ｐゴシック" charset="-128"/>
        <a:cs typeface="+mn-cs"/>
      </a:defRPr>
    </a:lvl4pPr>
    <a:lvl5pPr marL="1682750" indent="146050" algn="l" defTabSz="841375" rtl="0" eaLnBrk="0" fontAlgn="base" hangingPunct="0">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3" name="Date Placeholder 2">
            <a:extLst>
              <a:ext uri="{FF2B5EF4-FFF2-40B4-BE49-F238E27FC236}"/>
            </a:extLst>
          </p:cNvPr>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lvl1pPr>
          </a:lstStyle>
          <a:p>
            <a:fld id="{90941BEE-2673-3E48-83D0-0A4BE42CA981}" type="datetimeFigureOut">
              <a:rPr lang="en-CA" altLang="en-US"/>
              <a:pPr/>
              <a:t>2018-10-23</a:t>
            </a:fld>
            <a:endParaRPr lang="en-CA" altLang="en-US"/>
          </a:p>
        </p:txBody>
      </p:sp>
      <p:sp>
        <p:nvSpPr>
          <p:cNvPr id="4" name="Footer Placeholder 3">
            <a:extLst>
              <a:ext uri="{FF2B5EF4-FFF2-40B4-BE49-F238E27FC236}"/>
            </a:extLst>
          </p:cNvPr>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5" name="Slide Number Placeholder 4">
            <a:extLst>
              <a:ext uri="{FF2B5EF4-FFF2-40B4-BE49-F238E27FC236}"/>
            </a:extLst>
          </p:cNvPr>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EC652F6B-EC6C-3F4B-9B90-BCA8BBF51C1E}" type="slidenum">
              <a:rPr lang="en-CA" altLang="en-US"/>
              <a:pPr/>
              <a:t>‹#›</a:t>
            </a:fld>
            <a:endParaRPr lang="en-CA" altLang="en-US"/>
          </a:p>
        </p:txBody>
      </p:sp>
    </p:spTree>
    <p:extLst>
      <p:ext uri="{BB962C8B-B14F-4D97-AF65-F5344CB8AC3E}">
        <p14:creationId xmlns:p14="http://schemas.microsoft.com/office/powerpoint/2010/main" val="1053450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extLst>
          </p:cNvPr>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lvl1pPr>
          </a:lstStyle>
          <a:p>
            <a:fld id="{25881AA5-F9F9-8D41-84C8-B390CF6F28C7}" type="datetimeFigureOut">
              <a:rPr lang="en-US" altLang="en-US"/>
              <a:pPr/>
              <a:t>10/23/18</a:t>
            </a:fld>
            <a:endParaRPr lang="en-US" altLang="en-US"/>
          </a:p>
        </p:txBody>
      </p:sp>
      <p:sp>
        <p:nvSpPr>
          <p:cNvPr id="4" name="Slide Image Placeholder 3">
            <a:extLst>
              <a:ext uri="{FF2B5EF4-FFF2-40B4-BE49-F238E27FC236}"/>
            </a:extLst>
          </p:cNvPr>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a:extLst>
              <a:ext uri="{FF2B5EF4-FFF2-40B4-BE49-F238E27FC236}"/>
            </a:extLst>
          </p:cNvPr>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extLst>
          </p:cNvPr>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extLst>
          </p:cNvPr>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1B4BB1EC-DBF8-CB47-8253-A851D63BBE28}" type="slidenum">
              <a:rPr lang="en-US" altLang="en-US"/>
              <a:pPr/>
              <a:t>‹#›</a:t>
            </a:fld>
            <a:endParaRPr lang="en-US" altLang="en-US"/>
          </a:p>
        </p:txBody>
      </p:sp>
    </p:spTree>
    <p:extLst>
      <p:ext uri="{BB962C8B-B14F-4D97-AF65-F5344CB8AC3E}">
        <p14:creationId xmlns:p14="http://schemas.microsoft.com/office/powerpoint/2010/main" val="342111452"/>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ＭＳ Ｐゴシック" charset="0"/>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2pPr>
    <a:lvl3pPr marL="841375"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3pPr>
    <a:lvl4pPr marL="1262063"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4pPr>
    <a:lvl5pPr marL="1682750"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rPr>
              <a:t>Script</a:t>
            </a:r>
          </a:p>
          <a:p>
            <a:pPr marL="342900" indent="-342900" defTabSz="914400"/>
            <a:endParaRPr lang="en-US" altLang="en-US">
              <a:ea typeface="ＭＳ Ｐゴシック" charset="-128"/>
            </a:endParaRPr>
          </a:p>
          <a:p>
            <a:pPr marL="342900" indent="-342900" defTabSz="914400"/>
            <a:r>
              <a:rPr lang="en-US" altLang="en-US">
                <a:ea typeface="ＭＳ Ｐゴシック" charset="-128"/>
              </a:rPr>
              <a:t>TT:</a:t>
            </a:r>
          </a:p>
          <a:p>
            <a:pPr marL="342900" indent="-342900" defTabSz="914400"/>
            <a:r>
              <a:rPr lang="en-US" altLang="en-US">
                <a:ea typeface="ＭＳ Ｐゴシック" charset="-128"/>
              </a:rPr>
              <a:t>The purpose of the slide is to demonstrate that HbA1c is an important discuss how often HbA1c should be performed.</a:t>
            </a:r>
          </a:p>
        </p:txBody>
      </p:sp>
      <p:sp>
        <p:nvSpPr>
          <p:cNvPr id="1945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a:defRPr sz="2400">
                <a:solidFill>
                  <a:schemeClr val="tx1"/>
                </a:solidFill>
                <a:latin typeface="Calibri" charset="0"/>
                <a:ea typeface="ＭＳ Ｐゴシック" charset="-128"/>
              </a:defRPr>
            </a:lvl1pPr>
            <a:lvl2pPr marL="742950" indent="-285750" defTabSz="928688">
              <a:defRPr sz="2400">
                <a:solidFill>
                  <a:schemeClr val="tx1"/>
                </a:solidFill>
                <a:latin typeface="Calibri" charset="0"/>
                <a:ea typeface="ＭＳ Ｐゴシック" charset="-128"/>
              </a:defRPr>
            </a:lvl2pPr>
            <a:lvl3pPr marL="1143000" indent="-228600" defTabSz="928688">
              <a:defRPr sz="2400">
                <a:solidFill>
                  <a:schemeClr val="tx1"/>
                </a:solidFill>
                <a:latin typeface="Calibri" charset="0"/>
                <a:ea typeface="ＭＳ Ｐゴシック" charset="-128"/>
              </a:defRPr>
            </a:lvl3pPr>
            <a:lvl4pPr marL="1600200" indent="-228600" defTabSz="928688">
              <a:defRPr sz="2400">
                <a:solidFill>
                  <a:schemeClr val="tx1"/>
                </a:solidFill>
                <a:latin typeface="Calibri" charset="0"/>
                <a:ea typeface="ＭＳ Ｐゴシック" charset="-128"/>
              </a:defRPr>
            </a:lvl4pPr>
            <a:lvl5pPr marL="2057400" indent="-228600" defTabSz="928688">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BA7CEBD3-BEDB-604B-8733-10D1ABC55ABB}" type="slidenum">
              <a:rPr lang="en-US" altLang="en-US" sz="1200">
                <a:latin typeface="Arial" charset="0"/>
              </a:rPr>
              <a:pPr algn="r"/>
              <a:t>4</a:t>
            </a:fld>
            <a:endParaRPr lang="en-US" altLang="en-US" sz="1200">
              <a:latin typeface="Arial" charset="0"/>
            </a:endParaRPr>
          </a:p>
        </p:txBody>
      </p:sp>
    </p:spTree>
    <p:extLst>
      <p:ext uri="{BB962C8B-B14F-4D97-AF65-F5344CB8AC3E}">
        <p14:creationId xmlns:p14="http://schemas.microsoft.com/office/powerpoint/2010/main" val="1491485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ea typeface="ＭＳ Ｐゴシック" charset="-128"/>
            </a:endParaRPr>
          </a:p>
        </p:txBody>
      </p:sp>
      <p:sp>
        <p:nvSpPr>
          <p:cNvPr id="2150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a:defRPr sz="2400">
                <a:solidFill>
                  <a:schemeClr val="tx1"/>
                </a:solidFill>
                <a:latin typeface="Calibri" charset="0"/>
                <a:ea typeface="ＭＳ Ｐゴシック" charset="-128"/>
              </a:defRPr>
            </a:lvl1pPr>
            <a:lvl2pPr marL="742950" indent="-285750" defTabSz="928688">
              <a:defRPr sz="2400">
                <a:solidFill>
                  <a:schemeClr val="tx1"/>
                </a:solidFill>
                <a:latin typeface="Calibri" charset="0"/>
                <a:ea typeface="ＭＳ Ｐゴシック" charset="-128"/>
              </a:defRPr>
            </a:lvl2pPr>
            <a:lvl3pPr marL="1143000" indent="-228600" defTabSz="928688">
              <a:defRPr sz="2400">
                <a:solidFill>
                  <a:schemeClr val="tx1"/>
                </a:solidFill>
                <a:latin typeface="Calibri" charset="0"/>
                <a:ea typeface="ＭＳ Ｐゴシック" charset="-128"/>
              </a:defRPr>
            </a:lvl3pPr>
            <a:lvl4pPr marL="1600200" indent="-228600" defTabSz="928688">
              <a:defRPr sz="2400">
                <a:solidFill>
                  <a:schemeClr val="tx1"/>
                </a:solidFill>
                <a:latin typeface="Calibri" charset="0"/>
                <a:ea typeface="ＭＳ Ｐゴシック" charset="-128"/>
              </a:defRPr>
            </a:lvl4pPr>
            <a:lvl5pPr marL="2057400" indent="-228600" defTabSz="928688">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C5A883BA-1C1F-E94E-A4E7-9BB7960F1B6E}" type="slidenum">
              <a:rPr lang="en-US" altLang="en-US" sz="1200">
                <a:latin typeface="Arial" charset="0"/>
              </a:rPr>
              <a:pPr algn="r"/>
              <a:t>5</a:t>
            </a:fld>
            <a:endParaRPr lang="en-US" altLang="en-US" sz="1200">
              <a:latin typeface="Arial" charset="0"/>
            </a:endParaRPr>
          </a:p>
        </p:txBody>
      </p:sp>
    </p:spTree>
    <p:extLst>
      <p:ext uri="{BB962C8B-B14F-4D97-AF65-F5344CB8AC3E}">
        <p14:creationId xmlns:p14="http://schemas.microsoft.com/office/powerpoint/2010/main" val="1965099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rPr>
              <a:t>Script:</a:t>
            </a:r>
          </a:p>
          <a:p>
            <a:pPr marL="342900" indent="-342900" defTabSz="914400"/>
            <a:r>
              <a:rPr lang="en-US" altLang="en-US">
                <a:ea typeface="ＭＳ Ｐゴシック" charset="-128"/>
              </a:rPr>
              <a:t>While HbA1c is an excellent measure for diagnosis, it is essential to know conditions where the value may not adequate reflect true glycemic control and other measures such as fasting blood sugar or OGTT may be more helpful.</a:t>
            </a:r>
          </a:p>
          <a:p>
            <a:pPr marL="342900" indent="-342900" defTabSz="914400"/>
            <a:r>
              <a:rPr lang="en-US" altLang="en-US">
                <a:ea typeface="ＭＳ Ｐゴシック" charset="-128"/>
              </a:rPr>
              <a:t>Important conditions where the rate of red blood cell turnover is significantly shortened or extended, or the structure of hemoglobin is altered, A1C may not accurately reflect glycemic status </a:t>
            </a:r>
          </a:p>
          <a:p>
            <a:pPr marL="342900" indent="-342900" defTabSz="914400"/>
            <a:r>
              <a:rPr lang="en-US" altLang="en-US">
                <a:ea typeface="ＭＳ Ｐゴシック" charset="-128"/>
              </a:rPr>
              <a:t>This includes common conditions such as B12 and Fe deficiency that can falsely increase hbA1c and also increased red cell turn over states and factors that increase erthropoeisis such as use of EPO, Fe, B12 deficiency – which can falsely lower hbA1c. </a:t>
            </a:r>
          </a:p>
          <a:p>
            <a:pPr marL="342900" indent="-342900" defTabSz="914400"/>
            <a:r>
              <a:rPr lang="en-US" altLang="en-US">
                <a:ea typeface="ＭＳ Ｐゴシック" charset="-128"/>
              </a:rPr>
              <a:t>So While HbA1c is convenient for patients understanding the factors that affect the accuracy of it</a:t>
            </a:r>
            <a:r>
              <a:rPr lang="ja-JP" altLang="en-US">
                <a:ea typeface="ＭＳ Ｐゴシック" charset="-128"/>
              </a:rPr>
              <a:t>’</a:t>
            </a:r>
            <a:r>
              <a:rPr lang="en-US" altLang="ja-JP">
                <a:ea typeface="ＭＳ Ｐゴシック" charset="-128"/>
              </a:rPr>
              <a:t>s ability to diagnose diabetes. </a:t>
            </a:r>
          </a:p>
          <a:p>
            <a:pPr marL="342900" indent="-342900" defTabSz="914400"/>
            <a:endParaRPr lang="en-US" altLang="en-US">
              <a:ea typeface="ＭＳ Ｐゴシック" charset="-128"/>
            </a:endParaRPr>
          </a:p>
          <a:p>
            <a:pPr marL="342900" indent="-342900" defTabSz="914400"/>
            <a:r>
              <a:rPr lang="en-US" altLang="en-US">
                <a:ea typeface="ＭＳ Ｐゴシック" charset="-128"/>
              </a:rPr>
              <a:t>TT: point of slide is to teach practionners to recognize common pitfalls and conditions where HbA1c might not be an accurate measure to use for diagnosis. </a:t>
            </a:r>
          </a:p>
        </p:txBody>
      </p:sp>
      <p:sp>
        <p:nvSpPr>
          <p:cNvPr id="2355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a:defRPr sz="2400">
                <a:solidFill>
                  <a:schemeClr val="tx1"/>
                </a:solidFill>
                <a:latin typeface="Calibri" charset="0"/>
                <a:ea typeface="ＭＳ Ｐゴシック" charset="-128"/>
              </a:defRPr>
            </a:lvl1pPr>
            <a:lvl2pPr marL="742950" indent="-285750" defTabSz="928688">
              <a:defRPr sz="2400">
                <a:solidFill>
                  <a:schemeClr val="tx1"/>
                </a:solidFill>
                <a:latin typeface="Calibri" charset="0"/>
                <a:ea typeface="ＭＳ Ｐゴシック" charset="-128"/>
              </a:defRPr>
            </a:lvl2pPr>
            <a:lvl3pPr marL="1143000" indent="-228600" defTabSz="928688">
              <a:defRPr sz="2400">
                <a:solidFill>
                  <a:schemeClr val="tx1"/>
                </a:solidFill>
                <a:latin typeface="Calibri" charset="0"/>
                <a:ea typeface="ＭＳ Ｐゴシック" charset="-128"/>
              </a:defRPr>
            </a:lvl3pPr>
            <a:lvl4pPr marL="1600200" indent="-228600" defTabSz="928688">
              <a:defRPr sz="2400">
                <a:solidFill>
                  <a:schemeClr val="tx1"/>
                </a:solidFill>
                <a:latin typeface="Calibri" charset="0"/>
                <a:ea typeface="ＭＳ Ｐゴシック" charset="-128"/>
              </a:defRPr>
            </a:lvl4pPr>
            <a:lvl5pPr marL="2057400" indent="-228600" defTabSz="928688">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A0ACB245-0A9E-C24C-B1D7-9ABA441DFD9B}" type="slidenum">
              <a:rPr lang="en-US" altLang="en-US" sz="1200">
                <a:latin typeface="Arial" charset="0"/>
              </a:rPr>
              <a:pPr algn="r"/>
              <a:t>6</a:t>
            </a:fld>
            <a:endParaRPr lang="en-US" altLang="en-US" sz="1200">
              <a:latin typeface="Arial" charset="0"/>
            </a:endParaRPr>
          </a:p>
        </p:txBody>
      </p:sp>
    </p:spTree>
    <p:extLst>
      <p:ext uri="{BB962C8B-B14F-4D97-AF65-F5344CB8AC3E}">
        <p14:creationId xmlns:p14="http://schemas.microsoft.com/office/powerpoint/2010/main" val="1272003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ea typeface="ＭＳ Ｐゴシック" charset="-128"/>
            </a:endParaRPr>
          </a:p>
        </p:txBody>
      </p:sp>
      <p:sp>
        <p:nvSpPr>
          <p:cNvPr id="2560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a:defRPr sz="2400">
                <a:solidFill>
                  <a:schemeClr val="tx1"/>
                </a:solidFill>
                <a:latin typeface="Calibri" charset="0"/>
                <a:ea typeface="ＭＳ Ｐゴシック" charset="-128"/>
              </a:defRPr>
            </a:lvl1pPr>
            <a:lvl2pPr marL="742950" indent="-285750" defTabSz="928688">
              <a:defRPr sz="2400">
                <a:solidFill>
                  <a:schemeClr val="tx1"/>
                </a:solidFill>
                <a:latin typeface="Calibri" charset="0"/>
                <a:ea typeface="ＭＳ Ｐゴシック" charset="-128"/>
              </a:defRPr>
            </a:lvl2pPr>
            <a:lvl3pPr marL="1143000" indent="-228600" defTabSz="928688">
              <a:defRPr sz="2400">
                <a:solidFill>
                  <a:schemeClr val="tx1"/>
                </a:solidFill>
                <a:latin typeface="Calibri" charset="0"/>
                <a:ea typeface="ＭＳ Ｐゴシック" charset="-128"/>
              </a:defRPr>
            </a:lvl3pPr>
            <a:lvl4pPr marL="1600200" indent="-228600" defTabSz="928688">
              <a:defRPr sz="2400">
                <a:solidFill>
                  <a:schemeClr val="tx1"/>
                </a:solidFill>
                <a:latin typeface="Calibri" charset="0"/>
                <a:ea typeface="ＭＳ Ｐゴシック" charset="-128"/>
              </a:defRPr>
            </a:lvl4pPr>
            <a:lvl5pPr marL="2057400" indent="-228600" defTabSz="928688">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749B03AA-59E4-DC4D-A97B-62B6ADD37A4E}" type="slidenum">
              <a:rPr lang="en-US" altLang="en-US" sz="1200">
                <a:latin typeface="Arial" charset="0"/>
              </a:rPr>
              <a:pPr algn="r"/>
              <a:t>7</a:t>
            </a:fld>
            <a:endParaRPr lang="en-US" altLang="en-US" sz="1200">
              <a:latin typeface="Arial" charset="0"/>
            </a:endParaRPr>
          </a:p>
        </p:txBody>
      </p:sp>
    </p:spTree>
    <p:extLst>
      <p:ext uri="{BB962C8B-B14F-4D97-AF65-F5344CB8AC3E}">
        <p14:creationId xmlns:p14="http://schemas.microsoft.com/office/powerpoint/2010/main" val="363152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hlinkClick r:id="rId3" invalidUrl="http://www-ncbi-nlm-nih-gov.myaccess.library.utoronto.ca/pubmed?term=&quot;Journal+of+diabetes+science+and+technology&quot;[Jour]+AND+500[page]+AND+2009[pdat]&amp;cmd=detailssearch" tooltip="Journal of diabetes science and technology."/>
              </a:rPr>
              <a:t>J Diabetes Sci Technol.</a:t>
            </a:r>
            <a:r>
              <a:rPr lang="en-US" altLang="en-US">
                <a:ea typeface="ＭＳ Ｐゴシック" charset="-128"/>
              </a:rPr>
              <a:t> 2009 May 1;3(3):500-8.</a:t>
            </a:r>
          </a:p>
          <a:p>
            <a:pPr marL="342900" indent="-342900" defTabSz="914400"/>
            <a:r>
              <a:rPr lang="en-US" altLang="en-US" b="1">
                <a:ea typeface="ＭＳ Ｐゴシック" charset="-128"/>
              </a:rPr>
              <a:t>Value of self-monitoring blood glucose pattern analysis in improving diabetes outcomes.</a:t>
            </a:r>
          </a:p>
          <a:p>
            <a:pPr marL="342900" indent="-342900" defTabSz="914400"/>
            <a:r>
              <a:rPr lang="en-US" altLang="en-US">
                <a:ea typeface="ＭＳ Ｐゴシック" charset="-128"/>
                <a:hlinkClick r:id="rId4" invalidUrl="http://www-ncbi-nlm-nih-gov.myaccess.library.utoronto.ca/pubmed?term=Parkin CG[Author]&amp;cauthor=true&amp;cauthor_uid=20144288"/>
              </a:rPr>
              <a:t>Parkin CG</a:t>
            </a:r>
            <a:r>
              <a:rPr lang="en-US" altLang="en-US">
                <a:ea typeface="ＭＳ Ｐゴシック" charset="-128"/>
              </a:rPr>
              <a:t>, </a:t>
            </a:r>
            <a:r>
              <a:rPr lang="en-US" altLang="en-US">
                <a:ea typeface="ＭＳ Ｐゴシック" charset="-128"/>
                <a:hlinkClick r:id="rId5" invalidUrl="http://www-ncbi-nlm-nih-gov.myaccess.library.utoronto.ca/pubmed?term=Davidson JA[Author]&amp;cauthor=true&amp;cauthor_uid=20144288"/>
              </a:rPr>
              <a:t>Davidson JA</a:t>
            </a:r>
            <a:r>
              <a:rPr lang="en-US" altLang="en-US">
                <a:ea typeface="ＭＳ Ｐゴシック" charset="-128"/>
              </a:rPr>
              <a:t>.</a:t>
            </a:r>
          </a:p>
          <a:p>
            <a:pPr marL="342900" indent="-342900" defTabSz="914400"/>
            <a:r>
              <a:rPr lang="en-US" altLang="en-US" b="1">
                <a:ea typeface="ＭＳ Ｐゴシック" charset="-128"/>
              </a:rPr>
              <a:t>Source</a:t>
            </a:r>
          </a:p>
          <a:p>
            <a:pPr marL="342900" indent="-342900" defTabSz="914400"/>
            <a:r>
              <a:rPr lang="en-US" altLang="en-US">
                <a:ea typeface="ＭＳ Ｐゴシック" charset="-128"/>
              </a:rPr>
              <a:t>CGParkin Communications, Inc., Carmel, Indiana 46032, USA. cgparkin@aol.com</a:t>
            </a:r>
          </a:p>
          <a:p>
            <a:pPr marL="342900" indent="-342900" defTabSz="914400"/>
            <a:r>
              <a:rPr lang="en-US" altLang="en-US" b="1">
                <a:ea typeface="ＭＳ Ｐゴシック" charset="-128"/>
              </a:rPr>
              <a:t>Abstract</a:t>
            </a:r>
          </a:p>
          <a:p>
            <a:pPr marL="342900" indent="-342900" defTabSz="914400"/>
            <a:r>
              <a:rPr lang="en-US" altLang="en-US">
                <a:ea typeface="ＭＳ Ｐゴシック" charset="-128"/>
              </a:rPr>
              <a:t>Self-monitoring of blood glucose (SMBG) is an important adjunct to hemoglobin A1c (HbA1c) testing. This action can distinguish between fasting, preprandial, and postprandial hyperglycemia; detect glycemic excursions; identify and monitor resolution of hypoglycemia; and provide immediate feedback to patients about the effect of food choices, activity, and medication on glycemic control. Pattern analysis is a systematic approach to identifying glycemic patterns within SMBG data and then taking appropriate action based upon those results. The use of pattern analysis involves: (1) establishing pre- and postprandial glucose targets; (2) obtaining data on glucose levels, carbohydrate intake, medication administration (type, dosages, timing), activity levels and physical/emotional stress; (3) analyzing data to identify patterns of glycemic excursions, assessing any influential factors, and implementing appropriate action(s); and (4) performing ongoing SMBG to assess the impact of any therapeutic changes made. Computer-based and paper-based data collection and management tools can be developed to perform pattern analysis for identifying patterns in SMBG data. This approach to interpreting SMBG data facilitates rational therapeutic adjustments in response to this information. Pattern analysis of SMBG data can be of equal or greater value than measurement of HbA1c levels.</a:t>
            </a:r>
          </a:p>
          <a:p>
            <a:pPr marL="342900" indent="-342900" defTabSz="914400"/>
            <a:endParaRPr lang="en-US" altLang="en-US">
              <a:ea typeface="ＭＳ Ｐゴシック" charset="-128"/>
            </a:endParaRPr>
          </a:p>
          <a:p>
            <a:pPr marL="342900" indent="-342900" defTabSz="914400"/>
            <a:r>
              <a:rPr lang="en-US" altLang="en-US">
                <a:ea typeface="ＭＳ Ｐゴシック" charset="-128"/>
                <a:hlinkClick r:id="rId6" invalidUrl="http://www-ncbi-nlm-nih-gov.myaccess.library.utoronto.ca/pubmed?term=&quot;Diabetes+care&quot;[Jour]+AND+262[page]+AND+2011[pdat]&amp;cmd=detailssearch" tooltip="Diabetes care."/>
              </a:rPr>
              <a:t>Diabetes Care.</a:t>
            </a:r>
            <a:r>
              <a:rPr lang="en-US" altLang="en-US">
                <a:ea typeface="ＭＳ Ｐゴシック" charset="-128"/>
              </a:rPr>
              <a:t> 2011 Feb;34(2):262-7. doi: 10.2337/dc10-1732.</a:t>
            </a:r>
          </a:p>
          <a:p>
            <a:pPr marL="342900" indent="-342900" defTabSz="914400"/>
            <a:r>
              <a:rPr lang="en-US" altLang="en-US" b="1">
                <a:ea typeface="ＭＳ Ｐゴシック" charset="-128"/>
              </a:rPr>
              <a:t>Structured self-monitoring of blood glucose significantly reduces A1C levels in poorly controlled, noninsulin-treated type 2 diabetes: results from the Structured Testing Program study.</a:t>
            </a:r>
          </a:p>
          <a:p>
            <a:pPr marL="342900" indent="-342900" defTabSz="914400"/>
            <a:r>
              <a:rPr lang="en-US" altLang="en-US">
                <a:ea typeface="ＭＳ Ｐゴシック" charset="-128"/>
                <a:hlinkClick r:id="rId7" invalidUrl="http://www-ncbi-nlm-nih-gov.myaccess.library.utoronto.ca/pubmed?term=Polonsky WH[Author]&amp;cauthor=true&amp;cauthor_uid=21270183"/>
              </a:rPr>
              <a:t>Polonsky WH</a:t>
            </a:r>
            <a:r>
              <a:rPr lang="en-US" altLang="en-US">
                <a:ea typeface="ＭＳ Ｐゴシック" charset="-128"/>
              </a:rPr>
              <a:t>, </a:t>
            </a:r>
            <a:r>
              <a:rPr lang="en-US" altLang="en-US">
                <a:ea typeface="ＭＳ Ｐゴシック" charset="-128"/>
                <a:hlinkClick r:id="rId8" invalidUrl="http://www-ncbi-nlm-nih-gov.myaccess.library.utoronto.ca/pubmed?term=Fisher L[Author]&amp;cauthor=true&amp;cauthor_uid=21270183"/>
              </a:rPr>
              <a:t>Fisher L</a:t>
            </a:r>
            <a:r>
              <a:rPr lang="en-US" altLang="en-US">
                <a:ea typeface="ＭＳ Ｐゴシック" charset="-128"/>
              </a:rPr>
              <a:t>, </a:t>
            </a:r>
            <a:r>
              <a:rPr lang="en-US" altLang="en-US">
                <a:ea typeface="ＭＳ Ｐゴシック" charset="-128"/>
                <a:hlinkClick r:id="rId9" invalidUrl="http://www-ncbi-nlm-nih-gov.myaccess.library.utoronto.ca/pubmed?term=Schikman CH[Author]&amp;cauthor=true&amp;cauthor_uid=21270183"/>
              </a:rPr>
              <a:t>Schikman CH</a:t>
            </a:r>
            <a:r>
              <a:rPr lang="en-US" altLang="en-US">
                <a:ea typeface="ＭＳ Ｐゴシック" charset="-128"/>
              </a:rPr>
              <a:t>, </a:t>
            </a:r>
            <a:r>
              <a:rPr lang="en-US" altLang="en-US">
                <a:ea typeface="ＭＳ Ｐゴシック" charset="-128"/>
                <a:hlinkClick r:id="rId10" invalidUrl="http://www-ncbi-nlm-nih-gov.myaccess.library.utoronto.ca/pubmed?term=Hinnen DA[Author]&amp;cauthor=true&amp;cauthor_uid=21270183"/>
              </a:rPr>
              <a:t>Hinnen DA</a:t>
            </a:r>
            <a:r>
              <a:rPr lang="en-US" altLang="en-US">
                <a:ea typeface="ＭＳ Ｐゴシック" charset="-128"/>
              </a:rPr>
              <a:t>, </a:t>
            </a:r>
            <a:r>
              <a:rPr lang="en-US" altLang="en-US">
                <a:ea typeface="ＭＳ Ｐゴシック" charset="-128"/>
                <a:hlinkClick r:id="rId11" invalidUrl="http://www-ncbi-nlm-nih-gov.myaccess.library.utoronto.ca/pubmed?term=Parkin CG[Author]&amp;cauthor=true&amp;cauthor_uid=21270183"/>
              </a:rPr>
              <a:t>Parkin CG</a:t>
            </a:r>
            <a:r>
              <a:rPr lang="en-US" altLang="en-US">
                <a:ea typeface="ＭＳ Ｐゴシック" charset="-128"/>
              </a:rPr>
              <a:t>, </a:t>
            </a:r>
            <a:r>
              <a:rPr lang="en-US" altLang="en-US">
                <a:ea typeface="ＭＳ Ｐゴシック" charset="-128"/>
                <a:hlinkClick r:id="rId12" invalidUrl="http://www-ncbi-nlm-nih-gov.myaccess.library.utoronto.ca/pubmed?term=Jelsovsky Z[Author]&amp;cauthor=true&amp;cauthor_uid=21270183"/>
              </a:rPr>
              <a:t>Jelsovsky Z</a:t>
            </a:r>
            <a:r>
              <a:rPr lang="en-US" altLang="en-US">
                <a:ea typeface="ＭＳ Ｐゴシック" charset="-128"/>
              </a:rPr>
              <a:t>, </a:t>
            </a:r>
            <a:r>
              <a:rPr lang="en-US" altLang="en-US">
                <a:ea typeface="ＭＳ Ｐゴシック" charset="-128"/>
                <a:hlinkClick r:id="rId13" invalidUrl="http://www-ncbi-nlm-nih-gov.myaccess.library.utoronto.ca/pubmed?term=Petersen B[Author]&amp;cauthor=true&amp;cauthor_uid=21270183"/>
              </a:rPr>
              <a:t>Petersen B</a:t>
            </a:r>
            <a:r>
              <a:rPr lang="en-US" altLang="en-US">
                <a:ea typeface="ＭＳ Ｐゴシック" charset="-128"/>
              </a:rPr>
              <a:t>, </a:t>
            </a:r>
            <a:r>
              <a:rPr lang="en-US" altLang="en-US">
                <a:ea typeface="ＭＳ Ｐゴシック" charset="-128"/>
                <a:hlinkClick r:id="rId14" invalidUrl="http://www-ncbi-nlm-nih-gov.myaccess.library.utoronto.ca/pubmed?term=Schweitzer M[Author]&amp;cauthor=true&amp;cauthor_uid=21270183"/>
              </a:rPr>
              <a:t>Schweitzer M</a:t>
            </a:r>
            <a:r>
              <a:rPr lang="en-US" altLang="en-US">
                <a:ea typeface="ＭＳ Ｐゴシック" charset="-128"/>
              </a:rPr>
              <a:t>, </a:t>
            </a:r>
            <a:r>
              <a:rPr lang="en-US" altLang="en-US">
                <a:ea typeface="ＭＳ Ｐゴシック" charset="-128"/>
                <a:hlinkClick r:id="rId15" invalidUrl="http://www-ncbi-nlm-nih-gov.myaccess.library.utoronto.ca/pubmed?term=Wagner RS[Author]&amp;cauthor=true&amp;cauthor_uid=21270183"/>
              </a:rPr>
              <a:t>Wagner RS</a:t>
            </a:r>
            <a:r>
              <a:rPr lang="en-US" altLang="en-US">
                <a:ea typeface="ＭＳ Ｐゴシック" charset="-128"/>
              </a:rPr>
              <a:t>.</a:t>
            </a:r>
          </a:p>
          <a:p>
            <a:pPr marL="342900" indent="-342900" defTabSz="914400"/>
            <a:r>
              <a:rPr lang="en-US" altLang="en-US" b="1">
                <a:ea typeface="ＭＳ Ｐゴシック" charset="-128"/>
              </a:rPr>
              <a:t>Source</a:t>
            </a:r>
          </a:p>
          <a:p>
            <a:pPr marL="342900" indent="-342900" defTabSz="914400"/>
            <a:r>
              <a:rPr lang="en-US" altLang="en-US">
                <a:ea typeface="ＭＳ Ｐゴシック" charset="-128"/>
              </a:rPr>
              <a:t>University of California, San Diego, San Diego, California, USA. cgparkin@aol.com</a:t>
            </a:r>
          </a:p>
          <a:p>
            <a:pPr marL="342900" indent="-342900" defTabSz="914400"/>
            <a:r>
              <a:rPr lang="en-US" altLang="en-US" b="1">
                <a:ea typeface="ＭＳ Ｐゴシック" charset="-128"/>
              </a:rPr>
              <a:t>Abstract</a:t>
            </a:r>
          </a:p>
          <a:p>
            <a:pPr marL="342900" indent="-342900" defTabSz="914400"/>
            <a:r>
              <a:rPr lang="en-US" altLang="en-US" b="1">
                <a:ea typeface="ＭＳ Ｐゴシック" charset="-128"/>
              </a:rPr>
              <a:t>OBJECTIVE: </a:t>
            </a:r>
          </a:p>
          <a:p>
            <a:pPr marL="342900" indent="-342900" defTabSz="914400"/>
            <a:r>
              <a:rPr lang="en-US" altLang="en-US">
                <a:ea typeface="ＭＳ Ｐゴシック" charset="-128"/>
              </a:rPr>
              <a:t>To assess the effectiveness of structured blood glucose testing in poorly controlled, noninsulin-treated type 2 diabetes.</a:t>
            </a:r>
          </a:p>
          <a:p>
            <a:pPr marL="342900" indent="-342900" defTabSz="914400"/>
            <a:r>
              <a:rPr lang="en-US" altLang="en-US" b="1">
                <a:ea typeface="ＭＳ Ｐゴシック" charset="-128"/>
              </a:rPr>
              <a:t>RESEARCH DESIGN AND METHODS: </a:t>
            </a:r>
          </a:p>
          <a:p>
            <a:pPr marL="342900" indent="-342900" defTabSz="914400"/>
            <a:r>
              <a:rPr lang="en-US" altLang="en-US">
                <a:ea typeface="ＭＳ Ｐゴシック" charset="-128"/>
              </a:rPr>
              <a:t>This 12-month, prospective, cluster-randomized, multicenter study recruited 483 poorly controlled (A1C ≥ 7.5%), insulin-naïve type 2 diabetic subjects from 34 primary care practices in the U.S. Practices were randomized to an active control group (ACG) with enhanced usual care or a structured testing group (STG) with enhanced usual care and at least quarterly use of structured self-monitoring of blood glucose (SMBG). STG patients and physicians were trained to use a paper tool to collect/interpret 7-point glucose profiles over 3 consecutive days. The primary end point was A1C level measured at 12 months.</a:t>
            </a:r>
          </a:p>
          <a:p>
            <a:pPr marL="342900" indent="-342900" defTabSz="914400"/>
            <a:r>
              <a:rPr lang="en-US" altLang="en-US" b="1">
                <a:ea typeface="ＭＳ Ｐゴシック" charset="-128"/>
              </a:rPr>
              <a:t>RESULTS: </a:t>
            </a:r>
          </a:p>
          <a:p>
            <a:pPr marL="342900" indent="-342900" defTabSz="914400"/>
            <a:r>
              <a:rPr lang="en-US" altLang="en-US">
                <a:ea typeface="ＭＳ Ｐゴシック" charset="-128"/>
              </a:rPr>
              <a:t>The 12-month intent-to-treat analysis (ACG, n = 227; STG, n = 256) showed significantly greater reductions in mean (SE) A1C in the STG compared with the ACG: -1.2% (0.09) vs. -0.9% (0.10); Δ = -0.3%; P = 0.04. Per protocol analysis (ACG, n = 161; STG, n = 130) showed even greater mean (SE) A1C reductions in the STG compared with the ACG: -1.3% (0.11) vs. -0.8% (0.11); Δ = -0.5%; P &lt; 0.003. Significantly more STG patients received a treatment change recommendation at the month 1 visit compared with ACG patients, regardless of the patient's initial baseline A1C level: 179 (75.5%) vs. 61 (28.0%); &lt;0.0001. Both STG and ACG patients displayed significant (P &lt; 0.0001) improvements in general well-being (GWB).</a:t>
            </a:r>
          </a:p>
          <a:p>
            <a:pPr marL="342900" indent="-342900" defTabSz="914400"/>
            <a:r>
              <a:rPr lang="en-US" altLang="en-US" b="1">
                <a:ea typeface="ＭＳ Ｐゴシック" charset="-128"/>
              </a:rPr>
              <a:t>CONCLUSIONS: </a:t>
            </a:r>
          </a:p>
          <a:p>
            <a:pPr marL="342900" indent="-342900" defTabSz="914400"/>
            <a:r>
              <a:rPr lang="en-US" altLang="en-US">
                <a:ea typeface="ＭＳ Ｐゴシック" charset="-128"/>
              </a:rPr>
              <a:t>Appropriate use of structured SMBG significantly improves glycemic control and facilitates more timely/aggressive treatment changes in noninsulin-treated type 2 diabetes without decreasing GWB.</a:t>
            </a:r>
          </a:p>
          <a:p>
            <a:pPr marL="342900" indent="-342900" defTabSz="914400"/>
            <a:endParaRPr lang="en-US" altLang="en-US">
              <a:ea typeface="ＭＳ Ｐゴシック" charset="-128"/>
            </a:endParaRPr>
          </a:p>
          <a:p>
            <a:pPr marL="342900" indent="-342900" defTabSz="914400"/>
            <a:endParaRPr lang="en-US" altLang="en-US">
              <a:ea typeface="ＭＳ Ｐゴシック" charset="-128"/>
            </a:endParaRPr>
          </a:p>
        </p:txBody>
      </p:sp>
      <p:sp>
        <p:nvSpPr>
          <p:cNvPr id="2765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a:defRPr sz="2400">
                <a:solidFill>
                  <a:schemeClr val="tx1"/>
                </a:solidFill>
                <a:latin typeface="Calibri" charset="0"/>
                <a:ea typeface="ＭＳ Ｐゴシック" charset="-128"/>
              </a:defRPr>
            </a:lvl1pPr>
            <a:lvl2pPr marL="742950" indent="-285750" defTabSz="928688">
              <a:defRPr sz="2400">
                <a:solidFill>
                  <a:schemeClr val="tx1"/>
                </a:solidFill>
                <a:latin typeface="Calibri" charset="0"/>
                <a:ea typeface="ＭＳ Ｐゴシック" charset="-128"/>
              </a:defRPr>
            </a:lvl2pPr>
            <a:lvl3pPr marL="1143000" indent="-228600" defTabSz="928688">
              <a:defRPr sz="2400">
                <a:solidFill>
                  <a:schemeClr val="tx1"/>
                </a:solidFill>
                <a:latin typeface="Calibri" charset="0"/>
                <a:ea typeface="ＭＳ Ｐゴシック" charset="-128"/>
              </a:defRPr>
            </a:lvl3pPr>
            <a:lvl4pPr marL="1600200" indent="-228600" defTabSz="928688">
              <a:defRPr sz="2400">
                <a:solidFill>
                  <a:schemeClr val="tx1"/>
                </a:solidFill>
                <a:latin typeface="Calibri" charset="0"/>
                <a:ea typeface="ＭＳ Ｐゴシック" charset="-128"/>
              </a:defRPr>
            </a:lvl4pPr>
            <a:lvl5pPr marL="2057400" indent="-228600" defTabSz="928688">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8BA0F9D0-59E4-CC49-97C9-22F0B6926780}" type="slidenum">
              <a:rPr lang="en-US" altLang="en-US" sz="1200">
                <a:latin typeface="Arial" charset="0"/>
              </a:rPr>
              <a:pPr algn="r"/>
              <a:t>8</a:t>
            </a:fld>
            <a:endParaRPr lang="en-US" altLang="en-US" sz="1200">
              <a:latin typeface="Arial" charset="0"/>
            </a:endParaRPr>
          </a:p>
        </p:txBody>
      </p:sp>
    </p:spTree>
    <p:extLst>
      <p:ext uri="{BB962C8B-B14F-4D97-AF65-F5344CB8AC3E}">
        <p14:creationId xmlns:p14="http://schemas.microsoft.com/office/powerpoint/2010/main" val="350988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ea typeface="ＭＳ Ｐゴシック" charset="-128"/>
            </a:endParaRPr>
          </a:p>
        </p:txBody>
      </p:sp>
      <p:sp>
        <p:nvSpPr>
          <p:cNvPr id="2969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a:defRPr sz="2400">
                <a:solidFill>
                  <a:schemeClr val="tx1"/>
                </a:solidFill>
                <a:latin typeface="Calibri" charset="0"/>
                <a:ea typeface="ＭＳ Ｐゴシック" charset="-128"/>
              </a:defRPr>
            </a:lvl1pPr>
            <a:lvl2pPr marL="742950" indent="-285750" defTabSz="928688">
              <a:defRPr sz="2400">
                <a:solidFill>
                  <a:schemeClr val="tx1"/>
                </a:solidFill>
                <a:latin typeface="Calibri" charset="0"/>
                <a:ea typeface="ＭＳ Ｐゴシック" charset="-128"/>
              </a:defRPr>
            </a:lvl2pPr>
            <a:lvl3pPr marL="1143000" indent="-228600" defTabSz="928688">
              <a:defRPr sz="2400">
                <a:solidFill>
                  <a:schemeClr val="tx1"/>
                </a:solidFill>
                <a:latin typeface="Calibri" charset="0"/>
                <a:ea typeface="ＭＳ Ｐゴシック" charset="-128"/>
              </a:defRPr>
            </a:lvl3pPr>
            <a:lvl4pPr marL="1600200" indent="-228600" defTabSz="928688">
              <a:defRPr sz="2400">
                <a:solidFill>
                  <a:schemeClr val="tx1"/>
                </a:solidFill>
                <a:latin typeface="Calibri" charset="0"/>
                <a:ea typeface="ＭＳ Ｐゴシック" charset="-128"/>
              </a:defRPr>
            </a:lvl4pPr>
            <a:lvl5pPr marL="2057400" indent="-228600" defTabSz="928688">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608259EE-5ECA-864C-BD04-9EC5653D8168}" type="slidenum">
              <a:rPr lang="en-US" altLang="en-US" sz="1200">
                <a:latin typeface="Arial" charset="0"/>
              </a:rPr>
              <a:pPr algn="r"/>
              <a:t>9</a:t>
            </a:fld>
            <a:endParaRPr lang="en-US" altLang="en-US" sz="1200">
              <a:latin typeface="Arial" charset="0"/>
            </a:endParaRPr>
          </a:p>
        </p:txBody>
      </p:sp>
    </p:spTree>
    <p:extLst>
      <p:ext uri="{BB962C8B-B14F-4D97-AF65-F5344CB8AC3E}">
        <p14:creationId xmlns:p14="http://schemas.microsoft.com/office/powerpoint/2010/main" val="2065708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fld id="{F0B69B00-F89A-7F4A-B1DC-A7F570630957}"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05C191C0-2FB1-0C4E-BEE2-CA7B8FA1FC28}" type="datetimeFigureOut">
              <a:rPr lang="en-US" altLang="en-US"/>
              <a:pPr/>
              <a:t>10/23/18</a:t>
            </a:fld>
            <a:endParaRPr lang="en-US" altLang="en-US"/>
          </a:p>
        </p:txBody>
      </p:sp>
    </p:spTree>
    <p:extLst>
      <p:ext uri="{BB962C8B-B14F-4D97-AF65-F5344CB8AC3E}">
        <p14:creationId xmlns:p14="http://schemas.microsoft.com/office/powerpoint/2010/main" val="2145941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2E272EA0-B4F2-734B-A352-79C6FF324A1C}" type="datetimeFigureOut">
              <a:rPr lang="en-US" altLang="en-US"/>
              <a:pPr/>
              <a:t>10/23/18</a:t>
            </a:fld>
            <a:endParaRPr lang="en-US" alt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fld id="{EF1B55AD-DA2D-B440-A716-E1A237AE632C}" type="slidenum">
              <a:rPr lang="en-US" altLang="en-US"/>
              <a:pPr/>
              <a:t>‹#›</a:t>
            </a:fld>
            <a:endParaRPr lang="en-US" altLang="en-US"/>
          </a:p>
        </p:txBody>
      </p:sp>
    </p:spTree>
    <p:extLst>
      <p:ext uri="{BB962C8B-B14F-4D97-AF65-F5344CB8AC3E}">
        <p14:creationId xmlns:p14="http://schemas.microsoft.com/office/powerpoint/2010/main" val="1465430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4EAFA8B2-0BB7-864F-A573-B27F3CCA5116}" type="datetimeFigureOut">
              <a:rPr lang="en-US" altLang="en-US"/>
              <a:pPr/>
              <a:t>10/23/18</a:t>
            </a:fld>
            <a:endParaRPr lang="en-US" alt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fld id="{24198505-C39E-C948-A472-375FBF803105}" type="slidenum">
              <a:rPr lang="en-US" altLang="en-US"/>
              <a:pPr/>
              <a:t>‹#›</a:t>
            </a:fld>
            <a:endParaRPr lang="en-US" altLang="en-US"/>
          </a:p>
        </p:txBody>
      </p:sp>
    </p:spTree>
    <p:extLst>
      <p:ext uri="{BB962C8B-B14F-4D97-AF65-F5344CB8AC3E}">
        <p14:creationId xmlns:p14="http://schemas.microsoft.com/office/powerpoint/2010/main" val="7205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46172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7301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17274389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extLst>
          </p:cNvPr>
          <p:cNvSpPr>
            <a:spLocks noGrp="1"/>
          </p:cNvSpPr>
          <p:nvPr>
            <p:ph sz="half" idx="1"/>
          </p:nvPr>
        </p:nvSpPr>
        <p:spPr>
          <a:xfrm>
            <a:off x="62865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extLst>
          </p:cNvPr>
          <p:cNvSpPr>
            <a:spLocks noGrp="1"/>
          </p:cNvSpPr>
          <p:nvPr>
            <p:ph sz="half" idx="2"/>
          </p:nvPr>
        </p:nvSpPr>
        <p:spPr>
          <a:xfrm>
            <a:off x="464820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4958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9855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8093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98534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269971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fld id="{A140C556-323C-6747-9C45-B932B80438F9}"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88CDAC59-969E-D34D-8C93-5AEC7AEC91D1}" type="datetimeFigureOut">
              <a:rPr lang="en-US" altLang="en-US"/>
              <a:pPr/>
              <a:t>10/23/18</a:t>
            </a:fld>
            <a:endParaRPr lang="en-US" altLang="en-US"/>
          </a:p>
        </p:txBody>
      </p:sp>
    </p:spTree>
    <p:extLst>
      <p:ext uri="{BB962C8B-B14F-4D97-AF65-F5344CB8AC3E}">
        <p14:creationId xmlns:p14="http://schemas.microsoft.com/office/powerpoint/2010/main" val="20023220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a:extLst>
              <a:ext uri="{FF2B5EF4-FFF2-40B4-BE49-F238E27FC236}"/>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72461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47339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extLst>
          </p:cNvPr>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a:extLst>
              <a:ext uri="{FF2B5EF4-FFF2-40B4-BE49-F238E27FC236}"/>
            </a:extLst>
          </p:cNvPr>
          <p:cNvSpPr>
            <a:spLocks noGrp="1"/>
          </p:cNvSpPr>
          <p:nvPr>
            <p:ph type="body" orient="vert" idx="1"/>
          </p:nvPr>
        </p:nvSpPr>
        <p:spPr>
          <a:xfrm>
            <a:off x="628650" y="365125"/>
            <a:ext cx="5762625" cy="5789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2626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4DFB136C-A046-B343-ABA6-F37F30071779}"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2697E464-AF80-624E-839E-0A6BED6A59E8}" type="datetimeFigureOut">
              <a:rPr lang="en-US" altLang="en-US"/>
              <a:pPr/>
              <a:t>10/23/18</a:t>
            </a:fld>
            <a:endParaRPr lang="en-US" altLang="en-US"/>
          </a:p>
        </p:txBody>
      </p:sp>
    </p:spTree>
    <p:extLst>
      <p:ext uri="{BB962C8B-B14F-4D97-AF65-F5344CB8AC3E}">
        <p14:creationId xmlns:p14="http://schemas.microsoft.com/office/powerpoint/2010/main" val="1957206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1"/>
          </p:nvPr>
        </p:nvSpPr>
        <p:spPr/>
        <p:txBody>
          <a:bodyPr/>
          <a:lstStyle>
            <a:lvl1pPr>
              <a:defRPr/>
            </a:lvl1pPr>
          </a:lstStyle>
          <a:p>
            <a:fld id="{D450F02F-24DC-A644-AB8F-ECE9B7CC2537}" type="slidenum">
              <a:rPr lang="en-US" altLang="en-US"/>
              <a:pPr/>
              <a:t>‹#›</a:t>
            </a:fld>
            <a:endParaRPr lang="en-US" altLang="en-US"/>
          </a:p>
        </p:txBody>
      </p:sp>
      <p:sp>
        <p:nvSpPr>
          <p:cNvPr id="8"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E35BA7DC-EFE5-0648-9175-FC92457DDAF8}" type="datetimeFigureOut">
              <a:rPr lang="en-US" altLang="en-US"/>
              <a:pPr/>
              <a:t>10/23/18</a:t>
            </a:fld>
            <a:endParaRPr lang="en-US" altLang="en-US"/>
          </a:p>
        </p:txBody>
      </p:sp>
    </p:spTree>
    <p:extLst>
      <p:ext uri="{BB962C8B-B14F-4D97-AF65-F5344CB8AC3E}">
        <p14:creationId xmlns:p14="http://schemas.microsoft.com/office/powerpoint/2010/main" val="1760136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fld id="{75D07519-C722-0142-B750-C00CB0367F8C}" type="slidenum">
              <a:rPr lang="en-US" altLang="en-US"/>
              <a:pPr/>
              <a:t>‹#›</a:t>
            </a:fld>
            <a:endParaRPr lang="en-US" altLang="en-US"/>
          </a:p>
        </p:txBody>
      </p:sp>
      <p:sp>
        <p:nvSpPr>
          <p:cNvPr id="5"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44B3BAA8-965B-AA46-83E0-1394C85A86A6}" type="datetimeFigureOut">
              <a:rPr lang="en-US" altLang="en-US"/>
              <a:pPr/>
              <a:t>10/23/18</a:t>
            </a:fld>
            <a:endParaRPr lang="en-US" altLang="en-US"/>
          </a:p>
        </p:txBody>
      </p:sp>
    </p:spTree>
    <p:extLst>
      <p:ext uri="{BB962C8B-B14F-4D97-AF65-F5344CB8AC3E}">
        <p14:creationId xmlns:p14="http://schemas.microsoft.com/office/powerpoint/2010/main" val="1034733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fld id="{9935C52A-AC48-0445-9A10-ED235D76013E}" type="slidenum">
              <a:rPr lang="en-US" altLang="en-US"/>
              <a:pPr/>
              <a:t>‹#›</a:t>
            </a:fld>
            <a:endParaRPr lang="en-US" altLang="en-US"/>
          </a:p>
        </p:txBody>
      </p:sp>
      <p:sp>
        <p:nvSpPr>
          <p:cNvPr id="4"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F1A880B7-C49F-4F4F-AA72-66DB9003339E}" type="datetimeFigureOut">
              <a:rPr lang="en-US" altLang="en-US"/>
              <a:pPr/>
              <a:t>10/23/18</a:t>
            </a:fld>
            <a:endParaRPr lang="en-US" altLang="en-US"/>
          </a:p>
        </p:txBody>
      </p:sp>
    </p:spTree>
    <p:extLst>
      <p:ext uri="{BB962C8B-B14F-4D97-AF65-F5344CB8AC3E}">
        <p14:creationId xmlns:p14="http://schemas.microsoft.com/office/powerpoint/2010/main" val="440503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3A3D17DC-0A67-A540-8E86-7D031780AB08}"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08567AE8-87FF-024C-B243-4A368EA23E4E}" type="datetimeFigureOut">
              <a:rPr lang="en-US" altLang="en-US"/>
              <a:pPr/>
              <a:t>10/23/18</a:t>
            </a:fld>
            <a:endParaRPr lang="en-US" altLang="en-US"/>
          </a:p>
        </p:txBody>
      </p:sp>
    </p:spTree>
    <p:extLst>
      <p:ext uri="{BB962C8B-B14F-4D97-AF65-F5344CB8AC3E}">
        <p14:creationId xmlns:p14="http://schemas.microsoft.com/office/powerpoint/2010/main" val="117298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9F3AA5FD-39E2-FA4B-BB3E-60626BB07E49}" type="datetimeFigureOut">
              <a:rPr lang="en-US" altLang="en-US"/>
              <a:pPr/>
              <a:t>10/23/18</a:t>
            </a:fld>
            <a:endParaRPr lang="en-US" alt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fld id="{CAD26828-62DF-5841-B80C-82E587690D21}" type="slidenum">
              <a:rPr lang="en-US" altLang="en-US"/>
              <a:pPr/>
              <a:t>‹#›</a:t>
            </a:fld>
            <a:endParaRPr lang="en-US" altLang="en-US"/>
          </a:p>
        </p:txBody>
      </p:sp>
    </p:spTree>
    <p:extLst>
      <p:ext uri="{BB962C8B-B14F-4D97-AF65-F5344CB8AC3E}">
        <p14:creationId xmlns:p14="http://schemas.microsoft.com/office/powerpoint/2010/main" val="430762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vl1pPr>
          </a:lstStyle>
          <a:p>
            <a:fld id="{9C5F239F-0E26-524E-8206-84810F286951}" type="datetimeFigureOut">
              <a:rPr lang="en-US" altLang="en-US"/>
              <a:pPr/>
              <a:t>10/23/18</a:t>
            </a:fld>
            <a:endParaRPr lang="en-US" alt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fld id="{2225B47C-E425-7E4E-8DBE-003751D72901}" type="slidenum">
              <a:rPr lang="en-US" altLang="en-US"/>
              <a:pPr/>
              <a:t>‹#›</a:t>
            </a:fld>
            <a:endParaRPr lang="en-US" altLang="en-US"/>
          </a:p>
        </p:txBody>
      </p:sp>
    </p:spTree>
    <p:extLst>
      <p:ext uri="{BB962C8B-B14F-4D97-AF65-F5344CB8AC3E}">
        <p14:creationId xmlns:p14="http://schemas.microsoft.com/office/powerpoint/2010/main" val="6659131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defRPr>
            </a:lvl1pPr>
          </a:lstStyle>
          <a:p>
            <a:fld id="{09AF3EF2-7874-C842-B6BC-57A160103782}" type="slidenum">
              <a:rPr lang="en-US" altLang="en-US"/>
              <a:pPr/>
              <a:t>‹#›</a:t>
            </a:fld>
            <a:endParaRPr lang="en-US" altLang="en-US"/>
          </a:p>
        </p:txBody>
      </p:sp>
      <p:sp>
        <p:nvSpPr>
          <p:cNvPr id="9" name="Footer Placeholder 8">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eaLnBrk="1" fontAlgn="auto" hangingPunct="1">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a:extLst>
              <a:ext uri="{FF2B5EF4-FFF2-40B4-BE49-F238E27FC236}"/>
            </a:extLst>
          </p:cNvPr>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13"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4" name="TextBox 13"/>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5" name="TextBox 14"/>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ＭＳ Ｐゴシック" charset="0"/>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ＭＳ Ｐゴシック"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ＭＳ Ｐゴシック"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ＭＳ Ｐゴシック"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205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205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ＭＳ Ｐゴシック" charset="0"/>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ＭＳ Ｐゴシック" charset="0"/>
          <a:cs typeface="ＭＳ Ｐゴシック"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pitchFamily="34" charset="0"/>
          <a:ea typeface="ＭＳ Ｐゴシック" charset="0"/>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pitchFamily="34" charset="0"/>
          <a:ea typeface="ＭＳ Ｐゴシック" charset="-128"/>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ＭＳ Ｐゴシック" charset="-128"/>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ＭＳ Ｐゴシック" charset="-128"/>
          <a:cs typeface="Open Sans Light"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http://www.guidelines.diabetes.ca/" TargetMode="External"/><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417888"/>
            <a:ext cx="7613650" cy="814387"/>
          </a:xfrm>
        </p:spPr>
        <p:txBody>
          <a:bodyPr/>
          <a:lstStyle/>
          <a:p>
            <a:r>
              <a:rPr lang="en-US" altLang="en-US" sz="2800">
                <a:ea typeface="ＭＳ Ｐゴシック" charset="-128"/>
              </a:rPr>
              <a:t>Monitoring Glycemic Control </a:t>
            </a:r>
          </a:p>
        </p:txBody>
      </p:sp>
      <p:sp>
        <p:nvSpPr>
          <p:cNvPr id="16386" name="Content Placeholder 2"/>
          <p:cNvSpPr>
            <a:spLocks noGrp="1"/>
          </p:cNvSpPr>
          <p:nvPr>
            <p:ph type="subTitle" idx="4294967295"/>
          </p:nvPr>
        </p:nvSpPr>
        <p:spPr>
          <a:xfrm>
            <a:off x="573088" y="4479925"/>
            <a:ext cx="8570912" cy="1752600"/>
          </a:xfrm>
        </p:spPr>
        <p:txBody>
          <a:bodyPr/>
          <a:lstStyle/>
          <a:p>
            <a:pPr marL="0" indent="0">
              <a:buFont typeface="Arial" charset="0"/>
              <a:buNone/>
            </a:pPr>
            <a:r>
              <a:rPr lang="en-US" altLang="en-US" sz="2800">
                <a:solidFill>
                  <a:srgbClr val="00B2EB"/>
                </a:solidFill>
                <a:ea typeface="ＭＳ Ｐゴシック" charset="-128"/>
              </a:rPr>
              <a:t>Chapter 9</a:t>
            </a:r>
          </a:p>
          <a:p>
            <a:pPr marL="0" indent="0">
              <a:lnSpc>
                <a:spcPct val="70000"/>
              </a:lnSpc>
              <a:buFont typeface="Arial" charset="0"/>
              <a:buNone/>
            </a:pPr>
            <a:r>
              <a:rPr lang="en-CA" altLang="en-US" sz="2400">
                <a:ea typeface="ＭＳ Ｐゴシック" charset="-128"/>
              </a:rPr>
              <a:t>Lori D. Berard </a:t>
            </a:r>
            <a:r>
              <a:rPr lang="en-CA" altLang="en-US" sz="1800">
                <a:ea typeface="ＭＳ Ｐゴシック" charset="-128"/>
              </a:rPr>
              <a:t>RN CDE, </a:t>
            </a:r>
          </a:p>
          <a:p>
            <a:pPr marL="0" indent="0">
              <a:lnSpc>
                <a:spcPct val="70000"/>
              </a:lnSpc>
              <a:buFont typeface="Arial" charset="0"/>
              <a:buNone/>
            </a:pPr>
            <a:r>
              <a:rPr lang="en-CA" altLang="en-US" sz="2400">
                <a:ea typeface="ＭＳ Ｐゴシック" charset="-128"/>
              </a:rPr>
              <a:t>Rick Siemens </a:t>
            </a:r>
            <a:r>
              <a:rPr lang="en-CA" altLang="en-US" sz="1800">
                <a:ea typeface="ＭＳ Ｐゴシック" charset="-128"/>
              </a:rPr>
              <a:t>BSc Pharm CDE, </a:t>
            </a:r>
          </a:p>
          <a:p>
            <a:pPr marL="0" indent="0">
              <a:lnSpc>
                <a:spcPct val="70000"/>
              </a:lnSpc>
              <a:buFont typeface="Arial" charset="0"/>
              <a:buNone/>
            </a:pPr>
            <a:r>
              <a:rPr lang="en-CA" altLang="en-US" sz="2400">
                <a:ea typeface="ＭＳ Ｐゴシック" charset="-128"/>
              </a:rPr>
              <a:t>Vincent Woo </a:t>
            </a:r>
            <a:r>
              <a:rPr lang="en-CA" altLang="en-US" sz="1800">
                <a:ea typeface="ＭＳ Ｐゴシック" charset="-128"/>
              </a:rPr>
              <a:t>MD FRCPC</a:t>
            </a:r>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84137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84137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84137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841375"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3300"/>
            <a:ext cx="9144000" cy="169863"/>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6866" name="Picture 4"/>
          <p:cNvPicPr>
            <a:picLocks noChangeAspect="1" noChangeArrowheads="1"/>
          </p:cNvPicPr>
          <p:nvPr/>
        </p:nvPicPr>
        <p:blipFill>
          <a:blip r:embed="rId2">
            <a:extLst>
              <a:ext uri="{28A0092B-C50C-407E-A947-70E740481C1C}">
                <a14:useLocalDpi xmlns:a14="http://schemas.microsoft.com/office/drawing/2010/main" val="0"/>
              </a:ext>
            </a:extLst>
          </a:blip>
          <a:srcRect l="14034" t="12093" r="63414" b="5759"/>
          <a:stretch>
            <a:fillRect/>
          </a:stretch>
        </p:blipFill>
        <p:spPr bwMode="auto">
          <a:xfrm>
            <a:off x="1477963" y="101600"/>
            <a:ext cx="5972175" cy="6797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p:cNvSpPr>
          <p:nvPr>
            <p:ph type="title" idx="4294967295"/>
          </p:nvPr>
        </p:nvSpPr>
        <p:spPr/>
        <p:txBody>
          <a:bodyPr/>
          <a:lstStyle/>
          <a:p>
            <a:r>
              <a:rPr lang="en-US" altLang="en-US">
                <a:ea typeface="ＭＳ Ｐゴシック" charset="-128"/>
              </a:rPr>
              <a:t>Continuous Glucose Monitoring (CGM) Systems</a:t>
            </a:r>
            <a:endParaRPr lang="en-CA" altLang="en-US">
              <a:ea typeface="ＭＳ Ｐゴシック" charset="-128"/>
            </a:endParaRPr>
          </a:p>
        </p:txBody>
      </p:sp>
      <p:sp>
        <p:nvSpPr>
          <p:cNvPr id="61443" name="Rectangle 3"/>
          <p:cNvSpPr>
            <a:spLocks noGrp="1"/>
          </p:cNvSpPr>
          <p:nvPr>
            <p:ph type="body" idx="4294967295"/>
          </p:nvPr>
        </p:nvSpPr>
        <p:spPr/>
        <p:txBody>
          <a:bodyPr/>
          <a:lstStyle/>
          <a:p>
            <a:pPr>
              <a:lnSpc>
                <a:spcPct val="80000"/>
              </a:lnSpc>
            </a:pPr>
            <a:r>
              <a:rPr lang="en-US" altLang="en-US" sz="2400">
                <a:ea typeface="ＭＳ Ｐゴシック" charset="-128"/>
              </a:rPr>
              <a:t>Measure glucose concentration in interstitial fluid</a:t>
            </a:r>
          </a:p>
          <a:p>
            <a:pPr>
              <a:lnSpc>
                <a:spcPct val="80000"/>
              </a:lnSpc>
            </a:pPr>
            <a:r>
              <a:rPr lang="en-US" altLang="en-US" sz="2400">
                <a:ea typeface="ＭＳ Ｐゴシック" charset="-128"/>
              </a:rPr>
              <a:t>2 types:</a:t>
            </a:r>
          </a:p>
          <a:p>
            <a:pPr lvl="1">
              <a:lnSpc>
                <a:spcPct val="80000"/>
              </a:lnSpc>
            </a:pPr>
            <a:r>
              <a:rPr lang="en-US" altLang="en-US">
                <a:ea typeface="ＭＳ Ｐゴシック" charset="-128"/>
              </a:rPr>
              <a:t>Real time or personal:  </a:t>
            </a:r>
            <a:r>
              <a:rPr lang="en-US" altLang="en-US" sz="1800">
                <a:ea typeface="ＭＳ Ｐゴシック" charset="-128"/>
              </a:rPr>
              <a:t>continuously displays BG levels</a:t>
            </a:r>
          </a:p>
          <a:p>
            <a:pPr lvl="1">
              <a:lnSpc>
                <a:spcPct val="80000"/>
              </a:lnSpc>
            </a:pPr>
            <a:r>
              <a:rPr lang="en-US" altLang="en-US">
                <a:ea typeface="ＭＳ Ｐゴシック" charset="-128"/>
              </a:rPr>
              <a:t>Blinded or professional:  </a:t>
            </a:r>
            <a:r>
              <a:rPr lang="en-US" altLang="en-US" sz="1800">
                <a:ea typeface="ＭＳ Ｐゴシック" charset="-128"/>
              </a:rPr>
              <a:t>captures BG levels that can be downloaded later</a:t>
            </a:r>
          </a:p>
          <a:p>
            <a:pPr>
              <a:lnSpc>
                <a:spcPct val="80000"/>
              </a:lnSpc>
            </a:pPr>
            <a:r>
              <a:rPr lang="en-US" altLang="en-US" sz="2400">
                <a:ea typeface="ＭＳ Ｐゴシック" charset="-128"/>
              </a:rPr>
              <a:t>Real-time CGM has been shown to</a:t>
            </a:r>
            <a:r>
              <a:rPr lang="en-US" altLang="en-US">
                <a:ea typeface="ＭＳ Ｐゴシック" charset="-128"/>
              </a:rPr>
              <a:t> </a:t>
            </a:r>
          </a:p>
          <a:p>
            <a:pPr lvl="1">
              <a:lnSpc>
                <a:spcPct val="80000"/>
              </a:lnSpc>
            </a:pPr>
            <a:r>
              <a:rPr lang="en-US" altLang="en-US">
                <a:ea typeface="ＭＳ Ｐゴシック" charset="-128"/>
              </a:rPr>
              <a:t>reduce A1C</a:t>
            </a:r>
          </a:p>
          <a:p>
            <a:pPr lvl="2">
              <a:lnSpc>
                <a:spcPct val="80000"/>
              </a:lnSpc>
            </a:pPr>
            <a:r>
              <a:rPr lang="en-US" altLang="en-US"/>
              <a:t>in adults and children with type 1 diabetes with and without CSII</a:t>
            </a:r>
          </a:p>
          <a:p>
            <a:pPr lvl="2">
              <a:lnSpc>
                <a:spcPct val="80000"/>
              </a:lnSpc>
            </a:pPr>
            <a:r>
              <a:rPr lang="en-US" altLang="en-US"/>
              <a:t>in adults with type 2 diabetes</a:t>
            </a:r>
          </a:p>
          <a:p>
            <a:pPr lvl="1">
              <a:lnSpc>
                <a:spcPct val="80000"/>
              </a:lnSpc>
            </a:pPr>
            <a:r>
              <a:rPr lang="en-US" altLang="en-US">
                <a:ea typeface="ＭＳ Ｐゴシック" charset="-128"/>
              </a:rPr>
              <a:t>reduce time spent in hypoglycemia</a:t>
            </a:r>
          </a:p>
          <a:p>
            <a:pPr>
              <a:lnSpc>
                <a:spcPct val="80000"/>
              </a:lnSpc>
            </a:pPr>
            <a:r>
              <a:rPr lang="en-US" altLang="en-US" sz="2400">
                <a:ea typeface="ＭＳ Ｐゴシック" charset="-128"/>
              </a:rPr>
              <a:t>Successful use of CGM is dependent on adherence with duration of time used</a:t>
            </a:r>
            <a:endParaRPr lang="en-CA" altLang="en-US" sz="2400">
              <a:ea typeface="ＭＳ Ｐゴシック" charset="-128"/>
            </a:endParaRPr>
          </a:p>
        </p:txBody>
      </p:sp>
      <p:sp>
        <p:nvSpPr>
          <p:cNvPr id="61444" name="Text Box 4"/>
          <p:cNvSpPr txBox="1">
            <a:spLocks noChangeArrowheads="1"/>
          </p:cNvSpPr>
          <p:nvPr/>
        </p:nvSpPr>
        <p:spPr bwMode="auto">
          <a:xfrm>
            <a:off x="488950" y="6294438"/>
            <a:ext cx="61801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a:defRPr sz="2400">
                <a:solidFill>
                  <a:schemeClr val="tx1"/>
                </a:solidFill>
                <a:latin typeface="Calibri" charset="0"/>
                <a:ea typeface="ＭＳ Ｐゴシック" charset="-128"/>
              </a:defRPr>
            </a:lvl2pPr>
            <a:lvl3pPr>
              <a:defRPr sz="2400">
                <a:solidFill>
                  <a:schemeClr val="tx1"/>
                </a:solidFill>
                <a:latin typeface="Calibri" charset="0"/>
                <a:ea typeface="ＭＳ Ｐゴシック" charset="-128"/>
              </a:defRPr>
            </a:lvl3pPr>
            <a:lvl4pPr>
              <a:defRPr sz="2400">
                <a:solidFill>
                  <a:schemeClr val="tx1"/>
                </a:solidFill>
                <a:latin typeface="Calibri" charset="0"/>
                <a:ea typeface="ＭＳ Ｐゴシック" charset="-128"/>
              </a:defRPr>
            </a:lvl4pPr>
            <a:lvl5pPr>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spcBef>
                <a:spcPct val="50000"/>
              </a:spcBef>
            </a:pPr>
            <a:r>
              <a:rPr lang="en-US" altLang="en-US" sz="1400" i="1"/>
              <a:t>BG</a:t>
            </a:r>
            <a:r>
              <a:rPr lang="en-US" altLang="en-US" sz="1400"/>
              <a:t>, blood glucose; </a:t>
            </a:r>
            <a:r>
              <a:rPr lang="en-US" altLang="en-US" sz="1400" i="1"/>
              <a:t>CSII</a:t>
            </a:r>
            <a:r>
              <a:rPr lang="en-US" altLang="en-US" sz="1400"/>
              <a:t>, continuous subcutaneous insulin infusion</a:t>
            </a:r>
            <a:endParaRPr lang="en-CA" altLang="en-US"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p:cNvSpPr>
          <p:nvPr>
            <p:ph type="title" idx="4294967295"/>
          </p:nvPr>
        </p:nvSpPr>
        <p:spPr/>
        <p:txBody>
          <a:bodyPr/>
          <a:lstStyle/>
          <a:p>
            <a:r>
              <a:rPr lang="en-US" altLang="en-US">
                <a:ea typeface="ＭＳ Ｐゴシック" charset="-128"/>
              </a:rPr>
              <a:t>Flash Glucose Monitoring</a:t>
            </a:r>
            <a:endParaRPr lang="en-CA" altLang="en-US">
              <a:ea typeface="ＭＳ Ｐゴシック" charset="-128"/>
            </a:endParaRPr>
          </a:p>
        </p:txBody>
      </p:sp>
      <p:sp>
        <p:nvSpPr>
          <p:cNvPr id="62467" name="Rectangle 3"/>
          <p:cNvSpPr>
            <a:spLocks noGrp="1"/>
          </p:cNvSpPr>
          <p:nvPr>
            <p:ph type="body" idx="4294967295"/>
          </p:nvPr>
        </p:nvSpPr>
        <p:spPr/>
        <p:txBody>
          <a:bodyPr/>
          <a:lstStyle/>
          <a:p>
            <a:r>
              <a:rPr lang="en-US" altLang="en-US">
                <a:ea typeface="ＭＳ Ｐゴシック" charset="-128"/>
              </a:rPr>
              <a:t>Measures plasma glucose in interstitial fluid </a:t>
            </a:r>
          </a:p>
          <a:p>
            <a:r>
              <a:rPr lang="en-US" altLang="en-US">
                <a:ea typeface="ＭＳ Ｐゴシック" charset="-128"/>
              </a:rPr>
              <a:t>BG values displayed when sensor is flashed with a reader device on demand</a:t>
            </a:r>
          </a:p>
          <a:p>
            <a:r>
              <a:rPr lang="en-US" altLang="en-US">
                <a:ea typeface="ＭＳ Ｐゴシック" charset="-128"/>
              </a:rPr>
              <a:t>Also displays plot profile of last 8 hours</a:t>
            </a:r>
          </a:p>
          <a:p>
            <a:r>
              <a:rPr lang="en-US" altLang="en-US">
                <a:ea typeface="ＭＳ Ｐゴシック" charset="-128"/>
              </a:rPr>
              <a:t>Sensor can be worn for 14 days</a:t>
            </a:r>
          </a:p>
          <a:p>
            <a:r>
              <a:rPr lang="en-US" altLang="en-US">
                <a:ea typeface="ＭＳ Ｐゴシック" charset="-128"/>
              </a:rPr>
              <a:t>Has been shown to</a:t>
            </a:r>
          </a:p>
          <a:p>
            <a:pPr lvl="1"/>
            <a:r>
              <a:rPr lang="en-US" altLang="en-US">
                <a:ea typeface="ＭＳ Ｐゴシック" charset="-128"/>
              </a:rPr>
              <a:t>Decrease time spent in hypoglycemia in type 1 and type 2 diabetes</a:t>
            </a:r>
            <a:endParaRPr lang="en-CA" altLang="en-US">
              <a:ea typeface="ＭＳ Ｐゴシック"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idx="4294967295"/>
          </p:nvPr>
        </p:nvSpPr>
        <p:spPr/>
        <p:txBody>
          <a:bodyPr/>
          <a:lstStyle/>
          <a:p>
            <a:r>
              <a:rPr lang="en-US" altLang="en-US">
                <a:ea typeface="ＭＳ Ｐゴシック" charset="-128"/>
              </a:rPr>
              <a:t>Recommendation 1</a:t>
            </a:r>
            <a:endParaRPr lang="en-CA" altLang="en-US">
              <a:ea typeface="ＭＳ Ｐゴシック" charset="-128"/>
            </a:endParaRPr>
          </a:p>
        </p:txBody>
      </p:sp>
      <p:sp>
        <p:nvSpPr>
          <p:cNvPr id="31746" name="Rectangle 3"/>
          <p:cNvSpPr>
            <a:spLocks noGrp="1"/>
          </p:cNvSpPr>
          <p:nvPr>
            <p:ph type="body" idx="4294967295"/>
          </p:nvPr>
        </p:nvSpPr>
        <p:spPr>
          <a:xfrm>
            <a:off x="628650" y="1692275"/>
            <a:ext cx="7886700" cy="4329113"/>
          </a:xfrm>
        </p:spPr>
        <p:txBody>
          <a:bodyPr/>
          <a:lstStyle/>
          <a:p>
            <a:pPr marL="495300" indent="-495300">
              <a:lnSpc>
                <a:spcPct val="100000"/>
              </a:lnSpc>
              <a:buFont typeface="Arial" charset="0"/>
              <a:buAutoNum type="arabicPeriod"/>
            </a:pPr>
            <a:r>
              <a:rPr lang="en-CA" altLang="en-US" sz="2400" b="0">
                <a:ea typeface="ＭＳ Ｐゴシック" charset="-128"/>
              </a:rPr>
              <a:t>For most individuals with diabetes, </a:t>
            </a:r>
            <a:r>
              <a:rPr lang="en-CA" altLang="en-US" sz="2400">
                <a:ea typeface="ＭＳ Ｐゴシック" charset="-128"/>
              </a:rPr>
              <a:t>A1C</a:t>
            </a:r>
            <a:r>
              <a:rPr lang="en-CA" altLang="en-US" sz="2400" b="0">
                <a:ea typeface="ＭＳ Ｐゴシック" charset="-128"/>
              </a:rPr>
              <a:t> should be measured approximately </a:t>
            </a:r>
            <a:r>
              <a:rPr lang="en-CA" altLang="en-US" sz="2400">
                <a:ea typeface="ＭＳ Ｐゴシック" charset="-128"/>
              </a:rPr>
              <a:t>every 3 months </a:t>
            </a:r>
            <a:r>
              <a:rPr lang="en-CA" altLang="en-US" sz="2400" b="0">
                <a:ea typeface="ＭＳ Ｐゴシック" charset="-128"/>
              </a:rPr>
              <a:t>to ensure that glycemic goals are being met or maintained </a:t>
            </a:r>
            <a:r>
              <a:rPr lang="en-CA" altLang="en-US" sz="2000" b="0">
                <a:ea typeface="ＭＳ Ｐゴシック" charset="-128"/>
              </a:rPr>
              <a:t>[Grade D, Consensus].</a:t>
            </a:r>
            <a:r>
              <a:rPr lang="en-CA" altLang="en-US" sz="2400" b="0">
                <a:ea typeface="ＭＳ Ｐゴシック" charset="-128"/>
              </a:rPr>
              <a:t> In </a:t>
            </a:r>
            <a:r>
              <a:rPr lang="en-CA" altLang="en-US" sz="2400">
                <a:ea typeface="ＭＳ Ｐゴシック" charset="-128"/>
              </a:rPr>
              <a:t>some circumstances</a:t>
            </a:r>
            <a:r>
              <a:rPr lang="en-CA" altLang="en-US" sz="2400" b="0">
                <a:ea typeface="ＭＳ Ｐゴシック" charset="-128"/>
              </a:rPr>
              <a:t>, such as when significant changes are made to therapy, or during pregnancy, it is appropriate to </a:t>
            </a:r>
            <a:r>
              <a:rPr lang="en-CA" altLang="en-US" sz="2400">
                <a:ea typeface="ＭＳ Ｐゴシック" charset="-128"/>
              </a:rPr>
              <a:t>check A1C more frequently</a:t>
            </a:r>
            <a:r>
              <a:rPr lang="en-CA" altLang="en-US" sz="2400" b="0">
                <a:ea typeface="ＭＳ Ｐゴシック" charset="-128"/>
              </a:rPr>
              <a:t>. Testing at least </a:t>
            </a:r>
            <a:r>
              <a:rPr lang="en-CA" altLang="en-US" sz="2400">
                <a:ea typeface="ＭＳ Ｐゴシック" charset="-128"/>
              </a:rPr>
              <a:t>every 6 months </a:t>
            </a:r>
            <a:r>
              <a:rPr lang="en-CA" altLang="en-US" sz="2400" b="0">
                <a:ea typeface="ＭＳ Ｐゴシック" charset="-128"/>
              </a:rPr>
              <a:t>should be performed in adults during periods of treatment and healthy behaviour </a:t>
            </a:r>
            <a:r>
              <a:rPr lang="en-CA" altLang="en-US" sz="2400">
                <a:ea typeface="ＭＳ Ｐゴシック" charset="-128"/>
              </a:rPr>
              <a:t>stability</a:t>
            </a:r>
            <a:r>
              <a:rPr lang="en-CA" altLang="en-US" sz="2400" b="0">
                <a:ea typeface="ＭＳ Ｐゴシック" charset="-128"/>
              </a:rPr>
              <a:t> when glycemic targets have been consistently achieved </a:t>
            </a:r>
            <a:r>
              <a:rPr lang="en-CA" altLang="en-US" sz="2000" b="0">
                <a:ea typeface="ＭＳ Ｐゴシック" charset="-128"/>
              </a:rPr>
              <a:t>[Grade D, Consensus]</a:t>
            </a:r>
          </a:p>
        </p:txBody>
      </p:sp>
      <p:sp>
        <p:nvSpPr>
          <p:cNvPr id="3174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r>
              <a:rPr lang="en-US" altLang="en-US" sz="2000" b="1">
                <a:solidFill>
                  <a:schemeClr val="bg1"/>
                </a:solidFill>
                <a:latin typeface="Arial" charset="0"/>
              </a:rPr>
              <a:t>2018</a:t>
            </a:r>
          </a:p>
        </p:txBody>
      </p:sp>
      <p:sp>
        <p:nvSpPr>
          <p:cNvPr id="3789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idx="4294967295"/>
          </p:nvPr>
        </p:nvSpPr>
        <p:spPr/>
        <p:txBody>
          <a:bodyPr/>
          <a:lstStyle/>
          <a:p>
            <a:r>
              <a:rPr lang="en-US" altLang="en-US">
                <a:ea typeface="ＭＳ Ｐゴシック" charset="-128"/>
              </a:rPr>
              <a:t>Recommendation 2</a:t>
            </a:r>
            <a:endParaRPr lang="en-CA" altLang="en-US">
              <a:ea typeface="ＭＳ Ｐゴシック" charset="-128"/>
            </a:endParaRPr>
          </a:p>
        </p:txBody>
      </p:sp>
      <p:sp>
        <p:nvSpPr>
          <p:cNvPr id="32770" name="Rectangle 3"/>
          <p:cNvSpPr>
            <a:spLocks noGrp="1"/>
          </p:cNvSpPr>
          <p:nvPr>
            <p:ph type="body" idx="4294967295"/>
          </p:nvPr>
        </p:nvSpPr>
        <p:spPr>
          <a:xfrm>
            <a:off x="628650" y="1728788"/>
            <a:ext cx="7886700" cy="4329112"/>
          </a:xfrm>
        </p:spPr>
        <p:txBody>
          <a:bodyPr/>
          <a:lstStyle/>
          <a:p>
            <a:pPr marL="495300" indent="-495300">
              <a:lnSpc>
                <a:spcPct val="100000"/>
              </a:lnSpc>
              <a:buFont typeface="Arial" charset="0"/>
              <a:buNone/>
            </a:pPr>
            <a:r>
              <a:rPr lang="en-CA" altLang="en-US" b="0">
                <a:ea typeface="ＭＳ Ｐゴシック" charset="-128"/>
              </a:rPr>
              <a:t>2.   </a:t>
            </a:r>
            <a:r>
              <a:rPr lang="en-CA" altLang="en-US" sz="2400" b="0">
                <a:ea typeface="ＭＳ Ｐゴシック" charset="-128"/>
              </a:rPr>
              <a:t>For individuals using </a:t>
            </a:r>
            <a:r>
              <a:rPr lang="en-CA" altLang="en-US" sz="2400">
                <a:ea typeface="ＭＳ Ｐゴシック" charset="-128"/>
              </a:rPr>
              <a:t>insulin more than once a day</a:t>
            </a:r>
            <a:r>
              <a:rPr lang="en-CA" altLang="en-US" sz="2400" b="0">
                <a:ea typeface="ＭＳ Ｐゴシック" charset="-128"/>
              </a:rPr>
              <a:t>, </a:t>
            </a:r>
            <a:r>
              <a:rPr lang="en-CA" altLang="en-US" sz="2400">
                <a:ea typeface="ＭＳ Ｐゴシック" charset="-128"/>
              </a:rPr>
              <a:t>SMBG</a:t>
            </a:r>
            <a:r>
              <a:rPr lang="en-CA" altLang="en-US" sz="2400" b="0">
                <a:ea typeface="ＭＳ Ｐゴシック" charset="-128"/>
              </a:rPr>
              <a:t> should be used as an essential part of diabetes self-management </a:t>
            </a:r>
            <a:r>
              <a:rPr lang="en-CA" altLang="en-US" sz="2000" b="0">
                <a:ea typeface="ＭＳ Ｐゴシック" charset="-128"/>
              </a:rPr>
              <a:t>[Grade A, Level 1 for type 1 diabetes; Grade C, Level 3 for type 2 diabetes]</a:t>
            </a:r>
            <a:r>
              <a:rPr lang="en-CA" altLang="en-US" sz="2400" b="0">
                <a:ea typeface="ＭＳ Ｐゴシック" charset="-128"/>
              </a:rPr>
              <a:t> and should be undertaken </a:t>
            </a:r>
            <a:r>
              <a:rPr lang="en-CA" altLang="en-US" sz="2400">
                <a:ea typeface="ＭＳ Ｐゴシック" charset="-128"/>
              </a:rPr>
              <a:t>at least 3 times per day </a:t>
            </a:r>
            <a:r>
              <a:rPr lang="en-CA" altLang="en-US" sz="2000" b="0">
                <a:ea typeface="ＭＳ Ｐゴシック" charset="-128"/>
              </a:rPr>
              <a:t>[Grade C, Level 3]</a:t>
            </a:r>
            <a:r>
              <a:rPr lang="en-CA" altLang="en-US" sz="2400" b="0">
                <a:ea typeface="ＭＳ Ｐゴシック" charset="-128"/>
              </a:rPr>
              <a:t> and include both </a:t>
            </a:r>
            <a:r>
              <a:rPr lang="en-CA" altLang="en-US" sz="2400">
                <a:ea typeface="ＭＳ Ｐゴシック" charset="-128"/>
              </a:rPr>
              <a:t>pre- and postprandial </a:t>
            </a:r>
            <a:r>
              <a:rPr lang="en-CA" altLang="en-US" sz="2400" b="0">
                <a:ea typeface="ＭＳ Ｐゴシック" charset="-128"/>
              </a:rPr>
              <a:t>measurements </a:t>
            </a:r>
            <a:r>
              <a:rPr lang="en-CA" altLang="en-US" sz="2000" b="0">
                <a:ea typeface="ＭＳ Ｐゴシック" charset="-128"/>
              </a:rPr>
              <a:t>[Grade C, Level 3].</a:t>
            </a:r>
            <a:r>
              <a:rPr lang="en-CA" altLang="en-US" sz="2400" b="0">
                <a:ea typeface="ＭＳ Ｐゴシック" charset="-128"/>
              </a:rPr>
              <a:t> For individuals with type 2 diabetes on </a:t>
            </a:r>
            <a:r>
              <a:rPr lang="en-CA" altLang="en-US" sz="2400">
                <a:ea typeface="ＭＳ Ｐゴシック" charset="-128"/>
              </a:rPr>
              <a:t>once-daily insulin </a:t>
            </a:r>
            <a:r>
              <a:rPr lang="en-CA" altLang="en-US" sz="2400" b="0">
                <a:ea typeface="ＭＳ Ｐゴシック" charset="-128"/>
              </a:rPr>
              <a:t>in addition to non-insulin antihyperglycemic agents, testing </a:t>
            </a:r>
            <a:r>
              <a:rPr lang="en-CA" altLang="en-US" sz="2400">
                <a:ea typeface="ＭＳ Ｐゴシック" charset="-128"/>
              </a:rPr>
              <a:t>at least once a day</a:t>
            </a:r>
            <a:r>
              <a:rPr lang="en-CA" altLang="en-US" sz="2400" b="0">
                <a:ea typeface="ＭＳ Ｐゴシック" charset="-128"/>
              </a:rPr>
              <a:t> at variable times is recommended </a:t>
            </a:r>
            <a:r>
              <a:rPr lang="en-CA" altLang="en-US" sz="2000" b="0">
                <a:ea typeface="ＭＳ Ｐゴシック" charset="-128"/>
              </a:rPr>
              <a:t>[Grade D, Consensus].</a:t>
            </a:r>
          </a:p>
        </p:txBody>
      </p:sp>
      <p:sp>
        <p:nvSpPr>
          <p:cNvPr id="38916"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
        <p:nvSpPr>
          <p:cNvPr id="32774" name="Text Box 6"/>
          <p:cNvSpPr txBox="1">
            <a:spLocks noChangeArrowheads="1"/>
          </p:cNvSpPr>
          <p:nvPr/>
        </p:nvSpPr>
        <p:spPr bwMode="auto">
          <a:xfrm>
            <a:off x="628650" y="6338888"/>
            <a:ext cx="3189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a:defRPr sz="2400">
                <a:solidFill>
                  <a:schemeClr val="tx1"/>
                </a:solidFill>
                <a:latin typeface="Calibri" charset="0"/>
                <a:ea typeface="ＭＳ Ｐゴシック" charset="-128"/>
              </a:defRPr>
            </a:lvl2pPr>
            <a:lvl3pPr>
              <a:defRPr sz="2400">
                <a:solidFill>
                  <a:schemeClr val="tx1"/>
                </a:solidFill>
                <a:latin typeface="Calibri" charset="0"/>
                <a:ea typeface="ＭＳ Ｐゴシック" charset="-128"/>
              </a:defRPr>
            </a:lvl3pPr>
            <a:lvl4pPr>
              <a:defRPr sz="2400">
                <a:solidFill>
                  <a:schemeClr val="tx1"/>
                </a:solidFill>
                <a:latin typeface="Calibri" charset="0"/>
                <a:ea typeface="ＭＳ Ｐゴシック" charset="-128"/>
              </a:defRPr>
            </a:lvl4pPr>
            <a:lvl5pPr>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spcBef>
                <a:spcPct val="50000"/>
              </a:spcBef>
            </a:pPr>
            <a:r>
              <a:rPr lang="en-US" altLang="en-US" sz="1400"/>
              <a:t>SMBG, self-monitoring of blood glucose</a:t>
            </a:r>
            <a:endParaRPr lang="en-CA" altLang="en-US"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0"/>
            <a:ext cx="9144000" cy="157163"/>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3794" name="Rectangle 2"/>
          <p:cNvSpPr>
            <a:spLocks noGrp="1"/>
          </p:cNvSpPr>
          <p:nvPr>
            <p:ph type="title" idx="4294967295"/>
          </p:nvPr>
        </p:nvSpPr>
        <p:spPr/>
        <p:txBody>
          <a:bodyPr/>
          <a:lstStyle/>
          <a:p>
            <a:r>
              <a:rPr lang="en-US" altLang="en-US">
                <a:ea typeface="ＭＳ Ｐゴシック" charset="-128"/>
              </a:rPr>
              <a:t>Recommendation 3</a:t>
            </a:r>
            <a:endParaRPr lang="en-CA" altLang="en-US">
              <a:ea typeface="ＭＳ Ｐゴシック" charset="-128"/>
            </a:endParaRPr>
          </a:p>
        </p:txBody>
      </p:sp>
      <p:sp>
        <p:nvSpPr>
          <p:cNvPr id="33795" name="Rectangle 3"/>
          <p:cNvSpPr>
            <a:spLocks noGrp="1"/>
          </p:cNvSpPr>
          <p:nvPr>
            <p:ph type="body" idx="4294967295"/>
          </p:nvPr>
        </p:nvSpPr>
        <p:spPr>
          <a:xfrm>
            <a:off x="628650" y="1468438"/>
            <a:ext cx="7886700" cy="5032375"/>
          </a:xfrm>
        </p:spPr>
        <p:txBody>
          <a:bodyPr/>
          <a:lstStyle/>
          <a:p>
            <a:pPr marL="495300" indent="-495300">
              <a:lnSpc>
                <a:spcPct val="100000"/>
              </a:lnSpc>
              <a:buFont typeface="Arial" charset="0"/>
              <a:buNone/>
            </a:pPr>
            <a:r>
              <a:rPr lang="en-CA" altLang="en-US" sz="1500" b="0">
                <a:ea typeface="ＭＳ Ｐゴシック" charset="-128"/>
              </a:rPr>
              <a:t>3.  </a:t>
            </a:r>
            <a:r>
              <a:rPr lang="en-CA" altLang="en-US" sz="2000" b="0">
                <a:ea typeface="ＭＳ Ｐゴシック" charset="-128"/>
              </a:rPr>
              <a:t>For individuals with </a:t>
            </a:r>
            <a:r>
              <a:rPr lang="en-CA" altLang="en-US" sz="2000">
                <a:ea typeface="ＭＳ Ｐゴシック" charset="-128"/>
              </a:rPr>
              <a:t>type 2 diabetes not receiving insulin </a:t>
            </a:r>
            <a:r>
              <a:rPr lang="en-CA" altLang="en-US" sz="2000" b="0">
                <a:ea typeface="ＭＳ Ｐゴシック" charset="-128"/>
              </a:rPr>
              <a:t>therapy, </a:t>
            </a:r>
            <a:r>
              <a:rPr lang="en-CA" altLang="en-US" sz="2000">
                <a:ea typeface="ＭＳ Ｐゴシック" charset="-128"/>
              </a:rPr>
              <a:t>frequency</a:t>
            </a:r>
            <a:r>
              <a:rPr lang="en-CA" altLang="en-US" sz="2000" b="0">
                <a:ea typeface="ＭＳ Ｐゴシック" charset="-128"/>
              </a:rPr>
              <a:t> of SMBG recommendations should be </a:t>
            </a:r>
            <a:r>
              <a:rPr lang="en-CA" altLang="en-US" sz="2000">
                <a:ea typeface="ＭＳ Ｐゴシック" charset="-128"/>
              </a:rPr>
              <a:t>individualized</a:t>
            </a:r>
            <a:r>
              <a:rPr lang="en-CA" altLang="en-US" sz="2000" b="0">
                <a:ea typeface="ＭＳ Ｐゴシック" charset="-128"/>
              </a:rPr>
              <a:t> depending on type of antihyperglycemic agents, level of glycemic control and risk of hypoglycemia </a:t>
            </a:r>
            <a:r>
              <a:rPr lang="en-CA" altLang="en-US" sz="1600" b="0">
                <a:ea typeface="ＭＳ Ｐゴシック" charset="-128"/>
              </a:rPr>
              <a:t>[Grade D, Consensus]</a:t>
            </a:r>
          </a:p>
          <a:p>
            <a:pPr marL="839788" lvl="1" indent="-419100">
              <a:lnSpc>
                <a:spcPct val="100000"/>
              </a:lnSpc>
            </a:pPr>
            <a:r>
              <a:rPr lang="en-CA" altLang="en-US" sz="2000">
                <a:latin typeface="Open Sans" charset="0"/>
                <a:ea typeface="ＭＳ Ｐゴシック" charset="-128"/>
              </a:rPr>
              <a:t>When </a:t>
            </a:r>
            <a:r>
              <a:rPr lang="en-CA" altLang="en-US" sz="2000" b="1">
                <a:latin typeface="Open Sans" charset="0"/>
                <a:ea typeface="ＭＳ Ｐゴシック" charset="-128"/>
              </a:rPr>
              <a:t>glycemic control is not being achieved</a:t>
            </a:r>
            <a:r>
              <a:rPr lang="en-CA" altLang="en-US" sz="2000">
                <a:latin typeface="Open Sans" charset="0"/>
                <a:ea typeface="ＭＳ Ｐゴシック" charset="-128"/>
              </a:rPr>
              <a:t>, SMBG should be instituted [Grade B, Level 2] and should include </a:t>
            </a:r>
            <a:r>
              <a:rPr lang="en-CA" altLang="en-US" sz="2000" b="1">
                <a:latin typeface="Open Sans" charset="0"/>
                <a:ea typeface="ＭＳ Ｐゴシック" charset="-128"/>
              </a:rPr>
              <a:t>periodic pre- and postprandial </a:t>
            </a:r>
            <a:r>
              <a:rPr lang="en-CA" altLang="en-US" sz="2000">
                <a:latin typeface="Open Sans" charset="0"/>
                <a:ea typeface="ＭＳ Ｐゴシック" charset="-128"/>
              </a:rPr>
              <a:t>measurements and training of healthcare providers and people with diabetes on methods to modify health behaviours and antihyperglycemic medications in response to SMBG values </a:t>
            </a:r>
            <a:r>
              <a:rPr lang="en-CA" altLang="en-US" sz="1600">
                <a:latin typeface="Open Sans" charset="0"/>
                <a:ea typeface="ＭＳ Ｐゴシック" charset="-128"/>
              </a:rPr>
              <a:t>[Grade B, Level 2]</a:t>
            </a:r>
          </a:p>
          <a:p>
            <a:pPr marL="839788" lvl="1" indent="-419100">
              <a:lnSpc>
                <a:spcPct val="100000"/>
              </a:lnSpc>
            </a:pPr>
            <a:r>
              <a:rPr lang="en-CA" altLang="en-US" sz="2000">
                <a:latin typeface="Open Sans" charset="0"/>
                <a:ea typeface="ＭＳ Ｐゴシック" charset="-128"/>
              </a:rPr>
              <a:t>If </a:t>
            </a:r>
            <a:r>
              <a:rPr lang="en-CA" altLang="en-US" sz="2000" b="1">
                <a:latin typeface="Open Sans" charset="0"/>
                <a:ea typeface="ＭＳ Ｐゴシック" charset="-128"/>
              </a:rPr>
              <a:t>achieving glycemic targets </a:t>
            </a:r>
            <a:r>
              <a:rPr lang="en-CA" altLang="en-US" sz="2000">
                <a:latin typeface="Open Sans" charset="0"/>
                <a:ea typeface="ＭＳ Ｐゴシック" charset="-128"/>
              </a:rPr>
              <a:t>or receiving </a:t>
            </a:r>
            <a:r>
              <a:rPr lang="en-CA" altLang="en-US" sz="2000" b="1">
                <a:latin typeface="Open Sans" charset="0"/>
                <a:ea typeface="ＭＳ Ｐゴシック" charset="-128"/>
              </a:rPr>
              <a:t>antihyperglycemic medications not associated with hypoglycemia</a:t>
            </a:r>
            <a:r>
              <a:rPr lang="en-CA" altLang="en-US" sz="2000">
                <a:latin typeface="Open Sans" charset="0"/>
                <a:ea typeface="ＭＳ Ｐゴシック" charset="-128"/>
              </a:rPr>
              <a:t>, </a:t>
            </a:r>
            <a:r>
              <a:rPr lang="en-CA" altLang="en-US" sz="2000" b="1">
                <a:latin typeface="Open Sans" charset="0"/>
                <a:ea typeface="ＭＳ Ｐゴシック" charset="-128"/>
              </a:rPr>
              <a:t>infrequent SMBG </a:t>
            </a:r>
            <a:r>
              <a:rPr lang="en-CA" altLang="en-US" sz="2000">
                <a:latin typeface="Open Sans" charset="0"/>
                <a:ea typeface="ＭＳ Ｐゴシック" charset="-128"/>
              </a:rPr>
              <a:t>is appropriate </a:t>
            </a:r>
            <a:r>
              <a:rPr lang="en-CA" altLang="en-US" sz="1600">
                <a:latin typeface="Open Sans" charset="0"/>
                <a:ea typeface="ＭＳ Ｐゴシック" charset="-128"/>
              </a:rPr>
              <a:t>[Grade D, Consensus]</a:t>
            </a:r>
          </a:p>
        </p:txBody>
      </p:sp>
      <p:sp>
        <p:nvSpPr>
          <p:cNvPr id="3994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
        <p:nvSpPr>
          <p:cNvPr id="33798" name="Text Box 6"/>
          <p:cNvSpPr txBox="1">
            <a:spLocks noChangeArrowheads="1"/>
          </p:cNvSpPr>
          <p:nvPr/>
        </p:nvSpPr>
        <p:spPr bwMode="auto">
          <a:xfrm>
            <a:off x="628650" y="6338888"/>
            <a:ext cx="3189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a:defRPr sz="2400">
                <a:solidFill>
                  <a:schemeClr val="tx1"/>
                </a:solidFill>
                <a:latin typeface="Calibri" charset="0"/>
                <a:ea typeface="ＭＳ Ｐゴシック" charset="-128"/>
              </a:defRPr>
            </a:lvl2pPr>
            <a:lvl3pPr>
              <a:defRPr sz="2400">
                <a:solidFill>
                  <a:schemeClr val="tx1"/>
                </a:solidFill>
                <a:latin typeface="Calibri" charset="0"/>
                <a:ea typeface="ＭＳ Ｐゴシック" charset="-128"/>
              </a:defRPr>
            </a:lvl3pPr>
            <a:lvl4pPr>
              <a:defRPr sz="2400">
                <a:solidFill>
                  <a:schemeClr val="tx1"/>
                </a:solidFill>
                <a:latin typeface="Calibri" charset="0"/>
                <a:ea typeface="ＭＳ Ｐゴシック" charset="-128"/>
              </a:defRPr>
            </a:lvl4pPr>
            <a:lvl5pPr>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spcBef>
                <a:spcPct val="50000"/>
              </a:spcBef>
            </a:pPr>
            <a:r>
              <a:rPr lang="en-US" altLang="en-US" sz="1400"/>
              <a:t>SMBG, self-monitoring of blood glucose</a:t>
            </a:r>
            <a:endParaRPr lang="en-CA" altLang="en-US"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p:txBody>
          <a:bodyPr/>
          <a:lstStyle/>
          <a:p>
            <a:r>
              <a:rPr lang="en-US" altLang="en-US">
                <a:ea typeface="ＭＳ Ｐゴシック" charset="-128"/>
              </a:rPr>
              <a:t>Recommendation 4</a:t>
            </a:r>
            <a:endParaRPr lang="en-CA" altLang="en-US">
              <a:ea typeface="ＭＳ Ｐゴシック" charset="-128"/>
            </a:endParaRPr>
          </a:p>
        </p:txBody>
      </p:sp>
      <p:sp>
        <p:nvSpPr>
          <p:cNvPr id="34818"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None/>
            </a:pPr>
            <a:r>
              <a:rPr lang="en-CA" altLang="en-US" sz="2400" b="0">
                <a:ea typeface="ＭＳ Ｐゴシック" charset="-128"/>
              </a:rPr>
              <a:t>4.  </a:t>
            </a:r>
            <a:r>
              <a:rPr lang="en-CA" altLang="en-US" sz="2400">
                <a:ea typeface="ＭＳ Ｐゴシック" charset="-128"/>
              </a:rPr>
              <a:t>In many situations</a:t>
            </a:r>
            <a:r>
              <a:rPr lang="en-CA" altLang="en-US" sz="2400" b="0">
                <a:ea typeface="ＭＳ Ｐゴシック" charset="-128"/>
              </a:rPr>
              <a:t>, for all individuals with diabetes, </a:t>
            </a:r>
            <a:r>
              <a:rPr lang="en-CA" altLang="en-US" sz="2400">
                <a:ea typeface="ＭＳ Ｐゴシック" charset="-128"/>
              </a:rPr>
              <a:t>more frequent SMBG </a:t>
            </a:r>
            <a:r>
              <a:rPr lang="en-CA" altLang="en-US" sz="2400" b="0">
                <a:ea typeface="ＭＳ Ｐゴシック" charset="-128"/>
              </a:rPr>
              <a:t>testing should be undertaken to provide information needed to make health behaviour or antihyperglycemic medication adjustments required to achieve desired glycemic targets and avoid risk of hypoglycemia </a:t>
            </a:r>
            <a:r>
              <a:rPr lang="en-CA" altLang="en-US" sz="1600" b="0">
                <a:ea typeface="ＭＳ Ｐゴシック" charset="-128"/>
              </a:rPr>
              <a:t>[Grade D, Consensus]</a:t>
            </a:r>
          </a:p>
          <a:p>
            <a:pPr marL="495300" indent="-495300">
              <a:lnSpc>
                <a:spcPct val="100000"/>
              </a:lnSpc>
              <a:buFont typeface="Arial" charset="0"/>
              <a:buNone/>
            </a:pPr>
            <a:r>
              <a:rPr lang="en-CA" altLang="en-US" b="0">
                <a:ea typeface="ＭＳ Ｐゴシック" charset="-128"/>
              </a:rPr>
              <a:t/>
            </a:r>
            <a:br>
              <a:rPr lang="en-CA" altLang="en-US" b="0">
                <a:ea typeface="ＭＳ Ｐゴシック" charset="-128"/>
              </a:rPr>
            </a:br>
            <a:endParaRPr lang="en-CA" altLang="en-US" b="0">
              <a:ea typeface="ＭＳ Ｐゴシック" charset="-128"/>
            </a:endParaRPr>
          </a:p>
        </p:txBody>
      </p:sp>
      <p:sp>
        <p:nvSpPr>
          <p:cNvPr id="4096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
        <p:nvSpPr>
          <p:cNvPr id="34821" name="Text Box 5"/>
          <p:cNvSpPr txBox="1">
            <a:spLocks noChangeArrowheads="1"/>
          </p:cNvSpPr>
          <p:nvPr/>
        </p:nvSpPr>
        <p:spPr bwMode="auto">
          <a:xfrm>
            <a:off x="628650" y="6338888"/>
            <a:ext cx="3189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a:defRPr sz="2400">
                <a:solidFill>
                  <a:schemeClr val="tx1"/>
                </a:solidFill>
                <a:latin typeface="Calibri" charset="0"/>
                <a:ea typeface="ＭＳ Ｐゴシック" charset="-128"/>
              </a:defRPr>
            </a:lvl2pPr>
            <a:lvl3pPr>
              <a:defRPr sz="2400">
                <a:solidFill>
                  <a:schemeClr val="tx1"/>
                </a:solidFill>
                <a:latin typeface="Calibri" charset="0"/>
                <a:ea typeface="ＭＳ Ｐゴシック" charset="-128"/>
              </a:defRPr>
            </a:lvl3pPr>
            <a:lvl4pPr>
              <a:defRPr sz="2400">
                <a:solidFill>
                  <a:schemeClr val="tx1"/>
                </a:solidFill>
                <a:latin typeface="Calibri" charset="0"/>
                <a:ea typeface="ＭＳ Ｐゴシック" charset="-128"/>
              </a:defRPr>
            </a:lvl4pPr>
            <a:lvl5pPr>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spcBef>
                <a:spcPct val="50000"/>
              </a:spcBef>
            </a:pPr>
            <a:r>
              <a:rPr lang="en-US" altLang="en-US" sz="1400"/>
              <a:t>SMBG, self-monitoring of blood glucose</a:t>
            </a:r>
            <a:endParaRPr lang="en-CA" altLang="en-US" sz="1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p:txBody>
          <a:bodyPr/>
          <a:lstStyle/>
          <a:p>
            <a:r>
              <a:rPr lang="en-US" altLang="en-US">
                <a:ea typeface="ＭＳ Ｐゴシック" charset="-128"/>
              </a:rPr>
              <a:t>Recommendation 5</a:t>
            </a:r>
            <a:endParaRPr lang="en-CA" altLang="en-US">
              <a:ea typeface="ＭＳ Ｐゴシック" charset="-128"/>
            </a:endParaRPr>
          </a:p>
        </p:txBody>
      </p:sp>
      <p:sp>
        <p:nvSpPr>
          <p:cNvPr id="35842" name="Rectangle 3"/>
          <p:cNvSpPr>
            <a:spLocks noGrp="1"/>
          </p:cNvSpPr>
          <p:nvPr>
            <p:ph type="body" idx="4294967295"/>
          </p:nvPr>
        </p:nvSpPr>
        <p:spPr/>
        <p:txBody>
          <a:bodyPr/>
          <a:lstStyle/>
          <a:p>
            <a:pPr marL="495300" indent="-495300">
              <a:lnSpc>
                <a:spcPct val="100000"/>
              </a:lnSpc>
              <a:buFont typeface="Arial" charset="0"/>
              <a:buNone/>
            </a:pPr>
            <a:r>
              <a:rPr lang="en-CA" altLang="en-US" sz="2400" b="0">
                <a:ea typeface="ＭＳ Ｐゴシック" charset="-128"/>
              </a:rPr>
              <a:t>5.   In people with </a:t>
            </a:r>
            <a:r>
              <a:rPr lang="en-CA" altLang="en-US" sz="2400">
                <a:ea typeface="ＭＳ Ｐゴシック" charset="-128"/>
              </a:rPr>
              <a:t>type 1 diabetes </a:t>
            </a:r>
            <a:r>
              <a:rPr lang="en-CA" altLang="en-US" sz="2400" b="0">
                <a:ea typeface="ＭＳ Ｐゴシック" charset="-128"/>
              </a:rPr>
              <a:t>who have not achieved their glycemic target, </a:t>
            </a:r>
            <a:r>
              <a:rPr lang="en-CA" altLang="en-US" sz="2400">
                <a:ea typeface="ＭＳ Ｐゴシック" charset="-128"/>
              </a:rPr>
              <a:t>real-time CGM </a:t>
            </a:r>
            <a:r>
              <a:rPr lang="en-CA" altLang="en-US" sz="2400" b="0">
                <a:ea typeface="ＭＳ Ｐゴシック" charset="-128"/>
              </a:rPr>
              <a:t>may be offered to improve glycemic control </a:t>
            </a:r>
            <a:r>
              <a:rPr lang="en-CA" altLang="en-US" sz="1600" b="0">
                <a:ea typeface="ＭＳ Ｐゴシック" charset="-128"/>
              </a:rPr>
              <a:t>[Grade A, Level 1A for non CSII users; Grade B, Level 2 for CSII users]</a:t>
            </a:r>
            <a:r>
              <a:rPr lang="en-CA" altLang="en-US" sz="2400" b="0">
                <a:ea typeface="ＭＳ Ｐゴシック" charset="-128"/>
              </a:rPr>
              <a:t> and reduce duration of hypoglycemia </a:t>
            </a:r>
            <a:r>
              <a:rPr lang="en-CA" altLang="en-US" sz="1600" b="0">
                <a:ea typeface="ＭＳ Ｐゴシック" charset="-128"/>
              </a:rPr>
              <a:t>[Grade A, Level 1A]</a:t>
            </a:r>
            <a:r>
              <a:rPr lang="en-CA" altLang="en-US" sz="2400" b="0">
                <a:ea typeface="ＭＳ Ｐゴシック" charset="-128"/>
              </a:rPr>
              <a:t> in individuals who are willing and able to use these devices </a:t>
            </a:r>
            <a:r>
              <a:rPr lang="en-CA" altLang="en-US" sz="2400">
                <a:ea typeface="ＭＳ Ｐゴシック" charset="-128"/>
              </a:rPr>
              <a:t>on a nearly daily basis </a:t>
            </a:r>
            <a:r>
              <a:rPr lang="en-CA" altLang="en-US" sz="2400" b="0">
                <a:ea typeface="ＭＳ Ｐゴシック" charset="-128"/>
              </a:rPr>
              <a:t> </a:t>
            </a:r>
          </a:p>
          <a:p>
            <a:pPr marL="495300" indent="-495300">
              <a:lnSpc>
                <a:spcPct val="100000"/>
              </a:lnSpc>
              <a:buFont typeface="Arial" charset="0"/>
              <a:buNone/>
            </a:pPr>
            <a:endParaRPr lang="en-CA" altLang="en-US" sz="2400" b="0">
              <a:ea typeface="ＭＳ Ｐゴシック" charset="-128"/>
            </a:endParaRPr>
          </a:p>
        </p:txBody>
      </p:sp>
      <p:sp>
        <p:nvSpPr>
          <p:cNvPr id="3584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r>
              <a:rPr lang="en-US" altLang="en-US" sz="2000" b="1">
                <a:solidFill>
                  <a:schemeClr val="bg1"/>
                </a:solidFill>
                <a:latin typeface="Arial" charset="0"/>
              </a:rPr>
              <a:t>2018</a:t>
            </a:r>
          </a:p>
        </p:txBody>
      </p:sp>
      <p:sp>
        <p:nvSpPr>
          <p:cNvPr id="4198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
        <p:nvSpPr>
          <p:cNvPr id="35846" name="Text Box 6"/>
          <p:cNvSpPr txBox="1">
            <a:spLocks noChangeArrowheads="1"/>
          </p:cNvSpPr>
          <p:nvPr/>
        </p:nvSpPr>
        <p:spPr bwMode="auto">
          <a:xfrm>
            <a:off x="628650" y="63388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a:defRPr sz="2400">
                <a:solidFill>
                  <a:schemeClr val="tx1"/>
                </a:solidFill>
                <a:latin typeface="Calibri" charset="0"/>
                <a:ea typeface="ＭＳ Ｐゴシック" charset="-128"/>
              </a:defRPr>
            </a:lvl2pPr>
            <a:lvl3pPr>
              <a:defRPr sz="2400">
                <a:solidFill>
                  <a:schemeClr val="tx1"/>
                </a:solidFill>
                <a:latin typeface="Calibri" charset="0"/>
                <a:ea typeface="ＭＳ Ｐゴシック" charset="-128"/>
              </a:defRPr>
            </a:lvl3pPr>
            <a:lvl4pPr>
              <a:defRPr sz="2400">
                <a:solidFill>
                  <a:schemeClr val="tx1"/>
                </a:solidFill>
                <a:latin typeface="Calibri" charset="0"/>
                <a:ea typeface="ＭＳ Ｐゴシック" charset="-128"/>
              </a:defRPr>
            </a:lvl4pPr>
            <a:lvl5pPr>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spcBef>
                <a:spcPct val="50000"/>
              </a:spcBef>
            </a:pPr>
            <a:r>
              <a:rPr lang="en-US" altLang="en-US" sz="1400" i="1"/>
              <a:t>CGM</a:t>
            </a:r>
            <a:r>
              <a:rPr lang="en-US" altLang="en-US" sz="1400"/>
              <a:t>, continuous glucose monitoring; </a:t>
            </a:r>
            <a:r>
              <a:rPr lang="en-US" altLang="en-US" sz="1400" i="1"/>
              <a:t>CSII</a:t>
            </a:r>
            <a:r>
              <a:rPr lang="en-US" altLang="en-US" sz="1400"/>
              <a:t>, continuous subcutanenous insulin infusion</a:t>
            </a:r>
            <a:endParaRPr lang="en-CA" altLang="en-US" sz="1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idx="4294967295"/>
          </p:nvPr>
        </p:nvSpPr>
        <p:spPr/>
        <p:txBody>
          <a:bodyPr/>
          <a:lstStyle/>
          <a:p>
            <a:r>
              <a:rPr lang="en-US" altLang="en-US">
                <a:ea typeface="ＭＳ Ｐゴシック" charset="-128"/>
              </a:rPr>
              <a:t>Recommendation 6</a:t>
            </a:r>
            <a:endParaRPr lang="en-CA" altLang="en-US">
              <a:ea typeface="ＭＳ Ｐゴシック" charset="-128"/>
            </a:endParaRPr>
          </a:p>
        </p:txBody>
      </p:sp>
      <p:sp>
        <p:nvSpPr>
          <p:cNvPr id="36866" name="Rectangle 3"/>
          <p:cNvSpPr>
            <a:spLocks noGrp="1"/>
          </p:cNvSpPr>
          <p:nvPr>
            <p:ph type="body" idx="4294967295"/>
          </p:nvPr>
        </p:nvSpPr>
        <p:spPr>
          <a:xfrm>
            <a:off x="628650" y="1547813"/>
            <a:ext cx="8088313" cy="5032375"/>
          </a:xfrm>
        </p:spPr>
        <p:txBody>
          <a:bodyPr/>
          <a:lstStyle/>
          <a:p>
            <a:pPr marL="495300" indent="-495300">
              <a:lnSpc>
                <a:spcPct val="100000"/>
              </a:lnSpc>
              <a:buFont typeface="Arial" charset="0"/>
              <a:buNone/>
            </a:pPr>
            <a:r>
              <a:rPr lang="en-CA" altLang="en-US" sz="2400" b="0">
                <a:ea typeface="ＭＳ Ｐゴシック" charset="-128"/>
              </a:rPr>
              <a:t>6.   </a:t>
            </a:r>
            <a:r>
              <a:rPr lang="en-CA" altLang="en-US" sz="2400">
                <a:ea typeface="ＭＳ Ｐゴシック" charset="-128"/>
              </a:rPr>
              <a:t>Flash glucose monitoring </a:t>
            </a:r>
            <a:r>
              <a:rPr lang="en-CA" altLang="en-US" sz="2400" b="0">
                <a:ea typeface="ＭＳ Ｐゴシック" charset="-128"/>
              </a:rPr>
              <a:t>may be offered to people with diabetes to </a:t>
            </a:r>
            <a:r>
              <a:rPr lang="en-CA" altLang="en-US" sz="2400">
                <a:ea typeface="ＭＳ Ｐゴシック" charset="-128"/>
              </a:rPr>
              <a:t>decrease time spent in hypoglycemia</a:t>
            </a:r>
            <a:r>
              <a:rPr lang="en-CA" altLang="en-US" sz="2400" b="0">
                <a:ea typeface="ＭＳ Ｐゴシック" charset="-128"/>
              </a:rPr>
              <a:t> </a:t>
            </a:r>
            <a:r>
              <a:rPr lang="en-CA" altLang="en-US" sz="2000" b="0">
                <a:ea typeface="ＭＳ Ｐゴシック" charset="-128"/>
              </a:rPr>
              <a:t>[Grade B, Level 2 for type 1 diabetes ; Grade B, Level 2 for type 2 diabetes]</a:t>
            </a:r>
          </a:p>
        </p:txBody>
      </p:sp>
      <p:sp>
        <p:nvSpPr>
          <p:cNvPr id="3686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r>
              <a:rPr lang="en-US" altLang="en-US" sz="2000" b="1">
                <a:solidFill>
                  <a:schemeClr val="bg1"/>
                </a:solidFill>
                <a:latin typeface="Arial" charset="0"/>
              </a:rPr>
              <a:t>2018</a:t>
            </a:r>
          </a:p>
        </p:txBody>
      </p:sp>
      <p:sp>
        <p:nvSpPr>
          <p:cNvPr id="4301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idx="4294967295"/>
          </p:nvPr>
        </p:nvSpPr>
        <p:spPr/>
        <p:txBody>
          <a:bodyPr/>
          <a:lstStyle/>
          <a:p>
            <a:r>
              <a:rPr lang="en-US" altLang="en-US">
                <a:ea typeface="ＭＳ Ｐゴシック" charset="-128"/>
              </a:rPr>
              <a:t>Recommendation 7</a:t>
            </a:r>
            <a:endParaRPr lang="en-CA" altLang="en-US">
              <a:ea typeface="ＭＳ Ｐゴシック" charset="-128"/>
            </a:endParaRPr>
          </a:p>
        </p:txBody>
      </p:sp>
      <p:sp>
        <p:nvSpPr>
          <p:cNvPr id="44035" name="Rectangle 3"/>
          <p:cNvSpPr>
            <a:spLocks noGrp="1"/>
          </p:cNvSpPr>
          <p:nvPr>
            <p:ph type="body" idx="4294967295"/>
          </p:nvPr>
        </p:nvSpPr>
        <p:spPr>
          <a:xfrm>
            <a:off x="628650" y="1558925"/>
            <a:ext cx="7886700" cy="4329113"/>
          </a:xfrm>
        </p:spPr>
        <p:txBody>
          <a:bodyPr/>
          <a:lstStyle/>
          <a:p>
            <a:pPr marL="495300" indent="-495300">
              <a:lnSpc>
                <a:spcPct val="100000"/>
              </a:lnSpc>
              <a:spcBef>
                <a:spcPts val="900"/>
              </a:spcBef>
              <a:buFont typeface="Arial" charset="0"/>
              <a:buAutoNum type="arabicPeriod" startAt="7"/>
            </a:pPr>
            <a:r>
              <a:rPr lang="en-CA" altLang="en-US" sz="2400" b="0">
                <a:ea typeface="ＭＳ Ｐゴシック" charset="-128"/>
              </a:rPr>
              <a:t>In order to </a:t>
            </a:r>
            <a:r>
              <a:rPr lang="en-CA" altLang="en-US" sz="2400">
                <a:ea typeface="ＭＳ Ｐゴシック" charset="-128"/>
              </a:rPr>
              <a:t>ensure accuracy </a:t>
            </a:r>
            <a:r>
              <a:rPr lang="en-CA" altLang="en-US" sz="2400" b="0">
                <a:ea typeface="ＭＳ Ｐゴシック" charset="-128"/>
              </a:rPr>
              <a:t>of BG meter readings, </a:t>
            </a:r>
            <a:r>
              <a:rPr lang="en-CA" altLang="en-US" sz="2400">
                <a:ea typeface="ＭＳ Ｐゴシック" charset="-128"/>
              </a:rPr>
              <a:t>meter results </a:t>
            </a:r>
            <a:r>
              <a:rPr lang="en-CA" altLang="en-US" sz="2400" b="0">
                <a:ea typeface="ＭＳ Ｐゴシック" charset="-128"/>
              </a:rPr>
              <a:t>should be </a:t>
            </a:r>
            <a:r>
              <a:rPr lang="en-CA" altLang="en-US" sz="2400">
                <a:ea typeface="ＭＳ Ｐゴシック" charset="-128"/>
              </a:rPr>
              <a:t>compared</a:t>
            </a:r>
            <a:r>
              <a:rPr lang="en-CA" altLang="en-US" sz="2400" b="0">
                <a:ea typeface="ＭＳ Ｐゴシック" charset="-128"/>
              </a:rPr>
              <a:t> with laboratory measurement of </a:t>
            </a:r>
            <a:r>
              <a:rPr lang="en-CA" altLang="en-US" sz="2400">
                <a:ea typeface="ＭＳ Ｐゴシック" charset="-128"/>
              </a:rPr>
              <a:t>simultaneous venous FPG (8-hour fast) </a:t>
            </a:r>
            <a:r>
              <a:rPr lang="en-CA" altLang="en-US" sz="2400" b="0">
                <a:ea typeface="ＭＳ Ｐゴシック" charset="-128"/>
              </a:rPr>
              <a:t>at least </a:t>
            </a:r>
            <a:r>
              <a:rPr lang="en-CA" altLang="en-US" sz="2400">
                <a:ea typeface="ＭＳ Ｐゴシック" charset="-128"/>
              </a:rPr>
              <a:t>annually</a:t>
            </a:r>
            <a:r>
              <a:rPr lang="en-CA" altLang="en-US" sz="2400" b="0">
                <a:ea typeface="ＭＳ Ｐゴシック" charset="-128"/>
              </a:rPr>
              <a:t> and when A1C does not match glucose meter readings </a:t>
            </a:r>
            <a:r>
              <a:rPr lang="en-CA" altLang="en-US" sz="1800" b="0">
                <a:ea typeface="ＭＳ Ｐゴシック" charset="-128"/>
              </a:rPr>
              <a:t>[Grade D, Consensus]</a:t>
            </a:r>
          </a:p>
          <a:p>
            <a:pPr marL="495300" indent="-495300">
              <a:lnSpc>
                <a:spcPct val="100000"/>
              </a:lnSpc>
              <a:spcBef>
                <a:spcPts val="900"/>
              </a:spcBef>
              <a:buFont typeface="Arial" charset="0"/>
              <a:buNone/>
            </a:pPr>
            <a:r>
              <a:rPr lang="en-CA" altLang="en-US" sz="2400" b="0">
                <a:ea typeface="ＭＳ Ｐゴシック" charset="-128"/>
              </a:rPr>
              <a:t> </a:t>
            </a:r>
            <a:r>
              <a:rPr lang="en-CA" altLang="en-US" sz="1600" b="0">
                <a:ea typeface="ＭＳ Ｐゴシック" charset="-128"/>
              </a:rPr>
              <a:t/>
            </a:r>
            <a:br>
              <a:rPr lang="en-CA" altLang="en-US" sz="1600" b="0">
                <a:ea typeface="ＭＳ Ｐゴシック" charset="-128"/>
              </a:rPr>
            </a:br>
            <a:endParaRPr lang="en-CA" altLang="en-US" sz="1600" b="0">
              <a:ea typeface="ＭＳ Ｐゴシック" charset="-128"/>
            </a:endParaRPr>
          </a:p>
        </p:txBody>
      </p:sp>
      <p:sp>
        <p:nvSpPr>
          <p:cNvPr id="4403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
        <p:nvSpPr>
          <p:cNvPr id="37893" name="Text Box 5"/>
          <p:cNvSpPr txBox="1">
            <a:spLocks noChangeArrowheads="1"/>
          </p:cNvSpPr>
          <p:nvPr/>
        </p:nvSpPr>
        <p:spPr bwMode="auto">
          <a:xfrm>
            <a:off x="628650" y="6338888"/>
            <a:ext cx="4919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a:defRPr sz="2400">
                <a:solidFill>
                  <a:schemeClr val="tx1"/>
                </a:solidFill>
                <a:latin typeface="Calibri" charset="0"/>
                <a:ea typeface="ＭＳ Ｐゴシック" charset="-128"/>
              </a:defRPr>
            </a:lvl2pPr>
            <a:lvl3pPr>
              <a:defRPr sz="2400">
                <a:solidFill>
                  <a:schemeClr val="tx1"/>
                </a:solidFill>
                <a:latin typeface="Calibri" charset="0"/>
                <a:ea typeface="ＭＳ Ｐゴシック" charset="-128"/>
              </a:defRPr>
            </a:lvl3pPr>
            <a:lvl4pPr>
              <a:defRPr sz="2400">
                <a:solidFill>
                  <a:schemeClr val="tx1"/>
                </a:solidFill>
                <a:latin typeface="Calibri" charset="0"/>
                <a:ea typeface="ＭＳ Ｐゴシック" charset="-128"/>
              </a:defRPr>
            </a:lvl4pPr>
            <a:lvl5pPr>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spcBef>
                <a:spcPct val="50000"/>
              </a:spcBef>
            </a:pPr>
            <a:r>
              <a:rPr lang="en-US" altLang="en-US" sz="1400" i="1"/>
              <a:t>BG</a:t>
            </a:r>
            <a:r>
              <a:rPr lang="en-US" altLang="en-US" sz="1400"/>
              <a:t>, blood glucose; </a:t>
            </a:r>
            <a:r>
              <a:rPr lang="en-US" altLang="en-US" sz="1400" i="1"/>
              <a:t>FPG</a:t>
            </a:r>
            <a:r>
              <a:rPr lang="en-US" altLang="en-US" sz="1400"/>
              <a:t>, fasting plasma glucose</a:t>
            </a:r>
            <a:endParaRPr lang="en-CA" altLang="en-US"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2108433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altLang="en-US">
                <a:ea typeface="ＭＳ Ｐゴシック" charset="-128"/>
              </a:rPr>
              <a:t>Recommendation 8</a:t>
            </a:r>
          </a:p>
        </p:txBody>
      </p:sp>
      <p:sp>
        <p:nvSpPr>
          <p:cNvPr id="3" name="Content Placeholder 2"/>
          <p:cNvSpPr>
            <a:spLocks noGrp="1"/>
          </p:cNvSpPr>
          <p:nvPr>
            <p:ph sz="half" idx="2"/>
          </p:nvPr>
        </p:nvSpPr>
        <p:spPr>
          <a:xfrm>
            <a:off x="627063" y="1817688"/>
            <a:ext cx="7888287" cy="3951287"/>
          </a:xfrm>
        </p:spPr>
        <p:txBody>
          <a:bodyPr/>
          <a:lstStyle/>
          <a:p>
            <a:pPr marL="457200" indent="-457200">
              <a:lnSpc>
                <a:spcPct val="100000"/>
              </a:lnSpc>
              <a:buFont typeface="+mj-lt"/>
              <a:buAutoNum type="arabicPeriod" startAt="8"/>
              <a:defRPr/>
            </a:pPr>
            <a:r>
              <a:rPr lang="en-CA" b="0" dirty="0"/>
              <a:t>Individuals with </a:t>
            </a:r>
            <a:r>
              <a:rPr lang="en-CA" dirty="0"/>
              <a:t>type 1 diabetes </a:t>
            </a:r>
            <a:r>
              <a:rPr lang="en-CA" b="0" dirty="0"/>
              <a:t>should be instructed to perform </a:t>
            </a:r>
            <a:r>
              <a:rPr lang="en-CA" dirty="0"/>
              <a:t>ketone testing </a:t>
            </a:r>
            <a:r>
              <a:rPr lang="en-CA" b="0" dirty="0"/>
              <a:t>during periods of </a:t>
            </a:r>
            <a:r>
              <a:rPr lang="en-CA" dirty="0"/>
              <a:t>acute illness </a:t>
            </a:r>
            <a:r>
              <a:rPr lang="en-CA" b="0" dirty="0"/>
              <a:t>accompanied by elevated BG, when </a:t>
            </a:r>
            <a:r>
              <a:rPr lang="en-CA" b="0" dirty="0" err="1"/>
              <a:t>preprandial</a:t>
            </a:r>
            <a:r>
              <a:rPr lang="en-CA" b="0" dirty="0"/>
              <a:t> BG levels remain &gt;14.0 mmol/L or in the presence of symptoms of DKA </a:t>
            </a:r>
            <a:r>
              <a:rPr lang="en-CA" sz="1800" b="0" dirty="0"/>
              <a:t>[Grade D, Consensus].</a:t>
            </a:r>
            <a:r>
              <a:rPr lang="en-CA" b="0" dirty="0"/>
              <a:t> </a:t>
            </a:r>
            <a:r>
              <a:rPr lang="en-CA" dirty="0"/>
              <a:t>Blood ketone testing </a:t>
            </a:r>
            <a:r>
              <a:rPr lang="en-CA" b="0" dirty="0"/>
              <a:t>methods may be </a:t>
            </a:r>
            <a:r>
              <a:rPr lang="en-CA" dirty="0"/>
              <a:t>preferred over urine ketone testing</a:t>
            </a:r>
            <a:r>
              <a:rPr lang="en-CA" b="0" dirty="0"/>
              <a:t>, as they have been </a:t>
            </a:r>
            <a:r>
              <a:rPr lang="en-CA" b="0" dirty="0">
                <a:solidFill>
                  <a:srgbClr val="203864"/>
                </a:solidFill>
              </a:rPr>
              <a:t>associated with earlier detection of ketosis and response to treatment </a:t>
            </a:r>
            <a:r>
              <a:rPr lang="en-CA" sz="1800" b="0" dirty="0">
                <a:solidFill>
                  <a:srgbClr val="203864"/>
                </a:solidFill>
              </a:rPr>
              <a:t>[Grade B, Level 2]</a:t>
            </a:r>
          </a:p>
          <a:p>
            <a:pPr>
              <a:lnSpc>
                <a:spcPct val="100000"/>
              </a:lnSpc>
              <a:defRPr/>
            </a:pPr>
            <a:endParaRPr lang="en-US" dirty="0"/>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
        <p:nvSpPr>
          <p:cNvPr id="38917" name="Text Box 5"/>
          <p:cNvSpPr txBox="1">
            <a:spLocks noChangeArrowheads="1"/>
          </p:cNvSpPr>
          <p:nvPr/>
        </p:nvSpPr>
        <p:spPr bwMode="auto">
          <a:xfrm>
            <a:off x="628650" y="6338888"/>
            <a:ext cx="47339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a:defRPr sz="2400">
                <a:solidFill>
                  <a:schemeClr val="tx1"/>
                </a:solidFill>
                <a:latin typeface="Calibri" charset="0"/>
                <a:ea typeface="ＭＳ Ｐゴシック" charset="-128"/>
              </a:defRPr>
            </a:lvl2pPr>
            <a:lvl3pPr>
              <a:defRPr sz="2400">
                <a:solidFill>
                  <a:schemeClr val="tx1"/>
                </a:solidFill>
                <a:latin typeface="Calibri" charset="0"/>
                <a:ea typeface="ＭＳ Ｐゴシック" charset="-128"/>
              </a:defRPr>
            </a:lvl3pPr>
            <a:lvl4pPr>
              <a:defRPr sz="2400">
                <a:solidFill>
                  <a:schemeClr val="tx1"/>
                </a:solidFill>
                <a:latin typeface="Calibri" charset="0"/>
                <a:ea typeface="ＭＳ Ｐゴシック" charset="-128"/>
              </a:defRPr>
            </a:lvl4pPr>
            <a:lvl5pPr>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spcBef>
                <a:spcPct val="50000"/>
              </a:spcBef>
            </a:pPr>
            <a:r>
              <a:rPr lang="en-US" altLang="en-US" sz="1400" i="1"/>
              <a:t>BG</a:t>
            </a:r>
            <a:r>
              <a:rPr lang="en-US" altLang="en-US" sz="1400"/>
              <a:t>, blood glucose; </a:t>
            </a:r>
            <a:r>
              <a:rPr lang="en-US" altLang="en-US" sz="1400" i="1"/>
              <a:t>DKA</a:t>
            </a:r>
            <a:r>
              <a:rPr lang="en-US" altLang="en-US" sz="1400"/>
              <a:t>, diabetic ketoacidosis </a:t>
            </a:r>
            <a:endParaRPr lang="en-CA" altLang="en-US" sz="1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idx="4294967295"/>
          </p:nvPr>
        </p:nvSpPr>
        <p:spPr/>
        <p:txBody>
          <a:bodyPr/>
          <a:lstStyle/>
          <a:p>
            <a:pPr eaLnBrk="1" hangingPunct="1"/>
            <a:r>
              <a:rPr lang="en-CA" altLang="en-US">
                <a:ea typeface="ＭＳ Ｐゴシック" charset="-128"/>
              </a:rPr>
              <a:t>Key Messages</a:t>
            </a:r>
          </a:p>
        </p:txBody>
      </p:sp>
      <p:sp>
        <p:nvSpPr>
          <p:cNvPr id="18435" name="Content Placeholder 2"/>
          <p:cNvSpPr>
            <a:spLocks noGrp="1"/>
          </p:cNvSpPr>
          <p:nvPr>
            <p:ph type="body" idx="4294967295"/>
          </p:nvPr>
        </p:nvSpPr>
        <p:spPr>
          <a:xfrm>
            <a:off x="628650" y="1692275"/>
            <a:ext cx="7886700" cy="4329113"/>
          </a:xfrm>
        </p:spPr>
        <p:txBody>
          <a:bodyPr/>
          <a:lstStyle/>
          <a:p>
            <a:pPr>
              <a:lnSpc>
                <a:spcPct val="100000"/>
              </a:lnSpc>
              <a:defRPr/>
            </a:pPr>
            <a:r>
              <a:rPr lang="en-CA" sz="2400" dirty="0">
                <a:solidFill>
                  <a:schemeClr val="accent1">
                    <a:lumMod val="50000"/>
                  </a:schemeClr>
                </a:solidFill>
              </a:rPr>
              <a:t>A1C</a:t>
            </a:r>
            <a:r>
              <a:rPr lang="en-CA" sz="2400" b="0" dirty="0">
                <a:solidFill>
                  <a:schemeClr val="accent1">
                    <a:lumMod val="50000"/>
                  </a:schemeClr>
                </a:solidFill>
              </a:rPr>
              <a:t> is a valuable indicator of glycemic treatment effectiveness and should be measured </a:t>
            </a:r>
            <a:r>
              <a:rPr lang="en-CA" sz="2400" dirty="0">
                <a:solidFill>
                  <a:schemeClr val="accent1">
                    <a:lumMod val="50000"/>
                  </a:schemeClr>
                </a:solidFill>
              </a:rPr>
              <a:t>at least every 3 months when glycemic targets are not being met </a:t>
            </a:r>
            <a:r>
              <a:rPr lang="en-CA" sz="2400" b="0" dirty="0">
                <a:solidFill>
                  <a:schemeClr val="accent1">
                    <a:lumMod val="50000"/>
                  </a:schemeClr>
                </a:solidFill>
              </a:rPr>
              <a:t>and when antihyperglycemic therapy is being adjusted. In some circumstances, such as when significant changes are made to therapy or during pregnancy, it is appropriate to check A1C more </a:t>
            </a:r>
            <a:r>
              <a:rPr lang="en-CA" sz="2400" b="0" dirty="0" smtClean="0">
                <a:solidFill>
                  <a:schemeClr val="accent1">
                    <a:lumMod val="50000"/>
                  </a:schemeClr>
                </a:solidFill>
              </a:rPr>
              <a:t>frequently</a:t>
            </a:r>
            <a:endParaRPr lang="en-CA" sz="2400" b="0" dirty="0">
              <a:solidFill>
                <a:schemeClr val="accent1">
                  <a:lumMod val="50000"/>
                </a:schemeClr>
              </a:solidFill>
            </a:endParaRPr>
          </a:p>
        </p:txBody>
      </p:sp>
      <p:sp>
        <p:nvSpPr>
          <p:cNvPr id="18436"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altLang="en-US">
                <a:ea typeface="ＭＳ Ｐゴシック" charset="-128"/>
              </a:rPr>
              <a:t>Key messages</a:t>
            </a:r>
          </a:p>
        </p:txBody>
      </p:sp>
      <p:sp>
        <p:nvSpPr>
          <p:cNvPr id="3" name="Content Placeholder 2"/>
          <p:cNvSpPr>
            <a:spLocks noGrp="1"/>
          </p:cNvSpPr>
          <p:nvPr>
            <p:ph sz="half" idx="2"/>
          </p:nvPr>
        </p:nvSpPr>
        <p:spPr>
          <a:xfrm>
            <a:off x="627063" y="1804988"/>
            <a:ext cx="7935912" cy="3951287"/>
          </a:xfrm>
        </p:spPr>
        <p:txBody>
          <a:bodyPr/>
          <a:lstStyle/>
          <a:p>
            <a:pPr>
              <a:lnSpc>
                <a:spcPct val="100000"/>
              </a:lnSpc>
            </a:pPr>
            <a:r>
              <a:rPr lang="en-CA" altLang="en-US">
                <a:solidFill>
                  <a:srgbClr val="203864"/>
                </a:solidFill>
                <a:ea typeface="ＭＳ Ｐゴシック" charset="-128"/>
              </a:rPr>
              <a:t>Awareness of all measures </a:t>
            </a:r>
            <a:r>
              <a:rPr lang="en-CA" altLang="en-US" b="0">
                <a:solidFill>
                  <a:srgbClr val="203864"/>
                </a:solidFill>
                <a:ea typeface="ＭＳ Ｐゴシック" charset="-128"/>
              </a:rPr>
              <a:t>of glycemia - self-monitored blood glucose results including SMBG, flash glucose monitoring, continuous glucose monitoring and A1C - provides the </a:t>
            </a:r>
            <a:r>
              <a:rPr lang="en-CA" altLang="en-US">
                <a:solidFill>
                  <a:srgbClr val="203864"/>
                </a:solidFill>
                <a:ea typeface="ＭＳ Ｐゴシック" charset="-128"/>
              </a:rPr>
              <a:t>best information to assess glycemic control</a:t>
            </a:r>
          </a:p>
          <a:p>
            <a:pPr>
              <a:lnSpc>
                <a:spcPct val="100000"/>
              </a:lnSpc>
            </a:pPr>
            <a:endParaRPr lang="en-US" altLang="en-US">
              <a:ea typeface="ＭＳ Ｐゴシック" charset="-128"/>
            </a:endParaRPr>
          </a:p>
        </p:txBody>
      </p:sp>
      <p:sp>
        <p:nvSpPr>
          <p:cNvPr id="5"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
        <p:nvSpPr>
          <p:cNvPr id="40965" name="Text Box 5"/>
          <p:cNvSpPr txBox="1">
            <a:spLocks noChangeArrowheads="1"/>
          </p:cNvSpPr>
          <p:nvPr/>
        </p:nvSpPr>
        <p:spPr bwMode="auto">
          <a:xfrm>
            <a:off x="628650" y="6338888"/>
            <a:ext cx="3189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a:defRPr sz="2400">
                <a:solidFill>
                  <a:schemeClr val="tx1"/>
                </a:solidFill>
                <a:latin typeface="Calibri" charset="0"/>
                <a:ea typeface="ＭＳ Ｐゴシック" charset="-128"/>
              </a:defRPr>
            </a:lvl2pPr>
            <a:lvl3pPr>
              <a:defRPr sz="2400">
                <a:solidFill>
                  <a:schemeClr val="tx1"/>
                </a:solidFill>
                <a:latin typeface="Calibri" charset="0"/>
                <a:ea typeface="ＭＳ Ｐゴシック" charset="-128"/>
              </a:defRPr>
            </a:lvl3pPr>
            <a:lvl4pPr>
              <a:defRPr sz="2400">
                <a:solidFill>
                  <a:schemeClr val="tx1"/>
                </a:solidFill>
                <a:latin typeface="Calibri" charset="0"/>
                <a:ea typeface="ＭＳ Ｐゴシック" charset="-128"/>
              </a:defRPr>
            </a:lvl4pPr>
            <a:lvl5pPr>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spcBef>
                <a:spcPct val="50000"/>
              </a:spcBef>
            </a:pPr>
            <a:r>
              <a:rPr lang="en-US" altLang="en-US" sz="1400"/>
              <a:t>SMBG, self-monitoring of blood glucose</a:t>
            </a:r>
            <a:endParaRPr lang="en-CA" altLang="en-US" sz="1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p:txBody>
          <a:bodyPr/>
          <a:lstStyle/>
          <a:p>
            <a:pPr eaLnBrk="1" hangingPunct="1"/>
            <a:r>
              <a:rPr lang="en-CA" altLang="en-US">
                <a:ea typeface="ＭＳ Ｐゴシック" charset="-128"/>
              </a:rPr>
              <a:t>Key Messages</a:t>
            </a:r>
          </a:p>
        </p:txBody>
      </p:sp>
      <p:sp>
        <p:nvSpPr>
          <p:cNvPr id="41986" name="Content Placeholder 2"/>
          <p:cNvSpPr>
            <a:spLocks noGrp="1"/>
          </p:cNvSpPr>
          <p:nvPr>
            <p:ph type="body" idx="4294967295"/>
          </p:nvPr>
        </p:nvSpPr>
        <p:spPr>
          <a:xfrm>
            <a:off x="712788" y="1774825"/>
            <a:ext cx="7886700" cy="4329113"/>
          </a:xfrm>
        </p:spPr>
        <p:txBody>
          <a:bodyPr/>
          <a:lstStyle/>
          <a:p>
            <a:pPr>
              <a:lnSpc>
                <a:spcPct val="100000"/>
              </a:lnSpc>
            </a:pPr>
            <a:r>
              <a:rPr lang="en-CA" altLang="en-US" sz="2400" b="0">
                <a:solidFill>
                  <a:srgbClr val="203864"/>
                </a:solidFill>
                <a:ea typeface="ＭＳ Ｐゴシック" charset="-128"/>
              </a:rPr>
              <a:t>SMBG, flash glucose monitoring and continuous glucose monitoring </a:t>
            </a:r>
            <a:r>
              <a:rPr lang="en-CA" altLang="en-US" sz="2400">
                <a:solidFill>
                  <a:srgbClr val="203864"/>
                </a:solidFill>
                <a:ea typeface="ＭＳ Ｐゴシック" charset="-128"/>
              </a:rPr>
              <a:t>should not be viewed as glucose lowering interventions</a:t>
            </a:r>
            <a:r>
              <a:rPr lang="en-CA" altLang="en-US" sz="2400" b="0">
                <a:solidFill>
                  <a:srgbClr val="203864"/>
                </a:solidFill>
                <a:ea typeface="ＭＳ Ｐゴシック" charset="-128"/>
              </a:rPr>
              <a:t>, but rather as aids to assess the effectiveness of glucose lowering interventions and to prevent and detect hypoglycemia</a:t>
            </a:r>
          </a:p>
        </p:txBody>
      </p:sp>
      <p:sp>
        <p:nvSpPr>
          <p:cNvPr id="1946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
        <p:nvSpPr>
          <p:cNvPr id="41989" name="Text Box 5"/>
          <p:cNvSpPr txBox="1">
            <a:spLocks noChangeArrowheads="1"/>
          </p:cNvSpPr>
          <p:nvPr/>
        </p:nvSpPr>
        <p:spPr bwMode="auto">
          <a:xfrm>
            <a:off x="628650" y="6338888"/>
            <a:ext cx="3189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a:defRPr sz="2400">
                <a:solidFill>
                  <a:schemeClr val="tx1"/>
                </a:solidFill>
                <a:latin typeface="Calibri" charset="0"/>
                <a:ea typeface="ＭＳ Ｐゴシック" charset="-128"/>
              </a:defRPr>
            </a:lvl2pPr>
            <a:lvl3pPr>
              <a:defRPr sz="2400">
                <a:solidFill>
                  <a:schemeClr val="tx1"/>
                </a:solidFill>
                <a:latin typeface="Calibri" charset="0"/>
                <a:ea typeface="ＭＳ Ｐゴシック" charset="-128"/>
              </a:defRPr>
            </a:lvl3pPr>
            <a:lvl4pPr>
              <a:defRPr sz="2400">
                <a:solidFill>
                  <a:schemeClr val="tx1"/>
                </a:solidFill>
                <a:latin typeface="Calibri" charset="0"/>
                <a:ea typeface="ＭＳ Ｐゴシック" charset="-128"/>
              </a:defRPr>
            </a:lvl4pPr>
            <a:lvl5pPr>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spcBef>
                <a:spcPct val="50000"/>
              </a:spcBef>
            </a:pPr>
            <a:r>
              <a:rPr lang="en-US" altLang="en-US" sz="1400"/>
              <a:t>SMBG, self-monitoring of blood glucose</a:t>
            </a:r>
            <a:endParaRPr lang="en-CA" altLang="en-US" sz="140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idx="4294967295"/>
          </p:nvPr>
        </p:nvSpPr>
        <p:spPr/>
        <p:txBody>
          <a:bodyPr/>
          <a:lstStyle/>
          <a:p>
            <a:pPr eaLnBrk="1" hangingPunct="1"/>
            <a:r>
              <a:rPr lang="en-CA" altLang="en-US">
                <a:ea typeface="ＭＳ Ｐゴシック" charset="-128"/>
              </a:rPr>
              <a:t>Key Messages</a:t>
            </a:r>
          </a:p>
        </p:txBody>
      </p:sp>
      <p:sp>
        <p:nvSpPr>
          <p:cNvPr id="43010" name="Content Placeholder 2"/>
          <p:cNvSpPr>
            <a:spLocks noGrp="1"/>
          </p:cNvSpPr>
          <p:nvPr>
            <p:ph type="body" idx="4294967295"/>
          </p:nvPr>
        </p:nvSpPr>
        <p:spPr>
          <a:xfrm>
            <a:off x="628650" y="1681163"/>
            <a:ext cx="7886700" cy="4329112"/>
          </a:xfrm>
        </p:spPr>
        <p:txBody>
          <a:bodyPr/>
          <a:lstStyle/>
          <a:p>
            <a:pPr>
              <a:lnSpc>
                <a:spcPct val="100000"/>
              </a:lnSpc>
            </a:pPr>
            <a:r>
              <a:rPr lang="en-CA" altLang="en-US" sz="2400">
                <a:solidFill>
                  <a:srgbClr val="203864"/>
                </a:solidFill>
                <a:ea typeface="ＭＳ Ｐゴシック" charset="-128"/>
              </a:rPr>
              <a:t>Timing and frequency </a:t>
            </a:r>
            <a:r>
              <a:rPr lang="en-CA" altLang="en-US" sz="2400" b="0">
                <a:solidFill>
                  <a:srgbClr val="203864"/>
                </a:solidFill>
                <a:ea typeface="ＭＳ Ｐゴシック" charset="-128"/>
              </a:rPr>
              <a:t>of self-monitored of blood glucose may be determined </a:t>
            </a:r>
            <a:r>
              <a:rPr lang="en-CA" altLang="en-US" sz="2400">
                <a:solidFill>
                  <a:srgbClr val="203864"/>
                </a:solidFill>
                <a:ea typeface="ＭＳ Ｐゴシック" charset="-128"/>
              </a:rPr>
              <a:t>individually</a:t>
            </a:r>
            <a:r>
              <a:rPr lang="en-CA" altLang="en-US" sz="2400" b="0">
                <a:solidFill>
                  <a:srgbClr val="203864"/>
                </a:solidFill>
                <a:ea typeface="ＭＳ Ｐゴシック" charset="-128"/>
              </a:rPr>
              <a:t> based on the type of diabetes, the type of antihyperglycemic treatment prescribed, the need for information about blood glucose levels, and the individual's capacity to use the information from testing to modify healthy behaviours or self-adjust antihyperglycemic agents</a:t>
            </a:r>
          </a:p>
        </p:txBody>
      </p:sp>
      <p:sp>
        <p:nvSpPr>
          <p:cNvPr id="2048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US" altLang="en-US">
                <a:ea typeface="ＭＳ Ｐゴシック" charset="-128"/>
              </a:rPr>
              <a:t>Key Messages</a:t>
            </a:r>
          </a:p>
        </p:txBody>
      </p:sp>
      <p:sp>
        <p:nvSpPr>
          <p:cNvPr id="44034" name="Content Placeholder 2"/>
          <p:cNvSpPr>
            <a:spLocks noGrp="1"/>
          </p:cNvSpPr>
          <p:nvPr>
            <p:ph sz="half" idx="2"/>
          </p:nvPr>
        </p:nvSpPr>
        <p:spPr>
          <a:xfrm>
            <a:off x="687388" y="1804988"/>
            <a:ext cx="7948612" cy="3951287"/>
          </a:xfrm>
        </p:spPr>
        <p:txBody>
          <a:bodyPr/>
          <a:lstStyle/>
          <a:p>
            <a:pPr>
              <a:lnSpc>
                <a:spcPct val="100000"/>
              </a:lnSpc>
            </a:pPr>
            <a:r>
              <a:rPr lang="en-CA" altLang="en-US" b="0">
                <a:solidFill>
                  <a:srgbClr val="203864"/>
                </a:solidFill>
                <a:ea typeface="ＭＳ Ｐゴシック" charset="-128"/>
              </a:rPr>
              <a:t>Self-monitoring of blood glucose, flash glucose monitoring and continuous glucose monitoring </a:t>
            </a:r>
            <a:r>
              <a:rPr lang="en-CA" altLang="en-US">
                <a:solidFill>
                  <a:srgbClr val="203864"/>
                </a:solidFill>
                <a:ea typeface="ＭＳ Ｐゴシック" charset="-128"/>
              </a:rPr>
              <a:t>linked with a structured educational and therapeutic program</a:t>
            </a:r>
            <a:r>
              <a:rPr lang="en-CA" altLang="en-US" b="0">
                <a:solidFill>
                  <a:srgbClr val="203864"/>
                </a:solidFill>
                <a:ea typeface="ＭＳ Ｐゴシック" charset="-128"/>
              </a:rPr>
              <a:t> designed to facilitate behaviour change can improve blood glucose levels and prevent hypoglycemia</a:t>
            </a: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idx="4294967295"/>
          </p:nvPr>
        </p:nvSpPr>
        <p:spPr>
          <a:xfrm>
            <a:off x="628650" y="587375"/>
            <a:ext cx="7886700" cy="1325563"/>
          </a:xfrm>
        </p:spPr>
        <p:txBody>
          <a:bodyPr/>
          <a:lstStyle/>
          <a:p>
            <a:r>
              <a:rPr lang="en-US" altLang="en-US">
                <a:ea typeface="ＭＳ Ｐゴシック" charset="-128"/>
              </a:rPr>
              <a:t>Key Messages for People with Diabetes</a:t>
            </a:r>
            <a:endParaRPr lang="en-CA" altLang="en-US">
              <a:ea typeface="ＭＳ Ｐゴシック" charset="-128"/>
            </a:endParaRPr>
          </a:p>
        </p:txBody>
      </p:sp>
      <p:sp>
        <p:nvSpPr>
          <p:cNvPr id="45058" name="Rectangle 3"/>
          <p:cNvSpPr>
            <a:spLocks noGrp="1"/>
          </p:cNvSpPr>
          <p:nvPr>
            <p:ph type="body" idx="4294967295"/>
          </p:nvPr>
        </p:nvSpPr>
        <p:spPr>
          <a:xfrm>
            <a:off x="628650" y="2081213"/>
            <a:ext cx="8064500" cy="4824412"/>
          </a:xfrm>
        </p:spPr>
        <p:txBody>
          <a:bodyPr/>
          <a:lstStyle/>
          <a:p>
            <a:pPr>
              <a:lnSpc>
                <a:spcPct val="100000"/>
              </a:lnSpc>
            </a:pPr>
            <a:r>
              <a:rPr lang="en-CA" altLang="en-US" sz="2400" b="0">
                <a:ea typeface="ＭＳ Ｐゴシック" charset="-128"/>
              </a:rPr>
              <a:t>A1C is a measurement of your average blood glucose control for the last 2 to 3 months.  Approximately 50% of the value comes from the last 30 days</a:t>
            </a:r>
          </a:p>
          <a:p>
            <a:pPr>
              <a:lnSpc>
                <a:spcPct val="100000"/>
              </a:lnSpc>
            </a:pPr>
            <a:r>
              <a:rPr lang="en-CA" altLang="en-US" sz="2400" b="0">
                <a:ea typeface="ＭＳ Ｐゴシック" charset="-128"/>
              </a:rPr>
              <a:t>You should have your A1C measured every 3 months when your blood glucose targets are not being met or when you are making changes to your diabetes management. In some circumstances, such as when significant changes are made to your glucose lowering therapy or during pregnancy, your healthcare provider may check your A1C more frequently</a:t>
            </a:r>
          </a:p>
        </p:txBody>
      </p:sp>
      <p:sp>
        <p:nvSpPr>
          <p:cNvPr id="2150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p:cNvSpPr>
          <p:nvPr>
            <p:ph type="title" idx="4294967295"/>
          </p:nvPr>
        </p:nvSpPr>
        <p:spPr>
          <a:xfrm>
            <a:off x="628650" y="547688"/>
            <a:ext cx="7886700" cy="1325562"/>
          </a:xfrm>
        </p:spPr>
        <p:txBody>
          <a:bodyPr/>
          <a:lstStyle/>
          <a:p>
            <a:r>
              <a:rPr lang="en-US" altLang="en-US">
                <a:ea typeface="ＭＳ Ｐゴシック" charset="-128"/>
              </a:rPr>
              <a:t>Key Messages for People with Diabetes</a:t>
            </a:r>
            <a:endParaRPr lang="en-CA" altLang="en-US">
              <a:ea typeface="ＭＳ Ｐゴシック" charset="-128"/>
            </a:endParaRPr>
          </a:p>
        </p:txBody>
      </p:sp>
      <p:sp>
        <p:nvSpPr>
          <p:cNvPr id="46082" name="Rectangle 3"/>
          <p:cNvSpPr>
            <a:spLocks noGrp="1"/>
          </p:cNvSpPr>
          <p:nvPr>
            <p:ph type="body" idx="4294967295"/>
          </p:nvPr>
        </p:nvSpPr>
        <p:spPr>
          <a:xfrm>
            <a:off x="669925" y="1920875"/>
            <a:ext cx="8220075" cy="4284663"/>
          </a:xfrm>
        </p:spPr>
        <p:txBody>
          <a:bodyPr/>
          <a:lstStyle/>
          <a:p>
            <a:pPr>
              <a:lnSpc>
                <a:spcPct val="100000"/>
              </a:lnSpc>
            </a:pPr>
            <a:r>
              <a:rPr lang="en-CA" altLang="en-US" sz="2400" b="0">
                <a:solidFill>
                  <a:srgbClr val="203864"/>
                </a:solidFill>
                <a:ea typeface="ＭＳ Ｐゴシック" charset="-128"/>
              </a:rPr>
              <a:t>Checking your blood glucose with a glucose meter (also known as self-monitoring of blood glucose) or using a flash glucose meter (FGM) or continuous glucose monitor (CGM) will: </a:t>
            </a:r>
          </a:p>
          <a:p>
            <a:pPr lvl="1">
              <a:lnSpc>
                <a:spcPct val="100000"/>
              </a:lnSpc>
            </a:pPr>
            <a:r>
              <a:rPr lang="en-CA" altLang="en-US" sz="2000">
                <a:solidFill>
                  <a:srgbClr val="203864"/>
                </a:solidFill>
                <a:latin typeface="Open Sans" charset="0"/>
                <a:ea typeface="ＭＳ Ｐゴシック" charset="-128"/>
              </a:rPr>
              <a:t>Determine if you have a high or low blood glucose at that time;</a:t>
            </a:r>
          </a:p>
          <a:p>
            <a:pPr lvl="1">
              <a:lnSpc>
                <a:spcPct val="100000"/>
              </a:lnSpc>
            </a:pPr>
            <a:r>
              <a:rPr lang="en-CA" altLang="en-US" sz="2000">
                <a:solidFill>
                  <a:srgbClr val="203864"/>
                </a:solidFill>
                <a:latin typeface="Open Sans" charset="0"/>
                <a:ea typeface="ＭＳ Ｐゴシック" charset="-128"/>
              </a:rPr>
              <a:t>Show how your health behaviours and diabetes medication(s) affect your blood glucose levels;</a:t>
            </a:r>
          </a:p>
          <a:p>
            <a:pPr lvl="1">
              <a:lnSpc>
                <a:spcPct val="100000"/>
              </a:lnSpc>
            </a:pPr>
            <a:r>
              <a:rPr lang="en-CA" altLang="en-US" sz="2000">
                <a:solidFill>
                  <a:srgbClr val="203864"/>
                </a:solidFill>
                <a:latin typeface="Open Sans" charset="0"/>
                <a:ea typeface="ＭＳ Ｐゴシック" charset="-128"/>
              </a:rPr>
              <a:t>Help you and your diabetes health-care team make lifestyle and medication changes that will improve your blood glucose</a:t>
            </a:r>
          </a:p>
          <a:p>
            <a:pPr>
              <a:lnSpc>
                <a:spcPct val="100000"/>
              </a:lnSpc>
            </a:pPr>
            <a:r>
              <a:rPr lang="en-CA" altLang="en-US" sz="2400" b="0">
                <a:solidFill>
                  <a:srgbClr val="203864"/>
                </a:solidFill>
                <a:ea typeface="ＭＳ Ｐゴシック" charset="-128"/>
              </a:rPr>
              <a:t>Discuss with your diabetes health-care team how often you should check your blood glucose level</a:t>
            </a:r>
          </a:p>
        </p:txBody>
      </p:sp>
      <p:sp>
        <p:nvSpPr>
          <p:cNvPr id="2253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4"/>
          <p:cNvSpPr>
            <a:spLocks noGrp="1"/>
          </p:cNvSpPr>
          <p:nvPr>
            <p:ph type="title"/>
          </p:nvPr>
        </p:nvSpPr>
        <p:spPr>
          <a:xfrm>
            <a:off x="666750" y="147638"/>
            <a:ext cx="7886700" cy="1325562"/>
          </a:xfrm>
        </p:spPr>
        <p:txBody>
          <a:bodyPr/>
          <a:lstStyle/>
          <a:p>
            <a:pPr algn="ctr"/>
            <a:r>
              <a:rPr lang="en-US" altLang="en-US" sz="3600" b="0">
                <a:ea typeface="ＭＳ Ｐゴシック" charset="-128"/>
              </a:rPr>
              <a:t>Visit </a:t>
            </a:r>
            <a:r>
              <a:rPr lang="en-US" altLang="en-US" sz="3600">
                <a:ea typeface="ＭＳ Ｐゴシック" charset="-128"/>
              </a:rPr>
              <a:t>guidelines.diabetes.ca</a:t>
            </a:r>
            <a:r>
              <a:rPr lang="en-US" altLang="en-US" sz="3600" b="0">
                <a:ea typeface="ＭＳ Ｐゴシック" charset="-128"/>
              </a:rPr>
              <a:t> </a:t>
            </a:r>
            <a:br>
              <a:rPr lang="en-US" altLang="en-US" sz="3600" b="0">
                <a:ea typeface="ＭＳ Ｐゴシック" charset="-128"/>
              </a:rPr>
            </a:br>
            <a:endParaRPr lang="en-US" altLang="en-US" sz="3600" b="0">
              <a:ea typeface="ＭＳ Ｐゴシック" charset="-128"/>
            </a:endParaRPr>
          </a:p>
        </p:txBody>
      </p:sp>
      <p:pic>
        <p:nvPicPr>
          <p:cNvPr id="5939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641350" y="0"/>
            <a:ext cx="7886700" cy="1325563"/>
          </a:xfrm>
        </p:spPr>
        <p:txBody>
          <a:bodyPr/>
          <a:lstStyle/>
          <a:p>
            <a:pPr algn="ctr"/>
            <a:r>
              <a:rPr lang="en-US" altLang="en-US">
                <a:ea typeface="ＭＳ Ｐゴシック" charset="-128"/>
              </a:rPr>
              <a:t>Or download the App</a:t>
            </a:r>
          </a:p>
        </p:txBody>
      </p:sp>
      <p:pic>
        <p:nvPicPr>
          <p:cNvPr id="6041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CA" altLang="en-US">
                <a:ea typeface="ＭＳ Ｐゴシック" charset="-128"/>
              </a:rPr>
              <a:t>Key Changes</a:t>
            </a:r>
          </a:p>
        </p:txBody>
      </p:sp>
      <p:sp>
        <p:nvSpPr>
          <p:cNvPr id="17410" name="Content Placeholder 2"/>
          <p:cNvSpPr>
            <a:spLocks noGrp="1"/>
          </p:cNvSpPr>
          <p:nvPr>
            <p:ph type="body" idx="4294967295"/>
          </p:nvPr>
        </p:nvSpPr>
        <p:spPr/>
        <p:txBody>
          <a:bodyPr/>
          <a:lstStyle/>
          <a:p>
            <a:pPr>
              <a:lnSpc>
                <a:spcPct val="110000"/>
              </a:lnSpc>
            </a:pPr>
            <a:r>
              <a:rPr lang="en-CA" altLang="en-US" sz="2400" b="0">
                <a:ea typeface="ＭＳ Ｐゴシック" charset="-128"/>
              </a:rPr>
              <a:t>New information and recommendations on </a:t>
            </a:r>
            <a:endParaRPr lang="en-US" altLang="en-US" sz="2400">
              <a:ea typeface="ＭＳ Ｐゴシック" charset="-128"/>
            </a:endParaRPr>
          </a:p>
          <a:p>
            <a:pPr lvl="1">
              <a:lnSpc>
                <a:spcPct val="110000"/>
              </a:lnSpc>
            </a:pPr>
            <a:r>
              <a:rPr lang="en-CA" altLang="en-US" sz="2400">
                <a:latin typeface="Open Sans" charset="0"/>
                <a:ea typeface="ＭＳ Ｐゴシック" charset="-128"/>
              </a:rPr>
              <a:t>continuous glucose monitoring </a:t>
            </a:r>
          </a:p>
          <a:p>
            <a:pPr lvl="1">
              <a:lnSpc>
                <a:spcPct val="110000"/>
              </a:lnSpc>
            </a:pPr>
            <a:r>
              <a:rPr lang="en-CA" altLang="en-US" sz="2400">
                <a:latin typeface="Open Sans" charset="0"/>
                <a:ea typeface="ＭＳ Ｐゴシック" charset="-128"/>
              </a:rPr>
              <a:t>flash glucose monitoring</a:t>
            </a:r>
            <a:endParaRPr lang="en-US" altLang="en-US" sz="2400">
              <a:latin typeface="Open Sans" charset="0"/>
              <a:ea typeface="ＭＳ Ｐゴシック" charset="-128"/>
            </a:endParaRPr>
          </a:p>
        </p:txBody>
      </p:sp>
      <p:sp>
        <p:nvSpPr>
          <p:cNvPr id="174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r>
              <a:rPr lang="en-US" altLang="en-US" sz="2000" b="1">
                <a:solidFill>
                  <a:schemeClr val="bg1"/>
                </a:solidFill>
                <a:latin typeface="Arial" charset="0"/>
              </a:rPr>
              <a:t>2018</a:t>
            </a:r>
          </a:p>
        </p:txBody>
      </p:sp>
      <p:sp>
        <p:nvSpPr>
          <p:cNvPr id="17413"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idx="4294967295"/>
          </p:nvPr>
        </p:nvSpPr>
        <p:spPr/>
        <p:txBody>
          <a:bodyPr lIns="91440" tIns="45720" rIns="91440" bIns="45720"/>
          <a:lstStyle/>
          <a:p>
            <a:r>
              <a:rPr lang="en-US" altLang="en-US">
                <a:ea typeface="ＭＳ Ｐゴシック" charset="-128"/>
              </a:rPr>
              <a:t>Diabetes Canada Clinical Practice Guidelines</a:t>
            </a:r>
          </a:p>
        </p:txBody>
      </p:sp>
      <p:sp>
        <p:nvSpPr>
          <p:cNvPr id="47106" name="Content Placeholder 2"/>
          <p:cNvSpPr>
            <a:spLocks noGrp="1"/>
          </p:cNvSpPr>
          <p:nvPr>
            <p:ph idx="4294967295"/>
          </p:nvPr>
        </p:nvSpPr>
        <p:spPr/>
        <p:txBody>
          <a:bodyPr lIns="91440" tIns="45720" rIns="91440" bIns="45720"/>
          <a:lstStyle/>
          <a:p>
            <a:pPr marL="0" indent="0" defTabSz="914400">
              <a:buFont typeface="Arial" charset="0"/>
              <a:buNone/>
            </a:pPr>
            <a:endParaRPr lang="en-US" altLang="en-US">
              <a:ea typeface="ＭＳ Ｐゴシック" charset="-128"/>
              <a:hlinkClick r:id="rId2"/>
            </a:endParaRPr>
          </a:p>
          <a:p>
            <a:pPr marL="0" indent="0" defTabSz="914400">
              <a:buFont typeface="Arial" charset="0"/>
              <a:buNone/>
            </a:pPr>
            <a:r>
              <a:rPr lang="en-US" altLang="en-US">
                <a:solidFill>
                  <a:srgbClr val="C00000"/>
                </a:solidFill>
                <a:ea typeface="ＭＳ Ｐゴシック" charset="-128"/>
                <a:hlinkClick r:id="rId2"/>
              </a:rPr>
              <a:t>http://guidelines.diabetes.ca</a:t>
            </a:r>
            <a:r>
              <a:rPr lang="en-US" altLang="en-US">
                <a:solidFill>
                  <a:srgbClr val="C00000"/>
                </a:solidFill>
                <a:ea typeface="ＭＳ Ｐゴシック" charset="-128"/>
              </a:rPr>
              <a:t> </a:t>
            </a:r>
            <a:r>
              <a:rPr lang="en-US" altLang="en-US">
                <a:solidFill>
                  <a:schemeClr val="accent1"/>
                </a:solidFill>
                <a:ea typeface="ＭＳ Ｐゴシック" charset="-128"/>
              </a:rPr>
              <a:t>– for health-care providers</a:t>
            </a:r>
          </a:p>
          <a:p>
            <a:pPr marL="0" indent="0" defTabSz="914400">
              <a:buFont typeface="Arial" charset="0"/>
              <a:buNone/>
            </a:pPr>
            <a:endParaRPr lang="en-US" altLang="en-US">
              <a:solidFill>
                <a:schemeClr val="accent1"/>
              </a:solidFill>
              <a:ea typeface="ＭＳ Ｐゴシック" charset="-128"/>
            </a:endParaRPr>
          </a:p>
          <a:p>
            <a:pPr marL="0" indent="0" defTabSz="914400">
              <a:buFont typeface="Arial" charset="0"/>
              <a:buNone/>
            </a:pPr>
            <a:r>
              <a:rPr lang="en-US" altLang="en-US">
                <a:ea typeface="ＭＳ Ｐゴシック" charset="-128"/>
              </a:rPr>
              <a:t>1-800-BANTING (226-8464)</a:t>
            </a:r>
          </a:p>
          <a:p>
            <a:pPr marL="0" indent="0" defTabSz="914400">
              <a:buFont typeface="Arial" charset="0"/>
              <a:buNone/>
            </a:pPr>
            <a:endParaRPr lang="en-US" altLang="en-US">
              <a:ea typeface="ＭＳ Ｐゴシック" charset="-128"/>
            </a:endParaRPr>
          </a:p>
          <a:p>
            <a:pPr marL="0" indent="0" defTabSz="914400">
              <a:buFont typeface="Arial" charset="0"/>
              <a:buNone/>
            </a:pPr>
            <a:r>
              <a:rPr lang="en-US" altLang="en-US">
                <a:ea typeface="ＭＳ Ｐゴシック" charset="-128"/>
                <a:hlinkClick r:id="rId3"/>
              </a:rPr>
              <a:t>http://diabetes.ca </a:t>
            </a:r>
            <a:r>
              <a:rPr lang="en-US" altLang="en-US">
                <a:solidFill>
                  <a:schemeClr val="accent1"/>
                </a:solidFill>
                <a:ea typeface="ＭＳ Ｐゴシック" charset="-128"/>
              </a:rPr>
              <a:t>– for people with diabetes </a:t>
            </a:r>
          </a:p>
          <a:p>
            <a:pPr marL="0" indent="0" defTabSz="914400"/>
            <a:endParaRPr lang="en-US" altLang="en-US">
              <a:ea typeface="ＭＳ Ｐゴシック"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lIns="91440" tIns="45720" rIns="91440" bIns="45720"/>
          <a:lstStyle/>
          <a:p>
            <a:r>
              <a:rPr lang="en-US" altLang="en-US">
                <a:ea typeface="ＭＳ Ｐゴシック" charset="-128"/>
              </a:rPr>
              <a:t>Glycated Hemoglobin: A1C</a:t>
            </a:r>
          </a:p>
        </p:txBody>
      </p:sp>
      <p:sp>
        <p:nvSpPr>
          <p:cNvPr id="18434" name="Content Placeholder 2"/>
          <p:cNvSpPr>
            <a:spLocks noGrp="1"/>
          </p:cNvSpPr>
          <p:nvPr>
            <p:ph idx="4294967295"/>
          </p:nvPr>
        </p:nvSpPr>
        <p:spPr>
          <a:xfrm>
            <a:off x="628650" y="1741488"/>
            <a:ext cx="7889875" cy="4329112"/>
          </a:xfrm>
        </p:spPr>
        <p:txBody>
          <a:bodyPr lIns="91440" tIns="45720" rIns="91440" bIns="45720"/>
          <a:lstStyle/>
          <a:p>
            <a:pPr marL="342900" indent="-342900" defTabSz="914400"/>
            <a:r>
              <a:rPr lang="en-US" altLang="en-US" b="0">
                <a:solidFill>
                  <a:srgbClr val="203864"/>
                </a:solidFill>
                <a:ea typeface="ＭＳ Ｐゴシック" charset="-128"/>
              </a:rPr>
              <a:t>Reliable measure of mean plasma glucose over 3-4 months </a:t>
            </a:r>
          </a:p>
          <a:p>
            <a:pPr marL="342900" indent="-342900" defTabSz="914400">
              <a:buFont typeface="Arial" charset="0"/>
              <a:buNone/>
            </a:pPr>
            <a:endParaRPr lang="en-US" altLang="en-US" sz="1300" b="0">
              <a:solidFill>
                <a:srgbClr val="203864"/>
              </a:solidFill>
              <a:ea typeface="ＭＳ Ｐゴシック" charset="-128"/>
            </a:endParaRPr>
          </a:p>
          <a:p>
            <a:pPr marL="342900" indent="-342900" defTabSz="914400"/>
            <a:r>
              <a:rPr lang="en-US" altLang="en-US" b="0">
                <a:solidFill>
                  <a:srgbClr val="203864"/>
                </a:solidFill>
                <a:ea typeface="ＭＳ Ｐゴシック" charset="-128"/>
              </a:rPr>
              <a:t>Valuable indicator of treatment effectiveness</a:t>
            </a:r>
          </a:p>
          <a:p>
            <a:pPr marL="342900" indent="-342900" defTabSz="914400">
              <a:buFont typeface="Arial" charset="0"/>
              <a:buNone/>
            </a:pPr>
            <a:endParaRPr lang="en-US" altLang="en-US" sz="1300" b="0">
              <a:solidFill>
                <a:srgbClr val="203864"/>
              </a:solidFill>
              <a:ea typeface="ＭＳ Ｐゴシック" charset="-128"/>
            </a:endParaRPr>
          </a:p>
          <a:p>
            <a:pPr marL="342900" indent="-342900" defTabSz="914400"/>
            <a:r>
              <a:rPr lang="en-US" altLang="en-US" b="0">
                <a:solidFill>
                  <a:srgbClr val="203864"/>
                </a:solidFill>
                <a:ea typeface="ＭＳ Ｐゴシック" charset="-128"/>
              </a:rPr>
              <a:t>Measure at least every 3 months when glycemic targets are not being met or treatments adjusted</a:t>
            </a:r>
          </a:p>
          <a:p>
            <a:pPr marL="342900" indent="-342900" defTabSz="914400">
              <a:buFont typeface="Arial" charset="0"/>
              <a:buNone/>
            </a:pPr>
            <a:endParaRPr lang="en-US" altLang="en-US" sz="1500" b="0">
              <a:solidFill>
                <a:srgbClr val="203864"/>
              </a:solidFill>
              <a:ea typeface="ＭＳ Ｐゴシック" charset="-128"/>
            </a:endParaRPr>
          </a:p>
          <a:p>
            <a:pPr marL="342900" indent="-342900" defTabSz="914400"/>
            <a:r>
              <a:rPr lang="en-US" altLang="en-US" b="0">
                <a:solidFill>
                  <a:srgbClr val="203864"/>
                </a:solidFill>
                <a:ea typeface="ＭＳ Ｐゴシック" charset="-128"/>
              </a:rPr>
              <a:t>Measure every 6 months if stable at glycemic targets</a:t>
            </a:r>
          </a:p>
          <a:p>
            <a:pPr marL="342900" indent="-342900" defTabSz="914400"/>
            <a:endParaRPr lang="en-US" altLang="en-US" b="0" baseline="30000">
              <a:solidFill>
                <a:srgbClr val="203864"/>
              </a:solidFill>
              <a:ea typeface="ＭＳ Ｐゴシック" charset="-128"/>
            </a:endParaRPr>
          </a:p>
          <a:p>
            <a:pPr marL="342900" indent="-342900" defTabSz="914400"/>
            <a:endParaRPr lang="en-US" altLang="en-US" baseline="30000">
              <a:solidFill>
                <a:srgbClr val="203864"/>
              </a:solidFill>
              <a:ea typeface="ＭＳ Ｐゴシック" charset="-128"/>
            </a:endParaRPr>
          </a:p>
        </p:txBody>
      </p:sp>
      <p:sp>
        <p:nvSpPr>
          <p:cNvPr id="2355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idx="4294967295"/>
          </p:nvPr>
        </p:nvSpPr>
        <p:spPr>
          <a:xfrm>
            <a:off x="685800" y="347663"/>
            <a:ext cx="7772400" cy="1143000"/>
          </a:xfrm>
        </p:spPr>
        <p:txBody>
          <a:bodyPr lIns="91440" tIns="45720" rIns="91440" bIns="45720"/>
          <a:lstStyle/>
          <a:p>
            <a:r>
              <a:rPr lang="en-US" altLang="en-US" sz="3200">
                <a:ea typeface="ＭＳ Ｐゴシック" charset="-128"/>
              </a:rPr>
              <a:t>A1C Reporting:  NGSP vs. IFCC Units</a:t>
            </a:r>
          </a:p>
        </p:txBody>
      </p:sp>
      <p:sp>
        <p:nvSpPr>
          <p:cNvPr id="20482" name="Content Placeholder 2"/>
          <p:cNvSpPr>
            <a:spLocks noGrp="1"/>
          </p:cNvSpPr>
          <p:nvPr>
            <p:ph idx="4294967295"/>
          </p:nvPr>
        </p:nvSpPr>
        <p:spPr>
          <a:xfrm>
            <a:off x="4800600" y="1412875"/>
            <a:ext cx="4038600" cy="4419600"/>
          </a:xfrm>
        </p:spPr>
        <p:txBody>
          <a:bodyPr lIns="91440" tIns="45720" rIns="91440" bIns="45720"/>
          <a:lstStyle/>
          <a:p>
            <a:pPr marL="342900" indent="-342900" defTabSz="914400">
              <a:lnSpc>
                <a:spcPct val="100000"/>
              </a:lnSpc>
            </a:pPr>
            <a:r>
              <a:rPr lang="en-US" altLang="en-US" sz="2200" b="0">
                <a:ea typeface="ＭＳ Ｐゴシック" charset="-128"/>
              </a:rPr>
              <a:t>Canada continues to report  A1C in NGSP units of %</a:t>
            </a:r>
          </a:p>
          <a:p>
            <a:pPr marL="342900" indent="-342900" defTabSz="914400">
              <a:lnSpc>
                <a:spcPct val="100000"/>
              </a:lnSpc>
            </a:pPr>
            <a:r>
              <a:rPr lang="en-US" altLang="en-US" sz="2200" b="0">
                <a:ea typeface="ＭＳ Ｐゴシック" charset="-128"/>
              </a:rPr>
              <a:t>Some countries report A1C in IFCC SI units (mmol/mol) instead of the NGSP units</a:t>
            </a:r>
          </a:p>
          <a:p>
            <a:pPr marL="342900" indent="-342900" defTabSz="914400">
              <a:lnSpc>
                <a:spcPct val="100000"/>
              </a:lnSpc>
            </a:pPr>
            <a:r>
              <a:rPr lang="en-US" altLang="en-US" sz="2200" b="0">
                <a:ea typeface="ＭＳ Ｐゴシック" charset="-128"/>
              </a:rPr>
              <a:t>The equation below can be used to convert A1C from NGSP (%) to IFCC (mmol/mol)</a:t>
            </a:r>
          </a:p>
          <a:p>
            <a:pPr marL="342900" indent="-342900" defTabSz="914400">
              <a:lnSpc>
                <a:spcPct val="100000"/>
              </a:lnSpc>
              <a:buFont typeface="Arial" charset="0"/>
              <a:buNone/>
            </a:pPr>
            <a:endParaRPr lang="en-US" altLang="en-US" sz="2200" b="0">
              <a:ea typeface="ＭＳ Ｐゴシック" charset="-128"/>
            </a:endParaRPr>
          </a:p>
        </p:txBody>
      </p:sp>
      <p:sp>
        <p:nvSpPr>
          <p:cNvPr id="20483" name="TextBox 3"/>
          <p:cNvSpPr txBox="1">
            <a:spLocks noChangeArrowheads="1"/>
          </p:cNvSpPr>
          <p:nvPr/>
        </p:nvSpPr>
        <p:spPr bwMode="auto">
          <a:xfrm>
            <a:off x="381000" y="5562600"/>
            <a:ext cx="8382000" cy="461963"/>
          </a:xfrm>
          <a:prstGeom prst="rect">
            <a:avLst/>
          </a:prstGeom>
          <a:solidFill>
            <a:schemeClr val="bg1"/>
          </a:solidFill>
          <a:ln w="38100">
            <a:solidFill>
              <a:schemeClr val="tx1"/>
            </a:solidFill>
            <a:miter lim="800000"/>
            <a:headEnd/>
            <a:tailEnd/>
          </a:ln>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r>
              <a:rPr lang="en-US" altLang="en-US" b="1">
                <a:latin typeface="Open Sans" charset="0"/>
              </a:rPr>
              <a:t>IFCC (mmol/mol) = 10.93(NGSP%) – 23.50</a:t>
            </a:r>
          </a:p>
        </p:txBody>
      </p:sp>
      <p:graphicFrame>
        <p:nvGraphicFramePr>
          <p:cNvPr id="5" name="Table 4"/>
          <p:cNvGraphicFramePr>
            <a:graphicFrameLocks noGrp="1"/>
          </p:cNvGraphicFramePr>
          <p:nvPr/>
        </p:nvGraphicFramePr>
        <p:xfrm>
          <a:off x="685800" y="1323975"/>
          <a:ext cx="3962400" cy="4086225"/>
        </p:xfrm>
        <a:graphic>
          <a:graphicData uri="http://schemas.openxmlformats.org/drawingml/2006/table">
            <a:tbl>
              <a:tblPr/>
              <a:tblGrid>
                <a:gridCol w="1820863"/>
                <a:gridCol w="2141537"/>
              </a:tblGrid>
              <a:tr h="600075">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1" i="0" u="none" strike="noStrike" cap="none" normalizeH="0" baseline="0">
                          <a:ln>
                            <a:noFill/>
                          </a:ln>
                          <a:solidFill>
                            <a:srgbClr val="FFFFFF"/>
                          </a:solidFill>
                          <a:effectLst/>
                          <a:latin typeface="Calibri" charset="0"/>
                          <a:ea typeface="ＭＳ Ｐゴシック" charset="-128"/>
                        </a:rPr>
                        <a:t>NGSP (%)</a:t>
                      </a:r>
                      <a:endParaRPr kumimoji="0" lang="en-US" altLang="en-US" sz="1900" b="0" i="0" u="none" strike="noStrike" cap="none" normalizeH="0" baseline="0">
                        <a:ln>
                          <a:noFill/>
                        </a:ln>
                        <a:solidFill>
                          <a:srgbClr val="FFFFFF"/>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1" i="0" u="none" strike="noStrike" cap="none" normalizeH="0" baseline="0">
                          <a:ln>
                            <a:noFill/>
                          </a:ln>
                          <a:solidFill>
                            <a:srgbClr val="FFFFFF"/>
                          </a:solidFill>
                          <a:effectLst/>
                          <a:latin typeface="Calibri" charset="0"/>
                          <a:ea typeface="ＭＳ Ｐゴシック" charset="-128"/>
                        </a:rPr>
                        <a:t>IFCC (mmol/mol)</a:t>
                      </a:r>
                      <a:endParaRPr kumimoji="0" lang="en-US" altLang="en-US" sz="1900" b="0" i="0" u="none" strike="noStrike" cap="none" normalizeH="0" baseline="0">
                        <a:ln>
                          <a:noFill/>
                        </a:ln>
                        <a:solidFill>
                          <a:srgbClr val="FFFFFF"/>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92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4.0</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20</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492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5.0</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31</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492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6.0</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42</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492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6.5</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48</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492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7.0</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53</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492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8.0</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64</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492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9.0</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75</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492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10.0</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86</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492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11.0</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97</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492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12.0</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900" b="0" i="0" u="none" strike="noStrike" cap="none" normalizeH="0" baseline="0">
                          <a:ln>
                            <a:noFill/>
                          </a:ln>
                          <a:solidFill>
                            <a:srgbClr val="000000"/>
                          </a:solidFill>
                          <a:effectLst/>
                          <a:latin typeface="Calibri" charset="0"/>
                          <a:ea typeface="ＭＳ Ｐゴシック" charset="-128"/>
                        </a:rPr>
                        <a:t>108</a:t>
                      </a:r>
                      <a:endParaRPr kumimoji="0" lang="en-US" altLang="en-US" sz="1900" b="0" i="0" u="none" strike="noStrike" cap="none" normalizeH="0" baseline="0">
                        <a:ln>
                          <a:noFill/>
                        </a:ln>
                        <a:solidFill>
                          <a:srgbClr val="000000"/>
                        </a:solidFill>
                        <a:effectLst/>
                        <a:latin typeface="Open Sans" charset="0"/>
                        <a:ea typeface="ＭＳ Ｐゴシック" charset="-128"/>
                      </a:endParaRPr>
                    </a:p>
                  </a:txBody>
                  <a:tcPr marT="42906" marB="429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20522" name="TextBox 8"/>
          <p:cNvSpPr txBox="1">
            <a:spLocks noChangeArrowheads="1"/>
          </p:cNvSpPr>
          <p:nvPr/>
        </p:nvSpPr>
        <p:spPr bwMode="auto">
          <a:xfrm>
            <a:off x="239713" y="6384925"/>
            <a:ext cx="69818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r>
              <a:rPr lang="en-US" altLang="en-US" sz="1100">
                <a:latin typeface="Open Sans" charset="0"/>
              </a:rPr>
              <a:t>NGSP = National Glycohemoglobin Standardization Program; IFCC = International Federation of Clinical Chemistry and Laboratory Medicine</a:t>
            </a:r>
          </a:p>
        </p:txBody>
      </p:sp>
      <p:sp>
        <p:nvSpPr>
          <p:cNvPr id="25645" name="Text Box 4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72188"/>
            <a:ext cx="9144000" cy="182562"/>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2530" name="Title 1"/>
          <p:cNvSpPr>
            <a:spLocks noGrp="1"/>
          </p:cNvSpPr>
          <p:nvPr>
            <p:ph type="title" idx="4294967295"/>
          </p:nvPr>
        </p:nvSpPr>
        <p:spPr>
          <a:xfrm>
            <a:off x="628650" y="76200"/>
            <a:ext cx="7886700" cy="1325563"/>
          </a:xfrm>
        </p:spPr>
        <p:txBody>
          <a:bodyPr lIns="91440" tIns="45720" rIns="91440" bIns="45720"/>
          <a:lstStyle/>
          <a:p>
            <a:pPr algn="ctr"/>
            <a:r>
              <a:rPr lang="en-US" altLang="en-US" sz="3600">
                <a:ea typeface="ＭＳ Ｐゴシック" charset="-128"/>
              </a:rPr>
              <a:t>Factors that can affect A1C</a:t>
            </a:r>
          </a:p>
        </p:txBody>
      </p:sp>
      <p:graphicFrame>
        <p:nvGraphicFramePr>
          <p:cNvPr id="121902" name="Group 46"/>
          <p:cNvGraphicFramePr>
            <a:graphicFrameLocks noGrp="1"/>
          </p:cNvGraphicFramePr>
          <p:nvPr>
            <p:ph idx="4294967295"/>
          </p:nvPr>
        </p:nvGraphicFramePr>
        <p:xfrm>
          <a:off x="457200" y="1128713"/>
          <a:ext cx="8229600" cy="5102225"/>
        </p:xfrm>
        <a:graphic>
          <a:graphicData uri="http://schemas.openxmlformats.org/drawingml/2006/table">
            <a:tbl>
              <a:tblPr/>
              <a:tblGrid>
                <a:gridCol w="1676400"/>
                <a:gridCol w="2209800"/>
                <a:gridCol w="2286000"/>
                <a:gridCol w="2057400"/>
              </a:tblGrid>
              <a:tr h="56515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1" i="0" u="none" strike="noStrike" cap="none" normalizeH="0" baseline="0">
                          <a:ln>
                            <a:noFill/>
                          </a:ln>
                          <a:solidFill>
                            <a:srgbClr val="FFFFFF"/>
                          </a:solidFill>
                          <a:effectLst/>
                          <a:latin typeface="Open Sans" charset="0"/>
                          <a:ea typeface="Open Sans" charset="0"/>
                          <a:cs typeface="Open Sans" charset="0"/>
                        </a:rPr>
                        <a:t>Factors affecting A1C</a:t>
                      </a:r>
                      <a:endParaRPr kumimoji="0" lang="en-US" altLang="en-US" sz="1500" b="0" i="0" u="none" strike="noStrike" cap="none" normalizeH="0" baseline="0">
                        <a:ln>
                          <a:noFill/>
                        </a:ln>
                        <a:solidFill>
                          <a:srgbClr val="FFFFFF"/>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1" i="0" u="none" strike="noStrike" cap="none" normalizeH="0" baseline="0">
                          <a:ln>
                            <a:noFill/>
                          </a:ln>
                          <a:solidFill>
                            <a:srgbClr val="FFFFFF"/>
                          </a:solidFill>
                          <a:effectLst/>
                          <a:latin typeface="Open Sans" charset="0"/>
                          <a:ea typeface="Open Sans" charset="0"/>
                          <a:cs typeface="Open Sans" charset="0"/>
                        </a:rPr>
                        <a:t>Increased A1C</a:t>
                      </a:r>
                      <a:endParaRPr kumimoji="0" lang="en-US" altLang="en-US" sz="1500" b="0" i="0" u="none" strike="noStrike" cap="none" normalizeH="0" baseline="0">
                        <a:ln>
                          <a:noFill/>
                        </a:ln>
                        <a:solidFill>
                          <a:srgbClr val="FFFFFF"/>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1" i="0" u="none" strike="noStrike" cap="none" normalizeH="0" baseline="0">
                          <a:ln>
                            <a:noFill/>
                          </a:ln>
                          <a:solidFill>
                            <a:srgbClr val="FFFFFF"/>
                          </a:solidFill>
                          <a:effectLst/>
                          <a:latin typeface="Open Sans" charset="0"/>
                          <a:ea typeface="Open Sans" charset="0"/>
                          <a:cs typeface="Open Sans" charset="0"/>
                        </a:rPr>
                        <a:t>Decreased A1C 	</a:t>
                      </a:r>
                    </a:p>
                    <a:p>
                      <a:pPr marL="0" marR="0" lvl="0" indent="0" algn="l" defTabSz="914400" rtl="0" eaLnBrk="1" fontAlgn="base" latinLnBrk="0" hangingPunct="1">
                        <a:lnSpc>
                          <a:spcPct val="90000"/>
                        </a:lnSpc>
                        <a:spcBef>
                          <a:spcPct val="0"/>
                        </a:spcBef>
                        <a:spcAft>
                          <a:spcPct val="0"/>
                        </a:spcAft>
                        <a:buClrTx/>
                        <a:buSzTx/>
                        <a:buFont typeface="Arial" charset="0"/>
                        <a:buNone/>
                        <a:tabLst/>
                      </a:pPr>
                      <a:endParaRPr kumimoji="0" lang="en-US" altLang="en-US" sz="1500" b="0" i="0" u="none" strike="noStrike" cap="none" normalizeH="0" baseline="0">
                        <a:ln>
                          <a:noFill/>
                        </a:ln>
                        <a:solidFill>
                          <a:srgbClr val="FFFFFF"/>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1" i="0" u="none" strike="noStrike" cap="none" normalizeH="0" baseline="0">
                          <a:ln>
                            <a:noFill/>
                          </a:ln>
                          <a:solidFill>
                            <a:srgbClr val="FFFFFF"/>
                          </a:solidFill>
                          <a:effectLst/>
                          <a:latin typeface="Open Sans" charset="0"/>
                          <a:ea typeface="Open Sans" charset="0"/>
                          <a:cs typeface="Open Sans" charset="0"/>
                        </a:rPr>
                        <a:t>Variable Change in A1C 	</a:t>
                      </a:r>
                      <a:endParaRPr kumimoji="0" lang="en-US" altLang="en-US" sz="1500" b="0" i="0" u="none" strike="noStrike" cap="none" normalizeH="0" baseline="0">
                        <a:ln>
                          <a:noFill/>
                        </a:ln>
                        <a:solidFill>
                          <a:srgbClr val="FFFFFF"/>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71120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Erythropoiesis</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B12/Fe deficiency Decreased erythropoiesis 	</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Use of EPO, Fe, or B12</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Reticulocytosis </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Chronic liver disease</a:t>
                      </a: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endParaRPr kumimoji="0" lang="en-CA"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71120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Altered hemoglobin 	</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endParaRPr kumimoji="0" lang="en-CA"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endParaRPr kumimoji="0" lang="en-CA"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Fetal hemoglobin Hemoglobinopathies Methemoglobin </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09613">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Altered glycation 	</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Chronic renal failure </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↓↓erythrocyte pH 	</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fi-FI" altLang="en-US" sz="1500" b="0" i="0" u="none" strike="noStrike" cap="none" normalizeH="0" baseline="0">
                          <a:ln>
                            <a:noFill/>
                          </a:ln>
                          <a:solidFill>
                            <a:srgbClr val="000000"/>
                          </a:solidFill>
                          <a:effectLst/>
                          <a:latin typeface="Open Sans" charset="0"/>
                          <a:ea typeface="Open Sans" charset="0"/>
                          <a:cs typeface="Open Sans" charset="0"/>
                        </a:rPr>
                        <a:t>ASA, vitamin C/E </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Hemoglobinopathies </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 erythrocyte pH 	</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endParaRPr kumimoji="0" lang="en-CA"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1485900">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Erythrocyte destruction</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Splenectomy</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Hemoglobinopathies</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Chronic renal failure</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Splenomegaly</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Rheumatoid arthritis</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HAART meds, Ribavirin</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Dapsone</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endParaRPr kumimoji="0" lang="en-CA"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919163">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Assays</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Hyperbilirubinemia</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Carbamylated Hb</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ETOH</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Chronic opiates</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500" b="0" i="0" u="none" strike="noStrike" cap="none" normalizeH="0" baseline="0">
                          <a:ln>
                            <a:noFill/>
                          </a:ln>
                          <a:solidFill>
                            <a:srgbClr val="000000"/>
                          </a:solidFill>
                          <a:effectLst/>
                          <a:latin typeface="Open Sans" charset="0"/>
                          <a:ea typeface="Open Sans" charset="0"/>
                          <a:cs typeface="Open Sans" charset="0"/>
                        </a:rPr>
                        <a:t>Hypertriglyceridemia</a:t>
                      </a:r>
                      <a:endParaRPr kumimoji="0" lang="en-US"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endParaRPr kumimoji="0" lang="en-CA" altLang="en-US" sz="1500" b="1" i="0" u="none" strike="noStrike" cap="none" normalizeH="0" baseline="0">
                        <a:ln>
                          <a:noFill/>
                        </a:ln>
                        <a:solidFill>
                          <a:srgbClr val="000000"/>
                        </a:solidFill>
                        <a:effectLst/>
                        <a:latin typeface="Open Sans" charset="0"/>
                        <a:ea typeface="Open Sans" charset="0"/>
                        <a:cs typeface="Open Sans" charset="0"/>
                      </a:endParaRPr>
                    </a:p>
                  </a:txBody>
                  <a:tcPr marT="44464" marB="444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22568" name="TextBox 3"/>
          <p:cNvSpPr txBox="1">
            <a:spLocks noChangeArrowheads="1"/>
          </p:cNvSpPr>
          <p:nvPr/>
        </p:nvSpPr>
        <p:spPr bwMode="auto">
          <a:xfrm>
            <a:off x="4495800" y="1752600"/>
            <a:ext cx="4114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latin typeface="Arial" charset="0"/>
            </a:endParaRPr>
          </a:p>
        </p:txBody>
      </p:sp>
      <p:sp>
        <p:nvSpPr>
          <p:cNvPr id="27690" name="Text Box 4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idx="4294967295"/>
          </p:nvPr>
        </p:nvSpPr>
        <p:spPr>
          <a:xfrm>
            <a:off x="609600" y="2514600"/>
            <a:ext cx="8077200" cy="1143000"/>
          </a:xfrm>
        </p:spPr>
        <p:txBody>
          <a:bodyPr lIns="91440" tIns="45720" rIns="91440" bIns="45720"/>
          <a:lstStyle/>
          <a:p>
            <a:pPr algn="ctr"/>
            <a:r>
              <a:rPr lang="en-US" altLang="en-US" sz="4500">
                <a:solidFill>
                  <a:schemeClr val="tx1"/>
                </a:solidFill>
                <a:ea typeface="ＭＳ Ｐゴシック" charset="-128"/>
              </a:rPr>
              <a:t>SMBG is a tool, not an intervention</a:t>
            </a:r>
            <a:br>
              <a:rPr lang="en-US" altLang="en-US" sz="4500">
                <a:solidFill>
                  <a:schemeClr val="tx1"/>
                </a:solidFill>
                <a:ea typeface="ＭＳ Ｐゴシック" charset="-128"/>
              </a:rPr>
            </a:br>
            <a:r>
              <a:rPr lang="en-US" altLang="en-US" sz="4500">
                <a:solidFill>
                  <a:schemeClr val="tx1"/>
                </a:solidFill>
                <a:ea typeface="ＭＳ Ｐゴシック" charset="-128"/>
              </a:rPr>
              <a:t/>
            </a:r>
            <a:br>
              <a:rPr lang="en-US" altLang="en-US" sz="4500">
                <a:solidFill>
                  <a:schemeClr val="tx1"/>
                </a:solidFill>
                <a:ea typeface="ＭＳ Ｐゴシック" charset="-128"/>
              </a:rPr>
            </a:br>
            <a:r>
              <a:rPr lang="en-US" altLang="en-US" sz="4500">
                <a:solidFill>
                  <a:schemeClr val="tx1"/>
                </a:solidFill>
                <a:ea typeface="ＭＳ Ｐゴシック" charset="-128"/>
              </a:rPr>
              <a:t>Teach patients to</a:t>
            </a:r>
            <a:br>
              <a:rPr lang="en-US" altLang="en-US" sz="4500">
                <a:solidFill>
                  <a:schemeClr val="tx1"/>
                </a:solidFill>
                <a:ea typeface="ＭＳ Ｐゴシック" charset="-128"/>
              </a:rPr>
            </a:br>
            <a:r>
              <a:rPr lang="en-US" altLang="en-US" sz="4500">
                <a:solidFill>
                  <a:schemeClr val="tx1"/>
                </a:solidFill>
                <a:ea typeface="ＭＳ Ｐゴシック" charset="-128"/>
              </a:rPr>
              <a:t/>
            </a:r>
            <a:br>
              <a:rPr lang="en-US" altLang="en-US" sz="4500">
                <a:solidFill>
                  <a:schemeClr val="tx1"/>
                </a:solidFill>
                <a:ea typeface="ＭＳ Ｐゴシック" charset="-128"/>
              </a:rPr>
            </a:br>
            <a:r>
              <a:rPr lang="en-US" altLang="en-US" sz="4500">
                <a:ea typeface="ＭＳ Ｐゴシック" charset="-128"/>
              </a:rPr>
              <a:t>“MONITOR WITH MEANING”</a:t>
            </a:r>
          </a:p>
        </p:txBody>
      </p:sp>
      <p:sp>
        <p:nvSpPr>
          <p:cNvPr id="29699" name="Text Box 3"/>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idx="4294967295"/>
          </p:nvPr>
        </p:nvSpPr>
        <p:spPr>
          <a:xfrm>
            <a:off x="609600" y="576263"/>
            <a:ext cx="7772400" cy="1143000"/>
          </a:xfrm>
        </p:spPr>
        <p:txBody>
          <a:bodyPr lIns="91440" tIns="45720" rIns="91440" bIns="45720"/>
          <a:lstStyle/>
          <a:p>
            <a:r>
              <a:rPr lang="en-US" altLang="en-US">
                <a:ea typeface="ＭＳ Ｐゴシック" charset="-128"/>
              </a:rPr>
              <a:t>Monitoring with Meaning …</a:t>
            </a:r>
          </a:p>
        </p:txBody>
      </p:sp>
      <p:sp>
        <p:nvSpPr>
          <p:cNvPr id="2" name="Content Placeholder 2"/>
          <p:cNvSpPr>
            <a:spLocks noGrp="1"/>
          </p:cNvSpPr>
          <p:nvPr>
            <p:ph idx="4294967295"/>
          </p:nvPr>
        </p:nvSpPr>
        <p:spPr>
          <a:xfrm>
            <a:off x="628650" y="1533525"/>
            <a:ext cx="8054975" cy="4329113"/>
          </a:xfrm>
        </p:spPr>
        <p:txBody>
          <a:bodyPr lIns="91440" tIns="45720" rIns="91440" bIns="45720"/>
          <a:lstStyle/>
          <a:p>
            <a:pPr marL="342900" indent="-342900" defTabSz="914400">
              <a:lnSpc>
                <a:spcPct val="120000"/>
              </a:lnSpc>
              <a:defRPr/>
            </a:pPr>
            <a:r>
              <a:rPr lang="en-US" dirty="0"/>
              <a:t>SMBG</a:t>
            </a:r>
            <a:r>
              <a:rPr lang="en-US" b="0" dirty="0"/>
              <a:t> accompanied by </a:t>
            </a:r>
            <a:r>
              <a:rPr lang="en-US" dirty="0"/>
              <a:t>structured educational </a:t>
            </a:r>
            <a:r>
              <a:rPr lang="en-US" b="0" dirty="0"/>
              <a:t>program to </a:t>
            </a:r>
            <a:r>
              <a:rPr lang="en-US" dirty="0"/>
              <a:t>facilitate behaviour change </a:t>
            </a:r>
            <a:r>
              <a:rPr lang="en-US" b="0" dirty="0"/>
              <a:t>results in improved outcomes</a:t>
            </a:r>
          </a:p>
          <a:p>
            <a:pPr marL="0" indent="0" defTabSz="914400">
              <a:lnSpc>
                <a:spcPct val="120000"/>
              </a:lnSpc>
              <a:buFont typeface="Arial" charset="0"/>
              <a:buNone/>
              <a:defRPr/>
            </a:pPr>
            <a:r>
              <a:rPr lang="en-US" dirty="0" smtClean="0"/>
              <a:t>     Teach </a:t>
            </a:r>
            <a:r>
              <a:rPr lang="en-US" dirty="0"/>
              <a:t>patients</a:t>
            </a:r>
          </a:p>
          <a:p>
            <a:pPr marL="857250" lvl="1" indent="-457200" defTabSz="914400">
              <a:lnSpc>
                <a:spcPct val="120000"/>
              </a:lnSpc>
              <a:buFont typeface="Verdana" charset="0"/>
              <a:buAutoNum type="arabicPeriod"/>
              <a:defRPr/>
            </a:pPr>
            <a:r>
              <a:rPr lang="en-US" sz="2400" dirty="0">
                <a:latin typeface="Open Sans" charset="0"/>
              </a:rPr>
              <a:t>How and when to perform SMBG</a:t>
            </a:r>
          </a:p>
          <a:p>
            <a:pPr marL="857250" lvl="1" indent="-457200" defTabSz="914400">
              <a:lnSpc>
                <a:spcPct val="120000"/>
              </a:lnSpc>
              <a:buFont typeface="Verdana" charset="0"/>
              <a:buAutoNum type="arabicPeriod"/>
              <a:defRPr/>
            </a:pPr>
            <a:r>
              <a:rPr lang="en-US" sz="2400" dirty="0">
                <a:latin typeface="Open Sans" charset="0"/>
              </a:rPr>
              <a:t>How to record the results</a:t>
            </a:r>
          </a:p>
          <a:p>
            <a:pPr marL="857250" lvl="1" indent="-457200" defTabSz="914400">
              <a:lnSpc>
                <a:spcPct val="120000"/>
              </a:lnSpc>
              <a:buFont typeface="Verdana" charset="0"/>
              <a:buAutoNum type="arabicPeriod"/>
              <a:defRPr/>
            </a:pPr>
            <a:r>
              <a:rPr lang="en-US" sz="2400" dirty="0">
                <a:latin typeface="Open Sans" charset="0"/>
              </a:rPr>
              <a:t>Meaning of various BG levels</a:t>
            </a:r>
          </a:p>
          <a:p>
            <a:pPr marL="857250" lvl="1" indent="-457200" defTabSz="914400">
              <a:lnSpc>
                <a:spcPct val="120000"/>
              </a:lnSpc>
              <a:buFont typeface="Verdana" charset="0"/>
              <a:buAutoNum type="arabicPeriod"/>
              <a:defRPr/>
            </a:pPr>
            <a:r>
              <a:rPr lang="en-US" sz="2400" dirty="0">
                <a:latin typeface="Open Sans" charset="0"/>
              </a:rPr>
              <a:t>How behaviour and actions affect SMBG results</a:t>
            </a:r>
          </a:p>
        </p:txBody>
      </p:sp>
      <p:sp>
        <p:nvSpPr>
          <p:cNvPr id="26627" name="TextBox 2"/>
          <p:cNvSpPr txBox="1">
            <a:spLocks noChangeArrowheads="1"/>
          </p:cNvSpPr>
          <p:nvPr/>
        </p:nvSpPr>
        <p:spPr bwMode="auto">
          <a:xfrm>
            <a:off x="254000" y="6161088"/>
            <a:ext cx="4953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buFont typeface="Verdana" charset="0"/>
              <a:buNone/>
            </a:pPr>
            <a:r>
              <a:rPr lang="en-US" altLang="en-US" sz="1200">
                <a:latin typeface="Open Sans" charset="0"/>
              </a:rPr>
              <a:t>Parkin CG et al. </a:t>
            </a:r>
            <a:r>
              <a:rPr lang="fr-FR" altLang="en-US" sz="1200" i="1">
                <a:latin typeface="Open Sans" charset="0"/>
              </a:rPr>
              <a:t>J Diabetes Sci Technol</a:t>
            </a:r>
            <a:r>
              <a:rPr lang="fr-FR" altLang="en-US" sz="1200">
                <a:latin typeface="Open Sans" charset="0"/>
              </a:rPr>
              <a:t>. 2009;3:500-508. </a:t>
            </a:r>
          </a:p>
          <a:p>
            <a:pPr defTabSz="914400">
              <a:buFont typeface="Verdana" charset="0"/>
              <a:buNone/>
            </a:pPr>
            <a:r>
              <a:rPr lang="en-US" altLang="en-US" sz="1200">
                <a:latin typeface="Open Sans" charset="0"/>
              </a:rPr>
              <a:t>Polonsky WH, et al. </a:t>
            </a:r>
            <a:r>
              <a:rPr lang="en-US" altLang="en-US" sz="1200" i="1">
                <a:latin typeface="Open Sans" charset="0"/>
              </a:rPr>
              <a:t>Diabetes Care</a:t>
            </a:r>
            <a:r>
              <a:rPr lang="en-US" altLang="en-US" sz="1200">
                <a:latin typeface="Open Sans" charset="0"/>
              </a:rPr>
              <a:t>. 2011;34:262-267.</a:t>
            </a:r>
          </a:p>
          <a:p>
            <a:pPr defTabSz="914400">
              <a:buFont typeface="Verdana" charset="0"/>
              <a:buNone/>
            </a:pPr>
            <a:r>
              <a:rPr lang="en-US" altLang="en-US" sz="1200" i="1">
                <a:latin typeface="Open Sans" charset="0"/>
              </a:rPr>
              <a:t>BG</a:t>
            </a:r>
            <a:r>
              <a:rPr lang="en-US" altLang="en-US" sz="1200">
                <a:latin typeface="Open Sans" charset="0"/>
              </a:rPr>
              <a:t>, blood glucose; </a:t>
            </a:r>
            <a:r>
              <a:rPr lang="en-US" altLang="en-US" sz="1200" i="1">
                <a:latin typeface="Open Sans" charset="0"/>
              </a:rPr>
              <a:t>SMBG</a:t>
            </a:r>
            <a:r>
              <a:rPr lang="en-US" altLang="en-US" sz="1200">
                <a:latin typeface="Open Sans" charset="0"/>
              </a:rPr>
              <a:t>, self-monitoring of blood glucose</a:t>
            </a:r>
          </a:p>
        </p:txBody>
      </p:sp>
      <p:sp>
        <p:nvSpPr>
          <p:cNvPr id="5" name="Rectangle 4">
            <a:extLst>
              <a:ext uri="{FF2B5EF4-FFF2-40B4-BE49-F238E27FC236}"/>
            </a:extLst>
          </p:cNvPr>
          <p:cNvSpPr/>
          <p:nvPr/>
        </p:nvSpPr>
        <p:spPr bwMode="auto">
          <a:xfrm>
            <a:off x="990600" y="3163888"/>
            <a:ext cx="7543800" cy="2590800"/>
          </a:xfrm>
          <a:prstGeom prst="rect">
            <a:avLst/>
          </a:prstGeom>
          <a:noFill/>
          <a:ln w="57150" cap="flat" cmpd="sng" algn="ctr">
            <a:solidFill>
              <a:schemeClr val="accent1">
                <a:lumMod val="50000"/>
              </a:schemeClr>
            </a:solidFill>
            <a:prstDash val="solid"/>
            <a:round/>
            <a:headEnd type="none" w="med" len="med"/>
            <a:tailEnd type="none" w="med" len="med"/>
          </a:ln>
          <a:effectLst/>
          <a:extLst/>
        </p:spPr>
        <p:txBody>
          <a:bodyPr/>
          <a:lstStyle/>
          <a:p>
            <a:pPr defTabSz="914400">
              <a:defRPr/>
            </a:pPr>
            <a:endParaRPr lang="en-US">
              <a:latin typeface="Arial" pitchFamily="-84" charset="0"/>
              <a:ea typeface="ＭＳ Ｐゴシック" pitchFamily="-84" charset="-128"/>
              <a:cs typeface="ＭＳ Ｐゴシック" pitchFamily="-84" charset="-128"/>
            </a:endParaRPr>
          </a:p>
        </p:txBody>
      </p:sp>
      <p:sp>
        <p:nvSpPr>
          <p:cNvPr id="317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idx="4294967295"/>
          </p:nvPr>
        </p:nvSpPr>
        <p:spPr>
          <a:xfrm>
            <a:off x="628650" y="898525"/>
            <a:ext cx="7886700" cy="1325563"/>
          </a:xfrm>
        </p:spPr>
        <p:txBody>
          <a:bodyPr lIns="91440" tIns="45720" rIns="91440" bIns="45720"/>
          <a:lstStyle/>
          <a:p>
            <a:r>
              <a:rPr lang="en-US" altLang="en-US">
                <a:ea typeface="ＭＳ Ｐゴシック" charset="-128"/>
              </a:rPr>
              <a:t>Individualize Frequency of SMBG</a:t>
            </a:r>
          </a:p>
        </p:txBody>
      </p:sp>
      <p:sp>
        <p:nvSpPr>
          <p:cNvPr id="28674" name="Content Placeholder 2"/>
          <p:cNvSpPr>
            <a:spLocks noGrp="1"/>
          </p:cNvSpPr>
          <p:nvPr>
            <p:ph idx="4294967295"/>
          </p:nvPr>
        </p:nvSpPr>
        <p:spPr>
          <a:xfrm>
            <a:off x="628650" y="2370138"/>
            <a:ext cx="7886700" cy="4329112"/>
          </a:xfrm>
        </p:spPr>
        <p:txBody>
          <a:bodyPr lIns="91440" tIns="45720" rIns="91440" bIns="45720"/>
          <a:lstStyle/>
          <a:p>
            <a:pPr marL="342900" indent="-342900" defTabSz="914400">
              <a:lnSpc>
                <a:spcPct val="120000"/>
              </a:lnSpc>
            </a:pPr>
            <a:r>
              <a:rPr lang="en-US" altLang="en-US" b="0">
                <a:ea typeface="ＭＳ Ｐゴシック" charset="-128"/>
              </a:rPr>
              <a:t>Diabetes Canada SMBG  tool  - provides guidance on appropriate situations for SMBG utilization </a:t>
            </a:r>
          </a:p>
          <a:p>
            <a:pPr marL="342900" indent="-342900" defTabSz="914400">
              <a:lnSpc>
                <a:spcPct val="120000"/>
              </a:lnSpc>
            </a:pPr>
            <a:endParaRPr lang="en-US" altLang="en-US" b="0" u="sng">
              <a:ea typeface="ＭＳ Ｐゴシック" charset="-128"/>
              <a:hlinkClick r:id="rId3" invalidUrl="http://www.diabetes.ca/documents/for- rofessionals/SMBG_HCP_Tool_9.pdf"/>
            </a:endParaRPr>
          </a:p>
          <a:p>
            <a:pPr marL="342900" indent="-342900" algn="ctr" defTabSz="914400">
              <a:lnSpc>
                <a:spcPct val="120000"/>
              </a:lnSpc>
              <a:buFont typeface="Arial" charset="0"/>
              <a:buNone/>
            </a:pPr>
            <a:r>
              <a:rPr lang="en-US" altLang="en-US" sz="3000">
                <a:ea typeface="ＭＳ Ｐゴシック" charset="-128"/>
                <a:hlinkClick r:id="rId4"/>
              </a:rPr>
              <a:t>http://guidelines.diabetes.ca</a:t>
            </a:r>
            <a:r>
              <a:rPr lang="en-US" altLang="en-US" sz="3000">
                <a:ea typeface="ＭＳ Ｐゴシック" charset="-128"/>
              </a:rPr>
              <a:t> </a:t>
            </a:r>
          </a:p>
          <a:p>
            <a:pPr marL="342900" indent="-342900" defTabSz="914400">
              <a:lnSpc>
                <a:spcPct val="120000"/>
              </a:lnSpc>
            </a:pPr>
            <a:endParaRPr lang="en-US" altLang="en-US" sz="3000" b="0">
              <a:ea typeface="ＭＳ Ｐゴシック" charset="-128"/>
            </a:endParaRPr>
          </a:p>
        </p:txBody>
      </p:sp>
      <p:sp>
        <p:nvSpPr>
          <p:cNvPr id="33796"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9.  Monitoring Glycemic Control </a:t>
            </a:r>
          </a:p>
        </p:txBody>
      </p:sp>
      <p:sp>
        <p:nvSpPr>
          <p:cNvPr id="28677" name="Text Box 5"/>
          <p:cNvSpPr txBox="1">
            <a:spLocks noChangeArrowheads="1"/>
          </p:cNvSpPr>
          <p:nvPr/>
        </p:nvSpPr>
        <p:spPr bwMode="auto">
          <a:xfrm>
            <a:off x="192088" y="6176963"/>
            <a:ext cx="5911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ＭＳ Ｐゴシック" charset="-128"/>
              </a:defRPr>
            </a:lvl1pPr>
            <a:lvl2pPr>
              <a:defRPr sz="2400">
                <a:solidFill>
                  <a:schemeClr val="tx1"/>
                </a:solidFill>
                <a:latin typeface="Calibri" charset="0"/>
                <a:ea typeface="ＭＳ Ｐゴシック" charset="-128"/>
              </a:defRPr>
            </a:lvl2pPr>
            <a:lvl3pPr>
              <a:defRPr sz="2400">
                <a:solidFill>
                  <a:schemeClr val="tx1"/>
                </a:solidFill>
                <a:latin typeface="Calibri" charset="0"/>
                <a:ea typeface="ＭＳ Ｐゴシック" charset="-128"/>
              </a:defRPr>
            </a:lvl3pPr>
            <a:lvl4pPr>
              <a:defRPr sz="2400">
                <a:solidFill>
                  <a:schemeClr val="tx1"/>
                </a:solidFill>
                <a:latin typeface="Calibri" charset="0"/>
                <a:ea typeface="ＭＳ Ｐゴシック" charset="-128"/>
              </a:defRPr>
            </a:lvl4pPr>
            <a:lvl5pPr>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r>
              <a:rPr lang="en-US" altLang="en-US" sz="1400"/>
              <a:t>SMBG, self-monitoring of blood glucose</a:t>
            </a:r>
            <a:endParaRPr lang="en-CA" altLang="en-US" sz="14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6</TotalTime>
  <Words>2830</Words>
  <Application>Microsoft Macintosh PowerPoint</Application>
  <PresentationFormat>Letter Paper (8.5x11 in)</PresentationFormat>
  <Paragraphs>241</Paragraphs>
  <Slides>30</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Calibri</vt:lpstr>
      <vt:lpstr>ＭＳ Ｐゴシック</vt:lpstr>
      <vt:lpstr>Open Sans</vt:lpstr>
      <vt:lpstr>Open Sans Light</vt:lpstr>
      <vt:lpstr>Times New Roman</vt:lpstr>
      <vt:lpstr>Verdana</vt:lpstr>
      <vt:lpstr>Arial</vt:lpstr>
      <vt:lpstr>Office Theme</vt:lpstr>
      <vt:lpstr>1_Office Theme</vt:lpstr>
      <vt:lpstr>Monitoring Glycemic Control </vt:lpstr>
      <vt:lpstr>PowerPoint Presentation</vt:lpstr>
      <vt:lpstr>Key Changes</vt:lpstr>
      <vt:lpstr>Glycated Hemoglobin: A1C</vt:lpstr>
      <vt:lpstr>A1C Reporting:  NGSP vs. IFCC Units</vt:lpstr>
      <vt:lpstr>Factors that can affect A1C</vt:lpstr>
      <vt:lpstr>SMBG is a tool, not an intervention  Teach patients to  “MONITOR WITH MEANING”</vt:lpstr>
      <vt:lpstr>Monitoring with Meaning …</vt:lpstr>
      <vt:lpstr>Individualize Frequency of SMBG</vt:lpstr>
      <vt:lpstr>PowerPoint Presentation</vt:lpstr>
      <vt:lpstr>Continuous Glucose Monitoring (CGM) Systems</vt:lpstr>
      <vt:lpstr>Flash Glucose Monitoring</vt:lpstr>
      <vt:lpstr>Recommendation 1</vt:lpstr>
      <vt:lpstr>Recommendation 2</vt:lpstr>
      <vt:lpstr>Recommendation 3</vt:lpstr>
      <vt:lpstr>Recommendation 4</vt:lpstr>
      <vt:lpstr>Recommendation 5</vt:lpstr>
      <vt:lpstr>Recommendation 6</vt:lpstr>
      <vt:lpstr>Recommendation 7</vt:lpstr>
      <vt:lpstr>Recommendation 8</vt:lpstr>
      <vt:lpstr>Key Messages</vt:lpstr>
      <vt:lpstr>Key messages</vt:lpstr>
      <vt:lpstr>Key Messages</vt:lpstr>
      <vt:lpstr>Key Messages</vt:lpstr>
      <vt:lpstr>Key Messages</vt:lpstr>
      <vt:lpstr>Key Messages for People with Diabetes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Monitoring Glycemic Control </dc:title>
  <dc:creator>Kate Campbell</dc:creator>
  <cp:lastModifiedBy>Kate Campbell</cp:lastModifiedBy>
  <cp:revision>3</cp:revision>
  <cp:lastPrinted>2017-01-20T14:54:31Z</cp:lastPrinted>
  <dcterms:created xsi:type="dcterms:W3CDTF">2018-04-09T17:35:54Z</dcterms:created>
  <dcterms:modified xsi:type="dcterms:W3CDTF">2018-10-24T01:57:51Z</dcterms:modified>
</cp:coreProperties>
</file>