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3.xml" ContentType="application/vnd.openxmlformats-officedocument.presentationml.comments+xml"/>
  <Override PartName="/ppt/notesSlides/notesSlide11.xml" ContentType="application/vnd.openxmlformats-officedocument.presentationml.notesSlide+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notesSlides/notesSlide12.xml" ContentType="application/vnd.openxmlformats-officedocument.presentationml.notesSlide+xml"/>
  <Override PartName="/ppt/comments/comment7.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5.xml" ContentType="application/vnd.openxmlformats-officedocument.presentationml.notesSlide+xml"/>
  <Override PartName="/ppt/comments/comment8.xml" ContentType="application/vnd.openxmlformats-officedocument.presentationml.comments+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comments/comment9.xml" ContentType="application/vnd.openxmlformats-officedocument.presentationml.comment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omments/comment10.xml" ContentType="application/vnd.openxmlformats-officedocument.presentationml.comments+xml"/>
  <Override PartName="/ppt/tags/tag3.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omments/comment11.xml" ContentType="application/vnd.openxmlformats-officedocument.presentationml.comments+xml"/>
  <Override PartName="/ppt/comments/comment1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4"/>
  </p:notesMasterIdLst>
  <p:sldIdLst>
    <p:sldId id="533" r:id="rId2"/>
    <p:sldId id="270" r:id="rId3"/>
    <p:sldId id="322" r:id="rId4"/>
    <p:sldId id="534" r:id="rId5"/>
    <p:sldId id="536" r:id="rId6"/>
    <p:sldId id="537" r:id="rId7"/>
    <p:sldId id="539" r:id="rId8"/>
    <p:sldId id="538" r:id="rId9"/>
    <p:sldId id="535" r:id="rId10"/>
    <p:sldId id="540" r:id="rId11"/>
    <p:sldId id="541" r:id="rId12"/>
    <p:sldId id="542" r:id="rId13"/>
    <p:sldId id="468" r:id="rId14"/>
    <p:sldId id="469" r:id="rId15"/>
    <p:sldId id="470" r:id="rId16"/>
    <p:sldId id="471" r:id="rId17"/>
    <p:sldId id="472" r:id="rId18"/>
    <p:sldId id="473" r:id="rId19"/>
    <p:sldId id="474"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87" r:id="rId33"/>
    <p:sldId id="554" r:id="rId34"/>
    <p:sldId id="488" r:id="rId35"/>
    <p:sldId id="546" r:id="rId36"/>
    <p:sldId id="457" r:id="rId37"/>
    <p:sldId id="455" r:id="rId38"/>
    <p:sldId id="456" r:id="rId39"/>
    <p:sldId id="490" r:id="rId40"/>
    <p:sldId id="491" r:id="rId41"/>
    <p:sldId id="433" r:id="rId42"/>
    <p:sldId id="492" r:id="rId43"/>
    <p:sldId id="493" r:id="rId44"/>
    <p:sldId id="494" r:id="rId45"/>
    <p:sldId id="495" r:id="rId46"/>
    <p:sldId id="496" r:id="rId47"/>
    <p:sldId id="497" r:id="rId48"/>
    <p:sldId id="548" r:id="rId49"/>
    <p:sldId id="549" r:id="rId50"/>
    <p:sldId id="498" r:id="rId51"/>
    <p:sldId id="499" r:id="rId52"/>
    <p:sldId id="500" r:id="rId53"/>
    <p:sldId id="439" r:id="rId54"/>
    <p:sldId id="440" r:id="rId55"/>
    <p:sldId id="441" r:id="rId56"/>
    <p:sldId id="260" r:id="rId57"/>
    <p:sldId id="442" r:id="rId58"/>
    <p:sldId id="259" r:id="rId59"/>
    <p:sldId id="443" r:id="rId60"/>
    <p:sldId id="258" r:id="rId61"/>
    <p:sldId id="501" r:id="rId62"/>
    <p:sldId id="502" r:id="rId63"/>
    <p:sldId id="435" r:id="rId64"/>
    <p:sldId id="550" r:id="rId65"/>
    <p:sldId id="555" r:id="rId66"/>
    <p:sldId id="551" r:id="rId67"/>
    <p:sldId id="556" r:id="rId68"/>
    <p:sldId id="503" r:id="rId69"/>
    <p:sldId id="504" r:id="rId70"/>
    <p:sldId id="529" r:id="rId71"/>
    <p:sldId id="434" r:id="rId72"/>
    <p:sldId id="530" r:id="rId73"/>
    <p:sldId id="505" r:id="rId74"/>
    <p:sldId id="506" r:id="rId75"/>
    <p:sldId id="263" r:id="rId76"/>
    <p:sldId id="507" r:id="rId77"/>
    <p:sldId id="508" r:id="rId78"/>
    <p:sldId id="558" r:id="rId79"/>
    <p:sldId id="509" r:id="rId80"/>
    <p:sldId id="510" r:id="rId81"/>
    <p:sldId id="531" r:id="rId82"/>
    <p:sldId id="511" r:id="rId83"/>
    <p:sldId id="512" r:id="rId84"/>
    <p:sldId id="513" r:id="rId85"/>
    <p:sldId id="514" r:id="rId86"/>
    <p:sldId id="532" r:id="rId87"/>
    <p:sldId id="515" r:id="rId88"/>
    <p:sldId id="516" r:id="rId89"/>
    <p:sldId id="517" r:id="rId90"/>
    <p:sldId id="518" r:id="rId91"/>
    <p:sldId id="519" r:id="rId92"/>
    <p:sldId id="520" r:id="rId93"/>
    <p:sldId id="521" r:id="rId94"/>
    <p:sldId id="522" r:id="rId95"/>
    <p:sldId id="523" r:id="rId96"/>
    <p:sldId id="524" r:id="rId97"/>
    <p:sldId id="557" r:id="rId98"/>
    <p:sldId id="553" r:id="rId99"/>
    <p:sldId id="525" r:id="rId100"/>
    <p:sldId id="526" r:id="rId101"/>
    <p:sldId id="527" r:id="rId102"/>
    <p:sldId id="528" r:id="rId10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Senior" initials="PS" lastIdx="18" clrIdx="0"/>
  <p:cmAuthor id="2" name="Ravinder Bajaj" initials="" lastIdx="6" clrIdx="1"/>
  <p:cmAuthor id="3" name="James Kim" initials="JK" lastIdx="16" clrIdx="2"/>
  <p:cmAuthor id="4" name="Joanne Lewis" initials="JL" lastIdx="4" clrIdx="3"/>
  <p:cmAuthor id="5" name="Jeremy Gilbert" initials="JG" lastIdx="17"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BCF6"/>
    <a:srgbClr val="CC66FF"/>
    <a:srgbClr val="CC99FF"/>
    <a:srgbClr val="F5EC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918"/>
    <p:restoredTop sz="97872"/>
  </p:normalViewPr>
  <p:slideViewPr>
    <p:cSldViewPr snapToGrid="0" snapToObjects="1">
      <p:cViewPr varScale="1">
        <p:scale>
          <a:sx n="128" d="100"/>
          <a:sy n="128" d="100"/>
        </p:scale>
        <p:origin x="584" y="176"/>
      </p:cViewPr>
      <p:guideLst>
        <p:guide orient="horz" pos="2160"/>
        <p:guide pos="3840"/>
      </p:guideLst>
    </p:cSldViewPr>
  </p:slideViewPr>
  <p:notesTextViewPr>
    <p:cViewPr>
      <p:scale>
        <a:sx n="1" d="1"/>
        <a:sy n="1" d="1"/>
      </p:scale>
      <p:origin x="0" y="0"/>
    </p:cViewPr>
  </p:notesTextViewPr>
  <p:sorterViewPr>
    <p:cViewPr>
      <p:scale>
        <a:sx n="75" d="100"/>
        <a:sy n="75" d="100"/>
      </p:scale>
      <p:origin x="0" y="201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MACE</c:v>
                </c:pt>
              </c:strCache>
            </c:strRef>
          </c:tx>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DD6D-5A40-AC03-2EA760A736F3}"/>
              </c:ext>
            </c:extLst>
          </c:dPt>
          <c:dPt>
            <c:idx val="1"/>
            <c:invertIfNegative val="0"/>
            <c:bubble3D val="0"/>
            <c:spPr>
              <a:solidFill>
                <a:srgbClr val="FFCD34"/>
              </a:solidFill>
              <a:ln>
                <a:noFill/>
              </a:ln>
              <a:effectLst/>
            </c:spPr>
            <c:extLst>
              <c:ext xmlns:c16="http://schemas.microsoft.com/office/drawing/2014/chart" uri="{C3380CC4-5D6E-409C-BE32-E72D297353CC}">
                <c16:uniqueId val="{00000003-DD6D-5A40-AC03-2EA760A736F3}"/>
              </c:ext>
            </c:extLst>
          </c:dPt>
          <c:errBars>
            <c:errBarType val="both"/>
            <c:errValType val="cust"/>
            <c:noEndCap val="0"/>
            <c:plus>
              <c:numRef>
                <c:f>Sheet1!$D$2:$D$7</c:f>
                <c:numCache>
                  <c:formatCode>General</c:formatCode>
                  <c:ptCount val="6"/>
                  <c:pt idx="0">
                    <c:v>6</c:v>
                  </c:pt>
                  <c:pt idx="1">
                    <c:v>6</c:v>
                  </c:pt>
                </c:numCache>
              </c:numRef>
            </c:plus>
            <c:minus>
              <c:numRef>
                <c:f>Sheet1!$D$2:$D$7</c:f>
                <c:numCache>
                  <c:formatCode>General</c:formatCode>
                  <c:ptCount val="6"/>
                  <c:pt idx="0">
                    <c:v>6</c:v>
                  </c:pt>
                  <c:pt idx="1">
                    <c:v>6</c:v>
                  </c:pt>
                </c:numCache>
              </c:numRef>
            </c:minus>
            <c:spPr>
              <a:noFill/>
              <a:ln w="15875" cap="flat" cmpd="sng" algn="ctr">
                <a:solidFill>
                  <a:schemeClr val="tx1">
                    <a:lumMod val="65000"/>
                    <a:lumOff val="35000"/>
                  </a:schemeClr>
                </a:solidFill>
                <a:round/>
              </a:ln>
              <a:effectLst/>
            </c:spPr>
          </c:errBars>
          <c:cat>
            <c:strRef>
              <c:f>Sheet1!$A$2:$A$3</c:f>
              <c:strCache>
                <c:ptCount val="2"/>
                <c:pt idx="0">
                  <c:v>GLP1-RA in ASCVD</c:v>
                </c:pt>
                <c:pt idx="1">
                  <c:v>SGLT2 in ASCVD</c:v>
                </c:pt>
              </c:strCache>
            </c:strRef>
          </c:cat>
          <c:val>
            <c:numRef>
              <c:f>Sheet1!$B$2:$B$3</c:f>
              <c:numCache>
                <c:formatCode>General</c:formatCode>
                <c:ptCount val="2"/>
                <c:pt idx="0">
                  <c:v>-14</c:v>
                </c:pt>
                <c:pt idx="1">
                  <c:v>-14</c:v>
                </c:pt>
              </c:numCache>
            </c:numRef>
          </c:val>
          <c:extLs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255075456"/>
        <c:axId val="255076992"/>
      </c:barChart>
      <c:catAx>
        <c:axId val="255075456"/>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55076992"/>
        <c:crosses val="autoZero"/>
        <c:auto val="1"/>
        <c:lblAlgn val="ctr"/>
        <c:lblOffset val="100"/>
        <c:noMultiLvlLbl val="0"/>
      </c:catAx>
      <c:valAx>
        <c:axId val="255076992"/>
        <c:scaling>
          <c:orientation val="minMax"/>
          <c:max val="0"/>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5075456"/>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CKD progression</c:v>
                </c:pt>
              </c:strCache>
            </c:strRef>
          </c:tx>
          <c:spPr>
            <a:solidFill>
              <a:srgbClr val="00B0F0"/>
            </a:solidFill>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7C85-E040-98AC-095C98B83825}"/>
              </c:ext>
            </c:extLst>
          </c:dPt>
          <c:dPt>
            <c:idx val="1"/>
            <c:invertIfNegative val="0"/>
            <c:bubble3D val="0"/>
            <c:spPr>
              <a:solidFill>
                <a:srgbClr val="FFCD34"/>
              </a:solidFill>
              <a:ln>
                <a:noFill/>
              </a:ln>
              <a:effectLst/>
            </c:spPr>
            <c:extLst>
              <c:ext xmlns:c16="http://schemas.microsoft.com/office/drawing/2014/chart" uri="{C3380CC4-5D6E-409C-BE32-E72D297353CC}">
                <c16:uniqueId val="{00000003-7C85-E040-98AC-095C98B83825}"/>
              </c:ext>
            </c:extLst>
          </c:dPt>
          <c:errBars>
            <c:errBarType val="both"/>
            <c:errValType val="cust"/>
            <c:noEndCap val="0"/>
            <c:plus>
              <c:numRef>
                <c:f>Sheet1!$D$2:$D$7</c:f>
                <c:numCache>
                  <c:formatCode>General</c:formatCode>
                  <c:ptCount val="6"/>
                  <c:pt idx="0">
                    <c:v>15</c:v>
                  </c:pt>
                  <c:pt idx="1">
                    <c:v>16</c:v>
                  </c:pt>
                </c:numCache>
              </c:numRef>
            </c:plus>
            <c:minus>
              <c:numRef>
                <c:f>Sheet1!$D$2:$D$7</c:f>
                <c:numCache>
                  <c:formatCode>General</c:formatCode>
                  <c:ptCount val="6"/>
                  <c:pt idx="0">
                    <c:v>15</c:v>
                  </c:pt>
                  <c:pt idx="1">
                    <c:v>16</c:v>
                  </c:pt>
                </c:numCache>
              </c:numRef>
            </c:minus>
            <c:spPr>
              <a:noFill/>
              <a:ln w="15875" cap="flat" cmpd="sng" algn="ctr">
                <a:solidFill>
                  <a:schemeClr val="tx1">
                    <a:lumMod val="65000"/>
                    <a:lumOff val="35000"/>
                  </a:schemeClr>
                </a:solidFill>
                <a:round/>
              </a:ln>
              <a:effectLst/>
            </c:spPr>
          </c:errBars>
          <c:cat>
            <c:strRef>
              <c:f>Sheet1!$A$2:$A$3</c:f>
              <c:strCache>
                <c:ptCount val="2"/>
                <c:pt idx="0">
                  <c:v>GLP1-RA</c:v>
                </c:pt>
                <c:pt idx="1">
                  <c:v>SGLT2i</c:v>
                </c:pt>
              </c:strCache>
            </c:strRef>
          </c:cat>
          <c:val>
            <c:numRef>
              <c:f>Sheet1!$B$2:$B$3</c:f>
              <c:numCache>
                <c:formatCode>General</c:formatCode>
                <c:ptCount val="2"/>
                <c:pt idx="0">
                  <c:v>-13</c:v>
                </c:pt>
                <c:pt idx="1">
                  <c:v>-33</c:v>
                </c:pt>
              </c:numCache>
            </c:numRef>
          </c:val>
          <c:extLs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256389120"/>
        <c:axId val="256390656"/>
      </c:barChart>
      <c:catAx>
        <c:axId val="256389120"/>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256390656"/>
        <c:crosses val="autoZero"/>
        <c:auto val="1"/>
        <c:lblAlgn val="ctr"/>
        <c:lblOffset val="100"/>
        <c:noMultiLvlLbl val="0"/>
      </c:catAx>
      <c:valAx>
        <c:axId val="256390656"/>
        <c:scaling>
          <c:orientation val="minMax"/>
          <c:max val="5"/>
          <c:min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6389120"/>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HHF</c:v>
                </c:pt>
              </c:strCache>
            </c:strRef>
          </c:tx>
          <c:spPr>
            <a:solidFill>
              <a:srgbClr val="00B0F0"/>
            </a:solidFill>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7C85-E040-98AC-095C98B83825}"/>
              </c:ext>
            </c:extLst>
          </c:dPt>
          <c:dPt>
            <c:idx val="1"/>
            <c:invertIfNegative val="0"/>
            <c:bubble3D val="0"/>
            <c:spPr>
              <a:solidFill>
                <a:srgbClr val="FFCD34"/>
              </a:solidFill>
              <a:ln>
                <a:noFill/>
              </a:ln>
              <a:effectLst/>
            </c:spPr>
            <c:extLst>
              <c:ext xmlns:c16="http://schemas.microsoft.com/office/drawing/2014/chart" uri="{C3380CC4-5D6E-409C-BE32-E72D297353CC}">
                <c16:uniqueId val="{00000003-7C85-E040-98AC-095C98B83825}"/>
              </c:ext>
            </c:extLst>
          </c:dPt>
          <c:errBars>
            <c:errBarType val="both"/>
            <c:errValType val="cust"/>
            <c:noEndCap val="0"/>
            <c:plus>
              <c:numRef>
                <c:f>Sheet1!$D$2:$D$7</c:f>
                <c:numCache>
                  <c:formatCode>General</c:formatCode>
                  <c:ptCount val="6"/>
                  <c:pt idx="0">
                    <c:v>8</c:v>
                  </c:pt>
                  <c:pt idx="1">
                    <c:v>8</c:v>
                  </c:pt>
                </c:numCache>
              </c:numRef>
            </c:plus>
            <c:minus>
              <c:numRef>
                <c:f>Sheet1!$D$2:$D$7</c:f>
                <c:numCache>
                  <c:formatCode>General</c:formatCode>
                  <c:ptCount val="6"/>
                  <c:pt idx="0">
                    <c:v>8</c:v>
                  </c:pt>
                  <c:pt idx="1">
                    <c:v>8</c:v>
                  </c:pt>
                </c:numCache>
              </c:numRef>
            </c:minus>
            <c:spPr>
              <a:noFill/>
              <a:ln w="15875" cap="flat" cmpd="sng" algn="ctr">
                <a:solidFill>
                  <a:schemeClr val="tx1">
                    <a:lumMod val="65000"/>
                    <a:lumOff val="35000"/>
                  </a:schemeClr>
                </a:solidFill>
                <a:round/>
              </a:ln>
              <a:effectLst/>
            </c:spPr>
          </c:errBars>
          <c:cat>
            <c:strRef>
              <c:f>Sheet1!$A$2:$A$3</c:f>
              <c:strCache>
                <c:ptCount val="2"/>
                <c:pt idx="0">
                  <c:v>GLP1-RA (all)</c:v>
                </c:pt>
                <c:pt idx="1">
                  <c:v>SGLT2i (all)</c:v>
                </c:pt>
              </c:strCache>
            </c:strRef>
          </c:cat>
          <c:val>
            <c:numRef>
              <c:f>Sheet1!$B$2:$B$3</c:f>
              <c:numCache>
                <c:formatCode>General</c:formatCode>
                <c:ptCount val="2"/>
                <c:pt idx="0">
                  <c:v>-9</c:v>
                </c:pt>
                <c:pt idx="1">
                  <c:v>-31</c:v>
                </c:pt>
              </c:numCache>
            </c:numRef>
          </c:val>
          <c:extLs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35360512"/>
        <c:axId val="135362048"/>
      </c:barChart>
      <c:catAx>
        <c:axId val="135360512"/>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35362048"/>
        <c:crosses val="autoZero"/>
        <c:auto val="1"/>
        <c:lblAlgn val="ctr"/>
        <c:lblOffset val="100"/>
        <c:noMultiLvlLbl val="0"/>
      </c:catAx>
      <c:valAx>
        <c:axId val="135362048"/>
        <c:scaling>
          <c:orientation val="minMax"/>
          <c:max val="0"/>
          <c:min val="-4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5360512"/>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MACE</c:v>
                </c:pt>
              </c:strCache>
            </c:strRef>
          </c:tx>
          <c:spPr>
            <a:solidFill>
              <a:srgbClr val="00B0F0"/>
            </a:solidFill>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3215-8943-B558-86C8DC1E2FF7}"/>
              </c:ext>
            </c:extLst>
          </c:dPt>
          <c:dPt>
            <c:idx val="1"/>
            <c:invertIfNegative val="0"/>
            <c:bubble3D val="0"/>
            <c:spPr>
              <a:solidFill>
                <a:srgbClr val="FFCD34"/>
              </a:solidFill>
              <a:ln>
                <a:noFill/>
              </a:ln>
              <a:effectLst/>
            </c:spPr>
            <c:extLst>
              <c:ext xmlns:c16="http://schemas.microsoft.com/office/drawing/2014/chart" uri="{C3380CC4-5D6E-409C-BE32-E72D297353CC}">
                <c16:uniqueId val="{00000003-3215-8943-B558-86C8DC1E2FF7}"/>
              </c:ext>
            </c:extLst>
          </c:dPt>
          <c:errBars>
            <c:errBarType val="both"/>
            <c:errValType val="cust"/>
            <c:noEndCap val="0"/>
            <c:plus>
              <c:numRef>
                <c:f>Sheet1!$D$2:$D$7</c:f>
                <c:numCache>
                  <c:formatCode>General</c:formatCode>
                  <c:ptCount val="6"/>
                  <c:pt idx="0">
                    <c:v>9</c:v>
                  </c:pt>
                  <c:pt idx="1">
                    <c:v>9</c:v>
                  </c:pt>
                </c:numCache>
              </c:numRef>
            </c:plus>
            <c:minus>
              <c:numRef>
                <c:f>Sheet1!$D$2:$D$7</c:f>
                <c:numCache>
                  <c:formatCode>General</c:formatCode>
                  <c:ptCount val="6"/>
                  <c:pt idx="0">
                    <c:v>9</c:v>
                  </c:pt>
                  <c:pt idx="1">
                    <c:v>9</c:v>
                  </c:pt>
                </c:numCache>
              </c:numRef>
            </c:minus>
            <c:spPr>
              <a:noFill/>
              <a:ln w="15875" cap="flat" cmpd="sng" algn="ctr">
                <a:solidFill>
                  <a:schemeClr val="tx1">
                    <a:lumMod val="65000"/>
                    <a:lumOff val="35000"/>
                  </a:schemeClr>
                </a:solidFill>
                <a:round/>
              </a:ln>
              <a:effectLst/>
            </c:spPr>
          </c:errBars>
          <c:cat>
            <c:strRef>
              <c:f>Sheet1!$A$2:$A$3</c:f>
              <c:strCache>
                <c:ptCount val="2"/>
                <c:pt idx="0">
                  <c:v>REWIND (GLP1-RA)</c:v>
                </c:pt>
                <c:pt idx="1">
                  <c:v>DECLARE (SGLT2i)</c:v>
                </c:pt>
              </c:strCache>
            </c:strRef>
          </c:cat>
          <c:val>
            <c:numRef>
              <c:f>Sheet1!$B$2:$B$3</c:f>
              <c:numCache>
                <c:formatCode>General</c:formatCode>
                <c:ptCount val="2"/>
                <c:pt idx="0">
                  <c:v>-12</c:v>
                </c:pt>
                <c:pt idx="1">
                  <c:v>-7</c:v>
                </c:pt>
              </c:numCache>
            </c:numRef>
          </c:val>
          <c:extLst>
            <c:ext xmlns:c16="http://schemas.microsoft.com/office/drawing/2014/chart" uri="{C3380CC4-5D6E-409C-BE32-E72D297353CC}">
              <c16:uniqueId val="{00000000-ABD5-CB44-8E0A-031FA0D6377E}"/>
            </c:ext>
          </c:extLst>
        </c:ser>
        <c:dLbls>
          <c:showLegendKey val="0"/>
          <c:showVal val="0"/>
          <c:showCatName val="0"/>
          <c:showSerName val="0"/>
          <c:showPercent val="0"/>
          <c:showBubbleSize val="0"/>
        </c:dLbls>
        <c:gapWidth val="219"/>
        <c:overlap val="-27"/>
        <c:axId val="138293248"/>
        <c:axId val="138294784"/>
      </c:barChart>
      <c:catAx>
        <c:axId val="138293248"/>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138294784"/>
        <c:crosses val="autoZero"/>
        <c:auto val="1"/>
        <c:lblAlgn val="ctr"/>
        <c:lblOffset val="100"/>
        <c:noMultiLvlLbl val="0"/>
      </c:catAx>
      <c:valAx>
        <c:axId val="138294784"/>
        <c:scaling>
          <c:orientation val="minMax"/>
          <c:max val="5"/>
          <c:min val="-2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38293248"/>
        <c:crosses val="autoZero"/>
        <c:crossBetween val="between"/>
        <c:maj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MACE</c:v>
                </c:pt>
              </c:strCache>
            </c:strRef>
          </c:tx>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0-FE71-1C41-A490-FD4780F4366E}"/>
              </c:ext>
            </c:extLst>
          </c:dPt>
          <c:dPt>
            <c:idx val="1"/>
            <c:invertIfNegative val="0"/>
            <c:bubble3D val="0"/>
            <c:spPr>
              <a:solidFill>
                <a:srgbClr val="00B0F0"/>
              </a:solidFill>
              <a:ln>
                <a:noFill/>
              </a:ln>
              <a:effectLst/>
            </c:spPr>
            <c:extLst>
              <c:ext xmlns:c16="http://schemas.microsoft.com/office/drawing/2014/chart" uri="{C3380CC4-5D6E-409C-BE32-E72D297353CC}">
                <c16:uniqueId val="{00000001-FE71-1C41-A490-FD4780F4366E}"/>
              </c:ext>
            </c:extLst>
          </c:dPt>
          <c:dPt>
            <c:idx val="2"/>
            <c:invertIfNegative val="0"/>
            <c:bubble3D val="0"/>
            <c:spPr>
              <a:solidFill>
                <a:srgbClr val="00B0F0"/>
              </a:solidFill>
              <a:ln>
                <a:noFill/>
              </a:ln>
              <a:effectLst/>
            </c:spPr>
            <c:extLst>
              <c:ext xmlns:c16="http://schemas.microsoft.com/office/drawing/2014/chart" uri="{C3380CC4-5D6E-409C-BE32-E72D297353CC}">
                <c16:uniqueId val="{00000002-FE71-1C41-A490-FD4780F4366E}"/>
              </c:ext>
            </c:extLst>
          </c:dPt>
          <c:dPt>
            <c:idx val="3"/>
            <c:invertIfNegative val="0"/>
            <c:bubble3D val="0"/>
            <c:spPr>
              <a:solidFill>
                <a:srgbClr val="00B0F0"/>
              </a:solidFill>
              <a:ln>
                <a:noFill/>
              </a:ln>
              <a:effectLst/>
            </c:spPr>
            <c:extLst>
              <c:ext xmlns:c16="http://schemas.microsoft.com/office/drawing/2014/chart" uri="{C3380CC4-5D6E-409C-BE32-E72D297353CC}">
                <c16:uniqueId val="{00000003-FE71-1C41-A490-FD4780F4366E}"/>
              </c:ext>
            </c:extLst>
          </c:dPt>
          <c:dPt>
            <c:idx val="5"/>
            <c:invertIfNegative val="0"/>
            <c:bubble3D val="0"/>
            <c:spPr>
              <a:solidFill>
                <a:srgbClr val="FFCD34"/>
              </a:solidFill>
              <a:ln>
                <a:noFill/>
              </a:ln>
              <a:effectLst/>
            </c:spPr>
            <c:extLst>
              <c:ext xmlns:c16="http://schemas.microsoft.com/office/drawing/2014/chart" uri="{C3380CC4-5D6E-409C-BE32-E72D297353CC}">
                <c16:uniqueId val="{0000000E-A5C1-AA42-9751-81EE885B0606}"/>
              </c:ext>
            </c:extLst>
          </c:dPt>
          <c:dPt>
            <c:idx val="7"/>
            <c:invertIfNegative val="0"/>
            <c:bubble3D val="0"/>
            <c:spPr>
              <a:solidFill>
                <a:srgbClr val="FFCD34"/>
              </a:solidFill>
              <a:ln>
                <a:noFill/>
              </a:ln>
              <a:effectLst/>
            </c:spPr>
            <c:extLst>
              <c:ext xmlns:c16="http://schemas.microsoft.com/office/drawing/2014/chart" uri="{C3380CC4-5D6E-409C-BE32-E72D297353CC}">
                <c16:uniqueId val="{0000000C-A5C1-AA42-9751-81EE885B0606}"/>
              </c:ext>
            </c:extLst>
          </c:dPt>
          <c:dPt>
            <c:idx val="8"/>
            <c:invertIfNegative val="0"/>
            <c:bubble3D val="0"/>
            <c:spPr>
              <a:solidFill>
                <a:srgbClr val="FFCD34"/>
              </a:solidFill>
              <a:ln>
                <a:noFill/>
              </a:ln>
              <a:effectLst/>
            </c:spPr>
            <c:extLst>
              <c:ext xmlns:c16="http://schemas.microsoft.com/office/drawing/2014/chart" uri="{C3380CC4-5D6E-409C-BE32-E72D297353CC}">
                <c16:uniqueId val="{00000010-A5C1-AA42-9751-81EE885B0606}"/>
              </c:ext>
            </c:extLst>
          </c:dPt>
          <c:dPt>
            <c:idx val="10"/>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7-2BD0-2E46-8EC9-A2B7A36D6595}"/>
              </c:ext>
            </c:extLst>
          </c:dPt>
          <c:dPt>
            <c:idx val="12"/>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9-2BD0-2E46-8EC9-A2B7A36D6595}"/>
              </c:ext>
            </c:extLst>
          </c:dPt>
          <c:cat>
            <c:strRef>
              <c:f>Sheet1!$A$2:$A$14</c:f>
              <c:strCache>
                <c:ptCount val="13"/>
                <c:pt idx="0">
                  <c:v>Dula</c:v>
                </c:pt>
                <c:pt idx="1">
                  <c:v>Lira</c:v>
                </c:pt>
                <c:pt idx="2">
                  <c:v>Sema</c:v>
                </c:pt>
                <c:pt idx="3">
                  <c:v>Albi</c:v>
                </c:pt>
                <c:pt idx="5">
                  <c:v>Dapa</c:v>
                </c:pt>
                <c:pt idx="7">
                  <c:v>Cana</c:v>
                </c:pt>
                <c:pt idx="8">
                  <c:v>Empa</c:v>
                </c:pt>
                <c:pt idx="10">
                  <c:v>Cana</c:v>
                </c:pt>
                <c:pt idx="12">
                  <c:v>Dapa</c:v>
                </c:pt>
              </c:strCache>
            </c:strRef>
          </c:cat>
          <c:val>
            <c:numRef>
              <c:f>Sheet1!$B$2:$B$14</c:f>
              <c:numCache>
                <c:formatCode>General</c:formatCode>
                <c:ptCount val="13"/>
                <c:pt idx="0">
                  <c:v>-0.3</c:v>
                </c:pt>
                <c:pt idx="1">
                  <c:v>-0.5</c:v>
                </c:pt>
                <c:pt idx="2">
                  <c:v>-1.2</c:v>
                </c:pt>
                <c:pt idx="3">
                  <c:v>-1.3</c:v>
                </c:pt>
                <c:pt idx="5">
                  <c:v>-0.3</c:v>
                </c:pt>
                <c:pt idx="7">
                  <c:v>-0.5</c:v>
                </c:pt>
                <c:pt idx="8">
                  <c:v>-0.7</c:v>
                </c:pt>
                <c:pt idx="10">
                  <c:v>-1.8</c:v>
                </c:pt>
                <c:pt idx="12">
                  <c:v>-4.8</c:v>
                </c:pt>
              </c:numCache>
            </c:numRef>
          </c:val>
          <c:extLst>
            <c:ext xmlns:c16="http://schemas.microsoft.com/office/drawing/2014/chart" uri="{C3380CC4-5D6E-409C-BE32-E72D297353CC}">
              <c16:uniqueId val="{00000000-A5C1-AA42-9751-81EE885B0606}"/>
            </c:ext>
          </c:extLst>
        </c:ser>
        <c:dLbls>
          <c:showLegendKey val="0"/>
          <c:showVal val="0"/>
          <c:showCatName val="0"/>
          <c:showSerName val="0"/>
          <c:showPercent val="0"/>
          <c:showBubbleSize val="0"/>
        </c:dLbls>
        <c:gapWidth val="10"/>
        <c:overlap val="-100"/>
        <c:axId val="138279552"/>
        <c:axId val="138375552"/>
      </c:barChart>
      <c:catAx>
        <c:axId val="138279552"/>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8375552"/>
        <c:crosses val="autoZero"/>
        <c:auto val="1"/>
        <c:lblAlgn val="ctr"/>
        <c:lblOffset val="100"/>
        <c:tickLblSkip val="1"/>
        <c:noMultiLvlLbl val="0"/>
      </c:catAx>
      <c:valAx>
        <c:axId val="138375552"/>
        <c:scaling>
          <c:orientation val="minMax"/>
          <c:min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382795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MACE</c:v>
                </c:pt>
              </c:strCache>
            </c:strRef>
          </c:tx>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0-FE71-1C41-A490-FD4780F4366E}"/>
              </c:ext>
            </c:extLst>
          </c:dPt>
          <c:dPt>
            <c:idx val="1"/>
            <c:invertIfNegative val="0"/>
            <c:bubble3D val="0"/>
            <c:spPr>
              <a:solidFill>
                <a:srgbClr val="00B0F0"/>
              </a:solidFill>
              <a:ln>
                <a:noFill/>
              </a:ln>
              <a:effectLst/>
            </c:spPr>
            <c:extLst>
              <c:ext xmlns:c16="http://schemas.microsoft.com/office/drawing/2014/chart" uri="{C3380CC4-5D6E-409C-BE32-E72D297353CC}">
                <c16:uniqueId val="{00000001-FE71-1C41-A490-FD4780F4366E}"/>
              </c:ext>
            </c:extLst>
          </c:dPt>
          <c:dPt>
            <c:idx val="2"/>
            <c:invertIfNegative val="0"/>
            <c:bubble3D val="0"/>
            <c:spPr>
              <a:solidFill>
                <a:srgbClr val="00B0F0"/>
              </a:solidFill>
              <a:ln>
                <a:noFill/>
              </a:ln>
              <a:effectLst/>
            </c:spPr>
            <c:extLst>
              <c:ext xmlns:c16="http://schemas.microsoft.com/office/drawing/2014/chart" uri="{C3380CC4-5D6E-409C-BE32-E72D297353CC}">
                <c16:uniqueId val="{00000002-FE71-1C41-A490-FD4780F4366E}"/>
              </c:ext>
            </c:extLst>
          </c:dPt>
          <c:dPt>
            <c:idx val="3"/>
            <c:invertIfNegative val="0"/>
            <c:bubble3D val="0"/>
            <c:spPr>
              <a:solidFill>
                <a:srgbClr val="00B0F0"/>
              </a:solidFill>
              <a:ln>
                <a:noFill/>
              </a:ln>
              <a:effectLst/>
            </c:spPr>
            <c:extLst>
              <c:ext xmlns:c16="http://schemas.microsoft.com/office/drawing/2014/chart" uri="{C3380CC4-5D6E-409C-BE32-E72D297353CC}">
                <c16:uniqueId val="{00000003-FE71-1C41-A490-FD4780F4366E}"/>
              </c:ext>
            </c:extLst>
          </c:dPt>
          <c:dPt>
            <c:idx val="5"/>
            <c:invertIfNegative val="0"/>
            <c:bubble3D val="0"/>
            <c:spPr>
              <a:solidFill>
                <a:srgbClr val="FFCD34"/>
              </a:solidFill>
              <a:ln>
                <a:noFill/>
              </a:ln>
              <a:effectLst/>
            </c:spPr>
            <c:extLst>
              <c:ext xmlns:c16="http://schemas.microsoft.com/office/drawing/2014/chart" uri="{C3380CC4-5D6E-409C-BE32-E72D297353CC}">
                <c16:uniqueId val="{0000000E-A5C1-AA42-9751-81EE885B0606}"/>
              </c:ext>
            </c:extLst>
          </c:dPt>
          <c:dPt>
            <c:idx val="7"/>
            <c:invertIfNegative val="0"/>
            <c:bubble3D val="0"/>
            <c:spPr>
              <a:solidFill>
                <a:srgbClr val="FFCD34"/>
              </a:solidFill>
              <a:ln>
                <a:noFill/>
              </a:ln>
              <a:effectLst/>
            </c:spPr>
            <c:extLst>
              <c:ext xmlns:c16="http://schemas.microsoft.com/office/drawing/2014/chart" uri="{C3380CC4-5D6E-409C-BE32-E72D297353CC}">
                <c16:uniqueId val="{0000000C-A5C1-AA42-9751-81EE885B0606}"/>
              </c:ext>
            </c:extLst>
          </c:dPt>
          <c:dPt>
            <c:idx val="8"/>
            <c:invertIfNegative val="0"/>
            <c:bubble3D val="0"/>
            <c:spPr>
              <a:solidFill>
                <a:srgbClr val="FFCD34"/>
              </a:solidFill>
              <a:ln>
                <a:noFill/>
              </a:ln>
              <a:effectLst/>
            </c:spPr>
            <c:extLst>
              <c:ext xmlns:c16="http://schemas.microsoft.com/office/drawing/2014/chart" uri="{C3380CC4-5D6E-409C-BE32-E72D297353CC}">
                <c16:uniqueId val="{00000010-A5C1-AA42-9751-81EE885B0606}"/>
              </c:ext>
            </c:extLst>
          </c:dPt>
          <c:dPt>
            <c:idx val="10"/>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7-2BD0-2E46-8EC9-A2B7A36D6595}"/>
              </c:ext>
            </c:extLst>
          </c:dPt>
          <c:dPt>
            <c:idx val="12"/>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9-2BD0-2E46-8EC9-A2B7A36D6595}"/>
              </c:ext>
            </c:extLst>
          </c:dPt>
          <c:cat>
            <c:strRef>
              <c:f>Sheet1!$A$2:$A$14</c:f>
              <c:strCache>
                <c:ptCount val="13"/>
                <c:pt idx="0">
                  <c:v>Dula</c:v>
                </c:pt>
                <c:pt idx="1">
                  <c:v>Lira</c:v>
                </c:pt>
                <c:pt idx="2">
                  <c:v>Sema</c:v>
                </c:pt>
                <c:pt idx="3">
                  <c:v>Albi</c:v>
                </c:pt>
                <c:pt idx="5">
                  <c:v>Dapa</c:v>
                </c:pt>
                <c:pt idx="7">
                  <c:v>Cana</c:v>
                </c:pt>
                <c:pt idx="8">
                  <c:v>Empa</c:v>
                </c:pt>
                <c:pt idx="10">
                  <c:v>Cana</c:v>
                </c:pt>
                <c:pt idx="12">
                  <c:v>Dapa</c:v>
                </c:pt>
              </c:strCache>
            </c:strRef>
          </c:cat>
          <c:val>
            <c:numRef>
              <c:f>Sheet1!$B$2:$B$14</c:f>
              <c:numCache>
                <c:formatCode>General</c:formatCode>
                <c:ptCount val="13"/>
                <c:pt idx="0">
                  <c:v>-0.3</c:v>
                </c:pt>
                <c:pt idx="1">
                  <c:v>-0.5</c:v>
                </c:pt>
                <c:pt idx="2">
                  <c:v>-1.2</c:v>
                </c:pt>
                <c:pt idx="3">
                  <c:v>-1.3</c:v>
                </c:pt>
                <c:pt idx="5">
                  <c:v>-0.3</c:v>
                </c:pt>
                <c:pt idx="7">
                  <c:v>-0.5</c:v>
                </c:pt>
                <c:pt idx="8">
                  <c:v>-0.7</c:v>
                </c:pt>
                <c:pt idx="10">
                  <c:v>-1.8</c:v>
                </c:pt>
                <c:pt idx="12">
                  <c:v>-4.8</c:v>
                </c:pt>
              </c:numCache>
            </c:numRef>
          </c:val>
          <c:extLst>
            <c:ext xmlns:c16="http://schemas.microsoft.com/office/drawing/2014/chart" uri="{C3380CC4-5D6E-409C-BE32-E72D297353CC}">
              <c16:uniqueId val="{00000000-A5C1-AA42-9751-81EE885B0606}"/>
            </c:ext>
          </c:extLst>
        </c:ser>
        <c:dLbls>
          <c:showLegendKey val="0"/>
          <c:showVal val="0"/>
          <c:showCatName val="0"/>
          <c:showSerName val="0"/>
          <c:showPercent val="0"/>
          <c:showBubbleSize val="0"/>
        </c:dLbls>
        <c:gapWidth val="10"/>
        <c:overlap val="-100"/>
        <c:axId val="237922560"/>
        <c:axId val="237924352"/>
      </c:barChart>
      <c:catAx>
        <c:axId val="237922560"/>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7924352"/>
        <c:crosses val="autoZero"/>
        <c:auto val="1"/>
        <c:lblAlgn val="ctr"/>
        <c:lblOffset val="100"/>
        <c:tickLblSkip val="1"/>
        <c:noMultiLvlLbl val="0"/>
      </c:catAx>
      <c:valAx>
        <c:axId val="237924352"/>
        <c:scaling>
          <c:orientation val="minMax"/>
          <c:min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379225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MACE</c:v>
                </c:pt>
              </c:strCache>
            </c:strRef>
          </c:tx>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0-FE71-1C41-A490-FD4780F4366E}"/>
              </c:ext>
            </c:extLst>
          </c:dPt>
          <c:dPt>
            <c:idx val="1"/>
            <c:invertIfNegative val="0"/>
            <c:bubble3D val="0"/>
            <c:spPr>
              <a:solidFill>
                <a:srgbClr val="00B0F0"/>
              </a:solidFill>
              <a:ln>
                <a:noFill/>
              </a:ln>
              <a:effectLst/>
            </c:spPr>
            <c:extLst>
              <c:ext xmlns:c16="http://schemas.microsoft.com/office/drawing/2014/chart" uri="{C3380CC4-5D6E-409C-BE32-E72D297353CC}">
                <c16:uniqueId val="{00000001-FE71-1C41-A490-FD4780F4366E}"/>
              </c:ext>
            </c:extLst>
          </c:dPt>
          <c:dPt>
            <c:idx val="2"/>
            <c:invertIfNegative val="0"/>
            <c:bubble3D val="0"/>
            <c:spPr>
              <a:solidFill>
                <a:srgbClr val="00B0F0"/>
              </a:solidFill>
              <a:ln>
                <a:noFill/>
              </a:ln>
              <a:effectLst/>
            </c:spPr>
            <c:extLst>
              <c:ext xmlns:c16="http://schemas.microsoft.com/office/drawing/2014/chart" uri="{C3380CC4-5D6E-409C-BE32-E72D297353CC}">
                <c16:uniqueId val="{00000002-FE71-1C41-A490-FD4780F4366E}"/>
              </c:ext>
            </c:extLst>
          </c:dPt>
          <c:dPt>
            <c:idx val="3"/>
            <c:invertIfNegative val="0"/>
            <c:bubble3D val="0"/>
            <c:spPr>
              <a:solidFill>
                <a:srgbClr val="00B0F0"/>
              </a:solidFill>
              <a:ln>
                <a:noFill/>
              </a:ln>
              <a:effectLst/>
            </c:spPr>
            <c:extLst>
              <c:ext xmlns:c16="http://schemas.microsoft.com/office/drawing/2014/chart" uri="{C3380CC4-5D6E-409C-BE32-E72D297353CC}">
                <c16:uniqueId val="{00000003-FE71-1C41-A490-FD4780F4366E}"/>
              </c:ext>
            </c:extLst>
          </c:dPt>
          <c:dPt>
            <c:idx val="5"/>
            <c:invertIfNegative val="0"/>
            <c:bubble3D val="0"/>
            <c:spPr>
              <a:solidFill>
                <a:srgbClr val="FFCD34"/>
              </a:solidFill>
              <a:ln>
                <a:noFill/>
              </a:ln>
              <a:effectLst/>
            </c:spPr>
            <c:extLst>
              <c:ext xmlns:c16="http://schemas.microsoft.com/office/drawing/2014/chart" uri="{C3380CC4-5D6E-409C-BE32-E72D297353CC}">
                <c16:uniqueId val="{0000000E-A5C1-AA42-9751-81EE885B0606}"/>
              </c:ext>
            </c:extLst>
          </c:dPt>
          <c:dPt>
            <c:idx val="7"/>
            <c:invertIfNegative val="0"/>
            <c:bubble3D val="0"/>
            <c:spPr>
              <a:solidFill>
                <a:srgbClr val="FFCD34"/>
              </a:solidFill>
              <a:ln>
                <a:noFill/>
              </a:ln>
              <a:effectLst/>
            </c:spPr>
            <c:extLst>
              <c:ext xmlns:c16="http://schemas.microsoft.com/office/drawing/2014/chart" uri="{C3380CC4-5D6E-409C-BE32-E72D297353CC}">
                <c16:uniqueId val="{0000000C-A5C1-AA42-9751-81EE885B0606}"/>
              </c:ext>
            </c:extLst>
          </c:dPt>
          <c:dPt>
            <c:idx val="8"/>
            <c:invertIfNegative val="0"/>
            <c:bubble3D val="0"/>
            <c:spPr>
              <a:solidFill>
                <a:srgbClr val="FFCD34"/>
              </a:solidFill>
              <a:ln>
                <a:noFill/>
              </a:ln>
              <a:effectLst/>
            </c:spPr>
            <c:extLst>
              <c:ext xmlns:c16="http://schemas.microsoft.com/office/drawing/2014/chart" uri="{C3380CC4-5D6E-409C-BE32-E72D297353CC}">
                <c16:uniqueId val="{00000010-A5C1-AA42-9751-81EE885B0606}"/>
              </c:ext>
            </c:extLst>
          </c:dPt>
          <c:dPt>
            <c:idx val="10"/>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7-2BD0-2E46-8EC9-A2B7A36D6595}"/>
              </c:ext>
            </c:extLst>
          </c:dPt>
          <c:dPt>
            <c:idx val="12"/>
            <c:invertIfNegative val="0"/>
            <c:bubble3D val="0"/>
            <c:spPr>
              <a:pattFill prst="wdUpDiag">
                <a:fgClr>
                  <a:srgbClr val="FFFF00"/>
                </a:fgClr>
                <a:bgClr>
                  <a:srgbClr val="FFCD34"/>
                </a:bgClr>
              </a:pattFill>
              <a:ln>
                <a:noFill/>
              </a:ln>
              <a:effectLst/>
            </c:spPr>
            <c:extLst>
              <c:ext xmlns:c16="http://schemas.microsoft.com/office/drawing/2014/chart" uri="{C3380CC4-5D6E-409C-BE32-E72D297353CC}">
                <c16:uniqueId val="{00000009-2BD0-2E46-8EC9-A2B7A36D6595}"/>
              </c:ext>
            </c:extLst>
          </c:dPt>
          <c:cat>
            <c:strRef>
              <c:f>Sheet1!$A$2:$A$14</c:f>
              <c:strCache>
                <c:ptCount val="13"/>
                <c:pt idx="0">
                  <c:v>Dula</c:v>
                </c:pt>
                <c:pt idx="1">
                  <c:v>Lira</c:v>
                </c:pt>
                <c:pt idx="2">
                  <c:v>Sema</c:v>
                </c:pt>
                <c:pt idx="3">
                  <c:v>Albi</c:v>
                </c:pt>
                <c:pt idx="5">
                  <c:v>Dapa</c:v>
                </c:pt>
                <c:pt idx="7">
                  <c:v>Cana</c:v>
                </c:pt>
                <c:pt idx="8">
                  <c:v>Empa</c:v>
                </c:pt>
                <c:pt idx="10">
                  <c:v>Cana</c:v>
                </c:pt>
                <c:pt idx="12">
                  <c:v>Dapa</c:v>
                </c:pt>
              </c:strCache>
            </c:strRef>
          </c:cat>
          <c:val>
            <c:numRef>
              <c:f>Sheet1!$B$2:$B$14</c:f>
              <c:numCache>
                <c:formatCode>General</c:formatCode>
                <c:ptCount val="13"/>
                <c:pt idx="0">
                  <c:v>-0.3</c:v>
                </c:pt>
                <c:pt idx="1">
                  <c:v>-0.5</c:v>
                </c:pt>
                <c:pt idx="2">
                  <c:v>-1.2</c:v>
                </c:pt>
                <c:pt idx="3">
                  <c:v>-1.3</c:v>
                </c:pt>
                <c:pt idx="5">
                  <c:v>-0.3</c:v>
                </c:pt>
                <c:pt idx="7">
                  <c:v>-0.5</c:v>
                </c:pt>
                <c:pt idx="8">
                  <c:v>-0.7</c:v>
                </c:pt>
                <c:pt idx="10">
                  <c:v>-1.8</c:v>
                </c:pt>
                <c:pt idx="12">
                  <c:v>-4.8</c:v>
                </c:pt>
              </c:numCache>
            </c:numRef>
          </c:val>
          <c:extLst>
            <c:ext xmlns:c16="http://schemas.microsoft.com/office/drawing/2014/chart" uri="{C3380CC4-5D6E-409C-BE32-E72D297353CC}">
              <c16:uniqueId val="{00000000-A5C1-AA42-9751-81EE885B0606}"/>
            </c:ext>
          </c:extLst>
        </c:ser>
        <c:dLbls>
          <c:showLegendKey val="0"/>
          <c:showVal val="0"/>
          <c:showCatName val="0"/>
          <c:showSerName val="0"/>
          <c:showPercent val="0"/>
          <c:showBubbleSize val="0"/>
        </c:dLbls>
        <c:gapWidth val="10"/>
        <c:overlap val="-100"/>
        <c:axId val="238338816"/>
        <c:axId val="238340352"/>
      </c:barChart>
      <c:catAx>
        <c:axId val="238338816"/>
        <c:scaling>
          <c:orientation val="minMax"/>
        </c:scaling>
        <c:delete val="0"/>
        <c:axPos val="b"/>
        <c:numFmt formatCode="General" sourceLinked="1"/>
        <c:majorTickMark val="none"/>
        <c:minorTickMark val="none"/>
        <c:tickLblPos val="high"/>
        <c:spPr>
          <a:noFill/>
          <a:ln w="19050"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38340352"/>
        <c:crosses val="autoZero"/>
        <c:auto val="1"/>
        <c:lblAlgn val="ctr"/>
        <c:lblOffset val="100"/>
        <c:tickLblSkip val="1"/>
        <c:noMultiLvlLbl val="0"/>
      </c:catAx>
      <c:valAx>
        <c:axId val="238340352"/>
        <c:scaling>
          <c:orientation val="minMax"/>
          <c:min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238338816"/>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5" dt="2021-05-30T11:21:50.315" idx="1">
    <p:pos x="10" y="10"/>
    <p:text>formatting</p:text>
    <p:extLst>
      <p:ext uri="{C676402C-5697-4E1C-873F-D02D1690AC5C}">
        <p15:threadingInfo xmlns:p15="http://schemas.microsoft.com/office/powerpoint/2012/main" timeZoneBias="24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21-04-02T18:04:46.131" idx="1">
    <p:pos x="10" y="10"/>
    <p:text>Suggest deleting this slide as not relevant to the question, and duplicated from previous question. Could consider creating a new slide with graph/table showing event rates or NNT for MACE from REWIND and HHF/CKD from DECLARE</p:text>
  </p:cm>
  <p:cm authorId="4" dt="2021-05-27T10:27:54.063" idx="3">
    <p:pos x="117" y="58"/>
    <p:text>This slide is hidden</p:text>
  </p:cm>
</p:cmLst>
</file>

<file path=ppt/comments/comment11.xml><?xml version="1.0" encoding="utf-8"?>
<p:cmLst xmlns:a="http://schemas.openxmlformats.org/drawingml/2006/main" xmlns:r="http://schemas.openxmlformats.org/officeDocument/2006/relationships" xmlns:p="http://schemas.openxmlformats.org/presentationml/2006/main">
  <p:cm authorId="5" dt="2021-05-30T11:29:40.241" idx="12">
    <p:pos x="3" y="10"/>
    <p:text>consider adding references for Duration 8, Award 10, sustain 9 to support that the combo of SGLT2i and GLP 1 RA lower A1c further, with better BP reduction and wt loss</p:text>
    <p:extLst>
      <p:ext uri="{C676402C-5697-4E1C-873F-D02D1690AC5C}">
        <p15:threadingInfo xmlns:p15="http://schemas.microsoft.com/office/powerpoint/2012/main" timeZoneBias="240"/>
      </p:ext>
    </p:extLst>
  </p:cm>
  <p:cm authorId="1" dt="2021-11-29T10:08:43.656" idx="17">
    <p:pos x="3" y="146"/>
    <p:text>Beyond scope for our published user guide</p:text>
    <p:extLst>
      <p:ext uri="{C676402C-5697-4E1C-873F-D02D1690AC5C}">
        <p15:threadingInfo xmlns:p15="http://schemas.microsoft.com/office/powerpoint/2012/main" timeZoneBias="420">
          <p15:parentCm authorId="5" idx="12"/>
        </p15:threadingInfo>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5" dt="2021-05-30T11:30:26.953" idx="13">
    <p:pos x="10" y="10"/>
    <p:text>I would suggest noting that Dapaglifozin has cardiorenal benefit only at the 10 mg dose (higher)</p:text>
    <p:extLst>
      <p:ext uri="{C676402C-5697-4E1C-873F-D02D1690AC5C}">
        <p15:threadingInfo xmlns:p15="http://schemas.microsoft.com/office/powerpoint/2012/main" timeZoneBias="240"/>
      </p:ext>
    </p:extLst>
  </p:cm>
  <p:cm authorId="1" dt="2021-11-29T10:12:21.108" idx="18">
    <p:pos x="10" y="146"/>
    <p:text>Added a comment</p:text>
    <p:extLst>
      <p:ext uri="{C676402C-5697-4E1C-873F-D02D1690AC5C}">
        <p15:threadingInfo xmlns:p15="http://schemas.microsoft.com/office/powerpoint/2012/main" timeZoneBias="420">
          <p15:parentCm authorId="5" idx="13"/>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21-05-30T11:23:17.818" idx="2">
    <p:pos x="10" y="10"/>
    <p:text>formatting</p:text>
    <p:extLst>
      <p:ext uri="{C676402C-5697-4E1C-873F-D02D1690AC5C}">
        <p15:threadingInfo xmlns:p15="http://schemas.microsoft.com/office/powerpoint/2012/main" timeZoneBias="24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5" dt="2021-05-30T11:23:36.242" idx="3">
    <p:pos x="10" y="10"/>
    <p:text>formatting</p:text>
    <p:extLst>
      <p:ext uri="{C676402C-5697-4E1C-873F-D02D1690AC5C}">
        <p15:threadingInfo xmlns:p15="http://schemas.microsoft.com/office/powerpoint/2012/main" timeZoneBias="24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5" dt="2021-05-30T11:24:03.387" idx="4">
    <p:pos x="10" y="10"/>
    <p:text>consider DAPA-CKD data here</p:text>
    <p:extLst>
      <p:ext uri="{C676402C-5697-4E1C-873F-D02D1690AC5C}">
        <p15:threadingInfo xmlns:p15="http://schemas.microsoft.com/office/powerpoint/2012/main" timeZoneBias="240"/>
      </p:ext>
    </p:extLst>
  </p:cm>
  <p:cm authorId="1" dt="2021-11-29T10:05:58.985" idx="14">
    <p:pos x="10" y="146"/>
    <p:text>Done</p:text>
    <p:extLst>
      <p:ext uri="{C676402C-5697-4E1C-873F-D02D1690AC5C}">
        <p15:threadingInfo xmlns:p15="http://schemas.microsoft.com/office/powerpoint/2012/main" timeZoneBias="420">
          <p15:parentCm authorId="5" idx="4"/>
        </p15:threadingInfo>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5" dt="2021-05-30T11:24:48.522" idx="5">
    <p:pos x="10" y="10"/>
    <p:text>consider adding reference here for EMPEROR trial as well</p:text>
    <p:extLst>
      <p:ext uri="{C676402C-5697-4E1C-873F-D02D1690AC5C}">
        <p15:threadingInfo xmlns:p15="http://schemas.microsoft.com/office/powerpoint/2012/main" timeZoneBias="24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5" dt="2021-05-30T11:25:07.522" idx="6">
    <p:pos x="10" y="10"/>
    <p:text>formatting</p:text>
    <p:extLst>
      <p:ext uri="{C676402C-5697-4E1C-873F-D02D1690AC5C}">
        <p15:threadingInfo xmlns:p15="http://schemas.microsoft.com/office/powerpoint/2012/main" timeZoneBias="24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5" dt="2021-05-30T11:25:28.363" idx="7">
    <p:pos x="10" y="10"/>
    <p:text>formatting</p:text>
    <p:extLst>
      <p:ext uri="{C676402C-5697-4E1C-873F-D02D1690AC5C}">
        <p15:threadingInfo xmlns:p15="http://schemas.microsoft.com/office/powerpoint/2012/main" timeZoneBias="24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5" dt="2021-05-30T11:26:28.865" idx="8">
    <p:pos x="10" y="10"/>
    <p:text>consider dapa ckd</p:text>
    <p:extLst>
      <p:ext uri="{C676402C-5697-4E1C-873F-D02D1690AC5C}">
        <p15:threadingInfo xmlns:p15="http://schemas.microsoft.com/office/powerpoint/2012/main" timeZoneBias="240"/>
      </p:ext>
    </p:extLst>
  </p:cm>
  <p:cm authorId="1" dt="2021-11-29T10:06:39.259" idx="15">
    <p:pos x="10" y="146"/>
    <p:text>Not included in the 2020 publication</p:text>
    <p:extLst>
      <p:ext uri="{C676402C-5697-4E1C-873F-D02D1690AC5C}">
        <p15:threadingInfo xmlns:p15="http://schemas.microsoft.com/office/powerpoint/2012/main" timeZoneBias="420">
          <p15:parentCm authorId="5" idx="8"/>
        </p15:threadingInfo>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5" dt="2021-05-30T11:26:43.481" idx="9">
    <p:pos x="10" y="10"/>
    <p:text>consider emperor</p:text>
    <p:extLst>
      <p:ext uri="{C676402C-5697-4E1C-873F-D02D1690AC5C}">
        <p15:threadingInfo xmlns:p15="http://schemas.microsoft.com/office/powerpoint/2012/main" timeZoneBias="240"/>
      </p:ext>
    </p:extLst>
  </p:cm>
  <p:cm authorId="1" dt="2021-11-29T10:07:26.206" idx="16">
    <p:pos x="10" y="146"/>
    <p:text>Not included in our published 2020 update</p:text>
    <p:extLst>
      <p:ext uri="{C676402C-5697-4E1C-873F-D02D1690AC5C}">
        <p15:threadingInfo xmlns:p15="http://schemas.microsoft.com/office/powerpoint/2012/main" timeZoneBias="420">
          <p15:parentCm authorId="5" idx="9"/>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ECBAF-263B-FB4C-AA0A-7B140F210087}" type="datetimeFigureOut">
              <a:rPr lang="en-US" smtClean="0"/>
              <a:t>11/29/21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2D91A0-56F8-4A44-810C-F0035BC1831F}" type="slidenum">
              <a:rPr lang="en-US" smtClean="0"/>
              <a:t>‹#›</a:t>
            </a:fld>
            <a:endParaRPr lang="en-US"/>
          </a:p>
        </p:txBody>
      </p:sp>
    </p:spTree>
    <p:extLst>
      <p:ext uri="{BB962C8B-B14F-4D97-AF65-F5344CB8AC3E}">
        <p14:creationId xmlns:p14="http://schemas.microsoft.com/office/powerpoint/2010/main" val="118039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B58452-A64F-4FC9-BAD1-D42848DEA35F}" type="slidenum">
              <a:rPr lang="en-US" smtClean="0"/>
              <a:t>2</a:t>
            </a:fld>
            <a:endParaRPr lang="en-US"/>
          </a:p>
        </p:txBody>
      </p:sp>
    </p:spTree>
    <p:extLst>
      <p:ext uri="{BB962C8B-B14F-4D97-AF65-F5344CB8AC3E}">
        <p14:creationId xmlns:p14="http://schemas.microsoft.com/office/powerpoint/2010/main" val="3789916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8082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41</a:t>
            </a:fld>
            <a:endParaRPr lang="en-US"/>
          </a:p>
        </p:txBody>
      </p:sp>
    </p:spTree>
    <p:extLst>
      <p:ext uri="{BB962C8B-B14F-4D97-AF65-F5344CB8AC3E}">
        <p14:creationId xmlns:p14="http://schemas.microsoft.com/office/powerpoint/2010/main" val="3066193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CA">
              <a:latin typeface="Calibri" charset="0"/>
            </a:endParaRPr>
          </a:p>
        </p:txBody>
      </p:sp>
      <p:sp>
        <p:nvSpPr>
          <p:cNvPr id="23555" name="Slide Number Placeholder 3"/>
          <p:cNvSpPr txBox="1">
            <a:spLocks noGrp="1" noChangeArrowheads="1"/>
          </p:cNvSpPr>
          <p:nvPr/>
        </p:nvSpPr>
        <p:spPr bwMode="auto">
          <a:xfrm>
            <a:off x="3884027" y="8685071"/>
            <a:ext cx="2972421" cy="458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defTabSz="841375"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eaLnBrk="1" hangingPunct="1"/>
            <a:fld id="{66AB2312-1A29-E04B-8BA6-54BBA6765501}" type="slidenum">
              <a:rPr lang="en-US" sz="1200"/>
              <a:pPr algn="r" eaLnBrk="1" hangingPunct="1"/>
              <a:t>48</a:t>
            </a:fld>
            <a:endParaRPr lang="en-US" sz="1200"/>
          </a:p>
        </p:txBody>
      </p:sp>
    </p:spTree>
    <p:extLst>
      <p:ext uri="{BB962C8B-B14F-4D97-AF65-F5344CB8AC3E}">
        <p14:creationId xmlns:p14="http://schemas.microsoft.com/office/powerpoint/2010/main" val="847486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92076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54</a:t>
            </a:fld>
            <a:endParaRPr lang="en-US"/>
          </a:p>
        </p:txBody>
      </p:sp>
    </p:spTree>
    <p:extLst>
      <p:ext uri="{BB962C8B-B14F-4D97-AF65-F5344CB8AC3E}">
        <p14:creationId xmlns:p14="http://schemas.microsoft.com/office/powerpoint/2010/main" val="3820549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2990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56</a:t>
            </a:fld>
            <a:endParaRPr lang="en-US"/>
          </a:p>
        </p:txBody>
      </p:sp>
    </p:spTree>
    <p:extLst>
      <p:ext uri="{BB962C8B-B14F-4D97-AF65-F5344CB8AC3E}">
        <p14:creationId xmlns:p14="http://schemas.microsoft.com/office/powerpoint/2010/main" val="3918280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440492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0371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TABLE FIRST</a:t>
            </a:r>
          </a:p>
          <a:p>
            <a:r>
              <a:rPr lang="en-US" dirty="0"/>
              <a:t>THERAPY DECISION SHOULD BE BASED ON 2 FACTORS</a:t>
            </a:r>
          </a:p>
          <a:p>
            <a:r>
              <a:rPr lang="en-US" dirty="0"/>
              <a:t>1) AGENT CHARACTERISTICS</a:t>
            </a:r>
          </a:p>
          <a:p>
            <a:r>
              <a:rPr lang="en-US" dirty="0"/>
              <a:t>2) PATIENT PRIORITIES AND PREFERENCES</a:t>
            </a:r>
          </a:p>
          <a:p>
            <a:endParaRPr lang="en-US" dirty="0"/>
          </a:p>
        </p:txBody>
      </p:sp>
    </p:spTree>
    <p:extLst>
      <p:ext uri="{BB962C8B-B14F-4D97-AF65-F5344CB8AC3E}">
        <p14:creationId xmlns:p14="http://schemas.microsoft.com/office/powerpoint/2010/main" val="157362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3</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 omit</a:t>
            </a:r>
          </a:p>
        </p:txBody>
      </p:sp>
    </p:spTree>
    <p:extLst>
      <p:ext uri="{BB962C8B-B14F-4D97-AF65-F5344CB8AC3E}">
        <p14:creationId xmlns:p14="http://schemas.microsoft.com/office/powerpoint/2010/main" val="2520743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TABLE FIRST</a:t>
            </a:r>
          </a:p>
          <a:p>
            <a:r>
              <a:rPr lang="en-US" dirty="0"/>
              <a:t>FOR THOSE WITH OR AT HIGH RISK OF CARDIORENAL DISEASE: </a:t>
            </a:r>
          </a:p>
          <a:p>
            <a:r>
              <a:rPr lang="en-US" dirty="0"/>
              <a:t>THE CHOICE OF THERAPY SHOULD BE BASED ON 2 FACTORS:</a:t>
            </a:r>
          </a:p>
          <a:p>
            <a:pPr lvl="1"/>
            <a:r>
              <a:rPr lang="en-US" dirty="0"/>
              <a:t>1) THE PATIENT POPULATION</a:t>
            </a:r>
          </a:p>
          <a:p>
            <a:pPr lvl="1"/>
            <a:r>
              <a:rPr lang="en-US" dirty="0"/>
              <a:t>2) THE OUTCOME THAT YOU ARE TRYING TO PREVENT</a:t>
            </a:r>
          </a:p>
          <a:p>
            <a:pPr lvl="1"/>
            <a:r>
              <a:rPr lang="en-US" dirty="0"/>
              <a:t>FOR THOSE WITH ASCVD: THERE IS EVIDENCE THAT BOTH GLP1-RA AND SGLT2I REDUCE MACE; SGLT2I ALSO REDUCE HHF AND PROGRESSION OF NEPHROPATHY IN THAT POPULATION BUT EVIDENCE IS OF A LOWER GRADE</a:t>
            </a:r>
          </a:p>
          <a:p>
            <a:pPr lvl="1"/>
            <a:r>
              <a:rPr lang="en-US" dirty="0"/>
              <a:t>FOR THOSE WITH CKD, THE EVIDENCE FOR REDUCING MACE FOR BOTH CLASSES IS EQUIVALENT; HOWEVER THERE IS STRONGER EVIDENCE FOR SGLT2I TO REDUCE HHF AND NEPHROPATHY PROGRESSION IN THAT POPULATION</a:t>
            </a:r>
          </a:p>
          <a:p>
            <a:pPr lvl="1"/>
            <a:r>
              <a:rPr lang="en-US" dirty="0"/>
              <a:t>FOR THOSE WITH A HISTORY OF LOW EF HF, WE HAVE EVIDENCE OF BENEFIT ONLY FOR SGLT2I AND ONLY FOR REDUCTION OF HHF</a:t>
            </a:r>
          </a:p>
          <a:p>
            <a:pPr lvl="1"/>
            <a:r>
              <a:rPr lang="en-US" dirty="0"/>
              <a:t>FINALLY, THIS IS A KEY NEW UPDATE – WE NOW HAVE EVIDENCE OF CARDIAC BENEFIT OF THESE AGENTS IN HIGH RISK PERSONS WITHOUT CVD</a:t>
            </a:r>
          </a:p>
          <a:p>
            <a:pPr lvl="1"/>
            <a:r>
              <a:rPr lang="en-US" dirty="0"/>
              <a:t>ONLY GLP1-RA HAVE BEEN SHOWN TO REDUCE MACE, WHEREAS SGLT2I ALSO HAVE SOME BENEFIT FOR REDUCTION OF HHF AND NEPHROPATHY</a:t>
            </a:r>
          </a:p>
        </p:txBody>
      </p:sp>
    </p:spTree>
    <p:extLst>
      <p:ext uri="{BB962C8B-B14F-4D97-AF65-F5344CB8AC3E}">
        <p14:creationId xmlns:p14="http://schemas.microsoft.com/office/powerpoint/2010/main" val="3165295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TABLE FIRST</a:t>
            </a:r>
          </a:p>
          <a:p>
            <a:r>
              <a:rPr lang="en-US" dirty="0"/>
              <a:t>THERAPY DECISION SHOULD BE BASED ON 2 FACTORS</a:t>
            </a:r>
          </a:p>
          <a:p>
            <a:r>
              <a:rPr lang="en-US" dirty="0"/>
              <a:t>1) AGENT CHARACTERISTICS</a:t>
            </a:r>
          </a:p>
          <a:p>
            <a:r>
              <a:rPr lang="en-US" dirty="0"/>
              <a:t>2) PATIENT PRIORITIES AND PREFERENCES</a:t>
            </a:r>
          </a:p>
          <a:p>
            <a:endParaRPr lang="en-US" dirty="0"/>
          </a:p>
        </p:txBody>
      </p:sp>
    </p:spTree>
    <p:extLst>
      <p:ext uri="{BB962C8B-B14F-4D97-AF65-F5344CB8AC3E}">
        <p14:creationId xmlns:p14="http://schemas.microsoft.com/office/powerpoint/2010/main" val="21889822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 omit</a:t>
            </a:r>
          </a:p>
        </p:txBody>
      </p:sp>
    </p:spTree>
    <p:extLst>
      <p:ext uri="{BB962C8B-B14F-4D97-AF65-F5344CB8AC3E}">
        <p14:creationId xmlns:p14="http://schemas.microsoft.com/office/powerpoint/2010/main" val="13282632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TABLE FIRST</a:t>
            </a:r>
          </a:p>
          <a:p>
            <a:r>
              <a:rPr lang="en-US" dirty="0"/>
              <a:t>THERAPY DECISION SHOULD BE BASED ON 2 FACTORS</a:t>
            </a:r>
          </a:p>
          <a:p>
            <a:r>
              <a:rPr lang="en-US" dirty="0"/>
              <a:t>1) AGENT CHARACTERISTICS</a:t>
            </a:r>
          </a:p>
          <a:p>
            <a:r>
              <a:rPr lang="en-US" dirty="0"/>
              <a:t>2) PATIENT PRIORITIES AND PREFERENCES</a:t>
            </a:r>
          </a:p>
          <a:p>
            <a:endParaRPr lang="en-US" dirty="0"/>
          </a:p>
        </p:txBody>
      </p:sp>
    </p:spTree>
    <p:extLst>
      <p:ext uri="{BB962C8B-B14F-4D97-AF65-F5344CB8AC3E}">
        <p14:creationId xmlns:p14="http://schemas.microsoft.com/office/powerpoint/2010/main" val="9005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 TABLE FIRST</a:t>
            </a:r>
          </a:p>
          <a:p>
            <a:r>
              <a:rPr lang="en-US" dirty="0"/>
              <a:t>FOR THOSE WITH OR AT HIGH RISK OF CARDIORENAL DISEASE: </a:t>
            </a:r>
          </a:p>
          <a:p>
            <a:r>
              <a:rPr lang="en-US" dirty="0"/>
              <a:t>THE CHOICE OF THERAPY SHOULD BE BASED ON 2 FACTORS:</a:t>
            </a:r>
          </a:p>
          <a:p>
            <a:pPr lvl="1"/>
            <a:r>
              <a:rPr lang="en-US" dirty="0"/>
              <a:t>1) THE PATIENT POPULATION</a:t>
            </a:r>
          </a:p>
          <a:p>
            <a:pPr lvl="1"/>
            <a:r>
              <a:rPr lang="en-US" dirty="0"/>
              <a:t>2) THE OUTCOME THAT YOU ARE TRYING TO PREVENT</a:t>
            </a:r>
          </a:p>
          <a:p>
            <a:pPr lvl="1"/>
            <a:r>
              <a:rPr lang="en-US" dirty="0"/>
              <a:t>FOR THOSE WITH ASCVD: THERE IS EVIDENCE THAT BOTH GLP1-RA AND SGLT2I REDUCE MACE; SGLT2I ALSO REDUCE HHF AND PROGRESSION OF NEPHROPATHY IN THAT POPULATION BUT EVIDENCE IS OF A LOWER GRADE</a:t>
            </a:r>
          </a:p>
          <a:p>
            <a:pPr lvl="1"/>
            <a:r>
              <a:rPr lang="en-US" dirty="0"/>
              <a:t>FOR THOSE WITH CKD, THE EVIDENCE FOR REDUCING MACE FOR BOTH CLASSES IS EQUIVALENT; HOWEVER THERE IS STRONGER EVIDENCE FOR SGLT2I TO REDUCE HHF AND NEPHROPATHY PROGRESSION IN THAT POPULATION</a:t>
            </a:r>
          </a:p>
          <a:p>
            <a:pPr lvl="1"/>
            <a:r>
              <a:rPr lang="en-US" dirty="0"/>
              <a:t>FOR THOSE WITH A HISTORY OF LOW EF HF, WE HAVE EVIDENCE OF BENEFIT ONLY FOR SGLT2I AND ONLY FOR REDUCTION OF HHF</a:t>
            </a:r>
          </a:p>
          <a:p>
            <a:pPr lvl="1"/>
            <a:r>
              <a:rPr lang="en-US" dirty="0"/>
              <a:t>FINALLY, THIS IS A KEY NEW UPDATE – WE NOW HAVE EVIDENCE OF CARDIAC BENEFIT OF THESE AGENTS IN HIGH RISK PERSONS WITHOUT CVD</a:t>
            </a:r>
          </a:p>
          <a:p>
            <a:pPr lvl="1"/>
            <a:r>
              <a:rPr lang="en-US" dirty="0"/>
              <a:t>ONLY GLP1-RA HAVE BEEN SHOWN TO REDUCE MACE, WHEREAS SGLT2I ALSO HAVE SOME BENEFIT FOR REDUCTION OF HHF AND NEPHROPATHY</a:t>
            </a:r>
          </a:p>
        </p:txBody>
      </p:sp>
    </p:spTree>
    <p:extLst>
      <p:ext uri="{BB962C8B-B14F-4D97-AF65-F5344CB8AC3E}">
        <p14:creationId xmlns:p14="http://schemas.microsoft.com/office/powerpoint/2010/main" val="4129139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 omit</a:t>
            </a:r>
          </a:p>
        </p:txBody>
      </p:sp>
    </p:spTree>
    <p:extLst>
      <p:ext uri="{BB962C8B-B14F-4D97-AF65-F5344CB8AC3E}">
        <p14:creationId xmlns:p14="http://schemas.microsoft.com/office/powerpoint/2010/main" val="2383921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4</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5</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6</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7</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B58452-A64F-4FC9-BAD1-D42848DEA35F}" type="slidenum">
              <a:rPr lang="en-US" smtClean="0"/>
              <a:t>8</a:t>
            </a:fld>
            <a:endParaRPr lang="en-US"/>
          </a:p>
        </p:txBody>
      </p:sp>
    </p:spTree>
    <p:extLst>
      <p:ext uri="{BB962C8B-B14F-4D97-AF65-F5344CB8AC3E}">
        <p14:creationId xmlns:p14="http://schemas.microsoft.com/office/powerpoint/2010/main" val="1491353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9114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334163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0244B-6D8D-4246-BBCF-51DAFCAA14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40BDC7-626E-CE44-A4CF-7D065617C7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1DAEC13-18DB-D742-9CC1-8688350B1547}"/>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F6631A5A-8B81-F94F-BBE1-E244D80850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9795A9-6AAF-354D-911E-4FB53901314E}"/>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495957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7EFFD-9686-414B-9881-013C1DDFA14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CC0991-C519-B546-BF68-486965EC54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827857-B129-2642-B701-CDC2503A0775}"/>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FEFF918D-660B-3F42-BD60-4E00676670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0CC9CB-CADB-5844-A6A0-7F5F9135CC07}"/>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268411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BF72-1648-6945-9793-788B566F6D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4E4579-8F7F-D342-8B6B-34AAB96413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816F11-5047-3842-9A9D-428F83942C79}"/>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B2E893D6-98C5-A945-A21B-F448E60AE6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94973-B8BF-A84B-8C6A-3797634DFAFB}"/>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2329009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609602" y="1866126"/>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6193369" y="1866126"/>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023A8F0A-6C91-6E4A-A2C8-A7754BE46B7B}" type="slidenum">
              <a:rPr lang="en-US"/>
              <a:pPr/>
              <a:t>‹#›</a:t>
            </a:fld>
            <a:endParaRPr lang="en-US"/>
          </a:p>
        </p:txBody>
      </p:sp>
      <p:sp>
        <p:nvSpPr>
          <p:cNvPr id="8" name="Date Placeholder 4"/>
          <p:cNvSpPr>
            <a:spLocks noGrp="1"/>
          </p:cNvSpPr>
          <p:nvPr>
            <p:ph type="dt" sz="half" idx="12"/>
          </p:nvPr>
        </p:nvSpPr>
        <p:spPr>
          <a:xfrm>
            <a:off x="838200" y="6356351"/>
            <a:ext cx="27432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6179741E-121F-DC40-810D-FD318487FC41}" type="datetimeFigureOut">
              <a:rPr lang="en-US"/>
              <a:pPr/>
              <a:t>11/29/21</a:t>
            </a:fld>
            <a:endParaRPr lang="en-US"/>
          </a:p>
        </p:txBody>
      </p:sp>
    </p:spTree>
    <p:extLst>
      <p:ext uri="{BB962C8B-B14F-4D97-AF65-F5344CB8AC3E}">
        <p14:creationId xmlns:p14="http://schemas.microsoft.com/office/powerpoint/2010/main" val="2525797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609602" y="1866126"/>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6193369" y="1866126"/>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023A8F0A-6C91-6E4A-A2C8-A7754BE46B7B}" type="slidenum">
              <a:rPr lang="en-US"/>
              <a:pPr/>
              <a:t>‹#›</a:t>
            </a:fld>
            <a:endParaRPr lang="en-US"/>
          </a:p>
        </p:txBody>
      </p:sp>
      <p:sp>
        <p:nvSpPr>
          <p:cNvPr id="8" name="Date Placeholder 4"/>
          <p:cNvSpPr>
            <a:spLocks noGrp="1"/>
          </p:cNvSpPr>
          <p:nvPr>
            <p:ph type="dt" sz="half" idx="12"/>
          </p:nvPr>
        </p:nvSpPr>
        <p:spPr>
          <a:xfrm>
            <a:off x="838200" y="6356351"/>
            <a:ext cx="2743200" cy="365125"/>
          </a:xfrm>
          <a:prstGeom prst="rect">
            <a:avLst/>
          </a:prstGeom>
        </p:spPr>
        <p:txBody>
          <a:bodyPr vert="horz" wrap="square" lIns="84216" tIns="42108" rIns="84216" bIns="42108" numCol="1" anchor="t" anchorCtr="0" compatLnSpc="1">
            <a:prstTxWarp prst="textNoShape">
              <a:avLst/>
            </a:prstTxWarp>
          </a:bodyPr>
          <a:lstStyle>
            <a:lvl1pPr>
              <a:defRPr sz="1700">
                <a:cs typeface="Arial" charset="0"/>
              </a:defRPr>
            </a:lvl1pPr>
          </a:lstStyle>
          <a:p>
            <a:fld id="{6179741E-121F-DC40-810D-FD318487FC41}" type="datetimeFigureOut">
              <a:rPr lang="en-US"/>
              <a:pPr/>
              <a:t>11/29/21</a:t>
            </a:fld>
            <a:endParaRPr lang="en-US"/>
          </a:p>
        </p:txBody>
      </p:sp>
    </p:spTree>
    <p:extLst>
      <p:ext uri="{BB962C8B-B14F-4D97-AF65-F5344CB8AC3E}">
        <p14:creationId xmlns:p14="http://schemas.microsoft.com/office/powerpoint/2010/main" val="235724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FDD21-49F9-4344-B7DE-42D96E85ED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21B205-F24C-0D44-829B-8DF1C17A22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311A6F-DF3E-EE4F-9668-FEDB229EA1E8}"/>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FB830820-AEE1-6243-AD2D-261BB55BBA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E5495-5012-C743-81D5-550E35FE9DA9}"/>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317483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560A8-3F8F-AC47-B54C-9B3C04ACC9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11E970-A85B-CE49-A7EC-593D49C5BE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083FB5-9643-9747-BBE2-DF49067A7A7C}"/>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B0A84121-1043-8D44-92BD-8B87F8D073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677172-2466-6640-B3FA-21BE7865E046}"/>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19459579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60AB0-B343-9248-9B90-FE8A5DEBC6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79861F-1966-AC4B-B0A4-BA63B4213F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D11C4CB-5BA2-9749-883B-DDF23C1829D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C47E29-335E-8743-BF0B-ADF5AB3C6172}"/>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6" name="Footer Placeholder 5">
            <a:extLst>
              <a:ext uri="{FF2B5EF4-FFF2-40B4-BE49-F238E27FC236}">
                <a16:creationId xmlns:a16="http://schemas.microsoft.com/office/drawing/2014/main" id="{D2DBA08F-150C-9E45-9251-3B52912B89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9485CE-4282-A545-9963-3FFBF1627B85}"/>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2449878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3F122-8871-E542-B711-FF1E2A767E6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DBAAF9-7E5A-534C-8E60-B83758FD22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59BBFF-24E0-AF4C-A846-E10294170A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F76EA6-A2F5-EA4A-9501-089D242164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746F694-DA38-E949-BDD5-609BFE8970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F43F8E-14E4-C04A-B407-B5E513D1ED4E}"/>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8" name="Footer Placeholder 7">
            <a:extLst>
              <a:ext uri="{FF2B5EF4-FFF2-40B4-BE49-F238E27FC236}">
                <a16:creationId xmlns:a16="http://schemas.microsoft.com/office/drawing/2014/main" id="{A66A9810-8123-8843-87AF-0FE73C577E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EF88013-844C-DA4D-90FB-2DC4843266D6}"/>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521568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79F0-338C-9D4D-AACA-1BA3FD73F4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DCD0A3-348C-6E44-9009-65121EAE662E}"/>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4" name="Footer Placeholder 3">
            <a:extLst>
              <a:ext uri="{FF2B5EF4-FFF2-40B4-BE49-F238E27FC236}">
                <a16:creationId xmlns:a16="http://schemas.microsoft.com/office/drawing/2014/main" id="{BADBE636-057E-7543-B22F-A497BD5451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6BA1CC-23ED-F64D-AFA1-B55D9E5D2008}"/>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3821569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5781BD-0915-EB43-8EFB-958B4A25C637}"/>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3" name="Footer Placeholder 2">
            <a:extLst>
              <a:ext uri="{FF2B5EF4-FFF2-40B4-BE49-F238E27FC236}">
                <a16:creationId xmlns:a16="http://schemas.microsoft.com/office/drawing/2014/main" id="{7E7D4899-FD84-9C43-AF05-E2E16662D00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50327F-BE28-194F-A66F-DAE61CF40DFD}"/>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404039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0B31E-0F6F-2D42-B720-0B40B83689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6DE542-7EA2-114C-ABCD-A29E135170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738246-ADA7-FE41-95B5-FD30324193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E4043-79A3-7048-ADB1-578302530590}"/>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6" name="Footer Placeholder 5">
            <a:extLst>
              <a:ext uri="{FF2B5EF4-FFF2-40B4-BE49-F238E27FC236}">
                <a16:creationId xmlns:a16="http://schemas.microsoft.com/office/drawing/2014/main" id="{8F0C75BC-9B1E-5A42-9DA0-A90D166C5F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D9493-9C21-1442-B82E-7C968607EE28}"/>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27695930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D454-D58A-5F42-A531-A088B7431B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E4DE7B-0C76-0547-A1EE-E7FAA6B790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003DA-3962-FC4F-A784-C58EEC114B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05029B-1F38-1742-8F09-9C38DB51E172}"/>
              </a:ext>
            </a:extLst>
          </p:cNvPr>
          <p:cNvSpPr>
            <a:spLocks noGrp="1"/>
          </p:cNvSpPr>
          <p:nvPr>
            <p:ph type="dt" sz="half" idx="10"/>
          </p:nvPr>
        </p:nvSpPr>
        <p:spPr/>
        <p:txBody>
          <a:bodyPr/>
          <a:lstStyle/>
          <a:p>
            <a:fld id="{6B3A0F81-2B1F-7F4B-BE99-82BA540E69DB}" type="datetimeFigureOut">
              <a:rPr lang="en-US" smtClean="0"/>
              <a:t>11/29/21</a:t>
            </a:fld>
            <a:endParaRPr lang="en-US"/>
          </a:p>
        </p:txBody>
      </p:sp>
      <p:sp>
        <p:nvSpPr>
          <p:cNvPr id="6" name="Footer Placeholder 5">
            <a:extLst>
              <a:ext uri="{FF2B5EF4-FFF2-40B4-BE49-F238E27FC236}">
                <a16:creationId xmlns:a16="http://schemas.microsoft.com/office/drawing/2014/main" id="{531B8D12-45CC-8B4E-98EC-5BCE03FCCD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D33D00-24E5-434B-BB24-ABFC05966B65}"/>
              </a:ext>
            </a:extLst>
          </p:cNvPr>
          <p:cNvSpPr>
            <a:spLocks noGrp="1"/>
          </p:cNvSpPr>
          <p:nvPr>
            <p:ph type="sldNum" sz="quarter" idx="12"/>
          </p:nvPr>
        </p:nvSpPr>
        <p:spPr/>
        <p:txBody>
          <a:bodyPr/>
          <a:lstStyle/>
          <a:p>
            <a:fld id="{6F97A365-8F5A-2F4C-83F3-D33A075B5649}" type="slidenum">
              <a:rPr lang="en-US" smtClean="0"/>
              <a:t>‹#›</a:t>
            </a:fld>
            <a:endParaRPr lang="en-US"/>
          </a:p>
        </p:txBody>
      </p:sp>
    </p:spTree>
    <p:extLst>
      <p:ext uri="{BB962C8B-B14F-4D97-AF65-F5344CB8AC3E}">
        <p14:creationId xmlns:p14="http://schemas.microsoft.com/office/powerpoint/2010/main" val="2048154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CA8A55-61ED-1140-9396-F1905BA755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483E828-51D4-7D4C-8DC3-5C2CE32790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051C43-A263-354A-A1FE-95E75096A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3A0F81-2B1F-7F4B-BE99-82BA540E69DB}" type="datetimeFigureOut">
              <a:rPr lang="en-US" smtClean="0"/>
              <a:t>11/29/21</a:t>
            </a:fld>
            <a:endParaRPr lang="en-US"/>
          </a:p>
        </p:txBody>
      </p:sp>
      <p:sp>
        <p:nvSpPr>
          <p:cNvPr id="5" name="Footer Placeholder 4">
            <a:extLst>
              <a:ext uri="{FF2B5EF4-FFF2-40B4-BE49-F238E27FC236}">
                <a16:creationId xmlns:a16="http://schemas.microsoft.com/office/drawing/2014/main" id="{EDF3CC29-44E0-9945-9684-EF4B63782E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5581C3-6DE9-844C-9207-57350A15CF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97A365-8F5A-2F4C-83F3-D33A075B5649}" type="slidenum">
              <a:rPr lang="en-US" smtClean="0"/>
              <a:t>‹#›</a:t>
            </a:fld>
            <a:endParaRPr lang="en-US"/>
          </a:p>
        </p:txBody>
      </p:sp>
    </p:spTree>
    <p:extLst>
      <p:ext uri="{BB962C8B-B14F-4D97-AF65-F5344CB8AC3E}">
        <p14:creationId xmlns:p14="http://schemas.microsoft.com/office/powerpoint/2010/main" val="2123171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84.xml"/><Relationship Id="rId3" Type="http://schemas.openxmlformats.org/officeDocument/2006/relationships/slide" Target="slide68.xml"/><Relationship Id="rId7" Type="http://schemas.openxmlformats.org/officeDocument/2006/relationships/slide" Target="slide82.xml"/><Relationship Id="rId2" Type="http://schemas.openxmlformats.org/officeDocument/2006/relationships/slide" Target="slide61.xml"/><Relationship Id="rId1" Type="http://schemas.openxmlformats.org/officeDocument/2006/relationships/slideLayout" Target="../slideLayouts/slideLayout2.xml"/><Relationship Id="rId6" Type="http://schemas.openxmlformats.org/officeDocument/2006/relationships/slide" Target="slide79.xml"/><Relationship Id="rId11" Type="http://schemas.openxmlformats.org/officeDocument/2006/relationships/image" Target="../media/image2.emf"/><Relationship Id="rId5" Type="http://schemas.openxmlformats.org/officeDocument/2006/relationships/slide" Target="slide76.xml"/><Relationship Id="rId10" Type="http://schemas.openxmlformats.org/officeDocument/2006/relationships/slide" Target="slide3.xml"/><Relationship Id="rId4" Type="http://schemas.openxmlformats.org/officeDocument/2006/relationships/slide" Target="slide73.xml"/><Relationship Id="rId9" Type="http://schemas.openxmlformats.org/officeDocument/2006/relationships/slide" Target="slide87.xml"/></Relationships>
</file>

<file path=ppt/slides/_rels/slide10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91.xml"/><Relationship Id="rId7" Type="http://schemas.openxmlformats.org/officeDocument/2006/relationships/image" Target="../media/image2.emf"/><Relationship Id="rId2" Type="http://schemas.openxmlformats.org/officeDocument/2006/relationships/slide" Target="slide89.xml"/><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slide" Target="slide95.xml"/><Relationship Id="rId4" Type="http://schemas.openxmlformats.org/officeDocument/2006/relationships/slide" Target="slide93.xml"/></Relationships>
</file>

<file path=ppt/slides/_rels/slide12.xml.rels><?xml version="1.0" encoding="UTF-8" standalone="yes"?>
<Relationships xmlns="http://schemas.openxmlformats.org/package/2006/relationships"><Relationship Id="rId3" Type="http://schemas.openxmlformats.org/officeDocument/2006/relationships/slide" Target="slide101.xml"/><Relationship Id="rId2" Type="http://schemas.openxmlformats.org/officeDocument/2006/relationships/slide" Target="slide99.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slide" Target="slide3.xml"/></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12"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34.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comments" Target="../comments/commen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emf"/><Relationship Id="rId5" Type="http://schemas.openxmlformats.org/officeDocument/2006/relationships/slide" Target="slide3.xml"/><Relationship Id="rId4" Type="http://schemas.openxmlformats.org/officeDocument/2006/relationships/slide" Target="slide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comments" Target="../comments/comment5.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comments" Target="../comments/comment6.xml"/></Relationships>
</file>

<file path=ppt/slides/_rels/slide47.xml.rels><?xml version="1.0" encoding="UTF-8" standalone="yes"?>
<Relationships xmlns="http://schemas.openxmlformats.org/package/2006/relationships"><Relationship Id="rId3" Type="http://schemas.openxmlformats.org/officeDocument/2006/relationships/hyperlink" Target="http://guidelines.diabetes.ca/cpg/chapter37" TargetMode="External"/><Relationship Id="rId2" Type="http://schemas.openxmlformats.org/officeDocument/2006/relationships/slide" Target="slide3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 Target="slide17.xml"/><Relationship Id="rId7"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3.xml"/><Relationship Id="rId5" Type="http://schemas.openxmlformats.org/officeDocument/2006/relationships/slide" Target="slide21.xml"/><Relationship Id="rId4" Type="http://schemas.openxmlformats.org/officeDocument/2006/relationships/slide" Target="slide19.xml"/></Relationships>
</file>

<file path=ppt/slides/_rels/slide5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 Id="rId4" Type="http://schemas.openxmlformats.org/officeDocument/2006/relationships/comments" Target="../comments/commen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comments" Target="../comments/comment8.xml"/></Relationships>
</file>

<file path=ppt/slides/_rels/slide5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comments" Target="../comments/comment9.xml"/></Relationships>
</file>

<file path=ppt/slides/_rels/slide5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 Target="slide25.xml"/><Relationship Id="rId7"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31.xml"/><Relationship Id="rId5" Type="http://schemas.openxmlformats.org/officeDocument/2006/relationships/slide" Target="slide29.xml"/><Relationship Id="rId4" Type="http://schemas.openxmlformats.org/officeDocument/2006/relationships/slide" Target="slide27.xml"/></Relationships>
</file>

<file path=ppt/slides/_rels/slide6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6.emf"/></Relationships>
</file>

<file path=ppt/slides/_rels/slide64.xml.rels><?xml version="1.0" encoding="UTF-8" standalone="yes"?>
<Relationships xmlns="http://schemas.openxmlformats.org/package/2006/relationships"><Relationship Id="rId8" Type="http://schemas.openxmlformats.org/officeDocument/2006/relationships/hyperlink" Target="http://guidelines.diabetes.ca/cpg/chapter-13-2020-update#bib15" TargetMode="External"/><Relationship Id="rId3" Type="http://schemas.openxmlformats.org/officeDocument/2006/relationships/hyperlink" Target="http://guidelines.diabetes.ca/cpg/chapter-13-2020-update#tbl2" TargetMode="External"/><Relationship Id="rId7" Type="http://schemas.openxmlformats.org/officeDocument/2006/relationships/hyperlink" Target="http://guidelines.diabetes.ca/cpg/chapter-13-2020-update#bib12" TargetMode="External"/><Relationship Id="rId2" Type="http://schemas.openxmlformats.org/officeDocument/2006/relationships/hyperlink" Target="http://guidelines.diabetes.ca/cpg/chapter-13-2020-update#fig2" TargetMode="External"/><Relationship Id="rId1" Type="http://schemas.openxmlformats.org/officeDocument/2006/relationships/slideLayout" Target="../slideLayouts/slideLayout6.xml"/><Relationship Id="rId6" Type="http://schemas.openxmlformats.org/officeDocument/2006/relationships/hyperlink" Target="http://guidelines.diabetes.ca/cpg/chapter-13-2020-update#bib7" TargetMode="External"/><Relationship Id="rId11" Type="http://schemas.openxmlformats.org/officeDocument/2006/relationships/hyperlink" Target="http://guidelines.diabetes.ca/cpg/chapter-13-2020-update" TargetMode="External"/><Relationship Id="rId5" Type="http://schemas.openxmlformats.org/officeDocument/2006/relationships/hyperlink" Target="http://guidelines.diabetes.ca/cpg/chapter-13-2020-update#bib10" TargetMode="External"/><Relationship Id="rId10" Type="http://schemas.openxmlformats.org/officeDocument/2006/relationships/hyperlink" Target="http://guidelines.diabetes.ca/cpg/chapter-13-2020-update#bib44" TargetMode="External"/><Relationship Id="rId4" Type="http://schemas.openxmlformats.org/officeDocument/2006/relationships/hyperlink" Target="http://guidelines.diabetes.ca/cpg/chapter-13-2020-update#bib6" TargetMode="External"/><Relationship Id="rId9" Type="http://schemas.openxmlformats.org/officeDocument/2006/relationships/hyperlink" Target="http://guidelines.diabetes.ca/cpg/chapter-13-2020-update#bib17" TargetMode="External"/></Relationships>
</file>

<file path=ppt/slides/_rels/slide65.xml.rels><?xml version="1.0" encoding="UTF-8" standalone="yes"?>
<Relationships xmlns="http://schemas.openxmlformats.org/package/2006/relationships"><Relationship Id="rId8" Type="http://schemas.openxmlformats.org/officeDocument/2006/relationships/hyperlink" Target="http://guidelines.diabetes.ca/cpg/chapter-13-2020-update#bib12" TargetMode="External"/><Relationship Id="rId3" Type="http://schemas.openxmlformats.org/officeDocument/2006/relationships/hyperlink" Target="http://guidelines.diabetes.ca/cpg/chapter-13-2020-update#bib18" TargetMode="External"/><Relationship Id="rId7" Type="http://schemas.openxmlformats.org/officeDocument/2006/relationships/hyperlink" Target="http://guidelines.diabetes.ca/cpg/chapter-13-2020-update#bib16" TargetMode="External"/><Relationship Id="rId2" Type="http://schemas.openxmlformats.org/officeDocument/2006/relationships/hyperlink" Target="http://guidelines.diabetes.ca/cpg/chapter-13-2020-update#bib19" TargetMode="External"/><Relationship Id="rId1" Type="http://schemas.openxmlformats.org/officeDocument/2006/relationships/slideLayout" Target="../slideLayouts/slideLayout6.xml"/><Relationship Id="rId6" Type="http://schemas.openxmlformats.org/officeDocument/2006/relationships/hyperlink" Target="http://guidelines.diabetes.ca/cpg/chapter-13-2020-update#bib46" TargetMode="External"/><Relationship Id="rId11" Type="http://schemas.openxmlformats.org/officeDocument/2006/relationships/hyperlink" Target="http://guidelines.diabetes.ca/cpg/chapter-13-2020-update" TargetMode="External"/><Relationship Id="rId5" Type="http://schemas.openxmlformats.org/officeDocument/2006/relationships/hyperlink" Target="http://guidelines.diabetes.ca/cpg/chapter-13-2020-update#bib45" TargetMode="External"/><Relationship Id="rId10" Type="http://schemas.openxmlformats.org/officeDocument/2006/relationships/hyperlink" Target="http://guidelines.diabetes.ca/cpg/chapter-13-2020-update#bib7" TargetMode="External"/><Relationship Id="rId4" Type="http://schemas.openxmlformats.org/officeDocument/2006/relationships/hyperlink" Target="http://guidelines.diabetes.ca/cpg/chapter-13-2020-update#bib21" TargetMode="External"/><Relationship Id="rId9" Type="http://schemas.openxmlformats.org/officeDocument/2006/relationships/hyperlink" Target="http://guidelines.diabetes.ca/cpg/chapter-13-2020-update#bib6" TargetMode="External"/></Relationships>
</file>

<file path=ppt/slides/_rels/slide66.xml.rels><?xml version="1.0" encoding="UTF-8" standalone="yes"?>
<Relationships xmlns="http://schemas.openxmlformats.org/package/2006/relationships"><Relationship Id="rId8" Type="http://schemas.openxmlformats.org/officeDocument/2006/relationships/hyperlink" Target="http://guidelines.diabetes.ca/cpg/chapter-13-2020-update#bib7" TargetMode="External"/><Relationship Id="rId3" Type="http://schemas.openxmlformats.org/officeDocument/2006/relationships/hyperlink" Target="http://guidelines.diabetes.ca/cpg/chapter-13-2020-update#tbl1" TargetMode="External"/><Relationship Id="rId7" Type="http://schemas.openxmlformats.org/officeDocument/2006/relationships/hyperlink" Target="http://guidelines.diabetes.ca/cpg/chapter-13-2020-update#bib6" TargetMode="External"/><Relationship Id="rId12" Type="http://schemas.openxmlformats.org/officeDocument/2006/relationships/slide" Target="slide3.xml"/><Relationship Id="rId2" Type="http://schemas.openxmlformats.org/officeDocument/2006/relationships/hyperlink" Target="http://guidelines.diabetes.ca/cpg/chapter-13-2020-update#fig2" TargetMode="External"/><Relationship Id="rId1" Type="http://schemas.openxmlformats.org/officeDocument/2006/relationships/slideLayout" Target="../slideLayouts/slideLayout6.xml"/><Relationship Id="rId6" Type="http://schemas.openxmlformats.org/officeDocument/2006/relationships/hyperlink" Target="http://guidelines.diabetes.ca/cpg/chapter-13-2020-update#bib10" TargetMode="External"/><Relationship Id="rId11" Type="http://schemas.openxmlformats.org/officeDocument/2006/relationships/hyperlink" Target="http://guidelines.diabetes.ca/cpg/chapter-13-2020-update" TargetMode="External"/><Relationship Id="rId5" Type="http://schemas.openxmlformats.org/officeDocument/2006/relationships/hyperlink" Target="http://guidelines.diabetes.ca/cpg/chapter-13-2020-update#tbl3" TargetMode="External"/><Relationship Id="rId10" Type="http://schemas.openxmlformats.org/officeDocument/2006/relationships/hyperlink" Target="http://guidelines.diabetes.ca/cpg/chapter-13-2020-update#bib17" TargetMode="External"/><Relationship Id="rId4" Type="http://schemas.openxmlformats.org/officeDocument/2006/relationships/hyperlink" Target="http://guidelines.diabetes.ca/cpg/chapter-13-2020-update#bib26" TargetMode="External"/><Relationship Id="rId9" Type="http://schemas.openxmlformats.org/officeDocument/2006/relationships/hyperlink" Target="http://guidelines.diabetes.ca/cpg/chapter-13-2020-update#bib15"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guidelines.diabetes.ca/cpg/chapter-13-2020-update#bib74" TargetMode="External"/><Relationship Id="rId3" Type="http://schemas.openxmlformats.org/officeDocument/2006/relationships/hyperlink" Target="http://guidelines.diabetes.ca/cpg/chapter-13-2020-update#bib28" TargetMode="External"/><Relationship Id="rId7" Type="http://schemas.openxmlformats.org/officeDocument/2006/relationships/hyperlink" Target="http://guidelines.diabetes.ca/cpg/chapter-13-2020-update#bib49" TargetMode="External"/><Relationship Id="rId12" Type="http://schemas.openxmlformats.org/officeDocument/2006/relationships/slide" Target="slide3.xml"/><Relationship Id="rId2" Type="http://schemas.openxmlformats.org/officeDocument/2006/relationships/hyperlink" Target="http://guidelines.diabetes.ca/cpg/chapter-13-2020-update#bib26" TargetMode="External"/><Relationship Id="rId1" Type="http://schemas.openxmlformats.org/officeDocument/2006/relationships/slideLayout" Target="../slideLayouts/slideLayout6.xml"/><Relationship Id="rId6" Type="http://schemas.openxmlformats.org/officeDocument/2006/relationships/hyperlink" Target="http://guidelines.diabetes.ca/cpg/chapter-13-2020-update#bib48" TargetMode="External"/><Relationship Id="rId11" Type="http://schemas.openxmlformats.org/officeDocument/2006/relationships/hyperlink" Target="http://guidelines.diabetes.ca/cpg/chapter-13-2020-update" TargetMode="External"/><Relationship Id="rId5" Type="http://schemas.openxmlformats.org/officeDocument/2006/relationships/hyperlink" Target="http://guidelines.diabetes.ca/cpg/chapter-13-2020-update#bib47" TargetMode="External"/><Relationship Id="rId10" Type="http://schemas.openxmlformats.org/officeDocument/2006/relationships/hyperlink" Target="http://guidelines.diabetes.ca/cpg/chapter-13-2020-update#bib30" TargetMode="External"/><Relationship Id="rId4" Type="http://schemas.openxmlformats.org/officeDocument/2006/relationships/hyperlink" Target="http://guidelines.diabetes.ca/cpg/chapter-13-2020-update#bib29" TargetMode="External"/><Relationship Id="rId9" Type="http://schemas.openxmlformats.org/officeDocument/2006/relationships/hyperlink" Target="http://guidelines.diabetes.ca/cpg/chapter-13-2020-update#tbl1"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slide" Target="slide3.xml"/></Relationships>
</file>

<file path=ppt/slides/_rels/slide7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8.emf"/></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slide" Target="slide3.xml"/><Relationship Id="rId4" Type="http://schemas.openxmlformats.org/officeDocument/2006/relationships/image" Target="../media/image6.emf"/></Relationships>
</file>

<file path=ppt/slides/_rels/slide7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comments" Target="../comments/comment10.xml"/><Relationship Id="rId4" Type="http://schemas.openxmlformats.org/officeDocument/2006/relationships/slide" Target="slide3.xml"/></Relationships>
</file>

<file path=ppt/slides/_rels/slide7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hyperlink" Target="http://guidelines.diabetes.ca/CDACPG/media/images/Ch13-2020-Tbl2a-Major-clinical-outcome-trial-characteristics.png" TargetMode="External"/><Relationship Id="rId2" Type="http://schemas.openxmlformats.org/officeDocument/2006/relationships/hyperlink" Target="http://guidelines.diabetes.ca/CDACPG/media/images/Ch13-2020-Fig2B-Reviewing-adjusting-or-advancing-therapy-in-type-2-diabetes.png" TargetMode="Externa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slide" Target="slide3.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slide" Target="slide3.xml"/><Relationship Id="rId4" Type="http://schemas.openxmlformats.org/officeDocument/2006/relationships/image" Target="../media/image6.emf"/></Relationships>
</file>

<file path=ppt/slides/_rels/slide7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 Target="slide39.xml"/><Relationship Id="rId7" Type="http://schemas.openxmlformats.org/officeDocument/2006/relationships/slide" Target="slide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slide" Target="slide46.xml"/><Relationship Id="rId5" Type="http://schemas.openxmlformats.org/officeDocument/2006/relationships/slide" Target="slide44.xml"/><Relationship Id="rId4" Type="http://schemas.openxmlformats.org/officeDocument/2006/relationships/slide" Target="slide42.xml"/></Relationships>
</file>

<file path=ppt/slides/_rels/slide8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slide" Target="slide3.xml"/><Relationship Id="rId4" Type="http://schemas.openxmlformats.org/officeDocument/2006/relationships/image" Target="../media/image8.emf"/></Relationships>
</file>

<file path=ppt/slides/_rels/slide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guidelines.diabetes.ca/CDACPG/media/images/Ch13-2020-Tbl2a-Major-clinical-outcome-trial-characteristics.png"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slide" Target="slide3.xml"/></Relationships>
</file>

<file path=ppt/slides/_rels/slide8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34.xml"/><Relationship Id="rId1" Type="http://schemas.openxmlformats.org/officeDocument/2006/relationships/slideLayout" Target="../slideLayouts/slideLayout2.xml"/><Relationship Id="rId5" Type="http://schemas.openxmlformats.org/officeDocument/2006/relationships/comments" Target="../comments/comment11.xml"/><Relationship Id="rId4" Type="http://schemas.openxmlformats.org/officeDocument/2006/relationships/image" Target="../media/image2.emf"/></Relationships>
</file>

<file path=ppt/slides/_rels/slide8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50.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9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 Id="rId4" Type="http://schemas.openxmlformats.org/officeDocument/2006/relationships/comments" Target="../comments/comment12.xml"/></Relationships>
</file>

<file path=ppt/slides/_rels/slide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guidelines.diabetes.ca/CDACPG/media/images/Ch13-2020-Tbl1a-Antihyperglycemic-agents-for-use-in-type-2-diabetes.png"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 Target="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9155"/>
          <a:stretch/>
        </p:blipFill>
        <p:spPr bwMode="auto">
          <a:xfrm>
            <a:off x="1752607" y="1527431"/>
            <a:ext cx="9137066" cy="4432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a:extLst>
              <a:ext uri="{FF2B5EF4-FFF2-40B4-BE49-F238E27FC236}">
                <a16:creationId xmlns:a16="http://schemas.microsoft.com/office/drawing/2014/main" id="{A07F6154-22BF-436A-B36F-5971FAE460FF}"/>
              </a:ext>
            </a:extLst>
          </p:cNvPr>
          <p:cNvSpPr txBox="1"/>
          <p:nvPr/>
        </p:nvSpPr>
        <p:spPr>
          <a:xfrm>
            <a:off x="71669" y="161185"/>
            <a:ext cx="12192000" cy="666786"/>
          </a:xfrm>
          <a:prstGeom prst="rect">
            <a:avLst/>
          </a:prstGeom>
          <a:noFill/>
        </p:spPr>
        <p:txBody>
          <a:bodyPr wrap="square" rtlCol="0">
            <a:spAutoFit/>
          </a:bodyPr>
          <a:lstStyle/>
          <a:p>
            <a:pPr algn="ctr"/>
            <a:r>
              <a:rPr lang="en-CA"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The User’s Guide</a:t>
            </a:r>
          </a:p>
        </p:txBody>
      </p:sp>
      <p:sp>
        <p:nvSpPr>
          <p:cNvPr id="7" name="Rectangle 6">
            <a:extLst>
              <a:ext uri="{FF2B5EF4-FFF2-40B4-BE49-F238E27FC236}">
                <a16:creationId xmlns:a16="http://schemas.microsoft.com/office/drawing/2014/main" id="{25548EC5-1A6C-4498-9117-7B2636ACDD1C}"/>
              </a:ext>
            </a:extLst>
          </p:cNvPr>
          <p:cNvSpPr/>
          <p:nvPr/>
        </p:nvSpPr>
        <p:spPr>
          <a:xfrm>
            <a:off x="0" y="-1"/>
            <a:ext cx="12192000" cy="120515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8" name="TextBox 7">
            <a:extLst>
              <a:ext uri="{FF2B5EF4-FFF2-40B4-BE49-F238E27FC236}">
                <a16:creationId xmlns:a16="http://schemas.microsoft.com/office/drawing/2014/main" id="{A07F6154-22BF-436A-B36F-5971FAE460FF}"/>
              </a:ext>
            </a:extLst>
          </p:cNvPr>
          <p:cNvSpPr txBox="1"/>
          <p:nvPr/>
        </p:nvSpPr>
        <p:spPr>
          <a:xfrm>
            <a:off x="30508" y="4828"/>
            <a:ext cx="11678562" cy="1200329"/>
          </a:xfrm>
          <a:prstGeom prst="rect">
            <a:avLst/>
          </a:prstGeom>
          <a:noFill/>
        </p:spPr>
        <p:txBody>
          <a:bodyPr wrap="square" rtlCol="0">
            <a:spAutoFit/>
          </a:bodyPr>
          <a:lstStyle/>
          <a:p>
            <a:pPr algn="ctr"/>
            <a:r>
              <a:rPr lang="en-CA"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Pharmacologic Glycemic Management of Type 2 Diabetes in Adults: 2020 Update</a:t>
            </a:r>
          </a:p>
        </p:txBody>
      </p:sp>
      <p:pic>
        <p:nvPicPr>
          <p:cNvPr id="11" name="Picture 10">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069373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E73DE7-4418-4525-911C-3A9C7BFD3522}"/>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20995"/>
            <a:ext cx="11616265" cy="5349137"/>
          </a:xfrm>
        </p:spPr>
        <p:txBody>
          <a:bodyPr vert="horz" lIns="91440" tIns="45720" rIns="91440" bIns="45720" numCol="2" rtlCol="0">
            <a:noAutofit/>
          </a:bodyPr>
          <a:lstStyle/>
          <a:p>
            <a:pPr marL="0" indent="0">
              <a:lnSpc>
                <a:spcPct val="150000"/>
              </a:lnSpc>
              <a:spcBef>
                <a:spcPts val="1200"/>
              </a:spcBef>
              <a:buNone/>
            </a:pPr>
            <a:r>
              <a:rPr lang="en-US" b="1" dirty="0">
                <a:solidFill>
                  <a:schemeClr val="accent1">
                    <a:lumMod val="50000"/>
                  </a:schemeClr>
                </a:solidFill>
                <a:latin typeface="Open Sans" panose="020B0606030504020204"/>
              </a:rPr>
              <a:t>Selecting agents with cardiorenal benefits</a:t>
            </a:r>
            <a:endParaRPr lang="en-CA" b="1"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2" action="ppaction://hlinksldjump"/>
              </a:rPr>
              <a:t>Are some SGLT2i or GLP1-RA more effective than </a:t>
            </a:r>
            <a:br>
              <a:rPr lang="en-CA" sz="1800" u="sng" dirty="0">
                <a:solidFill>
                  <a:schemeClr val="accent1">
                    <a:lumMod val="50000"/>
                  </a:schemeClr>
                </a:solidFill>
                <a:latin typeface="Open Sans" panose="020B0606030504020204"/>
                <a:hlinkClick r:id="rId2" action="ppaction://hlinksldjump"/>
              </a:rPr>
            </a:br>
            <a:r>
              <a:rPr lang="en-CA" sz="1800" u="sng" dirty="0">
                <a:solidFill>
                  <a:schemeClr val="accent1">
                    <a:lumMod val="50000"/>
                  </a:schemeClr>
                </a:solidFill>
                <a:latin typeface="Open Sans" panose="020B0606030504020204"/>
                <a:hlinkClick r:id="rId2" action="ppaction://hlinksldjump"/>
              </a:rPr>
              <a:t>others? Is this reflected by the grading of evidence?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3" action="ppaction://hlinksldjump"/>
              </a:rPr>
              <a:t>How do I choose between SGLT2i or GLP1-RA for an individual who has ASCVD/HF/CKD?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4" action="ppaction://hlinksldjump"/>
              </a:rPr>
              <a:t>How do I choose between SGLT2i or GLP1-RAforanindividual with 2D CV risk factors (but without ASCVD/HF/CKD)?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5" action="ppaction://hlinksldjump"/>
              </a:rPr>
              <a:t>How do I choose a medication within the SGLT2i or GLP1-RA classes?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6" action="ppaction://hlinksldjump"/>
              </a:rPr>
              <a:t>I am most worried to prevent heart attack and stroke for my patient. Should I choose a specific drug or class?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7" action="ppaction://hlinksldjump"/>
              </a:rPr>
              <a:t>Should I choose agents with cardiorenal benefits that have the lowest hazard ratios? </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8" action="ppaction://hlinksldjump"/>
              </a:rPr>
              <a:t>Why don’t you compare NNT?</a:t>
            </a:r>
            <a:endParaRPr lang="en-CA" sz="18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7"/>
            </a:pPr>
            <a:r>
              <a:rPr lang="en-CA" sz="1800" u="sng" dirty="0">
                <a:solidFill>
                  <a:schemeClr val="accent1">
                    <a:lumMod val="50000"/>
                  </a:schemeClr>
                </a:solidFill>
                <a:latin typeface="Open Sans" panose="020B0606030504020204"/>
                <a:hlinkClick r:id="rId9" action="ppaction://hlinksldjump"/>
              </a:rPr>
              <a:t>Can I use both a GLP1-RA and SGLT2i and get additional benefits? </a:t>
            </a:r>
            <a:endParaRPr lang="en-CA" sz="18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0" name="Rectangle 2">
            <a:extLst>
              <a:ext uri="{FF2B5EF4-FFF2-40B4-BE49-F238E27FC236}">
                <a16:creationId xmlns:a16="http://schemas.microsoft.com/office/drawing/2014/main" id="{EDD6903B-E1BB-4A04-A5FD-ED98EEFD0767}"/>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1" name="TextBox 10">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10" action="ppaction://hlinksldjump"/>
              </a:rPr>
              <a:t>Return to Main Menu</a:t>
            </a:r>
            <a:endParaRPr lang="en-CA" sz="1800" b="1" u="sng" dirty="0">
              <a:solidFill>
                <a:schemeClr val="accent1">
                  <a:lumMod val="50000"/>
                </a:schemeClr>
              </a:solidFill>
              <a:latin typeface="Open Sans" panose="020B0606030504020204"/>
            </a:endParaRP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865507974"/>
      </p:ext>
    </p:extLst>
  </p:cSld>
  <p:clrMapOvr>
    <a:masterClrMapping/>
  </p:clrMapOvr>
  <p:transition advTm="3471"/>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665897"/>
            <a:ext cx="10515600" cy="5075632"/>
          </a:xfrm>
        </p:spPr>
        <p:txBody>
          <a:bodyPr>
            <a:normAutofit/>
          </a:bodyPr>
          <a:lstStyle/>
          <a:p>
            <a:r>
              <a:rPr lang="en-US" sz="2400" b="0" i="0" dirty="0">
                <a:solidFill>
                  <a:srgbClr val="000000"/>
                </a:solidFill>
                <a:effectLst/>
                <a:latin typeface="Open Sans" panose="020B0606030504020204"/>
              </a:rPr>
              <a:t>More diabetic retinopathy complications were seen with </a:t>
            </a:r>
            <a:r>
              <a:rPr lang="en-US" sz="2400" b="0" i="0" dirty="0" err="1">
                <a:solidFill>
                  <a:srgbClr val="000000"/>
                </a:solidFill>
                <a:effectLst/>
                <a:latin typeface="Open Sans" panose="020B0606030504020204"/>
              </a:rPr>
              <a:t>semaglutide</a:t>
            </a:r>
            <a:r>
              <a:rPr lang="en-US" sz="2400" b="0" i="0" dirty="0">
                <a:solidFill>
                  <a:srgbClr val="000000"/>
                </a:solidFill>
                <a:effectLst/>
                <a:latin typeface="Open Sans" panose="020B0606030504020204"/>
              </a:rPr>
              <a:t> in SUSTAIN-6 (3.0% vs 1.8%, HR 1.76; 95% CI 1.11–2.78; p=0.02) (17). A </a:t>
            </a:r>
            <a:r>
              <a:rPr lang="en-US" sz="2400" b="0" i="0" dirty="0" err="1">
                <a:solidFill>
                  <a:srgbClr val="000000"/>
                </a:solidFill>
                <a:effectLst/>
                <a:latin typeface="Open Sans" panose="020B0606030504020204"/>
              </a:rPr>
              <a:t>posthoc</a:t>
            </a:r>
            <a:r>
              <a:rPr lang="en-US" sz="2400" b="0" i="0" dirty="0">
                <a:solidFill>
                  <a:srgbClr val="000000"/>
                </a:solidFill>
                <a:effectLst/>
                <a:latin typeface="Open Sans" panose="020B0606030504020204"/>
              </a:rPr>
              <a:t> analysis suggested that this risk was greatest in individuals with poor control experiencing large and rapid improvements of A1C, particularly when there was pre-existing retinopathy </a:t>
            </a:r>
            <a:r>
              <a:rPr lang="en-US" sz="2400" b="0" i="0" baseline="30000" dirty="0">
                <a:solidFill>
                  <a:srgbClr val="000000"/>
                </a:solidFill>
                <a:effectLst/>
                <a:latin typeface="Open Sans" panose="020B0606030504020204"/>
              </a:rPr>
              <a:t>23</a:t>
            </a:r>
            <a:r>
              <a:rPr lang="en-US" sz="2400" b="0" i="0" dirty="0">
                <a:solidFill>
                  <a:srgbClr val="000000"/>
                </a:solidFill>
                <a:effectLst/>
                <a:latin typeface="Open Sans" panose="020B0606030504020204"/>
              </a:rPr>
              <a:t>. </a:t>
            </a:r>
          </a:p>
          <a:p>
            <a:endParaRPr lang="en-US" sz="2400" dirty="0">
              <a:solidFill>
                <a:srgbClr val="000000"/>
              </a:solidFill>
              <a:latin typeface="Open Sans" panose="020B0606030504020204"/>
            </a:endParaRPr>
          </a:p>
          <a:p>
            <a:r>
              <a:rPr lang="en-US" sz="2400" b="0" i="0" dirty="0">
                <a:solidFill>
                  <a:srgbClr val="000000"/>
                </a:solidFill>
                <a:effectLst/>
                <a:latin typeface="Open Sans" panose="020B0606030504020204"/>
              </a:rPr>
              <a:t>Careful monitoring of retinopathy is important when glycemic control improves rapidly, as is currently recommended in pregnancy.</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Q29: Do some GLP1-RA cause retinopathy?</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1128156" y="5215089"/>
            <a:ext cx="10845013" cy="430887"/>
          </a:xfrm>
          <a:prstGeom prst="rect">
            <a:avLst/>
          </a:prstGeom>
          <a:noFill/>
        </p:spPr>
        <p:txBody>
          <a:bodyPr wrap="square">
            <a:spAutoFit/>
          </a:bodyPr>
          <a:lstStyle/>
          <a:p>
            <a:pPr marL="228600" indent="-228600">
              <a:buFont typeface="+mj-lt"/>
              <a:buAutoNum type="arabicPeriod" startAt="23"/>
            </a:pPr>
            <a:r>
              <a:rPr lang="en-US" sz="1100" dirty="0">
                <a:solidFill>
                  <a:srgbClr val="000000"/>
                </a:solidFill>
                <a:latin typeface="Open Sans" panose="020B0606030504020204"/>
              </a:rPr>
              <a:t>Dormandy JA, </a:t>
            </a:r>
            <a:r>
              <a:rPr lang="en-US" sz="1100" dirty="0" err="1">
                <a:solidFill>
                  <a:srgbClr val="000000"/>
                </a:solidFill>
                <a:latin typeface="Open Sans" panose="020B0606030504020204"/>
              </a:rPr>
              <a:t>Charbonnel</a:t>
            </a:r>
            <a:r>
              <a:rPr lang="en-US" sz="1100" dirty="0">
                <a:solidFill>
                  <a:srgbClr val="000000"/>
                </a:solidFill>
                <a:latin typeface="Open Sans" panose="020B0606030504020204"/>
              </a:rPr>
              <a:t> B, </a:t>
            </a:r>
            <a:r>
              <a:rPr lang="en-US" sz="1100" dirty="0" err="1">
                <a:solidFill>
                  <a:srgbClr val="000000"/>
                </a:solidFill>
                <a:latin typeface="Open Sans" panose="020B0606030504020204"/>
              </a:rPr>
              <a:t>Eckland</a:t>
            </a:r>
            <a:r>
              <a:rPr lang="en-US" sz="1100" dirty="0">
                <a:solidFill>
                  <a:srgbClr val="000000"/>
                </a:solidFill>
                <a:latin typeface="Open Sans" panose="020B0606030504020204"/>
              </a:rPr>
              <a:t> DJ, et al. Secondary prevention of macrovascular events in patients with type 2 diabetes in the </a:t>
            </a:r>
            <a:r>
              <a:rPr lang="en-US" sz="1100" dirty="0" err="1">
                <a:solidFill>
                  <a:srgbClr val="000000"/>
                </a:solidFill>
                <a:latin typeface="Open Sans" panose="020B0606030504020204"/>
              </a:rPr>
              <a:t>PROactive</a:t>
            </a:r>
            <a:r>
              <a:rPr lang="en-US" sz="1100" dirty="0">
                <a:solidFill>
                  <a:srgbClr val="000000"/>
                </a:solidFill>
                <a:latin typeface="Open Sans" panose="020B0606030504020204"/>
              </a:rPr>
              <a:t> Study (</a:t>
            </a:r>
            <a:r>
              <a:rPr lang="en-US" sz="1100" dirty="0" err="1">
                <a:solidFill>
                  <a:srgbClr val="000000"/>
                </a:solidFill>
                <a:latin typeface="Open Sans" panose="020B0606030504020204"/>
              </a:rPr>
              <a:t>PROspective</a:t>
            </a:r>
            <a:r>
              <a:rPr lang="en-US" sz="1100" dirty="0">
                <a:solidFill>
                  <a:srgbClr val="000000"/>
                </a:solidFill>
                <a:latin typeface="Open Sans" panose="020B0606030504020204"/>
              </a:rPr>
              <a:t> </a:t>
            </a:r>
            <a:r>
              <a:rPr lang="en-US" sz="1100" dirty="0" err="1">
                <a:solidFill>
                  <a:srgbClr val="000000"/>
                </a:solidFill>
                <a:latin typeface="Open Sans" panose="020B0606030504020204"/>
              </a:rPr>
              <a:t>pioglitAzone</a:t>
            </a:r>
            <a:r>
              <a:rPr lang="en-US" sz="1100" dirty="0">
                <a:solidFill>
                  <a:srgbClr val="000000"/>
                </a:solidFill>
                <a:latin typeface="Open Sans" panose="020B0606030504020204"/>
              </a:rPr>
              <a:t> Clinical Trial In </a:t>
            </a:r>
            <a:r>
              <a:rPr lang="en-US" sz="1100" dirty="0" err="1">
                <a:solidFill>
                  <a:srgbClr val="000000"/>
                </a:solidFill>
                <a:latin typeface="Open Sans" panose="020B0606030504020204"/>
              </a:rPr>
              <a:t>macroVascular</a:t>
            </a:r>
            <a:r>
              <a:rPr lang="en-US" sz="1100" dirty="0">
                <a:solidFill>
                  <a:srgbClr val="000000"/>
                </a:solidFill>
                <a:latin typeface="Open Sans" panose="020B0606030504020204"/>
              </a:rPr>
              <a:t> Events): A </a:t>
            </a:r>
            <a:r>
              <a:rPr lang="en-US" sz="1100" dirty="0" err="1">
                <a:solidFill>
                  <a:srgbClr val="000000"/>
                </a:solidFill>
                <a:latin typeface="Open Sans" panose="020B0606030504020204"/>
              </a:rPr>
              <a:t>randomised</a:t>
            </a:r>
            <a:r>
              <a:rPr lang="en-US" sz="1100" dirty="0">
                <a:solidFill>
                  <a:srgbClr val="000000"/>
                </a:solidFill>
                <a:latin typeface="Open Sans" panose="020B0606030504020204"/>
              </a:rPr>
              <a:t> controlled trial. Lancet 2005;366:1279e89.</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D7911F5C-CEEA-449B-830A-F4D3209BFED0}"/>
              </a:ext>
            </a:extLst>
          </p:cNvPr>
          <p:cNvSpPr txBox="1"/>
          <p:nvPr/>
        </p:nvSpPr>
        <p:spPr>
          <a:xfrm>
            <a:off x="44117" y="533441"/>
            <a:ext cx="2659326"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Safety questions</a:t>
            </a: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675737886"/>
      </p:ext>
    </p:extLst>
  </p:cSld>
  <p:clrMapOvr>
    <a:masterClrMapping/>
  </p:clrMapOvr>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45075"/>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Q30: Is it safe to use thiazolidinediones (TZD)?</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7" name="TextBox 6">
            <a:extLst>
              <a:ext uri="{FF2B5EF4-FFF2-40B4-BE49-F238E27FC236}">
                <a16:creationId xmlns:a16="http://schemas.microsoft.com/office/drawing/2014/main" id="{EE2051BD-3727-4A6C-BA87-E18573312C4A}"/>
              </a:ext>
            </a:extLst>
          </p:cNvPr>
          <p:cNvSpPr txBox="1"/>
          <p:nvPr/>
        </p:nvSpPr>
        <p:spPr>
          <a:xfrm>
            <a:off x="44117" y="533441"/>
            <a:ext cx="2659326"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Safety questions</a:t>
            </a:r>
          </a:p>
        </p:txBody>
      </p:sp>
      <p:sp>
        <p:nvSpPr>
          <p:cNvPr id="8" name="TextBox 7">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7541632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370114" y="1483503"/>
            <a:ext cx="10983686" cy="5075632"/>
          </a:xfrm>
        </p:spPr>
        <p:txBody>
          <a:bodyPr>
            <a:normAutofit/>
          </a:bodyPr>
          <a:lstStyle/>
          <a:p>
            <a:r>
              <a:rPr lang="en-US" sz="2400" b="0" i="0" dirty="0">
                <a:solidFill>
                  <a:srgbClr val="000000"/>
                </a:solidFill>
                <a:effectLst/>
                <a:latin typeface="Open Sans" panose="020B0606030504020204"/>
              </a:rPr>
              <a:t>There has been uncertainty about the risk of myocardial infarction (MI) with rosiglitazone (although noninferiority for MACE was seen in RECORD) </a:t>
            </a:r>
            <a:r>
              <a:rPr lang="en-US" sz="2400" b="0" i="0" baseline="30000" dirty="0">
                <a:solidFill>
                  <a:srgbClr val="000000"/>
                </a:solidFill>
                <a:effectLst/>
                <a:latin typeface="Open Sans" panose="020B0606030504020204"/>
              </a:rPr>
              <a:t>(24,25) </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Pioglitazone has been associated with some CV benefits (24).</a:t>
            </a:r>
          </a:p>
          <a:p>
            <a:r>
              <a:rPr lang="en-US" sz="2400" b="0" i="0" dirty="0">
                <a:solidFill>
                  <a:srgbClr val="000000"/>
                </a:solidFill>
                <a:effectLst/>
                <a:latin typeface="Open Sans" panose="020B0606030504020204"/>
              </a:rPr>
              <a:t>There are known adverse effects of weight gain, fluid retention, HF and bone fractures.</a:t>
            </a:r>
          </a:p>
          <a:p>
            <a:r>
              <a:rPr lang="en-US" sz="2400" b="0" i="0" dirty="0">
                <a:solidFill>
                  <a:srgbClr val="000000"/>
                </a:solidFill>
                <a:effectLst/>
                <a:latin typeface="Open Sans" panose="020B0606030504020204"/>
              </a:rPr>
              <a:t>TZD are off patent and may be a less expensive option (costs vary by province).</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Q30: Is it safe to use thiazolidinediones (TZD)?</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463137" y="4855253"/>
            <a:ext cx="11435937" cy="600164"/>
          </a:xfrm>
          <a:prstGeom prst="rect">
            <a:avLst/>
          </a:prstGeom>
          <a:noFill/>
        </p:spPr>
        <p:txBody>
          <a:bodyPr wrap="square">
            <a:spAutoFit/>
          </a:bodyPr>
          <a:lstStyle/>
          <a:p>
            <a:pPr marL="228600" indent="-228600">
              <a:buFont typeface="+mj-lt"/>
              <a:buAutoNum type="arabicPeriod" startAt="24"/>
            </a:pPr>
            <a:r>
              <a:rPr lang="en-US" sz="1100" dirty="0">
                <a:solidFill>
                  <a:srgbClr val="000000"/>
                </a:solidFill>
                <a:latin typeface="Open Sans" panose="020B0606030504020204"/>
              </a:rPr>
              <a:t>Home PD, Pocock SJ, Beck-Nielsen H, et al. Rosiglitazone evaluated for cardiovascular outcomes in oral agent combination therapy for type 2 diabetes (RECORD): A </a:t>
            </a:r>
            <a:r>
              <a:rPr lang="en-US" sz="1100" dirty="0" err="1">
                <a:solidFill>
                  <a:srgbClr val="000000"/>
                </a:solidFill>
                <a:latin typeface="Open Sans" panose="020B0606030504020204"/>
              </a:rPr>
              <a:t>multicentre</a:t>
            </a:r>
            <a:r>
              <a:rPr lang="en-US" sz="1100" dirty="0">
                <a:solidFill>
                  <a:srgbClr val="000000"/>
                </a:solidFill>
                <a:latin typeface="Open Sans" panose="020B0606030504020204"/>
              </a:rPr>
              <a:t>, </a:t>
            </a:r>
            <a:r>
              <a:rPr lang="en-US" sz="1100" dirty="0" err="1">
                <a:solidFill>
                  <a:srgbClr val="000000"/>
                </a:solidFill>
                <a:latin typeface="Open Sans" panose="020B0606030504020204"/>
              </a:rPr>
              <a:t>randomised</a:t>
            </a:r>
            <a:r>
              <a:rPr lang="en-US" sz="1100" dirty="0">
                <a:solidFill>
                  <a:srgbClr val="000000"/>
                </a:solidFill>
                <a:latin typeface="Open Sans" panose="020B0606030504020204"/>
              </a:rPr>
              <a:t>, open-label trial. Lancet 2009;373: 2125e35.</a:t>
            </a:r>
          </a:p>
          <a:p>
            <a:pPr marL="228600" indent="-228600">
              <a:buFont typeface="+mj-lt"/>
              <a:buAutoNum type="arabicPeriod" startAt="24"/>
            </a:pPr>
            <a:r>
              <a:rPr lang="en-US" sz="1100" dirty="0" err="1">
                <a:solidFill>
                  <a:srgbClr val="000000"/>
                </a:solidFill>
                <a:latin typeface="Open Sans" panose="020B0606030504020204"/>
              </a:rPr>
              <a:t>Kernan</a:t>
            </a:r>
            <a:r>
              <a:rPr lang="en-US" sz="1100" dirty="0">
                <a:solidFill>
                  <a:srgbClr val="000000"/>
                </a:solidFill>
                <a:latin typeface="Open Sans" panose="020B0606030504020204"/>
              </a:rPr>
              <a:t> WN, </a:t>
            </a:r>
            <a:r>
              <a:rPr lang="en-US" sz="1100" dirty="0" err="1">
                <a:solidFill>
                  <a:srgbClr val="000000"/>
                </a:solidFill>
                <a:latin typeface="Open Sans" panose="020B0606030504020204"/>
              </a:rPr>
              <a:t>Viscoli</a:t>
            </a:r>
            <a:r>
              <a:rPr lang="en-US" sz="1100" dirty="0">
                <a:solidFill>
                  <a:srgbClr val="000000"/>
                </a:solidFill>
                <a:latin typeface="Open Sans" panose="020B0606030504020204"/>
              </a:rPr>
              <a:t> CM, </a:t>
            </a:r>
            <a:r>
              <a:rPr lang="en-US" sz="1100" dirty="0" err="1">
                <a:solidFill>
                  <a:srgbClr val="000000"/>
                </a:solidFill>
                <a:latin typeface="Open Sans" panose="020B0606030504020204"/>
              </a:rPr>
              <a:t>Furie</a:t>
            </a:r>
            <a:r>
              <a:rPr lang="en-US" sz="1100" dirty="0">
                <a:solidFill>
                  <a:srgbClr val="000000"/>
                </a:solidFill>
                <a:latin typeface="Open Sans" panose="020B0606030504020204"/>
              </a:rPr>
              <a:t> KL, et al. Pioglitazone after ischemic stroke or transient ischemic attack.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2016;374:1321e31.</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D7911F5C-CEEA-449B-830A-F4D3209BFED0}"/>
              </a:ext>
            </a:extLst>
          </p:cNvPr>
          <p:cNvSpPr txBox="1"/>
          <p:nvPr/>
        </p:nvSpPr>
        <p:spPr>
          <a:xfrm>
            <a:off x="44117" y="533441"/>
            <a:ext cx="2659326"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Safety questions</a:t>
            </a: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113226877"/>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E73DE7-4418-4525-911C-3A9C7BFD3522}"/>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20995"/>
            <a:ext cx="11616265" cy="5349137"/>
          </a:xfrm>
        </p:spPr>
        <p:txBody>
          <a:bodyPr vert="horz" lIns="91440" tIns="45720" rIns="91440" bIns="45720" numCol="1" rtlCol="0">
            <a:noAutofit/>
          </a:bodyPr>
          <a:lstStyle/>
          <a:p>
            <a:pPr marL="0" indent="0">
              <a:lnSpc>
                <a:spcPct val="150000"/>
              </a:lnSpc>
              <a:spcBef>
                <a:spcPts val="1200"/>
              </a:spcBef>
              <a:buNone/>
            </a:pPr>
            <a:r>
              <a:rPr lang="en-US" sz="3200" b="1" dirty="0">
                <a:solidFill>
                  <a:schemeClr val="accent1">
                    <a:lumMod val="50000"/>
                  </a:schemeClr>
                </a:solidFill>
                <a:latin typeface="Open Sans" panose="020B0606030504020204"/>
              </a:rPr>
              <a:t>Dose titration and use of combination products</a:t>
            </a:r>
            <a:endParaRPr lang="en-CA" sz="3200" b="1"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25"/>
            </a:pPr>
            <a:r>
              <a:rPr lang="en-CA" sz="2400" u="sng" dirty="0">
                <a:solidFill>
                  <a:schemeClr val="accent1">
                    <a:lumMod val="50000"/>
                  </a:schemeClr>
                </a:solidFill>
                <a:latin typeface="Open Sans" panose="020B0606030504020204"/>
                <a:hlinkClick r:id="rId2" action="ppaction://hlinksldjump"/>
              </a:rPr>
              <a:t>Is there an advantage to increasing the dose of an SGLT2i?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25"/>
            </a:pPr>
            <a:r>
              <a:rPr lang="en-CA" sz="2400" u="sng" dirty="0">
                <a:solidFill>
                  <a:schemeClr val="accent1">
                    <a:lumMod val="50000"/>
                  </a:schemeClr>
                </a:solidFill>
                <a:latin typeface="Open Sans" panose="020B0606030504020204"/>
                <a:hlinkClick r:id="rId3" action="ppaction://hlinksldjump"/>
              </a:rPr>
              <a:t>Is there an advantage to increasing the dose of GLP1-RA?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25"/>
            </a:pPr>
            <a:r>
              <a:rPr lang="en-CA" sz="2400" u="sng" dirty="0">
                <a:solidFill>
                  <a:schemeClr val="accent1">
                    <a:lumMod val="50000"/>
                  </a:schemeClr>
                </a:solidFill>
                <a:latin typeface="Open Sans" panose="020B0606030504020204"/>
                <a:hlinkClick r:id="rId4" action="ppaction://hlinksldjump"/>
              </a:rPr>
              <a:t>Can I use fixed-dose combination tablets?</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25"/>
            </a:pPr>
            <a:r>
              <a:rPr lang="en-CA" sz="2400" u="sng" dirty="0">
                <a:solidFill>
                  <a:schemeClr val="accent1">
                    <a:lumMod val="50000"/>
                  </a:schemeClr>
                </a:solidFill>
                <a:latin typeface="Open Sans" panose="020B0606030504020204"/>
                <a:hlinkClick r:id="rId5" action="ppaction://hlinksldjump"/>
              </a:rPr>
              <a:t>Can I use fixed ratio combinations of insulin and GLP1-RA rather than basal insulin for insulin initiation or intensification? </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0" name="Rectangle 2">
            <a:extLst>
              <a:ext uri="{FF2B5EF4-FFF2-40B4-BE49-F238E27FC236}">
                <a16:creationId xmlns:a16="http://schemas.microsoft.com/office/drawing/2014/main" id="{EDD6903B-E1BB-4A04-A5FD-ED98EEFD0767}"/>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1" name="TextBox 10">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6" action="ppaction://hlinksldjump"/>
              </a:rPr>
              <a:t>Return to Main Menu</a:t>
            </a:r>
            <a:endParaRPr lang="en-CA" sz="1800" b="1" u="sng" dirty="0">
              <a:solidFill>
                <a:schemeClr val="accent1">
                  <a:lumMod val="50000"/>
                </a:schemeClr>
              </a:solidFill>
              <a:latin typeface="Open Sans" panose="020B0606030504020204"/>
            </a:endParaRP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984354479"/>
      </p:ext>
    </p:extLst>
  </p:cSld>
  <p:clrMapOvr>
    <a:masterClrMapping/>
  </p:clrMapOvr>
  <p:transition advTm="3471"/>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E73DE7-4418-4525-911C-3A9C7BFD3522}"/>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20995"/>
            <a:ext cx="11616265" cy="5349137"/>
          </a:xfrm>
        </p:spPr>
        <p:txBody>
          <a:bodyPr vert="horz" lIns="91440" tIns="45720" rIns="91440" bIns="45720" numCol="1" rtlCol="0">
            <a:noAutofit/>
          </a:bodyPr>
          <a:lstStyle/>
          <a:p>
            <a:pPr marL="0" indent="0">
              <a:lnSpc>
                <a:spcPct val="150000"/>
              </a:lnSpc>
              <a:spcBef>
                <a:spcPts val="1200"/>
              </a:spcBef>
              <a:buNone/>
            </a:pPr>
            <a:r>
              <a:rPr lang="en-US" sz="3200" b="1" dirty="0">
                <a:solidFill>
                  <a:schemeClr val="accent1">
                    <a:lumMod val="50000"/>
                  </a:schemeClr>
                </a:solidFill>
                <a:latin typeface="Open Sans" panose="020B0606030504020204"/>
              </a:rPr>
              <a:t>Safety questions</a:t>
            </a:r>
            <a:endParaRPr lang="en-CA" sz="3200" b="1" dirty="0">
              <a:solidFill>
                <a:schemeClr val="accent1">
                  <a:lumMod val="50000"/>
                </a:schemeClr>
              </a:solidFill>
              <a:latin typeface="Open Sans" panose="020B0606030504020204"/>
            </a:endParaRPr>
          </a:p>
          <a:p>
            <a:pPr marL="514350" indent="-514350">
              <a:lnSpc>
                <a:spcPct val="150000"/>
              </a:lnSpc>
              <a:spcBef>
                <a:spcPts val="1200"/>
              </a:spcBef>
              <a:buFont typeface="+mj-lt"/>
              <a:buAutoNum type="arabicPeriod" startAt="29"/>
            </a:pPr>
            <a:r>
              <a:rPr lang="en-CA" sz="2400" u="sng" dirty="0">
                <a:solidFill>
                  <a:schemeClr val="accent1">
                    <a:lumMod val="50000"/>
                  </a:schemeClr>
                </a:solidFill>
                <a:latin typeface="Open Sans" panose="020B0606030504020204"/>
                <a:hlinkClick r:id="rId2" action="ppaction://hlinksldjump"/>
              </a:rPr>
              <a:t>Do some GLP1-RA cause retinopathy? </a:t>
            </a:r>
            <a:endParaRPr lang="en-CA" sz="2400" u="sng" dirty="0">
              <a:solidFill>
                <a:schemeClr val="accent1">
                  <a:lumMod val="50000"/>
                </a:schemeClr>
              </a:solidFill>
              <a:latin typeface="Open Sans" panose="020B0606030504020204"/>
            </a:endParaRPr>
          </a:p>
          <a:p>
            <a:pPr marL="514350" indent="-514350">
              <a:lnSpc>
                <a:spcPct val="150000"/>
              </a:lnSpc>
              <a:spcBef>
                <a:spcPts val="1200"/>
              </a:spcBef>
              <a:buFont typeface="+mj-lt"/>
              <a:buAutoNum type="arabicPeriod" startAt="29"/>
            </a:pPr>
            <a:r>
              <a:rPr lang="en-CA" sz="2400" u="sng" dirty="0">
                <a:solidFill>
                  <a:schemeClr val="accent1">
                    <a:lumMod val="50000"/>
                  </a:schemeClr>
                </a:solidFill>
                <a:latin typeface="Open Sans" panose="020B0606030504020204"/>
                <a:hlinkClick r:id="rId3" action="ppaction://hlinksldjump"/>
              </a:rPr>
              <a:t>Is it safe to use thiazolidinediones (TZD)? </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0" name="Rectangle 2">
            <a:extLst>
              <a:ext uri="{FF2B5EF4-FFF2-40B4-BE49-F238E27FC236}">
                <a16:creationId xmlns:a16="http://schemas.microsoft.com/office/drawing/2014/main" id="{EDD6903B-E1BB-4A04-A5FD-ED98EEFD0767}"/>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1" name="TextBox 10">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4" action="ppaction://hlinksldjump"/>
              </a:rPr>
              <a:t>Return to Main Menu</a:t>
            </a:r>
            <a:endParaRPr lang="en-CA" sz="1800" b="1" u="sng" dirty="0">
              <a:solidFill>
                <a:schemeClr val="accent1">
                  <a:lumMod val="50000"/>
                </a:schemeClr>
              </a:solidFill>
              <a:latin typeface="Open Sans" panose="020B0606030504020204"/>
            </a:endParaRP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823886589"/>
      </p:ext>
    </p:extLst>
  </p:cSld>
  <p:clrMapOvr>
    <a:masterClrMapping/>
  </p:clrMapOvr>
  <p:transition advTm="3471"/>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23541"/>
            <a:ext cx="10942240" cy="1126334"/>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 Are Diabetes Canada’s guidelines too </a:t>
            </a:r>
            <a:r>
              <a:rPr lang="en-US" sz="3600" dirty="0" err="1">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glucocentric</a:t>
            </a:r>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F2029887-9017-4EED-9939-385D874BBCF2}"/>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General </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929599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0292BAB-462F-4BA0-B39C-2F6E6821960D}"/>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dirty="0">
                <a:latin typeface="Open Sans" panose="020B0606030504020204"/>
              </a:rPr>
              <a:t>The update on pharmacotherapy for type 2 diabetes is only one part of our clinical practice guidelines (CPG) which aim to take a holistic, patient-</a:t>
            </a:r>
            <a:r>
              <a:rPr lang="en-US" sz="2400" dirty="0" err="1">
                <a:latin typeface="Open Sans" panose="020B0606030504020204"/>
              </a:rPr>
              <a:t>centred</a:t>
            </a:r>
            <a:r>
              <a:rPr lang="en-US" sz="2400" dirty="0">
                <a:latin typeface="Open Sans" panose="020B0606030504020204"/>
              </a:rPr>
              <a:t> approach. </a:t>
            </a:r>
          </a:p>
          <a:p>
            <a:r>
              <a:rPr lang="en-US" sz="2400" dirty="0">
                <a:latin typeface="Open Sans" panose="020B0606030504020204"/>
              </a:rPr>
              <a:t>Reducing microvascular and cardiovascular (CV) complications, improving quality of life, relieving symptoms of hyperglycemia and reducing risk of hypoglycemia are all important goals for persons living with diabetes. </a:t>
            </a:r>
          </a:p>
          <a:p>
            <a:r>
              <a:rPr lang="en-US" sz="2400" dirty="0">
                <a:latin typeface="Open Sans" panose="020B0606030504020204"/>
              </a:rPr>
              <a:t>The CPG provide extensive recommendations spanning prevention of diabetes, promoting healthy </a:t>
            </a:r>
            <a:r>
              <a:rPr lang="en-US" sz="2400" dirty="0" err="1">
                <a:latin typeface="Open Sans" panose="020B0606030504020204"/>
              </a:rPr>
              <a:t>behaviours</a:t>
            </a:r>
            <a:r>
              <a:rPr lang="en-US" sz="2400" dirty="0">
                <a:latin typeface="Open Sans" panose="020B0606030504020204"/>
              </a:rPr>
              <a:t>, addressing mental health and </a:t>
            </a:r>
            <a:r>
              <a:rPr lang="en-US" sz="2400" dirty="0" err="1">
                <a:latin typeface="Open Sans" panose="020B0606030504020204"/>
              </a:rPr>
              <a:t>emphazising</a:t>
            </a:r>
            <a:r>
              <a:rPr lang="en-US" sz="2400" dirty="0">
                <a:latin typeface="Open Sans" panose="020B0606030504020204"/>
              </a:rPr>
              <a:t> CV risk reduction </a:t>
            </a:r>
            <a:r>
              <a:rPr lang="en-US" sz="2400" baseline="30000" dirty="0">
                <a:latin typeface="Open Sans" panose="020B0606030504020204"/>
              </a:rPr>
              <a:t>1</a:t>
            </a:r>
            <a:r>
              <a:rPr lang="en-US" sz="2400" dirty="0">
                <a:latin typeface="Open Sans" panose="020B0606030504020204"/>
              </a:rPr>
              <a:t>.</a:t>
            </a:r>
            <a:endParaRPr lang="en-CA" sz="2000" dirty="0">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264F3107-81D7-4171-8EF7-92EA52F3EF39}"/>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General </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 Are Diabetes Canada’s guidelines too </a:t>
            </a:r>
            <a:r>
              <a:rPr lang="en-US" sz="2400" dirty="0" err="1">
                <a:ln>
                  <a:solidFill>
                    <a:schemeClr val="bg1"/>
                  </a:solidFill>
                </a:ln>
                <a:solidFill>
                  <a:schemeClr val="bg1"/>
                </a:solidFill>
                <a:latin typeface="Open Sans" panose="020B0606030504020204" pitchFamily="34" charset="0"/>
              </a:rPr>
              <a:t>glucocentric</a:t>
            </a:r>
            <a:r>
              <a:rPr lang="en-US" sz="2400" dirty="0">
                <a:ln>
                  <a:solidFill>
                    <a:schemeClr val="bg1"/>
                  </a:solidFill>
                </a:ln>
                <a:solidFill>
                  <a:schemeClr val="bg1"/>
                </a:solidFill>
                <a:latin typeface="Open Sans" panose="020B0606030504020204" pitchFamily="34" charset="0"/>
              </a:rPr>
              <a:t>?</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558799" y="5371706"/>
            <a:ext cx="10145543" cy="430887"/>
          </a:xfrm>
          <a:prstGeom prst="rect">
            <a:avLst/>
          </a:prstGeom>
          <a:noFill/>
        </p:spPr>
        <p:txBody>
          <a:bodyPr wrap="square">
            <a:spAutoFit/>
          </a:bodyPr>
          <a:lstStyle/>
          <a:p>
            <a:pPr marL="230400" indent="-230400" algn="l">
              <a:buFont typeface="+mj-lt"/>
              <a:buAutoNum type="arabicPeriod"/>
            </a:pPr>
            <a:r>
              <a:rPr lang="en-US" sz="1100" b="0" i="0" dirty="0">
                <a:solidFill>
                  <a:srgbClr val="000000"/>
                </a:solidFill>
                <a:effectLst/>
                <a:latin typeface="Open Sans" panose="020B0606030504020204"/>
              </a:rPr>
              <a:t>Diabetes Canada Clinical Practice Guidelines Expert Committee. Diabetes Canada 2018 clinical practice guidelines for the prevention and management of diabetes in Canada. Can J Diabetes 2018;42(Supp 1):1e325.</a:t>
            </a:r>
          </a:p>
        </p:txBody>
      </p:sp>
      <p:sp>
        <p:nvSpPr>
          <p:cNvPr id="12" name="TextBox 11">
            <a:extLst>
              <a:ext uri="{FF2B5EF4-FFF2-40B4-BE49-F238E27FC236}">
                <a16:creationId xmlns:a16="http://schemas.microsoft.com/office/drawing/2014/main" id="{080462FB-5820-4C17-9571-0AEB1B6BE457}"/>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41550051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91242"/>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 Does good glycemic control matter? </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B1E77E9D-18F9-4C20-985C-69D356455135}"/>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General </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164081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56E8CDE-D4A5-4273-8A81-5C939EDFFAC8}"/>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Optimal glycemic control, especially in the early years after diabetes diagnosis, is important to reduce the incidence and progression of microvascular complications and, in the long term (more than 10 years), is associated with reduced CV </a:t>
            </a:r>
            <a:r>
              <a:rPr lang="en-US" sz="2400" dirty="0">
                <a:solidFill>
                  <a:srgbClr val="000000"/>
                </a:solidFill>
                <a:latin typeface="Open Sans" panose="020B0606030504020204"/>
              </a:rPr>
              <a:t>outcomes </a:t>
            </a:r>
            <a:r>
              <a:rPr lang="en-US" sz="2400" baseline="30000" dirty="0">
                <a:solidFill>
                  <a:srgbClr val="000000"/>
                </a:solidFill>
                <a:latin typeface="Open Sans" panose="020B0606030504020204"/>
              </a:rPr>
              <a:t>(2-4)</a:t>
            </a:r>
            <a:r>
              <a:rPr lang="en-US" sz="2400" dirty="0">
                <a:solidFill>
                  <a:srgbClr val="000000"/>
                </a:solidFill>
                <a:latin typeface="Open Sans" panose="020B0606030504020204"/>
              </a:rPr>
              <a:t>.</a:t>
            </a:r>
          </a:p>
          <a:p>
            <a:r>
              <a:rPr lang="en-US" sz="2400" b="0" i="0" dirty="0">
                <a:solidFill>
                  <a:srgbClr val="000000"/>
                </a:solidFill>
                <a:effectLst/>
                <a:latin typeface="Open Sans" panose="020B0606030504020204"/>
              </a:rPr>
              <a:t>Good glucose control can be more difficult to achieve and maintain compared to blood pressure or lipid targets, but encouraging optimal glucose control may be important since healthy lifestyle </a:t>
            </a:r>
            <a:r>
              <a:rPr lang="en-US" sz="2400" b="0" i="0" dirty="0" err="1">
                <a:solidFill>
                  <a:srgbClr val="000000"/>
                </a:solidFill>
                <a:effectLst/>
                <a:latin typeface="Open Sans" panose="020B0606030504020204"/>
              </a:rPr>
              <a:t>behaviours</a:t>
            </a:r>
            <a:r>
              <a:rPr lang="en-US" sz="2400" b="0" i="0" dirty="0">
                <a:solidFill>
                  <a:srgbClr val="000000"/>
                </a:solidFill>
                <a:effectLst/>
                <a:latin typeface="Open Sans" panose="020B0606030504020204"/>
              </a:rPr>
              <a:t> have benefits beyond blood glucose control. It may be an important proxy for efficacy of other aspects of care.</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 Does good glycemic control matter? </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3618831" y="5539409"/>
            <a:ext cx="8322798" cy="1323439"/>
          </a:xfrm>
          <a:prstGeom prst="rect">
            <a:avLst/>
          </a:prstGeom>
          <a:noFill/>
        </p:spPr>
        <p:txBody>
          <a:bodyPr wrap="square">
            <a:spAutoFit/>
          </a:bodyPr>
          <a:lstStyle/>
          <a:p>
            <a:pPr marL="230400" indent="-230400">
              <a:buFont typeface="+mj-lt"/>
              <a:buAutoNum type="arabicPeriod" startAt="2"/>
            </a:pPr>
            <a:r>
              <a:rPr lang="en-US" sz="1100" dirty="0">
                <a:solidFill>
                  <a:srgbClr val="000000"/>
                </a:solidFill>
                <a:latin typeface="Open Sans" panose="020B0606030504020204"/>
              </a:rPr>
              <a:t>UKPDS Study Group. Intensive blood-glucose control with </a:t>
            </a:r>
            <a:r>
              <a:rPr lang="en-US" sz="1100" dirty="0" err="1">
                <a:solidFill>
                  <a:srgbClr val="000000"/>
                </a:solidFill>
                <a:latin typeface="Open Sans" panose="020B0606030504020204"/>
              </a:rPr>
              <a:t>sulphonylureas</a:t>
            </a:r>
            <a:r>
              <a:rPr lang="en-US" sz="1100" dirty="0">
                <a:solidFill>
                  <a:srgbClr val="000000"/>
                </a:solidFill>
                <a:latin typeface="Open Sans" panose="020B0606030504020204"/>
              </a:rPr>
              <a:t> or insulin compared with conventional treatment and risk of complications in patients with type 2 diabetes (UKPDS 33). UK Prospective Diabetes Study (UKPDS) Group. Lancet 1998;352:837e53.</a:t>
            </a:r>
          </a:p>
          <a:p>
            <a:pPr marL="230400" indent="-230400" algn="l">
              <a:buFont typeface="+mj-lt"/>
              <a:buAutoNum type="arabicPeriod" startAt="2"/>
            </a:pPr>
            <a:r>
              <a:rPr lang="en-US" sz="1100" b="0" i="0" dirty="0">
                <a:solidFill>
                  <a:srgbClr val="000000"/>
                </a:solidFill>
                <a:effectLst/>
                <a:latin typeface="Open Sans" panose="020B0606030504020204"/>
              </a:rPr>
              <a:t>Holman RR, Paul SK, Bethel MA, Matthews DR, Neil HAW. 10-year follow-up of intensive glucose control in type 2 diabetes. N </a:t>
            </a:r>
            <a:r>
              <a:rPr lang="en-US" sz="1100" b="0" i="0" dirty="0" err="1">
                <a:solidFill>
                  <a:srgbClr val="000000"/>
                </a:solidFill>
                <a:effectLst/>
                <a:latin typeface="Open Sans" panose="020B0606030504020204"/>
              </a:rPr>
              <a:t>Engl</a:t>
            </a:r>
            <a:r>
              <a:rPr lang="en-US" sz="1100" b="0" i="0" dirty="0">
                <a:solidFill>
                  <a:srgbClr val="000000"/>
                </a:solidFill>
                <a:effectLst/>
                <a:latin typeface="Open Sans" panose="020B0606030504020204"/>
              </a:rPr>
              <a:t> J Med 2008;359:1577e89.</a:t>
            </a:r>
          </a:p>
          <a:p>
            <a:pPr marL="230400" indent="-230400" algn="l">
              <a:buFont typeface="+mj-lt"/>
              <a:buAutoNum type="arabicPeriod" startAt="2"/>
            </a:pPr>
            <a:r>
              <a:rPr lang="en-US" sz="1100" b="0" i="0" dirty="0">
                <a:solidFill>
                  <a:srgbClr val="000000"/>
                </a:solidFill>
                <a:effectLst/>
                <a:latin typeface="Open Sans" panose="020B0606030504020204"/>
              </a:rPr>
              <a:t>ACCORD Study Group. Nine-year effects of 3.7 years of intensive glycemic control on cardiovascular outcomes. Diabetes Care 2016;39:701e8</a:t>
            </a:r>
            <a:r>
              <a:rPr lang="en-US" sz="1400" b="0" i="0" dirty="0">
                <a:solidFill>
                  <a:srgbClr val="000000"/>
                </a:solidFill>
                <a:effectLst/>
                <a:latin typeface="Open Sans" panose="020B0606030504020204"/>
              </a:rPr>
              <a:t>.</a:t>
            </a:r>
          </a:p>
        </p:txBody>
      </p:sp>
      <p:sp>
        <p:nvSpPr>
          <p:cNvPr id="12" name="TextBox 11">
            <a:extLst>
              <a:ext uri="{FF2B5EF4-FFF2-40B4-BE49-F238E27FC236}">
                <a16:creationId xmlns:a16="http://schemas.microsoft.com/office/drawing/2014/main" id="{72BDFD8C-78ED-4F2E-A3A3-C6B380156FF0}"/>
              </a:ext>
            </a:extLst>
          </p:cNvPr>
          <p:cNvSpPr txBox="1"/>
          <p:nvPr/>
        </p:nvSpPr>
        <p:spPr>
          <a:xfrm>
            <a:off x="558800" y="6171639"/>
            <a:ext cx="6120062"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5" name="TextBox 14">
            <a:extLst>
              <a:ext uri="{FF2B5EF4-FFF2-40B4-BE49-F238E27FC236}">
                <a16:creationId xmlns:a16="http://schemas.microsoft.com/office/drawing/2014/main" id="{CEB70F02-12C8-4BD0-ACA9-8E0CE414BF3B}"/>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General </a:t>
            </a:r>
          </a:p>
        </p:txBody>
      </p:sp>
    </p:spTree>
    <p:extLst>
      <p:ext uri="{BB962C8B-B14F-4D97-AF65-F5344CB8AC3E}">
        <p14:creationId xmlns:p14="http://schemas.microsoft.com/office/powerpoint/2010/main" val="317744023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Q3: Should pharmacotherapy always be started at diagnosis? </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7" name="TextBox 6">
            <a:extLst>
              <a:ext uri="{FF2B5EF4-FFF2-40B4-BE49-F238E27FC236}">
                <a16:creationId xmlns:a16="http://schemas.microsoft.com/office/drawing/2014/main" id="{FC7049E2-2853-4D6C-AA93-619BBD3ABA6B}"/>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sp>
        <p:nvSpPr>
          <p:cNvPr id="8" name="TextBox 7">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83985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It is acceptable to defer pharmacotherapy until a trial of healthy </a:t>
            </a:r>
            <a:r>
              <a:rPr lang="en-US" sz="2400" b="0" i="0" dirty="0" err="1">
                <a:solidFill>
                  <a:srgbClr val="000000"/>
                </a:solidFill>
                <a:effectLst/>
                <a:latin typeface="Open Sans" panose="020B0606030504020204"/>
              </a:rPr>
              <a:t>behaviour</a:t>
            </a:r>
            <a:r>
              <a:rPr lang="en-US" sz="2400" b="0" i="0" dirty="0">
                <a:solidFill>
                  <a:srgbClr val="000000"/>
                </a:solidFill>
                <a:effectLst/>
                <a:latin typeface="Open Sans" panose="020B0606030504020204"/>
              </a:rPr>
              <a:t> interventions. Metformin should be started if glycated hemoglobin (A1C) target is not achieved by 3 months. This approach aligns with the United Kingdom Prospective Diabetes Study (UKPDS) where participants were randomized to start therapy if they did not reach glycemic targets after 3 months of dietary intervention </a:t>
            </a:r>
            <a:r>
              <a:rPr lang="en-US" sz="2400" b="0" i="0" baseline="30000" dirty="0">
                <a:solidFill>
                  <a:srgbClr val="000000"/>
                </a:solidFill>
                <a:effectLst/>
                <a:latin typeface="Open Sans" panose="020B0606030504020204"/>
              </a:rPr>
              <a:t>5</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Remission of type 2 diabetes is possible with healthy </a:t>
            </a:r>
            <a:r>
              <a:rPr lang="en-US" sz="2400" b="0" i="0" dirty="0" err="1">
                <a:solidFill>
                  <a:srgbClr val="000000"/>
                </a:solidFill>
                <a:effectLst/>
                <a:latin typeface="Open Sans" panose="020B0606030504020204"/>
              </a:rPr>
              <a:t>behaviours</a:t>
            </a:r>
            <a:r>
              <a:rPr lang="en-US" sz="2400" b="0" i="0" dirty="0">
                <a:solidFill>
                  <a:srgbClr val="000000"/>
                </a:solidFill>
                <a:effectLst/>
                <a:latin typeface="Open Sans" panose="020B0606030504020204"/>
              </a:rPr>
              <a:t> and is a worthwhile goal.</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Q3: Should pharmacotherapy always be started at diagnosis? </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1031776" y="5140463"/>
            <a:ext cx="9587607" cy="261610"/>
          </a:xfrm>
          <a:prstGeom prst="rect">
            <a:avLst/>
          </a:prstGeom>
          <a:noFill/>
        </p:spPr>
        <p:txBody>
          <a:bodyPr wrap="square">
            <a:spAutoFit/>
          </a:bodyPr>
          <a:lstStyle/>
          <a:p>
            <a:pPr marL="228600" indent="-228600">
              <a:buFont typeface="+mj-lt"/>
              <a:buAutoNum type="arabicPeriod" startAt="5"/>
            </a:pPr>
            <a:r>
              <a:rPr lang="en-US" sz="1100" dirty="0">
                <a:solidFill>
                  <a:srgbClr val="000000"/>
                </a:solidFill>
                <a:latin typeface="Open Sans" panose="020B0606030504020204"/>
              </a:rPr>
              <a:t>UKPDS Study Group. UK Prospective Diabetes Study (UKPDS). VIII. Study design, progress and performance. </a:t>
            </a:r>
            <a:r>
              <a:rPr lang="en-US" sz="1100" dirty="0" err="1">
                <a:solidFill>
                  <a:srgbClr val="000000"/>
                </a:solidFill>
                <a:latin typeface="Open Sans" panose="020B0606030504020204"/>
              </a:rPr>
              <a:t>Diabetologia</a:t>
            </a:r>
            <a:r>
              <a:rPr lang="en-US" sz="1100" dirty="0">
                <a:solidFill>
                  <a:srgbClr val="000000"/>
                </a:solidFill>
                <a:latin typeface="Open Sans" panose="020B0606030504020204"/>
              </a:rPr>
              <a:t> 1991;34:877e90.</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6" name="TextBox 15">
            <a:extLst>
              <a:ext uri="{FF2B5EF4-FFF2-40B4-BE49-F238E27FC236}">
                <a16:creationId xmlns:a16="http://schemas.microsoft.com/office/drawing/2014/main" id="{062B4F0A-4E37-46CA-BD6F-C07778903E51}"/>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91119081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Q4: Why is metformin still recommended as first-line pharmacologic therapy? </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8F43A2D6-E23E-4C56-BA54-EA05F4CFAF4E}"/>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718046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5548EC5-1A6C-4498-9117-7B2636ACDD1C}"/>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6" name="TextBox 5">
            <a:extLst>
              <a:ext uri="{FF2B5EF4-FFF2-40B4-BE49-F238E27FC236}">
                <a16:creationId xmlns:a16="http://schemas.microsoft.com/office/drawing/2014/main" id="{A07F6154-22BF-436A-B36F-5971FAE460FF}"/>
              </a:ext>
            </a:extLst>
          </p:cNvPr>
          <p:cNvSpPr txBox="1"/>
          <p:nvPr/>
        </p:nvSpPr>
        <p:spPr>
          <a:xfrm>
            <a:off x="71669" y="161185"/>
            <a:ext cx="12192000" cy="666786"/>
          </a:xfrm>
          <a:prstGeom prst="rect">
            <a:avLst/>
          </a:prstGeom>
          <a:noFill/>
        </p:spPr>
        <p:txBody>
          <a:bodyPr wrap="square" rtlCol="0">
            <a:spAutoFit/>
          </a:bodyPr>
          <a:lstStyle/>
          <a:p>
            <a:pPr algn="ctr"/>
            <a:r>
              <a:rPr lang="en-CA"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The User’s Guide</a:t>
            </a:r>
          </a:p>
        </p:txBody>
      </p:sp>
      <p:pic>
        <p:nvPicPr>
          <p:cNvPr id="14" name="Picture 13">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pic>
        <p:nvPicPr>
          <p:cNvPr id="7" name="Picture 6">
            <a:extLst>
              <a:ext uri="{FF2B5EF4-FFF2-40B4-BE49-F238E27FC236}">
                <a16:creationId xmlns:a16="http://schemas.microsoft.com/office/drawing/2014/main" id="{015C24E5-D920-E941-94B4-432E7B101EFA}"/>
              </a:ext>
            </a:extLst>
          </p:cNvPr>
          <p:cNvPicPr>
            <a:picLocks noChangeAspect="1"/>
          </p:cNvPicPr>
          <p:nvPr/>
        </p:nvPicPr>
        <p:blipFill rotWithShape="1">
          <a:blip r:embed="rId4"/>
          <a:srcRect t="6592" b="25376"/>
          <a:stretch/>
        </p:blipFill>
        <p:spPr>
          <a:xfrm>
            <a:off x="323102" y="1006124"/>
            <a:ext cx="11545795" cy="4658405"/>
          </a:xfrm>
          <a:prstGeom prst="rect">
            <a:avLst/>
          </a:prstGeom>
        </p:spPr>
      </p:pic>
      <p:sp>
        <p:nvSpPr>
          <p:cNvPr id="10" name="Shape 381">
            <a:extLst>
              <a:ext uri="{FF2B5EF4-FFF2-40B4-BE49-F238E27FC236}">
                <a16:creationId xmlns:a16="http://schemas.microsoft.com/office/drawing/2014/main" id="{D9E8F011-0B87-8842-A352-E3C3D89F701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11" name="Shape 381">
            <a:extLst>
              <a:ext uri="{FF2B5EF4-FFF2-40B4-BE49-F238E27FC236}">
                <a16:creationId xmlns:a16="http://schemas.microsoft.com/office/drawing/2014/main" id="{EFB141F4-D3EF-DB4D-82C6-B0B6EC09E0F5}"/>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2" name="Oval 1">
            <a:extLst>
              <a:ext uri="{FF2B5EF4-FFF2-40B4-BE49-F238E27FC236}">
                <a16:creationId xmlns:a16="http://schemas.microsoft.com/office/drawing/2014/main" id="{1D7F6683-9AF7-2647-BEE3-C11017AE70F6}"/>
              </a:ext>
            </a:extLst>
          </p:cNvPr>
          <p:cNvSpPr/>
          <p:nvPr/>
        </p:nvSpPr>
        <p:spPr>
          <a:xfrm>
            <a:off x="3085051" y="3652929"/>
            <a:ext cx="2304256" cy="48005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06693038"/>
      </p:ext>
    </p:extLst>
  </p:cSld>
  <p:clrMapOvr>
    <a:masterClrMapping/>
  </p:clrMapOvr>
  <mc:AlternateContent xmlns:mc="http://schemas.openxmlformats.org/markup-compatibility/2006" xmlns:p14="http://schemas.microsoft.com/office/powerpoint/2010/main">
    <mc:Choice Requires="p14">
      <p:transition spd="slow" p14:dur="2000" advTm="16337"/>
    </mc:Choice>
    <mc:Fallback xmlns="">
      <p:transition spd="slow" advTm="16337"/>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7DC27B5-108E-4C87-82DC-FFB9D3653B18}"/>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Metformin is inexpensive, has few side effects, provides durable glycemic control compared with sulfonylureas (SU) and has decades of clinical experience.</a:t>
            </a:r>
          </a:p>
          <a:p>
            <a:r>
              <a:rPr lang="en-US" sz="2400" b="0" i="0" dirty="0">
                <a:solidFill>
                  <a:srgbClr val="000000"/>
                </a:solidFill>
                <a:effectLst/>
                <a:latin typeface="Open Sans" panose="020B0606030504020204"/>
              </a:rPr>
              <a:t>Metformin was tested in the UKPDS, which is the only outcome trial conducted in individuals with newly diagnosed type 2 diabetes.</a:t>
            </a:r>
          </a:p>
          <a:p>
            <a:r>
              <a:rPr lang="en-US" sz="2400" b="0" i="0" dirty="0">
                <a:solidFill>
                  <a:srgbClr val="000000"/>
                </a:solidFill>
                <a:effectLst/>
                <a:latin typeface="Open Sans" panose="020B0606030504020204"/>
              </a:rPr>
              <a:t>The majority of participants in outcome trials demonstrating cardiorenal benefits for specific drugs/classes were taking other antihyperglycemic agents (AHA), including metformin, as background medications.</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Q4: Why is metformin still recommended as first-line pharmacologic therapy? </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27B1C2AB-169F-401A-B2FF-1C0070A37F93}"/>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6" name="TextBox 15">
            <a:extLst>
              <a:ext uri="{FF2B5EF4-FFF2-40B4-BE49-F238E27FC236}">
                <a16:creationId xmlns:a16="http://schemas.microsoft.com/office/drawing/2014/main" id="{7AB4EA8B-0F5B-4BBE-A1BC-5F897FFA0349}"/>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15194474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2800980"/>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Q5: Can AHA with cardiorenal benefits be started at diagnosis of type 2 diabetes instead of metformin?</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23996049-8DE9-4EA4-B595-465D606F7EB8}"/>
              </a:ext>
            </a:extLst>
          </p:cNvPr>
          <p:cNvSpPr txBox="1"/>
          <p:nvPr/>
        </p:nvSpPr>
        <p:spPr>
          <a:xfrm>
            <a:off x="44117" y="533441"/>
            <a:ext cx="2659326"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807227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5436C6E-1FC6-4A93-BDD1-80B819F0EFA8}"/>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10" name="Rectangle 9">
            <a:extLst>
              <a:ext uri="{FF2B5EF4-FFF2-40B4-BE49-F238E27FC236}">
                <a16:creationId xmlns:a16="http://schemas.microsoft.com/office/drawing/2014/main" id="{D26A478D-15D7-49E7-9143-A611C9EA210B}"/>
              </a:ext>
            </a:extLst>
          </p:cNvPr>
          <p:cNvSpPr/>
          <p:nvPr/>
        </p:nvSpPr>
        <p:spPr>
          <a:xfrm>
            <a:off x="0" y="0"/>
            <a:ext cx="12192000" cy="87102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Other agents should be used if metformin is contraindicated or not tolerated. If the estimated glomerular filtration rate (eGFR) is too low for metformin to be used safely:</a:t>
            </a:r>
          </a:p>
          <a:p>
            <a:pPr lvl="1"/>
            <a:r>
              <a:rPr lang="en-US" sz="2000" b="0" i="0" dirty="0">
                <a:solidFill>
                  <a:srgbClr val="000000"/>
                </a:solidFill>
                <a:effectLst/>
                <a:latin typeface="Open Sans" panose="020B0606030504020204"/>
              </a:rPr>
              <a:t>It is unlikely that a sodium-glucose cotransporter-2 inhibitor (SGLT2i) will be effective for blood glucose lowering.</a:t>
            </a:r>
          </a:p>
          <a:p>
            <a:pPr lvl="1"/>
            <a:r>
              <a:rPr lang="en-US" sz="2000" b="0" i="0" dirty="0">
                <a:solidFill>
                  <a:srgbClr val="000000"/>
                </a:solidFill>
                <a:effectLst/>
                <a:latin typeface="Open Sans" panose="020B0606030504020204"/>
              </a:rPr>
              <a:t>The cardiorenal benefits for this class are only established when the eGFR is &gt;30 mL/min/1.73m</a:t>
            </a:r>
            <a:r>
              <a:rPr lang="en-US" sz="2000" b="0" i="0" baseline="30000" dirty="0">
                <a:solidFill>
                  <a:srgbClr val="000000"/>
                </a:solidFill>
                <a:effectLst/>
                <a:latin typeface="Open Sans" panose="020B0606030504020204"/>
              </a:rPr>
              <a:t>2</a:t>
            </a:r>
            <a:r>
              <a:rPr lang="en-US" sz="20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For people with pre-existing atherosclerotic cardiovascular disease (ASCVD), heart failure (HF) or chronic kidney disease (CKD), drugs with cardiorenal benefits may be considered.</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Q5: Can AHA with cardiorenal benefits be started at diagnosis of type 2 diabetes instead of metformin?</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15F28461-AC70-41D2-BFD6-667258A69BFE}"/>
              </a:ext>
            </a:extLst>
          </p:cNvPr>
          <p:cNvSpPr txBox="1"/>
          <p:nvPr/>
        </p:nvSpPr>
        <p:spPr>
          <a:xfrm>
            <a:off x="558800" y="6171639"/>
            <a:ext cx="2837239"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5" name="TextBox 14">
            <a:extLst>
              <a:ext uri="{FF2B5EF4-FFF2-40B4-BE49-F238E27FC236}">
                <a16:creationId xmlns:a16="http://schemas.microsoft.com/office/drawing/2014/main" id="{C99D3954-4317-41E3-86B8-9A2A98B9C862}"/>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pic>
        <p:nvPicPr>
          <p:cNvPr id="13" name="Picture 12">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68929288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2805896"/>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Q6: Can I start a drug with cardiorenal benefit at diagnosis of type 2 diabetes if my patient has a history of ASCVD, HF or CKD?</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2DEAC717-0388-42E1-9364-62DE5A17081D}"/>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634523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81DDAE0-BC5C-4B7C-80A3-D6C8860FB654}"/>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576267"/>
            <a:ext cx="10515600" cy="5075632"/>
          </a:xfrm>
        </p:spPr>
        <p:txBody>
          <a:bodyPr>
            <a:normAutofit/>
          </a:bodyPr>
          <a:lstStyle/>
          <a:p>
            <a:r>
              <a:rPr lang="en-US" sz="2400" b="0" i="0" dirty="0">
                <a:solidFill>
                  <a:srgbClr val="000000"/>
                </a:solidFill>
                <a:effectLst/>
                <a:latin typeface="Open Sans" panose="020B0606030504020204"/>
              </a:rPr>
              <a:t>There have been no CV or renal outcome trials performed in this setting, but this seems to be a reasonable choice as the benefit of effect seen in the cardiovascular outcome trials (CVOT) has not been found to vary with the duration of diabetes.</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9051776"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Q6: Can I start a drug with cardiorenal benefit at diagnosis of type 2 diabetes if my patient has a history of ASCVD, HF or CKD?</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6" name="TextBox 15">
            <a:extLst>
              <a:ext uri="{FF2B5EF4-FFF2-40B4-BE49-F238E27FC236}">
                <a16:creationId xmlns:a16="http://schemas.microsoft.com/office/drawing/2014/main" id="{0942563B-91BE-47CE-B174-6A91A858B99B}"/>
              </a:ext>
            </a:extLst>
          </p:cNvPr>
          <p:cNvSpPr txBox="1"/>
          <p:nvPr/>
        </p:nvSpPr>
        <p:spPr>
          <a:xfrm>
            <a:off x="44117" y="533441"/>
            <a:ext cx="6120062"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Starting treatment </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55110611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91242"/>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Q7: Do I always need to add an extra drug?</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8864C28A-A2C2-45E9-8CCD-5B1A440E9F28}"/>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0330604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26A478D-15D7-49E7-9143-A611C9EA210B}"/>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602772"/>
            <a:ext cx="10515600" cy="5075632"/>
          </a:xfrm>
        </p:spPr>
        <p:txBody>
          <a:bodyPr>
            <a:normAutofit/>
          </a:bodyPr>
          <a:lstStyle/>
          <a:p>
            <a:r>
              <a:rPr lang="en-US" sz="2400" b="0" i="0" dirty="0">
                <a:solidFill>
                  <a:srgbClr val="000000"/>
                </a:solidFill>
                <a:effectLst/>
                <a:latin typeface="Open Sans" panose="020B0606030504020204"/>
              </a:rPr>
              <a:t>Individual responses to therapies always vary. This seems to be particularly true for some agents (e.g. glucagon-like peptide-1 receptor agonists [GLP1-RA], thiazolidinediones [TZD]). If a drug has not been (or is only marginally) effective, it is reasonable to switch to a different agent.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264F3107-81D7-4171-8EF7-92EA52F3EF39}"/>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Q7: Do I always need to add an extra drug?</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9658994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2800980"/>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Q8: Can individuals with ASCVD, HF or CKD be prescribed agents with demonstrated cardiorenal benefits even if A1C is at target?</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8" name="TextBox 7">
            <a:extLst>
              <a:ext uri="{FF2B5EF4-FFF2-40B4-BE49-F238E27FC236}">
                <a16:creationId xmlns:a16="http://schemas.microsoft.com/office/drawing/2014/main" id="{94BC052E-23A8-441E-8937-DCA31EDB8C30}"/>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753943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217222"/>
            <a:ext cx="10515600" cy="5075632"/>
          </a:xfrm>
        </p:spPr>
        <p:txBody>
          <a:bodyPr>
            <a:normAutofit/>
          </a:bodyPr>
          <a:lstStyle/>
          <a:p>
            <a:r>
              <a:rPr lang="en-US" sz="2000" b="0" i="0" dirty="0">
                <a:solidFill>
                  <a:srgbClr val="000000"/>
                </a:solidFill>
                <a:effectLst/>
                <a:latin typeface="Open Sans" panose="020B0606030504020204"/>
              </a:rPr>
              <a:t>Reducing CV and renal complications is an important goal for diabetes management.</a:t>
            </a:r>
          </a:p>
          <a:p>
            <a:r>
              <a:rPr lang="en-US" sz="2000" b="0" i="0" dirty="0">
                <a:solidFill>
                  <a:srgbClr val="000000"/>
                </a:solidFill>
                <a:effectLst/>
                <a:latin typeface="Open Sans" panose="020B0606030504020204"/>
              </a:rPr>
              <a:t>While previous outcome studies included only individuals with type 2 diabetes who were above A1C target, some recent outcome trials have included individuals with A1C at or below target.</a:t>
            </a:r>
          </a:p>
          <a:p>
            <a:pPr lvl="1"/>
            <a:r>
              <a:rPr lang="en-US" sz="1800" b="0" i="0" dirty="0">
                <a:solidFill>
                  <a:srgbClr val="000000"/>
                </a:solidFill>
                <a:effectLst/>
                <a:latin typeface="Open Sans" panose="020B0606030504020204"/>
              </a:rPr>
              <a:t>In people with HF, an SGLT2i was found to reduce risk of hospitalization for heart failure (HHF) and CV death </a:t>
            </a:r>
            <a:r>
              <a:rPr lang="en-US" sz="1800" b="0" i="0" baseline="30000" dirty="0">
                <a:solidFill>
                  <a:srgbClr val="000000"/>
                </a:solidFill>
                <a:effectLst/>
                <a:latin typeface="Open Sans" panose="020B0606030504020204"/>
              </a:rPr>
              <a:t>6</a:t>
            </a:r>
            <a:r>
              <a:rPr lang="en-US" sz="1800" b="0" i="0" dirty="0">
                <a:solidFill>
                  <a:srgbClr val="000000"/>
                </a:solidFill>
                <a:effectLst/>
                <a:latin typeface="Open Sans" panose="020B0606030504020204"/>
              </a:rPr>
              <a:t>.</a:t>
            </a:r>
          </a:p>
          <a:p>
            <a:pPr lvl="1"/>
            <a:r>
              <a:rPr lang="en-US" sz="1800" b="0" i="0" dirty="0">
                <a:solidFill>
                  <a:srgbClr val="000000"/>
                </a:solidFill>
                <a:effectLst/>
                <a:latin typeface="Open Sans" panose="020B0606030504020204"/>
              </a:rPr>
              <a:t>In people with ASCVD or CV risk factors, a GLP1-RA was found to reduce risk of major adverse CV events (MACE) </a:t>
            </a:r>
            <a:r>
              <a:rPr lang="en-US" sz="1800" b="0" i="0" baseline="30000" dirty="0">
                <a:solidFill>
                  <a:srgbClr val="000000"/>
                </a:solidFill>
                <a:effectLst/>
                <a:latin typeface="Open Sans" panose="020B0606030504020204"/>
              </a:rPr>
              <a:t>7</a:t>
            </a:r>
            <a:r>
              <a:rPr lang="en-US" sz="1800" b="0" i="0" dirty="0">
                <a:solidFill>
                  <a:srgbClr val="000000"/>
                </a:solidFill>
                <a:effectLst/>
                <a:latin typeface="Open Sans" panose="020B0606030504020204"/>
              </a:rPr>
              <a:t>.</a:t>
            </a:r>
          </a:p>
          <a:p>
            <a:r>
              <a:rPr lang="en-US" sz="2000" b="0" i="0" dirty="0">
                <a:solidFill>
                  <a:srgbClr val="000000"/>
                </a:solidFill>
                <a:effectLst/>
                <a:latin typeface="Open Sans" panose="020B0606030504020204"/>
              </a:rPr>
              <a:t>The cardiorenal benefits for people with CKD do not appear to depend on substantial glycemic improvements. For example, in the Canagliflozin and Renal Outcomes in Type 2 Diabetes and Nephropathy (CREDENCE) trial, the A1C at the end of the study was only 0.11% lower than control subjects </a:t>
            </a:r>
            <a:r>
              <a:rPr lang="en-US" sz="2000" b="0" i="0" baseline="30000" dirty="0">
                <a:solidFill>
                  <a:srgbClr val="000000"/>
                </a:solidFill>
                <a:effectLst/>
                <a:latin typeface="Open Sans" panose="020B0606030504020204"/>
              </a:rPr>
              <a:t>8</a:t>
            </a:r>
            <a:r>
              <a:rPr lang="en-US" sz="2000" b="0" i="0" dirty="0">
                <a:solidFill>
                  <a:srgbClr val="000000"/>
                </a:solidFill>
                <a:effectLst/>
                <a:latin typeface="Open Sans" panose="020B0606030504020204"/>
              </a:rPr>
              <a:t>.</a:t>
            </a:r>
          </a:p>
          <a:p>
            <a:r>
              <a:rPr lang="en-US" sz="2000" b="0" i="0" dirty="0">
                <a:solidFill>
                  <a:srgbClr val="000000"/>
                </a:solidFill>
                <a:effectLst/>
                <a:latin typeface="Open Sans" panose="020B0606030504020204"/>
              </a:rPr>
              <a:t>Substitution of (replacing rather than adding) an agent with cardiorenal benefit may be appropriate if people are at or close to A1C target.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000" dirty="0">
                <a:ln>
                  <a:solidFill>
                    <a:schemeClr val="bg1"/>
                  </a:solidFill>
                </a:ln>
                <a:solidFill>
                  <a:schemeClr val="bg1"/>
                </a:solidFill>
                <a:latin typeface="Open Sans" panose="020B0606030504020204" pitchFamily="34" charset="0"/>
              </a:rPr>
              <a:t>Q8: Can individuals with ASCVD, HF or CKD be prescribed agents with demonstrated cardiorenal benefits even if A1C is at target?</a:t>
            </a:r>
            <a:endParaRPr lang="en-CA" sz="20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0" name="TextBox 9">
            <a:extLst>
              <a:ext uri="{FF2B5EF4-FFF2-40B4-BE49-F238E27FC236}">
                <a16:creationId xmlns:a16="http://schemas.microsoft.com/office/drawing/2014/main" id="{E3546D01-AE30-467B-B3E5-7485553872D5}"/>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12" name="TextBox 11">
            <a:extLst>
              <a:ext uri="{FF2B5EF4-FFF2-40B4-BE49-F238E27FC236}">
                <a16:creationId xmlns:a16="http://schemas.microsoft.com/office/drawing/2014/main" id="{272C3534-8DA8-453E-A5FE-3F7C97E166AD}"/>
              </a:ext>
            </a:extLst>
          </p:cNvPr>
          <p:cNvSpPr txBox="1"/>
          <p:nvPr/>
        </p:nvSpPr>
        <p:spPr>
          <a:xfrm>
            <a:off x="3287012" y="5617641"/>
            <a:ext cx="8687273" cy="1107996"/>
          </a:xfrm>
          <a:prstGeom prst="rect">
            <a:avLst/>
          </a:prstGeom>
          <a:noFill/>
        </p:spPr>
        <p:txBody>
          <a:bodyPr wrap="square">
            <a:spAutoFit/>
          </a:bodyPr>
          <a:lstStyle/>
          <a:p>
            <a:pPr marL="230400" indent="-230400">
              <a:buFont typeface="+mj-lt"/>
              <a:buAutoNum type="arabicPeriod" startAt="6"/>
            </a:pPr>
            <a:r>
              <a:rPr lang="en-US" sz="1100" dirty="0">
                <a:solidFill>
                  <a:srgbClr val="000000"/>
                </a:solidFill>
                <a:latin typeface="Open Sans" panose="020B0606030504020204"/>
              </a:rPr>
              <a:t>McMurray JJV, Solomon SD, </a:t>
            </a:r>
            <a:r>
              <a:rPr lang="en-US" sz="1100" dirty="0" err="1">
                <a:solidFill>
                  <a:srgbClr val="000000"/>
                </a:solidFill>
                <a:latin typeface="Open Sans" panose="020B0606030504020204"/>
              </a:rPr>
              <a:t>Inzucchi</a:t>
            </a:r>
            <a:r>
              <a:rPr lang="en-US" sz="1100" dirty="0">
                <a:solidFill>
                  <a:srgbClr val="000000"/>
                </a:solidFill>
                <a:latin typeface="Open Sans" panose="020B0606030504020204"/>
              </a:rPr>
              <a:t> SE, et al. Dapagliflozin in patients with heart failure and reduced ejection fraction.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2019;381:1995e2008.</a:t>
            </a:r>
          </a:p>
          <a:p>
            <a:pPr marL="230400" indent="-230400">
              <a:buFont typeface="+mj-lt"/>
              <a:buAutoNum type="arabicPeriod" startAt="6"/>
            </a:pPr>
            <a:r>
              <a:rPr lang="en-US" sz="1100" dirty="0">
                <a:solidFill>
                  <a:srgbClr val="000000"/>
                </a:solidFill>
                <a:latin typeface="Open Sans" panose="020B0606030504020204"/>
              </a:rPr>
              <a:t>Gerstein HC, Colhoun HM, </a:t>
            </a:r>
            <a:r>
              <a:rPr lang="en-US" sz="1100" dirty="0" err="1">
                <a:solidFill>
                  <a:srgbClr val="000000"/>
                </a:solidFill>
                <a:latin typeface="Open Sans" panose="020B0606030504020204"/>
              </a:rPr>
              <a:t>Dagenais</a:t>
            </a:r>
            <a:r>
              <a:rPr lang="en-US" sz="1100" dirty="0">
                <a:solidFill>
                  <a:srgbClr val="000000"/>
                </a:solidFill>
                <a:latin typeface="Open Sans" panose="020B0606030504020204"/>
              </a:rPr>
              <a:t> GR, et al. Dulaglutide and cardiovascular outcomes in type 2 diabetes (REWIND): A double-blind, </a:t>
            </a:r>
            <a:r>
              <a:rPr lang="en-US" sz="1100" dirty="0" err="1">
                <a:solidFill>
                  <a:srgbClr val="000000"/>
                </a:solidFill>
                <a:latin typeface="Open Sans" panose="020B0606030504020204"/>
              </a:rPr>
              <a:t>randomised</a:t>
            </a:r>
            <a:r>
              <a:rPr lang="en-US" sz="1100" dirty="0">
                <a:solidFill>
                  <a:srgbClr val="000000"/>
                </a:solidFill>
                <a:latin typeface="Open Sans" panose="020B0606030504020204"/>
              </a:rPr>
              <a:t> placebo-controlled trial. Lancet 2019;394:121e30.</a:t>
            </a:r>
          </a:p>
          <a:p>
            <a:pPr marL="230400" indent="-230400">
              <a:buFont typeface="+mj-lt"/>
              <a:buAutoNum type="arabicPeriod" startAt="6"/>
            </a:pPr>
            <a:r>
              <a:rPr lang="en-US" sz="1100" dirty="0">
                <a:solidFill>
                  <a:srgbClr val="000000"/>
                </a:solidFill>
                <a:latin typeface="Open Sans" panose="020B0606030504020204"/>
              </a:rPr>
              <a:t>Perkovic V, Jardine MJ, Neal B, et al. Canagliflozin and renal outcomes in type 2 diabetes and nephropathy.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2019;380:2295e306.</a:t>
            </a:r>
            <a:endParaRPr lang="en-US" sz="1400" b="0" i="0" dirty="0">
              <a:solidFill>
                <a:srgbClr val="000000"/>
              </a:solidFill>
              <a:effectLst/>
              <a:latin typeface="Open Sans" panose="020B0606030504020204"/>
            </a:endParaRPr>
          </a:p>
        </p:txBody>
      </p:sp>
    </p:spTree>
    <p:extLst>
      <p:ext uri="{BB962C8B-B14F-4D97-AF65-F5344CB8AC3E}">
        <p14:creationId xmlns:p14="http://schemas.microsoft.com/office/powerpoint/2010/main" val="116876967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Q9: Is there any role for AHA that do not have proven CV or renal benefits?</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BD8DA325-67C7-4E9C-9C87-E3931D06F369}"/>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853545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4510047"/>
          </a:xfrm>
        </p:spPr>
        <p:txBody>
          <a:bodyPr numCol="2">
            <a:noAutofit/>
          </a:bodyPr>
          <a:lstStyle/>
          <a:p>
            <a:pPr>
              <a:lnSpc>
                <a:spcPct val="150000"/>
              </a:lnSpc>
              <a:spcBef>
                <a:spcPts val="1200"/>
              </a:spcBef>
              <a:buFont typeface="Wingdings" panose="05000000000000000000" pitchFamily="2" charset="2"/>
              <a:buChar char="§"/>
            </a:pPr>
            <a:r>
              <a:rPr lang="en-CA" sz="2400" b="1" dirty="0">
                <a:solidFill>
                  <a:schemeClr val="accent1">
                    <a:lumMod val="50000"/>
                  </a:schemeClr>
                </a:solidFill>
                <a:latin typeface="Open Sans" panose="020B0606030504020204"/>
                <a:hlinkClick r:id="rId3" action="ppaction://hlinksldjump"/>
              </a:rPr>
              <a:t>General </a:t>
            </a:r>
            <a:endParaRPr lang="en-CA"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4" action="ppaction://hlinksldjump"/>
              </a:rPr>
              <a:t>Starting treatment</a:t>
            </a:r>
            <a:endParaRPr lang="en-CA"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5" action="ppaction://hlinksldjump"/>
              </a:rPr>
              <a:t>Adjusting or advancing therapy</a:t>
            </a:r>
            <a:endParaRPr lang="en-US"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6" action="ppaction://hlinksldjump"/>
              </a:rPr>
              <a:t>Factors to consider when selecting AHA</a:t>
            </a:r>
            <a:endParaRPr lang="en-CA" sz="2400" dirty="0">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7" action="ppaction://hlinksldjump"/>
              </a:rPr>
              <a:t>Clinical status considerations</a:t>
            </a:r>
            <a:endParaRPr lang="en-US"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8" action="ppaction://hlinksldjump"/>
              </a:rPr>
              <a:t>Application to low-risk populations</a:t>
            </a:r>
            <a:endParaRPr lang="en-CA"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9" action="ppaction://hlinksldjump"/>
              </a:rPr>
              <a:t>Selecting agents with </a:t>
            </a:r>
            <a:r>
              <a:rPr lang="en-US" sz="2400" b="1" dirty="0" err="1">
                <a:solidFill>
                  <a:schemeClr val="accent1">
                    <a:lumMod val="50000"/>
                  </a:schemeClr>
                </a:solidFill>
                <a:latin typeface="Open Sans" panose="020B0606030504020204"/>
                <a:hlinkClick r:id="rId9" action="ppaction://hlinksldjump"/>
              </a:rPr>
              <a:t>cardiorenal</a:t>
            </a:r>
            <a:r>
              <a:rPr lang="en-US" sz="2400" b="1" dirty="0">
                <a:solidFill>
                  <a:schemeClr val="accent1">
                    <a:lumMod val="50000"/>
                  </a:schemeClr>
                </a:solidFill>
                <a:latin typeface="Open Sans" panose="020B0606030504020204"/>
                <a:hlinkClick r:id="rId9" action="ppaction://hlinksldjump"/>
              </a:rPr>
              <a:t> benefits</a:t>
            </a:r>
            <a:endParaRPr lang="en-CA"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10" action="ppaction://hlinksldjump"/>
              </a:rPr>
              <a:t>Dose titration and use of combination products</a:t>
            </a:r>
            <a:endParaRPr lang="en-CA" sz="2400" b="1" dirty="0">
              <a:solidFill>
                <a:schemeClr val="accent1">
                  <a:lumMod val="50000"/>
                </a:schemeClr>
              </a:solidFill>
              <a:latin typeface="Open Sans" panose="020B0606030504020204"/>
            </a:endParaRPr>
          </a:p>
          <a:p>
            <a:pPr>
              <a:lnSpc>
                <a:spcPct val="150000"/>
              </a:lnSpc>
              <a:spcBef>
                <a:spcPts val="1200"/>
              </a:spcBef>
              <a:buFont typeface="Wingdings" panose="05000000000000000000" pitchFamily="2" charset="2"/>
              <a:buChar char="§"/>
            </a:pPr>
            <a:r>
              <a:rPr lang="en-US" sz="2400" b="1" dirty="0">
                <a:solidFill>
                  <a:schemeClr val="accent1">
                    <a:lumMod val="50000"/>
                  </a:schemeClr>
                </a:solidFill>
                <a:latin typeface="Open Sans" panose="020B0606030504020204"/>
                <a:hlinkClick r:id="rId11" action="ppaction://hlinksldjump"/>
              </a:rPr>
              <a:t>Safety questions</a:t>
            </a:r>
            <a:endParaRPr lang="en-CA" sz="2400" b="1"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fontScale="90000"/>
          </a:bodyPr>
          <a:lstStyle/>
          <a:p>
            <a:pPr algn="ctr"/>
            <a:r>
              <a:rPr lang="en-US" sz="3600" dirty="0">
                <a:ln>
                  <a:solidFill>
                    <a:schemeClr val="bg1"/>
                  </a:solidFill>
                </a:ln>
                <a:solidFill>
                  <a:schemeClr val="bg1"/>
                </a:solidFill>
                <a:latin typeface="Open Sans" panose="020B0606030504020204" pitchFamily="34" charset="0"/>
              </a:rPr>
              <a:t>Main Menu </a:t>
            </a:r>
            <a:br>
              <a:rPr lang="en-US" sz="3600" dirty="0">
                <a:ln>
                  <a:solidFill>
                    <a:schemeClr val="bg1"/>
                  </a:solidFill>
                </a:ln>
                <a:solidFill>
                  <a:schemeClr val="bg1"/>
                </a:solidFill>
                <a:latin typeface="Open Sans" panose="020B0606030504020204" pitchFamily="34" charset="0"/>
              </a:rPr>
            </a:br>
            <a:r>
              <a:rPr lang="en-US" sz="3600" dirty="0">
                <a:ln>
                  <a:solidFill>
                    <a:schemeClr val="bg1"/>
                  </a:solidFill>
                </a:ln>
                <a:solidFill>
                  <a:schemeClr val="bg1"/>
                </a:solidFill>
                <a:latin typeface="Open Sans" panose="020B0606030504020204" pitchFamily="34" charset="0"/>
              </a:rPr>
              <a:t>30 Common Questions</a:t>
            </a:r>
            <a:endParaRPr lang="en-CA" sz="3600" dirty="0">
              <a:ln>
                <a:solidFill>
                  <a:schemeClr val="bg1"/>
                </a:solidFill>
              </a:ln>
              <a:solidFill>
                <a:schemeClr val="bg1"/>
              </a:solidFill>
              <a:latin typeface="Open Sans" panose="020B0606030504020204" pitchFamily="34" charset="0"/>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87218871"/>
      </p:ext>
    </p:extLst>
  </p:cSld>
  <p:clrMapOvr>
    <a:masterClrMapping/>
  </p:clrMapOvr>
  <p:transition advTm="16825"/>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All AHA have clinical trial evidence (Grade A) showing effectiveness for reducing blood glucose levels and improving A1C.</a:t>
            </a:r>
          </a:p>
          <a:p>
            <a:r>
              <a:rPr lang="en-US" sz="2400" b="0" i="0" dirty="0">
                <a:solidFill>
                  <a:srgbClr val="000000"/>
                </a:solidFill>
                <a:effectLst/>
                <a:latin typeface="Open Sans" panose="020B0606030504020204"/>
              </a:rPr>
              <a:t>Multiple AHA may be required to achieve and maintain optimal glycemic control.</a:t>
            </a:r>
          </a:p>
          <a:p>
            <a:r>
              <a:rPr lang="en-US" sz="2400" b="0" i="0" dirty="0">
                <a:solidFill>
                  <a:srgbClr val="000000"/>
                </a:solidFill>
                <a:effectLst/>
                <a:latin typeface="Open Sans" panose="020B0606030504020204"/>
              </a:rPr>
              <a:t>Costs, coverage, contraindications and other factors should be considered when selecting therapies for individuals (</a:t>
            </a:r>
            <a:r>
              <a:rPr lang="en-US" sz="2400" b="0" i="0" dirty="0">
                <a:solidFill>
                  <a:srgbClr val="000000"/>
                </a:solidFill>
                <a:effectLst/>
                <a:latin typeface="Open Sans" panose="020B0606030504020204"/>
                <a:hlinkClick r:id="rId2" action="ppaction://hlinksldjump"/>
              </a:rPr>
              <a:t>see #11</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Most participants in trials demonstrating cardiorenal benefits for specific drugs/classes were taking other AHA, including metformin, SU, dipeptidyl peptidase 4 inhibitors (DPP4i) and insulin.</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Q9: Is there any role for AHA that do not have proven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CV or renal benefits?</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sp>
        <p:nvSpPr>
          <p:cNvPr id="10" name="TextBox 9">
            <a:extLst>
              <a:ext uri="{FF2B5EF4-FFF2-40B4-BE49-F238E27FC236}">
                <a16:creationId xmlns:a16="http://schemas.microsoft.com/office/drawing/2014/main" id="{EED7E7EC-663A-4A5B-9627-464D6B950775}"/>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00865118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471466" y="3041943"/>
            <a:ext cx="11249068"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Q10: When should initiation of insulin be considered?</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BD8DA325-67C7-4E9C-9C87-E3931D06F369}"/>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232057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Symptomatic hyperglycemia and/or metabolic decompensation (e.g. unintentional weight loss)</a:t>
            </a:r>
          </a:p>
          <a:p>
            <a:r>
              <a:rPr lang="en-US" sz="2400" b="0" i="0" dirty="0">
                <a:solidFill>
                  <a:srgbClr val="000000"/>
                </a:solidFill>
                <a:effectLst/>
                <a:latin typeface="Open Sans" panose="020B0606030504020204"/>
              </a:rPr>
              <a:t>Relative insulin deficiency with severely elevated A1C and fasting glucose, even without symptomatic hyperglycemia and/or metabolic decompensation</a:t>
            </a:r>
          </a:p>
          <a:p>
            <a:r>
              <a:rPr lang="en-US" sz="2400" b="0" i="0" dirty="0">
                <a:solidFill>
                  <a:srgbClr val="000000"/>
                </a:solidFill>
                <a:effectLst/>
                <a:latin typeface="Open Sans" panose="020B0606030504020204"/>
              </a:rPr>
              <a:t>Unclear diagnosis (i.e. type 1 diabetes or latent autoimmune diabetes in adults [LADA] are being considered)</a:t>
            </a:r>
          </a:p>
          <a:p>
            <a:r>
              <a:rPr lang="en-US" sz="2400" b="0" i="0" dirty="0">
                <a:solidFill>
                  <a:srgbClr val="000000"/>
                </a:solidFill>
                <a:effectLst/>
                <a:latin typeface="Open Sans" panose="020B0606030504020204"/>
              </a:rPr>
              <a:t>Conception planning or during pregnancy</a:t>
            </a:r>
          </a:p>
          <a:p>
            <a:r>
              <a:rPr lang="en-US" sz="2400" b="0" i="0" dirty="0">
                <a:solidFill>
                  <a:srgbClr val="000000"/>
                </a:solidFill>
                <a:effectLst/>
                <a:latin typeface="Open Sans" panose="020B0606030504020204"/>
              </a:rPr>
              <a:t>When noninsulin AHA are unable to achieve target glycemic control</a:t>
            </a:r>
          </a:p>
          <a:p>
            <a:endParaRPr lang="en-US" sz="2400" dirty="0">
              <a:solidFill>
                <a:srgbClr val="000000"/>
              </a:solidFill>
              <a:latin typeface="Open Sans" panose="020B0606030504020204"/>
            </a:endParaRPr>
          </a:p>
          <a:p>
            <a:pPr marL="0" indent="0">
              <a:buNone/>
            </a:pPr>
            <a:endParaRPr lang="en-US" sz="24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Q10: When should initiation of insulin be considered?</a:t>
            </a:r>
            <a:endParaRPr lang="en-CA" sz="2400" dirty="0">
              <a:ln>
                <a:solidFill>
                  <a:schemeClr val="bg1"/>
                </a:solidFill>
              </a:ln>
              <a:solidFill>
                <a:schemeClr val="bg1"/>
              </a:solidFill>
              <a:latin typeface="Open Sans" panose="020B0606030504020204" pitchFamily="34" charset="0"/>
            </a:endParaRPr>
          </a:p>
        </p:txBody>
      </p:sp>
      <p:sp>
        <p:nvSpPr>
          <p:cNvPr id="10" name="TextBox 9">
            <a:extLst>
              <a:ext uri="{FF2B5EF4-FFF2-40B4-BE49-F238E27FC236}">
                <a16:creationId xmlns:a16="http://schemas.microsoft.com/office/drawing/2014/main" id="{EED7E7EC-663A-4A5B-9627-464D6B950775}"/>
              </a:ext>
            </a:extLst>
          </p:cNvPr>
          <p:cNvSpPr txBox="1"/>
          <p:nvPr/>
        </p:nvSpPr>
        <p:spPr>
          <a:xfrm>
            <a:off x="44117" y="400921"/>
            <a:ext cx="6120062" cy="646331"/>
          </a:xfrm>
          <a:prstGeom prst="rect">
            <a:avLst/>
          </a:prstGeom>
          <a:noFill/>
        </p:spPr>
        <p:txBody>
          <a:bodyPr wrap="square">
            <a:spAutoFit/>
          </a:bodyPr>
          <a:lstStyle/>
          <a:p>
            <a:pPr marL="0" indent="0">
              <a:buNone/>
            </a:pPr>
            <a:r>
              <a:rPr lang="en-CA" b="1" i="1" dirty="0">
                <a:solidFill>
                  <a:schemeClr val="accent1">
                    <a:lumMod val="50000"/>
                  </a:schemeClr>
                </a:solidFill>
                <a:latin typeface="Open Sans" panose="020B0606030504020204"/>
              </a:rPr>
              <a:t>Adjusting or </a:t>
            </a:r>
            <a:br>
              <a:rPr lang="en-CA" b="1" i="1" dirty="0">
                <a:solidFill>
                  <a:schemeClr val="accent1">
                    <a:lumMod val="50000"/>
                  </a:schemeClr>
                </a:solidFill>
                <a:latin typeface="Open Sans" panose="020B0606030504020204"/>
              </a:rPr>
            </a:br>
            <a:r>
              <a:rPr lang="en-CA" b="1" i="1" dirty="0">
                <a:solidFill>
                  <a:schemeClr val="accent1">
                    <a:lumMod val="50000"/>
                  </a:schemeClr>
                </a:solidFill>
                <a:latin typeface="Open Sans" panose="020B0606030504020204"/>
              </a:rPr>
              <a:t>advancing therapy</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904" y="5920579"/>
            <a:ext cx="2031659" cy="701888"/>
          </a:xfrm>
          <a:prstGeom prst="rect">
            <a:avLst/>
          </a:prstGeom>
        </p:spPr>
      </p:pic>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92415284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b="1" dirty="0">
                <a:solidFill>
                  <a:schemeClr val="bg1"/>
                </a:solidFill>
                <a:latin typeface="Open Sans"/>
              </a:rPr>
              <a:t>          Starting or Advancing Insulin in Type 2 Diabetes</a:t>
            </a:r>
          </a:p>
        </p:txBody>
      </p:sp>
      <p:sp>
        <p:nvSpPr>
          <p:cNvPr id="21" name="Rounded Rectangle 20"/>
          <p:cNvSpPr/>
          <p:nvPr/>
        </p:nvSpPr>
        <p:spPr>
          <a:xfrm>
            <a:off x="8901545" y="1898921"/>
            <a:ext cx="1785600" cy="4261048"/>
          </a:xfrm>
          <a:prstGeom prst="roundRect">
            <a:avLst/>
          </a:prstGeom>
          <a:solidFill>
            <a:srgbClr val="F5ECCB"/>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Advance therapy if A1C not at target within 3-6 months despite adequate titration of insulin* and supports for lifestyle and pharmacotherapy</a:t>
            </a:r>
          </a:p>
          <a:p>
            <a:pPr algn="ctr"/>
            <a:endParaRPr lang="en-CA" sz="1200" dirty="0"/>
          </a:p>
        </p:txBody>
      </p:sp>
      <p:sp>
        <p:nvSpPr>
          <p:cNvPr id="22" name="Rounded Rectangle 21"/>
          <p:cNvSpPr/>
          <p:nvPr/>
        </p:nvSpPr>
        <p:spPr>
          <a:xfrm>
            <a:off x="2590671" y="1038704"/>
            <a:ext cx="6133093" cy="71297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Decision to initiate insulin</a:t>
            </a:r>
          </a:p>
          <a:p>
            <a:pPr algn="ctr"/>
            <a:r>
              <a:rPr lang="en-CA" sz="1200" dirty="0">
                <a:solidFill>
                  <a:schemeClr val="tx1"/>
                </a:solidFill>
              </a:rPr>
              <a:t>Fasting glucose and/or A1C NOT at target on current AHA or symptomatic hyperglycemia and /or metabolic decompensation.</a:t>
            </a:r>
          </a:p>
        </p:txBody>
      </p:sp>
      <p:sp>
        <p:nvSpPr>
          <p:cNvPr id="24" name="Rounded Rectangle 23"/>
          <p:cNvSpPr/>
          <p:nvPr/>
        </p:nvSpPr>
        <p:spPr>
          <a:xfrm>
            <a:off x="558800" y="1898921"/>
            <a:ext cx="1785127" cy="4261048"/>
          </a:xfrm>
          <a:prstGeom prst="roundRect">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200" dirty="0">
                <a:solidFill>
                  <a:schemeClr val="tx1"/>
                </a:solidFill>
              </a:rPr>
              <a:t>Regular Review</a:t>
            </a:r>
          </a:p>
          <a:p>
            <a:endParaRPr lang="en-CA" sz="1200" dirty="0">
              <a:solidFill>
                <a:schemeClr val="tx1"/>
              </a:solidFill>
            </a:endParaRPr>
          </a:p>
          <a:p>
            <a:pPr marL="171450" indent="-171450">
              <a:buFont typeface="Arial" panose="020B0604020202020204" pitchFamily="34" charset="0"/>
              <a:buChar char="•"/>
            </a:pPr>
            <a:r>
              <a:rPr lang="en-CA" sz="1200" dirty="0">
                <a:solidFill>
                  <a:schemeClr val="tx1"/>
                </a:solidFill>
              </a:rPr>
              <a:t>Assess glycemic control, cardiovascular and renal status</a:t>
            </a:r>
          </a:p>
          <a:p>
            <a:pPr marL="171450" indent="-171450">
              <a:buFont typeface="Arial" panose="020B0604020202020204" pitchFamily="34" charset="0"/>
              <a:buChar char="•"/>
            </a:pPr>
            <a:r>
              <a:rPr lang="en-CA" sz="1200" dirty="0">
                <a:solidFill>
                  <a:schemeClr val="tx1"/>
                </a:solidFill>
              </a:rPr>
              <a:t>Screen for complications (eyes, feet, kidneys)</a:t>
            </a:r>
          </a:p>
          <a:p>
            <a:pPr marL="171450" indent="-171450">
              <a:buFont typeface="Arial" panose="020B0604020202020204" pitchFamily="34" charset="0"/>
              <a:buChar char="•"/>
            </a:pPr>
            <a:r>
              <a:rPr lang="en-CA" sz="1200" dirty="0">
                <a:solidFill>
                  <a:schemeClr val="tx1"/>
                </a:solidFill>
              </a:rPr>
              <a:t>Review efficacy, side effects, safety and ability to take current medications</a:t>
            </a:r>
          </a:p>
          <a:p>
            <a:pPr marL="171450" indent="-171450">
              <a:buFont typeface="Arial" panose="020B0604020202020204" pitchFamily="34" charset="0"/>
              <a:buChar char="•"/>
            </a:pPr>
            <a:r>
              <a:rPr lang="en-CA" sz="1200" dirty="0">
                <a:solidFill>
                  <a:schemeClr val="tx1"/>
                </a:solidFill>
              </a:rPr>
              <a:t>Reinforce and support healthy behaviour interventions</a:t>
            </a:r>
          </a:p>
        </p:txBody>
      </p:sp>
      <p:sp>
        <p:nvSpPr>
          <p:cNvPr id="25" name="Rounded Rectangle 24"/>
          <p:cNvSpPr/>
          <p:nvPr/>
        </p:nvSpPr>
        <p:spPr>
          <a:xfrm>
            <a:off x="2590671" y="1899119"/>
            <a:ext cx="6133093" cy="71297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Start basal insulin and titrate to achieve fasting glucose target.</a:t>
            </a:r>
          </a:p>
          <a:p>
            <a:pPr algn="ctr"/>
            <a:r>
              <a:rPr lang="en-CA" sz="1200" dirty="0">
                <a:solidFill>
                  <a:schemeClr val="tx1"/>
                </a:solidFill>
              </a:rPr>
              <a:t>Continue Metformin unless contraindicated. Review/adjust other AHAs.</a:t>
            </a:r>
          </a:p>
        </p:txBody>
      </p:sp>
      <p:sp>
        <p:nvSpPr>
          <p:cNvPr id="26" name="Rounded Rectangle 25"/>
          <p:cNvSpPr/>
          <p:nvPr/>
        </p:nvSpPr>
        <p:spPr>
          <a:xfrm>
            <a:off x="2590671" y="4980085"/>
            <a:ext cx="6133093" cy="5367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bolus insulin step-wise, beginning with one meal injection per day</a:t>
            </a:r>
          </a:p>
          <a:p>
            <a:pPr algn="ctr"/>
            <a:r>
              <a:rPr lang="en-CA" sz="1200" dirty="0">
                <a:solidFill>
                  <a:schemeClr val="tx1"/>
                </a:solidFill>
              </a:rPr>
              <a:t>(consider stopping SUs)</a:t>
            </a:r>
          </a:p>
        </p:txBody>
      </p:sp>
      <p:sp>
        <p:nvSpPr>
          <p:cNvPr id="27" name="Rounded Rectangle 26"/>
          <p:cNvSpPr/>
          <p:nvPr/>
        </p:nvSpPr>
        <p:spPr>
          <a:xfrm>
            <a:off x="2590671" y="5709387"/>
            <a:ext cx="6133093" cy="46331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CA" sz="1200" dirty="0">
                <a:solidFill>
                  <a:schemeClr val="tx1"/>
                </a:solidFill>
              </a:rPr>
              <a:t>Advance to multiple injections with bolus injection at each meal.</a:t>
            </a:r>
          </a:p>
          <a:p>
            <a:pPr algn="ctr"/>
            <a:r>
              <a:rPr lang="en-CA" sz="1200" dirty="0">
                <a:solidFill>
                  <a:schemeClr val="tx1"/>
                </a:solidFill>
              </a:rPr>
              <a:t>(stop SUs, review or adjust other AHAs)</a:t>
            </a:r>
          </a:p>
          <a:p>
            <a:pPr algn="ctr"/>
            <a:r>
              <a:rPr lang="en-CA" sz="1200" dirty="0">
                <a:solidFill>
                  <a:schemeClr val="tx1"/>
                </a:solidFill>
              </a:rPr>
              <a:t>.</a:t>
            </a:r>
          </a:p>
        </p:txBody>
      </p:sp>
      <p:sp>
        <p:nvSpPr>
          <p:cNvPr id="23" name="Rounded Rectangle 22"/>
          <p:cNvSpPr/>
          <p:nvPr/>
        </p:nvSpPr>
        <p:spPr>
          <a:xfrm>
            <a:off x="6978091" y="2788804"/>
            <a:ext cx="1745673" cy="206882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If GLP1-RA, SGLT2i, DPP4i are contraindicated or not options</a:t>
            </a:r>
          </a:p>
        </p:txBody>
      </p:sp>
      <p:sp>
        <p:nvSpPr>
          <p:cNvPr id="29" name="Rounded Rectangle 28"/>
          <p:cNvSpPr/>
          <p:nvPr/>
        </p:nvSpPr>
        <p:spPr>
          <a:xfrm>
            <a:off x="2590671" y="2764518"/>
            <a:ext cx="1368000" cy="68724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GLP1-RA (stop DPP4i)</a:t>
            </a:r>
          </a:p>
        </p:txBody>
      </p:sp>
      <p:sp>
        <p:nvSpPr>
          <p:cNvPr id="30" name="Rounded Rectangle 29"/>
          <p:cNvSpPr/>
          <p:nvPr/>
        </p:nvSpPr>
        <p:spPr>
          <a:xfrm>
            <a:off x="4075218" y="2764518"/>
            <a:ext cx="1368000" cy="68724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SGLT2i (for </a:t>
            </a:r>
            <a:r>
              <a:rPr lang="en-CA" sz="1200" dirty="0" err="1">
                <a:solidFill>
                  <a:schemeClr val="tx1"/>
                </a:solidFill>
              </a:rPr>
              <a:t>glycemia</a:t>
            </a:r>
            <a:r>
              <a:rPr lang="en-CA" sz="1200" dirty="0">
                <a:solidFill>
                  <a:schemeClr val="tx1"/>
                </a:solidFill>
              </a:rPr>
              <a:t>, if </a:t>
            </a:r>
            <a:r>
              <a:rPr lang="en-CA" sz="1200" dirty="0" err="1">
                <a:solidFill>
                  <a:schemeClr val="tx1"/>
                </a:solidFill>
              </a:rPr>
              <a:t>eGFR</a:t>
            </a:r>
            <a:r>
              <a:rPr lang="en-CA" sz="1200" dirty="0">
                <a:solidFill>
                  <a:schemeClr val="tx1"/>
                </a:solidFill>
              </a:rPr>
              <a:t>&gt;45)</a:t>
            </a:r>
          </a:p>
        </p:txBody>
      </p:sp>
      <p:sp>
        <p:nvSpPr>
          <p:cNvPr id="31" name="Rounded Rectangle 30"/>
          <p:cNvSpPr/>
          <p:nvPr/>
        </p:nvSpPr>
        <p:spPr>
          <a:xfrm>
            <a:off x="5529913" y="2764518"/>
            <a:ext cx="1368000" cy="687243"/>
          </a:xfrm>
          <a:prstGeom prst="roundRect">
            <a:avLst/>
          </a:prstGeom>
          <a:solidFill>
            <a:srgbClr val="F2BCF6">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DPP4i (unless taking GLP1-RA)</a:t>
            </a:r>
          </a:p>
        </p:txBody>
      </p:sp>
      <p:sp>
        <p:nvSpPr>
          <p:cNvPr id="32" name="Rounded Rectangle 31"/>
          <p:cNvSpPr/>
          <p:nvPr/>
        </p:nvSpPr>
        <p:spPr>
          <a:xfrm>
            <a:off x="3132102" y="3750904"/>
            <a:ext cx="1591200" cy="105195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SGLT2i (for </a:t>
            </a:r>
            <a:r>
              <a:rPr lang="en-CA" sz="1200" dirty="0" err="1">
                <a:solidFill>
                  <a:schemeClr val="tx1"/>
                </a:solidFill>
              </a:rPr>
              <a:t>glycemia</a:t>
            </a:r>
            <a:r>
              <a:rPr lang="en-CA" sz="1200" dirty="0">
                <a:solidFill>
                  <a:schemeClr val="tx1"/>
                </a:solidFill>
              </a:rPr>
              <a:t> if </a:t>
            </a:r>
            <a:r>
              <a:rPr lang="en-CA" sz="1200" dirty="0" err="1">
                <a:solidFill>
                  <a:schemeClr val="tx1"/>
                </a:solidFill>
              </a:rPr>
              <a:t>eGFR</a:t>
            </a:r>
            <a:r>
              <a:rPr lang="en-CA" sz="1200" dirty="0">
                <a:solidFill>
                  <a:schemeClr val="tx1"/>
                </a:solidFill>
              </a:rPr>
              <a:t> &gt;45)</a:t>
            </a:r>
          </a:p>
        </p:txBody>
      </p:sp>
      <p:sp>
        <p:nvSpPr>
          <p:cNvPr id="33" name="Rounded Rectangle 32"/>
          <p:cNvSpPr/>
          <p:nvPr/>
        </p:nvSpPr>
        <p:spPr>
          <a:xfrm>
            <a:off x="4931466" y="3750904"/>
            <a:ext cx="1591775" cy="105195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GLP1-RA (stop DPP4i)</a:t>
            </a:r>
          </a:p>
        </p:txBody>
      </p:sp>
      <p:cxnSp>
        <p:nvCxnSpPr>
          <p:cNvPr id="48" name="Straight Connector 47"/>
          <p:cNvCxnSpPr/>
          <p:nvPr/>
        </p:nvCxnSpPr>
        <p:spPr>
          <a:xfrm>
            <a:off x="5706513" y="3451761"/>
            <a:ext cx="0" cy="164811"/>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4321629" y="3616572"/>
            <a:ext cx="1384884"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4321629" y="3616572"/>
            <a:ext cx="0" cy="164812"/>
          </a:xfrm>
          <a:prstGeom prst="straightConnector1">
            <a:avLst/>
          </a:prstGeom>
          <a:ln w="12700">
            <a:prstDash val="dash"/>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22" idx="2"/>
            <a:endCxn id="25" idx="0"/>
          </p:cNvCxnSpPr>
          <p:nvPr/>
        </p:nvCxnSpPr>
        <p:spPr>
          <a:xfrm>
            <a:off x="5657218" y="1751681"/>
            <a:ext cx="0" cy="147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endCxn id="31" idx="0"/>
          </p:cNvCxnSpPr>
          <p:nvPr/>
        </p:nvCxnSpPr>
        <p:spPr>
          <a:xfrm>
            <a:off x="6213913" y="2612096"/>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23" idx="0"/>
          </p:cNvCxnSpPr>
          <p:nvPr/>
        </p:nvCxnSpPr>
        <p:spPr>
          <a:xfrm>
            <a:off x="7850927" y="2612096"/>
            <a:ext cx="1" cy="17670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5018B77-C626-4745-9CD6-3344CB4114BB}"/>
              </a:ext>
            </a:extLst>
          </p:cNvPr>
          <p:cNvSpPr txBox="1"/>
          <p:nvPr/>
        </p:nvSpPr>
        <p:spPr>
          <a:xfrm>
            <a:off x="9151916" y="6377515"/>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cxnSp>
        <p:nvCxnSpPr>
          <p:cNvPr id="97" name="Straight Arrow Connector 96"/>
          <p:cNvCxnSpPr/>
          <p:nvPr/>
        </p:nvCxnSpPr>
        <p:spPr>
          <a:xfrm>
            <a:off x="4791039" y="2613107"/>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331824" y="2613107"/>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3472070"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5217657"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6096000"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a:off x="3964809" y="4833340"/>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5769413" y="4833340"/>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a:off x="7850927" y="4857626"/>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a:off x="5736046" y="5487157"/>
            <a:ext cx="0" cy="2211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25" name="TextBox 4124"/>
          <p:cNvSpPr txBox="1"/>
          <p:nvPr/>
        </p:nvSpPr>
        <p:spPr>
          <a:xfrm>
            <a:off x="106680" y="6332150"/>
            <a:ext cx="1965960" cy="246221"/>
          </a:xfrm>
          <a:prstGeom prst="rect">
            <a:avLst/>
          </a:prstGeom>
          <a:noFill/>
        </p:spPr>
        <p:txBody>
          <a:bodyPr wrap="square" rtlCol="0">
            <a:spAutoFit/>
          </a:bodyPr>
          <a:lstStyle/>
          <a:p>
            <a:r>
              <a:rPr lang="en-CA" sz="1000" dirty="0"/>
              <a:t>Highest level of evidence:</a:t>
            </a:r>
          </a:p>
        </p:txBody>
      </p:sp>
      <p:sp>
        <p:nvSpPr>
          <p:cNvPr id="109" name="Rounded Rectangle 108"/>
          <p:cNvSpPr/>
          <p:nvPr/>
        </p:nvSpPr>
        <p:spPr>
          <a:xfrm>
            <a:off x="3687833" y="6390906"/>
            <a:ext cx="1002664" cy="22359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C or D</a:t>
            </a:r>
          </a:p>
        </p:txBody>
      </p:sp>
      <p:sp>
        <p:nvSpPr>
          <p:cNvPr id="110" name="Rounded Rectangle 109"/>
          <p:cNvSpPr/>
          <p:nvPr/>
        </p:nvSpPr>
        <p:spPr>
          <a:xfrm>
            <a:off x="1654440" y="6390905"/>
            <a:ext cx="836400" cy="22359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A</a:t>
            </a:r>
          </a:p>
        </p:txBody>
      </p:sp>
      <p:sp>
        <p:nvSpPr>
          <p:cNvPr id="111" name="Rounded Rectangle 110"/>
          <p:cNvSpPr/>
          <p:nvPr/>
        </p:nvSpPr>
        <p:spPr>
          <a:xfrm>
            <a:off x="2605402" y="6390906"/>
            <a:ext cx="991238" cy="223595"/>
          </a:xfrm>
          <a:prstGeom prst="roundRect">
            <a:avLst/>
          </a:prstGeom>
          <a:solidFill>
            <a:srgbClr val="F2BCF6">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B</a:t>
            </a:r>
          </a:p>
        </p:txBody>
      </p:sp>
      <p:sp>
        <p:nvSpPr>
          <p:cNvPr id="4126" name="TextBox 4125"/>
          <p:cNvSpPr txBox="1"/>
          <p:nvPr/>
        </p:nvSpPr>
        <p:spPr>
          <a:xfrm>
            <a:off x="4931466" y="6159969"/>
            <a:ext cx="3468236" cy="746358"/>
          </a:xfrm>
          <a:prstGeom prst="rect">
            <a:avLst/>
          </a:prstGeom>
          <a:noFill/>
        </p:spPr>
        <p:txBody>
          <a:bodyPr wrap="square" rtlCol="0">
            <a:spAutoFit/>
          </a:bodyPr>
          <a:lstStyle/>
          <a:p>
            <a:r>
              <a:rPr lang="en-CA" sz="850" dirty="0"/>
              <a:t>*     Titration of basal insulin to achieve target FPG without hypoglycemia </a:t>
            </a:r>
          </a:p>
          <a:p>
            <a:r>
              <a:rPr lang="en-CA" sz="850" dirty="0"/>
              <a:t>†     And titrate dose of GLP1-RA as tolerated</a:t>
            </a:r>
          </a:p>
          <a:p>
            <a:r>
              <a:rPr lang="en-CA" sz="850" dirty="0"/>
              <a:t>††   Or fixed ratio combination</a:t>
            </a:r>
          </a:p>
          <a:p>
            <a:r>
              <a:rPr lang="en-CA" sz="850" dirty="0"/>
              <a:t>††† If </a:t>
            </a:r>
            <a:r>
              <a:rPr lang="en-CA" sz="850" dirty="0" err="1"/>
              <a:t>eGFR</a:t>
            </a:r>
            <a:r>
              <a:rPr lang="en-CA" sz="850" dirty="0"/>
              <a:t> &gt;30ml/min/1.73m</a:t>
            </a:r>
            <a:r>
              <a:rPr lang="en-CA" sz="850" baseline="30000" dirty="0"/>
              <a:t>2</a:t>
            </a:r>
            <a:r>
              <a:rPr lang="en-CA" sz="850" dirty="0"/>
              <a:t>, may be used for </a:t>
            </a:r>
            <a:r>
              <a:rPr lang="en-CA" sz="850" dirty="0" err="1"/>
              <a:t>cardiorenal</a:t>
            </a:r>
            <a:r>
              <a:rPr lang="en-CA" sz="850" dirty="0"/>
              <a:t> benefit</a:t>
            </a:r>
          </a:p>
          <a:p>
            <a:r>
              <a:rPr lang="en-CA" sz="850" dirty="0"/>
              <a:t>**   Sulfonylureas or </a:t>
            </a:r>
            <a:r>
              <a:rPr lang="en-CA" sz="850" dirty="0" err="1"/>
              <a:t>meglitinides</a:t>
            </a:r>
            <a:endParaRPr lang="en-CA" sz="850" dirty="0"/>
          </a:p>
        </p:txBody>
      </p:sp>
      <p:sp>
        <p:nvSpPr>
          <p:cNvPr id="114"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5" name="TextBox 114">
            <a:extLst>
              <a:ext uri="{FF2B5EF4-FFF2-40B4-BE49-F238E27FC236}">
                <a16:creationId xmlns:a16="http://schemas.microsoft.com/office/drawing/2014/main" id="{3DDFAC9C-E154-4E6A-8FC3-25D69F9311CF}"/>
              </a:ext>
            </a:extLst>
          </p:cNvPr>
          <p:cNvSpPr txBox="1"/>
          <p:nvPr/>
        </p:nvSpPr>
        <p:spPr>
          <a:xfrm>
            <a:off x="44117" y="414173"/>
            <a:ext cx="3056904"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Tree>
    <p:extLst>
      <p:ext uri="{BB962C8B-B14F-4D97-AF65-F5344CB8AC3E}">
        <p14:creationId xmlns:p14="http://schemas.microsoft.com/office/powerpoint/2010/main" val="3196939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558800" y="3299578"/>
            <a:ext cx="11249068"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Q11: What other factors should be considered when choosing AHA for an individual with type 2 diabetes?</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BD8DA325-67C7-4E9C-9C87-E3931D06F369}"/>
              </a:ext>
            </a:extLst>
          </p:cNvPr>
          <p:cNvSpPr txBox="1"/>
          <p:nvPr/>
        </p:nvSpPr>
        <p:spPr>
          <a:xfrm>
            <a:off x="44117" y="400921"/>
            <a:ext cx="6120062" cy="646331"/>
          </a:xfrm>
          <a:prstGeom prst="rect">
            <a:avLst/>
          </a:prstGeom>
          <a:noFill/>
        </p:spPr>
        <p:txBody>
          <a:bodyPr wrap="square">
            <a:spAutoFit/>
          </a:bodyPr>
          <a:lstStyle/>
          <a:p>
            <a:pPr marL="0" indent="0">
              <a:buNone/>
            </a:pPr>
            <a:r>
              <a:rPr lang="en-US" b="1" i="1" dirty="0">
                <a:solidFill>
                  <a:schemeClr val="accent1">
                    <a:lumMod val="50000"/>
                  </a:schemeClr>
                </a:solidFill>
                <a:latin typeface="Open Sans" panose="020B0606030504020204"/>
              </a:rPr>
              <a:t>Factors to consider </a:t>
            </a:r>
            <a:br>
              <a:rPr lang="en-US" b="1" i="1" dirty="0">
                <a:solidFill>
                  <a:schemeClr val="accent1">
                    <a:lumMod val="50000"/>
                  </a:schemeClr>
                </a:solidFill>
                <a:latin typeface="Open Sans" panose="020B0606030504020204"/>
              </a:rPr>
            </a:br>
            <a:r>
              <a:rPr lang="en-US" b="1" i="1" dirty="0">
                <a:solidFill>
                  <a:schemeClr val="accent1">
                    <a:lumMod val="50000"/>
                  </a:schemeClr>
                </a:solidFill>
                <a:latin typeface="Open Sans" panose="020B0606030504020204"/>
              </a:rPr>
              <a:t>when selecting AHA</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8692540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p:cNvSpPr/>
          <p:nvPr/>
        </p:nvSpPr>
        <p:spPr>
          <a:xfrm>
            <a:off x="7059200" y="600300"/>
            <a:ext cx="4320000" cy="432000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7" name="Oval 16"/>
          <p:cNvSpPr/>
          <p:nvPr/>
        </p:nvSpPr>
        <p:spPr>
          <a:xfrm>
            <a:off x="1048814" y="811153"/>
            <a:ext cx="4320000" cy="4320000"/>
          </a:xfrm>
          <a:prstGeom prst="ellipse">
            <a:avLst/>
          </a:prstGeom>
          <a:solidFill>
            <a:schemeClr val="accent4">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chemeClr val="bg1"/>
              </a:solidFill>
            </a:endParaRPr>
          </a:p>
        </p:txBody>
      </p:sp>
      <p:sp>
        <p:nvSpPr>
          <p:cNvPr id="9" name="Oval 8"/>
          <p:cNvSpPr/>
          <p:nvPr/>
        </p:nvSpPr>
        <p:spPr>
          <a:xfrm>
            <a:off x="4219142" y="600300"/>
            <a:ext cx="4320000" cy="432000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721472" y="123927"/>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Q11: What other factors should be considered when choosing AHA for an individual with type 2 diabetes?</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0CF26473-C1FB-407F-96B3-5AD2C848BA9F}"/>
              </a:ext>
            </a:extLst>
          </p:cNvPr>
          <p:cNvSpPr txBox="1"/>
          <p:nvPr/>
        </p:nvSpPr>
        <p:spPr>
          <a:xfrm>
            <a:off x="44117" y="400921"/>
            <a:ext cx="2797054" cy="646331"/>
          </a:xfrm>
          <a:prstGeom prst="rect">
            <a:avLst/>
          </a:prstGeom>
          <a:noFill/>
        </p:spPr>
        <p:txBody>
          <a:bodyPr wrap="square">
            <a:spAutoFit/>
          </a:bodyPr>
          <a:lstStyle/>
          <a:p>
            <a:pPr marL="0" indent="0">
              <a:buNone/>
            </a:pPr>
            <a:r>
              <a:rPr lang="en-US" b="1" i="1" dirty="0">
                <a:solidFill>
                  <a:schemeClr val="accent1">
                    <a:lumMod val="50000"/>
                  </a:schemeClr>
                </a:solidFill>
                <a:latin typeface="Open Sans" panose="020B0606030504020204"/>
              </a:rPr>
              <a:t>Factors to consider </a:t>
            </a:r>
            <a:br>
              <a:rPr lang="en-US" b="1" i="1" dirty="0">
                <a:solidFill>
                  <a:schemeClr val="accent1">
                    <a:lumMod val="50000"/>
                  </a:schemeClr>
                </a:solidFill>
                <a:latin typeface="Open Sans" panose="020B0606030504020204"/>
              </a:rPr>
            </a:br>
            <a:r>
              <a:rPr lang="en-US" b="1" i="1" dirty="0">
                <a:solidFill>
                  <a:schemeClr val="accent1">
                    <a:lumMod val="50000"/>
                  </a:schemeClr>
                </a:solidFill>
                <a:latin typeface="Open Sans" panose="020B0606030504020204"/>
              </a:rPr>
              <a:t>when selecting AHA</a:t>
            </a:r>
          </a:p>
        </p:txBody>
      </p:sp>
      <p:sp>
        <p:nvSpPr>
          <p:cNvPr id="3" name="TextBox 2"/>
          <p:cNvSpPr txBox="1"/>
          <p:nvPr/>
        </p:nvSpPr>
        <p:spPr>
          <a:xfrm>
            <a:off x="1652288" y="1751041"/>
            <a:ext cx="2377765" cy="1538883"/>
          </a:xfrm>
          <a:prstGeom prst="rect">
            <a:avLst/>
          </a:prstGeom>
          <a:noFill/>
        </p:spPr>
        <p:txBody>
          <a:bodyPr wrap="square" rtlCol="0">
            <a:spAutoFit/>
          </a:bodyPr>
          <a:lstStyle/>
          <a:p>
            <a:pPr marL="285750" indent="-285750">
              <a:lnSpc>
                <a:spcPct val="100000"/>
              </a:lnSpc>
              <a:spcBef>
                <a:spcPts val="300"/>
              </a:spcBef>
              <a:buFont typeface="Arial" panose="020B0604020202020204" pitchFamily="34" charset="0"/>
              <a:buChar char="•"/>
            </a:pPr>
            <a:r>
              <a:rPr lang="en-US" sz="1400" b="1" dirty="0">
                <a:solidFill>
                  <a:schemeClr val="accent1">
                    <a:lumMod val="75000"/>
                  </a:schemeClr>
                </a:solidFill>
                <a:latin typeface="Open Sans" panose="020B0606030504020204"/>
              </a:rPr>
              <a:t>The individual’s preference/goals</a:t>
            </a:r>
          </a:p>
          <a:p>
            <a:pPr marL="285750" indent="-285750">
              <a:spcBef>
                <a:spcPts val="300"/>
              </a:spcBef>
              <a:buFont typeface="Arial" panose="020B0604020202020204" pitchFamily="34" charset="0"/>
              <a:buChar char="•"/>
            </a:pPr>
            <a:r>
              <a:rPr lang="en-US" sz="1400" b="1" dirty="0">
                <a:solidFill>
                  <a:schemeClr val="accent1">
                    <a:lumMod val="75000"/>
                  </a:schemeClr>
                </a:solidFill>
                <a:latin typeface="Open Sans" panose="020B0606030504020204"/>
              </a:rPr>
              <a:t>Eating patterns</a:t>
            </a:r>
          </a:p>
          <a:p>
            <a:pPr marL="285750" indent="-285750">
              <a:lnSpc>
                <a:spcPct val="100000"/>
              </a:lnSpc>
              <a:spcBef>
                <a:spcPts val="300"/>
              </a:spcBef>
              <a:buFont typeface="Arial" panose="020B0604020202020204" pitchFamily="34" charset="0"/>
              <a:buChar char="•"/>
            </a:pPr>
            <a:r>
              <a:rPr lang="en-US" sz="1400" b="1" dirty="0">
                <a:solidFill>
                  <a:schemeClr val="accent1">
                    <a:lumMod val="75000"/>
                  </a:schemeClr>
                </a:solidFill>
                <a:latin typeface="Open Sans" panose="020B0606030504020204"/>
              </a:rPr>
              <a:t>Planning or potential </a:t>
            </a:r>
          </a:p>
          <a:p>
            <a:pPr>
              <a:lnSpc>
                <a:spcPct val="100000"/>
              </a:lnSpc>
              <a:spcBef>
                <a:spcPts val="300"/>
              </a:spcBef>
            </a:pPr>
            <a:r>
              <a:rPr lang="en-US" sz="1400" b="1" dirty="0">
                <a:solidFill>
                  <a:schemeClr val="accent1">
                    <a:lumMod val="75000"/>
                  </a:schemeClr>
                </a:solidFill>
                <a:latin typeface="Open Sans" panose="020B0606030504020204"/>
              </a:rPr>
              <a:t>      for pregnancy</a:t>
            </a:r>
          </a:p>
          <a:p>
            <a:pPr marL="285750" indent="-285750">
              <a:lnSpc>
                <a:spcPct val="100000"/>
              </a:lnSpc>
              <a:spcBef>
                <a:spcPts val="300"/>
              </a:spcBef>
              <a:buFont typeface="Arial" panose="020B0604020202020204" pitchFamily="34" charset="0"/>
              <a:buChar char="•"/>
            </a:pPr>
            <a:r>
              <a:rPr lang="en-US" sz="1400" b="1" dirty="0">
                <a:solidFill>
                  <a:schemeClr val="accent1">
                    <a:lumMod val="75000"/>
                  </a:schemeClr>
                </a:solidFill>
                <a:latin typeface="Open Sans" panose="020B0606030504020204"/>
              </a:rPr>
              <a:t>Breastfeeding</a:t>
            </a:r>
            <a:endParaRPr lang="en-CA" sz="1400" b="1" dirty="0">
              <a:solidFill>
                <a:schemeClr val="accent1">
                  <a:lumMod val="75000"/>
                </a:schemeClr>
              </a:solidFill>
            </a:endParaRPr>
          </a:p>
        </p:txBody>
      </p:sp>
      <p:sp>
        <p:nvSpPr>
          <p:cNvPr id="2" name="TextBox 1"/>
          <p:cNvSpPr txBox="1"/>
          <p:nvPr/>
        </p:nvSpPr>
        <p:spPr>
          <a:xfrm>
            <a:off x="8643235" y="1640296"/>
            <a:ext cx="2471172" cy="1485022"/>
          </a:xfrm>
          <a:prstGeom prst="rect">
            <a:avLst/>
          </a:prstGeom>
          <a:noFill/>
        </p:spPr>
        <p:txBody>
          <a:bodyPr wrap="square" rtlCol="0">
            <a:spAutoFit/>
          </a:bodyPr>
          <a:lstStyle/>
          <a:p>
            <a:pPr marL="285750" indent="-285750">
              <a:spcBef>
                <a:spcPts val="300"/>
              </a:spcBef>
              <a:buFont typeface="Arial" panose="020B0604020202020204" pitchFamily="34" charset="0"/>
              <a:buChar char="•"/>
            </a:pPr>
            <a:r>
              <a:rPr lang="en-US" sz="1400" b="1" dirty="0">
                <a:solidFill>
                  <a:schemeClr val="tx2"/>
                </a:solidFill>
                <a:latin typeface="Open Sans" panose="020B0606030504020204"/>
              </a:rPr>
              <a:t>Frailty and goals of care, including life expectancy</a:t>
            </a:r>
          </a:p>
          <a:p>
            <a:pPr marL="285750" indent="-285750">
              <a:spcBef>
                <a:spcPts val="300"/>
              </a:spcBef>
              <a:buFont typeface="Arial" panose="020B0604020202020204" pitchFamily="34" charset="0"/>
              <a:buChar char="•"/>
            </a:pPr>
            <a:r>
              <a:rPr lang="en-US" sz="1400" b="1" dirty="0">
                <a:solidFill>
                  <a:schemeClr val="tx2"/>
                </a:solidFill>
                <a:latin typeface="Open Sans" panose="020B0606030504020204"/>
              </a:rPr>
              <a:t>Dexterity for treatments taken by injection</a:t>
            </a:r>
          </a:p>
          <a:p>
            <a:pPr algn="ctr"/>
            <a:endParaRPr lang="en-CA" dirty="0">
              <a:solidFill>
                <a:schemeClr val="tx2"/>
              </a:solidFill>
            </a:endParaRPr>
          </a:p>
        </p:txBody>
      </p:sp>
      <p:sp>
        <p:nvSpPr>
          <p:cNvPr id="18" name="Oval 17"/>
          <p:cNvSpPr/>
          <p:nvPr/>
        </p:nvSpPr>
        <p:spPr>
          <a:xfrm>
            <a:off x="5817127" y="2760300"/>
            <a:ext cx="4480409" cy="43200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Oval 15"/>
          <p:cNvSpPr/>
          <p:nvPr/>
        </p:nvSpPr>
        <p:spPr>
          <a:xfrm>
            <a:off x="2481986" y="2760300"/>
            <a:ext cx="4702585" cy="4394805"/>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2258" name="Rectangle 3"/>
          <p:cNvSpPr>
            <a:spLocks noGrp="1"/>
          </p:cNvSpPr>
          <p:nvPr>
            <p:ph type="body" idx="1"/>
          </p:nvPr>
        </p:nvSpPr>
        <p:spPr>
          <a:xfrm>
            <a:off x="2752507" y="3847260"/>
            <a:ext cx="4432064" cy="2693711"/>
          </a:xfrm>
        </p:spPr>
        <p:txBody>
          <a:bodyPr>
            <a:noAutofit/>
          </a:bodyPr>
          <a:lstStyle/>
          <a:p>
            <a:pPr>
              <a:lnSpc>
                <a:spcPct val="100000"/>
              </a:lnSpc>
              <a:spcBef>
                <a:spcPts val="300"/>
              </a:spcBef>
            </a:pPr>
            <a:r>
              <a:rPr lang="en-US" sz="1200" b="1" i="0" dirty="0">
                <a:solidFill>
                  <a:schemeClr val="accent4">
                    <a:lumMod val="20000"/>
                    <a:lumOff val="80000"/>
                  </a:schemeClr>
                </a:solidFill>
                <a:effectLst/>
                <a:latin typeface="Open Sans" panose="020B0606030504020204"/>
              </a:rPr>
              <a:t>Degree of hyperglycemia (A1C, relative </a:t>
            </a:r>
          </a:p>
          <a:p>
            <a:pPr marL="0" indent="0">
              <a:lnSpc>
                <a:spcPct val="100000"/>
              </a:lnSpc>
              <a:spcBef>
                <a:spcPts val="300"/>
              </a:spcBef>
              <a:buNone/>
            </a:pPr>
            <a:r>
              <a:rPr lang="en-US" sz="1200" b="1" dirty="0">
                <a:solidFill>
                  <a:schemeClr val="accent4">
                    <a:lumMod val="20000"/>
                    <a:lumOff val="80000"/>
                  </a:schemeClr>
                </a:solidFill>
                <a:latin typeface="Open Sans" panose="020B0606030504020204"/>
              </a:rPr>
              <a:t>     </a:t>
            </a:r>
            <a:r>
              <a:rPr lang="en-US" sz="1200" b="1" i="0" dirty="0">
                <a:solidFill>
                  <a:schemeClr val="accent4">
                    <a:lumMod val="20000"/>
                    <a:lumOff val="80000"/>
                  </a:schemeClr>
                </a:solidFill>
                <a:effectLst/>
                <a:latin typeface="Open Sans" panose="020B0606030504020204"/>
              </a:rPr>
              <a:t>contributions of fasting vs postprandial</a:t>
            </a:r>
          </a:p>
          <a:p>
            <a:pPr marL="0" indent="0">
              <a:lnSpc>
                <a:spcPct val="100000"/>
              </a:lnSpc>
              <a:spcBef>
                <a:spcPts val="300"/>
              </a:spcBef>
              <a:buNone/>
            </a:pPr>
            <a:r>
              <a:rPr lang="en-US" sz="1200" b="1" dirty="0">
                <a:solidFill>
                  <a:schemeClr val="accent4">
                    <a:lumMod val="20000"/>
                    <a:lumOff val="80000"/>
                  </a:schemeClr>
                </a:solidFill>
                <a:latin typeface="Open Sans" panose="020B0606030504020204"/>
              </a:rPr>
              <a:t>       </a:t>
            </a:r>
            <a:r>
              <a:rPr lang="en-US" sz="1200" b="1" i="0" dirty="0">
                <a:solidFill>
                  <a:schemeClr val="accent4">
                    <a:lumMod val="20000"/>
                    <a:lumOff val="80000"/>
                  </a:schemeClr>
                </a:solidFill>
                <a:effectLst/>
                <a:latin typeface="Open Sans" panose="020B0606030504020204"/>
              </a:rPr>
              <a:t>hyperglycemia)</a:t>
            </a:r>
          </a:p>
          <a:p>
            <a:pPr>
              <a:lnSpc>
                <a:spcPct val="100000"/>
              </a:lnSpc>
              <a:spcBef>
                <a:spcPts val="300"/>
              </a:spcBef>
            </a:pPr>
            <a:r>
              <a:rPr lang="en-US" sz="1200" b="1" i="0" dirty="0">
                <a:solidFill>
                  <a:schemeClr val="accent4">
                    <a:lumMod val="20000"/>
                    <a:lumOff val="80000"/>
                  </a:schemeClr>
                </a:solidFill>
                <a:effectLst/>
                <a:latin typeface="Open Sans" panose="020B0606030504020204"/>
              </a:rPr>
              <a:t>Symptoms of polyuria and polydipsia or weight </a:t>
            </a:r>
          </a:p>
          <a:p>
            <a:pPr marL="0" indent="0">
              <a:lnSpc>
                <a:spcPct val="100000"/>
              </a:lnSpc>
              <a:spcBef>
                <a:spcPts val="300"/>
              </a:spcBef>
              <a:buNone/>
            </a:pPr>
            <a:r>
              <a:rPr lang="en-US" sz="1200" b="1" dirty="0">
                <a:solidFill>
                  <a:schemeClr val="accent4">
                    <a:lumMod val="20000"/>
                    <a:lumOff val="80000"/>
                  </a:schemeClr>
                </a:solidFill>
                <a:latin typeface="Open Sans" panose="020B0606030504020204"/>
              </a:rPr>
              <a:t>      </a:t>
            </a:r>
            <a:r>
              <a:rPr lang="en-US" sz="1200" b="1" i="0" dirty="0">
                <a:solidFill>
                  <a:schemeClr val="accent4">
                    <a:lumMod val="20000"/>
                    <a:lumOff val="80000"/>
                  </a:schemeClr>
                </a:solidFill>
                <a:effectLst/>
                <a:latin typeface="Open Sans" panose="020B0606030504020204"/>
              </a:rPr>
              <a:t>loss that may indicate a need for insulin</a:t>
            </a:r>
          </a:p>
          <a:p>
            <a:pPr>
              <a:lnSpc>
                <a:spcPct val="100000"/>
              </a:lnSpc>
              <a:spcBef>
                <a:spcPts val="300"/>
              </a:spcBef>
            </a:pPr>
            <a:r>
              <a:rPr lang="en-US" sz="1200" b="1" dirty="0">
                <a:solidFill>
                  <a:schemeClr val="accent4">
                    <a:lumMod val="20000"/>
                    <a:lumOff val="80000"/>
                  </a:schemeClr>
                </a:solidFill>
                <a:latin typeface="Open Sans" panose="020B0606030504020204"/>
              </a:rPr>
              <a:t>Relative contributions of insulin deficiency vs resistance (assessment based on clinical </a:t>
            </a:r>
          </a:p>
          <a:p>
            <a:pPr>
              <a:lnSpc>
                <a:spcPct val="100000"/>
              </a:lnSpc>
              <a:spcBef>
                <a:spcPts val="300"/>
              </a:spcBef>
            </a:pPr>
            <a:r>
              <a:rPr lang="en-US" sz="1200" b="1" dirty="0">
                <a:solidFill>
                  <a:schemeClr val="accent4">
                    <a:lumMod val="20000"/>
                    <a:lumOff val="80000"/>
                  </a:schemeClr>
                </a:solidFill>
                <a:latin typeface="Open Sans" panose="020B0606030504020204"/>
              </a:rPr>
              <a:t>parameters, including duration of diabetes, degree of fasting hyperglycemia, weight, BMI, waist circumference and dyslipidemia [low HDL, high triglycerides])</a:t>
            </a:r>
          </a:p>
        </p:txBody>
      </p:sp>
      <p:sp>
        <p:nvSpPr>
          <p:cNvPr id="4" name="TextBox 3"/>
          <p:cNvSpPr txBox="1"/>
          <p:nvPr/>
        </p:nvSpPr>
        <p:spPr>
          <a:xfrm>
            <a:off x="5040199" y="1439964"/>
            <a:ext cx="2677885" cy="1384995"/>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accent1">
                    <a:lumMod val="75000"/>
                  </a:schemeClr>
                </a:solidFill>
                <a:latin typeface="Open Sans" panose="020B0606030504020204"/>
              </a:rPr>
              <a:t>Renal function (glycemic efficacy of SGLT2i is reduced with lower </a:t>
            </a:r>
            <a:r>
              <a:rPr lang="en-US" sz="1400" b="1" dirty="0" err="1">
                <a:solidFill>
                  <a:schemeClr val="accent1">
                    <a:lumMod val="75000"/>
                  </a:schemeClr>
                </a:solidFill>
                <a:latin typeface="Open Sans" panose="020B0606030504020204"/>
              </a:rPr>
              <a:t>eGFR</a:t>
            </a:r>
            <a:r>
              <a:rPr lang="en-US" sz="1400" b="1" dirty="0">
                <a:solidFill>
                  <a:schemeClr val="accent1">
                    <a:lumMod val="75000"/>
                  </a:schemeClr>
                </a:solidFill>
                <a:latin typeface="Open Sans" panose="020B0606030504020204"/>
              </a:rPr>
              <a:t>, dose adjustments may be required for metformin or SU)</a:t>
            </a:r>
          </a:p>
        </p:txBody>
      </p:sp>
      <p:sp>
        <p:nvSpPr>
          <p:cNvPr id="8" name="TextBox 7"/>
          <p:cNvSpPr txBox="1"/>
          <p:nvPr/>
        </p:nvSpPr>
        <p:spPr>
          <a:xfrm>
            <a:off x="7296110" y="4092943"/>
            <a:ext cx="2694250" cy="1677382"/>
          </a:xfrm>
          <a:prstGeom prst="rect">
            <a:avLst/>
          </a:prstGeom>
          <a:noFill/>
        </p:spPr>
        <p:txBody>
          <a:bodyPr wrap="square" rtlCol="0">
            <a:spAutoFit/>
          </a:bodyPr>
          <a:lstStyle/>
          <a:p>
            <a:pPr marL="285750" indent="-285750">
              <a:buFont typeface="Arial" panose="020B0604020202020204" pitchFamily="34" charset="0"/>
              <a:buChar char="•"/>
            </a:pPr>
            <a:r>
              <a:rPr lang="en-US" sz="1400" b="1" dirty="0">
                <a:solidFill>
                  <a:schemeClr val="bg1"/>
                </a:solidFill>
                <a:latin typeface="Open Sans" panose="020B0606030504020204"/>
              </a:rPr>
              <a:t>Costs and coverage</a:t>
            </a:r>
          </a:p>
          <a:p>
            <a:pPr marL="285750" indent="-285750">
              <a:lnSpc>
                <a:spcPct val="100000"/>
              </a:lnSpc>
              <a:spcBef>
                <a:spcPts val="300"/>
              </a:spcBef>
              <a:buFont typeface="Arial" panose="020B0604020202020204" pitchFamily="34" charset="0"/>
              <a:buChar char="•"/>
            </a:pPr>
            <a:r>
              <a:rPr lang="en-US" sz="1400" b="1" dirty="0">
                <a:solidFill>
                  <a:schemeClr val="bg1"/>
                </a:solidFill>
                <a:latin typeface="Open Sans" panose="020B0606030504020204"/>
              </a:rPr>
              <a:t>Side effect profile and medication intolerance</a:t>
            </a:r>
          </a:p>
          <a:p>
            <a:pPr marL="285750" indent="-285750">
              <a:lnSpc>
                <a:spcPct val="100000"/>
              </a:lnSpc>
              <a:spcBef>
                <a:spcPts val="300"/>
              </a:spcBef>
              <a:buFont typeface="Arial" panose="020B0604020202020204" pitchFamily="34" charset="0"/>
              <a:buChar char="•"/>
            </a:pPr>
            <a:r>
              <a:rPr lang="en-US" sz="1400" b="1" dirty="0">
                <a:solidFill>
                  <a:schemeClr val="bg1"/>
                </a:solidFill>
                <a:latin typeface="Open Sans" panose="020B0606030504020204"/>
              </a:rPr>
              <a:t>Polypharmacy</a:t>
            </a:r>
          </a:p>
          <a:p>
            <a:pPr marL="285750" indent="-285750">
              <a:buFont typeface="Arial" panose="020B0604020202020204" pitchFamily="34" charset="0"/>
              <a:buChar char="•"/>
            </a:pPr>
            <a:r>
              <a:rPr lang="en-US" sz="1400" b="1" dirty="0">
                <a:solidFill>
                  <a:schemeClr val="bg1"/>
                </a:solidFill>
                <a:latin typeface="Open Sans" panose="020B0606030504020204"/>
              </a:rPr>
              <a:t>Need for blood glucose monitoring</a:t>
            </a:r>
          </a:p>
          <a:p>
            <a:pPr algn="ctr"/>
            <a:endParaRPr lang="en-CA" sz="1400" dirty="0">
              <a:solidFill>
                <a:schemeClr val="bg1"/>
              </a:solidFill>
            </a:endParaRPr>
          </a:p>
        </p:txBody>
      </p:sp>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09851084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98430-5130-5D4A-9E0B-D30D011740FD}"/>
              </a:ext>
            </a:extLst>
          </p:cNvPr>
          <p:cNvSpPr>
            <a:spLocks noGrp="1"/>
          </p:cNvSpPr>
          <p:nvPr>
            <p:ph type="title"/>
          </p:nvPr>
        </p:nvSpPr>
        <p:spPr>
          <a:xfrm>
            <a:off x="527382" y="18581"/>
            <a:ext cx="10849205" cy="790849"/>
          </a:xfrm>
        </p:spPr>
        <p:txBody>
          <a:bodyPr>
            <a:normAutofit/>
          </a:bodyPr>
          <a:lstStyle/>
          <a:p>
            <a:r>
              <a:rPr lang="en-US" sz="3733" dirty="0"/>
              <a:t>AHA with </a:t>
            </a:r>
            <a:r>
              <a:rPr lang="en-US" sz="3733" b="1" u="sng" dirty="0"/>
              <a:t>low</a:t>
            </a:r>
            <a:r>
              <a:rPr lang="en-US" sz="3733" dirty="0"/>
              <a:t> risk for hypoglycemia and weight gain</a:t>
            </a:r>
          </a:p>
        </p:txBody>
      </p:sp>
      <p:graphicFrame>
        <p:nvGraphicFramePr>
          <p:cNvPr id="10" name="Content Placeholder 9">
            <a:extLst>
              <a:ext uri="{FF2B5EF4-FFF2-40B4-BE49-F238E27FC236}">
                <a16:creationId xmlns:a16="http://schemas.microsoft.com/office/drawing/2014/main" id="{8F42F887-2A10-7142-8D83-E360DA55D906}"/>
              </a:ext>
            </a:extLst>
          </p:cNvPr>
          <p:cNvGraphicFramePr>
            <a:graphicFrameLocks noGrp="1"/>
          </p:cNvGraphicFramePr>
          <p:nvPr>
            <p:ph idx="1"/>
          </p:nvPr>
        </p:nvGraphicFramePr>
        <p:xfrm>
          <a:off x="428338" y="1080972"/>
          <a:ext cx="11335324" cy="4945649"/>
        </p:xfrm>
        <a:graphic>
          <a:graphicData uri="http://schemas.openxmlformats.org/drawingml/2006/table">
            <a:tbl>
              <a:tblPr firstRow="1" bandRow="1">
                <a:tableStyleId>{B301B821-A1FF-4177-AEE7-76D212191A09}</a:tableStyleId>
              </a:tblPr>
              <a:tblGrid>
                <a:gridCol w="2214312">
                  <a:extLst>
                    <a:ext uri="{9D8B030D-6E8A-4147-A177-3AD203B41FA5}">
                      <a16:colId xmlns:a16="http://schemas.microsoft.com/office/drawing/2014/main" val="3259317819"/>
                    </a:ext>
                  </a:extLst>
                </a:gridCol>
                <a:gridCol w="4509468">
                  <a:extLst>
                    <a:ext uri="{9D8B030D-6E8A-4147-A177-3AD203B41FA5}">
                      <a16:colId xmlns:a16="http://schemas.microsoft.com/office/drawing/2014/main" val="3660093381"/>
                    </a:ext>
                  </a:extLst>
                </a:gridCol>
                <a:gridCol w="4611544">
                  <a:extLst>
                    <a:ext uri="{9D8B030D-6E8A-4147-A177-3AD203B41FA5}">
                      <a16:colId xmlns:a16="http://schemas.microsoft.com/office/drawing/2014/main" val="292782605"/>
                    </a:ext>
                  </a:extLst>
                </a:gridCol>
              </a:tblGrid>
              <a:tr h="2938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Drug Class </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Cautions </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Other therapeutic considerations </a:t>
                      </a:r>
                      <a:endParaRPr lang="en-CA" sz="1600" dirty="0">
                        <a:effectLst/>
                      </a:endParaRPr>
                    </a:p>
                  </a:txBody>
                  <a:tcPr marL="50041" marR="50041" marT="25021" marB="25021" anchor="ctr">
                    <a:solidFill>
                      <a:srgbClr val="00B0F0"/>
                    </a:solidFill>
                  </a:tcPr>
                </a:tc>
                <a:extLst>
                  <a:ext uri="{0D108BD9-81ED-4DB2-BD59-A6C34878D82A}">
                    <a16:rowId xmlns:a16="http://schemas.microsoft.com/office/drawing/2014/main" val="3707527513"/>
                  </a:ext>
                </a:extLst>
              </a:tr>
              <a:tr h="2163323">
                <a:tc>
                  <a:txBody>
                    <a:bodyPr/>
                    <a:lstStyle/>
                    <a:p>
                      <a:r>
                        <a:rPr lang="en-CA" sz="1600" b="1" dirty="0">
                          <a:effectLst/>
                        </a:rPr>
                        <a:t>GLP-1 receptor agonists </a:t>
                      </a:r>
                    </a:p>
                    <a:p>
                      <a:pPr marL="180975" indent="0">
                        <a:tabLst/>
                      </a:pPr>
                      <a:r>
                        <a:rPr lang="en-CA" sz="1600" i="1" dirty="0">
                          <a:effectLst/>
                        </a:rPr>
                        <a:t>Longer-acting</a:t>
                      </a:r>
                      <a:r>
                        <a:rPr lang="en-CA" sz="1600" dirty="0">
                          <a:effectLst/>
                        </a:rPr>
                        <a:t>: </a:t>
                      </a:r>
                    </a:p>
                    <a:p>
                      <a:pPr marL="268288" indent="0">
                        <a:tabLst/>
                      </a:pPr>
                      <a:r>
                        <a:rPr lang="en-CA" sz="1600" dirty="0">
                          <a:effectLst/>
                        </a:rPr>
                        <a:t>Dulaglutide</a:t>
                      </a:r>
                    </a:p>
                    <a:p>
                      <a:pPr marL="268288" indent="0">
                        <a:tabLst/>
                      </a:pPr>
                      <a:r>
                        <a:rPr lang="en-CA" sz="1600" dirty="0" err="1">
                          <a:effectLst/>
                        </a:rPr>
                        <a:t>ExenatideER</a:t>
                      </a:r>
                      <a:endParaRPr lang="en-CA" sz="1600" dirty="0">
                        <a:effectLst/>
                      </a:endParaRPr>
                    </a:p>
                    <a:p>
                      <a:pPr marL="268288" indent="0">
                        <a:tabLst/>
                      </a:pPr>
                      <a:r>
                        <a:rPr lang="en-CA" sz="1600" dirty="0">
                          <a:effectLst/>
                        </a:rPr>
                        <a:t>Liraglutide</a:t>
                      </a:r>
                    </a:p>
                    <a:p>
                      <a:pPr marL="268288" indent="0">
                        <a:tabLst/>
                      </a:pPr>
                      <a:r>
                        <a:rPr lang="en-CA" sz="1600" dirty="0" err="1">
                          <a:effectLst/>
                        </a:rPr>
                        <a:t>Semaglutide</a:t>
                      </a:r>
                      <a:endParaRPr lang="en-CA" sz="1600" dirty="0">
                        <a:effectLst/>
                      </a:endParaRPr>
                    </a:p>
                    <a:p>
                      <a:pPr marL="180975" indent="0">
                        <a:tabLst/>
                      </a:pPr>
                      <a:r>
                        <a:rPr lang="en-CA" sz="1600" i="1" dirty="0">
                          <a:effectLst/>
                        </a:rPr>
                        <a:t>Short-acting</a:t>
                      </a:r>
                      <a:r>
                        <a:rPr lang="en-CA" sz="1600" dirty="0">
                          <a:effectLst/>
                        </a:rPr>
                        <a:t>: </a:t>
                      </a:r>
                    </a:p>
                    <a:p>
                      <a:pPr marL="268288" indent="0">
                        <a:tabLst/>
                      </a:pPr>
                      <a:r>
                        <a:rPr lang="en-CA" sz="1300" i="1" dirty="0">
                          <a:effectLst/>
                        </a:rPr>
                        <a:t>Exenatide</a:t>
                      </a:r>
                    </a:p>
                    <a:p>
                      <a:pPr marL="268288" indent="0">
                        <a:tabLst/>
                      </a:pPr>
                      <a:r>
                        <a:rPr lang="en-CA" sz="1300" i="1" dirty="0" err="1">
                          <a:effectLst/>
                        </a:rPr>
                        <a:t>Lixisenatide</a:t>
                      </a:r>
                      <a:r>
                        <a:rPr lang="en-CA" sz="1300" i="1" dirty="0">
                          <a:effectLst/>
                        </a:rPr>
                        <a:t> </a:t>
                      </a:r>
                    </a:p>
                  </a:txBody>
                  <a:tcPr marL="50041" marR="50041" marT="25021" marB="25021"/>
                </a:tc>
                <a:tc>
                  <a:txBody>
                    <a:bodyPr/>
                    <a:lstStyle/>
                    <a:p>
                      <a:pPr marL="171450" indent="-171450">
                        <a:buFont typeface="Arial" panose="020B0604020202020204" pitchFamily="34" charset="0"/>
                        <a:buChar char="•"/>
                      </a:pPr>
                      <a:r>
                        <a:rPr lang="en-CA" sz="1600" dirty="0">
                          <a:effectLst/>
                        </a:rPr>
                        <a:t>GI side effects</a:t>
                      </a:r>
                    </a:p>
                    <a:p>
                      <a:pPr marL="171450" indent="-171450">
                        <a:buFont typeface="Arial" panose="020B0604020202020204" pitchFamily="34" charset="0"/>
                        <a:buChar char="•"/>
                      </a:pPr>
                      <a:r>
                        <a:rPr lang="en-CA" sz="1600" dirty="0">
                          <a:solidFill>
                            <a:srgbClr val="FF0000"/>
                          </a:solidFill>
                          <a:effectLst/>
                        </a:rPr>
                        <a:t>Monitor retinopathy (especially if pre-existing retinopathy) because of risk of progression with rapid drops in A1C</a:t>
                      </a:r>
                    </a:p>
                    <a:p>
                      <a:pPr marL="171450" indent="-171450">
                        <a:buFont typeface="Arial" panose="020B0604020202020204" pitchFamily="34" charset="0"/>
                        <a:buChar char="•"/>
                      </a:pPr>
                      <a:r>
                        <a:rPr lang="en-CA" sz="1600" dirty="0">
                          <a:effectLst/>
                        </a:rPr>
                        <a:t>Contraindicated with personal/ family history of medullary thyroid cancer or multiple endocrine neoplasia syndrome type 2</a:t>
                      </a:r>
                    </a:p>
                  </a:txBody>
                  <a:tcPr marL="50041" marR="50041" marT="25021" marB="25021"/>
                </a:tc>
                <a:tc>
                  <a:txBody>
                    <a:bodyPr/>
                    <a:lstStyle/>
                    <a:p>
                      <a:pPr marL="171450" indent="-171450">
                        <a:buFont typeface="Arial" panose="020B0604020202020204" pitchFamily="34" charset="0"/>
                        <a:buChar char="•"/>
                      </a:pPr>
                      <a:r>
                        <a:rPr lang="en-CA" sz="1600" dirty="0">
                          <a:effectLst/>
                        </a:rPr>
                        <a:t>Less A1C reduction with short-acting agents</a:t>
                      </a:r>
                    </a:p>
                    <a:p>
                      <a:pPr marL="171450" indent="-171450">
                        <a:buFont typeface="Arial" panose="020B0604020202020204" pitchFamily="34" charset="0"/>
                        <a:buChar char="•"/>
                      </a:pPr>
                      <a:r>
                        <a:rPr lang="en-CA" sz="1600" dirty="0">
                          <a:effectLst/>
                        </a:rPr>
                        <a:t>No proven CV benefit for short acting GLP1RA </a:t>
                      </a:r>
                    </a:p>
                  </a:txBody>
                  <a:tcPr marL="50041" marR="50041" marT="25021" marB="25021"/>
                </a:tc>
                <a:extLst>
                  <a:ext uri="{0D108BD9-81ED-4DB2-BD59-A6C34878D82A}">
                    <a16:rowId xmlns:a16="http://schemas.microsoft.com/office/drawing/2014/main" val="316874987"/>
                  </a:ext>
                </a:extLst>
              </a:tr>
              <a:tr h="2488443">
                <a:tc>
                  <a:txBody>
                    <a:bodyPr/>
                    <a:lstStyle/>
                    <a:p>
                      <a:r>
                        <a:rPr lang="en-CA" sz="1600" b="1" dirty="0">
                          <a:effectLst/>
                        </a:rPr>
                        <a:t>SGLT2 inhibitors </a:t>
                      </a:r>
                    </a:p>
                    <a:p>
                      <a:pPr marL="180975" indent="0">
                        <a:tabLst/>
                      </a:pPr>
                      <a:r>
                        <a:rPr lang="en-CA" sz="1600" dirty="0">
                          <a:effectLst/>
                        </a:rPr>
                        <a:t>Canagliflozin</a:t>
                      </a:r>
                    </a:p>
                    <a:p>
                      <a:pPr marL="180975" indent="0">
                        <a:tabLst/>
                      </a:pPr>
                      <a:r>
                        <a:rPr lang="en-CA" sz="1600" dirty="0">
                          <a:effectLst/>
                        </a:rPr>
                        <a:t>Dapagliflozin</a:t>
                      </a:r>
                    </a:p>
                    <a:p>
                      <a:pPr marL="180975" indent="0">
                        <a:tabLst/>
                      </a:pPr>
                      <a:r>
                        <a:rPr lang="en-CA" sz="1600" dirty="0">
                          <a:effectLst/>
                        </a:rPr>
                        <a:t>Empagliflozin</a:t>
                      </a:r>
                    </a:p>
                    <a:p>
                      <a:pPr marL="180975" indent="0">
                        <a:tabLst/>
                      </a:pPr>
                      <a:r>
                        <a:rPr lang="en-CA" sz="1300" i="1" dirty="0">
                          <a:effectLst/>
                        </a:rPr>
                        <a:t>Ertugliflozin†† </a:t>
                      </a:r>
                    </a:p>
                  </a:txBody>
                  <a:tcPr marL="50041" marR="50041" marT="25021" marB="25021"/>
                </a:tc>
                <a:tc>
                  <a:txBody>
                    <a:bodyPr/>
                    <a:lstStyle/>
                    <a:p>
                      <a:pPr marL="171450" indent="-171450">
                        <a:buFont typeface="Arial" panose="020B0604020202020204" pitchFamily="34" charset="0"/>
                        <a:buChar char="•"/>
                      </a:pPr>
                      <a:r>
                        <a:rPr lang="en-CA" sz="1600" dirty="0">
                          <a:effectLst/>
                        </a:rPr>
                        <a:t>Genital mycotic, urinary tract infections</a:t>
                      </a:r>
                    </a:p>
                    <a:p>
                      <a:pPr marL="171450" indent="-171450">
                        <a:buFont typeface="Arial" panose="020B0604020202020204" pitchFamily="34" charset="0"/>
                        <a:buChar char="•"/>
                      </a:pPr>
                      <a:r>
                        <a:rPr lang="en-CA" sz="1600" dirty="0">
                          <a:effectLst/>
                        </a:rPr>
                        <a:t>Hypotension</a:t>
                      </a:r>
                    </a:p>
                    <a:p>
                      <a:pPr marL="171450" indent="-171450">
                        <a:buFont typeface="Arial" panose="020B0604020202020204" pitchFamily="34" charset="0"/>
                        <a:buChar char="•"/>
                      </a:pPr>
                      <a:r>
                        <a:rPr lang="en-CA" sz="1600" dirty="0">
                          <a:effectLst/>
                        </a:rPr>
                        <a:t>Rare cases of DKA(which may occur without hyperglycemia) </a:t>
                      </a:r>
                    </a:p>
                    <a:p>
                      <a:pPr marL="171450" indent="-171450">
                        <a:buFont typeface="Arial" panose="020B0604020202020204" pitchFamily="34" charset="0"/>
                        <a:buChar char="•"/>
                      </a:pPr>
                      <a:r>
                        <a:rPr lang="en-CA" sz="1600" dirty="0">
                          <a:effectLst/>
                        </a:rPr>
                        <a:t>Caution required with low carbohydrate eating patterns or with suspected insulin deficiency </a:t>
                      </a:r>
                    </a:p>
                    <a:p>
                      <a:pPr marL="171450" indent="-171450">
                        <a:buFont typeface="Arial" panose="020B0604020202020204" pitchFamily="34" charset="0"/>
                        <a:buChar char="•"/>
                      </a:pPr>
                      <a:r>
                        <a:rPr lang="en-CA" sz="1600" dirty="0">
                          <a:solidFill>
                            <a:srgbClr val="FF0000"/>
                          </a:solidFill>
                          <a:effectLst/>
                        </a:rPr>
                        <a:t>Good foot care recommended – particularly in those with high risk feet </a:t>
                      </a:r>
                      <a:r>
                        <a:rPr lang="en-CA" sz="1600" dirty="0">
                          <a:effectLst/>
                        </a:rPr>
                        <a:t>(loss of protective sensation, previous foot ulcer or amputation)</a:t>
                      </a:r>
                    </a:p>
                    <a:p>
                      <a:pPr marL="171450" indent="-171450">
                        <a:buFont typeface="Arial" panose="020B0604020202020204" pitchFamily="34" charset="0"/>
                        <a:buChar char="•"/>
                      </a:pPr>
                      <a:r>
                        <a:rPr lang="en-CA" sz="1600" dirty="0">
                          <a:effectLst/>
                        </a:rPr>
                        <a:t>Dapagliflozin contraindicated with bladder cancer </a:t>
                      </a:r>
                    </a:p>
                  </a:txBody>
                  <a:tcPr marL="50041" marR="50041" marT="25021" marB="25021"/>
                </a:tc>
                <a:tc>
                  <a:txBody>
                    <a:bodyPr/>
                    <a:lstStyle/>
                    <a:p>
                      <a:pPr marL="171450" indent="-171450">
                        <a:buFont typeface="Arial" panose="020B0604020202020204" pitchFamily="34" charset="0"/>
                        <a:buChar char="•"/>
                      </a:pPr>
                      <a:r>
                        <a:rPr lang="en-CA" sz="1600" dirty="0">
                          <a:solidFill>
                            <a:srgbClr val="FF0000"/>
                          </a:solidFill>
                          <a:effectLst/>
                        </a:rPr>
                        <a:t>Less glycemic efficacy at lower GFR</a:t>
                      </a:r>
                    </a:p>
                    <a:p>
                      <a:pPr marL="171450" indent="-171450">
                        <a:buFont typeface="Arial" panose="020B0604020202020204" pitchFamily="34" charset="0"/>
                        <a:buChar char="•"/>
                      </a:pPr>
                      <a:r>
                        <a:rPr lang="en-CA" sz="1600" dirty="0">
                          <a:solidFill>
                            <a:srgbClr val="FF0000"/>
                          </a:solidFill>
                          <a:effectLst/>
                        </a:rPr>
                        <a:t>Do not initiate if eGFR is &lt;30ml/ min/1.73m</a:t>
                      </a:r>
                      <a:r>
                        <a:rPr lang="en-CA" sz="1600" baseline="30000" dirty="0">
                          <a:solidFill>
                            <a:srgbClr val="FF0000"/>
                          </a:solidFill>
                          <a:effectLst/>
                        </a:rPr>
                        <a:t>2</a:t>
                      </a:r>
                    </a:p>
                    <a:p>
                      <a:pPr marL="171450" indent="-171450">
                        <a:buFont typeface="Arial" panose="020B0604020202020204" pitchFamily="34" charset="0"/>
                        <a:buChar char="•"/>
                      </a:pPr>
                      <a:r>
                        <a:rPr lang="en-CA" sz="1600" dirty="0">
                          <a:effectLst/>
                        </a:rPr>
                        <a:t>Hold prior to major surgery or during serious illness or infections </a:t>
                      </a:r>
                    </a:p>
                    <a:p>
                      <a:pPr marL="171450" indent="-171450">
                        <a:buFont typeface="Arial" panose="020B0604020202020204" pitchFamily="34" charset="0"/>
                        <a:buChar char="•"/>
                      </a:pPr>
                      <a:r>
                        <a:rPr lang="en-CA" sz="1600" dirty="0">
                          <a:effectLst/>
                        </a:rPr>
                        <a:t>Hold during acute illnesses with risk for dehydration or procedures with high risk of acute kidney injury </a:t>
                      </a:r>
                    </a:p>
                    <a:p>
                      <a:pPr marL="171450" indent="-171450">
                        <a:buFont typeface="Arial" panose="020B0604020202020204" pitchFamily="34" charset="0"/>
                        <a:buChar char="•"/>
                      </a:pPr>
                      <a:r>
                        <a:rPr lang="en-CA" sz="1600" dirty="0">
                          <a:effectLst/>
                        </a:rPr>
                        <a:t>Provide education re sick day management</a:t>
                      </a:r>
                    </a:p>
                    <a:p>
                      <a:pPr marL="171450" indent="-171450">
                        <a:buFont typeface="Arial" panose="020B0604020202020204" pitchFamily="34" charset="0"/>
                        <a:buChar char="•"/>
                      </a:pPr>
                      <a:r>
                        <a:rPr lang="en-CA" sz="1600" dirty="0">
                          <a:effectLst/>
                        </a:rPr>
                        <a:t>Small reduction in eGFR (&lt;20%) expected when initiated </a:t>
                      </a:r>
                    </a:p>
                    <a:p>
                      <a:pPr marL="171450" indent="-171450">
                        <a:buFont typeface="Arial" panose="020B0604020202020204" pitchFamily="34" charset="0"/>
                        <a:buChar char="•"/>
                      </a:pPr>
                      <a:r>
                        <a:rPr lang="en-CA" sz="1600" dirty="0">
                          <a:effectLst/>
                        </a:rPr>
                        <a:t>Only CV safety shown for ertugliflozin </a:t>
                      </a:r>
                    </a:p>
                  </a:txBody>
                  <a:tcPr marL="50041" marR="50041" marT="25021" marB="25021"/>
                </a:tc>
                <a:extLst>
                  <a:ext uri="{0D108BD9-81ED-4DB2-BD59-A6C34878D82A}">
                    <a16:rowId xmlns:a16="http://schemas.microsoft.com/office/drawing/2014/main" val="1005467571"/>
                  </a:ext>
                </a:extLst>
              </a:tr>
            </a:tbl>
          </a:graphicData>
        </a:graphic>
      </p:graphicFrame>
      <p:sp>
        <p:nvSpPr>
          <p:cNvPr id="5" name="Shape 381">
            <a:extLst>
              <a:ext uri="{FF2B5EF4-FFF2-40B4-BE49-F238E27FC236}">
                <a16:creationId xmlns:a16="http://schemas.microsoft.com/office/drawing/2014/main" id="{0A18C6B8-55CB-E144-8EB8-3E463A594D25}"/>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 name="Rectangle 1">
            <a:extLst>
              <a:ext uri="{FF2B5EF4-FFF2-40B4-BE49-F238E27FC236}">
                <a16:creationId xmlns:a16="http://schemas.microsoft.com/office/drawing/2014/main" id="{C6FBDE05-B3E3-7D4D-A122-ED67F6726096}"/>
              </a:ext>
            </a:extLst>
          </p:cNvPr>
          <p:cNvSpPr/>
          <p:nvPr/>
        </p:nvSpPr>
        <p:spPr>
          <a:xfrm>
            <a:off x="332508" y="6222670"/>
            <a:ext cx="9975273" cy="253916"/>
          </a:xfrm>
          <a:prstGeom prst="rect">
            <a:avLst/>
          </a:prstGeom>
        </p:spPr>
        <p:txBody>
          <a:bodyPr wrap="square">
            <a:spAutoFit/>
          </a:bodyPr>
          <a:lstStyle/>
          <a:p>
            <a:r>
              <a:rPr lang="en-CA" sz="1050" baseline="30000" dirty="0">
                <a:latin typeface="Open Sans"/>
              </a:rPr>
              <a:t>††</a:t>
            </a:r>
            <a:r>
              <a:rPr lang="en-CA" sz="1050" dirty="0">
                <a:latin typeface="Open Sans"/>
              </a:rPr>
              <a:t> VERTIS (CV outcome trial for ertugliflozin) presented at ADA June 2020 showed non-inferiority for MACE. Manuscript not published at time of writing </a:t>
            </a:r>
          </a:p>
        </p:txBody>
      </p:sp>
      <p:sp>
        <p:nvSpPr>
          <p:cNvPr id="8" name="TextBox 7"/>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521116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98430-5130-5D4A-9E0B-D30D011740FD}"/>
              </a:ext>
            </a:extLst>
          </p:cNvPr>
          <p:cNvSpPr>
            <a:spLocks noGrp="1"/>
          </p:cNvSpPr>
          <p:nvPr>
            <p:ph type="title"/>
          </p:nvPr>
        </p:nvSpPr>
        <p:spPr>
          <a:xfrm>
            <a:off x="527382" y="18581"/>
            <a:ext cx="10849205" cy="790849"/>
          </a:xfrm>
        </p:spPr>
        <p:txBody>
          <a:bodyPr>
            <a:normAutofit/>
          </a:bodyPr>
          <a:lstStyle/>
          <a:p>
            <a:r>
              <a:rPr lang="en-US" sz="3733" dirty="0"/>
              <a:t>AHA with </a:t>
            </a:r>
            <a:r>
              <a:rPr lang="en-US" sz="3733" b="1" u="sng" dirty="0"/>
              <a:t>low</a:t>
            </a:r>
            <a:r>
              <a:rPr lang="en-US" sz="3733" dirty="0"/>
              <a:t> risk for hypoglycemia and weight gain</a:t>
            </a:r>
          </a:p>
        </p:txBody>
      </p:sp>
      <p:graphicFrame>
        <p:nvGraphicFramePr>
          <p:cNvPr id="10" name="Content Placeholder 9">
            <a:extLst>
              <a:ext uri="{FF2B5EF4-FFF2-40B4-BE49-F238E27FC236}">
                <a16:creationId xmlns:a16="http://schemas.microsoft.com/office/drawing/2014/main" id="{8F42F887-2A10-7142-8D83-E360DA55D906}"/>
              </a:ext>
            </a:extLst>
          </p:cNvPr>
          <p:cNvGraphicFramePr>
            <a:graphicFrameLocks noGrp="1"/>
          </p:cNvGraphicFramePr>
          <p:nvPr>
            <p:ph idx="1"/>
          </p:nvPr>
        </p:nvGraphicFramePr>
        <p:xfrm>
          <a:off x="425305" y="1220755"/>
          <a:ext cx="11335323" cy="3936437"/>
        </p:xfrm>
        <a:graphic>
          <a:graphicData uri="http://schemas.openxmlformats.org/drawingml/2006/table">
            <a:tbl>
              <a:tblPr firstRow="1" bandRow="1">
                <a:tableStyleId>{B301B821-A1FF-4177-AEE7-76D212191A09}</a:tableStyleId>
              </a:tblPr>
              <a:tblGrid>
                <a:gridCol w="1830269">
                  <a:extLst>
                    <a:ext uri="{9D8B030D-6E8A-4147-A177-3AD203B41FA5}">
                      <a16:colId xmlns:a16="http://schemas.microsoft.com/office/drawing/2014/main" val="3259317819"/>
                    </a:ext>
                  </a:extLst>
                </a:gridCol>
                <a:gridCol w="4800533">
                  <a:extLst>
                    <a:ext uri="{9D8B030D-6E8A-4147-A177-3AD203B41FA5}">
                      <a16:colId xmlns:a16="http://schemas.microsoft.com/office/drawing/2014/main" val="3660093381"/>
                    </a:ext>
                  </a:extLst>
                </a:gridCol>
                <a:gridCol w="4704521">
                  <a:extLst>
                    <a:ext uri="{9D8B030D-6E8A-4147-A177-3AD203B41FA5}">
                      <a16:colId xmlns:a16="http://schemas.microsoft.com/office/drawing/2014/main" val="292782605"/>
                    </a:ext>
                  </a:extLst>
                </a:gridCol>
              </a:tblGrid>
              <a:tr h="3617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Drug Class </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Cautions </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Other therapeutic considerations </a:t>
                      </a:r>
                      <a:endParaRPr lang="en-CA" sz="1600" dirty="0">
                        <a:effectLst/>
                      </a:endParaRPr>
                    </a:p>
                  </a:txBody>
                  <a:tcPr marL="50041" marR="50041" marT="25021" marB="25021" anchor="ctr">
                    <a:solidFill>
                      <a:srgbClr val="00B0F0"/>
                    </a:solidFill>
                  </a:tcPr>
                </a:tc>
                <a:extLst>
                  <a:ext uri="{0D108BD9-81ED-4DB2-BD59-A6C34878D82A}">
                    <a16:rowId xmlns:a16="http://schemas.microsoft.com/office/drawing/2014/main" val="3707527513"/>
                  </a:ext>
                </a:extLst>
              </a:tr>
              <a:tr h="1562255">
                <a:tc>
                  <a:txBody>
                    <a:bodyPr/>
                    <a:lstStyle/>
                    <a:p>
                      <a:r>
                        <a:rPr lang="en-CA" sz="1600" b="1" dirty="0">
                          <a:effectLst/>
                        </a:rPr>
                        <a:t>Metformin</a:t>
                      </a:r>
                    </a:p>
                  </a:txBody>
                  <a:tcPr marL="50041" marR="50041" marT="25021" marB="25021"/>
                </a:tc>
                <a:tc>
                  <a:txBody>
                    <a:bodyPr/>
                    <a:lstStyle/>
                    <a:p>
                      <a:pPr marL="171450" indent="-171450">
                        <a:buFont typeface="Arial" panose="020B0604020202020204" pitchFamily="34" charset="0"/>
                        <a:buChar char="•"/>
                      </a:pPr>
                      <a:r>
                        <a:rPr lang="en-CA" sz="1600" dirty="0">
                          <a:effectLst/>
                        </a:rPr>
                        <a:t>Use lower dose if eGFR &lt;60ml/ min/1.73m</a:t>
                      </a:r>
                      <a:r>
                        <a:rPr lang="en-CA" sz="1600" baseline="30000" dirty="0">
                          <a:effectLst/>
                        </a:rPr>
                        <a:t>2</a:t>
                      </a:r>
                    </a:p>
                    <a:p>
                      <a:pPr marL="171450" indent="-171450">
                        <a:buFont typeface="Arial" panose="020B0604020202020204" pitchFamily="34" charset="0"/>
                        <a:buChar char="•"/>
                      </a:pPr>
                      <a:r>
                        <a:rPr lang="en-CA" sz="1600" dirty="0">
                          <a:effectLst/>
                        </a:rPr>
                        <a:t>Do not initiate if eGFR is &lt;30ml/ min/1.73m</a:t>
                      </a:r>
                      <a:r>
                        <a:rPr lang="en-CA" sz="1600" baseline="30000" dirty="0">
                          <a:effectLst/>
                        </a:rPr>
                        <a:t>2</a:t>
                      </a:r>
                      <a:r>
                        <a:rPr lang="en-CA" sz="1600" dirty="0">
                          <a:effectLst/>
                        </a:rPr>
                        <a:t> </a:t>
                      </a:r>
                    </a:p>
                    <a:p>
                      <a:pPr marL="171450" indent="-171450">
                        <a:buFont typeface="Arial" panose="020B0604020202020204" pitchFamily="34" charset="0"/>
                        <a:buChar char="•"/>
                      </a:pPr>
                      <a:r>
                        <a:rPr lang="en-CA" sz="1600" dirty="0">
                          <a:effectLst/>
                        </a:rPr>
                        <a:t>GI side effects </a:t>
                      </a:r>
                    </a:p>
                  </a:txBody>
                  <a:tcPr marL="50041" marR="50041" marT="25021" marB="25021"/>
                </a:tc>
                <a:tc>
                  <a:txBody>
                    <a:bodyPr/>
                    <a:lstStyle/>
                    <a:p>
                      <a:pPr marL="171450" indent="-171450">
                        <a:buFont typeface="Arial" panose="020B0604020202020204" pitchFamily="34" charset="0"/>
                        <a:buChar char="•"/>
                      </a:pPr>
                      <a:r>
                        <a:rPr lang="en-CA" sz="1600" dirty="0">
                          <a:effectLst/>
                        </a:rPr>
                        <a:t>Hold during acute illnesses with risk for dehydration or procedures with high risk of acute kidney injury </a:t>
                      </a:r>
                    </a:p>
                    <a:p>
                      <a:pPr marL="171450" indent="-171450">
                        <a:buFont typeface="Arial" panose="020B0604020202020204" pitchFamily="34" charset="0"/>
                        <a:buChar char="•"/>
                      </a:pPr>
                      <a:r>
                        <a:rPr lang="en-CA" sz="1600" dirty="0">
                          <a:effectLst/>
                        </a:rPr>
                        <a:t>Provide education regarding sick day management (Appendix 8: 2018 CPG)</a:t>
                      </a:r>
                    </a:p>
                    <a:p>
                      <a:pPr marL="171450" indent="-171450">
                        <a:buFont typeface="Arial" panose="020B0604020202020204" pitchFamily="34" charset="0"/>
                        <a:buChar char="•"/>
                      </a:pPr>
                      <a:r>
                        <a:rPr lang="en-CA" sz="1600" dirty="0">
                          <a:effectLst/>
                        </a:rPr>
                        <a:t>Can reduce vitamin B</a:t>
                      </a:r>
                      <a:r>
                        <a:rPr lang="en-CA" sz="1600" baseline="-25000" dirty="0">
                          <a:effectLst/>
                        </a:rPr>
                        <a:t>12</a:t>
                      </a:r>
                      <a:r>
                        <a:rPr lang="en-CA" sz="1600" dirty="0">
                          <a:effectLst/>
                        </a:rPr>
                        <a:t> absorption </a:t>
                      </a:r>
                    </a:p>
                  </a:txBody>
                  <a:tcPr marL="50041" marR="50041" marT="25021" marB="25021"/>
                </a:tc>
                <a:extLst>
                  <a:ext uri="{0D108BD9-81ED-4DB2-BD59-A6C34878D82A}">
                    <a16:rowId xmlns:a16="http://schemas.microsoft.com/office/drawing/2014/main" val="3574739031"/>
                  </a:ext>
                </a:extLst>
              </a:tr>
              <a:tr h="1562255">
                <a:tc>
                  <a:txBody>
                    <a:bodyPr/>
                    <a:lstStyle/>
                    <a:p>
                      <a:r>
                        <a:rPr lang="en-CA" sz="1600" b="1" dirty="0">
                          <a:effectLst/>
                        </a:rPr>
                        <a:t>DPP-4 inhibitors </a:t>
                      </a:r>
                    </a:p>
                    <a:p>
                      <a:pPr marL="180975" indent="0">
                        <a:tabLst/>
                      </a:pPr>
                      <a:r>
                        <a:rPr lang="en-CA" sz="1600" dirty="0" err="1">
                          <a:effectLst/>
                        </a:rPr>
                        <a:t>Alogliptin</a:t>
                      </a:r>
                      <a:endParaRPr lang="en-CA" sz="1600" dirty="0">
                        <a:effectLst/>
                      </a:endParaRPr>
                    </a:p>
                    <a:p>
                      <a:pPr marL="180975" indent="0">
                        <a:tabLst/>
                      </a:pPr>
                      <a:r>
                        <a:rPr lang="en-CA" sz="1600" dirty="0">
                          <a:effectLst/>
                        </a:rPr>
                        <a:t>Linagliptin</a:t>
                      </a:r>
                    </a:p>
                    <a:p>
                      <a:pPr marL="180975" indent="0">
                        <a:tabLst/>
                      </a:pPr>
                      <a:r>
                        <a:rPr lang="en-CA" sz="1600" dirty="0" err="1">
                          <a:effectLst/>
                        </a:rPr>
                        <a:t>Saxagliptin</a:t>
                      </a:r>
                      <a:endParaRPr lang="en-CA" sz="1600" dirty="0">
                        <a:effectLst/>
                      </a:endParaRPr>
                    </a:p>
                    <a:p>
                      <a:pPr marL="180975" indent="0">
                        <a:tabLst/>
                      </a:pPr>
                      <a:r>
                        <a:rPr lang="en-CA" sz="1600" dirty="0">
                          <a:effectLst/>
                        </a:rPr>
                        <a:t>Sitagliptin </a:t>
                      </a:r>
                    </a:p>
                  </a:txBody>
                  <a:tcPr marL="50041" marR="50041" marT="25021" marB="25021"/>
                </a:tc>
                <a:tc>
                  <a:txBody>
                    <a:bodyPr/>
                    <a:lstStyle/>
                    <a:p>
                      <a:pPr marL="171450" indent="-171450">
                        <a:buFont typeface="Arial" panose="020B0604020202020204" pitchFamily="34" charset="0"/>
                        <a:buChar char="•"/>
                      </a:pPr>
                      <a:r>
                        <a:rPr lang="en-CA" sz="1600" dirty="0">
                          <a:effectLst/>
                        </a:rPr>
                        <a:t>Risk of heart failure with </a:t>
                      </a:r>
                      <a:r>
                        <a:rPr lang="en-CA" sz="1600" dirty="0" err="1">
                          <a:effectLst/>
                        </a:rPr>
                        <a:t>saxagliptin</a:t>
                      </a:r>
                      <a:br>
                        <a:rPr lang="en-CA" sz="1600" dirty="0">
                          <a:effectLst/>
                        </a:rPr>
                      </a:br>
                      <a:r>
                        <a:rPr lang="en-CA" sz="1600" dirty="0">
                          <a:effectLst/>
                        </a:rPr>
                        <a:t>Caution with a history of pancreatitis or pancreatic cancer </a:t>
                      </a:r>
                    </a:p>
                  </a:txBody>
                  <a:tcPr marL="50041" marR="50041" marT="25021" marB="25021"/>
                </a:tc>
                <a:tc>
                  <a:txBody>
                    <a:bodyPr/>
                    <a:lstStyle/>
                    <a:p>
                      <a:pPr marL="171450" indent="-171450">
                        <a:buFont typeface="Arial" panose="020B0604020202020204" pitchFamily="34" charset="0"/>
                        <a:buChar char="•"/>
                      </a:pPr>
                      <a:r>
                        <a:rPr lang="en-CA" sz="1600" dirty="0">
                          <a:effectLst/>
                        </a:rPr>
                        <a:t>Rare cases of pancreatitis</a:t>
                      </a:r>
                    </a:p>
                    <a:p>
                      <a:pPr marL="171450" indent="-171450">
                        <a:buFont typeface="Arial" panose="020B0604020202020204" pitchFamily="34" charset="0"/>
                        <a:buChar char="•"/>
                      </a:pPr>
                      <a:r>
                        <a:rPr lang="en-CA" sz="1600" dirty="0">
                          <a:effectLst/>
                        </a:rPr>
                        <a:t>Rare cases of severe joint pain </a:t>
                      </a:r>
                    </a:p>
                  </a:txBody>
                  <a:tcPr marL="50041" marR="50041" marT="25021" marB="25021"/>
                </a:tc>
                <a:extLst>
                  <a:ext uri="{0D108BD9-81ED-4DB2-BD59-A6C34878D82A}">
                    <a16:rowId xmlns:a16="http://schemas.microsoft.com/office/drawing/2014/main" val="1005467571"/>
                  </a:ext>
                </a:extLst>
              </a:tr>
              <a:tr h="450199">
                <a:tc>
                  <a:txBody>
                    <a:bodyPr/>
                    <a:lstStyle/>
                    <a:p>
                      <a:r>
                        <a:rPr lang="en-CA" sz="1600" b="1" dirty="0">
                          <a:effectLst/>
                        </a:rPr>
                        <a:t>Acarbose</a:t>
                      </a:r>
                      <a:r>
                        <a:rPr lang="en-CA" sz="1600" dirty="0">
                          <a:effectLst/>
                        </a:rPr>
                        <a:t> </a:t>
                      </a:r>
                    </a:p>
                  </a:txBody>
                  <a:tcPr marL="121920" marR="121920" marT="60960" marB="60960"/>
                </a:tc>
                <a:tc>
                  <a:txBody>
                    <a:bodyPr/>
                    <a:lstStyle/>
                    <a:p>
                      <a:pPr marL="171450" indent="-171450">
                        <a:buFont typeface="Arial" panose="020B0604020202020204" pitchFamily="34" charset="0"/>
                        <a:buChar char="•"/>
                      </a:pPr>
                      <a:r>
                        <a:rPr lang="en-CA" sz="1600" dirty="0">
                          <a:effectLst/>
                        </a:rPr>
                        <a:t>GI side effects common </a:t>
                      </a:r>
                    </a:p>
                  </a:txBody>
                  <a:tcPr marL="121920" marR="121920" marT="60960" marB="60960"/>
                </a:tc>
                <a:tc>
                  <a:txBody>
                    <a:bodyPr/>
                    <a:lstStyle/>
                    <a:p>
                      <a:pPr marL="171450" indent="-171450">
                        <a:buFont typeface="Arial" panose="020B0604020202020204" pitchFamily="34" charset="0"/>
                        <a:buChar char="•"/>
                      </a:pPr>
                      <a:r>
                        <a:rPr lang="en-CA" sz="1600" dirty="0">
                          <a:effectLst/>
                        </a:rPr>
                        <a:t>Requires 3 times daily dosing </a:t>
                      </a:r>
                    </a:p>
                  </a:txBody>
                  <a:tcPr marL="121920" marR="121920" marT="60960" marB="60960"/>
                </a:tc>
                <a:extLst>
                  <a:ext uri="{0D108BD9-81ED-4DB2-BD59-A6C34878D82A}">
                    <a16:rowId xmlns:a16="http://schemas.microsoft.com/office/drawing/2014/main" val="2897641564"/>
                  </a:ext>
                </a:extLst>
              </a:tr>
            </a:tbl>
          </a:graphicData>
        </a:graphic>
      </p:graphicFrame>
      <p:sp>
        <p:nvSpPr>
          <p:cNvPr id="5" name="Shape 381">
            <a:extLst>
              <a:ext uri="{FF2B5EF4-FFF2-40B4-BE49-F238E27FC236}">
                <a16:creationId xmlns:a16="http://schemas.microsoft.com/office/drawing/2014/main" id="{0A18C6B8-55CB-E144-8EB8-3E463A594D25}"/>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8" name="TextBox 7"/>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8429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98430-5130-5D4A-9E0B-D30D011740FD}"/>
              </a:ext>
            </a:extLst>
          </p:cNvPr>
          <p:cNvSpPr>
            <a:spLocks noGrp="1"/>
          </p:cNvSpPr>
          <p:nvPr>
            <p:ph type="title"/>
          </p:nvPr>
        </p:nvSpPr>
        <p:spPr>
          <a:xfrm>
            <a:off x="838200" y="31305"/>
            <a:ext cx="10515600" cy="1325563"/>
          </a:xfrm>
        </p:spPr>
        <p:txBody>
          <a:bodyPr>
            <a:normAutofit/>
          </a:bodyPr>
          <a:lstStyle/>
          <a:p>
            <a:r>
              <a:rPr lang="en-US" sz="3733" dirty="0"/>
              <a:t>AHA </a:t>
            </a:r>
            <a:r>
              <a:rPr lang="en-US" sz="3733" b="1" u="sng" dirty="0"/>
              <a:t>with</a:t>
            </a:r>
            <a:r>
              <a:rPr lang="en-US" sz="3733" dirty="0"/>
              <a:t> risk for hypoglycemia and/or weight gain</a:t>
            </a:r>
          </a:p>
        </p:txBody>
      </p:sp>
      <p:graphicFrame>
        <p:nvGraphicFramePr>
          <p:cNvPr id="10" name="Content Placeholder 9">
            <a:extLst>
              <a:ext uri="{FF2B5EF4-FFF2-40B4-BE49-F238E27FC236}">
                <a16:creationId xmlns:a16="http://schemas.microsoft.com/office/drawing/2014/main" id="{8F42F887-2A10-7142-8D83-E360DA55D906}"/>
              </a:ext>
            </a:extLst>
          </p:cNvPr>
          <p:cNvGraphicFramePr>
            <a:graphicFrameLocks noGrp="1"/>
          </p:cNvGraphicFramePr>
          <p:nvPr>
            <p:ph idx="1"/>
          </p:nvPr>
        </p:nvGraphicFramePr>
        <p:xfrm>
          <a:off x="490519" y="1028734"/>
          <a:ext cx="11210963" cy="5088564"/>
        </p:xfrm>
        <a:graphic>
          <a:graphicData uri="http://schemas.openxmlformats.org/drawingml/2006/table">
            <a:tbl>
              <a:tblPr firstRow="1" bandRow="1">
                <a:tableStyleId>{B301B821-A1FF-4177-AEE7-76D212191A09}</a:tableStyleId>
              </a:tblPr>
              <a:tblGrid>
                <a:gridCol w="1765055">
                  <a:extLst>
                    <a:ext uri="{9D8B030D-6E8A-4147-A177-3AD203B41FA5}">
                      <a16:colId xmlns:a16="http://schemas.microsoft.com/office/drawing/2014/main" val="2677952078"/>
                    </a:ext>
                  </a:extLst>
                </a:gridCol>
                <a:gridCol w="4512501">
                  <a:extLst>
                    <a:ext uri="{9D8B030D-6E8A-4147-A177-3AD203B41FA5}">
                      <a16:colId xmlns:a16="http://schemas.microsoft.com/office/drawing/2014/main" val="3660093381"/>
                    </a:ext>
                  </a:extLst>
                </a:gridCol>
                <a:gridCol w="4933407">
                  <a:extLst>
                    <a:ext uri="{9D8B030D-6E8A-4147-A177-3AD203B41FA5}">
                      <a16:colId xmlns:a16="http://schemas.microsoft.com/office/drawing/2014/main" val="292782605"/>
                    </a:ext>
                  </a:extLst>
                </a:gridCol>
              </a:tblGrid>
              <a:tr h="5159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Drug Class</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Cautions </a:t>
                      </a:r>
                      <a:endParaRPr lang="en-CA" sz="1600" dirty="0">
                        <a:effectLst/>
                      </a:endParaRPr>
                    </a:p>
                  </a:txBody>
                  <a:tcPr marL="50041" marR="50041" marT="25021" marB="25021" anchor="ct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600" kern="1200" dirty="0">
                          <a:effectLst/>
                        </a:rPr>
                        <a:t>Other therapeutic considerations </a:t>
                      </a:r>
                      <a:endParaRPr lang="en-CA" sz="1600" dirty="0">
                        <a:effectLst/>
                      </a:endParaRPr>
                    </a:p>
                  </a:txBody>
                  <a:tcPr marL="50041" marR="50041" marT="25021" marB="25021" anchor="ctr">
                    <a:solidFill>
                      <a:srgbClr val="00B0F0"/>
                    </a:solidFill>
                  </a:tcPr>
                </a:tc>
                <a:extLst>
                  <a:ext uri="{0D108BD9-81ED-4DB2-BD59-A6C34878D82A}">
                    <a16:rowId xmlns:a16="http://schemas.microsoft.com/office/drawing/2014/main" val="3707527513"/>
                  </a:ext>
                </a:extLst>
              </a:tr>
              <a:tr h="1524219">
                <a:tc>
                  <a:txBody>
                    <a:bodyPr/>
                    <a:lstStyle/>
                    <a:p>
                      <a:r>
                        <a:rPr lang="en-CA" sz="1600" b="1" dirty="0">
                          <a:effectLst/>
                        </a:rPr>
                        <a:t>Sulfonylureas</a:t>
                      </a:r>
                    </a:p>
                    <a:p>
                      <a:pPr marL="180975" indent="0">
                        <a:tabLst/>
                      </a:pPr>
                      <a:r>
                        <a:rPr lang="en-CA" sz="1600" b="0" dirty="0">
                          <a:effectLst/>
                        </a:rPr>
                        <a:t>Gliclazide</a:t>
                      </a:r>
                    </a:p>
                    <a:p>
                      <a:pPr marL="180975" indent="0">
                        <a:tabLst/>
                      </a:pPr>
                      <a:r>
                        <a:rPr lang="en-CA" sz="1600" b="0" dirty="0">
                          <a:effectLst/>
                        </a:rPr>
                        <a:t>Glimepiride</a:t>
                      </a:r>
                    </a:p>
                    <a:p>
                      <a:pPr marL="180975" indent="0">
                        <a:tabLst/>
                      </a:pPr>
                      <a:r>
                        <a:rPr lang="en-CA" sz="1600" b="0" dirty="0">
                          <a:effectLst/>
                        </a:rPr>
                        <a:t>Glyburide</a:t>
                      </a:r>
                    </a:p>
                  </a:txBody>
                  <a:tcPr marL="121920" marR="121920" marT="60960" marB="60960"/>
                </a:tc>
                <a:tc>
                  <a:txBody>
                    <a:bodyPr/>
                    <a:lstStyle/>
                    <a:p>
                      <a:pPr marL="171450" indent="-171450">
                        <a:buFont typeface="Arial" panose="020B0604020202020204" pitchFamily="34" charset="0"/>
                        <a:buChar char="•"/>
                      </a:pPr>
                      <a:r>
                        <a:rPr lang="en-CA" sz="1600" dirty="0">
                          <a:effectLst/>
                        </a:rPr>
                        <a:t>Higher risk of hypoglycemia with glyburide</a:t>
                      </a:r>
                    </a:p>
                    <a:p>
                      <a:pPr marL="171450" indent="-171450">
                        <a:buFont typeface="Arial" panose="020B0604020202020204" pitchFamily="34" charset="0"/>
                        <a:buChar char="•"/>
                      </a:pPr>
                      <a:r>
                        <a:rPr lang="en-CA" sz="1600" dirty="0">
                          <a:effectLst/>
                        </a:rPr>
                        <a:t>Risk of hypoglycemia increased with fasting or with eGFR &lt;60ml/ min/1.73m2 </a:t>
                      </a:r>
                    </a:p>
                    <a:p>
                      <a:pPr marL="171450" indent="-171450">
                        <a:buFont typeface="Arial" panose="020B0604020202020204" pitchFamily="34" charset="0"/>
                        <a:buChar char="•"/>
                      </a:pPr>
                      <a:r>
                        <a:rPr lang="en-CA" sz="1600" dirty="0">
                          <a:effectLst/>
                        </a:rPr>
                        <a:t>Provide education regarding sick day management (Appendix 8: 2018 CPG) </a:t>
                      </a:r>
                    </a:p>
                  </a:txBody>
                  <a:tcPr marL="121920" marR="121920" marT="60960" marB="60960"/>
                </a:tc>
                <a:tc>
                  <a:txBody>
                    <a:bodyPr/>
                    <a:lstStyle/>
                    <a:p>
                      <a:pPr marL="171450" indent="-171450">
                        <a:buFont typeface="Arial" panose="020B0604020202020204" pitchFamily="34" charset="0"/>
                        <a:buChar char="•"/>
                      </a:pPr>
                      <a:r>
                        <a:rPr lang="en-CA" sz="1600" dirty="0">
                          <a:effectLst/>
                        </a:rPr>
                        <a:t>Glycemic control is rapid but may not be durable</a:t>
                      </a:r>
                    </a:p>
                    <a:p>
                      <a:pPr marL="171450" indent="-171450">
                        <a:buFont typeface="Arial" panose="020B0604020202020204" pitchFamily="34" charset="0"/>
                        <a:buChar char="•"/>
                      </a:pPr>
                      <a:r>
                        <a:rPr lang="en-CA" sz="1600" dirty="0">
                          <a:effectLst/>
                        </a:rPr>
                        <a:t>Gliclazide preferred over glyburide (lower risk of hypoglycemia)</a:t>
                      </a:r>
                    </a:p>
                    <a:p>
                      <a:pPr marL="171450" indent="-171450">
                        <a:buFont typeface="Arial" panose="020B0604020202020204" pitchFamily="34" charset="0"/>
                        <a:buChar char="•"/>
                      </a:pPr>
                      <a:r>
                        <a:rPr lang="en-CA" sz="1600" dirty="0">
                          <a:solidFill>
                            <a:srgbClr val="FF0000"/>
                          </a:solidFill>
                          <a:effectLst/>
                        </a:rPr>
                        <a:t>Glimepiride showed CV safety similar to DPP4i </a:t>
                      </a:r>
                      <a:r>
                        <a:rPr lang="en-CA" sz="1600" dirty="0">
                          <a:effectLst/>
                        </a:rPr>
                        <a:t>(linagliptin) in CAROLINA trial </a:t>
                      </a:r>
                    </a:p>
                  </a:txBody>
                  <a:tcPr marL="121920" marR="121920" marT="60960" marB="60960"/>
                </a:tc>
                <a:extLst>
                  <a:ext uri="{0D108BD9-81ED-4DB2-BD59-A6C34878D82A}">
                    <a16:rowId xmlns:a16="http://schemas.microsoft.com/office/drawing/2014/main" val="2897641564"/>
                  </a:ext>
                </a:extLst>
              </a:tr>
              <a:tr h="1287117">
                <a:tc>
                  <a:txBody>
                    <a:bodyPr/>
                    <a:lstStyle/>
                    <a:p>
                      <a:r>
                        <a:rPr lang="en-CA" sz="1600" b="1" dirty="0">
                          <a:effectLst/>
                        </a:rPr>
                        <a:t>Meglitinides</a:t>
                      </a:r>
                    </a:p>
                    <a:p>
                      <a:pPr marL="180975" indent="0">
                        <a:tabLst/>
                      </a:pPr>
                      <a:r>
                        <a:rPr lang="en-CA" sz="1600" dirty="0">
                          <a:effectLst/>
                        </a:rPr>
                        <a:t>Repaglinide</a:t>
                      </a:r>
                    </a:p>
                  </a:txBody>
                  <a:tcPr marL="121920" marR="121920" marT="60960" marB="60960"/>
                </a:tc>
                <a:tc>
                  <a:txBody>
                    <a:bodyPr/>
                    <a:lstStyle/>
                    <a:p>
                      <a:pPr marL="171450" indent="-171450">
                        <a:buFont typeface="Arial" panose="020B0604020202020204" pitchFamily="34" charset="0"/>
                        <a:buChar char="•"/>
                      </a:pPr>
                      <a:r>
                        <a:rPr lang="en-CA" sz="1600" dirty="0">
                          <a:effectLst/>
                        </a:rPr>
                        <a:t>Repaglinide contraindicated when co-administered with clopidogrel or with gemfibrozil </a:t>
                      </a:r>
                    </a:p>
                  </a:txBody>
                  <a:tcPr marL="121920" marR="121920" marT="60960" marB="60960"/>
                </a:tc>
                <a:tc>
                  <a:txBody>
                    <a:bodyPr/>
                    <a:lstStyle/>
                    <a:p>
                      <a:pPr marL="171450" indent="-171450">
                        <a:buFont typeface="Arial" panose="020B0604020202020204" pitchFamily="34" charset="0"/>
                        <a:buChar char="•"/>
                      </a:pPr>
                      <a:r>
                        <a:rPr lang="en-CA" sz="1600" dirty="0">
                          <a:effectLst/>
                        </a:rPr>
                        <a:t>Useful to reduce postprandial hyperglycemia</a:t>
                      </a:r>
                    </a:p>
                    <a:p>
                      <a:pPr marL="171450" indent="-171450">
                        <a:buFont typeface="Arial" panose="020B0604020202020204" pitchFamily="34" charset="0"/>
                        <a:buChar char="•"/>
                      </a:pPr>
                      <a:r>
                        <a:rPr lang="en-CA" sz="1600" dirty="0">
                          <a:effectLst/>
                        </a:rPr>
                        <a:t>Requires dosing with each meal (</a:t>
                      </a:r>
                      <a:r>
                        <a:rPr lang="en-CA" sz="1600" i="1" dirty="0">
                          <a:effectLst/>
                        </a:rPr>
                        <a:t>e.g.</a:t>
                      </a:r>
                      <a:r>
                        <a:rPr lang="en-CA" sz="1600" dirty="0">
                          <a:effectLst/>
                        </a:rPr>
                        <a:t> 3 times daily) </a:t>
                      </a:r>
                    </a:p>
                    <a:p>
                      <a:pPr marL="171450" indent="-171450">
                        <a:buFont typeface="Arial" panose="020B0604020202020204" pitchFamily="34" charset="0"/>
                        <a:buChar char="•"/>
                      </a:pPr>
                      <a:r>
                        <a:rPr lang="en-CA" sz="1600" dirty="0">
                          <a:effectLst/>
                        </a:rPr>
                        <a:t>Lower risk for hypoglycemia than sulfonylureas in renal impairment </a:t>
                      </a:r>
                    </a:p>
                  </a:txBody>
                  <a:tcPr marL="121920" marR="121920" marT="60960" marB="60960"/>
                </a:tc>
                <a:extLst>
                  <a:ext uri="{0D108BD9-81ED-4DB2-BD59-A6C34878D82A}">
                    <a16:rowId xmlns:a16="http://schemas.microsoft.com/office/drawing/2014/main" val="325014847"/>
                  </a:ext>
                </a:extLst>
              </a:tr>
              <a:tr h="1761319">
                <a:tc>
                  <a:txBody>
                    <a:bodyPr/>
                    <a:lstStyle/>
                    <a:p>
                      <a:r>
                        <a:rPr lang="en-CA" sz="1600" b="1" dirty="0">
                          <a:effectLst/>
                        </a:rPr>
                        <a:t>Thiazolidinedione</a:t>
                      </a:r>
                    </a:p>
                    <a:p>
                      <a:pPr marL="180975" indent="0">
                        <a:tabLst/>
                      </a:pPr>
                      <a:r>
                        <a:rPr lang="en-CA" sz="1600" b="0" dirty="0">
                          <a:effectLst/>
                        </a:rPr>
                        <a:t>Pioglitazone</a:t>
                      </a:r>
                    </a:p>
                    <a:p>
                      <a:pPr marL="180975" indent="0">
                        <a:tabLst/>
                      </a:pPr>
                      <a:r>
                        <a:rPr lang="en-CA" sz="1600" dirty="0">
                          <a:effectLst/>
                        </a:rPr>
                        <a:t>Rosiglitazone</a:t>
                      </a:r>
                    </a:p>
                  </a:txBody>
                  <a:tcPr marL="121920" marR="121920" marT="60960" marB="60960"/>
                </a:tc>
                <a:tc>
                  <a:txBody>
                    <a:bodyPr/>
                    <a:lstStyle/>
                    <a:p>
                      <a:pPr marL="171450" indent="-171450">
                        <a:buFont typeface="Arial" panose="020B0604020202020204" pitchFamily="34" charset="0"/>
                        <a:buChar char="•"/>
                      </a:pPr>
                      <a:r>
                        <a:rPr lang="en-CA" sz="1600" dirty="0">
                          <a:effectLst/>
                        </a:rPr>
                        <a:t>Greater weight gain in some individuals</a:t>
                      </a:r>
                    </a:p>
                    <a:p>
                      <a:pPr marL="171450" indent="-171450">
                        <a:buFont typeface="Arial" panose="020B0604020202020204" pitchFamily="34" charset="0"/>
                        <a:buChar char="•"/>
                      </a:pPr>
                      <a:r>
                        <a:rPr lang="en-CA" sz="1600" dirty="0">
                          <a:effectLst/>
                        </a:rPr>
                        <a:t>May induce edema and/or congestive heart failure </a:t>
                      </a:r>
                    </a:p>
                  </a:txBody>
                  <a:tcPr marL="121920" marR="121920" marT="60960" marB="60960"/>
                </a:tc>
                <a:tc>
                  <a:txBody>
                    <a:bodyPr/>
                    <a:lstStyle/>
                    <a:p>
                      <a:pPr marL="171450" indent="-171450">
                        <a:buFont typeface="Arial" panose="020B0604020202020204" pitchFamily="34" charset="0"/>
                        <a:buChar char="•"/>
                      </a:pPr>
                      <a:r>
                        <a:rPr lang="en-CA" sz="1600" dirty="0">
                          <a:effectLst/>
                        </a:rPr>
                        <a:t>Durable glycemic control</a:t>
                      </a:r>
                    </a:p>
                    <a:p>
                      <a:pPr marL="171450" indent="-171450">
                        <a:buFont typeface="Arial" panose="020B0604020202020204" pitchFamily="34" charset="0"/>
                        <a:buChar char="•"/>
                      </a:pPr>
                      <a:r>
                        <a:rPr lang="en-CA" sz="1600" dirty="0">
                          <a:effectLst/>
                        </a:rPr>
                        <a:t>Rare occurrence of macular edema</a:t>
                      </a:r>
                    </a:p>
                    <a:p>
                      <a:pPr marL="171450" indent="-171450">
                        <a:buFont typeface="Arial" panose="020B0604020202020204" pitchFamily="34" charset="0"/>
                        <a:buChar char="•"/>
                      </a:pPr>
                      <a:r>
                        <a:rPr lang="en-CA" sz="1600" dirty="0">
                          <a:effectLst/>
                        </a:rPr>
                        <a:t>Higher occurrence of fractures </a:t>
                      </a:r>
                    </a:p>
                    <a:p>
                      <a:pPr marL="171450" indent="-171450">
                        <a:buFont typeface="Arial" panose="020B0604020202020204" pitchFamily="34" charset="0"/>
                        <a:buChar char="•"/>
                      </a:pPr>
                      <a:r>
                        <a:rPr lang="en-CA" sz="1600" dirty="0">
                          <a:effectLst/>
                        </a:rPr>
                        <a:t>Pioglitazone: not to be used with bladder cancer </a:t>
                      </a:r>
                    </a:p>
                    <a:p>
                      <a:pPr marL="171450" indent="-171450">
                        <a:buFont typeface="Arial" panose="020B0604020202020204" pitchFamily="34" charset="0"/>
                        <a:buChar char="•"/>
                      </a:pPr>
                      <a:r>
                        <a:rPr lang="en-CA" sz="1600" dirty="0">
                          <a:effectLst/>
                        </a:rPr>
                        <a:t>Rosiglitazone: CV safety uncertain, suggestion of increased MI risk</a:t>
                      </a:r>
                      <a:endParaRPr lang="en-CA" sz="1600" b="0" i="0" dirty="0">
                        <a:effectLst/>
                        <a:latin typeface="Helvetica Light" panose="020B0403020202020204" pitchFamily="34" charset="0"/>
                      </a:endParaRPr>
                    </a:p>
                  </a:txBody>
                  <a:tcPr marL="121920" marR="121920" marT="60960" marB="60960"/>
                </a:tc>
                <a:extLst>
                  <a:ext uri="{0D108BD9-81ED-4DB2-BD59-A6C34878D82A}">
                    <a16:rowId xmlns:a16="http://schemas.microsoft.com/office/drawing/2014/main" val="696106322"/>
                  </a:ext>
                </a:extLst>
              </a:tr>
            </a:tbl>
          </a:graphicData>
        </a:graphic>
      </p:graphicFrame>
      <p:sp>
        <p:nvSpPr>
          <p:cNvPr id="6" name="Shape 381">
            <a:extLst>
              <a:ext uri="{FF2B5EF4-FFF2-40B4-BE49-F238E27FC236}">
                <a16:creationId xmlns:a16="http://schemas.microsoft.com/office/drawing/2014/main" id="{8E786847-6825-E546-908D-70CBCBCDD9BD}"/>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5" name="TextBox 4">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2848624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99578"/>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Q12: What if my patient has recently had a heart attack, developed HF or been diagnosed with CKD?</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79C7338F-8587-47B0-A463-294B8081290C}"/>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27104869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5211889"/>
          </a:xfrm>
        </p:spPr>
        <p:txBody>
          <a:bodyPr numCol="1">
            <a:noAutofit/>
          </a:bodyPr>
          <a:lstStyle/>
          <a:p>
            <a:pPr marL="0" indent="0">
              <a:lnSpc>
                <a:spcPct val="150000"/>
              </a:lnSpc>
              <a:spcBef>
                <a:spcPts val="1200"/>
              </a:spcBef>
              <a:buNone/>
            </a:pPr>
            <a:r>
              <a:rPr lang="en-CA" sz="3200" b="1" dirty="0">
                <a:solidFill>
                  <a:schemeClr val="accent1">
                    <a:lumMod val="50000"/>
                  </a:schemeClr>
                </a:solidFill>
                <a:latin typeface="Open Sans" panose="020B0606030504020204"/>
              </a:rPr>
              <a:t>General </a:t>
            </a:r>
          </a:p>
          <a:p>
            <a:pPr marL="0">
              <a:lnSpc>
                <a:spcPct val="150000"/>
              </a:lnSpc>
              <a:spcBef>
                <a:spcPts val="1200"/>
              </a:spcBef>
              <a:buFont typeface="+mj-lt"/>
              <a:buAutoNum type="arabicPeriod"/>
            </a:pPr>
            <a:r>
              <a:rPr lang="en-CA" dirty="0">
                <a:latin typeface="Open Sans" panose="020B0606030504020204"/>
                <a:hlinkClick r:id="rId3" action="ppaction://hlinksldjump"/>
              </a:rPr>
              <a:t>Are Diabetes Canada’s guidelines too </a:t>
            </a:r>
            <a:r>
              <a:rPr lang="en-CA" dirty="0" err="1">
                <a:latin typeface="Open Sans" panose="020B0606030504020204"/>
                <a:hlinkClick r:id="rId3" action="ppaction://hlinksldjump"/>
              </a:rPr>
              <a:t>glucocentric</a:t>
            </a:r>
            <a:r>
              <a:rPr lang="en-CA" dirty="0">
                <a:latin typeface="Open Sans" panose="020B0606030504020204"/>
                <a:hlinkClick r:id="rId3" action="ppaction://hlinksldjump"/>
              </a:rPr>
              <a:t>?</a:t>
            </a:r>
            <a:endParaRPr lang="en-CA" dirty="0">
              <a:latin typeface="Open Sans" panose="020B0606030504020204"/>
            </a:endParaRPr>
          </a:p>
          <a:p>
            <a:pPr marL="0">
              <a:lnSpc>
                <a:spcPct val="150000"/>
              </a:lnSpc>
              <a:spcBef>
                <a:spcPts val="1200"/>
              </a:spcBef>
              <a:buFont typeface="+mj-lt"/>
              <a:buAutoNum type="arabicPeriod"/>
            </a:pPr>
            <a:r>
              <a:rPr lang="en-CA" dirty="0">
                <a:latin typeface="Open Sans" panose="020B0606030504020204"/>
                <a:hlinkClick r:id="rId4" action="ppaction://hlinksldjump"/>
              </a:rPr>
              <a:t>Does good glycemic control matter? </a:t>
            </a:r>
            <a:endParaRPr lang="en-CA" dirty="0">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9" name="TextBox 8">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5" action="ppaction://hlinksldjump"/>
              </a:rPr>
              <a:t>Return to Main Menu</a:t>
            </a:r>
            <a:endParaRPr lang="en-CA" sz="1800" b="1" u="sng" dirty="0">
              <a:solidFill>
                <a:schemeClr val="accent1">
                  <a:lumMod val="50000"/>
                </a:schemeClr>
              </a:solidFill>
              <a:latin typeface="Open Sans" panose="020B0606030504020204"/>
            </a:endParaRP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502846264"/>
      </p:ext>
    </p:extLst>
  </p:cSld>
  <p:clrMapOvr>
    <a:masterClrMapping/>
  </p:clrMapOvr>
  <p:transition advTm="16825"/>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7DC27B5-108E-4C87-82DC-FFB9D3653B18}"/>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603513"/>
            <a:ext cx="10515600" cy="4955622"/>
          </a:xfrm>
        </p:spPr>
        <p:txBody>
          <a:bodyPr>
            <a:normAutofit/>
          </a:bodyPr>
          <a:lstStyle/>
          <a:p>
            <a:r>
              <a:rPr lang="en-US" sz="2400" b="0" i="0" dirty="0">
                <a:solidFill>
                  <a:srgbClr val="000000"/>
                </a:solidFill>
                <a:effectLst/>
                <a:latin typeface="Open Sans" panose="020B0606030504020204"/>
              </a:rPr>
              <a:t>This change in clinical status should now prompt consideration of a drug with cardiorenal benefit – either by addition, if A1C not at target, or substitution, if A1C at target.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Q12: What if my patient has recently had a heart attack, developed HF or been diagnosed with CKD?</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477F949C-B5FC-4E4C-B5BF-06DD5AAECE7F}"/>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9" name="TextBox 8"/>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917604488"/>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FF3D73A7-80D1-724C-A810-7AD8AB614B3D}"/>
              </a:ext>
            </a:extLst>
          </p:cNvPr>
          <p:cNvGrpSpPr/>
          <p:nvPr/>
        </p:nvGrpSpPr>
        <p:grpSpPr>
          <a:xfrm>
            <a:off x="1136165" y="1508581"/>
            <a:ext cx="10624465" cy="4138880"/>
            <a:chOff x="1034943" y="562851"/>
            <a:chExt cx="7362173" cy="2006741"/>
          </a:xfrm>
        </p:grpSpPr>
        <p:cxnSp>
          <p:nvCxnSpPr>
            <p:cNvPr id="2" name="Connection Line">
              <a:extLst>
                <a:ext uri="{FF2B5EF4-FFF2-40B4-BE49-F238E27FC236}">
                  <a16:creationId xmlns:a16="http://schemas.microsoft.com/office/drawing/2014/main" id="{2B144AB4-5AAC-DE46-A518-C0FF7F1B021D}"/>
                </a:ext>
              </a:extLst>
            </p:cNvPr>
            <p:cNvCxnSpPr>
              <a:cxnSpLocks/>
              <a:stCxn id="6" idx="0"/>
              <a:endCxn id="7" idx="0"/>
            </p:cNvCxnSpPr>
            <p:nvPr/>
          </p:nvCxnSpPr>
          <p:spPr>
            <a:xfrm>
              <a:off x="4948595" y="562851"/>
              <a:ext cx="16117" cy="706510"/>
            </a:xfrm>
            <a:prstGeom prst="straightConnector1">
              <a:avLst/>
            </a:prstGeom>
            <a:ln w="12700">
              <a:solidFill>
                <a:srgbClr val="000000"/>
              </a:solidFill>
              <a:miter lim="400000"/>
              <a:tailEnd type="triangle"/>
            </a:ln>
          </p:spPr>
        </p:cxnSp>
        <p:cxnSp>
          <p:nvCxnSpPr>
            <p:cNvPr id="3" name="Connection Line">
              <a:extLst>
                <a:ext uri="{FF2B5EF4-FFF2-40B4-BE49-F238E27FC236}">
                  <a16:creationId xmlns:a16="http://schemas.microsoft.com/office/drawing/2014/main" id="{D151B500-E8D7-3045-9F54-E3C1B66611B4}"/>
                </a:ext>
              </a:extLst>
            </p:cNvPr>
            <p:cNvCxnSpPr>
              <a:cxnSpLocks/>
              <a:stCxn id="7" idx="1"/>
              <a:endCxn id="9" idx="0"/>
            </p:cNvCxnSpPr>
            <p:nvPr/>
          </p:nvCxnSpPr>
          <p:spPr>
            <a:xfrm rot="10800000" flipV="1">
              <a:off x="2886789" y="1464074"/>
              <a:ext cx="1093177" cy="261454"/>
            </a:xfrm>
            <a:prstGeom prst="bentConnector2">
              <a:avLst/>
            </a:prstGeom>
            <a:ln w="12700">
              <a:solidFill>
                <a:srgbClr val="000000"/>
              </a:solidFill>
              <a:miter lim="400000"/>
              <a:tailEnd type="triangle"/>
            </a:ln>
          </p:spPr>
        </p:cxnSp>
        <p:cxnSp>
          <p:nvCxnSpPr>
            <p:cNvPr id="4" name="Connection Line">
              <a:extLst>
                <a:ext uri="{FF2B5EF4-FFF2-40B4-BE49-F238E27FC236}">
                  <a16:creationId xmlns:a16="http://schemas.microsoft.com/office/drawing/2014/main" id="{D5AA344F-2C0F-E44C-AAB9-C3D9E73F03D7}"/>
                </a:ext>
              </a:extLst>
            </p:cNvPr>
            <p:cNvCxnSpPr>
              <a:cxnSpLocks/>
              <a:stCxn id="7" idx="3"/>
              <a:endCxn id="8" idx="0"/>
            </p:cNvCxnSpPr>
            <p:nvPr/>
          </p:nvCxnSpPr>
          <p:spPr>
            <a:xfrm>
              <a:off x="5949458" y="1464074"/>
              <a:ext cx="828377" cy="259040"/>
            </a:xfrm>
            <a:prstGeom prst="bentConnector2">
              <a:avLst/>
            </a:prstGeom>
            <a:ln w="12700">
              <a:solidFill>
                <a:srgbClr val="000000"/>
              </a:solidFill>
              <a:miter lim="400000"/>
              <a:tailEnd type="triangle"/>
            </a:ln>
          </p:spPr>
        </p:cxnSp>
        <p:sp>
          <p:nvSpPr>
            <p:cNvPr id="5" name="Regular Review…">
              <a:extLst>
                <a:ext uri="{FF2B5EF4-FFF2-40B4-BE49-F238E27FC236}">
                  <a16:creationId xmlns:a16="http://schemas.microsoft.com/office/drawing/2014/main" id="{F38F1104-E61D-F547-8CD5-D28A81F9028E}"/>
                </a:ext>
              </a:extLst>
            </p:cNvPr>
            <p:cNvSpPr/>
            <p:nvPr/>
          </p:nvSpPr>
          <p:spPr>
            <a:xfrm>
              <a:off x="1045883" y="564897"/>
              <a:ext cx="2674725" cy="835969"/>
            </a:xfrm>
            <a:prstGeom prst="roundRect">
              <a:avLst>
                <a:gd name="adj" fmla="val 4303"/>
              </a:avLst>
            </a:prstGeom>
            <a:solidFill>
              <a:srgbClr val="D4E6F8"/>
            </a:solidFill>
            <a:ln w="12700">
              <a:solidFill>
                <a:srgbClr val="4896DC"/>
              </a:solidFill>
              <a:miter lim="400000"/>
            </a:ln>
            <a:extLst>
              <a:ext uri="{C572A759-6A51-4108-AA02-DFA0A04FC94B}">
                <ma14:wrappingTextBoxFlag xmlns:ma14="http://schemas.microsoft.com/office/mac/drawingml/2011/main" xmlns="" val="1"/>
              </a:ext>
            </a:extLst>
          </p:spPr>
          <p:txBody>
            <a:bodyPr lIns="25400" tIns="25400" rIns="25400" bIns="25400" anchor="t"/>
            <a:lstStyle/>
            <a:p>
              <a:pPr defTabSz="412740">
                <a:spcAft>
                  <a:spcPts val="267"/>
                </a:spcAft>
                <a:defRPr sz="2100" b="1"/>
              </a:pPr>
              <a:r>
                <a:rPr sz="1333" dirty="0"/>
                <a:t>Regular Review</a:t>
              </a:r>
            </a:p>
            <a:p>
              <a:pPr marL="133347" indent="-133347" defTabSz="412740">
                <a:buSzPct val="123000"/>
                <a:buChar char="•"/>
                <a:defRPr sz="2100">
                  <a:latin typeface="Helvetica Neue Medium"/>
                  <a:ea typeface="Helvetica Neue Medium"/>
                  <a:cs typeface="Helvetica Neue Medium"/>
                  <a:sym typeface="Helvetica Neue Medium"/>
                </a:defRPr>
              </a:pPr>
              <a:r>
                <a:rPr sz="1333" dirty="0">
                  <a:latin typeface="Helvetica" pitchFamily="2" charset="0"/>
                </a:rPr>
                <a:t>Assess glycemic control, cardiovascular and renal status</a:t>
              </a:r>
            </a:p>
            <a:p>
              <a:pPr marL="133347" indent="-133347" defTabSz="412740">
                <a:buSzPct val="123000"/>
                <a:buChar char="•"/>
                <a:defRPr sz="2100">
                  <a:latin typeface="Helvetica Neue Medium"/>
                  <a:ea typeface="Helvetica Neue Medium"/>
                  <a:cs typeface="Helvetica Neue Medium"/>
                  <a:sym typeface="Helvetica Neue Medium"/>
                </a:defRPr>
              </a:pPr>
              <a:r>
                <a:rPr sz="1333" dirty="0">
                  <a:latin typeface="Helvetica" pitchFamily="2" charset="0"/>
                </a:rPr>
                <a:t>Screen for complications (eyes, feet, kidneys)</a:t>
              </a:r>
            </a:p>
            <a:p>
              <a:pPr marL="133347" indent="-133347" defTabSz="412740">
                <a:buSzPct val="123000"/>
                <a:buChar char="•"/>
                <a:defRPr sz="2100">
                  <a:latin typeface="Helvetica Neue Medium"/>
                  <a:ea typeface="Helvetica Neue Medium"/>
                  <a:cs typeface="Helvetica Neue Medium"/>
                  <a:sym typeface="Helvetica Neue Medium"/>
                </a:defRPr>
              </a:pPr>
              <a:r>
                <a:rPr sz="1333" dirty="0">
                  <a:latin typeface="Helvetica" pitchFamily="2" charset="0"/>
                </a:rPr>
                <a:t>Review efficacy, side effects, safety and ability to take current medications</a:t>
              </a:r>
            </a:p>
            <a:p>
              <a:pPr marL="133347" indent="-133347" defTabSz="412740">
                <a:buSzPct val="123000"/>
                <a:buChar char="•"/>
                <a:defRPr sz="2100">
                  <a:latin typeface="Helvetica Neue Medium"/>
                  <a:ea typeface="Helvetica Neue Medium"/>
                  <a:cs typeface="Helvetica Neue Medium"/>
                  <a:sym typeface="Helvetica Neue Medium"/>
                </a:defRPr>
              </a:pPr>
              <a:r>
                <a:rPr sz="1333" dirty="0">
                  <a:latin typeface="Helvetica" pitchFamily="2" charset="0"/>
                </a:rPr>
                <a:t>Reinforce </a:t>
              </a:r>
              <a:r>
                <a:rPr lang="en-US" sz="1333" dirty="0">
                  <a:latin typeface="Helvetica" pitchFamily="2" charset="0"/>
                </a:rPr>
                <a:t>&amp;</a:t>
              </a:r>
              <a:r>
                <a:rPr sz="1333" dirty="0">
                  <a:latin typeface="Helvetica" pitchFamily="2" charset="0"/>
                </a:rPr>
                <a:t> support healthy </a:t>
              </a:r>
              <a:r>
                <a:rPr sz="1333" dirty="0" err="1">
                  <a:latin typeface="Helvetica" pitchFamily="2" charset="0"/>
                </a:rPr>
                <a:t>behaviour</a:t>
              </a:r>
              <a:r>
                <a:rPr lang="en-US" sz="1333" dirty="0">
                  <a:latin typeface="Helvetica" pitchFamily="2" charset="0"/>
                </a:rPr>
                <a:t> </a:t>
              </a:r>
              <a:r>
                <a:rPr sz="1333" dirty="0">
                  <a:latin typeface="Helvetica" pitchFamily="2" charset="0"/>
                </a:rPr>
                <a:t>interventions</a:t>
              </a:r>
            </a:p>
          </p:txBody>
        </p:sp>
        <p:sp>
          <p:nvSpPr>
            <p:cNvPr id="6" name="if A1C NOT at Target…">
              <a:extLst>
                <a:ext uri="{FF2B5EF4-FFF2-40B4-BE49-F238E27FC236}">
                  <a16:creationId xmlns:a16="http://schemas.microsoft.com/office/drawing/2014/main" id="{4CBDFB21-04FE-A340-AA2F-8E0F633811AB}"/>
                </a:ext>
              </a:extLst>
            </p:cNvPr>
            <p:cNvSpPr/>
            <p:nvPr/>
          </p:nvSpPr>
          <p:spPr>
            <a:xfrm>
              <a:off x="3947730" y="562851"/>
              <a:ext cx="2001728" cy="477630"/>
            </a:xfrm>
            <a:prstGeom prst="roundRect">
              <a:avLst>
                <a:gd name="adj" fmla="val 9013"/>
              </a:avLst>
            </a:prstGeom>
            <a:solidFill>
              <a:srgbClr val="E8C6B1"/>
            </a:solidFill>
            <a:ln w="12700">
              <a:solidFill>
                <a:srgbClr val="B0161A"/>
              </a:solidFill>
              <a:miter lim="400000"/>
            </a:ln>
            <a:extLst>
              <a:ext uri="{C572A759-6A51-4108-AA02-DFA0A04FC94B}">
                <ma14:wrappingTextBoxFlag xmlns:ma14="http://schemas.microsoft.com/office/mac/drawingml/2011/main" xmlns="" val="1"/>
              </a:ext>
            </a:extLst>
          </p:spPr>
          <p:txBody>
            <a:bodyPr lIns="25400" tIns="25400" rIns="25400" bIns="25400" anchor="ctr"/>
            <a:lstStyle/>
            <a:p>
              <a:pPr algn="ctr" defTabSz="412740">
                <a:defRPr sz="2400">
                  <a:latin typeface="Helvetica Neue Medium"/>
                  <a:ea typeface="Helvetica Neue Medium"/>
                  <a:cs typeface="Helvetica Neue Medium"/>
                  <a:sym typeface="Helvetica Neue Medium"/>
                </a:defRPr>
              </a:pPr>
              <a:r>
                <a:rPr sz="1467" dirty="0">
                  <a:latin typeface="Helvetica" pitchFamily="2" charset="0"/>
                </a:rPr>
                <a:t>if A1C NOT at Target</a:t>
              </a:r>
            </a:p>
            <a:p>
              <a:pPr algn="ctr" defTabSz="412740">
                <a:defRPr sz="2400">
                  <a:latin typeface="Helvetica Neue Medium"/>
                  <a:ea typeface="Helvetica Neue Medium"/>
                  <a:cs typeface="Helvetica Neue Medium"/>
                  <a:sym typeface="Helvetica Neue Medium"/>
                </a:defRPr>
              </a:pPr>
              <a:r>
                <a:rPr sz="1467" dirty="0">
                  <a:latin typeface="Helvetica" pitchFamily="2" charset="0"/>
                </a:rPr>
                <a:t>and/or</a:t>
              </a:r>
            </a:p>
            <a:p>
              <a:pPr algn="ctr" defTabSz="412740">
                <a:defRPr sz="2400">
                  <a:latin typeface="Helvetica Neue Medium"/>
                  <a:ea typeface="Helvetica Neue Medium"/>
                  <a:cs typeface="Helvetica Neue Medium"/>
                  <a:sym typeface="Helvetica Neue Medium"/>
                </a:defRPr>
              </a:pPr>
              <a:r>
                <a:rPr sz="1867" dirty="0">
                  <a:solidFill>
                    <a:srgbClr val="FF0000"/>
                  </a:solidFill>
                  <a:latin typeface="Helvetica" pitchFamily="2" charset="0"/>
                </a:rPr>
                <a:t>Change in Clinical Status</a:t>
              </a:r>
            </a:p>
          </p:txBody>
        </p:sp>
        <p:sp>
          <p:nvSpPr>
            <p:cNvPr id="7" name="Adjust or Advance Therapy1">
              <a:extLst>
                <a:ext uri="{FF2B5EF4-FFF2-40B4-BE49-F238E27FC236}">
                  <a16:creationId xmlns:a16="http://schemas.microsoft.com/office/drawing/2014/main" id="{3938C41B-7562-D949-8074-CB687E6FB84F}"/>
                </a:ext>
              </a:extLst>
            </p:cNvPr>
            <p:cNvSpPr/>
            <p:nvPr/>
          </p:nvSpPr>
          <p:spPr>
            <a:xfrm>
              <a:off x="3979965" y="1269361"/>
              <a:ext cx="1969493" cy="389426"/>
            </a:xfrm>
            <a:prstGeom prst="roundRect">
              <a:avLst>
                <a:gd name="adj" fmla="val 34744"/>
              </a:avLst>
            </a:prstGeom>
            <a:solidFill>
              <a:srgbClr val="F9F1CB"/>
            </a:solidFill>
            <a:ln w="12700">
              <a:solidFill>
                <a:srgbClr val="E9C931"/>
              </a:solidFill>
              <a:miter lim="400000"/>
            </a:ln>
            <a:extLst>
              <a:ext uri="{C572A759-6A51-4108-AA02-DFA0A04FC94B}">
                <ma14:wrappingTextBoxFlag xmlns:ma14="http://schemas.microsoft.com/office/mac/drawingml/2011/main" xmlns="" val="1"/>
              </a:ext>
            </a:extLst>
          </p:spPr>
          <p:txBody>
            <a:bodyPr lIns="25400" tIns="25400" rIns="25400" bIns="25400" anchor="ctr"/>
            <a:lstStyle/>
            <a:p>
              <a:pPr algn="ctr" defTabSz="412740">
                <a:defRPr sz="2400">
                  <a:latin typeface="Helvetica Neue Medium"/>
                  <a:ea typeface="Helvetica Neue Medium"/>
                  <a:cs typeface="Helvetica Neue Medium"/>
                  <a:sym typeface="Helvetica Neue Medium"/>
                </a:defRPr>
              </a:pPr>
              <a:r>
                <a:rPr sz="1867" dirty="0">
                  <a:solidFill>
                    <a:srgbClr val="FF0000"/>
                  </a:solidFill>
                  <a:latin typeface="Helvetica" pitchFamily="2" charset="0"/>
                </a:rPr>
                <a:t>Adjust or </a:t>
              </a:r>
              <a:r>
                <a:rPr sz="1867" dirty="0">
                  <a:latin typeface="Helvetica" pitchFamily="2" charset="0"/>
                </a:rPr>
                <a:t>Advance Therapy</a:t>
              </a:r>
              <a:r>
                <a:rPr sz="1867" baseline="31999" dirty="0">
                  <a:latin typeface="Helvetica" pitchFamily="2" charset="0"/>
                </a:rPr>
                <a:t>1</a:t>
              </a:r>
            </a:p>
          </p:txBody>
        </p:sp>
        <p:sp>
          <p:nvSpPr>
            <p:cNvPr id="8" name="A1C above target and glucose lowering required">
              <a:extLst>
                <a:ext uri="{FF2B5EF4-FFF2-40B4-BE49-F238E27FC236}">
                  <a16:creationId xmlns:a16="http://schemas.microsoft.com/office/drawing/2014/main" id="{C3BADFA4-C7CC-8442-A799-67764479CDAA}"/>
                </a:ext>
              </a:extLst>
            </p:cNvPr>
            <p:cNvSpPr/>
            <p:nvPr/>
          </p:nvSpPr>
          <p:spPr>
            <a:xfrm>
              <a:off x="5158554" y="1723114"/>
              <a:ext cx="3238562"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 val="1"/>
              </a:ext>
            </a:extLst>
          </p:spPr>
          <p:txBody>
            <a:bodyPr lIns="25400" tIns="25400" rIns="25400" bIns="25400" anchor="ctr"/>
            <a:lstStyle>
              <a:lvl1pPr algn="ctr" defTabSz="825500">
                <a:lnSpc>
                  <a:spcPct val="100000"/>
                </a:lnSpc>
                <a:spcBef>
                  <a:spcPts val="0"/>
                </a:spcBef>
                <a:defRPr sz="2400">
                  <a:latin typeface="Helvetica Neue Medium"/>
                  <a:ea typeface="Helvetica Neue Medium"/>
                  <a:cs typeface="Helvetica Neue Medium"/>
                  <a:sym typeface="Helvetica Neue Medium"/>
                </a:defRPr>
              </a:lvl1pPr>
            </a:lstStyle>
            <a:p>
              <a:r>
                <a:rPr sz="1600" dirty="0">
                  <a:latin typeface="Helvetica" pitchFamily="2" charset="0"/>
                </a:rPr>
                <a:t>A1C above target and glucose lowering required</a:t>
              </a:r>
            </a:p>
          </p:txBody>
        </p:sp>
        <p:sp>
          <p:nvSpPr>
            <p:cNvPr id="9" name="CVD, CKD or Heart Failure OR Age &gt;60 with 2 CV risk factors2">
              <a:extLst>
                <a:ext uri="{FF2B5EF4-FFF2-40B4-BE49-F238E27FC236}">
                  <a16:creationId xmlns:a16="http://schemas.microsoft.com/office/drawing/2014/main" id="{26D4BB0D-3C8B-ED47-97FC-E8C7CD75473B}"/>
                </a:ext>
              </a:extLst>
            </p:cNvPr>
            <p:cNvSpPr/>
            <p:nvPr/>
          </p:nvSpPr>
          <p:spPr>
            <a:xfrm>
              <a:off x="1034944" y="1725528"/>
              <a:ext cx="3703688" cy="293637"/>
            </a:xfrm>
            <a:prstGeom prst="roundRect">
              <a:avLst>
                <a:gd name="adj" fmla="val 14660"/>
              </a:avLst>
            </a:prstGeom>
            <a:solidFill>
              <a:srgbClr val="E8C6B1"/>
            </a:solidFill>
            <a:ln w="12700">
              <a:solidFill>
                <a:srgbClr val="B0161A"/>
              </a:solidFill>
              <a:miter lim="400000"/>
            </a:ln>
            <a:extLst>
              <a:ext uri="{C572A759-6A51-4108-AA02-DFA0A04FC94B}">
                <ma14:wrappingTextBoxFlag xmlns:ma14="http://schemas.microsoft.com/office/mac/drawingml/2011/main" xmlns="" val="1"/>
              </a:ext>
            </a:extLst>
          </p:spPr>
          <p:txBody>
            <a:bodyPr lIns="25400" tIns="25400" rIns="25400" bIns="25400" anchor="ctr"/>
            <a:lstStyle/>
            <a:p>
              <a:pPr algn="ctr" defTabSz="412740">
                <a:defRPr sz="2400">
                  <a:latin typeface="Helvetica Neue Medium"/>
                  <a:ea typeface="Helvetica Neue Medium"/>
                  <a:cs typeface="Helvetica Neue Medium"/>
                  <a:sym typeface="Helvetica Neue Medium"/>
                </a:defRPr>
              </a:pPr>
              <a:r>
                <a:rPr lang="en-US" sz="1467" dirty="0">
                  <a:latin typeface="Helvetica" pitchFamily="2" charset="0"/>
                </a:rPr>
                <a:t>AS</a:t>
              </a:r>
              <a:r>
                <a:rPr sz="1467" dirty="0">
                  <a:latin typeface="Helvetica" pitchFamily="2" charset="0"/>
                </a:rPr>
                <a:t>CVD, </a:t>
              </a:r>
              <a:r>
                <a:rPr sz="1600" dirty="0">
                  <a:latin typeface="Helvetica" pitchFamily="2" charset="0"/>
                </a:rPr>
                <a:t>CKD or </a:t>
              </a:r>
              <a:r>
                <a:rPr lang="en-US" sz="1600" dirty="0">
                  <a:latin typeface="Helvetica" pitchFamily="2" charset="0"/>
                </a:rPr>
                <a:t>HF, </a:t>
              </a:r>
              <a:r>
                <a:rPr sz="1600" dirty="0">
                  <a:latin typeface="Helvetica" pitchFamily="2" charset="0"/>
                </a:rPr>
                <a:t>OR Age &gt;60 with 2 CV risk factors</a:t>
              </a:r>
              <a:r>
                <a:rPr sz="1600" baseline="31999" dirty="0">
                  <a:latin typeface="Helvetica" pitchFamily="2" charset="0"/>
                </a:rPr>
                <a:t>2</a:t>
              </a:r>
              <a:endParaRPr sz="1467" baseline="31999" dirty="0">
                <a:latin typeface="Helvetica" pitchFamily="2" charset="0"/>
              </a:endParaRPr>
            </a:p>
          </p:txBody>
        </p:sp>
        <p:sp>
          <p:nvSpPr>
            <p:cNvPr id="10" name="ADD or SUBSTITUTE AHA…">
              <a:extLst>
                <a:ext uri="{FF2B5EF4-FFF2-40B4-BE49-F238E27FC236}">
                  <a16:creationId xmlns:a16="http://schemas.microsoft.com/office/drawing/2014/main" id="{DEE893E7-A46D-BA43-8207-98DB8960C8C4}"/>
                </a:ext>
              </a:extLst>
            </p:cNvPr>
            <p:cNvSpPr/>
            <p:nvPr/>
          </p:nvSpPr>
          <p:spPr>
            <a:xfrm>
              <a:off x="1034943" y="2146837"/>
              <a:ext cx="3703688" cy="422755"/>
            </a:xfrm>
            <a:prstGeom prst="roundRect">
              <a:avLst>
                <a:gd name="adj" fmla="val 32005"/>
              </a:avLst>
            </a:prstGeom>
            <a:solidFill>
              <a:srgbClr val="D7E4C7">
                <a:alpha val="50404"/>
              </a:srgbClr>
            </a:solidFill>
            <a:ln w="12700">
              <a:solidFill>
                <a:srgbClr val="7DA74C"/>
              </a:solidFill>
              <a:miter lim="400000"/>
            </a:ln>
            <a:extLst>
              <a:ext uri="{C572A759-6A51-4108-AA02-DFA0A04FC94B}">
                <ma14:wrappingTextBoxFlag xmlns:ma14="http://schemas.microsoft.com/office/mac/drawingml/2011/main" xmlns="" val="1"/>
              </a:ext>
            </a:extLst>
          </p:spPr>
          <p:txBody>
            <a:bodyPr lIns="25400" tIns="25400" rIns="25400" bIns="25400" anchor="ctr"/>
            <a:lstStyle/>
            <a:p>
              <a:pPr algn="ctr" defTabSz="412740">
                <a:defRPr sz="2400">
                  <a:latin typeface="Helvetica Neue Medium"/>
                  <a:ea typeface="Helvetica Neue Medium"/>
                  <a:cs typeface="Helvetica Neue Medium"/>
                  <a:sym typeface="Helvetica Neue Medium"/>
                </a:defRPr>
              </a:pPr>
              <a:r>
                <a:rPr sz="1600" dirty="0">
                  <a:latin typeface="Helvetica" pitchFamily="2" charset="0"/>
                </a:rPr>
                <a:t>ADD or </a:t>
              </a:r>
              <a:r>
                <a:rPr sz="1867" dirty="0">
                  <a:solidFill>
                    <a:srgbClr val="FF0000"/>
                  </a:solidFill>
                  <a:latin typeface="Helvetica" pitchFamily="2" charset="0"/>
                </a:rPr>
                <a:t>SUBSTITUTE</a:t>
              </a:r>
              <a:r>
                <a:rPr sz="1600" dirty="0">
                  <a:latin typeface="Helvetica" pitchFamily="2" charset="0"/>
                </a:rPr>
                <a:t> AHA </a:t>
              </a:r>
            </a:p>
            <a:p>
              <a:pPr algn="ctr" defTabSz="412740">
                <a:defRPr sz="2400">
                  <a:latin typeface="Helvetica Neue Medium"/>
                  <a:ea typeface="Helvetica Neue Medium"/>
                  <a:cs typeface="Helvetica Neue Medium"/>
                  <a:sym typeface="Helvetica Neue Medium"/>
                </a:defRPr>
              </a:pPr>
              <a:r>
                <a:rPr sz="1600" dirty="0">
                  <a:latin typeface="Helvetica" pitchFamily="2" charset="0"/>
                </a:rPr>
                <a:t>with demonstrated </a:t>
              </a:r>
              <a:r>
                <a:rPr sz="1600" dirty="0">
                  <a:solidFill>
                    <a:srgbClr val="FF0000"/>
                  </a:solidFill>
                  <a:latin typeface="Helvetica" pitchFamily="2" charset="0"/>
                </a:rPr>
                <a:t>cardiorenal</a:t>
              </a:r>
              <a:r>
                <a:rPr sz="1600" dirty="0">
                  <a:latin typeface="Helvetica" pitchFamily="2" charset="0"/>
                </a:rPr>
                <a:t> benefits (see Fig 2b)</a:t>
              </a:r>
            </a:p>
          </p:txBody>
        </p:sp>
        <p:sp>
          <p:nvSpPr>
            <p:cNvPr id="11" name="ADD or SUBSTITUTE AHA3…">
              <a:extLst>
                <a:ext uri="{FF2B5EF4-FFF2-40B4-BE49-F238E27FC236}">
                  <a16:creationId xmlns:a16="http://schemas.microsoft.com/office/drawing/2014/main" id="{4AD176A4-B249-CB40-8642-B0B61E73075D}"/>
                </a:ext>
              </a:extLst>
            </p:cNvPr>
            <p:cNvSpPr/>
            <p:nvPr/>
          </p:nvSpPr>
          <p:spPr>
            <a:xfrm>
              <a:off x="5158553" y="2146707"/>
              <a:ext cx="3238558" cy="422885"/>
            </a:xfrm>
            <a:prstGeom prst="roundRect">
              <a:avLst>
                <a:gd name="adj" fmla="val 31995"/>
              </a:avLst>
            </a:prstGeom>
            <a:solidFill>
              <a:srgbClr val="F0EAF3"/>
            </a:solidFill>
            <a:ln w="12700">
              <a:solidFill>
                <a:srgbClr val="834A84"/>
              </a:solidFill>
              <a:miter lim="400000"/>
            </a:ln>
            <a:extLst>
              <a:ext uri="{C572A759-6A51-4108-AA02-DFA0A04FC94B}">
                <ma14:wrappingTextBoxFlag xmlns:ma14="http://schemas.microsoft.com/office/mac/drawingml/2011/main" xmlns="" val="1"/>
              </a:ext>
            </a:extLst>
          </p:spPr>
          <p:txBody>
            <a:bodyPr lIns="25400" tIns="25400" rIns="25400" bIns="25400" anchor="ctr"/>
            <a:lstStyle/>
            <a:p>
              <a:pPr algn="ctr" defTabSz="412740">
                <a:defRPr sz="2400">
                  <a:latin typeface="Helvetica Neue Medium"/>
                  <a:ea typeface="Helvetica Neue Medium"/>
                  <a:cs typeface="Helvetica Neue Medium"/>
                  <a:sym typeface="Helvetica Neue Medium"/>
                </a:defRPr>
              </a:pPr>
              <a:r>
                <a:rPr sz="1600" dirty="0">
                  <a:latin typeface="Helvetica" pitchFamily="2" charset="0"/>
                </a:rPr>
                <a:t>ADD or SUBSTITUTE AHA</a:t>
              </a:r>
              <a:r>
                <a:rPr sz="1600" baseline="31999" dirty="0">
                  <a:latin typeface="Helvetica" pitchFamily="2" charset="0"/>
                </a:rPr>
                <a:t>3</a:t>
              </a:r>
            </a:p>
            <a:p>
              <a:pPr algn="ctr" defTabSz="412740">
                <a:defRPr sz="2400">
                  <a:latin typeface="Helvetica Neue Medium"/>
                  <a:ea typeface="Helvetica Neue Medium"/>
                  <a:cs typeface="Helvetica Neue Medium"/>
                  <a:sym typeface="Helvetica Neue Medium"/>
                </a:defRPr>
              </a:pPr>
              <a:r>
                <a:rPr sz="1600" dirty="0">
                  <a:latin typeface="Helvetica" pitchFamily="2" charset="0"/>
                </a:rPr>
                <a:t>according to clinical priorities</a:t>
              </a:r>
              <a:r>
                <a:rPr sz="1600" baseline="31999" dirty="0">
                  <a:latin typeface="Helvetica" pitchFamily="2" charset="0"/>
                </a:rPr>
                <a:t>4</a:t>
              </a:r>
            </a:p>
            <a:p>
              <a:pPr algn="ctr" defTabSz="412740">
                <a:defRPr sz="2400">
                  <a:latin typeface="Helvetica Neue Medium"/>
                  <a:ea typeface="Helvetica Neue Medium"/>
                  <a:cs typeface="Helvetica Neue Medium"/>
                  <a:sym typeface="Helvetica Neue Medium"/>
                </a:defRPr>
              </a:pPr>
              <a:r>
                <a:rPr sz="800" dirty="0">
                  <a:latin typeface="Helvetica" pitchFamily="2" charset="0"/>
                </a:rPr>
                <a:t>start insulin for symptomatic hyperglycemia and/or metabolic decompensation (fig 3)</a:t>
              </a:r>
            </a:p>
          </p:txBody>
        </p:sp>
        <p:cxnSp>
          <p:nvCxnSpPr>
            <p:cNvPr id="12" name="Connection Line">
              <a:extLst>
                <a:ext uri="{FF2B5EF4-FFF2-40B4-BE49-F238E27FC236}">
                  <a16:creationId xmlns:a16="http://schemas.microsoft.com/office/drawing/2014/main" id="{D7165358-1BD6-0D46-B4AB-C77825C24D72}"/>
                </a:ext>
              </a:extLst>
            </p:cNvPr>
            <p:cNvCxnSpPr>
              <a:cxnSpLocks/>
              <a:stCxn id="8" idx="2"/>
              <a:endCxn id="11" idx="0"/>
            </p:cNvCxnSpPr>
            <p:nvPr/>
          </p:nvCxnSpPr>
          <p:spPr>
            <a:xfrm flipH="1">
              <a:off x="6777832" y="2016751"/>
              <a:ext cx="3" cy="129956"/>
            </a:xfrm>
            <a:prstGeom prst="straightConnector1">
              <a:avLst/>
            </a:prstGeom>
            <a:ln w="12700">
              <a:solidFill>
                <a:srgbClr val="000000"/>
              </a:solidFill>
              <a:miter lim="400000"/>
              <a:tailEnd type="triangle"/>
            </a:ln>
          </p:spPr>
        </p:cxnSp>
        <p:cxnSp>
          <p:nvCxnSpPr>
            <p:cNvPr id="13" name="Connection Line">
              <a:extLst>
                <a:ext uri="{FF2B5EF4-FFF2-40B4-BE49-F238E27FC236}">
                  <a16:creationId xmlns:a16="http://schemas.microsoft.com/office/drawing/2014/main" id="{F92EC59F-2795-374D-89F2-AFA07267C02E}"/>
                </a:ext>
              </a:extLst>
            </p:cNvPr>
            <p:cNvCxnSpPr>
              <a:cxnSpLocks/>
              <a:stCxn id="9" idx="2"/>
              <a:endCxn id="10" idx="0"/>
            </p:cNvCxnSpPr>
            <p:nvPr/>
          </p:nvCxnSpPr>
          <p:spPr>
            <a:xfrm flipH="1">
              <a:off x="2886788" y="2019165"/>
              <a:ext cx="1" cy="127672"/>
            </a:xfrm>
            <a:prstGeom prst="straightConnector1">
              <a:avLst/>
            </a:prstGeom>
            <a:ln w="12700">
              <a:solidFill>
                <a:srgbClr val="000000"/>
              </a:solidFill>
              <a:miter lim="400000"/>
              <a:tailEnd type="triangle"/>
            </a:ln>
          </p:spPr>
        </p:cxnSp>
      </p:grpSp>
      <p:sp>
        <p:nvSpPr>
          <p:cNvPr id="36" name="Rectangle 35">
            <a:extLst>
              <a:ext uri="{FF2B5EF4-FFF2-40B4-BE49-F238E27FC236}">
                <a16:creationId xmlns:a16="http://schemas.microsoft.com/office/drawing/2014/main" id="{F389FA88-9DF6-BB41-90B3-8DDA9A56DB11}"/>
              </a:ext>
            </a:extLst>
          </p:cNvPr>
          <p:cNvSpPr/>
          <p:nvPr/>
        </p:nvSpPr>
        <p:spPr>
          <a:xfrm>
            <a:off x="4655840" y="5868448"/>
            <a:ext cx="5856651" cy="830997"/>
          </a:xfrm>
          <a:prstGeom prst="rect">
            <a:avLst/>
          </a:prstGeom>
        </p:spPr>
        <p:txBody>
          <a:bodyPr wrap="square" lIns="96000">
            <a:spAutoFit/>
          </a:bodyPr>
          <a:lstStyle/>
          <a:p>
            <a:pPr marL="222245" indent="-222245">
              <a:buSzPct val="100000"/>
              <a:buAutoNum type="arabicPeriod"/>
              <a:defRPr sz="1400"/>
            </a:pPr>
            <a:r>
              <a:rPr lang="en-CA" sz="800" dirty="0"/>
              <a:t>Changes in clinical status may necessitate adjustment of glycemic targets and/or deprescribing</a:t>
            </a:r>
          </a:p>
          <a:p>
            <a:pPr marL="222245" indent="-222245">
              <a:buSzPct val="100000"/>
              <a:buAutoNum type="arabicPeriod"/>
              <a:defRPr sz="1400"/>
            </a:pPr>
            <a:r>
              <a:rPr lang="en-CA" sz="800" dirty="0"/>
              <a:t>Tobacco use; dyslipidemia (use of lipid modifying therapy or a documented untreated LDL ≥3.4 mmol/L, or HDL-C &lt;1.0 mmol/L for men and &lt;1.3 mmol/L for women, or triglycerides ≥2.3 mmol/L); or hypertension (use of blood pressure drug or untreated SBP ≥140 mm Hg or DBP ≥95 mmHg)</a:t>
            </a:r>
          </a:p>
          <a:p>
            <a:pPr marL="222245" indent="-222245">
              <a:buSzPct val="100000"/>
              <a:buAutoNum type="arabicPeriod"/>
              <a:defRPr sz="1400"/>
            </a:pPr>
            <a:r>
              <a:rPr lang="en-CA" sz="800" dirty="0"/>
              <a:t>All AHA’s have Grade A evidence for effectiveness to reduce blood glucose levels</a:t>
            </a:r>
          </a:p>
          <a:p>
            <a:pPr marL="222245" indent="-222245">
              <a:buSzPct val="100000"/>
              <a:buAutoNum type="arabicPeriod"/>
              <a:defRPr sz="1400"/>
            </a:pPr>
            <a:r>
              <a:rPr lang="en-CA" sz="800" dirty="0"/>
              <a:t>Consider degree of hyperglycemia, costs and coverage, renal function, comorbidity, side effect profile, and potential for pregnancy</a:t>
            </a:r>
          </a:p>
        </p:txBody>
      </p:sp>
      <p:sp>
        <p:nvSpPr>
          <p:cNvPr id="17" name="Title 16">
            <a:extLst>
              <a:ext uri="{FF2B5EF4-FFF2-40B4-BE49-F238E27FC236}">
                <a16:creationId xmlns:a16="http://schemas.microsoft.com/office/drawing/2014/main" id="{B56114D4-A3C4-6845-968A-10065CDF8CDC}"/>
              </a:ext>
            </a:extLst>
          </p:cNvPr>
          <p:cNvSpPr>
            <a:spLocks noGrp="1"/>
          </p:cNvSpPr>
          <p:nvPr>
            <p:ph type="title"/>
          </p:nvPr>
        </p:nvSpPr>
        <p:spPr>
          <a:xfrm>
            <a:off x="2708479" y="227637"/>
            <a:ext cx="8757062" cy="1325563"/>
          </a:xfrm>
        </p:spPr>
        <p:txBody>
          <a:bodyPr>
            <a:normAutofit/>
          </a:bodyPr>
          <a:lstStyle/>
          <a:p>
            <a:r>
              <a:rPr lang="en-US" kern="0" dirty="0">
                <a:latin typeface="Open Sans"/>
                <a:cs typeface="Arial" charset="0"/>
                <a:sym typeface="Open Sans"/>
              </a:rPr>
              <a:t>Update: Reviewing, Adjusting or Advancing Therapy</a:t>
            </a:r>
            <a:endParaRPr lang="en-US" dirty="0"/>
          </a:p>
        </p:txBody>
      </p:sp>
      <p:sp>
        <p:nvSpPr>
          <p:cNvPr id="28" name="Shape 381">
            <a:extLst>
              <a:ext uri="{FF2B5EF4-FFF2-40B4-BE49-F238E27FC236}">
                <a16:creationId xmlns:a16="http://schemas.microsoft.com/office/drawing/2014/main" id="{C61FD6ED-57D7-4047-8F6E-3199C3C6459C}"/>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9" name="Rectangle 28">
            <a:extLst>
              <a:ext uri="{FF2B5EF4-FFF2-40B4-BE49-F238E27FC236}">
                <a16:creationId xmlns:a16="http://schemas.microsoft.com/office/drawing/2014/main" id="{B9ED585E-DA64-B345-A89D-99E1E6792669}"/>
              </a:ext>
            </a:extLst>
          </p:cNvPr>
          <p:cNvSpPr/>
          <p:nvPr/>
        </p:nvSpPr>
        <p:spPr>
          <a:xfrm>
            <a:off x="6651359" y="3836002"/>
            <a:ext cx="5344851" cy="187852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TextBox 18">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sp>
        <p:nvSpPr>
          <p:cNvPr id="20"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21" name="TextBox 20">
            <a:extLst>
              <a:ext uri="{FF2B5EF4-FFF2-40B4-BE49-F238E27FC236}">
                <a16:creationId xmlns:a16="http://schemas.microsoft.com/office/drawing/2014/main" id="{79C7338F-8587-47B0-A463-294B8081290C}"/>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Tree>
    <p:extLst>
      <p:ext uri="{BB962C8B-B14F-4D97-AF65-F5344CB8AC3E}">
        <p14:creationId xmlns:p14="http://schemas.microsoft.com/office/powerpoint/2010/main" val="26669278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Q13: Which individuals with CKD should be </a:t>
            </a:r>
            <a:b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treated with SGLT2i?</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1871481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Strongest evidence of benefit was seen in those with eGFR 30-90 mL/min/1.73m</a:t>
            </a:r>
            <a:r>
              <a:rPr lang="en-US" sz="2400" b="0" i="0" baseline="30000" dirty="0">
                <a:solidFill>
                  <a:srgbClr val="000000"/>
                </a:solidFill>
                <a:effectLst/>
                <a:latin typeface="Open Sans" panose="020B0606030504020204"/>
              </a:rPr>
              <a:t>2</a:t>
            </a:r>
            <a:r>
              <a:rPr lang="en-US" sz="2400" b="0" i="0" dirty="0">
                <a:solidFill>
                  <a:srgbClr val="000000"/>
                </a:solidFill>
                <a:effectLst/>
                <a:latin typeface="Open Sans" panose="020B0606030504020204"/>
              </a:rPr>
              <a:t> and heavy proteinuria with urinary albumin to creatinine ratio (ACR) &gt;33.9 mg/mmol </a:t>
            </a:r>
            <a:r>
              <a:rPr lang="en-US" sz="2400" b="0" i="0" baseline="30000" dirty="0">
                <a:solidFill>
                  <a:srgbClr val="000000"/>
                </a:solidFill>
                <a:effectLst/>
                <a:latin typeface="Open Sans" panose="020B0606030504020204"/>
              </a:rPr>
              <a:t>8</a:t>
            </a:r>
            <a:r>
              <a:rPr lang="en-US" sz="2400" b="0" i="0" dirty="0">
                <a:solidFill>
                  <a:srgbClr val="000000"/>
                </a:solidFill>
                <a:effectLst/>
                <a:latin typeface="Open Sans" panose="020B0606030504020204"/>
              </a:rPr>
              <a:t>.</a:t>
            </a:r>
          </a:p>
          <a:p>
            <a:r>
              <a:rPr lang="en-US" sz="2400" dirty="0">
                <a:solidFill>
                  <a:srgbClr val="000000"/>
                </a:solidFill>
                <a:latin typeface="Open Sans" panose="020B0606030504020204"/>
              </a:rPr>
              <a:t>Similar findings with eGFR 25-75 mL/min/1.73m</a:t>
            </a:r>
            <a:r>
              <a:rPr lang="en-US" sz="2400" baseline="30000" dirty="0">
                <a:solidFill>
                  <a:srgbClr val="000000"/>
                </a:solidFill>
                <a:latin typeface="Open Sans" panose="020B0606030504020204"/>
              </a:rPr>
              <a:t>2</a:t>
            </a:r>
            <a:r>
              <a:rPr lang="en-US" sz="2400" dirty="0">
                <a:solidFill>
                  <a:srgbClr val="000000"/>
                </a:solidFill>
                <a:latin typeface="Open Sans" panose="020B0606030504020204"/>
              </a:rPr>
              <a:t>  and ACR &gt;22.6mg/mmol *</a:t>
            </a:r>
            <a:endParaRPr lang="en-US" sz="24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Q13: Which individuals with CKD should be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treated with SGLT2i?</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838201" y="5097934"/>
            <a:ext cx="10236200" cy="430887"/>
          </a:xfrm>
          <a:prstGeom prst="rect">
            <a:avLst/>
          </a:prstGeom>
          <a:noFill/>
        </p:spPr>
        <p:txBody>
          <a:bodyPr wrap="square">
            <a:spAutoFit/>
          </a:bodyPr>
          <a:lstStyle/>
          <a:p>
            <a:pPr marL="228600" indent="-228600">
              <a:buFont typeface="+mj-lt"/>
              <a:buAutoNum type="arabicPeriod" startAt="8"/>
            </a:pPr>
            <a:r>
              <a:rPr lang="en-US" sz="1100" dirty="0">
                <a:solidFill>
                  <a:srgbClr val="000000"/>
                </a:solidFill>
                <a:latin typeface="Open Sans" panose="020B0606030504020204"/>
              </a:rPr>
              <a:t>Perkovic V, Jardine MJ, Neal B, et al. Canagliflozin and renal outcomes in type 2 diabetes and nephropathy.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2019;380:2295e306.</a:t>
            </a:r>
          </a:p>
          <a:p>
            <a:r>
              <a:rPr lang="en-US" sz="1100" dirty="0">
                <a:solidFill>
                  <a:srgbClr val="000000"/>
                </a:solidFill>
                <a:latin typeface="Open Sans" panose="020B0606030504020204"/>
              </a:rPr>
              <a:t>*.  </a:t>
            </a:r>
            <a:r>
              <a:rPr lang="en-US" sz="1100" dirty="0" err="1">
                <a:solidFill>
                  <a:srgbClr val="000000"/>
                </a:solidFill>
                <a:latin typeface="Open Sans" panose="020B0606030504020204"/>
              </a:rPr>
              <a:t>Heerspink</a:t>
            </a:r>
            <a:r>
              <a:rPr lang="en-US" sz="1100" dirty="0">
                <a:solidFill>
                  <a:srgbClr val="000000"/>
                </a:solidFill>
                <a:latin typeface="Open Sans" panose="020B0606030504020204"/>
              </a:rPr>
              <a:t> et al. Dapagliflozin in Patients with Chronic Kidney Disease.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2020;383:1436-46</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0" name="TextBox 9">
            <a:extLst>
              <a:ext uri="{FF2B5EF4-FFF2-40B4-BE49-F238E27FC236}">
                <a16:creationId xmlns:a16="http://schemas.microsoft.com/office/drawing/2014/main" id="{DB7B673B-7303-4BAC-818A-E0F1310692D2}"/>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52190371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Q14: Which individuals with HF should be </a:t>
            </a:r>
            <a:b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treated with SGLT2i?</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5856549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Strongest evidence of benefit was seen in those with New York Heart Association class II, III or IV HF and an ejection fraction (EF) of &lt;40% </a:t>
            </a:r>
            <a:r>
              <a:rPr lang="en-US" sz="2400" b="0" i="0" baseline="58000" dirty="0">
                <a:solidFill>
                  <a:srgbClr val="000000"/>
                </a:solidFill>
                <a:effectLst/>
                <a:latin typeface="Open Sans" panose="020B0606030504020204"/>
              </a:rPr>
              <a:t>6</a:t>
            </a:r>
            <a:endParaRPr lang="en-US" sz="24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Q14: Which individuals with HF should be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treated with SGLT2i?</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926275" y="5464471"/>
            <a:ext cx="10274999" cy="261610"/>
          </a:xfrm>
          <a:prstGeom prst="rect">
            <a:avLst/>
          </a:prstGeom>
          <a:noFill/>
        </p:spPr>
        <p:txBody>
          <a:bodyPr wrap="square">
            <a:spAutoFit/>
          </a:bodyPr>
          <a:lstStyle/>
          <a:p>
            <a:pPr marL="228600" indent="-228600">
              <a:buFont typeface="+mj-lt"/>
              <a:buAutoNum type="arabicPeriod" startAt="6"/>
            </a:pPr>
            <a:r>
              <a:rPr lang="en-US" sz="1100" dirty="0">
                <a:solidFill>
                  <a:srgbClr val="000000"/>
                </a:solidFill>
                <a:latin typeface="Open Sans" panose="020B0606030504020204"/>
              </a:rPr>
              <a:t>McMurray JJV, Solomon SD, </a:t>
            </a:r>
            <a:r>
              <a:rPr lang="en-US" sz="1100" dirty="0" err="1">
                <a:solidFill>
                  <a:srgbClr val="000000"/>
                </a:solidFill>
                <a:latin typeface="Open Sans" panose="020B0606030504020204"/>
              </a:rPr>
              <a:t>Inzucchi</a:t>
            </a:r>
            <a:r>
              <a:rPr lang="en-US" sz="1100" dirty="0">
                <a:solidFill>
                  <a:srgbClr val="000000"/>
                </a:solidFill>
                <a:latin typeface="Open Sans" panose="020B0606030504020204"/>
              </a:rPr>
              <a:t> SE, et al. Dapagliflozin in patients with heart failure and reduced ejection fraction.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2019;381:1995e2008.</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0" name="TextBox 9">
            <a:extLst>
              <a:ext uri="{FF2B5EF4-FFF2-40B4-BE49-F238E27FC236}">
                <a16:creationId xmlns:a16="http://schemas.microsoft.com/office/drawing/2014/main" id="{DB7B673B-7303-4BAC-818A-E0F1310692D2}"/>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46059251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99578"/>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Q15: Do I need to use drugs with proven cardiorenal benefits in all individuals, including the elderly?</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1877021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This may not be appropriate in persons with limited life expectancy, where these drugs are not tolerated or are contraindicated. The risk of hypotension with SGLT2i should be considered and may require adjustment of antihypertensive therapy.</a:t>
            </a:r>
          </a:p>
          <a:p>
            <a:r>
              <a:rPr lang="en-US" sz="2400" b="0" i="0" dirty="0">
                <a:solidFill>
                  <a:srgbClr val="000000"/>
                </a:solidFill>
                <a:effectLst/>
                <a:latin typeface="Open Sans" panose="020B0606030504020204"/>
              </a:rPr>
              <a:t>This update to our pharmacotherapy recommendations should be read in conjunction with our clinical practice guidelines for managing diabetes in older people</a:t>
            </a:r>
            <a:r>
              <a:rPr lang="en-US" sz="2400" b="0" i="0" baseline="30000" dirty="0">
                <a:solidFill>
                  <a:srgbClr val="000000"/>
                </a:solidFill>
                <a:effectLst/>
                <a:latin typeface="Open Sans" panose="020B0606030504020204"/>
              </a:rPr>
              <a:t>9</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There are other factors that should be considered when considering therapeutic choices (</a:t>
            </a:r>
            <a:r>
              <a:rPr lang="en-US" sz="2400" b="0" i="0" dirty="0">
                <a:solidFill>
                  <a:srgbClr val="000000"/>
                </a:solidFill>
                <a:effectLst/>
                <a:latin typeface="Open Sans" panose="020B0606030504020204"/>
                <a:hlinkClick r:id="rId2" action="ppaction://hlinksldjump"/>
              </a:rPr>
              <a:t>see #11</a:t>
            </a:r>
            <a:r>
              <a:rPr lang="en-US" sz="2400" b="0" i="0" dirty="0">
                <a:solidFill>
                  <a:srgbClr val="000000"/>
                </a:solidFill>
                <a:effectLst/>
                <a:latin typeface="Open Sans" panose="020B0606030504020204"/>
              </a:rPr>
              <a:t>).</a:t>
            </a:r>
          </a:p>
          <a:p>
            <a:endParaRPr lang="en-US" sz="2400" dirty="0">
              <a:solidFill>
                <a:srgbClr val="000000"/>
              </a:solidFill>
              <a:latin typeface="Open Sans" panose="020B0606030504020204"/>
            </a:endParaRPr>
          </a:p>
          <a:p>
            <a:pPr marL="0" indent="0">
              <a:buNone/>
            </a:pPr>
            <a:r>
              <a:rPr lang="en-US" sz="2000" b="0" i="0" dirty="0">
                <a:solidFill>
                  <a:srgbClr val="000000"/>
                </a:solidFill>
                <a:effectLst/>
                <a:latin typeface="Open Sans" panose="020B0606030504020204"/>
              </a:rPr>
              <a:t>Refer to </a:t>
            </a:r>
            <a:r>
              <a:rPr lang="en-CA" sz="2000" dirty="0" err="1"/>
              <a:t>Meneilly</a:t>
            </a:r>
            <a:r>
              <a:rPr lang="en-CA" sz="2000" dirty="0"/>
              <a:t>, G.S. et al. </a:t>
            </a:r>
            <a:r>
              <a:rPr lang="en-CA" sz="2000" i="1" dirty="0"/>
              <a:t>Diabetes Canada 2018 Clinical Practice Guidelines for the Prevention and Management of Diabetes in Canada</a:t>
            </a:r>
            <a:r>
              <a:rPr lang="en-CA" sz="2000" dirty="0"/>
              <a:t>: </a:t>
            </a:r>
            <a:r>
              <a:rPr lang="en-CA" sz="2000" dirty="0">
                <a:hlinkClick r:id="rId3"/>
              </a:rPr>
              <a:t>Diabetes in Older People</a:t>
            </a:r>
            <a:r>
              <a:rPr lang="en-CA" sz="2000" dirty="0"/>
              <a:t>.</a:t>
            </a:r>
            <a:endParaRPr lang="en-US" sz="2000" b="0" i="0" dirty="0">
              <a:solidFill>
                <a:srgbClr val="000000"/>
              </a:solidFill>
              <a:effectLst/>
              <a:latin typeface="Open Sans" panose="020B0606030504020204"/>
            </a:endParaRPr>
          </a:p>
          <a:p>
            <a:pPr marL="0" indent="0">
              <a:buNone/>
            </a:pPr>
            <a:endParaRPr lang="en-US" sz="24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Q15: Do I need to use drugs with proven cardiorenal benefits in all individuals, including the elderly?</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357809" y="6128248"/>
            <a:ext cx="9071199" cy="261610"/>
          </a:xfrm>
          <a:prstGeom prst="rect">
            <a:avLst/>
          </a:prstGeom>
          <a:noFill/>
        </p:spPr>
        <p:txBody>
          <a:bodyPr wrap="square">
            <a:spAutoFit/>
          </a:bodyPr>
          <a:lstStyle/>
          <a:p>
            <a:pPr marL="228600" indent="-228600">
              <a:buFont typeface="+mj-lt"/>
              <a:buAutoNum type="arabicPeriod" startAt="9"/>
            </a:pPr>
            <a:r>
              <a:rPr lang="en-US" sz="1100" dirty="0">
                <a:solidFill>
                  <a:srgbClr val="000000"/>
                </a:solidFill>
                <a:latin typeface="Open Sans" panose="020B0606030504020204"/>
              </a:rPr>
              <a:t>Meneilly GS, </a:t>
            </a:r>
            <a:r>
              <a:rPr lang="en-US" sz="1100" dirty="0" err="1">
                <a:solidFill>
                  <a:srgbClr val="000000"/>
                </a:solidFill>
                <a:latin typeface="Open Sans" panose="020B0606030504020204"/>
              </a:rPr>
              <a:t>Knip</a:t>
            </a:r>
            <a:r>
              <a:rPr lang="en-US" sz="1100" dirty="0">
                <a:solidFill>
                  <a:srgbClr val="000000"/>
                </a:solidFill>
                <a:latin typeface="Open Sans" panose="020B0606030504020204"/>
              </a:rPr>
              <a:t> A, Miller DB, </a:t>
            </a:r>
            <a:r>
              <a:rPr lang="en-US" sz="1100" dirty="0" err="1">
                <a:solidFill>
                  <a:srgbClr val="000000"/>
                </a:solidFill>
                <a:latin typeface="Open Sans" panose="020B0606030504020204"/>
              </a:rPr>
              <a:t>Sherifali</a:t>
            </a:r>
            <a:r>
              <a:rPr lang="en-US" sz="1100" dirty="0">
                <a:solidFill>
                  <a:srgbClr val="000000"/>
                </a:solidFill>
                <a:latin typeface="Open Sans" panose="020B0606030504020204"/>
              </a:rPr>
              <a:t> D, Tessier D, Zahedi A. Diabetes in older people. Can J Diabetes 2018;42(Suppl 1):S283e95.</a:t>
            </a:r>
          </a:p>
        </p:txBody>
      </p:sp>
      <p:sp>
        <p:nvSpPr>
          <p:cNvPr id="10" name="TextBox 9">
            <a:extLst>
              <a:ext uri="{FF2B5EF4-FFF2-40B4-BE49-F238E27FC236}">
                <a16:creationId xmlns:a16="http://schemas.microsoft.com/office/drawing/2014/main" id="{DB7B673B-7303-4BAC-818A-E0F1310692D2}"/>
              </a:ext>
            </a:extLst>
          </p:cNvPr>
          <p:cNvSpPr txBox="1"/>
          <p:nvPr/>
        </p:nvSpPr>
        <p:spPr>
          <a:xfrm>
            <a:off x="44117" y="414173"/>
            <a:ext cx="2019435"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Clinical status </a:t>
            </a:r>
            <a:br>
              <a:rPr lang="en-CA" sz="1800" b="1" i="1" dirty="0">
                <a:solidFill>
                  <a:schemeClr val="accent1">
                    <a:lumMod val="50000"/>
                  </a:schemeClr>
                </a:solidFill>
                <a:latin typeface="Open Sans" panose="020B0606030504020204"/>
              </a:rPr>
            </a:br>
            <a:r>
              <a:rPr lang="en-CA" sz="1800" b="1" i="1" dirty="0">
                <a:solidFill>
                  <a:schemeClr val="accent1">
                    <a:lumMod val="50000"/>
                  </a:schemeClr>
                </a:solidFill>
                <a:latin typeface="Open Sans" panose="020B0606030504020204"/>
              </a:rPr>
              <a:t>considerations</a:t>
            </a:r>
          </a:p>
        </p:txBody>
      </p:sp>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180534568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206567" y="6237288"/>
            <a:ext cx="1917700" cy="557212"/>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2253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10348"/>
          <a:stretch/>
        </p:blipFill>
        <p:spPr bwMode="auto">
          <a:xfrm>
            <a:off x="3166838" y="0"/>
            <a:ext cx="8832849" cy="679450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
        <p:nvSpPr>
          <p:cNvPr id="22531" name="Rectangle 82"/>
          <p:cNvSpPr>
            <a:spLocks noChangeArrowheads="1"/>
          </p:cNvSpPr>
          <p:nvPr/>
        </p:nvSpPr>
        <p:spPr bwMode="auto">
          <a:xfrm>
            <a:off x="7825840" y="6221748"/>
            <a:ext cx="4049486" cy="461962"/>
          </a:xfrm>
          <a:prstGeom prst="rect">
            <a:avLst/>
          </a:prstGeom>
          <a:solidFill>
            <a:schemeClr val="bg1"/>
          </a:solidFill>
          <a:ln>
            <a:noFill/>
          </a:ln>
        </p:spPr>
        <p:txBody>
          <a:bodyPr wrap="square">
            <a:spAutoFit/>
          </a:bodyPr>
          <a:lstStyle/>
          <a:p>
            <a:r>
              <a:rPr lang="en-US" sz="1200" dirty="0" err="1">
                <a:solidFill>
                  <a:srgbClr val="000000"/>
                </a:solidFill>
                <a:latin typeface="Arial" charset="0"/>
              </a:rPr>
              <a:t>Moorhouse</a:t>
            </a:r>
            <a:r>
              <a:rPr lang="en-US" sz="1200" dirty="0">
                <a:solidFill>
                  <a:srgbClr val="000000"/>
                </a:solidFill>
                <a:latin typeface="Arial" charset="0"/>
              </a:rPr>
              <a:t> P, Rockwood K. J R </a:t>
            </a:r>
            <a:r>
              <a:rPr lang="en-US" sz="1200" dirty="0" err="1">
                <a:solidFill>
                  <a:srgbClr val="000000"/>
                </a:solidFill>
                <a:latin typeface="Arial" charset="0"/>
              </a:rPr>
              <a:t>Coll</a:t>
            </a:r>
            <a:r>
              <a:rPr lang="en-US" sz="1200" dirty="0">
                <a:solidFill>
                  <a:srgbClr val="000000"/>
                </a:solidFill>
                <a:latin typeface="Arial" charset="0"/>
              </a:rPr>
              <a:t> Physicians </a:t>
            </a:r>
            <a:r>
              <a:rPr lang="en-US" sz="1200" dirty="0" err="1">
                <a:solidFill>
                  <a:srgbClr val="000000"/>
                </a:solidFill>
                <a:latin typeface="Arial" charset="0"/>
              </a:rPr>
              <a:t>Edinb</a:t>
            </a:r>
            <a:r>
              <a:rPr lang="en-US" sz="1200" dirty="0">
                <a:solidFill>
                  <a:srgbClr val="000000"/>
                </a:solidFill>
                <a:latin typeface="Arial" charset="0"/>
              </a:rPr>
              <a:t> 2012;42:333-340.</a:t>
            </a:r>
          </a:p>
        </p:txBody>
      </p:sp>
      <p:sp>
        <p:nvSpPr>
          <p:cNvPr id="5" name="Title 1">
            <a:extLst>
              <a:ext uri="{FF2B5EF4-FFF2-40B4-BE49-F238E27FC236}">
                <a16:creationId xmlns:a16="http://schemas.microsoft.com/office/drawing/2014/main" id="{1F21BF73-02A6-B34D-B780-589B8A30969B}"/>
              </a:ext>
            </a:extLst>
          </p:cNvPr>
          <p:cNvSpPr txBox="1">
            <a:spLocks/>
          </p:cNvSpPr>
          <p:nvPr/>
        </p:nvSpPr>
        <p:spPr>
          <a:xfrm>
            <a:off x="1151014" y="0"/>
            <a:ext cx="2012859" cy="6141217"/>
          </a:xfrm>
          <a:prstGeom prst="rect">
            <a:avLst/>
          </a:prstGeom>
          <a:solidFill>
            <a:srgbClr val="00B0F0"/>
          </a:solidFill>
        </p:spPr>
        <p:txBody>
          <a:bodyPr vert="vert270"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Clinical Frailty Scale</a:t>
            </a:r>
          </a:p>
        </p:txBody>
      </p:sp>
      <p:sp>
        <p:nvSpPr>
          <p:cNvPr id="7" name="TextBox 6"/>
          <p:cNvSpPr txBox="1"/>
          <p:nvPr/>
        </p:nvSpPr>
        <p:spPr>
          <a:xfrm>
            <a:off x="184657" y="6141217"/>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10862167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5750" y="5771788"/>
            <a:ext cx="11681456" cy="399851"/>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defRPr/>
            </a:pPr>
            <a:r>
              <a:rPr lang="en-CA" sz="1400" dirty="0" err="1">
                <a:solidFill>
                  <a:schemeClr val="tx1"/>
                </a:solidFill>
              </a:rPr>
              <a:t>Meneilly</a:t>
            </a:r>
            <a:r>
              <a:rPr lang="en-CA" sz="1400" dirty="0">
                <a:solidFill>
                  <a:schemeClr val="tx1"/>
                </a:solidFill>
              </a:rPr>
              <a:t>, G.S. et al. </a:t>
            </a:r>
            <a:r>
              <a:rPr lang="en-CA" sz="1400" i="1" dirty="0">
                <a:solidFill>
                  <a:schemeClr val="tx1"/>
                </a:solidFill>
              </a:rPr>
              <a:t>Diabetes Canada 2018 Clinical Practice Guidelines for the Prevention and Management of Diabetes in Canada</a:t>
            </a:r>
            <a:r>
              <a:rPr lang="en-CA" sz="1400" dirty="0">
                <a:solidFill>
                  <a:schemeClr val="tx1"/>
                </a:solidFill>
              </a:rPr>
              <a:t>: Diabetes in Older People</a:t>
            </a:r>
            <a:endParaRPr lang="en-US" sz="1400" dirty="0">
              <a:solidFill>
                <a:schemeClr val="tx1"/>
              </a:solidFill>
            </a:endParaRPr>
          </a:p>
        </p:txBody>
      </p:sp>
      <p:sp>
        <p:nvSpPr>
          <p:cNvPr id="425119" name="Rectangle 159"/>
          <p:cNvSpPr>
            <a:spLocks noChangeArrowheads="1"/>
          </p:cNvSpPr>
          <p:nvPr/>
        </p:nvSpPr>
        <p:spPr bwMode="auto">
          <a:xfrm>
            <a:off x="-2891367" y="6458149"/>
            <a:ext cx="184731"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eaLnBrk="0" hangingPunct="0"/>
            <a:br>
              <a:rPr lang="en-US" sz="1700">
                <a:cs typeface="Arial" charset="0"/>
              </a:rPr>
            </a:br>
            <a:endParaRPr lang="en-US" sz="1700">
              <a:cs typeface="Arial" charset="0"/>
            </a:endParaRPr>
          </a:p>
        </p:txBody>
      </p:sp>
      <p:sp>
        <p:nvSpPr>
          <p:cNvPr id="425121" name="Rectangle 161"/>
          <p:cNvSpPr>
            <a:spLocks noGrp="1" noChangeArrowheads="1"/>
          </p:cNvSpPr>
          <p:nvPr>
            <p:ph type="title" idx="4294967295"/>
          </p:nvPr>
        </p:nvSpPr>
        <p:spPr>
          <a:xfrm>
            <a:off x="387352" y="109538"/>
            <a:ext cx="11567582" cy="1325562"/>
          </a:xfr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Open Sans"/>
              </a:rPr>
              <a:t>Glycemic targets in older people with diabetes</a:t>
            </a:r>
            <a:br>
              <a:rPr lang="en-US" sz="2400" b="1" dirty="0">
                <a:solidFill>
                  <a:schemeClr val="bg1"/>
                </a:solidFill>
                <a:latin typeface="+mn-lt"/>
                <a:ea typeface="+mn-ea"/>
                <a:cs typeface="+mn-cs"/>
              </a:rPr>
            </a:br>
            <a:endParaRPr lang="en-US" sz="2400" b="1" dirty="0">
              <a:solidFill>
                <a:schemeClr val="bg1"/>
              </a:solidFill>
              <a:latin typeface="+mn-lt"/>
              <a:ea typeface="+mn-ea"/>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3851050264"/>
              </p:ext>
            </p:extLst>
          </p:nvPr>
        </p:nvGraphicFramePr>
        <p:xfrm>
          <a:off x="387351" y="1000689"/>
          <a:ext cx="11567582" cy="4638352"/>
        </p:xfrm>
        <a:graphic>
          <a:graphicData uri="http://schemas.openxmlformats.org/drawingml/2006/table">
            <a:tbl>
              <a:tblPr/>
              <a:tblGrid>
                <a:gridCol w="2313516">
                  <a:extLst>
                    <a:ext uri="{9D8B030D-6E8A-4147-A177-3AD203B41FA5}">
                      <a16:colId xmlns:a16="http://schemas.microsoft.com/office/drawing/2014/main" val="20000"/>
                    </a:ext>
                  </a:extLst>
                </a:gridCol>
                <a:gridCol w="2313517">
                  <a:extLst>
                    <a:ext uri="{9D8B030D-6E8A-4147-A177-3AD203B41FA5}">
                      <a16:colId xmlns:a16="http://schemas.microsoft.com/office/drawing/2014/main" val="20001"/>
                    </a:ext>
                  </a:extLst>
                </a:gridCol>
                <a:gridCol w="2313516">
                  <a:extLst>
                    <a:ext uri="{9D8B030D-6E8A-4147-A177-3AD203B41FA5}">
                      <a16:colId xmlns:a16="http://schemas.microsoft.com/office/drawing/2014/main" val="20002"/>
                    </a:ext>
                  </a:extLst>
                </a:gridCol>
                <a:gridCol w="2313517">
                  <a:extLst>
                    <a:ext uri="{9D8B030D-6E8A-4147-A177-3AD203B41FA5}">
                      <a16:colId xmlns:a16="http://schemas.microsoft.com/office/drawing/2014/main" val="20003"/>
                    </a:ext>
                  </a:extLst>
                </a:gridCol>
                <a:gridCol w="2313516">
                  <a:extLst>
                    <a:ext uri="{9D8B030D-6E8A-4147-A177-3AD203B41FA5}">
                      <a16:colId xmlns:a16="http://schemas.microsoft.com/office/drawing/2014/main" val="20004"/>
                    </a:ext>
                  </a:extLst>
                </a:gridCol>
              </a:tblGrid>
              <a:tr h="592301">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FFFFFF"/>
                          </a:solidFill>
                          <a:effectLst/>
                          <a:latin typeface="Calibri" charset="0"/>
                          <a:ea typeface="MS PGothic" charset="0"/>
                          <a:cs typeface="MS PGothic" charset="0"/>
                        </a:rPr>
                        <a:t>Status</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Functionally independent</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Functionally dependent</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Frail and/or with dementia</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FFFFFF"/>
                          </a:solidFill>
                          <a:effectLst/>
                          <a:latin typeface="Calibri" charset="0"/>
                          <a:ea typeface="MS PGothic" charset="0"/>
                          <a:cs typeface="MS PGothic" charset="0"/>
                        </a:rPr>
                        <a:t>End of life</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549769">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Clinical Frailty Index*</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1-3</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4-5</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6-8</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9</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1"/>
                  </a:ext>
                </a:extLst>
              </a:tr>
              <a:tr h="1223409">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000000"/>
                          </a:solidFill>
                          <a:effectLst/>
                          <a:latin typeface="Calibri" charset="0"/>
                          <a:ea typeface="MS PGothic" charset="0"/>
                          <a:cs typeface="MS PGothic" charset="0"/>
                        </a:rPr>
                        <a:t>A1C target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1" u="none" strike="noStrike" cap="none" normalizeH="0" baseline="0" dirty="0">
                          <a:ln>
                            <a:noFill/>
                          </a:ln>
                          <a:solidFill>
                            <a:srgbClr val="000000"/>
                          </a:solidFill>
                          <a:effectLst/>
                          <a:latin typeface="Calibri" charset="0"/>
                          <a:ea typeface="MS PGothic" charset="0"/>
                          <a:cs typeface="MS PGothic" charset="0"/>
                        </a:rPr>
                        <a:t>Low risk hypoglycemia (</a:t>
                      </a:r>
                      <a:r>
                        <a:rPr kumimoji="0" lang="en-US" sz="1700" b="0" i="1" u="none" strike="noStrike" cap="none" normalizeH="0" baseline="0" dirty="0" err="1">
                          <a:ln>
                            <a:noFill/>
                          </a:ln>
                          <a:solidFill>
                            <a:srgbClr val="000000"/>
                          </a:solidFill>
                          <a:effectLst/>
                          <a:latin typeface="Calibri" charset="0"/>
                          <a:ea typeface="MS PGothic" charset="0"/>
                          <a:cs typeface="MS PGothic" charset="0"/>
                        </a:rPr>
                        <a:t>ie</a:t>
                      </a:r>
                      <a:r>
                        <a:rPr kumimoji="0" lang="en-US" sz="1700" b="0" i="1" u="none" strike="noStrike" cap="none" normalizeH="0" baseline="0" dirty="0">
                          <a:ln>
                            <a:noFill/>
                          </a:ln>
                          <a:solidFill>
                            <a:srgbClr val="000000"/>
                          </a:solidFill>
                          <a:effectLst/>
                          <a:latin typeface="Calibri" charset="0"/>
                          <a:ea typeface="MS PGothic" charset="0"/>
                          <a:cs typeface="MS PGothic" charset="0"/>
                        </a:rPr>
                        <a:t>. therapy does not include insulin or SU)</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rowSpan="2">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≤7.0%</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&lt;8.0%</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&lt;8.5%</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rowSpan="2">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A1C measurement not recommended.</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Avoid symptomatic hyperglycemia or any hypoglycemia</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0002"/>
                  </a:ext>
                </a:extLst>
              </a:tr>
              <a:tr h="1347463">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a:ln>
                            <a:noFill/>
                          </a:ln>
                          <a:solidFill>
                            <a:srgbClr val="000000"/>
                          </a:solidFill>
                          <a:effectLst/>
                          <a:latin typeface="Calibri" charset="0"/>
                          <a:ea typeface="MS PGothic" charset="0"/>
                          <a:cs typeface="MS PGothic" charset="0"/>
                        </a:rPr>
                        <a:t>A1C target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1" u="none" strike="noStrike" cap="none" normalizeH="0" baseline="0">
                          <a:ln>
                            <a:noFill/>
                          </a:ln>
                          <a:solidFill>
                            <a:srgbClr val="000000"/>
                          </a:solidFill>
                          <a:effectLst/>
                          <a:latin typeface="Calibri" charset="0"/>
                          <a:ea typeface="MS PGothic" charset="0"/>
                          <a:cs typeface="MS PGothic" charset="0"/>
                        </a:rPr>
                        <a:t>Higher risk hypoglycemia (ie. therapy includes insulin or SU)</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vMerge="1">
                  <a:txBody>
                    <a:bodyPr/>
                    <a:lstStyle/>
                    <a:p>
                      <a:endParaRPr lang="en-US"/>
                    </a:p>
                  </a:txBody>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7.1-8.0%</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7.1-8.5%</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vMerge="1">
                  <a:txBody>
                    <a:bodyPr/>
                    <a:lstStyle/>
                    <a:p>
                      <a:endParaRPr lang="en-US"/>
                    </a:p>
                  </a:txBody>
                  <a:tcPr/>
                </a:tc>
                <a:extLst>
                  <a:ext uri="{0D108BD9-81ED-4DB2-BD59-A6C34878D82A}">
                    <a16:rowId xmlns:a16="http://schemas.microsoft.com/office/drawing/2014/main" val="10003"/>
                  </a:ext>
                </a:extLst>
              </a:tr>
              <a:tr h="844022">
                <a:tc>
                  <a:txBody>
                    <a:bodyPr/>
                    <a:lstStyle/>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1" i="0" u="none" strike="noStrike" cap="none" normalizeH="0" baseline="0" dirty="0">
                          <a:ln>
                            <a:noFill/>
                          </a:ln>
                          <a:solidFill>
                            <a:srgbClr val="000000"/>
                          </a:solidFill>
                          <a:effectLst/>
                          <a:latin typeface="Calibri" charset="0"/>
                          <a:ea typeface="MS PGothic" charset="0"/>
                          <a:cs typeface="MS PGothic" charset="0"/>
                        </a:rPr>
                        <a:t>CBGM </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err="1">
                          <a:ln>
                            <a:noFill/>
                          </a:ln>
                          <a:solidFill>
                            <a:srgbClr val="000000"/>
                          </a:solidFill>
                          <a:effectLst/>
                          <a:latin typeface="Calibri" charset="0"/>
                          <a:ea typeface="MS PGothic" charset="0"/>
                          <a:cs typeface="MS PGothic" charset="0"/>
                        </a:rPr>
                        <a:t>Preprandial</a:t>
                      </a:r>
                      <a:r>
                        <a:rPr kumimoji="0" lang="en-US" sz="1700" b="0" i="0" u="none" strike="noStrike" cap="none" normalizeH="0" baseline="0" dirty="0">
                          <a:ln>
                            <a:noFill/>
                          </a:ln>
                          <a:solidFill>
                            <a:srgbClr val="000000"/>
                          </a:solidFill>
                          <a:effectLst/>
                          <a:latin typeface="Calibri" charset="0"/>
                          <a:ea typeface="MS PGothic" charset="0"/>
                          <a:cs typeface="MS PGothic" charset="0"/>
                        </a:rPr>
                        <a:t>:</a:t>
                      </a:r>
                    </a:p>
                    <a:p>
                      <a:pPr marL="0" marR="0" lvl="0" indent="0" algn="l"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Calibri" charset="0"/>
                          <a:ea typeface="MS PGothic" charset="0"/>
                          <a:cs typeface="MS PGothic" charset="0"/>
                        </a:rPr>
                        <a:t>Postprandial:</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4-7 mmol/L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5-10 mmol/L </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Calibri" charset="0"/>
                          <a:ea typeface="MS PGothic" charset="0"/>
                          <a:cs typeface="MS PGothic" charset="0"/>
                        </a:rPr>
                        <a:t>5-8 </a:t>
                      </a:r>
                      <a:r>
                        <a:rPr kumimoji="0" lang="en-US" sz="1700" b="0" i="0" u="none" strike="noStrike" cap="none" normalizeH="0" baseline="0" dirty="0" err="1">
                          <a:ln>
                            <a:noFill/>
                          </a:ln>
                          <a:solidFill>
                            <a:srgbClr val="000000"/>
                          </a:solidFill>
                          <a:effectLst/>
                          <a:latin typeface="Calibri" charset="0"/>
                          <a:ea typeface="MS PGothic" charset="0"/>
                          <a:cs typeface="MS PGothic" charset="0"/>
                        </a:rPr>
                        <a:t>mmol</a:t>
                      </a:r>
                      <a:r>
                        <a:rPr kumimoji="0" lang="en-US" sz="1700" b="0" i="0" u="none" strike="noStrike" cap="none" normalizeH="0" baseline="0" dirty="0">
                          <a:ln>
                            <a:noFill/>
                          </a:ln>
                          <a:solidFill>
                            <a:srgbClr val="000000"/>
                          </a:solidFill>
                          <a:effectLst/>
                          <a:latin typeface="Calibri" charset="0"/>
                          <a:ea typeface="MS PGothic" charset="0"/>
                          <a:cs typeface="MS PGothic" charset="0"/>
                        </a:rPr>
                        <a:t>/L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Calibri" charset="0"/>
                          <a:ea typeface="MS PGothic" charset="0"/>
                          <a:cs typeface="MS PGothic" charset="0"/>
                        </a:rPr>
                        <a:t>&lt;12 </a:t>
                      </a:r>
                      <a:r>
                        <a:rPr kumimoji="0" lang="en-US" sz="1700" b="0" i="0" u="none" strike="noStrike" cap="none" normalizeH="0" baseline="0" dirty="0" err="1">
                          <a:ln>
                            <a:noFill/>
                          </a:ln>
                          <a:solidFill>
                            <a:srgbClr val="000000"/>
                          </a:solidFill>
                          <a:effectLst/>
                          <a:latin typeface="Calibri" charset="0"/>
                          <a:ea typeface="MS PGothic" charset="0"/>
                          <a:cs typeface="MS PGothic" charset="0"/>
                        </a:rPr>
                        <a:t>mmol</a:t>
                      </a:r>
                      <a:r>
                        <a:rPr kumimoji="0" lang="en-US" sz="1700" b="0" i="0" u="none" strike="noStrike" cap="none" normalizeH="0" baseline="0" dirty="0">
                          <a:ln>
                            <a:noFill/>
                          </a:ln>
                          <a:solidFill>
                            <a:srgbClr val="000000"/>
                          </a:solidFill>
                          <a:effectLst/>
                          <a:latin typeface="Calibri" charset="0"/>
                          <a:ea typeface="MS PGothic" charset="0"/>
                          <a:cs typeface="MS PGothic" charset="0"/>
                        </a:rPr>
                        <a:t>/L</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6-9 mmol/L</a:t>
                      </a: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a:ln>
                            <a:noFill/>
                          </a:ln>
                          <a:solidFill>
                            <a:srgbClr val="000000"/>
                          </a:solidFill>
                          <a:effectLst/>
                          <a:latin typeface="Calibri" charset="0"/>
                          <a:ea typeface="MS PGothic" charset="0"/>
                          <a:cs typeface="MS PGothic" charset="0"/>
                        </a:rPr>
                        <a:t>&lt;14 mmol/L</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841375" rtl="0" eaLnBrk="1" fontAlgn="base" latinLnBrk="0" hangingPunct="1">
                        <a:lnSpc>
                          <a:spcPct val="100000"/>
                        </a:lnSpc>
                        <a:spcBef>
                          <a:spcPct val="0"/>
                        </a:spcBef>
                        <a:spcAft>
                          <a:spcPct val="0"/>
                        </a:spcAft>
                        <a:buClrTx/>
                        <a:buSzTx/>
                        <a:buFontTx/>
                        <a:buNone/>
                        <a:tabLst/>
                      </a:pPr>
                      <a:endParaRPr kumimoji="0" lang="en-US" sz="1700" b="0" i="0" u="none" strike="noStrike" cap="none" normalizeH="0" baseline="0" dirty="0">
                        <a:ln>
                          <a:noFill/>
                        </a:ln>
                        <a:solidFill>
                          <a:srgbClr val="000000"/>
                        </a:solidFill>
                        <a:effectLst/>
                        <a:latin typeface="Calibri" charset="0"/>
                        <a:ea typeface="MS PGothic" charset="0"/>
                        <a:cs typeface="MS PGothic" charset="0"/>
                      </a:endParaRPr>
                    </a:p>
                    <a:p>
                      <a:pPr marL="0" marR="0" lvl="0" indent="0" algn="ctr" defTabSz="841375" rtl="0" eaLnBrk="1" fontAlgn="base" latinLnBrk="0" hangingPunct="1">
                        <a:lnSpc>
                          <a:spcPct val="100000"/>
                        </a:lnSpc>
                        <a:spcBef>
                          <a:spcPct val="0"/>
                        </a:spcBef>
                        <a:spcAft>
                          <a:spcPct val="0"/>
                        </a:spcAft>
                        <a:buClrTx/>
                        <a:buSzTx/>
                        <a:buFontTx/>
                        <a:buNone/>
                        <a:tabLst/>
                      </a:pPr>
                      <a:r>
                        <a:rPr kumimoji="0" lang="en-US" sz="1700" b="0" i="0" u="none" strike="noStrike" cap="none" normalizeH="0" baseline="0" dirty="0">
                          <a:ln>
                            <a:noFill/>
                          </a:ln>
                          <a:solidFill>
                            <a:srgbClr val="000000"/>
                          </a:solidFill>
                          <a:effectLst/>
                          <a:latin typeface="Calibri" charset="0"/>
                          <a:ea typeface="MS PGothic" charset="0"/>
                          <a:cs typeface="MS PGothic" charset="0"/>
                        </a:rPr>
                        <a:t>Individualized</a:t>
                      </a:r>
                    </a:p>
                  </a:txBody>
                  <a:tcPr marL="121927" marR="121927"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0004"/>
                  </a:ext>
                </a:extLst>
              </a:tr>
            </a:tbl>
          </a:graphicData>
        </a:graphic>
      </p:graphicFrame>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2887796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5211889"/>
          </a:xfrm>
        </p:spPr>
        <p:txBody>
          <a:bodyPr vert="horz" lIns="91440" tIns="45720" rIns="91440" bIns="45720" numCol="1" rtlCol="0">
            <a:noAutofit/>
          </a:bodyPr>
          <a:lstStyle/>
          <a:p>
            <a:pPr marL="0" indent="0">
              <a:lnSpc>
                <a:spcPct val="150000"/>
              </a:lnSpc>
              <a:spcBef>
                <a:spcPts val="1200"/>
              </a:spcBef>
              <a:buNone/>
            </a:pPr>
            <a:r>
              <a:rPr lang="en-US" sz="3200" b="1" dirty="0">
                <a:solidFill>
                  <a:schemeClr val="accent1">
                    <a:lumMod val="50000"/>
                  </a:schemeClr>
                </a:solidFill>
                <a:latin typeface="Open Sans" panose="020B0606030504020204"/>
              </a:rPr>
              <a:t>Starting treatment</a:t>
            </a:r>
            <a:endParaRPr lang="en-CA" sz="3200" b="1"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3"/>
            </a:pPr>
            <a:r>
              <a:rPr lang="en-CA" sz="2400" dirty="0">
                <a:solidFill>
                  <a:schemeClr val="accent1">
                    <a:lumMod val="50000"/>
                  </a:schemeClr>
                </a:solidFill>
                <a:latin typeface="Open Sans" panose="020B0606030504020204"/>
                <a:hlinkClick r:id="rId3" action="ppaction://hlinksldjump"/>
              </a:rPr>
              <a:t>Should pharmacotherapy always be started at diagnosis? </a:t>
            </a:r>
            <a:endParaRPr lang="en-CA" sz="2400"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3"/>
            </a:pPr>
            <a:r>
              <a:rPr lang="en-CA" sz="2400" dirty="0">
                <a:solidFill>
                  <a:schemeClr val="accent1">
                    <a:lumMod val="50000"/>
                  </a:schemeClr>
                </a:solidFill>
                <a:latin typeface="Open Sans" panose="020B0606030504020204"/>
                <a:hlinkClick r:id="rId4" action="ppaction://hlinksldjump"/>
              </a:rPr>
              <a:t>Why is metformin still recommended as first-line pharmacologic therapy? </a:t>
            </a:r>
            <a:endParaRPr lang="en-CA" sz="2400"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3"/>
            </a:pPr>
            <a:r>
              <a:rPr lang="en-CA" sz="2400" dirty="0">
                <a:solidFill>
                  <a:schemeClr val="accent1">
                    <a:lumMod val="50000"/>
                  </a:schemeClr>
                </a:solidFill>
                <a:latin typeface="Open Sans" panose="020B0606030504020204"/>
                <a:hlinkClick r:id="rId5" action="ppaction://hlinksldjump"/>
              </a:rPr>
              <a:t>Can AHA with cardiorenal benefits be started at diagnosis </a:t>
            </a:r>
            <a:br>
              <a:rPr lang="en-CA" sz="2400" dirty="0">
                <a:solidFill>
                  <a:schemeClr val="accent1">
                    <a:lumMod val="50000"/>
                  </a:schemeClr>
                </a:solidFill>
                <a:latin typeface="Open Sans" panose="020B0606030504020204"/>
                <a:hlinkClick r:id="rId5" action="ppaction://hlinksldjump"/>
              </a:rPr>
            </a:br>
            <a:r>
              <a:rPr lang="en-CA" sz="2400" dirty="0">
                <a:solidFill>
                  <a:schemeClr val="accent1">
                    <a:lumMod val="50000"/>
                  </a:schemeClr>
                </a:solidFill>
                <a:latin typeface="Open Sans" panose="020B0606030504020204"/>
                <a:hlinkClick r:id="rId5" action="ppaction://hlinksldjump"/>
              </a:rPr>
              <a:t>of type 2 diabetes instead of metformin?</a:t>
            </a:r>
            <a:endParaRPr lang="en-CA" sz="2400"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3"/>
            </a:pPr>
            <a:r>
              <a:rPr lang="en-CA" sz="2400" dirty="0">
                <a:solidFill>
                  <a:schemeClr val="accent1">
                    <a:lumMod val="50000"/>
                  </a:schemeClr>
                </a:solidFill>
                <a:latin typeface="Open Sans" panose="020B0606030504020204"/>
                <a:hlinkClick r:id="rId6" action="ppaction://hlinksldjump"/>
              </a:rPr>
              <a:t>Can I start a drug with cardiorenal benefit at diagnosis of type 2 diabetes if my patient has a history of ASCVD, HF or CKD?</a:t>
            </a:r>
            <a:endParaRPr lang="en-CA" sz="2400"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0" name="TextBox 9">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7" action="ppaction://hlinksldjump"/>
              </a:rPr>
              <a:t>Return to Main Menu</a:t>
            </a:r>
            <a:endParaRPr lang="en-CA" sz="1800" b="1" u="sng" dirty="0">
              <a:solidFill>
                <a:schemeClr val="accent1">
                  <a:lumMod val="50000"/>
                </a:schemeClr>
              </a:solidFill>
              <a:latin typeface="Open Sans" panose="020B0606030504020204"/>
            </a:endParaRPr>
          </a:p>
        </p:txBody>
      </p:sp>
      <p:pic>
        <p:nvPicPr>
          <p:cNvPr id="11" name="Picture 10">
            <a:extLst>
              <a:ext uri="{FF2B5EF4-FFF2-40B4-BE49-F238E27FC236}">
                <a16:creationId xmlns:a16="http://schemas.microsoft.com/office/drawing/2014/main" id="{C3686931-BBF8-476E-B494-720CF5E882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153152861"/>
      </p:ext>
    </p:extLst>
  </p:cSld>
  <p:clrMapOvr>
    <a:masterClrMapping/>
  </p:clrMapOvr>
  <p:transition advTm="16825"/>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486375" y="2875744"/>
            <a:ext cx="11219250" cy="1421928"/>
          </a:xfrm>
          <a:noFill/>
        </p:spPr>
        <p:txBody>
          <a:bodyPr wrap="square" rtlCol="0">
            <a:spAutoFit/>
          </a:bodyPr>
          <a:lstStyle/>
          <a:p>
            <a:r>
              <a:rPr lang="en-US" sz="32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Q16: Can we assume that drugs with cardiorenal benefits will have benefits for people with no history of CV/renal disease or multiple CV risk factors?</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500300"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Application to low-risk populations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3987881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337682"/>
            <a:ext cx="10668000" cy="5221453"/>
          </a:xfrm>
        </p:spPr>
        <p:txBody>
          <a:bodyPr>
            <a:normAutofit/>
          </a:bodyPr>
          <a:lstStyle/>
          <a:p>
            <a:r>
              <a:rPr lang="en-US" sz="2000" b="0" i="0" dirty="0">
                <a:solidFill>
                  <a:srgbClr val="000000"/>
                </a:solidFill>
                <a:effectLst/>
                <a:latin typeface="Open Sans" panose="020B0606030504020204"/>
              </a:rPr>
              <a:t>Some drugs, which are important for secondary prevention in people with diabetes, are NOT effective for primary prevention – so we should be careful about assuming that cardiorenal benefits can be extrapolated.</a:t>
            </a:r>
          </a:p>
          <a:p>
            <a:pPr lvl="1"/>
            <a:r>
              <a:rPr lang="en-US" sz="1600" b="0" i="0" dirty="0">
                <a:solidFill>
                  <a:srgbClr val="000000"/>
                </a:solidFill>
                <a:effectLst/>
                <a:latin typeface="Open Sans" panose="020B0606030504020204"/>
              </a:rPr>
              <a:t>We no longer recommend ASA for primary prevention of CVD in people with diabetes </a:t>
            </a:r>
            <a:r>
              <a:rPr lang="en-US" sz="1600" b="0" i="0" baseline="30000" dirty="0">
                <a:solidFill>
                  <a:srgbClr val="000000"/>
                </a:solidFill>
                <a:effectLst/>
                <a:latin typeface="Open Sans" panose="020B0606030504020204"/>
              </a:rPr>
              <a:t>10</a:t>
            </a:r>
            <a:r>
              <a:rPr lang="en-US" sz="1600" b="0" i="0" dirty="0">
                <a:solidFill>
                  <a:srgbClr val="000000"/>
                </a:solidFill>
                <a:effectLst/>
                <a:latin typeface="Open Sans" panose="020B0606030504020204"/>
              </a:rPr>
              <a:t>.</a:t>
            </a:r>
          </a:p>
          <a:p>
            <a:pPr lvl="1"/>
            <a:r>
              <a:rPr lang="en-US" sz="1600" b="0" i="0" dirty="0">
                <a:solidFill>
                  <a:srgbClr val="000000"/>
                </a:solidFill>
                <a:effectLst/>
                <a:latin typeface="Open Sans" panose="020B0606030504020204"/>
              </a:rPr>
              <a:t>Trials have shown angiotensin-converting enzyme inhibitors/angiotensin receptor blockers (</a:t>
            </a:r>
            <a:r>
              <a:rPr lang="en-US" sz="1600" b="0" i="0" dirty="0" err="1">
                <a:solidFill>
                  <a:srgbClr val="000000"/>
                </a:solidFill>
                <a:effectLst/>
                <a:latin typeface="Open Sans" panose="020B0606030504020204"/>
              </a:rPr>
              <a:t>ACEi</a:t>
            </a:r>
            <a:r>
              <a:rPr lang="en-US" sz="1600" b="0" i="0" dirty="0">
                <a:solidFill>
                  <a:srgbClr val="000000"/>
                </a:solidFill>
                <a:effectLst/>
                <a:latin typeface="Open Sans" panose="020B0606030504020204"/>
              </a:rPr>
              <a:t>/ARB) do not reduce nephropathy in people with type 1 diabetes who do not have microalbuminuria or hypertension </a:t>
            </a:r>
            <a:r>
              <a:rPr lang="en-US" sz="1600" b="0" i="0" baseline="30000" dirty="0">
                <a:solidFill>
                  <a:srgbClr val="000000"/>
                </a:solidFill>
                <a:effectLst/>
                <a:latin typeface="Open Sans" panose="020B0606030504020204"/>
              </a:rPr>
              <a:t>11</a:t>
            </a:r>
            <a:r>
              <a:rPr lang="en-US" sz="1600" b="0" i="0" dirty="0">
                <a:solidFill>
                  <a:srgbClr val="000000"/>
                </a:solidFill>
                <a:effectLst/>
                <a:latin typeface="Open Sans" panose="020B0606030504020204"/>
              </a:rPr>
              <a:t>.</a:t>
            </a:r>
          </a:p>
          <a:p>
            <a:r>
              <a:rPr lang="en-US" sz="2000" b="0" i="0" dirty="0">
                <a:solidFill>
                  <a:srgbClr val="000000"/>
                </a:solidFill>
                <a:effectLst/>
                <a:latin typeface="Open Sans" panose="020B0606030504020204"/>
              </a:rPr>
              <a:t>The impressive cardiorenal benefits of SGLT2i have been most clearly demonstrated in persons with evidence of CV or renal disease:</a:t>
            </a:r>
          </a:p>
          <a:p>
            <a:pPr lvl="1"/>
            <a:r>
              <a:rPr lang="en-US" sz="1600" b="0" i="0" dirty="0">
                <a:solidFill>
                  <a:srgbClr val="000000"/>
                </a:solidFill>
                <a:effectLst/>
                <a:latin typeface="Open Sans" panose="020B0606030504020204"/>
              </a:rPr>
              <a:t>MACE reductions in those with history of ASCVD </a:t>
            </a:r>
            <a:r>
              <a:rPr lang="en-US" sz="1600" b="0" i="0" baseline="30000" dirty="0">
                <a:solidFill>
                  <a:srgbClr val="000000"/>
                </a:solidFill>
                <a:effectLst/>
                <a:latin typeface="Open Sans" panose="020B0606030504020204"/>
              </a:rPr>
              <a:t>(8,12,13) </a:t>
            </a:r>
            <a:r>
              <a:rPr lang="en-US" sz="1600" b="0" i="0" dirty="0">
                <a:solidFill>
                  <a:srgbClr val="000000"/>
                </a:solidFill>
                <a:effectLst/>
                <a:latin typeface="Open Sans" panose="020B0606030504020204"/>
              </a:rPr>
              <a:t>– but not shown in those without ASCVD </a:t>
            </a:r>
            <a:r>
              <a:rPr lang="en-US" sz="1600" b="0" i="0" baseline="30000" dirty="0">
                <a:solidFill>
                  <a:srgbClr val="000000"/>
                </a:solidFill>
                <a:effectLst/>
                <a:latin typeface="Open Sans" panose="020B0606030504020204"/>
              </a:rPr>
              <a:t>(14,15)</a:t>
            </a:r>
            <a:r>
              <a:rPr lang="en-US" sz="1600" b="0" i="0" dirty="0">
                <a:solidFill>
                  <a:srgbClr val="000000"/>
                </a:solidFill>
                <a:effectLst/>
                <a:latin typeface="Open Sans" panose="020B0606030504020204"/>
              </a:rPr>
              <a:t>;</a:t>
            </a:r>
          </a:p>
          <a:p>
            <a:pPr lvl="1"/>
            <a:r>
              <a:rPr lang="en-US" sz="1600" b="0" i="0" dirty="0">
                <a:solidFill>
                  <a:srgbClr val="000000"/>
                </a:solidFill>
                <a:effectLst/>
                <a:latin typeface="Open Sans" panose="020B0606030504020204"/>
              </a:rPr>
              <a:t>HHF reductions in persons with ASCVD </a:t>
            </a:r>
            <a:r>
              <a:rPr lang="en-US" sz="1600" b="0" i="0" baseline="30000" dirty="0">
                <a:solidFill>
                  <a:srgbClr val="000000"/>
                </a:solidFill>
                <a:effectLst/>
                <a:latin typeface="Open Sans" panose="020B0606030504020204"/>
              </a:rPr>
              <a:t>12</a:t>
            </a:r>
            <a:r>
              <a:rPr lang="en-US" sz="1600" b="0" i="0" dirty="0">
                <a:solidFill>
                  <a:srgbClr val="000000"/>
                </a:solidFill>
                <a:effectLst/>
                <a:latin typeface="Open Sans" panose="020B0606030504020204"/>
              </a:rPr>
              <a:t>, reduced EF </a:t>
            </a:r>
            <a:r>
              <a:rPr lang="en-US" sz="1600" b="0" i="0" baseline="30000" dirty="0">
                <a:solidFill>
                  <a:srgbClr val="000000"/>
                </a:solidFill>
                <a:effectLst/>
                <a:latin typeface="Open Sans" panose="020B0606030504020204"/>
              </a:rPr>
              <a:t>6</a:t>
            </a:r>
            <a:r>
              <a:rPr lang="en-US" sz="1600" b="0" i="0" dirty="0">
                <a:solidFill>
                  <a:srgbClr val="000000"/>
                </a:solidFill>
                <a:effectLst/>
                <a:latin typeface="Open Sans" panose="020B0606030504020204"/>
              </a:rPr>
              <a:t> or CKD </a:t>
            </a:r>
            <a:r>
              <a:rPr lang="en-US" sz="1600" b="0" i="0" baseline="30000" dirty="0">
                <a:solidFill>
                  <a:srgbClr val="000000"/>
                </a:solidFill>
                <a:effectLst/>
                <a:latin typeface="Open Sans" panose="020B0606030504020204"/>
              </a:rPr>
              <a:t>8</a:t>
            </a:r>
            <a:r>
              <a:rPr lang="en-US" sz="1600" b="0" i="0" dirty="0">
                <a:solidFill>
                  <a:srgbClr val="000000"/>
                </a:solidFill>
                <a:effectLst/>
                <a:latin typeface="Open Sans" panose="020B0606030504020204"/>
              </a:rPr>
              <a:t>;</a:t>
            </a:r>
          </a:p>
          <a:p>
            <a:pPr lvl="1"/>
            <a:r>
              <a:rPr lang="en-US" sz="1600" b="0" i="0" dirty="0">
                <a:solidFill>
                  <a:srgbClr val="000000"/>
                </a:solidFill>
                <a:effectLst/>
                <a:latin typeface="Open Sans" panose="020B0606030504020204"/>
              </a:rPr>
              <a:t>Reduced renal progression in persons with CKD with proteinuria </a:t>
            </a:r>
            <a:r>
              <a:rPr lang="en-US" sz="1600" b="0" i="0" baseline="30000" dirty="0">
                <a:solidFill>
                  <a:srgbClr val="000000"/>
                </a:solidFill>
                <a:effectLst/>
                <a:latin typeface="Open Sans" panose="020B0606030504020204"/>
              </a:rPr>
              <a:t>8</a:t>
            </a:r>
            <a:r>
              <a:rPr lang="en-US" sz="1600" b="0" i="0" dirty="0">
                <a:solidFill>
                  <a:srgbClr val="000000"/>
                </a:solidFill>
                <a:effectLst/>
                <a:latin typeface="Open Sans" panose="020B0606030504020204"/>
              </a:rPr>
              <a:t> or ASCVD </a:t>
            </a:r>
            <a:r>
              <a:rPr lang="en-US" sz="1600" b="0" i="0" baseline="30000" dirty="0">
                <a:solidFill>
                  <a:srgbClr val="000000"/>
                </a:solidFill>
                <a:effectLst/>
                <a:latin typeface="Open Sans" panose="020B0606030504020204"/>
              </a:rPr>
              <a:t>(12,13)</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36995"/>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Q16: Can we assume that drugs with cardiorenal benefits will have benefits for people with no history of CV/renal disease or multiple CV risk factors?</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44117" y="5226941"/>
            <a:ext cx="8739640" cy="1477328"/>
          </a:xfrm>
          <a:prstGeom prst="rect">
            <a:avLst/>
          </a:prstGeom>
          <a:noFill/>
        </p:spPr>
        <p:txBody>
          <a:bodyPr wrap="square">
            <a:spAutoFit/>
          </a:bodyPr>
          <a:lstStyle/>
          <a:p>
            <a:pPr marL="228600" indent="-228600">
              <a:buFont typeface="+mj-lt"/>
              <a:buAutoNum type="arabicPeriod" startAt="6"/>
            </a:pPr>
            <a:r>
              <a:rPr lang="en-US" sz="1000" dirty="0">
                <a:solidFill>
                  <a:srgbClr val="000000"/>
                </a:solidFill>
                <a:latin typeface="Open Sans" panose="020B0606030504020204"/>
              </a:rPr>
              <a:t>McMurray JJV et al. Dapagliflozin in patients with heart failure and reduced ejection fraction.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2019;381:1995e2008.</a:t>
            </a:r>
          </a:p>
          <a:p>
            <a:pPr marL="228600" indent="-228600">
              <a:buFont typeface="+mj-lt"/>
              <a:buAutoNum type="arabicPeriod" startAt="8"/>
            </a:pPr>
            <a:r>
              <a:rPr lang="en-US" sz="1000" dirty="0">
                <a:solidFill>
                  <a:srgbClr val="000000"/>
                </a:solidFill>
                <a:latin typeface="Open Sans" panose="020B0606030504020204"/>
              </a:rPr>
              <a:t>Perkovic V, et al. Canagliflozin and renal outcomes in type 2 diabetes and nephropathy.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2019;380:2295e306.</a:t>
            </a:r>
          </a:p>
          <a:p>
            <a:pPr marL="228600" indent="-228600">
              <a:buFont typeface="+mj-lt"/>
              <a:buAutoNum type="arabicPeriod" startAt="10"/>
            </a:pPr>
            <a:r>
              <a:rPr lang="en-US" sz="1000" dirty="0">
                <a:solidFill>
                  <a:srgbClr val="000000"/>
                </a:solidFill>
                <a:latin typeface="Open Sans" panose="020B0606030504020204"/>
              </a:rPr>
              <a:t>Stone JA, et al. Cardiovascular protection in people with diabetes. Can J Diabetes 2018;42(Suppl 1):S162e9.</a:t>
            </a:r>
          </a:p>
          <a:p>
            <a:pPr marL="228600" indent="-228600">
              <a:buFont typeface="+mj-lt"/>
              <a:buAutoNum type="arabicPeriod" startAt="10"/>
            </a:pPr>
            <a:r>
              <a:rPr lang="en-US" sz="1000" dirty="0">
                <a:solidFill>
                  <a:srgbClr val="000000"/>
                </a:solidFill>
                <a:latin typeface="Open Sans" panose="020B0606030504020204"/>
              </a:rPr>
              <a:t>Mauer M, et al. Renal and retinal effects of enalapril and losartan in type 1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2009;361:40e51.</a:t>
            </a:r>
          </a:p>
          <a:p>
            <a:pPr marL="228600" indent="-228600">
              <a:buFont typeface="+mj-lt"/>
              <a:buAutoNum type="arabicPeriod" startAt="10"/>
            </a:pPr>
            <a:r>
              <a:rPr lang="en-US" sz="1000" dirty="0" err="1">
                <a:solidFill>
                  <a:srgbClr val="000000"/>
                </a:solidFill>
                <a:latin typeface="Open Sans" panose="020B0606030504020204"/>
              </a:rPr>
              <a:t>Zinman</a:t>
            </a:r>
            <a:r>
              <a:rPr lang="en-US" sz="1000" dirty="0">
                <a:solidFill>
                  <a:srgbClr val="000000"/>
                </a:solidFill>
                <a:latin typeface="Open Sans" panose="020B0606030504020204"/>
              </a:rPr>
              <a:t> B, et al. Empagliflozin, cardiovascular outcomes, and mortality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2015;373:2117e28.</a:t>
            </a:r>
          </a:p>
          <a:p>
            <a:pPr marL="228600" indent="-228600">
              <a:buFont typeface="+mj-lt"/>
              <a:buAutoNum type="arabicPeriod" startAt="10"/>
            </a:pPr>
            <a:r>
              <a:rPr lang="en-US" sz="1000" dirty="0">
                <a:solidFill>
                  <a:srgbClr val="000000"/>
                </a:solidFill>
                <a:latin typeface="Open Sans" panose="020B0606030504020204"/>
              </a:rPr>
              <a:t>Neal B, et al. Canagliflozin and cardiovascular and renal events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2017;377:644e57.</a:t>
            </a:r>
          </a:p>
          <a:p>
            <a:pPr marL="228600" indent="-228600">
              <a:buFont typeface="+mj-lt"/>
              <a:buAutoNum type="arabicPeriod" startAt="10"/>
            </a:pPr>
            <a:r>
              <a:rPr lang="en-US" sz="1000" dirty="0" err="1">
                <a:solidFill>
                  <a:srgbClr val="000000"/>
                </a:solidFill>
                <a:latin typeface="Open Sans" panose="020B0606030504020204"/>
              </a:rPr>
              <a:t>Wiviott</a:t>
            </a:r>
            <a:r>
              <a:rPr lang="en-US" sz="1000" dirty="0">
                <a:solidFill>
                  <a:srgbClr val="000000"/>
                </a:solidFill>
                <a:latin typeface="Open Sans" panose="020B0606030504020204"/>
              </a:rPr>
              <a:t> SD, et al. Dapagliflozin and cardiovascular outcomes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2019;380:347e57.</a:t>
            </a:r>
          </a:p>
          <a:p>
            <a:pPr marL="228600" indent="-228600">
              <a:buFont typeface="+mj-lt"/>
              <a:buAutoNum type="arabicPeriod" startAt="10"/>
            </a:pPr>
            <a:r>
              <a:rPr lang="en-US" sz="1000" dirty="0" err="1">
                <a:solidFill>
                  <a:srgbClr val="000000"/>
                </a:solidFill>
                <a:latin typeface="Open Sans" panose="020B0606030504020204"/>
              </a:rPr>
              <a:t>Zelniker</a:t>
            </a:r>
            <a:r>
              <a:rPr lang="en-US" sz="1000" dirty="0">
                <a:solidFill>
                  <a:srgbClr val="000000"/>
                </a:solidFill>
                <a:latin typeface="Open Sans" panose="020B0606030504020204"/>
              </a:rPr>
              <a:t> TA, et al. SGLT2 inhibitors for primary and secondary prevention of cardiovascular and renal outcomes in type 2 diabetes: A sys- </a:t>
            </a:r>
            <a:r>
              <a:rPr lang="en-US" sz="1000" dirty="0" err="1">
                <a:solidFill>
                  <a:srgbClr val="000000"/>
                </a:solidFill>
                <a:latin typeface="Open Sans" panose="020B0606030504020204"/>
              </a:rPr>
              <a:t>tematic</a:t>
            </a:r>
            <a:r>
              <a:rPr lang="en-US" sz="1000" dirty="0">
                <a:solidFill>
                  <a:srgbClr val="000000"/>
                </a:solidFill>
                <a:latin typeface="Open Sans" panose="020B0606030504020204"/>
              </a:rPr>
              <a:t> review and meta-analysis of cardiovascular outcome trials. Lancet 2019;393:31e9.</a:t>
            </a:r>
          </a:p>
        </p:txBody>
      </p:sp>
      <p:sp>
        <p:nvSpPr>
          <p:cNvPr id="12" name="TextBox 11">
            <a:extLst>
              <a:ext uri="{FF2B5EF4-FFF2-40B4-BE49-F238E27FC236}">
                <a16:creationId xmlns:a16="http://schemas.microsoft.com/office/drawing/2014/main" id="{2DDD2857-EEFB-4D91-B79A-52F40333E8F3}"/>
              </a:ext>
            </a:extLst>
          </p:cNvPr>
          <p:cNvSpPr txBox="1"/>
          <p:nvPr/>
        </p:nvSpPr>
        <p:spPr>
          <a:xfrm>
            <a:off x="44117" y="414173"/>
            <a:ext cx="2500300"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Application to low-risk populations</a:t>
            </a:r>
          </a:p>
        </p:txBody>
      </p:sp>
      <p:sp>
        <p:nvSpPr>
          <p:cNvPr id="10" name="TextBox 9"/>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4177995723"/>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315882"/>
            <a:ext cx="10515600" cy="5243253"/>
          </a:xfrm>
        </p:spPr>
        <p:txBody>
          <a:bodyPr>
            <a:normAutofit/>
          </a:bodyPr>
          <a:lstStyle/>
          <a:p>
            <a:r>
              <a:rPr lang="en-US" sz="2000" b="0" i="0" dirty="0">
                <a:solidFill>
                  <a:srgbClr val="000000"/>
                </a:solidFill>
                <a:effectLst/>
                <a:latin typeface="Open Sans" panose="020B0606030504020204"/>
              </a:rPr>
              <a:t>In persons with type 2 diabetes and CV risk factors only, SGLT2i seem to have:</a:t>
            </a:r>
          </a:p>
          <a:p>
            <a:pPr lvl="1"/>
            <a:r>
              <a:rPr lang="en-US" sz="1600" b="0" i="0" dirty="0">
                <a:solidFill>
                  <a:srgbClr val="000000"/>
                </a:solidFill>
                <a:effectLst/>
                <a:latin typeface="Open Sans" panose="020B0606030504020204"/>
              </a:rPr>
              <a:t>Benefits to reduce HHF </a:t>
            </a:r>
            <a:r>
              <a:rPr lang="en-US" sz="1600" b="0" i="0" baseline="30000" dirty="0">
                <a:solidFill>
                  <a:srgbClr val="000000"/>
                </a:solidFill>
                <a:effectLst/>
                <a:latin typeface="Open Sans" panose="020B0606030504020204"/>
              </a:rPr>
              <a:t>(12,13) </a:t>
            </a:r>
            <a:r>
              <a:rPr lang="en-US" sz="1600" b="0" i="0" dirty="0">
                <a:solidFill>
                  <a:srgbClr val="000000"/>
                </a:solidFill>
                <a:effectLst/>
                <a:latin typeface="Open Sans" panose="020B0606030504020204"/>
              </a:rPr>
              <a:t>;</a:t>
            </a:r>
          </a:p>
          <a:p>
            <a:pPr lvl="1"/>
            <a:r>
              <a:rPr lang="en-US" sz="1600" b="0" i="0" dirty="0">
                <a:solidFill>
                  <a:srgbClr val="000000"/>
                </a:solidFill>
                <a:effectLst/>
                <a:latin typeface="Open Sans" panose="020B0606030504020204"/>
              </a:rPr>
              <a:t>Benefits to reduce progression of nephropathy </a:t>
            </a:r>
            <a:r>
              <a:rPr lang="en-US" sz="1600" b="0" i="0" baseline="30000" dirty="0">
                <a:solidFill>
                  <a:srgbClr val="000000"/>
                </a:solidFill>
                <a:effectLst/>
                <a:latin typeface="Open Sans" panose="020B0606030504020204"/>
              </a:rPr>
              <a:t>(13,14) </a:t>
            </a:r>
            <a:r>
              <a:rPr lang="en-US" sz="1600" b="0" i="0" dirty="0">
                <a:solidFill>
                  <a:srgbClr val="000000"/>
                </a:solidFill>
                <a:effectLst/>
                <a:latin typeface="Open Sans" panose="020B0606030504020204"/>
              </a:rPr>
              <a:t>;</a:t>
            </a:r>
          </a:p>
          <a:p>
            <a:pPr lvl="1"/>
            <a:r>
              <a:rPr lang="en-US" sz="1600" b="0" i="0" dirty="0">
                <a:solidFill>
                  <a:srgbClr val="000000"/>
                </a:solidFill>
                <a:effectLst/>
                <a:latin typeface="Open Sans" panose="020B0606030504020204"/>
              </a:rPr>
              <a:t>NO benefits to reduce MACE or mortality.</a:t>
            </a:r>
          </a:p>
          <a:p>
            <a:r>
              <a:rPr lang="en-US" sz="2000" b="0" i="0" dirty="0">
                <a:solidFill>
                  <a:srgbClr val="000000"/>
                </a:solidFill>
                <a:effectLst/>
                <a:latin typeface="Open Sans" panose="020B0606030504020204"/>
              </a:rPr>
              <a:t>In persons with type 2 diabetes and CV risk factors only, GLP1-RA seem to have benefits to reduce MACE </a:t>
            </a:r>
            <a:r>
              <a:rPr lang="en-US" sz="2000" b="0" i="0" baseline="30000" dirty="0">
                <a:solidFill>
                  <a:srgbClr val="000000"/>
                </a:solidFill>
                <a:effectLst/>
                <a:latin typeface="Open Sans" panose="020B0606030504020204"/>
              </a:rPr>
              <a:t>(7,16,17) </a:t>
            </a:r>
            <a:r>
              <a:rPr lang="en-US" sz="2000" b="0" i="0" dirty="0">
                <a:solidFill>
                  <a:srgbClr val="000000"/>
                </a:solidFill>
                <a:effectLst/>
                <a:latin typeface="Open Sans" panose="020B0606030504020204"/>
              </a:rPr>
              <a:t>.</a:t>
            </a:r>
          </a:p>
          <a:p>
            <a:r>
              <a:rPr lang="en-US" sz="2000" b="0" i="0" dirty="0">
                <a:solidFill>
                  <a:srgbClr val="000000"/>
                </a:solidFill>
                <a:effectLst/>
                <a:latin typeface="Open Sans" panose="020B0606030504020204"/>
              </a:rPr>
              <a:t>There are no trials showing cardiorenal benefit for GLP1-RA or SGLT2i when used as first-line therapy or as monotherapy to treat diabetes. In general, trials showing CV benefit were performed in people already taking other AHA (including insulin), where the new treatment was added to existing treatments.</a:t>
            </a:r>
            <a:endParaRPr lang="en-US" sz="16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36995"/>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Q16: Can we assume that drugs with cardiorenal benefits will have benefits for people with no history of CV/renal disease or multiple CV risk factors? (CONT.)</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2DDD2857-EEFB-4D91-B79A-52F40333E8F3}"/>
              </a:ext>
            </a:extLst>
          </p:cNvPr>
          <p:cNvSpPr txBox="1"/>
          <p:nvPr/>
        </p:nvSpPr>
        <p:spPr>
          <a:xfrm>
            <a:off x="44117" y="414173"/>
            <a:ext cx="2500300" cy="646331"/>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Application to low-risk populations</a:t>
            </a:r>
          </a:p>
        </p:txBody>
      </p:sp>
      <p:sp>
        <p:nvSpPr>
          <p:cNvPr id="10" name="TextBox 9">
            <a:extLst>
              <a:ext uri="{FF2B5EF4-FFF2-40B4-BE49-F238E27FC236}">
                <a16:creationId xmlns:a16="http://schemas.microsoft.com/office/drawing/2014/main" id="{50CB34C6-7FA0-4D66-AC5C-34620A02E96C}"/>
              </a:ext>
            </a:extLst>
          </p:cNvPr>
          <p:cNvSpPr txBox="1"/>
          <p:nvPr/>
        </p:nvSpPr>
        <p:spPr>
          <a:xfrm>
            <a:off x="44117" y="5369097"/>
            <a:ext cx="8739640" cy="1169551"/>
          </a:xfrm>
          <a:prstGeom prst="rect">
            <a:avLst/>
          </a:prstGeom>
          <a:noFill/>
        </p:spPr>
        <p:txBody>
          <a:bodyPr wrap="square">
            <a:spAutoFit/>
          </a:bodyPr>
          <a:lstStyle/>
          <a:p>
            <a:pPr marL="228600" indent="-228600">
              <a:buFont typeface="+mj-lt"/>
              <a:buAutoNum type="arabicPeriod" startAt="7"/>
            </a:pPr>
            <a:r>
              <a:rPr lang="en-US" sz="1000" dirty="0">
                <a:solidFill>
                  <a:srgbClr val="000000"/>
                </a:solidFill>
                <a:latin typeface="Open Sans" panose="020B0606030504020204"/>
              </a:rPr>
              <a:t>Gerstein HC, et al. Dulaglutide and cardiovascular outcomes in type 2 diabetes (REWIND). Lancet 2019;394:121e30.</a:t>
            </a:r>
          </a:p>
          <a:p>
            <a:pPr marL="228600" indent="-228600">
              <a:buFont typeface="+mj-lt"/>
              <a:buAutoNum type="arabicPeriod" startAt="7"/>
            </a:pPr>
            <a:r>
              <a:rPr lang="en-US" sz="1000" dirty="0" err="1">
                <a:solidFill>
                  <a:srgbClr val="000000"/>
                </a:solidFill>
                <a:latin typeface="Open Sans" panose="020B0606030504020204"/>
              </a:rPr>
              <a:t>Perkovic</a:t>
            </a:r>
            <a:r>
              <a:rPr lang="en-US" sz="1000" dirty="0">
                <a:solidFill>
                  <a:srgbClr val="000000"/>
                </a:solidFill>
                <a:latin typeface="Open Sans" panose="020B0606030504020204"/>
              </a:rPr>
              <a:t> V, et al. Canagliflozin and renal outcomes in type 2 diabetes and nephropathy.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2019;380:2295e306.</a:t>
            </a:r>
          </a:p>
          <a:p>
            <a:pPr marL="228600" indent="-228600">
              <a:buFont typeface="+mj-lt"/>
              <a:buAutoNum type="arabicPeriod" startAt="12"/>
            </a:pPr>
            <a:r>
              <a:rPr lang="en-US" sz="1000" dirty="0" err="1">
                <a:solidFill>
                  <a:srgbClr val="000000"/>
                </a:solidFill>
                <a:latin typeface="Open Sans" panose="020B0606030504020204"/>
              </a:rPr>
              <a:t>Zinman</a:t>
            </a:r>
            <a:r>
              <a:rPr lang="en-US" sz="1000" dirty="0">
                <a:solidFill>
                  <a:srgbClr val="000000"/>
                </a:solidFill>
                <a:latin typeface="Open Sans" panose="020B0606030504020204"/>
              </a:rPr>
              <a:t> B, et al. Empagliflozin, cardiovascular outcomes, and mortality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2015;373:2117e28.</a:t>
            </a:r>
          </a:p>
          <a:p>
            <a:pPr marL="228600" indent="-228600">
              <a:buFont typeface="+mj-lt"/>
              <a:buAutoNum type="arabicPeriod" startAt="12"/>
            </a:pPr>
            <a:r>
              <a:rPr lang="en-US" sz="1000" dirty="0">
                <a:solidFill>
                  <a:srgbClr val="000000"/>
                </a:solidFill>
                <a:latin typeface="Open Sans" panose="020B0606030504020204"/>
              </a:rPr>
              <a:t>Neal B, et al. Canagliflozin and cardiovascular and renal events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2017;377:644e57.</a:t>
            </a:r>
          </a:p>
          <a:p>
            <a:pPr marL="228600" indent="-228600">
              <a:buFont typeface="+mj-lt"/>
              <a:buAutoNum type="arabicPeriod" startAt="12"/>
            </a:pPr>
            <a:r>
              <a:rPr lang="en-US" sz="1000" dirty="0" err="1">
                <a:solidFill>
                  <a:srgbClr val="000000"/>
                </a:solidFill>
                <a:latin typeface="Open Sans" panose="020B0606030504020204"/>
              </a:rPr>
              <a:t>Wiviott</a:t>
            </a:r>
            <a:r>
              <a:rPr lang="en-US" sz="1000" dirty="0">
                <a:solidFill>
                  <a:srgbClr val="000000"/>
                </a:solidFill>
                <a:latin typeface="Open Sans" panose="020B0606030504020204"/>
              </a:rPr>
              <a:t> SD, et al. Dapagliflozin and cardiovascular outcomes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2019;380:347e57.</a:t>
            </a:r>
          </a:p>
          <a:p>
            <a:pPr marL="228600" indent="-228600">
              <a:buFont typeface="+mj-lt"/>
              <a:buAutoNum type="arabicPeriod" startAt="16"/>
            </a:pPr>
            <a:r>
              <a:rPr lang="en-US" sz="1000" dirty="0" err="1">
                <a:solidFill>
                  <a:srgbClr val="000000"/>
                </a:solidFill>
                <a:latin typeface="Open Sans" panose="020B0606030504020204"/>
              </a:rPr>
              <a:t>Marso</a:t>
            </a:r>
            <a:r>
              <a:rPr lang="en-US" sz="1000" dirty="0">
                <a:solidFill>
                  <a:srgbClr val="000000"/>
                </a:solidFill>
                <a:latin typeface="Open Sans" panose="020B0606030504020204"/>
              </a:rPr>
              <a:t> SP, et al. Liraglutide and cardiovascular outcomes in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2016;375:311e22.</a:t>
            </a:r>
          </a:p>
          <a:p>
            <a:pPr marL="228600" indent="-228600">
              <a:buFont typeface="+mj-lt"/>
              <a:buAutoNum type="arabicPeriod" startAt="16"/>
            </a:pPr>
            <a:r>
              <a:rPr lang="en-US" sz="1000" dirty="0" err="1">
                <a:solidFill>
                  <a:srgbClr val="000000"/>
                </a:solidFill>
                <a:latin typeface="Open Sans" panose="020B0606030504020204"/>
              </a:rPr>
              <a:t>MarsoSP,et</a:t>
            </a:r>
            <a:r>
              <a:rPr lang="en-US" sz="1000" dirty="0">
                <a:solidFill>
                  <a:srgbClr val="000000"/>
                </a:solidFill>
                <a:latin typeface="Open Sans" panose="020B0606030504020204"/>
              </a:rPr>
              <a:t> </a:t>
            </a:r>
            <a:r>
              <a:rPr lang="en-US" sz="1000" dirty="0" err="1">
                <a:solidFill>
                  <a:srgbClr val="000000"/>
                </a:solidFill>
                <a:latin typeface="Open Sans" panose="020B0606030504020204"/>
              </a:rPr>
              <a:t>al.Semaglutide</a:t>
            </a:r>
            <a:r>
              <a:rPr lang="en-US" sz="1000" dirty="0">
                <a:solidFill>
                  <a:srgbClr val="000000"/>
                </a:solidFill>
                <a:latin typeface="Open Sans" panose="020B0606030504020204"/>
              </a:rPr>
              <a:t> and cardiovascular outcomes in patients with type 2 diabetes. N </a:t>
            </a:r>
            <a:r>
              <a:rPr lang="en-US" sz="1000" dirty="0" err="1">
                <a:solidFill>
                  <a:srgbClr val="000000"/>
                </a:solidFill>
                <a:latin typeface="Open Sans" panose="020B0606030504020204"/>
              </a:rPr>
              <a:t>Engl</a:t>
            </a:r>
            <a:r>
              <a:rPr lang="en-US" sz="1000" dirty="0">
                <a:solidFill>
                  <a:srgbClr val="000000"/>
                </a:solidFill>
                <a:latin typeface="Open Sans" panose="020B0606030504020204"/>
              </a:rPr>
              <a:t> J Med 2016;375:1834e44.</a:t>
            </a:r>
          </a:p>
        </p:txBody>
      </p:sp>
      <p:sp>
        <p:nvSpPr>
          <p:cNvPr id="13" name="TextBox 12"/>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80271295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6E17B5-4A98-2246-895A-DCEA2EF1C49F}"/>
              </a:ext>
            </a:extLst>
          </p:cNvPr>
          <p:cNvPicPr>
            <a:picLocks noChangeAspect="1"/>
          </p:cNvPicPr>
          <p:nvPr/>
        </p:nvPicPr>
        <p:blipFill>
          <a:blip r:embed="rId3"/>
          <a:stretch>
            <a:fillRect/>
          </a:stretch>
        </p:blipFill>
        <p:spPr>
          <a:xfrm>
            <a:off x="722722" y="0"/>
            <a:ext cx="10746556" cy="6153629"/>
          </a:xfrm>
          <a:prstGeom prst="rect">
            <a:avLst/>
          </a:prstGeom>
        </p:spPr>
      </p:pic>
      <p:sp>
        <p:nvSpPr>
          <p:cNvPr id="4" name="Rectangle 3">
            <a:extLst>
              <a:ext uri="{FF2B5EF4-FFF2-40B4-BE49-F238E27FC236}">
                <a16:creationId xmlns:a16="http://schemas.microsoft.com/office/drawing/2014/main" id="{BB670A11-96D9-DC4F-ACBA-E5F36B75B166}"/>
              </a:ext>
            </a:extLst>
          </p:cNvPr>
          <p:cNvSpPr/>
          <p:nvPr/>
        </p:nvSpPr>
        <p:spPr>
          <a:xfrm>
            <a:off x="7227216" y="691299"/>
            <a:ext cx="4242061" cy="536699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 name="Rectangle 4">
            <a:extLst>
              <a:ext uri="{FF2B5EF4-FFF2-40B4-BE49-F238E27FC236}">
                <a16:creationId xmlns:a16="http://schemas.microsoft.com/office/drawing/2014/main" id="{E4909E28-6202-0F49-AD3B-9453A8E02964}"/>
              </a:ext>
            </a:extLst>
          </p:cNvPr>
          <p:cNvSpPr/>
          <p:nvPr/>
        </p:nvSpPr>
        <p:spPr>
          <a:xfrm>
            <a:off x="747862" y="5718929"/>
            <a:ext cx="6504492"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29242ED1-B533-F54C-AA50-B43A8185C606}"/>
              </a:ext>
            </a:extLst>
          </p:cNvPr>
          <p:cNvSpPr/>
          <p:nvPr/>
        </p:nvSpPr>
        <p:spPr>
          <a:xfrm>
            <a:off x="747862" y="4916610"/>
            <a:ext cx="6504492"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angle 6">
            <a:extLst>
              <a:ext uri="{FF2B5EF4-FFF2-40B4-BE49-F238E27FC236}">
                <a16:creationId xmlns:a16="http://schemas.microsoft.com/office/drawing/2014/main" id="{D5EEBF42-1BFB-C843-8266-70C4E3EB9E7B}"/>
              </a:ext>
            </a:extLst>
          </p:cNvPr>
          <p:cNvSpPr/>
          <p:nvPr/>
        </p:nvSpPr>
        <p:spPr>
          <a:xfrm>
            <a:off x="4323761" y="691299"/>
            <a:ext cx="942680" cy="31364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a:extLst>
              <a:ext uri="{FF2B5EF4-FFF2-40B4-BE49-F238E27FC236}">
                <a16:creationId xmlns:a16="http://schemas.microsoft.com/office/drawing/2014/main" id="{BEB8F933-9525-6548-9EE3-5FADAB4C564D}"/>
              </a:ext>
            </a:extLst>
          </p:cNvPr>
          <p:cNvSpPr/>
          <p:nvPr/>
        </p:nvSpPr>
        <p:spPr>
          <a:xfrm>
            <a:off x="2587382" y="1410852"/>
            <a:ext cx="1610689" cy="24168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C7DCB947-CEA5-9449-864D-4064037FF7DB}"/>
              </a:ext>
            </a:extLst>
          </p:cNvPr>
          <p:cNvSpPr txBox="1"/>
          <p:nvPr/>
        </p:nvSpPr>
        <p:spPr>
          <a:xfrm>
            <a:off x="7330492" y="2611807"/>
            <a:ext cx="4060688" cy="830997"/>
          </a:xfrm>
          <a:prstGeom prst="rect">
            <a:avLst/>
          </a:prstGeom>
          <a:noFill/>
        </p:spPr>
        <p:txBody>
          <a:bodyPr wrap="square" rtlCol="0">
            <a:spAutoFit/>
          </a:bodyPr>
          <a:lstStyle/>
          <a:p>
            <a:r>
              <a:rPr lang="en-US" sz="2400" dirty="0"/>
              <a:t>Both GLP1-RA &amp; SGLT2i reduce risk of MACE</a:t>
            </a:r>
          </a:p>
        </p:txBody>
      </p:sp>
      <p:sp>
        <p:nvSpPr>
          <p:cNvPr id="12" name="Rectangle 11">
            <a:extLst>
              <a:ext uri="{FF2B5EF4-FFF2-40B4-BE49-F238E27FC236}">
                <a16:creationId xmlns:a16="http://schemas.microsoft.com/office/drawing/2014/main" id="{F4B245DB-99FE-F645-B764-10AEF2CDBE0A}"/>
              </a:ext>
            </a:extLst>
          </p:cNvPr>
          <p:cNvSpPr/>
          <p:nvPr/>
        </p:nvSpPr>
        <p:spPr>
          <a:xfrm>
            <a:off x="2586456" y="4111256"/>
            <a:ext cx="1610689" cy="8053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28689E5-D106-164E-B005-1F0380CEBD30}"/>
              </a:ext>
            </a:extLst>
          </p:cNvPr>
          <p:cNvSpPr/>
          <p:nvPr/>
        </p:nvSpPr>
        <p:spPr>
          <a:xfrm>
            <a:off x="4323761" y="4129072"/>
            <a:ext cx="942680" cy="7875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2D529D52-7E4A-B344-BC41-51923E0275E6}"/>
              </a:ext>
            </a:extLst>
          </p:cNvPr>
          <p:cNvSpPr/>
          <p:nvPr/>
        </p:nvSpPr>
        <p:spPr>
          <a:xfrm>
            <a:off x="743637" y="5317769"/>
            <a:ext cx="6504492"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6E8FAAA1-5218-D44B-AD35-EF7F3C4EC578}"/>
              </a:ext>
            </a:extLst>
          </p:cNvPr>
          <p:cNvSpPr txBox="1"/>
          <p:nvPr/>
        </p:nvSpPr>
        <p:spPr>
          <a:xfrm>
            <a:off x="-1" y="-755"/>
            <a:ext cx="7920204" cy="461665"/>
          </a:xfrm>
          <a:prstGeom prst="rect">
            <a:avLst/>
          </a:prstGeom>
          <a:solidFill>
            <a:schemeClr val="accent3"/>
          </a:solidFill>
        </p:spPr>
        <p:txBody>
          <a:bodyPr wrap="square" rtlCol="0">
            <a:spAutoFit/>
          </a:bodyPr>
          <a:lstStyle/>
          <a:p>
            <a:r>
              <a:rPr lang="en-US" sz="2400" dirty="0"/>
              <a:t>Summary of Outcome Trials Showing Cardiorenal Benefits</a:t>
            </a:r>
          </a:p>
        </p:txBody>
      </p:sp>
      <p:sp>
        <p:nvSpPr>
          <p:cNvPr id="20" name="Rectangle 19">
            <a:extLst>
              <a:ext uri="{FF2B5EF4-FFF2-40B4-BE49-F238E27FC236}">
                <a16:creationId xmlns:a16="http://schemas.microsoft.com/office/drawing/2014/main" id="{56A38483-E002-DD49-AF3A-7B9CB2DF3E57}"/>
              </a:ext>
            </a:extLst>
          </p:cNvPr>
          <p:cNvSpPr/>
          <p:nvPr/>
        </p:nvSpPr>
        <p:spPr>
          <a:xfrm>
            <a:off x="7305860" y="1015481"/>
            <a:ext cx="3903401" cy="1241237"/>
          </a:xfrm>
          <a:prstGeom prst="rect">
            <a:avLst/>
          </a:prstGeom>
        </p:spPr>
        <p:txBody>
          <a:bodyPr wrap="square">
            <a:spAutoFit/>
          </a:bodyPr>
          <a:lstStyle/>
          <a:p>
            <a:r>
              <a:rPr lang="en-US" sz="3733" dirty="0"/>
              <a:t>For People with T2D and ASCVD</a:t>
            </a:r>
          </a:p>
        </p:txBody>
      </p:sp>
      <p:sp>
        <p:nvSpPr>
          <p:cNvPr id="21" name="Shape 381">
            <a:extLst>
              <a:ext uri="{FF2B5EF4-FFF2-40B4-BE49-F238E27FC236}">
                <a16:creationId xmlns:a16="http://schemas.microsoft.com/office/drawing/2014/main" id="{33431D50-4735-6349-B9B8-771EB0257B56}"/>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17" name="TextBox 16">
            <a:extLst>
              <a:ext uri="{FF2B5EF4-FFF2-40B4-BE49-F238E27FC236}">
                <a16:creationId xmlns:a16="http://schemas.microsoft.com/office/drawing/2014/main" id="{32FB49DE-0060-DD4A-9142-99E6EADD76DF}"/>
              </a:ext>
            </a:extLst>
          </p:cNvPr>
          <p:cNvSpPr txBox="1"/>
          <p:nvPr/>
        </p:nvSpPr>
        <p:spPr>
          <a:xfrm>
            <a:off x="6206166" y="2704167"/>
            <a:ext cx="867735" cy="287130"/>
          </a:xfrm>
          <a:prstGeom prst="rect">
            <a:avLst/>
          </a:prstGeom>
          <a:solidFill>
            <a:srgbClr val="E8E8E8"/>
          </a:solidFill>
        </p:spPr>
        <p:txBody>
          <a:bodyPr wrap="square" lIns="48000" tIns="0" rIns="48000" bIns="0" rtlCol="0">
            <a:spAutoFit/>
          </a:bodyPr>
          <a:lstStyle/>
          <a:p>
            <a:r>
              <a:rPr lang="en-US" sz="933" b="1" dirty="0"/>
              <a:t>0.51 </a:t>
            </a:r>
          </a:p>
          <a:p>
            <a:r>
              <a:rPr lang="en-US" sz="933" b="1" dirty="0"/>
              <a:t>(0.31-0.84)</a:t>
            </a:r>
          </a:p>
        </p:txBody>
      </p:sp>
      <p:sp>
        <p:nvSpPr>
          <p:cNvPr id="23" name="Rectangle 22">
            <a:extLst>
              <a:ext uri="{FF2B5EF4-FFF2-40B4-BE49-F238E27FC236}">
                <a16:creationId xmlns:a16="http://schemas.microsoft.com/office/drawing/2014/main" id="{85106E18-D186-3745-BAA4-A94F3C55D449}"/>
              </a:ext>
            </a:extLst>
          </p:cNvPr>
          <p:cNvSpPr/>
          <p:nvPr/>
        </p:nvSpPr>
        <p:spPr>
          <a:xfrm>
            <a:off x="618373" y="6056518"/>
            <a:ext cx="1219565" cy="318100"/>
          </a:xfrm>
          <a:prstGeom prst="rect">
            <a:avLst/>
          </a:prstGeom>
        </p:spPr>
        <p:txBody>
          <a:bodyPr wrap="none">
            <a:spAutoFit/>
          </a:bodyPr>
          <a:lstStyle/>
          <a:p>
            <a:r>
              <a:rPr lang="en-US" sz="1467" dirty="0"/>
              <a:t>* 1º outcome</a:t>
            </a:r>
          </a:p>
        </p:txBody>
      </p:sp>
      <p:sp>
        <p:nvSpPr>
          <p:cNvPr id="24" name="TextBox 23"/>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1053845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1C4C4-5DED-1F47-9FAF-3DEF46D57668}"/>
              </a:ext>
            </a:extLst>
          </p:cNvPr>
          <p:cNvSpPr>
            <a:spLocks noGrp="1"/>
          </p:cNvSpPr>
          <p:nvPr>
            <p:ph type="title"/>
          </p:nvPr>
        </p:nvSpPr>
        <p:spPr/>
        <p:txBody>
          <a:bodyPr>
            <a:normAutofit/>
          </a:bodyPr>
          <a:lstStyle/>
          <a:p>
            <a:r>
              <a:rPr lang="en-US" dirty="0"/>
              <a:t>T2DM and ASCVD:</a:t>
            </a:r>
            <a:br>
              <a:rPr lang="en-US" dirty="0"/>
            </a:br>
            <a:r>
              <a:rPr lang="en-US" sz="2800" dirty="0"/>
              <a:t>% Risk Reduction for MACE in meta-analyses of CVOT</a:t>
            </a:r>
          </a:p>
        </p:txBody>
      </p:sp>
      <p:graphicFrame>
        <p:nvGraphicFramePr>
          <p:cNvPr id="6" name="Content Placeholder 5">
            <a:extLst>
              <a:ext uri="{FF2B5EF4-FFF2-40B4-BE49-F238E27FC236}">
                <a16:creationId xmlns:a16="http://schemas.microsoft.com/office/drawing/2014/main" id="{D024CC1C-950E-5641-BC2B-2C1B44DAB43B}"/>
              </a:ext>
            </a:extLst>
          </p:cNvPr>
          <p:cNvGraphicFramePr>
            <a:graphicFrameLocks noGrp="1"/>
          </p:cNvGraphicFramePr>
          <p:nvPr>
            <p:ph idx="1"/>
          </p:nvPr>
        </p:nvGraphicFramePr>
        <p:xfrm>
          <a:off x="838200" y="1508787"/>
          <a:ext cx="10515600" cy="435133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0024E65-A646-B948-9EDF-536C675D5532}"/>
              </a:ext>
            </a:extLst>
          </p:cNvPr>
          <p:cNvSpPr txBox="1"/>
          <p:nvPr/>
        </p:nvSpPr>
        <p:spPr>
          <a:xfrm>
            <a:off x="4654958" y="5583127"/>
            <a:ext cx="7246151" cy="523220"/>
          </a:xfrm>
          <a:prstGeom prst="rect">
            <a:avLst/>
          </a:prstGeom>
          <a:noFill/>
        </p:spPr>
        <p:txBody>
          <a:bodyPr wrap="none" rtlCol="0">
            <a:spAutoFit/>
          </a:bodyPr>
          <a:lstStyle/>
          <a:p>
            <a:r>
              <a:rPr lang="en-US" sz="1400" dirty="0"/>
              <a:t>Adapted from 	Kristensen </a:t>
            </a:r>
            <a:r>
              <a:rPr lang="en-US" sz="1400" i="1" dirty="0"/>
              <a:t>et al. </a:t>
            </a:r>
            <a:r>
              <a:rPr lang="en-CA" sz="1400" i="1" dirty="0"/>
              <a:t>The Lancet Diabetes &amp; Endocrinology</a:t>
            </a:r>
            <a:r>
              <a:rPr lang="en-US" sz="1400" i="1" dirty="0"/>
              <a:t> </a:t>
            </a:r>
            <a:r>
              <a:rPr lang="en-US" sz="1400" dirty="0"/>
              <a:t>2019; </a:t>
            </a:r>
            <a:r>
              <a:rPr lang="en-CA" sz="1400" dirty="0"/>
              <a:t>7: 776–785</a:t>
            </a:r>
          </a:p>
          <a:p>
            <a:r>
              <a:rPr lang="en-CA" sz="1400" dirty="0"/>
              <a:t>	</a:t>
            </a:r>
            <a:r>
              <a:rPr lang="en-CA" sz="1400" dirty="0" err="1"/>
              <a:t>Zeliniker</a:t>
            </a:r>
            <a:r>
              <a:rPr lang="en-CA" sz="1400" dirty="0"/>
              <a:t> </a:t>
            </a:r>
            <a:r>
              <a:rPr lang="en-CA" sz="1400" i="1" dirty="0"/>
              <a:t>et al. The Lancet </a:t>
            </a:r>
            <a:r>
              <a:rPr lang="en-CA" sz="1400" dirty="0"/>
              <a:t>2019; 393: 31–39</a:t>
            </a:r>
            <a:endParaRPr lang="en-US" sz="1400" dirty="0"/>
          </a:p>
        </p:txBody>
      </p:sp>
      <p:sp>
        <p:nvSpPr>
          <p:cNvPr id="2" name="TextBox 1">
            <a:extLst>
              <a:ext uri="{FF2B5EF4-FFF2-40B4-BE49-F238E27FC236}">
                <a16:creationId xmlns:a16="http://schemas.microsoft.com/office/drawing/2014/main" id="{ACEF1EDC-3267-4C4C-89EE-F7723C88A71E}"/>
              </a:ext>
            </a:extLst>
          </p:cNvPr>
          <p:cNvSpPr txBox="1"/>
          <p:nvPr/>
        </p:nvSpPr>
        <p:spPr>
          <a:xfrm rot="16200000">
            <a:off x="-1134198" y="3780606"/>
            <a:ext cx="3452355" cy="461665"/>
          </a:xfrm>
          <a:prstGeom prst="rect">
            <a:avLst/>
          </a:prstGeom>
          <a:noFill/>
        </p:spPr>
        <p:txBody>
          <a:bodyPr wrap="none" rtlCol="0">
            <a:spAutoFit/>
          </a:bodyPr>
          <a:lstStyle/>
          <a:p>
            <a:r>
              <a:rPr lang="en-US" sz="2400" dirty="0"/>
              <a:t>% risk reduction v placebo</a:t>
            </a:r>
          </a:p>
        </p:txBody>
      </p:sp>
      <p:sp>
        <p:nvSpPr>
          <p:cNvPr id="7" name="TextBox 6">
            <a:extLst>
              <a:ext uri="{FF2B5EF4-FFF2-40B4-BE49-F238E27FC236}">
                <a16:creationId xmlns:a16="http://schemas.microsoft.com/office/drawing/2014/main" id="{F1A814D8-C865-2E43-97BE-865FC8A95459}"/>
              </a:ext>
            </a:extLst>
          </p:cNvPr>
          <p:cNvSpPr txBox="1"/>
          <p:nvPr/>
        </p:nvSpPr>
        <p:spPr>
          <a:xfrm>
            <a:off x="3407702" y="4996715"/>
            <a:ext cx="976549" cy="379656"/>
          </a:xfrm>
          <a:prstGeom prst="rect">
            <a:avLst/>
          </a:prstGeom>
          <a:noFill/>
        </p:spPr>
        <p:txBody>
          <a:bodyPr wrap="none" rtlCol="0">
            <a:spAutoFit/>
          </a:bodyPr>
          <a:lstStyle/>
          <a:p>
            <a:r>
              <a:rPr lang="en-US" sz="1867" dirty="0"/>
              <a:t>p&lt;0.001</a:t>
            </a:r>
          </a:p>
        </p:txBody>
      </p:sp>
      <p:sp>
        <p:nvSpPr>
          <p:cNvPr id="9" name="TextBox 8">
            <a:extLst>
              <a:ext uri="{FF2B5EF4-FFF2-40B4-BE49-F238E27FC236}">
                <a16:creationId xmlns:a16="http://schemas.microsoft.com/office/drawing/2014/main" id="{4E84BB7A-1101-124E-8A20-87C6A1E5B663}"/>
              </a:ext>
            </a:extLst>
          </p:cNvPr>
          <p:cNvSpPr txBox="1"/>
          <p:nvPr/>
        </p:nvSpPr>
        <p:spPr>
          <a:xfrm>
            <a:off x="8112224" y="4996912"/>
            <a:ext cx="1098378" cy="379656"/>
          </a:xfrm>
          <a:prstGeom prst="rect">
            <a:avLst/>
          </a:prstGeom>
          <a:noFill/>
        </p:spPr>
        <p:txBody>
          <a:bodyPr wrap="none" rtlCol="0">
            <a:spAutoFit/>
          </a:bodyPr>
          <a:lstStyle/>
          <a:p>
            <a:r>
              <a:rPr lang="en-US" sz="1867" dirty="0"/>
              <a:t>p=0.0002</a:t>
            </a:r>
          </a:p>
        </p:txBody>
      </p:sp>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6880775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6E17B5-4A98-2246-895A-DCEA2EF1C49F}"/>
              </a:ext>
            </a:extLst>
          </p:cNvPr>
          <p:cNvPicPr>
            <a:picLocks noChangeAspect="1"/>
          </p:cNvPicPr>
          <p:nvPr/>
        </p:nvPicPr>
        <p:blipFill>
          <a:blip r:embed="rId3"/>
          <a:stretch>
            <a:fillRect/>
          </a:stretch>
        </p:blipFill>
        <p:spPr>
          <a:xfrm>
            <a:off x="722722" y="0"/>
            <a:ext cx="10746556" cy="6153629"/>
          </a:xfrm>
          <a:prstGeom prst="rect">
            <a:avLst/>
          </a:prstGeom>
        </p:spPr>
      </p:pic>
      <p:sp>
        <p:nvSpPr>
          <p:cNvPr id="4" name="Rectangle 3">
            <a:extLst>
              <a:ext uri="{FF2B5EF4-FFF2-40B4-BE49-F238E27FC236}">
                <a16:creationId xmlns:a16="http://schemas.microsoft.com/office/drawing/2014/main" id="{BB670A11-96D9-DC4F-ACBA-E5F36B75B166}"/>
              </a:ext>
            </a:extLst>
          </p:cNvPr>
          <p:cNvSpPr/>
          <p:nvPr/>
        </p:nvSpPr>
        <p:spPr>
          <a:xfrm>
            <a:off x="4322835" y="691299"/>
            <a:ext cx="6068719" cy="536699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 name="Rectangle 4">
            <a:extLst>
              <a:ext uri="{FF2B5EF4-FFF2-40B4-BE49-F238E27FC236}">
                <a16:creationId xmlns:a16="http://schemas.microsoft.com/office/drawing/2014/main" id="{E4909E28-6202-0F49-AD3B-9453A8E02964}"/>
              </a:ext>
            </a:extLst>
          </p:cNvPr>
          <p:cNvSpPr/>
          <p:nvPr/>
        </p:nvSpPr>
        <p:spPr>
          <a:xfrm>
            <a:off x="747862" y="5718929"/>
            <a:ext cx="10696276"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C7DCB947-CEA5-9449-864D-4064037FF7DB}"/>
              </a:ext>
            </a:extLst>
          </p:cNvPr>
          <p:cNvSpPr txBox="1"/>
          <p:nvPr/>
        </p:nvSpPr>
        <p:spPr>
          <a:xfrm>
            <a:off x="5445328" y="2399509"/>
            <a:ext cx="4375208" cy="830997"/>
          </a:xfrm>
          <a:prstGeom prst="rect">
            <a:avLst/>
          </a:prstGeom>
          <a:noFill/>
        </p:spPr>
        <p:txBody>
          <a:bodyPr wrap="square" rtlCol="0">
            <a:spAutoFit/>
          </a:bodyPr>
          <a:lstStyle/>
          <a:p>
            <a:r>
              <a:rPr lang="en-US" sz="2400" dirty="0"/>
              <a:t>SGLT2i reduce risk of nephropathy progression</a:t>
            </a:r>
          </a:p>
        </p:txBody>
      </p:sp>
      <p:sp>
        <p:nvSpPr>
          <p:cNvPr id="12" name="Rectangle 11">
            <a:extLst>
              <a:ext uri="{FF2B5EF4-FFF2-40B4-BE49-F238E27FC236}">
                <a16:creationId xmlns:a16="http://schemas.microsoft.com/office/drawing/2014/main" id="{F4B245DB-99FE-F645-B764-10AEF2CDBE0A}"/>
              </a:ext>
            </a:extLst>
          </p:cNvPr>
          <p:cNvSpPr/>
          <p:nvPr/>
        </p:nvSpPr>
        <p:spPr>
          <a:xfrm>
            <a:off x="747862" y="4898861"/>
            <a:ext cx="3549833"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28689E5-D106-164E-B005-1F0380CEBD30}"/>
              </a:ext>
            </a:extLst>
          </p:cNvPr>
          <p:cNvSpPr/>
          <p:nvPr/>
        </p:nvSpPr>
        <p:spPr>
          <a:xfrm>
            <a:off x="10412598" y="4129072"/>
            <a:ext cx="1031540" cy="158985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47E640EF-AB72-9242-B0F3-BD79B35782A8}"/>
              </a:ext>
            </a:extLst>
          </p:cNvPr>
          <p:cNvSpPr txBox="1"/>
          <p:nvPr/>
        </p:nvSpPr>
        <p:spPr>
          <a:xfrm>
            <a:off x="5445328" y="3378820"/>
            <a:ext cx="4375208" cy="1200329"/>
          </a:xfrm>
          <a:prstGeom prst="rect">
            <a:avLst/>
          </a:prstGeom>
          <a:noFill/>
        </p:spPr>
        <p:txBody>
          <a:bodyPr wrap="square" rtlCol="0">
            <a:spAutoFit/>
          </a:bodyPr>
          <a:lstStyle/>
          <a:p>
            <a:r>
              <a:rPr lang="en-US" sz="2400" dirty="0"/>
              <a:t>Renal protection of SGLT2i is seen in a broad range of people with T2D</a:t>
            </a:r>
          </a:p>
        </p:txBody>
      </p:sp>
      <p:sp>
        <p:nvSpPr>
          <p:cNvPr id="14" name="Rectangle 13">
            <a:extLst>
              <a:ext uri="{FF2B5EF4-FFF2-40B4-BE49-F238E27FC236}">
                <a16:creationId xmlns:a16="http://schemas.microsoft.com/office/drawing/2014/main" id="{DAA50DBF-22CE-1C41-B5AC-89CF74C4080C}"/>
              </a:ext>
            </a:extLst>
          </p:cNvPr>
          <p:cNvSpPr/>
          <p:nvPr/>
        </p:nvSpPr>
        <p:spPr>
          <a:xfrm>
            <a:off x="2594345" y="5304844"/>
            <a:ext cx="1703351"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E7B4D93F-0436-E744-9473-EE3516C50E9E}"/>
              </a:ext>
            </a:extLst>
          </p:cNvPr>
          <p:cNvSpPr/>
          <p:nvPr/>
        </p:nvSpPr>
        <p:spPr>
          <a:xfrm>
            <a:off x="2591131" y="4144114"/>
            <a:ext cx="1703351" cy="7397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3F706513-850B-5048-9432-6295023E6BDD}"/>
              </a:ext>
            </a:extLst>
          </p:cNvPr>
          <p:cNvSpPr txBox="1"/>
          <p:nvPr/>
        </p:nvSpPr>
        <p:spPr>
          <a:xfrm>
            <a:off x="0" y="-755"/>
            <a:ext cx="7536160" cy="461665"/>
          </a:xfrm>
          <a:prstGeom prst="rect">
            <a:avLst/>
          </a:prstGeom>
          <a:solidFill>
            <a:schemeClr val="accent3"/>
          </a:solidFill>
        </p:spPr>
        <p:txBody>
          <a:bodyPr wrap="square" rtlCol="0">
            <a:spAutoFit/>
          </a:bodyPr>
          <a:lstStyle/>
          <a:p>
            <a:r>
              <a:rPr lang="en-US" sz="2400" dirty="0"/>
              <a:t>Summary of Outcome Trials Showing Cardiorenal Benefits</a:t>
            </a:r>
          </a:p>
        </p:txBody>
      </p:sp>
      <p:sp>
        <p:nvSpPr>
          <p:cNvPr id="20" name="Rectangle 19">
            <a:extLst>
              <a:ext uri="{FF2B5EF4-FFF2-40B4-BE49-F238E27FC236}">
                <a16:creationId xmlns:a16="http://schemas.microsoft.com/office/drawing/2014/main" id="{8177E0A1-7717-194A-B89F-2C6BE0D07523}"/>
              </a:ext>
            </a:extLst>
          </p:cNvPr>
          <p:cNvSpPr/>
          <p:nvPr/>
        </p:nvSpPr>
        <p:spPr>
          <a:xfrm>
            <a:off x="5329509" y="845681"/>
            <a:ext cx="4334087" cy="1241237"/>
          </a:xfrm>
          <a:prstGeom prst="rect">
            <a:avLst/>
          </a:prstGeom>
        </p:spPr>
        <p:txBody>
          <a:bodyPr wrap="square">
            <a:spAutoFit/>
          </a:bodyPr>
          <a:lstStyle/>
          <a:p>
            <a:r>
              <a:rPr lang="en-US" sz="3733" dirty="0"/>
              <a:t>For People with T2D and CKD</a:t>
            </a:r>
          </a:p>
        </p:txBody>
      </p:sp>
      <p:sp>
        <p:nvSpPr>
          <p:cNvPr id="16" name="Shape 381">
            <a:extLst>
              <a:ext uri="{FF2B5EF4-FFF2-40B4-BE49-F238E27FC236}">
                <a16:creationId xmlns:a16="http://schemas.microsoft.com/office/drawing/2014/main" id="{041019AA-E212-E84D-9964-C25B5BECD029}"/>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1" name="Rectangle 20">
            <a:extLst>
              <a:ext uri="{FF2B5EF4-FFF2-40B4-BE49-F238E27FC236}">
                <a16:creationId xmlns:a16="http://schemas.microsoft.com/office/drawing/2014/main" id="{9C1454CB-BAAF-8E4A-A309-62C4380FC096}"/>
              </a:ext>
            </a:extLst>
          </p:cNvPr>
          <p:cNvSpPr/>
          <p:nvPr/>
        </p:nvSpPr>
        <p:spPr>
          <a:xfrm>
            <a:off x="10416481" y="4885677"/>
            <a:ext cx="1031540" cy="410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6A05D9B0-6252-7D44-937B-317E6277A451}"/>
              </a:ext>
            </a:extLst>
          </p:cNvPr>
          <p:cNvSpPr/>
          <p:nvPr/>
        </p:nvSpPr>
        <p:spPr>
          <a:xfrm>
            <a:off x="618373" y="6056518"/>
            <a:ext cx="2963183" cy="318100"/>
          </a:xfrm>
          <a:prstGeom prst="rect">
            <a:avLst/>
          </a:prstGeom>
        </p:spPr>
        <p:txBody>
          <a:bodyPr wrap="none">
            <a:spAutoFit/>
          </a:bodyPr>
          <a:lstStyle/>
          <a:p>
            <a:r>
              <a:rPr lang="en-US" sz="1467" dirty="0"/>
              <a:t>* 1º outcome, </a:t>
            </a:r>
            <a:r>
              <a:rPr lang="en-US" sz="1467" baseline="30000" dirty="0"/>
              <a:t>†</a:t>
            </a:r>
            <a:r>
              <a:rPr lang="en-US" sz="1467" dirty="0"/>
              <a:t> nonfatal events only</a:t>
            </a:r>
          </a:p>
        </p:txBody>
      </p:sp>
      <p:sp>
        <p:nvSpPr>
          <p:cNvPr id="24" name="TextBox 23"/>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41298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dissolve">
                                      <p:cBhvr>
                                        <p:cTn id="23" dur="500"/>
                                        <p:tgtEl>
                                          <p:spTgt spid="14"/>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dissolv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3" grpId="0"/>
      <p:bldP spid="14" grpId="0" animBg="1"/>
      <p:bldP spid="17" grpId="0" animBg="1"/>
      <p:bldP spid="2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1C4C4-5DED-1F47-9FAF-3DEF46D57668}"/>
              </a:ext>
            </a:extLst>
          </p:cNvPr>
          <p:cNvSpPr>
            <a:spLocks noGrp="1"/>
          </p:cNvSpPr>
          <p:nvPr>
            <p:ph type="title"/>
          </p:nvPr>
        </p:nvSpPr>
        <p:spPr/>
        <p:txBody>
          <a:bodyPr>
            <a:normAutofit/>
          </a:bodyPr>
          <a:lstStyle/>
          <a:p>
            <a:r>
              <a:rPr lang="en-US" dirty="0"/>
              <a:t>T2DM and CKD:</a:t>
            </a:r>
            <a:br>
              <a:rPr lang="en-US" dirty="0"/>
            </a:br>
            <a:r>
              <a:rPr lang="en-US" sz="2800" dirty="0"/>
              <a:t>% Risk Reduction in Progression of Nephropathy in CVOT meta-analyses </a:t>
            </a:r>
          </a:p>
        </p:txBody>
      </p:sp>
      <p:graphicFrame>
        <p:nvGraphicFramePr>
          <p:cNvPr id="6" name="Content Placeholder 5">
            <a:extLst>
              <a:ext uri="{FF2B5EF4-FFF2-40B4-BE49-F238E27FC236}">
                <a16:creationId xmlns:a16="http://schemas.microsoft.com/office/drawing/2014/main" id="{D024CC1C-950E-5641-BC2B-2C1B44DAB43B}"/>
              </a:ext>
            </a:extLst>
          </p:cNvPr>
          <p:cNvGraphicFramePr>
            <a:graphicFrameLocks noGrp="1"/>
          </p:cNvGraphicFramePr>
          <p:nvPr>
            <p:ph idx="1"/>
          </p:nvPr>
        </p:nvGraphicFramePr>
        <p:xfrm>
          <a:off x="838200" y="1345633"/>
          <a:ext cx="10515600" cy="4351339"/>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0024E65-A646-B948-9EDF-536C675D5532}"/>
              </a:ext>
            </a:extLst>
          </p:cNvPr>
          <p:cNvSpPr txBox="1"/>
          <p:nvPr/>
        </p:nvSpPr>
        <p:spPr>
          <a:xfrm>
            <a:off x="4654958" y="5769428"/>
            <a:ext cx="7246151" cy="523220"/>
          </a:xfrm>
          <a:prstGeom prst="rect">
            <a:avLst/>
          </a:prstGeom>
          <a:noFill/>
        </p:spPr>
        <p:txBody>
          <a:bodyPr wrap="none" rtlCol="0">
            <a:spAutoFit/>
          </a:bodyPr>
          <a:lstStyle/>
          <a:p>
            <a:r>
              <a:rPr lang="en-US" sz="1400" dirty="0"/>
              <a:t>Adapted from 	Kristensen </a:t>
            </a:r>
            <a:r>
              <a:rPr lang="en-US" sz="1400" i="1" dirty="0"/>
              <a:t>et al. </a:t>
            </a:r>
            <a:r>
              <a:rPr lang="en-CA" sz="1400" i="1" dirty="0"/>
              <a:t>The Lancet Diabetes &amp; Endocrinology</a:t>
            </a:r>
            <a:r>
              <a:rPr lang="en-US" sz="1400" i="1" dirty="0"/>
              <a:t> </a:t>
            </a:r>
            <a:r>
              <a:rPr lang="en-US" sz="1400" dirty="0"/>
              <a:t>2019; </a:t>
            </a:r>
            <a:r>
              <a:rPr lang="en-CA" sz="1400" dirty="0"/>
              <a:t>7: 776–785</a:t>
            </a:r>
          </a:p>
          <a:p>
            <a:r>
              <a:rPr lang="en-CA" sz="1400" dirty="0"/>
              <a:t>	</a:t>
            </a:r>
            <a:r>
              <a:rPr lang="en-CA" sz="1400" dirty="0" err="1"/>
              <a:t>Zeliniker</a:t>
            </a:r>
            <a:r>
              <a:rPr lang="en-CA" sz="1400" dirty="0"/>
              <a:t> </a:t>
            </a:r>
            <a:r>
              <a:rPr lang="en-CA" sz="1400" i="1" dirty="0"/>
              <a:t>et al. The Lancet </a:t>
            </a:r>
            <a:r>
              <a:rPr lang="en-CA" sz="1400" dirty="0"/>
              <a:t>2019; 393: 31–39</a:t>
            </a:r>
            <a:endParaRPr lang="en-US" sz="1400" dirty="0"/>
          </a:p>
        </p:txBody>
      </p:sp>
      <p:sp>
        <p:nvSpPr>
          <p:cNvPr id="5" name="TextBox 4">
            <a:extLst>
              <a:ext uri="{FF2B5EF4-FFF2-40B4-BE49-F238E27FC236}">
                <a16:creationId xmlns:a16="http://schemas.microsoft.com/office/drawing/2014/main" id="{43386ABC-2818-6E4E-AB83-89F7E4E47593}"/>
              </a:ext>
            </a:extLst>
          </p:cNvPr>
          <p:cNvSpPr txBox="1"/>
          <p:nvPr/>
        </p:nvSpPr>
        <p:spPr>
          <a:xfrm>
            <a:off x="3503713" y="4197085"/>
            <a:ext cx="976549" cy="379656"/>
          </a:xfrm>
          <a:prstGeom prst="rect">
            <a:avLst/>
          </a:prstGeom>
          <a:noFill/>
        </p:spPr>
        <p:txBody>
          <a:bodyPr wrap="none" rtlCol="0">
            <a:spAutoFit/>
          </a:bodyPr>
          <a:lstStyle/>
          <a:p>
            <a:r>
              <a:rPr lang="en-US" sz="1867" dirty="0"/>
              <a:t>p=0.098</a:t>
            </a:r>
          </a:p>
        </p:txBody>
      </p:sp>
      <p:sp>
        <p:nvSpPr>
          <p:cNvPr id="7" name="TextBox 6">
            <a:extLst>
              <a:ext uri="{FF2B5EF4-FFF2-40B4-BE49-F238E27FC236}">
                <a16:creationId xmlns:a16="http://schemas.microsoft.com/office/drawing/2014/main" id="{9968912E-067B-0E47-B1B9-0E4073279297}"/>
              </a:ext>
            </a:extLst>
          </p:cNvPr>
          <p:cNvSpPr txBox="1"/>
          <p:nvPr/>
        </p:nvSpPr>
        <p:spPr>
          <a:xfrm>
            <a:off x="8223315" y="5420043"/>
            <a:ext cx="1098378" cy="379656"/>
          </a:xfrm>
          <a:prstGeom prst="rect">
            <a:avLst/>
          </a:prstGeom>
          <a:noFill/>
        </p:spPr>
        <p:txBody>
          <a:bodyPr wrap="none" rtlCol="0">
            <a:spAutoFit/>
          </a:bodyPr>
          <a:lstStyle/>
          <a:p>
            <a:r>
              <a:rPr lang="en-US" sz="1867" dirty="0"/>
              <a:t>p=0.0054</a:t>
            </a:r>
          </a:p>
        </p:txBody>
      </p:sp>
      <p:sp>
        <p:nvSpPr>
          <p:cNvPr id="9" name="TextBox 8">
            <a:extLst>
              <a:ext uri="{FF2B5EF4-FFF2-40B4-BE49-F238E27FC236}">
                <a16:creationId xmlns:a16="http://schemas.microsoft.com/office/drawing/2014/main" id="{0134B454-23EF-4444-89A0-ED138A4726A6}"/>
              </a:ext>
            </a:extLst>
          </p:cNvPr>
          <p:cNvSpPr txBox="1"/>
          <p:nvPr/>
        </p:nvSpPr>
        <p:spPr>
          <a:xfrm rot="16200000">
            <a:off x="-1134198" y="3780606"/>
            <a:ext cx="3452355" cy="461665"/>
          </a:xfrm>
          <a:prstGeom prst="rect">
            <a:avLst/>
          </a:prstGeom>
          <a:noFill/>
        </p:spPr>
        <p:txBody>
          <a:bodyPr wrap="none" rtlCol="0">
            <a:spAutoFit/>
          </a:bodyPr>
          <a:lstStyle/>
          <a:p>
            <a:r>
              <a:rPr lang="en-US" sz="2400" dirty="0"/>
              <a:t>% risk reduction v placebo</a:t>
            </a:r>
          </a:p>
        </p:txBody>
      </p:sp>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0553267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6E17B5-4A98-2246-895A-DCEA2EF1C49F}"/>
              </a:ext>
            </a:extLst>
          </p:cNvPr>
          <p:cNvPicPr>
            <a:picLocks noChangeAspect="1"/>
          </p:cNvPicPr>
          <p:nvPr/>
        </p:nvPicPr>
        <p:blipFill>
          <a:blip r:embed="rId3"/>
          <a:stretch>
            <a:fillRect/>
          </a:stretch>
        </p:blipFill>
        <p:spPr>
          <a:xfrm>
            <a:off x="722722" y="12315"/>
            <a:ext cx="10746556" cy="6153629"/>
          </a:xfrm>
          <a:prstGeom prst="rect">
            <a:avLst/>
          </a:prstGeom>
        </p:spPr>
      </p:pic>
      <p:sp>
        <p:nvSpPr>
          <p:cNvPr id="4" name="Rectangle 3">
            <a:extLst>
              <a:ext uri="{FF2B5EF4-FFF2-40B4-BE49-F238E27FC236}">
                <a16:creationId xmlns:a16="http://schemas.microsoft.com/office/drawing/2014/main" id="{BB670A11-96D9-DC4F-ACBA-E5F36B75B166}"/>
              </a:ext>
            </a:extLst>
          </p:cNvPr>
          <p:cNvSpPr/>
          <p:nvPr/>
        </p:nvSpPr>
        <p:spPr>
          <a:xfrm>
            <a:off x="4322836" y="691299"/>
            <a:ext cx="5033816" cy="536699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9" name="TextBox 8">
            <a:extLst>
              <a:ext uri="{FF2B5EF4-FFF2-40B4-BE49-F238E27FC236}">
                <a16:creationId xmlns:a16="http://schemas.microsoft.com/office/drawing/2014/main" id="{C7DCB947-CEA5-9449-864D-4064037FF7DB}"/>
              </a:ext>
            </a:extLst>
          </p:cNvPr>
          <p:cNvSpPr txBox="1"/>
          <p:nvPr/>
        </p:nvSpPr>
        <p:spPr>
          <a:xfrm>
            <a:off x="4909612" y="2974026"/>
            <a:ext cx="4375208" cy="830997"/>
          </a:xfrm>
          <a:prstGeom prst="rect">
            <a:avLst/>
          </a:prstGeom>
          <a:noFill/>
        </p:spPr>
        <p:txBody>
          <a:bodyPr wrap="square" rtlCol="0">
            <a:spAutoFit/>
          </a:bodyPr>
          <a:lstStyle/>
          <a:p>
            <a:r>
              <a:rPr lang="en-US" sz="2400" dirty="0"/>
              <a:t>SGLT2i reduce risk of hospitalization for HF (HHF)</a:t>
            </a:r>
          </a:p>
        </p:txBody>
      </p:sp>
      <p:sp>
        <p:nvSpPr>
          <p:cNvPr id="12" name="Rectangle 11">
            <a:extLst>
              <a:ext uri="{FF2B5EF4-FFF2-40B4-BE49-F238E27FC236}">
                <a16:creationId xmlns:a16="http://schemas.microsoft.com/office/drawing/2014/main" id="{F4B245DB-99FE-F645-B764-10AEF2CDBE0A}"/>
              </a:ext>
            </a:extLst>
          </p:cNvPr>
          <p:cNvSpPr/>
          <p:nvPr/>
        </p:nvSpPr>
        <p:spPr>
          <a:xfrm>
            <a:off x="760433" y="5710151"/>
            <a:ext cx="3549833"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28689E5-D106-164E-B005-1F0380CEBD30}"/>
              </a:ext>
            </a:extLst>
          </p:cNvPr>
          <p:cNvSpPr/>
          <p:nvPr/>
        </p:nvSpPr>
        <p:spPr>
          <a:xfrm>
            <a:off x="9335163" y="4129071"/>
            <a:ext cx="1031540" cy="194179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47E640EF-AB72-9242-B0F3-BD79B35782A8}"/>
              </a:ext>
            </a:extLst>
          </p:cNvPr>
          <p:cNvSpPr txBox="1"/>
          <p:nvPr/>
        </p:nvSpPr>
        <p:spPr>
          <a:xfrm>
            <a:off x="4889051" y="3922162"/>
            <a:ext cx="4375208" cy="830997"/>
          </a:xfrm>
          <a:prstGeom prst="rect">
            <a:avLst/>
          </a:prstGeom>
          <a:noFill/>
        </p:spPr>
        <p:txBody>
          <a:bodyPr wrap="square" rtlCol="0">
            <a:spAutoFit/>
          </a:bodyPr>
          <a:lstStyle/>
          <a:p>
            <a:r>
              <a:rPr lang="en-US" sz="2400" dirty="0"/>
              <a:t>SGLT2i reduce risk of HHF in a broad range of people with T2D</a:t>
            </a:r>
          </a:p>
        </p:txBody>
      </p:sp>
      <p:sp>
        <p:nvSpPr>
          <p:cNvPr id="17" name="Rectangle 16">
            <a:extLst>
              <a:ext uri="{FF2B5EF4-FFF2-40B4-BE49-F238E27FC236}">
                <a16:creationId xmlns:a16="http://schemas.microsoft.com/office/drawing/2014/main" id="{E7B4D93F-0436-E744-9473-EE3516C50E9E}"/>
              </a:ext>
            </a:extLst>
          </p:cNvPr>
          <p:cNvSpPr/>
          <p:nvPr/>
        </p:nvSpPr>
        <p:spPr>
          <a:xfrm>
            <a:off x="2619485" y="4136412"/>
            <a:ext cx="1703351" cy="15737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F920EF24-8057-8743-A27B-0BB7C2C47893}"/>
              </a:ext>
            </a:extLst>
          </p:cNvPr>
          <p:cNvSpPr/>
          <p:nvPr/>
        </p:nvSpPr>
        <p:spPr>
          <a:xfrm>
            <a:off x="10386095" y="745503"/>
            <a:ext cx="1058043" cy="536699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8" name="TextBox 17">
            <a:extLst>
              <a:ext uri="{FF2B5EF4-FFF2-40B4-BE49-F238E27FC236}">
                <a16:creationId xmlns:a16="http://schemas.microsoft.com/office/drawing/2014/main" id="{58764CAA-CDD7-DC47-B3B0-F27D60DBC769}"/>
              </a:ext>
            </a:extLst>
          </p:cNvPr>
          <p:cNvSpPr txBox="1"/>
          <p:nvPr/>
        </p:nvSpPr>
        <p:spPr>
          <a:xfrm>
            <a:off x="0" y="-755"/>
            <a:ext cx="7536160" cy="461665"/>
          </a:xfrm>
          <a:prstGeom prst="rect">
            <a:avLst/>
          </a:prstGeom>
          <a:solidFill>
            <a:schemeClr val="accent3"/>
          </a:solidFill>
        </p:spPr>
        <p:txBody>
          <a:bodyPr wrap="square" rtlCol="0">
            <a:spAutoFit/>
          </a:bodyPr>
          <a:lstStyle/>
          <a:p>
            <a:r>
              <a:rPr lang="en-US" sz="2400" dirty="0"/>
              <a:t>Summary of Outcome Trials Showing Cardiorenal Benefits</a:t>
            </a:r>
          </a:p>
        </p:txBody>
      </p:sp>
      <p:sp>
        <p:nvSpPr>
          <p:cNvPr id="20" name="Rectangle 19">
            <a:extLst>
              <a:ext uri="{FF2B5EF4-FFF2-40B4-BE49-F238E27FC236}">
                <a16:creationId xmlns:a16="http://schemas.microsoft.com/office/drawing/2014/main" id="{4CAF4062-B988-AD41-B196-79CE0B2CC99B}"/>
              </a:ext>
            </a:extLst>
          </p:cNvPr>
          <p:cNvSpPr/>
          <p:nvPr/>
        </p:nvSpPr>
        <p:spPr>
          <a:xfrm>
            <a:off x="4909613" y="855720"/>
            <a:ext cx="4334087" cy="1241237"/>
          </a:xfrm>
          <a:prstGeom prst="rect">
            <a:avLst/>
          </a:prstGeom>
        </p:spPr>
        <p:txBody>
          <a:bodyPr wrap="square">
            <a:spAutoFit/>
          </a:bodyPr>
          <a:lstStyle/>
          <a:p>
            <a:r>
              <a:rPr lang="en-US" sz="3733" dirty="0"/>
              <a:t>For People with T2D and reduced EF HF</a:t>
            </a:r>
          </a:p>
        </p:txBody>
      </p:sp>
      <p:sp>
        <p:nvSpPr>
          <p:cNvPr id="14" name="Shape 381">
            <a:extLst>
              <a:ext uri="{FF2B5EF4-FFF2-40B4-BE49-F238E27FC236}">
                <a16:creationId xmlns:a16="http://schemas.microsoft.com/office/drawing/2014/main" id="{1EE73822-B530-EB41-AFB7-E9398C497C10}"/>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1" name="Rectangle 20">
            <a:extLst>
              <a:ext uri="{FF2B5EF4-FFF2-40B4-BE49-F238E27FC236}">
                <a16:creationId xmlns:a16="http://schemas.microsoft.com/office/drawing/2014/main" id="{CA47748C-4A75-3E4C-94C6-088B17A4D876}"/>
              </a:ext>
            </a:extLst>
          </p:cNvPr>
          <p:cNvSpPr/>
          <p:nvPr/>
        </p:nvSpPr>
        <p:spPr>
          <a:xfrm>
            <a:off x="9335162" y="5683782"/>
            <a:ext cx="1031540" cy="4103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2AFE3005-A261-B74E-9647-BEC11534CA29}"/>
              </a:ext>
            </a:extLst>
          </p:cNvPr>
          <p:cNvSpPr/>
          <p:nvPr/>
        </p:nvSpPr>
        <p:spPr>
          <a:xfrm>
            <a:off x="618373" y="6056518"/>
            <a:ext cx="1219565" cy="318100"/>
          </a:xfrm>
          <a:prstGeom prst="rect">
            <a:avLst/>
          </a:prstGeom>
        </p:spPr>
        <p:txBody>
          <a:bodyPr wrap="none">
            <a:spAutoFit/>
          </a:bodyPr>
          <a:lstStyle/>
          <a:p>
            <a:r>
              <a:rPr lang="en-US" sz="1467" dirty="0"/>
              <a:t>* 1º outcome</a:t>
            </a:r>
          </a:p>
        </p:txBody>
      </p:sp>
      <p:sp>
        <p:nvSpPr>
          <p:cNvPr id="24" name="TextBox 23"/>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199947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dissolv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dissolve">
                                      <p:cBhvr>
                                        <p:cTn id="20" dur="500"/>
                                        <p:tgtEl>
                                          <p:spTgt spid="17"/>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animBg="1"/>
      <p:bldP spid="13" grpId="0"/>
      <p:bldP spid="17" grpId="0" animBg="1"/>
      <p:bldP spid="2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1C4C4-5DED-1F47-9FAF-3DEF46D57668}"/>
              </a:ext>
            </a:extLst>
          </p:cNvPr>
          <p:cNvSpPr>
            <a:spLocks noGrp="1"/>
          </p:cNvSpPr>
          <p:nvPr>
            <p:ph type="title"/>
          </p:nvPr>
        </p:nvSpPr>
        <p:spPr/>
        <p:txBody>
          <a:bodyPr>
            <a:normAutofit/>
          </a:bodyPr>
          <a:lstStyle/>
          <a:p>
            <a:r>
              <a:rPr lang="en-US" dirty="0"/>
              <a:t>T2DM and Heart Failure:</a:t>
            </a:r>
            <a:br>
              <a:rPr lang="en-US" dirty="0"/>
            </a:br>
            <a:r>
              <a:rPr lang="en-US" sz="2800" dirty="0"/>
              <a:t>% Risk Reduction for HHF in meta-analyses of CVOT</a:t>
            </a:r>
          </a:p>
        </p:txBody>
      </p:sp>
      <p:graphicFrame>
        <p:nvGraphicFramePr>
          <p:cNvPr id="6" name="Content Placeholder 5">
            <a:extLst>
              <a:ext uri="{FF2B5EF4-FFF2-40B4-BE49-F238E27FC236}">
                <a16:creationId xmlns:a16="http://schemas.microsoft.com/office/drawing/2014/main" id="{D024CC1C-950E-5641-BC2B-2C1B44DAB43B}"/>
              </a:ext>
            </a:extLst>
          </p:cNvPr>
          <p:cNvGraphicFramePr>
            <a:graphicFrameLocks noGrp="1"/>
          </p:cNvGraphicFramePr>
          <p:nvPr>
            <p:ph idx="1"/>
          </p:nvPr>
        </p:nvGraphicFramePr>
        <p:xfrm>
          <a:off x="838200" y="1312089"/>
          <a:ext cx="10515600" cy="435133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10024E65-A646-B948-9EDF-536C675D5532}"/>
              </a:ext>
            </a:extLst>
          </p:cNvPr>
          <p:cNvSpPr txBox="1"/>
          <p:nvPr/>
        </p:nvSpPr>
        <p:spPr>
          <a:xfrm>
            <a:off x="4654957" y="5732416"/>
            <a:ext cx="6698843" cy="738664"/>
          </a:xfrm>
          <a:prstGeom prst="rect">
            <a:avLst/>
          </a:prstGeom>
          <a:noFill/>
        </p:spPr>
        <p:txBody>
          <a:bodyPr wrap="square" rtlCol="0">
            <a:spAutoFit/>
          </a:bodyPr>
          <a:lstStyle/>
          <a:p>
            <a:r>
              <a:rPr lang="en-US" sz="1400" dirty="0"/>
              <a:t>Adapted from 	Kristensen </a:t>
            </a:r>
            <a:r>
              <a:rPr lang="en-US" sz="1400" i="1" dirty="0"/>
              <a:t>et al. </a:t>
            </a:r>
            <a:r>
              <a:rPr lang="en-CA" sz="1400" i="1" dirty="0"/>
              <a:t>The Lancet Diabetes &amp; Endocrinology</a:t>
            </a:r>
            <a:r>
              <a:rPr lang="en-US" sz="1400" i="1" dirty="0"/>
              <a:t> </a:t>
            </a:r>
            <a:r>
              <a:rPr lang="en-US" sz="1400" dirty="0"/>
              <a:t>2019; </a:t>
            </a:r>
            <a:r>
              <a:rPr lang="en-CA" sz="1400" dirty="0"/>
              <a:t>7: 776–785</a:t>
            </a:r>
          </a:p>
          <a:p>
            <a:r>
              <a:rPr lang="en-CA" sz="1400" dirty="0"/>
              <a:t>	</a:t>
            </a:r>
            <a:r>
              <a:rPr lang="en-CA" sz="1400" dirty="0" err="1"/>
              <a:t>Zeliniker</a:t>
            </a:r>
            <a:r>
              <a:rPr lang="en-CA" sz="1400" dirty="0"/>
              <a:t> </a:t>
            </a:r>
            <a:r>
              <a:rPr lang="en-CA" sz="1400" i="1" dirty="0"/>
              <a:t>et al. The Lancet </a:t>
            </a:r>
            <a:r>
              <a:rPr lang="en-CA" sz="1400" dirty="0"/>
              <a:t>2019; 393: 31–39</a:t>
            </a:r>
            <a:endParaRPr lang="en-US" sz="1400" dirty="0"/>
          </a:p>
        </p:txBody>
      </p:sp>
      <p:sp>
        <p:nvSpPr>
          <p:cNvPr id="5" name="TextBox 4">
            <a:extLst>
              <a:ext uri="{FF2B5EF4-FFF2-40B4-BE49-F238E27FC236}">
                <a16:creationId xmlns:a16="http://schemas.microsoft.com/office/drawing/2014/main" id="{43386ABC-2818-6E4E-AB83-89F7E4E47593}"/>
              </a:ext>
            </a:extLst>
          </p:cNvPr>
          <p:cNvSpPr txBox="1"/>
          <p:nvPr/>
        </p:nvSpPr>
        <p:spPr>
          <a:xfrm>
            <a:off x="3361039" y="3487759"/>
            <a:ext cx="862737" cy="338554"/>
          </a:xfrm>
          <a:prstGeom prst="rect">
            <a:avLst/>
          </a:prstGeom>
          <a:noFill/>
        </p:spPr>
        <p:txBody>
          <a:bodyPr wrap="none" rtlCol="0">
            <a:spAutoFit/>
          </a:bodyPr>
          <a:lstStyle/>
          <a:p>
            <a:r>
              <a:rPr lang="en-US" sz="1600" dirty="0"/>
              <a:t>p=0.028</a:t>
            </a:r>
          </a:p>
        </p:txBody>
      </p:sp>
      <p:sp>
        <p:nvSpPr>
          <p:cNvPr id="7" name="TextBox 6">
            <a:extLst>
              <a:ext uri="{FF2B5EF4-FFF2-40B4-BE49-F238E27FC236}">
                <a16:creationId xmlns:a16="http://schemas.microsoft.com/office/drawing/2014/main" id="{9968912E-067B-0E47-B1B9-0E4073279297}"/>
              </a:ext>
            </a:extLst>
          </p:cNvPr>
          <p:cNvSpPr txBox="1"/>
          <p:nvPr/>
        </p:nvSpPr>
        <p:spPr>
          <a:xfrm>
            <a:off x="8221365" y="5391962"/>
            <a:ext cx="966931" cy="338554"/>
          </a:xfrm>
          <a:prstGeom prst="rect">
            <a:avLst/>
          </a:prstGeom>
          <a:noFill/>
        </p:spPr>
        <p:txBody>
          <a:bodyPr wrap="none" rtlCol="0">
            <a:spAutoFit/>
          </a:bodyPr>
          <a:lstStyle/>
          <a:p>
            <a:r>
              <a:rPr lang="en-US" sz="1600" dirty="0"/>
              <a:t>p&lt;0.0001</a:t>
            </a:r>
          </a:p>
        </p:txBody>
      </p:sp>
      <p:sp>
        <p:nvSpPr>
          <p:cNvPr id="9" name="TextBox 8">
            <a:extLst>
              <a:ext uri="{FF2B5EF4-FFF2-40B4-BE49-F238E27FC236}">
                <a16:creationId xmlns:a16="http://schemas.microsoft.com/office/drawing/2014/main" id="{88052AD0-D298-9F4B-BEFF-354ABE43F208}"/>
              </a:ext>
            </a:extLst>
          </p:cNvPr>
          <p:cNvSpPr txBox="1"/>
          <p:nvPr/>
        </p:nvSpPr>
        <p:spPr>
          <a:xfrm rot="16200000">
            <a:off x="-1134198" y="3780606"/>
            <a:ext cx="3452355" cy="461665"/>
          </a:xfrm>
          <a:prstGeom prst="rect">
            <a:avLst/>
          </a:prstGeom>
          <a:noFill/>
        </p:spPr>
        <p:txBody>
          <a:bodyPr wrap="none" rtlCol="0">
            <a:spAutoFit/>
          </a:bodyPr>
          <a:lstStyle/>
          <a:p>
            <a:r>
              <a:rPr lang="en-US" sz="2400" dirty="0"/>
              <a:t>% risk reduction v placebo</a:t>
            </a:r>
          </a:p>
        </p:txBody>
      </p:sp>
      <p:sp>
        <p:nvSpPr>
          <p:cNvPr id="12" name="TextBox 1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9640223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6E17B5-4A98-2246-895A-DCEA2EF1C49F}"/>
              </a:ext>
            </a:extLst>
          </p:cNvPr>
          <p:cNvPicPr>
            <a:picLocks noChangeAspect="1"/>
          </p:cNvPicPr>
          <p:nvPr/>
        </p:nvPicPr>
        <p:blipFill>
          <a:blip r:embed="rId3"/>
          <a:stretch>
            <a:fillRect/>
          </a:stretch>
        </p:blipFill>
        <p:spPr>
          <a:xfrm>
            <a:off x="722722" y="0"/>
            <a:ext cx="10746556" cy="6153629"/>
          </a:xfrm>
          <a:prstGeom prst="rect">
            <a:avLst/>
          </a:prstGeom>
        </p:spPr>
      </p:pic>
      <p:sp>
        <p:nvSpPr>
          <p:cNvPr id="4" name="Rectangle 3">
            <a:extLst>
              <a:ext uri="{FF2B5EF4-FFF2-40B4-BE49-F238E27FC236}">
                <a16:creationId xmlns:a16="http://schemas.microsoft.com/office/drawing/2014/main" id="{BB670A11-96D9-DC4F-ACBA-E5F36B75B166}"/>
              </a:ext>
            </a:extLst>
          </p:cNvPr>
          <p:cNvSpPr/>
          <p:nvPr/>
        </p:nvSpPr>
        <p:spPr>
          <a:xfrm>
            <a:off x="4322835" y="4912025"/>
            <a:ext cx="6068719" cy="392819"/>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5" name="Rectangle 4">
            <a:extLst>
              <a:ext uri="{FF2B5EF4-FFF2-40B4-BE49-F238E27FC236}">
                <a16:creationId xmlns:a16="http://schemas.microsoft.com/office/drawing/2014/main" id="{E4909E28-6202-0F49-AD3B-9453A8E02964}"/>
              </a:ext>
            </a:extLst>
          </p:cNvPr>
          <p:cNvSpPr/>
          <p:nvPr/>
        </p:nvSpPr>
        <p:spPr>
          <a:xfrm>
            <a:off x="747861" y="5718929"/>
            <a:ext cx="10685312"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F4B245DB-99FE-F645-B764-10AEF2CDBE0A}"/>
              </a:ext>
            </a:extLst>
          </p:cNvPr>
          <p:cNvSpPr/>
          <p:nvPr/>
        </p:nvSpPr>
        <p:spPr>
          <a:xfrm>
            <a:off x="722722" y="5291679"/>
            <a:ext cx="3549833"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528689E5-D106-164E-B005-1F0380CEBD30}"/>
              </a:ext>
            </a:extLst>
          </p:cNvPr>
          <p:cNvSpPr/>
          <p:nvPr/>
        </p:nvSpPr>
        <p:spPr>
          <a:xfrm>
            <a:off x="9370829" y="5304844"/>
            <a:ext cx="2073308" cy="392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DAA50DBF-22CE-1C41-B5AC-89CF74C4080C}"/>
              </a:ext>
            </a:extLst>
          </p:cNvPr>
          <p:cNvSpPr/>
          <p:nvPr/>
        </p:nvSpPr>
        <p:spPr>
          <a:xfrm>
            <a:off x="2594345" y="5304844"/>
            <a:ext cx="1703351"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06E8947E-3773-724D-9B20-B7A82ACF3213}"/>
              </a:ext>
            </a:extLst>
          </p:cNvPr>
          <p:cNvSpPr/>
          <p:nvPr/>
        </p:nvSpPr>
        <p:spPr>
          <a:xfrm>
            <a:off x="747862" y="3073353"/>
            <a:ext cx="3549833"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Rectangle 17">
            <a:extLst>
              <a:ext uri="{FF2B5EF4-FFF2-40B4-BE49-F238E27FC236}">
                <a16:creationId xmlns:a16="http://schemas.microsoft.com/office/drawing/2014/main" id="{7406B9C3-638B-444B-ADBC-63A82D796F34}"/>
              </a:ext>
            </a:extLst>
          </p:cNvPr>
          <p:cNvSpPr/>
          <p:nvPr/>
        </p:nvSpPr>
        <p:spPr>
          <a:xfrm>
            <a:off x="736899" y="4126076"/>
            <a:ext cx="10696275" cy="1140889"/>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Rectangle 19">
            <a:extLst>
              <a:ext uri="{FF2B5EF4-FFF2-40B4-BE49-F238E27FC236}">
                <a16:creationId xmlns:a16="http://schemas.microsoft.com/office/drawing/2014/main" id="{351665BA-3456-B847-BD6A-9C23604CE5FB}"/>
              </a:ext>
            </a:extLst>
          </p:cNvPr>
          <p:cNvSpPr/>
          <p:nvPr/>
        </p:nvSpPr>
        <p:spPr>
          <a:xfrm>
            <a:off x="747863" y="1360915"/>
            <a:ext cx="10696275" cy="1684084"/>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1" name="Rectangle 20">
            <a:extLst>
              <a:ext uri="{FF2B5EF4-FFF2-40B4-BE49-F238E27FC236}">
                <a16:creationId xmlns:a16="http://schemas.microsoft.com/office/drawing/2014/main" id="{BF52ED89-E82B-7F4A-9710-EF6FEFC31044}"/>
              </a:ext>
            </a:extLst>
          </p:cNvPr>
          <p:cNvSpPr/>
          <p:nvPr/>
        </p:nvSpPr>
        <p:spPr>
          <a:xfrm>
            <a:off x="747861" y="3479015"/>
            <a:ext cx="10696275" cy="351935"/>
          </a:xfrm>
          <a:prstGeom prst="rect">
            <a:avLst/>
          </a:prstGeom>
          <a:solidFill>
            <a:srgbClr val="BFBFBF">
              <a:alpha val="9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4AE4FB4D-963F-E041-9B78-50667E7AFBB2}"/>
              </a:ext>
            </a:extLst>
          </p:cNvPr>
          <p:cNvSpPr/>
          <p:nvPr/>
        </p:nvSpPr>
        <p:spPr>
          <a:xfrm>
            <a:off x="4297696" y="3071787"/>
            <a:ext cx="947701" cy="392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Rectangle 23">
            <a:extLst>
              <a:ext uri="{FF2B5EF4-FFF2-40B4-BE49-F238E27FC236}">
                <a16:creationId xmlns:a16="http://schemas.microsoft.com/office/drawing/2014/main" id="{9F9F3EE8-BE36-0C4E-964A-F25BDBEC2458}"/>
              </a:ext>
            </a:extLst>
          </p:cNvPr>
          <p:cNvSpPr/>
          <p:nvPr/>
        </p:nvSpPr>
        <p:spPr>
          <a:xfrm>
            <a:off x="4322835" y="751720"/>
            <a:ext cx="947701" cy="392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6" name="Rectangle 25">
            <a:extLst>
              <a:ext uri="{FF2B5EF4-FFF2-40B4-BE49-F238E27FC236}">
                <a16:creationId xmlns:a16="http://schemas.microsoft.com/office/drawing/2014/main" id="{45C4D76E-57E9-6845-89DA-7328ADD99DF2}"/>
              </a:ext>
            </a:extLst>
          </p:cNvPr>
          <p:cNvSpPr/>
          <p:nvPr/>
        </p:nvSpPr>
        <p:spPr>
          <a:xfrm>
            <a:off x="9359866" y="732209"/>
            <a:ext cx="2073308" cy="39218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C7DCB947-CEA5-9449-864D-4064037FF7DB}"/>
              </a:ext>
            </a:extLst>
          </p:cNvPr>
          <p:cNvSpPr txBox="1"/>
          <p:nvPr/>
        </p:nvSpPr>
        <p:spPr>
          <a:xfrm>
            <a:off x="6085036" y="1854143"/>
            <a:ext cx="4375208" cy="461665"/>
          </a:xfrm>
          <a:prstGeom prst="rect">
            <a:avLst/>
          </a:prstGeom>
          <a:noFill/>
        </p:spPr>
        <p:txBody>
          <a:bodyPr wrap="square" rtlCol="0">
            <a:spAutoFit/>
          </a:bodyPr>
          <a:lstStyle/>
          <a:p>
            <a:r>
              <a:rPr lang="en-US" sz="2400" dirty="0"/>
              <a:t>GLP1-RA reduce risk of MACE</a:t>
            </a:r>
          </a:p>
        </p:txBody>
      </p:sp>
      <p:sp>
        <p:nvSpPr>
          <p:cNvPr id="27" name="TextBox 26">
            <a:extLst>
              <a:ext uri="{FF2B5EF4-FFF2-40B4-BE49-F238E27FC236}">
                <a16:creationId xmlns:a16="http://schemas.microsoft.com/office/drawing/2014/main" id="{B2E2C999-9011-144D-8A6D-ABA287E2DEA8}"/>
              </a:ext>
            </a:extLst>
          </p:cNvPr>
          <p:cNvSpPr txBox="1"/>
          <p:nvPr/>
        </p:nvSpPr>
        <p:spPr>
          <a:xfrm>
            <a:off x="6095999" y="4275175"/>
            <a:ext cx="5337175" cy="830997"/>
          </a:xfrm>
          <a:prstGeom prst="rect">
            <a:avLst/>
          </a:prstGeom>
          <a:noFill/>
        </p:spPr>
        <p:txBody>
          <a:bodyPr wrap="square" rtlCol="0">
            <a:spAutoFit/>
          </a:bodyPr>
          <a:lstStyle/>
          <a:p>
            <a:r>
              <a:rPr lang="en-US" sz="2400" dirty="0"/>
              <a:t>SGLT2i reduce HHF and CKD progression </a:t>
            </a:r>
          </a:p>
          <a:p>
            <a:r>
              <a:rPr lang="en-US" sz="2400" dirty="0"/>
              <a:t>but do </a:t>
            </a:r>
            <a:r>
              <a:rPr lang="en-US" sz="2400" b="1" dirty="0"/>
              <a:t>not</a:t>
            </a:r>
            <a:r>
              <a:rPr lang="en-US" sz="2400" dirty="0"/>
              <a:t> reduce risk of MACE</a:t>
            </a:r>
          </a:p>
        </p:txBody>
      </p:sp>
      <p:sp>
        <p:nvSpPr>
          <p:cNvPr id="28" name="TextBox 27">
            <a:extLst>
              <a:ext uri="{FF2B5EF4-FFF2-40B4-BE49-F238E27FC236}">
                <a16:creationId xmlns:a16="http://schemas.microsoft.com/office/drawing/2014/main" id="{4C3CFD1A-B4E5-D54B-9274-F6324B7AAF0A}"/>
              </a:ext>
            </a:extLst>
          </p:cNvPr>
          <p:cNvSpPr txBox="1"/>
          <p:nvPr/>
        </p:nvSpPr>
        <p:spPr>
          <a:xfrm>
            <a:off x="0" y="-755"/>
            <a:ext cx="7440149" cy="461665"/>
          </a:xfrm>
          <a:prstGeom prst="rect">
            <a:avLst/>
          </a:prstGeom>
          <a:solidFill>
            <a:schemeClr val="accent3"/>
          </a:solidFill>
        </p:spPr>
        <p:txBody>
          <a:bodyPr wrap="square" rtlCol="0">
            <a:spAutoFit/>
          </a:bodyPr>
          <a:lstStyle/>
          <a:p>
            <a:r>
              <a:rPr lang="en-US" sz="2400" dirty="0"/>
              <a:t>Summary of Outcome Trials Showing Cardiorenal Benefits</a:t>
            </a:r>
          </a:p>
        </p:txBody>
      </p:sp>
      <p:sp>
        <p:nvSpPr>
          <p:cNvPr id="30" name="Rectangle 29">
            <a:extLst>
              <a:ext uri="{FF2B5EF4-FFF2-40B4-BE49-F238E27FC236}">
                <a16:creationId xmlns:a16="http://schemas.microsoft.com/office/drawing/2014/main" id="{449A1F78-78E8-0C43-BB5E-9BD1F0910806}"/>
              </a:ext>
            </a:extLst>
          </p:cNvPr>
          <p:cNvSpPr/>
          <p:nvPr/>
        </p:nvSpPr>
        <p:spPr>
          <a:xfrm>
            <a:off x="818768" y="1458380"/>
            <a:ext cx="5195363" cy="1241237"/>
          </a:xfrm>
          <a:prstGeom prst="rect">
            <a:avLst/>
          </a:prstGeom>
        </p:spPr>
        <p:txBody>
          <a:bodyPr wrap="square">
            <a:spAutoFit/>
          </a:bodyPr>
          <a:lstStyle/>
          <a:p>
            <a:r>
              <a:rPr lang="en-US" sz="3733" dirty="0"/>
              <a:t>For People with T2D and CV Risk Factors</a:t>
            </a:r>
          </a:p>
        </p:txBody>
      </p:sp>
      <p:sp>
        <p:nvSpPr>
          <p:cNvPr id="22" name="Shape 381">
            <a:extLst>
              <a:ext uri="{FF2B5EF4-FFF2-40B4-BE49-F238E27FC236}">
                <a16:creationId xmlns:a16="http://schemas.microsoft.com/office/drawing/2014/main" id="{53214794-64EA-DB4F-9C64-624B4C430EF4}"/>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5" name="Rectangle 24">
            <a:extLst>
              <a:ext uri="{FF2B5EF4-FFF2-40B4-BE49-F238E27FC236}">
                <a16:creationId xmlns:a16="http://schemas.microsoft.com/office/drawing/2014/main" id="{E1910BA1-EB1E-6D4E-942C-159277A01A0C}"/>
              </a:ext>
            </a:extLst>
          </p:cNvPr>
          <p:cNvSpPr/>
          <p:nvPr/>
        </p:nvSpPr>
        <p:spPr>
          <a:xfrm>
            <a:off x="2619485" y="3070007"/>
            <a:ext cx="1703351" cy="38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6" name="Rectangle 5">
            <a:extLst>
              <a:ext uri="{FF2B5EF4-FFF2-40B4-BE49-F238E27FC236}">
                <a16:creationId xmlns:a16="http://schemas.microsoft.com/office/drawing/2014/main" id="{D9242DE3-DBE1-9E48-9179-BF1ADD49FD83}"/>
              </a:ext>
            </a:extLst>
          </p:cNvPr>
          <p:cNvSpPr/>
          <p:nvPr/>
        </p:nvSpPr>
        <p:spPr>
          <a:xfrm>
            <a:off x="618373" y="6056518"/>
            <a:ext cx="2963183" cy="318100"/>
          </a:xfrm>
          <a:prstGeom prst="rect">
            <a:avLst/>
          </a:prstGeom>
        </p:spPr>
        <p:txBody>
          <a:bodyPr wrap="none">
            <a:spAutoFit/>
          </a:bodyPr>
          <a:lstStyle/>
          <a:p>
            <a:r>
              <a:rPr lang="en-US" sz="1467" dirty="0"/>
              <a:t>* 1º outcome, </a:t>
            </a:r>
            <a:r>
              <a:rPr lang="en-US" sz="1467" baseline="30000" dirty="0"/>
              <a:t>†</a:t>
            </a:r>
            <a:r>
              <a:rPr lang="en-US" sz="1467" dirty="0"/>
              <a:t> nonfatal events only</a:t>
            </a:r>
          </a:p>
        </p:txBody>
      </p:sp>
      <p:sp>
        <p:nvSpPr>
          <p:cNvPr id="32" name="TextBox 31"/>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41141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dissolve">
                                      <p:cBhvr>
                                        <p:cTn id="10" dur="500"/>
                                        <p:tgtEl>
                                          <p:spTgt spid="2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dissolve">
                                      <p:cBhvr>
                                        <p:cTn id="13" dur="500"/>
                                        <p:tgtEl>
                                          <p:spTgt spid="1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dissolve">
                                      <p:cBhvr>
                                        <p:cTn id="24" dur="500"/>
                                        <p:tgtEl>
                                          <p:spTgt spid="15"/>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dissolve">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16" grpId="0" animBg="1"/>
      <p:bldP spid="23" grpId="0" animBg="1"/>
      <p:bldP spid="24" grpId="0" animBg="1"/>
      <p:bldP spid="9"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5211889"/>
          </a:xfrm>
        </p:spPr>
        <p:txBody>
          <a:bodyPr vert="horz" lIns="91440" tIns="45720" rIns="91440" bIns="45720" numCol="1" rtlCol="0">
            <a:noAutofit/>
          </a:bodyPr>
          <a:lstStyle/>
          <a:p>
            <a:pPr marL="0" indent="0">
              <a:lnSpc>
                <a:spcPct val="150000"/>
              </a:lnSpc>
              <a:spcBef>
                <a:spcPts val="1200"/>
              </a:spcBef>
              <a:buNone/>
            </a:pPr>
            <a:r>
              <a:rPr lang="en-US" sz="2400" b="1" dirty="0">
                <a:solidFill>
                  <a:schemeClr val="accent1">
                    <a:lumMod val="50000"/>
                  </a:schemeClr>
                </a:solidFill>
                <a:latin typeface="Open Sans" panose="020B0606030504020204"/>
              </a:rPr>
              <a:t>Adjusting or advancing therapy</a:t>
            </a:r>
          </a:p>
          <a:p>
            <a:pPr marL="457200" indent="-457200">
              <a:lnSpc>
                <a:spcPct val="150000"/>
              </a:lnSpc>
              <a:spcBef>
                <a:spcPts val="1200"/>
              </a:spcBef>
              <a:buFont typeface="+mj-lt"/>
              <a:buAutoNum type="arabicPeriod" startAt="7"/>
            </a:pPr>
            <a:r>
              <a:rPr lang="en-CA" sz="2400" u="sng" dirty="0">
                <a:solidFill>
                  <a:schemeClr val="accent1">
                    <a:lumMod val="50000"/>
                  </a:schemeClr>
                </a:solidFill>
                <a:latin typeface="Open Sans" panose="020B0606030504020204"/>
                <a:hlinkClick r:id="rId3" action="ppaction://hlinksldjump"/>
              </a:rPr>
              <a:t>Do I always need to add an extra drug?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7"/>
            </a:pPr>
            <a:r>
              <a:rPr lang="en-CA" sz="2400" u="sng" dirty="0">
                <a:solidFill>
                  <a:schemeClr val="accent1">
                    <a:lumMod val="50000"/>
                  </a:schemeClr>
                </a:solidFill>
                <a:latin typeface="Open Sans" panose="020B0606030504020204"/>
                <a:hlinkClick r:id="rId4" action="ppaction://hlinksldjump"/>
              </a:rPr>
              <a:t>Can individuals with ASCVD, HF or CKD be prescribed agents with demonstrated cardiorenal benefits even if A1C is at target?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7"/>
            </a:pPr>
            <a:r>
              <a:rPr lang="en-CA" sz="2400" u="sng" dirty="0">
                <a:solidFill>
                  <a:schemeClr val="accent1">
                    <a:lumMod val="50000"/>
                  </a:schemeClr>
                </a:solidFill>
                <a:latin typeface="Open Sans" panose="020B0606030504020204"/>
                <a:hlinkClick r:id="rId5" action="ppaction://hlinksldjump"/>
              </a:rPr>
              <a:t>Is there any role for AHA that do not have proven CV or renal benefits?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7"/>
            </a:pPr>
            <a:r>
              <a:rPr lang="en-CA" sz="2400" u="sng" dirty="0">
                <a:solidFill>
                  <a:schemeClr val="accent1">
                    <a:lumMod val="50000"/>
                  </a:schemeClr>
                </a:solidFill>
                <a:latin typeface="Open Sans" panose="020B0606030504020204"/>
                <a:hlinkClick r:id="rId6" action="ppaction://hlinksldjump"/>
              </a:rPr>
              <a:t>When should initiation of insulin be considered? </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0" name="TextBox 9">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7" action="ppaction://hlinksldjump"/>
              </a:rPr>
              <a:t>Return to Main Menu</a:t>
            </a:r>
            <a:endParaRPr lang="en-CA" sz="1800" b="1" u="sng" dirty="0">
              <a:solidFill>
                <a:schemeClr val="accent1">
                  <a:lumMod val="50000"/>
                </a:schemeClr>
              </a:solidFill>
              <a:latin typeface="Open Sans" panose="020B0606030504020204"/>
            </a:endParaRPr>
          </a:p>
        </p:txBody>
      </p:sp>
      <p:pic>
        <p:nvPicPr>
          <p:cNvPr id="11" name="Picture 10">
            <a:extLst>
              <a:ext uri="{FF2B5EF4-FFF2-40B4-BE49-F238E27FC236}">
                <a16:creationId xmlns:a16="http://schemas.microsoft.com/office/drawing/2014/main" id="{C3686931-BBF8-476E-B494-720CF5E882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675189245"/>
      </p:ext>
    </p:extLst>
  </p:cSld>
  <p:clrMapOvr>
    <a:masterClrMapping/>
  </p:clrMapOvr>
  <p:transition advTm="16825"/>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41C4C4-5DED-1F47-9FAF-3DEF46D57668}"/>
              </a:ext>
            </a:extLst>
          </p:cNvPr>
          <p:cNvSpPr>
            <a:spLocks noGrp="1"/>
          </p:cNvSpPr>
          <p:nvPr>
            <p:ph type="title"/>
          </p:nvPr>
        </p:nvSpPr>
        <p:spPr/>
        <p:txBody>
          <a:bodyPr>
            <a:normAutofit/>
          </a:bodyPr>
          <a:lstStyle/>
          <a:p>
            <a:r>
              <a:rPr lang="en-US" dirty="0"/>
              <a:t>T2DM and Risk Factors: </a:t>
            </a:r>
            <a:br>
              <a:rPr lang="en-US" dirty="0"/>
            </a:br>
            <a:r>
              <a:rPr lang="en-US" sz="2800" dirty="0"/>
              <a:t>% Risk Reduction for MACE in REWIND and DECLARE</a:t>
            </a:r>
            <a:endParaRPr lang="en-US" dirty="0"/>
          </a:p>
        </p:txBody>
      </p:sp>
      <p:graphicFrame>
        <p:nvGraphicFramePr>
          <p:cNvPr id="6" name="Content Placeholder 5">
            <a:extLst>
              <a:ext uri="{FF2B5EF4-FFF2-40B4-BE49-F238E27FC236}">
                <a16:creationId xmlns:a16="http://schemas.microsoft.com/office/drawing/2014/main" id="{D024CC1C-950E-5641-BC2B-2C1B44DAB43B}"/>
              </a:ext>
            </a:extLst>
          </p:cNvPr>
          <p:cNvGraphicFramePr>
            <a:graphicFrameLocks noGrp="1"/>
          </p:cNvGraphicFramePr>
          <p:nvPr>
            <p:ph idx="1"/>
          </p:nvPr>
        </p:nvGraphicFramePr>
        <p:xfrm>
          <a:off x="838200" y="1412776"/>
          <a:ext cx="10515600" cy="435133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10024E65-A646-B948-9EDF-536C675D5532}"/>
              </a:ext>
            </a:extLst>
          </p:cNvPr>
          <p:cNvSpPr txBox="1"/>
          <p:nvPr/>
        </p:nvSpPr>
        <p:spPr>
          <a:xfrm>
            <a:off x="6673613" y="5530157"/>
            <a:ext cx="5344216" cy="523220"/>
          </a:xfrm>
          <a:prstGeom prst="rect">
            <a:avLst/>
          </a:prstGeom>
          <a:noFill/>
        </p:spPr>
        <p:txBody>
          <a:bodyPr wrap="square" rtlCol="0">
            <a:spAutoFit/>
          </a:bodyPr>
          <a:lstStyle/>
          <a:p>
            <a:pPr algn="just"/>
            <a:r>
              <a:rPr lang="en-US" sz="1400" dirty="0"/>
              <a:t>Adapted from Gerstein </a:t>
            </a:r>
            <a:r>
              <a:rPr lang="en-US" sz="1400" i="1" dirty="0"/>
              <a:t>et al. </a:t>
            </a:r>
            <a:r>
              <a:rPr lang="en-CA" sz="1400" i="1" dirty="0"/>
              <a:t>The Lancet </a:t>
            </a:r>
            <a:r>
              <a:rPr lang="en-US" sz="1400" dirty="0"/>
              <a:t>2019; </a:t>
            </a:r>
            <a:r>
              <a:rPr lang="en-CA" sz="1400" dirty="0"/>
              <a:t>394: 121–130</a:t>
            </a:r>
          </a:p>
          <a:p>
            <a:pPr algn="just"/>
            <a:r>
              <a:rPr lang="en-CA" sz="1400" dirty="0" err="1"/>
              <a:t>Wiviott</a:t>
            </a:r>
            <a:r>
              <a:rPr lang="en-CA" sz="1400" dirty="0"/>
              <a:t> </a:t>
            </a:r>
            <a:r>
              <a:rPr lang="en-CA" sz="1400" i="1" dirty="0"/>
              <a:t>et al. N </a:t>
            </a:r>
            <a:r>
              <a:rPr lang="en-CA" sz="1400" i="1" dirty="0" err="1"/>
              <a:t>Engl</a:t>
            </a:r>
            <a:r>
              <a:rPr lang="en-CA" sz="1400" i="1" dirty="0"/>
              <a:t> J Med </a:t>
            </a:r>
            <a:r>
              <a:rPr lang="en-CA" sz="1400" dirty="0"/>
              <a:t>2019; 380: 347–357</a:t>
            </a:r>
            <a:endParaRPr lang="en-US" sz="1400" dirty="0"/>
          </a:p>
        </p:txBody>
      </p:sp>
      <p:sp>
        <p:nvSpPr>
          <p:cNvPr id="2" name="TextBox 1">
            <a:extLst>
              <a:ext uri="{FF2B5EF4-FFF2-40B4-BE49-F238E27FC236}">
                <a16:creationId xmlns:a16="http://schemas.microsoft.com/office/drawing/2014/main" id="{A06CEC56-DB98-9945-82CC-2D71862C191A}"/>
              </a:ext>
            </a:extLst>
          </p:cNvPr>
          <p:cNvSpPr txBox="1"/>
          <p:nvPr/>
        </p:nvSpPr>
        <p:spPr>
          <a:xfrm>
            <a:off x="10042255" y="1327843"/>
            <a:ext cx="1754070" cy="830997"/>
          </a:xfrm>
          <a:prstGeom prst="rect">
            <a:avLst/>
          </a:prstGeom>
          <a:noFill/>
        </p:spPr>
        <p:txBody>
          <a:bodyPr wrap="none" rtlCol="0">
            <a:spAutoFit/>
          </a:bodyPr>
          <a:lstStyle/>
          <a:p>
            <a:r>
              <a:rPr lang="en-US" sz="1600" dirty="0"/>
              <a:t>n=17160</a:t>
            </a:r>
          </a:p>
          <a:p>
            <a:r>
              <a:rPr lang="en-US" sz="1600" dirty="0"/>
              <a:t>59.4% MRF</a:t>
            </a:r>
          </a:p>
          <a:p>
            <a:r>
              <a:rPr lang="en-US" sz="1600" dirty="0"/>
              <a:t>4.2 years follow up</a:t>
            </a:r>
          </a:p>
        </p:txBody>
      </p:sp>
      <p:sp>
        <p:nvSpPr>
          <p:cNvPr id="7" name="TextBox 6">
            <a:extLst>
              <a:ext uri="{FF2B5EF4-FFF2-40B4-BE49-F238E27FC236}">
                <a16:creationId xmlns:a16="http://schemas.microsoft.com/office/drawing/2014/main" id="{D3173486-1334-8046-92D9-48E33E258028}"/>
              </a:ext>
            </a:extLst>
          </p:cNvPr>
          <p:cNvSpPr txBox="1"/>
          <p:nvPr/>
        </p:nvSpPr>
        <p:spPr>
          <a:xfrm>
            <a:off x="5308259" y="1412776"/>
            <a:ext cx="1754070" cy="830997"/>
          </a:xfrm>
          <a:prstGeom prst="rect">
            <a:avLst/>
          </a:prstGeom>
          <a:noFill/>
        </p:spPr>
        <p:txBody>
          <a:bodyPr wrap="none" rtlCol="0">
            <a:spAutoFit/>
          </a:bodyPr>
          <a:lstStyle/>
          <a:p>
            <a:r>
              <a:rPr lang="en-US" sz="1600" dirty="0"/>
              <a:t>n=9901</a:t>
            </a:r>
          </a:p>
          <a:p>
            <a:r>
              <a:rPr lang="en-US" sz="1600" dirty="0"/>
              <a:t>68.5% MRF</a:t>
            </a:r>
          </a:p>
          <a:p>
            <a:r>
              <a:rPr lang="en-US" sz="1600" dirty="0"/>
              <a:t>5.4 years follow up</a:t>
            </a:r>
          </a:p>
        </p:txBody>
      </p:sp>
      <p:sp>
        <p:nvSpPr>
          <p:cNvPr id="3" name="TextBox 2">
            <a:extLst>
              <a:ext uri="{FF2B5EF4-FFF2-40B4-BE49-F238E27FC236}">
                <a16:creationId xmlns:a16="http://schemas.microsoft.com/office/drawing/2014/main" id="{C01BE2AD-111D-9F4E-A277-63AD880238A8}"/>
              </a:ext>
            </a:extLst>
          </p:cNvPr>
          <p:cNvSpPr txBox="1"/>
          <p:nvPr/>
        </p:nvSpPr>
        <p:spPr>
          <a:xfrm>
            <a:off x="3299255" y="5135334"/>
            <a:ext cx="862737" cy="338554"/>
          </a:xfrm>
          <a:prstGeom prst="rect">
            <a:avLst/>
          </a:prstGeom>
          <a:noFill/>
        </p:spPr>
        <p:txBody>
          <a:bodyPr wrap="none" rtlCol="0">
            <a:spAutoFit/>
          </a:bodyPr>
          <a:lstStyle/>
          <a:p>
            <a:r>
              <a:rPr lang="en-US" sz="1600" dirty="0"/>
              <a:t>p=0.026</a:t>
            </a:r>
          </a:p>
        </p:txBody>
      </p:sp>
      <p:sp>
        <p:nvSpPr>
          <p:cNvPr id="9" name="TextBox 8">
            <a:extLst>
              <a:ext uri="{FF2B5EF4-FFF2-40B4-BE49-F238E27FC236}">
                <a16:creationId xmlns:a16="http://schemas.microsoft.com/office/drawing/2014/main" id="{58C12C56-485E-A244-B4D3-5186E6B96F54}"/>
              </a:ext>
            </a:extLst>
          </p:cNvPr>
          <p:cNvSpPr txBox="1"/>
          <p:nvPr/>
        </p:nvSpPr>
        <p:spPr>
          <a:xfrm>
            <a:off x="8320218" y="4608112"/>
            <a:ext cx="758541" cy="338554"/>
          </a:xfrm>
          <a:prstGeom prst="rect">
            <a:avLst/>
          </a:prstGeom>
          <a:noFill/>
        </p:spPr>
        <p:txBody>
          <a:bodyPr wrap="none" rtlCol="0">
            <a:spAutoFit/>
          </a:bodyPr>
          <a:lstStyle/>
          <a:p>
            <a:r>
              <a:rPr lang="en-US" sz="1600" dirty="0"/>
              <a:t>p=0.17</a:t>
            </a:r>
          </a:p>
        </p:txBody>
      </p:sp>
      <p:sp>
        <p:nvSpPr>
          <p:cNvPr id="10" name="TextBox 9">
            <a:extLst>
              <a:ext uri="{FF2B5EF4-FFF2-40B4-BE49-F238E27FC236}">
                <a16:creationId xmlns:a16="http://schemas.microsoft.com/office/drawing/2014/main" id="{7C883E27-FEDB-7D4D-A83F-0F0F9D717F10}"/>
              </a:ext>
            </a:extLst>
          </p:cNvPr>
          <p:cNvSpPr txBox="1"/>
          <p:nvPr/>
        </p:nvSpPr>
        <p:spPr>
          <a:xfrm rot="16200000">
            <a:off x="-1134198" y="3780606"/>
            <a:ext cx="3452355" cy="461665"/>
          </a:xfrm>
          <a:prstGeom prst="rect">
            <a:avLst/>
          </a:prstGeom>
          <a:noFill/>
        </p:spPr>
        <p:txBody>
          <a:bodyPr wrap="none" rtlCol="0">
            <a:spAutoFit/>
          </a:bodyPr>
          <a:lstStyle/>
          <a:p>
            <a:r>
              <a:rPr lang="en-US" sz="2400" dirty="0"/>
              <a:t>% risk reduction v placebo</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03179" y="6374618"/>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3225609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1406760" y="2808389"/>
            <a:ext cx="9579294"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Q17: Are some SGLT2i or GLP1-RA more effective than others? Is this reflected by the grading of evidence?</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1307041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In the absence of head-to-head trials, it is not possible to determine whether different agents within a class are more or less effective.</a:t>
            </a:r>
          </a:p>
          <a:p>
            <a:r>
              <a:rPr lang="en-US" sz="2400" b="0" i="0" dirty="0">
                <a:solidFill>
                  <a:srgbClr val="000000"/>
                </a:solidFill>
                <a:effectLst/>
                <a:latin typeface="Open Sans" panose="020B0606030504020204"/>
              </a:rPr>
              <a:t>The grading of the evidence refers to the confidence with which we can trust the results of the trial are valid. It does not indicate that one drug is “better” than another.</a:t>
            </a:r>
          </a:p>
          <a:p>
            <a:r>
              <a:rPr lang="en-US" sz="2400" b="0" i="0" dirty="0">
                <a:solidFill>
                  <a:srgbClr val="000000"/>
                </a:solidFill>
                <a:effectLst/>
                <a:latin typeface="Open Sans" panose="020B0606030504020204"/>
              </a:rPr>
              <a:t>Some agents, although safe and effective to improve glycemia, have not demonstrated cardiorenal benefits (see Figure 2 in 2020 update).</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Q17: Are some SGLT2i or GLP1-RA more effective than others? Is this reflected by the grading of evidence?</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81" y="6095261"/>
            <a:ext cx="2031659" cy="701888"/>
          </a:xfrm>
          <a:prstGeom prst="rect">
            <a:avLst/>
          </a:prstGeom>
        </p:spPr>
      </p:pic>
      <p:sp>
        <p:nvSpPr>
          <p:cNvPr id="10" name="TextBox 9"/>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420826732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6822B7-2425-4844-B5DE-7F2B868CEC18}"/>
              </a:ext>
            </a:extLst>
          </p:cNvPr>
          <p:cNvPicPr>
            <a:picLocks noChangeAspect="1"/>
          </p:cNvPicPr>
          <p:nvPr/>
        </p:nvPicPr>
        <p:blipFill>
          <a:blip r:embed="rId4"/>
          <a:stretch>
            <a:fillRect/>
          </a:stretch>
        </p:blipFill>
        <p:spPr>
          <a:xfrm>
            <a:off x="4480635" y="894385"/>
            <a:ext cx="7351772" cy="4922773"/>
          </a:xfrm>
          <a:prstGeom prst="rect">
            <a:avLst/>
          </a:prstGeom>
        </p:spPr>
      </p:pic>
      <p:sp>
        <p:nvSpPr>
          <p:cNvPr id="5" name="Rectangle 4">
            <a:extLst>
              <a:ext uri="{FF2B5EF4-FFF2-40B4-BE49-F238E27FC236}">
                <a16:creationId xmlns:a16="http://schemas.microsoft.com/office/drawing/2014/main" id="{76E7AF84-587C-F741-B389-A976EF034D7A}"/>
              </a:ext>
            </a:extLst>
          </p:cNvPr>
          <p:cNvSpPr/>
          <p:nvPr/>
        </p:nvSpPr>
        <p:spPr>
          <a:xfrm>
            <a:off x="3696790" y="5882429"/>
            <a:ext cx="6091784" cy="548676"/>
          </a:xfrm>
          <a:prstGeom prst="rect">
            <a:avLst/>
          </a:prstGeom>
        </p:spPr>
        <p:txBody>
          <a:bodyPr wrap="square">
            <a:spAutoFit/>
          </a:bodyPr>
          <a:lstStyle/>
          <a:p>
            <a:pPr>
              <a:spcBef>
                <a:spcPts val="151"/>
              </a:spcBef>
              <a:buSzPct val="100000"/>
              <a:defRPr sz="1400"/>
            </a:pPr>
            <a:r>
              <a:rPr lang="en-CA" sz="933" dirty="0"/>
              <a:t>** In CV outcome trials performed in people with ASCVD, CKD, HF or at high CV risk</a:t>
            </a:r>
          </a:p>
          <a:p>
            <a:pPr>
              <a:spcBef>
                <a:spcPts val="151"/>
              </a:spcBef>
              <a:buSzPct val="100000"/>
              <a:defRPr sz="1400"/>
            </a:pPr>
            <a:r>
              <a:rPr lang="en-CA" sz="933" dirty="0"/>
              <a:t>*** VERTIS (CV outcome trial for ertugliflozin) presented at ADA June 2020 showed non-inferiority for MACE. Manuscript not published at time of writing.</a:t>
            </a:r>
          </a:p>
        </p:txBody>
      </p:sp>
      <p:cxnSp>
        <p:nvCxnSpPr>
          <p:cNvPr id="7" name="Straight Connector 6">
            <a:extLst>
              <a:ext uri="{FF2B5EF4-FFF2-40B4-BE49-F238E27FC236}">
                <a16:creationId xmlns:a16="http://schemas.microsoft.com/office/drawing/2014/main" id="{49BD57AC-D249-6647-9F1E-B160F2418C72}"/>
              </a:ext>
            </a:extLst>
          </p:cNvPr>
          <p:cNvCxnSpPr>
            <a:cxnSpLocks/>
          </p:cNvCxnSpPr>
          <p:nvPr/>
        </p:nvCxnSpPr>
        <p:spPr>
          <a:xfrm>
            <a:off x="7000973" y="2585611"/>
            <a:ext cx="0" cy="3304776"/>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3A6B1C-11F9-1C46-9471-696A382C45AF}"/>
              </a:ext>
            </a:extLst>
          </p:cNvPr>
          <p:cNvCxnSpPr>
            <a:cxnSpLocks/>
          </p:cNvCxnSpPr>
          <p:nvPr/>
        </p:nvCxnSpPr>
        <p:spPr>
          <a:xfrm>
            <a:off x="9454799" y="2585610"/>
            <a:ext cx="0" cy="3304777"/>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4BBD63F-FE66-F747-A7C3-119A9CBD8AAC}"/>
              </a:ext>
            </a:extLst>
          </p:cNvPr>
          <p:cNvSpPr/>
          <p:nvPr/>
        </p:nvSpPr>
        <p:spPr>
          <a:xfrm>
            <a:off x="597033" y="1544724"/>
            <a:ext cx="3242796" cy="3754169"/>
          </a:xfrm>
          <a:prstGeom prst="rect">
            <a:avLst/>
          </a:prstGeom>
        </p:spPr>
        <p:txBody>
          <a:bodyPr wrap="square">
            <a:spAutoFit/>
          </a:bodyPr>
          <a:lstStyle/>
          <a:p>
            <a:pPr>
              <a:spcBef>
                <a:spcPts val="151"/>
              </a:spcBef>
              <a:buSzPct val="100000"/>
              <a:defRPr sz="1400"/>
            </a:pPr>
            <a:r>
              <a:rPr lang="en-CA" sz="2133" baseline="30000" dirty="0"/>
              <a:t>††</a:t>
            </a:r>
            <a:r>
              <a:rPr lang="en-CA" sz="2133" dirty="0"/>
              <a:t> All AHA’s have Grade A evidence for effectiveness to reduce blood glucose levels</a:t>
            </a:r>
          </a:p>
          <a:p>
            <a:pPr>
              <a:spcBef>
                <a:spcPts val="151"/>
              </a:spcBef>
              <a:buSzPct val="100000"/>
              <a:defRPr sz="1400"/>
            </a:pPr>
            <a:endParaRPr lang="en-CA" sz="2133" dirty="0"/>
          </a:p>
          <a:p>
            <a:pPr>
              <a:spcBef>
                <a:spcPts val="151"/>
              </a:spcBef>
              <a:buSzPct val="100000"/>
              <a:defRPr sz="1400"/>
            </a:pPr>
            <a:r>
              <a:rPr lang="en-CA" sz="2133" baseline="30000" dirty="0"/>
              <a:t>†††</a:t>
            </a:r>
            <a:r>
              <a:rPr lang="en-CA" sz="2133" dirty="0"/>
              <a:t> Consider degree of hyperglycemia, costs and coverage, renal function, comorbidity, side effect profile, and potential for pregnancy</a:t>
            </a:r>
          </a:p>
        </p:txBody>
      </p:sp>
      <p:sp>
        <p:nvSpPr>
          <p:cNvPr id="6" name="TextBox 5">
            <a:extLst>
              <a:ext uri="{FF2B5EF4-FFF2-40B4-BE49-F238E27FC236}">
                <a16:creationId xmlns:a16="http://schemas.microsoft.com/office/drawing/2014/main" id="{69AAFB44-5D1C-B043-8609-A94A92F04052}"/>
              </a:ext>
            </a:extLst>
          </p:cNvPr>
          <p:cNvSpPr txBox="1"/>
          <p:nvPr/>
        </p:nvSpPr>
        <p:spPr>
          <a:xfrm>
            <a:off x="4537181" y="1494150"/>
            <a:ext cx="7150118" cy="276999"/>
          </a:xfrm>
          <a:prstGeom prst="rect">
            <a:avLst/>
          </a:prstGeom>
          <a:solidFill>
            <a:srgbClr val="00B0F0"/>
          </a:solidFill>
          <a:ln>
            <a:solidFill>
              <a:schemeClr val="tx1"/>
            </a:solidFill>
          </a:ln>
        </p:spPr>
        <p:txBody>
          <a:bodyPr wrap="square" tIns="0" bIns="0" rtlCol="0">
            <a:spAutoFit/>
          </a:bodyPr>
          <a:lstStyle/>
          <a:p>
            <a:pPr algn="ctr"/>
            <a:r>
              <a:rPr lang="en-US" b="1" dirty="0"/>
              <a:t>AGENT CHARACTERISTICS</a:t>
            </a:r>
          </a:p>
        </p:txBody>
      </p:sp>
      <p:sp>
        <p:nvSpPr>
          <p:cNvPr id="10" name="TextBox 9">
            <a:extLst>
              <a:ext uri="{FF2B5EF4-FFF2-40B4-BE49-F238E27FC236}">
                <a16:creationId xmlns:a16="http://schemas.microsoft.com/office/drawing/2014/main" id="{947B902C-7C4E-B046-B222-844791F9EC27}"/>
              </a:ext>
            </a:extLst>
          </p:cNvPr>
          <p:cNvSpPr txBox="1"/>
          <p:nvPr/>
        </p:nvSpPr>
        <p:spPr>
          <a:xfrm rot="16200000">
            <a:off x="2312512" y="3661150"/>
            <a:ext cx="3599553" cy="830997"/>
          </a:xfrm>
          <a:prstGeom prst="rect">
            <a:avLst/>
          </a:prstGeom>
          <a:solidFill>
            <a:srgbClr val="CCFF66"/>
          </a:solidFill>
          <a:ln>
            <a:solidFill>
              <a:schemeClr val="tx1"/>
            </a:solidFill>
          </a:ln>
        </p:spPr>
        <p:txBody>
          <a:bodyPr wrap="square" rtlCol="0">
            <a:spAutoFit/>
          </a:bodyPr>
          <a:lstStyle/>
          <a:p>
            <a:pPr algn="ctr"/>
            <a:r>
              <a:rPr lang="en-US" sz="2400" b="1" dirty="0"/>
              <a:t>PATIENT PRIORITIES/PREFERENCES</a:t>
            </a:r>
          </a:p>
        </p:txBody>
      </p:sp>
      <p:sp>
        <p:nvSpPr>
          <p:cNvPr id="13" name="Shape 381">
            <a:extLst>
              <a:ext uri="{FF2B5EF4-FFF2-40B4-BE49-F238E27FC236}">
                <a16:creationId xmlns:a16="http://schemas.microsoft.com/office/drawing/2014/main" id="{E9779C17-F869-444E-8DCD-489BC0C1D072}"/>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8" name="Title 7">
            <a:extLst>
              <a:ext uri="{FF2B5EF4-FFF2-40B4-BE49-F238E27FC236}">
                <a16:creationId xmlns:a16="http://schemas.microsoft.com/office/drawing/2014/main" id="{5C4F261A-72A7-7A46-AD6C-0B70913B5DF6}"/>
              </a:ext>
            </a:extLst>
          </p:cNvPr>
          <p:cNvSpPr>
            <a:spLocks noGrp="1"/>
          </p:cNvSpPr>
          <p:nvPr>
            <p:ph type="title"/>
          </p:nvPr>
        </p:nvSpPr>
        <p:spPr>
          <a:xfrm>
            <a:off x="258473" y="-248776"/>
            <a:ext cx="10515600" cy="1325563"/>
          </a:xfrm>
        </p:spPr>
        <p:txBody>
          <a:bodyPr>
            <a:normAutofit/>
          </a:bodyPr>
          <a:lstStyle/>
          <a:p>
            <a:r>
              <a:rPr lang="en-US" sz="4000" kern="0" dirty="0">
                <a:latin typeface="Open Sans"/>
                <a:cs typeface="Arial" charset="0"/>
                <a:sym typeface="Open Sans"/>
              </a:rPr>
              <a:t>Where additional glucose lowering is required</a:t>
            </a:r>
            <a:endParaRPr lang="en-US" sz="4000" dirty="0"/>
          </a:p>
        </p:txBody>
      </p:sp>
      <p:sp>
        <p:nvSpPr>
          <p:cNvPr id="9" name="TextBox 8">
            <a:extLst>
              <a:ext uri="{FF2B5EF4-FFF2-40B4-BE49-F238E27FC236}">
                <a16:creationId xmlns:a16="http://schemas.microsoft.com/office/drawing/2014/main" id="{8B3FE0C2-37AF-8E41-8DC3-32814D7E67C8}"/>
              </a:ext>
            </a:extLst>
          </p:cNvPr>
          <p:cNvSpPr txBox="1"/>
          <p:nvPr/>
        </p:nvSpPr>
        <p:spPr>
          <a:xfrm>
            <a:off x="7152117" y="5541235"/>
            <a:ext cx="1152128" cy="205121"/>
          </a:xfrm>
          <a:prstGeom prst="rect">
            <a:avLst/>
          </a:prstGeom>
          <a:solidFill>
            <a:srgbClr val="DAA286"/>
          </a:solidFill>
        </p:spPr>
        <p:txBody>
          <a:bodyPr wrap="square" lIns="48000" tIns="0" rIns="48000" bIns="0" rtlCol="0">
            <a:spAutoFit/>
          </a:bodyPr>
          <a:lstStyle/>
          <a:p>
            <a:r>
              <a:rPr lang="en-US" sz="1333" b="1" dirty="0">
                <a:solidFill>
                  <a:srgbClr val="FF0000"/>
                </a:solidFill>
              </a:rPr>
              <a:t>Hypoglycemia</a:t>
            </a:r>
          </a:p>
        </p:txBody>
      </p:sp>
      <p:sp>
        <p:nvSpPr>
          <p:cNvPr id="14" name="TextBox 13">
            <a:extLst>
              <a:ext uri="{FF2B5EF4-FFF2-40B4-BE49-F238E27FC236}">
                <a16:creationId xmlns:a16="http://schemas.microsoft.com/office/drawing/2014/main" id="{E2A4AEA7-DD4D-CA48-B0F5-0E9C96A41BBB}"/>
              </a:ext>
            </a:extLst>
          </p:cNvPr>
          <p:cNvSpPr txBox="1"/>
          <p:nvPr/>
        </p:nvSpPr>
        <p:spPr>
          <a:xfrm>
            <a:off x="9744405" y="5559499"/>
            <a:ext cx="1723768" cy="205121"/>
          </a:xfrm>
          <a:prstGeom prst="rect">
            <a:avLst/>
          </a:prstGeom>
          <a:solidFill>
            <a:srgbClr val="E8C6B1"/>
          </a:solidFill>
        </p:spPr>
        <p:txBody>
          <a:bodyPr wrap="square" lIns="48000" tIns="0" rIns="48000" bIns="0" rtlCol="0">
            <a:spAutoFit/>
          </a:bodyPr>
          <a:lstStyle/>
          <a:p>
            <a:pPr algn="r"/>
            <a:r>
              <a:rPr lang="en-US" sz="1333" b="1" dirty="0">
                <a:solidFill>
                  <a:srgbClr val="FF0000"/>
                </a:solidFill>
              </a:rPr>
              <a:t>Weight gain</a:t>
            </a:r>
          </a:p>
        </p:txBody>
      </p:sp>
      <p:sp>
        <p:nvSpPr>
          <p:cNvPr id="17" name="TextBox 16"/>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custDataLst>
      <p:tags r:id="rId1"/>
    </p:custDataLst>
    <p:extLst>
      <p:ext uri="{BB962C8B-B14F-4D97-AF65-F5344CB8AC3E}">
        <p14:creationId xmlns:p14="http://schemas.microsoft.com/office/powerpoint/2010/main" val="341600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9901" y="1655696"/>
            <a:ext cx="11792198" cy="4739759"/>
          </a:xfrm>
          <a:prstGeom prst="rect">
            <a:avLst/>
          </a:prstGeom>
          <a:noFill/>
        </p:spPr>
        <p:txBody>
          <a:bodyPr wrap="square" rtlCol="0">
            <a:spAutoFit/>
          </a:bodyPr>
          <a:lstStyle/>
          <a:p>
            <a:r>
              <a:rPr lang="en-US" dirty="0"/>
              <a:t>9. In adults with type 2 diabetes </a:t>
            </a:r>
            <a:r>
              <a:rPr lang="en-US" b="1" i="1" dirty="0"/>
              <a:t>WITH</a:t>
            </a:r>
            <a:r>
              <a:rPr lang="en-US" b="1" dirty="0"/>
              <a:t> ASCVD, HF and/or CKD, treatment should include agents from the following classes with</a:t>
            </a:r>
            <a:r>
              <a:rPr lang="en-US" dirty="0"/>
              <a:t> demonstrated </a:t>
            </a:r>
            <a:r>
              <a:rPr lang="en-US" b="1" dirty="0"/>
              <a:t>CV or renal benefits</a:t>
            </a:r>
            <a:r>
              <a:rPr lang="en-US" dirty="0"/>
              <a:t> (see </a:t>
            </a:r>
            <a:r>
              <a:rPr lang="en-US" dirty="0">
                <a:hlinkClick r:id="rId2"/>
              </a:rPr>
              <a:t>Figures 2A</a:t>
            </a:r>
            <a:r>
              <a:rPr lang="en-US" dirty="0"/>
              <a:t>, </a:t>
            </a:r>
            <a:r>
              <a:rPr lang="en-US" dirty="0">
                <a:hlinkClick r:id="rId2"/>
              </a:rPr>
              <a:t>2B</a:t>
            </a:r>
            <a:r>
              <a:rPr lang="en-US" dirty="0"/>
              <a:t> and </a:t>
            </a:r>
            <a:r>
              <a:rPr lang="en-US" dirty="0">
                <a:hlinkClick r:id="rId3"/>
              </a:rPr>
              <a:t>Table 2</a:t>
            </a:r>
            <a:r>
              <a:rPr lang="en-US" dirty="0"/>
              <a:t>).</a:t>
            </a:r>
          </a:p>
          <a:p>
            <a:endParaRPr lang="en-US" dirty="0"/>
          </a:p>
          <a:p>
            <a:pPr marL="800100" lvl="1" indent="-342900">
              <a:buAutoNum type="alphaLcParenR"/>
            </a:pPr>
            <a:r>
              <a:rPr lang="en-US" dirty="0"/>
              <a:t>In adults with </a:t>
            </a:r>
            <a:r>
              <a:rPr lang="en-US" b="1" dirty="0"/>
              <a:t>type 2 diabetes and ASCVD</a:t>
            </a:r>
            <a:r>
              <a:rPr lang="en-US" dirty="0"/>
              <a:t>, a GLP1-RA or SGLT2i with CV or renal benefit should be used to reduce the risk of:</a:t>
            </a:r>
          </a:p>
          <a:p>
            <a:pPr marL="800100" lvl="1" indent="-342900">
              <a:buAutoNum type="alphaLcParenR"/>
            </a:pPr>
            <a:endParaRPr lang="en-US" dirty="0"/>
          </a:p>
          <a:p>
            <a:pPr marL="1200150" lvl="2" indent="-285750">
              <a:buFont typeface="+mj-lt"/>
              <a:buAutoNum type="romanLcPeriod"/>
            </a:pPr>
            <a:r>
              <a:rPr lang="en-US" dirty="0"/>
              <a:t>MACE [Grade A, Level 1A </a:t>
            </a:r>
            <a:r>
              <a:rPr lang="en-US" baseline="30000" dirty="0"/>
              <a:t>(</a:t>
            </a:r>
            <a:r>
              <a:rPr lang="en-US" baseline="30000" dirty="0">
                <a:hlinkClick r:id="rId4"/>
              </a:rPr>
              <a:t>6</a:t>
            </a:r>
            <a:r>
              <a:rPr lang="en-US" baseline="30000" dirty="0"/>
              <a:t>,</a:t>
            </a:r>
            <a:r>
              <a:rPr lang="en-US" baseline="30000" dirty="0">
                <a:hlinkClick r:id="rId5"/>
              </a:rPr>
              <a:t>10</a:t>
            </a:r>
            <a:r>
              <a:rPr lang="en-US" baseline="30000" dirty="0"/>
              <a:t>) </a:t>
            </a:r>
            <a:r>
              <a:rPr lang="en-US" dirty="0"/>
              <a:t>for </a:t>
            </a:r>
            <a:r>
              <a:rPr lang="en-US" dirty="0" err="1"/>
              <a:t>liraglutide</a:t>
            </a:r>
            <a:r>
              <a:rPr lang="en-US" dirty="0"/>
              <a:t> and </a:t>
            </a:r>
            <a:r>
              <a:rPr lang="en-US" dirty="0" err="1"/>
              <a:t>dulaglutide</a:t>
            </a:r>
            <a:r>
              <a:rPr lang="en-US" dirty="0"/>
              <a:t>; Grade B, Level 2 for subcutaneous </a:t>
            </a:r>
            <a:r>
              <a:rPr lang="en-US" dirty="0" err="1"/>
              <a:t>semaglutide</a:t>
            </a:r>
            <a:r>
              <a:rPr lang="en-US" dirty="0"/>
              <a:t> </a:t>
            </a:r>
            <a:r>
              <a:rPr lang="en-US" baseline="30000" dirty="0">
                <a:hlinkClick r:id="rId6"/>
              </a:rPr>
              <a:t>7</a:t>
            </a:r>
            <a:r>
              <a:rPr lang="en-US" dirty="0"/>
              <a:t>; Grade A, Level 1A </a:t>
            </a:r>
            <a:r>
              <a:rPr lang="en-US" baseline="30000" dirty="0">
                <a:hlinkClick r:id="rId7"/>
              </a:rPr>
              <a:t>12</a:t>
            </a:r>
            <a:r>
              <a:rPr lang="en-US" dirty="0"/>
              <a:t> for </a:t>
            </a:r>
            <a:r>
              <a:rPr lang="en-US" dirty="0" err="1"/>
              <a:t>empagliflozin</a:t>
            </a:r>
            <a:r>
              <a:rPr lang="en-US" dirty="0"/>
              <a:t>; Grade B, Level 2 </a:t>
            </a:r>
            <a:r>
              <a:rPr lang="en-US" baseline="30000" dirty="0">
                <a:hlinkClick r:id="rId8"/>
              </a:rPr>
              <a:t>15</a:t>
            </a:r>
            <a:r>
              <a:rPr lang="en-US" dirty="0"/>
              <a:t> for </a:t>
            </a:r>
            <a:r>
              <a:rPr lang="en-US" dirty="0" err="1"/>
              <a:t>canagliflozin</a:t>
            </a:r>
            <a:r>
              <a:rPr lang="en-US" dirty="0"/>
              <a:t>].</a:t>
            </a:r>
          </a:p>
          <a:p>
            <a:pPr marL="1200150" lvl="2" indent="-285750">
              <a:buFont typeface="+mj-lt"/>
              <a:buAutoNum type="romanLcPeriod"/>
            </a:pPr>
            <a:endParaRPr lang="en-US" dirty="0"/>
          </a:p>
          <a:p>
            <a:pPr marL="1200150" lvl="2" indent="-285750">
              <a:buFont typeface="+mj-lt"/>
              <a:buAutoNum type="romanLcPeriod"/>
            </a:pPr>
            <a:r>
              <a:rPr lang="en-US" dirty="0"/>
              <a:t>HHF [Grade B, Level 2 </a:t>
            </a:r>
            <a:r>
              <a:rPr lang="en-US" baseline="30000" dirty="0"/>
              <a:t>(</a:t>
            </a:r>
            <a:r>
              <a:rPr lang="en-US" baseline="30000" dirty="0">
                <a:hlinkClick r:id="rId7"/>
              </a:rPr>
              <a:t>12</a:t>
            </a:r>
            <a:r>
              <a:rPr lang="en-US" baseline="30000" dirty="0"/>
              <a:t>,</a:t>
            </a:r>
            <a:r>
              <a:rPr lang="en-US" baseline="30000" dirty="0">
                <a:hlinkClick r:id="rId8"/>
              </a:rPr>
              <a:t>15</a:t>
            </a:r>
            <a:r>
              <a:rPr lang="en-US" baseline="30000" dirty="0"/>
              <a:t>,</a:t>
            </a:r>
            <a:r>
              <a:rPr lang="en-US" baseline="30000" dirty="0">
                <a:hlinkClick r:id="rId9"/>
              </a:rPr>
              <a:t>17</a:t>
            </a:r>
            <a:r>
              <a:rPr lang="en-US" baseline="30000" dirty="0"/>
              <a:t>) </a:t>
            </a:r>
            <a:r>
              <a:rPr lang="en-US" dirty="0"/>
              <a:t>for </a:t>
            </a:r>
            <a:r>
              <a:rPr lang="en-US" dirty="0" err="1"/>
              <a:t>empagliflozin</a:t>
            </a:r>
            <a:r>
              <a:rPr lang="en-US" dirty="0"/>
              <a:t>, </a:t>
            </a:r>
            <a:r>
              <a:rPr lang="en-US" dirty="0" err="1"/>
              <a:t>canagliflozin</a:t>
            </a:r>
            <a:r>
              <a:rPr lang="en-US" dirty="0"/>
              <a:t> and </a:t>
            </a:r>
            <a:r>
              <a:rPr lang="en-US" dirty="0" err="1"/>
              <a:t>dapagliflozin</a:t>
            </a:r>
            <a:r>
              <a:rPr lang="en-US" dirty="0"/>
              <a:t>].</a:t>
            </a:r>
          </a:p>
          <a:p>
            <a:pPr marL="1200150" lvl="2" indent="-285750">
              <a:buFont typeface="+mj-lt"/>
              <a:buAutoNum type="romanLcPeriod"/>
            </a:pPr>
            <a:endParaRPr lang="en-US" dirty="0"/>
          </a:p>
          <a:p>
            <a:pPr marL="1200150" lvl="2" indent="-285750">
              <a:buFont typeface="+mj-lt"/>
              <a:buAutoNum type="romanLcPeriod"/>
            </a:pPr>
            <a:r>
              <a:rPr lang="en-US" dirty="0"/>
              <a:t>Progression of nephropathy [Grade B, Level 2 </a:t>
            </a:r>
            <a:r>
              <a:rPr lang="en-US" baseline="30000" dirty="0"/>
              <a:t>(</a:t>
            </a:r>
            <a:r>
              <a:rPr lang="en-US" baseline="30000" dirty="0">
                <a:hlinkClick r:id="rId10"/>
              </a:rPr>
              <a:t>44</a:t>
            </a:r>
            <a:r>
              <a:rPr lang="en-US" baseline="30000" dirty="0"/>
              <a:t>,</a:t>
            </a:r>
            <a:r>
              <a:rPr lang="en-US" baseline="30000" dirty="0">
                <a:hlinkClick r:id="rId8"/>
              </a:rPr>
              <a:t>15</a:t>
            </a:r>
            <a:r>
              <a:rPr lang="en-US" baseline="30000" dirty="0"/>
              <a:t>,</a:t>
            </a:r>
            <a:r>
              <a:rPr lang="en-US" baseline="30000" dirty="0">
                <a:hlinkClick r:id="rId9"/>
              </a:rPr>
              <a:t>17</a:t>
            </a:r>
            <a:r>
              <a:rPr lang="en-US" baseline="30000" dirty="0"/>
              <a:t>) </a:t>
            </a:r>
            <a:r>
              <a:rPr lang="en-US" dirty="0"/>
              <a:t>for </a:t>
            </a:r>
            <a:r>
              <a:rPr lang="en-US" dirty="0" err="1"/>
              <a:t>empagliflozin</a:t>
            </a:r>
            <a:r>
              <a:rPr lang="en-US" dirty="0"/>
              <a:t>, </a:t>
            </a:r>
            <a:r>
              <a:rPr lang="en-US" dirty="0" err="1"/>
              <a:t>canagliflozin</a:t>
            </a:r>
            <a:r>
              <a:rPr lang="en-US" dirty="0"/>
              <a:t> and </a:t>
            </a:r>
            <a:r>
              <a:rPr lang="en-US" dirty="0" err="1"/>
              <a:t>dapagliflozin</a:t>
            </a:r>
            <a:r>
              <a:rPr lang="en-US" dirty="0"/>
              <a:t>].</a:t>
            </a:r>
          </a:p>
          <a:p>
            <a:pPr marL="1200150" lvl="2" indent="-285750">
              <a:buFont typeface="+mj-lt"/>
              <a:buAutoNum type="romanLcPeriod"/>
            </a:pPr>
            <a:endParaRPr lang="en-US" dirty="0"/>
          </a:p>
          <a:p>
            <a:pPr marL="1200150" lvl="2" indent="-285750">
              <a:buFont typeface="+mj-lt"/>
              <a:buAutoNum type="romanLcPeriod"/>
            </a:pPr>
            <a:endParaRPr lang="en-US" dirty="0"/>
          </a:p>
          <a:p>
            <a:pPr marL="1200150" lvl="2" indent="-285750">
              <a:buFont typeface="+mj-lt"/>
              <a:buAutoNum type="romanLcPeriod"/>
            </a:pPr>
            <a:endParaRPr lang="en-US" dirty="0"/>
          </a:p>
          <a:p>
            <a:pPr marL="1200150" lvl="2" indent="-285750">
              <a:buFont typeface="+mj-lt"/>
              <a:buAutoNum type="romanLcPeriod"/>
            </a:pPr>
            <a:endParaRPr lang="en-US" dirty="0"/>
          </a:p>
          <a:p>
            <a:r>
              <a:rPr lang="en-CA" sz="1400" dirty="0"/>
              <a:t>Source: </a:t>
            </a:r>
            <a:r>
              <a:rPr lang="en-US" sz="1400" dirty="0">
                <a:hlinkClick r:id="rId11"/>
              </a:rPr>
              <a:t>Pharmacologic  Glycemic Management of Type 2 Diabetes in Adults: 2020 Update</a:t>
            </a:r>
            <a:endParaRPr lang="en-CA" sz="1400" dirty="0"/>
          </a:p>
        </p:txBody>
      </p:sp>
      <p:sp>
        <p:nvSpPr>
          <p:cNvPr id="5" name="Rectangle 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b="1" dirty="0">
                <a:solidFill>
                  <a:schemeClr val="bg1"/>
                </a:solidFill>
                <a:latin typeface="Open Sans"/>
              </a:rPr>
              <a:t>Advancement or Adjustment of Treatment in People with Type 2 Diabetes</a:t>
            </a:r>
          </a:p>
        </p:txBody>
      </p:sp>
      <p:sp>
        <p:nvSpPr>
          <p:cNvPr id="7" name="TextBox 6"/>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7529506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005" y="1038704"/>
            <a:ext cx="11792198" cy="5293757"/>
          </a:xfrm>
          <a:prstGeom prst="rect">
            <a:avLst/>
          </a:prstGeom>
          <a:noFill/>
        </p:spPr>
        <p:txBody>
          <a:bodyPr wrap="square" rtlCol="0">
            <a:spAutoFit/>
          </a:bodyPr>
          <a:lstStyle/>
          <a:p>
            <a:endParaRPr lang="en-US" dirty="0"/>
          </a:p>
          <a:p>
            <a:pPr lvl="1"/>
            <a:r>
              <a:rPr lang="en-US" dirty="0"/>
              <a:t>b) In adults with type 2 diabetes and </a:t>
            </a:r>
            <a:r>
              <a:rPr lang="en-US" b="1" dirty="0"/>
              <a:t>a history of HF</a:t>
            </a:r>
            <a:r>
              <a:rPr lang="en-US" dirty="0"/>
              <a:t> (reduced ejection fraction ≤40%):</a:t>
            </a:r>
          </a:p>
          <a:p>
            <a:pPr lvl="1"/>
            <a:endParaRPr lang="en-US" dirty="0"/>
          </a:p>
          <a:p>
            <a:pPr marL="1200150" lvl="2" indent="-285750">
              <a:buFont typeface="+mj-lt"/>
              <a:buAutoNum type="romanLcPeriod"/>
            </a:pPr>
            <a:r>
              <a:rPr lang="en-US" dirty="0"/>
              <a:t>An SGLT2i should be used to reduce the risk of HHF or CV death, if the </a:t>
            </a:r>
            <a:r>
              <a:rPr lang="en-US" dirty="0" err="1"/>
              <a:t>eGFR</a:t>
            </a:r>
            <a:r>
              <a:rPr lang="en-US" dirty="0"/>
              <a:t> is &gt;30 mL/min/1.73m</a:t>
            </a:r>
            <a:r>
              <a:rPr lang="en-US" baseline="30000" dirty="0"/>
              <a:t>2</a:t>
            </a:r>
            <a:r>
              <a:rPr lang="en-US" dirty="0"/>
              <a:t> [Grade A, Level 1A </a:t>
            </a:r>
            <a:r>
              <a:rPr lang="en-US" baseline="30000" dirty="0">
                <a:hlinkClick r:id="rId2"/>
              </a:rPr>
              <a:t>19</a:t>
            </a:r>
            <a:r>
              <a:rPr lang="en-US" baseline="30000" dirty="0"/>
              <a:t> </a:t>
            </a:r>
            <a:r>
              <a:rPr lang="en-US" dirty="0"/>
              <a:t>for </a:t>
            </a:r>
            <a:r>
              <a:rPr lang="en-US" dirty="0" err="1"/>
              <a:t>dapagliflozin</a:t>
            </a:r>
            <a:r>
              <a:rPr lang="en-US" dirty="0"/>
              <a:t>; Grade A, Level 1 </a:t>
            </a:r>
            <a:r>
              <a:rPr lang="en-US" baseline="30000" dirty="0">
                <a:hlinkClick r:id="rId3"/>
              </a:rPr>
              <a:t>18</a:t>
            </a:r>
            <a:r>
              <a:rPr lang="en-US" dirty="0"/>
              <a:t> for </a:t>
            </a:r>
            <a:r>
              <a:rPr lang="en-US" dirty="0" err="1"/>
              <a:t>empagliflozin</a:t>
            </a:r>
            <a:r>
              <a:rPr lang="en-US" dirty="0"/>
              <a:t> and </a:t>
            </a:r>
            <a:r>
              <a:rPr lang="en-US" dirty="0" err="1"/>
              <a:t>canagliflozin</a:t>
            </a:r>
            <a:r>
              <a:rPr lang="en-US" dirty="0"/>
              <a:t>].</a:t>
            </a:r>
          </a:p>
          <a:p>
            <a:pPr marL="1200150" lvl="2" indent="-285750">
              <a:buFont typeface="+mj-lt"/>
              <a:buAutoNum type="romanLcPeriod"/>
            </a:pPr>
            <a:endParaRPr lang="en-US" dirty="0"/>
          </a:p>
          <a:p>
            <a:pPr marL="1200150" lvl="2" indent="-285750">
              <a:buFont typeface="+mj-lt"/>
              <a:buAutoNum type="romanLcPeriod"/>
            </a:pPr>
            <a:r>
              <a:rPr lang="en-US" dirty="0"/>
              <a:t>TZD and </a:t>
            </a:r>
            <a:r>
              <a:rPr lang="en-US" dirty="0" err="1"/>
              <a:t>saxagliptin</a:t>
            </a:r>
            <a:r>
              <a:rPr lang="en-US" dirty="0"/>
              <a:t> should be avoided due to their higher risk of HF [Grade A, Level 1A </a:t>
            </a:r>
            <a:r>
              <a:rPr lang="en-US" baseline="30000" dirty="0"/>
              <a:t>(</a:t>
            </a:r>
            <a:r>
              <a:rPr lang="en-US" baseline="30000" dirty="0">
                <a:hlinkClick r:id="rId4"/>
              </a:rPr>
              <a:t>21</a:t>
            </a:r>
            <a:r>
              <a:rPr lang="en-US" baseline="30000" dirty="0"/>
              <a:t>,</a:t>
            </a:r>
            <a:r>
              <a:rPr lang="en-US" baseline="30000" dirty="0">
                <a:hlinkClick r:id="rId5"/>
              </a:rPr>
              <a:t>45</a:t>
            </a:r>
            <a:r>
              <a:rPr lang="en-US" baseline="30000" dirty="0"/>
              <a:t>,</a:t>
            </a:r>
            <a:r>
              <a:rPr lang="en-US" baseline="30000" dirty="0">
                <a:hlinkClick r:id="rId6"/>
              </a:rPr>
              <a:t>46</a:t>
            </a:r>
            <a:r>
              <a:rPr lang="en-US" dirty="0"/>
              <a:t>)].</a:t>
            </a:r>
          </a:p>
          <a:p>
            <a:pPr marL="1200150" lvl="2" indent="-285750">
              <a:buFont typeface="+mj-lt"/>
              <a:buAutoNum type="romanLcPeriod"/>
            </a:pPr>
            <a:endParaRPr lang="en-US" dirty="0"/>
          </a:p>
          <a:p>
            <a:pPr lvl="1"/>
            <a:r>
              <a:rPr lang="en-US" dirty="0"/>
              <a:t>c) In adults with type 2 diabetes and </a:t>
            </a:r>
            <a:r>
              <a:rPr lang="en-US" b="1" dirty="0"/>
              <a:t>CKD and an estimated </a:t>
            </a:r>
            <a:r>
              <a:rPr lang="en-US" b="1" dirty="0" err="1"/>
              <a:t>eGFR</a:t>
            </a:r>
            <a:r>
              <a:rPr lang="en-US" b="1" dirty="0"/>
              <a:t> &gt;30 mL/min/1.73m</a:t>
            </a:r>
            <a:r>
              <a:rPr lang="en-US" b="1" baseline="30000" dirty="0"/>
              <a:t>2</a:t>
            </a:r>
            <a:r>
              <a:rPr lang="en-US" dirty="0"/>
              <a:t>:</a:t>
            </a:r>
          </a:p>
          <a:p>
            <a:pPr lvl="1"/>
            <a:endParaRPr lang="en-US" dirty="0"/>
          </a:p>
          <a:p>
            <a:pPr marL="1200150" lvl="2" indent="-285750">
              <a:buFont typeface="+mj-lt"/>
              <a:buAutoNum type="romanLcPeriod"/>
            </a:pPr>
            <a:r>
              <a:rPr lang="en-US" dirty="0"/>
              <a:t>An SGLT2i should be used to reduce the risk of:</a:t>
            </a:r>
          </a:p>
          <a:p>
            <a:pPr marL="1600200" lvl="3" indent="-228600">
              <a:buFont typeface="+mj-lt"/>
              <a:buAutoNum type="arabicPeriod"/>
            </a:pPr>
            <a:r>
              <a:rPr lang="en-US" dirty="0"/>
              <a:t>Progression of nephropathy [Grade A, Level 1A </a:t>
            </a:r>
            <a:r>
              <a:rPr lang="en-US" baseline="30000" dirty="0">
                <a:hlinkClick r:id="rId7"/>
              </a:rPr>
              <a:t>16</a:t>
            </a:r>
            <a:r>
              <a:rPr lang="en-US" dirty="0"/>
              <a:t> for </a:t>
            </a:r>
            <a:r>
              <a:rPr lang="en-US" dirty="0" err="1"/>
              <a:t>canagliflozin</a:t>
            </a:r>
            <a:r>
              <a:rPr lang="en-US" dirty="0"/>
              <a:t>; Grade A, Level 1 </a:t>
            </a:r>
            <a:r>
              <a:rPr lang="en-US" baseline="30000" dirty="0">
                <a:hlinkClick r:id="rId3"/>
              </a:rPr>
              <a:t>18</a:t>
            </a:r>
            <a:r>
              <a:rPr lang="en-US" baseline="30000" dirty="0"/>
              <a:t> </a:t>
            </a:r>
            <a:r>
              <a:rPr lang="en-US" dirty="0"/>
              <a:t>for </a:t>
            </a:r>
            <a:r>
              <a:rPr lang="en-US" dirty="0" err="1"/>
              <a:t>empagliflozin</a:t>
            </a:r>
            <a:r>
              <a:rPr lang="en-US" dirty="0"/>
              <a:t> and </a:t>
            </a:r>
            <a:r>
              <a:rPr lang="en-US" dirty="0" err="1"/>
              <a:t>dapagliflozin</a:t>
            </a:r>
            <a:r>
              <a:rPr lang="en-US" dirty="0"/>
              <a:t>].</a:t>
            </a:r>
          </a:p>
          <a:p>
            <a:pPr marL="1600200" lvl="3" indent="-228600">
              <a:buFont typeface="+mj-lt"/>
              <a:buAutoNum type="arabicPeriod"/>
            </a:pPr>
            <a:r>
              <a:rPr lang="en-US" dirty="0"/>
              <a:t>HHF [Grade A, Level 1 </a:t>
            </a:r>
            <a:r>
              <a:rPr lang="en-US" baseline="30000" dirty="0">
                <a:hlinkClick r:id="rId3"/>
              </a:rPr>
              <a:t>18</a:t>
            </a:r>
            <a:r>
              <a:rPr lang="en-US" dirty="0"/>
              <a:t> for </a:t>
            </a:r>
            <a:r>
              <a:rPr lang="en-US" dirty="0" err="1"/>
              <a:t>canagliflozin</a:t>
            </a:r>
            <a:r>
              <a:rPr lang="en-US" dirty="0"/>
              <a:t>, </a:t>
            </a:r>
            <a:r>
              <a:rPr lang="en-US" dirty="0" err="1"/>
              <a:t>dapagliflozin</a:t>
            </a:r>
            <a:r>
              <a:rPr lang="en-US" dirty="0"/>
              <a:t> and </a:t>
            </a:r>
            <a:r>
              <a:rPr lang="en-US" dirty="0" err="1"/>
              <a:t>empagliflozin</a:t>
            </a:r>
            <a:r>
              <a:rPr lang="en-US" dirty="0"/>
              <a:t>].</a:t>
            </a:r>
          </a:p>
          <a:p>
            <a:pPr marL="1600200" lvl="3" indent="-228600">
              <a:buFont typeface="+mj-lt"/>
              <a:buAutoNum type="arabicPeriod"/>
            </a:pPr>
            <a:r>
              <a:rPr lang="en-US" dirty="0"/>
              <a:t>MACE [Grade B, Level 2 for </a:t>
            </a:r>
            <a:r>
              <a:rPr lang="en-US" dirty="0" err="1"/>
              <a:t>canagliflozin</a:t>
            </a:r>
            <a:r>
              <a:rPr lang="en-US" dirty="0"/>
              <a:t> </a:t>
            </a:r>
            <a:r>
              <a:rPr lang="en-US" baseline="30000" dirty="0">
                <a:hlinkClick r:id="rId7"/>
              </a:rPr>
              <a:t>16</a:t>
            </a:r>
            <a:r>
              <a:rPr lang="en-US" dirty="0"/>
              <a:t>, Grade C, Level 3 </a:t>
            </a:r>
            <a:r>
              <a:rPr lang="en-US" baseline="30000" dirty="0">
                <a:hlinkClick r:id="rId8"/>
              </a:rPr>
              <a:t>12</a:t>
            </a:r>
            <a:r>
              <a:rPr lang="en-US" dirty="0"/>
              <a:t> for </a:t>
            </a:r>
            <a:r>
              <a:rPr lang="en-US" dirty="0" err="1"/>
              <a:t>empagliflozin</a:t>
            </a:r>
            <a:r>
              <a:rPr lang="en-US" dirty="0"/>
              <a:t>].</a:t>
            </a:r>
          </a:p>
          <a:p>
            <a:pPr marL="1600200" lvl="3" indent="-228600">
              <a:buFont typeface="+mj-lt"/>
              <a:buAutoNum type="arabicPeriod"/>
            </a:pPr>
            <a:endParaRPr lang="en-US" dirty="0"/>
          </a:p>
          <a:p>
            <a:pPr marL="1200150" lvl="2" indent="-285750">
              <a:buFont typeface="+mj-lt"/>
              <a:buAutoNum type="romanLcPeriod"/>
            </a:pPr>
            <a:r>
              <a:rPr lang="en-US" dirty="0"/>
              <a:t>A GLP1-RA may be considered to reduce the risk of MACE (Grade B, Level 2 </a:t>
            </a:r>
            <a:r>
              <a:rPr lang="en-US" baseline="30000" dirty="0"/>
              <a:t>(</a:t>
            </a:r>
            <a:r>
              <a:rPr lang="en-US" baseline="30000" dirty="0">
                <a:hlinkClick r:id="rId9"/>
              </a:rPr>
              <a:t>6</a:t>
            </a:r>
            <a:r>
              <a:rPr lang="en-US" baseline="30000" dirty="0"/>
              <a:t>,</a:t>
            </a:r>
            <a:r>
              <a:rPr lang="en-US" baseline="30000" dirty="0">
                <a:hlinkClick r:id="rId10"/>
              </a:rPr>
              <a:t>7</a:t>
            </a:r>
            <a:r>
              <a:rPr lang="en-US" baseline="30000" dirty="0"/>
              <a:t>) </a:t>
            </a:r>
            <a:r>
              <a:rPr lang="en-US" dirty="0"/>
              <a:t>for </a:t>
            </a:r>
            <a:r>
              <a:rPr lang="en-US" dirty="0" err="1"/>
              <a:t>liraglutide</a:t>
            </a:r>
            <a:r>
              <a:rPr lang="en-US" dirty="0"/>
              <a:t> and </a:t>
            </a:r>
            <a:r>
              <a:rPr lang="en-US" dirty="0" err="1"/>
              <a:t>semaglutide</a:t>
            </a:r>
            <a:r>
              <a:rPr lang="en-US" dirty="0"/>
              <a:t>).</a:t>
            </a:r>
          </a:p>
          <a:p>
            <a:pPr marL="1200150" lvl="2" indent="-285750">
              <a:buFont typeface="+mj-lt"/>
              <a:buAutoNum type="romanLcPeriod"/>
            </a:pPr>
            <a:endParaRPr lang="en-US" dirty="0"/>
          </a:p>
          <a:p>
            <a:r>
              <a:rPr lang="en-CA" sz="1400" dirty="0"/>
              <a:t>Source: </a:t>
            </a:r>
            <a:r>
              <a:rPr lang="en-US" sz="1400" dirty="0">
                <a:hlinkClick r:id="rId11"/>
              </a:rPr>
              <a:t>Pharmacologic  Glycemic Management of Type 2 Diabetes in Adults: 2020 Update</a:t>
            </a:r>
            <a:endParaRPr lang="en-CA" sz="1400" dirty="0"/>
          </a:p>
        </p:txBody>
      </p:sp>
      <p:sp>
        <p:nvSpPr>
          <p:cNvPr id="5" name="Rectangle 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b="1" dirty="0">
                <a:solidFill>
                  <a:schemeClr val="bg1"/>
                </a:solidFill>
                <a:latin typeface="Open Sans"/>
              </a:rPr>
              <a:t>Advancement or Adjustment of Treatment in People with Type 2 Diabetes</a:t>
            </a:r>
          </a:p>
        </p:txBody>
      </p:sp>
      <p:sp>
        <p:nvSpPr>
          <p:cNvPr id="7" name="TextBox 6"/>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6327257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005" y="1038704"/>
            <a:ext cx="11367586" cy="5355312"/>
          </a:xfrm>
          <a:prstGeom prst="rect">
            <a:avLst/>
          </a:prstGeom>
          <a:noFill/>
        </p:spPr>
        <p:txBody>
          <a:bodyPr wrap="square" rtlCol="0">
            <a:spAutoFit/>
          </a:bodyPr>
          <a:lstStyle/>
          <a:p>
            <a:endParaRPr lang="en-US" dirty="0"/>
          </a:p>
          <a:p>
            <a:r>
              <a:rPr lang="en-US" dirty="0"/>
              <a:t>10. In adults with type 2 diabetes requiring treatment advancement or adjustment to improve glycemic control, the choice of antihyperglycemic medication should be individualized according to clinical priorities (see </a:t>
            </a:r>
            <a:r>
              <a:rPr lang="en-US" dirty="0">
                <a:hlinkClick r:id="rId2"/>
              </a:rPr>
              <a:t>Figure 2</a:t>
            </a:r>
            <a:r>
              <a:rPr lang="en-US" dirty="0"/>
              <a:t>A and </a:t>
            </a:r>
            <a:r>
              <a:rPr lang="en-US" dirty="0">
                <a:hlinkClick r:id="rId3"/>
              </a:rPr>
              <a:t>Table 1</a:t>
            </a:r>
            <a:r>
              <a:rPr lang="en-US" dirty="0"/>
              <a:t> for therapeutic considerations and cautions) [Grade B, Level 2 </a:t>
            </a:r>
            <a:r>
              <a:rPr lang="en-US" baseline="30000" dirty="0">
                <a:hlinkClick r:id="rId4"/>
              </a:rPr>
              <a:t>26</a:t>
            </a:r>
            <a:r>
              <a:rPr lang="en-US" dirty="0"/>
              <a:t>].</a:t>
            </a:r>
          </a:p>
          <a:p>
            <a:endParaRPr lang="en-US" dirty="0"/>
          </a:p>
          <a:p>
            <a:pPr marL="800100" lvl="1" indent="-342900">
              <a:buAutoNum type="alphaLcParenR"/>
            </a:pPr>
            <a:r>
              <a:rPr lang="en-US" dirty="0"/>
              <a:t>In adults with type 2 diabetes </a:t>
            </a:r>
            <a:r>
              <a:rPr lang="en-US" b="1" i="1" dirty="0"/>
              <a:t>aged 60 years or older with at least 2 CV risk factors (see</a:t>
            </a:r>
            <a:r>
              <a:rPr lang="en-US" dirty="0"/>
              <a:t> </a:t>
            </a:r>
            <a:r>
              <a:rPr lang="en-US" b="1" i="1" dirty="0">
                <a:hlinkClick r:id="rId5"/>
              </a:rPr>
              <a:t>Table 3</a:t>
            </a:r>
            <a:r>
              <a:rPr lang="en-US" b="1" i="1" dirty="0"/>
              <a:t>),</a:t>
            </a:r>
            <a:r>
              <a:rPr lang="en-US" dirty="0"/>
              <a:t> inclusion of the following classes in glycemic management should be considered:</a:t>
            </a:r>
          </a:p>
          <a:p>
            <a:pPr marL="800100" lvl="1" indent="-342900">
              <a:buAutoNum type="alphaLcParenR"/>
            </a:pPr>
            <a:endParaRPr lang="en-US" dirty="0"/>
          </a:p>
          <a:p>
            <a:pPr marL="1257300" lvl="2" indent="-342900">
              <a:buAutoNum type="arabicPeriod"/>
            </a:pPr>
            <a:r>
              <a:rPr lang="en-US" dirty="0"/>
              <a:t>A GLP1-RA with proven CV outcome benefit to reduce the risk of MACE [Grade A, Level 1A </a:t>
            </a:r>
            <a:r>
              <a:rPr lang="en-US" baseline="30000" dirty="0">
                <a:hlinkClick r:id="rId6"/>
              </a:rPr>
              <a:t>10</a:t>
            </a:r>
            <a:r>
              <a:rPr lang="en-US" dirty="0"/>
              <a:t> for </a:t>
            </a:r>
            <a:r>
              <a:rPr lang="en-US" dirty="0" err="1"/>
              <a:t>dulaglutide</a:t>
            </a:r>
            <a:r>
              <a:rPr lang="en-US" dirty="0"/>
              <a:t>; Grade B, Level 2 </a:t>
            </a:r>
            <a:r>
              <a:rPr lang="en-US" baseline="30000" dirty="0">
                <a:hlinkClick r:id="rId7"/>
              </a:rPr>
              <a:t>6</a:t>
            </a:r>
            <a:r>
              <a:rPr lang="en-US" dirty="0"/>
              <a:t> for </a:t>
            </a:r>
            <a:r>
              <a:rPr lang="en-US" dirty="0" err="1"/>
              <a:t>liraglutide</a:t>
            </a:r>
            <a:r>
              <a:rPr lang="en-US" dirty="0"/>
              <a:t> and Grade C, Level 2 </a:t>
            </a:r>
            <a:r>
              <a:rPr lang="en-US" baseline="30000" dirty="0">
                <a:hlinkClick r:id="rId8"/>
              </a:rPr>
              <a:t>7</a:t>
            </a:r>
            <a:r>
              <a:rPr lang="en-US" dirty="0"/>
              <a:t> subcutaneous </a:t>
            </a:r>
            <a:r>
              <a:rPr lang="en-US" dirty="0" err="1"/>
              <a:t>semaglutide</a:t>
            </a:r>
            <a:r>
              <a:rPr lang="en-US" dirty="0"/>
              <a:t>]; OR</a:t>
            </a:r>
          </a:p>
          <a:p>
            <a:pPr marL="1257300" lvl="2" indent="-342900">
              <a:buAutoNum type="arabicPeriod"/>
            </a:pPr>
            <a:endParaRPr lang="en-US" dirty="0"/>
          </a:p>
          <a:p>
            <a:pPr marL="1257300" lvl="2" indent="-342900">
              <a:buAutoNum type="arabicPeriod"/>
            </a:pPr>
            <a:r>
              <a:rPr lang="en-US" dirty="0"/>
              <a:t>An SGLT2i with proven </a:t>
            </a:r>
            <a:r>
              <a:rPr lang="en-US" dirty="0" err="1"/>
              <a:t>cardiorenal</a:t>
            </a:r>
            <a:r>
              <a:rPr lang="en-US" dirty="0"/>
              <a:t> outcome benefit if estimated GFR is &gt;30 mL/min/1.73m</a:t>
            </a:r>
            <a:r>
              <a:rPr lang="en-US" baseline="30000" dirty="0"/>
              <a:t>2</a:t>
            </a:r>
            <a:r>
              <a:rPr lang="en-US" dirty="0"/>
              <a:t> to reduce the risk of :</a:t>
            </a:r>
          </a:p>
          <a:p>
            <a:pPr marL="1771650" lvl="3" indent="-400050">
              <a:buFont typeface="+mj-lt"/>
              <a:buAutoNum type="romanUcPeriod"/>
            </a:pPr>
            <a:r>
              <a:rPr lang="en-US" dirty="0"/>
              <a:t>HHF [Grade B Level 2 </a:t>
            </a:r>
            <a:r>
              <a:rPr lang="en-US" baseline="30000" dirty="0"/>
              <a:t>(</a:t>
            </a:r>
            <a:r>
              <a:rPr lang="en-US" baseline="30000" dirty="0">
                <a:hlinkClick r:id="rId9"/>
              </a:rPr>
              <a:t>15</a:t>
            </a:r>
            <a:r>
              <a:rPr lang="en-US" baseline="30000" dirty="0"/>
              <a:t>,</a:t>
            </a:r>
            <a:r>
              <a:rPr lang="en-US" baseline="30000" dirty="0">
                <a:hlinkClick r:id="rId10"/>
              </a:rPr>
              <a:t>17</a:t>
            </a:r>
            <a:r>
              <a:rPr lang="en-US" baseline="30000" dirty="0"/>
              <a:t>) </a:t>
            </a:r>
            <a:r>
              <a:rPr lang="en-US" dirty="0"/>
              <a:t>for </a:t>
            </a:r>
            <a:r>
              <a:rPr lang="en-US" dirty="0" err="1"/>
              <a:t>dapagliflozin</a:t>
            </a:r>
            <a:r>
              <a:rPr lang="en-US" dirty="0"/>
              <a:t> and </a:t>
            </a:r>
            <a:r>
              <a:rPr lang="en-US" dirty="0" err="1"/>
              <a:t>canagliflozin</a:t>
            </a:r>
            <a:r>
              <a:rPr lang="en-US" dirty="0"/>
              <a:t>].  </a:t>
            </a:r>
          </a:p>
          <a:p>
            <a:pPr marL="1771650" lvl="3" indent="-400050">
              <a:buFont typeface="+mj-lt"/>
              <a:buAutoNum type="romanUcPeriod"/>
            </a:pPr>
            <a:r>
              <a:rPr lang="en-US" dirty="0"/>
              <a:t>Progression of nephropathy [Grade C, Level 3 </a:t>
            </a:r>
            <a:r>
              <a:rPr lang="en-US" baseline="30000" dirty="0"/>
              <a:t>(</a:t>
            </a:r>
            <a:r>
              <a:rPr lang="en-US" baseline="30000" dirty="0">
                <a:hlinkClick r:id="rId9"/>
              </a:rPr>
              <a:t>15</a:t>
            </a:r>
            <a:r>
              <a:rPr lang="en-US" baseline="30000" dirty="0"/>
              <a:t>,</a:t>
            </a:r>
            <a:r>
              <a:rPr lang="en-US" baseline="30000" dirty="0">
                <a:hlinkClick r:id="rId10"/>
              </a:rPr>
              <a:t>17</a:t>
            </a:r>
            <a:r>
              <a:rPr lang="en-US" baseline="30000" dirty="0"/>
              <a:t>) </a:t>
            </a:r>
            <a:r>
              <a:rPr lang="en-US" dirty="0"/>
              <a:t>for </a:t>
            </a:r>
            <a:r>
              <a:rPr lang="en-US" dirty="0" err="1"/>
              <a:t>canagliflozin</a:t>
            </a:r>
            <a:r>
              <a:rPr lang="en-US" dirty="0"/>
              <a:t> and </a:t>
            </a:r>
            <a:r>
              <a:rPr lang="en-US" dirty="0" err="1"/>
              <a:t>dapagliflozin</a:t>
            </a:r>
            <a:r>
              <a:rPr lang="en-US" dirty="0"/>
              <a:t>].</a:t>
            </a:r>
          </a:p>
          <a:p>
            <a:pPr marL="1257300" lvl="2" indent="-342900">
              <a:buAutoNum type="arabicPeriod"/>
            </a:pPr>
            <a:endParaRPr lang="en-US" dirty="0"/>
          </a:p>
          <a:p>
            <a:pPr marL="1257300" lvl="2" indent="-342900">
              <a:buAutoNum type="arabicPeriod"/>
            </a:pPr>
            <a:endParaRPr lang="en-CA" dirty="0"/>
          </a:p>
          <a:p>
            <a:endParaRPr lang="en-CA" dirty="0"/>
          </a:p>
          <a:p>
            <a:r>
              <a:rPr lang="en-CA" dirty="0"/>
              <a:t>					</a:t>
            </a:r>
            <a:r>
              <a:rPr lang="en-CA" sz="1400" dirty="0"/>
              <a:t>Source: </a:t>
            </a:r>
            <a:r>
              <a:rPr lang="en-US" sz="1400" dirty="0">
                <a:hlinkClick r:id="rId11"/>
              </a:rPr>
              <a:t>Pharmacologic  Glycemic Management of Type 2 Diabetes in Adults: 2020 Update</a:t>
            </a:r>
            <a:endParaRPr lang="en-CA" sz="1400" dirty="0"/>
          </a:p>
        </p:txBody>
      </p:sp>
      <p:sp>
        <p:nvSpPr>
          <p:cNvPr id="5" name="Rectangle 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400" b="1" dirty="0">
                <a:solidFill>
                  <a:schemeClr val="bg1"/>
                </a:solidFill>
                <a:latin typeface="Open Sans"/>
              </a:rPr>
              <a:t>Advancement or Adjustment of Treatment in People with Type 2 Diabetes</a:t>
            </a:r>
          </a:p>
          <a:p>
            <a:r>
              <a:rPr lang="en-CA" sz="2400" b="1" dirty="0">
                <a:solidFill>
                  <a:schemeClr val="bg1"/>
                </a:solidFill>
                <a:latin typeface="Open Sans"/>
              </a:rPr>
              <a:t>(continued)</a:t>
            </a:r>
          </a:p>
        </p:txBody>
      </p:sp>
      <p:sp>
        <p:nvSpPr>
          <p:cNvPr id="8" name="TextBox 7">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12"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9321388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005" y="1038704"/>
            <a:ext cx="11792198" cy="4801314"/>
          </a:xfrm>
          <a:prstGeom prst="rect">
            <a:avLst/>
          </a:prstGeom>
          <a:noFill/>
        </p:spPr>
        <p:txBody>
          <a:bodyPr wrap="square" rtlCol="0">
            <a:spAutoFit/>
          </a:bodyPr>
          <a:lstStyle/>
          <a:p>
            <a:endParaRPr lang="en-US" dirty="0"/>
          </a:p>
          <a:p>
            <a:pPr lvl="1"/>
            <a:endParaRPr lang="en-US" dirty="0"/>
          </a:p>
          <a:p>
            <a:pPr lvl="1"/>
            <a:endParaRPr lang="en-US" dirty="0"/>
          </a:p>
          <a:p>
            <a:pPr lvl="1"/>
            <a:r>
              <a:rPr lang="en-US" dirty="0"/>
              <a:t>b) If reducing risk of hypoglycemia is a priority: Incretin agents (DPP4i or GLP1-RA), SGLT2i, </a:t>
            </a:r>
            <a:r>
              <a:rPr lang="en-US" dirty="0" err="1"/>
              <a:t>acarbose</a:t>
            </a:r>
            <a:r>
              <a:rPr lang="en-US" dirty="0"/>
              <a:t> and/or pioglitazone should be considered as add-on medication to improve glycemic control with a lower risk of hypoglycemia than other agents [Grade A, Level 1A </a:t>
            </a:r>
            <a:r>
              <a:rPr lang="en-US" baseline="30000" dirty="0"/>
              <a:t>(</a:t>
            </a:r>
            <a:r>
              <a:rPr lang="en-US" baseline="30000" dirty="0">
                <a:hlinkClick r:id="rId2"/>
              </a:rPr>
              <a:t>26</a:t>
            </a:r>
            <a:r>
              <a:rPr lang="en-US" baseline="30000" dirty="0"/>
              <a:t>,</a:t>
            </a:r>
            <a:r>
              <a:rPr lang="en-US" baseline="30000" dirty="0">
                <a:hlinkClick r:id="rId3"/>
              </a:rPr>
              <a:t>28</a:t>
            </a:r>
            <a:r>
              <a:rPr lang="en-US" baseline="30000" dirty="0"/>
              <a:t>,</a:t>
            </a:r>
            <a:r>
              <a:rPr lang="en-US" baseline="30000" dirty="0">
                <a:hlinkClick r:id="rId4"/>
              </a:rPr>
              <a:t>29</a:t>
            </a:r>
            <a:r>
              <a:rPr lang="en-US" baseline="30000" dirty="0"/>
              <a:t>,</a:t>
            </a:r>
            <a:r>
              <a:rPr lang="en-US" baseline="30000" dirty="0">
                <a:hlinkClick r:id="rId5"/>
              </a:rPr>
              <a:t>47</a:t>
            </a:r>
            <a:r>
              <a:rPr lang="en-US" baseline="30000" dirty="0"/>
              <a:t>,</a:t>
            </a:r>
            <a:r>
              <a:rPr lang="en-US" baseline="30000" dirty="0">
                <a:hlinkClick r:id="rId6"/>
              </a:rPr>
              <a:t>48</a:t>
            </a:r>
            <a:r>
              <a:rPr lang="en-US" baseline="30000" dirty="0"/>
              <a:t>,</a:t>
            </a:r>
            <a:r>
              <a:rPr lang="en-US" baseline="30000" dirty="0">
                <a:hlinkClick r:id="rId7"/>
              </a:rPr>
              <a:t>49</a:t>
            </a:r>
            <a:r>
              <a:rPr lang="en-US" baseline="30000" dirty="0"/>
              <a:t>,</a:t>
            </a:r>
            <a:r>
              <a:rPr lang="en-US" baseline="30000" dirty="0">
                <a:hlinkClick r:id="rId8"/>
              </a:rPr>
              <a:t>74</a:t>
            </a:r>
            <a:r>
              <a:rPr lang="en-US" baseline="30000" dirty="0"/>
              <a:t>)</a:t>
            </a:r>
            <a:r>
              <a:rPr lang="en-US" dirty="0"/>
              <a:t>]. (See </a:t>
            </a:r>
            <a:r>
              <a:rPr lang="en-US" dirty="0">
                <a:hlinkClick r:id="rId9"/>
              </a:rPr>
              <a:t>Table 1</a:t>
            </a:r>
            <a:r>
              <a:rPr lang="en-US" dirty="0"/>
              <a:t>.)</a:t>
            </a:r>
          </a:p>
          <a:p>
            <a:pPr lvl="1"/>
            <a:endParaRPr lang="en-US" dirty="0"/>
          </a:p>
          <a:p>
            <a:pPr lvl="1"/>
            <a:r>
              <a:rPr lang="en-US" dirty="0"/>
              <a:t>c) If weight loss is a priority: A GLP1-RA and/or SGLT2i should be considered as add-on medication to improve glycemic control with more weight loss than other agents [Grade A, Level 1A </a:t>
            </a:r>
            <a:r>
              <a:rPr lang="en-US" baseline="30000" dirty="0"/>
              <a:t>(</a:t>
            </a:r>
            <a:r>
              <a:rPr lang="en-US" baseline="30000" dirty="0">
                <a:hlinkClick r:id="rId2"/>
              </a:rPr>
              <a:t>26</a:t>
            </a:r>
            <a:r>
              <a:rPr lang="en-US" baseline="30000" dirty="0"/>
              <a:t>,</a:t>
            </a:r>
            <a:r>
              <a:rPr lang="en-US" baseline="30000" dirty="0">
                <a:hlinkClick r:id="rId3"/>
              </a:rPr>
              <a:t>28</a:t>
            </a:r>
            <a:r>
              <a:rPr lang="en-US" baseline="30000" dirty="0"/>
              <a:t>,</a:t>
            </a:r>
            <a:r>
              <a:rPr lang="en-US" baseline="30000" dirty="0">
                <a:hlinkClick r:id="rId4"/>
              </a:rPr>
              <a:t>29</a:t>
            </a:r>
            <a:r>
              <a:rPr lang="en-US" baseline="30000" dirty="0"/>
              <a:t>,</a:t>
            </a:r>
            <a:r>
              <a:rPr lang="en-US" baseline="30000" dirty="0">
                <a:hlinkClick r:id="rId10"/>
              </a:rPr>
              <a:t>30</a:t>
            </a:r>
            <a:r>
              <a:rPr lang="en-US" baseline="30000" dirty="0"/>
              <a:t>,</a:t>
            </a:r>
            <a:r>
              <a:rPr lang="en-US" baseline="30000" dirty="0">
                <a:hlinkClick r:id="rId5"/>
              </a:rPr>
              <a:t>47</a:t>
            </a:r>
            <a:r>
              <a:rPr lang="en-US" baseline="30000" dirty="0"/>
              <a:t>,</a:t>
            </a:r>
            <a:r>
              <a:rPr lang="en-US" baseline="30000" dirty="0">
                <a:hlinkClick r:id="rId6"/>
              </a:rPr>
              <a:t>48</a:t>
            </a:r>
            <a:r>
              <a:rPr lang="en-US" baseline="30000" dirty="0"/>
              <a:t>,</a:t>
            </a:r>
            <a:r>
              <a:rPr lang="en-US" baseline="30000" dirty="0">
                <a:hlinkClick r:id="rId7"/>
              </a:rPr>
              <a:t>49</a:t>
            </a:r>
            <a:r>
              <a:rPr lang="en-US" baseline="30000" dirty="0"/>
              <a:t>)</a:t>
            </a:r>
            <a:r>
              <a:rPr lang="en-US" dirty="0"/>
              <a:t>]. (See </a:t>
            </a:r>
            <a:r>
              <a:rPr lang="en-US" dirty="0">
                <a:hlinkClick r:id="rId9"/>
              </a:rPr>
              <a:t>Table 1</a:t>
            </a:r>
            <a:r>
              <a:rPr lang="en-US" dirty="0"/>
              <a:t>.)</a:t>
            </a:r>
          </a:p>
          <a:p>
            <a:r>
              <a:rPr lang="en-CA" dirty="0"/>
              <a:t>			</a:t>
            </a:r>
          </a:p>
          <a:p>
            <a:endParaRPr lang="en-CA" dirty="0"/>
          </a:p>
          <a:p>
            <a:endParaRPr lang="en-CA" dirty="0"/>
          </a:p>
          <a:p>
            <a:endParaRPr lang="en-CA" dirty="0"/>
          </a:p>
          <a:p>
            <a:endParaRPr lang="en-CA" dirty="0"/>
          </a:p>
          <a:p>
            <a:endParaRPr lang="en-CA" dirty="0"/>
          </a:p>
          <a:p>
            <a:endParaRPr lang="en-CA" dirty="0"/>
          </a:p>
          <a:p>
            <a:r>
              <a:rPr lang="en-CA" dirty="0"/>
              <a:t>					</a:t>
            </a:r>
            <a:r>
              <a:rPr lang="en-CA" sz="1400" dirty="0"/>
              <a:t>Source: </a:t>
            </a:r>
            <a:r>
              <a:rPr lang="en-US" sz="1400" dirty="0">
                <a:hlinkClick r:id="rId11"/>
              </a:rPr>
              <a:t>Pharmacologic  Glycemic Management of Type 2 Diabetes in Adults: 2020 Update</a:t>
            </a:r>
            <a:endParaRPr lang="en-CA" sz="1400" dirty="0"/>
          </a:p>
        </p:txBody>
      </p:sp>
      <p:sp>
        <p:nvSpPr>
          <p:cNvPr id="5" name="Rectangle 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400" b="1" dirty="0">
                <a:solidFill>
                  <a:schemeClr val="bg1"/>
                </a:solidFill>
                <a:latin typeface="Open Sans"/>
              </a:rPr>
              <a:t>Advancement or Adjustment of Treatment in People with Type 2 Diabetes</a:t>
            </a:r>
          </a:p>
          <a:p>
            <a:r>
              <a:rPr lang="en-CA" sz="2400" b="1" dirty="0">
                <a:solidFill>
                  <a:schemeClr val="bg1"/>
                </a:solidFill>
                <a:latin typeface="Open Sans"/>
              </a:rPr>
              <a:t>(continued)</a:t>
            </a:r>
          </a:p>
        </p:txBody>
      </p:sp>
      <p:sp>
        <p:nvSpPr>
          <p:cNvPr id="8" name="TextBox 7">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12"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31997122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1406760" y="2808389"/>
            <a:ext cx="9579294"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Q18: How do I choose between SGLT2i or GLP1-RA for an individual who has ASCVD/HF/CKD?</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3869322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It is recommended to choose the class with the highest grade of evidence based on the clinical status of the individual (see Figure 2 in 2020 update).</a:t>
            </a:r>
          </a:p>
          <a:p>
            <a:r>
              <a:rPr lang="en-US" sz="2400" b="0" i="0" dirty="0">
                <a:solidFill>
                  <a:srgbClr val="000000"/>
                </a:solidFill>
                <a:effectLst/>
                <a:latin typeface="Open Sans" panose="020B0606030504020204"/>
              </a:rPr>
              <a:t>If grading of evidence is similar (e.g. history of ASCVD), other factors may influence individualized choice between the SGLT2i or GLP1-RA class: the individual’s preferences; costs and coverage; side effect profile; consideration of renal function and glucose lowering efficacy; desire for weight loss; and comorbidities.</a:t>
            </a:r>
          </a:p>
          <a:p>
            <a:r>
              <a:rPr lang="en-US" sz="2400" b="0" i="0" dirty="0">
                <a:solidFill>
                  <a:srgbClr val="000000"/>
                </a:solidFill>
                <a:effectLst/>
                <a:latin typeface="Open Sans" panose="020B0606030504020204"/>
              </a:rPr>
              <a:t>If HF or CKD predominate, an SGLT2i with demonstrated cardiorenal benefit is preferred.</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Q18: How do I choose between SGLT2i or GLP1-RA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for an individual who has ASCVD/HF/CKD?</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925" y="5867648"/>
            <a:ext cx="2031659" cy="701888"/>
          </a:xfrm>
          <a:prstGeom prst="rect">
            <a:avLst/>
          </a:prstGeom>
        </p:spPr>
      </p:pic>
      <p:sp>
        <p:nvSpPr>
          <p:cNvPr id="13" name="TextBox 12"/>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54769037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5211889"/>
          </a:xfrm>
        </p:spPr>
        <p:txBody>
          <a:bodyPr vert="horz" lIns="91440" tIns="45720" rIns="91440" bIns="45720" numCol="1" rtlCol="0">
            <a:noAutofit/>
          </a:bodyPr>
          <a:lstStyle/>
          <a:p>
            <a:pPr marL="0" indent="0">
              <a:lnSpc>
                <a:spcPct val="150000"/>
              </a:lnSpc>
              <a:spcBef>
                <a:spcPts val="1200"/>
              </a:spcBef>
              <a:buNone/>
            </a:pPr>
            <a:r>
              <a:rPr lang="en-US" sz="3200" b="1" dirty="0">
                <a:solidFill>
                  <a:schemeClr val="accent1">
                    <a:lumMod val="50000"/>
                  </a:schemeClr>
                </a:solidFill>
                <a:latin typeface="Open Sans" panose="020B0606030504020204"/>
              </a:rPr>
              <a:t>Factors to consider when selecting AHA</a:t>
            </a:r>
            <a:endParaRPr lang="en-CA" sz="3200" b="1" dirty="0">
              <a:solidFill>
                <a:schemeClr val="accent1">
                  <a:lumMod val="50000"/>
                </a:schemeClr>
              </a:solidFill>
              <a:latin typeface="Open Sans" panose="020B0606030504020204"/>
            </a:endParaRPr>
          </a:p>
          <a:p>
            <a:pPr marL="514350" indent="-514350">
              <a:lnSpc>
                <a:spcPct val="150000"/>
              </a:lnSpc>
              <a:spcBef>
                <a:spcPts val="1200"/>
              </a:spcBef>
              <a:buFont typeface="+mj-lt"/>
              <a:buAutoNum type="arabicPeriod" startAt="11"/>
            </a:pPr>
            <a:r>
              <a:rPr lang="en-CA" sz="2400" u="sng" dirty="0">
                <a:solidFill>
                  <a:schemeClr val="accent1">
                    <a:lumMod val="50000"/>
                  </a:schemeClr>
                </a:solidFill>
                <a:latin typeface="Open Sans" panose="020B0606030504020204"/>
                <a:hlinkClick r:id="rId3" action="ppaction://hlinksldjump"/>
              </a:rPr>
              <a:t>What other factors should be considered when choosing AHA for an individual with type 2 diabetes?</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0" name="TextBox 9">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4" action="ppaction://hlinksldjump"/>
              </a:rPr>
              <a:t>Return to Main Menu</a:t>
            </a:r>
            <a:endParaRPr lang="en-CA" sz="1800" b="1" u="sng" dirty="0">
              <a:solidFill>
                <a:schemeClr val="accent1">
                  <a:lumMod val="50000"/>
                </a:schemeClr>
              </a:solidFill>
              <a:latin typeface="Open Sans" panose="020B0606030504020204"/>
            </a:endParaRPr>
          </a:p>
        </p:txBody>
      </p:sp>
      <p:pic>
        <p:nvPicPr>
          <p:cNvPr id="11" name="Picture 10">
            <a:extLst>
              <a:ext uri="{FF2B5EF4-FFF2-40B4-BE49-F238E27FC236}">
                <a16:creationId xmlns:a16="http://schemas.microsoft.com/office/drawing/2014/main" id="{C3686931-BBF8-476E-B494-720CF5E882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271469476"/>
      </p:ext>
    </p:extLst>
  </p:cSld>
  <p:clrMapOvr>
    <a:masterClrMapping/>
  </p:clrMapOvr>
  <p:transition advTm="16825"/>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A3BA-AEF7-F547-A0F1-380573D3A6C6}"/>
              </a:ext>
            </a:extLst>
          </p:cNvPr>
          <p:cNvSpPr>
            <a:spLocks noGrp="1"/>
          </p:cNvSpPr>
          <p:nvPr>
            <p:ph type="title"/>
          </p:nvPr>
        </p:nvSpPr>
        <p:spPr/>
        <p:txBody>
          <a:bodyPr>
            <a:normAutofit/>
          </a:bodyPr>
          <a:lstStyle/>
          <a:p>
            <a:r>
              <a:rPr lang="en-US" dirty="0"/>
              <a:t>Reduction in Primary End-Point Event Rates</a:t>
            </a:r>
          </a:p>
        </p:txBody>
      </p:sp>
      <p:graphicFrame>
        <p:nvGraphicFramePr>
          <p:cNvPr id="4" name="Content Placeholder 3">
            <a:extLst>
              <a:ext uri="{FF2B5EF4-FFF2-40B4-BE49-F238E27FC236}">
                <a16:creationId xmlns:a16="http://schemas.microsoft.com/office/drawing/2014/main" id="{15F69415-497E-E240-A8EB-71C8CC0034F2}"/>
              </a:ext>
            </a:extLst>
          </p:cNvPr>
          <p:cNvGraphicFramePr>
            <a:graphicFrameLocks noGrp="1"/>
          </p:cNvGraphicFramePr>
          <p:nvPr>
            <p:ph idx="1"/>
          </p:nvPr>
        </p:nvGraphicFramePr>
        <p:xfrm>
          <a:off x="838200" y="1825626"/>
          <a:ext cx="10515600" cy="384612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94648CB-A4A8-9A4C-A933-F3A9C2B64796}"/>
              </a:ext>
            </a:extLst>
          </p:cNvPr>
          <p:cNvSpPr txBox="1"/>
          <p:nvPr/>
        </p:nvSpPr>
        <p:spPr>
          <a:xfrm>
            <a:off x="5039883" y="1328778"/>
            <a:ext cx="1104219" cy="523220"/>
          </a:xfrm>
          <a:prstGeom prst="rect">
            <a:avLst/>
          </a:prstGeom>
          <a:noFill/>
        </p:spPr>
        <p:txBody>
          <a:bodyPr wrap="square" rtlCol="0">
            <a:spAutoFit/>
          </a:bodyPr>
          <a:lstStyle/>
          <a:p>
            <a:pPr algn="ctr"/>
            <a:r>
              <a:rPr lang="en-US" sz="1400" dirty="0"/>
              <a:t>HHF or CV Death</a:t>
            </a:r>
          </a:p>
        </p:txBody>
      </p:sp>
      <p:sp>
        <p:nvSpPr>
          <p:cNvPr id="7" name="TextBox 6">
            <a:extLst>
              <a:ext uri="{FF2B5EF4-FFF2-40B4-BE49-F238E27FC236}">
                <a16:creationId xmlns:a16="http://schemas.microsoft.com/office/drawing/2014/main" id="{B363223F-58E3-9C47-80EE-65AA135DC1BD}"/>
              </a:ext>
            </a:extLst>
          </p:cNvPr>
          <p:cNvSpPr txBox="1"/>
          <p:nvPr/>
        </p:nvSpPr>
        <p:spPr>
          <a:xfrm>
            <a:off x="8667268" y="1328779"/>
            <a:ext cx="1288288" cy="523220"/>
          </a:xfrm>
          <a:prstGeom prst="rect">
            <a:avLst/>
          </a:prstGeom>
          <a:noFill/>
        </p:spPr>
        <p:txBody>
          <a:bodyPr wrap="square" rtlCol="0">
            <a:spAutoFit/>
          </a:bodyPr>
          <a:lstStyle/>
          <a:p>
            <a:pPr algn="ctr"/>
            <a:r>
              <a:rPr lang="en-US" sz="1400" dirty="0"/>
              <a:t>CKD Progression</a:t>
            </a:r>
          </a:p>
        </p:txBody>
      </p:sp>
      <p:sp>
        <p:nvSpPr>
          <p:cNvPr id="8" name="TextBox 7">
            <a:extLst>
              <a:ext uri="{FF2B5EF4-FFF2-40B4-BE49-F238E27FC236}">
                <a16:creationId xmlns:a16="http://schemas.microsoft.com/office/drawing/2014/main" id="{60801B88-7227-974C-8CBC-92681958FA6D}"/>
              </a:ext>
            </a:extLst>
          </p:cNvPr>
          <p:cNvSpPr txBox="1"/>
          <p:nvPr/>
        </p:nvSpPr>
        <p:spPr>
          <a:xfrm>
            <a:off x="2639617" y="1467280"/>
            <a:ext cx="625749" cy="307777"/>
          </a:xfrm>
          <a:prstGeom prst="rect">
            <a:avLst/>
          </a:prstGeom>
          <a:noFill/>
        </p:spPr>
        <p:txBody>
          <a:bodyPr wrap="none" rtlCol="0">
            <a:spAutoFit/>
          </a:bodyPr>
          <a:lstStyle/>
          <a:p>
            <a:r>
              <a:rPr lang="en-US" sz="1400" dirty="0"/>
              <a:t>MACE</a:t>
            </a:r>
          </a:p>
        </p:txBody>
      </p:sp>
      <p:sp>
        <p:nvSpPr>
          <p:cNvPr id="9" name="TextBox 8">
            <a:extLst>
              <a:ext uri="{FF2B5EF4-FFF2-40B4-BE49-F238E27FC236}">
                <a16:creationId xmlns:a16="http://schemas.microsoft.com/office/drawing/2014/main" id="{8BD0AF34-2930-C944-A2DC-D6BB3BD01B2E}"/>
              </a:ext>
            </a:extLst>
          </p:cNvPr>
          <p:cNvSpPr txBox="1"/>
          <p:nvPr/>
        </p:nvSpPr>
        <p:spPr>
          <a:xfrm>
            <a:off x="3728974" y="5876210"/>
            <a:ext cx="2311787" cy="307777"/>
          </a:xfrm>
          <a:prstGeom prst="rect">
            <a:avLst/>
          </a:prstGeom>
          <a:noFill/>
        </p:spPr>
        <p:txBody>
          <a:bodyPr wrap="none" rtlCol="0">
            <a:spAutoFit/>
          </a:bodyPr>
          <a:lstStyle/>
          <a:p>
            <a:r>
              <a:rPr lang="en-US" sz="1400" dirty="0"/>
              <a:t>% of participants with ASCVD</a:t>
            </a:r>
          </a:p>
        </p:txBody>
      </p:sp>
      <p:sp>
        <p:nvSpPr>
          <p:cNvPr id="10" name="TextBox 9">
            <a:extLst>
              <a:ext uri="{FF2B5EF4-FFF2-40B4-BE49-F238E27FC236}">
                <a16:creationId xmlns:a16="http://schemas.microsoft.com/office/drawing/2014/main" id="{B6BD2E1D-0FFE-4B4D-BEE7-A0F6E3D8A648}"/>
              </a:ext>
            </a:extLst>
          </p:cNvPr>
          <p:cNvSpPr txBox="1"/>
          <p:nvPr/>
        </p:nvSpPr>
        <p:spPr>
          <a:xfrm>
            <a:off x="7056107" y="1456294"/>
            <a:ext cx="625749" cy="307777"/>
          </a:xfrm>
          <a:prstGeom prst="rect">
            <a:avLst/>
          </a:prstGeom>
          <a:noFill/>
        </p:spPr>
        <p:txBody>
          <a:bodyPr wrap="none" rtlCol="0">
            <a:spAutoFit/>
          </a:bodyPr>
          <a:lstStyle/>
          <a:p>
            <a:r>
              <a:rPr lang="en-US" sz="1400" dirty="0"/>
              <a:t>MACE</a:t>
            </a:r>
          </a:p>
        </p:txBody>
      </p:sp>
      <p:sp>
        <p:nvSpPr>
          <p:cNvPr id="11" name="TextBox 10">
            <a:extLst>
              <a:ext uri="{FF2B5EF4-FFF2-40B4-BE49-F238E27FC236}">
                <a16:creationId xmlns:a16="http://schemas.microsoft.com/office/drawing/2014/main" id="{C79378A5-6378-4B4F-8A44-2287398CFB81}"/>
              </a:ext>
            </a:extLst>
          </p:cNvPr>
          <p:cNvSpPr txBox="1"/>
          <p:nvPr/>
        </p:nvSpPr>
        <p:spPr>
          <a:xfrm>
            <a:off x="10272368" y="1328778"/>
            <a:ext cx="1104219" cy="523220"/>
          </a:xfrm>
          <a:prstGeom prst="rect">
            <a:avLst/>
          </a:prstGeom>
          <a:noFill/>
        </p:spPr>
        <p:txBody>
          <a:bodyPr wrap="square" rtlCol="0">
            <a:spAutoFit/>
          </a:bodyPr>
          <a:lstStyle/>
          <a:p>
            <a:pPr algn="ctr"/>
            <a:r>
              <a:rPr lang="en-US" sz="1400" dirty="0"/>
              <a:t>HHF or CV Death</a:t>
            </a:r>
          </a:p>
        </p:txBody>
      </p:sp>
      <p:sp>
        <p:nvSpPr>
          <p:cNvPr id="12" name="Rectangle 11">
            <a:extLst>
              <a:ext uri="{FF2B5EF4-FFF2-40B4-BE49-F238E27FC236}">
                <a16:creationId xmlns:a16="http://schemas.microsoft.com/office/drawing/2014/main" id="{871B6C90-39A7-374E-9391-9BC73E711BB3}"/>
              </a:ext>
            </a:extLst>
          </p:cNvPr>
          <p:cNvSpPr/>
          <p:nvPr/>
        </p:nvSpPr>
        <p:spPr>
          <a:xfrm>
            <a:off x="1537071" y="5523856"/>
            <a:ext cx="367408" cy="307777"/>
          </a:xfrm>
          <a:prstGeom prst="rect">
            <a:avLst/>
          </a:prstGeom>
        </p:spPr>
        <p:txBody>
          <a:bodyPr wrap="none">
            <a:spAutoFit/>
          </a:bodyPr>
          <a:lstStyle/>
          <a:p>
            <a:r>
              <a:rPr lang="en-US" sz="1400" dirty="0"/>
              <a:t>32</a:t>
            </a:r>
          </a:p>
        </p:txBody>
      </p:sp>
      <p:sp>
        <p:nvSpPr>
          <p:cNvPr id="13" name="Rectangle 12">
            <a:extLst>
              <a:ext uri="{FF2B5EF4-FFF2-40B4-BE49-F238E27FC236}">
                <a16:creationId xmlns:a16="http://schemas.microsoft.com/office/drawing/2014/main" id="{95031076-73F7-6143-8F5C-6B828AA33762}"/>
              </a:ext>
            </a:extLst>
          </p:cNvPr>
          <p:cNvSpPr/>
          <p:nvPr/>
        </p:nvSpPr>
        <p:spPr>
          <a:xfrm>
            <a:off x="2340088" y="5523856"/>
            <a:ext cx="367408" cy="307777"/>
          </a:xfrm>
          <a:prstGeom prst="rect">
            <a:avLst/>
          </a:prstGeom>
        </p:spPr>
        <p:txBody>
          <a:bodyPr wrap="none">
            <a:spAutoFit/>
          </a:bodyPr>
          <a:lstStyle/>
          <a:p>
            <a:r>
              <a:rPr lang="en-US" sz="1400" dirty="0"/>
              <a:t>72</a:t>
            </a:r>
          </a:p>
        </p:txBody>
      </p:sp>
      <p:sp>
        <p:nvSpPr>
          <p:cNvPr id="14" name="Rectangle 13">
            <a:extLst>
              <a:ext uri="{FF2B5EF4-FFF2-40B4-BE49-F238E27FC236}">
                <a16:creationId xmlns:a16="http://schemas.microsoft.com/office/drawing/2014/main" id="{79047ABD-9EB4-CE4B-8ACF-14C3CFAD8945}"/>
              </a:ext>
            </a:extLst>
          </p:cNvPr>
          <p:cNvSpPr/>
          <p:nvPr/>
        </p:nvSpPr>
        <p:spPr>
          <a:xfrm>
            <a:off x="3088947" y="5523856"/>
            <a:ext cx="367408" cy="307777"/>
          </a:xfrm>
          <a:prstGeom prst="rect">
            <a:avLst/>
          </a:prstGeom>
        </p:spPr>
        <p:txBody>
          <a:bodyPr wrap="none">
            <a:spAutoFit/>
          </a:bodyPr>
          <a:lstStyle/>
          <a:p>
            <a:r>
              <a:rPr lang="en-US" sz="1400" dirty="0"/>
              <a:t>85</a:t>
            </a:r>
          </a:p>
        </p:txBody>
      </p:sp>
      <p:sp>
        <p:nvSpPr>
          <p:cNvPr id="15" name="Rectangle 14">
            <a:extLst>
              <a:ext uri="{FF2B5EF4-FFF2-40B4-BE49-F238E27FC236}">
                <a16:creationId xmlns:a16="http://schemas.microsoft.com/office/drawing/2014/main" id="{9DF6A7BB-1EE7-6942-894C-02E6F3DB3410}"/>
              </a:ext>
            </a:extLst>
          </p:cNvPr>
          <p:cNvSpPr/>
          <p:nvPr/>
        </p:nvSpPr>
        <p:spPr>
          <a:xfrm>
            <a:off x="3837805" y="5511884"/>
            <a:ext cx="458780" cy="307777"/>
          </a:xfrm>
          <a:prstGeom prst="rect">
            <a:avLst/>
          </a:prstGeom>
        </p:spPr>
        <p:txBody>
          <a:bodyPr wrap="none">
            <a:spAutoFit/>
          </a:bodyPr>
          <a:lstStyle/>
          <a:p>
            <a:r>
              <a:rPr lang="en-US" sz="1400" dirty="0"/>
              <a:t>100</a:t>
            </a:r>
          </a:p>
        </p:txBody>
      </p:sp>
      <p:sp>
        <p:nvSpPr>
          <p:cNvPr id="16" name="Rectangle 15">
            <a:extLst>
              <a:ext uri="{FF2B5EF4-FFF2-40B4-BE49-F238E27FC236}">
                <a16:creationId xmlns:a16="http://schemas.microsoft.com/office/drawing/2014/main" id="{1365113F-2E90-4E44-AA05-05D5E538CBDA}"/>
              </a:ext>
            </a:extLst>
          </p:cNvPr>
          <p:cNvSpPr/>
          <p:nvPr/>
        </p:nvSpPr>
        <p:spPr>
          <a:xfrm>
            <a:off x="5326043" y="5523856"/>
            <a:ext cx="367408" cy="307777"/>
          </a:xfrm>
          <a:prstGeom prst="rect">
            <a:avLst/>
          </a:prstGeom>
        </p:spPr>
        <p:txBody>
          <a:bodyPr wrap="none">
            <a:spAutoFit/>
          </a:bodyPr>
          <a:lstStyle/>
          <a:p>
            <a:r>
              <a:rPr lang="en-US" sz="1400" dirty="0"/>
              <a:t>41</a:t>
            </a:r>
          </a:p>
        </p:txBody>
      </p:sp>
      <p:sp>
        <p:nvSpPr>
          <p:cNvPr id="18" name="Rectangle 17">
            <a:extLst>
              <a:ext uri="{FF2B5EF4-FFF2-40B4-BE49-F238E27FC236}">
                <a16:creationId xmlns:a16="http://schemas.microsoft.com/office/drawing/2014/main" id="{66AA77E7-BE3F-6F48-B25A-751B5447FB5C}"/>
              </a:ext>
            </a:extLst>
          </p:cNvPr>
          <p:cNvSpPr/>
          <p:nvPr/>
        </p:nvSpPr>
        <p:spPr>
          <a:xfrm>
            <a:off x="6811294" y="5523856"/>
            <a:ext cx="367408" cy="307777"/>
          </a:xfrm>
          <a:prstGeom prst="rect">
            <a:avLst/>
          </a:prstGeom>
        </p:spPr>
        <p:txBody>
          <a:bodyPr wrap="none">
            <a:spAutoFit/>
          </a:bodyPr>
          <a:lstStyle/>
          <a:p>
            <a:r>
              <a:rPr lang="en-US" sz="1400" dirty="0"/>
              <a:t>66</a:t>
            </a:r>
          </a:p>
        </p:txBody>
      </p:sp>
      <p:sp>
        <p:nvSpPr>
          <p:cNvPr id="19" name="Rectangle 18">
            <a:extLst>
              <a:ext uri="{FF2B5EF4-FFF2-40B4-BE49-F238E27FC236}">
                <a16:creationId xmlns:a16="http://schemas.microsoft.com/office/drawing/2014/main" id="{23FFDC59-F376-2244-9034-B0B7A2A45DF6}"/>
              </a:ext>
            </a:extLst>
          </p:cNvPr>
          <p:cNvSpPr/>
          <p:nvPr/>
        </p:nvSpPr>
        <p:spPr>
          <a:xfrm>
            <a:off x="7550609" y="5511884"/>
            <a:ext cx="458780" cy="307777"/>
          </a:xfrm>
          <a:prstGeom prst="rect">
            <a:avLst/>
          </a:prstGeom>
        </p:spPr>
        <p:txBody>
          <a:bodyPr wrap="none">
            <a:spAutoFit/>
          </a:bodyPr>
          <a:lstStyle/>
          <a:p>
            <a:r>
              <a:rPr lang="en-US" sz="1400" dirty="0"/>
              <a:t>100</a:t>
            </a:r>
          </a:p>
        </p:txBody>
      </p:sp>
      <p:sp>
        <p:nvSpPr>
          <p:cNvPr id="20" name="Rectangle 19">
            <a:extLst>
              <a:ext uri="{FF2B5EF4-FFF2-40B4-BE49-F238E27FC236}">
                <a16:creationId xmlns:a16="http://schemas.microsoft.com/office/drawing/2014/main" id="{81CC2CB6-A530-8341-A555-4C321AF49D96}"/>
              </a:ext>
            </a:extLst>
          </p:cNvPr>
          <p:cNvSpPr/>
          <p:nvPr/>
        </p:nvSpPr>
        <p:spPr>
          <a:xfrm>
            <a:off x="8727561" y="5523855"/>
            <a:ext cx="1288288" cy="523220"/>
          </a:xfrm>
          <a:prstGeom prst="rect">
            <a:avLst/>
          </a:prstGeom>
        </p:spPr>
        <p:txBody>
          <a:bodyPr wrap="square">
            <a:spAutoFit/>
          </a:bodyPr>
          <a:lstStyle/>
          <a:p>
            <a:pPr algn="ctr"/>
            <a:r>
              <a:rPr lang="en-US" sz="1400" dirty="0"/>
              <a:t>CKD + proteinuria</a:t>
            </a:r>
          </a:p>
        </p:txBody>
      </p:sp>
      <p:sp>
        <p:nvSpPr>
          <p:cNvPr id="21" name="Rectangle 20">
            <a:extLst>
              <a:ext uri="{FF2B5EF4-FFF2-40B4-BE49-F238E27FC236}">
                <a16:creationId xmlns:a16="http://schemas.microsoft.com/office/drawing/2014/main" id="{BBC24003-EFD3-3E40-9730-85CCB4A17F2F}"/>
              </a:ext>
            </a:extLst>
          </p:cNvPr>
          <p:cNvSpPr/>
          <p:nvPr/>
        </p:nvSpPr>
        <p:spPr>
          <a:xfrm>
            <a:off x="10201673" y="5511883"/>
            <a:ext cx="1288288" cy="523220"/>
          </a:xfrm>
          <a:prstGeom prst="rect">
            <a:avLst/>
          </a:prstGeom>
        </p:spPr>
        <p:txBody>
          <a:bodyPr wrap="square">
            <a:spAutoFit/>
          </a:bodyPr>
          <a:lstStyle/>
          <a:p>
            <a:pPr algn="ctr"/>
            <a:r>
              <a:rPr lang="en-US" sz="1400" dirty="0"/>
              <a:t>HF with </a:t>
            </a:r>
          </a:p>
          <a:p>
            <a:pPr algn="ctr"/>
            <a:r>
              <a:rPr lang="en-US" sz="1400" dirty="0"/>
              <a:t>EF &lt;40%</a:t>
            </a:r>
          </a:p>
        </p:txBody>
      </p:sp>
      <p:cxnSp>
        <p:nvCxnSpPr>
          <p:cNvPr id="23" name="Straight Connector 22">
            <a:extLst>
              <a:ext uri="{FF2B5EF4-FFF2-40B4-BE49-F238E27FC236}">
                <a16:creationId xmlns:a16="http://schemas.microsoft.com/office/drawing/2014/main" id="{EC53B81D-70CA-2644-A585-0FE8B437104D}"/>
              </a:ext>
            </a:extLst>
          </p:cNvPr>
          <p:cNvCxnSpPr/>
          <p:nvPr/>
        </p:nvCxnSpPr>
        <p:spPr>
          <a:xfrm>
            <a:off x="1605010" y="5854829"/>
            <a:ext cx="6420681"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A1C11B5-06C1-1545-9166-B7E2D1606857}"/>
              </a:ext>
            </a:extLst>
          </p:cNvPr>
          <p:cNvSpPr txBox="1"/>
          <p:nvPr/>
        </p:nvSpPr>
        <p:spPr>
          <a:xfrm>
            <a:off x="543980" y="6488668"/>
            <a:ext cx="7659469" cy="230832"/>
          </a:xfrm>
          <a:prstGeom prst="rect">
            <a:avLst/>
          </a:prstGeom>
          <a:noFill/>
        </p:spPr>
        <p:txBody>
          <a:bodyPr wrap="none" rtlCol="0">
            <a:spAutoFit/>
          </a:bodyPr>
          <a:lstStyle/>
          <a:p>
            <a:r>
              <a:rPr lang="en-US" sz="900" dirty="0"/>
              <a:t>Data from Table 2, 2020 Update. derived from REWIND, LEADER, SUSTAIN-6, HARMONY, DECLARE, CANVAS, EMPA-REG, CREDENCE, DAPA-HF trials respectively</a:t>
            </a:r>
          </a:p>
        </p:txBody>
      </p:sp>
      <p:sp>
        <p:nvSpPr>
          <p:cNvPr id="22" name="Shape 381">
            <a:extLst>
              <a:ext uri="{FF2B5EF4-FFF2-40B4-BE49-F238E27FC236}">
                <a16:creationId xmlns:a16="http://schemas.microsoft.com/office/drawing/2014/main" id="{FBF48694-F931-A846-B0BF-9B0927503AD3}"/>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5" name="Rectangle 24">
            <a:extLst>
              <a:ext uri="{FF2B5EF4-FFF2-40B4-BE49-F238E27FC236}">
                <a16:creationId xmlns:a16="http://schemas.microsoft.com/office/drawing/2014/main" id="{971CEA16-8EA9-9149-A6C3-5291698AD703}"/>
              </a:ext>
            </a:extLst>
          </p:cNvPr>
          <p:cNvSpPr/>
          <p:nvPr/>
        </p:nvSpPr>
        <p:spPr>
          <a:xfrm rot="16200000">
            <a:off x="-1598159" y="3559847"/>
            <a:ext cx="4263796" cy="420564"/>
          </a:xfrm>
          <a:prstGeom prst="rect">
            <a:avLst/>
          </a:prstGeom>
        </p:spPr>
        <p:txBody>
          <a:bodyPr wrap="none">
            <a:spAutoFit/>
          </a:bodyPr>
          <a:lstStyle/>
          <a:p>
            <a:r>
              <a:rPr lang="en-US" sz="2133" dirty="0"/>
              <a:t>Event Rate v placebo (per 100 </a:t>
            </a:r>
            <a:r>
              <a:rPr lang="en-US" sz="2133" dirty="0" err="1"/>
              <a:t>pt-yrs</a:t>
            </a:r>
            <a:r>
              <a:rPr lang="en-US" sz="2133" dirty="0"/>
              <a:t>)</a:t>
            </a:r>
          </a:p>
        </p:txBody>
      </p:sp>
      <p:sp>
        <p:nvSpPr>
          <p:cNvPr id="3" name="Rectangle 2">
            <a:extLst>
              <a:ext uri="{FF2B5EF4-FFF2-40B4-BE49-F238E27FC236}">
                <a16:creationId xmlns:a16="http://schemas.microsoft.com/office/drawing/2014/main" id="{C68A7F88-6303-174B-8223-06470CD517C9}"/>
              </a:ext>
            </a:extLst>
          </p:cNvPr>
          <p:cNvSpPr/>
          <p:nvPr/>
        </p:nvSpPr>
        <p:spPr>
          <a:xfrm>
            <a:off x="8667268" y="1328777"/>
            <a:ext cx="2822693" cy="474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Reduction in event rates are related to baseline risk of study population </a:t>
            </a:r>
          </a:p>
        </p:txBody>
      </p:sp>
      <p:sp>
        <p:nvSpPr>
          <p:cNvPr id="26" name="Rectangle 25">
            <a:extLst>
              <a:ext uri="{FF2B5EF4-FFF2-40B4-BE49-F238E27FC236}">
                <a16:creationId xmlns:a16="http://schemas.microsoft.com/office/drawing/2014/main" id="{AA8B6E31-D845-454B-8DD4-46E60414BBF0}"/>
              </a:ext>
            </a:extLst>
          </p:cNvPr>
          <p:cNvSpPr/>
          <p:nvPr/>
        </p:nvSpPr>
        <p:spPr>
          <a:xfrm>
            <a:off x="5782235" y="3253403"/>
            <a:ext cx="2822693" cy="2065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If HF or CKD predominate, then SGLT2i are preferred</a:t>
            </a:r>
          </a:p>
        </p:txBody>
      </p:sp>
      <p:sp>
        <p:nvSpPr>
          <p:cNvPr id="28" name="TextBox 27"/>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20868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dissolv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959696-A918-FD4E-BEE8-19717C87FDE4}"/>
              </a:ext>
            </a:extLst>
          </p:cNvPr>
          <p:cNvPicPr>
            <a:picLocks noChangeAspect="1"/>
          </p:cNvPicPr>
          <p:nvPr/>
        </p:nvPicPr>
        <p:blipFill rotWithShape="1">
          <a:blip r:embed="rId3"/>
          <a:srcRect t="1845"/>
          <a:stretch/>
        </p:blipFill>
        <p:spPr>
          <a:xfrm>
            <a:off x="1206887" y="1312313"/>
            <a:ext cx="8959461" cy="4681084"/>
          </a:xfrm>
          <a:prstGeom prst="rect">
            <a:avLst/>
          </a:prstGeom>
        </p:spPr>
      </p:pic>
      <p:pic>
        <p:nvPicPr>
          <p:cNvPr id="5" name="Picture 4">
            <a:extLst>
              <a:ext uri="{FF2B5EF4-FFF2-40B4-BE49-F238E27FC236}">
                <a16:creationId xmlns:a16="http://schemas.microsoft.com/office/drawing/2014/main" id="{1EEF5D14-1616-6E4C-8CA2-CD489C5C96D9}"/>
              </a:ext>
            </a:extLst>
          </p:cNvPr>
          <p:cNvPicPr>
            <a:picLocks noChangeAspect="1"/>
          </p:cNvPicPr>
          <p:nvPr/>
        </p:nvPicPr>
        <p:blipFill>
          <a:blip r:embed="rId4"/>
          <a:stretch>
            <a:fillRect/>
          </a:stretch>
        </p:blipFill>
        <p:spPr>
          <a:xfrm>
            <a:off x="1333539" y="6296720"/>
            <a:ext cx="5959139" cy="456331"/>
          </a:xfrm>
          <a:prstGeom prst="rect">
            <a:avLst/>
          </a:prstGeom>
        </p:spPr>
      </p:pic>
      <p:sp>
        <p:nvSpPr>
          <p:cNvPr id="6" name="TextBox 5">
            <a:extLst>
              <a:ext uri="{FF2B5EF4-FFF2-40B4-BE49-F238E27FC236}">
                <a16:creationId xmlns:a16="http://schemas.microsoft.com/office/drawing/2014/main" id="{EA49B277-889A-C645-A05E-D9FF1C4FBB04}"/>
              </a:ext>
            </a:extLst>
          </p:cNvPr>
          <p:cNvSpPr txBox="1"/>
          <p:nvPr/>
        </p:nvSpPr>
        <p:spPr>
          <a:xfrm>
            <a:off x="4020458" y="1789337"/>
            <a:ext cx="6011980" cy="369332"/>
          </a:xfrm>
          <a:prstGeom prst="rect">
            <a:avLst/>
          </a:prstGeom>
          <a:solidFill>
            <a:srgbClr val="00B0F0"/>
          </a:solidFill>
          <a:ln>
            <a:solidFill>
              <a:schemeClr val="tx1"/>
            </a:solidFill>
          </a:ln>
        </p:spPr>
        <p:txBody>
          <a:bodyPr wrap="square" tIns="0" bIns="0" rtlCol="0">
            <a:spAutoFit/>
          </a:bodyPr>
          <a:lstStyle/>
          <a:p>
            <a:pPr algn="ctr"/>
            <a:r>
              <a:rPr lang="en-US" sz="2400" b="1" dirty="0"/>
              <a:t>STEP 1: POPULATION</a:t>
            </a:r>
          </a:p>
        </p:txBody>
      </p:sp>
      <p:sp>
        <p:nvSpPr>
          <p:cNvPr id="7" name="TextBox 6">
            <a:extLst>
              <a:ext uri="{FF2B5EF4-FFF2-40B4-BE49-F238E27FC236}">
                <a16:creationId xmlns:a16="http://schemas.microsoft.com/office/drawing/2014/main" id="{7079EF62-6662-1A4D-8B23-8CCD3FC4C500}"/>
              </a:ext>
            </a:extLst>
          </p:cNvPr>
          <p:cNvSpPr txBox="1"/>
          <p:nvPr/>
        </p:nvSpPr>
        <p:spPr>
          <a:xfrm rot="16200000">
            <a:off x="-810136" y="3778157"/>
            <a:ext cx="3784583" cy="502766"/>
          </a:xfrm>
          <a:prstGeom prst="rect">
            <a:avLst/>
          </a:prstGeom>
          <a:solidFill>
            <a:schemeClr val="accent3"/>
          </a:solidFill>
          <a:ln>
            <a:solidFill>
              <a:schemeClr val="tx1"/>
            </a:solidFill>
          </a:ln>
        </p:spPr>
        <p:txBody>
          <a:bodyPr wrap="square" rtlCol="0">
            <a:spAutoFit/>
          </a:bodyPr>
          <a:lstStyle/>
          <a:p>
            <a:pPr algn="ctr"/>
            <a:r>
              <a:rPr lang="en-US" sz="2667" b="1" dirty="0"/>
              <a:t>OUTCOME</a:t>
            </a:r>
          </a:p>
        </p:txBody>
      </p:sp>
      <p:sp>
        <p:nvSpPr>
          <p:cNvPr id="8" name="Title 7">
            <a:extLst>
              <a:ext uri="{FF2B5EF4-FFF2-40B4-BE49-F238E27FC236}">
                <a16:creationId xmlns:a16="http://schemas.microsoft.com/office/drawing/2014/main" id="{5762BAD6-5F7E-144B-8642-FFE2E54EAAE4}"/>
              </a:ext>
            </a:extLst>
          </p:cNvPr>
          <p:cNvSpPr>
            <a:spLocks noGrp="1"/>
          </p:cNvSpPr>
          <p:nvPr>
            <p:ph type="title"/>
          </p:nvPr>
        </p:nvSpPr>
        <p:spPr>
          <a:xfrm>
            <a:off x="830772" y="208821"/>
            <a:ext cx="10515600" cy="1325563"/>
          </a:xfrm>
        </p:spPr>
        <p:txBody>
          <a:bodyPr>
            <a:normAutofit/>
          </a:bodyPr>
          <a:lstStyle/>
          <a:p>
            <a:r>
              <a:rPr lang="en-US" sz="2800" kern="0" dirty="0">
                <a:latin typeface="Open Sans"/>
                <a:cs typeface="Arial" charset="0"/>
                <a:sym typeface="Open Sans"/>
              </a:rPr>
              <a:t>Update: For People with ASCVD, CKD or HF, </a:t>
            </a:r>
            <a:br>
              <a:rPr lang="en-US" sz="2800" kern="0" dirty="0">
                <a:latin typeface="Open Sans"/>
                <a:cs typeface="Arial" charset="0"/>
                <a:sym typeface="Open Sans"/>
              </a:rPr>
            </a:br>
            <a:r>
              <a:rPr lang="en-US" sz="2800" kern="0" dirty="0">
                <a:latin typeface="Open Sans"/>
                <a:cs typeface="Arial" charset="0"/>
                <a:sym typeface="Open Sans"/>
              </a:rPr>
              <a:t>OR &gt;60yrs and 2 CV risk factors</a:t>
            </a:r>
            <a:endParaRPr lang="en-US" sz="2800" dirty="0"/>
          </a:p>
        </p:txBody>
      </p:sp>
      <p:sp>
        <p:nvSpPr>
          <p:cNvPr id="9" name="Shape 381">
            <a:extLst>
              <a:ext uri="{FF2B5EF4-FFF2-40B4-BE49-F238E27FC236}">
                <a16:creationId xmlns:a16="http://schemas.microsoft.com/office/drawing/2014/main" id="{03CB4B28-8F21-014A-8257-377571EE4617}"/>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11" name="TextBox 10"/>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392393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6822B7-2425-4844-B5DE-7F2B868CEC18}"/>
              </a:ext>
            </a:extLst>
          </p:cNvPr>
          <p:cNvPicPr>
            <a:picLocks noChangeAspect="1"/>
          </p:cNvPicPr>
          <p:nvPr/>
        </p:nvPicPr>
        <p:blipFill>
          <a:blip r:embed="rId4"/>
          <a:stretch>
            <a:fillRect/>
          </a:stretch>
        </p:blipFill>
        <p:spPr>
          <a:xfrm>
            <a:off x="4560829" y="967614"/>
            <a:ext cx="7351772" cy="4922773"/>
          </a:xfrm>
          <a:prstGeom prst="rect">
            <a:avLst/>
          </a:prstGeom>
        </p:spPr>
      </p:pic>
      <p:sp>
        <p:nvSpPr>
          <p:cNvPr id="5" name="Rectangle 4">
            <a:extLst>
              <a:ext uri="{FF2B5EF4-FFF2-40B4-BE49-F238E27FC236}">
                <a16:creationId xmlns:a16="http://schemas.microsoft.com/office/drawing/2014/main" id="{76E7AF84-587C-F741-B389-A976EF034D7A}"/>
              </a:ext>
            </a:extLst>
          </p:cNvPr>
          <p:cNvSpPr/>
          <p:nvPr/>
        </p:nvSpPr>
        <p:spPr>
          <a:xfrm>
            <a:off x="4682289" y="6157915"/>
            <a:ext cx="6091784" cy="548676"/>
          </a:xfrm>
          <a:prstGeom prst="rect">
            <a:avLst/>
          </a:prstGeom>
        </p:spPr>
        <p:txBody>
          <a:bodyPr wrap="square">
            <a:spAutoFit/>
          </a:bodyPr>
          <a:lstStyle/>
          <a:p>
            <a:pPr>
              <a:spcBef>
                <a:spcPts val="151"/>
              </a:spcBef>
              <a:buSzPct val="100000"/>
              <a:defRPr sz="1400"/>
            </a:pPr>
            <a:r>
              <a:rPr lang="en-CA" sz="933" dirty="0"/>
              <a:t>** In CV outcome trials performed in people with ASCVD, CKD, HF or at high CV risk</a:t>
            </a:r>
          </a:p>
          <a:p>
            <a:pPr>
              <a:spcBef>
                <a:spcPts val="151"/>
              </a:spcBef>
              <a:buSzPct val="100000"/>
              <a:defRPr sz="1400"/>
            </a:pPr>
            <a:r>
              <a:rPr lang="en-CA" sz="933" dirty="0"/>
              <a:t>*** VERTIS (CV outcome trial for ertugliflozin) presented at ADA June 2020 showed non-inferiority for MACE. Manuscript not published at time of writing.</a:t>
            </a:r>
          </a:p>
        </p:txBody>
      </p:sp>
      <p:cxnSp>
        <p:nvCxnSpPr>
          <p:cNvPr id="7" name="Straight Connector 6">
            <a:extLst>
              <a:ext uri="{FF2B5EF4-FFF2-40B4-BE49-F238E27FC236}">
                <a16:creationId xmlns:a16="http://schemas.microsoft.com/office/drawing/2014/main" id="{49BD57AC-D249-6647-9F1E-B160F2418C72}"/>
              </a:ext>
            </a:extLst>
          </p:cNvPr>
          <p:cNvCxnSpPr>
            <a:cxnSpLocks/>
          </p:cNvCxnSpPr>
          <p:nvPr/>
        </p:nvCxnSpPr>
        <p:spPr>
          <a:xfrm>
            <a:off x="7000973" y="2585611"/>
            <a:ext cx="0" cy="3304776"/>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3A6B1C-11F9-1C46-9471-696A382C45AF}"/>
              </a:ext>
            </a:extLst>
          </p:cNvPr>
          <p:cNvCxnSpPr>
            <a:cxnSpLocks/>
          </p:cNvCxnSpPr>
          <p:nvPr/>
        </p:nvCxnSpPr>
        <p:spPr>
          <a:xfrm>
            <a:off x="9454799" y="2585610"/>
            <a:ext cx="0" cy="3304777"/>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4BBD63F-FE66-F747-A7C3-119A9CBD8AAC}"/>
              </a:ext>
            </a:extLst>
          </p:cNvPr>
          <p:cNvSpPr/>
          <p:nvPr/>
        </p:nvSpPr>
        <p:spPr>
          <a:xfrm>
            <a:off x="597033" y="1544724"/>
            <a:ext cx="3242796" cy="3754169"/>
          </a:xfrm>
          <a:prstGeom prst="rect">
            <a:avLst/>
          </a:prstGeom>
        </p:spPr>
        <p:txBody>
          <a:bodyPr wrap="square">
            <a:spAutoFit/>
          </a:bodyPr>
          <a:lstStyle/>
          <a:p>
            <a:pPr>
              <a:spcBef>
                <a:spcPts val="151"/>
              </a:spcBef>
              <a:buSzPct val="100000"/>
              <a:defRPr sz="1400"/>
            </a:pPr>
            <a:r>
              <a:rPr lang="en-CA" sz="2133" baseline="30000" dirty="0"/>
              <a:t>††</a:t>
            </a:r>
            <a:r>
              <a:rPr lang="en-CA" sz="2133" dirty="0"/>
              <a:t> All AHA’s have Grade A evidence for effectiveness to reduce blood glucose levels</a:t>
            </a:r>
          </a:p>
          <a:p>
            <a:pPr>
              <a:spcBef>
                <a:spcPts val="151"/>
              </a:spcBef>
              <a:buSzPct val="100000"/>
              <a:defRPr sz="1400"/>
            </a:pPr>
            <a:endParaRPr lang="en-CA" sz="2133" dirty="0"/>
          </a:p>
          <a:p>
            <a:pPr>
              <a:spcBef>
                <a:spcPts val="151"/>
              </a:spcBef>
              <a:buSzPct val="100000"/>
              <a:defRPr sz="1400"/>
            </a:pPr>
            <a:r>
              <a:rPr lang="en-CA" sz="2133" baseline="30000" dirty="0"/>
              <a:t>†††</a:t>
            </a:r>
            <a:r>
              <a:rPr lang="en-CA" sz="2133" dirty="0"/>
              <a:t> Consider degree of hyperglycemia, costs and coverage, renal function, comorbidity, side effect profile, and potential for pregnancy</a:t>
            </a:r>
          </a:p>
        </p:txBody>
      </p:sp>
      <p:sp>
        <p:nvSpPr>
          <p:cNvPr id="6" name="TextBox 5">
            <a:extLst>
              <a:ext uri="{FF2B5EF4-FFF2-40B4-BE49-F238E27FC236}">
                <a16:creationId xmlns:a16="http://schemas.microsoft.com/office/drawing/2014/main" id="{69AAFB44-5D1C-B043-8609-A94A92F04052}"/>
              </a:ext>
            </a:extLst>
          </p:cNvPr>
          <p:cNvSpPr txBox="1"/>
          <p:nvPr/>
        </p:nvSpPr>
        <p:spPr>
          <a:xfrm>
            <a:off x="4575663" y="1412776"/>
            <a:ext cx="7256744" cy="369332"/>
          </a:xfrm>
          <a:prstGeom prst="rect">
            <a:avLst/>
          </a:prstGeom>
          <a:solidFill>
            <a:srgbClr val="00B0F0"/>
          </a:solidFill>
          <a:ln>
            <a:solidFill>
              <a:schemeClr val="tx1"/>
            </a:solidFill>
          </a:ln>
        </p:spPr>
        <p:txBody>
          <a:bodyPr wrap="square" tIns="0" bIns="0" rtlCol="0">
            <a:spAutoFit/>
          </a:bodyPr>
          <a:lstStyle/>
          <a:p>
            <a:pPr algn="ctr"/>
            <a:r>
              <a:rPr lang="en-US" sz="2400" b="1" dirty="0"/>
              <a:t>AGENT CHARACTERISTICS</a:t>
            </a:r>
          </a:p>
        </p:txBody>
      </p:sp>
      <p:sp>
        <p:nvSpPr>
          <p:cNvPr id="10" name="TextBox 9">
            <a:extLst>
              <a:ext uri="{FF2B5EF4-FFF2-40B4-BE49-F238E27FC236}">
                <a16:creationId xmlns:a16="http://schemas.microsoft.com/office/drawing/2014/main" id="{947B902C-7C4E-B046-B222-844791F9EC27}"/>
              </a:ext>
            </a:extLst>
          </p:cNvPr>
          <p:cNvSpPr txBox="1"/>
          <p:nvPr/>
        </p:nvSpPr>
        <p:spPr>
          <a:xfrm rot="16200000">
            <a:off x="2312512" y="3661150"/>
            <a:ext cx="3599553" cy="830997"/>
          </a:xfrm>
          <a:prstGeom prst="rect">
            <a:avLst/>
          </a:prstGeom>
          <a:solidFill>
            <a:srgbClr val="CCFF66"/>
          </a:solidFill>
          <a:ln>
            <a:solidFill>
              <a:schemeClr val="tx1"/>
            </a:solidFill>
          </a:ln>
        </p:spPr>
        <p:txBody>
          <a:bodyPr wrap="square" rtlCol="0">
            <a:spAutoFit/>
          </a:bodyPr>
          <a:lstStyle/>
          <a:p>
            <a:pPr algn="ctr"/>
            <a:r>
              <a:rPr lang="en-US" sz="2400" b="1" dirty="0"/>
              <a:t>PATIENT PRIORITIES/PREFERENCES</a:t>
            </a:r>
          </a:p>
        </p:txBody>
      </p:sp>
      <p:sp>
        <p:nvSpPr>
          <p:cNvPr id="13" name="Shape 381">
            <a:extLst>
              <a:ext uri="{FF2B5EF4-FFF2-40B4-BE49-F238E27FC236}">
                <a16:creationId xmlns:a16="http://schemas.microsoft.com/office/drawing/2014/main" id="{E9779C17-F869-444E-8DCD-489BC0C1D072}"/>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8" name="Title 7">
            <a:extLst>
              <a:ext uri="{FF2B5EF4-FFF2-40B4-BE49-F238E27FC236}">
                <a16:creationId xmlns:a16="http://schemas.microsoft.com/office/drawing/2014/main" id="{5C4F261A-72A7-7A46-AD6C-0B70913B5DF6}"/>
              </a:ext>
            </a:extLst>
          </p:cNvPr>
          <p:cNvSpPr>
            <a:spLocks noGrp="1"/>
          </p:cNvSpPr>
          <p:nvPr>
            <p:ph type="title"/>
          </p:nvPr>
        </p:nvSpPr>
        <p:spPr>
          <a:xfrm>
            <a:off x="558800" y="-126643"/>
            <a:ext cx="10515600" cy="1325563"/>
          </a:xfrm>
        </p:spPr>
        <p:txBody>
          <a:bodyPr>
            <a:normAutofit/>
          </a:bodyPr>
          <a:lstStyle/>
          <a:p>
            <a:r>
              <a:rPr lang="en-US" sz="3600" kern="0" dirty="0">
                <a:latin typeface="Open Sans"/>
                <a:cs typeface="Arial" charset="0"/>
                <a:sym typeface="Open Sans"/>
              </a:rPr>
              <a:t>Where additional glucose lowering is required</a:t>
            </a:r>
            <a:endParaRPr lang="en-US" sz="3600" dirty="0"/>
          </a:p>
        </p:txBody>
      </p:sp>
      <p:sp>
        <p:nvSpPr>
          <p:cNvPr id="9" name="TextBox 8">
            <a:extLst>
              <a:ext uri="{FF2B5EF4-FFF2-40B4-BE49-F238E27FC236}">
                <a16:creationId xmlns:a16="http://schemas.microsoft.com/office/drawing/2014/main" id="{8B3FE0C2-37AF-8E41-8DC3-32814D7E67C8}"/>
              </a:ext>
            </a:extLst>
          </p:cNvPr>
          <p:cNvSpPr txBox="1"/>
          <p:nvPr/>
        </p:nvSpPr>
        <p:spPr>
          <a:xfrm>
            <a:off x="7152117" y="5541235"/>
            <a:ext cx="1152128" cy="205121"/>
          </a:xfrm>
          <a:prstGeom prst="rect">
            <a:avLst/>
          </a:prstGeom>
          <a:solidFill>
            <a:srgbClr val="DAA286"/>
          </a:solidFill>
        </p:spPr>
        <p:txBody>
          <a:bodyPr wrap="square" lIns="48000" tIns="0" rIns="48000" bIns="0" rtlCol="0">
            <a:spAutoFit/>
          </a:bodyPr>
          <a:lstStyle/>
          <a:p>
            <a:r>
              <a:rPr lang="en-US" sz="1333" b="1" dirty="0">
                <a:solidFill>
                  <a:srgbClr val="FF0000"/>
                </a:solidFill>
              </a:rPr>
              <a:t>Hypoglycemia</a:t>
            </a:r>
          </a:p>
        </p:txBody>
      </p:sp>
      <p:sp>
        <p:nvSpPr>
          <p:cNvPr id="14" name="TextBox 13">
            <a:extLst>
              <a:ext uri="{FF2B5EF4-FFF2-40B4-BE49-F238E27FC236}">
                <a16:creationId xmlns:a16="http://schemas.microsoft.com/office/drawing/2014/main" id="{E2A4AEA7-DD4D-CA48-B0F5-0E9C96A41BBB}"/>
              </a:ext>
            </a:extLst>
          </p:cNvPr>
          <p:cNvSpPr txBox="1"/>
          <p:nvPr/>
        </p:nvSpPr>
        <p:spPr>
          <a:xfrm>
            <a:off x="9744405" y="5559499"/>
            <a:ext cx="1723768" cy="205121"/>
          </a:xfrm>
          <a:prstGeom prst="rect">
            <a:avLst/>
          </a:prstGeom>
          <a:solidFill>
            <a:srgbClr val="E8C6B1"/>
          </a:solidFill>
        </p:spPr>
        <p:txBody>
          <a:bodyPr wrap="square" lIns="48000" tIns="0" rIns="48000" bIns="0" rtlCol="0">
            <a:spAutoFit/>
          </a:bodyPr>
          <a:lstStyle/>
          <a:p>
            <a:pPr algn="r"/>
            <a:r>
              <a:rPr lang="en-US" sz="1333" b="1" dirty="0">
                <a:solidFill>
                  <a:srgbClr val="FF0000"/>
                </a:solidFill>
              </a:rPr>
              <a:t>Weight gain</a:t>
            </a:r>
          </a:p>
        </p:txBody>
      </p:sp>
      <p:sp>
        <p:nvSpPr>
          <p:cNvPr id="15" name="TextBox 14">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5" action="ppaction://hlinksldjump"/>
              </a:rPr>
              <a:t>Return to Main Menu</a:t>
            </a:r>
            <a:endParaRPr lang="en-CA" sz="1800" b="1" u="sng" dirty="0">
              <a:solidFill>
                <a:schemeClr val="accent1">
                  <a:lumMod val="50000"/>
                </a:schemeClr>
              </a:solidFill>
              <a:latin typeface="Open Sans" panose="020B0606030504020204"/>
            </a:endParaRPr>
          </a:p>
        </p:txBody>
      </p:sp>
    </p:spTree>
    <p:custDataLst>
      <p:tags r:id="rId1"/>
    </p:custDataLst>
    <p:extLst>
      <p:ext uri="{BB962C8B-B14F-4D97-AF65-F5344CB8AC3E}">
        <p14:creationId xmlns:p14="http://schemas.microsoft.com/office/powerpoint/2010/main" val="295260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2800980"/>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Q19: How do I choose between SGLT2i or GLP1-RA for an individual with 2+ CV risk factors (but without ASCVD/HF/CKD)?</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81010651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GLP1-RA have been demonstrated to reduce risk of MACE </a:t>
            </a:r>
            <a:r>
              <a:rPr lang="en-US" sz="2400" b="0" i="0" baseline="30000" dirty="0">
                <a:solidFill>
                  <a:srgbClr val="000000"/>
                </a:solidFill>
                <a:effectLst/>
                <a:latin typeface="Open Sans" panose="020B0606030504020204"/>
              </a:rPr>
              <a:t>(7,16,17) </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SGLT2i have been demonstrated to reduce risk of HHF and progression of nephropathy but have not been demonstrated to reduce risk of MACE.</a:t>
            </a:r>
          </a:p>
          <a:p>
            <a:r>
              <a:rPr lang="en-US" sz="2400" b="0" i="0" dirty="0">
                <a:solidFill>
                  <a:srgbClr val="000000"/>
                </a:solidFill>
                <a:effectLst/>
                <a:latin typeface="Open Sans" panose="020B0606030504020204"/>
              </a:rPr>
              <a:t>It may be helpful to consider the number needed to treat (NNT) reported in trials (e.g. NNT for MACE reduction was 60 with dulaglutide treatment for 5.4 years in REWIND </a:t>
            </a:r>
            <a:r>
              <a:rPr lang="en-US" sz="2400" b="0" i="0" baseline="30000" dirty="0">
                <a:solidFill>
                  <a:srgbClr val="000000"/>
                </a:solidFill>
                <a:effectLst/>
                <a:latin typeface="Open Sans" panose="020B0606030504020204"/>
              </a:rPr>
              <a:t>7</a:t>
            </a:r>
            <a:r>
              <a:rPr lang="en-US" sz="2400" b="0" i="0" dirty="0">
                <a:solidFill>
                  <a:srgbClr val="000000"/>
                </a:solidFill>
                <a:effectLst/>
                <a:latin typeface="Open Sans" panose="020B0606030504020204"/>
              </a:rPr>
              <a:t>; NNT for reduction of HHF was 142, and NNT for composite CKD endpoint was 91 with dapagliflozin treatment for 4 years in DECLARE </a:t>
            </a:r>
            <a:r>
              <a:rPr lang="en-US" sz="2400" b="0" i="0" baseline="30000" dirty="0">
                <a:solidFill>
                  <a:srgbClr val="000000"/>
                </a:solidFill>
                <a:effectLst/>
                <a:latin typeface="Open Sans" panose="020B0606030504020204"/>
              </a:rPr>
              <a:t>14</a:t>
            </a:r>
            <a:r>
              <a:rPr lang="en-US" sz="2400" b="0" i="0" dirty="0">
                <a:solidFill>
                  <a:srgbClr val="000000"/>
                </a:solidFill>
                <a:effectLst/>
                <a:latin typeface="Open Sans" panose="020B0606030504020204"/>
              </a:rPr>
              <a: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Q19: How do I choose between SGLT2i or GLP1-RA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for an individual with 2+ CV risk factors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(but without ASCVD/HF/CKD)?</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9" name="TextBox 8">
            <a:extLst>
              <a:ext uri="{FF2B5EF4-FFF2-40B4-BE49-F238E27FC236}">
                <a16:creationId xmlns:a16="http://schemas.microsoft.com/office/drawing/2014/main" id="{2FD4889E-D9F0-45B1-B468-6EE950A20D7D}"/>
              </a:ext>
            </a:extLst>
          </p:cNvPr>
          <p:cNvSpPr txBox="1"/>
          <p:nvPr/>
        </p:nvSpPr>
        <p:spPr>
          <a:xfrm>
            <a:off x="3880678" y="5795538"/>
            <a:ext cx="7895098" cy="938719"/>
          </a:xfrm>
          <a:prstGeom prst="rect">
            <a:avLst/>
          </a:prstGeom>
          <a:noFill/>
        </p:spPr>
        <p:txBody>
          <a:bodyPr wrap="square">
            <a:spAutoFit/>
          </a:bodyPr>
          <a:lstStyle/>
          <a:p>
            <a:pPr marL="230400" indent="-230400">
              <a:buFont typeface="+mj-lt"/>
              <a:buAutoNum type="arabicPeriod" startAt="7"/>
            </a:pPr>
            <a:r>
              <a:rPr lang="en-US" sz="1100" dirty="0">
                <a:solidFill>
                  <a:srgbClr val="000000"/>
                </a:solidFill>
                <a:latin typeface="Open Sans" panose="020B0606030504020204"/>
              </a:rPr>
              <a:t>Gerstein HC, et al. Dulaglutide and cardiovascular outcomes in type 2 diabetes (REWIND): Lancet 2019;394:121e30.</a:t>
            </a:r>
          </a:p>
          <a:p>
            <a:pPr marL="230400" indent="-230400">
              <a:buFont typeface="+mj-lt"/>
              <a:buAutoNum type="arabicPeriod" startAt="14"/>
            </a:pPr>
            <a:r>
              <a:rPr lang="en-US" sz="1100" dirty="0" err="1">
                <a:solidFill>
                  <a:srgbClr val="000000"/>
                </a:solidFill>
                <a:latin typeface="Open Sans" panose="020B0606030504020204"/>
              </a:rPr>
              <a:t>Wiviott</a:t>
            </a:r>
            <a:r>
              <a:rPr lang="en-US" sz="1100" dirty="0">
                <a:solidFill>
                  <a:srgbClr val="000000"/>
                </a:solidFill>
                <a:latin typeface="Open Sans" panose="020B0606030504020204"/>
              </a:rPr>
              <a:t> SD, et al. Dapagliflozin and cardiovascular outcomes in type 2 diabetes.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2019;380:347e57.</a:t>
            </a:r>
          </a:p>
          <a:p>
            <a:pPr marL="230400" indent="-230400">
              <a:buFont typeface="+mj-lt"/>
              <a:buAutoNum type="arabicPeriod" startAt="16"/>
            </a:pPr>
            <a:r>
              <a:rPr lang="en-US" sz="1100" dirty="0" err="1">
                <a:solidFill>
                  <a:srgbClr val="000000"/>
                </a:solidFill>
                <a:latin typeface="Open Sans" panose="020B0606030504020204"/>
              </a:rPr>
              <a:t>Marso</a:t>
            </a:r>
            <a:r>
              <a:rPr lang="en-US" sz="1100" dirty="0">
                <a:solidFill>
                  <a:srgbClr val="000000"/>
                </a:solidFill>
                <a:latin typeface="Open Sans" panose="020B0606030504020204"/>
              </a:rPr>
              <a:t> SP, et al. Liraglutide and cardiovascular outcomes in type 2 diabetes.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2016;375:311e22.</a:t>
            </a:r>
          </a:p>
          <a:p>
            <a:pPr marL="230400" indent="-230400">
              <a:buFont typeface="+mj-lt"/>
              <a:buAutoNum type="arabicPeriod" startAt="16"/>
            </a:pPr>
            <a:r>
              <a:rPr lang="en-US" sz="1100" dirty="0" err="1">
                <a:solidFill>
                  <a:srgbClr val="000000"/>
                </a:solidFill>
                <a:latin typeface="Open Sans" panose="020B0606030504020204"/>
              </a:rPr>
              <a:t>MarsoSP</a:t>
            </a:r>
            <a:r>
              <a:rPr lang="en-US" sz="1100" dirty="0">
                <a:solidFill>
                  <a:srgbClr val="000000"/>
                </a:solidFill>
                <a:latin typeface="Open Sans" panose="020B0606030504020204"/>
              </a:rPr>
              <a:t>, et </a:t>
            </a:r>
            <a:r>
              <a:rPr lang="en-US" sz="1100" dirty="0" err="1">
                <a:solidFill>
                  <a:srgbClr val="000000"/>
                </a:solidFill>
                <a:latin typeface="Open Sans" panose="020B0606030504020204"/>
              </a:rPr>
              <a:t>al.Semaglutide</a:t>
            </a:r>
            <a:r>
              <a:rPr lang="en-US" sz="1100" dirty="0">
                <a:solidFill>
                  <a:srgbClr val="000000"/>
                </a:solidFill>
                <a:latin typeface="Open Sans" panose="020B0606030504020204"/>
              </a:rPr>
              <a:t> and cardiovascular outcomes in patients with type 2 diabetes.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2016;375:1834e44.</a:t>
            </a:r>
            <a:endParaRPr lang="en-US" sz="1400" b="0" i="0" dirty="0">
              <a:solidFill>
                <a:srgbClr val="000000"/>
              </a:solidFill>
              <a:effectLst/>
              <a:latin typeface="Open Sans" panose="020B0606030504020204"/>
            </a:endParaRPr>
          </a:p>
        </p:txBody>
      </p:sp>
    </p:spTree>
    <p:extLst>
      <p:ext uri="{BB962C8B-B14F-4D97-AF65-F5344CB8AC3E}">
        <p14:creationId xmlns:p14="http://schemas.microsoft.com/office/powerpoint/2010/main" val="221161188"/>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A3BA-AEF7-F547-A0F1-380573D3A6C6}"/>
              </a:ext>
            </a:extLst>
          </p:cNvPr>
          <p:cNvSpPr>
            <a:spLocks noGrp="1"/>
          </p:cNvSpPr>
          <p:nvPr>
            <p:ph type="title"/>
          </p:nvPr>
        </p:nvSpPr>
        <p:spPr/>
        <p:txBody>
          <a:bodyPr>
            <a:normAutofit/>
          </a:bodyPr>
          <a:lstStyle/>
          <a:p>
            <a:r>
              <a:rPr lang="en-US" dirty="0"/>
              <a:t>Reduction in Primary End-Point Event Rates</a:t>
            </a:r>
          </a:p>
        </p:txBody>
      </p:sp>
      <p:graphicFrame>
        <p:nvGraphicFramePr>
          <p:cNvPr id="4" name="Content Placeholder 3">
            <a:extLst>
              <a:ext uri="{FF2B5EF4-FFF2-40B4-BE49-F238E27FC236}">
                <a16:creationId xmlns:a16="http://schemas.microsoft.com/office/drawing/2014/main" id="{15F69415-497E-E240-A8EB-71C8CC0034F2}"/>
              </a:ext>
            </a:extLst>
          </p:cNvPr>
          <p:cNvGraphicFramePr>
            <a:graphicFrameLocks noGrp="1"/>
          </p:cNvGraphicFramePr>
          <p:nvPr>
            <p:ph idx="1"/>
          </p:nvPr>
        </p:nvGraphicFramePr>
        <p:xfrm>
          <a:off x="838200" y="1825626"/>
          <a:ext cx="10515600" cy="384612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94648CB-A4A8-9A4C-A933-F3A9C2B64796}"/>
              </a:ext>
            </a:extLst>
          </p:cNvPr>
          <p:cNvSpPr txBox="1"/>
          <p:nvPr/>
        </p:nvSpPr>
        <p:spPr>
          <a:xfrm>
            <a:off x="5039883" y="1328778"/>
            <a:ext cx="1104219" cy="523220"/>
          </a:xfrm>
          <a:prstGeom prst="rect">
            <a:avLst/>
          </a:prstGeom>
          <a:noFill/>
        </p:spPr>
        <p:txBody>
          <a:bodyPr wrap="square" rtlCol="0">
            <a:spAutoFit/>
          </a:bodyPr>
          <a:lstStyle/>
          <a:p>
            <a:pPr algn="ctr"/>
            <a:r>
              <a:rPr lang="en-US" sz="1400" dirty="0"/>
              <a:t>HHF or CV Death</a:t>
            </a:r>
          </a:p>
        </p:txBody>
      </p:sp>
      <p:sp>
        <p:nvSpPr>
          <p:cNvPr id="7" name="TextBox 6">
            <a:extLst>
              <a:ext uri="{FF2B5EF4-FFF2-40B4-BE49-F238E27FC236}">
                <a16:creationId xmlns:a16="http://schemas.microsoft.com/office/drawing/2014/main" id="{B363223F-58E3-9C47-80EE-65AA135DC1BD}"/>
              </a:ext>
            </a:extLst>
          </p:cNvPr>
          <p:cNvSpPr txBox="1"/>
          <p:nvPr/>
        </p:nvSpPr>
        <p:spPr>
          <a:xfrm>
            <a:off x="8667268" y="1328779"/>
            <a:ext cx="1288288" cy="523220"/>
          </a:xfrm>
          <a:prstGeom prst="rect">
            <a:avLst/>
          </a:prstGeom>
          <a:noFill/>
        </p:spPr>
        <p:txBody>
          <a:bodyPr wrap="square" rtlCol="0">
            <a:spAutoFit/>
          </a:bodyPr>
          <a:lstStyle/>
          <a:p>
            <a:pPr algn="ctr"/>
            <a:r>
              <a:rPr lang="en-US" sz="1400" dirty="0"/>
              <a:t>CKD Progression</a:t>
            </a:r>
          </a:p>
        </p:txBody>
      </p:sp>
      <p:sp>
        <p:nvSpPr>
          <p:cNvPr id="8" name="TextBox 7">
            <a:extLst>
              <a:ext uri="{FF2B5EF4-FFF2-40B4-BE49-F238E27FC236}">
                <a16:creationId xmlns:a16="http://schemas.microsoft.com/office/drawing/2014/main" id="{60801B88-7227-974C-8CBC-92681958FA6D}"/>
              </a:ext>
            </a:extLst>
          </p:cNvPr>
          <p:cNvSpPr txBox="1"/>
          <p:nvPr/>
        </p:nvSpPr>
        <p:spPr>
          <a:xfrm>
            <a:off x="2639617" y="1467280"/>
            <a:ext cx="625749" cy="307777"/>
          </a:xfrm>
          <a:prstGeom prst="rect">
            <a:avLst/>
          </a:prstGeom>
          <a:noFill/>
        </p:spPr>
        <p:txBody>
          <a:bodyPr wrap="none" rtlCol="0">
            <a:spAutoFit/>
          </a:bodyPr>
          <a:lstStyle/>
          <a:p>
            <a:r>
              <a:rPr lang="en-US" sz="1400" dirty="0"/>
              <a:t>MACE</a:t>
            </a:r>
          </a:p>
        </p:txBody>
      </p:sp>
      <p:sp>
        <p:nvSpPr>
          <p:cNvPr id="9" name="TextBox 8">
            <a:extLst>
              <a:ext uri="{FF2B5EF4-FFF2-40B4-BE49-F238E27FC236}">
                <a16:creationId xmlns:a16="http://schemas.microsoft.com/office/drawing/2014/main" id="{8BD0AF34-2930-C944-A2DC-D6BB3BD01B2E}"/>
              </a:ext>
            </a:extLst>
          </p:cNvPr>
          <p:cNvSpPr txBox="1"/>
          <p:nvPr/>
        </p:nvSpPr>
        <p:spPr>
          <a:xfrm>
            <a:off x="3728974" y="5876210"/>
            <a:ext cx="2311787" cy="307777"/>
          </a:xfrm>
          <a:prstGeom prst="rect">
            <a:avLst/>
          </a:prstGeom>
          <a:noFill/>
        </p:spPr>
        <p:txBody>
          <a:bodyPr wrap="none" rtlCol="0">
            <a:spAutoFit/>
          </a:bodyPr>
          <a:lstStyle/>
          <a:p>
            <a:r>
              <a:rPr lang="en-US" sz="1400" dirty="0"/>
              <a:t>% of participants with ASCVD</a:t>
            </a:r>
          </a:p>
        </p:txBody>
      </p:sp>
      <p:sp>
        <p:nvSpPr>
          <p:cNvPr id="10" name="TextBox 9">
            <a:extLst>
              <a:ext uri="{FF2B5EF4-FFF2-40B4-BE49-F238E27FC236}">
                <a16:creationId xmlns:a16="http://schemas.microsoft.com/office/drawing/2014/main" id="{B6BD2E1D-0FFE-4B4D-BEE7-A0F6E3D8A648}"/>
              </a:ext>
            </a:extLst>
          </p:cNvPr>
          <p:cNvSpPr txBox="1"/>
          <p:nvPr/>
        </p:nvSpPr>
        <p:spPr>
          <a:xfrm>
            <a:off x="7056107" y="1456294"/>
            <a:ext cx="625749" cy="307777"/>
          </a:xfrm>
          <a:prstGeom prst="rect">
            <a:avLst/>
          </a:prstGeom>
          <a:noFill/>
        </p:spPr>
        <p:txBody>
          <a:bodyPr wrap="none" rtlCol="0">
            <a:spAutoFit/>
          </a:bodyPr>
          <a:lstStyle/>
          <a:p>
            <a:r>
              <a:rPr lang="en-US" sz="1400" dirty="0"/>
              <a:t>MACE</a:t>
            </a:r>
          </a:p>
        </p:txBody>
      </p:sp>
      <p:sp>
        <p:nvSpPr>
          <p:cNvPr id="11" name="TextBox 10">
            <a:extLst>
              <a:ext uri="{FF2B5EF4-FFF2-40B4-BE49-F238E27FC236}">
                <a16:creationId xmlns:a16="http://schemas.microsoft.com/office/drawing/2014/main" id="{C79378A5-6378-4B4F-8A44-2287398CFB81}"/>
              </a:ext>
            </a:extLst>
          </p:cNvPr>
          <p:cNvSpPr txBox="1"/>
          <p:nvPr/>
        </p:nvSpPr>
        <p:spPr>
          <a:xfrm>
            <a:off x="10272368" y="1328778"/>
            <a:ext cx="1104219" cy="523220"/>
          </a:xfrm>
          <a:prstGeom prst="rect">
            <a:avLst/>
          </a:prstGeom>
          <a:noFill/>
        </p:spPr>
        <p:txBody>
          <a:bodyPr wrap="square" rtlCol="0">
            <a:spAutoFit/>
          </a:bodyPr>
          <a:lstStyle/>
          <a:p>
            <a:pPr algn="ctr"/>
            <a:r>
              <a:rPr lang="en-US" sz="1400" dirty="0"/>
              <a:t>HHF or CV Death</a:t>
            </a:r>
          </a:p>
        </p:txBody>
      </p:sp>
      <p:sp>
        <p:nvSpPr>
          <p:cNvPr id="12" name="Rectangle 11">
            <a:extLst>
              <a:ext uri="{FF2B5EF4-FFF2-40B4-BE49-F238E27FC236}">
                <a16:creationId xmlns:a16="http://schemas.microsoft.com/office/drawing/2014/main" id="{871B6C90-39A7-374E-9391-9BC73E711BB3}"/>
              </a:ext>
            </a:extLst>
          </p:cNvPr>
          <p:cNvSpPr/>
          <p:nvPr/>
        </p:nvSpPr>
        <p:spPr>
          <a:xfrm>
            <a:off x="1537071" y="5523856"/>
            <a:ext cx="367408" cy="307777"/>
          </a:xfrm>
          <a:prstGeom prst="rect">
            <a:avLst/>
          </a:prstGeom>
        </p:spPr>
        <p:txBody>
          <a:bodyPr wrap="none">
            <a:spAutoFit/>
          </a:bodyPr>
          <a:lstStyle/>
          <a:p>
            <a:r>
              <a:rPr lang="en-US" sz="1400" dirty="0"/>
              <a:t>32</a:t>
            </a:r>
          </a:p>
        </p:txBody>
      </p:sp>
      <p:sp>
        <p:nvSpPr>
          <p:cNvPr id="13" name="Rectangle 12">
            <a:extLst>
              <a:ext uri="{FF2B5EF4-FFF2-40B4-BE49-F238E27FC236}">
                <a16:creationId xmlns:a16="http://schemas.microsoft.com/office/drawing/2014/main" id="{95031076-73F7-6143-8F5C-6B828AA33762}"/>
              </a:ext>
            </a:extLst>
          </p:cNvPr>
          <p:cNvSpPr/>
          <p:nvPr/>
        </p:nvSpPr>
        <p:spPr>
          <a:xfrm>
            <a:off x="2340088" y="5523856"/>
            <a:ext cx="367408" cy="307777"/>
          </a:xfrm>
          <a:prstGeom prst="rect">
            <a:avLst/>
          </a:prstGeom>
        </p:spPr>
        <p:txBody>
          <a:bodyPr wrap="none">
            <a:spAutoFit/>
          </a:bodyPr>
          <a:lstStyle/>
          <a:p>
            <a:r>
              <a:rPr lang="en-US" sz="1400" dirty="0"/>
              <a:t>72</a:t>
            </a:r>
          </a:p>
        </p:txBody>
      </p:sp>
      <p:sp>
        <p:nvSpPr>
          <p:cNvPr id="14" name="Rectangle 13">
            <a:extLst>
              <a:ext uri="{FF2B5EF4-FFF2-40B4-BE49-F238E27FC236}">
                <a16:creationId xmlns:a16="http://schemas.microsoft.com/office/drawing/2014/main" id="{79047ABD-9EB4-CE4B-8ACF-14C3CFAD8945}"/>
              </a:ext>
            </a:extLst>
          </p:cNvPr>
          <p:cNvSpPr/>
          <p:nvPr/>
        </p:nvSpPr>
        <p:spPr>
          <a:xfrm>
            <a:off x="3088947" y="5523856"/>
            <a:ext cx="367408" cy="307777"/>
          </a:xfrm>
          <a:prstGeom prst="rect">
            <a:avLst/>
          </a:prstGeom>
        </p:spPr>
        <p:txBody>
          <a:bodyPr wrap="none">
            <a:spAutoFit/>
          </a:bodyPr>
          <a:lstStyle/>
          <a:p>
            <a:r>
              <a:rPr lang="en-US" sz="1400" dirty="0"/>
              <a:t>85</a:t>
            </a:r>
          </a:p>
        </p:txBody>
      </p:sp>
      <p:sp>
        <p:nvSpPr>
          <p:cNvPr id="15" name="Rectangle 14">
            <a:extLst>
              <a:ext uri="{FF2B5EF4-FFF2-40B4-BE49-F238E27FC236}">
                <a16:creationId xmlns:a16="http://schemas.microsoft.com/office/drawing/2014/main" id="{9DF6A7BB-1EE7-6942-894C-02E6F3DB3410}"/>
              </a:ext>
            </a:extLst>
          </p:cNvPr>
          <p:cNvSpPr/>
          <p:nvPr/>
        </p:nvSpPr>
        <p:spPr>
          <a:xfrm>
            <a:off x="3837805" y="5511884"/>
            <a:ext cx="458780" cy="307777"/>
          </a:xfrm>
          <a:prstGeom prst="rect">
            <a:avLst/>
          </a:prstGeom>
        </p:spPr>
        <p:txBody>
          <a:bodyPr wrap="none">
            <a:spAutoFit/>
          </a:bodyPr>
          <a:lstStyle/>
          <a:p>
            <a:r>
              <a:rPr lang="en-US" sz="1400" dirty="0"/>
              <a:t>100</a:t>
            </a:r>
          </a:p>
        </p:txBody>
      </p:sp>
      <p:sp>
        <p:nvSpPr>
          <p:cNvPr id="16" name="Rectangle 15">
            <a:extLst>
              <a:ext uri="{FF2B5EF4-FFF2-40B4-BE49-F238E27FC236}">
                <a16:creationId xmlns:a16="http://schemas.microsoft.com/office/drawing/2014/main" id="{1365113F-2E90-4E44-AA05-05D5E538CBDA}"/>
              </a:ext>
            </a:extLst>
          </p:cNvPr>
          <p:cNvSpPr/>
          <p:nvPr/>
        </p:nvSpPr>
        <p:spPr>
          <a:xfrm>
            <a:off x="5326043" y="5523856"/>
            <a:ext cx="367408" cy="307777"/>
          </a:xfrm>
          <a:prstGeom prst="rect">
            <a:avLst/>
          </a:prstGeom>
        </p:spPr>
        <p:txBody>
          <a:bodyPr wrap="none">
            <a:spAutoFit/>
          </a:bodyPr>
          <a:lstStyle/>
          <a:p>
            <a:r>
              <a:rPr lang="en-US" sz="1400" dirty="0"/>
              <a:t>41</a:t>
            </a:r>
          </a:p>
        </p:txBody>
      </p:sp>
      <p:sp>
        <p:nvSpPr>
          <p:cNvPr id="18" name="Rectangle 17">
            <a:extLst>
              <a:ext uri="{FF2B5EF4-FFF2-40B4-BE49-F238E27FC236}">
                <a16:creationId xmlns:a16="http://schemas.microsoft.com/office/drawing/2014/main" id="{66AA77E7-BE3F-6F48-B25A-751B5447FB5C}"/>
              </a:ext>
            </a:extLst>
          </p:cNvPr>
          <p:cNvSpPr/>
          <p:nvPr/>
        </p:nvSpPr>
        <p:spPr>
          <a:xfrm>
            <a:off x="6811294" y="5523856"/>
            <a:ext cx="367408" cy="307777"/>
          </a:xfrm>
          <a:prstGeom prst="rect">
            <a:avLst/>
          </a:prstGeom>
        </p:spPr>
        <p:txBody>
          <a:bodyPr wrap="none">
            <a:spAutoFit/>
          </a:bodyPr>
          <a:lstStyle/>
          <a:p>
            <a:r>
              <a:rPr lang="en-US" sz="1400" dirty="0"/>
              <a:t>66</a:t>
            </a:r>
          </a:p>
        </p:txBody>
      </p:sp>
      <p:sp>
        <p:nvSpPr>
          <p:cNvPr id="19" name="Rectangle 18">
            <a:extLst>
              <a:ext uri="{FF2B5EF4-FFF2-40B4-BE49-F238E27FC236}">
                <a16:creationId xmlns:a16="http://schemas.microsoft.com/office/drawing/2014/main" id="{23FFDC59-F376-2244-9034-B0B7A2A45DF6}"/>
              </a:ext>
            </a:extLst>
          </p:cNvPr>
          <p:cNvSpPr/>
          <p:nvPr/>
        </p:nvSpPr>
        <p:spPr>
          <a:xfrm>
            <a:off x="7550609" y="5511884"/>
            <a:ext cx="458780" cy="307777"/>
          </a:xfrm>
          <a:prstGeom prst="rect">
            <a:avLst/>
          </a:prstGeom>
        </p:spPr>
        <p:txBody>
          <a:bodyPr wrap="none">
            <a:spAutoFit/>
          </a:bodyPr>
          <a:lstStyle/>
          <a:p>
            <a:r>
              <a:rPr lang="en-US" sz="1400" dirty="0"/>
              <a:t>100</a:t>
            </a:r>
          </a:p>
        </p:txBody>
      </p:sp>
      <p:sp>
        <p:nvSpPr>
          <p:cNvPr id="20" name="Rectangle 19">
            <a:extLst>
              <a:ext uri="{FF2B5EF4-FFF2-40B4-BE49-F238E27FC236}">
                <a16:creationId xmlns:a16="http://schemas.microsoft.com/office/drawing/2014/main" id="{81CC2CB6-A530-8341-A555-4C321AF49D96}"/>
              </a:ext>
            </a:extLst>
          </p:cNvPr>
          <p:cNvSpPr/>
          <p:nvPr/>
        </p:nvSpPr>
        <p:spPr>
          <a:xfrm>
            <a:off x="8727561" y="5523855"/>
            <a:ext cx="1288288" cy="523220"/>
          </a:xfrm>
          <a:prstGeom prst="rect">
            <a:avLst/>
          </a:prstGeom>
        </p:spPr>
        <p:txBody>
          <a:bodyPr wrap="square">
            <a:spAutoFit/>
          </a:bodyPr>
          <a:lstStyle/>
          <a:p>
            <a:pPr algn="ctr"/>
            <a:r>
              <a:rPr lang="en-US" sz="1400" dirty="0"/>
              <a:t>CKD + proteinuria</a:t>
            </a:r>
          </a:p>
        </p:txBody>
      </p:sp>
      <p:sp>
        <p:nvSpPr>
          <p:cNvPr id="21" name="Rectangle 20">
            <a:extLst>
              <a:ext uri="{FF2B5EF4-FFF2-40B4-BE49-F238E27FC236}">
                <a16:creationId xmlns:a16="http://schemas.microsoft.com/office/drawing/2014/main" id="{BBC24003-EFD3-3E40-9730-85CCB4A17F2F}"/>
              </a:ext>
            </a:extLst>
          </p:cNvPr>
          <p:cNvSpPr/>
          <p:nvPr/>
        </p:nvSpPr>
        <p:spPr>
          <a:xfrm>
            <a:off x="10201673" y="5511883"/>
            <a:ext cx="1288288" cy="523220"/>
          </a:xfrm>
          <a:prstGeom prst="rect">
            <a:avLst/>
          </a:prstGeom>
        </p:spPr>
        <p:txBody>
          <a:bodyPr wrap="square">
            <a:spAutoFit/>
          </a:bodyPr>
          <a:lstStyle/>
          <a:p>
            <a:pPr algn="ctr"/>
            <a:r>
              <a:rPr lang="en-US" sz="1400" dirty="0"/>
              <a:t>HF with </a:t>
            </a:r>
          </a:p>
          <a:p>
            <a:pPr algn="ctr"/>
            <a:r>
              <a:rPr lang="en-US" sz="1400" dirty="0"/>
              <a:t>EF &lt;40%</a:t>
            </a:r>
          </a:p>
        </p:txBody>
      </p:sp>
      <p:cxnSp>
        <p:nvCxnSpPr>
          <p:cNvPr id="23" name="Straight Connector 22">
            <a:extLst>
              <a:ext uri="{FF2B5EF4-FFF2-40B4-BE49-F238E27FC236}">
                <a16:creationId xmlns:a16="http://schemas.microsoft.com/office/drawing/2014/main" id="{EC53B81D-70CA-2644-A585-0FE8B437104D}"/>
              </a:ext>
            </a:extLst>
          </p:cNvPr>
          <p:cNvCxnSpPr/>
          <p:nvPr/>
        </p:nvCxnSpPr>
        <p:spPr>
          <a:xfrm>
            <a:off x="1605010" y="5854829"/>
            <a:ext cx="6420681"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A1C11B5-06C1-1545-9166-B7E2D1606857}"/>
              </a:ext>
            </a:extLst>
          </p:cNvPr>
          <p:cNvSpPr txBox="1"/>
          <p:nvPr/>
        </p:nvSpPr>
        <p:spPr>
          <a:xfrm>
            <a:off x="543980" y="6488668"/>
            <a:ext cx="7659469" cy="230832"/>
          </a:xfrm>
          <a:prstGeom prst="rect">
            <a:avLst/>
          </a:prstGeom>
          <a:noFill/>
        </p:spPr>
        <p:txBody>
          <a:bodyPr wrap="none" rtlCol="0">
            <a:spAutoFit/>
          </a:bodyPr>
          <a:lstStyle/>
          <a:p>
            <a:r>
              <a:rPr lang="en-US" sz="900" dirty="0"/>
              <a:t>Data from Table 2, 2020 Update. derived from REWIND, LEADER, SUSTAIN-6, HARMONY, DECLARE, CANVAS, EMPA-REG, CREDENCE, DAPA-HF trials respectively</a:t>
            </a:r>
          </a:p>
        </p:txBody>
      </p:sp>
      <p:sp>
        <p:nvSpPr>
          <p:cNvPr id="22" name="Shape 381">
            <a:extLst>
              <a:ext uri="{FF2B5EF4-FFF2-40B4-BE49-F238E27FC236}">
                <a16:creationId xmlns:a16="http://schemas.microsoft.com/office/drawing/2014/main" id="{FBF48694-F931-A846-B0BF-9B0927503AD3}"/>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5" name="Rectangle 24">
            <a:extLst>
              <a:ext uri="{FF2B5EF4-FFF2-40B4-BE49-F238E27FC236}">
                <a16:creationId xmlns:a16="http://schemas.microsoft.com/office/drawing/2014/main" id="{971CEA16-8EA9-9149-A6C3-5291698AD703}"/>
              </a:ext>
            </a:extLst>
          </p:cNvPr>
          <p:cNvSpPr/>
          <p:nvPr/>
        </p:nvSpPr>
        <p:spPr>
          <a:xfrm rot="16200000">
            <a:off x="-1598159" y="3559847"/>
            <a:ext cx="4263796" cy="420564"/>
          </a:xfrm>
          <a:prstGeom prst="rect">
            <a:avLst/>
          </a:prstGeom>
        </p:spPr>
        <p:txBody>
          <a:bodyPr wrap="none">
            <a:spAutoFit/>
          </a:bodyPr>
          <a:lstStyle/>
          <a:p>
            <a:r>
              <a:rPr lang="en-US" sz="2133" dirty="0"/>
              <a:t>Event Rate v placebo (per 100 </a:t>
            </a:r>
            <a:r>
              <a:rPr lang="en-US" sz="2133" dirty="0" err="1"/>
              <a:t>pt-yrs</a:t>
            </a:r>
            <a:r>
              <a:rPr lang="en-US" sz="2133" dirty="0"/>
              <a:t>)</a:t>
            </a:r>
          </a:p>
        </p:txBody>
      </p:sp>
      <p:sp>
        <p:nvSpPr>
          <p:cNvPr id="3" name="Rectangle 2">
            <a:extLst>
              <a:ext uri="{FF2B5EF4-FFF2-40B4-BE49-F238E27FC236}">
                <a16:creationId xmlns:a16="http://schemas.microsoft.com/office/drawing/2014/main" id="{C68A7F88-6303-174B-8223-06470CD517C9}"/>
              </a:ext>
            </a:extLst>
          </p:cNvPr>
          <p:cNvSpPr/>
          <p:nvPr/>
        </p:nvSpPr>
        <p:spPr>
          <a:xfrm>
            <a:off x="8667268" y="1328777"/>
            <a:ext cx="2822693" cy="474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Reduction in event rates are related to baseline risk of study population </a:t>
            </a:r>
          </a:p>
        </p:txBody>
      </p:sp>
      <p:sp>
        <p:nvSpPr>
          <p:cNvPr id="26" name="Rectangle 25">
            <a:extLst>
              <a:ext uri="{FF2B5EF4-FFF2-40B4-BE49-F238E27FC236}">
                <a16:creationId xmlns:a16="http://schemas.microsoft.com/office/drawing/2014/main" id="{AA8B6E31-D845-454B-8DD4-46E60414BBF0}"/>
              </a:ext>
            </a:extLst>
          </p:cNvPr>
          <p:cNvSpPr/>
          <p:nvPr/>
        </p:nvSpPr>
        <p:spPr>
          <a:xfrm>
            <a:off x="5782235" y="3253403"/>
            <a:ext cx="2822693" cy="2065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If HF or CKD predominate, then SGLT2i are preferred</a:t>
            </a:r>
          </a:p>
        </p:txBody>
      </p:sp>
      <p:sp>
        <p:nvSpPr>
          <p:cNvPr id="27" name="TextBox 26">
            <a:extLst>
              <a:ext uri="{FF2B5EF4-FFF2-40B4-BE49-F238E27FC236}">
                <a16:creationId xmlns:a16="http://schemas.microsoft.com/office/drawing/2014/main" id="{7C068A0E-1FC8-184D-B481-C65E0C5A723B}"/>
              </a:ext>
            </a:extLst>
          </p:cNvPr>
          <p:cNvSpPr txBox="1"/>
          <p:nvPr/>
        </p:nvSpPr>
        <p:spPr>
          <a:xfrm>
            <a:off x="9199366" y="6234752"/>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4"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401454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dissolv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Q20: How do I choose a medication within the SGLT2i or GLP1-RA classes?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935989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Selecting an agent with demonstrated cardiorenal benefit is recommended (see </a:t>
            </a:r>
            <a:r>
              <a:rPr lang="en-US" sz="2400" b="0" i="0" dirty="0">
                <a:solidFill>
                  <a:srgbClr val="000000"/>
                </a:solidFill>
                <a:effectLst/>
                <a:latin typeface="Open Sans" panose="020B0606030504020204"/>
                <a:hlinkClick r:id="rId2"/>
              </a:rPr>
              <a:t>Figure 2B </a:t>
            </a:r>
            <a:r>
              <a:rPr lang="en-US" sz="2400" b="0" i="0" dirty="0">
                <a:solidFill>
                  <a:srgbClr val="000000"/>
                </a:solidFill>
                <a:effectLst/>
                <a:latin typeface="Open Sans" panose="020B0606030504020204"/>
              </a:rPr>
              <a:t>in 2020 update; event rates are shown in </a:t>
            </a:r>
            <a:r>
              <a:rPr lang="en-US" sz="2400" b="0" i="0" dirty="0">
                <a:solidFill>
                  <a:srgbClr val="000000"/>
                </a:solidFill>
                <a:effectLst/>
                <a:latin typeface="Open Sans" panose="020B0606030504020204"/>
                <a:hlinkClick r:id="rId3"/>
              </a:rPr>
              <a:t>Table 2</a:t>
            </a:r>
            <a:r>
              <a:rPr lang="en-US" sz="2400" b="0" i="0" dirty="0">
                <a:solidFill>
                  <a:srgbClr val="000000"/>
                </a:solidFill>
                <a:effectLst/>
                <a:latin typeface="Open Sans" panose="020B0606030504020204"/>
              </a:rPr>
              <a:t>).</a:t>
            </a:r>
          </a:p>
          <a:p>
            <a:r>
              <a:rPr lang="en-US" sz="2400" b="0" i="0" dirty="0">
                <a:solidFill>
                  <a:srgbClr val="000000"/>
                </a:solidFill>
                <a:effectLst/>
                <a:latin typeface="Open Sans" panose="020B0606030504020204"/>
              </a:rPr>
              <a:t>Opinions vary about whether beneficial effects are general to the class or specific to individual agents.</a:t>
            </a:r>
          </a:p>
          <a:p>
            <a:r>
              <a:rPr lang="en-US" sz="2400" b="0" i="0" dirty="0">
                <a:solidFill>
                  <a:srgbClr val="000000"/>
                </a:solidFill>
                <a:effectLst/>
                <a:latin typeface="Open Sans" panose="020B0606030504020204"/>
              </a:rPr>
              <a:t>Broadly consistent effects in CVOT for GLP1-RA and SGLT2i increase our confidence that benefits to reduce major outcomes (MACE, and/or HHF, and/or CKD progression) are real.</a:t>
            </a:r>
          </a:p>
          <a:p>
            <a:r>
              <a:rPr lang="en-US" sz="2400" b="0" i="0" dirty="0">
                <a:solidFill>
                  <a:srgbClr val="000000"/>
                </a:solidFill>
                <a:effectLst/>
                <a:latin typeface="Open Sans" panose="020B0606030504020204"/>
              </a:rPr>
              <a:t>We cannot confidently recommend one agent over another within a class based on </a:t>
            </a:r>
            <a:r>
              <a:rPr lang="en-US" sz="2400" b="0" i="0" dirty="0" err="1">
                <a:solidFill>
                  <a:srgbClr val="000000"/>
                </a:solidFill>
                <a:effectLst/>
                <a:latin typeface="Open Sans" panose="020B0606030504020204"/>
              </a:rPr>
              <a:t>subanalyses</a:t>
            </a:r>
            <a:r>
              <a:rPr lang="en-US" sz="2400" b="0" i="0" dirty="0">
                <a:solidFill>
                  <a:srgbClr val="000000"/>
                </a:solidFill>
                <a:effectLst/>
                <a:latin typeface="Open Sans" panose="020B0606030504020204"/>
              </a:rPr>
              <a:t> of subgroups or secondary endpoints observed in individual trials.</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Q20: How do I choose a medication within the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SGLT2i or GLP1-RA classes?</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4"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618561862"/>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6822B7-2425-4844-B5DE-7F2B868CEC18}"/>
              </a:ext>
            </a:extLst>
          </p:cNvPr>
          <p:cNvPicPr>
            <a:picLocks noChangeAspect="1"/>
          </p:cNvPicPr>
          <p:nvPr/>
        </p:nvPicPr>
        <p:blipFill>
          <a:blip r:embed="rId4"/>
          <a:stretch>
            <a:fillRect/>
          </a:stretch>
        </p:blipFill>
        <p:spPr>
          <a:xfrm>
            <a:off x="4560829" y="967614"/>
            <a:ext cx="7351772" cy="4922773"/>
          </a:xfrm>
          <a:prstGeom prst="rect">
            <a:avLst/>
          </a:prstGeom>
        </p:spPr>
      </p:pic>
      <p:sp>
        <p:nvSpPr>
          <p:cNvPr id="5" name="Rectangle 4">
            <a:extLst>
              <a:ext uri="{FF2B5EF4-FFF2-40B4-BE49-F238E27FC236}">
                <a16:creationId xmlns:a16="http://schemas.microsoft.com/office/drawing/2014/main" id="{76E7AF84-587C-F741-B389-A976EF034D7A}"/>
              </a:ext>
            </a:extLst>
          </p:cNvPr>
          <p:cNvSpPr/>
          <p:nvPr/>
        </p:nvSpPr>
        <p:spPr>
          <a:xfrm>
            <a:off x="4682289" y="6157915"/>
            <a:ext cx="6091784" cy="548676"/>
          </a:xfrm>
          <a:prstGeom prst="rect">
            <a:avLst/>
          </a:prstGeom>
        </p:spPr>
        <p:txBody>
          <a:bodyPr wrap="square">
            <a:spAutoFit/>
          </a:bodyPr>
          <a:lstStyle/>
          <a:p>
            <a:pPr>
              <a:spcBef>
                <a:spcPts val="151"/>
              </a:spcBef>
              <a:buSzPct val="100000"/>
              <a:defRPr sz="1400"/>
            </a:pPr>
            <a:r>
              <a:rPr lang="en-CA" sz="933" dirty="0"/>
              <a:t>** In CV outcome trials performed in people with ASCVD, CKD, HF or at high CV risk</a:t>
            </a:r>
          </a:p>
          <a:p>
            <a:pPr>
              <a:spcBef>
                <a:spcPts val="151"/>
              </a:spcBef>
              <a:buSzPct val="100000"/>
              <a:defRPr sz="1400"/>
            </a:pPr>
            <a:r>
              <a:rPr lang="en-CA" sz="933" dirty="0"/>
              <a:t>*** VERTIS (CV outcome trial for ertugliflozin) presented at ADA June 2020 showed non-inferiority for MACE. Manuscript not published at time of writing.</a:t>
            </a:r>
          </a:p>
        </p:txBody>
      </p:sp>
      <p:cxnSp>
        <p:nvCxnSpPr>
          <p:cNvPr id="7" name="Straight Connector 6">
            <a:extLst>
              <a:ext uri="{FF2B5EF4-FFF2-40B4-BE49-F238E27FC236}">
                <a16:creationId xmlns:a16="http://schemas.microsoft.com/office/drawing/2014/main" id="{49BD57AC-D249-6647-9F1E-B160F2418C72}"/>
              </a:ext>
            </a:extLst>
          </p:cNvPr>
          <p:cNvCxnSpPr>
            <a:cxnSpLocks/>
          </p:cNvCxnSpPr>
          <p:nvPr/>
        </p:nvCxnSpPr>
        <p:spPr>
          <a:xfrm>
            <a:off x="7000973" y="2585611"/>
            <a:ext cx="0" cy="3304776"/>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F3A6B1C-11F9-1C46-9471-696A382C45AF}"/>
              </a:ext>
            </a:extLst>
          </p:cNvPr>
          <p:cNvCxnSpPr>
            <a:cxnSpLocks/>
          </p:cNvCxnSpPr>
          <p:nvPr/>
        </p:nvCxnSpPr>
        <p:spPr>
          <a:xfrm>
            <a:off x="9454799" y="2585610"/>
            <a:ext cx="0" cy="3304777"/>
          </a:xfrm>
          <a:prstGeom prst="line">
            <a:avLst/>
          </a:prstGeom>
          <a:ln>
            <a:solidFill>
              <a:schemeClr val="accent5"/>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34BBD63F-FE66-F747-A7C3-119A9CBD8AAC}"/>
              </a:ext>
            </a:extLst>
          </p:cNvPr>
          <p:cNvSpPr/>
          <p:nvPr/>
        </p:nvSpPr>
        <p:spPr>
          <a:xfrm>
            <a:off x="597033" y="1544724"/>
            <a:ext cx="3242796" cy="3754169"/>
          </a:xfrm>
          <a:prstGeom prst="rect">
            <a:avLst/>
          </a:prstGeom>
        </p:spPr>
        <p:txBody>
          <a:bodyPr wrap="square">
            <a:spAutoFit/>
          </a:bodyPr>
          <a:lstStyle/>
          <a:p>
            <a:pPr>
              <a:spcBef>
                <a:spcPts val="151"/>
              </a:spcBef>
              <a:buSzPct val="100000"/>
              <a:defRPr sz="1400"/>
            </a:pPr>
            <a:r>
              <a:rPr lang="en-CA" sz="2133" baseline="30000" dirty="0"/>
              <a:t>††</a:t>
            </a:r>
            <a:r>
              <a:rPr lang="en-CA" sz="2133" dirty="0"/>
              <a:t> All AHA’s have Grade A evidence for effectiveness to reduce blood glucose levels</a:t>
            </a:r>
          </a:p>
          <a:p>
            <a:pPr>
              <a:spcBef>
                <a:spcPts val="151"/>
              </a:spcBef>
              <a:buSzPct val="100000"/>
              <a:defRPr sz="1400"/>
            </a:pPr>
            <a:endParaRPr lang="en-CA" sz="2133" dirty="0"/>
          </a:p>
          <a:p>
            <a:pPr>
              <a:spcBef>
                <a:spcPts val="151"/>
              </a:spcBef>
              <a:buSzPct val="100000"/>
              <a:defRPr sz="1400"/>
            </a:pPr>
            <a:r>
              <a:rPr lang="en-CA" sz="2133" baseline="30000" dirty="0"/>
              <a:t>†††</a:t>
            </a:r>
            <a:r>
              <a:rPr lang="en-CA" sz="2133" dirty="0"/>
              <a:t> Consider degree of hyperglycemia, costs and coverage, renal function, comorbidity, side effect profile, and potential for pregnancy</a:t>
            </a:r>
          </a:p>
        </p:txBody>
      </p:sp>
      <p:sp>
        <p:nvSpPr>
          <p:cNvPr id="6" name="TextBox 5">
            <a:extLst>
              <a:ext uri="{FF2B5EF4-FFF2-40B4-BE49-F238E27FC236}">
                <a16:creationId xmlns:a16="http://schemas.microsoft.com/office/drawing/2014/main" id="{69AAFB44-5D1C-B043-8609-A94A92F04052}"/>
              </a:ext>
            </a:extLst>
          </p:cNvPr>
          <p:cNvSpPr txBox="1"/>
          <p:nvPr/>
        </p:nvSpPr>
        <p:spPr>
          <a:xfrm>
            <a:off x="4575663" y="1412776"/>
            <a:ext cx="7256744" cy="369332"/>
          </a:xfrm>
          <a:prstGeom prst="rect">
            <a:avLst/>
          </a:prstGeom>
          <a:solidFill>
            <a:srgbClr val="00B0F0"/>
          </a:solidFill>
          <a:ln>
            <a:solidFill>
              <a:schemeClr val="tx1"/>
            </a:solidFill>
          </a:ln>
        </p:spPr>
        <p:txBody>
          <a:bodyPr wrap="square" tIns="0" bIns="0" rtlCol="0">
            <a:spAutoFit/>
          </a:bodyPr>
          <a:lstStyle/>
          <a:p>
            <a:pPr algn="ctr"/>
            <a:r>
              <a:rPr lang="en-US" sz="2400" b="1" dirty="0"/>
              <a:t>AGENT CHARACTERISTICS</a:t>
            </a:r>
          </a:p>
        </p:txBody>
      </p:sp>
      <p:sp>
        <p:nvSpPr>
          <p:cNvPr id="10" name="TextBox 9">
            <a:extLst>
              <a:ext uri="{FF2B5EF4-FFF2-40B4-BE49-F238E27FC236}">
                <a16:creationId xmlns:a16="http://schemas.microsoft.com/office/drawing/2014/main" id="{947B902C-7C4E-B046-B222-844791F9EC27}"/>
              </a:ext>
            </a:extLst>
          </p:cNvPr>
          <p:cNvSpPr txBox="1"/>
          <p:nvPr/>
        </p:nvSpPr>
        <p:spPr>
          <a:xfrm rot="16200000">
            <a:off x="2312512" y="3661150"/>
            <a:ext cx="3599553" cy="830997"/>
          </a:xfrm>
          <a:prstGeom prst="rect">
            <a:avLst/>
          </a:prstGeom>
          <a:solidFill>
            <a:srgbClr val="CCFF66"/>
          </a:solidFill>
          <a:ln>
            <a:solidFill>
              <a:schemeClr val="tx1"/>
            </a:solidFill>
          </a:ln>
        </p:spPr>
        <p:txBody>
          <a:bodyPr wrap="square" rtlCol="0">
            <a:spAutoFit/>
          </a:bodyPr>
          <a:lstStyle/>
          <a:p>
            <a:pPr algn="ctr"/>
            <a:r>
              <a:rPr lang="en-US" sz="2400" b="1" dirty="0"/>
              <a:t>PATIENT PRIORITIES/PREFERENCES</a:t>
            </a:r>
          </a:p>
        </p:txBody>
      </p:sp>
      <p:sp>
        <p:nvSpPr>
          <p:cNvPr id="13" name="Shape 381">
            <a:extLst>
              <a:ext uri="{FF2B5EF4-FFF2-40B4-BE49-F238E27FC236}">
                <a16:creationId xmlns:a16="http://schemas.microsoft.com/office/drawing/2014/main" id="{E9779C17-F869-444E-8DCD-489BC0C1D072}"/>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8" name="Title 7">
            <a:extLst>
              <a:ext uri="{FF2B5EF4-FFF2-40B4-BE49-F238E27FC236}">
                <a16:creationId xmlns:a16="http://schemas.microsoft.com/office/drawing/2014/main" id="{5C4F261A-72A7-7A46-AD6C-0B70913B5DF6}"/>
              </a:ext>
            </a:extLst>
          </p:cNvPr>
          <p:cNvSpPr>
            <a:spLocks noGrp="1"/>
          </p:cNvSpPr>
          <p:nvPr>
            <p:ph type="title"/>
          </p:nvPr>
        </p:nvSpPr>
        <p:spPr>
          <a:xfrm>
            <a:off x="558800" y="-126643"/>
            <a:ext cx="10515600" cy="1325563"/>
          </a:xfrm>
        </p:spPr>
        <p:txBody>
          <a:bodyPr>
            <a:normAutofit/>
          </a:bodyPr>
          <a:lstStyle/>
          <a:p>
            <a:r>
              <a:rPr lang="en-US" sz="3600" kern="0" dirty="0">
                <a:latin typeface="Open Sans"/>
                <a:cs typeface="Arial" charset="0"/>
                <a:sym typeface="Open Sans"/>
              </a:rPr>
              <a:t>Where additional glucose lowering is required</a:t>
            </a:r>
            <a:endParaRPr lang="en-US" sz="3600" dirty="0"/>
          </a:p>
        </p:txBody>
      </p:sp>
      <p:sp>
        <p:nvSpPr>
          <p:cNvPr id="9" name="TextBox 8">
            <a:extLst>
              <a:ext uri="{FF2B5EF4-FFF2-40B4-BE49-F238E27FC236}">
                <a16:creationId xmlns:a16="http://schemas.microsoft.com/office/drawing/2014/main" id="{8B3FE0C2-37AF-8E41-8DC3-32814D7E67C8}"/>
              </a:ext>
            </a:extLst>
          </p:cNvPr>
          <p:cNvSpPr txBox="1"/>
          <p:nvPr/>
        </p:nvSpPr>
        <p:spPr>
          <a:xfrm>
            <a:off x="7152117" y="5541235"/>
            <a:ext cx="1152128" cy="205121"/>
          </a:xfrm>
          <a:prstGeom prst="rect">
            <a:avLst/>
          </a:prstGeom>
          <a:solidFill>
            <a:srgbClr val="DAA286"/>
          </a:solidFill>
        </p:spPr>
        <p:txBody>
          <a:bodyPr wrap="square" lIns="48000" tIns="0" rIns="48000" bIns="0" rtlCol="0">
            <a:spAutoFit/>
          </a:bodyPr>
          <a:lstStyle/>
          <a:p>
            <a:r>
              <a:rPr lang="en-US" sz="1333" b="1" dirty="0">
                <a:solidFill>
                  <a:srgbClr val="FF0000"/>
                </a:solidFill>
              </a:rPr>
              <a:t>Hypoglycemia</a:t>
            </a:r>
          </a:p>
        </p:txBody>
      </p:sp>
      <p:sp>
        <p:nvSpPr>
          <p:cNvPr id="14" name="TextBox 13">
            <a:extLst>
              <a:ext uri="{FF2B5EF4-FFF2-40B4-BE49-F238E27FC236}">
                <a16:creationId xmlns:a16="http://schemas.microsoft.com/office/drawing/2014/main" id="{E2A4AEA7-DD4D-CA48-B0F5-0E9C96A41BBB}"/>
              </a:ext>
            </a:extLst>
          </p:cNvPr>
          <p:cNvSpPr txBox="1"/>
          <p:nvPr/>
        </p:nvSpPr>
        <p:spPr>
          <a:xfrm>
            <a:off x="9744405" y="5559499"/>
            <a:ext cx="1723768" cy="205121"/>
          </a:xfrm>
          <a:prstGeom prst="rect">
            <a:avLst/>
          </a:prstGeom>
          <a:solidFill>
            <a:srgbClr val="E8C6B1"/>
          </a:solidFill>
        </p:spPr>
        <p:txBody>
          <a:bodyPr wrap="square" lIns="48000" tIns="0" rIns="48000" bIns="0" rtlCol="0">
            <a:spAutoFit/>
          </a:bodyPr>
          <a:lstStyle/>
          <a:p>
            <a:pPr algn="r"/>
            <a:r>
              <a:rPr lang="en-US" sz="1333" b="1" dirty="0">
                <a:solidFill>
                  <a:srgbClr val="FF0000"/>
                </a:solidFill>
              </a:rPr>
              <a:t>Weight gain</a:t>
            </a:r>
          </a:p>
        </p:txBody>
      </p:sp>
      <p:sp>
        <p:nvSpPr>
          <p:cNvPr id="15" name="TextBox 14">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5" action="ppaction://hlinksldjump"/>
              </a:rPr>
              <a:t>Return to Main Menu</a:t>
            </a:r>
            <a:endParaRPr lang="en-CA" sz="1800" b="1" u="sng" dirty="0">
              <a:solidFill>
                <a:schemeClr val="accent1">
                  <a:lumMod val="50000"/>
                </a:schemeClr>
              </a:solidFill>
              <a:latin typeface="Open Sans" panose="020B0606030504020204"/>
            </a:endParaRPr>
          </a:p>
        </p:txBody>
      </p:sp>
    </p:spTree>
    <p:custDataLst>
      <p:tags r:id="rId1"/>
    </p:custDataLst>
    <p:extLst>
      <p:ext uri="{BB962C8B-B14F-4D97-AF65-F5344CB8AC3E}">
        <p14:creationId xmlns:p14="http://schemas.microsoft.com/office/powerpoint/2010/main" val="335067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2781881"/>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Q21: I am most worried to prevent heart attack and stroke for my patient. Should I choose a specific drug or class?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580425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BECC235-5F85-445F-B64A-45D1A3532060}"/>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04953"/>
            <a:ext cx="11616265" cy="5211889"/>
          </a:xfrm>
        </p:spPr>
        <p:txBody>
          <a:bodyPr vert="horz" lIns="91440" tIns="45720" rIns="91440" bIns="45720" numCol="1" rtlCol="0">
            <a:noAutofit/>
          </a:bodyPr>
          <a:lstStyle/>
          <a:p>
            <a:pPr marL="0" indent="0">
              <a:lnSpc>
                <a:spcPct val="150000"/>
              </a:lnSpc>
              <a:spcBef>
                <a:spcPts val="1200"/>
              </a:spcBef>
              <a:buNone/>
            </a:pPr>
            <a:r>
              <a:rPr lang="en-US" sz="2400" b="1" dirty="0">
                <a:solidFill>
                  <a:schemeClr val="accent1">
                    <a:lumMod val="50000"/>
                  </a:schemeClr>
                </a:solidFill>
                <a:latin typeface="Open Sans" panose="020B0606030504020204"/>
              </a:rPr>
              <a:t>Clinical status considerations</a:t>
            </a:r>
            <a:endParaRPr lang="en-CA" sz="2400" b="1"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2"/>
            </a:pPr>
            <a:r>
              <a:rPr lang="en-CA" sz="2400" u="sng" dirty="0">
                <a:solidFill>
                  <a:schemeClr val="accent1">
                    <a:lumMod val="50000"/>
                  </a:schemeClr>
                </a:solidFill>
                <a:latin typeface="Open Sans" panose="020B0606030504020204"/>
                <a:hlinkClick r:id="rId3" action="ppaction://hlinksldjump"/>
              </a:rPr>
              <a:t>What if my patient has recently had a heart attack, developed HF or been diagnosed with CKD?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2"/>
            </a:pPr>
            <a:r>
              <a:rPr lang="en-CA" sz="2400" u="sng" dirty="0">
                <a:solidFill>
                  <a:schemeClr val="accent1">
                    <a:lumMod val="50000"/>
                  </a:schemeClr>
                </a:solidFill>
                <a:latin typeface="Open Sans" panose="020B0606030504020204"/>
                <a:hlinkClick r:id="rId4" action="ppaction://hlinksldjump"/>
              </a:rPr>
              <a:t>Which individuals with CKD should be treated with SGLT2i?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2"/>
            </a:pPr>
            <a:r>
              <a:rPr lang="en-CA" sz="2400" u="sng" dirty="0">
                <a:solidFill>
                  <a:schemeClr val="accent1">
                    <a:lumMod val="50000"/>
                  </a:schemeClr>
                </a:solidFill>
                <a:latin typeface="Open Sans" panose="020B0606030504020204"/>
                <a:hlinkClick r:id="rId5" action="ppaction://hlinksldjump"/>
              </a:rPr>
              <a:t>Which individuals with HF should be treated with SGLT2i? </a:t>
            </a:r>
            <a:endParaRPr lang="en-CA" sz="2400" u="sng" dirty="0">
              <a:solidFill>
                <a:schemeClr val="accent1">
                  <a:lumMod val="50000"/>
                </a:schemeClr>
              </a:solidFill>
              <a:latin typeface="Open Sans" panose="020B0606030504020204"/>
            </a:endParaRPr>
          </a:p>
          <a:p>
            <a:pPr marL="457200" indent="-457200">
              <a:lnSpc>
                <a:spcPct val="150000"/>
              </a:lnSpc>
              <a:spcBef>
                <a:spcPts val="1200"/>
              </a:spcBef>
              <a:buFont typeface="+mj-lt"/>
              <a:buAutoNum type="arabicPeriod" startAt="12"/>
            </a:pPr>
            <a:r>
              <a:rPr lang="en-CA" sz="2400" u="sng" dirty="0">
                <a:solidFill>
                  <a:schemeClr val="accent1">
                    <a:lumMod val="50000"/>
                  </a:schemeClr>
                </a:solidFill>
                <a:latin typeface="Open Sans" panose="020B0606030504020204"/>
                <a:hlinkClick r:id="rId6" action="ppaction://hlinksldjump"/>
              </a:rPr>
              <a:t>Do I need to use drugs with proven cardiorenal benefits in all individuals, including the elderly? </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2" name="Rectangle 2">
            <a:extLst>
              <a:ext uri="{FF2B5EF4-FFF2-40B4-BE49-F238E27FC236}">
                <a16:creationId xmlns:a16="http://schemas.microsoft.com/office/drawing/2014/main" id="{1229CABB-5A86-4627-95A8-2C05B9C9A291}"/>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0" name="TextBox 9">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7" action="ppaction://hlinksldjump"/>
              </a:rPr>
              <a:t>Return to Main Menu</a:t>
            </a:r>
            <a:endParaRPr lang="en-CA" sz="1800" b="1" u="sng" dirty="0">
              <a:solidFill>
                <a:schemeClr val="accent1">
                  <a:lumMod val="50000"/>
                </a:schemeClr>
              </a:solidFill>
              <a:latin typeface="Open Sans" panose="020B0606030504020204"/>
            </a:endParaRPr>
          </a:p>
        </p:txBody>
      </p:sp>
      <p:pic>
        <p:nvPicPr>
          <p:cNvPr id="11" name="Picture 10">
            <a:extLst>
              <a:ext uri="{FF2B5EF4-FFF2-40B4-BE49-F238E27FC236}">
                <a16:creationId xmlns:a16="http://schemas.microsoft.com/office/drawing/2014/main" id="{C3686931-BBF8-476E-B494-720CF5E8826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938774879"/>
      </p:ext>
    </p:extLst>
  </p:cSld>
  <p:clrMapOvr>
    <a:masterClrMapping/>
  </p:clrMapOvr>
  <p:transition advTm="16825"/>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Therapies only reduce the risk for events, and not all events can be prevented.</a:t>
            </a:r>
          </a:p>
          <a:p>
            <a:r>
              <a:rPr lang="en-US" sz="2400" b="0" i="0" dirty="0">
                <a:solidFill>
                  <a:srgbClr val="000000"/>
                </a:solidFill>
                <a:effectLst/>
                <a:latin typeface="Open Sans" panose="020B0606030504020204"/>
              </a:rPr>
              <a:t>The individual’s concerns should be explored when selecting therapies.</a:t>
            </a:r>
          </a:p>
          <a:p>
            <a:r>
              <a:rPr lang="en-US" sz="2400" b="0" i="0" dirty="0">
                <a:solidFill>
                  <a:srgbClr val="000000"/>
                </a:solidFill>
                <a:effectLst/>
                <a:latin typeface="Open Sans" panose="020B0606030504020204"/>
              </a:rPr>
              <a:t>The selection of class or agent should be based on both the individual's clinical characteristics and conversations exploring their priorities in order to reach a sensible, shared decision.</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265579"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Q21: I am most worried to prevent heart attack and stroke for my patient. Should I choose a specific drug or class?</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20" y="6024631"/>
            <a:ext cx="2031659" cy="701888"/>
          </a:xfrm>
          <a:prstGeom prst="rect">
            <a:avLst/>
          </a:prstGeom>
        </p:spPr>
      </p:pic>
      <p:sp>
        <p:nvSpPr>
          <p:cNvPr id="10" name="TextBox 9"/>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1288791299"/>
      </p:ext>
    </p:extLst>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959696-A918-FD4E-BEE8-19717C87FDE4}"/>
              </a:ext>
            </a:extLst>
          </p:cNvPr>
          <p:cNvPicPr>
            <a:picLocks noChangeAspect="1"/>
          </p:cNvPicPr>
          <p:nvPr/>
        </p:nvPicPr>
        <p:blipFill rotWithShape="1">
          <a:blip r:embed="rId3"/>
          <a:srcRect t="1845"/>
          <a:stretch/>
        </p:blipFill>
        <p:spPr>
          <a:xfrm>
            <a:off x="1206887" y="1312313"/>
            <a:ext cx="8959461" cy="4681084"/>
          </a:xfrm>
          <a:prstGeom prst="rect">
            <a:avLst/>
          </a:prstGeom>
        </p:spPr>
      </p:pic>
      <p:pic>
        <p:nvPicPr>
          <p:cNvPr id="5" name="Picture 4">
            <a:extLst>
              <a:ext uri="{FF2B5EF4-FFF2-40B4-BE49-F238E27FC236}">
                <a16:creationId xmlns:a16="http://schemas.microsoft.com/office/drawing/2014/main" id="{1EEF5D14-1616-6E4C-8CA2-CD489C5C96D9}"/>
              </a:ext>
            </a:extLst>
          </p:cNvPr>
          <p:cNvPicPr>
            <a:picLocks noChangeAspect="1"/>
          </p:cNvPicPr>
          <p:nvPr/>
        </p:nvPicPr>
        <p:blipFill>
          <a:blip r:embed="rId4"/>
          <a:stretch>
            <a:fillRect/>
          </a:stretch>
        </p:blipFill>
        <p:spPr>
          <a:xfrm>
            <a:off x="4847861" y="6213593"/>
            <a:ext cx="5959139" cy="456331"/>
          </a:xfrm>
          <a:prstGeom prst="rect">
            <a:avLst/>
          </a:prstGeom>
        </p:spPr>
      </p:pic>
      <p:sp>
        <p:nvSpPr>
          <p:cNvPr id="6" name="TextBox 5">
            <a:extLst>
              <a:ext uri="{FF2B5EF4-FFF2-40B4-BE49-F238E27FC236}">
                <a16:creationId xmlns:a16="http://schemas.microsoft.com/office/drawing/2014/main" id="{EA49B277-889A-C645-A05E-D9FF1C4FBB04}"/>
              </a:ext>
            </a:extLst>
          </p:cNvPr>
          <p:cNvSpPr txBox="1"/>
          <p:nvPr/>
        </p:nvSpPr>
        <p:spPr>
          <a:xfrm>
            <a:off x="4020458" y="1789337"/>
            <a:ext cx="6011980" cy="369332"/>
          </a:xfrm>
          <a:prstGeom prst="rect">
            <a:avLst/>
          </a:prstGeom>
          <a:solidFill>
            <a:srgbClr val="00B0F0"/>
          </a:solidFill>
          <a:ln>
            <a:solidFill>
              <a:schemeClr val="tx1"/>
            </a:solidFill>
          </a:ln>
        </p:spPr>
        <p:txBody>
          <a:bodyPr wrap="square" tIns="0" bIns="0" rtlCol="0">
            <a:spAutoFit/>
          </a:bodyPr>
          <a:lstStyle/>
          <a:p>
            <a:pPr algn="ctr"/>
            <a:r>
              <a:rPr lang="en-US" sz="2400" b="1" dirty="0"/>
              <a:t>STEP 1: POPULATION</a:t>
            </a:r>
          </a:p>
        </p:txBody>
      </p:sp>
      <p:sp>
        <p:nvSpPr>
          <p:cNvPr id="7" name="TextBox 6">
            <a:extLst>
              <a:ext uri="{FF2B5EF4-FFF2-40B4-BE49-F238E27FC236}">
                <a16:creationId xmlns:a16="http://schemas.microsoft.com/office/drawing/2014/main" id="{7079EF62-6662-1A4D-8B23-8CCD3FC4C500}"/>
              </a:ext>
            </a:extLst>
          </p:cNvPr>
          <p:cNvSpPr txBox="1"/>
          <p:nvPr/>
        </p:nvSpPr>
        <p:spPr>
          <a:xfrm rot="16200000">
            <a:off x="-810136" y="3778157"/>
            <a:ext cx="3784583" cy="502766"/>
          </a:xfrm>
          <a:prstGeom prst="rect">
            <a:avLst/>
          </a:prstGeom>
          <a:solidFill>
            <a:schemeClr val="accent3"/>
          </a:solidFill>
          <a:ln>
            <a:solidFill>
              <a:schemeClr val="tx1"/>
            </a:solidFill>
          </a:ln>
        </p:spPr>
        <p:txBody>
          <a:bodyPr wrap="square" rtlCol="0">
            <a:spAutoFit/>
          </a:bodyPr>
          <a:lstStyle/>
          <a:p>
            <a:pPr algn="ctr"/>
            <a:r>
              <a:rPr lang="en-US" sz="2667" b="1" dirty="0"/>
              <a:t>OUTCOME</a:t>
            </a:r>
          </a:p>
        </p:txBody>
      </p:sp>
      <p:sp>
        <p:nvSpPr>
          <p:cNvPr id="8" name="Title 7">
            <a:extLst>
              <a:ext uri="{FF2B5EF4-FFF2-40B4-BE49-F238E27FC236}">
                <a16:creationId xmlns:a16="http://schemas.microsoft.com/office/drawing/2014/main" id="{5762BAD6-5F7E-144B-8642-FFE2E54EAAE4}"/>
              </a:ext>
            </a:extLst>
          </p:cNvPr>
          <p:cNvSpPr>
            <a:spLocks noGrp="1"/>
          </p:cNvSpPr>
          <p:nvPr>
            <p:ph type="title"/>
          </p:nvPr>
        </p:nvSpPr>
        <p:spPr>
          <a:xfrm>
            <a:off x="428817" y="82097"/>
            <a:ext cx="10515600" cy="1325563"/>
          </a:xfrm>
        </p:spPr>
        <p:txBody>
          <a:bodyPr>
            <a:normAutofit/>
          </a:bodyPr>
          <a:lstStyle/>
          <a:p>
            <a:r>
              <a:rPr lang="en-US" sz="3600" kern="0" dirty="0">
                <a:latin typeface="Open Sans"/>
                <a:cs typeface="Arial" charset="0"/>
                <a:sym typeface="Open Sans"/>
              </a:rPr>
              <a:t>Update: For People with ASCVD, CKD or HF, </a:t>
            </a:r>
            <a:br>
              <a:rPr lang="en-US" sz="3600" kern="0" dirty="0">
                <a:latin typeface="Open Sans"/>
                <a:cs typeface="Arial" charset="0"/>
                <a:sym typeface="Open Sans"/>
              </a:rPr>
            </a:br>
            <a:r>
              <a:rPr lang="en-US" sz="3600" kern="0" dirty="0">
                <a:latin typeface="Open Sans"/>
                <a:cs typeface="Arial" charset="0"/>
                <a:sym typeface="Open Sans"/>
              </a:rPr>
              <a:t>OR &gt;60yrs and 2 CV risk factors</a:t>
            </a:r>
            <a:endParaRPr lang="en-US" sz="3600" dirty="0"/>
          </a:p>
        </p:txBody>
      </p:sp>
      <p:sp>
        <p:nvSpPr>
          <p:cNvPr id="9" name="Shape 381">
            <a:extLst>
              <a:ext uri="{FF2B5EF4-FFF2-40B4-BE49-F238E27FC236}">
                <a16:creationId xmlns:a16="http://schemas.microsoft.com/office/drawing/2014/main" id="{03CB4B28-8F21-014A-8257-377571EE4617}"/>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10" name="TextBox 9">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5"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425828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3028691"/>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Q22: Should I choose agents with cardiorenal benefits that have the lowest hazard ratios?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53230775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pPr>
              <a:lnSpc>
                <a:spcPct val="150000"/>
              </a:lnSpc>
            </a:pPr>
            <a:r>
              <a:rPr lang="en-US" sz="2400" b="0" i="0" dirty="0">
                <a:solidFill>
                  <a:srgbClr val="000000"/>
                </a:solidFill>
                <a:effectLst/>
                <a:latin typeface="Open Sans" panose="020B0606030504020204"/>
              </a:rPr>
              <a:t>It is important to consider the event rates and not just the hazard ratio. A modest relative risk reduction in MACE may be more impactful than a more dramatic relative risk reduction for a secondary outcome which affected a small number of study participants. Event rates for key outcomes are presented in Table 2 of the 2020 update.</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Q22: Should I choose agents with cardiorenal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benefits that have the lowest hazard ratios?</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614390072"/>
      </p:ext>
    </p:extLst>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3222490"/>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Q23: Why don’t you compare NNT?</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951148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pPr>
              <a:lnSpc>
                <a:spcPct val="150000"/>
              </a:lnSpc>
            </a:pPr>
            <a:r>
              <a:rPr lang="en-US" sz="2400" b="0" i="0" dirty="0">
                <a:solidFill>
                  <a:srgbClr val="000000"/>
                </a:solidFill>
                <a:effectLst/>
                <a:latin typeface="Open Sans" panose="020B0606030504020204"/>
              </a:rPr>
              <a:t>While this is an important concept that can be helpful, it cannot be relied upon to compare agents tested in different trials. The event rates will be affected by the study population, inclusion and exclusion criteria, as well as the duration of follow up. Nevertheless, prescribers are encouraged to consider absolute risks when selecting therapies (see </a:t>
            </a:r>
            <a:r>
              <a:rPr lang="en-US" sz="2400" b="0" i="0" dirty="0">
                <a:solidFill>
                  <a:srgbClr val="000000"/>
                </a:solidFill>
                <a:effectLst/>
                <a:latin typeface="Open Sans" panose="020B0606030504020204"/>
                <a:hlinkClick r:id="rId2"/>
              </a:rPr>
              <a:t>Table 2</a:t>
            </a:r>
            <a:r>
              <a:rPr lang="en-US" sz="2400" b="0" i="0" dirty="0">
                <a:solidFill>
                  <a:srgbClr val="000000"/>
                </a:solidFill>
                <a:effectLst/>
                <a:latin typeface="Open Sans" panose="020B0606030504020204"/>
              </a:rPr>
              <a:t> in the 2020 update).</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Q23: Why don’t you compare NNT?</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7707" y="6024631"/>
            <a:ext cx="2031659" cy="701888"/>
          </a:xfrm>
          <a:prstGeom prst="rect">
            <a:avLst/>
          </a:prstGeom>
        </p:spPr>
      </p:pic>
      <p:sp>
        <p:nvSpPr>
          <p:cNvPr id="10" name="TextBox 9"/>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840330939"/>
      </p:ext>
    </p:extLst>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CA3BA-AEF7-F547-A0F1-380573D3A6C6}"/>
              </a:ext>
            </a:extLst>
          </p:cNvPr>
          <p:cNvSpPr>
            <a:spLocks noGrp="1"/>
          </p:cNvSpPr>
          <p:nvPr>
            <p:ph type="title"/>
          </p:nvPr>
        </p:nvSpPr>
        <p:spPr/>
        <p:txBody>
          <a:bodyPr>
            <a:normAutofit/>
          </a:bodyPr>
          <a:lstStyle/>
          <a:p>
            <a:r>
              <a:rPr lang="en-US" dirty="0"/>
              <a:t>Reduction in Primary End-Point Event Rates</a:t>
            </a:r>
          </a:p>
        </p:txBody>
      </p:sp>
      <p:graphicFrame>
        <p:nvGraphicFramePr>
          <p:cNvPr id="4" name="Content Placeholder 3">
            <a:extLst>
              <a:ext uri="{FF2B5EF4-FFF2-40B4-BE49-F238E27FC236}">
                <a16:creationId xmlns:a16="http://schemas.microsoft.com/office/drawing/2014/main" id="{15F69415-497E-E240-A8EB-71C8CC0034F2}"/>
              </a:ext>
            </a:extLst>
          </p:cNvPr>
          <p:cNvGraphicFramePr>
            <a:graphicFrameLocks noGrp="1"/>
          </p:cNvGraphicFramePr>
          <p:nvPr>
            <p:ph idx="1"/>
          </p:nvPr>
        </p:nvGraphicFramePr>
        <p:xfrm>
          <a:off x="838200" y="1825626"/>
          <a:ext cx="10515600" cy="384612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394648CB-A4A8-9A4C-A933-F3A9C2B64796}"/>
              </a:ext>
            </a:extLst>
          </p:cNvPr>
          <p:cNvSpPr txBox="1"/>
          <p:nvPr/>
        </p:nvSpPr>
        <p:spPr>
          <a:xfrm>
            <a:off x="5039883" y="1328778"/>
            <a:ext cx="1104219" cy="523220"/>
          </a:xfrm>
          <a:prstGeom prst="rect">
            <a:avLst/>
          </a:prstGeom>
          <a:noFill/>
        </p:spPr>
        <p:txBody>
          <a:bodyPr wrap="square" rtlCol="0">
            <a:spAutoFit/>
          </a:bodyPr>
          <a:lstStyle/>
          <a:p>
            <a:pPr algn="ctr"/>
            <a:r>
              <a:rPr lang="en-US" sz="1400" dirty="0"/>
              <a:t>HHF or CV Death</a:t>
            </a:r>
          </a:p>
        </p:txBody>
      </p:sp>
      <p:sp>
        <p:nvSpPr>
          <p:cNvPr id="7" name="TextBox 6">
            <a:extLst>
              <a:ext uri="{FF2B5EF4-FFF2-40B4-BE49-F238E27FC236}">
                <a16:creationId xmlns:a16="http://schemas.microsoft.com/office/drawing/2014/main" id="{B363223F-58E3-9C47-80EE-65AA135DC1BD}"/>
              </a:ext>
            </a:extLst>
          </p:cNvPr>
          <p:cNvSpPr txBox="1"/>
          <p:nvPr/>
        </p:nvSpPr>
        <p:spPr>
          <a:xfrm>
            <a:off x="8667268" y="1328779"/>
            <a:ext cx="1288288" cy="523220"/>
          </a:xfrm>
          <a:prstGeom prst="rect">
            <a:avLst/>
          </a:prstGeom>
          <a:noFill/>
        </p:spPr>
        <p:txBody>
          <a:bodyPr wrap="square" rtlCol="0">
            <a:spAutoFit/>
          </a:bodyPr>
          <a:lstStyle/>
          <a:p>
            <a:pPr algn="ctr"/>
            <a:r>
              <a:rPr lang="en-US" sz="1400" dirty="0"/>
              <a:t>CKD Progression</a:t>
            </a:r>
          </a:p>
        </p:txBody>
      </p:sp>
      <p:sp>
        <p:nvSpPr>
          <p:cNvPr id="8" name="TextBox 7">
            <a:extLst>
              <a:ext uri="{FF2B5EF4-FFF2-40B4-BE49-F238E27FC236}">
                <a16:creationId xmlns:a16="http://schemas.microsoft.com/office/drawing/2014/main" id="{60801B88-7227-974C-8CBC-92681958FA6D}"/>
              </a:ext>
            </a:extLst>
          </p:cNvPr>
          <p:cNvSpPr txBox="1"/>
          <p:nvPr/>
        </p:nvSpPr>
        <p:spPr>
          <a:xfrm>
            <a:off x="2639617" y="1467280"/>
            <a:ext cx="625749" cy="307777"/>
          </a:xfrm>
          <a:prstGeom prst="rect">
            <a:avLst/>
          </a:prstGeom>
          <a:noFill/>
        </p:spPr>
        <p:txBody>
          <a:bodyPr wrap="none" rtlCol="0">
            <a:spAutoFit/>
          </a:bodyPr>
          <a:lstStyle/>
          <a:p>
            <a:r>
              <a:rPr lang="en-US" sz="1400" dirty="0"/>
              <a:t>MACE</a:t>
            </a:r>
          </a:p>
        </p:txBody>
      </p:sp>
      <p:sp>
        <p:nvSpPr>
          <p:cNvPr id="9" name="TextBox 8">
            <a:extLst>
              <a:ext uri="{FF2B5EF4-FFF2-40B4-BE49-F238E27FC236}">
                <a16:creationId xmlns:a16="http://schemas.microsoft.com/office/drawing/2014/main" id="{8BD0AF34-2930-C944-A2DC-D6BB3BD01B2E}"/>
              </a:ext>
            </a:extLst>
          </p:cNvPr>
          <p:cNvSpPr txBox="1"/>
          <p:nvPr/>
        </p:nvSpPr>
        <p:spPr>
          <a:xfrm>
            <a:off x="3728974" y="5876210"/>
            <a:ext cx="2311787" cy="307777"/>
          </a:xfrm>
          <a:prstGeom prst="rect">
            <a:avLst/>
          </a:prstGeom>
          <a:noFill/>
        </p:spPr>
        <p:txBody>
          <a:bodyPr wrap="none" rtlCol="0">
            <a:spAutoFit/>
          </a:bodyPr>
          <a:lstStyle/>
          <a:p>
            <a:r>
              <a:rPr lang="en-US" sz="1400" dirty="0"/>
              <a:t>% of participants with ASCVD</a:t>
            </a:r>
          </a:p>
        </p:txBody>
      </p:sp>
      <p:sp>
        <p:nvSpPr>
          <p:cNvPr id="10" name="TextBox 9">
            <a:extLst>
              <a:ext uri="{FF2B5EF4-FFF2-40B4-BE49-F238E27FC236}">
                <a16:creationId xmlns:a16="http://schemas.microsoft.com/office/drawing/2014/main" id="{B6BD2E1D-0FFE-4B4D-BEE7-A0F6E3D8A648}"/>
              </a:ext>
            </a:extLst>
          </p:cNvPr>
          <p:cNvSpPr txBox="1"/>
          <p:nvPr/>
        </p:nvSpPr>
        <p:spPr>
          <a:xfrm>
            <a:off x="7056107" y="1456294"/>
            <a:ext cx="625749" cy="307777"/>
          </a:xfrm>
          <a:prstGeom prst="rect">
            <a:avLst/>
          </a:prstGeom>
          <a:noFill/>
        </p:spPr>
        <p:txBody>
          <a:bodyPr wrap="none" rtlCol="0">
            <a:spAutoFit/>
          </a:bodyPr>
          <a:lstStyle/>
          <a:p>
            <a:r>
              <a:rPr lang="en-US" sz="1400" dirty="0"/>
              <a:t>MACE</a:t>
            </a:r>
          </a:p>
        </p:txBody>
      </p:sp>
      <p:sp>
        <p:nvSpPr>
          <p:cNvPr id="11" name="TextBox 10">
            <a:extLst>
              <a:ext uri="{FF2B5EF4-FFF2-40B4-BE49-F238E27FC236}">
                <a16:creationId xmlns:a16="http://schemas.microsoft.com/office/drawing/2014/main" id="{C79378A5-6378-4B4F-8A44-2287398CFB81}"/>
              </a:ext>
            </a:extLst>
          </p:cNvPr>
          <p:cNvSpPr txBox="1"/>
          <p:nvPr/>
        </p:nvSpPr>
        <p:spPr>
          <a:xfrm>
            <a:off x="10272368" y="1328778"/>
            <a:ext cx="1104219" cy="523220"/>
          </a:xfrm>
          <a:prstGeom prst="rect">
            <a:avLst/>
          </a:prstGeom>
          <a:noFill/>
        </p:spPr>
        <p:txBody>
          <a:bodyPr wrap="square" rtlCol="0">
            <a:spAutoFit/>
          </a:bodyPr>
          <a:lstStyle/>
          <a:p>
            <a:pPr algn="ctr"/>
            <a:r>
              <a:rPr lang="en-US" sz="1400" dirty="0"/>
              <a:t>HHF or CV Death</a:t>
            </a:r>
          </a:p>
        </p:txBody>
      </p:sp>
      <p:sp>
        <p:nvSpPr>
          <p:cNvPr id="12" name="Rectangle 11">
            <a:extLst>
              <a:ext uri="{FF2B5EF4-FFF2-40B4-BE49-F238E27FC236}">
                <a16:creationId xmlns:a16="http://schemas.microsoft.com/office/drawing/2014/main" id="{871B6C90-39A7-374E-9391-9BC73E711BB3}"/>
              </a:ext>
            </a:extLst>
          </p:cNvPr>
          <p:cNvSpPr/>
          <p:nvPr/>
        </p:nvSpPr>
        <p:spPr>
          <a:xfrm>
            <a:off x="1537071" y="5523856"/>
            <a:ext cx="367408" cy="307777"/>
          </a:xfrm>
          <a:prstGeom prst="rect">
            <a:avLst/>
          </a:prstGeom>
        </p:spPr>
        <p:txBody>
          <a:bodyPr wrap="none">
            <a:spAutoFit/>
          </a:bodyPr>
          <a:lstStyle/>
          <a:p>
            <a:r>
              <a:rPr lang="en-US" sz="1400" dirty="0"/>
              <a:t>32</a:t>
            </a:r>
          </a:p>
        </p:txBody>
      </p:sp>
      <p:sp>
        <p:nvSpPr>
          <p:cNvPr id="13" name="Rectangle 12">
            <a:extLst>
              <a:ext uri="{FF2B5EF4-FFF2-40B4-BE49-F238E27FC236}">
                <a16:creationId xmlns:a16="http://schemas.microsoft.com/office/drawing/2014/main" id="{95031076-73F7-6143-8F5C-6B828AA33762}"/>
              </a:ext>
            </a:extLst>
          </p:cNvPr>
          <p:cNvSpPr/>
          <p:nvPr/>
        </p:nvSpPr>
        <p:spPr>
          <a:xfrm>
            <a:off x="2340088" y="5523856"/>
            <a:ext cx="367408" cy="307777"/>
          </a:xfrm>
          <a:prstGeom prst="rect">
            <a:avLst/>
          </a:prstGeom>
        </p:spPr>
        <p:txBody>
          <a:bodyPr wrap="none">
            <a:spAutoFit/>
          </a:bodyPr>
          <a:lstStyle/>
          <a:p>
            <a:r>
              <a:rPr lang="en-US" sz="1400" dirty="0"/>
              <a:t>72</a:t>
            </a:r>
          </a:p>
        </p:txBody>
      </p:sp>
      <p:sp>
        <p:nvSpPr>
          <p:cNvPr id="14" name="Rectangle 13">
            <a:extLst>
              <a:ext uri="{FF2B5EF4-FFF2-40B4-BE49-F238E27FC236}">
                <a16:creationId xmlns:a16="http://schemas.microsoft.com/office/drawing/2014/main" id="{79047ABD-9EB4-CE4B-8ACF-14C3CFAD8945}"/>
              </a:ext>
            </a:extLst>
          </p:cNvPr>
          <p:cNvSpPr/>
          <p:nvPr/>
        </p:nvSpPr>
        <p:spPr>
          <a:xfrm>
            <a:off x="3088947" y="5523856"/>
            <a:ext cx="367408" cy="307777"/>
          </a:xfrm>
          <a:prstGeom prst="rect">
            <a:avLst/>
          </a:prstGeom>
        </p:spPr>
        <p:txBody>
          <a:bodyPr wrap="none">
            <a:spAutoFit/>
          </a:bodyPr>
          <a:lstStyle/>
          <a:p>
            <a:r>
              <a:rPr lang="en-US" sz="1400" dirty="0"/>
              <a:t>85</a:t>
            </a:r>
          </a:p>
        </p:txBody>
      </p:sp>
      <p:sp>
        <p:nvSpPr>
          <p:cNvPr id="15" name="Rectangle 14">
            <a:extLst>
              <a:ext uri="{FF2B5EF4-FFF2-40B4-BE49-F238E27FC236}">
                <a16:creationId xmlns:a16="http://schemas.microsoft.com/office/drawing/2014/main" id="{9DF6A7BB-1EE7-6942-894C-02E6F3DB3410}"/>
              </a:ext>
            </a:extLst>
          </p:cNvPr>
          <p:cNvSpPr/>
          <p:nvPr/>
        </p:nvSpPr>
        <p:spPr>
          <a:xfrm>
            <a:off x="3837805" y="5511884"/>
            <a:ext cx="458780" cy="307777"/>
          </a:xfrm>
          <a:prstGeom prst="rect">
            <a:avLst/>
          </a:prstGeom>
        </p:spPr>
        <p:txBody>
          <a:bodyPr wrap="none">
            <a:spAutoFit/>
          </a:bodyPr>
          <a:lstStyle/>
          <a:p>
            <a:r>
              <a:rPr lang="en-US" sz="1400" dirty="0"/>
              <a:t>100</a:t>
            </a:r>
          </a:p>
        </p:txBody>
      </p:sp>
      <p:sp>
        <p:nvSpPr>
          <p:cNvPr id="16" name="Rectangle 15">
            <a:extLst>
              <a:ext uri="{FF2B5EF4-FFF2-40B4-BE49-F238E27FC236}">
                <a16:creationId xmlns:a16="http://schemas.microsoft.com/office/drawing/2014/main" id="{1365113F-2E90-4E44-AA05-05D5E538CBDA}"/>
              </a:ext>
            </a:extLst>
          </p:cNvPr>
          <p:cNvSpPr/>
          <p:nvPr/>
        </p:nvSpPr>
        <p:spPr>
          <a:xfrm>
            <a:off x="5326043" y="5523856"/>
            <a:ext cx="367408" cy="307777"/>
          </a:xfrm>
          <a:prstGeom prst="rect">
            <a:avLst/>
          </a:prstGeom>
        </p:spPr>
        <p:txBody>
          <a:bodyPr wrap="none">
            <a:spAutoFit/>
          </a:bodyPr>
          <a:lstStyle/>
          <a:p>
            <a:r>
              <a:rPr lang="en-US" sz="1400" dirty="0"/>
              <a:t>41</a:t>
            </a:r>
          </a:p>
        </p:txBody>
      </p:sp>
      <p:sp>
        <p:nvSpPr>
          <p:cNvPr id="18" name="Rectangle 17">
            <a:extLst>
              <a:ext uri="{FF2B5EF4-FFF2-40B4-BE49-F238E27FC236}">
                <a16:creationId xmlns:a16="http://schemas.microsoft.com/office/drawing/2014/main" id="{66AA77E7-BE3F-6F48-B25A-751B5447FB5C}"/>
              </a:ext>
            </a:extLst>
          </p:cNvPr>
          <p:cNvSpPr/>
          <p:nvPr/>
        </p:nvSpPr>
        <p:spPr>
          <a:xfrm>
            <a:off x="6811294" y="5523856"/>
            <a:ext cx="367408" cy="307777"/>
          </a:xfrm>
          <a:prstGeom prst="rect">
            <a:avLst/>
          </a:prstGeom>
        </p:spPr>
        <p:txBody>
          <a:bodyPr wrap="none">
            <a:spAutoFit/>
          </a:bodyPr>
          <a:lstStyle/>
          <a:p>
            <a:r>
              <a:rPr lang="en-US" sz="1400" dirty="0"/>
              <a:t>66</a:t>
            </a:r>
          </a:p>
        </p:txBody>
      </p:sp>
      <p:sp>
        <p:nvSpPr>
          <p:cNvPr id="19" name="Rectangle 18">
            <a:extLst>
              <a:ext uri="{FF2B5EF4-FFF2-40B4-BE49-F238E27FC236}">
                <a16:creationId xmlns:a16="http://schemas.microsoft.com/office/drawing/2014/main" id="{23FFDC59-F376-2244-9034-B0B7A2A45DF6}"/>
              </a:ext>
            </a:extLst>
          </p:cNvPr>
          <p:cNvSpPr/>
          <p:nvPr/>
        </p:nvSpPr>
        <p:spPr>
          <a:xfrm>
            <a:off x="7550609" y="5511884"/>
            <a:ext cx="458780" cy="307777"/>
          </a:xfrm>
          <a:prstGeom prst="rect">
            <a:avLst/>
          </a:prstGeom>
        </p:spPr>
        <p:txBody>
          <a:bodyPr wrap="none">
            <a:spAutoFit/>
          </a:bodyPr>
          <a:lstStyle/>
          <a:p>
            <a:r>
              <a:rPr lang="en-US" sz="1400" dirty="0"/>
              <a:t>100</a:t>
            </a:r>
          </a:p>
        </p:txBody>
      </p:sp>
      <p:sp>
        <p:nvSpPr>
          <p:cNvPr id="20" name="Rectangle 19">
            <a:extLst>
              <a:ext uri="{FF2B5EF4-FFF2-40B4-BE49-F238E27FC236}">
                <a16:creationId xmlns:a16="http://schemas.microsoft.com/office/drawing/2014/main" id="{81CC2CB6-A530-8341-A555-4C321AF49D96}"/>
              </a:ext>
            </a:extLst>
          </p:cNvPr>
          <p:cNvSpPr/>
          <p:nvPr/>
        </p:nvSpPr>
        <p:spPr>
          <a:xfrm>
            <a:off x="8727561" y="5523855"/>
            <a:ext cx="1288288" cy="523220"/>
          </a:xfrm>
          <a:prstGeom prst="rect">
            <a:avLst/>
          </a:prstGeom>
        </p:spPr>
        <p:txBody>
          <a:bodyPr wrap="square">
            <a:spAutoFit/>
          </a:bodyPr>
          <a:lstStyle/>
          <a:p>
            <a:pPr algn="ctr"/>
            <a:r>
              <a:rPr lang="en-US" sz="1400" dirty="0"/>
              <a:t>CKD + proteinuria</a:t>
            </a:r>
          </a:p>
        </p:txBody>
      </p:sp>
      <p:sp>
        <p:nvSpPr>
          <p:cNvPr id="21" name="Rectangle 20">
            <a:extLst>
              <a:ext uri="{FF2B5EF4-FFF2-40B4-BE49-F238E27FC236}">
                <a16:creationId xmlns:a16="http://schemas.microsoft.com/office/drawing/2014/main" id="{BBC24003-EFD3-3E40-9730-85CCB4A17F2F}"/>
              </a:ext>
            </a:extLst>
          </p:cNvPr>
          <p:cNvSpPr/>
          <p:nvPr/>
        </p:nvSpPr>
        <p:spPr>
          <a:xfrm>
            <a:off x="10201673" y="5511883"/>
            <a:ext cx="1288288" cy="523220"/>
          </a:xfrm>
          <a:prstGeom prst="rect">
            <a:avLst/>
          </a:prstGeom>
        </p:spPr>
        <p:txBody>
          <a:bodyPr wrap="square">
            <a:spAutoFit/>
          </a:bodyPr>
          <a:lstStyle/>
          <a:p>
            <a:pPr algn="ctr"/>
            <a:r>
              <a:rPr lang="en-US" sz="1400" dirty="0"/>
              <a:t>HF with </a:t>
            </a:r>
          </a:p>
          <a:p>
            <a:pPr algn="ctr"/>
            <a:r>
              <a:rPr lang="en-US" sz="1400" dirty="0"/>
              <a:t>EF &lt;40%</a:t>
            </a:r>
          </a:p>
        </p:txBody>
      </p:sp>
      <p:cxnSp>
        <p:nvCxnSpPr>
          <p:cNvPr id="23" name="Straight Connector 22">
            <a:extLst>
              <a:ext uri="{FF2B5EF4-FFF2-40B4-BE49-F238E27FC236}">
                <a16:creationId xmlns:a16="http://schemas.microsoft.com/office/drawing/2014/main" id="{EC53B81D-70CA-2644-A585-0FE8B437104D}"/>
              </a:ext>
            </a:extLst>
          </p:cNvPr>
          <p:cNvCxnSpPr/>
          <p:nvPr/>
        </p:nvCxnSpPr>
        <p:spPr>
          <a:xfrm>
            <a:off x="1605010" y="5854829"/>
            <a:ext cx="6420681"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A1C11B5-06C1-1545-9166-B7E2D1606857}"/>
              </a:ext>
            </a:extLst>
          </p:cNvPr>
          <p:cNvSpPr txBox="1"/>
          <p:nvPr/>
        </p:nvSpPr>
        <p:spPr>
          <a:xfrm>
            <a:off x="543980" y="6488668"/>
            <a:ext cx="7659469" cy="230832"/>
          </a:xfrm>
          <a:prstGeom prst="rect">
            <a:avLst/>
          </a:prstGeom>
          <a:noFill/>
        </p:spPr>
        <p:txBody>
          <a:bodyPr wrap="none" rtlCol="0">
            <a:spAutoFit/>
          </a:bodyPr>
          <a:lstStyle/>
          <a:p>
            <a:r>
              <a:rPr lang="en-US" sz="900" dirty="0"/>
              <a:t>Data from Table 2, 2020 Update. derived from REWIND, LEADER, SUSTAIN-6, HARMONY, DECLARE, CANVAS, EMPA-REG, CREDENCE, DAPA-HF trials respectively</a:t>
            </a:r>
          </a:p>
        </p:txBody>
      </p:sp>
      <p:sp>
        <p:nvSpPr>
          <p:cNvPr id="22" name="Shape 381">
            <a:extLst>
              <a:ext uri="{FF2B5EF4-FFF2-40B4-BE49-F238E27FC236}">
                <a16:creationId xmlns:a16="http://schemas.microsoft.com/office/drawing/2014/main" id="{FBF48694-F931-A846-B0BF-9B0927503AD3}"/>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25" name="Rectangle 24">
            <a:extLst>
              <a:ext uri="{FF2B5EF4-FFF2-40B4-BE49-F238E27FC236}">
                <a16:creationId xmlns:a16="http://schemas.microsoft.com/office/drawing/2014/main" id="{971CEA16-8EA9-9149-A6C3-5291698AD703}"/>
              </a:ext>
            </a:extLst>
          </p:cNvPr>
          <p:cNvSpPr/>
          <p:nvPr/>
        </p:nvSpPr>
        <p:spPr>
          <a:xfrm rot="16200000">
            <a:off x="-1598159" y="3559847"/>
            <a:ext cx="4263796" cy="420564"/>
          </a:xfrm>
          <a:prstGeom prst="rect">
            <a:avLst/>
          </a:prstGeom>
        </p:spPr>
        <p:txBody>
          <a:bodyPr wrap="none">
            <a:spAutoFit/>
          </a:bodyPr>
          <a:lstStyle/>
          <a:p>
            <a:r>
              <a:rPr lang="en-US" sz="2133" dirty="0"/>
              <a:t>Event Rate v placebo (per 100 </a:t>
            </a:r>
            <a:r>
              <a:rPr lang="en-US" sz="2133" dirty="0" err="1"/>
              <a:t>pt-yrs</a:t>
            </a:r>
            <a:r>
              <a:rPr lang="en-US" sz="2133" dirty="0"/>
              <a:t>)</a:t>
            </a:r>
          </a:p>
        </p:txBody>
      </p:sp>
      <p:sp>
        <p:nvSpPr>
          <p:cNvPr id="3" name="Rectangle 2">
            <a:extLst>
              <a:ext uri="{FF2B5EF4-FFF2-40B4-BE49-F238E27FC236}">
                <a16:creationId xmlns:a16="http://schemas.microsoft.com/office/drawing/2014/main" id="{C68A7F88-6303-174B-8223-06470CD517C9}"/>
              </a:ext>
            </a:extLst>
          </p:cNvPr>
          <p:cNvSpPr/>
          <p:nvPr/>
        </p:nvSpPr>
        <p:spPr>
          <a:xfrm>
            <a:off x="8667268" y="1328777"/>
            <a:ext cx="2822693" cy="474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Reduction in event rates are related to baseline risk of study population </a:t>
            </a:r>
          </a:p>
        </p:txBody>
      </p:sp>
      <p:sp>
        <p:nvSpPr>
          <p:cNvPr id="26" name="Rectangle 25">
            <a:extLst>
              <a:ext uri="{FF2B5EF4-FFF2-40B4-BE49-F238E27FC236}">
                <a16:creationId xmlns:a16="http://schemas.microsoft.com/office/drawing/2014/main" id="{AA8B6E31-D845-454B-8DD4-46E60414BBF0}"/>
              </a:ext>
            </a:extLst>
          </p:cNvPr>
          <p:cNvSpPr/>
          <p:nvPr/>
        </p:nvSpPr>
        <p:spPr>
          <a:xfrm>
            <a:off x="5782235" y="3253403"/>
            <a:ext cx="2822693" cy="20655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ysClr val="windowText" lastClr="000000"/>
                </a:solidFill>
              </a:rPr>
              <a:t>If HF or CKD predominate, then SGLT2i are preferred</a:t>
            </a:r>
          </a:p>
        </p:txBody>
      </p:sp>
      <p:sp>
        <p:nvSpPr>
          <p:cNvPr id="27" name="TextBox 26">
            <a:extLst>
              <a:ext uri="{FF2B5EF4-FFF2-40B4-BE49-F238E27FC236}">
                <a16:creationId xmlns:a16="http://schemas.microsoft.com/office/drawing/2014/main" id="{7C068A0E-1FC8-184D-B481-C65E0C5A723B}"/>
              </a:ext>
            </a:extLst>
          </p:cNvPr>
          <p:cNvSpPr txBox="1"/>
          <p:nvPr/>
        </p:nvSpPr>
        <p:spPr>
          <a:xfrm>
            <a:off x="9199366" y="6234752"/>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4" action="ppaction://hlinksldjump"/>
              </a:rPr>
              <a:t>Return to Main Menu</a:t>
            </a:r>
            <a:endParaRPr lang="en-CA" sz="1800" b="1" u="sng" dirty="0">
              <a:solidFill>
                <a:schemeClr val="accent1">
                  <a:lumMod val="50000"/>
                </a:schemeClr>
              </a:solidFill>
              <a:latin typeface="Open Sans" panose="020B0606030504020204"/>
            </a:endParaRPr>
          </a:p>
        </p:txBody>
      </p:sp>
    </p:spTree>
    <p:extLst>
      <p:ext uri="{BB962C8B-B14F-4D97-AF65-F5344CB8AC3E}">
        <p14:creationId xmlns:p14="http://schemas.microsoft.com/office/powerpoint/2010/main" val="373238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dissolv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sp>
        <p:nvSpPr>
          <p:cNvPr id="10" name="Title 1">
            <a:extLst>
              <a:ext uri="{FF2B5EF4-FFF2-40B4-BE49-F238E27FC236}">
                <a16:creationId xmlns:a16="http://schemas.microsoft.com/office/drawing/2014/main" id="{612E193C-7E98-4085-ABB3-248814817AB6}"/>
              </a:ext>
            </a:extLst>
          </p:cNvPr>
          <p:cNvSpPr>
            <a:spLocks noGrp="1"/>
          </p:cNvSpPr>
          <p:nvPr>
            <p:ph type="ctrTitle"/>
          </p:nvPr>
        </p:nvSpPr>
        <p:spPr>
          <a:xfrm>
            <a:off x="624880" y="3015439"/>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Q24: Can I use both a GLP1-RA and SGLT2i and get additional benefits?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2967579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Using both to achieve optimal glycemic control when needed is reasonable, and there is no reason they cannot be used in combination.</a:t>
            </a:r>
          </a:p>
          <a:p>
            <a:r>
              <a:rPr lang="en-US" sz="2400" b="0" i="0" dirty="0">
                <a:solidFill>
                  <a:srgbClr val="000000"/>
                </a:solidFill>
                <a:effectLst/>
                <a:latin typeface="Open Sans" panose="020B0606030504020204"/>
              </a:rPr>
              <a:t>It is not known whether additional CV and/or renal benefit can be expected by combining both.</a:t>
            </a:r>
          </a:p>
          <a:p>
            <a:r>
              <a:rPr lang="en-US" sz="2400" b="0" i="0" dirty="0">
                <a:solidFill>
                  <a:srgbClr val="000000"/>
                </a:solidFill>
                <a:effectLst/>
                <a:latin typeface="Open Sans" panose="020B0606030504020204"/>
              </a:rPr>
              <a:t>As for all prescribing decisions, the clinical characteristics of the individual, comorbidities, and the safety and side effect profile of the agent(s) should be considered, along with the individual’s preferences and values (</a:t>
            </a:r>
            <a:r>
              <a:rPr lang="en-US" sz="2400" b="0" i="0" dirty="0">
                <a:solidFill>
                  <a:srgbClr val="000000"/>
                </a:solidFill>
                <a:effectLst/>
                <a:latin typeface="Open Sans" panose="020B0606030504020204"/>
                <a:hlinkClick r:id="rId2" action="ppaction://hlinksldjump"/>
              </a:rPr>
              <a:t>see #11</a:t>
            </a:r>
            <a:r>
              <a:rPr lang="en-US" sz="2400" b="0" i="0" dirty="0">
                <a:solidFill>
                  <a:srgbClr val="000000"/>
                </a:solidFill>
                <a:effectLst/>
                <a:latin typeface="Open Sans" panose="020B0606030504020204"/>
              </a:rPr>
              <a: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Q24: Can I use both a GLP1-RA and SGLT2i and get additional benefits?</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1909EED0-F7AD-4609-B304-485CBF7E2B9B}"/>
              </a:ext>
            </a:extLst>
          </p:cNvPr>
          <p:cNvSpPr txBox="1"/>
          <p:nvPr/>
        </p:nvSpPr>
        <p:spPr>
          <a:xfrm>
            <a:off x="44117" y="414173"/>
            <a:ext cx="273884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Selecting agents with cardiorenal benefits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457712058"/>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Q25: Is there an advantage to increasing the dose of an SGLT2i?</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80510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502574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E73DE7-4418-4525-911C-3A9C7BFD3522}"/>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287867" y="1220995"/>
            <a:ext cx="11616265" cy="5349137"/>
          </a:xfrm>
        </p:spPr>
        <p:txBody>
          <a:bodyPr vert="horz" lIns="91440" tIns="45720" rIns="91440" bIns="45720" numCol="1" rtlCol="0">
            <a:noAutofit/>
          </a:bodyPr>
          <a:lstStyle/>
          <a:p>
            <a:pPr marL="0" indent="0">
              <a:lnSpc>
                <a:spcPct val="150000"/>
              </a:lnSpc>
              <a:spcBef>
                <a:spcPts val="1200"/>
              </a:spcBef>
              <a:buNone/>
            </a:pPr>
            <a:r>
              <a:rPr lang="en-US" sz="3200" b="1" dirty="0">
                <a:solidFill>
                  <a:schemeClr val="accent1">
                    <a:lumMod val="50000"/>
                  </a:schemeClr>
                </a:solidFill>
                <a:latin typeface="Open Sans" panose="020B0606030504020204"/>
              </a:rPr>
              <a:t>Application to low-risk populations</a:t>
            </a:r>
            <a:endParaRPr lang="en-CA" sz="3200" b="1" dirty="0">
              <a:solidFill>
                <a:schemeClr val="accent1">
                  <a:lumMod val="50000"/>
                </a:schemeClr>
              </a:solidFill>
              <a:latin typeface="Open Sans" panose="020B0606030504020204"/>
            </a:endParaRPr>
          </a:p>
          <a:p>
            <a:pPr marL="514350" indent="-514350">
              <a:lnSpc>
                <a:spcPct val="150000"/>
              </a:lnSpc>
              <a:spcBef>
                <a:spcPts val="1200"/>
              </a:spcBef>
              <a:buFont typeface="+mj-lt"/>
              <a:buAutoNum type="arabicPeriod" startAt="16"/>
            </a:pPr>
            <a:r>
              <a:rPr lang="en-CA" sz="2400" u="sng" dirty="0">
                <a:solidFill>
                  <a:schemeClr val="accent1">
                    <a:lumMod val="50000"/>
                  </a:schemeClr>
                </a:solidFill>
                <a:latin typeface="Open Sans" panose="020B0606030504020204"/>
                <a:hlinkClick r:id="rId2" action="ppaction://hlinksldjump"/>
              </a:rPr>
              <a:t>Can we assume that drugs with cardiorenal benefits will have benefits for people with no history of CV/renal disease or multiple CV risk factors? </a:t>
            </a:r>
            <a:endParaRPr lang="en-CA" sz="2400" u="sng" dirty="0">
              <a:solidFill>
                <a:schemeClr val="accent1">
                  <a:lumMod val="50000"/>
                </a:schemeClr>
              </a:solidFill>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0" name="Rectangle 2">
            <a:extLst>
              <a:ext uri="{FF2B5EF4-FFF2-40B4-BE49-F238E27FC236}">
                <a16:creationId xmlns:a16="http://schemas.microsoft.com/office/drawing/2014/main" id="{EDD6903B-E1BB-4A04-A5FD-ED98EEFD0767}"/>
              </a:ext>
            </a:extLst>
          </p:cNvPr>
          <p:cNvSpPr>
            <a:spLocks noGrp="1"/>
          </p:cNvSpPr>
          <p:nvPr>
            <p:ph type="title"/>
          </p:nvPr>
        </p:nvSpPr>
        <p:spPr>
          <a:xfrm>
            <a:off x="2159563" y="97239"/>
            <a:ext cx="8352928" cy="790849"/>
          </a:xfrm>
        </p:spPr>
        <p:txBody>
          <a:bodyPr>
            <a:normAutofit/>
          </a:bodyPr>
          <a:lstStyle/>
          <a:p>
            <a:pPr algn="ctr"/>
            <a:r>
              <a:rPr lang="en-US" sz="3600" dirty="0">
                <a:ln>
                  <a:solidFill>
                    <a:schemeClr val="bg1"/>
                  </a:solidFill>
                </a:ln>
                <a:solidFill>
                  <a:schemeClr val="bg1"/>
                </a:solidFill>
                <a:latin typeface="Open Sans" panose="020B0606030504020204" pitchFamily="34" charset="0"/>
              </a:rPr>
              <a:t>30 Common Questions (and answers)</a:t>
            </a:r>
            <a:endParaRPr lang="en-CA" sz="3600" dirty="0">
              <a:ln>
                <a:solidFill>
                  <a:schemeClr val="bg1"/>
                </a:solidFill>
              </a:ln>
              <a:solidFill>
                <a:schemeClr val="bg1"/>
              </a:solidFill>
              <a:latin typeface="Open Sans" panose="020B0606030504020204" pitchFamily="34" charset="0"/>
            </a:endParaRPr>
          </a:p>
        </p:txBody>
      </p:sp>
      <p:sp>
        <p:nvSpPr>
          <p:cNvPr id="11" name="TextBox 10">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3" action="ppaction://hlinksldjump"/>
              </a:rPr>
              <a:t>Return to Main Menu</a:t>
            </a:r>
            <a:endParaRPr lang="en-CA" sz="1800" b="1" u="sng" dirty="0">
              <a:solidFill>
                <a:schemeClr val="accent1">
                  <a:lumMod val="50000"/>
                </a:schemeClr>
              </a:solidFill>
              <a:latin typeface="Open Sans" panose="020B0606030504020204"/>
            </a:endParaRPr>
          </a:p>
        </p:txBody>
      </p:sp>
      <p:pic>
        <p:nvPicPr>
          <p:cNvPr id="12" name="Picture 11">
            <a:extLst>
              <a:ext uri="{FF2B5EF4-FFF2-40B4-BE49-F238E27FC236}">
                <a16:creationId xmlns:a16="http://schemas.microsoft.com/office/drawing/2014/main" id="{C3686931-BBF8-476E-B494-720CF5E882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750888795"/>
      </p:ext>
    </p:extLst>
  </p:cSld>
  <p:clrMapOvr>
    <a:masterClrMapping/>
  </p:clrMapOvr>
  <p:transition advTm="3471"/>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The dose response curve for SGLT2i is rather flat – such that going to the higher dose generally has only a small effect to further reduce blood glucose levels.</a:t>
            </a:r>
          </a:p>
          <a:p>
            <a:r>
              <a:rPr lang="en-US" sz="2400" b="0" i="0" dirty="0">
                <a:solidFill>
                  <a:srgbClr val="000000"/>
                </a:solidFill>
                <a:effectLst/>
                <a:latin typeface="Open Sans" panose="020B0606030504020204"/>
              </a:rPr>
              <a:t>The cardiorenal benefits are not different between the higher and lower doses. Low doses seem to be as effective as high doses. Most CV outcome trials analyzed the doses together, while only the lower dose was used in CREDENCE (renal trial) </a:t>
            </a:r>
            <a:r>
              <a:rPr lang="en-US" sz="2400" b="0" i="0" baseline="30000" dirty="0">
                <a:solidFill>
                  <a:srgbClr val="000000"/>
                </a:solidFill>
                <a:effectLst/>
                <a:latin typeface="Open Sans" panose="020B0606030504020204"/>
              </a:rPr>
              <a:t>8</a:t>
            </a:r>
            <a:r>
              <a:rPr lang="en-US" sz="2400" b="0" i="0" dirty="0">
                <a:solidFill>
                  <a:srgbClr val="000000"/>
                </a:solidFill>
                <a:effectLst/>
                <a:latin typeface="Open Sans" panose="020B0606030504020204"/>
              </a:rPr>
              <a:t>.</a:t>
            </a:r>
            <a:r>
              <a:rPr lang="en-US" sz="2400" dirty="0">
                <a:solidFill>
                  <a:srgbClr val="000000"/>
                </a:solidFill>
                <a:latin typeface="Open Sans" panose="020B0606030504020204"/>
              </a:rPr>
              <a:t> Only the higher dose of dapagliflozin has been tested in cardiorenal trials.</a:t>
            </a:r>
            <a:endParaRPr lang="en-US" sz="2400" b="0" i="0" dirty="0">
              <a:solidFill>
                <a:srgbClr val="000000"/>
              </a:solidFill>
              <a:effectLst/>
              <a:latin typeface="Open Sans" panose="020B0606030504020204"/>
            </a:endParaRP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388163" y="118278"/>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Q25: Is there an advantage to increasing the dose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of an SGLT2i?</a:t>
            </a:r>
            <a:endParaRPr lang="en-CA" sz="2400" dirty="0">
              <a:ln>
                <a:solidFill>
                  <a:schemeClr val="bg1"/>
                </a:solidFill>
              </a:ln>
              <a:solidFill>
                <a:schemeClr val="bg1"/>
              </a:solidFill>
              <a:latin typeface="Open Sans" panose="020B0606030504020204" pitchFamily="34" charset="0"/>
            </a:endParaRPr>
          </a:p>
        </p:txBody>
      </p:sp>
      <p:sp>
        <p:nvSpPr>
          <p:cNvPr id="13" name="TextBox 12">
            <a:extLst>
              <a:ext uri="{FF2B5EF4-FFF2-40B4-BE49-F238E27FC236}">
                <a16:creationId xmlns:a16="http://schemas.microsoft.com/office/drawing/2014/main" id="{86CF7007-DC0A-41C6-B707-68D83A6B6D31}"/>
              </a:ext>
            </a:extLst>
          </p:cNvPr>
          <p:cNvSpPr txBox="1"/>
          <p:nvPr/>
        </p:nvSpPr>
        <p:spPr>
          <a:xfrm>
            <a:off x="939700" y="4835213"/>
            <a:ext cx="10414100" cy="261610"/>
          </a:xfrm>
          <a:prstGeom prst="rect">
            <a:avLst/>
          </a:prstGeom>
          <a:noFill/>
        </p:spPr>
        <p:txBody>
          <a:bodyPr wrap="square">
            <a:spAutoFit/>
          </a:bodyPr>
          <a:lstStyle/>
          <a:p>
            <a:pPr marL="228600" indent="-228600">
              <a:buFont typeface="+mj-lt"/>
              <a:buAutoNum type="arabicPeriod" startAt="8"/>
            </a:pPr>
            <a:r>
              <a:rPr lang="en-US" sz="1100" dirty="0">
                <a:solidFill>
                  <a:srgbClr val="000000"/>
                </a:solidFill>
                <a:latin typeface="Open Sans" panose="020B0606030504020204"/>
              </a:rPr>
              <a:t>Perkovic V, Jardine MJ, Neal B, et al. Canagliflozin and renal outcomes in type 2 diabetes and nephropathy. N </a:t>
            </a:r>
            <a:r>
              <a:rPr lang="en-US" sz="1100" dirty="0" err="1">
                <a:solidFill>
                  <a:srgbClr val="000000"/>
                </a:solidFill>
                <a:latin typeface="Open Sans" panose="020B0606030504020204"/>
              </a:rPr>
              <a:t>Engl</a:t>
            </a:r>
            <a:r>
              <a:rPr lang="en-US" sz="1100" dirty="0">
                <a:solidFill>
                  <a:srgbClr val="000000"/>
                </a:solidFill>
                <a:latin typeface="Open Sans" panose="020B0606030504020204"/>
              </a:rPr>
              <a:t> J Med 2019;380:2295e306.</a:t>
            </a: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3DDFAC9C-E154-4E6A-8FC3-25D69F9311CF}"/>
              </a:ext>
            </a:extLst>
          </p:cNvPr>
          <p:cNvSpPr txBox="1"/>
          <p:nvPr/>
        </p:nvSpPr>
        <p:spPr>
          <a:xfrm>
            <a:off x="44116" y="414173"/>
            <a:ext cx="3232483"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pic>
        <p:nvPicPr>
          <p:cNvPr id="10" name="Picture 9">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131868702"/>
      </p:ext>
    </p:extLst>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041943"/>
            <a:ext cx="10942240" cy="1089529"/>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Q26: Is there an advantage to increasing the </a:t>
            </a:r>
            <a:b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dose of GLP1-RA?</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80510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5840465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Titrating the GLP1-RA doses to the maximum approved dose will generally be associated with greater reductions in blood glucose levels and body weight.</a:t>
            </a:r>
          </a:p>
          <a:p>
            <a:r>
              <a:rPr lang="en-US" sz="2400" b="0" i="0" dirty="0">
                <a:solidFill>
                  <a:srgbClr val="000000"/>
                </a:solidFill>
                <a:effectLst/>
                <a:latin typeface="Open Sans" panose="020B0606030504020204"/>
              </a:rPr>
              <a:t>Higher doses may cause gastrointestinal side effects, which may lead to treatment discontinuation.</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159563"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Q26: Is there an advantage to increasing the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dose of GLP1-RA?</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3DDFAC9C-E154-4E6A-8FC3-25D69F9311CF}"/>
              </a:ext>
            </a:extLst>
          </p:cNvPr>
          <p:cNvSpPr txBox="1"/>
          <p:nvPr/>
        </p:nvSpPr>
        <p:spPr>
          <a:xfrm>
            <a:off x="44116" y="414173"/>
            <a:ext cx="3319569"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21225695"/>
      </p:ext>
    </p:extLst>
  </p:cSld>
  <p:clrMapOvr>
    <a:masterClrMapping/>
  </p:clrMapOvr>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45075"/>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Q27: Can I use fixed-dose combination tablets?</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80510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2433880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483503"/>
            <a:ext cx="10515600" cy="5075632"/>
          </a:xfrm>
        </p:spPr>
        <p:txBody>
          <a:bodyPr>
            <a:normAutofit/>
          </a:bodyPr>
          <a:lstStyle/>
          <a:p>
            <a:r>
              <a:rPr lang="en-US" sz="2400" b="0" i="0" dirty="0">
                <a:solidFill>
                  <a:srgbClr val="000000"/>
                </a:solidFill>
                <a:effectLst/>
                <a:latin typeface="Open Sans" panose="020B0606030504020204"/>
              </a:rPr>
              <a:t>There may be advantages in terms of convenience, reduced burden and simplicity with different preparations (once daily, combinations), but some challenges may include costs and/or coverage, large pill size, as well as inflexibility (e.g. holding metformin for sick day management).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431706" y="97239"/>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Q27: Can I use fixed-dose combination tablets?</a:t>
            </a:r>
            <a:endParaRPr lang="en-CA" sz="2400" dirty="0">
              <a:ln>
                <a:solidFill>
                  <a:schemeClr val="bg1"/>
                </a:solidFill>
              </a:ln>
              <a:solidFill>
                <a:schemeClr val="bg1"/>
              </a:solidFill>
              <a:latin typeface="Open Sans" panose="020B0606030504020204" pitchFamily="34" charset="0"/>
            </a:endParaRPr>
          </a:p>
        </p:txBody>
      </p:sp>
      <p:sp>
        <p:nvSpPr>
          <p:cNvPr id="14" name="TextBox 13">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sp>
        <p:nvSpPr>
          <p:cNvPr id="12" name="TextBox 11">
            <a:extLst>
              <a:ext uri="{FF2B5EF4-FFF2-40B4-BE49-F238E27FC236}">
                <a16:creationId xmlns:a16="http://schemas.microsoft.com/office/drawing/2014/main" id="{3DDFAC9C-E154-4E6A-8FC3-25D69F9311CF}"/>
              </a:ext>
            </a:extLst>
          </p:cNvPr>
          <p:cNvSpPr txBox="1"/>
          <p:nvPr/>
        </p:nvSpPr>
        <p:spPr>
          <a:xfrm>
            <a:off x="44117" y="414173"/>
            <a:ext cx="3276026"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graphicFrame>
        <p:nvGraphicFramePr>
          <p:cNvPr id="2" name="Table 1"/>
          <p:cNvGraphicFramePr>
            <a:graphicFrameLocks noGrp="1"/>
          </p:cNvGraphicFramePr>
          <p:nvPr>
            <p:extLst>
              <p:ext uri="{D42A27DB-BD31-4B8C-83A1-F6EECF244321}">
                <p14:modId xmlns:p14="http://schemas.microsoft.com/office/powerpoint/2010/main" val="2438065245"/>
              </p:ext>
            </p:extLst>
          </p:nvPr>
        </p:nvGraphicFramePr>
        <p:xfrm>
          <a:off x="838200" y="3241944"/>
          <a:ext cx="4635542" cy="1468120"/>
        </p:xfrm>
        <a:graphic>
          <a:graphicData uri="http://schemas.openxmlformats.org/drawingml/2006/table">
            <a:tbl>
              <a:tblPr firstRow="1" bandRow="1">
                <a:tableStyleId>{5940675A-B579-460E-94D1-54222C63F5DA}</a:tableStyleId>
              </a:tblPr>
              <a:tblGrid>
                <a:gridCol w="2156897">
                  <a:extLst>
                    <a:ext uri="{9D8B030D-6E8A-4147-A177-3AD203B41FA5}">
                      <a16:colId xmlns:a16="http://schemas.microsoft.com/office/drawing/2014/main" val="20000"/>
                    </a:ext>
                  </a:extLst>
                </a:gridCol>
                <a:gridCol w="2478645">
                  <a:extLst>
                    <a:ext uri="{9D8B030D-6E8A-4147-A177-3AD203B41FA5}">
                      <a16:colId xmlns:a16="http://schemas.microsoft.com/office/drawing/2014/main" val="20001"/>
                    </a:ext>
                  </a:extLst>
                </a:gridCol>
              </a:tblGrid>
              <a:tr h="370840">
                <a:tc>
                  <a:txBody>
                    <a:bodyPr/>
                    <a:lstStyle/>
                    <a:p>
                      <a:r>
                        <a:rPr lang="en-CA" sz="1400" b="1" dirty="0">
                          <a:latin typeface="Open Sans"/>
                        </a:rPr>
                        <a:t>DPP-4+Metformin</a:t>
                      </a:r>
                    </a:p>
                  </a:txBody>
                  <a:tcPr/>
                </a:tc>
                <a:tc>
                  <a:txBody>
                    <a:bodyPr/>
                    <a:lstStyle/>
                    <a:p>
                      <a:r>
                        <a:rPr lang="en-CA" sz="1200" dirty="0">
                          <a:latin typeface="Open Sans"/>
                        </a:rPr>
                        <a:t>Trade Name</a:t>
                      </a:r>
                    </a:p>
                  </a:txBody>
                  <a:tcPr/>
                </a:tc>
                <a:extLst>
                  <a:ext uri="{0D108BD9-81ED-4DB2-BD59-A6C34878D82A}">
                    <a16:rowId xmlns:a16="http://schemas.microsoft.com/office/drawing/2014/main" val="10000"/>
                  </a:ext>
                </a:extLst>
              </a:tr>
              <a:tr h="239530">
                <a:tc>
                  <a:txBody>
                    <a:bodyPr/>
                    <a:lstStyle/>
                    <a:p>
                      <a:r>
                        <a:rPr lang="en-CA" sz="1200" dirty="0" err="1">
                          <a:latin typeface="Open Sans"/>
                        </a:rPr>
                        <a:t>Alogliptin+Metformin</a:t>
                      </a:r>
                      <a:endParaRPr lang="en-CA" sz="1200" dirty="0">
                        <a:latin typeface="Open Sans"/>
                      </a:endParaRPr>
                    </a:p>
                  </a:txBody>
                  <a:tcPr/>
                </a:tc>
                <a:tc>
                  <a:txBody>
                    <a:bodyPr/>
                    <a:lstStyle/>
                    <a:p>
                      <a:r>
                        <a:rPr lang="en-CA" sz="1200" dirty="0" err="1">
                          <a:latin typeface="Open Sans"/>
                        </a:rPr>
                        <a:t>Kazano</a:t>
                      </a:r>
                      <a:endParaRPr lang="en-CA" sz="1200" dirty="0">
                        <a:latin typeface="Open Sans"/>
                      </a:endParaRPr>
                    </a:p>
                  </a:txBody>
                  <a:tcPr/>
                </a:tc>
                <a:extLst>
                  <a:ext uri="{0D108BD9-81ED-4DB2-BD59-A6C34878D82A}">
                    <a16:rowId xmlns:a16="http://schemas.microsoft.com/office/drawing/2014/main" val="10001"/>
                  </a:ext>
                </a:extLst>
              </a:tr>
              <a:tr h="250218">
                <a:tc>
                  <a:txBody>
                    <a:bodyPr/>
                    <a:lstStyle/>
                    <a:p>
                      <a:r>
                        <a:rPr lang="en-CA" sz="1200" dirty="0" err="1">
                          <a:latin typeface="Open Sans"/>
                        </a:rPr>
                        <a:t>Linagliptin+Metformin</a:t>
                      </a:r>
                      <a:endParaRPr lang="en-CA" sz="1200" dirty="0">
                        <a:latin typeface="Open Sans"/>
                      </a:endParaRPr>
                    </a:p>
                  </a:txBody>
                  <a:tcPr/>
                </a:tc>
                <a:tc>
                  <a:txBody>
                    <a:bodyPr/>
                    <a:lstStyle/>
                    <a:p>
                      <a:r>
                        <a:rPr lang="en-CA" sz="1200" kern="1200" dirty="0" err="1">
                          <a:effectLst/>
                          <a:latin typeface="Open Sans"/>
                        </a:rPr>
                        <a:t>Jentadueto</a:t>
                      </a:r>
                      <a:endParaRPr lang="en-CA" sz="1200" dirty="0">
                        <a:latin typeface="Open Sans"/>
                      </a:endParaRPr>
                    </a:p>
                  </a:txBody>
                  <a:tcPr/>
                </a:tc>
                <a:extLst>
                  <a:ext uri="{0D108BD9-81ED-4DB2-BD59-A6C34878D82A}">
                    <a16:rowId xmlns:a16="http://schemas.microsoft.com/office/drawing/2014/main" val="10002"/>
                  </a:ext>
                </a:extLst>
              </a:tr>
              <a:tr h="260906">
                <a:tc>
                  <a:txBody>
                    <a:bodyPr/>
                    <a:lstStyle/>
                    <a:p>
                      <a:r>
                        <a:rPr lang="en-CA" sz="1200" dirty="0" err="1">
                          <a:latin typeface="Open Sans"/>
                        </a:rPr>
                        <a:t>Sitagliptin+Metformin</a:t>
                      </a:r>
                      <a:endParaRPr lang="en-CA" sz="1200" dirty="0">
                        <a:latin typeface="Open Sans"/>
                      </a:endParaRPr>
                    </a:p>
                  </a:txBody>
                  <a:tcPr/>
                </a:tc>
                <a:tc>
                  <a:txBody>
                    <a:bodyPr/>
                    <a:lstStyle/>
                    <a:p>
                      <a:r>
                        <a:rPr lang="en-CA" sz="1200" dirty="0" err="1">
                          <a:latin typeface="Open Sans"/>
                        </a:rPr>
                        <a:t>Janumet</a:t>
                      </a:r>
                      <a:r>
                        <a:rPr lang="en-CA" sz="1200" dirty="0">
                          <a:latin typeface="Open Sans"/>
                        </a:rPr>
                        <a:t>/</a:t>
                      </a:r>
                      <a:r>
                        <a:rPr lang="en-CA" sz="1200" dirty="0" err="1">
                          <a:latin typeface="Open Sans"/>
                        </a:rPr>
                        <a:t>Janumet</a:t>
                      </a:r>
                      <a:r>
                        <a:rPr lang="en-CA" sz="1200" dirty="0">
                          <a:latin typeface="Open Sans"/>
                        </a:rPr>
                        <a:t> XR</a:t>
                      </a:r>
                    </a:p>
                  </a:txBody>
                  <a:tcPr/>
                </a:tc>
                <a:extLst>
                  <a:ext uri="{0D108BD9-81ED-4DB2-BD59-A6C34878D82A}">
                    <a16:rowId xmlns:a16="http://schemas.microsoft.com/office/drawing/2014/main" val="10003"/>
                  </a:ext>
                </a:extLst>
              </a:tr>
              <a:tr h="246655">
                <a:tc>
                  <a:txBody>
                    <a:bodyPr/>
                    <a:lstStyle/>
                    <a:p>
                      <a:r>
                        <a:rPr lang="en-CA" sz="1200" dirty="0" err="1">
                          <a:latin typeface="Open Sans"/>
                        </a:rPr>
                        <a:t>Saxagliptin+Metformin</a:t>
                      </a:r>
                      <a:endParaRPr lang="en-CA" sz="1200" dirty="0">
                        <a:latin typeface="Open Sans"/>
                      </a:endParaRPr>
                    </a:p>
                  </a:txBody>
                  <a:tcPr/>
                </a:tc>
                <a:tc>
                  <a:txBody>
                    <a:bodyPr/>
                    <a:lstStyle/>
                    <a:p>
                      <a:r>
                        <a:rPr lang="en-CA" sz="1200" kern="1200" dirty="0" err="1">
                          <a:effectLst/>
                          <a:latin typeface="Open Sans"/>
                        </a:rPr>
                        <a:t>Komboglyze</a:t>
                      </a:r>
                      <a:endParaRPr lang="en-CA" sz="1200" dirty="0">
                        <a:latin typeface="Open Sans"/>
                      </a:endParaRPr>
                    </a:p>
                  </a:txBody>
                  <a:tcP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495778267"/>
              </p:ext>
            </p:extLst>
          </p:nvPr>
        </p:nvGraphicFramePr>
        <p:xfrm>
          <a:off x="6438858" y="3232444"/>
          <a:ext cx="4635542" cy="1477620"/>
        </p:xfrm>
        <a:graphic>
          <a:graphicData uri="http://schemas.openxmlformats.org/drawingml/2006/table">
            <a:tbl>
              <a:tblPr firstRow="1" bandRow="1">
                <a:tableStyleId>{5940675A-B579-460E-94D1-54222C63F5DA}</a:tableStyleId>
              </a:tblPr>
              <a:tblGrid>
                <a:gridCol w="2156897">
                  <a:extLst>
                    <a:ext uri="{9D8B030D-6E8A-4147-A177-3AD203B41FA5}">
                      <a16:colId xmlns:a16="http://schemas.microsoft.com/office/drawing/2014/main" val="20000"/>
                    </a:ext>
                  </a:extLst>
                </a:gridCol>
                <a:gridCol w="2478645">
                  <a:extLst>
                    <a:ext uri="{9D8B030D-6E8A-4147-A177-3AD203B41FA5}">
                      <a16:colId xmlns:a16="http://schemas.microsoft.com/office/drawing/2014/main" val="20001"/>
                    </a:ext>
                  </a:extLst>
                </a:gridCol>
              </a:tblGrid>
              <a:tr h="370840">
                <a:tc>
                  <a:txBody>
                    <a:bodyPr/>
                    <a:lstStyle/>
                    <a:p>
                      <a:r>
                        <a:rPr lang="en-CA" sz="1400" b="1" baseline="0" dirty="0">
                          <a:latin typeface="Open Sans"/>
                        </a:rPr>
                        <a:t>SGLT2+Metformin</a:t>
                      </a:r>
                      <a:endParaRPr lang="en-CA" sz="1400" b="1" dirty="0">
                        <a:latin typeface="Open Sans"/>
                      </a:endParaRPr>
                    </a:p>
                  </a:txBody>
                  <a:tcPr/>
                </a:tc>
                <a:tc>
                  <a:txBody>
                    <a:bodyPr/>
                    <a:lstStyle/>
                    <a:p>
                      <a:r>
                        <a:rPr lang="en-CA" sz="1200" dirty="0">
                          <a:latin typeface="Open Sans"/>
                        </a:rPr>
                        <a:t>Trade Name</a:t>
                      </a:r>
                    </a:p>
                  </a:txBody>
                  <a:tcPr/>
                </a:tc>
                <a:extLst>
                  <a:ext uri="{0D108BD9-81ED-4DB2-BD59-A6C34878D82A}">
                    <a16:rowId xmlns:a16="http://schemas.microsoft.com/office/drawing/2014/main" val="10000"/>
                  </a:ext>
                </a:extLst>
              </a:tr>
              <a:tr h="212567">
                <a:tc>
                  <a:txBody>
                    <a:bodyPr/>
                    <a:lstStyle/>
                    <a:p>
                      <a:r>
                        <a:rPr lang="en-CA" sz="1200" dirty="0" err="1">
                          <a:latin typeface="Open Sans"/>
                        </a:rPr>
                        <a:t>Dapagliflozin+Metformin</a:t>
                      </a:r>
                      <a:endParaRPr lang="en-CA" sz="1200" dirty="0">
                        <a:latin typeface="Open Sans"/>
                      </a:endParaRPr>
                    </a:p>
                  </a:txBody>
                  <a:tcPr/>
                </a:tc>
                <a:tc>
                  <a:txBody>
                    <a:bodyPr/>
                    <a:lstStyle/>
                    <a:p>
                      <a:r>
                        <a:rPr lang="en-CA" sz="1200" kern="1200" dirty="0" err="1">
                          <a:effectLst/>
                          <a:latin typeface="Open Sans"/>
                        </a:rPr>
                        <a:t>Xigduo</a:t>
                      </a:r>
                      <a:endParaRPr lang="en-CA" sz="1200" dirty="0">
                        <a:latin typeface="Open Sans"/>
                      </a:endParaRPr>
                    </a:p>
                  </a:txBody>
                  <a:tcPr/>
                </a:tc>
                <a:extLst>
                  <a:ext uri="{0D108BD9-81ED-4DB2-BD59-A6C34878D82A}">
                    <a16:rowId xmlns:a16="http://schemas.microsoft.com/office/drawing/2014/main" val="10001"/>
                  </a:ext>
                </a:extLst>
              </a:tr>
              <a:tr h="212567">
                <a:tc>
                  <a:txBody>
                    <a:bodyPr/>
                    <a:lstStyle/>
                    <a:p>
                      <a:r>
                        <a:rPr lang="en-CA" sz="1200" dirty="0" err="1">
                          <a:latin typeface="Open Sans"/>
                        </a:rPr>
                        <a:t>Empagliflozin+Metformin</a:t>
                      </a:r>
                      <a:endParaRPr lang="en-CA" sz="1200" dirty="0">
                        <a:latin typeface="Open Sans"/>
                      </a:endParaRPr>
                    </a:p>
                  </a:txBody>
                  <a:tcPr/>
                </a:tc>
                <a:tc>
                  <a:txBody>
                    <a:bodyPr/>
                    <a:lstStyle/>
                    <a:p>
                      <a:r>
                        <a:rPr lang="en-CA" sz="1200" kern="1200" dirty="0" err="1">
                          <a:effectLst/>
                          <a:latin typeface="Open Sans"/>
                        </a:rPr>
                        <a:t>Synjardy</a:t>
                      </a:r>
                      <a:endParaRPr lang="en-CA" sz="1200" dirty="0">
                        <a:latin typeface="Open Sans"/>
                      </a:endParaRPr>
                    </a:p>
                  </a:txBody>
                  <a:tcPr/>
                </a:tc>
                <a:extLst>
                  <a:ext uri="{0D108BD9-81ED-4DB2-BD59-A6C34878D82A}">
                    <a16:rowId xmlns:a16="http://schemas.microsoft.com/office/drawing/2014/main" val="10002"/>
                  </a:ext>
                </a:extLst>
              </a:tr>
              <a:tr h="283820">
                <a:tc>
                  <a:txBody>
                    <a:bodyPr/>
                    <a:lstStyle/>
                    <a:p>
                      <a:r>
                        <a:rPr lang="en-CA" sz="1200" dirty="0" err="1">
                          <a:latin typeface="Open Sans"/>
                        </a:rPr>
                        <a:t>Canagliflozin+Metformin</a:t>
                      </a:r>
                      <a:endParaRPr lang="en-CA" sz="1200" dirty="0">
                        <a:latin typeface="Open Sans"/>
                      </a:endParaRPr>
                    </a:p>
                  </a:txBody>
                  <a:tcPr/>
                </a:tc>
                <a:tc>
                  <a:txBody>
                    <a:bodyPr/>
                    <a:lstStyle/>
                    <a:p>
                      <a:r>
                        <a:rPr lang="en-CA" sz="1200" kern="1200" dirty="0" err="1">
                          <a:effectLst/>
                          <a:latin typeface="Open Sans"/>
                        </a:rPr>
                        <a:t>Invokamet</a:t>
                      </a:r>
                      <a:r>
                        <a:rPr lang="en-CA" sz="1200" kern="1200" dirty="0">
                          <a:effectLst/>
                          <a:latin typeface="Open Sans"/>
                        </a:rPr>
                        <a:t>/</a:t>
                      </a:r>
                      <a:r>
                        <a:rPr lang="en-CA" sz="1200" kern="1200" dirty="0" err="1">
                          <a:effectLst/>
                          <a:latin typeface="Open Sans"/>
                        </a:rPr>
                        <a:t>Invokamet</a:t>
                      </a:r>
                      <a:r>
                        <a:rPr lang="en-CA" sz="1200" kern="1200" dirty="0">
                          <a:effectLst/>
                          <a:latin typeface="Open Sans"/>
                        </a:rPr>
                        <a:t> XR</a:t>
                      </a:r>
                      <a:endParaRPr lang="en-CA" sz="1200" dirty="0">
                        <a:latin typeface="Open Sans"/>
                      </a:endParaRPr>
                    </a:p>
                  </a:txBody>
                  <a:tcPr/>
                </a:tc>
                <a:extLst>
                  <a:ext uri="{0D108BD9-81ED-4DB2-BD59-A6C34878D82A}">
                    <a16:rowId xmlns:a16="http://schemas.microsoft.com/office/drawing/2014/main" val="10003"/>
                  </a:ext>
                </a:extLst>
              </a:tr>
              <a:tr h="250218">
                <a:tc>
                  <a:txBody>
                    <a:bodyPr/>
                    <a:lstStyle/>
                    <a:p>
                      <a:r>
                        <a:rPr lang="en-CA" sz="1200" dirty="0" err="1">
                          <a:latin typeface="Open Sans"/>
                        </a:rPr>
                        <a:t>Ertugliflozin+Metformin</a:t>
                      </a:r>
                      <a:endParaRPr lang="en-CA" sz="1200" dirty="0">
                        <a:latin typeface="Open Sans"/>
                      </a:endParaRPr>
                    </a:p>
                  </a:txBody>
                  <a:tcPr/>
                </a:tc>
                <a:tc>
                  <a:txBody>
                    <a:bodyPr/>
                    <a:lstStyle/>
                    <a:p>
                      <a:r>
                        <a:rPr lang="en-CA" sz="1200" kern="1200" dirty="0" err="1">
                          <a:effectLst/>
                          <a:latin typeface="Open Sans"/>
                        </a:rPr>
                        <a:t>Segluromet</a:t>
                      </a:r>
                      <a:endParaRPr lang="en-CA" sz="1200" b="0" i="0" kern="1200" dirty="0">
                        <a:solidFill>
                          <a:schemeClr val="dk1"/>
                        </a:solidFill>
                        <a:effectLst/>
                        <a:latin typeface="Open Sans"/>
                        <a:ea typeface="+mn-ea"/>
                        <a:cs typeface="+mn-cs"/>
                      </a:endParaRPr>
                    </a:p>
                  </a:txBody>
                  <a:tcPr/>
                </a:tc>
                <a:extLst>
                  <a:ext uri="{0D108BD9-81ED-4DB2-BD59-A6C34878D82A}">
                    <a16:rowId xmlns:a16="http://schemas.microsoft.com/office/drawing/2014/main" val="10004"/>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4154095677"/>
              </p:ext>
            </p:extLst>
          </p:nvPr>
        </p:nvGraphicFramePr>
        <p:xfrm>
          <a:off x="838200" y="4928241"/>
          <a:ext cx="4635542" cy="1193800"/>
        </p:xfrm>
        <a:graphic>
          <a:graphicData uri="http://schemas.openxmlformats.org/drawingml/2006/table">
            <a:tbl>
              <a:tblPr firstRow="1" bandRow="1">
                <a:tableStyleId>{5940675A-B579-460E-94D1-54222C63F5DA}</a:tableStyleId>
              </a:tblPr>
              <a:tblGrid>
                <a:gridCol w="2156897">
                  <a:extLst>
                    <a:ext uri="{9D8B030D-6E8A-4147-A177-3AD203B41FA5}">
                      <a16:colId xmlns:a16="http://schemas.microsoft.com/office/drawing/2014/main" val="20000"/>
                    </a:ext>
                  </a:extLst>
                </a:gridCol>
                <a:gridCol w="2478645">
                  <a:extLst>
                    <a:ext uri="{9D8B030D-6E8A-4147-A177-3AD203B41FA5}">
                      <a16:colId xmlns:a16="http://schemas.microsoft.com/office/drawing/2014/main" val="20001"/>
                    </a:ext>
                  </a:extLst>
                </a:gridCol>
              </a:tblGrid>
              <a:tr h="370840">
                <a:tc>
                  <a:txBody>
                    <a:bodyPr/>
                    <a:lstStyle/>
                    <a:p>
                      <a:r>
                        <a:rPr lang="en-CA" sz="1400" b="1" baseline="0" dirty="0">
                          <a:latin typeface="Open Sans"/>
                        </a:rPr>
                        <a:t>SGLT2+DPP-4</a:t>
                      </a:r>
                      <a:endParaRPr lang="en-CA" sz="1400" b="1" dirty="0">
                        <a:latin typeface="Open Sans"/>
                      </a:endParaRPr>
                    </a:p>
                  </a:txBody>
                  <a:tcPr/>
                </a:tc>
                <a:tc>
                  <a:txBody>
                    <a:bodyPr/>
                    <a:lstStyle/>
                    <a:p>
                      <a:r>
                        <a:rPr lang="en-CA" sz="1200" dirty="0">
                          <a:latin typeface="Open Sans"/>
                        </a:rPr>
                        <a:t>Trade Name</a:t>
                      </a:r>
                    </a:p>
                  </a:txBody>
                  <a:tcPr/>
                </a:tc>
                <a:extLst>
                  <a:ext uri="{0D108BD9-81ED-4DB2-BD59-A6C34878D82A}">
                    <a16:rowId xmlns:a16="http://schemas.microsoft.com/office/drawing/2014/main" val="10000"/>
                  </a:ext>
                </a:extLst>
              </a:tr>
              <a:tr h="260906">
                <a:tc>
                  <a:txBody>
                    <a:bodyPr/>
                    <a:lstStyle/>
                    <a:p>
                      <a:r>
                        <a:rPr lang="en-CA" sz="1200" dirty="0" err="1">
                          <a:latin typeface="Open Sans"/>
                        </a:rPr>
                        <a:t>Empagliflozin+Linagliptin</a:t>
                      </a:r>
                      <a:endParaRPr lang="en-CA" sz="1200" dirty="0">
                        <a:latin typeface="Open Sans"/>
                      </a:endParaRPr>
                    </a:p>
                  </a:txBody>
                  <a:tcPr/>
                </a:tc>
                <a:tc>
                  <a:txBody>
                    <a:bodyPr/>
                    <a:lstStyle/>
                    <a:p>
                      <a:r>
                        <a:rPr lang="en-CA" sz="1200" kern="1200" dirty="0" err="1">
                          <a:effectLst/>
                          <a:latin typeface="Open Sans"/>
                        </a:rPr>
                        <a:t>Glyxambi</a:t>
                      </a:r>
                      <a:endParaRPr lang="en-CA" sz="1200" dirty="0">
                        <a:latin typeface="Open Sans"/>
                      </a:endParaRPr>
                    </a:p>
                  </a:txBody>
                  <a:tcPr/>
                </a:tc>
                <a:extLst>
                  <a:ext uri="{0D108BD9-81ED-4DB2-BD59-A6C34878D82A}">
                    <a16:rowId xmlns:a16="http://schemas.microsoft.com/office/drawing/2014/main" val="10001"/>
                  </a:ext>
                </a:extLst>
              </a:tr>
              <a:tr h="2240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200" dirty="0" err="1">
                          <a:latin typeface="Open Sans"/>
                        </a:rPr>
                        <a:t>Dapagliflozin+Saxagliptin</a:t>
                      </a:r>
                      <a:endParaRPr lang="en-CA" sz="1200" dirty="0">
                        <a:latin typeface="Open Sans"/>
                      </a:endParaRPr>
                    </a:p>
                  </a:txBody>
                  <a:tcPr/>
                </a:tc>
                <a:tc>
                  <a:txBody>
                    <a:bodyPr/>
                    <a:lstStyle/>
                    <a:p>
                      <a:r>
                        <a:rPr lang="en-CA" sz="1200" kern="1200" dirty="0">
                          <a:effectLst/>
                          <a:latin typeface="Open Sans"/>
                        </a:rPr>
                        <a:t>QTERN</a:t>
                      </a:r>
                      <a:endParaRPr lang="en-CA" sz="1200" dirty="0">
                        <a:latin typeface="Open Sans"/>
                      </a:endParaRPr>
                    </a:p>
                  </a:txBody>
                  <a:tcPr/>
                </a:tc>
                <a:extLst>
                  <a:ext uri="{0D108BD9-81ED-4DB2-BD59-A6C34878D82A}">
                    <a16:rowId xmlns:a16="http://schemas.microsoft.com/office/drawing/2014/main" val="10002"/>
                  </a:ext>
                </a:extLst>
              </a:tr>
              <a:tr h="224092">
                <a:tc>
                  <a:txBody>
                    <a:bodyPr/>
                    <a:lstStyle/>
                    <a:p>
                      <a:r>
                        <a:rPr lang="en-CA" sz="1200" dirty="0" err="1">
                          <a:latin typeface="Open Sans"/>
                        </a:rPr>
                        <a:t>Ertugliflozin+Sitagliptin</a:t>
                      </a:r>
                      <a:endParaRPr lang="en-CA" sz="1200" dirty="0">
                        <a:latin typeface="Open Sans"/>
                      </a:endParaRPr>
                    </a:p>
                  </a:txBody>
                  <a:tcPr/>
                </a:tc>
                <a:tc>
                  <a:txBody>
                    <a:bodyPr/>
                    <a:lstStyle/>
                    <a:p>
                      <a:r>
                        <a:rPr lang="en-CA" sz="1200" kern="1200" dirty="0" err="1">
                          <a:effectLst/>
                          <a:latin typeface="Open Sans"/>
                        </a:rPr>
                        <a:t>Steglujan</a:t>
                      </a:r>
                      <a:endParaRPr lang="en-CA" sz="1200" dirty="0">
                        <a:latin typeface="Open Sans"/>
                      </a:endParaRPr>
                    </a:p>
                  </a:txBody>
                  <a:tcPr/>
                </a:tc>
                <a:extLst>
                  <a:ext uri="{0D108BD9-81ED-4DB2-BD59-A6C34878D82A}">
                    <a16:rowId xmlns:a16="http://schemas.microsoft.com/office/drawing/2014/main" val="10003"/>
                  </a:ext>
                </a:extLst>
              </a:tr>
            </a:tbl>
          </a:graphicData>
        </a:graphic>
      </p:graphicFrame>
      <p:pic>
        <p:nvPicPr>
          <p:cNvPr id="17" name="Picture 16">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1678752657"/>
      </p:ext>
    </p:extLst>
  </p:cSld>
  <p:clrMapOvr>
    <a:masterClrMapping/>
  </p:clrMapOvr>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2797562"/>
            <a:ext cx="10942240" cy="1588127"/>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Q28: Can I use fixed ratio combinations of insulin and GLP1-RA rather than basal insulin for insulin initiation or intensification?</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9" name="TextBox 8">
            <a:extLst>
              <a:ext uri="{FF2B5EF4-FFF2-40B4-BE49-F238E27FC236}">
                <a16:creationId xmlns:a16="http://schemas.microsoft.com/office/drawing/2014/main" id="{6DE92A1D-510A-40AC-8290-8DA0A6C79624}"/>
              </a:ext>
            </a:extLst>
          </p:cNvPr>
          <p:cNvSpPr txBox="1"/>
          <p:nvPr/>
        </p:nvSpPr>
        <p:spPr>
          <a:xfrm>
            <a:off x="44117" y="414173"/>
            <a:ext cx="2805100"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7" name="TextBox 6">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8" name="Picture 7">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3211825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921741"/>
            <a:ext cx="10515600" cy="5208201"/>
          </a:xfrm>
        </p:spPr>
        <p:txBody>
          <a:bodyPr>
            <a:normAutofit/>
          </a:bodyPr>
          <a:lstStyle/>
          <a:p>
            <a:r>
              <a:rPr lang="en-US" sz="2000" b="0" i="0" dirty="0">
                <a:solidFill>
                  <a:srgbClr val="000000"/>
                </a:solidFill>
                <a:effectLst/>
                <a:latin typeface="Open Sans" panose="020B0606030504020204"/>
              </a:rPr>
              <a:t>Using a fixed ratio combination (FRC) of basal insulin and GLP1-RA rather than basal insulin alone may have advantages to simplify treatment regimen and to reduce weight gain and risk of hypoglycemia compared to basal insulin alone </a:t>
            </a:r>
            <a:r>
              <a:rPr lang="en-US" sz="2000" b="0" i="0" baseline="30000" dirty="0">
                <a:solidFill>
                  <a:srgbClr val="000000"/>
                </a:solidFill>
                <a:effectLst/>
                <a:latin typeface="Open Sans" panose="020B0606030504020204"/>
              </a:rPr>
              <a:t>(18,19) </a:t>
            </a:r>
            <a:r>
              <a:rPr lang="en-US" sz="2000" b="0" i="0" dirty="0">
                <a:solidFill>
                  <a:srgbClr val="000000"/>
                </a:solidFill>
                <a:effectLst/>
                <a:latin typeface="Open Sans" panose="020B0606030504020204"/>
              </a:rPr>
              <a:t>.</a:t>
            </a:r>
          </a:p>
          <a:p>
            <a:endParaRPr lang="en-US" sz="2000" b="0" i="0" dirty="0">
              <a:solidFill>
                <a:srgbClr val="000000"/>
              </a:solidFill>
              <a:effectLst/>
              <a:latin typeface="Open Sans" panose="020B0606030504020204"/>
            </a:endParaRPr>
          </a:p>
          <a:p>
            <a:r>
              <a:rPr lang="en-US" sz="2000" b="0" i="0" dirty="0">
                <a:solidFill>
                  <a:srgbClr val="000000"/>
                </a:solidFill>
                <a:effectLst/>
                <a:latin typeface="Open Sans" panose="020B0606030504020204"/>
              </a:rPr>
              <a:t>FRC may also be considered when advancing therapy in people using basal insulin as an alternative to adding a GLP1-RA separately </a:t>
            </a:r>
            <a:r>
              <a:rPr lang="en-US" sz="2000" b="0" i="0" baseline="30000" dirty="0">
                <a:solidFill>
                  <a:srgbClr val="000000"/>
                </a:solidFill>
                <a:effectLst/>
                <a:latin typeface="Open Sans" panose="020B0606030504020204"/>
              </a:rPr>
              <a:t>(20,21) </a:t>
            </a:r>
            <a:r>
              <a:rPr lang="en-US" sz="2000" b="0" i="0" dirty="0">
                <a:solidFill>
                  <a:srgbClr val="000000"/>
                </a:solidFill>
                <a:effectLst/>
                <a:latin typeface="Open Sans" panose="020B0606030504020204"/>
              </a:rPr>
              <a: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562334"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Q28: Can I use fixed ratio combinations of insulin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and GLP1-RA rather than basal insulin for insulin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initiation or intensification?</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3DDFAC9C-E154-4E6A-8FC3-25D69F9311CF}"/>
              </a:ext>
            </a:extLst>
          </p:cNvPr>
          <p:cNvSpPr txBox="1"/>
          <p:nvPr/>
        </p:nvSpPr>
        <p:spPr>
          <a:xfrm>
            <a:off x="44116" y="414173"/>
            <a:ext cx="3308683"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9" name="TextBox 8">
            <a:extLst>
              <a:ext uri="{FF2B5EF4-FFF2-40B4-BE49-F238E27FC236}">
                <a16:creationId xmlns:a16="http://schemas.microsoft.com/office/drawing/2014/main" id="{D25B5236-7062-473B-9790-E916F1CAD05F}"/>
              </a:ext>
            </a:extLst>
          </p:cNvPr>
          <p:cNvSpPr txBox="1"/>
          <p:nvPr/>
        </p:nvSpPr>
        <p:spPr>
          <a:xfrm>
            <a:off x="0" y="5017874"/>
            <a:ext cx="11748977" cy="1077218"/>
          </a:xfrm>
          <a:prstGeom prst="rect">
            <a:avLst/>
          </a:prstGeom>
          <a:noFill/>
        </p:spPr>
        <p:txBody>
          <a:bodyPr wrap="square">
            <a:spAutoFit/>
          </a:bodyPr>
          <a:lstStyle/>
          <a:p>
            <a:pPr marL="230400" indent="-230400">
              <a:buFont typeface="+mj-lt"/>
              <a:buAutoNum type="arabicPeriod" startAt="18"/>
            </a:pPr>
            <a:r>
              <a:rPr lang="en-US" sz="800" dirty="0">
                <a:solidFill>
                  <a:srgbClr val="000000"/>
                </a:solidFill>
                <a:latin typeface="Open Sans" panose="020B0606030504020204"/>
              </a:rPr>
              <a:t>Gough SCL, Bode B, Woo V, et al. Efficacy and safety of a fixed-ratio combi- nation of insulin </a:t>
            </a:r>
            <a:r>
              <a:rPr lang="en-US" sz="800" dirty="0" err="1">
                <a:solidFill>
                  <a:srgbClr val="000000"/>
                </a:solidFill>
                <a:latin typeface="Open Sans" panose="020B0606030504020204"/>
              </a:rPr>
              <a:t>degludec</a:t>
            </a:r>
            <a:r>
              <a:rPr lang="en-US" sz="800" dirty="0">
                <a:solidFill>
                  <a:srgbClr val="000000"/>
                </a:solidFill>
                <a:latin typeface="Open Sans" panose="020B0606030504020204"/>
              </a:rPr>
              <a:t> and liraglutide (</a:t>
            </a:r>
            <a:r>
              <a:rPr lang="en-US" sz="800" dirty="0" err="1">
                <a:solidFill>
                  <a:srgbClr val="000000"/>
                </a:solidFill>
                <a:latin typeface="Open Sans" panose="020B0606030504020204"/>
              </a:rPr>
              <a:t>IDegLira</a:t>
            </a:r>
            <a:r>
              <a:rPr lang="en-US" sz="800" dirty="0">
                <a:solidFill>
                  <a:srgbClr val="000000"/>
                </a:solidFill>
                <a:latin typeface="Open Sans" panose="020B0606030504020204"/>
              </a:rPr>
              <a:t>) compared with its com- ponents given alone: Results of a phase 3, open-label, </a:t>
            </a:r>
            <a:r>
              <a:rPr lang="en-US" sz="800" dirty="0" err="1">
                <a:solidFill>
                  <a:srgbClr val="000000"/>
                </a:solidFill>
                <a:latin typeface="Open Sans" panose="020B0606030504020204"/>
              </a:rPr>
              <a:t>randomised</a:t>
            </a:r>
            <a:r>
              <a:rPr lang="en-US" sz="800" dirty="0">
                <a:solidFill>
                  <a:srgbClr val="000000"/>
                </a:solidFill>
                <a:latin typeface="Open Sans" panose="020B0606030504020204"/>
              </a:rPr>
              <a:t>, 26-week, treat-to-target trial in insulin-naive patients with type 2 diabetes. Lancet Diabetes Endocrinol 2014;2:885e93.</a:t>
            </a:r>
          </a:p>
          <a:p>
            <a:pPr marL="230400" indent="-230400">
              <a:buFont typeface="+mj-lt"/>
              <a:buAutoNum type="arabicPeriod" startAt="18"/>
            </a:pPr>
            <a:r>
              <a:rPr lang="en-US" sz="800" dirty="0">
                <a:solidFill>
                  <a:srgbClr val="000000"/>
                </a:solidFill>
                <a:latin typeface="Open Sans" panose="020B0606030504020204"/>
              </a:rPr>
              <a:t>Rosenstock J, Aronson R, </a:t>
            </a:r>
            <a:r>
              <a:rPr lang="en-US" sz="800" dirty="0" err="1">
                <a:solidFill>
                  <a:srgbClr val="000000"/>
                </a:solidFill>
                <a:latin typeface="Open Sans" panose="020B0606030504020204"/>
              </a:rPr>
              <a:t>Grunberger</a:t>
            </a:r>
            <a:r>
              <a:rPr lang="en-US" sz="800" dirty="0">
                <a:solidFill>
                  <a:srgbClr val="000000"/>
                </a:solidFill>
                <a:latin typeface="Open Sans" panose="020B0606030504020204"/>
              </a:rPr>
              <a:t> G, et al. Benefits of </a:t>
            </a:r>
            <a:r>
              <a:rPr lang="en-US" sz="800" dirty="0" err="1">
                <a:solidFill>
                  <a:srgbClr val="000000"/>
                </a:solidFill>
                <a:latin typeface="Open Sans" panose="020B0606030504020204"/>
              </a:rPr>
              <a:t>LixiLan</a:t>
            </a:r>
            <a:r>
              <a:rPr lang="en-US" sz="800" dirty="0">
                <a:solidFill>
                  <a:srgbClr val="000000"/>
                </a:solidFill>
                <a:latin typeface="Open Sans" panose="020B0606030504020204"/>
              </a:rPr>
              <a:t>, a titratable fixed-ratio combination of insulin glargine plus </a:t>
            </a:r>
            <a:r>
              <a:rPr lang="en-US" sz="800" dirty="0" err="1">
                <a:solidFill>
                  <a:srgbClr val="000000"/>
                </a:solidFill>
                <a:latin typeface="Open Sans" panose="020B0606030504020204"/>
              </a:rPr>
              <a:t>lixisenatide</a:t>
            </a:r>
            <a:r>
              <a:rPr lang="en-US" sz="800" dirty="0">
                <a:solidFill>
                  <a:srgbClr val="000000"/>
                </a:solidFill>
                <a:latin typeface="Open Sans" panose="020B0606030504020204"/>
              </a:rPr>
              <a:t>, versus insulin glargine and </a:t>
            </a:r>
            <a:r>
              <a:rPr lang="en-US" sz="800" dirty="0" err="1">
                <a:solidFill>
                  <a:srgbClr val="000000"/>
                </a:solidFill>
                <a:latin typeface="Open Sans" panose="020B0606030504020204"/>
              </a:rPr>
              <a:t>lixisenatide</a:t>
            </a:r>
            <a:r>
              <a:rPr lang="en-US" sz="800" dirty="0">
                <a:solidFill>
                  <a:srgbClr val="000000"/>
                </a:solidFill>
                <a:latin typeface="Open Sans" panose="020B0606030504020204"/>
              </a:rPr>
              <a:t> </a:t>
            </a:r>
            <a:r>
              <a:rPr lang="en-US" sz="800" dirty="0" err="1">
                <a:solidFill>
                  <a:srgbClr val="000000"/>
                </a:solidFill>
                <a:latin typeface="Open Sans" panose="020B0606030504020204"/>
              </a:rPr>
              <a:t>monocomponents</a:t>
            </a:r>
            <a:r>
              <a:rPr lang="en-US" sz="800" dirty="0">
                <a:solidFill>
                  <a:srgbClr val="000000"/>
                </a:solidFill>
                <a:latin typeface="Open Sans" panose="020B0606030504020204"/>
              </a:rPr>
              <a:t> in type 2 diabetes inadequately controlled on oral agents: The </a:t>
            </a:r>
            <a:r>
              <a:rPr lang="en-US" sz="800" dirty="0" err="1">
                <a:solidFill>
                  <a:srgbClr val="000000"/>
                </a:solidFill>
                <a:latin typeface="Open Sans" panose="020B0606030504020204"/>
              </a:rPr>
              <a:t>LixiLan</a:t>
            </a:r>
            <a:r>
              <a:rPr lang="en-US" sz="800" dirty="0">
                <a:solidFill>
                  <a:srgbClr val="000000"/>
                </a:solidFill>
                <a:latin typeface="Open Sans" panose="020B0606030504020204"/>
              </a:rPr>
              <a:t>-O randomized trial. Diabetes Care 2016; 39:2026e35.</a:t>
            </a:r>
          </a:p>
          <a:p>
            <a:pPr marL="230400" indent="-230400">
              <a:buFont typeface="+mj-lt"/>
              <a:buAutoNum type="arabicPeriod" startAt="18"/>
            </a:pPr>
            <a:r>
              <a:rPr lang="en-US" sz="800" dirty="0" err="1">
                <a:solidFill>
                  <a:srgbClr val="000000"/>
                </a:solidFill>
                <a:latin typeface="Open Sans" panose="020B0606030504020204"/>
              </a:rPr>
              <a:t>Aroda</a:t>
            </a:r>
            <a:r>
              <a:rPr lang="en-US" sz="800" dirty="0">
                <a:solidFill>
                  <a:srgbClr val="000000"/>
                </a:solidFill>
                <a:latin typeface="Open Sans" panose="020B0606030504020204"/>
              </a:rPr>
              <a:t> VR, Rosenstock J, </a:t>
            </a:r>
            <a:r>
              <a:rPr lang="en-US" sz="800" dirty="0" err="1">
                <a:solidFill>
                  <a:srgbClr val="000000"/>
                </a:solidFill>
                <a:latin typeface="Open Sans" panose="020B0606030504020204"/>
              </a:rPr>
              <a:t>Wysham</a:t>
            </a:r>
            <a:r>
              <a:rPr lang="en-US" sz="800" dirty="0">
                <a:solidFill>
                  <a:srgbClr val="000000"/>
                </a:solidFill>
                <a:latin typeface="Open Sans" panose="020B0606030504020204"/>
              </a:rPr>
              <a:t> C, et al. Efficacy and safety of </a:t>
            </a:r>
            <a:r>
              <a:rPr lang="en-US" sz="800" dirty="0" err="1">
                <a:solidFill>
                  <a:srgbClr val="000000"/>
                </a:solidFill>
                <a:latin typeface="Open Sans" panose="020B0606030504020204"/>
              </a:rPr>
              <a:t>LixiLan</a:t>
            </a:r>
            <a:r>
              <a:rPr lang="en-US" sz="800" dirty="0">
                <a:solidFill>
                  <a:srgbClr val="000000"/>
                </a:solidFill>
                <a:latin typeface="Open Sans" panose="020B0606030504020204"/>
              </a:rPr>
              <a:t>, a titratable fixed-ratio combination of insulin glargine plus </a:t>
            </a:r>
            <a:r>
              <a:rPr lang="en-US" sz="800" dirty="0" err="1">
                <a:solidFill>
                  <a:srgbClr val="000000"/>
                </a:solidFill>
                <a:latin typeface="Open Sans" panose="020B0606030504020204"/>
              </a:rPr>
              <a:t>lixisenatide</a:t>
            </a:r>
            <a:r>
              <a:rPr lang="en-US" sz="800" dirty="0">
                <a:solidFill>
                  <a:srgbClr val="000000"/>
                </a:solidFill>
                <a:latin typeface="Open Sans" panose="020B0606030504020204"/>
              </a:rPr>
              <a:t> in type 2 diabetes inadequately controlled on basal insulin and metformin: The </a:t>
            </a:r>
            <a:r>
              <a:rPr lang="en-US" sz="800" dirty="0" err="1">
                <a:solidFill>
                  <a:srgbClr val="000000"/>
                </a:solidFill>
                <a:latin typeface="Open Sans" panose="020B0606030504020204"/>
              </a:rPr>
              <a:t>LixiLan</a:t>
            </a:r>
            <a:r>
              <a:rPr lang="en-US" sz="800" dirty="0">
                <a:solidFill>
                  <a:srgbClr val="000000"/>
                </a:solidFill>
                <a:latin typeface="Open Sans" panose="020B0606030504020204"/>
              </a:rPr>
              <a:t>-L randomized trial. Diabetes Care 2016;39:1972e80.</a:t>
            </a:r>
          </a:p>
          <a:p>
            <a:pPr marL="230400" indent="-230400">
              <a:buFont typeface="+mj-lt"/>
              <a:buAutoNum type="arabicPeriod" startAt="18"/>
            </a:pPr>
            <a:r>
              <a:rPr lang="en-US" sz="800" dirty="0" err="1">
                <a:solidFill>
                  <a:srgbClr val="000000"/>
                </a:solidFill>
                <a:latin typeface="Open Sans" panose="020B0606030504020204"/>
              </a:rPr>
              <a:t>Lingvay</a:t>
            </a:r>
            <a:r>
              <a:rPr lang="en-US" sz="800" dirty="0">
                <a:solidFill>
                  <a:srgbClr val="000000"/>
                </a:solidFill>
                <a:latin typeface="Open Sans" panose="020B0606030504020204"/>
              </a:rPr>
              <a:t> I, </a:t>
            </a:r>
            <a:r>
              <a:rPr lang="en-US" sz="800" dirty="0" err="1">
                <a:solidFill>
                  <a:srgbClr val="000000"/>
                </a:solidFill>
                <a:latin typeface="Open Sans" panose="020B0606030504020204"/>
              </a:rPr>
              <a:t>Manghi</a:t>
            </a:r>
            <a:r>
              <a:rPr lang="en-US" sz="800" dirty="0">
                <a:solidFill>
                  <a:srgbClr val="000000"/>
                </a:solidFill>
                <a:latin typeface="Open Sans" panose="020B0606030504020204"/>
              </a:rPr>
              <a:t> FP, García-Hernández P, et al. Effect of insulin glargine up- titration vs insulin </a:t>
            </a:r>
            <a:r>
              <a:rPr lang="en-US" sz="800" dirty="0" err="1">
                <a:solidFill>
                  <a:srgbClr val="000000"/>
                </a:solidFill>
                <a:latin typeface="Open Sans" panose="020B0606030504020204"/>
              </a:rPr>
              <a:t>degludec</a:t>
            </a:r>
            <a:r>
              <a:rPr lang="en-US" sz="800" dirty="0">
                <a:solidFill>
                  <a:srgbClr val="000000"/>
                </a:solidFill>
                <a:latin typeface="Open Sans" panose="020B0606030504020204"/>
              </a:rPr>
              <a:t>/liraglutide on glycated hemoglobin levels in patients with uncontrolled type 2 diabetes: The DUAL V randomized clinical trial. JAMA 2016;315:898e907.</a:t>
            </a:r>
            <a:endParaRPr lang="en-US" sz="800" b="0" i="0" dirty="0">
              <a:solidFill>
                <a:srgbClr val="000000"/>
              </a:solidFill>
              <a:effectLst/>
              <a:latin typeface="Open Sans" panose="020B0606030504020204"/>
            </a:endParaRPr>
          </a:p>
        </p:txBody>
      </p:sp>
      <p:sp>
        <p:nvSpPr>
          <p:cNvPr id="13" name="TextBox 12"/>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4234906003"/>
      </p:ext>
    </p:extLst>
  </p:cSld>
  <p:clrMapOvr>
    <a:masterClrMapping/>
  </p:clrMapOvr>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solidFill>
                <a:schemeClr val="accent1"/>
              </a:solidFill>
            </a:endParaRPr>
          </a:p>
        </p:txBody>
      </p:sp>
      <p:sp>
        <p:nvSpPr>
          <p:cNvPr id="352258" name="Rectangle 3"/>
          <p:cNvSpPr>
            <a:spLocks noGrp="1"/>
          </p:cNvSpPr>
          <p:nvPr>
            <p:ph type="body" idx="1"/>
          </p:nvPr>
        </p:nvSpPr>
        <p:spPr>
          <a:xfrm>
            <a:off x="838200" y="1646512"/>
            <a:ext cx="10515600" cy="5208201"/>
          </a:xfrm>
        </p:spPr>
        <p:txBody>
          <a:bodyPr>
            <a:normAutofit/>
          </a:bodyPr>
          <a:lstStyle/>
          <a:p>
            <a:r>
              <a:rPr lang="en-US" sz="2000" b="0" i="0" dirty="0">
                <a:solidFill>
                  <a:srgbClr val="000000"/>
                </a:solidFill>
                <a:effectLst/>
                <a:latin typeface="Open Sans" panose="020B0606030504020204"/>
              </a:rPr>
              <a:t>Slower titration of FRC may have fewer gastrointestinal adverse effects compared to a separate injection of GLP1-RA, but the maximum dose of insulin is limited to 50 or 60 units per injection (depending on the preparation - see </a:t>
            </a:r>
            <a:r>
              <a:rPr lang="en-US" sz="2000" b="0" i="0" dirty="0">
                <a:solidFill>
                  <a:srgbClr val="000000"/>
                </a:solidFill>
                <a:effectLst/>
                <a:latin typeface="Open Sans" panose="020B0606030504020204"/>
                <a:hlinkClick r:id="rId2"/>
              </a:rPr>
              <a:t>Table 1</a:t>
            </a:r>
            <a:r>
              <a:rPr lang="en-US" sz="2000" b="0" i="0" dirty="0">
                <a:solidFill>
                  <a:srgbClr val="000000"/>
                </a:solidFill>
                <a:effectLst/>
                <a:latin typeface="Open Sans" panose="020B0606030504020204"/>
              </a:rPr>
              <a:t> in 2020 update).</a:t>
            </a:r>
          </a:p>
          <a:p>
            <a:endParaRPr lang="en-US" sz="2000" b="0" i="0" dirty="0">
              <a:solidFill>
                <a:srgbClr val="000000"/>
              </a:solidFill>
              <a:effectLst/>
              <a:latin typeface="Open Sans" panose="020B0606030504020204"/>
            </a:endParaRPr>
          </a:p>
          <a:p>
            <a:r>
              <a:rPr lang="en-US" sz="2000" b="0" i="0" dirty="0">
                <a:solidFill>
                  <a:srgbClr val="000000"/>
                </a:solidFill>
                <a:effectLst/>
                <a:latin typeface="Open Sans" panose="020B0606030504020204"/>
              </a:rPr>
              <a:t>It is important to note that </a:t>
            </a:r>
            <a:r>
              <a:rPr lang="en-US" sz="2000" b="0" i="0" dirty="0" err="1">
                <a:solidFill>
                  <a:srgbClr val="000000"/>
                </a:solidFill>
                <a:effectLst/>
                <a:latin typeface="Open Sans" panose="020B0606030504020204"/>
              </a:rPr>
              <a:t>lixisenatide</a:t>
            </a:r>
            <a:r>
              <a:rPr lang="en-US" sz="2000" b="0" i="0" dirty="0">
                <a:solidFill>
                  <a:srgbClr val="000000"/>
                </a:solidFill>
                <a:effectLst/>
                <a:latin typeface="Open Sans" panose="020B0606030504020204"/>
              </a:rPr>
              <a:t> is an effective glucose lowering agent, but has not been shown to reduce CV outcomes </a:t>
            </a:r>
            <a:r>
              <a:rPr lang="en-US" sz="2000" b="0" i="0" baseline="30000" dirty="0">
                <a:solidFill>
                  <a:srgbClr val="000000"/>
                </a:solidFill>
                <a:effectLst/>
                <a:latin typeface="Open Sans" panose="020B0606030504020204"/>
              </a:rPr>
              <a:t>22</a:t>
            </a:r>
            <a:r>
              <a:rPr lang="en-US" sz="2000" b="0" i="0" dirty="0">
                <a:solidFill>
                  <a:srgbClr val="000000"/>
                </a:solidFill>
                <a:effectLst/>
                <a:latin typeface="Open Sans" panose="020B0606030504020204"/>
              </a:rPr>
              <a:t>.</a:t>
            </a:r>
          </a:p>
        </p:txBody>
      </p:sp>
      <p:sp>
        <p:nvSpPr>
          <p:cNvPr id="5" name="Shape 381">
            <a:extLst>
              <a:ext uri="{FF2B5EF4-FFF2-40B4-BE49-F238E27FC236}">
                <a16:creationId xmlns:a16="http://schemas.microsoft.com/office/drawing/2014/main" id="{9DFAA13E-26B4-B84A-869A-B7345E26CEEF}"/>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7"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 name="Rectangle 2">
            <a:extLst>
              <a:ext uri="{FF2B5EF4-FFF2-40B4-BE49-F238E27FC236}">
                <a16:creationId xmlns:a16="http://schemas.microsoft.com/office/drawing/2014/main" id="{AC6FE9D6-D0FC-4373-96CF-57F45D576415}"/>
              </a:ext>
            </a:extLst>
          </p:cNvPr>
          <p:cNvSpPr>
            <a:spLocks noGrp="1"/>
          </p:cNvSpPr>
          <p:nvPr>
            <p:ph type="title"/>
          </p:nvPr>
        </p:nvSpPr>
        <p:spPr>
          <a:xfrm>
            <a:off x="2562334" y="123743"/>
            <a:ext cx="8352928" cy="790849"/>
          </a:xfrm>
        </p:spPr>
        <p:txBody>
          <a:bodyPr>
            <a:noAutofit/>
          </a:bodyPr>
          <a:lstStyle/>
          <a:p>
            <a:pPr algn="ctr"/>
            <a:r>
              <a:rPr lang="en-US" sz="2400" dirty="0">
                <a:ln>
                  <a:solidFill>
                    <a:schemeClr val="bg1"/>
                  </a:solidFill>
                </a:ln>
                <a:solidFill>
                  <a:schemeClr val="bg1"/>
                </a:solidFill>
                <a:latin typeface="Open Sans" panose="020B0606030504020204" pitchFamily="34" charset="0"/>
              </a:rPr>
              <a:t>Q28: Can I use fixed ratio combinations of insulin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and GLP1-RA rather than basal insulin for insulin </a:t>
            </a:r>
            <a:br>
              <a:rPr lang="en-US" sz="2400" dirty="0">
                <a:ln>
                  <a:solidFill>
                    <a:schemeClr val="bg1"/>
                  </a:solidFill>
                </a:ln>
                <a:solidFill>
                  <a:schemeClr val="bg1"/>
                </a:solidFill>
                <a:latin typeface="Open Sans" panose="020B0606030504020204" pitchFamily="34" charset="0"/>
              </a:rPr>
            </a:br>
            <a:r>
              <a:rPr lang="en-US" sz="2400" dirty="0">
                <a:ln>
                  <a:solidFill>
                    <a:schemeClr val="bg1"/>
                  </a:solidFill>
                </a:ln>
                <a:solidFill>
                  <a:schemeClr val="bg1"/>
                </a:solidFill>
                <a:latin typeface="Open Sans" panose="020B0606030504020204" pitchFamily="34" charset="0"/>
              </a:rPr>
              <a:t>initiation or intensification?</a:t>
            </a:r>
            <a:endParaRPr lang="en-CA" sz="2400" dirty="0">
              <a:ln>
                <a:solidFill>
                  <a:schemeClr val="bg1"/>
                </a:solidFill>
              </a:ln>
              <a:solidFill>
                <a:schemeClr val="bg1"/>
              </a:solidFill>
              <a:latin typeface="Open Sans" panose="020B0606030504020204" pitchFamily="34" charset="0"/>
            </a:endParaRPr>
          </a:p>
        </p:txBody>
      </p:sp>
      <p:sp>
        <p:nvSpPr>
          <p:cNvPr id="12" name="TextBox 11">
            <a:extLst>
              <a:ext uri="{FF2B5EF4-FFF2-40B4-BE49-F238E27FC236}">
                <a16:creationId xmlns:a16="http://schemas.microsoft.com/office/drawing/2014/main" id="{3DDFAC9C-E154-4E6A-8FC3-25D69F9311CF}"/>
              </a:ext>
            </a:extLst>
          </p:cNvPr>
          <p:cNvSpPr txBox="1"/>
          <p:nvPr/>
        </p:nvSpPr>
        <p:spPr>
          <a:xfrm>
            <a:off x="44116" y="414173"/>
            <a:ext cx="3308683"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
        <p:nvSpPr>
          <p:cNvPr id="9" name="TextBox 8">
            <a:extLst>
              <a:ext uri="{FF2B5EF4-FFF2-40B4-BE49-F238E27FC236}">
                <a16:creationId xmlns:a16="http://schemas.microsoft.com/office/drawing/2014/main" id="{D25B5236-7062-473B-9790-E916F1CAD05F}"/>
              </a:ext>
            </a:extLst>
          </p:cNvPr>
          <p:cNvSpPr txBox="1"/>
          <p:nvPr/>
        </p:nvSpPr>
        <p:spPr>
          <a:xfrm>
            <a:off x="44115" y="5475074"/>
            <a:ext cx="11853717" cy="338554"/>
          </a:xfrm>
          <a:prstGeom prst="rect">
            <a:avLst/>
          </a:prstGeom>
          <a:noFill/>
        </p:spPr>
        <p:txBody>
          <a:bodyPr wrap="square">
            <a:spAutoFit/>
          </a:bodyPr>
          <a:lstStyle/>
          <a:p>
            <a:r>
              <a:rPr lang="en-US" sz="800" dirty="0">
                <a:solidFill>
                  <a:srgbClr val="000000"/>
                </a:solidFill>
                <a:latin typeface="Open Sans" panose="020B0606030504020204"/>
              </a:rPr>
              <a:t>22. </a:t>
            </a:r>
            <a:r>
              <a:rPr lang="en-US" sz="800" dirty="0" err="1">
                <a:solidFill>
                  <a:srgbClr val="000000"/>
                </a:solidFill>
                <a:latin typeface="Open Sans" panose="020B0606030504020204"/>
              </a:rPr>
              <a:t>Pfeffer</a:t>
            </a:r>
            <a:r>
              <a:rPr lang="en-US" sz="800" dirty="0">
                <a:solidFill>
                  <a:srgbClr val="000000"/>
                </a:solidFill>
                <a:latin typeface="Open Sans" panose="020B0606030504020204"/>
              </a:rPr>
              <a:t> MA, Claggett B, Diaz R, et al. </a:t>
            </a:r>
            <a:r>
              <a:rPr lang="en-US" sz="800" dirty="0" err="1">
                <a:solidFill>
                  <a:srgbClr val="000000"/>
                </a:solidFill>
                <a:latin typeface="Open Sans" panose="020B0606030504020204"/>
              </a:rPr>
              <a:t>Lixisenatide</a:t>
            </a:r>
            <a:r>
              <a:rPr lang="en-US" sz="800" dirty="0">
                <a:solidFill>
                  <a:srgbClr val="000000"/>
                </a:solidFill>
                <a:latin typeface="Open Sans" panose="020B0606030504020204"/>
              </a:rPr>
              <a:t> in patients with type 2 </a:t>
            </a:r>
            <a:r>
              <a:rPr lang="en-US" sz="800" dirty="0" err="1">
                <a:solidFill>
                  <a:srgbClr val="000000"/>
                </a:solidFill>
                <a:latin typeface="Open Sans" panose="020B0606030504020204"/>
              </a:rPr>
              <a:t>dia</a:t>
            </a:r>
            <a:r>
              <a:rPr lang="en-US" sz="800" dirty="0">
                <a:solidFill>
                  <a:srgbClr val="000000"/>
                </a:solidFill>
                <a:latin typeface="Open Sans" panose="020B0606030504020204"/>
              </a:rPr>
              <a:t>- </a:t>
            </a:r>
            <a:r>
              <a:rPr lang="en-US" sz="800" dirty="0" err="1">
                <a:solidFill>
                  <a:srgbClr val="000000"/>
                </a:solidFill>
                <a:latin typeface="Open Sans" panose="020B0606030504020204"/>
              </a:rPr>
              <a:t>betes</a:t>
            </a:r>
            <a:r>
              <a:rPr lang="en-US" sz="800" dirty="0">
                <a:solidFill>
                  <a:srgbClr val="000000"/>
                </a:solidFill>
                <a:latin typeface="Open Sans" panose="020B0606030504020204"/>
              </a:rPr>
              <a:t> and acute coronary syndrome. N </a:t>
            </a:r>
            <a:r>
              <a:rPr lang="en-US" sz="800" dirty="0" err="1">
                <a:solidFill>
                  <a:srgbClr val="000000"/>
                </a:solidFill>
                <a:latin typeface="Open Sans" panose="020B0606030504020204"/>
              </a:rPr>
              <a:t>Engl</a:t>
            </a:r>
            <a:r>
              <a:rPr lang="en-US" sz="800" dirty="0">
                <a:solidFill>
                  <a:srgbClr val="000000"/>
                </a:solidFill>
                <a:latin typeface="Open Sans" panose="020B0606030504020204"/>
              </a:rPr>
              <a:t> J Med Massachusetts Medical Society 2015;373:2247e57.vVilsboll T, Bain SC, Leiter LA, et al. </a:t>
            </a:r>
            <a:r>
              <a:rPr lang="en-US" sz="800" dirty="0" err="1">
                <a:solidFill>
                  <a:srgbClr val="000000"/>
                </a:solidFill>
                <a:latin typeface="Open Sans" panose="020B0606030504020204"/>
              </a:rPr>
              <a:t>Semaglutide</a:t>
            </a:r>
            <a:r>
              <a:rPr lang="en-US" sz="800" dirty="0">
                <a:solidFill>
                  <a:srgbClr val="000000"/>
                </a:solidFill>
                <a:latin typeface="Open Sans" panose="020B0606030504020204"/>
              </a:rPr>
              <a:t>, 	reduction in glycated  </a:t>
            </a:r>
            <a:r>
              <a:rPr lang="en-US" sz="800" dirty="0" err="1">
                <a:solidFill>
                  <a:srgbClr val="000000"/>
                </a:solidFill>
                <a:latin typeface="Open Sans" panose="020B0606030504020204"/>
              </a:rPr>
              <a:t>hae</a:t>
            </a:r>
            <a:r>
              <a:rPr lang="en-US" sz="800" dirty="0">
                <a:solidFill>
                  <a:srgbClr val="000000"/>
                </a:solidFill>
                <a:latin typeface="Open Sans" panose="020B0606030504020204"/>
              </a:rPr>
              <a:t>- </a:t>
            </a:r>
            <a:r>
              <a:rPr lang="en-US" sz="800" dirty="0" err="1">
                <a:solidFill>
                  <a:srgbClr val="000000"/>
                </a:solidFill>
                <a:latin typeface="Open Sans" panose="020B0606030504020204"/>
              </a:rPr>
              <a:t>moglobin</a:t>
            </a:r>
            <a:r>
              <a:rPr lang="en-US" sz="800" dirty="0">
                <a:solidFill>
                  <a:srgbClr val="000000"/>
                </a:solidFill>
                <a:latin typeface="Open Sans" panose="020B0606030504020204"/>
              </a:rPr>
              <a:t> and the risk of diabetic retinopathy. Diabetes </a:t>
            </a:r>
            <a:r>
              <a:rPr lang="en-US" sz="800" dirty="0" err="1">
                <a:solidFill>
                  <a:srgbClr val="000000"/>
                </a:solidFill>
                <a:latin typeface="Open Sans" panose="020B0606030504020204"/>
              </a:rPr>
              <a:t>Obes</a:t>
            </a:r>
            <a:r>
              <a:rPr lang="en-US" sz="800" dirty="0">
                <a:solidFill>
                  <a:srgbClr val="000000"/>
                </a:solidFill>
                <a:latin typeface="Open Sans" panose="020B0606030504020204"/>
              </a:rPr>
              <a:t> </a:t>
            </a:r>
            <a:r>
              <a:rPr lang="en-US" sz="800" dirty="0" err="1">
                <a:solidFill>
                  <a:srgbClr val="000000"/>
                </a:solidFill>
                <a:latin typeface="Open Sans" panose="020B0606030504020204"/>
              </a:rPr>
              <a:t>Metab</a:t>
            </a:r>
            <a:r>
              <a:rPr lang="en-US" sz="800" dirty="0">
                <a:solidFill>
                  <a:srgbClr val="000000"/>
                </a:solidFill>
                <a:latin typeface="Open Sans" panose="020B0606030504020204"/>
              </a:rPr>
              <a:t> 2018;20: 889e97.</a:t>
            </a:r>
            <a:endParaRPr lang="en-US" sz="800" b="0" i="0" dirty="0">
              <a:solidFill>
                <a:srgbClr val="000000"/>
              </a:solidFill>
              <a:effectLst/>
              <a:latin typeface="Open Sans" panose="020B0606030504020204"/>
            </a:endParaRPr>
          </a:p>
        </p:txBody>
      </p:sp>
      <p:graphicFrame>
        <p:nvGraphicFramePr>
          <p:cNvPr id="10" name="Table 9"/>
          <p:cNvGraphicFramePr>
            <a:graphicFrameLocks noGrp="1"/>
          </p:cNvGraphicFramePr>
          <p:nvPr>
            <p:extLst>
              <p:ext uri="{D42A27DB-BD31-4B8C-83A1-F6EECF244321}">
                <p14:modId xmlns:p14="http://schemas.microsoft.com/office/powerpoint/2010/main" val="3819278726"/>
              </p:ext>
            </p:extLst>
          </p:nvPr>
        </p:nvGraphicFramePr>
        <p:xfrm>
          <a:off x="3653202" y="4021231"/>
          <a:ext cx="4635542" cy="1188720"/>
        </p:xfrm>
        <a:graphic>
          <a:graphicData uri="http://schemas.openxmlformats.org/drawingml/2006/table">
            <a:tbl>
              <a:tblPr firstRow="1" bandRow="1">
                <a:tableStyleId>{5940675A-B579-460E-94D1-54222C63F5DA}</a:tableStyleId>
              </a:tblPr>
              <a:tblGrid>
                <a:gridCol w="2156897">
                  <a:extLst>
                    <a:ext uri="{9D8B030D-6E8A-4147-A177-3AD203B41FA5}">
                      <a16:colId xmlns:a16="http://schemas.microsoft.com/office/drawing/2014/main" val="20000"/>
                    </a:ext>
                  </a:extLst>
                </a:gridCol>
                <a:gridCol w="2478645">
                  <a:extLst>
                    <a:ext uri="{9D8B030D-6E8A-4147-A177-3AD203B41FA5}">
                      <a16:colId xmlns:a16="http://schemas.microsoft.com/office/drawing/2014/main" val="20001"/>
                    </a:ext>
                  </a:extLst>
                </a:gridCol>
              </a:tblGrid>
              <a:tr h="218674">
                <a:tc>
                  <a:txBody>
                    <a:bodyPr/>
                    <a:lstStyle/>
                    <a:p>
                      <a:r>
                        <a:rPr lang="en-CA" sz="1200" b="1" baseline="0" dirty="0">
                          <a:latin typeface="Open Sans"/>
                        </a:rPr>
                        <a:t>Insulin+GLP-1</a:t>
                      </a:r>
                      <a:endParaRPr lang="en-CA" sz="1200" b="1" dirty="0">
                        <a:latin typeface="Open Sans"/>
                      </a:endParaRPr>
                    </a:p>
                  </a:txBody>
                  <a:tcPr/>
                </a:tc>
                <a:tc>
                  <a:txBody>
                    <a:bodyPr/>
                    <a:lstStyle/>
                    <a:p>
                      <a:r>
                        <a:rPr lang="en-CA" sz="1200" b="0" dirty="0">
                          <a:latin typeface="Open Sans"/>
                        </a:rPr>
                        <a:t>Trade Name</a:t>
                      </a:r>
                    </a:p>
                  </a:txBody>
                  <a:tcPr/>
                </a:tc>
                <a:extLst>
                  <a:ext uri="{0D108BD9-81ED-4DB2-BD59-A6C34878D82A}">
                    <a16:rowId xmlns:a16="http://schemas.microsoft.com/office/drawing/2014/main" val="10000"/>
                  </a:ext>
                </a:extLst>
              </a:tr>
              <a:tr h="260906">
                <a:tc>
                  <a:txBody>
                    <a:bodyPr/>
                    <a:lstStyle/>
                    <a:p>
                      <a:r>
                        <a:rPr lang="en-CA" sz="1200" kern="1200" dirty="0">
                          <a:latin typeface="Open Sans"/>
                        </a:rPr>
                        <a:t>Insulin </a:t>
                      </a:r>
                      <a:r>
                        <a:rPr lang="en-CA" sz="1200" kern="1200" dirty="0" err="1">
                          <a:latin typeface="Open Sans"/>
                        </a:rPr>
                        <a:t>degludec</a:t>
                      </a:r>
                      <a:r>
                        <a:rPr lang="en-CA" sz="1200" kern="1200" dirty="0">
                          <a:latin typeface="Open Sans"/>
                        </a:rPr>
                        <a:t> + </a:t>
                      </a:r>
                      <a:r>
                        <a:rPr lang="en-CA" sz="1200" kern="1200" dirty="0" err="1">
                          <a:latin typeface="Open Sans"/>
                        </a:rPr>
                        <a:t>liraglutide</a:t>
                      </a:r>
                      <a:endParaRPr lang="en-CA" sz="1200" kern="1200" dirty="0">
                        <a:solidFill>
                          <a:schemeClr val="dk1"/>
                        </a:solidFill>
                        <a:latin typeface="Open Sans"/>
                        <a:ea typeface="+mn-ea"/>
                        <a:cs typeface="+mn-cs"/>
                      </a:endParaRPr>
                    </a:p>
                  </a:txBody>
                  <a:tcPr/>
                </a:tc>
                <a:tc>
                  <a:txBody>
                    <a:bodyPr/>
                    <a:lstStyle/>
                    <a:p>
                      <a:r>
                        <a:rPr lang="en-CA" sz="1200" kern="1200" dirty="0" err="1">
                          <a:effectLst/>
                          <a:latin typeface="Open Sans"/>
                        </a:rPr>
                        <a:t>Xultophy</a:t>
                      </a:r>
                      <a:endParaRPr lang="en-CA" sz="1200" b="0" i="0" kern="1200" dirty="0">
                        <a:solidFill>
                          <a:schemeClr val="dk1"/>
                        </a:solidFill>
                        <a:effectLst/>
                        <a:latin typeface="Open Sans"/>
                        <a:ea typeface="+mn-ea"/>
                        <a:cs typeface="+mn-cs"/>
                      </a:endParaRPr>
                    </a:p>
                  </a:txBody>
                  <a:tcPr/>
                </a:tc>
                <a:extLst>
                  <a:ext uri="{0D108BD9-81ED-4DB2-BD59-A6C34878D82A}">
                    <a16:rowId xmlns:a16="http://schemas.microsoft.com/office/drawing/2014/main" val="10001"/>
                  </a:ext>
                </a:extLst>
              </a:tr>
              <a:tr h="224092">
                <a:tc>
                  <a:txBody>
                    <a:bodyPr/>
                    <a:lstStyle/>
                    <a:p>
                      <a:r>
                        <a:rPr lang="fr-FR" sz="1200" kern="1200" dirty="0" err="1">
                          <a:latin typeface="Open Sans"/>
                        </a:rPr>
                        <a:t>Insulin</a:t>
                      </a:r>
                      <a:r>
                        <a:rPr lang="fr-FR" sz="1200" kern="1200" dirty="0">
                          <a:latin typeface="Open Sans"/>
                        </a:rPr>
                        <a:t> </a:t>
                      </a:r>
                      <a:r>
                        <a:rPr lang="fr-FR" sz="1200" kern="1200" dirty="0" err="1">
                          <a:latin typeface="Open Sans"/>
                        </a:rPr>
                        <a:t>glargine</a:t>
                      </a:r>
                      <a:r>
                        <a:rPr lang="fr-FR" sz="1200" kern="1200" dirty="0">
                          <a:latin typeface="Open Sans"/>
                        </a:rPr>
                        <a:t> + </a:t>
                      </a:r>
                      <a:r>
                        <a:rPr lang="fr-FR" sz="1200" kern="1200" dirty="0" err="1">
                          <a:latin typeface="Open Sans"/>
                        </a:rPr>
                        <a:t>lixisenatide</a:t>
                      </a:r>
                      <a:endParaRPr lang="en-CA" sz="1200" kern="1200" dirty="0">
                        <a:solidFill>
                          <a:schemeClr val="dk1"/>
                        </a:solidFill>
                        <a:latin typeface="Open Sans"/>
                        <a:ea typeface="+mn-ea"/>
                        <a:cs typeface="+mn-cs"/>
                      </a:endParaRPr>
                    </a:p>
                  </a:txBody>
                  <a:tcPr/>
                </a:tc>
                <a:tc>
                  <a:txBody>
                    <a:bodyPr/>
                    <a:lstStyle/>
                    <a:p>
                      <a:r>
                        <a:rPr lang="en-CA" sz="1200" dirty="0" err="1">
                          <a:latin typeface="Open Sans"/>
                        </a:rPr>
                        <a:t>Soliqua</a:t>
                      </a:r>
                      <a:endParaRPr lang="en-CA" sz="1200" dirty="0">
                        <a:latin typeface="Open Sans"/>
                      </a:endParaRPr>
                    </a:p>
                  </a:txBody>
                  <a:tcPr/>
                </a:tc>
                <a:extLst>
                  <a:ext uri="{0D108BD9-81ED-4DB2-BD59-A6C34878D82A}">
                    <a16:rowId xmlns:a16="http://schemas.microsoft.com/office/drawing/2014/main" val="10002"/>
                  </a:ext>
                </a:extLst>
              </a:tr>
            </a:tbl>
          </a:graphicData>
        </a:graphic>
      </p:graphicFrame>
      <p:sp>
        <p:nvSpPr>
          <p:cNvPr id="13" name="TextBox 12"/>
          <p:cNvSpPr txBox="1"/>
          <p:nvPr/>
        </p:nvSpPr>
        <p:spPr>
          <a:xfrm>
            <a:off x="9684917" y="6395455"/>
            <a:ext cx="2459583" cy="369332"/>
          </a:xfrm>
          <a:prstGeom prst="rect">
            <a:avLst/>
          </a:prstGeom>
          <a:noFill/>
          <a:ln>
            <a:solidFill>
              <a:schemeClr val="accent1"/>
            </a:solidFill>
          </a:ln>
        </p:spPr>
        <p:txBody>
          <a:bodyPr wrap="square" rtlCol="0">
            <a:spAutoFit/>
          </a:bodyPr>
          <a:lstStyle/>
          <a:p>
            <a:r>
              <a:rPr lang="en-CA" dirty="0"/>
              <a:t>Continued on next slide</a:t>
            </a:r>
          </a:p>
        </p:txBody>
      </p:sp>
    </p:spTree>
    <p:extLst>
      <p:ext uri="{BB962C8B-B14F-4D97-AF65-F5344CB8AC3E}">
        <p14:creationId xmlns:p14="http://schemas.microsoft.com/office/powerpoint/2010/main" val="253035651"/>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222761-7895-4F88-8CD5-9602F345DC35}"/>
              </a:ext>
            </a:extLst>
          </p:cNvPr>
          <p:cNvSpPr/>
          <p:nvPr/>
        </p:nvSpPr>
        <p:spPr>
          <a:xfrm>
            <a:off x="0" y="0"/>
            <a:ext cx="12192000" cy="1038704"/>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400" b="1" dirty="0">
                <a:solidFill>
                  <a:schemeClr val="bg1"/>
                </a:solidFill>
                <a:latin typeface="Open Sans"/>
              </a:rPr>
              <a:t>          Starting or Advancing Insulin in Type 2 Diabetes</a:t>
            </a:r>
          </a:p>
        </p:txBody>
      </p:sp>
      <p:sp>
        <p:nvSpPr>
          <p:cNvPr id="21" name="Rounded Rectangle 20"/>
          <p:cNvSpPr/>
          <p:nvPr/>
        </p:nvSpPr>
        <p:spPr>
          <a:xfrm>
            <a:off x="8901545" y="1898921"/>
            <a:ext cx="1785600" cy="4261048"/>
          </a:xfrm>
          <a:prstGeom prst="roundRect">
            <a:avLst/>
          </a:prstGeom>
          <a:solidFill>
            <a:srgbClr val="F5ECCB"/>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Advance therapy if A1C not at target within 3-6 months despite adequate titration of insulin* and supports for lifestyle and pharmacotherapy</a:t>
            </a:r>
          </a:p>
          <a:p>
            <a:pPr algn="ctr"/>
            <a:endParaRPr lang="en-CA" sz="1200" dirty="0"/>
          </a:p>
        </p:txBody>
      </p:sp>
      <p:sp>
        <p:nvSpPr>
          <p:cNvPr id="22" name="Rounded Rectangle 21"/>
          <p:cNvSpPr/>
          <p:nvPr/>
        </p:nvSpPr>
        <p:spPr>
          <a:xfrm>
            <a:off x="2590671" y="1038704"/>
            <a:ext cx="6133093" cy="712977"/>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Decision to initiate insulin</a:t>
            </a:r>
          </a:p>
          <a:p>
            <a:pPr algn="ctr"/>
            <a:r>
              <a:rPr lang="en-CA" sz="1200" dirty="0">
                <a:solidFill>
                  <a:schemeClr val="tx1"/>
                </a:solidFill>
              </a:rPr>
              <a:t>Fasting glucose and/or A1C NOT at target on current AHA or symptomatic hyperglycemia and /or metabolic decompensation.</a:t>
            </a:r>
          </a:p>
        </p:txBody>
      </p:sp>
      <p:sp>
        <p:nvSpPr>
          <p:cNvPr id="24" name="Rounded Rectangle 23"/>
          <p:cNvSpPr/>
          <p:nvPr/>
        </p:nvSpPr>
        <p:spPr>
          <a:xfrm>
            <a:off x="558800" y="1898921"/>
            <a:ext cx="1785127" cy="4261048"/>
          </a:xfrm>
          <a:prstGeom prst="roundRect">
            <a:avLst/>
          </a:prstGeom>
          <a:solidFill>
            <a:schemeClr val="accent5">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200" dirty="0">
                <a:solidFill>
                  <a:schemeClr val="tx1"/>
                </a:solidFill>
              </a:rPr>
              <a:t>Regular Review</a:t>
            </a:r>
          </a:p>
          <a:p>
            <a:endParaRPr lang="en-CA" sz="1200" dirty="0">
              <a:solidFill>
                <a:schemeClr val="tx1"/>
              </a:solidFill>
            </a:endParaRPr>
          </a:p>
          <a:p>
            <a:pPr marL="171450" indent="-171450">
              <a:buFont typeface="Arial" panose="020B0604020202020204" pitchFamily="34" charset="0"/>
              <a:buChar char="•"/>
            </a:pPr>
            <a:r>
              <a:rPr lang="en-CA" sz="1200" dirty="0">
                <a:solidFill>
                  <a:schemeClr val="tx1"/>
                </a:solidFill>
              </a:rPr>
              <a:t>Assess glycemic control, cardiovascular and renal status</a:t>
            </a:r>
          </a:p>
          <a:p>
            <a:pPr marL="171450" indent="-171450">
              <a:buFont typeface="Arial" panose="020B0604020202020204" pitchFamily="34" charset="0"/>
              <a:buChar char="•"/>
            </a:pPr>
            <a:r>
              <a:rPr lang="en-CA" sz="1200" dirty="0">
                <a:solidFill>
                  <a:schemeClr val="tx1"/>
                </a:solidFill>
              </a:rPr>
              <a:t>Screen for complications (eyes, feet, kidneys)</a:t>
            </a:r>
          </a:p>
          <a:p>
            <a:pPr marL="171450" indent="-171450">
              <a:buFont typeface="Arial" panose="020B0604020202020204" pitchFamily="34" charset="0"/>
              <a:buChar char="•"/>
            </a:pPr>
            <a:r>
              <a:rPr lang="en-CA" sz="1200" dirty="0">
                <a:solidFill>
                  <a:schemeClr val="tx1"/>
                </a:solidFill>
              </a:rPr>
              <a:t>Review efficacy, side effects, safety and ability to take current medications</a:t>
            </a:r>
          </a:p>
          <a:p>
            <a:pPr marL="171450" indent="-171450">
              <a:buFont typeface="Arial" panose="020B0604020202020204" pitchFamily="34" charset="0"/>
              <a:buChar char="•"/>
            </a:pPr>
            <a:r>
              <a:rPr lang="en-CA" sz="1200" dirty="0">
                <a:solidFill>
                  <a:schemeClr val="tx1"/>
                </a:solidFill>
              </a:rPr>
              <a:t>Reinforce and support healthy behaviour interventions</a:t>
            </a:r>
          </a:p>
        </p:txBody>
      </p:sp>
      <p:sp>
        <p:nvSpPr>
          <p:cNvPr id="25" name="Rounded Rectangle 24"/>
          <p:cNvSpPr/>
          <p:nvPr/>
        </p:nvSpPr>
        <p:spPr>
          <a:xfrm>
            <a:off x="2590671" y="1899119"/>
            <a:ext cx="6133093" cy="712977"/>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Start basal insulin and titrate to achieve fasting glucose target.</a:t>
            </a:r>
          </a:p>
          <a:p>
            <a:pPr algn="ctr"/>
            <a:r>
              <a:rPr lang="en-CA" sz="1200" dirty="0">
                <a:solidFill>
                  <a:schemeClr val="tx1"/>
                </a:solidFill>
              </a:rPr>
              <a:t>Continue Metformin unless contraindicated. Review/adjust other AHAs.</a:t>
            </a:r>
          </a:p>
        </p:txBody>
      </p:sp>
      <p:sp>
        <p:nvSpPr>
          <p:cNvPr id="26" name="Rounded Rectangle 25"/>
          <p:cNvSpPr/>
          <p:nvPr/>
        </p:nvSpPr>
        <p:spPr>
          <a:xfrm>
            <a:off x="2590671" y="4980085"/>
            <a:ext cx="6133093" cy="536796"/>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bolus insulin step-wise, beginning with one meal injection per day</a:t>
            </a:r>
          </a:p>
          <a:p>
            <a:pPr algn="ctr"/>
            <a:r>
              <a:rPr lang="en-CA" sz="1200" dirty="0">
                <a:solidFill>
                  <a:schemeClr val="tx1"/>
                </a:solidFill>
              </a:rPr>
              <a:t>(consider stopping SUs)</a:t>
            </a:r>
          </a:p>
        </p:txBody>
      </p:sp>
      <p:sp>
        <p:nvSpPr>
          <p:cNvPr id="27" name="Rounded Rectangle 26"/>
          <p:cNvSpPr/>
          <p:nvPr/>
        </p:nvSpPr>
        <p:spPr>
          <a:xfrm>
            <a:off x="2590671" y="5709387"/>
            <a:ext cx="6133093" cy="463310"/>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CA" sz="1200" dirty="0">
                <a:solidFill>
                  <a:schemeClr val="tx1"/>
                </a:solidFill>
              </a:rPr>
              <a:t>Advance to multiple injections with bolus injection at each meal.</a:t>
            </a:r>
          </a:p>
          <a:p>
            <a:pPr algn="ctr"/>
            <a:r>
              <a:rPr lang="en-CA" sz="1200" dirty="0">
                <a:solidFill>
                  <a:schemeClr val="tx1"/>
                </a:solidFill>
              </a:rPr>
              <a:t>(stop SUs, review or adjust other AHAs)</a:t>
            </a:r>
          </a:p>
          <a:p>
            <a:pPr algn="ctr"/>
            <a:r>
              <a:rPr lang="en-CA" sz="1200" dirty="0">
                <a:solidFill>
                  <a:schemeClr val="tx1"/>
                </a:solidFill>
              </a:rPr>
              <a:t>.</a:t>
            </a:r>
          </a:p>
        </p:txBody>
      </p:sp>
      <p:sp>
        <p:nvSpPr>
          <p:cNvPr id="23" name="Rounded Rectangle 22"/>
          <p:cNvSpPr/>
          <p:nvPr/>
        </p:nvSpPr>
        <p:spPr>
          <a:xfrm>
            <a:off x="6978091" y="2788804"/>
            <a:ext cx="1745673" cy="2068822"/>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If GLP1-RA, SGLT2i, DPP4i are contraindicated or not options</a:t>
            </a:r>
          </a:p>
        </p:txBody>
      </p:sp>
      <p:sp>
        <p:nvSpPr>
          <p:cNvPr id="29" name="Rounded Rectangle 28"/>
          <p:cNvSpPr/>
          <p:nvPr/>
        </p:nvSpPr>
        <p:spPr>
          <a:xfrm>
            <a:off x="2590671" y="2764518"/>
            <a:ext cx="1368000" cy="68724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GLP1-RA (stop DPP4i)</a:t>
            </a:r>
          </a:p>
        </p:txBody>
      </p:sp>
      <p:sp>
        <p:nvSpPr>
          <p:cNvPr id="30" name="Rounded Rectangle 29"/>
          <p:cNvSpPr/>
          <p:nvPr/>
        </p:nvSpPr>
        <p:spPr>
          <a:xfrm>
            <a:off x="4075218" y="2764518"/>
            <a:ext cx="1368000" cy="687243"/>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SGLT2i (for </a:t>
            </a:r>
            <a:r>
              <a:rPr lang="en-CA" sz="1200" dirty="0" err="1">
                <a:solidFill>
                  <a:schemeClr val="tx1"/>
                </a:solidFill>
              </a:rPr>
              <a:t>glycemia</a:t>
            </a:r>
            <a:r>
              <a:rPr lang="en-CA" sz="1200" dirty="0">
                <a:solidFill>
                  <a:schemeClr val="tx1"/>
                </a:solidFill>
              </a:rPr>
              <a:t>, if </a:t>
            </a:r>
            <a:r>
              <a:rPr lang="en-CA" sz="1200" dirty="0" err="1">
                <a:solidFill>
                  <a:schemeClr val="tx1"/>
                </a:solidFill>
              </a:rPr>
              <a:t>eGFR</a:t>
            </a:r>
            <a:r>
              <a:rPr lang="en-CA" sz="1200" dirty="0">
                <a:solidFill>
                  <a:schemeClr val="tx1"/>
                </a:solidFill>
              </a:rPr>
              <a:t>&gt;45)</a:t>
            </a:r>
          </a:p>
        </p:txBody>
      </p:sp>
      <p:sp>
        <p:nvSpPr>
          <p:cNvPr id="31" name="Rounded Rectangle 30"/>
          <p:cNvSpPr/>
          <p:nvPr/>
        </p:nvSpPr>
        <p:spPr>
          <a:xfrm>
            <a:off x="5529913" y="2764518"/>
            <a:ext cx="1368000" cy="687243"/>
          </a:xfrm>
          <a:prstGeom prst="roundRect">
            <a:avLst/>
          </a:prstGeom>
          <a:solidFill>
            <a:srgbClr val="F2BCF6">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DPP4i (unless taking GLP1-RA)</a:t>
            </a:r>
          </a:p>
        </p:txBody>
      </p:sp>
      <p:sp>
        <p:nvSpPr>
          <p:cNvPr id="32" name="Rounded Rectangle 31"/>
          <p:cNvSpPr/>
          <p:nvPr/>
        </p:nvSpPr>
        <p:spPr>
          <a:xfrm>
            <a:off x="3132102" y="3750904"/>
            <a:ext cx="1591200" cy="105195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SGLT2i (for </a:t>
            </a:r>
            <a:r>
              <a:rPr lang="en-CA" sz="1200" dirty="0" err="1">
                <a:solidFill>
                  <a:schemeClr val="tx1"/>
                </a:solidFill>
              </a:rPr>
              <a:t>glycemia</a:t>
            </a:r>
            <a:r>
              <a:rPr lang="en-CA" sz="1200" dirty="0">
                <a:solidFill>
                  <a:schemeClr val="tx1"/>
                </a:solidFill>
              </a:rPr>
              <a:t> if </a:t>
            </a:r>
            <a:r>
              <a:rPr lang="en-CA" sz="1200" dirty="0" err="1">
                <a:solidFill>
                  <a:schemeClr val="tx1"/>
                </a:solidFill>
              </a:rPr>
              <a:t>eGFR</a:t>
            </a:r>
            <a:r>
              <a:rPr lang="en-CA" sz="1200" dirty="0">
                <a:solidFill>
                  <a:schemeClr val="tx1"/>
                </a:solidFill>
              </a:rPr>
              <a:t> &gt;45)</a:t>
            </a:r>
          </a:p>
        </p:txBody>
      </p:sp>
      <p:sp>
        <p:nvSpPr>
          <p:cNvPr id="33" name="Rounded Rectangle 32"/>
          <p:cNvSpPr/>
          <p:nvPr/>
        </p:nvSpPr>
        <p:spPr>
          <a:xfrm>
            <a:off x="4931466" y="3750904"/>
            <a:ext cx="1591775" cy="1051956"/>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Add GLP1-RA (stop DPP4i)</a:t>
            </a:r>
          </a:p>
        </p:txBody>
      </p:sp>
      <p:cxnSp>
        <p:nvCxnSpPr>
          <p:cNvPr id="48" name="Straight Connector 47"/>
          <p:cNvCxnSpPr/>
          <p:nvPr/>
        </p:nvCxnSpPr>
        <p:spPr>
          <a:xfrm>
            <a:off x="5706513" y="3451761"/>
            <a:ext cx="0" cy="164811"/>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H="1">
            <a:off x="4321629" y="3616572"/>
            <a:ext cx="1384884"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4321629" y="3616572"/>
            <a:ext cx="0" cy="164812"/>
          </a:xfrm>
          <a:prstGeom prst="straightConnector1">
            <a:avLst/>
          </a:prstGeom>
          <a:ln w="12700">
            <a:prstDash val="dash"/>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22" idx="2"/>
            <a:endCxn id="25" idx="0"/>
          </p:cNvCxnSpPr>
          <p:nvPr/>
        </p:nvCxnSpPr>
        <p:spPr>
          <a:xfrm>
            <a:off x="5657218" y="1751681"/>
            <a:ext cx="0" cy="147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endCxn id="31" idx="0"/>
          </p:cNvCxnSpPr>
          <p:nvPr/>
        </p:nvCxnSpPr>
        <p:spPr>
          <a:xfrm>
            <a:off x="6213913" y="2612096"/>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23" idx="0"/>
          </p:cNvCxnSpPr>
          <p:nvPr/>
        </p:nvCxnSpPr>
        <p:spPr>
          <a:xfrm>
            <a:off x="7850927" y="2612096"/>
            <a:ext cx="1" cy="17670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5018B77-C626-4745-9CD6-3344CB4114BB}"/>
              </a:ext>
            </a:extLst>
          </p:cNvPr>
          <p:cNvSpPr txBox="1"/>
          <p:nvPr/>
        </p:nvSpPr>
        <p:spPr>
          <a:xfrm>
            <a:off x="9151916" y="6377515"/>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cxnSp>
        <p:nvCxnSpPr>
          <p:cNvPr id="97" name="Straight Arrow Connector 96"/>
          <p:cNvCxnSpPr/>
          <p:nvPr/>
        </p:nvCxnSpPr>
        <p:spPr>
          <a:xfrm>
            <a:off x="4791039" y="2613107"/>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331824" y="2613107"/>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a:off x="3472070"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a:off x="5217657"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p:nvPr/>
        </p:nvCxnSpPr>
        <p:spPr>
          <a:xfrm>
            <a:off x="6096000" y="3451761"/>
            <a:ext cx="0" cy="3296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a:off x="3964809" y="4833340"/>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a:off x="5769413" y="4833340"/>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a:off x="7850927" y="4857626"/>
            <a:ext cx="0" cy="15242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a:off x="5736046" y="5487157"/>
            <a:ext cx="0" cy="2211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25" name="TextBox 4124"/>
          <p:cNvSpPr txBox="1"/>
          <p:nvPr/>
        </p:nvSpPr>
        <p:spPr>
          <a:xfrm>
            <a:off x="106680" y="6332150"/>
            <a:ext cx="1965960" cy="246221"/>
          </a:xfrm>
          <a:prstGeom prst="rect">
            <a:avLst/>
          </a:prstGeom>
          <a:noFill/>
        </p:spPr>
        <p:txBody>
          <a:bodyPr wrap="square" rtlCol="0">
            <a:spAutoFit/>
          </a:bodyPr>
          <a:lstStyle/>
          <a:p>
            <a:r>
              <a:rPr lang="en-CA" sz="1000" dirty="0"/>
              <a:t>Highest level of evidence:</a:t>
            </a:r>
          </a:p>
        </p:txBody>
      </p:sp>
      <p:sp>
        <p:nvSpPr>
          <p:cNvPr id="109" name="Rounded Rectangle 108"/>
          <p:cNvSpPr/>
          <p:nvPr/>
        </p:nvSpPr>
        <p:spPr>
          <a:xfrm>
            <a:off x="3687833" y="6390906"/>
            <a:ext cx="1002664" cy="223595"/>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C or D</a:t>
            </a:r>
          </a:p>
        </p:txBody>
      </p:sp>
      <p:sp>
        <p:nvSpPr>
          <p:cNvPr id="110" name="Rounded Rectangle 109"/>
          <p:cNvSpPr/>
          <p:nvPr/>
        </p:nvSpPr>
        <p:spPr>
          <a:xfrm>
            <a:off x="1654440" y="6390905"/>
            <a:ext cx="836400" cy="223595"/>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A</a:t>
            </a:r>
          </a:p>
        </p:txBody>
      </p:sp>
      <p:sp>
        <p:nvSpPr>
          <p:cNvPr id="111" name="Rounded Rectangle 110"/>
          <p:cNvSpPr/>
          <p:nvPr/>
        </p:nvSpPr>
        <p:spPr>
          <a:xfrm>
            <a:off x="2605402" y="6390906"/>
            <a:ext cx="991238" cy="223595"/>
          </a:xfrm>
          <a:prstGeom prst="roundRect">
            <a:avLst/>
          </a:prstGeom>
          <a:solidFill>
            <a:srgbClr val="F2BCF6">
              <a:alpha val="7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200" dirty="0">
                <a:solidFill>
                  <a:schemeClr val="tx1"/>
                </a:solidFill>
              </a:rPr>
              <a:t>Grade B</a:t>
            </a:r>
          </a:p>
        </p:txBody>
      </p:sp>
      <p:sp>
        <p:nvSpPr>
          <p:cNvPr id="4126" name="TextBox 4125"/>
          <p:cNvSpPr txBox="1"/>
          <p:nvPr/>
        </p:nvSpPr>
        <p:spPr>
          <a:xfrm>
            <a:off x="4931466" y="6159969"/>
            <a:ext cx="3468236" cy="746358"/>
          </a:xfrm>
          <a:prstGeom prst="rect">
            <a:avLst/>
          </a:prstGeom>
          <a:noFill/>
        </p:spPr>
        <p:txBody>
          <a:bodyPr wrap="square" rtlCol="0">
            <a:spAutoFit/>
          </a:bodyPr>
          <a:lstStyle/>
          <a:p>
            <a:r>
              <a:rPr lang="en-CA" sz="850" dirty="0"/>
              <a:t>*     Titration of basal insulin to achieve target FPG without hypoglycemia </a:t>
            </a:r>
          </a:p>
          <a:p>
            <a:r>
              <a:rPr lang="en-CA" sz="850" dirty="0"/>
              <a:t>†     And titrate dose of GLP1-RA as tolerated</a:t>
            </a:r>
          </a:p>
          <a:p>
            <a:r>
              <a:rPr lang="en-CA" sz="850" dirty="0"/>
              <a:t>††   Or fixed ratio combination</a:t>
            </a:r>
          </a:p>
          <a:p>
            <a:r>
              <a:rPr lang="en-CA" sz="850" dirty="0"/>
              <a:t>††† If </a:t>
            </a:r>
            <a:r>
              <a:rPr lang="en-CA" sz="850" dirty="0" err="1"/>
              <a:t>eGFR</a:t>
            </a:r>
            <a:r>
              <a:rPr lang="en-CA" sz="850" dirty="0"/>
              <a:t> &gt;30ml/min/1.73m</a:t>
            </a:r>
            <a:r>
              <a:rPr lang="en-CA" sz="850" baseline="30000" dirty="0"/>
              <a:t>2</a:t>
            </a:r>
            <a:r>
              <a:rPr lang="en-CA" sz="850" dirty="0"/>
              <a:t>, may be used for </a:t>
            </a:r>
            <a:r>
              <a:rPr lang="en-CA" sz="850" dirty="0" err="1"/>
              <a:t>cardiorenal</a:t>
            </a:r>
            <a:r>
              <a:rPr lang="en-CA" sz="850" dirty="0"/>
              <a:t> benefit</a:t>
            </a:r>
          </a:p>
          <a:p>
            <a:r>
              <a:rPr lang="en-CA" sz="850" dirty="0"/>
              <a:t>**   Sulfonylureas or </a:t>
            </a:r>
            <a:r>
              <a:rPr lang="en-CA" sz="850" dirty="0" err="1"/>
              <a:t>meglitinides</a:t>
            </a:r>
            <a:endParaRPr lang="en-CA" sz="850" dirty="0"/>
          </a:p>
        </p:txBody>
      </p:sp>
      <p:sp>
        <p:nvSpPr>
          <p:cNvPr id="114" name="Shape 381">
            <a:extLst>
              <a:ext uri="{FF2B5EF4-FFF2-40B4-BE49-F238E27FC236}">
                <a16:creationId xmlns:a16="http://schemas.microsoft.com/office/drawing/2014/main" id="{72ABC825-F4FA-8F46-89C2-3B5A812E2AF8}"/>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115" name="TextBox 114">
            <a:extLst>
              <a:ext uri="{FF2B5EF4-FFF2-40B4-BE49-F238E27FC236}">
                <a16:creationId xmlns:a16="http://schemas.microsoft.com/office/drawing/2014/main" id="{3DDFAC9C-E154-4E6A-8FC3-25D69F9311CF}"/>
              </a:ext>
            </a:extLst>
          </p:cNvPr>
          <p:cNvSpPr txBox="1"/>
          <p:nvPr/>
        </p:nvSpPr>
        <p:spPr>
          <a:xfrm>
            <a:off x="44117" y="414173"/>
            <a:ext cx="3056904" cy="646331"/>
          </a:xfrm>
          <a:prstGeom prst="rect">
            <a:avLst/>
          </a:prstGeom>
          <a:noFill/>
        </p:spPr>
        <p:txBody>
          <a:bodyPr wrap="square">
            <a:spAutoFit/>
          </a:bodyPr>
          <a:lstStyle/>
          <a:p>
            <a:pPr marL="0" indent="0">
              <a:buNone/>
            </a:pPr>
            <a:r>
              <a:rPr lang="en-US" sz="1800" b="1" i="1" dirty="0">
                <a:solidFill>
                  <a:schemeClr val="accent1">
                    <a:lumMod val="50000"/>
                  </a:schemeClr>
                </a:solidFill>
                <a:latin typeface="Open Sans" panose="020B0606030504020204"/>
              </a:rPr>
              <a:t>Dose titration and use of combination products</a:t>
            </a:r>
          </a:p>
        </p:txBody>
      </p:sp>
    </p:spTree>
    <p:extLst>
      <p:ext uri="{BB962C8B-B14F-4D97-AF65-F5344CB8AC3E}">
        <p14:creationId xmlns:p14="http://schemas.microsoft.com/office/powerpoint/2010/main" val="22760071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55ABE1-EABE-BF49-B125-00FEE8CD8B73}"/>
              </a:ext>
            </a:extLst>
          </p:cNvPr>
          <p:cNvSpPr/>
          <p:nvPr/>
        </p:nvSpPr>
        <p:spPr>
          <a:xfrm>
            <a:off x="0" y="2784310"/>
            <a:ext cx="12192000" cy="160479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solidFill>
                <a:schemeClr val="accent1"/>
              </a:solidFill>
            </a:endParaRPr>
          </a:p>
        </p:txBody>
      </p:sp>
      <p:sp>
        <p:nvSpPr>
          <p:cNvPr id="2" name="Title 1">
            <a:extLst>
              <a:ext uri="{FF2B5EF4-FFF2-40B4-BE49-F238E27FC236}">
                <a16:creationId xmlns:a16="http://schemas.microsoft.com/office/drawing/2014/main" id="{1F21BF73-02A6-B34D-B780-589B8A30969B}"/>
              </a:ext>
            </a:extLst>
          </p:cNvPr>
          <p:cNvSpPr>
            <a:spLocks noGrp="1"/>
          </p:cNvSpPr>
          <p:nvPr>
            <p:ph type="ctrTitle"/>
          </p:nvPr>
        </p:nvSpPr>
        <p:spPr>
          <a:xfrm>
            <a:off x="624880" y="3245075"/>
            <a:ext cx="10942240" cy="590931"/>
          </a:xfrm>
          <a:noFill/>
        </p:spPr>
        <p:txBody>
          <a:bodyPr wrap="square" rtlCol="0">
            <a:spAutoFit/>
          </a:bodyPr>
          <a:lstStyle/>
          <a:p>
            <a:r>
              <a:rPr lang="en-US" sz="3600" dirty="0">
                <a:ln>
                  <a:solidFill>
                    <a:schemeClr val="bg1"/>
                  </a:solidFill>
                </a:ln>
                <a:solidFill>
                  <a:schemeClr val="bg1"/>
                </a:solidFill>
                <a:latin typeface="Open Sans" panose="020B0606030504020204" pitchFamily="34" charset="0"/>
                <a:ea typeface="Open Sans" panose="020B0606030504020204" pitchFamily="34" charset="0"/>
                <a:cs typeface="Open Sans" panose="020B0606030504020204" pitchFamily="34" charset="0"/>
              </a:rPr>
              <a:t>Q29: Do some GLP1-RA cause retinopathy?</a:t>
            </a:r>
          </a:p>
        </p:txBody>
      </p:sp>
      <p:sp>
        <p:nvSpPr>
          <p:cNvPr id="5" name="Shape 381">
            <a:extLst>
              <a:ext uri="{FF2B5EF4-FFF2-40B4-BE49-F238E27FC236}">
                <a16:creationId xmlns:a16="http://schemas.microsoft.com/office/drawing/2014/main" id="{02F69D5F-DE2C-0B49-8E1D-950098FFE391}"/>
              </a:ext>
            </a:extLst>
          </p:cNvPr>
          <p:cNvSpPr>
            <a:spLocks noChangeArrowheads="1"/>
          </p:cNvSpPr>
          <p:nvPr/>
        </p:nvSpPr>
        <p:spPr bwMode="auto">
          <a:xfrm>
            <a:off x="11074400" y="3637"/>
            <a:ext cx="1117600"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2020</a:t>
            </a:r>
          </a:p>
        </p:txBody>
      </p:sp>
      <p:sp>
        <p:nvSpPr>
          <p:cNvPr id="6" name="Shape 381">
            <a:extLst>
              <a:ext uri="{FF2B5EF4-FFF2-40B4-BE49-F238E27FC236}">
                <a16:creationId xmlns:a16="http://schemas.microsoft.com/office/drawing/2014/main" id="{7D756FA3-109F-574E-BE8D-17D0888B1A00}"/>
              </a:ext>
            </a:extLst>
          </p:cNvPr>
          <p:cNvSpPr>
            <a:spLocks noChangeArrowheads="1"/>
          </p:cNvSpPr>
          <p:nvPr/>
        </p:nvSpPr>
        <p:spPr bwMode="auto">
          <a:xfrm>
            <a:off x="0" y="3637"/>
            <a:ext cx="2063552" cy="410369"/>
          </a:xfrm>
          <a:prstGeom prst="wave">
            <a:avLst>
              <a:gd name="adj1" fmla="val 583"/>
              <a:gd name="adj2" fmla="val 0"/>
            </a:avLst>
          </a:prstGeom>
          <a:solidFill>
            <a:srgbClr val="0050A2"/>
          </a:solidFill>
          <a:ln w="9525">
            <a:solidFill>
              <a:srgbClr val="0050A2"/>
            </a:solidFill>
            <a:miter lim="800000"/>
            <a:headEnd/>
            <a:tailEnd/>
          </a:ln>
        </p:spPr>
        <p:txBody>
          <a:bodyPr lIns="60933" tIns="0" rIns="0" bIns="0"/>
          <a:lstStyle/>
          <a:p>
            <a:pPr indent="-169329" algn="ctr">
              <a:buClr>
                <a:srgbClr val="FFFFFF"/>
              </a:buClr>
              <a:buSzPct val="100000"/>
            </a:pPr>
            <a:r>
              <a:rPr lang="en-US" sz="2667" b="1" dirty="0">
                <a:solidFill>
                  <a:srgbClr val="FFFFFF"/>
                </a:solidFill>
              </a:rPr>
              <a:t>Users’ Guide</a:t>
            </a:r>
          </a:p>
        </p:txBody>
      </p:sp>
      <p:sp>
        <p:nvSpPr>
          <p:cNvPr id="7" name="TextBox 6">
            <a:extLst>
              <a:ext uri="{FF2B5EF4-FFF2-40B4-BE49-F238E27FC236}">
                <a16:creationId xmlns:a16="http://schemas.microsoft.com/office/drawing/2014/main" id="{EE2051BD-3727-4A6C-BA87-E18573312C4A}"/>
              </a:ext>
            </a:extLst>
          </p:cNvPr>
          <p:cNvSpPr txBox="1"/>
          <p:nvPr/>
        </p:nvSpPr>
        <p:spPr>
          <a:xfrm>
            <a:off x="44117" y="533441"/>
            <a:ext cx="2659326" cy="369332"/>
          </a:xfrm>
          <a:prstGeom prst="rect">
            <a:avLst/>
          </a:prstGeom>
          <a:noFill/>
        </p:spPr>
        <p:txBody>
          <a:bodyPr wrap="square">
            <a:spAutoFit/>
          </a:bodyPr>
          <a:lstStyle/>
          <a:p>
            <a:pPr marL="0" indent="0">
              <a:buNone/>
            </a:pPr>
            <a:r>
              <a:rPr lang="en-CA" sz="1800" b="1" i="1" dirty="0">
                <a:solidFill>
                  <a:schemeClr val="accent1">
                    <a:lumMod val="50000"/>
                  </a:schemeClr>
                </a:solidFill>
                <a:latin typeface="Open Sans" panose="020B0606030504020204"/>
              </a:rPr>
              <a:t>Safety questions</a:t>
            </a:r>
          </a:p>
        </p:txBody>
      </p:sp>
      <p:sp>
        <p:nvSpPr>
          <p:cNvPr id="8" name="TextBox 7">
            <a:extLst>
              <a:ext uri="{FF2B5EF4-FFF2-40B4-BE49-F238E27FC236}">
                <a16:creationId xmlns:a16="http://schemas.microsoft.com/office/drawing/2014/main" id="{35018B77-C626-4745-9CD6-3344CB4114BB}"/>
              </a:ext>
            </a:extLst>
          </p:cNvPr>
          <p:cNvSpPr txBox="1"/>
          <p:nvPr/>
        </p:nvSpPr>
        <p:spPr>
          <a:xfrm>
            <a:off x="558800" y="6171639"/>
            <a:ext cx="2913270" cy="369332"/>
          </a:xfrm>
          <a:prstGeom prst="rect">
            <a:avLst/>
          </a:prstGeom>
          <a:noFill/>
        </p:spPr>
        <p:txBody>
          <a:bodyPr wrap="square">
            <a:spAutoFit/>
          </a:bodyPr>
          <a:lstStyle/>
          <a:p>
            <a:pPr marL="0" indent="0">
              <a:buNone/>
            </a:pPr>
            <a:r>
              <a:rPr lang="en-CA" sz="1800" b="1" u="sng" dirty="0">
                <a:solidFill>
                  <a:schemeClr val="accent1">
                    <a:lumMod val="50000"/>
                  </a:schemeClr>
                </a:solidFill>
                <a:latin typeface="Open Sans" panose="020B0606030504020204"/>
                <a:hlinkClick r:id="rId2" action="ppaction://hlinksldjump"/>
              </a:rPr>
              <a:t>Return to Main Menu</a:t>
            </a:r>
            <a:endParaRPr lang="en-CA" sz="1800" b="1" u="sng" dirty="0">
              <a:solidFill>
                <a:schemeClr val="accent1">
                  <a:lumMod val="50000"/>
                </a:schemeClr>
              </a:solidFill>
              <a:latin typeface="Open Sans" panose="020B0606030504020204"/>
            </a:endParaRPr>
          </a:p>
        </p:txBody>
      </p:sp>
      <p:pic>
        <p:nvPicPr>
          <p:cNvPr id="9" name="Picture 8">
            <a:extLst>
              <a:ext uri="{FF2B5EF4-FFF2-40B4-BE49-F238E27FC236}">
                <a16:creationId xmlns:a16="http://schemas.microsoft.com/office/drawing/2014/main" id="{C3686931-BBF8-476E-B494-720CF5E882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58570" y="6024631"/>
            <a:ext cx="2031659" cy="701888"/>
          </a:xfrm>
          <a:prstGeom prst="rect">
            <a:avLst/>
          </a:prstGeom>
        </p:spPr>
      </p:pic>
    </p:spTree>
    <p:extLst>
      <p:ext uri="{BB962C8B-B14F-4D97-AF65-F5344CB8AC3E}">
        <p14:creationId xmlns:p14="http://schemas.microsoft.com/office/powerpoint/2010/main" val="4258923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2|21.3|10.3|8.4|49.5"/>
</p:tagLst>
</file>

<file path=ppt/tags/tag2.xml><?xml version="1.0" encoding="utf-8"?>
<p:tagLst xmlns:a="http://schemas.openxmlformats.org/drawingml/2006/main" xmlns:r="http://schemas.openxmlformats.org/officeDocument/2006/relationships" xmlns:p="http://schemas.openxmlformats.org/presentationml/2006/main">
  <p:tag name="TIMING" val="|20.2|21.3|10.3|8.4|49.5"/>
</p:tagLst>
</file>

<file path=ppt/tags/tag3.xml><?xml version="1.0" encoding="utf-8"?>
<p:tagLst xmlns:a="http://schemas.openxmlformats.org/drawingml/2006/main" xmlns:r="http://schemas.openxmlformats.org/officeDocument/2006/relationships" xmlns:p="http://schemas.openxmlformats.org/presentationml/2006/main">
  <p:tag name="TIMING" val="|20.2|21.3|10.3|8.4|49.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20447</TotalTime>
  <Words>10274</Words>
  <Application>Microsoft Macintosh PowerPoint</Application>
  <PresentationFormat>Widescreen</PresentationFormat>
  <Paragraphs>1113</Paragraphs>
  <Slides>102</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102</vt:i4>
      </vt:variant>
    </vt:vector>
  </HeadingPairs>
  <TitlesOfParts>
    <vt:vector size="110" baseType="lpstr">
      <vt:lpstr>Arial</vt:lpstr>
      <vt:lpstr>Calibri</vt:lpstr>
      <vt:lpstr>Calibri Light</vt:lpstr>
      <vt:lpstr>Helvetica</vt:lpstr>
      <vt:lpstr>Helvetica Light</vt:lpstr>
      <vt:lpstr>Open Sans</vt:lpstr>
      <vt:lpstr>Wingdings</vt:lpstr>
      <vt:lpstr>Office Theme</vt:lpstr>
      <vt:lpstr>PowerPoint Presentation</vt:lpstr>
      <vt:lpstr>PowerPoint Presentation</vt:lpstr>
      <vt:lpstr>Main Menu  30 Common Questions</vt:lpstr>
      <vt:lpstr>30 Common Questions (and answers)</vt:lpstr>
      <vt:lpstr>30 Common Questions (and answers)</vt:lpstr>
      <vt:lpstr>30 Common Questions (and answers)</vt:lpstr>
      <vt:lpstr>30 Common Questions (and answers)</vt:lpstr>
      <vt:lpstr>30 Common Questions (and answers)</vt:lpstr>
      <vt:lpstr>30 Common Questions (and answers)</vt:lpstr>
      <vt:lpstr>30 Common Questions (and answers)</vt:lpstr>
      <vt:lpstr>30 Common Questions (and answers)</vt:lpstr>
      <vt:lpstr>30 Common Questions (and answers)</vt:lpstr>
      <vt:lpstr>Q1: Are Diabetes Canada’s guidelines too glucocentric?</vt:lpstr>
      <vt:lpstr>Q1: Are Diabetes Canada’s guidelines too glucocentric?</vt:lpstr>
      <vt:lpstr>Q2: Does good glycemic control matter? </vt:lpstr>
      <vt:lpstr>Q2: Does good glycemic control matter? </vt:lpstr>
      <vt:lpstr>Q3: Should pharmacotherapy always be started at diagnosis? </vt:lpstr>
      <vt:lpstr>Q3: Should pharmacotherapy always be started at diagnosis? </vt:lpstr>
      <vt:lpstr>Q4: Why is metformin still recommended as first-line pharmacologic therapy? </vt:lpstr>
      <vt:lpstr>Q4: Why is metformin still recommended as first-line pharmacologic therapy? </vt:lpstr>
      <vt:lpstr>Q5: Can AHA with cardiorenal benefits be started at diagnosis of type 2 diabetes instead of metformin?</vt:lpstr>
      <vt:lpstr>Q5: Can AHA with cardiorenal benefits be started at diagnosis of type 2 diabetes instead of metformin?</vt:lpstr>
      <vt:lpstr>Q6: Can I start a drug with cardiorenal benefit at diagnosis of type 2 diabetes if my patient has a history of ASCVD, HF or CKD?</vt:lpstr>
      <vt:lpstr>Q6: Can I start a drug with cardiorenal benefit at diagnosis of type 2 diabetes if my patient has a history of ASCVD, HF or CKD?</vt:lpstr>
      <vt:lpstr>Q7: Do I always need to add an extra drug?</vt:lpstr>
      <vt:lpstr>Q7: Do I always need to add an extra drug?</vt:lpstr>
      <vt:lpstr>Q8: Can individuals with ASCVD, HF or CKD be prescribed agents with demonstrated cardiorenal benefits even if A1C is at target?</vt:lpstr>
      <vt:lpstr>Q8: Can individuals with ASCVD, HF or CKD be prescribed agents with demonstrated cardiorenal benefits even if A1C is at target?</vt:lpstr>
      <vt:lpstr>Q9: Is there any role for AHA that do not have proven CV or renal benefits?</vt:lpstr>
      <vt:lpstr>Q9: Is there any role for AHA that do not have proven  CV or renal benefits?</vt:lpstr>
      <vt:lpstr>Q10: When should initiation of insulin be considered?</vt:lpstr>
      <vt:lpstr>Q10: When should initiation of insulin be considered?</vt:lpstr>
      <vt:lpstr>PowerPoint Presentation</vt:lpstr>
      <vt:lpstr>Q11: What other factors should be considered when choosing AHA for an individual with type 2 diabetes?</vt:lpstr>
      <vt:lpstr>Q11: What other factors should be considered when choosing AHA for an individual with type 2 diabetes?</vt:lpstr>
      <vt:lpstr>AHA with low risk for hypoglycemia and weight gain</vt:lpstr>
      <vt:lpstr>AHA with low risk for hypoglycemia and weight gain</vt:lpstr>
      <vt:lpstr>AHA with risk for hypoglycemia and/or weight gain</vt:lpstr>
      <vt:lpstr>Q12: What if my patient has recently had a heart attack, developed HF or been diagnosed with CKD?</vt:lpstr>
      <vt:lpstr>Q12: What if my patient has recently had a heart attack, developed HF or been diagnosed with CKD?</vt:lpstr>
      <vt:lpstr>Update: Reviewing, Adjusting or Advancing Therapy</vt:lpstr>
      <vt:lpstr>Q13: Which individuals with CKD should be  treated with SGLT2i?</vt:lpstr>
      <vt:lpstr>Q13: Which individuals with CKD should be  treated with SGLT2i?</vt:lpstr>
      <vt:lpstr>Q14: Which individuals with HF should be  treated with SGLT2i?</vt:lpstr>
      <vt:lpstr>Q14: Which individuals with HF should be  treated with SGLT2i?</vt:lpstr>
      <vt:lpstr>Q15: Do I need to use drugs with proven cardiorenal benefits in all individuals, including the elderly?</vt:lpstr>
      <vt:lpstr>Q15: Do I need to use drugs with proven cardiorenal benefits in all individuals, including the elderly?</vt:lpstr>
      <vt:lpstr>PowerPoint Presentation</vt:lpstr>
      <vt:lpstr>Glycemic targets in older people with diabetes </vt:lpstr>
      <vt:lpstr>Q16: Can we assume that drugs with cardiorenal benefits will have benefits for people with no history of CV/renal disease or multiple CV risk factors?</vt:lpstr>
      <vt:lpstr>Q16: Can we assume that drugs with cardiorenal benefits will have benefits for people with no history of CV/renal disease or multiple CV risk factors?</vt:lpstr>
      <vt:lpstr>Q16: Can we assume that drugs with cardiorenal benefits will have benefits for people with no history of CV/renal disease or multiple CV risk factors? (CONT.)</vt:lpstr>
      <vt:lpstr>PowerPoint Presentation</vt:lpstr>
      <vt:lpstr>T2DM and ASCVD: % Risk Reduction for MACE in meta-analyses of CVOT</vt:lpstr>
      <vt:lpstr>PowerPoint Presentation</vt:lpstr>
      <vt:lpstr>T2DM and CKD: % Risk Reduction in Progression of Nephropathy in CVOT meta-analyses </vt:lpstr>
      <vt:lpstr>PowerPoint Presentation</vt:lpstr>
      <vt:lpstr>T2DM and Heart Failure: % Risk Reduction for HHF in meta-analyses of CVOT</vt:lpstr>
      <vt:lpstr>PowerPoint Presentation</vt:lpstr>
      <vt:lpstr>T2DM and Risk Factors:  % Risk Reduction for MACE in REWIND and DECLARE</vt:lpstr>
      <vt:lpstr>Q17: Are some SGLT2i or GLP1-RA more effective than others? Is this reflected by the grading of evidence?</vt:lpstr>
      <vt:lpstr>Q17: Are some SGLT2i or GLP1-RA more effective than others? Is this reflected by the grading of evidence?</vt:lpstr>
      <vt:lpstr>Where additional glucose lowering is required</vt:lpstr>
      <vt:lpstr>PowerPoint Presentation</vt:lpstr>
      <vt:lpstr>PowerPoint Presentation</vt:lpstr>
      <vt:lpstr>PowerPoint Presentation</vt:lpstr>
      <vt:lpstr>PowerPoint Presentation</vt:lpstr>
      <vt:lpstr>Q18: How do I choose between SGLT2i or GLP1-RA for an individual who has ASCVD/HF/CKD?</vt:lpstr>
      <vt:lpstr>Q18: How do I choose between SGLT2i or GLP1-RA  for an individual who has ASCVD/HF/CKD?</vt:lpstr>
      <vt:lpstr>Reduction in Primary End-Point Event Rates</vt:lpstr>
      <vt:lpstr>Update: For People with ASCVD, CKD or HF,  OR &gt;60yrs and 2 CV risk factors</vt:lpstr>
      <vt:lpstr>Where additional glucose lowering is required</vt:lpstr>
      <vt:lpstr>Q19: How do I choose between SGLT2i or GLP1-RA for an individual with 2+ CV risk factors (but without ASCVD/HF/CKD)?</vt:lpstr>
      <vt:lpstr>Q19: How do I choose between SGLT2i or GLP1-RA  for an individual with 2+ CV risk factors  (but without ASCVD/HF/CKD)?</vt:lpstr>
      <vt:lpstr>Reduction in Primary End-Point Event Rates</vt:lpstr>
      <vt:lpstr>Q20: How do I choose a medication within the SGLT2i or GLP1-RA classes?</vt:lpstr>
      <vt:lpstr>Q20: How do I choose a medication within the  SGLT2i or GLP1-RA classes?</vt:lpstr>
      <vt:lpstr>Where additional glucose lowering is required</vt:lpstr>
      <vt:lpstr>Q21: I am most worried to prevent heart attack and stroke for my patient. Should I choose a specific drug or class?</vt:lpstr>
      <vt:lpstr>Q21: I am most worried to prevent heart attack and stroke for my patient. Should I choose a specific drug or class?</vt:lpstr>
      <vt:lpstr>Update: For People with ASCVD, CKD or HF,  OR &gt;60yrs and 2 CV risk factors</vt:lpstr>
      <vt:lpstr>Q22: Should I choose agents with cardiorenal benefits that have the lowest hazard ratios?</vt:lpstr>
      <vt:lpstr>Q22: Should I choose agents with cardiorenal  benefits that have the lowest hazard ratios?</vt:lpstr>
      <vt:lpstr>Q23: Why don’t you compare NNT?</vt:lpstr>
      <vt:lpstr>Q23: Why don’t you compare NNT?</vt:lpstr>
      <vt:lpstr>Reduction in Primary End-Point Event Rates</vt:lpstr>
      <vt:lpstr>Q24: Can I use both a GLP1-RA and SGLT2i and get additional benefits?</vt:lpstr>
      <vt:lpstr>Q24: Can I use both a GLP1-RA and SGLT2i and get additional benefits?</vt:lpstr>
      <vt:lpstr>Q25: Is there an advantage to increasing the dose of an SGLT2i?</vt:lpstr>
      <vt:lpstr>Q25: Is there an advantage to increasing the dose  of an SGLT2i?</vt:lpstr>
      <vt:lpstr>Q26: Is there an advantage to increasing the  dose of GLP1-RA?</vt:lpstr>
      <vt:lpstr>Q26: Is there an advantage to increasing the  dose of GLP1-RA?</vt:lpstr>
      <vt:lpstr>Q27: Can I use fixed-dose combination tablets?</vt:lpstr>
      <vt:lpstr>Q27: Can I use fixed-dose combination tablets?</vt:lpstr>
      <vt:lpstr>Q28: Can I use fixed ratio combinations of insulin and GLP1-RA rather than basal insulin for insulin initiation or intensification?</vt:lpstr>
      <vt:lpstr>Q28: Can I use fixed ratio combinations of insulin  and GLP1-RA rather than basal insulin for insulin  initiation or intensification?</vt:lpstr>
      <vt:lpstr>Q28: Can I use fixed ratio combinations of insulin  and GLP1-RA rather than basal insulin for insulin  initiation or intensification?</vt:lpstr>
      <vt:lpstr>PowerPoint Presentation</vt:lpstr>
      <vt:lpstr>Q29: Do some GLP1-RA cause retinopathy?</vt:lpstr>
      <vt:lpstr>Q29: Do some GLP1-RA cause retinopathy?</vt:lpstr>
      <vt:lpstr>Q30: Is it safe to use thiazolidinediones (TZD)?</vt:lpstr>
      <vt:lpstr>Q30: Is it safe to use thiazolidinediones (TZD)?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Senior</dc:creator>
  <cp:lastModifiedBy>Peter Senior</cp:lastModifiedBy>
  <cp:revision>170</cp:revision>
  <dcterms:created xsi:type="dcterms:W3CDTF">2021-03-19T17:01:32Z</dcterms:created>
  <dcterms:modified xsi:type="dcterms:W3CDTF">2021-11-29T20:22:10Z</dcterms:modified>
</cp:coreProperties>
</file>