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tags/tag9.xml" ContentType="application/vnd.openxmlformats-officedocument.presentationml.tags+xml"/>
  <Override PartName="/ppt/notesSlides/notesSlide16.xml" ContentType="application/vnd.openxmlformats-officedocument.presentationml.notesSlide+xml"/>
  <Override PartName="/ppt/tags/tag10.xml" ContentType="application/vnd.openxmlformats-officedocument.presentationml.tags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6"/>
  </p:sldMasterIdLst>
  <p:notesMasterIdLst>
    <p:notesMasterId r:id="rId27"/>
  </p:notesMasterIdLst>
  <p:handoutMasterIdLst>
    <p:handoutMasterId r:id="rId28"/>
  </p:handoutMasterIdLst>
  <p:sldIdLst>
    <p:sldId id="266" r:id="rId7"/>
    <p:sldId id="268" r:id="rId8"/>
    <p:sldId id="307" r:id="rId9"/>
    <p:sldId id="275" r:id="rId10"/>
    <p:sldId id="357" r:id="rId11"/>
    <p:sldId id="320" r:id="rId12"/>
    <p:sldId id="358" r:id="rId13"/>
    <p:sldId id="270" r:id="rId14"/>
    <p:sldId id="289" r:id="rId15"/>
    <p:sldId id="292" r:id="rId16"/>
    <p:sldId id="276" r:id="rId17"/>
    <p:sldId id="293" r:id="rId18"/>
    <p:sldId id="331" r:id="rId19"/>
    <p:sldId id="332" r:id="rId20"/>
    <p:sldId id="333" r:id="rId21"/>
    <p:sldId id="334" r:id="rId22"/>
    <p:sldId id="335" r:id="rId23"/>
    <p:sldId id="319" r:id="rId24"/>
    <p:sldId id="336" r:id="rId25"/>
    <p:sldId id="355" r:id="rId26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98CC91-F687-FA9F-54AD-142790783940}" name="Susie Jin" initials="SJ" userId="a1f823845b152e8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7F"/>
    <a:srgbClr val="FFFFC0"/>
    <a:srgbClr val="3E9C34"/>
    <a:srgbClr val="951B0F"/>
    <a:srgbClr val="FFFFA6"/>
    <a:srgbClr val="78D0F0"/>
    <a:srgbClr val="00B0F0"/>
    <a:srgbClr val="000099"/>
    <a:srgbClr val="3B3C5B"/>
    <a:srgbClr val="D92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CC234-FB55-127C-9E00-5EFEFDCBF028}" v="2" dt="2024-05-16T14:39:38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9" autoAdjust="0"/>
    <p:restoredTop sz="93133" autoAdjust="0"/>
  </p:normalViewPr>
  <p:slideViewPr>
    <p:cSldViewPr>
      <p:cViewPr varScale="1">
        <p:scale>
          <a:sx n="139" d="100"/>
          <a:sy n="139" d="100"/>
        </p:scale>
        <p:origin x="576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-172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vina Sivayogeswaran" userId="S::bavina.sivayogeswaran@diabetes.ca::5f030b2d-7642-4e7d-abc8-5de874bb6125" providerId="AD" clId="Web-{01DCC234-FB55-127C-9E00-5EFEFDCBF028}"/>
    <pc:docChg chg="modSld">
      <pc:chgData name="Bavina Sivayogeswaran" userId="S::bavina.sivayogeswaran@diabetes.ca::5f030b2d-7642-4e7d-abc8-5de874bb6125" providerId="AD" clId="Web-{01DCC234-FB55-127C-9E00-5EFEFDCBF028}" dt="2024-05-16T14:39:38.761" v="1"/>
      <pc:docMkLst>
        <pc:docMk/>
      </pc:docMkLst>
      <pc:sldChg chg="addSp delSp addAnim delAnim">
        <pc:chgData name="Bavina Sivayogeswaran" userId="S::bavina.sivayogeswaran@diabetes.ca::5f030b2d-7642-4e7d-abc8-5de874bb6125" providerId="AD" clId="Web-{01DCC234-FB55-127C-9E00-5EFEFDCBF028}" dt="2024-05-16T14:39:38.761" v="1"/>
        <pc:sldMkLst>
          <pc:docMk/>
          <pc:sldMk cId="4126033285" sldId="266"/>
        </pc:sldMkLst>
        <pc:picChg chg="add del">
          <ac:chgData name="Bavina Sivayogeswaran" userId="S::bavina.sivayogeswaran@diabetes.ca::5f030b2d-7642-4e7d-abc8-5de874bb6125" providerId="AD" clId="Web-{01DCC234-FB55-127C-9E00-5EFEFDCBF028}" dt="2024-05-16T14:39:38.761" v="1"/>
          <ac:picMkLst>
            <pc:docMk/>
            <pc:sldMk cId="4126033285" sldId="266"/>
            <ac:picMk id="14" creationId="{998B16CE-8ED2-7BC4-DB91-ABF6116C8A5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A0622-C6DC-4FD2-ABD8-DDA167600CF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5ECF3-C548-4E2C-982A-AC21962E8F6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558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15F43-2318-4079-8A6D-E087A6525080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58452-A64F-4FC9-BAD1-D42848DEA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94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Harpreet will have already introduced this slide, so I won’t be speaking to it, except to touch on the 2 points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41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Mary?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 Mary is not on insulin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80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00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56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71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15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38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Amalgamation with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50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Lock these boxes for formatting!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679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6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Lock these boxes for formatting!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9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96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50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from UKPDS, etc. show beta-cell death of around 6% per year following diagnosis of type 2 diabetes. Diabetes remission is not a permanent cure and not for everyone.</a:t>
            </a:r>
          </a:p>
          <a:p>
            <a:r>
              <a:rPr lang="en-CA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Certain people with recent diagnosis of type 2 diabetes may have the best chance of diabetes remission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44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the considerations when initiating a discussion about remission of type 2 diabetes with Mary?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5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05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583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002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630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71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8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56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492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15966"/>
            <a:ext cx="5611012" cy="7200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59982"/>
            <a:ext cx="2592288" cy="36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08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557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FDEE-93A2-4349-98AC-D47DCA232F6D}" type="datetimeFigureOut">
              <a:rPr lang="en-CA" smtClean="0"/>
              <a:t>2024-05-16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A6152-C9F3-465F-B6C6-8569001C42C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274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4.png"/><Relationship Id="rId2" Type="http://schemas.microsoft.com/office/2007/relationships/media" Target="../media/media10.m4a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4.png"/><Relationship Id="rId2" Type="http://schemas.microsoft.com/office/2007/relationships/media" Target="../media/media12.m4a"/><Relationship Id="rId1" Type="http://schemas.openxmlformats.org/officeDocument/2006/relationships/tags" Target="../tags/tag5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4.png"/><Relationship Id="rId2" Type="http://schemas.microsoft.com/office/2007/relationships/media" Target="../media/media13.m4a"/><Relationship Id="rId1" Type="http://schemas.openxmlformats.org/officeDocument/2006/relationships/tags" Target="../tags/tag6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4.png"/><Relationship Id="rId2" Type="http://schemas.microsoft.com/office/2007/relationships/media" Target="../media/media14.m4a"/><Relationship Id="rId1" Type="http://schemas.openxmlformats.org/officeDocument/2006/relationships/tags" Target="../tags/tag7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4.png"/><Relationship Id="rId2" Type="http://schemas.microsoft.com/office/2007/relationships/media" Target="../media/media15.m4a"/><Relationship Id="rId1" Type="http://schemas.openxmlformats.org/officeDocument/2006/relationships/tags" Target="../tags/tag8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4.png"/><Relationship Id="rId2" Type="http://schemas.microsoft.com/office/2007/relationships/media" Target="../media/media16.m4a"/><Relationship Id="rId1" Type="http://schemas.openxmlformats.org/officeDocument/2006/relationships/tags" Target="../tags/tag9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4.png"/><Relationship Id="rId2" Type="http://schemas.microsoft.com/office/2007/relationships/media" Target="../media/media17.m4a"/><Relationship Id="rId1" Type="http://schemas.openxmlformats.org/officeDocument/2006/relationships/tags" Target="../tags/tag10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8.m4a"/><Relationship Id="rId7" Type="http://schemas.openxmlformats.org/officeDocument/2006/relationships/image" Target="../media/image7.png"/><Relationship Id="rId2" Type="http://schemas.microsoft.com/office/2007/relationships/media" Target="../media/media18.m4a"/><Relationship Id="rId1" Type="http://schemas.openxmlformats.org/officeDocument/2006/relationships/tags" Target="../tags/tag11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7" Type="http://schemas.openxmlformats.org/officeDocument/2006/relationships/image" Target="../media/image4.png"/><Relationship Id="rId2" Type="http://schemas.microsoft.com/office/2007/relationships/media" Target="../media/media19.m4a"/><Relationship Id="rId1" Type="http://schemas.openxmlformats.org/officeDocument/2006/relationships/tags" Target="../tags/tag12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emf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guidelines.diabetes.ca/cpg/chapter3" TargetMode="External"/><Relationship Id="rId3" Type="http://schemas.openxmlformats.org/officeDocument/2006/relationships/audio" Target="../media/media6.m4a"/><Relationship Id="rId7" Type="http://schemas.openxmlformats.org/officeDocument/2006/relationships/hyperlink" Target="http://guidelines.diabetes.ca/cpg/chapter5" TargetMode="External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hyperlink" Target="http://guidelines.diabetes.ca/reduce-complications/abcdes" TargetMode="External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4.png"/><Relationship Id="rId2" Type="http://schemas.microsoft.com/office/2007/relationships/media" Target="../media/media8.m4a"/><Relationship Id="rId1" Type="http://schemas.openxmlformats.org/officeDocument/2006/relationships/tags" Target="../tags/tag2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4.png"/><Relationship Id="rId2" Type="http://schemas.microsoft.com/office/2007/relationships/media" Target="../media/media9.m4a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2057978"/>
            <a:ext cx="9144000" cy="13058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0" y="2431572"/>
            <a:ext cx="9144000" cy="49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59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2ED7B-8C4B-C30F-1DD8-0D5A11FCE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1649" y="3744418"/>
            <a:ext cx="9144000" cy="62753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000" dirty="0"/>
              <a:t>Presented by: </a:t>
            </a:r>
            <a:r>
              <a:rPr lang="en-US" dirty="0"/>
              <a:t>Dylan MacKay</a:t>
            </a:r>
            <a:r>
              <a:rPr lang="en-US" sz="2000" dirty="0"/>
              <a:t>, PhD</a:t>
            </a:r>
          </a:p>
          <a:p>
            <a:r>
              <a:rPr lang="en-US" sz="2000" dirty="0"/>
              <a:t>November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76FBAE-5738-AA33-4EB4-9DF63C94AB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045" y="874648"/>
            <a:ext cx="2161910" cy="746888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998B16CE-8ED2-7BC4-DB91-ABF6116C8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260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17"/>
    </mc:Choice>
    <mc:Fallback xmlns="">
      <p:transition spd="slow" advTm="28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Approaches to type 2 diabetes remission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9A113C-2AE7-2E84-0629-240EA3EC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136C35-1675-122B-2C1F-AAD1C855CC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714487-3538-D041-3D32-F3C868977441}"/>
              </a:ext>
            </a:extLst>
          </p:cNvPr>
          <p:cNvSpPr txBox="1"/>
          <p:nvPr/>
        </p:nvSpPr>
        <p:spPr>
          <a:xfrm>
            <a:off x="395536" y="1382342"/>
            <a:ext cx="8503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</a:t>
            </a:r>
            <a:r>
              <a:rPr lang="en-US" sz="1800" b="0" i="0" u="sng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behavioural</a:t>
            </a:r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interventions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all interventions involving diet and/or physical activity or other health-related 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behaviours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but not surgery or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pharmacological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interventions </a:t>
            </a:r>
          </a:p>
          <a:p>
            <a:pPr algn="l"/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igital</a:t>
            </a:r>
            <a:r>
              <a:rPr lang="en-US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technology interventions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 subset of health 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behavioural</a:t>
            </a:r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interventions where digital platforms and tools, such as smartphones/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watches, mobile and web applications, glucose-sensing and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related technologies, were a central part of the intervention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3145977C-F973-3F93-C1E2-2CF0743743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124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42"/>
    </mc:Choice>
    <mc:Fallback xmlns="">
      <p:transition spd="slow" advTm="36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Chapter recommendations criteria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EBA47C-595F-BF2B-7B7A-0B3D2BC5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179503-958F-E863-4746-1001067FB9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F63FFF-A638-F764-CE0A-007E12C18E86}"/>
              </a:ext>
            </a:extLst>
          </p:cNvPr>
          <p:cNvSpPr txBox="1"/>
          <p:nvPr/>
        </p:nvSpPr>
        <p:spPr>
          <a:xfrm>
            <a:off x="251520" y="1415554"/>
            <a:ext cx="8503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an effort to minimize bias, recall or reporting errors, it was prespecified that recommendations for this new chapter were only formulated if supported by a high level of evidence (Level 1 or Level 2 only)</a:t>
            </a:r>
          </a:p>
          <a:p>
            <a:pPr algn="l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Based on the literature searches and grading by the McMaster Evidence Review and Synthesis Team (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MERST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no recommendations were made for pharmacological or digital technology interventions because the level of evidence for these interventions did not meet this prespecified criteria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F9B8F0B-EF2E-2032-F00B-C91B33729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668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58"/>
    </mc:Choice>
    <mc:Fallback xmlns="">
      <p:transition spd="slow" advTm="84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FDF6A6-D075-D91F-78CA-D9366FD705FB}"/>
              </a:ext>
            </a:extLst>
          </p:cNvPr>
          <p:cNvSpPr txBox="1"/>
          <p:nvPr/>
        </p:nvSpPr>
        <p:spPr>
          <a:xfrm>
            <a:off x="251520" y="1203598"/>
            <a:ext cx="8503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General recommendations</a:t>
            </a:r>
          </a:p>
          <a:p>
            <a:pPr algn="l"/>
            <a:endParaRPr lang="en-US" sz="1800" b="0" i="0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Following a thorough discussion outlining the concept of remission and its limitations, a therapeutic goal of diabetes remission may be considered for individuals with type 2 diabetes who are interested in attempting remission; do not have significant eating or mental health disorders; do not have a compelling indication for antihyperglycemic agent(s) for renal or cardiovascular benefit; and meet the specified criteria outlined in the following intervention-based recommendations, to eliminate the need for antihyperglycemic therapy [Grade D, Consensus].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770CE95-5F94-CCC4-3EF5-B0DC0A44A9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234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38"/>
    </mc:Choice>
    <mc:Fallback xmlns="">
      <p:transition spd="slow" advTm="13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02CD21-8686-FF32-6D1C-0874A5E0BDEA}"/>
              </a:ext>
            </a:extLst>
          </p:cNvPr>
          <p:cNvSpPr txBox="1"/>
          <p:nvPr/>
        </p:nvSpPr>
        <p:spPr>
          <a:xfrm>
            <a:off x="251520" y="1011180"/>
            <a:ext cx="8503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General recommendations</a:t>
            </a:r>
          </a:p>
          <a:p>
            <a:pPr algn="l"/>
            <a:endParaRPr lang="en-US" sz="1800" b="0" i="0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The approach to deprescribing antihyperglycemic agents should be individualized and incorporate the principles of minimizing the risk for hypoglycemia and avoiding medications with potential for weight gain/regain [Grade D, Consensus]</a:t>
            </a:r>
          </a:p>
          <a:p>
            <a:pPr algn="l"/>
            <a:endParaRPr lang="en-US" sz="1800" b="0" i="0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If type 2 diabetes remission criteria are met,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(or, if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unreliable,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FPG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OGTT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should be performed at a minimum interval of every 6 months to assess persistence of diabetes remission or relapse of diabetes [Grade D, Consensus]</a:t>
            </a: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387A1149-856A-830C-2983-B2F5C316F87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12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53"/>
    </mc:Choice>
    <mc:Fallback xmlns="">
      <p:transition spd="slow" advTm="67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8048B3-BE45-AFE2-F484-F5A77E2FCF37}"/>
              </a:ext>
            </a:extLst>
          </p:cNvPr>
          <p:cNvSpPr txBox="1"/>
          <p:nvPr/>
        </p:nvSpPr>
        <p:spPr>
          <a:xfrm>
            <a:off x="343292" y="1220246"/>
            <a:ext cx="8503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Bariatric surgery</a:t>
            </a:r>
          </a:p>
          <a:p>
            <a:pPr algn="l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Bariatric surgery should be recommended to nonpregnant adults with type 2 diabetes and a BMI &gt;35 kg/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1800" b="0" i="0" strike="noStrike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as an option to potentially induce type 2 diabetes remission [Grade A, Level 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1A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]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A70D1-E3F6-96B5-A677-DD53823CA104}"/>
              </a:ext>
            </a:extLst>
          </p:cNvPr>
          <p:cNvSpPr txBox="1"/>
          <p:nvPr/>
        </p:nvSpPr>
        <p:spPr>
          <a:xfrm>
            <a:off x="3059832" y="3507755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Ding et al. Obesity Reviews 2020;21(8):</a:t>
            </a:r>
            <a:r>
              <a:rPr lang="en-US" sz="1600" dirty="0" err="1"/>
              <a:t>e13030</a:t>
            </a:r>
            <a:endParaRPr lang="en-US" sz="1600" dirty="0"/>
          </a:p>
          <a:p>
            <a:r>
              <a:rPr lang="en-US" sz="1600" dirty="0"/>
              <a:t>Cui et al. Surg </a:t>
            </a:r>
            <a:r>
              <a:rPr lang="en-US" sz="1600" dirty="0" err="1"/>
              <a:t>Obes</a:t>
            </a:r>
            <a:r>
              <a:rPr lang="en-US" sz="1600" dirty="0"/>
              <a:t> </a:t>
            </a:r>
            <a:r>
              <a:rPr lang="en-US" sz="1600" dirty="0" err="1"/>
              <a:t>Relat</a:t>
            </a:r>
            <a:r>
              <a:rPr lang="en-US" sz="1600" dirty="0"/>
              <a:t> Dis 2021 Jul; 17(7):</a:t>
            </a:r>
            <a:r>
              <a:rPr lang="en-US" sz="1600" dirty="0" err="1"/>
              <a:t>1334e43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Khorgami</a:t>
            </a:r>
            <a:r>
              <a:rPr lang="en-US" sz="1600" dirty="0"/>
              <a:t> et al.. </a:t>
            </a:r>
            <a:r>
              <a:rPr lang="en-US" sz="1600" dirty="0" err="1"/>
              <a:t>Obes</a:t>
            </a:r>
            <a:r>
              <a:rPr lang="en-US" sz="1600" dirty="0"/>
              <a:t> Surg 2019 </a:t>
            </a:r>
            <a:r>
              <a:rPr lang="en-US" sz="1600" dirty="0" err="1"/>
              <a:t>Mar;29</a:t>
            </a:r>
            <a:r>
              <a:rPr lang="en-US" sz="1600" dirty="0"/>
              <a:t>(3):</a:t>
            </a:r>
            <a:r>
              <a:rPr lang="en-US" sz="1600" dirty="0" err="1"/>
              <a:t>964e74</a:t>
            </a:r>
            <a:r>
              <a:rPr lang="en-US" sz="1600" dirty="0"/>
              <a:t>.</a:t>
            </a: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F0FC60CF-E4DE-8A51-0E6D-144CFCF60F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37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15"/>
    </mc:Choice>
    <mc:Fallback xmlns="">
      <p:transition spd="slow" advTm="117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709202-E449-BCE6-2C75-BD5DDAD4C1A0}"/>
              </a:ext>
            </a:extLst>
          </p:cNvPr>
          <p:cNvSpPr txBox="1"/>
          <p:nvPr/>
        </p:nvSpPr>
        <p:spPr>
          <a:xfrm>
            <a:off x="251520" y="989070"/>
            <a:ext cx="85038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Behavioral interventions</a:t>
            </a:r>
          </a:p>
          <a:p>
            <a:pPr algn="l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Low-energy (800 to 850 kcal/day) diets with meal replacement products for 3 to 5 months aimed at achieving &gt;15 kg body weight loss, followed by structured food reintroduction and increased physical activity for weight loss maintenance, should be recommended as an option to potentially induce</a:t>
            </a: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2 diabetes remission to selected nonpregnant adults with a BMI between 27 and 45 kg/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1800" b="0" i="0" strike="noStrike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type 2 diabetes duration &lt;6 years, 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&lt;12% and not using insulin [Grade A, Level 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1A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]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86DF3-C1CF-1450-0ACE-7BEDC15BE93C}"/>
              </a:ext>
            </a:extLst>
          </p:cNvPr>
          <p:cNvSpPr txBox="1"/>
          <p:nvPr/>
        </p:nvSpPr>
        <p:spPr>
          <a:xfrm>
            <a:off x="2987824" y="3869635"/>
            <a:ext cx="591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+mj-lt"/>
              </a:rPr>
              <a:t>Lean et al. </a:t>
            </a:r>
            <a:r>
              <a:rPr lang="pt-BR" sz="1800" b="0" i="0" u="none" strike="noStrike" baseline="0" dirty="0">
                <a:latin typeface="+mj-lt"/>
              </a:rPr>
              <a:t>Lancet Diabetes Endocrinol 2019;7(5):344e55</a:t>
            </a:r>
          </a:p>
          <a:p>
            <a:pPr algn="l"/>
            <a:r>
              <a:rPr lang="en-US" dirty="0">
                <a:latin typeface="+mj-lt"/>
              </a:rPr>
              <a:t>Taheri S et al. Lancet Diabetes Endocrinol 2020;8(6):</a:t>
            </a:r>
            <a:r>
              <a:rPr lang="en-US" dirty="0" err="1">
                <a:latin typeface="+mj-lt"/>
              </a:rPr>
              <a:t>477e89</a:t>
            </a:r>
            <a:endParaRPr lang="en-US" dirty="0">
              <a:latin typeface="+mj-lt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7F6F4A07-CE11-F127-63FB-32A07A58F4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95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225"/>
    </mc:Choice>
    <mc:Fallback xmlns="">
      <p:transition spd="slow" advTm="94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7142D-8AFB-82B6-4224-317D7C636334}"/>
              </a:ext>
            </a:extLst>
          </p:cNvPr>
          <p:cNvSpPr txBox="1"/>
          <p:nvPr/>
        </p:nvSpPr>
        <p:spPr>
          <a:xfrm>
            <a:off x="251520" y="1203598"/>
            <a:ext cx="8503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Behavioral interventions</a:t>
            </a:r>
          </a:p>
          <a:p>
            <a:pPr algn="l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Exercise training (aiming for 240 to 420 min/week of structured physical activity spread over 5 days per week) combined with an energy-restricted diet to promote modest weight loss (5% to 7% of initial body weight), may be recommended as an option to potentially induce type 2 diabetes remission to</a:t>
            </a:r>
          </a:p>
          <a:p>
            <a:pPr algn="l"/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selected nonpregnant adults with a BMI &gt;25 kg/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1800" b="0" i="0" strike="noStrike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type 2 diabetes duration &lt;10 years, </a:t>
            </a:r>
            <a:r>
              <a:rPr lang="en-US" sz="1800" b="0" i="0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&lt;9% and not using insulin [Grade C, Level 2] 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59378E-4AE7-3A27-6D45-612869E18AEE}"/>
              </a:ext>
            </a:extLst>
          </p:cNvPr>
          <p:cNvSpPr txBox="1"/>
          <p:nvPr/>
        </p:nvSpPr>
        <p:spPr>
          <a:xfrm>
            <a:off x="2995137" y="3930311"/>
            <a:ext cx="6120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Ried</a:t>
            </a:r>
            <a:r>
              <a:rPr lang="en-US" sz="1600" dirty="0"/>
              <a:t>-Larsen et al. Diabetes </a:t>
            </a:r>
            <a:r>
              <a:rPr lang="en-US" sz="1600" dirty="0" err="1"/>
              <a:t>Obes</a:t>
            </a:r>
            <a:r>
              <a:rPr lang="en-US" sz="1600" dirty="0"/>
              <a:t> </a:t>
            </a:r>
            <a:r>
              <a:rPr lang="en-US" sz="1600" dirty="0" err="1"/>
              <a:t>Metab</a:t>
            </a:r>
            <a:r>
              <a:rPr lang="en-US" sz="1600" dirty="0"/>
              <a:t> 2019;21(10):</a:t>
            </a:r>
            <a:r>
              <a:rPr lang="en-US" sz="1600" dirty="0" err="1"/>
              <a:t>2257e66</a:t>
            </a:r>
            <a:r>
              <a:rPr lang="en-US" sz="1600" dirty="0"/>
              <a:t>.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5CC28FC7-1528-E12E-BC45-B3DB0B4192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994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32"/>
    </mc:Choice>
    <mc:Fallback xmlns="">
      <p:transition spd="slow" advTm="79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Messages for HCPs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4C8AEC-54DB-2405-4553-F045DB54B643}"/>
              </a:ext>
            </a:extLst>
          </p:cNvPr>
          <p:cNvSpPr txBox="1"/>
          <p:nvPr/>
        </p:nvSpPr>
        <p:spPr>
          <a:xfrm>
            <a:off x="395536" y="1188857"/>
            <a:ext cx="8503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target of remission may be considered as an option for individuals with type 2 diabetes with overweight or obesity</a:t>
            </a:r>
          </a:p>
          <a:p>
            <a:pPr algn="l"/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evidence suggests remission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 be possible in a subset of these individuals through a variety of interventions, including bariatric surgery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low-calorie meal plans under the supervision of a 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</a:rPr>
              <a:t>trained dietitian or other health-care professional</a:t>
            </a:r>
          </a:p>
          <a:p>
            <a:pPr algn="l"/>
            <a:endParaRPr lang="en-US" dirty="0">
              <a:solidFill>
                <a:srgbClr val="000000"/>
              </a:solidFill>
              <a:latin typeface="Segoe UI" panose="020B05020402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Sustained weight loss of &gt;15 kg of initial body weight is associated with the greatest probability of type 2 diabetes remission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3EEFCF65-06FC-4674-4B1D-5270C824D6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01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519"/>
    </mc:Choice>
    <mc:Fallback xmlns="">
      <p:transition spd="slow" advTm="116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9875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dirty="0"/>
              <a:t>A1C Targets Expanded with </a:t>
            </a:r>
          </a:p>
          <a:p>
            <a:pPr algn="ctr"/>
            <a:r>
              <a:rPr lang="en-CA" sz="3200" dirty="0"/>
              <a:t>Type 2 Diabetes Remission</a:t>
            </a:r>
            <a:endParaRPr lang="en-CA" sz="32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5D93EC1-3560-4979-9E83-20DEB4496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178" y="4725953"/>
            <a:ext cx="615302" cy="212572"/>
          </a:xfrm>
          <a:prstGeom prst="rect">
            <a:avLst/>
          </a:prstGeom>
        </p:spPr>
      </p:pic>
      <p:sp>
        <p:nvSpPr>
          <p:cNvPr id="11" name="Shape 381"/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2022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F11779F-94A4-E3D6-F797-D71B51841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128" y="979030"/>
            <a:ext cx="5982940" cy="3349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3BAF36-8647-904F-A360-7B79FE4F5DB7}"/>
              </a:ext>
            </a:extLst>
          </p:cNvPr>
          <p:cNvCxnSpPr>
            <a:cxnSpLocks/>
          </p:cNvCxnSpPr>
          <p:nvPr/>
        </p:nvCxnSpPr>
        <p:spPr>
          <a:xfrm flipH="1">
            <a:off x="7380312" y="1467126"/>
            <a:ext cx="249382" cy="0"/>
          </a:xfrm>
          <a:prstGeom prst="straightConnector1">
            <a:avLst/>
          </a:prstGeom>
          <a:ln>
            <a:solidFill>
              <a:srgbClr val="D920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773B8FE-C3AE-2D41-BFDD-A7C84E14E051}"/>
              </a:ext>
            </a:extLst>
          </p:cNvPr>
          <p:cNvSpPr txBox="1"/>
          <p:nvPr/>
        </p:nvSpPr>
        <p:spPr>
          <a:xfrm>
            <a:off x="7581680" y="1204759"/>
            <a:ext cx="10863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NEW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A3BAF36-8647-904F-A360-7B79FE4F5DB7}"/>
              </a:ext>
            </a:extLst>
          </p:cNvPr>
          <p:cNvCxnSpPr>
            <a:cxnSpLocks/>
          </p:cNvCxnSpPr>
          <p:nvPr/>
        </p:nvCxnSpPr>
        <p:spPr>
          <a:xfrm flipH="1">
            <a:off x="6300192" y="3842229"/>
            <a:ext cx="249382" cy="0"/>
          </a:xfrm>
          <a:prstGeom prst="straightConnector1">
            <a:avLst/>
          </a:prstGeom>
          <a:ln>
            <a:solidFill>
              <a:srgbClr val="D920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773B8FE-C3AE-2D41-BFDD-A7C84E14E051}"/>
              </a:ext>
            </a:extLst>
          </p:cNvPr>
          <p:cNvSpPr txBox="1"/>
          <p:nvPr/>
        </p:nvSpPr>
        <p:spPr>
          <a:xfrm>
            <a:off x="6501560" y="3579862"/>
            <a:ext cx="10863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NEW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6016CC-0907-A1F6-3871-F31955AC2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D1EB5F53-BDFE-131B-A77D-48B53A494EF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862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10"/>
    </mc:Choice>
    <mc:Fallback xmlns="">
      <p:transition spd="slow" advTm="32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7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Messages for People With Diabetes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C73B3C2-7BD2-9250-CBDB-5FAF2991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E1106-DC1D-CB9A-278A-F0DC484A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3419CC-E3A0-1EDA-12BF-5DB1AAB1FFF2}"/>
              </a:ext>
            </a:extLst>
          </p:cNvPr>
          <p:cNvSpPr txBox="1"/>
          <p:nvPr/>
        </p:nvSpPr>
        <p:spPr>
          <a:xfrm>
            <a:off x="539552" y="1024087"/>
            <a:ext cx="8503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possible for some individuals.</a:t>
            </a:r>
          </a:p>
          <a:p>
            <a:pPr algn="l"/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is more likely for individuals:</a:t>
            </a:r>
          </a:p>
          <a:p>
            <a:pPr algn="l"/>
            <a:endParaRPr lang="en-US" sz="1800" b="0" i="0" u="sng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diagnosed with type 2 diabetes for a shorter time (&lt;6 years)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overweight or obesity, who are able and inclined to lose weight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blood glucose levels that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that elevated (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&lt;12%)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do not take insulin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8FE9A1C5-0E2E-C954-CEA7-CC19315021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723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64"/>
    </mc:Choice>
    <mc:Fallback xmlns="">
      <p:transition spd="slow" advTm="74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6502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DISCLOSURE OF COMMERCIAL SUPPORT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179511" y="79303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have relationships with for-profit and not-for-profit organizations over the past two years: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50CE61-69C9-4316-AFBA-34982DFB8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64091"/>
              </p:ext>
            </p:extLst>
          </p:nvPr>
        </p:nvGraphicFramePr>
        <p:xfrm>
          <a:off x="125760" y="1313816"/>
          <a:ext cx="8892478" cy="2853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064">
                  <a:extLst>
                    <a:ext uri="{9D8B030D-6E8A-4147-A177-3AD203B41FA5}">
                      <a16:colId xmlns:a16="http://schemas.microsoft.com/office/drawing/2014/main" val="3327610896"/>
                    </a:ext>
                  </a:extLst>
                </a:gridCol>
                <a:gridCol w="3408834">
                  <a:extLst>
                    <a:ext uri="{9D8B030D-6E8A-4147-A177-3AD203B41FA5}">
                      <a16:colId xmlns:a16="http://schemas.microsoft.com/office/drawing/2014/main" val="1952303198"/>
                    </a:ext>
                  </a:extLst>
                </a:gridCol>
                <a:gridCol w="2621580">
                  <a:extLst>
                    <a:ext uri="{9D8B030D-6E8A-4147-A177-3AD203B41FA5}">
                      <a16:colId xmlns:a16="http://schemas.microsoft.com/office/drawing/2014/main" val="741542345"/>
                    </a:ext>
                  </a:extLst>
                </a:gridCol>
              </a:tblGrid>
              <a:tr h="4850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NATURE OF RELATIONSHIP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 OF THE FOR-PROFIT OR NOT-FOR-PROFIT ORGANIZATION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DESCRIPTION OF RELATIONSHIP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841013"/>
                  </a:ext>
                </a:extLst>
              </a:tr>
              <a:tr h="427942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Any direct financial payments including receipt of honoraria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Diabetes Canada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Honoraria for speaker’s fees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716357"/>
                  </a:ext>
                </a:extLst>
              </a:tr>
              <a:tr h="427942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Membership on advisory boards or speakers’ bureaus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72087"/>
                  </a:ext>
                </a:extLst>
              </a:tr>
              <a:tr h="340546">
                <a:tc>
                  <a:txBody>
                    <a:bodyPr/>
                    <a:lstStyle/>
                    <a:p>
                      <a:pPr algn="l"/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Funded grants of clinical trials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CIHR</a:t>
                      </a: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KFOC</a:t>
                      </a: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Pepsico</a:t>
                      </a:r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Clinical trial research activities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06297"/>
                  </a:ext>
                </a:extLst>
              </a:tr>
              <a:tr h="34054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Patents on a drug, product or device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491535"/>
                  </a:ext>
                </a:extLst>
              </a:tr>
              <a:tr h="7702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US" sz="115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 other investments/relationship that could be seen as having the potential to influence the content of the educational activity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Dexcom, Novo Nordisk, </a:t>
                      </a:r>
                      <a:r>
                        <a:rPr lang="en-US"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Insulet</a:t>
                      </a:r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Personal user of products for type 1 diabetes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18223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7FA8E4-C550-1920-4EB6-899B6F25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B788B1-3163-CABA-C844-DFFE1C1015F5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E58172F-5D7F-D46E-CBA2-56195282FE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0AFF67A-3050-B798-B491-AC5E4D80F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965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58"/>
    </mc:Choice>
    <mc:Fallback xmlns="">
      <p:transition spd="slow" advTm="12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E4B8CB-D6BB-4804-8518-C0195BAE76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3591" r="3591"/>
          <a:stretch/>
        </p:blipFill>
        <p:spPr>
          <a:xfrm>
            <a:off x="0" y="-688451"/>
            <a:ext cx="9144000" cy="52490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2088232"/>
            <a:ext cx="9144000" cy="653270"/>
          </a:xfrm>
          <a:prstGeom prst="rect">
            <a:avLst/>
          </a:prstGeom>
          <a:solidFill>
            <a:srgbClr val="00B0F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0" y="215325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  <p:sp>
        <p:nvSpPr>
          <p:cNvPr id="21" name="Footer Placeholder 1">
            <a:extLst>
              <a:ext uri="{FF2B5EF4-FFF2-40B4-BE49-F238E27FC236}">
                <a16:creationId xmlns:a16="http://schemas.microsoft.com/office/drawing/2014/main" id="{B4FB8B08-7B37-405F-9FEC-C102F227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6816F4-396E-4398-83ED-72364D9E9DB4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226B57A-E96E-714D-E77B-FBCE10CC15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68" name="Audio 67">
            <a:hlinkClick r:id="" action="ppaction://media"/>
            <a:extLst>
              <a:ext uri="{FF2B5EF4-FFF2-40B4-BE49-F238E27FC236}">
                <a16:creationId xmlns:a16="http://schemas.microsoft.com/office/drawing/2014/main" id="{25EF2092-F43B-9578-E342-39B6EE15B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5677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811"/>
    </mc:Choice>
    <mc:Fallback xmlns="">
      <p:transition spd="slow" advTm="75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6502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MITIGATION OF BIAS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50CE61-69C9-4316-AFBA-34982DFB8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44719"/>
              </p:ext>
            </p:extLst>
          </p:nvPr>
        </p:nvGraphicFramePr>
        <p:xfrm>
          <a:off x="395536" y="860750"/>
          <a:ext cx="8424936" cy="307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585">
                  <a:extLst>
                    <a:ext uri="{9D8B030D-6E8A-4147-A177-3AD203B41FA5}">
                      <a16:colId xmlns:a16="http://schemas.microsoft.com/office/drawing/2014/main" val="3327610896"/>
                    </a:ext>
                  </a:extLst>
                </a:gridCol>
                <a:gridCol w="5713351">
                  <a:extLst>
                    <a:ext uri="{9D8B030D-6E8A-4147-A177-3AD203B41FA5}">
                      <a16:colId xmlns:a16="http://schemas.microsoft.com/office/drawing/2014/main" val="1952303198"/>
                    </a:ext>
                  </a:extLst>
                </a:gridCol>
              </a:tblGrid>
              <a:tr h="73235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POTENTIAL SOURCE OF BIAS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MEASURES TAKEN TO MITIGATE BIAS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841013"/>
                  </a:ext>
                </a:extLst>
              </a:tr>
              <a:tr h="6048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#1: Industry/Not-for-profit</a:t>
                      </a:r>
                      <a:r>
                        <a:rPr lang="en-US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biases</a:t>
                      </a:r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CPGs developed in line with Conflict-Of-Interest disclosure and management policies of Diabetes Canada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716357"/>
                  </a:ext>
                </a:extLst>
              </a:tr>
              <a:tr h="484641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#2: Personal biases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Diverse membership of chapter revision authors and steering committee membership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72087"/>
                  </a:ext>
                </a:extLst>
              </a:tr>
              <a:tr h="610650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Clinical Practice Guidelines are based on independent critical appraisal of published evidence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06297"/>
                  </a:ext>
                </a:extLst>
              </a:tr>
              <a:tr h="481322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 support used in justification of clinical care recommendations conform to generally accepted standard, clinical practice guidelines and consensus statements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491535"/>
                  </a:ext>
                </a:extLst>
              </a:tr>
            </a:tbl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E1A286-0938-4BF0-87D6-125EA3A15987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3DEDAE-02E9-7A87-A925-B5E827716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E01DA9-87DF-68A0-1DAD-278CC0DA13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84E27D-C465-D96C-4F82-EE1D8BB7DC3C}"/>
              </a:ext>
            </a:extLst>
          </p:cNvPr>
          <p:cNvSpPr/>
          <p:nvPr/>
        </p:nvSpPr>
        <p:spPr>
          <a:xfrm>
            <a:off x="395536" y="860750"/>
            <a:ext cx="8424936" cy="30725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45D0EBB-AB03-A5C5-96F9-2D3D370598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0757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63"/>
    </mc:Choice>
    <mc:Fallback xmlns="">
      <p:transition spd="slow" advTm="15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DA46A2-72B2-476C-4FCB-65A5479A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568928-C131-977C-1771-B9F37340B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E2BF75-0E4E-D4D8-363D-8976BF4103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909" y="72016"/>
            <a:ext cx="7157475" cy="4587966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B8B59DB-6067-6919-1B43-1757A9B37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29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06"/>
    </mc:Choice>
    <mc:Fallback xmlns="">
      <p:transition spd="slow" advTm="28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DA46A2-72B2-476C-4FCB-65A5479A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568928-C131-977C-1771-B9F37340B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DD2636-D938-EC22-085C-183DEBBC0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712" y="755425"/>
            <a:ext cx="4824536" cy="3579229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4916E48-A66A-676F-AF95-7216D45A1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9915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27"/>
    </mc:Choice>
    <mc:Fallback xmlns="">
      <p:transition spd="slow" advTm="48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chemeClr val="bg1"/>
                </a:solidFill>
                <a:cs typeface="Calibri"/>
              </a:rPr>
              <a:t>Potential goals and approaches for type 2 diabetes</a:t>
            </a:r>
            <a:endParaRPr lang="en-CA" sz="32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323341" y="1546503"/>
            <a:ext cx="182563" cy="1254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5" rIns="91370" bIns="45685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dirty="0">
              <a:solidFill>
                <a:srgbClr val="FFFFFF"/>
              </a:solidFill>
              <a:ea typeface="MS PGothic" pitchFamily="34" charset="-128"/>
            </a:endParaRPr>
          </a:p>
        </p:txBody>
      </p:sp>
      <p:grpSp>
        <p:nvGrpSpPr>
          <p:cNvPr id="12" name="Group 58"/>
          <p:cNvGrpSpPr>
            <a:grpSpLocks/>
          </p:cNvGrpSpPr>
          <p:nvPr/>
        </p:nvGrpSpPr>
        <p:grpSpPr bwMode="auto">
          <a:xfrm>
            <a:off x="1050269" y="1336938"/>
            <a:ext cx="412750" cy="401638"/>
            <a:chOff x="654" y="1440"/>
            <a:chExt cx="329" cy="288"/>
          </a:xfrm>
        </p:grpSpPr>
        <p:sp>
          <p:nvSpPr>
            <p:cNvPr id="17" name="Oval 16"/>
            <p:cNvSpPr/>
            <p:nvPr/>
          </p:nvSpPr>
          <p:spPr>
            <a:xfrm>
              <a:off x="654" y="1501"/>
              <a:ext cx="130" cy="8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667" y="1570"/>
              <a:ext cx="133" cy="8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784" y="1550"/>
              <a:ext cx="129" cy="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750" y="1598"/>
              <a:ext cx="130" cy="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805" y="1454"/>
              <a:ext cx="130" cy="9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67" y="1632"/>
              <a:ext cx="133" cy="9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736" y="1496"/>
              <a:ext cx="130" cy="8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853" y="1522"/>
              <a:ext cx="130" cy="8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784" y="1640"/>
              <a:ext cx="129" cy="8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2" y="1440"/>
              <a:ext cx="130" cy="8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30" name="Group 34"/>
          <p:cNvGrpSpPr>
            <a:grpSpLocks/>
          </p:cNvGrpSpPr>
          <p:nvPr/>
        </p:nvGrpSpPr>
        <p:grpSpPr bwMode="auto">
          <a:xfrm>
            <a:off x="1078877" y="2154535"/>
            <a:ext cx="411163" cy="384175"/>
            <a:chOff x="631371" y="2460171"/>
            <a:chExt cx="522514" cy="435430"/>
          </a:xfrm>
        </p:grpSpPr>
        <p:sp>
          <p:nvSpPr>
            <p:cNvPr id="31" name="Oval 30"/>
            <p:cNvSpPr/>
            <p:nvPr/>
          </p:nvSpPr>
          <p:spPr>
            <a:xfrm>
              <a:off x="631371" y="2535741"/>
              <a:ext cx="205777" cy="14214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653563" y="2643699"/>
              <a:ext cx="205777" cy="14214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837148" y="2613111"/>
              <a:ext cx="207796" cy="14034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784695" y="2688681"/>
              <a:ext cx="205777" cy="14214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871445" y="2460171"/>
              <a:ext cx="205777" cy="14214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762504" y="2524946"/>
              <a:ext cx="205777" cy="14214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948108" y="2568129"/>
              <a:ext cx="205777" cy="14394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837148" y="2753456"/>
              <a:ext cx="207796" cy="14214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39" name="Group 35"/>
          <p:cNvGrpSpPr>
            <a:grpSpLocks/>
          </p:cNvGrpSpPr>
          <p:nvPr/>
        </p:nvGrpSpPr>
        <p:grpSpPr bwMode="auto">
          <a:xfrm>
            <a:off x="1078877" y="2991128"/>
            <a:ext cx="411163" cy="269875"/>
            <a:chOff x="631371" y="2525486"/>
            <a:chExt cx="522514" cy="304800"/>
          </a:xfrm>
        </p:grpSpPr>
        <p:sp>
          <p:nvSpPr>
            <p:cNvPr id="40" name="Oval 39"/>
            <p:cNvSpPr/>
            <p:nvPr/>
          </p:nvSpPr>
          <p:spPr>
            <a:xfrm>
              <a:off x="631371" y="2536244"/>
              <a:ext cx="205777" cy="14164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837148" y="2613341"/>
              <a:ext cx="207796" cy="1416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784695" y="2688644"/>
              <a:ext cx="205777" cy="1416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762504" y="2525486"/>
              <a:ext cx="205777" cy="14164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948108" y="2568517"/>
              <a:ext cx="205777" cy="14343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grpSp>
        <p:nvGrpSpPr>
          <p:cNvPr id="45" name="Group 44"/>
          <p:cNvGrpSpPr>
            <a:grpSpLocks/>
          </p:cNvGrpSpPr>
          <p:nvPr/>
        </p:nvGrpSpPr>
        <p:grpSpPr bwMode="auto">
          <a:xfrm>
            <a:off x="1088402" y="3753147"/>
            <a:ext cx="327025" cy="258763"/>
            <a:chOff x="631371" y="2536371"/>
            <a:chExt cx="413657" cy="293915"/>
          </a:xfrm>
        </p:grpSpPr>
        <p:sp>
          <p:nvSpPr>
            <p:cNvPr id="46" name="Oval 45"/>
            <p:cNvSpPr/>
            <p:nvPr/>
          </p:nvSpPr>
          <p:spPr>
            <a:xfrm>
              <a:off x="631371" y="2536371"/>
              <a:ext cx="206829" cy="1424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838200" y="2613907"/>
              <a:ext cx="206828" cy="13884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783982" y="2687836"/>
              <a:ext cx="206829" cy="1424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sp>
        <p:nvSpPr>
          <p:cNvPr id="49" name="TextBox 50"/>
          <p:cNvSpPr txBox="1">
            <a:spLocks noChangeArrowheads="1"/>
          </p:cNvSpPr>
          <p:nvPr/>
        </p:nvSpPr>
        <p:spPr bwMode="auto">
          <a:xfrm rot="-5400000">
            <a:off x="-503102" y="2398677"/>
            <a:ext cx="2555875" cy="47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0" tIns="45685" rIns="91370" bIns="456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lnSpc>
                <a:spcPct val="85000"/>
              </a:lnSpc>
              <a:defRPr/>
            </a:pPr>
            <a:r>
              <a:rPr lang="en-US" altLang="en-US" sz="1400" dirty="0">
                <a:solidFill>
                  <a:srgbClr val="00196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Beta-cell</a:t>
            </a:r>
            <a:br>
              <a:rPr lang="en-US" altLang="en-US" sz="1400" dirty="0">
                <a:solidFill>
                  <a:srgbClr val="00196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400" dirty="0">
                <a:solidFill>
                  <a:srgbClr val="00196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 (%)</a:t>
            </a:r>
          </a:p>
        </p:txBody>
      </p:sp>
      <p:sp>
        <p:nvSpPr>
          <p:cNvPr id="50" name="Down Arrow 49"/>
          <p:cNvSpPr/>
          <p:nvPr/>
        </p:nvSpPr>
        <p:spPr>
          <a:xfrm>
            <a:off x="1547664" y="1262037"/>
            <a:ext cx="307975" cy="3109913"/>
          </a:xfrm>
          <a:prstGeom prst="downArrow">
            <a:avLst>
              <a:gd name="adj1" fmla="val 3620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5" rIns="91370" bIns="45685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1" name="Right Triangle 50"/>
          <p:cNvSpPr/>
          <p:nvPr/>
        </p:nvSpPr>
        <p:spPr>
          <a:xfrm>
            <a:off x="3007136" y="1801496"/>
            <a:ext cx="5165264" cy="2341079"/>
          </a:xfrm>
          <a:prstGeom prst="rtTriangle">
            <a:avLst/>
          </a:prstGeom>
          <a:solidFill>
            <a:srgbClr val="00B0F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5" rIns="91370" bIns="45685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dirty="0">
              <a:solidFill>
                <a:srgbClr val="FFFFFF"/>
              </a:solidFill>
              <a:ea typeface="MS PGothic" pitchFamily="34" charset="-128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8D576DE-E777-FC45-BF92-D8EFEF7C01CF}"/>
              </a:ext>
            </a:extLst>
          </p:cNvPr>
          <p:cNvGrpSpPr/>
          <p:nvPr/>
        </p:nvGrpSpPr>
        <p:grpSpPr>
          <a:xfrm>
            <a:off x="3066821" y="1919554"/>
            <a:ext cx="1039727" cy="2164364"/>
            <a:chOff x="3066821" y="1919554"/>
            <a:chExt cx="1039727" cy="2164364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BD5C617-6FFE-954C-BD5E-A807913D0FA9}"/>
                </a:ext>
              </a:extLst>
            </p:cNvPr>
            <p:cNvSpPr/>
            <p:nvPr/>
          </p:nvSpPr>
          <p:spPr bwMode="auto">
            <a:xfrm>
              <a:off x="3066821" y="2427734"/>
              <a:ext cx="1039727" cy="1656184"/>
            </a:xfrm>
            <a:prstGeom prst="rect">
              <a:avLst/>
            </a:prstGeom>
            <a:solidFill>
              <a:srgbClr val="00B7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54" name="Right Triangle 53">
              <a:extLst>
                <a:ext uri="{FF2B5EF4-FFF2-40B4-BE49-F238E27FC236}">
                  <a16:creationId xmlns:a16="http://schemas.microsoft.com/office/drawing/2014/main" id="{8AD34831-D610-4C43-BE29-ADB9FEA1FB04}"/>
                </a:ext>
              </a:extLst>
            </p:cNvPr>
            <p:cNvSpPr/>
            <p:nvPr/>
          </p:nvSpPr>
          <p:spPr bwMode="auto">
            <a:xfrm>
              <a:off x="3066821" y="1919554"/>
              <a:ext cx="1039727" cy="508180"/>
            </a:xfrm>
            <a:prstGeom prst="rtTriangle">
              <a:avLst/>
            </a:prstGeom>
            <a:solidFill>
              <a:srgbClr val="00B7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GB" altLang="en-US" sz="1400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cxnSp>
        <p:nvCxnSpPr>
          <p:cNvPr id="55" name="Straight Connector 54"/>
          <p:cNvCxnSpPr>
            <a:cxnSpLocks/>
          </p:cNvCxnSpPr>
          <p:nvPr/>
        </p:nvCxnSpPr>
        <p:spPr>
          <a:xfrm>
            <a:off x="1951040" y="1339885"/>
            <a:ext cx="6221360" cy="281604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976030" y="1801496"/>
            <a:ext cx="4961494" cy="30498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Down Arrow 77"/>
          <p:cNvSpPr>
            <a:spLocks noChangeArrowheads="1"/>
          </p:cNvSpPr>
          <p:nvPr/>
        </p:nvSpPr>
        <p:spPr bwMode="auto">
          <a:xfrm rot="-5400000">
            <a:off x="5403279" y="1862523"/>
            <a:ext cx="280987" cy="5073274"/>
          </a:xfrm>
          <a:prstGeom prst="downArrow">
            <a:avLst>
              <a:gd name="adj1" fmla="val 36204"/>
              <a:gd name="adj2" fmla="val 54885"/>
            </a:avLst>
          </a:prstGeom>
          <a:solidFill>
            <a:schemeClr val="accent1"/>
          </a:solidFill>
          <a:ln w="25400" algn="ctr">
            <a:solidFill>
              <a:srgbClr val="000F48"/>
            </a:solidFill>
            <a:miter lim="800000"/>
            <a:headEnd/>
            <a:tailEnd/>
          </a:ln>
        </p:spPr>
        <p:txBody>
          <a:bodyPr vert="eaVert" lIns="91370" tIns="45685" rIns="91370" bIns="45685"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8" name="TextBox 78"/>
          <p:cNvSpPr txBox="1">
            <a:spLocks noChangeArrowheads="1"/>
          </p:cNvSpPr>
          <p:nvPr/>
        </p:nvSpPr>
        <p:spPr bwMode="auto">
          <a:xfrm>
            <a:off x="2081248" y="4455031"/>
            <a:ext cx="5856287" cy="27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0" tIns="45685" rIns="91370" bIns="456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r>
              <a:rPr lang="en-US" altLang="en-US" sz="1200" dirty="0">
                <a:solidFill>
                  <a:srgbClr val="00196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Duration of type 2 diabetes</a:t>
            </a:r>
          </a:p>
        </p:txBody>
      </p:sp>
      <p:sp>
        <p:nvSpPr>
          <p:cNvPr id="59" name="TextBox 58">
            <a:hlinkClick r:id="rId6"/>
          </p:cNvPr>
          <p:cNvSpPr txBox="1">
            <a:spLocks noChangeArrowheads="1"/>
          </p:cNvSpPr>
          <p:nvPr/>
        </p:nvSpPr>
        <p:spPr bwMode="auto">
          <a:xfrm>
            <a:off x="3540375" y="1347614"/>
            <a:ext cx="3839937" cy="45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0" tIns="45685" rIns="91370" bIns="456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en-US" sz="1300" b="1" dirty="0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Multifactorial management (ABCDES</a:t>
            </a:r>
            <a:r>
              <a:rPr lang="en-US" altLang="en-US" sz="1300" b="1" baseline="30000" dirty="0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US" altLang="en-US" sz="1300" b="1" dirty="0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to prevent/delay diabetes complications</a:t>
            </a:r>
          </a:p>
        </p:txBody>
      </p:sp>
      <p:sp>
        <p:nvSpPr>
          <p:cNvPr id="60" name="Content Placeholder 2"/>
          <p:cNvSpPr>
            <a:spLocks/>
          </p:cNvSpPr>
          <p:nvPr/>
        </p:nvSpPr>
        <p:spPr bwMode="auto">
          <a:xfrm rot="10800000">
            <a:off x="1695450" y="2192367"/>
            <a:ext cx="186848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0" tIns="45685" rIns="91370" bIns="45685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>
              <a:lnSpc>
                <a:spcPct val="85000"/>
              </a:lnSpc>
              <a:spcBef>
                <a:spcPct val="20000"/>
              </a:spcBef>
              <a:buClr>
                <a:srgbClr val="E97F20"/>
              </a:buClr>
              <a:defRPr/>
            </a:pPr>
            <a:endParaRPr lang="en-US" altLang="en-US" sz="1200" dirty="0">
              <a:solidFill>
                <a:srgbClr val="FFFFFF"/>
              </a:solidFill>
              <a:ea typeface="ヒラギノ角ゴ Pro W3" pitchFamily="-105" charset="-128"/>
            </a:endParaRPr>
          </a:p>
        </p:txBody>
      </p:sp>
      <p:sp>
        <p:nvSpPr>
          <p:cNvPr id="61" name="Rounded Rectangular Callout 60"/>
          <p:cNvSpPr/>
          <p:nvPr/>
        </p:nvSpPr>
        <p:spPr bwMode="auto">
          <a:xfrm rot="10800000">
            <a:off x="1835697" y="1948901"/>
            <a:ext cx="1135724" cy="454908"/>
          </a:xfrm>
          <a:prstGeom prst="wedgeRoundRectCallout">
            <a:avLst>
              <a:gd name="adj1" fmla="val -9535"/>
              <a:gd name="adj2" fmla="val 121074"/>
              <a:gd name="adj3" fmla="val 16667"/>
            </a:avLst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b="1">
              <a:solidFill>
                <a:srgbClr val="FFFFFF"/>
              </a:solidFill>
            </a:endParaRPr>
          </a:p>
        </p:txBody>
      </p:sp>
      <p:sp>
        <p:nvSpPr>
          <p:cNvPr id="62" name="TextBox 10">
            <a:hlinkClick r:id="rId7"/>
          </p:cNvPr>
          <p:cNvSpPr txBox="1">
            <a:spLocks noChangeArrowheads="1"/>
          </p:cNvSpPr>
          <p:nvPr/>
        </p:nvSpPr>
        <p:spPr bwMode="auto">
          <a:xfrm>
            <a:off x="1619672" y="1892234"/>
            <a:ext cx="1531483" cy="54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00" tIns="108000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lnSpc>
                <a:spcPct val="90000"/>
              </a:lnSpc>
              <a:defRPr/>
            </a:pPr>
            <a:r>
              <a:rPr lang="en-US" altLang="en-US" sz="14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Diabetes prevention</a:t>
            </a:r>
          </a:p>
        </p:txBody>
      </p:sp>
      <p:sp>
        <p:nvSpPr>
          <p:cNvPr id="63" name="Rounded Rectangular Callout 62"/>
          <p:cNvSpPr/>
          <p:nvPr/>
        </p:nvSpPr>
        <p:spPr bwMode="auto">
          <a:xfrm rot="10800000">
            <a:off x="3059211" y="2605001"/>
            <a:ext cx="1047337" cy="632708"/>
          </a:xfrm>
          <a:prstGeom prst="wedgeRoundRectCallout">
            <a:avLst>
              <a:gd name="adj1" fmla="val -10644"/>
              <a:gd name="adj2" fmla="val 128434"/>
              <a:gd name="adj3" fmla="val 16667"/>
            </a:avLst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b="1">
              <a:solidFill>
                <a:srgbClr val="FFFFFF"/>
              </a:solidFill>
            </a:endParaRPr>
          </a:p>
        </p:txBody>
      </p:sp>
      <p:sp>
        <p:nvSpPr>
          <p:cNvPr id="64" name="TextBox 76"/>
          <p:cNvSpPr txBox="1">
            <a:spLocks noChangeArrowheads="1"/>
          </p:cNvSpPr>
          <p:nvPr/>
        </p:nvSpPr>
        <p:spPr bwMode="auto">
          <a:xfrm>
            <a:off x="2985577" y="2591960"/>
            <a:ext cx="1206449" cy="65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720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lnSpc>
                <a:spcPct val="90000"/>
              </a:lnSpc>
              <a:defRPr/>
            </a:pPr>
            <a:r>
              <a:rPr lang="en-US" altLang="en-US" sz="13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Diabetes remission</a:t>
            </a:r>
          </a:p>
          <a:p>
            <a:pPr algn="ctr" defTabSz="913613" eaLnBrk="1" hangingPunct="1">
              <a:lnSpc>
                <a:spcPct val="90000"/>
              </a:lnSpc>
              <a:defRPr/>
            </a:pPr>
            <a:r>
              <a:rPr lang="en-US" altLang="en-US" sz="13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potential?</a:t>
            </a:r>
          </a:p>
        </p:txBody>
      </p:sp>
      <p:grpSp>
        <p:nvGrpSpPr>
          <p:cNvPr id="65" name="Group 64"/>
          <p:cNvGrpSpPr>
            <a:grpSpLocks/>
          </p:cNvGrpSpPr>
          <p:nvPr/>
        </p:nvGrpSpPr>
        <p:grpSpPr bwMode="auto">
          <a:xfrm>
            <a:off x="4192026" y="3234804"/>
            <a:ext cx="1532102" cy="505754"/>
            <a:chOff x="1363818" y="1431190"/>
            <a:chExt cx="1794929" cy="789277"/>
          </a:xfrm>
        </p:grpSpPr>
        <p:sp>
          <p:nvSpPr>
            <p:cNvPr id="66" name="Rounded Rectangular Callout 65"/>
            <p:cNvSpPr/>
            <p:nvPr/>
          </p:nvSpPr>
          <p:spPr>
            <a:xfrm rot="10800000">
              <a:off x="1363818" y="1431190"/>
              <a:ext cx="1794929" cy="789277"/>
            </a:xfrm>
            <a:prstGeom prst="wedgeRoundRectCallout">
              <a:avLst>
                <a:gd name="adj1" fmla="val -12556"/>
                <a:gd name="adj2" fmla="val 137342"/>
                <a:gd name="adj3" fmla="val 16667"/>
              </a:avLst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defRPr/>
              </a:pPr>
              <a:endParaRPr lang="en-US" altLang="en-US" sz="1400" b="1">
                <a:solidFill>
                  <a:srgbClr val="FFFFFF"/>
                </a:solidFill>
              </a:endParaRPr>
            </a:p>
          </p:txBody>
        </p:sp>
        <p:sp>
          <p:nvSpPr>
            <p:cNvPr id="67" name="TextBox 79"/>
            <p:cNvSpPr txBox="1">
              <a:spLocks noChangeArrowheads="1"/>
            </p:cNvSpPr>
            <p:nvPr/>
          </p:nvSpPr>
          <p:spPr bwMode="auto">
            <a:xfrm>
              <a:off x="1512424" y="1452105"/>
              <a:ext cx="1646321" cy="749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defTabSz="913613" eaLnBrk="1" hangingPunct="1">
                <a:lnSpc>
                  <a:spcPct val="90000"/>
                </a:lnSpc>
                <a:defRPr/>
              </a:pPr>
              <a:r>
                <a:rPr lang="en-US" altLang="en-US" sz="14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Reduce progression</a:t>
              </a:r>
            </a:p>
          </p:txBody>
        </p:sp>
      </p:grpSp>
      <p:sp>
        <p:nvSpPr>
          <p:cNvPr id="68" name="Rounded Rectangular Callout 67">
            <a:extLst>
              <a:ext uri="{FF2B5EF4-FFF2-40B4-BE49-F238E27FC236}">
                <a16:creationId xmlns:a16="http://schemas.microsoft.com/office/drawing/2014/main" id="{1FC2633E-B7D0-E544-A9B9-288956487A42}"/>
              </a:ext>
            </a:extLst>
          </p:cNvPr>
          <p:cNvSpPr/>
          <p:nvPr/>
        </p:nvSpPr>
        <p:spPr bwMode="auto">
          <a:xfrm rot="10800000">
            <a:off x="2299994" y="815157"/>
            <a:ext cx="1702093" cy="481044"/>
          </a:xfrm>
          <a:prstGeom prst="wedgeRoundRectCallout">
            <a:avLst>
              <a:gd name="adj1" fmla="val 6995"/>
              <a:gd name="adj2" fmla="val -152567"/>
              <a:gd name="adj3" fmla="val 16667"/>
            </a:avLst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3613" eaLnBrk="1" hangingPunct="1">
              <a:defRPr/>
            </a:pPr>
            <a:endParaRPr lang="en-US" altLang="en-US" sz="1400" b="1" dirty="0">
              <a:solidFill>
                <a:srgbClr val="FFFFFF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>
            <a:off x="2297574" y="4125428"/>
            <a:ext cx="5874826" cy="30498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2595069" y="3795886"/>
            <a:ext cx="5073275" cy="29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0" tIns="45685" rIns="91370" bIns="456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defTabSz="913613" eaLnBrk="1" hangingPunct="1">
              <a:spcBef>
                <a:spcPct val="50000"/>
              </a:spcBef>
              <a:defRPr/>
            </a:pPr>
            <a:r>
              <a:rPr lang="en-US" altLang="en-US" sz="1300" b="1" spc="-80" dirty="0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Individualize approach (</a:t>
            </a:r>
            <a:r>
              <a:rPr lang="en-US" altLang="en-US" sz="1300" b="1" spc="-80" dirty="0" err="1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</a:t>
            </a:r>
            <a:r>
              <a:rPr lang="en-US" altLang="en-US" sz="1300" b="1" spc="-80" dirty="0">
                <a:solidFill>
                  <a:srgbClr val="E64A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pharmacotherapy) and targets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2F019D9-B6E4-EA4D-89C0-546F24CDF1D9}"/>
              </a:ext>
            </a:extLst>
          </p:cNvPr>
          <p:cNvSpPr/>
          <p:nvPr/>
        </p:nvSpPr>
        <p:spPr>
          <a:xfrm>
            <a:off x="1907704" y="4346045"/>
            <a:ext cx="1044405" cy="1089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55000">
                <a:schemeClr val="accent1">
                  <a:lumMod val="45000"/>
                  <a:lumOff val="55000"/>
                </a:schemeClr>
              </a:gs>
              <a:gs pos="100000">
                <a:schemeClr val="accent1"/>
              </a:gs>
            </a:gsLst>
            <a:lin ang="0" scaled="0"/>
          </a:gra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hlinkClick r:id="rId8"/>
            <a:extLst>
              <a:ext uri="{FF2B5EF4-FFF2-40B4-BE49-F238E27FC236}">
                <a16:creationId xmlns:a16="http://schemas.microsoft.com/office/drawing/2014/main" id="{90AB04F8-31F7-1546-AB29-037786103C35}"/>
              </a:ext>
            </a:extLst>
          </p:cNvPr>
          <p:cNvSpPr txBox="1"/>
          <p:nvPr/>
        </p:nvSpPr>
        <p:spPr>
          <a:xfrm>
            <a:off x="2195736" y="760556"/>
            <a:ext cx="1892791" cy="543020"/>
          </a:xfrm>
          <a:prstGeom prst="rect">
            <a:avLst/>
          </a:prstGeom>
          <a:noFill/>
        </p:spPr>
        <p:txBody>
          <a:bodyPr wrap="square" tIns="108000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2 diabetes diagnosis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08CC8A8A-8573-2FEF-A831-DA6C8A10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727742"/>
            <a:ext cx="9144000" cy="418262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F1340-CE86-F4CF-82D0-EB01611631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pic>
        <p:nvPicPr>
          <p:cNvPr id="84" name="Audio 83">
            <a:hlinkClick r:id="" action="ppaction://media"/>
            <a:extLst>
              <a:ext uri="{FF2B5EF4-FFF2-40B4-BE49-F238E27FC236}">
                <a16:creationId xmlns:a16="http://schemas.microsoft.com/office/drawing/2014/main" id="{1829364B-7399-C9BC-F098-3EE8D30D20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95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92"/>
    </mc:Choice>
    <mc:Fallback xmlns="">
      <p:transition spd="slow" advTm="64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</p:childTnLst>
        </p:cTn>
      </p:par>
    </p:tnLst>
    <p:bldLst>
      <p:bldP spid="59" grpId="0"/>
      <p:bldP spid="61" grpId="0" animBg="1"/>
      <p:bldP spid="62" grpId="0"/>
      <p:bldP spid="63" grpId="0" animBg="1"/>
      <p:bldP spid="64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origins of type 2 diabetes remission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B7527-2F19-8DDD-6210-8B4406DA1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5BF92-D056-467B-4BE1-9FF4C4D5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6E8010-1A96-51A8-8B90-9C052DDBCD1B}"/>
              </a:ext>
            </a:extLst>
          </p:cNvPr>
          <p:cNvSpPr txBox="1"/>
          <p:nvPr/>
        </p:nvSpPr>
        <p:spPr>
          <a:xfrm>
            <a:off x="373843" y="1214420"/>
            <a:ext cx="85038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1990s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case reports started to emerge of individuals with type 2 diabetes achieving non-diabetes range glucose values without antihyperglycemic agents after bariatric surgery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Randomized controlled trials have demonstrated that bariatric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surgery can lead to diabetes remission. 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recently, trials examining lifestyle-based interventions for type 2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diabtes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reported remission in many participants. 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BD7BEF17-3667-A79E-189E-11498923C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1325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78"/>
    </mc:Choice>
    <mc:Fallback xmlns="">
      <p:transition spd="slow" advTm="90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DC terminology and definitions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B7527-2F19-8DDD-6210-8B4406DA1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5BF92-D056-467B-4BE1-9FF4C4D5E1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6E8010-1A96-51A8-8B90-9C052DDBCD1B}"/>
              </a:ext>
            </a:extLst>
          </p:cNvPr>
          <p:cNvSpPr txBox="1"/>
          <p:nvPr/>
        </p:nvSpPr>
        <p:spPr>
          <a:xfrm>
            <a:off x="373843" y="1214420"/>
            <a:ext cx="8503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2 diabetes remission - no antihyperglycemic medication for at least 3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consecutive months and achieving an 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threshold as listed below</a:t>
            </a:r>
          </a:p>
          <a:p>
            <a:pPr algn="l"/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categories: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to normal glucose levels (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&lt;6.0%)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to prediabetes (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between 6.0% and 6.4%)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2 diabetes relapse - subsequent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&gt;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6.5%</a:t>
            </a:r>
          </a:p>
          <a:p>
            <a:pPr algn="l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Pharmacologically-managed diabetes (if currently on antihyperglycemic medications)</a:t>
            </a: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14FC4AB4-0414-5573-3173-7F6990EB6A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465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39"/>
    </mc:Choice>
    <mc:Fallback xmlns="">
      <p:transition spd="slow" advTm="83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Approaches to type 2 diabetes remission</a:t>
            </a:r>
            <a:endParaRPr lang="en-CA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F06BC9-3631-40ED-B21D-8FFBD3188626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30FDB3-2997-1770-71B1-221E5125A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noFill/>
        </p:spPr>
        <p:txBody>
          <a:bodyPr lIns="180000"/>
          <a:lstStyle/>
          <a:p>
            <a:pPr algn="l"/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Remission of Type 2 Diabetes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Dylan MacKay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PhD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022F7-404C-BA08-6E2C-795EC701BB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69" y="4689921"/>
            <a:ext cx="823890" cy="2846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8B53613-68E1-98A6-C3EF-562E19CAFDD1}"/>
              </a:ext>
            </a:extLst>
          </p:cNvPr>
          <p:cNvSpPr txBox="1"/>
          <p:nvPr/>
        </p:nvSpPr>
        <p:spPr>
          <a:xfrm>
            <a:off x="251520" y="1362715"/>
            <a:ext cx="85038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Surgical interventions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all interventions with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surgery, whether or not they also involved </a:t>
            </a:r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behavioural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interventions</a:t>
            </a:r>
          </a:p>
          <a:p>
            <a:pPr algn="l"/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pharmacological agents</a:t>
            </a:r>
          </a:p>
          <a:p>
            <a:pPr algn="l"/>
            <a:endParaRPr lang="en-US" sz="1800" b="0" i="0" u="none" strike="noStrike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800" b="0" i="0" u="sng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Pharmacological interventions</a:t>
            </a:r>
            <a:r>
              <a:rPr lang="en-US" sz="1800" b="0" i="0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all interventions which added 1 or more pharmacological agents in the intervention, whether or not they also involved</a:t>
            </a:r>
          </a:p>
          <a:p>
            <a:pPr algn="l"/>
            <a:r>
              <a:rPr lang="en-US" sz="1800" b="0" i="0" u="none" strike="noStrike" baseline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behavioural</a:t>
            </a:r>
            <a:r>
              <a:rPr lang="en-US" sz="1800" b="0" i="0" u="none" strike="noStrike" baseline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interventions</a:t>
            </a: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126C10A6-79EB-50DE-C076-87BF1BA712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284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42"/>
    </mc:Choice>
    <mc:Fallback xmlns="">
      <p:transition spd="slow" advTm="35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4|10.7|7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1|2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4|10.2|9.1|2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8|1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6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Office Them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p:Policy xmlns:p="office.server.policy" id="" local="true">
  <p:Name>Document</p:Name>
  <p:Description>Delete all previous versions 7 years after their last modified date.</p:Description>
  <p:Statement>Delete all previous versions 7 years after their last modified date.</p:Statement>
  <p:PolicyItems>
    <p:PolicyItem featureId="Microsoft.Office.RecordsManagement.PolicyFeatures.Expiration" staticId="0x0101|351795386" UniqueId="12f8c153-f641-4348-8023-654ffcb3326d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7</number>
                  <property>_DCDateModified</property>
                  <propertyId>810dbd02-bbf5-4c67-b1ce-5ad7c5a512b2</propertyId>
                  <period>years</period>
                </formula>
                <action type="action" id="Microsoft.Office.RecordsManagement.PolicyFeatures.Expiration.Action.DeletePreviousVersions"/>
              </data>
            </stages>
          </Schedule>
        </Schedules>
      </p:CustomData>
    </p:PolicyItem>
  </p:PolicyItems>
</p:Policy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B2B8A6615B60438A747362CE658882" ma:contentTypeVersion="137" ma:contentTypeDescription="Create a new document." ma:contentTypeScope="" ma:versionID="9fc7d11bf4fc65973349566ac4df7d74">
  <xsd:schema xmlns:xsd="http://www.w3.org/2001/XMLSchema" xmlns:xs="http://www.w3.org/2001/XMLSchema" xmlns:p="http://schemas.microsoft.com/office/2006/metadata/properties" xmlns:ns1="http://schemas.microsoft.com/sharepoint/v3" xmlns:ns2="202f137e-1084-49bf-8dc4-52cce1a03cbd" xmlns:ns3="5510c10c-71fb-4e72-a0f8-41b6e1814f31" xmlns:ns4="http://schemas.microsoft.com/sharepoint/v3/fields" xmlns:ns5="ea619266-b107-4d7a-a5ac-eac37735488f" targetNamespace="http://schemas.microsoft.com/office/2006/metadata/properties" ma:root="true" ma:fieldsID="d3e827a8a0f4f7daec1b6dbb842f4ae0" ns1:_="" ns2:_="" ns3:_="" ns4:_="" ns5:_="">
    <xsd:import namespace="http://schemas.microsoft.com/sharepoint/v3"/>
    <xsd:import namespace="202f137e-1084-49bf-8dc4-52cce1a03cbd"/>
    <xsd:import namespace="5510c10c-71fb-4e72-a0f8-41b6e1814f31"/>
    <xsd:import namespace="http://schemas.microsoft.com/sharepoint/v3/fields"/>
    <xsd:import namespace="ea619266-b107-4d7a-a5ac-eac37735488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1:PublishingStartDate" minOccurs="0"/>
                <xsd:element ref="ns1:PublishingExpirationDate" minOccurs="0"/>
                <xsd:element ref="ns4:_DCDateCreated" minOccurs="0"/>
                <xsd:element ref="ns4:_DCDateModified" minOccurs="0"/>
                <xsd:element ref="ns1:_dlc_ExpireDateSaved" minOccurs="0"/>
                <xsd:element ref="ns1:_dlc_ExpireDate" minOccurs="0"/>
                <xsd:element ref="ns1:_dlc_Exempt" minOccurs="0"/>
                <xsd:element ref="ns3:MediaServiceDateTaken" minOccurs="0"/>
                <xsd:element ref="ns5:SharedWithUsers" minOccurs="0"/>
                <xsd:element ref="ns5:SharedWithDetail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4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5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  <xsd:element name="_dlc_ExpireDateSaved" ma:index="18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9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_dlc_Exempt" ma:index="20" nillable="true" ma:displayName="Exempt from Policy" ma:hidden="true" ma:internalName="_dlc_Exempt" ma:readOnly="true">
      <xsd:simpleType>
        <xsd:restriction base="dms:Unknown"/>
      </xsd:simpleType>
    </xsd:element>
    <xsd:element name="_ip_UnifiedCompliancePolicyProperties" ma:index="3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f137e-1084-49bf-8dc4-52cce1a03cb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35" nillable="true" ma:displayName="Taxonomy Catch All Column" ma:hidden="true" ma:list="{503bcb71-bd8d-44af-a267-5e6f562debca}" ma:internalName="TaxCatchAll" ma:showField="CatchAllData" ma:web="202f137e-1084-49bf-8dc4-52cce1a03c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0c10c-71fb-4e72-a0f8-41b6e1814f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4" nillable="true" ma:displayName="MediaServiceLocation" ma:internalName="MediaServiceLocation" ma:readOnly="true">
      <xsd:simpleType>
        <xsd:restriction base="dms:Text"/>
      </xsd:simpleType>
    </xsd:element>
    <xsd:element name="MediaServiceOCR" ma:index="2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3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4" nillable="true" ma:taxonomy="true" ma:internalName="lcf76f155ced4ddcb4097134ff3c332f" ma:taxonomyFieldName="MediaServiceImageTags" ma:displayName="Image Tags" ma:readOnly="false" ma:fieldId="{5cf76f15-5ced-4ddc-b409-7134ff3c332f}" ma:taxonomyMulti="true" ma:sspId="690b3106-8918-4fc7-9aa5-a79d0971ae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16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17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619266-b107-4d7a-a5ac-eac37735488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DCDateModified xmlns="http://schemas.microsoft.com/sharepoint/v3/fields" xsi:nil="true"/>
    <_ip_UnifiedCompliancePolicyProperties xmlns="http://schemas.microsoft.com/sharepoint/v3" xsi:nil="true"/>
    <_DCDateCreated xmlns="http://schemas.microsoft.com/sharepoint/v3/fields" xsi:nil="true"/>
    <lcf76f155ced4ddcb4097134ff3c332f xmlns="5510c10c-71fb-4e72-a0f8-41b6e1814f31">
      <Terms xmlns="http://schemas.microsoft.com/office/infopath/2007/PartnerControls"/>
    </lcf76f155ced4ddcb4097134ff3c332f>
    <TaxCatchAll xmlns="202f137e-1084-49bf-8dc4-52cce1a03cbd" xsi:nil="true"/>
    <PublishingExpirationDate xmlns="http://schemas.microsoft.com/sharepoint/v3" xsi:nil="true"/>
    <PublishingStartDate xmlns="http://schemas.microsoft.com/sharepoint/v3" xsi:nil="true"/>
    <_dlc_DocId xmlns="202f137e-1084-49bf-8dc4-52cce1a03cbd">4ACUP55NRP4V-1416180311-78790</_dlc_DocId>
    <_dlc_DocIdUrl xmlns="202f137e-1084-49bf-8dc4-52cce1a03cbd">
      <Url>https://diabetescanada.sharepoint.com/sites/intranet/DiabetesCanada/GRPA/_layouts/15/DocIdRedir.aspx?ID=4ACUP55NRP4V-1416180311-78790</Url>
      <Description>4ACUP55NRP4V-1416180311-78790</Description>
    </_dlc_DocIdUrl>
  </documentManagement>
</p:properties>
</file>

<file path=customXml/itemProps1.xml><?xml version="1.0" encoding="utf-8"?>
<ds:datastoreItem xmlns:ds="http://schemas.openxmlformats.org/officeDocument/2006/customXml" ds:itemID="{431BC7EE-972D-483A-9438-37C31C953F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53F16-3311-40C5-8A9E-CDC7087A73AE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C0FCD3DA-6CF2-450C-BE15-2D8C1CD13A7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D788502-0DD0-471B-AC09-667D0474F7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02f137e-1084-49bf-8dc4-52cce1a03cbd"/>
    <ds:schemaRef ds:uri="5510c10c-71fb-4e72-a0f8-41b6e1814f31"/>
    <ds:schemaRef ds:uri="http://schemas.microsoft.com/sharepoint/v3/fields"/>
    <ds:schemaRef ds:uri="ea619266-b107-4d7a-a5ac-eac3773548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991ACAE7-BB05-4479-955F-CEB6DEBE0F77}">
  <ds:schemaRefs>
    <ds:schemaRef ds:uri="03205bda-8045-47af-9adc-30d806f00034"/>
    <ds:schemaRef ds:uri="http://schemas.microsoft.com/office/2006/documentManagement/types"/>
    <ds:schemaRef ds:uri="http://purl.org/dc/terms/"/>
    <ds:schemaRef ds:uri="http://schemas.microsoft.com/sharepoint/v3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sharepoint/v3/fields"/>
    <ds:schemaRef ds:uri="http://schemas.openxmlformats.org/package/2006/metadata/core-properties"/>
    <ds:schemaRef ds:uri="http://purl.org/dc/dcmitype/"/>
    <ds:schemaRef ds:uri="68221544-c3bc-4b19-95c0-c11e5345a436"/>
    <ds:schemaRef ds:uri="202f137e-1084-49bf-8dc4-52cce1a03cbd"/>
    <ds:schemaRef ds:uri="http://schemas.microsoft.com/office/2006/metadata/properties"/>
    <ds:schemaRef ds:uri="5510c10c-71fb-4e72-a0f8-41b6e1814f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24843</TotalTime>
  <Words>1571</Words>
  <Application>Microsoft Office PowerPoint</Application>
  <PresentationFormat>On-screen Show (16:9)</PresentationFormat>
  <Paragraphs>180</Paragraphs>
  <Slides>20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Alarica Fernandes</dc:creator>
  <cp:lastModifiedBy>Tracy Barnes</cp:lastModifiedBy>
  <cp:revision>175</cp:revision>
  <dcterms:created xsi:type="dcterms:W3CDTF">2016-07-13T19:02:46Z</dcterms:created>
  <dcterms:modified xsi:type="dcterms:W3CDTF">2024-05-16T14:39:42Z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0x010100ABE775E98BDCD34AA07F99E5AC8349A8</vt:lpwstr>
  </property>
  <property fmtid="{D5CDD505-2E9C-101B-9397-08002B2CF9AE}" pid="3" name="_dlc_policyId">
    <vt:lpwstr>0x0101|351795386</vt:lpwstr>
  </property>
  <property fmtid="{D5CDD505-2E9C-101B-9397-08002B2CF9AE}" pid="4" name="MediaServiceImageTags">
    <vt:lpwstr/>
  </property>
  <property fmtid="{D5CDD505-2E9C-101B-9397-08002B2CF9AE}" pid="5" name="ItemRetentionFormula">
    <vt:lpwstr>&lt;formula id="Microsoft.Office.RecordsManagement.PolicyFeatures.Expiration.Formula.BuiltIn"&gt;&lt;number&gt;7&lt;/number&gt;&lt;property&gt;_DCDateModified&lt;/property&gt;&lt;propertyId&gt;810dbd02-bbf5-4c67-b1ce-5ad7c5a512b2&lt;/propertyId&gt;&lt;period&gt;years&lt;/period&gt;&lt;/formula&gt;</vt:lpwstr>
  </property>
  <property fmtid="{D5CDD505-2E9C-101B-9397-08002B2CF9AE}" pid="6" name="_dlc_DocIdItemGuid">
    <vt:lpwstr>d047b677-6b0a-4c58-a923-a18fb8a3f724</vt:lpwstr>
  </property>
</Properties>
</file>