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5" r:id="rId2"/>
  </p:sldMasterIdLst>
  <p:notesMasterIdLst>
    <p:notesMasterId r:id="rId32"/>
  </p:notesMasterIdLst>
  <p:handoutMasterIdLst>
    <p:handoutMasterId r:id="rId33"/>
  </p:handoutMasterIdLst>
  <p:sldIdLst>
    <p:sldId id="352" r:id="rId3"/>
    <p:sldId id="357" r:id="rId4"/>
    <p:sldId id="316" r:id="rId5"/>
    <p:sldId id="350" r:id="rId6"/>
    <p:sldId id="307" r:id="rId7"/>
    <p:sldId id="308" r:id="rId8"/>
    <p:sldId id="326" r:id="rId9"/>
    <p:sldId id="327" r:id="rId10"/>
    <p:sldId id="309" r:id="rId11"/>
    <p:sldId id="353" r:id="rId12"/>
    <p:sldId id="328" r:id="rId13"/>
    <p:sldId id="329" r:id="rId14"/>
    <p:sldId id="330" r:id="rId15"/>
    <p:sldId id="331" r:id="rId16"/>
    <p:sldId id="311" r:id="rId17"/>
    <p:sldId id="333" r:id="rId18"/>
    <p:sldId id="351" r:id="rId19"/>
    <p:sldId id="302" r:id="rId20"/>
    <p:sldId id="303" r:id="rId21"/>
    <p:sldId id="304" r:id="rId22"/>
    <p:sldId id="354" r:id="rId23"/>
    <p:sldId id="306" r:id="rId24"/>
    <p:sldId id="317" r:id="rId25"/>
    <p:sldId id="320" r:id="rId26"/>
    <p:sldId id="318" r:id="rId27"/>
    <p:sldId id="319" r:id="rId28"/>
    <p:sldId id="355" r:id="rId29"/>
    <p:sldId id="356" r:id="rId30"/>
    <p:sldId id="349" r:id="rId31"/>
  </p:sldIdLst>
  <p:sldSz cx="9144000" cy="6858000" type="letter"/>
  <p:notesSz cx="7010400" cy="9236075"/>
  <p:defaultTextStyle>
    <a:defPPr>
      <a:defRPr lang="en-US"/>
    </a:defPPr>
    <a:lvl1pPr algn="l" defTabSz="841375" rtl="0" fontAlgn="base">
      <a:spcBef>
        <a:spcPct val="0"/>
      </a:spcBef>
      <a:spcAft>
        <a:spcPct val="0"/>
      </a:spcAft>
      <a:defRPr sz="1700" kern="1200">
        <a:solidFill>
          <a:schemeClr val="tx1"/>
        </a:solidFill>
        <a:latin typeface="Calibri" pitchFamily="34" charset="0"/>
        <a:ea typeface="MS PGothic" pitchFamily="34" charset="-128"/>
        <a:cs typeface="+mn-cs"/>
      </a:defRPr>
    </a:lvl1pPr>
    <a:lvl2pPr marL="420688" indent="36513" algn="l" defTabSz="841375" rtl="0" fontAlgn="base">
      <a:spcBef>
        <a:spcPct val="0"/>
      </a:spcBef>
      <a:spcAft>
        <a:spcPct val="0"/>
      </a:spcAft>
      <a:defRPr sz="1700" kern="1200">
        <a:solidFill>
          <a:schemeClr val="tx1"/>
        </a:solidFill>
        <a:latin typeface="Calibri" pitchFamily="34" charset="0"/>
        <a:ea typeface="MS PGothic" pitchFamily="34" charset="-128"/>
        <a:cs typeface="+mn-cs"/>
      </a:defRPr>
    </a:lvl2pPr>
    <a:lvl3pPr marL="841375" indent="73025" algn="l" defTabSz="841375" rtl="0" fontAlgn="base">
      <a:spcBef>
        <a:spcPct val="0"/>
      </a:spcBef>
      <a:spcAft>
        <a:spcPct val="0"/>
      </a:spcAft>
      <a:defRPr sz="1700" kern="1200">
        <a:solidFill>
          <a:schemeClr val="tx1"/>
        </a:solidFill>
        <a:latin typeface="Calibri" pitchFamily="34" charset="0"/>
        <a:ea typeface="MS PGothic" pitchFamily="34" charset="-128"/>
        <a:cs typeface="+mn-cs"/>
      </a:defRPr>
    </a:lvl3pPr>
    <a:lvl4pPr marL="1262063" indent="109538" algn="l" defTabSz="841375" rtl="0" fontAlgn="base">
      <a:spcBef>
        <a:spcPct val="0"/>
      </a:spcBef>
      <a:spcAft>
        <a:spcPct val="0"/>
      </a:spcAft>
      <a:defRPr sz="1700" kern="1200">
        <a:solidFill>
          <a:schemeClr val="tx1"/>
        </a:solidFill>
        <a:latin typeface="Calibri" pitchFamily="34" charset="0"/>
        <a:ea typeface="MS PGothic" pitchFamily="34" charset="-128"/>
        <a:cs typeface="+mn-cs"/>
      </a:defRPr>
    </a:lvl4pPr>
    <a:lvl5pPr marL="1682750" indent="146050" algn="l" defTabSz="841375" rtl="0" fontAlgn="base">
      <a:spcBef>
        <a:spcPct val="0"/>
      </a:spcBef>
      <a:spcAft>
        <a:spcPct val="0"/>
      </a:spcAft>
      <a:defRPr sz="1700" kern="1200">
        <a:solidFill>
          <a:schemeClr val="tx1"/>
        </a:solidFill>
        <a:latin typeface="Calibri" pitchFamily="34" charset="0"/>
        <a:ea typeface="MS PGothic" pitchFamily="34" charset="-128"/>
        <a:cs typeface="+mn-cs"/>
      </a:defRPr>
    </a:lvl5pPr>
    <a:lvl6pPr marL="2286000" algn="l" defTabSz="914400" rtl="0" eaLnBrk="1" latinLnBrk="0" hangingPunct="1">
      <a:defRPr sz="1700" kern="1200">
        <a:solidFill>
          <a:schemeClr val="tx1"/>
        </a:solidFill>
        <a:latin typeface="Calibri" pitchFamily="34" charset="0"/>
        <a:ea typeface="MS PGothic" pitchFamily="34" charset="-128"/>
        <a:cs typeface="+mn-cs"/>
      </a:defRPr>
    </a:lvl6pPr>
    <a:lvl7pPr marL="2743200" algn="l" defTabSz="914400" rtl="0" eaLnBrk="1" latinLnBrk="0" hangingPunct="1">
      <a:defRPr sz="1700" kern="1200">
        <a:solidFill>
          <a:schemeClr val="tx1"/>
        </a:solidFill>
        <a:latin typeface="Calibri" pitchFamily="34" charset="0"/>
        <a:ea typeface="MS PGothic" pitchFamily="34" charset="-128"/>
        <a:cs typeface="+mn-cs"/>
      </a:defRPr>
    </a:lvl7pPr>
    <a:lvl8pPr marL="3200400" algn="l" defTabSz="914400" rtl="0" eaLnBrk="1" latinLnBrk="0" hangingPunct="1">
      <a:defRPr sz="1700" kern="1200">
        <a:solidFill>
          <a:schemeClr val="tx1"/>
        </a:solidFill>
        <a:latin typeface="Calibri" pitchFamily="34" charset="0"/>
        <a:ea typeface="MS PGothic" pitchFamily="34" charset="-128"/>
        <a:cs typeface="+mn-cs"/>
      </a:defRPr>
    </a:lvl8pPr>
    <a:lvl9pPr marL="3657600" algn="l" defTabSz="914400" rtl="0" eaLnBrk="1" latinLnBrk="0" hangingPunct="1">
      <a:defRPr sz="1700" kern="1200">
        <a:solidFill>
          <a:schemeClr val="tx1"/>
        </a:solidFill>
        <a:latin typeface="Calibri" pitchFamily="34"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3"/>
    <p:restoredTop sz="94292"/>
  </p:normalViewPr>
  <p:slideViewPr>
    <p:cSldViewPr snapToGrid="0" snapToObjects="1">
      <p:cViewPr varScale="1">
        <p:scale>
          <a:sx n="113" d="100"/>
          <a:sy n="113" d="100"/>
        </p:scale>
        <p:origin x="880"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notesMaster" Target="notesMasters/notesMaster1.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handoutMaster" Target="handoutMasters/handoutMaster1.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A984A09C-A0E7-4FE8-88C6-B9E2754F4C23}" type="datetimeFigureOut">
              <a:rPr lang="en-CA" altLang="en-US"/>
              <a:pPr/>
              <a:t>2018-10-23</a:t>
            </a:fld>
            <a:endParaRPr lang="en-CA" altLang="en-US"/>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FA663CBD-5E28-41AD-862F-F1208B728A3D}" type="slidenum">
              <a:rPr lang="en-CA" altLang="en-US"/>
              <a:pPr/>
              <a:t>‹#›</a:t>
            </a:fld>
            <a:endParaRPr lang="en-CA" altLang="en-US"/>
          </a:p>
        </p:txBody>
      </p:sp>
    </p:spTree>
    <p:extLst>
      <p:ext uri="{BB962C8B-B14F-4D97-AF65-F5344CB8AC3E}">
        <p14:creationId xmlns:p14="http://schemas.microsoft.com/office/powerpoint/2010/main" val="9700857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AEC28319-E995-4040-A8C8-0F91168189C1}" type="datetimeFigureOut">
              <a:rPr lang="en-US" altLang="en-US"/>
              <a:pPr/>
              <a:t>10/23/18</a:t>
            </a:fld>
            <a:endParaRPr lang="en-US" alt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AEC65C76-E90E-4641-8FFE-989F78CE4732}" type="slidenum">
              <a:rPr lang="en-US" altLang="en-US"/>
              <a:pPr/>
              <a:t>‹#›</a:t>
            </a:fld>
            <a:endParaRPr lang="en-US" altLang="en-US"/>
          </a:p>
        </p:txBody>
      </p:sp>
    </p:spTree>
    <p:extLst>
      <p:ext uri="{BB962C8B-B14F-4D97-AF65-F5344CB8AC3E}">
        <p14:creationId xmlns:p14="http://schemas.microsoft.com/office/powerpoint/2010/main" val="414693325"/>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pitchFamily="34" charset="-128"/>
        <a:cs typeface="+mn-cs"/>
      </a:defRPr>
    </a:lvl1pPr>
    <a:lvl2pPr marL="420688" algn="l" defTabSz="841375" rtl="0" eaLnBrk="0" fontAlgn="base" hangingPunct="0">
      <a:spcBef>
        <a:spcPct val="30000"/>
      </a:spcBef>
      <a:spcAft>
        <a:spcPct val="0"/>
      </a:spcAft>
      <a:defRPr sz="1100" kern="1200">
        <a:solidFill>
          <a:schemeClr val="tx1"/>
        </a:solidFill>
        <a:latin typeface="+mn-lt"/>
        <a:ea typeface="MS PGothic" pitchFamily="34" charset="-128"/>
        <a:cs typeface="+mn-cs"/>
      </a:defRPr>
    </a:lvl2pPr>
    <a:lvl3pPr marL="841375" algn="l" defTabSz="841375" rtl="0" eaLnBrk="0" fontAlgn="base" hangingPunct="0">
      <a:spcBef>
        <a:spcPct val="30000"/>
      </a:spcBef>
      <a:spcAft>
        <a:spcPct val="0"/>
      </a:spcAft>
      <a:defRPr sz="1100" kern="1200">
        <a:solidFill>
          <a:schemeClr val="tx1"/>
        </a:solidFill>
        <a:latin typeface="+mn-lt"/>
        <a:ea typeface="MS PGothic" pitchFamily="34" charset="-128"/>
        <a:cs typeface="+mn-cs"/>
      </a:defRPr>
    </a:lvl3pPr>
    <a:lvl4pPr marL="1262063" algn="l" defTabSz="841375" rtl="0" eaLnBrk="0" fontAlgn="base" hangingPunct="0">
      <a:spcBef>
        <a:spcPct val="30000"/>
      </a:spcBef>
      <a:spcAft>
        <a:spcPct val="0"/>
      </a:spcAft>
      <a:defRPr sz="1100" kern="1200">
        <a:solidFill>
          <a:schemeClr val="tx1"/>
        </a:solidFill>
        <a:latin typeface="+mn-lt"/>
        <a:ea typeface="MS PGothic" pitchFamily="34" charset="-128"/>
        <a:cs typeface="+mn-cs"/>
      </a:defRPr>
    </a:lvl4pPr>
    <a:lvl5pPr marL="1682750" algn="l" defTabSz="841375" rtl="0" eaLnBrk="0" fontAlgn="base" hangingPunct="0">
      <a:spcBef>
        <a:spcPct val="30000"/>
      </a:spcBef>
      <a:spcAft>
        <a:spcPct val="0"/>
      </a:spcAft>
      <a:defRPr sz="1100" kern="1200">
        <a:solidFill>
          <a:schemeClr val="tx1"/>
        </a:solidFill>
        <a:latin typeface="+mn-lt"/>
        <a:ea typeface="MS PGothic" pitchFamily="34" charset="-128"/>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3" Type="http://schemas.openxmlformats.org/officeDocument/2006/relationships/hyperlink" Target="NULL"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xfrm>
            <a:off x="1195388" y="692150"/>
            <a:ext cx="46196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indent="-342900" defTabSz="914400"/>
            <a:endParaRPr lang="en-CA" altLang="en-US" smtClean="0"/>
          </a:p>
        </p:txBody>
      </p:sp>
      <p:sp>
        <p:nvSpPr>
          <p:cNvPr id="19459"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defTabSz="914400"/>
            <a:fld id="{1ED09BC9-E2DA-4CB1-9BE2-CFE43F8B4E2D}" type="slidenum">
              <a:rPr lang="en-US" altLang="en-US" sz="1200">
                <a:latin typeface="Arial" pitchFamily="34" charset="0"/>
              </a:rPr>
              <a:pPr algn="r" defTabSz="914400"/>
              <a:t>4</a:t>
            </a:fld>
            <a:endParaRPr lang="en-US" altLang="en-US" sz="1200">
              <a:latin typeface="Arial" pitchFamily="34" charset="0"/>
            </a:endParaRPr>
          </a:p>
        </p:txBody>
      </p:sp>
    </p:spTree>
    <p:extLst>
      <p:ext uri="{BB962C8B-B14F-4D97-AF65-F5344CB8AC3E}">
        <p14:creationId xmlns:p14="http://schemas.microsoft.com/office/powerpoint/2010/main" val="1271898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xfrm>
            <a:off x="1195388" y="692150"/>
            <a:ext cx="46196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4"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indent="-342900" defTabSz="914400" eaLnBrk="1" hangingPunct="1">
              <a:spcBef>
                <a:spcPct val="0"/>
              </a:spcBef>
            </a:pPr>
            <a:r>
              <a:rPr lang="en-CA" altLang="en-US" smtClean="0"/>
              <a:t>As you can see through the graphs in different population such as the PIMA Indians, Egyptians and NHANES data, the threshold for retinopathy development is similar in all 3 population studies. (7.0 mmol/L = 126 mg/dL, 11.1 mmo/L = 200 mg/dL)</a:t>
            </a:r>
          </a:p>
          <a:p>
            <a:pPr marL="342900" indent="-342900" defTabSz="914400" eaLnBrk="1" hangingPunct="1">
              <a:spcBef>
                <a:spcPct val="0"/>
              </a:spcBef>
            </a:pPr>
            <a:endParaRPr lang="en-CA" altLang="en-US" smtClean="0"/>
          </a:p>
          <a:p>
            <a:pPr marL="342900" indent="-342900" defTabSz="914400" eaLnBrk="1" hangingPunct="1">
              <a:spcBef>
                <a:spcPct val="0"/>
              </a:spcBef>
            </a:pPr>
            <a:endParaRPr lang="en-CA" altLang="en-US" smtClean="0"/>
          </a:p>
        </p:txBody>
      </p:sp>
      <p:sp>
        <p:nvSpPr>
          <p:cNvPr id="23555"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defTabSz="914400"/>
            <a:fld id="{2FE295C1-32D4-481C-9EC5-520FB867B43F}" type="slidenum">
              <a:rPr lang="en-US" altLang="en-US" sz="1200">
                <a:solidFill>
                  <a:srgbClr val="000000"/>
                </a:solidFill>
                <a:latin typeface="Arial" pitchFamily="34" charset="0"/>
              </a:rPr>
              <a:pPr algn="r" defTabSz="914400"/>
              <a:t>7</a:t>
            </a:fld>
            <a:endParaRPr lang="en-US" altLang="en-US" sz="1200">
              <a:solidFill>
                <a:srgbClr val="000000"/>
              </a:solidFill>
              <a:latin typeface="Arial" pitchFamily="34" charset="0"/>
            </a:endParaRPr>
          </a:p>
        </p:txBody>
      </p:sp>
    </p:spTree>
    <p:extLst>
      <p:ext uri="{BB962C8B-B14F-4D97-AF65-F5344CB8AC3E}">
        <p14:creationId xmlns:p14="http://schemas.microsoft.com/office/powerpoint/2010/main" val="748741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noTextEdit="1"/>
          </p:cNvSpPr>
          <p:nvPr>
            <p:ph type="sldImg"/>
          </p:nvPr>
        </p:nvSpPr>
        <p:spPr bwMode="auto">
          <a:xfrm>
            <a:off x="1195388" y="692150"/>
            <a:ext cx="46196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2"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indent="-342900" defTabSz="914400"/>
            <a:r>
              <a:rPr lang="en-US" altLang="en-US" smtClean="0">
                <a:hlinkClick r:id="rId3" invalidUrl="http://www-ncbi-nlm-nih-gov.myaccess.library.utoronto.ca/pubmed?term=&quot;Diabetes+care&quot;[Jour]+AND+145[page]+AND+2011[pdat]&amp;cmd=detailssearch" tooltip="Diabetes care."/>
              </a:rPr>
              <a:t>Diabetes Care.</a:t>
            </a:r>
            <a:r>
              <a:rPr lang="en-US" altLang="en-US" smtClean="0"/>
              <a:t> 2011 Jan;34(1):145-50. doi: 10.2337/dc10-1206. Epub 2010 Oct 26.</a:t>
            </a:r>
          </a:p>
          <a:p>
            <a:pPr marL="342900" indent="-342900" defTabSz="914400"/>
            <a:r>
              <a:rPr lang="en-US" altLang="en-US" b="1" smtClean="0"/>
              <a:t>Glycemic thresholds for diabetes-specific retinopathy: implications for diagnostic criteria for diabetes.</a:t>
            </a:r>
          </a:p>
          <a:p>
            <a:pPr marL="342900" indent="-342900" defTabSz="914400"/>
            <a:r>
              <a:rPr lang="en-US" altLang="en-US" smtClean="0">
                <a:hlinkClick r:id="rId4" invalidUrl="http://www-ncbi-nlm-nih-gov.myaccess.library.utoronto.ca/pubmed?term=Colagiuri S[Author]&amp;cauthor=true&amp;cauthor_uid=20978099"/>
              </a:rPr>
              <a:t>Colagiuri S</a:t>
            </a:r>
            <a:r>
              <a:rPr lang="en-US" altLang="en-US" smtClean="0"/>
              <a:t>, </a:t>
            </a:r>
            <a:r>
              <a:rPr lang="en-US" altLang="en-US" smtClean="0">
                <a:hlinkClick r:id="rId5" invalidUrl="http://www-ncbi-nlm-nih-gov.myaccess.library.utoronto.ca/pubmed?term=Lee CM[Author]&amp;cauthor=true&amp;cauthor_uid=20978099"/>
              </a:rPr>
              <a:t>Lee CM</a:t>
            </a:r>
            <a:r>
              <a:rPr lang="en-US" altLang="en-US" smtClean="0"/>
              <a:t>, </a:t>
            </a:r>
            <a:r>
              <a:rPr lang="en-US" altLang="en-US" smtClean="0">
                <a:hlinkClick r:id="rId6" invalidUrl="http://www-ncbi-nlm-nih-gov.myaccess.library.utoronto.ca/pubmed?term=Wong TY[Author]&amp;cauthor=true&amp;cauthor_uid=20978099"/>
              </a:rPr>
              <a:t>Wong TY</a:t>
            </a:r>
            <a:r>
              <a:rPr lang="en-US" altLang="en-US" smtClean="0"/>
              <a:t>, </a:t>
            </a:r>
            <a:r>
              <a:rPr lang="en-US" altLang="en-US" smtClean="0">
                <a:hlinkClick r:id="rId7" invalidUrl="http://www-ncbi-nlm-nih-gov.myaccess.library.utoronto.ca/pubmed?term=Balkau B[Author]&amp;cauthor=true&amp;cauthor_uid=20978099"/>
              </a:rPr>
              <a:t>Balkau B</a:t>
            </a:r>
            <a:r>
              <a:rPr lang="en-US" altLang="en-US" smtClean="0"/>
              <a:t>, </a:t>
            </a:r>
            <a:r>
              <a:rPr lang="en-US" altLang="en-US" smtClean="0">
                <a:hlinkClick r:id="rId8" invalidUrl="http://www-ncbi-nlm-nih-gov.myaccess.library.utoronto.ca/pubmed?term=Shaw JE[Author]&amp;cauthor=true&amp;cauthor_uid=20978099"/>
              </a:rPr>
              <a:t>Shaw JE</a:t>
            </a:r>
            <a:r>
              <a:rPr lang="en-US" altLang="en-US" smtClean="0"/>
              <a:t>, </a:t>
            </a:r>
            <a:r>
              <a:rPr lang="en-US" altLang="en-US" smtClean="0">
                <a:hlinkClick r:id="rId9" invalidUrl="http://www-ncbi-nlm-nih-gov.myaccess.library.utoronto.ca/pubmed?term=Borch-Johnsen K[Author]&amp;cauthor=true&amp;cauthor_uid=20978099"/>
              </a:rPr>
              <a:t>Borch-Johnsen K</a:t>
            </a:r>
            <a:r>
              <a:rPr lang="en-US" altLang="en-US" smtClean="0"/>
              <a:t>; </a:t>
            </a:r>
            <a:r>
              <a:rPr lang="en-US" altLang="en-US" smtClean="0">
                <a:hlinkClick r:id="rId10" invalidUrl="http://www-ncbi-nlm-nih-gov.myaccess.library.utoronto.ca/pubmed?term=DETECT-2 Collaboration Writing Group[Corporate Author]"/>
              </a:rPr>
              <a:t>DETECT-2 Collaboration Writing Group</a:t>
            </a:r>
            <a:r>
              <a:rPr lang="en-US" altLang="en-US" smtClean="0"/>
              <a:t>.</a:t>
            </a:r>
          </a:p>
          <a:p>
            <a:pPr marL="342900" indent="-342900" defTabSz="914400"/>
            <a:r>
              <a:rPr lang="en-US" altLang="en-US" b="1" smtClean="0"/>
              <a:t>Source</a:t>
            </a:r>
          </a:p>
          <a:p>
            <a:pPr marL="342900" indent="-342900" defTabSz="914400"/>
            <a:r>
              <a:rPr lang="en-US" altLang="en-US" smtClean="0"/>
              <a:t>Boden Institute of Obesity, Nutrition, and Exercise, University of Sydney, Sydney, Australia. stephen.colagiuri@sydney.edu.au</a:t>
            </a:r>
          </a:p>
          <a:p>
            <a:pPr marL="342900" indent="-342900" defTabSz="914400"/>
            <a:r>
              <a:rPr lang="en-US" altLang="en-US" b="1" smtClean="0"/>
              <a:t>Erratum in</a:t>
            </a:r>
          </a:p>
          <a:p>
            <a:pPr marL="342900" indent="-342900" defTabSz="914400"/>
            <a:r>
              <a:rPr lang="en-US" altLang="en-US" smtClean="0"/>
              <a:t>Diabetes Care. 2011 Aug;34(8):1888. </a:t>
            </a:r>
          </a:p>
          <a:p>
            <a:pPr marL="342900" indent="-342900" defTabSz="914400"/>
            <a:r>
              <a:rPr lang="en-US" altLang="en-US" b="1" smtClean="0"/>
              <a:t>Abstract</a:t>
            </a:r>
          </a:p>
          <a:p>
            <a:pPr marL="342900" indent="-342900" defTabSz="914400"/>
            <a:r>
              <a:rPr lang="en-US" altLang="en-US" b="1" smtClean="0"/>
              <a:t>OBJECTIVE: </a:t>
            </a:r>
          </a:p>
          <a:p>
            <a:pPr marL="342900" indent="-342900" defTabSz="914400"/>
            <a:r>
              <a:rPr lang="en-US" altLang="en-US" smtClean="0"/>
              <a:t>To re-evaluate the relationship between glycemia and diabetic retinopathy.</a:t>
            </a:r>
          </a:p>
          <a:p>
            <a:pPr marL="342900" indent="-342900" defTabSz="914400"/>
            <a:r>
              <a:rPr lang="en-US" altLang="en-US" b="1" smtClean="0"/>
              <a:t>RESEARCH DESIGN AND METHODS: </a:t>
            </a:r>
          </a:p>
          <a:p>
            <a:pPr marL="342900" indent="-342900" defTabSz="914400"/>
            <a:r>
              <a:rPr lang="en-US" altLang="en-US" smtClean="0"/>
              <a:t>We conducted a data-pooling analysis of nine studies from five countries with 44,623 participants aged 20-79 years with gradable retinal photographs. The relationship between diabetes-specific retinopathy (defined as moderate or more severe retinopathy) and three glycemic measures (fasting plasma glucose [FPG; n = 41,411], 2-h post oral glucose load plasma glucose [2-h PG; n = 21,334], and A1C [n = 28,010]) was examined.</a:t>
            </a:r>
          </a:p>
          <a:p>
            <a:pPr marL="342900" indent="-342900" defTabSz="914400"/>
            <a:r>
              <a:rPr lang="en-US" altLang="en-US" b="1" smtClean="0"/>
              <a:t>RESULTS: </a:t>
            </a:r>
          </a:p>
          <a:p>
            <a:pPr marL="342900" indent="-342900" defTabSz="914400"/>
            <a:r>
              <a:rPr lang="en-US" altLang="en-US" smtClean="0"/>
              <a:t>When diabetes-specific retinopathy was plotted against continuous glycemic measures, a curvilinear relationship was observed for FPG and A1C. Diabetes-specific retinopathy prevalence was low for FPG &lt;6.0 mmol/l and A1C &lt;6.0% but increased above these levels. Based on vigintile (20 groups with equal numbers) distributions, glycemic thresholds for diabetes-specific retinopathy were observed over the range of 6.4-6.8 mmol/l for FPG, 9.8-10.6 mmol/l for 2-h PG, and 6.3-6.7% for A1C. Thresholds for diabetes-specific retinopathy from receiver-operating characteristic curve analyses were 6.6 mmol/l for FPG, 13.0 mmol/l for 2-h PG, and 6.4% for A1C.</a:t>
            </a:r>
          </a:p>
          <a:p>
            <a:pPr marL="342900" indent="-342900" defTabSz="914400"/>
            <a:r>
              <a:rPr lang="en-US" altLang="en-US" b="1" smtClean="0"/>
              <a:t>CONCLUSIONS: </a:t>
            </a:r>
          </a:p>
          <a:p>
            <a:pPr marL="342900" indent="-342900" defTabSz="914400"/>
            <a:r>
              <a:rPr lang="en-US" altLang="en-US" smtClean="0"/>
              <a:t>This study broadens the evidence based on diabetes diagnostic criteria. A narrow threshold range for diabetes-specific retinopathy was identified for FPG and A1C but not for 2-h PG. The combined analyses suggest that the current diabetes diagnostic level for FPG could be lowered to 6.5 mmol/l and that an A1C of 6.5% is a suitable alternative diagnostic criterion.</a:t>
            </a:r>
          </a:p>
        </p:txBody>
      </p:sp>
      <p:sp>
        <p:nvSpPr>
          <p:cNvPr id="25603"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defTabSz="914400"/>
            <a:fld id="{9DE34A4D-98F7-4745-8E32-2E55951FBFB1}" type="slidenum">
              <a:rPr lang="en-US" altLang="en-US" sz="1200">
                <a:solidFill>
                  <a:srgbClr val="000000"/>
                </a:solidFill>
                <a:latin typeface="Arial" pitchFamily="34" charset="0"/>
              </a:rPr>
              <a:pPr algn="r" defTabSz="914400"/>
              <a:t>8</a:t>
            </a:fld>
            <a:endParaRPr lang="en-US" altLang="en-US" sz="1200">
              <a:solidFill>
                <a:srgbClr val="000000"/>
              </a:solidFill>
              <a:latin typeface="Arial" pitchFamily="34" charset="0"/>
            </a:endParaRPr>
          </a:p>
        </p:txBody>
      </p:sp>
    </p:spTree>
    <p:extLst>
      <p:ext uri="{BB962C8B-B14F-4D97-AF65-F5344CB8AC3E}">
        <p14:creationId xmlns:p14="http://schemas.microsoft.com/office/powerpoint/2010/main" val="215584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bwMode="auto">
          <a:xfrm>
            <a:off x="1195388" y="692150"/>
            <a:ext cx="46196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lvl="1" indent="-342900" defTabSz="914400"/>
            <a:r>
              <a:rPr lang="en-US" altLang="en-US" smtClean="0"/>
              <a:t>African-Americans, American-Indians, Hispanics, and Asians have A1C values that are up to 0.4% higher at similar glycemic levels</a:t>
            </a:r>
          </a:p>
          <a:p>
            <a:pPr marL="342900" indent="-342900" defTabSz="914400"/>
            <a:endParaRPr lang="en-US" altLang="en-US" smtClean="0"/>
          </a:p>
        </p:txBody>
      </p:sp>
      <p:sp>
        <p:nvSpPr>
          <p:cNvPr id="29699"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defTabSz="914400"/>
            <a:fld id="{1FDC0FCE-7BA7-4ED4-A675-6A4B9CC1FFD6}" type="slidenum">
              <a:rPr lang="en-US" altLang="en-US" sz="1200">
                <a:latin typeface="Arial" pitchFamily="34" charset="0"/>
              </a:rPr>
              <a:pPr algn="r" defTabSz="914400"/>
              <a:t>11</a:t>
            </a:fld>
            <a:endParaRPr lang="en-US" altLang="en-US" sz="1200">
              <a:latin typeface="Arial" pitchFamily="34" charset="0"/>
            </a:endParaRPr>
          </a:p>
        </p:txBody>
      </p:sp>
    </p:spTree>
    <p:extLst>
      <p:ext uri="{BB962C8B-B14F-4D97-AF65-F5344CB8AC3E}">
        <p14:creationId xmlns:p14="http://schemas.microsoft.com/office/powerpoint/2010/main" val="531308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bwMode="auto">
          <a:xfrm>
            <a:off x="1195388" y="692150"/>
            <a:ext cx="46196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indent="-342900" defTabSz="914400"/>
            <a:r>
              <a:rPr lang="en-US" altLang="en-US" smtClean="0"/>
              <a:t>Script:</a:t>
            </a:r>
          </a:p>
          <a:p>
            <a:pPr marL="342900" indent="-342900" defTabSz="914400"/>
            <a:r>
              <a:rPr lang="en-US" altLang="en-US" smtClean="0"/>
              <a:t>While HbA1c is an excellent measure for diagnosis, it is essential to know conditions where the value may not adequate reflect true glycemic control and other measures such as fasting blood sugar or OGTT may be more helpful.</a:t>
            </a:r>
          </a:p>
          <a:p>
            <a:pPr marL="342900" indent="-342900" defTabSz="914400"/>
            <a:r>
              <a:rPr lang="en-US" altLang="en-US" smtClean="0"/>
              <a:t>Important conditions where the rate of red blood cell turnover is significantly shortened or extended, or the structure of hemoglobin is altered, A1C may not accurately reflect glycemic status </a:t>
            </a:r>
          </a:p>
          <a:p>
            <a:pPr marL="342900" indent="-342900" defTabSz="914400"/>
            <a:r>
              <a:rPr lang="en-US" altLang="en-US" smtClean="0"/>
              <a:t>This includes common conditions such as B12 and Fe deficiency that can falsely increase hbA1c and also increased red cell turn over states and factors that increase erthropoeisis such as use of EPO, Fe, B12 deficiency – which can falsely lower hbA1c. </a:t>
            </a:r>
          </a:p>
          <a:p>
            <a:pPr marL="342900" indent="-342900" defTabSz="914400"/>
            <a:r>
              <a:rPr lang="en-US" altLang="en-US" smtClean="0"/>
              <a:t>So While HbA1c is convenient for patients understanding the factors that affect the accuracy of it</a:t>
            </a:r>
            <a:r>
              <a:rPr lang="ja-JP" altLang="en-US" smtClean="0"/>
              <a:t>’</a:t>
            </a:r>
            <a:r>
              <a:rPr lang="en-US" altLang="ja-JP" smtClean="0"/>
              <a:t>s ability to diagnose diabetes. </a:t>
            </a:r>
          </a:p>
          <a:p>
            <a:pPr marL="342900" indent="-342900" defTabSz="914400"/>
            <a:endParaRPr lang="en-US" altLang="en-US" smtClean="0"/>
          </a:p>
          <a:p>
            <a:pPr marL="342900" indent="-342900" defTabSz="914400"/>
            <a:r>
              <a:rPr lang="en-US" altLang="en-US" smtClean="0"/>
              <a:t>TT: point of slide is to teach practioners to recognize common pitfalls and conditions where HbA1c might not be an accurate measure to use for diagnosis. </a:t>
            </a:r>
          </a:p>
        </p:txBody>
      </p:sp>
      <p:sp>
        <p:nvSpPr>
          <p:cNvPr id="31747"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defTabSz="914400"/>
            <a:fld id="{3D9F5980-2E18-4FD4-9B24-337F0287896B}" type="slidenum">
              <a:rPr lang="en-US" altLang="en-US" sz="1200">
                <a:solidFill>
                  <a:srgbClr val="000000"/>
                </a:solidFill>
                <a:latin typeface="Arial" pitchFamily="34" charset="0"/>
              </a:rPr>
              <a:pPr algn="r" defTabSz="914400"/>
              <a:t>12</a:t>
            </a:fld>
            <a:endParaRPr lang="en-US" altLang="en-US" sz="1200">
              <a:solidFill>
                <a:srgbClr val="000000"/>
              </a:solidFill>
              <a:latin typeface="Arial" pitchFamily="34" charset="0"/>
            </a:endParaRPr>
          </a:p>
        </p:txBody>
      </p:sp>
    </p:spTree>
    <p:extLst>
      <p:ext uri="{BB962C8B-B14F-4D97-AF65-F5344CB8AC3E}">
        <p14:creationId xmlns:p14="http://schemas.microsoft.com/office/powerpoint/2010/main" val="465745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xfrm>
            <a:off x="1195388" y="692150"/>
            <a:ext cx="46196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indent="-342900" defTabSz="914400"/>
            <a:r>
              <a:rPr lang="en-US" altLang="en-US" smtClean="0"/>
              <a:t>Script:</a:t>
            </a:r>
          </a:p>
          <a:p>
            <a:pPr marL="342900" indent="-342900" defTabSz="914400"/>
            <a:r>
              <a:rPr lang="en-US" altLang="en-US" smtClean="0"/>
              <a:t>While all 3 approaches predict microvascular disease and can be used for diagnosis, A1c  may be a better predictor of macrovascular disease. The decision of which test to use for diabetes diagnosis is left to clinical judgment. Each diagnostic test has advantages and disadvantages</a:t>
            </a:r>
          </a:p>
          <a:p>
            <a:pPr marL="342900" indent="-342900" defTabSz="914400"/>
            <a:endParaRPr lang="en-US" altLang="en-US" smtClean="0"/>
          </a:p>
          <a:p>
            <a:pPr marL="342900" indent="-342900" defTabSz="914400"/>
            <a:r>
              <a:rPr lang="en-US" altLang="en-US" smtClean="0"/>
              <a:t>TT: Slide compares the advantages and disadvantages of the different tests. </a:t>
            </a:r>
          </a:p>
        </p:txBody>
      </p:sp>
      <p:sp>
        <p:nvSpPr>
          <p:cNvPr id="33795"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defTabSz="914400"/>
            <a:fld id="{A2867A43-A25B-4DCA-AFF1-E9A5EF26060E}" type="slidenum">
              <a:rPr lang="en-US" altLang="en-US" sz="1200">
                <a:latin typeface="Arial" pitchFamily="34" charset="0"/>
              </a:rPr>
              <a:pPr algn="r" defTabSz="914400"/>
              <a:t>13</a:t>
            </a:fld>
            <a:endParaRPr lang="en-US" altLang="en-US" sz="1200">
              <a:latin typeface="Arial" pitchFamily="34" charset="0"/>
            </a:endParaRPr>
          </a:p>
        </p:txBody>
      </p:sp>
    </p:spTree>
    <p:extLst>
      <p:ext uri="{BB962C8B-B14F-4D97-AF65-F5344CB8AC3E}">
        <p14:creationId xmlns:p14="http://schemas.microsoft.com/office/powerpoint/2010/main" val="201733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noTextEdit="1"/>
          </p:cNvSpPr>
          <p:nvPr>
            <p:ph type="sldImg"/>
          </p:nvPr>
        </p:nvSpPr>
        <p:spPr bwMode="auto">
          <a:xfrm>
            <a:off x="1195388" y="692150"/>
            <a:ext cx="46196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2"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indent="-342900" defTabSz="914400" eaLnBrk="1" hangingPunct="1">
              <a:spcBef>
                <a:spcPct val="0"/>
              </a:spcBef>
            </a:pPr>
            <a:r>
              <a:rPr lang="en-CA" altLang="en-US" smtClean="0"/>
              <a:t>While there is overall in these three tests, there also may be discordant results whereby one test is diagnostic of diabetes while another does not agree. If this does occur, the tests whose </a:t>
            </a:r>
            <a:r>
              <a:rPr lang="en-US" altLang="en-US" smtClean="0"/>
              <a:t>result is above diagnostic cut-point should be repeated, and the diagnosis made on the basis of the repeat test. </a:t>
            </a:r>
          </a:p>
          <a:p>
            <a:pPr marL="342900" indent="-342900" defTabSz="914400" eaLnBrk="1" hangingPunct="1">
              <a:spcBef>
                <a:spcPct val="0"/>
              </a:spcBef>
            </a:pPr>
            <a:endParaRPr lang="en-US" altLang="en-US" smtClean="0"/>
          </a:p>
        </p:txBody>
      </p:sp>
      <p:sp>
        <p:nvSpPr>
          <p:cNvPr id="35843"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defTabSz="914400"/>
            <a:fld id="{AE9A0B7E-7167-45ED-9D6E-6A478E62D10A}" type="slidenum">
              <a:rPr lang="en-US" altLang="en-US" sz="1200">
                <a:solidFill>
                  <a:srgbClr val="000000"/>
                </a:solidFill>
                <a:latin typeface="Arial" pitchFamily="34" charset="0"/>
              </a:rPr>
              <a:pPr algn="r" defTabSz="914400"/>
              <a:t>14</a:t>
            </a:fld>
            <a:endParaRPr lang="en-US" altLang="en-US" sz="1200">
              <a:solidFill>
                <a:srgbClr val="000000"/>
              </a:solidFill>
              <a:latin typeface="Arial" pitchFamily="34" charset="0"/>
            </a:endParaRPr>
          </a:p>
        </p:txBody>
      </p:sp>
    </p:spTree>
    <p:extLst>
      <p:ext uri="{BB962C8B-B14F-4D97-AF65-F5344CB8AC3E}">
        <p14:creationId xmlns:p14="http://schemas.microsoft.com/office/powerpoint/2010/main" val="1805840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noTextEdit="1"/>
          </p:cNvSpPr>
          <p:nvPr>
            <p:ph type="sldImg"/>
          </p:nvPr>
        </p:nvSpPr>
        <p:spPr bwMode="auto">
          <a:xfrm>
            <a:off x="1195388" y="692150"/>
            <a:ext cx="46196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4"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indent="-342900" defTabSz="914400"/>
            <a:r>
              <a:rPr lang="en-US" altLang="en-US" smtClean="0"/>
              <a:t>Script: Zhang et al did a systematic review on A1c level and future risk of diabetes and you as the A1C increased from 6.0 to 6.5%, this covereted to a 5-year incidence of  diabetes across 25% -50%. </a:t>
            </a:r>
          </a:p>
          <a:p>
            <a:pPr marL="342900" indent="-342900" defTabSz="914400"/>
            <a:endParaRPr lang="en-US" altLang="en-US" smtClean="0"/>
          </a:p>
        </p:txBody>
      </p:sp>
      <p:sp>
        <p:nvSpPr>
          <p:cNvPr id="38915"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defTabSz="914400"/>
            <a:fld id="{ECB2A707-E7F9-4273-B476-F3C20804B107}" type="slidenum">
              <a:rPr lang="en-US" altLang="en-US" sz="1200">
                <a:latin typeface="Arial" pitchFamily="34" charset="0"/>
              </a:rPr>
              <a:pPr algn="r" defTabSz="914400"/>
              <a:t>16</a:t>
            </a:fld>
            <a:endParaRPr lang="en-US" altLang="en-US" sz="1200">
              <a:latin typeface="Arial" pitchFamily="34" charset="0"/>
            </a:endParaRPr>
          </a:p>
        </p:txBody>
      </p:sp>
    </p:spTree>
    <p:extLst>
      <p:ext uri="{BB962C8B-B14F-4D97-AF65-F5344CB8AC3E}">
        <p14:creationId xmlns:p14="http://schemas.microsoft.com/office/powerpoint/2010/main" val="3728163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bwMode="auto">
          <a:xfrm>
            <a:off x="1195388" y="692150"/>
            <a:ext cx="46196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2"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342900" indent="-342900" defTabSz="914400"/>
            <a:endParaRPr lang="en-CA" altLang="en-US" smtClean="0"/>
          </a:p>
        </p:txBody>
      </p:sp>
      <p:sp>
        <p:nvSpPr>
          <p:cNvPr id="40963"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defTabSz="914400"/>
            <a:fld id="{704DE246-3F09-4629-8770-3C27E31E209C}" type="slidenum">
              <a:rPr lang="en-US" altLang="en-US" sz="1200">
                <a:latin typeface="Arial" pitchFamily="34" charset="0"/>
              </a:rPr>
              <a:pPr algn="r" defTabSz="914400"/>
              <a:t>17</a:t>
            </a:fld>
            <a:endParaRPr lang="en-US" altLang="en-US" sz="1200">
              <a:latin typeface="Arial" pitchFamily="34" charset="0"/>
            </a:endParaRPr>
          </a:p>
        </p:txBody>
      </p:sp>
    </p:spTree>
    <p:extLst>
      <p:ext uri="{BB962C8B-B14F-4D97-AF65-F5344CB8AC3E}">
        <p14:creationId xmlns:p14="http://schemas.microsoft.com/office/powerpoint/2010/main" val="1715117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4242AA1F-6148-4E6E-9A67-56FF839314D1}"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78A2D6C9-1313-499D-96A5-621E79B5A584}" type="datetimeFigureOut">
              <a:rPr lang="en-US" altLang="en-US"/>
              <a:pPr/>
              <a:t>10/23/18</a:t>
            </a:fld>
            <a:endParaRPr lang="en-US" altLang="en-US"/>
          </a:p>
        </p:txBody>
      </p:sp>
    </p:spTree>
    <p:extLst>
      <p:ext uri="{BB962C8B-B14F-4D97-AF65-F5344CB8AC3E}">
        <p14:creationId xmlns:p14="http://schemas.microsoft.com/office/powerpoint/2010/main" val="249897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CA0C2E4E-FE45-42F3-8FA2-71399C960E0D}"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75A56AA-F537-401E-BDCA-A46DEB1414F5}" type="slidenum">
              <a:rPr lang="en-US" altLang="en-US"/>
              <a:pPr/>
              <a:t>‹#›</a:t>
            </a:fld>
            <a:endParaRPr lang="en-US" altLang="en-US"/>
          </a:p>
        </p:txBody>
      </p:sp>
    </p:spTree>
    <p:extLst>
      <p:ext uri="{BB962C8B-B14F-4D97-AF65-F5344CB8AC3E}">
        <p14:creationId xmlns:p14="http://schemas.microsoft.com/office/powerpoint/2010/main" val="1680265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9AB0367C-B530-4B55-B406-15E604DBEE62}"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E2F56D2-E516-47A0-BDE0-93752DDBEACD}" type="slidenum">
              <a:rPr lang="en-US" altLang="en-US"/>
              <a:pPr/>
              <a:t>‹#›</a:t>
            </a:fld>
            <a:endParaRPr lang="en-US" altLang="en-US"/>
          </a:p>
        </p:txBody>
      </p:sp>
    </p:spTree>
    <p:extLst>
      <p:ext uri="{BB962C8B-B14F-4D97-AF65-F5344CB8AC3E}">
        <p14:creationId xmlns:p14="http://schemas.microsoft.com/office/powerpoint/2010/main" val="17351355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Tree>
    <p:extLst>
      <p:ext uri="{BB962C8B-B14F-4D97-AF65-F5344CB8AC3E}">
        <p14:creationId xmlns:p14="http://schemas.microsoft.com/office/powerpoint/2010/main" val="37495003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7776975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2191419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39526183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28552712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Tree>
    <p:extLst>
      <p:ext uri="{BB962C8B-B14F-4D97-AF65-F5344CB8AC3E}">
        <p14:creationId xmlns:p14="http://schemas.microsoft.com/office/powerpoint/2010/main" val="3390365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165423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911271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8291DD3B-DE74-4AE4-B852-0A6EF28012BA}"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F158D533-AC2D-4373-90C6-5F440EA4B56A}" type="datetimeFigureOut">
              <a:rPr lang="en-US" altLang="en-US"/>
              <a:pPr/>
              <a:t>10/23/18</a:t>
            </a:fld>
            <a:endParaRPr lang="en-US" altLang="en-US"/>
          </a:p>
        </p:txBody>
      </p:sp>
    </p:spTree>
    <p:extLst>
      <p:ext uri="{BB962C8B-B14F-4D97-AF65-F5344CB8AC3E}">
        <p14:creationId xmlns:p14="http://schemas.microsoft.com/office/powerpoint/2010/main" val="8283797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0620800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30313809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3641406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0792C991-51DE-4011-938F-48001FB0E7A1}"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579BD06B-9731-45B5-96E6-70B6CBA93073}" type="datetimeFigureOut">
              <a:rPr lang="en-US" altLang="en-US"/>
              <a:pPr/>
              <a:t>10/23/18</a:t>
            </a:fld>
            <a:endParaRPr lang="en-US" altLang="en-US"/>
          </a:p>
        </p:txBody>
      </p:sp>
    </p:spTree>
    <p:extLst>
      <p:ext uri="{BB962C8B-B14F-4D97-AF65-F5344CB8AC3E}">
        <p14:creationId xmlns:p14="http://schemas.microsoft.com/office/powerpoint/2010/main" val="3018571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11AB46BE-AB44-4F2B-8214-D0C1DE9DAC8A}"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5E9CE472-3A1C-4E6F-9C67-2E574518D178}" type="datetimeFigureOut">
              <a:rPr lang="en-US" altLang="en-US"/>
              <a:pPr/>
              <a:t>10/23/18</a:t>
            </a:fld>
            <a:endParaRPr lang="en-US" altLang="en-US"/>
          </a:p>
        </p:txBody>
      </p:sp>
    </p:spTree>
    <p:extLst>
      <p:ext uri="{BB962C8B-B14F-4D97-AF65-F5344CB8AC3E}">
        <p14:creationId xmlns:p14="http://schemas.microsoft.com/office/powerpoint/2010/main" val="1297325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ED2153C3-4344-4E01-9784-1C0B44317AA2}"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869E0190-395B-449C-BE92-DC0F87595D24}" type="datetimeFigureOut">
              <a:rPr lang="en-US" altLang="en-US"/>
              <a:pPr/>
              <a:t>10/23/18</a:t>
            </a:fld>
            <a:endParaRPr lang="en-US" altLang="en-US"/>
          </a:p>
        </p:txBody>
      </p:sp>
    </p:spTree>
    <p:extLst>
      <p:ext uri="{BB962C8B-B14F-4D97-AF65-F5344CB8AC3E}">
        <p14:creationId xmlns:p14="http://schemas.microsoft.com/office/powerpoint/2010/main" val="2164471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725F7AE2-D81A-48B7-89CA-9A49E9C60AE5}"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881168FA-A7C8-4B47-B1A2-0D89E111A65E}" type="datetimeFigureOut">
              <a:rPr lang="en-US" altLang="en-US"/>
              <a:pPr/>
              <a:t>10/23/18</a:t>
            </a:fld>
            <a:endParaRPr lang="en-US" altLang="en-US"/>
          </a:p>
        </p:txBody>
      </p:sp>
    </p:spTree>
    <p:extLst>
      <p:ext uri="{BB962C8B-B14F-4D97-AF65-F5344CB8AC3E}">
        <p14:creationId xmlns:p14="http://schemas.microsoft.com/office/powerpoint/2010/main" val="559221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484FEAE2-4A4E-4695-AB48-99BFA48E4817}"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898B7D1A-4A8A-43A7-A130-414A87F7DF41}" type="datetimeFigureOut">
              <a:rPr lang="en-US" altLang="en-US"/>
              <a:pPr/>
              <a:t>10/23/18</a:t>
            </a:fld>
            <a:endParaRPr lang="en-US" altLang="en-US"/>
          </a:p>
        </p:txBody>
      </p:sp>
    </p:spTree>
    <p:extLst>
      <p:ext uri="{BB962C8B-B14F-4D97-AF65-F5344CB8AC3E}">
        <p14:creationId xmlns:p14="http://schemas.microsoft.com/office/powerpoint/2010/main" val="1942848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68B3F8D9-A801-4865-9191-54217E910C79}"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55FB572A-4335-4FFF-B8BE-A8EE23CA2D0D}" type="slidenum">
              <a:rPr lang="en-US" altLang="en-US"/>
              <a:pPr/>
              <a:t>‹#›</a:t>
            </a:fld>
            <a:endParaRPr lang="en-US" altLang="en-US"/>
          </a:p>
        </p:txBody>
      </p:sp>
    </p:spTree>
    <p:extLst>
      <p:ext uri="{BB962C8B-B14F-4D97-AF65-F5344CB8AC3E}">
        <p14:creationId xmlns:p14="http://schemas.microsoft.com/office/powerpoint/2010/main" val="1340004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986803B5-2DA7-475D-BE55-3E4586AA60F6}"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E383A241-2050-4059-A44A-2635A443705D}" type="slidenum">
              <a:rPr lang="en-US" altLang="en-US"/>
              <a:pPr/>
              <a:t>‹#›</a:t>
            </a:fld>
            <a:endParaRPr lang="en-US" altLang="en-US"/>
          </a:p>
        </p:txBody>
      </p:sp>
    </p:spTree>
    <p:extLst>
      <p:ext uri="{BB962C8B-B14F-4D97-AF65-F5344CB8AC3E}">
        <p14:creationId xmlns:p14="http://schemas.microsoft.com/office/powerpoint/2010/main" val="253317695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pitchFamily="6" charset="0"/>
              </a:defRPr>
            </a:lvl1pPr>
          </a:lstStyle>
          <a:p>
            <a:fld id="{BE301661-CC43-40B2-AE8E-1F8DB1E09761}"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12" name="Rectangle 11"/>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pitchFamily="34"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pitchFamily="34" charset="0"/>
        <a:buChar char="•"/>
        <a:defRPr sz="2600" b="1" kern="1200">
          <a:solidFill>
            <a:srgbClr val="1E3268"/>
          </a:solidFill>
          <a:latin typeface="Open Sans" charset="0"/>
          <a:ea typeface="MS PGothic" pitchFamily="34" charset="-128"/>
          <a:cs typeface="Open Sans" charset="0"/>
        </a:defRPr>
      </a:lvl1pPr>
      <a:lvl2pPr marL="630238" indent="-209550" algn="l" defTabSz="841375" rtl="0" eaLnBrk="0" fontAlgn="base" hangingPunct="0">
        <a:lnSpc>
          <a:spcPct val="90000"/>
        </a:lnSpc>
        <a:spcBef>
          <a:spcPts val="463"/>
        </a:spcBef>
        <a:spcAft>
          <a:spcPct val="0"/>
        </a:spcAft>
        <a:buFont typeface="Arial" pitchFamily="34" charset="0"/>
        <a:buChar char="•"/>
        <a:defRPr sz="2200" kern="1200">
          <a:solidFill>
            <a:srgbClr val="1E3268"/>
          </a:solidFill>
          <a:latin typeface="Open Sans Light" charset="0"/>
          <a:ea typeface="MS PGothic" pitchFamily="34" charset="-128"/>
          <a:cs typeface="Open Sans Light" charset="0"/>
        </a:defRPr>
      </a:lvl2pPr>
      <a:lvl3pPr marL="1052513" indent="-209550" algn="l" defTabSz="841375" rtl="0" eaLnBrk="0" fontAlgn="base" hangingPunct="0">
        <a:lnSpc>
          <a:spcPct val="90000"/>
        </a:lnSpc>
        <a:spcBef>
          <a:spcPts val="463"/>
        </a:spcBef>
        <a:spcAft>
          <a:spcPct val="0"/>
        </a:spcAft>
        <a:buFont typeface="Arial" pitchFamily="34" charset="0"/>
        <a:buChar char="•"/>
        <a:defRPr kern="1200">
          <a:solidFill>
            <a:srgbClr val="1E3268"/>
          </a:solidFill>
          <a:latin typeface="Open Sans Light" charset="0"/>
          <a:ea typeface="MS PGothic" pitchFamily="34" charset="-128"/>
          <a:cs typeface="Open Sans Light" charset="0"/>
        </a:defRPr>
      </a:lvl3pPr>
      <a:lvl4pPr marL="1473200" indent="-209550" algn="l" defTabSz="841375" rtl="0" eaLnBrk="0" fontAlgn="base" hangingPunct="0">
        <a:lnSpc>
          <a:spcPct val="90000"/>
        </a:lnSpc>
        <a:spcBef>
          <a:spcPts val="463"/>
        </a:spcBef>
        <a:spcAft>
          <a:spcPct val="0"/>
        </a:spcAft>
        <a:buFont typeface="Arial" pitchFamily="34" charset="0"/>
        <a:buChar char="•"/>
        <a:defRPr sz="1700" kern="1200">
          <a:solidFill>
            <a:srgbClr val="1E3268"/>
          </a:solidFill>
          <a:latin typeface="Open Sans Light" charset="0"/>
          <a:ea typeface="MS PGothic" pitchFamily="34" charset="-128"/>
          <a:cs typeface="Open Sans Light" charset="0"/>
        </a:defRPr>
      </a:lvl4pPr>
      <a:lvl5pPr marL="1893888" indent="-209550" algn="l" defTabSz="841375" rtl="0" eaLnBrk="0" fontAlgn="base" hangingPunct="0">
        <a:lnSpc>
          <a:spcPct val="90000"/>
        </a:lnSpc>
        <a:spcBef>
          <a:spcPts val="463"/>
        </a:spcBef>
        <a:spcAft>
          <a:spcPct val="0"/>
        </a:spcAft>
        <a:buFont typeface="Arial" pitchFamily="34" charset="0"/>
        <a:buChar char="•"/>
        <a:defRPr sz="1700" kern="1200">
          <a:solidFill>
            <a:srgbClr val="1E3268"/>
          </a:solidFill>
          <a:latin typeface="Open Sans Light" charset="0"/>
          <a:ea typeface="MS PGothic" pitchFamily="34"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2051"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2053"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3318"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216" tIns="42108" rIns="84216" bIns="4210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331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4216" tIns="42108" rIns="84216" bIns="42108" numCol="1" anchor="ctr" anchorCtr="0" compatLnSpc="1">
            <a:prstTxWarp prst="textNoShape">
              <a:avLst/>
            </a:prstTxWarp>
          </a:bodyPr>
          <a:lstStyle/>
          <a:p>
            <a:pPr lvl="0"/>
            <a:r>
              <a:rPr lang="en-US" altLang="en-US" smtClean="0"/>
              <a:t>Click to edit Master title style</a:t>
            </a:r>
          </a:p>
        </p:txBody>
      </p:sp>
      <p:sp>
        <p:nvSpPr>
          <p:cNvPr id="10" name="TextBox 9"/>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72" r:id="rId1"/>
    <p:sldLayoutId id="2147483871" r:id="rId2"/>
    <p:sldLayoutId id="2147483870" r:id="rId3"/>
    <p:sldLayoutId id="2147483869" r:id="rId4"/>
    <p:sldLayoutId id="2147483868" r:id="rId5"/>
    <p:sldLayoutId id="2147483867" r:id="rId6"/>
    <p:sldLayoutId id="2147483866" r:id="rId7"/>
    <p:sldLayoutId id="2147483865" r:id="rId8"/>
    <p:sldLayoutId id="2147483864" r:id="rId9"/>
    <p:sldLayoutId id="2147483863" r:id="rId10"/>
    <p:sldLayoutId id="2147483862"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pitchFamily="34" charset="-128"/>
          <a:cs typeface="+mj-cs"/>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pitchFamily="34" charset="0"/>
        <a:buChar char="•"/>
        <a:defRPr sz="2600" b="1">
          <a:solidFill>
            <a:srgbClr val="1E3268"/>
          </a:solidFill>
          <a:latin typeface="+mn-lt"/>
          <a:ea typeface="MS PGothic" pitchFamily="34" charset="-128"/>
          <a:cs typeface="+mn-cs"/>
        </a:defRPr>
      </a:lvl1pPr>
      <a:lvl2pPr marL="630238" indent="-209550" algn="l" defTabSz="841375" rtl="0" eaLnBrk="0" fontAlgn="base" hangingPunct="0">
        <a:lnSpc>
          <a:spcPct val="90000"/>
        </a:lnSpc>
        <a:spcBef>
          <a:spcPts val="463"/>
        </a:spcBef>
        <a:spcAft>
          <a:spcPct val="0"/>
        </a:spcAft>
        <a:buFont typeface="Arial" pitchFamily="34" charset="0"/>
        <a:buChar char="•"/>
        <a:defRPr sz="2200">
          <a:solidFill>
            <a:srgbClr val="1E3268"/>
          </a:solidFill>
          <a:latin typeface="Open Sans Light" pitchFamily="34" charset="0"/>
          <a:ea typeface="MS PGothic" pitchFamily="34" charset="-128"/>
          <a:cs typeface="Open Sans Light" pitchFamily="34" charset="0"/>
        </a:defRPr>
      </a:lvl2pPr>
      <a:lvl3pPr marL="1052513" indent="-209550" algn="l" defTabSz="841375" rtl="0" eaLnBrk="0" fontAlgn="base" hangingPunct="0">
        <a:lnSpc>
          <a:spcPct val="90000"/>
        </a:lnSpc>
        <a:spcBef>
          <a:spcPts val="463"/>
        </a:spcBef>
        <a:spcAft>
          <a:spcPct val="0"/>
        </a:spcAft>
        <a:buFont typeface="Arial" pitchFamily="34" charset="0"/>
        <a:buChar char="•"/>
        <a:defRPr>
          <a:solidFill>
            <a:srgbClr val="1E3268"/>
          </a:solidFill>
          <a:latin typeface="Open Sans Light" pitchFamily="34" charset="0"/>
          <a:ea typeface="MS PGothic" pitchFamily="34" charset="-128"/>
          <a:cs typeface="Open Sans Light" pitchFamily="34" charset="0"/>
        </a:defRPr>
      </a:lvl3pPr>
      <a:lvl4pPr marL="1473200" indent="-209550" algn="l" defTabSz="841375" rtl="0" eaLnBrk="0" fontAlgn="base" hangingPunct="0">
        <a:lnSpc>
          <a:spcPct val="90000"/>
        </a:lnSpc>
        <a:spcBef>
          <a:spcPts val="463"/>
        </a:spcBef>
        <a:spcAft>
          <a:spcPct val="0"/>
        </a:spcAft>
        <a:buFont typeface="Arial" pitchFamily="34" charset="0"/>
        <a:buChar char="•"/>
        <a:defRPr sz="1700">
          <a:solidFill>
            <a:srgbClr val="1E3268"/>
          </a:solidFill>
          <a:latin typeface="Open Sans Light" pitchFamily="34" charset="0"/>
          <a:ea typeface="MS PGothic" pitchFamily="34" charset="-128"/>
          <a:cs typeface="Open Sans Light" pitchFamily="34" charset="0"/>
        </a:defRPr>
      </a:lvl4pPr>
      <a:lvl5pPr marL="1893888" indent="-209550" algn="l" defTabSz="841375" rtl="0" eaLnBrk="0" fontAlgn="base" hangingPunct="0">
        <a:lnSpc>
          <a:spcPct val="90000"/>
        </a:lnSpc>
        <a:spcBef>
          <a:spcPts val="463"/>
        </a:spcBef>
        <a:spcAft>
          <a:spcPct val="0"/>
        </a:spcAft>
        <a:buFont typeface="Arial" pitchFamily="34" charset="0"/>
        <a:buChar char="•"/>
        <a:defRPr sz="1700">
          <a:solidFill>
            <a:srgbClr val="1E3268"/>
          </a:solidFill>
          <a:latin typeface="Open Sans Light" pitchFamily="34" charset="0"/>
          <a:ea typeface="MS PGothic" pitchFamily="34" charset="-128"/>
          <a:cs typeface="Open Sans Light" pitchFamily="34"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5.png"/><Relationship Id="rId3" Type="http://schemas.openxmlformats.org/officeDocument/2006/relationships/image" Target="../media/image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guidelines.diabetes.ca/" TargetMode="External"/><Relationship Id="rId3" Type="http://schemas.openxmlformats.org/officeDocument/2006/relationships/hyperlink" Target="http://diabetes.c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ctrTitle" idx="4294967295"/>
          </p:nvPr>
        </p:nvSpPr>
        <p:spPr>
          <a:xfrm>
            <a:off x="552450" y="3417888"/>
            <a:ext cx="7613650" cy="814387"/>
          </a:xfrm>
        </p:spPr>
        <p:txBody>
          <a:bodyPr/>
          <a:lstStyle/>
          <a:p>
            <a:r>
              <a:rPr lang="en-US" altLang="en-US" sz="2800" smtClean="0"/>
              <a:t>Definition, Diagnosis &amp; Classification of Diabetes, Prediabetes, Metabolic Syndrome </a:t>
            </a:r>
            <a:br>
              <a:rPr lang="en-US" altLang="en-US" sz="2800" smtClean="0"/>
            </a:br>
            <a:endParaRPr lang="en-US" altLang="en-US" sz="2800" smtClean="0"/>
          </a:p>
        </p:txBody>
      </p:sp>
      <p:sp>
        <p:nvSpPr>
          <p:cNvPr id="16386" name="Content Placeholder 2"/>
          <p:cNvSpPr>
            <a:spLocks noGrp="1"/>
          </p:cNvSpPr>
          <p:nvPr>
            <p:ph type="subTitle" idx="4294967295"/>
          </p:nvPr>
        </p:nvSpPr>
        <p:spPr>
          <a:xfrm>
            <a:off x="573088" y="4418013"/>
            <a:ext cx="6400800" cy="1752600"/>
          </a:xfrm>
        </p:spPr>
        <p:txBody>
          <a:bodyPr/>
          <a:lstStyle/>
          <a:p>
            <a:pPr marL="0" indent="0">
              <a:lnSpc>
                <a:spcPct val="80000"/>
              </a:lnSpc>
              <a:buFont typeface="Arial" pitchFamily="34" charset="0"/>
              <a:buNone/>
            </a:pPr>
            <a:r>
              <a:rPr lang="en-US" altLang="en-US" sz="2400" smtClean="0">
                <a:solidFill>
                  <a:srgbClr val="00B2EB"/>
                </a:solidFill>
              </a:rPr>
              <a:t>Chapter 3</a:t>
            </a:r>
          </a:p>
          <a:p>
            <a:pPr marL="0" indent="0">
              <a:lnSpc>
                <a:spcPct val="70000"/>
              </a:lnSpc>
              <a:buFont typeface="Arial" pitchFamily="34" charset="0"/>
              <a:buNone/>
            </a:pPr>
            <a:r>
              <a:rPr lang="en-CA" altLang="en-US" sz="2400" smtClean="0"/>
              <a:t>Zubin Punthakee</a:t>
            </a:r>
            <a:r>
              <a:rPr lang="en-CA" altLang="en-US" sz="2800" smtClean="0"/>
              <a:t> </a:t>
            </a:r>
            <a:r>
              <a:rPr lang="en-CA" altLang="en-US" sz="2000" smtClean="0"/>
              <a:t>MD MSc FRCPC, </a:t>
            </a:r>
          </a:p>
          <a:p>
            <a:pPr marL="0" indent="0">
              <a:lnSpc>
                <a:spcPct val="70000"/>
              </a:lnSpc>
              <a:buFont typeface="Arial" pitchFamily="34" charset="0"/>
              <a:buNone/>
            </a:pPr>
            <a:r>
              <a:rPr lang="en-CA" altLang="en-US" sz="2400" smtClean="0"/>
              <a:t>Ronald Goldenberg</a:t>
            </a:r>
            <a:r>
              <a:rPr lang="en-CA" altLang="en-US" sz="2800" smtClean="0"/>
              <a:t> </a:t>
            </a:r>
            <a:r>
              <a:rPr lang="en-CA" altLang="en-US" sz="2000" smtClean="0"/>
              <a:t>MD FRCPC FACE, </a:t>
            </a:r>
          </a:p>
          <a:p>
            <a:pPr marL="0" indent="0">
              <a:lnSpc>
                <a:spcPct val="70000"/>
              </a:lnSpc>
              <a:buFont typeface="Arial" pitchFamily="34" charset="0"/>
              <a:buNone/>
            </a:pPr>
            <a:r>
              <a:rPr lang="en-CA" altLang="en-US" sz="2400" smtClean="0"/>
              <a:t>Pamela Katz</a:t>
            </a:r>
            <a:r>
              <a:rPr lang="en-CA" altLang="en-US" sz="2800" smtClean="0"/>
              <a:t> </a:t>
            </a:r>
            <a:r>
              <a:rPr lang="en-CA" altLang="en-US" sz="2000" smtClean="0"/>
              <a:t>MD FRCPC</a:t>
            </a:r>
            <a:endParaRPr lang="en-US" altLang="en-US" sz="2400" smtClean="0"/>
          </a:p>
        </p:txBody>
      </p:sp>
      <p:sp>
        <p:nvSpPr>
          <p:cNvPr id="16387" name="Title 1"/>
          <p:cNvSpPr txBox="1">
            <a:spLocks/>
          </p:cNvSpPr>
          <p:nvPr/>
        </p:nvSpPr>
        <p:spPr bwMode="auto">
          <a:xfrm>
            <a:off x="573088" y="2343150"/>
            <a:ext cx="7142162"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r>
              <a:rPr lang="en-US" altLang="en-US" sz="3600">
                <a:latin typeface="Arial" pitchFamily="34"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p:cNvSpPr>
          <p:nvPr>
            <p:ph type="title" idx="4294967295"/>
          </p:nvPr>
        </p:nvSpPr>
        <p:spPr>
          <a:xfrm>
            <a:off x="628650" y="585788"/>
            <a:ext cx="7886700" cy="1325562"/>
          </a:xfrm>
        </p:spPr>
        <p:txBody>
          <a:bodyPr/>
          <a:lstStyle/>
          <a:p>
            <a:r>
              <a:rPr lang="en-US" altLang="en-US" smtClean="0">
                <a:latin typeface="Open Sans" pitchFamily="6" charset="0"/>
              </a:rPr>
              <a:t>Confirmatory test NOT required</a:t>
            </a:r>
            <a:endParaRPr lang="en-CA" altLang="en-US" smtClean="0">
              <a:latin typeface="Open Sans" pitchFamily="6" charset="0"/>
            </a:endParaRPr>
          </a:p>
        </p:txBody>
      </p:sp>
      <p:sp>
        <p:nvSpPr>
          <p:cNvPr id="27650" name="Rectangle 3"/>
          <p:cNvSpPr>
            <a:spLocks noChangeArrowheads="1"/>
          </p:cNvSpPr>
          <p:nvPr/>
        </p:nvSpPr>
        <p:spPr bwMode="auto">
          <a:xfrm>
            <a:off x="628650" y="2125663"/>
            <a:ext cx="7886700" cy="415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285750" indent="-285750"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buFont typeface="Arial" pitchFamily="34" charset="0"/>
              <a:buChar char="•"/>
            </a:pPr>
            <a:r>
              <a:rPr lang="en-US" altLang="en-US" sz="2400">
                <a:latin typeface="Open Sans" pitchFamily="6" charset="0"/>
              </a:rPr>
              <a:t>In the case of </a:t>
            </a:r>
            <a:r>
              <a:rPr lang="en-US" altLang="en-US" sz="2400" b="1">
                <a:latin typeface="Open Sans" pitchFamily="6" charset="0"/>
              </a:rPr>
              <a:t>symptomatic hyperglycemia</a:t>
            </a:r>
            <a:r>
              <a:rPr lang="en-US" altLang="en-US" sz="2400">
                <a:latin typeface="Open Sans" pitchFamily="6" charset="0"/>
              </a:rPr>
              <a:t>, the diagnosis has been made and a confirmatory test is not required before treatment is initiated. </a:t>
            </a:r>
          </a:p>
          <a:p>
            <a:pPr eaLnBrk="1" hangingPunct="1">
              <a:buFont typeface="Arial" pitchFamily="34" charset="0"/>
              <a:buChar char="•"/>
            </a:pPr>
            <a:endParaRPr lang="en-US" altLang="en-US" sz="2400">
              <a:latin typeface="Open Sans" pitchFamily="6" charset="0"/>
            </a:endParaRPr>
          </a:p>
          <a:p>
            <a:pPr eaLnBrk="1" hangingPunct="1">
              <a:buFont typeface="Arial" pitchFamily="34" charset="0"/>
              <a:buChar char="•"/>
            </a:pPr>
            <a:r>
              <a:rPr lang="en-US" altLang="en-US" sz="2400">
                <a:latin typeface="Open Sans" pitchFamily="6" charset="0"/>
              </a:rPr>
              <a:t>To avoid rapid metabolic deterioration in individuals in whom </a:t>
            </a:r>
            <a:r>
              <a:rPr lang="en-US" altLang="en-US" sz="2400" b="1">
                <a:latin typeface="Open Sans" pitchFamily="6" charset="0"/>
              </a:rPr>
              <a:t>type 1 diabetes is likely </a:t>
            </a:r>
            <a:r>
              <a:rPr lang="en-US" altLang="en-US" sz="2400">
                <a:latin typeface="Open Sans" pitchFamily="6" charset="0"/>
              </a:rPr>
              <a:t>(younger or lean or symptomatic hyperglycemia, especially with ketonuria or ketonemia), the initiation of treatment should not be delayed in order to complete confirmatory testing </a:t>
            </a:r>
          </a:p>
          <a:p>
            <a:pPr eaLnBrk="1" hangingPunct="1">
              <a:buFont typeface="Arial" pitchFamily="34" charset="0"/>
              <a:buChar char="•"/>
            </a:pPr>
            <a:endParaRPr lang="en-US" altLang="en-US" sz="2400">
              <a:latin typeface="Open Sans" pitchFamily="6" charset="0"/>
            </a:endParaRPr>
          </a:p>
        </p:txBody>
      </p:sp>
      <p:sp>
        <p:nvSpPr>
          <p:cNvPr id="25605" name="Text Box 5"/>
          <p:cNvSpPr txBox="1">
            <a:spLocks noChangeArrowheads="1"/>
          </p:cNvSpPr>
          <p:nvPr/>
        </p:nvSpPr>
        <p:spPr bwMode="auto">
          <a:xfrm>
            <a:off x="0" y="60325"/>
            <a:ext cx="914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i="1"/>
              <a:t>2018 Diabetes Canada CPG – Chapter 3. Definition, Diagnosis &amp; Classification of Diabetes, Prediabetes, Metabolic Syndrome </a:t>
            </a:r>
          </a:p>
        </p:txBody>
      </p:sp>
      <p:sp>
        <p:nvSpPr>
          <p:cNvPr id="6" name="Text Box 4"/>
          <p:cNvSpPr txBox="1">
            <a:spLocks noChangeArrowheads="1"/>
          </p:cNvSpPr>
          <p:nvPr/>
        </p:nvSpPr>
        <p:spPr bwMode="auto">
          <a:xfrm>
            <a:off x="628650" y="6229350"/>
            <a:ext cx="7124700" cy="84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600" b="1">
                <a:solidFill>
                  <a:srgbClr val="1E3268"/>
                </a:solidFill>
                <a:latin typeface="Open Sans" charset="0"/>
                <a:ea typeface="ＭＳ Ｐゴシック" charset="0"/>
                <a:cs typeface="Open Sans" charset="0"/>
              </a:defRPr>
            </a:lvl1pPr>
            <a:lvl2pPr>
              <a:defRPr sz="2200">
                <a:solidFill>
                  <a:srgbClr val="1E3268"/>
                </a:solidFill>
                <a:latin typeface="Open Sans Light" charset="0"/>
                <a:ea typeface="ＭＳ Ｐゴシック" charset="0"/>
                <a:cs typeface="Open Sans Light" charset="0"/>
              </a:defRPr>
            </a:lvl2pPr>
            <a:lvl3pPr>
              <a:defRPr>
                <a:solidFill>
                  <a:srgbClr val="1E3268"/>
                </a:solidFill>
                <a:latin typeface="Open Sans Light" charset="0"/>
                <a:ea typeface="Open Sans Light" charset="0"/>
                <a:cs typeface="Open Sans Light" charset="0"/>
              </a:defRPr>
            </a:lvl3pPr>
            <a:lvl4pPr>
              <a:defRPr sz="1700">
                <a:solidFill>
                  <a:srgbClr val="1E3268"/>
                </a:solidFill>
                <a:latin typeface="Open Sans Light" charset="0"/>
                <a:ea typeface="Open Sans Light" charset="0"/>
                <a:cs typeface="Open Sans Light" charset="0"/>
              </a:defRPr>
            </a:lvl4pPr>
            <a:lvl5pPr>
              <a:defRPr sz="1700">
                <a:solidFill>
                  <a:srgbClr val="1E3268"/>
                </a:solidFill>
                <a:latin typeface="Open Sans Light" charset="0"/>
                <a:ea typeface="Open Sans Light" charset="0"/>
                <a:cs typeface="Open Sans Light" charset="0"/>
              </a:defRPr>
            </a:lvl5pPr>
            <a:lvl6pPr marL="2351088" indent="-209550" eaLnBrk="0" fontAlgn="base" hangingPunct="0">
              <a:spcBef>
                <a:spcPts val="463"/>
              </a:spcBef>
              <a:spcAft>
                <a:spcPct val="0"/>
              </a:spcAft>
              <a:buFont typeface="Arial" charset="0"/>
              <a:defRPr sz="1700">
                <a:solidFill>
                  <a:srgbClr val="1E3268"/>
                </a:solidFill>
                <a:latin typeface="Open Sans Light" charset="0"/>
                <a:ea typeface="Open Sans Light" charset="0"/>
                <a:cs typeface="Open Sans Light" charset="0"/>
              </a:defRPr>
            </a:lvl6pPr>
            <a:lvl7pPr marL="2808288" indent="-209550" eaLnBrk="0" fontAlgn="base" hangingPunct="0">
              <a:spcBef>
                <a:spcPts val="463"/>
              </a:spcBef>
              <a:spcAft>
                <a:spcPct val="0"/>
              </a:spcAft>
              <a:buFont typeface="Arial" charset="0"/>
              <a:defRPr sz="1700">
                <a:solidFill>
                  <a:srgbClr val="1E3268"/>
                </a:solidFill>
                <a:latin typeface="Open Sans Light" charset="0"/>
                <a:ea typeface="Open Sans Light" charset="0"/>
                <a:cs typeface="Open Sans Light" charset="0"/>
              </a:defRPr>
            </a:lvl7pPr>
            <a:lvl8pPr marL="3265488" indent="-209550" eaLnBrk="0" fontAlgn="base" hangingPunct="0">
              <a:spcBef>
                <a:spcPts val="463"/>
              </a:spcBef>
              <a:spcAft>
                <a:spcPct val="0"/>
              </a:spcAft>
              <a:buFont typeface="Arial" charset="0"/>
              <a:defRPr sz="1700">
                <a:solidFill>
                  <a:srgbClr val="1E3268"/>
                </a:solidFill>
                <a:latin typeface="Open Sans Light" charset="0"/>
                <a:ea typeface="Open Sans Light" charset="0"/>
                <a:cs typeface="Open Sans Light" charset="0"/>
              </a:defRPr>
            </a:lvl8pPr>
            <a:lvl9pPr marL="3722688" indent="-209550" eaLnBrk="0" fontAlgn="base" hangingPunct="0">
              <a:spcBef>
                <a:spcPts val="463"/>
              </a:spcBef>
              <a:spcAft>
                <a:spcPct val="0"/>
              </a:spcAft>
              <a:buFont typeface="Arial" charset="0"/>
              <a:defRPr sz="1700">
                <a:solidFill>
                  <a:srgbClr val="1E3268"/>
                </a:solidFill>
                <a:latin typeface="Open Sans Light" charset="0"/>
                <a:ea typeface="Open Sans Light" charset="0"/>
                <a:cs typeface="Open Sans Light" charset="0"/>
              </a:defRPr>
            </a:lvl9pPr>
          </a:lstStyle>
          <a:p>
            <a:pPr defTabSz="914400">
              <a:defRPr/>
            </a:pPr>
            <a:r>
              <a:rPr lang="en-US" sz="1400" b="0" i="1" dirty="0" smtClean="0">
                <a:solidFill>
                  <a:schemeClr val="tx1"/>
                </a:solidFill>
                <a:latin typeface="Open Sans"/>
                <a:cs typeface="Open Sans"/>
              </a:rPr>
              <a:t>2hPG, </a:t>
            </a:r>
            <a:r>
              <a:rPr lang="en-US" sz="1400" b="0" dirty="0" smtClean="0">
                <a:solidFill>
                  <a:schemeClr val="tx1"/>
                </a:solidFill>
                <a:latin typeface="Open Sans"/>
                <a:cs typeface="Open Sans"/>
              </a:rPr>
              <a:t>2-hour plasma glucose; </a:t>
            </a:r>
            <a:r>
              <a:rPr lang="en-US" sz="1400" b="0" i="1" dirty="0" err="1" smtClean="0">
                <a:solidFill>
                  <a:schemeClr val="tx1"/>
                </a:solidFill>
                <a:latin typeface="Open Sans"/>
                <a:cs typeface="Open Sans"/>
              </a:rPr>
              <a:t>AlC</a:t>
            </a:r>
            <a:r>
              <a:rPr lang="en-US" sz="1400" b="0" i="1" dirty="0" smtClean="0">
                <a:solidFill>
                  <a:schemeClr val="tx1"/>
                </a:solidFill>
                <a:latin typeface="Open Sans"/>
                <a:cs typeface="Open Sans"/>
              </a:rPr>
              <a:t>, </a:t>
            </a:r>
            <a:r>
              <a:rPr lang="en-US" sz="1400" b="0" dirty="0" smtClean="0">
                <a:solidFill>
                  <a:schemeClr val="tx1"/>
                </a:solidFill>
                <a:latin typeface="Open Sans"/>
                <a:cs typeface="Open Sans"/>
              </a:rPr>
              <a:t>glycated hemoglobin; </a:t>
            </a:r>
            <a:r>
              <a:rPr lang="en-US" sz="1400" b="0" i="1" dirty="0" smtClean="0">
                <a:solidFill>
                  <a:schemeClr val="tx1"/>
                </a:solidFill>
                <a:latin typeface="Open Sans"/>
                <a:cs typeface="Open Sans"/>
              </a:rPr>
              <a:t>FPG, </a:t>
            </a:r>
            <a:r>
              <a:rPr lang="en-US" sz="1400" b="0" dirty="0" smtClean="0">
                <a:solidFill>
                  <a:schemeClr val="tx1"/>
                </a:solidFill>
                <a:latin typeface="Open Sans"/>
                <a:cs typeface="Open Sans"/>
              </a:rPr>
              <a:t>fasting plasma glucose; OGTT, oral glucose tolerance test; </a:t>
            </a:r>
            <a:r>
              <a:rPr lang="en-US" sz="1400" b="0" i="1" dirty="0" smtClean="0">
                <a:solidFill>
                  <a:schemeClr val="tx1"/>
                </a:solidFill>
                <a:latin typeface="Open Sans"/>
                <a:cs typeface="Open Sans"/>
              </a:rPr>
              <a:t>PG, </a:t>
            </a:r>
            <a:r>
              <a:rPr lang="en-US" sz="1400" b="0" dirty="0" smtClean="0">
                <a:solidFill>
                  <a:schemeClr val="tx1"/>
                </a:solidFill>
                <a:latin typeface="Open Sans"/>
                <a:cs typeface="Open Sans"/>
              </a:rPr>
              <a:t>plasma glucose.</a:t>
            </a:r>
          </a:p>
          <a:p>
            <a:pPr defTabSz="914400">
              <a:spcBef>
                <a:spcPct val="50000"/>
              </a:spcBef>
              <a:defRPr/>
            </a:pPr>
            <a:endParaRPr lang="en-CA" sz="1400" b="0" dirty="0" smtClean="0">
              <a:solidFill>
                <a:schemeClr val="tx1"/>
              </a:solidFill>
              <a:latin typeface="Open Sans"/>
              <a:cs typeface="Open San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idx="4294967295"/>
          </p:nvPr>
        </p:nvSpPr>
        <p:spPr>
          <a:xfrm>
            <a:off x="628650" y="571500"/>
            <a:ext cx="7886700" cy="1325563"/>
          </a:xfrm>
        </p:spPr>
        <p:txBody>
          <a:bodyPr lIns="91440" tIns="45720" rIns="91440" bIns="45720"/>
          <a:lstStyle/>
          <a:p>
            <a:r>
              <a:rPr lang="en-US" altLang="en-US" sz="4000" smtClean="0">
                <a:latin typeface="Open Sans" pitchFamily="6" charset="0"/>
                <a:cs typeface="Arial" pitchFamily="34" charset="0"/>
              </a:rPr>
              <a:t>Considerations when using A1C for Diagnosis</a:t>
            </a:r>
          </a:p>
        </p:txBody>
      </p:sp>
      <p:sp>
        <p:nvSpPr>
          <p:cNvPr id="28674" name="Content Placeholder 2"/>
          <p:cNvSpPr>
            <a:spLocks noGrp="1"/>
          </p:cNvSpPr>
          <p:nvPr>
            <p:ph idx="4294967295"/>
          </p:nvPr>
        </p:nvSpPr>
        <p:spPr>
          <a:xfrm>
            <a:off x="628650" y="1905000"/>
            <a:ext cx="7886700" cy="4329113"/>
          </a:xfrm>
        </p:spPr>
        <p:txBody>
          <a:bodyPr lIns="91440" tIns="45720" rIns="91440" bIns="45720"/>
          <a:lstStyle/>
          <a:p>
            <a:pPr marL="342900" indent="-342900" defTabSz="914400">
              <a:lnSpc>
                <a:spcPct val="110000"/>
              </a:lnSpc>
            </a:pPr>
            <a:r>
              <a:rPr lang="en-US" altLang="en-US" sz="2400" b="0" smtClean="0">
                <a:latin typeface="Open Sans" pitchFamily="6" charset="0"/>
                <a:cs typeface="Arial" pitchFamily="34" charset="0"/>
              </a:rPr>
              <a:t>Need validated standardized assay</a:t>
            </a:r>
          </a:p>
          <a:p>
            <a:pPr marL="342900" indent="-342900" defTabSz="914400">
              <a:lnSpc>
                <a:spcPct val="110000"/>
              </a:lnSpc>
            </a:pPr>
            <a:r>
              <a:rPr lang="en-US" altLang="en-US" sz="2400" b="0" smtClean="0">
                <a:latin typeface="Open Sans" pitchFamily="6" charset="0"/>
                <a:cs typeface="Arial" pitchFamily="34" charset="0"/>
              </a:rPr>
              <a:t>Repeat confirmatory test on another day</a:t>
            </a:r>
          </a:p>
          <a:p>
            <a:pPr marL="342900" indent="-342900" defTabSz="914400">
              <a:lnSpc>
                <a:spcPct val="110000"/>
              </a:lnSpc>
            </a:pPr>
            <a:r>
              <a:rPr lang="en-US" altLang="en-US" sz="2400" b="0" smtClean="0">
                <a:latin typeface="Open Sans" pitchFamily="6" charset="0"/>
                <a:cs typeface="Arial" pitchFamily="34" charset="0"/>
              </a:rPr>
              <a:t>Recognize conditions leading to misleading A1C</a:t>
            </a:r>
          </a:p>
          <a:p>
            <a:pPr marL="342900" indent="-342900" defTabSz="914400">
              <a:lnSpc>
                <a:spcPct val="110000"/>
              </a:lnSpc>
            </a:pPr>
            <a:r>
              <a:rPr lang="en-US" altLang="en-US" sz="2400" b="0" smtClean="0">
                <a:latin typeface="Open Sans" pitchFamily="6" charset="0"/>
                <a:cs typeface="Arial" pitchFamily="34" charset="0"/>
              </a:rPr>
              <a:t>A1C is not used for diagnosis in children, adolescents (as the sole diagnostic test), pregnant women as part of routine screening for gestational diabetes, those with cystic fibrosis or those with suspected type 1 diabetes</a:t>
            </a:r>
          </a:p>
          <a:p>
            <a:pPr marL="342900" indent="-342900" defTabSz="914400">
              <a:lnSpc>
                <a:spcPct val="110000"/>
              </a:lnSpc>
            </a:pPr>
            <a:r>
              <a:rPr lang="en-US" altLang="en-US" sz="2400" b="0" smtClean="0">
                <a:latin typeface="Open Sans" pitchFamily="6" charset="0"/>
                <a:cs typeface="Arial" pitchFamily="34" charset="0"/>
              </a:rPr>
              <a:t>Ethnicity and age can affect A1C results</a:t>
            </a:r>
          </a:p>
          <a:p>
            <a:pPr marL="742950" lvl="1" indent="-285750" defTabSz="914400">
              <a:lnSpc>
                <a:spcPct val="110000"/>
              </a:lnSpc>
            </a:pPr>
            <a:endParaRPr lang="en-US" altLang="en-US" sz="2400" smtClean="0">
              <a:latin typeface="Open Sans" pitchFamily="6" charset="0"/>
              <a:cs typeface="Arial" pitchFamily="34" charset="0"/>
            </a:endParaRPr>
          </a:p>
        </p:txBody>
      </p:sp>
      <p:sp>
        <p:nvSpPr>
          <p:cNvPr id="27652" name="Text Box 4"/>
          <p:cNvSpPr txBox="1">
            <a:spLocks noChangeArrowheads="1"/>
          </p:cNvSpPr>
          <p:nvPr/>
        </p:nvSpPr>
        <p:spPr bwMode="auto">
          <a:xfrm>
            <a:off x="0" y="98425"/>
            <a:ext cx="914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i="1"/>
              <a:t>2018 Diabetes Canada CPG – Chapter 3. Definition, Diagnosis &amp; Classification of Diabetes, Prediabetes, Metabolic Syndrome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78538"/>
            <a:ext cx="9144000" cy="779462"/>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0722" name="Title 1"/>
          <p:cNvSpPr>
            <a:spLocks noGrp="1"/>
          </p:cNvSpPr>
          <p:nvPr>
            <p:ph type="title" idx="4294967295"/>
          </p:nvPr>
        </p:nvSpPr>
        <p:spPr>
          <a:xfrm>
            <a:off x="685800" y="411163"/>
            <a:ext cx="7772400" cy="1143000"/>
          </a:xfrm>
        </p:spPr>
        <p:txBody>
          <a:bodyPr lIns="91440" tIns="45720" rIns="91440" bIns="45720"/>
          <a:lstStyle/>
          <a:p>
            <a:r>
              <a:rPr lang="en-US" altLang="en-US" sz="3600" smtClean="0">
                <a:latin typeface="Arial" pitchFamily="34" charset="0"/>
                <a:cs typeface="Arial" pitchFamily="34" charset="0"/>
              </a:rPr>
              <a:t>Recognize pitfalls of A1C: conditions that can affect value</a:t>
            </a:r>
          </a:p>
        </p:txBody>
      </p:sp>
      <p:graphicFrame>
        <p:nvGraphicFramePr>
          <p:cNvPr id="114740" name="Group 52"/>
          <p:cNvGraphicFramePr>
            <a:graphicFrameLocks noGrp="1"/>
          </p:cNvGraphicFramePr>
          <p:nvPr>
            <p:ph idx="4294967295"/>
          </p:nvPr>
        </p:nvGraphicFramePr>
        <p:xfrm>
          <a:off x="355600" y="1608138"/>
          <a:ext cx="8516938" cy="5032375"/>
        </p:xfrm>
        <a:graphic>
          <a:graphicData uri="http://schemas.openxmlformats.org/drawingml/2006/table">
            <a:tbl>
              <a:tblPr/>
              <a:tblGrid>
                <a:gridCol w="1717675"/>
                <a:gridCol w="2363788"/>
                <a:gridCol w="2268537"/>
                <a:gridCol w="2166938"/>
              </a:tblGrid>
              <a:tr h="534988">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1" i="0" u="none" strike="noStrike" cap="none" normalizeH="0" baseline="0" smtClean="0">
                          <a:ln>
                            <a:noFill/>
                          </a:ln>
                          <a:solidFill>
                            <a:srgbClr val="FFFFFF"/>
                          </a:solidFill>
                          <a:effectLst/>
                          <a:latin typeface="Open Sans" pitchFamily="6" charset="0"/>
                          <a:ea typeface="MS PGothic" pitchFamily="34" charset="-128"/>
                        </a:rPr>
                        <a:t>Factors affecting A1C</a:t>
                      </a:r>
                      <a:endParaRPr kumimoji="0" lang="en-US" altLang="en-US" sz="1500" b="0" i="0" u="none" strike="noStrike" cap="none" normalizeH="0" baseline="0" smtClean="0">
                        <a:ln>
                          <a:noFill/>
                        </a:ln>
                        <a:solidFill>
                          <a:srgbClr val="FFFFFF"/>
                        </a:solidFill>
                        <a:effectLst/>
                        <a:latin typeface="Open Sans" pitchFamily="6" charset="0"/>
                        <a:ea typeface="MS PGothic" pitchFamily="34" charset="-128"/>
                      </a:endParaRP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1" i="0" u="none" strike="noStrike" cap="none" normalizeH="0" baseline="0" smtClean="0">
                          <a:ln>
                            <a:noFill/>
                          </a:ln>
                          <a:solidFill>
                            <a:srgbClr val="FFFFFF"/>
                          </a:solidFill>
                          <a:effectLst/>
                          <a:latin typeface="Open Sans" pitchFamily="6" charset="0"/>
                          <a:ea typeface="MS PGothic" pitchFamily="34" charset="-128"/>
                        </a:rPr>
                        <a:t>Increased A1C</a:t>
                      </a:r>
                      <a:endParaRPr kumimoji="0" lang="en-US" altLang="en-US" sz="1500" b="0" i="0" u="none" strike="noStrike" cap="none" normalizeH="0" baseline="0" smtClean="0">
                        <a:ln>
                          <a:noFill/>
                        </a:ln>
                        <a:solidFill>
                          <a:srgbClr val="FFFFFF"/>
                        </a:solidFill>
                        <a:effectLst/>
                        <a:latin typeface="Open Sans" pitchFamily="6" charset="0"/>
                        <a:ea typeface="MS PGothic" pitchFamily="34" charset="-128"/>
                      </a:endParaRP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1" i="0" u="none" strike="noStrike" cap="none" normalizeH="0" baseline="0" smtClean="0">
                          <a:ln>
                            <a:noFill/>
                          </a:ln>
                          <a:solidFill>
                            <a:srgbClr val="FFFFFF"/>
                          </a:solidFill>
                          <a:effectLst/>
                          <a:latin typeface="Open Sans" pitchFamily="6" charset="0"/>
                          <a:ea typeface="MS PGothic" pitchFamily="34" charset="-128"/>
                        </a:rPr>
                        <a:t>Decreased A1C 	</a:t>
                      </a:r>
                    </a:p>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endParaRPr kumimoji="0" lang="en-US" altLang="en-US" sz="1500" b="0" i="0" u="none" strike="noStrike" cap="none" normalizeH="0" baseline="0" smtClean="0">
                        <a:ln>
                          <a:noFill/>
                        </a:ln>
                        <a:solidFill>
                          <a:srgbClr val="FFFFFF"/>
                        </a:solidFill>
                        <a:effectLst/>
                        <a:latin typeface="Open Sans" pitchFamily="6" charset="0"/>
                        <a:ea typeface="MS PGothic" pitchFamily="34" charset="-128"/>
                      </a:endParaRP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1" i="0" u="none" strike="noStrike" cap="none" normalizeH="0" baseline="0" smtClean="0">
                          <a:ln>
                            <a:noFill/>
                          </a:ln>
                          <a:solidFill>
                            <a:srgbClr val="FFFFFF"/>
                          </a:solidFill>
                          <a:effectLst/>
                          <a:latin typeface="Open Sans" pitchFamily="6" charset="0"/>
                          <a:ea typeface="MS PGothic" pitchFamily="34" charset="-128"/>
                        </a:rPr>
                        <a:t>Variable Change in A1C 	</a:t>
                      </a:r>
                      <a:endParaRPr kumimoji="0" lang="en-US" altLang="en-US" sz="1500" b="0" i="0" u="none" strike="noStrike" cap="none" normalizeH="0" baseline="0" smtClean="0">
                        <a:ln>
                          <a:noFill/>
                        </a:ln>
                        <a:solidFill>
                          <a:srgbClr val="FFFFFF"/>
                        </a:solidFill>
                        <a:effectLst/>
                        <a:latin typeface="Open Sans" pitchFamily="6" charset="0"/>
                        <a:ea typeface="MS PGothic" pitchFamily="34" charset="-128"/>
                      </a:endParaRP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709613">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1" i="0" u="none" strike="noStrike" cap="none" normalizeH="0" baseline="0" smtClean="0">
                          <a:ln>
                            <a:noFill/>
                          </a:ln>
                          <a:solidFill>
                            <a:srgbClr val="000000"/>
                          </a:solidFill>
                          <a:effectLst/>
                          <a:latin typeface="Open Sans" pitchFamily="6" charset="0"/>
                          <a:ea typeface="MS PGothic" pitchFamily="34" charset="-128"/>
                        </a:rPr>
                        <a:t>Erythropoiesis</a:t>
                      </a: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0" i="0" u="none" strike="noStrike" cap="none" normalizeH="0" baseline="0" smtClean="0">
                          <a:ln>
                            <a:noFill/>
                          </a:ln>
                          <a:solidFill>
                            <a:srgbClr val="000000"/>
                          </a:solidFill>
                          <a:effectLst/>
                          <a:latin typeface="Open Sans" pitchFamily="6" charset="0"/>
                          <a:ea typeface="MS PGothic" pitchFamily="34" charset="-128"/>
                        </a:rPr>
                        <a:t>B12/Fe deficiency Decreased erythropoiesis 	</a:t>
                      </a: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0" i="0" u="none" strike="noStrike" cap="none" normalizeH="0" baseline="0" smtClean="0">
                          <a:ln>
                            <a:noFill/>
                          </a:ln>
                          <a:solidFill>
                            <a:srgbClr val="000000"/>
                          </a:solidFill>
                          <a:effectLst/>
                          <a:latin typeface="Open Sans" pitchFamily="6" charset="0"/>
                          <a:ea typeface="MS PGothic" pitchFamily="34" charset="-128"/>
                        </a:rPr>
                        <a:t>Use of EPO, Fe, or B12</a:t>
                      </a:r>
                    </a:p>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0" i="0" u="none" strike="noStrike" cap="none" normalizeH="0" baseline="0" smtClean="0">
                          <a:ln>
                            <a:noFill/>
                          </a:ln>
                          <a:solidFill>
                            <a:srgbClr val="000000"/>
                          </a:solidFill>
                          <a:effectLst/>
                          <a:latin typeface="Open Sans" pitchFamily="6" charset="0"/>
                          <a:ea typeface="MS PGothic" pitchFamily="34" charset="-128"/>
                        </a:rPr>
                        <a:t>Reticulocytosis </a:t>
                      </a:r>
                    </a:p>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0" i="0" u="none" strike="noStrike" cap="none" normalizeH="0" baseline="0" smtClean="0">
                          <a:ln>
                            <a:noFill/>
                          </a:ln>
                          <a:solidFill>
                            <a:srgbClr val="000000"/>
                          </a:solidFill>
                          <a:effectLst/>
                          <a:latin typeface="Open Sans" pitchFamily="6" charset="0"/>
                          <a:ea typeface="MS PGothic" pitchFamily="34" charset="-128"/>
                        </a:rPr>
                        <a:t>Chronic liver Dx</a:t>
                      </a: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endParaRPr kumimoji="0" lang="en-CA" altLang="en-US" sz="1500" b="0" i="0" u="none" strike="noStrike" cap="none" normalizeH="0" baseline="0" smtClean="0">
                        <a:ln>
                          <a:noFill/>
                        </a:ln>
                        <a:solidFill>
                          <a:srgbClr val="000000"/>
                        </a:solidFill>
                        <a:effectLst/>
                        <a:latin typeface="Open Sans" pitchFamily="6" charset="0"/>
                        <a:ea typeface="MS PGothic" pitchFamily="34" charset="-128"/>
                      </a:endParaRP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733425">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1" i="0" u="none" strike="noStrike" cap="none" normalizeH="0" baseline="0" smtClean="0">
                          <a:ln>
                            <a:noFill/>
                          </a:ln>
                          <a:solidFill>
                            <a:srgbClr val="000000"/>
                          </a:solidFill>
                          <a:effectLst/>
                          <a:latin typeface="Open Sans" pitchFamily="6" charset="0"/>
                          <a:ea typeface="MS PGothic" pitchFamily="34" charset="-128"/>
                        </a:rPr>
                        <a:t>Altered hemoglobin 	</a:t>
                      </a: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endParaRPr kumimoji="0" lang="en-CA" altLang="en-US" sz="1500" b="0" i="0" u="none" strike="noStrike" cap="none" normalizeH="0" baseline="0" smtClean="0">
                        <a:ln>
                          <a:noFill/>
                        </a:ln>
                        <a:solidFill>
                          <a:srgbClr val="000000"/>
                        </a:solidFill>
                        <a:effectLst/>
                        <a:latin typeface="Open Sans" pitchFamily="6" charset="0"/>
                        <a:ea typeface="MS PGothic" pitchFamily="34" charset="-128"/>
                      </a:endParaRP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endParaRPr kumimoji="0" lang="en-CA" altLang="en-US" sz="1500" b="0" i="0" u="none" strike="noStrike" cap="none" normalizeH="0" baseline="0" smtClean="0">
                        <a:ln>
                          <a:noFill/>
                        </a:ln>
                        <a:solidFill>
                          <a:srgbClr val="000000"/>
                        </a:solidFill>
                        <a:effectLst/>
                        <a:latin typeface="Open Sans" pitchFamily="6" charset="0"/>
                        <a:ea typeface="MS PGothic" pitchFamily="34" charset="-128"/>
                      </a:endParaRP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0" i="0" u="none" strike="noStrike" cap="none" normalizeH="0" baseline="0" smtClean="0">
                          <a:ln>
                            <a:noFill/>
                          </a:ln>
                          <a:solidFill>
                            <a:srgbClr val="000000"/>
                          </a:solidFill>
                          <a:effectLst/>
                          <a:latin typeface="Open Sans" pitchFamily="6" charset="0"/>
                          <a:ea typeface="MS PGothic" pitchFamily="34" charset="-128"/>
                        </a:rPr>
                        <a:t>Fetal hemoglobin Hemoglobinopathies Methemoglobin </a:t>
                      </a: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731838">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1" i="0" u="none" strike="noStrike" cap="none" normalizeH="0" baseline="0" smtClean="0">
                          <a:ln>
                            <a:noFill/>
                          </a:ln>
                          <a:solidFill>
                            <a:srgbClr val="000000"/>
                          </a:solidFill>
                          <a:effectLst/>
                          <a:latin typeface="Open Sans" pitchFamily="6" charset="0"/>
                          <a:ea typeface="MS PGothic" pitchFamily="34" charset="-128"/>
                        </a:rPr>
                        <a:t>Altered glycation 	</a:t>
                      </a: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0" i="0" u="none" strike="noStrike" cap="none" normalizeH="0" baseline="0" smtClean="0">
                          <a:ln>
                            <a:noFill/>
                          </a:ln>
                          <a:solidFill>
                            <a:srgbClr val="000000"/>
                          </a:solidFill>
                          <a:effectLst/>
                          <a:latin typeface="Open Sans" pitchFamily="6" charset="0"/>
                          <a:ea typeface="MS PGothic" pitchFamily="34" charset="-128"/>
                        </a:rPr>
                        <a:t>Chronic renal failure </a:t>
                      </a:r>
                    </a:p>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0" i="0" u="none" strike="noStrike" cap="none" normalizeH="0" baseline="0" smtClean="0">
                          <a:ln>
                            <a:noFill/>
                          </a:ln>
                          <a:solidFill>
                            <a:srgbClr val="000000"/>
                          </a:solidFill>
                          <a:effectLst/>
                          <a:latin typeface="Open Sans" pitchFamily="6" charset="0"/>
                          <a:ea typeface="MS PGothic" pitchFamily="34" charset="-128"/>
                        </a:rPr>
                        <a:t>↓↓erythrocyte pH 	</a:t>
                      </a: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fi-FI" altLang="en-US" sz="1500" b="0" i="0" u="none" strike="noStrike" cap="none" normalizeH="0" baseline="0" smtClean="0">
                          <a:ln>
                            <a:noFill/>
                          </a:ln>
                          <a:solidFill>
                            <a:srgbClr val="000000"/>
                          </a:solidFill>
                          <a:effectLst/>
                          <a:latin typeface="Open Sans" pitchFamily="6" charset="0"/>
                          <a:ea typeface="MS PGothic" pitchFamily="34" charset="-128"/>
                        </a:rPr>
                        <a:t>ASA,  vitamin C/E </a:t>
                      </a:r>
                    </a:p>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0" i="0" u="none" strike="noStrike" cap="none" normalizeH="0" baseline="0" smtClean="0">
                          <a:ln>
                            <a:noFill/>
                          </a:ln>
                          <a:solidFill>
                            <a:srgbClr val="000000"/>
                          </a:solidFill>
                          <a:effectLst/>
                          <a:latin typeface="Open Sans" pitchFamily="6" charset="0"/>
                          <a:ea typeface="MS PGothic" pitchFamily="34" charset="-128"/>
                        </a:rPr>
                        <a:t>Hemoglobinopathies </a:t>
                      </a:r>
                    </a:p>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0" i="0" u="none" strike="noStrike" cap="none" normalizeH="0" baseline="0" smtClean="0">
                          <a:ln>
                            <a:noFill/>
                          </a:ln>
                          <a:solidFill>
                            <a:srgbClr val="000000"/>
                          </a:solidFill>
                          <a:effectLst/>
                          <a:latin typeface="Open Sans" pitchFamily="6" charset="0"/>
                          <a:ea typeface="MS PGothic" pitchFamily="34" charset="-128"/>
                        </a:rPr>
                        <a:t>↑ erythrocyte pH 	</a:t>
                      </a: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endParaRPr kumimoji="0" lang="en-CA" altLang="en-US" sz="1500" b="0" i="0" u="none" strike="noStrike" cap="none" normalizeH="0" baseline="0" smtClean="0">
                        <a:ln>
                          <a:noFill/>
                        </a:ln>
                        <a:solidFill>
                          <a:srgbClr val="000000"/>
                        </a:solidFill>
                        <a:effectLst/>
                        <a:latin typeface="Open Sans" pitchFamily="6" charset="0"/>
                        <a:ea typeface="MS PGothic" pitchFamily="34" charset="-128"/>
                      </a:endParaRP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1374775">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1" i="0" u="none" strike="noStrike" cap="none" normalizeH="0" baseline="0" smtClean="0">
                          <a:ln>
                            <a:noFill/>
                          </a:ln>
                          <a:solidFill>
                            <a:srgbClr val="000000"/>
                          </a:solidFill>
                          <a:effectLst/>
                          <a:latin typeface="Open Sans" pitchFamily="6" charset="0"/>
                          <a:ea typeface="MS PGothic" pitchFamily="34" charset="-128"/>
                        </a:rPr>
                        <a:t>Erythrocyte destruction</a:t>
                      </a: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0" i="0" u="none" strike="noStrike" cap="none" normalizeH="0" baseline="0" smtClean="0">
                          <a:ln>
                            <a:noFill/>
                          </a:ln>
                          <a:solidFill>
                            <a:srgbClr val="000000"/>
                          </a:solidFill>
                          <a:effectLst/>
                          <a:latin typeface="Open Sans" pitchFamily="6" charset="0"/>
                          <a:ea typeface="MS PGothic" pitchFamily="34" charset="-128"/>
                        </a:rPr>
                        <a:t>Splenectomy</a:t>
                      </a: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0" i="0" u="none" strike="noStrike" cap="none" normalizeH="0" baseline="0" smtClean="0">
                          <a:ln>
                            <a:noFill/>
                          </a:ln>
                          <a:solidFill>
                            <a:srgbClr val="000000"/>
                          </a:solidFill>
                          <a:effectLst/>
                          <a:latin typeface="Open Sans" pitchFamily="6" charset="0"/>
                          <a:ea typeface="MS PGothic" pitchFamily="34" charset="-128"/>
                        </a:rPr>
                        <a:t>Hemoglobinopathies</a:t>
                      </a:r>
                    </a:p>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0" i="0" u="none" strike="noStrike" cap="none" normalizeH="0" baseline="0" smtClean="0">
                          <a:ln>
                            <a:noFill/>
                          </a:ln>
                          <a:solidFill>
                            <a:srgbClr val="000000"/>
                          </a:solidFill>
                          <a:effectLst/>
                          <a:latin typeface="Open Sans" pitchFamily="6" charset="0"/>
                          <a:ea typeface="MS PGothic" pitchFamily="34" charset="-128"/>
                        </a:rPr>
                        <a:t>Chronic renal failure</a:t>
                      </a:r>
                    </a:p>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0" i="0" u="none" strike="noStrike" cap="none" normalizeH="0" baseline="0" smtClean="0">
                          <a:ln>
                            <a:noFill/>
                          </a:ln>
                          <a:solidFill>
                            <a:srgbClr val="000000"/>
                          </a:solidFill>
                          <a:effectLst/>
                          <a:latin typeface="Open Sans" pitchFamily="6" charset="0"/>
                          <a:ea typeface="MS PGothic" pitchFamily="34" charset="-128"/>
                        </a:rPr>
                        <a:t>Splenomegaly</a:t>
                      </a:r>
                    </a:p>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0" i="0" u="none" strike="noStrike" cap="none" normalizeH="0" baseline="0" smtClean="0">
                          <a:ln>
                            <a:noFill/>
                          </a:ln>
                          <a:solidFill>
                            <a:srgbClr val="000000"/>
                          </a:solidFill>
                          <a:effectLst/>
                          <a:latin typeface="Open Sans" pitchFamily="6" charset="0"/>
                          <a:ea typeface="MS PGothic" pitchFamily="34" charset="-128"/>
                        </a:rPr>
                        <a:t>Rheumatoid arthritis</a:t>
                      </a:r>
                    </a:p>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0" i="0" u="none" strike="noStrike" cap="none" normalizeH="0" baseline="0" smtClean="0">
                          <a:ln>
                            <a:noFill/>
                          </a:ln>
                          <a:solidFill>
                            <a:srgbClr val="000000"/>
                          </a:solidFill>
                          <a:effectLst/>
                          <a:latin typeface="Open Sans" pitchFamily="6" charset="0"/>
                          <a:ea typeface="MS PGothic" pitchFamily="34" charset="-128"/>
                        </a:rPr>
                        <a:t>HAART meds, Ribavirin</a:t>
                      </a:r>
                    </a:p>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0" i="0" u="none" strike="noStrike" cap="none" normalizeH="0" baseline="0" smtClean="0">
                          <a:ln>
                            <a:noFill/>
                          </a:ln>
                          <a:solidFill>
                            <a:srgbClr val="000000"/>
                          </a:solidFill>
                          <a:effectLst/>
                          <a:latin typeface="Open Sans" pitchFamily="6" charset="0"/>
                          <a:ea typeface="MS PGothic" pitchFamily="34" charset="-128"/>
                        </a:rPr>
                        <a:t>Dapsone</a:t>
                      </a: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endParaRPr kumimoji="0" lang="en-CA" altLang="en-US" sz="1500" b="0" i="0" u="none" strike="noStrike" cap="none" normalizeH="0" baseline="0" smtClean="0">
                        <a:ln>
                          <a:noFill/>
                        </a:ln>
                        <a:solidFill>
                          <a:srgbClr val="000000"/>
                        </a:solidFill>
                        <a:effectLst/>
                        <a:latin typeface="Open Sans" pitchFamily="6" charset="0"/>
                        <a:ea typeface="MS PGothic" pitchFamily="34" charset="-128"/>
                      </a:endParaRP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947738">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1" i="0" u="none" strike="noStrike" cap="none" normalizeH="0" baseline="0" smtClean="0">
                          <a:ln>
                            <a:noFill/>
                          </a:ln>
                          <a:solidFill>
                            <a:srgbClr val="000000"/>
                          </a:solidFill>
                          <a:effectLst/>
                          <a:latin typeface="Open Sans" pitchFamily="6" charset="0"/>
                          <a:ea typeface="MS PGothic" pitchFamily="34" charset="-128"/>
                        </a:rPr>
                        <a:t>Assays</a:t>
                      </a: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0" i="0" u="none" strike="noStrike" cap="none" normalizeH="0" baseline="0" smtClean="0">
                          <a:ln>
                            <a:noFill/>
                          </a:ln>
                          <a:solidFill>
                            <a:srgbClr val="000000"/>
                          </a:solidFill>
                          <a:effectLst/>
                          <a:latin typeface="Open Sans" pitchFamily="6" charset="0"/>
                          <a:ea typeface="MS PGothic" pitchFamily="34" charset="-128"/>
                        </a:rPr>
                        <a:t>Hyperbilirubinemia</a:t>
                      </a:r>
                    </a:p>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0" i="0" u="none" strike="noStrike" cap="none" normalizeH="0" baseline="0" smtClean="0">
                          <a:ln>
                            <a:noFill/>
                          </a:ln>
                          <a:solidFill>
                            <a:srgbClr val="000000"/>
                          </a:solidFill>
                          <a:effectLst/>
                          <a:latin typeface="Open Sans" pitchFamily="6" charset="0"/>
                          <a:ea typeface="MS PGothic" pitchFamily="34" charset="-128"/>
                        </a:rPr>
                        <a:t>Carbamylated Hb</a:t>
                      </a:r>
                    </a:p>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0" i="0" u="none" strike="noStrike" cap="none" normalizeH="0" baseline="0" smtClean="0">
                          <a:ln>
                            <a:noFill/>
                          </a:ln>
                          <a:solidFill>
                            <a:srgbClr val="000000"/>
                          </a:solidFill>
                          <a:effectLst/>
                          <a:latin typeface="Open Sans" pitchFamily="6" charset="0"/>
                          <a:ea typeface="MS PGothic" pitchFamily="34" charset="-128"/>
                        </a:rPr>
                        <a:t>ETOH</a:t>
                      </a:r>
                    </a:p>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0" i="0" u="none" strike="noStrike" cap="none" normalizeH="0" baseline="0" smtClean="0">
                          <a:ln>
                            <a:noFill/>
                          </a:ln>
                          <a:solidFill>
                            <a:srgbClr val="000000"/>
                          </a:solidFill>
                          <a:effectLst/>
                          <a:latin typeface="Open Sans" pitchFamily="6" charset="0"/>
                          <a:ea typeface="MS PGothic" pitchFamily="34" charset="-128"/>
                        </a:rPr>
                        <a:t>Chronic opiates</a:t>
                      </a: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r>
                        <a:rPr kumimoji="0" lang="en-US" altLang="en-US" sz="1500" b="0" i="0" u="none" strike="noStrike" cap="none" normalizeH="0" baseline="0" smtClean="0">
                          <a:ln>
                            <a:noFill/>
                          </a:ln>
                          <a:solidFill>
                            <a:srgbClr val="000000"/>
                          </a:solidFill>
                          <a:effectLst/>
                          <a:latin typeface="Open Sans" pitchFamily="6" charset="0"/>
                          <a:ea typeface="MS PGothic" pitchFamily="34" charset="-128"/>
                        </a:rPr>
                        <a:t>Hypertriglyceridemia</a:t>
                      </a: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914400" rtl="0" eaLnBrk="1" fontAlgn="base" latinLnBrk="0" hangingPunct="1">
                        <a:lnSpc>
                          <a:spcPct val="90000"/>
                        </a:lnSpc>
                        <a:spcBef>
                          <a:spcPct val="0"/>
                        </a:spcBef>
                        <a:spcAft>
                          <a:spcPct val="0"/>
                        </a:spcAft>
                        <a:buClrTx/>
                        <a:buSzTx/>
                        <a:buFont typeface="Arial" pitchFamily="34" charset="0"/>
                        <a:buNone/>
                        <a:tabLst/>
                      </a:pPr>
                      <a:endParaRPr kumimoji="0" lang="en-CA" altLang="en-US" sz="1500" b="0" i="0" u="none" strike="noStrike" cap="none" normalizeH="0" baseline="0" smtClean="0">
                        <a:ln>
                          <a:noFill/>
                        </a:ln>
                        <a:solidFill>
                          <a:srgbClr val="000000"/>
                        </a:solidFill>
                        <a:effectLst/>
                        <a:latin typeface="Open Sans" pitchFamily="6" charset="0"/>
                        <a:ea typeface="MS PGothic" pitchFamily="34" charset="-128"/>
                      </a:endParaRPr>
                    </a:p>
                  </a:txBody>
                  <a:tcPr marT="45842" marB="4584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bl>
          </a:graphicData>
        </a:graphic>
      </p:graphicFrame>
      <p:sp>
        <p:nvSpPr>
          <p:cNvPr id="4" name="Text Box 5"/>
          <p:cNvSpPr txBox="1">
            <a:spLocks noChangeArrowheads="1"/>
          </p:cNvSpPr>
          <p:nvPr/>
        </p:nvSpPr>
        <p:spPr bwMode="auto">
          <a:xfrm>
            <a:off x="0" y="60325"/>
            <a:ext cx="914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i="1"/>
              <a:t>2018 Diabetes Canada CPG – Chapter 3. Definition, Diagnosis &amp; Classification of Diabetes, Prediabetes, Metabolic Syndrome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idx="4294967295"/>
          </p:nvPr>
        </p:nvSpPr>
        <p:spPr>
          <a:xfrm>
            <a:off x="628650" y="207963"/>
            <a:ext cx="7886700" cy="1325562"/>
          </a:xfrm>
        </p:spPr>
        <p:txBody>
          <a:bodyPr lIns="91440" tIns="45720" rIns="91440" bIns="45720"/>
          <a:lstStyle/>
          <a:p>
            <a:r>
              <a:rPr lang="en-US" altLang="en-US" sz="3600" smtClean="0">
                <a:latin typeface="Open Sans" pitchFamily="6" charset="0"/>
                <a:cs typeface="Arial" pitchFamily="34" charset="0"/>
              </a:rPr>
              <a:t>Pros and Cons of Diagnostic Tests</a:t>
            </a:r>
          </a:p>
        </p:txBody>
      </p:sp>
      <p:graphicFrame>
        <p:nvGraphicFramePr>
          <p:cNvPr id="116765" name="Group 29"/>
          <p:cNvGraphicFramePr>
            <a:graphicFrameLocks noGrp="1"/>
          </p:cNvGraphicFramePr>
          <p:nvPr/>
        </p:nvGraphicFramePr>
        <p:xfrm>
          <a:off x="260350" y="1300163"/>
          <a:ext cx="8610600" cy="4733925"/>
        </p:xfrm>
        <a:graphic>
          <a:graphicData uri="http://schemas.openxmlformats.org/drawingml/2006/table">
            <a:tbl>
              <a:tblPr firstRow="1" bandRow="1">
                <a:tableStyleId>{B301B821-A1FF-4177-AEE7-76D212191A09}</a:tableStyleId>
              </a:tblPr>
              <a:tblGrid>
                <a:gridCol w="1230312"/>
                <a:gridCol w="2979208"/>
                <a:gridCol w="4401080"/>
              </a:tblGrid>
              <a:tr h="454853">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2000" b="1" u="none" strike="noStrike" cap="none" normalizeH="0" baseline="0" dirty="0" smtClean="0">
                          <a:ln>
                            <a:noFill/>
                          </a:ln>
                          <a:effectLst/>
                          <a:latin typeface="Open Sans"/>
                          <a:cs typeface="Open Sans"/>
                        </a:rPr>
                        <a:t>Test</a:t>
                      </a:r>
                      <a:endParaRPr kumimoji="0" lang="en-US" altLang="en-US" sz="2000" b="1" i="0" u="none" strike="noStrike" cap="none" normalizeH="0" baseline="0" dirty="0" smtClean="0">
                        <a:ln>
                          <a:noFill/>
                        </a:ln>
                        <a:solidFill>
                          <a:srgbClr val="FFFFFF"/>
                        </a:solidFill>
                        <a:effectLst/>
                        <a:latin typeface="Open Sans"/>
                        <a:cs typeface="Open Sans"/>
                      </a:endParaRPr>
                    </a:p>
                  </a:txBody>
                  <a:tcPr marT="45492" marB="4549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2000" b="1" u="none" strike="noStrike" cap="none" normalizeH="0" baseline="0" dirty="0" smtClean="0">
                          <a:ln>
                            <a:noFill/>
                          </a:ln>
                          <a:effectLst/>
                          <a:latin typeface="Open Sans"/>
                          <a:cs typeface="Open Sans"/>
                        </a:rPr>
                        <a:t>Advantages</a:t>
                      </a:r>
                      <a:endParaRPr kumimoji="0" lang="en-US" altLang="en-US" sz="2000" b="1" i="0" u="none" strike="noStrike" cap="none" normalizeH="0" baseline="0" dirty="0" smtClean="0">
                        <a:ln>
                          <a:noFill/>
                        </a:ln>
                        <a:solidFill>
                          <a:srgbClr val="FFFFFF"/>
                        </a:solidFill>
                        <a:effectLst/>
                        <a:latin typeface="Open Sans"/>
                        <a:cs typeface="Open Sans"/>
                      </a:endParaRPr>
                    </a:p>
                  </a:txBody>
                  <a:tcPr marT="45492" marB="4549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2000" b="1" u="none" strike="noStrike" cap="none" normalizeH="0" baseline="0" dirty="0" smtClean="0">
                          <a:ln>
                            <a:noFill/>
                          </a:ln>
                          <a:effectLst/>
                          <a:latin typeface="Open Sans"/>
                          <a:cs typeface="Open Sans"/>
                        </a:rPr>
                        <a:t>Disadvantages</a:t>
                      </a:r>
                      <a:endParaRPr kumimoji="0" lang="en-US" altLang="en-US" sz="2000" b="1" i="0" u="none" strike="noStrike" cap="none" normalizeH="0" baseline="0" dirty="0" smtClean="0">
                        <a:ln>
                          <a:noFill/>
                        </a:ln>
                        <a:solidFill>
                          <a:srgbClr val="FFFFFF"/>
                        </a:solidFill>
                        <a:effectLst/>
                        <a:latin typeface="Open Sans"/>
                        <a:cs typeface="Open Sans"/>
                      </a:endParaRPr>
                    </a:p>
                  </a:txBody>
                  <a:tcPr marT="45492" marB="4549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563945">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2000" b="1" u="none" strike="noStrike" cap="none" normalizeH="0" baseline="0" dirty="0" smtClean="0">
                          <a:ln>
                            <a:noFill/>
                          </a:ln>
                          <a:effectLst/>
                          <a:latin typeface="Open Sans"/>
                          <a:cs typeface="Open Sans"/>
                        </a:rPr>
                        <a:t>FPG</a:t>
                      </a:r>
                      <a:endParaRPr kumimoji="0" lang="en-US" altLang="en-US" sz="2000" b="1" i="0" u="none" strike="noStrike" cap="none" normalizeH="0" baseline="0" dirty="0" smtClean="0">
                        <a:ln>
                          <a:noFill/>
                        </a:ln>
                        <a:solidFill>
                          <a:srgbClr val="000000"/>
                        </a:solidFill>
                        <a:effectLst/>
                        <a:latin typeface="Open Sans"/>
                        <a:cs typeface="Open Sans"/>
                      </a:endParaRPr>
                    </a:p>
                  </a:txBody>
                  <a:tcPr marT="45492" marB="4549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altLang="en-US" sz="1800" b="0" u="none" strike="noStrike" cap="none" normalizeH="0" baseline="0" dirty="0" smtClean="0">
                          <a:ln>
                            <a:noFill/>
                          </a:ln>
                          <a:effectLst/>
                          <a:latin typeface="Open Sans"/>
                          <a:cs typeface="Open Sans"/>
                        </a:rPr>
                        <a:t>Established standard</a:t>
                      </a:r>
                    </a:p>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altLang="en-US" sz="1800" b="0" u="none" strike="noStrike" cap="none" normalizeH="0" baseline="0" dirty="0" smtClean="0">
                          <a:ln>
                            <a:noFill/>
                          </a:ln>
                          <a:effectLst/>
                          <a:latin typeface="Open Sans"/>
                          <a:cs typeface="Open Sans"/>
                        </a:rPr>
                        <a:t>Fast and easy</a:t>
                      </a:r>
                    </a:p>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altLang="en-US" sz="1800" b="0" u="none" strike="noStrike" cap="none" normalizeH="0" baseline="0" dirty="0" smtClean="0">
                          <a:ln>
                            <a:noFill/>
                          </a:ln>
                          <a:effectLst/>
                          <a:latin typeface="Open Sans"/>
                          <a:cs typeface="Open Sans"/>
                        </a:rPr>
                        <a:t>Single Sample</a:t>
                      </a:r>
                      <a:endParaRPr kumimoji="0" lang="en-US" altLang="en-US" sz="1800" b="0" i="0" u="none" strike="noStrike" cap="none" normalizeH="0" baseline="0" dirty="0" smtClean="0">
                        <a:ln>
                          <a:noFill/>
                        </a:ln>
                        <a:solidFill>
                          <a:srgbClr val="000000"/>
                        </a:solidFill>
                        <a:effectLst/>
                        <a:latin typeface="Open Sans"/>
                        <a:cs typeface="Open Sans"/>
                      </a:endParaRPr>
                    </a:p>
                  </a:txBody>
                  <a:tcPr marT="45492" marB="4549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altLang="en-US" sz="1800" b="0" u="none" strike="noStrike" cap="none" normalizeH="0" baseline="0" dirty="0" smtClean="0">
                          <a:ln>
                            <a:noFill/>
                          </a:ln>
                          <a:effectLst/>
                          <a:latin typeface="Open Sans"/>
                          <a:cs typeface="Open Sans"/>
                        </a:rPr>
                        <a:t>Sample not stable</a:t>
                      </a:r>
                    </a:p>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altLang="en-US" sz="1800" b="0" u="none" strike="noStrike" cap="none" normalizeH="0" baseline="0" dirty="0" smtClean="0">
                          <a:ln>
                            <a:noFill/>
                          </a:ln>
                          <a:effectLst/>
                          <a:latin typeface="Open Sans"/>
                          <a:cs typeface="Open Sans"/>
                        </a:rPr>
                        <a:t>Day-to-day variability</a:t>
                      </a:r>
                    </a:p>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altLang="en-US" sz="1800" b="0" u="none" strike="noStrike" cap="none" normalizeH="0" baseline="0" dirty="0" smtClean="0">
                          <a:ln>
                            <a:noFill/>
                          </a:ln>
                          <a:effectLst/>
                          <a:latin typeface="Open Sans"/>
                          <a:cs typeface="Open Sans"/>
                        </a:rPr>
                        <a:t>Inconvenient to fast</a:t>
                      </a:r>
                    </a:p>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altLang="en-US" sz="1800" b="0" u="none" strike="noStrike" cap="none" normalizeH="0" baseline="0" dirty="0" smtClean="0">
                          <a:ln>
                            <a:noFill/>
                          </a:ln>
                          <a:effectLst/>
                          <a:latin typeface="Open Sans"/>
                          <a:cs typeface="Open Sans"/>
                        </a:rPr>
                        <a:t>Glucose homeostasis in single time point</a:t>
                      </a:r>
                      <a:endParaRPr kumimoji="0" lang="en-US" altLang="en-US" sz="1800" b="0" i="0" u="none" strike="noStrike" cap="none" normalizeH="0" baseline="0" dirty="0" smtClean="0">
                        <a:ln>
                          <a:noFill/>
                        </a:ln>
                        <a:solidFill>
                          <a:srgbClr val="000000"/>
                        </a:solidFill>
                        <a:effectLst/>
                        <a:latin typeface="Open Sans"/>
                        <a:cs typeface="Open Sans"/>
                      </a:endParaRPr>
                    </a:p>
                  </a:txBody>
                  <a:tcPr marT="45492" marB="4549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252884">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2000" b="1" u="none" strike="noStrike" cap="none" normalizeH="0" baseline="0" dirty="0" smtClean="0">
                          <a:ln>
                            <a:noFill/>
                          </a:ln>
                          <a:effectLst/>
                          <a:latin typeface="Open Sans"/>
                          <a:cs typeface="Open Sans"/>
                        </a:rPr>
                        <a:t>2hPG in 75 g OGTT</a:t>
                      </a:r>
                      <a:endParaRPr kumimoji="0" lang="en-US" altLang="en-US" sz="2000" b="1" i="0" u="none" strike="noStrike" cap="none" normalizeH="0" baseline="0" dirty="0" smtClean="0">
                        <a:ln>
                          <a:noFill/>
                        </a:ln>
                        <a:solidFill>
                          <a:srgbClr val="000000"/>
                        </a:solidFill>
                        <a:effectLst/>
                        <a:latin typeface="Open Sans"/>
                        <a:cs typeface="Open Sans"/>
                      </a:endParaRPr>
                    </a:p>
                  </a:txBody>
                  <a:tcPr marT="45492" marB="4549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altLang="en-US" sz="1800" b="0" u="none" strike="noStrike" cap="none" normalizeH="0" baseline="0" smtClean="0">
                          <a:ln>
                            <a:noFill/>
                          </a:ln>
                          <a:effectLst/>
                          <a:latin typeface="Open Sans"/>
                          <a:cs typeface="Open Sans"/>
                        </a:rPr>
                        <a:t>Established standard</a:t>
                      </a:r>
                      <a:endParaRPr kumimoji="0" lang="en-US" altLang="en-US" sz="1800" b="0" i="0" u="none" strike="noStrike" cap="none" normalizeH="0" baseline="0" smtClean="0">
                        <a:ln>
                          <a:noFill/>
                        </a:ln>
                        <a:solidFill>
                          <a:srgbClr val="000000"/>
                        </a:solidFill>
                        <a:effectLst/>
                        <a:latin typeface="Open Sans"/>
                        <a:cs typeface="Open Sans"/>
                      </a:endParaRPr>
                    </a:p>
                  </a:txBody>
                  <a:tcPr marT="45492" marB="4549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altLang="en-US" sz="1800" b="0" u="none" strike="noStrike" cap="none" normalizeH="0" baseline="0" dirty="0" smtClean="0">
                          <a:ln>
                            <a:noFill/>
                          </a:ln>
                          <a:effectLst/>
                          <a:latin typeface="Open Sans"/>
                          <a:cs typeface="Open Sans"/>
                        </a:rPr>
                        <a:t>Sample not stable</a:t>
                      </a:r>
                    </a:p>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altLang="en-US" sz="1800" b="0" u="none" strike="noStrike" cap="none" normalizeH="0" baseline="0" dirty="0" smtClean="0">
                          <a:ln>
                            <a:noFill/>
                          </a:ln>
                          <a:effectLst/>
                          <a:latin typeface="Open Sans"/>
                          <a:cs typeface="Open Sans"/>
                        </a:rPr>
                        <a:t>Day-to-day variability</a:t>
                      </a:r>
                    </a:p>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altLang="en-US" sz="1800" b="0" u="none" strike="noStrike" cap="none" normalizeH="0" baseline="0" dirty="0" smtClean="0">
                          <a:ln>
                            <a:noFill/>
                          </a:ln>
                          <a:effectLst/>
                          <a:latin typeface="Open Sans"/>
                          <a:cs typeface="Open Sans"/>
                        </a:rPr>
                        <a:t>Inconvenient, Unpalatable</a:t>
                      </a:r>
                    </a:p>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altLang="en-US" sz="1800" b="0" u="none" strike="noStrike" cap="none" normalizeH="0" baseline="0" dirty="0" smtClean="0">
                          <a:ln>
                            <a:noFill/>
                          </a:ln>
                          <a:effectLst/>
                          <a:latin typeface="Open Sans"/>
                          <a:cs typeface="Open Sans"/>
                        </a:rPr>
                        <a:t>Cost</a:t>
                      </a:r>
                      <a:endParaRPr kumimoji="0" lang="en-US" altLang="en-US" sz="1800" b="0" i="0" u="none" strike="noStrike" cap="none" normalizeH="0" baseline="0" dirty="0" smtClean="0">
                        <a:ln>
                          <a:noFill/>
                        </a:ln>
                        <a:solidFill>
                          <a:srgbClr val="000000"/>
                        </a:solidFill>
                        <a:effectLst/>
                        <a:latin typeface="Open Sans"/>
                        <a:cs typeface="Open Sans"/>
                      </a:endParaRPr>
                    </a:p>
                  </a:txBody>
                  <a:tcPr marT="45492" marB="4549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462243">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2000" b="1" u="none" strike="noStrike" cap="none" normalizeH="0" baseline="0" dirty="0" smtClean="0">
                          <a:ln>
                            <a:noFill/>
                          </a:ln>
                          <a:effectLst/>
                          <a:latin typeface="Open Sans"/>
                          <a:cs typeface="Open Sans"/>
                        </a:rPr>
                        <a:t>A1C</a:t>
                      </a:r>
                      <a:endParaRPr kumimoji="0" lang="en-US" altLang="en-US" sz="2000" b="1" i="0" u="none" strike="noStrike" cap="none" normalizeH="0" baseline="0" dirty="0" smtClean="0">
                        <a:ln>
                          <a:noFill/>
                        </a:ln>
                        <a:solidFill>
                          <a:srgbClr val="000000"/>
                        </a:solidFill>
                        <a:effectLst/>
                        <a:latin typeface="Open Sans"/>
                        <a:cs typeface="Open Sans"/>
                      </a:endParaRPr>
                    </a:p>
                  </a:txBody>
                  <a:tcPr marT="45492" marB="4549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altLang="en-US" sz="1800" b="0" u="none" strike="noStrike" cap="none" normalizeH="0" baseline="0" dirty="0" smtClean="0">
                          <a:ln>
                            <a:noFill/>
                          </a:ln>
                          <a:effectLst/>
                          <a:latin typeface="Open Sans"/>
                          <a:cs typeface="Open Sans"/>
                        </a:rPr>
                        <a:t>Convenient</a:t>
                      </a:r>
                    </a:p>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altLang="en-US" sz="1800" b="0" u="none" strike="noStrike" cap="none" normalizeH="0" baseline="0" dirty="0" smtClean="0">
                          <a:ln>
                            <a:noFill/>
                          </a:ln>
                          <a:effectLst/>
                          <a:latin typeface="Open Sans"/>
                          <a:cs typeface="Open Sans"/>
                        </a:rPr>
                        <a:t>Single sample</a:t>
                      </a:r>
                    </a:p>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altLang="en-US" sz="1800" b="0" u="none" strike="noStrike" cap="none" normalizeH="0" baseline="0" dirty="0" smtClean="0">
                          <a:ln>
                            <a:noFill/>
                          </a:ln>
                          <a:effectLst/>
                          <a:latin typeface="Open Sans"/>
                          <a:cs typeface="Open Sans"/>
                        </a:rPr>
                        <a:t>Low day-to-day variability</a:t>
                      </a:r>
                    </a:p>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altLang="en-US" sz="1800" b="0" u="none" strike="noStrike" cap="none" normalizeH="0" baseline="0" dirty="0" smtClean="0">
                          <a:ln>
                            <a:noFill/>
                          </a:ln>
                          <a:effectLst/>
                          <a:latin typeface="Open Sans"/>
                          <a:cs typeface="Open Sans"/>
                        </a:rPr>
                        <a:t>Reflects long term glucose</a:t>
                      </a:r>
                      <a:endParaRPr kumimoji="0" lang="en-US" altLang="en-US" sz="1800" b="0" i="0" u="none" strike="noStrike" cap="none" normalizeH="0" baseline="0" dirty="0" smtClean="0">
                        <a:ln>
                          <a:noFill/>
                        </a:ln>
                        <a:solidFill>
                          <a:srgbClr val="000000"/>
                        </a:solidFill>
                        <a:effectLst/>
                        <a:latin typeface="Open Sans"/>
                        <a:cs typeface="Open Sans"/>
                      </a:endParaRPr>
                    </a:p>
                  </a:txBody>
                  <a:tcPr marT="45492" marB="4549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altLang="en-US" sz="1800" b="0" u="none" strike="noStrike" cap="none" normalizeH="0" baseline="0" dirty="0" smtClean="0">
                          <a:ln>
                            <a:noFill/>
                          </a:ln>
                          <a:effectLst/>
                          <a:latin typeface="Open Sans"/>
                          <a:cs typeface="Open Sans"/>
                        </a:rPr>
                        <a:t>$$$</a:t>
                      </a:r>
                    </a:p>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altLang="en-US" sz="1800" b="0" u="none" strike="noStrike" cap="none" normalizeH="0" baseline="0" dirty="0" smtClean="0">
                          <a:ln>
                            <a:noFill/>
                          </a:ln>
                          <a:effectLst/>
                          <a:latin typeface="Open Sans"/>
                          <a:cs typeface="Open Sans"/>
                        </a:rPr>
                        <a:t>Affected by medical conditions, aging, ethnicity</a:t>
                      </a:r>
                    </a:p>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altLang="en-US" sz="1800" b="0" u="none" strike="noStrike" cap="none" normalizeH="0" baseline="0" dirty="0" smtClean="0">
                          <a:ln>
                            <a:noFill/>
                          </a:ln>
                          <a:effectLst/>
                          <a:latin typeface="Open Sans"/>
                          <a:cs typeface="Open Sans"/>
                        </a:rPr>
                        <a:t>Standardized, validated assay required</a:t>
                      </a:r>
                    </a:p>
                    <a:p>
                      <a:pPr marL="0" marR="0" lvl="0" indent="0" algn="l" defTabSz="914400" rtl="0" eaLnBrk="1" fontAlgn="base" latinLnBrk="0" hangingPunct="1">
                        <a:lnSpc>
                          <a:spcPct val="100000"/>
                        </a:lnSpc>
                        <a:spcBef>
                          <a:spcPct val="0"/>
                        </a:spcBef>
                        <a:spcAft>
                          <a:spcPct val="0"/>
                        </a:spcAft>
                        <a:buClrTx/>
                        <a:buSzTx/>
                        <a:buFont typeface="Arial" charset="0"/>
                        <a:buNone/>
                        <a:tabLst/>
                      </a:pPr>
                      <a:r>
                        <a:rPr kumimoji="0" lang="en-US" altLang="en-US" sz="1800" b="0" u="none" strike="noStrike" cap="none" normalizeH="0" baseline="0" dirty="0" smtClean="0">
                          <a:ln>
                            <a:noFill/>
                          </a:ln>
                          <a:effectLst/>
                          <a:latin typeface="Open Sans"/>
                          <a:cs typeface="Open Sans"/>
                        </a:rPr>
                        <a:t>Not applicable to every patient type </a:t>
                      </a:r>
                    </a:p>
                  </a:txBody>
                  <a:tcPr marT="45492" marB="4549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29722" name="Text Box 30"/>
          <p:cNvSpPr txBox="1">
            <a:spLocks noChangeArrowheads="1"/>
          </p:cNvSpPr>
          <p:nvPr/>
        </p:nvSpPr>
        <p:spPr bwMode="auto">
          <a:xfrm>
            <a:off x="0" y="98425"/>
            <a:ext cx="914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i="1"/>
              <a:t>2018 Diabetes Canada CPG – Chapter 3. Definition, Diagnosis &amp; Classification of Diabetes, Prediabetes, Metabolic Syndrome </a:t>
            </a:r>
          </a:p>
        </p:txBody>
      </p:sp>
      <p:sp>
        <p:nvSpPr>
          <p:cNvPr id="32794" name="Text Box 26"/>
          <p:cNvSpPr txBox="1">
            <a:spLocks noChangeArrowheads="1"/>
          </p:cNvSpPr>
          <p:nvPr/>
        </p:nvSpPr>
        <p:spPr bwMode="auto">
          <a:xfrm>
            <a:off x="147638" y="6400800"/>
            <a:ext cx="7229475" cy="35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eaLnBrk="0" hangingPunct="0">
              <a:defRPr sz="1700">
                <a:solidFill>
                  <a:schemeClr val="tx1"/>
                </a:solidFill>
                <a:latin typeface="Calibri" pitchFamily="34" charset="0"/>
                <a:ea typeface="MS PGothic" pitchFamily="34" charset="-128"/>
              </a:defRPr>
            </a:lvl2pPr>
            <a:lvl3pPr eaLnBrk="0" hangingPunct="0">
              <a:defRPr sz="1700">
                <a:solidFill>
                  <a:schemeClr val="tx1"/>
                </a:solidFill>
                <a:latin typeface="Calibri" pitchFamily="34" charset="0"/>
                <a:ea typeface="MS PGothic" pitchFamily="34" charset="-128"/>
              </a:defRPr>
            </a:lvl3pPr>
            <a:lvl4pPr eaLnBrk="0" hangingPunct="0">
              <a:defRPr sz="1700">
                <a:solidFill>
                  <a:schemeClr val="tx1"/>
                </a:solidFill>
                <a:latin typeface="Calibri" pitchFamily="34" charset="0"/>
                <a:ea typeface="MS PGothic" pitchFamily="34" charset="-128"/>
              </a:defRPr>
            </a:lvl4pPr>
            <a:lvl5pPr eaLnBrk="0" hangingPunct="0">
              <a:defRPr sz="1700">
                <a:solidFill>
                  <a:schemeClr val="tx1"/>
                </a:solidFill>
                <a:latin typeface="Calibri" pitchFamily="34" charset="0"/>
                <a:ea typeface="MS PGothic" pitchFamily="34" charset="-128"/>
              </a:defRPr>
            </a:lvl5pPr>
            <a:lvl6pPr marL="2139950" indent="146050" eaLnBrk="0" fontAlgn="base" hangingPunct="0">
              <a:spcBef>
                <a:spcPct val="0"/>
              </a:spcBef>
              <a:spcAft>
                <a:spcPct val="0"/>
              </a:spcAft>
              <a:defRPr sz="1700">
                <a:solidFill>
                  <a:schemeClr val="tx1"/>
                </a:solidFill>
                <a:latin typeface="Calibri" pitchFamily="34" charset="0"/>
                <a:ea typeface="MS PGothic" pitchFamily="34" charset="-128"/>
              </a:defRPr>
            </a:lvl6pPr>
            <a:lvl7pPr marL="2597150" indent="146050" eaLnBrk="0" fontAlgn="base" hangingPunct="0">
              <a:spcBef>
                <a:spcPct val="0"/>
              </a:spcBef>
              <a:spcAft>
                <a:spcPct val="0"/>
              </a:spcAft>
              <a:defRPr sz="1700">
                <a:solidFill>
                  <a:schemeClr val="tx1"/>
                </a:solidFill>
                <a:latin typeface="Calibri" pitchFamily="34" charset="0"/>
                <a:ea typeface="MS PGothic" pitchFamily="34" charset="-128"/>
              </a:defRPr>
            </a:lvl7pPr>
            <a:lvl8pPr marL="3054350" indent="146050" eaLnBrk="0" fontAlgn="base" hangingPunct="0">
              <a:spcBef>
                <a:spcPct val="0"/>
              </a:spcBef>
              <a:spcAft>
                <a:spcPct val="0"/>
              </a:spcAft>
              <a:defRPr sz="1700">
                <a:solidFill>
                  <a:schemeClr val="tx1"/>
                </a:solidFill>
                <a:latin typeface="Calibri" pitchFamily="34" charset="0"/>
                <a:ea typeface="MS PGothic" pitchFamily="34" charset="-128"/>
              </a:defRPr>
            </a:lvl8pPr>
            <a:lvl9pPr marL="3511550" indent="14605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a:t>A1C, glycated hemoglobin; FPG, fasting plasma glucose; PG, plasma glucose</a:t>
            </a:r>
            <a:endParaRPr lang="en-CA" alt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3"/>
          <p:cNvSpPr>
            <a:spLocks noGrp="1"/>
          </p:cNvSpPr>
          <p:nvPr>
            <p:ph type="title" idx="4294967295"/>
          </p:nvPr>
        </p:nvSpPr>
        <p:spPr>
          <a:xfrm>
            <a:off x="628650" y="368300"/>
            <a:ext cx="7886700" cy="1325563"/>
          </a:xfrm>
        </p:spPr>
        <p:txBody>
          <a:bodyPr lIns="91440" tIns="45720" rIns="91440" bIns="45720"/>
          <a:lstStyle/>
          <a:p>
            <a:pPr eaLnBrk="1" hangingPunct="1"/>
            <a:r>
              <a:rPr lang="en-US" altLang="en-US" sz="3200" smtClean="0">
                <a:latin typeface="Open Sans" pitchFamily="6" charset="0"/>
                <a:cs typeface="Arial" pitchFamily="34" charset="0"/>
              </a:rPr>
              <a:t>Dealing with discordance in results</a:t>
            </a:r>
          </a:p>
        </p:txBody>
      </p:sp>
      <p:sp>
        <p:nvSpPr>
          <p:cNvPr id="34818" name="TextBox 11"/>
          <p:cNvSpPr txBox="1">
            <a:spLocks noChangeArrowheads="1"/>
          </p:cNvSpPr>
          <p:nvPr/>
        </p:nvSpPr>
        <p:spPr bwMode="auto">
          <a:xfrm>
            <a:off x="817563" y="1638300"/>
            <a:ext cx="3355975" cy="247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lnSpc>
                <a:spcPct val="130000"/>
              </a:lnSpc>
              <a:buClr>
                <a:srgbClr val="FF0000"/>
              </a:buClr>
              <a:buFont typeface="Arial" pitchFamily="34" charset="0"/>
              <a:buNone/>
            </a:pPr>
            <a:r>
              <a:rPr lang="en-US" altLang="en-US" sz="2000">
                <a:latin typeface="Open Sans" pitchFamily="6" charset="0"/>
              </a:rPr>
              <a:t>Many people identified as having diabetes using A1C will not be identified as having diabetes by traditional glucose criteria, and vice versa.</a:t>
            </a:r>
          </a:p>
        </p:txBody>
      </p:sp>
      <p:sp>
        <p:nvSpPr>
          <p:cNvPr id="34819" name="TextBox 12"/>
          <p:cNvSpPr txBox="1">
            <a:spLocks noChangeArrowheads="1"/>
          </p:cNvSpPr>
          <p:nvPr/>
        </p:nvSpPr>
        <p:spPr bwMode="auto">
          <a:xfrm>
            <a:off x="817563" y="4430713"/>
            <a:ext cx="7793037" cy="167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a:lnSpc>
                <a:spcPct val="130000"/>
              </a:lnSpc>
              <a:buClr>
                <a:srgbClr val="FF0000"/>
              </a:buClr>
            </a:pPr>
            <a:r>
              <a:rPr lang="en-US" altLang="en-US" sz="2000">
                <a:latin typeface="Open Sans" pitchFamily="6" charset="0"/>
              </a:rPr>
              <a:t>When results of more than one test are available (FPG, A1C, 2hPG in a 75-g OGTT) and the results are discordant, the test whose result is above diagnostic cut-point should be repeated, and the diagnosis made on basis of the repeat test. </a:t>
            </a:r>
          </a:p>
        </p:txBody>
      </p:sp>
      <p:grpSp>
        <p:nvGrpSpPr>
          <p:cNvPr id="34820" name="Group 1"/>
          <p:cNvGrpSpPr>
            <a:grpSpLocks/>
          </p:cNvGrpSpPr>
          <p:nvPr/>
        </p:nvGrpSpPr>
        <p:grpSpPr bwMode="auto">
          <a:xfrm>
            <a:off x="4560888" y="1320800"/>
            <a:ext cx="3914775" cy="3117850"/>
            <a:chOff x="4440237" y="1600200"/>
            <a:chExt cx="3914776" cy="3117850"/>
          </a:xfrm>
        </p:grpSpPr>
        <p:sp>
          <p:nvSpPr>
            <p:cNvPr id="23558" name="Oval 1"/>
            <p:cNvSpPr>
              <a:spLocks noChangeArrowheads="1"/>
            </p:cNvSpPr>
            <p:nvPr/>
          </p:nvSpPr>
          <p:spPr bwMode="auto">
            <a:xfrm>
              <a:off x="4440237" y="1676400"/>
              <a:ext cx="2182813" cy="2051050"/>
            </a:xfrm>
            <a:prstGeom prst="ellipse">
              <a:avLst/>
            </a:prstGeom>
            <a:noFill/>
            <a:ln w="28575">
              <a:solidFill>
                <a:srgbClr val="4478B6"/>
              </a:solidFill>
              <a:round/>
              <a:headEnd/>
              <a:tailEnd/>
            </a:ln>
            <a:effectLst>
              <a:outerShdw blurRad="63500"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Lst>
          </p:spPr>
          <p:txBody>
            <a:bodyPr anchor="ctr"/>
            <a:lstStyle/>
            <a:p>
              <a:pPr defTabSz="457200">
                <a:defRPr/>
              </a:pPr>
              <a:endParaRPr lang="en-US" sz="1600">
                <a:solidFill>
                  <a:srgbClr val="FFFFFF"/>
                </a:solidFill>
                <a:latin typeface="Calibri" charset="0"/>
                <a:ea typeface="MS PGothic" charset="0"/>
                <a:cs typeface="MS PGothic" charset="0"/>
              </a:endParaRPr>
            </a:p>
          </p:txBody>
        </p:sp>
        <p:sp>
          <p:nvSpPr>
            <p:cNvPr id="34823" name="Title 1"/>
            <p:cNvSpPr txBox="1">
              <a:spLocks/>
            </p:cNvSpPr>
            <p:nvPr/>
          </p:nvSpPr>
          <p:spPr bwMode="auto">
            <a:xfrm>
              <a:off x="4876800" y="2057400"/>
              <a:ext cx="106045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ctr" eaLnBrk="1" hangingPunct="1"/>
              <a:r>
                <a:rPr lang="en-US" altLang="en-US" sz="2000" b="1">
                  <a:solidFill>
                    <a:srgbClr val="000000"/>
                  </a:solidFill>
                  <a:latin typeface="Open Sans" pitchFamily="6" charset="0"/>
                </a:rPr>
                <a:t>FPG</a:t>
              </a:r>
            </a:p>
          </p:txBody>
        </p:sp>
        <p:sp>
          <p:nvSpPr>
            <p:cNvPr id="34824" name="Title 1"/>
            <p:cNvSpPr txBox="1">
              <a:spLocks/>
            </p:cNvSpPr>
            <p:nvPr/>
          </p:nvSpPr>
          <p:spPr bwMode="auto">
            <a:xfrm>
              <a:off x="6858000" y="2057400"/>
              <a:ext cx="1316037"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ctr" eaLnBrk="1" hangingPunct="1"/>
              <a:r>
                <a:rPr lang="en-US" altLang="en-US" sz="2000" b="1">
                  <a:solidFill>
                    <a:srgbClr val="000000"/>
                  </a:solidFill>
                  <a:latin typeface="Open Sans" pitchFamily="6" charset="0"/>
                </a:rPr>
                <a:t>2hPG</a:t>
              </a:r>
            </a:p>
          </p:txBody>
        </p:sp>
        <p:sp>
          <p:nvSpPr>
            <p:cNvPr id="34825" name="Title 1"/>
            <p:cNvSpPr txBox="1">
              <a:spLocks/>
            </p:cNvSpPr>
            <p:nvPr/>
          </p:nvSpPr>
          <p:spPr bwMode="auto">
            <a:xfrm>
              <a:off x="5562600" y="3733800"/>
              <a:ext cx="1828800"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ctr" eaLnBrk="1" hangingPunct="1"/>
              <a:r>
                <a:rPr lang="en-US" altLang="en-US" sz="2000" b="1">
                  <a:solidFill>
                    <a:srgbClr val="000000"/>
                  </a:solidFill>
                  <a:latin typeface="Open Sans" pitchFamily="6" charset="0"/>
                </a:rPr>
                <a:t>A1C</a:t>
              </a:r>
            </a:p>
          </p:txBody>
        </p:sp>
        <p:sp>
          <p:nvSpPr>
            <p:cNvPr id="23562" name="Oval 1"/>
            <p:cNvSpPr>
              <a:spLocks noChangeArrowheads="1"/>
            </p:cNvSpPr>
            <p:nvPr/>
          </p:nvSpPr>
          <p:spPr bwMode="auto">
            <a:xfrm>
              <a:off x="5360987" y="2667000"/>
              <a:ext cx="2182813" cy="2051050"/>
            </a:xfrm>
            <a:prstGeom prst="ellipse">
              <a:avLst/>
            </a:prstGeom>
            <a:noFill/>
            <a:ln w="28575">
              <a:solidFill>
                <a:srgbClr val="4478B6"/>
              </a:solidFill>
              <a:round/>
              <a:headEnd/>
              <a:tailEnd/>
            </a:ln>
            <a:effectLst>
              <a:outerShdw blurRad="63500"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Lst>
          </p:spPr>
          <p:txBody>
            <a:bodyPr anchor="ctr"/>
            <a:lstStyle/>
            <a:p>
              <a:pPr defTabSz="457200">
                <a:defRPr/>
              </a:pPr>
              <a:endParaRPr lang="en-US" sz="1600">
                <a:solidFill>
                  <a:srgbClr val="FFFFFF"/>
                </a:solidFill>
                <a:latin typeface="Calibri" charset="0"/>
                <a:ea typeface="MS PGothic" charset="0"/>
                <a:cs typeface="MS PGothic" charset="0"/>
              </a:endParaRPr>
            </a:p>
          </p:txBody>
        </p:sp>
        <p:sp>
          <p:nvSpPr>
            <p:cNvPr id="23563" name="Oval 1"/>
            <p:cNvSpPr>
              <a:spLocks noChangeArrowheads="1"/>
            </p:cNvSpPr>
            <p:nvPr/>
          </p:nvSpPr>
          <p:spPr bwMode="auto">
            <a:xfrm>
              <a:off x="6172199" y="1600200"/>
              <a:ext cx="2182814" cy="2051050"/>
            </a:xfrm>
            <a:prstGeom prst="ellipse">
              <a:avLst/>
            </a:prstGeom>
            <a:noFill/>
            <a:ln w="28575">
              <a:solidFill>
                <a:srgbClr val="4478B6"/>
              </a:solidFill>
              <a:round/>
              <a:headEnd/>
              <a:tailEnd/>
            </a:ln>
            <a:effectLst>
              <a:outerShdw blurRad="63500" dist="38100" dir="2700000" algn="tl" rotWithShape="0">
                <a:srgbClr val="000000">
                  <a:alpha val="39998"/>
                </a:srgbClr>
              </a:outerShdw>
            </a:effectLst>
            <a:extLst>
              <a:ext uri="{909E8E84-426E-40DD-AFC4-6F175D3DCCD1}">
                <a14:hiddenFill xmlns:a14="http://schemas.microsoft.com/office/drawing/2010/main">
                  <a:solidFill>
                    <a:srgbClr val="FFFFFF"/>
                  </a:solidFill>
                </a14:hiddenFill>
              </a:ext>
            </a:extLst>
          </p:spPr>
          <p:txBody>
            <a:bodyPr anchor="ctr"/>
            <a:lstStyle/>
            <a:p>
              <a:pPr defTabSz="457200">
                <a:defRPr/>
              </a:pPr>
              <a:endParaRPr lang="en-US" sz="1600">
                <a:solidFill>
                  <a:srgbClr val="FFFFFF"/>
                </a:solidFill>
                <a:latin typeface="Calibri" charset="0"/>
                <a:ea typeface="MS PGothic" charset="0"/>
                <a:cs typeface="MS PGothic" charset="0"/>
              </a:endParaRPr>
            </a:p>
          </p:txBody>
        </p:sp>
      </p:grpSp>
      <p:sp>
        <p:nvSpPr>
          <p:cNvPr id="30726" name="Text Box 12"/>
          <p:cNvSpPr txBox="1">
            <a:spLocks noChangeArrowheads="1"/>
          </p:cNvSpPr>
          <p:nvPr/>
        </p:nvSpPr>
        <p:spPr bwMode="auto">
          <a:xfrm>
            <a:off x="0" y="98425"/>
            <a:ext cx="914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i="1"/>
              <a:t>2018 Diabetes Canada CPG – Chapter 3. Definition, Diagnosis &amp; Classification of Diabetes, Prediabetes, Metabolic Syndrome </a:t>
            </a:r>
          </a:p>
        </p:txBody>
      </p:sp>
      <p:sp>
        <p:nvSpPr>
          <p:cNvPr id="34829" name="Text Box 13"/>
          <p:cNvSpPr txBox="1">
            <a:spLocks noChangeArrowheads="1"/>
          </p:cNvSpPr>
          <p:nvPr/>
        </p:nvSpPr>
        <p:spPr bwMode="auto">
          <a:xfrm>
            <a:off x="147638" y="6248400"/>
            <a:ext cx="722947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eaLnBrk="0" hangingPunct="0">
              <a:defRPr sz="1700">
                <a:solidFill>
                  <a:schemeClr val="tx1"/>
                </a:solidFill>
                <a:latin typeface="Calibri" pitchFamily="34" charset="0"/>
                <a:ea typeface="MS PGothic" pitchFamily="34" charset="-128"/>
              </a:defRPr>
            </a:lvl2pPr>
            <a:lvl3pPr eaLnBrk="0" hangingPunct="0">
              <a:defRPr sz="1700">
                <a:solidFill>
                  <a:schemeClr val="tx1"/>
                </a:solidFill>
                <a:latin typeface="Calibri" pitchFamily="34" charset="0"/>
                <a:ea typeface="MS PGothic" pitchFamily="34" charset="-128"/>
              </a:defRPr>
            </a:lvl3pPr>
            <a:lvl4pPr eaLnBrk="0" hangingPunct="0">
              <a:defRPr sz="1700">
                <a:solidFill>
                  <a:schemeClr val="tx1"/>
                </a:solidFill>
                <a:latin typeface="Calibri" pitchFamily="34" charset="0"/>
                <a:ea typeface="MS PGothic" pitchFamily="34" charset="-128"/>
              </a:defRPr>
            </a:lvl4pPr>
            <a:lvl5pPr eaLnBrk="0" hangingPunct="0">
              <a:defRPr sz="1700">
                <a:solidFill>
                  <a:schemeClr val="tx1"/>
                </a:solidFill>
                <a:latin typeface="Calibri" pitchFamily="34" charset="0"/>
                <a:ea typeface="MS PGothic" pitchFamily="34" charset="-128"/>
              </a:defRPr>
            </a:lvl5pPr>
            <a:lvl6pPr marL="2139950" indent="146050" eaLnBrk="0" fontAlgn="base" hangingPunct="0">
              <a:spcBef>
                <a:spcPct val="0"/>
              </a:spcBef>
              <a:spcAft>
                <a:spcPct val="0"/>
              </a:spcAft>
              <a:defRPr sz="1700">
                <a:solidFill>
                  <a:schemeClr val="tx1"/>
                </a:solidFill>
                <a:latin typeface="Calibri" pitchFamily="34" charset="0"/>
                <a:ea typeface="MS PGothic" pitchFamily="34" charset="-128"/>
              </a:defRPr>
            </a:lvl6pPr>
            <a:lvl7pPr marL="2597150" indent="146050" eaLnBrk="0" fontAlgn="base" hangingPunct="0">
              <a:spcBef>
                <a:spcPct val="0"/>
              </a:spcBef>
              <a:spcAft>
                <a:spcPct val="0"/>
              </a:spcAft>
              <a:defRPr sz="1700">
                <a:solidFill>
                  <a:schemeClr val="tx1"/>
                </a:solidFill>
                <a:latin typeface="Calibri" pitchFamily="34" charset="0"/>
                <a:ea typeface="MS PGothic" pitchFamily="34" charset="-128"/>
              </a:defRPr>
            </a:lvl7pPr>
            <a:lvl8pPr marL="3054350" indent="146050" eaLnBrk="0" fontAlgn="base" hangingPunct="0">
              <a:spcBef>
                <a:spcPct val="0"/>
              </a:spcBef>
              <a:spcAft>
                <a:spcPct val="0"/>
              </a:spcAft>
              <a:defRPr sz="1700">
                <a:solidFill>
                  <a:schemeClr val="tx1"/>
                </a:solidFill>
                <a:latin typeface="Calibri" pitchFamily="34" charset="0"/>
                <a:ea typeface="MS PGothic" pitchFamily="34" charset="-128"/>
              </a:defRPr>
            </a:lvl8pPr>
            <a:lvl9pPr marL="3511550" indent="14605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600"/>
              <a:t>A1C, glycated hemoglobin; FPG, fasting plasma glucose; OGTT, oral glucose tolerance test; PG, plasma glucose</a:t>
            </a:r>
            <a:endParaRPr lang="en-CA" altLang="en-US" sz="160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4"/>
          <p:cNvSpPr>
            <a:spLocks noGrp="1"/>
          </p:cNvSpPr>
          <p:nvPr>
            <p:ph type="title" idx="4294967295"/>
          </p:nvPr>
        </p:nvSpPr>
        <p:spPr/>
        <p:txBody>
          <a:bodyPr/>
          <a:lstStyle/>
          <a:p>
            <a:r>
              <a:rPr lang="en-US" altLang="en-US" smtClean="0">
                <a:latin typeface="Open Sans" pitchFamily="6" charset="0"/>
              </a:rPr>
              <a:t>Diagnosis of prediabetes</a:t>
            </a:r>
            <a:endParaRPr lang="en-CA" altLang="en-US" smtClean="0">
              <a:latin typeface="Open Sans" pitchFamily="6" charset="0"/>
            </a:endParaRPr>
          </a:p>
        </p:txBody>
      </p:sp>
      <p:sp>
        <p:nvSpPr>
          <p:cNvPr id="31747" name="Rectangle 5"/>
          <p:cNvSpPr>
            <a:spLocks noChangeArrowheads="1"/>
          </p:cNvSpPr>
          <p:nvPr/>
        </p:nvSpPr>
        <p:spPr bwMode="auto">
          <a:xfrm>
            <a:off x="-1185863" y="1446213"/>
            <a:ext cx="184150" cy="868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9pPr>
          </a:lstStyle>
          <a:p>
            <a:r>
              <a:rPr lang="en-US" altLang="en-US"/>
              <a:t/>
            </a:r>
            <a:br>
              <a:rPr lang="en-US" altLang="en-US"/>
            </a:br>
            <a:endParaRPr lang="en-US" altLang="en-US"/>
          </a:p>
          <a:p>
            <a:endParaRPr lang="en-US" altLang="en-US"/>
          </a:p>
        </p:txBody>
      </p:sp>
      <p:graphicFrame>
        <p:nvGraphicFramePr>
          <p:cNvPr id="86101" name="Group 85"/>
          <p:cNvGraphicFramePr>
            <a:graphicFrameLocks noGrp="1"/>
          </p:cNvGraphicFramePr>
          <p:nvPr/>
        </p:nvGraphicFramePr>
        <p:xfrm>
          <a:off x="781050" y="1509713"/>
          <a:ext cx="7734300" cy="4413250"/>
        </p:xfrm>
        <a:graphic>
          <a:graphicData uri="http://schemas.openxmlformats.org/drawingml/2006/table">
            <a:tbl>
              <a:tblPr firstRow="1" bandRow="1">
                <a:tableStyleId>{B301B821-A1FF-4177-AEE7-76D212191A09}</a:tableStyleId>
              </a:tblPr>
              <a:tblGrid>
                <a:gridCol w="2825945"/>
                <a:gridCol w="2825945"/>
                <a:gridCol w="2082410"/>
              </a:tblGrid>
              <a:tr h="822961">
                <a:tc>
                  <a:txBody>
                    <a:bodyPr/>
                    <a:lstStyle/>
                    <a:p>
                      <a:r>
                        <a:rPr lang="en-US" sz="2400" dirty="0" smtClean="0">
                          <a:latin typeface="Open Sans"/>
                          <a:cs typeface="Open Sans"/>
                        </a:rPr>
                        <a:t>Tests</a:t>
                      </a:r>
                      <a:endParaRPr lang="en-US" sz="2400" dirty="0">
                        <a:latin typeface="Open Sans"/>
                        <a:cs typeface="Open Sans"/>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latin typeface="Open Sans"/>
                          <a:cs typeface="Open Sans"/>
                        </a:rPr>
                        <a:t>Result</a:t>
                      </a:r>
                      <a:endParaRPr lang="en-US" sz="2400" dirty="0">
                        <a:latin typeface="Open Sans"/>
                        <a:cs typeface="Open Sans"/>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sz="2400" u="none" strike="noStrike" cap="none" normalizeH="0" baseline="0" dirty="0">
                          <a:ln>
                            <a:noFill/>
                          </a:ln>
                          <a:effectLst/>
                          <a:latin typeface="Open Sans"/>
                          <a:cs typeface="Open Sans"/>
                        </a:rPr>
                        <a:t>Prediabetes category</a:t>
                      </a:r>
                      <a:endParaRPr kumimoji="0" lang="en-US" sz="2400" b="0" i="0" u="none" strike="noStrike" cap="none" normalizeH="0" baseline="0" dirty="0">
                        <a:ln>
                          <a:noFill/>
                        </a:ln>
                        <a:solidFill>
                          <a:schemeClr val="tx1"/>
                        </a:solidFill>
                        <a:effectLst/>
                        <a:latin typeface="Open Sans"/>
                        <a:ea typeface="ＭＳ Ｐゴシック" charset="0"/>
                        <a:cs typeface="Open Sans"/>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219411">
                <a:tc>
                  <a:txBody>
                    <a:bodyPr/>
                    <a:lstStyle/>
                    <a:p>
                      <a:r>
                        <a:rPr lang="en-US" sz="2400" dirty="0" smtClean="0">
                          <a:latin typeface="Open Sans"/>
                          <a:cs typeface="Open Sans"/>
                        </a:rPr>
                        <a:t>Fasting plasma glucose (mmol/L)</a:t>
                      </a:r>
                      <a:endParaRPr lang="en-US" sz="2400" dirty="0">
                        <a:latin typeface="Open Sans"/>
                        <a:cs typeface="Open Sans"/>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latin typeface="Open Sans"/>
                          <a:cs typeface="Open Sans"/>
                        </a:rPr>
                        <a:t>6.1-6.9 </a:t>
                      </a:r>
                      <a:endParaRPr lang="en-US" sz="2400" dirty="0">
                        <a:latin typeface="Open Sans"/>
                        <a:cs typeface="Open Sans"/>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sz="2400" u="none" strike="noStrike" cap="none" normalizeH="0" baseline="0" dirty="0">
                          <a:ln>
                            <a:noFill/>
                          </a:ln>
                          <a:effectLst/>
                          <a:latin typeface="Open Sans"/>
                          <a:cs typeface="Open Sans"/>
                        </a:rPr>
                        <a:t>IFG</a:t>
                      </a:r>
                      <a:endParaRPr kumimoji="0" lang="en-US" sz="2400" b="0" i="0" u="none" strike="noStrike" cap="none" normalizeH="0" baseline="0" dirty="0">
                        <a:ln>
                          <a:noFill/>
                        </a:ln>
                        <a:solidFill>
                          <a:schemeClr val="tx1"/>
                        </a:solidFill>
                        <a:effectLst/>
                        <a:latin typeface="Open Sans"/>
                        <a:ea typeface="ＭＳ Ｐゴシック" charset="0"/>
                        <a:cs typeface="Open Sans"/>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287346">
                <a:tc>
                  <a:txBody>
                    <a:bodyPr/>
                    <a:lstStyle/>
                    <a:p>
                      <a:r>
                        <a:rPr lang="en-US" sz="2400" dirty="0" smtClean="0">
                          <a:latin typeface="Open Sans"/>
                          <a:cs typeface="Open Sans"/>
                        </a:rPr>
                        <a:t>2h PG</a:t>
                      </a:r>
                      <a:r>
                        <a:rPr lang="en-US" sz="2400" baseline="0" dirty="0" smtClean="0">
                          <a:latin typeface="Open Sans"/>
                          <a:cs typeface="Open Sans"/>
                        </a:rPr>
                        <a:t> in a 75g OGTT (mmol/L)</a:t>
                      </a:r>
                      <a:endParaRPr lang="en-US" sz="2400" dirty="0">
                        <a:latin typeface="Open Sans"/>
                        <a:cs typeface="Open Sans"/>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latin typeface="Open Sans"/>
                          <a:cs typeface="Open Sans"/>
                        </a:rPr>
                        <a:t>7.8-11.0 </a:t>
                      </a:r>
                      <a:endParaRPr lang="en-US" sz="2400" dirty="0">
                        <a:latin typeface="Open Sans"/>
                        <a:cs typeface="Open Sans"/>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sz="2400" u="none" strike="noStrike" cap="none" normalizeH="0" baseline="0" dirty="0">
                          <a:ln>
                            <a:noFill/>
                          </a:ln>
                          <a:effectLst/>
                          <a:latin typeface="Open Sans"/>
                          <a:cs typeface="Open Sans"/>
                        </a:rPr>
                        <a:t>IGT</a:t>
                      </a:r>
                      <a:endParaRPr kumimoji="0" lang="en-US" sz="2400" b="0" i="0" u="none" strike="noStrike" cap="none" normalizeH="0" baseline="0" dirty="0">
                        <a:ln>
                          <a:noFill/>
                        </a:ln>
                        <a:solidFill>
                          <a:schemeClr val="tx1"/>
                        </a:solidFill>
                        <a:effectLst/>
                        <a:latin typeface="Open Sans"/>
                        <a:ea typeface="ＭＳ Ｐゴシック" charset="0"/>
                        <a:cs typeface="Open Sans"/>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83533">
                <a:tc>
                  <a:txBody>
                    <a:bodyPr/>
                    <a:lstStyle/>
                    <a:p>
                      <a:r>
                        <a:rPr lang="en-US" sz="2400" dirty="0" smtClean="0">
                          <a:latin typeface="Open Sans"/>
                          <a:cs typeface="Open Sans"/>
                        </a:rPr>
                        <a:t>A1C (%)</a:t>
                      </a:r>
                      <a:endParaRPr lang="en-US" sz="2400" dirty="0">
                        <a:latin typeface="Open Sans"/>
                        <a:cs typeface="Open Sans"/>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2400" dirty="0" smtClean="0">
                          <a:latin typeface="Open Sans"/>
                          <a:cs typeface="Open Sans"/>
                        </a:rPr>
                        <a:t>6.0-6.4</a:t>
                      </a:r>
                      <a:endParaRPr lang="en-US" sz="2400" dirty="0">
                        <a:latin typeface="Open Sans"/>
                        <a:cs typeface="Open Sans"/>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sz="2400" u="none" strike="noStrike" cap="none" normalizeH="0" baseline="0" dirty="0">
                          <a:ln>
                            <a:noFill/>
                          </a:ln>
                          <a:effectLst/>
                          <a:latin typeface="Open Sans"/>
                          <a:cs typeface="Open Sans"/>
                        </a:rPr>
                        <a:t>Prediabetes</a:t>
                      </a:r>
                      <a:endParaRPr kumimoji="0" lang="en-US" sz="2400" b="0" i="0" u="none" strike="noStrike" cap="none" normalizeH="0" baseline="0" dirty="0">
                        <a:ln>
                          <a:noFill/>
                        </a:ln>
                        <a:solidFill>
                          <a:schemeClr val="tx1"/>
                        </a:solidFill>
                        <a:effectLst/>
                        <a:latin typeface="Open Sans"/>
                        <a:ea typeface="ＭＳ Ｐゴシック" charset="0"/>
                        <a:cs typeface="Open Sans"/>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31770" name="Rectangle 82"/>
          <p:cNvSpPr>
            <a:spLocks noChangeArrowheads="1"/>
          </p:cNvSpPr>
          <p:nvPr/>
        </p:nvSpPr>
        <p:spPr bwMode="auto">
          <a:xfrm>
            <a:off x="628650" y="5876925"/>
            <a:ext cx="7162800" cy="144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9pPr>
          </a:lstStyle>
          <a:p>
            <a:r>
              <a:rPr lang="en-US" altLang="en-US" sz="800">
                <a:solidFill>
                  <a:srgbClr val="203864"/>
                </a:solidFill>
                <a:latin typeface="Open Sans" pitchFamily="6" charset="0"/>
              </a:rPr>
              <a:t/>
            </a:r>
            <a:br>
              <a:rPr lang="en-US" altLang="en-US" sz="800">
                <a:solidFill>
                  <a:srgbClr val="203864"/>
                </a:solidFill>
                <a:latin typeface="Open Sans" pitchFamily="6" charset="0"/>
              </a:rPr>
            </a:br>
            <a:endParaRPr lang="en-US" altLang="en-US">
              <a:solidFill>
                <a:srgbClr val="203864"/>
              </a:solidFill>
              <a:latin typeface="Open Sans" pitchFamily="6" charset="0"/>
            </a:endParaRPr>
          </a:p>
          <a:p>
            <a:r>
              <a:rPr lang="en-US" altLang="en-US" sz="1100" i="1">
                <a:solidFill>
                  <a:srgbClr val="203864"/>
                </a:solidFill>
                <a:latin typeface="Open Sans" pitchFamily="6" charset="0"/>
              </a:rPr>
              <a:t>2hPG, </a:t>
            </a:r>
            <a:r>
              <a:rPr lang="en-US" altLang="en-US" sz="1100">
                <a:solidFill>
                  <a:srgbClr val="203864"/>
                </a:solidFill>
                <a:latin typeface="Open Sans" pitchFamily="6" charset="0"/>
              </a:rPr>
              <a:t>2-hour plasma glucose; </a:t>
            </a:r>
            <a:r>
              <a:rPr lang="en-US" altLang="en-US" sz="1100" i="1">
                <a:solidFill>
                  <a:srgbClr val="203864"/>
                </a:solidFill>
                <a:latin typeface="Open Sans" pitchFamily="6" charset="0"/>
              </a:rPr>
              <a:t>AlC, </a:t>
            </a:r>
            <a:r>
              <a:rPr lang="en-US" altLang="en-US" sz="1100">
                <a:solidFill>
                  <a:srgbClr val="203864"/>
                </a:solidFill>
                <a:latin typeface="Open Sans" pitchFamily="6" charset="0"/>
              </a:rPr>
              <a:t>glycated  hemoglobin; </a:t>
            </a:r>
            <a:r>
              <a:rPr lang="en-US" altLang="en-US" sz="1100" i="1">
                <a:solidFill>
                  <a:srgbClr val="203864"/>
                </a:solidFill>
                <a:latin typeface="Open Sans" pitchFamily="6" charset="0"/>
              </a:rPr>
              <a:t>FPG, </a:t>
            </a:r>
            <a:r>
              <a:rPr lang="en-US" altLang="en-US" sz="1100">
                <a:solidFill>
                  <a:srgbClr val="203864"/>
                </a:solidFill>
                <a:latin typeface="Open Sans" pitchFamily="6" charset="0"/>
              </a:rPr>
              <a:t>fasting plasma glucose; </a:t>
            </a:r>
            <a:r>
              <a:rPr lang="en-US" altLang="en-US" sz="1100" i="1">
                <a:solidFill>
                  <a:srgbClr val="203864"/>
                </a:solidFill>
                <a:latin typeface="Open Sans" pitchFamily="6" charset="0"/>
              </a:rPr>
              <a:t>IFG, </a:t>
            </a:r>
            <a:r>
              <a:rPr lang="en-US" altLang="en-US" sz="1100">
                <a:solidFill>
                  <a:srgbClr val="203864"/>
                </a:solidFill>
                <a:latin typeface="Open Sans" pitchFamily="6" charset="0"/>
              </a:rPr>
              <a:t>impaired fasting glucose; </a:t>
            </a:r>
            <a:r>
              <a:rPr lang="en-US" altLang="en-US" sz="1100" i="1">
                <a:solidFill>
                  <a:srgbClr val="203864"/>
                </a:solidFill>
                <a:latin typeface="Open Sans" pitchFamily="6" charset="0"/>
              </a:rPr>
              <a:t>IGT, </a:t>
            </a:r>
            <a:r>
              <a:rPr lang="en-US" altLang="en-US" sz="1100">
                <a:solidFill>
                  <a:srgbClr val="203864"/>
                </a:solidFill>
                <a:latin typeface="Open Sans" pitchFamily="6" charset="0"/>
              </a:rPr>
              <a:t>impaired glucose tolerance; OGTT, oral glucose tolerance test.</a:t>
            </a:r>
            <a:endParaRPr lang="en-US" altLang="en-US" sz="800">
              <a:solidFill>
                <a:srgbClr val="203864"/>
              </a:solidFill>
              <a:latin typeface="Open Sans" pitchFamily="6" charset="0"/>
            </a:endParaRPr>
          </a:p>
          <a:p>
            <a:endParaRPr lang="en-US" altLang="en-US" sz="800">
              <a:solidFill>
                <a:srgbClr val="203864"/>
              </a:solidFill>
              <a:latin typeface="Open Sans" pitchFamily="6" charset="0"/>
            </a:endParaRPr>
          </a:p>
          <a:p>
            <a:r>
              <a:rPr lang="en-US" altLang="en-US">
                <a:solidFill>
                  <a:srgbClr val="203864"/>
                </a:solidFill>
                <a:latin typeface="Open Sans" pitchFamily="6" charset="0"/>
              </a:rPr>
              <a:t/>
            </a:r>
            <a:br>
              <a:rPr lang="en-US" altLang="en-US">
                <a:solidFill>
                  <a:srgbClr val="203864"/>
                </a:solidFill>
                <a:latin typeface="Open Sans" pitchFamily="6" charset="0"/>
              </a:rPr>
            </a:br>
            <a:endParaRPr lang="en-US" altLang="en-US">
              <a:solidFill>
                <a:srgbClr val="203864"/>
              </a:solidFill>
              <a:latin typeface="Open Sans" pitchFamily="6" charset="0"/>
            </a:endParaRPr>
          </a:p>
        </p:txBody>
      </p:sp>
      <p:sp>
        <p:nvSpPr>
          <p:cNvPr id="31771" name="Text Box 86"/>
          <p:cNvSpPr txBox="1">
            <a:spLocks noChangeArrowheads="1"/>
          </p:cNvSpPr>
          <p:nvPr/>
        </p:nvSpPr>
        <p:spPr bwMode="auto">
          <a:xfrm>
            <a:off x="0" y="60325"/>
            <a:ext cx="914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i="1"/>
              <a:t>2018 Diabetes Canada CPG – Chapter 3. Definition, Diagnosis &amp; Classification of Diabetes, Prediabetes, Metabolic Syndrome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idx="4294967295"/>
          </p:nvPr>
        </p:nvSpPr>
        <p:spPr>
          <a:xfrm>
            <a:off x="628650" y="611188"/>
            <a:ext cx="7886700" cy="1325562"/>
          </a:xfrm>
        </p:spPr>
        <p:txBody>
          <a:bodyPr lIns="91440" tIns="45720" rIns="91440" bIns="45720"/>
          <a:lstStyle/>
          <a:p>
            <a:r>
              <a:rPr lang="en-US" altLang="en-US" sz="3200" smtClean="0">
                <a:latin typeface="Open Sans" pitchFamily="6" charset="0"/>
                <a:cs typeface="Arial" pitchFamily="34" charset="0"/>
              </a:rPr>
              <a:t>A1C Level and Future Risk of Diabetes: Systematic Review</a:t>
            </a:r>
          </a:p>
        </p:txBody>
      </p:sp>
      <p:graphicFrame>
        <p:nvGraphicFramePr>
          <p:cNvPr id="122904" name="Group 24"/>
          <p:cNvGraphicFramePr>
            <a:graphicFrameLocks noGrp="1"/>
          </p:cNvGraphicFramePr>
          <p:nvPr/>
        </p:nvGraphicFramePr>
        <p:xfrm>
          <a:off x="895350" y="2054225"/>
          <a:ext cx="7518400" cy="3609975"/>
        </p:xfrm>
        <a:graphic>
          <a:graphicData uri="http://schemas.openxmlformats.org/drawingml/2006/table">
            <a:tbl>
              <a:tblPr firstRow="1" bandRow="1">
                <a:tableStyleId>{B301B821-A1FF-4177-AEE7-76D212191A09}</a:tableStyleId>
              </a:tblPr>
              <a:tblGrid>
                <a:gridCol w="3257973"/>
                <a:gridCol w="4260427"/>
              </a:tblGrid>
              <a:tr h="1296097">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2600" u="none" strike="noStrike" cap="none" normalizeH="0" baseline="0" dirty="0" smtClean="0">
                          <a:ln>
                            <a:noFill/>
                          </a:ln>
                          <a:effectLst/>
                          <a:latin typeface="Open Sans"/>
                          <a:cs typeface="Open Sans"/>
                        </a:rPr>
                        <a:t>A1C Category (%)</a:t>
                      </a:r>
                    </a:p>
                    <a:p>
                      <a:pPr marL="0" marR="0" lvl="0" indent="0" algn="ctr" defTabSz="914400" rtl="0" eaLnBrk="1" fontAlgn="base" latinLnBrk="0" hangingPunct="1">
                        <a:lnSpc>
                          <a:spcPct val="90000"/>
                        </a:lnSpc>
                        <a:spcBef>
                          <a:spcPct val="0"/>
                        </a:spcBef>
                        <a:spcAft>
                          <a:spcPct val="0"/>
                        </a:spcAft>
                        <a:buClrTx/>
                        <a:buSzTx/>
                        <a:buFont typeface="Arial" charset="0"/>
                        <a:buNone/>
                        <a:tabLst/>
                      </a:pPr>
                      <a:endParaRPr kumimoji="0" lang="en-US" altLang="en-US" sz="2600" b="0" i="0" u="none" strike="noStrike" cap="none" normalizeH="0" baseline="0" dirty="0" smtClean="0">
                        <a:ln>
                          <a:noFill/>
                        </a:ln>
                        <a:solidFill>
                          <a:srgbClr val="6A512A"/>
                        </a:solidFill>
                        <a:effectLst/>
                        <a:latin typeface="Open Sans"/>
                        <a:cs typeface="Open Sans"/>
                      </a:endParaRPr>
                    </a:p>
                  </a:txBody>
                  <a:tcPr marL="91436" marR="91436" marT="45742" marB="45742" anchor="b"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2600" u="none" strike="noStrike" cap="none" normalizeH="0" baseline="0" dirty="0" smtClean="0">
                          <a:ln>
                            <a:noFill/>
                          </a:ln>
                          <a:effectLst/>
                          <a:latin typeface="Open Sans"/>
                          <a:cs typeface="Open Sans"/>
                        </a:rPr>
                        <a:t>5-year incidence of diabetes</a:t>
                      </a:r>
                    </a:p>
                    <a:p>
                      <a:pPr marL="0" marR="0" lvl="0" indent="0" algn="ctr" defTabSz="914400" rtl="0" eaLnBrk="1" fontAlgn="base" latinLnBrk="0" hangingPunct="1">
                        <a:lnSpc>
                          <a:spcPct val="90000"/>
                        </a:lnSpc>
                        <a:spcBef>
                          <a:spcPct val="0"/>
                        </a:spcBef>
                        <a:spcAft>
                          <a:spcPct val="0"/>
                        </a:spcAft>
                        <a:buClrTx/>
                        <a:buSzTx/>
                        <a:buFont typeface="Arial" charset="0"/>
                        <a:buNone/>
                        <a:tabLst/>
                      </a:pPr>
                      <a:endParaRPr kumimoji="0" lang="en-US" altLang="en-US" sz="2200" b="0" i="0" u="none" strike="noStrike" cap="none" normalizeH="0" baseline="0" dirty="0" smtClean="0">
                        <a:ln>
                          <a:noFill/>
                        </a:ln>
                        <a:solidFill>
                          <a:srgbClr val="6A512A"/>
                        </a:solidFill>
                        <a:effectLst/>
                        <a:latin typeface="Open Sans"/>
                        <a:cs typeface="Open Sans"/>
                      </a:endParaRPr>
                    </a:p>
                  </a:txBody>
                  <a:tcPr marL="91436" marR="91436" marT="45742" marB="45742" anchor="b"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783104">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100" b="0" u="none" strike="noStrike" cap="none" normalizeH="0" baseline="0" dirty="0" smtClean="0">
                          <a:ln>
                            <a:noFill/>
                          </a:ln>
                          <a:effectLst/>
                          <a:latin typeface="Open Sans"/>
                          <a:cs typeface="Open Sans"/>
                        </a:rPr>
                        <a:t>5.0-5.5</a:t>
                      </a:r>
                      <a:endParaRPr kumimoji="0" lang="en-US" altLang="en-US" sz="3100" b="0" i="0" u="none" strike="noStrike" cap="none" normalizeH="0" baseline="0" dirty="0" smtClean="0">
                        <a:ln>
                          <a:noFill/>
                        </a:ln>
                        <a:solidFill>
                          <a:srgbClr val="6A512A"/>
                        </a:solidFill>
                        <a:effectLst/>
                        <a:latin typeface="Open Sans"/>
                        <a:cs typeface="Open Sans"/>
                      </a:endParaRPr>
                    </a:p>
                  </a:txBody>
                  <a:tcPr marL="91436" marR="91436" marT="45742" marB="4574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100" b="0" u="none" strike="noStrike" cap="none" normalizeH="0" baseline="0" dirty="0" smtClean="0">
                          <a:ln>
                            <a:noFill/>
                          </a:ln>
                          <a:effectLst/>
                          <a:latin typeface="Open Sans"/>
                          <a:cs typeface="Open Sans"/>
                        </a:rPr>
                        <a:t>&lt;5 to 9%</a:t>
                      </a:r>
                      <a:endParaRPr kumimoji="0" lang="en-US" altLang="en-US" sz="3100" b="0" i="0" u="none" strike="noStrike" cap="none" normalizeH="0" baseline="0" dirty="0" smtClean="0">
                        <a:ln>
                          <a:noFill/>
                        </a:ln>
                        <a:solidFill>
                          <a:srgbClr val="6A512A"/>
                        </a:solidFill>
                        <a:effectLst/>
                        <a:latin typeface="Open Sans"/>
                        <a:cs typeface="Open Sans"/>
                      </a:endParaRPr>
                    </a:p>
                  </a:txBody>
                  <a:tcPr marL="91436" marR="91436" marT="45742" marB="4574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765387">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100" b="0" u="none" strike="noStrike" cap="none" normalizeH="0" baseline="0" smtClean="0">
                          <a:ln>
                            <a:noFill/>
                          </a:ln>
                          <a:effectLst/>
                          <a:latin typeface="Open Sans"/>
                          <a:cs typeface="Open Sans"/>
                        </a:rPr>
                        <a:t>5.5-6.0</a:t>
                      </a:r>
                      <a:endParaRPr kumimoji="0" lang="en-US" altLang="en-US" sz="3100" b="0" i="0" u="none" strike="noStrike" cap="none" normalizeH="0" baseline="0" smtClean="0">
                        <a:ln>
                          <a:noFill/>
                        </a:ln>
                        <a:solidFill>
                          <a:srgbClr val="6A512A"/>
                        </a:solidFill>
                        <a:effectLst/>
                        <a:latin typeface="Open Sans"/>
                        <a:cs typeface="Open Sans"/>
                      </a:endParaRPr>
                    </a:p>
                  </a:txBody>
                  <a:tcPr marL="91436" marR="91436" marT="45742" marB="4574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100" b="0" u="none" strike="noStrike" cap="none" normalizeH="0" baseline="0" dirty="0" smtClean="0">
                          <a:ln>
                            <a:noFill/>
                          </a:ln>
                          <a:effectLst/>
                          <a:latin typeface="Open Sans"/>
                          <a:cs typeface="Open Sans"/>
                        </a:rPr>
                        <a:t>9 to 25%</a:t>
                      </a:r>
                      <a:endParaRPr kumimoji="0" lang="en-US" altLang="en-US" sz="3100" b="0" i="0" u="none" strike="noStrike" cap="none" normalizeH="0" baseline="0" dirty="0" smtClean="0">
                        <a:ln>
                          <a:noFill/>
                        </a:ln>
                        <a:solidFill>
                          <a:srgbClr val="6A512A"/>
                        </a:solidFill>
                        <a:effectLst/>
                        <a:latin typeface="Open Sans"/>
                        <a:cs typeface="Open Sans"/>
                      </a:endParaRPr>
                    </a:p>
                  </a:txBody>
                  <a:tcPr marL="91436" marR="91436" marT="45742" marB="4574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765387">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100" b="0" u="none" strike="noStrike" cap="none" normalizeH="0" baseline="0" smtClean="0">
                          <a:ln>
                            <a:noFill/>
                          </a:ln>
                          <a:effectLst/>
                          <a:latin typeface="Open Sans"/>
                          <a:cs typeface="Open Sans"/>
                        </a:rPr>
                        <a:t>6.0-6.5</a:t>
                      </a:r>
                      <a:endParaRPr kumimoji="0" lang="en-US" altLang="en-US" sz="3100" b="0" i="0" u="none" strike="noStrike" cap="none" normalizeH="0" baseline="0" smtClean="0">
                        <a:ln>
                          <a:noFill/>
                        </a:ln>
                        <a:solidFill>
                          <a:srgbClr val="6A512A"/>
                        </a:solidFill>
                        <a:effectLst/>
                        <a:latin typeface="Open Sans"/>
                        <a:cs typeface="Open Sans"/>
                      </a:endParaRPr>
                    </a:p>
                  </a:txBody>
                  <a:tcPr marL="91436" marR="91436" marT="45742" marB="4574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100" b="0" u="none" strike="noStrike" cap="none" normalizeH="0" baseline="0" dirty="0" smtClean="0">
                          <a:ln>
                            <a:noFill/>
                          </a:ln>
                          <a:effectLst/>
                          <a:latin typeface="Open Sans"/>
                          <a:cs typeface="Open Sans"/>
                        </a:rPr>
                        <a:t>25 to 50%</a:t>
                      </a:r>
                      <a:endParaRPr kumimoji="0" lang="en-US" altLang="en-US" sz="3100" b="0" i="0" u="none" strike="noStrike" cap="none" normalizeH="0" baseline="0" dirty="0" smtClean="0">
                        <a:ln>
                          <a:noFill/>
                        </a:ln>
                        <a:solidFill>
                          <a:srgbClr val="6A512A"/>
                        </a:solidFill>
                        <a:effectLst/>
                        <a:latin typeface="Open Sans"/>
                        <a:cs typeface="Open Sans"/>
                      </a:endParaRPr>
                    </a:p>
                  </a:txBody>
                  <a:tcPr marL="91436" marR="91436" marT="45742" marB="4574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37907" name="TextBox 4"/>
          <p:cNvSpPr txBox="1">
            <a:spLocks noChangeArrowheads="1"/>
          </p:cNvSpPr>
          <p:nvPr/>
        </p:nvSpPr>
        <p:spPr bwMode="auto">
          <a:xfrm>
            <a:off x="279400" y="6324600"/>
            <a:ext cx="7239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r>
              <a:rPr lang="da-DK" altLang="en-US" sz="1200">
                <a:solidFill>
                  <a:srgbClr val="203864"/>
                </a:solidFill>
                <a:latin typeface="Open Sans" pitchFamily="6" charset="0"/>
              </a:rPr>
              <a:t>Zhang X et al. </a:t>
            </a:r>
            <a:r>
              <a:rPr lang="en-US" altLang="en-US" sz="1200" i="1">
                <a:solidFill>
                  <a:srgbClr val="203864"/>
                </a:solidFill>
                <a:latin typeface="Open Sans" pitchFamily="6" charset="0"/>
              </a:rPr>
              <a:t>Diabetes Care</a:t>
            </a:r>
            <a:r>
              <a:rPr lang="en-US" altLang="en-US" sz="1200">
                <a:solidFill>
                  <a:srgbClr val="203864"/>
                </a:solidFill>
                <a:latin typeface="Open Sans" pitchFamily="6" charset="0"/>
              </a:rPr>
              <a:t>. 2010;33:1665-1673.</a:t>
            </a:r>
          </a:p>
          <a:p>
            <a:pPr eaLnBrk="1" hangingPunct="1"/>
            <a:r>
              <a:rPr lang="en-US" altLang="en-US" sz="1200">
                <a:solidFill>
                  <a:srgbClr val="203864"/>
                </a:solidFill>
                <a:latin typeface="Open Sans" pitchFamily="6" charset="0"/>
              </a:rPr>
              <a:t>A1C, glycated hemoglobin</a:t>
            </a:r>
          </a:p>
        </p:txBody>
      </p:sp>
      <p:sp>
        <p:nvSpPr>
          <p:cNvPr id="32789" name="Text Box 23"/>
          <p:cNvSpPr txBox="1">
            <a:spLocks noChangeArrowheads="1"/>
          </p:cNvSpPr>
          <p:nvPr/>
        </p:nvSpPr>
        <p:spPr bwMode="auto">
          <a:xfrm>
            <a:off x="0" y="98425"/>
            <a:ext cx="914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i="1"/>
              <a:t>2018 Diabetes Canada CPG – Chapter 3. Definition, Diagnosis &amp; Classification of Diabetes, Prediabetes, Metabolic Syndrome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152400" y="6337300"/>
            <a:ext cx="4457700" cy="495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a:endParaRPr lang="en-CA" altLang="en-US" sz="2400">
              <a:latin typeface="Arial" pitchFamily="34" charset="0"/>
            </a:endParaRPr>
          </a:p>
        </p:txBody>
      </p:sp>
      <p:sp>
        <p:nvSpPr>
          <p:cNvPr id="39938" name="Title 6"/>
          <p:cNvSpPr txBox="1">
            <a:spLocks/>
          </p:cNvSpPr>
          <p:nvPr/>
        </p:nvSpPr>
        <p:spPr bwMode="auto">
          <a:xfrm>
            <a:off x="685800" y="371475"/>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a:r>
              <a:rPr lang="en-US" altLang="en-US" sz="3200" b="1">
                <a:solidFill>
                  <a:srgbClr val="203864"/>
                </a:solidFill>
                <a:latin typeface="Open Sans" pitchFamily="6" charset="0"/>
              </a:rPr>
              <a:t>Definition of Metabolic Syndrome</a:t>
            </a:r>
          </a:p>
        </p:txBody>
      </p:sp>
      <p:sp>
        <p:nvSpPr>
          <p:cNvPr id="33796" name="Rectangle 13"/>
          <p:cNvSpPr>
            <a:spLocks noChangeArrowheads="1"/>
          </p:cNvSpPr>
          <p:nvPr/>
        </p:nvSpPr>
        <p:spPr bwMode="auto">
          <a:xfrm>
            <a:off x="4456113" y="3124200"/>
            <a:ext cx="233362"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9pPr>
          </a:lstStyle>
          <a:p>
            <a:r>
              <a:rPr lang="en-US" altLang="en-US"/>
              <a:t> </a:t>
            </a:r>
            <a:br>
              <a:rPr lang="en-US" altLang="en-US"/>
            </a:br>
            <a:endParaRPr lang="en-US" altLang="en-US"/>
          </a:p>
        </p:txBody>
      </p:sp>
      <p:sp>
        <p:nvSpPr>
          <p:cNvPr id="33797" name="Rectangle 14"/>
          <p:cNvSpPr>
            <a:spLocks noChangeArrowheads="1"/>
          </p:cNvSpPr>
          <p:nvPr/>
        </p:nvSpPr>
        <p:spPr bwMode="auto">
          <a:xfrm>
            <a:off x="-344488" y="241300"/>
            <a:ext cx="184150" cy="86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9pPr>
          </a:lstStyle>
          <a:p>
            <a:r>
              <a:rPr lang="en-US" altLang="en-US"/>
              <a:t/>
            </a:r>
            <a:br>
              <a:rPr lang="en-US" altLang="en-US"/>
            </a:br>
            <a:endParaRPr lang="en-US" altLang="en-US"/>
          </a:p>
          <a:p>
            <a:endParaRPr lang="en-US" altLang="en-US"/>
          </a:p>
        </p:txBody>
      </p:sp>
      <p:graphicFrame>
        <p:nvGraphicFramePr>
          <p:cNvPr id="148622" name="Group 142"/>
          <p:cNvGraphicFramePr>
            <a:graphicFrameLocks noGrp="1"/>
          </p:cNvGraphicFramePr>
          <p:nvPr/>
        </p:nvGraphicFramePr>
        <p:xfrm>
          <a:off x="355600" y="1063625"/>
          <a:ext cx="8369300" cy="4937125"/>
        </p:xfrm>
        <a:graphic>
          <a:graphicData uri="http://schemas.openxmlformats.org/drawingml/2006/table">
            <a:tbl>
              <a:tblPr/>
              <a:tblGrid>
                <a:gridCol w="5813425"/>
                <a:gridCol w="1325563"/>
                <a:gridCol w="1230312"/>
              </a:tblGrid>
              <a:tr h="393700">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smtClean="0">
                          <a:ln>
                            <a:noFill/>
                          </a:ln>
                          <a:solidFill>
                            <a:srgbClr val="FFFFFF"/>
                          </a:solidFill>
                          <a:effectLst/>
                          <a:latin typeface="Open Sans" pitchFamily="6" charset="0"/>
                          <a:ea typeface="MS PGothic" pitchFamily="34" charset="-128"/>
                        </a:rPr>
                        <a:t>Measure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gridSpan="2">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smtClean="0">
                          <a:ln>
                            <a:noFill/>
                          </a:ln>
                          <a:solidFill>
                            <a:srgbClr val="FFFFFF"/>
                          </a:solidFill>
                          <a:effectLst/>
                          <a:latin typeface="Open Sans" pitchFamily="6" charset="0"/>
                          <a:ea typeface="MS PGothic" pitchFamily="34" charset="-128"/>
                        </a:rPr>
                        <a:t>Categorical thresholds</a:t>
                      </a:r>
                      <a:endParaRPr kumimoji="0" lang="en-US" altLang="en-US" sz="1600" b="0" i="0" u="none" strike="noStrike" cap="none" normalizeH="0" baseline="0" smtClean="0">
                        <a:ln>
                          <a:noFill/>
                        </a:ln>
                        <a:solidFill>
                          <a:schemeClr val="bg1"/>
                        </a:solidFill>
                        <a:effectLst/>
                        <a:latin typeface="Open Sans" pitchFamily="6" charset="0"/>
                        <a:ea typeface="MS PGothic"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en-CA"/>
                    </a:p>
                  </a:txBody>
                  <a:tcPr/>
                </a:tc>
              </a:tr>
              <a:tr h="430213">
                <a:tc rowSpan="2">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rgbClr val="000000"/>
                          </a:solidFill>
                          <a:effectLst/>
                          <a:latin typeface="Open Sans" pitchFamily="6" charset="0"/>
                          <a:ea typeface="MS PGothic" pitchFamily="34" charset="-128"/>
                        </a:rPr>
                        <a:t>Elevated waist circumference (population/country specific)</a:t>
                      </a:r>
                    </a:p>
                    <a:p>
                      <a:pPr marL="0" marR="0" lvl="0" indent="0" algn="l" defTabSz="841375" rtl="0" eaLnBrk="1" fontAlgn="base" latinLnBrk="0" hangingPunct="1">
                        <a:lnSpc>
                          <a:spcPct val="100000"/>
                        </a:lnSpc>
                        <a:spcBef>
                          <a:spcPct val="0"/>
                        </a:spcBef>
                        <a:spcAft>
                          <a:spcPct val="0"/>
                        </a:spcAft>
                        <a:buClrTx/>
                        <a:buSzTx/>
                        <a:buFontTx/>
                        <a:buNone/>
                        <a:tabLst/>
                      </a:pPr>
                      <a:endParaRPr kumimoji="0" lang="en-US" altLang="en-US" sz="1600" b="0" i="0" u="none" strike="noStrike" cap="none" normalizeH="0" baseline="0" smtClean="0">
                        <a:ln>
                          <a:noFill/>
                        </a:ln>
                        <a:solidFill>
                          <a:srgbClr val="000000"/>
                        </a:solidFill>
                        <a:effectLst/>
                        <a:latin typeface="Open Sans" pitchFamily="6" charset="0"/>
                        <a:ea typeface="MS PGothic" pitchFamily="34" charset="-128"/>
                      </a:endParaRPr>
                    </a:p>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rgbClr val="000000"/>
                          </a:solidFill>
                          <a:effectLst/>
                          <a:latin typeface="Open Sans" pitchFamily="6" charset="0"/>
                          <a:ea typeface="MS PGothic" pitchFamily="34" charset="-128"/>
                        </a:rPr>
                        <a:t>Canada, United States of America</a:t>
                      </a:r>
                    </a:p>
                    <a:p>
                      <a:pPr marL="0" marR="0" lvl="0" indent="0" algn="l" defTabSz="841375" rtl="0" eaLnBrk="1" fontAlgn="base" latinLnBrk="0" hangingPunct="1">
                        <a:lnSpc>
                          <a:spcPct val="100000"/>
                        </a:lnSpc>
                        <a:spcBef>
                          <a:spcPct val="0"/>
                        </a:spcBef>
                        <a:spcAft>
                          <a:spcPct val="0"/>
                        </a:spcAft>
                        <a:buClrTx/>
                        <a:buSzTx/>
                        <a:buFontTx/>
                        <a:buNone/>
                        <a:tabLst/>
                      </a:pPr>
                      <a:endParaRPr kumimoji="0" lang="en-US" altLang="en-US" sz="1600" b="0" i="0" u="none" strike="noStrike" cap="none" normalizeH="0" baseline="0" smtClean="0">
                        <a:ln>
                          <a:noFill/>
                        </a:ln>
                        <a:solidFill>
                          <a:srgbClr val="000000"/>
                        </a:solidFill>
                        <a:effectLst/>
                        <a:latin typeface="Open Sans" pitchFamily="6" charset="0"/>
                        <a:ea typeface="MS PGothic" pitchFamily="34" charset="-128"/>
                      </a:endParaRPr>
                    </a:p>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rgbClr val="000000"/>
                          </a:solidFill>
                          <a:effectLst/>
                          <a:latin typeface="Open Sans" pitchFamily="6" charset="0"/>
                          <a:ea typeface="MS PGothic" pitchFamily="34" charset="-128"/>
                        </a:rPr>
                        <a:t>Middle Eastern, Sub-Saharan African, Mediterranean, Europids</a:t>
                      </a:r>
                    </a:p>
                    <a:p>
                      <a:pPr marL="0" marR="0" lvl="0" indent="0" algn="l" defTabSz="841375" rtl="0" eaLnBrk="1" fontAlgn="base" latinLnBrk="0" hangingPunct="1">
                        <a:lnSpc>
                          <a:spcPct val="100000"/>
                        </a:lnSpc>
                        <a:spcBef>
                          <a:spcPct val="0"/>
                        </a:spcBef>
                        <a:spcAft>
                          <a:spcPct val="0"/>
                        </a:spcAft>
                        <a:buClrTx/>
                        <a:buSzTx/>
                        <a:buFontTx/>
                        <a:buNone/>
                        <a:tabLst/>
                      </a:pPr>
                      <a:endParaRPr kumimoji="0" lang="en-US" altLang="en-US" sz="1600" b="0" i="0" u="none" strike="noStrike" cap="none" normalizeH="0" baseline="0" smtClean="0">
                        <a:ln>
                          <a:noFill/>
                        </a:ln>
                        <a:solidFill>
                          <a:srgbClr val="000000"/>
                        </a:solidFill>
                        <a:effectLst/>
                        <a:latin typeface="Open Sans" pitchFamily="6" charset="0"/>
                        <a:ea typeface="MS PGothic" pitchFamily="34" charset="-128"/>
                      </a:endParaRPr>
                    </a:p>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rgbClr val="000000"/>
                          </a:solidFill>
                          <a:effectLst/>
                          <a:latin typeface="Open Sans" pitchFamily="6" charset="0"/>
                          <a:ea typeface="MS PGothic" pitchFamily="34" charset="-128"/>
                        </a:rPr>
                        <a:t>Asians, Japanese, South and Central Americans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smtClean="0">
                          <a:ln>
                            <a:noFill/>
                          </a:ln>
                          <a:solidFill>
                            <a:srgbClr val="000000"/>
                          </a:solidFill>
                          <a:effectLst/>
                          <a:latin typeface="Open Sans" pitchFamily="6" charset="0"/>
                          <a:ea typeface="MS PGothic" pitchFamily="34" charset="-128"/>
                        </a:rPr>
                        <a:t>Men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1700" b="1" i="0" u="none" strike="noStrike" cap="none" normalizeH="0" baseline="0" smtClean="0">
                          <a:ln>
                            <a:noFill/>
                          </a:ln>
                          <a:solidFill>
                            <a:srgbClr val="000000"/>
                          </a:solidFill>
                          <a:effectLst/>
                          <a:latin typeface="Open Sans" pitchFamily="6" charset="0"/>
                          <a:ea typeface="MS PGothic" pitchFamily="34" charset="-128"/>
                        </a:rPr>
                        <a:t>Women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1693863">
                <a:tc vMerge="1">
                  <a:txBody>
                    <a:bodyPr/>
                    <a:lstStyle/>
                    <a:p>
                      <a:endParaRPr lang="en-CA"/>
                    </a:p>
                  </a:txBody>
                  <a:tcPr/>
                </a:tc>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Open Sans" pitchFamily="6" charset="0"/>
                          <a:ea typeface="MS PGothic" pitchFamily="34" charset="-128"/>
                        </a:rPr>
                        <a:t>≥102 cm</a:t>
                      </a:r>
                    </a:p>
                    <a:p>
                      <a:pPr marL="0" marR="0" lvl="0" indent="0" algn="l" defTabSz="841375"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smtClean="0">
                        <a:ln>
                          <a:noFill/>
                        </a:ln>
                        <a:solidFill>
                          <a:srgbClr val="000000"/>
                        </a:solidFill>
                        <a:effectLst/>
                        <a:latin typeface="Open Sans" pitchFamily="6" charset="0"/>
                        <a:ea typeface="MS PGothic" pitchFamily="34" charset="-128"/>
                      </a:endParaRPr>
                    </a:p>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Open Sans" pitchFamily="6" charset="0"/>
                          <a:ea typeface="MS PGothic" pitchFamily="34" charset="-128"/>
                        </a:rPr>
                        <a:t>≥94 cm</a:t>
                      </a:r>
                    </a:p>
                    <a:p>
                      <a:pPr marL="0" marR="0" lvl="0" indent="0" algn="l" defTabSz="841375"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smtClean="0">
                        <a:ln>
                          <a:noFill/>
                        </a:ln>
                        <a:solidFill>
                          <a:srgbClr val="000000"/>
                        </a:solidFill>
                        <a:effectLst/>
                        <a:latin typeface="Open Sans" pitchFamily="6" charset="0"/>
                        <a:ea typeface="MS PGothic" pitchFamily="34" charset="-128"/>
                      </a:endParaRPr>
                    </a:p>
                    <a:p>
                      <a:pPr marL="0" marR="0" lvl="0" indent="0" algn="l" defTabSz="841375"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smtClean="0">
                        <a:ln>
                          <a:noFill/>
                        </a:ln>
                        <a:solidFill>
                          <a:srgbClr val="000000"/>
                        </a:solidFill>
                        <a:effectLst/>
                        <a:latin typeface="Open Sans" pitchFamily="6" charset="0"/>
                        <a:ea typeface="MS PGothic" pitchFamily="34" charset="-128"/>
                      </a:endParaRPr>
                    </a:p>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Open Sans" pitchFamily="6" charset="0"/>
                          <a:ea typeface="MS PGothic" pitchFamily="34" charset="-128"/>
                        </a:rPr>
                        <a:t>≥90 cm</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Open Sans" pitchFamily="6" charset="0"/>
                          <a:ea typeface="MS PGothic" pitchFamily="34" charset="-128"/>
                        </a:rPr>
                        <a:t>≥88 cm</a:t>
                      </a:r>
                    </a:p>
                    <a:p>
                      <a:pPr marL="0" marR="0" lvl="0" indent="0" algn="l" defTabSz="841375"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smtClean="0">
                        <a:ln>
                          <a:noFill/>
                        </a:ln>
                        <a:solidFill>
                          <a:srgbClr val="000000"/>
                        </a:solidFill>
                        <a:effectLst/>
                        <a:latin typeface="Open Sans" pitchFamily="6" charset="0"/>
                        <a:ea typeface="MS PGothic" pitchFamily="34" charset="-128"/>
                      </a:endParaRPr>
                    </a:p>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Open Sans" pitchFamily="6" charset="0"/>
                          <a:ea typeface="MS PGothic" pitchFamily="34" charset="-128"/>
                        </a:rPr>
                        <a:t>≥80 cm</a:t>
                      </a:r>
                    </a:p>
                    <a:p>
                      <a:pPr marL="0" marR="0" lvl="0" indent="0" algn="l" defTabSz="841375"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smtClean="0">
                        <a:ln>
                          <a:noFill/>
                        </a:ln>
                        <a:solidFill>
                          <a:srgbClr val="000000"/>
                        </a:solidFill>
                        <a:effectLst/>
                        <a:latin typeface="Open Sans" pitchFamily="6" charset="0"/>
                        <a:ea typeface="MS PGothic" pitchFamily="34" charset="-128"/>
                      </a:endParaRPr>
                    </a:p>
                    <a:p>
                      <a:pPr marL="0" marR="0" lvl="0" indent="0" algn="l" defTabSz="841375" rtl="0" eaLnBrk="1" fontAlgn="base" latinLnBrk="0" hangingPunct="1">
                        <a:lnSpc>
                          <a:spcPct val="100000"/>
                        </a:lnSpc>
                        <a:spcBef>
                          <a:spcPct val="0"/>
                        </a:spcBef>
                        <a:spcAft>
                          <a:spcPct val="0"/>
                        </a:spcAft>
                        <a:buClrTx/>
                        <a:buSzTx/>
                        <a:buFontTx/>
                        <a:buNone/>
                        <a:tabLst/>
                      </a:pPr>
                      <a:endParaRPr kumimoji="0" lang="en-US" altLang="en-US" sz="1700" b="0" i="0" u="none" strike="noStrike" cap="none" normalizeH="0" baseline="0" smtClean="0">
                        <a:ln>
                          <a:noFill/>
                        </a:ln>
                        <a:solidFill>
                          <a:srgbClr val="000000"/>
                        </a:solidFill>
                        <a:effectLst/>
                        <a:latin typeface="Open Sans" pitchFamily="6" charset="0"/>
                        <a:ea typeface="MS PGothic" pitchFamily="34" charset="-128"/>
                      </a:endParaRPr>
                    </a:p>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1700" b="0" i="0" u="none" strike="noStrike" cap="none" normalizeH="0" baseline="0" smtClean="0">
                          <a:ln>
                            <a:noFill/>
                          </a:ln>
                          <a:solidFill>
                            <a:srgbClr val="000000"/>
                          </a:solidFill>
                          <a:effectLst/>
                          <a:latin typeface="Open Sans" pitchFamily="6" charset="0"/>
                          <a:ea typeface="MS PGothic" pitchFamily="34" charset="-128"/>
                        </a:rPr>
                        <a:t>≥80 cm</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27025">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rgbClr val="000000"/>
                          </a:solidFill>
                          <a:effectLst/>
                          <a:latin typeface="Open Sans" pitchFamily="6" charset="0"/>
                          <a:ea typeface="MS PGothic" pitchFamily="34" charset="-128"/>
                        </a:rPr>
                        <a:t>Elevated TG (drug treatment for elevated TG is an alternate indicator†)</a:t>
                      </a:r>
                      <a:endParaRPr kumimoji="0" lang="en-US" altLang="en-US" sz="1600" b="0" i="0" u="none" strike="noStrike" cap="none" normalizeH="0" baseline="0" smtClean="0">
                        <a:ln>
                          <a:noFill/>
                        </a:ln>
                        <a:solidFill>
                          <a:schemeClr val="tx1"/>
                        </a:solidFill>
                        <a:effectLst/>
                        <a:latin typeface="Open Sans" pitchFamily="6" charset="0"/>
                        <a:ea typeface="MS PGothic"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gridSpan="2">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rgbClr val="000000"/>
                          </a:solidFill>
                          <a:effectLst/>
                          <a:latin typeface="Open Sans" pitchFamily="6" charset="0"/>
                          <a:ea typeface="MS PGothic" pitchFamily="34" charset="-128"/>
                        </a:rPr>
                        <a:t>≥1.7 mmol/L</a:t>
                      </a:r>
                      <a:endParaRPr kumimoji="0" lang="en-US" altLang="en-US" sz="1600" b="0" i="0" u="none" strike="noStrike" cap="none" normalizeH="0" baseline="0" smtClean="0">
                        <a:ln>
                          <a:noFill/>
                        </a:ln>
                        <a:solidFill>
                          <a:schemeClr val="tx1"/>
                        </a:solidFill>
                        <a:effectLst/>
                        <a:latin typeface="Open Sans" pitchFamily="6" charset="0"/>
                        <a:ea typeface="MS PGothic"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hMerge="1">
                  <a:txBody>
                    <a:bodyPr/>
                    <a:lstStyle/>
                    <a:p>
                      <a:endParaRPr lang="en-CA"/>
                    </a:p>
                  </a:txBody>
                  <a:tcPr/>
                </a:tc>
              </a:tr>
              <a:tr h="633413">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rgbClr val="000000"/>
                          </a:solidFill>
                          <a:effectLst/>
                          <a:latin typeface="Open Sans" pitchFamily="6" charset="0"/>
                          <a:ea typeface="MS PGothic" pitchFamily="34" charset="-128"/>
                        </a:rPr>
                        <a:t>Reduced HDL-C (drug treatment for reduced HDL-C is an alternate indicator†)</a:t>
                      </a:r>
                      <a:endParaRPr kumimoji="0" lang="en-US" altLang="en-US" sz="1600" b="0" i="0" u="none" strike="noStrike" cap="none" normalizeH="0" baseline="0" smtClean="0">
                        <a:ln>
                          <a:noFill/>
                        </a:ln>
                        <a:solidFill>
                          <a:schemeClr val="tx1"/>
                        </a:solidFill>
                        <a:effectLst/>
                        <a:latin typeface="Open Sans" pitchFamily="6" charset="0"/>
                        <a:ea typeface="MS PGothic"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2">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rgbClr val="000000"/>
                          </a:solidFill>
                          <a:effectLst/>
                          <a:latin typeface="Open Sans" pitchFamily="6" charset="0"/>
                          <a:ea typeface="MS PGothic" pitchFamily="34" charset="-128"/>
                        </a:rPr>
                        <a:t>&lt;1.0 mmol/L in males; &lt;1.3 mmol/L in females</a:t>
                      </a:r>
                      <a:endParaRPr kumimoji="0" lang="en-US" altLang="en-US" sz="1600" b="0" i="0" u="none" strike="noStrike" cap="none" normalizeH="0" baseline="0" smtClean="0">
                        <a:ln>
                          <a:noFill/>
                        </a:ln>
                        <a:solidFill>
                          <a:schemeClr val="tx1"/>
                        </a:solidFill>
                        <a:effectLst/>
                        <a:latin typeface="Open Sans" pitchFamily="6" charset="0"/>
                        <a:ea typeface="MS PGothic"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en-CA"/>
                    </a:p>
                  </a:txBody>
                  <a:tcPr/>
                </a:tc>
              </a:tr>
              <a:tr h="630238">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rgbClr val="000000"/>
                          </a:solidFill>
                          <a:effectLst/>
                          <a:latin typeface="Open Sans" pitchFamily="6" charset="0"/>
                          <a:ea typeface="MS PGothic" pitchFamily="34" charset="-128"/>
                        </a:rPr>
                        <a:t>Elevated BP (antihypertensive drug treatment in a person with a history of hypertension is an alternate indicator) </a:t>
                      </a:r>
                      <a:endParaRPr kumimoji="0" lang="en-US" altLang="en-US" sz="1600" b="0" i="0" u="none" strike="noStrike" cap="none" normalizeH="0" baseline="0" smtClean="0">
                        <a:ln>
                          <a:noFill/>
                        </a:ln>
                        <a:solidFill>
                          <a:schemeClr val="tx1"/>
                        </a:solidFill>
                        <a:effectLst/>
                        <a:latin typeface="Open Sans" pitchFamily="6" charset="0"/>
                        <a:ea typeface="MS PGothic"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gridSpan="2">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rgbClr val="000000"/>
                          </a:solidFill>
                          <a:effectLst/>
                          <a:latin typeface="Open Sans" pitchFamily="6" charset="0"/>
                          <a:ea typeface="MS PGothic" pitchFamily="34" charset="-128"/>
                        </a:rPr>
                        <a:t>systolic ≥130 mmHg or diastolic ≥85 mmHg</a:t>
                      </a:r>
                      <a:endParaRPr kumimoji="0" lang="en-US" altLang="en-US" sz="1600" b="0" i="0" u="none" strike="noStrike" cap="none" normalizeH="0" baseline="0" smtClean="0">
                        <a:ln>
                          <a:noFill/>
                        </a:ln>
                        <a:solidFill>
                          <a:schemeClr val="tx1"/>
                        </a:solidFill>
                        <a:effectLst/>
                        <a:latin typeface="Open Sans" pitchFamily="6" charset="0"/>
                        <a:ea typeface="MS PGothic"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hMerge="1">
                  <a:txBody>
                    <a:bodyPr/>
                    <a:lstStyle/>
                    <a:p>
                      <a:endParaRPr lang="en-CA"/>
                    </a:p>
                  </a:txBody>
                  <a:tcPr/>
                </a:tc>
              </a:tr>
              <a:tr h="481013">
                <a:tc>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rgbClr val="000000"/>
                          </a:solidFill>
                          <a:effectLst/>
                          <a:latin typeface="Open Sans" pitchFamily="6" charset="0"/>
                          <a:ea typeface="MS PGothic" pitchFamily="34" charset="-128"/>
                        </a:rPr>
                        <a:t>Elevated FPG (drug treatment of elevated glucose is an alternate indicator)</a:t>
                      </a:r>
                      <a:endParaRPr kumimoji="0" lang="en-US" altLang="en-US" sz="1600" b="0" i="0" u="none" strike="noStrike" cap="none" normalizeH="0" baseline="0" smtClean="0">
                        <a:ln>
                          <a:noFill/>
                        </a:ln>
                        <a:solidFill>
                          <a:schemeClr val="tx1"/>
                        </a:solidFill>
                        <a:effectLst/>
                        <a:latin typeface="Open Sans" pitchFamily="6" charset="0"/>
                        <a:ea typeface="MS PGothic"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2">
                  <a:txBody>
                    <a:bodyPr/>
                    <a:lstStyle>
                      <a:lvl1pPr eaLnBrk="0" hangingPunct="0">
                        <a:lnSpc>
                          <a:spcPct val="90000"/>
                        </a:lnSpc>
                        <a:spcBef>
                          <a:spcPts val="925"/>
                        </a:spcBef>
                        <a:buFont typeface="Arial" pitchFamily="34" charset="0"/>
                        <a:defRPr sz="2200" b="1">
                          <a:solidFill>
                            <a:srgbClr val="1E3268"/>
                          </a:solidFill>
                          <a:latin typeface="Open Sans" pitchFamily="6" charset="0"/>
                          <a:ea typeface="MS PGothic" pitchFamily="34" charset="-128"/>
                        </a:defRPr>
                      </a:lvl1pPr>
                      <a:lvl2pPr marL="742950" indent="-285750" eaLnBrk="0" hangingPunct="0">
                        <a:lnSpc>
                          <a:spcPct val="90000"/>
                        </a:lnSpc>
                        <a:spcBef>
                          <a:spcPts val="463"/>
                        </a:spcBef>
                        <a:buFont typeface="Arial" pitchFamily="34" charset="0"/>
                        <a:defRPr sz="2000">
                          <a:solidFill>
                            <a:srgbClr val="1E3268"/>
                          </a:solidFill>
                          <a:latin typeface="Open Sans Light" pitchFamily="6" charset="0"/>
                          <a:ea typeface="MS PGothic" pitchFamily="34" charset="-128"/>
                        </a:defRPr>
                      </a:lvl2pPr>
                      <a:lvl3pPr marL="1143000" indent="-228600" eaLnBrk="0" hangingPunct="0">
                        <a:lnSpc>
                          <a:spcPct val="90000"/>
                        </a:lnSpc>
                        <a:spcBef>
                          <a:spcPts val="463"/>
                        </a:spcBef>
                        <a:buFont typeface="Arial" pitchFamily="34" charset="0"/>
                        <a:defRPr sz="1600">
                          <a:solidFill>
                            <a:srgbClr val="1E3268"/>
                          </a:solidFill>
                          <a:latin typeface="Open Sans Light" pitchFamily="6" charset="0"/>
                          <a:ea typeface="MS PGothic" pitchFamily="34" charset="-128"/>
                        </a:defRPr>
                      </a:lvl3pPr>
                      <a:lvl4pPr marL="16002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4pPr>
                      <a:lvl5pPr marL="2057400" indent="-228600" eaLnBrk="0" hangingPunct="0">
                        <a:lnSpc>
                          <a:spcPct val="90000"/>
                        </a:lnSpc>
                        <a:spcBef>
                          <a:spcPts val="463"/>
                        </a:spcBef>
                        <a:buFont typeface="Arial" pitchFamily="34" charset="0"/>
                        <a:defRPr sz="1500">
                          <a:solidFill>
                            <a:srgbClr val="1E3268"/>
                          </a:solidFill>
                          <a:latin typeface="Open Sans Light" pitchFamily="6" charset="0"/>
                          <a:ea typeface="MS PGothic" pitchFamily="34" charset="-128"/>
                        </a:defRPr>
                      </a:lvl5pPr>
                      <a:lvl6pPr marL="25146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6pPr>
                      <a:lvl7pPr marL="29718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7pPr>
                      <a:lvl8pPr marL="34290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8pPr>
                      <a:lvl9pPr marL="3886200" indent="-228600" defTabSz="841375" eaLnBrk="0" fontAlgn="base" hangingPunct="0">
                        <a:lnSpc>
                          <a:spcPct val="90000"/>
                        </a:lnSpc>
                        <a:spcBef>
                          <a:spcPts val="463"/>
                        </a:spcBef>
                        <a:spcAft>
                          <a:spcPct val="0"/>
                        </a:spcAft>
                        <a:buFont typeface="Arial" pitchFamily="34" charset="0"/>
                        <a:defRPr sz="1500">
                          <a:solidFill>
                            <a:srgbClr val="1E3268"/>
                          </a:solidFill>
                          <a:latin typeface="Open Sans Light" pitchFamily="6" charset="0"/>
                          <a:ea typeface="MS PGothic" pitchFamily="34" charset="-128"/>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rgbClr val="000000"/>
                          </a:solidFill>
                          <a:effectLst/>
                          <a:latin typeface="Open Sans" pitchFamily="6" charset="0"/>
                          <a:ea typeface="MS PGothic" pitchFamily="34" charset="-128"/>
                        </a:rPr>
                        <a:t>≥5.6 mmol/L</a:t>
                      </a:r>
                      <a:endParaRPr kumimoji="0" lang="en-US" altLang="en-US" sz="1600" b="0" i="0" u="none" strike="noStrike" cap="none" normalizeH="0" baseline="0" smtClean="0">
                        <a:ln>
                          <a:noFill/>
                        </a:ln>
                        <a:solidFill>
                          <a:schemeClr val="tx1"/>
                        </a:solidFill>
                        <a:effectLst/>
                        <a:latin typeface="Open Sans" pitchFamily="6" charset="0"/>
                        <a:ea typeface="MS PGothic" pitchFamily="34"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en-CA"/>
                    </a:p>
                  </a:txBody>
                  <a:tcPr/>
                </a:tc>
              </a:tr>
            </a:tbl>
          </a:graphicData>
        </a:graphic>
      </p:graphicFrame>
      <p:sp>
        <p:nvSpPr>
          <p:cNvPr id="33826" name="Rectangle 129"/>
          <p:cNvSpPr>
            <a:spLocks noChangeArrowheads="1"/>
          </p:cNvSpPr>
          <p:nvPr/>
        </p:nvSpPr>
        <p:spPr bwMode="auto">
          <a:xfrm>
            <a:off x="-344488" y="6022975"/>
            <a:ext cx="184150" cy="59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9pPr>
          </a:lstStyle>
          <a:p>
            <a:r>
              <a:rPr lang="en-US" altLang="en-US" sz="800"/>
              <a:t/>
            </a:r>
            <a:br>
              <a:rPr lang="en-US" altLang="en-US" sz="800"/>
            </a:br>
            <a:r>
              <a:rPr lang="en-US" altLang="en-US" sz="800"/>
              <a:t/>
            </a:r>
            <a:br>
              <a:rPr lang="en-US" altLang="en-US" sz="800"/>
            </a:br>
            <a:endParaRPr lang="en-US" altLang="en-US"/>
          </a:p>
        </p:txBody>
      </p:sp>
      <p:sp>
        <p:nvSpPr>
          <p:cNvPr id="33827" name="Text Box 140"/>
          <p:cNvSpPr txBox="1">
            <a:spLocks noChangeArrowheads="1"/>
          </p:cNvSpPr>
          <p:nvPr/>
        </p:nvSpPr>
        <p:spPr bwMode="auto">
          <a:xfrm>
            <a:off x="0" y="6210300"/>
            <a:ext cx="7823200" cy="93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r>
              <a:rPr lang="en-CA" altLang="en-US" sz="1100">
                <a:latin typeface="Open Sans" pitchFamily="6" charset="0"/>
              </a:rPr>
              <a:t>Adapted from: Alberti KG, et al.  </a:t>
            </a:r>
            <a:r>
              <a:rPr lang="en-CA" altLang="en-US" sz="1100" i="1">
                <a:latin typeface="Open Sans" pitchFamily="6" charset="0"/>
              </a:rPr>
              <a:t>Circulation</a:t>
            </a:r>
            <a:r>
              <a:rPr lang="en-CA" altLang="en-US" sz="1100">
                <a:latin typeface="Open Sans" pitchFamily="6" charset="0"/>
              </a:rPr>
              <a:t> 2009;120:1640</a:t>
            </a:r>
          </a:p>
          <a:p>
            <a:pPr defTabSz="914400" eaLnBrk="1" hangingPunct="1"/>
            <a:r>
              <a:rPr lang="en-CA" altLang="en-US" sz="1100">
                <a:latin typeface="Open Sans" pitchFamily="6" charset="0"/>
              </a:rPr>
              <a:t>† Commonly used drugs for elevated TG and reduced HDL-C are fibrates and nicotinic acid. A person taking one of these drugs can be presumed to have high TG and reduced HDL-C. High-dose omega-3 fatty acids presumes high TG</a:t>
            </a:r>
          </a:p>
          <a:p>
            <a:pPr defTabSz="914400" eaLnBrk="1" hangingPunct="1"/>
            <a:r>
              <a:rPr lang="en-CA" altLang="en-US" sz="1100">
                <a:latin typeface="Open Sans" pitchFamily="6" charset="0"/>
              </a:rPr>
              <a:t/>
            </a:r>
            <a:br>
              <a:rPr lang="en-CA" altLang="en-US" sz="1100">
                <a:latin typeface="Open Sans" pitchFamily="6" charset="0"/>
              </a:rPr>
            </a:br>
            <a:endParaRPr lang="en-CA" altLang="en-US" sz="1100">
              <a:latin typeface="Open Sans" pitchFamily="6"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idx="4294967295"/>
          </p:nvPr>
        </p:nvSpPr>
        <p:spPr/>
        <p:txBody>
          <a:bodyPr/>
          <a:lstStyle/>
          <a:p>
            <a:r>
              <a:rPr lang="en-US" altLang="en-US" smtClean="0">
                <a:latin typeface="Open Sans" pitchFamily="6" charset="0"/>
              </a:rPr>
              <a:t>Recommendation 1</a:t>
            </a:r>
            <a:endParaRPr lang="en-CA" altLang="en-US" smtClean="0">
              <a:latin typeface="Open Sans" pitchFamily="6" charset="0"/>
            </a:endParaRPr>
          </a:p>
        </p:txBody>
      </p:sp>
      <p:sp>
        <p:nvSpPr>
          <p:cNvPr id="41986" name="Rectangle 3"/>
          <p:cNvSpPr>
            <a:spLocks noGrp="1"/>
          </p:cNvSpPr>
          <p:nvPr>
            <p:ph type="body" idx="4294967295"/>
          </p:nvPr>
        </p:nvSpPr>
        <p:spPr>
          <a:xfrm>
            <a:off x="747713" y="1554163"/>
            <a:ext cx="8023225" cy="4329112"/>
          </a:xfrm>
        </p:spPr>
        <p:txBody>
          <a:bodyPr/>
          <a:lstStyle/>
          <a:p>
            <a:pPr marL="285750" indent="-285750">
              <a:lnSpc>
                <a:spcPct val="100000"/>
              </a:lnSpc>
              <a:spcBef>
                <a:spcPct val="50000"/>
              </a:spcBef>
              <a:buFont typeface="Arial" pitchFamily="34" charset="0"/>
              <a:buAutoNum type="arabicPeriod"/>
            </a:pPr>
            <a:r>
              <a:rPr lang="en-CA" altLang="en-US" sz="2400" b="0" smtClean="0">
                <a:latin typeface="Open Sans" pitchFamily="6" charset="0"/>
              </a:rPr>
              <a:t>Diabetes should be diagnosed by any of the following criteria:</a:t>
            </a:r>
          </a:p>
          <a:p>
            <a:pPr marL="668338" lvl="1" indent="-247650">
              <a:lnSpc>
                <a:spcPct val="100000"/>
              </a:lnSpc>
              <a:spcBef>
                <a:spcPct val="50000"/>
              </a:spcBef>
            </a:pPr>
            <a:r>
              <a:rPr lang="en-CA" altLang="en-US" sz="2400" b="1" smtClean="0">
                <a:latin typeface="Open Sans" pitchFamily="6" charset="0"/>
              </a:rPr>
              <a:t>FPG ≥7.0 mmol/L</a:t>
            </a:r>
            <a:r>
              <a:rPr lang="en-CA" altLang="en-US" sz="2400" smtClean="0">
                <a:latin typeface="Open Sans" pitchFamily="6" charset="0"/>
              </a:rPr>
              <a:t> </a:t>
            </a:r>
            <a:r>
              <a:rPr lang="en-CA" altLang="en-US" sz="1800" smtClean="0">
                <a:latin typeface="Open Sans" pitchFamily="6" charset="0"/>
              </a:rPr>
              <a:t>[Grade B, Level 2]</a:t>
            </a:r>
          </a:p>
          <a:p>
            <a:pPr marL="668338" lvl="1" indent="-247650">
              <a:lnSpc>
                <a:spcPct val="100000"/>
              </a:lnSpc>
              <a:spcBef>
                <a:spcPct val="50000"/>
              </a:spcBef>
            </a:pPr>
            <a:r>
              <a:rPr lang="en-CA" altLang="en-US" sz="2400" b="1" smtClean="0">
                <a:latin typeface="Open Sans" pitchFamily="6" charset="0"/>
              </a:rPr>
              <a:t>A1C ≥6.5%</a:t>
            </a:r>
            <a:r>
              <a:rPr lang="en-CA" altLang="en-US" sz="2400" smtClean="0">
                <a:latin typeface="Open Sans" pitchFamily="6" charset="0"/>
              </a:rPr>
              <a:t> (for use in adults in the absence of factors that affect the accuracy of A1C and not for use in those with suspected type 1 diabetes) </a:t>
            </a:r>
            <a:r>
              <a:rPr lang="en-CA" altLang="en-US" sz="1800" smtClean="0">
                <a:latin typeface="Open Sans" pitchFamily="6" charset="0"/>
              </a:rPr>
              <a:t>[Grade B, Level 2]</a:t>
            </a:r>
          </a:p>
          <a:p>
            <a:pPr marL="668338" lvl="1" indent="-247650">
              <a:lnSpc>
                <a:spcPct val="100000"/>
              </a:lnSpc>
              <a:spcBef>
                <a:spcPct val="50000"/>
              </a:spcBef>
            </a:pPr>
            <a:r>
              <a:rPr lang="en-CA" altLang="en-US" sz="2400" b="1" smtClean="0">
                <a:latin typeface="Open Sans" pitchFamily="6" charset="0"/>
              </a:rPr>
              <a:t>2hPG in a 75 g OGTT ≥11.1 mmol/L</a:t>
            </a:r>
            <a:r>
              <a:rPr lang="en-CA" altLang="en-US" sz="2400" smtClean="0">
                <a:latin typeface="Open Sans" pitchFamily="6" charset="0"/>
              </a:rPr>
              <a:t> </a:t>
            </a:r>
            <a:r>
              <a:rPr lang="en-CA" altLang="en-US" sz="1800" smtClean="0">
                <a:latin typeface="Open Sans" pitchFamily="6" charset="0"/>
              </a:rPr>
              <a:t>[Grade B, Level 2]</a:t>
            </a:r>
            <a:endParaRPr lang="en-CA" altLang="en-US" sz="2000" smtClean="0">
              <a:latin typeface="Open Sans" pitchFamily="6" charset="0"/>
            </a:endParaRPr>
          </a:p>
          <a:p>
            <a:pPr marL="668338" lvl="1" indent="-247650">
              <a:lnSpc>
                <a:spcPct val="100000"/>
              </a:lnSpc>
              <a:spcBef>
                <a:spcPct val="50000"/>
              </a:spcBef>
            </a:pPr>
            <a:r>
              <a:rPr lang="en-CA" altLang="en-US" sz="2400" b="1" smtClean="0">
                <a:latin typeface="Open Sans" pitchFamily="6" charset="0"/>
              </a:rPr>
              <a:t>Random PG ≥11.1 mmol/L</a:t>
            </a:r>
            <a:r>
              <a:rPr lang="en-CA" altLang="en-US" sz="2400" smtClean="0">
                <a:latin typeface="Open Sans" pitchFamily="6" charset="0"/>
              </a:rPr>
              <a:t> </a:t>
            </a:r>
            <a:r>
              <a:rPr lang="en-CA" altLang="en-US" sz="1800" smtClean="0">
                <a:latin typeface="Open Sans" pitchFamily="6" charset="0"/>
              </a:rPr>
              <a:t>[Grade D, Consensus]</a:t>
            </a:r>
          </a:p>
        </p:txBody>
      </p:sp>
      <p:sp>
        <p:nvSpPr>
          <p:cNvPr id="34820" name="Text Box 4"/>
          <p:cNvSpPr txBox="1">
            <a:spLocks noChangeArrowheads="1"/>
          </p:cNvSpPr>
          <p:nvPr/>
        </p:nvSpPr>
        <p:spPr bwMode="auto">
          <a:xfrm>
            <a:off x="0" y="98425"/>
            <a:ext cx="914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i="1"/>
              <a:t>2018 Diabetes Canada CPG – Chapter 3. Definition, Diagnosis &amp; Classification of Diabetes, Prediabetes, Metabolic Syndrome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p:cNvSpPr>
          <p:nvPr>
            <p:ph type="title" idx="4294967295"/>
          </p:nvPr>
        </p:nvSpPr>
        <p:spPr/>
        <p:txBody>
          <a:bodyPr/>
          <a:lstStyle/>
          <a:p>
            <a:r>
              <a:rPr lang="en-US" altLang="en-US" smtClean="0">
                <a:latin typeface="Open Sans" pitchFamily="6" charset="0"/>
              </a:rPr>
              <a:t>Recommendation 1 cont’d</a:t>
            </a:r>
            <a:endParaRPr lang="en-CA" altLang="en-US" smtClean="0">
              <a:latin typeface="Open Sans" pitchFamily="6" charset="0"/>
            </a:endParaRPr>
          </a:p>
        </p:txBody>
      </p:sp>
      <p:sp>
        <p:nvSpPr>
          <p:cNvPr id="43010" name="Rectangle 3"/>
          <p:cNvSpPr>
            <a:spLocks noGrp="1"/>
          </p:cNvSpPr>
          <p:nvPr>
            <p:ph type="body" idx="4294967295"/>
          </p:nvPr>
        </p:nvSpPr>
        <p:spPr>
          <a:xfrm>
            <a:off x="628650" y="1535113"/>
            <a:ext cx="7886700" cy="4803775"/>
          </a:xfrm>
        </p:spPr>
        <p:txBody>
          <a:bodyPr/>
          <a:lstStyle/>
          <a:p>
            <a:pPr marL="285750" indent="-285750">
              <a:lnSpc>
                <a:spcPct val="100000"/>
              </a:lnSpc>
              <a:spcBef>
                <a:spcPct val="50000"/>
              </a:spcBef>
            </a:pPr>
            <a:r>
              <a:rPr lang="en-CA" altLang="en-US" sz="2400" b="0" smtClean="0">
                <a:latin typeface="Open Sans" pitchFamily="6" charset="0"/>
              </a:rPr>
              <a:t>In the presence of </a:t>
            </a:r>
            <a:r>
              <a:rPr lang="en-CA" altLang="en-US" sz="2400" smtClean="0">
                <a:latin typeface="Open Sans" pitchFamily="6" charset="0"/>
              </a:rPr>
              <a:t>symptoms of hyperglycemia</a:t>
            </a:r>
            <a:r>
              <a:rPr lang="en-CA" altLang="en-US" sz="2400" b="0" smtClean="0">
                <a:latin typeface="Open Sans" pitchFamily="6" charset="0"/>
              </a:rPr>
              <a:t>, a </a:t>
            </a:r>
            <a:r>
              <a:rPr lang="en-CA" altLang="en-US" sz="2400" smtClean="0">
                <a:latin typeface="Open Sans" pitchFamily="6" charset="0"/>
              </a:rPr>
              <a:t>single test </a:t>
            </a:r>
            <a:r>
              <a:rPr lang="en-CA" altLang="en-US" sz="2400" b="0" smtClean="0">
                <a:latin typeface="Open Sans" pitchFamily="6" charset="0"/>
              </a:rPr>
              <a:t>result in the diabetes range is </a:t>
            </a:r>
            <a:r>
              <a:rPr lang="en-CA" altLang="en-US" sz="2400" smtClean="0">
                <a:latin typeface="Open Sans" pitchFamily="6" charset="0"/>
              </a:rPr>
              <a:t>sufficient</a:t>
            </a:r>
            <a:r>
              <a:rPr lang="en-CA" altLang="en-US" sz="2400" b="0" smtClean="0">
                <a:latin typeface="Open Sans" pitchFamily="6" charset="0"/>
              </a:rPr>
              <a:t> to make the diagnosis of diabetes. </a:t>
            </a:r>
          </a:p>
          <a:p>
            <a:pPr marL="285750" indent="-285750">
              <a:lnSpc>
                <a:spcPct val="100000"/>
              </a:lnSpc>
              <a:spcBef>
                <a:spcPct val="50000"/>
              </a:spcBef>
            </a:pPr>
            <a:r>
              <a:rPr lang="en-CA" altLang="en-US" sz="2400" b="0" smtClean="0">
                <a:latin typeface="Open Sans" pitchFamily="6" charset="0"/>
              </a:rPr>
              <a:t>In the </a:t>
            </a:r>
            <a:r>
              <a:rPr lang="en-CA" altLang="en-US" sz="2400" smtClean="0">
                <a:latin typeface="Open Sans" pitchFamily="6" charset="0"/>
              </a:rPr>
              <a:t>absence of symptoms of hyperglycemia</a:t>
            </a:r>
            <a:r>
              <a:rPr lang="en-CA" altLang="en-US" sz="2400" b="0" smtClean="0">
                <a:latin typeface="Open Sans" pitchFamily="6" charset="0"/>
              </a:rPr>
              <a:t>, if a single laboratory test result is in the diabetes range, a </a:t>
            </a:r>
            <a:r>
              <a:rPr lang="en-CA" altLang="en-US" sz="2400" smtClean="0">
                <a:latin typeface="Open Sans" pitchFamily="6" charset="0"/>
              </a:rPr>
              <a:t>repeat confirmatory </a:t>
            </a:r>
            <a:r>
              <a:rPr lang="en-CA" altLang="en-US" sz="2400" b="0" smtClean="0">
                <a:latin typeface="Open Sans" pitchFamily="6" charset="0"/>
              </a:rPr>
              <a:t>laboratory test (FPG, A1C, 2hPG in a 75 g OGTT) must be done on another day </a:t>
            </a:r>
          </a:p>
        </p:txBody>
      </p:sp>
      <p:sp>
        <p:nvSpPr>
          <p:cNvPr id="35844" name="Text Box 5"/>
          <p:cNvSpPr txBox="1">
            <a:spLocks noChangeArrowheads="1"/>
          </p:cNvSpPr>
          <p:nvPr/>
        </p:nvSpPr>
        <p:spPr bwMode="auto">
          <a:xfrm>
            <a:off x="0" y="60325"/>
            <a:ext cx="914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i="1"/>
              <a:t>2018 Diabetes Canada CPG – Chapter 3. Definition, Diagnosis &amp; Classification of Diabetes, Prediabetes, Metabolic Syndrome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9993841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p:cNvSpPr>
          <p:nvPr>
            <p:ph type="title" idx="4294967295"/>
          </p:nvPr>
        </p:nvSpPr>
        <p:spPr/>
        <p:txBody>
          <a:bodyPr/>
          <a:lstStyle/>
          <a:p>
            <a:r>
              <a:rPr lang="en-US" altLang="en-US" smtClean="0">
                <a:latin typeface="Open Sans" pitchFamily="6" charset="0"/>
              </a:rPr>
              <a:t>Recommendation 1 cont’d</a:t>
            </a:r>
            <a:endParaRPr lang="en-CA" altLang="en-US" smtClean="0">
              <a:latin typeface="Open Sans" pitchFamily="6" charset="0"/>
            </a:endParaRPr>
          </a:p>
        </p:txBody>
      </p:sp>
      <p:sp>
        <p:nvSpPr>
          <p:cNvPr id="44034" name="Rectangle 3"/>
          <p:cNvSpPr>
            <a:spLocks noGrp="1"/>
          </p:cNvSpPr>
          <p:nvPr>
            <p:ph type="body" idx="4294967295"/>
          </p:nvPr>
        </p:nvSpPr>
        <p:spPr>
          <a:xfrm>
            <a:off x="628650" y="1784350"/>
            <a:ext cx="7886700" cy="4329113"/>
          </a:xfrm>
        </p:spPr>
        <p:txBody>
          <a:bodyPr/>
          <a:lstStyle/>
          <a:p>
            <a:pPr marL="285750" indent="-285750">
              <a:lnSpc>
                <a:spcPct val="100000"/>
              </a:lnSpc>
              <a:spcBef>
                <a:spcPct val="50000"/>
              </a:spcBef>
            </a:pPr>
            <a:r>
              <a:rPr lang="en-CA" altLang="en-US" sz="2400" b="0" smtClean="0">
                <a:latin typeface="Open Sans" pitchFamily="6" charset="0"/>
              </a:rPr>
              <a:t>It is preferable that the </a:t>
            </a:r>
            <a:r>
              <a:rPr lang="en-CA" altLang="en-US" sz="2400" smtClean="0">
                <a:latin typeface="Open Sans" pitchFamily="6" charset="0"/>
              </a:rPr>
              <a:t>same test be repeated </a:t>
            </a:r>
            <a:r>
              <a:rPr lang="en-CA" altLang="en-US" sz="2400" b="0" smtClean="0">
                <a:latin typeface="Open Sans" pitchFamily="6" charset="0"/>
              </a:rPr>
              <a:t>(in a timely fashion) for confirmation, but a random PG in the diabetes range in an asymptomatic individual should be confirmed with an alternate test. </a:t>
            </a:r>
          </a:p>
          <a:p>
            <a:pPr marL="285750" indent="-285750">
              <a:lnSpc>
                <a:spcPct val="100000"/>
              </a:lnSpc>
              <a:spcBef>
                <a:spcPct val="50000"/>
              </a:spcBef>
            </a:pPr>
            <a:r>
              <a:rPr lang="en-CA" altLang="en-US" sz="2400" b="0" smtClean="0">
                <a:latin typeface="Open Sans" pitchFamily="6" charset="0"/>
              </a:rPr>
              <a:t>If results of </a:t>
            </a:r>
            <a:r>
              <a:rPr lang="en-CA" altLang="en-US" sz="2400" smtClean="0">
                <a:latin typeface="Open Sans" pitchFamily="6" charset="0"/>
              </a:rPr>
              <a:t>two different tests are available </a:t>
            </a:r>
            <a:r>
              <a:rPr lang="en-CA" altLang="en-US" sz="2400" b="0" smtClean="0">
                <a:latin typeface="Open Sans" pitchFamily="6" charset="0"/>
              </a:rPr>
              <a:t>and </a:t>
            </a:r>
            <a:r>
              <a:rPr lang="en-CA" altLang="en-US" sz="2400" smtClean="0">
                <a:latin typeface="Open Sans" pitchFamily="6" charset="0"/>
              </a:rPr>
              <a:t>both are above</a:t>
            </a:r>
            <a:r>
              <a:rPr lang="en-CA" altLang="en-US" sz="2400" b="0" smtClean="0">
                <a:latin typeface="Open Sans" pitchFamily="6" charset="0"/>
              </a:rPr>
              <a:t> the diagnostic cut-points, the diagnosis of </a:t>
            </a:r>
            <a:r>
              <a:rPr lang="en-CA" altLang="en-US" sz="2400" smtClean="0">
                <a:latin typeface="Open Sans" pitchFamily="6" charset="0"/>
              </a:rPr>
              <a:t>diabetes is confirmed </a:t>
            </a:r>
            <a:r>
              <a:rPr lang="en-CA" altLang="en-US" sz="1800" b="0" smtClean="0">
                <a:latin typeface="Open Sans" pitchFamily="6" charset="0"/>
              </a:rPr>
              <a:t>[Grade D, Consensus]</a:t>
            </a:r>
            <a:r>
              <a:rPr lang="en-CA" altLang="en-US" sz="2000" b="0" smtClean="0">
                <a:latin typeface="Open Sans" pitchFamily="6" charset="0"/>
              </a:rPr>
              <a:t/>
            </a:r>
            <a:br>
              <a:rPr lang="en-CA" altLang="en-US" sz="2000" b="0" smtClean="0">
                <a:latin typeface="Open Sans" pitchFamily="6" charset="0"/>
              </a:rPr>
            </a:br>
            <a:endParaRPr lang="en-CA" altLang="en-US" sz="2000" b="0" smtClean="0">
              <a:latin typeface="Open Sans" pitchFamily="6" charset="0"/>
            </a:endParaRPr>
          </a:p>
        </p:txBody>
      </p:sp>
      <p:sp>
        <p:nvSpPr>
          <p:cNvPr id="36868" name="Text Box 5"/>
          <p:cNvSpPr txBox="1">
            <a:spLocks noChangeArrowheads="1"/>
          </p:cNvSpPr>
          <p:nvPr/>
        </p:nvSpPr>
        <p:spPr bwMode="auto">
          <a:xfrm>
            <a:off x="0" y="60325"/>
            <a:ext cx="914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i="1"/>
              <a:t>2018 Diabetes Canada CPG – Chapter 3. Definition, Diagnosis &amp; Classification of Diabetes, Prediabetes, Metabolic Syndrome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Content Placeholder 2"/>
          <p:cNvSpPr>
            <a:spLocks noGrp="1"/>
          </p:cNvSpPr>
          <p:nvPr>
            <p:ph sz="half" idx="2"/>
          </p:nvPr>
        </p:nvSpPr>
        <p:spPr>
          <a:xfrm>
            <a:off x="457200" y="1866900"/>
            <a:ext cx="8058150" cy="3951288"/>
          </a:xfrm>
        </p:spPr>
        <p:txBody>
          <a:bodyPr/>
          <a:lstStyle/>
          <a:p>
            <a:pPr>
              <a:lnSpc>
                <a:spcPct val="100000"/>
              </a:lnSpc>
            </a:pPr>
            <a:r>
              <a:rPr lang="en-CA" altLang="en-US" b="0" smtClean="0">
                <a:latin typeface="Open Sans" pitchFamily="6" charset="0"/>
              </a:rPr>
              <a:t>To avoid rapid metabolic deterioration in individuals in whom </a:t>
            </a:r>
            <a:r>
              <a:rPr lang="en-CA" altLang="en-US" smtClean="0">
                <a:latin typeface="Open Sans" pitchFamily="6" charset="0"/>
              </a:rPr>
              <a:t>type 1 diabetes is likely </a:t>
            </a:r>
            <a:r>
              <a:rPr lang="en-CA" altLang="en-US" b="0" smtClean="0">
                <a:latin typeface="Open Sans" pitchFamily="6" charset="0"/>
              </a:rPr>
              <a:t>(younger or lean or symptomatic hyperglycemia, especially with ketonuria or ketonemia), the </a:t>
            </a:r>
            <a:r>
              <a:rPr lang="en-CA" altLang="en-US" smtClean="0">
                <a:latin typeface="Open Sans" pitchFamily="6" charset="0"/>
              </a:rPr>
              <a:t>initiation of treatment should not be delayed</a:t>
            </a:r>
            <a:r>
              <a:rPr lang="en-CA" altLang="en-US" b="0" smtClean="0">
                <a:latin typeface="Open Sans" pitchFamily="6" charset="0"/>
              </a:rPr>
              <a:t> in order to complete confirmatory testing</a:t>
            </a:r>
            <a:r>
              <a:rPr lang="en-CA" altLang="en-US" sz="2000" b="0" smtClean="0">
                <a:latin typeface="Open Sans" pitchFamily="6" charset="0"/>
              </a:rPr>
              <a:t> [Grade D, Consensus]</a:t>
            </a:r>
          </a:p>
          <a:p>
            <a:pPr>
              <a:lnSpc>
                <a:spcPct val="100000"/>
              </a:lnSpc>
            </a:pPr>
            <a:endParaRPr lang="en-US" altLang="en-US" smtClean="0">
              <a:latin typeface="Open Sans" pitchFamily="6" charset="0"/>
            </a:endParaRPr>
          </a:p>
        </p:txBody>
      </p:sp>
      <p:sp>
        <p:nvSpPr>
          <p:cNvPr id="45058" name="Rectangle 2"/>
          <p:cNvSpPr txBox="1">
            <a:spLocks/>
          </p:cNvSpPr>
          <p:nvPr/>
        </p:nvSpPr>
        <p:spPr bwMode="auto">
          <a:xfrm>
            <a:off x="628650" y="5175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216" tIns="42108" rIns="84216" bIns="42108" anchor="ct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nSpc>
                <a:spcPct val="90000"/>
              </a:lnSpc>
            </a:pPr>
            <a:r>
              <a:rPr lang="en-US" altLang="en-US" sz="4100" b="1">
                <a:solidFill>
                  <a:srgbClr val="1E3268"/>
                </a:solidFill>
                <a:latin typeface="Open Sans" pitchFamily="6" charset="0"/>
              </a:rPr>
              <a:t>Recommendation 1 cont’d</a:t>
            </a:r>
            <a:endParaRPr lang="en-CA" altLang="en-US" sz="4100" b="1">
              <a:solidFill>
                <a:srgbClr val="1E3268"/>
              </a:solidFill>
              <a:latin typeface="Open Sans" pitchFamily="6" charset="0"/>
            </a:endParaRPr>
          </a:p>
        </p:txBody>
      </p:sp>
      <p:sp>
        <p:nvSpPr>
          <p:cNvPr id="6" name="Text Box 5"/>
          <p:cNvSpPr txBox="1">
            <a:spLocks noChangeArrowheads="1"/>
          </p:cNvSpPr>
          <p:nvPr/>
        </p:nvSpPr>
        <p:spPr bwMode="auto">
          <a:xfrm>
            <a:off x="0" y="60325"/>
            <a:ext cx="914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i="1"/>
              <a:t>2018 Diabetes Canada CPG – Chapter 3. Definition, Diagnosis &amp; Classification of Diabetes, Prediabetes, Metabolic Syndrome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p:cNvSpPr>
          <p:nvPr>
            <p:ph type="title" idx="4294967295"/>
          </p:nvPr>
        </p:nvSpPr>
        <p:spPr/>
        <p:txBody>
          <a:bodyPr/>
          <a:lstStyle/>
          <a:p>
            <a:r>
              <a:rPr lang="en-US" altLang="en-US" smtClean="0">
                <a:latin typeface="Open Sans" pitchFamily="6" charset="0"/>
              </a:rPr>
              <a:t>Recommendation 2</a:t>
            </a:r>
            <a:endParaRPr lang="en-CA" altLang="en-US" smtClean="0">
              <a:latin typeface="Open Sans" pitchFamily="6" charset="0"/>
            </a:endParaRPr>
          </a:p>
        </p:txBody>
      </p:sp>
      <p:sp>
        <p:nvSpPr>
          <p:cNvPr id="46082" name="Rectangle 3"/>
          <p:cNvSpPr>
            <a:spLocks noGrp="1"/>
          </p:cNvSpPr>
          <p:nvPr>
            <p:ph type="body" idx="4294967295"/>
          </p:nvPr>
        </p:nvSpPr>
        <p:spPr>
          <a:xfrm>
            <a:off x="628650" y="1500188"/>
            <a:ext cx="7886700" cy="4329112"/>
          </a:xfrm>
        </p:spPr>
        <p:txBody>
          <a:bodyPr/>
          <a:lstStyle/>
          <a:p>
            <a:pPr marL="285750" indent="-285750">
              <a:lnSpc>
                <a:spcPct val="100000"/>
              </a:lnSpc>
              <a:spcBef>
                <a:spcPct val="50000"/>
              </a:spcBef>
              <a:buFont typeface="Arial" pitchFamily="34" charset="0"/>
              <a:buNone/>
            </a:pPr>
            <a:r>
              <a:rPr lang="en-CA" altLang="en-US" sz="2000" b="0" smtClean="0">
                <a:latin typeface="Open Sans" pitchFamily="6" charset="0"/>
              </a:rPr>
              <a:t>2.  </a:t>
            </a:r>
            <a:r>
              <a:rPr lang="en-CA" altLang="en-US" sz="2400" smtClean="0">
                <a:latin typeface="Open Sans" pitchFamily="6" charset="0"/>
              </a:rPr>
              <a:t>Prediabetes</a:t>
            </a:r>
            <a:r>
              <a:rPr lang="en-CA" altLang="en-US" sz="2400" b="0" smtClean="0">
                <a:latin typeface="Open Sans" pitchFamily="6" charset="0"/>
              </a:rPr>
              <a:t> (defined as a state which places individuals at high risk of developing diabetes and its complications) is diagnosed by any of the following criteria:</a:t>
            </a:r>
          </a:p>
          <a:p>
            <a:pPr marL="668338" lvl="1" indent="-247650">
              <a:lnSpc>
                <a:spcPct val="100000"/>
              </a:lnSpc>
              <a:spcBef>
                <a:spcPct val="50000"/>
              </a:spcBef>
            </a:pPr>
            <a:r>
              <a:rPr lang="en-CA" altLang="en-US" sz="2400" b="1" smtClean="0">
                <a:latin typeface="Open Sans" pitchFamily="6" charset="0"/>
              </a:rPr>
              <a:t>IFG (FPG 6.1-6.9 mmol/L) </a:t>
            </a:r>
            <a:r>
              <a:rPr lang="en-CA" altLang="en-US" sz="2000" smtClean="0">
                <a:latin typeface="Open Sans" pitchFamily="6" charset="0"/>
              </a:rPr>
              <a:t>[Grade A, Level 1]</a:t>
            </a:r>
          </a:p>
          <a:p>
            <a:pPr marL="668338" lvl="1" indent="-247650">
              <a:lnSpc>
                <a:spcPct val="100000"/>
              </a:lnSpc>
              <a:spcBef>
                <a:spcPct val="50000"/>
              </a:spcBef>
            </a:pPr>
            <a:r>
              <a:rPr lang="en-CA" altLang="en-US" sz="2400" b="1" smtClean="0">
                <a:latin typeface="Open Sans" pitchFamily="6" charset="0"/>
              </a:rPr>
              <a:t>IGT (2hPG in a 75 g OGTT 7.8-11.0 mmol/L) </a:t>
            </a:r>
            <a:r>
              <a:rPr lang="en-CA" altLang="en-US" sz="2000" smtClean="0">
                <a:latin typeface="Open Sans" pitchFamily="6" charset="0"/>
              </a:rPr>
              <a:t>[Grade A, Level 1]</a:t>
            </a:r>
          </a:p>
          <a:p>
            <a:pPr marL="668338" lvl="1" indent="-247650">
              <a:lnSpc>
                <a:spcPct val="100000"/>
              </a:lnSpc>
              <a:spcBef>
                <a:spcPct val="50000"/>
              </a:spcBef>
            </a:pPr>
            <a:r>
              <a:rPr lang="en-CA" altLang="en-US" sz="2400" b="1" smtClean="0">
                <a:latin typeface="Open Sans" pitchFamily="6" charset="0"/>
              </a:rPr>
              <a:t>A1C 6.0%-6.4% </a:t>
            </a:r>
            <a:r>
              <a:rPr lang="en-CA" altLang="en-US" sz="2400" smtClean="0">
                <a:latin typeface="Open Sans" pitchFamily="6" charset="0"/>
              </a:rPr>
              <a:t>(for use in adults in the absence of factors that affect the accuracy of A1C and not for use in suspected type 1 diabetes) </a:t>
            </a:r>
            <a:r>
              <a:rPr lang="en-CA" altLang="en-US" sz="2000" smtClean="0">
                <a:latin typeface="Open Sans" pitchFamily="6" charset="0"/>
              </a:rPr>
              <a:t>[Grade B, Level 2]</a:t>
            </a:r>
          </a:p>
          <a:p>
            <a:pPr marL="285750" indent="-285750">
              <a:lnSpc>
                <a:spcPct val="100000"/>
              </a:lnSpc>
              <a:buFont typeface="Arial" pitchFamily="34" charset="0"/>
              <a:buNone/>
            </a:pPr>
            <a:endParaRPr lang="en-CA" altLang="en-US" sz="2000" smtClean="0">
              <a:latin typeface="Open Sans" pitchFamily="6" charset="0"/>
            </a:endParaRPr>
          </a:p>
        </p:txBody>
      </p:sp>
      <p:sp>
        <p:nvSpPr>
          <p:cNvPr id="37892" name="Text Box 5"/>
          <p:cNvSpPr txBox="1">
            <a:spLocks noChangeArrowheads="1"/>
          </p:cNvSpPr>
          <p:nvPr/>
        </p:nvSpPr>
        <p:spPr bwMode="auto">
          <a:xfrm>
            <a:off x="0" y="60325"/>
            <a:ext cx="914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i="1"/>
              <a:t>2018 Diabetes Canada CPG – Chapter 3. Definition, Diagnosis &amp; Classification of Diabetes, Prediabetes, Metabolic Syndrome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p:cNvSpPr>
          <p:nvPr>
            <p:ph type="title" idx="4294967295"/>
          </p:nvPr>
        </p:nvSpPr>
        <p:spPr/>
        <p:txBody>
          <a:bodyPr/>
          <a:lstStyle/>
          <a:p>
            <a:r>
              <a:rPr lang="en-US" altLang="en-US" smtClean="0">
                <a:latin typeface="Open Sans" pitchFamily="6" charset="0"/>
              </a:rPr>
              <a:t>Key Messages</a:t>
            </a:r>
            <a:endParaRPr lang="en-CA" altLang="en-US" smtClean="0">
              <a:latin typeface="Open Sans" pitchFamily="6" charset="0"/>
            </a:endParaRPr>
          </a:p>
        </p:txBody>
      </p:sp>
      <p:sp>
        <p:nvSpPr>
          <p:cNvPr id="47106" name="Rectangle 3"/>
          <p:cNvSpPr>
            <a:spLocks noGrp="1"/>
          </p:cNvSpPr>
          <p:nvPr>
            <p:ph type="body" idx="4294967295"/>
          </p:nvPr>
        </p:nvSpPr>
        <p:spPr>
          <a:xfrm>
            <a:off x="628650" y="1597025"/>
            <a:ext cx="8172450" cy="5032375"/>
          </a:xfrm>
        </p:spPr>
        <p:txBody>
          <a:bodyPr/>
          <a:lstStyle/>
          <a:p>
            <a:pPr>
              <a:lnSpc>
                <a:spcPct val="100000"/>
              </a:lnSpc>
              <a:spcBef>
                <a:spcPts val="900"/>
              </a:spcBef>
            </a:pPr>
            <a:r>
              <a:rPr lang="en-CA" altLang="en-US" sz="2400" b="0" smtClean="0">
                <a:latin typeface="Open Sans" pitchFamily="6" charset="0"/>
              </a:rPr>
              <a:t>The chronic hyperglycemia of diabetes is associated with significant long-term microvascular and CV complications</a:t>
            </a:r>
          </a:p>
          <a:p>
            <a:pPr>
              <a:lnSpc>
                <a:spcPct val="100000"/>
              </a:lnSpc>
              <a:spcBef>
                <a:spcPts val="900"/>
              </a:spcBef>
            </a:pPr>
            <a:r>
              <a:rPr lang="en-CA" altLang="en-US" sz="2400" b="0" smtClean="0">
                <a:latin typeface="Open Sans" pitchFamily="6" charset="0"/>
              </a:rPr>
              <a:t>A FPG of ≥7.0 mmol/L, a 2hPG value in a 75 g OGTT of ≥11.1 mmol/L or an A1C of  ≥6.5% can predict the development of retinopathy. This permits the diagnosis of diabetes to be made on the basis of each of these parameters</a:t>
            </a:r>
          </a:p>
        </p:txBody>
      </p:sp>
      <p:sp>
        <p:nvSpPr>
          <p:cNvPr id="16388" name="Text Box 4"/>
          <p:cNvSpPr txBox="1">
            <a:spLocks noChangeArrowheads="1"/>
          </p:cNvSpPr>
          <p:nvPr/>
        </p:nvSpPr>
        <p:spPr bwMode="auto">
          <a:xfrm>
            <a:off x="0" y="60325"/>
            <a:ext cx="914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i="1"/>
              <a:t>2018 Diabetes Canada CPG – Chapter 3. Definition, Diagnosis &amp; Classification of Diabetes, Prediabetes, Metabolic Syndrome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p:cNvSpPr>
          <p:nvPr>
            <p:ph type="title" idx="4294967295"/>
          </p:nvPr>
        </p:nvSpPr>
        <p:spPr/>
        <p:txBody>
          <a:bodyPr/>
          <a:lstStyle/>
          <a:p>
            <a:r>
              <a:rPr lang="en-US" altLang="en-US" smtClean="0">
                <a:latin typeface="Open Sans" pitchFamily="6" charset="0"/>
              </a:rPr>
              <a:t>Key Messages</a:t>
            </a:r>
            <a:endParaRPr lang="en-CA" altLang="en-US" smtClean="0">
              <a:latin typeface="Open Sans" pitchFamily="6" charset="0"/>
            </a:endParaRPr>
          </a:p>
        </p:txBody>
      </p:sp>
      <p:sp>
        <p:nvSpPr>
          <p:cNvPr id="48130" name="Rectangle 3"/>
          <p:cNvSpPr>
            <a:spLocks noGrp="1"/>
          </p:cNvSpPr>
          <p:nvPr>
            <p:ph type="body" idx="4294967295"/>
          </p:nvPr>
        </p:nvSpPr>
        <p:spPr>
          <a:xfrm>
            <a:off x="628650" y="1597025"/>
            <a:ext cx="8172450" cy="5032375"/>
          </a:xfrm>
        </p:spPr>
        <p:txBody>
          <a:bodyPr/>
          <a:lstStyle/>
          <a:p>
            <a:pPr>
              <a:lnSpc>
                <a:spcPct val="100000"/>
              </a:lnSpc>
              <a:spcBef>
                <a:spcPts val="900"/>
              </a:spcBef>
            </a:pPr>
            <a:r>
              <a:rPr lang="en-CA" altLang="en-US" sz="2400" b="0" smtClean="0">
                <a:latin typeface="Open Sans" pitchFamily="6" charset="0"/>
              </a:rPr>
              <a:t>The term "prediabetes" refers to impaired fasting glucose, impaired glucose tolerance or an A1C of 6.0% to 6.4%, each of which places individuals at increased risk of developing diabetes and its complications</a:t>
            </a:r>
            <a:endParaRPr lang="en-CA" altLang="en-US" sz="1700" b="0" smtClean="0">
              <a:latin typeface="Open Sans" pitchFamily="6" charset="0"/>
            </a:endParaRPr>
          </a:p>
        </p:txBody>
      </p:sp>
      <p:sp>
        <p:nvSpPr>
          <p:cNvPr id="17412" name="Text Box 4"/>
          <p:cNvSpPr txBox="1">
            <a:spLocks noChangeArrowheads="1"/>
          </p:cNvSpPr>
          <p:nvPr/>
        </p:nvSpPr>
        <p:spPr bwMode="auto">
          <a:xfrm>
            <a:off x="0" y="60325"/>
            <a:ext cx="914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i="1"/>
              <a:t>2018 Diabetes Canada CPG – Chapter 3. Definition, Diagnosis &amp; Classification of Diabetes, Prediabetes, Metabolic Syndrome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p:cNvSpPr>
          <p:nvPr>
            <p:ph type="title" idx="4294967295"/>
          </p:nvPr>
        </p:nvSpPr>
        <p:spPr>
          <a:xfrm>
            <a:off x="628650" y="449263"/>
            <a:ext cx="7886700" cy="1325562"/>
          </a:xfrm>
        </p:spPr>
        <p:txBody>
          <a:bodyPr/>
          <a:lstStyle/>
          <a:p>
            <a:r>
              <a:rPr lang="en-US" altLang="en-US" sz="3600" smtClean="0">
                <a:latin typeface="Open Sans" pitchFamily="6" charset="0"/>
              </a:rPr>
              <a:t>Key Messages for People with Diabetes</a:t>
            </a:r>
            <a:endParaRPr lang="en-CA" altLang="en-US" sz="3600" smtClean="0">
              <a:latin typeface="Open Sans" pitchFamily="6" charset="0"/>
            </a:endParaRPr>
          </a:p>
        </p:txBody>
      </p:sp>
      <p:sp>
        <p:nvSpPr>
          <p:cNvPr id="49154" name="Rectangle 3"/>
          <p:cNvSpPr>
            <a:spLocks noGrp="1"/>
          </p:cNvSpPr>
          <p:nvPr>
            <p:ph type="body" idx="4294967295"/>
          </p:nvPr>
        </p:nvSpPr>
        <p:spPr>
          <a:xfrm>
            <a:off x="628650" y="1825625"/>
            <a:ext cx="8191500" cy="5032375"/>
          </a:xfrm>
        </p:spPr>
        <p:txBody>
          <a:bodyPr/>
          <a:lstStyle/>
          <a:p>
            <a:pPr>
              <a:lnSpc>
                <a:spcPct val="100000"/>
              </a:lnSpc>
              <a:spcBef>
                <a:spcPts val="900"/>
              </a:spcBef>
            </a:pPr>
            <a:r>
              <a:rPr lang="en-CA" altLang="en-US" sz="2400" b="0" smtClean="0">
                <a:latin typeface="Open Sans" pitchFamily="6" charset="0"/>
              </a:rPr>
              <a:t>There are two main types of diabetes. </a:t>
            </a:r>
            <a:r>
              <a:rPr lang="en-CA" altLang="en-US" sz="2400" smtClean="0">
                <a:latin typeface="Open Sans" pitchFamily="6" charset="0"/>
              </a:rPr>
              <a:t>Type 1</a:t>
            </a:r>
            <a:r>
              <a:rPr lang="en-CA" altLang="en-US" sz="2400" b="0" smtClean="0">
                <a:latin typeface="Open Sans" pitchFamily="6" charset="0"/>
              </a:rPr>
              <a:t> diabetes occurs when the pancreas is unable to produce insulin. </a:t>
            </a:r>
            <a:r>
              <a:rPr lang="en-CA" altLang="en-US" sz="2400" smtClean="0">
                <a:latin typeface="Open Sans" pitchFamily="6" charset="0"/>
              </a:rPr>
              <a:t>Type 2</a:t>
            </a:r>
            <a:r>
              <a:rPr lang="en-CA" altLang="en-US" sz="2400" b="0" smtClean="0">
                <a:latin typeface="Open Sans" pitchFamily="6" charset="0"/>
              </a:rPr>
              <a:t> diabetes occurs when the pancreas does not produce enough insulin or when the body does not effectively use the insulin that is produced</a:t>
            </a:r>
          </a:p>
          <a:p>
            <a:pPr>
              <a:lnSpc>
                <a:spcPct val="100000"/>
              </a:lnSpc>
              <a:spcBef>
                <a:spcPts val="900"/>
              </a:spcBef>
            </a:pPr>
            <a:r>
              <a:rPr lang="en-CA" altLang="en-US" sz="2400" smtClean="0">
                <a:latin typeface="Open Sans" pitchFamily="6" charset="0"/>
              </a:rPr>
              <a:t>Gestational</a:t>
            </a:r>
            <a:r>
              <a:rPr lang="en-CA" altLang="en-US" sz="2400" b="0" smtClean="0">
                <a:latin typeface="Open Sans" pitchFamily="6" charset="0"/>
              </a:rPr>
              <a:t> diabetes is a type of diabetes that is first recognized or begins during pregnancy</a:t>
            </a:r>
          </a:p>
          <a:p>
            <a:pPr>
              <a:lnSpc>
                <a:spcPct val="100000"/>
              </a:lnSpc>
              <a:spcBef>
                <a:spcPts val="900"/>
              </a:spcBef>
            </a:pPr>
            <a:r>
              <a:rPr lang="en-CA" altLang="en-US" sz="2400" smtClean="0">
                <a:latin typeface="Open Sans" pitchFamily="6" charset="0"/>
              </a:rPr>
              <a:t>Monogenic</a:t>
            </a:r>
            <a:r>
              <a:rPr lang="en-CA" altLang="en-US" sz="2400" b="0" smtClean="0">
                <a:latin typeface="Open Sans" pitchFamily="6" charset="0"/>
              </a:rPr>
              <a:t> diabetes is a rare disorder caused by genetic defects of beta cell function</a:t>
            </a:r>
          </a:p>
        </p:txBody>
      </p:sp>
      <p:sp>
        <p:nvSpPr>
          <p:cNvPr id="18436" name="Text Box 4"/>
          <p:cNvSpPr txBox="1">
            <a:spLocks noChangeArrowheads="1"/>
          </p:cNvSpPr>
          <p:nvPr/>
        </p:nvSpPr>
        <p:spPr bwMode="auto">
          <a:xfrm>
            <a:off x="0" y="60325"/>
            <a:ext cx="914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i="1"/>
              <a:t>2018 Diabetes Canada CPG – Chapter 3. Definition, Diagnosis &amp; Classification of Diabetes, Prediabetes, Metabolic Syndrome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p:cNvSpPr>
          <p:nvPr>
            <p:ph type="title" idx="4294967295"/>
          </p:nvPr>
        </p:nvSpPr>
        <p:spPr/>
        <p:txBody>
          <a:bodyPr/>
          <a:lstStyle/>
          <a:p>
            <a:r>
              <a:rPr lang="en-US" altLang="en-US" sz="3600" smtClean="0">
                <a:latin typeface="Open Sans" pitchFamily="6" charset="0"/>
              </a:rPr>
              <a:t>Key Messages for People with Diabetes</a:t>
            </a:r>
            <a:endParaRPr lang="en-CA" altLang="en-US" sz="3600" smtClean="0">
              <a:latin typeface="Open Sans" pitchFamily="6" charset="0"/>
            </a:endParaRPr>
          </a:p>
        </p:txBody>
      </p:sp>
      <p:sp>
        <p:nvSpPr>
          <p:cNvPr id="50178" name="Rectangle 3"/>
          <p:cNvSpPr>
            <a:spLocks noGrp="1"/>
          </p:cNvSpPr>
          <p:nvPr>
            <p:ph type="body" idx="4294967295"/>
          </p:nvPr>
        </p:nvSpPr>
        <p:spPr>
          <a:xfrm>
            <a:off x="628650" y="1825625"/>
            <a:ext cx="8191500" cy="5032375"/>
          </a:xfrm>
        </p:spPr>
        <p:txBody>
          <a:bodyPr/>
          <a:lstStyle/>
          <a:p>
            <a:pPr>
              <a:lnSpc>
                <a:spcPct val="100000"/>
              </a:lnSpc>
              <a:spcBef>
                <a:spcPts val="900"/>
              </a:spcBef>
            </a:pPr>
            <a:r>
              <a:rPr lang="en-CA" altLang="en-US" sz="2400" smtClean="0">
                <a:latin typeface="Open Sans" pitchFamily="6" charset="0"/>
              </a:rPr>
              <a:t>Prediabetes</a:t>
            </a:r>
            <a:r>
              <a:rPr lang="en-CA" altLang="en-US" sz="2400" b="0" smtClean="0">
                <a:latin typeface="Open Sans" pitchFamily="6" charset="0"/>
              </a:rPr>
              <a:t> refers to blood glucose levels that are higher than normal, but not yet high enough to be diagnosed as type 2 diabetes. Although not everyone with prediabetes will develop type 2 diabetes, many people will</a:t>
            </a:r>
          </a:p>
          <a:p>
            <a:pPr>
              <a:lnSpc>
                <a:spcPct val="100000"/>
              </a:lnSpc>
              <a:spcBef>
                <a:spcPts val="900"/>
              </a:spcBef>
            </a:pPr>
            <a:r>
              <a:rPr lang="en-CA" altLang="en-US" sz="2400" b="0" smtClean="0">
                <a:latin typeface="Open Sans" pitchFamily="6" charset="0"/>
              </a:rPr>
              <a:t>You should discuss the type of diabetes you have with your diabetes health-care team</a:t>
            </a:r>
          </a:p>
          <a:p>
            <a:pPr>
              <a:lnSpc>
                <a:spcPct val="100000"/>
              </a:lnSpc>
              <a:spcBef>
                <a:spcPts val="900"/>
              </a:spcBef>
            </a:pPr>
            <a:r>
              <a:rPr lang="en-CA" altLang="en-US" sz="2400" b="0" smtClean="0">
                <a:latin typeface="Open Sans" pitchFamily="6" charset="0"/>
              </a:rPr>
              <a:t>There are several types of blood tests that can be done to determine if a person has diabetes and, in most cases, a confirmatory blood test is required to be sure </a:t>
            </a:r>
          </a:p>
        </p:txBody>
      </p:sp>
      <p:sp>
        <p:nvSpPr>
          <p:cNvPr id="19460" name="Text Box 4"/>
          <p:cNvSpPr txBox="1">
            <a:spLocks noChangeArrowheads="1"/>
          </p:cNvSpPr>
          <p:nvPr/>
        </p:nvSpPr>
        <p:spPr bwMode="auto">
          <a:xfrm>
            <a:off x="0" y="60325"/>
            <a:ext cx="914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i="1"/>
              <a:t>2018 Diabetes Canada CPG – Chapter 3. Definition, Diagnosis &amp; Classification of Diabetes, Prediabetes, Metabolic Syndrome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4"/>
          <p:cNvSpPr>
            <a:spLocks noGrp="1"/>
          </p:cNvSpPr>
          <p:nvPr>
            <p:ph type="title"/>
          </p:nvPr>
        </p:nvSpPr>
        <p:spPr>
          <a:xfrm>
            <a:off x="666750" y="147638"/>
            <a:ext cx="7886700" cy="1325562"/>
          </a:xfrm>
        </p:spPr>
        <p:txBody>
          <a:bodyPr/>
          <a:lstStyle/>
          <a:p>
            <a:pPr algn="ctr"/>
            <a:r>
              <a:rPr lang="en-US" altLang="en-US" sz="3600" b="0" smtClean="0">
                <a:latin typeface="Open Sans" pitchFamily="6" charset="0"/>
              </a:rPr>
              <a:t>Visit </a:t>
            </a:r>
            <a:r>
              <a:rPr lang="en-US" altLang="en-US" sz="3600" smtClean="0">
                <a:latin typeface="Open Sans" pitchFamily="6" charset="0"/>
              </a:rPr>
              <a:t>guidelines.diabetes.ca</a:t>
            </a:r>
            <a:r>
              <a:rPr lang="en-US" altLang="en-US" sz="3600" b="0" smtClean="0">
                <a:latin typeface="Open Sans" pitchFamily="6" charset="0"/>
              </a:rPr>
              <a:t> </a:t>
            </a:r>
            <a:br>
              <a:rPr lang="en-US" altLang="en-US" sz="3600" b="0" smtClean="0">
                <a:latin typeface="Open Sans" pitchFamily="6" charset="0"/>
              </a:rPr>
            </a:br>
            <a:endParaRPr lang="en-US" altLang="en-US" sz="3600" b="0" smtClean="0">
              <a:latin typeface="Open Sans" pitchFamily="6" charset="0"/>
            </a:endParaRPr>
          </a:p>
        </p:txBody>
      </p:sp>
      <p:pic>
        <p:nvPicPr>
          <p:cNvPr id="51202"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a:xfrm>
            <a:off x="641350" y="0"/>
            <a:ext cx="7886700" cy="1325563"/>
          </a:xfrm>
        </p:spPr>
        <p:txBody>
          <a:bodyPr/>
          <a:lstStyle/>
          <a:p>
            <a:pPr algn="ctr"/>
            <a:r>
              <a:rPr lang="en-US" altLang="en-US" smtClean="0">
                <a:latin typeface="Open Sans" pitchFamily="6" charset="0"/>
              </a:rPr>
              <a:t>Or download the App</a:t>
            </a:r>
          </a:p>
        </p:txBody>
      </p:sp>
      <p:pic>
        <p:nvPicPr>
          <p:cNvPr id="5222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7"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idx="4294967295"/>
          </p:nvPr>
        </p:nvSpPr>
        <p:spPr/>
        <p:txBody>
          <a:bodyPr lIns="91440" tIns="45720" rIns="91440" bIns="45720"/>
          <a:lstStyle/>
          <a:p>
            <a:r>
              <a:rPr lang="en-US" altLang="en-US" smtClean="0">
                <a:latin typeface="Arial" pitchFamily="34" charset="0"/>
                <a:cs typeface="Arial" pitchFamily="34" charset="0"/>
              </a:rPr>
              <a:t>Diabetes Canada Clinical Practice Guidelines</a:t>
            </a:r>
          </a:p>
        </p:txBody>
      </p:sp>
      <p:sp>
        <p:nvSpPr>
          <p:cNvPr id="53250" name="Content Placeholder 2"/>
          <p:cNvSpPr>
            <a:spLocks noGrp="1"/>
          </p:cNvSpPr>
          <p:nvPr>
            <p:ph idx="4294967295"/>
          </p:nvPr>
        </p:nvSpPr>
        <p:spPr/>
        <p:txBody>
          <a:bodyPr lIns="91440" tIns="45720" rIns="91440" bIns="45720"/>
          <a:lstStyle/>
          <a:p>
            <a:pPr marL="0" indent="0" defTabSz="914400">
              <a:buFont typeface="Arial" pitchFamily="34" charset="0"/>
              <a:buNone/>
            </a:pPr>
            <a:endParaRPr lang="en-US" altLang="en-US" smtClean="0">
              <a:latin typeface="Arial" pitchFamily="34" charset="0"/>
              <a:cs typeface="Arial" pitchFamily="34" charset="0"/>
              <a:hlinkClick r:id="rId2"/>
            </a:endParaRPr>
          </a:p>
          <a:p>
            <a:pPr marL="0" indent="0" defTabSz="914400">
              <a:buFont typeface="Arial" pitchFamily="34" charset="0"/>
              <a:buNone/>
            </a:pPr>
            <a:r>
              <a:rPr lang="en-US" altLang="en-US" smtClean="0">
                <a:solidFill>
                  <a:srgbClr val="C00000"/>
                </a:solidFill>
                <a:latin typeface="Arial" pitchFamily="34" charset="0"/>
                <a:cs typeface="Arial" pitchFamily="34" charset="0"/>
                <a:hlinkClick r:id="rId2"/>
              </a:rPr>
              <a:t>http://guidelines.diabetes.ca</a:t>
            </a:r>
            <a:r>
              <a:rPr lang="en-US" altLang="en-US" smtClean="0">
                <a:solidFill>
                  <a:srgbClr val="C00000"/>
                </a:solidFill>
                <a:latin typeface="Arial" pitchFamily="34" charset="0"/>
                <a:cs typeface="Arial" pitchFamily="34" charset="0"/>
              </a:rPr>
              <a:t> </a:t>
            </a:r>
            <a:r>
              <a:rPr lang="en-US" altLang="en-US" smtClean="0">
                <a:solidFill>
                  <a:schemeClr val="accent1"/>
                </a:solidFill>
                <a:latin typeface="Arial" pitchFamily="34" charset="0"/>
                <a:cs typeface="Arial" pitchFamily="34" charset="0"/>
              </a:rPr>
              <a:t>– for health-care providers</a:t>
            </a:r>
          </a:p>
          <a:p>
            <a:pPr marL="0" indent="0" defTabSz="914400">
              <a:buFont typeface="Arial" pitchFamily="34" charset="0"/>
              <a:buNone/>
            </a:pPr>
            <a:endParaRPr lang="en-US" altLang="en-US" smtClean="0">
              <a:solidFill>
                <a:schemeClr val="accent1"/>
              </a:solidFill>
              <a:latin typeface="Arial" pitchFamily="34" charset="0"/>
              <a:cs typeface="Arial" pitchFamily="34" charset="0"/>
            </a:endParaRPr>
          </a:p>
          <a:p>
            <a:pPr marL="0" indent="0" defTabSz="914400">
              <a:buFont typeface="Arial" pitchFamily="34" charset="0"/>
              <a:buNone/>
            </a:pPr>
            <a:r>
              <a:rPr lang="en-US" altLang="en-US" smtClean="0">
                <a:latin typeface="Arial" pitchFamily="34" charset="0"/>
                <a:cs typeface="Arial" pitchFamily="34" charset="0"/>
              </a:rPr>
              <a:t>1-800-BANTING (226-8464)</a:t>
            </a:r>
          </a:p>
          <a:p>
            <a:pPr marL="0" indent="0" defTabSz="914400">
              <a:buFont typeface="Arial" pitchFamily="34" charset="0"/>
              <a:buNone/>
            </a:pPr>
            <a:endParaRPr lang="en-US" altLang="en-US" smtClean="0">
              <a:latin typeface="Arial" pitchFamily="34" charset="0"/>
              <a:cs typeface="Arial" pitchFamily="34" charset="0"/>
            </a:endParaRPr>
          </a:p>
          <a:p>
            <a:pPr marL="0" indent="0" defTabSz="914400">
              <a:buFont typeface="Arial" pitchFamily="34" charset="0"/>
              <a:buNone/>
            </a:pPr>
            <a:r>
              <a:rPr lang="en-US" altLang="en-US" smtClean="0">
                <a:latin typeface="Arial" pitchFamily="34" charset="0"/>
                <a:cs typeface="Arial" pitchFamily="34" charset="0"/>
                <a:hlinkClick r:id="rId3"/>
              </a:rPr>
              <a:t>http://diabetes.ca </a:t>
            </a:r>
            <a:r>
              <a:rPr lang="en-US" altLang="en-US" smtClean="0">
                <a:solidFill>
                  <a:schemeClr val="accent1"/>
                </a:solidFill>
                <a:latin typeface="Arial" pitchFamily="34" charset="0"/>
                <a:cs typeface="Arial" pitchFamily="34" charset="0"/>
              </a:rPr>
              <a:t>– for people with diabetes</a:t>
            </a:r>
          </a:p>
          <a:p>
            <a:pPr marL="0" indent="0" defTabSz="914400"/>
            <a:endParaRPr lang="en-US" altLang="en-US" smtClean="0">
              <a:solidFill>
                <a:schemeClr val="accent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idx="4294967295"/>
          </p:nvPr>
        </p:nvSpPr>
        <p:spPr/>
        <p:txBody>
          <a:bodyPr/>
          <a:lstStyle/>
          <a:p>
            <a:pPr eaLnBrk="1" hangingPunct="1"/>
            <a:r>
              <a:rPr lang="en-CA" altLang="en-US" smtClean="0">
                <a:latin typeface="Open Sans" pitchFamily="6" charset="0"/>
              </a:rPr>
              <a:t>Key Changes</a:t>
            </a:r>
          </a:p>
        </p:txBody>
      </p:sp>
      <p:sp>
        <p:nvSpPr>
          <p:cNvPr id="17410" name="Content Placeholder 2"/>
          <p:cNvSpPr>
            <a:spLocks noGrp="1"/>
          </p:cNvSpPr>
          <p:nvPr>
            <p:ph type="body" idx="4294967295"/>
          </p:nvPr>
        </p:nvSpPr>
        <p:spPr/>
        <p:txBody>
          <a:bodyPr/>
          <a:lstStyle/>
          <a:p>
            <a:pPr>
              <a:lnSpc>
                <a:spcPct val="100000"/>
              </a:lnSpc>
            </a:pPr>
            <a:r>
              <a:rPr lang="en-US" altLang="en-US" sz="2800" b="0" smtClean="0">
                <a:latin typeface="Open Sans" pitchFamily="6" charset="0"/>
              </a:rPr>
              <a:t>No change in the diagnostic criteria </a:t>
            </a:r>
          </a:p>
          <a:p>
            <a:pPr>
              <a:lnSpc>
                <a:spcPct val="100000"/>
              </a:lnSpc>
            </a:pPr>
            <a:endParaRPr lang="en-US" altLang="en-US" sz="2800" b="0" smtClean="0">
              <a:latin typeface="Open Sans" pitchFamily="6" charset="0"/>
            </a:endParaRPr>
          </a:p>
          <a:p>
            <a:pPr>
              <a:lnSpc>
                <a:spcPct val="100000"/>
              </a:lnSpc>
            </a:pPr>
            <a:r>
              <a:rPr lang="en-US" altLang="en-US" sz="2800" b="0" smtClean="0">
                <a:latin typeface="Open Sans" pitchFamily="6" charset="0"/>
              </a:rPr>
              <a:t>New information on </a:t>
            </a:r>
          </a:p>
          <a:p>
            <a:pPr lvl="1">
              <a:lnSpc>
                <a:spcPct val="100000"/>
              </a:lnSpc>
            </a:pPr>
            <a:r>
              <a:rPr lang="en-US" altLang="en-US" sz="2800" smtClean="0">
                <a:latin typeface="Open Sans Light" pitchFamily="6" charset="0"/>
              </a:rPr>
              <a:t>methods to differentiate between type 1, type 2 and monogenic diabetes in clinical practice</a:t>
            </a:r>
            <a:endParaRPr lang="en-CA" altLang="en-US" sz="2800" smtClean="0">
              <a:latin typeface="Open Sans Light" pitchFamily="6" charset="0"/>
            </a:endParaRPr>
          </a:p>
          <a:p>
            <a:pPr>
              <a:lnSpc>
                <a:spcPct val="100000"/>
              </a:lnSpc>
            </a:pPr>
            <a:endParaRPr lang="en-CA" altLang="en-US" sz="2800" b="0" smtClean="0">
              <a:latin typeface="Open Sans" pitchFamily="6" charset="0"/>
            </a:endParaRPr>
          </a:p>
        </p:txBody>
      </p:sp>
      <p:sp>
        <p:nvSpPr>
          <p:cNvPr id="17411"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ctr" defTabSz="914400"/>
            <a:r>
              <a:rPr lang="en-US" altLang="en-US" sz="2000" b="1">
                <a:solidFill>
                  <a:schemeClr val="bg1"/>
                </a:solidFill>
                <a:latin typeface="Arial" pitchFamily="34" charset="0"/>
              </a:rPr>
              <a:t>2018</a:t>
            </a:r>
          </a:p>
        </p:txBody>
      </p:sp>
      <p:sp>
        <p:nvSpPr>
          <p:cNvPr id="15365" name="Text Box 5"/>
          <p:cNvSpPr txBox="1">
            <a:spLocks noChangeArrowheads="1"/>
          </p:cNvSpPr>
          <p:nvPr/>
        </p:nvSpPr>
        <p:spPr bwMode="auto">
          <a:xfrm>
            <a:off x="0" y="60325"/>
            <a:ext cx="914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i="1"/>
              <a:t>2018 Diabetes Canada CPG – Chapter 3. Definition, Diagnosis &amp; Classification of Diabetes, Prediabetes, Metabolic Syndrome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idx="4294967295"/>
          </p:nvPr>
        </p:nvSpPr>
        <p:spPr/>
        <p:txBody>
          <a:bodyPr lIns="91440" tIns="45720" rIns="91440" bIns="45720"/>
          <a:lstStyle/>
          <a:p>
            <a:r>
              <a:rPr lang="en-US" altLang="en-US" smtClean="0">
                <a:latin typeface="Open Sans" pitchFamily="6" charset="0"/>
                <a:cs typeface="Arial" pitchFamily="34" charset="0"/>
              </a:rPr>
              <a:t>Classification of Diabetes</a:t>
            </a:r>
          </a:p>
        </p:txBody>
      </p:sp>
      <p:graphicFrame>
        <p:nvGraphicFramePr>
          <p:cNvPr id="146485" name="Group 53"/>
          <p:cNvGraphicFramePr>
            <a:graphicFrameLocks noGrp="1"/>
          </p:cNvGraphicFramePr>
          <p:nvPr/>
        </p:nvGraphicFramePr>
        <p:xfrm>
          <a:off x="762000" y="1573213"/>
          <a:ext cx="8008938" cy="4257675"/>
        </p:xfrm>
        <a:graphic>
          <a:graphicData uri="http://schemas.openxmlformats.org/drawingml/2006/table">
            <a:tbl>
              <a:tblPr firstRow="1" bandRow="1">
                <a:tableStyleId>{B301B821-A1FF-4177-AEE7-76D212191A09}</a:tableStyleId>
              </a:tblPr>
              <a:tblGrid>
                <a:gridCol w="2002235"/>
                <a:gridCol w="6006703"/>
              </a:tblGrid>
              <a:tr h="469679">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2000" b="1" u="none" strike="noStrike" cap="none" normalizeH="0" baseline="0" dirty="0" smtClean="0">
                          <a:ln>
                            <a:noFill/>
                          </a:ln>
                          <a:effectLst/>
                        </a:rPr>
                        <a:t>Type</a:t>
                      </a:r>
                      <a:endParaRPr kumimoji="0" lang="en-US" altLang="en-US" sz="2000" b="1" i="0" u="none" strike="noStrike" cap="none" normalizeH="0" baseline="0" dirty="0" smtClean="0">
                        <a:ln>
                          <a:noFill/>
                        </a:ln>
                        <a:solidFill>
                          <a:srgbClr val="FFFFFF"/>
                        </a:solidFill>
                        <a:effectLst/>
                        <a:latin typeface="Open Sans" pitchFamily="34" charset="0"/>
                      </a:endParaRPr>
                    </a:p>
                  </a:txBody>
                  <a:tcPr marL="91434" marR="91434" marT="44498" marB="444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2000" b="1" u="none" strike="noStrike" cap="none" normalizeH="0" baseline="0" dirty="0" smtClean="0">
                          <a:ln>
                            <a:noFill/>
                          </a:ln>
                          <a:effectLst/>
                        </a:rPr>
                        <a:t>Definition</a:t>
                      </a:r>
                      <a:endParaRPr kumimoji="0" lang="en-US" altLang="en-US" sz="2000" b="1" i="0" u="none" strike="noStrike" cap="none" normalizeH="0" baseline="0" dirty="0" smtClean="0">
                        <a:ln>
                          <a:noFill/>
                        </a:ln>
                        <a:solidFill>
                          <a:srgbClr val="FFFFFF"/>
                        </a:solidFill>
                        <a:effectLst/>
                        <a:latin typeface="Open Sans" pitchFamily="34" charset="0"/>
                      </a:endParaRPr>
                    </a:p>
                  </a:txBody>
                  <a:tcPr marL="91434" marR="91434" marT="44498" marB="444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258849">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900" b="0" u="none" strike="noStrike" cap="none" normalizeH="0" baseline="0" dirty="0" smtClean="0">
                          <a:ln>
                            <a:noFill/>
                          </a:ln>
                          <a:effectLst/>
                        </a:rPr>
                        <a:t>Type 1 diabetes (including LADA form)</a:t>
                      </a:r>
                      <a:endParaRPr kumimoji="0" lang="en-US" altLang="en-US" sz="1900" b="0" i="0" u="none" strike="noStrike" cap="none" normalizeH="0" baseline="0" dirty="0" smtClean="0">
                        <a:ln>
                          <a:noFill/>
                        </a:ln>
                        <a:solidFill>
                          <a:srgbClr val="000000"/>
                        </a:solidFill>
                        <a:effectLst/>
                        <a:latin typeface="Open Sans" pitchFamily="34" charset="0"/>
                      </a:endParaRPr>
                    </a:p>
                  </a:txBody>
                  <a:tcPr marL="91434" marR="91434" marT="44498" marB="444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lvl1pPr marL="419100" indent="-419100" eaLnBrk="0" hangingPunct="0">
                        <a:lnSpc>
                          <a:spcPct val="90000"/>
                        </a:lnSpc>
                        <a:spcBef>
                          <a:spcPts val="925"/>
                        </a:spcBef>
                        <a:buFont typeface="Arial" charset="0"/>
                        <a:defRPr sz="2200" b="1">
                          <a:solidFill>
                            <a:srgbClr val="1E3268"/>
                          </a:solidFill>
                          <a:latin typeface="Open Sans" pitchFamily="34" charset="0"/>
                        </a:defRPr>
                      </a:lvl1pPr>
                      <a:lvl2pPr marL="838200" indent="-381000" eaLnBrk="0" hangingPunct="0">
                        <a:lnSpc>
                          <a:spcPct val="90000"/>
                        </a:lnSpc>
                        <a:spcBef>
                          <a:spcPts val="463"/>
                        </a:spcBef>
                        <a:buFont typeface="Arial" charset="0"/>
                        <a:defRPr sz="2000">
                          <a:solidFill>
                            <a:srgbClr val="1E3268"/>
                          </a:solidFill>
                          <a:latin typeface="Open Sans Light" pitchFamily="34" charset="0"/>
                        </a:defRPr>
                      </a:lvl2pPr>
                      <a:lvl3pPr marL="1219200" indent="-304800" eaLnBrk="0" hangingPunct="0">
                        <a:lnSpc>
                          <a:spcPct val="90000"/>
                        </a:lnSpc>
                        <a:spcBef>
                          <a:spcPts val="463"/>
                        </a:spcBef>
                        <a:buFont typeface="Arial" charset="0"/>
                        <a:defRPr sz="1600">
                          <a:solidFill>
                            <a:srgbClr val="1E3268"/>
                          </a:solidFill>
                          <a:latin typeface="Open Sans Light" pitchFamily="34" charset="0"/>
                        </a:defRPr>
                      </a:lvl3pPr>
                      <a:lvl4pPr marL="1657350" indent="-285750" eaLnBrk="0" hangingPunct="0">
                        <a:lnSpc>
                          <a:spcPct val="90000"/>
                        </a:lnSpc>
                        <a:spcBef>
                          <a:spcPts val="463"/>
                        </a:spcBef>
                        <a:buFont typeface="Arial" charset="0"/>
                        <a:defRPr sz="1500">
                          <a:solidFill>
                            <a:srgbClr val="1E3268"/>
                          </a:solidFill>
                          <a:latin typeface="Open Sans Light" pitchFamily="34" charset="0"/>
                        </a:defRPr>
                      </a:lvl4pPr>
                      <a:lvl5pPr marL="2114550" indent="-285750" eaLnBrk="0" hangingPunct="0">
                        <a:lnSpc>
                          <a:spcPct val="90000"/>
                        </a:lnSpc>
                        <a:spcBef>
                          <a:spcPts val="463"/>
                        </a:spcBef>
                        <a:buFont typeface="Arial" charset="0"/>
                        <a:defRPr sz="1500">
                          <a:solidFill>
                            <a:srgbClr val="1E3268"/>
                          </a:solidFill>
                          <a:latin typeface="Open Sans Light" pitchFamily="34" charset="0"/>
                        </a:defRPr>
                      </a:lvl5pPr>
                      <a:lvl6pPr marL="2571750" indent="-28575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3028950" indent="-28575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86150" indent="-28575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943350" indent="-28575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900" b="0" u="none" strike="noStrike" cap="none" normalizeH="0" baseline="0" dirty="0" smtClean="0">
                          <a:ln>
                            <a:noFill/>
                          </a:ln>
                          <a:effectLst/>
                        </a:rPr>
                        <a:t>Pancreatic beta cell destruction, usually leading to absolute insulin deficiency</a:t>
                      </a:r>
                    </a:p>
                    <a:p>
                      <a:pPr marL="0" marR="0" lvl="0" indent="0" algn="l" defTabSz="914400" rtl="0" eaLnBrk="1" fontAlgn="base" latinLnBrk="0" hangingPunct="1">
                        <a:lnSpc>
                          <a:spcPct val="90000"/>
                        </a:lnSpc>
                        <a:spcBef>
                          <a:spcPct val="0"/>
                        </a:spcBef>
                        <a:spcAft>
                          <a:spcPct val="0"/>
                        </a:spcAft>
                        <a:buClrTx/>
                        <a:buSzTx/>
                        <a:buFont typeface="Arial" charset="0"/>
                        <a:buAutoNum type="alphaUcParenBoth"/>
                        <a:tabLst/>
                      </a:pPr>
                      <a:r>
                        <a:rPr kumimoji="0" lang="en-US" altLang="en-US" sz="1900" b="0" u="none" strike="noStrike" cap="none" normalizeH="0" baseline="0" dirty="0" smtClean="0">
                          <a:ln>
                            <a:noFill/>
                          </a:ln>
                          <a:effectLst/>
                        </a:rPr>
                        <a:t>Immune mediated</a:t>
                      </a:r>
                    </a:p>
                    <a:p>
                      <a:pPr marL="0" marR="0" lvl="0" indent="0" algn="l" defTabSz="914400" rtl="0" eaLnBrk="1" fontAlgn="base" latinLnBrk="0" hangingPunct="1">
                        <a:lnSpc>
                          <a:spcPct val="90000"/>
                        </a:lnSpc>
                        <a:spcBef>
                          <a:spcPct val="0"/>
                        </a:spcBef>
                        <a:spcAft>
                          <a:spcPct val="0"/>
                        </a:spcAft>
                        <a:buClrTx/>
                        <a:buSzTx/>
                        <a:buFont typeface="Arial" charset="0"/>
                        <a:buAutoNum type="alphaUcParenBoth"/>
                        <a:tabLst/>
                      </a:pPr>
                      <a:r>
                        <a:rPr kumimoji="0" lang="en-US" altLang="en-US" sz="1900" b="0" u="none" strike="noStrike" cap="none" normalizeH="0" baseline="0" dirty="0" smtClean="0">
                          <a:ln>
                            <a:noFill/>
                          </a:ln>
                          <a:effectLst/>
                        </a:rPr>
                        <a:t>Idiopathic</a:t>
                      </a:r>
                      <a:endParaRPr kumimoji="0" lang="en-US" altLang="en-US" sz="1900" b="0" i="0" u="none" strike="noStrike" cap="none" normalizeH="0" baseline="0" dirty="0" smtClean="0">
                        <a:ln>
                          <a:noFill/>
                        </a:ln>
                        <a:solidFill>
                          <a:srgbClr val="000000"/>
                        </a:solidFill>
                        <a:effectLst/>
                        <a:latin typeface="Open Sans" pitchFamily="34" charset="0"/>
                      </a:endParaRPr>
                    </a:p>
                  </a:txBody>
                  <a:tcPr marL="91434" marR="91434" marT="44498" marB="444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16159">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900" b="0" u="none" strike="noStrike" cap="none" normalizeH="0" baseline="0" smtClean="0">
                          <a:ln>
                            <a:noFill/>
                          </a:ln>
                          <a:effectLst/>
                        </a:rPr>
                        <a:t>Type 2 diabetes</a:t>
                      </a:r>
                      <a:endParaRPr kumimoji="0" lang="en-US" altLang="en-US" sz="1900" b="0" i="0" u="none" strike="noStrike" cap="none" normalizeH="0" baseline="0" smtClean="0">
                        <a:ln>
                          <a:noFill/>
                        </a:ln>
                        <a:solidFill>
                          <a:srgbClr val="000000"/>
                        </a:solidFill>
                        <a:effectLst/>
                        <a:latin typeface="Open Sans" pitchFamily="34" charset="0"/>
                      </a:endParaRPr>
                    </a:p>
                  </a:txBody>
                  <a:tcPr marL="91434" marR="91434" marT="44498" marB="444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900" b="0" u="none" strike="noStrike" cap="none" normalizeH="0" baseline="0" dirty="0" smtClean="0">
                          <a:ln>
                            <a:noFill/>
                          </a:ln>
                          <a:effectLst/>
                        </a:rPr>
                        <a:t>May range from predominantly insulin resistance insulin deficiency to a predominantly secretory defect with insulin resistance </a:t>
                      </a:r>
                      <a:endParaRPr kumimoji="0" lang="en-US" altLang="en-US" sz="1900" b="0" i="0" u="none" strike="noStrike" cap="none" normalizeH="0" baseline="0" dirty="0" smtClean="0">
                        <a:ln>
                          <a:noFill/>
                        </a:ln>
                        <a:solidFill>
                          <a:srgbClr val="000000"/>
                        </a:solidFill>
                        <a:effectLst/>
                        <a:latin typeface="Open Sans" pitchFamily="34" charset="0"/>
                      </a:endParaRPr>
                    </a:p>
                  </a:txBody>
                  <a:tcPr marL="91434" marR="91434" marT="44498" marB="444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762119">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900" b="0" u="none" strike="noStrike" cap="none" normalizeH="0" baseline="0" smtClean="0">
                          <a:ln>
                            <a:noFill/>
                          </a:ln>
                          <a:effectLst/>
                        </a:rPr>
                        <a:t>Gestational </a:t>
                      </a:r>
                    </a:p>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900" b="0" u="none" strike="noStrike" cap="none" normalizeH="0" baseline="0" smtClean="0">
                          <a:ln>
                            <a:noFill/>
                          </a:ln>
                          <a:effectLst/>
                        </a:rPr>
                        <a:t>Diabetes</a:t>
                      </a:r>
                      <a:endParaRPr kumimoji="0" lang="en-US" altLang="en-US" sz="1900" b="0" i="0" u="none" strike="noStrike" cap="none" normalizeH="0" baseline="0" smtClean="0">
                        <a:ln>
                          <a:noFill/>
                        </a:ln>
                        <a:solidFill>
                          <a:srgbClr val="000000"/>
                        </a:solidFill>
                        <a:effectLst/>
                        <a:latin typeface="Open Sans" pitchFamily="34" charset="0"/>
                      </a:endParaRPr>
                    </a:p>
                  </a:txBody>
                  <a:tcPr marL="91434" marR="91434" marT="44498" marB="444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900" b="0" u="none" strike="noStrike" cap="none" normalizeH="0" baseline="0" dirty="0" smtClean="0">
                          <a:ln>
                            <a:noFill/>
                          </a:ln>
                          <a:effectLst/>
                        </a:rPr>
                        <a:t>Glucose intolerance with onset or first recognition in pregnancy</a:t>
                      </a:r>
                      <a:endParaRPr kumimoji="0" lang="en-US" altLang="en-US" sz="1900" b="0" i="0" u="none" strike="noStrike" cap="none" normalizeH="0" baseline="0" dirty="0" smtClean="0">
                        <a:ln>
                          <a:noFill/>
                        </a:ln>
                        <a:solidFill>
                          <a:srgbClr val="000000"/>
                        </a:solidFill>
                        <a:effectLst/>
                        <a:latin typeface="Open Sans" pitchFamily="34" charset="0"/>
                      </a:endParaRPr>
                    </a:p>
                  </a:txBody>
                  <a:tcPr marL="91434" marR="91434" marT="44498" marB="444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750869">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900" b="0" u="none" strike="noStrike" cap="none" normalizeH="0" baseline="0" smtClean="0">
                          <a:ln>
                            <a:noFill/>
                          </a:ln>
                          <a:effectLst/>
                        </a:rPr>
                        <a:t>Other types</a:t>
                      </a:r>
                      <a:endParaRPr kumimoji="0" lang="en-US" altLang="en-US" sz="1900" b="0" i="0" u="none" strike="noStrike" cap="none" normalizeH="0" baseline="0" smtClean="0">
                        <a:ln>
                          <a:noFill/>
                        </a:ln>
                        <a:solidFill>
                          <a:srgbClr val="000000"/>
                        </a:solidFill>
                        <a:effectLst/>
                        <a:latin typeface="Open Sans" pitchFamily="34" charset="0"/>
                      </a:endParaRPr>
                    </a:p>
                  </a:txBody>
                  <a:tcPr marL="91434" marR="91434" marT="44498" marB="444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lvl1pPr eaLnBrk="0" hangingPunct="0">
                        <a:lnSpc>
                          <a:spcPct val="90000"/>
                        </a:lnSpc>
                        <a:spcBef>
                          <a:spcPts val="925"/>
                        </a:spcBef>
                        <a:buFont typeface="Arial" charset="0"/>
                        <a:defRPr sz="2200" b="1">
                          <a:solidFill>
                            <a:srgbClr val="1E3268"/>
                          </a:solidFill>
                          <a:latin typeface="Open Sans" pitchFamily="34" charset="0"/>
                        </a:defRPr>
                      </a:lvl1pPr>
                      <a:lvl2pPr marL="742950" indent="-285750" eaLnBrk="0" hangingPunct="0">
                        <a:lnSpc>
                          <a:spcPct val="90000"/>
                        </a:lnSpc>
                        <a:spcBef>
                          <a:spcPts val="463"/>
                        </a:spcBef>
                        <a:buFont typeface="Arial" charset="0"/>
                        <a:defRPr sz="2000">
                          <a:solidFill>
                            <a:srgbClr val="1E3268"/>
                          </a:solidFill>
                          <a:latin typeface="Open Sans Light" pitchFamily="34" charset="0"/>
                        </a:defRPr>
                      </a:lvl2pPr>
                      <a:lvl3pPr marL="1143000" indent="-228600" eaLnBrk="0" hangingPunct="0">
                        <a:lnSpc>
                          <a:spcPct val="90000"/>
                        </a:lnSpc>
                        <a:spcBef>
                          <a:spcPts val="463"/>
                        </a:spcBef>
                        <a:buFont typeface="Arial" charset="0"/>
                        <a:defRPr sz="1600">
                          <a:solidFill>
                            <a:srgbClr val="1E3268"/>
                          </a:solidFill>
                          <a:latin typeface="Open Sans Light" pitchFamily="34" charset="0"/>
                        </a:defRPr>
                      </a:lvl3pPr>
                      <a:lvl4pPr marL="1600200" indent="-228600" eaLnBrk="0" hangingPunct="0">
                        <a:lnSpc>
                          <a:spcPct val="90000"/>
                        </a:lnSpc>
                        <a:spcBef>
                          <a:spcPts val="463"/>
                        </a:spcBef>
                        <a:buFont typeface="Arial" charset="0"/>
                        <a:defRPr sz="1500">
                          <a:solidFill>
                            <a:srgbClr val="1E3268"/>
                          </a:solidFill>
                          <a:latin typeface="Open Sans Light" pitchFamily="34" charset="0"/>
                        </a:defRPr>
                      </a:lvl4pPr>
                      <a:lvl5pPr marL="2057400" indent="-228600" eaLnBrk="0" hangingPunct="0">
                        <a:lnSpc>
                          <a:spcPct val="90000"/>
                        </a:lnSpc>
                        <a:spcBef>
                          <a:spcPts val="463"/>
                        </a:spcBef>
                        <a:buFont typeface="Arial" charset="0"/>
                        <a:defRPr sz="1500">
                          <a:solidFill>
                            <a:srgbClr val="1E3268"/>
                          </a:solidFill>
                          <a:latin typeface="Open Sans Light" pitchFamily="34" charset="0"/>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pitchFamily="34" charset="0"/>
                        </a:defRPr>
                      </a:lvl9pPr>
                    </a:lstStyle>
                    <a:p>
                      <a:pPr marL="0" marR="0" lvl="0" indent="0" algn="l" defTabSz="914400" rtl="0" eaLnBrk="1" fontAlgn="base" latinLnBrk="0" hangingPunct="1">
                        <a:lnSpc>
                          <a:spcPct val="90000"/>
                        </a:lnSpc>
                        <a:spcBef>
                          <a:spcPct val="0"/>
                        </a:spcBef>
                        <a:spcAft>
                          <a:spcPct val="0"/>
                        </a:spcAft>
                        <a:buClrTx/>
                        <a:buSzTx/>
                        <a:buFont typeface="Arial" charset="0"/>
                        <a:buNone/>
                        <a:tabLst/>
                      </a:pPr>
                      <a:r>
                        <a:rPr kumimoji="0" lang="en-US" altLang="en-US" sz="1900" b="0" u="none" strike="noStrike" cap="none" normalizeH="0" baseline="0" dirty="0" smtClean="0">
                          <a:ln>
                            <a:noFill/>
                          </a:ln>
                          <a:effectLst/>
                        </a:rPr>
                        <a:t>Variety of uncommon diseases, genetic forms, or diabetes associated with drug use</a:t>
                      </a:r>
                      <a:endParaRPr kumimoji="0" lang="en-US" altLang="en-US" sz="1900" b="0" i="0" u="none" strike="noStrike" cap="none" normalizeH="0" baseline="0" dirty="0" smtClean="0">
                        <a:ln>
                          <a:noFill/>
                        </a:ln>
                        <a:solidFill>
                          <a:srgbClr val="000000"/>
                        </a:solidFill>
                        <a:effectLst/>
                        <a:latin typeface="Open Sans" pitchFamily="34" charset="0"/>
                      </a:endParaRPr>
                    </a:p>
                  </a:txBody>
                  <a:tcPr marL="91434" marR="91434" marT="44498" marB="44498"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20503" name="Text Box 54"/>
          <p:cNvSpPr txBox="1">
            <a:spLocks noChangeArrowheads="1"/>
          </p:cNvSpPr>
          <p:nvPr/>
        </p:nvSpPr>
        <p:spPr bwMode="auto">
          <a:xfrm>
            <a:off x="0" y="98425"/>
            <a:ext cx="914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i="1"/>
              <a:t>2018 Diabetes Canada CPG – Chapter 3. Definition, Diagnosis &amp; Classification of Diabetes, Prediabetes, Metabolic Syndrome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113463"/>
            <a:ext cx="9144000" cy="134937"/>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1506" name="Rectangle 5"/>
          <p:cNvSpPr>
            <a:spLocks noChangeArrowheads="1"/>
          </p:cNvSpPr>
          <p:nvPr/>
        </p:nvSpPr>
        <p:spPr bwMode="auto">
          <a:xfrm>
            <a:off x="-4041775" y="855663"/>
            <a:ext cx="184150" cy="868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9pPr>
          </a:lstStyle>
          <a:p>
            <a:r>
              <a:rPr lang="en-US" altLang="en-US"/>
              <a:t/>
            </a:r>
            <a:br>
              <a:rPr lang="en-US" altLang="en-US"/>
            </a:br>
            <a:endParaRPr lang="en-US" altLang="en-US"/>
          </a:p>
          <a:p>
            <a:endParaRPr lang="en-US" altLang="en-US"/>
          </a:p>
        </p:txBody>
      </p:sp>
      <p:sp>
        <p:nvSpPr>
          <p:cNvPr id="21507" name="Rectangle 238"/>
          <p:cNvSpPr>
            <a:spLocks noChangeArrowheads="1"/>
          </p:cNvSpPr>
          <p:nvPr/>
        </p:nvSpPr>
        <p:spPr bwMode="auto">
          <a:xfrm>
            <a:off x="209550" y="6383338"/>
            <a:ext cx="74295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9pPr>
          </a:lstStyle>
          <a:p>
            <a:r>
              <a:rPr lang="en-US" altLang="en-US" sz="1100">
                <a:solidFill>
                  <a:srgbClr val="000000"/>
                </a:solidFill>
                <a:latin typeface="Open Sans" pitchFamily="6" charset="0"/>
              </a:rPr>
              <a:t>*Neonatal diabetes is a form of diabetes with onset &lt;6 months of age, requires genetic testing, and may be amenable to therapy with oral sulfonylurea in place of insulin therapy</a:t>
            </a:r>
            <a:endParaRPr lang="en-US" altLang="en-US" sz="800">
              <a:latin typeface="Open Sans" pitchFamily="6" charset="0"/>
            </a:endParaRPr>
          </a:p>
          <a:p>
            <a:r>
              <a:rPr lang="en-US" altLang="en-US">
                <a:latin typeface="Open Sans" pitchFamily="6" charset="0"/>
              </a:rPr>
              <a:t/>
            </a:r>
            <a:br>
              <a:rPr lang="en-US" altLang="en-US">
                <a:latin typeface="Open Sans" pitchFamily="6" charset="0"/>
              </a:rPr>
            </a:br>
            <a:endParaRPr lang="en-US" altLang="en-US">
              <a:latin typeface="Open Sans" pitchFamily="6" charset="0"/>
            </a:endParaRPr>
          </a:p>
        </p:txBody>
      </p:sp>
      <p:sp>
        <p:nvSpPr>
          <p:cNvPr id="21508" name="Rectangle 253"/>
          <p:cNvSpPr>
            <a:spLocks noChangeArrowheads="1"/>
          </p:cNvSpPr>
          <p:nvPr/>
        </p:nvSpPr>
        <p:spPr bwMode="auto">
          <a:xfrm>
            <a:off x="-4041775" y="1069975"/>
            <a:ext cx="184150" cy="86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9pPr>
          </a:lstStyle>
          <a:p>
            <a:r>
              <a:rPr lang="en-US" altLang="en-US"/>
              <a:t/>
            </a:r>
            <a:br>
              <a:rPr lang="en-US" altLang="en-US"/>
            </a:br>
            <a:endParaRPr lang="en-US" altLang="en-US"/>
          </a:p>
          <a:p>
            <a:endParaRPr lang="en-US" altLang="en-US"/>
          </a:p>
        </p:txBody>
      </p:sp>
      <p:graphicFrame>
        <p:nvGraphicFramePr>
          <p:cNvPr id="79351" name="Group 503"/>
          <p:cNvGraphicFramePr>
            <a:graphicFrameLocks noGrp="1"/>
          </p:cNvGraphicFramePr>
          <p:nvPr/>
        </p:nvGraphicFramePr>
        <p:xfrm>
          <a:off x="185738" y="666750"/>
          <a:ext cx="8743950" cy="5619749"/>
        </p:xfrm>
        <a:graphic>
          <a:graphicData uri="http://schemas.openxmlformats.org/drawingml/2006/table">
            <a:tbl>
              <a:tblPr firstRow="1" bandRow="1">
                <a:tableStyleId>{B301B821-A1FF-4177-AEE7-76D212191A09}</a:tableStyleId>
              </a:tblPr>
              <a:tblGrid>
                <a:gridCol w="1123950"/>
                <a:gridCol w="2540000"/>
                <a:gridCol w="2906184"/>
                <a:gridCol w="2173816"/>
              </a:tblGrid>
              <a:tr h="523958">
                <a:tc>
                  <a:txBody>
                    <a:body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a:ln>
                            <a:noFill/>
                          </a:ln>
                          <a:effectLst/>
                          <a:latin typeface="Open Sans"/>
                          <a:cs typeface="Open Sans"/>
                        </a:rPr>
                        <a:t>Clinical features</a:t>
                      </a:r>
                      <a:endParaRPr kumimoji="0" lang="en-US" sz="1400" b="1" i="0" u="none" strike="noStrike" cap="none" normalizeH="0" baseline="0">
                        <a:ln>
                          <a:noFill/>
                        </a:ln>
                        <a:solidFill>
                          <a:schemeClr val="bg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600" dirty="0" smtClean="0">
                          <a:latin typeface="Open Sans"/>
                          <a:cs typeface="Open Sans"/>
                        </a:rPr>
                        <a:t>Type 1 diabetes</a:t>
                      </a:r>
                      <a:endParaRPr lang="en-US" sz="1600" dirty="0">
                        <a:latin typeface="Open Sans"/>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sz="1600" u="none" strike="noStrike" cap="none" normalizeH="0" baseline="0" dirty="0">
                          <a:ln>
                            <a:noFill/>
                          </a:ln>
                          <a:effectLst/>
                          <a:latin typeface="Open Sans"/>
                          <a:cs typeface="Open Sans"/>
                        </a:rPr>
                        <a:t>Type 2 diabetes</a:t>
                      </a:r>
                      <a:endParaRPr kumimoji="0" lang="en-US" sz="1600" b="1" i="0" u="none" strike="noStrike" cap="none" normalizeH="0" baseline="0" dirty="0">
                        <a:ln>
                          <a:noFill/>
                        </a:ln>
                        <a:solidFill>
                          <a:schemeClr val="bg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sz="1600" u="none" strike="noStrike" cap="none" normalizeH="0" baseline="0" dirty="0">
                          <a:ln>
                            <a:noFill/>
                          </a:ln>
                          <a:effectLst/>
                          <a:latin typeface="Open Sans"/>
                          <a:cs typeface="Open Sans"/>
                        </a:rPr>
                        <a:t>Monogenic diabetes </a:t>
                      </a:r>
                      <a:endParaRPr kumimoji="0" lang="en-US" sz="1600" b="1" i="0" u="none" strike="noStrike" cap="none" normalizeH="0" baseline="0" dirty="0">
                        <a:ln>
                          <a:noFill/>
                        </a:ln>
                        <a:solidFill>
                          <a:schemeClr val="bg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55453">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dirty="0">
                          <a:ln>
                            <a:noFill/>
                          </a:ln>
                          <a:effectLst/>
                          <a:latin typeface="Open Sans"/>
                          <a:cs typeface="Open Sans"/>
                        </a:rPr>
                        <a:t>Age of onset (yrs)</a:t>
                      </a:r>
                      <a:endParaRPr kumimoji="0" lang="en-US" sz="1400" b="0" i="0" u="none" strike="noStrike" cap="none" normalizeH="0" baseline="0" dirty="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400" dirty="0" smtClean="0">
                          <a:latin typeface="Open Sans"/>
                          <a:cs typeface="Open Sans"/>
                        </a:rPr>
                        <a:t>Most &lt;25</a:t>
                      </a:r>
                      <a:r>
                        <a:rPr lang="en-US" sz="1400" baseline="0" dirty="0" smtClean="0">
                          <a:latin typeface="Open Sans"/>
                          <a:cs typeface="Open Sans"/>
                        </a:rPr>
                        <a:t> by can occur at any age (but not before the age of 6 months)</a:t>
                      </a:r>
                      <a:endParaRPr lang="en-US" sz="1400" dirty="0">
                        <a:latin typeface="Open Sans"/>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dirty="0">
                          <a:ln>
                            <a:noFill/>
                          </a:ln>
                          <a:effectLst/>
                          <a:latin typeface="Open Sans"/>
                          <a:cs typeface="Open Sans"/>
                        </a:rPr>
                        <a:t>Usually &gt;24 but incidence increasing in adolescents, paralleling increasing rate of obesity in children </a:t>
                      </a:r>
                      <a:r>
                        <a:rPr kumimoji="0" lang="en-US" sz="1400" u="none" strike="noStrike" cap="none" normalizeH="0" baseline="0" dirty="0" smtClean="0">
                          <a:ln>
                            <a:noFill/>
                          </a:ln>
                          <a:effectLst/>
                          <a:latin typeface="Open Sans"/>
                          <a:cs typeface="Open Sans"/>
                        </a:rPr>
                        <a:t>&amp; adolescents</a:t>
                      </a:r>
                      <a:endParaRPr kumimoji="0" lang="en-US" sz="1400" b="0" i="0" u="none" strike="noStrike" cap="none" normalizeH="0" baseline="0" dirty="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dirty="0">
                          <a:ln>
                            <a:noFill/>
                          </a:ln>
                          <a:effectLst/>
                          <a:latin typeface="Open Sans"/>
                          <a:cs typeface="Open Sans"/>
                        </a:rPr>
                        <a:t>Usually &lt;</a:t>
                      </a:r>
                      <a:r>
                        <a:rPr kumimoji="0" lang="en-US" sz="1400" u="none" strike="noStrike" cap="none" normalizeH="0" baseline="0" dirty="0" smtClean="0">
                          <a:ln>
                            <a:noFill/>
                          </a:ln>
                          <a:effectLst/>
                          <a:latin typeface="Open Sans"/>
                          <a:cs typeface="Open Sans"/>
                        </a:rPr>
                        <a:t>25</a:t>
                      </a:r>
                    </a:p>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dirty="0" smtClean="0">
                          <a:ln>
                            <a:noFill/>
                          </a:ln>
                          <a:effectLst/>
                          <a:latin typeface="Open Sans"/>
                          <a:cs typeface="Open Sans"/>
                        </a:rPr>
                        <a:t>Neonatal </a:t>
                      </a:r>
                      <a:r>
                        <a:rPr kumimoji="0" lang="en-US" sz="1400" u="none" strike="noStrike" cap="none" normalizeH="0" baseline="0" dirty="0">
                          <a:ln>
                            <a:noFill/>
                          </a:ln>
                          <a:effectLst/>
                          <a:latin typeface="Open Sans"/>
                          <a:cs typeface="Open Sans"/>
                        </a:rPr>
                        <a:t>diabetes &lt;6 months* </a:t>
                      </a:r>
                      <a:endParaRPr kumimoji="0" lang="en-US" sz="1400" b="0" i="0" u="none" strike="noStrike" cap="none" normalizeH="0" baseline="0" dirty="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739706">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a:ln>
                            <a:noFill/>
                          </a:ln>
                          <a:effectLst/>
                          <a:latin typeface="Open Sans"/>
                          <a:cs typeface="Open Sans"/>
                        </a:rPr>
                        <a:t>Weight</a:t>
                      </a:r>
                      <a:endParaRPr kumimoji="0" lang="en-US" sz="1400" b="0" i="0" u="none" strike="noStrike" cap="none" normalizeH="0" baseline="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400" dirty="0" smtClean="0">
                          <a:latin typeface="Open Sans"/>
                          <a:cs typeface="Open Sans"/>
                        </a:rPr>
                        <a:t>Usually</a:t>
                      </a:r>
                      <a:r>
                        <a:rPr lang="en-US" sz="1400" baseline="0" dirty="0" smtClean="0">
                          <a:latin typeface="Open Sans"/>
                          <a:cs typeface="Open Sans"/>
                        </a:rPr>
                        <a:t> thin, but with obesity epidemic, can have overweight or obesity</a:t>
                      </a:r>
                      <a:endParaRPr lang="en-US" sz="1400" dirty="0">
                        <a:latin typeface="Open Sans"/>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a:ln>
                            <a:noFill/>
                          </a:ln>
                          <a:effectLst/>
                          <a:latin typeface="Open Sans"/>
                          <a:cs typeface="Open Sans"/>
                        </a:rPr>
                        <a:t>&gt;90% at least overweight</a:t>
                      </a:r>
                      <a:endParaRPr kumimoji="0" lang="en-US" sz="1400" b="0" i="0" u="none" strike="noStrike" cap="none" normalizeH="0" baseline="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a:ln>
                            <a:noFill/>
                          </a:ln>
                          <a:effectLst/>
                          <a:latin typeface="Open Sans"/>
                          <a:cs typeface="Open Sans"/>
                        </a:rPr>
                        <a:t>Similar to general population</a:t>
                      </a:r>
                      <a:endParaRPr kumimoji="0" lang="en-US" sz="1400" b="0" i="0" u="none" strike="noStrike" cap="none" normalizeH="0" baseline="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64941">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a:ln>
                            <a:noFill/>
                          </a:ln>
                          <a:effectLst/>
                          <a:latin typeface="Open Sans"/>
                          <a:cs typeface="Open Sans"/>
                        </a:rPr>
                        <a:t>Islet auto-antibodies</a:t>
                      </a:r>
                      <a:endParaRPr kumimoji="0" lang="en-US" sz="1400" b="0" i="0" u="none" strike="noStrike" cap="none" normalizeH="0" baseline="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400" dirty="0" smtClean="0">
                          <a:latin typeface="Open Sans"/>
                          <a:cs typeface="Open Sans"/>
                        </a:rPr>
                        <a:t>Usually</a:t>
                      </a:r>
                      <a:r>
                        <a:rPr lang="en-US" sz="1400" baseline="0" dirty="0" smtClean="0">
                          <a:latin typeface="Open Sans"/>
                          <a:cs typeface="Open Sans"/>
                        </a:rPr>
                        <a:t> present</a:t>
                      </a:r>
                      <a:endParaRPr lang="en-US" sz="1400" dirty="0">
                        <a:latin typeface="Open Sans"/>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a:ln>
                            <a:noFill/>
                          </a:ln>
                          <a:effectLst/>
                          <a:latin typeface="Open Sans"/>
                          <a:cs typeface="Open Sans"/>
                        </a:rPr>
                        <a:t>Absent</a:t>
                      </a:r>
                      <a:endParaRPr kumimoji="0" lang="en-US" sz="1400" b="0" i="0" u="none" strike="noStrike" cap="none" normalizeH="0" baseline="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a:ln>
                            <a:noFill/>
                          </a:ln>
                          <a:effectLst/>
                          <a:latin typeface="Open Sans"/>
                          <a:cs typeface="Open Sans"/>
                        </a:rPr>
                        <a:t>Absent</a:t>
                      </a:r>
                      <a:endParaRPr kumimoji="0" lang="en-US" sz="1400" b="0" i="0" u="none" strike="noStrike" cap="none" normalizeH="0" baseline="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08363">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a:ln>
                            <a:noFill/>
                          </a:ln>
                          <a:effectLst/>
                          <a:latin typeface="Open Sans"/>
                          <a:cs typeface="Open Sans"/>
                        </a:rPr>
                        <a:t>C-peptide</a:t>
                      </a:r>
                      <a:endParaRPr kumimoji="0" lang="en-US" sz="1400" b="0" i="0" u="none" strike="noStrike" cap="none" normalizeH="0" baseline="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dirty="0">
                          <a:ln>
                            <a:noFill/>
                          </a:ln>
                          <a:effectLst/>
                          <a:latin typeface="Open Sans"/>
                          <a:cs typeface="Open Sans"/>
                        </a:rPr>
                        <a:t>Undetectable/low</a:t>
                      </a:r>
                      <a:endParaRPr kumimoji="0" lang="en-US" sz="1400" b="0" i="0" u="none" strike="noStrike" cap="none" normalizeH="0" baseline="0" dirty="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a:ln>
                            <a:noFill/>
                          </a:ln>
                          <a:effectLst/>
                          <a:latin typeface="Open Sans"/>
                          <a:cs typeface="Open Sans"/>
                        </a:rPr>
                        <a:t>Normal/high</a:t>
                      </a:r>
                      <a:endParaRPr kumimoji="0" lang="en-US" sz="1400" b="0" i="0" u="none" strike="noStrike" cap="none" normalizeH="0" baseline="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a:ln>
                            <a:noFill/>
                          </a:ln>
                          <a:effectLst/>
                          <a:latin typeface="Open Sans"/>
                          <a:cs typeface="Open Sans"/>
                        </a:rPr>
                        <a:t>Normal</a:t>
                      </a:r>
                      <a:endParaRPr kumimoji="0" lang="en-US" sz="1400" b="0" i="0" u="none" strike="noStrike" cap="none" normalizeH="0" baseline="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23958">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a:ln>
                            <a:noFill/>
                          </a:ln>
                          <a:effectLst/>
                          <a:latin typeface="Open Sans"/>
                          <a:cs typeface="Open Sans"/>
                        </a:rPr>
                        <a:t>Insulin production</a:t>
                      </a:r>
                      <a:endParaRPr kumimoji="0" lang="en-US" sz="1400" b="0" i="0" u="none" strike="noStrike" cap="none" normalizeH="0" baseline="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dirty="0">
                          <a:ln>
                            <a:noFill/>
                          </a:ln>
                          <a:effectLst/>
                          <a:latin typeface="Open Sans"/>
                          <a:cs typeface="Open Sans"/>
                        </a:rPr>
                        <a:t>Absent</a:t>
                      </a:r>
                      <a:endParaRPr kumimoji="0" lang="en-US" sz="1400" b="0" i="0" u="none" strike="noStrike" cap="none" normalizeH="0" baseline="0" dirty="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a:ln>
                            <a:noFill/>
                          </a:ln>
                          <a:effectLst/>
                          <a:latin typeface="Open Sans"/>
                          <a:cs typeface="Open Sans"/>
                        </a:rPr>
                        <a:t>Present</a:t>
                      </a:r>
                      <a:endParaRPr kumimoji="0" lang="en-US" sz="1400" b="0" i="0" u="none" strike="noStrike" cap="none" normalizeH="0" baseline="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a:ln>
                            <a:noFill/>
                          </a:ln>
                          <a:effectLst/>
                          <a:latin typeface="Open Sans"/>
                          <a:cs typeface="Open Sans"/>
                        </a:rPr>
                        <a:t>Usually present</a:t>
                      </a:r>
                      <a:endParaRPr kumimoji="0" lang="en-US" sz="1400" b="0" i="0" u="none" strike="noStrike" cap="none" normalizeH="0" baseline="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739706">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a:ln>
                            <a:noFill/>
                          </a:ln>
                          <a:effectLst/>
                          <a:latin typeface="Open Sans"/>
                          <a:cs typeface="Open Sans"/>
                        </a:rPr>
                        <a:t>First line treatment</a:t>
                      </a:r>
                      <a:endParaRPr kumimoji="0" lang="en-US" sz="1400" b="0" i="0" u="none" strike="noStrike" cap="none" normalizeH="0" baseline="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400" dirty="0" smtClean="0">
                          <a:latin typeface="Open Sans"/>
                          <a:cs typeface="Open Sans"/>
                        </a:rPr>
                        <a:t>Insulin</a:t>
                      </a:r>
                      <a:endParaRPr lang="en-US" sz="1400" dirty="0">
                        <a:latin typeface="Open Sans"/>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a:ln>
                            <a:noFill/>
                          </a:ln>
                          <a:effectLst/>
                          <a:latin typeface="Open Sans"/>
                          <a:cs typeface="Open Sans"/>
                        </a:rPr>
                        <a:t>Non-insulin antihyperglycemic agents, gradual dependence on insulin may occur</a:t>
                      </a:r>
                      <a:endParaRPr kumimoji="0" lang="en-US" sz="1400" b="0" i="0" u="none" strike="noStrike" cap="none" normalizeH="0" baseline="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a:ln>
                            <a:noFill/>
                          </a:ln>
                          <a:effectLst/>
                          <a:latin typeface="Open Sans"/>
                          <a:cs typeface="Open Sans"/>
                        </a:rPr>
                        <a:t>Depends on subtype of MODY</a:t>
                      </a:r>
                      <a:endParaRPr kumimoji="0" lang="en-US" sz="1400" b="0" i="0" u="none" strike="noStrike" cap="none" normalizeH="0" baseline="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739706">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a:ln>
                            <a:noFill/>
                          </a:ln>
                          <a:effectLst/>
                          <a:latin typeface="Open Sans"/>
                          <a:cs typeface="Open Sans"/>
                        </a:rPr>
                        <a:t>Family history of diabetes</a:t>
                      </a:r>
                      <a:endParaRPr kumimoji="0" lang="en-US" sz="1400" b="0" i="0" u="none" strike="noStrike" cap="none" normalizeH="0" baseline="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400" dirty="0" smtClean="0">
                          <a:latin typeface="Open Sans"/>
                          <a:cs typeface="Open Sans"/>
                        </a:rPr>
                        <a:t>Infrequent</a:t>
                      </a:r>
                      <a:r>
                        <a:rPr lang="en-US" sz="1400" baseline="0" dirty="0" smtClean="0">
                          <a:latin typeface="Open Sans"/>
                          <a:cs typeface="Open Sans"/>
                        </a:rPr>
                        <a:t> (5-10%)</a:t>
                      </a:r>
                      <a:endParaRPr lang="en-US" sz="1400" dirty="0">
                        <a:latin typeface="Open Sans"/>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a:ln>
                            <a:noFill/>
                          </a:ln>
                          <a:effectLst/>
                          <a:latin typeface="Open Sans"/>
                          <a:cs typeface="Open Sans"/>
                        </a:rPr>
                        <a:t>Frequent (75-90%)</a:t>
                      </a:r>
                      <a:endParaRPr kumimoji="0" lang="en-US" sz="1400" b="0" i="0" u="none" strike="noStrike" cap="none" normalizeH="0" baseline="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a:ln>
                            <a:noFill/>
                          </a:ln>
                          <a:effectLst/>
                          <a:latin typeface="Open Sans"/>
                          <a:cs typeface="Open Sans"/>
                        </a:rPr>
                        <a:t>Multigenerational, autosomal pattern of inheritance</a:t>
                      </a:r>
                      <a:endParaRPr kumimoji="0" lang="en-US" sz="1400" b="0" i="0" u="none" strike="noStrike" cap="none" normalizeH="0" baseline="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23958">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a:ln>
                            <a:noFill/>
                          </a:ln>
                          <a:effectLst/>
                          <a:latin typeface="Open Sans"/>
                          <a:cs typeface="Open Sans"/>
                        </a:rPr>
                        <a:t>DKA</a:t>
                      </a:r>
                      <a:endParaRPr kumimoji="0" lang="en-US" sz="1400" b="0" i="0" u="none" strike="noStrike" cap="none" normalizeH="0" baseline="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400" dirty="0" smtClean="0">
                          <a:latin typeface="Open Sans"/>
                          <a:cs typeface="Open Sans"/>
                        </a:rPr>
                        <a:t>Common</a:t>
                      </a:r>
                      <a:endParaRPr lang="en-US" sz="1400" dirty="0">
                        <a:latin typeface="Open Sans"/>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a:ln>
                            <a:noFill/>
                          </a:ln>
                          <a:effectLst/>
                          <a:latin typeface="Open Sans"/>
                          <a:cs typeface="Open Sans"/>
                        </a:rPr>
                        <a:t>Rare</a:t>
                      </a:r>
                      <a:endParaRPr kumimoji="0" lang="en-US" sz="1400" b="0" i="0" u="none" strike="noStrike" cap="none" normalizeH="0" baseline="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sz="1400" u="none" strike="noStrike" cap="none" normalizeH="0" baseline="0" dirty="0">
                          <a:ln>
                            <a:noFill/>
                          </a:ln>
                          <a:effectLst/>
                          <a:latin typeface="Open Sans"/>
                          <a:cs typeface="Open Sans"/>
                        </a:rPr>
                        <a:t>Rare (except for neonatal diabetes*)</a:t>
                      </a:r>
                      <a:endParaRPr kumimoji="0" lang="en-US" sz="1400" b="0" i="0" u="none" strike="noStrike" cap="none" normalizeH="0" baseline="0" dirty="0">
                        <a:ln>
                          <a:noFill/>
                        </a:ln>
                        <a:solidFill>
                          <a:schemeClr val="tx1"/>
                        </a:solidFill>
                        <a:effectLst/>
                        <a:latin typeface="Open Sans"/>
                        <a:ea typeface="ＭＳ Ｐゴシック" charset="0"/>
                        <a:cs typeface="Open Sans"/>
                      </a:endParaRPr>
                    </a:p>
                  </a:txBody>
                  <a:tcPr marT="46232" marB="46232"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21561" name="Rectangle 486"/>
          <p:cNvSpPr>
            <a:spLocks noChangeArrowheads="1"/>
          </p:cNvSpPr>
          <p:nvPr/>
        </p:nvSpPr>
        <p:spPr bwMode="auto">
          <a:xfrm>
            <a:off x="-4041775" y="5316538"/>
            <a:ext cx="18415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eaLnBrk="0" hangingPunct="0">
              <a:defRPr/>
            </a:pPr>
            <a:r>
              <a:rPr lang="en-US" sz="800">
                <a:latin typeface="Calibri" charset="0"/>
                <a:ea typeface="ＭＳ Ｐゴシック" charset="0"/>
                <a:cs typeface="Arial" charset="0"/>
              </a:rPr>
              <a:t/>
            </a:r>
            <a:br>
              <a:rPr lang="en-US" sz="800">
                <a:latin typeface="Calibri" charset="0"/>
                <a:ea typeface="ＭＳ Ｐゴシック" charset="0"/>
                <a:cs typeface="Arial" charset="0"/>
              </a:rPr>
            </a:br>
            <a:endParaRPr lang="en-US">
              <a:latin typeface="Calibri" charset="0"/>
              <a:ea typeface="ＭＳ Ｐゴシック" charset="0"/>
              <a:cs typeface="Arial" charset="0"/>
            </a:endParaRPr>
          </a:p>
        </p:txBody>
      </p:sp>
      <p:sp>
        <p:nvSpPr>
          <p:cNvPr id="21562" name="Text Box 500"/>
          <p:cNvSpPr txBox="1">
            <a:spLocks noChangeArrowheads="1"/>
          </p:cNvSpPr>
          <p:nvPr/>
        </p:nvSpPr>
        <p:spPr bwMode="auto">
          <a:xfrm>
            <a:off x="0" y="60325"/>
            <a:ext cx="7805738"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i="1"/>
              <a:t>2018 Diabetes Canada CPG – Chapter 3. Definition, Diagnosis &amp; Classification of Diabetes, Prediabetes, Metabolic Syndrome </a:t>
            </a:r>
          </a:p>
        </p:txBody>
      </p:sp>
      <p:sp>
        <p:nvSpPr>
          <p:cNvPr id="20539" name="Wave 5"/>
          <p:cNvSpPr>
            <a:spLocks noChangeArrowheads="1"/>
          </p:cNvSpPr>
          <p:nvPr/>
        </p:nvSpPr>
        <p:spPr bwMode="auto">
          <a:xfrm>
            <a:off x="8096250" y="95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ctr" defTabSz="914400"/>
            <a:r>
              <a:rPr lang="en-US" altLang="en-US" sz="2000" b="1">
                <a:solidFill>
                  <a:schemeClr val="bg1"/>
                </a:solidFill>
                <a:latin typeface="Arial" pitchFamily="34" charset="0"/>
              </a:rPr>
              <a:t>2018</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4"/>
          <p:cNvSpPr>
            <a:spLocks noGrp="1"/>
          </p:cNvSpPr>
          <p:nvPr>
            <p:ph type="title" idx="4294967295"/>
          </p:nvPr>
        </p:nvSpPr>
        <p:spPr>
          <a:xfrm>
            <a:off x="628650" y="195263"/>
            <a:ext cx="7886700" cy="1325562"/>
          </a:xfrm>
        </p:spPr>
        <p:txBody>
          <a:bodyPr/>
          <a:lstStyle/>
          <a:p>
            <a:r>
              <a:rPr lang="en-US" altLang="en-US" smtClean="0">
                <a:latin typeface="Open Sans" pitchFamily="6" charset="0"/>
              </a:rPr>
              <a:t>Diagnosis of Diabetes</a:t>
            </a:r>
            <a:endParaRPr lang="en-CA" altLang="en-US" smtClean="0">
              <a:latin typeface="Open Sans" pitchFamily="6" charset="0"/>
            </a:endParaRPr>
          </a:p>
        </p:txBody>
      </p:sp>
      <p:sp>
        <p:nvSpPr>
          <p:cNvPr id="22531" name="Rectangle 5"/>
          <p:cNvSpPr>
            <a:spLocks noChangeArrowheads="1"/>
          </p:cNvSpPr>
          <p:nvPr/>
        </p:nvSpPr>
        <p:spPr bwMode="auto">
          <a:xfrm>
            <a:off x="400050" y="1346200"/>
            <a:ext cx="8343900" cy="532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841375"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ctr" eaLnBrk="1" hangingPunct="1">
              <a:lnSpc>
                <a:spcPct val="110000"/>
              </a:lnSpc>
            </a:pPr>
            <a:r>
              <a:rPr lang="en-US" altLang="en-US" sz="2600" b="1">
                <a:solidFill>
                  <a:srgbClr val="203864"/>
                </a:solidFill>
                <a:latin typeface="Open Sans" pitchFamily="6" charset="0"/>
              </a:rPr>
              <a:t>FPG ≥7.0 mmol/L</a:t>
            </a:r>
          </a:p>
          <a:p>
            <a:pPr algn="ctr" eaLnBrk="1" hangingPunct="1">
              <a:lnSpc>
                <a:spcPct val="110000"/>
              </a:lnSpc>
            </a:pPr>
            <a:r>
              <a:rPr lang="en-US" altLang="en-US" sz="2000">
                <a:solidFill>
                  <a:srgbClr val="203864"/>
                </a:solidFill>
                <a:latin typeface="Open Sans" pitchFamily="6" charset="0"/>
              </a:rPr>
              <a:t>Fasting = no caloric intake for at least 8 hours </a:t>
            </a:r>
          </a:p>
          <a:p>
            <a:pPr algn="ctr" eaLnBrk="1" hangingPunct="1">
              <a:lnSpc>
                <a:spcPct val="110000"/>
              </a:lnSpc>
            </a:pPr>
            <a:r>
              <a:rPr lang="en-US" altLang="en-US" sz="2400">
                <a:solidFill>
                  <a:srgbClr val="FF0000"/>
                </a:solidFill>
                <a:latin typeface="Open Sans" pitchFamily="6" charset="0"/>
              </a:rPr>
              <a:t>or</a:t>
            </a:r>
          </a:p>
          <a:p>
            <a:pPr algn="ctr" eaLnBrk="1" hangingPunct="1">
              <a:lnSpc>
                <a:spcPct val="110000"/>
              </a:lnSpc>
            </a:pPr>
            <a:r>
              <a:rPr lang="en-US" altLang="en-US" sz="2600" b="1">
                <a:solidFill>
                  <a:srgbClr val="203864"/>
                </a:solidFill>
                <a:latin typeface="Open Sans" pitchFamily="6" charset="0"/>
              </a:rPr>
              <a:t>A1C ≥6.5% </a:t>
            </a:r>
            <a:r>
              <a:rPr lang="en-US" altLang="en-US" sz="2400">
                <a:solidFill>
                  <a:srgbClr val="203864"/>
                </a:solidFill>
                <a:latin typeface="Open Sans" pitchFamily="6" charset="0"/>
              </a:rPr>
              <a:t>(in adults)</a:t>
            </a:r>
          </a:p>
          <a:p>
            <a:pPr algn="ctr" eaLnBrk="1" hangingPunct="1">
              <a:lnSpc>
                <a:spcPct val="110000"/>
              </a:lnSpc>
            </a:pPr>
            <a:r>
              <a:rPr lang="en-US" altLang="en-US" sz="2000">
                <a:solidFill>
                  <a:srgbClr val="203864"/>
                </a:solidFill>
                <a:latin typeface="Open Sans" pitchFamily="6" charset="0"/>
              </a:rPr>
              <a:t>Using a standardized, validated assay in the absence of factors that affect the accuracy of the A1C and not for suspected type 1 diabetes </a:t>
            </a:r>
          </a:p>
          <a:p>
            <a:pPr algn="ctr" eaLnBrk="1" hangingPunct="1">
              <a:lnSpc>
                <a:spcPct val="110000"/>
              </a:lnSpc>
            </a:pPr>
            <a:r>
              <a:rPr lang="en-US" altLang="en-US" sz="2400">
                <a:solidFill>
                  <a:srgbClr val="FF0000"/>
                </a:solidFill>
                <a:latin typeface="Open Sans" pitchFamily="6" charset="0"/>
              </a:rPr>
              <a:t>or</a:t>
            </a:r>
          </a:p>
          <a:p>
            <a:pPr algn="ctr" eaLnBrk="1" hangingPunct="1">
              <a:lnSpc>
                <a:spcPct val="110000"/>
              </a:lnSpc>
            </a:pPr>
            <a:r>
              <a:rPr lang="en-US" altLang="en-US" sz="2600" b="1">
                <a:solidFill>
                  <a:srgbClr val="203864"/>
                </a:solidFill>
                <a:latin typeface="Open Sans" pitchFamily="6" charset="0"/>
              </a:rPr>
              <a:t>2hPG in a 75 g OGTT ≥11.1 mmol/L</a:t>
            </a:r>
          </a:p>
          <a:p>
            <a:pPr algn="ctr" eaLnBrk="1" hangingPunct="1">
              <a:lnSpc>
                <a:spcPct val="110000"/>
              </a:lnSpc>
            </a:pPr>
            <a:r>
              <a:rPr lang="en-US" altLang="en-US" sz="2400">
                <a:solidFill>
                  <a:srgbClr val="FF0000"/>
                </a:solidFill>
                <a:latin typeface="Open Sans" pitchFamily="6" charset="0"/>
              </a:rPr>
              <a:t>or</a:t>
            </a:r>
          </a:p>
          <a:p>
            <a:pPr algn="ctr" eaLnBrk="1" hangingPunct="1">
              <a:lnSpc>
                <a:spcPct val="110000"/>
              </a:lnSpc>
            </a:pPr>
            <a:r>
              <a:rPr lang="en-US" altLang="en-US" sz="2600" b="1">
                <a:solidFill>
                  <a:srgbClr val="203864"/>
                </a:solidFill>
                <a:latin typeface="Open Sans" pitchFamily="6" charset="0"/>
              </a:rPr>
              <a:t>Random PG ≥11.1 mmol/L</a:t>
            </a:r>
          </a:p>
          <a:p>
            <a:pPr algn="ctr" eaLnBrk="1" hangingPunct="1">
              <a:lnSpc>
                <a:spcPct val="110000"/>
              </a:lnSpc>
            </a:pPr>
            <a:r>
              <a:rPr lang="en-US" altLang="en-US" sz="2000">
                <a:solidFill>
                  <a:srgbClr val="203864"/>
                </a:solidFill>
                <a:latin typeface="Open Sans" pitchFamily="6" charset="0"/>
              </a:rPr>
              <a:t>Random = any time of the day, without regard to the interval since the last meal</a:t>
            </a:r>
          </a:p>
          <a:p>
            <a:pPr algn="ctr" eaLnBrk="1" hangingPunct="1">
              <a:lnSpc>
                <a:spcPct val="110000"/>
              </a:lnSpc>
            </a:pPr>
            <a:r>
              <a:rPr lang="en-US" altLang="en-US" sz="1800">
                <a:solidFill>
                  <a:srgbClr val="203864"/>
                </a:solidFill>
                <a:latin typeface="Open Sans" pitchFamily="6" charset="0"/>
              </a:rPr>
              <a:t/>
            </a:r>
            <a:br>
              <a:rPr lang="en-US" altLang="en-US" sz="1800">
                <a:solidFill>
                  <a:srgbClr val="203864"/>
                </a:solidFill>
                <a:latin typeface="Open Sans" pitchFamily="6" charset="0"/>
              </a:rPr>
            </a:br>
            <a:endParaRPr lang="en-US" altLang="en-US" sz="1800">
              <a:solidFill>
                <a:srgbClr val="203864"/>
              </a:solidFill>
              <a:latin typeface="Open Sans" pitchFamily="6" charset="0"/>
            </a:endParaRPr>
          </a:p>
        </p:txBody>
      </p:sp>
      <p:sp>
        <p:nvSpPr>
          <p:cNvPr id="22532" name="Text Box 6"/>
          <p:cNvSpPr txBox="1">
            <a:spLocks noChangeArrowheads="1"/>
          </p:cNvSpPr>
          <p:nvPr/>
        </p:nvSpPr>
        <p:spPr bwMode="auto">
          <a:xfrm>
            <a:off x="0" y="60325"/>
            <a:ext cx="914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i="1"/>
              <a:t>2018 Diabetes Canada CPG – Chapter 3. Definition, Diagnosis &amp; Classification of Diabetes, Prediabetes, Metabolic Syndrome </a:t>
            </a:r>
          </a:p>
        </p:txBody>
      </p:sp>
      <p:sp>
        <p:nvSpPr>
          <p:cNvPr id="21509" name="Text Box 5"/>
          <p:cNvSpPr txBox="1">
            <a:spLocks noChangeArrowheads="1"/>
          </p:cNvSpPr>
          <p:nvPr/>
        </p:nvSpPr>
        <p:spPr bwMode="auto">
          <a:xfrm>
            <a:off x="147638" y="6400800"/>
            <a:ext cx="7229475" cy="35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eaLnBrk="0" hangingPunct="0">
              <a:defRPr sz="1700">
                <a:solidFill>
                  <a:schemeClr val="tx1"/>
                </a:solidFill>
                <a:latin typeface="Calibri" pitchFamily="34" charset="0"/>
                <a:ea typeface="MS PGothic" pitchFamily="34" charset="-128"/>
              </a:defRPr>
            </a:lvl2pPr>
            <a:lvl3pPr eaLnBrk="0" hangingPunct="0">
              <a:defRPr sz="1700">
                <a:solidFill>
                  <a:schemeClr val="tx1"/>
                </a:solidFill>
                <a:latin typeface="Calibri" pitchFamily="34" charset="0"/>
                <a:ea typeface="MS PGothic" pitchFamily="34" charset="-128"/>
              </a:defRPr>
            </a:lvl3pPr>
            <a:lvl4pPr eaLnBrk="0" hangingPunct="0">
              <a:defRPr sz="1700">
                <a:solidFill>
                  <a:schemeClr val="tx1"/>
                </a:solidFill>
                <a:latin typeface="Calibri" pitchFamily="34" charset="0"/>
                <a:ea typeface="MS PGothic" pitchFamily="34" charset="-128"/>
              </a:defRPr>
            </a:lvl4pPr>
            <a:lvl5pPr eaLnBrk="0" hangingPunct="0">
              <a:defRPr sz="1700">
                <a:solidFill>
                  <a:schemeClr val="tx1"/>
                </a:solidFill>
                <a:latin typeface="Calibri" pitchFamily="34" charset="0"/>
                <a:ea typeface="MS PGothic" pitchFamily="34" charset="-128"/>
              </a:defRPr>
            </a:lvl5pPr>
            <a:lvl6pPr marL="2139950" indent="146050" eaLnBrk="0" fontAlgn="base" hangingPunct="0">
              <a:spcBef>
                <a:spcPct val="0"/>
              </a:spcBef>
              <a:spcAft>
                <a:spcPct val="0"/>
              </a:spcAft>
              <a:defRPr sz="1700">
                <a:solidFill>
                  <a:schemeClr val="tx1"/>
                </a:solidFill>
                <a:latin typeface="Calibri" pitchFamily="34" charset="0"/>
                <a:ea typeface="MS PGothic" pitchFamily="34" charset="-128"/>
              </a:defRPr>
            </a:lvl6pPr>
            <a:lvl7pPr marL="2597150" indent="146050" eaLnBrk="0" fontAlgn="base" hangingPunct="0">
              <a:spcBef>
                <a:spcPct val="0"/>
              </a:spcBef>
              <a:spcAft>
                <a:spcPct val="0"/>
              </a:spcAft>
              <a:defRPr sz="1700">
                <a:solidFill>
                  <a:schemeClr val="tx1"/>
                </a:solidFill>
                <a:latin typeface="Calibri" pitchFamily="34" charset="0"/>
                <a:ea typeface="MS PGothic" pitchFamily="34" charset="-128"/>
              </a:defRPr>
            </a:lvl7pPr>
            <a:lvl8pPr marL="3054350" indent="146050" eaLnBrk="0" fontAlgn="base" hangingPunct="0">
              <a:spcBef>
                <a:spcPct val="0"/>
              </a:spcBef>
              <a:spcAft>
                <a:spcPct val="0"/>
              </a:spcAft>
              <a:defRPr sz="1700">
                <a:solidFill>
                  <a:schemeClr val="tx1"/>
                </a:solidFill>
                <a:latin typeface="Calibri" pitchFamily="34" charset="0"/>
                <a:ea typeface="MS PGothic" pitchFamily="34" charset="-128"/>
              </a:defRPr>
            </a:lvl8pPr>
            <a:lvl9pPr marL="3511550" indent="14605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a:t>A1C, glycated hemoglobin; FPG, fasting plasma glucose; PG, plasma glucose</a:t>
            </a:r>
            <a:endParaRPr lang="en-CA" alt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Oval 91"/>
          <p:cNvSpPr>
            <a:spLocks noChangeArrowheads="1"/>
          </p:cNvSpPr>
          <p:nvPr/>
        </p:nvSpPr>
        <p:spPr bwMode="auto">
          <a:xfrm>
            <a:off x="4491038" y="3881438"/>
            <a:ext cx="36512" cy="33337"/>
          </a:xfrm>
          <a:prstGeom prst="ellipse">
            <a:avLst/>
          </a:prstGeom>
          <a:solidFill>
            <a:srgbClr val="000000"/>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679" name="Rectangle 678"/>
          <p:cNvSpPr/>
          <p:nvPr/>
        </p:nvSpPr>
        <p:spPr>
          <a:xfrm>
            <a:off x="2312988" y="4392613"/>
            <a:ext cx="3443287" cy="158432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anchor="ctr"/>
          <a:lstStyle/>
          <a:p>
            <a:pPr defTabSz="457200">
              <a:defRPr/>
            </a:pPr>
            <a:endParaRPr lang="en-US" sz="1800">
              <a:solidFill>
                <a:srgbClr val="000000"/>
              </a:solidFill>
            </a:endParaRPr>
          </a:p>
        </p:txBody>
      </p:sp>
      <p:sp>
        <p:nvSpPr>
          <p:cNvPr id="678" name="Rectangle 677"/>
          <p:cNvSpPr/>
          <p:nvPr/>
        </p:nvSpPr>
        <p:spPr>
          <a:xfrm>
            <a:off x="2312988" y="2781300"/>
            <a:ext cx="3443287" cy="158432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anchor="ctr"/>
          <a:lstStyle/>
          <a:p>
            <a:pPr defTabSz="457200">
              <a:defRPr/>
            </a:pPr>
            <a:endParaRPr lang="en-US" sz="1800">
              <a:solidFill>
                <a:srgbClr val="000000"/>
              </a:solidFill>
            </a:endParaRPr>
          </a:p>
        </p:txBody>
      </p:sp>
      <p:sp>
        <p:nvSpPr>
          <p:cNvPr id="4" name="Rectangle 3"/>
          <p:cNvSpPr/>
          <p:nvPr/>
        </p:nvSpPr>
        <p:spPr>
          <a:xfrm>
            <a:off x="2312988" y="1168400"/>
            <a:ext cx="3443287" cy="158432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anchor="ctr"/>
          <a:lstStyle/>
          <a:p>
            <a:pPr defTabSz="457200">
              <a:defRPr/>
            </a:pPr>
            <a:endParaRPr lang="en-US" sz="1800">
              <a:solidFill>
                <a:srgbClr val="000000"/>
              </a:solidFill>
            </a:endParaRPr>
          </a:p>
        </p:txBody>
      </p:sp>
      <p:sp>
        <p:nvSpPr>
          <p:cNvPr id="22533" name="Line 76"/>
          <p:cNvSpPr>
            <a:spLocks noChangeShapeType="1"/>
          </p:cNvSpPr>
          <p:nvPr/>
        </p:nvSpPr>
        <p:spPr bwMode="auto">
          <a:xfrm>
            <a:off x="3144838" y="4706938"/>
            <a:ext cx="247650" cy="0"/>
          </a:xfrm>
          <a:prstGeom prst="line">
            <a:avLst/>
          </a:prstGeom>
          <a:noFill/>
          <a:ln w="6350">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534" name="Line 76"/>
          <p:cNvSpPr>
            <a:spLocks noChangeShapeType="1"/>
          </p:cNvSpPr>
          <p:nvPr/>
        </p:nvSpPr>
        <p:spPr bwMode="auto">
          <a:xfrm>
            <a:off x="3144838" y="3103563"/>
            <a:ext cx="247650" cy="0"/>
          </a:xfrm>
          <a:prstGeom prst="line">
            <a:avLst/>
          </a:prstGeom>
          <a:noFill/>
          <a:ln w="6350">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535" name="Line 78"/>
          <p:cNvSpPr>
            <a:spLocks noChangeShapeType="1"/>
          </p:cNvSpPr>
          <p:nvPr/>
        </p:nvSpPr>
        <p:spPr bwMode="auto">
          <a:xfrm>
            <a:off x="3144838" y="3217863"/>
            <a:ext cx="247650" cy="0"/>
          </a:xfrm>
          <a:prstGeom prst="line">
            <a:avLst/>
          </a:prstGeom>
          <a:noFill/>
          <a:ln w="635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536" name="Line 126"/>
          <p:cNvSpPr>
            <a:spLocks noChangeShapeType="1"/>
          </p:cNvSpPr>
          <p:nvPr/>
        </p:nvSpPr>
        <p:spPr bwMode="auto">
          <a:xfrm>
            <a:off x="3144838" y="1357313"/>
            <a:ext cx="247650" cy="0"/>
          </a:xfrm>
          <a:prstGeom prst="line">
            <a:avLst/>
          </a:prstGeom>
          <a:noFill/>
          <a:ln w="63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537" name="Line 127"/>
          <p:cNvSpPr>
            <a:spLocks noChangeShapeType="1"/>
          </p:cNvSpPr>
          <p:nvPr/>
        </p:nvSpPr>
        <p:spPr bwMode="auto">
          <a:xfrm>
            <a:off x="3144838" y="1489075"/>
            <a:ext cx="247650" cy="0"/>
          </a:xfrm>
          <a:prstGeom prst="line">
            <a:avLst/>
          </a:prstGeom>
          <a:noFill/>
          <a:ln w="6350">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538" name="Line 129"/>
          <p:cNvSpPr>
            <a:spLocks noChangeShapeType="1"/>
          </p:cNvSpPr>
          <p:nvPr/>
        </p:nvSpPr>
        <p:spPr bwMode="auto">
          <a:xfrm>
            <a:off x="3144838" y="1603375"/>
            <a:ext cx="247650" cy="0"/>
          </a:xfrm>
          <a:prstGeom prst="line">
            <a:avLst/>
          </a:prstGeom>
          <a:noFill/>
          <a:ln w="635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539" name="TextBox 3"/>
          <p:cNvSpPr txBox="1">
            <a:spLocks noChangeArrowheads="1"/>
          </p:cNvSpPr>
          <p:nvPr/>
        </p:nvSpPr>
        <p:spPr bwMode="auto">
          <a:xfrm>
            <a:off x="793750" y="1497013"/>
            <a:ext cx="13192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r>
              <a:rPr lang="en-US" altLang="en-US" sz="1800" b="1">
                <a:solidFill>
                  <a:srgbClr val="000000"/>
                </a:solidFill>
                <a:latin typeface="Open Sans" pitchFamily="6" charset="0"/>
              </a:rPr>
              <a:t>Pima Indians</a:t>
            </a:r>
          </a:p>
        </p:txBody>
      </p:sp>
      <p:sp>
        <p:nvSpPr>
          <p:cNvPr id="22540" name="TextBox 4"/>
          <p:cNvSpPr txBox="1">
            <a:spLocks noChangeArrowheads="1"/>
          </p:cNvSpPr>
          <p:nvPr/>
        </p:nvSpPr>
        <p:spPr bwMode="auto">
          <a:xfrm>
            <a:off x="157163" y="3217863"/>
            <a:ext cx="1955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r>
              <a:rPr lang="en-US" altLang="en-US" sz="1800" b="1">
                <a:solidFill>
                  <a:srgbClr val="000000"/>
                </a:solidFill>
                <a:latin typeface="Open Sans" pitchFamily="6" charset="0"/>
              </a:rPr>
              <a:t>Egyptians</a:t>
            </a:r>
          </a:p>
        </p:txBody>
      </p:sp>
      <p:sp>
        <p:nvSpPr>
          <p:cNvPr id="22541" name="TextBox 5"/>
          <p:cNvSpPr txBox="1">
            <a:spLocks noChangeArrowheads="1"/>
          </p:cNvSpPr>
          <p:nvPr/>
        </p:nvSpPr>
        <p:spPr bwMode="auto">
          <a:xfrm>
            <a:off x="119063" y="4826000"/>
            <a:ext cx="19939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r>
              <a:rPr lang="en-US" altLang="en-US" sz="1800" b="1">
                <a:solidFill>
                  <a:srgbClr val="000000"/>
                </a:solidFill>
                <a:latin typeface="Open Sans" pitchFamily="6" charset="0"/>
              </a:rPr>
              <a:t>NHANES III</a:t>
            </a:r>
          </a:p>
        </p:txBody>
      </p:sp>
      <p:sp>
        <p:nvSpPr>
          <p:cNvPr id="22542" name="Title 1"/>
          <p:cNvSpPr>
            <a:spLocks noGrp="1"/>
          </p:cNvSpPr>
          <p:nvPr>
            <p:ph type="title" idx="4294967295"/>
          </p:nvPr>
        </p:nvSpPr>
        <p:spPr>
          <a:xfrm>
            <a:off x="309563" y="228600"/>
            <a:ext cx="8485187" cy="1143000"/>
          </a:xfrm>
        </p:spPr>
        <p:txBody>
          <a:bodyPr lIns="91440" tIns="45720" rIns="91440" bIns="45720"/>
          <a:lstStyle/>
          <a:p>
            <a:pPr eaLnBrk="1" hangingPunct="1"/>
            <a:r>
              <a:rPr lang="en-US" altLang="en-US" sz="3200" smtClean="0">
                <a:latin typeface="Open Sans" pitchFamily="6" charset="0"/>
                <a:cs typeface="Arial" pitchFamily="34" charset="0"/>
              </a:rPr>
              <a:t>Glycemia and Retinopathy Thresholds</a:t>
            </a:r>
          </a:p>
        </p:txBody>
      </p:sp>
      <p:sp>
        <p:nvSpPr>
          <p:cNvPr id="23568" name="TextBox 7"/>
          <p:cNvSpPr txBox="1">
            <a:spLocks noChangeArrowheads="1"/>
          </p:cNvSpPr>
          <p:nvPr/>
        </p:nvSpPr>
        <p:spPr bwMode="auto">
          <a:xfrm>
            <a:off x="295275" y="6324600"/>
            <a:ext cx="71723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600" b="1">
                <a:solidFill>
                  <a:srgbClr val="1E3268"/>
                </a:solidFill>
                <a:latin typeface="Open Sans" charset="0"/>
                <a:ea typeface="ＭＳ Ｐゴシック" charset="0"/>
                <a:cs typeface="Open Sans" charset="0"/>
              </a:defRPr>
            </a:lvl1pPr>
            <a:lvl2pPr marL="742950" indent="-285750" defTabSz="457200">
              <a:defRPr sz="2200">
                <a:solidFill>
                  <a:srgbClr val="1E3268"/>
                </a:solidFill>
                <a:latin typeface="Open Sans Light" charset="0"/>
                <a:ea typeface="ＭＳ Ｐゴシック" charset="0"/>
                <a:cs typeface="Open Sans Light" charset="0"/>
              </a:defRPr>
            </a:lvl2pPr>
            <a:lvl3pPr marL="1143000" indent="-228600" defTabSz="457200">
              <a:defRPr>
                <a:solidFill>
                  <a:srgbClr val="1E3268"/>
                </a:solidFill>
                <a:latin typeface="Open Sans Light" charset="0"/>
                <a:ea typeface="Open Sans Light" charset="0"/>
                <a:cs typeface="Open Sans Light" charset="0"/>
              </a:defRPr>
            </a:lvl3pPr>
            <a:lvl4pPr marL="1600200" indent="-228600" defTabSz="457200">
              <a:defRPr sz="1700">
                <a:solidFill>
                  <a:srgbClr val="1E3268"/>
                </a:solidFill>
                <a:latin typeface="Open Sans Light" charset="0"/>
                <a:ea typeface="Open Sans Light" charset="0"/>
                <a:cs typeface="Open Sans Light" charset="0"/>
              </a:defRPr>
            </a:lvl4pPr>
            <a:lvl5pPr marL="2057400" indent="-228600" defTabSz="457200">
              <a:defRPr sz="1700">
                <a:solidFill>
                  <a:srgbClr val="1E3268"/>
                </a:solidFill>
                <a:latin typeface="Open Sans Light" charset="0"/>
                <a:ea typeface="Open Sans Light" charset="0"/>
                <a:cs typeface="Open Sans Light" charset="0"/>
              </a:defRPr>
            </a:lvl5pPr>
            <a:lvl6pPr marL="2514600" indent="-228600" defTabSz="457200" eaLnBrk="0" fontAlgn="base" hangingPunct="0">
              <a:spcBef>
                <a:spcPts val="463"/>
              </a:spcBef>
              <a:spcAft>
                <a:spcPct val="0"/>
              </a:spcAft>
              <a:buFont typeface="Arial" charset="0"/>
              <a:defRPr sz="1700">
                <a:solidFill>
                  <a:srgbClr val="1E3268"/>
                </a:solidFill>
                <a:latin typeface="Open Sans Light" charset="0"/>
                <a:ea typeface="Open Sans Light" charset="0"/>
                <a:cs typeface="Open Sans Light" charset="0"/>
              </a:defRPr>
            </a:lvl6pPr>
            <a:lvl7pPr marL="2971800" indent="-228600" defTabSz="457200" eaLnBrk="0" fontAlgn="base" hangingPunct="0">
              <a:spcBef>
                <a:spcPts val="463"/>
              </a:spcBef>
              <a:spcAft>
                <a:spcPct val="0"/>
              </a:spcAft>
              <a:buFont typeface="Arial" charset="0"/>
              <a:defRPr sz="1700">
                <a:solidFill>
                  <a:srgbClr val="1E3268"/>
                </a:solidFill>
                <a:latin typeface="Open Sans Light" charset="0"/>
                <a:ea typeface="Open Sans Light" charset="0"/>
                <a:cs typeface="Open Sans Light" charset="0"/>
              </a:defRPr>
            </a:lvl7pPr>
            <a:lvl8pPr marL="3429000" indent="-228600" defTabSz="457200" eaLnBrk="0" fontAlgn="base" hangingPunct="0">
              <a:spcBef>
                <a:spcPts val="463"/>
              </a:spcBef>
              <a:spcAft>
                <a:spcPct val="0"/>
              </a:spcAft>
              <a:buFont typeface="Arial" charset="0"/>
              <a:defRPr sz="1700">
                <a:solidFill>
                  <a:srgbClr val="1E3268"/>
                </a:solidFill>
                <a:latin typeface="Open Sans Light" charset="0"/>
                <a:ea typeface="Open Sans Light" charset="0"/>
                <a:cs typeface="Open Sans Light" charset="0"/>
              </a:defRPr>
            </a:lvl8pPr>
            <a:lvl9pPr marL="3886200" indent="-228600" defTabSz="457200" eaLnBrk="0" fontAlgn="base" hangingPunct="0">
              <a:spcBef>
                <a:spcPts val="463"/>
              </a:spcBef>
              <a:spcAft>
                <a:spcPct val="0"/>
              </a:spcAft>
              <a:buFont typeface="Arial" charset="0"/>
              <a:defRPr sz="1700">
                <a:solidFill>
                  <a:srgbClr val="1E3268"/>
                </a:solidFill>
                <a:latin typeface="Open Sans Light" charset="0"/>
                <a:ea typeface="Open Sans Light" charset="0"/>
                <a:cs typeface="Open Sans Light" charset="0"/>
              </a:defRPr>
            </a:lvl9pPr>
          </a:lstStyle>
          <a:p>
            <a:pPr>
              <a:defRPr/>
            </a:pPr>
            <a:r>
              <a:rPr lang="en-US" sz="1200" b="0" dirty="0" smtClean="0">
                <a:solidFill>
                  <a:schemeClr val="accent1">
                    <a:lumMod val="50000"/>
                  </a:schemeClr>
                </a:solidFill>
                <a:cs typeface="ＭＳ Ｐゴシック" charset="0"/>
              </a:rPr>
              <a:t>The International Expert Committee. </a:t>
            </a:r>
            <a:r>
              <a:rPr lang="en-US" sz="1200" b="0" i="1" dirty="0" smtClean="0">
                <a:solidFill>
                  <a:schemeClr val="accent1">
                    <a:lumMod val="50000"/>
                  </a:schemeClr>
                </a:solidFill>
                <a:cs typeface="ＭＳ Ｐゴシック" charset="0"/>
              </a:rPr>
              <a:t>Diabetes Care </a:t>
            </a:r>
            <a:r>
              <a:rPr lang="en-US" sz="1200" b="0" dirty="0" smtClean="0">
                <a:solidFill>
                  <a:schemeClr val="accent1">
                    <a:lumMod val="50000"/>
                  </a:schemeClr>
                </a:solidFill>
                <a:cs typeface="ＭＳ Ｐゴシック" charset="0"/>
              </a:rPr>
              <a:t>2009; 32:1327-1334.</a:t>
            </a:r>
          </a:p>
        </p:txBody>
      </p:sp>
      <p:sp>
        <p:nvSpPr>
          <p:cNvPr id="22544" name="TextBox 9"/>
          <p:cNvSpPr txBox="1">
            <a:spLocks noChangeArrowheads="1"/>
          </p:cNvSpPr>
          <p:nvPr/>
        </p:nvSpPr>
        <p:spPr bwMode="auto">
          <a:xfrm>
            <a:off x="5934075" y="2362200"/>
            <a:ext cx="2860675" cy="2771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ctr" eaLnBrk="1" hangingPunct="1">
              <a:lnSpc>
                <a:spcPct val="110000"/>
              </a:lnSpc>
            </a:pPr>
            <a:r>
              <a:rPr lang="en-US" altLang="en-US" sz="2000">
                <a:solidFill>
                  <a:srgbClr val="000000"/>
                </a:solidFill>
                <a:latin typeface="Open Sans" pitchFamily="6" charset="0"/>
              </a:rPr>
              <a:t>Threshold levels for the development of retinopathy are similar in all 3 populations: </a:t>
            </a:r>
          </a:p>
          <a:p>
            <a:pPr algn="ctr" eaLnBrk="1" hangingPunct="1">
              <a:lnSpc>
                <a:spcPct val="110000"/>
              </a:lnSpc>
            </a:pPr>
            <a:r>
              <a:rPr lang="en-US" altLang="en-US" sz="2000">
                <a:solidFill>
                  <a:srgbClr val="000000"/>
                </a:solidFill>
                <a:latin typeface="Open Sans" pitchFamily="6" charset="0"/>
              </a:rPr>
              <a:t>FPG ≥7.0 mmol/L</a:t>
            </a:r>
          </a:p>
          <a:p>
            <a:pPr algn="ctr" eaLnBrk="1" hangingPunct="1">
              <a:lnSpc>
                <a:spcPct val="110000"/>
              </a:lnSpc>
            </a:pPr>
            <a:r>
              <a:rPr lang="en-US" altLang="en-US" sz="2000">
                <a:solidFill>
                  <a:srgbClr val="000000"/>
                </a:solidFill>
                <a:latin typeface="Open Sans" pitchFamily="6" charset="0"/>
              </a:rPr>
              <a:t>2hPG ≥11.1 mmol/L</a:t>
            </a:r>
          </a:p>
          <a:p>
            <a:pPr algn="ctr" eaLnBrk="1" hangingPunct="1">
              <a:lnSpc>
                <a:spcPct val="110000"/>
              </a:lnSpc>
            </a:pPr>
            <a:r>
              <a:rPr lang="en-US" altLang="en-US" sz="2000">
                <a:solidFill>
                  <a:srgbClr val="000000"/>
                </a:solidFill>
                <a:latin typeface="Open Sans" pitchFamily="6" charset="0"/>
              </a:rPr>
              <a:t> A1C ≥6.5%</a:t>
            </a:r>
          </a:p>
        </p:txBody>
      </p:sp>
      <p:sp>
        <p:nvSpPr>
          <p:cNvPr id="22545" name="Line 2"/>
          <p:cNvSpPr>
            <a:spLocks noChangeShapeType="1"/>
          </p:cNvSpPr>
          <p:nvPr/>
        </p:nvSpPr>
        <p:spPr bwMode="auto">
          <a:xfrm flipV="1">
            <a:off x="2894013" y="1249363"/>
            <a:ext cx="0" cy="115887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546" name="Line 3"/>
          <p:cNvSpPr>
            <a:spLocks noChangeShapeType="1"/>
          </p:cNvSpPr>
          <p:nvPr/>
        </p:nvSpPr>
        <p:spPr bwMode="auto">
          <a:xfrm>
            <a:off x="2843213" y="2384425"/>
            <a:ext cx="2705100"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547" name="Text Box 26"/>
          <p:cNvSpPr txBox="1">
            <a:spLocks noChangeArrowheads="1"/>
          </p:cNvSpPr>
          <p:nvPr/>
        </p:nvSpPr>
        <p:spPr bwMode="auto">
          <a:xfrm>
            <a:off x="3332163" y="1250950"/>
            <a:ext cx="428625"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700">
                <a:solidFill>
                  <a:srgbClr val="000000"/>
                </a:solidFill>
              </a:rPr>
              <a:t>FPG</a:t>
            </a:r>
          </a:p>
        </p:txBody>
      </p:sp>
      <p:sp>
        <p:nvSpPr>
          <p:cNvPr id="22548" name="Text Box 27"/>
          <p:cNvSpPr txBox="1">
            <a:spLocks noChangeArrowheads="1"/>
          </p:cNvSpPr>
          <p:nvPr/>
        </p:nvSpPr>
        <p:spPr bwMode="auto">
          <a:xfrm>
            <a:off x="3332163" y="1376363"/>
            <a:ext cx="777875"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700">
                <a:solidFill>
                  <a:srgbClr val="000000"/>
                </a:solidFill>
              </a:rPr>
              <a:t>2hPG</a:t>
            </a:r>
          </a:p>
        </p:txBody>
      </p:sp>
      <p:sp>
        <p:nvSpPr>
          <p:cNvPr id="22549" name="Text Box 28"/>
          <p:cNvSpPr txBox="1">
            <a:spLocks noChangeArrowheads="1"/>
          </p:cNvSpPr>
          <p:nvPr/>
        </p:nvSpPr>
        <p:spPr bwMode="auto">
          <a:xfrm>
            <a:off x="3332163" y="1500188"/>
            <a:ext cx="5095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700">
                <a:solidFill>
                  <a:srgbClr val="000000"/>
                </a:solidFill>
              </a:rPr>
              <a:t>HbA1c</a:t>
            </a:r>
          </a:p>
        </p:txBody>
      </p:sp>
      <p:sp>
        <p:nvSpPr>
          <p:cNvPr id="346" name="Text Box 31"/>
          <p:cNvSpPr txBox="1">
            <a:spLocks noChangeArrowheads="1"/>
          </p:cNvSpPr>
          <p:nvPr/>
        </p:nvSpPr>
        <p:spPr bwMode="auto">
          <a:xfrm>
            <a:off x="2978150" y="2428875"/>
            <a:ext cx="314325" cy="176213"/>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70-</a:t>
            </a:r>
          </a:p>
        </p:txBody>
      </p:sp>
      <p:sp>
        <p:nvSpPr>
          <p:cNvPr id="347" name="Text Box 44"/>
          <p:cNvSpPr txBox="1">
            <a:spLocks noChangeArrowheads="1"/>
          </p:cNvSpPr>
          <p:nvPr/>
        </p:nvSpPr>
        <p:spPr bwMode="auto">
          <a:xfrm>
            <a:off x="3255963" y="2428875"/>
            <a:ext cx="314325" cy="176213"/>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89-</a:t>
            </a:r>
          </a:p>
        </p:txBody>
      </p:sp>
      <p:sp>
        <p:nvSpPr>
          <p:cNvPr id="348" name="Text Box 45"/>
          <p:cNvSpPr txBox="1">
            <a:spLocks noChangeArrowheads="1"/>
          </p:cNvSpPr>
          <p:nvPr/>
        </p:nvSpPr>
        <p:spPr bwMode="auto">
          <a:xfrm>
            <a:off x="3522663" y="2428875"/>
            <a:ext cx="314325" cy="176213"/>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93-</a:t>
            </a:r>
          </a:p>
        </p:txBody>
      </p:sp>
      <p:sp>
        <p:nvSpPr>
          <p:cNvPr id="349" name="Text Box 46"/>
          <p:cNvSpPr txBox="1">
            <a:spLocks noChangeArrowheads="1"/>
          </p:cNvSpPr>
          <p:nvPr/>
        </p:nvSpPr>
        <p:spPr bwMode="auto">
          <a:xfrm>
            <a:off x="3790950" y="2428875"/>
            <a:ext cx="314325" cy="176213"/>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97-</a:t>
            </a:r>
          </a:p>
        </p:txBody>
      </p:sp>
      <p:sp>
        <p:nvSpPr>
          <p:cNvPr id="350" name="Text Box 47"/>
          <p:cNvSpPr txBox="1">
            <a:spLocks noChangeArrowheads="1"/>
          </p:cNvSpPr>
          <p:nvPr/>
        </p:nvSpPr>
        <p:spPr bwMode="auto">
          <a:xfrm>
            <a:off x="4054475" y="2428875"/>
            <a:ext cx="312738" cy="176213"/>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100-</a:t>
            </a:r>
          </a:p>
        </p:txBody>
      </p:sp>
      <p:sp>
        <p:nvSpPr>
          <p:cNvPr id="351" name="Text Box 48"/>
          <p:cNvSpPr txBox="1">
            <a:spLocks noChangeArrowheads="1"/>
          </p:cNvSpPr>
          <p:nvPr/>
        </p:nvSpPr>
        <p:spPr bwMode="auto">
          <a:xfrm>
            <a:off x="4325938" y="2428875"/>
            <a:ext cx="314325" cy="176213"/>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105-</a:t>
            </a:r>
          </a:p>
        </p:txBody>
      </p:sp>
      <p:sp>
        <p:nvSpPr>
          <p:cNvPr id="352" name="Text Box 49"/>
          <p:cNvSpPr txBox="1">
            <a:spLocks noChangeArrowheads="1"/>
          </p:cNvSpPr>
          <p:nvPr/>
        </p:nvSpPr>
        <p:spPr bwMode="auto">
          <a:xfrm>
            <a:off x="4849813" y="2428875"/>
            <a:ext cx="314325" cy="176213"/>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116-</a:t>
            </a:r>
          </a:p>
        </p:txBody>
      </p:sp>
      <p:sp>
        <p:nvSpPr>
          <p:cNvPr id="353" name="Text Box 50"/>
          <p:cNvSpPr txBox="1">
            <a:spLocks noChangeArrowheads="1"/>
          </p:cNvSpPr>
          <p:nvPr/>
        </p:nvSpPr>
        <p:spPr bwMode="auto">
          <a:xfrm>
            <a:off x="4579938" y="2428875"/>
            <a:ext cx="314325" cy="176213"/>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109-</a:t>
            </a:r>
          </a:p>
        </p:txBody>
      </p:sp>
      <p:sp>
        <p:nvSpPr>
          <p:cNvPr id="354" name="Text Box 51"/>
          <p:cNvSpPr txBox="1">
            <a:spLocks noChangeArrowheads="1"/>
          </p:cNvSpPr>
          <p:nvPr/>
        </p:nvSpPr>
        <p:spPr bwMode="auto">
          <a:xfrm>
            <a:off x="5121275" y="2428875"/>
            <a:ext cx="314325" cy="176213"/>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136-</a:t>
            </a:r>
          </a:p>
        </p:txBody>
      </p:sp>
      <p:sp>
        <p:nvSpPr>
          <p:cNvPr id="355" name="Text Box 52"/>
          <p:cNvSpPr txBox="1">
            <a:spLocks noChangeArrowheads="1"/>
          </p:cNvSpPr>
          <p:nvPr/>
        </p:nvSpPr>
        <p:spPr bwMode="auto">
          <a:xfrm>
            <a:off x="5378450" y="2428875"/>
            <a:ext cx="314325" cy="176213"/>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226-</a:t>
            </a:r>
          </a:p>
        </p:txBody>
      </p:sp>
      <p:sp>
        <p:nvSpPr>
          <p:cNvPr id="356" name="Text Box 53"/>
          <p:cNvSpPr txBox="1">
            <a:spLocks noChangeArrowheads="1"/>
          </p:cNvSpPr>
          <p:nvPr/>
        </p:nvSpPr>
        <p:spPr bwMode="auto">
          <a:xfrm>
            <a:off x="5378450" y="2514600"/>
            <a:ext cx="314325" cy="176213"/>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364-</a:t>
            </a:r>
          </a:p>
        </p:txBody>
      </p:sp>
      <p:sp>
        <p:nvSpPr>
          <p:cNvPr id="357" name="Text Box 54"/>
          <p:cNvSpPr txBox="1">
            <a:spLocks noChangeArrowheads="1"/>
          </p:cNvSpPr>
          <p:nvPr/>
        </p:nvSpPr>
        <p:spPr bwMode="auto">
          <a:xfrm>
            <a:off x="5121275" y="2514600"/>
            <a:ext cx="314325" cy="176213"/>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244-</a:t>
            </a:r>
          </a:p>
        </p:txBody>
      </p:sp>
      <p:sp>
        <p:nvSpPr>
          <p:cNvPr id="358" name="Text Box 55"/>
          <p:cNvSpPr txBox="1">
            <a:spLocks noChangeArrowheads="1"/>
          </p:cNvSpPr>
          <p:nvPr/>
        </p:nvSpPr>
        <p:spPr bwMode="auto">
          <a:xfrm>
            <a:off x="4849813" y="2514600"/>
            <a:ext cx="314325" cy="176213"/>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185-</a:t>
            </a:r>
          </a:p>
        </p:txBody>
      </p:sp>
      <p:sp>
        <p:nvSpPr>
          <p:cNvPr id="359" name="Text Box 56"/>
          <p:cNvSpPr txBox="1">
            <a:spLocks noChangeArrowheads="1"/>
          </p:cNvSpPr>
          <p:nvPr/>
        </p:nvSpPr>
        <p:spPr bwMode="auto">
          <a:xfrm>
            <a:off x="4579938" y="2514600"/>
            <a:ext cx="314325" cy="176213"/>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156-</a:t>
            </a:r>
          </a:p>
        </p:txBody>
      </p:sp>
      <p:sp>
        <p:nvSpPr>
          <p:cNvPr id="360" name="Text Box 57"/>
          <p:cNvSpPr txBox="1">
            <a:spLocks noChangeArrowheads="1"/>
          </p:cNvSpPr>
          <p:nvPr/>
        </p:nvSpPr>
        <p:spPr bwMode="auto">
          <a:xfrm>
            <a:off x="4325938" y="2514600"/>
            <a:ext cx="314325" cy="176213"/>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138-</a:t>
            </a:r>
          </a:p>
        </p:txBody>
      </p:sp>
      <p:sp>
        <p:nvSpPr>
          <p:cNvPr id="361" name="Text Box 58"/>
          <p:cNvSpPr txBox="1">
            <a:spLocks noChangeArrowheads="1"/>
          </p:cNvSpPr>
          <p:nvPr/>
        </p:nvSpPr>
        <p:spPr bwMode="auto">
          <a:xfrm>
            <a:off x="4054475" y="2514600"/>
            <a:ext cx="312738" cy="176213"/>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126-</a:t>
            </a:r>
          </a:p>
        </p:txBody>
      </p:sp>
      <p:sp>
        <p:nvSpPr>
          <p:cNvPr id="362" name="Text Box 59"/>
          <p:cNvSpPr txBox="1">
            <a:spLocks noChangeArrowheads="1"/>
          </p:cNvSpPr>
          <p:nvPr/>
        </p:nvSpPr>
        <p:spPr bwMode="auto">
          <a:xfrm>
            <a:off x="3790950" y="2514600"/>
            <a:ext cx="314325" cy="176213"/>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116-</a:t>
            </a:r>
          </a:p>
        </p:txBody>
      </p:sp>
      <p:sp>
        <p:nvSpPr>
          <p:cNvPr id="363" name="Text Box 60"/>
          <p:cNvSpPr txBox="1">
            <a:spLocks noChangeArrowheads="1"/>
          </p:cNvSpPr>
          <p:nvPr/>
        </p:nvSpPr>
        <p:spPr bwMode="auto">
          <a:xfrm>
            <a:off x="3522663" y="2514600"/>
            <a:ext cx="314325" cy="176213"/>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106-</a:t>
            </a:r>
          </a:p>
        </p:txBody>
      </p:sp>
      <p:sp>
        <p:nvSpPr>
          <p:cNvPr id="364" name="Text Box 61"/>
          <p:cNvSpPr txBox="1">
            <a:spLocks noChangeArrowheads="1"/>
          </p:cNvSpPr>
          <p:nvPr/>
        </p:nvSpPr>
        <p:spPr bwMode="auto">
          <a:xfrm>
            <a:off x="3255963" y="2514600"/>
            <a:ext cx="314325" cy="176213"/>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94-</a:t>
            </a:r>
          </a:p>
        </p:txBody>
      </p:sp>
      <p:sp>
        <p:nvSpPr>
          <p:cNvPr id="365" name="Text Box 62"/>
          <p:cNvSpPr txBox="1">
            <a:spLocks noChangeArrowheads="1"/>
          </p:cNvSpPr>
          <p:nvPr/>
        </p:nvSpPr>
        <p:spPr bwMode="auto">
          <a:xfrm>
            <a:off x="2978150" y="2514600"/>
            <a:ext cx="314325" cy="176213"/>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38-</a:t>
            </a:r>
          </a:p>
        </p:txBody>
      </p:sp>
      <p:sp>
        <p:nvSpPr>
          <p:cNvPr id="366" name="Text Box 63"/>
          <p:cNvSpPr txBox="1">
            <a:spLocks noChangeArrowheads="1"/>
          </p:cNvSpPr>
          <p:nvPr/>
        </p:nvSpPr>
        <p:spPr bwMode="auto">
          <a:xfrm>
            <a:off x="2978150" y="2597150"/>
            <a:ext cx="314325" cy="177800"/>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3.4-</a:t>
            </a:r>
          </a:p>
        </p:txBody>
      </p:sp>
      <p:sp>
        <p:nvSpPr>
          <p:cNvPr id="367" name="Text Box 64"/>
          <p:cNvSpPr txBox="1">
            <a:spLocks noChangeArrowheads="1"/>
          </p:cNvSpPr>
          <p:nvPr/>
        </p:nvSpPr>
        <p:spPr bwMode="auto">
          <a:xfrm>
            <a:off x="3255963" y="2597150"/>
            <a:ext cx="314325"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4.8-</a:t>
            </a:r>
          </a:p>
        </p:txBody>
      </p:sp>
      <p:sp>
        <p:nvSpPr>
          <p:cNvPr id="368" name="Text Box 65"/>
          <p:cNvSpPr txBox="1">
            <a:spLocks noChangeArrowheads="1"/>
          </p:cNvSpPr>
          <p:nvPr/>
        </p:nvSpPr>
        <p:spPr bwMode="auto">
          <a:xfrm>
            <a:off x="3522663" y="2597150"/>
            <a:ext cx="314325"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5.0-</a:t>
            </a:r>
          </a:p>
        </p:txBody>
      </p:sp>
      <p:sp>
        <p:nvSpPr>
          <p:cNvPr id="369" name="Text Box 66"/>
          <p:cNvSpPr txBox="1">
            <a:spLocks noChangeArrowheads="1"/>
          </p:cNvSpPr>
          <p:nvPr/>
        </p:nvSpPr>
        <p:spPr bwMode="auto">
          <a:xfrm>
            <a:off x="3790950" y="2597150"/>
            <a:ext cx="314325"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5.2-</a:t>
            </a:r>
          </a:p>
        </p:txBody>
      </p:sp>
      <p:sp>
        <p:nvSpPr>
          <p:cNvPr id="370" name="Text Box 67"/>
          <p:cNvSpPr txBox="1">
            <a:spLocks noChangeArrowheads="1"/>
          </p:cNvSpPr>
          <p:nvPr/>
        </p:nvSpPr>
        <p:spPr bwMode="auto">
          <a:xfrm>
            <a:off x="4054475" y="2597150"/>
            <a:ext cx="312738" cy="177800"/>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5.3-</a:t>
            </a:r>
          </a:p>
        </p:txBody>
      </p:sp>
      <p:sp>
        <p:nvSpPr>
          <p:cNvPr id="371" name="Text Box 68"/>
          <p:cNvSpPr txBox="1">
            <a:spLocks noChangeArrowheads="1"/>
          </p:cNvSpPr>
          <p:nvPr/>
        </p:nvSpPr>
        <p:spPr bwMode="auto">
          <a:xfrm>
            <a:off x="4325938" y="2597150"/>
            <a:ext cx="314325"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5.5-</a:t>
            </a:r>
          </a:p>
        </p:txBody>
      </p:sp>
      <p:sp>
        <p:nvSpPr>
          <p:cNvPr id="372" name="Text Box 69"/>
          <p:cNvSpPr txBox="1">
            <a:spLocks noChangeArrowheads="1"/>
          </p:cNvSpPr>
          <p:nvPr/>
        </p:nvSpPr>
        <p:spPr bwMode="auto">
          <a:xfrm>
            <a:off x="4579938" y="2597150"/>
            <a:ext cx="314325"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5.7-</a:t>
            </a:r>
          </a:p>
        </p:txBody>
      </p:sp>
      <p:sp>
        <p:nvSpPr>
          <p:cNvPr id="373" name="Text Box 70"/>
          <p:cNvSpPr txBox="1">
            <a:spLocks noChangeArrowheads="1"/>
          </p:cNvSpPr>
          <p:nvPr/>
        </p:nvSpPr>
        <p:spPr bwMode="auto">
          <a:xfrm>
            <a:off x="4849813" y="2597150"/>
            <a:ext cx="314325"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6.0-</a:t>
            </a:r>
          </a:p>
        </p:txBody>
      </p:sp>
      <p:sp>
        <p:nvSpPr>
          <p:cNvPr id="374" name="Text Box 71"/>
          <p:cNvSpPr txBox="1">
            <a:spLocks noChangeArrowheads="1"/>
          </p:cNvSpPr>
          <p:nvPr/>
        </p:nvSpPr>
        <p:spPr bwMode="auto">
          <a:xfrm>
            <a:off x="5121275" y="2597150"/>
            <a:ext cx="314325"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6.7-</a:t>
            </a:r>
          </a:p>
        </p:txBody>
      </p:sp>
      <p:sp>
        <p:nvSpPr>
          <p:cNvPr id="375" name="Text Box 75"/>
          <p:cNvSpPr txBox="1">
            <a:spLocks noChangeArrowheads="1"/>
          </p:cNvSpPr>
          <p:nvPr/>
        </p:nvSpPr>
        <p:spPr bwMode="auto">
          <a:xfrm>
            <a:off x="2287588" y="2597150"/>
            <a:ext cx="681037"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HbA1c (%)</a:t>
            </a:r>
          </a:p>
        </p:txBody>
      </p:sp>
      <p:sp>
        <p:nvSpPr>
          <p:cNvPr id="376" name="Text Box 76"/>
          <p:cNvSpPr txBox="1">
            <a:spLocks noChangeArrowheads="1"/>
          </p:cNvSpPr>
          <p:nvPr/>
        </p:nvSpPr>
        <p:spPr bwMode="auto">
          <a:xfrm>
            <a:off x="2162175" y="2514600"/>
            <a:ext cx="806450" cy="176213"/>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2hPG (mg/dl)</a:t>
            </a:r>
          </a:p>
        </p:txBody>
      </p:sp>
      <p:sp>
        <p:nvSpPr>
          <p:cNvPr id="377" name="Text Box 79"/>
          <p:cNvSpPr txBox="1">
            <a:spLocks noChangeArrowheads="1"/>
          </p:cNvSpPr>
          <p:nvPr/>
        </p:nvSpPr>
        <p:spPr bwMode="auto">
          <a:xfrm>
            <a:off x="2162175" y="2428875"/>
            <a:ext cx="806450" cy="176213"/>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FPG (mg/dl)</a:t>
            </a:r>
          </a:p>
        </p:txBody>
      </p:sp>
      <p:sp>
        <p:nvSpPr>
          <p:cNvPr id="22582" name="Text Box 80"/>
          <p:cNvSpPr txBox="1">
            <a:spLocks noChangeArrowheads="1"/>
          </p:cNvSpPr>
          <p:nvPr/>
        </p:nvSpPr>
        <p:spPr bwMode="auto">
          <a:xfrm rot="-5400000">
            <a:off x="2106613" y="1701800"/>
            <a:ext cx="81915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700" b="1">
                <a:solidFill>
                  <a:srgbClr val="000000"/>
                </a:solidFill>
              </a:rPr>
              <a:t>Retinopathy (%)</a:t>
            </a:r>
          </a:p>
        </p:txBody>
      </p:sp>
      <p:sp>
        <p:nvSpPr>
          <p:cNvPr id="379" name="Text Box 81"/>
          <p:cNvSpPr txBox="1">
            <a:spLocks noChangeArrowheads="1"/>
          </p:cNvSpPr>
          <p:nvPr/>
        </p:nvSpPr>
        <p:spPr bwMode="auto">
          <a:xfrm>
            <a:off x="5378450" y="2597150"/>
            <a:ext cx="314325"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9.5-</a:t>
            </a:r>
          </a:p>
        </p:txBody>
      </p:sp>
      <p:sp>
        <p:nvSpPr>
          <p:cNvPr id="22584" name="Text Box 82"/>
          <p:cNvSpPr txBox="1">
            <a:spLocks noChangeArrowheads="1"/>
          </p:cNvSpPr>
          <p:nvPr/>
        </p:nvSpPr>
        <p:spPr bwMode="auto">
          <a:xfrm>
            <a:off x="2659063" y="1343025"/>
            <a:ext cx="2682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500">
                <a:solidFill>
                  <a:srgbClr val="000000"/>
                </a:solidFill>
              </a:rPr>
              <a:t>15</a:t>
            </a:r>
            <a:endParaRPr lang="en-US" altLang="en-US" sz="600">
              <a:solidFill>
                <a:srgbClr val="000000"/>
              </a:solidFill>
            </a:endParaRPr>
          </a:p>
        </p:txBody>
      </p:sp>
      <p:sp>
        <p:nvSpPr>
          <p:cNvPr id="22585" name="Text Box 83"/>
          <p:cNvSpPr txBox="1">
            <a:spLocks noChangeArrowheads="1"/>
          </p:cNvSpPr>
          <p:nvPr/>
        </p:nvSpPr>
        <p:spPr bwMode="auto">
          <a:xfrm>
            <a:off x="2659063" y="1660525"/>
            <a:ext cx="268287"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500">
                <a:solidFill>
                  <a:srgbClr val="000000"/>
                </a:solidFill>
              </a:rPr>
              <a:t>10</a:t>
            </a:r>
            <a:endParaRPr lang="en-US" altLang="en-US" sz="600">
              <a:solidFill>
                <a:srgbClr val="000000"/>
              </a:solidFill>
            </a:endParaRPr>
          </a:p>
        </p:txBody>
      </p:sp>
      <p:sp>
        <p:nvSpPr>
          <p:cNvPr id="22586" name="Text Box 84"/>
          <p:cNvSpPr txBox="1">
            <a:spLocks noChangeArrowheads="1"/>
          </p:cNvSpPr>
          <p:nvPr/>
        </p:nvSpPr>
        <p:spPr bwMode="auto">
          <a:xfrm>
            <a:off x="2709863" y="1978025"/>
            <a:ext cx="217487"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500">
                <a:solidFill>
                  <a:srgbClr val="000000"/>
                </a:solidFill>
              </a:rPr>
              <a:t>5</a:t>
            </a:r>
            <a:endParaRPr lang="en-US" altLang="en-US" sz="600">
              <a:solidFill>
                <a:srgbClr val="000000"/>
              </a:solidFill>
            </a:endParaRPr>
          </a:p>
        </p:txBody>
      </p:sp>
      <p:sp>
        <p:nvSpPr>
          <p:cNvPr id="22587" name="Text Box 85"/>
          <p:cNvSpPr txBox="1">
            <a:spLocks noChangeArrowheads="1"/>
          </p:cNvSpPr>
          <p:nvPr/>
        </p:nvSpPr>
        <p:spPr bwMode="auto">
          <a:xfrm>
            <a:off x="2709863" y="2301875"/>
            <a:ext cx="217487"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500">
                <a:solidFill>
                  <a:srgbClr val="000000"/>
                </a:solidFill>
              </a:rPr>
              <a:t>0</a:t>
            </a:r>
            <a:endParaRPr lang="en-US" altLang="en-US" sz="600">
              <a:solidFill>
                <a:srgbClr val="000000"/>
              </a:solidFill>
            </a:endParaRPr>
          </a:p>
        </p:txBody>
      </p:sp>
      <p:grpSp>
        <p:nvGrpSpPr>
          <p:cNvPr id="22588" name="Group 1"/>
          <p:cNvGrpSpPr>
            <a:grpSpLocks/>
          </p:cNvGrpSpPr>
          <p:nvPr/>
        </p:nvGrpSpPr>
        <p:grpSpPr bwMode="auto">
          <a:xfrm>
            <a:off x="2865438" y="1250950"/>
            <a:ext cx="26987" cy="1073150"/>
            <a:chOff x="2851150" y="1250950"/>
            <a:chExt cx="42863" cy="1073150"/>
          </a:xfrm>
        </p:grpSpPr>
        <p:sp>
          <p:nvSpPr>
            <p:cNvPr id="22851" name="Line 87"/>
            <p:cNvSpPr>
              <a:spLocks noChangeShapeType="1"/>
            </p:cNvSpPr>
            <p:nvPr/>
          </p:nvSpPr>
          <p:spPr bwMode="auto">
            <a:xfrm>
              <a:off x="2851150" y="1250950"/>
              <a:ext cx="428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52" name="Line 88"/>
            <p:cNvSpPr>
              <a:spLocks noChangeShapeType="1"/>
            </p:cNvSpPr>
            <p:nvPr/>
          </p:nvSpPr>
          <p:spPr bwMode="auto">
            <a:xfrm>
              <a:off x="2851150" y="1314450"/>
              <a:ext cx="428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53" name="Line 89"/>
            <p:cNvSpPr>
              <a:spLocks noChangeShapeType="1"/>
            </p:cNvSpPr>
            <p:nvPr/>
          </p:nvSpPr>
          <p:spPr bwMode="auto">
            <a:xfrm>
              <a:off x="2851150" y="1376363"/>
              <a:ext cx="428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54" name="Line 91"/>
            <p:cNvSpPr>
              <a:spLocks noChangeShapeType="1"/>
            </p:cNvSpPr>
            <p:nvPr/>
          </p:nvSpPr>
          <p:spPr bwMode="auto">
            <a:xfrm>
              <a:off x="2851150" y="1503363"/>
              <a:ext cx="428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55" name="Line 92"/>
            <p:cNvSpPr>
              <a:spLocks noChangeShapeType="1"/>
            </p:cNvSpPr>
            <p:nvPr/>
          </p:nvSpPr>
          <p:spPr bwMode="auto">
            <a:xfrm>
              <a:off x="2851150" y="1630363"/>
              <a:ext cx="428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56" name="Line 93"/>
            <p:cNvSpPr>
              <a:spLocks noChangeShapeType="1"/>
            </p:cNvSpPr>
            <p:nvPr/>
          </p:nvSpPr>
          <p:spPr bwMode="auto">
            <a:xfrm>
              <a:off x="2851150" y="1566863"/>
              <a:ext cx="428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57" name="Line 94"/>
            <p:cNvSpPr>
              <a:spLocks noChangeShapeType="1"/>
            </p:cNvSpPr>
            <p:nvPr/>
          </p:nvSpPr>
          <p:spPr bwMode="auto">
            <a:xfrm>
              <a:off x="2851150" y="1692275"/>
              <a:ext cx="428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58" name="Line 96"/>
            <p:cNvSpPr>
              <a:spLocks noChangeShapeType="1"/>
            </p:cNvSpPr>
            <p:nvPr/>
          </p:nvSpPr>
          <p:spPr bwMode="auto">
            <a:xfrm>
              <a:off x="2851150" y="1819275"/>
              <a:ext cx="428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59" name="Line 97"/>
            <p:cNvSpPr>
              <a:spLocks noChangeShapeType="1"/>
            </p:cNvSpPr>
            <p:nvPr/>
          </p:nvSpPr>
          <p:spPr bwMode="auto">
            <a:xfrm>
              <a:off x="2851150" y="1882775"/>
              <a:ext cx="428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60" name="Line 98"/>
            <p:cNvSpPr>
              <a:spLocks noChangeShapeType="1"/>
            </p:cNvSpPr>
            <p:nvPr/>
          </p:nvSpPr>
          <p:spPr bwMode="auto">
            <a:xfrm>
              <a:off x="2851150" y="1946275"/>
              <a:ext cx="428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61" name="Line 99"/>
            <p:cNvSpPr>
              <a:spLocks noChangeShapeType="1"/>
            </p:cNvSpPr>
            <p:nvPr/>
          </p:nvSpPr>
          <p:spPr bwMode="auto">
            <a:xfrm>
              <a:off x="2851150" y="2008188"/>
              <a:ext cx="428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62" name="Line 101"/>
            <p:cNvSpPr>
              <a:spLocks noChangeShapeType="1"/>
            </p:cNvSpPr>
            <p:nvPr/>
          </p:nvSpPr>
          <p:spPr bwMode="auto">
            <a:xfrm>
              <a:off x="2851150" y="2262188"/>
              <a:ext cx="428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63" name="Line 102"/>
            <p:cNvSpPr>
              <a:spLocks noChangeShapeType="1"/>
            </p:cNvSpPr>
            <p:nvPr/>
          </p:nvSpPr>
          <p:spPr bwMode="auto">
            <a:xfrm>
              <a:off x="2851150" y="2198688"/>
              <a:ext cx="428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64" name="Line 103"/>
            <p:cNvSpPr>
              <a:spLocks noChangeShapeType="1"/>
            </p:cNvSpPr>
            <p:nvPr/>
          </p:nvSpPr>
          <p:spPr bwMode="auto">
            <a:xfrm>
              <a:off x="2851150" y="2135188"/>
              <a:ext cx="428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65" name="Line 105"/>
            <p:cNvSpPr>
              <a:spLocks noChangeShapeType="1"/>
            </p:cNvSpPr>
            <p:nvPr/>
          </p:nvSpPr>
          <p:spPr bwMode="auto">
            <a:xfrm>
              <a:off x="2851150" y="2324100"/>
              <a:ext cx="428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grpSp>
      <p:sp>
        <p:nvSpPr>
          <p:cNvPr id="22589" name="Line 109"/>
          <p:cNvSpPr>
            <a:spLocks noChangeShapeType="1"/>
          </p:cNvSpPr>
          <p:nvPr/>
        </p:nvSpPr>
        <p:spPr bwMode="auto">
          <a:xfrm>
            <a:off x="4487863" y="2384425"/>
            <a:ext cx="0" cy="2540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590" name="Line 110"/>
          <p:cNvSpPr>
            <a:spLocks noChangeShapeType="1"/>
          </p:cNvSpPr>
          <p:nvPr/>
        </p:nvSpPr>
        <p:spPr bwMode="auto">
          <a:xfrm>
            <a:off x="4221163" y="2384425"/>
            <a:ext cx="0" cy="2540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591" name="Line 112"/>
          <p:cNvSpPr>
            <a:spLocks noChangeShapeType="1"/>
          </p:cNvSpPr>
          <p:nvPr/>
        </p:nvSpPr>
        <p:spPr bwMode="auto">
          <a:xfrm>
            <a:off x="4752975" y="2384425"/>
            <a:ext cx="0" cy="2540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592" name="Line 113"/>
          <p:cNvSpPr>
            <a:spLocks noChangeShapeType="1"/>
          </p:cNvSpPr>
          <p:nvPr/>
        </p:nvSpPr>
        <p:spPr bwMode="auto">
          <a:xfrm>
            <a:off x="3690938" y="2384425"/>
            <a:ext cx="0" cy="2540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593" name="Line 115"/>
          <p:cNvSpPr>
            <a:spLocks noChangeShapeType="1"/>
          </p:cNvSpPr>
          <p:nvPr/>
        </p:nvSpPr>
        <p:spPr bwMode="auto">
          <a:xfrm>
            <a:off x="3956050" y="2384425"/>
            <a:ext cx="0" cy="2540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594" name="Line 116"/>
          <p:cNvSpPr>
            <a:spLocks noChangeShapeType="1"/>
          </p:cNvSpPr>
          <p:nvPr/>
        </p:nvSpPr>
        <p:spPr bwMode="auto">
          <a:xfrm>
            <a:off x="3424238" y="2384425"/>
            <a:ext cx="0" cy="2540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595" name="Line 117"/>
          <p:cNvSpPr>
            <a:spLocks noChangeShapeType="1"/>
          </p:cNvSpPr>
          <p:nvPr/>
        </p:nvSpPr>
        <p:spPr bwMode="auto">
          <a:xfrm>
            <a:off x="3159125" y="2384425"/>
            <a:ext cx="0" cy="2540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596" name="Line 121"/>
          <p:cNvSpPr>
            <a:spLocks noChangeShapeType="1"/>
          </p:cNvSpPr>
          <p:nvPr/>
        </p:nvSpPr>
        <p:spPr bwMode="auto">
          <a:xfrm>
            <a:off x="5019675" y="2384425"/>
            <a:ext cx="0" cy="2540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597" name="Line 122"/>
          <p:cNvSpPr>
            <a:spLocks noChangeShapeType="1"/>
          </p:cNvSpPr>
          <p:nvPr/>
        </p:nvSpPr>
        <p:spPr bwMode="auto">
          <a:xfrm>
            <a:off x="5284788" y="2384425"/>
            <a:ext cx="0" cy="2540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598" name="AutoShape 30"/>
          <p:cNvSpPr>
            <a:spLocks noChangeArrowheads="1"/>
          </p:cNvSpPr>
          <p:nvPr/>
        </p:nvSpPr>
        <p:spPr bwMode="auto">
          <a:xfrm flipV="1">
            <a:off x="3222625" y="1336675"/>
            <a:ext cx="90488" cy="55563"/>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599" name="Oval 123"/>
          <p:cNvSpPr>
            <a:spLocks noChangeArrowheads="1"/>
          </p:cNvSpPr>
          <p:nvPr/>
        </p:nvSpPr>
        <p:spPr bwMode="auto">
          <a:xfrm>
            <a:off x="3249613" y="1471613"/>
            <a:ext cx="38100" cy="33337"/>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00" name="Oval 128"/>
          <p:cNvSpPr>
            <a:spLocks noChangeArrowheads="1"/>
          </p:cNvSpPr>
          <p:nvPr/>
        </p:nvSpPr>
        <p:spPr bwMode="auto">
          <a:xfrm>
            <a:off x="3249613" y="1585913"/>
            <a:ext cx="38100" cy="33337"/>
          </a:xfrm>
          <a:prstGeom prst="ellipse">
            <a:avLst/>
          </a:prstGeom>
          <a:solidFill>
            <a:srgbClr val="000000"/>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01" name="Freeform 132"/>
          <p:cNvSpPr>
            <a:spLocks/>
          </p:cNvSpPr>
          <p:nvPr/>
        </p:nvSpPr>
        <p:spPr bwMode="auto">
          <a:xfrm>
            <a:off x="3152775" y="1298575"/>
            <a:ext cx="2405063" cy="1100138"/>
          </a:xfrm>
          <a:custGeom>
            <a:avLst/>
            <a:gdLst>
              <a:gd name="T0" fmla="*/ 0 w 10000"/>
              <a:gd name="T1" fmla="*/ 2147483647 h 10000"/>
              <a:gd name="T2" fmla="*/ 2147483647 w 10000"/>
              <a:gd name="T3" fmla="*/ 2147483647 h 10000"/>
              <a:gd name="T4" fmla="*/ 2147483647 w 10000"/>
              <a:gd name="T5" fmla="*/ 2147483647 h 10000"/>
              <a:gd name="T6" fmla="*/ 2147483647 w 10000"/>
              <a:gd name="T7" fmla="*/ 2147483647 h 10000"/>
              <a:gd name="T8" fmla="*/ 2147483647 w 10000"/>
              <a:gd name="T9" fmla="*/ 2147483647 h 10000"/>
              <a:gd name="T10" fmla="*/ 2147483647 w 10000"/>
              <a:gd name="T11" fmla="*/ 2147483647 h 10000"/>
              <a:gd name="T12" fmla="*/ 2147483647 w 10000"/>
              <a:gd name="T13" fmla="*/ 2147483647 h 10000"/>
              <a:gd name="T14" fmla="*/ 2147483647 w 10000"/>
              <a:gd name="T15" fmla="*/ 2147483647 h 10000"/>
              <a:gd name="T16" fmla="*/ 2147483647 w 10000"/>
              <a:gd name="T17" fmla="*/ 2147483647 h 10000"/>
              <a:gd name="T18" fmla="*/ 2147483647 w 10000"/>
              <a:gd name="T19" fmla="*/ 0 h 100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000"/>
              <a:gd name="T31" fmla="*/ 0 h 10000"/>
              <a:gd name="T32" fmla="*/ 10000 w 10000"/>
              <a:gd name="T33" fmla="*/ 10000 h 100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000" h="10000">
                <a:moveTo>
                  <a:pt x="0" y="9293"/>
                </a:moveTo>
                <a:lnTo>
                  <a:pt x="1181" y="10000"/>
                </a:lnTo>
                <a:lnTo>
                  <a:pt x="2257" y="8743"/>
                </a:lnTo>
                <a:lnTo>
                  <a:pt x="3374" y="9921"/>
                </a:lnTo>
                <a:lnTo>
                  <a:pt x="4474" y="9888"/>
                </a:lnTo>
                <a:lnTo>
                  <a:pt x="5649" y="9888"/>
                </a:lnTo>
                <a:lnTo>
                  <a:pt x="6707" y="8193"/>
                </a:lnTo>
                <a:lnTo>
                  <a:pt x="7835" y="9293"/>
                </a:lnTo>
                <a:lnTo>
                  <a:pt x="8965" y="4321"/>
                </a:lnTo>
                <a:lnTo>
                  <a:pt x="10000" y="0"/>
                </a:lnTo>
              </a:path>
            </a:pathLst>
          </a:custGeom>
          <a:noFill/>
          <a:ln w="6350" cap="flat" cmpd="sng">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22602" name="Freeform 133"/>
          <p:cNvSpPr>
            <a:spLocks/>
          </p:cNvSpPr>
          <p:nvPr/>
        </p:nvSpPr>
        <p:spPr bwMode="auto">
          <a:xfrm>
            <a:off x="3159125" y="1363663"/>
            <a:ext cx="2408238" cy="1031875"/>
          </a:xfrm>
          <a:custGeom>
            <a:avLst/>
            <a:gdLst>
              <a:gd name="T0" fmla="*/ 0 w 1722"/>
              <a:gd name="T1" fmla="*/ 2147483647 h 835"/>
              <a:gd name="T2" fmla="*/ 2147483647 w 1722"/>
              <a:gd name="T3" fmla="*/ 2147483647 h 835"/>
              <a:gd name="T4" fmla="*/ 2147483647 w 1722"/>
              <a:gd name="T5" fmla="*/ 2147483647 h 835"/>
              <a:gd name="T6" fmla="*/ 2147483647 w 1722"/>
              <a:gd name="T7" fmla="*/ 2147483647 h 835"/>
              <a:gd name="T8" fmla="*/ 2147483647 w 1722"/>
              <a:gd name="T9" fmla="*/ 2147483647 h 835"/>
              <a:gd name="T10" fmla="*/ 2147483647 w 1722"/>
              <a:gd name="T11" fmla="*/ 2147483647 h 835"/>
              <a:gd name="T12" fmla="*/ 2147483647 w 1722"/>
              <a:gd name="T13" fmla="*/ 2147483647 h 835"/>
              <a:gd name="T14" fmla="*/ 2147483647 w 1722"/>
              <a:gd name="T15" fmla="*/ 2147483647 h 835"/>
              <a:gd name="T16" fmla="*/ 2147483647 w 1722"/>
              <a:gd name="T17" fmla="*/ 2147483647 h 835"/>
              <a:gd name="T18" fmla="*/ 2147483647 w 1722"/>
              <a:gd name="T19" fmla="*/ 0 h 8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22"/>
              <a:gd name="T31" fmla="*/ 0 h 835"/>
              <a:gd name="T32" fmla="*/ 1722 w 1722"/>
              <a:gd name="T33" fmla="*/ 835 h 83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22" h="835">
                <a:moveTo>
                  <a:pt x="0" y="775"/>
                </a:moveTo>
                <a:lnTo>
                  <a:pt x="192" y="835"/>
                </a:lnTo>
                <a:lnTo>
                  <a:pt x="387" y="726"/>
                </a:lnTo>
                <a:lnTo>
                  <a:pt x="573" y="835"/>
                </a:lnTo>
                <a:lnTo>
                  <a:pt x="768" y="768"/>
                </a:lnTo>
                <a:lnTo>
                  <a:pt x="960" y="775"/>
                </a:lnTo>
                <a:lnTo>
                  <a:pt x="1153" y="772"/>
                </a:lnTo>
                <a:lnTo>
                  <a:pt x="1345" y="716"/>
                </a:lnTo>
                <a:lnTo>
                  <a:pt x="1530" y="237"/>
                </a:lnTo>
                <a:lnTo>
                  <a:pt x="1722" y="0"/>
                </a:lnTo>
              </a:path>
            </a:pathLst>
          </a:custGeom>
          <a:noFill/>
          <a:ln w="6350" cap="flat" cmpd="sng">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22603" name="Freeform 137"/>
          <p:cNvSpPr>
            <a:spLocks/>
          </p:cNvSpPr>
          <p:nvPr/>
        </p:nvSpPr>
        <p:spPr bwMode="auto">
          <a:xfrm>
            <a:off x="3159125" y="1358900"/>
            <a:ext cx="2413000" cy="1027113"/>
          </a:xfrm>
          <a:custGeom>
            <a:avLst/>
            <a:gdLst>
              <a:gd name="T0" fmla="*/ 0 w 1726"/>
              <a:gd name="T1" fmla="*/ 2147483647 h 832"/>
              <a:gd name="T2" fmla="*/ 2147483647 w 1726"/>
              <a:gd name="T3" fmla="*/ 2147483647 h 832"/>
              <a:gd name="T4" fmla="*/ 2147483647 w 1726"/>
              <a:gd name="T5" fmla="*/ 2147483647 h 832"/>
              <a:gd name="T6" fmla="*/ 2147483647 w 1726"/>
              <a:gd name="T7" fmla="*/ 2147483647 h 832"/>
              <a:gd name="T8" fmla="*/ 2147483647 w 1726"/>
              <a:gd name="T9" fmla="*/ 2147483647 h 832"/>
              <a:gd name="T10" fmla="*/ 2147483647 w 1726"/>
              <a:gd name="T11" fmla="*/ 2147483647 h 832"/>
              <a:gd name="T12" fmla="*/ 2147483647 w 1726"/>
              <a:gd name="T13" fmla="*/ 2147483647 h 832"/>
              <a:gd name="T14" fmla="*/ 2147483647 w 1726"/>
              <a:gd name="T15" fmla="*/ 2147483647 h 832"/>
              <a:gd name="T16" fmla="*/ 2147483647 w 1726"/>
              <a:gd name="T17" fmla="*/ 2147483647 h 832"/>
              <a:gd name="T18" fmla="*/ 2147483647 w 1726"/>
              <a:gd name="T19" fmla="*/ 0 h 8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26"/>
              <a:gd name="T31" fmla="*/ 0 h 832"/>
              <a:gd name="T32" fmla="*/ 1726 w 1726"/>
              <a:gd name="T33" fmla="*/ 832 h 8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26" h="832">
                <a:moveTo>
                  <a:pt x="0" y="779"/>
                </a:moveTo>
                <a:lnTo>
                  <a:pt x="188" y="769"/>
                </a:lnTo>
                <a:lnTo>
                  <a:pt x="387" y="832"/>
                </a:lnTo>
                <a:lnTo>
                  <a:pt x="576" y="832"/>
                </a:lnTo>
                <a:lnTo>
                  <a:pt x="772" y="695"/>
                </a:lnTo>
                <a:lnTo>
                  <a:pt x="964" y="772"/>
                </a:lnTo>
                <a:lnTo>
                  <a:pt x="1153" y="828"/>
                </a:lnTo>
                <a:lnTo>
                  <a:pt x="1345" y="720"/>
                </a:lnTo>
                <a:lnTo>
                  <a:pt x="1533" y="336"/>
                </a:lnTo>
                <a:lnTo>
                  <a:pt x="1726" y="0"/>
                </a:lnTo>
              </a:path>
            </a:pathLst>
          </a:custGeom>
          <a:noFill/>
          <a:ln w="63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22604" name="Oval 145"/>
          <p:cNvSpPr>
            <a:spLocks noChangeArrowheads="1"/>
          </p:cNvSpPr>
          <p:nvPr/>
        </p:nvSpPr>
        <p:spPr bwMode="auto">
          <a:xfrm>
            <a:off x="5294313" y="1763713"/>
            <a:ext cx="38100" cy="33337"/>
          </a:xfrm>
          <a:prstGeom prst="ellipse">
            <a:avLst/>
          </a:prstGeom>
          <a:solidFill>
            <a:schemeClr val="hlink"/>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05" name="Oval 147"/>
          <p:cNvSpPr>
            <a:spLocks noChangeArrowheads="1"/>
          </p:cNvSpPr>
          <p:nvPr/>
        </p:nvSpPr>
        <p:spPr bwMode="auto">
          <a:xfrm>
            <a:off x="4738688" y="2189163"/>
            <a:ext cx="38100" cy="33337"/>
          </a:xfrm>
          <a:prstGeom prst="ellipse">
            <a:avLst/>
          </a:prstGeom>
          <a:solidFill>
            <a:schemeClr val="tx1"/>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06" name="Oval 148"/>
          <p:cNvSpPr>
            <a:spLocks noChangeArrowheads="1"/>
          </p:cNvSpPr>
          <p:nvPr/>
        </p:nvSpPr>
        <p:spPr bwMode="auto">
          <a:xfrm>
            <a:off x="4214813" y="2366963"/>
            <a:ext cx="38100" cy="33337"/>
          </a:xfrm>
          <a:prstGeom prst="ellipse">
            <a:avLst/>
          </a:prstGeom>
          <a:solidFill>
            <a:srgbClr val="000000"/>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07" name="Oval 149"/>
          <p:cNvSpPr>
            <a:spLocks noChangeArrowheads="1"/>
          </p:cNvSpPr>
          <p:nvPr/>
        </p:nvSpPr>
        <p:spPr bwMode="auto">
          <a:xfrm>
            <a:off x="3938588" y="2368550"/>
            <a:ext cx="36512" cy="33338"/>
          </a:xfrm>
          <a:prstGeom prst="ellipse">
            <a:avLst/>
          </a:prstGeom>
          <a:solidFill>
            <a:schemeClr val="hlink"/>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08" name="Oval 150"/>
          <p:cNvSpPr>
            <a:spLocks noChangeArrowheads="1"/>
          </p:cNvSpPr>
          <p:nvPr/>
        </p:nvSpPr>
        <p:spPr bwMode="auto">
          <a:xfrm>
            <a:off x="5548313" y="1284288"/>
            <a:ext cx="36512" cy="33337"/>
          </a:xfrm>
          <a:prstGeom prst="ellipse">
            <a:avLst/>
          </a:prstGeom>
          <a:solidFill>
            <a:schemeClr val="tx1"/>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09" name="Oval 151"/>
          <p:cNvSpPr>
            <a:spLocks noChangeArrowheads="1"/>
          </p:cNvSpPr>
          <p:nvPr/>
        </p:nvSpPr>
        <p:spPr bwMode="auto">
          <a:xfrm>
            <a:off x="5013325" y="2293938"/>
            <a:ext cx="36513" cy="33337"/>
          </a:xfrm>
          <a:prstGeom prst="ellipse">
            <a:avLst/>
          </a:prstGeom>
          <a:solidFill>
            <a:schemeClr val="tx1"/>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10" name="Oval 152"/>
          <p:cNvSpPr>
            <a:spLocks noChangeArrowheads="1"/>
          </p:cNvSpPr>
          <p:nvPr/>
        </p:nvSpPr>
        <p:spPr bwMode="auto">
          <a:xfrm>
            <a:off x="4489450" y="2371725"/>
            <a:ext cx="36513" cy="33338"/>
          </a:xfrm>
          <a:prstGeom prst="ellipse">
            <a:avLst/>
          </a:prstGeom>
          <a:solidFill>
            <a:schemeClr val="tx1"/>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11" name="Oval 153"/>
          <p:cNvSpPr>
            <a:spLocks noChangeArrowheads="1"/>
          </p:cNvSpPr>
          <p:nvPr/>
        </p:nvSpPr>
        <p:spPr bwMode="auto">
          <a:xfrm>
            <a:off x="3689350" y="2247900"/>
            <a:ext cx="36513" cy="33338"/>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12" name="Oval 154"/>
          <p:cNvSpPr>
            <a:spLocks noChangeArrowheads="1"/>
          </p:cNvSpPr>
          <p:nvPr/>
        </p:nvSpPr>
        <p:spPr bwMode="auto">
          <a:xfrm>
            <a:off x="3421063" y="2371725"/>
            <a:ext cx="38100" cy="33338"/>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13" name="Oval 155"/>
          <p:cNvSpPr>
            <a:spLocks noChangeArrowheads="1"/>
          </p:cNvSpPr>
          <p:nvPr/>
        </p:nvSpPr>
        <p:spPr bwMode="auto">
          <a:xfrm>
            <a:off x="3146425" y="2300288"/>
            <a:ext cx="38100" cy="33337"/>
          </a:xfrm>
          <a:prstGeom prst="ellipse">
            <a:avLst/>
          </a:prstGeom>
          <a:solidFill>
            <a:schemeClr val="hlink"/>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14" name="Oval 156"/>
          <p:cNvSpPr>
            <a:spLocks noChangeArrowheads="1"/>
          </p:cNvSpPr>
          <p:nvPr/>
        </p:nvSpPr>
        <p:spPr bwMode="auto">
          <a:xfrm>
            <a:off x="4495800" y="2300288"/>
            <a:ext cx="38100" cy="33337"/>
          </a:xfrm>
          <a:prstGeom prst="ellipse">
            <a:avLst/>
          </a:prstGeom>
          <a:solidFill>
            <a:schemeClr val="tx1"/>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15" name="Oval 157"/>
          <p:cNvSpPr>
            <a:spLocks noChangeArrowheads="1"/>
          </p:cNvSpPr>
          <p:nvPr/>
        </p:nvSpPr>
        <p:spPr bwMode="auto">
          <a:xfrm>
            <a:off x="3408363" y="2292350"/>
            <a:ext cx="38100" cy="33338"/>
          </a:xfrm>
          <a:prstGeom prst="ellipse">
            <a:avLst/>
          </a:prstGeom>
          <a:solidFill>
            <a:schemeClr val="tx1"/>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16" name="Oval 158"/>
          <p:cNvSpPr>
            <a:spLocks noChangeArrowheads="1"/>
          </p:cNvSpPr>
          <p:nvPr/>
        </p:nvSpPr>
        <p:spPr bwMode="auto">
          <a:xfrm>
            <a:off x="3148013" y="2303463"/>
            <a:ext cx="38100" cy="33337"/>
          </a:xfrm>
          <a:prstGeom prst="ellipse">
            <a:avLst/>
          </a:prstGeom>
          <a:solidFill>
            <a:schemeClr val="tx1"/>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17" name="Oval 159"/>
          <p:cNvSpPr>
            <a:spLocks noChangeArrowheads="1"/>
          </p:cNvSpPr>
          <p:nvPr/>
        </p:nvSpPr>
        <p:spPr bwMode="auto">
          <a:xfrm>
            <a:off x="5557838" y="1352550"/>
            <a:ext cx="36512" cy="33338"/>
          </a:xfrm>
          <a:prstGeom prst="ellipse">
            <a:avLst/>
          </a:prstGeom>
          <a:solidFill>
            <a:schemeClr val="tx1"/>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18" name="Oval 160"/>
          <p:cNvSpPr>
            <a:spLocks noChangeArrowheads="1"/>
          </p:cNvSpPr>
          <p:nvPr/>
        </p:nvSpPr>
        <p:spPr bwMode="auto">
          <a:xfrm>
            <a:off x="4738688" y="2298700"/>
            <a:ext cx="38100" cy="33338"/>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19" name="Oval 161"/>
          <p:cNvSpPr>
            <a:spLocks noChangeArrowheads="1"/>
          </p:cNvSpPr>
          <p:nvPr/>
        </p:nvSpPr>
        <p:spPr bwMode="auto">
          <a:xfrm>
            <a:off x="4198938" y="2295525"/>
            <a:ext cx="38100" cy="33338"/>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20" name="Oval 162"/>
          <p:cNvSpPr>
            <a:spLocks noChangeArrowheads="1"/>
          </p:cNvSpPr>
          <p:nvPr/>
        </p:nvSpPr>
        <p:spPr bwMode="auto">
          <a:xfrm>
            <a:off x="3938588" y="2363788"/>
            <a:ext cx="36512" cy="33337"/>
          </a:xfrm>
          <a:prstGeom prst="ellipse">
            <a:avLst/>
          </a:prstGeom>
          <a:solidFill>
            <a:schemeClr val="tx1"/>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21" name="Oval 163"/>
          <p:cNvSpPr>
            <a:spLocks noChangeArrowheads="1"/>
          </p:cNvSpPr>
          <p:nvPr/>
        </p:nvSpPr>
        <p:spPr bwMode="auto">
          <a:xfrm>
            <a:off x="3671888" y="2360613"/>
            <a:ext cx="38100" cy="33337"/>
          </a:xfrm>
          <a:prstGeom prst="ellipse">
            <a:avLst/>
          </a:prstGeom>
          <a:solidFill>
            <a:schemeClr val="tx1"/>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22" name="Oval 164"/>
          <p:cNvSpPr>
            <a:spLocks noChangeArrowheads="1"/>
          </p:cNvSpPr>
          <p:nvPr/>
        </p:nvSpPr>
        <p:spPr bwMode="auto">
          <a:xfrm>
            <a:off x="5006975" y="2225675"/>
            <a:ext cx="38100" cy="33338"/>
          </a:xfrm>
          <a:prstGeom prst="ellipse">
            <a:avLst/>
          </a:prstGeom>
          <a:solidFill>
            <a:schemeClr val="tx1"/>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23" name="Oval 165"/>
          <p:cNvSpPr>
            <a:spLocks noChangeArrowheads="1"/>
          </p:cNvSpPr>
          <p:nvPr/>
        </p:nvSpPr>
        <p:spPr bwMode="auto">
          <a:xfrm>
            <a:off x="5284788" y="1641475"/>
            <a:ext cx="38100" cy="33338"/>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24" name="AutoShape 166"/>
          <p:cNvSpPr>
            <a:spLocks noChangeArrowheads="1"/>
          </p:cNvSpPr>
          <p:nvPr/>
        </p:nvSpPr>
        <p:spPr bwMode="auto">
          <a:xfrm flipV="1">
            <a:off x="3646488" y="2351088"/>
            <a:ext cx="88900"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25" name="AutoShape 167"/>
          <p:cNvSpPr>
            <a:spLocks noChangeArrowheads="1"/>
          </p:cNvSpPr>
          <p:nvPr/>
        </p:nvSpPr>
        <p:spPr bwMode="auto">
          <a:xfrm flipV="1">
            <a:off x="3382963" y="2287588"/>
            <a:ext cx="88900"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26" name="AutoShape 168"/>
          <p:cNvSpPr>
            <a:spLocks noChangeArrowheads="1"/>
          </p:cNvSpPr>
          <p:nvPr/>
        </p:nvSpPr>
        <p:spPr bwMode="auto">
          <a:xfrm flipV="1">
            <a:off x="3114675" y="2295525"/>
            <a:ext cx="90488"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27" name="AutoShape 169"/>
          <p:cNvSpPr>
            <a:spLocks noChangeArrowheads="1"/>
          </p:cNvSpPr>
          <p:nvPr/>
        </p:nvSpPr>
        <p:spPr bwMode="auto">
          <a:xfrm flipV="1">
            <a:off x="4989513" y="2228850"/>
            <a:ext cx="88900"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28" name="AutoShape 170"/>
          <p:cNvSpPr>
            <a:spLocks noChangeArrowheads="1"/>
          </p:cNvSpPr>
          <p:nvPr/>
        </p:nvSpPr>
        <p:spPr bwMode="auto">
          <a:xfrm flipV="1">
            <a:off x="4714875" y="2357438"/>
            <a:ext cx="88900" cy="55562"/>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29" name="AutoShape 171"/>
          <p:cNvSpPr>
            <a:spLocks noChangeArrowheads="1"/>
          </p:cNvSpPr>
          <p:nvPr/>
        </p:nvSpPr>
        <p:spPr bwMode="auto">
          <a:xfrm flipV="1">
            <a:off x="4464050" y="2292350"/>
            <a:ext cx="88900" cy="55563"/>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30" name="AutoShape 172"/>
          <p:cNvSpPr>
            <a:spLocks noChangeArrowheads="1"/>
          </p:cNvSpPr>
          <p:nvPr/>
        </p:nvSpPr>
        <p:spPr bwMode="auto">
          <a:xfrm flipV="1">
            <a:off x="3911600" y="2341563"/>
            <a:ext cx="88900"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31" name="AutoShape 173"/>
          <p:cNvSpPr>
            <a:spLocks noChangeArrowheads="1"/>
          </p:cNvSpPr>
          <p:nvPr/>
        </p:nvSpPr>
        <p:spPr bwMode="auto">
          <a:xfrm flipV="1">
            <a:off x="4192588" y="2201863"/>
            <a:ext cx="88900"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32" name="AutoShape 175"/>
          <p:cNvSpPr>
            <a:spLocks noChangeArrowheads="1"/>
          </p:cNvSpPr>
          <p:nvPr/>
        </p:nvSpPr>
        <p:spPr bwMode="auto">
          <a:xfrm flipV="1">
            <a:off x="5526088" y="1343025"/>
            <a:ext cx="90487"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33" name="AutoShape 176"/>
          <p:cNvSpPr>
            <a:spLocks noChangeArrowheads="1"/>
          </p:cNvSpPr>
          <p:nvPr/>
        </p:nvSpPr>
        <p:spPr bwMode="auto">
          <a:xfrm flipV="1">
            <a:off x="5275263" y="1758950"/>
            <a:ext cx="88900"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34" name="Line 178"/>
          <p:cNvSpPr>
            <a:spLocks noChangeShapeType="1"/>
          </p:cNvSpPr>
          <p:nvPr/>
        </p:nvSpPr>
        <p:spPr bwMode="auto">
          <a:xfrm>
            <a:off x="2843213" y="1439863"/>
            <a:ext cx="53975"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635" name="Line 179"/>
          <p:cNvSpPr>
            <a:spLocks noChangeShapeType="1"/>
          </p:cNvSpPr>
          <p:nvPr/>
        </p:nvSpPr>
        <p:spPr bwMode="auto">
          <a:xfrm>
            <a:off x="2843213" y="1755775"/>
            <a:ext cx="53975"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636" name="Line 180"/>
          <p:cNvSpPr>
            <a:spLocks noChangeShapeType="1"/>
          </p:cNvSpPr>
          <p:nvPr/>
        </p:nvSpPr>
        <p:spPr bwMode="auto">
          <a:xfrm>
            <a:off x="2843213" y="2071688"/>
            <a:ext cx="53975"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637" name="Line 182"/>
          <p:cNvSpPr>
            <a:spLocks noChangeShapeType="1"/>
          </p:cNvSpPr>
          <p:nvPr/>
        </p:nvSpPr>
        <p:spPr bwMode="auto">
          <a:xfrm>
            <a:off x="5549900" y="2384425"/>
            <a:ext cx="0" cy="2540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638" name="Line 2"/>
          <p:cNvSpPr>
            <a:spLocks noChangeShapeType="1"/>
          </p:cNvSpPr>
          <p:nvPr/>
        </p:nvSpPr>
        <p:spPr bwMode="auto">
          <a:xfrm flipV="1">
            <a:off x="2894013" y="2860675"/>
            <a:ext cx="0" cy="116840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639" name="Line 3"/>
          <p:cNvSpPr>
            <a:spLocks noChangeShapeType="1"/>
          </p:cNvSpPr>
          <p:nvPr/>
        </p:nvSpPr>
        <p:spPr bwMode="auto">
          <a:xfrm>
            <a:off x="2844800" y="4005263"/>
            <a:ext cx="270351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640" name="Text Box 4"/>
          <p:cNvSpPr txBox="1">
            <a:spLocks noChangeArrowheads="1"/>
          </p:cNvSpPr>
          <p:nvPr/>
        </p:nvSpPr>
        <p:spPr bwMode="auto">
          <a:xfrm>
            <a:off x="3332163" y="2865438"/>
            <a:ext cx="428625"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700">
                <a:solidFill>
                  <a:srgbClr val="000000"/>
                </a:solidFill>
              </a:rPr>
              <a:t>FPG</a:t>
            </a:r>
          </a:p>
        </p:txBody>
      </p:sp>
      <p:sp>
        <p:nvSpPr>
          <p:cNvPr id="22641" name="Text Box 5"/>
          <p:cNvSpPr txBox="1">
            <a:spLocks noChangeArrowheads="1"/>
          </p:cNvSpPr>
          <p:nvPr/>
        </p:nvSpPr>
        <p:spPr bwMode="auto">
          <a:xfrm>
            <a:off x="3332163" y="2989263"/>
            <a:ext cx="777875"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700">
                <a:solidFill>
                  <a:srgbClr val="000000"/>
                </a:solidFill>
              </a:rPr>
              <a:t>2hPG</a:t>
            </a:r>
          </a:p>
        </p:txBody>
      </p:sp>
      <p:sp>
        <p:nvSpPr>
          <p:cNvPr id="22642" name="Text Box 6"/>
          <p:cNvSpPr txBox="1">
            <a:spLocks noChangeArrowheads="1"/>
          </p:cNvSpPr>
          <p:nvPr/>
        </p:nvSpPr>
        <p:spPr bwMode="auto">
          <a:xfrm>
            <a:off x="3332163" y="3114675"/>
            <a:ext cx="5095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700">
                <a:solidFill>
                  <a:srgbClr val="000000"/>
                </a:solidFill>
              </a:rPr>
              <a:t>HbA1c</a:t>
            </a:r>
          </a:p>
        </p:txBody>
      </p:sp>
      <p:sp>
        <p:nvSpPr>
          <p:cNvPr id="459" name="Text Box 7"/>
          <p:cNvSpPr txBox="1">
            <a:spLocks noChangeArrowheads="1"/>
          </p:cNvSpPr>
          <p:nvPr/>
        </p:nvSpPr>
        <p:spPr bwMode="auto">
          <a:xfrm>
            <a:off x="2982913" y="4041775"/>
            <a:ext cx="322262" cy="177800"/>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57-</a:t>
            </a:r>
          </a:p>
        </p:txBody>
      </p:sp>
      <p:sp>
        <p:nvSpPr>
          <p:cNvPr id="460" name="Text Box 8"/>
          <p:cNvSpPr txBox="1">
            <a:spLocks noChangeArrowheads="1"/>
          </p:cNvSpPr>
          <p:nvPr/>
        </p:nvSpPr>
        <p:spPr bwMode="auto">
          <a:xfrm>
            <a:off x="3249613" y="4041775"/>
            <a:ext cx="322262" cy="177800"/>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79-</a:t>
            </a:r>
          </a:p>
        </p:txBody>
      </p:sp>
      <p:sp>
        <p:nvSpPr>
          <p:cNvPr id="461" name="Text Box 9"/>
          <p:cNvSpPr txBox="1">
            <a:spLocks noChangeArrowheads="1"/>
          </p:cNvSpPr>
          <p:nvPr/>
        </p:nvSpPr>
        <p:spPr bwMode="auto">
          <a:xfrm>
            <a:off x="3513138" y="4041775"/>
            <a:ext cx="322262"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84-</a:t>
            </a:r>
          </a:p>
        </p:txBody>
      </p:sp>
      <p:sp>
        <p:nvSpPr>
          <p:cNvPr id="462" name="Text Box 10"/>
          <p:cNvSpPr txBox="1">
            <a:spLocks noChangeArrowheads="1"/>
          </p:cNvSpPr>
          <p:nvPr/>
        </p:nvSpPr>
        <p:spPr bwMode="auto">
          <a:xfrm>
            <a:off x="3776663" y="4041775"/>
            <a:ext cx="323850"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89-</a:t>
            </a:r>
          </a:p>
        </p:txBody>
      </p:sp>
      <p:sp>
        <p:nvSpPr>
          <p:cNvPr id="463" name="Text Box 11"/>
          <p:cNvSpPr txBox="1">
            <a:spLocks noChangeArrowheads="1"/>
          </p:cNvSpPr>
          <p:nvPr/>
        </p:nvSpPr>
        <p:spPr bwMode="auto">
          <a:xfrm>
            <a:off x="4033838" y="4041775"/>
            <a:ext cx="322262"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93-</a:t>
            </a:r>
          </a:p>
        </p:txBody>
      </p:sp>
      <p:sp>
        <p:nvSpPr>
          <p:cNvPr id="464" name="Text Box 12"/>
          <p:cNvSpPr txBox="1">
            <a:spLocks noChangeArrowheads="1"/>
          </p:cNvSpPr>
          <p:nvPr/>
        </p:nvSpPr>
        <p:spPr bwMode="auto">
          <a:xfrm>
            <a:off x="4313238" y="4041775"/>
            <a:ext cx="322262" cy="177800"/>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99-</a:t>
            </a:r>
          </a:p>
        </p:txBody>
      </p:sp>
      <p:sp>
        <p:nvSpPr>
          <p:cNvPr id="465" name="Text Box 13"/>
          <p:cNvSpPr txBox="1">
            <a:spLocks noChangeArrowheads="1"/>
          </p:cNvSpPr>
          <p:nvPr/>
        </p:nvSpPr>
        <p:spPr bwMode="auto">
          <a:xfrm>
            <a:off x="4854575" y="4041775"/>
            <a:ext cx="322263"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130-</a:t>
            </a:r>
          </a:p>
        </p:txBody>
      </p:sp>
      <p:sp>
        <p:nvSpPr>
          <p:cNvPr id="466" name="Text Box 14"/>
          <p:cNvSpPr txBox="1">
            <a:spLocks noChangeArrowheads="1"/>
          </p:cNvSpPr>
          <p:nvPr/>
        </p:nvSpPr>
        <p:spPr bwMode="auto">
          <a:xfrm>
            <a:off x="4584700" y="4041775"/>
            <a:ext cx="322263"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108-</a:t>
            </a:r>
          </a:p>
        </p:txBody>
      </p:sp>
      <p:sp>
        <p:nvSpPr>
          <p:cNvPr id="467" name="Text Box 15"/>
          <p:cNvSpPr txBox="1">
            <a:spLocks noChangeArrowheads="1"/>
          </p:cNvSpPr>
          <p:nvPr/>
        </p:nvSpPr>
        <p:spPr bwMode="auto">
          <a:xfrm>
            <a:off x="5126038" y="4041775"/>
            <a:ext cx="322262"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178-</a:t>
            </a:r>
          </a:p>
        </p:txBody>
      </p:sp>
      <p:sp>
        <p:nvSpPr>
          <p:cNvPr id="468" name="Text Box 16"/>
          <p:cNvSpPr txBox="1">
            <a:spLocks noChangeArrowheads="1"/>
          </p:cNvSpPr>
          <p:nvPr/>
        </p:nvSpPr>
        <p:spPr bwMode="auto">
          <a:xfrm>
            <a:off x="5383213" y="4041775"/>
            <a:ext cx="322262"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258-</a:t>
            </a:r>
          </a:p>
        </p:txBody>
      </p:sp>
      <p:sp>
        <p:nvSpPr>
          <p:cNvPr id="469" name="Text Box 17"/>
          <p:cNvSpPr txBox="1">
            <a:spLocks noChangeArrowheads="1"/>
          </p:cNvSpPr>
          <p:nvPr/>
        </p:nvSpPr>
        <p:spPr bwMode="auto">
          <a:xfrm>
            <a:off x="5383213" y="4133850"/>
            <a:ext cx="322262" cy="179388"/>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386-</a:t>
            </a:r>
          </a:p>
        </p:txBody>
      </p:sp>
      <p:sp>
        <p:nvSpPr>
          <p:cNvPr id="470" name="Text Box 18"/>
          <p:cNvSpPr txBox="1">
            <a:spLocks noChangeArrowheads="1"/>
          </p:cNvSpPr>
          <p:nvPr/>
        </p:nvSpPr>
        <p:spPr bwMode="auto">
          <a:xfrm>
            <a:off x="5126038" y="4133850"/>
            <a:ext cx="322262" cy="179388"/>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304-</a:t>
            </a:r>
          </a:p>
        </p:txBody>
      </p:sp>
      <p:sp>
        <p:nvSpPr>
          <p:cNvPr id="471" name="Text Box 19"/>
          <p:cNvSpPr txBox="1">
            <a:spLocks noChangeArrowheads="1"/>
          </p:cNvSpPr>
          <p:nvPr/>
        </p:nvSpPr>
        <p:spPr bwMode="auto">
          <a:xfrm>
            <a:off x="4854575" y="4133850"/>
            <a:ext cx="322263" cy="179388"/>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218-</a:t>
            </a:r>
          </a:p>
        </p:txBody>
      </p:sp>
      <p:sp>
        <p:nvSpPr>
          <p:cNvPr id="472" name="Text Box 20"/>
          <p:cNvSpPr txBox="1">
            <a:spLocks noChangeArrowheads="1"/>
          </p:cNvSpPr>
          <p:nvPr/>
        </p:nvSpPr>
        <p:spPr bwMode="auto">
          <a:xfrm>
            <a:off x="4584700" y="4133850"/>
            <a:ext cx="322263" cy="179388"/>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155-</a:t>
            </a:r>
          </a:p>
        </p:txBody>
      </p:sp>
      <p:sp>
        <p:nvSpPr>
          <p:cNvPr id="473" name="Text Box 21"/>
          <p:cNvSpPr txBox="1">
            <a:spLocks noChangeArrowheads="1"/>
          </p:cNvSpPr>
          <p:nvPr/>
        </p:nvSpPr>
        <p:spPr bwMode="auto">
          <a:xfrm>
            <a:off x="4313238" y="4133850"/>
            <a:ext cx="322262" cy="179388"/>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125-</a:t>
            </a:r>
          </a:p>
        </p:txBody>
      </p:sp>
      <p:sp>
        <p:nvSpPr>
          <p:cNvPr id="474" name="Text Box 22"/>
          <p:cNvSpPr txBox="1">
            <a:spLocks noChangeArrowheads="1"/>
          </p:cNvSpPr>
          <p:nvPr/>
        </p:nvSpPr>
        <p:spPr bwMode="auto">
          <a:xfrm>
            <a:off x="4033838" y="4133850"/>
            <a:ext cx="322262" cy="179388"/>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110-</a:t>
            </a:r>
          </a:p>
        </p:txBody>
      </p:sp>
      <p:sp>
        <p:nvSpPr>
          <p:cNvPr id="475" name="Text Box 23"/>
          <p:cNvSpPr txBox="1">
            <a:spLocks noChangeArrowheads="1"/>
          </p:cNvSpPr>
          <p:nvPr/>
        </p:nvSpPr>
        <p:spPr bwMode="auto">
          <a:xfrm>
            <a:off x="3776663" y="4133850"/>
            <a:ext cx="323850" cy="179388"/>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99-</a:t>
            </a:r>
          </a:p>
        </p:txBody>
      </p:sp>
      <p:sp>
        <p:nvSpPr>
          <p:cNvPr id="476" name="Text Box 24"/>
          <p:cNvSpPr txBox="1">
            <a:spLocks noChangeArrowheads="1"/>
          </p:cNvSpPr>
          <p:nvPr/>
        </p:nvSpPr>
        <p:spPr bwMode="auto">
          <a:xfrm>
            <a:off x="3513138" y="4133850"/>
            <a:ext cx="322262" cy="179388"/>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90-</a:t>
            </a:r>
          </a:p>
        </p:txBody>
      </p:sp>
      <p:sp>
        <p:nvSpPr>
          <p:cNvPr id="477" name="Text Box 25"/>
          <p:cNvSpPr txBox="1">
            <a:spLocks noChangeArrowheads="1"/>
          </p:cNvSpPr>
          <p:nvPr/>
        </p:nvSpPr>
        <p:spPr bwMode="auto">
          <a:xfrm>
            <a:off x="3249613" y="4133850"/>
            <a:ext cx="322262" cy="179388"/>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80-</a:t>
            </a:r>
          </a:p>
        </p:txBody>
      </p:sp>
      <p:sp>
        <p:nvSpPr>
          <p:cNvPr id="478" name="Text Box 26"/>
          <p:cNvSpPr txBox="1">
            <a:spLocks noChangeArrowheads="1"/>
          </p:cNvSpPr>
          <p:nvPr/>
        </p:nvSpPr>
        <p:spPr bwMode="auto">
          <a:xfrm>
            <a:off x="2982913" y="4133850"/>
            <a:ext cx="322262" cy="179388"/>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39-</a:t>
            </a:r>
          </a:p>
        </p:txBody>
      </p:sp>
      <p:sp>
        <p:nvSpPr>
          <p:cNvPr id="479" name="Text Box 27"/>
          <p:cNvSpPr txBox="1">
            <a:spLocks noChangeArrowheads="1"/>
          </p:cNvSpPr>
          <p:nvPr/>
        </p:nvSpPr>
        <p:spPr bwMode="auto">
          <a:xfrm>
            <a:off x="2982913" y="4221163"/>
            <a:ext cx="322262" cy="177800"/>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2.2-</a:t>
            </a:r>
          </a:p>
        </p:txBody>
      </p:sp>
      <p:sp>
        <p:nvSpPr>
          <p:cNvPr id="480" name="Text Box 28"/>
          <p:cNvSpPr txBox="1">
            <a:spLocks noChangeArrowheads="1"/>
          </p:cNvSpPr>
          <p:nvPr/>
        </p:nvSpPr>
        <p:spPr bwMode="auto">
          <a:xfrm>
            <a:off x="3249613" y="4221163"/>
            <a:ext cx="322262"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4.7-</a:t>
            </a:r>
          </a:p>
        </p:txBody>
      </p:sp>
      <p:sp>
        <p:nvSpPr>
          <p:cNvPr id="481" name="Text Box 29"/>
          <p:cNvSpPr txBox="1">
            <a:spLocks noChangeArrowheads="1"/>
          </p:cNvSpPr>
          <p:nvPr/>
        </p:nvSpPr>
        <p:spPr bwMode="auto">
          <a:xfrm>
            <a:off x="3513138" y="4221163"/>
            <a:ext cx="322262"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4.9-</a:t>
            </a:r>
          </a:p>
        </p:txBody>
      </p:sp>
      <p:sp>
        <p:nvSpPr>
          <p:cNvPr id="482" name="Text Box 30"/>
          <p:cNvSpPr txBox="1">
            <a:spLocks noChangeArrowheads="1"/>
          </p:cNvSpPr>
          <p:nvPr/>
        </p:nvSpPr>
        <p:spPr bwMode="auto">
          <a:xfrm>
            <a:off x="3776663" y="4221163"/>
            <a:ext cx="323850"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5.1-</a:t>
            </a:r>
          </a:p>
        </p:txBody>
      </p:sp>
      <p:sp>
        <p:nvSpPr>
          <p:cNvPr id="483" name="Text Box 31"/>
          <p:cNvSpPr txBox="1">
            <a:spLocks noChangeArrowheads="1"/>
          </p:cNvSpPr>
          <p:nvPr/>
        </p:nvSpPr>
        <p:spPr bwMode="auto">
          <a:xfrm>
            <a:off x="4033838" y="4221163"/>
            <a:ext cx="322262"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5.4-</a:t>
            </a:r>
          </a:p>
        </p:txBody>
      </p:sp>
      <p:sp>
        <p:nvSpPr>
          <p:cNvPr id="484" name="Text Box 32"/>
          <p:cNvSpPr txBox="1">
            <a:spLocks noChangeArrowheads="1"/>
          </p:cNvSpPr>
          <p:nvPr/>
        </p:nvSpPr>
        <p:spPr bwMode="auto">
          <a:xfrm>
            <a:off x="4313238" y="4221163"/>
            <a:ext cx="322262"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5.6-</a:t>
            </a:r>
          </a:p>
        </p:txBody>
      </p:sp>
      <p:sp>
        <p:nvSpPr>
          <p:cNvPr id="485" name="Text Box 33"/>
          <p:cNvSpPr txBox="1">
            <a:spLocks noChangeArrowheads="1"/>
          </p:cNvSpPr>
          <p:nvPr/>
        </p:nvSpPr>
        <p:spPr bwMode="auto">
          <a:xfrm>
            <a:off x="4584700" y="4221163"/>
            <a:ext cx="322263"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6.0-</a:t>
            </a:r>
          </a:p>
        </p:txBody>
      </p:sp>
      <p:sp>
        <p:nvSpPr>
          <p:cNvPr id="486" name="Text Box 34"/>
          <p:cNvSpPr txBox="1">
            <a:spLocks noChangeArrowheads="1"/>
          </p:cNvSpPr>
          <p:nvPr/>
        </p:nvSpPr>
        <p:spPr bwMode="auto">
          <a:xfrm>
            <a:off x="4854575" y="4221163"/>
            <a:ext cx="322263" cy="177800"/>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6.9-</a:t>
            </a:r>
          </a:p>
        </p:txBody>
      </p:sp>
      <p:sp>
        <p:nvSpPr>
          <p:cNvPr id="487" name="Text Box 35"/>
          <p:cNvSpPr txBox="1">
            <a:spLocks noChangeArrowheads="1"/>
          </p:cNvSpPr>
          <p:nvPr/>
        </p:nvSpPr>
        <p:spPr bwMode="auto">
          <a:xfrm>
            <a:off x="5126038" y="4221163"/>
            <a:ext cx="322262"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8.5-</a:t>
            </a:r>
          </a:p>
        </p:txBody>
      </p:sp>
      <p:sp>
        <p:nvSpPr>
          <p:cNvPr id="488" name="Text Box 37"/>
          <p:cNvSpPr txBox="1">
            <a:spLocks noChangeArrowheads="1"/>
          </p:cNvSpPr>
          <p:nvPr/>
        </p:nvSpPr>
        <p:spPr bwMode="auto">
          <a:xfrm>
            <a:off x="2287588" y="4221163"/>
            <a:ext cx="681037" cy="177800"/>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HbA1c (%)</a:t>
            </a:r>
          </a:p>
        </p:txBody>
      </p:sp>
      <p:sp>
        <p:nvSpPr>
          <p:cNvPr id="489" name="Text Box 38"/>
          <p:cNvSpPr txBox="1">
            <a:spLocks noChangeArrowheads="1"/>
          </p:cNvSpPr>
          <p:nvPr/>
        </p:nvSpPr>
        <p:spPr bwMode="auto">
          <a:xfrm>
            <a:off x="2162175" y="4133850"/>
            <a:ext cx="806450" cy="179388"/>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2hPG (mg/dl)</a:t>
            </a:r>
          </a:p>
        </p:txBody>
      </p:sp>
      <p:sp>
        <p:nvSpPr>
          <p:cNvPr id="490" name="Text Box 39"/>
          <p:cNvSpPr txBox="1">
            <a:spLocks noChangeArrowheads="1"/>
          </p:cNvSpPr>
          <p:nvPr/>
        </p:nvSpPr>
        <p:spPr bwMode="auto">
          <a:xfrm>
            <a:off x="2162175" y="4041775"/>
            <a:ext cx="806450" cy="177800"/>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FPG (mg/dl)</a:t>
            </a:r>
          </a:p>
        </p:txBody>
      </p:sp>
      <p:sp>
        <p:nvSpPr>
          <p:cNvPr id="22675" name="Text Box 40"/>
          <p:cNvSpPr txBox="1">
            <a:spLocks noChangeArrowheads="1"/>
          </p:cNvSpPr>
          <p:nvPr/>
        </p:nvSpPr>
        <p:spPr bwMode="auto">
          <a:xfrm rot="-5400000">
            <a:off x="2107406" y="3315494"/>
            <a:ext cx="817563"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700" b="1">
                <a:solidFill>
                  <a:srgbClr val="000000"/>
                </a:solidFill>
              </a:rPr>
              <a:t>Retinopathy (%)</a:t>
            </a:r>
          </a:p>
        </p:txBody>
      </p:sp>
      <p:sp>
        <p:nvSpPr>
          <p:cNvPr id="492" name="Text Box 41"/>
          <p:cNvSpPr txBox="1">
            <a:spLocks noChangeArrowheads="1"/>
          </p:cNvSpPr>
          <p:nvPr/>
        </p:nvSpPr>
        <p:spPr bwMode="auto">
          <a:xfrm>
            <a:off x="5383213" y="4221163"/>
            <a:ext cx="322262" cy="261937"/>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10.3-</a:t>
            </a:r>
          </a:p>
        </p:txBody>
      </p:sp>
      <p:sp>
        <p:nvSpPr>
          <p:cNvPr id="22677" name="Text Box 42"/>
          <p:cNvSpPr txBox="1">
            <a:spLocks noChangeArrowheads="1"/>
          </p:cNvSpPr>
          <p:nvPr/>
        </p:nvSpPr>
        <p:spPr bwMode="auto">
          <a:xfrm>
            <a:off x="2640013" y="2881313"/>
            <a:ext cx="268287"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500">
                <a:solidFill>
                  <a:srgbClr val="000000"/>
                </a:solidFill>
              </a:rPr>
              <a:t>50</a:t>
            </a:r>
            <a:endParaRPr lang="en-US" altLang="en-US" sz="600">
              <a:solidFill>
                <a:srgbClr val="000000"/>
              </a:solidFill>
            </a:endParaRPr>
          </a:p>
        </p:txBody>
      </p:sp>
      <p:sp>
        <p:nvSpPr>
          <p:cNvPr id="22678" name="Text Box 43"/>
          <p:cNvSpPr txBox="1">
            <a:spLocks noChangeArrowheads="1"/>
          </p:cNvSpPr>
          <p:nvPr/>
        </p:nvSpPr>
        <p:spPr bwMode="auto">
          <a:xfrm>
            <a:off x="2640013" y="3498850"/>
            <a:ext cx="268287"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500">
                <a:solidFill>
                  <a:srgbClr val="000000"/>
                </a:solidFill>
              </a:rPr>
              <a:t>20</a:t>
            </a:r>
            <a:endParaRPr lang="en-US" altLang="en-US" sz="600">
              <a:solidFill>
                <a:srgbClr val="000000"/>
              </a:solidFill>
            </a:endParaRPr>
          </a:p>
        </p:txBody>
      </p:sp>
      <p:sp>
        <p:nvSpPr>
          <p:cNvPr id="22679" name="Text Box 44"/>
          <p:cNvSpPr txBox="1">
            <a:spLocks noChangeArrowheads="1"/>
          </p:cNvSpPr>
          <p:nvPr/>
        </p:nvSpPr>
        <p:spPr bwMode="auto">
          <a:xfrm>
            <a:off x="2625725" y="3703638"/>
            <a:ext cx="282575"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500">
                <a:solidFill>
                  <a:srgbClr val="000000"/>
                </a:solidFill>
              </a:rPr>
              <a:t>10</a:t>
            </a:r>
            <a:endParaRPr lang="en-US" altLang="en-US" sz="600">
              <a:solidFill>
                <a:srgbClr val="000000"/>
              </a:solidFill>
            </a:endParaRPr>
          </a:p>
        </p:txBody>
      </p:sp>
      <p:sp>
        <p:nvSpPr>
          <p:cNvPr id="22680" name="Text Box 45"/>
          <p:cNvSpPr txBox="1">
            <a:spLocks noChangeArrowheads="1"/>
          </p:cNvSpPr>
          <p:nvPr/>
        </p:nvSpPr>
        <p:spPr bwMode="auto">
          <a:xfrm>
            <a:off x="2690813" y="3910013"/>
            <a:ext cx="217487"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500">
                <a:solidFill>
                  <a:srgbClr val="000000"/>
                </a:solidFill>
              </a:rPr>
              <a:t>0</a:t>
            </a:r>
            <a:endParaRPr lang="en-US" altLang="en-US" sz="600">
              <a:solidFill>
                <a:srgbClr val="000000"/>
              </a:solidFill>
            </a:endParaRPr>
          </a:p>
        </p:txBody>
      </p:sp>
      <p:sp>
        <p:nvSpPr>
          <p:cNvPr id="22681" name="Line 46"/>
          <p:cNvSpPr>
            <a:spLocks noChangeShapeType="1"/>
          </p:cNvSpPr>
          <p:nvPr/>
        </p:nvSpPr>
        <p:spPr bwMode="auto">
          <a:xfrm>
            <a:off x="2867025" y="2859088"/>
            <a:ext cx="26988"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682" name="Line 51"/>
          <p:cNvSpPr>
            <a:spLocks noChangeShapeType="1"/>
          </p:cNvSpPr>
          <p:nvPr/>
        </p:nvSpPr>
        <p:spPr bwMode="auto">
          <a:xfrm>
            <a:off x="2867025" y="3070225"/>
            <a:ext cx="26988"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683" name="Line 52"/>
          <p:cNvSpPr>
            <a:spLocks noChangeShapeType="1"/>
          </p:cNvSpPr>
          <p:nvPr/>
        </p:nvSpPr>
        <p:spPr bwMode="auto">
          <a:xfrm>
            <a:off x="2867025" y="3278188"/>
            <a:ext cx="26988"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684" name="Line 53"/>
          <p:cNvSpPr>
            <a:spLocks noChangeShapeType="1"/>
          </p:cNvSpPr>
          <p:nvPr/>
        </p:nvSpPr>
        <p:spPr bwMode="auto">
          <a:xfrm>
            <a:off x="2867025" y="3484563"/>
            <a:ext cx="26988"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685" name="Line 56"/>
          <p:cNvSpPr>
            <a:spLocks noChangeShapeType="1"/>
          </p:cNvSpPr>
          <p:nvPr/>
        </p:nvSpPr>
        <p:spPr bwMode="auto">
          <a:xfrm>
            <a:off x="2867025" y="3690938"/>
            <a:ext cx="26988"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686" name="Line 57"/>
          <p:cNvSpPr>
            <a:spLocks noChangeShapeType="1"/>
          </p:cNvSpPr>
          <p:nvPr/>
        </p:nvSpPr>
        <p:spPr bwMode="auto">
          <a:xfrm>
            <a:off x="2867025" y="3898900"/>
            <a:ext cx="26988"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687" name="Line 61"/>
          <p:cNvSpPr>
            <a:spLocks noChangeShapeType="1"/>
          </p:cNvSpPr>
          <p:nvPr/>
        </p:nvSpPr>
        <p:spPr bwMode="auto">
          <a:xfrm>
            <a:off x="4487863" y="4005263"/>
            <a:ext cx="0" cy="2381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688" name="Line 62"/>
          <p:cNvSpPr>
            <a:spLocks noChangeShapeType="1"/>
          </p:cNvSpPr>
          <p:nvPr/>
        </p:nvSpPr>
        <p:spPr bwMode="auto">
          <a:xfrm>
            <a:off x="4221163" y="4005263"/>
            <a:ext cx="0" cy="2381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689" name="Line 63"/>
          <p:cNvSpPr>
            <a:spLocks noChangeShapeType="1"/>
          </p:cNvSpPr>
          <p:nvPr/>
        </p:nvSpPr>
        <p:spPr bwMode="auto">
          <a:xfrm>
            <a:off x="4752975" y="4005263"/>
            <a:ext cx="0" cy="2381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690" name="Line 64"/>
          <p:cNvSpPr>
            <a:spLocks noChangeShapeType="1"/>
          </p:cNvSpPr>
          <p:nvPr/>
        </p:nvSpPr>
        <p:spPr bwMode="auto">
          <a:xfrm>
            <a:off x="3690938" y="4005263"/>
            <a:ext cx="0" cy="2381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691" name="Line 65"/>
          <p:cNvSpPr>
            <a:spLocks noChangeShapeType="1"/>
          </p:cNvSpPr>
          <p:nvPr/>
        </p:nvSpPr>
        <p:spPr bwMode="auto">
          <a:xfrm>
            <a:off x="3956050" y="4005263"/>
            <a:ext cx="0" cy="2381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692" name="Line 66"/>
          <p:cNvSpPr>
            <a:spLocks noChangeShapeType="1"/>
          </p:cNvSpPr>
          <p:nvPr/>
        </p:nvSpPr>
        <p:spPr bwMode="auto">
          <a:xfrm>
            <a:off x="3424238" y="4005263"/>
            <a:ext cx="0" cy="2381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693" name="Line 67"/>
          <p:cNvSpPr>
            <a:spLocks noChangeShapeType="1"/>
          </p:cNvSpPr>
          <p:nvPr/>
        </p:nvSpPr>
        <p:spPr bwMode="auto">
          <a:xfrm>
            <a:off x="3159125" y="4005263"/>
            <a:ext cx="0" cy="2381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694" name="Line 69"/>
          <p:cNvSpPr>
            <a:spLocks noChangeShapeType="1"/>
          </p:cNvSpPr>
          <p:nvPr/>
        </p:nvSpPr>
        <p:spPr bwMode="auto">
          <a:xfrm>
            <a:off x="5019675" y="4005263"/>
            <a:ext cx="0" cy="2381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695" name="Line 70"/>
          <p:cNvSpPr>
            <a:spLocks noChangeShapeType="1"/>
          </p:cNvSpPr>
          <p:nvPr/>
        </p:nvSpPr>
        <p:spPr bwMode="auto">
          <a:xfrm>
            <a:off x="5284788" y="4005263"/>
            <a:ext cx="0" cy="2381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696" name="AutoShape 72"/>
          <p:cNvSpPr>
            <a:spLocks noChangeArrowheads="1"/>
          </p:cNvSpPr>
          <p:nvPr/>
        </p:nvSpPr>
        <p:spPr bwMode="auto">
          <a:xfrm flipV="1">
            <a:off x="3222625" y="2951163"/>
            <a:ext cx="90488"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97" name="Line 73"/>
          <p:cNvSpPr>
            <a:spLocks noChangeShapeType="1"/>
          </p:cNvSpPr>
          <p:nvPr/>
        </p:nvSpPr>
        <p:spPr bwMode="auto">
          <a:xfrm>
            <a:off x="3144838" y="2971800"/>
            <a:ext cx="247650" cy="0"/>
          </a:xfrm>
          <a:prstGeom prst="line">
            <a:avLst/>
          </a:prstGeom>
          <a:noFill/>
          <a:ln w="63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698" name="Oval 75"/>
          <p:cNvSpPr>
            <a:spLocks noChangeArrowheads="1"/>
          </p:cNvSpPr>
          <p:nvPr/>
        </p:nvSpPr>
        <p:spPr bwMode="auto">
          <a:xfrm>
            <a:off x="3249613" y="3086100"/>
            <a:ext cx="38100" cy="33338"/>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699" name="Oval 77"/>
          <p:cNvSpPr>
            <a:spLocks noChangeArrowheads="1"/>
          </p:cNvSpPr>
          <p:nvPr/>
        </p:nvSpPr>
        <p:spPr bwMode="auto">
          <a:xfrm>
            <a:off x="3249613" y="3200400"/>
            <a:ext cx="38100" cy="33338"/>
          </a:xfrm>
          <a:prstGeom prst="ellipse">
            <a:avLst/>
          </a:prstGeom>
          <a:solidFill>
            <a:srgbClr val="000000"/>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00" name="Oval 86"/>
          <p:cNvSpPr>
            <a:spLocks noChangeArrowheads="1"/>
          </p:cNvSpPr>
          <p:nvPr/>
        </p:nvSpPr>
        <p:spPr bwMode="auto">
          <a:xfrm>
            <a:off x="5467350" y="3038475"/>
            <a:ext cx="38100" cy="33338"/>
          </a:xfrm>
          <a:prstGeom prst="ellipse">
            <a:avLst/>
          </a:prstGeom>
          <a:solidFill>
            <a:srgbClr val="000000"/>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01" name="Oval 87"/>
          <p:cNvSpPr>
            <a:spLocks noChangeArrowheads="1"/>
          </p:cNvSpPr>
          <p:nvPr/>
        </p:nvSpPr>
        <p:spPr bwMode="auto">
          <a:xfrm>
            <a:off x="3941763" y="3968750"/>
            <a:ext cx="38100" cy="33338"/>
          </a:xfrm>
          <a:prstGeom prst="ellipse">
            <a:avLst/>
          </a:prstGeom>
          <a:solidFill>
            <a:srgbClr val="000000"/>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02" name="Oval 88"/>
          <p:cNvSpPr>
            <a:spLocks noChangeArrowheads="1"/>
          </p:cNvSpPr>
          <p:nvPr/>
        </p:nvSpPr>
        <p:spPr bwMode="auto">
          <a:xfrm>
            <a:off x="3687763" y="3879850"/>
            <a:ext cx="38100" cy="33338"/>
          </a:xfrm>
          <a:prstGeom prst="ellipse">
            <a:avLst/>
          </a:prstGeom>
          <a:solidFill>
            <a:srgbClr val="000000"/>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03" name="Oval 89"/>
          <p:cNvSpPr>
            <a:spLocks noChangeArrowheads="1"/>
          </p:cNvSpPr>
          <p:nvPr/>
        </p:nvSpPr>
        <p:spPr bwMode="auto">
          <a:xfrm>
            <a:off x="5254625" y="3224213"/>
            <a:ext cx="36513" cy="33337"/>
          </a:xfrm>
          <a:prstGeom prst="ellipse">
            <a:avLst/>
          </a:prstGeom>
          <a:solidFill>
            <a:srgbClr val="000000"/>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04" name="Oval 90"/>
          <p:cNvSpPr>
            <a:spLocks noChangeArrowheads="1"/>
          </p:cNvSpPr>
          <p:nvPr/>
        </p:nvSpPr>
        <p:spPr bwMode="auto">
          <a:xfrm>
            <a:off x="4995863" y="3484563"/>
            <a:ext cx="38100" cy="33337"/>
          </a:xfrm>
          <a:prstGeom prst="ellipse">
            <a:avLst/>
          </a:prstGeom>
          <a:solidFill>
            <a:srgbClr val="000000"/>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05" name="Oval 92"/>
          <p:cNvSpPr>
            <a:spLocks noChangeArrowheads="1"/>
          </p:cNvSpPr>
          <p:nvPr/>
        </p:nvSpPr>
        <p:spPr bwMode="auto">
          <a:xfrm>
            <a:off x="4733925" y="3922713"/>
            <a:ext cx="38100" cy="33337"/>
          </a:xfrm>
          <a:prstGeom prst="ellipse">
            <a:avLst/>
          </a:prstGeom>
          <a:solidFill>
            <a:srgbClr val="000000"/>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06" name="Oval 93"/>
          <p:cNvSpPr>
            <a:spLocks noChangeArrowheads="1"/>
          </p:cNvSpPr>
          <p:nvPr/>
        </p:nvSpPr>
        <p:spPr bwMode="auto">
          <a:xfrm>
            <a:off x="3408363" y="3887788"/>
            <a:ext cx="38100" cy="33337"/>
          </a:xfrm>
          <a:prstGeom prst="ellipse">
            <a:avLst/>
          </a:prstGeom>
          <a:solidFill>
            <a:srgbClr val="000000"/>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07" name="Oval 94"/>
          <p:cNvSpPr>
            <a:spLocks noChangeArrowheads="1"/>
          </p:cNvSpPr>
          <p:nvPr/>
        </p:nvSpPr>
        <p:spPr bwMode="auto">
          <a:xfrm>
            <a:off x="4210050" y="3797300"/>
            <a:ext cx="38100" cy="33338"/>
          </a:xfrm>
          <a:prstGeom prst="ellipse">
            <a:avLst/>
          </a:prstGeom>
          <a:solidFill>
            <a:srgbClr val="000000"/>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08" name="Oval 95"/>
          <p:cNvSpPr>
            <a:spLocks noChangeArrowheads="1"/>
          </p:cNvSpPr>
          <p:nvPr/>
        </p:nvSpPr>
        <p:spPr bwMode="auto">
          <a:xfrm>
            <a:off x="3165475" y="3938588"/>
            <a:ext cx="38100" cy="33337"/>
          </a:xfrm>
          <a:prstGeom prst="ellipse">
            <a:avLst/>
          </a:prstGeom>
          <a:solidFill>
            <a:schemeClr val="hlink"/>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09" name="Oval 96"/>
          <p:cNvSpPr>
            <a:spLocks noChangeArrowheads="1"/>
          </p:cNvSpPr>
          <p:nvPr/>
        </p:nvSpPr>
        <p:spPr bwMode="auto">
          <a:xfrm>
            <a:off x="4478338" y="3886200"/>
            <a:ext cx="38100" cy="33338"/>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10" name="Oval 97"/>
          <p:cNvSpPr>
            <a:spLocks noChangeArrowheads="1"/>
          </p:cNvSpPr>
          <p:nvPr/>
        </p:nvSpPr>
        <p:spPr bwMode="auto">
          <a:xfrm>
            <a:off x="3405188" y="3968750"/>
            <a:ext cx="38100" cy="33338"/>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11" name="Oval 98"/>
          <p:cNvSpPr>
            <a:spLocks noChangeArrowheads="1"/>
          </p:cNvSpPr>
          <p:nvPr/>
        </p:nvSpPr>
        <p:spPr bwMode="auto">
          <a:xfrm>
            <a:off x="3138488" y="3940175"/>
            <a:ext cx="38100" cy="33338"/>
          </a:xfrm>
          <a:prstGeom prst="ellipse">
            <a:avLst/>
          </a:prstGeom>
          <a:solidFill>
            <a:schemeClr val="tx1"/>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12" name="Oval 99"/>
          <p:cNvSpPr>
            <a:spLocks noChangeArrowheads="1"/>
          </p:cNvSpPr>
          <p:nvPr/>
        </p:nvSpPr>
        <p:spPr bwMode="auto">
          <a:xfrm>
            <a:off x="5451475" y="2971800"/>
            <a:ext cx="38100" cy="33338"/>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13" name="Oval 100"/>
          <p:cNvSpPr>
            <a:spLocks noChangeArrowheads="1"/>
          </p:cNvSpPr>
          <p:nvPr/>
        </p:nvSpPr>
        <p:spPr bwMode="auto">
          <a:xfrm>
            <a:off x="4983163" y="3452813"/>
            <a:ext cx="38100" cy="33337"/>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14" name="Oval 101"/>
          <p:cNvSpPr>
            <a:spLocks noChangeArrowheads="1"/>
          </p:cNvSpPr>
          <p:nvPr/>
        </p:nvSpPr>
        <p:spPr bwMode="auto">
          <a:xfrm>
            <a:off x="4729163" y="3783013"/>
            <a:ext cx="38100" cy="33337"/>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15" name="Oval 102"/>
          <p:cNvSpPr>
            <a:spLocks noChangeArrowheads="1"/>
          </p:cNvSpPr>
          <p:nvPr/>
        </p:nvSpPr>
        <p:spPr bwMode="auto">
          <a:xfrm>
            <a:off x="3944938" y="3913188"/>
            <a:ext cx="38100" cy="33337"/>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16" name="Oval 103"/>
          <p:cNvSpPr>
            <a:spLocks noChangeArrowheads="1"/>
          </p:cNvSpPr>
          <p:nvPr/>
        </p:nvSpPr>
        <p:spPr bwMode="auto">
          <a:xfrm>
            <a:off x="3681413" y="3919538"/>
            <a:ext cx="38100" cy="33337"/>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17" name="Oval 104"/>
          <p:cNvSpPr>
            <a:spLocks noChangeArrowheads="1"/>
          </p:cNvSpPr>
          <p:nvPr/>
        </p:nvSpPr>
        <p:spPr bwMode="auto">
          <a:xfrm>
            <a:off x="4221163" y="3933825"/>
            <a:ext cx="38100" cy="33338"/>
          </a:xfrm>
          <a:prstGeom prst="ellipse">
            <a:avLst/>
          </a:prstGeom>
          <a:solidFill>
            <a:schemeClr val="tx1"/>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18" name="Oval 105"/>
          <p:cNvSpPr>
            <a:spLocks noChangeArrowheads="1"/>
          </p:cNvSpPr>
          <p:nvPr/>
        </p:nvSpPr>
        <p:spPr bwMode="auto">
          <a:xfrm>
            <a:off x="5243513" y="3182938"/>
            <a:ext cx="38100" cy="33337"/>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19" name="AutoShape 106"/>
          <p:cNvSpPr>
            <a:spLocks noChangeArrowheads="1"/>
          </p:cNvSpPr>
          <p:nvPr/>
        </p:nvSpPr>
        <p:spPr bwMode="auto">
          <a:xfrm flipV="1">
            <a:off x="3649663" y="3908425"/>
            <a:ext cx="88900"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20" name="AutoShape 107"/>
          <p:cNvSpPr>
            <a:spLocks noChangeArrowheads="1"/>
          </p:cNvSpPr>
          <p:nvPr/>
        </p:nvSpPr>
        <p:spPr bwMode="auto">
          <a:xfrm flipV="1">
            <a:off x="3381375" y="3948113"/>
            <a:ext cx="90488"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21" name="AutoShape 108"/>
          <p:cNvSpPr>
            <a:spLocks noChangeArrowheads="1"/>
          </p:cNvSpPr>
          <p:nvPr/>
        </p:nvSpPr>
        <p:spPr bwMode="auto">
          <a:xfrm flipV="1">
            <a:off x="3122613" y="3937000"/>
            <a:ext cx="88900"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22" name="AutoShape 109"/>
          <p:cNvSpPr>
            <a:spLocks noChangeArrowheads="1"/>
          </p:cNvSpPr>
          <p:nvPr/>
        </p:nvSpPr>
        <p:spPr bwMode="auto">
          <a:xfrm flipV="1">
            <a:off x="4968875" y="3441700"/>
            <a:ext cx="88900" cy="55563"/>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23" name="AutoShape 110"/>
          <p:cNvSpPr>
            <a:spLocks noChangeArrowheads="1"/>
          </p:cNvSpPr>
          <p:nvPr/>
        </p:nvSpPr>
        <p:spPr bwMode="auto">
          <a:xfrm flipV="1">
            <a:off x="4176713" y="3930650"/>
            <a:ext cx="88900" cy="55563"/>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24" name="AutoShape 111"/>
          <p:cNvSpPr>
            <a:spLocks noChangeArrowheads="1"/>
          </p:cNvSpPr>
          <p:nvPr/>
        </p:nvSpPr>
        <p:spPr bwMode="auto">
          <a:xfrm flipV="1">
            <a:off x="3910013" y="3916363"/>
            <a:ext cx="88900"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25" name="AutoShape 112"/>
          <p:cNvSpPr>
            <a:spLocks noChangeArrowheads="1"/>
          </p:cNvSpPr>
          <p:nvPr/>
        </p:nvSpPr>
        <p:spPr bwMode="auto">
          <a:xfrm flipV="1">
            <a:off x="4694238" y="3789363"/>
            <a:ext cx="88900" cy="55562"/>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26" name="AutoShape 113"/>
          <p:cNvSpPr>
            <a:spLocks noChangeArrowheads="1"/>
          </p:cNvSpPr>
          <p:nvPr/>
        </p:nvSpPr>
        <p:spPr bwMode="auto">
          <a:xfrm flipV="1">
            <a:off x="4440238" y="3925888"/>
            <a:ext cx="88900"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27" name="AutoShape 115"/>
          <p:cNvSpPr>
            <a:spLocks noChangeArrowheads="1"/>
          </p:cNvSpPr>
          <p:nvPr/>
        </p:nvSpPr>
        <p:spPr bwMode="auto">
          <a:xfrm flipV="1">
            <a:off x="5456238" y="2963863"/>
            <a:ext cx="90487"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28" name="AutoShape 116"/>
          <p:cNvSpPr>
            <a:spLocks noChangeArrowheads="1"/>
          </p:cNvSpPr>
          <p:nvPr/>
        </p:nvSpPr>
        <p:spPr bwMode="auto">
          <a:xfrm flipV="1">
            <a:off x="5243513" y="3173413"/>
            <a:ext cx="90487"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29" name="Line 117"/>
          <p:cNvSpPr>
            <a:spLocks noChangeShapeType="1"/>
          </p:cNvSpPr>
          <p:nvPr/>
        </p:nvSpPr>
        <p:spPr bwMode="auto">
          <a:xfrm>
            <a:off x="2843213" y="2967038"/>
            <a:ext cx="53975"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730" name="Line 118"/>
          <p:cNvSpPr>
            <a:spLocks noChangeShapeType="1"/>
          </p:cNvSpPr>
          <p:nvPr/>
        </p:nvSpPr>
        <p:spPr bwMode="auto">
          <a:xfrm>
            <a:off x="2843213" y="3381375"/>
            <a:ext cx="53975"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731" name="Line 119"/>
          <p:cNvSpPr>
            <a:spLocks noChangeShapeType="1"/>
          </p:cNvSpPr>
          <p:nvPr/>
        </p:nvSpPr>
        <p:spPr bwMode="auto">
          <a:xfrm>
            <a:off x="2843213" y="3587750"/>
            <a:ext cx="53975"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732" name="Line 121"/>
          <p:cNvSpPr>
            <a:spLocks noChangeShapeType="1"/>
          </p:cNvSpPr>
          <p:nvPr/>
        </p:nvSpPr>
        <p:spPr bwMode="auto">
          <a:xfrm>
            <a:off x="5549900" y="4005263"/>
            <a:ext cx="0" cy="23812"/>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733" name="Text Box 122"/>
          <p:cNvSpPr txBox="1">
            <a:spLocks noChangeArrowheads="1"/>
          </p:cNvSpPr>
          <p:nvPr/>
        </p:nvSpPr>
        <p:spPr bwMode="auto">
          <a:xfrm>
            <a:off x="2640013" y="3086100"/>
            <a:ext cx="268287"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500">
                <a:solidFill>
                  <a:srgbClr val="000000"/>
                </a:solidFill>
              </a:rPr>
              <a:t>40</a:t>
            </a:r>
            <a:endParaRPr lang="en-US" altLang="en-US" sz="600">
              <a:solidFill>
                <a:srgbClr val="000000"/>
              </a:solidFill>
            </a:endParaRPr>
          </a:p>
        </p:txBody>
      </p:sp>
      <p:sp>
        <p:nvSpPr>
          <p:cNvPr id="22734" name="Text Box 123"/>
          <p:cNvSpPr txBox="1">
            <a:spLocks noChangeArrowheads="1"/>
          </p:cNvSpPr>
          <p:nvPr/>
        </p:nvSpPr>
        <p:spPr bwMode="auto">
          <a:xfrm>
            <a:off x="2640013" y="3294063"/>
            <a:ext cx="268287"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500">
                <a:solidFill>
                  <a:srgbClr val="000000"/>
                </a:solidFill>
              </a:rPr>
              <a:t>30</a:t>
            </a:r>
            <a:endParaRPr lang="en-US" altLang="en-US" sz="600">
              <a:solidFill>
                <a:srgbClr val="000000"/>
              </a:solidFill>
            </a:endParaRPr>
          </a:p>
        </p:txBody>
      </p:sp>
      <p:sp>
        <p:nvSpPr>
          <p:cNvPr id="22735" name="Line 124"/>
          <p:cNvSpPr>
            <a:spLocks noChangeShapeType="1"/>
          </p:cNvSpPr>
          <p:nvPr/>
        </p:nvSpPr>
        <p:spPr bwMode="auto">
          <a:xfrm>
            <a:off x="2843213" y="3175000"/>
            <a:ext cx="53975"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736" name="Line 125"/>
          <p:cNvSpPr>
            <a:spLocks noChangeShapeType="1"/>
          </p:cNvSpPr>
          <p:nvPr/>
        </p:nvSpPr>
        <p:spPr bwMode="auto">
          <a:xfrm>
            <a:off x="2843213" y="3795713"/>
            <a:ext cx="53975"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737" name="Freeform 128"/>
          <p:cNvSpPr>
            <a:spLocks/>
          </p:cNvSpPr>
          <p:nvPr/>
        </p:nvSpPr>
        <p:spPr bwMode="auto">
          <a:xfrm>
            <a:off x="3152775" y="2976563"/>
            <a:ext cx="2346325" cy="998537"/>
          </a:xfrm>
          <a:custGeom>
            <a:avLst/>
            <a:gdLst>
              <a:gd name="T0" fmla="*/ 0 w 1677"/>
              <a:gd name="T1" fmla="*/ 2147483647 h 810"/>
              <a:gd name="T2" fmla="*/ 2147483647 w 1677"/>
              <a:gd name="T3" fmla="*/ 2147483647 h 810"/>
              <a:gd name="T4" fmla="*/ 2147483647 w 1677"/>
              <a:gd name="T5" fmla="*/ 2147483647 h 810"/>
              <a:gd name="T6" fmla="*/ 2147483647 w 1677"/>
              <a:gd name="T7" fmla="*/ 2147483647 h 810"/>
              <a:gd name="T8" fmla="*/ 2147483647 w 1677"/>
              <a:gd name="T9" fmla="*/ 2147483647 h 810"/>
              <a:gd name="T10" fmla="*/ 2147483647 w 1677"/>
              <a:gd name="T11" fmla="*/ 2147483647 h 810"/>
              <a:gd name="T12" fmla="*/ 2147483647 w 1677"/>
              <a:gd name="T13" fmla="*/ 2147483647 h 810"/>
              <a:gd name="T14" fmla="*/ 2147483647 w 1677"/>
              <a:gd name="T15" fmla="*/ 2147483647 h 810"/>
              <a:gd name="T16" fmla="*/ 2147483647 w 1677"/>
              <a:gd name="T17" fmla="*/ 2147483647 h 810"/>
              <a:gd name="T18" fmla="*/ 2147483647 w 1677"/>
              <a:gd name="T19" fmla="*/ 0 h 8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77"/>
              <a:gd name="T31" fmla="*/ 0 h 810"/>
              <a:gd name="T32" fmla="*/ 1677 w 1677"/>
              <a:gd name="T33" fmla="*/ 810 h 8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77" h="810">
                <a:moveTo>
                  <a:pt x="0" y="804"/>
                </a:moveTo>
                <a:lnTo>
                  <a:pt x="196" y="810"/>
                </a:lnTo>
                <a:lnTo>
                  <a:pt x="391" y="778"/>
                </a:lnTo>
                <a:lnTo>
                  <a:pt x="580" y="781"/>
                </a:lnTo>
                <a:lnTo>
                  <a:pt x="765" y="794"/>
                </a:lnTo>
                <a:lnTo>
                  <a:pt x="944" y="794"/>
                </a:lnTo>
                <a:lnTo>
                  <a:pt x="1111" y="679"/>
                </a:lnTo>
                <a:lnTo>
                  <a:pt x="1332" y="381"/>
                </a:lnTo>
                <a:lnTo>
                  <a:pt x="1488" y="221"/>
                </a:lnTo>
                <a:lnTo>
                  <a:pt x="1677" y="0"/>
                </a:lnTo>
              </a:path>
            </a:pathLst>
          </a:custGeom>
          <a:noFill/>
          <a:ln w="63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22738" name="Freeform 129"/>
          <p:cNvSpPr>
            <a:spLocks/>
          </p:cNvSpPr>
          <p:nvPr/>
        </p:nvSpPr>
        <p:spPr bwMode="auto">
          <a:xfrm>
            <a:off x="3159125" y="3035300"/>
            <a:ext cx="2339975" cy="960438"/>
          </a:xfrm>
          <a:custGeom>
            <a:avLst/>
            <a:gdLst>
              <a:gd name="T0" fmla="*/ 0 w 1673"/>
              <a:gd name="T1" fmla="*/ 2147483647 h 778"/>
              <a:gd name="T2" fmla="*/ 2147483647 w 1673"/>
              <a:gd name="T3" fmla="*/ 2147483647 h 778"/>
              <a:gd name="T4" fmla="*/ 2147483647 w 1673"/>
              <a:gd name="T5" fmla="*/ 2147483647 h 778"/>
              <a:gd name="T6" fmla="*/ 2147483647 w 1673"/>
              <a:gd name="T7" fmla="*/ 2147483647 h 778"/>
              <a:gd name="T8" fmla="*/ 2147483647 w 1673"/>
              <a:gd name="T9" fmla="*/ 2147483647 h 778"/>
              <a:gd name="T10" fmla="*/ 2147483647 w 1673"/>
              <a:gd name="T11" fmla="*/ 2147483647 h 778"/>
              <a:gd name="T12" fmla="*/ 2147483647 w 1673"/>
              <a:gd name="T13" fmla="*/ 2147483647 h 778"/>
              <a:gd name="T14" fmla="*/ 2147483647 w 1673"/>
              <a:gd name="T15" fmla="*/ 2147483647 h 778"/>
              <a:gd name="T16" fmla="*/ 2147483647 w 1673"/>
              <a:gd name="T17" fmla="*/ 2147483647 h 778"/>
              <a:gd name="T18" fmla="*/ 2147483647 w 1673"/>
              <a:gd name="T19" fmla="*/ 0 h 7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73"/>
              <a:gd name="T31" fmla="*/ 0 h 778"/>
              <a:gd name="T32" fmla="*/ 1673 w 1673"/>
              <a:gd name="T33" fmla="*/ 778 h 77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73" h="778">
                <a:moveTo>
                  <a:pt x="0" y="746"/>
                </a:moveTo>
                <a:lnTo>
                  <a:pt x="195" y="708"/>
                </a:lnTo>
                <a:lnTo>
                  <a:pt x="390" y="688"/>
                </a:lnTo>
                <a:lnTo>
                  <a:pt x="566" y="778"/>
                </a:lnTo>
                <a:lnTo>
                  <a:pt x="768" y="624"/>
                </a:lnTo>
                <a:lnTo>
                  <a:pt x="960" y="704"/>
                </a:lnTo>
                <a:lnTo>
                  <a:pt x="1139" y="727"/>
                </a:lnTo>
                <a:lnTo>
                  <a:pt x="1315" y="378"/>
                </a:lnTo>
                <a:lnTo>
                  <a:pt x="1520" y="138"/>
                </a:lnTo>
                <a:lnTo>
                  <a:pt x="1673" y="0"/>
                </a:lnTo>
              </a:path>
            </a:pathLst>
          </a:custGeom>
          <a:noFill/>
          <a:ln w="6350" cap="flat" cmpd="sng">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22739" name="Freeform 130"/>
          <p:cNvSpPr>
            <a:spLocks/>
          </p:cNvSpPr>
          <p:nvPr/>
        </p:nvSpPr>
        <p:spPr bwMode="auto">
          <a:xfrm>
            <a:off x="3159125" y="2981325"/>
            <a:ext cx="2317750" cy="1006475"/>
          </a:xfrm>
          <a:custGeom>
            <a:avLst/>
            <a:gdLst>
              <a:gd name="T0" fmla="*/ 0 w 1657"/>
              <a:gd name="T1" fmla="*/ 2147483647 h 816"/>
              <a:gd name="T2" fmla="*/ 2147483647 w 1657"/>
              <a:gd name="T3" fmla="*/ 2147483647 h 816"/>
              <a:gd name="T4" fmla="*/ 2147483647 w 1657"/>
              <a:gd name="T5" fmla="*/ 2147483647 h 816"/>
              <a:gd name="T6" fmla="*/ 2147483647 w 1657"/>
              <a:gd name="T7" fmla="*/ 2147483647 h 816"/>
              <a:gd name="T8" fmla="*/ 2147483647 w 1657"/>
              <a:gd name="T9" fmla="*/ 2147483647 h 816"/>
              <a:gd name="T10" fmla="*/ 2147483647 w 1657"/>
              <a:gd name="T11" fmla="*/ 2147483647 h 816"/>
              <a:gd name="T12" fmla="*/ 2147483647 w 1657"/>
              <a:gd name="T13" fmla="*/ 2147483647 h 816"/>
              <a:gd name="T14" fmla="*/ 2147483647 w 1657"/>
              <a:gd name="T15" fmla="*/ 2147483647 h 816"/>
              <a:gd name="T16" fmla="*/ 2147483647 w 1657"/>
              <a:gd name="T17" fmla="*/ 2147483647 h 816"/>
              <a:gd name="T18" fmla="*/ 2147483647 w 1657"/>
              <a:gd name="T19" fmla="*/ 0 h 8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57"/>
              <a:gd name="T31" fmla="*/ 0 h 816"/>
              <a:gd name="T32" fmla="*/ 1657 w 1657"/>
              <a:gd name="T33" fmla="*/ 816 h 8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57" h="816">
                <a:moveTo>
                  <a:pt x="0" y="793"/>
                </a:moveTo>
                <a:lnTo>
                  <a:pt x="195" y="816"/>
                </a:lnTo>
                <a:lnTo>
                  <a:pt x="384" y="768"/>
                </a:lnTo>
                <a:lnTo>
                  <a:pt x="576" y="771"/>
                </a:lnTo>
                <a:lnTo>
                  <a:pt x="768" y="793"/>
                </a:lnTo>
                <a:lnTo>
                  <a:pt x="956" y="758"/>
                </a:lnTo>
                <a:lnTo>
                  <a:pt x="1136" y="672"/>
                </a:lnTo>
                <a:lnTo>
                  <a:pt x="1321" y="396"/>
                </a:lnTo>
                <a:lnTo>
                  <a:pt x="1507" y="179"/>
                </a:lnTo>
                <a:lnTo>
                  <a:pt x="1657" y="0"/>
                </a:lnTo>
              </a:path>
            </a:pathLst>
          </a:custGeom>
          <a:noFill/>
          <a:ln w="6350" cap="flat" cmpd="sng">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22740" name="Line 2"/>
          <p:cNvSpPr>
            <a:spLocks noChangeShapeType="1"/>
          </p:cNvSpPr>
          <p:nvPr/>
        </p:nvSpPr>
        <p:spPr bwMode="auto">
          <a:xfrm flipV="1">
            <a:off x="2894013" y="4467225"/>
            <a:ext cx="0" cy="117157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563" name="Line 3"/>
          <p:cNvSpPr>
            <a:spLocks noChangeShapeType="1"/>
          </p:cNvSpPr>
          <p:nvPr/>
        </p:nvSpPr>
        <p:spPr bwMode="auto">
          <a:xfrm>
            <a:off x="2843213" y="5607050"/>
            <a:ext cx="2705100" cy="0"/>
          </a:xfrm>
          <a:prstGeom prst="line">
            <a:avLst/>
          </a:prstGeom>
          <a:noFill/>
          <a:ln w="6350" cmpd="sng">
            <a:solidFill>
              <a:srgbClr val="6A512A"/>
            </a:solidFill>
            <a:round/>
            <a:headEnd/>
            <a:tailEnd/>
          </a:ln>
          <a:effectLst/>
          <a:extLst/>
        </p:spPr>
        <p:txBody>
          <a:bodyPr wrap="none" anchor="ctr"/>
          <a:lstStyle/>
          <a:p>
            <a:pPr defTabSz="457200">
              <a:defRPr/>
            </a:pPr>
            <a:endParaRPr lang="en-US" sz="550">
              <a:solidFill>
                <a:srgbClr val="000000"/>
              </a:solidFill>
              <a:latin typeface="Calibri"/>
              <a:ea typeface="ＭＳ Ｐゴシック" charset="0"/>
              <a:cs typeface="Calibri"/>
            </a:endParaRPr>
          </a:p>
        </p:txBody>
      </p:sp>
      <p:sp>
        <p:nvSpPr>
          <p:cNvPr id="22742" name="Text Box 4"/>
          <p:cNvSpPr txBox="1">
            <a:spLocks noChangeArrowheads="1"/>
          </p:cNvSpPr>
          <p:nvPr/>
        </p:nvSpPr>
        <p:spPr bwMode="auto">
          <a:xfrm>
            <a:off x="3332163" y="4468813"/>
            <a:ext cx="428625"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700">
                <a:solidFill>
                  <a:srgbClr val="000000"/>
                </a:solidFill>
              </a:rPr>
              <a:t>FPG</a:t>
            </a:r>
          </a:p>
        </p:txBody>
      </p:sp>
      <p:sp>
        <p:nvSpPr>
          <p:cNvPr id="22743" name="Text Box 5"/>
          <p:cNvSpPr txBox="1">
            <a:spLocks noChangeArrowheads="1"/>
          </p:cNvSpPr>
          <p:nvPr/>
        </p:nvSpPr>
        <p:spPr bwMode="auto">
          <a:xfrm>
            <a:off x="3332163" y="4594225"/>
            <a:ext cx="777875"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700">
                <a:solidFill>
                  <a:srgbClr val="000000"/>
                </a:solidFill>
              </a:rPr>
              <a:t>2hPG</a:t>
            </a:r>
          </a:p>
        </p:txBody>
      </p:sp>
      <p:sp>
        <p:nvSpPr>
          <p:cNvPr id="22744" name="Text Box 6"/>
          <p:cNvSpPr txBox="1">
            <a:spLocks noChangeArrowheads="1"/>
          </p:cNvSpPr>
          <p:nvPr/>
        </p:nvSpPr>
        <p:spPr bwMode="auto">
          <a:xfrm>
            <a:off x="3332163" y="4718050"/>
            <a:ext cx="50958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700">
                <a:solidFill>
                  <a:srgbClr val="000000"/>
                </a:solidFill>
              </a:rPr>
              <a:t>HbA1c</a:t>
            </a:r>
          </a:p>
        </p:txBody>
      </p:sp>
      <p:sp>
        <p:nvSpPr>
          <p:cNvPr id="567" name="Text Box 7"/>
          <p:cNvSpPr txBox="1">
            <a:spLocks noChangeArrowheads="1"/>
          </p:cNvSpPr>
          <p:nvPr/>
        </p:nvSpPr>
        <p:spPr bwMode="auto">
          <a:xfrm>
            <a:off x="2990850" y="5646738"/>
            <a:ext cx="314325" cy="176212"/>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42-</a:t>
            </a:r>
          </a:p>
        </p:txBody>
      </p:sp>
      <p:sp>
        <p:nvSpPr>
          <p:cNvPr id="568" name="Text Box 8"/>
          <p:cNvSpPr txBox="1">
            <a:spLocks noChangeArrowheads="1"/>
          </p:cNvSpPr>
          <p:nvPr/>
        </p:nvSpPr>
        <p:spPr bwMode="auto">
          <a:xfrm>
            <a:off x="3263900" y="5646738"/>
            <a:ext cx="312738" cy="176212"/>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87-</a:t>
            </a:r>
          </a:p>
        </p:txBody>
      </p:sp>
      <p:sp>
        <p:nvSpPr>
          <p:cNvPr id="569" name="Text Box 9"/>
          <p:cNvSpPr txBox="1">
            <a:spLocks noChangeArrowheads="1"/>
          </p:cNvSpPr>
          <p:nvPr/>
        </p:nvSpPr>
        <p:spPr bwMode="auto">
          <a:xfrm>
            <a:off x="3535363" y="5646738"/>
            <a:ext cx="314325" cy="176212"/>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90-</a:t>
            </a:r>
          </a:p>
        </p:txBody>
      </p:sp>
      <p:sp>
        <p:nvSpPr>
          <p:cNvPr id="570" name="Text Box 10"/>
          <p:cNvSpPr txBox="1">
            <a:spLocks noChangeArrowheads="1"/>
          </p:cNvSpPr>
          <p:nvPr/>
        </p:nvSpPr>
        <p:spPr bwMode="auto">
          <a:xfrm>
            <a:off x="3798888" y="5646738"/>
            <a:ext cx="312737" cy="176212"/>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93-</a:t>
            </a:r>
          </a:p>
        </p:txBody>
      </p:sp>
      <p:sp>
        <p:nvSpPr>
          <p:cNvPr id="571" name="Text Box 11"/>
          <p:cNvSpPr txBox="1">
            <a:spLocks noChangeArrowheads="1"/>
          </p:cNvSpPr>
          <p:nvPr/>
        </p:nvSpPr>
        <p:spPr bwMode="auto">
          <a:xfrm>
            <a:off x="4057650" y="5646738"/>
            <a:ext cx="314325" cy="176212"/>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96-</a:t>
            </a:r>
          </a:p>
        </p:txBody>
      </p:sp>
      <p:sp>
        <p:nvSpPr>
          <p:cNvPr id="572" name="Text Box 12"/>
          <p:cNvSpPr txBox="1">
            <a:spLocks noChangeArrowheads="1"/>
          </p:cNvSpPr>
          <p:nvPr/>
        </p:nvSpPr>
        <p:spPr bwMode="auto">
          <a:xfrm>
            <a:off x="4337050" y="5646738"/>
            <a:ext cx="314325" cy="176212"/>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98-</a:t>
            </a:r>
          </a:p>
        </p:txBody>
      </p:sp>
      <p:sp>
        <p:nvSpPr>
          <p:cNvPr id="573" name="Text Box 13"/>
          <p:cNvSpPr txBox="1">
            <a:spLocks noChangeArrowheads="1"/>
          </p:cNvSpPr>
          <p:nvPr/>
        </p:nvSpPr>
        <p:spPr bwMode="auto">
          <a:xfrm>
            <a:off x="4878388" y="5646738"/>
            <a:ext cx="314325" cy="176212"/>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104-</a:t>
            </a:r>
          </a:p>
        </p:txBody>
      </p:sp>
      <p:sp>
        <p:nvSpPr>
          <p:cNvPr id="574" name="Text Box 14"/>
          <p:cNvSpPr txBox="1">
            <a:spLocks noChangeArrowheads="1"/>
          </p:cNvSpPr>
          <p:nvPr/>
        </p:nvSpPr>
        <p:spPr bwMode="auto">
          <a:xfrm>
            <a:off x="4608513" y="5646738"/>
            <a:ext cx="314325" cy="176212"/>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101-</a:t>
            </a:r>
          </a:p>
        </p:txBody>
      </p:sp>
      <p:sp>
        <p:nvSpPr>
          <p:cNvPr id="575" name="Text Box 15"/>
          <p:cNvSpPr txBox="1">
            <a:spLocks noChangeArrowheads="1"/>
          </p:cNvSpPr>
          <p:nvPr/>
        </p:nvSpPr>
        <p:spPr bwMode="auto">
          <a:xfrm>
            <a:off x="5149850" y="5646738"/>
            <a:ext cx="314325" cy="176212"/>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109-</a:t>
            </a:r>
          </a:p>
        </p:txBody>
      </p:sp>
      <p:sp>
        <p:nvSpPr>
          <p:cNvPr id="576" name="Text Box 16"/>
          <p:cNvSpPr txBox="1">
            <a:spLocks noChangeArrowheads="1"/>
          </p:cNvSpPr>
          <p:nvPr/>
        </p:nvSpPr>
        <p:spPr bwMode="auto">
          <a:xfrm>
            <a:off x="5407025" y="5646738"/>
            <a:ext cx="314325" cy="176212"/>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120-</a:t>
            </a:r>
          </a:p>
        </p:txBody>
      </p:sp>
      <p:sp>
        <p:nvSpPr>
          <p:cNvPr id="577" name="Text Box 17"/>
          <p:cNvSpPr txBox="1">
            <a:spLocks noChangeArrowheads="1"/>
          </p:cNvSpPr>
          <p:nvPr/>
        </p:nvSpPr>
        <p:spPr bwMode="auto">
          <a:xfrm>
            <a:off x="5407025" y="5737225"/>
            <a:ext cx="314325" cy="176213"/>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195-</a:t>
            </a:r>
          </a:p>
        </p:txBody>
      </p:sp>
      <p:sp>
        <p:nvSpPr>
          <p:cNvPr id="578" name="Text Box 18"/>
          <p:cNvSpPr txBox="1">
            <a:spLocks noChangeArrowheads="1"/>
          </p:cNvSpPr>
          <p:nvPr/>
        </p:nvSpPr>
        <p:spPr bwMode="auto">
          <a:xfrm>
            <a:off x="5149850" y="5737225"/>
            <a:ext cx="314325" cy="176213"/>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154-</a:t>
            </a:r>
          </a:p>
        </p:txBody>
      </p:sp>
      <p:sp>
        <p:nvSpPr>
          <p:cNvPr id="579" name="Text Box 19"/>
          <p:cNvSpPr txBox="1">
            <a:spLocks noChangeArrowheads="1"/>
          </p:cNvSpPr>
          <p:nvPr/>
        </p:nvSpPr>
        <p:spPr bwMode="auto">
          <a:xfrm>
            <a:off x="4878388" y="5737225"/>
            <a:ext cx="314325" cy="176213"/>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133-</a:t>
            </a:r>
          </a:p>
        </p:txBody>
      </p:sp>
      <p:sp>
        <p:nvSpPr>
          <p:cNvPr id="580" name="Text Box 20"/>
          <p:cNvSpPr txBox="1">
            <a:spLocks noChangeArrowheads="1"/>
          </p:cNvSpPr>
          <p:nvPr/>
        </p:nvSpPr>
        <p:spPr bwMode="auto">
          <a:xfrm>
            <a:off x="4608513" y="5737225"/>
            <a:ext cx="314325" cy="176213"/>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120-</a:t>
            </a:r>
          </a:p>
        </p:txBody>
      </p:sp>
      <p:sp>
        <p:nvSpPr>
          <p:cNvPr id="581" name="Text Box 21"/>
          <p:cNvSpPr txBox="1">
            <a:spLocks noChangeArrowheads="1"/>
          </p:cNvSpPr>
          <p:nvPr/>
        </p:nvSpPr>
        <p:spPr bwMode="auto">
          <a:xfrm>
            <a:off x="4337050" y="5737225"/>
            <a:ext cx="314325" cy="176213"/>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112-</a:t>
            </a:r>
          </a:p>
        </p:txBody>
      </p:sp>
      <p:sp>
        <p:nvSpPr>
          <p:cNvPr id="582" name="Text Box 22"/>
          <p:cNvSpPr txBox="1">
            <a:spLocks noChangeArrowheads="1"/>
          </p:cNvSpPr>
          <p:nvPr/>
        </p:nvSpPr>
        <p:spPr bwMode="auto">
          <a:xfrm>
            <a:off x="4057650" y="5737225"/>
            <a:ext cx="314325" cy="176213"/>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102-</a:t>
            </a:r>
          </a:p>
        </p:txBody>
      </p:sp>
      <p:sp>
        <p:nvSpPr>
          <p:cNvPr id="583" name="Text Box 23"/>
          <p:cNvSpPr txBox="1">
            <a:spLocks noChangeArrowheads="1"/>
          </p:cNvSpPr>
          <p:nvPr/>
        </p:nvSpPr>
        <p:spPr bwMode="auto">
          <a:xfrm>
            <a:off x="3798888" y="5737225"/>
            <a:ext cx="312737"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94-</a:t>
            </a:r>
          </a:p>
        </p:txBody>
      </p:sp>
      <p:sp>
        <p:nvSpPr>
          <p:cNvPr id="584" name="Text Box 24"/>
          <p:cNvSpPr txBox="1">
            <a:spLocks noChangeArrowheads="1"/>
          </p:cNvSpPr>
          <p:nvPr/>
        </p:nvSpPr>
        <p:spPr bwMode="auto">
          <a:xfrm>
            <a:off x="3535363" y="5737225"/>
            <a:ext cx="314325"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86-</a:t>
            </a:r>
          </a:p>
        </p:txBody>
      </p:sp>
      <p:sp>
        <p:nvSpPr>
          <p:cNvPr id="585" name="Text Box 25"/>
          <p:cNvSpPr txBox="1">
            <a:spLocks noChangeArrowheads="1"/>
          </p:cNvSpPr>
          <p:nvPr/>
        </p:nvSpPr>
        <p:spPr bwMode="auto">
          <a:xfrm>
            <a:off x="3263900" y="5737225"/>
            <a:ext cx="312738"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75-</a:t>
            </a:r>
          </a:p>
        </p:txBody>
      </p:sp>
      <p:sp>
        <p:nvSpPr>
          <p:cNvPr id="586" name="Text Box 26"/>
          <p:cNvSpPr txBox="1">
            <a:spLocks noChangeArrowheads="1"/>
          </p:cNvSpPr>
          <p:nvPr/>
        </p:nvSpPr>
        <p:spPr bwMode="auto">
          <a:xfrm>
            <a:off x="2990850" y="5737225"/>
            <a:ext cx="314325"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34-</a:t>
            </a:r>
          </a:p>
        </p:txBody>
      </p:sp>
      <p:sp>
        <p:nvSpPr>
          <p:cNvPr id="587" name="Text Box 27"/>
          <p:cNvSpPr txBox="1">
            <a:spLocks noChangeArrowheads="1"/>
          </p:cNvSpPr>
          <p:nvPr/>
        </p:nvSpPr>
        <p:spPr bwMode="auto">
          <a:xfrm>
            <a:off x="2990850" y="5824538"/>
            <a:ext cx="314325"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3.3-</a:t>
            </a:r>
          </a:p>
        </p:txBody>
      </p:sp>
      <p:sp>
        <p:nvSpPr>
          <p:cNvPr id="588" name="Text Box 28"/>
          <p:cNvSpPr txBox="1">
            <a:spLocks noChangeArrowheads="1"/>
          </p:cNvSpPr>
          <p:nvPr/>
        </p:nvSpPr>
        <p:spPr bwMode="auto">
          <a:xfrm>
            <a:off x="3263900" y="5824538"/>
            <a:ext cx="312738"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4.9-</a:t>
            </a:r>
          </a:p>
        </p:txBody>
      </p:sp>
      <p:sp>
        <p:nvSpPr>
          <p:cNvPr id="589" name="Text Box 29"/>
          <p:cNvSpPr txBox="1">
            <a:spLocks noChangeArrowheads="1"/>
          </p:cNvSpPr>
          <p:nvPr/>
        </p:nvSpPr>
        <p:spPr bwMode="auto">
          <a:xfrm>
            <a:off x="3535363" y="5824538"/>
            <a:ext cx="314325"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5.1-</a:t>
            </a:r>
          </a:p>
        </p:txBody>
      </p:sp>
      <p:sp>
        <p:nvSpPr>
          <p:cNvPr id="590" name="Text Box 30"/>
          <p:cNvSpPr txBox="1">
            <a:spLocks noChangeArrowheads="1"/>
          </p:cNvSpPr>
          <p:nvPr/>
        </p:nvSpPr>
        <p:spPr bwMode="auto">
          <a:xfrm>
            <a:off x="3798888" y="5824538"/>
            <a:ext cx="312737" cy="177800"/>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5.2-</a:t>
            </a:r>
          </a:p>
        </p:txBody>
      </p:sp>
      <p:sp>
        <p:nvSpPr>
          <p:cNvPr id="591" name="Text Box 31"/>
          <p:cNvSpPr txBox="1">
            <a:spLocks noChangeArrowheads="1"/>
          </p:cNvSpPr>
          <p:nvPr/>
        </p:nvSpPr>
        <p:spPr bwMode="auto">
          <a:xfrm>
            <a:off x="4057650" y="5824538"/>
            <a:ext cx="314325"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5.4-</a:t>
            </a:r>
          </a:p>
        </p:txBody>
      </p:sp>
      <p:sp>
        <p:nvSpPr>
          <p:cNvPr id="592" name="Text Box 32"/>
          <p:cNvSpPr txBox="1">
            <a:spLocks noChangeArrowheads="1"/>
          </p:cNvSpPr>
          <p:nvPr/>
        </p:nvSpPr>
        <p:spPr bwMode="auto">
          <a:xfrm>
            <a:off x="4337050" y="5824538"/>
            <a:ext cx="314325"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5.5-</a:t>
            </a:r>
          </a:p>
        </p:txBody>
      </p:sp>
      <p:sp>
        <p:nvSpPr>
          <p:cNvPr id="593" name="Text Box 33"/>
          <p:cNvSpPr txBox="1">
            <a:spLocks noChangeArrowheads="1"/>
          </p:cNvSpPr>
          <p:nvPr/>
        </p:nvSpPr>
        <p:spPr bwMode="auto">
          <a:xfrm>
            <a:off x="4608513" y="5824538"/>
            <a:ext cx="314325" cy="177800"/>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5.6-</a:t>
            </a:r>
          </a:p>
        </p:txBody>
      </p:sp>
      <p:sp>
        <p:nvSpPr>
          <p:cNvPr id="594" name="Text Box 34"/>
          <p:cNvSpPr txBox="1">
            <a:spLocks noChangeArrowheads="1"/>
          </p:cNvSpPr>
          <p:nvPr/>
        </p:nvSpPr>
        <p:spPr bwMode="auto">
          <a:xfrm>
            <a:off x="4878388" y="5824538"/>
            <a:ext cx="314325" cy="177800"/>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5.7-</a:t>
            </a:r>
          </a:p>
        </p:txBody>
      </p:sp>
      <p:sp>
        <p:nvSpPr>
          <p:cNvPr id="595" name="Text Box 35"/>
          <p:cNvSpPr txBox="1">
            <a:spLocks noChangeArrowheads="1"/>
          </p:cNvSpPr>
          <p:nvPr/>
        </p:nvSpPr>
        <p:spPr bwMode="auto">
          <a:xfrm>
            <a:off x="5149850" y="5824538"/>
            <a:ext cx="314325" cy="177800"/>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5.9-</a:t>
            </a:r>
          </a:p>
        </p:txBody>
      </p:sp>
      <p:sp>
        <p:nvSpPr>
          <p:cNvPr id="596" name="Text Box 37"/>
          <p:cNvSpPr txBox="1">
            <a:spLocks noChangeArrowheads="1"/>
          </p:cNvSpPr>
          <p:nvPr/>
        </p:nvSpPr>
        <p:spPr bwMode="auto">
          <a:xfrm>
            <a:off x="2287588" y="5824538"/>
            <a:ext cx="681037" cy="177800"/>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HbA1c (%)</a:t>
            </a:r>
          </a:p>
        </p:txBody>
      </p:sp>
      <p:sp>
        <p:nvSpPr>
          <p:cNvPr id="597" name="Text Box 38"/>
          <p:cNvSpPr txBox="1">
            <a:spLocks noChangeArrowheads="1"/>
          </p:cNvSpPr>
          <p:nvPr/>
        </p:nvSpPr>
        <p:spPr bwMode="auto">
          <a:xfrm>
            <a:off x="2162175" y="5732463"/>
            <a:ext cx="806450" cy="177800"/>
          </a:xfrm>
          <a:prstGeom prst="rect">
            <a:avLst/>
          </a:prstGeom>
          <a:noFill/>
          <a:ln>
            <a:noFill/>
          </a:ln>
          <a:effectLst/>
          <a:extLst/>
        </p:spPr>
        <p:txBody>
          <a:bodyPr>
            <a:spAutoFit/>
          </a:bodyPr>
          <a:lstStyle/>
          <a:p>
            <a:pPr algn="r" defTabSz="457200">
              <a:spcBef>
                <a:spcPct val="50000"/>
              </a:spcBef>
              <a:defRPr/>
            </a:pPr>
            <a:r>
              <a:rPr lang="en-US" sz="550">
                <a:solidFill>
                  <a:srgbClr val="000000"/>
                </a:solidFill>
                <a:latin typeface="Calibri"/>
                <a:ea typeface="ＭＳ Ｐゴシック" charset="0"/>
                <a:cs typeface="Calibri"/>
              </a:rPr>
              <a:t>2hPG (mg/dl)</a:t>
            </a:r>
          </a:p>
        </p:txBody>
      </p:sp>
      <p:sp>
        <p:nvSpPr>
          <p:cNvPr id="598" name="Text Box 39"/>
          <p:cNvSpPr txBox="1">
            <a:spLocks noChangeArrowheads="1"/>
          </p:cNvSpPr>
          <p:nvPr/>
        </p:nvSpPr>
        <p:spPr bwMode="auto">
          <a:xfrm>
            <a:off x="2162175" y="5641975"/>
            <a:ext cx="806450" cy="176213"/>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FPG (mg/dl)</a:t>
            </a:r>
          </a:p>
        </p:txBody>
      </p:sp>
      <p:sp>
        <p:nvSpPr>
          <p:cNvPr id="22777" name="Text Box 40"/>
          <p:cNvSpPr txBox="1">
            <a:spLocks noChangeArrowheads="1"/>
          </p:cNvSpPr>
          <p:nvPr/>
        </p:nvSpPr>
        <p:spPr bwMode="auto">
          <a:xfrm rot="-5400000">
            <a:off x="2107407" y="4920456"/>
            <a:ext cx="817562"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700" b="1">
                <a:solidFill>
                  <a:srgbClr val="000000"/>
                </a:solidFill>
              </a:rPr>
              <a:t>Retinopathy (%)</a:t>
            </a:r>
          </a:p>
        </p:txBody>
      </p:sp>
      <p:sp>
        <p:nvSpPr>
          <p:cNvPr id="600" name="Text Box 41"/>
          <p:cNvSpPr txBox="1">
            <a:spLocks noChangeArrowheads="1"/>
          </p:cNvSpPr>
          <p:nvPr/>
        </p:nvSpPr>
        <p:spPr bwMode="auto">
          <a:xfrm>
            <a:off x="5407025" y="5824538"/>
            <a:ext cx="314325" cy="177800"/>
          </a:xfrm>
          <a:prstGeom prst="rect">
            <a:avLst/>
          </a:prstGeom>
          <a:noFill/>
          <a:ln>
            <a:noFill/>
          </a:ln>
          <a:effectLst/>
          <a:extLst/>
        </p:spPr>
        <p:txBody>
          <a:bodyPr>
            <a:spAutoFit/>
          </a:bodyPr>
          <a:lstStyle/>
          <a:p>
            <a:pPr algn="r" defTabSz="457200">
              <a:spcBef>
                <a:spcPct val="50000"/>
              </a:spcBef>
              <a:defRPr/>
            </a:pPr>
            <a:r>
              <a:rPr lang="en-US" sz="550" dirty="0">
                <a:solidFill>
                  <a:srgbClr val="000000"/>
                </a:solidFill>
                <a:latin typeface="Calibri"/>
                <a:ea typeface="ＭＳ Ｐゴシック" charset="0"/>
                <a:cs typeface="Calibri"/>
              </a:rPr>
              <a:t>6.2-</a:t>
            </a:r>
          </a:p>
        </p:txBody>
      </p:sp>
      <p:sp>
        <p:nvSpPr>
          <p:cNvPr id="22779" name="Text Box 42"/>
          <p:cNvSpPr txBox="1">
            <a:spLocks noChangeArrowheads="1"/>
          </p:cNvSpPr>
          <p:nvPr/>
        </p:nvSpPr>
        <p:spPr bwMode="auto">
          <a:xfrm>
            <a:off x="2659063" y="4564063"/>
            <a:ext cx="268287"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500">
                <a:solidFill>
                  <a:srgbClr val="000000"/>
                </a:solidFill>
              </a:rPr>
              <a:t>15</a:t>
            </a:r>
            <a:endParaRPr lang="en-US" altLang="en-US" sz="600">
              <a:solidFill>
                <a:srgbClr val="000000"/>
              </a:solidFill>
            </a:endParaRPr>
          </a:p>
        </p:txBody>
      </p:sp>
      <p:sp>
        <p:nvSpPr>
          <p:cNvPr id="22780" name="Text Box 43"/>
          <p:cNvSpPr txBox="1">
            <a:spLocks noChangeArrowheads="1"/>
          </p:cNvSpPr>
          <p:nvPr/>
        </p:nvSpPr>
        <p:spPr bwMode="auto">
          <a:xfrm>
            <a:off x="2659063" y="4883150"/>
            <a:ext cx="2682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500">
                <a:solidFill>
                  <a:srgbClr val="000000"/>
                </a:solidFill>
              </a:rPr>
              <a:t>10</a:t>
            </a:r>
            <a:endParaRPr lang="en-US" altLang="en-US" sz="600">
              <a:solidFill>
                <a:srgbClr val="000000"/>
              </a:solidFill>
            </a:endParaRPr>
          </a:p>
        </p:txBody>
      </p:sp>
      <p:sp>
        <p:nvSpPr>
          <p:cNvPr id="22781" name="Text Box 44"/>
          <p:cNvSpPr txBox="1">
            <a:spLocks noChangeArrowheads="1"/>
          </p:cNvSpPr>
          <p:nvPr/>
        </p:nvSpPr>
        <p:spPr bwMode="auto">
          <a:xfrm>
            <a:off x="2693988" y="5194300"/>
            <a:ext cx="217487"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500">
                <a:solidFill>
                  <a:srgbClr val="000000"/>
                </a:solidFill>
              </a:rPr>
              <a:t>5</a:t>
            </a:r>
            <a:endParaRPr lang="en-US" altLang="en-US" sz="600">
              <a:solidFill>
                <a:srgbClr val="000000"/>
              </a:solidFill>
            </a:endParaRPr>
          </a:p>
        </p:txBody>
      </p:sp>
      <p:sp>
        <p:nvSpPr>
          <p:cNvPr id="22782" name="Text Box 45"/>
          <p:cNvSpPr txBox="1">
            <a:spLocks noChangeArrowheads="1"/>
          </p:cNvSpPr>
          <p:nvPr/>
        </p:nvSpPr>
        <p:spPr bwMode="auto">
          <a:xfrm>
            <a:off x="2697163" y="5513388"/>
            <a:ext cx="217487"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500">
                <a:solidFill>
                  <a:srgbClr val="000000"/>
                </a:solidFill>
              </a:rPr>
              <a:t>0</a:t>
            </a:r>
            <a:endParaRPr lang="en-US" altLang="en-US" sz="600">
              <a:solidFill>
                <a:srgbClr val="000000"/>
              </a:solidFill>
            </a:endParaRPr>
          </a:p>
        </p:txBody>
      </p:sp>
      <p:sp>
        <p:nvSpPr>
          <p:cNvPr id="620" name="Line 61"/>
          <p:cNvSpPr>
            <a:spLocks noChangeShapeType="1"/>
          </p:cNvSpPr>
          <p:nvPr/>
        </p:nvSpPr>
        <p:spPr bwMode="auto">
          <a:xfrm>
            <a:off x="4487863" y="5607050"/>
            <a:ext cx="0" cy="25400"/>
          </a:xfrm>
          <a:prstGeom prst="line">
            <a:avLst/>
          </a:prstGeom>
          <a:noFill/>
          <a:ln w="6350">
            <a:solidFill>
              <a:srgbClr val="6A512A"/>
            </a:solidFill>
            <a:round/>
            <a:headEnd/>
            <a:tailEnd/>
          </a:ln>
          <a:effectLst/>
          <a:extLst/>
        </p:spPr>
        <p:txBody>
          <a:bodyPr wrap="none" anchor="ctr"/>
          <a:lstStyle/>
          <a:p>
            <a:pPr defTabSz="457200">
              <a:defRPr/>
            </a:pPr>
            <a:endParaRPr lang="en-US" sz="550">
              <a:solidFill>
                <a:srgbClr val="000000"/>
              </a:solidFill>
              <a:latin typeface="Calibri"/>
              <a:ea typeface="ＭＳ Ｐゴシック" charset="0"/>
              <a:cs typeface="Calibri"/>
            </a:endParaRPr>
          </a:p>
        </p:txBody>
      </p:sp>
      <p:sp>
        <p:nvSpPr>
          <p:cNvPr id="621" name="Line 62"/>
          <p:cNvSpPr>
            <a:spLocks noChangeShapeType="1"/>
          </p:cNvSpPr>
          <p:nvPr/>
        </p:nvSpPr>
        <p:spPr bwMode="auto">
          <a:xfrm>
            <a:off x="4221163" y="5607050"/>
            <a:ext cx="0" cy="25400"/>
          </a:xfrm>
          <a:prstGeom prst="line">
            <a:avLst/>
          </a:prstGeom>
          <a:noFill/>
          <a:ln w="6350">
            <a:solidFill>
              <a:srgbClr val="6A512A"/>
            </a:solidFill>
            <a:round/>
            <a:headEnd/>
            <a:tailEnd/>
          </a:ln>
          <a:effectLst/>
          <a:extLst/>
        </p:spPr>
        <p:txBody>
          <a:bodyPr wrap="none" anchor="ctr"/>
          <a:lstStyle/>
          <a:p>
            <a:pPr defTabSz="457200">
              <a:defRPr/>
            </a:pPr>
            <a:endParaRPr lang="en-US" sz="550">
              <a:solidFill>
                <a:srgbClr val="000000"/>
              </a:solidFill>
              <a:latin typeface="Calibri"/>
              <a:ea typeface="ＭＳ Ｐゴシック" charset="0"/>
              <a:cs typeface="Calibri"/>
            </a:endParaRPr>
          </a:p>
        </p:txBody>
      </p:sp>
      <p:sp>
        <p:nvSpPr>
          <p:cNvPr id="622" name="Line 63"/>
          <p:cNvSpPr>
            <a:spLocks noChangeShapeType="1"/>
          </p:cNvSpPr>
          <p:nvPr/>
        </p:nvSpPr>
        <p:spPr bwMode="auto">
          <a:xfrm>
            <a:off x="4752975" y="5607050"/>
            <a:ext cx="0" cy="25400"/>
          </a:xfrm>
          <a:prstGeom prst="line">
            <a:avLst/>
          </a:prstGeom>
          <a:noFill/>
          <a:ln w="6350">
            <a:solidFill>
              <a:srgbClr val="6A512A"/>
            </a:solidFill>
            <a:round/>
            <a:headEnd/>
            <a:tailEnd/>
          </a:ln>
          <a:effectLst/>
          <a:extLst/>
        </p:spPr>
        <p:txBody>
          <a:bodyPr wrap="none" anchor="ctr"/>
          <a:lstStyle/>
          <a:p>
            <a:pPr defTabSz="457200">
              <a:defRPr/>
            </a:pPr>
            <a:endParaRPr lang="en-US" sz="550">
              <a:solidFill>
                <a:srgbClr val="000000"/>
              </a:solidFill>
              <a:latin typeface="Calibri"/>
              <a:ea typeface="ＭＳ Ｐゴシック" charset="0"/>
              <a:cs typeface="Calibri"/>
            </a:endParaRPr>
          </a:p>
        </p:txBody>
      </p:sp>
      <p:sp>
        <p:nvSpPr>
          <p:cNvPr id="623" name="Line 64"/>
          <p:cNvSpPr>
            <a:spLocks noChangeShapeType="1"/>
          </p:cNvSpPr>
          <p:nvPr/>
        </p:nvSpPr>
        <p:spPr bwMode="auto">
          <a:xfrm>
            <a:off x="3690938" y="5607050"/>
            <a:ext cx="0" cy="25400"/>
          </a:xfrm>
          <a:prstGeom prst="line">
            <a:avLst/>
          </a:prstGeom>
          <a:noFill/>
          <a:ln w="6350">
            <a:solidFill>
              <a:srgbClr val="6A512A"/>
            </a:solidFill>
            <a:round/>
            <a:headEnd/>
            <a:tailEnd/>
          </a:ln>
          <a:effectLst/>
          <a:extLst/>
        </p:spPr>
        <p:txBody>
          <a:bodyPr wrap="none" anchor="ctr"/>
          <a:lstStyle/>
          <a:p>
            <a:pPr defTabSz="457200">
              <a:defRPr/>
            </a:pPr>
            <a:endParaRPr lang="en-US" sz="550">
              <a:solidFill>
                <a:srgbClr val="000000"/>
              </a:solidFill>
              <a:latin typeface="Calibri"/>
              <a:ea typeface="ＭＳ Ｐゴシック" charset="0"/>
              <a:cs typeface="Calibri"/>
            </a:endParaRPr>
          </a:p>
        </p:txBody>
      </p:sp>
      <p:sp>
        <p:nvSpPr>
          <p:cNvPr id="624" name="Line 65"/>
          <p:cNvSpPr>
            <a:spLocks noChangeShapeType="1"/>
          </p:cNvSpPr>
          <p:nvPr/>
        </p:nvSpPr>
        <p:spPr bwMode="auto">
          <a:xfrm>
            <a:off x="3956050" y="5607050"/>
            <a:ext cx="0" cy="25400"/>
          </a:xfrm>
          <a:prstGeom prst="line">
            <a:avLst/>
          </a:prstGeom>
          <a:noFill/>
          <a:ln w="6350">
            <a:solidFill>
              <a:srgbClr val="6A512A"/>
            </a:solidFill>
            <a:round/>
            <a:headEnd/>
            <a:tailEnd/>
          </a:ln>
          <a:effectLst/>
          <a:extLst/>
        </p:spPr>
        <p:txBody>
          <a:bodyPr wrap="none" anchor="ctr"/>
          <a:lstStyle/>
          <a:p>
            <a:pPr defTabSz="457200">
              <a:defRPr/>
            </a:pPr>
            <a:endParaRPr lang="en-US" sz="550">
              <a:solidFill>
                <a:srgbClr val="000000"/>
              </a:solidFill>
              <a:latin typeface="Calibri"/>
              <a:ea typeface="ＭＳ Ｐゴシック" charset="0"/>
              <a:cs typeface="Calibri"/>
            </a:endParaRPr>
          </a:p>
        </p:txBody>
      </p:sp>
      <p:sp>
        <p:nvSpPr>
          <p:cNvPr id="625" name="Line 66"/>
          <p:cNvSpPr>
            <a:spLocks noChangeShapeType="1"/>
          </p:cNvSpPr>
          <p:nvPr/>
        </p:nvSpPr>
        <p:spPr bwMode="auto">
          <a:xfrm>
            <a:off x="3424238" y="5607050"/>
            <a:ext cx="0" cy="25400"/>
          </a:xfrm>
          <a:prstGeom prst="line">
            <a:avLst/>
          </a:prstGeom>
          <a:noFill/>
          <a:ln w="6350">
            <a:solidFill>
              <a:srgbClr val="6A512A"/>
            </a:solidFill>
            <a:round/>
            <a:headEnd/>
            <a:tailEnd/>
          </a:ln>
          <a:effectLst/>
          <a:extLst/>
        </p:spPr>
        <p:txBody>
          <a:bodyPr wrap="none" anchor="ctr"/>
          <a:lstStyle/>
          <a:p>
            <a:pPr defTabSz="457200">
              <a:defRPr/>
            </a:pPr>
            <a:endParaRPr lang="en-US" sz="550">
              <a:solidFill>
                <a:srgbClr val="000000"/>
              </a:solidFill>
              <a:latin typeface="Calibri"/>
              <a:ea typeface="ＭＳ Ｐゴシック" charset="0"/>
              <a:cs typeface="Calibri"/>
            </a:endParaRPr>
          </a:p>
        </p:txBody>
      </p:sp>
      <p:sp>
        <p:nvSpPr>
          <p:cNvPr id="626" name="Line 67"/>
          <p:cNvSpPr>
            <a:spLocks noChangeShapeType="1"/>
          </p:cNvSpPr>
          <p:nvPr/>
        </p:nvSpPr>
        <p:spPr bwMode="auto">
          <a:xfrm>
            <a:off x="3159125" y="5610225"/>
            <a:ext cx="0" cy="25400"/>
          </a:xfrm>
          <a:prstGeom prst="line">
            <a:avLst/>
          </a:prstGeom>
          <a:noFill/>
          <a:ln w="6350">
            <a:solidFill>
              <a:srgbClr val="6A512A"/>
            </a:solidFill>
            <a:round/>
            <a:headEnd/>
            <a:tailEnd/>
          </a:ln>
          <a:effectLst/>
          <a:extLst/>
        </p:spPr>
        <p:txBody>
          <a:bodyPr wrap="none" anchor="ctr"/>
          <a:lstStyle/>
          <a:p>
            <a:pPr defTabSz="457200">
              <a:defRPr/>
            </a:pPr>
            <a:endParaRPr lang="en-US" sz="550">
              <a:solidFill>
                <a:srgbClr val="000000"/>
              </a:solidFill>
              <a:latin typeface="Calibri"/>
              <a:ea typeface="ＭＳ Ｐゴシック" charset="0"/>
              <a:cs typeface="Calibri"/>
            </a:endParaRPr>
          </a:p>
        </p:txBody>
      </p:sp>
      <p:sp>
        <p:nvSpPr>
          <p:cNvPr id="627" name="Line 69"/>
          <p:cNvSpPr>
            <a:spLocks noChangeShapeType="1"/>
          </p:cNvSpPr>
          <p:nvPr/>
        </p:nvSpPr>
        <p:spPr bwMode="auto">
          <a:xfrm>
            <a:off x="5019675" y="5614988"/>
            <a:ext cx="0" cy="23812"/>
          </a:xfrm>
          <a:prstGeom prst="line">
            <a:avLst/>
          </a:prstGeom>
          <a:noFill/>
          <a:ln w="6350">
            <a:solidFill>
              <a:srgbClr val="6A512A"/>
            </a:solidFill>
            <a:round/>
            <a:headEnd/>
            <a:tailEnd/>
          </a:ln>
          <a:effectLst/>
          <a:extLst/>
        </p:spPr>
        <p:txBody>
          <a:bodyPr wrap="none" anchor="ctr"/>
          <a:lstStyle/>
          <a:p>
            <a:pPr defTabSz="457200">
              <a:defRPr/>
            </a:pPr>
            <a:endParaRPr lang="en-US" sz="550">
              <a:solidFill>
                <a:srgbClr val="000000"/>
              </a:solidFill>
              <a:latin typeface="Calibri"/>
              <a:ea typeface="ＭＳ Ｐゴシック" charset="0"/>
              <a:cs typeface="Calibri"/>
            </a:endParaRPr>
          </a:p>
        </p:txBody>
      </p:sp>
      <p:sp>
        <p:nvSpPr>
          <p:cNvPr id="628" name="Line 70"/>
          <p:cNvSpPr>
            <a:spLocks noChangeShapeType="1"/>
          </p:cNvSpPr>
          <p:nvPr/>
        </p:nvSpPr>
        <p:spPr bwMode="auto">
          <a:xfrm>
            <a:off x="5284788" y="5607050"/>
            <a:ext cx="0" cy="25400"/>
          </a:xfrm>
          <a:prstGeom prst="line">
            <a:avLst/>
          </a:prstGeom>
          <a:noFill/>
          <a:ln w="6350">
            <a:solidFill>
              <a:srgbClr val="6A512A"/>
            </a:solidFill>
            <a:round/>
            <a:headEnd/>
            <a:tailEnd/>
          </a:ln>
          <a:effectLst/>
          <a:extLst/>
        </p:spPr>
        <p:txBody>
          <a:bodyPr wrap="none" anchor="ctr"/>
          <a:lstStyle/>
          <a:p>
            <a:pPr defTabSz="457200">
              <a:defRPr/>
            </a:pPr>
            <a:endParaRPr lang="en-US" sz="550">
              <a:solidFill>
                <a:srgbClr val="000000"/>
              </a:solidFill>
              <a:latin typeface="Calibri"/>
              <a:ea typeface="ＭＳ Ｐゴシック" charset="0"/>
              <a:cs typeface="Calibri"/>
            </a:endParaRPr>
          </a:p>
        </p:txBody>
      </p:sp>
      <p:sp>
        <p:nvSpPr>
          <p:cNvPr id="22792" name="AutoShape 72"/>
          <p:cNvSpPr>
            <a:spLocks noChangeArrowheads="1"/>
          </p:cNvSpPr>
          <p:nvPr/>
        </p:nvSpPr>
        <p:spPr bwMode="auto">
          <a:xfrm flipV="1">
            <a:off x="3222625" y="4556125"/>
            <a:ext cx="90488"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93" name="Line 73"/>
          <p:cNvSpPr>
            <a:spLocks noChangeShapeType="1"/>
          </p:cNvSpPr>
          <p:nvPr/>
        </p:nvSpPr>
        <p:spPr bwMode="auto">
          <a:xfrm>
            <a:off x="3144838" y="4575175"/>
            <a:ext cx="247650" cy="0"/>
          </a:xfrm>
          <a:prstGeom prst="line">
            <a:avLst/>
          </a:prstGeom>
          <a:noFill/>
          <a:ln w="63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794" name="Oval 75"/>
          <p:cNvSpPr>
            <a:spLocks noChangeArrowheads="1"/>
          </p:cNvSpPr>
          <p:nvPr/>
        </p:nvSpPr>
        <p:spPr bwMode="auto">
          <a:xfrm>
            <a:off x="3249613" y="4689475"/>
            <a:ext cx="38100" cy="33338"/>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95" name="Oval 77"/>
          <p:cNvSpPr>
            <a:spLocks noChangeArrowheads="1"/>
          </p:cNvSpPr>
          <p:nvPr/>
        </p:nvSpPr>
        <p:spPr bwMode="auto">
          <a:xfrm>
            <a:off x="3249613" y="4805363"/>
            <a:ext cx="38100" cy="33337"/>
          </a:xfrm>
          <a:prstGeom prst="ellipse">
            <a:avLst/>
          </a:prstGeom>
          <a:solidFill>
            <a:srgbClr val="000000"/>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96" name="Line 78"/>
          <p:cNvSpPr>
            <a:spLocks noChangeShapeType="1"/>
          </p:cNvSpPr>
          <p:nvPr/>
        </p:nvSpPr>
        <p:spPr bwMode="auto">
          <a:xfrm>
            <a:off x="3144838" y="4822825"/>
            <a:ext cx="247650" cy="0"/>
          </a:xfrm>
          <a:prstGeom prst="line">
            <a:avLst/>
          </a:prstGeom>
          <a:noFill/>
          <a:ln w="635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797" name="Oval 82"/>
          <p:cNvSpPr>
            <a:spLocks noChangeArrowheads="1"/>
          </p:cNvSpPr>
          <p:nvPr/>
        </p:nvSpPr>
        <p:spPr bwMode="auto">
          <a:xfrm>
            <a:off x="5262563" y="5330825"/>
            <a:ext cx="38100" cy="33338"/>
          </a:xfrm>
          <a:prstGeom prst="ellipse">
            <a:avLst/>
          </a:prstGeom>
          <a:solidFill>
            <a:srgbClr val="000000"/>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98" name="Oval 83"/>
          <p:cNvSpPr>
            <a:spLocks noChangeArrowheads="1"/>
          </p:cNvSpPr>
          <p:nvPr/>
        </p:nvSpPr>
        <p:spPr bwMode="auto">
          <a:xfrm>
            <a:off x="3933825" y="5354638"/>
            <a:ext cx="38100" cy="33337"/>
          </a:xfrm>
          <a:prstGeom prst="ellipse">
            <a:avLst/>
          </a:prstGeom>
          <a:solidFill>
            <a:srgbClr val="000000"/>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799" name="Oval 84"/>
          <p:cNvSpPr>
            <a:spLocks noChangeArrowheads="1"/>
          </p:cNvSpPr>
          <p:nvPr/>
        </p:nvSpPr>
        <p:spPr bwMode="auto">
          <a:xfrm>
            <a:off x="4222750" y="5497513"/>
            <a:ext cx="38100" cy="33337"/>
          </a:xfrm>
          <a:prstGeom prst="ellipse">
            <a:avLst/>
          </a:prstGeom>
          <a:solidFill>
            <a:srgbClr val="000000"/>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00" name="Oval 85"/>
          <p:cNvSpPr>
            <a:spLocks noChangeArrowheads="1"/>
          </p:cNvSpPr>
          <p:nvPr/>
        </p:nvSpPr>
        <p:spPr bwMode="auto">
          <a:xfrm>
            <a:off x="4475163" y="5365750"/>
            <a:ext cx="38100" cy="33338"/>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01" name="Oval 86"/>
          <p:cNvSpPr>
            <a:spLocks noChangeArrowheads="1"/>
          </p:cNvSpPr>
          <p:nvPr/>
        </p:nvSpPr>
        <p:spPr bwMode="auto">
          <a:xfrm>
            <a:off x="5507038" y="4611688"/>
            <a:ext cx="38100" cy="33337"/>
          </a:xfrm>
          <a:prstGeom prst="ellipse">
            <a:avLst/>
          </a:prstGeom>
          <a:solidFill>
            <a:srgbClr val="000000"/>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02" name="Oval 87"/>
          <p:cNvSpPr>
            <a:spLocks noChangeArrowheads="1"/>
          </p:cNvSpPr>
          <p:nvPr/>
        </p:nvSpPr>
        <p:spPr bwMode="auto">
          <a:xfrm>
            <a:off x="3421063" y="5476875"/>
            <a:ext cx="38100" cy="33338"/>
          </a:xfrm>
          <a:prstGeom prst="ellipse">
            <a:avLst/>
          </a:prstGeom>
          <a:solidFill>
            <a:srgbClr val="000000"/>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03" name="Oval 88"/>
          <p:cNvSpPr>
            <a:spLocks noChangeArrowheads="1"/>
          </p:cNvSpPr>
          <p:nvPr/>
        </p:nvSpPr>
        <p:spPr bwMode="auto">
          <a:xfrm>
            <a:off x="5006975" y="5486400"/>
            <a:ext cx="38100" cy="33338"/>
          </a:xfrm>
          <a:prstGeom prst="ellipse">
            <a:avLst/>
          </a:prstGeom>
          <a:solidFill>
            <a:srgbClr val="000000"/>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04" name="Oval 89"/>
          <p:cNvSpPr>
            <a:spLocks noChangeArrowheads="1"/>
          </p:cNvSpPr>
          <p:nvPr/>
        </p:nvSpPr>
        <p:spPr bwMode="auto">
          <a:xfrm>
            <a:off x="4722813" y="5437188"/>
            <a:ext cx="38100" cy="33337"/>
          </a:xfrm>
          <a:prstGeom prst="ellipse">
            <a:avLst/>
          </a:prstGeom>
          <a:solidFill>
            <a:schemeClr val="hlink"/>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05" name="Oval 90"/>
          <p:cNvSpPr>
            <a:spLocks noChangeArrowheads="1"/>
          </p:cNvSpPr>
          <p:nvPr/>
        </p:nvSpPr>
        <p:spPr bwMode="auto">
          <a:xfrm>
            <a:off x="3662363" y="5451475"/>
            <a:ext cx="38100" cy="33338"/>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06" name="Oval 91"/>
          <p:cNvSpPr>
            <a:spLocks noChangeArrowheads="1"/>
          </p:cNvSpPr>
          <p:nvPr/>
        </p:nvSpPr>
        <p:spPr bwMode="auto">
          <a:xfrm>
            <a:off x="3141663" y="5435600"/>
            <a:ext cx="38100" cy="33338"/>
          </a:xfrm>
          <a:prstGeom prst="ellipse">
            <a:avLst/>
          </a:prstGeom>
          <a:solidFill>
            <a:srgbClr val="000000"/>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07" name="Oval 92"/>
          <p:cNvSpPr>
            <a:spLocks noChangeArrowheads="1"/>
          </p:cNvSpPr>
          <p:nvPr/>
        </p:nvSpPr>
        <p:spPr bwMode="auto">
          <a:xfrm>
            <a:off x="3395663" y="5372100"/>
            <a:ext cx="36512" cy="33338"/>
          </a:xfrm>
          <a:prstGeom prst="ellipse">
            <a:avLst/>
          </a:prstGeom>
          <a:solidFill>
            <a:schemeClr val="tx1"/>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08" name="Oval 93"/>
          <p:cNvSpPr>
            <a:spLocks noChangeArrowheads="1"/>
          </p:cNvSpPr>
          <p:nvPr/>
        </p:nvSpPr>
        <p:spPr bwMode="auto">
          <a:xfrm>
            <a:off x="4205288" y="5435600"/>
            <a:ext cx="38100" cy="33338"/>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09" name="Oval 94"/>
          <p:cNvSpPr>
            <a:spLocks noChangeArrowheads="1"/>
          </p:cNvSpPr>
          <p:nvPr/>
        </p:nvSpPr>
        <p:spPr bwMode="auto">
          <a:xfrm>
            <a:off x="4730750" y="5364163"/>
            <a:ext cx="38100" cy="33337"/>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10" name="Oval 95"/>
          <p:cNvSpPr>
            <a:spLocks noChangeArrowheads="1"/>
          </p:cNvSpPr>
          <p:nvPr/>
        </p:nvSpPr>
        <p:spPr bwMode="auto">
          <a:xfrm>
            <a:off x="5494338" y="4767263"/>
            <a:ext cx="38100" cy="33337"/>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11" name="Oval 96"/>
          <p:cNvSpPr>
            <a:spLocks noChangeArrowheads="1"/>
          </p:cNvSpPr>
          <p:nvPr/>
        </p:nvSpPr>
        <p:spPr bwMode="auto">
          <a:xfrm>
            <a:off x="3922713" y="5505450"/>
            <a:ext cx="38100" cy="33338"/>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12" name="Oval 97"/>
          <p:cNvSpPr>
            <a:spLocks noChangeArrowheads="1"/>
          </p:cNvSpPr>
          <p:nvPr/>
        </p:nvSpPr>
        <p:spPr bwMode="auto">
          <a:xfrm>
            <a:off x="4986338" y="5414963"/>
            <a:ext cx="38100" cy="33337"/>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13" name="Oval 98"/>
          <p:cNvSpPr>
            <a:spLocks noChangeArrowheads="1"/>
          </p:cNvSpPr>
          <p:nvPr/>
        </p:nvSpPr>
        <p:spPr bwMode="auto">
          <a:xfrm>
            <a:off x="4473575" y="5376863"/>
            <a:ext cx="38100" cy="33337"/>
          </a:xfrm>
          <a:prstGeom prst="ellipse">
            <a:avLst/>
          </a:prstGeom>
          <a:solidFill>
            <a:schemeClr val="tx1"/>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14" name="Oval 99"/>
          <p:cNvSpPr>
            <a:spLocks noChangeArrowheads="1"/>
          </p:cNvSpPr>
          <p:nvPr/>
        </p:nvSpPr>
        <p:spPr bwMode="auto">
          <a:xfrm>
            <a:off x="3676650" y="5467350"/>
            <a:ext cx="38100" cy="33338"/>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15" name="Oval 100"/>
          <p:cNvSpPr>
            <a:spLocks noChangeArrowheads="1"/>
          </p:cNvSpPr>
          <p:nvPr/>
        </p:nvSpPr>
        <p:spPr bwMode="auto">
          <a:xfrm>
            <a:off x="3152775" y="5389563"/>
            <a:ext cx="36513" cy="31750"/>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16" name="Oval 101"/>
          <p:cNvSpPr>
            <a:spLocks noChangeArrowheads="1"/>
          </p:cNvSpPr>
          <p:nvPr/>
        </p:nvSpPr>
        <p:spPr bwMode="auto">
          <a:xfrm>
            <a:off x="5265738" y="5297488"/>
            <a:ext cx="38100" cy="33337"/>
          </a:xfrm>
          <a:prstGeom prst="ellipse">
            <a:avLst/>
          </a:prstGeom>
          <a:solidFill>
            <a:srgbClr val="4478B6"/>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17" name="AutoShape 102"/>
          <p:cNvSpPr>
            <a:spLocks noChangeArrowheads="1"/>
          </p:cNvSpPr>
          <p:nvPr/>
        </p:nvSpPr>
        <p:spPr bwMode="auto">
          <a:xfrm flipV="1">
            <a:off x="3908425" y="5413375"/>
            <a:ext cx="88900"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18" name="AutoShape 103"/>
          <p:cNvSpPr>
            <a:spLocks noChangeArrowheads="1"/>
          </p:cNvSpPr>
          <p:nvPr/>
        </p:nvSpPr>
        <p:spPr bwMode="auto">
          <a:xfrm flipV="1">
            <a:off x="3657600" y="5449888"/>
            <a:ext cx="90488"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19" name="AutoShape 104"/>
          <p:cNvSpPr>
            <a:spLocks noChangeArrowheads="1"/>
          </p:cNvSpPr>
          <p:nvPr/>
        </p:nvSpPr>
        <p:spPr bwMode="auto">
          <a:xfrm flipV="1">
            <a:off x="3119438" y="5386388"/>
            <a:ext cx="90487"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20" name="AutoShape 105"/>
          <p:cNvSpPr>
            <a:spLocks noChangeArrowheads="1"/>
          </p:cNvSpPr>
          <p:nvPr/>
        </p:nvSpPr>
        <p:spPr bwMode="auto">
          <a:xfrm flipV="1">
            <a:off x="4206875" y="5375275"/>
            <a:ext cx="88900"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21" name="AutoShape 106"/>
          <p:cNvSpPr>
            <a:spLocks noChangeArrowheads="1"/>
          </p:cNvSpPr>
          <p:nvPr/>
        </p:nvSpPr>
        <p:spPr bwMode="auto">
          <a:xfrm flipV="1">
            <a:off x="3378200" y="5360988"/>
            <a:ext cx="90488"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22" name="AutoShape 107"/>
          <p:cNvSpPr>
            <a:spLocks noChangeArrowheads="1"/>
          </p:cNvSpPr>
          <p:nvPr/>
        </p:nvSpPr>
        <p:spPr bwMode="auto">
          <a:xfrm flipV="1">
            <a:off x="5219700" y="5387975"/>
            <a:ext cx="88900" cy="55563"/>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23" name="AutoShape 108"/>
          <p:cNvSpPr>
            <a:spLocks noChangeArrowheads="1"/>
          </p:cNvSpPr>
          <p:nvPr/>
        </p:nvSpPr>
        <p:spPr bwMode="auto">
          <a:xfrm flipV="1">
            <a:off x="4456113" y="5441950"/>
            <a:ext cx="90487"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24" name="AutoShape 109"/>
          <p:cNvSpPr>
            <a:spLocks noChangeArrowheads="1"/>
          </p:cNvSpPr>
          <p:nvPr/>
        </p:nvSpPr>
        <p:spPr bwMode="auto">
          <a:xfrm flipV="1">
            <a:off x="4705350" y="5419725"/>
            <a:ext cx="90488"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25" name="AutoShape 110"/>
          <p:cNvSpPr>
            <a:spLocks noChangeArrowheads="1"/>
          </p:cNvSpPr>
          <p:nvPr/>
        </p:nvSpPr>
        <p:spPr bwMode="auto">
          <a:xfrm flipV="1">
            <a:off x="5468938" y="4730750"/>
            <a:ext cx="90487"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26" name="AutoShape 111"/>
          <p:cNvSpPr>
            <a:spLocks noChangeArrowheads="1"/>
          </p:cNvSpPr>
          <p:nvPr/>
        </p:nvSpPr>
        <p:spPr bwMode="auto">
          <a:xfrm flipV="1">
            <a:off x="4973638" y="5376863"/>
            <a:ext cx="90487" cy="53975"/>
          </a:xfrm>
          <a:prstGeom prst="triangle">
            <a:avLst>
              <a:gd name="adj" fmla="val 50000"/>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2827" name="Line 112"/>
          <p:cNvSpPr>
            <a:spLocks noChangeShapeType="1"/>
          </p:cNvSpPr>
          <p:nvPr/>
        </p:nvSpPr>
        <p:spPr bwMode="auto">
          <a:xfrm>
            <a:off x="2843213" y="4657725"/>
            <a:ext cx="53975"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28" name="Line 113"/>
          <p:cNvSpPr>
            <a:spLocks noChangeShapeType="1"/>
          </p:cNvSpPr>
          <p:nvPr/>
        </p:nvSpPr>
        <p:spPr bwMode="auto">
          <a:xfrm>
            <a:off x="2843213" y="4973638"/>
            <a:ext cx="53975"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29" name="Line 114"/>
          <p:cNvSpPr>
            <a:spLocks noChangeShapeType="1"/>
          </p:cNvSpPr>
          <p:nvPr/>
        </p:nvSpPr>
        <p:spPr bwMode="auto">
          <a:xfrm>
            <a:off x="2843213" y="5289550"/>
            <a:ext cx="53975"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666" name="Line 116"/>
          <p:cNvSpPr>
            <a:spLocks noChangeShapeType="1"/>
          </p:cNvSpPr>
          <p:nvPr/>
        </p:nvSpPr>
        <p:spPr bwMode="auto">
          <a:xfrm>
            <a:off x="5549900" y="5607050"/>
            <a:ext cx="0" cy="25400"/>
          </a:xfrm>
          <a:prstGeom prst="line">
            <a:avLst/>
          </a:prstGeom>
          <a:noFill/>
          <a:ln w="6350">
            <a:solidFill>
              <a:srgbClr val="6A512A"/>
            </a:solidFill>
            <a:round/>
            <a:headEnd/>
            <a:tailEnd/>
          </a:ln>
          <a:effectLst/>
          <a:extLst/>
        </p:spPr>
        <p:txBody>
          <a:bodyPr wrap="none" anchor="ctr"/>
          <a:lstStyle/>
          <a:p>
            <a:pPr defTabSz="457200">
              <a:defRPr/>
            </a:pPr>
            <a:endParaRPr lang="en-US" sz="550">
              <a:solidFill>
                <a:srgbClr val="000000"/>
              </a:solidFill>
              <a:latin typeface="Calibri"/>
              <a:ea typeface="ＭＳ Ｐゴシック" charset="0"/>
              <a:cs typeface="Calibri"/>
            </a:endParaRPr>
          </a:p>
        </p:txBody>
      </p:sp>
      <p:sp>
        <p:nvSpPr>
          <p:cNvPr id="22831" name="Freeform 118"/>
          <p:cNvSpPr>
            <a:spLocks/>
          </p:cNvSpPr>
          <p:nvPr/>
        </p:nvSpPr>
        <p:spPr bwMode="auto">
          <a:xfrm>
            <a:off x="3149600" y="4733925"/>
            <a:ext cx="2366963" cy="739775"/>
          </a:xfrm>
          <a:custGeom>
            <a:avLst/>
            <a:gdLst>
              <a:gd name="T0" fmla="*/ 0 w 1693"/>
              <a:gd name="T1" fmla="*/ 2147483647 h 599"/>
              <a:gd name="T2" fmla="*/ 2147483647 w 1693"/>
              <a:gd name="T3" fmla="*/ 2147483647 h 599"/>
              <a:gd name="T4" fmla="*/ 2147483647 w 1693"/>
              <a:gd name="T5" fmla="*/ 2147483647 h 599"/>
              <a:gd name="T6" fmla="*/ 2147483647 w 1693"/>
              <a:gd name="T7" fmla="*/ 2147483647 h 599"/>
              <a:gd name="T8" fmla="*/ 2147483647 w 1693"/>
              <a:gd name="T9" fmla="*/ 2147483647 h 599"/>
              <a:gd name="T10" fmla="*/ 2147483647 w 1693"/>
              <a:gd name="T11" fmla="*/ 2147483647 h 599"/>
              <a:gd name="T12" fmla="*/ 2147483647 w 1693"/>
              <a:gd name="T13" fmla="*/ 2147483647 h 599"/>
              <a:gd name="T14" fmla="*/ 2147483647 w 1693"/>
              <a:gd name="T15" fmla="*/ 2147483647 h 599"/>
              <a:gd name="T16" fmla="*/ 2147483647 w 1693"/>
              <a:gd name="T17" fmla="*/ 2147483647 h 599"/>
              <a:gd name="T18" fmla="*/ 2147483647 w 1693"/>
              <a:gd name="T19" fmla="*/ 0 h 59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93"/>
              <a:gd name="T31" fmla="*/ 0 h 599"/>
              <a:gd name="T32" fmla="*/ 1693 w 1693"/>
              <a:gd name="T33" fmla="*/ 599 h 59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93" h="599">
                <a:moveTo>
                  <a:pt x="0" y="544"/>
                </a:moveTo>
                <a:lnTo>
                  <a:pt x="189" y="519"/>
                </a:lnTo>
                <a:lnTo>
                  <a:pt x="400" y="599"/>
                </a:lnTo>
                <a:lnTo>
                  <a:pt x="573" y="567"/>
                </a:lnTo>
                <a:lnTo>
                  <a:pt x="775" y="528"/>
                </a:lnTo>
                <a:lnTo>
                  <a:pt x="967" y="586"/>
                </a:lnTo>
                <a:lnTo>
                  <a:pt x="1155" y="563"/>
                </a:lnTo>
                <a:lnTo>
                  <a:pt x="1338" y="535"/>
                </a:lnTo>
                <a:lnTo>
                  <a:pt x="1523" y="551"/>
                </a:lnTo>
                <a:lnTo>
                  <a:pt x="1693" y="0"/>
                </a:lnTo>
              </a:path>
            </a:pathLst>
          </a:custGeom>
          <a:noFill/>
          <a:ln w="63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22832" name="Freeform 120"/>
          <p:cNvSpPr>
            <a:spLocks/>
          </p:cNvSpPr>
          <p:nvPr/>
        </p:nvSpPr>
        <p:spPr bwMode="auto">
          <a:xfrm>
            <a:off x="3159125" y="4616450"/>
            <a:ext cx="2371725" cy="904875"/>
          </a:xfrm>
          <a:custGeom>
            <a:avLst/>
            <a:gdLst>
              <a:gd name="T0" fmla="*/ 0 w 1696"/>
              <a:gd name="T1" fmla="*/ 2147483647 h 733"/>
              <a:gd name="T2" fmla="*/ 2147483647 w 1696"/>
              <a:gd name="T3" fmla="*/ 2147483647 h 733"/>
              <a:gd name="T4" fmla="*/ 2147483647 w 1696"/>
              <a:gd name="T5" fmla="*/ 2147483647 h 733"/>
              <a:gd name="T6" fmla="*/ 2147483647 w 1696"/>
              <a:gd name="T7" fmla="*/ 2147483647 h 733"/>
              <a:gd name="T8" fmla="*/ 2147483647 w 1696"/>
              <a:gd name="T9" fmla="*/ 2147483647 h 733"/>
              <a:gd name="T10" fmla="*/ 2147483647 w 1696"/>
              <a:gd name="T11" fmla="*/ 2147483647 h 733"/>
              <a:gd name="T12" fmla="*/ 2147483647 w 1696"/>
              <a:gd name="T13" fmla="*/ 2147483647 h 733"/>
              <a:gd name="T14" fmla="*/ 2147483647 w 1696"/>
              <a:gd name="T15" fmla="*/ 2147483647 h 733"/>
              <a:gd name="T16" fmla="*/ 2147483647 w 1696"/>
              <a:gd name="T17" fmla="*/ 2147483647 h 733"/>
              <a:gd name="T18" fmla="*/ 2147483647 w 1696"/>
              <a:gd name="T19" fmla="*/ 0 h 7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96"/>
              <a:gd name="T31" fmla="*/ 0 h 733"/>
              <a:gd name="T32" fmla="*/ 1696 w 1696"/>
              <a:gd name="T33" fmla="*/ 733 h 73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96" h="733">
                <a:moveTo>
                  <a:pt x="0" y="679"/>
                </a:moveTo>
                <a:lnTo>
                  <a:pt x="198" y="707"/>
                </a:lnTo>
                <a:lnTo>
                  <a:pt x="393" y="698"/>
                </a:lnTo>
                <a:lnTo>
                  <a:pt x="569" y="605"/>
                </a:lnTo>
                <a:lnTo>
                  <a:pt x="768" y="733"/>
                </a:lnTo>
                <a:lnTo>
                  <a:pt x="947" y="621"/>
                </a:lnTo>
                <a:lnTo>
                  <a:pt x="1142" y="685"/>
                </a:lnTo>
                <a:cubicBezTo>
                  <a:pt x="1328" y="711"/>
                  <a:pt x="1265" y="711"/>
                  <a:pt x="1331" y="711"/>
                </a:cubicBezTo>
                <a:lnTo>
                  <a:pt x="1516" y="599"/>
                </a:lnTo>
                <a:lnTo>
                  <a:pt x="1696" y="0"/>
                </a:lnTo>
              </a:path>
            </a:pathLst>
          </a:custGeom>
          <a:noFill/>
          <a:ln w="6350" cap="flat" cmpd="sng">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22833" name="Freeform 121"/>
          <p:cNvSpPr>
            <a:spLocks/>
          </p:cNvSpPr>
          <p:nvPr/>
        </p:nvSpPr>
        <p:spPr bwMode="auto">
          <a:xfrm>
            <a:off x="3159125" y="4738688"/>
            <a:ext cx="2371725" cy="777875"/>
          </a:xfrm>
          <a:custGeom>
            <a:avLst/>
            <a:gdLst>
              <a:gd name="T0" fmla="*/ 0 w 1696"/>
              <a:gd name="T1" fmla="*/ 2147483647 h 631"/>
              <a:gd name="T2" fmla="*/ 2147483647 w 1696"/>
              <a:gd name="T3" fmla="*/ 2147483647 h 631"/>
              <a:gd name="T4" fmla="*/ 2147483647 w 1696"/>
              <a:gd name="T5" fmla="*/ 2147483647 h 631"/>
              <a:gd name="T6" fmla="*/ 2147483647 w 1696"/>
              <a:gd name="T7" fmla="*/ 2147483647 h 631"/>
              <a:gd name="T8" fmla="*/ 2147483647 w 1696"/>
              <a:gd name="T9" fmla="*/ 2147483647 h 631"/>
              <a:gd name="T10" fmla="*/ 2147483647 w 1696"/>
              <a:gd name="T11" fmla="*/ 2147483647 h 631"/>
              <a:gd name="T12" fmla="*/ 2147483647 w 1696"/>
              <a:gd name="T13" fmla="*/ 2147483647 h 631"/>
              <a:gd name="T14" fmla="*/ 2147483647 w 1696"/>
              <a:gd name="T15" fmla="*/ 2147483647 h 631"/>
              <a:gd name="T16" fmla="*/ 2147483647 w 1696"/>
              <a:gd name="T17" fmla="*/ 2147483647 h 631"/>
              <a:gd name="T18" fmla="*/ 2147483647 w 1696"/>
              <a:gd name="T19" fmla="*/ 0 h 6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96"/>
              <a:gd name="T31" fmla="*/ 0 h 631"/>
              <a:gd name="T32" fmla="*/ 1696 w 1696"/>
              <a:gd name="T33" fmla="*/ 631 h 63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96" h="631">
                <a:moveTo>
                  <a:pt x="0" y="541"/>
                </a:moveTo>
                <a:lnTo>
                  <a:pt x="182" y="519"/>
                </a:lnTo>
                <a:lnTo>
                  <a:pt x="396" y="599"/>
                </a:lnTo>
                <a:lnTo>
                  <a:pt x="569" y="631"/>
                </a:lnTo>
                <a:lnTo>
                  <a:pt x="774" y="570"/>
                </a:lnTo>
                <a:lnTo>
                  <a:pt x="956" y="519"/>
                </a:lnTo>
                <a:lnTo>
                  <a:pt x="1139" y="519"/>
                </a:lnTo>
                <a:lnTo>
                  <a:pt x="1328" y="570"/>
                </a:lnTo>
                <a:lnTo>
                  <a:pt x="1516" y="474"/>
                </a:lnTo>
                <a:lnTo>
                  <a:pt x="1696" y="0"/>
                </a:lnTo>
              </a:path>
            </a:pathLst>
          </a:custGeom>
          <a:noFill/>
          <a:ln w="6350" cap="flat" cmpd="sng">
            <a:solidFill>
              <a:schemeClr val="tx1"/>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22834" name="Line 47"/>
          <p:cNvSpPr>
            <a:spLocks noChangeShapeType="1"/>
          </p:cNvSpPr>
          <p:nvPr/>
        </p:nvSpPr>
        <p:spPr bwMode="auto">
          <a:xfrm>
            <a:off x="2863850" y="4532313"/>
            <a:ext cx="26988"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35" name="Line 48"/>
          <p:cNvSpPr>
            <a:spLocks noChangeShapeType="1"/>
          </p:cNvSpPr>
          <p:nvPr/>
        </p:nvSpPr>
        <p:spPr bwMode="auto">
          <a:xfrm>
            <a:off x="2863850" y="4595813"/>
            <a:ext cx="26988"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36" name="Line 49"/>
          <p:cNvSpPr>
            <a:spLocks noChangeShapeType="1"/>
          </p:cNvSpPr>
          <p:nvPr/>
        </p:nvSpPr>
        <p:spPr bwMode="auto">
          <a:xfrm>
            <a:off x="2863850" y="4721225"/>
            <a:ext cx="26988"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37" name="Line 50"/>
          <p:cNvSpPr>
            <a:spLocks noChangeShapeType="1"/>
          </p:cNvSpPr>
          <p:nvPr/>
        </p:nvSpPr>
        <p:spPr bwMode="auto">
          <a:xfrm>
            <a:off x="2863850" y="4848225"/>
            <a:ext cx="26988"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38" name="Line 51"/>
          <p:cNvSpPr>
            <a:spLocks noChangeShapeType="1"/>
          </p:cNvSpPr>
          <p:nvPr/>
        </p:nvSpPr>
        <p:spPr bwMode="auto">
          <a:xfrm>
            <a:off x="2863850" y="4784725"/>
            <a:ext cx="26988"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39" name="Line 52"/>
          <p:cNvSpPr>
            <a:spLocks noChangeShapeType="1"/>
          </p:cNvSpPr>
          <p:nvPr/>
        </p:nvSpPr>
        <p:spPr bwMode="auto">
          <a:xfrm>
            <a:off x="2863850" y="4911725"/>
            <a:ext cx="26988"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40" name="Line 53"/>
          <p:cNvSpPr>
            <a:spLocks noChangeShapeType="1"/>
          </p:cNvSpPr>
          <p:nvPr/>
        </p:nvSpPr>
        <p:spPr bwMode="auto">
          <a:xfrm>
            <a:off x="2863850" y="5038725"/>
            <a:ext cx="26988"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41" name="Line 54"/>
          <p:cNvSpPr>
            <a:spLocks noChangeShapeType="1"/>
          </p:cNvSpPr>
          <p:nvPr/>
        </p:nvSpPr>
        <p:spPr bwMode="auto">
          <a:xfrm>
            <a:off x="2863850" y="5100638"/>
            <a:ext cx="26988"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42" name="Line 55"/>
          <p:cNvSpPr>
            <a:spLocks noChangeShapeType="1"/>
          </p:cNvSpPr>
          <p:nvPr/>
        </p:nvSpPr>
        <p:spPr bwMode="auto">
          <a:xfrm>
            <a:off x="2863850" y="5164138"/>
            <a:ext cx="26988"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43" name="Line 56"/>
          <p:cNvSpPr>
            <a:spLocks noChangeShapeType="1"/>
          </p:cNvSpPr>
          <p:nvPr/>
        </p:nvSpPr>
        <p:spPr bwMode="auto">
          <a:xfrm>
            <a:off x="2863850" y="5227638"/>
            <a:ext cx="26988"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44" name="Line 57"/>
          <p:cNvSpPr>
            <a:spLocks noChangeShapeType="1"/>
          </p:cNvSpPr>
          <p:nvPr/>
        </p:nvSpPr>
        <p:spPr bwMode="auto">
          <a:xfrm>
            <a:off x="2863850" y="5480050"/>
            <a:ext cx="26988"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45" name="Line 58"/>
          <p:cNvSpPr>
            <a:spLocks noChangeShapeType="1"/>
          </p:cNvSpPr>
          <p:nvPr/>
        </p:nvSpPr>
        <p:spPr bwMode="auto">
          <a:xfrm>
            <a:off x="2863850" y="5416550"/>
            <a:ext cx="26988"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46" name="Line 59"/>
          <p:cNvSpPr>
            <a:spLocks noChangeShapeType="1"/>
          </p:cNvSpPr>
          <p:nvPr/>
        </p:nvSpPr>
        <p:spPr bwMode="auto">
          <a:xfrm>
            <a:off x="2863850" y="5354638"/>
            <a:ext cx="26988"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47" name="Line 60"/>
          <p:cNvSpPr>
            <a:spLocks noChangeShapeType="1"/>
          </p:cNvSpPr>
          <p:nvPr/>
        </p:nvSpPr>
        <p:spPr bwMode="auto">
          <a:xfrm>
            <a:off x="2863850" y="5543550"/>
            <a:ext cx="26988"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48" name="Line 47"/>
          <p:cNvSpPr>
            <a:spLocks noChangeShapeType="1"/>
          </p:cNvSpPr>
          <p:nvPr/>
        </p:nvSpPr>
        <p:spPr bwMode="auto">
          <a:xfrm>
            <a:off x="2863850" y="4470400"/>
            <a:ext cx="26988"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2849" name="Oval 94"/>
          <p:cNvSpPr>
            <a:spLocks noChangeArrowheads="1"/>
          </p:cNvSpPr>
          <p:nvPr/>
        </p:nvSpPr>
        <p:spPr bwMode="auto">
          <a:xfrm>
            <a:off x="4470400" y="3886200"/>
            <a:ext cx="38100" cy="33338"/>
          </a:xfrm>
          <a:prstGeom prst="ellipse">
            <a:avLst/>
          </a:prstGeom>
          <a:solidFill>
            <a:srgbClr val="000000"/>
          </a:solidFill>
          <a:ln w="9525">
            <a:solidFill>
              <a:schemeClr val="tx1"/>
            </a:solidFill>
            <a:round/>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400">
              <a:solidFill>
                <a:srgbClr val="000000"/>
              </a:solidFill>
            </a:endParaRPr>
          </a:p>
        </p:txBody>
      </p:sp>
      <p:sp>
        <p:nvSpPr>
          <p:cNvPr id="23875" name="Text Box 338"/>
          <p:cNvSpPr txBox="1">
            <a:spLocks noChangeArrowheads="1"/>
          </p:cNvSpPr>
          <p:nvPr/>
        </p:nvSpPr>
        <p:spPr bwMode="auto">
          <a:xfrm>
            <a:off x="0" y="98425"/>
            <a:ext cx="914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i="1"/>
              <a:t>2018 Diabetes Canada CPG – Chapter 3. Definition, Diagnosis &amp; Classification of Diabetes, Prediabetes, Metabolic Syndrome </a:t>
            </a:r>
          </a:p>
        </p:txBody>
      </p:sp>
      <p:sp>
        <p:nvSpPr>
          <p:cNvPr id="22867" name="Text Box 339"/>
          <p:cNvSpPr txBox="1">
            <a:spLocks noChangeArrowheads="1"/>
          </p:cNvSpPr>
          <p:nvPr/>
        </p:nvSpPr>
        <p:spPr bwMode="auto">
          <a:xfrm>
            <a:off x="325438" y="6565900"/>
            <a:ext cx="7229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eaLnBrk="0" hangingPunct="0">
              <a:defRPr sz="1700">
                <a:solidFill>
                  <a:schemeClr val="tx1"/>
                </a:solidFill>
                <a:latin typeface="Calibri" pitchFamily="34" charset="0"/>
                <a:ea typeface="MS PGothic" pitchFamily="34" charset="-128"/>
              </a:defRPr>
            </a:lvl2pPr>
            <a:lvl3pPr eaLnBrk="0" hangingPunct="0">
              <a:defRPr sz="1700">
                <a:solidFill>
                  <a:schemeClr val="tx1"/>
                </a:solidFill>
                <a:latin typeface="Calibri" pitchFamily="34" charset="0"/>
                <a:ea typeface="MS PGothic" pitchFamily="34" charset="-128"/>
              </a:defRPr>
            </a:lvl3pPr>
            <a:lvl4pPr eaLnBrk="0" hangingPunct="0">
              <a:defRPr sz="1700">
                <a:solidFill>
                  <a:schemeClr val="tx1"/>
                </a:solidFill>
                <a:latin typeface="Calibri" pitchFamily="34" charset="0"/>
                <a:ea typeface="MS PGothic" pitchFamily="34" charset="-128"/>
              </a:defRPr>
            </a:lvl4pPr>
            <a:lvl5pPr eaLnBrk="0" hangingPunct="0">
              <a:defRPr sz="1700">
                <a:solidFill>
                  <a:schemeClr val="tx1"/>
                </a:solidFill>
                <a:latin typeface="Calibri" pitchFamily="34" charset="0"/>
                <a:ea typeface="MS PGothic" pitchFamily="34" charset="-128"/>
              </a:defRPr>
            </a:lvl5pPr>
            <a:lvl6pPr marL="2139950" indent="146050" eaLnBrk="0" fontAlgn="base" hangingPunct="0">
              <a:spcBef>
                <a:spcPct val="0"/>
              </a:spcBef>
              <a:spcAft>
                <a:spcPct val="0"/>
              </a:spcAft>
              <a:defRPr sz="1700">
                <a:solidFill>
                  <a:schemeClr val="tx1"/>
                </a:solidFill>
                <a:latin typeface="Calibri" pitchFamily="34" charset="0"/>
                <a:ea typeface="MS PGothic" pitchFamily="34" charset="-128"/>
              </a:defRPr>
            </a:lvl6pPr>
            <a:lvl7pPr marL="2597150" indent="146050" eaLnBrk="0" fontAlgn="base" hangingPunct="0">
              <a:spcBef>
                <a:spcPct val="0"/>
              </a:spcBef>
              <a:spcAft>
                <a:spcPct val="0"/>
              </a:spcAft>
              <a:defRPr sz="1700">
                <a:solidFill>
                  <a:schemeClr val="tx1"/>
                </a:solidFill>
                <a:latin typeface="Calibri" pitchFamily="34" charset="0"/>
                <a:ea typeface="MS PGothic" pitchFamily="34" charset="-128"/>
              </a:defRPr>
            </a:lvl7pPr>
            <a:lvl8pPr marL="3054350" indent="146050" eaLnBrk="0" fontAlgn="base" hangingPunct="0">
              <a:spcBef>
                <a:spcPct val="0"/>
              </a:spcBef>
              <a:spcAft>
                <a:spcPct val="0"/>
              </a:spcAft>
              <a:defRPr sz="1700">
                <a:solidFill>
                  <a:schemeClr val="tx1"/>
                </a:solidFill>
                <a:latin typeface="Calibri" pitchFamily="34" charset="0"/>
                <a:ea typeface="MS PGothic" pitchFamily="34" charset="-128"/>
              </a:defRPr>
            </a:lvl8pPr>
            <a:lvl9pPr marL="3511550" indent="14605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a:t>A1C, glycated hemoglobin; FPG, fasting plasma glucose; PG, plasma glucose</a:t>
            </a:r>
            <a:endParaRPr lang="en-CA" altLang="en-US" sz="140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7" name="Rectangle 1086"/>
          <p:cNvSpPr/>
          <p:nvPr/>
        </p:nvSpPr>
        <p:spPr>
          <a:xfrm>
            <a:off x="1149350" y="4481513"/>
            <a:ext cx="5867400" cy="1538287"/>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anchor="ctr"/>
          <a:lstStyle/>
          <a:p>
            <a:pPr defTabSz="457200">
              <a:defRPr/>
            </a:pPr>
            <a:endParaRPr lang="en-US" sz="1800">
              <a:solidFill>
                <a:prstClr val="white"/>
              </a:solidFill>
            </a:endParaRPr>
          </a:p>
        </p:txBody>
      </p:sp>
      <p:sp>
        <p:nvSpPr>
          <p:cNvPr id="1086" name="Rectangle 1085"/>
          <p:cNvSpPr/>
          <p:nvPr/>
        </p:nvSpPr>
        <p:spPr>
          <a:xfrm>
            <a:off x="1135063" y="2901950"/>
            <a:ext cx="5867400" cy="1531938"/>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anchor="ctr"/>
          <a:lstStyle/>
          <a:p>
            <a:pPr defTabSz="457200">
              <a:defRPr/>
            </a:pPr>
            <a:endParaRPr lang="en-US" sz="1800">
              <a:solidFill>
                <a:prstClr val="white"/>
              </a:solidFill>
            </a:endParaRPr>
          </a:p>
        </p:txBody>
      </p:sp>
      <p:sp>
        <p:nvSpPr>
          <p:cNvPr id="726" name="Rectangle 725"/>
          <p:cNvSpPr/>
          <p:nvPr/>
        </p:nvSpPr>
        <p:spPr>
          <a:xfrm>
            <a:off x="1135063" y="1328738"/>
            <a:ext cx="5867400" cy="1531937"/>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anchor="ctr"/>
          <a:lstStyle/>
          <a:p>
            <a:pPr defTabSz="457200">
              <a:defRPr/>
            </a:pPr>
            <a:endParaRPr lang="en-US" sz="1800">
              <a:solidFill>
                <a:prstClr val="white"/>
              </a:solidFill>
            </a:endParaRPr>
          </a:p>
        </p:txBody>
      </p:sp>
      <p:sp>
        <p:nvSpPr>
          <p:cNvPr id="24580" name="Title 1"/>
          <p:cNvSpPr>
            <a:spLocks noGrp="1"/>
          </p:cNvSpPr>
          <p:nvPr>
            <p:ph type="title" idx="4294967295"/>
          </p:nvPr>
        </p:nvSpPr>
        <p:spPr>
          <a:xfrm>
            <a:off x="431800" y="165100"/>
            <a:ext cx="8593138" cy="1143000"/>
          </a:xfrm>
        </p:spPr>
        <p:txBody>
          <a:bodyPr lIns="91440" tIns="45720" rIns="91440" bIns="45720"/>
          <a:lstStyle/>
          <a:p>
            <a:pPr eaLnBrk="1" hangingPunct="1"/>
            <a:r>
              <a:rPr lang="en-US" altLang="en-US" sz="3200" smtClean="0">
                <a:latin typeface="Arial" pitchFamily="34" charset="0"/>
                <a:cs typeface="Arial" pitchFamily="34" charset="0"/>
              </a:rPr>
              <a:t>DETECT-2: A1C ≥6.5% Threshold for Retinopathy</a:t>
            </a:r>
          </a:p>
        </p:txBody>
      </p:sp>
      <p:sp>
        <p:nvSpPr>
          <p:cNvPr id="24581" name="TextBox 5"/>
          <p:cNvSpPr txBox="1">
            <a:spLocks noChangeArrowheads="1"/>
          </p:cNvSpPr>
          <p:nvPr/>
        </p:nvSpPr>
        <p:spPr bwMode="auto">
          <a:xfrm>
            <a:off x="228600" y="6223000"/>
            <a:ext cx="72390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r>
              <a:rPr lang="en-US" altLang="en-US" sz="1200">
                <a:solidFill>
                  <a:srgbClr val="203864"/>
                </a:solidFill>
                <a:latin typeface="Open Sans" pitchFamily="6" charset="0"/>
              </a:rPr>
              <a:t>Colagiuri S et al. </a:t>
            </a:r>
            <a:r>
              <a:rPr lang="en-US" altLang="en-US" sz="1200" i="1">
                <a:solidFill>
                  <a:srgbClr val="203864"/>
                </a:solidFill>
                <a:latin typeface="Open Sans" pitchFamily="6" charset="0"/>
              </a:rPr>
              <a:t>Diabetes Care 2011</a:t>
            </a:r>
            <a:r>
              <a:rPr lang="en-US" altLang="en-US" sz="1200">
                <a:solidFill>
                  <a:srgbClr val="203864"/>
                </a:solidFill>
                <a:latin typeface="Open Sans" pitchFamily="6" charset="0"/>
              </a:rPr>
              <a:t>; 34:145-150.</a:t>
            </a:r>
          </a:p>
        </p:txBody>
      </p:sp>
      <p:sp>
        <p:nvSpPr>
          <p:cNvPr id="24582" name="Text Box 3"/>
          <p:cNvSpPr txBox="1">
            <a:spLocks noChangeArrowheads="1"/>
          </p:cNvSpPr>
          <p:nvPr/>
        </p:nvSpPr>
        <p:spPr bwMode="auto">
          <a:xfrm>
            <a:off x="2085975" y="1443038"/>
            <a:ext cx="10890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1000">
                <a:solidFill>
                  <a:srgbClr val="6A512A"/>
                </a:solidFill>
              </a:rPr>
              <a:t>Any retinopathy</a:t>
            </a:r>
          </a:p>
        </p:txBody>
      </p:sp>
      <p:sp>
        <p:nvSpPr>
          <p:cNvPr id="24583" name="Text Box 4"/>
          <p:cNvSpPr txBox="1">
            <a:spLocks noChangeArrowheads="1"/>
          </p:cNvSpPr>
          <p:nvPr/>
        </p:nvSpPr>
        <p:spPr bwMode="auto">
          <a:xfrm>
            <a:off x="2082800" y="1601788"/>
            <a:ext cx="13144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1000">
                <a:solidFill>
                  <a:srgbClr val="6A512A"/>
                </a:solidFill>
              </a:rPr>
              <a:t>≥ moderate NPDR</a:t>
            </a:r>
          </a:p>
        </p:txBody>
      </p:sp>
      <p:sp>
        <p:nvSpPr>
          <p:cNvPr id="24584" name="Line 5"/>
          <p:cNvSpPr>
            <a:spLocks noChangeShapeType="1"/>
          </p:cNvSpPr>
          <p:nvPr/>
        </p:nvSpPr>
        <p:spPr bwMode="auto">
          <a:xfrm>
            <a:off x="1744663" y="1428750"/>
            <a:ext cx="0" cy="1074738"/>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585" name="Line 6"/>
          <p:cNvSpPr>
            <a:spLocks noChangeShapeType="1"/>
          </p:cNvSpPr>
          <p:nvPr/>
        </p:nvSpPr>
        <p:spPr bwMode="auto">
          <a:xfrm>
            <a:off x="1676400" y="2500313"/>
            <a:ext cx="524351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586" name="AutoShape 7"/>
          <p:cNvSpPr>
            <a:spLocks noChangeArrowheads="1"/>
          </p:cNvSpPr>
          <p:nvPr/>
        </p:nvSpPr>
        <p:spPr bwMode="auto">
          <a:xfrm>
            <a:off x="2043113" y="2392363"/>
            <a:ext cx="77787" cy="39687"/>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587" name="AutoShape 8"/>
          <p:cNvSpPr>
            <a:spLocks noChangeArrowheads="1"/>
          </p:cNvSpPr>
          <p:nvPr/>
        </p:nvSpPr>
        <p:spPr bwMode="auto">
          <a:xfrm>
            <a:off x="2268538" y="2373313"/>
            <a:ext cx="77787" cy="39687"/>
          </a:xfrm>
          <a:prstGeom prst="diamond">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588" name="AutoShape 9"/>
          <p:cNvSpPr>
            <a:spLocks noChangeArrowheads="1"/>
          </p:cNvSpPr>
          <p:nvPr/>
        </p:nvSpPr>
        <p:spPr bwMode="auto">
          <a:xfrm>
            <a:off x="6773863" y="1531938"/>
            <a:ext cx="79375"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589" name="AutoShape 10"/>
          <p:cNvSpPr>
            <a:spLocks noChangeArrowheads="1"/>
          </p:cNvSpPr>
          <p:nvPr/>
        </p:nvSpPr>
        <p:spPr bwMode="auto">
          <a:xfrm>
            <a:off x="6548438" y="1468438"/>
            <a:ext cx="77787"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590" name="AutoShape 11"/>
          <p:cNvSpPr>
            <a:spLocks noChangeArrowheads="1"/>
          </p:cNvSpPr>
          <p:nvPr/>
        </p:nvSpPr>
        <p:spPr bwMode="auto">
          <a:xfrm>
            <a:off x="6097588" y="1536700"/>
            <a:ext cx="79375"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591" name="AutoShape 12"/>
          <p:cNvSpPr>
            <a:spLocks noChangeArrowheads="1"/>
          </p:cNvSpPr>
          <p:nvPr/>
        </p:nvSpPr>
        <p:spPr bwMode="auto">
          <a:xfrm>
            <a:off x="1817688" y="2392363"/>
            <a:ext cx="79375" cy="39687"/>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592" name="AutoShape 13"/>
          <p:cNvSpPr>
            <a:spLocks noChangeArrowheads="1"/>
          </p:cNvSpPr>
          <p:nvPr/>
        </p:nvSpPr>
        <p:spPr bwMode="auto">
          <a:xfrm>
            <a:off x="2719388" y="2373313"/>
            <a:ext cx="77787" cy="39687"/>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593" name="AutoShape 14"/>
          <p:cNvSpPr>
            <a:spLocks noChangeArrowheads="1"/>
          </p:cNvSpPr>
          <p:nvPr/>
        </p:nvSpPr>
        <p:spPr bwMode="auto">
          <a:xfrm>
            <a:off x="6323013" y="1584325"/>
            <a:ext cx="77787" cy="39688"/>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594" name="AutoShape 15"/>
          <p:cNvSpPr>
            <a:spLocks noChangeArrowheads="1"/>
          </p:cNvSpPr>
          <p:nvPr/>
        </p:nvSpPr>
        <p:spPr bwMode="auto">
          <a:xfrm>
            <a:off x="5872163" y="1555750"/>
            <a:ext cx="77787"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595" name="AutoShape 16"/>
          <p:cNvSpPr>
            <a:spLocks noChangeArrowheads="1"/>
          </p:cNvSpPr>
          <p:nvPr/>
        </p:nvSpPr>
        <p:spPr bwMode="auto">
          <a:xfrm>
            <a:off x="5646738" y="1647825"/>
            <a:ext cx="79375" cy="39688"/>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596" name="AutoShape 17"/>
          <p:cNvSpPr>
            <a:spLocks noChangeArrowheads="1"/>
          </p:cNvSpPr>
          <p:nvPr/>
        </p:nvSpPr>
        <p:spPr bwMode="auto">
          <a:xfrm>
            <a:off x="3394075" y="2295525"/>
            <a:ext cx="77788" cy="39688"/>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597" name="AutoShape 18"/>
          <p:cNvSpPr>
            <a:spLocks noChangeArrowheads="1"/>
          </p:cNvSpPr>
          <p:nvPr/>
        </p:nvSpPr>
        <p:spPr bwMode="auto">
          <a:xfrm>
            <a:off x="2493963" y="2373313"/>
            <a:ext cx="77787" cy="39687"/>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598" name="AutoShape 19"/>
          <p:cNvSpPr>
            <a:spLocks noChangeArrowheads="1"/>
          </p:cNvSpPr>
          <p:nvPr/>
        </p:nvSpPr>
        <p:spPr bwMode="auto">
          <a:xfrm>
            <a:off x="5421313" y="1760538"/>
            <a:ext cx="79375"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599" name="AutoShape 20"/>
          <p:cNvSpPr>
            <a:spLocks noChangeArrowheads="1"/>
          </p:cNvSpPr>
          <p:nvPr/>
        </p:nvSpPr>
        <p:spPr bwMode="auto">
          <a:xfrm>
            <a:off x="4970463" y="1890713"/>
            <a:ext cx="79375" cy="39687"/>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00" name="AutoShape 21"/>
          <p:cNvSpPr>
            <a:spLocks noChangeArrowheads="1"/>
          </p:cNvSpPr>
          <p:nvPr/>
        </p:nvSpPr>
        <p:spPr bwMode="auto">
          <a:xfrm>
            <a:off x="4746625" y="2062163"/>
            <a:ext cx="77788"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01" name="AutoShape 22"/>
          <p:cNvSpPr>
            <a:spLocks noChangeArrowheads="1"/>
          </p:cNvSpPr>
          <p:nvPr/>
        </p:nvSpPr>
        <p:spPr bwMode="auto">
          <a:xfrm>
            <a:off x="5197475" y="1897063"/>
            <a:ext cx="77788"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02" name="AutoShape 23"/>
          <p:cNvSpPr>
            <a:spLocks noChangeArrowheads="1"/>
          </p:cNvSpPr>
          <p:nvPr/>
        </p:nvSpPr>
        <p:spPr bwMode="auto">
          <a:xfrm>
            <a:off x="2943225" y="2335213"/>
            <a:ext cx="79375"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03" name="AutoShape 24"/>
          <p:cNvSpPr>
            <a:spLocks noChangeArrowheads="1"/>
          </p:cNvSpPr>
          <p:nvPr/>
        </p:nvSpPr>
        <p:spPr bwMode="auto">
          <a:xfrm>
            <a:off x="3619500" y="2189163"/>
            <a:ext cx="79375"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04" name="AutoShape 25"/>
          <p:cNvSpPr>
            <a:spLocks noChangeArrowheads="1"/>
          </p:cNvSpPr>
          <p:nvPr/>
        </p:nvSpPr>
        <p:spPr bwMode="auto">
          <a:xfrm>
            <a:off x="4521200" y="1984375"/>
            <a:ext cx="77788"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05" name="AutoShape 26"/>
          <p:cNvSpPr>
            <a:spLocks noChangeArrowheads="1"/>
          </p:cNvSpPr>
          <p:nvPr/>
        </p:nvSpPr>
        <p:spPr bwMode="auto">
          <a:xfrm>
            <a:off x="4070350" y="2022475"/>
            <a:ext cx="77788" cy="39688"/>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06" name="AutoShape 27"/>
          <p:cNvSpPr>
            <a:spLocks noChangeArrowheads="1"/>
          </p:cNvSpPr>
          <p:nvPr/>
        </p:nvSpPr>
        <p:spPr bwMode="auto">
          <a:xfrm>
            <a:off x="4295775" y="2062163"/>
            <a:ext cx="79375"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07" name="AutoShape 28"/>
          <p:cNvSpPr>
            <a:spLocks noChangeArrowheads="1"/>
          </p:cNvSpPr>
          <p:nvPr/>
        </p:nvSpPr>
        <p:spPr bwMode="auto">
          <a:xfrm>
            <a:off x="3170238" y="2327275"/>
            <a:ext cx="77787" cy="39688"/>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08" name="AutoShape 29"/>
          <p:cNvSpPr>
            <a:spLocks noChangeArrowheads="1"/>
          </p:cNvSpPr>
          <p:nvPr/>
        </p:nvSpPr>
        <p:spPr bwMode="auto">
          <a:xfrm>
            <a:off x="3844925" y="2189163"/>
            <a:ext cx="77788"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09" name="Rectangle 30"/>
          <p:cNvSpPr>
            <a:spLocks noChangeArrowheads="1"/>
          </p:cNvSpPr>
          <p:nvPr/>
        </p:nvSpPr>
        <p:spPr bwMode="auto">
          <a:xfrm>
            <a:off x="1852613" y="2466975"/>
            <a:ext cx="34925" cy="33338"/>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800" b="1">
              <a:solidFill>
                <a:srgbClr val="000000"/>
              </a:solidFill>
            </a:endParaRPr>
          </a:p>
        </p:txBody>
      </p:sp>
      <p:sp>
        <p:nvSpPr>
          <p:cNvPr id="24610" name="Rectangle 31"/>
          <p:cNvSpPr>
            <a:spLocks noChangeArrowheads="1"/>
          </p:cNvSpPr>
          <p:nvPr/>
        </p:nvSpPr>
        <p:spPr bwMode="auto">
          <a:xfrm>
            <a:off x="2074863" y="2466975"/>
            <a:ext cx="36512" cy="33338"/>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800" b="1">
              <a:solidFill>
                <a:srgbClr val="000000"/>
              </a:solidFill>
            </a:endParaRPr>
          </a:p>
        </p:txBody>
      </p:sp>
      <p:sp>
        <p:nvSpPr>
          <p:cNvPr id="24611" name="Rectangle 32"/>
          <p:cNvSpPr>
            <a:spLocks noChangeArrowheads="1"/>
          </p:cNvSpPr>
          <p:nvPr/>
        </p:nvSpPr>
        <p:spPr bwMode="auto">
          <a:xfrm>
            <a:off x="6110288" y="2078038"/>
            <a:ext cx="36512" cy="31750"/>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12" name="Rectangle 33"/>
          <p:cNvSpPr>
            <a:spLocks noChangeArrowheads="1"/>
          </p:cNvSpPr>
          <p:nvPr/>
        </p:nvSpPr>
        <p:spPr bwMode="auto">
          <a:xfrm>
            <a:off x="5213350" y="2205038"/>
            <a:ext cx="36513" cy="31750"/>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13" name="Rectangle 34"/>
          <p:cNvSpPr>
            <a:spLocks noChangeArrowheads="1"/>
          </p:cNvSpPr>
          <p:nvPr/>
        </p:nvSpPr>
        <p:spPr bwMode="auto">
          <a:xfrm>
            <a:off x="5438775" y="2205038"/>
            <a:ext cx="34925" cy="31750"/>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14" name="Rectangle 35"/>
          <p:cNvSpPr>
            <a:spLocks noChangeArrowheads="1"/>
          </p:cNvSpPr>
          <p:nvPr/>
        </p:nvSpPr>
        <p:spPr bwMode="auto">
          <a:xfrm>
            <a:off x="2300288" y="2473325"/>
            <a:ext cx="34925" cy="33338"/>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800" b="1">
              <a:solidFill>
                <a:srgbClr val="000000"/>
              </a:solidFill>
            </a:endParaRPr>
          </a:p>
        </p:txBody>
      </p:sp>
      <p:sp>
        <p:nvSpPr>
          <p:cNvPr id="24615" name="Rectangle 36"/>
          <p:cNvSpPr>
            <a:spLocks noChangeArrowheads="1"/>
          </p:cNvSpPr>
          <p:nvPr/>
        </p:nvSpPr>
        <p:spPr bwMode="auto">
          <a:xfrm>
            <a:off x="5888038" y="2189163"/>
            <a:ext cx="34925" cy="31750"/>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16" name="Rectangle 37"/>
          <p:cNvSpPr>
            <a:spLocks noChangeArrowheads="1"/>
          </p:cNvSpPr>
          <p:nvPr/>
        </p:nvSpPr>
        <p:spPr bwMode="auto">
          <a:xfrm>
            <a:off x="6335713" y="2052638"/>
            <a:ext cx="34925" cy="31750"/>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17" name="Rectangle 38"/>
          <p:cNvSpPr>
            <a:spLocks noChangeArrowheads="1"/>
          </p:cNvSpPr>
          <p:nvPr/>
        </p:nvSpPr>
        <p:spPr bwMode="auto">
          <a:xfrm>
            <a:off x="5662613" y="2120900"/>
            <a:ext cx="36512" cy="31750"/>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18" name="Rectangle 39"/>
          <p:cNvSpPr>
            <a:spLocks noChangeArrowheads="1"/>
          </p:cNvSpPr>
          <p:nvPr/>
        </p:nvSpPr>
        <p:spPr bwMode="auto">
          <a:xfrm>
            <a:off x="6559550" y="2019300"/>
            <a:ext cx="36513" cy="33338"/>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19" name="Rectangle 40"/>
          <p:cNvSpPr>
            <a:spLocks noChangeArrowheads="1"/>
          </p:cNvSpPr>
          <p:nvPr/>
        </p:nvSpPr>
        <p:spPr bwMode="auto">
          <a:xfrm>
            <a:off x="2524125" y="2465388"/>
            <a:ext cx="34925" cy="33337"/>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800" b="1">
              <a:solidFill>
                <a:srgbClr val="000000"/>
              </a:solidFill>
            </a:endParaRPr>
          </a:p>
        </p:txBody>
      </p:sp>
      <p:sp>
        <p:nvSpPr>
          <p:cNvPr id="24620" name="Rectangle 41"/>
          <p:cNvSpPr>
            <a:spLocks noChangeArrowheads="1"/>
          </p:cNvSpPr>
          <p:nvPr/>
        </p:nvSpPr>
        <p:spPr bwMode="auto">
          <a:xfrm>
            <a:off x="3197225" y="2449513"/>
            <a:ext cx="34925" cy="31750"/>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800">
              <a:solidFill>
                <a:srgbClr val="000000"/>
              </a:solidFill>
            </a:endParaRPr>
          </a:p>
        </p:txBody>
      </p:sp>
      <p:sp>
        <p:nvSpPr>
          <p:cNvPr id="24621" name="Rectangle 42"/>
          <p:cNvSpPr>
            <a:spLocks noChangeArrowheads="1"/>
          </p:cNvSpPr>
          <p:nvPr/>
        </p:nvSpPr>
        <p:spPr bwMode="auto">
          <a:xfrm>
            <a:off x="4541838" y="2227263"/>
            <a:ext cx="34925" cy="33337"/>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22" name="Rectangle 43"/>
          <p:cNvSpPr>
            <a:spLocks noChangeArrowheads="1"/>
          </p:cNvSpPr>
          <p:nvPr/>
        </p:nvSpPr>
        <p:spPr bwMode="auto">
          <a:xfrm>
            <a:off x="6784975" y="2062163"/>
            <a:ext cx="34925" cy="33337"/>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23" name="Rectangle 44"/>
          <p:cNvSpPr>
            <a:spLocks noChangeArrowheads="1"/>
          </p:cNvSpPr>
          <p:nvPr/>
        </p:nvSpPr>
        <p:spPr bwMode="auto">
          <a:xfrm>
            <a:off x="4991100" y="2227263"/>
            <a:ext cx="34925" cy="33337"/>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24" name="Rectangle 45"/>
          <p:cNvSpPr>
            <a:spLocks noChangeArrowheads="1"/>
          </p:cNvSpPr>
          <p:nvPr/>
        </p:nvSpPr>
        <p:spPr bwMode="auto">
          <a:xfrm>
            <a:off x="2747963" y="2449513"/>
            <a:ext cx="34925" cy="33337"/>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800">
              <a:solidFill>
                <a:srgbClr val="000000"/>
              </a:solidFill>
            </a:endParaRPr>
          </a:p>
        </p:txBody>
      </p:sp>
      <p:sp>
        <p:nvSpPr>
          <p:cNvPr id="24625" name="Rectangle 46"/>
          <p:cNvSpPr>
            <a:spLocks noChangeArrowheads="1"/>
          </p:cNvSpPr>
          <p:nvPr/>
        </p:nvSpPr>
        <p:spPr bwMode="auto">
          <a:xfrm>
            <a:off x="2971800" y="2444750"/>
            <a:ext cx="36513" cy="33338"/>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800">
              <a:solidFill>
                <a:srgbClr val="000000"/>
              </a:solidFill>
            </a:endParaRPr>
          </a:p>
        </p:txBody>
      </p:sp>
      <p:sp>
        <p:nvSpPr>
          <p:cNvPr id="24626" name="Rectangle 47"/>
          <p:cNvSpPr>
            <a:spLocks noChangeArrowheads="1"/>
          </p:cNvSpPr>
          <p:nvPr/>
        </p:nvSpPr>
        <p:spPr bwMode="auto">
          <a:xfrm>
            <a:off x="3644900" y="2433638"/>
            <a:ext cx="34925" cy="33337"/>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800">
              <a:solidFill>
                <a:srgbClr val="000000"/>
              </a:solidFill>
            </a:endParaRPr>
          </a:p>
        </p:txBody>
      </p:sp>
      <p:sp>
        <p:nvSpPr>
          <p:cNvPr id="24627" name="Rectangle 48"/>
          <p:cNvSpPr>
            <a:spLocks noChangeArrowheads="1"/>
          </p:cNvSpPr>
          <p:nvPr/>
        </p:nvSpPr>
        <p:spPr bwMode="auto">
          <a:xfrm>
            <a:off x="4094163" y="2295525"/>
            <a:ext cx="34925" cy="33338"/>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28" name="Rectangle 49"/>
          <p:cNvSpPr>
            <a:spLocks noChangeArrowheads="1"/>
          </p:cNvSpPr>
          <p:nvPr/>
        </p:nvSpPr>
        <p:spPr bwMode="auto">
          <a:xfrm>
            <a:off x="4765675" y="2344738"/>
            <a:ext cx="36513" cy="33337"/>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29" name="Rectangle 50"/>
          <p:cNvSpPr>
            <a:spLocks noChangeArrowheads="1"/>
          </p:cNvSpPr>
          <p:nvPr/>
        </p:nvSpPr>
        <p:spPr bwMode="auto">
          <a:xfrm>
            <a:off x="3421063" y="2413000"/>
            <a:ext cx="34925" cy="31750"/>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800">
              <a:solidFill>
                <a:srgbClr val="000000"/>
              </a:solidFill>
            </a:endParaRPr>
          </a:p>
        </p:txBody>
      </p:sp>
      <p:sp>
        <p:nvSpPr>
          <p:cNvPr id="24630" name="Rectangle 51"/>
          <p:cNvSpPr>
            <a:spLocks noChangeArrowheads="1"/>
          </p:cNvSpPr>
          <p:nvPr/>
        </p:nvSpPr>
        <p:spPr bwMode="auto">
          <a:xfrm>
            <a:off x="3868738" y="2379663"/>
            <a:ext cx="36512" cy="33337"/>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31" name="Rectangle 52"/>
          <p:cNvSpPr>
            <a:spLocks noChangeArrowheads="1"/>
          </p:cNvSpPr>
          <p:nvPr/>
        </p:nvSpPr>
        <p:spPr bwMode="auto">
          <a:xfrm>
            <a:off x="4318000" y="2330450"/>
            <a:ext cx="34925" cy="31750"/>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632" name="Freeform 53"/>
          <p:cNvSpPr>
            <a:spLocks/>
          </p:cNvSpPr>
          <p:nvPr/>
        </p:nvSpPr>
        <p:spPr bwMode="auto">
          <a:xfrm>
            <a:off x="1854200" y="1473200"/>
            <a:ext cx="4972050" cy="939800"/>
          </a:xfrm>
          <a:custGeom>
            <a:avLst/>
            <a:gdLst>
              <a:gd name="T0" fmla="*/ 0 w 3808"/>
              <a:gd name="T1" fmla="*/ 2147483647 h 772"/>
              <a:gd name="T2" fmla="*/ 2147483647 w 3808"/>
              <a:gd name="T3" fmla="*/ 2147483647 h 772"/>
              <a:gd name="T4" fmla="*/ 2147483647 w 3808"/>
              <a:gd name="T5" fmla="*/ 2147483647 h 772"/>
              <a:gd name="T6" fmla="*/ 2147483647 w 3808"/>
              <a:gd name="T7" fmla="*/ 2147483647 h 772"/>
              <a:gd name="T8" fmla="*/ 2147483647 w 3808"/>
              <a:gd name="T9" fmla="*/ 2147483647 h 772"/>
              <a:gd name="T10" fmla="*/ 2147483647 w 3808"/>
              <a:gd name="T11" fmla="*/ 2147483647 h 772"/>
              <a:gd name="T12" fmla="*/ 2147483647 w 3808"/>
              <a:gd name="T13" fmla="*/ 2147483647 h 772"/>
              <a:gd name="T14" fmla="*/ 2147483647 w 3808"/>
              <a:gd name="T15" fmla="*/ 2147483647 h 772"/>
              <a:gd name="T16" fmla="*/ 2147483647 w 3808"/>
              <a:gd name="T17" fmla="*/ 2147483647 h 772"/>
              <a:gd name="T18" fmla="*/ 2147483647 w 3808"/>
              <a:gd name="T19" fmla="*/ 2147483647 h 772"/>
              <a:gd name="T20" fmla="*/ 2147483647 w 3808"/>
              <a:gd name="T21" fmla="*/ 2147483647 h 772"/>
              <a:gd name="T22" fmla="*/ 2147483647 w 3808"/>
              <a:gd name="T23" fmla="*/ 2147483647 h 772"/>
              <a:gd name="T24" fmla="*/ 2147483647 w 3808"/>
              <a:gd name="T25" fmla="*/ 2147483647 h 772"/>
              <a:gd name="T26" fmla="*/ 2147483647 w 3808"/>
              <a:gd name="T27" fmla="*/ 2147483647 h 772"/>
              <a:gd name="T28" fmla="*/ 2147483647 w 3808"/>
              <a:gd name="T29" fmla="*/ 2147483647 h 772"/>
              <a:gd name="T30" fmla="*/ 2147483647 w 3808"/>
              <a:gd name="T31" fmla="*/ 2147483647 h 772"/>
              <a:gd name="T32" fmla="*/ 2147483647 w 3808"/>
              <a:gd name="T33" fmla="*/ 2147483647 h 772"/>
              <a:gd name="T34" fmla="*/ 2147483647 w 3808"/>
              <a:gd name="T35" fmla="*/ 2147483647 h 772"/>
              <a:gd name="T36" fmla="*/ 2147483647 w 3808"/>
              <a:gd name="T37" fmla="*/ 2147483647 h 772"/>
              <a:gd name="T38" fmla="*/ 2147483647 w 3808"/>
              <a:gd name="T39" fmla="*/ 2147483647 h 772"/>
              <a:gd name="T40" fmla="*/ 2147483647 w 3808"/>
              <a:gd name="T41" fmla="*/ 2147483647 h 772"/>
              <a:gd name="T42" fmla="*/ 2147483647 w 3808"/>
              <a:gd name="T43" fmla="*/ 0 h 772"/>
              <a:gd name="T44" fmla="*/ 2147483647 w 3808"/>
              <a:gd name="T45" fmla="*/ 2147483647 h 77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808"/>
              <a:gd name="T70" fmla="*/ 0 h 772"/>
              <a:gd name="T71" fmla="*/ 3808 w 3808"/>
              <a:gd name="T72" fmla="*/ 772 h 77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808" h="772">
                <a:moveTo>
                  <a:pt x="0" y="768"/>
                </a:moveTo>
                <a:lnTo>
                  <a:pt x="180" y="772"/>
                </a:lnTo>
                <a:lnTo>
                  <a:pt x="352" y="760"/>
                </a:lnTo>
                <a:lnTo>
                  <a:pt x="528" y="756"/>
                </a:lnTo>
                <a:lnTo>
                  <a:pt x="692" y="752"/>
                </a:lnTo>
                <a:lnTo>
                  <a:pt x="864" y="720"/>
                </a:lnTo>
                <a:lnTo>
                  <a:pt x="1040" y="716"/>
                </a:lnTo>
                <a:cubicBezTo>
                  <a:pt x="1217" y="687"/>
                  <a:pt x="1275" y="688"/>
                  <a:pt x="1212" y="688"/>
                </a:cubicBezTo>
                <a:lnTo>
                  <a:pt x="1384" y="604"/>
                </a:lnTo>
                <a:lnTo>
                  <a:pt x="1556" y="604"/>
                </a:lnTo>
                <a:lnTo>
                  <a:pt x="1728" y="464"/>
                </a:lnTo>
                <a:lnTo>
                  <a:pt x="1900" y="500"/>
                </a:lnTo>
                <a:lnTo>
                  <a:pt x="2072" y="432"/>
                </a:lnTo>
                <a:lnTo>
                  <a:pt x="2252" y="500"/>
                </a:lnTo>
                <a:lnTo>
                  <a:pt x="2416" y="356"/>
                </a:lnTo>
                <a:lnTo>
                  <a:pt x="2592" y="364"/>
                </a:lnTo>
                <a:lnTo>
                  <a:pt x="2764" y="244"/>
                </a:lnTo>
                <a:lnTo>
                  <a:pt x="2944" y="156"/>
                </a:lnTo>
                <a:lnTo>
                  <a:pt x="3104" y="80"/>
                </a:lnTo>
                <a:lnTo>
                  <a:pt x="3288" y="68"/>
                </a:lnTo>
                <a:lnTo>
                  <a:pt x="3468" y="104"/>
                </a:lnTo>
                <a:lnTo>
                  <a:pt x="3620" y="0"/>
                </a:lnTo>
                <a:lnTo>
                  <a:pt x="3808" y="64"/>
                </a:lnTo>
              </a:path>
            </a:pathLst>
          </a:custGeom>
          <a:noFill/>
          <a:ln w="63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24633" name="Freeform 54"/>
          <p:cNvSpPr>
            <a:spLocks/>
          </p:cNvSpPr>
          <p:nvPr/>
        </p:nvSpPr>
        <p:spPr bwMode="auto">
          <a:xfrm>
            <a:off x="1854200" y="2032000"/>
            <a:ext cx="4951413" cy="454025"/>
          </a:xfrm>
          <a:custGeom>
            <a:avLst/>
            <a:gdLst>
              <a:gd name="T0" fmla="*/ 0 w 3792"/>
              <a:gd name="T1" fmla="*/ 2147483647 h 372"/>
              <a:gd name="T2" fmla="*/ 2147483647 w 3792"/>
              <a:gd name="T3" fmla="*/ 2147483647 h 372"/>
              <a:gd name="T4" fmla="*/ 2147483647 w 3792"/>
              <a:gd name="T5" fmla="*/ 2147483647 h 372"/>
              <a:gd name="T6" fmla="*/ 2147483647 w 3792"/>
              <a:gd name="T7" fmla="*/ 2147483647 h 372"/>
              <a:gd name="T8" fmla="*/ 2147483647 w 3792"/>
              <a:gd name="T9" fmla="*/ 2147483647 h 372"/>
              <a:gd name="T10" fmla="*/ 2147483647 w 3792"/>
              <a:gd name="T11" fmla="*/ 2147483647 h 372"/>
              <a:gd name="T12" fmla="*/ 2147483647 w 3792"/>
              <a:gd name="T13" fmla="*/ 2147483647 h 372"/>
              <a:gd name="T14" fmla="*/ 2147483647 w 3792"/>
              <a:gd name="T15" fmla="*/ 2147483647 h 372"/>
              <a:gd name="T16" fmla="*/ 2147483647 w 3792"/>
              <a:gd name="T17" fmla="*/ 2147483647 h 372"/>
              <a:gd name="T18" fmla="*/ 2147483647 w 3792"/>
              <a:gd name="T19" fmla="*/ 2147483647 h 372"/>
              <a:gd name="T20" fmla="*/ 2147483647 w 3792"/>
              <a:gd name="T21" fmla="*/ 2147483647 h 372"/>
              <a:gd name="T22" fmla="*/ 2147483647 w 3792"/>
              <a:gd name="T23" fmla="*/ 2147483647 h 372"/>
              <a:gd name="T24" fmla="*/ 2147483647 w 3792"/>
              <a:gd name="T25" fmla="*/ 2147483647 h 372"/>
              <a:gd name="T26" fmla="*/ 2147483647 w 3792"/>
              <a:gd name="T27" fmla="*/ 2147483647 h 372"/>
              <a:gd name="T28" fmla="*/ 2147483647 w 3792"/>
              <a:gd name="T29" fmla="*/ 2147483647 h 372"/>
              <a:gd name="T30" fmla="*/ 2147483647 w 3792"/>
              <a:gd name="T31" fmla="*/ 2147483647 h 372"/>
              <a:gd name="T32" fmla="*/ 2147483647 w 3792"/>
              <a:gd name="T33" fmla="*/ 2147483647 h 372"/>
              <a:gd name="T34" fmla="*/ 2147483647 w 3792"/>
              <a:gd name="T35" fmla="*/ 2147483647 h 372"/>
              <a:gd name="T36" fmla="*/ 2147483647 w 3792"/>
              <a:gd name="T37" fmla="*/ 2147483647 h 372"/>
              <a:gd name="T38" fmla="*/ 2147483647 w 3792"/>
              <a:gd name="T39" fmla="*/ 2147483647 h 372"/>
              <a:gd name="T40" fmla="*/ 2147483647 w 3792"/>
              <a:gd name="T41" fmla="*/ 2147483647 h 372"/>
              <a:gd name="T42" fmla="*/ 2147483647 w 3792"/>
              <a:gd name="T43" fmla="*/ 0 h 372"/>
              <a:gd name="T44" fmla="*/ 2147483647 w 3792"/>
              <a:gd name="T45" fmla="*/ 2147483647 h 37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792"/>
              <a:gd name="T70" fmla="*/ 0 h 372"/>
              <a:gd name="T71" fmla="*/ 3792 w 3792"/>
              <a:gd name="T72" fmla="*/ 372 h 37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792" h="372">
                <a:moveTo>
                  <a:pt x="0" y="368"/>
                </a:moveTo>
                <a:lnTo>
                  <a:pt x="180" y="364"/>
                </a:lnTo>
                <a:lnTo>
                  <a:pt x="348" y="372"/>
                </a:lnTo>
                <a:lnTo>
                  <a:pt x="528" y="368"/>
                </a:lnTo>
                <a:lnTo>
                  <a:pt x="692" y="356"/>
                </a:lnTo>
                <a:lnTo>
                  <a:pt x="868" y="352"/>
                </a:lnTo>
                <a:lnTo>
                  <a:pt x="1040" y="352"/>
                </a:lnTo>
                <a:lnTo>
                  <a:pt x="1212" y="324"/>
                </a:lnTo>
                <a:lnTo>
                  <a:pt x="1384" y="344"/>
                </a:lnTo>
                <a:lnTo>
                  <a:pt x="1564" y="292"/>
                </a:lnTo>
                <a:lnTo>
                  <a:pt x="1736" y="228"/>
                </a:lnTo>
                <a:lnTo>
                  <a:pt x="1900" y="260"/>
                </a:lnTo>
                <a:lnTo>
                  <a:pt x="2072" y="176"/>
                </a:lnTo>
                <a:lnTo>
                  <a:pt x="2240" y="260"/>
                </a:lnTo>
                <a:lnTo>
                  <a:pt x="2416" y="176"/>
                </a:lnTo>
                <a:lnTo>
                  <a:pt x="2584" y="152"/>
                </a:lnTo>
                <a:lnTo>
                  <a:pt x="2760" y="152"/>
                </a:lnTo>
                <a:lnTo>
                  <a:pt x="2936" y="88"/>
                </a:lnTo>
                <a:lnTo>
                  <a:pt x="3100" y="144"/>
                </a:lnTo>
                <a:lnTo>
                  <a:pt x="3268" y="48"/>
                </a:lnTo>
                <a:lnTo>
                  <a:pt x="3448" y="28"/>
                </a:lnTo>
                <a:lnTo>
                  <a:pt x="3628" y="0"/>
                </a:lnTo>
                <a:lnTo>
                  <a:pt x="3792" y="44"/>
                </a:lnTo>
              </a:path>
            </a:pathLst>
          </a:custGeom>
          <a:noFill/>
          <a:ln w="6350" cmpd="sng">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24634" name="Text Box 55"/>
          <p:cNvSpPr txBox="1">
            <a:spLocks noChangeArrowheads="1"/>
          </p:cNvSpPr>
          <p:nvPr/>
        </p:nvSpPr>
        <p:spPr bwMode="auto">
          <a:xfrm>
            <a:off x="1592263" y="2495550"/>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4.0</a:t>
            </a:r>
          </a:p>
        </p:txBody>
      </p:sp>
      <p:sp>
        <p:nvSpPr>
          <p:cNvPr id="24635" name="Text Box 56"/>
          <p:cNvSpPr txBox="1">
            <a:spLocks noChangeArrowheads="1"/>
          </p:cNvSpPr>
          <p:nvPr/>
        </p:nvSpPr>
        <p:spPr bwMode="auto">
          <a:xfrm>
            <a:off x="1820863" y="2495550"/>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4.5</a:t>
            </a:r>
          </a:p>
        </p:txBody>
      </p:sp>
      <p:sp>
        <p:nvSpPr>
          <p:cNvPr id="24636" name="Text Box 57"/>
          <p:cNvSpPr txBox="1">
            <a:spLocks noChangeArrowheads="1"/>
          </p:cNvSpPr>
          <p:nvPr/>
        </p:nvSpPr>
        <p:spPr bwMode="auto">
          <a:xfrm>
            <a:off x="2043113" y="2495550"/>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5.0</a:t>
            </a:r>
          </a:p>
        </p:txBody>
      </p:sp>
      <p:sp>
        <p:nvSpPr>
          <p:cNvPr id="24637" name="Text Box 58"/>
          <p:cNvSpPr txBox="1">
            <a:spLocks noChangeArrowheads="1"/>
          </p:cNvSpPr>
          <p:nvPr/>
        </p:nvSpPr>
        <p:spPr bwMode="auto">
          <a:xfrm>
            <a:off x="2270125" y="2495550"/>
            <a:ext cx="417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5.5</a:t>
            </a:r>
          </a:p>
        </p:txBody>
      </p:sp>
      <p:sp>
        <p:nvSpPr>
          <p:cNvPr id="24638" name="Text Box 59"/>
          <p:cNvSpPr txBox="1">
            <a:spLocks noChangeArrowheads="1"/>
          </p:cNvSpPr>
          <p:nvPr/>
        </p:nvSpPr>
        <p:spPr bwMode="auto">
          <a:xfrm>
            <a:off x="2492375" y="2495550"/>
            <a:ext cx="417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6.0</a:t>
            </a:r>
          </a:p>
        </p:txBody>
      </p:sp>
      <p:sp>
        <p:nvSpPr>
          <p:cNvPr id="24639" name="Text Box 60"/>
          <p:cNvSpPr txBox="1">
            <a:spLocks noChangeArrowheads="1"/>
          </p:cNvSpPr>
          <p:nvPr/>
        </p:nvSpPr>
        <p:spPr bwMode="auto">
          <a:xfrm>
            <a:off x="2720975" y="2495550"/>
            <a:ext cx="417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6.5</a:t>
            </a:r>
          </a:p>
        </p:txBody>
      </p:sp>
      <p:sp>
        <p:nvSpPr>
          <p:cNvPr id="24640" name="Text Box 61"/>
          <p:cNvSpPr txBox="1">
            <a:spLocks noChangeArrowheads="1"/>
          </p:cNvSpPr>
          <p:nvPr/>
        </p:nvSpPr>
        <p:spPr bwMode="auto">
          <a:xfrm>
            <a:off x="2941638" y="2495550"/>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7.0</a:t>
            </a:r>
          </a:p>
        </p:txBody>
      </p:sp>
      <p:sp>
        <p:nvSpPr>
          <p:cNvPr id="24641" name="Text Box 62"/>
          <p:cNvSpPr txBox="1">
            <a:spLocks noChangeArrowheads="1"/>
          </p:cNvSpPr>
          <p:nvPr/>
        </p:nvSpPr>
        <p:spPr bwMode="auto">
          <a:xfrm>
            <a:off x="3176588" y="2495550"/>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7.5</a:t>
            </a:r>
          </a:p>
        </p:txBody>
      </p:sp>
      <p:sp>
        <p:nvSpPr>
          <p:cNvPr id="24642" name="Text Box 63"/>
          <p:cNvSpPr txBox="1">
            <a:spLocks noChangeArrowheads="1"/>
          </p:cNvSpPr>
          <p:nvPr/>
        </p:nvSpPr>
        <p:spPr bwMode="auto">
          <a:xfrm>
            <a:off x="3398838" y="2495550"/>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8.0</a:t>
            </a:r>
          </a:p>
        </p:txBody>
      </p:sp>
      <p:sp>
        <p:nvSpPr>
          <p:cNvPr id="24643" name="Text Box 64"/>
          <p:cNvSpPr txBox="1">
            <a:spLocks noChangeArrowheads="1"/>
          </p:cNvSpPr>
          <p:nvPr/>
        </p:nvSpPr>
        <p:spPr bwMode="auto">
          <a:xfrm>
            <a:off x="3624263" y="2495550"/>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8.5</a:t>
            </a:r>
          </a:p>
        </p:txBody>
      </p:sp>
      <p:sp>
        <p:nvSpPr>
          <p:cNvPr id="24644" name="Text Box 65"/>
          <p:cNvSpPr txBox="1">
            <a:spLocks noChangeArrowheads="1"/>
          </p:cNvSpPr>
          <p:nvPr/>
        </p:nvSpPr>
        <p:spPr bwMode="auto">
          <a:xfrm>
            <a:off x="3843338" y="2495550"/>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9.0</a:t>
            </a:r>
          </a:p>
        </p:txBody>
      </p:sp>
      <p:sp>
        <p:nvSpPr>
          <p:cNvPr id="24645" name="Text Box 66"/>
          <p:cNvSpPr txBox="1">
            <a:spLocks noChangeArrowheads="1"/>
          </p:cNvSpPr>
          <p:nvPr/>
        </p:nvSpPr>
        <p:spPr bwMode="auto">
          <a:xfrm>
            <a:off x="4057650" y="2495550"/>
            <a:ext cx="417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9.5</a:t>
            </a:r>
          </a:p>
        </p:txBody>
      </p:sp>
      <p:sp>
        <p:nvSpPr>
          <p:cNvPr id="24646" name="Text Box 77"/>
          <p:cNvSpPr txBox="1">
            <a:spLocks noChangeArrowheads="1"/>
          </p:cNvSpPr>
          <p:nvPr/>
        </p:nvSpPr>
        <p:spPr bwMode="auto">
          <a:xfrm>
            <a:off x="6492875" y="2495550"/>
            <a:ext cx="417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15.0+</a:t>
            </a:r>
          </a:p>
        </p:txBody>
      </p:sp>
      <p:sp>
        <p:nvSpPr>
          <p:cNvPr id="24647" name="Text Box 78"/>
          <p:cNvSpPr txBox="1">
            <a:spLocks noChangeArrowheads="1"/>
          </p:cNvSpPr>
          <p:nvPr/>
        </p:nvSpPr>
        <p:spPr bwMode="auto">
          <a:xfrm>
            <a:off x="4259263" y="2495550"/>
            <a:ext cx="3714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10.0</a:t>
            </a:r>
          </a:p>
        </p:txBody>
      </p:sp>
      <p:sp>
        <p:nvSpPr>
          <p:cNvPr id="24648" name="Text Box 79"/>
          <p:cNvSpPr txBox="1">
            <a:spLocks noChangeArrowheads="1"/>
          </p:cNvSpPr>
          <p:nvPr/>
        </p:nvSpPr>
        <p:spPr bwMode="auto">
          <a:xfrm>
            <a:off x="4483100" y="2495550"/>
            <a:ext cx="3714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10.5</a:t>
            </a:r>
          </a:p>
        </p:txBody>
      </p:sp>
      <p:sp>
        <p:nvSpPr>
          <p:cNvPr id="24649" name="Text Box 80"/>
          <p:cNvSpPr txBox="1">
            <a:spLocks noChangeArrowheads="1"/>
          </p:cNvSpPr>
          <p:nvPr/>
        </p:nvSpPr>
        <p:spPr bwMode="auto">
          <a:xfrm>
            <a:off x="4711700" y="2495550"/>
            <a:ext cx="3698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11.0</a:t>
            </a:r>
          </a:p>
        </p:txBody>
      </p:sp>
      <p:sp>
        <p:nvSpPr>
          <p:cNvPr id="24650" name="Text Box 81"/>
          <p:cNvSpPr txBox="1">
            <a:spLocks noChangeArrowheads="1"/>
          </p:cNvSpPr>
          <p:nvPr/>
        </p:nvSpPr>
        <p:spPr bwMode="auto">
          <a:xfrm>
            <a:off x="4935538" y="2495550"/>
            <a:ext cx="3698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11.5</a:t>
            </a:r>
          </a:p>
        </p:txBody>
      </p:sp>
      <p:sp>
        <p:nvSpPr>
          <p:cNvPr id="24651" name="Text Box 82"/>
          <p:cNvSpPr txBox="1">
            <a:spLocks noChangeArrowheads="1"/>
          </p:cNvSpPr>
          <p:nvPr/>
        </p:nvSpPr>
        <p:spPr bwMode="auto">
          <a:xfrm>
            <a:off x="5159375" y="2495550"/>
            <a:ext cx="3698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12.0</a:t>
            </a:r>
          </a:p>
        </p:txBody>
      </p:sp>
      <p:sp>
        <p:nvSpPr>
          <p:cNvPr id="24652" name="Text Box 83"/>
          <p:cNvSpPr txBox="1">
            <a:spLocks noChangeArrowheads="1"/>
          </p:cNvSpPr>
          <p:nvPr/>
        </p:nvSpPr>
        <p:spPr bwMode="auto">
          <a:xfrm>
            <a:off x="5375275" y="2495550"/>
            <a:ext cx="3714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12.5</a:t>
            </a:r>
          </a:p>
        </p:txBody>
      </p:sp>
      <p:sp>
        <p:nvSpPr>
          <p:cNvPr id="24653" name="Text Box 84"/>
          <p:cNvSpPr txBox="1">
            <a:spLocks noChangeArrowheads="1"/>
          </p:cNvSpPr>
          <p:nvPr/>
        </p:nvSpPr>
        <p:spPr bwMode="auto">
          <a:xfrm>
            <a:off x="5607050" y="2495550"/>
            <a:ext cx="3698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13.0</a:t>
            </a:r>
          </a:p>
        </p:txBody>
      </p:sp>
      <p:sp>
        <p:nvSpPr>
          <p:cNvPr id="24654" name="Text Box 85"/>
          <p:cNvSpPr txBox="1">
            <a:spLocks noChangeArrowheads="1"/>
          </p:cNvSpPr>
          <p:nvPr/>
        </p:nvSpPr>
        <p:spPr bwMode="auto">
          <a:xfrm>
            <a:off x="5830888" y="2495550"/>
            <a:ext cx="3714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13.5</a:t>
            </a:r>
          </a:p>
        </p:txBody>
      </p:sp>
      <p:sp>
        <p:nvSpPr>
          <p:cNvPr id="24655" name="Text Box 86"/>
          <p:cNvSpPr txBox="1">
            <a:spLocks noChangeArrowheads="1"/>
          </p:cNvSpPr>
          <p:nvPr/>
        </p:nvSpPr>
        <p:spPr bwMode="auto">
          <a:xfrm>
            <a:off x="6049963" y="2495550"/>
            <a:ext cx="3698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14.0</a:t>
            </a:r>
          </a:p>
        </p:txBody>
      </p:sp>
      <p:sp>
        <p:nvSpPr>
          <p:cNvPr id="24656" name="Text Box 87"/>
          <p:cNvSpPr txBox="1">
            <a:spLocks noChangeArrowheads="1"/>
          </p:cNvSpPr>
          <p:nvPr/>
        </p:nvSpPr>
        <p:spPr bwMode="auto">
          <a:xfrm>
            <a:off x="6275388" y="2495550"/>
            <a:ext cx="3698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14.5</a:t>
            </a:r>
          </a:p>
        </p:txBody>
      </p:sp>
      <p:sp>
        <p:nvSpPr>
          <p:cNvPr id="24657" name="Text Box 88"/>
          <p:cNvSpPr txBox="1">
            <a:spLocks noChangeArrowheads="1"/>
          </p:cNvSpPr>
          <p:nvPr/>
        </p:nvSpPr>
        <p:spPr bwMode="auto">
          <a:xfrm>
            <a:off x="1423988" y="1322388"/>
            <a:ext cx="2873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45</a:t>
            </a:r>
          </a:p>
        </p:txBody>
      </p:sp>
      <p:sp>
        <p:nvSpPr>
          <p:cNvPr id="24658" name="Text Box 93"/>
          <p:cNvSpPr txBox="1">
            <a:spLocks noChangeArrowheads="1"/>
          </p:cNvSpPr>
          <p:nvPr/>
        </p:nvSpPr>
        <p:spPr bwMode="auto">
          <a:xfrm>
            <a:off x="1423988" y="1443038"/>
            <a:ext cx="2873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40</a:t>
            </a:r>
          </a:p>
        </p:txBody>
      </p:sp>
      <p:sp>
        <p:nvSpPr>
          <p:cNvPr id="24659" name="Text Box 94"/>
          <p:cNvSpPr txBox="1">
            <a:spLocks noChangeArrowheads="1"/>
          </p:cNvSpPr>
          <p:nvPr/>
        </p:nvSpPr>
        <p:spPr bwMode="auto">
          <a:xfrm>
            <a:off x="1423988" y="1565275"/>
            <a:ext cx="2873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35</a:t>
            </a:r>
          </a:p>
        </p:txBody>
      </p:sp>
      <p:sp>
        <p:nvSpPr>
          <p:cNvPr id="24660" name="Text Box 95"/>
          <p:cNvSpPr txBox="1">
            <a:spLocks noChangeArrowheads="1"/>
          </p:cNvSpPr>
          <p:nvPr/>
        </p:nvSpPr>
        <p:spPr bwMode="auto">
          <a:xfrm>
            <a:off x="1423988" y="1685925"/>
            <a:ext cx="2873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30</a:t>
            </a:r>
          </a:p>
        </p:txBody>
      </p:sp>
      <p:sp>
        <p:nvSpPr>
          <p:cNvPr id="24661" name="Text Box 96"/>
          <p:cNvSpPr txBox="1">
            <a:spLocks noChangeArrowheads="1"/>
          </p:cNvSpPr>
          <p:nvPr/>
        </p:nvSpPr>
        <p:spPr bwMode="auto">
          <a:xfrm>
            <a:off x="1423988" y="1806575"/>
            <a:ext cx="2873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25</a:t>
            </a:r>
          </a:p>
        </p:txBody>
      </p:sp>
      <p:sp>
        <p:nvSpPr>
          <p:cNvPr id="24662" name="Text Box 97"/>
          <p:cNvSpPr txBox="1">
            <a:spLocks noChangeArrowheads="1"/>
          </p:cNvSpPr>
          <p:nvPr/>
        </p:nvSpPr>
        <p:spPr bwMode="auto">
          <a:xfrm>
            <a:off x="1423988" y="1927225"/>
            <a:ext cx="2873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20</a:t>
            </a:r>
          </a:p>
        </p:txBody>
      </p:sp>
      <p:sp>
        <p:nvSpPr>
          <p:cNvPr id="24663" name="Text Box 98"/>
          <p:cNvSpPr txBox="1">
            <a:spLocks noChangeArrowheads="1"/>
          </p:cNvSpPr>
          <p:nvPr/>
        </p:nvSpPr>
        <p:spPr bwMode="auto">
          <a:xfrm>
            <a:off x="1423988" y="2047875"/>
            <a:ext cx="2873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15</a:t>
            </a:r>
          </a:p>
        </p:txBody>
      </p:sp>
      <p:sp>
        <p:nvSpPr>
          <p:cNvPr id="24664" name="Line 102"/>
          <p:cNvSpPr>
            <a:spLocks noChangeShapeType="1"/>
          </p:cNvSpPr>
          <p:nvPr/>
        </p:nvSpPr>
        <p:spPr bwMode="auto">
          <a:xfrm>
            <a:off x="1676400" y="1543050"/>
            <a:ext cx="682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65" name="Line 103"/>
          <p:cNvSpPr>
            <a:spLocks noChangeShapeType="1"/>
          </p:cNvSpPr>
          <p:nvPr/>
        </p:nvSpPr>
        <p:spPr bwMode="auto">
          <a:xfrm>
            <a:off x="1676400" y="1662113"/>
            <a:ext cx="682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66" name="Line 104"/>
          <p:cNvSpPr>
            <a:spLocks noChangeShapeType="1"/>
          </p:cNvSpPr>
          <p:nvPr/>
        </p:nvSpPr>
        <p:spPr bwMode="auto">
          <a:xfrm>
            <a:off x="1676400" y="2022475"/>
            <a:ext cx="682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67" name="Line 105"/>
          <p:cNvSpPr>
            <a:spLocks noChangeShapeType="1"/>
          </p:cNvSpPr>
          <p:nvPr/>
        </p:nvSpPr>
        <p:spPr bwMode="auto">
          <a:xfrm>
            <a:off x="1676400" y="2381250"/>
            <a:ext cx="682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68" name="Line 106"/>
          <p:cNvSpPr>
            <a:spLocks noChangeShapeType="1"/>
          </p:cNvSpPr>
          <p:nvPr/>
        </p:nvSpPr>
        <p:spPr bwMode="auto">
          <a:xfrm>
            <a:off x="1676400" y="1782763"/>
            <a:ext cx="682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69" name="Line 107"/>
          <p:cNvSpPr>
            <a:spLocks noChangeShapeType="1"/>
          </p:cNvSpPr>
          <p:nvPr/>
        </p:nvSpPr>
        <p:spPr bwMode="auto">
          <a:xfrm>
            <a:off x="1676400" y="1901825"/>
            <a:ext cx="682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70" name="Line 108"/>
          <p:cNvSpPr>
            <a:spLocks noChangeShapeType="1"/>
          </p:cNvSpPr>
          <p:nvPr/>
        </p:nvSpPr>
        <p:spPr bwMode="auto">
          <a:xfrm>
            <a:off x="1676400" y="2141538"/>
            <a:ext cx="682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71" name="Line 109"/>
          <p:cNvSpPr>
            <a:spLocks noChangeShapeType="1"/>
          </p:cNvSpPr>
          <p:nvPr/>
        </p:nvSpPr>
        <p:spPr bwMode="auto">
          <a:xfrm>
            <a:off x="1676400" y="2262188"/>
            <a:ext cx="682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72" name="Line 111"/>
          <p:cNvSpPr>
            <a:spLocks noChangeShapeType="1"/>
          </p:cNvSpPr>
          <p:nvPr/>
        </p:nvSpPr>
        <p:spPr bwMode="auto">
          <a:xfrm>
            <a:off x="1676400" y="1423988"/>
            <a:ext cx="682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73" name="Line 112"/>
          <p:cNvSpPr>
            <a:spLocks noChangeShapeType="1"/>
          </p:cNvSpPr>
          <p:nvPr/>
        </p:nvSpPr>
        <p:spPr bwMode="auto">
          <a:xfrm>
            <a:off x="1744663" y="1423988"/>
            <a:ext cx="5175250"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74" name="Line 114"/>
          <p:cNvSpPr>
            <a:spLocks noChangeShapeType="1"/>
          </p:cNvSpPr>
          <p:nvPr/>
        </p:nvSpPr>
        <p:spPr bwMode="auto">
          <a:xfrm>
            <a:off x="6919913" y="1419225"/>
            <a:ext cx="0" cy="107950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75" name="Line 121"/>
          <p:cNvSpPr>
            <a:spLocks noChangeShapeType="1"/>
          </p:cNvSpPr>
          <p:nvPr/>
        </p:nvSpPr>
        <p:spPr bwMode="auto">
          <a:xfrm>
            <a:off x="2193925"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76" name="Line 128"/>
          <p:cNvSpPr>
            <a:spLocks noChangeShapeType="1"/>
          </p:cNvSpPr>
          <p:nvPr/>
        </p:nvSpPr>
        <p:spPr bwMode="auto">
          <a:xfrm>
            <a:off x="2868613"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77" name="Line 129"/>
          <p:cNvSpPr>
            <a:spLocks noChangeShapeType="1"/>
          </p:cNvSpPr>
          <p:nvPr/>
        </p:nvSpPr>
        <p:spPr bwMode="auto">
          <a:xfrm>
            <a:off x="3317875"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78" name="Line 130"/>
          <p:cNvSpPr>
            <a:spLocks noChangeShapeType="1"/>
          </p:cNvSpPr>
          <p:nvPr/>
        </p:nvSpPr>
        <p:spPr bwMode="auto">
          <a:xfrm>
            <a:off x="1744663"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79" name="Line 131"/>
          <p:cNvSpPr>
            <a:spLocks noChangeShapeType="1"/>
          </p:cNvSpPr>
          <p:nvPr/>
        </p:nvSpPr>
        <p:spPr bwMode="auto">
          <a:xfrm>
            <a:off x="1970088"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80" name="Line 132"/>
          <p:cNvSpPr>
            <a:spLocks noChangeShapeType="1"/>
          </p:cNvSpPr>
          <p:nvPr/>
        </p:nvSpPr>
        <p:spPr bwMode="auto">
          <a:xfrm>
            <a:off x="2419350"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81" name="Line 133"/>
          <p:cNvSpPr>
            <a:spLocks noChangeShapeType="1"/>
          </p:cNvSpPr>
          <p:nvPr/>
        </p:nvSpPr>
        <p:spPr bwMode="auto">
          <a:xfrm>
            <a:off x="2643188"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82" name="Line 134"/>
          <p:cNvSpPr>
            <a:spLocks noChangeShapeType="1"/>
          </p:cNvSpPr>
          <p:nvPr/>
        </p:nvSpPr>
        <p:spPr bwMode="auto">
          <a:xfrm>
            <a:off x="3094038"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83" name="Line 135"/>
          <p:cNvSpPr>
            <a:spLocks noChangeShapeType="1"/>
          </p:cNvSpPr>
          <p:nvPr/>
        </p:nvSpPr>
        <p:spPr bwMode="auto">
          <a:xfrm>
            <a:off x="3992563"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84" name="Line 136"/>
          <p:cNvSpPr>
            <a:spLocks noChangeShapeType="1"/>
          </p:cNvSpPr>
          <p:nvPr/>
        </p:nvSpPr>
        <p:spPr bwMode="auto">
          <a:xfrm>
            <a:off x="3543300"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85" name="Line 137"/>
          <p:cNvSpPr>
            <a:spLocks noChangeShapeType="1"/>
          </p:cNvSpPr>
          <p:nvPr/>
        </p:nvSpPr>
        <p:spPr bwMode="auto">
          <a:xfrm>
            <a:off x="3767138"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86" name="Line 138"/>
          <p:cNvSpPr>
            <a:spLocks noChangeShapeType="1"/>
          </p:cNvSpPr>
          <p:nvPr/>
        </p:nvSpPr>
        <p:spPr bwMode="auto">
          <a:xfrm>
            <a:off x="5791200"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87" name="Line 139"/>
          <p:cNvSpPr>
            <a:spLocks noChangeShapeType="1"/>
          </p:cNvSpPr>
          <p:nvPr/>
        </p:nvSpPr>
        <p:spPr bwMode="auto">
          <a:xfrm>
            <a:off x="6015038"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88" name="Line 140"/>
          <p:cNvSpPr>
            <a:spLocks noChangeShapeType="1"/>
          </p:cNvSpPr>
          <p:nvPr/>
        </p:nvSpPr>
        <p:spPr bwMode="auto">
          <a:xfrm>
            <a:off x="6240463"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89" name="Line 141"/>
          <p:cNvSpPr>
            <a:spLocks noChangeShapeType="1"/>
          </p:cNvSpPr>
          <p:nvPr/>
        </p:nvSpPr>
        <p:spPr bwMode="auto">
          <a:xfrm>
            <a:off x="6464300"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90" name="Line 142"/>
          <p:cNvSpPr>
            <a:spLocks noChangeShapeType="1"/>
          </p:cNvSpPr>
          <p:nvPr/>
        </p:nvSpPr>
        <p:spPr bwMode="auto">
          <a:xfrm>
            <a:off x="6689725"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91" name="Line 143"/>
          <p:cNvSpPr>
            <a:spLocks noChangeShapeType="1"/>
          </p:cNvSpPr>
          <p:nvPr/>
        </p:nvSpPr>
        <p:spPr bwMode="auto">
          <a:xfrm>
            <a:off x="6921500"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92" name="Line 144"/>
          <p:cNvSpPr>
            <a:spLocks noChangeShapeType="1"/>
          </p:cNvSpPr>
          <p:nvPr/>
        </p:nvSpPr>
        <p:spPr bwMode="auto">
          <a:xfrm>
            <a:off x="4216400"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93" name="Line 145"/>
          <p:cNvSpPr>
            <a:spLocks noChangeShapeType="1"/>
          </p:cNvSpPr>
          <p:nvPr/>
        </p:nvSpPr>
        <p:spPr bwMode="auto">
          <a:xfrm>
            <a:off x="4441825"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94" name="Line 146"/>
          <p:cNvSpPr>
            <a:spLocks noChangeShapeType="1"/>
          </p:cNvSpPr>
          <p:nvPr/>
        </p:nvSpPr>
        <p:spPr bwMode="auto">
          <a:xfrm>
            <a:off x="4667250"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95" name="Line 147"/>
          <p:cNvSpPr>
            <a:spLocks noChangeShapeType="1"/>
          </p:cNvSpPr>
          <p:nvPr/>
        </p:nvSpPr>
        <p:spPr bwMode="auto">
          <a:xfrm>
            <a:off x="4891088"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96" name="Line 148"/>
          <p:cNvSpPr>
            <a:spLocks noChangeShapeType="1"/>
          </p:cNvSpPr>
          <p:nvPr/>
        </p:nvSpPr>
        <p:spPr bwMode="auto">
          <a:xfrm>
            <a:off x="5116513"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97" name="Line 149"/>
          <p:cNvSpPr>
            <a:spLocks noChangeShapeType="1"/>
          </p:cNvSpPr>
          <p:nvPr/>
        </p:nvSpPr>
        <p:spPr bwMode="auto">
          <a:xfrm>
            <a:off x="5340350"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98" name="Line 150"/>
          <p:cNvSpPr>
            <a:spLocks noChangeShapeType="1"/>
          </p:cNvSpPr>
          <p:nvPr/>
        </p:nvSpPr>
        <p:spPr bwMode="auto">
          <a:xfrm>
            <a:off x="5565775" y="2495550"/>
            <a:ext cx="0" cy="47625"/>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699" name="AutoShape 152"/>
          <p:cNvSpPr>
            <a:spLocks noChangeArrowheads="1"/>
          </p:cNvSpPr>
          <p:nvPr/>
        </p:nvSpPr>
        <p:spPr bwMode="auto">
          <a:xfrm>
            <a:off x="1917700" y="1527175"/>
            <a:ext cx="77788" cy="39688"/>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700" name="Line 154"/>
          <p:cNvSpPr>
            <a:spLocks noChangeShapeType="1"/>
          </p:cNvSpPr>
          <p:nvPr/>
        </p:nvSpPr>
        <p:spPr bwMode="auto">
          <a:xfrm>
            <a:off x="1844675" y="1546225"/>
            <a:ext cx="23018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701" name="Rectangle 151"/>
          <p:cNvSpPr>
            <a:spLocks noChangeArrowheads="1"/>
          </p:cNvSpPr>
          <p:nvPr/>
        </p:nvSpPr>
        <p:spPr bwMode="auto">
          <a:xfrm>
            <a:off x="1936750" y="1706563"/>
            <a:ext cx="34925" cy="33337"/>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6A512A"/>
              </a:solidFill>
            </a:endParaRPr>
          </a:p>
        </p:txBody>
      </p:sp>
      <p:sp>
        <p:nvSpPr>
          <p:cNvPr id="24702" name="Line 155"/>
          <p:cNvSpPr>
            <a:spLocks noChangeShapeType="1"/>
          </p:cNvSpPr>
          <p:nvPr/>
        </p:nvSpPr>
        <p:spPr bwMode="auto">
          <a:xfrm>
            <a:off x="1844675" y="1722438"/>
            <a:ext cx="238125" cy="0"/>
          </a:xfrm>
          <a:prstGeom prst="line">
            <a:avLst/>
          </a:prstGeom>
          <a:noFill/>
          <a:ln w="635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703" name="Text Box 158"/>
          <p:cNvSpPr txBox="1">
            <a:spLocks noChangeArrowheads="1"/>
          </p:cNvSpPr>
          <p:nvPr/>
        </p:nvSpPr>
        <p:spPr bwMode="auto">
          <a:xfrm rot="-5400000">
            <a:off x="853281" y="1861344"/>
            <a:ext cx="1017588"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1000" b="1">
                <a:solidFill>
                  <a:srgbClr val="000000"/>
                </a:solidFill>
              </a:rPr>
              <a:t>Prevalence (%)</a:t>
            </a:r>
          </a:p>
        </p:txBody>
      </p:sp>
      <p:sp>
        <p:nvSpPr>
          <p:cNvPr id="24704" name="Text Box 159"/>
          <p:cNvSpPr txBox="1">
            <a:spLocks noChangeArrowheads="1"/>
          </p:cNvSpPr>
          <p:nvPr/>
        </p:nvSpPr>
        <p:spPr bwMode="auto">
          <a:xfrm>
            <a:off x="3397250" y="2609850"/>
            <a:ext cx="17986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900" b="1">
                <a:solidFill>
                  <a:srgbClr val="000000"/>
                </a:solidFill>
              </a:rPr>
              <a:t>FPG by 0.5 mmol/L intervals</a:t>
            </a:r>
          </a:p>
        </p:txBody>
      </p:sp>
      <p:sp>
        <p:nvSpPr>
          <p:cNvPr id="24705" name="Line 4"/>
          <p:cNvSpPr>
            <a:spLocks noChangeShapeType="1"/>
          </p:cNvSpPr>
          <p:nvPr/>
        </p:nvSpPr>
        <p:spPr bwMode="auto">
          <a:xfrm>
            <a:off x="1755775" y="2992438"/>
            <a:ext cx="0" cy="1081087"/>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856" name="Line 5"/>
          <p:cNvSpPr>
            <a:spLocks noChangeShapeType="1"/>
          </p:cNvSpPr>
          <p:nvPr/>
        </p:nvSpPr>
        <p:spPr bwMode="auto">
          <a:xfrm>
            <a:off x="1687513" y="4067175"/>
            <a:ext cx="5243512" cy="0"/>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857" name="AutoShape 6"/>
          <p:cNvSpPr>
            <a:spLocks noChangeArrowheads="1"/>
          </p:cNvSpPr>
          <p:nvPr/>
        </p:nvSpPr>
        <p:spPr bwMode="auto">
          <a:xfrm>
            <a:off x="1985963" y="3995738"/>
            <a:ext cx="79375" cy="39687"/>
          </a:xfrm>
          <a:prstGeom prst="diamond">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858" name="AutoShape 7"/>
          <p:cNvSpPr>
            <a:spLocks noChangeArrowheads="1"/>
          </p:cNvSpPr>
          <p:nvPr/>
        </p:nvSpPr>
        <p:spPr bwMode="auto">
          <a:xfrm>
            <a:off x="2163763" y="3995738"/>
            <a:ext cx="79375" cy="39687"/>
          </a:xfrm>
          <a:prstGeom prst="diamond">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24709" name="AutoShape 8"/>
          <p:cNvSpPr>
            <a:spLocks noChangeArrowheads="1"/>
          </p:cNvSpPr>
          <p:nvPr/>
        </p:nvSpPr>
        <p:spPr bwMode="auto">
          <a:xfrm>
            <a:off x="6784975" y="3516313"/>
            <a:ext cx="77788"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710" name="AutoShape 9"/>
          <p:cNvSpPr>
            <a:spLocks noChangeArrowheads="1"/>
          </p:cNvSpPr>
          <p:nvPr/>
        </p:nvSpPr>
        <p:spPr bwMode="auto">
          <a:xfrm>
            <a:off x="6605588" y="3819525"/>
            <a:ext cx="79375" cy="39688"/>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711" name="AutoShape 10"/>
          <p:cNvSpPr>
            <a:spLocks noChangeArrowheads="1"/>
          </p:cNvSpPr>
          <p:nvPr/>
        </p:nvSpPr>
        <p:spPr bwMode="auto">
          <a:xfrm>
            <a:off x="6249988" y="3881438"/>
            <a:ext cx="79375"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862" name="AutoShape 11"/>
          <p:cNvSpPr>
            <a:spLocks noChangeArrowheads="1"/>
          </p:cNvSpPr>
          <p:nvPr/>
        </p:nvSpPr>
        <p:spPr bwMode="auto">
          <a:xfrm>
            <a:off x="1809750" y="3990975"/>
            <a:ext cx="77788" cy="38100"/>
          </a:xfrm>
          <a:prstGeom prst="diamond">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863" name="AutoShape 12"/>
          <p:cNvSpPr>
            <a:spLocks noChangeArrowheads="1"/>
          </p:cNvSpPr>
          <p:nvPr/>
        </p:nvSpPr>
        <p:spPr bwMode="auto">
          <a:xfrm>
            <a:off x="2519363" y="3990975"/>
            <a:ext cx="77787" cy="38100"/>
          </a:xfrm>
          <a:prstGeom prst="diamond">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24714" name="AutoShape 13"/>
          <p:cNvSpPr>
            <a:spLocks noChangeArrowheads="1"/>
          </p:cNvSpPr>
          <p:nvPr/>
        </p:nvSpPr>
        <p:spPr bwMode="auto">
          <a:xfrm>
            <a:off x="6427788" y="3862388"/>
            <a:ext cx="79375" cy="39687"/>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715" name="AutoShape 14"/>
          <p:cNvSpPr>
            <a:spLocks noChangeArrowheads="1"/>
          </p:cNvSpPr>
          <p:nvPr/>
        </p:nvSpPr>
        <p:spPr bwMode="auto">
          <a:xfrm>
            <a:off x="6073775" y="3844925"/>
            <a:ext cx="77788"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716" name="AutoShape 15"/>
          <p:cNvSpPr>
            <a:spLocks noChangeArrowheads="1"/>
          </p:cNvSpPr>
          <p:nvPr/>
        </p:nvSpPr>
        <p:spPr bwMode="auto">
          <a:xfrm>
            <a:off x="5895975" y="3917950"/>
            <a:ext cx="77788"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867" name="AutoShape 16"/>
          <p:cNvSpPr>
            <a:spLocks noChangeArrowheads="1"/>
          </p:cNvSpPr>
          <p:nvPr/>
        </p:nvSpPr>
        <p:spPr bwMode="auto">
          <a:xfrm>
            <a:off x="3586163" y="3959225"/>
            <a:ext cx="77787" cy="39688"/>
          </a:xfrm>
          <a:prstGeom prst="diamond">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868" name="AutoShape 17"/>
          <p:cNvSpPr>
            <a:spLocks noChangeArrowheads="1"/>
          </p:cNvSpPr>
          <p:nvPr/>
        </p:nvSpPr>
        <p:spPr bwMode="auto">
          <a:xfrm>
            <a:off x="2341563" y="4002088"/>
            <a:ext cx="79375" cy="39687"/>
          </a:xfrm>
          <a:prstGeom prst="diamond">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869" name="AutoShape 18"/>
          <p:cNvSpPr>
            <a:spLocks noChangeArrowheads="1"/>
          </p:cNvSpPr>
          <p:nvPr/>
        </p:nvSpPr>
        <p:spPr bwMode="auto">
          <a:xfrm>
            <a:off x="2874963" y="3995738"/>
            <a:ext cx="77787" cy="39687"/>
          </a:xfrm>
          <a:prstGeom prst="diamond">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24720" name="AutoShape 19"/>
          <p:cNvSpPr>
            <a:spLocks noChangeArrowheads="1"/>
          </p:cNvSpPr>
          <p:nvPr/>
        </p:nvSpPr>
        <p:spPr bwMode="auto">
          <a:xfrm>
            <a:off x="5006975" y="3881438"/>
            <a:ext cx="77788"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871" name="AutoShape 20"/>
          <p:cNvSpPr>
            <a:spLocks noChangeArrowheads="1"/>
          </p:cNvSpPr>
          <p:nvPr/>
        </p:nvSpPr>
        <p:spPr bwMode="auto">
          <a:xfrm>
            <a:off x="4829175" y="3959225"/>
            <a:ext cx="77788" cy="39688"/>
          </a:xfrm>
          <a:prstGeom prst="diamond">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24722" name="AutoShape 21"/>
          <p:cNvSpPr>
            <a:spLocks noChangeArrowheads="1"/>
          </p:cNvSpPr>
          <p:nvPr/>
        </p:nvSpPr>
        <p:spPr bwMode="auto">
          <a:xfrm>
            <a:off x="5362575" y="3862388"/>
            <a:ext cx="79375" cy="39687"/>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873" name="AutoShape 22"/>
          <p:cNvSpPr>
            <a:spLocks noChangeArrowheads="1"/>
          </p:cNvSpPr>
          <p:nvPr/>
        </p:nvSpPr>
        <p:spPr bwMode="auto">
          <a:xfrm>
            <a:off x="2697163" y="3990975"/>
            <a:ext cx="77787" cy="38100"/>
          </a:xfrm>
          <a:prstGeom prst="diamond">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24724" name="AutoShape 24"/>
          <p:cNvSpPr>
            <a:spLocks noChangeArrowheads="1"/>
          </p:cNvSpPr>
          <p:nvPr/>
        </p:nvSpPr>
        <p:spPr bwMode="auto">
          <a:xfrm>
            <a:off x="4651375" y="3941763"/>
            <a:ext cx="77788"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725" name="AutoShape 25"/>
          <p:cNvSpPr>
            <a:spLocks noChangeArrowheads="1"/>
          </p:cNvSpPr>
          <p:nvPr/>
        </p:nvSpPr>
        <p:spPr bwMode="auto">
          <a:xfrm>
            <a:off x="4295775" y="3941763"/>
            <a:ext cx="79375"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726" name="AutoShape 26"/>
          <p:cNvSpPr>
            <a:spLocks noChangeArrowheads="1"/>
          </p:cNvSpPr>
          <p:nvPr/>
        </p:nvSpPr>
        <p:spPr bwMode="auto">
          <a:xfrm>
            <a:off x="4473575" y="3941763"/>
            <a:ext cx="79375"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877" name="AutoShape 27"/>
          <p:cNvSpPr>
            <a:spLocks noChangeArrowheads="1"/>
          </p:cNvSpPr>
          <p:nvPr/>
        </p:nvSpPr>
        <p:spPr bwMode="auto">
          <a:xfrm>
            <a:off x="3052763" y="3971925"/>
            <a:ext cx="77787" cy="39688"/>
          </a:xfrm>
          <a:prstGeom prst="diamond">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878" name="AutoShape 28"/>
          <p:cNvSpPr>
            <a:spLocks noChangeArrowheads="1"/>
          </p:cNvSpPr>
          <p:nvPr/>
        </p:nvSpPr>
        <p:spPr bwMode="auto">
          <a:xfrm>
            <a:off x="4117975" y="3984625"/>
            <a:ext cx="79375" cy="38100"/>
          </a:xfrm>
          <a:prstGeom prst="diamond">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879" name="Rectangle 29"/>
          <p:cNvSpPr>
            <a:spLocks noChangeArrowheads="1"/>
          </p:cNvSpPr>
          <p:nvPr/>
        </p:nvSpPr>
        <p:spPr bwMode="auto">
          <a:xfrm>
            <a:off x="1830388" y="4037013"/>
            <a:ext cx="34925"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880" name="Rectangle 30"/>
          <p:cNvSpPr>
            <a:spLocks noChangeArrowheads="1"/>
          </p:cNvSpPr>
          <p:nvPr/>
        </p:nvSpPr>
        <p:spPr bwMode="auto">
          <a:xfrm>
            <a:off x="2008188" y="4040188"/>
            <a:ext cx="34925"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881" name="Rectangle 31"/>
          <p:cNvSpPr>
            <a:spLocks noChangeArrowheads="1"/>
          </p:cNvSpPr>
          <p:nvPr/>
        </p:nvSpPr>
        <p:spPr bwMode="auto">
          <a:xfrm>
            <a:off x="6099175" y="3997325"/>
            <a:ext cx="34925" cy="33338"/>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882" name="Rectangle 32"/>
          <p:cNvSpPr>
            <a:spLocks noChangeArrowheads="1"/>
          </p:cNvSpPr>
          <p:nvPr/>
        </p:nvSpPr>
        <p:spPr bwMode="auto">
          <a:xfrm>
            <a:off x="4852988" y="4033838"/>
            <a:ext cx="36512"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883" name="Rectangle 33"/>
          <p:cNvSpPr>
            <a:spLocks noChangeArrowheads="1"/>
          </p:cNvSpPr>
          <p:nvPr/>
        </p:nvSpPr>
        <p:spPr bwMode="auto">
          <a:xfrm>
            <a:off x="5030788" y="3979863"/>
            <a:ext cx="36512" cy="31750"/>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884" name="Rectangle 34"/>
          <p:cNvSpPr>
            <a:spLocks noChangeArrowheads="1"/>
          </p:cNvSpPr>
          <p:nvPr/>
        </p:nvSpPr>
        <p:spPr bwMode="auto">
          <a:xfrm>
            <a:off x="2184400" y="4040188"/>
            <a:ext cx="36513"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885" name="Rectangle 35"/>
          <p:cNvSpPr>
            <a:spLocks noChangeArrowheads="1"/>
          </p:cNvSpPr>
          <p:nvPr/>
        </p:nvSpPr>
        <p:spPr bwMode="auto">
          <a:xfrm>
            <a:off x="5743575" y="3960813"/>
            <a:ext cx="34925"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886" name="Rectangle 36"/>
          <p:cNvSpPr>
            <a:spLocks noChangeArrowheads="1"/>
          </p:cNvSpPr>
          <p:nvPr/>
        </p:nvSpPr>
        <p:spPr bwMode="auto">
          <a:xfrm>
            <a:off x="6454775" y="3960813"/>
            <a:ext cx="34925"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887" name="Rectangle 37"/>
          <p:cNvSpPr>
            <a:spLocks noChangeArrowheads="1"/>
          </p:cNvSpPr>
          <p:nvPr/>
        </p:nvSpPr>
        <p:spPr bwMode="auto">
          <a:xfrm>
            <a:off x="5565775" y="4021138"/>
            <a:ext cx="34925"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24738" name="Rectangle 38"/>
          <p:cNvSpPr>
            <a:spLocks noChangeArrowheads="1"/>
          </p:cNvSpPr>
          <p:nvPr/>
        </p:nvSpPr>
        <p:spPr bwMode="auto">
          <a:xfrm>
            <a:off x="6632575" y="3943350"/>
            <a:ext cx="34925" cy="31750"/>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889" name="Rectangle 39"/>
          <p:cNvSpPr>
            <a:spLocks noChangeArrowheads="1"/>
          </p:cNvSpPr>
          <p:nvPr/>
        </p:nvSpPr>
        <p:spPr bwMode="auto">
          <a:xfrm>
            <a:off x="2362200" y="4040188"/>
            <a:ext cx="36513"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890" name="Rectangle 40"/>
          <p:cNvSpPr>
            <a:spLocks noChangeArrowheads="1"/>
          </p:cNvSpPr>
          <p:nvPr/>
        </p:nvSpPr>
        <p:spPr bwMode="auto">
          <a:xfrm>
            <a:off x="2897188" y="4046538"/>
            <a:ext cx="34925"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891" name="Rectangle 41"/>
          <p:cNvSpPr>
            <a:spLocks noChangeArrowheads="1"/>
          </p:cNvSpPr>
          <p:nvPr/>
        </p:nvSpPr>
        <p:spPr bwMode="auto">
          <a:xfrm>
            <a:off x="3963988" y="4027488"/>
            <a:ext cx="36512"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24742" name="Rectangle 42"/>
          <p:cNvSpPr>
            <a:spLocks noChangeArrowheads="1"/>
          </p:cNvSpPr>
          <p:nvPr/>
        </p:nvSpPr>
        <p:spPr bwMode="auto">
          <a:xfrm>
            <a:off x="6810375" y="3821113"/>
            <a:ext cx="36513" cy="33337"/>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893" name="Rectangle 43"/>
          <p:cNvSpPr>
            <a:spLocks noChangeArrowheads="1"/>
          </p:cNvSpPr>
          <p:nvPr/>
        </p:nvSpPr>
        <p:spPr bwMode="auto">
          <a:xfrm>
            <a:off x="4497388" y="4016375"/>
            <a:ext cx="34925" cy="31750"/>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894" name="Rectangle 44"/>
          <p:cNvSpPr>
            <a:spLocks noChangeArrowheads="1"/>
          </p:cNvSpPr>
          <p:nvPr/>
        </p:nvSpPr>
        <p:spPr bwMode="auto">
          <a:xfrm>
            <a:off x="2541588" y="4027488"/>
            <a:ext cx="34925"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895" name="Rectangle 45"/>
          <p:cNvSpPr>
            <a:spLocks noChangeArrowheads="1"/>
          </p:cNvSpPr>
          <p:nvPr/>
        </p:nvSpPr>
        <p:spPr bwMode="auto">
          <a:xfrm>
            <a:off x="2719388" y="4027488"/>
            <a:ext cx="34925"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896" name="Rectangle 46"/>
          <p:cNvSpPr>
            <a:spLocks noChangeArrowheads="1"/>
          </p:cNvSpPr>
          <p:nvPr/>
        </p:nvSpPr>
        <p:spPr bwMode="auto">
          <a:xfrm>
            <a:off x="3252788" y="4021138"/>
            <a:ext cx="34925"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897" name="Rectangle 47"/>
          <p:cNvSpPr>
            <a:spLocks noChangeArrowheads="1"/>
          </p:cNvSpPr>
          <p:nvPr/>
        </p:nvSpPr>
        <p:spPr bwMode="auto">
          <a:xfrm>
            <a:off x="3608388" y="4040188"/>
            <a:ext cx="34925"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898" name="Rectangle 48"/>
          <p:cNvSpPr>
            <a:spLocks noChangeArrowheads="1"/>
          </p:cNvSpPr>
          <p:nvPr/>
        </p:nvSpPr>
        <p:spPr bwMode="auto">
          <a:xfrm>
            <a:off x="4141788" y="4027488"/>
            <a:ext cx="34925"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899" name="Rectangle 49"/>
          <p:cNvSpPr>
            <a:spLocks noChangeArrowheads="1"/>
          </p:cNvSpPr>
          <p:nvPr/>
        </p:nvSpPr>
        <p:spPr bwMode="auto">
          <a:xfrm>
            <a:off x="3074988" y="4046538"/>
            <a:ext cx="34925"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00" name="Rectangle 50"/>
          <p:cNvSpPr>
            <a:spLocks noChangeArrowheads="1"/>
          </p:cNvSpPr>
          <p:nvPr/>
        </p:nvSpPr>
        <p:spPr bwMode="auto">
          <a:xfrm>
            <a:off x="3430588" y="4040188"/>
            <a:ext cx="34925"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01" name="Rectangle 51"/>
          <p:cNvSpPr>
            <a:spLocks noChangeArrowheads="1"/>
          </p:cNvSpPr>
          <p:nvPr/>
        </p:nvSpPr>
        <p:spPr bwMode="auto">
          <a:xfrm>
            <a:off x="3786188" y="4021138"/>
            <a:ext cx="34925"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24752" name="Text Box 54"/>
          <p:cNvSpPr txBox="1">
            <a:spLocks noChangeArrowheads="1"/>
          </p:cNvSpPr>
          <p:nvPr/>
        </p:nvSpPr>
        <p:spPr bwMode="auto">
          <a:xfrm>
            <a:off x="1611313" y="4079875"/>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4.0</a:t>
            </a:r>
          </a:p>
        </p:txBody>
      </p:sp>
      <p:sp>
        <p:nvSpPr>
          <p:cNvPr id="24753" name="Text Box 56"/>
          <p:cNvSpPr txBox="1">
            <a:spLocks noChangeArrowheads="1"/>
          </p:cNvSpPr>
          <p:nvPr/>
        </p:nvSpPr>
        <p:spPr bwMode="auto">
          <a:xfrm>
            <a:off x="1963738" y="4079875"/>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5.0</a:t>
            </a:r>
          </a:p>
        </p:txBody>
      </p:sp>
      <p:sp>
        <p:nvSpPr>
          <p:cNvPr id="24754" name="Text Box 58"/>
          <p:cNvSpPr txBox="1">
            <a:spLocks noChangeArrowheads="1"/>
          </p:cNvSpPr>
          <p:nvPr/>
        </p:nvSpPr>
        <p:spPr bwMode="auto">
          <a:xfrm>
            <a:off x="2308225" y="4079875"/>
            <a:ext cx="417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6.0</a:t>
            </a:r>
          </a:p>
        </p:txBody>
      </p:sp>
      <p:sp>
        <p:nvSpPr>
          <p:cNvPr id="24755" name="Text Box 60"/>
          <p:cNvSpPr txBox="1">
            <a:spLocks noChangeArrowheads="1"/>
          </p:cNvSpPr>
          <p:nvPr/>
        </p:nvSpPr>
        <p:spPr bwMode="auto">
          <a:xfrm>
            <a:off x="2670175" y="4079875"/>
            <a:ext cx="417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7.0</a:t>
            </a:r>
          </a:p>
        </p:txBody>
      </p:sp>
      <p:sp>
        <p:nvSpPr>
          <p:cNvPr id="24756" name="Text Box 62"/>
          <p:cNvSpPr txBox="1">
            <a:spLocks noChangeArrowheads="1"/>
          </p:cNvSpPr>
          <p:nvPr/>
        </p:nvSpPr>
        <p:spPr bwMode="auto">
          <a:xfrm>
            <a:off x="3032125" y="4079875"/>
            <a:ext cx="417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8.0</a:t>
            </a:r>
          </a:p>
        </p:txBody>
      </p:sp>
      <p:sp>
        <p:nvSpPr>
          <p:cNvPr id="24757" name="Text Box 63"/>
          <p:cNvSpPr txBox="1">
            <a:spLocks noChangeArrowheads="1"/>
          </p:cNvSpPr>
          <p:nvPr/>
        </p:nvSpPr>
        <p:spPr bwMode="auto">
          <a:xfrm>
            <a:off x="3394075" y="4079875"/>
            <a:ext cx="417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9.0</a:t>
            </a:r>
          </a:p>
        </p:txBody>
      </p:sp>
      <p:sp>
        <p:nvSpPr>
          <p:cNvPr id="24758" name="Text Box 66"/>
          <p:cNvSpPr txBox="1">
            <a:spLocks noChangeArrowheads="1"/>
          </p:cNvSpPr>
          <p:nvPr/>
        </p:nvSpPr>
        <p:spPr bwMode="auto">
          <a:xfrm>
            <a:off x="6569075" y="4079875"/>
            <a:ext cx="417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18.0+</a:t>
            </a:r>
          </a:p>
        </p:txBody>
      </p:sp>
      <p:sp>
        <p:nvSpPr>
          <p:cNvPr id="24759" name="Text Box 67"/>
          <p:cNvSpPr txBox="1">
            <a:spLocks noChangeArrowheads="1"/>
          </p:cNvSpPr>
          <p:nvPr/>
        </p:nvSpPr>
        <p:spPr bwMode="auto">
          <a:xfrm>
            <a:off x="4427538" y="4079875"/>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12.0</a:t>
            </a:r>
          </a:p>
        </p:txBody>
      </p:sp>
      <p:sp>
        <p:nvSpPr>
          <p:cNvPr id="24760" name="Text Box 68"/>
          <p:cNvSpPr txBox="1">
            <a:spLocks noChangeArrowheads="1"/>
          </p:cNvSpPr>
          <p:nvPr/>
        </p:nvSpPr>
        <p:spPr bwMode="auto">
          <a:xfrm>
            <a:off x="4064000" y="4079875"/>
            <a:ext cx="417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11.0</a:t>
            </a:r>
          </a:p>
        </p:txBody>
      </p:sp>
      <p:sp>
        <p:nvSpPr>
          <p:cNvPr id="24761" name="Text Box 69"/>
          <p:cNvSpPr txBox="1">
            <a:spLocks noChangeArrowheads="1"/>
          </p:cNvSpPr>
          <p:nvPr/>
        </p:nvSpPr>
        <p:spPr bwMode="auto">
          <a:xfrm>
            <a:off x="4786313" y="4079875"/>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13.0</a:t>
            </a:r>
          </a:p>
        </p:txBody>
      </p:sp>
      <p:sp>
        <p:nvSpPr>
          <p:cNvPr id="24762" name="Text Box 70"/>
          <p:cNvSpPr txBox="1">
            <a:spLocks noChangeArrowheads="1"/>
          </p:cNvSpPr>
          <p:nvPr/>
        </p:nvSpPr>
        <p:spPr bwMode="auto">
          <a:xfrm>
            <a:off x="3711575" y="4079875"/>
            <a:ext cx="417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10.0</a:t>
            </a:r>
          </a:p>
        </p:txBody>
      </p:sp>
      <p:sp>
        <p:nvSpPr>
          <p:cNvPr id="24763" name="Text Box 71"/>
          <p:cNvSpPr txBox="1">
            <a:spLocks noChangeArrowheads="1"/>
          </p:cNvSpPr>
          <p:nvPr/>
        </p:nvSpPr>
        <p:spPr bwMode="auto">
          <a:xfrm>
            <a:off x="5157788" y="4079875"/>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14.0</a:t>
            </a:r>
          </a:p>
        </p:txBody>
      </p:sp>
      <p:sp>
        <p:nvSpPr>
          <p:cNvPr id="24764" name="Text Box 73"/>
          <p:cNvSpPr txBox="1">
            <a:spLocks noChangeArrowheads="1"/>
          </p:cNvSpPr>
          <p:nvPr/>
        </p:nvSpPr>
        <p:spPr bwMode="auto">
          <a:xfrm>
            <a:off x="5491163" y="4079875"/>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15.0</a:t>
            </a:r>
          </a:p>
        </p:txBody>
      </p:sp>
      <p:sp>
        <p:nvSpPr>
          <p:cNvPr id="24765" name="Text Box 75"/>
          <p:cNvSpPr txBox="1">
            <a:spLocks noChangeArrowheads="1"/>
          </p:cNvSpPr>
          <p:nvPr/>
        </p:nvSpPr>
        <p:spPr bwMode="auto">
          <a:xfrm>
            <a:off x="5854700" y="4079875"/>
            <a:ext cx="417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16.0</a:t>
            </a:r>
          </a:p>
        </p:txBody>
      </p:sp>
      <p:sp>
        <p:nvSpPr>
          <p:cNvPr id="24766" name="Text Box 76"/>
          <p:cNvSpPr txBox="1">
            <a:spLocks noChangeArrowheads="1"/>
          </p:cNvSpPr>
          <p:nvPr/>
        </p:nvSpPr>
        <p:spPr bwMode="auto">
          <a:xfrm>
            <a:off x="6211888" y="4079875"/>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17.0</a:t>
            </a:r>
          </a:p>
        </p:txBody>
      </p:sp>
      <p:sp>
        <p:nvSpPr>
          <p:cNvPr id="24767" name="Line 87"/>
          <p:cNvSpPr>
            <a:spLocks noChangeShapeType="1"/>
          </p:cNvSpPr>
          <p:nvPr/>
        </p:nvSpPr>
        <p:spPr bwMode="auto">
          <a:xfrm>
            <a:off x="1687513" y="3109913"/>
            <a:ext cx="68262"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768" name="Line 88"/>
          <p:cNvSpPr>
            <a:spLocks noChangeShapeType="1"/>
          </p:cNvSpPr>
          <p:nvPr/>
        </p:nvSpPr>
        <p:spPr bwMode="auto">
          <a:xfrm>
            <a:off x="1687513" y="3228975"/>
            <a:ext cx="68262"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769" name="Line 89"/>
          <p:cNvSpPr>
            <a:spLocks noChangeShapeType="1"/>
          </p:cNvSpPr>
          <p:nvPr/>
        </p:nvSpPr>
        <p:spPr bwMode="auto">
          <a:xfrm>
            <a:off x="1687513" y="3589338"/>
            <a:ext cx="68262"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770" name="Line 90"/>
          <p:cNvSpPr>
            <a:spLocks noChangeShapeType="1"/>
          </p:cNvSpPr>
          <p:nvPr/>
        </p:nvSpPr>
        <p:spPr bwMode="auto">
          <a:xfrm>
            <a:off x="1687513" y="3948113"/>
            <a:ext cx="68262"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771" name="Line 91"/>
          <p:cNvSpPr>
            <a:spLocks noChangeShapeType="1"/>
          </p:cNvSpPr>
          <p:nvPr/>
        </p:nvSpPr>
        <p:spPr bwMode="auto">
          <a:xfrm>
            <a:off x="1687513" y="3349625"/>
            <a:ext cx="68262"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772" name="Line 92"/>
          <p:cNvSpPr>
            <a:spLocks noChangeShapeType="1"/>
          </p:cNvSpPr>
          <p:nvPr/>
        </p:nvSpPr>
        <p:spPr bwMode="auto">
          <a:xfrm>
            <a:off x="1687513" y="3468688"/>
            <a:ext cx="68262"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773" name="Line 93"/>
          <p:cNvSpPr>
            <a:spLocks noChangeShapeType="1"/>
          </p:cNvSpPr>
          <p:nvPr/>
        </p:nvSpPr>
        <p:spPr bwMode="auto">
          <a:xfrm>
            <a:off x="1687513" y="3708400"/>
            <a:ext cx="68262"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774" name="Line 94"/>
          <p:cNvSpPr>
            <a:spLocks noChangeShapeType="1"/>
          </p:cNvSpPr>
          <p:nvPr/>
        </p:nvSpPr>
        <p:spPr bwMode="auto">
          <a:xfrm>
            <a:off x="1687513" y="3829050"/>
            <a:ext cx="68262"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775" name="Line 97"/>
          <p:cNvSpPr>
            <a:spLocks noChangeShapeType="1"/>
          </p:cNvSpPr>
          <p:nvPr/>
        </p:nvSpPr>
        <p:spPr bwMode="auto">
          <a:xfrm>
            <a:off x="1687513" y="2992438"/>
            <a:ext cx="5243512"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776" name="Line 98"/>
          <p:cNvSpPr>
            <a:spLocks noChangeShapeType="1"/>
          </p:cNvSpPr>
          <p:nvPr/>
        </p:nvSpPr>
        <p:spPr bwMode="auto">
          <a:xfrm>
            <a:off x="6931025" y="2989263"/>
            <a:ext cx="0" cy="107950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929" name="Line 99"/>
          <p:cNvSpPr>
            <a:spLocks noChangeShapeType="1"/>
          </p:cNvSpPr>
          <p:nvPr/>
        </p:nvSpPr>
        <p:spPr bwMode="auto">
          <a:xfrm>
            <a:off x="2111375"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30" name="Line 100"/>
          <p:cNvSpPr>
            <a:spLocks noChangeShapeType="1"/>
          </p:cNvSpPr>
          <p:nvPr/>
        </p:nvSpPr>
        <p:spPr bwMode="auto">
          <a:xfrm>
            <a:off x="2824163"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31" name="Line 101"/>
          <p:cNvSpPr>
            <a:spLocks noChangeShapeType="1"/>
          </p:cNvSpPr>
          <p:nvPr/>
        </p:nvSpPr>
        <p:spPr bwMode="auto">
          <a:xfrm>
            <a:off x="3359150"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32" name="Line 102"/>
          <p:cNvSpPr>
            <a:spLocks noChangeShapeType="1"/>
          </p:cNvSpPr>
          <p:nvPr/>
        </p:nvSpPr>
        <p:spPr bwMode="auto">
          <a:xfrm>
            <a:off x="1755775"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33" name="Line 103"/>
          <p:cNvSpPr>
            <a:spLocks noChangeShapeType="1"/>
          </p:cNvSpPr>
          <p:nvPr/>
        </p:nvSpPr>
        <p:spPr bwMode="auto">
          <a:xfrm>
            <a:off x="1933575"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34" name="Line 104"/>
          <p:cNvSpPr>
            <a:spLocks noChangeShapeType="1"/>
          </p:cNvSpPr>
          <p:nvPr/>
        </p:nvSpPr>
        <p:spPr bwMode="auto">
          <a:xfrm>
            <a:off x="2289175"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35" name="Line 105"/>
          <p:cNvSpPr>
            <a:spLocks noChangeShapeType="1"/>
          </p:cNvSpPr>
          <p:nvPr/>
        </p:nvSpPr>
        <p:spPr bwMode="auto">
          <a:xfrm>
            <a:off x="2646363"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36" name="Line 106"/>
          <p:cNvSpPr>
            <a:spLocks noChangeShapeType="1"/>
          </p:cNvSpPr>
          <p:nvPr/>
        </p:nvSpPr>
        <p:spPr bwMode="auto">
          <a:xfrm>
            <a:off x="3001963"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37" name="Line 107"/>
          <p:cNvSpPr>
            <a:spLocks noChangeShapeType="1"/>
          </p:cNvSpPr>
          <p:nvPr/>
        </p:nvSpPr>
        <p:spPr bwMode="auto">
          <a:xfrm>
            <a:off x="4073525"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38" name="Line 108"/>
          <p:cNvSpPr>
            <a:spLocks noChangeShapeType="1"/>
          </p:cNvSpPr>
          <p:nvPr/>
        </p:nvSpPr>
        <p:spPr bwMode="auto">
          <a:xfrm>
            <a:off x="3536950"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39" name="Line 109"/>
          <p:cNvSpPr>
            <a:spLocks noChangeShapeType="1"/>
          </p:cNvSpPr>
          <p:nvPr/>
        </p:nvSpPr>
        <p:spPr bwMode="auto">
          <a:xfrm>
            <a:off x="3894138"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40" name="Line 110"/>
          <p:cNvSpPr>
            <a:spLocks noChangeShapeType="1"/>
          </p:cNvSpPr>
          <p:nvPr/>
        </p:nvSpPr>
        <p:spPr bwMode="auto">
          <a:xfrm>
            <a:off x="6034088"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41" name="Line 111"/>
          <p:cNvSpPr>
            <a:spLocks noChangeShapeType="1"/>
          </p:cNvSpPr>
          <p:nvPr/>
        </p:nvSpPr>
        <p:spPr bwMode="auto">
          <a:xfrm>
            <a:off x="6211888"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42" name="Line 112"/>
          <p:cNvSpPr>
            <a:spLocks noChangeShapeType="1"/>
          </p:cNvSpPr>
          <p:nvPr/>
        </p:nvSpPr>
        <p:spPr bwMode="auto">
          <a:xfrm>
            <a:off x="6389688"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43" name="Line 113"/>
          <p:cNvSpPr>
            <a:spLocks noChangeShapeType="1"/>
          </p:cNvSpPr>
          <p:nvPr/>
        </p:nvSpPr>
        <p:spPr bwMode="auto">
          <a:xfrm>
            <a:off x="6567488"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44" name="Line 114"/>
          <p:cNvSpPr>
            <a:spLocks noChangeShapeType="1"/>
          </p:cNvSpPr>
          <p:nvPr/>
        </p:nvSpPr>
        <p:spPr bwMode="auto">
          <a:xfrm>
            <a:off x="6746875"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45" name="Line 115"/>
          <p:cNvSpPr>
            <a:spLocks noChangeShapeType="1"/>
          </p:cNvSpPr>
          <p:nvPr/>
        </p:nvSpPr>
        <p:spPr bwMode="auto">
          <a:xfrm>
            <a:off x="6931025"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46" name="Line 116"/>
          <p:cNvSpPr>
            <a:spLocks noChangeShapeType="1"/>
          </p:cNvSpPr>
          <p:nvPr/>
        </p:nvSpPr>
        <p:spPr bwMode="auto">
          <a:xfrm>
            <a:off x="4429125"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47" name="Line 117"/>
          <p:cNvSpPr>
            <a:spLocks noChangeShapeType="1"/>
          </p:cNvSpPr>
          <p:nvPr/>
        </p:nvSpPr>
        <p:spPr bwMode="auto">
          <a:xfrm>
            <a:off x="4606925"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48" name="Line 118"/>
          <p:cNvSpPr>
            <a:spLocks noChangeShapeType="1"/>
          </p:cNvSpPr>
          <p:nvPr/>
        </p:nvSpPr>
        <p:spPr bwMode="auto">
          <a:xfrm>
            <a:off x="4786313"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49" name="Line 119"/>
          <p:cNvSpPr>
            <a:spLocks noChangeShapeType="1"/>
          </p:cNvSpPr>
          <p:nvPr/>
        </p:nvSpPr>
        <p:spPr bwMode="auto">
          <a:xfrm>
            <a:off x="5141913"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50" name="Line 120"/>
          <p:cNvSpPr>
            <a:spLocks noChangeShapeType="1"/>
          </p:cNvSpPr>
          <p:nvPr/>
        </p:nvSpPr>
        <p:spPr bwMode="auto">
          <a:xfrm>
            <a:off x="5321300"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51" name="Line 121"/>
          <p:cNvSpPr>
            <a:spLocks noChangeShapeType="1"/>
          </p:cNvSpPr>
          <p:nvPr/>
        </p:nvSpPr>
        <p:spPr bwMode="auto">
          <a:xfrm>
            <a:off x="5499100"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52" name="Line 122"/>
          <p:cNvSpPr>
            <a:spLocks noChangeShapeType="1"/>
          </p:cNvSpPr>
          <p:nvPr/>
        </p:nvSpPr>
        <p:spPr bwMode="auto">
          <a:xfrm>
            <a:off x="5854700"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24801" name="Text Box 129"/>
          <p:cNvSpPr txBox="1">
            <a:spLocks noChangeArrowheads="1"/>
          </p:cNvSpPr>
          <p:nvPr/>
        </p:nvSpPr>
        <p:spPr bwMode="auto">
          <a:xfrm rot="-5400000">
            <a:off x="863600" y="3429001"/>
            <a:ext cx="10175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1000" b="1">
                <a:solidFill>
                  <a:srgbClr val="000000"/>
                </a:solidFill>
              </a:rPr>
              <a:t>Prevalence (%)</a:t>
            </a:r>
          </a:p>
        </p:txBody>
      </p:sp>
      <p:sp>
        <p:nvSpPr>
          <p:cNvPr id="24802" name="Text Box 130"/>
          <p:cNvSpPr txBox="1">
            <a:spLocks noChangeArrowheads="1"/>
          </p:cNvSpPr>
          <p:nvPr/>
        </p:nvSpPr>
        <p:spPr bwMode="auto">
          <a:xfrm>
            <a:off x="3406775" y="4200525"/>
            <a:ext cx="1800225"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900" b="1">
                <a:solidFill>
                  <a:srgbClr val="000000"/>
                </a:solidFill>
              </a:rPr>
              <a:t>2hPG by 0.5 mmol/L intervals</a:t>
            </a:r>
          </a:p>
        </p:txBody>
      </p:sp>
      <p:sp>
        <p:nvSpPr>
          <p:cNvPr id="955" name="Line 131"/>
          <p:cNvSpPr>
            <a:spLocks noChangeShapeType="1"/>
          </p:cNvSpPr>
          <p:nvPr/>
        </p:nvSpPr>
        <p:spPr bwMode="auto">
          <a:xfrm>
            <a:off x="2468563"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56" name="Line 132"/>
          <p:cNvSpPr>
            <a:spLocks noChangeShapeType="1"/>
          </p:cNvSpPr>
          <p:nvPr/>
        </p:nvSpPr>
        <p:spPr bwMode="auto">
          <a:xfrm>
            <a:off x="5676900"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57" name="Line 133"/>
          <p:cNvSpPr>
            <a:spLocks noChangeShapeType="1"/>
          </p:cNvSpPr>
          <p:nvPr/>
        </p:nvSpPr>
        <p:spPr bwMode="auto">
          <a:xfrm>
            <a:off x="4964113"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58" name="Line 134"/>
          <p:cNvSpPr>
            <a:spLocks noChangeShapeType="1"/>
          </p:cNvSpPr>
          <p:nvPr/>
        </p:nvSpPr>
        <p:spPr bwMode="auto">
          <a:xfrm>
            <a:off x="4251325"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59" name="Line 135"/>
          <p:cNvSpPr>
            <a:spLocks noChangeShapeType="1"/>
          </p:cNvSpPr>
          <p:nvPr/>
        </p:nvSpPr>
        <p:spPr bwMode="auto">
          <a:xfrm>
            <a:off x="3716338"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60" name="Line 136"/>
          <p:cNvSpPr>
            <a:spLocks noChangeShapeType="1"/>
          </p:cNvSpPr>
          <p:nvPr/>
        </p:nvSpPr>
        <p:spPr bwMode="auto">
          <a:xfrm>
            <a:off x="3181350" y="4067175"/>
            <a:ext cx="0" cy="49213"/>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61" name="Rectangle 137"/>
          <p:cNvSpPr>
            <a:spLocks noChangeArrowheads="1"/>
          </p:cNvSpPr>
          <p:nvPr/>
        </p:nvSpPr>
        <p:spPr bwMode="auto">
          <a:xfrm>
            <a:off x="5387975" y="4003675"/>
            <a:ext cx="34925" cy="33338"/>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962" name="Rectangle 138"/>
          <p:cNvSpPr>
            <a:spLocks noChangeArrowheads="1"/>
          </p:cNvSpPr>
          <p:nvPr/>
        </p:nvSpPr>
        <p:spPr bwMode="auto">
          <a:xfrm>
            <a:off x="5919788" y="3979863"/>
            <a:ext cx="36512" cy="31750"/>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24811" name="Rectangle 140"/>
          <p:cNvSpPr>
            <a:spLocks noChangeArrowheads="1"/>
          </p:cNvSpPr>
          <p:nvPr/>
        </p:nvSpPr>
        <p:spPr bwMode="auto">
          <a:xfrm>
            <a:off x="6276975" y="3937000"/>
            <a:ext cx="34925" cy="33338"/>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964" name="Rectangle 141"/>
          <p:cNvSpPr>
            <a:spLocks noChangeArrowheads="1"/>
          </p:cNvSpPr>
          <p:nvPr/>
        </p:nvSpPr>
        <p:spPr bwMode="auto">
          <a:xfrm>
            <a:off x="4676775" y="4021138"/>
            <a:ext cx="34925"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65" name="Rectangle 142"/>
          <p:cNvSpPr>
            <a:spLocks noChangeArrowheads="1"/>
          </p:cNvSpPr>
          <p:nvPr/>
        </p:nvSpPr>
        <p:spPr bwMode="auto">
          <a:xfrm>
            <a:off x="4319588" y="4016375"/>
            <a:ext cx="34925" cy="31750"/>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66" name="AutoShape 143"/>
          <p:cNvSpPr>
            <a:spLocks noChangeArrowheads="1"/>
          </p:cNvSpPr>
          <p:nvPr/>
        </p:nvSpPr>
        <p:spPr bwMode="auto">
          <a:xfrm>
            <a:off x="3228975" y="3971925"/>
            <a:ext cx="79375" cy="39688"/>
          </a:xfrm>
          <a:prstGeom prst="diamond">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967" name="AutoShape 144"/>
          <p:cNvSpPr>
            <a:spLocks noChangeArrowheads="1"/>
          </p:cNvSpPr>
          <p:nvPr/>
        </p:nvSpPr>
        <p:spPr bwMode="auto">
          <a:xfrm>
            <a:off x="3406775" y="3965575"/>
            <a:ext cx="79375" cy="39688"/>
          </a:xfrm>
          <a:prstGeom prst="diamond">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968" name="AutoShape 145"/>
          <p:cNvSpPr>
            <a:spLocks noChangeArrowheads="1"/>
          </p:cNvSpPr>
          <p:nvPr/>
        </p:nvSpPr>
        <p:spPr bwMode="auto">
          <a:xfrm>
            <a:off x="3763963" y="3965575"/>
            <a:ext cx="77787" cy="39688"/>
          </a:xfrm>
          <a:prstGeom prst="diamond">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969" name="AutoShape 146"/>
          <p:cNvSpPr>
            <a:spLocks noChangeArrowheads="1"/>
          </p:cNvSpPr>
          <p:nvPr/>
        </p:nvSpPr>
        <p:spPr bwMode="auto">
          <a:xfrm>
            <a:off x="3941763" y="3978275"/>
            <a:ext cx="77787" cy="38100"/>
          </a:xfrm>
          <a:prstGeom prst="diamond">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24818" name="AutoShape 147"/>
          <p:cNvSpPr>
            <a:spLocks noChangeArrowheads="1"/>
          </p:cNvSpPr>
          <p:nvPr/>
        </p:nvSpPr>
        <p:spPr bwMode="auto">
          <a:xfrm>
            <a:off x="5718175" y="3905250"/>
            <a:ext cx="77788"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971" name="AutoShape 148"/>
          <p:cNvSpPr>
            <a:spLocks noChangeArrowheads="1"/>
          </p:cNvSpPr>
          <p:nvPr/>
        </p:nvSpPr>
        <p:spPr bwMode="auto">
          <a:xfrm>
            <a:off x="5540375" y="3959225"/>
            <a:ext cx="77788" cy="39688"/>
          </a:xfrm>
          <a:prstGeom prst="diamond">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24820" name="AutoShape 149"/>
          <p:cNvSpPr>
            <a:spLocks noChangeArrowheads="1"/>
          </p:cNvSpPr>
          <p:nvPr/>
        </p:nvSpPr>
        <p:spPr bwMode="auto">
          <a:xfrm>
            <a:off x="5184775" y="3922713"/>
            <a:ext cx="79375" cy="39687"/>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973" name="Rectangle 150"/>
          <p:cNvSpPr>
            <a:spLocks noChangeArrowheads="1"/>
          </p:cNvSpPr>
          <p:nvPr/>
        </p:nvSpPr>
        <p:spPr bwMode="auto">
          <a:xfrm>
            <a:off x="5208588" y="4010025"/>
            <a:ext cx="34925" cy="33338"/>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24822" name="Freeform 152"/>
          <p:cNvSpPr>
            <a:spLocks/>
          </p:cNvSpPr>
          <p:nvPr/>
        </p:nvSpPr>
        <p:spPr bwMode="auto">
          <a:xfrm>
            <a:off x="1839913" y="3832225"/>
            <a:ext cx="4984750" cy="233363"/>
          </a:xfrm>
          <a:custGeom>
            <a:avLst/>
            <a:gdLst>
              <a:gd name="T0" fmla="*/ 0 w 3819"/>
              <a:gd name="T1" fmla="*/ 2147483647 h 192"/>
              <a:gd name="T2" fmla="*/ 2147483647 w 3819"/>
              <a:gd name="T3" fmla="*/ 2147483647 h 192"/>
              <a:gd name="T4" fmla="*/ 2147483647 w 3819"/>
              <a:gd name="T5" fmla="*/ 2147483647 h 192"/>
              <a:gd name="T6" fmla="*/ 2147483647 w 3819"/>
              <a:gd name="T7" fmla="*/ 2147483647 h 192"/>
              <a:gd name="T8" fmla="*/ 2147483647 w 3819"/>
              <a:gd name="T9" fmla="*/ 2147483647 h 192"/>
              <a:gd name="T10" fmla="*/ 2147483647 w 3819"/>
              <a:gd name="T11" fmla="*/ 2147483647 h 192"/>
              <a:gd name="T12" fmla="*/ 2147483647 w 3819"/>
              <a:gd name="T13" fmla="*/ 2147483647 h 192"/>
              <a:gd name="T14" fmla="*/ 2147483647 w 3819"/>
              <a:gd name="T15" fmla="*/ 2147483647 h 192"/>
              <a:gd name="T16" fmla="*/ 2147483647 w 3819"/>
              <a:gd name="T17" fmla="*/ 2147483647 h 192"/>
              <a:gd name="T18" fmla="*/ 2147483647 w 3819"/>
              <a:gd name="T19" fmla="*/ 2147483647 h 192"/>
              <a:gd name="T20" fmla="*/ 2147483647 w 3819"/>
              <a:gd name="T21" fmla="*/ 2147483647 h 192"/>
              <a:gd name="T22" fmla="*/ 2147483647 w 3819"/>
              <a:gd name="T23" fmla="*/ 2147483647 h 192"/>
              <a:gd name="T24" fmla="*/ 2147483647 w 3819"/>
              <a:gd name="T25" fmla="*/ 2147483647 h 192"/>
              <a:gd name="T26" fmla="*/ 2147483647 w 3819"/>
              <a:gd name="T27" fmla="*/ 2147483647 h 192"/>
              <a:gd name="T28" fmla="*/ 2147483647 w 3819"/>
              <a:gd name="T29" fmla="*/ 2147483647 h 192"/>
              <a:gd name="T30" fmla="*/ 2147483647 w 3819"/>
              <a:gd name="T31" fmla="*/ 2147483647 h 192"/>
              <a:gd name="T32" fmla="*/ 2147483647 w 3819"/>
              <a:gd name="T33" fmla="*/ 2147483647 h 192"/>
              <a:gd name="T34" fmla="*/ 2147483647 w 3819"/>
              <a:gd name="T35" fmla="*/ 2147483647 h 192"/>
              <a:gd name="T36" fmla="*/ 2147483647 w 3819"/>
              <a:gd name="T37" fmla="*/ 2147483647 h 192"/>
              <a:gd name="T38" fmla="*/ 2147483647 w 3819"/>
              <a:gd name="T39" fmla="*/ 2147483647 h 192"/>
              <a:gd name="T40" fmla="*/ 2147483647 w 3819"/>
              <a:gd name="T41" fmla="*/ 2147483647 h 192"/>
              <a:gd name="T42" fmla="*/ 2147483647 w 3819"/>
              <a:gd name="T43" fmla="*/ 2147483647 h 192"/>
              <a:gd name="T44" fmla="*/ 2147483647 w 3819"/>
              <a:gd name="T45" fmla="*/ 2147483647 h 192"/>
              <a:gd name="T46" fmla="*/ 2147483647 w 3819"/>
              <a:gd name="T47" fmla="*/ 2147483647 h 192"/>
              <a:gd name="T48" fmla="*/ 2147483647 w 3819"/>
              <a:gd name="T49" fmla="*/ 2147483647 h 192"/>
              <a:gd name="T50" fmla="*/ 2147483647 w 3819"/>
              <a:gd name="T51" fmla="*/ 2147483647 h 192"/>
              <a:gd name="T52" fmla="*/ 2147483647 w 3819"/>
              <a:gd name="T53" fmla="*/ 2147483647 h 192"/>
              <a:gd name="T54" fmla="*/ 2147483647 w 3819"/>
              <a:gd name="T55" fmla="*/ 2147483647 h 192"/>
              <a:gd name="T56" fmla="*/ 2147483647 w 3819"/>
              <a:gd name="T57" fmla="*/ 0 h 19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819"/>
              <a:gd name="T88" fmla="*/ 0 h 192"/>
              <a:gd name="T89" fmla="*/ 3819 w 3819"/>
              <a:gd name="T90" fmla="*/ 192 h 19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819" h="192">
                <a:moveTo>
                  <a:pt x="0" y="186"/>
                </a:moveTo>
                <a:lnTo>
                  <a:pt x="144" y="186"/>
                </a:lnTo>
                <a:cubicBezTo>
                  <a:pt x="192" y="186"/>
                  <a:pt x="240" y="186"/>
                  <a:pt x="288" y="186"/>
                </a:cubicBezTo>
                <a:lnTo>
                  <a:pt x="416" y="192"/>
                </a:lnTo>
                <a:lnTo>
                  <a:pt x="549" y="176"/>
                </a:lnTo>
                <a:lnTo>
                  <a:pt x="693" y="176"/>
                </a:lnTo>
                <a:lnTo>
                  <a:pt x="821" y="186"/>
                </a:lnTo>
                <a:lnTo>
                  <a:pt x="965" y="186"/>
                </a:lnTo>
                <a:lnTo>
                  <a:pt x="1099" y="176"/>
                </a:lnTo>
                <a:lnTo>
                  <a:pt x="1248" y="181"/>
                </a:lnTo>
                <a:lnTo>
                  <a:pt x="1376" y="181"/>
                </a:lnTo>
                <a:lnTo>
                  <a:pt x="1515" y="176"/>
                </a:lnTo>
                <a:lnTo>
                  <a:pt x="1643" y="176"/>
                </a:lnTo>
                <a:lnTo>
                  <a:pt x="1781" y="186"/>
                </a:lnTo>
                <a:lnTo>
                  <a:pt x="1915" y="165"/>
                </a:lnTo>
                <a:lnTo>
                  <a:pt x="2053" y="170"/>
                </a:lnTo>
                <a:lnTo>
                  <a:pt x="2176" y="176"/>
                </a:lnTo>
                <a:lnTo>
                  <a:pt x="2336" y="192"/>
                </a:lnTo>
                <a:lnTo>
                  <a:pt x="2453" y="138"/>
                </a:lnTo>
                <a:lnTo>
                  <a:pt x="2587" y="165"/>
                </a:lnTo>
                <a:lnTo>
                  <a:pt x="2741" y="165"/>
                </a:lnTo>
                <a:lnTo>
                  <a:pt x="2869" y="181"/>
                </a:lnTo>
                <a:lnTo>
                  <a:pt x="3003" y="128"/>
                </a:lnTo>
                <a:lnTo>
                  <a:pt x="3141" y="144"/>
                </a:lnTo>
                <a:lnTo>
                  <a:pt x="3275" y="154"/>
                </a:lnTo>
                <a:lnTo>
                  <a:pt x="3408" y="101"/>
                </a:lnTo>
                <a:lnTo>
                  <a:pt x="3541" y="128"/>
                </a:lnTo>
                <a:lnTo>
                  <a:pt x="3680" y="117"/>
                </a:lnTo>
                <a:lnTo>
                  <a:pt x="3819" y="0"/>
                </a:lnTo>
              </a:path>
            </a:pathLst>
          </a:custGeom>
          <a:noFill/>
          <a:ln w="6350" cmpd="sng">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24823" name="Freeform 154"/>
          <p:cNvSpPr>
            <a:spLocks/>
          </p:cNvSpPr>
          <p:nvPr/>
        </p:nvSpPr>
        <p:spPr bwMode="auto">
          <a:xfrm>
            <a:off x="1846263" y="3521075"/>
            <a:ext cx="4992687" cy="506413"/>
          </a:xfrm>
          <a:custGeom>
            <a:avLst/>
            <a:gdLst>
              <a:gd name="T0" fmla="*/ 0 w 3824"/>
              <a:gd name="T1" fmla="*/ 2147483647 h 416"/>
              <a:gd name="T2" fmla="*/ 2147483647 w 3824"/>
              <a:gd name="T3" fmla="*/ 2147483647 h 416"/>
              <a:gd name="T4" fmla="*/ 2147483647 w 3824"/>
              <a:gd name="T5" fmla="*/ 2147483647 h 416"/>
              <a:gd name="T6" fmla="*/ 2147483647 w 3824"/>
              <a:gd name="T7" fmla="*/ 2147483647 h 416"/>
              <a:gd name="T8" fmla="*/ 2147483647 w 3824"/>
              <a:gd name="T9" fmla="*/ 2147483647 h 416"/>
              <a:gd name="T10" fmla="*/ 2147483647 w 3824"/>
              <a:gd name="T11" fmla="*/ 2147483647 h 416"/>
              <a:gd name="T12" fmla="*/ 2147483647 w 3824"/>
              <a:gd name="T13" fmla="*/ 2147483647 h 416"/>
              <a:gd name="T14" fmla="*/ 2147483647 w 3824"/>
              <a:gd name="T15" fmla="*/ 2147483647 h 416"/>
              <a:gd name="T16" fmla="*/ 2147483647 w 3824"/>
              <a:gd name="T17" fmla="*/ 2147483647 h 416"/>
              <a:gd name="T18" fmla="*/ 2147483647 w 3824"/>
              <a:gd name="T19" fmla="*/ 2147483647 h 416"/>
              <a:gd name="T20" fmla="*/ 2147483647 w 3824"/>
              <a:gd name="T21" fmla="*/ 2147483647 h 416"/>
              <a:gd name="T22" fmla="*/ 2147483647 w 3824"/>
              <a:gd name="T23" fmla="*/ 2147483647 h 416"/>
              <a:gd name="T24" fmla="*/ 2147483647 w 3824"/>
              <a:gd name="T25" fmla="*/ 2147483647 h 416"/>
              <a:gd name="T26" fmla="*/ 2147483647 w 3824"/>
              <a:gd name="T27" fmla="*/ 2147483647 h 416"/>
              <a:gd name="T28" fmla="*/ 2147483647 w 3824"/>
              <a:gd name="T29" fmla="*/ 2147483647 h 416"/>
              <a:gd name="T30" fmla="*/ 2147483647 w 3824"/>
              <a:gd name="T31" fmla="*/ 2147483647 h 416"/>
              <a:gd name="T32" fmla="*/ 2147483647 w 3824"/>
              <a:gd name="T33" fmla="*/ 2147483647 h 416"/>
              <a:gd name="T34" fmla="*/ 2147483647 w 3824"/>
              <a:gd name="T35" fmla="*/ 2147483647 h 416"/>
              <a:gd name="T36" fmla="*/ 2147483647 w 3824"/>
              <a:gd name="T37" fmla="*/ 2147483647 h 416"/>
              <a:gd name="T38" fmla="*/ 2147483647 w 3824"/>
              <a:gd name="T39" fmla="*/ 2147483647 h 416"/>
              <a:gd name="T40" fmla="*/ 2147483647 w 3824"/>
              <a:gd name="T41" fmla="*/ 2147483647 h 416"/>
              <a:gd name="T42" fmla="*/ 2147483647 w 3824"/>
              <a:gd name="T43" fmla="*/ 2147483647 h 416"/>
              <a:gd name="T44" fmla="*/ 2147483647 w 3824"/>
              <a:gd name="T45" fmla="*/ 2147483647 h 416"/>
              <a:gd name="T46" fmla="*/ 2147483647 w 3824"/>
              <a:gd name="T47" fmla="*/ 2147483647 h 416"/>
              <a:gd name="T48" fmla="*/ 2147483647 w 3824"/>
              <a:gd name="T49" fmla="*/ 2147483647 h 416"/>
              <a:gd name="T50" fmla="*/ 2147483647 w 3824"/>
              <a:gd name="T51" fmla="*/ 2147483647 h 416"/>
              <a:gd name="T52" fmla="*/ 2147483647 w 3824"/>
              <a:gd name="T53" fmla="*/ 2147483647 h 416"/>
              <a:gd name="T54" fmla="*/ 2147483647 w 3824"/>
              <a:gd name="T55" fmla="*/ 2147483647 h 416"/>
              <a:gd name="T56" fmla="*/ 2147483647 w 3824"/>
              <a:gd name="T57" fmla="*/ 0 h 41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824"/>
              <a:gd name="T88" fmla="*/ 0 h 416"/>
              <a:gd name="T89" fmla="*/ 3824 w 3824"/>
              <a:gd name="T90" fmla="*/ 416 h 41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824" h="416">
                <a:moveTo>
                  <a:pt x="0" y="405"/>
                </a:moveTo>
                <a:lnTo>
                  <a:pt x="139" y="410"/>
                </a:lnTo>
                <a:lnTo>
                  <a:pt x="278" y="410"/>
                </a:lnTo>
                <a:lnTo>
                  <a:pt x="416" y="416"/>
                </a:lnTo>
                <a:lnTo>
                  <a:pt x="555" y="405"/>
                </a:lnTo>
                <a:lnTo>
                  <a:pt x="683" y="400"/>
                </a:lnTo>
                <a:lnTo>
                  <a:pt x="822" y="416"/>
                </a:lnTo>
                <a:lnTo>
                  <a:pt x="955" y="394"/>
                </a:lnTo>
                <a:lnTo>
                  <a:pt x="1094" y="394"/>
                </a:lnTo>
                <a:lnTo>
                  <a:pt x="1227" y="389"/>
                </a:lnTo>
                <a:lnTo>
                  <a:pt x="1366" y="384"/>
                </a:lnTo>
                <a:lnTo>
                  <a:pt x="1504" y="389"/>
                </a:lnTo>
                <a:lnTo>
                  <a:pt x="1638" y="405"/>
                </a:lnTo>
                <a:lnTo>
                  <a:pt x="1771" y="405"/>
                </a:lnTo>
                <a:lnTo>
                  <a:pt x="1904" y="368"/>
                </a:lnTo>
                <a:lnTo>
                  <a:pt x="2048" y="368"/>
                </a:lnTo>
                <a:lnTo>
                  <a:pt x="2182" y="368"/>
                </a:lnTo>
                <a:lnTo>
                  <a:pt x="2310" y="384"/>
                </a:lnTo>
                <a:lnTo>
                  <a:pt x="2459" y="320"/>
                </a:lnTo>
                <a:lnTo>
                  <a:pt x="2592" y="352"/>
                </a:lnTo>
                <a:lnTo>
                  <a:pt x="2726" y="304"/>
                </a:lnTo>
                <a:lnTo>
                  <a:pt x="2864" y="384"/>
                </a:lnTo>
                <a:lnTo>
                  <a:pt x="2998" y="336"/>
                </a:lnTo>
                <a:lnTo>
                  <a:pt x="3136" y="346"/>
                </a:lnTo>
                <a:lnTo>
                  <a:pt x="3275" y="282"/>
                </a:lnTo>
                <a:lnTo>
                  <a:pt x="3408" y="320"/>
                </a:lnTo>
                <a:lnTo>
                  <a:pt x="3547" y="309"/>
                </a:lnTo>
                <a:lnTo>
                  <a:pt x="3670" y="266"/>
                </a:lnTo>
                <a:lnTo>
                  <a:pt x="3824" y="0"/>
                </a:lnTo>
              </a:path>
            </a:pathLst>
          </a:custGeom>
          <a:noFill/>
          <a:ln w="63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24824" name="Text Box 88"/>
          <p:cNvSpPr txBox="1">
            <a:spLocks noChangeArrowheads="1"/>
          </p:cNvSpPr>
          <p:nvPr/>
        </p:nvSpPr>
        <p:spPr bwMode="auto">
          <a:xfrm>
            <a:off x="1435100" y="2882900"/>
            <a:ext cx="2873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45</a:t>
            </a:r>
          </a:p>
        </p:txBody>
      </p:sp>
      <p:sp>
        <p:nvSpPr>
          <p:cNvPr id="24825" name="Text Box 93"/>
          <p:cNvSpPr txBox="1">
            <a:spLocks noChangeArrowheads="1"/>
          </p:cNvSpPr>
          <p:nvPr/>
        </p:nvSpPr>
        <p:spPr bwMode="auto">
          <a:xfrm>
            <a:off x="1435100" y="3003550"/>
            <a:ext cx="2873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40</a:t>
            </a:r>
          </a:p>
        </p:txBody>
      </p:sp>
      <p:sp>
        <p:nvSpPr>
          <p:cNvPr id="24826" name="Text Box 94"/>
          <p:cNvSpPr txBox="1">
            <a:spLocks noChangeArrowheads="1"/>
          </p:cNvSpPr>
          <p:nvPr/>
        </p:nvSpPr>
        <p:spPr bwMode="auto">
          <a:xfrm>
            <a:off x="1435100" y="3124200"/>
            <a:ext cx="2873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35</a:t>
            </a:r>
          </a:p>
        </p:txBody>
      </p:sp>
      <p:sp>
        <p:nvSpPr>
          <p:cNvPr id="24827" name="Text Box 95"/>
          <p:cNvSpPr txBox="1">
            <a:spLocks noChangeArrowheads="1"/>
          </p:cNvSpPr>
          <p:nvPr/>
        </p:nvSpPr>
        <p:spPr bwMode="auto">
          <a:xfrm>
            <a:off x="1435100" y="3244850"/>
            <a:ext cx="2873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30</a:t>
            </a:r>
          </a:p>
        </p:txBody>
      </p:sp>
      <p:sp>
        <p:nvSpPr>
          <p:cNvPr id="24828" name="Text Box 96"/>
          <p:cNvSpPr txBox="1">
            <a:spLocks noChangeArrowheads="1"/>
          </p:cNvSpPr>
          <p:nvPr/>
        </p:nvSpPr>
        <p:spPr bwMode="auto">
          <a:xfrm>
            <a:off x="1435100" y="3365500"/>
            <a:ext cx="2873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25</a:t>
            </a:r>
          </a:p>
        </p:txBody>
      </p:sp>
      <p:sp>
        <p:nvSpPr>
          <p:cNvPr id="24829" name="Text Box 97"/>
          <p:cNvSpPr txBox="1">
            <a:spLocks noChangeArrowheads="1"/>
          </p:cNvSpPr>
          <p:nvPr/>
        </p:nvSpPr>
        <p:spPr bwMode="auto">
          <a:xfrm>
            <a:off x="1435100" y="3487738"/>
            <a:ext cx="2873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20</a:t>
            </a:r>
          </a:p>
        </p:txBody>
      </p:sp>
      <p:sp>
        <p:nvSpPr>
          <p:cNvPr id="24830" name="Text Box 98"/>
          <p:cNvSpPr txBox="1">
            <a:spLocks noChangeArrowheads="1"/>
          </p:cNvSpPr>
          <p:nvPr/>
        </p:nvSpPr>
        <p:spPr bwMode="auto">
          <a:xfrm>
            <a:off x="1435100" y="3608388"/>
            <a:ext cx="2873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15</a:t>
            </a:r>
          </a:p>
        </p:txBody>
      </p:sp>
      <p:sp>
        <p:nvSpPr>
          <p:cNvPr id="24831" name="Text Box 99"/>
          <p:cNvSpPr txBox="1">
            <a:spLocks noChangeArrowheads="1"/>
          </p:cNvSpPr>
          <p:nvPr/>
        </p:nvSpPr>
        <p:spPr bwMode="auto">
          <a:xfrm>
            <a:off x="1435100" y="3729038"/>
            <a:ext cx="28733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10</a:t>
            </a:r>
          </a:p>
        </p:txBody>
      </p:sp>
      <p:sp>
        <p:nvSpPr>
          <p:cNvPr id="24832" name="Line 2"/>
          <p:cNvSpPr>
            <a:spLocks noChangeShapeType="1"/>
          </p:cNvSpPr>
          <p:nvPr/>
        </p:nvSpPr>
        <p:spPr bwMode="auto">
          <a:xfrm>
            <a:off x="1744663" y="4564063"/>
            <a:ext cx="0" cy="1081087"/>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988" name="Line 3"/>
          <p:cNvSpPr>
            <a:spLocks noChangeShapeType="1"/>
          </p:cNvSpPr>
          <p:nvPr/>
        </p:nvSpPr>
        <p:spPr bwMode="auto">
          <a:xfrm>
            <a:off x="1676400" y="5641975"/>
            <a:ext cx="5243513" cy="0"/>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989" name="AutoShape 4"/>
          <p:cNvSpPr>
            <a:spLocks noChangeArrowheads="1"/>
          </p:cNvSpPr>
          <p:nvPr/>
        </p:nvSpPr>
        <p:spPr bwMode="auto">
          <a:xfrm>
            <a:off x="2165350" y="5564188"/>
            <a:ext cx="77788" cy="39687"/>
          </a:xfrm>
          <a:prstGeom prst="diamond">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990" name="AutoShape 5"/>
          <p:cNvSpPr>
            <a:spLocks noChangeArrowheads="1"/>
          </p:cNvSpPr>
          <p:nvPr/>
        </p:nvSpPr>
        <p:spPr bwMode="auto">
          <a:xfrm>
            <a:off x="2470150" y="5540375"/>
            <a:ext cx="77788" cy="38100"/>
          </a:xfrm>
          <a:prstGeom prst="diamond">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991" name="AutoShape 9"/>
          <p:cNvSpPr>
            <a:spLocks noChangeArrowheads="1"/>
          </p:cNvSpPr>
          <p:nvPr/>
        </p:nvSpPr>
        <p:spPr bwMode="auto">
          <a:xfrm>
            <a:off x="1860550" y="5546725"/>
            <a:ext cx="79375" cy="38100"/>
          </a:xfrm>
          <a:prstGeom prst="diamond">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24837" name="AutoShape 10"/>
          <p:cNvSpPr>
            <a:spLocks noChangeArrowheads="1"/>
          </p:cNvSpPr>
          <p:nvPr/>
        </p:nvSpPr>
        <p:spPr bwMode="auto">
          <a:xfrm>
            <a:off x="3078163" y="5480050"/>
            <a:ext cx="77787"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838" name="AutoShape 14"/>
          <p:cNvSpPr>
            <a:spLocks noChangeArrowheads="1"/>
          </p:cNvSpPr>
          <p:nvPr/>
        </p:nvSpPr>
        <p:spPr bwMode="auto">
          <a:xfrm>
            <a:off x="4903788" y="5022850"/>
            <a:ext cx="77787" cy="39688"/>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994" name="AutoShape 15"/>
          <p:cNvSpPr>
            <a:spLocks noChangeArrowheads="1"/>
          </p:cNvSpPr>
          <p:nvPr/>
        </p:nvSpPr>
        <p:spPr bwMode="auto">
          <a:xfrm>
            <a:off x="2773363" y="5516563"/>
            <a:ext cx="79375" cy="38100"/>
          </a:xfrm>
          <a:prstGeom prst="diamond">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24840" name="AutoShape 16"/>
          <p:cNvSpPr>
            <a:spLocks noChangeArrowheads="1"/>
          </p:cNvSpPr>
          <p:nvPr/>
        </p:nvSpPr>
        <p:spPr bwMode="auto">
          <a:xfrm>
            <a:off x="3686175" y="5297488"/>
            <a:ext cx="77788"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841" name="AutoShape 20"/>
          <p:cNvSpPr>
            <a:spLocks noChangeArrowheads="1"/>
          </p:cNvSpPr>
          <p:nvPr/>
        </p:nvSpPr>
        <p:spPr bwMode="auto">
          <a:xfrm>
            <a:off x="3381375" y="5418138"/>
            <a:ext cx="79375" cy="39687"/>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842" name="AutoShape 21"/>
          <p:cNvSpPr>
            <a:spLocks noChangeArrowheads="1"/>
          </p:cNvSpPr>
          <p:nvPr/>
        </p:nvSpPr>
        <p:spPr bwMode="auto">
          <a:xfrm>
            <a:off x="6727825" y="4645025"/>
            <a:ext cx="79375" cy="39688"/>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843" name="AutoShape 22"/>
          <p:cNvSpPr>
            <a:spLocks noChangeArrowheads="1"/>
          </p:cNvSpPr>
          <p:nvPr/>
        </p:nvSpPr>
        <p:spPr bwMode="auto">
          <a:xfrm>
            <a:off x="6119813" y="4779963"/>
            <a:ext cx="77787"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844" name="AutoShape 23"/>
          <p:cNvSpPr>
            <a:spLocks noChangeArrowheads="1"/>
          </p:cNvSpPr>
          <p:nvPr/>
        </p:nvSpPr>
        <p:spPr bwMode="auto">
          <a:xfrm>
            <a:off x="6424613" y="4937125"/>
            <a:ext cx="77787" cy="39688"/>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845" name="AutoShape 24"/>
          <p:cNvSpPr>
            <a:spLocks noChangeArrowheads="1"/>
          </p:cNvSpPr>
          <p:nvPr/>
        </p:nvSpPr>
        <p:spPr bwMode="auto">
          <a:xfrm>
            <a:off x="3990975" y="5138738"/>
            <a:ext cx="77788" cy="39687"/>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846" name="AutoShape 25"/>
          <p:cNvSpPr>
            <a:spLocks noChangeArrowheads="1"/>
          </p:cNvSpPr>
          <p:nvPr/>
        </p:nvSpPr>
        <p:spPr bwMode="auto">
          <a:xfrm>
            <a:off x="5815013" y="4919663"/>
            <a:ext cx="79375"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1002" name="Rectangle 26"/>
          <p:cNvSpPr>
            <a:spLocks noChangeArrowheads="1"/>
          </p:cNvSpPr>
          <p:nvPr/>
        </p:nvSpPr>
        <p:spPr bwMode="auto">
          <a:xfrm>
            <a:off x="1874838" y="5608638"/>
            <a:ext cx="36512"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1003" name="Rectangle 27"/>
          <p:cNvSpPr>
            <a:spLocks noChangeArrowheads="1"/>
          </p:cNvSpPr>
          <p:nvPr/>
        </p:nvSpPr>
        <p:spPr bwMode="auto">
          <a:xfrm>
            <a:off x="2178050" y="5608638"/>
            <a:ext cx="34925"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1004" name="Rectangle 31"/>
          <p:cNvSpPr>
            <a:spLocks noChangeArrowheads="1"/>
          </p:cNvSpPr>
          <p:nvPr/>
        </p:nvSpPr>
        <p:spPr bwMode="auto">
          <a:xfrm>
            <a:off x="2482850" y="5608638"/>
            <a:ext cx="34925"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1005" name="Rectangle 36"/>
          <p:cNvSpPr>
            <a:spLocks noChangeArrowheads="1"/>
          </p:cNvSpPr>
          <p:nvPr/>
        </p:nvSpPr>
        <p:spPr bwMode="auto">
          <a:xfrm>
            <a:off x="2786063" y="5608638"/>
            <a:ext cx="36512"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1006" name="Rectangle 37"/>
          <p:cNvSpPr>
            <a:spLocks noChangeArrowheads="1"/>
          </p:cNvSpPr>
          <p:nvPr/>
        </p:nvSpPr>
        <p:spPr bwMode="auto">
          <a:xfrm>
            <a:off x="3698875" y="5541963"/>
            <a:ext cx="36513" cy="31750"/>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24852" name="Rectangle 38"/>
          <p:cNvSpPr>
            <a:spLocks noChangeArrowheads="1"/>
          </p:cNvSpPr>
          <p:nvPr/>
        </p:nvSpPr>
        <p:spPr bwMode="auto">
          <a:xfrm>
            <a:off x="5524500" y="5426075"/>
            <a:ext cx="34925" cy="33338"/>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853" name="Rectangle 40"/>
          <p:cNvSpPr>
            <a:spLocks noChangeArrowheads="1"/>
          </p:cNvSpPr>
          <p:nvPr/>
        </p:nvSpPr>
        <p:spPr bwMode="auto">
          <a:xfrm>
            <a:off x="6437313" y="5449888"/>
            <a:ext cx="34925" cy="33337"/>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1009" name="Rectangle 41"/>
          <p:cNvSpPr>
            <a:spLocks noChangeArrowheads="1"/>
          </p:cNvSpPr>
          <p:nvPr/>
        </p:nvSpPr>
        <p:spPr bwMode="auto">
          <a:xfrm>
            <a:off x="3090863" y="5595938"/>
            <a:ext cx="34925" cy="33337"/>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1010" name="Rectangle 42"/>
          <p:cNvSpPr>
            <a:spLocks noChangeArrowheads="1"/>
          </p:cNvSpPr>
          <p:nvPr/>
        </p:nvSpPr>
        <p:spPr bwMode="auto">
          <a:xfrm>
            <a:off x="3395663" y="5565775"/>
            <a:ext cx="34925" cy="33338"/>
          </a:xfrm>
          <a:prstGeom prst="rect">
            <a:avLst/>
          </a:prstGeom>
          <a:solidFill>
            <a:schemeClr val="tx1"/>
          </a:solidFill>
          <a:ln w="9525">
            <a:solidFill>
              <a:schemeClr val="tx1"/>
            </a:solidFill>
            <a:miter lim="800000"/>
            <a:headEnd/>
            <a:tailEnd/>
          </a:ln>
          <a:effectLst/>
          <a:extLst/>
        </p:spPr>
        <p:txBody>
          <a:bodyPr wrap="none" anchor="ctr"/>
          <a:lstStyle/>
          <a:p>
            <a:pPr defTabSz="457200">
              <a:defRPr/>
            </a:pPr>
            <a:endParaRPr lang="en-US" sz="750">
              <a:solidFill>
                <a:srgbClr val="000000"/>
              </a:solidFill>
              <a:latin typeface="Calibri"/>
              <a:ea typeface="ＭＳ Ｐゴシック" charset="0"/>
              <a:cs typeface="Calibri"/>
            </a:endParaRPr>
          </a:p>
        </p:txBody>
      </p:sp>
      <p:sp>
        <p:nvSpPr>
          <p:cNvPr id="24856" name="Rectangle 43"/>
          <p:cNvSpPr>
            <a:spLocks noChangeArrowheads="1"/>
          </p:cNvSpPr>
          <p:nvPr/>
        </p:nvSpPr>
        <p:spPr bwMode="auto">
          <a:xfrm>
            <a:off x="4308475" y="5468938"/>
            <a:ext cx="34925" cy="31750"/>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857" name="Rectangle 44"/>
          <p:cNvSpPr>
            <a:spLocks noChangeArrowheads="1"/>
          </p:cNvSpPr>
          <p:nvPr/>
        </p:nvSpPr>
        <p:spPr bwMode="auto">
          <a:xfrm>
            <a:off x="4916488" y="5402263"/>
            <a:ext cx="34925" cy="31750"/>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858" name="Rectangle 45"/>
          <p:cNvSpPr>
            <a:spLocks noChangeArrowheads="1"/>
          </p:cNvSpPr>
          <p:nvPr/>
        </p:nvSpPr>
        <p:spPr bwMode="auto">
          <a:xfrm>
            <a:off x="5829300" y="5376863"/>
            <a:ext cx="34925" cy="33337"/>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859" name="Rectangle 46"/>
          <p:cNvSpPr>
            <a:spLocks noChangeArrowheads="1"/>
          </p:cNvSpPr>
          <p:nvPr/>
        </p:nvSpPr>
        <p:spPr bwMode="auto">
          <a:xfrm>
            <a:off x="4003675" y="5499100"/>
            <a:ext cx="34925" cy="33338"/>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860" name="Rectangle 47"/>
          <p:cNvSpPr>
            <a:spLocks noChangeArrowheads="1"/>
          </p:cNvSpPr>
          <p:nvPr/>
        </p:nvSpPr>
        <p:spPr bwMode="auto">
          <a:xfrm>
            <a:off x="4611688" y="5426075"/>
            <a:ext cx="34925" cy="33338"/>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861" name="Rectangle 48"/>
          <p:cNvSpPr>
            <a:spLocks noChangeArrowheads="1"/>
          </p:cNvSpPr>
          <p:nvPr/>
        </p:nvSpPr>
        <p:spPr bwMode="auto">
          <a:xfrm>
            <a:off x="5219700" y="5402263"/>
            <a:ext cx="36513" cy="31750"/>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862" name="Text Box 49"/>
          <p:cNvSpPr txBox="1">
            <a:spLocks noChangeArrowheads="1"/>
          </p:cNvSpPr>
          <p:nvPr/>
        </p:nvSpPr>
        <p:spPr bwMode="auto">
          <a:xfrm>
            <a:off x="1538288" y="5637213"/>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4.0</a:t>
            </a:r>
          </a:p>
        </p:txBody>
      </p:sp>
      <p:sp>
        <p:nvSpPr>
          <p:cNvPr id="24863" name="Text Box 50"/>
          <p:cNvSpPr txBox="1">
            <a:spLocks noChangeArrowheads="1"/>
          </p:cNvSpPr>
          <p:nvPr/>
        </p:nvSpPr>
        <p:spPr bwMode="auto">
          <a:xfrm>
            <a:off x="2451100" y="5634038"/>
            <a:ext cx="417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5.5</a:t>
            </a:r>
          </a:p>
        </p:txBody>
      </p:sp>
      <p:sp>
        <p:nvSpPr>
          <p:cNvPr id="24864" name="Text Box 51"/>
          <p:cNvSpPr txBox="1">
            <a:spLocks noChangeArrowheads="1"/>
          </p:cNvSpPr>
          <p:nvPr/>
        </p:nvSpPr>
        <p:spPr bwMode="auto">
          <a:xfrm>
            <a:off x="2752725" y="5634038"/>
            <a:ext cx="417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6.0</a:t>
            </a:r>
          </a:p>
        </p:txBody>
      </p:sp>
      <p:sp>
        <p:nvSpPr>
          <p:cNvPr id="24865" name="Text Box 52"/>
          <p:cNvSpPr txBox="1">
            <a:spLocks noChangeArrowheads="1"/>
          </p:cNvSpPr>
          <p:nvPr/>
        </p:nvSpPr>
        <p:spPr bwMode="auto">
          <a:xfrm>
            <a:off x="3051175" y="5634038"/>
            <a:ext cx="417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6.5</a:t>
            </a:r>
          </a:p>
        </p:txBody>
      </p:sp>
      <p:sp>
        <p:nvSpPr>
          <p:cNvPr id="24866" name="Text Box 53"/>
          <p:cNvSpPr txBox="1">
            <a:spLocks noChangeArrowheads="1"/>
          </p:cNvSpPr>
          <p:nvPr/>
        </p:nvSpPr>
        <p:spPr bwMode="auto">
          <a:xfrm>
            <a:off x="3362325" y="5634038"/>
            <a:ext cx="417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7.0</a:t>
            </a:r>
          </a:p>
        </p:txBody>
      </p:sp>
      <p:sp>
        <p:nvSpPr>
          <p:cNvPr id="24867" name="Text Box 54"/>
          <p:cNvSpPr txBox="1">
            <a:spLocks noChangeArrowheads="1"/>
          </p:cNvSpPr>
          <p:nvPr/>
        </p:nvSpPr>
        <p:spPr bwMode="auto">
          <a:xfrm>
            <a:off x="3665538" y="5634038"/>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7.5</a:t>
            </a:r>
          </a:p>
        </p:txBody>
      </p:sp>
      <p:sp>
        <p:nvSpPr>
          <p:cNvPr id="24868" name="Text Box 55"/>
          <p:cNvSpPr txBox="1">
            <a:spLocks noChangeArrowheads="1"/>
          </p:cNvSpPr>
          <p:nvPr/>
        </p:nvSpPr>
        <p:spPr bwMode="auto">
          <a:xfrm>
            <a:off x="6416675" y="5634038"/>
            <a:ext cx="417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12.0+</a:t>
            </a:r>
          </a:p>
        </p:txBody>
      </p:sp>
      <p:sp>
        <p:nvSpPr>
          <p:cNvPr id="24869" name="Text Box 56"/>
          <p:cNvSpPr txBox="1">
            <a:spLocks noChangeArrowheads="1"/>
          </p:cNvSpPr>
          <p:nvPr/>
        </p:nvSpPr>
        <p:spPr bwMode="auto">
          <a:xfrm>
            <a:off x="4576763" y="5634038"/>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9.0</a:t>
            </a:r>
          </a:p>
        </p:txBody>
      </p:sp>
      <p:sp>
        <p:nvSpPr>
          <p:cNvPr id="24870" name="Text Box 57"/>
          <p:cNvSpPr txBox="1">
            <a:spLocks noChangeArrowheads="1"/>
          </p:cNvSpPr>
          <p:nvPr/>
        </p:nvSpPr>
        <p:spPr bwMode="auto">
          <a:xfrm>
            <a:off x="4276725" y="5634038"/>
            <a:ext cx="417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8.5</a:t>
            </a:r>
          </a:p>
        </p:txBody>
      </p:sp>
      <p:sp>
        <p:nvSpPr>
          <p:cNvPr id="24871" name="Text Box 58"/>
          <p:cNvSpPr txBox="1">
            <a:spLocks noChangeArrowheads="1"/>
          </p:cNvSpPr>
          <p:nvPr/>
        </p:nvSpPr>
        <p:spPr bwMode="auto">
          <a:xfrm>
            <a:off x="4881563" y="5634038"/>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9.5</a:t>
            </a:r>
          </a:p>
        </p:txBody>
      </p:sp>
      <p:sp>
        <p:nvSpPr>
          <p:cNvPr id="24872" name="Text Box 59"/>
          <p:cNvSpPr txBox="1">
            <a:spLocks noChangeArrowheads="1"/>
          </p:cNvSpPr>
          <p:nvPr/>
        </p:nvSpPr>
        <p:spPr bwMode="auto">
          <a:xfrm>
            <a:off x="3970338" y="5634038"/>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8.0</a:t>
            </a:r>
          </a:p>
        </p:txBody>
      </p:sp>
      <p:sp>
        <p:nvSpPr>
          <p:cNvPr id="24873" name="Text Box 60"/>
          <p:cNvSpPr txBox="1">
            <a:spLocks noChangeArrowheads="1"/>
          </p:cNvSpPr>
          <p:nvPr/>
        </p:nvSpPr>
        <p:spPr bwMode="auto">
          <a:xfrm>
            <a:off x="5195888" y="5634038"/>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10.0</a:t>
            </a:r>
          </a:p>
        </p:txBody>
      </p:sp>
      <p:sp>
        <p:nvSpPr>
          <p:cNvPr id="24874" name="Text Box 61"/>
          <p:cNvSpPr txBox="1">
            <a:spLocks noChangeArrowheads="1"/>
          </p:cNvSpPr>
          <p:nvPr/>
        </p:nvSpPr>
        <p:spPr bwMode="auto">
          <a:xfrm>
            <a:off x="5507038" y="5634038"/>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10.5</a:t>
            </a:r>
          </a:p>
        </p:txBody>
      </p:sp>
      <p:sp>
        <p:nvSpPr>
          <p:cNvPr id="24875" name="Text Box 62"/>
          <p:cNvSpPr txBox="1">
            <a:spLocks noChangeArrowheads="1"/>
          </p:cNvSpPr>
          <p:nvPr/>
        </p:nvSpPr>
        <p:spPr bwMode="auto">
          <a:xfrm>
            <a:off x="5788025" y="5634038"/>
            <a:ext cx="417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11.0</a:t>
            </a:r>
          </a:p>
        </p:txBody>
      </p:sp>
      <p:sp>
        <p:nvSpPr>
          <p:cNvPr id="24876" name="Text Box 63"/>
          <p:cNvSpPr txBox="1">
            <a:spLocks noChangeArrowheads="1"/>
          </p:cNvSpPr>
          <p:nvPr/>
        </p:nvSpPr>
        <p:spPr bwMode="auto">
          <a:xfrm>
            <a:off x="6116638" y="5634038"/>
            <a:ext cx="4175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11.5</a:t>
            </a:r>
          </a:p>
        </p:txBody>
      </p:sp>
      <p:sp>
        <p:nvSpPr>
          <p:cNvPr id="24877" name="Line 74"/>
          <p:cNvSpPr>
            <a:spLocks noChangeShapeType="1"/>
          </p:cNvSpPr>
          <p:nvPr/>
        </p:nvSpPr>
        <p:spPr bwMode="auto">
          <a:xfrm>
            <a:off x="1676400" y="4684713"/>
            <a:ext cx="682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878" name="Line 75"/>
          <p:cNvSpPr>
            <a:spLocks noChangeShapeType="1"/>
          </p:cNvSpPr>
          <p:nvPr/>
        </p:nvSpPr>
        <p:spPr bwMode="auto">
          <a:xfrm>
            <a:off x="1676400" y="4803775"/>
            <a:ext cx="682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879" name="Line 76"/>
          <p:cNvSpPr>
            <a:spLocks noChangeShapeType="1"/>
          </p:cNvSpPr>
          <p:nvPr/>
        </p:nvSpPr>
        <p:spPr bwMode="auto">
          <a:xfrm>
            <a:off x="1676400" y="5162550"/>
            <a:ext cx="682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1035" name="Line 77"/>
          <p:cNvSpPr>
            <a:spLocks noChangeShapeType="1"/>
          </p:cNvSpPr>
          <p:nvPr/>
        </p:nvSpPr>
        <p:spPr bwMode="auto">
          <a:xfrm>
            <a:off x="1676400" y="5521325"/>
            <a:ext cx="68263" cy="0"/>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24881" name="Line 78"/>
          <p:cNvSpPr>
            <a:spLocks noChangeShapeType="1"/>
          </p:cNvSpPr>
          <p:nvPr/>
        </p:nvSpPr>
        <p:spPr bwMode="auto">
          <a:xfrm>
            <a:off x="1676400" y="4924425"/>
            <a:ext cx="682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882" name="Line 79"/>
          <p:cNvSpPr>
            <a:spLocks noChangeShapeType="1"/>
          </p:cNvSpPr>
          <p:nvPr/>
        </p:nvSpPr>
        <p:spPr bwMode="auto">
          <a:xfrm>
            <a:off x="1676400" y="5043488"/>
            <a:ext cx="682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883" name="Line 80"/>
          <p:cNvSpPr>
            <a:spLocks noChangeShapeType="1"/>
          </p:cNvSpPr>
          <p:nvPr/>
        </p:nvSpPr>
        <p:spPr bwMode="auto">
          <a:xfrm>
            <a:off x="1676400" y="5283200"/>
            <a:ext cx="682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884" name="Line 81"/>
          <p:cNvSpPr>
            <a:spLocks noChangeShapeType="1"/>
          </p:cNvSpPr>
          <p:nvPr/>
        </p:nvSpPr>
        <p:spPr bwMode="auto">
          <a:xfrm>
            <a:off x="1676400" y="5402263"/>
            <a:ext cx="6826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885" name="Line 84"/>
          <p:cNvSpPr>
            <a:spLocks noChangeShapeType="1"/>
          </p:cNvSpPr>
          <p:nvPr/>
        </p:nvSpPr>
        <p:spPr bwMode="auto">
          <a:xfrm>
            <a:off x="1676400" y="4565650"/>
            <a:ext cx="5243513" cy="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24886" name="Line 85"/>
          <p:cNvSpPr>
            <a:spLocks noChangeShapeType="1"/>
          </p:cNvSpPr>
          <p:nvPr/>
        </p:nvSpPr>
        <p:spPr bwMode="auto">
          <a:xfrm>
            <a:off x="6919913" y="4560888"/>
            <a:ext cx="0" cy="1079500"/>
          </a:xfrm>
          <a:prstGeom prst="line">
            <a:avLst/>
          </a:prstGeom>
          <a:noFill/>
          <a:ln w="6350">
            <a:solidFill>
              <a:srgbClr val="6A512A"/>
            </a:solidFill>
            <a:round/>
            <a:headEnd/>
            <a:tailEnd/>
          </a:ln>
          <a:extLst>
            <a:ext uri="{909E8E84-426E-40DD-AFC4-6F175D3DCCD1}">
              <a14:hiddenFill xmlns:a14="http://schemas.microsoft.com/office/drawing/2010/main">
                <a:noFill/>
              </a14:hiddenFill>
            </a:ext>
          </a:extLst>
        </p:spPr>
        <p:txBody>
          <a:bodyPr wrap="none" anchor="ctr"/>
          <a:lstStyle/>
          <a:p>
            <a:endParaRPr lang="en-CA"/>
          </a:p>
        </p:txBody>
      </p:sp>
      <p:sp>
        <p:nvSpPr>
          <p:cNvPr id="1044" name="Line 86"/>
          <p:cNvSpPr>
            <a:spLocks noChangeShapeType="1"/>
          </p:cNvSpPr>
          <p:nvPr/>
        </p:nvSpPr>
        <p:spPr bwMode="auto">
          <a:xfrm>
            <a:off x="2047875" y="5641975"/>
            <a:ext cx="0" cy="47625"/>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1045" name="Line 87"/>
          <p:cNvSpPr>
            <a:spLocks noChangeShapeType="1"/>
          </p:cNvSpPr>
          <p:nvPr/>
        </p:nvSpPr>
        <p:spPr bwMode="auto">
          <a:xfrm>
            <a:off x="2960688" y="5641975"/>
            <a:ext cx="0" cy="47625"/>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1046" name="Line 88"/>
          <p:cNvSpPr>
            <a:spLocks noChangeShapeType="1"/>
          </p:cNvSpPr>
          <p:nvPr/>
        </p:nvSpPr>
        <p:spPr bwMode="auto">
          <a:xfrm>
            <a:off x="3873500" y="5641975"/>
            <a:ext cx="0" cy="47625"/>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1047" name="Line 89"/>
          <p:cNvSpPr>
            <a:spLocks noChangeShapeType="1"/>
          </p:cNvSpPr>
          <p:nvPr/>
        </p:nvSpPr>
        <p:spPr bwMode="auto">
          <a:xfrm>
            <a:off x="1744663" y="5641975"/>
            <a:ext cx="0" cy="47625"/>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1048" name="Line 92"/>
          <p:cNvSpPr>
            <a:spLocks noChangeShapeType="1"/>
          </p:cNvSpPr>
          <p:nvPr/>
        </p:nvSpPr>
        <p:spPr bwMode="auto">
          <a:xfrm>
            <a:off x="2655888" y="5641975"/>
            <a:ext cx="0" cy="47625"/>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1049" name="Line 93"/>
          <p:cNvSpPr>
            <a:spLocks noChangeShapeType="1"/>
          </p:cNvSpPr>
          <p:nvPr/>
        </p:nvSpPr>
        <p:spPr bwMode="auto">
          <a:xfrm>
            <a:off x="3263900" y="5641975"/>
            <a:ext cx="0" cy="47625"/>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1050" name="Line 94"/>
          <p:cNvSpPr>
            <a:spLocks noChangeShapeType="1"/>
          </p:cNvSpPr>
          <p:nvPr/>
        </p:nvSpPr>
        <p:spPr bwMode="auto">
          <a:xfrm>
            <a:off x="5089525" y="5641975"/>
            <a:ext cx="0" cy="47625"/>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1051" name="Line 95"/>
          <p:cNvSpPr>
            <a:spLocks noChangeShapeType="1"/>
          </p:cNvSpPr>
          <p:nvPr/>
        </p:nvSpPr>
        <p:spPr bwMode="auto">
          <a:xfrm>
            <a:off x="4176713" y="5641975"/>
            <a:ext cx="0" cy="47625"/>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1052" name="Line 96"/>
          <p:cNvSpPr>
            <a:spLocks noChangeShapeType="1"/>
          </p:cNvSpPr>
          <p:nvPr/>
        </p:nvSpPr>
        <p:spPr bwMode="auto">
          <a:xfrm>
            <a:off x="4786313" y="5641975"/>
            <a:ext cx="0" cy="47625"/>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1053" name="Line 102"/>
          <p:cNvSpPr>
            <a:spLocks noChangeShapeType="1"/>
          </p:cNvSpPr>
          <p:nvPr/>
        </p:nvSpPr>
        <p:spPr bwMode="auto">
          <a:xfrm>
            <a:off x="6919913" y="5641975"/>
            <a:ext cx="0" cy="47625"/>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1054" name="Line 103"/>
          <p:cNvSpPr>
            <a:spLocks noChangeShapeType="1"/>
          </p:cNvSpPr>
          <p:nvPr/>
        </p:nvSpPr>
        <p:spPr bwMode="auto">
          <a:xfrm>
            <a:off x="5697538" y="5641975"/>
            <a:ext cx="0" cy="47625"/>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1055" name="Line 104"/>
          <p:cNvSpPr>
            <a:spLocks noChangeShapeType="1"/>
          </p:cNvSpPr>
          <p:nvPr/>
        </p:nvSpPr>
        <p:spPr bwMode="auto">
          <a:xfrm>
            <a:off x="6002338" y="5641975"/>
            <a:ext cx="0" cy="47625"/>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1056" name="Line 105"/>
          <p:cNvSpPr>
            <a:spLocks noChangeShapeType="1"/>
          </p:cNvSpPr>
          <p:nvPr/>
        </p:nvSpPr>
        <p:spPr bwMode="auto">
          <a:xfrm>
            <a:off x="6307138" y="5641975"/>
            <a:ext cx="0" cy="47625"/>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24900" name="Text Box 110"/>
          <p:cNvSpPr txBox="1">
            <a:spLocks noChangeArrowheads="1"/>
          </p:cNvSpPr>
          <p:nvPr/>
        </p:nvSpPr>
        <p:spPr bwMode="auto">
          <a:xfrm rot="-5400000">
            <a:off x="853281" y="5003007"/>
            <a:ext cx="1017587"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1000" b="1">
                <a:solidFill>
                  <a:srgbClr val="000000"/>
                </a:solidFill>
              </a:rPr>
              <a:t>Prevalence (%)</a:t>
            </a:r>
          </a:p>
        </p:txBody>
      </p:sp>
      <p:sp>
        <p:nvSpPr>
          <p:cNvPr id="24901" name="Text Box 111"/>
          <p:cNvSpPr txBox="1">
            <a:spLocks noChangeArrowheads="1"/>
          </p:cNvSpPr>
          <p:nvPr/>
        </p:nvSpPr>
        <p:spPr bwMode="auto">
          <a:xfrm>
            <a:off x="3397250" y="5757863"/>
            <a:ext cx="1798638"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900" b="1">
                <a:solidFill>
                  <a:srgbClr val="000000"/>
                </a:solidFill>
              </a:rPr>
              <a:t>HbA1c by 0.5% intervals</a:t>
            </a:r>
          </a:p>
        </p:txBody>
      </p:sp>
      <p:sp>
        <p:nvSpPr>
          <p:cNvPr id="1059" name="Line 112"/>
          <p:cNvSpPr>
            <a:spLocks noChangeShapeType="1"/>
          </p:cNvSpPr>
          <p:nvPr/>
        </p:nvSpPr>
        <p:spPr bwMode="auto">
          <a:xfrm>
            <a:off x="2352675" y="5641975"/>
            <a:ext cx="0" cy="47625"/>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1060" name="Line 114"/>
          <p:cNvSpPr>
            <a:spLocks noChangeShapeType="1"/>
          </p:cNvSpPr>
          <p:nvPr/>
        </p:nvSpPr>
        <p:spPr bwMode="auto">
          <a:xfrm>
            <a:off x="6610350" y="5641975"/>
            <a:ext cx="0" cy="47625"/>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1061" name="Line 115"/>
          <p:cNvSpPr>
            <a:spLocks noChangeShapeType="1"/>
          </p:cNvSpPr>
          <p:nvPr/>
        </p:nvSpPr>
        <p:spPr bwMode="auto">
          <a:xfrm>
            <a:off x="5394325" y="5641975"/>
            <a:ext cx="0" cy="47625"/>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1062" name="Line 116"/>
          <p:cNvSpPr>
            <a:spLocks noChangeShapeType="1"/>
          </p:cNvSpPr>
          <p:nvPr/>
        </p:nvSpPr>
        <p:spPr bwMode="auto">
          <a:xfrm>
            <a:off x="4481513" y="5641975"/>
            <a:ext cx="0" cy="47625"/>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1063" name="Line 117"/>
          <p:cNvSpPr>
            <a:spLocks noChangeShapeType="1"/>
          </p:cNvSpPr>
          <p:nvPr/>
        </p:nvSpPr>
        <p:spPr bwMode="auto">
          <a:xfrm>
            <a:off x="3568700" y="5641975"/>
            <a:ext cx="0" cy="47625"/>
          </a:xfrm>
          <a:prstGeom prst="line">
            <a:avLst/>
          </a:prstGeom>
          <a:noFill/>
          <a:ln w="6350" cmpd="sng">
            <a:solidFill>
              <a:srgbClr val="6A512A"/>
            </a:solidFill>
            <a:round/>
            <a:headEnd/>
            <a:tailEnd/>
          </a:ln>
          <a:effectLst/>
          <a:extLst/>
        </p:spPr>
        <p:txBody>
          <a:bodyPr wrap="none" anchor="ctr"/>
          <a:lstStyle/>
          <a:p>
            <a:pPr defTabSz="457200">
              <a:defRPr/>
            </a:pPr>
            <a:endParaRPr lang="en-US" sz="750" b="1">
              <a:solidFill>
                <a:srgbClr val="000000"/>
              </a:solidFill>
              <a:latin typeface="Calibri"/>
              <a:ea typeface="ＭＳ Ｐゴシック" charset="0"/>
              <a:cs typeface="Calibri"/>
            </a:endParaRPr>
          </a:p>
        </p:txBody>
      </p:sp>
      <p:sp>
        <p:nvSpPr>
          <p:cNvPr id="24907" name="Rectangle 121"/>
          <p:cNvSpPr>
            <a:spLocks noChangeArrowheads="1"/>
          </p:cNvSpPr>
          <p:nvPr/>
        </p:nvSpPr>
        <p:spPr bwMode="auto">
          <a:xfrm>
            <a:off x="6742113" y="5207000"/>
            <a:ext cx="34925" cy="31750"/>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908" name="Rectangle 122"/>
          <p:cNvSpPr>
            <a:spLocks noChangeArrowheads="1"/>
          </p:cNvSpPr>
          <p:nvPr/>
        </p:nvSpPr>
        <p:spPr bwMode="auto">
          <a:xfrm>
            <a:off x="6132513" y="5219700"/>
            <a:ext cx="36512" cy="33338"/>
          </a:xfrm>
          <a:prstGeom prst="rect">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909" name="AutoShape 123"/>
          <p:cNvSpPr>
            <a:spLocks noChangeArrowheads="1"/>
          </p:cNvSpPr>
          <p:nvPr/>
        </p:nvSpPr>
        <p:spPr bwMode="auto">
          <a:xfrm>
            <a:off x="4294188" y="5126038"/>
            <a:ext cx="79375" cy="39687"/>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910" name="AutoShape 124"/>
          <p:cNvSpPr>
            <a:spLocks noChangeArrowheads="1"/>
          </p:cNvSpPr>
          <p:nvPr/>
        </p:nvSpPr>
        <p:spPr bwMode="auto">
          <a:xfrm>
            <a:off x="4598988" y="4986338"/>
            <a:ext cx="77787" cy="39687"/>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911" name="AutoShape 125"/>
          <p:cNvSpPr>
            <a:spLocks noChangeArrowheads="1"/>
          </p:cNvSpPr>
          <p:nvPr/>
        </p:nvSpPr>
        <p:spPr bwMode="auto">
          <a:xfrm>
            <a:off x="5207000" y="4932363"/>
            <a:ext cx="79375" cy="38100"/>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912" name="AutoShape 126"/>
          <p:cNvSpPr>
            <a:spLocks noChangeArrowheads="1"/>
          </p:cNvSpPr>
          <p:nvPr/>
        </p:nvSpPr>
        <p:spPr bwMode="auto">
          <a:xfrm>
            <a:off x="5511800" y="4910138"/>
            <a:ext cx="77788" cy="39687"/>
          </a:xfrm>
          <a:prstGeom prst="diamond">
            <a:avLst/>
          </a:prstGeom>
          <a:solidFill>
            <a:schemeClr val="tx1"/>
          </a:solidFill>
          <a:ln w="9525">
            <a:solidFill>
              <a:schemeClr val="tx1"/>
            </a:solidFill>
            <a:miter lim="800000"/>
            <a:headEnd/>
            <a:tailEnd/>
          </a:ln>
        </p:spPr>
        <p:txBody>
          <a:bodyPr wrap="none" anchor="ct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endParaRPr lang="en-CA" altLang="en-US" sz="1200">
              <a:solidFill>
                <a:srgbClr val="000000"/>
              </a:solidFill>
            </a:endParaRPr>
          </a:p>
        </p:txBody>
      </p:sp>
      <p:sp>
        <p:nvSpPr>
          <p:cNvPr id="24913" name="Text Box 133"/>
          <p:cNvSpPr txBox="1">
            <a:spLocks noChangeArrowheads="1"/>
          </p:cNvSpPr>
          <p:nvPr/>
        </p:nvSpPr>
        <p:spPr bwMode="auto">
          <a:xfrm>
            <a:off x="2139950" y="5634038"/>
            <a:ext cx="417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5.0</a:t>
            </a:r>
          </a:p>
        </p:txBody>
      </p:sp>
      <p:sp>
        <p:nvSpPr>
          <p:cNvPr id="24914" name="Text Box 134"/>
          <p:cNvSpPr txBox="1">
            <a:spLocks noChangeArrowheads="1"/>
          </p:cNvSpPr>
          <p:nvPr/>
        </p:nvSpPr>
        <p:spPr bwMode="auto">
          <a:xfrm>
            <a:off x="1835150" y="5634038"/>
            <a:ext cx="4175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eaLnBrk="1" hangingPunct="1">
              <a:spcBef>
                <a:spcPct val="50000"/>
              </a:spcBef>
            </a:pPr>
            <a:r>
              <a:rPr lang="en-US" altLang="en-US" sz="800" b="1">
                <a:solidFill>
                  <a:srgbClr val="000000"/>
                </a:solidFill>
              </a:rPr>
              <a:t>4.5</a:t>
            </a:r>
          </a:p>
        </p:txBody>
      </p:sp>
      <p:sp>
        <p:nvSpPr>
          <p:cNvPr id="24915" name="Freeform 135"/>
          <p:cNvSpPr>
            <a:spLocks/>
          </p:cNvSpPr>
          <p:nvPr/>
        </p:nvSpPr>
        <p:spPr bwMode="auto">
          <a:xfrm>
            <a:off x="1890713" y="5227638"/>
            <a:ext cx="4868862" cy="398462"/>
          </a:xfrm>
          <a:custGeom>
            <a:avLst/>
            <a:gdLst>
              <a:gd name="T0" fmla="*/ 0 w 9973"/>
              <a:gd name="T1" fmla="*/ 2147483647 h 13681"/>
              <a:gd name="T2" fmla="*/ 2147483647 w 9973"/>
              <a:gd name="T3" fmla="*/ 2147483647 h 13681"/>
              <a:gd name="T4" fmla="*/ 2147483647 w 9973"/>
              <a:gd name="T5" fmla="*/ 2147483647 h 13681"/>
              <a:gd name="T6" fmla="*/ 2147483647 w 9973"/>
              <a:gd name="T7" fmla="*/ 2147483647 h 13681"/>
              <a:gd name="T8" fmla="*/ 2147483647 w 9973"/>
              <a:gd name="T9" fmla="*/ 2147483647 h 13681"/>
              <a:gd name="T10" fmla="*/ 2147483647 w 9973"/>
              <a:gd name="T11" fmla="*/ 2147483647 h 13681"/>
              <a:gd name="T12" fmla="*/ 2147483647 w 9973"/>
              <a:gd name="T13" fmla="*/ 2147483647 h 13681"/>
              <a:gd name="T14" fmla="*/ 2147483647 w 9973"/>
              <a:gd name="T15" fmla="*/ 2147483647 h 13681"/>
              <a:gd name="T16" fmla="*/ 2147483647 w 9973"/>
              <a:gd name="T17" fmla="*/ 2147483647 h 13681"/>
              <a:gd name="T18" fmla="*/ 2147483647 w 9973"/>
              <a:gd name="T19" fmla="*/ 2147483647 h 13681"/>
              <a:gd name="T20" fmla="*/ 2147483647 w 9973"/>
              <a:gd name="T21" fmla="*/ 2147483647 h 13681"/>
              <a:gd name="T22" fmla="*/ 2147483647 w 9973"/>
              <a:gd name="T23" fmla="*/ 2147483647 h 13681"/>
              <a:gd name="T24" fmla="*/ 2147483647 w 9973"/>
              <a:gd name="T25" fmla="*/ 2147483647 h 13681"/>
              <a:gd name="T26" fmla="*/ 2147483647 w 9973"/>
              <a:gd name="T27" fmla="*/ 2147483647 h 13681"/>
              <a:gd name="T28" fmla="*/ 2147483647 w 9973"/>
              <a:gd name="T29" fmla="*/ 2147483647 h 13681"/>
              <a:gd name="T30" fmla="*/ 2147483647 w 9973"/>
              <a:gd name="T31" fmla="*/ 2147483647 h 13681"/>
              <a:gd name="T32" fmla="*/ 2147483647 w 9973"/>
              <a:gd name="T33" fmla="*/ 0 h 1368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973"/>
              <a:gd name="T52" fmla="*/ 0 h 13681"/>
              <a:gd name="T53" fmla="*/ 9973 w 9973"/>
              <a:gd name="T54" fmla="*/ 13681 h 1368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973" h="13681">
                <a:moveTo>
                  <a:pt x="0" y="13681"/>
                </a:moveTo>
                <a:lnTo>
                  <a:pt x="655" y="13681"/>
                </a:lnTo>
                <a:lnTo>
                  <a:pt x="1254" y="13681"/>
                </a:lnTo>
                <a:lnTo>
                  <a:pt x="1883" y="13681"/>
                </a:lnTo>
                <a:lnTo>
                  <a:pt x="2511" y="13473"/>
                </a:lnTo>
                <a:lnTo>
                  <a:pt x="3110" y="12348"/>
                </a:lnTo>
                <a:lnTo>
                  <a:pt x="3736" y="11473"/>
                </a:lnTo>
                <a:lnTo>
                  <a:pt x="4394" y="9889"/>
                </a:lnTo>
                <a:lnTo>
                  <a:pt x="4977" y="9223"/>
                </a:lnTo>
                <a:lnTo>
                  <a:pt x="5606" y="7473"/>
                </a:lnTo>
                <a:lnTo>
                  <a:pt x="6261" y="6806"/>
                </a:lnTo>
                <a:lnTo>
                  <a:pt x="6833" y="6806"/>
                </a:lnTo>
                <a:lnTo>
                  <a:pt x="7489" y="7473"/>
                </a:lnTo>
                <a:lnTo>
                  <a:pt x="8101" y="5681"/>
                </a:lnTo>
                <a:lnTo>
                  <a:pt x="8743" y="575"/>
                </a:lnTo>
                <a:lnTo>
                  <a:pt x="9385" y="8556"/>
                </a:lnTo>
                <a:lnTo>
                  <a:pt x="9973" y="0"/>
                </a:lnTo>
              </a:path>
            </a:pathLst>
          </a:custGeom>
          <a:noFill/>
          <a:ln w="6350" cmpd="sng">
            <a:solidFill>
              <a:schemeClr val="tx1"/>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24916" name="Freeform 136"/>
          <p:cNvSpPr>
            <a:spLocks/>
          </p:cNvSpPr>
          <p:nvPr/>
        </p:nvSpPr>
        <p:spPr bwMode="auto">
          <a:xfrm>
            <a:off x="1897063" y="4659313"/>
            <a:ext cx="4889500" cy="928687"/>
          </a:xfrm>
          <a:custGeom>
            <a:avLst/>
            <a:gdLst>
              <a:gd name="T0" fmla="*/ 0 w 10000"/>
              <a:gd name="T1" fmla="*/ 2147483647 h 10000"/>
              <a:gd name="T2" fmla="*/ 2147483647 w 10000"/>
              <a:gd name="T3" fmla="*/ 2147483647 h 10000"/>
              <a:gd name="T4" fmla="*/ 2147483647 w 10000"/>
              <a:gd name="T5" fmla="*/ 2147483647 h 10000"/>
              <a:gd name="T6" fmla="*/ 2147483647 w 10000"/>
              <a:gd name="T7" fmla="*/ 2147483647 h 10000"/>
              <a:gd name="T8" fmla="*/ 2147483647 w 10000"/>
              <a:gd name="T9" fmla="*/ 2147483647 h 10000"/>
              <a:gd name="T10" fmla="*/ 2147483647 w 10000"/>
              <a:gd name="T11" fmla="*/ 2147483647 h 10000"/>
              <a:gd name="T12" fmla="*/ 2147483647 w 10000"/>
              <a:gd name="T13" fmla="*/ 2147483647 h 10000"/>
              <a:gd name="T14" fmla="*/ 2147483647 w 10000"/>
              <a:gd name="T15" fmla="*/ 2147483647 h 10000"/>
              <a:gd name="T16" fmla="*/ 2147483647 w 10000"/>
              <a:gd name="T17" fmla="*/ 2147483647 h 10000"/>
              <a:gd name="T18" fmla="*/ 2147483647 w 10000"/>
              <a:gd name="T19" fmla="*/ 2147483647 h 10000"/>
              <a:gd name="T20" fmla="*/ 2147483647 w 10000"/>
              <a:gd name="T21" fmla="*/ 2147483647 h 10000"/>
              <a:gd name="T22" fmla="*/ 2147483647 w 10000"/>
              <a:gd name="T23" fmla="*/ 2147483647 h 10000"/>
              <a:gd name="T24" fmla="*/ 2147483647 w 10000"/>
              <a:gd name="T25" fmla="*/ 2147483647 h 10000"/>
              <a:gd name="T26" fmla="*/ 2147483647 w 10000"/>
              <a:gd name="T27" fmla="*/ 2147483647 h 10000"/>
              <a:gd name="T28" fmla="*/ 2147483647 w 10000"/>
              <a:gd name="T29" fmla="*/ 2147483647 h 10000"/>
              <a:gd name="T30" fmla="*/ 2147483647 w 10000"/>
              <a:gd name="T31" fmla="*/ 2147483647 h 10000"/>
              <a:gd name="T32" fmla="*/ 2147483647 w 10000"/>
              <a:gd name="T33" fmla="*/ 0 h 100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000"/>
              <a:gd name="T52" fmla="*/ 0 h 10000"/>
              <a:gd name="T53" fmla="*/ 10000 w 10000"/>
              <a:gd name="T54" fmla="*/ 10000 h 100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000" h="10000">
                <a:moveTo>
                  <a:pt x="0" y="9856"/>
                </a:moveTo>
                <a:lnTo>
                  <a:pt x="628" y="10000"/>
                </a:lnTo>
                <a:lnTo>
                  <a:pt x="1239" y="9790"/>
                </a:lnTo>
                <a:lnTo>
                  <a:pt x="1854" y="9515"/>
                </a:lnTo>
                <a:lnTo>
                  <a:pt x="2508" y="9096"/>
                </a:lnTo>
                <a:lnTo>
                  <a:pt x="3106" y="8467"/>
                </a:lnTo>
                <a:lnTo>
                  <a:pt x="3734" y="7130"/>
                </a:lnTo>
                <a:lnTo>
                  <a:pt x="4346" y="5321"/>
                </a:lnTo>
                <a:lnTo>
                  <a:pt x="4987" y="5321"/>
                </a:lnTo>
                <a:lnTo>
                  <a:pt x="5572" y="3775"/>
                </a:lnTo>
                <a:lnTo>
                  <a:pt x="6183" y="4194"/>
                </a:lnTo>
                <a:lnTo>
                  <a:pt x="6811" y="3224"/>
                </a:lnTo>
                <a:lnTo>
                  <a:pt x="7479" y="2870"/>
                </a:lnTo>
                <a:lnTo>
                  <a:pt x="8050" y="3145"/>
                </a:lnTo>
                <a:lnTo>
                  <a:pt x="8705" y="1402"/>
                </a:lnTo>
                <a:lnTo>
                  <a:pt x="9359" y="3456"/>
                </a:lnTo>
                <a:cubicBezTo>
                  <a:pt x="9573" y="2499"/>
                  <a:pt x="9786" y="957"/>
                  <a:pt x="10000" y="0"/>
                </a:cubicBezTo>
              </a:path>
            </a:pathLst>
          </a:custGeom>
          <a:noFill/>
          <a:ln w="635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CA"/>
          </a:p>
        </p:txBody>
      </p:sp>
      <p:sp>
        <p:nvSpPr>
          <p:cNvPr id="24917" name="Text Box 99"/>
          <p:cNvSpPr txBox="1">
            <a:spLocks noChangeArrowheads="1"/>
          </p:cNvSpPr>
          <p:nvPr/>
        </p:nvSpPr>
        <p:spPr bwMode="auto">
          <a:xfrm>
            <a:off x="1423988" y="3846513"/>
            <a:ext cx="2873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5</a:t>
            </a:r>
          </a:p>
        </p:txBody>
      </p:sp>
      <p:sp>
        <p:nvSpPr>
          <p:cNvPr id="24918" name="Text Box 99"/>
          <p:cNvSpPr txBox="1">
            <a:spLocks noChangeArrowheads="1"/>
          </p:cNvSpPr>
          <p:nvPr/>
        </p:nvSpPr>
        <p:spPr bwMode="auto">
          <a:xfrm>
            <a:off x="1423988" y="3960813"/>
            <a:ext cx="2873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0</a:t>
            </a:r>
          </a:p>
        </p:txBody>
      </p:sp>
      <p:sp>
        <p:nvSpPr>
          <p:cNvPr id="24919" name="Text Box 88"/>
          <p:cNvSpPr txBox="1">
            <a:spLocks noChangeArrowheads="1"/>
          </p:cNvSpPr>
          <p:nvPr/>
        </p:nvSpPr>
        <p:spPr bwMode="auto">
          <a:xfrm>
            <a:off x="1423988" y="4457700"/>
            <a:ext cx="2873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45</a:t>
            </a:r>
          </a:p>
        </p:txBody>
      </p:sp>
      <p:sp>
        <p:nvSpPr>
          <p:cNvPr id="24920" name="Text Box 93"/>
          <p:cNvSpPr txBox="1">
            <a:spLocks noChangeArrowheads="1"/>
          </p:cNvSpPr>
          <p:nvPr/>
        </p:nvSpPr>
        <p:spPr bwMode="auto">
          <a:xfrm>
            <a:off x="1423988" y="4578350"/>
            <a:ext cx="2873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40</a:t>
            </a:r>
          </a:p>
        </p:txBody>
      </p:sp>
      <p:sp>
        <p:nvSpPr>
          <p:cNvPr id="24921" name="Text Box 94"/>
          <p:cNvSpPr txBox="1">
            <a:spLocks noChangeArrowheads="1"/>
          </p:cNvSpPr>
          <p:nvPr/>
        </p:nvSpPr>
        <p:spPr bwMode="auto">
          <a:xfrm>
            <a:off x="1423988" y="4699000"/>
            <a:ext cx="2873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35</a:t>
            </a:r>
          </a:p>
        </p:txBody>
      </p:sp>
      <p:sp>
        <p:nvSpPr>
          <p:cNvPr id="24922" name="Text Box 95"/>
          <p:cNvSpPr txBox="1">
            <a:spLocks noChangeArrowheads="1"/>
          </p:cNvSpPr>
          <p:nvPr/>
        </p:nvSpPr>
        <p:spPr bwMode="auto">
          <a:xfrm>
            <a:off x="1423988" y="4821238"/>
            <a:ext cx="2873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30</a:t>
            </a:r>
          </a:p>
        </p:txBody>
      </p:sp>
      <p:sp>
        <p:nvSpPr>
          <p:cNvPr id="24923" name="Text Box 96"/>
          <p:cNvSpPr txBox="1">
            <a:spLocks noChangeArrowheads="1"/>
          </p:cNvSpPr>
          <p:nvPr/>
        </p:nvSpPr>
        <p:spPr bwMode="auto">
          <a:xfrm>
            <a:off x="1423988" y="4941888"/>
            <a:ext cx="2873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25</a:t>
            </a:r>
          </a:p>
        </p:txBody>
      </p:sp>
      <p:sp>
        <p:nvSpPr>
          <p:cNvPr id="24924" name="Text Box 97"/>
          <p:cNvSpPr txBox="1">
            <a:spLocks noChangeArrowheads="1"/>
          </p:cNvSpPr>
          <p:nvPr/>
        </p:nvSpPr>
        <p:spPr bwMode="auto">
          <a:xfrm>
            <a:off x="1423988" y="5062538"/>
            <a:ext cx="2873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20</a:t>
            </a:r>
          </a:p>
        </p:txBody>
      </p:sp>
      <p:sp>
        <p:nvSpPr>
          <p:cNvPr id="24925" name="Text Box 98"/>
          <p:cNvSpPr txBox="1">
            <a:spLocks noChangeArrowheads="1"/>
          </p:cNvSpPr>
          <p:nvPr/>
        </p:nvSpPr>
        <p:spPr bwMode="auto">
          <a:xfrm>
            <a:off x="1423988" y="5183188"/>
            <a:ext cx="2873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15</a:t>
            </a:r>
          </a:p>
        </p:txBody>
      </p:sp>
      <p:sp>
        <p:nvSpPr>
          <p:cNvPr id="24926" name="Text Box 99"/>
          <p:cNvSpPr txBox="1">
            <a:spLocks noChangeArrowheads="1"/>
          </p:cNvSpPr>
          <p:nvPr/>
        </p:nvSpPr>
        <p:spPr bwMode="auto">
          <a:xfrm>
            <a:off x="1423988" y="5303838"/>
            <a:ext cx="2873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10</a:t>
            </a:r>
          </a:p>
        </p:txBody>
      </p:sp>
      <p:sp>
        <p:nvSpPr>
          <p:cNvPr id="24927" name="Text Box 99"/>
          <p:cNvSpPr txBox="1">
            <a:spLocks noChangeArrowheads="1"/>
          </p:cNvSpPr>
          <p:nvPr/>
        </p:nvSpPr>
        <p:spPr bwMode="auto">
          <a:xfrm>
            <a:off x="1423988" y="5418138"/>
            <a:ext cx="2873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5</a:t>
            </a:r>
          </a:p>
        </p:txBody>
      </p:sp>
      <p:sp>
        <p:nvSpPr>
          <p:cNvPr id="24928" name="Text Box 99"/>
          <p:cNvSpPr txBox="1">
            <a:spLocks noChangeArrowheads="1"/>
          </p:cNvSpPr>
          <p:nvPr/>
        </p:nvSpPr>
        <p:spPr bwMode="auto">
          <a:xfrm>
            <a:off x="1423988" y="5532438"/>
            <a:ext cx="28733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0</a:t>
            </a:r>
          </a:p>
        </p:txBody>
      </p:sp>
      <p:grpSp>
        <p:nvGrpSpPr>
          <p:cNvPr id="24929" name="Group 3"/>
          <p:cNvGrpSpPr>
            <a:grpSpLocks/>
          </p:cNvGrpSpPr>
          <p:nvPr/>
        </p:nvGrpSpPr>
        <p:grpSpPr bwMode="auto">
          <a:xfrm>
            <a:off x="1423988" y="2168525"/>
            <a:ext cx="287337" cy="442913"/>
            <a:chOff x="1423988" y="2168525"/>
            <a:chExt cx="287337" cy="442457"/>
          </a:xfrm>
        </p:grpSpPr>
        <p:sp>
          <p:nvSpPr>
            <p:cNvPr id="24931" name="Text Box 99"/>
            <p:cNvSpPr txBox="1">
              <a:spLocks noChangeArrowheads="1"/>
            </p:cNvSpPr>
            <p:nvPr/>
          </p:nvSpPr>
          <p:spPr bwMode="auto">
            <a:xfrm>
              <a:off x="1423988" y="2281122"/>
              <a:ext cx="287337" cy="215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5</a:t>
              </a:r>
            </a:p>
          </p:txBody>
        </p:sp>
        <p:sp>
          <p:nvSpPr>
            <p:cNvPr id="24932" name="Text Box 99"/>
            <p:cNvSpPr txBox="1">
              <a:spLocks noChangeArrowheads="1"/>
            </p:cNvSpPr>
            <p:nvPr/>
          </p:nvSpPr>
          <p:spPr bwMode="auto">
            <a:xfrm>
              <a:off x="1423988" y="2395304"/>
              <a:ext cx="287337" cy="215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0</a:t>
              </a:r>
            </a:p>
          </p:txBody>
        </p:sp>
        <p:sp>
          <p:nvSpPr>
            <p:cNvPr id="24933" name="Text Box 99"/>
            <p:cNvSpPr txBox="1">
              <a:spLocks noChangeArrowheads="1"/>
            </p:cNvSpPr>
            <p:nvPr/>
          </p:nvSpPr>
          <p:spPr bwMode="auto">
            <a:xfrm>
              <a:off x="1423988" y="2168525"/>
              <a:ext cx="287337" cy="215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sz="1700">
                  <a:solidFill>
                    <a:schemeClr val="tx1"/>
                  </a:solidFill>
                  <a:latin typeface="Calibri" pitchFamily="34" charset="0"/>
                  <a:ea typeface="MS PGothic" pitchFamily="34" charset="-128"/>
                </a:defRPr>
              </a:lvl1pPr>
              <a:lvl2pPr marL="742950" indent="-285750" defTabSz="457200" eaLnBrk="0" hangingPunct="0">
                <a:defRPr sz="1700">
                  <a:solidFill>
                    <a:schemeClr val="tx1"/>
                  </a:solidFill>
                  <a:latin typeface="Calibri" pitchFamily="34" charset="0"/>
                  <a:ea typeface="MS PGothic" pitchFamily="34" charset="-128"/>
                </a:defRPr>
              </a:lvl2pPr>
              <a:lvl3pPr marL="1143000" indent="-228600" defTabSz="457200" eaLnBrk="0" hangingPunct="0">
                <a:defRPr sz="1700">
                  <a:solidFill>
                    <a:schemeClr val="tx1"/>
                  </a:solidFill>
                  <a:latin typeface="Calibri" pitchFamily="34" charset="0"/>
                  <a:ea typeface="MS PGothic" pitchFamily="34" charset="-128"/>
                </a:defRPr>
              </a:lvl3pPr>
              <a:lvl4pPr marL="1600200" indent="-228600" defTabSz="457200" eaLnBrk="0" hangingPunct="0">
                <a:defRPr sz="1700">
                  <a:solidFill>
                    <a:schemeClr val="tx1"/>
                  </a:solidFill>
                  <a:latin typeface="Calibri" pitchFamily="34" charset="0"/>
                  <a:ea typeface="MS PGothic" pitchFamily="34" charset="-128"/>
                </a:defRPr>
              </a:lvl4pPr>
              <a:lvl5pPr marL="2057400" indent="-228600" defTabSz="457200" eaLnBrk="0" hangingPunct="0">
                <a:defRPr sz="17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algn="r" eaLnBrk="1" hangingPunct="1">
                <a:spcBef>
                  <a:spcPct val="50000"/>
                </a:spcBef>
              </a:pPr>
              <a:r>
                <a:rPr lang="en-US" altLang="en-US" sz="800" b="1">
                  <a:solidFill>
                    <a:srgbClr val="000000"/>
                  </a:solidFill>
                </a:rPr>
                <a:t>10</a:t>
              </a:r>
            </a:p>
          </p:txBody>
        </p:sp>
      </p:grpSp>
      <p:sp>
        <p:nvSpPr>
          <p:cNvPr id="24930" name="Down Arrow 1"/>
          <p:cNvSpPr>
            <a:spLocks noChangeArrowheads="1"/>
          </p:cNvSpPr>
          <p:nvPr/>
        </p:nvSpPr>
        <p:spPr bwMode="auto">
          <a:xfrm>
            <a:off x="3048000" y="5029200"/>
            <a:ext cx="228600" cy="381000"/>
          </a:xfrm>
          <a:prstGeom prst="downArrow">
            <a:avLst>
              <a:gd name="adj1" fmla="val 50000"/>
              <a:gd name="adj2" fmla="val 50000"/>
            </a:avLst>
          </a:prstGeom>
          <a:solidFill>
            <a:srgbClr val="FF0000"/>
          </a:solidFill>
          <a:ln w="9525">
            <a:solidFill>
              <a:schemeClr val="tx1"/>
            </a:solidFill>
            <a:round/>
            <a:headEnd/>
            <a:tailEnd/>
          </a:ln>
        </p:spPr>
        <p:txBody>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a:endParaRPr lang="en-CA" altLang="en-US" sz="2400">
              <a:latin typeface="Arial" pitchFamily="34" charset="0"/>
            </a:endParaRPr>
          </a:p>
        </p:txBody>
      </p:sp>
      <p:sp>
        <p:nvSpPr>
          <p:cNvPr id="24935" name="Text Box 359"/>
          <p:cNvSpPr txBox="1">
            <a:spLocks noChangeArrowheads="1"/>
          </p:cNvSpPr>
          <p:nvPr/>
        </p:nvSpPr>
        <p:spPr bwMode="auto">
          <a:xfrm>
            <a:off x="211138" y="6400800"/>
            <a:ext cx="7229475" cy="350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eaLnBrk="0" hangingPunct="0">
              <a:defRPr sz="1700">
                <a:solidFill>
                  <a:schemeClr val="tx1"/>
                </a:solidFill>
                <a:latin typeface="Calibri" pitchFamily="34" charset="0"/>
                <a:ea typeface="MS PGothic" pitchFamily="34" charset="-128"/>
              </a:defRPr>
            </a:lvl2pPr>
            <a:lvl3pPr eaLnBrk="0" hangingPunct="0">
              <a:defRPr sz="1700">
                <a:solidFill>
                  <a:schemeClr val="tx1"/>
                </a:solidFill>
                <a:latin typeface="Calibri" pitchFamily="34" charset="0"/>
                <a:ea typeface="MS PGothic" pitchFamily="34" charset="-128"/>
              </a:defRPr>
            </a:lvl3pPr>
            <a:lvl4pPr eaLnBrk="0" hangingPunct="0">
              <a:defRPr sz="1700">
                <a:solidFill>
                  <a:schemeClr val="tx1"/>
                </a:solidFill>
                <a:latin typeface="Calibri" pitchFamily="34" charset="0"/>
                <a:ea typeface="MS PGothic" pitchFamily="34" charset="-128"/>
              </a:defRPr>
            </a:lvl4pPr>
            <a:lvl5pPr eaLnBrk="0" hangingPunct="0">
              <a:defRPr sz="1700">
                <a:solidFill>
                  <a:schemeClr val="tx1"/>
                </a:solidFill>
                <a:latin typeface="Calibri" pitchFamily="34" charset="0"/>
                <a:ea typeface="MS PGothic" pitchFamily="34" charset="-128"/>
              </a:defRPr>
            </a:lvl5pPr>
            <a:lvl6pPr marL="2139950" indent="146050" eaLnBrk="0" fontAlgn="base" hangingPunct="0">
              <a:spcBef>
                <a:spcPct val="0"/>
              </a:spcBef>
              <a:spcAft>
                <a:spcPct val="0"/>
              </a:spcAft>
              <a:defRPr sz="1700">
                <a:solidFill>
                  <a:schemeClr val="tx1"/>
                </a:solidFill>
                <a:latin typeface="Calibri" pitchFamily="34" charset="0"/>
                <a:ea typeface="MS PGothic" pitchFamily="34" charset="-128"/>
              </a:defRPr>
            </a:lvl6pPr>
            <a:lvl7pPr marL="2597150" indent="146050" eaLnBrk="0" fontAlgn="base" hangingPunct="0">
              <a:spcBef>
                <a:spcPct val="0"/>
              </a:spcBef>
              <a:spcAft>
                <a:spcPct val="0"/>
              </a:spcAft>
              <a:defRPr sz="1700">
                <a:solidFill>
                  <a:schemeClr val="tx1"/>
                </a:solidFill>
                <a:latin typeface="Calibri" pitchFamily="34" charset="0"/>
                <a:ea typeface="MS PGothic" pitchFamily="34" charset="-128"/>
              </a:defRPr>
            </a:lvl7pPr>
            <a:lvl8pPr marL="3054350" indent="146050" eaLnBrk="0" fontAlgn="base" hangingPunct="0">
              <a:spcBef>
                <a:spcPct val="0"/>
              </a:spcBef>
              <a:spcAft>
                <a:spcPct val="0"/>
              </a:spcAft>
              <a:defRPr sz="1700">
                <a:solidFill>
                  <a:schemeClr val="tx1"/>
                </a:solidFill>
                <a:latin typeface="Calibri" pitchFamily="34" charset="0"/>
                <a:ea typeface="MS PGothic" pitchFamily="34" charset="-128"/>
              </a:defRPr>
            </a:lvl8pPr>
            <a:lvl9pPr marL="3511550" indent="14605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a:t>A1C, glycated hemoglobin; FPG, fasting plasma glucose; PG, plasma glucose</a:t>
            </a:r>
            <a:endParaRPr lang="en-CA" altLang="en-US"/>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p:cNvSpPr>
          <p:nvPr>
            <p:ph type="title" idx="4294967295"/>
          </p:nvPr>
        </p:nvSpPr>
        <p:spPr>
          <a:xfrm>
            <a:off x="628650" y="246063"/>
            <a:ext cx="7886700" cy="1325562"/>
          </a:xfrm>
        </p:spPr>
        <p:txBody>
          <a:bodyPr/>
          <a:lstStyle/>
          <a:p>
            <a:r>
              <a:rPr lang="en-US" altLang="en-US" sz="4000" smtClean="0">
                <a:latin typeface="Open Sans" pitchFamily="6" charset="0"/>
              </a:rPr>
              <a:t>Confirmatory test required</a:t>
            </a:r>
            <a:endParaRPr lang="en-CA" altLang="en-US" sz="4000" smtClean="0">
              <a:latin typeface="Open Sans" pitchFamily="6" charset="0"/>
            </a:endParaRPr>
          </a:p>
        </p:txBody>
      </p:sp>
      <p:sp>
        <p:nvSpPr>
          <p:cNvPr id="82947" name="Rectangle 3"/>
          <p:cNvSpPr>
            <a:spLocks noChangeArrowheads="1"/>
          </p:cNvSpPr>
          <p:nvPr/>
        </p:nvSpPr>
        <p:spPr bwMode="auto">
          <a:xfrm>
            <a:off x="509588" y="1381125"/>
            <a:ext cx="8312150" cy="503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285750" indent="-285750">
              <a:buFont typeface="Arial" charset="0"/>
              <a:buChar char="•"/>
              <a:defRPr/>
            </a:pPr>
            <a:r>
              <a:rPr lang="en-US" sz="2400" dirty="0">
                <a:latin typeface="Open Sans" charset="0"/>
                <a:ea typeface="ＭＳ Ｐゴシック" charset="0"/>
                <a:cs typeface="Arial" charset="0"/>
              </a:rPr>
              <a:t>In the </a:t>
            </a:r>
            <a:r>
              <a:rPr lang="en-US" sz="2400" b="1" dirty="0">
                <a:latin typeface="Open Sans" charset="0"/>
                <a:ea typeface="ＭＳ Ｐゴシック" charset="0"/>
                <a:cs typeface="Arial" charset="0"/>
              </a:rPr>
              <a:t>absence of symptomatic hyperglycemia</a:t>
            </a:r>
            <a:r>
              <a:rPr lang="en-US" sz="2400" dirty="0">
                <a:latin typeface="Open Sans" charset="0"/>
                <a:ea typeface="ＭＳ Ｐゴシック" charset="0"/>
                <a:cs typeface="Arial" charset="0"/>
              </a:rPr>
              <a:t>, if a single lab test result is in the diabetes range, a </a:t>
            </a:r>
            <a:r>
              <a:rPr lang="en-US" sz="2400" b="1" dirty="0">
                <a:latin typeface="Open Sans" charset="0"/>
                <a:ea typeface="ＭＳ Ｐゴシック" charset="0"/>
                <a:cs typeface="Arial" charset="0"/>
              </a:rPr>
              <a:t>repeat confirmatory lab test </a:t>
            </a:r>
            <a:r>
              <a:rPr lang="en-US" sz="2400" dirty="0">
                <a:latin typeface="Open Sans" charset="0"/>
                <a:ea typeface="ＭＳ Ｐゴシック" charset="0"/>
                <a:cs typeface="Arial" charset="0"/>
              </a:rPr>
              <a:t>(FPG, A1C, 2hPG in a 75 g OGTT) must be done on another day</a:t>
            </a:r>
          </a:p>
          <a:p>
            <a:pPr>
              <a:defRPr/>
            </a:pPr>
            <a:endParaRPr lang="en-US" sz="1050" dirty="0">
              <a:latin typeface="Open Sans" charset="0"/>
              <a:ea typeface="ＭＳ Ｐゴシック" charset="0"/>
              <a:cs typeface="Arial" charset="0"/>
            </a:endParaRPr>
          </a:p>
          <a:p>
            <a:pPr marL="285750" indent="-285750">
              <a:buFont typeface="Arial" charset="0"/>
              <a:buChar char="•"/>
              <a:defRPr/>
            </a:pPr>
            <a:r>
              <a:rPr lang="en-US" sz="2400" b="1" dirty="0">
                <a:latin typeface="Open Sans" charset="0"/>
                <a:ea typeface="ＭＳ Ｐゴシック" charset="0"/>
                <a:cs typeface="Arial" charset="0"/>
              </a:rPr>
              <a:t>Repeat the same test </a:t>
            </a:r>
            <a:r>
              <a:rPr lang="en-US" sz="2400" dirty="0">
                <a:latin typeface="Open Sans" charset="0"/>
                <a:ea typeface="ＭＳ Ｐゴシック" charset="0"/>
                <a:cs typeface="Arial" charset="0"/>
              </a:rPr>
              <a:t>(in a timely fashion) to confirm</a:t>
            </a:r>
          </a:p>
          <a:p>
            <a:pPr marL="285750" indent="-285750">
              <a:buFont typeface="Arial" charset="0"/>
              <a:buChar char="•"/>
              <a:defRPr/>
            </a:pPr>
            <a:endParaRPr lang="en-US" sz="1200" dirty="0">
              <a:latin typeface="Open Sans" charset="0"/>
              <a:ea typeface="ＭＳ Ｐゴシック" charset="0"/>
              <a:cs typeface="Arial" charset="0"/>
            </a:endParaRPr>
          </a:p>
          <a:p>
            <a:pPr marL="285750" indent="-285750">
              <a:buFont typeface="Arial" charset="0"/>
              <a:buChar char="•"/>
              <a:defRPr/>
            </a:pPr>
            <a:r>
              <a:rPr lang="en-US" sz="2400" dirty="0">
                <a:latin typeface="Open Sans" charset="0"/>
                <a:ea typeface="ＭＳ Ｐゴシック" charset="0"/>
                <a:cs typeface="Arial" charset="0"/>
              </a:rPr>
              <a:t>But a </a:t>
            </a:r>
            <a:r>
              <a:rPr lang="en-US" sz="2400" b="1" dirty="0">
                <a:latin typeface="Open Sans" charset="0"/>
                <a:ea typeface="ＭＳ Ｐゴシック" charset="0"/>
                <a:cs typeface="Arial" charset="0"/>
              </a:rPr>
              <a:t>random PG</a:t>
            </a:r>
            <a:r>
              <a:rPr lang="en-US" sz="2400" dirty="0">
                <a:latin typeface="Open Sans" charset="0"/>
                <a:ea typeface="ＭＳ Ｐゴシック" charset="0"/>
                <a:cs typeface="Arial" charset="0"/>
              </a:rPr>
              <a:t> in the diabetes range in an </a:t>
            </a:r>
            <a:r>
              <a:rPr lang="en-US" sz="2400" b="1" dirty="0">
                <a:latin typeface="Open Sans" charset="0"/>
                <a:ea typeface="ＭＳ Ｐゴシック" charset="0"/>
                <a:cs typeface="Arial" charset="0"/>
              </a:rPr>
              <a:t>asymptomatic</a:t>
            </a:r>
            <a:r>
              <a:rPr lang="en-US" sz="2400" dirty="0">
                <a:latin typeface="Open Sans" charset="0"/>
                <a:ea typeface="ＭＳ Ｐゴシック" charset="0"/>
                <a:cs typeface="Arial" charset="0"/>
              </a:rPr>
              <a:t> individual should be </a:t>
            </a:r>
            <a:r>
              <a:rPr lang="en-US" sz="2400" b="1" dirty="0">
                <a:latin typeface="Open Sans" charset="0"/>
                <a:ea typeface="ＭＳ Ｐゴシック" charset="0"/>
                <a:cs typeface="Arial" charset="0"/>
              </a:rPr>
              <a:t>confirmed with an alternate test</a:t>
            </a:r>
          </a:p>
          <a:p>
            <a:pPr marL="285750" indent="-285750">
              <a:buFont typeface="Arial" charset="0"/>
              <a:buChar char="•"/>
              <a:defRPr/>
            </a:pPr>
            <a:endParaRPr lang="en-US" sz="1050" b="1" dirty="0">
              <a:latin typeface="Open Sans" charset="0"/>
              <a:ea typeface="ＭＳ Ｐゴシック" charset="0"/>
              <a:cs typeface="Arial" charset="0"/>
            </a:endParaRPr>
          </a:p>
          <a:p>
            <a:pPr marL="285750" indent="-285750">
              <a:buFont typeface="Arial" charset="0"/>
              <a:buChar char="•"/>
              <a:defRPr/>
            </a:pPr>
            <a:r>
              <a:rPr lang="en-US" sz="2400" dirty="0">
                <a:latin typeface="Open Sans" charset="0"/>
                <a:ea typeface="ＭＳ Ｐゴシック" charset="0"/>
                <a:cs typeface="Arial" charset="0"/>
              </a:rPr>
              <a:t>If </a:t>
            </a:r>
            <a:r>
              <a:rPr lang="en-US" sz="2400" b="1" dirty="0">
                <a:latin typeface="Open Sans" charset="0"/>
                <a:ea typeface="ＭＳ Ｐゴシック" charset="0"/>
                <a:cs typeface="Arial" charset="0"/>
              </a:rPr>
              <a:t>results of two different tests </a:t>
            </a:r>
            <a:r>
              <a:rPr lang="en-US" sz="2400" dirty="0">
                <a:latin typeface="Open Sans" charset="0"/>
                <a:ea typeface="ＭＳ Ｐゴシック" charset="0"/>
                <a:cs typeface="Arial" charset="0"/>
              </a:rPr>
              <a:t>are available and </a:t>
            </a:r>
            <a:r>
              <a:rPr lang="en-US" sz="2400" b="1" dirty="0">
                <a:latin typeface="Open Sans" charset="0"/>
                <a:ea typeface="ＭＳ Ｐゴシック" charset="0"/>
                <a:cs typeface="Arial" charset="0"/>
              </a:rPr>
              <a:t>both are above </a:t>
            </a:r>
            <a:r>
              <a:rPr lang="en-US" sz="2400" dirty="0">
                <a:latin typeface="Open Sans" charset="0"/>
                <a:ea typeface="ＭＳ Ｐゴシック" charset="0"/>
                <a:cs typeface="Arial" charset="0"/>
              </a:rPr>
              <a:t>the diagnostic thresholds, the diagnosis of diabetes is </a:t>
            </a:r>
            <a:r>
              <a:rPr lang="en-US" sz="2400" b="1" dirty="0">
                <a:latin typeface="Open Sans" charset="0"/>
                <a:ea typeface="ＭＳ Ｐゴシック" charset="0"/>
                <a:cs typeface="Arial" charset="0"/>
              </a:rPr>
              <a:t>confirmed</a:t>
            </a:r>
          </a:p>
          <a:p>
            <a:pPr marL="285750" indent="-285750">
              <a:buFont typeface="Arial" charset="0"/>
              <a:buChar char="•"/>
              <a:defRPr/>
            </a:pPr>
            <a:endParaRPr lang="en-US" sz="2400" b="1" dirty="0">
              <a:latin typeface="Open Sans" charset="0"/>
              <a:ea typeface="ＭＳ Ｐゴシック" charset="0"/>
              <a:cs typeface="Arial" charset="0"/>
            </a:endParaRPr>
          </a:p>
        </p:txBody>
      </p:sp>
      <p:sp>
        <p:nvSpPr>
          <p:cNvPr id="25604" name="Text Box 4"/>
          <p:cNvSpPr txBox="1">
            <a:spLocks noChangeArrowheads="1"/>
          </p:cNvSpPr>
          <p:nvPr/>
        </p:nvSpPr>
        <p:spPr bwMode="auto">
          <a:xfrm>
            <a:off x="628650" y="6229350"/>
            <a:ext cx="7124700" cy="84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600" b="1">
                <a:solidFill>
                  <a:srgbClr val="1E3268"/>
                </a:solidFill>
                <a:latin typeface="Open Sans" charset="0"/>
                <a:ea typeface="ＭＳ Ｐゴシック" charset="0"/>
                <a:cs typeface="Open Sans" charset="0"/>
              </a:defRPr>
            </a:lvl1pPr>
            <a:lvl2pPr>
              <a:defRPr sz="2200">
                <a:solidFill>
                  <a:srgbClr val="1E3268"/>
                </a:solidFill>
                <a:latin typeface="Open Sans Light" charset="0"/>
                <a:ea typeface="ＭＳ Ｐゴシック" charset="0"/>
                <a:cs typeface="Open Sans Light" charset="0"/>
              </a:defRPr>
            </a:lvl2pPr>
            <a:lvl3pPr>
              <a:defRPr>
                <a:solidFill>
                  <a:srgbClr val="1E3268"/>
                </a:solidFill>
                <a:latin typeface="Open Sans Light" charset="0"/>
                <a:ea typeface="Open Sans Light" charset="0"/>
                <a:cs typeface="Open Sans Light" charset="0"/>
              </a:defRPr>
            </a:lvl3pPr>
            <a:lvl4pPr>
              <a:defRPr sz="1700">
                <a:solidFill>
                  <a:srgbClr val="1E3268"/>
                </a:solidFill>
                <a:latin typeface="Open Sans Light" charset="0"/>
                <a:ea typeface="Open Sans Light" charset="0"/>
                <a:cs typeface="Open Sans Light" charset="0"/>
              </a:defRPr>
            </a:lvl4pPr>
            <a:lvl5pPr>
              <a:defRPr sz="1700">
                <a:solidFill>
                  <a:srgbClr val="1E3268"/>
                </a:solidFill>
                <a:latin typeface="Open Sans Light" charset="0"/>
                <a:ea typeface="Open Sans Light" charset="0"/>
                <a:cs typeface="Open Sans Light" charset="0"/>
              </a:defRPr>
            </a:lvl5pPr>
            <a:lvl6pPr marL="2351088" indent="-209550" eaLnBrk="0" fontAlgn="base" hangingPunct="0">
              <a:spcBef>
                <a:spcPts val="463"/>
              </a:spcBef>
              <a:spcAft>
                <a:spcPct val="0"/>
              </a:spcAft>
              <a:buFont typeface="Arial" charset="0"/>
              <a:defRPr sz="1700">
                <a:solidFill>
                  <a:srgbClr val="1E3268"/>
                </a:solidFill>
                <a:latin typeface="Open Sans Light" charset="0"/>
                <a:ea typeface="Open Sans Light" charset="0"/>
                <a:cs typeface="Open Sans Light" charset="0"/>
              </a:defRPr>
            </a:lvl6pPr>
            <a:lvl7pPr marL="2808288" indent="-209550" eaLnBrk="0" fontAlgn="base" hangingPunct="0">
              <a:spcBef>
                <a:spcPts val="463"/>
              </a:spcBef>
              <a:spcAft>
                <a:spcPct val="0"/>
              </a:spcAft>
              <a:buFont typeface="Arial" charset="0"/>
              <a:defRPr sz="1700">
                <a:solidFill>
                  <a:srgbClr val="1E3268"/>
                </a:solidFill>
                <a:latin typeface="Open Sans Light" charset="0"/>
                <a:ea typeface="Open Sans Light" charset="0"/>
                <a:cs typeface="Open Sans Light" charset="0"/>
              </a:defRPr>
            </a:lvl7pPr>
            <a:lvl8pPr marL="3265488" indent="-209550" eaLnBrk="0" fontAlgn="base" hangingPunct="0">
              <a:spcBef>
                <a:spcPts val="463"/>
              </a:spcBef>
              <a:spcAft>
                <a:spcPct val="0"/>
              </a:spcAft>
              <a:buFont typeface="Arial" charset="0"/>
              <a:defRPr sz="1700">
                <a:solidFill>
                  <a:srgbClr val="1E3268"/>
                </a:solidFill>
                <a:latin typeface="Open Sans Light" charset="0"/>
                <a:ea typeface="Open Sans Light" charset="0"/>
                <a:cs typeface="Open Sans Light" charset="0"/>
              </a:defRPr>
            </a:lvl8pPr>
            <a:lvl9pPr marL="3722688" indent="-209550" eaLnBrk="0" fontAlgn="base" hangingPunct="0">
              <a:spcBef>
                <a:spcPts val="463"/>
              </a:spcBef>
              <a:spcAft>
                <a:spcPct val="0"/>
              </a:spcAft>
              <a:buFont typeface="Arial" charset="0"/>
              <a:defRPr sz="1700">
                <a:solidFill>
                  <a:srgbClr val="1E3268"/>
                </a:solidFill>
                <a:latin typeface="Open Sans Light" charset="0"/>
                <a:ea typeface="Open Sans Light" charset="0"/>
                <a:cs typeface="Open Sans Light" charset="0"/>
              </a:defRPr>
            </a:lvl9pPr>
          </a:lstStyle>
          <a:p>
            <a:pPr defTabSz="914400">
              <a:defRPr/>
            </a:pPr>
            <a:r>
              <a:rPr lang="en-US" sz="1400" b="0" i="1" dirty="0" smtClean="0">
                <a:solidFill>
                  <a:schemeClr val="tx1"/>
                </a:solidFill>
                <a:latin typeface="Open Sans"/>
                <a:cs typeface="Open Sans"/>
              </a:rPr>
              <a:t>2hPG, </a:t>
            </a:r>
            <a:r>
              <a:rPr lang="en-US" sz="1400" b="0" dirty="0" smtClean="0">
                <a:solidFill>
                  <a:schemeClr val="tx1"/>
                </a:solidFill>
                <a:latin typeface="Open Sans"/>
                <a:cs typeface="Open Sans"/>
              </a:rPr>
              <a:t>2-hour plasma glucose; </a:t>
            </a:r>
            <a:r>
              <a:rPr lang="en-US" sz="1400" b="0" i="1" dirty="0" err="1" smtClean="0">
                <a:solidFill>
                  <a:schemeClr val="tx1"/>
                </a:solidFill>
                <a:latin typeface="Open Sans"/>
                <a:cs typeface="Open Sans"/>
              </a:rPr>
              <a:t>AlC</a:t>
            </a:r>
            <a:r>
              <a:rPr lang="en-US" sz="1400" b="0" i="1" dirty="0" smtClean="0">
                <a:solidFill>
                  <a:schemeClr val="tx1"/>
                </a:solidFill>
                <a:latin typeface="Open Sans"/>
                <a:cs typeface="Open Sans"/>
              </a:rPr>
              <a:t>, </a:t>
            </a:r>
            <a:r>
              <a:rPr lang="en-US" sz="1400" b="0" dirty="0" smtClean="0">
                <a:solidFill>
                  <a:schemeClr val="tx1"/>
                </a:solidFill>
                <a:latin typeface="Open Sans"/>
                <a:cs typeface="Open Sans"/>
              </a:rPr>
              <a:t>glycated hemoglobin; </a:t>
            </a:r>
            <a:r>
              <a:rPr lang="en-US" sz="1400" b="0" i="1" dirty="0" smtClean="0">
                <a:solidFill>
                  <a:schemeClr val="tx1"/>
                </a:solidFill>
                <a:latin typeface="Open Sans"/>
                <a:cs typeface="Open Sans"/>
              </a:rPr>
              <a:t>FPG, </a:t>
            </a:r>
            <a:r>
              <a:rPr lang="en-US" sz="1400" b="0" dirty="0" smtClean="0">
                <a:solidFill>
                  <a:schemeClr val="tx1"/>
                </a:solidFill>
                <a:latin typeface="Open Sans"/>
                <a:cs typeface="Open Sans"/>
              </a:rPr>
              <a:t>fasting plasma glucose; OGTT, oral glucose tolerance test; </a:t>
            </a:r>
            <a:r>
              <a:rPr lang="en-US" sz="1400" b="0" i="1" dirty="0" smtClean="0">
                <a:solidFill>
                  <a:schemeClr val="tx1"/>
                </a:solidFill>
                <a:latin typeface="Open Sans"/>
                <a:cs typeface="Open Sans"/>
              </a:rPr>
              <a:t>PG, </a:t>
            </a:r>
            <a:r>
              <a:rPr lang="en-US" sz="1400" b="0" dirty="0" smtClean="0">
                <a:solidFill>
                  <a:schemeClr val="tx1"/>
                </a:solidFill>
                <a:latin typeface="Open Sans"/>
                <a:cs typeface="Open Sans"/>
              </a:rPr>
              <a:t>plasma glucose.</a:t>
            </a:r>
          </a:p>
          <a:p>
            <a:pPr defTabSz="914400">
              <a:spcBef>
                <a:spcPct val="50000"/>
              </a:spcBef>
              <a:defRPr/>
            </a:pPr>
            <a:endParaRPr lang="en-CA" sz="1400" b="0" dirty="0" smtClean="0">
              <a:solidFill>
                <a:schemeClr val="tx1"/>
              </a:solidFill>
              <a:latin typeface="Open Sans"/>
              <a:cs typeface="Open Sans"/>
            </a:endParaRPr>
          </a:p>
        </p:txBody>
      </p:sp>
      <p:sp>
        <p:nvSpPr>
          <p:cNvPr id="25605" name="Text Box 5"/>
          <p:cNvSpPr txBox="1">
            <a:spLocks noChangeArrowheads="1"/>
          </p:cNvSpPr>
          <p:nvPr/>
        </p:nvSpPr>
        <p:spPr bwMode="auto">
          <a:xfrm>
            <a:off x="0" y="60325"/>
            <a:ext cx="9144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pitchFamily="34" charset="0"/>
                <a:ea typeface="MS PGothic" pitchFamily="34" charset="-128"/>
              </a:defRPr>
            </a:lvl1pPr>
            <a:lvl2pPr marL="742950" indent="-285750" eaLnBrk="0" hangingPunct="0">
              <a:defRPr sz="1700">
                <a:solidFill>
                  <a:schemeClr val="tx1"/>
                </a:solidFill>
                <a:latin typeface="Calibri" pitchFamily="34" charset="0"/>
                <a:ea typeface="MS PGothic" pitchFamily="34" charset="-128"/>
              </a:defRPr>
            </a:lvl2pPr>
            <a:lvl3pPr marL="1143000" indent="-228600" eaLnBrk="0" hangingPunct="0">
              <a:defRPr sz="1700">
                <a:solidFill>
                  <a:schemeClr val="tx1"/>
                </a:solidFill>
                <a:latin typeface="Calibri" pitchFamily="34" charset="0"/>
                <a:ea typeface="MS PGothic" pitchFamily="34" charset="-128"/>
              </a:defRPr>
            </a:lvl3pPr>
            <a:lvl4pPr marL="1600200" indent="-228600" eaLnBrk="0" hangingPunct="0">
              <a:defRPr sz="1700">
                <a:solidFill>
                  <a:schemeClr val="tx1"/>
                </a:solidFill>
                <a:latin typeface="Calibri" pitchFamily="34" charset="0"/>
                <a:ea typeface="MS PGothic" pitchFamily="34" charset="-128"/>
              </a:defRPr>
            </a:lvl4pPr>
            <a:lvl5pPr marL="2057400" indent="-228600" eaLnBrk="0" hangingPunct="0">
              <a:defRPr sz="1700">
                <a:solidFill>
                  <a:schemeClr val="tx1"/>
                </a:solidFill>
                <a:latin typeface="Calibri" pitchFamily="34" charset="0"/>
                <a:ea typeface="MS PGothic" pitchFamily="34" charset="-128"/>
              </a:defRPr>
            </a:lvl5pPr>
            <a:lvl6pPr marL="2514600" indent="-228600" eaLnBrk="0" fontAlgn="base" hangingPunct="0">
              <a:spcBef>
                <a:spcPct val="0"/>
              </a:spcBef>
              <a:spcAft>
                <a:spcPct val="0"/>
              </a:spcAft>
              <a:defRPr sz="1700">
                <a:solidFill>
                  <a:schemeClr val="tx1"/>
                </a:solidFill>
                <a:latin typeface="Calibri" pitchFamily="34" charset="0"/>
                <a:ea typeface="MS PGothic" pitchFamily="34" charset="-128"/>
              </a:defRPr>
            </a:lvl6pPr>
            <a:lvl7pPr marL="2971800" indent="-228600" eaLnBrk="0" fontAlgn="base" hangingPunct="0">
              <a:spcBef>
                <a:spcPct val="0"/>
              </a:spcBef>
              <a:spcAft>
                <a:spcPct val="0"/>
              </a:spcAft>
              <a:defRPr sz="1700">
                <a:solidFill>
                  <a:schemeClr val="tx1"/>
                </a:solidFill>
                <a:latin typeface="Calibri" pitchFamily="34" charset="0"/>
                <a:ea typeface="MS PGothic" pitchFamily="34" charset="-128"/>
              </a:defRPr>
            </a:lvl7pPr>
            <a:lvl8pPr marL="3429000" indent="-228600" eaLnBrk="0" fontAlgn="base" hangingPunct="0">
              <a:spcBef>
                <a:spcPct val="0"/>
              </a:spcBef>
              <a:spcAft>
                <a:spcPct val="0"/>
              </a:spcAft>
              <a:defRPr sz="1700">
                <a:solidFill>
                  <a:schemeClr val="tx1"/>
                </a:solidFill>
                <a:latin typeface="Calibri" pitchFamily="34" charset="0"/>
                <a:ea typeface="MS PGothic" pitchFamily="34" charset="-128"/>
              </a:defRPr>
            </a:lvl8pPr>
            <a:lvl9pPr marL="3886200" indent="-228600" eaLnBrk="0" fontAlgn="base" hangingPunct="0">
              <a:spcBef>
                <a:spcPct val="0"/>
              </a:spcBef>
              <a:spcAft>
                <a:spcPct val="0"/>
              </a:spcAft>
              <a:defRPr sz="1700">
                <a:solidFill>
                  <a:schemeClr val="tx1"/>
                </a:solidFill>
                <a:latin typeface="Calibri" pitchFamily="34" charset="0"/>
                <a:ea typeface="MS PGothic" pitchFamily="34" charset="-128"/>
              </a:defRPr>
            </a:lvl9pPr>
          </a:lstStyle>
          <a:p>
            <a:pPr defTabSz="914400" eaLnBrk="1" hangingPunct="1">
              <a:spcBef>
                <a:spcPct val="50000"/>
              </a:spcBef>
            </a:pPr>
            <a:r>
              <a:rPr lang="en-US" altLang="en-US" sz="1400" i="1"/>
              <a:t>2018 Diabetes Canada CPG – Chapter 3. Definition, Diagnosis &amp; Classification of Diabetes, Prediabetes, Metabolic Syndrome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3075</TotalTime>
  <Words>3606</Words>
  <Application>Microsoft Macintosh PowerPoint</Application>
  <PresentationFormat>Letter Paper (8.5x11 in)</PresentationFormat>
  <Paragraphs>577</Paragraphs>
  <Slides>29</Slides>
  <Notes>9</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29</vt:i4>
      </vt:variant>
    </vt:vector>
  </HeadingPairs>
  <TitlesOfParts>
    <vt:vector size="38" baseType="lpstr">
      <vt:lpstr>Calibri</vt:lpstr>
      <vt:lpstr>MS PGothic</vt:lpstr>
      <vt:lpstr>ＭＳ Ｐゴシック</vt:lpstr>
      <vt:lpstr>Open Sans</vt:lpstr>
      <vt:lpstr>Open Sans Light</vt:lpstr>
      <vt:lpstr>Times New Roman</vt:lpstr>
      <vt:lpstr>Arial</vt:lpstr>
      <vt:lpstr>Office Theme</vt:lpstr>
      <vt:lpstr>1_Office Theme</vt:lpstr>
      <vt:lpstr>Definition, Diagnosis &amp; Classification of Diabetes, Prediabetes, Metabolic Syndrome  </vt:lpstr>
      <vt:lpstr>PowerPoint Presentation</vt:lpstr>
      <vt:lpstr>Key Changes</vt:lpstr>
      <vt:lpstr>Classification of Diabetes</vt:lpstr>
      <vt:lpstr>PowerPoint Presentation</vt:lpstr>
      <vt:lpstr>Diagnosis of Diabetes</vt:lpstr>
      <vt:lpstr>Glycemia and Retinopathy Thresholds</vt:lpstr>
      <vt:lpstr>DETECT-2: A1C ≥6.5% Threshold for Retinopathy</vt:lpstr>
      <vt:lpstr>Confirmatory test required</vt:lpstr>
      <vt:lpstr>Confirmatory test NOT required</vt:lpstr>
      <vt:lpstr>Considerations when using A1C for Diagnosis</vt:lpstr>
      <vt:lpstr>Recognize pitfalls of A1C: conditions that can affect value</vt:lpstr>
      <vt:lpstr>Pros and Cons of Diagnostic Tests</vt:lpstr>
      <vt:lpstr>Dealing with discordance in results</vt:lpstr>
      <vt:lpstr>Diagnosis of prediabetes</vt:lpstr>
      <vt:lpstr>A1C Level and Future Risk of Diabetes: Systematic Review</vt:lpstr>
      <vt:lpstr>PowerPoint Presentation</vt:lpstr>
      <vt:lpstr>Recommendation 1</vt:lpstr>
      <vt:lpstr>Recommendation 1 cont’d</vt:lpstr>
      <vt:lpstr>Recommendation 1 cont’d</vt:lpstr>
      <vt:lpstr>PowerPoint Presentation</vt:lpstr>
      <vt:lpstr>Recommendation 2</vt:lpstr>
      <vt:lpstr>Key Messages</vt:lpstr>
      <vt:lpstr>Key Messages</vt:lpstr>
      <vt:lpstr>Key Messages for People with Diabetes</vt:lpstr>
      <vt:lpstr>Key Messages for People with Diabetes</vt:lpstr>
      <vt:lpstr>Visit guidelines.diabetes.ca  </vt:lpstr>
      <vt:lpstr>Or download the App</vt:lpstr>
      <vt:lpstr>Diabetes Canada Clinical Practice Guidelines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Jaan Kittask</dc:creator>
  <cp:lastModifiedBy>Kate Campbell</cp:lastModifiedBy>
  <cp:revision>80</cp:revision>
  <cp:lastPrinted>2017-01-20T14:54:31Z</cp:lastPrinted>
  <dcterms:created xsi:type="dcterms:W3CDTF">2016-12-08T13:37:53Z</dcterms:created>
  <dcterms:modified xsi:type="dcterms:W3CDTF">2018-10-24T01:52:58Z</dcterms:modified>
</cp:coreProperties>
</file>