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95" r:id="rId2"/>
  </p:sldMasterIdLst>
  <p:notesMasterIdLst>
    <p:notesMasterId r:id="rId33"/>
  </p:notesMasterIdLst>
  <p:handoutMasterIdLst>
    <p:handoutMasterId r:id="rId34"/>
  </p:handoutMasterIdLst>
  <p:sldIdLst>
    <p:sldId id="449" r:id="rId3"/>
    <p:sldId id="567" r:id="rId4"/>
    <p:sldId id="289" r:id="rId5"/>
    <p:sldId id="548" r:id="rId6"/>
    <p:sldId id="377" r:id="rId7"/>
    <p:sldId id="394" r:id="rId8"/>
    <p:sldId id="540" r:id="rId9"/>
    <p:sldId id="541" r:id="rId10"/>
    <p:sldId id="544" r:id="rId11"/>
    <p:sldId id="545" r:id="rId12"/>
    <p:sldId id="546" r:id="rId13"/>
    <p:sldId id="549" r:id="rId14"/>
    <p:sldId id="560" r:id="rId15"/>
    <p:sldId id="348" r:id="rId16"/>
    <p:sldId id="403" r:id="rId17"/>
    <p:sldId id="404" r:id="rId18"/>
    <p:sldId id="406" r:id="rId19"/>
    <p:sldId id="407" r:id="rId20"/>
    <p:sldId id="408" r:id="rId21"/>
    <p:sldId id="409" r:id="rId22"/>
    <p:sldId id="410" r:id="rId23"/>
    <p:sldId id="412" r:id="rId24"/>
    <p:sldId id="413" r:id="rId25"/>
    <p:sldId id="561" r:id="rId26"/>
    <p:sldId id="562" r:id="rId27"/>
    <p:sldId id="563" r:id="rId28"/>
    <p:sldId id="564" r:id="rId29"/>
    <p:sldId id="565" r:id="rId30"/>
    <p:sldId id="566" r:id="rId31"/>
    <p:sldId id="515" r:id="rId32"/>
  </p:sldIdLst>
  <p:sldSz cx="9144000" cy="6858000" type="letter"/>
  <p:notesSz cx="7010400" cy="9236075"/>
  <p:defaultTextStyle>
    <a:defPPr>
      <a:defRPr lang="en-US"/>
    </a:defPPr>
    <a:lvl1pPr algn="l" defTabSz="841375" rtl="0" eaLnBrk="0" fontAlgn="base" hangingPunct="0">
      <a:spcBef>
        <a:spcPct val="0"/>
      </a:spcBef>
      <a:spcAft>
        <a:spcPct val="0"/>
      </a:spcAft>
      <a:defRPr sz="2400" kern="1200">
        <a:solidFill>
          <a:schemeClr val="tx1"/>
        </a:solidFill>
        <a:latin typeface="Calibri" charset="0"/>
        <a:ea typeface="MS PGothic" charset="-128"/>
        <a:cs typeface="+mn-cs"/>
      </a:defRPr>
    </a:lvl1pPr>
    <a:lvl2pPr marL="420688" indent="36513" algn="l" defTabSz="841375" rtl="0" eaLnBrk="0" fontAlgn="base" hangingPunct="0">
      <a:spcBef>
        <a:spcPct val="0"/>
      </a:spcBef>
      <a:spcAft>
        <a:spcPct val="0"/>
      </a:spcAft>
      <a:defRPr sz="2400" kern="1200">
        <a:solidFill>
          <a:schemeClr val="tx1"/>
        </a:solidFill>
        <a:latin typeface="Calibri" charset="0"/>
        <a:ea typeface="MS PGothic" charset="-128"/>
        <a:cs typeface="+mn-cs"/>
      </a:defRPr>
    </a:lvl2pPr>
    <a:lvl3pPr marL="841375" indent="73025" algn="l" defTabSz="841375" rtl="0" eaLnBrk="0" fontAlgn="base" hangingPunct="0">
      <a:spcBef>
        <a:spcPct val="0"/>
      </a:spcBef>
      <a:spcAft>
        <a:spcPct val="0"/>
      </a:spcAft>
      <a:defRPr sz="2400" kern="1200">
        <a:solidFill>
          <a:schemeClr val="tx1"/>
        </a:solidFill>
        <a:latin typeface="Calibri" charset="0"/>
        <a:ea typeface="MS PGothic" charset="-128"/>
        <a:cs typeface="+mn-cs"/>
      </a:defRPr>
    </a:lvl3pPr>
    <a:lvl4pPr marL="1262063" indent="109538" algn="l" defTabSz="841375" rtl="0" eaLnBrk="0" fontAlgn="base" hangingPunct="0">
      <a:spcBef>
        <a:spcPct val="0"/>
      </a:spcBef>
      <a:spcAft>
        <a:spcPct val="0"/>
      </a:spcAft>
      <a:defRPr sz="2400" kern="1200">
        <a:solidFill>
          <a:schemeClr val="tx1"/>
        </a:solidFill>
        <a:latin typeface="Calibri" charset="0"/>
        <a:ea typeface="MS PGothic" charset="-128"/>
        <a:cs typeface="+mn-cs"/>
      </a:defRPr>
    </a:lvl4pPr>
    <a:lvl5pPr marL="1682750" indent="146050" algn="l" defTabSz="841375" rtl="0" eaLnBrk="0" fontAlgn="base" hangingPunct="0">
      <a:spcBef>
        <a:spcPct val="0"/>
      </a:spcBef>
      <a:spcAft>
        <a:spcPct val="0"/>
      </a:spcAft>
      <a:defRPr sz="2400" kern="1200">
        <a:solidFill>
          <a:schemeClr val="tx1"/>
        </a:solidFill>
        <a:latin typeface="Calibri" charset="0"/>
        <a:ea typeface="MS PGothic" charset="-128"/>
        <a:cs typeface="+mn-cs"/>
      </a:defRPr>
    </a:lvl5pPr>
    <a:lvl6pPr marL="2286000" algn="l" defTabSz="914400" rtl="0" eaLnBrk="1" latinLnBrk="0" hangingPunct="1">
      <a:defRPr sz="2400" kern="1200">
        <a:solidFill>
          <a:schemeClr val="tx1"/>
        </a:solidFill>
        <a:latin typeface="Calibri" charset="0"/>
        <a:ea typeface="MS PGothic" charset="-128"/>
        <a:cs typeface="+mn-cs"/>
      </a:defRPr>
    </a:lvl6pPr>
    <a:lvl7pPr marL="2743200" algn="l" defTabSz="914400" rtl="0" eaLnBrk="1" latinLnBrk="0" hangingPunct="1">
      <a:defRPr sz="2400" kern="1200">
        <a:solidFill>
          <a:schemeClr val="tx1"/>
        </a:solidFill>
        <a:latin typeface="Calibri" charset="0"/>
        <a:ea typeface="MS PGothic" charset="-128"/>
        <a:cs typeface="+mn-cs"/>
      </a:defRPr>
    </a:lvl7pPr>
    <a:lvl8pPr marL="3200400" algn="l" defTabSz="914400" rtl="0" eaLnBrk="1" latinLnBrk="0" hangingPunct="1">
      <a:defRPr sz="2400" kern="1200">
        <a:solidFill>
          <a:schemeClr val="tx1"/>
        </a:solidFill>
        <a:latin typeface="Calibri" charset="0"/>
        <a:ea typeface="MS PGothic" charset="-128"/>
        <a:cs typeface="+mn-cs"/>
      </a:defRPr>
    </a:lvl8pPr>
    <a:lvl9pPr marL="3657600" algn="l" defTabSz="914400" rtl="0" eaLnBrk="1" latinLnBrk="0" hangingPunct="1">
      <a:defRPr sz="2400" kern="1200">
        <a:solidFill>
          <a:schemeClr val="tx1"/>
        </a:solidFill>
        <a:latin typeface="Calibri" charset="0"/>
        <a:ea typeface="MS PGothic"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9">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1"/>
    <p:restoredTop sz="94328"/>
  </p:normalViewPr>
  <p:slideViewPr>
    <p:cSldViewPr snapToGrid="0">
      <p:cViewPr varScale="1">
        <p:scale>
          <a:sx n="75" d="100"/>
          <a:sy n="75" d="100"/>
        </p:scale>
        <p:origin x="1256" y="17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8" d="100"/>
          <a:sy n="88" d="100"/>
        </p:scale>
        <p:origin x="-3822" y="-120"/>
      </p:cViewPr>
      <p:guideLst>
        <p:guide orient="horz" pos="2909"/>
        <p:guide pos="2208"/>
      </p:guideLst>
    </p:cSldViewPr>
  </p:notes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9" Type="http://schemas.openxmlformats.org/officeDocument/2006/relationships/slide" Target="slides/slide7.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33" Type="http://schemas.openxmlformats.org/officeDocument/2006/relationships/notesMaster" Target="notesMasters/notesMaster1.xml"/><Relationship Id="rId34" Type="http://schemas.openxmlformats.org/officeDocument/2006/relationships/handoutMaster" Target="handoutMasters/handoutMaster1.xml"/><Relationship Id="rId35" Type="http://schemas.openxmlformats.org/officeDocument/2006/relationships/presProps" Target="presProps.xml"/><Relationship Id="rId36" Type="http://schemas.openxmlformats.org/officeDocument/2006/relationships/viewProps" Target="viewProp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37" Type="http://schemas.openxmlformats.org/officeDocument/2006/relationships/theme" Target="theme/theme1.xml"/><Relationship Id="rId3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extLst>
          </p:cNvPr>
          <p:cNvSpPr>
            <a:spLocks noGrp="1"/>
          </p:cNvSpPr>
          <p:nvPr>
            <p:ph type="hdr" sz="quarter"/>
          </p:nvPr>
        </p:nvSpPr>
        <p:spPr>
          <a:xfrm>
            <a:off x="0" y="0"/>
            <a:ext cx="3038475" cy="461963"/>
          </a:xfrm>
          <a:prstGeom prst="rect">
            <a:avLst/>
          </a:prstGeom>
        </p:spPr>
        <p:txBody>
          <a:bodyPr vert="horz" lIns="92830" tIns="46415" rIns="92830" bIns="46415" rtlCol="0"/>
          <a:lstStyle>
            <a:lvl1pPr algn="l" defTabSz="842162" eaLnBrk="1" fontAlgn="auto" hangingPunct="1">
              <a:spcBef>
                <a:spcPts val="0"/>
              </a:spcBef>
              <a:spcAft>
                <a:spcPts val="0"/>
              </a:spcAft>
              <a:defRPr sz="1200">
                <a:latin typeface="+mn-lt"/>
                <a:ea typeface="+mn-ea"/>
                <a:cs typeface="+mn-cs"/>
              </a:defRPr>
            </a:lvl1pPr>
          </a:lstStyle>
          <a:p>
            <a:pPr>
              <a:defRPr/>
            </a:pPr>
            <a:endParaRPr lang="en-CA"/>
          </a:p>
        </p:txBody>
      </p:sp>
      <p:sp>
        <p:nvSpPr>
          <p:cNvPr id="3" name="Date Placeholder 2">
            <a:extLst>
              <a:ext uri="{FF2B5EF4-FFF2-40B4-BE49-F238E27FC236}"/>
            </a:extLst>
          </p:cNvPr>
          <p:cNvSpPr>
            <a:spLocks noGrp="1"/>
          </p:cNvSpPr>
          <p:nvPr>
            <p:ph type="dt" sz="quarter" idx="1"/>
          </p:nvPr>
        </p:nvSpPr>
        <p:spPr>
          <a:xfrm>
            <a:off x="3970338" y="0"/>
            <a:ext cx="3038475" cy="461963"/>
          </a:xfrm>
          <a:prstGeom prst="rect">
            <a:avLst/>
          </a:prstGeom>
        </p:spPr>
        <p:txBody>
          <a:bodyPr vert="horz" wrap="square" lIns="92830" tIns="46415" rIns="92830" bIns="46415" numCol="1" anchor="t" anchorCtr="0" compatLnSpc="1">
            <a:prstTxWarp prst="textNoShape">
              <a:avLst/>
            </a:prstTxWarp>
          </a:bodyPr>
          <a:lstStyle>
            <a:lvl1pPr algn="r" eaLnBrk="1" hangingPunct="1">
              <a:defRPr sz="1200" smtClean="0">
                <a:latin typeface="Calibri" pitchFamily="34" charset="0"/>
                <a:ea typeface="MS PGothic" pitchFamily="34" charset="-128"/>
              </a:defRPr>
            </a:lvl1pPr>
          </a:lstStyle>
          <a:p>
            <a:pPr>
              <a:defRPr/>
            </a:pPr>
            <a:fld id="{23AB2C03-93A1-6541-B4E7-2BCB161351BA}" type="datetimeFigureOut">
              <a:rPr lang="en-CA" altLang="en-US"/>
              <a:pPr>
                <a:defRPr/>
              </a:pPr>
              <a:t>2018-10-23</a:t>
            </a:fld>
            <a:endParaRPr lang="en-CA" altLang="en-US"/>
          </a:p>
        </p:txBody>
      </p:sp>
      <p:sp>
        <p:nvSpPr>
          <p:cNvPr id="4" name="Footer Placeholder 3">
            <a:extLst>
              <a:ext uri="{FF2B5EF4-FFF2-40B4-BE49-F238E27FC236}"/>
            </a:extLst>
          </p:cNvPr>
          <p:cNvSpPr>
            <a:spLocks noGrp="1"/>
          </p:cNvSpPr>
          <p:nvPr>
            <p:ph type="ftr" sz="quarter" idx="2"/>
          </p:nvPr>
        </p:nvSpPr>
        <p:spPr>
          <a:xfrm>
            <a:off x="0" y="8772525"/>
            <a:ext cx="3038475" cy="461963"/>
          </a:xfrm>
          <a:prstGeom prst="rect">
            <a:avLst/>
          </a:prstGeom>
        </p:spPr>
        <p:txBody>
          <a:bodyPr vert="horz" lIns="92830" tIns="46415" rIns="92830" bIns="46415" rtlCol="0" anchor="b"/>
          <a:lstStyle>
            <a:lvl1pPr algn="l" defTabSz="842162" eaLnBrk="1" fontAlgn="auto" hangingPunct="1">
              <a:spcBef>
                <a:spcPts val="0"/>
              </a:spcBef>
              <a:spcAft>
                <a:spcPts val="0"/>
              </a:spcAft>
              <a:defRPr sz="1200">
                <a:latin typeface="+mn-lt"/>
                <a:ea typeface="+mn-ea"/>
                <a:cs typeface="+mn-cs"/>
              </a:defRPr>
            </a:lvl1pPr>
          </a:lstStyle>
          <a:p>
            <a:pPr>
              <a:defRPr/>
            </a:pPr>
            <a:endParaRPr lang="en-CA"/>
          </a:p>
        </p:txBody>
      </p:sp>
      <p:sp>
        <p:nvSpPr>
          <p:cNvPr id="5" name="Slide Number Placeholder 4">
            <a:extLst>
              <a:ext uri="{FF2B5EF4-FFF2-40B4-BE49-F238E27FC236}"/>
            </a:extLst>
          </p:cNvPr>
          <p:cNvSpPr>
            <a:spLocks noGrp="1"/>
          </p:cNvSpPr>
          <p:nvPr>
            <p:ph type="sldNum" sz="quarter" idx="3"/>
          </p:nvPr>
        </p:nvSpPr>
        <p:spPr>
          <a:xfrm>
            <a:off x="3970338" y="8772525"/>
            <a:ext cx="3038475" cy="461963"/>
          </a:xfrm>
          <a:prstGeom prst="rect">
            <a:avLst/>
          </a:prstGeom>
        </p:spPr>
        <p:txBody>
          <a:bodyPr vert="horz" wrap="square" lIns="92830" tIns="46415" rIns="92830" bIns="46415" numCol="1" anchor="b" anchorCtr="0" compatLnSpc="1">
            <a:prstTxWarp prst="textNoShape">
              <a:avLst/>
            </a:prstTxWarp>
          </a:bodyPr>
          <a:lstStyle>
            <a:lvl1pPr algn="r" eaLnBrk="1" hangingPunct="1">
              <a:defRPr sz="1200"/>
            </a:lvl1pPr>
          </a:lstStyle>
          <a:p>
            <a:fld id="{B75E914C-51D1-5648-A43E-F20691D35376}" type="slidenum">
              <a:rPr lang="en-CA" altLang="en-US"/>
              <a:pPr/>
              <a:t>‹#›</a:t>
            </a:fld>
            <a:endParaRPr lang="en-CA" altLang="en-US"/>
          </a:p>
        </p:txBody>
      </p:sp>
    </p:spTree>
    <p:extLst>
      <p:ext uri="{BB962C8B-B14F-4D97-AF65-F5344CB8AC3E}">
        <p14:creationId xmlns:p14="http://schemas.microsoft.com/office/powerpoint/2010/main" val="20631450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extLst>
          </p:cNvPr>
          <p:cNvSpPr>
            <a:spLocks noGrp="1"/>
          </p:cNvSpPr>
          <p:nvPr>
            <p:ph type="hdr" sz="quarter"/>
          </p:nvPr>
        </p:nvSpPr>
        <p:spPr>
          <a:xfrm>
            <a:off x="0" y="0"/>
            <a:ext cx="3038475" cy="463550"/>
          </a:xfrm>
          <a:prstGeom prst="rect">
            <a:avLst/>
          </a:prstGeom>
        </p:spPr>
        <p:txBody>
          <a:bodyPr vert="horz" lIns="92830" tIns="46415" rIns="92830" bIns="46415" rtlCol="0"/>
          <a:lstStyle>
            <a:lvl1pPr algn="l" defTabSz="842162"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a:extLst>
              <a:ext uri="{FF2B5EF4-FFF2-40B4-BE49-F238E27FC236}"/>
            </a:extLst>
          </p:cNvPr>
          <p:cNvSpPr>
            <a:spLocks noGrp="1"/>
          </p:cNvSpPr>
          <p:nvPr>
            <p:ph type="dt" idx="1"/>
          </p:nvPr>
        </p:nvSpPr>
        <p:spPr>
          <a:xfrm>
            <a:off x="3970338" y="0"/>
            <a:ext cx="3038475" cy="463550"/>
          </a:xfrm>
          <a:prstGeom prst="rect">
            <a:avLst/>
          </a:prstGeom>
        </p:spPr>
        <p:txBody>
          <a:bodyPr vert="horz" wrap="square" lIns="92830" tIns="46415" rIns="92830" bIns="46415" numCol="1" anchor="t" anchorCtr="0" compatLnSpc="1">
            <a:prstTxWarp prst="textNoShape">
              <a:avLst/>
            </a:prstTxWarp>
          </a:bodyPr>
          <a:lstStyle>
            <a:lvl1pPr algn="r" eaLnBrk="1" hangingPunct="1">
              <a:defRPr sz="1200" smtClean="0">
                <a:latin typeface="Calibri" pitchFamily="34" charset="0"/>
                <a:ea typeface="MS PGothic" pitchFamily="34" charset="-128"/>
              </a:defRPr>
            </a:lvl1pPr>
          </a:lstStyle>
          <a:p>
            <a:pPr>
              <a:defRPr/>
            </a:pPr>
            <a:fld id="{BF950173-4AF5-FA47-83CF-C788BCB0E778}" type="datetimeFigureOut">
              <a:rPr lang="en-US" altLang="en-US"/>
              <a:pPr>
                <a:defRPr/>
              </a:pPr>
              <a:t>10/23/18</a:t>
            </a:fld>
            <a:endParaRPr lang="en-US" altLang="en-US"/>
          </a:p>
        </p:txBody>
      </p:sp>
      <p:sp>
        <p:nvSpPr>
          <p:cNvPr id="4" name="Slide Image Placeholder 3">
            <a:extLst>
              <a:ext uri="{FF2B5EF4-FFF2-40B4-BE49-F238E27FC236}"/>
            </a:extLst>
          </p:cNvPr>
          <p:cNvSpPr>
            <a:spLocks noGrp="1" noRot="1" noChangeAspect="1"/>
          </p:cNvSpPr>
          <p:nvPr>
            <p:ph type="sldImg" idx="2"/>
          </p:nvPr>
        </p:nvSpPr>
        <p:spPr>
          <a:xfrm>
            <a:off x="1427163" y="1154113"/>
            <a:ext cx="4156075" cy="3117850"/>
          </a:xfrm>
          <a:prstGeom prst="rect">
            <a:avLst/>
          </a:prstGeom>
          <a:noFill/>
          <a:ln w="12700">
            <a:solidFill>
              <a:prstClr val="black"/>
            </a:solidFill>
          </a:ln>
        </p:spPr>
        <p:txBody>
          <a:bodyPr vert="horz" lIns="92830" tIns="46415" rIns="92830" bIns="46415" rtlCol="0" anchor="ctr"/>
          <a:lstStyle/>
          <a:p>
            <a:pPr lvl="0"/>
            <a:endParaRPr lang="en-US" noProof="0"/>
          </a:p>
        </p:txBody>
      </p:sp>
      <p:sp>
        <p:nvSpPr>
          <p:cNvPr id="5" name="Notes Placeholder 4">
            <a:extLst>
              <a:ext uri="{FF2B5EF4-FFF2-40B4-BE49-F238E27FC236}"/>
            </a:extLst>
          </p:cNvPr>
          <p:cNvSpPr>
            <a:spLocks noGrp="1"/>
          </p:cNvSpPr>
          <p:nvPr>
            <p:ph type="body" sz="quarter" idx="3"/>
          </p:nvPr>
        </p:nvSpPr>
        <p:spPr>
          <a:xfrm>
            <a:off x="701675" y="4445000"/>
            <a:ext cx="5607050" cy="3636963"/>
          </a:xfrm>
          <a:prstGeom prst="rect">
            <a:avLst/>
          </a:prstGeom>
        </p:spPr>
        <p:txBody>
          <a:bodyPr vert="horz" lIns="92830" tIns="46415" rIns="92830" bIns="46415"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extLst>
          </p:cNvPr>
          <p:cNvSpPr>
            <a:spLocks noGrp="1"/>
          </p:cNvSpPr>
          <p:nvPr>
            <p:ph type="ftr" sz="quarter" idx="4"/>
          </p:nvPr>
        </p:nvSpPr>
        <p:spPr>
          <a:xfrm>
            <a:off x="0" y="8772525"/>
            <a:ext cx="3038475" cy="463550"/>
          </a:xfrm>
          <a:prstGeom prst="rect">
            <a:avLst/>
          </a:prstGeom>
        </p:spPr>
        <p:txBody>
          <a:bodyPr vert="horz" lIns="92830" tIns="46415" rIns="92830" bIns="46415" rtlCol="0" anchor="b"/>
          <a:lstStyle>
            <a:lvl1pPr algn="l" defTabSz="842162" eaLnBrk="1" fontAlgn="auto" hangingPunct="1">
              <a:spcBef>
                <a:spcPts val="0"/>
              </a:spcBef>
              <a:spcAft>
                <a:spcPts val="0"/>
              </a:spcAft>
              <a:defRPr sz="1200">
                <a:latin typeface="+mn-lt"/>
                <a:ea typeface="+mn-ea"/>
                <a:cs typeface="+mn-cs"/>
              </a:defRPr>
            </a:lvl1pPr>
          </a:lstStyle>
          <a:p>
            <a:pPr>
              <a:defRPr/>
            </a:pPr>
            <a:endParaRPr lang="en-US"/>
          </a:p>
        </p:txBody>
      </p:sp>
      <p:sp>
        <p:nvSpPr>
          <p:cNvPr id="7" name="Slide Number Placeholder 6">
            <a:extLst>
              <a:ext uri="{FF2B5EF4-FFF2-40B4-BE49-F238E27FC236}"/>
            </a:extLst>
          </p:cNvPr>
          <p:cNvSpPr>
            <a:spLocks noGrp="1"/>
          </p:cNvSpPr>
          <p:nvPr>
            <p:ph type="sldNum" sz="quarter" idx="5"/>
          </p:nvPr>
        </p:nvSpPr>
        <p:spPr>
          <a:xfrm>
            <a:off x="3970338" y="8772525"/>
            <a:ext cx="3038475" cy="463550"/>
          </a:xfrm>
          <a:prstGeom prst="rect">
            <a:avLst/>
          </a:prstGeom>
        </p:spPr>
        <p:txBody>
          <a:bodyPr vert="horz" wrap="square" lIns="92830" tIns="46415" rIns="92830" bIns="46415" numCol="1" anchor="b" anchorCtr="0" compatLnSpc="1">
            <a:prstTxWarp prst="textNoShape">
              <a:avLst/>
            </a:prstTxWarp>
          </a:bodyPr>
          <a:lstStyle>
            <a:lvl1pPr algn="r" eaLnBrk="1" hangingPunct="1">
              <a:defRPr sz="1200"/>
            </a:lvl1pPr>
          </a:lstStyle>
          <a:p>
            <a:fld id="{41127608-5FC5-F74C-8015-E21FC340E7C0}" type="slidenum">
              <a:rPr lang="en-US" altLang="en-US"/>
              <a:pPr/>
              <a:t>‹#›</a:t>
            </a:fld>
            <a:endParaRPr lang="en-US" altLang="en-US"/>
          </a:p>
        </p:txBody>
      </p:sp>
    </p:spTree>
    <p:extLst>
      <p:ext uri="{BB962C8B-B14F-4D97-AF65-F5344CB8AC3E}">
        <p14:creationId xmlns:p14="http://schemas.microsoft.com/office/powerpoint/2010/main" val="1154808881"/>
      </p:ext>
    </p:extLst>
  </p:cSld>
  <p:clrMap bg1="lt1" tx1="dk1" bg2="lt2" tx2="dk2" accent1="accent1" accent2="accent2" accent3="accent3" accent4="accent4" accent5="accent5" accent6="accent6" hlink="hlink" folHlink="folHlink"/>
  <p:notesStyle>
    <a:lvl1pPr algn="l" defTabSz="841375" rtl="0" eaLnBrk="0" fontAlgn="base" hangingPunct="0">
      <a:spcBef>
        <a:spcPct val="30000"/>
      </a:spcBef>
      <a:spcAft>
        <a:spcPct val="0"/>
      </a:spcAft>
      <a:defRPr sz="1100" kern="1200">
        <a:solidFill>
          <a:schemeClr val="tx1"/>
        </a:solidFill>
        <a:latin typeface="+mn-lt"/>
        <a:ea typeface="MS PGothic" pitchFamily="34" charset="-128"/>
        <a:cs typeface="ＭＳ Ｐゴシック" panose="020B0600070205080204" pitchFamily="34" charset="-128"/>
      </a:defRPr>
    </a:lvl1pPr>
    <a:lvl2pPr marL="420688" algn="l" defTabSz="841375" rtl="0" eaLnBrk="0" fontAlgn="base" hangingPunct="0">
      <a:spcBef>
        <a:spcPct val="30000"/>
      </a:spcBef>
      <a:spcAft>
        <a:spcPct val="0"/>
      </a:spcAft>
      <a:defRPr sz="1100" kern="1200">
        <a:solidFill>
          <a:schemeClr val="tx1"/>
        </a:solidFill>
        <a:latin typeface="+mn-lt"/>
        <a:ea typeface="MS PGothic" pitchFamily="34" charset="-128"/>
        <a:cs typeface="ＭＳ Ｐゴシック" panose="020B0600070205080204" pitchFamily="34" charset="-128"/>
      </a:defRPr>
    </a:lvl2pPr>
    <a:lvl3pPr marL="841375" algn="l" defTabSz="841375" rtl="0" eaLnBrk="0" fontAlgn="base" hangingPunct="0">
      <a:spcBef>
        <a:spcPct val="30000"/>
      </a:spcBef>
      <a:spcAft>
        <a:spcPct val="0"/>
      </a:spcAft>
      <a:defRPr sz="1100" kern="1200">
        <a:solidFill>
          <a:schemeClr val="tx1"/>
        </a:solidFill>
        <a:latin typeface="+mn-lt"/>
        <a:ea typeface="MS PGothic" pitchFamily="34" charset="-128"/>
        <a:cs typeface="ＭＳ Ｐゴシック" panose="020B0600070205080204" pitchFamily="34" charset="-128"/>
      </a:defRPr>
    </a:lvl3pPr>
    <a:lvl4pPr marL="1262063" algn="l" defTabSz="841375" rtl="0" eaLnBrk="0" fontAlgn="base" hangingPunct="0">
      <a:spcBef>
        <a:spcPct val="30000"/>
      </a:spcBef>
      <a:spcAft>
        <a:spcPct val="0"/>
      </a:spcAft>
      <a:defRPr sz="1100" kern="1200">
        <a:solidFill>
          <a:schemeClr val="tx1"/>
        </a:solidFill>
        <a:latin typeface="+mn-lt"/>
        <a:ea typeface="MS PGothic" pitchFamily="34" charset="-128"/>
        <a:cs typeface="ＭＳ Ｐゴシック" panose="020B0600070205080204" pitchFamily="34" charset="-128"/>
      </a:defRPr>
    </a:lvl4pPr>
    <a:lvl5pPr marL="1682750" algn="l" defTabSz="841375" rtl="0" eaLnBrk="0" fontAlgn="base" hangingPunct="0">
      <a:spcBef>
        <a:spcPct val="30000"/>
      </a:spcBef>
      <a:spcAft>
        <a:spcPct val="0"/>
      </a:spcAft>
      <a:defRPr sz="1100" kern="1200">
        <a:solidFill>
          <a:schemeClr val="tx1"/>
        </a:solidFill>
        <a:latin typeface="+mn-lt"/>
        <a:ea typeface="MS PGothic" pitchFamily="34" charset="-128"/>
        <a:cs typeface="ＭＳ Ｐゴシック" panose="020B0600070205080204" pitchFamily="34" charset="-128"/>
      </a:defRPr>
    </a:lvl5pPr>
    <a:lvl6pPr marL="2105406" algn="l" defTabSz="842162" rtl="0" eaLnBrk="1" latinLnBrk="0" hangingPunct="1">
      <a:defRPr sz="1100" kern="1200">
        <a:solidFill>
          <a:schemeClr val="tx1"/>
        </a:solidFill>
        <a:latin typeface="+mn-lt"/>
        <a:ea typeface="+mn-ea"/>
        <a:cs typeface="+mn-cs"/>
      </a:defRPr>
    </a:lvl6pPr>
    <a:lvl7pPr marL="2526487" algn="l" defTabSz="842162" rtl="0" eaLnBrk="1" latinLnBrk="0" hangingPunct="1">
      <a:defRPr sz="1100" kern="1200">
        <a:solidFill>
          <a:schemeClr val="tx1"/>
        </a:solidFill>
        <a:latin typeface="+mn-lt"/>
        <a:ea typeface="+mn-ea"/>
        <a:cs typeface="+mn-cs"/>
      </a:defRPr>
    </a:lvl7pPr>
    <a:lvl8pPr marL="2947568" algn="l" defTabSz="842162" rtl="0" eaLnBrk="1" latinLnBrk="0" hangingPunct="1">
      <a:defRPr sz="1100" kern="1200">
        <a:solidFill>
          <a:schemeClr val="tx1"/>
        </a:solidFill>
        <a:latin typeface="+mn-lt"/>
        <a:ea typeface="+mn-ea"/>
        <a:cs typeface="+mn-cs"/>
      </a:defRPr>
    </a:lvl8pPr>
    <a:lvl9pPr marL="3368650" algn="l" defTabSz="842162"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tLang="en-US">
              <a:ea typeface="MS PGothic" charset="-128"/>
            </a:endParaRPr>
          </a:p>
        </p:txBody>
      </p:sp>
      <p:sp>
        <p:nvSpPr>
          <p:cNvPr id="45060" name="Slide Number Placeholder 3"/>
          <p:cNvSpPr txBox="1">
            <a:spLocks noGrp="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EF69025A-072C-B640-9250-A8816A0B71CF}" type="slidenum">
              <a:rPr lang="en-US" altLang="en-US" sz="1200">
                <a:latin typeface="Arial" charset="0"/>
              </a:rPr>
              <a:pPr algn="r" eaLnBrk="1" hangingPunct="1"/>
              <a:t>30</a:t>
            </a:fld>
            <a:endParaRPr lang="en-US" altLang="en-US" sz="1200">
              <a:latin typeface="Arial" charset="0"/>
            </a:endParaRPr>
          </a:p>
        </p:txBody>
      </p:sp>
    </p:spTree>
    <p:extLst>
      <p:ext uri="{BB962C8B-B14F-4D97-AF65-F5344CB8AC3E}">
        <p14:creationId xmlns:p14="http://schemas.microsoft.com/office/powerpoint/2010/main" val="20075211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CA" dirty="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dirty="0"/>
              <a:t>Click to edit Master subtitle style</a:t>
            </a:r>
            <a:endParaRPr lang="en-US" dirty="0"/>
          </a:p>
        </p:txBody>
      </p:sp>
      <p:sp>
        <p:nvSpPr>
          <p:cNvPr id="4" name="Footer Placeholder 4">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5">
            <a:extLst>
              <a:ext uri="{FF2B5EF4-FFF2-40B4-BE49-F238E27FC236}"/>
            </a:extLst>
          </p:cNvPr>
          <p:cNvSpPr>
            <a:spLocks noGrp="1"/>
          </p:cNvSpPr>
          <p:nvPr>
            <p:ph type="sldNum" sz="quarter" idx="11"/>
          </p:nvPr>
        </p:nvSpPr>
        <p:spPr/>
        <p:txBody>
          <a:bodyPr/>
          <a:lstStyle>
            <a:lvl1pPr>
              <a:defRPr/>
            </a:lvl1pPr>
          </a:lstStyle>
          <a:p>
            <a:fld id="{47BD7E2B-96FB-4C4A-B67A-8D32A702A9B1}" type="slidenum">
              <a:rPr lang="en-US" altLang="en-US"/>
              <a:pPr/>
              <a:t>‹#›</a:t>
            </a:fld>
            <a:endParaRPr lang="en-US" altLang="en-US"/>
          </a:p>
        </p:txBody>
      </p:sp>
      <p:sp>
        <p:nvSpPr>
          <p:cNvPr id="6" name="Date Placeholder 4">
            <a:extLst>
              <a:ext uri="{FF2B5EF4-FFF2-40B4-BE49-F238E27FC236}"/>
            </a:extLst>
          </p:cNvPr>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smtClean="0">
                <a:latin typeface="Calibri" pitchFamily="34" charset="0"/>
                <a:ea typeface="MS PGothic" pitchFamily="34" charset="-128"/>
              </a:defRPr>
            </a:lvl1pPr>
          </a:lstStyle>
          <a:p>
            <a:pPr>
              <a:defRPr/>
            </a:pPr>
            <a:fld id="{8CCE5174-9A1B-3F45-AAFF-C60FB7A87DA0}" type="datetimeFigureOut">
              <a:rPr lang="en-US" altLang="en-US"/>
              <a:pPr>
                <a:defRPr/>
              </a:pPr>
              <a:t>10/23/18</a:t>
            </a:fld>
            <a:endParaRPr lang="en-US" altLang="en-US"/>
          </a:p>
        </p:txBody>
      </p:sp>
    </p:spTree>
    <p:extLst>
      <p:ext uri="{BB962C8B-B14F-4D97-AF65-F5344CB8AC3E}">
        <p14:creationId xmlns:p14="http://schemas.microsoft.com/office/powerpoint/2010/main" val="584171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extLst>
          </p:cNvPr>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smtClean="0">
                <a:latin typeface="Calibri" pitchFamily="34" charset="0"/>
                <a:ea typeface="MS PGothic" pitchFamily="34" charset="-128"/>
              </a:defRPr>
            </a:lvl1pPr>
          </a:lstStyle>
          <a:p>
            <a:pPr>
              <a:defRPr/>
            </a:pPr>
            <a:fld id="{DD677B92-D315-824D-9471-C7962F87233D}" type="datetimeFigureOut">
              <a:rPr lang="en-US" altLang="en-US"/>
              <a:pPr>
                <a:defRPr/>
              </a:pPr>
              <a:t>10/23/18</a:t>
            </a:fld>
            <a:endParaRPr lang="en-US" altLang="en-US"/>
          </a:p>
        </p:txBody>
      </p:sp>
      <p:sp>
        <p:nvSpPr>
          <p:cNvPr id="5"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extLst>
          </p:cNvPr>
          <p:cNvSpPr>
            <a:spLocks noGrp="1"/>
          </p:cNvSpPr>
          <p:nvPr>
            <p:ph type="sldNum" sz="quarter" idx="12"/>
          </p:nvPr>
        </p:nvSpPr>
        <p:spPr/>
        <p:txBody>
          <a:bodyPr/>
          <a:lstStyle>
            <a:lvl1pPr>
              <a:defRPr/>
            </a:lvl1pPr>
          </a:lstStyle>
          <a:p>
            <a:fld id="{6BC18B30-1082-5C4B-B8C8-DA76193D63FB}" type="slidenum">
              <a:rPr lang="en-US" altLang="en-US"/>
              <a:pPr/>
              <a:t>‹#›</a:t>
            </a:fld>
            <a:endParaRPr lang="en-US" altLang="en-US"/>
          </a:p>
        </p:txBody>
      </p:sp>
    </p:spTree>
    <p:extLst>
      <p:ext uri="{BB962C8B-B14F-4D97-AF65-F5344CB8AC3E}">
        <p14:creationId xmlns:p14="http://schemas.microsoft.com/office/powerpoint/2010/main" val="18739619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extLst>
          </p:cNvPr>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smtClean="0">
                <a:latin typeface="Calibri" pitchFamily="34" charset="0"/>
                <a:ea typeface="MS PGothic" pitchFamily="34" charset="-128"/>
              </a:defRPr>
            </a:lvl1pPr>
          </a:lstStyle>
          <a:p>
            <a:pPr>
              <a:defRPr/>
            </a:pPr>
            <a:fld id="{5FE58FDE-AB6D-B54D-B57D-69C865AB5E59}" type="datetimeFigureOut">
              <a:rPr lang="en-US" altLang="en-US"/>
              <a:pPr>
                <a:defRPr/>
              </a:pPr>
              <a:t>10/23/18</a:t>
            </a:fld>
            <a:endParaRPr lang="en-US" altLang="en-US"/>
          </a:p>
        </p:txBody>
      </p:sp>
      <p:sp>
        <p:nvSpPr>
          <p:cNvPr id="5"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extLst>
          </p:cNvPr>
          <p:cNvSpPr>
            <a:spLocks noGrp="1"/>
          </p:cNvSpPr>
          <p:nvPr>
            <p:ph type="sldNum" sz="quarter" idx="12"/>
          </p:nvPr>
        </p:nvSpPr>
        <p:spPr/>
        <p:txBody>
          <a:bodyPr/>
          <a:lstStyle>
            <a:lvl1pPr>
              <a:defRPr/>
            </a:lvl1pPr>
          </a:lstStyle>
          <a:p>
            <a:fld id="{04C6DC33-5EEA-3849-AA1F-4B1CC5FFB755}" type="slidenum">
              <a:rPr lang="en-US" altLang="en-US"/>
              <a:pPr/>
              <a:t>‹#›</a:t>
            </a:fld>
            <a:endParaRPr lang="en-US" altLang="en-US"/>
          </a:p>
        </p:txBody>
      </p:sp>
    </p:spTree>
    <p:extLst>
      <p:ext uri="{BB962C8B-B14F-4D97-AF65-F5344CB8AC3E}">
        <p14:creationId xmlns:p14="http://schemas.microsoft.com/office/powerpoint/2010/main" val="6833267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CA"/>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a:t>Click to edit Master subtitle style</a:t>
            </a:r>
            <a:endParaRPr lang="en-US"/>
          </a:p>
        </p:txBody>
      </p:sp>
    </p:spTree>
    <p:extLst>
      <p:ext uri="{BB962C8B-B14F-4D97-AF65-F5344CB8AC3E}">
        <p14:creationId xmlns:p14="http://schemas.microsoft.com/office/powerpoint/2010/main" val="10604242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Content Placeholder 2"/>
          <p:cNvSpPr>
            <a:spLocks noGrp="1"/>
          </p:cNvSpPr>
          <p:nvPr>
            <p:ph idx="1"/>
          </p:nvPr>
        </p:nvSpPr>
        <p:spPr/>
        <p:txBody>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Tree>
    <p:extLst>
      <p:ext uri="{BB962C8B-B14F-4D97-AF65-F5344CB8AC3E}">
        <p14:creationId xmlns:p14="http://schemas.microsoft.com/office/powerpoint/2010/main" val="8608709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a:t>Click to edit Master text styles</a:t>
            </a:r>
          </a:p>
        </p:txBody>
      </p:sp>
    </p:spTree>
    <p:extLst>
      <p:ext uri="{BB962C8B-B14F-4D97-AF65-F5344CB8AC3E}">
        <p14:creationId xmlns:p14="http://schemas.microsoft.com/office/powerpoint/2010/main" val="20771318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Content Placeholder 2"/>
          <p:cNvSpPr>
            <a:spLocks noGrp="1"/>
          </p:cNvSpPr>
          <p:nvPr>
            <p:ph sz="half" idx="1"/>
          </p:nvPr>
        </p:nvSpPr>
        <p:spPr>
          <a:xfrm>
            <a:off x="62865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Content Placeholder 3"/>
          <p:cNvSpPr>
            <a:spLocks noGrp="1"/>
          </p:cNvSpPr>
          <p:nvPr>
            <p:ph sz="half" idx="2"/>
          </p:nvPr>
        </p:nvSpPr>
        <p:spPr>
          <a:xfrm>
            <a:off x="464820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Tree>
    <p:extLst>
      <p:ext uri="{BB962C8B-B14F-4D97-AF65-F5344CB8AC3E}">
        <p14:creationId xmlns:p14="http://schemas.microsoft.com/office/powerpoint/2010/main" val="5155605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CA"/>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Tree>
    <p:extLst>
      <p:ext uri="{BB962C8B-B14F-4D97-AF65-F5344CB8AC3E}">
        <p14:creationId xmlns:p14="http://schemas.microsoft.com/office/powerpoint/2010/main" val="625991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Tree>
    <p:extLst>
      <p:ext uri="{BB962C8B-B14F-4D97-AF65-F5344CB8AC3E}">
        <p14:creationId xmlns:p14="http://schemas.microsoft.com/office/powerpoint/2010/main" val="796399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50798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a:t>Click to edit Master text styles</a:t>
            </a:r>
          </a:p>
        </p:txBody>
      </p:sp>
    </p:spTree>
    <p:extLst>
      <p:ext uri="{BB962C8B-B14F-4D97-AF65-F5344CB8AC3E}">
        <p14:creationId xmlns:p14="http://schemas.microsoft.com/office/powerpoint/2010/main" val="20362708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3900" b="1" cap="all"/>
            </a:lvl1pPr>
          </a:lstStyle>
          <a:p>
            <a:r>
              <a:rPr lang="en-CA"/>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rgbClr val="00B2EB"/>
                </a:solidFill>
              </a:defRPr>
            </a:lvl1pPr>
            <a:lvl2pPr marL="449167" indent="0">
              <a:buNone/>
              <a:defRPr sz="1800">
                <a:solidFill>
                  <a:schemeClr val="tx1">
                    <a:tint val="75000"/>
                  </a:schemeClr>
                </a:solidFill>
              </a:defRPr>
            </a:lvl2pPr>
            <a:lvl3pPr marL="898334" indent="0">
              <a:buNone/>
              <a:defRPr sz="1600">
                <a:solidFill>
                  <a:schemeClr val="tx1">
                    <a:tint val="75000"/>
                  </a:schemeClr>
                </a:solidFill>
              </a:defRPr>
            </a:lvl3pPr>
            <a:lvl4pPr marL="1347502" indent="0">
              <a:buNone/>
              <a:defRPr sz="1400">
                <a:solidFill>
                  <a:schemeClr val="tx1">
                    <a:tint val="75000"/>
                  </a:schemeClr>
                </a:solidFill>
              </a:defRPr>
            </a:lvl4pPr>
            <a:lvl5pPr marL="1796669" indent="0">
              <a:buNone/>
              <a:defRPr sz="1400">
                <a:solidFill>
                  <a:schemeClr val="tx1">
                    <a:tint val="75000"/>
                  </a:schemeClr>
                </a:solidFill>
              </a:defRPr>
            </a:lvl5pPr>
            <a:lvl6pPr marL="2245836" indent="0">
              <a:buNone/>
              <a:defRPr sz="1400">
                <a:solidFill>
                  <a:schemeClr val="tx1">
                    <a:tint val="75000"/>
                  </a:schemeClr>
                </a:solidFill>
              </a:defRPr>
            </a:lvl6pPr>
            <a:lvl7pPr marL="2695003" indent="0">
              <a:buNone/>
              <a:defRPr sz="1400">
                <a:solidFill>
                  <a:schemeClr val="tx1">
                    <a:tint val="75000"/>
                  </a:schemeClr>
                </a:solidFill>
              </a:defRPr>
            </a:lvl7pPr>
            <a:lvl8pPr marL="3144172" indent="0">
              <a:buNone/>
              <a:defRPr sz="1400">
                <a:solidFill>
                  <a:schemeClr val="tx1">
                    <a:tint val="75000"/>
                  </a:schemeClr>
                </a:solidFill>
              </a:defRPr>
            </a:lvl8pPr>
            <a:lvl9pPr marL="3593339" indent="0">
              <a:buNone/>
              <a:defRPr sz="1400">
                <a:solidFill>
                  <a:schemeClr val="tx1">
                    <a:tint val="75000"/>
                  </a:schemeClr>
                </a:solidFill>
              </a:defRPr>
            </a:lvl9pPr>
          </a:lstStyle>
          <a:p>
            <a:pPr lvl="0"/>
            <a:r>
              <a:rPr lang="en-CA" dirty="0"/>
              <a:t>Click to edit Master text styles</a:t>
            </a:r>
          </a:p>
        </p:txBody>
      </p:sp>
      <p:sp>
        <p:nvSpPr>
          <p:cNvPr id="4" name="Footer Placeholder 4">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5">
            <a:extLst>
              <a:ext uri="{FF2B5EF4-FFF2-40B4-BE49-F238E27FC236}"/>
            </a:extLst>
          </p:cNvPr>
          <p:cNvSpPr>
            <a:spLocks noGrp="1"/>
          </p:cNvSpPr>
          <p:nvPr>
            <p:ph type="sldNum" sz="quarter" idx="11"/>
          </p:nvPr>
        </p:nvSpPr>
        <p:spPr/>
        <p:txBody>
          <a:bodyPr/>
          <a:lstStyle>
            <a:lvl1pPr>
              <a:defRPr/>
            </a:lvl1pPr>
          </a:lstStyle>
          <a:p>
            <a:fld id="{893BDF73-53B2-E944-B708-8230251A7DC6}" type="slidenum">
              <a:rPr lang="en-US" altLang="en-US"/>
              <a:pPr/>
              <a:t>‹#›</a:t>
            </a:fld>
            <a:endParaRPr lang="en-US" altLang="en-US"/>
          </a:p>
        </p:txBody>
      </p:sp>
      <p:sp>
        <p:nvSpPr>
          <p:cNvPr id="6" name="Date Placeholder 4">
            <a:extLst>
              <a:ext uri="{FF2B5EF4-FFF2-40B4-BE49-F238E27FC236}"/>
            </a:extLst>
          </p:cNvPr>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smtClean="0">
                <a:latin typeface="Calibri" pitchFamily="34" charset="0"/>
                <a:ea typeface="MS PGothic" pitchFamily="34" charset="-128"/>
              </a:defRPr>
            </a:lvl1pPr>
          </a:lstStyle>
          <a:p>
            <a:pPr>
              <a:defRPr/>
            </a:pPr>
            <a:fld id="{91FEC3DE-9992-DA49-9F87-A09532110740}" type="datetimeFigureOut">
              <a:rPr lang="en-US" altLang="en-US"/>
              <a:pPr>
                <a:defRPr/>
              </a:pPr>
              <a:t>10/23/18</a:t>
            </a:fld>
            <a:endParaRPr lang="en-US" altLang="en-US"/>
          </a:p>
        </p:txBody>
      </p:sp>
    </p:spTree>
    <p:extLst>
      <p:ext uri="{BB962C8B-B14F-4D97-AF65-F5344CB8AC3E}">
        <p14:creationId xmlns:p14="http://schemas.microsoft.com/office/powerpoint/2010/main" val="20233559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a:t>Click to edit Master text styles</a:t>
            </a:r>
          </a:p>
        </p:txBody>
      </p:sp>
    </p:spTree>
    <p:extLst>
      <p:ext uri="{BB962C8B-B14F-4D97-AF65-F5344CB8AC3E}">
        <p14:creationId xmlns:p14="http://schemas.microsoft.com/office/powerpoint/2010/main" val="5785502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Tree>
    <p:extLst>
      <p:ext uri="{BB962C8B-B14F-4D97-AF65-F5344CB8AC3E}">
        <p14:creationId xmlns:p14="http://schemas.microsoft.com/office/powerpoint/2010/main" val="13250421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CA"/>
              <a:t>Click to edit Master title style</a:t>
            </a:r>
            <a:endParaRPr lang="en-US"/>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Tree>
    <p:extLst>
      <p:ext uri="{BB962C8B-B14F-4D97-AF65-F5344CB8AC3E}">
        <p14:creationId xmlns:p14="http://schemas.microsoft.com/office/powerpoint/2010/main" val="12921211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Footer Placeholder 5">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6" name="Slide Number Placeholder 6">
            <a:extLst>
              <a:ext uri="{FF2B5EF4-FFF2-40B4-BE49-F238E27FC236}"/>
            </a:extLst>
          </p:cNvPr>
          <p:cNvSpPr>
            <a:spLocks noGrp="1"/>
          </p:cNvSpPr>
          <p:nvPr>
            <p:ph type="sldNum" sz="quarter" idx="11"/>
          </p:nvPr>
        </p:nvSpPr>
        <p:spPr/>
        <p:txBody>
          <a:bodyPr/>
          <a:lstStyle>
            <a:lvl1pPr>
              <a:defRPr/>
            </a:lvl1pPr>
          </a:lstStyle>
          <a:p>
            <a:fld id="{C30BBB66-86FA-0A4F-A74F-D8BDA995F2D7}" type="slidenum">
              <a:rPr lang="en-US" altLang="en-US"/>
              <a:pPr/>
              <a:t>‹#›</a:t>
            </a:fld>
            <a:endParaRPr lang="en-US" altLang="en-US"/>
          </a:p>
        </p:txBody>
      </p:sp>
      <p:sp>
        <p:nvSpPr>
          <p:cNvPr id="7" name="Date Placeholder 4">
            <a:extLst>
              <a:ext uri="{FF2B5EF4-FFF2-40B4-BE49-F238E27FC236}"/>
            </a:extLst>
          </p:cNvPr>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smtClean="0">
                <a:latin typeface="Calibri" pitchFamily="34" charset="0"/>
                <a:ea typeface="MS PGothic" pitchFamily="34" charset="-128"/>
              </a:defRPr>
            </a:lvl1pPr>
          </a:lstStyle>
          <a:p>
            <a:pPr>
              <a:defRPr/>
            </a:pPr>
            <a:fld id="{5483ED8E-51FF-7E4A-91EB-831F2EB87DB4}" type="datetimeFigureOut">
              <a:rPr lang="en-US" altLang="en-US"/>
              <a:pPr>
                <a:defRPr/>
              </a:pPr>
              <a:t>10/23/18</a:t>
            </a:fld>
            <a:endParaRPr lang="en-US" altLang="en-US"/>
          </a:p>
        </p:txBody>
      </p:sp>
    </p:spTree>
    <p:extLst>
      <p:ext uri="{BB962C8B-B14F-4D97-AF65-F5344CB8AC3E}">
        <p14:creationId xmlns:p14="http://schemas.microsoft.com/office/powerpoint/2010/main" val="11400190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5" name="Footer Placeholder 7">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7" name="Slide Number Placeholder 8">
            <a:extLst>
              <a:ext uri="{FF2B5EF4-FFF2-40B4-BE49-F238E27FC236}"/>
            </a:extLst>
          </p:cNvPr>
          <p:cNvSpPr>
            <a:spLocks noGrp="1"/>
          </p:cNvSpPr>
          <p:nvPr>
            <p:ph type="sldNum" sz="quarter" idx="11"/>
          </p:nvPr>
        </p:nvSpPr>
        <p:spPr/>
        <p:txBody>
          <a:bodyPr/>
          <a:lstStyle>
            <a:lvl1pPr>
              <a:defRPr/>
            </a:lvl1pPr>
          </a:lstStyle>
          <a:p>
            <a:fld id="{842DBF17-7C22-2B46-A6AB-C6C047192D0C}" type="slidenum">
              <a:rPr lang="en-US" altLang="en-US"/>
              <a:pPr/>
              <a:t>‹#›</a:t>
            </a:fld>
            <a:endParaRPr lang="en-US" altLang="en-US"/>
          </a:p>
        </p:txBody>
      </p:sp>
      <p:sp>
        <p:nvSpPr>
          <p:cNvPr id="8" name="Date Placeholder 4">
            <a:extLst>
              <a:ext uri="{FF2B5EF4-FFF2-40B4-BE49-F238E27FC236}"/>
            </a:extLst>
          </p:cNvPr>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smtClean="0">
                <a:latin typeface="Calibri" pitchFamily="34" charset="0"/>
                <a:ea typeface="MS PGothic" pitchFamily="34" charset="-128"/>
              </a:defRPr>
            </a:lvl1pPr>
          </a:lstStyle>
          <a:p>
            <a:pPr>
              <a:defRPr/>
            </a:pPr>
            <a:fld id="{52C3E846-98C9-EF48-B89C-F1D1AD410F4C}" type="datetimeFigureOut">
              <a:rPr lang="en-US" altLang="en-US"/>
              <a:pPr>
                <a:defRPr/>
              </a:pPr>
              <a:t>10/23/18</a:t>
            </a:fld>
            <a:endParaRPr lang="en-US" altLang="en-US"/>
          </a:p>
        </p:txBody>
      </p:sp>
    </p:spTree>
    <p:extLst>
      <p:ext uri="{BB962C8B-B14F-4D97-AF65-F5344CB8AC3E}">
        <p14:creationId xmlns:p14="http://schemas.microsoft.com/office/powerpoint/2010/main" val="4511420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Click to edit Master title style</a:t>
            </a:r>
            <a:endParaRPr lang="en-US" dirty="0"/>
          </a:p>
        </p:txBody>
      </p:sp>
      <p:sp>
        <p:nvSpPr>
          <p:cNvPr id="3"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4" name="Slide Number Placeholder 4">
            <a:extLst>
              <a:ext uri="{FF2B5EF4-FFF2-40B4-BE49-F238E27FC236}"/>
            </a:extLst>
          </p:cNvPr>
          <p:cNvSpPr>
            <a:spLocks noGrp="1"/>
          </p:cNvSpPr>
          <p:nvPr>
            <p:ph type="sldNum" sz="quarter" idx="11"/>
          </p:nvPr>
        </p:nvSpPr>
        <p:spPr/>
        <p:txBody>
          <a:bodyPr/>
          <a:lstStyle>
            <a:lvl1pPr>
              <a:defRPr/>
            </a:lvl1pPr>
          </a:lstStyle>
          <a:p>
            <a:fld id="{0572E30A-CED1-D240-8389-0731FD06BB69}" type="slidenum">
              <a:rPr lang="en-US" altLang="en-US"/>
              <a:pPr/>
              <a:t>‹#›</a:t>
            </a:fld>
            <a:endParaRPr lang="en-US" altLang="en-US"/>
          </a:p>
        </p:txBody>
      </p:sp>
      <p:sp>
        <p:nvSpPr>
          <p:cNvPr id="5" name="Date Placeholder 4">
            <a:extLst>
              <a:ext uri="{FF2B5EF4-FFF2-40B4-BE49-F238E27FC236}"/>
            </a:extLst>
          </p:cNvPr>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smtClean="0">
                <a:latin typeface="Calibri" pitchFamily="34" charset="0"/>
                <a:ea typeface="MS PGothic" pitchFamily="34" charset="-128"/>
              </a:defRPr>
            </a:lvl1pPr>
          </a:lstStyle>
          <a:p>
            <a:pPr>
              <a:defRPr/>
            </a:pPr>
            <a:fld id="{ADDE8069-7A53-AF43-9115-3C4636E6B313}" type="datetimeFigureOut">
              <a:rPr lang="en-US" altLang="en-US"/>
              <a:pPr>
                <a:defRPr/>
              </a:pPr>
              <a:t>10/23/18</a:t>
            </a:fld>
            <a:endParaRPr lang="en-US" altLang="en-US"/>
          </a:p>
        </p:txBody>
      </p:sp>
    </p:spTree>
    <p:extLst>
      <p:ext uri="{BB962C8B-B14F-4D97-AF65-F5344CB8AC3E}">
        <p14:creationId xmlns:p14="http://schemas.microsoft.com/office/powerpoint/2010/main" val="17270595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3" name="Slide Number Placeholder 3">
            <a:extLst>
              <a:ext uri="{FF2B5EF4-FFF2-40B4-BE49-F238E27FC236}"/>
            </a:extLst>
          </p:cNvPr>
          <p:cNvSpPr>
            <a:spLocks noGrp="1"/>
          </p:cNvSpPr>
          <p:nvPr>
            <p:ph type="sldNum" sz="quarter" idx="11"/>
          </p:nvPr>
        </p:nvSpPr>
        <p:spPr/>
        <p:txBody>
          <a:bodyPr/>
          <a:lstStyle>
            <a:lvl1pPr>
              <a:defRPr/>
            </a:lvl1pPr>
          </a:lstStyle>
          <a:p>
            <a:fld id="{5E1BA6D9-60C5-8144-81AA-857E004BA0FD}" type="slidenum">
              <a:rPr lang="en-US" altLang="en-US"/>
              <a:pPr/>
              <a:t>‹#›</a:t>
            </a:fld>
            <a:endParaRPr lang="en-US" altLang="en-US"/>
          </a:p>
        </p:txBody>
      </p:sp>
      <p:sp>
        <p:nvSpPr>
          <p:cNvPr id="4" name="Date Placeholder 4">
            <a:extLst>
              <a:ext uri="{FF2B5EF4-FFF2-40B4-BE49-F238E27FC236}"/>
            </a:extLst>
          </p:cNvPr>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smtClean="0">
                <a:latin typeface="Calibri" pitchFamily="34" charset="0"/>
                <a:ea typeface="MS PGothic" pitchFamily="34" charset="-128"/>
              </a:defRPr>
            </a:lvl1pPr>
          </a:lstStyle>
          <a:p>
            <a:pPr>
              <a:defRPr/>
            </a:pPr>
            <a:fld id="{A8BA5B61-16AB-D147-971A-A3C7BB33848E}" type="datetimeFigureOut">
              <a:rPr lang="en-US" altLang="en-US"/>
              <a:pPr>
                <a:defRPr/>
              </a:pPr>
              <a:t>10/23/18</a:t>
            </a:fld>
            <a:endParaRPr lang="en-US" altLang="en-US"/>
          </a:p>
        </p:txBody>
      </p:sp>
    </p:spTree>
    <p:extLst>
      <p:ext uri="{BB962C8B-B14F-4D97-AF65-F5344CB8AC3E}">
        <p14:creationId xmlns:p14="http://schemas.microsoft.com/office/powerpoint/2010/main" val="13016907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2">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593849"/>
          </a:xfrm>
        </p:spPr>
        <p:txBody>
          <a:bodyPr anchor="b">
            <a:noAutofit/>
          </a:bodyPr>
          <a:lstStyle>
            <a:lvl1pPr algn="l">
              <a:defRPr sz="4100" b="1"/>
            </a:lvl1pPr>
          </a:lstStyle>
          <a:p>
            <a:r>
              <a:rPr lang="en-US"/>
              <a:t>Click to edit Master title style</a:t>
            </a:r>
            <a:endParaRPr lang="en-US" dirty="0"/>
          </a:p>
        </p:txBody>
      </p:sp>
      <p:sp>
        <p:nvSpPr>
          <p:cNvPr id="3" name="Content Placeholder 2"/>
          <p:cNvSpPr>
            <a:spLocks noGrp="1"/>
          </p:cNvSpPr>
          <p:nvPr>
            <p:ph idx="1"/>
          </p:nvPr>
        </p:nvSpPr>
        <p:spPr>
          <a:xfrm>
            <a:off x="3575050" y="273051"/>
            <a:ext cx="5111750" cy="5853113"/>
          </a:xfrm>
        </p:spPr>
        <p:txBody>
          <a:bodyPr/>
          <a:lstStyle>
            <a:lvl1pPr>
              <a:defRPr sz="31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1187532"/>
            <a:ext cx="3008313" cy="4938632"/>
          </a:xfrm>
        </p:spPr>
        <p:txBody>
          <a:bodyPr/>
          <a:lstStyle>
            <a:lvl1pPr marL="0" indent="0">
              <a:buNone/>
              <a:defRPr sz="1400"/>
            </a:lvl1pPr>
            <a:lvl2pPr marL="449167" indent="0">
              <a:buNone/>
              <a:defRPr sz="1200"/>
            </a:lvl2pPr>
            <a:lvl3pPr marL="898334" indent="0">
              <a:buNone/>
              <a:defRPr sz="1000"/>
            </a:lvl3pPr>
            <a:lvl4pPr marL="1347502" indent="0">
              <a:buNone/>
              <a:defRPr sz="900"/>
            </a:lvl4pPr>
            <a:lvl5pPr marL="1796669" indent="0">
              <a:buNone/>
              <a:defRPr sz="900"/>
            </a:lvl5pPr>
            <a:lvl6pPr marL="2245836" indent="0">
              <a:buNone/>
              <a:defRPr sz="900"/>
            </a:lvl6pPr>
            <a:lvl7pPr marL="2695003" indent="0">
              <a:buNone/>
              <a:defRPr sz="900"/>
            </a:lvl7pPr>
            <a:lvl8pPr marL="3144172" indent="0">
              <a:buNone/>
              <a:defRPr sz="900"/>
            </a:lvl8pPr>
            <a:lvl9pPr marL="3593339" indent="0">
              <a:buNone/>
              <a:defRPr sz="900"/>
            </a:lvl9pPr>
          </a:lstStyle>
          <a:p>
            <a:pPr lvl="0"/>
            <a:r>
              <a:rPr lang="en-CA" dirty="0"/>
              <a:t>Click to edit Master text styles</a:t>
            </a:r>
          </a:p>
        </p:txBody>
      </p:sp>
      <p:sp>
        <p:nvSpPr>
          <p:cNvPr id="5" name="Footer Placeholder 5">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6" name="Slide Number Placeholder 6">
            <a:extLst>
              <a:ext uri="{FF2B5EF4-FFF2-40B4-BE49-F238E27FC236}"/>
            </a:extLst>
          </p:cNvPr>
          <p:cNvSpPr>
            <a:spLocks noGrp="1"/>
          </p:cNvSpPr>
          <p:nvPr>
            <p:ph type="sldNum" sz="quarter" idx="11"/>
          </p:nvPr>
        </p:nvSpPr>
        <p:spPr/>
        <p:txBody>
          <a:bodyPr/>
          <a:lstStyle>
            <a:lvl1pPr>
              <a:defRPr/>
            </a:lvl1pPr>
          </a:lstStyle>
          <a:p>
            <a:fld id="{C3B3C2F1-C7F7-434B-B4E8-1FF813982240}" type="slidenum">
              <a:rPr lang="en-US" altLang="en-US"/>
              <a:pPr/>
              <a:t>‹#›</a:t>
            </a:fld>
            <a:endParaRPr lang="en-US" altLang="en-US"/>
          </a:p>
        </p:txBody>
      </p:sp>
      <p:sp>
        <p:nvSpPr>
          <p:cNvPr id="7" name="Date Placeholder 4">
            <a:extLst>
              <a:ext uri="{FF2B5EF4-FFF2-40B4-BE49-F238E27FC236}"/>
            </a:extLst>
          </p:cNvPr>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smtClean="0">
                <a:latin typeface="Calibri" pitchFamily="34" charset="0"/>
                <a:ea typeface="MS PGothic" pitchFamily="34" charset="-128"/>
              </a:defRPr>
            </a:lvl1pPr>
          </a:lstStyle>
          <a:p>
            <a:pPr>
              <a:defRPr/>
            </a:pPr>
            <a:fld id="{F3C44D56-8F3C-774D-AA3B-5B33D6ECA1B5}" type="datetimeFigureOut">
              <a:rPr lang="en-US" altLang="en-US"/>
              <a:pPr>
                <a:defRPr/>
              </a:pPr>
              <a:t>10/23/18</a:t>
            </a:fld>
            <a:endParaRPr lang="en-US" altLang="en-US"/>
          </a:p>
        </p:txBody>
      </p:sp>
    </p:spTree>
    <p:extLst>
      <p:ext uri="{BB962C8B-B14F-4D97-AF65-F5344CB8AC3E}">
        <p14:creationId xmlns:p14="http://schemas.microsoft.com/office/powerpoint/2010/main" val="11002543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dirty="0"/>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a:t>Click to edit Master text styles</a:t>
            </a:r>
          </a:p>
        </p:txBody>
      </p:sp>
      <p:sp>
        <p:nvSpPr>
          <p:cNvPr id="5" name="Date Placeholder 4">
            <a:extLst>
              <a:ext uri="{FF2B5EF4-FFF2-40B4-BE49-F238E27FC236}"/>
            </a:extLst>
          </p:cNvPr>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smtClean="0">
                <a:latin typeface="Calibri" pitchFamily="34" charset="0"/>
                <a:ea typeface="MS PGothic" pitchFamily="34" charset="-128"/>
              </a:defRPr>
            </a:lvl1pPr>
          </a:lstStyle>
          <a:p>
            <a:pPr>
              <a:defRPr/>
            </a:pPr>
            <a:fld id="{DD4B0579-5831-944B-A4E4-15A89223AC8A}" type="datetimeFigureOut">
              <a:rPr lang="en-US" altLang="en-US"/>
              <a:pPr>
                <a:defRPr/>
              </a:pPr>
              <a:t>10/23/18</a:t>
            </a:fld>
            <a:endParaRPr lang="en-US" altLang="en-US"/>
          </a:p>
        </p:txBody>
      </p:sp>
      <p:sp>
        <p:nvSpPr>
          <p:cNvPr id="6" name="Footer Placeholder 5">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extLst>
          </p:cNvPr>
          <p:cNvSpPr>
            <a:spLocks noGrp="1"/>
          </p:cNvSpPr>
          <p:nvPr>
            <p:ph type="sldNum" sz="quarter" idx="12"/>
          </p:nvPr>
        </p:nvSpPr>
        <p:spPr/>
        <p:txBody>
          <a:bodyPr/>
          <a:lstStyle>
            <a:lvl1pPr>
              <a:defRPr/>
            </a:lvl1pPr>
          </a:lstStyle>
          <a:p>
            <a:fld id="{08E1DB67-A755-EF48-B5C1-1643069C41C5}" type="slidenum">
              <a:rPr lang="en-US" altLang="en-US"/>
              <a:pPr/>
              <a:t>‹#›</a:t>
            </a:fld>
            <a:endParaRPr lang="en-US" altLang="en-US"/>
          </a:p>
        </p:txBody>
      </p:sp>
    </p:spTree>
    <p:extLst>
      <p:ext uri="{BB962C8B-B14F-4D97-AF65-F5344CB8AC3E}">
        <p14:creationId xmlns:p14="http://schemas.microsoft.com/office/powerpoint/2010/main" val="21406429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900"/>
            </a:lvl1pPr>
            <a:lvl2pPr marL="421081" indent="0">
              <a:buNone/>
              <a:defRPr sz="2600"/>
            </a:lvl2pPr>
            <a:lvl3pPr marL="842162" indent="0">
              <a:buNone/>
              <a:defRPr sz="2200"/>
            </a:lvl3pPr>
            <a:lvl4pPr marL="1263244" indent="0">
              <a:buNone/>
              <a:defRPr sz="1800"/>
            </a:lvl4pPr>
            <a:lvl5pPr marL="1684325" indent="0">
              <a:buNone/>
              <a:defRPr sz="1800"/>
            </a:lvl5pPr>
            <a:lvl6pPr marL="2105406" indent="0">
              <a:buNone/>
              <a:defRPr sz="1800"/>
            </a:lvl6pPr>
            <a:lvl7pPr marL="2526487" indent="0">
              <a:buNone/>
              <a:defRPr sz="1800"/>
            </a:lvl7pPr>
            <a:lvl8pPr marL="2947568" indent="0">
              <a:buNone/>
              <a:defRPr sz="1800"/>
            </a:lvl8pPr>
            <a:lvl9pPr marL="3368650" indent="0">
              <a:buNone/>
              <a:defRPr sz="1800"/>
            </a:lvl9pPr>
          </a:lstStyle>
          <a:p>
            <a:pPr lvl="0"/>
            <a:r>
              <a:rPr lang="en-US" noProof="0"/>
              <a:t>Drag picture to placeholder or click icon to add</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a:t>Click to edit Master text styles</a:t>
            </a:r>
          </a:p>
        </p:txBody>
      </p:sp>
      <p:sp>
        <p:nvSpPr>
          <p:cNvPr id="5" name="Date Placeholder 4">
            <a:extLst>
              <a:ext uri="{FF2B5EF4-FFF2-40B4-BE49-F238E27FC236}"/>
            </a:extLst>
          </p:cNvPr>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smtClean="0">
                <a:latin typeface="Calibri" pitchFamily="34" charset="0"/>
                <a:ea typeface="MS PGothic" pitchFamily="34" charset="-128"/>
              </a:defRPr>
            </a:lvl1pPr>
          </a:lstStyle>
          <a:p>
            <a:pPr>
              <a:defRPr/>
            </a:pPr>
            <a:fld id="{11584C87-2D86-FF45-834F-6993B8FF71CA}" type="datetimeFigureOut">
              <a:rPr lang="en-US" altLang="en-US"/>
              <a:pPr>
                <a:defRPr/>
              </a:pPr>
              <a:t>10/23/18</a:t>
            </a:fld>
            <a:endParaRPr lang="en-US" altLang="en-US"/>
          </a:p>
        </p:txBody>
      </p:sp>
      <p:sp>
        <p:nvSpPr>
          <p:cNvPr id="6" name="Footer Placeholder 5">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extLst>
          </p:cNvPr>
          <p:cNvSpPr>
            <a:spLocks noGrp="1"/>
          </p:cNvSpPr>
          <p:nvPr>
            <p:ph type="sldNum" sz="quarter" idx="12"/>
          </p:nvPr>
        </p:nvSpPr>
        <p:spPr/>
        <p:txBody>
          <a:bodyPr/>
          <a:lstStyle>
            <a:lvl1pPr>
              <a:defRPr/>
            </a:lvl1pPr>
          </a:lstStyle>
          <a:p>
            <a:fld id="{32ACC968-CAD0-3F4A-9975-E6B5DED6F16D}" type="slidenum">
              <a:rPr lang="en-US" altLang="en-US"/>
              <a:pPr/>
              <a:t>‹#›</a:t>
            </a:fld>
            <a:endParaRPr lang="en-US" altLang="en-US"/>
          </a:p>
        </p:txBody>
      </p:sp>
    </p:spTree>
    <p:extLst>
      <p:ext uri="{BB962C8B-B14F-4D97-AF65-F5344CB8AC3E}">
        <p14:creationId xmlns:p14="http://schemas.microsoft.com/office/powerpoint/2010/main" val="99290902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3" Type="http://schemas.openxmlformats.org/officeDocument/2006/relationships/image" Target="../media/image2.png"/><Relationship Id="rId14" Type="http://schemas.openxmlformats.org/officeDocument/2006/relationships/image" Target="../media/image3.png"/><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Slide Number Placeholder 5">
            <a:extLst>
              <a:ext uri="{FF2B5EF4-FFF2-40B4-BE49-F238E27FC236}"/>
            </a:extLst>
          </p:cNvPr>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eaLnBrk="1" hangingPunct="1">
              <a:defRPr sz="1100" b="1">
                <a:solidFill>
                  <a:srgbClr val="00B2EB"/>
                </a:solidFill>
                <a:latin typeface="Open Sans" charset="0"/>
              </a:defRPr>
            </a:lvl1pPr>
          </a:lstStyle>
          <a:p>
            <a:fld id="{4B7C67DC-FAA6-FC44-A1A3-EA453FFDAD28}" type="slidenum">
              <a:rPr lang="en-US" altLang="en-US"/>
              <a:pPr/>
              <a:t>‹#›</a:t>
            </a:fld>
            <a:endParaRPr lang="en-US" altLang="en-US"/>
          </a:p>
        </p:txBody>
      </p:sp>
      <p:sp>
        <p:nvSpPr>
          <p:cNvPr id="9" name="Footer Placeholder 8">
            <a:extLst>
              <a:ext uri="{FF2B5EF4-FFF2-40B4-BE49-F238E27FC236}"/>
            </a:extLst>
          </p:cNvPr>
          <p:cNvSpPr>
            <a:spLocks noGrp="1"/>
          </p:cNvSpPr>
          <p:nvPr>
            <p:ph type="ftr" sz="quarter" idx="3"/>
          </p:nvPr>
        </p:nvSpPr>
        <p:spPr>
          <a:xfrm>
            <a:off x="3028950" y="6356350"/>
            <a:ext cx="3086100" cy="365125"/>
          </a:xfrm>
          <a:prstGeom prst="rect">
            <a:avLst/>
          </a:prstGeom>
        </p:spPr>
        <p:txBody>
          <a:bodyPr vert="horz" lIns="84216" tIns="42108" rIns="84216" bIns="42108" rtlCol="0" anchor="ctr"/>
          <a:lstStyle>
            <a:lvl1pPr algn="ctr" defTabSz="842162" eaLnBrk="1" fontAlgn="auto" hangingPunct="1">
              <a:spcBef>
                <a:spcPts val="0"/>
              </a:spcBef>
              <a:spcAft>
                <a:spcPts val="0"/>
              </a:spcAft>
              <a:defRPr sz="1100">
                <a:solidFill>
                  <a:schemeClr val="tx1">
                    <a:tint val="75000"/>
                  </a:schemeClr>
                </a:solidFill>
                <a:latin typeface="+mn-lt"/>
                <a:ea typeface="+mn-ea"/>
                <a:cs typeface="+mn-cs"/>
              </a:defRPr>
            </a:lvl1pPr>
          </a:lstStyle>
          <a:p>
            <a:pPr>
              <a:defRPr/>
            </a:pPr>
            <a:endParaRPr lang="en-US"/>
          </a:p>
        </p:txBody>
      </p:sp>
      <p:sp>
        <p:nvSpPr>
          <p:cNvPr id="1029"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ctr" anchorCtr="0" compatLnSpc="1">
            <a:prstTxWarp prst="textNoShape">
              <a:avLst/>
            </a:prstTxWarp>
          </a:bodyPr>
          <a:lstStyle/>
          <a:p>
            <a:pPr lvl="0"/>
            <a:r>
              <a:rPr lang="en-US" altLang="en-US"/>
              <a:t>Click to edit Master title style</a:t>
            </a:r>
          </a:p>
        </p:txBody>
      </p:sp>
      <p:sp>
        <p:nvSpPr>
          <p:cNvPr id="12" name="Rectangle 11">
            <a:extLst>
              <a:ext uri="{FF2B5EF4-FFF2-40B4-BE49-F238E27FC236}"/>
            </a:extLst>
          </p:cNvPr>
          <p:cNvSpPr/>
          <p:nvPr/>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eaLnBrk="1" fontAlgn="auto" hangingPunct="1">
              <a:spcBef>
                <a:spcPts val="0"/>
              </a:spcBef>
              <a:spcAft>
                <a:spcPts val="0"/>
              </a:spcAft>
              <a:defRPr/>
            </a:pPr>
            <a:endParaRPr lang="en-US" sz="1700"/>
          </a:p>
        </p:txBody>
      </p:sp>
      <p:pic>
        <p:nvPicPr>
          <p:cNvPr id="8"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3" name="TextBox 12"/>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4" name="TextBox 13"/>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005" r:id="rId1"/>
    <p:sldLayoutId id="2147484006" r:id="rId2"/>
    <p:sldLayoutId id="2147484007" r:id="rId3"/>
    <p:sldLayoutId id="2147484008" r:id="rId4"/>
    <p:sldLayoutId id="2147484009" r:id="rId5"/>
    <p:sldLayoutId id="2147484010" r:id="rId6"/>
    <p:sldLayoutId id="2147484011" r:id="rId7"/>
    <p:sldLayoutId id="2147484012" r:id="rId8"/>
    <p:sldLayoutId id="2147484013" r:id="rId9"/>
    <p:sldLayoutId id="2147484014" r:id="rId10"/>
    <p:sldLayoutId id="2147484015"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Open Sans" charset="0"/>
          <a:ea typeface="MS PGothic" pitchFamily="34" charset="-128"/>
          <a:cs typeface="Open Sans"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5pPr>
      <a:lvl6pPr marL="4572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Open Sans" charset="0"/>
          <a:ea typeface="MS PGothic" pitchFamily="34" charset="-128"/>
          <a:cs typeface="Open Sans" charset="0"/>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charset="0"/>
          <a:ea typeface="MS PGothic" pitchFamily="34" charset="-128"/>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charset="0"/>
          <a:ea typeface="MS PGothic" pitchFamily="34" charset="-128"/>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pitchFamily="34" charset="-128"/>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pitchFamily="34" charset="-128"/>
          <a:cs typeface="Open Sans Light" charset="0"/>
        </a:defRPr>
      </a:lvl5pPr>
      <a:lvl6pPr marL="2315947"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6pPr>
      <a:lvl7pPr marL="2737028"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7pPr>
      <a:lvl8pPr marL="3158109"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8pPr>
      <a:lvl9pPr marL="3579190"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9pPr>
    </p:bodyStyle>
    <p:other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eaLnBrk="1" fontAlgn="auto" hangingPunct="1">
              <a:spcBef>
                <a:spcPts val="0"/>
              </a:spcBef>
              <a:spcAft>
                <a:spcPts val="0"/>
              </a:spcAft>
              <a:defRPr/>
            </a:pPr>
            <a:endParaRPr lang="en-US" sz="1700"/>
          </a:p>
        </p:txBody>
      </p:sp>
      <p:pic>
        <p:nvPicPr>
          <p:cNvPr id="2051" name="Picture 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7739063" y="6288088"/>
            <a:ext cx="1270000" cy="43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extLst>
          </p:cNvPr>
          <p:cNvSpPr/>
          <p:nvPr userDrawn="1"/>
        </p:nvSpPr>
        <p:spPr>
          <a:xfrm>
            <a:off x="0" y="6142038"/>
            <a:ext cx="9144000" cy="715962"/>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eaLnBrk="1" fontAlgn="auto" hangingPunct="1">
              <a:spcBef>
                <a:spcPts val="0"/>
              </a:spcBef>
              <a:spcAft>
                <a:spcPts val="0"/>
              </a:spcAft>
              <a:defRPr/>
            </a:pPr>
            <a:endParaRPr lang="en-US" sz="1700"/>
          </a:p>
        </p:txBody>
      </p:sp>
      <p:pic>
        <p:nvPicPr>
          <p:cNvPr id="2053" name="Picture 2"/>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436563" y="942975"/>
            <a:ext cx="2971800" cy="102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4"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055"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ctr" anchorCtr="0" compatLnSpc="1">
            <a:prstTxWarp prst="textNoShape">
              <a:avLst/>
            </a:prstTxWarp>
          </a:bodyPr>
          <a:lstStyle/>
          <a:p>
            <a:pPr lvl="0"/>
            <a:r>
              <a:rPr lang="en-US" altLang="en-US"/>
              <a:t>Click to edit Master title style</a:t>
            </a:r>
          </a:p>
        </p:txBody>
      </p:sp>
      <p:sp>
        <p:nvSpPr>
          <p:cNvPr id="9" name="TextBox 8"/>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004" r:id="rId1"/>
    <p:sldLayoutId id="2147484003" r:id="rId2"/>
    <p:sldLayoutId id="2147484002" r:id="rId3"/>
    <p:sldLayoutId id="2147484001" r:id="rId4"/>
    <p:sldLayoutId id="2147484000" r:id="rId5"/>
    <p:sldLayoutId id="2147483999" r:id="rId6"/>
    <p:sldLayoutId id="2147483998" r:id="rId7"/>
    <p:sldLayoutId id="2147483997" r:id="rId8"/>
    <p:sldLayoutId id="2147483996" r:id="rId9"/>
    <p:sldLayoutId id="2147483995" r:id="rId10"/>
    <p:sldLayoutId id="2147483994"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a:solidFill>
            <a:srgbClr val="1E3268"/>
          </a:solidFill>
          <a:latin typeface="+mj-lt"/>
          <a:ea typeface="MS PGothic" pitchFamily="34" charset="-128"/>
          <a:cs typeface="ＭＳ Ｐゴシック" panose="020B0600070205080204" pitchFamily="34" charset="-128"/>
        </a:defRPr>
      </a:lvl1pPr>
      <a:lvl2pPr algn="l" defTabSz="841375" rtl="0" eaLnBrk="0" fontAlgn="base" hangingPunct="0">
        <a:lnSpc>
          <a:spcPct val="90000"/>
        </a:lnSpc>
        <a:spcBef>
          <a:spcPct val="0"/>
        </a:spcBef>
        <a:spcAft>
          <a:spcPct val="0"/>
        </a:spcAft>
        <a:defRPr sz="4100" b="1">
          <a:solidFill>
            <a:srgbClr val="1E3268"/>
          </a:solidFill>
          <a:latin typeface="Open Sans" charset="0"/>
          <a:ea typeface="MS PGothic" pitchFamily="34" charset="-128"/>
          <a:cs typeface="ＭＳ Ｐゴシック" panose="020B0600070205080204" pitchFamily="34" charset="-128"/>
        </a:defRPr>
      </a:lvl2pPr>
      <a:lvl3pPr algn="l" defTabSz="841375" rtl="0" eaLnBrk="0" fontAlgn="base" hangingPunct="0">
        <a:lnSpc>
          <a:spcPct val="90000"/>
        </a:lnSpc>
        <a:spcBef>
          <a:spcPct val="0"/>
        </a:spcBef>
        <a:spcAft>
          <a:spcPct val="0"/>
        </a:spcAft>
        <a:defRPr sz="4100" b="1">
          <a:solidFill>
            <a:srgbClr val="1E3268"/>
          </a:solidFill>
          <a:latin typeface="Open Sans" charset="0"/>
          <a:ea typeface="MS PGothic" pitchFamily="34" charset="-128"/>
          <a:cs typeface="ＭＳ Ｐゴシック" panose="020B0600070205080204" pitchFamily="34" charset="-128"/>
        </a:defRPr>
      </a:lvl3pPr>
      <a:lvl4pPr algn="l" defTabSz="841375" rtl="0" eaLnBrk="0" fontAlgn="base" hangingPunct="0">
        <a:lnSpc>
          <a:spcPct val="90000"/>
        </a:lnSpc>
        <a:spcBef>
          <a:spcPct val="0"/>
        </a:spcBef>
        <a:spcAft>
          <a:spcPct val="0"/>
        </a:spcAft>
        <a:defRPr sz="4100" b="1">
          <a:solidFill>
            <a:srgbClr val="1E3268"/>
          </a:solidFill>
          <a:latin typeface="Open Sans" charset="0"/>
          <a:ea typeface="MS PGothic" pitchFamily="34" charset="-128"/>
          <a:cs typeface="ＭＳ Ｐゴシック" panose="020B0600070205080204" pitchFamily="34" charset="-128"/>
        </a:defRPr>
      </a:lvl4pPr>
      <a:lvl5pPr algn="l" defTabSz="841375" rtl="0" eaLnBrk="0" fontAlgn="base" hangingPunct="0">
        <a:lnSpc>
          <a:spcPct val="90000"/>
        </a:lnSpc>
        <a:spcBef>
          <a:spcPct val="0"/>
        </a:spcBef>
        <a:spcAft>
          <a:spcPct val="0"/>
        </a:spcAft>
        <a:defRPr sz="4100" b="1">
          <a:solidFill>
            <a:srgbClr val="1E3268"/>
          </a:solidFill>
          <a:latin typeface="Open Sans" charset="0"/>
          <a:ea typeface="MS PGothic" pitchFamily="34" charset="-128"/>
          <a:cs typeface="ＭＳ Ｐゴシック" panose="020B0600070205080204" pitchFamily="34" charset="-128"/>
        </a:defRPr>
      </a:lvl5pPr>
      <a:lvl6pPr marL="4572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a:solidFill>
            <a:srgbClr val="1E3268"/>
          </a:solidFill>
          <a:latin typeface="+mn-lt"/>
          <a:ea typeface="MS PGothic" pitchFamily="34" charset="-128"/>
          <a:cs typeface="MS PGothic" pitchFamily="34" charset="-128"/>
        </a:defRPr>
      </a:lvl1pPr>
      <a:lvl2pPr marL="630238" indent="-209550" algn="l" defTabSz="841375" rtl="0" eaLnBrk="0" fontAlgn="base" hangingPunct="0">
        <a:lnSpc>
          <a:spcPct val="90000"/>
        </a:lnSpc>
        <a:spcBef>
          <a:spcPts val="463"/>
        </a:spcBef>
        <a:spcAft>
          <a:spcPct val="0"/>
        </a:spcAft>
        <a:buFont typeface="Arial" charset="0"/>
        <a:buChar char="•"/>
        <a:defRPr sz="2200">
          <a:solidFill>
            <a:srgbClr val="1E3268"/>
          </a:solidFill>
          <a:latin typeface="Open Sans Light" charset="0"/>
          <a:ea typeface="MS PGothic" pitchFamily="34" charset="-128"/>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a:solidFill>
            <a:srgbClr val="1E3268"/>
          </a:solidFill>
          <a:latin typeface="Open Sans Light" charset="0"/>
          <a:ea typeface="Open Sans Light" charset="0"/>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5pPr>
      <a:lvl6pPr marL="23510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6pPr>
      <a:lvl7pPr marL="28082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7pPr>
      <a:lvl8pPr marL="32654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8pPr>
      <a:lvl9pPr marL="37226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hyperlink" Target="mailto:guidelines@diabetes.ca"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5.png"/><Relationship Id="rId3"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hyperlink" Target="http://guidelines.diabetes.ca/" TargetMode="External"/><Relationship Id="rId4" Type="http://schemas.openxmlformats.org/officeDocument/2006/relationships/hyperlink" Target="http://diabetes.ca/" TargetMode="External"/><Relationship Id="rId1" Type="http://schemas.openxmlformats.org/officeDocument/2006/relationships/slideLayout" Target="../slideLayouts/slideLayout4.xml"/><Relationship Id="rId2"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ctrTitle" idx="4294967295"/>
          </p:nvPr>
        </p:nvSpPr>
        <p:spPr>
          <a:xfrm>
            <a:off x="552450" y="3252788"/>
            <a:ext cx="6421438" cy="814387"/>
          </a:xfrm>
        </p:spPr>
        <p:txBody>
          <a:bodyPr/>
          <a:lstStyle/>
          <a:p>
            <a:r>
              <a:rPr lang="en-US" altLang="en-US" sz="3700">
                <a:latin typeface="Arial" charset="0"/>
                <a:ea typeface="MS PGothic" charset="-128"/>
              </a:rPr>
              <a:t>Type 2 Diabetes and Indigenous Peoples </a:t>
            </a:r>
          </a:p>
        </p:txBody>
      </p:sp>
      <p:sp>
        <p:nvSpPr>
          <p:cNvPr id="14339" name="Content Placeholder 2"/>
          <p:cNvSpPr>
            <a:spLocks noGrp="1"/>
          </p:cNvSpPr>
          <p:nvPr>
            <p:ph type="subTitle" idx="4294967295"/>
          </p:nvPr>
        </p:nvSpPr>
        <p:spPr>
          <a:xfrm>
            <a:off x="552450" y="4365625"/>
            <a:ext cx="7810500" cy="1752600"/>
          </a:xfrm>
        </p:spPr>
        <p:txBody>
          <a:bodyPr/>
          <a:lstStyle/>
          <a:p>
            <a:pPr marL="0" indent="0">
              <a:spcBef>
                <a:spcPts val="900"/>
              </a:spcBef>
              <a:buFont typeface="Arial" charset="0"/>
              <a:buNone/>
            </a:pPr>
            <a:r>
              <a:rPr lang="en-US" altLang="en-US" sz="2400">
                <a:solidFill>
                  <a:srgbClr val="00B2EB"/>
                </a:solidFill>
                <a:ea typeface="MS PGothic" charset="-128"/>
                <a:cs typeface="MS PGothic" charset="-128"/>
              </a:rPr>
              <a:t>Chapter 38</a:t>
            </a:r>
          </a:p>
          <a:p>
            <a:pPr marL="0" indent="0">
              <a:spcBef>
                <a:spcPts val="900"/>
              </a:spcBef>
              <a:buFont typeface="Arial" charset="0"/>
              <a:buNone/>
            </a:pPr>
            <a:r>
              <a:rPr lang="en-CA" altLang="en-US" sz="2400">
                <a:ea typeface="MS PGothic" charset="-128"/>
                <a:cs typeface="MS PGothic" charset="-128"/>
              </a:rPr>
              <a:t>Lynden Crowshoe </a:t>
            </a:r>
            <a:r>
              <a:rPr lang="en-CA" altLang="en-US" sz="2000">
                <a:ea typeface="MS PGothic" charset="-128"/>
                <a:cs typeface="MS PGothic" charset="-128"/>
              </a:rPr>
              <a:t>MD, CCFP</a:t>
            </a:r>
            <a:r>
              <a:rPr lang="en-CA" altLang="en-US" sz="2400">
                <a:ea typeface="MS PGothic" charset="-128"/>
                <a:cs typeface="MS PGothic" charset="-128"/>
              </a:rPr>
              <a:t>,  David Dannenbaum </a:t>
            </a:r>
            <a:r>
              <a:rPr lang="en-CA" altLang="en-US" sz="2000">
                <a:ea typeface="MS PGothic" charset="-128"/>
                <a:cs typeface="MS PGothic" charset="-128"/>
              </a:rPr>
              <a:t>MD, CCFP</a:t>
            </a:r>
            <a:r>
              <a:rPr lang="en-CA" altLang="en-US" sz="2400">
                <a:ea typeface="MS PGothic" charset="-128"/>
                <a:cs typeface="MS PGothic" charset="-128"/>
              </a:rPr>
              <a:t>, Michael Green </a:t>
            </a:r>
            <a:r>
              <a:rPr lang="en-CA" altLang="en-US" sz="2000">
                <a:ea typeface="MS PGothic" charset="-128"/>
                <a:cs typeface="MS PGothic" charset="-128"/>
              </a:rPr>
              <a:t>MD, MPH, CCFP, FCFP</a:t>
            </a:r>
            <a:r>
              <a:rPr lang="en-CA" altLang="en-US" sz="2400">
                <a:ea typeface="MS PGothic" charset="-128"/>
                <a:cs typeface="MS PGothic" charset="-128"/>
              </a:rPr>
              <a:t>, Rita Henderson </a:t>
            </a:r>
            <a:r>
              <a:rPr lang="en-CA" altLang="en-US" sz="2000">
                <a:ea typeface="MS PGothic" charset="-128"/>
                <a:cs typeface="MS PGothic" charset="-128"/>
              </a:rPr>
              <a:t>MA, PhD</a:t>
            </a:r>
            <a:r>
              <a:rPr lang="en-CA" altLang="en-US" sz="2400">
                <a:ea typeface="MS PGothic" charset="-128"/>
                <a:cs typeface="MS PGothic" charset="-128"/>
              </a:rPr>
              <a:t>, Mariam Naqshbandi Hayward </a:t>
            </a:r>
            <a:r>
              <a:rPr lang="en-CA" altLang="en-US" sz="2000">
                <a:ea typeface="MS PGothic" charset="-128"/>
                <a:cs typeface="MS PGothic" charset="-128"/>
              </a:rPr>
              <a:t>MSc</a:t>
            </a:r>
            <a:r>
              <a:rPr lang="en-CA" altLang="en-US" sz="2400">
                <a:ea typeface="MS PGothic" charset="-128"/>
                <a:cs typeface="MS PGothic" charset="-128"/>
              </a:rPr>
              <a:t>, Ellen Toth </a:t>
            </a:r>
            <a:r>
              <a:rPr lang="en-CA" altLang="en-US" sz="2000">
                <a:ea typeface="MS PGothic" charset="-128"/>
                <a:cs typeface="MS PGothic" charset="-128"/>
              </a:rPr>
              <a:t>MD, FRCPC</a:t>
            </a:r>
          </a:p>
          <a:p>
            <a:pPr marL="0" indent="0" algn="ctr">
              <a:lnSpc>
                <a:spcPct val="70000"/>
              </a:lnSpc>
              <a:buFont typeface="Arial" charset="0"/>
              <a:buNone/>
            </a:pPr>
            <a:r>
              <a:rPr lang="en-CA" altLang="en-US" sz="2400">
                <a:ea typeface="MS PGothic" charset="-128"/>
                <a:cs typeface="MS PGothic" charset="-128"/>
              </a:rPr>
              <a:t/>
            </a:r>
            <a:br>
              <a:rPr lang="en-CA" altLang="en-US" sz="2400">
                <a:ea typeface="MS PGothic" charset="-128"/>
                <a:cs typeface="MS PGothic" charset="-128"/>
              </a:rPr>
            </a:br>
            <a:endParaRPr lang="en-US" altLang="en-US" sz="2400">
              <a:ea typeface="MS PGothic" charset="-128"/>
              <a:cs typeface="MS PGothic" charset="-128"/>
            </a:endParaRPr>
          </a:p>
        </p:txBody>
      </p:sp>
      <p:sp>
        <p:nvSpPr>
          <p:cNvPr id="14340" name="Title 1"/>
          <p:cNvSpPr txBox="1">
            <a:spLocks/>
          </p:cNvSpPr>
          <p:nvPr/>
        </p:nvSpPr>
        <p:spPr bwMode="auto">
          <a:xfrm>
            <a:off x="573088" y="2343150"/>
            <a:ext cx="7142162"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3600">
                <a:latin typeface="Arial" charset="0"/>
              </a:rPr>
              <a:t>2018 Clinical Practice Guidelines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p:cNvSpPr>
          <p:nvPr>
            <p:ph type="title" idx="4294967295"/>
          </p:nvPr>
        </p:nvSpPr>
        <p:spPr>
          <a:xfrm>
            <a:off x="628650" y="230188"/>
            <a:ext cx="7886700" cy="1325562"/>
          </a:xfrm>
        </p:spPr>
        <p:txBody>
          <a:bodyPr/>
          <a:lstStyle/>
          <a:p>
            <a:r>
              <a:rPr lang="en-US" altLang="en-US" sz="3200">
                <a:ea typeface="MS PGothic" charset="-128"/>
              </a:rPr>
              <a:t>Practical Tips for Health-care Providers</a:t>
            </a:r>
          </a:p>
        </p:txBody>
      </p:sp>
      <p:sp>
        <p:nvSpPr>
          <p:cNvPr id="21507" name="Rectangle 3"/>
          <p:cNvSpPr>
            <a:spLocks noGrp="1"/>
          </p:cNvSpPr>
          <p:nvPr>
            <p:ph type="body" idx="4294967295"/>
          </p:nvPr>
        </p:nvSpPr>
        <p:spPr>
          <a:xfrm>
            <a:off x="628650" y="1317625"/>
            <a:ext cx="8135938" cy="4329113"/>
          </a:xfrm>
        </p:spPr>
        <p:txBody>
          <a:bodyPr/>
          <a:lstStyle/>
          <a:p>
            <a:pPr>
              <a:lnSpc>
                <a:spcPct val="100000"/>
              </a:lnSpc>
            </a:pPr>
            <a:r>
              <a:rPr lang="en-CA" altLang="en-US" b="0">
                <a:ea typeface="MS PGothic" charset="-128"/>
              </a:rPr>
              <a:t>In clinical interactions, recognize, explore and acknowledge:</a:t>
            </a:r>
          </a:p>
          <a:p>
            <a:pPr lvl="1">
              <a:lnSpc>
                <a:spcPct val="100000"/>
              </a:lnSpc>
            </a:pPr>
            <a:r>
              <a:rPr lang="en-CA" altLang="en-US" sz="2000" b="1">
                <a:ea typeface="MS PGothic" charset="-128"/>
              </a:rPr>
              <a:t>Discord within the therapeutic relationship that may arise from heightened apprehension by the Indigenous person with diabetes as well as emotional reaction to prejudice, power and authority asserted by health-care providers</a:t>
            </a:r>
          </a:p>
          <a:p>
            <a:pPr lvl="1">
              <a:lnSpc>
                <a:spcPct val="100000"/>
              </a:lnSpc>
            </a:pPr>
            <a:r>
              <a:rPr lang="en-CA" altLang="en-US" sz="2000" b="1">
                <a:ea typeface="MS PGothic" charset="-128"/>
              </a:rPr>
              <a:t>Interconnectedness between socioeconomic disadvantage, adverse life experiences and capacity for managing diabetes</a:t>
            </a:r>
          </a:p>
          <a:p>
            <a:pPr lvl="1">
              <a:lnSpc>
                <a:spcPct val="100000"/>
              </a:lnSpc>
            </a:pPr>
            <a:r>
              <a:rPr lang="en-CA" altLang="en-US" sz="2000" b="1">
                <a:ea typeface="MS PGothic" charset="-128"/>
              </a:rPr>
              <a:t>One’s own (i.e., the health-care provider’s) concepts of health, diabetes care and assumptions about Indigenous perspectives </a:t>
            </a:r>
          </a:p>
          <a:p>
            <a:pPr lvl="1">
              <a:lnSpc>
                <a:spcPct val="100000"/>
              </a:lnSpc>
            </a:pPr>
            <a:r>
              <a:rPr lang="en-CA" altLang="en-US" sz="2000" b="1">
                <a:ea typeface="MS PGothic" charset="-128"/>
              </a:rPr>
              <a:t>The Indigenous person’s preferences and barriers for re-connecting and integrating cultural resources and traditional approaches to care</a:t>
            </a:r>
            <a:endParaRPr lang="en-US" altLang="en-US" sz="2000" b="1">
              <a:ea typeface="MS PGothic" charset="-128"/>
            </a:endParaRPr>
          </a:p>
        </p:txBody>
      </p:sp>
      <p:sp>
        <p:nvSpPr>
          <p:cNvPr id="21508" name="Text Box 4"/>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38.  Type 2 Diabetes and Indigenous Peoples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p:cNvSpPr>
          <p:nvPr>
            <p:ph type="title" idx="4294967295"/>
          </p:nvPr>
        </p:nvSpPr>
        <p:spPr/>
        <p:txBody>
          <a:bodyPr/>
          <a:lstStyle/>
          <a:p>
            <a:r>
              <a:rPr lang="en-US" altLang="en-US" sz="3200">
                <a:ea typeface="MS PGothic" charset="-128"/>
              </a:rPr>
              <a:t>Practical Tips for Health-care Providers</a:t>
            </a:r>
          </a:p>
        </p:txBody>
      </p:sp>
      <p:sp>
        <p:nvSpPr>
          <p:cNvPr id="22531" name="Rectangle 3"/>
          <p:cNvSpPr>
            <a:spLocks noGrp="1"/>
          </p:cNvSpPr>
          <p:nvPr>
            <p:ph type="body" idx="4294967295"/>
          </p:nvPr>
        </p:nvSpPr>
        <p:spPr>
          <a:xfrm>
            <a:off x="628650" y="1460500"/>
            <a:ext cx="7886700" cy="4329113"/>
          </a:xfrm>
        </p:spPr>
        <p:txBody>
          <a:bodyPr/>
          <a:lstStyle/>
          <a:p>
            <a:pPr>
              <a:lnSpc>
                <a:spcPct val="100000"/>
              </a:lnSpc>
            </a:pPr>
            <a:r>
              <a:rPr lang="en-CA" altLang="en-US" b="0">
                <a:ea typeface="MS PGothic" charset="-128"/>
              </a:rPr>
              <a:t>Engage and connect broadly with the Indigenous community to:</a:t>
            </a:r>
          </a:p>
          <a:p>
            <a:pPr lvl="1">
              <a:lnSpc>
                <a:spcPct val="100000"/>
              </a:lnSpc>
            </a:pPr>
            <a:r>
              <a:rPr lang="en-CA" altLang="en-US" b="1">
                <a:ea typeface="MS PGothic" charset="-128"/>
              </a:rPr>
              <a:t>Implement prevention efforts and screening, with special attention to children and pre-gestational women, as well as the building of culturally sensitive inter-professional teams, diabetes registries, and surveillance systems</a:t>
            </a:r>
          </a:p>
          <a:p>
            <a:pPr lvl="1">
              <a:lnSpc>
                <a:spcPct val="100000"/>
              </a:lnSpc>
            </a:pPr>
            <a:r>
              <a:rPr lang="en-CA" altLang="en-US" b="1">
                <a:ea typeface="MS PGothic" charset="-128"/>
              </a:rPr>
              <a:t>Foster positive relationships at the individual, family, and community levels that advocate for family and community resources for Indigenous peoples</a:t>
            </a:r>
          </a:p>
          <a:p>
            <a:pPr lvl="1">
              <a:lnSpc>
                <a:spcPct val="100000"/>
              </a:lnSpc>
            </a:pPr>
            <a:r>
              <a:rPr lang="en-CA" altLang="en-US" b="1">
                <a:ea typeface="MS PGothic" charset="-128"/>
              </a:rPr>
              <a:t>Include traditional and cultural leadership to learn about local beliefs, practices, and healing resources</a:t>
            </a:r>
            <a:endParaRPr lang="en-US" altLang="en-US" b="1">
              <a:ea typeface="MS PGothic" charset="-128"/>
            </a:endParaRPr>
          </a:p>
        </p:txBody>
      </p:sp>
      <p:sp>
        <p:nvSpPr>
          <p:cNvPr id="22532" name="Text Box 4"/>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38.  Type 2 Diabetes and Indigenous Peoples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extLst>
          </p:cNvPr>
          <p:cNvSpPr/>
          <p:nvPr/>
        </p:nvSpPr>
        <p:spPr>
          <a:xfrm>
            <a:off x="0" y="6061075"/>
            <a:ext cx="9144000" cy="201613"/>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4579" name="Rectangle 5"/>
          <p:cNvSpPr>
            <a:spLocks noChangeArrowheads="1"/>
          </p:cNvSpPr>
          <p:nvPr/>
        </p:nvSpPr>
        <p:spPr bwMode="auto">
          <a:xfrm>
            <a:off x="185738" y="263525"/>
            <a:ext cx="184150" cy="86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r>
              <a:rPr lang="en-US" altLang="en-US" sz="1700"/>
              <a:t/>
            </a:r>
            <a:br>
              <a:rPr lang="en-US" altLang="en-US" sz="1700"/>
            </a:br>
            <a:endParaRPr lang="en-US" altLang="en-US" sz="1700"/>
          </a:p>
          <a:p>
            <a:endParaRPr lang="en-US" altLang="en-US" sz="1700"/>
          </a:p>
        </p:txBody>
      </p:sp>
      <p:graphicFrame>
        <p:nvGraphicFramePr>
          <p:cNvPr id="506909" name="Group 29"/>
          <p:cNvGraphicFramePr>
            <a:graphicFrameLocks noGrp="1"/>
          </p:cNvGraphicFramePr>
          <p:nvPr/>
        </p:nvGraphicFramePr>
        <p:xfrm>
          <a:off x="90488" y="103188"/>
          <a:ext cx="8977312" cy="6691312"/>
        </p:xfrm>
        <a:graphic>
          <a:graphicData uri="http://schemas.openxmlformats.org/drawingml/2006/table">
            <a:tbl>
              <a:tblPr/>
              <a:tblGrid>
                <a:gridCol w="8977312"/>
              </a:tblGrid>
              <a:tr h="673100">
                <a:tc>
                  <a:txBody>
                    <a:bodyPr/>
                    <a:lstStyle>
                      <a:lvl1pPr marL="209550" indent="-209550">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MS PGothic" charset="-128"/>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MS PGothic" charset="-128"/>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MS PGothic" charset="-128"/>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cs typeface="Open Sans Light" charset="0"/>
                        </a:defRPr>
                      </a:lvl9pPr>
                    </a:lstStyle>
                    <a:p>
                      <a:pPr marL="209550" marR="0" lvl="0" indent="-209550" algn="ctr" defTabSz="841375"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a:ln>
                            <a:noFill/>
                          </a:ln>
                          <a:solidFill>
                            <a:srgbClr val="000000"/>
                          </a:solidFill>
                          <a:effectLst/>
                          <a:latin typeface="Arial" charset="0"/>
                          <a:ea typeface="MS PGothic" charset="-128"/>
                          <a:cs typeface="Open Sans" charset="0"/>
                        </a:rPr>
                        <a:t>Educating for Equity</a:t>
                      </a:r>
                      <a:r>
                        <a:rPr kumimoji="0" lang="en-US" altLang="en-US" sz="1800" b="0" i="0" u="none" strike="noStrike" cap="none" normalizeH="0" baseline="0">
                          <a:ln>
                            <a:noFill/>
                          </a:ln>
                          <a:solidFill>
                            <a:srgbClr val="000000"/>
                          </a:solidFill>
                          <a:effectLst/>
                          <a:latin typeface="Arial" charset="0"/>
                          <a:ea typeface="MS PGothic" charset="-128"/>
                          <a:cs typeface="Open Sans" charset="0"/>
                        </a:rPr>
                        <a:t> </a:t>
                      </a:r>
                    </a:p>
                    <a:p>
                      <a:pPr marL="209550" marR="0" lvl="0" indent="-209550" algn="ctr" defTabSz="841375" rtl="0" eaLnBrk="0" fontAlgn="base" latinLnBrk="0" hangingPunct="0">
                        <a:lnSpc>
                          <a:spcPct val="100000"/>
                        </a:lnSpc>
                        <a:spcBef>
                          <a:spcPct val="0"/>
                        </a:spcBef>
                        <a:spcAft>
                          <a:spcPct val="0"/>
                        </a:spcAft>
                        <a:buClrTx/>
                        <a:buSzTx/>
                        <a:buFontTx/>
                        <a:buNone/>
                        <a:tabLst/>
                      </a:pPr>
                      <a:r>
                        <a:rPr kumimoji="0" lang="en-US" altLang="en-US" sz="1600" b="0" i="1" u="none" strike="noStrike" cap="none" normalizeH="0" baseline="0">
                          <a:ln>
                            <a:noFill/>
                          </a:ln>
                          <a:solidFill>
                            <a:srgbClr val="000000"/>
                          </a:solidFill>
                          <a:effectLst/>
                          <a:latin typeface="Arial" charset="0"/>
                          <a:ea typeface="MS PGothic" charset="-128"/>
                          <a:cs typeface="Open Sans" charset="0"/>
                        </a:rPr>
                        <a:t>Strategies for addressing social barriers to improve diabetes outcomes</a:t>
                      </a:r>
                      <a:endParaRPr kumimoji="0" lang="en-US" altLang="en-US" sz="3200" b="0" i="0" u="none" strike="noStrike" cap="none" normalizeH="0" baseline="0">
                        <a:ln>
                          <a:noFill/>
                        </a:ln>
                        <a:solidFill>
                          <a:schemeClr val="tx1"/>
                        </a:solidFill>
                        <a:effectLst/>
                        <a:latin typeface="Calibri"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r>
              <a:tr h="6018213">
                <a:tc>
                  <a:txBody>
                    <a:bodyPr/>
                    <a:lstStyle>
                      <a:lvl1pPr marL="209550" indent="-209550">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MS PGothic" charset="-128"/>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MS PGothic" charset="-128"/>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MS PGothic" charset="-128"/>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cs typeface="Open Sans Light" charset="0"/>
                        </a:defRPr>
                      </a:lvl9pPr>
                    </a:lstStyle>
                    <a:p>
                      <a:pPr marL="209550" marR="0" lvl="0" indent="-209550" algn="l" defTabSz="841375" rtl="0" eaLnBrk="0" fontAlgn="base" latinLnBrk="0" hangingPunct="0">
                        <a:lnSpc>
                          <a:spcPct val="100000"/>
                        </a:lnSpc>
                        <a:spcBef>
                          <a:spcPct val="0"/>
                        </a:spcBef>
                        <a:spcAft>
                          <a:spcPct val="0"/>
                        </a:spcAft>
                        <a:buClrTx/>
                        <a:buSzTx/>
                        <a:buFontTx/>
                        <a:buNone/>
                        <a:tabLst/>
                      </a:pPr>
                      <a:endParaRPr kumimoji="0" lang="en-US" altLang="en-US" sz="1000" b="1" i="1" u="none" strike="noStrike" cap="none" normalizeH="0" baseline="0">
                        <a:ln>
                          <a:noFill/>
                        </a:ln>
                        <a:solidFill>
                          <a:srgbClr val="000000"/>
                        </a:solidFill>
                        <a:effectLst/>
                        <a:latin typeface="Arial" charset="0"/>
                        <a:ea typeface="MS PGothic" charset="-128"/>
                        <a:cs typeface="Open Sans" charset="0"/>
                      </a:endParaRPr>
                    </a:p>
                    <a:p>
                      <a:pPr marL="209550" marR="0" lvl="0" indent="-209550" algn="l" defTabSz="841375" rtl="0" eaLnBrk="0" fontAlgn="base" latinLnBrk="0" hangingPunct="0">
                        <a:lnSpc>
                          <a:spcPct val="100000"/>
                        </a:lnSpc>
                        <a:spcBef>
                          <a:spcPct val="0"/>
                        </a:spcBef>
                        <a:spcAft>
                          <a:spcPct val="0"/>
                        </a:spcAft>
                        <a:buClrTx/>
                        <a:buSzTx/>
                        <a:buFontTx/>
                        <a:buNone/>
                        <a:tabLst/>
                      </a:pPr>
                      <a:r>
                        <a:rPr kumimoji="0" lang="en-US" altLang="en-US" sz="1700" b="1" i="1" u="none" strike="noStrike" cap="none" normalizeH="0" baseline="0">
                          <a:ln>
                            <a:noFill/>
                          </a:ln>
                          <a:solidFill>
                            <a:srgbClr val="000000"/>
                          </a:solidFill>
                          <a:effectLst/>
                          <a:latin typeface="Arial" charset="0"/>
                          <a:ea typeface="MS PGothic" charset="-128"/>
                          <a:cs typeface="Open Sans" charset="0"/>
                        </a:rPr>
                        <a:t>Social &amp; Economic Resource Disparities</a:t>
                      </a:r>
                      <a:endParaRPr kumimoji="0" lang="en-US" altLang="en-US" sz="1700" b="1" i="0" u="none" strike="noStrike" cap="none" normalizeH="0" baseline="0">
                        <a:ln>
                          <a:noFill/>
                        </a:ln>
                        <a:solidFill>
                          <a:schemeClr val="tx1"/>
                        </a:solidFill>
                        <a:effectLst/>
                        <a:latin typeface="Calibri" charset="0"/>
                        <a:ea typeface="MS PGothic" charset="-128"/>
                        <a:cs typeface="Open Sans" charset="0"/>
                      </a:endParaRPr>
                    </a:p>
                    <a:p>
                      <a:pPr marL="209550" marR="0" lvl="0" indent="-209550" algn="l" defTabSz="841375" rtl="0" eaLnBrk="0" fontAlgn="base" latinLnBrk="0" hangingPunct="0">
                        <a:lnSpc>
                          <a:spcPct val="100000"/>
                        </a:lnSpc>
                        <a:spcBef>
                          <a:spcPct val="0"/>
                        </a:spcBef>
                        <a:spcAft>
                          <a:spcPct val="0"/>
                        </a:spcAft>
                        <a:buClrTx/>
                        <a:buSzTx/>
                        <a:buFont typeface="Arial" charset="0"/>
                        <a:buChar char="•"/>
                        <a:tabLst/>
                      </a:pPr>
                      <a:r>
                        <a:rPr kumimoji="0" lang="en-US" altLang="en-US" sz="1700" b="0" i="0" u="none" strike="noStrike" cap="none" normalizeH="0" baseline="0">
                          <a:ln>
                            <a:noFill/>
                          </a:ln>
                          <a:solidFill>
                            <a:srgbClr val="000000"/>
                          </a:solidFill>
                          <a:effectLst/>
                          <a:latin typeface="Arial" charset="0"/>
                          <a:ea typeface="MS PGothic" charset="-128"/>
                          <a:cs typeface="Open Sans" charset="0"/>
                        </a:rPr>
                        <a:t>Screen for and explore resource limitations that influence diabetes onset and management</a:t>
                      </a:r>
                      <a:endParaRPr kumimoji="0" lang="en-US" altLang="en-US" sz="1700" b="0" i="0" u="none" strike="noStrike" cap="none" normalizeH="0" baseline="0">
                        <a:ln>
                          <a:noFill/>
                        </a:ln>
                        <a:solidFill>
                          <a:schemeClr val="tx1"/>
                        </a:solidFill>
                        <a:effectLst/>
                        <a:latin typeface="Calibri" charset="0"/>
                        <a:ea typeface="MS PGothic" charset="-128"/>
                        <a:cs typeface="Open Sans" charset="0"/>
                      </a:endParaRPr>
                    </a:p>
                    <a:p>
                      <a:pPr marL="209550" marR="0" lvl="0" indent="-209550" algn="l" defTabSz="841375" rtl="0" eaLnBrk="0" fontAlgn="base" latinLnBrk="0" hangingPunct="0">
                        <a:lnSpc>
                          <a:spcPct val="100000"/>
                        </a:lnSpc>
                        <a:spcBef>
                          <a:spcPct val="0"/>
                        </a:spcBef>
                        <a:spcAft>
                          <a:spcPct val="0"/>
                        </a:spcAft>
                        <a:buClrTx/>
                        <a:buSzTx/>
                        <a:buFont typeface="Arial" charset="0"/>
                        <a:buChar char="•"/>
                        <a:tabLst/>
                      </a:pPr>
                      <a:r>
                        <a:rPr kumimoji="0" lang="en-US" altLang="en-US" sz="1700" b="0" i="0" u="none" strike="noStrike" cap="none" normalizeH="0" baseline="0">
                          <a:ln>
                            <a:noFill/>
                          </a:ln>
                          <a:solidFill>
                            <a:srgbClr val="000000"/>
                          </a:solidFill>
                          <a:effectLst/>
                          <a:latin typeface="Arial" charset="0"/>
                          <a:ea typeface="MS PGothic" charset="-128"/>
                          <a:cs typeface="Open Sans" charset="0"/>
                        </a:rPr>
                        <a:t>Acknowledge with the patient the impact of resource limitations on diabetes onset and management</a:t>
                      </a:r>
                      <a:endParaRPr kumimoji="0" lang="en-US" altLang="en-US" sz="1700" b="0" i="0" u="none" strike="noStrike" cap="none" normalizeH="0" baseline="0">
                        <a:ln>
                          <a:noFill/>
                        </a:ln>
                        <a:solidFill>
                          <a:schemeClr val="tx1"/>
                        </a:solidFill>
                        <a:effectLst/>
                        <a:latin typeface="Calibri" charset="0"/>
                        <a:ea typeface="MS PGothic" charset="-128"/>
                        <a:cs typeface="Open Sans" charset="0"/>
                      </a:endParaRPr>
                    </a:p>
                    <a:p>
                      <a:pPr marL="209550" marR="0" lvl="0" indent="-209550" algn="l" defTabSz="841375" rtl="0" eaLnBrk="0" fontAlgn="base" latinLnBrk="0" hangingPunct="0">
                        <a:lnSpc>
                          <a:spcPct val="100000"/>
                        </a:lnSpc>
                        <a:spcBef>
                          <a:spcPct val="0"/>
                        </a:spcBef>
                        <a:spcAft>
                          <a:spcPct val="0"/>
                        </a:spcAft>
                        <a:buClrTx/>
                        <a:buSzTx/>
                        <a:buFont typeface="Arial" charset="0"/>
                        <a:buChar char="•"/>
                        <a:tabLst/>
                      </a:pPr>
                      <a:r>
                        <a:rPr kumimoji="0" lang="en-US" altLang="en-US" sz="1700" b="0" i="0" u="none" strike="noStrike" cap="none" normalizeH="0" baseline="0">
                          <a:ln>
                            <a:noFill/>
                          </a:ln>
                          <a:solidFill>
                            <a:srgbClr val="000000"/>
                          </a:solidFill>
                          <a:effectLst/>
                          <a:latin typeface="Arial" charset="0"/>
                          <a:ea typeface="MS PGothic" charset="-128"/>
                          <a:cs typeface="Open Sans" charset="0"/>
                        </a:rPr>
                        <a:t>Support access to key proximal health determinants </a:t>
                      </a:r>
                      <a:r>
                        <a:rPr kumimoji="0" lang="en-US" altLang="en-US" sz="1700" b="0" i="0" u="none" strike="noStrike" cap="none" normalizeH="0" baseline="0">
                          <a:ln>
                            <a:noFill/>
                          </a:ln>
                          <a:solidFill>
                            <a:srgbClr val="000000"/>
                          </a:solidFill>
                          <a:effectLst/>
                          <a:latin typeface="Calibri" charset="0"/>
                          <a:ea typeface="MS PGothic" charset="-128"/>
                          <a:cs typeface="Open Sans" charset="0"/>
                        </a:rPr>
                        <a:t> </a:t>
                      </a:r>
                      <a:endParaRPr kumimoji="0" lang="en-US" altLang="en-US" sz="1700" b="0" i="0" u="none" strike="noStrike" cap="none" normalizeH="0" baseline="0">
                        <a:ln>
                          <a:noFill/>
                        </a:ln>
                        <a:solidFill>
                          <a:schemeClr val="tx1"/>
                        </a:solidFill>
                        <a:effectLst/>
                        <a:latin typeface="Calibri" charset="0"/>
                        <a:ea typeface="MS PGothic" charset="-128"/>
                        <a:cs typeface="Open Sans" charset="0"/>
                      </a:endParaRPr>
                    </a:p>
                    <a:p>
                      <a:pPr marL="209550" marR="0" lvl="0" indent="-209550" algn="l" defTabSz="841375" rtl="0" eaLnBrk="0" fontAlgn="base" latinLnBrk="0" hangingPunct="0">
                        <a:lnSpc>
                          <a:spcPct val="100000"/>
                        </a:lnSpc>
                        <a:spcBef>
                          <a:spcPct val="0"/>
                        </a:spcBef>
                        <a:spcAft>
                          <a:spcPct val="0"/>
                        </a:spcAft>
                        <a:buClrTx/>
                        <a:buSzTx/>
                        <a:buFont typeface="Arial" charset="0"/>
                        <a:buChar char="•"/>
                        <a:tabLst/>
                      </a:pPr>
                      <a:r>
                        <a:rPr kumimoji="0" lang="en-US" altLang="en-US" sz="1700" b="0" i="0" u="none" strike="noStrike" cap="none" normalizeH="0" baseline="0">
                          <a:ln>
                            <a:noFill/>
                          </a:ln>
                          <a:solidFill>
                            <a:srgbClr val="000000"/>
                          </a:solidFill>
                          <a:effectLst/>
                          <a:latin typeface="Calibri" charset="0"/>
                          <a:ea typeface="MS PGothic" charset="-128"/>
                          <a:cs typeface="Open Sans" charset="0"/>
                        </a:rPr>
                        <a:t> </a:t>
                      </a:r>
                      <a:r>
                        <a:rPr kumimoji="0" lang="en-US" altLang="en-US" sz="1700" b="0" i="0" u="none" strike="noStrike" cap="none" normalizeH="0" baseline="0">
                          <a:ln>
                            <a:noFill/>
                          </a:ln>
                          <a:solidFill>
                            <a:srgbClr val="000000"/>
                          </a:solidFill>
                          <a:effectLst/>
                          <a:latin typeface="Arial" charset="0"/>
                          <a:ea typeface="MS PGothic" charset="-128"/>
                          <a:cs typeface="Open Sans" charset="0"/>
                        </a:rPr>
                        <a:t>Assess diabetes knowledge &amp; health literacy</a:t>
                      </a:r>
                      <a:endParaRPr kumimoji="0" lang="en-US" altLang="en-US" sz="1700" b="0" i="0" u="none" strike="noStrike" cap="none" normalizeH="0" baseline="0">
                        <a:ln>
                          <a:noFill/>
                        </a:ln>
                        <a:solidFill>
                          <a:schemeClr val="tx1"/>
                        </a:solidFill>
                        <a:effectLst/>
                        <a:latin typeface="Calibri" charset="0"/>
                        <a:ea typeface="MS PGothic" charset="-128"/>
                        <a:cs typeface="Open Sans" charset="0"/>
                      </a:endParaRPr>
                    </a:p>
                    <a:p>
                      <a:pPr marL="209550" marR="0" lvl="0" indent="-209550" algn="l" defTabSz="841375" rtl="0" eaLnBrk="0" fontAlgn="base" latinLnBrk="0" hangingPunct="0">
                        <a:lnSpc>
                          <a:spcPct val="100000"/>
                        </a:lnSpc>
                        <a:spcBef>
                          <a:spcPct val="0"/>
                        </a:spcBef>
                        <a:spcAft>
                          <a:spcPct val="0"/>
                        </a:spcAft>
                        <a:buClrTx/>
                        <a:buSzTx/>
                        <a:buFont typeface="Arial" charset="0"/>
                        <a:buNone/>
                        <a:tabLst/>
                      </a:pPr>
                      <a:endParaRPr kumimoji="0" lang="en-US" altLang="en-US" sz="1700" b="0" i="1" u="none" strike="noStrike" cap="none" normalizeH="0" baseline="0">
                        <a:ln>
                          <a:noFill/>
                        </a:ln>
                        <a:solidFill>
                          <a:srgbClr val="000000"/>
                        </a:solidFill>
                        <a:effectLst/>
                        <a:latin typeface="Calibri" charset="0"/>
                        <a:ea typeface="MS PGothic" charset="-128"/>
                        <a:cs typeface="Open Sans" charset="0"/>
                      </a:endParaRPr>
                    </a:p>
                    <a:p>
                      <a:pPr marL="209550" marR="0" lvl="0" indent="-209550" algn="l" defTabSz="841375" rtl="0" eaLnBrk="0" fontAlgn="base" latinLnBrk="0" hangingPunct="0">
                        <a:lnSpc>
                          <a:spcPct val="100000"/>
                        </a:lnSpc>
                        <a:spcBef>
                          <a:spcPct val="0"/>
                        </a:spcBef>
                        <a:spcAft>
                          <a:spcPct val="0"/>
                        </a:spcAft>
                        <a:buClrTx/>
                        <a:buSzTx/>
                        <a:buFont typeface="Arial" charset="0"/>
                        <a:buNone/>
                        <a:tabLst/>
                      </a:pPr>
                      <a:r>
                        <a:rPr kumimoji="0" lang="en-US" altLang="en-US" sz="1700" b="1" i="1" u="none" strike="noStrike" cap="none" normalizeH="0" baseline="0">
                          <a:ln>
                            <a:noFill/>
                          </a:ln>
                          <a:solidFill>
                            <a:srgbClr val="000000"/>
                          </a:solidFill>
                          <a:effectLst/>
                          <a:latin typeface="Arial" charset="0"/>
                          <a:ea typeface="MS PGothic" charset="-128"/>
                          <a:cs typeface="Open Sans" charset="0"/>
                        </a:rPr>
                        <a:t>Accumulation of Adverse Life Experiences</a:t>
                      </a:r>
                      <a:endParaRPr kumimoji="0" lang="en-US" altLang="en-US" sz="1700" b="1" i="0" u="none" strike="noStrike" cap="none" normalizeH="0" baseline="0">
                        <a:ln>
                          <a:noFill/>
                        </a:ln>
                        <a:solidFill>
                          <a:schemeClr val="tx1"/>
                        </a:solidFill>
                        <a:effectLst/>
                        <a:latin typeface="Calibri" charset="0"/>
                        <a:ea typeface="MS PGothic" charset="-128"/>
                        <a:cs typeface="Open Sans" charset="0"/>
                      </a:endParaRPr>
                    </a:p>
                    <a:p>
                      <a:pPr marL="209550" marR="0" lvl="0" indent="-209550" algn="l" defTabSz="841375" rtl="0" eaLnBrk="0" fontAlgn="base" latinLnBrk="0" hangingPunct="0">
                        <a:lnSpc>
                          <a:spcPct val="100000"/>
                        </a:lnSpc>
                        <a:spcBef>
                          <a:spcPct val="0"/>
                        </a:spcBef>
                        <a:spcAft>
                          <a:spcPct val="0"/>
                        </a:spcAft>
                        <a:buClrTx/>
                        <a:buSzTx/>
                        <a:buFont typeface="Arial" charset="0"/>
                        <a:buChar char="•"/>
                        <a:tabLst/>
                      </a:pPr>
                      <a:r>
                        <a:rPr kumimoji="0" lang="en-US" altLang="en-US" sz="1700" b="0" i="0" u="none" strike="noStrike" cap="none" normalizeH="0" baseline="0">
                          <a:ln>
                            <a:noFill/>
                          </a:ln>
                          <a:solidFill>
                            <a:srgbClr val="000000"/>
                          </a:solidFill>
                          <a:effectLst/>
                          <a:latin typeface="Times New Roman" charset="0"/>
                          <a:ea typeface="MS PGothic" charset="-128"/>
                          <a:cs typeface="Open Sans" charset="0"/>
                        </a:rPr>
                        <a:t> </a:t>
                      </a:r>
                      <a:r>
                        <a:rPr kumimoji="0" lang="en-US" altLang="en-US" sz="1700" b="0" i="0" u="none" strike="noStrike" cap="none" normalizeH="0" baseline="0">
                          <a:ln>
                            <a:noFill/>
                          </a:ln>
                          <a:solidFill>
                            <a:srgbClr val="000000"/>
                          </a:solidFill>
                          <a:effectLst/>
                          <a:latin typeface="Arial" charset="0"/>
                          <a:ea typeface="MS PGothic" charset="-128"/>
                          <a:cs typeface="Open Sans" charset="0"/>
                        </a:rPr>
                        <a:t>Acknowledge with the patient connections between adverse life experiences and their capacity for diabetes management</a:t>
                      </a:r>
                      <a:endParaRPr kumimoji="0" lang="en-US" altLang="en-US" sz="1700" b="0" i="0" u="none" strike="noStrike" cap="none" normalizeH="0" baseline="0">
                        <a:ln>
                          <a:noFill/>
                        </a:ln>
                        <a:solidFill>
                          <a:schemeClr val="tx1"/>
                        </a:solidFill>
                        <a:effectLst/>
                        <a:latin typeface="Calibri" charset="0"/>
                        <a:ea typeface="MS PGothic" charset="-128"/>
                        <a:cs typeface="Open Sans" charset="0"/>
                      </a:endParaRPr>
                    </a:p>
                    <a:p>
                      <a:pPr marL="209550" marR="0" lvl="0" indent="-209550" algn="l" defTabSz="841375" rtl="0" eaLnBrk="0" fontAlgn="base" latinLnBrk="0" hangingPunct="0">
                        <a:lnSpc>
                          <a:spcPct val="100000"/>
                        </a:lnSpc>
                        <a:spcBef>
                          <a:spcPct val="0"/>
                        </a:spcBef>
                        <a:spcAft>
                          <a:spcPct val="0"/>
                        </a:spcAft>
                        <a:buClrTx/>
                        <a:buSzTx/>
                        <a:buFont typeface="Arial" charset="0"/>
                        <a:buChar char="•"/>
                        <a:tabLst/>
                      </a:pPr>
                      <a:r>
                        <a:rPr kumimoji="0" lang="en-US" altLang="en-US" sz="1700" b="0" i="0" u="none" strike="noStrike" cap="none" normalizeH="0" baseline="0">
                          <a:ln>
                            <a:noFill/>
                          </a:ln>
                          <a:solidFill>
                            <a:srgbClr val="000000"/>
                          </a:solidFill>
                          <a:effectLst/>
                          <a:latin typeface="Times New Roman" charset="0"/>
                          <a:ea typeface="MS PGothic" charset="-128"/>
                          <a:cs typeface="Open Sans" charset="0"/>
                        </a:rPr>
                        <a:t> </a:t>
                      </a:r>
                      <a:r>
                        <a:rPr kumimoji="0" lang="en-US" altLang="en-US" sz="1700" b="0" i="0" u="none" strike="noStrike" cap="none" normalizeH="0" baseline="0">
                          <a:ln>
                            <a:noFill/>
                          </a:ln>
                          <a:solidFill>
                            <a:srgbClr val="000000"/>
                          </a:solidFill>
                          <a:effectLst/>
                          <a:latin typeface="Arial" charset="0"/>
                          <a:ea typeface="MS PGothic" charset="-128"/>
                          <a:cs typeface="Open Sans" charset="0"/>
                        </a:rPr>
                        <a:t>Explore patients</a:t>
                      </a:r>
                      <a:r>
                        <a:rPr kumimoji="0" lang="ja-JP" altLang="en-US" sz="1700" b="0" i="0" u="none" strike="noStrike" cap="none" normalizeH="0" baseline="0">
                          <a:ln>
                            <a:noFill/>
                          </a:ln>
                          <a:solidFill>
                            <a:srgbClr val="000000"/>
                          </a:solidFill>
                          <a:effectLst/>
                          <a:latin typeface="Calibri" charset="0"/>
                          <a:ea typeface="MS PGothic" charset="-128"/>
                          <a:cs typeface="Open Sans" charset="0"/>
                        </a:rPr>
                        <a:t>’</a:t>
                      </a:r>
                      <a:r>
                        <a:rPr kumimoji="0" lang="en-US" altLang="ja-JP" sz="1700" b="0" i="0" u="none" strike="noStrike" cap="none" normalizeH="0" baseline="0">
                          <a:ln>
                            <a:noFill/>
                          </a:ln>
                          <a:solidFill>
                            <a:srgbClr val="000000"/>
                          </a:solidFill>
                          <a:effectLst/>
                          <a:latin typeface="Arial" charset="0"/>
                          <a:ea typeface="MS PGothic" charset="-128"/>
                          <a:cs typeface="Open Sans" charset="0"/>
                        </a:rPr>
                        <a:t> perspectives on personal adverse experiences in the context of diabetes in order to address their own priorities</a:t>
                      </a:r>
                      <a:endParaRPr kumimoji="0" lang="en-US" altLang="ja-JP" sz="1700" b="0" i="0" u="none" strike="noStrike" cap="none" normalizeH="0" baseline="0">
                        <a:ln>
                          <a:noFill/>
                        </a:ln>
                        <a:solidFill>
                          <a:schemeClr val="tx1"/>
                        </a:solidFill>
                        <a:effectLst/>
                        <a:latin typeface="Calibri" charset="0"/>
                        <a:ea typeface="MS PGothic" charset="-128"/>
                        <a:cs typeface="Open Sans" charset="0"/>
                      </a:endParaRPr>
                    </a:p>
                    <a:p>
                      <a:pPr marL="209550" marR="0" lvl="0" indent="-209550" algn="l" defTabSz="841375" rtl="0" eaLnBrk="0" fontAlgn="base" latinLnBrk="0" hangingPunct="0">
                        <a:lnSpc>
                          <a:spcPct val="100000"/>
                        </a:lnSpc>
                        <a:spcBef>
                          <a:spcPct val="0"/>
                        </a:spcBef>
                        <a:spcAft>
                          <a:spcPct val="0"/>
                        </a:spcAft>
                        <a:buClrTx/>
                        <a:buSzTx/>
                        <a:buFont typeface="Arial" charset="0"/>
                        <a:buNone/>
                        <a:tabLst/>
                      </a:pPr>
                      <a:endParaRPr kumimoji="0" lang="en-US" altLang="en-US" sz="1700" b="0" i="1" u="none" strike="noStrike" cap="none" normalizeH="0" baseline="0">
                        <a:ln>
                          <a:noFill/>
                        </a:ln>
                        <a:solidFill>
                          <a:srgbClr val="000000"/>
                        </a:solidFill>
                        <a:effectLst/>
                        <a:latin typeface="Arial" charset="0"/>
                        <a:ea typeface="MS PGothic" charset="-128"/>
                        <a:cs typeface="Open Sans" charset="0"/>
                      </a:endParaRPr>
                    </a:p>
                    <a:p>
                      <a:pPr marL="209550" marR="0" lvl="0" indent="-209550" algn="l" defTabSz="841375" rtl="0" eaLnBrk="0" fontAlgn="base" latinLnBrk="0" hangingPunct="0">
                        <a:lnSpc>
                          <a:spcPct val="100000"/>
                        </a:lnSpc>
                        <a:spcBef>
                          <a:spcPct val="0"/>
                        </a:spcBef>
                        <a:spcAft>
                          <a:spcPct val="0"/>
                        </a:spcAft>
                        <a:buClrTx/>
                        <a:buSzTx/>
                        <a:buFont typeface="Arial" charset="0"/>
                        <a:buNone/>
                        <a:tabLst/>
                      </a:pPr>
                      <a:r>
                        <a:rPr kumimoji="0" lang="en-US" altLang="en-US" sz="1700" b="1" i="1" u="none" strike="noStrike" cap="none" normalizeH="0" baseline="0">
                          <a:ln>
                            <a:noFill/>
                          </a:ln>
                          <a:solidFill>
                            <a:srgbClr val="000000"/>
                          </a:solidFill>
                          <a:effectLst/>
                          <a:latin typeface="Arial" charset="0"/>
                          <a:ea typeface="MS PGothic" charset="-128"/>
                          <a:cs typeface="Open Sans" charset="0"/>
                        </a:rPr>
                        <a:t>Colonization, Inequality and Healthcare</a:t>
                      </a:r>
                      <a:endParaRPr kumimoji="0" lang="en-US" altLang="en-US" sz="1700" b="1" i="0" u="none" strike="noStrike" cap="none" normalizeH="0" baseline="0">
                        <a:ln>
                          <a:noFill/>
                        </a:ln>
                        <a:solidFill>
                          <a:schemeClr val="tx1"/>
                        </a:solidFill>
                        <a:effectLst/>
                        <a:latin typeface="Calibri" charset="0"/>
                        <a:ea typeface="MS PGothic" charset="-128"/>
                        <a:cs typeface="Open Sans" charset="0"/>
                      </a:endParaRPr>
                    </a:p>
                    <a:p>
                      <a:pPr marL="209550" marR="0" lvl="0" indent="-209550" algn="l" defTabSz="841375" rtl="0" eaLnBrk="0" fontAlgn="base" latinLnBrk="0" hangingPunct="0">
                        <a:lnSpc>
                          <a:spcPct val="100000"/>
                        </a:lnSpc>
                        <a:spcBef>
                          <a:spcPct val="0"/>
                        </a:spcBef>
                        <a:spcAft>
                          <a:spcPct val="0"/>
                        </a:spcAft>
                        <a:buClrTx/>
                        <a:buSzTx/>
                        <a:buFont typeface="Arial" charset="0"/>
                        <a:buNone/>
                        <a:tabLst/>
                      </a:pPr>
                      <a:r>
                        <a:rPr kumimoji="0" lang="en-US" altLang="en-US" sz="1700" b="0" i="0" u="none" strike="noStrike" cap="none" normalizeH="0" baseline="0">
                          <a:ln>
                            <a:noFill/>
                          </a:ln>
                          <a:solidFill>
                            <a:srgbClr val="000000"/>
                          </a:solidFill>
                          <a:effectLst/>
                          <a:latin typeface="Arial" charset="0"/>
                          <a:ea typeface="MS PGothic" charset="-128"/>
                          <a:cs typeface="Open Sans" charset="0"/>
                        </a:rPr>
                        <a:t>Critically reflect on one</a:t>
                      </a:r>
                      <a:r>
                        <a:rPr kumimoji="0" lang="ja-JP" altLang="en-US" sz="1700" b="0" i="0" u="none" strike="noStrike" cap="none" normalizeH="0" baseline="0">
                          <a:ln>
                            <a:noFill/>
                          </a:ln>
                          <a:solidFill>
                            <a:srgbClr val="000000"/>
                          </a:solidFill>
                          <a:effectLst/>
                          <a:latin typeface="Calibri" charset="0"/>
                          <a:ea typeface="MS PGothic" charset="-128"/>
                          <a:cs typeface="Open Sans" charset="0"/>
                        </a:rPr>
                        <a:t>’</a:t>
                      </a:r>
                      <a:r>
                        <a:rPr kumimoji="0" lang="en-US" altLang="ja-JP" sz="1700" b="0" i="0" u="none" strike="noStrike" cap="none" normalizeH="0" baseline="0">
                          <a:ln>
                            <a:noFill/>
                          </a:ln>
                          <a:solidFill>
                            <a:srgbClr val="000000"/>
                          </a:solidFill>
                          <a:effectLst/>
                          <a:latin typeface="Arial" charset="0"/>
                          <a:ea typeface="MS PGothic" charset="-128"/>
                          <a:cs typeface="Open Sans" charset="0"/>
                        </a:rPr>
                        <a:t>s own stereotypes, assumptions and biases </a:t>
                      </a:r>
                      <a:endParaRPr kumimoji="0" lang="en-US" altLang="ja-JP" sz="1700" b="0" i="0" u="none" strike="noStrike" cap="none" normalizeH="0" baseline="0">
                        <a:ln>
                          <a:noFill/>
                        </a:ln>
                        <a:solidFill>
                          <a:schemeClr val="tx1"/>
                        </a:solidFill>
                        <a:effectLst/>
                        <a:latin typeface="Calibri" charset="0"/>
                        <a:ea typeface="MS PGothic" charset="-128"/>
                        <a:cs typeface="Open Sans" charset="0"/>
                      </a:endParaRPr>
                    </a:p>
                    <a:p>
                      <a:pPr marL="209550" marR="0" lvl="0" indent="-209550" algn="l" defTabSz="841375" rtl="0" eaLnBrk="0" fontAlgn="base" latinLnBrk="0" hangingPunct="0">
                        <a:lnSpc>
                          <a:spcPct val="100000"/>
                        </a:lnSpc>
                        <a:spcBef>
                          <a:spcPct val="0"/>
                        </a:spcBef>
                        <a:spcAft>
                          <a:spcPct val="0"/>
                        </a:spcAft>
                        <a:buClrTx/>
                        <a:buSzTx/>
                        <a:buFont typeface="Arial" charset="0"/>
                        <a:buChar char="•"/>
                        <a:tabLst/>
                      </a:pPr>
                      <a:r>
                        <a:rPr kumimoji="0" lang="en-US" altLang="en-US" sz="1700" b="0" i="0" u="none" strike="noStrike" cap="none" normalizeH="0" baseline="0">
                          <a:ln>
                            <a:noFill/>
                          </a:ln>
                          <a:solidFill>
                            <a:srgbClr val="000000"/>
                          </a:solidFill>
                          <a:effectLst/>
                          <a:latin typeface="Times New Roman" charset="0"/>
                          <a:ea typeface="MS PGothic" charset="-128"/>
                          <a:cs typeface="Open Sans" charset="0"/>
                        </a:rPr>
                        <a:t> </a:t>
                      </a:r>
                      <a:r>
                        <a:rPr kumimoji="0" lang="en-US" altLang="en-US" sz="1700" b="0" i="0" u="none" strike="noStrike" cap="none" normalizeH="0" baseline="0">
                          <a:ln>
                            <a:noFill/>
                          </a:ln>
                          <a:solidFill>
                            <a:srgbClr val="000000"/>
                          </a:solidFill>
                          <a:effectLst/>
                          <a:latin typeface="Arial" charset="0"/>
                          <a:ea typeface="MS PGothic" charset="-128"/>
                          <a:cs typeface="Open Sans" charset="0"/>
                        </a:rPr>
                        <a:t>Identify and explore moments of discord, paying particular attention to patient resistance, hesitation and withdrawal</a:t>
                      </a:r>
                      <a:endParaRPr kumimoji="0" lang="en-US" altLang="en-US" sz="1700" b="0" i="0" u="none" strike="noStrike" cap="none" normalizeH="0" baseline="0">
                        <a:ln>
                          <a:noFill/>
                        </a:ln>
                        <a:solidFill>
                          <a:schemeClr val="tx1"/>
                        </a:solidFill>
                        <a:effectLst/>
                        <a:latin typeface="Calibri" charset="0"/>
                        <a:ea typeface="MS PGothic" charset="-128"/>
                        <a:cs typeface="Open Sans" charset="0"/>
                      </a:endParaRPr>
                    </a:p>
                    <a:p>
                      <a:pPr marL="209550" marR="0" lvl="0" indent="-209550" algn="l" defTabSz="841375" rtl="0" eaLnBrk="0" fontAlgn="base" latinLnBrk="0" hangingPunct="0">
                        <a:lnSpc>
                          <a:spcPct val="100000"/>
                        </a:lnSpc>
                        <a:spcBef>
                          <a:spcPct val="0"/>
                        </a:spcBef>
                        <a:spcAft>
                          <a:spcPct val="0"/>
                        </a:spcAft>
                        <a:buClrTx/>
                        <a:buSzTx/>
                        <a:buFont typeface="Arial" charset="0"/>
                        <a:buChar char="•"/>
                        <a:tabLst/>
                      </a:pPr>
                      <a:r>
                        <a:rPr kumimoji="0" lang="en-US" altLang="en-US" sz="1700" b="0" i="0" u="none" strike="noStrike" cap="none" normalizeH="0" baseline="0">
                          <a:ln>
                            <a:noFill/>
                          </a:ln>
                          <a:solidFill>
                            <a:srgbClr val="000000"/>
                          </a:solidFill>
                          <a:effectLst/>
                          <a:latin typeface="Arial" charset="0"/>
                          <a:ea typeface="MS PGothic" charset="-128"/>
                          <a:cs typeface="Open Sans" charset="0"/>
                        </a:rPr>
                        <a:t>Negotiate an agreeable power balance </a:t>
                      </a:r>
                      <a:endParaRPr kumimoji="0" lang="en-US" altLang="en-US" sz="1700" b="0" i="0" u="none" strike="noStrike" cap="none" normalizeH="0" baseline="0">
                        <a:ln>
                          <a:noFill/>
                        </a:ln>
                        <a:solidFill>
                          <a:schemeClr val="tx1"/>
                        </a:solidFill>
                        <a:effectLst/>
                        <a:latin typeface="Calibri" charset="0"/>
                        <a:ea typeface="MS PGothic" charset="-128"/>
                        <a:cs typeface="Open Sans" charset="0"/>
                      </a:endParaRPr>
                    </a:p>
                    <a:p>
                      <a:pPr marL="209550" marR="0" lvl="0" indent="-209550" algn="l" defTabSz="841375" rtl="0" eaLnBrk="0" fontAlgn="base" latinLnBrk="0" hangingPunct="0">
                        <a:lnSpc>
                          <a:spcPct val="100000"/>
                        </a:lnSpc>
                        <a:spcBef>
                          <a:spcPct val="0"/>
                        </a:spcBef>
                        <a:spcAft>
                          <a:spcPct val="0"/>
                        </a:spcAft>
                        <a:buClrTx/>
                        <a:buSzTx/>
                        <a:buFont typeface="Arial" charset="0"/>
                        <a:buChar char="•"/>
                        <a:tabLst/>
                      </a:pPr>
                      <a:r>
                        <a:rPr kumimoji="0" lang="en-US" altLang="en-US" sz="1700" b="0" i="0" u="none" strike="noStrike" cap="none" normalizeH="0" baseline="0">
                          <a:ln>
                            <a:noFill/>
                          </a:ln>
                          <a:solidFill>
                            <a:srgbClr val="000000"/>
                          </a:solidFill>
                          <a:effectLst/>
                          <a:latin typeface="Arial" charset="0"/>
                          <a:ea typeface="MS PGothic" charset="-128"/>
                          <a:cs typeface="Open Sans" charset="0"/>
                        </a:rPr>
                        <a:t>Refrain from an authoritarian approach that relies on language rooted in oppression and racism</a:t>
                      </a:r>
                      <a:endParaRPr kumimoji="0" lang="en-US" altLang="en-US" sz="1700" b="0" i="0" u="none" strike="noStrike" cap="none" normalizeH="0" baseline="0">
                        <a:ln>
                          <a:noFill/>
                        </a:ln>
                        <a:solidFill>
                          <a:schemeClr val="tx1"/>
                        </a:solidFill>
                        <a:effectLst/>
                        <a:latin typeface="Calibri"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24588" name="Rectangle 30"/>
          <p:cNvSpPr>
            <a:spLocks noChangeArrowheads="1"/>
          </p:cNvSpPr>
          <p:nvPr/>
        </p:nvSpPr>
        <p:spPr bwMode="auto">
          <a:xfrm>
            <a:off x="185738" y="5999163"/>
            <a:ext cx="184150" cy="59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r>
              <a:rPr lang="en-US" altLang="en-US" sz="800"/>
              <a:t/>
            </a:r>
            <a:br>
              <a:rPr lang="en-US" altLang="en-US" sz="800"/>
            </a:br>
            <a:r>
              <a:rPr lang="en-US" altLang="en-US" sz="800"/>
              <a:t/>
            </a:r>
            <a:br>
              <a:rPr lang="en-US" altLang="en-US" sz="800"/>
            </a:br>
            <a:endParaRPr lang="en-US" altLang="en-US" sz="17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extLst>
          </p:cNvPr>
          <p:cNvSpPr/>
          <p:nvPr/>
        </p:nvSpPr>
        <p:spPr>
          <a:xfrm>
            <a:off x="12700" y="6061075"/>
            <a:ext cx="9144000" cy="201613"/>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5603" name="Rectangle 5"/>
          <p:cNvSpPr>
            <a:spLocks noChangeArrowheads="1"/>
          </p:cNvSpPr>
          <p:nvPr/>
        </p:nvSpPr>
        <p:spPr bwMode="auto">
          <a:xfrm>
            <a:off x="185738" y="263525"/>
            <a:ext cx="184150" cy="86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r>
              <a:rPr lang="en-US" altLang="en-US" sz="1700"/>
              <a:t/>
            </a:r>
            <a:br>
              <a:rPr lang="en-US" altLang="en-US" sz="1700"/>
            </a:br>
            <a:endParaRPr lang="en-US" altLang="en-US" sz="1700"/>
          </a:p>
          <a:p>
            <a:endParaRPr lang="en-US" altLang="en-US" sz="1700"/>
          </a:p>
        </p:txBody>
      </p:sp>
      <p:graphicFrame>
        <p:nvGraphicFramePr>
          <p:cNvPr id="506909" name="Group 29"/>
          <p:cNvGraphicFramePr>
            <a:graphicFrameLocks noGrp="1"/>
          </p:cNvGraphicFramePr>
          <p:nvPr/>
        </p:nvGraphicFramePr>
        <p:xfrm>
          <a:off x="244475" y="115888"/>
          <a:ext cx="8789988" cy="6619875"/>
        </p:xfrm>
        <a:graphic>
          <a:graphicData uri="http://schemas.openxmlformats.org/drawingml/2006/table">
            <a:tbl>
              <a:tblPr/>
              <a:tblGrid>
                <a:gridCol w="8789988"/>
              </a:tblGrid>
              <a:tr h="692150">
                <a:tc>
                  <a:txBody>
                    <a:bodyPr/>
                    <a:lstStyle>
                      <a:lvl1pPr marL="209550" indent="-209550">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MS PGothic" charset="-128"/>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MS PGothic" charset="-128"/>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MS PGothic" charset="-128"/>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cs typeface="Open Sans Light" charset="0"/>
                        </a:defRPr>
                      </a:lvl9pPr>
                    </a:lstStyle>
                    <a:p>
                      <a:pPr marL="209550" marR="0" lvl="0" indent="-209550" algn="ctr" defTabSz="841375"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000000"/>
                          </a:solidFill>
                          <a:effectLst/>
                          <a:latin typeface="Arial" charset="0"/>
                          <a:ea typeface="MS PGothic" charset="-128"/>
                          <a:cs typeface="Open Sans" charset="0"/>
                        </a:rPr>
                        <a:t>Educating for Equity </a:t>
                      </a:r>
                    </a:p>
                    <a:p>
                      <a:pPr marL="209550" marR="0" lvl="0" indent="-209550" algn="ctr" defTabSz="841375" rtl="0" eaLnBrk="0" fontAlgn="base" latinLnBrk="0" hangingPunct="0">
                        <a:lnSpc>
                          <a:spcPct val="100000"/>
                        </a:lnSpc>
                        <a:spcBef>
                          <a:spcPct val="0"/>
                        </a:spcBef>
                        <a:spcAft>
                          <a:spcPct val="0"/>
                        </a:spcAft>
                        <a:buClrTx/>
                        <a:buSzTx/>
                        <a:buFontTx/>
                        <a:buNone/>
                        <a:tabLst/>
                      </a:pPr>
                      <a:r>
                        <a:rPr kumimoji="0" lang="en-US" altLang="en-US" sz="1800" b="0" i="1" u="none" strike="noStrike" cap="none" normalizeH="0" baseline="0">
                          <a:ln>
                            <a:noFill/>
                          </a:ln>
                          <a:solidFill>
                            <a:srgbClr val="000000"/>
                          </a:solidFill>
                          <a:effectLst/>
                          <a:latin typeface="Arial" charset="0"/>
                          <a:ea typeface="MS PGothic" charset="-128"/>
                          <a:cs typeface="Open Sans" charset="0"/>
                        </a:rPr>
                        <a:t>Strategies for facilitating outcomes using a cultural approach:</a:t>
                      </a:r>
                      <a:endParaRPr kumimoji="0" lang="en-US" altLang="en-US" sz="3600" b="0" i="0" u="none" strike="noStrike" cap="none" normalizeH="0" baseline="0">
                        <a:ln>
                          <a:noFill/>
                        </a:ln>
                        <a:solidFill>
                          <a:schemeClr val="tx1"/>
                        </a:solidFill>
                        <a:effectLst/>
                        <a:latin typeface="Calibri"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r>
              <a:tr h="5927725">
                <a:tc>
                  <a:txBody>
                    <a:bodyPr/>
                    <a:lstStyle>
                      <a:lvl1pPr marL="209550" indent="-209550">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MS PGothic" charset="-128"/>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MS PGothic" charset="-128"/>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MS PGothic" charset="-128"/>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cs typeface="Open Sans Light" charset="0"/>
                        </a:defRPr>
                      </a:lvl9pPr>
                    </a:lstStyle>
                    <a:p>
                      <a:pPr marL="209550" marR="0" lvl="0" indent="-209550" algn="l" defTabSz="841375" rtl="0" eaLnBrk="0" fontAlgn="base" latinLnBrk="0" hangingPunct="0">
                        <a:lnSpc>
                          <a:spcPct val="100000"/>
                        </a:lnSpc>
                        <a:spcBef>
                          <a:spcPct val="0"/>
                        </a:spcBef>
                        <a:spcAft>
                          <a:spcPct val="0"/>
                        </a:spcAft>
                        <a:buClrTx/>
                        <a:buSzTx/>
                        <a:buFontTx/>
                        <a:buNone/>
                        <a:tabLst/>
                      </a:pPr>
                      <a:r>
                        <a:rPr kumimoji="0" lang="en-US" altLang="en-US" sz="1800" b="0" i="1" u="none" strike="noStrike" cap="none" normalizeH="0" baseline="0">
                          <a:ln>
                            <a:noFill/>
                          </a:ln>
                          <a:solidFill>
                            <a:srgbClr val="000000"/>
                          </a:solidFill>
                          <a:effectLst/>
                          <a:latin typeface="Arial" charset="0"/>
                          <a:ea typeface="MS PGothic" charset="-128"/>
                          <a:cs typeface="Open Sans" charset="0"/>
                        </a:rPr>
                        <a:t>Culture Is Therapeutic </a:t>
                      </a:r>
                      <a:endParaRPr kumimoji="0" lang="en-US" altLang="en-US" sz="1400" b="0" i="0" u="none" strike="noStrike" cap="none" normalizeH="0" baseline="0">
                        <a:ln>
                          <a:noFill/>
                        </a:ln>
                        <a:solidFill>
                          <a:schemeClr val="tx1"/>
                        </a:solidFill>
                        <a:effectLst/>
                        <a:latin typeface="Calibri" charset="0"/>
                        <a:ea typeface="MS PGothic" charset="-128"/>
                        <a:cs typeface="Open Sans" charset="0"/>
                      </a:endParaRPr>
                    </a:p>
                    <a:p>
                      <a:pPr marL="209550" marR="0" lvl="0" indent="-209550" algn="l" defTabSz="841375" rtl="0" eaLnBrk="0" fontAlgn="base" latinLnBrk="0" hangingPunct="0">
                        <a:lnSpc>
                          <a:spcPct val="100000"/>
                        </a:lnSpc>
                        <a:spcBef>
                          <a:spcPct val="0"/>
                        </a:spcBef>
                        <a:spcAft>
                          <a:spcPct val="0"/>
                        </a:spcAft>
                        <a:buClrTx/>
                        <a:buSzTx/>
                        <a:buFont typeface="Arial" charset="0"/>
                        <a:buChar char="•"/>
                        <a:tabLst/>
                      </a:pPr>
                      <a:r>
                        <a:rPr kumimoji="0" lang="en-US" altLang="en-US" sz="1800" b="0" i="0" u="none" strike="noStrike" cap="none" normalizeH="0" baseline="0">
                          <a:ln>
                            <a:noFill/>
                          </a:ln>
                          <a:solidFill>
                            <a:srgbClr val="000000"/>
                          </a:solidFill>
                          <a:effectLst/>
                          <a:latin typeface="Arial" charset="0"/>
                          <a:ea typeface="MS PGothic" charset="-128"/>
                          <a:cs typeface="Open Sans" charset="0"/>
                        </a:rPr>
                        <a:t>Strive for cultural congruency of management recommendations.</a:t>
                      </a:r>
                      <a:endParaRPr kumimoji="0" lang="en-US" altLang="en-US" sz="1400" b="0" i="0" u="none" strike="noStrike" cap="none" normalizeH="0" baseline="0">
                        <a:ln>
                          <a:noFill/>
                        </a:ln>
                        <a:solidFill>
                          <a:schemeClr val="tx1"/>
                        </a:solidFill>
                        <a:effectLst/>
                        <a:latin typeface="Calibri" charset="0"/>
                        <a:ea typeface="MS PGothic" charset="-128"/>
                        <a:cs typeface="Open Sans" charset="0"/>
                      </a:endParaRPr>
                    </a:p>
                    <a:p>
                      <a:pPr marL="209550" marR="0" lvl="0" indent="-209550" algn="l" defTabSz="841375" rtl="0" eaLnBrk="0" fontAlgn="base" latinLnBrk="0" hangingPunct="0">
                        <a:lnSpc>
                          <a:spcPct val="100000"/>
                        </a:lnSpc>
                        <a:spcBef>
                          <a:spcPct val="0"/>
                        </a:spcBef>
                        <a:spcAft>
                          <a:spcPct val="0"/>
                        </a:spcAft>
                        <a:buClrTx/>
                        <a:buSzTx/>
                        <a:buFont typeface="Arial" charset="0"/>
                        <a:buChar char="•"/>
                        <a:tabLst/>
                      </a:pPr>
                      <a:r>
                        <a:rPr kumimoji="0" lang="en-US" altLang="en-US" sz="1800" b="0" i="0" u="none" strike="noStrike" cap="none" normalizeH="0" baseline="0">
                          <a:ln>
                            <a:noFill/>
                          </a:ln>
                          <a:solidFill>
                            <a:srgbClr val="000000"/>
                          </a:solidFill>
                          <a:effectLst/>
                          <a:latin typeface="Arial" charset="0"/>
                          <a:ea typeface="MS PGothic" charset="-128"/>
                          <a:cs typeface="Open Sans" charset="0"/>
                        </a:rPr>
                        <a:t>Explore patients</a:t>
                      </a:r>
                      <a:r>
                        <a:rPr kumimoji="0" lang="ja-JP" altLang="en-US" sz="1800" b="0" i="0" u="none" strike="noStrike" cap="none" normalizeH="0" baseline="0">
                          <a:ln>
                            <a:noFill/>
                          </a:ln>
                          <a:solidFill>
                            <a:srgbClr val="000000"/>
                          </a:solidFill>
                          <a:effectLst/>
                          <a:latin typeface="Calibri" charset="0"/>
                          <a:ea typeface="MS PGothic" charset="-128"/>
                          <a:cs typeface="Open Sans" charset="0"/>
                        </a:rPr>
                        <a:t>’</a:t>
                      </a:r>
                      <a:r>
                        <a:rPr kumimoji="0" lang="en-US" altLang="ja-JP" sz="1800" b="0" i="0" u="none" strike="noStrike" cap="none" normalizeH="0" baseline="0">
                          <a:ln>
                            <a:noFill/>
                          </a:ln>
                          <a:solidFill>
                            <a:srgbClr val="000000"/>
                          </a:solidFill>
                          <a:effectLst/>
                          <a:latin typeface="Arial" charset="0"/>
                          <a:ea typeface="MS PGothic" charset="-128"/>
                          <a:cs typeface="Open Sans" charset="0"/>
                        </a:rPr>
                        <a:t> preferences and support choices for accessing cultural resources</a:t>
                      </a:r>
                      <a:endParaRPr kumimoji="0" lang="en-US" altLang="ja-JP" sz="1400" b="0" i="0" u="none" strike="noStrike" cap="none" normalizeH="0" baseline="0">
                        <a:ln>
                          <a:noFill/>
                        </a:ln>
                        <a:solidFill>
                          <a:schemeClr val="tx1"/>
                        </a:solidFill>
                        <a:effectLst/>
                        <a:latin typeface="Calibri" charset="0"/>
                        <a:ea typeface="MS PGothic" charset="-128"/>
                        <a:cs typeface="Open Sans" charset="0"/>
                      </a:endParaRPr>
                    </a:p>
                    <a:p>
                      <a:pPr marL="209550" marR="0" lvl="0" indent="-209550" algn="l" defTabSz="841375" rtl="0" eaLnBrk="0" fontAlgn="base" latinLnBrk="0" hangingPunct="0">
                        <a:lnSpc>
                          <a:spcPct val="100000"/>
                        </a:lnSpc>
                        <a:spcBef>
                          <a:spcPct val="0"/>
                        </a:spcBef>
                        <a:spcAft>
                          <a:spcPct val="0"/>
                        </a:spcAft>
                        <a:buClrTx/>
                        <a:buSzTx/>
                        <a:buFont typeface="Arial" charset="0"/>
                        <a:buChar char="•"/>
                        <a:tabLst/>
                      </a:pPr>
                      <a:r>
                        <a:rPr kumimoji="0" lang="en-US" altLang="en-US" sz="1800" b="0" i="0" u="none" strike="noStrike" cap="none" normalizeH="0" baseline="0">
                          <a:ln>
                            <a:noFill/>
                          </a:ln>
                          <a:solidFill>
                            <a:srgbClr val="000000"/>
                          </a:solidFill>
                          <a:effectLst/>
                          <a:latin typeface="Arial" charset="0"/>
                          <a:ea typeface="MS PGothic" charset="-128"/>
                          <a:cs typeface="Open Sans" charset="0"/>
                        </a:rPr>
                        <a:t>Engage with the community to learn of local beliefs and practices, and healing resources.</a:t>
                      </a:r>
                    </a:p>
                    <a:p>
                      <a:pPr marL="209550" marR="0" lvl="0" indent="-209550" algn="l" defTabSz="841375" rtl="0" eaLnBrk="0" fontAlgn="base" latinLnBrk="0" hangingPunct="0">
                        <a:lnSpc>
                          <a:spcPct val="100000"/>
                        </a:lnSpc>
                        <a:spcBef>
                          <a:spcPct val="0"/>
                        </a:spcBef>
                        <a:spcAft>
                          <a:spcPct val="0"/>
                        </a:spcAft>
                        <a:buClrTx/>
                        <a:buSzTx/>
                        <a:buFontTx/>
                        <a:buNone/>
                        <a:tabLst/>
                      </a:pPr>
                      <a:endParaRPr kumimoji="0" lang="en-US" altLang="en-US" sz="1400" b="0" i="0" u="none" strike="noStrike" cap="none" normalizeH="0" baseline="0">
                        <a:ln>
                          <a:noFill/>
                        </a:ln>
                        <a:solidFill>
                          <a:schemeClr val="tx1"/>
                        </a:solidFill>
                        <a:effectLst/>
                        <a:latin typeface="Calibri" charset="0"/>
                        <a:ea typeface="MS PGothic" charset="-128"/>
                        <a:cs typeface="Open Sans" charset="0"/>
                      </a:endParaRPr>
                    </a:p>
                    <a:p>
                      <a:pPr marL="209550" marR="0" lvl="0" indent="-209550" algn="l" defTabSz="841375" rtl="0" eaLnBrk="0" fontAlgn="base" latinLnBrk="0" hangingPunct="0">
                        <a:lnSpc>
                          <a:spcPct val="100000"/>
                        </a:lnSpc>
                        <a:spcBef>
                          <a:spcPct val="0"/>
                        </a:spcBef>
                        <a:spcAft>
                          <a:spcPct val="0"/>
                        </a:spcAft>
                        <a:buClrTx/>
                        <a:buSzTx/>
                        <a:buFontTx/>
                        <a:buNone/>
                        <a:tabLst/>
                      </a:pPr>
                      <a:r>
                        <a:rPr kumimoji="0" lang="en-US" altLang="en-US" sz="1800" b="0" i="1" u="none" strike="noStrike" cap="none" normalizeH="0" baseline="0">
                          <a:ln>
                            <a:noFill/>
                          </a:ln>
                          <a:solidFill>
                            <a:srgbClr val="000000"/>
                          </a:solidFill>
                          <a:effectLst/>
                          <a:latin typeface="Arial" charset="0"/>
                          <a:ea typeface="MS PGothic" charset="-128"/>
                          <a:cs typeface="Open Sans" charset="0"/>
                        </a:rPr>
                        <a:t>Culture Informs Relationships</a:t>
                      </a:r>
                      <a:endParaRPr kumimoji="0" lang="en-US" altLang="en-US" sz="1400" b="0" i="0" u="none" strike="noStrike" cap="none" normalizeH="0" baseline="0">
                        <a:ln>
                          <a:noFill/>
                        </a:ln>
                        <a:solidFill>
                          <a:schemeClr val="tx1"/>
                        </a:solidFill>
                        <a:effectLst/>
                        <a:latin typeface="Calibri" charset="0"/>
                        <a:ea typeface="MS PGothic" charset="-128"/>
                        <a:cs typeface="Open Sans" charset="0"/>
                      </a:endParaRPr>
                    </a:p>
                    <a:p>
                      <a:pPr marL="209550" marR="0" lvl="0" indent="-209550" algn="l" defTabSz="841375" rtl="0" eaLnBrk="0" fontAlgn="base" latinLnBrk="0" hangingPunct="0">
                        <a:lnSpc>
                          <a:spcPct val="100000"/>
                        </a:lnSpc>
                        <a:spcBef>
                          <a:spcPct val="0"/>
                        </a:spcBef>
                        <a:spcAft>
                          <a:spcPct val="0"/>
                        </a:spcAft>
                        <a:buClrTx/>
                        <a:buSzTx/>
                        <a:buFont typeface="Arial" charset="0"/>
                        <a:buChar char="•"/>
                        <a:tabLst/>
                      </a:pPr>
                      <a:r>
                        <a:rPr kumimoji="0" lang="en-US" altLang="en-US" sz="1800" b="0" i="0" u="none" strike="noStrike" cap="none" normalizeH="0" baseline="0">
                          <a:ln>
                            <a:noFill/>
                          </a:ln>
                          <a:solidFill>
                            <a:srgbClr val="000000"/>
                          </a:solidFill>
                          <a:effectLst/>
                          <a:latin typeface="Arial" charset="0"/>
                          <a:ea typeface="MS PGothic" charset="-128"/>
                          <a:cs typeface="Open Sans" charset="0"/>
                        </a:rPr>
                        <a:t>Reflect on professional distance and objectivity, and in the spirit of reciprocity, consider sharing about yourself to build trust</a:t>
                      </a:r>
                      <a:endParaRPr kumimoji="0" lang="en-US" altLang="en-US" sz="1400" b="0" i="0" u="none" strike="noStrike" cap="none" normalizeH="0" baseline="0">
                        <a:ln>
                          <a:noFill/>
                        </a:ln>
                        <a:solidFill>
                          <a:schemeClr val="tx1"/>
                        </a:solidFill>
                        <a:effectLst/>
                        <a:latin typeface="Calibri" charset="0"/>
                        <a:ea typeface="MS PGothic" charset="-128"/>
                        <a:cs typeface="Open Sans" charset="0"/>
                      </a:endParaRPr>
                    </a:p>
                    <a:p>
                      <a:pPr marL="209550" marR="0" lvl="0" indent="-209550" algn="l" defTabSz="841375" rtl="0" eaLnBrk="0" fontAlgn="base" latinLnBrk="0" hangingPunct="0">
                        <a:lnSpc>
                          <a:spcPct val="100000"/>
                        </a:lnSpc>
                        <a:spcBef>
                          <a:spcPct val="0"/>
                        </a:spcBef>
                        <a:spcAft>
                          <a:spcPct val="0"/>
                        </a:spcAft>
                        <a:buClrTx/>
                        <a:buSzTx/>
                        <a:buFont typeface="Arial" charset="0"/>
                        <a:buChar char="•"/>
                        <a:tabLst/>
                      </a:pPr>
                      <a:r>
                        <a:rPr kumimoji="0" lang="en-US" altLang="en-US" sz="1800" b="0" i="0" u="none" strike="noStrike" cap="none" normalizeH="0" baseline="0">
                          <a:ln>
                            <a:noFill/>
                          </a:ln>
                          <a:solidFill>
                            <a:srgbClr val="000000"/>
                          </a:solidFill>
                          <a:effectLst/>
                          <a:latin typeface="Arial" charset="0"/>
                          <a:ea typeface="MS PGothic" charset="-128"/>
                          <a:cs typeface="Open Sans" charset="0"/>
                        </a:rPr>
                        <a:t>Adjust your pace when exploring the patient</a:t>
                      </a:r>
                      <a:r>
                        <a:rPr kumimoji="0" lang="ja-JP" altLang="en-US" sz="1800" b="0" i="0" u="none" strike="noStrike" cap="none" normalizeH="0" baseline="0">
                          <a:ln>
                            <a:noFill/>
                          </a:ln>
                          <a:solidFill>
                            <a:srgbClr val="000000"/>
                          </a:solidFill>
                          <a:effectLst/>
                          <a:latin typeface="Calibri" charset="0"/>
                          <a:ea typeface="MS PGothic" charset="-128"/>
                          <a:cs typeface="Open Sans" charset="0"/>
                        </a:rPr>
                        <a:t>’</a:t>
                      </a:r>
                      <a:r>
                        <a:rPr kumimoji="0" lang="en-US" altLang="ja-JP" sz="1800" b="0" i="0" u="none" strike="noStrike" cap="none" normalizeH="0" baseline="0">
                          <a:ln>
                            <a:noFill/>
                          </a:ln>
                          <a:solidFill>
                            <a:srgbClr val="000000"/>
                          </a:solidFill>
                          <a:effectLst/>
                          <a:latin typeface="Arial" charset="0"/>
                          <a:ea typeface="MS PGothic" charset="-128"/>
                          <a:cs typeface="Open Sans" charset="0"/>
                        </a:rPr>
                        <a:t>s world.</a:t>
                      </a:r>
                      <a:endParaRPr kumimoji="0" lang="en-US" altLang="ja-JP" sz="1400" b="0" i="0" u="none" strike="noStrike" cap="none" normalizeH="0" baseline="0">
                        <a:ln>
                          <a:noFill/>
                        </a:ln>
                        <a:solidFill>
                          <a:schemeClr val="tx1"/>
                        </a:solidFill>
                        <a:effectLst/>
                        <a:latin typeface="Calibri" charset="0"/>
                        <a:ea typeface="MS PGothic" charset="-128"/>
                        <a:cs typeface="Open Sans" charset="0"/>
                      </a:endParaRPr>
                    </a:p>
                    <a:p>
                      <a:pPr marL="209550" marR="0" lvl="0" indent="-209550" algn="l" defTabSz="841375" rtl="0" eaLnBrk="0" fontAlgn="base" latinLnBrk="0" hangingPunct="0">
                        <a:lnSpc>
                          <a:spcPct val="100000"/>
                        </a:lnSpc>
                        <a:spcBef>
                          <a:spcPct val="0"/>
                        </a:spcBef>
                        <a:spcAft>
                          <a:spcPct val="0"/>
                        </a:spcAft>
                        <a:buClrTx/>
                        <a:buSzTx/>
                        <a:buFont typeface="Arial" charset="0"/>
                        <a:buChar char="•"/>
                        <a:tabLst/>
                      </a:pPr>
                      <a:r>
                        <a:rPr kumimoji="0" lang="en-US" altLang="en-US" sz="1800" b="0" i="0" u="none" strike="noStrike" cap="none" normalizeH="0" baseline="0">
                          <a:ln>
                            <a:noFill/>
                          </a:ln>
                          <a:solidFill>
                            <a:srgbClr val="000000"/>
                          </a:solidFill>
                          <a:effectLst/>
                          <a:latin typeface="Arial" charset="0"/>
                          <a:ea typeface="MS PGothic" charset="-128"/>
                          <a:cs typeface="Open Sans" charset="0"/>
                        </a:rPr>
                        <a:t>Connect and work to foster positive relationships at the individual, family, and community levels</a:t>
                      </a:r>
                    </a:p>
                    <a:p>
                      <a:pPr marL="209550" marR="0" lvl="0" indent="-209550" algn="l" defTabSz="841375" rtl="0" eaLnBrk="0" fontAlgn="base" latinLnBrk="0" hangingPunct="0">
                        <a:lnSpc>
                          <a:spcPct val="100000"/>
                        </a:lnSpc>
                        <a:spcBef>
                          <a:spcPct val="0"/>
                        </a:spcBef>
                        <a:spcAft>
                          <a:spcPct val="0"/>
                        </a:spcAft>
                        <a:buClrTx/>
                        <a:buSzTx/>
                        <a:buFontTx/>
                        <a:buNone/>
                        <a:tabLst/>
                      </a:pPr>
                      <a:endParaRPr kumimoji="0" lang="en-US" altLang="en-US" sz="1400" b="0" i="0" u="none" strike="noStrike" cap="none" normalizeH="0" baseline="0">
                        <a:ln>
                          <a:noFill/>
                        </a:ln>
                        <a:solidFill>
                          <a:schemeClr val="tx1"/>
                        </a:solidFill>
                        <a:effectLst/>
                        <a:latin typeface="Calibri" charset="0"/>
                        <a:ea typeface="MS PGothic" charset="-128"/>
                        <a:cs typeface="Open Sans" charset="0"/>
                      </a:endParaRPr>
                    </a:p>
                    <a:p>
                      <a:pPr marL="209550" marR="0" lvl="0" indent="-209550" algn="l" defTabSz="841375" rtl="0" eaLnBrk="0" fontAlgn="base" latinLnBrk="0" hangingPunct="0">
                        <a:lnSpc>
                          <a:spcPct val="100000"/>
                        </a:lnSpc>
                        <a:spcBef>
                          <a:spcPct val="0"/>
                        </a:spcBef>
                        <a:spcAft>
                          <a:spcPct val="0"/>
                        </a:spcAft>
                        <a:buClrTx/>
                        <a:buSzTx/>
                        <a:buFontTx/>
                        <a:buNone/>
                        <a:tabLst/>
                      </a:pPr>
                      <a:r>
                        <a:rPr kumimoji="0" lang="en-US" altLang="en-US" sz="1800" b="0" i="1" u="none" strike="noStrike" cap="none" normalizeH="0" baseline="0">
                          <a:ln>
                            <a:noFill/>
                          </a:ln>
                          <a:solidFill>
                            <a:srgbClr val="000000"/>
                          </a:solidFill>
                          <a:effectLst/>
                          <a:latin typeface="Arial" charset="0"/>
                          <a:ea typeface="MS PGothic" charset="-128"/>
                          <a:cs typeface="Open Sans" charset="0"/>
                        </a:rPr>
                        <a:t>Culture Frames Knowledge</a:t>
                      </a:r>
                      <a:endParaRPr kumimoji="0" lang="en-US" altLang="en-US" sz="1400" b="0" i="0" u="none" strike="noStrike" cap="none" normalizeH="0" baseline="0">
                        <a:ln>
                          <a:noFill/>
                        </a:ln>
                        <a:solidFill>
                          <a:schemeClr val="tx1"/>
                        </a:solidFill>
                        <a:effectLst/>
                        <a:latin typeface="Calibri" charset="0"/>
                        <a:ea typeface="MS PGothic" charset="-128"/>
                        <a:cs typeface="Open Sans" charset="0"/>
                      </a:endParaRPr>
                    </a:p>
                    <a:p>
                      <a:pPr marL="209550" marR="0" lvl="0" indent="-209550" algn="l" defTabSz="841375" rtl="0" eaLnBrk="0" fontAlgn="base" latinLnBrk="0" hangingPunct="0">
                        <a:lnSpc>
                          <a:spcPct val="100000"/>
                        </a:lnSpc>
                        <a:spcBef>
                          <a:spcPct val="0"/>
                        </a:spcBef>
                        <a:spcAft>
                          <a:spcPct val="0"/>
                        </a:spcAft>
                        <a:buClrTx/>
                        <a:buSzTx/>
                        <a:buFont typeface="Arial" charset="0"/>
                        <a:buChar char="•"/>
                        <a:tabLst/>
                      </a:pPr>
                      <a:r>
                        <a:rPr kumimoji="0" lang="en-US" altLang="en-US" sz="1800" b="0" i="0" u="none" strike="noStrike" cap="none" normalizeH="0" baseline="0">
                          <a:ln>
                            <a:noFill/>
                          </a:ln>
                          <a:solidFill>
                            <a:srgbClr val="000000"/>
                          </a:solidFill>
                          <a:effectLst/>
                          <a:latin typeface="Arial" charset="0"/>
                          <a:ea typeface="MS PGothic" charset="-128"/>
                          <a:cs typeface="Open Sans" charset="0"/>
                        </a:rPr>
                        <a:t>Critically reflect on your own concepts of health and diabetes care and potential assumptions of Indigenous perspectives</a:t>
                      </a:r>
                      <a:endParaRPr kumimoji="0" lang="en-US" altLang="en-US" sz="1400" b="0" i="0" u="none" strike="noStrike" cap="none" normalizeH="0" baseline="0">
                        <a:ln>
                          <a:noFill/>
                        </a:ln>
                        <a:solidFill>
                          <a:schemeClr val="tx1"/>
                        </a:solidFill>
                        <a:effectLst/>
                        <a:latin typeface="Calibri" charset="0"/>
                        <a:ea typeface="MS PGothic" charset="-128"/>
                        <a:cs typeface="Open Sans" charset="0"/>
                      </a:endParaRPr>
                    </a:p>
                    <a:p>
                      <a:pPr marL="209550" marR="0" lvl="0" indent="-209550" algn="l" defTabSz="841375" rtl="0" eaLnBrk="0" fontAlgn="base" latinLnBrk="0" hangingPunct="0">
                        <a:lnSpc>
                          <a:spcPct val="100000"/>
                        </a:lnSpc>
                        <a:spcBef>
                          <a:spcPct val="0"/>
                        </a:spcBef>
                        <a:spcAft>
                          <a:spcPct val="0"/>
                        </a:spcAft>
                        <a:buClrTx/>
                        <a:buSzTx/>
                        <a:buFont typeface="Arial" charset="0"/>
                        <a:buChar char="•"/>
                        <a:tabLst/>
                      </a:pPr>
                      <a:r>
                        <a:rPr kumimoji="0" lang="en-US" altLang="en-US" sz="1800" b="0" i="0" u="none" strike="noStrike" cap="none" normalizeH="0" baseline="0">
                          <a:ln>
                            <a:noFill/>
                          </a:ln>
                          <a:solidFill>
                            <a:srgbClr val="000000"/>
                          </a:solidFill>
                          <a:effectLst/>
                          <a:latin typeface="Arial" charset="0"/>
                          <a:ea typeface="MS PGothic" charset="-128"/>
                          <a:cs typeface="Open Sans" charset="0"/>
                        </a:rPr>
                        <a:t>Build a shared understanding of diabetes that integrates and contextualizes biomedical, social, political and cultural explanatory frameworks.</a:t>
                      </a:r>
                      <a:endParaRPr kumimoji="0" lang="en-US" altLang="en-US" sz="1400" b="0" i="0" u="none" strike="noStrike" cap="none" normalizeH="0" baseline="0">
                        <a:ln>
                          <a:noFill/>
                        </a:ln>
                        <a:solidFill>
                          <a:schemeClr val="tx1"/>
                        </a:solidFill>
                        <a:effectLst/>
                        <a:latin typeface="Calibri" charset="0"/>
                        <a:ea typeface="MS PGothic" charset="-128"/>
                        <a:cs typeface="Open Sans" charset="0"/>
                      </a:endParaRPr>
                    </a:p>
                    <a:p>
                      <a:pPr marL="209550" marR="0" lvl="0" indent="-209550" algn="l" defTabSz="841375" rtl="0" eaLnBrk="0" fontAlgn="base" latinLnBrk="0" hangingPunct="0">
                        <a:lnSpc>
                          <a:spcPct val="100000"/>
                        </a:lnSpc>
                        <a:spcBef>
                          <a:spcPct val="0"/>
                        </a:spcBef>
                        <a:spcAft>
                          <a:spcPct val="0"/>
                        </a:spcAft>
                        <a:buClrTx/>
                        <a:buSzTx/>
                        <a:buFont typeface="Arial" charset="0"/>
                        <a:buChar char="•"/>
                        <a:tabLst/>
                      </a:pPr>
                      <a:r>
                        <a:rPr kumimoji="0" lang="en-US" altLang="en-US" sz="1800" b="0" i="0" u="none" strike="noStrike" cap="none" normalizeH="0" baseline="0">
                          <a:ln>
                            <a:noFill/>
                          </a:ln>
                          <a:solidFill>
                            <a:srgbClr val="000000"/>
                          </a:solidFill>
                          <a:effectLst/>
                          <a:latin typeface="Arial" charset="0"/>
                          <a:ea typeface="MS PGothic" charset="-128"/>
                          <a:cs typeface="Open Sans" charset="0"/>
                        </a:rPr>
                        <a:t>Use language appropriate for the patient</a:t>
                      </a:r>
                      <a:r>
                        <a:rPr kumimoji="0" lang="ja-JP" altLang="en-US" sz="1800" b="0" i="0" u="none" strike="noStrike" cap="none" normalizeH="0" baseline="0">
                          <a:ln>
                            <a:noFill/>
                          </a:ln>
                          <a:solidFill>
                            <a:srgbClr val="000000"/>
                          </a:solidFill>
                          <a:effectLst/>
                          <a:latin typeface="Calibri" charset="0"/>
                          <a:ea typeface="MS PGothic" charset="-128"/>
                          <a:cs typeface="Open Sans" charset="0"/>
                        </a:rPr>
                        <a:t>’</a:t>
                      </a:r>
                      <a:r>
                        <a:rPr kumimoji="0" lang="en-US" altLang="ja-JP" sz="1800" b="0" i="0" u="none" strike="noStrike" cap="none" normalizeH="0" baseline="0">
                          <a:ln>
                            <a:noFill/>
                          </a:ln>
                          <a:solidFill>
                            <a:srgbClr val="000000"/>
                          </a:solidFill>
                          <a:effectLst/>
                          <a:latin typeface="Arial" charset="0"/>
                          <a:ea typeface="MS PGothic" charset="-128"/>
                          <a:cs typeface="Open Sans" charset="0"/>
                        </a:rPr>
                        <a:t>s educational &amp; cultural background; consider metaphors within a narrative approach.</a:t>
                      </a:r>
                      <a:r>
                        <a:rPr kumimoji="0" lang="en-US" altLang="ja-JP" sz="2400" b="0" i="0" u="none" strike="noStrike" cap="none" normalizeH="0" baseline="0">
                          <a:ln>
                            <a:noFill/>
                          </a:ln>
                          <a:solidFill>
                            <a:srgbClr val="000000"/>
                          </a:solidFill>
                          <a:effectLst/>
                          <a:latin typeface="Arial" charset="0"/>
                          <a:ea typeface="MS PGothic" charset="-128"/>
                          <a:cs typeface="Open Sans" charset="0"/>
                        </a:rPr>
                        <a:t> </a:t>
                      </a:r>
                      <a:r>
                        <a:rPr kumimoji="0" lang="en-US" altLang="ja-JP" sz="2400" b="0" i="0" u="none" strike="noStrike" cap="none" normalizeH="0" baseline="0">
                          <a:ln>
                            <a:noFill/>
                          </a:ln>
                          <a:solidFill>
                            <a:srgbClr val="000000"/>
                          </a:solidFill>
                          <a:effectLst/>
                          <a:latin typeface="Calibri" charset="0"/>
                          <a:ea typeface="MS PGothic" charset="-128"/>
                          <a:cs typeface="Open Sans" charset="0"/>
                        </a:rPr>
                        <a:t> </a:t>
                      </a:r>
                      <a:endParaRPr kumimoji="0" lang="en-US" altLang="en-US" sz="3600" b="0" i="0" u="none" strike="noStrike" cap="none" normalizeH="0" baseline="0">
                        <a:ln>
                          <a:noFill/>
                        </a:ln>
                        <a:solidFill>
                          <a:schemeClr val="tx1"/>
                        </a:solidFill>
                        <a:effectLst/>
                        <a:latin typeface="Calibri"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25612" name="Rectangle 30"/>
          <p:cNvSpPr>
            <a:spLocks noChangeArrowheads="1"/>
          </p:cNvSpPr>
          <p:nvPr/>
        </p:nvSpPr>
        <p:spPr bwMode="auto">
          <a:xfrm>
            <a:off x="185738" y="5999163"/>
            <a:ext cx="184150" cy="59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r>
              <a:rPr lang="en-US" altLang="en-US" sz="800"/>
              <a:t/>
            </a:r>
            <a:br>
              <a:rPr lang="en-US" altLang="en-US" sz="800"/>
            </a:br>
            <a:r>
              <a:rPr lang="en-US" altLang="en-US" sz="800"/>
              <a:t/>
            </a:r>
            <a:br>
              <a:rPr lang="en-US" altLang="en-US" sz="800"/>
            </a:br>
            <a:endParaRPr lang="en-US" altLang="en-US" sz="17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p:cNvSpPr>
          <p:nvPr>
            <p:ph type="title" idx="4294967295"/>
          </p:nvPr>
        </p:nvSpPr>
        <p:spPr/>
        <p:txBody>
          <a:bodyPr/>
          <a:lstStyle/>
          <a:p>
            <a:r>
              <a:rPr lang="en-US" altLang="en-US">
                <a:ea typeface="MS PGothic" charset="-128"/>
              </a:rPr>
              <a:t>Recommendation 1</a:t>
            </a:r>
            <a:endParaRPr lang="en-CA" altLang="en-US">
              <a:ea typeface="MS PGothic" charset="-128"/>
            </a:endParaRPr>
          </a:p>
        </p:txBody>
      </p:sp>
      <p:sp>
        <p:nvSpPr>
          <p:cNvPr id="26627" name="Rectangle 3"/>
          <p:cNvSpPr>
            <a:spLocks noGrp="1"/>
          </p:cNvSpPr>
          <p:nvPr>
            <p:ph type="body" idx="4294967295"/>
          </p:nvPr>
        </p:nvSpPr>
        <p:spPr>
          <a:xfrm>
            <a:off x="628650" y="1503363"/>
            <a:ext cx="7886700" cy="4329112"/>
          </a:xfrm>
        </p:spPr>
        <p:txBody>
          <a:bodyPr/>
          <a:lstStyle/>
          <a:p>
            <a:pPr marL="495300" indent="-495300">
              <a:lnSpc>
                <a:spcPct val="100000"/>
              </a:lnSpc>
              <a:buFont typeface="Arial" charset="0"/>
              <a:buAutoNum type="arabicPeriod"/>
            </a:pPr>
            <a:r>
              <a:rPr lang="en-CA" altLang="en-US" sz="2400" b="0">
                <a:ea typeface="MS PGothic" charset="-128"/>
              </a:rPr>
              <a:t>Management of prediabetes and diabetes in Indigenous people should follow the </a:t>
            </a:r>
            <a:r>
              <a:rPr lang="en-CA" altLang="en-US" sz="2400">
                <a:ea typeface="MS PGothic" charset="-128"/>
              </a:rPr>
              <a:t>same clinical practice guidelines</a:t>
            </a:r>
            <a:r>
              <a:rPr lang="en-CA" altLang="en-US" sz="2400" b="0">
                <a:ea typeface="MS PGothic" charset="-128"/>
              </a:rPr>
              <a:t> as those for the general population with </a:t>
            </a:r>
            <a:r>
              <a:rPr lang="en-CA" altLang="en-US" sz="2400">
                <a:ea typeface="MS PGothic" charset="-128"/>
              </a:rPr>
              <a:t>respect for, and sensitivity to </a:t>
            </a:r>
            <a:r>
              <a:rPr lang="en-CA" altLang="en-US" sz="2400" b="0">
                <a:ea typeface="MS PGothic" charset="-128"/>
              </a:rPr>
              <a:t>particular social, historical, economic, cultural and geographic issues as they relate to diabetes care and education </a:t>
            </a:r>
            <a:r>
              <a:rPr lang="en-CA" altLang="en-US" sz="2000" b="0">
                <a:ea typeface="MS PGothic" charset="-128"/>
              </a:rPr>
              <a:t>[Grade D, Consensus]</a:t>
            </a:r>
            <a:r>
              <a:rPr lang="en-CA" altLang="en-US" sz="2400" b="0">
                <a:ea typeface="MS PGothic" charset="-128"/>
              </a:rPr>
              <a:t/>
            </a:r>
            <a:br>
              <a:rPr lang="en-CA" altLang="en-US" sz="2400" b="0">
                <a:ea typeface="MS PGothic" charset="-128"/>
              </a:rPr>
            </a:br>
            <a:endParaRPr lang="en-CA" altLang="en-US" sz="2400" b="0">
              <a:ea typeface="MS PGothic" charset="-128"/>
            </a:endParaRPr>
          </a:p>
          <a:p>
            <a:pPr marL="495300" indent="-495300">
              <a:lnSpc>
                <a:spcPct val="100000"/>
              </a:lnSpc>
              <a:buFont typeface="Arial" charset="0"/>
              <a:buNone/>
            </a:pPr>
            <a:endParaRPr lang="en-US" altLang="en-US" sz="2000">
              <a:ea typeface="MS PGothic" charset="-128"/>
            </a:endParaRPr>
          </a:p>
        </p:txBody>
      </p:sp>
      <p:sp>
        <p:nvSpPr>
          <p:cNvPr id="26628"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algn="ctr" defTabSz="914400"/>
            <a:r>
              <a:rPr lang="en-US" altLang="en-US" sz="2000" b="1">
                <a:solidFill>
                  <a:schemeClr val="bg1"/>
                </a:solidFill>
                <a:latin typeface="Arial" charset="0"/>
              </a:rPr>
              <a:t>2018</a:t>
            </a:r>
          </a:p>
        </p:txBody>
      </p:sp>
      <p:sp>
        <p:nvSpPr>
          <p:cNvPr id="26629" name="Text Box 17"/>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38.  Type 2 Diabetes and Indigenous Peoples</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p:cNvSpPr>
          <p:nvPr>
            <p:ph type="title" idx="4294967295"/>
          </p:nvPr>
        </p:nvSpPr>
        <p:spPr/>
        <p:txBody>
          <a:bodyPr/>
          <a:lstStyle/>
          <a:p>
            <a:r>
              <a:rPr lang="en-US" altLang="en-US">
                <a:ea typeface="MS PGothic" charset="-128"/>
              </a:rPr>
              <a:t>Recommendation 2</a:t>
            </a:r>
            <a:endParaRPr lang="en-CA" altLang="en-US">
              <a:ea typeface="MS PGothic" charset="-128"/>
            </a:endParaRPr>
          </a:p>
        </p:txBody>
      </p:sp>
      <p:sp>
        <p:nvSpPr>
          <p:cNvPr id="27651" name="Rectangle 3"/>
          <p:cNvSpPr>
            <a:spLocks noGrp="1"/>
          </p:cNvSpPr>
          <p:nvPr>
            <p:ph type="body" idx="4294967295"/>
          </p:nvPr>
        </p:nvSpPr>
        <p:spPr>
          <a:xfrm>
            <a:off x="628650" y="1503363"/>
            <a:ext cx="7886700" cy="4329112"/>
          </a:xfrm>
        </p:spPr>
        <p:txBody>
          <a:bodyPr/>
          <a:lstStyle/>
          <a:p>
            <a:pPr marL="495300" indent="-495300">
              <a:lnSpc>
                <a:spcPct val="100000"/>
              </a:lnSpc>
              <a:buFont typeface="Arial" charset="0"/>
              <a:buNone/>
            </a:pPr>
            <a:r>
              <a:rPr lang="en-CA" altLang="en-US" sz="2400" b="0">
                <a:ea typeface="MS PGothic" charset="-128"/>
              </a:rPr>
              <a:t>2.   Starting in </a:t>
            </a:r>
            <a:r>
              <a:rPr lang="en-CA" altLang="en-US" sz="2400">
                <a:ea typeface="MS PGothic" charset="-128"/>
              </a:rPr>
              <a:t>early childhood</a:t>
            </a:r>
            <a:r>
              <a:rPr lang="en-CA" altLang="en-US" sz="2400" b="0">
                <a:ea typeface="MS PGothic" charset="-128"/>
              </a:rPr>
              <a:t>, Indigenous people should be </a:t>
            </a:r>
            <a:r>
              <a:rPr lang="en-CA" altLang="en-US" sz="2400">
                <a:ea typeface="MS PGothic" charset="-128"/>
              </a:rPr>
              <a:t>evaluated for modifiable risk factors </a:t>
            </a:r>
            <a:r>
              <a:rPr lang="en-CA" altLang="en-US" sz="2400" b="0">
                <a:ea typeface="MS PGothic" charset="-128"/>
              </a:rPr>
              <a:t>of diabetes (e.g., obesity, inactivity, unhealthy diet), prediabetes, or metabolic syndrome </a:t>
            </a:r>
            <a:r>
              <a:rPr lang="en-CA" altLang="en-US" sz="2000" b="0">
                <a:ea typeface="MS PGothic" charset="-128"/>
              </a:rPr>
              <a:t>[Grade D, Consensus]</a:t>
            </a:r>
            <a:br>
              <a:rPr lang="en-CA" altLang="en-US" sz="2000" b="0">
                <a:ea typeface="MS PGothic" charset="-128"/>
              </a:rPr>
            </a:br>
            <a:endParaRPr lang="en-US" altLang="en-US" sz="2000" b="0">
              <a:ea typeface="MS PGothic" charset="-128"/>
            </a:endParaRPr>
          </a:p>
        </p:txBody>
      </p:sp>
      <p:sp>
        <p:nvSpPr>
          <p:cNvPr id="27652"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algn="ctr" defTabSz="914400"/>
            <a:r>
              <a:rPr lang="en-US" altLang="en-US" sz="2000" b="1">
                <a:solidFill>
                  <a:schemeClr val="bg1"/>
                </a:solidFill>
                <a:latin typeface="Arial" charset="0"/>
              </a:rPr>
              <a:t>2018</a:t>
            </a:r>
          </a:p>
        </p:txBody>
      </p:sp>
      <p:sp>
        <p:nvSpPr>
          <p:cNvPr id="27653" name="Text Box 7"/>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38.  Type 2 Diabetes and Indigenous Peoples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p:cNvSpPr>
          <p:nvPr>
            <p:ph type="title" idx="4294967295"/>
          </p:nvPr>
        </p:nvSpPr>
        <p:spPr/>
        <p:txBody>
          <a:bodyPr/>
          <a:lstStyle/>
          <a:p>
            <a:r>
              <a:rPr lang="en-US" altLang="en-US">
                <a:ea typeface="MS PGothic" charset="-128"/>
              </a:rPr>
              <a:t>Recommendation 3</a:t>
            </a:r>
            <a:endParaRPr lang="en-CA" altLang="en-US">
              <a:ea typeface="MS PGothic" charset="-128"/>
            </a:endParaRPr>
          </a:p>
        </p:txBody>
      </p:sp>
      <p:sp>
        <p:nvSpPr>
          <p:cNvPr id="28675" name="Rectangle 3"/>
          <p:cNvSpPr>
            <a:spLocks noGrp="1"/>
          </p:cNvSpPr>
          <p:nvPr>
            <p:ph type="body" idx="4294967295"/>
          </p:nvPr>
        </p:nvSpPr>
        <p:spPr>
          <a:xfrm>
            <a:off x="628650" y="1503363"/>
            <a:ext cx="7886700" cy="4329112"/>
          </a:xfrm>
        </p:spPr>
        <p:txBody>
          <a:bodyPr/>
          <a:lstStyle/>
          <a:p>
            <a:pPr marL="495300" indent="-495300">
              <a:lnSpc>
                <a:spcPct val="100000"/>
              </a:lnSpc>
              <a:buFont typeface="Arial" charset="0"/>
              <a:buNone/>
            </a:pPr>
            <a:r>
              <a:rPr lang="en-US" altLang="en-US" sz="2400" b="0">
                <a:ea typeface="MS PGothic" charset="-128"/>
              </a:rPr>
              <a:t>3.   </a:t>
            </a:r>
            <a:r>
              <a:rPr lang="en-CA" altLang="en-US" sz="2400">
                <a:ea typeface="MS PGothic" charset="-128"/>
              </a:rPr>
              <a:t>Screening</a:t>
            </a:r>
            <a:r>
              <a:rPr lang="en-CA" altLang="en-US" sz="2400" b="0">
                <a:ea typeface="MS PGothic" charset="-128"/>
              </a:rPr>
              <a:t> for diabetes in Indigenous populations should follow guidelines for </a:t>
            </a:r>
            <a:r>
              <a:rPr lang="en-CA" altLang="en-US" sz="2400">
                <a:ea typeface="MS PGothic" charset="-128"/>
              </a:rPr>
              <a:t>high-risk  populations </a:t>
            </a:r>
            <a:r>
              <a:rPr lang="en-CA" altLang="en-US" sz="2400" b="0">
                <a:ea typeface="MS PGothic" charset="-128"/>
              </a:rPr>
              <a:t>(i.e., younger, including children, and at more frequent intervals depending on presence of additional risk factors) </a:t>
            </a:r>
            <a:r>
              <a:rPr lang="en-CA" altLang="en-US" sz="2000" b="0">
                <a:ea typeface="MS PGothic" charset="-128"/>
              </a:rPr>
              <a:t>[Grade D, Consensus]</a:t>
            </a:r>
            <a:br>
              <a:rPr lang="en-CA" altLang="en-US" sz="2000" b="0">
                <a:ea typeface="MS PGothic" charset="-128"/>
              </a:rPr>
            </a:br>
            <a:endParaRPr lang="en-US" altLang="en-US" sz="2000" b="0">
              <a:ea typeface="MS PGothic" charset="-128"/>
            </a:endParaRPr>
          </a:p>
        </p:txBody>
      </p:sp>
      <p:sp>
        <p:nvSpPr>
          <p:cNvPr id="28676"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algn="ctr" defTabSz="914400"/>
            <a:r>
              <a:rPr lang="en-US" altLang="en-US" sz="2000" b="1">
                <a:solidFill>
                  <a:schemeClr val="bg1"/>
                </a:solidFill>
                <a:latin typeface="Arial" charset="0"/>
              </a:rPr>
              <a:t>2018</a:t>
            </a:r>
          </a:p>
        </p:txBody>
      </p:sp>
      <p:sp>
        <p:nvSpPr>
          <p:cNvPr id="28677" name="Text Box 7"/>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38.  Type 2 Diabetes and Indigenous Peoples</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p:cNvSpPr>
          <p:nvPr>
            <p:ph type="title" idx="4294967295"/>
          </p:nvPr>
        </p:nvSpPr>
        <p:spPr/>
        <p:txBody>
          <a:bodyPr/>
          <a:lstStyle/>
          <a:p>
            <a:r>
              <a:rPr lang="en-US" altLang="en-US">
                <a:ea typeface="MS PGothic" charset="-128"/>
              </a:rPr>
              <a:t>Recommendation 4</a:t>
            </a:r>
            <a:endParaRPr lang="en-CA" altLang="en-US">
              <a:ea typeface="MS PGothic" charset="-128"/>
            </a:endParaRPr>
          </a:p>
        </p:txBody>
      </p:sp>
      <p:sp>
        <p:nvSpPr>
          <p:cNvPr id="29699" name="Rectangle 3"/>
          <p:cNvSpPr>
            <a:spLocks noGrp="1"/>
          </p:cNvSpPr>
          <p:nvPr>
            <p:ph type="body" idx="4294967295"/>
          </p:nvPr>
        </p:nvSpPr>
        <p:spPr>
          <a:xfrm>
            <a:off x="628650" y="1503363"/>
            <a:ext cx="7886700" cy="4329112"/>
          </a:xfrm>
        </p:spPr>
        <p:txBody>
          <a:bodyPr/>
          <a:lstStyle/>
          <a:p>
            <a:pPr marL="495300" indent="-495300">
              <a:lnSpc>
                <a:spcPct val="100000"/>
              </a:lnSpc>
              <a:buFont typeface="Arial" charset="0"/>
              <a:buNone/>
            </a:pPr>
            <a:r>
              <a:rPr lang="en-US" altLang="en-US" sz="2400" b="0">
                <a:ea typeface="MS PGothic" charset="-128"/>
              </a:rPr>
              <a:t>4.   </a:t>
            </a:r>
            <a:r>
              <a:rPr lang="en-CA" altLang="en-US" sz="2400" b="0">
                <a:ea typeface="MS PGothic" charset="-128"/>
              </a:rPr>
              <a:t>To promote access to screening for remote Indigenous populations, </a:t>
            </a:r>
            <a:r>
              <a:rPr lang="en-CA" altLang="en-US" sz="2400">
                <a:ea typeface="MS PGothic" charset="-128"/>
              </a:rPr>
              <a:t>access to standard laboratory testing is recommended</a:t>
            </a:r>
            <a:r>
              <a:rPr lang="en-CA" altLang="en-US" sz="2400" b="0">
                <a:ea typeface="MS PGothic" charset="-128"/>
              </a:rPr>
              <a:t>; in its absence, </a:t>
            </a:r>
            <a:r>
              <a:rPr lang="en-CA" altLang="en-US" sz="2400">
                <a:ea typeface="MS PGothic" charset="-128"/>
              </a:rPr>
              <a:t>point of care testing for A1C may be considered </a:t>
            </a:r>
            <a:r>
              <a:rPr lang="en-CA" altLang="en-US" sz="2400" b="0">
                <a:ea typeface="MS PGothic" charset="-128"/>
              </a:rPr>
              <a:t>where testing is associated with a </a:t>
            </a:r>
            <a:r>
              <a:rPr lang="en-CA" altLang="en-US" sz="2400">
                <a:ea typeface="MS PGothic" charset="-128"/>
              </a:rPr>
              <a:t>quality control program</a:t>
            </a:r>
            <a:r>
              <a:rPr lang="en-CA" altLang="en-US" sz="2400" b="0">
                <a:ea typeface="MS PGothic" charset="-128"/>
              </a:rPr>
              <a:t>; and </a:t>
            </a:r>
            <a:r>
              <a:rPr lang="en-CA" altLang="en-US" sz="2400">
                <a:ea typeface="MS PGothic" charset="-128"/>
              </a:rPr>
              <a:t>interpretation and follow-up expertise </a:t>
            </a:r>
            <a:r>
              <a:rPr lang="en-CA" altLang="en-US" sz="2400" b="0">
                <a:ea typeface="MS PGothic" charset="-128"/>
              </a:rPr>
              <a:t>is available </a:t>
            </a:r>
            <a:r>
              <a:rPr lang="en-CA" altLang="en-US" sz="2000" b="0">
                <a:ea typeface="MS PGothic" charset="-128"/>
              </a:rPr>
              <a:t>[Grade D, Consensus]</a:t>
            </a:r>
            <a:endParaRPr lang="en-US" altLang="en-US" sz="2000" b="0">
              <a:ea typeface="MS PGothic" charset="-128"/>
            </a:endParaRPr>
          </a:p>
        </p:txBody>
      </p:sp>
      <p:sp>
        <p:nvSpPr>
          <p:cNvPr id="29700"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algn="ctr" defTabSz="914400"/>
            <a:r>
              <a:rPr lang="en-US" altLang="en-US" sz="2000" b="1">
                <a:solidFill>
                  <a:schemeClr val="bg1"/>
                </a:solidFill>
                <a:latin typeface="Arial" charset="0"/>
              </a:rPr>
              <a:t>2018</a:t>
            </a:r>
          </a:p>
        </p:txBody>
      </p:sp>
      <p:sp>
        <p:nvSpPr>
          <p:cNvPr id="29701" name="Text Box 7"/>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38.  Type 2 Diabetes and Indigenous Peoples</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p:cNvSpPr>
          <p:nvPr>
            <p:ph type="title" idx="4294967295"/>
          </p:nvPr>
        </p:nvSpPr>
        <p:spPr/>
        <p:txBody>
          <a:bodyPr/>
          <a:lstStyle/>
          <a:p>
            <a:r>
              <a:rPr lang="en-US" altLang="en-US">
                <a:ea typeface="MS PGothic" charset="-128"/>
              </a:rPr>
              <a:t>Recommendation 5</a:t>
            </a:r>
            <a:endParaRPr lang="en-CA" altLang="en-US">
              <a:ea typeface="MS PGothic" charset="-128"/>
            </a:endParaRPr>
          </a:p>
        </p:txBody>
      </p:sp>
      <p:sp>
        <p:nvSpPr>
          <p:cNvPr id="30723" name="Rectangle 3"/>
          <p:cNvSpPr>
            <a:spLocks noGrp="1"/>
          </p:cNvSpPr>
          <p:nvPr>
            <p:ph type="body" idx="4294967295"/>
          </p:nvPr>
        </p:nvSpPr>
        <p:spPr>
          <a:xfrm>
            <a:off x="628650" y="1503363"/>
            <a:ext cx="7886700" cy="4329112"/>
          </a:xfrm>
        </p:spPr>
        <p:txBody>
          <a:bodyPr/>
          <a:lstStyle/>
          <a:p>
            <a:pPr marL="495300" indent="-495300">
              <a:lnSpc>
                <a:spcPct val="100000"/>
              </a:lnSpc>
              <a:buFont typeface="Arial" charset="0"/>
              <a:buNone/>
            </a:pPr>
            <a:r>
              <a:rPr lang="en-US" altLang="en-US" sz="2400" b="0">
                <a:ea typeface="MS PGothic" charset="-128"/>
              </a:rPr>
              <a:t>5.   </a:t>
            </a:r>
            <a:r>
              <a:rPr lang="en-CA" altLang="en-US" sz="2400">
                <a:ea typeface="MS PGothic" charset="-128"/>
              </a:rPr>
              <a:t>Retinal photography screening programs </a:t>
            </a:r>
            <a:r>
              <a:rPr lang="en-CA" altLang="en-US" sz="2400" b="0">
                <a:ea typeface="MS PGothic" charset="-128"/>
              </a:rPr>
              <a:t>may be used in Indigenous people living in remote areas to promote access to screening</a:t>
            </a:r>
            <a:r>
              <a:rPr lang="en-CA" altLang="en-US" sz="2000" b="0">
                <a:ea typeface="MS PGothic" charset="-128"/>
              </a:rPr>
              <a:t> [Grade B, Level 2] </a:t>
            </a:r>
            <a:br>
              <a:rPr lang="en-CA" altLang="en-US" sz="2000" b="0">
                <a:ea typeface="MS PGothic" charset="-128"/>
              </a:rPr>
            </a:br>
            <a:endParaRPr lang="en-US" altLang="en-US" sz="2000" b="0">
              <a:ea typeface="MS PGothic" charset="-128"/>
            </a:endParaRPr>
          </a:p>
        </p:txBody>
      </p:sp>
      <p:sp>
        <p:nvSpPr>
          <p:cNvPr id="30724" name="Text Box 7"/>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38.  Type 2 Diabetes and Indigenous Peoples</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p:cNvSpPr>
          <p:nvPr>
            <p:ph type="title" idx="4294967295"/>
          </p:nvPr>
        </p:nvSpPr>
        <p:spPr/>
        <p:txBody>
          <a:bodyPr/>
          <a:lstStyle/>
          <a:p>
            <a:r>
              <a:rPr lang="en-US" altLang="en-US">
                <a:ea typeface="MS PGothic" charset="-128"/>
              </a:rPr>
              <a:t>Recommendation 6</a:t>
            </a:r>
            <a:endParaRPr lang="en-CA" altLang="en-US">
              <a:ea typeface="MS PGothic" charset="-128"/>
            </a:endParaRPr>
          </a:p>
        </p:txBody>
      </p:sp>
      <p:sp>
        <p:nvSpPr>
          <p:cNvPr id="31747" name="Rectangle 3"/>
          <p:cNvSpPr>
            <a:spLocks noGrp="1"/>
          </p:cNvSpPr>
          <p:nvPr>
            <p:ph type="body" idx="4294967295"/>
          </p:nvPr>
        </p:nvSpPr>
        <p:spPr>
          <a:xfrm>
            <a:off x="628650" y="1503363"/>
            <a:ext cx="7886700" cy="4329112"/>
          </a:xfrm>
        </p:spPr>
        <p:txBody>
          <a:bodyPr/>
          <a:lstStyle/>
          <a:p>
            <a:pPr marL="495300" indent="-495300">
              <a:lnSpc>
                <a:spcPct val="100000"/>
              </a:lnSpc>
              <a:spcBef>
                <a:spcPts val="900"/>
              </a:spcBef>
              <a:buFont typeface="Arial" charset="0"/>
              <a:buNone/>
            </a:pPr>
            <a:r>
              <a:rPr lang="en-US" altLang="en-US" sz="2400" b="0">
                <a:ea typeface="MS PGothic" charset="-128"/>
              </a:rPr>
              <a:t>6.   </a:t>
            </a:r>
            <a:r>
              <a:rPr lang="en-CA" altLang="en-US" sz="2400" b="0">
                <a:ea typeface="MS PGothic" charset="-128"/>
              </a:rPr>
              <a:t>Attainment of a </a:t>
            </a:r>
            <a:r>
              <a:rPr lang="en-CA" altLang="en-US" sz="2400">
                <a:ea typeface="MS PGothic" charset="-128"/>
              </a:rPr>
              <a:t>healthy body weight prior to conception</a:t>
            </a:r>
            <a:r>
              <a:rPr lang="en-CA" altLang="en-US" sz="2400" b="0">
                <a:ea typeface="MS PGothic" charset="-128"/>
              </a:rPr>
              <a:t> should be promoted among Indigenous women to reduce their risk for GDM </a:t>
            </a:r>
            <a:r>
              <a:rPr lang="en-CA" altLang="en-US" sz="2000" b="0">
                <a:ea typeface="MS PGothic" charset="-128"/>
              </a:rPr>
              <a:t>[Grade D, Consensus].</a:t>
            </a:r>
            <a:r>
              <a:rPr lang="en-CA" altLang="en-US" sz="2400" b="0">
                <a:ea typeface="MS PGothic" charset="-128"/>
              </a:rPr>
              <a:t>  </a:t>
            </a:r>
            <a:r>
              <a:rPr lang="en-CA" altLang="en-US" sz="2400">
                <a:ea typeface="MS PGothic" charset="-128"/>
              </a:rPr>
              <a:t>Nutrition counselling </a:t>
            </a:r>
            <a:r>
              <a:rPr lang="en-CA" altLang="en-US" sz="2400" b="0">
                <a:ea typeface="MS PGothic" charset="-128"/>
              </a:rPr>
              <a:t>should be provided on </a:t>
            </a:r>
            <a:r>
              <a:rPr lang="en-CA" altLang="en-US" sz="2400">
                <a:ea typeface="MS PGothic" charset="-128"/>
              </a:rPr>
              <a:t>healthy eating and prevention of excessive weight gain </a:t>
            </a:r>
            <a:r>
              <a:rPr lang="en-CA" altLang="en-US" sz="2400" b="0">
                <a:ea typeface="MS PGothic" charset="-128"/>
              </a:rPr>
              <a:t>in early pregnancy, ideally </a:t>
            </a:r>
            <a:r>
              <a:rPr lang="en-CA" altLang="en-US" sz="2400">
                <a:ea typeface="MS PGothic" charset="-128"/>
              </a:rPr>
              <a:t>before 15 weeks of gestation</a:t>
            </a:r>
            <a:r>
              <a:rPr lang="en-CA" altLang="en-US" sz="2400" b="0">
                <a:ea typeface="MS PGothic" charset="-128"/>
              </a:rPr>
              <a:t>, to reduce the risk of GDM </a:t>
            </a:r>
            <a:r>
              <a:rPr lang="en-CA" altLang="en-US" sz="2000" b="0">
                <a:ea typeface="MS PGothic" charset="-128"/>
              </a:rPr>
              <a:t>[Grade D, Consensus] </a:t>
            </a:r>
            <a:br>
              <a:rPr lang="en-CA" altLang="en-US" sz="2000" b="0">
                <a:ea typeface="MS PGothic" charset="-128"/>
              </a:rPr>
            </a:br>
            <a:r>
              <a:rPr lang="en-CA" altLang="en-US" sz="2000" b="0">
                <a:ea typeface="MS PGothic" charset="-128"/>
              </a:rPr>
              <a:t> </a:t>
            </a:r>
          </a:p>
        </p:txBody>
      </p:sp>
      <p:sp>
        <p:nvSpPr>
          <p:cNvPr id="31748"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algn="ctr" defTabSz="914400"/>
            <a:r>
              <a:rPr lang="en-US" altLang="en-US" sz="2000" b="1">
                <a:solidFill>
                  <a:schemeClr val="bg1"/>
                </a:solidFill>
                <a:latin typeface="Arial" charset="0"/>
              </a:rPr>
              <a:t>2018</a:t>
            </a:r>
          </a:p>
        </p:txBody>
      </p:sp>
      <p:sp>
        <p:nvSpPr>
          <p:cNvPr id="31749" name="Text Box 7"/>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38.  Type 2 Diabetes and Indigenous Peoples</a:t>
            </a:r>
          </a:p>
        </p:txBody>
      </p:sp>
      <p:sp>
        <p:nvSpPr>
          <p:cNvPr id="31751" name="Text Box 7"/>
          <p:cNvSpPr txBox="1">
            <a:spLocks noChangeArrowheads="1"/>
          </p:cNvSpPr>
          <p:nvPr/>
        </p:nvSpPr>
        <p:spPr bwMode="auto">
          <a:xfrm>
            <a:off x="989013" y="6335713"/>
            <a:ext cx="44434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MS PGothic" charset="-128"/>
              </a:defRPr>
            </a:lvl1pPr>
            <a:lvl2pPr>
              <a:defRPr sz="2400">
                <a:solidFill>
                  <a:schemeClr val="tx1"/>
                </a:solidFill>
                <a:latin typeface="Calibri" charset="0"/>
                <a:ea typeface="MS PGothic" charset="-128"/>
              </a:defRPr>
            </a:lvl2pPr>
            <a:lvl3pPr>
              <a:defRPr sz="2400">
                <a:solidFill>
                  <a:schemeClr val="tx1"/>
                </a:solidFill>
                <a:latin typeface="Calibri" charset="0"/>
                <a:ea typeface="MS PGothic" charset="-128"/>
              </a:defRPr>
            </a:lvl3pPr>
            <a:lvl4pPr>
              <a:defRPr sz="2400">
                <a:solidFill>
                  <a:schemeClr val="tx1"/>
                </a:solidFill>
                <a:latin typeface="Calibri" charset="0"/>
                <a:ea typeface="MS PGothic" charset="-128"/>
              </a:defRPr>
            </a:lvl4pPr>
            <a:lvl5pPr>
              <a:defRPr sz="2400">
                <a:solidFill>
                  <a:schemeClr val="tx1"/>
                </a:solidFill>
                <a:latin typeface="Calibri" charset="0"/>
                <a:ea typeface="MS PGothic" charset="-128"/>
              </a:defRPr>
            </a:lvl5pPr>
            <a:lvl6pPr marL="2139950" indent="146050" eaLnBrk="0" fontAlgn="base" hangingPunct="0">
              <a:spcBef>
                <a:spcPct val="0"/>
              </a:spcBef>
              <a:spcAft>
                <a:spcPct val="0"/>
              </a:spcAft>
              <a:defRPr sz="2400">
                <a:solidFill>
                  <a:schemeClr val="tx1"/>
                </a:solidFill>
                <a:latin typeface="Calibri" charset="0"/>
                <a:ea typeface="MS PGothic" charset="-128"/>
              </a:defRPr>
            </a:lvl6pPr>
            <a:lvl7pPr marL="2597150" indent="146050" eaLnBrk="0" fontAlgn="base" hangingPunct="0">
              <a:spcBef>
                <a:spcPct val="0"/>
              </a:spcBef>
              <a:spcAft>
                <a:spcPct val="0"/>
              </a:spcAft>
              <a:defRPr sz="2400">
                <a:solidFill>
                  <a:schemeClr val="tx1"/>
                </a:solidFill>
                <a:latin typeface="Calibri" charset="0"/>
                <a:ea typeface="MS PGothic" charset="-128"/>
              </a:defRPr>
            </a:lvl7pPr>
            <a:lvl8pPr marL="3054350" indent="146050" eaLnBrk="0" fontAlgn="base" hangingPunct="0">
              <a:spcBef>
                <a:spcPct val="0"/>
              </a:spcBef>
              <a:spcAft>
                <a:spcPct val="0"/>
              </a:spcAft>
              <a:defRPr sz="2400">
                <a:solidFill>
                  <a:schemeClr val="tx1"/>
                </a:solidFill>
                <a:latin typeface="Calibri" charset="0"/>
                <a:ea typeface="MS PGothic" charset="-128"/>
              </a:defRPr>
            </a:lvl8pPr>
            <a:lvl9pPr marL="3511550" indent="146050" eaLnBrk="0" fontAlgn="base" hangingPunct="0">
              <a:spcBef>
                <a:spcPct val="0"/>
              </a:spcBef>
              <a:spcAft>
                <a:spcPct val="0"/>
              </a:spcAft>
              <a:defRPr sz="2400">
                <a:solidFill>
                  <a:schemeClr val="tx1"/>
                </a:solidFill>
                <a:latin typeface="Calibri" charset="0"/>
                <a:ea typeface="MS PGothic" charset="-128"/>
              </a:defRPr>
            </a:lvl9pPr>
          </a:lstStyle>
          <a:p>
            <a:pPr defTabSz="914400">
              <a:spcBef>
                <a:spcPct val="50000"/>
              </a:spcBef>
            </a:pPr>
            <a:r>
              <a:rPr lang="en-US" altLang="en-US" sz="1400" i="1"/>
              <a:t>GDM</a:t>
            </a:r>
            <a:r>
              <a:rPr lang="en-US" altLang="en-US" sz="1400"/>
              <a:t>, gestational diabetes</a:t>
            </a:r>
            <a:endParaRPr lang="en-CA" altLang="en-US" sz="140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726830" y="567014"/>
            <a:ext cx="7573107" cy="5548507"/>
          </a:xfrm>
          <a:prstGeom prst="rect">
            <a:avLst/>
          </a:prstGeom>
        </p:spPr>
        <p:txBody>
          <a:bodyPr wrap="square">
            <a:spAutoFit/>
          </a:bodyPr>
          <a:lstStyle/>
          <a:p>
            <a:pPr algn="ctr">
              <a:lnSpc>
                <a:spcPct val="107000"/>
              </a:lnSpc>
              <a:spcAft>
                <a:spcPts val="800"/>
              </a:spcAft>
            </a:pPr>
            <a:r>
              <a:rPr lang="en-CA" sz="2400" b="1" dirty="0" smtClean="0">
                <a:solidFill>
                  <a:srgbClr val="000000"/>
                </a:solidFill>
                <a:latin typeface="Open Sans" charset="0"/>
                <a:ea typeface="Calibri" charset="0"/>
                <a:cs typeface="Open Sans" charset="0"/>
              </a:rPr>
              <a:t>Disclaimer</a:t>
            </a:r>
          </a:p>
          <a:p>
            <a:pPr>
              <a:lnSpc>
                <a:spcPct val="107000"/>
              </a:lnSpc>
              <a:spcAft>
                <a:spcPts val="800"/>
              </a:spcAft>
            </a:pPr>
            <a:endParaRPr lang="en-CA" sz="1800" dirty="0" smtClean="0">
              <a:solidFill>
                <a:srgbClr val="000000"/>
              </a:solidFill>
              <a:latin typeface="Open Sans" charset="0"/>
              <a:ea typeface="Calibri" charset="0"/>
              <a:cs typeface="Open Sans" charset="0"/>
            </a:endParaRPr>
          </a:p>
          <a:p>
            <a:pPr>
              <a:lnSpc>
                <a:spcPct val="107000"/>
              </a:lnSpc>
              <a:spcAft>
                <a:spcPts val="800"/>
              </a:spcAft>
            </a:pPr>
            <a:r>
              <a:rPr lang="en-CA" sz="1800" dirty="0" smtClean="0">
                <a:solidFill>
                  <a:srgbClr val="000000"/>
                </a:solidFill>
                <a:latin typeface="Open Sans" charset="0"/>
                <a:ea typeface="Calibri" charset="0"/>
                <a:cs typeface="Open Sans" charset="0"/>
              </a:rPr>
              <a:t>All </a:t>
            </a:r>
            <a:r>
              <a:rPr lang="en-CA" sz="1800" dirty="0">
                <a:solidFill>
                  <a:srgbClr val="000000"/>
                </a:solidFill>
                <a:latin typeface="Open Sans" charset="0"/>
                <a:ea typeface="Calibri" charset="0"/>
                <a:cs typeface="Open Sans" charset="0"/>
              </a:rPr>
              <a:t>Content contained on this slide deck is the property of Diabetes Canada, its content suppliers or its licensors as the case may be, and is protected by Canadian and international copyright, trademark, and other applicable laws. Diabetes Canada grants personal, limited, revocable, non-transferable and non-exclusive license to access and read content in this slide deck for personal, </a:t>
            </a:r>
            <a:r>
              <a:rPr lang="en-CA" sz="1800" b="1" dirty="0">
                <a:solidFill>
                  <a:srgbClr val="000000"/>
                </a:solidFill>
                <a:latin typeface="Open Sans" charset="0"/>
                <a:ea typeface="Calibri" charset="0"/>
                <a:cs typeface="Open Sans" charset="0"/>
              </a:rPr>
              <a:t>non-commercial</a:t>
            </a:r>
            <a:r>
              <a:rPr lang="en-CA" sz="1800" dirty="0">
                <a:solidFill>
                  <a:srgbClr val="000000"/>
                </a:solidFill>
                <a:latin typeface="Open Sans" charset="0"/>
                <a:ea typeface="Calibri" charset="0"/>
                <a:cs typeface="Open Sans" charset="0"/>
              </a:rPr>
              <a:t> and not-for-profit use only. The slide deck is made available for lawful, personal use only and </a:t>
            </a:r>
            <a:r>
              <a:rPr lang="en-CA" sz="1800" b="1" dirty="0">
                <a:solidFill>
                  <a:srgbClr val="000000"/>
                </a:solidFill>
                <a:latin typeface="Open Sans" charset="0"/>
                <a:ea typeface="Calibri" charset="0"/>
                <a:cs typeface="Open Sans" charset="0"/>
              </a:rPr>
              <a:t>not for commercial use</a:t>
            </a:r>
            <a:r>
              <a:rPr lang="en-CA" sz="1800" b="1" dirty="0" smtClean="0">
                <a:solidFill>
                  <a:srgbClr val="000000"/>
                </a:solidFill>
                <a:latin typeface="Open Sans" charset="0"/>
                <a:ea typeface="Calibri" charset="0"/>
                <a:cs typeface="Open Sans" charset="0"/>
              </a:rPr>
              <a:t>.</a:t>
            </a:r>
          </a:p>
          <a:p>
            <a:pPr>
              <a:lnSpc>
                <a:spcPct val="107000"/>
              </a:lnSpc>
              <a:spcAft>
                <a:spcPts val="800"/>
              </a:spcAft>
            </a:pPr>
            <a:endParaRPr lang="en-US" sz="1800" dirty="0">
              <a:latin typeface="Calibri" charset="0"/>
              <a:ea typeface="Calibri" charset="0"/>
              <a:cs typeface="Times New Roman" charset="0"/>
            </a:endParaRPr>
          </a:p>
          <a:p>
            <a:pPr>
              <a:lnSpc>
                <a:spcPct val="107000"/>
              </a:lnSpc>
              <a:spcAft>
                <a:spcPts val="800"/>
              </a:spcAft>
            </a:pPr>
            <a:r>
              <a:rPr lang="en-CA" sz="1800" b="1" dirty="0">
                <a:solidFill>
                  <a:srgbClr val="000000"/>
                </a:solidFill>
                <a:latin typeface="Open Sans" charset="0"/>
                <a:ea typeface="Calibri" charset="0"/>
                <a:cs typeface="Open Sans" charset="0"/>
              </a:rPr>
              <a:t>The unauthorized reproduction, distribution of this copyrighted work is not permitted.</a:t>
            </a:r>
            <a:endParaRPr lang="en-US" sz="1800" dirty="0">
              <a:latin typeface="Calibri" charset="0"/>
              <a:ea typeface="Calibri" charset="0"/>
              <a:cs typeface="Times New Roman" charset="0"/>
            </a:endParaRPr>
          </a:p>
          <a:p>
            <a:pPr>
              <a:lnSpc>
                <a:spcPct val="107000"/>
              </a:lnSpc>
              <a:spcAft>
                <a:spcPts val="800"/>
              </a:spcAft>
            </a:pPr>
            <a:endParaRPr lang="en-CA" sz="1800" b="1" dirty="0" smtClean="0">
              <a:solidFill>
                <a:srgbClr val="000000"/>
              </a:solidFill>
              <a:latin typeface="Open Sans" charset="0"/>
              <a:ea typeface="Calibri" charset="0"/>
              <a:cs typeface="Open Sans" charset="0"/>
            </a:endParaRPr>
          </a:p>
          <a:p>
            <a:pPr>
              <a:lnSpc>
                <a:spcPct val="107000"/>
              </a:lnSpc>
              <a:spcAft>
                <a:spcPts val="800"/>
              </a:spcAft>
            </a:pPr>
            <a:r>
              <a:rPr lang="en-CA" sz="1800" b="1" dirty="0" smtClean="0">
                <a:solidFill>
                  <a:srgbClr val="000000"/>
                </a:solidFill>
                <a:latin typeface="Open Sans" charset="0"/>
                <a:ea typeface="Calibri" charset="0"/>
                <a:cs typeface="Open Sans" charset="0"/>
              </a:rPr>
              <a:t>For </a:t>
            </a:r>
            <a:r>
              <a:rPr lang="en-CA" sz="1800" b="1" dirty="0">
                <a:solidFill>
                  <a:srgbClr val="000000"/>
                </a:solidFill>
                <a:latin typeface="Open Sans" charset="0"/>
                <a:ea typeface="Calibri" charset="0"/>
                <a:cs typeface="Open Sans" charset="0"/>
              </a:rPr>
              <a:t>permission to use this slide deck for commercial or any use other than personal, please contact </a:t>
            </a:r>
            <a:r>
              <a:rPr lang="en-CA" sz="1800" u="sng" dirty="0">
                <a:solidFill>
                  <a:srgbClr val="0563C1"/>
                </a:solidFill>
                <a:latin typeface="Open Sans" charset="0"/>
                <a:ea typeface="Calibri" charset="0"/>
                <a:cs typeface="Open Sans" charset="0"/>
                <a:hlinkClick r:id="rId2"/>
              </a:rPr>
              <a:t>guidelines@diabetes.ca</a:t>
            </a:r>
            <a:r>
              <a:rPr lang="en-CA" sz="1800" b="1" dirty="0">
                <a:solidFill>
                  <a:srgbClr val="000000"/>
                </a:solidFill>
                <a:latin typeface="Open Sans" charset="0"/>
                <a:ea typeface="Calibri" charset="0"/>
                <a:cs typeface="Open Sans" charset="0"/>
              </a:rPr>
              <a:t> </a:t>
            </a:r>
            <a:endParaRPr lang="en-US" sz="1800" dirty="0">
              <a:effectLst/>
              <a:latin typeface="Calibri" charset="0"/>
              <a:ea typeface="Calibri" charset="0"/>
              <a:cs typeface="Times New Roman" charset="0"/>
            </a:endParaRPr>
          </a:p>
        </p:txBody>
      </p:sp>
    </p:spTree>
    <p:extLst>
      <p:ext uri="{BB962C8B-B14F-4D97-AF65-F5344CB8AC3E}">
        <p14:creationId xmlns:p14="http://schemas.microsoft.com/office/powerpoint/2010/main" val="16430475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p:cNvSpPr>
          <p:nvPr>
            <p:ph type="title" idx="4294967295"/>
          </p:nvPr>
        </p:nvSpPr>
        <p:spPr/>
        <p:txBody>
          <a:bodyPr/>
          <a:lstStyle/>
          <a:p>
            <a:r>
              <a:rPr lang="en-US" altLang="en-US">
                <a:ea typeface="MS PGothic" charset="-128"/>
              </a:rPr>
              <a:t>Recommendation 7</a:t>
            </a:r>
            <a:endParaRPr lang="en-CA" altLang="en-US">
              <a:ea typeface="MS PGothic" charset="-128"/>
            </a:endParaRPr>
          </a:p>
        </p:txBody>
      </p:sp>
      <p:sp>
        <p:nvSpPr>
          <p:cNvPr id="32771" name="Rectangle 3"/>
          <p:cNvSpPr>
            <a:spLocks noGrp="1"/>
          </p:cNvSpPr>
          <p:nvPr>
            <p:ph type="body" idx="4294967295"/>
          </p:nvPr>
        </p:nvSpPr>
        <p:spPr>
          <a:xfrm>
            <a:off x="628650" y="1503363"/>
            <a:ext cx="7886700" cy="4329112"/>
          </a:xfrm>
        </p:spPr>
        <p:txBody>
          <a:bodyPr/>
          <a:lstStyle/>
          <a:p>
            <a:pPr marL="495300" indent="-495300">
              <a:lnSpc>
                <a:spcPct val="100000"/>
              </a:lnSpc>
              <a:buFont typeface="Arial" charset="0"/>
              <a:buNone/>
            </a:pPr>
            <a:r>
              <a:rPr lang="en-US" altLang="en-US" sz="2400" b="0">
                <a:ea typeface="MS PGothic" charset="-128"/>
              </a:rPr>
              <a:t>7.   </a:t>
            </a:r>
            <a:r>
              <a:rPr lang="en-CA" altLang="en-US" b="0">
                <a:ea typeface="MS PGothic" charset="-128"/>
              </a:rPr>
              <a:t>Indigenous women identified as being at risk for type 2 diabetes </a:t>
            </a:r>
            <a:r>
              <a:rPr lang="en-CA" altLang="en-US">
                <a:ea typeface="MS PGothic" charset="-128"/>
              </a:rPr>
              <a:t>planning a pregnancy </a:t>
            </a:r>
            <a:r>
              <a:rPr lang="en-CA" altLang="en-US" b="0">
                <a:ea typeface="MS PGothic" charset="-128"/>
              </a:rPr>
              <a:t>should:</a:t>
            </a:r>
          </a:p>
          <a:p>
            <a:pPr marL="839788" lvl="1" indent="-419100">
              <a:lnSpc>
                <a:spcPct val="100000"/>
              </a:lnSpc>
            </a:pPr>
            <a:r>
              <a:rPr lang="en-CA" altLang="en-US">
                <a:latin typeface="Open Sans" charset="0"/>
                <a:ea typeface="MS PGothic" charset="-128"/>
              </a:rPr>
              <a:t>be </a:t>
            </a:r>
            <a:r>
              <a:rPr lang="en-CA" altLang="en-US" b="1">
                <a:latin typeface="Open Sans" charset="0"/>
                <a:ea typeface="MS PGothic" charset="-128"/>
              </a:rPr>
              <a:t>screened for diabetes using FPG and/or A1C </a:t>
            </a:r>
            <a:r>
              <a:rPr lang="en-CA" altLang="en-US" sz="2000">
                <a:latin typeface="Open Sans" charset="0"/>
                <a:ea typeface="MS PGothic" charset="-128"/>
              </a:rPr>
              <a:t>[Grade D, Consensus]</a:t>
            </a:r>
            <a:r>
              <a:rPr lang="en-CA" altLang="en-US">
                <a:latin typeface="Open Sans" charset="0"/>
                <a:ea typeface="MS PGothic" charset="-128"/>
              </a:rPr>
              <a:t> </a:t>
            </a:r>
          </a:p>
          <a:p>
            <a:pPr marL="839788" lvl="1" indent="-419100">
              <a:lnSpc>
                <a:spcPct val="100000"/>
              </a:lnSpc>
            </a:pPr>
            <a:r>
              <a:rPr lang="en-CA" altLang="en-US">
                <a:latin typeface="Open Sans" charset="0"/>
                <a:ea typeface="MS PGothic" charset="-128"/>
              </a:rPr>
              <a:t>if identified as having diabetes, receive </a:t>
            </a:r>
            <a:r>
              <a:rPr lang="en-CA" altLang="en-US" b="1">
                <a:latin typeface="Open Sans" charset="0"/>
                <a:ea typeface="MS PGothic" charset="-128"/>
              </a:rPr>
              <a:t>preconception counselling</a:t>
            </a:r>
            <a:r>
              <a:rPr lang="en-CA" altLang="en-US">
                <a:latin typeface="Open Sans" charset="0"/>
                <a:ea typeface="MS PGothic" charset="-128"/>
              </a:rPr>
              <a:t>, that includes optimal diabetes management including </a:t>
            </a:r>
            <a:r>
              <a:rPr lang="en-CA" altLang="en-US" b="1">
                <a:latin typeface="Open Sans" charset="0"/>
                <a:ea typeface="MS PGothic" charset="-128"/>
              </a:rPr>
              <a:t>nutrition</a:t>
            </a:r>
            <a:r>
              <a:rPr lang="en-CA" altLang="en-US">
                <a:latin typeface="Open Sans" charset="0"/>
                <a:ea typeface="MS PGothic" charset="-128"/>
              </a:rPr>
              <a:t> and </a:t>
            </a:r>
            <a:r>
              <a:rPr lang="en-CA" altLang="en-US" b="1">
                <a:latin typeface="Open Sans" charset="0"/>
                <a:ea typeface="MS PGothic" charset="-128"/>
              </a:rPr>
              <a:t>physical activity advice</a:t>
            </a:r>
            <a:r>
              <a:rPr lang="en-CA" altLang="en-US">
                <a:latin typeface="Open Sans" charset="0"/>
                <a:ea typeface="MS PGothic" charset="-128"/>
              </a:rPr>
              <a:t>, preferably in consultation with an </a:t>
            </a:r>
            <a:r>
              <a:rPr lang="en-CA" altLang="en-US" b="1">
                <a:latin typeface="Open Sans" charset="0"/>
                <a:ea typeface="MS PGothic" charset="-128"/>
              </a:rPr>
              <a:t>inter-professional pregnancy team </a:t>
            </a:r>
            <a:r>
              <a:rPr lang="en-CA" altLang="en-US">
                <a:latin typeface="Open Sans" charset="0"/>
                <a:ea typeface="MS PGothic" charset="-128"/>
              </a:rPr>
              <a:t>to optimize maternal and neonatal outcomes </a:t>
            </a:r>
            <a:r>
              <a:rPr lang="en-CA" altLang="en-US" sz="2000">
                <a:latin typeface="Open Sans" charset="0"/>
                <a:ea typeface="MS PGothic" charset="-128"/>
              </a:rPr>
              <a:t>[Grade D, Consensus] </a:t>
            </a:r>
            <a:br>
              <a:rPr lang="en-CA" altLang="en-US" sz="2000">
                <a:latin typeface="Open Sans" charset="0"/>
                <a:ea typeface="MS PGothic" charset="-128"/>
              </a:rPr>
            </a:br>
            <a:r>
              <a:rPr lang="en-US" altLang="en-US" sz="2000" b="1">
                <a:ea typeface="MS PGothic" charset="-128"/>
              </a:rPr>
              <a:t> </a:t>
            </a:r>
          </a:p>
        </p:txBody>
      </p:sp>
      <p:sp>
        <p:nvSpPr>
          <p:cNvPr id="32772" name="Text Box 7"/>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38.  Type 2 Diabetes and Indigenous Peoples</a:t>
            </a:r>
          </a:p>
        </p:txBody>
      </p:sp>
      <p:sp>
        <p:nvSpPr>
          <p:cNvPr id="32774" name="Text Box 6"/>
          <p:cNvSpPr txBox="1">
            <a:spLocks noChangeArrowheads="1"/>
          </p:cNvSpPr>
          <p:nvPr/>
        </p:nvSpPr>
        <p:spPr bwMode="auto">
          <a:xfrm>
            <a:off x="763588" y="6400800"/>
            <a:ext cx="39052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US" altLang="en-US" sz="1400" i="1"/>
              <a:t>FPG, </a:t>
            </a:r>
            <a:r>
              <a:rPr lang="en-US" altLang="en-US" sz="1400"/>
              <a:t>fasting plasma glucose</a:t>
            </a:r>
            <a:endParaRPr lang="en-CA" alt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p:cNvSpPr>
          <p:nvPr>
            <p:ph type="title" idx="4294967295"/>
          </p:nvPr>
        </p:nvSpPr>
        <p:spPr/>
        <p:txBody>
          <a:bodyPr/>
          <a:lstStyle/>
          <a:p>
            <a:r>
              <a:rPr lang="en-US" altLang="en-US">
                <a:ea typeface="MS PGothic" charset="-128"/>
              </a:rPr>
              <a:t>Recommendations 8-9</a:t>
            </a:r>
            <a:endParaRPr lang="en-CA" altLang="en-US">
              <a:ea typeface="MS PGothic" charset="-128"/>
            </a:endParaRPr>
          </a:p>
        </p:txBody>
      </p:sp>
      <p:sp>
        <p:nvSpPr>
          <p:cNvPr id="33795" name="Rectangle 3"/>
          <p:cNvSpPr>
            <a:spLocks noGrp="1"/>
          </p:cNvSpPr>
          <p:nvPr>
            <p:ph type="body" idx="4294967295"/>
          </p:nvPr>
        </p:nvSpPr>
        <p:spPr>
          <a:xfrm>
            <a:off x="628650" y="1503363"/>
            <a:ext cx="7886700" cy="4329112"/>
          </a:xfrm>
        </p:spPr>
        <p:txBody>
          <a:bodyPr/>
          <a:lstStyle/>
          <a:p>
            <a:pPr marL="495300" indent="-495300">
              <a:lnSpc>
                <a:spcPct val="100000"/>
              </a:lnSpc>
              <a:buFont typeface="Arial" charset="0"/>
              <a:buAutoNum type="arabicPeriod" startAt="8"/>
            </a:pPr>
            <a:r>
              <a:rPr lang="en-CA" altLang="en-US">
                <a:ea typeface="MS PGothic" charset="-128"/>
              </a:rPr>
              <a:t>Pregnant</a:t>
            </a:r>
            <a:r>
              <a:rPr lang="en-CA" altLang="en-US" b="0">
                <a:ea typeface="MS PGothic" charset="-128"/>
              </a:rPr>
              <a:t> Indigenous women identified as being at risk for type 2 diabetes should:</a:t>
            </a:r>
          </a:p>
          <a:p>
            <a:pPr marL="839788" lvl="1" indent="-419100">
              <a:lnSpc>
                <a:spcPct val="100000"/>
              </a:lnSpc>
            </a:pPr>
            <a:r>
              <a:rPr lang="en-CA" altLang="en-US">
                <a:latin typeface="Open Sans" charset="0"/>
                <a:ea typeface="MS PGothic" charset="-128"/>
              </a:rPr>
              <a:t>be offered screening with an </a:t>
            </a:r>
            <a:r>
              <a:rPr lang="en-CA" altLang="en-US" b="1">
                <a:latin typeface="Open Sans" charset="0"/>
                <a:ea typeface="MS PGothic" charset="-128"/>
              </a:rPr>
              <a:t>A1C test at the first antenatal visit if not screened preconception </a:t>
            </a:r>
            <a:r>
              <a:rPr lang="en-CA" altLang="en-US" sz="2000">
                <a:latin typeface="Open Sans" charset="0"/>
                <a:ea typeface="MS PGothic" charset="-128"/>
              </a:rPr>
              <a:t>[Grade D, Consensus]</a:t>
            </a:r>
          </a:p>
          <a:p>
            <a:pPr marL="495300" indent="-495300">
              <a:lnSpc>
                <a:spcPct val="100000"/>
              </a:lnSpc>
            </a:pPr>
            <a:endParaRPr lang="en-CA" altLang="en-US" sz="1400" b="0">
              <a:ea typeface="MS PGothic" charset="-128"/>
            </a:endParaRPr>
          </a:p>
          <a:p>
            <a:pPr marL="495300" indent="-495300">
              <a:lnSpc>
                <a:spcPct val="100000"/>
              </a:lnSpc>
              <a:buFont typeface="Arial" charset="0"/>
              <a:buNone/>
            </a:pPr>
            <a:r>
              <a:rPr lang="en-CA" altLang="en-US" b="0">
                <a:ea typeface="MS PGothic" charset="-128"/>
              </a:rPr>
              <a:t>9.   </a:t>
            </a:r>
            <a:r>
              <a:rPr lang="en-CA" altLang="en-US">
                <a:ea typeface="MS PGothic" charset="-128"/>
              </a:rPr>
              <a:t>Pregnant</a:t>
            </a:r>
            <a:r>
              <a:rPr lang="en-CA" altLang="en-US" b="0">
                <a:ea typeface="MS PGothic" charset="-128"/>
              </a:rPr>
              <a:t> Indigenous women </a:t>
            </a:r>
            <a:r>
              <a:rPr lang="en-CA" altLang="en-US">
                <a:ea typeface="MS PGothic" charset="-128"/>
              </a:rPr>
              <a:t>with diabetes </a:t>
            </a:r>
            <a:r>
              <a:rPr lang="en-CA" altLang="en-US" b="0">
                <a:ea typeface="MS PGothic" charset="-128"/>
              </a:rPr>
              <a:t>should:</a:t>
            </a:r>
          </a:p>
          <a:p>
            <a:pPr marL="839788" lvl="1" indent="-419100">
              <a:lnSpc>
                <a:spcPct val="100000"/>
              </a:lnSpc>
            </a:pPr>
            <a:r>
              <a:rPr lang="en-CA" altLang="en-US">
                <a:latin typeface="Open Sans" charset="0"/>
                <a:ea typeface="MS PGothic" charset="-128"/>
              </a:rPr>
              <a:t>receive management following the </a:t>
            </a:r>
            <a:r>
              <a:rPr lang="en-CA" altLang="en-US" b="1">
                <a:latin typeface="Open Sans" charset="0"/>
                <a:ea typeface="MS PGothic" charset="-128"/>
              </a:rPr>
              <a:t>same clinical practice guidelines</a:t>
            </a:r>
            <a:r>
              <a:rPr lang="en-CA" altLang="en-US">
                <a:latin typeface="Open Sans" charset="0"/>
                <a:ea typeface="MS PGothic" charset="-128"/>
              </a:rPr>
              <a:t> as those for the general population to improve pregnancy outcomes </a:t>
            </a:r>
            <a:r>
              <a:rPr lang="en-CA" altLang="en-US" sz="2000">
                <a:latin typeface="Open Sans" charset="0"/>
                <a:ea typeface="MS PGothic" charset="-128"/>
              </a:rPr>
              <a:t>[Grade D, Consensus]</a:t>
            </a:r>
            <a:endParaRPr lang="en-US" altLang="en-US" sz="2000">
              <a:latin typeface="Open Sans" charset="0"/>
              <a:ea typeface="MS PGothic" charset="-128"/>
            </a:endParaRPr>
          </a:p>
        </p:txBody>
      </p:sp>
      <p:sp>
        <p:nvSpPr>
          <p:cNvPr id="33796"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algn="ctr" defTabSz="914400"/>
            <a:r>
              <a:rPr lang="en-US" altLang="en-US" sz="2000" b="1">
                <a:solidFill>
                  <a:schemeClr val="bg1"/>
                </a:solidFill>
                <a:latin typeface="Arial" charset="0"/>
              </a:rPr>
              <a:t>2018</a:t>
            </a:r>
          </a:p>
        </p:txBody>
      </p:sp>
      <p:sp>
        <p:nvSpPr>
          <p:cNvPr id="33797" name="Text Box 7"/>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38.  Type 2 Diabetes and Indigenous Peoples</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p:cNvSpPr>
          <p:nvPr>
            <p:ph type="title" idx="4294967295"/>
          </p:nvPr>
        </p:nvSpPr>
        <p:spPr/>
        <p:txBody>
          <a:bodyPr/>
          <a:lstStyle/>
          <a:p>
            <a:r>
              <a:rPr lang="en-US" altLang="en-US">
                <a:ea typeface="MS PGothic" charset="-128"/>
              </a:rPr>
              <a:t>Recommendation 10</a:t>
            </a:r>
            <a:endParaRPr lang="en-CA" altLang="en-US">
              <a:ea typeface="MS PGothic" charset="-128"/>
            </a:endParaRPr>
          </a:p>
        </p:txBody>
      </p:sp>
      <p:sp>
        <p:nvSpPr>
          <p:cNvPr id="34819" name="Rectangle 3"/>
          <p:cNvSpPr>
            <a:spLocks noGrp="1"/>
          </p:cNvSpPr>
          <p:nvPr>
            <p:ph type="body" idx="4294967295"/>
          </p:nvPr>
        </p:nvSpPr>
        <p:spPr>
          <a:xfrm>
            <a:off x="628650" y="1503363"/>
            <a:ext cx="7886700" cy="4329112"/>
          </a:xfrm>
        </p:spPr>
        <p:txBody>
          <a:bodyPr/>
          <a:lstStyle/>
          <a:p>
            <a:pPr marL="495300" indent="-495300">
              <a:lnSpc>
                <a:spcPct val="100000"/>
              </a:lnSpc>
              <a:buFont typeface="Arial" charset="0"/>
              <a:buNone/>
            </a:pPr>
            <a:r>
              <a:rPr lang="en-US" altLang="en-US" sz="2000" b="0">
                <a:ea typeface="MS PGothic" charset="-128"/>
              </a:rPr>
              <a:t>10. </a:t>
            </a:r>
            <a:r>
              <a:rPr lang="en-CA" altLang="en-US" sz="2000">
                <a:ea typeface="MS PGothic" charset="-128"/>
              </a:rPr>
              <a:t>Postpartum</a:t>
            </a:r>
            <a:r>
              <a:rPr lang="en-CA" altLang="en-US" sz="2000" b="0">
                <a:ea typeface="MS PGothic" charset="-128"/>
              </a:rPr>
              <a:t>:</a:t>
            </a:r>
          </a:p>
          <a:p>
            <a:pPr marL="839788" lvl="1" indent="-419100">
              <a:lnSpc>
                <a:spcPct val="100000"/>
              </a:lnSpc>
            </a:pPr>
            <a:r>
              <a:rPr lang="en-CA" altLang="en-US" sz="2000">
                <a:latin typeface="Open Sans" charset="0"/>
                <a:ea typeface="MS PGothic" charset="-128"/>
              </a:rPr>
              <a:t>Indigenous women with pre-existing or GDM diabetes should be encouraged to </a:t>
            </a:r>
            <a:r>
              <a:rPr lang="en-CA" altLang="en-US" sz="2000" b="1">
                <a:latin typeface="Open Sans" charset="0"/>
                <a:ea typeface="MS PGothic" charset="-128"/>
              </a:rPr>
              <a:t>breastfeed immediately </a:t>
            </a:r>
            <a:r>
              <a:rPr lang="en-CA" altLang="en-US" sz="2000">
                <a:latin typeface="Open Sans" charset="0"/>
                <a:ea typeface="MS PGothic" charset="-128"/>
              </a:rPr>
              <a:t>to reduce the risk of neonatal hypoglycemia </a:t>
            </a:r>
            <a:r>
              <a:rPr lang="en-CA" altLang="en-US" sz="1600">
                <a:latin typeface="Open Sans" charset="0"/>
                <a:ea typeface="MS PGothic" charset="-128"/>
              </a:rPr>
              <a:t>[Grade D, Consensus] </a:t>
            </a:r>
          </a:p>
          <a:p>
            <a:pPr marL="839788" lvl="1" indent="-419100">
              <a:lnSpc>
                <a:spcPct val="100000"/>
              </a:lnSpc>
            </a:pPr>
            <a:r>
              <a:rPr lang="en-CA" altLang="en-US" sz="2000">
                <a:latin typeface="Open Sans" charset="0"/>
                <a:ea typeface="MS PGothic" charset="-128"/>
              </a:rPr>
              <a:t>the infant of a pregnant Indigenous woman with diabetes should receive </a:t>
            </a:r>
            <a:r>
              <a:rPr lang="en-CA" altLang="en-US" sz="2000" b="1">
                <a:latin typeface="Open Sans" charset="0"/>
                <a:ea typeface="MS PGothic" charset="-128"/>
              </a:rPr>
              <a:t>close monitoring for neonatal hypoglycemia </a:t>
            </a:r>
            <a:r>
              <a:rPr lang="en-CA" altLang="en-US" sz="2000">
                <a:latin typeface="Open Sans" charset="0"/>
                <a:ea typeface="MS PGothic" charset="-128"/>
              </a:rPr>
              <a:t>with capillary blood glucose monitoring for up to 36 hours </a:t>
            </a:r>
            <a:r>
              <a:rPr lang="en-CA" altLang="en-US" sz="1600">
                <a:latin typeface="Open Sans" charset="0"/>
                <a:ea typeface="MS PGothic" charset="-128"/>
              </a:rPr>
              <a:t>[Grade D, Consensus]</a:t>
            </a:r>
          </a:p>
          <a:p>
            <a:pPr marL="839788" lvl="1" indent="-419100">
              <a:lnSpc>
                <a:spcPct val="100000"/>
              </a:lnSpc>
            </a:pPr>
            <a:r>
              <a:rPr lang="en-CA" altLang="en-US" sz="2000">
                <a:latin typeface="Open Sans" charset="0"/>
                <a:ea typeface="MS PGothic" charset="-128"/>
              </a:rPr>
              <a:t>Indigenous women with GDM, should be screened with a </a:t>
            </a:r>
            <a:r>
              <a:rPr lang="en-CA" altLang="en-US" sz="2000" b="1">
                <a:latin typeface="Open Sans" charset="0"/>
                <a:ea typeface="MS PGothic" charset="-128"/>
              </a:rPr>
              <a:t>75 g OGTT between 6 week and 6 months postpartum </a:t>
            </a:r>
            <a:r>
              <a:rPr lang="en-CA" altLang="en-US" sz="2000">
                <a:latin typeface="Open Sans" charset="0"/>
                <a:ea typeface="MS PGothic" charset="-128"/>
              </a:rPr>
              <a:t>to detect prediabetes and diabetes </a:t>
            </a:r>
            <a:r>
              <a:rPr lang="en-CA" altLang="en-US" sz="1600">
                <a:latin typeface="Open Sans" charset="0"/>
                <a:ea typeface="MS PGothic" charset="-128"/>
              </a:rPr>
              <a:t>[Grade D, Consensus]</a:t>
            </a:r>
            <a:r>
              <a:rPr lang="en-CA" altLang="en-US" sz="2000">
                <a:latin typeface="Open Sans" charset="0"/>
                <a:ea typeface="MS PGothic" charset="-128"/>
              </a:rPr>
              <a:t> and regularly thereafter according to recommendations in Screening for Diabetes chapter</a:t>
            </a:r>
            <a:endParaRPr lang="en-US" altLang="en-US" sz="2000">
              <a:latin typeface="Open Sans" charset="0"/>
              <a:ea typeface="MS PGothic" charset="-128"/>
            </a:endParaRPr>
          </a:p>
        </p:txBody>
      </p:sp>
      <p:sp>
        <p:nvSpPr>
          <p:cNvPr id="34820"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algn="ctr" defTabSz="914400"/>
            <a:r>
              <a:rPr lang="en-US" altLang="en-US" sz="2000" b="1">
                <a:solidFill>
                  <a:schemeClr val="bg1"/>
                </a:solidFill>
                <a:latin typeface="Arial" charset="0"/>
              </a:rPr>
              <a:t>2018</a:t>
            </a:r>
          </a:p>
        </p:txBody>
      </p:sp>
      <p:sp>
        <p:nvSpPr>
          <p:cNvPr id="34821" name="Text Box 8"/>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38.  Type 2 Diabetes and Indigenous Peoples</a:t>
            </a:r>
          </a:p>
        </p:txBody>
      </p:sp>
      <p:sp>
        <p:nvSpPr>
          <p:cNvPr id="34823" name="Text Box 7"/>
          <p:cNvSpPr txBox="1">
            <a:spLocks noChangeArrowheads="1"/>
          </p:cNvSpPr>
          <p:nvPr/>
        </p:nvSpPr>
        <p:spPr bwMode="auto">
          <a:xfrm>
            <a:off x="763588" y="6400800"/>
            <a:ext cx="64341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US" altLang="en-US" sz="1400" i="1"/>
              <a:t>GDM,</a:t>
            </a:r>
            <a:r>
              <a:rPr lang="en-US" altLang="en-US" sz="1400"/>
              <a:t> gestational diabetes; </a:t>
            </a:r>
            <a:r>
              <a:rPr lang="en-US" altLang="en-US" sz="1400" i="1"/>
              <a:t>OGTT</a:t>
            </a:r>
            <a:r>
              <a:rPr lang="en-US" altLang="en-US" sz="1400"/>
              <a:t>, oral glucose tolerance test</a:t>
            </a:r>
            <a:endParaRPr lang="en-CA" alt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p:cNvSpPr>
          <p:nvPr>
            <p:ph type="title" idx="4294967295"/>
          </p:nvPr>
        </p:nvSpPr>
        <p:spPr/>
        <p:txBody>
          <a:bodyPr/>
          <a:lstStyle/>
          <a:p>
            <a:r>
              <a:rPr lang="en-US" altLang="en-US">
                <a:ea typeface="MS PGothic" charset="-128"/>
              </a:rPr>
              <a:t>Recommendation 11</a:t>
            </a:r>
            <a:endParaRPr lang="en-CA" altLang="en-US">
              <a:ea typeface="MS PGothic" charset="-128"/>
            </a:endParaRPr>
          </a:p>
        </p:txBody>
      </p:sp>
      <p:sp>
        <p:nvSpPr>
          <p:cNvPr id="35843" name="Rectangle 3"/>
          <p:cNvSpPr>
            <a:spLocks noGrp="1"/>
          </p:cNvSpPr>
          <p:nvPr>
            <p:ph type="body" idx="4294967295"/>
          </p:nvPr>
        </p:nvSpPr>
        <p:spPr>
          <a:xfrm>
            <a:off x="628650" y="1503363"/>
            <a:ext cx="7886700" cy="4329112"/>
          </a:xfrm>
        </p:spPr>
        <p:txBody>
          <a:bodyPr/>
          <a:lstStyle/>
          <a:p>
            <a:pPr marL="495300" indent="-495300">
              <a:lnSpc>
                <a:spcPct val="100000"/>
              </a:lnSpc>
              <a:buFont typeface="Arial" charset="0"/>
              <a:buAutoNum type="arabicPeriod" startAt="11"/>
            </a:pPr>
            <a:r>
              <a:rPr lang="en-CA" altLang="en-US" sz="2200" b="0">
                <a:ea typeface="MS PGothic" charset="-128"/>
              </a:rPr>
              <a:t>Indigenous communities should be supported in initiating and maintaining culturally appropriate </a:t>
            </a:r>
            <a:r>
              <a:rPr lang="en-CA" altLang="en-US" sz="2200">
                <a:ea typeface="MS PGothic" charset="-128"/>
              </a:rPr>
              <a:t>primary prevention programs </a:t>
            </a:r>
            <a:r>
              <a:rPr lang="en-CA" altLang="en-US" sz="2200" b="0">
                <a:ea typeface="MS PGothic" charset="-128"/>
              </a:rPr>
              <a:t>for children and adults to assess and mitigate risk factors such as: </a:t>
            </a:r>
          </a:p>
          <a:p>
            <a:pPr marL="839788" lvl="1" indent="-419100">
              <a:lnSpc>
                <a:spcPct val="100000"/>
              </a:lnSpc>
            </a:pPr>
            <a:r>
              <a:rPr lang="en-CA" altLang="en-US" sz="2000">
                <a:latin typeface="Open Sans" charset="0"/>
                <a:ea typeface="MS PGothic" charset="-128"/>
              </a:rPr>
              <a:t>Geographic and cultural barriers </a:t>
            </a:r>
            <a:r>
              <a:rPr lang="en-CA" altLang="en-US" sz="1600">
                <a:latin typeface="Open Sans" charset="0"/>
                <a:ea typeface="MS PGothic" charset="-128"/>
              </a:rPr>
              <a:t>[Grade D, Consensus]</a:t>
            </a:r>
          </a:p>
          <a:p>
            <a:pPr marL="839788" lvl="1" indent="-419100">
              <a:lnSpc>
                <a:spcPct val="100000"/>
              </a:lnSpc>
            </a:pPr>
            <a:r>
              <a:rPr lang="en-CA" altLang="en-US" sz="2000">
                <a:latin typeface="Open Sans" charset="0"/>
                <a:ea typeface="MS PGothic" charset="-128"/>
              </a:rPr>
              <a:t>Food insecurity </a:t>
            </a:r>
            <a:r>
              <a:rPr lang="en-CA" altLang="en-US" sz="1600">
                <a:latin typeface="Open Sans" charset="0"/>
                <a:ea typeface="MS PGothic" charset="-128"/>
              </a:rPr>
              <a:t>[Grade D, Consensus]</a:t>
            </a:r>
          </a:p>
          <a:p>
            <a:pPr marL="839788" lvl="1" indent="-419100">
              <a:lnSpc>
                <a:spcPct val="100000"/>
              </a:lnSpc>
            </a:pPr>
            <a:r>
              <a:rPr lang="en-CA" altLang="en-US" sz="2000">
                <a:latin typeface="Open Sans" charset="0"/>
                <a:ea typeface="MS PGothic" charset="-128"/>
              </a:rPr>
              <a:t>Psychological stress </a:t>
            </a:r>
            <a:r>
              <a:rPr lang="en-CA" altLang="en-US" sz="1600">
                <a:latin typeface="Open Sans" charset="0"/>
                <a:ea typeface="MS PGothic" charset="-128"/>
              </a:rPr>
              <a:t>[Grade D, Consensus]</a:t>
            </a:r>
          </a:p>
          <a:p>
            <a:pPr marL="839788" lvl="1" indent="-419100">
              <a:lnSpc>
                <a:spcPct val="100000"/>
              </a:lnSpc>
            </a:pPr>
            <a:r>
              <a:rPr lang="en-CA" altLang="en-US" sz="2000">
                <a:latin typeface="Open Sans" charset="0"/>
                <a:ea typeface="MS PGothic" charset="-128"/>
              </a:rPr>
              <a:t>Insufficient infrastructure </a:t>
            </a:r>
            <a:r>
              <a:rPr lang="en-CA" altLang="en-US" sz="1600">
                <a:latin typeface="Open Sans" charset="0"/>
                <a:ea typeface="MS PGothic" charset="-128"/>
              </a:rPr>
              <a:t>[Grade D, Consensus]</a:t>
            </a:r>
          </a:p>
          <a:p>
            <a:pPr marL="839788" lvl="1" indent="-419100">
              <a:lnSpc>
                <a:spcPct val="100000"/>
              </a:lnSpc>
            </a:pPr>
            <a:r>
              <a:rPr lang="en-CA" altLang="en-US" sz="2000">
                <a:latin typeface="Open Sans" charset="0"/>
                <a:ea typeface="MS PGothic" charset="-128"/>
              </a:rPr>
              <a:t>Settings that are not conducive to physical activity </a:t>
            </a:r>
            <a:r>
              <a:rPr lang="en-CA" altLang="en-US" sz="1600">
                <a:latin typeface="Open Sans" charset="0"/>
                <a:ea typeface="MS PGothic" charset="-128"/>
              </a:rPr>
              <a:t>[Grade D, Consensus]</a:t>
            </a:r>
            <a:br>
              <a:rPr lang="en-CA" altLang="en-US" sz="1600">
                <a:latin typeface="Open Sans" charset="0"/>
                <a:ea typeface="MS PGothic" charset="-128"/>
              </a:rPr>
            </a:br>
            <a:endParaRPr lang="en-CA" altLang="en-US" sz="1600">
              <a:latin typeface="Open Sans" charset="0"/>
              <a:ea typeface="MS PGothic" charset="-128"/>
            </a:endParaRPr>
          </a:p>
          <a:p>
            <a:pPr marL="495300" indent="-495300">
              <a:lnSpc>
                <a:spcPct val="100000"/>
              </a:lnSpc>
              <a:buFont typeface="Arial" charset="0"/>
              <a:buNone/>
            </a:pPr>
            <a:endParaRPr lang="en-US" altLang="en-US" sz="2200" b="0">
              <a:ea typeface="MS PGothic" charset="-128"/>
            </a:endParaRPr>
          </a:p>
        </p:txBody>
      </p:sp>
      <p:sp>
        <p:nvSpPr>
          <p:cNvPr id="35844" name="Text Box 8"/>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38.  Type 2 Diabetes and Indigenous Peoples</a:t>
            </a:r>
          </a:p>
        </p:txBody>
      </p:sp>
      <p:sp>
        <p:nvSpPr>
          <p:cNvPr id="35845"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algn="ctr" defTabSz="914400"/>
            <a:r>
              <a:rPr lang="en-US" altLang="en-US" sz="2000" b="1">
                <a:solidFill>
                  <a:schemeClr val="bg1"/>
                </a:solidFill>
                <a:latin typeface="Arial" charset="0"/>
              </a:rPr>
              <a:t>2018</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p:cNvSpPr>
          <p:nvPr>
            <p:ph type="title" idx="4294967295"/>
          </p:nvPr>
        </p:nvSpPr>
        <p:spPr>
          <a:xfrm>
            <a:off x="628650" y="879475"/>
            <a:ext cx="7886700" cy="1325563"/>
          </a:xfrm>
        </p:spPr>
        <p:txBody>
          <a:bodyPr/>
          <a:lstStyle/>
          <a:p>
            <a:pPr>
              <a:lnSpc>
                <a:spcPct val="100000"/>
              </a:lnSpc>
            </a:pPr>
            <a:r>
              <a:rPr lang="en-US" altLang="en-US" sz="3600">
                <a:ea typeface="MS PGothic" charset="-128"/>
              </a:rPr>
              <a:t>Key Messages about diabetes for Indigenous Peoples and their communities</a:t>
            </a:r>
          </a:p>
        </p:txBody>
      </p:sp>
      <p:sp>
        <p:nvSpPr>
          <p:cNvPr id="2" name="Rectangle 3">
            <a:extLst>
              <a:ext uri="{FF2B5EF4-FFF2-40B4-BE49-F238E27FC236}"/>
            </a:extLst>
          </p:cNvPr>
          <p:cNvSpPr>
            <a:spLocks noGrp="1"/>
          </p:cNvSpPr>
          <p:nvPr>
            <p:ph type="body" idx="4294967295"/>
          </p:nvPr>
        </p:nvSpPr>
        <p:spPr>
          <a:xfrm>
            <a:off x="628650" y="2579688"/>
            <a:ext cx="7886700" cy="3506787"/>
          </a:xfrm>
        </p:spPr>
        <p:txBody>
          <a:bodyPr/>
          <a:lstStyle/>
          <a:p>
            <a:pPr>
              <a:lnSpc>
                <a:spcPct val="100000"/>
              </a:lnSpc>
            </a:pPr>
            <a:r>
              <a:rPr lang="en-CA" altLang="en-US" b="0">
                <a:ea typeface="MS PGothic" charset="-128"/>
              </a:rPr>
              <a:t>Many Indigenous communities have families with high rates and high risk of type 2 diabetes</a:t>
            </a:r>
          </a:p>
          <a:p>
            <a:pPr>
              <a:lnSpc>
                <a:spcPct val="100000"/>
              </a:lnSpc>
            </a:pPr>
            <a:r>
              <a:rPr lang="en-CA" altLang="en-US" b="0">
                <a:ea typeface="MS PGothic" charset="-128"/>
              </a:rPr>
              <a:t>If you are in a community with high rates of diabetes, see a health-care p</a:t>
            </a:r>
            <a:r>
              <a:rPr lang="en-US" altLang="en-US" b="0">
                <a:ea typeface="MS PGothic" charset="-128"/>
              </a:rPr>
              <a:t>rovider </a:t>
            </a:r>
            <a:r>
              <a:rPr lang="en-CA" altLang="en-US" b="0">
                <a:ea typeface="MS PGothic" charset="-128"/>
              </a:rPr>
              <a:t>to learn about ways to be tested or prevent diabetes</a:t>
            </a:r>
          </a:p>
          <a:p>
            <a:pPr>
              <a:lnSpc>
                <a:spcPct val="100000"/>
              </a:lnSpc>
              <a:buFont typeface="Arial" charset="0"/>
              <a:buNone/>
            </a:pPr>
            <a:endParaRPr lang="en-CA" altLang="en-US" b="0">
              <a:ea typeface="MS PGothic" charset="-128"/>
            </a:endParaRPr>
          </a:p>
        </p:txBody>
      </p:sp>
      <p:sp>
        <p:nvSpPr>
          <p:cNvPr id="36868" name="Text Box 4"/>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38.  Type 2 Diabetes and Indigenous Peoples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p:cNvSpPr>
          <p:nvPr>
            <p:ph type="title" idx="4294967295"/>
          </p:nvPr>
        </p:nvSpPr>
        <p:spPr>
          <a:xfrm>
            <a:off x="628650" y="669925"/>
            <a:ext cx="7886700" cy="1325563"/>
          </a:xfrm>
        </p:spPr>
        <p:txBody>
          <a:bodyPr/>
          <a:lstStyle/>
          <a:p>
            <a:pPr>
              <a:lnSpc>
                <a:spcPct val="100000"/>
              </a:lnSpc>
            </a:pPr>
            <a:r>
              <a:rPr lang="en-US" altLang="en-US" sz="3200">
                <a:ea typeface="MS PGothic" charset="-128"/>
              </a:rPr>
              <a:t>Key Messages about diabetes for Indigenous Peoples and their communities</a:t>
            </a:r>
          </a:p>
        </p:txBody>
      </p:sp>
      <p:sp>
        <p:nvSpPr>
          <p:cNvPr id="37891" name="Rectangle 3"/>
          <p:cNvSpPr>
            <a:spLocks noGrp="1"/>
          </p:cNvSpPr>
          <p:nvPr>
            <p:ph type="body" idx="4294967295"/>
          </p:nvPr>
        </p:nvSpPr>
        <p:spPr>
          <a:xfrm>
            <a:off x="628650" y="2290763"/>
            <a:ext cx="7886700" cy="4329112"/>
          </a:xfrm>
        </p:spPr>
        <p:txBody>
          <a:bodyPr/>
          <a:lstStyle/>
          <a:p>
            <a:pPr>
              <a:lnSpc>
                <a:spcPct val="100000"/>
              </a:lnSpc>
            </a:pPr>
            <a:r>
              <a:rPr lang="en-CA" altLang="en-US" b="0">
                <a:ea typeface="MS PGothic" charset="-128"/>
              </a:rPr>
              <a:t>The causes of diabetes are complex</a:t>
            </a:r>
          </a:p>
          <a:p>
            <a:pPr>
              <a:lnSpc>
                <a:spcPct val="100000"/>
              </a:lnSpc>
            </a:pPr>
            <a:endParaRPr lang="en-CA" altLang="en-US" sz="100" b="0">
              <a:ea typeface="MS PGothic" charset="-128"/>
            </a:endParaRPr>
          </a:p>
          <a:p>
            <a:pPr>
              <a:lnSpc>
                <a:spcPct val="100000"/>
              </a:lnSpc>
            </a:pPr>
            <a:r>
              <a:rPr lang="en-CA" altLang="en-US" b="0">
                <a:ea typeface="MS PGothic" charset="-128"/>
              </a:rPr>
              <a:t>Learning about the medical, social and cultural contributions to diabetes is key to diabetes prevention </a:t>
            </a:r>
          </a:p>
          <a:p>
            <a:pPr>
              <a:lnSpc>
                <a:spcPct val="100000"/>
              </a:lnSpc>
            </a:pPr>
            <a:endParaRPr lang="en-CA" altLang="en-US" sz="300" b="0">
              <a:ea typeface="MS PGothic" charset="-128"/>
            </a:endParaRPr>
          </a:p>
          <a:p>
            <a:pPr>
              <a:lnSpc>
                <a:spcPct val="100000"/>
              </a:lnSpc>
            </a:pPr>
            <a:r>
              <a:rPr lang="en-CA" altLang="en-US" b="0">
                <a:ea typeface="MS PGothic" charset="-128"/>
              </a:rPr>
              <a:t>In particular, seek to understand the relationships between the history of colonization and the current high rates of diabetes in Indigenous peoples</a:t>
            </a:r>
            <a:endParaRPr lang="en-US" altLang="en-US" b="0">
              <a:ea typeface="MS PGothic" charset="-128"/>
            </a:endParaRPr>
          </a:p>
        </p:txBody>
      </p:sp>
      <p:sp>
        <p:nvSpPr>
          <p:cNvPr id="37892" name="Text Box 4"/>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38.  Type 2 Diabetes and Indigenous Peoples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p:cNvSpPr>
          <p:nvPr>
            <p:ph type="title" idx="4294967295"/>
          </p:nvPr>
        </p:nvSpPr>
        <p:spPr>
          <a:xfrm>
            <a:off x="628650" y="712788"/>
            <a:ext cx="7886700" cy="1325562"/>
          </a:xfrm>
        </p:spPr>
        <p:txBody>
          <a:bodyPr/>
          <a:lstStyle/>
          <a:p>
            <a:pPr>
              <a:lnSpc>
                <a:spcPct val="100000"/>
              </a:lnSpc>
            </a:pPr>
            <a:r>
              <a:rPr lang="en-US" altLang="en-US" sz="3600">
                <a:ea typeface="MS PGothic" charset="-128"/>
              </a:rPr>
              <a:t>Key Messages about diabetes for Indigenous Peoples and their communities</a:t>
            </a:r>
          </a:p>
        </p:txBody>
      </p:sp>
      <p:sp>
        <p:nvSpPr>
          <p:cNvPr id="38915" name="Rectangle 3"/>
          <p:cNvSpPr>
            <a:spLocks noGrp="1"/>
          </p:cNvSpPr>
          <p:nvPr>
            <p:ph type="body" idx="4294967295"/>
          </p:nvPr>
        </p:nvSpPr>
        <p:spPr>
          <a:xfrm>
            <a:off x="628650" y="2525713"/>
            <a:ext cx="7886700" cy="4329112"/>
          </a:xfrm>
        </p:spPr>
        <p:txBody>
          <a:bodyPr/>
          <a:lstStyle/>
          <a:p>
            <a:pPr>
              <a:lnSpc>
                <a:spcPct val="100000"/>
              </a:lnSpc>
            </a:pPr>
            <a:r>
              <a:rPr lang="en-CA" altLang="en-US" b="0">
                <a:ea typeface="MS PGothic" charset="-128"/>
              </a:rPr>
              <a:t>Ask about community initiatives that promote healthy behaviours, such as diabetes walks, weight-loss groups, fitness classes, community kitchens and gardens and activities for children and teenagers in schools</a:t>
            </a:r>
          </a:p>
        </p:txBody>
      </p:sp>
      <p:sp>
        <p:nvSpPr>
          <p:cNvPr id="38916" name="Text Box 4"/>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38.  Type 2 Diabetes and Indigenous Peoples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p:cNvSpPr>
          <p:nvPr>
            <p:ph type="title" idx="4294967295"/>
          </p:nvPr>
        </p:nvSpPr>
        <p:spPr>
          <a:xfrm>
            <a:off x="628650" y="757238"/>
            <a:ext cx="7886700" cy="1325562"/>
          </a:xfrm>
        </p:spPr>
        <p:txBody>
          <a:bodyPr/>
          <a:lstStyle/>
          <a:p>
            <a:pPr>
              <a:lnSpc>
                <a:spcPct val="100000"/>
              </a:lnSpc>
            </a:pPr>
            <a:r>
              <a:rPr lang="en-US" altLang="en-US" sz="3600">
                <a:ea typeface="MS PGothic" charset="-128"/>
              </a:rPr>
              <a:t>Key Messages about diabetes for Indigenous Peoples and their communities</a:t>
            </a:r>
          </a:p>
        </p:txBody>
      </p:sp>
      <p:sp>
        <p:nvSpPr>
          <p:cNvPr id="39939" name="Rectangle 3"/>
          <p:cNvSpPr>
            <a:spLocks noGrp="1"/>
          </p:cNvSpPr>
          <p:nvPr>
            <p:ph type="body" idx="4294967295"/>
          </p:nvPr>
        </p:nvSpPr>
        <p:spPr>
          <a:xfrm>
            <a:off x="628650" y="2525713"/>
            <a:ext cx="7886700" cy="3519487"/>
          </a:xfrm>
        </p:spPr>
        <p:txBody>
          <a:bodyPr/>
          <a:lstStyle/>
          <a:p>
            <a:pPr>
              <a:lnSpc>
                <a:spcPct val="100000"/>
              </a:lnSpc>
            </a:pPr>
            <a:r>
              <a:rPr lang="en-CA" altLang="en-US" b="0">
                <a:ea typeface="MS PGothic" charset="-128"/>
              </a:rPr>
              <a:t>If you are planning a pregnancy or may get pregnant, get screened for diabetes</a:t>
            </a:r>
          </a:p>
          <a:p>
            <a:pPr>
              <a:lnSpc>
                <a:spcPct val="100000"/>
              </a:lnSpc>
            </a:pPr>
            <a:r>
              <a:rPr lang="en-CA" altLang="en-US" b="0">
                <a:ea typeface="MS PGothic" charset="-128"/>
              </a:rPr>
              <a:t>If you are pregnant and have diabetes or have been diagnosed with gestational diabetes, visit your health-care providers more often, and find out about exercise, breastfeeding and other support groups for pregnant women and new mothers</a:t>
            </a:r>
            <a:endParaRPr lang="en-US" altLang="en-US" b="0">
              <a:ea typeface="MS PGothic" charset="-128"/>
            </a:endParaRPr>
          </a:p>
        </p:txBody>
      </p:sp>
      <p:sp>
        <p:nvSpPr>
          <p:cNvPr id="39940" name="Text Box 4"/>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38.  Type 2 Diabetes and Indigenous Peoples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4"/>
          <p:cNvSpPr>
            <a:spLocks noGrp="1"/>
          </p:cNvSpPr>
          <p:nvPr>
            <p:ph type="title"/>
          </p:nvPr>
        </p:nvSpPr>
        <p:spPr>
          <a:xfrm>
            <a:off x="666750" y="147638"/>
            <a:ext cx="7886700" cy="1325562"/>
          </a:xfrm>
        </p:spPr>
        <p:txBody>
          <a:bodyPr/>
          <a:lstStyle/>
          <a:p>
            <a:pPr algn="ctr"/>
            <a:r>
              <a:rPr lang="en-US" altLang="en-US" sz="3600" b="0">
                <a:ea typeface="MS PGothic" charset="-128"/>
              </a:rPr>
              <a:t>Visit </a:t>
            </a:r>
            <a:r>
              <a:rPr lang="en-US" altLang="en-US" sz="3600">
                <a:ea typeface="MS PGothic" charset="-128"/>
              </a:rPr>
              <a:t>guidelines.diabetes.ca</a:t>
            </a:r>
            <a:r>
              <a:rPr lang="en-US" altLang="en-US" sz="3600" b="0">
                <a:ea typeface="MS PGothic" charset="-128"/>
              </a:rPr>
              <a:t> </a:t>
            </a:r>
            <a:br>
              <a:rPr lang="en-US" altLang="en-US" sz="3600" b="0">
                <a:ea typeface="MS PGothic" charset="-128"/>
              </a:rPr>
            </a:br>
            <a:endParaRPr lang="en-US" altLang="en-US" sz="3600" b="0">
              <a:ea typeface="MS PGothic" charset="-128"/>
            </a:endParaRPr>
          </a:p>
        </p:txBody>
      </p:sp>
      <p:pic>
        <p:nvPicPr>
          <p:cNvPr id="40963"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0288"/>
            <a:ext cx="9144000" cy="572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641350" y="0"/>
            <a:ext cx="7886700" cy="1325563"/>
          </a:xfrm>
        </p:spPr>
        <p:txBody>
          <a:bodyPr/>
          <a:lstStyle/>
          <a:p>
            <a:pPr algn="ctr"/>
            <a:r>
              <a:rPr lang="en-US" altLang="en-US">
                <a:ea typeface="MS PGothic" charset="-128"/>
              </a:rPr>
              <a:t>Or download the App</a:t>
            </a:r>
          </a:p>
        </p:txBody>
      </p:sp>
      <p:pic>
        <p:nvPicPr>
          <p:cNvPr id="41987"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67238" y="2103438"/>
            <a:ext cx="4022725"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8"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0613" y="1090613"/>
            <a:ext cx="3052762" cy="543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idx="4294967295"/>
          </p:nvPr>
        </p:nvSpPr>
        <p:spPr/>
        <p:txBody>
          <a:bodyPr/>
          <a:lstStyle/>
          <a:p>
            <a:pPr eaLnBrk="1" hangingPunct="1"/>
            <a:r>
              <a:rPr lang="en-CA" altLang="en-US">
                <a:ea typeface="MS PGothic" charset="-128"/>
              </a:rPr>
              <a:t>Key Changes</a:t>
            </a:r>
          </a:p>
        </p:txBody>
      </p:sp>
      <p:sp>
        <p:nvSpPr>
          <p:cNvPr id="15363" name="Wave 5"/>
          <p:cNvSpPr>
            <a:spLocks noChangeArrowheads="1"/>
          </p:cNvSpPr>
          <p:nvPr/>
        </p:nvSpPr>
        <p:spPr bwMode="auto">
          <a:xfrm>
            <a:off x="7677150" y="354013"/>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algn="ctr" defTabSz="914400"/>
            <a:r>
              <a:rPr lang="en-US" altLang="en-US" sz="2000" b="1">
                <a:solidFill>
                  <a:schemeClr val="bg1"/>
                </a:solidFill>
                <a:latin typeface="Arial" charset="0"/>
              </a:rPr>
              <a:t>2018</a:t>
            </a:r>
          </a:p>
        </p:txBody>
      </p:sp>
      <p:sp>
        <p:nvSpPr>
          <p:cNvPr id="15364" name="Text Box 6"/>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38.  Type 2 Diabetes and Indigenous Peoples</a:t>
            </a:r>
          </a:p>
        </p:txBody>
      </p:sp>
      <p:sp>
        <p:nvSpPr>
          <p:cNvPr id="6" name="Content Placeholder 2"/>
          <p:cNvSpPr txBox="1">
            <a:spLocks/>
          </p:cNvSpPr>
          <p:nvPr/>
        </p:nvSpPr>
        <p:spPr bwMode="auto">
          <a:xfrm>
            <a:off x="679450" y="1514475"/>
            <a:ext cx="7886700" cy="4483100"/>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txBody>
          <a:bodyPr lIns="84216" tIns="42108" rIns="84216" bIns="42108"/>
          <a:lstStyle>
            <a:lvl1pPr marL="209550" indent="-209550">
              <a:lnSpc>
                <a:spcPct val="90000"/>
              </a:lnSpc>
              <a:spcBef>
                <a:spcPts val="925"/>
              </a:spcBef>
              <a:buFont typeface="Arial" charset="0"/>
              <a:buChar char="•"/>
              <a:defRPr sz="2600" b="1">
                <a:solidFill>
                  <a:srgbClr val="1E3268"/>
                </a:solidFill>
                <a:latin typeface="Open Sans" charset="0"/>
                <a:ea typeface="MS PGothic" charset="-128"/>
                <a:cs typeface="Open Sans" charset="0"/>
              </a:defRPr>
            </a:lvl1pPr>
            <a:lvl2pPr marL="630238" indent="-209550">
              <a:lnSpc>
                <a:spcPct val="90000"/>
              </a:lnSpc>
              <a:spcBef>
                <a:spcPts val="463"/>
              </a:spcBef>
              <a:buFont typeface="Arial" charset="0"/>
              <a:buChar char="•"/>
              <a:defRPr sz="2200">
                <a:solidFill>
                  <a:srgbClr val="1E3268"/>
                </a:solidFill>
                <a:latin typeface="Open Sans Light" charset="0"/>
                <a:ea typeface="MS PGothic" charset="-128"/>
                <a:cs typeface="Open Sans Light" charset="0"/>
              </a:defRPr>
            </a:lvl2pPr>
            <a:lvl3pPr marL="1052513" indent="-209550">
              <a:lnSpc>
                <a:spcPct val="90000"/>
              </a:lnSpc>
              <a:spcBef>
                <a:spcPts val="463"/>
              </a:spcBef>
              <a:buFont typeface="Arial" charset="0"/>
              <a:buChar char="•"/>
              <a:defRPr>
                <a:solidFill>
                  <a:srgbClr val="1E3268"/>
                </a:solidFill>
                <a:latin typeface="Open Sans Light" charset="0"/>
                <a:ea typeface="MS PGothic" charset="-128"/>
                <a:cs typeface="Open Sans Light" charset="0"/>
              </a:defRPr>
            </a:lvl3pPr>
            <a:lvl4pPr marL="1473200" indent="-209550">
              <a:lnSpc>
                <a:spcPct val="90000"/>
              </a:lnSpc>
              <a:spcBef>
                <a:spcPts val="463"/>
              </a:spcBef>
              <a:buFont typeface="Arial" charset="0"/>
              <a:buChar char="•"/>
              <a:defRPr sz="1700">
                <a:solidFill>
                  <a:srgbClr val="1E3268"/>
                </a:solidFill>
                <a:latin typeface="Open Sans Light" charset="0"/>
                <a:ea typeface="MS PGothic" charset="-128"/>
                <a:cs typeface="Open Sans Light" charset="0"/>
              </a:defRPr>
            </a:lvl4pPr>
            <a:lvl5pPr marL="1893888" indent="-209550">
              <a:lnSpc>
                <a:spcPct val="90000"/>
              </a:lnSpc>
              <a:spcBef>
                <a:spcPts val="463"/>
              </a:spcBef>
              <a:buFont typeface="Arial" charset="0"/>
              <a:buChar char="•"/>
              <a:defRPr sz="1700">
                <a:solidFill>
                  <a:srgbClr val="1E3268"/>
                </a:solidFill>
                <a:latin typeface="Open Sans Light" charset="0"/>
                <a:ea typeface="MS PGothic" charset="-128"/>
                <a:cs typeface="Open Sans Light" charset="0"/>
              </a:defRPr>
            </a:lvl5pPr>
            <a:lvl6pPr marL="2351088" indent="-209550" defTabSz="841375"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MS PGothic" charset="-128"/>
                <a:cs typeface="Open Sans Light" charset="0"/>
              </a:defRPr>
            </a:lvl6pPr>
            <a:lvl7pPr marL="2808288" indent="-209550" defTabSz="841375"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MS PGothic" charset="-128"/>
                <a:cs typeface="Open Sans Light" charset="0"/>
              </a:defRPr>
            </a:lvl7pPr>
            <a:lvl8pPr marL="3265488" indent="-209550" defTabSz="841375"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MS PGothic" charset="-128"/>
                <a:cs typeface="Open Sans Light" charset="0"/>
              </a:defRPr>
            </a:lvl8pPr>
            <a:lvl9pPr marL="3722688" indent="-209550" defTabSz="841375"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MS PGothic" charset="-128"/>
                <a:cs typeface="Open Sans Light" charset="0"/>
              </a:defRPr>
            </a:lvl9pPr>
          </a:lstStyle>
          <a:p>
            <a:pPr>
              <a:lnSpc>
                <a:spcPct val="100000"/>
              </a:lnSpc>
            </a:pPr>
            <a:r>
              <a:rPr lang="en-CA" altLang="ja-JP" b="0">
                <a:solidFill>
                  <a:srgbClr val="203864"/>
                </a:solidFill>
              </a:rPr>
              <a:t>Chapter </a:t>
            </a:r>
            <a:r>
              <a:rPr lang="en-CA" altLang="ja-JP" b="0"/>
              <a:t>written with significant Indigenous input</a:t>
            </a:r>
            <a:endParaRPr lang="en-CA" altLang="ja-JP" b="0">
              <a:solidFill>
                <a:srgbClr val="FF0000"/>
              </a:solidFill>
            </a:endParaRPr>
          </a:p>
          <a:p>
            <a:pPr>
              <a:lnSpc>
                <a:spcPct val="100000"/>
              </a:lnSpc>
            </a:pPr>
            <a:endParaRPr lang="en-CA" altLang="ja-JP" sz="300" b="0"/>
          </a:p>
          <a:p>
            <a:pPr>
              <a:lnSpc>
                <a:spcPct val="100000"/>
              </a:lnSpc>
            </a:pPr>
            <a:r>
              <a:rPr lang="en-CA" altLang="ja-JP" b="0"/>
              <a:t>New information on the </a:t>
            </a:r>
          </a:p>
          <a:p>
            <a:pPr lvl="1">
              <a:lnSpc>
                <a:spcPct val="100000"/>
              </a:lnSpc>
            </a:pPr>
            <a:r>
              <a:rPr lang="en-CA" altLang="ja-JP" b="1">
                <a:latin typeface="Open Sans" charset="0"/>
              </a:rPr>
              <a:t>Truth and Reconciliation Commission and its call to action related to Indigenous health-care </a:t>
            </a:r>
          </a:p>
          <a:p>
            <a:pPr lvl="1">
              <a:lnSpc>
                <a:spcPct val="100000"/>
              </a:lnSpc>
            </a:pPr>
            <a:r>
              <a:rPr lang="en-CA" altLang="ja-JP" b="1">
                <a:latin typeface="Open Sans" charset="0"/>
              </a:rPr>
              <a:t>E4E framework for assisting health-care provider</a:t>
            </a:r>
            <a:r>
              <a:rPr lang="en-CA" altLang="ja-JP" b="1">
                <a:solidFill>
                  <a:srgbClr val="203864"/>
                </a:solidFill>
                <a:latin typeface="Open Sans" charset="0"/>
              </a:rPr>
              <a:t>s </a:t>
            </a:r>
            <a:r>
              <a:rPr lang="en-CA" altLang="ja-JP" b="1">
                <a:latin typeface="Open Sans" charset="0"/>
              </a:rPr>
              <a:t>in addressing social and cultural domains in the clinical interactions with Indigenous people with diabetes</a:t>
            </a:r>
          </a:p>
          <a:p>
            <a:pPr lvl="1">
              <a:lnSpc>
                <a:spcPct val="100000"/>
              </a:lnSpc>
            </a:pPr>
            <a:endParaRPr lang="en-CA" altLang="ja-JP" sz="1000" b="1">
              <a:latin typeface="Open Sans" charset="0"/>
            </a:endParaRPr>
          </a:p>
          <a:p>
            <a:pPr>
              <a:lnSpc>
                <a:spcPct val="100000"/>
              </a:lnSpc>
            </a:pPr>
            <a:r>
              <a:rPr lang="en-CA" altLang="ja-JP" b="0">
                <a:solidFill>
                  <a:srgbClr val="203864"/>
                </a:solidFill>
              </a:rPr>
              <a:t>Focus on solutions to Indigenous specific barriers to reaching management targets</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idx="4294967295"/>
          </p:nvPr>
        </p:nvSpPr>
        <p:spPr/>
        <p:txBody>
          <a:bodyPr/>
          <a:lstStyle/>
          <a:p>
            <a:r>
              <a:rPr lang="en-US" altLang="en-US">
                <a:latin typeface="Arial" charset="0"/>
                <a:ea typeface="MS PGothic" charset="-128"/>
              </a:rPr>
              <a:t>Diabetes Canada Clinical Practice Guidelines</a:t>
            </a:r>
          </a:p>
        </p:txBody>
      </p:sp>
      <p:sp>
        <p:nvSpPr>
          <p:cNvPr id="43011" name="Content Placeholder 2"/>
          <p:cNvSpPr>
            <a:spLocks noGrp="1"/>
          </p:cNvSpPr>
          <p:nvPr>
            <p:ph idx="4294967295"/>
          </p:nvPr>
        </p:nvSpPr>
        <p:spPr/>
        <p:txBody>
          <a:bodyPr/>
          <a:lstStyle/>
          <a:p>
            <a:pPr marL="0" indent="0">
              <a:buFontTx/>
              <a:buNone/>
            </a:pPr>
            <a:endParaRPr lang="en-US" altLang="en-US">
              <a:latin typeface="Arial" charset="0"/>
              <a:ea typeface="MS PGothic" charset="-128"/>
              <a:hlinkClick r:id="rId3"/>
            </a:endParaRPr>
          </a:p>
          <a:p>
            <a:pPr marL="0" indent="0">
              <a:buFontTx/>
              <a:buNone/>
            </a:pPr>
            <a:r>
              <a:rPr lang="en-US" altLang="en-US">
                <a:solidFill>
                  <a:srgbClr val="C00000"/>
                </a:solidFill>
                <a:latin typeface="Arial" charset="0"/>
                <a:ea typeface="MS PGothic" charset="-128"/>
                <a:hlinkClick r:id="rId3"/>
              </a:rPr>
              <a:t>http://guidelines.diabetes.ca</a:t>
            </a:r>
            <a:r>
              <a:rPr lang="en-US" altLang="en-US">
                <a:solidFill>
                  <a:srgbClr val="C00000"/>
                </a:solidFill>
                <a:latin typeface="Arial" charset="0"/>
                <a:ea typeface="MS PGothic" charset="-128"/>
              </a:rPr>
              <a:t> </a:t>
            </a:r>
            <a:r>
              <a:rPr lang="en-US" altLang="en-US">
                <a:solidFill>
                  <a:schemeClr val="accent1"/>
                </a:solidFill>
                <a:latin typeface="Arial" charset="0"/>
                <a:ea typeface="MS PGothic" charset="-128"/>
              </a:rPr>
              <a:t>– for health-care providers</a:t>
            </a:r>
          </a:p>
          <a:p>
            <a:pPr marL="0" indent="0">
              <a:buFontTx/>
              <a:buNone/>
            </a:pPr>
            <a:endParaRPr lang="en-US" altLang="en-US">
              <a:solidFill>
                <a:schemeClr val="accent1"/>
              </a:solidFill>
              <a:latin typeface="Arial" charset="0"/>
              <a:ea typeface="MS PGothic" charset="-128"/>
            </a:endParaRPr>
          </a:p>
          <a:p>
            <a:pPr marL="0" indent="0">
              <a:buFontTx/>
              <a:buNone/>
            </a:pPr>
            <a:r>
              <a:rPr lang="en-US" altLang="en-US">
                <a:latin typeface="Arial" charset="0"/>
                <a:ea typeface="MS PGothic" charset="-128"/>
              </a:rPr>
              <a:t>1-800-BANTING (226-8464)</a:t>
            </a:r>
          </a:p>
          <a:p>
            <a:pPr marL="0" indent="0">
              <a:buFontTx/>
              <a:buNone/>
            </a:pPr>
            <a:endParaRPr lang="en-US" altLang="en-US">
              <a:latin typeface="Arial" charset="0"/>
              <a:ea typeface="MS PGothic" charset="-128"/>
            </a:endParaRPr>
          </a:p>
          <a:p>
            <a:pPr marL="0" indent="0">
              <a:buFontTx/>
              <a:buNone/>
            </a:pPr>
            <a:r>
              <a:rPr lang="en-US" altLang="en-US">
                <a:latin typeface="Arial" charset="0"/>
                <a:ea typeface="MS PGothic" charset="-128"/>
                <a:hlinkClick r:id="rId4"/>
              </a:rPr>
              <a:t>http://diabetes.ca </a:t>
            </a:r>
            <a:r>
              <a:rPr lang="en-US" altLang="en-US">
                <a:solidFill>
                  <a:schemeClr val="accent1"/>
                </a:solidFill>
                <a:latin typeface="Arial" charset="0"/>
                <a:ea typeface="MS PGothic" charset="-128"/>
              </a:rPr>
              <a:t>– for people with diabetes</a:t>
            </a:r>
          </a:p>
          <a:p>
            <a:pPr marL="0" indent="0"/>
            <a:endParaRPr lang="en-US" altLang="en-US">
              <a:solidFill>
                <a:schemeClr val="accent1"/>
              </a:solidFill>
              <a:latin typeface="Arial" charset="0"/>
              <a:ea typeface="MS PGothic" charset="-128"/>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p:cNvSpPr>
          <p:nvPr>
            <p:ph type="title" idx="4294967295"/>
          </p:nvPr>
        </p:nvSpPr>
        <p:spPr>
          <a:xfrm>
            <a:off x="628650" y="365125"/>
            <a:ext cx="7886700" cy="809625"/>
          </a:xfrm>
        </p:spPr>
        <p:txBody>
          <a:bodyPr/>
          <a:lstStyle/>
          <a:p>
            <a:r>
              <a:rPr lang="en-US" altLang="en-US" sz="2800">
                <a:ea typeface="MS PGothic" charset="-128"/>
              </a:rPr>
              <a:t>Note</a:t>
            </a:r>
          </a:p>
        </p:txBody>
      </p:sp>
      <p:sp>
        <p:nvSpPr>
          <p:cNvPr id="23555" name="Rectangle 3"/>
          <p:cNvSpPr>
            <a:spLocks noGrp="1"/>
          </p:cNvSpPr>
          <p:nvPr>
            <p:ph type="body" idx="4294967295"/>
          </p:nvPr>
        </p:nvSpPr>
        <p:spPr>
          <a:xfrm>
            <a:off x="396875" y="1071563"/>
            <a:ext cx="8366125" cy="4572000"/>
          </a:xfrm>
        </p:spPr>
        <p:txBody>
          <a:bodyPr/>
          <a:lstStyle/>
          <a:p>
            <a:pPr marL="0" indent="0">
              <a:lnSpc>
                <a:spcPct val="100000"/>
              </a:lnSpc>
              <a:spcBef>
                <a:spcPts val="900"/>
              </a:spcBef>
              <a:buFont typeface="Arial" charset="0"/>
              <a:buNone/>
            </a:pPr>
            <a:r>
              <a:rPr lang="en-CA" altLang="en-US" sz="2200" b="0">
                <a:ea typeface="MS PGothic" charset="-128"/>
              </a:rPr>
              <a:t>The terms Aboriginal and Indigenous are generally used interchangeably.</a:t>
            </a:r>
          </a:p>
          <a:p>
            <a:pPr marL="0" indent="0">
              <a:lnSpc>
                <a:spcPct val="100000"/>
              </a:lnSpc>
              <a:spcBef>
                <a:spcPts val="900"/>
              </a:spcBef>
              <a:buFont typeface="Arial" charset="0"/>
              <a:buNone/>
            </a:pPr>
            <a:r>
              <a:rPr lang="en-CA" altLang="en-US" sz="2200" b="0">
                <a:ea typeface="MS PGothic" charset="-128"/>
              </a:rPr>
              <a:t>Indigenous peoples is the term accepted by the United Nations Declaration on the Rights of Indigenous Peoples, and is in increasing usage today. </a:t>
            </a:r>
          </a:p>
          <a:p>
            <a:pPr marL="0" indent="0">
              <a:lnSpc>
                <a:spcPct val="100000"/>
              </a:lnSpc>
              <a:spcBef>
                <a:spcPts val="900"/>
              </a:spcBef>
              <a:buFont typeface="Arial" charset="0"/>
              <a:buNone/>
            </a:pPr>
            <a:r>
              <a:rPr lang="en-CA" altLang="en-US" sz="2200" b="0">
                <a:ea typeface="MS PGothic" charset="-128"/>
              </a:rPr>
              <a:t>In the Canadian context, there are three Aboriginal groups recognized by the Constitution: First Nations, Inuit and Métis. </a:t>
            </a:r>
          </a:p>
          <a:p>
            <a:pPr marL="0" indent="0">
              <a:lnSpc>
                <a:spcPct val="100000"/>
              </a:lnSpc>
              <a:spcBef>
                <a:spcPts val="900"/>
              </a:spcBef>
              <a:buFont typeface="Arial" charset="0"/>
              <a:buNone/>
            </a:pPr>
            <a:r>
              <a:rPr lang="en-CA" altLang="en-US" sz="2200" b="0">
                <a:ea typeface="MS PGothic" charset="-128"/>
              </a:rPr>
              <a:t>It is important to recognize that while many Aboriginal people live in their original land-based communities, which are mostly rural or remote, as many as 50% live in cities and towns, and may or may not chose to self-identify. Furthermore, wherever they live, Indigenous peoples’ customs can vary greatly, according to band or group affiliation, religion, education, or a variety of other factors. </a:t>
            </a:r>
          </a:p>
        </p:txBody>
      </p:sp>
      <p:sp>
        <p:nvSpPr>
          <p:cNvPr id="23556" name="Text Box 4"/>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38.  Type 2 Diabetes and Indigenous Peoples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extLst>
          </p:cNvPr>
          <p:cNvSpPr/>
          <p:nvPr/>
        </p:nvSpPr>
        <p:spPr>
          <a:xfrm>
            <a:off x="0" y="6061075"/>
            <a:ext cx="9144000" cy="201613"/>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6387" name="Rectangle 2"/>
          <p:cNvSpPr>
            <a:spLocks noGrp="1"/>
          </p:cNvSpPr>
          <p:nvPr>
            <p:ph type="title" idx="4294967295"/>
          </p:nvPr>
        </p:nvSpPr>
        <p:spPr>
          <a:xfrm>
            <a:off x="628650" y="201613"/>
            <a:ext cx="7886700" cy="1325562"/>
          </a:xfrm>
        </p:spPr>
        <p:txBody>
          <a:bodyPr/>
          <a:lstStyle/>
          <a:p>
            <a:r>
              <a:rPr lang="en-US" altLang="en-US">
                <a:ea typeface="MS PGothic" charset="-128"/>
              </a:rPr>
              <a:t>Key Messages</a:t>
            </a:r>
          </a:p>
        </p:txBody>
      </p:sp>
      <p:sp>
        <p:nvSpPr>
          <p:cNvPr id="18435" name="Rectangle 3"/>
          <p:cNvSpPr>
            <a:spLocks noGrp="1"/>
          </p:cNvSpPr>
          <p:nvPr>
            <p:ph type="body" idx="4294967295"/>
          </p:nvPr>
        </p:nvSpPr>
        <p:spPr>
          <a:xfrm>
            <a:off x="628650" y="1347788"/>
            <a:ext cx="7886700" cy="4329112"/>
          </a:xfrm>
        </p:spPr>
        <p:txBody>
          <a:bodyPr/>
          <a:lstStyle/>
          <a:p>
            <a:pPr>
              <a:lnSpc>
                <a:spcPct val="100000"/>
              </a:lnSpc>
              <a:defRPr/>
            </a:pPr>
            <a:r>
              <a:rPr lang="en-CA" b="0" dirty="0">
                <a:ea typeface="ＭＳ Ｐゴシック" charset="0"/>
              </a:rPr>
              <a:t>Indigenous peoples living in Canada are among the highest risk populations for diabetes and related complications. </a:t>
            </a:r>
            <a:r>
              <a:rPr lang="en-CA" dirty="0">
                <a:ea typeface="ＭＳ Ｐゴシック" charset="0"/>
              </a:rPr>
              <a:t>Screening</a:t>
            </a:r>
            <a:r>
              <a:rPr lang="en-CA" b="0" dirty="0">
                <a:ea typeface="ＭＳ Ｐゴシック" charset="0"/>
              </a:rPr>
              <a:t> for diabetes should be carried out </a:t>
            </a:r>
            <a:r>
              <a:rPr lang="en-CA" dirty="0">
                <a:ea typeface="ＭＳ Ｐゴシック" charset="0"/>
              </a:rPr>
              <a:t>earlier</a:t>
            </a:r>
            <a:r>
              <a:rPr lang="en-CA" b="0" dirty="0">
                <a:ea typeface="ＭＳ Ｐゴシック" charset="0"/>
              </a:rPr>
              <a:t> and at </a:t>
            </a:r>
            <a:r>
              <a:rPr lang="en-CA" dirty="0">
                <a:ea typeface="ＭＳ Ｐゴシック" charset="0"/>
              </a:rPr>
              <a:t>more frequent</a:t>
            </a:r>
            <a:r>
              <a:rPr lang="en-CA" b="0" dirty="0">
                <a:ea typeface="ＭＳ Ｐゴシック" charset="0"/>
              </a:rPr>
              <a:t> intervals. </a:t>
            </a:r>
          </a:p>
          <a:p>
            <a:pPr>
              <a:lnSpc>
                <a:spcPct val="100000"/>
              </a:lnSpc>
              <a:defRPr/>
            </a:pPr>
            <a:r>
              <a:rPr lang="en-CA" b="0" dirty="0">
                <a:ea typeface="ＭＳ Ｐゴシック" charset="0"/>
              </a:rPr>
              <a:t>Effective </a:t>
            </a:r>
            <a:r>
              <a:rPr lang="en-CA" dirty="0">
                <a:ea typeface="ＭＳ Ｐゴシック" charset="0"/>
              </a:rPr>
              <a:t>prevention strategies </a:t>
            </a:r>
            <a:r>
              <a:rPr lang="en-CA" b="0" dirty="0">
                <a:ea typeface="ＭＳ Ｐゴシック" charset="0"/>
              </a:rPr>
              <a:t>are essential and should be grounded in the specific social, cultural and health service contexts of the community. </a:t>
            </a:r>
          </a:p>
          <a:p>
            <a:pPr>
              <a:lnSpc>
                <a:spcPct val="100000"/>
              </a:lnSpc>
              <a:defRPr/>
            </a:pPr>
            <a:r>
              <a:rPr lang="en-CA" dirty="0">
                <a:ea typeface="ＭＳ Ｐゴシック" charset="0"/>
              </a:rPr>
              <a:t>Prediabetes</a:t>
            </a:r>
            <a:r>
              <a:rPr lang="en-CA" b="0" dirty="0">
                <a:ea typeface="ＭＳ Ｐゴシック" charset="0"/>
              </a:rPr>
              <a:t> is an important opportunity to </a:t>
            </a:r>
            <a:r>
              <a:rPr lang="en-CA" dirty="0">
                <a:ea typeface="ＭＳ Ｐゴシック" charset="0"/>
              </a:rPr>
              <a:t>prevent or delay diabetes </a:t>
            </a:r>
            <a:r>
              <a:rPr lang="en-CA" b="0" dirty="0">
                <a:ea typeface="ＭＳ Ｐゴシック" charset="0"/>
              </a:rPr>
              <a:t>with healthy behaviour interventions </a:t>
            </a:r>
            <a:r>
              <a:rPr lang="en-CA" b="0" dirty="0">
                <a:solidFill>
                  <a:schemeClr val="accent1">
                    <a:lumMod val="50000"/>
                  </a:schemeClr>
                </a:solidFill>
                <a:ea typeface="ＭＳ Ｐゴシック" charset="0"/>
              </a:rPr>
              <a:t>or metformin</a:t>
            </a:r>
          </a:p>
        </p:txBody>
      </p:sp>
      <p:sp>
        <p:nvSpPr>
          <p:cNvPr id="16389" name="Text Box 6"/>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38.  Type 2 Diabetes and Indigenous Peoples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p:cNvSpPr>
          <p:nvPr>
            <p:ph type="title" idx="4294967295"/>
          </p:nvPr>
        </p:nvSpPr>
        <p:spPr/>
        <p:txBody>
          <a:bodyPr/>
          <a:lstStyle/>
          <a:p>
            <a:r>
              <a:rPr lang="en-US" altLang="en-US">
                <a:ea typeface="MS PGothic" charset="-128"/>
              </a:rPr>
              <a:t>Key Messages</a:t>
            </a:r>
          </a:p>
        </p:txBody>
      </p:sp>
      <p:sp>
        <p:nvSpPr>
          <p:cNvPr id="17411" name="Rectangle 3"/>
          <p:cNvSpPr>
            <a:spLocks noGrp="1"/>
          </p:cNvSpPr>
          <p:nvPr>
            <p:ph type="body" idx="4294967295"/>
          </p:nvPr>
        </p:nvSpPr>
        <p:spPr>
          <a:xfrm>
            <a:off x="628650" y="1562100"/>
            <a:ext cx="7886700" cy="4329113"/>
          </a:xfrm>
        </p:spPr>
        <p:txBody>
          <a:bodyPr/>
          <a:lstStyle/>
          <a:p>
            <a:pPr>
              <a:lnSpc>
                <a:spcPct val="100000"/>
              </a:lnSpc>
            </a:pPr>
            <a:r>
              <a:rPr lang="en-CA" altLang="en-US" b="0">
                <a:ea typeface="MS PGothic" charset="-128"/>
              </a:rPr>
              <a:t>Particular attention is needed for Indigenous </a:t>
            </a:r>
            <a:r>
              <a:rPr lang="en-CA" altLang="en-US">
                <a:ea typeface="MS PGothic" charset="-128"/>
              </a:rPr>
              <a:t>women and girls of childbearing age</a:t>
            </a:r>
            <a:r>
              <a:rPr lang="en-CA" altLang="en-US" b="0">
                <a:ea typeface="MS PGothic" charset="-128"/>
              </a:rPr>
              <a:t>, as the high incidence of hyperglycemia in pregnancy (gestational and type 2) and maternal obesity increases the risk of childhood obesity and diabetes in the next generation</a:t>
            </a:r>
          </a:p>
          <a:p>
            <a:pPr>
              <a:lnSpc>
                <a:spcPct val="100000"/>
              </a:lnSpc>
            </a:pPr>
            <a:r>
              <a:rPr lang="en-CA" altLang="en-US">
                <a:ea typeface="MS PGothic" charset="-128"/>
              </a:rPr>
              <a:t>Early identification of diabetes in pregnancy </a:t>
            </a:r>
            <a:r>
              <a:rPr lang="en-CA" altLang="en-US" b="0">
                <a:ea typeface="MS PGothic" charset="-128"/>
              </a:rPr>
              <a:t>is important, and </a:t>
            </a:r>
            <a:r>
              <a:rPr lang="en-CA" altLang="en-US">
                <a:solidFill>
                  <a:srgbClr val="203864"/>
                </a:solidFill>
                <a:ea typeface="MS PGothic" charset="-128"/>
              </a:rPr>
              <a:t>postpartum follow </a:t>
            </a:r>
            <a:r>
              <a:rPr lang="en-CA" altLang="en-US" b="0">
                <a:solidFill>
                  <a:srgbClr val="203864"/>
                </a:solidFill>
                <a:ea typeface="MS PGothic" charset="-128"/>
              </a:rPr>
              <a:t>up is essential for all women with diabetes or gestational diabetes</a:t>
            </a:r>
            <a:endParaRPr lang="en-US" altLang="en-US" b="0">
              <a:solidFill>
                <a:srgbClr val="203864"/>
              </a:solidFill>
              <a:ea typeface="MS PGothic" charset="-128"/>
            </a:endParaRPr>
          </a:p>
        </p:txBody>
      </p:sp>
      <p:sp>
        <p:nvSpPr>
          <p:cNvPr id="17412" name="Text Box 7"/>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38.  Type 2 Diabetes and Indigenous Peoples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extLst>
          </p:cNvPr>
          <p:cNvSpPr/>
          <p:nvPr/>
        </p:nvSpPr>
        <p:spPr>
          <a:xfrm>
            <a:off x="0" y="6061075"/>
            <a:ext cx="9144000" cy="201613"/>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8435" name="Rectangle 2"/>
          <p:cNvSpPr>
            <a:spLocks noGrp="1"/>
          </p:cNvSpPr>
          <p:nvPr>
            <p:ph type="title" idx="4294967295"/>
          </p:nvPr>
        </p:nvSpPr>
        <p:spPr>
          <a:xfrm>
            <a:off x="628650" y="176213"/>
            <a:ext cx="7886700" cy="1325562"/>
          </a:xfrm>
        </p:spPr>
        <p:txBody>
          <a:bodyPr/>
          <a:lstStyle/>
          <a:p>
            <a:r>
              <a:rPr lang="en-US" altLang="en-US">
                <a:ea typeface="MS PGothic" charset="-128"/>
              </a:rPr>
              <a:t>Key Messages</a:t>
            </a:r>
          </a:p>
        </p:txBody>
      </p:sp>
      <p:sp>
        <p:nvSpPr>
          <p:cNvPr id="18436" name="Rectangle 3"/>
          <p:cNvSpPr>
            <a:spLocks noGrp="1"/>
          </p:cNvSpPr>
          <p:nvPr>
            <p:ph type="body" idx="4294967295"/>
          </p:nvPr>
        </p:nvSpPr>
        <p:spPr>
          <a:xfrm>
            <a:off x="628650" y="1331913"/>
            <a:ext cx="7886700" cy="4329112"/>
          </a:xfrm>
        </p:spPr>
        <p:txBody>
          <a:bodyPr/>
          <a:lstStyle/>
          <a:p>
            <a:pPr>
              <a:lnSpc>
                <a:spcPct val="100000"/>
              </a:lnSpc>
            </a:pPr>
            <a:r>
              <a:rPr lang="en-CA" altLang="en-US" b="0">
                <a:solidFill>
                  <a:srgbClr val="203864"/>
                </a:solidFill>
                <a:ea typeface="MS PGothic" charset="-128"/>
              </a:rPr>
              <a:t>Diabetes management </a:t>
            </a:r>
            <a:r>
              <a:rPr lang="en-CA" altLang="en-US">
                <a:solidFill>
                  <a:srgbClr val="203864"/>
                </a:solidFill>
                <a:ea typeface="MS PGothic" charset="-128"/>
              </a:rPr>
              <a:t>targets</a:t>
            </a:r>
            <a:r>
              <a:rPr lang="en-CA" altLang="en-US" b="0">
                <a:solidFill>
                  <a:srgbClr val="203864"/>
                </a:solidFill>
                <a:ea typeface="MS PGothic" charset="-128"/>
              </a:rPr>
              <a:t> in Indigenous peoples should be </a:t>
            </a:r>
            <a:r>
              <a:rPr lang="en-CA" altLang="en-US">
                <a:solidFill>
                  <a:srgbClr val="203864"/>
                </a:solidFill>
                <a:ea typeface="MS PGothic" charset="-128"/>
              </a:rPr>
              <a:t>no different from general </a:t>
            </a:r>
            <a:r>
              <a:rPr lang="en-CA" altLang="en-US" b="0">
                <a:solidFill>
                  <a:srgbClr val="203864"/>
                </a:solidFill>
                <a:ea typeface="MS PGothic" charset="-128"/>
              </a:rPr>
              <a:t>population </a:t>
            </a:r>
          </a:p>
          <a:p>
            <a:pPr>
              <a:lnSpc>
                <a:spcPct val="100000"/>
              </a:lnSpc>
            </a:pPr>
            <a:r>
              <a:rPr lang="en-CA" altLang="en-US" b="0">
                <a:solidFill>
                  <a:srgbClr val="203864"/>
                </a:solidFill>
                <a:ea typeface="MS PGothic" charset="-128"/>
              </a:rPr>
              <a:t>A focus on </a:t>
            </a:r>
            <a:r>
              <a:rPr lang="en-CA" altLang="en-US">
                <a:solidFill>
                  <a:srgbClr val="203864"/>
                </a:solidFill>
                <a:ea typeface="MS PGothic" charset="-128"/>
              </a:rPr>
              <a:t>building a therapeutic relationship </a:t>
            </a:r>
            <a:r>
              <a:rPr lang="en-CA" altLang="en-US" b="0">
                <a:solidFill>
                  <a:srgbClr val="203864"/>
                </a:solidFill>
                <a:ea typeface="MS PGothic" charset="-128"/>
              </a:rPr>
              <a:t>with an Indigenous person with diabetes is important rather than a singular emphasis on achieving management targets </a:t>
            </a:r>
          </a:p>
          <a:p>
            <a:pPr>
              <a:lnSpc>
                <a:spcPct val="100000"/>
              </a:lnSpc>
            </a:pPr>
            <a:r>
              <a:rPr lang="en-CA" altLang="en-US" b="0">
                <a:solidFill>
                  <a:srgbClr val="203864"/>
                </a:solidFill>
                <a:ea typeface="MS PGothic" charset="-128"/>
              </a:rPr>
              <a:t>The </a:t>
            </a:r>
            <a:r>
              <a:rPr lang="en-CA" altLang="en-US">
                <a:solidFill>
                  <a:srgbClr val="203864"/>
                </a:solidFill>
                <a:ea typeface="MS PGothic" charset="-128"/>
              </a:rPr>
              <a:t>current poor success </a:t>
            </a:r>
            <a:r>
              <a:rPr lang="en-CA" altLang="en-US" b="0">
                <a:solidFill>
                  <a:srgbClr val="203864"/>
                </a:solidFill>
                <a:ea typeface="MS PGothic" charset="-128"/>
              </a:rPr>
              <a:t>at achieving management targets highlights the </a:t>
            </a:r>
            <a:r>
              <a:rPr lang="en-CA" altLang="en-US">
                <a:solidFill>
                  <a:srgbClr val="203864"/>
                </a:solidFill>
                <a:ea typeface="MS PGothic" charset="-128"/>
              </a:rPr>
              <a:t>limitations of health services</a:t>
            </a:r>
            <a:r>
              <a:rPr lang="en-CA" altLang="en-US" b="0">
                <a:solidFill>
                  <a:srgbClr val="203864"/>
                </a:solidFill>
                <a:ea typeface="MS PGothic" charset="-128"/>
              </a:rPr>
              <a:t> when they are </a:t>
            </a:r>
            <a:r>
              <a:rPr lang="en-CA" altLang="en-US">
                <a:solidFill>
                  <a:srgbClr val="203864"/>
                </a:solidFill>
                <a:ea typeface="MS PGothic" charset="-128"/>
              </a:rPr>
              <a:t>not relevant </a:t>
            </a:r>
            <a:r>
              <a:rPr lang="en-CA" altLang="en-US" b="0">
                <a:solidFill>
                  <a:srgbClr val="203864"/>
                </a:solidFill>
                <a:ea typeface="MS PGothic" charset="-128"/>
              </a:rPr>
              <a:t>to the social and cultural contexts of Indigenous peoples</a:t>
            </a:r>
            <a:endParaRPr lang="en-US" altLang="en-US" b="0">
              <a:solidFill>
                <a:srgbClr val="203864"/>
              </a:solidFill>
              <a:ea typeface="MS PGothic" charset="-128"/>
            </a:endParaRPr>
          </a:p>
        </p:txBody>
      </p:sp>
      <p:sp>
        <p:nvSpPr>
          <p:cNvPr id="18437" name="Text Box 4"/>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38.  Type 2 Diabetes and Indigenous Peoples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p:cNvSpPr>
          <p:nvPr>
            <p:ph type="title" idx="4294967295"/>
          </p:nvPr>
        </p:nvSpPr>
        <p:spPr>
          <a:xfrm>
            <a:off x="628650" y="381000"/>
            <a:ext cx="7886700" cy="1325563"/>
          </a:xfrm>
        </p:spPr>
        <p:txBody>
          <a:bodyPr/>
          <a:lstStyle/>
          <a:p>
            <a:r>
              <a:rPr lang="en-US" altLang="en-US">
                <a:ea typeface="MS PGothic" charset="-128"/>
              </a:rPr>
              <a:t>Key Messages</a:t>
            </a:r>
          </a:p>
        </p:txBody>
      </p:sp>
      <p:sp>
        <p:nvSpPr>
          <p:cNvPr id="19459" name="Rectangle 3"/>
          <p:cNvSpPr>
            <a:spLocks noGrp="1"/>
          </p:cNvSpPr>
          <p:nvPr>
            <p:ph type="body" idx="4294967295"/>
          </p:nvPr>
        </p:nvSpPr>
        <p:spPr>
          <a:xfrm>
            <a:off x="628650" y="1619250"/>
            <a:ext cx="7886700" cy="4329113"/>
          </a:xfrm>
        </p:spPr>
        <p:txBody>
          <a:bodyPr/>
          <a:lstStyle/>
          <a:p>
            <a:pPr>
              <a:lnSpc>
                <a:spcPct val="100000"/>
              </a:lnSpc>
            </a:pPr>
            <a:r>
              <a:rPr lang="en-CA" altLang="en-US" b="0">
                <a:solidFill>
                  <a:srgbClr val="203864"/>
                </a:solidFill>
                <a:ea typeface="MS PGothic" charset="-128"/>
              </a:rPr>
              <a:t>A purposeful process of </a:t>
            </a:r>
            <a:r>
              <a:rPr lang="en-CA" altLang="en-US">
                <a:solidFill>
                  <a:srgbClr val="203864"/>
                </a:solidFill>
                <a:ea typeface="MS PGothic" charset="-128"/>
              </a:rPr>
              <a:t>learning</a:t>
            </a:r>
            <a:r>
              <a:rPr lang="en-CA" altLang="en-US" b="0">
                <a:solidFill>
                  <a:srgbClr val="203864"/>
                </a:solidFill>
                <a:ea typeface="MS PGothic" charset="-128"/>
              </a:rPr>
              <a:t> and continuous </a:t>
            </a:r>
            <a:r>
              <a:rPr lang="en-CA" altLang="en-US">
                <a:solidFill>
                  <a:srgbClr val="203864"/>
                </a:solidFill>
                <a:ea typeface="MS PGothic" charset="-128"/>
              </a:rPr>
              <a:t>self-reflection </a:t>
            </a:r>
            <a:r>
              <a:rPr lang="en-CA" altLang="en-US" b="0">
                <a:solidFill>
                  <a:srgbClr val="203864"/>
                </a:solidFill>
                <a:ea typeface="MS PGothic" charset="-128"/>
              </a:rPr>
              <a:t>is required </a:t>
            </a:r>
            <a:r>
              <a:rPr lang="en-CA" altLang="en-US">
                <a:solidFill>
                  <a:srgbClr val="203864"/>
                </a:solidFill>
                <a:ea typeface="MS PGothic" charset="-128"/>
              </a:rPr>
              <a:t>by the health-care worker</a:t>
            </a:r>
            <a:r>
              <a:rPr lang="en-CA" altLang="en-US" b="0">
                <a:solidFill>
                  <a:srgbClr val="203864"/>
                </a:solidFill>
                <a:ea typeface="MS PGothic" charset="-128"/>
              </a:rPr>
              <a:t> to understand their </a:t>
            </a:r>
            <a:r>
              <a:rPr lang="en-CA" altLang="en-US">
                <a:solidFill>
                  <a:srgbClr val="203864"/>
                </a:solidFill>
                <a:ea typeface="MS PGothic" charset="-128"/>
              </a:rPr>
              <a:t>own ongoing biases</a:t>
            </a:r>
            <a:r>
              <a:rPr lang="en-CA" altLang="en-US" b="0">
                <a:solidFill>
                  <a:srgbClr val="203864"/>
                </a:solidFill>
                <a:ea typeface="MS PGothic" charset="-128"/>
              </a:rPr>
              <a:t> and then integrate Indigenous-specific contexts within the clinical approach to diabetes management</a:t>
            </a:r>
            <a:br>
              <a:rPr lang="en-CA" altLang="en-US" b="0">
                <a:solidFill>
                  <a:srgbClr val="203864"/>
                </a:solidFill>
                <a:ea typeface="MS PGothic" charset="-128"/>
              </a:rPr>
            </a:br>
            <a:endParaRPr lang="en-US" altLang="en-US" b="0">
              <a:solidFill>
                <a:srgbClr val="203864"/>
              </a:solidFill>
              <a:ea typeface="MS PGothic" charset="-128"/>
            </a:endParaRPr>
          </a:p>
        </p:txBody>
      </p:sp>
      <p:sp>
        <p:nvSpPr>
          <p:cNvPr id="19460" name="Text Box 4"/>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38.  Type 2 Diabetes and Indigenous Peoples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p:cNvSpPr>
          <p:nvPr>
            <p:ph type="title" idx="4294967295"/>
          </p:nvPr>
        </p:nvSpPr>
        <p:spPr>
          <a:xfrm>
            <a:off x="628650" y="280988"/>
            <a:ext cx="7886700" cy="1325562"/>
          </a:xfrm>
        </p:spPr>
        <p:txBody>
          <a:bodyPr/>
          <a:lstStyle/>
          <a:p>
            <a:r>
              <a:rPr lang="en-US" altLang="en-US" sz="3200">
                <a:ea typeface="MS PGothic" charset="-128"/>
              </a:rPr>
              <a:t>Practical Tips for Health-care Providers</a:t>
            </a:r>
          </a:p>
        </p:txBody>
      </p:sp>
      <p:sp>
        <p:nvSpPr>
          <p:cNvPr id="20483" name="Text Box 4"/>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38.  Type 2 Diabetes and Indigenous Peoples</a:t>
            </a:r>
          </a:p>
        </p:txBody>
      </p:sp>
      <p:sp>
        <p:nvSpPr>
          <p:cNvPr id="20484" name="Rectangle 3"/>
          <p:cNvSpPr txBox="1">
            <a:spLocks/>
          </p:cNvSpPr>
          <p:nvPr/>
        </p:nvSpPr>
        <p:spPr bwMode="auto">
          <a:xfrm>
            <a:off x="628650" y="1395413"/>
            <a:ext cx="7886700" cy="432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4216" tIns="42108" rIns="84216" bIns="42108"/>
          <a:lstStyle>
            <a:lvl1pPr marL="209550" indent="-209550">
              <a:lnSpc>
                <a:spcPct val="90000"/>
              </a:lnSpc>
              <a:spcBef>
                <a:spcPts val="925"/>
              </a:spcBef>
              <a:buFont typeface="Arial" charset="0"/>
              <a:buChar char="•"/>
              <a:defRPr sz="2600" b="1">
                <a:solidFill>
                  <a:srgbClr val="1E3268"/>
                </a:solidFill>
                <a:latin typeface="Open Sans" charset="0"/>
                <a:ea typeface="MS PGothic" charset="-128"/>
                <a:cs typeface="Open Sans" charset="0"/>
              </a:defRPr>
            </a:lvl1pPr>
            <a:lvl2pPr marL="630238" indent="-209550">
              <a:lnSpc>
                <a:spcPct val="90000"/>
              </a:lnSpc>
              <a:spcBef>
                <a:spcPts val="463"/>
              </a:spcBef>
              <a:buFont typeface="Arial" charset="0"/>
              <a:buChar char="•"/>
              <a:defRPr sz="22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buChar char="•"/>
              <a:defRPr>
                <a:solidFill>
                  <a:srgbClr val="1E3268"/>
                </a:solidFill>
                <a:latin typeface="Open Sans Light" charset="0"/>
                <a:ea typeface="MS PGothic" charset="-128"/>
                <a:cs typeface="Open Sans Light" charset="0"/>
              </a:defRPr>
            </a:lvl3pPr>
            <a:lvl4pPr marL="1600200" indent="-228600">
              <a:lnSpc>
                <a:spcPct val="90000"/>
              </a:lnSpc>
              <a:spcBef>
                <a:spcPts val="463"/>
              </a:spcBef>
              <a:buFont typeface="Arial" charset="0"/>
              <a:buChar char="•"/>
              <a:defRPr sz="1700">
                <a:solidFill>
                  <a:srgbClr val="1E3268"/>
                </a:solidFill>
                <a:latin typeface="Open Sans Light" charset="0"/>
                <a:ea typeface="MS PGothic" charset="-128"/>
                <a:cs typeface="Open Sans Light" charset="0"/>
              </a:defRPr>
            </a:lvl4pPr>
            <a:lvl5pPr marL="2057400" indent="-228600">
              <a:lnSpc>
                <a:spcPct val="90000"/>
              </a:lnSpc>
              <a:spcBef>
                <a:spcPts val="463"/>
              </a:spcBef>
              <a:buFont typeface="Arial" charset="0"/>
              <a:buChar char="•"/>
              <a:defRPr sz="1700">
                <a:solidFill>
                  <a:srgbClr val="1E3268"/>
                </a:solidFill>
                <a:latin typeface="Open Sans Light" charset="0"/>
                <a:ea typeface="MS PGothic" charset="-128"/>
                <a:cs typeface="Open Sans Light" charset="0"/>
              </a:defRPr>
            </a:lvl5pPr>
            <a:lvl6pPr marL="2514600" indent="-228600" defTabSz="841375"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MS PGothic" charset="-128"/>
                <a:cs typeface="Open Sans Light" charset="0"/>
              </a:defRPr>
            </a:lvl6pPr>
            <a:lvl7pPr marL="2971800" indent="-228600" defTabSz="841375"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MS PGothic" charset="-128"/>
                <a:cs typeface="Open Sans Light" charset="0"/>
              </a:defRPr>
            </a:lvl7pPr>
            <a:lvl8pPr marL="3429000" indent="-228600" defTabSz="841375"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MS PGothic" charset="-128"/>
                <a:cs typeface="Open Sans Light" charset="0"/>
              </a:defRPr>
            </a:lvl8pPr>
            <a:lvl9pPr marL="3886200" indent="-228600" defTabSz="841375"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MS PGothic" charset="-128"/>
                <a:cs typeface="Open Sans Light" charset="0"/>
              </a:defRPr>
            </a:lvl9pPr>
          </a:lstStyle>
          <a:p>
            <a:pPr>
              <a:lnSpc>
                <a:spcPct val="100000"/>
              </a:lnSpc>
            </a:pPr>
            <a:r>
              <a:rPr lang="en-CA" altLang="en-US" sz="2300" b="0"/>
              <a:t>Acknowledge the legacy of colonization and its ongoing adverse effects on Indigenous health.  This legacy: </a:t>
            </a:r>
          </a:p>
          <a:p>
            <a:pPr lvl="1">
              <a:lnSpc>
                <a:spcPct val="100000"/>
              </a:lnSpc>
            </a:pPr>
            <a:r>
              <a:rPr lang="en-CA" altLang="en-US" sz="2000"/>
              <a:t>Maintains socioeconomic disadvantage that limits healthy choices (diet, physical activity, adherence to medication, etc), increases levels of stress, and decreases capacity for self-care and healthy behaviour change</a:t>
            </a:r>
          </a:p>
          <a:p>
            <a:pPr lvl="1">
              <a:lnSpc>
                <a:spcPct val="100000"/>
              </a:lnSpc>
            </a:pPr>
            <a:r>
              <a:rPr lang="en-CA" altLang="en-US" sz="2000"/>
              <a:t>Perpetuates a toxic social environment for the individual, family, and community with pervasive and accumulated psychosocial adversities throughout the life-course</a:t>
            </a:r>
          </a:p>
          <a:p>
            <a:pPr lvl="1">
              <a:lnSpc>
                <a:spcPct val="100000"/>
              </a:lnSpc>
            </a:pPr>
            <a:r>
              <a:rPr lang="en-CA" altLang="en-US" sz="2000"/>
              <a:t>Stirs experiences of shame and stigma with a diagnosis of diabetes</a:t>
            </a:r>
          </a:p>
          <a:p>
            <a:pPr lvl="1">
              <a:lnSpc>
                <a:spcPct val="100000"/>
              </a:lnSpc>
            </a:pPr>
            <a:r>
              <a:rPr lang="en-CA" altLang="en-US" sz="2000"/>
              <a:t>May recall residential school like conditions with health-care provider expectations that Indigenous people with diabetes will acquire diabetes knowledge and produce “test” results</a:t>
            </a:r>
          </a:p>
          <a:p>
            <a:pPr>
              <a:lnSpc>
                <a:spcPct val="100000"/>
              </a:lnSpc>
            </a:pPr>
            <a:endParaRPr lang="en-US" altLang="en-US" sz="2200" b="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abetes-Canada" id="{2758C9F2-230E-2647-99BB-84C4E5661632}" vid="{AA3FD364-9042-D741-9349-171970A5392E}"/>
    </a:ext>
  </a:extLst>
</a:theme>
</file>

<file path=ppt/theme/theme2.xml><?xml version="1.0" encoding="utf-8"?>
<a:theme xmlns:a="http://schemas.openxmlformats.org/drawingml/2006/main" name="1_Office Theme">
  <a:themeElements>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1_Office Theme">
      <a:majorFont>
        <a:latin typeface="Open Sans"/>
        <a:ea typeface="ＭＳ Ｐゴシック"/>
        <a:cs typeface=""/>
      </a:majorFont>
      <a:minorFont>
        <a:latin typeface="Open Sans"/>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Diabetes-Canada</Template>
  <TotalTime>0</TotalTime>
  <Words>2140</Words>
  <Application>Microsoft Macintosh PowerPoint</Application>
  <PresentationFormat>Letter Paper (8.5x11 in)</PresentationFormat>
  <Paragraphs>186</Paragraphs>
  <Slides>30</Slides>
  <Notes>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30</vt:i4>
      </vt:variant>
    </vt:vector>
  </HeadingPairs>
  <TitlesOfParts>
    <vt:vector size="39" baseType="lpstr">
      <vt:lpstr>Calibri</vt:lpstr>
      <vt:lpstr>MS PGothic</vt:lpstr>
      <vt:lpstr>ＭＳ Ｐゴシック</vt:lpstr>
      <vt:lpstr>Open Sans</vt:lpstr>
      <vt:lpstr>Open Sans Light</vt:lpstr>
      <vt:lpstr>Times New Roman</vt:lpstr>
      <vt:lpstr>Arial</vt:lpstr>
      <vt:lpstr>Office Theme</vt:lpstr>
      <vt:lpstr>1_Office Theme</vt:lpstr>
      <vt:lpstr>Type 2 Diabetes and Indigenous Peoples </vt:lpstr>
      <vt:lpstr>PowerPoint Presentation</vt:lpstr>
      <vt:lpstr>Key Changes</vt:lpstr>
      <vt:lpstr>Note</vt:lpstr>
      <vt:lpstr>Key Messages</vt:lpstr>
      <vt:lpstr>Key Messages</vt:lpstr>
      <vt:lpstr>Key Messages</vt:lpstr>
      <vt:lpstr>Key Messages</vt:lpstr>
      <vt:lpstr>Practical Tips for Health-care Providers</vt:lpstr>
      <vt:lpstr>Practical Tips for Health-care Providers</vt:lpstr>
      <vt:lpstr>Practical Tips for Health-care Providers</vt:lpstr>
      <vt:lpstr>PowerPoint Presentation</vt:lpstr>
      <vt:lpstr>PowerPoint Presentation</vt:lpstr>
      <vt:lpstr>Recommendation 1</vt:lpstr>
      <vt:lpstr>Recommendation 2</vt:lpstr>
      <vt:lpstr>Recommendation 3</vt:lpstr>
      <vt:lpstr>Recommendation 4</vt:lpstr>
      <vt:lpstr>Recommendation 5</vt:lpstr>
      <vt:lpstr>Recommendation 6</vt:lpstr>
      <vt:lpstr>Recommendation 7</vt:lpstr>
      <vt:lpstr>Recommendations 8-9</vt:lpstr>
      <vt:lpstr>Recommendation 10</vt:lpstr>
      <vt:lpstr>Recommendation 11</vt:lpstr>
      <vt:lpstr>Key Messages about diabetes for Indigenous Peoples and their communities</vt:lpstr>
      <vt:lpstr>Key Messages about diabetes for Indigenous Peoples and their communities</vt:lpstr>
      <vt:lpstr>Key Messages about diabetes for Indigenous Peoples and their communities</vt:lpstr>
      <vt:lpstr>Key Messages about diabetes for Indigenous Peoples and their communities</vt:lpstr>
      <vt:lpstr>Visit guidelines.diabetes.ca  </vt:lpstr>
      <vt:lpstr>Or download the App</vt:lpstr>
      <vt:lpstr>Diabetes Canada Clinical Practice Guidelines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Type 2 Diabetes and Indigenous Peoples </dc:title>
  <dc:creator>Kate Campbell</dc:creator>
  <cp:lastModifiedBy>Kate Campbell</cp:lastModifiedBy>
  <cp:revision>4</cp:revision>
  <cp:lastPrinted>2017-01-20T14:54:31Z</cp:lastPrinted>
  <dcterms:created xsi:type="dcterms:W3CDTF">2018-04-09T17:38:02Z</dcterms:created>
  <dcterms:modified xsi:type="dcterms:W3CDTF">2018-10-24T02:58:22Z</dcterms:modified>
</cp:coreProperties>
</file>