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6" r:id="rId2"/>
    <p:sldMasterId id="2147483797" r:id="rId3"/>
    <p:sldMasterId id="2147483798" r:id="rId4"/>
    <p:sldMasterId id="2147483799" r:id="rId5"/>
    <p:sldMasterId id="2147483800" r:id="rId6"/>
  </p:sldMasterIdLst>
  <p:notesMasterIdLst>
    <p:notesMasterId r:id="rId37"/>
  </p:notesMasterIdLst>
  <p:handoutMasterIdLst>
    <p:handoutMasterId r:id="rId38"/>
  </p:handoutMasterIdLst>
  <p:sldIdLst>
    <p:sldId id="341" r:id="rId7"/>
    <p:sldId id="354" r:id="rId8"/>
    <p:sldId id="289" r:id="rId9"/>
    <p:sldId id="322" r:id="rId10"/>
    <p:sldId id="323" r:id="rId11"/>
    <p:sldId id="320" r:id="rId12"/>
    <p:sldId id="324" r:id="rId13"/>
    <p:sldId id="350" r:id="rId14"/>
    <p:sldId id="326" r:id="rId15"/>
    <p:sldId id="327" r:id="rId16"/>
    <p:sldId id="353" r:id="rId17"/>
    <p:sldId id="343" r:id="rId18"/>
    <p:sldId id="330" r:id="rId19"/>
    <p:sldId id="331" r:id="rId20"/>
    <p:sldId id="332" r:id="rId21"/>
    <p:sldId id="333" r:id="rId22"/>
    <p:sldId id="344" r:id="rId23"/>
    <p:sldId id="349" r:id="rId24"/>
    <p:sldId id="348" r:id="rId25"/>
    <p:sldId id="335" r:id="rId26"/>
    <p:sldId id="309" r:id="rId27"/>
    <p:sldId id="318" r:id="rId28"/>
    <p:sldId id="310" r:id="rId29"/>
    <p:sldId id="313" r:id="rId30"/>
    <p:sldId id="319" r:id="rId31"/>
    <p:sldId id="345" r:id="rId32"/>
    <p:sldId id="346" r:id="rId33"/>
    <p:sldId id="351" r:id="rId34"/>
    <p:sldId id="352" r:id="rId35"/>
    <p:sldId id="340" r:id="rId36"/>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9" Type="http://schemas.openxmlformats.org/officeDocument/2006/relationships/slide" Target="slides/slide3.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notesMaster" Target="notesMasters/notesMaster1.xml"/><Relationship Id="rId38" Type="http://schemas.openxmlformats.org/officeDocument/2006/relationships/handoutMaster" Target="handoutMasters/handout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3CA9E295-73FF-1349-8725-500A8E7019CC}"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D16E42AF-5213-2647-A29A-02D6E4FA133F}" type="slidenum">
              <a:rPr lang="en-CA" altLang="en-US"/>
              <a:pPr/>
              <a:t>‹#›</a:t>
            </a:fld>
            <a:endParaRPr lang="en-CA" altLang="en-US"/>
          </a:p>
        </p:txBody>
      </p:sp>
    </p:spTree>
    <p:extLst>
      <p:ext uri="{BB962C8B-B14F-4D97-AF65-F5344CB8AC3E}">
        <p14:creationId xmlns:p14="http://schemas.microsoft.com/office/powerpoint/2010/main" val="1586172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8F73DC8F-4FA1-1642-B06E-2AB503B83FFB}"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106CFD80-BFBD-DD46-8DA6-FA94700477B7}" type="slidenum">
              <a:rPr lang="en-US" altLang="en-US"/>
              <a:pPr/>
              <a:t>‹#›</a:t>
            </a:fld>
            <a:endParaRPr lang="en-US" altLang="en-US"/>
          </a:p>
        </p:txBody>
      </p:sp>
    </p:spTree>
    <p:extLst>
      <p:ext uri="{BB962C8B-B14F-4D97-AF65-F5344CB8AC3E}">
        <p14:creationId xmlns:p14="http://schemas.microsoft.com/office/powerpoint/2010/main" val="2051620373"/>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https://www-ncbi-nlm-nih-gov.myaccess.library.utoronto.ca/pubmed/29263150" TargetMode="External"/><Relationship Id="rId15" Type="http://schemas.openxmlformats.org/officeDocument/2006/relationships/hyperlink" Target="http://clinicaltrials.gov/show/NCT00202878" TargetMode="External"/><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 Id="rId3" Type="http://schemas.openxmlformats.org/officeDocument/2006/relationships/hyperlink" Target="http://clinicaltrials.gov/show/NCT01764633"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ncbi-nlm-nih-gov.myaccess.library.utoronto.ca/pubmed/12114036" TargetMode="External"/><Relationship Id="rId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6.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86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5E85E4BB-CAD9-1E49-9C8B-08700E576FC8}" type="slidenum">
              <a:rPr lang="en-US" altLang="en-US" sz="1200"/>
              <a:pPr algn="r" eaLnBrk="1" hangingPunct="1"/>
              <a:t>4</a:t>
            </a:fld>
            <a:endParaRPr lang="en-US" altLang="en-US" sz="1200"/>
          </a:p>
        </p:txBody>
      </p:sp>
    </p:spTree>
    <p:extLst>
      <p:ext uri="{BB962C8B-B14F-4D97-AF65-F5344CB8AC3E}">
        <p14:creationId xmlns:p14="http://schemas.microsoft.com/office/powerpoint/2010/main" val="2091386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909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8909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7C7133A8-A68A-624D-A2BB-093A729A1C1B}" type="slidenum">
              <a:rPr lang="en-US" altLang="en-US" sz="1200"/>
              <a:pPr algn="r" eaLnBrk="1" hangingPunct="1"/>
              <a:t>15</a:t>
            </a:fld>
            <a:endParaRPr lang="en-US" altLang="en-US" sz="1200"/>
          </a:p>
        </p:txBody>
      </p:sp>
    </p:spTree>
    <p:extLst>
      <p:ext uri="{BB962C8B-B14F-4D97-AF65-F5344CB8AC3E}">
        <p14:creationId xmlns:p14="http://schemas.microsoft.com/office/powerpoint/2010/main" val="571274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113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9113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E4788BD9-2476-3A49-B865-603987538E1D}" type="slidenum">
              <a:rPr lang="en-US" altLang="en-US" sz="1200"/>
              <a:pPr algn="r" eaLnBrk="1" hangingPunct="1"/>
              <a:t>16</a:t>
            </a:fld>
            <a:endParaRPr lang="en-US" altLang="en-US" sz="1200"/>
          </a:p>
        </p:txBody>
      </p:sp>
    </p:spTree>
    <p:extLst>
      <p:ext uri="{BB962C8B-B14F-4D97-AF65-F5344CB8AC3E}">
        <p14:creationId xmlns:p14="http://schemas.microsoft.com/office/powerpoint/2010/main" val="9371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Benefit of Adding Ezetimibe to Statin Therapy on Cardiovascular Outcomes and Safety in Patients With vs. Without Diabetes: Results from IMPROVE-IT.</a:t>
            </a:r>
          </a:p>
          <a:p>
            <a:r>
              <a:rPr lang="en-US" altLang="en-US">
                <a:hlinkClick r:id="rId3" invalidUrl="https://www-ncbi-nlm-nih-gov.myaccess.library.utoronto.ca/pubmed/?term=Giugliano RP[Author]&amp;cauthor=true&amp;cauthor_uid=29263150"/>
              </a:rPr>
              <a:t>Giugliano RP</a:t>
            </a:r>
            <a:r>
              <a:rPr lang="en-US" altLang="en-US" baseline="30000"/>
              <a:t>1</a:t>
            </a:r>
            <a:r>
              <a:rPr lang="en-US" altLang="en-US"/>
              <a:t>, </a:t>
            </a:r>
            <a:r>
              <a:rPr lang="en-US" altLang="en-US">
                <a:hlinkClick r:id="rId4" invalidUrl="https://www-ncbi-nlm-nih-gov.myaccess.library.utoronto.ca/pubmed/?term=Cannon CP[Author]&amp;cauthor=true&amp;cauthor_uid=29263150"/>
              </a:rPr>
              <a:t>Cannon CP</a:t>
            </a:r>
            <a:r>
              <a:rPr lang="en-US" altLang="en-US" baseline="30000"/>
              <a:t>2</a:t>
            </a:r>
            <a:r>
              <a:rPr lang="en-US" altLang="en-US"/>
              <a:t>, </a:t>
            </a:r>
            <a:r>
              <a:rPr lang="en-US" altLang="en-US">
                <a:hlinkClick r:id="rId5" invalidUrl="https://www-ncbi-nlm-nih-gov.myaccess.library.utoronto.ca/pubmed/?term=Blazing MA[Author]&amp;cauthor=true&amp;cauthor_uid=29263150"/>
              </a:rPr>
              <a:t>Blazing MA</a:t>
            </a:r>
            <a:r>
              <a:rPr lang="en-US" altLang="en-US" baseline="30000"/>
              <a:t>3</a:t>
            </a:r>
            <a:r>
              <a:rPr lang="en-US" altLang="en-US"/>
              <a:t>, </a:t>
            </a:r>
            <a:r>
              <a:rPr lang="en-US" altLang="en-US">
                <a:hlinkClick r:id="rId6" invalidUrl="https://www-ncbi-nlm-nih-gov.myaccess.library.utoronto.ca/pubmed/?term=Nicolau JC[Author]&amp;cauthor=true&amp;cauthor_uid=29263150"/>
              </a:rPr>
              <a:t>Nicolau JC</a:t>
            </a:r>
            <a:r>
              <a:rPr lang="en-US" altLang="en-US" baseline="30000"/>
              <a:t>4</a:t>
            </a:r>
            <a:r>
              <a:rPr lang="en-US" altLang="en-US"/>
              <a:t>, </a:t>
            </a:r>
            <a:r>
              <a:rPr lang="en-US" altLang="en-US">
                <a:hlinkClick r:id="rId7" invalidUrl="https://www-ncbi-nlm-nih-gov.myaccess.library.utoronto.ca/pubmed/?term=Corbalan R[Author]&amp;cauthor=true&amp;cauthor_uid=29263150"/>
              </a:rPr>
              <a:t>Corbalan R</a:t>
            </a:r>
            <a:r>
              <a:rPr lang="en-US" altLang="en-US" baseline="30000"/>
              <a:t>5</a:t>
            </a:r>
            <a:r>
              <a:rPr lang="en-US" altLang="en-US"/>
              <a:t>, </a:t>
            </a:r>
            <a:r>
              <a:rPr lang="en-US" altLang="en-US">
                <a:hlinkClick r:id="rId8" invalidUrl="https://www-ncbi-nlm-nih-gov.myaccess.library.utoronto.ca/pubmed/?term=Spinar J[Author]&amp;cauthor=true&amp;cauthor_uid=29263150"/>
              </a:rPr>
              <a:t>Spinar J</a:t>
            </a:r>
            <a:r>
              <a:rPr lang="en-US" altLang="en-US" baseline="30000"/>
              <a:t>6</a:t>
            </a:r>
            <a:r>
              <a:rPr lang="en-US" altLang="en-US"/>
              <a:t>, </a:t>
            </a:r>
            <a:r>
              <a:rPr lang="en-US" altLang="en-US">
                <a:hlinkClick r:id="rId9" invalidUrl="https://www-ncbi-nlm-nih-gov.myaccess.library.utoronto.ca/pubmed/?term=Park JG[Author]&amp;cauthor=true&amp;cauthor_uid=29263150"/>
              </a:rPr>
              <a:t>Park JG</a:t>
            </a:r>
            <a:r>
              <a:rPr lang="en-US" altLang="en-US" baseline="30000"/>
              <a:t>2</a:t>
            </a:r>
            <a:r>
              <a:rPr lang="en-US" altLang="en-US"/>
              <a:t>, </a:t>
            </a:r>
            <a:r>
              <a:rPr lang="en-US" altLang="en-US">
                <a:hlinkClick r:id="rId10" invalidUrl="https://www-ncbi-nlm-nih-gov.myaccess.library.utoronto.ca/pubmed/?term=White JA[Author]&amp;cauthor=true&amp;cauthor_uid=29263150"/>
              </a:rPr>
              <a:t>White JA</a:t>
            </a:r>
            <a:r>
              <a:rPr lang="en-US" altLang="en-US" baseline="30000"/>
              <a:t>3</a:t>
            </a:r>
            <a:r>
              <a:rPr lang="en-US" altLang="en-US"/>
              <a:t>, </a:t>
            </a:r>
            <a:r>
              <a:rPr lang="en-US" altLang="en-US">
                <a:hlinkClick r:id="rId11" invalidUrl="https://www-ncbi-nlm-nih-gov.myaccess.library.utoronto.ca/pubmed/?term=Bohula E[Author]&amp;cauthor=true&amp;cauthor_uid=29263150"/>
              </a:rPr>
              <a:t>Bohula E</a:t>
            </a:r>
            <a:r>
              <a:rPr lang="en-US" altLang="en-US" baseline="30000"/>
              <a:t>2</a:t>
            </a:r>
            <a:r>
              <a:rPr lang="en-US" altLang="en-US"/>
              <a:t>, </a:t>
            </a:r>
            <a:r>
              <a:rPr lang="en-US" altLang="en-US">
                <a:hlinkClick r:id="rId12" invalidUrl="https://www-ncbi-nlm-nih-gov.myaccess.library.utoronto.ca/pubmed/?term=Braunwald E[Author]&amp;cauthor=true&amp;cauthor_uid=29263150"/>
              </a:rPr>
              <a:t>Braunwald E</a:t>
            </a:r>
            <a:r>
              <a:rPr lang="en-US" altLang="en-US" baseline="30000"/>
              <a:t>2</a:t>
            </a:r>
            <a:r>
              <a:rPr lang="en-US" altLang="en-US"/>
              <a:t>; </a:t>
            </a:r>
            <a:r>
              <a:rPr lang="en-US" altLang="en-US">
                <a:hlinkClick r:id="rId13" invalidUrl="https://www-ncbi-nlm-nih-gov.myaccess.library.utoronto.ca/pubmed/?term=IMPROVE-IT (IMProved Reduction of Outcomes: Vytorin Efficacy International Trial) Investigators[Corporate Author]"/>
              </a:rPr>
              <a:t>IMPROVE-IT (IMProved Reduction of Outcomes: Vytorin Efficacy International Trial) Investigators</a:t>
            </a:r>
            <a:r>
              <a:rPr lang="en-US" altLang="en-US"/>
              <a:t>.</a:t>
            </a:r>
          </a:p>
          <a:p>
            <a:r>
              <a:rPr lang="en-US" altLang="en-US" b="1">
                <a:hlinkClick r:id="rId14" tooltip="Open/close author information list"/>
              </a:rPr>
              <a:t>Author information</a:t>
            </a:r>
            <a:endParaRPr lang="en-US" altLang="en-US" b="1"/>
          </a:p>
          <a:p>
            <a:r>
              <a:rPr lang="en-US" altLang="en-US" b="1"/>
              <a:t>Abstract</a:t>
            </a:r>
          </a:p>
          <a:p>
            <a:r>
              <a:rPr lang="en-US" altLang="en-US"/>
              <a:t>Background -Ezetimibe, when added to simvastatin, reduces cardiovascular events following acute coronary syndrome (ACS); we explored outcomes stratified by diabetes mellitus (DM). Methods -In IMPROVE-IT, 18,144 patients post ACS with LDL-C 50-125 mg/dL were randomized to ezetimibe/simvastatin-40mg (E/S) or placebo/simvastatin-40mg (P/S). The primary composite endpoint was cardiovascular death, major coronary events, and stroke. DM was a prespecified subgroup. Results -The 4933 (27%) patients with DM were more often older, female, with prior MI and revascularization, and presented more frequently with non-ST segment elevation ACS compared to non-DM (each p&lt;0.001). The median admission LDL-C was lower among patients with DM (89 vs. 97 mg/dL, p&lt;0.001). E/S achieved a significantly lower median time-weighted average LDL-C compared to P/S, irrespective of DM (DM: 49 vs. 67 mg/dL; No DM: 55 vs. 71 mg/dL, both P&lt;0.001). In DM patients, E/S reduced the 7-year Kaplan-Meier primary endpoint event rate by 5.5% absolute (HR 0.85; 95% CI, 0.78-0.94); in non-DM patients the absolute difference was 0.7% (HR 0.98; 95% CI, 0.91-1.04; Pinteraction=0.02). The largest relative reductions in DM patients were in MI (24%) and ischemic stroke (39%). No differences in safety outcomes by treatment were present regardless of DM. When stratified further by age, patients ≥75 years had a 20% relative reduction in the primary endpoint regardless of DM (Pinteraction=0.91), while patients &lt;75 years with DM had greater benefit than those without (Pinteraction=0.011). When stratified by the TIMI risk score for Secondary Prevention, all patients with DM demonstrated benefit with E/S regardless of risk. In contrast, among non-diabetics, patients with a high risk score experienced a significant 18% relative reduction in the composite of cardiovascular death, MI, and ischemic stroke with E/S compared to P/S, whereas non-diabetics at low or moderate risk demonstrated no benefit with the addition of ezetimibe to simvastatin (Pinteraction 0.034). Conclusions -In IMPROVE-IT the benefit of adding ezetimibe to statin was enhanced in patients with DM and in high-risk non-diabetics. Clinical Trial Registration -URL: https://clinicaltrials.gov Unique Identifier: </a:t>
            </a:r>
            <a:r>
              <a:rPr lang="en-US" altLang="en-US">
                <a:hlinkClick r:id="rId15" tooltip="See in ClinicalTrials.gov"/>
              </a:rPr>
              <a:t>NCT00202878</a:t>
            </a:r>
            <a:r>
              <a:rPr lang="en-US" altLang="en-US"/>
              <a:t>.</a:t>
            </a:r>
          </a:p>
          <a:p>
            <a:endParaRPr lang="en-US" altLang="en-US"/>
          </a:p>
        </p:txBody>
      </p:sp>
      <p:sp>
        <p:nvSpPr>
          <p:cNvPr id="94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465C65E-5A2F-AB40-A69D-D0A95CD781EE}" type="slidenum">
              <a:rPr lang="en-US" altLang="en-US" sz="1200"/>
              <a:pPr eaLnBrk="1" hangingPunct="1"/>
              <a:t>18</a:t>
            </a:fld>
            <a:endParaRPr lang="en-US" altLang="en-US" sz="1200"/>
          </a:p>
        </p:txBody>
      </p:sp>
    </p:spTree>
    <p:extLst>
      <p:ext uri="{BB962C8B-B14F-4D97-AF65-F5344CB8AC3E}">
        <p14:creationId xmlns:p14="http://schemas.microsoft.com/office/powerpoint/2010/main" val="732561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62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a:t>Abstract</a:t>
            </a:r>
          </a:p>
          <a:p>
            <a:r>
              <a:rPr lang="en-US" altLang="en-US" b="1"/>
              <a:t>BACKGROUND: </a:t>
            </a:r>
          </a:p>
          <a:p>
            <a:r>
              <a:rPr lang="en-US" altLang="en-US"/>
              <a:t>The proprotein convertase subtilisin/kexin type 9 (PCSK9) inhibitor evolocumab reduced LDL cholesterol and cardiovascular events in the FOURIER trial. In this prespecified analysis of FOURIER, we investigated the efficacy and safety of evolocumab by diabetes status and the effect of evolocumab on glycaemia and risk of developing diabetes.</a:t>
            </a:r>
          </a:p>
          <a:p>
            <a:r>
              <a:rPr lang="en-US" altLang="en-US" b="1"/>
              <a:t>METHODS: </a:t>
            </a:r>
          </a:p>
          <a:p>
            <a:r>
              <a:rPr lang="en-US" altLang="en-US"/>
              <a:t>FOURIER was a randomised trial of evolocumab (140 mg every 2 weeks or 420 mg once per month) versus placebo in 27 564 patients with atherosclerotic disease who were on statin therapy, followed up for a median of 2·2 years. In this prespecified analysis, we investigated the effect of evolocumab on cardiovascular events by diabetes status at baseline, defined on the basis of patient history, clinical events committee review of medical records, or baseline HbA1c of 6·5% (48 mmol/mol) or greater or fasting plasma glucose (FPG) of 7·0 mmol/L or greater. The primary endpoint was a composite of cardiovascular death, myocardial infarction, stroke, hospital admission for unstable angina, or coronary revascularisation. The key secondary endpoint was a composite of cardiovascular death, myocardial infarction, or stroke. We also assessed the effect of evolocumab on glycaemia, and on the risk of new-onset diabetes among patients without diabetes at baseline. HbA1c was measured at baseline then every 24 weeks and FPG was measured at baseline, week 12, week 24, and every 24 weeks thereafter, and potential cases of new-onset diabetes were adjudicated centrally. In a post-hoc analysis, we also investigated the effects on glycaemia and diabetes risk in patients with prediabetes (HbA1c 5·7-6·4% [39-46 mmol/mol] or FPG 5·6-6·9 mmol/L) at baseline. FOURIER is registered with ClinicalTrials.gov, number </a:t>
            </a:r>
            <a:r>
              <a:rPr lang="en-US" altLang="en-US">
                <a:hlinkClick r:id="rId3" tooltip="See in ClinicalTrials.gov"/>
              </a:rPr>
              <a:t>NCT01764633</a:t>
            </a:r>
            <a:r>
              <a:rPr lang="en-US" altLang="en-US"/>
              <a:t>.</a:t>
            </a:r>
          </a:p>
          <a:p>
            <a:r>
              <a:rPr lang="en-US" altLang="en-US" b="1"/>
              <a:t>FINDINGS: </a:t>
            </a:r>
          </a:p>
          <a:p>
            <a:r>
              <a:rPr lang="en-US" altLang="en-US"/>
              <a:t>At study baseline, 11 031 patients (40%) had diabetes and 16 533 (60%) did not have diabetes (of whom 10 344 had prediabetes and 6189 had normoglycaemia). Evolocumab significantly reduced cardiovascular outcomes consistently in patients with and without diabetes at baseline. For the primary composite endpoint, the hazard ratios (HRs) were 0·83 (95% CI 0·75-0·93; p=0·0008) for patients with diabetes and 0·87 (0·79-0·96; p=0·0052) for patients without diabetes (p</a:t>
            </a:r>
            <a:r>
              <a:rPr lang="en-US" altLang="en-US" baseline="-25000"/>
              <a:t>interaction</a:t>
            </a:r>
            <a:r>
              <a:rPr lang="en-US" altLang="en-US"/>
              <a:t>=0·60). For the key secondary endpoint, the HRs were 0·82 (0·72-0·93; p=0·0021) for those with diabetes and 0·78 (0·69-0·89; p=0·0002) for those without diabetes (p</a:t>
            </a:r>
            <a:r>
              <a:rPr lang="en-US" altLang="en-US" baseline="-25000"/>
              <a:t>interaction</a:t>
            </a:r>
            <a:r>
              <a:rPr lang="en-US" altLang="en-US"/>
              <a:t>=0·65). Evolocumab did not increase the risk of new-onset diabetes in patients without diabetes at baseline (HR 1·05, 0·94-1·17), including in those with prediabetes (HR 1·00, 0·89-1·13). Levels of HbA</a:t>
            </a:r>
            <a:r>
              <a:rPr lang="en-US" altLang="en-US" baseline="-25000"/>
              <a:t>1c</a:t>
            </a:r>
            <a:r>
              <a:rPr lang="en-US" altLang="en-US"/>
              <a:t> and FPG were similar between the evolocumab and placebo groups over time in patients with diabetes, prediabetes, or normoglycaemia. Among patients with diabetes at baseline, the proportions of patients with adverse events were 78·5% (4327 of 5513 patients) in the evolocumab group and 78·3% (4307 of 5502 patients) in the placebo group; among patients without diabetes at baseline, the proportions with adverse events were 76·8% (6337 of 8256 patients) in the evolocumab group and 76·8% (6337 of 8254 patients) in the placebo group.</a:t>
            </a:r>
          </a:p>
          <a:p>
            <a:r>
              <a:rPr lang="en-US" altLang="en-US" b="1"/>
              <a:t>INTERPRETATION: </a:t>
            </a:r>
          </a:p>
          <a:p>
            <a:r>
              <a:rPr lang="en-US" altLang="en-US"/>
              <a:t>PCSK9 inhibition with evolocumab significantly reduced cardiovascular risk in patients with and without diabetes. Evolocumab did not increase the risk of new-onset diabetes, nor did it worsen glycaemia. These data suggest evolocumab use in patients with atherosclerotic disease is efficacious and safe in patients with and without diabetes.</a:t>
            </a:r>
          </a:p>
        </p:txBody>
      </p:sp>
      <p:sp>
        <p:nvSpPr>
          <p:cNvPr id="962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7B2003EF-BEB2-EB47-953C-E0940072A6FE}" type="slidenum">
              <a:rPr lang="en-US" altLang="en-US" sz="1200"/>
              <a:pPr eaLnBrk="1" hangingPunct="1"/>
              <a:t>19</a:t>
            </a:fld>
            <a:endParaRPr lang="en-US" altLang="en-US" sz="1200"/>
          </a:p>
        </p:txBody>
      </p:sp>
    </p:spTree>
    <p:extLst>
      <p:ext uri="{BB962C8B-B14F-4D97-AF65-F5344CB8AC3E}">
        <p14:creationId xmlns:p14="http://schemas.microsoft.com/office/powerpoint/2010/main" val="635113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830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983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DCD7CEDF-7983-194C-BCCE-12A75EEFF79A}" type="slidenum">
              <a:rPr lang="en-US" altLang="en-US" sz="1200"/>
              <a:pPr algn="r" eaLnBrk="1" hangingPunct="1"/>
              <a:t>20</a:t>
            </a:fld>
            <a:endParaRPr lang="en-US" altLang="en-US" sz="1200"/>
          </a:p>
        </p:txBody>
      </p:sp>
    </p:spTree>
    <p:extLst>
      <p:ext uri="{BB962C8B-B14F-4D97-AF65-F5344CB8AC3E}">
        <p14:creationId xmlns:p14="http://schemas.microsoft.com/office/powerpoint/2010/main" val="1355574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957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1095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C3674AEE-84BA-1145-9DF3-9E234D38BC60}" type="slidenum">
              <a:rPr lang="en-US" altLang="en-US" sz="1200">
                <a:solidFill>
                  <a:srgbClr val="000000"/>
                </a:solidFill>
              </a:rPr>
              <a:pPr algn="r" eaLnBrk="1" hangingPunct="1"/>
              <a:t>30</a:t>
            </a:fld>
            <a:endParaRPr lang="en-US" altLang="en-US" sz="1200">
              <a:solidFill>
                <a:srgbClr val="000000"/>
              </a:solidFill>
            </a:endParaRPr>
          </a:p>
        </p:txBody>
      </p:sp>
    </p:spTree>
    <p:extLst>
      <p:ext uri="{BB962C8B-B14F-4D97-AF65-F5344CB8AC3E}">
        <p14:creationId xmlns:p14="http://schemas.microsoft.com/office/powerpoint/2010/main" val="490610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CA" altLang="en-US"/>
          </a:p>
        </p:txBody>
      </p:sp>
      <p:sp>
        <p:nvSpPr>
          <p:cNvPr id="70659"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BF9199C8-86B9-B149-9583-00B3FCAFDC63}" type="slidenum">
              <a:rPr lang="en-US" altLang="en-US" sz="1200">
                <a:latin typeface="Arial" charset="0"/>
              </a:rPr>
              <a:pPr algn="r" eaLnBrk="1" hangingPunct="1"/>
              <a:t>5</a:t>
            </a:fld>
            <a:endParaRPr lang="en-US" altLang="en-US" sz="1200">
              <a:latin typeface="Arial" charset="0"/>
            </a:endParaRPr>
          </a:p>
        </p:txBody>
      </p:sp>
    </p:spTree>
    <p:extLst>
      <p:ext uri="{BB962C8B-B14F-4D97-AF65-F5344CB8AC3E}">
        <p14:creationId xmlns:p14="http://schemas.microsoft.com/office/powerpoint/2010/main" val="2067080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373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EC33204-6343-344A-8BDB-9F60D08B0B4F}" type="slidenum">
              <a:rPr lang="en-US" altLang="en-US" sz="1200"/>
              <a:pPr algn="r" eaLnBrk="1" hangingPunct="1"/>
              <a:t>7</a:t>
            </a:fld>
            <a:endParaRPr lang="en-US" altLang="en-US" sz="1200"/>
          </a:p>
        </p:txBody>
      </p:sp>
    </p:spTree>
    <p:extLst>
      <p:ext uri="{BB962C8B-B14F-4D97-AF65-F5344CB8AC3E}">
        <p14:creationId xmlns:p14="http://schemas.microsoft.com/office/powerpoint/2010/main" val="1574720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53FCC214-14AF-A348-A8AB-6C111C7771D5}" type="slidenum">
              <a:rPr lang="en-US" altLang="en-US" sz="1200">
                <a:solidFill>
                  <a:srgbClr val="000000"/>
                </a:solidFill>
                <a:latin typeface="Arial" charset="0"/>
              </a:rPr>
              <a:pPr algn="r" eaLnBrk="1" hangingPunct="1"/>
              <a:t>8</a:t>
            </a:fld>
            <a:endParaRPr lang="en-US" altLang="en-US" sz="1200">
              <a:solidFill>
                <a:srgbClr val="000000"/>
              </a:solidFill>
              <a:latin typeface="Arial" charset="0"/>
            </a:endParaRPr>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9" name="Rectangle 3"/>
          <p:cNvSpPr>
            <a:spLocks noGrp="1" noChangeArrowheads="1"/>
          </p:cNvSpPr>
          <p:nvPr>
            <p:ph type="body" idx="1"/>
          </p:nvPr>
        </p:nvSpPr>
        <p:spPr bwMode="auto">
          <a:xfrm>
            <a:off x="912813" y="4341813"/>
            <a:ext cx="5032375" cy="4116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tooltip="Lancet."/>
              </a:rPr>
              <a:t>Lancet.</a:t>
            </a:r>
            <a:r>
              <a:rPr lang="en-US" altLang="en-US"/>
              <a:t> 2002 Jul 6;360(9326):7-22.</a:t>
            </a:r>
          </a:p>
          <a:p>
            <a:r>
              <a:rPr lang="en-US" altLang="en-US" b="1"/>
              <a:t>MRC/BHF Heart Protection Study of cholesterol lowering with simvastatin in 20,536 high-risk individuals: a randomised placebo-controlled trial.</a:t>
            </a:r>
          </a:p>
          <a:p>
            <a:r>
              <a:rPr lang="en-US" altLang="en-US">
                <a:hlinkClick r:id="rId4" invalidUrl="http://www-ncbi-nlm-nih-gov.myaccess.library.utoronto.ca/pubmed?term=Heart Protection Study Collaborative Group[Corporate Author]"/>
              </a:rPr>
              <a:t>Heart Protection Study Collaborative Group</a:t>
            </a:r>
            <a:r>
              <a:rPr lang="en-US" altLang="en-US"/>
              <a:t>.</a:t>
            </a:r>
          </a:p>
          <a:p>
            <a:r>
              <a:rPr lang="en-US" altLang="en-US" b="1"/>
              <a:t>Abstract</a:t>
            </a:r>
          </a:p>
          <a:p>
            <a:r>
              <a:rPr lang="en-US" altLang="en-US" b="1"/>
              <a:t>BACKGROUND: </a:t>
            </a:r>
          </a:p>
          <a:p>
            <a:r>
              <a:rPr lang="en-US" altLang="en-US"/>
              <a:t>Throughout the usual LDL cholesterol range in Western populations, lower blood concentrations are associated with lower cardiovascular disease risk. In such populations, therefore, reducing LDL cholesterol may reduce the development of vascular disease, largely irrespective of initial cholesterol concentrations.</a:t>
            </a:r>
          </a:p>
          <a:p>
            <a:r>
              <a:rPr lang="en-US" altLang="en-US" b="1"/>
              <a:t>METHODS: </a:t>
            </a:r>
          </a:p>
          <a:p>
            <a:r>
              <a:rPr lang="en-US" altLang="en-US"/>
              <a:t>20,536 UK adults (aged 40-80 years) with coronary disease, other occlusive arterial disease, or diabetes were randomly allocated to receive 40 mg simvastatin daily (average compliance: 85%) or matching placebo (average non-study statin use: 17%). Analyses are of the first occurrence of particular events, and compare all simvastatin-allocated versus all placebo-allocated participants. These "intention-to-treat" comparisons assess the effects of about two-thirds (85% minus 17%) taking a statin during the scheduled 5-year treatment period, which yielded an average difference in LDL cholesterol of 1.0 mmol/L (about two-thirds of the effect of actual use of 40 mg simvastatin daily). Primary outcomes were mortality (for overall analyses) and fatal or non-fatal vascular events (for subcategory analyses), with subsidiary assessments of cancer and of other major morbidity.</a:t>
            </a:r>
          </a:p>
          <a:p>
            <a:r>
              <a:rPr lang="en-US" altLang="en-US" b="1"/>
              <a:t>FINDINGS: </a:t>
            </a:r>
          </a:p>
          <a:p>
            <a:r>
              <a:rPr lang="en-US" altLang="en-US"/>
              <a:t>All-cause mortality was significantly reduced (1328 [12.9%] deaths among 10,269 allocated simvastatin versus 1507 [14.7%] among 10,267 allocated placebo; p=0.0003), due to a highly significant 18% (SE 5) proportional reduction in the coronary death rate (587 [5.7%] vs 707 [6.9%]; p=0.0005), a marginally significant reduction in other vascular deaths (194 [1.9%] vs 230 [2.2%]; p=0.07), and a non-significant reduction in non-vascular deaths (547 [5.3%] vs 570 [5.6%]; p=0.4). There were highly significant reductions of about one-quarter in the first event rate for non-fatal myocardial infarction or coronary death (898 [8.7%] vs 1212 [11.8%]; p&lt;0.0001), for non-fatal or fatal stroke (444 [4.3%] vs 585 [5.7%]; p&lt;0.0001), and for coronary or non-coronary revascularisation (939 [9.1%] vs 1205 [11.7%]; p&lt;0.0001). For the first occurrence of any of these major vascular events, there was a definite 24% (SE 3; 95% CI 19-28) reduction in the event rate (2033 [19.8%] vs 2585 [25.2%] affected individuals; p&lt;0.0001). During the first year the reduction in major vascular events was not significant, but subsequently it was highly significant during each separate year. The proportional reduction in the event rate was similar (and significant) in each subcategory of participant studied, including: those without diagnosed coronary disease who had cerebrovascular disease, or had peripheral artery disease, or had diabetes; men and, separately, women; those aged either under or over 70 years at entry; and--most notably--even those who presented with LDL cholesterol below 3.0 mmol/L (116 mg/dL), or total cholesterol below 5.0 mmol/L (193 mg/dL). The benefits of simvastatin were additional to those of other cardioprotective treatments. The annual excess risk of myopathy with this regimen was about 0.01%. There were no significant adverse effects on cancer incidence or on hospitalisation for any other non-vascular cause.</a:t>
            </a:r>
          </a:p>
          <a:p>
            <a:r>
              <a:rPr lang="en-US" altLang="en-US" b="1"/>
              <a:t>INTERPRETATION: </a:t>
            </a:r>
          </a:p>
          <a:p>
            <a:r>
              <a:rPr lang="en-US" altLang="en-US"/>
              <a:t>Adding simvastatin to existing treatments safely produces substantial additional benefits for a wide range of high-risk patients, irrespective of their initial cholesterol concentrations. Allocation to 40 mg simvastatin daily reduced the rates of myocardial infarction, of stroke, and of revascularisation by about one-quarter. After making allowance for non-compliance, actual use of this regimen would probably reduce these rates by about one-third. Hence, among the many types of high-risk individual studied, 5 years of simvastatin would prevent about 70-100 people per 1000 from suffering at least one of these major vascular events (and longer treatment should produce further benefit). The size of the 5-year benefit depends chiefly on such individuals' overall risk of major vascular events, rather than on their blood lipid concentrations alone.</a:t>
            </a:r>
          </a:p>
        </p:txBody>
      </p:sp>
    </p:spTree>
    <p:extLst>
      <p:ext uri="{BB962C8B-B14F-4D97-AF65-F5344CB8AC3E}">
        <p14:creationId xmlns:p14="http://schemas.microsoft.com/office/powerpoint/2010/main" val="733868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782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invalidUrl="http://www-ncbi-nlm-nih-gov.myaccess.library.utoronto.ca/pubmed?term=lancet[Jour]+AND+685[page]+AND+2004[pdat]&amp;cmd=detailssearch" tooltip="Lancet."/>
              </a:rPr>
              <a:t>Lancet.</a:t>
            </a:r>
            <a:r>
              <a:rPr lang="en-US" altLang="en-US"/>
              <a:t> 2004 Aug 21-27;364(9435):685-96.</a:t>
            </a:r>
          </a:p>
          <a:p>
            <a:r>
              <a:rPr lang="en-US" altLang="en-US" b="1"/>
              <a:t>Primary prevention of cardiovascular disease with atorvastatin in type 2 diabetes in the Collaborative Atorvastatin Diabetes Study (CARDS): multicentre randomised placebo-controlled trial.</a:t>
            </a:r>
          </a:p>
          <a:p>
            <a:r>
              <a:rPr lang="en-US" altLang="en-US">
                <a:hlinkClick r:id="rId4" invalidUrl="http://www-ncbi-nlm-nih-gov.myaccess.library.utoronto.ca/pubmed?term=Colhoun HM[Author]&amp;cauthor=true&amp;cauthor_uid=15325833"/>
              </a:rPr>
              <a:t>Colhoun HM</a:t>
            </a:r>
            <a:r>
              <a:rPr lang="en-US" altLang="en-US"/>
              <a:t>, </a:t>
            </a:r>
            <a:r>
              <a:rPr lang="en-US" altLang="en-US">
                <a:hlinkClick r:id="rId5" invalidUrl="http://www-ncbi-nlm-nih-gov.myaccess.library.utoronto.ca/pubmed?term=Betteridge DJ[Author]&amp;cauthor=true&amp;cauthor_uid=15325833"/>
              </a:rPr>
              <a:t>Betteridge DJ</a:t>
            </a:r>
            <a:r>
              <a:rPr lang="en-US" altLang="en-US"/>
              <a:t>, </a:t>
            </a:r>
            <a:r>
              <a:rPr lang="en-US" altLang="en-US">
                <a:hlinkClick r:id="rId6" invalidUrl="http://www-ncbi-nlm-nih-gov.myaccess.library.utoronto.ca/pubmed?term=Durrington PN[Author]&amp;cauthor=true&amp;cauthor_uid=15325833"/>
              </a:rPr>
              <a:t>Durrington PN</a:t>
            </a:r>
            <a:r>
              <a:rPr lang="en-US" altLang="en-US"/>
              <a:t>, </a:t>
            </a:r>
            <a:r>
              <a:rPr lang="en-US" altLang="en-US">
                <a:hlinkClick r:id="rId7" invalidUrl="http://www-ncbi-nlm-nih-gov.myaccess.library.utoronto.ca/pubmed?term=Hitman GA[Author]&amp;cauthor=true&amp;cauthor_uid=15325833"/>
              </a:rPr>
              <a:t>Hitman GA</a:t>
            </a:r>
            <a:r>
              <a:rPr lang="en-US" altLang="en-US"/>
              <a:t>, </a:t>
            </a:r>
            <a:r>
              <a:rPr lang="en-US" altLang="en-US">
                <a:hlinkClick r:id="rId8" invalidUrl="http://www-ncbi-nlm-nih-gov.myaccess.library.utoronto.ca/pubmed?term=Neil HA[Author]&amp;cauthor=true&amp;cauthor_uid=15325833"/>
              </a:rPr>
              <a:t>Neil HA</a:t>
            </a:r>
            <a:r>
              <a:rPr lang="en-US" altLang="en-US"/>
              <a:t>, </a:t>
            </a:r>
            <a:r>
              <a:rPr lang="en-US" altLang="en-US">
                <a:hlinkClick r:id="rId9" invalidUrl="http://www-ncbi-nlm-nih-gov.myaccess.library.utoronto.ca/pubmed?term=Livingstone SJ[Author]&amp;cauthor=true&amp;cauthor_uid=15325833"/>
              </a:rPr>
              <a:t>Livingstone SJ</a:t>
            </a:r>
            <a:r>
              <a:rPr lang="en-US" altLang="en-US"/>
              <a:t>, </a:t>
            </a:r>
            <a:r>
              <a:rPr lang="en-US" altLang="en-US">
                <a:hlinkClick r:id="rId10" invalidUrl="http://www-ncbi-nlm-nih-gov.myaccess.library.utoronto.ca/pubmed?term=Thomason MJ[Author]&amp;cauthor=true&amp;cauthor_uid=15325833"/>
              </a:rPr>
              <a:t>Thomason MJ</a:t>
            </a:r>
            <a:r>
              <a:rPr lang="en-US" altLang="en-US"/>
              <a:t>, </a:t>
            </a:r>
            <a:r>
              <a:rPr lang="en-US" altLang="en-US">
                <a:hlinkClick r:id="rId11" invalidUrl="http://www-ncbi-nlm-nih-gov.myaccess.library.utoronto.ca/pubmed?term=Mackness MI[Author]&amp;cauthor=true&amp;cauthor_uid=15325833"/>
              </a:rPr>
              <a:t>Mackness MI</a:t>
            </a:r>
            <a:r>
              <a:rPr lang="en-US" altLang="en-US"/>
              <a:t>, </a:t>
            </a:r>
            <a:r>
              <a:rPr lang="en-US" altLang="en-US">
                <a:hlinkClick r:id="rId12" invalidUrl="http://www-ncbi-nlm-nih-gov.myaccess.library.utoronto.ca/pubmed?term=Charlton-Menys V[Author]&amp;cauthor=true&amp;cauthor_uid=15325833"/>
              </a:rPr>
              <a:t>Charlton-Menys V</a:t>
            </a:r>
            <a:r>
              <a:rPr lang="en-US" altLang="en-US"/>
              <a:t>, </a:t>
            </a:r>
            <a:r>
              <a:rPr lang="en-US" altLang="en-US">
                <a:hlinkClick r:id="rId13" invalidUrl="http://www-ncbi-nlm-nih-gov.myaccess.library.utoronto.ca/pubmed?term=Fuller JH[Author]&amp;cauthor=true&amp;cauthor_uid=15325833"/>
              </a:rPr>
              <a:t>Fuller JH</a:t>
            </a:r>
            <a:r>
              <a:rPr lang="en-US" altLang="en-US"/>
              <a:t>; </a:t>
            </a:r>
            <a:r>
              <a:rPr lang="en-US" altLang="en-US">
                <a:hlinkClick r:id="rId14" invalidUrl="http://www-ncbi-nlm-nih-gov.myaccess.library.utoronto.ca/pubmed?term=CARDS investigators[Corporate Author]"/>
              </a:rPr>
              <a:t>CARDS investigators</a:t>
            </a:r>
            <a:r>
              <a:rPr lang="en-US" altLang="en-US"/>
              <a:t>.</a:t>
            </a:r>
          </a:p>
          <a:p>
            <a:r>
              <a:rPr lang="en-US" altLang="en-US" b="1"/>
              <a:t>Source</a:t>
            </a:r>
          </a:p>
          <a:p>
            <a:r>
              <a:rPr lang="en-US" altLang="en-US"/>
              <a:t>EURODIAB, Department of Epidemiology and Public Health, Royal Free and University College Medical School, London, UK. helen.colhoun@ucd.ie</a:t>
            </a:r>
          </a:p>
          <a:p>
            <a:r>
              <a:rPr lang="en-US" altLang="en-US" b="1"/>
              <a:t>Abstract</a:t>
            </a:r>
          </a:p>
          <a:p>
            <a:r>
              <a:rPr lang="en-US" altLang="en-US" b="1"/>
              <a:t>BACKGROUND: </a:t>
            </a:r>
          </a:p>
          <a:p>
            <a:r>
              <a:rPr lang="en-US" altLang="en-US"/>
              <a:t>Type 2 diabetes is associated with a substantially increased risk of cardiovascular disease, but the role of lipid-lowering therapy with statins for the primary prevention of cardiovascular disease in diabetes is inadequately defined. We aimed to assess the effectiveness of atorvastatin 10 mg daily for primary prevention of major cardiovascular events in patients with type 2 diabetes without high concentrations of LDL-cholesterol.</a:t>
            </a:r>
          </a:p>
          <a:p>
            <a:r>
              <a:rPr lang="en-US" altLang="en-US" b="1"/>
              <a:t>METHODS: </a:t>
            </a:r>
          </a:p>
          <a:p>
            <a:r>
              <a:rPr lang="en-US" altLang="en-US"/>
              <a:t>2838 patients aged 40-75 years in 132 centres in the UK and Ireland were randomised to placebo (n=1410) or atorvastatin 10 mg daily (n=1428). Study entrants had no documented previous history of cardiovascular disease, an LDL-cholesterol concentration of 4.14 mmol/L or lower, a fasting triglyceride amount of 6.78 mmol/L or less, and at least one of the following: retinopathy, albuminuria, current smoking, or hypertension. The primary endpoint was time to first occurrence of the following: acute coronary heart disease events, coronary revascularisation, or stroke. Analysis was by intention to treat.</a:t>
            </a:r>
          </a:p>
          <a:p>
            <a:r>
              <a:rPr lang="en-US" altLang="en-US" b="1"/>
              <a:t>FINDINGS: </a:t>
            </a:r>
          </a:p>
          <a:p>
            <a:r>
              <a:rPr lang="en-US" altLang="en-US"/>
              <a:t>The trial was terminated 2 years earlier than expected because the prespecified early stopping rule for efficacy had been met. Median duration of follow-up was 3.9 years (IQR 3.0-4.7). 127 patients allocated placebo (2.46 per 100 person-years at risk) and 83 allocated atorvastatin (1.54 per 100 person-years at risk) had at least one major cardiovascular event (rate reduction 37% [95% CI -52 to -17], p=0.001). Treatment would be expected to prevent at least 37 major vascular events per 1000 such people treated for 4 years. Assessed separately, acute coronary heart disease events were reduced by 36% (-55 to -9), coronary revascularisations by 31% (-59 to 16), and rate of stroke by 48% (-69 to -11). Atorvastatin reduced the death rate by 27% (-48 to 1, p=0.059). No excess of adverse events was noted in the atorvastatin group.</a:t>
            </a:r>
          </a:p>
          <a:p>
            <a:r>
              <a:rPr lang="en-US" altLang="en-US" b="1"/>
              <a:t>INTERPRETATION: </a:t>
            </a:r>
          </a:p>
          <a:p>
            <a:r>
              <a:rPr lang="en-US" altLang="en-US"/>
              <a:t>Atorvastatin 10 mg daily is safe and efficacious in reducing the risk of first cardiovascular disease events, including stroke, in patients with type 2 diabetes without high LDL-cholesterol. No justification is available for having a particular threshold level of LDL-cholesterol as the sole arbiter of which patients with type 2 diabetes should receive statins. The debate about whether all people with this disorder warrant statin treatment should now focus on whether any patients are at sufficiently low risk for this treatment to be withheld.</a:t>
            </a:r>
          </a:p>
          <a:p>
            <a:endParaRPr lang="en-US" altLang="en-US"/>
          </a:p>
        </p:txBody>
      </p:sp>
      <p:sp>
        <p:nvSpPr>
          <p:cNvPr id="7782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66EA297-6A1A-1B48-ACA4-22060BF475C0}" type="slidenum">
              <a:rPr lang="en-US" altLang="en-US" sz="1200"/>
              <a:pPr algn="r" eaLnBrk="1" hangingPunct="1"/>
              <a:t>9</a:t>
            </a:fld>
            <a:endParaRPr lang="en-US" altLang="en-US" sz="1200"/>
          </a:p>
        </p:txBody>
      </p:sp>
    </p:spTree>
    <p:extLst>
      <p:ext uri="{BB962C8B-B14F-4D97-AF65-F5344CB8AC3E}">
        <p14:creationId xmlns:p14="http://schemas.microsoft.com/office/powerpoint/2010/main" val="1130034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invalidUrl="http://www-ncbi-nlm-nih-gov.myaccess.library.utoronto.ca/pubmed?term=lancet[Jour]+AND+685[page]+AND+2004[pdat]&amp;cmd=detailssearch" tooltip="Lancet."/>
              </a:rPr>
              <a:t>Lancet.</a:t>
            </a:r>
            <a:r>
              <a:rPr lang="en-US" altLang="en-US"/>
              <a:t> 2004 Aug 21-27;364(9435):685-96.</a:t>
            </a:r>
          </a:p>
          <a:p>
            <a:r>
              <a:rPr lang="en-US" altLang="en-US" b="1"/>
              <a:t>Primary prevention of cardiovascular disease with atorvastatin in type 2 diabetes in the Collaborative Atorvastatin Diabetes Study (CARDS): multicentre randomised placebo-controlled trial.</a:t>
            </a:r>
          </a:p>
          <a:p>
            <a:r>
              <a:rPr lang="en-US" altLang="en-US">
                <a:hlinkClick r:id="rId4" invalidUrl="http://www-ncbi-nlm-nih-gov.myaccess.library.utoronto.ca/pubmed?term=Colhoun HM[Author]&amp;cauthor=true&amp;cauthor_uid=15325833"/>
              </a:rPr>
              <a:t>Colhoun HM</a:t>
            </a:r>
            <a:r>
              <a:rPr lang="en-US" altLang="en-US"/>
              <a:t>, </a:t>
            </a:r>
            <a:r>
              <a:rPr lang="en-US" altLang="en-US">
                <a:hlinkClick r:id="rId5" invalidUrl="http://www-ncbi-nlm-nih-gov.myaccess.library.utoronto.ca/pubmed?term=Betteridge DJ[Author]&amp;cauthor=true&amp;cauthor_uid=15325833"/>
              </a:rPr>
              <a:t>Betteridge DJ</a:t>
            </a:r>
            <a:r>
              <a:rPr lang="en-US" altLang="en-US"/>
              <a:t>, </a:t>
            </a:r>
            <a:r>
              <a:rPr lang="en-US" altLang="en-US">
                <a:hlinkClick r:id="rId6" invalidUrl="http://www-ncbi-nlm-nih-gov.myaccess.library.utoronto.ca/pubmed?term=Durrington PN[Author]&amp;cauthor=true&amp;cauthor_uid=15325833"/>
              </a:rPr>
              <a:t>Durrington PN</a:t>
            </a:r>
            <a:r>
              <a:rPr lang="en-US" altLang="en-US"/>
              <a:t>, </a:t>
            </a:r>
            <a:r>
              <a:rPr lang="en-US" altLang="en-US">
                <a:hlinkClick r:id="rId7" invalidUrl="http://www-ncbi-nlm-nih-gov.myaccess.library.utoronto.ca/pubmed?term=Hitman GA[Author]&amp;cauthor=true&amp;cauthor_uid=15325833"/>
              </a:rPr>
              <a:t>Hitman GA</a:t>
            </a:r>
            <a:r>
              <a:rPr lang="en-US" altLang="en-US"/>
              <a:t>, </a:t>
            </a:r>
            <a:r>
              <a:rPr lang="en-US" altLang="en-US">
                <a:hlinkClick r:id="rId8" invalidUrl="http://www-ncbi-nlm-nih-gov.myaccess.library.utoronto.ca/pubmed?term=Neil HA[Author]&amp;cauthor=true&amp;cauthor_uid=15325833"/>
              </a:rPr>
              <a:t>Neil HA</a:t>
            </a:r>
            <a:r>
              <a:rPr lang="en-US" altLang="en-US"/>
              <a:t>, </a:t>
            </a:r>
            <a:r>
              <a:rPr lang="en-US" altLang="en-US">
                <a:hlinkClick r:id="rId9" invalidUrl="http://www-ncbi-nlm-nih-gov.myaccess.library.utoronto.ca/pubmed?term=Livingstone SJ[Author]&amp;cauthor=true&amp;cauthor_uid=15325833"/>
              </a:rPr>
              <a:t>Livingstone SJ</a:t>
            </a:r>
            <a:r>
              <a:rPr lang="en-US" altLang="en-US"/>
              <a:t>, </a:t>
            </a:r>
            <a:r>
              <a:rPr lang="en-US" altLang="en-US">
                <a:hlinkClick r:id="rId10" invalidUrl="http://www-ncbi-nlm-nih-gov.myaccess.library.utoronto.ca/pubmed?term=Thomason MJ[Author]&amp;cauthor=true&amp;cauthor_uid=15325833"/>
              </a:rPr>
              <a:t>Thomason MJ</a:t>
            </a:r>
            <a:r>
              <a:rPr lang="en-US" altLang="en-US"/>
              <a:t>, </a:t>
            </a:r>
            <a:r>
              <a:rPr lang="en-US" altLang="en-US">
                <a:hlinkClick r:id="rId11" invalidUrl="http://www-ncbi-nlm-nih-gov.myaccess.library.utoronto.ca/pubmed?term=Mackness MI[Author]&amp;cauthor=true&amp;cauthor_uid=15325833"/>
              </a:rPr>
              <a:t>Mackness MI</a:t>
            </a:r>
            <a:r>
              <a:rPr lang="en-US" altLang="en-US"/>
              <a:t>, </a:t>
            </a:r>
            <a:r>
              <a:rPr lang="en-US" altLang="en-US">
                <a:hlinkClick r:id="rId12" invalidUrl="http://www-ncbi-nlm-nih-gov.myaccess.library.utoronto.ca/pubmed?term=Charlton-Menys V[Author]&amp;cauthor=true&amp;cauthor_uid=15325833"/>
              </a:rPr>
              <a:t>Charlton-Menys V</a:t>
            </a:r>
            <a:r>
              <a:rPr lang="en-US" altLang="en-US"/>
              <a:t>, </a:t>
            </a:r>
            <a:r>
              <a:rPr lang="en-US" altLang="en-US">
                <a:hlinkClick r:id="rId13" invalidUrl="http://www-ncbi-nlm-nih-gov.myaccess.library.utoronto.ca/pubmed?term=Fuller JH[Author]&amp;cauthor=true&amp;cauthor_uid=15325833"/>
              </a:rPr>
              <a:t>Fuller JH</a:t>
            </a:r>
            <a:r>
              <a:rPr lang="en-US" altLang="en-US"/>
              <a:t>; </a:t>
            </a:r>
            <a:r>
              <a:rPr lang="en-US" altLang="en-US">
                <a:hlinkClick r:id="rId14" invalidUrl="http://www-ncbi-nlm-nih-gov.myaccess.library.utoronto.ca/pubmed?term=CARDS investigators[Corporate Author]"/>
              </a:rPr>
              <a:t>CARDS investigators</a:t>
            </a:r>
            <a:r>
              <a:rPr lang="en-US" altLang="en-US"/>
              <a:t>.</a:t>
            </a:r>
          </a:p>
          <a:p>
            <a:r>
              <a:rPr lang="en-US" altLang="en-US" b="1"/>
              <a:t>Source</a:t>
            </a:r>
          </a:p>
          <a:p>
            <a:r>
              <a:rPr lang="en-US" altLang="en-US"/>
              <a:t>EURODIAB, Department of Epidemiology and Public Health, Royal Free and University College Medical School, London, UK. helen.colhoun@ucd.ie</a:t>
            </a:r>
          </a:p>
          <a:p>
            <a:r>
              <a:rPr lang="en-US" altLang="en-US" b="1"/>
              <a:t>Abstract</a:t>
            </a:r>
          </a:p>
          <a:p>
            <a:r>
              <a:rPr lang="en-US" altLang="en-US" b="1"/>
              <a:t>BACKGROUND: </a:t>
            </a:r>
          </a:p>
          <a:p>
            <a:r>
              <a:rPr lang="en-US" altLang="en-US"/>
              <a:t>Type 2 diabetes is associated with a substantially increased risk of cardiovascular disease, but the role of lipid-lowering therapy with statins for the primary prevention of cardiovascular disease in diabetes is inadequately defined. We aimed to assess the effectiveness of atorvastatin 10 mg daily for primary prevention of major cardiovascular events in patients with type 2 diabetes without high concentrations of LDL-cholesterol.</a:t>
            </a:r>
          </a:p>
          <a:p>
            <a:r>
              <a:rPr lang="en-US" altLang="en-US" b="1"/>
              <a:t>METHODS: </a:t>
            </a:r>
          </a:p>
          <a:p>
            <a:r>
              <a:rPr lang="en-US" altLang="en-US"/>
              <a:t>2838 patients aged 40-75 years in 132 centres in the UK and Ireland were randomised to placebo (n=1410) or atorvastatin 10 mg daily (n=1428). Study entrants had no documented previous history of cardiovascular disease, an LDL-cholesterol concentration of 4.14 mmol/L or lower, a fasting triglyceride amount of 6.78 mmol/L or less, and at least one of the following: retinopathy, albuminuria, current smoking, or hypertension. The primary endpoint was time to first occurrence of the following: acute coronary heart disease events, coronary revascularisation, or stroke. Analysis was by intention to treat.</a:t>
            </a:r>
          </a:p>
          <a:p>
            <a:r>
              <a:rPr lang="en-US" altLang="en-US" b="1"/>
              <a:t>FINDINGS: </a:t>
            </a:r>
          </a:p>
          <a:p>
            <a:r>
              <a:rPr lang="en-US" altLang="en-US"/>
              <a:t>The trial was terminated 2 years earlier than expected because the prespecified early stopping rule for efficacy had been met. Median duration of follow-up was 3.9 years (IQR 3.0-4.7). 127 patients allocated placebo (2.46 per 100 person-years at risk) and 83 allocated atorvastatin (1.54 per 100 person-years at risk) had at least one major cardiovascular event (rate reduction 37% [95% CI -52 to -17], p=0.001). Treatment would be expected to prevent at least 37 major vascular events per 1000 such people treated for 4 years. Assessed separately, acute coronary heart disease events were reduced by 36% (-55 to -9), coronary revascularisations by 31% (-59 to 16), and rate of stroke by 48% (-69 to -11). Atorvastatin reduced the death rate by 27% (-48 to 1, p=0.059). No excess of adverse events was noted in the atorvastatin group.</a:t>
            </a:r>
          </a:p>
          <a:p>
            <a:r>
              <a:rPr lang="en-US" altLang="en-US" b="1"/>
              <a:t>INTERPRETATION: </a:t>
            </a:r>
          </a:p>
          <a:p>
            <a:r>
              <a:rPr lang="en-US" altLang="en-US"/>
              <a:t>Atorvastatin 10 mg daily is safe and efficacious in reducing the risk of first cardiovascular disease events, including stroke, in patients with type 2 diabetes without high LDL-cholesterol. No justification is available for having a particular threshold level of LDL-cholesterol as the sole arbiter of which patients with type 2 diabetes should receive statins. The debate about whether all people with this disorder warrant statin treatment should now focus on whether any patients are at sufficiently low risk for this treatment to be withheld.</a:t>
            </a:r>
          </a:p>
        </p:txBody>
      </p:sp>
      <p:sp>
        <p:nvSpPr>
          <p:cNvPr id="79875"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40F0B437-3FDA-9D42-B22E-7FBC71804C7A}" type="slidenum">
              <a:rPr lang="en-US" altLang="en-US" sz="1200">
                <a:solidFill>
                  <a:srgbClr val="000000"/>
                </a:solidFill>
                <a:latin typeface="Arial" charset="0"/>
              </a:rPr>
              <a:pPr algn="r" eaLnBrk="1" hangingPunct="1"/>
              <a:t>10</a:t>
            </a:fld>
            <a:endParaRPr lang="en-US" altLang="en-US" sz="1200">
              <a:solidFill>
                <a:srgbClr val="000000"/>
              </a:solidFill>
              <a:latin typeface="Arial" charset="0"/>
            </a:endParaRPr>
          </a:p>
        </p:txBody>
      </p:sp>
    </p:spTree>
    <p:extLst>
      <p:ext uri="{BB962C8B-B14F-4D97-AF65-F5344CB8AC3E}">
        <p14:creationId xmlns:p14="http://schemas.microsoft.com/office/powerpoint/2010/main" val="140887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88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latin typeface="Arial" charset="0"/>
            </a:endParaRPr>
          </a:p>
        </p:txBody>
      </p:sp>
      <p:sp>
        <p:nvSpPr>
          <p:cNvPr id="122884"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C24CA033-09E7-C94B-8E46-902EA823F90F}" type="slidenum">
              <a:rPr lang="en-US" altLang="en-US" sz="1200">
                <a:solidFill>
                  <a:srgbClr val="000000"/>
                </a:solidFill>
              </a:rPr>
              <a:pPr algn="r" eaLnBrk="1" hangingPunct="1"/>
              <a:t>11</a:t>
            </a:fld>
            <a:endParaRPr lang="en-US" altLang="en-US" sz="1200">
              <a:solidFill>
                <a:srgbClr val="000000"/>
              </a:solidFill>
            </a:endParaRPr>
          </a:p>
        </p:txBody>
      </p:sp>
    </p:spTree>
    <p:extLst>
      <p:ext uri="{BB962C8B-B14F-4D97-AF65-F5344CB8AC3E}">
        <p14:creationId xmlns:p14="http://schemas.microsoft.com/office/powerpoint/2010/main" val="136992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499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8499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6977D654-228C-D64D-AB2B-76634831570E}" type="slidenum">
              <a:rPr lang="en-US" altLang="en-US" sz="1200"/>
              <a:pPr algn="r" eaLnBrk="1" hangingPunct="1"/>
              <a:t>13</a:t>
            </a:fld>
            <a:endParaRPr lang="en-US" altLang="en-US" sz="1200"/>
          </a:p>
        </p:txBody>
      </p:sp>
    </p:spTree>
    <p:extLst>
      <p:ext uri="{BB962C8B-B14F-4D97-AF65-F5344CB8AC3E}">
        <p14:creationId xmlns:p14="http://schemas.microsoft.com/office/powerpoint/2010/main" val="1116841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704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8704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A90483AC-C4E6-3244-89F1-71B5BCE0E813}" type="slidenum">
              <a:rPr lang="en-US" altLang="en-US" sz="1200"/>
              <a:pPr algn="r" eaLnBrk="1" hangingPunct="1"/>
              <a:t>14</a:t>
            </a:fld>
            <a:endParaRPr lang="en-US" altLang="en-US" sz="1200"/>
          </a:p>
        </p:txBody>
      </p:sp>
    </p:spTree>
    <p:extLst>
      <p:ext uri="{BB962C8B-B14F-4D97-AF65-F5344CB8AC3E}">
        <p14:creationId xmlns:p14="http://schemas.microsoft.com/office/powerpoint/2010/main" val="1740687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61EEC1DB-99C4-6943-83DF-76395A6D4D7C}"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CCCCFE5-16A3-8046-A478-E8CF17FA6298}" type="datetimeFigureOut">
              <a:rPr lang="en-US" altLang="en-US"/>
              <a:pPr/>
              <a:t>10/23/18</a:t>
            </a:fld>
            <a:endParaRPr lang="en-US" altLang="en-US"/>
          </a:p>
        </p:txBody>
      </p:sp>
    </p:spTree>
    <p:extLst>
      <p:ext uri="{BB962C8B-B14F-4D97-AF65-F5344CB8AC3E}">
        <p14:creationId xmlns:p14="http://schemas.microsoft.com/office/powerpoint/2010/main" val="1986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A0DE622-59DB-1C46-A6D0-34310BC22E1B}"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658EAC0-633D-DE4C-9ADE-FA70B59720F1}" type="slidenum">
              <a:rPr lang="en-US" altLang="en-US"/>
              <a:pPr/>
              <a:t>‹#›</a:t>
            </a:fld>
            <a:endParaRPr lang="en-US" altLang="en-US"/>
          </a:p>
        </p:txBody>
      </p:sp>
    </p:spTree>
    <p:extLst>
      <p:ext uri="{BB962C8B-B14F-4D97-AF65-F5344CB8AC3E}">
        <p14:creationId xmlns:p14="http://schemas.microsoft.com/office/powerpoint/2010/main" val="69529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22A6B503-4BFE-594F-9FB1-319A5E017534}"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FB06AA-3DF5-D940-BC50-B6212A552388}" type="slidenum">
              <a:rPr lang="en-US" altLang="en-US"/>
              <a:pPr/>
              <a:t>‹#›</a:t>
            </a:fld>
            <a:endParaRPr lang="en-US" altLang="en-US"/>
          </a:p>
        </p:txBody>
      </p:sp>
    </p:spTree>
    <p:extLst>
      <p:ext uri="{BB962C8B-B14F-4D97-AF65-F5344CB8AC3E}">
        <p14:creationId xmlns:p14="http://schemas.microsoft.com/office/powerpoint/2010/main" val="1393264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5A0F68F9-62F0-1943-9A5A-47461DAEC967}"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51A848C9-8504-4444-90D3-FB138300C5C5}" type="slidenum">
              <a:rPr lang="en-US" altLang="en-US"/>
              <a:pPr/>
              <a:t>‹#›</a:t>
            </a:fld>
            <a:endParaRPr lang="en-US" altLang="en-US"/>
          </a:p>
        </p:txBody>
      </p:sp>
    </p:spTree>
    <p:extLst>
      <p:ext uri="{BB962C8B-B14F-4D97-AF65-F5344CB8AC3E}">
        <p14:creationId xmlns:p14="http://schemas.microsoft.com/office/powerpoint/2010/main" val="1028490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62BBD080-4625-B742-842F-F848E3BDB8D0}"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B072543C-FE67-F24C-B5C0-F74FCDD4BD6E}" type="slidenum">
              <a:rPr lang="en-US" altLang="en-US"/>
              <a:pPr/>
              <a:t>‹#›</a:t>
            </a:fld>
            <a:endParaRPr lang="en-US" altLang="en-US"/>
          </a:p>
        </p:txBody>
      </p:sp>
    </p:spTree>
    <p:extLst>
      <p:ext uri="{BB962C8B-B14F-4D97-AF65-F5344CB8AC3E}">
        <p14:creationId xmlns:p14="http://schemas.microsoft.com/office/powerpoint/2010/main" val="4633667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16C0248C-D580-5740-B5E4-6B9FF76853B2}"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5AE27CE-E6B9-8744-BBAE-6FAD1F04490C}" type="slidenum">
              <a:rPr lang="en-US" altLang="en-US"/>
              <a:pPr/>
              <a:t>‹#›</a:t>
            </a:fld>
            <a:endParaRPr lang="en-US" altLang="en-US"/>
          </a:p>
        </p:txBody>
      </p:sp>
    </p:spTree>
    <p:extLst>
      <p:ext uri="{BB962C8B-B14F-4D97-AF65-F5344CB8AC3E}">
        <p14:creationId xmlns:p14="http://schemas.microsoft.com/office/powerpoint/2010/main" val="1128392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0C2F4548-C435-9241-83C9-09B86898A3D2}"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8DE4BD24-715D-2B4E-9EAD-696F29EA2294}" type="slidenum">
              <a:rPr lang="en-US" altLang="en-US"/>
              <a:pPr/>
              <a:t>‹#›</a:t>
            </a:fld>
            <a:endParaRPr lang="en-US" altLang="en-US"/>
          </a:p>
        </p:txBody>
      </p:sp>
    </p:spTree>
    <p:extLst>
      <p:ext uri="{BB962C8B-B14F-4D97-AF65-F5344CB8AC3E}">
        <p14:creationId xmlns:p14="http://schemas.microsoft.com/office/powerpoint/2010/main" val="786638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fld id="{D69CB8B6-9E79-9847-8AF6-C62331AA4DE6}" type="datetimeFigureOut">
              <a:rPr lang="en-US" altLang="en-US"/>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D6DC3EDF-BCB8-0343-B0FB-6E13A8C8DC42}" type="slidenum">
              <a:rPr lang="en-US" altLang="en-US"/>
              <a:pPr/>
              <a:t>‹#›</a:t>
            </a:fld>
            <a:endParaRPr lang="en-US" altLang="en-US"/>
          </a:p>
        </p:txBody>
      </p:sp>
    </p:spTree>
    <p:extLst>
      <p:ext uri="{BB962C8B-B14F-4D97-AF65-F5344CB8AC3E}">
        <p14:creationId xmlns:p14="http://schemas.microsoft.com/office/powerpoint/2010/main" val="1516586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fld id="{0E1083FF-BEDE-3742-B44E-6DCF071831F9}" type="datetimeFigureOut">
              <a:rPr lang="en-US" altLang="en-US"/>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2923BE90-64DF-6B48-87E9-7B149718F88D}" type="slidenum">
              <a:rPr lang="en-US" altLang="en-US"/>
              <a:pPr/>
              <a:t>‹#›</a:t>
            </a:fld>
            <a:endParaRPr lang="en-US" altLang="en-US"/>
          </a:p>
        </p:txBody>
      </p:sp>
    </p:spTree>
    <p:extLst>
      <p:ext uri="{BB962C8B-B14F-4D97-AF65-F5344CB8AC3E}">
        <p14:creationId xmlns:p14="http://schemas.microsoft.com/office/powerpoint/2010/main" val="642661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fld id="{A6566854-82C4-C643-9251-0C8E2AEF9C6B}" type="datetimeFigureOut">
              <a:rPr lang="en-US" altLang="en-US"/>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931A5DBC-9AE2-D944-9BAB-530E5CFF0C07}" type="slidenum">
              <a:rPr lang="en-US" altLang="en-US"/>
              <a:pPr/>
              <a:t>‹#›</a:t>
            </a:fld>
            <a:endParaRPr lang="en-US" altLang="en-US"/>
          </a:p>
        </p:txBody>
      </p:sp>
    </p:spTree>
    <p:extLst>
      <p:ext uri="{BB962C8B-B14F-4D97-AF65-F5344CB8AC3E}">
        <p14:creationId xmlns:p14="http://schemas.microsoft.com/office/powerpoint/2010/main" val="13730887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2FB335A2-7A08-4B43-A8FB-96FFBC0F4766}"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EE2AA675-13D8-904F-831D-F608297CB712}" type="slidenum">
              <a:rPr lang="en-US" altLang="en-US"/>
              <a:pPr/>
              <a:t>‹#›</a:t>
            </a:fld>
            <a:endParaRPr lang="en-US" altLang="en-US"/>
          </a:p>
        </p:txBody>
      </p:sp>
    </p:spTree>
    <p:extLst>
      <p:ext uri="{BB962C8B-B14F-4D97-AF65-F5344CB8AC3E}">
        <p14:creationId xmlns:p14="http://schemas.microsoft.com/office/powerpoint/2010/main" val="579788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2AE6A6F-7283-2149-AD6B-063328F56530}"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852E5CE-71BA-2845-BB09-6F3C9F2B9F1D}" type="datetimeFigureOut">
              <a:rPr lang="en-US" altLang="en-US"/>
              <a:pPr/>
              <a:t>10/23/18</a:t>
            </a:fld>
            <a:endParaRPr lang="en-US" altLang="en-US"/>
          </a:p>
        </p:txBody>
      </p:sp>
    </p:spTree>
    <p:extLst>
      <p:ext uri="{BB962C8B-B14F-4D97-AF65-F5344CB8AC3E}">
        <p14:creationId xmlns:p14="http://schemas.microsoft.com/office/powerpoint/2010/main" val="984769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05FB9674-B3F7-1347-B6EF-02D0C77A225E}"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CF6F54DB-592A-6E43-823F-80C176A3DD5C}" type="slidenum">
              <a:rPr lang="en-US" altLang="en-US"/>
              <a:pPr/>
              <a:t>‹#›</a:t>
            </a:fld>
            <a:endParaRPr lang="en-US" altLang="en-US"/>
          </a:p>
        </p:txBody>
      </p:sp>
    </p:spTree>
    <p:extLst>
      <p:ext uri="{BB962C8B-B14F-4D97-AF65-F5344CB8AC3E}">
        <p14:creationId xmlns:p14="http://schemas.microsoft.com/office/powerpoint/2010/main" val="892913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9F7BAF3B-1CD7-194C-A1F2-945F0B9386D2}"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E9940A5E-40A3-0640-BB93-83E519A38040}" type="slidenum">
              <a:rPr lang="en-US" altLang="en-US"/>
              <a:pPr/>
              <a:t>‹#›</a:t>
            </a:fld>
            <a:endParaRPr lang="en-US" altLang="en-US"/>
          </a:p>
        </p:txBody>
      </p:sp>
    </p:spTree>
    <p:extLst>
      <p:ext uri="{BB962C8B-B14F-4D97-AF65-F5344CB8AC3E}">
        <p14:creationId xmlns:p14="http://schemas.microsoft.com/office/powerpoint/2010/main" val="1430090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CD1D5FE7-D7AD-6B48-B518-15233D91095F}"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A65926ED-F281-904B-91C0-D7B98798628F}" type="slidenum">
              <a:rPr lang="en-US" altLang="en-US"/>
              <a:pPr/>
              <a:t>‹#›</a:t>
            </a:fld>
            <a:endParaRPr lang="en-US" altLang="en-US"/>
          </a:p>
        </p:txBody>
      </p:sp>
    </p:spTree>
    <p:extLst>
      <p:ext uri="{BB962C8B-B14F-4D97-AF65-F5344CB8AC3E}">
        <p14:creationId xmlns:p14="http://schemas.microsoft.com/office/powerpoint/2010/main" val="1501675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fld id="{837F063B-078B-CB4B-8F9A-7DC9DBC80F81}"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6B3AB1F7-24F4-4746-91C4-8672FD278A1F}" type="datetimeFigureOut">
              <a:rPr lang="en-US" altLang="en-US"/>
              <a:pPr/>
              <a:t>10/23/18</a:t>
            </a:fld>
            <a:endParaRPr lang="en-US" altLang="en-US"/>
          </a:p>
        </p:txBody>
      </p:sp>
    </p:spTree>
    <p:extLst>
      <p:ext uri="{BB962C8B-B14F-4D97-AF65-F5344CB8AC3E}">
        <p14:creationId xmlns:p14="http://schemas.microsoft.com/office/powerpoint/2010/main" val="7060191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fld id="{ACAC4A3F-D54A-2843-BFD5-CBEB53F8CC2B}"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66F273F4-E9CD-2749-A043-B2FECDBD272F}" type="datetimeFigureOut">
              <a:rPr lang="en-US" altLang="en-US"/>
              <a:pPr/>
              <a:t>10/23/18</a:t>
            </a:fld>
            <a:endParaRPr lang="en-US" altLang="en-US"/>
          </a:p>
        </p:txBody>
      </p:sp>
    </p:spTree>
    <p:extLst>
      <p:ext uri="{BB962C8B-B14F-4D97-AF65-F5344CB8AC3E}">
        <p14:creationId xmlns:p14="http://schemas.microsoft.com/office/powerpoint/2010/main" val="1339232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fld id="{B374DCAB-84E4-D14B-8716-2676911554D1}"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CD8C9DC5-E89F-8946-BAB8-C89CB1D47943}" type="datetimeFigureOut">
              <a:rPr lang="en-US" altLang="en-US"/>
              <a:pPr/>
              <a:t>10/23/18</a:t>
            </a:fld>
            <a:endParaRPr lang="en-US" altLang="en-US"/>
          </a:p>
        </p:txBody>
      </p:sp>
    </p:spTree>
    <p:extLst>
      <p:ext uri="{BB962C8B-B14F-4D97-AF65-F5344CB8AC3E}">
        <p14:creationId xmlns:p14="http://schemas.microsoft.com/office/powerpoint/2010/main" val="9541619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23935AD6-2E03-5C49-8B16-20B457025205}"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407066A8-0622-3D41-AEDA-3040D1E4ED43}" type="datetimeFigureOut">
              <a:rPr lang="en-US" altLang="en-US"/>
              <a:pPr/>
              <a:t>10/23/18</a:t>
            </a:fld>
            <a:endParaRPr lang="en-US" altLang="en-US"/>
          </a:p>
        </p:txBody>
      </p:sp>
    </p:spTree>
    <p:extLst>
      <p:ext uri="{BB962C8B-B14F-4D97-AF65-F5344CB8AC3E}">
        <p14:creationId xmlns:p14="http://schemas.microsoft.com/office/powerpoint/2010/main" val="13133094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6">
            <a:extLst>
              <a:ext uri="{FF2B5EF4-FFF2-40B4-BE49-F238E27FC236}"/>
            </a:extLst>
          </p:cNvPr>
          <p:cNvSpPr>
            <a:spLocks noGrp="1"/>
          </p:cNvSpPr>
          <p:nvPr>
            <p:ph type="sldNum" sz="quarter" idx="11"/>
          </p:nvPr>
        </p:nvSpPr>
        <p:spPr/>
        <p:txBody>
          <a:bodyPr/>
          <a:lstStyle>
            <a:lvl1pPr>
              <a:defRPr/>
            </a:lvl1pPr>
          </a:lstStyle>
          <a:p>
            <a:fld id="{C0DDEA4F-983A-2E41-A631-D4651FF0EEF4}"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FBA78984-2EA0-A24E-B299-98D8520557BF}" type="datetimeFigureOut">
              <a:rPr lang="en-US" altLang="en-US"/>
              <a:pPr/>
              <a:t>10/23/18</a:t>
            </a:fld>
            <a:endParaRPr lang="en-US" altLang="en-US"/>
          </a:p>
        </p:txBody>
      </p:sp>
    </p:spTree>
    <p:extLst>
      <p:ext uri="{BB962C8B-B14F-4D97-AF65-F5344CB8AC3E}">
        <p14:creationId xmlns:p14="http://schemas.microsoft.com/office/powerpoint/2010/main" val="681109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6">
            <a:extLst>
              <a:ext uri="{FF2B5EF4-FFF2-40B4-BE49-F238E27FC236}"/>
            </a:extLst>
          </p:cNvPr>
          <p:cNvSpPr>
            <a:spLocks noGrp="1"/>
          </p:cNvSpPr>
          <p:nvPr>
            <p:ph type="sldNum" sz="quarter" idx="11"/>
          </p:nvPr>
        </p:nvSpPr>
        <p:spPr/>
        <p:txBody>
          <a:bodyPr/>
          <a:lstStyle>
            <a:lvl1pPr>
              <a:defRPr/>
            </a:lvl1pPr>
          </a:lstStyle>
          <a:p>
            <a:fld id="{6A29DF6A-18CA-7A4A-B516-C5452A9652F5}"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9B7E584A-9A8E-134D-AEB1-3F51CB1F0032}" type="datetimeFigureOut">
              <a:rPr lang="en-US" altLang="en-US"/>
              <a:pPr/>
              <a:t>10/23/18</a:t>
            </a:fld>
            <a:endParaRPr lang="en-US" altLang="en-US"/>
          </a:p>
        </p:txBody>
      </p:sp>
    </p:spTree>
    <p:extLst>
      <p:ext uri="{BB962C8B-B14F-4D97-AF65-F5344CB8AC3E}">
        <p14:creationId xmlns:p14="http://schemas.microsoft.com/office/powerpoint/2010/main" val="16240375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6">
            <a:extLst>
              <a:ext uri="{FF2B5EF4-FFF2-40B4-BE49-F238E27FC236}"/>
            </a:extLst>
          </p:cNvPr>
          <p:cNvSpPr>
            <a:spLocks noGrp="1"/>
          </p:cNvSpPr>
          <p:nvPr>
            <p:ph type="sldNum" sz="quarter" idx="11"/>
          </p:nvPr>
        </p:nvSpPr>
        <p:spPr/>
        <p:txBody>
          <a:bodyPr/>
          <a:lstStyle>
            <a:lvl1pPr>
              <a:defRPr/>
            </a:lvl1pPr>
          </a:lstStyle>
          <a:p>
            <a:fld id="{5887AD7F-0563-C044-ACA8-FA9CC89C7CC3}"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9C043DFB-89C2-5E4C-954D-65220E570FAA}" type="datetimeFigureOut">
              <a:rPr lang="en-US" altLang="en-US"/>
              <a:pPr/>
              <a:t>10/23/18</a:t>
            </a:fld>
            <a:endParaRPr lang="en-US" altLang="en-US"/>
          </a:p>
        </p:txBody>
      </p:sp>
    </p:spTree>
    <p:extLst>
      <p:ext uri="{BB962C8B-B14F-4D97-AF65-F5344CB8AC3E}">
        <p14:creationId xmlns:p14="http://schemas.microsoft.com/office/powerpoint/2010/main" val="1029437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404F3772-897D-314A-B90E-2DDC31576213}"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499D62D-7D19-2942-AAEA-B4FBD8EF2A30}" type="datetimeFigureOut">
              <a:rPr lang="en-US" altLang="en-US"/>
              <a:pPr/>
              <a:t>10/23/18</a:t>
            </a:fld>
            <a:endParaRPr lang="en-US" altLang="en-US"/>
          </a:p>
        </p:txBody>
      </p:sp>
    </p:spTree>
    <p:extLst>
      <p:ext uri="{BB962C8B-B14F-4D97-AF65-F5344CB8AC3E}">
        <p14:creationId xmlns:p14="http://schemas.microsoft.com/office/powerpoint/2010/main" val="3721326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791F71A2-82C4-C845-921F-A094FC3C28AC}"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49610276-ECB9-6A49-879E-3BB452C86E28}" type="datetimeFigureOut">
              <a:rPr lang="en-US" altLang="en-US"/>
              <a:pPr/>
              <a:t>10/23/18</a:t>
            </a:fld>
            <a:endParaRPr lang="en-US" altLang="en-US"/>
          </a:p>
        </p:txBody>
      </p:sp>
    </p:spTree>
    <p:extLst>
      <p:ext uri="{BB962C8B-B14F-4D97-AF65-F5344CB8AC3E}">
        <p14:creationId xmlns:p14="http://schemas.microsoft.com/office/powerpoint/2010/main" val="17155438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fld id="{C6DDCC96-B749-AD44-BEFA-B22B305DDC9A}"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F74DF781-8369-264E-84B1-73FD3101ABC3}" type="datetimeFigureOut">
              <a:rPr lang="en-US" altLang="en-US"/>
              <a:pPr/>
              <a:t>10/23/18</a:t>
            </a:fld>
            <a:endParaRPr lang="en-US" altLang="en-US"/>
          </a:p>
        </p:txBody>
      </p:sp>
    </p:spTree>
    <p:extLst>
      <p:ext uri="{BB962C8B-B14F-4D97-AF65-F5344CB8AC3E}">
        <p14:creationId xmlns:p14="http://schemas.microsoft.com/office/powerpoint/2010/main" val="1972536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fld id="{EA348983-9232-6444-B706-22535175B51C}"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15666B63-AE5F-3A44-B4EF-EC6B98D6CFAC}" type="datetimeFigureOut">
              <a:rPr lang="en-US" altLang="en-US"/>
              <a:pPr/>
              <a:t>10/23/18</a:t>
            </a:fld>
            <a:endParaRPr lang="en-US" altLang="en-US"/>
          </a:p>
        </p:txBody>
      </p:sp>
    </p:spTree>
    <p:extLst>
      <p:ext uri="{BB962C8B-B14F-4D97-AF65-F5344CB8AC3E}">
        <p14:creationId xmlns:p14="http://schemas.microsoft.com/office/powerpoint/2010/main" val="14396098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6">
            <a:extLst>
              <a:ext uri="{FF2B5EF4-FFF2-40B4-BE49-F238E27FC236}"/>
            </a:extLst>
          </p:cNvPr>
          <p:cNvSpPr>
            <a:spLocks noGrp="1"/>
          </p:cNvSpPr>
          <p:nvPr>
            <p:ph type="sldNum" sz="quarter" idx="11"/>
          </p:nvPr>
        </p:nvSpPr>
        <p:spPr/>
        <p:txBody>
          <a:bodyPr/>
          <a:lstStyle>
            <a:lvl1pPr>
              <a:defRPr/>
            </a:lvl1pPr>
          </a:lstStyle>
          <a:p>
            <a:fld id="{ACBE9310-98C1-8C4D-8CAC-9FDF1D20D3B8}"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9E851542-B8EC-184E-8E47-EA9A8F71CBA1}" type="datetimeFigureOut">
              <a:rPr lang="en-US" altLang="en-US"/>
              <a:pPr/>
              <a:t>10/23/18</a:t>
            </a:fld>
            <a:endParaRPr lang="en-US" altLang="en-US"/>
          </a:p>
        </p:txBody>
      </p:sp>
    </p:spTree>
    <p:extLst>
      <p:ext uri="{BB962C8B-B14F-4D97-AF65-F5344CB8AC3E}">
        <p14:creationId xmlns:p14="http://schemas.microsoft.com/office/powerpoint/2010/main" val="737336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959DA1A5-5C7F-624F-A2B6-A6BEEBB5A0CF}"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34FB66C2-5895-6643-894C-78002FD489DF}" type="datetimeFigureOut">
              <a:rPr lang="en-US" altLang="en-US"/>
              <a:pPr/>
              <a:t>10/23/18</a:t>
            </a:fld>
            <a:endParaRPr lang="en-US" altLang="en-US"/>
          </a:p>
        </p:txBody>
      </p:sp>
    </p:spTree>
    <p:extLst>
      <p:ext uri="{BB962C8B-B14F-4D97-AF65-F5344CB8AC3E}">
        <p14:creationId xmlns:p14="http://schemas.microsoft.com/office/powerpoint/2010/main" val="1575295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57C9149A-2E49-D745-8088-01F17C7301F8}"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5108A2D8-C1C4-654B-8AA4-18C1EDC6AFF6}" type="datetimeFigureOut">
              <a:rPr lang="en-US" altLang="en-US"/>
              <a:pPr/>
              <a:t>10/23/18</a:t>
            </a:fld>
            <a:endParaRPr lang="en-US" altLang="en-US"/>
          </a:p>
        </p:txBody>
      </p:sp>
    </p:spTree>
    <p:extLst>
      <p:ext uri="{BB962C8B-B14F-4D97-AF65-F5344CB8AC3E}">
        <p14:creationId xmlns:p14="http://schemas.microsoft.com/office/powerpoint/2010/main" val="2654786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A59F6874-D8D9-FA42-A254-33D2CAC24A1C}"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87759AE8-3887-7C45-81E2-0F8EA44037AC}" type="datetimeFigureOut">
              <a:rPr lang="en-US" altLang="en-US"/>
              <a:pPr/>
              <a:t>10/23/18</a:t>
            </a:fld>
            <a:endParaRPr lang="en-US" altLang="en-US"/>
          </a:p>
        </p:txBody>
      </p:sp>
    </p:spTree>
    <p:extLst>
      <p:ext uri="{BB962C8B-B14F-4D97-AF65-F5344CB8AC3E}">
        <p14:creationId xmlns:p14="http://schemas.microsoft.com/office/powerpoint/2010/main" val="2041703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AAF213D1-9718-4B49-B86C-70699DBD7E1D}"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028330B9-0B4C-2341-B14D-945564E97EE2}" type="datetimeFigureOut">
              <a:rPr lang="en-US" altLang="en-US"/>
              <a:pPr/>
              <a:t>10/23/18</a:t>
            </a:fld>
            <a:endParaRPr lang="en-US" altLang="en-US"/>
          </a:p>
        </p:txBody>
      </p:sp>
    </p:spTree>
    <p:extLst>
      <p:ext uri="{BB962C8B-B14F-4D97-AF65-F5344CB8AC3E}">
        <p14:creationId xmlns:p14="http://schemas.microsoft.com/office/powerpoint/2010/main" val="6162436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4">
            <a:extLst>
              <a:ext uri="{FF2B5EF4-FFF2-40B4-BE49-F238E27FC236}"/>
            </a:extLst>
          </p:cNvPr>
          <p:cNvSpPr>
            <a:spLocks noGrp="1"/>
          </p:cNvSpPr>
          <p:nvPr>
            <p:ph type="sldNum" sz="quarter" idx="11"/>
          </p:nvPr>
        </p:nvSpPr>
        <p:spPr/>
        <p:txBody>
          <a:bodyPr/>
          <a:lstStyle>
            <a:lvl1pPr>
              <a:defRPr/>
            </a:lvl1pPr>
          </a:lstStyle>
          <a:p>
            <a:fld id="{E8E82625-A2FB-804F-AC27-2A8A07A078E5}"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FA4B1113-C417-B64B-A9BB-DF5C99897AE8}" type="datetimeFigureOut">
              <a:rPr lang="en-US" altLang="en-US"/>
              <a:pPr/>
              <a:t>10/23/18</a:t>
            </a:fld>
            <a:endParaRPr lang="en-US" altLang="en-US"/>
          </a:p>
        </p:txBody>
      </p:sp>
    </p:spTree>
    <p:extLst>
      <p:ext uri="{BB962C8B-B14F-4D97-AF65-F5344CB8AC3E}">
        <p14:creationId xmlns:p14="http://schemas.microsoft.com/office/powerpoint/2010/main" val="7565815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fld id="{B303D984-82ED-644F-B2C0-3DADE8180CE3}"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70FD8D2E-7F2F-7F47-B8A9-BED9885902D6}" type="datetimeFigureOut">
              <a:rPr lang="en-US" altLang="en-US"/>
              <a:pPr/>
              <a:t>10/23/18</a:t>
            </a:fld>
            <a:endParaRPr lang="en-US" altLang="en-US"/>
          </a:p>
        </p:txBody>
      </p:sp>
    </p:spTree>
    <p:extLst>
      <p:ext uri="{BB962C8B-B14F-4D97-AF65-F5344CB8AC3E}">
        <p14:creationId xmlns:p14="http://schemas.microsoft.com/office/powerpoint/2010/main" val="368159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241A65E5-1BD0-A448-B4A8-47848ED972E3}"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4A0FB80-030C-D34B-88C6-5ADCD93380E0}" type="datetimeFigureOut">
              <a:rPr lang="en-US" altLang="en-US"/>
              <a:pPr/>
              <a:t>10/23/18</a:t>
            </a:fld>
            <a:endParaRPr lang="en-US" altLang="en-US"/>
          </a:p>
        </p:txBody>
      </p:sp>
    </p:spTree>
    <p:extLst>
      <p:ext uri="{BB962C8B-B14F-4D97-AF65-F5344CB8AC3E}">
        <p14:creationId xmlns:p14="http://schemas.microsoft.com/office/powerpoint/2010/main" val="9609340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4">
            <a:extLst>
              <a:ext uri="{FF2B5EF4-FFF2-40B4-BE49-F238E27FC236}"/>
            </a:extLst>
          </p:cNvPr>
          <p:cNvSpPr>
            <a:spLocks noGrp="1"/>
          </p:cNvSpPr>
          <p:nvPr>
            <p:ph type="sldNum" sz="quarter" idx="11"/>
          </p:nvPr>
        </p:nvSpPr>
        <p:spPr/>
        <p:txBody>
          <a:bodyPr/>
          <a:lstStyle>
            <a:lvl1pPr>
              <a:defRPr/>
            </a:lvl1pPr>
          </a:lstStyle>
          <a:p>
            <a:fld id="{E0F18111-538A-844B-8346-9D51121F9C76}"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B553D6C6-2444-FF41-8440-B6AA9F597BAC}" type="datetimeFigureOut">
              <a:rPr lang="en-US" altLang="en-US"/>
              <a:pPr/>
              <a:t>10/23/18</a:t>
            </a:fld>
            <a:endParaRPr lang="en-US" altLang="en-US"/>
          </a:p>
        </p:txBody>
      </p:sp>
    </p:spTree>
    <p:extLst>
      <p:ext uri="{BB962C8B-B14F-4D97-AF65-F5344CB8AC3E}">
        <p14:creationId xmlns:p14="http://schemas.microsoft.com/office/powerpoint/2010/main" val="2129233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F4F05DF8-D61A-E446-899E-37F52494D3BE}"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F5724ADB-2B06-094E-8401-6837DE6906E3}" type="datetimeFigureOut">
              <a:rPr lang="en-US" altLang="en-US"/>
              <a:pPr/>
              <a:t>10/23/18</a:t>
            </a:fld>
            <a:endParaRPr lang="en-US" altLang="en-US"/>
          </a:p>
        </p:txBody>
      </p:sp>
    </p:spTree>
    <p:extLst>
      <p:ext uri="{BB962C8B-B14F-4D97-AF65-F5344CB8AC3E}">
        <p14:creationId xmlns:p14="http://schemas.microsoft.com/office/powerpoint/2010/main" val="1490089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4">
            <a:extLst>
              <a:ext uri="{FF2B5EF4-FFF2-40B4-BE49-F238E27FC236}"/>
            </a:extLst>
          </p:cNvPr>
          <p:cNvSpPr>
            <a:spLocks noGrp="1"/>
          </p:cNvSpPr>
          <p:nvPr>
            <p:ph type="sldNum" sz="quarter" idx="11"/>
          </p:nvPr>
        </p:nvSpPr>
        <p:spPr/>
        <p:txBody>
          <a:bodyPr/>
          <a:lstStyle>
            <a:lvl1pPr>
              <a:defRPr/>
            </a:lvl1pPr>
          </a:lstStyle>
          <a:p>
            <a:fld id="{912224FD-593B-F644-B377-A80F66B1ED71}"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73CD9A48-3814-964A-B1D3-6F35B7EA0CD0}" type="datetimeFigureOut">
              <a:rPr lang="en-US" altLang="en-US"/>
              <a:pPr/>
              <a:t>10/23/18</a:t>
            </a:fld>
            <a:endParaRPr lang="en-US" altLang="en-US"/>
          </a:p>
        </p:txBody>
      </p:sp>
    </p:spTree>
    <p:extLst>
      <p:ext uri="{BB962C8B-B14F-4D97-AF65-F5344CB8AC3E}">
        <p14:creationId xmlns:p14="http://schemas.microsoft.com/office/powerpoint/2010/main" val="13336572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3EF73C6C-DE2B-2D4A-B40E-8A42BEC64154}"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0941C827-CB9C-D448-BE44-64BD021B6874}" type="datetimeFigureOut">
              <a:rPr lang="en-US" altLang="en-US"/>
              <a:pPr/>
              <a:t>10/23/18</a:t>
            </a:fld>
            <a:endParaRPr lang="en-US" altLang="en-US"/>
          </a:p>
        </p:txBody>
      </p:sp>
    </p:spTree>
    <p:extLst>
      <p:ext uri="{BB962C8B-B14F-4D97-AF65-F5344CB8AC3E}">
        <p14:creationId xmlns:p14="http://schemas.microsoft.com/office/powerpoint/2010/main" val="19444036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4">
            <a:extLst>
              <a:ext uri="{FF2B5EF4-FFF2-40B4-BE49-F238E27FC236}"/>
            </a:extLst>
          </p:cNvPr>
          <p:cNvSpPr>
            <a:spLocks noGrp="1"/>
          </p:cNvSpPr>
          <p:nvPr>
            <p:ph type="sldNum" sz="quarter" idx="11"/>
          </p:nvPr>
        </p:nvSpPr>
        <p:spPr/>
        <p:txBody>
          <a:bodyPr/>
          <a:lstStyle>
            <a:lvl1pPr>
              <a:defRPr/>
            </a:lvl1pPr>
          </a:lstStyle>
          <a:p>
            <a:fld id="{1FBB036E-FE24-F94A-9CAB-386DAAF519B1}"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1BE6B6BB-3D4F-5B40-8A94-DFFB56D5F438}" type="datetimeFigureOut">
              <a:rPr lang="en-US" altLang="en-US"/>
              <a:pPr/>
              <a:t>10/23/18</a:t>
            </a:fld>
            <a:endParaRPr lang="en-US" altLang="en-US"/>
          </a:p>
        </p:txBody>
      </p:sp>
    </p:spTree>
    <p:extLst>
      <p:ext uri="{BB962C8B-B14F-4D97-AF65-F5344CB8AC3E}">
        <p14:creationId xmlns:p14="http://schemas.microsoft.com/office/powerpoint/2010/main" val="12161329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B1B6AFB9-A5D7-5046-9AA6-598D81C9B3B3}"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5705277C-FFB4-B34E-958F-15A77E03716D}" type="datetimeFigureOut">
              <a:rPr lang="en-US" altLang="en-US"/>
              <a:pPr/>
              <a:t>10/23/18</a:t>
            </a:fld>
            <a:endParaRPr lang="en-US" altLang="en-US"/>
          </a:p>
        </p:txBody>
      </p:sp>
    </p:spTree>
    <p:extLst>
      <p:ext uri="{BB962C8B-B14F-4D97-AF65-F5344CB8AC3E}">
        <p14:creationId xmlns:p14="http://schemas.microsoft.com/office/powerpoint/2010/main" val="5877226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479731FF-B612-3848-AC14-6383C15D305A}"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B3FFA0CC-E232-E04B-AF89-529670F4DA59}" type="datetimeFigureOut">
              <a:rPr lang="en-US" altLang="en-US"/>
              <a:pPr/>
              <a:t>10/23/18</a:t>
            </a:fld>
            <a:endParaRPr lang="en-US" altLang="en-US"/>
          </a:p>
        </p:txBody>
      </p:sp>
    </p:spTree>
    <p:extLst>
      <p:ext uri="{BB962C8B-B14F-4D97-AF65-F5344CB8AC3E}">
        <p14:creationId xmlns:p14="http://schemas.microsoft.com/office/powerpoint/2010/main" val="1350980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33E5F379-65D8-ED45-A6A1-CC0EC93198AE}"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E2201FE9-4E11-A24E-AD1F-9A25A283213E}" type="datetimeFigureOut">
              <a:rPr lang="en-US" altLang="en-US"/>
              <a:pPr/>
              <a:t>10/23/18</a:t>
            </a:fld>
            <a:endParaRPr lang="en-US" altLang="en-US"/>
          </a:p>
        </p:txBody>
      </p:sp>
    </p:spTree>
    <p:extLst>
      <p:ext uri="{BB962C8B-B14F-4D97-AF65-F5344CB8AC3E}">
        <p14:creationId xmlns:p14="http://schemas.microsoft.com/office/powerpoint/2010/main" val="9541626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AE83CC08-3003-9D4F-BA22-088824AD0C7F}"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D8AB9CDA-2251-1F4F-8EF7-53389EBAC251}" type="datetimeFigureOut">
              <a:rPr lang="en-US" altLang="en-US"/>
              <a:pPr/>
              <a:t>10/23/18</a:t>
            </a:fld>
            <a:endParaRPr lang="en-US" altLang="en-US"/>
          </a:p>
        </p:txBody>
      </p:sp>
    </p:spTree>
    <p:extLst>
      <p:ext uri="{BB962C8B-B14F-4D97-AF65-F5344CB8AC3E}">
        <p14:creationId xmlns:p14="http://schemas.microsoft.com/office/powerpoint/2010/main" val="17320220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8" name="Slide Number Placeholder 3">
            <a:extLst>
              <a:ext uri="{FF2B5EF4-FFF2-40B4-BE49-F238E27FC236}"/>
            </a:extLst>
          </p:cNvPr>
          <p:cNvSpPr>
            <a:spLocks noGrp="1"/>
          </p:cNvSpPr>
          <p:nvPr>
            <p:ph type="sldNum" sz="quarter" idx="11"/>
          </p:nvPr>
        </p:nvSpPr>
        <p:spPr/>
        <p:txBody>
          <a:bodyPr/>
          <a:lstStyle>
            <a:lvl1pPr>
              <a:defRPr/>
            </a:lvl1pPr>
          </a:lstStyle>
          <a:p>
            <a:fld id="{CA7FE1C4-0D37-8F4E-A830-5A7EB897C439}" type="slidenum">
              <a:rPr lang="en-US" altLang="en-US"/>
              <a:pPr/>
              <a:t>‹#›</a:t>
            </a:fld>
            <a:endParaRPr lang="en-US" altLang="en-US"/>
          </a:p>
        </p:txBody>
      </p:sp>
      <p:sp>
        <p:nvSpPr>
          <p:cNvPr id="9" name="Date Placeholder 4">
            <a:extLst>
              <a:ext uri="{FF2B5EF4-FFF2-40B4-BE49-F238E27FC236}"/>
            </a:extLst>
          </p:cNvPr>
          <p:cNvSpPr>
            <a:spLocks noGrp="1"/>
          </p:cNvSpPr>
          <p:nvPr>
            <p:ph type="dt" sz="half" idx="12"/>
          </p:nvPr>
        </p:nvSpPr>
        <p:spPr/>
        <p:txBody>
          <a:bodyPr/>
          <a:lstStyle>
            <a:lvl1pPr>
              <a:defRPr/>
            </a:lvl1pPr>
          </a:lstStyle>
          <a:p>
            <a:fld id="{BDA065B6-8D5B-D944-87F2-04C3B2E4CCD3}" type="datetimeFigureOut">
              <a:rPr lang="en-US" altLang="en-US"/>
              <a:pPr/>
              <a:t>10/23/18</a:t>
            </a:fld>
            <a:endParaRPr lang="en-US" altLang="en-US"/>
          </a:p>
        </p:txBody>
      </p:sp>
    </p:spTree>
    <p:extLst>
      <p:ext uri="{BB962C8B-B14F-4D97-AF65-F5344CB8AC3E}">
        <p14:creationId xmlns:p14="http://schemas.microsoft.com/office/powerpoint/2010/main" val="133916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FD61A0C1-1AD3-5146-87FE-132D2F85224F}"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3F0106C-1F09-CF43-9F5A-2F1795068A65}" type="datetimeFigureOut">
              <a:rPr lang="en-US" altLang="en-US"/>
              <a:pPr/>
              <a:t>10/23/18</a:t>
            </a:fld>
            <a:endParaRPr lang="en-US" altLang="en-US"/>
          </a:p>
        </p:txBody>
      </p:sp>
    </p:spTree>
    <p:extLst>
      <p:ext uri="{BB962C8B-B14F-4D97-AF65-F5344CB8AC3E}">
        <p14:creationId xmlns:p14="http://schemas.microsoft.com/office/powerpoint/2010/main" val="13412167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3">
            <a:extLst>
              <a:ext uri="{FF2B5EF4-FFF2-40B4-BE49-F238E27FC236}"/>
            </a:extLst>
          </p:cNvPr>
          <p:cNvSpPr>
            <a:spLocks noGrp="1"/>
          </p:cNvSpPr>
          <p:nvPr>
            <p:ph type="sldNum" sz="quarter" idx="11"/>
          </p:nvPr>
        </p:nvSpPr>
        <p:spPr/>
        <p:txBody>
          <a:bodyPr/>
          <a:lstStyle>
            <a:lvl1pPr>
              <a:defRPr/>
            </a:lvl1pPr>
          </a:lstStyle>
          <a:p>
            <a:fld id="{658E86E7-389B-084D-AADD-6320AC8932B2}" type="slidenum">
              <a:rPr lang="en-US" altLang="en-US"/>
              <a:pPr/>
              <a:t>‹#›</a:t>
            </a:fld>
            <a:endParaRPr lang="en-US" altLang="en-US"/>
          </a:p>
        </p:txBody>
      </p:sp>
      <p:sp>
        <p:nvSpPr>
          <p:cNvPr id="5" name="Date Placeholder 4">
            <a:extLst>
              <a:ext uri="{FF2B5EF4-FFF2-40B4-BE49-F238E27FC236}"/>
            </a:extLst>
          </p:cNvPr>
          <p:cNvSpPr>
            <a:spLocks noGrp="1"/>
          </p:cNvSpPr>
          <p:nvPr>
            <p:ph type="dt" sz="half" idx="12"/>
          </p:nvPr>
        </p:nvSpPr>
        <p:spPr/>
        <p:txBody>
          <a:bodyPr/>
          <a:lstStyle>
            <a:lvl1pPr>
              <a:defRPr/>
            </a:lvl1pPr>
          </a:lstStyle>
          <a:p>
            <a:fld id="{01BFC029-37BB-2042-941E-3F25181E5089}" type="datetimeFigureOut">
              <a:rPr lang="en-US" altLang="en-US"/>
              <a:pPr/>
              <a:t>10/23/18</a:t>
            </a:fld>
            <a:endParaRPr lang="en-US" altLang="en-US"/>
          </a:p>
        </p:txBody>
      </p:sp>
    </p:spTree>
    <p:extLst>
      <p:ext uri="{BB962C8B-B14F-4D97-AF65-F5344CB8AC3E}">
        <p14:creationId xmlns:p14="http://schemas.microsoft.com/office/powerpoint/2010/main" val="18257027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fld id="{6E6AEE13-CC71-1745-B8E9-6B1A15DD7E23}" type="slidenum">
              <a:rPr lang="en-US" altLang="en-US"/>
              <a:pPr/>
              <a:t>‹#›</a:t>
            </a:fld>
            <a:endParaRPr lang="en-US" altLang="en-US"/>
          </a:p>
        </p:txBody>
      </p:sp>
      <p:sp>
        <p:nvSpPr>
          <p:cNvPr id="4" name="Date Placeholder 4">
            <a:extLst>
              <a:ext uri="{FF2B5EF4-FFF2-40B4-BE49-F238E27FC236}"/>
            </a:extLst>
          </p:cNvPr>
          <p:cNvSpPr>
            <a:spLocks noGrp="1"/>
          </p:cNvSpPr>
          <p:nvPr>
            <p:ph type="dt" sz="half" idx="12"/>
          </p:nvPr>
        </p:nvSpPr>
        <p:spPr/>
        <p:txBody>
          <a:bodyPr/>
          <a:lstStyle>
            <a:lvl1pPr>
              <a:defRPr/>
            </a:lvl1pPr>
          </a:lstStyle>
          <a:p>
            <a:fld id="{3C982A43-01FC-CB48-B501-11BCDD07D601}" type="datetimeFigureOut">
              <a:rPr lang="en-US" altLang="en-US"/>
              <a:pPr/>
              <a:t>10/23/18</a:t>
            </a:fld>
            <a:endParaRPr lang="en-US" altLang="en-US"/>
          </a:p>
        </p:txBody>
      </p:sp>
    </p:spTree>
    <p:extLst>
      <p:ext uri="{BB962C8B-B14F-4D97-AF65-F5344CB8AC3E}">
        <p14:creationId xmlns:p14="http://schemas.microsoft.com/office/powerpoint/2010/main" val="5229564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B85BF16B-7200-4C49-AD87-C6E1B62EAD57}"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ADAD0165-DC49-9B42-B0A1-0D8FE7B08336}" type="datetimeFigureOut">
              <a:rPr lang="en-US" altLang="en-US"/>
              <a:pPr/>
              <a:t>10/23/18</a:t>
            </a:fld>
            <a:endParaRPr lang="en-US" altLang="en-US"/>
          </a:p>
        </p:txBody>
      </p:sp>
    </p:spTree>
    <p:extLst>
      <p:ext uri="{BB962C8B-B14F-4D97-AF65-F5344CB8AC3E}">
        <p14:creationId xmlns:p14="http://schemas.microsoft.com/office/powerpoint/2010/main" val="6744179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3">
            <a:extLst>
              <a:ext uri="{FF2B5EF4-FFF2-40B4-BE49-F238E27FC236}"/>
            </a:extLst>
          </p:cNvPr>
          <p:cNvSpPr>
            <a:spLocks noGrp="1"/>
          </p:cNvSpPr>
          <p:nvPr>
            <p:ph type="sldNum" sz="quarter" idx="11"/>
          </p:nvPr>
        </p:nvSpPr>
        <p:spPr/>
        <p:txBody>
          <a:bodyPr/>
          <a:lstStyle>
            <a:lvl1pPr>
              <a:defRPr/>
            </a:lvl1pPr>
          </a:lstStyle>
          <a:p>
            <a:fld id="{6F0ED287-826A-004C-812B-D470CE769AC0}" type="slidenum">
              <a:rPr lang="en-US" altLang="en-US"/>
              <a:pPr/>
              <a:t>‹#›</a:t>
            </a:fld>
            <a:endParaRPr lang="en-US" altLang="en-US"/>
          </a:p>
        </p:txBody>
      </p:sp>
      <p:sp>
        <p:nvSpPr>
          <p:cNvPr id="7" name="Date Placeholder 4">
            <a:extLst>
              <a:ext uri="{FF2B5EF4-FFF2-40B4-BE49-F238E27FC236}"/>
            </a:extLst>
          </p:cNvPr>
          <p:cNvSpPr>
            <a:spLocks noGrp="1"/>
          </p:cNvSpPr>
          <p:nvPr>
            <p:ph type="dt" sz="half" idx="12"/>
          </p:nvPr>
        </p:nvSpPr>
        <p:spPr/>
        <p:txBody>
          <a:bodyPr/>
          <a:lstStyle>
            <a:lvl1pPr>
              <a:defRPr/>
            </a:lvl1pPr>
          </a:lstStyle>
          <a:p>
            <a:fld id="{DCB992F3-394D-4B45-AAD2-267DC919835B}" type="datetimeFigureOut">
              <a:rPr lang="en-US" altLang="en-US"/>
              <a:pPr/>
              <a:t>10/23/18</a:t>
            </a:fld>
            <a:endParaRPr lang="en-US" altLang="en-US"/>
          </a:p>
        </p:txBody>
      </p:sp>
    </p:spTree>
    <p:extLst>
      <p:ext uri="{BB962C8B-B14F-4D97-AF65-F5344CB8AC3E}">
        <p14:creationId xmlns:p14="http://schemas.microsoft.com/office/powerpoint/2010/main" val="19603360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52B0DD19-11A3-3A4D-852C-981F209A37B9}"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6A426022-BF4B-8545-B9CE-1454F0E0859C}" type="datetimeFigureOut">
              <a:rPr lang="en-US" altLang="en-US"/>
              <a:pPr/>
              <a:t>10/23/18</a:t>
            </a:fld>
            <a:endParaRPr lang="en-US" altLang="en-US"/>
          </a:p>
        </p:txBody>
      </p:sp>
    </p:spTree>
    <p:extLst>
      <p:ext uri="{BB962C8B-B14F-4D97-AF65-F5344CB8AC3E}">
        <p14:creationId xmlns:p14="http://schemas.microsoft.com/office/powerpoint/2010/main" val="1908819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extLst>
          </p:cNvPr>
          <p:cNvSpPr>
            <a:spLocks noGrp="1"/>
          </p:cNvSpPr>
          <p:nvPr>
            <p:ph type="sldNum" sz="quarter" idx="11"/>
          </p:nvPr>
        </p:nvSpPr>
        <p:spPr/>
        <p:txBody>
          <a:bodyPr/>
          <a:lstStyle>
            <a:lvl1pPr>
              <a:defRPr/>
            </a:lvl1pPr>
          </a:lstStyle>
          <a:p>
            <a:fld id="{DEE6112A-124E-8945-A03C-44FC27815A30}" type="slidenum">
              <a:rPr lang="en-US" altLang="en-US"/>
              <a:pPr/>
              <a:t>‹#›</a:t>
            </a:fld>
            <a:endParaRPr lang="en-US" altLang="en-US"/>
          </a:p>
        </p:txBody>
      </p:sp>
      <p:sp>
        <p:nvSpPr>
          <p:cNvPr id="6" name="Date Placeholder 4">
            <a:extLst>
              <a:ext uri="{FF2B5EF4-FFF2-40B4-BE49-F238E27FC236}"/>
            </a:extLst>
          </p:cNvPr>
          <p:cNvSpPr>
            <a:spLocks noGrp="1"/>
          </p:cNvSpPr>
          <p:nvPr>
            <p:ph type="dt" sz="half" idx="12"/>
          </p:nvPr>
        </p:nvSpPr>
        <p:spPr/>
        <p:txBody>
          <a:bodyPr/>
          <a:lstStyle>
            <a:lvl1pPr>
              <a:defRPr/>
            </a:lvl1pPr>
          </a:lstStyle>
          <a:p>
            <a:fld id="{1013E7B2-B0BE-2049-9952-6AC3931C1B89}" type="datetimeFigureOut">
              <a:rPr lang="en-US" altLang="en-US"/>
              <a:pPr/>
              <a:t>10/23/18</a:t>
            </a:fld>
            <a:endParaRPr lang="en-US" altLang="en-US"/>
          </a:p>
        </p:txBody>
      </p:sp>
    </p:spTree>
    <p:extLst>
      <p:ext uri="{BB962C8B-B14F-4D97-AF65-F5344CB8AC3E}">
        <p14:creationId xmlns:p14="http://schemas.microsoft.com/office/powerpoint/2010/main" val="18110682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2419563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0192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1457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8580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22AA451E-6A31-2A4D-9C65-9F6BC2CC3BF0}"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434FF45-FC4E-7049-983E-95DE30F510DE}" type="datetimeFigureOut">
              <a:rPr lang="en-US" altLang="en-US"/>
              <a:pPr/>
              <a:t>10/23/18</a:t>
            </a:fld>
            <a:endParaRPr lang="en-US" altLang="en-US"/>
          </a:p>
        </p:txBody>
      </p:sp>
    </p:spTree>
    <p:extLst>
      <p:ext uri="{BB962C8B-B14F-4D97-AF65-F5344CB8AC3E}">
        <p14:creationId xmlns:p14="http://schemas.microsoft.com/office/powerpoint/2010/main" val="18418944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76174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986745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5268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027707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43989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77699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77168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56B4E817-2208-2545-99B0-9BCAB04D8B83}"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CEE8F45-602C-A241-B3C8-E8CBC7F8D355}" type="datetimeFigureOut">
              <a:rPr lang="en-US" altLang="en-US"/>
              <a:pPr/>
              <a:t>10/23/18</a:t>
            </a:fld>
            <a:endParaRPr lang="en-US" altLang="en-US"/>
          </a:p>
        </p:txBody>
      </p:sp>
    </p:spTree>
    <p:extLst>
      <p:ext uri="{BB962C8B-B14F-4D97-AF65-F5344CB8AC3E}">
        <p14:creationId xmlns:p14="http://schemas.microsoft.com/office/powerpoint/2010/main" val="74372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7FB9172D-ABF6-2B46-ACE1-D41EA3E9183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16D1CB0A-5526-5246-8DD5-5593A178A599}" type="slidenum">
              <a:rPr lang="en-US" altLang="en-US"/>
              <a:pPr/>
              <a:t>‹#›</a:t>
            </a:fld>
            <a:endParaRPr lang="en-US" altLang="en-US"/>
          </a:p>
        </p:txBody>
      </p:sp>
    </p:spTree>
    <p:extLst>
      <p:ext uri="{BB962C8B-B14F-4D97-AF65-F5344CB8AC3E}">
        <p14:creationId xmlns:p14="http://schemas.microsoft.com/office/powerpoint/2010/main" val="1351264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5A1116B-A2C9-EE46-87BA-FB1225627AC3}"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DBF1E081-DC41-F940-ACB8-E922A149E43E}" type="slidenum">
              <a:rPr lang="en-US" altLang="en-US"/>
              <a:pPr/>
              <a:t>‹#›</a:t>
            </a:fld>
            <a:endParaRPr lang="en-US" altLang="en-US"/>
          </a:p>
        </p:txBody>
      </p:sp>
    </p:spTree>
    <p:extLst>
      <p:ext uri="{BB962C8B-B14F-4D97-AF65-F5344CB8AC3E}">
        <p14:creationId xmlns:p14="http://schemas.microsoft.com/office/powerpoint/2010/main" val="107039720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4A19AC4E-0AFE-0E48-B8B6-36278E5D399B}"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1331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Open Sans" charset="0"/>
              </a:defRPr>
            </a:lvl1pPr>
          </a:lstStyle>
          <a:p>
            <a:fld id="{DC646B79-B343-9A4B-B0A0-957141F173E0}" type="datetimeFigureOut">
              <a:rPr lang="en-US" altLang="en-US"/>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4DC01CD8-75FD-AD45-9392-47AE1394CB9D}"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27" r:id="rId1"/>
    <p:sldLayoutId id="2147484426" r:id="rId2"/>
    <p:sldLayoutId id="2147484425" r:id="rId3"/>
    <p:sldLayoutId id="2147484424" r:id="rId4"/>
    <p:sldLayoutId id="2147484423" r:id="rId5"/>
    <p:sldLayoutId id="2147484422" r:id="rId6"/>
    <p:sldLayoutId id="2147484421" r:id="rId7"/>
    <p:sldLayoutId id="2147484420" r:id="rId8"/>
    <p:sldLayoutId id="2147484419" r:id="rId9"/>
    <p:sldLayoutId id="2147484418" r:id="rId10"/>
    <p:sldLayoutId id="214748441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25604"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5605"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5">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6">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138C4931-02AB-284F-934C-83AAE8BF2C84}"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Open Sans" charset="0"/>
              </a:defRPr>
            </a:lvl1pPr>
          </a:lstStyle>
          <a:p>
            <a:fld id="{836CB359-6872-6348-AA6D-72C7453B3088}"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38" r:id="rId1"/>
    <p:sldLayoutId id="2147484437" r:id="rId2"/>
    <p:sldLayoutId id="2147484436" r:id="rId3"/>
    <p:sldLayoutId id="2147484435" r:id="rId4"/>
    <p:sldLayoutId id="2147484434" r:id="rId5"/>
    <p:sldLayoutId id="2147484433" r:id="rId6"/>
    <p:sldLayoutId id="2147484432" r:id="rId7"/>
    <p:sldLayoutId id="2147484431" r:id="rId8"/>
    <p:sldLayoutId id="2147484430" r:id="rId9"/>
    <p:sldLayoutId id="2147484429" r:id="rId10"/>
    <p:sldLayoutId id="214748442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37892"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7893"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3">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4">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449BD4C4-83F8-354C-AF07-032991AA7775}"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Open Sans" charset="0"/>
              </a:defRPr>
            </a:lvl1pPr>
          </a:lstStyle>
          <a:p>
            <a:fld id="{66B4CA15-EA48-384D-BA37-EF7452AD277D}"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49" r:id="rId1"/>
    <p:sldLayoutId id="2147484448" r:id="rId2"/>
    <p:sldLayoutId id="2147484447" r:id="rId3"/>
    <p:sldLayoutId id="2147484446" r:id="rId4"/>
    <p:sldLayoutId id="2147484445" r:id="rId5"/>
    <p:sldLayoutId id="2147484444" r:id="rId6"/>
    <p:sldLayoutId id="2147484443" r:id="rId7"/>
    <p:sldLayoutId id="2147484442" r:id="rId8"/>
    <p:sldLayoutId id="2147484441" r:id="rId9"/>
    <p:sldLayoutId id="2147484440" r:id="rId10"/>
    <p:sldLayoutId id="214748443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5018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18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Footer Placeholder 2">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 name="Slide Number Placeholder 3">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B945E4C9-5FDE-CF44-95BC-A8C02054D30F}" type="slidenum">
              <a:rPr lang="en-US" altLang="en-US"/>
              <a:pPr/>
              <a:t>‹#›</a:t>
            </a:fld>
            <a:endParaRPr lang="en-US" altLang="en-US"/>
          </a:p>
        </p:txBody>
      </p:sp>
      <p:sp>
        <p:nvSpPr>
          <p:cNvPr id="11" name="Date Placeholder 4">
            <a:extLst>
              <a:ext uri="{FF2B5EF4-FFF2-40B4-BE49-F238E27FC236}"/>
            </a:extLst>
          </p:cNvPr>
          <p:cNvSpPr>
            <a:spLocks noGrp="1"/>
          </p:cNvSpPr>
          <p:nvPr>
            <p:ph type="dt" sz="half" idx="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Open Sans" charset="0"/>
              </a:defRPr>
            </a:lvl1pPr>
          </a:lstStyle>
          <a:p>
            <a:fld id="{0EFC07F2-38C1-0740-93DE-7B267BC88066}" type="datetimeFigureOut">
              <a:rPr lang="en-US" altLang="en-US"/>
              <a:pPr/>
              <a:t>10/23/18</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60" r:id="rId1"/>
    <p:sldLayoutId id="2147484459" r:id="rId2"/>
    <p:sldLayoutId id="2147484458" r:id="rId3"/>
    <p:sldLayoutId id="2147484457" r:id="rId4"/>
    <p:sldLayoutId id="2147484456" r:id="rId5"/>
    <p:sldLayoutId id="2147484455" r:id="rId6"/>
    <p:sldLayoutId id="2147484454" r:id="rId7"/>
    <p:sldLayoutId id="2147484453" r:id="rId8"/>
    <p:sldLayoutId id="2147484452" r:id="rId9"/>
    <p:sldLayoutId id="2147484451" r:id="rId10"/>
    <p:sldLayoutId id="214748445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62467"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62469"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247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71" r:id="rId1"/>
    <p:sldLayoutId id="2147484470" r:id="rId2"/>
    <p:sldLayoutId id="2147484469" r:id="rId3"/>
    <p:sldLayoutId id="2147484468" r:id="rId4"/>
    <p:sldLayoutId id="2147484467" r:id="rId5"/>
    <p:sldLayoutId id="2147484466" r:id="rId6"/>
    <p:sldLayoutId id="2147484465" r:id="rId7"/>
    <p:sldLayoutId id="2147484464" r:id="rId8"/>
    <p:sldLayoutId id="2147484463" r:id="rId9"/>
    <p:sldLayoutId id="2147484462" r:id="rId10"/>
    <p:sldLayoutId id="21474844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png"/><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ctrTitle" idx="4294967295"/>
          </p:nvPr>
        </p:nvSpPr>
        <p:spPr>
          <a:xfrm>
            <a:off x="552450" y="3252788"/>
            <a:ext cx="7677150" cy="814387"/>
          </a:xfrm>
        </p:spPr>
        <p:txBody>
          <a:bodyPr/>
          <a:lstStyle/>
          <a:p>
            <a:r>
              <a:rPr lang="en-CA" altLang="en-US" sz="3700"/>
              <a:t>Dyslipidemia </a:t>
            </a:r>
            <a:endParaRPr lang="en-US" altLang="en-US" sz="3700">
              <a:latin typeface="Arial" charset="0"/>
            </a:endParaRPr>
          </a:p>
        </p:txBody>
      </p:sp>
      <p:sp>
        <p:nvSpPr>
          <p:cNvPr id="65538" name="Content Placeholder 2"/>
          <p:cNvSpPr>
            <a:spLocks noGrp="1"/>
          </p:cNvSpPr>
          <p:nvPr>
            <p:ph type="subTitle" idx="4294967295"/>
          </p:nvPr>
        </p:nvSpPr>
        <p:spPr>
          <a:xfrm>
            <a:off x="573088" y="4365625"/>
            <a:ext cx="6400800" cy="1752600"/>
          </a:xfrm>
        </p:spPr>
        <p:txBody>
          <a:bodyPr/>
          <a:lstStyle/>
          <a:p>
            <a:pPr marL="0" indent="0">
              <a:buFont typeface="Arial" charset="0"/>
              <a:buNone/>
            </a:pPr>
            <a:r>
              <a:rPr lang="en-US" altLang="en-US" sz="3000">
                <a:solidFill>
                  <a:srgbClr val="00B2EB"/>
                </a:solidFill>
              </a:rPr>
              <a:t>Chapter 25</a:t>
            </a:r>
          </a:p>
          <a:p>
            <a:pPr marL="0" indent="0">
              <a:spcBef>
                <a:spcPts val="900"/>
              </a:spcBef>
              <a:buFont typeface="Arial" charset="0"/>
              <a:buNone/>
            </a:pPr>
            <a:r>
              <a:rPr lang="en-CA" altLang="en-US" sz="2000"/>
              <a:t>G. B. John Mancini</a:t>
            </a:r>
            <a:r>
              <a:rPr lang="en-CA" altLang="en-US" sz="2200"/>
              <a:t> </a:t>
            </a:r>
            <a:r>
              <a:rPr lang="en-CA" altLang="en-US" sz="1600"/>
              <a:t>MD FRCPC FACP FACC</a:t>
            </a:r>
            <a:r>
              <a:rPr lang="en-CA" altLang="en-US" sz="1800"/>
              <a:t>,</a:t>
            </a:r>
            <a:r>
              <a:rPr lang="en-CA" altLang="en-US" sz="1700"/>
              <a:t> </a:t>
            </a:r>
            <a:r>
              <a:rPr lang="en-CA" altLang="en-US" sz="2000"/>
              <a:t>Robert A. Hegele</a:t>
            </a:r>
            <a:r>
              <a:rPr lang="en-CA" altLang="en-US" sz="2200"/>
              <a:t> </a:t>
            </a:r>
            <a:r>
              <a:rPr lang="en-CA" altLang="en-US" sz="1600"/>
              <a:t>MD FRCPC FACP FAHA FCHAS FCCS,</a:t>
            </a:r>
            <a:r>
              <a:rPr lang="en-CA" altLang="en-US" sz="1700"/>
              <a:t> </a:t>
            </a:r>
            <a:r>
              <a:rPr lang="en-CA" altLang="en-US" sz="2000"/>
              <a:t>Lawrence A. Leiter</a:t>
            </a:r>
            <a:r>
              <a:rPr lang="en-CA" altLang="en-US" sz="2200"/>
              <a:t> </a:t>
            </a:r>
            <a:r>
              <a:rPr lang="en-CA" altLang="en-US" sz="1600"/>
              <a:t>MD FRCPC FACP FACE FAHA</a:t>
            </a:r>
          </a:p>
          <a:p>
            <a:pPr marL="0" indent="0">
              <a:buFont typeface="Arial" charset="0"/>
              <a:buNone/>
            </a:pPr>
            <a:endParaRPr lang="en-US" altLang="en-US" sz="1600">
              <a:solidFill>
                <a:srgbClr val="00B2EB"/>
              </a:solidFill>
            </a:endParaRPr>
          </a:p>
        </p:txBody>
      </p:sp>
      <p:sp>
        <p:nvSpPr>
          <p:cNvPr id="65539"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0" y="1022350"/>
            <a:ext cx="9144000" cy="4767263"/>
          </a:xfrm>
          <a:prstGeom prst="rect">
            <a:avLst/>
          </a:prstGeom>
          <a:solidFill>
            <a:schemeClr val="bg1"/>
          </a:solidFill>
          <a:ln w="9525">
            <a:solidFill>
              <a:schemeClr val="bg1"/>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en-US" sz="2400">
              <a:latin typeface="Arial" charset="0"/>
            </a:endParaRPr>
          </a:p>
        </p:txBody>
      </p:sp>
      <p:sp>
        <p:nvSpPr>
          <p:cNvPr id="78850" name="Rectangle 76"/>
          <p:cNvSpPr>
            <a:spLocks noChangeArrowheads="1"/>
          </p:cNvSpPr>
          <p:nvPr/>
        </p:nvSpPr>
        <p:spPr bwMode="auto">
          <a:xfrm>
            <a:off x="6781800" y="5791200"/>
            <a:ext cx="2362200" cy="10668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solidFill>
                <a:srgbClr val="000000"/>
              </a:solidFill>
            </a:endParaRPr>
          </a:p>
        </p:txBody>
      </p:sp>
      <p:sp>
        <p:nvSpPr>
          <p:cNvPr id="78851" name="Rectangle 2"/>
          <p:cNvSpPr>
            <a:spLocks noGrp="1"/>
          </p:cNvSpPr>
          <p:nvPr>
            <p:ph type="title" idx="4294967295"/>
          </p:nvPr>
        </p:nvSpPr>
        <p:spPr>
          <a:xfrm>
            <a:off x="0" y="311150"/>
            <a:ext cx="9144000" cy="1044575"/>
          </a:xfrm>
          <a:solidFill>
            <a:schemeClr val="bg1"/>
          </a:solidFill>
        </p:spPr>
        <p:txBody>
          <a:bodyPr/>
          <a:lstStyle/>
          <a:p>
            <a:pPr algn="ctr"/>
            <a:r>
              <a:rPr lang="en-US" altLang="en-US" sz="2400"/>
              <a:t>CARDS:  Statins Reduced CVD in People w/ Type 2 Diabetes</a:t>
            </a:r>
          </a:p>
        </p:txBody>
      </p:sp>
      <p:pic>
        <p:nvPicPr>
          <p:cNvPr id="78852" name="Picture 2"/>
          <p:cNvPicPr>
            <a:picLocks noChangeAspect="1"/>
          </p:cNvPicPr>
          <p:nvPr/>
        </p:nvPicPr>
        <p:blipFill>
          <a:blip r:embed="rId3">
            <a:extLst>
              <a:ext uri="{28A0092B-C50C-407E-A947-70E740481C1C}">
                <a14:useLocalDpi xmlns:a14="http://schemas.microsoft.com/office/drawing/2010/main" val="0"/>
              </a:ext>
            </a:extLst>
          </a:blip>
          <a:srcRect l="2817" t="4207" r="1691"/>
          <a:stretch>
            <a:fillRect/>
          </a:stretch>
        </p:blipFill>
        <p:spPr bwMode="auto">
          <a:xfrm>
            <a:off x="273050" y="1177925"/>
            <a:ext cx="8574088"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Text Box 4"/>
          <p:cNvSpPr txBox="1">
            <a:spLocks noChangeArrowheads="1"/>
          </p:cNvSpPr>
          <p:nvPr/>
        </p:nvSpPr>
        <p:spPr bwMode="auto">
          <a:xfrm>
            <a:off x="249238" y="6429375"/>
            <a:ext cx="4752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200">
                <a:latin typeface="Arial" charset="0"/>
              </a:rPr>
              <a:t>Colhoun HM, et al. </a:t>
            </a:r>
            <a:r>
              <a:rPr lang="en-US" altLang="en-US" sz="1200" i="1">
                <a:latin typeface="Arial" charset="0"/>
              </a:rPr>
              <a:t>Lancet</a:t>
            </a:r>
            <a:r>
              <a:rPr lang="en-US" altLang="en-US" sz="1200">
                <a:latin typeface="Arial" charset="0"/>
              </a:rPr>
              <a:t> 2004;364:685.</a:t>
            </a:r>
          </a:p>
        </p:txBody>
      </p:sp>
      <p:sp>
        <p:nvSpPr>
          <p:cNvPr id="78854" name="Text Box 8"/>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Content Placeholder 2"/>
          <p:cNvSpPr>
            <a:spLocks noGrp="1"/>
          </p:cNvSpPr>
          <p:nvPr>
            <p:ph idx="4294967295"/>
          </p:nvPr>
        </p:nvSpPr>
        <p:spPr>
          <a:xfrm>
            <a:off x="922338" y="1735138"/>
            <a:ext cx="7775575" cy="4114800"/>
          </a:xfrm>
        </p:spPr>
        <p:txBody>
          <a:bodyPr/>
          <a:lstStyle/>
          <a:p>
            <a:r>
              <a:rPr lang="en-US" altLang="en-US" sz="2400"/>
              <a:t>Clinical CVD </a:t>
            </a:r>
            <a:r>
              <a:rPr lang="en-US" altLang="en-US" sz="2400" b="0" i="1"/>
              <a:t>or</a:t>
            </a:r>
            <a:endParaRPr lang="en-US" altLang="en-US" sz="2400" b="0"/>
          </a:p>
          <a:p>
            <a:pPr>
              <a:spcBef>
                <a:spcPts val="900"/>
              </a:spcBef>
            </a:pPr>
            <a:r>
              <a:rPr lang="en-US" altLang="en-US" sz="2400"/>
              <a:t>Age ≥40 yrs  </a:t>
            </a:r>
            <a:r>
              <a:rPr lang="en-US" altLang="en-US" sz="2400" b="0" i="1"/>
              <a:t>or</a:t>
            </a:r>
            <a:r>
              <a:rPr lang="en-US" altLang="en-US" sz="2400"/>
              <a:t> </a:t>
            </a:r>
          </a:p>
          <a:p>
            <a:r>
              <a:rPr lang="en-US" altLang="en-US" sz="2400"/>
              <a:t>Microvascular complications </a:t>
            </a:r>
            <a:r>
              <a:rPr lang="en-US" altLang="en-US" sz="2400" b="0" i="1"/>
              <a:t>or</a:t>
            </a:r>
          </a:p>
          <a:p>
            <a:r>
              <a:rPr lang="en-US" altLang="en-US" sz="2400"/>
              <a:t>Diabetes &gt;15 yrs duration and age &gt;30 yr </a:t>
            </a:r>
            <a:r>
              <a:rPr lang="en-US" altLang="en-US" sz="2400" b="0" i="1"/>
              <a:t>or</a:t>
            </a:r>
          </a:p>
          <a:p>
            <a:r>
              <a:rPr lang="en-US" altLang="en-US" sz="2400"/>
              <a:t>Warrants therapy </a:t>
            </a:r>
            <a:r>
              <a:rPr lang="en-US" altLang="en-US" sz="2400" b="0"/>
              <a:t>based on the </a:t>
            </a:r>
            <a:r>
              <a:rPr lang="en-US" altLang="en-US" sz="2400" b="0" i="1"/>
              <a:t>2016 Canadian Cardiovascular Society Guidelines for the Diagnosis and Treatment of Dyslipidemia</a:t>
            </a:r>
            <a:endParaRPr lang="en-US" altLang="en-US" sz="2400" i="1"/>
          </a:p>
          <a:p>
            <a:pPr>
              <a:buFontTx/>
              <a:buNone/>
            </a:pPr>
            <a:endParaRPr lang="en-US" altLang="en-US" sz="2400"/>
          </a:p>
          <a:p>
            <a:pPr>
              <a:buFontTx/>
              <a:buNone/>
            </a:pPr>
            <a:endParaRPr lang="en-US" altLang="en-US" sz="2400"/>
          </a:p>
        </p:txBody>
      </p:sp>
      <p:sp>
        <p:nvSpPr>
          <p:cNvPr id="121859" name="Rectangle 1"/>
          <p:cNvSpPr>
            <a:spLocks noChangeArrowheads="1"/>
          </p:cNvSpPr>
          <p:nvPr/>
        </p:nvSpPr>
        <p:spPr bwMode="auto">
          <a:xfrm>
            <a:off x="0" y="4752975"/>
            <a:ext cx="9144000" cy="12350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500">
                <a:solidFill>
                  <a:srgbClr val="FFFFFF"/>
                </a:solidFill>
              </a:rPr>
              <a:t>Among women with childbearing potential,</a:t>
            </a:r>
            <a:r>
              <a:rPr lang="en-US" altLang="en-US" sz="2500">
                <a:solidFill>
                  <a:srgbClr val="000000"/>
                </a:solidFill>
              </a:rPr>
              <a:t> </a:t>
            </a:r>
            <a:r>
              <a:rPr lang="en-US" altLang="en-US" sz="2500">
                <a:solidFill>
                  <a:srgbClr val="FFFFFF"/>
                </a:solidFill>
              </a:rPr>
              <a:t>statins should only be used in the presence of proper preconception counselling &amp; reliable contraception. Stop statins prior to conception.</a:t>
            </a:r>
          </a:p>
        </p:txBody>
      </p:sp>
      <p:sp>
        <p:nvSpPr>
          <p:cNvPr id="121860" name="Title 1"/>
          <p:cNvSpPr>
            <a:spLocks noGrp="1"/>
          </p:cNvSpPr>
          <p:nvPr>
            <p:ph type="title" idx="4294967295"/>
          </p:nvPr>
        </p:nvSpPr>
        <p:spPr>
          <a:xfrm>
            <a:off x="698500" y="812800"/>
            <a:ext cx="7999413" cy="539750"/>
          </a:xfrm>
        </p:spPr>
        <p:txBody>
          <a:bodyPr/>
          <a:lstStyle/>
          <a:p>
            <a:r>
              <a:rPr lang="en-CA" altLang="en-US" sz="3600"/>
              <a:t>Who Should Receive Statins? </a:t>
            </a:r>
            <a:br>
              <a:rPr lang="en-CA" altLang="en-US" sz="3600"/>
            </a:br>
            <a:r>
              <a:rPr lang="en-CA" altLang="en-US" sz="2000">
                <a:solidFill>
                  <a:schemeClr val="tx1"/>
                </a:solidFill>
              </a:rPr>
              <a:t>(regardless of baseline LDL-C)</a:t>
            </a:r>
          </a:p>
        </p:txBody>
      </p:sp>
      <p:sp>
        <p:nvSpPr>
          <p:cNvPr id="121861"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23.  Cardiovascular Protection in People with Diabetes </a:t>
            </a:r>
          </a:p>
        </p:txBody>
      </p:sp>
      <p:sp>
        <p:nvSpPr>
          <p:cNvPr id="121862" name="Text Box 6"/>
          <p:cNvSpPr txBox="1">
            <a:spLocks noChangeArrowheads="1"/>
          </p:cNvSpPr>
          <p:nvPr/>
        </p:nvSpPr>
        <p:spPr bwMode="auto">
          <a:xfrm>
            <a:off x="349250" y="6407150"/>
            <a:ext cx="5519738"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a:t>CVD, cardiovascular disease</a:t>
            </a:r>
            <a:endParaRPr lang="en-CA"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idx="4294967295"/>
          </p:nvPr>
        </p:nvSpPr>
        <p:spPr>
          <a:xfrm>
            <a:off x="552450" y="365125"/>
            <a:ext cx="8591550" cy="1325563"/>
          </a:xfrm>
        </p:spPr>
        <p:txBody>
          <a:bodyPr/>
          <a:lstStyle/>
          <a:p>
            <a:r>
              <a:rPr lang="en-US" altLang="en-US" sz="3600"/>
              <a:t>What if baseline LDL-C &lt;2.0 mmol/L?</a:t>
            </a:r>
          </a:p>
        </p:txBody>
      </p:sp>
      <p:sp>
        <p:nvSpPr>
          <p:cNvPr id="82946" name="Content Placeholder 2"/>
          <p:cNvSpPr>
            <a:spLocks noGrp="1"/>
          </p:cNvSpPr>
          <p:nvPr>
            <p:ph idx="4294967295"/>
          </p:nvPr>
        </p:nvSpPr>
        <p:spPr>
          <a:xfrm>
            <a:off x="774700" y="1828800"/>
            <a:ext cx="7772400" cy="4114800"/>
          </a:xfrm>
        </p:spPr>
        <p:txBody>
          <a:bodyPr/>
          <a:lstStyle/>
          <a:p>
            <a:pPr>
              <a:lnSpc>
                <a:spcPct val="120000"/>
              </a:lnSpc>
            </a:pPr>
            <a:r>
              <a:rPr lang="en-US" altLang="en-US" b="0"/>
              <a:t>Within CARDS and HPS, subgroups that started with lower baseline LDL-C still benefited to the same relative degree as the whole population </a:t>
            </a:r>
          </a:p>
          <a:p>
            <a:pPr>
              <a:lnSpc>
                <a:spcPct val="120000"/>
              </a:lnSpc>
            </a:pPr>
            <a:r>
              <a:rPr lang="en-US" altLang="en-US" b="0"/>
              <a:t>If the person with diabetes qualifies for statin therapy based on the algorithm, use statin regardless of the baseline LDL-C and then target an LDL-C reduction of &gt;50% </a:t>
            </a:r>
          </a:p>
        </p:txBody>
      </p:sp>
      <p:sp>
        <p:nvSpPr>
          <p:cNvPr id="82947" name="Text Box 75"/>
          <p:cNvSpPr txBox="1">
            <a:spLocks noChangeArrowheads="1"/>
          </p:cNvSpPr>
          <p:nvPr/>
        </p:nvSpPr>
        <p:spPr bwMode="auto">
          <a:xfrm>
            <a:off x="254000" y="6302375"/>
            <a:ext cx="24114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200">
                <a:solidFill>
                  <a:srgbClr val="000000"/>
                </a:solidFill>
              </a:rPr>
              <a:t>HPS </a:t>
            </a:r>
            <a:r>
              <a:rPr lang="fr-FR" altLang="en-US" sz="1200" i="1">
                <a:solidFill>
                  <a:srgbClr val="000000"/>
                </a:solidFill>
              </a:rPr>
              <a:t>Lancet</a:t>
            </a:r>
            <a:r>
              <a:rPr lang="fr-FR" altLang="en-US" sz="1200">
                <a:solidFill>
                  <a:srgbClr val="000000"/>
                </a:solidFill>
              </a:rPr>
              <a:t> 2002;360:7-22</a:t>
            </a:r>
            <a:r>
              <a:rPr lang="fr-FR" altLang="en-US" sz="1200" b="1">
                <a:solidFill>
                  <a:srgbClr val="000000"/>
                </a:solidFill>
              </a:rPr>
              <a:t> </a:t>
            </a:r>
            <a:endParaRPr lang="en-US" altLang="en-US" sz="1200" b="1">
              <a:solidFill>
                <a:srgbClr val="000000"/>
              </a:solidFill>
            </a:endParaRPr>
          </a:p>
        </p:txBody>
      </p:sp>
      <p:sp>
        <p:nvSpPr>
          <p:cNvPr id="82948" name="Text Box 4"/>
          <p:cNvSpPr txBox="1">
            <a:spLocks noChangeArrowheads="1"/>
          </p:cNvSpPr>
          <p:nvPr/>
        </p:nvSpPr>
        <p:spPr bwMode="auto">
          <a:xfrm>
            <a:off x="258763" y="6521450"/>
            <a:ext cx="5976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200">
                <a:solidFill>
                  <a:srgbClr val="000000"/>
                </a:solidFill>
                <a:latin typeface="Arial" charset="0"/>
              </a:rPr>
              <a:t>Colhoun HM, et al. </a:t>
            </a:r>
            <a:r>
              <a:rPr lang="en-US" altLang="en-US" sz="1200" i="1">
                <a:solidFill>
                  <a:srgbClr val="000000"/>
                </a:solidFill>
                <a:latin typeface="Arial" charset="0"/>
              </a:rPr>
              <a:t>Lancet</a:t>
            </a:r>
            <a:r>
              <a:rPr lang="en-US" altLang="en-US" sz="1200">
                <a:solidFill>
                  <a:srgbClr val="000000"/>
                </a:solidFill>
                <a:latin typeface="Arial" charset="0"/>
              </a:rPr>
              <a:t> 2004;364:685</a:t>
            </a:r>
            <a:r>
              <a:rPr lang="en-US" altLang="en-US" sz="1200">
                <a:solidFill>
                  <a:srgbClr val="FFFFFF"/>
                </a:solidFill>
                <a:latin typeface="Arial" charset="0"/>
              </a:rPr>
              <a:t>.</a:t>
            </a:r>
          </a:p>
        </p:txBody>
      </p:sp>
      <p:sp>
        <p:nvSpPr>
          <p:cNvPr id="82949"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92300"/>
            <a:ext cx="9144000" cy="305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0" name="Title 1"/>
          <p:cNvSpPr>
            <a:spLocks noGrp="1"/>
          </p:cNvSpPr>
          <p:nvPr>
            <p:ph type="title" idx="4294967295"/>
          </p:nvPr>
        </p:nvSpPr>
        <p:spPr/>
        <p:txBody>
          <a:bodyPr/>
          <a:lstStyle/>
          <a:p>
            <a:r>
              <a:rPr lang="en-CA" altLang="en-US"/>
              <a:t>Statin Options</a:t>
            </a:r>
          </a:p>
        </p:txBody>
      </p:sp>
      <p:sp>
        <p:nvSpPr>
          <p:cNvPr id="83971"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3"/>
          <p:cNvSpPr>
            <a:spLocks noGrp="1"/>
          </p:cNvSpPr>
          <p:nvPr>
            <p:ph type="title" idx="4294967295"/>
          </p:nvPr>
        </p:nvSpPr>
        <p:spPr>
          <a:xfrm>
            <a:off x="715963" y="2492375"/>
            <a:ext cx="7772400" cy="1143000"/>
          </a:xfrm>
        </p:spPr>
        <p:txBody>
          <a:bodyPr/>
          <a:lstStyle/>
          <a:p>
            <a:pPr algn="ctr">
              <a:lnSpc>
                <a:spcPct val="130000"/>
              </a:lnSpc>
              <a:defRPr/>
            </a:pPr>
            <a:r>
              <a:rPr lang="en-US" sz="3600" dirty="0">
                <a:solidFill>
                  <a:schemeClr val="accent1">
                    <a:lumMod val="50000"/>
                  </a:schemeClr>
                </a:solidFill>
                <a:ea typeface="ＭＳ Ｐゴシック" charset="0"/>
              </a:rPr>
              <a:t>If on therapy, target </a:t>
            </a:r>
            <a:br>
              <a:rPr lang="en-US" sz="3600" dirty="0">
                <a:solidFill>
                  <a:schemeClr val="accent1">
                    <a:lumMod val="50000"/>
                  </a:schemeClr>
                </a:solidFill>
                <a:ea typeface="ＭＳ Ｐゴシック" charset="0"/>
              </a:rPr>
            </a:br>
            <a:r>
              <a:rPr lang="en-US" sz="4400" dirty="0">
                <a:solidFill>
                  <a:schemeClr val="accent1">
                    <a:lumMod val="50000"/>
                  </a:schemeClr>
                </a:solidFill>
                <a:ea typeface="ＭＳ Ｐゴシック" charset="0"/>
              </a:rPr>
              <a:t>LDL consistently</a:t>
            </a:r>
            <a:br>
              <a:rPr lang="en-US" sz="4400" dirty="0">
                <a:solidFill>
                  <a:schemeClr val="accent1">
                    <a:lumMod val="50000"/>
                  </a:schemeClr>
                </a:solidFill>
                <a:ea typeface="ＭＳ Ｐゴシック" charset="0"/>
              </a:rPr>
            </a:br>
            <a:r>
              <a:rPr lang="en-US" sz="4400" dirty="0">
                <a:solidFill>
                  <a:schemeClr val="accent1">
                    <a:lumMod val="50000"/>
                  </a:schemeClr>
                </a:solidFill>
                <a:ea typeface="ＭＳ Ｐゴシック" charset="0"/>
              </a:rPr>
              <a:t>&lt;2.0 mmol/L</a:t>
            </a:r>
          </a:p>
        </p:txBody>
      </p:sp>
      <p:sp>
        <p:nvSpPr>
          <p:cNvPr id="86018"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Content Placeholder 2"/>
          <p:cNvSpPr>
            <a:spLocks noGrp="1"/>
          </p:cNvSpPr>
          <p:nvPr>
            <p:ph idx="4294967295"/>
          </p:nvPr>
        </p:nvSpPr>
        <p:spPr>
          <a:xfrm>
            <a:off x="990600" y="2252663"/>
            <a:ext cx="7775575" cy="4114800"/>
          </a:xfrm>
        </p:spPr>
        <p:txBody>
          <a:bodyPr/>
          <a:lstStyle/>
          <a:p>
            <a:pPr eaLnBrk="1" hangingPunct="1">
              <a:lnSpc>
                <a:spcPct val="100000"/>
              </a:lnSpc>
            </a:pPr>
            <a:r>
              <a:rPr lang="en-US" altLang="en-US" b="0"/>
              <a:t>Smoking cessation</a:t>
            </a:r>
          </a:p>
          <a:p>
            <a:pPr eaLnBrk="1" hangingPunct="1">
              <a:lnSpc>
                <a:spcPct val="100000"/>
              </a:lnSpc>
            </a:pPr>
            <a:r>
              <a:rPr lang="en-US" altLang="en-US" b="0"/>
              <a:t>Energy-restricted diet </a:t>
            </a:r>
          </a:p>
          <a:p>
            <a:pPr eaLnBrk="1" hangingPunct="1">
              <a:lnSpc>
                <a:spcPct val="100000"/>
              </a:lnSpc>
            </a:pPr>
            <a:r>
              <a:rPr lang="en-US" altLang="en-US" b="0"/>
              <a:t>Dietary patterns</a:t>
            </a:r>
          </a:p>
          <a:p>
            <a:pPr lvl="1" eaLnBrk="1" hangingPunct="1">
              <a:lnSpc>
                <a:spcPct val="100000"/>
              </a:lnSpc>
            </a:pPr>
            <a:r>
              <a:rPr lang="en-US" altLang="en-US">
                <a:latin typeface="Open Sans Light" charset="0"/>
              </a:rPr>
              <a:t>Low saturated and trans fatty acids</a:t>
            </a:r>
          </a:p>
          <a:p>
            <a:pPr lvl="1" eaLnBrk="1" hangingPunct="1">
              <a:lnSpc>
                <a:spcPct val="100000"/>
              </a:lnSpc>
            </a:pPr>
            <a:r>
              <a:rPr lang="en-US" altLang="en-US">
                <a:latin typeface="Open Sans Light" charset="0"/>
              </a:rPr>
              <a:t>Low refined carbohydrates</a:t>
            </a:r>
          </a:p>
          <a:p>
            <a:pPr lvl="1" eaLnBrk="1" hangingPunct="1">
              <a:lnSpc>
                <a:spcPct val="100000"/>
              </a:lnSpc>
            </a:pPr>
            <a:r>
              <a:rPr lang="en-US" altLang="en-US">
                <a:latin typeface="Open Sans Light" charset="0"/>
              </a:rPr>
              <a:t>Include viscous fibres, plant sterols, nuts, soy proteins</a:t>
            </a:r>
          </a:p>
          <a:p>
            <a:pPr lvl="1" eaLnBrk="1" hangingPunct="1">
              <a:lnSpc>
                <a:spcPct val="100000"/>
              </a:lnSpc>
            </a:pPr>
            <a:r>
              <a:rPr lang="en-US" altLang="en-US">
                <a:latin typeface="Open Sans Light" charset="0"/>
              </a:rPr>
              <a:t>Alcohol in moderation</a:t>
            </a:r>
          </a:p>
          <a:p>
            <a:pPr eaLnBrk="1" hangingPunct="1">
              <a:lnSpc>
                <a:spcPct val="100000"/>
              </a:lnSpc>
            </a:pPr>
            <a:r>
              <a:rPr lang="en-US" altLang="en-US" b="0"/>
              <a:t>Physical activity</a:t>
            </a:r>
          </a:p>
          <a:p>
            <a:pPr eaLnBrk="1" hangingPunct="1">
              <a:lnSpc>
                <a:spcPct val="100000"/>
              </a:lnSpc>
            </a:pPr>
            <a:endParaRPr lang="en-US" altLang="en-US" b="0"/>
          </a:p>
        </p:txBody>
      </p:sp>
      <p:sp>
        <p:nvSpPr>
          <p:cNvPr id="88066" name="Rectangle 76"/>
          <p:cNvSpPr>
            <a:spLocks noChangeArrowheads="1"/>
          </p:cNvSpPr>
          <p:nvPr/>
        </p:nvSpPr>
        <p:spPr bwMode="auto">
          <a:xfrm>
            <a:off x="6781800" y="5791200"/>
            <a:ext cx="2362200" cy="10668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solidFill>
                <a:srgbClr val="000000"/>
              </a:solidFill>
            </a:endParaRPr>
          </a:p>
        </p:txBody>
      </p:sp>
      <p:sp>
        <p:nvSpPr>
          <p:cNvPr id="88067" name="Title 1"/>
          <p:cNvSpPr>
            <a:spLocks noGrp="1"/>
          </p:cNvSpPr>
          <p:nvPr>
            <p:ph type="title" idx="4294967295"/>
          </p:nvPr>
        </p:nvSpPr>
        <p:spPr>
          <a:xfrm>
            <a:off x="628650" y="698500"/>
            <a:ext cx="7886700" cy="1325563"/>
          </a:xfrm>
        </p:spPr>
        <p:txBody>
          <a:bodyPr/>
          <a:lstStyle/>
          <a:p>
            <a:r>
              <a:rPr lang="en-CA" altLang="en-US" sz="3200"/>
              <a:t>Statin Therapy Should be Concomitant with Healthy Behaviour Interventions</a:t>
            </a:r>
          </a:p>
        </p:txBody>
      </p:sp>
      <p:sp>
        <p:nvSpPr>
          <p:cNvPr id="88068"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idx="4294967295"/>
          </p:nvPr>
        </p:nvSpPr>
        <p:spPr>
          <a:xfrm>
            <a:off x="687388" y="522288"/>
            <a:ext cx="7775575" cy="1144587"/>
          </a:xfrm>
        </p:spPr>
        <p:txBody>
          <a:bodyPr/>
          <a:lstStyle/>
          <a:p>
            <a:pPr eaLnBrk="1" hangingPunct="1"/>
            <a:r>
              <a:rPr lang="en-US" altLang="en-US" sz="3200"/>
              <a:t>Second- Line </a:t>
            </a:r>
            <a:r>
              <a:rPr lang="en-CA" altLang="en-US" sz="3200"/>
              <a:t>A</a:t>
            </a:r>
            <a:r>
              <a:rPr lang="en-US" altLang="en-US" sz="3200"/>
              <a:t>gents: Only if LDL-C Target not Reached with Statin</a:t>
            </a:r>
          </a:p>
        </p:txBody>
      </p:sp>
      <p:sp>
        <p:nvSpPr>
          <p:cNvPr id="90114" name="Content Placeholder 1"/>
          <p:cNvSpPr>
            <a:spLocks noGrp="1"/>
          </p:cNvSpPr>
          <p:nvPr>
            <p:ph idx="4294967295"/>
          </p:nvPr>
        </p:nvSpPr>
        <p:spPr>
          <a:xfrm>
            <a:off x="687388" y="1857375"/>
            <a:ext cx="7772400" cy="4114800"/>
          </a:xfrm>
        </p:spPr>
        <p:txBody>
          <a:bodyPr/>
          <a:lstStyle/>
          <a:p>
            <a:r>
              <a:rPr lang="en-CA" altLang="en-US" b="0"/>
              <a:t>Bile acid sequestrants</a:t>
            </a:r>
          </a:p>
          <a:p>
            <a:endParaRPr lang="en-CA" altLang="en-US" sz="1600" b="0"/>
          </a:p>
          <a:p>
            <a:r>
              <a:rPr lang="en-CA" altLang="en-US" b="0"/>
              <a:t>Cholesterol absorption inhibitors</a:t>
            </a:r>
          </a:p>
          <a:p>
            <a:endParaRPr lang="en-CA" altLang="en-US" sz="1600" b="0"/>
          </a:p>
          <a:p>
            <a:r>
              <a:rPr lang="en-CA" altLang="en-US" b="0"/>
              <a:t>Fibrates </a:t>
            </a:r>
          </a:p>
          <a:p>
            <a:endParaRPr lang="en-CA" altLang="en-US" sz="1600" b="0"/>
          </a:p>
          <a:p>
            <a:r>
              <a:rPr lang="en-CA" altLang="en-US" b="0"/>
              <a:t>Nicotinic acid</a:t>
            </a:r>
          </a:p>
          <a:p>
            <a:endParaRPr lang="en-US" altLang="en-US" sz="1600" b="0"/>
          </a:p>
          <a:p>
            <a:r>
              <a:rPr lang="en-US" altLang="en-US" b="0"/>
              <a:t>PCSK9 inhibitor</a:t>
            </a:r>
            <a:endParaRPr lang="en-CA" altLang="en-US" b="0"/>
          </a:p>
          <a:p>
            <a:endParaRPr lang="en-CA" altLang="en-US" b="0"/>
          </a:p>
        </p:txBody>
      </p:sp>
      <p:sp>
        <p:nvSpPr>
          <p:cNvPr id="90115"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53150"/>
            <a:ext cx="9144000" cy="704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92162" name="Rectangle 4"/>
          <p:cNvSpPr>
            <a:spLocks noChangeArrowheads="1"/>
          </p:cNvSpPr>
          <p:nvPr/>
        </p:nvSpPr>
        <p:spPr bwMode="auto">
          <a:xfrm>
            <a:off x="-5994400" y="498475"/>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r>
              <a:rPr lang="en-US" altLang="en-US"/>
              <a:t/>
            </a:r>
            <a:br>
              <a:rPr lang="en-US" altLang="en-US"/>
            </a:br>
            <a:endParaRPr lang="en-US" altLang="en-US"/>
          </a:p>
          <a:p>
            <a:endParaRPr lang="en-US" altLang="en-US"/>
          </a:p>
        </p:txBody>
      </p:sp>
      <p:graphicFrame>
        <p:nvGraphicFramePr>
          <p:cNvPr id="178318" name="Group 142"/>
          <p:cNvGraphicFramePr>
            <a:graphicFrameLocks noGrp="1"/>
          </p:cNvGraphicFramePr>
          <p:nvPr/>
        </p:nvGraphicFramePr>
        <p:xfrm>
          <a:off x="9525" y="655638"/>
          <a:ext cx="9144000" cy="6127750"/>
        </p:xfrm>
        <a:graphic>
          <a:graphicData uri="http://schemas.openxmlformats.org/drawingml/2006/table">
            <a:tbl>
              <a:tblPr/>
              <a:tblGrid>
                <a:gridCol w="2244725"/>
                <a:gridCol w="1436688"/>
                <a:gridCol w="5462587"/>
              </a:tblGrid>
              <a:tr h="4572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Arial" charset="0"/>
                          <a:ea typeface="MS PGothic" charset="-128"/>
                        </a:rPr>
                        <a:t>Drug class*</a:t>
                      </a:r>
                      <a:endParaRPr kumimoji="0" lang="en-US" altLang="en-US" sz="1200" b="0" i="0" u="none" strike="noStrike" cap="none" normalizeH="0" baseline="0">
                        <a:ln>
                          <a:noFill/>
                        </a:ln>
                        <a:solidFill>
                          <a:schemeClr val="bg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Arial" charset="0"/>
                          <a:ea typeface="MS PGothic" charset="-128"/>
                        </a:rPr>
                        <a:t>Generic name* (tradename)</a:t>
                      </a:r>
                      <a:endParaRPr kumimoji="0" lang="en-US" altLang="en-US" sz="1200" b="0" i="0" u="none" strike="noStrike" cap="none" normalizeH="0" baseline="0">
                        <a:ln>
                          <a:noFill/>
                        </a:ln>
                        <a:solidFill>
                          <a:schemeClr val="bg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Arial" charset="0"/>
                          <a:ea typeface="MS PGothic" charset="-128"/>
                        </a:rPr>
                        <a:t>Principal effects</a:t>
                      </a:r>
                      <a:endParaRPr kumimoji="0" lang="en-US" altLang="en-US" sz="1200" b="0" i="0" u="none" strike="noStrike" cap="none" normalizeH="0" baseline="0">
                        <a:ln>
                          <a:noFill/>
                        </a:ln>
                        <a:solidFill>
                          <a:schemeClr val="bg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bg1"/>
                          </a:solidFill>
                          <a:effectLst/>
                          <a:latin typeface="Arial" charset="0"/>
                          <a:ea typeface="MS PGothic" charset="-128"/>
                        </a:rPr>
                        <a:t>Other considerations</a:t>
                      </a:r>
                      <a:endParaRPr kumimoji="0" lang="en-US" altLang="en-US" sz="1200" b="0" i="0" u="none" strike="noStrike" cap="none" normalizeH="0" baseline="0">
                        <a:ln>
                          <a:noFill/>
                        </a:ln>
                        <a:solidFill>
                          <a:schemeClr val="bg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solidFill>
                      <a:schemeClr val="accent1"/>
                    </a:solidFill>
                  </a:tcPr>
                </a:tc>
              </a:tr>
              <a:tr h="10969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charset="0"/>
                          <a:ea typeface="MS PGothic" charset="-128"/>
                        </a:rPr>
                        <a:t>Bile acid sequestrants (BAS)</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Cholestyramine resin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Colesevelam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Colestipol HCl </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LDL-C</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GI intolerability, which worsens with increasing doses</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May elevate TG</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Colesevelam has A1C lowering effect</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r>
              <a:tr h="6397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charset="0"/>
                          <a:ea typeface="MS PGothic" charset="-128"/>
                        </a:rPr>
                        <a:t>Cholesterol absorption inhibitor</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Ezetimibe</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LDL-C</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Less effective than statins as monotherapy</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Effective when used in combination with a statin to further lower LDL-C</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r>
              <a:tr h="19208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charset="0"/>
                          <a:ea typeface="MS PGothic" charset="-128"/>
                        </a:rPr>
                        <a:t>Fibrates</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Bezafibrate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Fenofibrate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Gemfibrozil </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TG</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Variable effect on LDL-C</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Highly variable effect on HDL-C (more effective at raising HDL-C when baseline TG is high)</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May increase creatinine and homocysteine levels; however, favorable effects on renal function have been noted with long-term fenofibrate treatment; possible benefit of fenofibrate on retinopathy</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Do not use gemfibrozil in combination with a statin due to increased risk of myopathy and rhabdomyolysis</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r>
              <a:tr h="11890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charset="0"/>
                          <a:ea typeface="MS PGothic" charset="-128"/>
                        </a:rPr>
                        <a:t>Nicotinic acid</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Extended-release niacin</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Immediate-release niacin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Long-acting (e.g. </a:t>
                      </a:r>
                      <a:r>
                        <a:rPr kumimoji="0" lang="ja-JP" altLang="en-US" sz="1200" b="0" i="0" u="none" strike="noStrike" cap="none" normalizeH="0" baseline="0">
                          <a:ln>
                            <a:noFill/>
                          </a:ln>
                          <a:solidFill>
                            <a:srgbClr val="000000"/>
                          </a:solidFill>
                          <a:effectLst/>
                          <a:latin typeface="Calibri" charset="0"/>
                          <a:ea typeface="MS PGothic" charset="-128"/>
                        </a:rPr>
                        <a:t>“</a:t>
                      </a:r>
                      <a:r>
                        <a:rPr kumimoji="0" lang="en-US" altLang="ja-JP" sz="1200" b="0" i="0" u="none" strike="noStrike" cap="none" normalizeH="0" baseline="0">
                          <a:ln>
                            <a:noFill/>
                          </a:ln>
                          <a:solidFill>
                            <a:srgbClr val="000000"/>
                          </a:solidFill>
                          <a:effectLst/>
                          <a:latin typeface="Arial" charset="0"/>
                          <a:ea typeface="MS PGothic" charset="-128"/>
                        </a:rPr>
                        <a:t>no-flush</a:t>
                      </a:r>
                      <a:r>
                        <a:rPr kumimoji="0" lang="ja-JP" altLang="en-US" sz="1200" b="0" i="0" u="none" strike="noStrike" cap="none" normalizeH="0" baseline="0">
                          <a:ln>
                            <a:noFill/>
                          </a:ln>
                          <a:solidFill>
                            <a:srgbClr val="000000"/>
                          </a:solidFill>
                          <a:effectLst/>
                          <a:latin typeface="Calibri" charset="0"/>
                          <a:ea typeface="MS PGothic" charset="-128"/>
                        </a:rPr>
                        <a:t>”</a:t>
                      </a:r>
                      <a:r>
                        <a:rPr kumimoji="0" lang="en-US" altLang="ja-JP" sz="1200" b="0" i="0" u="none" strike="noStrike" cap="none" normalizeH="0" baseline="0">
                          <a:ln>
                            <a:noFill/>
                          </a:ln>
                          <a:solidFill>
                            <a:srgbClr val="000000"/>
                          </a:solidFill>
                          <a:effectLst/>
                          <a:latin typeface="Arial" charset="0"/>
                          <a:ea typeface="MS PGothic" charset="-128"/>
                        </a:rPr>
                        <a:t>) </a:t>
                      </a:r>
                      <a:r>
                        <a:rPr kumimoji="0" lang="en-US" altLang="ja-JP" sz="1200" b="1" i="0" u="none" strike="noStrike" cap="none" normalizeH="0" baseline="0">
                          <a:ln>
                            <a:noFill/>
                          </a:ln>
                          <a:solidFill>
                            <a:srgbClr val="000000"/>
                          </a:solidFill>
                          <a:effectLst/>
                          <a:latin typeface="Arial" charset="0"/>
                          <a:ea typeface="MS PGothic" charset="-128"/>
                        </a:rPr>
                        <a:t>not recommended</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Raises HDL-C</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TG</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LDL-C</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Lp(a)</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To be used selectively and cautiously but not to be used prior to trials of ezetimibe or BAS</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Can cause dose-related deterioration of glycemic control</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Long-acting niacin should </a:t>
                      </a:r>
                      <a:r>
                        <a:rPr kumimoji="0" lang="en-US" altLang="en-US" sz="1200" b="1" i="0" u="none" strike="noStrike" cap="none" normalizeH="0" baseline="0">
                          <a:ln>
                            <a:noFill/>
                          </a:ln>
                          <a:solidFill>
                            <a:srgbClr val="000000"/>
                          </a:solidFill>
                          <a:effectLst/>
                          <a:latin typeface="Arial" charset="0"/>
                          <a:ea typeface="MS PGothic" charset="-128"/>
                        </a:rPr>
                        <a:t>not </a:t>
                      </a:r>
                      <a:r>
                        <a:rPr kumimoji="0" lang="en-US" altLang="en-US" sz="1200" b="0" i="0" u="none" strike="noStrike" cap="none" normalizeH="0" baseline="0">
                          <a:ln>
                            <a:noFill/>
                          </a:ln>
                          <a:solidFill>
                            <a:srgbClr val="000000"/>
                          </a:solidFill>
                          <a:effectLst/>
                          <a:latin typeface="Arial" charset="0"/>
                          <a:ea typeface="MS PGothic" charset="-128"/>
                        </a:rPr>
                        <a:t>be used due to increased hepatotoxicity and decreased efficacy</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r>
              <a:tr h="8223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charset="0"/>
                          <a:ea typeface="MS PGothic" charset="-128"/>
                        </a:rPr>
                        <a:t>PCSK9 Inhibitor</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Alirocumab </a:t>
                      </a: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Evolocumab</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LDL-C</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Lowers Lp(a)</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 Injection site reactions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a:ln>
                            <a:noFill/>
                          </a:ln>
                          <a:solidFill>
                            <a:srgbClr val="000000"/>
                          </a:solidFill>
                          <a:effectLst/>
                          <a:latin typeface="Arial" charset="0"/>
                          <a:ea typeface="MS PGothic" charset="-128"/>
                        </a:rPr>
                        <a:t>CV risk reduction shown in one randomized clinical trial of secondary prevention, including in a subset with type 2 diabetes</a:t>
                      </a:r>
                      <a:endParaRPr kumimoji="0" lang="en-US" altLang="en-US" sz="1200" b="0" i="0" u="none" strike="noStrike" cap="none" normalizeH="0" baseline="0">
                        <a:ln>
                          <a:noFill/>
                        </a:ln>
                        <a:solidFill>
                          <a:schemeClr val="tx1"/>
                        </a:solidFill>
                        <a:effectLst/>
                        <a:latin typeface="Calibri" charset="0"/>
                        <a:ea typeface="MS PGothic" charset="-128"/>
                      </a:endParaRPr>
                    </a:p>
                  </a:txBody>
                  <a:tcPr marT="45727" marB="45727" horzOverflow="overflow">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lnTlToBr>
                      <a:noFill/>
                    </a:lnTlToBr>
                    <a:lnBlToTr>
                      <a:noFill/>
                    </a:lnBlToTr>
                    <a:noFill/>
                  </a:tcPr>
                </a:tc>
              </a:tr>
            </a:tbl>
          </a:graphicData>
        </a:graphic>
      </p:graphicFrame>
      <p:sp>
        <p:nvSpPr>
          <p:cNvPr id="92193" name="Rectangle 120"/>
          <p:cNvSpPr>
            <a:spLocks noChangeArrowheads="1"/>
          </p:cNvSpPr>
          <p:nvPr/>
        </p:nvSpPr>
        <p:spPr bwMode="auto">
          <a:xfrm>
            <a:off x="-5994400" y="5491163"/>
            <a:ext cx="18415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endParaRPr lang="en-US" altLang="en-US"/>
          </a:p>
          <a:p>
            <a:r>
              <a:rPr lang="en-US" altLang="en-US"/>
              <a:t/>
            </a:r>
            <a:br>
              <a:rPr lang="en-US" altLang="en-US"/>
            </a:br>
            <a:endParaRPr lang="en-US" altLang="en-US"/>
          </a:p>
        </p:txBody>
      </p:sp>
      <p:sp>
        <p:nvSpPr>
          <p:cNvPr id="6" name="Rectangle 5"/>
          <p:cNvSpPr txBox="1">
            <a:spLocks/>
          </p:cNvSpPr>
          <p:nvPr/>
        </p:nvSpPr>
        <p:spPr bwMode="auto">
          <a:xfrm>
            <a:off x="647700" y="-274638"/>
            <a:ext cx="7886700" cy="132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4216" tIns="42108" rIns="84216" bIns="42108" anchor="ctr"/>
          <a:lstStyle>
            <a:lvl1pPr algn="l" defTabSz="841375" rtl="0" eaLnBrk="0" fontAlgn="base" hangingPunct="0">
              <a:lnSpc>
                <a:spcPct val="90000"/>
              </a:lnSpc>
              <a:spcBef>
                <a:spcPct val="0"/>
              </a:spcBef>
              <a:spcAft>
                <a:spcPct val="0"/>
              </a:spcAft>
              <a:defRPr sz="4100" b="1">
                <a:solidFill>
                  <a:srgbClr val="1E3268"/>
                </a:solidFill>
                <a:latin typeface="+mj-lt"/>
                <a:ea typeface="+mj-ea"/>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a:lstStyle>
          <a:p>
            <a:pPr algn="ctr">
              <a:defRPr/>
            </a:pPr>
            <a:r>
              <a:rPr lang="en-US" altLang="en-US" sz="2400" kern="0" dirty="0" smtClean="0"/>
              <a:t>Second-line lipid-modifying medications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a:xfrm>
            <a:off x="490538" y="239713"/>
            <a:ext cx="8399462" cy="1325562"/>
          </a:xfrm>
        </p:spPr>
        <p:txBody>
          <a:bodyPr/>
          <a:lstStyle/>
          <a:p>
            <a:r>
              <a:rPr lang="en-US" altLang="en-US" sz="2800"/>
              <a:t>IMPROVE-IT: E</a:t>
            </a:r>
            <a:r>
              <a:rPr lang="en-CA" altLang="en-US" sz="2800"/>
              <a:t>zetimibe add-on to statin </a:t>
            </a:r>
            <a:r>
              <a:rPr lang="en-US" altLang="en-US" sz="2800"/>
              <a:t>reduced CV events in people with ACS and diabetes</a:t>
            </a:r>
            <a:endParaRPr lang="en-CA" altLang="en-US" sz="2800"/>
          </a:p>
        </p:txBody>
      </p:sp>
      <p:sp>
        <p:nvSpPr>
          <p:cNvPr id="3" name="Footer Placeholder 2"/>
          <p:cNvSpPr>
            <a:spLocks noGrp="1"/>
          </p:cNvSpPr>
          <p:nvPr>
            <p:ph type="ftr" sz="quarter" idx="11"/>
          </p:nvPr>
        </p:nvSpPr>
        <p:spPr>
          <a:xfrm>
            <a:off x="163513" y="6343650"/>
            <a:ext cx="7392987" cy="365125"/>
          </a:xfrm>
        </p:spPr>
        <p:txBody>
          <a:bodyPr wrap="square" numCol="1" anchorCtr="0" compatLnSpc="1">
            <a:prstTxWarp prst="textNoShape">
              <a:avLst/>
            </a:prstTxWarp>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l" defTabSz="841375" eaLnBrk="1" fontAlgn="base" hangingPunct="1">
              <a:spcBef>
                <a:spcPct val="0"/>
              </a:spcBef>
              <a:spcAft>
                <a:spcPct val="0"/>
              </a:spcAft>
            </a:pPr>
            <a:r>
              <a:rPr lang="en-CA" altLang="en-US" sz="1100" i="1">
                <a:latin typeface="Open Sans" charset="0"/>
              </a:rPr>
              <a:t>CV,</a:t>
            </a:r>
            <a:r>
              <a:rPr lang="en-CA" altLang="en-US" sz="1100">
                <a:latin typeface="Open Sans" charset="0"/>
              </a:rPr>
              <a:t> cardiovascular; </a:t>
            </a:r>
            <a:r>
              <a:rPr lang="en-CA" altLang="en-US" sz="1100" i="1">
                <a:latin typeface="Open Sans" charset="0"/>
              </a:rPr>
              <a:t>MI,</a:t>
            </a:r>
            <a:r>
              <a:rPr lang="en-CA" altLang="en-US" sz="1100">
                <a:latin typeface="Open Sans" charset="0"/>
              </a:rPr>
              <a:t> myocardial infarction; </a:t>
            </a:r>
            <a:r>
              <a:rPr lang="en-CA" altLang="en-US" sz="1100" i="1">
                <a:latin typeface="Open Sans" charset="0"/>
              </a:rPr>
              <a:t>UA</a:t>
            </a:r>
            <a:r>
              <a:rPr lang="en-CA" altLang="en-US" sz="1100">
                <a:latin typeface="Open Sans" charset="0"/>
              </a:rPr>
              <a:t>, unstable angina.</a:t>
            </a:r>
          </a:p>
          <a:p>
            <a:pPr algn="l" defTabSz="841375" eaLnBrk="1" fontAlgn="base" hangingPunct="1">
              <a:spcBef>
                <a:spcPct val="0"/>
              </a:spcBef>
              <a:spcAft>
                <a:spcPct val="0"/>
              </a:spcAft>
            </a:pPr>
            <a:r>
              <a:rPr lang="en-CA" altLang="en-US" sz="1100">
                <a:latin typeface="Open Sans" charset="0"/>
              </a:rPr>
              <a:t>Giguliano RP et al. Circulation. 2017 Dec 20 (epub ahead of print)</a:t>
            </a:r>
          </a:p>
        </p:txBody>
      </p:sp>
      <p:grpSp>
        <p:nvGrpSpPr>
          <p:cNvPr id="93187" name="Group 39"/>
          <p:cNvGrpSpPr>
            <a:grpSpLocks/>
          </p:cNvGrpSpPr>
          <p:nvPr/>
        </p:nvGrpSpPr>
        <p:grpSpPr bwMode="auto">
          <a:xfrm>
            <a:off x="1143000" y="1771650"/>
            <a:ext cx="7408863" cy="4437063"/>
            <a:chOff x="1143000" y="1886856"/>
            <a:chExt cx="7408146" cy="4437744"/>
          </a:xfrm>
        </p:grpSpPr>
        <p:pic>
          <p:nvPicPr>
            <p:cNvPr id="93189"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0254" y="1905000"/>
              <a:ext cx="7072086" cy="434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190" name="Group 36"/>
            <p:cNvGrpSpPr>
              <a:grpSpLocks/>
            </p:cNvGrpSpPr>
            <p:nvPr/>
          </p:nvGrpSpPr>
          <p:grpSpPr bwMode="auto">
            <a:xfrm>
              <a:off x="1143000" y="1886856"/>
              <a:ext cx="495649" cy="4013202"/>
              <a:chOff x="1143000" y="1886856"/>
              <a:chExt cx="495649" cy="4013202"/>
            </a:xfrm>
          </p:grpSpPr>
          <p:sp>
            <p:nvSpPr>
              <p:cNvPr id="93210" name="TextBox 6"/>
              <p:cNvSpPr txBox="1">
                <a:spLocks noChangeArrowheads="1"/>
              </p:cNvSpPr>
              <p:nvPr/>
            </p:nvSpPr>
            <p:spPr bwMode="auto">
              <a:xfrm>
                <a:off x="1143000" y="1886856"/>
                <a:ext cx="4956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50%</a:t>
                </a:r>
                <a:endParaRPr lang="en-CA" altLang="en-US" sz="1400">
                  <a:solidFill>
                    <a:srgbClr val="000000"/>
                  </a:solidFill>
                </a:endParaRPr>
              </a:p>
            </p:txBody>
          </p:sp>
          <p:sp>
            <p:nvSpPr>
              <p:cNvPr id="93211" name="TextBox 7"/>
              <p:cNvSpPr txBox="1">
                <a:spLocks noChangeArrowheads="1"/>
              </p:cNvSpPr>
              <p:nvPr/>
            </p:nvSpPr>
            <p:spPr bwMode="auto">
              <a:xfrm>
                <a:off x="1143000" y="2627941"/>
                <a:ext cx="4956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40%</a:t>
                </a:r>
                <a:endParaRPr lang="en-CA" altLang="en-US" sz="1400">
                  <a:solidFill>
                    <a:srgbClr val="000000"/>
                  </a:solidFill>
                </a:endParaRPr>
              </a:p>
            </p:txBody>
          </p:sp>
          <p:sp>
            <p:nvSpPr>
              <p:cNvPr id="93212" name="TextBox 8"/>
              <p:cNvSpPr txBox="1">
                <a:spLocks noChangeArrowheads="1"/>
              </p:cNvSpPr>
              <p:nvPr/>
            </p:nvSpPr>
            <p:spPr bwMode="auto">
              <a:xfrm>
                <a:off x="1143000" y="3369026"/>
                <a:ext cx="4956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30%</a:t>
                </a:r>
                <a:endParaRPr lang="en-CA" altLang="en-US" sz="1400">
                  <a:solidFill>
                    <a:srgbClr val="000000"/>
                  </a:solidFill>
                </a:endParaRPr>
              </a:p>
            </p:txBody>
          </p:sp>
          <p:sp>
            <p:nvSpPr>
              <p:cNvPr id="93213" name="TextBox 9"/>
              <p:cNvSpPr txBox="1">
                <a:spLocks noChangeArrowheads="1"/>
              </p:cNvSpPr>
              <p:nvPr/>
            </p:nvSpPr>
            <p:spPr bwMode="auto">
              <a:xfrm>
                <a:off x="1143000" y="4110111"/>
                <a:ext cx="4956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20%</a:t>
                </a:r>
                <a:endParaRPr lang="en-CA" altLang="en-US" sz="1400">
                  <a:solidFill>
                    <a:srgbClr val="000000"/>
                  </a:solidFill>
                </a:endParaRPr>
              </a:p>
            </p:txBody>
          </p:sp>
          <p:sp>
            <p:nvSpPr>
              <p:cNvPr id="93214" name="TextBox 10"/>
              <p:cNvSpPr txBox="1">
                <a:spLocks noChangeArrowheads="1"/>
              </p:cNvSpPr>
              <p:nvPr/>
            </p:nvSpPr>
            <p:spPr bwMode="auto">
              <a:xfrm>
                <a:off x="1143000" y="4851196"/>
                <a:ext cx="4956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10%</a:t>
                </a:r>
                <a:endParaRPr lang="en-CA" altLang="en-US" sz="1400">
                  <a:solidFill>
                    <a:srgbClr val="000000"/>
                  </a:solidFill>
                </a:endParaRPr>
              </a:p>
            </p:txBody>
          </p:sp>
          <p:sp>
            <p:nvSpPr>
              <p:cNvPr id="93215" name="TextBox 11"/>
              <p:cNvSpPr txBox="1">
                <a:spLocks noChangeArrowheads="1"/>
              </p:cNvSpPr>
              <p:nvPr/>
            </p:nvSpPr>
            <p:spPr bwMode="auto">
              <a:xfrm>
                <a:off x="1234371" y="5592281"/>
                <a:ext cx="4042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r>
                  <a:rPr lang="en-US" altLang="en-US" sz="1400">
                    <a:solidFill>
                      <a:srgbClr val="000000"/>
                    </a:solidFill>
                  </a:rPr>
                  <a:t>0%</a:t>
                </a:r>
                <a:endParaRPr lang="en-CA" altLang="en-US" sz="1400">
                  <a:solidFill>
                    <a:srgbClr val="000000"/>
                  </a:solidFill>
                </a:endParaRPr>
              </a:p>
            </p:txBody>
          </p:sp>
        </p:grpSp>
        <p:grpSp>
          <p:nvGrpSpPr>
            <p:cNvPr id="93191" name="Group 37"/>
            <p:cNvGrpSpPr>
              <a:grpSpLocks/>
            </p:cNvGrpSpPr>
            <p:nvPr/>
          </p:nvGrpSpPr>
          <p:grpSpPr bwMode="auto">
            <a:xfrm>
              <a:off x="1553028" y="5766111"/>
              <a:ext cx="6720114" cy="307777"/>
              <a:chOff x="1553028" y="5766111"/>
              <a:chExt cx="6720114" cy="307777"/>
            </a:xfrm>
          </p:grpSpPr>
          <p:sp>
            <p:nvSpPr>
              <p:cNvPr id="93202" name="TextBox 13"/>
              <p:cNvSpPr txBox="1">
                <a:spLocks noChangeArrowheads="1"/>
              </p:cNvSpPr>
              <p:nvPr/>
            </p:nvSpPr>
            <p:spPr bwMode="auto">
              <a:xfrm>
                <a:off x="1553028"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0</a:t>
                </a:r>
                <a:endParaRPr lang="en-CA" altLang="en-US" sz="1400">
                  <a:solidFill>
                    <a:srgbClr val="000000"/>
                  </a:solidFill>
                </a:endParaRPr>
              </a:p>
            </p:txBody>
          </p:sp>
          <p:sp>
            <p:nvSpPr>
              <p:cNvPr id="93203" name="TextBox 14"/>
              <p:cNvSpPr txBox="1">
                <a:spLocks noChangeArrowheads="1"/>
              </p:cNvSpPr>
              <p:nvPr/>
            </p:nvSpPr>
            <p:spPr bwMode="auto">
              <a:xfrm>
                <a:off x="7997104"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7</a:t>
                </a:r>
                <a:endParaRPr lang="en-CA" altLang="en-US" sz="1400">
                  <a:solidFill>
                    <a:srgbClr val="000000"/>
                  </a:solidFill>
                </a:endParaRPr>
              </a:p>
            </p:txBody>
          </p:sp>
          <p:sp>
            <p:nvSpPr>
              <p:cNvPr id="93204" name="TextBox 15"/>
              <p:cNvSpPr txBox="1">
                <a:spLocks noChangeArrowheads="1"/>
              </p:cNvSpPr>
              <p:nvPr/>
            </p:nvSpPr>
            <p:spPr bwMode="auto">
              <a:xfrm>
                <a:off x="2473610"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1</a:t>
                </a:r>
                <a:endParaRPr lang="en-CA" altLang="en-US" sz="1400">
                  <a:solidFill>
                    <a:srgbClr val="000000"/>
                  </a:solidFill>
                </a:endParaRPr>
              </a:p>
            </p:txBody>
          </p:sp>
          <p:sp>
            <p:nvSpPr>
              <p:cNvPr id="93205" name="TextBox 16"/>
              <p:cNvSpPr txBox="1">
                <a:spLocks noChangeArrowheads="1"/>
              </p:cNvSpPr>
              <p:nvPr/>
            </p:nvSpPr>
            <p:spPr bwMode="auto">
              <a:xfrm>
                <a:off x="3394192"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2</a:t>
                </a:r>
                <a:endParaRPr lang="en-CA" altLang="en-US" sz="1400">
                  <a:solidFill>
                    <a:srgbClr val="000000"/>
                  </a:solidFill>
                </a:endParaRPr>
              </a:p>
            </p:txBody>
          </p:sp>
          <p:sp>
            <p:nvSpPr>
              <p:cNvPr id="93206" name="TextBox 17"/>
              <p:cNvSpPr txBox="1">
                <a:spLocks noChangeArrowheads="1"/>
              </p:cNvSpPr>
              <p:nvPr/>
            </p:nvSpPr>
            <p:spPr bwMode="auto">
              <a:xfrm>
                <a:off x="4314774"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3</a:t>
                </a:r>
                <a:endParaRPr lang="en-CA" altLang="en-US" sz="1400">
                  <a:solidFill>
                    <a:srgbClr val="000000"/>
                  </a:solidFill>
                </a:endParaRPr>
              </a:p>
            </p:txBody>
          </p:sp>
          <p:sp>
            <p:nvSpPr>
              <p:cNvPr id="93207" name="TextBox 18"/>
              <p:cNvSpPr txBox="1">
                <a:spLocks noChangeArrowheads="1"/>
              </p:cNvSpPr>
              <p:nvPr/>
            </p:nvSpPr>
            <p:spPr bwMode="auto">
              <a:xfrm>
                <a:off x="5235356"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4</a:t>
                </a:r>
                <a:endParaRPr lang="en-CA" altLang="en-US" sz="1400">
                  <a:solidFill>
                    <a:srgbClr val="000000"/>
                  </a:solidFill>
                </a:endParaRPr>
              </a:p>
            </p:txBody>
          </p:sp>
          <p:sp>
            <p:nvSpPr>
              <p:cNvPr id="93208" name="TextBox 19"/>
              <p:cNvSpPr txBox="1">
                <a:spLocks noChangeArrowheads="1"/>
              </p:cNvSpPr>
              <p:nvPr/>
            </p:nvSpPr>
            <p:spPr bwMode="auto">
              <a:xfrm>
                <a:off x="6155938"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5</a:t>
                </a:r>
                <a:endParaRPr lang="en-CA" altLang="en-US" sz="1400">
                  <a:solidFill>
                    <a:srgbClr val="000000"/>
                  </a:solidFill>
                </a:endParaRPr>
              </a:p>
            </p:txBody>
          </p:sp>
          <p:sp>
            <p:nvSpPr>
              <p:cNvPr id="93209" name="TextBox 20"/>
              <p:cNvSpPr txBox="1">
                <a:spLocks noChangeArrowheads="1"/>
              </p:cNvSpPr>
              <p:nvPr/>
            </p:nvSpPr>
            <p:spPr bwMode="auto">
              <a:xfrm>
                <a:off x="7076520" y="5766111"/>
                <a:ext cx="2760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a:solidFill>
                      <a:srgbClr val="000000"/>
                    </a:solidFill>
                  </a:rPr>
                  <a:t>6</a:t>
                </a:r>
                <a:endParaRPr lang="en-CA" altLang="en-US" sz="1400">
                  <a:solidFill>
                    <a:srgbClr val="000000"/>
                  </a:solidFill>
                </a:endParaRPr>
              </a:p>
            </p:txBody>
          </p:sp>
        </p:grpSp>
        <p:grpSp>
          <p:nvGrpSpPr>
            <p:cNvPr id="93192" name="Group 21"/>
            <p:cNvGrpSpPr>
              <a:grpSpLocks/>
            </p:cNvGrpSpPr>
            <p:nvPr/>
          </p:nvGrpSpPr>
          <p:grpSpPr bwMode="auto">
            <a:xfrm>
              <a:off x="1919514" y="2178784"/>
              <a:ext cx="4021228" cy="1631216"/>
              <a:chOff x="2195736" y="2276872"/>
              <a:chExt cx="4021228" cy="1631216"/>
            </a:xfrm>
          </p:grpSpPr>
          <p:sp>
            <p:nvSpPr>
              <p:cNvPr id="23" name="TextBox 22"/>
              <p:cNvSpPr txBox="1"/>
              <p:nvPr/>
            </p:nvSpPr>
            <p:spPr>
              <a:xfrm>
                <a:off x="2195435" y="2277089"/>
                <a:ext cx="4020748" cy="1630613"/>
              </a:xfrm>
              <a:prstGeom prst="rect">
                <a:avLst/>
              </a:prstGeom>
              <a:noFill/>
            </p:spPr>
            <p:txBody>
              <a:bodyPr wrap="none">
                <a:spAutoFit/>
              </a:bodyPr>
              <a:lstStyle/>
              <a:p>
                <a:pPr>
                  <a:defRPr/>
                </a:pPr>
                <a:r>
                  <a:rPr lang="en-US" sz="2000" b="1" dirty="0">
                    <a:solidFill>
                      <a:schemeClr val="accent6">
                        <a:lumMod val="75000"/>
                      </a:schemeClr>
                    </a:solidFill>
                    <a:ea typeface="ＭＳ Ｐゴシック" charset="0"/>
                    <a:cs typeface="ＭＳ Ｐゴシック" charset="0"/>
                  </a:rPr>
                  <a:t>With Diabetes</a:t>
                </a:r>
                <a:r>
                  <a:rPr lang="en-US" sz="2000" dirty="0">
                    <a:solidFill>
                      <a:schemeClr val="accent6">
                        <a:lumMod val="75000"/>
                      </a:schemeClr>
                    </a:solidFill>
                    <a:ea typeface="ＭＳ Ｐゴシック" charset="0"/>
                    <a:cs typeface="ＭＳ Ｐゴシック" charset="0"/>
                  </a:rPr>
                  <a:t>		7 yr KM rate</a:t>
                </a:r>
              </a:p>
              <a:p>
                <a:pPr>
                  <a:defRPr/>
                </a:pPr>
                <a:r>
                  <a:rPr lang="en-US" sz="2000" dirty="0">
                    <a:solidFill>
                      <a:schemeClr val="accent6">
                        <a:lumMod val="75000"/>
                      </a:schemeClr>
                    </a:solidFill>
                    <a:ea typeface="ＭＳ Ｐゴシック" charset="0"/>
                    <a:cs typeface="ＭＳ Ｐゴシック" charset="0"/>
                  </a:rPr>
                  <a:t>        Placebo/</a:t>
                </a:r>
                <a:r>
                  <a:rPr lang="en-US" sz="2000" dirty="0" err="1">
                    <a:solidFill>
                      <a:schemeClr val="accent6">
                        <a:lumMod val="75000"/>
                      </a:schemeClr>
                    </a:solidFill>
                    <a:ea typeface="ＭＳ Ｐゴシック" charset="0"/>
                    <a:cs typeface="ＭＳ Ｐゴシック" charset="0"/>
                  </a:rPr>
                  <a:t>Simva</a:t>
                </a:r>
                <a:r>
                  <a:rPr lang="en-US" sz="2000" dirty="0">
                    <a:solidFill>
                      <a:schemeClr val="accent6">
                        <a:lumMod val="75000"/>
                      </a:schemeClr>
                    </a:solidFill>
                    <a:ea typeface="ＭＳ Ｐゴシック" charset="0"/>
                    <a:cs typeface="ＭＳ Ｐゴシック" charset="0"/>
                  </a:rPr>
                  <a:t>	45.5%</a:t>
                </a:r>
              </a:p>
              <a:p>
                <a:pPr>
                  <a:defRPr/>
                </a:pPr>
                <a:r>
                  <a:rPr lang="en-US" sz="2000" dirty="0">
                    <a:solidFill>
                      <a:schemeClr val="accent6">
                        <a:lumMod val="75000"/>
                      </a:schemeClr>
                    </a:solidFill>
                    <a:ea typeface="ＭＳ Ｐゴシック" charset="0"/>
                    <a:cs typeface="ＭＳ Ｐゴシック" charset="0"/>
                  </a:rPr>
                  <a:t>        EZE/</a:t>
                </a:r>
                <a:r>
                  <a:rPr lang="en-US" sz="2000" dirty="0" err="1">
                    <a:solidFill>
                      <a:schemeClr val="accent6">
                        <a:lumMod val="75000"/>
                      </a:schemeClr>
                    </a:solidFill>
                    <a:ea typeface="ＭＳ Ｐゴシック" charset="0"/>
                    <a:cs typeface="ＭＳ Ｐゴシック" charset="0"/>
                  </a:rPr>
                  <a:t>Simva</a:t>
                </a:r>
                <a:r>
                  <a:rPr lang="en-US" sz="2000" dirty="0">
                    <a:solidFill>
                      <a:schemeClr val="accent6">
                        <a:lumMod val="75000"/>
                      </a:schemeClr>
                    </a:solidFill>
                    <a:ea typeface="ＭＳ Ｐゴシック" charset="0"/>
                    <a:cs typeface="ＭＳ Ｐゴシック" charset="0"/>
                  </a:rPr>
                  <a:t>		40.0%</a:t>
                </a:r>
              </a:p>
              <a:p>
                <a:pPr>
                  <a:defRPr/>
                </a:pPr>
                <a:endParaRPr lang="en-US" sz="2000" dirty="0">
                  <a:solidFill>
                    <a:schemeClr val="accent6">
                      <a:lumMod val="75000"/>
                    </a:schemeClr>
                  </a:solidFill>
                  <a:ea typeface="ＭＳ Ｐゴシック" charset="0"/>
                  <a:cs typeface="ＭＳ Ｐゴシック" charset="0"/>
                </a:endParaRPr>
              </a:p>
              <a:p>
                <a:pPr>
                  <a:defRPr/>
                </a:pPr>
                <a:r>
                  <a:rPr lang="en-US" sz="2000" dirty="0">
                    <a:solidFill>
                      <a:schemeClr val="accent6">
                        <a:lumMod val="75000"/>
                      </a:schemeClr>
                    </a:solidFill>
                    <a:ea typeface="ＭＳ Ｐゴシック" charset="0"/>
                    <a:cs typeface="ＭＳ Ｐゴシック" charset="0"/>
                  </a:rPr>
                  <a:t>HR 0.85 (0.78, 0.94)</a:t>
                </a:r>
                <a:endParaRPr lang="en-CA" sz="2000" dirty="0">
                  <a:solidFill>
                    <a:schemeClr val="accent6">
                      <a:lumMod val="75000"/>
                    </a:schemeClr>
                  </a:solidFill>
                  <a:ea typeface="ＭＳ Ｐゴシック" charset="0"/>
                  <a:cs typeface="ＭＳ Ｐゴシック" charset="0"/>
                </a:endParaRPr>
              </a:p>
            </p:txBody>
          </p:sp>
          <p:cxnSp>
            <p:nvCxnSpPr>
              <p:cNvPr id="24" name="Straight Connector 23"/>
              <p:cNvCxnSpPr/>
              <p:nvPr/>
            </p:nvCxnSpPr>
            <p:spPr>
              <a:xfrm>
                <a:off x="2266865" y="2805808"/>
                <a:ext cx="288897" cy="0"/>
              </a:xfrm>
              <a:prstGeom prst="line">
                <a:avLst/>
              </a:prstGeom>
              <a:ln w="25400">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2266865" y="3131295"/>
                <a:ext cx="288897"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93193" name="Group 25"/>
            <p:cNvGrpSpPr>
              <a:grpSpLocks/>
            </p:cNvGrpSpPr>
            <p:nvPr/>
          </p:nvGrpSpPr>
          <p:grpSpPr bwMode="auto">
            <a:xfrm>
              <a:off x="4529918" y="4161972"/>
              <a:ext cx="4021228" cy="1538883"/>
              <a:chOff x="2195736" y="2276872"/>
              <a:chExt cx="4021228" cy="1538883"/>
            </a:xfrm>
          </p:grpSpPr>
          <p:sp>
            <p:nvSpPr>
              <p:cNvPr id="27" name="TextBox 26"/>
              <p:cNvSpPr txBox="1"/>
              <p:nvPr/>
            </p:nvSpPr>
            <p:spPr>
              <a:xfrm>
                <a:off x="2196215" y="2276993"/>
                <a:ext cx="4020749" cy="1538523"/>
              </a:xfrm>
              <a:prstGeom prst="rect">
                <a:avLst/>
              </a:prstGeom>
              <a:noFill/>
            </p:spPr>
            <p:txBody>
              <a:bodyPr wrap="none">
                <a:spAutoFit/>
              </a:bodyPr>
              <a:lstStyle/>
              <a:p>
                <a:pPr>
                  <a:defRPr/>
                </a:pPr>
                <a:r>
                  <a:rPr lang="en-US" sz="2000" b="1" dirty="0">
                    <a:solidFill>
                      <a:srgbClr val="008000"/>
                    </a:solidFill>
                    <a:ea typeface="ＭＳ Ｐゴシック" charset="0"/>
                    <a:cs typeface="ＭＳ Ｐゴシック" charset="0"/>
                  </a:rPr>
                  <a:t>Without Diabetes	</a:t>
                </a:r>
                <a:r>
                  <a:rPr lang="en-US" sz="2000" dirty="0">
                    <a:solidFill>
                      <a:srgbClr val="008000"/>
                    </a:solidFill>
                    <a:ea typeface="ＭＳ Ｐゴシック" charset="0"/>
                    <a:cs typeface="ＭＳ Ｐゴシック" charset="0"/>
                  </a:rPr>
                  <a:t>7 yr KM rate</a:t>
                </a:r>
              </a:p>
              <a:p>
                <a:pPr>
                  <a:defRPr/>
                </a:pPr>
                <a:r>
                  <a:rPr lang="en-US" sz="2000" dirty="0">
                    <a:solidFill>
                      <a:srgbClr val="008000"/>
                    </a:solidFill>
                    <a:ea typeface="ＭＳ Ｐゴシック" charset="0"/>
                    <a:cs typeface="ＭＳ Ｐゴシック" charset="0"/>
                  </a:rPr>
                  <a:t>        Placebo/</a:t>
                </a:r>
                <a:r>
                  <a:rPr lang="en-US" sz="2000" dirty="0" err="1">
                    <a:solidFill>
                      <a:srgbClr val="008000"/>
                    </a:solidFill>
                    <a:ea typeface="ＭＳ Ｐゴシック" charset="0"/>
                    <a:cs typeface="ＭＳ Ｐゴシック" charset="0"/>
                  </a:rPr>
                  <a:t>Simva</a:t>
                </a:r>
                <a:r>
                  <a:rPr lang="en-US" sz="2000" dirty="0">
                    <a:solidFill>
                      <a:srgbClr val="008000"/>
                    </a:solidFill>
                    <a:ea typeface="ＭＳ Ｐゴシック" charset="0"/>
                    <a:cs typeface="ＭＳ Ｐゴシック" charset="0"/>
                  </a:rPr>
                  <a:t>	30.8%</a:t>
                </a:r>
              </a:p>
              <a:p>
                <a:pPr>
                  <a:defRPr/>
                </a:pPr>
                <a:r>
                  <a:rPr lang="en-US" sz="2000" dirty="0">
                    <a:solidFill>
                      <a:srgbClr val="008000"/>
                    </a:solidFill>
                    <a:ea typeface="ＭＳ Ｐゴシック" charset="0"/>
                    <a:cs typeface="ＭＳ Ｐゴシック" charset="0"/>
                  </a:rPr>
                  <a:t>        EZE/</a:t>
                </a:r>
                <a:r>
                  <a:rPr lang="en-US" sz="2000" dirty="0" err="1">
                    <a:solidFill>
                      <a:srgbClr val="008000"/>
                    </a:solidFill>
                    <a:ea typeface="ＭＳ Ｐゴシック" charset="0"/>
                    <a:cs typeface="ＭＳ Ｐゴシック" charset="0"/>
                  </a:rPr>
                  <a:t>Simva</a:t>
                </a:r>
                <a:r>
                  <a:rPr lang="en-US" sz="2000" dirty="0">
                    <a:solidFill>
                      <a:srgbClr val="008000"/>
                    </a:solidFill>
                    <a:ea typeface="ＭＳ Ｐゴシック" charset="0"/>
                    <a:cs typeface="ＭＳ Ｐゴシック" charset="0"/>
                  </a:rPr>
                  <a:t>		30.2%</a:t>
                </a:r>
              </a:p>
              <a:p>
                <a:pPr>
                  <a:defRPr/>
                </a:pPr>
                <a:endParaRPr lang="en-US" sz="1050" dirty="0">
                  <a:solidFill>
                    <a:srgbClr val="008000"/>
                  </a:solidFill>
                  <a:ea typeface="ＭＳ Ｐゴシック" charset="0"/>
                  <a:cs typeface="ＭＳ Ｐゴシック" charset="0"/>
                </a:endParaRPr>
              </a:p>
              <a:p>
                <a:pPr>
                  <a:defRPr/>
                </a:pPr>
                <a:r>
                  <a:rPr lang="en-US" sz="2000" dirty="0">
                    <a:solidFill>
                      <a:srgbClr val="008000"/>
                    </a:solidFill>
                    <a:ea typeface="ＭＳ Ｐゴシック" charset="0"/>
                    <a:cs typeface="ＭＳ Ｐゴシック" charset="0"/>
                  </a:rPr>
                  <a:t>HR 0.98 (0.91, 1.04)</a:t>
                </a:r>
                <a:endParaRPr lang="en-CA" sz="2000" dirty="0">
                  <a:solidFill>
                    <a:srgbClr val="008000"/>
                  </a:solidFill>
                  <a:ea typeface="ＭＳ Ｐゴシック" charset="0"/>
                  <a:cs typeface="ＭＳ Ｐゴシック" charset="0"/>
                </a:endParaRPr>
              </a:p>
            </p:txBody>
          </p:sp>
          <p:cxnSp>
            <p:nvCxnSpPr>
              <p:cNvPr id="28" name="Straight Connector 27"/>
              <p:cNvCxnSpPr/>
              <p:nvPr/>
            </p:nvCxnSpPr>
            <p:spPr>
              <a:xfrm>
                <a:off x="2267646" y="2786658"/>
                <a:ext cx="288897" cy="0"/>
              </a:xfrm>
              <a:prstGeom prst="line">
                <a:avLst/>
              </a:prstGeom>
              <a:ln w="25400">
                <a:solidFill>
                  <a:srgbClr val="008000"/>
                </a:solidFill>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267646" y="3112146"/>
                <a:ext cx="288897" cy="0"/>
              </a:xfrm>
              <a:prstGeom prst="line">
                <a:avLst/>
              </a:prstGeom>
              <a:ln w="25400">
                <a:solidFill>
                  <a:srgbClr val="008000"/>
                </a:solidFill>
              </a:ln>
            </p:spPr>
            <p:style>
              <a:lnRef idx="1">
                <a:schemeClr val="accent1"/>
              </a:lnRef>
              <a:fillRef idx="0">
                <a:schemeClr val="accent1"/>
              </a:fillRef>
              <a:effectRef idx="0">
                <a:schemeClr val="accent1"/>
              </a:effectRef>
              <a:fontRef idx="minor">
                <a:schemeClr val="tx1"/>
              </a:fontRef>
            </p:style>
          </p:cxnSp>
        </p:grpSp>
        <p:sp>
          <p:nvSpPr>
            <p:cNvPr id="93194" name="TextBox 29"/>
            <p:cNvSpPr txBox="1">
              <a:spLocks noChangeArrowheads="1"/>
            </p:cNvSpPr>
            <p:nvPr/>
          </p:nvSpPr>
          <p:spPr bwMode="auto">
            <a:xfrm>
              <a:off x="6516216" y="3200400"/>
              <a:ext cx="121379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000">
                  <a:solidFill>
                    <a:srgbClr val="000000"/>
                  </a:solidFill>
                </a:rPr>
                <a:t>P</a:t>
              </a:r>
              <a:r>
                <a:rPr lang="en-US" altLang="en-US" sz="2000" baseline="-25000">
                  <a:solidFill>
                    <a:srgbClr val="000000"/>
                  </a:solidFill>
                </a:rPr>
                <a:t>int</a:t>
              </a:r>
              <a:r>
                <a:rPr lang="en-US" altLang="en-US" sz="2000">
                  <a:solidFill>
                    <a:srgbClr val="000000"/>
                  </a:solidFill>
                </a:rPr>
                <a:t>=0.023</a:t>
              </a:r>
              <a:endParaRPr lang="en-CA" altLang="en-US" sz="2000">
                <a:solidFill>
                  <a:srgbClr val="000000"/>
                </a:solidFill>
              </a:endParaRPr>
            </a:p>
          </p:txBody>
        </p:sp>
        <p:sp>
          <p:nvSpPr>
            <p:cNvPr id="93195" name="TextBox 30"/>
            <p:cNvSpPr txBox="1">
              <a:spLocks noChangeArrowheads="1"/>
            </p:cNvSpPr>
            <p:nvPr/>
          </p:nvSpPr>
          <p:spPr bwMode="auto">
            <a:xfrm>
              <a:off x="3732185" y="5986046"/>
              <a:ext cx="2361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1600">
                  <a:solidFill>
                    <a:srgbClr val="000000"/>
                  </a:solidFill>
                </a:rPr>
                <a:t>Years after Randomization</a:t>
              </a:r>
              <a:endParaRPr lang="en-CA" altLang="en-US" sz="1600">
                <a:solidFill>
                  <a:srgbClr val="000000"/>
                </a:solidFill>
              </a:endParaRPr>
            </a:p>
          </p:txBody>
        </p:sp>
      </p:grpSp>
      <p:sp>
        <p:nvSpPr>
          <p:cNvPr id="93188" name="TextBox 33"/>
          <p:cNvSpPr txBox="1">
            <a:spLocks noChangeArrowheads="1"/>
          </p:cNvSpPr>
          <p:nvPr/>
        </p:nvSpPr>
        <p:spPr bwMode="auto">
          <a:xfrm>
            <a:off x="25400" y="1485900"/>
            <a:ext cx="908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a:solidFill>
                  <a:srgbClr val="000000"/>
                </a:solidFill>
              </a:rPr>
              <a:t>CV death, MI, UA requiring re-hospitalization, coronary revascularization (≥30 days), or stroke</a:t>
            </a:r>
            <a:endParaRPr lang="en-CA" altLang="en-US">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txBox="1">
            <a:spLocks noChangeArrowheads="1"/>
          </p:cNvSpPr>
          <p:nvPr/>
        </p:nvSpPr>
        <p:spPr bwMode="auto">
          <a:xfrm>
            <a:off x="428625" y="276225"/>
            <a:ext cx="84772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3200" b="1">
                <a:solidFill>
                  <a:srgbClr val="1E3268"/>
                </a:solidFill>
                <a:latin typeface="Open Sans" charset="0"/>
              </a:rPr>
              <a:t>FOURIER: Evolocumab add-on to statin reduced CV events</a:t>
            </a:r>
          </a:p>
        </p:txBody>
      </p:sp>
      <p:sp>
        <p:nvSpPr>
          <p:cNvPr id="6" name="TextBox 5"/>
          <p:cNvSpPr txBox="1"/>
          <p:nvPr/>
        </p:nvSpPr>
        <p:spPr>
          <a:xfrm>
            <a:off x="174625" y="6381750"/>
            <a:ext cx="6445250" cy="338138"/>
          </a:xfrm>
          <a:prstGeom prst="rect">
            <a:avLst/>
          </a:prstGeom>
          <a:noFill/>
        </p:spPr>
        <p:txBody>
          <a:bodyPr>
            <a:spAutoFit/>
          </a:bodyPr>
          <a:lstStyle/>
          <a:p>
            <a:pPr>
              <a:defRPr/>
            </a:pPr>
            <a:r>
              <a:rPr lang="en-US" sz="1600" dirty="0" err="1">
                <a:latin typeface="+mn-lt"/>
                <a:ea typeface="ＭＳ Ｐゴシック" charset="0"/>
                <a:cs typeface="Arial" charset="0"/>
              </a:rPr>
              <a:t>Sabatine</a:t>
            </a:r>
            <a:r>
              <a:rPr lang="en-US" sz="1600" dirty="0">
                <a:latin typeface="+mn-lt"/>
                <a:ea typeface="ＭＳ Ｐゴシック" charset="0"/>
                <a:cs typeface="Arial" charset="0"/>
              </a:rPr>
              <a:t> MS, et al. Lancet </a:t>
            </a:r>
            <a:r>
              <a:rPr lang="en-US" sz="1600" dirty="0" err="1">
                <a:latin typeface="+mn-lt"/>
                <a:ea typeface="ＭＳ Ｐゴシック" charset="0"/>
                <a:cs typeface="Arial" charset="0"/>
              </a:rPr>
              <a:t>Diab</a:t>
            </a:r>
            <a:r>
              <a:rPr lang="en-US" sz="1600" dirty="0">
                <a:latin typeface="+mn-lt"/>
                <a:ea typeface="ＭＳ Ｐゴシック" charset="0"/>
                <a:cs typeface="Arial" charset="0"/>
              </a:rPr>
              <a:t> </a:t>
            </a:r>
            <a:r>
              <a:rPr lang="en-US" sz="1600" dirty="0" err="1">
                <a:latin typeface="+mn-lt"/>
                <a:ea typeface="ＭＳ Ｐゴシック" charset="0"/>
                <a:cs typeface="Arial" charset="0"/>
              </a:rPr>
              <a:t>Endocrinol</a:t>
            </a:r>
            <a:r>
              <a:rPr lang="en-US" sz="1600" dirty="0">
                <a:latin typeface="+mn-lt"/>
                <a:ea typeface="ＭＳ Ｐゴシック" charset="0"/>
                <a:cs typeface="Arial" charset="0"/>
              </a:rPr>
              <a:t> 2017;</a:t>
            </a:r>
            <a:r>
              <a:rPr lang="mr-IN" sz="1600" dirty="0">
                <a:latin typeface="+mn-lt"/>
                <a:ea typeface="ＭＳ Ｐゴシック" charset="0"/>
                <a:cs typeface="Arial" charset="0"/>
              </a:rPr>
              <a:t> 5(12):941-950</a:t>
            </a:r>
            <a:endParaRPr lang="en-US" sz="1600" dirty="0">
              <a:latin typeface="+mn-lt"/>
              <a:ea typeface="ＭＳ Ｐゴシック" charset="0"/>
              <a:cs typeface="Arial" charset="0"/>
            </a:endParaRPr>
          </a:p>
        </p:txBody>
      </p:sp>
      <p:pic>
        <p:nvPicPr>
          <p:cNvPr id="9523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93838"/>
            <a:ext cx="9144000"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838777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idx="4294967295"/>
          </p:nvPr>
        </p:nvSpPr>
        <p:spPr>
          <a:xfrm>
            <a:off x="628650" y="720725"/>
            <a:ext cx="7886700" cy="1325563"/>
          </a:xfrm>
        </p:spPr>
        <p:txBody>
          <a:bodyPr/>
          <a:lstStyle/>
          <a:p>
            <a:r>
              <a:rPr lang="en-CA" altLang="en-US" sz="4000"/>
              <a:t>If Triglycerides &gt;10.0 mmol/L…</a:t>
            </a:r>
          </a:p>
        </p:txBody>
      </p:sp>
      <p:sp>
        <p:nvSpPr>
          <p:cNvPr id="97282" name="Content Placeholder 2"/>
          <p:cNvSpPr>
            <a:spLocks noGrp="1"/>
          </p:cNvSpPr>
          <p:nvPr>
            <p:ph idx="4294967295"/>
          </p:nvPr>
        </p:nvSpPr>
        <p:spPr>
          <a:xfrm>
            <a:off x="628650" y="2082800"/>
            <a:ext cx="7886700" cy="4329113"/>
          </a:xfrm>
        </p:spPr>
        <p:txBody>
          <a:bodyPr/>
          <a:lstStyle/>
          <a:p>
            <a:pPr>
              <a:lnSpc>
                <a:spcPct val="100000"/>
              </a:lnSpc>
            </a:pPr>
            <a:r>
              <a:rPr lang="en-CA" altLang="en-US" b="0"/>
              <a:t>Use a FIBRATE to reduce the risk of pancreatitis</a:t>
            </a:r>
          </a:p>
          <a:p>
            <a:pPr>
              <a:lnSpc>
                <a:spcPct val="100000"/>
              </a:lnSpc>
            </a:pPr>
            <a:endParaRPr lang="en-CA" altLang="en-US" b="0"/>
          </a:p>
          <a:p>
            <a:pPr>
              <a:lnSpc>
                <a:spcPct val="100000"/>
              </a:lnSpc>
            </a:pPr>
            <a:r>
              <a:rPr lang="en-CA" altLang="en-US" b="0"/>
              <a:t>Optimize glycemic control</a:t>
            </a:r>
          </a:p>
          <a:p>
            <a:pPr>
              <a:lnSpc>
                <a:spcPct val="100000"/>
              </a:lnSpc>
            </a:pPr>
            <a:endParaRPr lang="en-CA" altLang="en-US" b="0"/>
          </a:p>
          <a:p>
            <a:pPr>
              <a:lnSpc>
                <a:spcPct val="100000"/>
              </a:lnSpc>
            </a:pPr>
            <a:r>
              <a:rPr lang="en-CA" altLang="en-US" b="0"/>
              <a:t>Implement healthy behaviour interventions</a:t>
            </a:r>
          </a:p>
          <a:p>
            <a:pPr lvl="1">
              <a:lnSpc>
                <a:spcPct val="100000"/>
              </a:lnSpc>
            </a:pPr>
            <a:r>
              <a:rPr lang="en-CA" altLang="en-US">
                <a:latin typeface="Open Sans Light" charset="0"/>
              </a:rPr>
              <a:t>Weight loss</a:t>
            </a:r>
          </a:p>
          <a:p>
            <a:pPr lvl="1">
              <a:lnSpc>
                <a:spcPct val="100000"/>
              </a:lnSpc>
            </a:pPr>
            <a:r>
              <a:rPr lang="en-CA" altLang="en-US">
                <a:latin typeface="Open Sans Light" charset="0"/>
              </a:rPr>
              <a:t>Optimal dietary strategies</a:t>
            </a:r>
          </a:p>
          <a:p>
            <a:pPr lvl="1">
              <a:lnSpc>
                <a:spcPct val="100000"/>
              </a:lnSpc>
            </a:pPr>
            <a:r>
              <a:rPr lang="en-CA" altLang="en-US">
                <a:latin typeface="Open Sans Light" charset="0"/>
              </a:rPr>
              <a:t>Reduce alcohol</a:t>
            </a:r>
          </a:p>
          <a:p>
            <a:pPr>
              <a:lnSpc>
                <a:spcPct val="100000"/>
              </a:lnSpc>
            </a:pPr>
            <a:endParaRPr lang="en-CA" altLang="en-US" b="0"/>
          </a:p>
        </p:txBody>
      </p:sp>
      <p:sp>
        <p:nvSpPr>
          <p:cNvPr id="97283"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p:cNvSpPr>
          <p:nvPr>
            <p:ph type="title" idx="4294967295"/>
          </p:nvPr>
        </p:nvSpPr>
        <p:spPr/>
        <p:txBody>
          <a:bodyPr/>
          <a:lstStyle/>
          <a:p>
            <a:r>
              <a:rPr lang="en-US" altLang="en-US"/>
              <a:t>Recommendation 1</a:t>
            </a:r>
            <a:endParaRPr lang="en-CA" altLang="en-US"/>
          </a:p>
        </p:txBody>
      </p:sp>
      <p:sp>
        <p:nvSpPr>
          <p:cNvPr id="99330" name="Rectangle 3"/>
          <p:cNvSpPr>
            <a:spLocks noGrp="1"/>
          </p:cNvSpPr>
          <p:nvPr>
            <p:ph type="body" idx="4294967295"/>
          </p:nvPr>
        </p:nvSpPr>
        <p:spPr>
          <a:xfrm>
            <a:off x="628650" y="1558925"/>
            <a:ext cx="7886700" cy="4729163"/>
          </a:xfrm>
        </p:spPr>
        <p:txBody>
          <a:bodyPr/>
          <a:lstStyle/>
          <a:p>
            <a:pPr marL="495300" indent="-495300">
              <a:lnSpc>
                <a:spcPct val="100000"/>
              </a:lnSpc>
              <a:buFont typeface="Arial" charset="0"/>
              <a:buAutoNum type="arabicPeriod"/>
            </a:pPr>
            <a:r>
              <a:rPr lang="en-US" altLang="en-US" sz="2400" b="0"/>
              <a:t>A lipid profile (i.e., TC, HDL-C, TG, calculated LDL-C and/or apo B, or non-HDL-C), </a:t>
            </a:r>
            <a:r>
              <a:rPr lang="en-US" altLang="en-US" sz="2400"/>
              <a:t>fasting or non-fasting </a:t>
            </a:r>
            <a:r>
              <a:rPr lang="en-US" altLang="en-US" sz="2400" b="0"/>
              <a:t>, should be measured routinely.  In those with known </a:t>
            </a:r>
            <a:r>
              <a:rPr lang="en-US" altLang="en-US" sz="2400"/>
              <a:t>triglycerides &gt;4.5 mmol/L</a:t>
            </a:r>
            <a:r>
              <a:rPr lang="en-US" altLang="en-US" sz="2400" b="0"/>
              <a:t>, a </a:t>
            </a:r>
            <a:r>
              <a:rPr lang="en-US" altLang="en-US" sz="2400"/>
              <a:t>fasting</a:t>
            </a:r>
            <a:r>
              <a:rPr lang="en-US" altLang="en-US" sz="2400" b="0"/>
              <a:t> (&gt;8-hour fast) lipid profile should be performed. If lipid-lowering treatment is not initiated, a lipid profile should be repeated </a:t>
            </a:r>
            <a:r>
              <a:rPr lang="en-US" altLang="en-US" sz="2400"/>
              <a:t>every 1 to 3 years </a:t>
            </a:r>
            <a:r>
              <a:rPr lang="en-US" altLang="en-US" sz="2400" b="0"/>
              <a:t>based on CV risk. Repeat testing should be performed </a:t>
            </a:r>
            <a:r>
              <a:rPr lang="en-US" altLang="en-US" sz="2400"/>
              <a:t>3 to 6 months after treatment </a:t>
            </a:r>
            <a:r>
              <a:rPr lang="en-US" altLang="en-US" sz="2400" b="0"/>
              <a:t>for dyslipidemia is initiated to verify lipid targets are being met </a:t>
            </a:r>
            <a:r>
              <a:rPr lang="en-US" altLang="en-US" sz="2000" b="0"/>
              <a:t>[Grade D, Consensus for all statements]</a:t>
            </a:r>
          </a:p>
        </p:txBody>
      </p:sp>
      <p:sp>
        <p:nvSpPr>
          <p:cNvPr id="9933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99332"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99334" name="Text Box 6"/>
          <p:cNvSpPr txBox="1">
            <a:spLocks noChangeArrowheads="1"/>
          </p:cNvSpPr>
          <p:nvPr/>
        </p:nvSpPr>
        <p:spPr bwMode="auto">
          <a:xfrm>
            <a:off x="628650" y="6288088"/>
            <a:ext cx="62293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CV,</a:t>
            </a:r>
            <a:r>
              <a:rPr lang="en-US" altLang="en-US" sz="1400"/>
              <a:t> cardiovascular; </a:t>
            </a:r>
            <a:r>
              <a:rPr lang="en-US" altLang="en-US" sz="1400" i="1"/>
              <a:t>TC</a:t>
            </a:r>
            <a:r>
              <a:rPr lang="en-US" altLang="en-US" sz="1400"/>
              <a:t>, total cholesterol; </a:t>
            </a:r>
            <a:r>
              <a:rPr lang="en-US" altLang="en-US" sz="1400" i="1"/>
              <a:t>TG</a:t>
            </a:r>
            <a:r>
              <a:rPr lang="en-US" altLang="en-US" sz="1400"/>
              <a:t>, triglycerides</a:t>
            </a:r>
            <a:endParaRPr lang="en-CA" altLang="en-US"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p:cNvSpPr>
          <p:nvPr>
            <p:ph type="title" idx="4294967295"/>
          </p:nvPr>
        </p:nvSpPr>
        <p:spPr/>
        <p:txBody>
          <a:bodyPr/>
          <a:lstStyle/>
          <a:p>
            <a:r>
              <a:rPr lang="en-US" altLang="en-US"/>
              <a:t>Recommendation 2</a:t>
            </a:r>
            <a:endParaRPr lang="en-CA" altLang="en-US"/>
          </a:p>
        </p:txBody>
      </p:sp>
      <p:sp>
        <p:nvSpPr>
          <p:cNvPr id="100354" name="Rectangle 3"/>
          <p:cNvSpPr>
            <a:spLocks noGrp="1"/>
          </p:cNvSpPr>
          <p:nvPr>
            <p:ph type="body" idx="4294967295"/>
          </p:nvPr>
        </p:nvSpPr>
        <p:spPr>
          <a:xfrm>
            <a:off x="628650" y="1558925"/>
            <a:ext cx="8181975" cy="4729163"/>
          </a:xfrm>
        </p:spPr>
        <p:txBody>
          <a:bodyPr/>
          <a:lstStyle/>
          <a:p>
            <a:pPr marL="495300" indent="-495300">
              <a:lnSpc>
                <a:spcPct val="100000"/>
              </a:lnSpc>
              <a:buFont typeface="Arial" charset="0"/>
              <a:buNone/>
            </a:pPr>
            <a:r>
              <a:rPr lang="en-US" altLang="en-US" sz="2400" b="0"/>
              <a:t>2.   For people with diabetes with indications for lipid-lowering therapy </a:t>
            </a:r>
            <a:r>
              <a:rPr lang="en-US" altLang="en-US" sz="2000" b="0"/>
              <a:t>(see Cardiovascular Protection in People with Diabetes chapter)</a:t>
            </a:r>
            <a:r>
              <a:rPr lang="en-US" altLang="en-US" sz="2400" b="0"/>
              <a:t>, treatment should be initiated with a </a:t>
            </a:r>
            <a:r>
              <a:rPr lang="en-US" altLang="en-US" sz="2400"/>
              <a:t>statin</a:t>
            </a:r>
            <a:r>
              <a:rPr lang="en-US" altLang="en-US" sz="2400" b="0"/>
              <a:t> </a:t>
            </a:r>
            <a:r>
              <a:rPr lang="en-US" altLang="en-US" sz="2000" b="0"/>
              <a:t>[Grade A, Level 1]</a:t>
            </a:r>
            <a:r>
              <a:rPr lang="en-US" altLang="en-US" sz="2400" b="0"/>
              <a:t> to achieve LDL-C consistently </a:t>
            </a:r>
            <a:r>
              <a:rPr lang="en-US" altLang="en-US" sz="2400"/>
              <a:t>&lt;2.0 mmol/L </a:t>
            </a:r>
            <a:r>
              <a:rPr lang="en-US" altLang="en-US" sz="2000" b="0"/>
              <a:t>[Grade C, Level 3]</a:t>
            </a:r>
            <a:r>
              <a:rPr lang="en-US" altLang="en-US" sz="2400" b="0"/>
              <a:t> </a:t>
            </a:r>
            <a:r>
              <a:rPr lang="en-US" altLang="en-US" sz="2400"/>
              <a:t>or &gt;50% reduction</a:t>
            </a:r>
            <a:r>
              <a:rPr lang="en-US" altLang="en-US" sz="2400" b="0"/>
              <a:t> of LDL-C from baseline </a:t>
            </a:r>
            <a:r>
              <a:rPr lang="en-US" altLang="en-US" sz="2000" b="0"/>
              <a:t>[Grade D, Consensus].</a:t>
            </a:r>
            <a:r>
              <a:rPr lang="en-US" altLang="en-US" sz="2400" b="0"/>
              <a:t>  Alternative targets and respective goals are </a:t>
            </a:r>
            <a:r>
              <a:rPr lang="en-US" altLang="en-US" sz="2400"/>
              <a:t>apo B &lt;0.8 g/L </a:t>
            </a:r>
            <a:r>
              <a:rPr lang="en-US" altLang="en-US" sz="2400" b="0"/>
              <a:t>and </a:t>
            </a:r>
            <a:r>
              <a:rPr lang="en-US" altLang="en-US" sz="2400"/>
              <a:t>non-HDL-C &lt;2.6 mmol/L </a:t>
            </a:r>
            <a:r>
              <a:rPr lang="en-US" altLang="en-US" sz="2000" b="0"/>
              <a:t>[Grade C, Level 3]</a:t>
            </a:r>
          </a:p>
        </p:txBody>
      </p:sp>
      <p:sp>
        <p:nvSpPr>
          <p:cNvPr id="10035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00356"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p:cNvSpPr>
          <p:nvPr>
            <p:ph type="title" idx="4294967295"/>
          </p:nvPr>
        </p:nvSpPr>
        <p:spPr/>
        <p:txBody>
          <a:bodyPr/>
          <a:lstStyle/>
          <a:p>
            <a:r>
              <a:rPr lang="en-US" altLang="en-US"/>
              <a:t>Recommendation 3</a:t>
            </a:r>
            <a:endParaRPr lang="en-CA" altLang="en-US"/>
          </a:p>
        </p:txBody>
      </p:sp>
      <p:sp>
        <p:nvSpPr>
          <p:cNvPr id="101378" name="Rectangle 3"/>
          <p:cNvSpPr>
            <a:spLocks noGrp="1"/>
          </p:cNvSpPr>
          <p:nvPr>
            <p:ph type="body" idx="4294967295"/>
          </p:nvPr>
        </p:nvSpPr>
        <p:spPr/>
        <p:txBody>
          <a:bodyPr/>
          <a:lstStyle/>
          <a:p>
            <a:pPr marL="495300" indent="-495300">
              <a:lnSpc>
                <a:spcPct val="100000"/>
              </a:lnSpc>
              <a:buFont typeface="Arial" charset="0"/>
              <a:buNone/>
            </a:pPr>
            <a:r>
              <a:rPr lang="en-US" altLang="en-US" sz="2400" b="0"/>
              <a:t>3.   In people with diabetes achieving LDL-C goal with statin therapy, the </a:t>
            </a:r>
            <a:r>
              <a:rPr lang="en-US" altLang="en-US" sz="2400"/>
              <a:t>routine addition of fibrates or niacin</a:t>
            </a:r>
            <a:r>
              <a:rPr lang="en-US" altLang="en-US" sz="2400" b="0"/>
              <a:t> for the sole purpose of further reducing CV risk </a:t>
            </a:r>
            <a:r>
              <a:rPr lang="en-US" altLang="en-US" sz="2400"/>
              <a:t>should not be used </a:t>
            </a:r>
            <a:r>
              <a:rPr lang="en-US" altLang="en-US" sz="2000" b="0"/>
              <a:t>[Grade A, Level 1]</a:t>
            </a:r>
            <a:endParaRPr lang="en-CA" altLang="en-US" sz="2000" b="0"/>
          </a:p>
        </p:txBody>
      </p:sp>
      <p:sp>
        <p:nvSpPr>
          <p:cNvPr id="101379"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101381" name="Text Box 5"/>
          <p:cNvSpPr txBox="1">
            <a:spLocks noChangeArrowheads="1"/>
          </p:cNvSpPr>
          <p:nvPr/>
        </p:nvSpPr>
        <p:spPr bwMode="auto">
          <a:xfrm>
            <a:off x="927100" y="6375400"/>
            <a:ext cx="34718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CV,</a:t>
            </a:r>
            <a:r>
              <a:rPr lang="en-US" altLang="en-US" sz="1400"/>
              <a:t> cardiovascular</a:t>
            </a:r>
            <a:endParaRPr lang="en-CA" altLang="en-US" sz="140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25" y="6057900"/>
            <a:ext cx="9153525" cy="80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02402" name="Rectangle 2"/>
          <p:cNvSpPr>
            <a:spLocks noGrp="1"/>
          </p:cNvSpPr>
          <p:nvPr>
            <p:ph type="title" idx="4294967295"/>
          </p:nvPr>
        </p:nvSpPr>
        <p:spPr/>
        <p:txBody>
          <a:bodyPr/>
          <a:lstStyle/>
          <a:p>
            <a:r>
              <a:rPr lang="en-US" altLang="en-US" sz="4000"/>
              <a:t>Recommendation 4</a:t>
            </a:r>
            <a:endParaRPr lang="en-CA" altLang="en-US" sz="4000"/>
          </a:p>
        </p:txBody>
      </p:sp>
      <p:sp>
        <p:nvSpPr>
          <p:cNvPr id="102403" name="Rectangle 3"/>
          <p:cNvSpPr>
            <a:spLocks noGrp="1"/>
          </p:cNvSpPr>
          <p:nvPr>
            <p:ph type="body" idx="4294967295"/>
          </p:nvPr>
        </p:nvSpPr>
        <p:spPr>
          <a:xfrm>
            <a:off x="628650" y="1463675"/>
            <a:ext cx="8124825" cy="4329113"/>
          </a:xfrm>
        </p:spPr>
        <p:txBody>
          <a:bodyPr/>
          <a:lstStyle/>
          <a:p>
            <a:pPr marL="495300" indent="-495300">
              <a:lnSpc>
                <a:spcPct val="100000"/>
              </a:lnSpc>
              <a:buFont typeface="Arial" charset="0"/>
              <a:buNone/>
            </a:pPr>
            <a:r>
              <a:rPr lang="en-US" altLang="en-US" sz="2400" b="0"/>
              <a:t>4.   For individuals </a:t>
            </a:r>
            <a:r>
              <a:rPr lang="en-US" altLang="en-US" sz="2400"/>
              <a:t>not at LDL-C goal </a:t>
            </a:r>
            <a:r>
              <a:rPr lang="en-US" altLang="en-US" sz="2400" b="0"/>
              <a:t>despite statin therapy as described above, a combination of statin therapy with second-line agents may be used to achieve the goal and the agent used should be selected based upon the size of the existing gap to LDL-C goal </a:t>
            </a:r>
            <a:r>
              <a:rPr lang="en-US" altLang="en-US" sz="1800" b="0"/>
              <a:t>[Grade D, Consensus].</a:t>
            </a:r>
            <a:r>
              <a:rPr lang="en-US" altLang="en-US" sz="2000" b="0"/>
              <a:t> </a:t>
            </a:r>
            <a:r>
              <a:rPr lang="en-US" altLang="en-US" sz="2400" b="0"/>
              <a:t>Generally, </a:t>
            </a:r>
            <a:r>
              <a:rPr lang="en-US" altLang="en-US" sz="2400"/>
              <a:t>ezetimibe should be considered</a:t>
            </a:r>
            <a:r>
              <a:rPr lang="en-US" altLang="en-US" sz="2400" b="0"/>
              <a:t> </a:t>
            </a:r>
            <a:r>
              <a:rPr lang="en-US" altLang="en-US" sz="1800" b="0"/>
              <a:t>[Grade D, Consensus]</a:t>
            </a:r>
            <a:r>
              <a:rPr lang="en-US" altLang="en-US" sz="2000" b="0"/>
              <a:t>.</a:t>
            </a:r>
            <a:r>
              <a:rPr lang="en-US" altLang="en-US" sz="2400" b="0"/>
              <a:t> In people with diabetes who also have </a:t>
            </a:r>
            <a:r>
              <a:rPr lang="en-US" altLang="en-US" sz="2400"/>
              <a:t>concomitant clinical CVD, ezetimibe or evolocumab </a:t>
            </a:r>
            <a:r>
              <a:rPr lang="en-US" altLang="en-US" sz="2400" b="0"/>
              <a:t>may be used to further reduce major adverse cardiac events </a:t>
            </a:r>
            <a:r>
              <a:rPr lang="en-US" altLang="en-US" sz="1800" b="0"/>
              <a:t>[Grade A, Level 1]</a:t>
            </a:r>
            <a:r>
              <a:rPr lang="en-US" altLang="en-US" sz="2000" b="0"/>
              <a:t>, </a:t>
            </a:r>
            <a:r>
              <a:rPr lang="en-US" altLang="en-US" sz="2400" b="0"/>
              <a:t>and they should also be considered in those with concomitant familial hypercholesterolemia </a:t>
            </a:r>
            <a:r>
              <a:rPr lang="en-US" altLang="en-US" sz="1800" b="0"/>
              <a:t>[Grade D, Consensus for ezetimibe and PCSK9 inhibitor]</a:t>
            </a:r>
            <a:endParaRPr lang="en-CA" altLang="en-US" sz="1800" b="0"/>
          </a:p>
        </p:txBody>
      </p:sp>
      <p:sp>
        <p:nvSpPr>
          <p:cNvPr id="10240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02405"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102407" name="Text Box 7"/>
          <p:cNvSpPr txBox="1">
            <a:spLocks noChangeArrowheads="1"/>
          </p:cNvSpPr>
          <p:nvPr/>
        </p:nvSpPr>
        <p:spPr bwMode="auto">
          <a:xfrm>
            <a:off x="628650" y="6462713"/>
            <a:ext cx="3584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CVD</a:t>
            </a:r>
            <a:r>
              <a:rPr lang="en-US" altLang="en-US" sz="1400"/>
              <a:t>, cardiovascular disease</a:t>
            </a:r>
            <a:endParaRPr lang="en-CA" altLang="en-US" sz="1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p:txBody>
          <a:bodyPr/>
          <a:lstStyle/>
          <a:p>
            <a:r>
              <a:rPr lang="en-US" altLang="en-US"/>
              <a:t>Recommendation 5</a:t>
            </a:r>
          </a:p>
        </p:txBody>
      </p:sp>
      <p:sp>
        <p:nvSpPr>
          <p:cNvPr id="103426" name="Rectangle 3"/>
          <p:cNvSpPr>
            <a:spLocks noGrp="1"/>
          </p:cNvSpPr>
          <p:nvPr>
            <p:ph type="body" idx="4294967295"/>
          </p:nvPr>
        </p:nvSpPr>
        <p:spPr/>
        <p:txBody>
          <a:bodyPr/>
          <a:lstStyle/>
          <a:p>
            <a:pPr marL="495300" indent="-495300">
              <a:lnSpc>
                <a:spcPct val="100000"/>
              </a:lnSpc>
              <a:buFont typeface="Arial" charset="0"/>
              <a:buNone/>
            </a:pPr>
            <a:r>
              <a:rPr lang="en-US" altLang="en-US" sz="2400" b="0"/>
              <a:t>5.   For individuals with diabetes with fasting serum </a:t>
            </a:r>
            <a:r>
              <a:rPr lang="en-US" altLang="en-US" sz="2400"/>
              <a:t>TG &gt;10.0 mmol/L</a:t>
            </a:r>
            <a:r>
              <a:rPr lang="en-US" altLang="en-US" sz="2400" b="0"/>
              <a:t>, a </a:t>
            </a:r>
            <a:r>
              <a:rPr lang="en-US" altLang="en-US" sz="2400"/>
              <a:t>fibrate</a:t>
            </a:r>
            <a:r>
              <a:rPr lang="en-US" altLang="en-US" sz="2400" b="0"/>
              <a:t> should be used to reduce the risk of pancreatitis </a:t>
            </a:r>
            <a:r>
              <a:rPr lang="en-US" altLang="en-US" sz="2000" b="0"/>
              <a:t>[Grade D, Consensus]</a:t>
            </a:r>
            <a:r>
              <a:rPr lang="en-US" altLang="en-US" sz="2400" b="0"/>
              <a:t> while also optimizing glycemic control and implementing healthy behaviour interventions (e.g., weight management, optimal dietary strategies, reduction of alcohol) </a:t>
            </a:r>
            <a:r>
              <a:rPr lang="en-US" altLang="en-US" sz="2000" b="0"/>
              <a:t>[Grade D, Consensus]</a:t>
            </a:r>
            <a:endParaRPr lang="en-US" altLang="en-US" sz="2000"/>
          </a:p>
        </p:txBody>
      </p:sp>
      <p:sp>
        <p:nvSpPr>
          <p:cNvPr id="103427"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103429" name="Text Box 5"/>
          <p:cNvSpPr txBox="1">
            <a:spLocks noChangeArrowheads="1"/>
          </p:cNvSpPr>
          <p:nvPr/>
        </p:nvSpPr>
        <p:spPr bwMode="auto">
          <a:xfrm>
            <a:off x="1050925" y="6357938"/>
            <a:ext cx="3557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TG</a:t>
            </a:r>
            <a:r>
              <a:rPr lang="en-US" altLang="en-US" sz="1400"/>
              <a:t>, triglycerides</a:t>
            </a:r>
            <a:endParaRPr lang="en-CA" altLang="en-US" sz="14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p:cNvSpPr>
          <p:nvPr>
            <p:ph type="title" idx="4294967295"/>
          </p:nvPr>
        </p:nvSpPr>
        <p:spPr/>
        <p:txBody>
          <a:bodyPr/>
          <a:lstStyle/>
          <a:p>
            <a:r>
              <a:rPr lang="en-US" altLang="en-US"/>
              <a:t>Key Messages</a:t>
            </a:r>
            <a:endParaRPr lang="en-CA" altLang="en-US"/>
          </a:p>
        </p:txBody>
      </p:sp>
      <p:sp>
        <p:nvSpPr>
          <p:cNvPr id="104450" name="Rectangle 3"/>
          <p:cNvSpPr>
            <a:spLocks noGrp="1"/>
          </p:cNvSpPr>
          <p:nvPr>
            <p:ph type="body" idx="4294967295"/>
          </p:nvPr>
        </p:nvSpPr>
        <p:spPr>
          <a:xfrm>
            <a:off x="628650" y="1476375"/>
            <a:ext cx="8045450" cy="4678363"/>
          </a:xfrm>
        </p:spPr>
        <p:txBody>
          <a:bodyPr/>
          <a:lstStyle/>
          <a:p>
            <a:pPr>
              <a:lnSpc>
                <a:spcPct val="100000"/>
              </a:lnSpc>
            </a:pPr>
            <a:r>
              <a:rPr lang="en-US" altLang="en-US" sz="2200" b="0"/>
              <a:t>The beneficial effects of lowering LDL-C with statin therapy apply equally well to people with diabetes as to those without the disease</a:t>
            </a:r>
          </a:p>
          <a:p>
            <a:pPr>
              <a:lnSpc>
                <a:spcPct val="100000"/>
              </a:lnSpc>
            </a:pPr>
            <a:r>
              <a:rPr lang="en-US" altLang="en-US" sz="2200" b="0"/>
              <a:t>The primary treatment goal for people with diabetes is LDL-C consistently &lt;2.0 mmol/L or &gt;50% reduction from baseline. Alternative targets and goals are non-HDL-C &lt;2.6 mmol/L or apo B &lt;0.8 g/L.</a:t>
            </a:r>
          </a:p>
          <a:p>
            <a:pPr>
              <a:lnSpc>
                <a:spcPct val="100000"/>
              </a:lnSpc>
            </a:pPr>
            <a:r>
              <a:rPr lang="en-US" altLang="en-US" sz="2200" b="0"/>
              <a:t>Achievement of the primary goal may require intensification of healthy behaviour interventions with statin monotherapy.</a:t>
            </a:r>
          </a:p>
          <a:p>
            <a:pPr>
              <a:lnSpc>
                <a:spcPct val="100000"/>
              </a:lnSpc>
            </a:pPr>
            <a:r>
              <a:rPr lang="en-US" altLang="en-US" sz="2200" b="0"/>
              <a:t>On occasion, the addition of other lipid-lowering medications may be required</a:t>
            </a:r>
          </a:p>
          <a:p>
            <a:pPr>
              <a:lnSpc>
                <a:spcPct val="100000"/>
              </a:lnSpc>
            </a:pPr>
            <a:endParaRPr lang="en-US" altLang="en-US" sz="2400" b="0"/>
          </a:p>
        </p:txBody>
      </p:sp>
      <p:sp>
        <p:nvSpPr>
          <p:cNvPr id="104451"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p:cNvSpPr>
          <p:nvPr>
            <p:ph type="title" idx="4294967295"/>
          </p:nvPr>
        </p:nvSpPr>
        <p:spPr>
          <a:xfrm>
            <a:off x="628650" y="355600"/>
            <a:ext cx="8191500" cy="1325563"/>
          </a:xfrm>
        </p:spPr>
        <p:txBody>
          <a:bodyPr/>
          <a:lstStyle/>
          <a:p>
            <a:r>
              <a:rPr lang="en-US" altLang="en-US" sz="3200"/>
              <a:t>Key Messages for People with Diabetes</a:t>
            </a:r>
            <a:endParaRPr lang="en-CA" altLang="en-US" sz="3200"/>
          </a:p>
        </p:txBody>
      </p:sp>
      <p:sp>
        <p:nvSpPr>
          <p:cNvPr id="105474" name="Rectangle 3"/>
          <p:cNvSpPr>
            <a:spLocks noGrp="1"/>
          </p:cNvSpPr>
          <p:nvPr>
            <p:ph type="body" idx="4294967295"/>
          </p:nvPr>
        </p:nvSpPr>
        <p:spPr>
          <a:xfrm>
            <a:off x="628650" y="1435100"/>
            <a:ext cx="8064500" cy="4824413"/>
          </a:xfrm>
        </p:spPr>
        <p:txBody>
          <a:bodyPr/>
          <a:lstStyle/>
          <a:p>
            <a:pPr>
              <a:lnSpc>
                <a:spcPct val="100000"/>
              </a:lnSpc>
            </a:pPr>
            <a:r>
              <a:rPr lang="en-US" altLang="en-US" sz="2200" b="0"/>
              <a:t>Most adults with diabetes are at greater risk for cardiovascular diseases, such as heart attack and stroke</a:t>
            </a:r>
          </a:p>
          <a:p>
            <a:pPr>
              <a:lnSpc>
                <a:spcPct val="100000"/>
              </a:lnSpc>
            </a:pPr>
            <a:r>
              <a:rPr lang="en-US" altLang="en-US" sz="2200" b="0"/>
              <a:t>People with diabetes have an increased risk of cardiovascular diseases even if their LDL-cholesterol is “normal”. They have an even higher risk if their LDL-cholesterol is elevated</a:t>
            </a:r>
          </a:p>
          <a:p>
            <a:pPr>
              <a:lnSpc>
                <a:spcPct val="100000"/>
              </a:lnSpc>
            </a:pPr>
            <a:r>
              <a:rPr lang="en-US" altLang="en-US" sz="2200" b="0"/>
              <a:t>Adults with diabetes should have their cholesterol tested yearly or as indicated by your healthcare provider. More frequent testing may be necessary for people taking cholesterol medications</a:t>
            </a:r>
          </a:p>
          <a:p>
            <a:pPr>
              <a:lnSpc>
                <a:spcPct val="100000"/>
              </a:lnSpc>
            </a:pPr>
            <a:r>
              <a:rPr lang="en-US" altLang="en-US" sz="2200" b="0"/>
              <a:t>Always discuss your cholesterol results with your physician or nurse practitioner and other members of your health-care team</a:t>
            </a:r>
            <a:endParaRPr lang="en-US" altLang="en-US" sz="2200"/>
          </a:p>
          <a:p>
            <a:pPr>
              <a:lnSpc>
                <a:spcPct val="100000"/>
              </a:lnSpc>
              <a:spcBef>
                <a:spcPts val="900"/>
              </a:spcBef>
              <a:buFont typeface="Arial" charset="0"/>
              <a:buNone/>
            </a:pPr>
            <a:endParaRPr lang="en-CA" altLang="en-US" sz="2200"/>
          </a:p>
        </p:txBody>
      </p:sp>
      <p:sp>
        <p:nvSpPr>
          <p:cNvPr id="105475"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10649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10752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idx="4294967295"/>
          </p:nvPr>
        </p:nvSpPr>
        <p:spPr/>
        <p:txBody>
          <a:bodyPr/>
          <a:lstStyle/>
          <a:p>
            <a:pPr eaLnBrk="1" hangingPunct="1"/>
            <a:r>
              <a:rPr lang="en-CA" altLang="en-US"/>
              <a:t>Key Changes</a:t>
            </a:r>
          </a:p>
        </p:txBody>
      </p:sp>
      <p:sp>
        <p:nvSpPr>
          <p:cNvPr id="66562" name="Content Placeholder 2"/>
          <p:cNvSpPr>
            <a:spLocks noGrp="1"/>
          </p:cNvSpPr>
          <p:nvPr>
            <p:ph type="body" idx="4294967295"/>
          </p:nvPr>
        </p:nvSpPr>
        <p:spPr>
          <a:xfrm>
            <a:off x="714375" y="1577975"/>
            <a:ext cx="7886700" cy="4329113"/>
          </a:xfrm>
        </p:spPr>
        <p:txBody>
          <a:bodyPr/>
          <a:lstStyle/>
          <a:p>
            <a:pPr>
              <a:lnSpc>
                <a:spcPct val="100000"/>
              </a:lnSpc>
            </a:pPr>
            <a:r>
              <a:rPr lang="en-CA" altLang="ja-JP" sz="2400" b="0"/>
              <a:t>New recommendations  on</a:t>
            </a:r>
          </a:p>
          <a:p>
            <a:pPr lvl="1">
              <a:lnSpc>
                <a:spcPct val="100000"/>
              </a:lnSpc>
            </a:pPr>
            <a:r>
              <a:rPr lang="en-CA" altLang="ja-JP" sz="2400">
                <a:latin typeface="Open Sans" charset="0"/>
              </a:rPr>
              <a:t>Supporting either a fasting or non-fasting (in those without hypertriglyceridemia) lipid profile</a:t>
            </a:r>
          </a:p>
          <a:p>
            <a:pPr lvl="1">
              <a:lnSpc>
                <a:spcPct val="100000"/>
              </a:lnSpc>
            </a:pPr>
            <a:r>
              <a:rPr lang="en-CA" altLang="ja-JP" sz="2400">
                <a:latin typeface="Open Sans" charset="0"/>
              </a:rPr>
              <a:t>New lipid targets for people with diabetes with indications for lipid-lowering therapy</a:t>
            </a:r>
          </a:p>
          <a:p>
            <a:pPr lvl="1">
              <a:lnSpc>
                <a:spcPct val="100000"/>
              </a:lnSpc>
            </a:pPr>
            <a:r>
              <a:rPr lang="en-CA" altLang="ja-JP" sz="2400">
                <a:latin typeface="Open Sans" charset="0"/>
              </a:rPr>
              <a:t>LDL-C consistently &lt;2.0 mmol/L (formerly </a:t>
            </a:r>
            <a:r>
              <a:rPr lang="en-CA" altLang="ja-JP" sz="2400" u="sng">
                <a:latin typeface="Open Sans" charset="0"/>
              </a:rPr>
              <a:t>&lt;</a:t>
            </a:r>
            <a:r>
              <a:rPr lang="en-CA" altLang="ja-JP" sz="2400">
                <a:latin typeface="Open Sans" charset="0"/>
              </a:rPr>
              <a:t>2.0) or &gt;50% reduction from baseline</a:t>
            </a:r>
          </a:p>
          <a:p>
            <a:pPr lvl="1">
              <a:lnSpc>
                <a:spcPct val="100000"/>
              </a:lnSpc>
            </a:pPr>
            <a:r>
              <a:rPr lang="en-CA" altLang="ja-JP" sz="2400">
                <a:latin typeface="Open Sans" charset="0"/>
              </a:rPr>
              <a:t>Alternate targets identified of apo B &lt;0.8 g/L or non-HDL-C &lt;2.6 mmol/L</a:t>
            </a:r>
          </a:p>
          <a:p>
            <a:pPr lvl="1">
              <a:lnSpc>
                <a:spcPct val="100000"/>
              </a:lnSpc>
            </a:pPr>
            <a:r>
              <a:rPr lang="en-US" altLang="ja-JP" sz="2400">
                <a:latin typeface="Open Sans" charset="0"/>
              </a:rPr>
              <a:t>Role of PCSK9 inhibitors</a:t>
            </a:r>
            <a:endParaRPr lang="en-CA" altLang="ja-JP" sz="2400">
              <a:latin typeface="Open Sans" charset="0"/>
            </a:endParaRPr>
          </a:p>
          <a:p>
            <a:pPr>
              <a:lnSpc>
                <a:spcPct val="100000"/>
              </a:lnSpc>
              <a:buFont typeface="Arial" charset="0"/>
              <a:buNone/>
            </a:pPr>
            <a:endParaRPr lang="en-CA" altLang="en-US" sz="2400" b="0"/>
          </a:p>
        </p:txBody>
      </p:sp>
      <p:sp>
        <p:nvSpPr>
          <p:cNvPr id="6656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66564"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idx="4294967295"/>
          </p:nvPr>
        </p:nvSpPr>
        <p:spPr/>
        <p:txBody>
          <a:bodyPr/>
          <a:lstStyle/>
          <a:p>
            <a:r>
              <a:rPr lang="en-US" altLang="en-US">
                <a:latin typeface="Arial" charset="0"/>
              </a:rPr>
              <a:t>Diabetes Canada Clinical Practice Guidelines</a:t>
            </a:r>
          </a:p>
        </p:txBody>
      </p:sp>
      <p:sp>
        <p:nvSpPr>
          <p:cNvPr id="108546" name="Content Placeholder 2"/>
          <p:cNvSpPr>
            <a:spLocks noGrp="1"/>
          </p:cNvSpPr>
          <p:nvPr>
            <p:ph idx="4294967295"/>
          </p:nvPr>
        </p:nvSpPr>
        <p:spPr/>
        <p:txBody>
          <a:bodyPr/>
          <a:lstStyle/>
          <a:p>
            <a:pPr marL="0" indent="0">
              <a:buFontTx/>
              <a:buNone/>
            </a:pPr>
            <a:endParaRPr lang="en-US" altLang="en-US">
              <a:hlinkClick r:id="rId3"/>
            </a:endParaRPr>
          </a:p>
          <a:p>
            <a:pPr marL="0" indent="0">
              <a:buFontTx/>
              <a:buNone/>
            </a:pPr>
            <a:r>
              <a:rPr lang="en-US" altLang="en-US">
                <a:solidFill>
                  <a:srgbClr val="C00000"/>
                </a:solidFill>
                <a:hlinkClick r:id="rId3"/>
              </a:rPr>
              <a:t>www.guidelines.diabetes.ca</a:t>
            </a:r>
            <a:r>
              <a:rPr lang="en-US" altLang="en-US">
                <a:solidFill>
                  <a:srgbClr val="C00000"/>
                </a:solidFill>
              </a:rPr>
              <a:t> </a:t>
            </a:r>
            <a:r>
              <a:rPr lang="en-US" altLang="en-US">
                <a:solidFill>
                  <a:schemeClr val="accent1"/>
                </a:solidFill>
              </a:rPr>
              <a:t>– for health-care providers</a:t>
            </a:r>
          </a:p>
          <a:p>
            <a:pPr marL="0" indent="0">
              <a:buFontTx/>
              <a:buNone/>
            </a:pPr>
            <a:endParaRPr lang="en-US" altLang="en-US">
              <a:solidFill>
                <a:schemeClr val="accent1"/>
              </a:solidFill>
            </a:endParaRPr>
          </a:p>
          <a:p>
            <a:pPr marL="0" indent="0">
              <a:buFontTx/>
              <a:buNone/>
            </a:pPr>
            <a:r>
              <a:rPr lang="en-US" altLang="en-US"/>
              <a:t>1-800-BANTING (226-8464)</a:t>
            </a:r>
          </a:p>
          <a:p>
            <a:pPr marL="0" indent="0">
              <a:buFontTx/>
              <a:buNone/>
            </a:pPr>
            <a:endParaRPr lang="en-US" altLang="en-US"/>
          </a:p>
          <a:p>
            <a:pPr marL="0" indent="0">
              <a:buFontTx/>
              <a:buNone/>
            </a:pPr>
            <a:r>
              <a:rPr lang="en-US" altLang="en-US">
                <a:hlinkClick r:id="rId4"/>
              </a:rPr>
              <a:t>www.diabetes.ca </a:t>
            </a:r>
            <a:r>
              <a:rPr lang="en-US" altLang="en-US">
                <a:solidFill>
                  <a:schemeClr val="accent1"/>
                </a:solidFill>
              </a:rPr>
              <a:t>– for people with diabetes </a:t>
            </a:r>
          </a:p>
          <a:p>
            <a:pPr marL="0" indent="0"/>
            <a:endParaRPr lang="en-US" altLang="en-US">
              <a:solidFill>
                <a:schemeClr val="accen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idx="4294967295"/>
          </p:nvPr>
        </p:nvSpPr>
        <p:spPr/>
        <p:txBody>
          <a:bodyPr/>
          <a:lstStyle/>
          <a:p>
            <a:r>
              <a:rPr lang="en-US" altLang="en-US"/>
              <a:t>Dyslipidemia Checklist</a:t>
            </a:r>
          </a:p>
        </p:txBody>
      </p:sp>
      <p:sp>
        <p:nvSpPr>
          <p:cNvPr id="67586" name="Content Placeholder 2"/>
          <p:cNvSpPr>
            <a:spLocks noGrp="1"/>
          </p:cNvSpPr>
          <p:nvPr>
            <p:ph idx="4294967295"/>
          </p:nvPr>
        </p:nvSpPr>
        <p:spPr>
          <a:xfrm>
            <a:off x="990600" y="1752600"/>
            <a:ext cx="7775575" cy="4114800"/>
          </a:xfrm>
        </p:spPr>
        <p:txBody>
          <a:bodyPr/>
          <a:lstStyle/>
          <a:p>
            <a:pPr>
              <a:buClr>
                <a:srgbClr val="FF0000"/>
              </a:buClr>
              <a:buFont typeface="Wingdings" charset="2"/>
              <a:buChar char="ü"/>
            </a:pPr>
            <a:r>
              <a:rPr lang="en-US" altLang="en-US"/>
              <a:t>CHECK</a:t>
            </a:r>
            <a:r>
              <a:rPr lang="en-US" altLang="en-US" b="0"/>
              <a:t> lipid profile at diagnosis then yearly </a:t>
            </a:r>
            <a:r>
              <a:rPr lang="en-US" altLang="en-US" b="0" i="1">
                <a:solidFill>
                  <a:schemeClr val="accent1"/>
                </a:solidFill>
              </a:rPr>
              <a:t>or</a:t>
            </a:r>
            <a:r>
              <a:rPr lang="en-US" altLang="en-US" b="0"/>
              <a:t> every 3-6 months when on treatment</a:t>
            </a:r>
          </a:p>
          <a:p>
            <a:pPr>
              <a:buClr>
                <a:srgbClr val="FF0000"/>
              </a:buClr>
              <a:buFont typeface="Wingdings" charset="2"/>
              <a:buChar char="ü"/>
            </a:pPr>
            <a:endParaRPr lang="en-US" altLang="en-US" b="0"/>
          </a:p>
          <a:p>
            <a:pPr>
              <a:buClr>
                <a:srgbClr val="FF0000"/>
              </a:buClr>
              <a:buFont typeface="Wingdings" charset="2"/>
              <a:buChar char="ü"/>
            </a:pPr>
            <a:r>
              <a:rPr lang="en-US" altLang="en-US"/>
              <a:t>USE</a:t>
            </a:r>
            <a:r>
              <a:rPr lang="en-US" altLang="en-US" b="0"/>
              <a:t> </a:t>
            </a:r>
            <a:r>
              <a:rPr lang="en-US" altLang="en-US"/>
              <a:t>statins</a:t>
            </a:r>
            <a:r>
              <a:rPr lang="en-US" altLang="en-US" b="0"/>
              <a:t> as first-line therapy </a:t>
            </a:r>
          </a:p>
          <a:p>
            <a:pPr>
              <a:buClr>
                <a:srgbClr val="FF0000"/>
              </a:buClr>
              <a:buFont typeface="Wingdings" charset="2"/>
              <a:buChar char="ü"/>
            </a:pPr>
            <a:endParaRPr lang="en-US" altLang="en-US" b="0"/>
          </a:p>
          <a:p>
            <a:pPr>
              <a:buClr>
                <a:srgbClr val="FF0000"/>
              </a:buClr>
              <a:buFont typeface="Wingdings" charset="2"/>
              <a:buChar char="ü"/>
            </a:pPr>
            <a:r>
              <a:rPr lang="en-US" altLang="en-US"/>
              <a:t>ADD</a:t>
            </a:r>
            <a:r>
              <a:rPr lang="en-US" altLang="en-US" b="0"/>
              <a:t> second line agent only when LDL-C is not at target despite statin therapy </a:t>
            </a:r>
          </a:p>
          <a:p>
            <a:pPr>
              <a:buClr>
                <a:srgbClr val="FF0000"/>
              </a:buClr>
              <a:buFont typeface="Wingdings" charset="2"/>
              <a:buChar char="ü"/>
            </a:pPr>
            <a:endParaRPr lang="en-US" altLang="en-US" b="0"/>
          </a:p>
          <a:p>
            <a:pPr>
              <a:buClr>
                <a:srgbClr val="FF0000"/>
              </a:buClr>
              <a:buFont typeface="Wingdings" charset="2"/>
              <a:buChar char="ü"/>
            </a:pPr>
            <a:r>
              <a:rPr lang="en-US" altLang="en-US"/>
              <a:t>USE</a:t>
            </a:r>
            <a:r>
              <a:rPr lang="en-US" altLang="en-US" b="0"/>
              <a:t> </a:t>
            </a:r>
            <a:r>
              <a:rPr lang="en-US" altLang="en-US"/>
              <a:t>fibrate</a:t>
            </a:r>
            <a:r>
              <a:rPr lang="en-US" altLang="en-US" b="0"/>
              <a:t> when TG &gt;10.0 mmol/L</a:t>
            </a:r>
          </a:p>
        </p:txBody>
      </p:sp>
      <p:sp>
        <p:nvSpPr>
          <p:cNvPr id="67587" name="Text Box 5"/>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67589" name="Text Box 5"/>
          <p:cNvSpPr txBox="1">
            <a:spLocks noChangeArrowheads="1"/>
          </p:cNvSpPr>
          <p:nvPr/>
        </p:nvSpPr>
        <p:spPr bwMode="auto">
          <a:xfrm>
            <a:off x="742950" y="6397625"/>
            <a:ext cx="3968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TG</a:t>
            </a:r>
            <a:r>
              <a:rPr lang="en-US" altLang="en-US" sz="1400"/>
              <a:t>, triglycerides</a:t>
            </a:r>
            <a:endParaRPr lang="en-CA" altLang="en-US"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Content Placeholder 2"/>
          <p:cNvSpPr>
            <a:spLocks noGrp="1"/>
          </p:cNvSpPr>
          <p:nvPr>
            <p:ph sz="half" idx="4294967295"/>
          </p:nvPr>
        </p:nvSpPr>
        <p:spPr>
          <a:xfrm>
            <a:off x="914400" y="1504950"/>
            <a:ext cx="7775575" cy="4114800"/>
          </a:xfrm>
        </p:spPr>
        <p:txBody>
          <a:bodyPr/>
          <a:lstStyle/>
          <a:p>
            <a:pPr eaLnBrk="1" hangingPunct="1"/>
            <a:r>
              <a:rPr lang="en-US" altLang="en-US" sz="2800" b="0"/>
              <a:t>Repeat yearly if treatment not started</a:t>
            </a:r>
          </a:p>
          <a:p>
            <a:pPr eaLnBrk="1" hangingPunct="1"/>
            <a:endParaRPr lang="en-US" altLang="en-US" sz="2800" b="0"/>
          </a:p>
          <a:p>
            <a:pPr eaLnBrk="1" hangingPunct="1"/>
            <a:r>
              <a:rPr lang="en-US" altLang="en-US" sz="2800" b="0"/>
              <a:t>Repeat q3-6mos if on treatment</a:t>
            </a:r>
          </a:p>
          <a:p>
            <a:pPr eaLnBrk="1" hangingPunct="1"/>
            <a:endParaRPr lang="en-US" altLang="en-US" sz="2800" b="0"/>
          </a:p>
          <a:p>
            <a:pPr eaLnBrk="1" hangingPunct="1"/>
            <a:r>
              <a:rPr lang="en-US" altLang="en-US" sz="2800" b="0"/>
              <a:t>Fasting (8-hr) profile:</a:t>
            </a:r>
          </a:p>
          <a:p>
            <a:pPr lvl="1" eaLnBrk="1" hangingPunct="1"/>
            <a:r>
              <a:rPr lang="en-US" altLang="en-US" sz="2400">
                <a:latin typeface="Open Sans Light" charset="0"/>
              </a:rPr>
              <a:t>Total cholesterol, TG, HDL-C, LDL-C</a:t>
            </a:r>
            <a:endParaRPr lang="en-US" altLang="en-US" sz="2800">
              <a:latin typeface="Open Sans Light" charset="0"/>
            </a:endParaRPr>
          </a:p>
          <a:p>
            <a:pPr eaLnBrk="1" hangingPunct="1">
              <a:buFont typeface="Arial" charset="0"/>
              <a:buNone/>
            </a:pPr>
            <a:r>
              <a:rPr lang="en-US" altLang="en-US" sz="2800" b="0">
                <a:solidFill>
                  <a:schemeClr val="accent1"/>
                </a:solidFill>
              </a:rPr>
              <a:t>	</a:t>
            </a:r>
            <a:r>
              <a:rPr lang="en-US" altLang="en-US" sz="2800" b="0" i="1">
                <a:solidFill>
                  <a:schemeClr val="accent1"/>
                </a:solidFill>
              </a:rPr>
              <a:t> or</a:t>
            </a:r>
            <a:r>
              <a:rPr lang="en-US" altLang="en-US" sz="2800" b="0">
                <a:solidFill>
                  <a:schemeClr val="accent1"/>
                </a:solidFill>
              </a:rPr>
              <a:t> </a:t>
            </a:r>
          </a:p>
          <a:p>
            <a:pPr eaLnBrk="1" hangingPunct="1"/>
            <a:r>
              <a:rPr lang="en-US" altLang="en-US" sz="2800" b="0"/>
              <a:t>Non-fasting profile:</a:t>
            </a:r>
          </a:p>
          <a:p>
            <a:pPr lvl="1" eaLnBrk="1" hangingPunct="1"/>
            <a:r>
              <a:rPr lang="en-US" altLang="en-US" sz="2400">
                <a:latin typeface="Open Sans Light" charset="0"/>
              </a:rPr>
              <a:t>ApoB </a:t>
            </a:r>
          </a:p>
          <a:p>
            <a:pPr lvl="1" eaLnBrk="1" hangingPunct="1"/>
            <a:r>
              <a:rPr lang="en-US" altLang="en-US" sz="2400">
                <a:latin typeface="Open Sans Light" charset="0"/>
              </a:rPr>
              <a:t>Non-HDL-C (TC minus non-HDL)</a:t>
            </a:r>
          </a:p>
          <a:p>
            <a:pPr eaLnBrk="1" hangingPunct="1"/>
            <a:endParaRPr lang="en-US" altLang="en-US" sz="2800" b="0"/>
          </a:p>
          <a:p>
            <a:pPr eaLnBrk="1" hangingPunct="1">
              <a:buFont typeface="Arial" charset="0"/>
              <a:buNone/>
            </a:pPr>
            <a:endParaRPr lang="en-US" altLang="en-US" sz="2800" b="0"/>
          </a:p>
          <a:p>
            <a:pPr lvl="1" eaLnBrk="1" hangingPunct="1"/>
            <a:endParaRPr lang="en-US" altLang="en-US" sz="2800">
              <a:latin typeface="Open Sans Light" charset="0"/>
            </a:endParaRPr>
          </a:p>
          <a:p>
            <a:pPr lvl="1" eaLnBrk="1" hangingPunct="1"/>
            <a:endParaRPr lang="en-US" altLang="en-US" sz="2800">
              <a:latin typeface="Open Sans Light" charset="0"/>
            </a:endParaRPr>
          </a:p>
        </p:txBody>
      </p:sp>
      <p:sp>
        <p:nvSpPr>
          <p:cNvPr id="69634" name="Title 1"/>
          <p:cNvSpPr>
            <a:spLocks noGrp="1"/>
          </p:cNvSpPr>
          <p:nvPr>
            <p:ph type="title" idx="4294967295"/>
          </p:nvPr>
        </p:nvSpPr>
        <p:spPr>
          <a:xfrm>
            <a:off x="628650" y="327025"/>
            <a:ext cx="7886700" cy="1325563"/>
          </a:xfrm>
        </p:spPr>
        <p:txBody>
          <a:bodyPr/>
          <a:lstStyle/>
          <a:p>
            <a:r>
              <a:rPr lang="en-CA" altLang="en-US"/>
              <a:t>Measure Lipids at Diagnosis</a:t>
            </a:r>
          </a:p>
        </p:txBody>
      </p:sp>
      <p:sp>
        <p:nvSpPr>
          <p:cNvPr id="69635"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69637" name="Text Box 5"/>
          <p:cNvSpPr txBox="1">
            <a:spLocks noChangeArrowheads="1"/>
          </p:cNvSpPr>
          <p:nvPr/>
        </p:nvSpPr>
        <p:spPr bwMode="auto">
          <a:xfrm>
            <a:off x="742950" y="6397625"/>
            <a:ext cx="3968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TC, </a:t>
            </a:r>
            <a:r>
              <a:rPr lang="en-US" altLang="en-US" sz="1400"/>
              <a:t>total cholesterol</a:t>
            </a:r>
            <a:r>
              <a:rPr lang="en-US" altLang="en-US" sz="1400" i="1"/>
              <a:t>; TG</a:t>
            </a:r>
            <a:r>
              <a:rPr lang="en-US" altLang="en-US" sz="1400"/>
              <a:t>, triglycerides</a:t>
            </a:r>
            <a:endParaRPr lang="en-CA" altLang="en-US" sz="14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4"/>
          <p:cNvSpPr>
            <a:spLocks noChangeArrowheads="1"/>
          </p:cNvSpPr>
          <p:nvPr/>
        </p:nvSpPr>
        <p:spPr bwMode="auto">
          <a:xfrm>
            <a:off x="1309688" y="1681163"/>
            <a:ext cx="6872287" cy="4154487"/>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buFontTx/>
              <a:buChar char="•"/>
            </a:pPr>
            <a:r>
              <a:rPr lang="en-US" altLang="en-US" sz="2400"/>
              <a:t>   Increased TG and TG-rich lipoproteins</a:t>
            </a:r>
          </a:p>
          <a:p>
            <a:pPr defTabSz="914400" eaLnBrk="1" hangingPunct="1">
              <a:buFontTx/>
              <a:buChar char="•"/>
            </a:pPr>
            <a:r>
              <a:rPr lang="en-US" altLang="en-US" sz="2400"/>
              <a:t>   Increased postprandial TG</a:t>
            </a:r>
          </a:p>
          <a:p>
            <a:pPr defTabSz="914400" eaLnBrk="1" hangingPunct="1">
              <a:buFontTx/>
              <a:buChar char="•"/>
            </a:pPr>
            <a:r>
              <a:rPr lang="en-US" altLang="en-US" sz="2400"/>
              <a:t>   Low HDL-C</a:t>
            </a:r>
          </a:p>
          <a:p>
            <a:pPr defTabSz="914400" eaLnBrk="1" hangingPunct="1">
              <a:buFontTx/>
              <a:buChar char="•"/>
            </a:pPr>
            <a:r>
              <a:rPr lang="en-US" altLang="en-US" sz="2400"/>
              <a:t>   Low apo A-I</a:t>
            </a:r>
          </a:p>
          <a:p>
            <a:pPr defTabSz="914400" eaLnBrk="1" hangingPunct="1">
              <a:buFontTx/>
              <a:buChar char="•"/>
            </a:pPr>
            <a:r>
              <a:rPr lang="en-US" altLang="en-US" sz="2400"/>
              <a:t>   Decreased small HDL, prebeta-1 HDL, alpha-3 HDL</a:t>
            </a:r>
          </a:p>
          <a:p>
            <a:pPr defTabSz="914400" eaLnBrk="1" hangingPunct="1">
              <a:buFontTx/>
              <a:buChar char="•"/>
            </a:pPr>
            <a:r>
              <a:rPr lang="en-US" altLang="en-US" sz="2400"/>
              <a:t>   Increased apo B</a:t>
            </a:r>
          </a:p>
          <a:p>
            <a:pPr defTabSz="914400" eaLnBrk="1" hangingPunct="1">
              <a:buFontTx/>
              <a:buChar char="•"/>
            </a:pPr>
            <a:r>
              <a:rPr lang="en-US" altLang="en-US" sz="2400"/>
              <a:t>   Increased LDL particle number</a:t>
            </a:r>
          </a:p>
          <a:p>
            <a:pPr defTabSz="914400" eaLnBrk="1" hangingPunct="1">
              <a:buFontTx/>
              <a:buChar char="•"/>
            </a:pPr>
            <a:r>
              <a:rPr lang="en-US" altLang="en-US" sz="2400"/>
              <a:t>   Increased small, dense LDL</a:t>
            </a:r>
          </a:p>
          <a:p>
            <a:pPr defTabSz="914400" eaLnBrk="1" hangingPunct="1">
              <a:buFontTx/>
              <a:buChar char="•"/>
            </a:pPr>
            <a:r>
              <a:rPr lang="en-US" altLang="en-US" sz="2400"/>
              <a:t>   Increased apo C-III</a:t>
            </a:r>
          </a:p>
          <a:p>
            <a:pPr defTabSz="914400" eaLnBrk="1" hangingPunct="1">
              <a:buFontTx/>
              <a:buChar char="•"/>
            </a:pPr>
            <a:r>
              <a:rPr lang="en-US" altLang="en-US" sz="2400"/>
              <a:t>   Increased non-HDL-C</a:t>
            </a:r>
          </a:p>
          <a:p>
            <a:pPr defTabSz="914400" eaLnBrk="1" hangingPunct="1">
              <a:buFontTx/>
              <a:buChar char="•"/>
            </a:pPr>
            <a:r>
              <a:rPr lang="en-US" altLang="en-US" sz="2400"/>
              <a:t>   Increased oxidized and glycated lipids</a:t>
            </a:r>
          </a:p>
        </p:txBody>
      </p:sp>
      <p:sp>
        <p:nvSpPr>
          <p:cNvPr id="71682" name="Rectangle 5"/>
          <p:cNvSpPr>
            <a:spLocks noGrp="1"/>
          </p:cNvSpPr>
          <p:nvPr>
            <p:ph type="title" idx="4294967295"/>
          </p:nvPr>
        </p:nvSpPr>
        <p:spPr/>
        <p:txBody>
          <a:bodyPr/>
          <a:lstStyle/>
          <a:p>
            <a:r>
              <a:rPr lang="en-US" altLang="en-US" sz="2800"/>
              <a:t>Dyslipidemia components associated with type 2 diabetes and metabolic syndrome</a:t>
            </a:r>
          </a:p>
        </p:txBody>
      </p:sp>
      <p:sp>
        <p:nvSpPr>
          <p:cNvPr id="71683"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
        <p:nvSpPr>
          <p:cNvPr id="71685" name="Text Box 5"/>
          <p:cNvSpPr txBox="1">
            <a:spLocks noChangeArrowheads="1"/>
          </p:cNvSpPr>
          <p:nvPr/>
        </p:nvSpPr>
        <p:spPr bwMode="auto">
          <a:xfrm>
            <a:off x="742950" y="6397625"/>
            <a:ext cx="39687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TG</a:t>
            </a:r>
            <a:r>
              <a:rPr lang="en-US" altLang="en-US" sz="1400"/>
              <a:t>, triglycerides</a:t>
            </a:r>
            <a:endParaRPr lang="en-CA" altLang="en-US" sz="14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4"/>
          <p:cNvSpPr>
            <a:spLocks noGrp="1"/>
          </p:cNvSpPr>
          <p:nvPr>
            <p:ph type="title" idx="4294967295"/>
          </p:nvPr>
        </p:nvSpPr>
        <p:spPr>
          <a:xfrm>
            <a:off x="596900" y="2581275"/>
            <a:ext cx="7905750" cy="1143000"/>
          </a:xfrm>
        </p:spPr>
        <p:txBody>
          <a:bodyPr/>
          <a:lstStyle/>
          <a:p>
            <a:pPr algn="ctr">
              <a:lnSpc>
                <a:spcPct val="100000"/>
              </a:lnSpc>
            </a:pPr>
            <a:r>
              <a:rPr lang="en-US" altLang="en-US" sz="4000"/>
              <a:t>Who should receive </a:t>
            </a:r>
            <a:br>
              <a:rPr lang="en-US" altLang="en-US" sz="4000"/>
            </a:br>
            <a:r>
              <a:rPr lang="en-US" altLang="en-US" sz="4000"/>
              <a:t>statin therapy?</a:t>
            </a:r>
          </a:p>
        </p:txBody>
      </p:sp>
      <p:sp>
        <p:nvSpPr>
          <p:cNvPr id="72706" name="Text Box 3"/>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092825"/>
            <a:ext cx="9144000" cy="765175"/>
          </a:xfrm>
          <a:prstGeom prst="rect">
            <a:avLst/>
          </a:pr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4754" name="Text Box 75"/>
          <p:cNvSpPr txBox="1">
            <a:spLocks noChangeArrowheads="1"/>
          </p:cNvSpPr>
          <p:nvPr/>
        </p:nvSpPr>
        <p:spPr bwMode="auto">
          <a:xfrm>
            <a:off x="109538" y="6389688"/>
            <a:ext cx="8348662"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80000"/>
              </a:lnSpc>
              <a:spcBef>
                <a:spcPct val="50000"/>
              </a:spcBef>
            </a:pPr>
            <a:r>
              <a:rPr lang="en-US" altLang="en-US" sz="1200">
                <a:solidFill>
                  <a:srgbClr val="000000"/>
                </a:solidFill>
                <a:latin typeface="Arial" charset="0"/>
              </a:rPr>
              <a:t>HPS = Heart Protection Study; DM = diabetes mellitus; T1D = type 1 diabetes; T2D = type 2 diabetes</a:t>
            </a:r>
          </a:p>
          <a:p>
            <a:pPr eaLnBrk="1" hangingPunct="1">
              <a:lnSpc>
                <a:spcPct val="80000"/>
              </a:lnSpc>
              <a:spcBef>
                <a:spcPct val="50000"/>
              </a:spcBef>
            </a:pPr>
            <a:r>
              <a:rPr lang="en-US" altLang="en-US" sz="1200">
                <a:solidFill>
                  <a:srgbClr val="000000"/>
                </a:solidFill>
                <a:latin typeface="Arial" charset="0"/>
              </a:rPr>
              <a:t>HPS </a:t>
            </a:r>
            <a:r>
              <a:rPr lang="fr-FR" altLang="en-US" sz="1200" i="1">
                <a:solidFill>
                  <a:srgbClr val="000000"/>
                </a:solidFill>
                <a:latin typeface="Arial" charset="0"/>
              </a:rPr>
              <a:t>Lancet</a:t>
            </a:r>
            <a:r>
              <a:rPr lang="fr-FR" altLang="en-US" sz="1200">
                <a:solidFill>
                  <a:srgbClr val="000000"/>
                </a:solidFill>
                <a:latin typeface="Arial" charset="0"/>
              </a:rPr>
              <a:t> 2002;360:7-22. ; HPS </a:t>
            </a:r>
            <a:r>
              <a:rPr lang="fr-FR" altLang="en-US" sz="1200" i="1">
                <a:solidFill>
                  <a:srgbClr val="000000"/>
                </a:solidFill>
                <a:latin typeface="Arial" charset="0"/>
              </a:rPr>
              <a:t>Lancet </a:t>
            </a:r>
            <a:r>
              <a:rPr lang="fr-FR" altLang="en-US" sz="1200">
                <a:solidFill>
                  <a:srgbClr val="000000"/>
                </a:solidFill>
                <a:latin typeface="Arial" charset="0"/>
              </a:rPr>
              <a:t>2003:361:2005-16.</a:t>
            </a:r>
            <a:endParaRPr lang="en-US" altLang="en-US" sz="1200">
              <a:solidFill>
                <a:srgbClr val="000000"/>
              </a:solidFill>
              <a:latin typeface="Arial" charset="0"/>
            </a:endParaRPr>
          </a:p>
        </p:txBody>
      </p:sp>
      <p:sp>
        <p:nvSpPr>
          <p:cNvPr id="74755" name="Title 1"/>
          <p:cNvSpPr txBox="1">
            <a:spLocks noChangeArrowheads="1"/>
          </p:cNvSpPr>
          <p:nvPr/>
        </p:nvSpPr>
        <p:spPr bwMode="auto">
          <a:xfrm>
            <a:off x="685800" y="4397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r>
              <a:rPr lang="en-CA" altLang="en-US" sz="2800" b="1">
                <a:solidFill>
                  <a:srgbClr val="1E3268"/>
                </a:solidFill>
                <a:latin typeface="Open Sans" charset="0"/>
              </a:rPr>
              <a:t>HPS:  Statin Therapy Beneficial Among Patients with Diabetes</a:t>
            </a:r>
          </a:p>
        </p:txBody>
      </p:sp>
      <p:sp>
        <p:nvSpPr>
          <p:cNvPr id="74756" name="Text Box 79"/>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pic>
        <p:nvPicPr>
          <p:cNvPr id="7475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86063" y="1543050"/>
            <a:ext cx="5722937"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671763" y="2540000"/>
            <a:ext cx="3463925" cy="204788"/>
          </a:xfrm>
          <a:prstGeom prst="rect">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1" name="Rectangle 80"/>
          <p:cNvSpPr/>
          <p:nvPr/>
        </p:nvSpPr>
        <p:spPr>
          <a:xfrm>
            <a:off x="2671763" y="3833813"/>
            <a:ext cx="3463925" cy="204787"/>
          </a:xfrm>
          <a:prstGeom prst="rect">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2" name="Rectangle 81"/>
          <p:cNvSpPr/>
          <p:nvPr/>
        </p:nvSpPr>
        <p:spPr>
          <a:xfrm>
            <a:off x="2684463" y="5027613"/>
            <a:ext cx="3463925" cy="204787"/>
          </a:xfrm>
          <a:prstGeom prst="rect">
            <a:avLst/>
          </a:prstGeom>
          <a:noFill/>
          <a:ln w="19050"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4761" name="TextBox 4"/>
          <p:cNvSpPr txBox="1">
            <a:spLocks noChangeArrowheads="1"/>
          </p:cNvSpPr>
          <p:nvPr/>
        </p:nvSpPr>
        <p:spPr bwMode="auto">
          <a:xfrm>
            <a:off x="215900" y="1885950"/>
            <a:ext cx="2078038" cy="19240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buFont typeface="Arial" charset="0"/>
              <a:buChar char="•"/>
            </a:pPr>
            <a:r>
              <a:rPr lang="en-US" altLang="en-US"/>
              <a:t>N= 20 536 adults with CAD</a:t>
            </a:r>
          </a:p>
          <a:p>
            <a:pPr eaLnBrk="1" hangingPunct="1">
              <a:buFont typeface="Arial" charset="0"/>
              <a:buChar char="•"/>
            </a:pPr>
            <a:endParaRPr lang="en-US" altLang="en-US"/>
          </a:p>
          <a:p>
            <a:pPr eaLnBrk="1" hangingPunct="1">
              <a:buFont typeface="Arial" charset="0"/>
              <a:buChar char="•"/>
            </a:pPr>
            <a:r>
              <a:rPr lang="en-US" altLang="en-US"/>
              <a:t>DM = 5693 (28%)</a:t>
            </a:r>
          </a:p>
          <a:p>
            <a:pPr eaLnBrk="1" hangingPunct="1">
              <a:buFont typeface="Arial" charset="0"/>
              <a:buChar char="•"/>
            </a:pPr>
            <a:endParaRPr lang="en-US" altLang="en-US"/>
          </a:p>
          <a:p>
            <a:pPr eaLnBrk="1" hangingPunct="1">
              <a:buFont typeface="Arial" charset="0"/>
              <a:buChar char="•"/>
            </a:pPr>
            <a:r>
              <a:rPr lang="en-US" altLang="en-US"/>
              <a:t>T1D = 615 (3%) </a:t>
            </a:r>
          </a:p>
          <a:p>
            <a:pPr eaLnBrk="1" hangingPunct="1">
              <a:buFont typeface="Arial" charset="0"/>
              <a:buChar char="•"/>
            </a:pPr>
            <a:r>
              <a:rPr lang="en-US" altLang="en-US"/>
              <a:t>T2D = 5348 (26%)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1" grpId="0" animBg="1"/>
      <p:bldP spid="8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3"/>
          <p:cNvSpPr>
            <a:spLocks noGrp="1"/>
          </p:cNvSpPr>
          <p:nvPr>
            <p:ph type="body" idx="4294967295"/>
          </p:nvPr>
        </p:nvSpPr>
        <p:spPr>
          <a:xfrm>
            <a:off x="990600" y="1752600"/>
            <a:ext cx="7775575" cy="4114800"/>
          </a:xfrm>
        </p:spPr>
        <p:txBody>
          <a:bodyPr/>
          <a:lstStyle/>
          <a:p>
            <a:pPr>
              <a:lnSpc>
                <a:spcPct val="100000"/>
              </a:lnSpc>
            </a:pPr>
            <a:r>
              <a:rPr lang="en-US" altLang="en-US" b="0"/>
              <a:t>n = 2838</a:t>
            </a:r>
          </a:p>
          <a:p>
            <a:pPr>
              <a:lnSpc>
                <a:spcPct val="100000"/>
              </a:lnSpc>
            </a:pPr>
            <a:r>
              <a:rPr lang="en-US" altLang="en-US" b="0"/>
              <a:t>Age 40-75, no history of CVD</a:t>
            </a:r>
          </a:p>
          <a:p>
            <a:pPr>
              <a:lnSpc>
                <a:spcPct val="100000"/>
              </a:lnSpc>
            </a:pPr>
            <a:r>
              <a:rPr lang="en-US" altLang="en-US" b="0"/>
              <a:t>Type 2 diabetes plus one or more:</a:t>
            </a:r>
          </a:p>
          <a:p>
            <a:pPr lvl="1">
              <a:lnSpc>
                <a:spcPct val="100000"/>
              </a:lnSpc>
            </a:pPr>
            <a:r>
              <a:rPr lang="en-US" altLang="en-US">
                <a:latin typeface="Open Sans" charset="0"/>
              </a:rPr>
              <a:t>Retinopathy</a:t>
            </a:r>
          </a:p>
          <a:p>
            <a:pPr lvl="1">
              <a:lnSpc>
                <a:spcPct val="100000"/>
              </a:lnSpc>
            </a:pPr>
            <a:r>
              <a:rPr lang="en-US" altLang="en-US">
                <a:latin typeface="Open Sans" charset="0"/>
              </a:rPr>
              <a:t>Albuminuria</a:t>
            </a:r>
          </a:p>
          <a:p>
            <a:pPr lvl="1">
              <a:lnSpc>
                <a:spcPct val="100000"/>
              </a:lnSpc>
            </a:pPr>
            <a:r>
              <a:rPr lang="en-US" altLang="en-US">
                <a:latin typeface="Open Sans" charset="0"/>
              </a:rPr>
              <a:t>Hypertension</a:t>
            </a:r>
          </a:p>
          <a:p>
            <a:pPr lvl="1">
              <a:lnSpc>
                <a:spcPct val="100000"/>
              </a:lnSpc>
            </a:pPr>
            <a:r>
              <a:rPr lang="en-US" altLang="en-US">
                <a:latin typeface="Open Sans" charset="0"/>
              </a:rPr>
              <a:t>Smoking</a:t>
            </a:r>
          </a:p>
          <a:p>
            <a:pPr>
              <a:lnSpc>
                <a:spcPct val="100000"/>
              </a:lnSpc>
            </a:pPr>
            <a:r>
              <a:rPr lang="en-US" altLang="en-US" b="0"/>
              <a:t>Intervention: Atorvastatin 10 mg vs. placebo</a:t>
            </a:r>
          </a:p>
          <a:p>
            <a:pPr>
              <a:lnSpc>
                <a:spcPct val="100000"/>
              </a:lnSpc>
            </a:pPr>
            <a:r>
              <a:rPr lang="en-US" altLang="en-US" b="0"/>
              <a:t>Outcome: ACS, revascularization, stroke</a:t>
            </a:r>
          </a:p>
        </p:txBody>
      </p:sp>
      <p:sp>
        <p:nvSpPr>
          <p:cNvPr id="76802" name="Text Box 4"/>
          <p:cNvSpPr txBox="1">
            <a:spLocks noChangeArrowheads="1"/>
          </p:cNvSpPr>
          <p:nvPr/>
        </p:nvSpPr>
        <p:spPr bwMode="auto">
          <a:xfrm>
            <a:off x="222250" y="6296025"/>
            <a:ext cx="59769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200">
                <a:latin typeface="Arial" charset="0"/>
              </a:rPr>
              <a:t>Colhoun HM, et al. </a:t>
            </a:r>
            <a:r>
              <a:rPr lang="en-US" altLang="en-US" sz="1200" i="1">
                <a:latin typeface="Arial" charset="0"/>
              </a:rPr>
              <a:t>Lancet</a:t>
            </a:r>
            <a:r>
              <a:rPr lang="en-US" altLang="en-US" sz="1200">
                <a:latin typeface="Arial" charset="0"/>
              </a:rPr>
              <a:t> 2004;364:685</a:t>
            </a:r>
          </a:p>
          <a:p>
            <a:pPr eaLnBrk="1" hangingPunct="1">
              <a:spcBef>
                <a:spcPct val="50000"/>
              </a:spcBef>
            </a:pPr>
            <a:r>
              <a:rPr lang="en-US" altLang="en-US" sz="1200" i="1">
                <a:latin typeface="Arial" charset="0"/>
              </a:rPr>
              <a:t>ACS</a:t>
            </a:r>
            <a:r>
              <a:rPr lang="en-US" altLang="en-US" sz="1200">
                <a:latin typeface="Arial" charset="0"/>
              </a:rPr>
              <a:t>, acute coronary syndrome; </a:t>
            </a:r>
            <a:r>
              <a:rPr lang="en-US" altLang="en-US" sz="1200" i="1">
                <a:latin typeface="Arial" charset="0"/>
              </a:rPr>
              <a:t>CVD</a:t>
            </a:r>
            <a:r>
              <a:rPr lang="en-US" altLang="en-US" sz="1200">
                <a:latin typeface="Arial" charset="0"/>
              </a:rPr>
              <a:t>, cardiovascular disease.</a:t>
            </a:r>
          </a:p>
        </p:txBody>
      </p:sp>
      <p:sp>
        <p:nvSpPr>
          <p:cNvPr id="76803" name="Title 1"/>
          <p:cNvSpPr>
            <a:spLocks noGrp="1"/>
          </p:cNvSpPr>
          <p:nvPr>
            <p:ph type="title" idx="4294967295"/>
          </p:nvPr>
        </p:nvSpPr>
        <p:spPr>
          <a:xfrm>
            <a:off x="628650" y="461963"/>
            <a:ext cx="7886700" cy="1325562"/>
          </a:xfrm>
        </p:spPr>
        <p:txBody>
          <a:bodyPr/>
          <a:lstStyle/>
          <a:p>
            <a:r>
              <a:rPr lang="en-CA" altLang="en-US" sz="3200"/>
              <a:t>CARDS: Effect of Statin for PRIMARY Prevention in Type 2 Diabetes</a:t>
            </a:r>
          </a:p>
        </p:txBody>
      </p:sp>
      <p:sp>
        <p:nvSpPr>
          <p:cNvPr id="76804" name="Text Box 7"/>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1400" i="1"/>
              <a:t>2018 Diabetes Canada CPG – Chapter 25.  Dyslipidemia</a:t>
            </a:r>
            <a:endParaRPr lang="en-CA" altLang="en-US" sz="2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4_Office Theme">
  <a:themeElements>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9_Office Theme">
  <a:themeElements>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9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9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0_Office Theme">
  <a:themeElements>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0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12</TotalTime>
  <Words>4382</Words>
  <Application>Microsoft Macintosh PowerPoint</Application>
  <PresentationFormat>Letter Paper (8.5x11 in)</PresentationFormat>
  <Paragraphs>339</Paragraphs>
  <Slides>30</Slides>
  <Notes>15</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30</vt:i4>
      </vt:variant>
    </vt:vector>
  </HeadingPairs>
  <TitlesOfParts>
    <vt:vector size="44" baseType="lpstr">
      <vt:lpstr>Calibri</vt:lpstr>
      <vt:lpstr>MS PGothic</vt:lpstr>
      <vt:lpstr>ＭＳ Ｐゴシック</vt:lpstr>
      <vt:lpstr>Open Sans</vt:lpstr>
      <vt:lpstr>Open Sans Light</vt:lpstr>
      <vt:lpstr>Times New Roman</vt:lpstr>
      <vt:lpstr>Wingdings</vt:lpstr>
      <vt:lpstr>Arial</vt:lpstr>
      <vt:lpstr>Office Theme</vt:lpstr>
      <vt:lpstr>4_Office Theme</vt:lpstr>
      <vt:lpstr>14_Office Theme</vt:lpstr>
      <vt:lpstr>19_Office Theme</vt:lpstr>
      <vt:lpstr>20_Office Theme</vt:lpstr>
      <vt:lpstr>2_Office Theme</vt:lpstr>
      <vt:lpstr>Dyslipidemia </vt:lpstr>
      <vt:lpstr>PowerPoint Presentation</vt:lpstr>
      <vt:lpstr>Key Changes</vt:lpstr>
      <vt:lpstr>Dyslipidemia Checklist</vt:lpstr>
      <vt:lpstr>Measure Lipids at Diagnosis</vt:lpstr>
      <vt:lpstr>Dyslipidemia components associated with type 2 diabetes and metabolic syndrome</vt:lpstr>
      <vt:lpstr>Who should receive  statin therapy?</vt:lpstr>
      <vt:lpstr>PowerPoint Presentation</vt:lpstr>
      <vt:lpstr>CARDS: Effect of Statin for PRIMARY Prevention in Type 2 Diabetes</vt:lpstr>
      <vt:lpstr>CARDS:  Statins Reduced CVD in People w/ Type 2 Diabetes</vt:lpstr>
      <vt:lpstr>Who Should Receive Statins?  (regardless of baseline LDL-C)</vt:lpstr>
      <vt:lpstr>What if baseline LDL-C &lt;2.0 mmol/L?</vt:lpstr>
      <vt:lpstr>Statin Options</vt:lpstr>
      <vt:lpstr>If on therapy, target  LDL consistently &lt;2.0 mmol/L</vt:lpstr>
      <vt:lpstr>Statin Therapy Should be Concomitant with Healthy Behaviour Interventions</vt:lpstr>
      <vt:lpstr>Second- Line Agents: Only if LDL-C Target not Reached with Statin</vt:lpstr>
      <vt:lpstr>PowerPoint Presentation</vt:lpstr>
      <vt:lpstr>IMPROVE-IT: Ezetimibe add-on to statin reduced CV events in people with ACS and diabetes</vt:lpstr>
      <vt:lpstr>PowerPoint Presentation</vt:lpstr>
      <vt:lpstr>If Triglycerides &gt;10.0 mmol/L…</vt:lpstr>
      <vt:lpstr>Recommendation 1</vt:lpstr>
      <vt:lpstr>Recommendation 2</vt:lpstr>
      <vt:lpstr>Recommendation 3</vt:lpstr>
      <vt:lpstr>Recommendation 4</vt:lpstr>
      <vt:lpstr>Recommendation 5</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Dyslipidemia </dc:title>
  <dc:creator>Kate Campbell</dc:creator>
  <cp:lastModifiedBy>Kate Campbell</cp:lastModifiedBy>
  <cp:revision>4</cp:revision>
  <cp:lastPrinted>2017-01-20T14:54:31Z</cp:lastPrinted>
  <dcterms:created xsi:type="dcterms:W3CDTF">2018-04-09T17:36:50Z</dcterms:created>
  <dcterms:modified xsi:type="dcterms:W3CDTF">2018-10-24T02:49:39Z</dcterms:modified>
</cp:coreProperties>
</file>