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6"/>
    <p:sldMasterId id="2147483655" r:id="rId7"/>
  </p:sldMasterIdLst>
  <p:notesMasterIdLst>
    <p:notesMasterId r:id="rId38"/>
  </p:notesMasterIdLst>
  <p:handoutMasterIdLst>
    <p:handoutMasterId r:id="rId39"/>
  </p:handoutMasterIdLst>
  <p:sldIdLst>
    <p:sldId id="266" r:id="rId8"/>
    <p:sldId id="2135714694" r:id="rId9"/>
    <p:sldId id="268" r:id="rId10"/>
    <p:sldId id="294" r:id="rId11"/>
    <p:sldId id="2134805817" r:id="rId12"/>
    <p:sldId id="300" r:id="rId13"/>
    <p:sldId id="286" r:id="rId14"/>
    <p:sldId id="285" r:id="rId15"/>
    <p:sldId id="295" r:id="rId16"/>
    <p:sldId id="308" r:id="rId17"/>
    <p:sldId id="301" r:id="rId18"/>
    <p:sldId id="289" r:id="rId19"/>
    <p:sldId id="278" r:id="rId20"/>
    <p:sldId id="305" r:id="rId21"/>
    <p:sldId id="310" r:id="rId22"/>
    <p:sldId id="309" r:id="rId23"/>
    <p:sldId id="298" r:id="rId24"/>
    <p:sldId id="302" r:id="rId25"/>
    <p:sldId id="276" r:id="rId26"/>
    <p:sldId id="303" r:id="rId27"/>
    <p:sldId id="304" r:id="rId28"/>
    <p:sldId id="292" r:id="rId29"/>
    <p:sldId id="2135714695" r:id="rId30"/>
    <p:sldId id="277" r:id="rId31"/>
    <p:sldId id="291" r:id="rId32"/>
    <p:sldId id="311" r:id="rId33"/>
    <p:sldId id="306" r:id="rId34"/>
    <p:sldId id="307" r:id="rId35"/>
    <p:sldId id="2134805823" r:id="rId36"/>
    <p:sldId id="272" r:id="rId37"/>
  </p:sldIdLst>
  <p:sldSz cx="9144000" cy="5143500" type="screen16x9"/>
  <p:notesSz cx="9144000" cy="6858000"/>
  <p:embeddedFontLst>
    <p:embeddedFont>
      <p:font typeface="Open Sans" panose="020B0606030504020204" pitchFamily="34"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AAAB4C-5FCE-E33F-E4E8-67F069127E4B}" name="HP Bajaj" initials="HB" userId="d10d71e77fce590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E3268"/>
    <a:srgbClr val="00B2EB"/>
    <a:srgbClr val="00B0F0"/>
    <a:srgbClr val="3B3C5B"/>
    <a:srgbClr val="000099"/>
    <a:srgbClr val="D9201A"/>
    <a:srgbClr val="951B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56727" autoAdjust="0"/>
  </p:normalViewPr>
  <p:slideViewPr>
    <p:cSldViewPr snapToGrid="0">
      <p:cViewPr varScale="1">
        <p:scale>
          <a:sx n="52" d="100"/>
          <a:sy n="52" d="100"/>
        </p:scale>
        <p:origin x="156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3058" y="289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handoutMaster" Target="handoutMasters/handout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4.fntdata"/><Relationship Id="rId48"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med Ibrahim" userId="337ddbd1-4844-4e4a-8640-29b794175bb0" providerId="ADAL" clId="{FED4E74E-942F-497F-AD38-9C3C1405B766}"/>
    <pc:docChg chg="delSld">
      <pc:chgData name="Ahmed Ibrahim" userId="337ddbd1-4844-4e4a-8640-29b794175bb0" providerId="ADAL" clId="{FED4E74E-942F-497F-AD38-9C3C1405B766}" dt="2025-07-16T13:37:33.757" v="7" actId="47"/>
      <pc:docMkLst>
        <pc:docMk/>
      </pc:docMkLst>
      <pc:sldChg chg="del">
        <pc:chgData name="Ahmed Ibrahim" userId="337ddbd1-4844-4e4a-8640-29b794175bb0" providerId="ADAL" clId="{FED4E74E-942F-497F-AD38-9C3C1405B766}" dt="2025-07-16T13:37:15.349" v="3" actId="47"/>
        <pc:sldMkLst>
          <pc:docMk/>
          <pc:sldMk cId="3352310163" sldId="274"/>
        </pc:sldMkLst>
      </pc:sldChg>
      <pc:sldChg chg="del">
        <pc:chgData name="Ahmed Ibrahim" userId="337ddbd1-4844-4e4a-8640-29b794175bb0" providerId="ADAL" clId="{FED4E74E-942F-497F-AD38-9C3C1405B766}" dt="2025-07-16T13:37:25.490" v="6" actId="47"/>
        <pc:sldMkLst>
          <pc:docMk/>
          <pc:sldMk cId="2307384510" sldId="275"/>
        </pc:sldMkLst>
      </pc:sldChg>
      <pc:sldChg chg="del">
        <pc:chgData name="Ahmed Ibrahim" userId="337ddbd1-4844-4e4a-8640-29b794175bb0" providerId="ADAL" clId="{FED4E74E-942F-497F-AD38-9C3C1405B766}" dt="2025-07-16T13:37:09.491" v="1" actId="47"/>
        <pc:sldMkLst>
          <pc:docMk/>
          <pc:sldMk cId="636734441" sldId="287"/>
        </pc:sldMkLst>
      </pc:sldChg>
      <pc:sldChg chg="del">
        <pc:chgData name="Ahmed Ibrahim" userId="337ddbd1-4844-4e4a-8640-29b794175bb0" providerId="ADAL" clId="{FED4E74E-942F-497F-AD38-9C3C1405B766}" dt="2025-07-16T13:37:20.827" v="5" actId="47"/>
        <pc:sldMkLst>
          <pc:docMk/>
          <pc:sldMk cId="1189003001" sldId="288"/>
        </pc:sldMkLst>
      </pc:sldChg>
      <pc:sldChg chg="del">
        <pc:chgData name="Ahmed Ibrahim" userId="337ddbd1-4844-4e4a-8640-29b794175bb0" providerId="ADAL" clId="{FED4E74E-942F-497F-AD38-9C3C1405B766}" dt="2025-07-16T13:37:33.757" v="7" actId="47"/>
        <pc:sldMkLst>
          <pc:docMk/>
          <pc:sldMk cId="1244713883" sldId="290"/>
        </pc:sldMkLst>
      </pc:sldChg>
      <pc:sldChg chg="del">
        <pc:chgData name="Ahmed Ibrahim" userId="337ddbd1-4844-4e4a-8640-29b794175bb0" providerId="ADAL" clId="{FED4E74E-942F-497F-AD38-9C3C1405B766}" dt="2025-07-16T13:37:11.080" v="2" actId="47"/>
        <pc:sldMkLst>
          <pc:docMk/>
          <pc:sldMk cId="1023175962" sldId="296"/>
        </pc:sldMkLst>
      </pc:sldChg>
      <pc:sldChg chg="del">
        <pc:chgData name="Ahmed Ibrahim" userId="337ddbd1-4844-4e4a-8640-29b794175bb0" providerId="ADAL" clId="{FED4E74E-942F-497F-AD38-9C3C1405B766}" dt="2025-07-16T13:37:18.383" v="4" actId="47"/>
        <pc:sldMkLst>
          <pc:docMk/>
          <pc:sldMk cId="709073415" sldId="297"/>
        </pc:sldMkLst>
      </pc:sldChg>
      <pc:sldChg chg="del">
        <pc:chgData name="Ahmed Ibrahim" userId="337ddbd1-4844-4e4a-8640-29b794175bb0" providerId="ADAL" clId="{FED4E74E-942F-497F-AD38-9C3C1405B766}" dt="2025-07-16T13:37:06.456" v="0" actId="47"/>
        <pc:sldMkLst>
          <pc:docMk/>
          <pc:sldMk cId="3246529103" sldId="2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7C0A0622-C6DC-4FD2-ABD8-DDA167600CFD}" type="datetimeFigureOut">
              <a:rPr lang="en-CA" smtClean="0"/>
              <a:t>2025-07-16</a:t>
            </a:fld>
            <a:endParaRPr lang="en-CA"/>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E545ECF3-C548-4E2C-982A-AC21962E8F61}" type="slidenum">
              <a:rPr lang="en-CA" smtClean="0"/>
              <a:t>‹#›</a:t>
            </a:fld>
            <a:endParaRPr lang="en-CA"/>
          </a:p>
        </p:txBody>
      </p:sp>
    </p:spTree>
    <p:extLst>
      <p:ext uri="{BB962C8B-B14F-4D97-AF65-F5344CB8AC3E}">
        <p14:creationId xmlns:p14="http://schemas.microsoft.com/office/powerpoint/2010/main" val="3357558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B915F43-2318-4079-8A6D-E087A6525080}" type="datetimeFigureOut">
              <a:rPr lang="en-US" smtClean="0"/>
              <a:t>7/16/2025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1B58452-A64F-4FC9-BAD1-D42848DEA35F}" type="slidenum">
              <a:rPr lang="en-US" smtClean="0"/>
              <a:t>‹#›</a:t>
            </a:fld>
            <a:endParaRPr lang="en-US"/>
          </a:p>
        </p:txBody>
      </p:sp>
    </p:spTree>
    <p:extLst>
      <p:ext uri="{BB962C8B-B14F-4D97-AF65-F5344CB8AC3E}">
        <p14:creationId xmlns:p14="http://schemas.microsoft.com/office/powerpoint/2010/main" val="34272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my pleasure and </a:t>
            </a:r>
            <a:r>
              <a:rPr lang="en-US" dirty="0" err="1"/>
              <a:t>honour</a:t>
            </a:r>
            <a:r>
              <a:rPr lang="en-US" dirty="0"/>
              <a:t> to present the 2025 Diabetes Canada update for the Chronic Kidney Disease in Diabetes Clinical Practice Guideline. Many of these slides are from our presentation at the Diabetes Canada meeting in Halifax in November 2024. Our guideline has now been published in the Canadian Medical Association Journal in May of 2025. </a:t>
            </a:r>
          </a:p>
        </p:txBody>
      </p:sp>
      <p:sp>
        <p:nvSpPr>
          <p:cNvPr id="4" name="Slide Number Placeholder 3"/>
          <p:cNvSpPr>
            <a:spLocks noGrp="1"/>
          </p:cNvSpPr>
          <p:nvPr>
            <p:ph type="sldNum" sz="quarter" idx="10"/>
          </p:nvPr>
        </p:nvSpPr>
        <p:spPr/>
        <p:txBody>
          <a:bodyPr/>
          <a:lstStyle/>
          <a:p>
            <a:fld id="{81B58452-A64F-4FC9-BAD1-D42848DEA35F}" type="slidenum">
              <a:rPr lang="en-US" smtClean="0"/>
              <a:t>1</a:t>
            </a:fld>
            <a:endParaRPr lang="en-US"/>
          </a:p>
        </p:txBody>
      </p:sp>
    </p:spTree>
    <p:extLst>
      <p:ext uri="{BB962C8B-B14F-4D97-AF65-F5344CB8AC3E}">
        <p14:creationId xmlns:p14="http://schemas.microsoft.com/office/powerpoint/2010/main" val="841094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Here is the KDIGO (kidney disease, improving global outcomes) classification of kidney disease. On the left, you can see the column from G1 to G5. That signifies different levels of kidney function, based on the estimated glomerular filtration rate. Normal is 60 and above. Stage 3 is broken into a and b, but is an eGFR from 30 to 60 ml/min. Less than 30 ml/min, or stage 4 is when Nephrologists want to see the patient, and less than 15 is time to consider renal replacement therapies like dialysis or kidney transplantation. </a:t>
            </a:r>
          </a:p>
          <a:p>
            <a:r>
              <a:rPr lang="en-CA" dirty="0"/>
              <a:t>At the top on the right, are the columns designating the levels of albuminuria. A1 is normal, A2 is what we used to call microalbuminuria, and A3 is what we used to call macro albuminuria, or overt nephropathy. A2 and A3 are abnormal levels of albuminuria, and people with diabetes in that range have diabetic nephropathy. </a:t>
            </a:r>
          </a:p>
          <a:p>
            <a:r>
              <a:rPr lang="en-CA" dirty="0"/>
              <a:t>Looking at the heat map, the lower the GFR, and the greater the amount of albuminuria, the greater the risk of progressive kidney disease. Also the greater the risk of cardiovascular disease.  These patients need closer and more frequent follow up in clinic. </a:t>
            </a:r>
          </a:p>
        </p:txBody>
      </p:sp>
      <p:sp>
        <p:nvSpPr>
          <p:cNvPr id="4" name="Slide Number Placeholder 3"/>
          <p:cNvSpPr>
            <a:spLocks noGrp="1"/>
          </p:cNvSpPr>
          <p:nvPr>
            <p:ph type="sldNum" sz="quarter" idx="5"/>
          </p:nvPr>
        </p:nvSpPr>
        <p:spPr/>
        <p:txBody>
          <a:bodyPr/>
          <a:lstStyle/>
          <a:p>
            <a:fld id="{81B58452-A64F-4FC9-BAD1-D42848DEA35F}" type="slidenum">
              <a:rPr lang="en-US" smtClean="0"/>
              <a:t>10</a:t>
            </a:fld>
            <a:endParaRPr lang="en-US"/>
          </a:p>
        </p:txBody>
      </p:sp>
    </p:spTree>
    <p:extLst>
      <p:ext uri="{BB962C8B-B14F-4D97-AF65-F5344CB8AC3E}">
        <p14:creationId xmlns:p14="http://schemas.microsoft.com/office/powerpoint/2010/main" val="3408809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talk about this new term, the KFRE. It stands for Kidney Failure Risk Equation . Our co-author Dr. Nav Tangri almost single handedly researched and promoted the use of the KFRE, so successfully, that your lab should included it on your patients results if you have measured the urine ACR and the serum creatinine. </a:t>
            </a:r>
          </a:p>
        </p:txBody>
      </p:sp>
      <p:sp>
        <p:nvSpPr>
          <p:cNvPr id="4" name="Slide Number Placeholder 3"/>
          <p:cNvSpPr>
            <a:spLocks noGrp="1"/>
          </p:cNvSpPr>
          <p:nvPr>
            <p:ph type="sldNum" sz="quarter" idx="5"/>
          </p:nvPr>
        </p:nvSpPr>
        <p:spPr/>
        <p:txBody>
          <a:bodyPr/>
          <a:lstStyle/>
          <a:p>
            <a:fld id="{81B58452-A64F-4FC9-BAD1-D42848DEA35F}" type="slidenum">
              <a:rPr lang="en-US" smtClean="0"/>
              <a:t>11</a:t>
            </a:fld>
            <a:endParaRPr lang="en-US"/>
          </a:p>
        </p:txBody>
      </p:sp>
    </p:spTree>
    <p:extLst>
      <p:ext uri="{BB962C8B-B14F-4D97-AF65-F5344CB8AC3E}">
        <p14:creationId xmlns:p14="http://schemas.microsoft.com/office/powerpoint/2010/main" val="1590929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KFRE is a formula that predicts the risk of kidney failure over time. Nephrologists use the KFRE2 or the risk of end stage kidney disease in 2 years. The KFRE5 is for primary care. It is the risk of ending up on dialysis in the next 5 years. All you have to remember is that if the KFRE is 5 or over, then that person has a risk of needing dialysis in the next 5 years. The significance, is that a KFRE of 5 or greater identifies when a referral to your local nephrologist is needed. </a:t>
            </a:r>
          </a:p>
          <a:p>
            <a:r>
              <a:rPr lang="en-CA" dirty="0"/>
              <a:t>The components of the KFRE are shown above. Each of these is available to the lab when you order a urine ACR and a serum creatinine.</a:t>
            </a:r>
          </a:p>
        </p:txBody>
      </p:sp>
      <p:sp>
        <p:nvSpPr>
          <p:cNvPr id="4" name="Slide Number Placeholder 3"/>
          <p:cNvSpPr>
            <a:spLocks noGrp="1"/>
          </p:cNvSpPr>
          <p:nvPr>
            <p:ph type="sldNum" sz="quarter" idx="5"/>
          </p:nvPr>
        </p:nvSpPr>
        <p:spPr/>
        <p:txBody>
          <a:bodyPr/>
          <a:lstStyle/>
          <a:p>
            <a:fld id="{81B58452-A64F-4FC9-BAD1-D42848DEA35F}" type="slidenum">
              <a:rPr lang="en-US" smtClean="0"/>
              <a:t>12</a:t>
            </a:fld>
            <a:endParaRPr lang="en-US"/>
          </a:p>
        </p:txBody>
      </p:sp>
    </p:spTree>
    <p:extLst>
      <p:ext uri="{BB962C8B-B14F-4D97-AF65-F5344CB8AC3E}">
        <p14:creationId xmlns:p14="http://schemas.microsoft.com/office/powerpoint/2010/main" val="3290241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For the first time, we have a recommendation about the management of hyperkalemia. In addition to the CKD guideline publication, there is a supplement included that outlines the management of hyperkalemia including picture sheets that can be given to patients along with dietary advice. </a:t>
            </a:r>
          </a:p>
          <a:p>
            <a:r>
              <a:rPr lang="en-CA" dirty="0"/>
              <a:t>We have simplified the classification of hyperkalemia. However, we have made your job a little harder. That is because we want you to continue kidney protection medications that may be raising the potassium if the potassium level is less than 6. We have a table of advice for keeping the potassium under control, as well as the information in the hyperkalemia management supplement. It is only when the potassium is 6 or higher, that the patient’s </a:t>
            </a:r>
            <a:r>
              <a:rPr lang="en-CA" dirty="0" err="1"/>
              <a:t>RAASi</a:t>
            </a:r>
            <a:r>
              <a:rPr lang="en-CA" dirty="0"/>
              <a:t> should be held, and they should be sent to the ER for emergency management. </a:t>
            </a:r>
          </a:p>
          <a:p>
            <a:r>
              <a:rPr lang="en-CA" dirty="0"/>
              <a:t>So remember, mild or moderate hyperkalemia, need to be managed, at the same time that you keep the patient on </a:t>
            </a:r>
            <a:r>
              <a:rPr lang="en-CA" dirty="0" err="1"/>
              <a:t>RAASi</a:t>
            </a:r>
            <a:r>
              <a:rPr lang="en-CA" dirty="0"/>
              <a:t> and their kidney protective medications. </a:t>
            </a:r>
          </a:p>
        </p:txBody>
      </p:sp>
      <p:sp>
        <p:nvSpPr>
          <p:cNvPr id="4" name="Slide Number Placeholder 3"/>
          <p:cNvSpPr>
            <a:spLocks noGrp="1"/>
          </p:cNvSpPr>
          <p:nvPr>
            <p:ph type="sldNum" sz="quarter" idx="5"/>
          </p:nvPr>
        </p:nvSpPr>
        <p:spPr/>
        <p:txBody>
          <a:bodyPr/>
          <a:lstStyle/>
          <a:p>
            <a:fld id="{81B58452-A64F-4FC9-BAD1-D42848DEA35F}" type="slidenum">
              <a:rPr lang="en-US" smtClean="0"/>
              <a:t>13</a:t>
            </a:fld>
            <a:endParaRPr lang="en-US"/>
          </a:p>
        </p:txBody>
      </p:sp>
    </p:spTree>
    <p:extLst>
      <p:ext uri="{BB962C8B-B14F-4D97-AF65-F5344CB8AC3E}">
        <p14:creationId xmlns:p14="http://schemas.microsoft.com/office/powerpoint/2010/main" val="2550796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Here is a checklist of foods I like to ask the patient about when the lab reports a high potassium level. Bananas, oranges, orange juice, tomatoes, tomato juice, highly refined foods etc. </a:t>
            </a:r>
          </a:p>
        </p:txBody>
      </p:sp>
      <p:sp>
        <p:nvSpPr>
          <p:cNvPr id="4" name="Slide Number Placeholder 3"/>
          <p:cNvSpPr>
            <a:spLocks noGrp="1"/>
          </p:cNvSpPr>
          <p:nvPr>
            <p:ph type="sldNum" sz="quarter" idx="5"/>
          </p:nvPr>
        </p:nvSpPr>
        <p:spPr/>
        <p:txBody>
          <a:bodyPr/>
          <a:lstStyle/>
          <a:p>
            <a:fld id="{81B58452-A64F-4FC9-BAD1-D42848DEA35F}" type="slidenum">
              <a:rPr lang="en-US" smtClean="0"/>
              <a:t>14</a:t>
            </a:fld>
            <a:endParaRPr lang="en-US"/>
          </a:p>
        </p:txBody>
      </p:sp>
    </p:spTree>
    <p:extLst>
      <p:ext uri="{BB962C8B-B14F-4D97-AF65-F5344CB8AC3E}">
        <p14:creationId xmlns:p14="http://schemas.microsoft.com/office/powerpoint/2010/main" val="1549093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algorithm takes you through the management of hyperkalemia. If the potassium is 6 or above, stop the </a:t>
            </a:r>
            <a:r>
              <a:rPr lang="en-CA" dirty="0" err="1"/>
              <a:t>RAASi</a:t>
            </a:r>
            <a:r>
              <a:rPr lang="en-CA" dirty="0"/>
              <a:t>, and send to the ER. After the patient has returned to normal, don’t forget to restart </a:t>
            </a:r>
            <a:r>
              <a:rPr lang="en-CA" dirty="0" err="1"/>
              <a:t>RAASi</a:t>
            </a:r>
            <a:r>
              <a:rPr lang="en-CA" dirty="0"/>
              <a:t>. </a:t>
            </a:r>
          </a:p>
          <a:p>
            <a:r>
              <a:rPr lang="en-CA" dirty="0"/>
              <a:t>If the potassium is elevated but &lt; 6.0, then look at our supplement table. Consider diet, if there is a metabolic acidosis with low level of bicarbonate, then treat it with sodium bicarbonate 500 mg bid. </a:t>
            </a:r>
          </a:p>
          <a:p>
            <a:r>
              <a:rPr lang="en-CA" dirty="0"/>
              <a:t>Consider adding a diuretic. SGLT2i’s lower potassium. Even consider a potassium binder like the new </a:t>
            </a:r>
            <a:r>
              <a:rPr lang="en-CA" dirty="0" err="1"/>
              <a:t>lokelma</a:t>
            </a:r>
            <a:r>
              <a:rPr lang="en-CA" dirty="0"/>
              <a:t> or </a:t>
            </a:r>
            <a:r>
              <a:rPr lang="en-CA" dirty="0" err="1"/>
              <a:t>patiromer</a:t>
            </a:r>
            <a:r>
              <a:rPr lang="en-CA" dirty="0"/>
              <a:t> that are safe and effective, but very pricey if the patient does not have private coverage. </a:t>
            </a:r>
          </a:p>
        </p:txBody>
      </p:sp>
      <p:sp>
        <p:nvSpPr>
          <p:cNvPr id="4" name="Slide Number Placeholder 3"/>
          <p:cNvSpPr>
            <a:spLocks noGrp="1"/>
          </p:cNvSpPr>
          <p:nvPr>
            <p:ph type="sldNum" sz="quarter" idx="5"/>
          </p:nvPr>
        </p:nvSpPr>
        <p:spPr/>
        <p:txBody>
          <a:bodyPr/>
          <a:lstStyle/>
          <a:p>
            <a:fld id="{81B58452-A64F-4FC9-BAD1-D42848DEA35F}" type="slidenum">
              <a:rPr lang="en-US" smtClean="0"/>
              <a:t>15</a:t>
            </a:fld>
            <a:endParaRPr lang="en-US"/>
          </a:p>
        </p:txBody>
      </p:sp>
    </p:spTree>
    <p:extLst>
      <p:ext uri="{BB962C8B-B14F-4D97-AF65-F5344CB8AC3E}">
        <p14:creationId xmlns:p14="http://schemas.microsoft.com/office/powerpoint/2010/main" val="976195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table provides guidance on when to test potassium levels after starting </a:t>
            </a:r>
            <a:r>
              <a:rPr lang="en-CA" dirty="0" err="1"/>
              <a:t>RAASi</a:t>
            </a:r>
            <a:r>
              <a:rPr lang="en-CA" dirty="0"/>
              <a:t>, and note the relaxed timeframe for the </a:t>
            </a:r>
            <a:r>
              <a:rPr lang="en-CA" dirty="0" err="1"/>
              <a:t>nsMRA</a:t>
            </a:r>
            <a:r>
              <a:rPr lang="en-CA" dirty="0"/>
              <a:t> finerenone (</a:t>
            </a:r>
            <a:r>
              <a:rPr lang="en-CA" dirty="0" err="1"/>
              <a:t>Kerendia</a:t>
            </a:r>
            <a:r>
              <a:rPr lang="en-CA" dirty="0"/>
              <a:t>) which is 4 weeks, as there is less </a:t>
            </a:r>
            <a:r>
              <a:rPr lang="en-CA" dirty="0" err="1"/>
              <a:t>hyerkalemia</a:t>
            </a:r>
            <a:r>
              <a:rPr lang="en-CA" dirty="0"/>
              <a:t>. After an ER visit, when the patient’s </a:t>
            </a:r>
            <a:r>
              <a:rPr lang="en-CA" dirty="0" err="1"/>
              <a:t>RAASi</a:t>
            </a:r>
            <a:r>
              <a:rPr lang="en-CA" dirty="0"/>
              <a:t> has been held, we recommend retesting potassium in a week, and if under control, for example 4.8 or less, to restart </a:t>
            </a:r>
            <a:r>
              <a:rPr lang="en-CA" dirty="0" err="1"/>
              <a:t>RAASi</a:t>
            </a:r>
            <a:r>
              <a:rPr lang="en-CA" dirty="0"/>
              <a:t>, and have a discussion about limiting dietary potassium, potential with one of the potassium related patient handouts from the supplement. </a:t>
            </a:r>
          </a:p>
          <a:p>
            <a:endParaRPr lang="en-CA" dirty="0"/>
          </a:p>
          <a:p>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16</a:t>
            </a:fld>
            <a:endParaRPr lang="en-US"/>
          </a:p>
        </p:txBody>
      </p:sp>
    </p:spTree>
    <p:extLst>
      <p:ext uri="{BB962C8B-B14F-4D97-AF65-F5344CB8AC3E}">
        <p14:creationId xmlns:p14="http://schemas.microsoft.com/office/powerpoint/2010/main" val="2010480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 reminder that, use of </a:t>
            </a:r>
            <a:r>
              <a:rPr lang="en-CA" dirty="0" err="1"/>
              <a:t>ACEi</a:t>
            </a:r>
            <a:r>
              <a:rPr lang="en-CA" dirty="0"/>
              <a:t> or ARB is foundational for kidney and heart protection . </a:t>
            </a:r>
          </a:p>
        </p:txBody>
      </p:sp>
      <p:sp>
        <p:nvSpPr>
          <p:cNvPr id="4" name="Slide Number Placeholder 3"/>
          <p:cNvSpPr>
            <a:spLocks noGrp="1"/>
          </p:cNvSpPr>
          <p:nvPr>
            <p:ph type="sldNum" sz="quarter" idx="5"/>
          </p:nvPr>
        </p:nvSpPr>
        <p:spPr/>
        <p:txBody>
          <a:bodyPr/>
          <a:lstStyle/>
          <a:p>
            <a:fld id="{81B58452-A64F-4FC9-BAD1-D42848DEA35F}" type="slidenum">
              <a:rPr lang="en-US" smtClean="0"/>
              <a:t>17</a:t>
            </a:fld>
            <a:endParaRPr lang="en-US"/>
          </a:p>
        </p:txBody>
      </p:sp>
    </p:spTree>
    <p:extLst>
      <p:ext uri="{BB962C8B-B14F-4D97-AF65-F5344CB8AC3E}">
        <p14:creationId xmlns:p14="http://schemas.microsoft.com/office/powerpoint/2010/main" val="3068549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All the newer therapies for kidney and heart protection, are added to the background of </a:t>
            </a:r>
            <a:r>
              <a:rPr lang="en-CA" dirty="0" err="1"/>
              <a:t>ACEi</a:t>
            </a:r>
            <a:r>
              <a:rPr lang="en-CA" dirty="0"/>
              <a:t> or ARB.  SGLT2i therapy was initially added to the CKD chapter in 2018, when it was just for patients with CKD and a history of CAD or many CAD risk factors. Then in 2020, it was included specifically for patient’s with diabetes and kidney disease. </a:t>
            </a:r>
          </a:p>
          <a:p>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18</a:t>
            </a:fld>
            <a:endParaRPr lang="en-US"/>
          </a:p>
        </p:txBody>
      </p:sp>
    </p:spTree>
    <p:extLst>
      <p:ext uri="{BB962C8B-B14F-4D97-AF65-F5344CB8AC3E}">
        <p14:creationId xmlns:p14="http://schemas.microsoft.com/office/powerpoint/2010/main" val="1120089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recommendation for the use of SGLT2i for kidney protection. I have simplified the wording from the actual manuscript to make this recommendation more implementable.</a:t>
            </a:r>
          </a:p>
          <a:p>
            <a:r>
              <a:rPr lang="en-US" dirty="0"/>
              <a:t>For adults with type 2 diabetes, and CKD on </a:t>
            </a:r>
            <a:r>
              <a:rPr lang="en-US" dirty="0" err="1"/>
              <a:t>RAASi</a:t>
            </a:r>
            <a:r>
              <a:rPr lang="en-US" dirty="0"/>
              <a:t>, if their eGFR is &lt; 60 ml/min, they have an indication for SGLT2i, with or without abnormal urine albumin levels. If the eGFR is 60 or more, the indication for SGLT2 is for patients with A3 albuminuria. It is quite reasonable to extrapolate this recommendation to start and SGLT2i earlier when the ACR is in the A2 range. </a:t>
            </a:r>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19</a:t>
            </a:fld>
            <a:endParaRPr lang="en-US"/>
          </a:p>
        </p:txBody>
      </p:sp>
    </p:spTree>
    <p:extLst>
      <p:ext uri="{BB962C8B-B14F-4D97-AF65-F5344CB8AC3E}">
        <p14:creationId xmlns:p14="http://schemas.microsoft.com/office/powerpoint/2010/main" val="4110015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Once you are familiar with the new practice recommendations from our guideline, if you would like more information in a continuing professional education format, to help you change your clinical practice to come in line with the new guideline directed medical therapy outlined here, please visit these websites. </a:t>
            </a:r>
          </a:p>
        </p:txBody>
      </p:sp>
      <p:sp>
        <p:nvSpPr>
          <p:cNvPr id="4" name="Slide Number Placeholder 3"/>
          <p:cNvSpPr>
            <a:spLocks noGrp="1"/>
          </p:cNvSpPr>
          <p:nvPr>
            <p:ph type="sldNum" sz="quarter" idx="5"/>
          </p:nvPr>
        </p:nvSpPr>
        <p:spPr/>
        <p:txBody>
          <a:bodyPr/>
          <a:lstStyle/>
          <a:p>
            <a:fld id="{81B58452-A64F-4FC9-BAD1-D42848DEA35F}" type="slidenum">
              <a:rPr lang="en-US" smtClean="0"/>
              <a:t>2</a:t>
            </a:fld>
            <a:endParaRPr lang="en-US"/>
          </a:p>
        </p:txBody>
      </p:sp>
    </p:spTree>
    <p:extLst>
      <p:ext uri="{BB962C8B-B14F-4D97-AF65-F5344CB8AC3E}">
        <p14:creationId xmlns:p14="http://schemas.microsoft.com/office/powerpoint/2010/main" val="1378837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It is so exciting that we now have 4 therapies for kidney and heart protection for people with diabetes and kidney disease. It is just a short time again, that all we had was blood pressure control and </a:t>
            </a:r>
            <a:r>
              <a:rPr lang="en-CA" dirty="0" err="1"/>
              <a:t>RAASi</a:t>
            </a:r>
            <a:r>
              <a:rPr lang="en-CA" dirty="0"/>
              <a:t>. Now we have SGLT2i, and two additional drug classes. Next I will discuss the two new therapies. </a:t>
            </a:r>
          </a:p>
        </p:txBody>
      </p:sp>
      <p:sp>
        <p:nvSpPr>
          <p:cNvPr id="4" name="Slide Number Placeholder 3"/>
          <p:cNvSpPr>
            <a:spLocks noGrp="1"/>
          </p:cNvSpPr>
          <p:nvPr>
            <p:ph type="sldNum" sz="quarter" idx="5"/>
          </p:nvPr>
        </p:nvSpPr>
        <p:spPr/>
        <p:txBody>
          <a:bodyPr/>
          <a:lstStyle/>
          <a:p>
            <a:fld id="{81B58452-A64F-4FC9-BAD1-D42848DEA35F}" type="slidenum">
              <a:rPr lang="en-US" smtClean="0"/>
              <a:t>20</a:t>
            </a:fld>
            <a:endParaRPr lang="en-US"/>
          </a:p>
        </p:txBody>
      </p:sp>
    </p:spTree>
    <p:extLst>
      <p:ext uri="{BB962C8B-B14F-4D97-AF65-F5344CB8AC3E}">
        <p14:creationId xmlns:p14="http://schemas.microsoft.com/office/powerpoint/2010/main" val="578565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Subcutaneous semaglutide (Ozempic) was studied in people with type 2 diabetes and A2 and A3 albuminuria in the FLOW study. In this analysis, subcutaneous semaglutide demonstrated a 24% improvement in the composite kidney outcome and also cardiovascular benefit. This is on top of existing </a:t>
            </a:r>
            <a:r>
              <a:rPr lang="en-CA" dirty="0" err="1"/>
              <a:t>RAASi</a:t>
            </a:r>
            <a:r>
              <a:rPr lang="en-CA" dirty="0"/>
              <a:t> therapy and blood pressure control. </a:t>
            </a:r>
          </a:p>
          <a:p>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22</a:t>
            </a:fld>
            <a:endParaRPr lang="en-US"/>
          </a:p>
        </p:txBody>
      </p:sp>
    </p:spTree>
    <p:extLst>
      <p:ext uri="{BB962C8B-B14F-4D97-AF65-F5344CB8AC3E}">
        <p14:creationId xmlns:p14="http://schemas.microsoft.com/office/powerpoint/2010/main" val="3089506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23</a:t>
            </a:fld>
            <a:endParaRPr lang="en-US"/>
          </a:p>
        </p:txBody>
      </p:sp>
    </p:spTree>
    <p:extLst>
      <p:ext uri="{BB962C8B-B14F-4D97-AF65-F5344CB8AC3E}">
        <p14:creationId xmlns:p14="http://schemas.microsoft.com/office/powerpoint/2010/main" val="2542096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recommendation for the use of subcutaneous semaglutide for kidney protection. I have simplified the wording from the actual manuscript to make this recommendation more implementable.</a:t>
            </a:r>
          </a:p>
          <a:p>
            <a:r>
              <a:rPr lang="en-US" dirty="0"/>
              <a:t>For adults with type 2 diabetes, and CKD on </a:t>
            </a:r>
            <a:r>
              <a:rPr lang="en-US" dirty="0" err="1"/>
              <a:t>RAASi</a:t>
            </a:r>
            <a:r>
              <a:rPr lang="en-US" dirty="0"/>
              <a:t>, if their eGFR is 25 ml/min or greater, and they have abnormal albuminuria, then they have an indication for subcutaneous semaglutide. </a:t>
            </a:r>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24</a:t>
            </a:fld>
            <a:endParaRPr lang="en-US"/>
          </a:p>
        </p:txBody>
      </p:sp>
    </p:spTree>
    <p:extLst>
      <p:ext uri="{BB962C8B-B14F-4D97-AF65-F5344CB8AC3E}">
        <p14:creationId xmlns:p14="http://schemas.microsoft.com/office/powerpoint/2010/main" val="2430113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non-steroid mineralocorticoid receptor antagonist or </a:t>
            </a:r>
            <a:r>
              <a:rPr lang="en-CA" dirty="0" err="1"/>
              <a:t>nsMRA</a:t>
            </a:r>
            <a:r>
              <a:rPr lang="en-CA" dirty="0"/>
              <a:t> finerenone (</a:t>
            </a:r>
            <a:r>
              <a:rPr lang="en-CA" dirty="0" err="1"/>
              <a:t>Kerendia</a:t>
            </a:r>
            <a:r>
              <a:rPr lang="en-CA" dirty="0"/>
              <a:t>) was studied in people with type 2 diabetes and A2 and A3 albuminuria in the FIGARO and FIDELIO studies. A pre-planned analysis put the two studies together in a pooled analysis called FIDELITY. In this analysis, finerenone demonstrated a 23% improvement in the composite kidney outcome and a 14% improvement in the cardiac outcome. Remember, this is on top of existing </a:t>
            </a:r>
            <a:r>
              <a:rPr lang="en-CA" dirty="0" err="1"/>
              <a:t>RAASi</a:t>
            </a:r>
            <a:r>
              <a:rPr lang="en-CA" dirty="0"/>
              <a:t> therapy and blood pressure control. </a:t>
            </a:r>
          </a:p>
        </p:txBody>
      </p:sp>
      <p:sp>
        <p:nvSpPr>
          <p:cNvPr id="4" name="Slide Number Placeholder 3"/>
          <p:cNvSpPr>
            <a:spLocks noGrp="1"/>
          </p:cNvSpPr>
          <p:nvPr>
            <p:ph type="sldNum" sz="quarter" idx="5"/>
          </p:nvPr>
        </p:nvSpPr>
        <p:spPr/>
        <p:txBody>
          <a:bodyPr/>
          <a:lstStyle/>
          <a:p>
            <a:fld id="{81B58452-A64F-4FC9-BAD1-D42848DEA35F}" type="slidenum">
              <a:rPr lang="en-US" smtClean="0"/>
              <a:t>25</a:t>
            </a:fld>
            <a:endParaRPr lang="en-US"/>
          </a:p>
        </p:txBody>
      </p:sp>
    </p:spTree>
    <p:extLst>
      <p:ext uri="{BB962C8B-B14F-4D97-AF65-F5344CB8AC3E}">
        <p14:creationId xmlns:p14="http://schemas.microsoft.com/office/powerpoint/2010/main" val="578066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recommendation for the use of the </a:t>
            </a:r>
            <a:r>
              <a:rPr lang="en-US" dirty="0" err="1"/>
              <a:t>nsMRA</a:t>
            </a:r>
            <a:r>
              <a:rPr lang="en-US" dirty="0"/>
              <a:t> finerenone for kidney protection. I have simplified the wording from the actual manuscript to make this recommendation more implementable.</a:t>
            </a:r>
          </a:p>
          <a:p>
            <a:r>
              <a:rPr lang="en-US" dirty="0"/>
              <a:t>For adults with type 2 diabetes, and CKD on </a:t>
            </a:r>
            <a:r>
              <a:rPr lang="en-US" dirty="0" err="1"/>
              <a:t>RAASi</a:t>
            </a:r>
            <a:r>
              <a:rPr lang="en-US" dirty="0"/>
              <a:t>, if their eGFR is 25 ml/min or greater, and they have abnormal albuminuria, then they have an indication for finerenone if their potassium level is &lt; 4.8 mmol/L.  </a:t>
            </a:r>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26</a:t>
            </a:fld>
            <a:endParaRPr lang="en-US"/>
          </a:p>
        </p:txBody>
      </p:sp>
    </p:spTree>
    <p:extLst>
      <p:ext uri="{BB962C8B-B14F-4D97-AF65-F5344CB8AC3E}">
        <p14:creationId xmlns:p14="http://schemas.microsoft.com/office/powerpoint/2010/main" val="2608237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Now that we have four therapies for protecting the kidneys and heart in people with diabetic nephropathy, you may wonder what order is best to use for adding these agents, and how many should be added. </a:t>
            </a:r>
          </a:p>
          <a:p>
            <a:r>
              <a:rPr lang="en-CA" dirty="0"/>
              <a:t>The first question is easiest. We should try to start with </a:t>
            </a:r>
            <a:r>
              <a:rPr lang="en-CA" dirty="0" err="1"/>
              <a:t>RAASi</a:t>
            </a:r>
            <a:r>
              <a:rPr lang="en-CA" dirty="0"/>
              <a:t>, for example starting an </a:t>
            </a:r>
            <a:r>
              <a:rPr lang="en-CA" dirty="0" err="1"/>
              <a:t>ACEi</a:t>
            </a:r>
            <a:r>
              <a:rPr lang="en-CA" dirty="0"/>
              <a:t> or an ARB. This is on the background of blood pressure control to &lt; 130/80 mmHg. </a:t>
            </a:r>
          </a:p>
          <a:p>
            <a:r>
              <a:rPr lang="en-CA" dirty="0"/>
              <a:t>When it comes to the second class of drug to add, we feel it is best to consider a patient’s values and preferences. </a:t>
            </a:r>
          </a:p>
          <a:p>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27</a:t>
            </a:fld>
            <a:endParaRPr lang="en-US"/>
          </a:p>
        </p:txBody>
      </p:sp>
    </p:spTree>
    <p:extLst>
      <p:ext uri="{BB962C8B-B14F-4D97-AF65-F5344CB8AC3E}">
        <p14:creationId xmlns:p14="http://schemas.microsoft.com/office/powerpoint/2010/main" val="1991639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Thanks to Phil McFarlane for the concept of this table. We have listed five patient preferences on the left column, and how that is reflected in appropriateness or not of adding to </a:t>
            </a:r>
            <a:r>
              <a:rPr lang="en-CA" dirty="0" err="1"/>
              <a:t>RAASi</a:t>
            </a:r>
            <a:r>
              <a:rPr lang="en-CA" dirty="0"/>
              <a:t> with an SGLT2i, and </a:t>
            </a:r>
            <a:r>
              <a:rPr lang="en-CA" dirty="0" err="1"/>
              <a:t>nsMRA</a:t>
            </a:r>
            <a:r>
              <a:rPr lang="en-CA" dirty="0"/>
              <a:t>, or GLP 1-RA. </a:t>
            </a:r>
          </a:p>
          <a:p>
            <a:r>
              <a:rPr lang="en-CA" dirty="0"/>
              <a:t>If weight loss is the patient’s goal, an SGLT2i possibly with the addition of a GLP1-RA makes sense. </a:t>
            </a:r>
          </a:p>
          <a:p>
            <a:r>
              <a:rPr lang="en-CA" dirty="0"/>
              <a:t>If hyperkalemia has been a problem, then an SGLT2i is helpful to reduce the potassium level. </a:t>
            </a:r>
          </a:p>
          <a:p>
            <a:r>
              <a:rPr lang="en-CA" dirty="0"/>
              <a:t>If the patient has had previous genital mycotic infections, then they may want to avoid an SLT2i, I should add that it seems that SGLT2is, while increasing the risk for yeast infections, do not increase the risk of typical urinary track infections, so a previous UTI is not a contraindication for an SGLTi2, </a:t>
            </a:r>
          </a:p>
          <a:p>
            <a:r>
              <a:rPr lang="en-CA" dirty="0"/>
              <a:t>What about adding more than one of the new therapies to an </a:t>
            </a:r>
            <a:r>
              <a:rPr lang="en-CA" dirty="0" err="1"/>
              <a:t>ACEi</a:t>
            </a:r>
            <a:r>
              <a:rPr lang="en-CA" dirty="0"/>
              <a:t> or ARB? Presently there is not sufficient evidence to recommend adding more than one to baseline </a:t>
            </a:r>
            <a:r>
              <a:rPr lang="en-CA" dirty="0" err="1"/>
              <a:t>RAASi</a:t>
            </a:r>
            <a:r>
              <a:rPr lang="en-CA" dirty="0"/>
              <a:t>. A network meta-analysis suggests that they will have added benefit, and to consider adding if the urine ACR does not drop down to &lt; 2 mg/mmol.  </a:t>
            </a:r>
          </a:p>
          <a:p>
            <a:r>
              <a:rPr lang="en-CA" dirty="0"/>
              <a:t>Again, we do not have sufficient evidence to recommend this. Do I as a Nephrologists do this in clinic.. Yes I do, but my patients are much further along the pathway to dialysis then in primary care. New evidence is coming in regularly, and we will update you if this advice changes. </a:t>
            </a:r>
          </a:p>
        </p:txBody>
      </p:sp>
      <p:sp>
        <p:nvSpPr>
          <p:cNvPr id="4" name="Slide Number Placeholder 3"/>
          <p:cNvSpPr>
            <a:spLocks noGrp="1"/>
          </p:cNvSpPr>
          <p:nvPr>
            <p:ph type="sldNum" sz="quarter" idx="5"/>
          </p:nvPr>
        </p:nvSpPr>
        <p:spPr/>
        <p:txBody>
          <a:bodyPr/>
          <a:lstStyle/>
          <a:p>
            <a:fld id="{81B58452-A64F-4FC9-BAD1-D42848DEA35F}" type="slidenum">
              <a:rPr lang="en-US" smtClean="0"/>
              <a:t>28</a:t>
            </a:fld>
            <a:endParaRPr lang="en-US"/>
          </a:p>
        </p:txBody>
      </p:sp>
    </p:spTree>
    <p:extLst>
      <p:ext uri="{BB962C8B-B14F-4D97-AF65-F5344CB8AC3E}">
        <p14:creationId xmlns:p14="http://schemas.microsoft.com/office/powerpoint/2010/main" val="2581000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Finally, I adapted the approach to overall manage diabetic nephropathy from the KDIGO 2023 guideline. On the bottom layer, foundational to our management is control of food intake, physical activity, smoking cessation, and maintaining a healthy weight. </a:t>
            </a:r>
          </a:p>
          <a:p>
            <a:r>
              <a:rPr lang="en-CA" dirty="0"/>
              <a:t>Next, we have three levers that we can control. Lets get the blood pressure to target, the LDL cholesterol &lt; 2.0 for primary prevention, and maintain blood pressure control. </a:t>
            </a:r>
          </a:p>
          <a:p>
            <a:r>
              <a:rPr lang="en-CA" dirty="0"/>
              <a:t>An </a:t>
            </a:r>
            <a:r>
              <a:rPr lang="en-CA" dirty="0" err="1"/>
              <a:t>ACEi</a:t>
            </a:r>
            <a:r>
              <a:rPr lang="en-CA" dirty="0"/>
              <a:t> or ARB will be used for blood pressure control if possible. </a:t>
            </a:r>
          </a:p>
          <a:p>
            <a:r>
              <a:rPr lang="en-CA" dirty="0"/>
              <a:t>Now if there is abnormal albuminuria, we should be adding an SGLT2i, or GLP1-RA, or </a:t>
            </a:r>
            <a:r>
              <a:rPr lang="en-CA" dirty="0" err="1"/>
              <a:t>nsMRA</a:t>
            </a:r>
            <a:r>
              <a:rPr lang="en-CA" dirty="0"/>
              <a:t> , based on a patient’s values and preferences. </a:t>
            </a:r>
          </a:p>
          <a:p>
            <a:r>
              <a:rPr lang="en-CA" dirty="0"/>
              <a:t>This is a huge step forward to our 2001 recommendation to add </a:t>
            </a:r>
            <a:r>
              <a:rPr lang="en-CA" dirty="0" err="1"/>
              <a:t>RAASi</a:t>
            </a:r>
            <a:r>
              <a:rPr lang="en-CA" dirty="0"/>
              <a:t> to blood pressure control. We are now finally making inroads to preventing progression to end stage kidney disease. My goal as a nephrologist has always been to put myself out of business in the dialysis unit, before I retire. If you follow the recommendations outlined in this chapter, in particular staring early in the setting of diabetic nephropathy, without waiting for the urine ACR to be &gt; 20, of the GFR falling below 60 ml/min, your patient should have a good chance of never needing dialysis in their lifetimes as a result of diabetes induced kidney disease. </a:t>
            </a:r>
          </a:p>
        </p:txBody>
      </p:sp>
      <p:sp>
        <p:nvSpPr>
          <p:cNvPr id="4" name="Slide Number Placeholder 3"/>
          <p:cNvSpPr>
            <a:spLocks noGrp="1"/>
          </p:cNvSpPr>
          <p:nvPr>
            <p:ph type="sldNum" sz="quarter" idx="5"/>
          </p:nvPr>
        </p:nvSpPr>
        <p:spPr/>
        <p:txBody>
          <a:bodyPr/>
          <a:lstStyle/>
          <a:p>
            <a:fld id="{81B58452-A64F-4FC9-BAD1-D42848DEA35F}" type="slidenum">
              <a:rPr lang="en-US" smtClean="0"/>
              <a:t>29</a:t>
            </a:fld>
            <a:endParaRPr lang="en-US"/>
          </a:p>
        </p:txBody>
      </p:sp>
    </p:spTree>
    <p:extLst>
      <p:ext uri="{BB962C8B-B14F-4D97-AF65-F5344CB8AC3E}">
        <p14:creationId xmlns:p14="http://schemas.microsoft.com/office/powerpoint/2010/main" val="423045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58452-A64F-4FC9-BAD1-D42848DEA35F}" type="slidenum">
              <a:rPr lang="en-US" smtClean="0"/>
              <a:t>30</a:t>
            </a:fld>
            <a:endParaRPr lang="en-US"/>
          </a:p>
        </p:txBody>
      </p:sp>
    </p:spTree>
    <p:extLst>
      <p:ext uri="{BB962C8B-B14F-4D97-AF65-F5344CB8AC3E}">
        <p14:creationId xmlns:p14="http://schemas.microsoft.com/office/powerpoint/2010/main" val="274596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my disclosures</a:t>
            </a:r>
          </a:p>
        </p:txBody>
      </p:sp>
      <p:sp>
        <p:nvSpPr>
          <p:cNvPr id="4" name="Slide Number Placeholder 3"/>
          <p:cNvSpPr>
            <a:spLocks noGrp="1"/>
          </p:cNvSpPr>
          <p:nvPr>
            <p:ph type="sldNum" sz="quarter" idx="10"/>
          </p:nvPr>
        </p:nvSpPr>
        <p:spPr/>
        <p:txBody>
          <a:bodyPr/>
          <a:lstStyle/>
          <a:p>
            <a:fld id="{81B58452-A64F-4FC9-BAD1-D42848DEA35F}" type="slidenum">
              <a:rPr lang="en-US" smtClean="0"/>
              <a:t>3</a:t>
            </a:fld>
            <a:endParaRPr lang="en-US"/>
          </a:p>
        </p:txBody>
      </p:sp>
    </p:spTree>
    <p:extLst>
      <p:ext uri="{BB962C8B-B14F-4D97-AF65-F5344CB8AC3E}">
        <p14:creationId xmlns:p14="http://schemas.microsoft.com/office/powerpoint/2010/main" val="984067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74576-36ED-9BC0-7DE9-9F2A1214E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A713-A0D3-4DDE-1429-A1D1FB30F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85D1C3-30A8-4983-F33A-87A7609AD2B3}"/>
              </a:ext>
            </a:extLst>
          </p:cNvPr>
          <p:cNvSpPr>
            <a:spLocks noGrp="1"/>
          </p:cNvSpPr>
          <p:nvPr>
            <p:ph type="body" idx="1"/>
          </p:nvPr>
        </p:nvSpPr>
        <p:spPr/>
        <p:txBody>
          <a:bodyPr/>
          <a:lstStyle/>
          <a:p>
            <a:r>
              <a:rPr lang="en-US" dirty="0"/>
              <a:t>Please look at this picture of a recent day in the dialysis unit midway through my morning dialysis shift. What do you notice? (read the message)</a:t>
            </a:r>
          </a:p>
        </p:txBody>
      </p:sp>
      <p:sp>
        <p:nvSpPr>
          <p:cNvPr id="4" name="Slide Number Placeholder 3">
            <a:extLst>
              <a:ext uri="{FF2B5EF4-FFF2-40B4-BE49-F238E27FC236}">
                <a16:creationId xmlns:a16="http://schemas.microsoft.com/office/drawing/2014/main" id="{6D184705-2EF1-5920-61C9-19999805B7A6}"/>
              </a:ext>
            </a:extLst>
          </p:cNvPr>
          <p:cNvSpPr>
            <a:spLocks noGrp="1"/>
          </p:cNvSpPr>
          <p:nvPr>
            <p:ph type="sldNum" sz="quarter" idx="10"/>
          </p:nvPr>
        </p:nvSpPr>
        <p:spPr/>
        <p:txBody>
          <a:bodyPr/>
          <a:lstStyle/>
          <a:p>
            <a:fld id="{81B58452-A64F-4FC9-BAD1-D42848DEA35F}" type="slidenum">
              <a:rPr lang="en-US" smtClean="0"/>
              <a:t>4</a:t>
            </a:fld>
            <a:endParaRPr lang="en-US"/>
          </a:p>
        </p:txBody>
      </p:sp>
    </p:spTree>
    <p:extLst>
      <p:ext uri="{BB962C8B-B14F-4D97-AF65-F5344CB8AC3E}">
        <p14:creationId xmlns:p14="http://schemas.microsoft.com/office/powerpoint/2010/main" val="3178664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Rates of progression to ESRD peaked in Canada and the US in 2020. The impact of the pandemic, or possibly the introduction of SGLT2i? </a:t>
            </a:r>
          </a:p>
        </p:txBody>
      </p:sp>
      <p:sp>
        <p:nvSpPr>
          <p:cNvPr id="4" name="Slide Number Placeholder 3"/>
          <p:cNvSpPr>
            <a:spLocks noGrp="1"/>
          </p:cNvSpPr>
          <p:nvPr>
            <p:ph type="sldNum" sz="quarter" idx="5"/>
          </p:nvPr>
        </p:nvSpPr>
        <p:spPr/>
        <p:txBody>
          <a:bodyPr/>
          <a:lstStyle/>
          <a:p>
            <a:pPr marL="0" marR="0" lvl="0" indent="0" algn="r" defTabSz="923925" rtl="0" eaLnBrk="0" fontAlgn="base" latinLnBrk="0" hangingPunct="0">
              <a:lnSpc>
                <a:spcPct val="100000"/>
              </a:lnSpc>
              <a:spcBef>
                <a:spcPct val="0"/>
              </a:spcBef>
              <a:spcAft>
                <a:spcPct val="0"/>
              </a:spcAft>
              <a:buClrTx/>
              <a:buSzTx/>
              <a:buFontTx/>
              <a:buNone/>
              <a:tabLst/>
              <a:defRPr/>
            </a:pPr>
            <a:fld id="{B39F4FFA-E73F-41EE-B879-78FB27EAA54E}" type="slidenum">
              <a:rPr kumimoji="0" lang="fr-FR"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3925" rtl="0" eaLnBrk="0" fontAlgn="base" latinLnBrk="0" hangingPunct="0">
                <a:lnSpc>
                  <a:spcPct val="100000"/>
                </a:lnSpc>
                <a:spcBef>
                  <a:spcPct val="0"/>
                </a:spcBef>
                <a:spcAft>
                  <a:spcPct val="0"/>
                </a:spcAft>
                <a:buClrTx/>
                <a:buSzTx/>
                <a:buFontTx/>
                <a:buNone/>
                <a:tabLst/>
                <a:defRPr/>
              </a:pPr>
              <a:t>5</a:t>
            </a:fld>
            <a:endParaRPr kumimoji="0" lang="fr-FR"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957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start with an update on screening recommendations for kidney disease in people with diabetes</a:t>
            </a:r>
          </a:p>
        </p:txBody>
      </p:sp>
      <p:sp>
        <p:nvSpPr>
          <p:cNvPr id="4" name="Slide Number Placeholder 3"/>
          <p:cNvSpPr>
            <a:spLocks noGrp="1"/>
          </p:cNvSpPr>
          <p:nvPr>
            <p:ph type="sldNum" sz="quarter" idx="5"/>
          </p:nvPr>
        </p:nvSpPr>
        <p:spPr/>
        <p:txBody>
          <a:bodyPr/>
          <a:lstStyle/>
          <a:p>
            <a:fld id="{81B58452-A64F-4FC9-BAD1-D42848DEA35F}" type="slidenum">
              <a:rPr lang="en-US" smtClean="0"/>
              <a:t>6</a:t>
            </a:fld>
            <a:endParaRPr lang="en-US"/>
          </a:p>
        </p:txBody>
      </p:sp>
    </p:spTree>
    <p:extLst>
      <p:ext uri="{BB962C8B-B14F-4D97-AF65-F5344CB8AC3E}">
        <p14:creationId xmlns:p14="http://schemas.microsoft.com/office/powerpoint/2010/main" val="761669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Our screening recommendations are so important because identifying an individual early on in the development of kidney disease, allows you to change the trajectory of their disease progression. If you find out late that there is heavy proteinuria, and a low eGFR, therapy will be helpful in slowing progression, buying that individual extra years before needing dialysis. If you find out early that there is new albuminuria and start therapy, you will buy that individual extra decades before needing dialysis!</a:t>
            </a:r>
          </a:p>
          <a:p>
            <a:pPr marL="228600" indent="-228600">
              <a:buAutoNum type="arabicPeriod"/>
            </a:pPr>
            <a:r>
              <a:rPr lang="en-CA" dirty="0"/>
              <a:t>Screen all your patients with diabetes every year to look for the new onset of abnormal albuminuria. Also measure the serum creatinine so that the eGFR can be calculated. Your lab will report on the KFRE, which we will talk about shortly. Knowing these numbers provides an on-ramp for kidney and heart protection. Miss the on-ramp, and time is lost. Time is kidney function lost unnecessarily. </a:t>
            </a:r>
          </a:p>
          <a:p>
            <a:pPr marL="228600" indent="-228600">
              <a:buAutoNum type="arabicPeriod"/>
            </a:pPr>
            <a:r>
              <a:rPr lang="en-CA" dirty="0"/>
              <a:t>If the patient has abnormal albuminuria in the A2 range (up to 20 mg/mmol for the ACR, then 2 of 3 tests are needed over at least 3 months, to rule out a false positive for diabetic nephropathy. If the proteinuria is already in the A3 range (an ACR of 20 mg/mmol or greater), then you can make the diagnosis of diabetic nephropathy right away. </a:t>
            </a:r>
          </a:p>
          <a:p>
            <a:pPr marL="228600" indent="-228600">
              <a:buAutoNum type="arabicPeriod"/>
            </a:pPr>
            <a:r>
              <a:rPr lang="en-CA" dirty="0"/>
              <a:t>If there is a low eGFR, below 60 ml/min, then that patient has chronic kidney disease. If there is abnormal albuminuria in the A2 or A3 range, then there that individual has diabetic nephropathy. People with diabetic nephropathy have a chronic kidney disease even if their eGFR is in the normal range. </a:t>
            </a:r>
          </a:p>
          <a:p>
            <a:pPr marL="228600" indent="-228600">
              <a:buAutoNum type="arabicPeriod"/>
            </a:pPr>
            <a:r>
              <a:rPr lang="en-CA" dirty="0"/>
              <a:t>Having an eGFR less than 60 ml/min with A1 or normal urine albumin levels is less common than diabetic nephropathy and was less well understood. Fortunately those people were included in the EMPA Kidney study, and now have an indication for an SGLT2i. We will discuss this later. </a:t>
            </a:r>
          </a:p>
        </p:txBody>
      </p:sp>
      <p:sp>
        <p:nvSpPr>
          <p:cNvPr id="4" name="Slide Number Placeholder 3"/>
          <p:cNvSpPr>
            <a:spLocks noGrp="1"/>
          </p:cNvSpPr>
          <p:nvPr>
            <p:ph type="sldNum" sz="quarter" idx="5"/>
          </p:nvPr>
        </p:nvSpPr>
        <p:spPr/>
        <p:txBody>
          <a:bodyPr/>
          <a:lstStyle/>
          <a:p>
            <a:fld id="{81B58452-A64F-4FC9-BAD1-D42848DEA35F}" type="slidenum">
              <a:rPr lang="en-US" smtClean="0"/>
              <a:t>7</a:t>
            </a:fld>
            <a:endParaRPr lang="en-US"/>
          </a:p>
        </p:txBody>
      </p:sp>
    </p:spTree>
    <p:extLst>
      <p:ext uri="{BB962C8B-B14F-4D97-AF65-F5344CB8AC3E}">
        <p14:creationId xmlns:p14="http://schemas.microsoft.com/office/powerpoint/2010/main" val="3067094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individual with diabetes is found to have chronic kidney disease or diabetic nephropathy, then they should have follow-up testing annually. If the eGFR is less than 60 ml/min, and the UACR is over 20 mg/mmol, consider testing more frequently, every 6 months, or every 4 months, or even every quarter. </a:t>
            </a:r>
            <a:endParaRPr lang="en-CA" dirty="0"/>
          </a:p>
        </p:txBody>
      </p:sp>
      <p:sp>
        <p:nvSpPr>
          <p:cNvPr id="4" name="Slide Number Placeholder 3"/>
          <p:cNvSpPr>
            <a:spLocks noGrp="1"/>
          </p:cNvSpPr>
          <p:nvPr>
            <p:ph type="sldNum" sz="quarter" idx="5"/>
          </p:nvPr>
        </p:nvSpPr>
        <p:spPr/>
        <p:txBody>
          <a:bodyPr/>
          <a:lstStyle/>
          <a:p>
            <a:fld id="{81B58452-A64F-4FC9-BAD1-D42848DEA35F}" type="slidenum">
              <a:rPr lang="en-US" smtClean="0"/>
              <a:t>8</a:t>
            </a:fld>
            <a:endParaRPr lang="en-US"/>
          </a:p>
        </p:txBody>
      </p:sp>
    </p:spTree>
    <p:extLst>
      <p:ext uri="{BB962C8B-B14F-4D97-AF65-F5344CB8AC3E}">
        <p14:creationId xmlns:p14="http://schemas.microsoft.com/office/powerpoint/2010/main" val="24309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we looked at the data, because people with ACR’s from 2.0 to 2.9 have much greater risk of progression then people with ACR &lt; 2.0, it would mean that waiting until their ACR rose to 3.0 or higher, that they would miss out on time on therapy.  The earlier we can alter the trajectory of the decline of kidney function the better. Moving the ACR level higher, would not make anyone better, and in fact, would make people who on screening have ACR levels from 2.0 to 2.9 worse off. Therefore, we left the ACR threshold for normal for people with diabetes in Canada at less than 2.0 mg/mmol. </a:t>
            </a:r>
          </a:p>
        </p:txBody>
      </p:sp>
      <p:sp>
        <p:nvSpPr>
          <p:cNvPr id="4" name="Slide Number Placeholder 3"/>
          <p:cNvSpPr>
            <a:spLocks noGrp="1"/>
          </p:cNvSpPr>
          <p:nvPr>
            <p:ph type="sldNum" sz="quarter" idx="5"/>
          </p:nvPr>
        </p:nvSpPr>
        <p:spPr/>
        <p:txBody>
          <a:bodyPr/>
          <a:lstStyle/>
          <a:p>
            <a:fld id="{81B58452-A64F-4FC9-BAD1-D42848DEA35F}" type="slidenum">
              <a:rPr lang="en-US" smtClean="0"/>
              <a:t>9</a:t>
            </a:fld>
            <a:endParaRPr lang="en-US"/>
          </a:p>
        </p:txBody>
      </p:sp>
    </p:spTree>
    <p:extLst>
      <p:ext uri="{BB962C8B-B14F-4D97-AF65-F5344CB8AC3E}">
        <p14:creationId xmlns:p14="http://schemas.microsoft.com/office/powerpoint/2010/main" val="337081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04F46FB-0C89-81F8-FDBB-A26B069E550A}"/>
              </a:ext>
            </a:extLst>
          </p:cNvPr>
          <p:cNvSpPr/>
          <p:nvPr userDrawn="1"/>
        </p:nvSpPr>
        <p:spPr>
          <a:xfrm>
            <a:off x="0" y="4495500"/>
            <a:ext cx="9144000" cy="648000"/>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17" name="Right Triangle 16">
            <a:extLst>
              <a:ext uri="{FF2B5EF4-FFF2-40B4-BE49-F238E27FC236}">
                <a16:creationId xmlns:a16="http://schemas.microsoft.com/office/drawing/2014/main" id="{9A6FF4CF-A7B3-8F63-3AF0-8EE2E1A9C5D5}"/>
              </a:ext>
            </a:extLst>
          </p:cNvPr>
          <p:cNvSpPr/>
          <p:nvPr userDrawn="1"/>
        </p:nvSpPr>
        <p:spPr>
          <a:xfrm flipH="1">
            <a:off x="8564578" y="4492918"/>
            <a:ext cx="579422" cy="650582"/>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054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EDD1C-53EF-4755-8012-3102210F87E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E40BC0E-5A16-4D70-949D-1EB5A2F81354}"/>
              </a:ext>
            </a:extLst>
          </p:cNvPr>
          <p:cNvSpPr>
            <a:spLocks noGrp="1"/>
          </p:cNvSpPr>
          <p:nvPr>
            <p:ph sz="half" idx="1"/>
          </p:nvPr>
        </p:nvSpPr>
        <p:spPr>
          <a:xfrm>
            <a:off x="628650" y="1369219"/>
            <a:ext cx="386715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E9A5F38-DE61-40E9-B740-CAAAB436F879}"/>
              </a:ext>
            </a:extLst>
          </p:cNvPr>
          <p:cNvSpPr>
            <a:spLocks noGrp="1"/>
          </p:cNvSpPr>
          <p:nvPr>
            <p:ph sz="half" idx="2"/>
          </p:nvPr>
        </p:nvSpPr>
        <p:spPr>
          <a:xfrm>
            <a:off x="4648200" y="1369219"/>
            <a:ext cx="386715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a:extLst>
              <a:ext uri="{FF2B5EF4-FFF2-40B4-BE49-F238E27FC236}">
                <a16:creationId xmlns:a16="http://schemas.microsoft.com/office/drawing/2014/main" id="{D76CD54E-3ED4-4275-98DD-5337BFB1ADD7}"/>
              </a:ext>
            </a:extLst>
          </p:cNvPr>
          <p:cNvSpPr>
            <a:spLocks noGrp="1"/>
          </p:cNvSpPr>
          <p:nvPr>
            <p:ph type="dt" sz="half" idx="10"/>
          </p:nvPr>
        </p:nvSpPr>
        <p:spPr/>
        <p:txBody>
          <a:bodyPr/>
          <a:lstStyle>
            <a:lvl1pPr>
              <a:defRPr/>
            </a:lvl1pPr>
          </a:lstStyle>
          <a:p>
            <a:pPr>
              <a:defRPr/>
            </a:pPr>
            <a:fld id="{9A2AAB08-5FF2-4726-8F9F-A2187F6CB5CC}" type="datetimeFigureOut">
              <a:rPr lang="en-CA"/>
              <a:pPr>
                <a:defRPr/>
              </a:pPr>
              <a:t>2025-07-16</a:t>
            </a:fld>
            <a:endParaRPr lang="en-CA" dirty="0"/>
          </a:p>
        </p:txBody>
      </p:sp>
      <p:sp>
        <p:nvSpPr>
          <p:cNvPr id="6" name="Footer Placeholder 4">
            <a:extLst>
              <a:ext uri="{FF2B5EF4-FFF2-40B4-BE49-F238E27FC236}">
                <a16:creationId xmlns:a16="http://schemas.microsoft.com/office/drawing/2014/main" id="{9D26C880-14B0-40D1-8233-543B6B0CB9B8}"/>
              </a:ext>
            </a:extLst>
          </p:cNvPr>
          <p:cNvSpPr>
            <a:spLocks noGrp="1"/>
          </p:cNvSpPr>
          <p:nvPr>
            <p:ph type="ftr" sz="quarter" idx="11"/>
          </p:nvPr>
        </p:nvSpPr>
        <p:spPr/>
        <p:txBody>
          <a:bodyPr/>
          <a:lstStyle>
            <a:lvl1pPr>
              <a:defRPr/>
            </a:lvl1pPr>
          </a:lstStyle>
          <a:p>
            <a:pPr>
              <a:defRPr/>
            </a:pPr>
            <a:endParaRPr lang="en-CA" dirty="0"/>
          </a:p>
        </p:txBody>
      </p:sp>
      <p:sp>
        <p:nvSpPr>
          <p:cNvPr id="7" name="Slide Number Placeholder 5">
            <a:extLst>
              <a:ext uri="{FF2B5EF4-FFF2-40B4-BE49-F238E27FC236}">
                <a16:creationId xmlns:a16="http://schemas.microsoft.com/office/drawing/2014/main" id="{2F3084DB-8441-4F77-9538-DC290470D8E9}"/>
              </a:ext>
            </a:extLst>
          </p:cNvPr>
          <p:cNvSpPr>
            <a:spLocks noGrp="1"/>
          </p:cNvSpPr>
          <p:nvPr>
            <p:ph type="sldNum" sz="quarter" idx="12"/>
          </p:nvPr>
        </p:nvSpPr>
        <p:spPr/>
        <p:txBody>
          <a:bodyPr/>
          <a:lstStyle>
            <a:lvl1pPr>
              <a:defRPr/>
            </a:lvl1pPr>
          </a:lstStyle>
          <a:p>
            <a:pPr>
              <a:defRPr/>
            </a:pPr>
            <a:fld id="{76D34919-7EEF-4BFC-81C2-DD5C79C6725B}" type="slidenum">
              <a:rPr lang="en-CA"/>
              <a:pPr>
                <a:defRPr/>
              </a:pPr>
              <a:t>‹#›</a:t>
            </a:fld>
            <a:endParaRPr lang="en-CA" dirty="0"/>
          </a:p>
        </p:txBody>
      </p:sp>
    </p:spTree>
    <p:extLst>
      <p:ext uri="{BB962C8B-B14F-4D97-AF65-F5344CB8AC3E}">
        <p14:creationId xmlns:p14="http://schemas.microsoft.com/office/powerpoint/2010/main" val="109902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D387-1062-4200-9B88-2449F9860DEC}"/>
              </a:ext>
            </a:extLst>
          </p:cNvPr>
          <p:cNvSpPr>
            <a:spLocks noGrp="1"/>
          </p:cNvSpPr>
          <p:nvPr>
            <p:ph type="title"/>
          </p:nvPr>
        </p:nvSpPr>
        <p:spPr>
          <a:xfrm>
            <a:off x="630238" y="273845"/>
            <a:ext cx="7886700" cy="994172"/>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456B331-D6B1-43C8-874D-D67BBC9D7A4A}"/>
              </a:ext>
            </a:extLst>
          </p:cNvPr>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0EDDA2A0-77EA-46E4-8D03-3F1C721A1063}"/>
              </a:ext>
            </a:extLst>
          </p:cNvPr>
          <p:cNvSpPr>
            <a:spLocks noGrp="1"/>
          </p:cNvSpPr>
          <p:nvPr>
            <p:ph sz="half" idx="2"/>
          </p:nvPr>
        </p:nvSpPr>
        <p:spPr>
          <a:xfrm>
            <a:off x="630239" y="1878806"/>
            <a:ext cx="3868737"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2B42A2A-79A6-4832-9F19-7D33A03CBCAC}"/>
              </a:ext>
            </a:extLst>
          </p:cNvPr>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AB55434-B3B4-4484-82D8-C28836A07F0F}"/>
              </a:ext>
            </a:extLst>
          </p:cNvPr>
          <p:cNvSpPr>
            <a:spLocks noGrp="1"/>
          </p:cNvSpPr>
          <p:nvPr>
            <p:ph sz="quarter" idx="4"/>
          </p:nvPr>
        </p:nvSpPr>
        <p:spPr>
          <a:xfrm>
            <a:off x="4629150" y="1878806"/>
            <a:ext cx="3887788"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a:extLst>
              <a:ext uri="{FF2B5EF4-FFF2-40B4-BE49-F238E27FC236}">
                <a16:creationId xmlns:a16="http://schemas.microsoft.com/office/drawing/2014/main" id="{2A039FDE-AD09-4AF2-8733-6205DC69FE5F}"/>
              </a:ext>
            </a:extLst>
          </p:cNvPr>
          <p:cNvSpPr>
            <a:spLocks noGrp="1"/>
          </p:cNvSpPr>
          <p:nvPr>
            <p:ph type="dt" sz="half" idx="10"/>
          </p:nvPr>
        </p:nvSpPr>
        <p:spPr/>
        <p:txBody>
          <a:bodyPr/>
          <a:lstStyle>
            <a:lvl1pPr>
              <a:defRPr/>
            </a:lvl1pPr>
          </a:lstStyle>
          <a:p>
            <a:pPr>
              <a:defRPr/>
            </a:pPr>
            <a:fld id="{1A6253F1-8E78-4FF7-9A42-3788E7A2F401}" type="datetimeFigureOut">
              <a:rPr lang="en-CA"/>
              <a:pPr>
                <a:defRPr/>
              </a:pPr>
              <a:t>2025-07-16</a:t>
            </a:fld>
            <a:endParaRPr lang="en-CA" dirty="0"/>
          </a:p>
        </p:txBody>
      </p:sp>
      <p:sp>
        <p:nvSpPr>
          <p:cNvPr id="8" name="Footer Placeholder 4">
            <a:extLst>
              <a:ext uri="{FF2B5EF4-FFF2-40B4-BE49-F238E27FC236}">
                <a16:creationId xmlns:a16="http://schemas.microsoft.com/office/drawing/2014/main" id="{17E3CAE1-AD19-4B88-AD9B-A7EA1A17CA1A}"/>
              </a:ext>
            </a:extLst>
          </p:cNvPr>
          <p:cNvSpPr>
            <a:spLocks noGrp="1"/>
          </p:cNvSpPr>
          <p:nvPr>
            <p:ph type="ftr" sz="quarter" idx="11"/>
          </p:nvPr>
        </p:nvSpPr>
        <p:spPr/>
        <p:txBody>
          <a:bodyPr/>
          <a:lstStyle>
            <a:lvl1pPr>
              <a:defRPr/>
            </a:lvl1pPr>
          </a:lstStyle>
          <a:p>
            <a:pPr>
              <a:defRPr/>
            </a:pPr>
            <a:endParaRPr lang="en-CA" dirty="0"/>
          </a:p>
        </p:txBody>
      </p:sp>
      <p:sp>
        <p:nvSpPr>
          <p:cNvPr id="9" name="Slide Number Placeholder 5">
            <a:extLst>
              <a:ext uri="{FF2B5EF4-FFF2-40B4-BE49-F238E27FC236}">
                <a16:creationId xmlns:a16="http://schemas.microsoft.com/office/drawing/2014/main" id="{0181D8D1-6BF2-4F56-8260-8A0EB4248BB4}"/>
              </a:ext>
            </a:extLst>
          </p:cNvPr>
          <p:cNvSpPr>
            <a:spLocks noGrp="1"/>
          </p:cNvSpPr>
          <p:nvPr>
            <p:ph type="sldNum" sz="quarter" idx="12"/>
          </p:nvPr>
        </p:nvSpPr>
        <p:spPr/>
        <p:txBody>
          <a:bodyPr/>
          <a:lstStyle>
            <a:lvl1pPr>
              <a:defRPr/>
            </a:lvl1pPr>
          </a:lstStyle>
          <a:p>
            <a:pPr>
              <a:defRPr/>
            </a:pPr>
            <a:fld id="{3D34A367-1D20-43A8-9136-2A22E68E3010}" type="slidenum">
              <a:rPr lang="en-CA"/>
              <a:pPr>
                <a:defRPr/>
              </a:pPr>
              <a:t>‹#›</a:t>
            </a:fld>
            <a:endParaRPr lang="en-CA" dirty="0"/>
          </a:p>
        </p:txBody>
      </p:sp>
    </p:spTree>
    <p:extLst>
      <p:ext uri="{BB962C8B-B14F-4D97-AF65-F5344CB8AC3E}">
        <p14:creationId xmlns:p14="http://schemas.microsoft.com/office/powerpoint/2010/main" val="2589891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4DB0-94D3-458F-8449-0EB257590C1F}"/>
              </a:ext>
            </a:extLst>
          </p:cNvPr>
          <p:cNvSpPr>
            <a:spLocks noGrp="1"/>
          </p:cNvSpPr>
          <p:nvPr>
            <p:ph type="title"/>
          </p:nvPr>
        </p:nvSpPr>
        <p:spPr/>
        <p:txBody>
          <a:bodyPr/>
          <a:lstStyle/>
          <a:p>
            <a:r>
              <a:rPr lang="en-US"/>
              <a:t>Click to edit Master title style</a:t>
            </a:r>
            <a:endParaRPr lang="en-CA"/>
          </a:p>
        </p:txBody>
      </p:sp>
      <p:sp>
        <p:nvSpPr>
          <p:cNvPr id="3" name="Date Placeholder 3">
            <a:extLst>
              <a:ext uri="{FF2B5EF4-FFF2-40B4-BE49-F238E27FC236}">
                <a16:creationId xmlns:a16="http://schemas.microsoft.com/office/drawing/2014/main" id="{CE8C6098-DC45-47FC-8C0B-7018CCFD8B0C}"/>
              </a:ext>
            </a:extLst>
          </p:cNvPr>
          <p:cNvSpPr>
            <a:spLocks noGrp="1"/>
          </p:cNvSpPr>
          <p:nvPr>
            <p:ph type="dt" sz="half" idx="10"/>
          </p:nvPr>
        </p:nvSpPr>
        <p:spPr/>
        <p:txBody>
          <a:bodyPr/>
          <a:lstStyle>
            <a:lvl1pPr>
              <a:defRPr/>
            </a:lvl1pPr>
          </a:lstStyle>
          <a:p>
            <a:pPr>
              <a:defRPr/>
            </a:pPr>
            <a:fld id="{082B7FE0-73A4-49EC-A1FF-130A429865FF}" type="datetimeFigureOut">
              <a:rPr lang="en-CA"/>
              <a:pPr>
                <a:defRPr/>
              </a:pPr>
              <a:t>2025-07-16</a:t>
            </a:fld>
            <a:endParaRPr lang="en-CA" dirty="0"/>
          </a:p>
        </p:txBody>
      </p:sp>
      <p:sp>
        <p:nvSpPr>
          <p:cNvPr id="4" name="Footer Placeholder 4">
            <a:extLst>
              <a:ext uri="{FF2B5EF4-FFF2-40B4-BE49-F238E27FC236}">
                <a16:creationId xmlns:a16="http://schemas.microsoft.com/office/drawing/2014/main" id="{4E0C6E57-7313-425F-8285-8ED531F12FA5}"/>
              </a:ext>
            </a:extLst>
          </p:cNvPr>
          <p:cNvSpPr>
            <a:spLocks noGrp="1"/>
          </p:cNvSpPr>
          <p:nvPr>
            <p:ph type="ftr" sz="quarter" idx="11"/>
          </p:nvPr>
        </p:nvSpPr>
        <p:spPr/>
        <p:txBody>
          <a:bodyPr/>
          <a:lstStyle>
            <a:lvl1pPr>
              <a:defRPr/>
            </a:lvl1pPr>
          </a:lstStyle>
          <a:p>
            <a:pPr>
              <a:defRPr/>
            </a:pPr>
            <a:endParaRPr lang="en-CA" dirty="0"/>
          </a:p>
        </p:txBody>
      </p:sp>
      <p:sp>
        <p:nvSpPr>
          <p:cNvPr id="5" name="Slide Number Placeholder 5">
            <a:extLst>
              <a:ext uri="{FF2B5EF4-FFF2-40B4-BE49-F238E27FC236}">
                <a16:creationId xmlns:a16="http://schemas.microsoft.com/office/drawing/2014/main" id="{F67B11D6-9291-4F5B-9BBC-DF0457F634A2}"/>
              </a:ext>
            </a:extLst>
          </p:cNvPr>
          <p:cNvSpPr>
            <a:spLocks noGrp="1"/>
          </p:cNvSpPr>
          <p:nvPr>
            <p:ph type="sldNum" sz="quarter" idx="12"/>
          </p:nvPr>
        </p:nvSpPr>
        <p:spPr/>
        <p:txBody>
          <a:bodyPr/>
          <a:lstStyle>
            <a:lvl1pPr>
              <a:defRPr/>
            </a:lvl1pPr>
          </a:lstStyle>
          <a:p>
            <a:pPr>
              <a:defRPr/>
            </a:pPr>
            <a:fld id="{3DB88909-85CA-491E-8C8F-DB8275F3BC84}" type="slidenum">
              <a:rPr lang="en-CA"/>
              <a:pPr>
                <a:defRPr/>
              </a:pPr>
              <a:t>‹#›</a:t>
            </a:fld>
            <a:endParaRPr lang="en-CA" dirty="0"/>
          </a:p>
        </p:txBody>
      </p:sp>
    </p:spTree>
    <p:extLst>
      <p:ext uri="{BB962C8B-B14F-4D97-AF65-F5344CB8AC3E}">
        <p14:creationId xmlns:p14="http://schemas.microsoft.com/office/powerpoint/2010/main" val="2471077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AA6A439-D0A2-48E8-9381-1C94D0EF7C2E}"/>
              </a:ext>
            </a:extLst>
          </p:cNvPr>
          <p:cNvSpPr>
            <a:spLocks noGrp="1"/>
          </p:cNvSpPr>
          <p:nvPr>
            <p:ph type="dt" sz="half" idx="10"/>
          </p:nvPr>
        </p:nvSpPr>
        <p:spPr/>
        <p:txBody>
          <a:bodyPr/>
          <a:lstStyle>
            <a:lvl1pPr>
              <a:defRPr/>
            </a:lvl1pPr>
          </a:lstStyle>
          <a:p>
            <a:pPr>
              <a:defRPr/>
            </a:pPr>
            <a:fld id="{4CF828DA-A225-4B48-A87E-9CDA5B497280}" type="datetimeFigureOut">
              <a:rPr lang="en-CA"/>
              <a:pPr>
                <a:defRPr/>
              </a:pPr>
              <a:t>2025-07-16</a:t>
            </a:fld>
            <a:endParaRPr lang="en-CA" dirty="0"/>
          </a:p>
        </p:txBody>
      </p:sp>
      <p:sp>
        <p:nvSpPr>
          <p:cNvPr id="3" name="Footer Placeholder 4">
            <a:extLst>
              <a:ext uri="{FF2B5EF4-FFF2-40B4-BE49-F238E27FC236}">
                <a16:creationId xmlns:a16="http://schemas.microsoft.com/office/drawing/2014/main" id="{D5CE2EE3-9D29-4792-83E9-B20C14A812E9}"/>
              </a:ext>
            </a:extLst>
          </p:cNvPr>
          <p:cNvSpPr>
            <a:spLocks noGrp="1"/>
          </p:cNvSpPr>
          <p:nvPr>
            <p:ph type="ftr" sz="quarter" idx="11"/>
          </p:nvPr>
        </p:nvSpPr>
        <p:spPr/>
        <p:txBody>
          <a:bodyPr/>
          <a:lstStyle>
            <a:lvl1pPr>
              <a:defRPr/>
            </a:lvl1pPr>
          </a:lstStyle>
          <a:p>
            <a:pPr>
              <a:defRPr/>
            </a:pPr>
            <a:endParaRPr lang="en-CA" dirty="0"/>
          </a:p>
        </p:txBody>
      </p:sp>
      <p:sp>
        <p:nvSpPr>
          <p:cNvPr id="4" name="Slide Number Placeholder 5">
            <a:extLst>
              <a:ext uri="{FF2B5EF4-FFF2-40B4-BE49-F238E27FC236}">
                <a16:creationId xmlns:a16="http://schemas.microsoft.com/office/drawing/2014/main" id="{546A96D8-2090-4D74-8076-98860DE4C243}"/>
              </a:ext>
            </a:extLst>
          </p:cNvPr>
          <p:cNvSpPr>
            <a:spLocks noGrp="1"/>
          </p:cNvSpPr>
          <p:nvPr>
            <p:ph type="sldNum" sz="quarter" idx="12"/>
          </p:nvPr>
        </p:nvSpPr>
        <p:spPr/>
        <p:txBody>
          <a:bodyPr/>
          <a:lstStyle>
            <a:lvl1pPr>
              <a:defRPr/>
            </a:lvl1pPr>
          </a:lstStyle>
          <a:p>
            <a:pPr>
              <a:defRPr/>
            </a:pPr>
            <a:fld id="{48658E53-26CA-4B5D-A14B-9BE6CA864F2B}" type="slidenum">
              <a:rPr lang="en-CA"/>
              <a:pPr>
                <a:defRPr/>
              </a:pPr>
              <a:t>‹#›</a:t>
            </a:fld>
            <a:endParaRPr lang="en-CA" dirty="0"/>
          </a:p>
        </p:txBody>
      </p:sp>
    </p:spTree>
    <p:extLst>
      <p:ext uri="{BB962C8B-B14F-4D97-AF65-F5344CB8AC3E}">
        <p14:creationId xmlns:p14="http://schemas.microsoft.com/office/powerpoint/2010/main" val="289042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5998E-88FB-45D8-AD9B-2FC17F5A24C6}"/>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066EB8EF-C47E-4245-9E6E-98EE6BF2E796}"/>
              </a:ext>
            </a:extLst>
          </p:cNvPr>
          <p:cNvSpPr>
            <a:spLocks noGrp="1"/>
          </p:cNvSpPr>
          <p:nvPr>
            <p:ph idx="1"/>
          </p:nvPr>
        </p:nvSpPr>
        <p:spPr>
          <a:xfrm>
            <a:off x="3887788"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E628A59-4C50-4F76-B207-510D477B4124}"/>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8DE1CE9C-7CAC-400B-BE6F-1F1995393841}"/>
              </a:ext>
            </a:extLst>
          </p:cNvPr>
          <p:cNvSpPr>
            <a:spLocks noGrp="1"/>
          </p:cNvSpPr>
          <p:nvPr>
            <p:ph type="dt" sz="half" idx="10"/>
          </p:nvPr>
        </p:nvSpPr>
        <p:spPr/>
        <p:txBody>
          <a:bodyPr/>
          <a:lstStyle>
            <a:lvl1pPr>
              <a:defRPr/>
            </a:lvl1pPr>
          </a:lstStyle>
          <a:p>
            <a:pPr>
              <a:defRPr/>
            </a:pPr>
            <a:fld id="{8392EB98-2D6D-4046-86BB-2F3BD038331E}" type="datetimeFigureOut">
              <a:rPr lang="en-CA"/>
              <a:pPr>
                <a:defRPr/>
              </a:pPr>
              <a:t>2025-07-16</a:t>
            </a:fld>
            <a:endParaRPr lang="en-CA" dirty="0"/>
          </a:p>
        </p:txBody>
      </p:sp>
      <p:sp>
        <p:nvSpPr>
          <p:cNvPr id="6" name="Footer Placeholder 4">
            <a:extLst>
              <a:ext uri="{FF2B5EF4-FFF2-40B4-BE49-F238E27FC236}">
                <a16:creationId xmlns:a16="http://schemas.microsoft.com/office/drawing/2014/main" id="{883A2B83-6DDB-44C2-AA9B-0A920155D990}"/>
              </a:ext>
            </a:extLst>
          </p:cNvPr>
          <p:cNvSpPr>
            <a:spLocks noGrp="1"/>
          </p:cNvSpPr>
          <p:nvPr>
            <p:ph type="ftr" sz="quarter" idx="11"/>
          </p:nvPr>
        </p:nvSpPr>
        <p:spPr/>
        <p:txBody>
          <a:bodyPr/>
          <a:lstStyle>
            <a:lvl1pPr>
              <a:defRPr/>
            </a:lvl1pPr>
          </a:lstStyle>
          <a:p>
            <a:pPr>
              <a:defRPr/>
            </a:pPr>
            <a:endParaRPr lang="en-CA" dirty="0"/>
          </a:p>
        </p:txBody>
      </p:sp>
      <p:sp>
        <p:nvSpPr>
          <p:cNvPr id="7" name="Slide Number Placeholder 5">
            <a:extLst>
              <a:ext uri="{FF2B5EF4-FFF2-40B4-BE49-F238E27FC236}">
                <a16:creationId xmlns:a16="http://schemas.microsoft.com/office/drawing/2014/main" id="{6ED86171-41B0-4319-8DA5-53390CD6C6D6}"/>
              </a:ext>
            </a:extLst>
          </p:cNvPr>
          <p:cNvSpPr>
            <a:spLocks noGrp="1"/>
          </p:cNvSpPr>
          <p:nvPr>
            <p:ph type="sldNum" sz="quarter" idx="12"/>
          </p:nvPr>
        </p:nvSpPr>
        <p:spPr/>
        <p:txBody>
          <a:bodyPr/>
          <a:lstStyle>
            <a:lvl1pPr>
              <a:defRPr/>
            </a:lvl1pPr>
          </a:lstStyle>
          <a:p>
            <a:pPr>
              <a:defRPr/>
            </a:pPr>
            <a:fld id="{8057598A-26D7-438B-AB31-A20FE3FE170B}" type="slidenum">
              <a:rPr lang="en-CA"/>
              <a:pPr>
                <a:defRPr/>
              </a:pPr>
              <a:t>‹#›</a:t>
            </a:fld>
            <a:endParaRPr lang="en-CA" dirty="0"/>
          </a:p>
        </p:txBody>
      </p:sp>
    </p:spTree>
    <p:extLst>
      <p:ext uri="{BB962C8B-B14F-4D97-AF65-F5344CB8AC3E}">
        <p14:creationId xmlns:p14="http://schemas.microsoft.com/office/powerpoint/2010/main" val="79918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2589-BF26-4B8F-8FB8-D053EEA9573E}"/>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3EE31B8-AFFD-46E9-B4D3-00743F8CF89F}"/>
              </a:ext>
            </a:extLst>
          </p:cNvPr>
          <p:cNvSpPr>
            <a:spLocks noGrp="1"/>
          </p:cNvSpPr>
          <p:nvPr>
            <p:ph type="pic" idx="1"/>
          </p:nvPr>
        </p:nvSpPr>
        <p:spPr>
          <a:xfrm>
            <a:off x="3887788" y="740570"/>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CA" noProof="0" dirty="0"/>
          </a:p>
        </p:txBody>
      </p:sp>
      <p:sp>
        <p:nvSpPr>
          <p:cNvPr id="4" name="Text Placeholder 3">
            <a:extLst>
              <a:ext uri="{FF2B5EF4-FFF2-40B4-BE49-F238E27FC236}">
                <a16:creationId xmlns:a16="http://schemas.microsoft.com/office/drawing/2014/main" id="{68BB5612-4040-4AAC-9FC9-7432B817046F}"/>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727ACC82-BACF-4015-A905-F44057581667}"/>
              </a:ext>
            </a:extLst>
          </p:cNvPr>
          <p:cNvSpPr>
            <a:spLocks noGrp="1"/>
          </p:cNvSpPr>
          <p:nvPr>
            <p:ph type="dt" sz="half" idx="10"/>
          </p:nvPr>
        </p:nvSpPr>
        <p:spPr/>
        <p:txBody>
          <a:bodyPr/>
          <a:lstStyle>
            <a:lvl1pPr>
              <a:defRPr/>
            </a:lvl1pPr>
          </a:lstStyle>
          <a:p>
            <a:pPr>
              <a:defRPr/>
            </a:pPr>
            <a:fld id="{92603CE1-E44F-4538-B39F-9764F174CDC2}" type="datetimeFigureOut">
              <a:rPr lang="en-CA"/>
              <a:pPr>
                <a:defRPr/>
              </a:pPr>
              <a:t>2025-07-16</a:t>
            </a:fld>
            <a:endParaRPr lang="en-CA" dirty="0"/>
          </a:p>
        </p:txBody>
      </p:sp>
      <p:sp>
        <p:nvSpPr>
          <p:cNvPr id="6" name="Footer Placeholder 4">
            <a:extLst>
              <a:ext uri="{FF2B5EF4-FFF2-40B4-BE49-F238E27FC236}">
                <a16:creationId xmlns:a16="http://schemas.microsoft.com/office/drawing/2014/main" id="{D455E75C-3304-4A49-9BD6-5C1ED43F34A0}"/>
              </a:ext>
            </a:extLst>
          </p:cNvPr>
          <p:cNvSpPr>
            <a:spLocks noGrp="1"/>
          </p:cNvSpPr>
          <p:nvPr>
            <p:ph type="ftr" sz="quarter" idx="11"/>
          </p:nvPr>
        </p:nvSpPr>
        <p:spPr/>
        <p:txBody>
          <a:bodyPr/>
          <a:lstStyle>
            <a:lvl1pPr>
              <a:defRPr/>
            </a:lvl1pPr>
          </a:lstStyle>
          <a:p>
            <a:pPr>
              <a:defRPr/>
            </a:pPr>
            <a:endParaRPr lang="en-CA" dirty="0"/>
          </a:p>
        </p:txBody>
      </p:sp>
      <p:sp>
        <p:nvSpPr>
          <p:cNvPr id="7" name="Slide Number Placeholder 5">
            <a:extLst>
              <a:ext uri="{FF2B5EF4-FFF2-40B4-BE49-F238E27FC236}">
                <a16:creationId xmlns:a16="http://schemas.microsoft.com/office/drawing/2014/main" id="{DEA2F16B-25E5-44B3-B94D-35127F0E8D0C}"/>
              </a:ext>
            </a:extLst>
          </p:cNvPr>
          <p:cNvSpPr>
            <a:spLocks noGrp="1"/>
          </p:cNvSpPr>
          <p:nvPr>
            <p:ph type="sldNum" sz="quarter" idx="12"/>
          </p:nvPr>
        </p:nvSpPr>
        <p:spPr/>
        <p:txBody>
          <a:bodyPr/>
          <a:lstStyle>
            <a:lvl1pPr>
              <a:defRPr/>
            </a:lvl1pPr>
          </a:lstStyle>
          <a:p>
            <a:pPr>
              <a:defRPr/>
            </a:pPr>
            <a:fld id="{5E6F9015-ECE1-4069-B216-97083748E26E}" type="slidenum">
              <a:rPr lang="en-CA"/>
              <a:pPr>
                <a:defRPr/>
              </a:pPr>
              <a:t>‹#›</a:t>
            </a:fld>
            <a:endParaRPr lang="en-CA" dirty="0"/>
          </a:p>
        </p:txBody>
      </p:sp>
    </p:spTree>
    <p:extLst>
      <p:ext uri="{BB962C8B-B14F-4D97-AF65-F5344CB8AC3E}">
        <p14:creationId xmlns:p14="http://schemas.microsoft.com/office/powerpoint/2010/main" val="3146406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A1A98-60B7-4203-BF20-6F83B5C17FB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A8197BA-EF51-4DE0-B203-0506188386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D327B72-78B7-4CBD-AD73-3573C454D7AD}"/>
              </a:ext>
            </a:extLst>
          </p:cNvPr>
          <p:cNvSpPr>
            <a:spLocks noGrp="1"/>
          </p:cNvSpPr>
          <p:nvPr>
            <p:ph type="dt" sz="half" idx="10"/>
          </p:nvPr>
        </p:nvSpPr>
        <p:spPr/>
        <p:txBody>
          <a:bodyPr/>
          <a:lstStyle>
            <a:lvl1pPr>
              <a:defRPr/>
            </a:lvl1pPr>
          </a:lstStyle>
          <a:p>
            <a:pPr>
              <a:defRPr/>
            </a:pPr>
            <a:fld id="{FDFF0EFB-40E6-4EC5-9D4A-BA9B23209315}"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FE4065E9-ABDB-4E1C-930F-87B8EBC904CD}"/>
              </a:ext>
            </a:extLst>
          </p:cNvPr>
          <p:cNvSpPr>
            <a:spLocks noGrp="1"/>
          </p:cNvSpPr>
          <p:nvPr>
            <p:ph type="ftr" sz="quarter" idx="11"/>
          </p:nvPr>
        </p:nvSpPr>
        <p:spPr/>
        <p:txBody>
          <a:bodyPr/>
          <a:lstStyle>
            <a:lvl1pPr>
              <a:defRPr/>
            </a:lvl1pPr>
          </a:lstStyle>
          <a:p>
            <a:pPr>
              <a:defRPr/>
            </a:pPr>
            <a:endParaRPr lang="en-CA" dirty="0"/>
          </a:p>
        </p:txBody>
      </p:sp>
      <p:sp>
        <p:nvSpPr>
          <p:cNvPr id="6" name="Slide Number Placeholder 5">
            <a:extLst>
              <a:ext uri="{FF2B5EF4-FFF2-40B4-BE49-F238E27FC236}">
                <a16:creationId xmlns:a16="http://schemas.microsoft.com/office/drawing/2014/main" id="{5EE3C7F8-C629-493E-B894-C8719AEE9572}"/>
              </a:ext>
            </a:extLst>
          </p:cNvPr>
          <p:cNvSpPr>
            <a:spLocks noGrp="1"/>
          </p:cNvSpPr>
          <p:nvPr>
            <p:ph type="sldNum" sz="quarter" idx="12"/>
          </p:nvPr>
        </p:nvSpPr>
        <p:spPr/>
        <p:txBody>
          <a:bodyPr/>
          <a:lstStyle>
            <a:lvl1pPr>
              <a:defRPr/>
            </a:lvl1pPr>
          </a:lstStyle>
          <a:p>
            <a:pPr>
              <a:defRPr/>
            </a:pPr>
            <a:fld id="{523591A4-9D54-4344-81D4-12C5F11B5184}" type="slidenum">
              <a:rPr lang="en-CA"/>
              <a:pPr>
                <a:defRPr/>
              </a:pPr>
              <a:t>‹#›</a:t>
            </a:fld>
            <a:endParaRPr lang="en-CA" dirty="0"/>
          </a:p>
        </p:txBody>
      </p:sp>
    </p:spTree>
    <p:extLst>
      <p:ext uri="{BB962C8B-B14F-4D97-AF65-F5344CB8AC3E}">
        <p14:creationId xmlns:p14="http://schemas.microsoft.com/office/powerpoint/2010/main" val="3732378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190C4A-0A43-45E5-9564-2188AA19D23C}"/>
              </a:ext>
            </a:extLst>
          </p:cNvPr>
          <p:cNvSpPr>
            <a:spLocks noGrp="1"/>
          </p:cNvSpPr>
          <p:nvPr>
            <p:ph type="title" orient="vert"/>
          </p:nvPr>
        </p:nvSpPr>
        <p:spPr>
          <a:xfrm>
            <a:off x="6543676" y="273844"/>
            <a:ext cx="1971675" cy="4358879"/>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75E6EF2-C086-4EC4-ACB4-EB329E0A2C09}"/>
              </a:ext>
            </a:extLst>
          </p:cNvPr>
          <p:cNvSpPr>
            <a:spLocks noGrp="1"/>
          </p:cNvSpPr>
          <p:nvPr>
            <p:ph type="body" orient="vert" idx="1"/>
          </p:nvPr>
        </p:nvSpPr>
        <p:spPr>
          <a:xfrm>
            <a:off x="628651" y="273844"/>
            <a:ext cx="57626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3748F77-F8C7-4D3F-BD7D-B602116794B9}"/>
              </a:ext>
            </a:extLst>
          </p:cNvPr>
          <p:cNvSpPr>
            <a:spLocks noGrp="1"/>
          </p:cNvSpPr>
          <p:nvPr>
            <p:ph type="dt" sz="half" idx="10"/>
          </p:nvPr>
        </p:nvSpPr>
        <p:spPr/>
        <p:txBody>
          <a:bodyPr/>
          <a:lstStyle>
            <a:lvl1pPr>
              <a:defRPr/>
            </a:lvl1pPr>
          </a:lstStyle>
          <a:p>
            <a:pPr>
              <a:defRPr/>
            </a:pPr>
            <a:fld id="{55C6AE39-75CD-462B-B5D5-44B67AB995FC}"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544D2A2D-9E4E-48B2-8682-F886311F1303}"/>
              </a:ext>
            </a:extLst>
          </p:cNvPr>
          <p:cNvSpPr>
            <a:spLocks noGrp="1"/>
          </p:cNvSpPr>
          <p:nvPr>
            <p:ph type="ftr" sz="quarter" idx="11"/>
          </p:nvPr>
        </p:nvSpPr>
        <p:spPr/>
        <p:txBody>
          <a:bodyPr/>
          <a:lstStyle>
            <a:lvl1pPr>
              <a:defRPr/>
            </a:lvl1pPr>
          </a:lstStyle>
          <a:p>
            <a:pPr>
              <a:defRPr/>
            </a:pPr>
            <a:endParaRPr lang="en-CA" dirty="0"/>
          </a:p>
        </p:txBody>
      </p:sp>
      <p:sp>
        <p:nvSpPr>
          <p:cNvPr id="6" name="Slide Number Placeholder 5">
            <a:extLst>
              <a:ext uri="{FF2B5EF4-FFF2-40B4-BE49-F238E27FC236}">
                <a16:creationId xmlns:a16="http://schemas.microsoft.com/office/drawing/2014/main" id="{F4FD0256-A464-4DBF-80CB-D5B6CFFF77B0}"/>
              </a:ext>
            </a:extLst>
          </p:cNvPr>
          <p:cNvSpPr>
            <a:spLocks noGrp="1"/>
          </p:cNvSpPr>
          <p:nvPr>
            <p:ph type="sldNum" sz="quarter" idx="12"/>
          </p:nvPr>
        </p:nvSpPr>
        <p:spPr/>
        <p:txBody>
          <a:bodyPr/>
          <a:lstStyle>
            <a:lvl1pPr>
              <a:defRPr/>
            </a:lvl1pPr>
          </a:lstStyle>
          <a:p>
            <a:pPr>
              <a:defRPr/>
            </a:pPr>
            <a:fld id="{E4CDD33F-6766-4FFE-94FB-7384EB4D5B59}" type="slidenum">
              <a:rPr lang="en-CA"/>
              <a:pPr>
                <a:defRPr/>
              </a:pPr>
              <a:t>‹#›</a:t>
            </a:fld>
            <a:endParaRPr lang="en-CA" dirty="0"/>
          </a:p>
        </p:txBody>
      </p:sp>
    </p:spTree>
    <p:extLst>
      <p:ext uri="{BB962C8B-B14F-4D97-AF65-F5344CB8AC3E}">
        <p14:creationId xmlns:p14="http://schemas.microsoft.com/office/powerpoint/2010/main" val="2401406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3" y="1399595"/>
            <a:ext cx="4040188"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8" y="1399595"/>
            <a:ext cx="4041775"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dirty="0">
              <a:solidFill>
                <a:prstClr val="black">
                  <a:tint val="75000"/>
                </a:prstClr>
              </a:solidFill>
            </a:endParaRPr>
          </a:p>
        </p:txBody>
      </p:sp>
      <p:sp>
        <p:nvSpPr>
          <p:cNvPr id="7" name="Slide Number Placeholder 8"/>
          <p:cNvSpPr>
            <a:spLocks noGrp="1"/>
          </p:cNvSpPr>
          <p:nvPr>
            <p:ph type="sldNum" sz="quarter" idx="11"/>
          </p:nvPr>
        </p:nvSpPr>
        <p:spPr/>
        <p:txBody>
          <a:bodyPr/>
          <a:lstStyle>
            <a:lvl1pPr>
              <a:defRPr smtClean="0"/>
            </a:lvl1pPr>
          </a:lstStyle>
          <a:p>
            <a:pPr defTabSz="255921">
              <a:defRPr/>
            </a:pPr>
            <a:fld id="{883A50EE-EECA-294A-94C5-C74A8FE58521}" type="slidenum">
              <a:rPr lang="en-US" smtClean="0"/>
              <a:pPr defTabSz="255921">
                <a:defRPr/>
              </a:pPr>
              <a:t>‹#›</a:t>
            </a:fld>
            <a:endParaRPr lang="en-US" dirty="0"/>
          </a:p>
        </p:txBody>
      </p:sp>
      <p:sp>
        <p:nvSpPr>
          <p:cNvPr id="8" name="Date Placeholder 4"/>
          <p:cNvSpPr>
            <a:spLocks noGrp="1"/>
          </p:cNvSpPr>
          <p:nvPr>
            <p:ph type="dt" sz="half" idx="12"/>
          </p:nvPr>
        </p:nvSpPr>
        <p:spPr>
          <a:xfrm>
            <a:off x="628650" y="4767265"/>
            <a:ext cx="2057400" cy="273844"/>
          </a:xfrm>
          <a:prstGeom prst="rect">
            <a:avLst/>
          </a:prstGeom>
        </p:spPr>
        <p:txBody>
          <a:bodyPr vert="horz" wrap="square" lIns="84216" tIns="42108" rIns="84216" bIns="42108" numCol="1" anchor="t" anchorCtr="0" compatLnSpc="1">
            <a:prstTxWarp prst="textNoShape">
              <a:avLst/>
            </a:prstTxWarp>
          </a:bodyPr>
          <a:lstStyle>
            <a:lvl1pPr>
              <a:defRPr sz="956" smtClean="0">
                <a:cs typeface="Arial" charset="0"/>
              </a:defRPr>
            </a:lvl1pPr>
          </a:lstStyle>
          <a:p>
            <a:pPr defTabSz="473274">
              <a:defRPr/>
            </a:pPr>
            <a:endParaRPr lang="en-US" dirty="0">
              <a:solidFill>
                <a:prstClr val="black"/>
              </a:solidFill>
              <a:ea typeface="MS PGothic" charset="0"/>
            </a:endParaRPr>
          </a:p>
        </p:txBody>
      </p:sp>
    </p:spTree>
    <p:extLst>
      <p:ext uri="{BB962C8B-B14F-4D97-AF65-F5344CB8AC3E}">
        <p14:creationId xmlns:p14="http://schemas.microsoft.com/office/powerpoint/2010/main" val="4187103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6:9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450"/>
              </a:spcBef>
              <a:defRPr/>
            </a:lvl2pPr>
            <a:lvl3pPr>
              <a:spcBef>
                <a:spcPts val="225"/>
              </a:spcBef>
              <a:defRPr/>
            </a:lvl3pPr>
            <a:lvl4pPr>
              <a:spcBef>
                <a:spcPts val="150"/>
              </a:spcBef>
              <a:defRPr/>
            </a:lvl4pPr>
            <a:lvl5pPr>
              <a:spcBef>
                <a:spcPts val="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noChangeArrowheads="1"/>
          </p:cNvSpPr>
          <p:nvPr>
            <p:ph type="dt" sz="half" idx="11"/>
          </p:nvPr>
        </p:nvSpPr>
        <p:spPr>
          <a:xfrm>
            <a:off x="7643813" y="4875612"/>
            <a:ext cx="914400" cy="150019"/>
          </a:xfrm>
          <a:prstGeom prst="rect">
            <a:avLst/>
          </a:prstGeom>
        </p:spPr>
        <p:txBody>
          <a:bodyPr/>
          <a:lstStyle>
            <a:lvl1pPr algn="r">
              <a:defRPr sz="525">
                <a:solidFill>
                  <a:schemeClr val="bg1"/>
                </a:solidFill>
              </a:defRPr>
            </a:lvl1pPr>
          </a:lstStyle>
          <a:p>
            <a:pPr>
              <a:defRPr/>
            </a:pPr>
            <a:endParaRPr lang="en-US" dirty="0"/>
          </a:p>
        </p:txBody>
      </p:sp>
    </p:spTree>
    <p:extLst>
      <p:ext uri="{BB962C8B-B14F-4D97-AF65-F5344CB8AC3E}">
        <p14:creationId xmlns:p14="http://schemas.microsoft.com/office/powerpoint/2010/main" val="85858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63AC3D-15AE-3423-3BA8-F52F6FA5B128}"/>
              </a:ext>
            </a:extLst>
          </p:cNvPr>
          <p:cNvSpPr/>
          <p:nvPr userDrawn="1"/>
        </p:nvSpPr>
        <p:spPr>
          <a:xfrm>
            <a:off x="0" y="0"/>
            <a:ext cx="9144000" cy="792000"/>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7" name="Right Triangle 6">
            <a:extLst>
              <a:ext uri="{FF2B5EF4-FFF2-40B4-BE49-F238E27FC236}">
                <a16:creationId xmlns:a16="http://schemas.microsoft.com/office/drawing/2014/main" id="{CFEA5271-D878-9EE0-091F-1ADDDFAB348C}"/>
              </a:ext>
            </a:extLst>
          </p:cNvPr>
          <p:cNvSpPr/>
          <p:nvPr userDrawn="1"/>
        </p:nvSpPr>
        <p:spPr>
          <a:xfrm flipH="1">
            <a:off x="8438627" y="0"/>
            <a:ext cx="705373" cy="792001"/>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7200" y="72000"/>
            <a:ext cx="8229600" cy="648000"/>
          </a:xfrm>
        </p:spPr>
        <p:txBody>
          <a:bodyPr>
            <a:normAutofit/>
          </a:bodyPr>
          <a:lstStyle>
            <a:lvl1pPr algn="l">
              <a:defRPr sz="2400" b="1">
                <a:solidFill>
                  <a:schemeClr val="bg1"/>
                </a:solidFill>
              </a:defRPr>
            </a:lvl1pPr>
          </a:lstStyle>
          <a:p>
            <a:r>
              <a:rPr lang="en-US" dirty="0"/>
              <a:t>CLICK TO EDIT MASTER TITLE STYLE</a:t>
            </a:r>
            <a:endParaRPr lang="en-CA" dirty="0"/>
          </a:p>
        </p:txBody>
      </p:sp>
    </p:spTree>
    <p:extLst>
      <p:ext uri="{BB962C8B-B14F-4D97-AF65-F5344CB8AC3E}">
        <p14:creationId xmlns:p14="http://schemas.microsoft.com/office/powerpoint/2010/main" val="3824928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3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900"/>
              </a:spcBef>
              <a:defRPr>
                <a:solidFill>
                  <a:srgbClr val="000000"/>
                </a:solidFill>
              </a:defRPr>
            </a:lvl1pPr>
            <a:lvl2pPr>
              <a:spcBef>
                <a:spcPts val="450"/>
              </a:spcBef>
              <a:defRPr>
                <a:solidFill>
                  <a:srgbClr val="000000"/>
                </a:solidFill>
              </a:defRPr>
            </a:lvl2pPr>
            <a:lvl3pPr>
              <a:spcBef>
                <a:spcPts val="225"/>
              </a:spcBef>
              <a:defRPr>
                <a:solidFill>
                  <a:srgbClr val="000000"/>
                </a:solidFill>
              </a:defRPr>
            </a:lvl3pPr>
            <a:lvl4pPr>
              <a:spcBef>
                <a:spcPts val="150"/>
              </a:spcBef>
              <a:defRPr>
                <a:solidFill>
                  <a:srgbClr val="000000"/>
                </a:solidFill>
              </a:defRPr>
            </a:lvl4pPr>
            <a:lvl5pPr>
              <a:spcBef>
                <a:spcPts val="75"/>
              </a:spcBef>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xfrm>
            <a:off x="6457950" y="4788770"/>
            <a:ext cx="2057400" cy="230832"/>
          </a:xfrm>
          <a:ln>
            <a:miter lim="800000"/>
            <a:headEnd/>
            <a:tailEnd/>
          </a:ln>
        </p:spPr>
        <p:txBody>
          <a:bodyPr anchor="ctr">
            <a:spAutoFit/>
          </a:bodyPr>
          <a:lstStyle>
            <a:lvl1pPr>
              <a:defRPr/>
            </a:lvl1pPr>
          </a:lstStyle>
          <a:p>
            <a:endParaRPr lang="en-US" dirty="0">
              <a:solidFill>
                <a:srgbClr val="002F6C"/>
              </a:solidFill>
            </a:endParaRPr>
          </a:p>
        </p:txBody>
      </p:sp>
      <p:sp>
        <p:nvSpPr>
          <p:cNvPr id="5" name="Date Placeholder 4"/>
          <p:cNvSpPr>
            <a:spLocks noGrp="1" noChangeArrowheads="1"/>
          </p:cNvSpPr>
          <p:nvPr>
            <p:ph type="dt" sz="half" idx="11"/>
          </p:nvPr>
        </p:nvSpPr>
        <p:spPr>
          <a:xfrm>
            <a:off x="7643813" y="4875614"/>
            <a:ext cx="914400" cy="150019"/>
          </a:xfrm>
          <a:prstGeom prst="rect">
            <a:avLst/>
          </a:prstGeom>
        </p:spPr>
        <p:txBody>
          <a:bodyPr/>
          <a:lstStyle>
            <a:lvl1pPr algn="r">
              <a:defRPr sz="525">
                <a:solidFill>
                  <a:schemeClr val="bg1"/>
                </a:solidFill>
              </a:defRPr>
            </a:lvl1pPr>
          </a:lstStyle>
          <a:p>
            <a:pPr>
              <a:defRPr/>
            </a:pPr>
            <a:endParaRPr lang="en-US" dirty="0">
              <a:solidFill>
                <a:srgbClr val="FFFFFF"/>
              </a:solidFill>
            </a:endParaRPr>
          </a:p>
        </p:txBody>
      </p:sp>
    </p:spTree>
    <p:extLst>
      <p:ext uri="{BB962C8B-B14F-4D97-AF65-F5344CB8AC3E}">
        <p14:creationId xmlns:p14="http://schemas.microsoft.com/office/powerpoint/2010/main" val="323345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C273BA-89AD-4B2C-8B24-DE3113396BD3}" type="datetime1">
              <a:rPr lang="en-US" smtClean="0"/>
              <a:t>7/16/2025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7432E5-F8E0-41AE-9A6B-AD730338B005}" type="slidenum">
              <a:rPr lang="en-US" smtClean="0"/>
              <a:pPr/>
              <a:t>‹#›</a:t>
            </a:fld>
            <a:endParaRPr lang="en-US" dirty="0"/>
          </a:p>
        </p:txBody>
      </p:sp>
      <p:sp>
        <p:nvSpPr>
          <p:cNvPr id="7" name="Text Placeholder 6"/>
          <p:cNvSpPr>
            <a:spLocks noGrp="1"/>
          </p:cNvSpPr>
          <p:nvPr>
            <p:ph type="body" sz="quarter" idx="13" hasCustomPrompt="1"/>
          </p:nvPr>
        </p:nvSpPr>
        <p:spPr>
          <a:xfrm>
            <a:off x="342900" y="4389120"/>
            <a:ext cx="7543800" cy="754380"/>
          </a:xfrm>
        </p:spPr>
        <p:txBody>
          <a:bodyPr anchor="b">
            <a:noAutofit/>
          </a:bodyPr>
          <a:lstStyle>
            <a:lvl1pPr marL="0" indent="0">
              <a:spcBef>
                <a:spcPts val="169"/>
              </a:spcBef>
              <a:buNone/>
              <a:defRPr sz="563"/>
            </a:lvl1pPr>
            <a:lvl2pPr marL="128588" indent="0">
              <a:spcBef>
                <a:spcPts val="169"/>
              </a:spcBef>
              <a:buNone/>
              <a:defRPr sz="563"/>
            </a:lvl2pPr>
            <a:lvl3pPr marL="257175" indent="0">
              <a:spcBef>
                <a:spcPts val="169"/>
              </a:spcBef>
              <a:buNone/>
              <a:defRPr sz="563"/>
            </a:lvl3pPr>
            <a:lvl4pPr marL="385763" indent="0">
              <a:spcBef>
                <a:spcPts val="169"/>
              </a:spcBef>
              <a:buNone/>
              <a:defRPr sz="563"/>
            </a:lvl4pPr>
            <a:lvl5pPr marL="514350" indent="0">
              <a:spcBef>
                <a:spcPts val="169"/>
              </a:spcBef>
              <a:buNone/>
              <a:defRPr sz="563"/>
            </a:lvl5pPr>
          </a:lstStyle>
          <a:p>
            <a:pPr lvl="0"/>
            <a:r>
              <a:rPr lang="en-US"/>
              <a:t>Reference(s)</a:t>
            </a:r>
          </a:p>
        </p:txBody>
      </p:sp>
    </p:spTree>
    <p:extLst>
      <p:ext uri="{BB962C8B-B14F-4D97-AF65-F5344CB8AC3E}">
        <p14:creationId xmlns:p14="http://schemas.microsoft.com/office/powerpoint/2010/main" val="312618055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64000"/>
            <a:ext cx="8229600" cy="3730623"/>
          </a:xfrm>
        </p:spPr>
        <p:txBody>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8" name="Rectangle 7">
            <a:extLst>
              <a:ext uri="{FF2B5EF4-FFF2-40B4-BE49-F238E27FC236}">
                <a16:creationId xmlns:a16="http://schemas.microsoft.com/office/drawing/2014/main" id="{F4738687-9749-5D47-D931-2EEE4412F01B}"/>
              </a:ext>
            </a:extLst>
          </p:cNvPr>
          <p:cNvSpPr/>
          <p:nvPr userDrawn="1"/>
        </p:nvSpPr>
        <p:spPr>
          <a:xfrm>
            <a:off x="0" y="0"/>
            <a:ext cx="9144000" cy="792000"/>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9" name="Right Triangle 8">
            <a:extLst>
              <a:ext uri="{FF2B5EF4-FFF2-40B4-BE49-F238E27FC236}">
                <a16:creationId xmlns:a16="http://schemas.microsoft.com/office/drawing/2014/main" id="{0C7A0554-E5E6-FE04-722C-8A66C4569BF3}"/>
              </a:ext>
            </a:extLst>
          </p:cNvPr>
          <p:cNvSpPr/>
          <p:nvPr userDrawn="1"/>
        </p:nvSpPr>
        <p:spPr>
          <a:xfrm flipH="1">
            <a:off x="8438627" y="0"/>
            <a:ext cx="705373" cy="792001"/>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4B2A7D1-AFFC-91E0-57A1-48D0B72864F5}"/>
              </a:ext>
            </a:extLst>
          </p:cNvPr>
          <p:cNvSpPr>
            <a:spLocks noGrp="1"/>
          </p:cNvSpPr>
          <p:nvPr>
            <p:ph type="title" hasCustomPrompt="1"/>
          </p:nvPr>
        </p:nvSpPr>
        <p:spPr>
          <a:xfrm>
            <a:off x="457200" y="72000"/>
            <a:ext cx="8229600" cy="648000"/>
          </a:xfrm>
        </p:spPr>
        <p:txBody>
          <a:bodyPr>
            <a:normAutofit/>
          </a:bodyPr>
          <a:lstStyle>
            <a:lvl1pPr algn="l">
              <a:defRPr sz="2400" b="1">
                <a:solidFill>
                  <a:schemeClr val="bg1"/>
                </a:solidFill>
              </a:defRPr>
            </a:lvl1pPr>
          </a:lstStyle>
          <a:p>
            <a:r>
              <a:rPr lang="en-US" dirty="0"/>
              <a:t>CLICK TO EDIT MASTER TITLE STYLE</a:t>
            </a:r>
            <a:endParaRPr lang="en-CA" dirty="0"/>
          </a:p>
        </p:txBody>
      </p:sp>
    </p:spTree>
    <p:extLst>
      <p:ext uri="{BB962C8B-B14F-4D97-AF65-F5344CB8AC3E}">
        <p14:creationId xmlns:p14="http://schemas.microsoft.com/office/powerpoint/2010/main" val="2186300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1ABBF213-E8D6-5C30-8225-C7E1D9698833}"/>
              </a:ext>
            </a:extLst>
          </p:cNvPr>
          <p:cNvSpPr>
            <a:spLocks noGrp="1"/>
          </p:cNvSpPr>
          <p:nvPr>
            <p:ph type="subTitle" idx="1"/>
          </p:nvPr>
        </p:nvSpPr>
        <p:spPr>
          <a:xfrm>
            <a:off x="691575" y="2835523"/>
            <a:ext cx="6400800" cy="1070134"/>
          </a:xfrm>
        </p:spPr>
        <p:txBody>
          <a:bodyPr>
            <a:normAutofit/>
          </a:bodyPr>
          <a:lstStyle>
            <a:lvl1pPr marL="0" indent="0" algn="l">
              <a:buNone/>
              <a:defRPr sz="2800">
                <a:solidFill>
                  <a:srgbClr val="1E326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8" name="Rectangle 7">
            <a:extLst>
              <a:ext uri="{FF2B5EF4-FFF2-40B4-BE49-F238E27FC236}">
                <a16:creationId xmlns:a16="http://schemas.microsoft.com/office/drawing/2014/main" id="{96724DB7-FC31-5648-B64D-C9125A959F6E}"/>
              </a:ext>
            </a:extLst>
          </p:cNvPr>
          <p:cNvSpPr/>
          <p:nvPr userDrawn="1"/>
        </p:nvSpPr>
        <p:spPr>
          <a:xfrm>
            <a:off x="0" y="0"/>
            <a:ext cx="9144000" cy="2297099"/>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9" name="Right Triangle 8">
            <a:extLst>
              <a:ext uri="{FF2B5EF4-FFF2-40B4-BE49-F238E27FC236}">
                <a16:creationId xmlns:a16="http://schemas.microsoft.com/office/drawing/2014/main" id="{3556F89E-5997-CAA2-F626-5C69E1B9EC16}"/>
              </a:ext>
            </a:extLst>
          </p:cNvPr>
          <p:cNvSpPr/>
          <p:nvPr userDrawn="1"/>
        </p:nvSpPr>
        <p:spPr>
          <a:xfrm flipH="1">
            <a:off x="7098151" y="0"/>
            <a:ext cx="2045848" cy="2297099"/>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A264486-4D3D-3F29-2305-21F6B957ED5B}"/>
              </a:ext>
            </a:extLst>
          </p:cNvPr>
          <p:cNvSpPr>
            <a:spLocks noGrp="1"/>
          </p:cNvSpPr>
          <p:nvPr>
            <p:ph type="ctrTitle" hasCustomPrompt="1"/>
          </p:nvPr>
        </p:nvSpPr>
        <p:spPr>
          <a:xfrm>
            <a:off x="685800" y="597289"/>
            <a:ext cx="6412350" cy="1102519"/>
          </a:xfrm>
        </p:spPr>
        <p:txBody>
          <a:bodyPr anchor="b">
            <a:normAutofit/>
          </a:bodyPr>
          <a:lstStyle>
            <a:lvl1pPr algn="l">
              <a:defRPr sz="3200" b="1">
                <a:solidFill>
                  <a:schemeClr val="bg1"/>
                </a:solidFill>
              </a:defRPr>
            </a:lvl1pPr>
          </a:lstStyle>
          <a:p>
            <a:r>
              <a:rPr lang="en-US" dirty="0"/>
              <a:t>CLICK TO EDIT MASTER TITLE STYLE</a:t>
            </a:r>
            <a:endParaRPr lang="en-CA" dirty="0"/>
          </a:p>
        </p:txBody>
      </p:sp>
    </p:spTree>
    <p:extLst>
      <p:ext uri="{BB962C8B-B14F-4D97-AF65-F5344CB8AC3E}">
        <p14:creationId xmlns:p14="http://schemas.microsoft.com/office/powerpoint/2010/main" val="216715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864000"/>
            <a:ext cx="4038600" cy="3730623"/>
          </a:xfrm>
        </p:spPr>
        <p:txBody>
          <a:bodyPr/>
          <a:lstStyle>
            <a:lvl1pPr>
              <a:defRPr sz="1800"/>
            </a:lvl1pPr>
            <a:lvl2pPr>
              <a:defRPr sz="1600"/>
            </a:lvl2pPr>
            <a:lvl3pPr>
              <a:defRPr sz="1400"/>
            </a:lvl3pPr>
            <a:lvl4pPr>
              <a:defRPr sz="12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8" name="Rectangle 7">
            <a:extLst>
              <a:ext uri="{FF2B5EF4-FFF2-40B4-BE49-F238E27FC236}">
                <a16:creationId xmlns:a16="http://schemas.microsoft.com/office/drawing/2014/main" id="{A0B7AE9E-58C6-2DB1-CCAF-A20782FF8078}"/>
              </a:ext>
            </a:extLst>
          </p:cNvPr>
          <p:cNvSpPr/>
          <p:nvPr userDrawn="1"/>
        </p:nvSpPr>
        <p:spPr>
          <a:xfrm>
            <a:off x="0" y="0"/>
            <a:ext cx="9144000" cy="792000"/>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9" name="Right Triangle 8">
            <a:extLst>
              <a:ext uri="{FF2B5EF4-FFF2-40B4-BE49-F238E27FC236}">
                <a16:creationId xmlns:a16="http://schemas.microsoft.com/office/drawing/2014/main" id="{DE5E493B-95B5-769C-60AC-5E8E8BCA6706}"/>
              </a:ext>
            </a:extLst>
          </p:cNvPr>
          <p:cNvSpPr/>
          <p:nvPr userDrawn="1"/>
        </p:nvSpPr>
        <p:spPr>
          <a:xfrm flipH="1">
            <a:off x="8438627" y="0"/>
            <a:ext cx="705373" cy="792001"/>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09703F44-7E93-ED71-046F-6EA6260BB688}"/>
              </a:ext>
            </a:extLst>
          </p:cNvPr>
          <p:cNvSpPr>
            <a:spLocks noGrp="1"/>
          </p:cNvSpPr>
          <p:nvPr>
            <p:ph type="title" hasCustomPrompt="1"/>
          </p:nvPr>
        </p:nvSpPr>
        <p:spPr>
          <a:xfrm>
            <a:off x="457200" y="72000"/>
            <a:ext cx="8229600" cy="648000"/>
          </a:xfrm>
        </p:spPr>
        <p:txBody>
          <a:bodyPr>
            <a:normAutofit/>
          </a:bodyPr>
          <a:lstStyle>
            <a:lvl1pPr algn="l">
              <a:defRPr sz="2400" b="1">
                <a:solidFill>
                  <a:schemeClr val="bg1"/>
                </a:solidFill>
              </a:defRPr>
            </a:lvl1pPr>
          </a:lstStyle>
          <a:p>
            <a:r>
              <a:rPr lang="en-US" dirty="0"/>
              <a:t>CLICK TO EDIT MASTER TITLE STYLE</a:t>
            </a:r>
            <a:endParaRPr lang="en-CA" dirty="0"/>
          </a:p>
        </p:txBody>
      </p:sp>
      <p:sp>
        <p:nvSpPr>
          <p:cNvPr id="11" name="Content Placeholder 2">
            <a:extLst>
              <a:ext uri="{FF2B5EF4-FFF2-40B4-BE49-F238E27FC236}">
                <a16:creationId xmlns:a16="http://schemas.microsoft.com/office/drawing/2014/main" id="{B929162A-2137-F3AB-2A99-61BB02B1EE39}"/>
              </a:ext>
            </a:extLst>
          </p:cNvPr>
          <p:cNvSpPr>
            <a:spLocks noGrp="1"/>
          </p:cNvSpPr>
          <p:nvPr>
            <p:ph sz="half" idx="10"/>
          </p:nvPr>
        </p:nvSpPr>
        <p:spPr>
          <a:xfrm>
            <a:off x="4650059" y="864000"/>
            <a:ext cx="4038600" cy="3730623"/>
          </a:xfrm>
        </p:spPr>
        <p:txBody>
          <a:bodyPr/>
          <a:lstStyle>
            <a:lvl1pPr>
              <a:defRPr sz="1800"/>
            </a:lvl1pPr>
            <a:lvl2pPr>
              <a:defRPr sz="1600"/>
            </a:lvl2pPr>
            <a:lvl3pPr>
              <a:defRPr sz="1400"/>
            </a:lvl3pPr>
            <a:lvl4pPr>
              <a:defRPr sz="12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08478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64000"/>
            <a:ext cx="4040188" cy="767157"/>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600"/>
            </a:lvl2pPr>
            <a:lvl3pPr>
              <a:defRPr sz="1400"/>
            </a:lvl3pPr>
            <a:lvl4pPr>
              <a:defRPr sz="12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4645026" y="864000"/>
            <a:ext cx="4041775" cy="767157"/>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Rectangle 9">
            <a:extLst>
              <a:ext uri="{FF2B5EF4-FFF2-40B4-BE49-F238E27FC236}">
                <a16:creationId xmlns:a16="http://schemas.microsoft.com/office/drawing/2014/main" id="{6F57952A-3A0E-599B-4EAB-7E6BECA3C54A}"/>
              </a:ext>
            </a:extLst>
          </p:cNvPr>
          <p:cNvSpPr/>
          <p:nvPr userDrawn="1"/>
        </p:nvSpPr>
        <p:spPr>
          <a:xfrm>
            <a:off x="0" y="0"/>
            <a:ext cx="9144000" cy="792000"/>
          </a:xfrm>
          <a:prstGeom prst="rect">
            <a:avLst/>
          </a:prstGeom>
          <a:solidFill>
            <a:srgbClr val="1E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1"/>
              </a:solidFill>
            </a:endParaRPr>
          </a:p>
        </p:txBody>
      </p:sp>
      <p:sp>
        <p:nvSpPr>
          <p:cNvPr id="11" name="Right Triangle 10">
            <a:extLst>
              <a:ext uri="{FF2B5EF4-FFF2-40B4-BE49-F238E27FC236}">
                <a16:creationId xmlns:a16="http://schemas.microsoft.com/office/drawing/2014/main" id="{12674284-A4F6-7A3A-9FF1-F503C5F7987C}"/>
              </a:ext>
            </a:extLst>
          </p:cNvPr>
          <p:cNvSpPr/>
          <p:nvPr userDrawn="1"/>
        </p:nvSpPr>
        <p:spPr>
          <a:xfrm flipH="1">
            <a:off x="8438627" y="0"/>
            <a:ext cx="705373" cy="792001"/>
          </a:xfrm>
          <a:prstGeom prst="rtTriangle">
            <a:avLst/>
          </a:prstGeom>
          <a:solidFill>
            <a:srgbClr val="00B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27F84C2-A77E-CDA4-7B6D-3F8B5CF1B36C}"/>
              </a:ext>
            </a:extLst>
          </p:cNvPr>
          <p:cNvSpPr>
            <a:spLocks noGrp="1"/>
          </p:cNvSpPr>
          <p:nvPr>
            <p:ph type="title" hasCustomPrompt="1"/>
          </p:nvPr>
        </p:nvSpPr>
        <p:spPr>
          <a:xfrm>
            <a:off x="457200" y="72000"/>
            <a:ext cx="8229600" cy="648000"/>
          </a:xfrm>
        </p:spPr>
        <p:txBody>
          <a:bodyPr>
            <a:normAutofit/>
          </a:bodyPr>
          <a:lstStyle>
            <a:lvl1pPr algn="l">
              <a:defRPr sz="2400" b="1">
                <a:solidFill>
                  <a:schemeClr val="bg1"/>
                </a:solidFill>
              </a:defRPr>
            </a:lvl1pPr>
          </a:lstStyle>
          <a:p>
            <a:r>
              <a:rPr lang="en-US" dirty="0"/>
              <a:t>CLICK TO EDIT MASTER TITLE STYLE</a:t>
            </a:r>
            <a:endParaRPr lang="en-CA" dirty="0"/>
          </a:p>
        </p:txBody>
      </p:sp>
      <p:sp>
        <p:nvSpPr>
          <p:cNvPr id="13" name="Content Placeholder 3">
            <a:extLst>
              <a:ext uri="{FF2B5EF4-FFF2-40B4-BE49-F238E27FC236}">
                <a16:creationId xmlns:a16="http://schemas.microsoft.com/office/drawing/2014/main" id="{C7195B39-5981-84EC-16AF-61DB1944F01B}"/>
              </a:ext>
            </a:extLst>
          </p:cNvPr>
          <p:cNvSpPr>
            <a:spLocks noGrp="1"/>
          </p:cNvSpPr>
          <p:nvPr>
            <p:ph sz="half" idx="10"/>
          </p:nvPr>
        </p:nvSpPr>
        <p:spPr>
          <a:xfrm>
            <a:off x="4650059" y="1631156"/>
            <a:ext cx="4040188" cy="2963466"/>
          </a:xfrm>
        </p:spPr>
        <p:txBody>
          <a:bodyPr/>
          <a:lstStyle>
            <a:lvl1pPr>
              <a:defRPr sz="1800"/>
            </a:lvl1pPr>
            <a:lvl2pPr>
              <a:defRPr sz="1600"/>
            </a:lvl2pPr>
            <a:lvl3pPr>
              <a:defRPr sz="1400"/>
            </a:lvl3pPr>
            <a:lvl4pPr>
              <a:defRPr sz="12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355569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C8277-F992-4C0F-A8DA-A6E38072D1D3}"/>
              </a:ext>
            </a:extLst>
          </p:cNvPr>
          <p:cNvSpPr>
            <a:spLocks noGrp="1"/>
          </p:cNvSpPr>
          <p:nvPr>
            <p:ph type="ctrTitle"/>
          </p:nvPr>
        </p:nvSpPr>
        <p:spPr>
          <a:xfrm>
            <a:off x="1143000" y="841772"/>
            <a:ext cx="6858000" cy="1790700"/>
          </a:xfrm>
        </p:spPr>
        <p:txBody>
          <a:bodyPr anchor="b"/>
          <a:lstStyle>
            <a:lvl1pPr algn="ctr">
              <a:defRPr sz="4500"/>
            </a:lvl1pPr>
          </a:lstStyle>
          <a:p>
            <a:r>
              <a:rPr lang="en-CA" noProof="0"/>
              <a:t>Click to edit Master title style</a:t>
            </a:r>
          </a:p>
        </p:txBody>
      </p:sp>
      <p:sp>
        <p:nvSpPr>
          <p:cNvPr id="3" name="Subtitle 2">
            <a:extLst>
              <a:ext uri="{FF2B5EF4-FFF2-40B4-BE49-F238E27FC236}">
                <a16:creationId xmlns:a16="http://schemas.microsoft.com/office/drawing/2014/main" id="{8F7C0EF9-E9CD-44B6-A3C0-78F4B07CE48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47BF724C-042E-46A9-AF4E-AAFDFB5A8788}"/>
              </a:ext>
            </a:extLst>
          </p:cNvPr>
          <p:cNvSpPr>
            <a:spLocks noGrp="1"/>
          </p:cNvSpPr>
          <p:nvPr>
            <p:ph type="dt" sz="half" idx="10"/>
          </p:nvPr>
        </p:nvSpPr>
        <p:spPr/>
        <p:txBody>
          <a:bodyPr/>
          <a:lstStyle>
            <a:lvl1pPr>
              <a:defRPr/>
            </a:lvl1pPr>
          </a:lstStyle>
          <a:p>
            <a:pPr>
              <a:defRPr/>
            </a:pPr>
            <a:fld id="{AEA99B70-3EE5-4701-8B79-045670BF7A9E}"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E140DE67-C048-419F-8ACB-CE236A54FC6B}"/>
              </a:ext>
            </a:extLst>
          </p:cNvPr>
          <p:cNvSpPr>
            <a:spLocks noGrp="1"/>
          </p:cNvSpPr>
          <p:nvPr>
            <p:ph type="ftr" sz="quarter" idx="11"/>
          </p:nvPr>
        </p:nvSpPr>
        <p:spPr/>
        <p:txBody>
          <a:bodyPr/>
          <a:lstStyle>
            <a:lvl1pPr>
              <a:defRPr/>
            </a:lvl1pPr>
          </a:lstStyle>
          <a:p>
            <a:pPr>
              <a:defRPr/>
            </a:pPr>
            <a:endParaRPr lang="en-CA" dirty="0"/>
          </a:p>
        </p:txBody>
      </p:sp>
      <p:sp>
        <p:nvSpPr>
          <p:cNvPr id="6" name="Slide Number Placeholder 5">
            <a:extLst>
              <a:ext uri="{FF2B5EF4-FFF2-40B4-BE49-F238E27FC236}">
                <a16:creationId xmlns:a16="http://schemas.microsoft.com/office/drawing/2014/main" id="{88E024B9-AC42-4059-A6B1-87A73379A23E}"/>
              </a:ext>
            </a:extLst>
          </p:cNvPr>
          <p:cNvSpPr>
            <a:spLocks noGrp="1"/>
          </p:cNvSpPr>
          <p:nvPr>
            <p:ph type="sldNum" sz="quarter" idx="12"/>
          </p:nvPr>
        </p:nvSpPr>
        <p:spPr/>
        <p:txBody>
          <a:bodyPr/>
          <a:lstStyle>
            <a:lvl1pPr>
              <a:defRPr/>
            </a:lvl1pPr>
          </a:lstStyle>
          <a:p>
            <a:pPr>
              <a:defRPr/>
            </a:pPr>
            <a:fld id="{55E018CF-08B1-4339-A10D-6A44AC576975}" type="slidenum">
              <a:rPr lang="en-CA"/>
              <a:pPr>
                <a:defRPr/>
              </a:pPr>
              <a:t>‹#›</a:t>
            </a:fld>
            <a:endParaRPr lang="en-CA" dirty="0"/>
          </a:p>
        </p:txBody>
      </p:sp>
    </p:spTree>
    <p:extLst>
      <p:ext uri="{BB962C8B-B14F-4D97-AF65-F5344CB8AC3E}">
        <p14:creationId xmlns:p14="http://schemas.microsoft.com/office/powerpoint/2010/main" val="1168872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C3924-E181-4534-8FCF-70F7AA6CCDF4}"/>
              </a:ext>
            </a:extLst>
          </p:cNvPr>
          <p:cNvSpPr>
            <a:spLocks noGrp="1"/>
          </p:cNvSpPr>
          <p:nvPr>
            <p:ph type="title"/>
          </p:nvPr>
        </p:nvSpPr>
        <p:spPr/>
        <p:txBody>
          <a:bodyPr>
            <a:normAutofit/>
          </a:bodyPr>
          <a:lstStyle>
            <a:lvl1pPr>
              <a:defRPr sz="2400">
                <a:latin typeface="+mn-lt"/>
                <a:cs typeface="Arial" panose="020B0604020202020204" pitchFamily="34" charset="0"/>
              </a:defRPr>
            </a:lvl1pPr>
          </a:lstStyle>
          <a:p>
            <a:r>
              <a:rPr lang="en-CA" noProof="0"/>
              <a:t>Click to edit Master title style</a:t>
            </a:r>
          </a:p>
        </p:txBody>
      </p:sp>
      <p:sp>
        <p:nvSpPr>
          <p:cNvPr id="3" name="Content Placeholder 2">
            <a:extLst>
              <a:ext uri="{FF2B5EF4-FFF2-40B4-BE49-F238E27FC236}">
                <a16:creationId xmlns:a16="http://schemas.microsoft.com/office/drawing/2014/main" id="{E395C1C6-2D5B-4C80-BB44-84475ADB36EB}"/>
              </a:ext>
            </a:extLst>
          </p:cNvPr>
          <p:cNvSpPr>
            <a:spLocks noGrp="1"/>
          </p:cNvSpPr>
          <p:nvPr>
            <p:ph idx="1"/>
          </p:nvPr>
        </p:nvSpPr>
        <p:spPr/>
        <p:txBody>
          <a:bodyPr/>
          <a:lstStyle>
            <a:lvl1pPr>
              <a:defRPr sz="1800"/>
            </a:lvl1pPr>
            <a:lvl2pPr>
              <a:defRPr sz="1800"/>
            </a:lvl2pPr>
            <a:lvl3pPr>
              <a:defRPr sz="1800"/>
            </a:lvl3pPr>
            <a:lvl4pPr>
              <a:defRPr sz="1800"/>
            </a:lvl4pPr>
            <a:lvl5pPr>
              <a:defRPr sz="1800"/>
            </a:lvl5pPr>
          </a:lstStyle>
          <a:p>
            <a:pPr lvl="0"/>
            <a:r>
              <a:rPr lang="en-CA" noProof="0"/>
              <a:t>Edit Master text styles</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a:extLst>
              <a:ext uri="{FF2B5EF4-FFF2-40B4-BE49-F238E27FC236}">
                <a16:creationId xmlns:a16="http://schemas.microsoft.com/office/drawing/2014/main" id="{70B89405-C631-4B2B-B6D0-950BD716007F}"/>
              </a:ext>
            </a:extLst>
          </p:cNvPr>
          <p:cNvSpPr>
            <a:spLocks noGrp="1"/>
          </p:cNvSpPr>
          <p:nvPr>
            <p:ph type="dt" sz="half" idx="10"/>
          </p:nvPr>
        </p:nvSpPr>
        <p:spPr/>
        <p:txBody>
          <a:bodyPr/>
          <a:lstStyle>
            <a:lvl1pPr>
              <a:defRPr/>
            </a:lvl1pPr>
          </a:lstStyle>
          <a:p>
            <a:pPr>
              <a:defRPr/>
            </a:pPr>
            <a:fld id="{ABECDC74-239C-4A39-B63A-67050E1205E8}"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978E0C4D-ABBF-43FA-A115-850119652D3D}"/>
              </a:ext>
            </a:extLst>
          </p:cNvPr>
          <p:cNvSpPr>
            <a:spLocks noGrp="1"/>
          </p:cNvSpPr>
          <p:nvPr>
            <p:ph type="ftr" sz="quarter" idx="11"/>
          </p:nvPr>
        </p:nvSpPr>
        <p:spPr/>
        <p:txBody>
          <a:bodyPr/>
          <a:lstStyle>
            <a:lvl1pPr>
              <a:defRPr/>
            </a:lvl1pPr>
          </a:lstStyle>
          <a:p>
            <a:pPr>
              <a:defRPr/>
            </a:pPr>
            <a:endParaRPr lang="en-CA" dirty="0"/>
          </a:p>
        </p:txBody>
      </p:sp>
      <p:sp>
        <p:nvSpPr>
          <p:cNvPr id="6" name="Slide Number Placeholder 5">
            <a:extLst>
              <a:ext uri="{FF2B5EF4-FFF2-40B4-BE49-F238E27FC236}">
                <a16:creationId xmlns:a16="http://schemas.microsoft.com/office/drawing/2014/main" id="{7E61875C-877F-4786-A1CA-C914B06E9CED}"/>
              </a:ext>
            </a:extLst>
          </p:cNvPr>
          <p:cNvSpPr>
            <a:spLocks noGrp="1"/>
          </p:cNvSpPr>
          <p:nvPr>
            <p:ph type="sldNum" sz="quarter" idx="12"/>
          </p:nvPr>
        </p:nvSpPr>
        <p:spPr/>
        <p:txBody>
          <a:bodyPr/>
          <a:lstStyle>
            <a:lvl1pPr>
              <a:defRPr/>
            </a:lvl1pPr>
          </a:lstStyle>
          <a:p>
            <a:pPr>
              <a:defRPr/>
            </a:pPr>
            <a:fld id="{33C6F56E-70E8-4F9A-9636-A5A7D3FA9990}" type="slidenum">
              <a:rPr lang="en-CA"/>
              <a:pPr>
                <a:defRPr/>
              </a:pPr>
              <a:t>‹#›</a:t>
            </a:fld>
            <a:endParaRPr lang="en-CA" dirty="0"/>
          </a:p>
        </p:txBody>
      </p:sp>
    </p:spTree>
    <p:extLst>
      <p:ext uri="{BB962C8B-B14F-4D97-AF65-F5344CB8AC3E}">
        <p14:creationId xmlns:p14="http://schemas.microsoft.com/office/powerpoint/2010/main" val="213304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8BAE7-CFF5-4EAE-A710-B95050B65081}"/>
              </a:ext>
            </a:extLst>
          </p:cNvPr>
          <p:cNvSpPr>
            <a:spLocks noGrp="1"/>
          </p:cNvSpPr>
          <p:nvPr>
            <p:ph type="title"/>
          </p:nvPr>
        </p:nvSpPr>
        <p:spPr>
          <a:xfrm>
            <a:off x="623888" y="1282305"/>
            <a:ext cx="7886700" cy="2139553"/>
          </a:xfrm>
        </p:spPr>
        <p:txBody>
          <a:bodyPr anchor="b"/>
          <a:lstStyle>
            <a:lvl1pPr>
              <a:defRPr sz="45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E5C7E4B-5208-4237-8813-2E57BBBCD852}"/>
              </a:ext>
            </a:extLst>
          </p:cNvPr>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DAF761B-C093-4AAA-94AC-A84CED732DF8}"/>
              </a:ext>
            </a:extLst>
          </p:cNvPr>
          <p:cNvSpPr>
            <a:spLocks noGrp="1"/>
          </p:cNvSpPr>
          <p:nvPr>
            <p:ph type="dt" sz="half" idx="10"/>
          </p:nvPr>
        </p:nvSpPr>
        <p:spPr/>
        <p:txBody>
          <a:bodyPr/>
          <a:lstStyle>
            <a:lvl1pPr>
              <a:defRPr/>
            </a:lvl1pPr>
          </a:lstStyle>
          <a:p>
            <a:pPr>
              <a:defRPr/>
            </a:pPr>
            <a:fld id="{125707A7-8960-4B8D-8ABF-2DECC9A4F17E}"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D1A6793C-095A-4B3C-A14D-8BF0E457B86E}"/>
              </a:ext>
            </a:extLst>
          </p:cNvPr>
          <p:cNvSpPr>
            <a:spLocks noGrp="1"/>
          </p:cNvSpPr>
          <p:nvPr>
            <p:ph type="ftr" sz="quarter" idx="11"/>
          </p:nvPr>
        </p:nvSpPr>
        <p:spPr/>
        <p:txBody>
          <a:bodyPr/>
          <a:lstStyle>
            <a:lvl1pPr>
              <a:defRPr/>
            </a:lvl1pPr>
          </a:lstStyle>
          <a:p>
            <a:pPr>
              <a:defRPr/>
            </a:pPr>
            <a:endParaRPr lang="en-CA" dirty="0"/>
          </a:p>
        </p:txBody>
      </p:sp>
      <p:sp>
        <p:nvSpPr>
          <p:cNvPr id="6" name="Slide Number Placeholder 5">
            <a:extLst>
              <a:ext uri="{FF2B5EF4-FFF2-40B4-BE49-F238E27FC236}">
                <a16:creationId xmlns:a16="http://schemas.microsoft.com/office/drawing/2014/main" id="{663794CC-7DCD-441B-92C6-931C488D1A35}"/>
              </a:ext>
            </a:extLst>
          </p:cNvPr>
          <p:cNvSpPr>
            <a:spLocks noGrp="1"/>
          </p:cNvSpPr>
          <p:nvPr>
            <p:ph type="sldNum" sz="quarter" idx="12"/>
          </p:nvPr>
        </p:nvSpPr>
        <p:spPr/>
        <p:txBody>
          <a:bodyPr/>
          <a:lstStyle>
            <a:lvl1pPr>
              <a:defRPr/>
            </a:lvl1pPr>
          </a:lstStyle>
          <a:p>
            <a:pPr>
              <a:defRPr/>
            </a:pPr>
            <a:fld id="{FBFF2597-C9FA-4A85-9163-C1CE829658A9}" type="slidenum">
              <a:rPr lang="en-CA"/>
              <a:pPr>
                <a:defRPr/>
              </a:pPr>
              <a:t>‹#›</a:t>
            </a:fld>
            <a:endParaRPr lang="en-CA" dirty="0"/>
          </a:p>
        </p:txBody>
      </p:sp>
    </p:spTree>
    <p:extLst>
      <p:ext uri="{BB962C8B-B14F-4D97-AF65-F5344CB8AC3E}">
        <p14:creationId xmlns:p14="http://schemas.microsoft.com/office/powerpoint/2010/main" val="1917043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image" Target="../media/image2.png"/><Relationship Id="rId2" Type="http://schemas.openxmlformats.org/officeDocument/2006/relationships/slideLayout" Target="../slideLayouts/slideLayout8.xml"/><Relationship Id="rId16"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7" name="Picture 6" descr="A close-up of a logo&#10;&#10;Description automatically generated">
            <a:extLst>
              <a:ext uri="{FF2B5EF4-FFF2-40B4-BE49-F238E27FC236}">
                <a16:creationId xmlns:a16="http://schemas.microsoft.com/office/drawing/2014/main" id="{02BE0C0F-1221-C4B9-826D-086FF603C50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92424" y="4576659"/>
            <a:ext cx="1335288" cy="464448"/>
          </a:xfrm>
          <a:prstGeom prst="rect">
            <a:avLst/>
          </a:prstGeom>
        </p:spPr>
      </p:pic>
    </p:spTree>
    <p:extLst>
      <p:ext uri="{BB962C8B-B14F-4D97-AF65-F5344CB8AC3E}">
        <p14:creationId xmlns:p14="http://schemas.microsoft.com/office/powerpoint/2010/main" val="267274622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0" r:id="rId3"/>
    <p:sldLayoutId id="2147483651" r:id="rId4"/>
    <p:sldLayoutId id="2147483652" r:id="rId5"/>
    <p:sldLayoutId id="2147483653" r:id="rId6"/>
  </p:sldLayoutIdLst>
  <p:txStyles>
    <p:titleStyle>
      <a:lvl1pPr algn="l" defTabSz="914400" rtl="0" eaLnBrk="1" latinLnBrk="0" hangingPunct="1">
        <a:spcBef>
          <a:spcPct val="0"/>
        </a:spcBef>
        <a:buNone/>
        <a:defRPr sz="2400" b="1"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1800"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anose="020B0604020202020204" pitchFamily="34" charset="0"/>
        <a:buChar char="–"/>
        <a:defRPr sz="1600"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anose="020B0604020202020204" pitchFamily="34" charset="0"/>
        <a:buChar char="»"/>
        <a:defRPr sz="1100" kern="1200">
          <a:solidFill>
            <a:srgbClr val="1E3268"/>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FAAACF3-0626-4045-824C-01BE6685E0D2}"/>
              </a:ext>
            </a:extLst>
          </p:cNvPr>
          <p:cNvSpPr>
            <a:spLocks noGrp="1" noChangeArrowheads="1"/>
          </p:cNvSpPr>
          <p:nvPr>
            <p:ph type="title"/>
          </p:nvPr>
        </p:nvSpPr>
        <p:spPr bwMode="auto">
          <a:xfrm>
            <a:off x="628650" y="273845"/>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a:t>Click to edit Master title style</a:t>
            </a:r>
          </a:p>
        </p:txBody>
      </p:sp>
      <p:sp>
        <p:nvSpPr>
          <p:cNvPr id="2051" name="Text Placeholder 2">
            <a:extLst>
              <a:ext uri="{FF2B5EF4-FFF2-40B4-BE49-F238E27FC236}">
                <a16:creationId xmlns:a16="http://schemas.microsoft.com/office/drawing/2014/main" id="{5136E984-E7DC-49A1-88D4-936626D2A727}"/>
              </a:ext>
            </a:extLst>
          </p:cNvPr>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a:t>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p>
        </p:txBody>
      </p:sp>
      <p:sp>
        <p:nvSpPr>
          <p:cNvPr id="4" name="Date Placeholder 3">
            <a:extLst>
              <a:ext uri="{FF2B5EF4-FFF2-40B4-BE49-F238E27FC236}">
                <a16:creationId xmlns:a16="http://schemas.microsoft.com/office/drawing/2014/main" id="{E3359B6C-A00E-4322-907C-63E12CFA1862}"/>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415C70DC-573D-4194-B543-0A93636EA792}" type="datetimeFigureOut">
              <a:rPr lang="en-CA"/>
              <a:pPr>
                <a:defRPr/>
              </a:pPr>
              <a:t>2025-07-16</a:t>
            </a:fld>
            <a:endParaRPr lang="en-CA" dirty="0"/>
          </a:p>
        </p:txBody>
      </p:sp>
      <p:sp>
        <p:nvSpPr>
          <p:cNvPr id="5" name="Footer Placeholder 4">
            <a:extLst>
              <a:ext uri="{FF2B5EF4-FFF2-40B4-BE49-F238E27FC236}">
                <a16:creationId xmlns:a16="http://schemas.microsoft.com/office/drawing/2014/main" id="{3420D252-7BB6-4631-9D55-51784543C9D2}"/>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CA" dirty="0"/>
          </a:p>
        </p:txBody>
      </p:sp>
      <p:sp>
        <p:nvSpPr>
          <p:cNvPr id="6" name="Slide Number Placeholder 5">
            <a:extLst>
              <a:ext uri="{FF2B5EF4-FFF2-40B4-BE49-F238E27FC236}">
                <a16:creationId xmlns:a16="http://schemas.microsoft.com/office/drawing/2014/main" id="{EF523949-2A4C-4CDA-B2E0-CFF7CC6D1E00}"/>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4A4DF65-3261-48EB-AB8F-BBE29C6D296E}" type="slidenum">
              <a:rPr lang="en-CA"/>
              <a:pPr>
                <a:defRPr/>
              </a:pPr>
              <a:t>‹#›</a:t>
            </a:fld>
            <a:endParaRPr lang="en-CA" dirty="0"/>
          </a:p>
        </p:txBody>
      </p:sp>
    </p:spTree>
    <p:extLst>
      <p:ext uri="{BB962C8B-B14F-4D97-AF65-F5344CB8AC3E}">
        <p14:creationId xmlns:p14="http://schemas.microsoft.com/office/powerpoint/2010/main" val="125725412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hyperlink" Target="http://www.cchangeguidelines.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cihi.ca/e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9FEC42AB-BDC7-0722-7FDE-0DFC736FBAD1}"/>
              </a:ext>
            </a:extLst>
          </p:cNvPr>
          <p:cNvSpPr>
            <a:spLocks noGrp="1"/>
          </p:cNvSpPr>
          <p:nvPr>
            <p:ph type="subTitle" idx="1"/>
          </p:nvPr>
        </p:nvSpPr>
        <p:spPr/>
        <p:txBody>
          <a:bodyPr>
            <a:normAutofit/>
          </a:bodyPr>
          <a:lstStyle/>
          <a:p>
            <a:r>
              <a:rPr lang="en-US" dirty="0"/>
              <a:t>Update</a:t>
            </a:r>
          </a:p>
          <a:p>
            <a:r>
              <a:rPr lang="en-US" dirty="0"/>
              <a:t>Dr. Sheldon Tobe</a:t>
            </a:r>
          </a:p>
        </p:txBody>
      </p:sp>
      <p:sp>
        <p:nvSpPr>
          <p:cNvPr id="5" name="Title 4">
            <a:extLst>
              <a:ext uri="{FF2B5EF4-FFF2-40B4-BE49-F238E27FC236}">
                <a16:creationId xmlns:a16="http://schemas.microsoft.com/office/drawing/2014/main" id="{7CD0C1F6-FEA8-F2AE-7A3C-DE674D52144F}"/>
              </a:ext>
            </a:extLst>
          </p:cNvPr>
          <p:cNvSpPr>
            <a:spLocks noGrp="1"/>
          </p:cNvSpPr>
          <p:nvPr>
            <p:ph type="ctrTitle"/>
          </p:nvPr>
        </p:nvSpPr>
        <p:spPr/>
        <p:txBody>
          <a:bodyPr/>
          <a:lstStyle/>
          <a:p>
            <a:r>
              <a:rPr lang="en-US" dirty="0"/>
              <a:t>Chronic Kidney Disease in Diabetes</a:t>
            </a:r>
          </a:p>
        </p:txBody>
      </p:sp>
      <p:sp>
        <p:nvSpPr>
          <p:cNvPr id="2" name="Footer Placeholder 1">
            <a:extLst>
              <a:ext uri="{FF2B5EF4-FFF2-40B4-BE49-F238E27FC236}">
                <a16:creationId xmlns:a16="http://schemas.microsoft.com/office/drawing/2014/main" id="{CA0AC4FC-88F7-4194-A527-53460F4ED1A3}"/>
              </a:ext>
            </a:extLst>
          </p:cNvPr>
          <p:cNvSpPr>
            <a:spLocks noGrp="1"/>
          </p:cNvSpPr>
          <p:nvPr>
            <p:ph type="ftr" sz="quarter" idx="4294967295"/>
          </p:nvPr>
        </p:nvSpPr>
        <p:spPr>
          <a:xfrm>
            <a:off x="0" y="4622800"/>
            <a:ext cx="7091363" cy="377825"/>
          </a:xfrm>
          <a:prstGeom prst="rect">
            <a:avLst/>
          </a:prstGeom>
          <a:noFill/>
          <a:ln>
            <a:noFill/>
          </a:ln>
        </p:spPr>
        <p:txBody>
          <a:bodyPr lIns="180000" anchor="ctr"/>
          <a:lstStyle/>
          <a:p>
            <a:pPr algn="l"/>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2024 Diabetes Canada/CSEM Professional Conference </a:t>
            </a:r>
            <a:r>
              <a:rPr lang="en-US" sz="1000" b="1" dirty="0">
                <a:solidFill>
                  <a:srgbClr val="00B0F0"/>
                </a:solidFill>
                <a:latin typeface="Open Sans" panose="020B0606030504020204" pitchFamily="34" charset="0"/>
                <a:ea typeface="Open Sans" panose="020B0606030504020204" pitchFamily="34" charset="0"/>
                <a:cs typeface="Open Sans" panose="020B0606030504020204" pitchFamily="34" charset="0"/>
              </a:rPr>
              <a:t>|</a:t>
            </a:r>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Halifax </a:t>
            </a:r>
            <a:r>
              <a:rPr lang="en-US" sz="1000" b="1" dirty="0">
                <a:solidFill>
                  <a:srgbClr val="00B0F0"/>
                </a:solidFill>
                <a:latin typeface="Open Sans" panose="020B0606030504020204" pitchFamily="34" charset="0"/>
                <a:ea typeface="Open Sans" panose="020B0606030504020204" pitchFamily="34" charset="0"/>
                <a:cs typeface="Open Sans" panose="020B0606030504020204" pitchFamily="34" charset="0"/>
              </a:rPr>
              <a:t>|</a:t>
            </a:r>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November 20-23, 2024</a:t>
            </a:r>
            <a:r>
              <a:rPr lang="en-US"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2603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6564D-FEA5-6834-4589-BF4383852E37}"/>
              </a:ext>
            </a:extLst>
          </p:cNvPr>
          <p:cNvSpPr>
            <a:spLocks noGrp="1"/>
          </p:cNvSpPr>
          <p:nvPr>
            <p:ph type="title"/>
          </p:nvPr>
        </p:nvSpPr>
        <p:spPr/>
        <p:txBody>
          <a:bodyPr/>
          <a:lstStyle/>
          <a:p>
            <a:r>
              <a:rPr lang="en-US" dirty="0"/>
              <a:t>CKD CLASSIFICATION - KDIGO</a:t>
            </a:r>
          </a:p>
        </p:txBody>
      </p:sp>
      <p:pic>
        <p:nvPicPr>
          <p:cNvPr id="5" name="Picture 4" descr="A chart of various colors and numbers&#10;&#10;Description automatically generated with medium confidence">
            <a:extLst>
              <a:ext uri="{FF2B5EF4-FFF2-40B4-BE49-F238E27FC236}">
                <a16:creationId xmlns:a16="http://schemas.microsoft.com/office/drawing/2014/main" id="{EF812BB7-CDBA-C2AC-6E78-75012EFB1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 y="823202"/>
            <a:ext cx="6428232" cy="4248297"/>
          </a:xfrm>
          <a:prstGeom prst="rect">
            <a:avLst/>
          </a:prstGeom>
        </p:spPr>
      </p:pic>
    </p:spTree>
    <p:extLst>
      <p:ext uri="{BB962C8B-B14F-4D97-AF65-F5344CB8AC3E}">
        <p14:creationId xmlns:p14="http://schemas.microsoft.com/office/powerpoint/2010/main" val="304837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08DEA-5A8D-9467-D75B-99B2F4E0C62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BFDC10C-8A3E-D7B8-A910-98A31D259FCB}"/>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D0562C02-E340-E7BA-9460-AF0C0FE547F4}"/>
              </a:ext>
            </a:extLst>
          </p:cNvPr>
          <p:cNvSpPr>
            <a:spLocks noGrp="1"/>
          </p:cNvSpPr>
          <p:nvPr>
            <p:ph type="ctrTitle"/>
          </p:nvPr>
        </p:nvSpPr>
        <p:spPr/>
        <p:txBody>
          <a:bodyPr/>
          <a:lstStyle/>
          <a:p>
            <a:r>
              <a:rPr lang="en-US" dirty="0"/>
              <a:t>CKD – Diagnostics – KFRE</a:t>
            </a:r>
          </a:p>
        </p:txBody>
      </p:sp>
    </p:spTree>
    <p:extLst>
      <p:ext uri="{BB962C8B-B14F-4D97-AF65-F5344CB8AC3E}">
        <p14:creationId xmlns:p14="http://schemas.microsoft.com/office/powerpoint/2010/main" val="3837689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E7857A0-424B-2140-FF7C-84F2D90AE08F}"/>
              </a:ext>
            </a:extLst>
          </p:cNvPr>
          <p:cNvPicPr>
            <a:picLocks noGrp="1" noChangeAspect="1"/>
          </p:cNvPicPr>
          <p:nvPr>
            <p:ph idx="1"/>
          </p:nvPr>
        </p:nvPicPr>
        <p:blipFill>
          <a:blip r:embed="rId3"/>
          <a:stretch>
            <a:fillRect/>
          </a:stretch>
        </p:blipFill>
        <p:spPr>
          <a:xfrm>
            <a:off x="182350" y="1225175"/>
            <a:ext cx="8961650" cy="3069939"/>
          </a:xfrm>
          <a:prstGeom prst="rect">
            <a:avLst/>
          </a:prstGeom>
        </p:spPr>
      </p:pic>
      <p:sp>
        <p:nvSpPr>
          <p:cNvPr id="3" name="Title 2">
            <a:extLst>
              <a:ext uri="{FF2B5EF4-FFF2-40B4-BE49-F238E27FC236}">
                <a16:creationId xmlns:a16="http://schemas.microsoft.com/office/drawing/2014/main" id="{DA774C7F-AF7C-2328-0F8F-D4FBE05786FD}"/>
              </a:ext>
            </a:extLst>
          </p:cNvPr>
          <p:cNvSpPr>
            <a:spLocks noGrp="1"/>
          </p:cNvSpPr>
          <p:nvPr>
            <p:ph type="title"/>
          </p:nvPr>
        </p:nvSpPr>
        <p:spPr/>
        <p:txBody>
          <a:bodyPr/>
          <a:lstStyle/>
          <a:p>
            <a:r>
              <a:rPr lang="en-CA" dirty="0"/>
              <a:t>Kidney Failure Risk Equation Variables</a:t>
            </a:r>
          </a:p>
        </p:txBody>
      </p:sp>
      <p:sp>
        <p:nvSpPr>
          <p:cNvPr id="5" name="TextBox 4">
            <a:extLst>
              <a:ext uri="{FF2B5EF4-FFF2-40B4-BE49-F238E27FC236}">
                <a16:creationId xmlns:a16="http://schemas.microsoft.com/office/drawing/2014/main" id="{A58B859E-A0FF-5394-33A0-283B1DA19F97}"/>
              </a:ext>
            </a:extLst>
          </p:cNvPr>
          <p:cNvSpPr txBox="1"/>
          <p:nvPr/>
        </p:nvSpPr>
        <p:spPr>
          <a:xfrm>
            <a:off x="549835" y="4655671"/>
            <a:ext cx="5636671" cy="369332"/>
          </a:xfrm>
          <a:prstGeom prst="rect">
            <a:avLst/>
          </a:prstGeom>
          <a:noFill/>
        </p:spPr>
        <p:txBody>
          <a:bodyPr wrap="none" rtlCol="0">
            <a:spAutoFit/>
          </a:bodyPr>
          <a:lstStyle/>
          <a:p>
            <a:r>
              <a:rPr lang="en-CA" dirty="0" err="1"/>
              <a:t>Tangri</a:t>
            </a:r>
            <a:r>
              <a:rPr lang="en-CA" dirty="0"/>
              <a:t> Nav, And Diabetes and Endo Today, 2024; 2(1): 5-10</a:t>
            </a:r>
          </a:p>
        </p:txBody>
      </p:sp>
    </p:spTree>
    <p:extLst>
      <p:ext uri="{BB962C8B-B14F-4D97-AF65-F5344CB8AC3E}">
        <p14:creationId xmlns:p14="http://schemas.microsoft.com/office/powerpoint/2010/main" val="3456458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BD7D11-CD4C-477C-143E-2A3E7067A3D9}"/>
              </a:ext>
            </a:extLst>
          </p:cNvPr>
          <p:cNvSpPr>
            <a:spLocks noGrp="1"/>
          </p:cNvSpPr>
          <p:nvPr>
            <p:ph idx="1"/>
          </p:nvPr>
        </p:nvSpPr>
        <p:spPr/>
        <p:txBody>
          <a:bodyPr/>
          <a:lstStyle/>
          <a:p>
            <a:pPr marL="0" indent="0">
              <a:buNone/>
            </a:pPr>
            <a:r>
              <a:rPr lang="en-US" sz="1800" dirty="0">
                <a:effectLst/>
                <a:latin typeface="Aptos" panose="020B0004020202020204" pitchFamily="34" charset="0"/>
                <a:ea typeface="Aptos" panose="020B0004020202020204" pitchFamily="34" charset="0"/>
                <a:cs typeface="Aptos" panose="020B0004020202020204" pitchFamily="34" charset="0"/>
              </a:rPr>
              <a:t> For adults with diabetes, mild hyperkalemia (defined by potassium levels between the upper limit of normal and 5.4 mmol/L) with dietary intervention. For moderate hyperkalemia (defined by potassium levels between 5.4 mmol/L and 5.9 mmol/L) it is recommended to initiate medical therapy to increase potassium excretion through the GI tract or in the urine. For severe hyperkalemia (defined by potassium 6.0 mmol/L or higher) it is suggested to hold </a:t>
            </a:r>
            <a:r>
              <a:rPr lang="en-US" sz="1800" dirty="0" err="1">
                <a:effectLst/>
                <a:latin typeface="Aptos" panose="020B0004020202020204" pitchFamily="34" charset="0"/>
                <a:ea typeface="Aptos" panose="020B0004020202020204" pitchFamily="34" charset="0"/>
                <a:cs typeface="Aptos" panose="020B0004020202020204" pitchFamily="34" charset="0"/>
              </a:rPr>
              <a:t>RAASi</a:t>
            </a:r>
            <a:r>
              <a:rPr lang="en-US" sz="1800" dirty="0">
                <a:effectLst/>
                <a:latin typeface="Aptos" panose="020B0004020202020204" pitchFamily="34" charset="0"/>
                <a:ea typeface="Aptos" panose="020B0004020202020204" pitchFamily="34" charset="0"/>
                <a:cs typeface="Aptos" panose="020B0004020202020204" pitchFamily="34" charset="0"/>
              </a:rPr>
              <a:t> and </a:t>
            </a:r>
            <a:r>
              <a:rPr lang="en-US" sz="1800" dirty="0" err="1">
                <a:effectLst/>
                <a:latin typeface="Aptos" panose="020B0004020202020204" pitchFamily="34" charset="0"/>
                <a:ea typeface="Aptos" panose="020B0004020202020204" pitchFamily="34" charset="0"/>
                <a:cs typeface="Aptos" panose="020B0004020202020204" pitchFamily="34" charset="0"/>
              </a:rPr>
              <a:t>nsMRA</a:t>
            </a:r>
            <a:r>
              <a:rPr lang="en-US" sz="1800" dirty="0">
                <a:effectLst/>
                <a:latin typeface="Aptos" panose="020B0004020202020204" pitchFamily="34" charset="0"/>
                <a:ea typeface="Aptos" panose="020B0004020202020204" pitchFamily="34" charset="0"/>
                <a:cs typeface="Aptos" panose="020B0004020202020204" pitchFamily="34" charset="0"/>
              </a:rPr>
              <a:t> medications and refer to an emergency room for management [Grade D, Consensus for recommendation #11]. </a:t>
            </a:r>
            <a:endParaRPr lang="en-CA" dirty="0"/>
          </a:p>
        </p:txBody>
      </p:sp>
      <p:sp>
        <p:nvSpPr>
          <p:cNvPr id="3" name="Title 2">
            <a:extLst>
              <a:ext uri="{FF2B5EF4-FFF2-40B4-BE49-F238E27FC236}">
                <a16:creationId xmlns:a16="http://schemas.microsoft.com/office/drawing/2014/main" id="{25FCB994-C8A6-0F85-27BE-5613A2586893}"/>
              </a:ext>
            </a:extLst>
          </p:cNvPr>
          <p:cNvSpPr>
            <a:spLocks noGrp="1"/>
          </p:cNvSpPr>
          <p:nvPr>
            <p:ph type="title"/>
          </p:nvPr>
        </p:nvSpPr>
        <p:spPr/>
        <p:txBody>
          <a:bodyPr/>
          <a:lstStyle/>
          <a:p>
            <a:r>
              <a:rPr lang="en-CA" dirty="0"/>
              <a:t>New advice on management of hyperkalemia</a:t>
            </a:r>
          </a:p>
        </p:txBody>
      </p:sp>
      <p:pic>
        <p:nvPicPr>
          <p:cNvPr id="4" name="Picture 3">
            <a:extLst>
              <a:ext uri="{FF2B5EF4-FFF2-40B4-BE49-F238E27FC236}">
                <a16:creationId xmlns:a16="http://schemas.microsoft.com/office/drawing/2014/main" id="{513A012F-E7DB-7CF8-52C6-18D3F176FAB3}"/>
              </a:ext>
            </a:extLst>
          </p:cNvPr>
          <p:cNvPicPr>
            <a:picLocks noChangeAspect="1"/>
          </p:cNvPicPr>
          <p:nvPr/>
        </p:nvPicPr>
        <p:blipFill>
          <a:blip r:embed="rId3"/>
          <a:stretch>
            <a:fillRect/>
          </a:stretch>
        </p:blipFill>
        <p:spPr>
          <a:xfrm>
            <a:off x="955885" y="3177047"/>
            <a:ext cx="7590468" cy="1894453"/>
          </a:xfrm>
          <a:prstGeom prst="rect">
            <a:avLst/>
          </a:prstGeom>
        </p:spPr>
      </p:pic>
    </p:spTree>
    <p:extLst>
      <p:ext uri="{BB962C8B-B14F-4D97-AF65-F5344CB8AC3E}">
        <p14:creationId xmlns:p14="http://schemas.microsoft.com/office/powerpoint/2010/main" val="4064014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18C9-59F5-CA66-ED38-BEBDD79575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E69958-B5D0-39CC-C4CF-F756B8D3BF13}"/>
              </a:ext>
            </a:extLst>
          </p:cNvPr>
          <p:cNvSpPr>
            <a:spLocks noGrp="1"/>
          </p:cNvSpPr>
          <p:nvPr>
            <p:ph type="title"/>
          </p:nvPr>
        </p:nvSpPr>
        <p:spPr/>
        <p:txBody>
          <a:bodyPr/>
          <a:lstStyle/>
          <a:p>
            <a:r>
              <a:rPr lang="en-US" dirty="0"/>
              <a:t>Hyperkalemia</a:t>
            </a:r>
          </a:p>
        </p:txBody>
      </p:sp>
      <p:pic>
        <p:nvPicPr>
          <p:cNvPr id="6" name="Picture 5"/>
          <p:cNvPicPr>
            <a:picLocks noChangeAspect="1"/>
          </p:cNvPicPr>
          <p:nvPr/>
        </p:nvPicPr>
        <p:blipFill>
          <a:blip r:embed="rId3"/>
          <a:stretch>
            <a:fillRect/>
          </a:stretch>
        </p:blipFill>
        <p:spPr>
          <a:xfrm>
            <a:off x="2314575" y="836701"/>
            <a:ext cx="4898190" cy="4551460"/>
          </a:xfrm>
          <a:prstGeom prst="rect">
            <a:avLst/>
          </a:prstGeom>
        </p:spPr>
      </p:pic>
    </p:spTree>
    <p:extLst>
      <p:ext uri="{BB962C8B-B14F-4D97-AF65-F5344CB8AC3E}">
        <p14:creationId xmlns:p14="http://schemas.microsoft.com/office/powerpoint/2010/main" val="3237837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18C9-59F5-CA66-ED38-BEBDD79575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E69958-B5D0-39CC-C4CF-F756B8D3BF13}"/>
              </a:ext>
            </a:extLst>
          </p:cNvPr>
          <p:cNvSpPr>
            <a:spLocks noGrp="1"/>
          </p:cNvSpPr>
          <p:nvPr>
            <p:ph type="title"/>
          </p:nvPr>
        </p:nvSpPr>
        <p:spPr>
          <a:xfrm>
            <a:off x="457200" y="72000"/>
            <a:ext cx="8289561" cy="220308"/>
          </a:xfrm>
        </p:spPr>
        <p:txBody>
          <a:bodyPr>
            <a:normAutofit fontScale="90000"/>
          </a:bodyPr>
          <a:lstStyle/>
          <a:p>
            <a:r>
              <a:rPr lang="en-US" dirty="0"/>
              <a:t>Hyperkalemia – Algorithm</a:t>
            </a:r>
          </a:p>
        </p:txBody>
      </p:sp>
      <p:pic>
        <p:nvPicPr>
          <p:cNvPr id="4" name="Graphic 1"/>
          <p:cNvPicPr/>
          <p:nvPr/>
        </p:nvPicPr>
        <p:blipFill>
          <a:blip r:embed="rId3">
            <a:extLst>
              <a:ext uri="{96DAC541-7B7A-43D3-8B79-37D633B846F1}">
                <asvg:svgBlip xmlns:asvg="http://schemas.microsoft.com/office/drawing/2016/SVG/main" r:embed="rId4"/>
              </a:ext>
            </a:extLst>
          </a:blip>
          <a:stretch>
            <a:fillRect/>
          </a:stretch>
        </p:blipFill>
        <p:spPr>
          <a:xfrm>
            <a:off x="1193592" y="358525"/>
            <a:ext cx="6442023" cy="4800600"/>
          </a:xfrm>
          <a:prstGeom prst="rect">
            <a:avLst/>
          </a:prstGeom>
        </p:spPr>
      </p:pic>
    </p:spTree>
    <p:extLst>
      <p:ext uri="{BB962C8B-B14F-4D97-AF65-F5344CB8AC3E}">
        <p14:creationId xmlns:p14="http://schemas.microsoft.com/office/powerpoint/2010/main" val="38980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18C9-59F5-CA66-ED38-BEBDD79575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E69958-B5D0-39CC-C4CF-F756B8D3BF13}"/>
              </a:ext>
            </a:extLst>
          </p:cNvPr>
          <p:cNvSpPr>
            <a:spLocks noGrp="1"/>
          </p:cNvSpPr>
          <p:nvPr>
            <p:ph type="title"/>
          </p:nvPr>
        </p:nvSpPr>
        <p:spPr/>
        <p:txBody>
          <a:bodyPr/>
          <a:lstStyle/>
          <a:p>
            <a:r>
              <a:rPr lang="en-US" dirty="0"/>
              <a:t>Hyperkalemia – When to test</a:t>
            </a:r>
          </a:p>
        </p:txBody>
      </p:sp>
      <p:graphicFrame>
        <p:nvGraphicFramePr>
          <p:cNvPr id="5" name="Table 4"/>
          <p:cNvGraphicFramePr>
            <a:graphicFrameLocks noGrp="1"/>
          </p:cNvGraphicFramePr>
          <p:nvPr>
            <p:extLst>
              <p:ext uri="{D42A27DB-BD31-4B8C-83A1-F6EECF244321}">
                <p14:modId xmlns:p14="http://schemas.microsoft.com/office/powerpoint/2010/main" val="4015145302"/>
              </p:ext>
            </p:extLst>
          </p:nvPr>
        </p:nvGraphicFramePr>
        <p:xfrm>
          <a:off x="1146748" y="1304145"/>
          <a:ext cx="6768059" cy="3282845"/>
        </p:xfrm>
        <a:graphic>
          <a:graphicData uri="http://schemas.openxmlformats.org/drawingml/2006/table">
            <a:tbl>
              <a:tblPr firstRow="1" firstCol="1" bandRow="1"/>
              <a:tblGrid>
                <a:gridCol w="3840059">
                  <a:extLst>
                    <a:ext uri="{9D8B030D-6E8A-4147-A177-3AD203B41FA5}">
                      <a16:colId xmlns:a16="http://schemas.microsoft.com/office/drawing/2014/main" val="3420759207"/>
                    </a:ext>
                  </a:extLst>
                </a:gridCol>
                <a:gridCol w="2928000">
                  <a:extLst>
                    <a:ext uri="{9D8B030D-6E8A-4147-A177-3AD203B41FA5}">
                      <a16:colId xmlns:a16="http://schemas.microsoft.com/office/drawing/2014/main" val="653436357"/>
                    </a:ext>
                  </a:extLst>
                </a:gridCol>
              </a:tblGrid>
              <a:tr h="690067">
                <a:tc>
                  <a:txBody>
                    <a:bodyPr/>
                    <a:lstStyle/>
                    <a:p>
                      <a:pPr marL="0" marR="0">
                        <a:lnSpc>
                          <a:spcPct val="107000"/>
                        </a:lnSpc>
                        <a:spcBef>
                          <a:spcPts val="0"/>
                        </a:spcBef>
                        <a:spcAft>
                          <a:spcPts val="0"/>
                        </a:spcAft>
                      </a:pPr>
                      <a:r>
                        <a:rPr lang="en-CA" sz="1200" b="1">
                          <a:effectLst/>
                          <a:latin typeface="Aptos"/>
                          <a:ea typeface="Aptos"/>
                          <a:cs typeface="Aptos"/>
                        </a:rPr>
                        <a:t>Medication Change</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tc>
                  <a:txBody>
                    <a:bodyPr/>
                    <a:lstStyle/>
                    <a:p>
                      <a:pPr marL="0" marR="0">
                        <a:lnSpc>
                          <a:spcPct val="107000"/>
                        </a:lnSpc>
                        <a:spcBef>
                          <a:spcPts val="0"/>
                        </a:spcBef>
                        <a:spcAft>
                          <a:spcPts val="0"/>
                        </a:spcAft>
                      </a:pPr>
                      <a:r>
                        <a:rPr lang="en-CA" sz="1200" b="1" dirty="0">
                          <a:solidFill>
                            <a:srgbClr val="000000"/>
                          </a:solidFill>
                          <a:effectLst/>
                          <a:latin typeface="Aptos"/>
                          <a:ea typeface="Aptos"/>
                          <a:cs typeface="Aptos"/>
                        </a:rPr>
                        <a:t>Suggested t</a:t>
                      </a:r>
                      <a:r>
                        <a:rPr lang="en-CA" sz="1200" b="1" dirty="0">
                          <a:effectLst/>
                          <a:latin typeface="Aptos"/>
                          <a:ea typeface="Aptos"/>
                          <a:cs typeface="Aptos"/>
                        </a:rPr>
                        <a:t>imeframe for K recheck</a:t>
                      </a:r>
                      <a:endParaRPr lang="en-US" sz="1100" dirty="0">
                        <a:effectLst/>
                        <a:latin typeface="Aptos"/>
                        <a:ea typeface="Aptos"/>
                        <a:cs typeface="Aptos"/>
                      </a:endParaRPr>
                    </a:p>
                    <a:p>
                      <a:pPr marL="0" marR="0">
                        <a:lnSpc>
                          <a:spcPct val="107000"/>
                        </a:lnSpc>
                        <a:spcBef>
                          <a:spcPts val="0"/>
                        </a:spcBef>
                        <a:spcAft>
                          <a:spcPts val="0"/>
                        </a:spcAft>
                      </a:pPr>
                      <a:r>
                        <a:rPr lang="en-CA" sz="1200" b="1" dirty="0">
                          <a:effectLst/>
                          <a:latin typeface="Aptos"/>
                          <a:ea typeface="Aptos"/>
                          <a:cs typeface="Aptos"/>
                        </a:rPr>
                        <a:t> </a:t>
                      </a:r>
                      <a:endParaRPr lang="en-US" sz="1100" dirty="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extLst>
                  <a:ext uri="{0D108BD9-81ED-4DB2-BD59-A6C34878D82A}">
                    <a16:rowId xmlns:a16="http://schemas.microsoft.com/office/drawing/2014/main" val="818758714"/>
                  </a:ext>
                </a:extLst>
              </a:tr>
              <a:tr h="1414243">
                <a:tc>
                  <a:txBody>
                    <a:bodyPr/>
                    <a:lstStyle/>
                    <a:p>
                      <a:pPr marL="0" marR="0">
                        <a:lnSpc>
                          <a:spcPct val="107000"/>
                        </a:lnSpc>
                        <a:spcBef>
                          <a:spcPts val="0"/>
                        </a:spcBef>
                        <a:spcAft>
                          <a:spcPts val="0"/>
                        </a:spcAft>
                      </a:pPr>
                      <a:r>
                        <a:rPr lang="en-CA" sz="1200" b="1">
                          <a:effectLst/>
                          <a:latin typeface="Aptos"/>
                          <a:ea typeface="Aptos"/>
                          <a:cs typeface="Aptos"/>
                        </a:rPr>
                        <a:t>Initiation or doubling of dose of:</a:t>
                      </a:r>
                      <a:endParaRPr lang="en-US" sz="1100">
                        <a:effectLst/>
                        <a:latin typeface="Aptos"/>
                        <a:ea typeface="Aptos"/>
                        <a:cs typeface="Aptos"/>
                      </a:endParaRPr>
                    </a:p>
                    <a:p>
                      <a:pPr marL="342900" marR="0" lvl="0" indent="-342900">
                        <a:lnSpc>
                          <a:spcPct val="107000"/>
                        </a:lnSpc>
                        <a:spcBef>
                          <a:spcPts val="0"/>
                        </a:spcBef>
                        <a:spcAft>
                          <a:spcPts val="0"/>
                        </a:spcAft>
                        <a:buFont typeface="Symbol" panose="05050102010706020507" pitchFamily="18" charset="2"/>
                        <a:buChar char=""/>
                      </a:pPr>
                      <a:r>
                        <a:rPr lang="en-CA" sz="1200" b="1">
                          <a:effectLst/>
                          <a:latin typeface="Aptos"/>
                          <a:ea typeface="Aptos"/>
                          <a:cs typeface="Aptos"/>
                        </a:rPr>
                        <a:t>ARB, ACEi, MRA </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p>
                      <a:pPr marL="342900" marR="0" lvl="0" indent="-342900">
                        <a:lnSpc>
                          <a:spcPct val="107000"/>
                        </a:lnSpc>
                        <a:spcBef>
                          <a:spcPts val="0"/>
                        </a:spcBef>
                        <a:spcAft>
                          <a:spcPts val="0"/>
                        </a:spcAft>
                        <a:buFont typeface="Symbol" panose="05050102010706020507" pitchFamily="18" charset="2"/>
                        <a:buChar char=""/>
                      </a:pPr>
                      <a:r>
                        <a:rPr lang="en-CA" sz="1200" b="1">
                          <a:solidFill>
                            <a:srgbClr val="000000"/>
                          </a:solidFill>
                          <a:effectLst/>
                          <a:latin typeface="Aptos"/>
                          <a:ea typeface="Aptos"/>
                          <a:cs typeface="Aptos"/>
                        </a:rPr>
                        <a:t>ns</a:t>
                      </a:r>
                      <a:r>
                        <a:rPr lang="en-CA" sz="1200" b="1">
                          <a:effectLst/>
                          <a:latin typeface="Aptos"/>
                          <a:ea typeface="Aptos"/>
                          <a:cs typeface="Aptos"/>
                        </a:rPr>
                        <a:t>MRA</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tc>
                  <a:txBody>
                    <a:bodyPr/>
                    <a:lstStyle/>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1 – 2 weeks</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4 weeks</a:t>
                      </a:r>
                      <a:endParaRPr lang="en-US" sz="1100">
                        <a:effectLst/>
                        <a:latin typeface="Aptos"/>
                        <a:ea typeface="Aptos"/>
                        <a:cs typeface="Aptos"/>
                      </a:endParaRPr>
                    </a:p>
                    <a:p>
                      <a:pPr marL="22860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extLst>
                  <a:ext uri="{0D108BD9-81ED-4DB2-BD59-A6C34878D82A}">
                    <a16:rowId xmlns:a16="http://schemas.microsoft.com/office/drawing/2014/main" val="468505466"/>
                  </a:ext>
                </a:extLst>
              </a:tr>
              <a:tr h="707121">
                <a:tc>
                  <a:txBody>
                    <a:bodyPr/>
                    <a:lstStyle/>
                    <a:p>
                      <a:pPr marL="0" marR="0">
                        <a:lnSpc>
                          <a:spcPct val="107000"/>
                        </a:lnSpc>
                        <a:spcBef>
                          <a:spcPts val="0"/>
                        </a:spcBef>
                        <a:spcAft>
                          <a:spcPts val="0"/>
                        </a:spcAft>
                      </a:pPr>
                      <a:r>
                        <a:rPr lang="en-CA" sz="1200" b="1">
                          <a:effectLst/>
                          <a:latin typeface="Aptos"/>
                          <a:ea typeface="Aptos"/>
                          <a:cs typeface="Aptos"/>
                        </a:rPr>
                        <a:t>After K binder therapy/ER visit for hyperkalemia</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tc>
                  <a:txBody>
                    <a:bodyPr/>
                    <a:lstStyle/>
                    <a:p>
                      <a:pPr marL="0" marR="0">
                        <a:lnSpc>
                          <a:spcPct val="107000"/>
                        </a:lnSpc>
                        <a:spcBef>
                          <a:spcPts val="0"/>
                        </a:spcBef>
                        <a:spcAft>
                          <a:spcPts val="0"/>
                        </a:spcAft>
                      </a:pPr>
                      <a:r>
                        <a:rPr lang="en-CA" sz="1200" b="1">
                          <a:effectLst/>
                          <a:latin typeface="Aptos"/>
                          <a:ea typeface="Aptos"/>
                          <a:cs typeface="Aptos"/>
                        </a:rPr>
                        <a:t>within 1 week</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extLst>
                  <a:ext uri="{0D108BD9-81ED-4DB2-BD59-A6C34878D82A}">
                    <a16:rowId xmlns:a16="http://schemas.microsoft.com/office/drawing/2014/main" val="60583807"/>
                  </a:ext>
                </a:extLst>
              </a:tr>
              <a:tr h="471414">
                <a:tc>
                  <a:txBody>
                    <a:bodyPr/>
                    <a:lstStyle/>
                    <a:p>
                      <a:pPr marL="0" marR="0">
                        <a:lnSpc>
                          <a:spcPct val="107000"/>
                        </a:lnSpc>
                        <a:spcBef>
                          <a:spcPts val="0"/>
                        </a:spcBef>
                        <a:spcAft>
                          <a:spcPts val="0"/>
                        </a:spcAft>
                      </a:pPr>
                      <a:r>
                        <a:rPr lang="en-CA" sz="1200" b="1">
                          <a:effectLst/>
                          <a:latin typeface="Aptos"/>
                          <a:ea typeface="Aptos"/>
                          <a:cs typeface="Aptos"/>
                        </a:rPr>
                        <a:t>Regular follow-up</a:t>
                      </a:r>
                      <a:endParaRPr lang="en-US" sz="1100">
                        <a:effectLst/>
                        <a:latin typeface="Aptos"/>
                        <a:ea typeface="Aptos"/>
                        <a:cs typeface="Aptos"/>
                      </a:endParaRPr>
                    </a:p>
                    <a:p>
                      <a:pPr marL="0" marR="0">
                        <a:lnSpc>
                          <a:spcPct val="107000"/>
                        </a:lnSpc>
                        <a:spcBef>
                          <a:spcPts val="0"/>
                        </a:spcBef>
                        <a:spcAft>
                          <a:spcPts val="0"/>
                        </a:spcAft>
                      </a:pPr>
                      <a:r>
                        <a:rPr lang="en-CA" sz="1200" b="1">
                          <a:effectLst/>
                          <a:latin typeface="Aptos"/>
                          <a:ea typeface="Aptos"/>
                          <a:cs typeface="Aptos"/>
                        </a:rPr>
                        <a:t> </a:t>
                      </a:r>
                      <a:endParaRPr lang="en-US" sz="110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tc>
                  <a:txBody>
                    <a:bodyPr/>
                    <a:lstStyle/>
                    <a:p>
                      <a:pPr marL="0" marR="0">
                        <a:lnSpc>
                          <a:spcPct val="107000"/>
                        </a:lnSpc>
                        <a:spcBef>
                          <a:spcPts val="0"/>
                        </a:spcBef>
                        <a:spcAft>
                          <a:spcPts val="0"/>
                        </a:spcAft>
                      </a:pPr>
                      <a:r>
                        <a:rPr lang="en-CA" sz="1200" b="1" dirty="0">
                          <a:effectLst/>
                          <a:latin typeface="Aptos"/>
                          <a:ea typeface="Aptos"/>
                          <a:cs typeface="Aptos"/>
                        </a:rPr>
                        <a:t>Q 3 – 6 months</a:t>
                      </a:r>
                      <a:endParaRPr lang="en-US" sz="1100" dirty="0">
                        <a:effectLst/>
                        <a:latin typeface="Aptos"/>
                        <a:ea typeface="Aptos"/>
                        <a:cs typeface="Aptos"/>
                      </a:endParaRPr>
                    </a:p>
                  </a:txBody>
                  <a:tcPr marL="68580" marR="68580" marT="0" marB="0">
                    <a:lnL w="12700" cap="flat" cmpd="sng" algn="ctr">
                      <a:solidFill>
                        <a:srgbClr val="47D459"/>
                      </a:solidFill>
                      <a:prstDash val="solid"/>
                      <a:round/>
                      <a:headEnd type="none" w="med" len="med"/>
                      <a:tailEnd type="none" w="med" len="med"/>
                    </a:lnL>
                    <a:lnR w="12700" cap="flat" cmpd="sng" algn="ctr">
                      <a:solidFill>
                        <a:srgbClr val="47D459"/>
                      </a:solidFill>
                      <a:prstDash val="solid"/>
                      <a:round/>
                      <a:headEnd type="none" w="med" len="med"/>
                      <a:tailEnd type="none" w="med" len="med"/>
                    </a:lnR>
                    <a:lnT w="12700" cap="flat" cmpd="sng" algn="ctr">
                      <a:solidFill>
                        <a:srgbClr val="47D459"/>
                      </a:solidFill>
                      <a:prstDash val="solid"/>
                      <a:round/>
                      <a:headEnd type="none" w="med" len="med"/>
                      <a:tailEnd type="none" w="med" len="med"/>
                    </a:lnT>
                    <a:lnB w="12700" cap="flat" cmpd="sng" algn="ctr">
                      <a:solidFill>
                        <a:srgbClr val="47D459"/>
                      </a:solidFill>
                      <a:prstDash val="solid"/>
                      <a:round/>
                      <a:headEnd type="none" w="med" len="med"/>
                      <a:tailEnd type="none" w="med" len="med"/>
                    </a:lnB>
                    <a:solidFill>
                      <a:srgbClr val="C1F0C7"/>
                    </a:solidFill>
                  </a:tcPr>
                </a:tc>
                <a:extLst>
                  <a:ext uri="{0D108BD9-81ED-4DB2-BD59-A6C34878D82A}">
                    <a16:rowId xmlns:a16="http://schemas.microsoft.com/office/drawing/2014/main" val="3321975338"/>
                  </a:ext>
                </a:extLst>
              </a:tr>
            </a:tbl>
          </a:graphicData>
        </a:graphic>
      </p:graphicFrame>
    </p:spTree>
    <p:extLst>
      <p:ext uri="{BB962C8B-B14F-4D97-AF65-F5344CB8AC3E}">
        <p14:creationId xmlns:p14="http://schemas.microsoft.com/office/powerpoint/2010/main" val="2274103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03209D8-0E89-C06D-9809-38C1DB176C32}"/>
              </a:ext>
            </a:extLst>
          </p:cNvPr>
          <p:cNvSpPr>
            <a:spLocks noGrp="1"/>
          </p:cNvSpPr>
          <p:nvPr>
            <p:ph type="subTitle" idx="1"/>
          </p:nvPr>
        </p:nvSpPr>
        <p:spPr>
          <a:xfrm>
            <a:off x="163929" y="2510314"/>
            <a:ext cx="8723376" cy="1710688"/>
          </a:xfrm>
        </p:spPr>
        <p:txBody>
          <a:bodyPr>
            <a:noAutofit/>
          </a:bodyPr>
          <a:lstStyle/>
          <a:p>
            <a:r>
              <a:rPr lang="en-US" sz="3500" dirty="0" err="1"/>
              <a:t>ACEi</a:t>
            </a:r>
            <a:r>
              <a:rPr lang="en-US" sz="3500" dirty="0"/>
              <a:t> or ARB remain foundational therapy</a:t>
            </a:r>
          </a:p>
        </p:txBody>
      </p:sp>
      <p:sp>
        <p:nvSpPr>
          <p:cNvPr id="3" name="Title 2">
            <a:extLst>
              <a:ext uri="{FF2B5EF4-FFF2-40B4-BE49-F238E27FC236}">
                <a16:creationId xmlns:a16="http://schemas.microsoft.com/office/drawing/2014/main" id="{9B1E3126-0728-A265-4D17-55FCE38A0DEF}"/>
              </a:ext>
            </a:extLst>
          </p:cNvPr>
          <p:cNvSpPr>
            <a:spLocks noGrp="1"/>
          </p:cNvSpPr>
          <p:nvPr>
            <p:ph type="ctrTitle"/>
          </p:nvPr>
        </p:nvSpPr>
        <p:spPr/>
        <p:txBody>
          <a:bodyPr/>
          <a:lstStyle/>
          <a:p>
            <a:r>
              <a:rPr lang="en-US" dirty="0"/>
              <a:t>Therapies to prevent or slow progression of CKD</a:t>
            </a:r>
          </a:p>
        </p:txBody>
      </p:sp>
    </p:spTree>
    <p:extLst>
      <p:ext uri="{BB962C8B-B14F-4D97-AF65-F5344CB8AC3E}">
        <p14:creationId xmlns:p14="http://schemas.microsoft.com/office/powerpoint/2010/main" val="3762537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BB5C-7DB5-B346-271A-B0342C8F91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C8EC9A-247C-14B5-1E00-B02A0F3CC9F0}"/>
              </a:ext>
            </a:extLst>
          </p:cNvPr>
          <p:cNvSpPr>
            <a:spLocks noGrp="1"/>
          </p:cNvSpPr>
          <p:nvPr>
            <p:ph type="ctrTitle"/>
          </p:nvPr>
        </p:nvSpPr>
        <p:spPr/>
        <p:txBody>
          <a:bodyPr/>
          <a:lstStyle/>
          <a:p>
            <a:r>
              <a:rPr lang="en-US" dirty="0"/>
              <a:t>Therapies to prevent or slow progression of CKD – SGLT2i</a:t>
            </a:r>
          </a:p>
        </p:txBody>
      </p:sp>
      <p:sp>
        <p:nvSpPr>
          <p:cNvPr id="6" name="Subtitle 5">
            <a:extLst>
              <a:ext uri="{FF2B5EF4-FFF2-40B4-BE49-F238E27FC236}">
                <a16:creationId xmlns:a16="http://schemas.microsoft.com/office/drawing/2014/main" id="{C1E13645-2494-4C4B-C1FA-34139FADF92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61048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2C74C2-902B-293D-C445-475A42CE14DA}"/>
              </a:ext>
            </a:extLst>
          </p:cNvPr>
          <p:cNvSpPr>
            <a:spLocks noGrp="1"/>
          </p:cNvSpPr>
          <p:nvPr>
            <p:ph idx="1"/>
          </p:nvPr>
        </p:nvSpPr>
        <p:spPr/>
        <p:txBody>
          <a:bodyPr/>
          <a:lstStyle/>
          <a:p>
            <a:pPr marL="0" indent="0">
              <a:buNone/>
            </a:pPr>
            <a:r>
              <a:rPr lang="en-CA" sz="1800" dirty="0">
                <a:effectLst/>
                <a:latin typeface="Aptos" panose="020B0004020202020204" pitchFamily="34" charset="0"/>
                <a:ea typeface="Aptos" panose="020B0004020202020204" pitchFamily="34" charset="0"/>
                <a:cs typeface="Aptos" panose="020B0004020202020204" pitchFamily="34" charset="0"/>
              </a:rPr>
              <a:t>Adults with type 2 diabetes and CKD defined by eGFR between 20 and 45 ml/min/1.73m</a:t>
            </a:r>
            <a:r>
              <a:rPr lang="en-CA" sz="1800" baseline="30000" dirty="0">
                <a:effectLst/>
                <a:latin typeface="Aptos" panose="020B0004020202020204" pitchFamily="34" charset="0"/>
                <a:ea typeface="Aptos" panose="020B0004020202020204" pitchFamily="34" charset="0"/>
                <a:cs typeface="Aptos" panose="020B0004020202020204" pitchFamily="34" charset="0"/>
              </a:rPr>
              <a:t>2</a:t>
            </a:r>
            <a:r>
              <a:rPr lang="en-CA" sz="1800" dirty="0">
                <a:effectLst/>
                <a:latin typeface="Aptos" panose="020B0004020202020204" pitchFamily="34" charset="0"/>
                <a:ea typeface="Aptos" panose="020B0004020202020204" pitchFamily="34" charset="0"/>
                <a:cs typeface="Aptos" panose="020B0004020202020204" pitchFamily="34" charset="0"/>
              </a:rPr>
              <a:t> </a:t>
            </a:r>
            <a:r>
              <a:rPr lang="en-CA" sz="1800" b="1" dirty="0">
                <a:effectLst/>
                <a:latin typeface="Aptos" panose="020B0004020202020204" pitchFamily="34" charset="0"/>
                <a:ea typeface="Aptos" panose="020B0004020202020204" pitchFamily="34" charset="0"/>
                <a:cs typeface="Aptos" panose="020B0004020202020204" pitchFamily="34" charset="0"/>
              </a:rPr>
              <a:t>regardless </a:t>
            </a:r>
            <a:r>
              <a:rPr lang="en-CA" sz="1800" dirty="0">
                <a:effectLst/>
                <a:latin typeface="Aptos" panose="020B0004020202020204" pitchFamily="34" charset="0"/>
                <a:ea typeface="Aptos" panose="020B0004020202020204" pitchFamily="34" charset="0"/>
                <a:cs typeface="Aptos" panose="020B0004020202020204" pitchFamily="34" charset="0"/>
              </a:rPr>
              <a:t>of </a:t>
            </a:r>
            <a:r>
              <a:rPr lang="en-CA" sz="1800" dirty="0" err="1">
                <a:effectLst/>
                <a:latin typeface="Aptos" panose="020B0004020202020204" pitchFamily="34" charset="0"/>
                <a:ea typeface="Aptos" panose="020B0004020202020204" pitchFamily="34" charset="0"/>
                <a:cs typeface="Aptos" panose="020B0004020202020204" pitchFamily="34" charset="0"/>
              </a:rPr>
              <a:t>uACR</a:t>
            </a:r>
            <a:r>
              <a:rPr lang="en-CA" sz="1800" dirty="0">
                <a:effectLst/>
                <a:latin typeface="Aptos" panose="020B0004020202020204" pitchFamily="34" charset="0"/>
                <a:ea typeface="Aptos" panose="020B0004020202020204" pitchFamily="34" charset="0"/>
                <a:cs typeface="Aptos" panose="020B0004020202020204" pitchFamily="34" charset="0"/>
              </a:rPr>
              <a:t>, or eGFR between 45 and 90 ml/min/1.73m</a:t>
            </a:r>
            <a:r>
              <a:rPr lang="en-CA" sz="1800" baseline="30000" dirty="0">
                <a:effectLst/>
                <a:latin typeface="Aptos" panose="020B0004020202020204" pitchFamily="34" charset="0"/>
                <a:ea typeface="Aptos" panose="020B0004020202020204" pitchFamily="34" charset="0"/>
                <a:cs typeface="Aptos" panose="020B0004020202020204" pitchFamily="34" charset="0"/>
              </a:rPr>
              <a:t>2</a:t>
            </a:r>
            <a:r>
              <a:rPr lang="en-CA" sz="1800" dirty="0">
                <a:effectLst/>
                <a:latin typeface="Aptos" panose="020B0004020202020204" pitchFamily="34" charset="0"/>
                <a:ea typeface="Aptos" panose="020B0004020202020204" pitchFamily="34" charset="0"/>
                <a:cs typeface="Aptos" panose="020B0004020202020204" pitchFamily="34" charset="0"/>
              </a:rPr>
              <a:t> with </a:t>
            </a:r>
            <a:r>
              <a:rPr lang="en-CA" sz="1800" dirty="0" err="1">
                <a:effectLst/>
                <a:latin typeface="Aptos" panose="020B0004020202020204" pitchFamily="34" charset="0"/>
                <a:ea typeface="Aptos" panose="020B0004020202020204" pitchFamily="34" charset="0"/>
                <a:cs typeface="Aptos" panose="020B0004020202020204" pitchFamily="34" charset="0"/>
              </a:rPr>
              <a:t>uACR</a:t>
            </a:r>
            <a:r>
              <a:rPr lang="en-CA" sz="1800" dirty="0">
                <a:effectLst/>
                <a:latin typeface="Aptos" panose="020B0004020202020204" pitchFamily="34" charset="0"/>
                <a:ea typeface="Aptos" panose="020B0004020202020204" pitchFamily="34" charset="0"/>
                <a:cs typeface="Aptos" panose="020B0004020202020204" pitchFamily="34" charset="0"/>
              </a:rPr>
              <a:t> &gt;20 mg/mmol, on maximally tolerated, or maximally prescribed doses of </a:t>
            </a:r>
            <a:r>
              <a:rPr lang="en-CA" sz="1800" dirty="0" err="1">
                <a:effectLst/>
                <a:latin typeface="Aptos" panose="020B0004020202020204" pitchFamily="34" charset="0"/>
                <a:ea typeface="Aptos" panose="020B0004020202020204" pitchFamily="34" charset="0"/>
                <a:cs typeface="Aptos" panose="020B0004020202020204" pitchFamily="34" charset="0"/>
              </a:rPr>
              <a:t>RAASi</a:t>
            </a:r>
            <a:r>
              <a:rPr lang="en-CA" sz="1800" dirty="0">
                <a:effectLst/>
                <a:latin typeface="Aptos" panose="020B0004020202020204" pitchFamily="34" charset="0"/>
                <a:ea typeface="Aptos" panose="020B0004020202020204" pitchFamily="34" charset="0"/>
                <a:cs typeface="Aptos" panose="020B0004020202020204" pitchFamily="34" charset="0"/>
              </a:rPr>
              <a:t> should be recommended an SGLT2i to delay progression of CKD, progression to dialysis, and to reduce cardiovascular events [Grade A, Level 1A ]. </a:t>
            </a:r>
            <a:endParaRPr lang="en-CA" dirty="0"/>
          </a:p>
        </p:txBody>
      </p:sp>
      <p:sp>
        <p:nvSpPr>
          <p:cNvPr id="3" name="Title 2">
            <a:extLst>
              <a:ext uri="{FF2B5EF4-FFF2-40B4-BE49-F238E27FC236}">
                <a16:creationId xmlns:a16="http://schemas.microsoft.com/office/drawing/2014/main" id="{5AA91A7B-1C5F-F904-0782-DD82BAEBB1A6}"/>
              </a:ext>
            </a:extLst>
          </p:cNvPr>
          <p:cNvSpPr>
            <a:spLocks noGrp="1"/>
          </p:cNvSpPr>
          <p:nvPr>
            <p:ph type="title"/>
          </p:nvPr>
        </p:nvSpPr>
        <p:spPr/>
        <p:txBody>
          <a:bodyPr>
            <a:normAutofit fontScale="90000"/>
          </a:bodyPr>
          <a:lstStyle/>
          <a:p>
            <a:r>
              <a:rPr lang="en-CA" dirty="0"/>
              <a:t>Strengthened and broadened recommendation for using SGLT2i for people with diabetes</a:t>
            </a:r>
          </a:p>
        </p:txBody>
      </p:sp>
    </p:spTree>
    <p:extLst>
      <p:ext uri="{BB962C8B-B14F-4D97-AF65-F5344CB8AC3E}">
        <p14:creationId xmlns:p14="http://schemas.microsoft.com/office/powerpoint/2010/main" val="3051646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20BB0-A8D6-C7A8-1197-78C4C8011A27}"/>
              </a:ext>
            </a:extLst>
          </p:cNvPr>
          <p:cNvSpPr>
            <a:spLocks noGrp="1"/>
          </p:cNvSpPr>
          <p:nvPr>
            <p:ph type="title"/>
          </p:nvPr>
        </p:nvSpPr>
        <p:spPr/>
        <p:txBody>
          <a:bodyPr/>
          <a:lstStyle/>
          <a:p>
            <a:pPr>
              <a:defRPr/>
            </a:pPr>
            <a:r>
              <a:rPr lang="en-CA" dirty="0"/>
              <a:t>Objectives</a:t>
            </a:r>
          </a:p>
        </p:txBody>
      </p:sp>
      <p:sp>
        <p:nvSpPr>
          <p:cNvPr id="38915" name="Content Placeholder 2">
            <a:extLst>
              <a:ext uri="{FF2B5EF4-FFF2-40B4-BE49-F238E27FC236}">
                <a16:creationId xmlns:a16="http://schemas.microsoft.com/office/drawing/2014/main" id="{7D0BA203-6F7B-5AB9-85E6-141AE18A3570}"/>
              </a:ext>
            </a:extLst>
          </p:cNvPr>
          <p:cNvSpPr>
            <a:spLocks noGrp="1" noChangeArrowheads="1"/>
          </p:cNvSpPr>
          <p:nvPr>
            <p:ph idx="1"/>
          </p:nvPr>
        </p:nvSpPr>
        <p:spPr>
          <a:xfrm>
            <a:off x="1841897" y="1017986"/>
            <a:ext cx="5915025" cy="3263503"/>
          </a:xfrm>
        </p:spPr>
        <p:txBody>
          <a:bodyPr/>
          <a:lstStyle/>
          <a:p>
            <a:pPr marL="257175" indent="-257175"/>
            <a:r>
              <a:rPr lang="en-US" altLang="en-US" dirty="0"/>
              <a:t>The main objective is to raise awareness about the new Diabetes Canada Chapter on Chronic Kidney Disease. </a:t>
            </a:r>
          </a:p>
          <a:p>
            <a:pPr marL="257175" indent="-257175"/>
            <a:r>
              <a:rPr lang="en-US" altLang="en-US" dirty="0"/>
              <a:t>To describe new therapies to prevent progression of diabetic nephropathy toward end stage kidney disease</a:t>
            </a:r>
          </a:p>
          <a:p>
            <a:pPr marL="257175" indent="-257175"/>
            <a:r>
              <a:rPr lang="en-US" altLang="en-US" dirty="0"/>
              <a:t>To describe new continuing education programs designed to support the C-CHANGE clinical practice guideline</a:t>
            </a:r>
          </a:p>
        </p:txBody>
      </p:sp>
      <p:pic>
        <p:nvPicPr>
          <p:cNvPr id="38916" name="Picture 2">
            <a:extLst>
              <a:ext uri="{FF2B5EF4-FFF2-40B4-BE49-F238E27FC236}">
                <a16:creationId xmlns:a16="http://schemas.microsoft.com/office/drawing/2014/main" id="{081F09DD-9DE7-76AF-BB94-0D6E77B93E8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4954"/>
          <a:stretch/>
        </p:blipFill>
        <p:spPr bwMode="auto">
          <a:xfrm>
            <a:off x="7121826" y="4149328"/>
            <a:ext cx="1622124" cy="10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EF90074-42F8-C0C8-57DD-D1AD9DF12FCC}"/>
              </a:ext>
            </a:extLst>
          </p:cNvPr>
          <p:cNvSpPr txBox="1"/>
          <p:nvPr/>
        </p:nvSpPr>
        <p:spPr>
          <a:xfrm>
            <a:off x="2938573" y="4445740"/>
            <a:ext cx="2910605" cy="646331"/>
          </a:xfrm>
          <a:prstGeom prst="rect">
            <a:avLst/>
          </a:prstGeom>
          <a:noFill/>
        </p:spPr>
        <p:txBody>
          <a:bodyPr wrap="none" rtlCol="0">
            <a:spAutoFit/>
          </a:bodyPr>
          <a:lstStyle/>
          <a:p>
            <a:pPr defTabSz="342900" eaLnBrk="0" fontAlgn="base" hangingPunct="0">
              <a:spcBef>
                <a:spcPct val="0"/>
              </a:spcBef>
              <a:spcAft>
                <a:spcPct val="0"/>
              </a:spcAft>
            </a:pPr>
            <a:r>
              <a:rPr lang="en-US" dirty="0">
                <a:solidFill>
                  <a:prstClr val="black"/>
                </a:solidFill>
                <a:latin typeface="Calibri" panose="020F0502020204030204" pitchFamily="34" charset="0"/>
                <a:ea typeface="MS PGothic" panose="020B0600070205080204" pitchFamily="34" charset="-128"/>
                <a:hlinkClick r:id="rId4"/>
              </a:rPr>
              <a:t>www.cchangeguidelines.com</a:t>
            </a:r>
            <a:endParaRPr lang="en-US" dirty="0">
              <a:solidFill>
                <a:prstClr val="black"/>
              </a:solidFill>
              <a:latin typeface="Calibri" panose="020F0502020204030204" pitchFamily="34" charset="0"/>
              <a:ea typeface="MS PGothic" panose="020B0600070205080204" pitchFamily="34" charset="-128"/>
            </a:endParaRPr>
          </a:p>
          <a:p>
            <a:pPr defTabSz="342900" eaLnBrk="0" fontAlgn="base" hangingPunct="0">
              <a:spcBef>
                <a:spcPct val="0"/>
              </a:spcBef>
              <a:spcAft>
                <a:spcPct val="0"/>
              </a:spcAft>
            </a:pPr>
            <a:r>
              <a:rPr lang="en-US" dirty="0">
                <a:solidFill>
                  <a:prstClr val="black"/>
                </a:solidFill>
                <a:latin typeface="Calibri" panose="020F0502020204030204" pitchFamily="34" charset="0"/>
                <a:ea typeface="MS PGothic" panose="020B0600070205080204" pitchFamily="34" charset="-128"/>
              </a:rPr>
              <a:t>www.chepplus.com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36F7-ED34-848B-28D0-DB676B5F9E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C3A18F-2D13-25A3-F925-25880FCC7C09}"/>
              </a:ext>
            </a:extLst>
          </p:cNvPr>
          <p:cNvSpPr>
            <a:spLocks noGrp="1"/>
          </p:cNvSpPr>
          <p:nvPr>
            <p:ph type="ctrTitle"/>
          </p:nvPr>
        </p:nvSpPr>
        <p:spPr>
          <a:xfrm>
            <a:off x="685800" y="597289"/>
            <a:ext cx="7419304" cy="1102519"/>
          </a:xfrm>
        </p:spPr>
        <p:txBody>
          <a:bodyPr>
            <a:normAutofit fontScale="90000"/>
          </a:bodyPr>
          <a:lstStyle/>
          <a:p>
            <a:r>
              <a:rPr lang="en-US" dirty="0"/>
              <a:t>New therapies to prevent or slow progression of CKD – </a:t>
            </a:r>
            <a:r>
              <a:rPr lang="en-US" dirty="0" err="1"/>
              <a:t>nsMRA</a:t>
            </a:r>
            <a:r>
              <a:rPr lang="en-US" dirty="0"/>
              <a:t>, GLP1-RA</a:t>
            </a:r>
          </a:p>
        </p:txBody>
      </p:sp>
      <p:sp>
        <p:nvSpPr>
          <p:cNvPr id="6" name="Subtitle 5">
            <a:extLst>
              <a:ext uri="{FF2B5EF4-FFF2-40B4-BE49-F238E27FC236}">
                <a16:creationId xmlns:a16="http://schemas.microsoft.com/office/drawing/2014/main" id="{92E2C097-2A24-3C9D-43CC-549FB50728F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5024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C0082-2CAD-4A0F-0333-DB1EEB8EC3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FEDD014-79CE-5E64-96BB-F65C84674430}"/>
              </a:ext>
            </a:extLst>
          </p:cNvPr>
          <p:cNvSpPr>
            <a:spLocks noGrp="1"/>
          </p:cNvSpPr>
          <p:nvPr>
            <p:ph type="ctrTitle"/>
          </p:nvPr>
        </p:nvSpPr>
        <p:spPr/>
        <p:txBody>
          <a:bodyPr/>
          <a:lstStyle/>
          <a:p>
            <a:r>
              <a:rPr lang="en-US" dirty="0"/>
              <a:t>Therapies to prevent or slow progression of CKD – GLP1ra</a:t>
            </a:r>
          </a:p>
        </p:txBody>
      </p:sp>
      <p:sp>
        <p:nvSpPr>
          <p:cNvPr id="6" name="Subtitle 5">
            <a:extLst>
              <a:ext uri="{FF2B5EF4-FFF2-40B4-BE49-F238E27FC236}">
                <a16:creationId xmlns:a16="http://schemas.microsoft.com/office/drawing/2014/main" id="{736E9DCD-7B19-4F8E-B59C-88EC78A8D76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49957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A00D0-4410-A427-5C12-7E01FB4EA193}"/>
              </a:ext>
            </a:extLst>
          </p:cNvPr>
          <p:cNvSpPr>
            <a:spLocks noGrp="1"/>
          </p:cNvSpPr>
          <p:nvPr>
            <p:ph type="title"/>
          </p:nvPr>
        </p:nvSpPr>
        <p:spPr/>
        <p:txBody>
          <a:bodyPr/>
          <a:lstStyle/>
          <a:p>
            <a:r>
              <a:rPr lang="en-CA" dirty="0"/>
              <a:t>First Major Kidney Disease End Point – FLOW Study</a:t>
            </a:r>
          </a:p>
        </p:txBody>
      </p:sp>
      <p:pic>
        <p:nvPicPr>
          <p:cNvPr id="5" name="Picture 4">
            <a:extLst>
              <a:ext uri="{FF2B5EF4-FFF2-40B4-BE49-F238E27FC236}">
                <a16:creationId xmlns:a16="http://schemas.microsoft.com/office/drawing/2014/main" id="{2A106EDF-7EE4-DBDE-A97D-ABEEE826D9B1}"/>
              </a:ext>
            </a:extLst>
          </p:cNvPr>
          <p:cNvPicPr>
            <a:picLocks noChangeAspect="1"/>
          </p:cNvPicPr>
          <p:nvPr/>
        </p:nvPicPr>
        <p:blipFill>
          <a:blip r:embed="rId3"/>
          <a:stretch>
            <a:fillRect/>
          </a:stretch>
        </p:blipFill>
        <p:spPr>
          <a:xfrm>
            <a:off x="1900517" y="816891"/>
            <a:ext cx="4619812" cy="3591373"/>
          </a:xfrm>
          <a:prstGeom prst="rect">
            <a:avLst/>
          </a:prstGeom>
        </p:spPr>
      </p:pic>
      <p:sp>
        <p:nvSpPr>
          <p:cNvPr id="6" name="TextBox 5">
            <a:extLst>
              <a:ext uri="{FF2B5EF4-FFF2-40B4-BE49-F238E27FC236}">
                <a16:creationId xmlns:a16="http://schemas.microsoft.com/office/drawing/2014/main" id="{6ADB1568-D284-8500-96B7-4B39B5009239}"/>
              </a:ext>
            </a:extLst>
          </p:cNvPr>
          <p:cNvSpPr txBox="1"/>
          <p:nvPr/>
        </p:nvSpPr>
        <p:spPr>
          <a:xfrm>
            <a:off x="764988" y="4625788"/>
            <a:ext cx="5866158" cy="369332"/>
          </a:xfrm>
          <a:prstGeom prst="rect">
            <a:avLst/>
          </a:prstGeom>
          <a:noFill/>
        </p:spPr>
        <p:txBody>
          <a:bodyPr wrap="none" rtlCol="0">
            <a:spAutoFit/>
          </a:bodyPr>
          <a:lstStyle/>
          <a:p>
            <a:r>
              <a:rPr lang="en-CA" dirty="0" err="1"/>
              <a:t>Perkovic</a:t>
            </a:r>
            <a:r>
              <a:rPr lang="en-CA" dirty="0"/>
              <a:t> V, NEJM, May 2024, </a:t>
            </a:r>
            <a:r>
              <a:rPr lang="en-CA" sz="1800" b="1" i="0" u="none" strike="noStrike" baseline="0" dirty="0">
                <a:solidFill>
                  <a:srgbClr val="5A5A5A"/>
                </a:solidFill>
              </a:rPr>
              <a:t>DOI: 10.1056/NEJMoa2403347</a:t>
            </a:r>
            <a:endParaRPr lang="en-CA" dirty="0"/>
          </a:p>
        </p:txBody>
      </p:sp>
    </p:spTree>
    <p:extLst>
      <p:ext uri="{BB962C8B-B14F-4D97-AF65-F5344CB8AC3E}">
        <p14:creationId xmlns:p14="http://schemas.microsoft.com/office/powerpoint/2010/main" val="2726511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2FC85-46C5-D702-329A-117DF8D74C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92256EE-BE9E-823B-241E-E5FB79A693BE}"/>
              </a:ext>
            </a:extLst>
          </p:cNvPr>
          <p:cNvSpPr>
            <a:spLocks noGrp="1"/>
          </p:cNvSpPr>
          <p:nvPr>
            <p:ph type="ctrTitle"/>
          </p:nvPr>
        </p:nvSpPr>
        <p:spPr/>
        <p:txBody>
          <a:bodyPr>
            <a:normAutofit/>
          </a:bodyPr>
          <a:lstStyle/>
          <a:p>
            <a:r>
              <a:rPr lang="en-US" dirty="0"/>
              <a:t>Therapies to prevent or slow progression of CKD – </a:t>
            </a:r>
            <a:r>
              <a:rPr lang="en-US" dirty="0" err="1"/>
              <a:t>nsMRA</a:t>
            </a:r>
            <a:endParaRPr lang="en-US" dirty="0"/>
          </a:p>
        </p:txBody>
      </p:sp>
      <p:sp>
        <p:nvSpPr>
          <p:cNvPr id="6" name="Subtitle 5">
            <a:extLst>
              <a:ext uri="{FF2B5EF4-FFF2-40B4-BE49-F238E27FC236}">
                <a16:creationId xmlns:a16="http://schemas.microsoft.com/office/drawing/2014/main" id="{18A7DAE2-CC94-6F01-A63E-685CC8CC83A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35193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109B8D-8610-AB70-9B86-984DE46CAE2A}"/>
              </a:ext>
            </a:extLst>
          </p:cNvPr>
          <p:cNvSpPr>
            <a:spLocks noGrp="1"/>
          </p:cNvSpPr>
          <p:nvPr>
            <p:ph idx="1"/>
          </p:nvPr>
        </p:nvSpPr>
        <p:spPr/>
        <p:txBody>
          <a:bodyPr/>
          <a:lstStyle/>
          <a:p>
            <a:pPr marL="342900" lvl="0" indent="-342900">
              <a:lnSpc>
                <a:spcPct val="107000"/>
              </a:lnSpc>
              <a:spcAft>
                <a:spcPts val="800"/>
              </a:spcAft>
              <a:buFont typeface="+mj-lt"/>
              <a:buAutoNum type="arabicPeriod"/>
            </a:pPr>
            <a:r>
              <a:rPr lang="en-CA" sz="1800" dirty="0">
                <a:effectLst/>
                <a:latin typeface="Aptos" panose="020B0004020202020204" pitchFamily="34" charset="0"/>
                <a:ea typeface="Aptos" panose="020B0004020202020204" pitchFamily="34" charset="0"/>
                <a:cs typeface="Aptos" panose="020B0004020202020204" pitchFamily="34" charset="0"/>
              </a:rPr>
              <a:t>Adults with type 2 diabetic nephropathy defined by A2 or A3 albuminuria  and eGFR 25 ml/min/1.73m</a:t>
            </a:r>
            <a:r>
              <a:rPr lang="en-CA" sz="1800" baseline="30000" dirty="0">
                <a:effectLst/>
                <a:latin typeface="Aptos" panose="020B0004020202020204" pitchFamily="34" charset="0"/>
                <a:ea typeface="Aptos" panose="020B0004020202020204" pitchFamily="34" charset="0"/>
                <a:cs typeface="Aptos" panose="020B0004020202020204" pitchFamily="34" charset="0"/>
              </a:rPr>
              <a:t>2</a:t>
            </a:r>
            <a:r>
              <a:rPr lang="en-CA" sz="1800" dirty="0">
                <a:effectLst/>
                <a:latin typeface="Aptos" panose="020B0004020202020204" pitchFamily="34" charset="0"/>
                <a:ea typeface="Aptos" panose="020B0004020202020204" pitchFamily="34" charset="0"/>
                <a:cs typeface="Aptos" panose="020B0004020202020204" pitchFamily="34" charset="0"/>
              </a:rPr>
              <a:t> and above, on maximally tolerated, or maximally prescribed doses of </a:t>
            </a:r>
            <a:r>
              <a:rPr lang="en-CA" sz="1800" dirty="0" err="1">
                <a:effectLst/>
                <a:latin typeface="Aptos" panose="020B0004020202020204" pitchFamily="34" charset="0"/>
                <a:ea typeface="Aptos" panose="020B0004020202020204" pitchFamily="34" charset="0"/>
                <a:cs typeface="Aptos" panose="020B0004020202020204" pitchFamily="34" charset="0"/>
              </a:rPr>
              <a:t>RAASi</a:t>
            </a:r>
            <a:r>
              <a:rPr lang="en-CA" sz="1800" dirty="0">
                <a:effectLst/>
                <a:latin typeface="Aptos" panose="020B0004020202020204" pitchFamily="34" charset="0"/>
                <a:ea typeface="Aptos" panose="020B0004020202020204" pitchFamily="34" charset="0"/>
                <a:cs typeface="Aptos" panose="020B0004020202020204" pitchFamily="34" charset="0"/>
              </a:rPr>
              <a:t>, should be recommended a GLP1-RA (subcutaneous semaglutide) with proven kidney benefit to reduce proteinuria and the risk of worsening kidney function. </a:t>
            </a:r>
          </a:p>
        </p:txBody>
      </p:sp>
      <p:sp>
        <p:nvSpPr>
          <p:cNvPr id="3" name="Title 2">
            <a:extLst>
              <a:ext uri="{FF2B5EF4-FFF2-40B4-BE49-F238E27FC236}">
                <a16:creationId xmlns:a16="http://schemas.microsoft.com/office/drawing/2014/main" id="{9B509F19-9716-A2ED-7FED-AD068B5131DB}"/>
              </a:ext>
            </a:extLst>
          </p:cNvPr>
          <p:cNvSpPr>
            <a:spLocks noGrp="1"/>
          </p:cNvSpPr>
          <p:nvPr>
            <p:ph type="title"/>
          </p:nvPr>
        </p:nvSpPr>
        <p:spPr/>
        <p:txBody>
          <a:bodyPr>
            <a:normAutofit fontScale="90000"/>
          </a:bodyPr>
          <a:lstStyle/>
          <a:p>
            <a:r>
              <a:rPr lang="en-CA" dirty="0"/>
              <a:t>New recommendation for GLP1-RA for people with diabetic nephropathy for kidney protection</a:t>
            </a:r>
          </a:p>
        </p:txBody>
      </p:sp>
    </p:spTree>
    <p:extLst>
      <p:ext uri="{BB962C8B-B14F-4D97-AF65-F5344CB8AC3E}">
        <p14:creationId xmlns:p14="http://schemas.microsoft.com/office/powerpoint/2010/main" val="3328449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A6699E-7B15-D7FD-BE9B-E97BB250DE9D}"/>
              </a:ext>
            </a:extLst>
          </p:cNvPr>
          <p:cNvSpPr>
            <a:spLocks noGrp="1"/>
          </p:cNvSpPr>
          <p:nvPr>
            <p:ph type="title"/>
          </p:nvPr>
        </p:nvSpPr>
        <p:spPr/>
        <p:txBody>
          <a:bodyPr>
            <a:normAutofit fontScale="90000"/>
          </a:bodyPr>
          <a:lstStyle/>
          <a:p>
            <a:r>
              <a:rPr lang="en-CA" dirty="0"/>
              <a:t>Composite CV and Kidney Outcome – FIDELITY Analysis</a:t>
            </a:r>
          </a:p>
        </p:txBody>
      </p:sp>
      <p:pic>
        <p:nvPicPr>
          <p:cNvPr id="5" name="Picture 4">
            <a:extLst>
              <a:ext uri="{FF2B5EF4-FFF2-40B4-BE49-F238E27FC236}">
                <a16:creationId xmlns:a16="http://schemas.microsoft.com/office/drawing/2014/main" id="{12894E5E-7246-8E31-DD70-C664DC5BAC9E}"/>
              </a:ext>
            </a:extLst>
          </p:cNvPr>
          <p:cNvPicPr>
            <a:picLocks noChangeAspect="1"/>
          </p:cNvPicPr>
          <p:nvPr/>
        </p:nvPicPr>
        <p:blipFill>
          <a:blip r:embed="rId3"/>
          <a:stretch>
            <a:fillRect/>
          </a:stretch>
        </p:blipFill>
        <p:spPr>
          <a:xfrm>
            <a:off x="962212" y="810068"/>
            <a:ext cx="7841129" cy="3826702"/>
          </a:xfrm>
          <a:prstGeom prst="rect">
            <a:avLst/>
          </a:prstGeom>
        </p:spPr>
      </p:pic>
      <p:sp>
        <p:nvSpPr>
          <p:cNvPr id="6" name="TextBox 5">
            <a:extLst>
              <a:ext uri="{FF2B5EF4-FFF2-40B4-BE49-F238E27FC236}">
                <a16:creationId xmlns:a16="http://schemas.microsoft.com/office/drawing/2014/main" id="{529425F2-00E4-30F4-143F-0E851FF44036}"/>
              </a:ext>
            </a:extLst>
          </p:cNvPr>
          <p:cNvSpPr txBox="1"/>
          <p:nvPr/>
        </p:nvSpPr>
        <p:spPr>
          <a:xfrm>
            <a:off x="824753" y="4775619"/>
            <a:ext cx="6988388" cy="369332"/>
          </a:xfrm>
          <a:prstGeom prst="rect">
            <a:avLst/>
          </a:prstGeom>
          <a:noFill/>
        </p:spPr>
        <p:txBody>
          <a:bodyPr wrap="none" rtlCol="0">
            <a:spAutoFit/>
          </a:bodyPr>
          <a:lstStyle/>
          <a:p>
            <a:r>
              <a:rPr lang="en-CA" dirty="0"/>
              <a:t>Agarwal R, </a:t>
            </a:r>
            <a:r>
              <a:rPr lang="en-CA" dirty="0" err="1"/>
              <a:t>Eur</a:t>
            </a:r>
            <a:r>
              <a:rPr lang="en-CA" dirty="0"/>
              <a:t> Heart J 2021 </a:t>
            </a:r>
            <a:r>
              <a:rPr lang="en-CA" sz="1800" b="0" i="0" u="none" strike="noStrike" baseline="0" dirty="0"/>
              <a:t>https://doi.org/10.1093/eurheartj/ehab777</a:t>
            </a:r>
            <a:r>
              <a:rPr lang="en-CA" dirty="0"/>
              <a:t> </a:t>
            </a:r>
          </a:p>
        </p:txBody>
      </p:sp>
    </p:spTree>
    <p:extLst>
      <p:ext uri="{BB962C8B-B14F-4D97-AF65-F5344CB8AC3E}">
        <p14:creationId xmlns:p14="http://schemas.microsoft.com/office/powerpoint/2010/main" val="2691254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93520B-416E-A3A6-6A90-B0939C7016D5}"/>
              </a:ext>
            </a:extLst>
          </p:cNvPr>
          <p:cNvSpPr>
            <a:spLocks noGrp="1"/>
          </p:cNvSpPr>
          <p:nvPr>
            <p:ph idx="1"/>
          </p:nvPr>
        </p:nvSpPr>
        <p:spPr/>
        <p:txBody>
          <a:bodyPr/>
          <a:lstStyle/>
          <a:p>
            <a:r>
              <a:rPr lang="en-CA" b="1" dirty="0"/>
              <a:t>Adults with type 2 diabetic nephropathy defined by A2 or A3 albuminuria and </a:t>
            </a:r>
            <a:r>
              <a:rPr lang="en-CA" b="1" dirty="0" err="1"/>
              <a:t>eGFR</a:t>
            </a:r>
            <a:r>
              <a:rPr lang="en-CA" b="1" dirty="0"/>
              <a:t> between 25 and 75 ml/min/1.73m</a:t>
            </a:r>
            <a:r>
              <a:rPr lang="en-CA" b="1" baseline="30000" dirty="0"/>
              <a:t>2</a:t>
            </a:r>
            <a:r>
              <a:rPr lang="en-CA" b="1" dirty="0"/>
              <a:t>, on maximally tolerated, or maximally prescribed doses of </a:t>
            </a:r>
            <a:r>
              <a:rPr lang="en-CA" b="1" dirty="0" err="1"/>
              <a:t>RAASi</a:t>
            </a:r>
            <a:r>
              <a:rPr lang="en-CA" b="1" dirty="0"/>
              <a:t>, with serum potassium &lt; 4.8 </a:t>
            </a:r>
            <a:r>
              <a:rPr lang="en-CA" b="1" dirty="0" err="1"/>
              <a:t>mmol</a:t>
            </a:r>
            <a:r>
              <a:rPr lang="en-CA" b="1" dirty="0"/>
              <a:t>/L, should be recommended a </a:t>
            </a:r>
            <a:r>
              <a:rPr lang="en-CA" b="1" dirty="0" err="1"/>
              <a:t>nsMRA</a:t>
            </a:r>
            <a:r>
              <a:rPr lang="en-CA" b="1" dirty="0"/>
              <a:t> with proven efficacy alongside potassium monitoring,  to improve kidney and cardiovascular outcomes). </a:t>
            </a:r>
            <a:endParaRPr lang="en-US" dirty="0"/>
          </a:p>
        </p:txBody>
      </p:sp>
      <p:sp>
        <p:nvSpPr>
          <p:cNvPr id="3" name="Title 2">
            <a:extLst>
              <a:ext uri="{FF2B5EF4-FFF2-40B4-BE49-F238E27FC236}">
                <a16:creationId xmlns:a16="http://schemas.microsoft.com/office/drawing/2014/main" id="{1F30C5AE-265D-C691-8ADE-F7ACE2EC75C0}"/>
              </a:ext>
            </a:extLst>
          </p:cNvPr>
          <p:cNvSpPr>
            <a:spLocks noGrp="1"/>
          </p:cNvSpPr>
          <p:nvPr>
            <p:ph type="title"/>
          </p:nvPr>
        </p:nvSpPr>
        <p:spPr/>
        <p:txBody>
          <a:bodyPr>
            <a:normAutofit fontScale="90000"/>
          </a:bodyPr>
          <a:lstStyle/>
          <a:p>
            <a:r>
              <a:rPr lang="en-CA" dirty="0"/>
              <a:t>New recommendation for </a:t>
            </a:r>
            <a:r>
              <a:rPr lang="en-CA" dirty="0" err="1"/>
              <a:t>nsMRA</a:t>
            </a:r>
            <a:r>
              <a:rPr lang="en-CA" dirty="0"/>
              <a:t> for people with diabetic nephropathy for kidney and heart protection</a:t>
            </a:r>
          </a:p>
        </p:txBody>
      </p:sp>
    </p:spTree>
    <p:extLst>
      <p:ext uri="{BB962C8B-B14F-4D97-AF65-F5344CB8AC3E}">
        <p14:creationId xmlns:p14="http://schemas.microsoft.com/office/powerpoint/2010/main" val="1340361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64090-8C81-D8E1-CCEE-CDE22A7E31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2162EC-CC4B-947C-4FFC-072EB38BBAE2}"/>
              </a:ext>
            </a:extLst>
          </p:cNvPr>
          <p:cNvSpPr>
            <a:spLocks noGrp="1"/>
          </p:cNvSpPr>
          <p:nvPr>
            <p:ph type="ctrTitle"/>
          </p:nvPr>
        </p:nvSpPr>
        <p:spPr/>
        <p:txBody>
          <a:bodyPr>
            <a:normAutofit fontScale="90000"/>
          </a:bodyPr>
          <a:lstStyle/>
          <a:p>
            <a:r>
              <a:rPr lang="en-US" dirty="0"/>
              <a:t>Therapies to prevent or slow progression of CKD – Selecting/Sequencing</a:t>
            </a:r>
          </a:p>
        </p:txBody>
      </p:sp>
      <p:sp>
        <p:nvSpPr>
          <p:cNvPr id="6" name="Subtitle 5">
            <a:extLst>
              <a:ext uri="{FF2B5EF4-FFF2-40B4-BE49-F238E27FC236}">
                <a16:creationId xmlns:a16="http://schemas.microsoft.com/office/drawing/2014/main" id="{34F3C0C9-80B8-9ECD-8924-C293077EC14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58899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A35F308-A0BC-D301-EB76-6F1F79A280FC}"/>
              </a:ext>
            </a:extLst>
          </p:cNvPr>
          <p:cNvGraphicFramePr>
            <a:graphicFrameLocks noGrp="1"/>
          </p:cNvGraphicFramePr>
          <p:nvPr>
            <p:ph idx="1"/>
            <p:extLst>
              <p:ext uri="{D42A27DB-BD31-4B8C-83A1-F6EECF244321}">
                <p14:modId xmlns:p14="http://schemas.microsoft.com/office/powerpoint/2010/main" val="2541161002"/>
              </p:ext>
            </p:extLst>
          </p:nvPr>
        </p:nvGraphicFramePr>
        <p:xfrm>
          <a:off x="457200" y="1275080"/>
          <a:ext cx="8229600" cy="303276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209058332"/>
                    </a:ext>
                  </a:extLst>
                </a:gridCol>
                <a:gridCol w="1993392">
                  <a:extLst>
                    <a:ext uri="{9D8B030D-6E8A-4147-A177-3AD203B41FA5}">
                      <a16:colId xmlns:a16="http://schemas.microsoft.com/office/drawing/2014/main" val="2969736994"/>
                    </a:ext>
                  </a:extLst>
                </a:gridCol>
                <a:gridCol w="2121408">
                  <a:extLst>
                    <a:ext uri="{9D8B030D-6E8A-4147-A177-3AD203B41FA5}">
                      <a16:colId xmlns:a16="http://schemas.microsoft.com/office/drawing/2014/main" val="1767547098"/>
                    </a:ext>
                  </a:extLst>
                </a:gridCol>
                <a:gridCol w="2057400">
                  <a:extLst>
                    <a:ext uri="{9D8B030D-6E8A-4147-A177-3AD203B41FA5}">
                      <a16:colId xmlns:a16="http://schemas.microsoft.com/office/drawing/2014/main" val="1955823712"/>
                    </a:ext>
                  </a:extLst>
                </a:gridCol>
              </a:tblGrid>
              <a:tr h="370840">
                <a:tc>
                  <a:txBody>
                    <a:bodyPr/>
                    <a:lstStyle/>
                    <a:p>
                      <a:r>
                        <a:rPr lang="en-US" dirty="0"/>
                        <a:t>Patient Preference</a:t>
                      </a:r>
                    </a:p>
                  </a:txBody>
                  <a:tcPr/>
                </a:tc>
                <a:tc>
                  <a:txBody>
                    <a:bodyPr/>
                    <a:lstStyle/>
                    <a:p>
                      <a:r>
                        <a:rPr lang="en-US" dirty="0"/>
                        <a:t>SGLT2i</a:t>
                      </a:r>
                    </a:p>
                  </a:txBody>
                  <a:tcPr/>
                </a:tc>
                <a:tc>
                  <a:txBody>
                    <a:bodyPr/>
                    <a:lstStyle/>
                    <a:p>
                      <a:r>
                        <a:rPr lang="en-US" dirty="0" err="1"/>
                        <a:t>nsMRA</a:t>
                      </a:r>
                      <a:endParaRPr lang="en-US" dirty="0"/>
                    </a:p>
                  </a:txBody>
                  <a:tcPr/>
                </a:tc>
                <a:tc>
                  <a:txBody>
                    <a:bodyPr/>
                    <a:lstStyle/>
                    <a:p>
                      <a:r>
                        <a:rPr lang="en-US" dirty="0"/>
                        <a:t>GLP1ra</a:t>
                      </a:r>
                    </a:p>
                  </a:txBody>
                  <a:tcPr/>
                </a:tc>
                <a:extLst>
                  <a:ext uri="{0D108BD9-81ED-4DB2-BD59-A6C34878D82A}">
                    <a16:rowId xmlns:a16="http://schemas.microsoft.com/office/drawing/2014/main" val="2342653641"/>
                  </a:ext>
                </a:extLst>
              </a:tr>
              <a:tr h="370840">
                <a:tc>
                  <a:txBody>
                    <a:bodyPr/>
                    <a:lstStyle/>
                    <a:p>
                      <a:r>
                        <a:rPr lang="en-US" dirty="0"/>
                        <a:t>Weight Loss</a:t>
                      </a:r>
                    </a:p>
                  </a:txBody>
                  <a:tcPr/>
                </a:tc>
                <a:tc>
                  <a:txBody>
                    <a:bodyPr/>
                    <a:lstStyle/>
                    <a:p>
                      <a:r>
                        <a:rPr lang="en-US" dirty="0"/>
                        <a:t>+</a:t>
                      </a:r>
                    </a:p>
                  </a:txBody>
                  <a:tcPr/>
                </a:tc>
                <a:tc>
                  <a:txBody>
                    <a:bodyPr/>
                    <a:lstStyle/>
                    <a:p>
                      <a:r>
                        <a:rPr lang="en-US" dirty="0"/>
                        <a:t>0</a:t>
                      </a:r>
                    </a:p>
                  </a:txBody>
                  <a:tcPr/>
                </a:tc>
                <a:tc>
                  <a:txBody>
                    <a:bodyPr/>
                    <a:lstStyle/>
                    <a:p>
                      <a:r>
                        <a:rPr lang="en-US" dirty="0"/>
                        <a:t>++</a:t>
                      </a:r>
                    </a:p>
                  </a:txBody>
                  <a:tcPr/>
                </a:tc>
                <a:extLst>
                  <a:ext uri="{0D108BD9-81ED-4DB2-BD59-A6C34878D82A}">
                    <a16:rowId xmlns:a16="http://schemas.microsoft.com/office/drawing/2014/main" val="118756701"/>
                  </a:ext>
                </a:extLst>
              </a:tr>
              <a:tr h="370840">
                <a:tc>
                  <a:txBody>
                    <a:bodyPr/>
                    <a:lstStyle/>
                    <a:p>
                      <a:r>
                        <a:rPr lang="en-US" dirty="0"/>
                        <a:t>Avoidance of hyperkalemia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200" dirty="0">
                          <a:solidFill>
                            <a:schemeClr val="dk1"/>
                          </a:solidFill>
                          <a:effectLst/>
                          <a:latin typeface="+mn-lt"/>
                          <a:ea typeface="+mn-ea"/>
                          <a:cs typeface="+mn-cs"/>
                        </a:rPr>
                        <a:t>+</a:t>
                      </a:r>
                    </a:p>
                  </a:txBody>
                  <a:tcPr/>
                </a:tc>
                <a:tc>
                  <a:txBody>
                    <a:bodyPr/>
                    <a:lstStyle/>
                    <a:p>
                      <a:r>
                        <a:rPr lang="en-US" dirty="0"/>
                        <a:t>-</a:t>
                      </a:r>
                    </a:p>
                  </a:txBody>
                  <a:tcPr/>
                </a:tc>
                <a:tc>
                  <a:txBody>
                    <a:bodyPr/>
                    <a:lstStyle/>
                    <a:p>
                      <a:r>
                        <a:rPr lang="en-US" dirty="0"/>
                        <a:t>0</a:t>
                      </a:r>
                    </a:p>
                  </a:txBody>
                  <a:tcPr/>
                </a:tc>
                <a:extLst>
                  <a:ext uri="{0D108BD9-81ED-4DB2-BD59-A6C34878D82A}">
                    <a16:rowId xmlns:a16="http://schemas.microsoft.com/office/drawing/2014/main" val="3899468835"/>
                  </a:ext>
                </a:extLst>
              </a:tr>
              <a:tr h="370840">
                <a:tc>
                  <a:txBody>
                    <a:bodyPr/>
                    <a:lstStyle/>
                    <a:p>
                      <a:r>
                        <a:rPr lang="en-US" dirty="0"/>
                        <a:t>Glycemic control</a:t>
                      </a:r>
                    </a:p>
                  </a:txBody>
                  <a:tcPr/>
                </a:tc>
                <a:tc>
                  <a:txBody>
                    <a:bodyPr/>
                    <a:lstStyle/>
                    <a:p>
                      <a:r>
                        <a:rPr lang="en-US"/>
                        <a: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a:t>
                      </a:r>
                    </a:p>
                  </a:txBody>
                  <a:tcPr/>
                </a:tc>
                <a:tc>
                  <a:txBody>
                    <a:bodyPr/>
                    <a:lstStyle/>
                    <a:p>
                      <a:r>
                        <a:rPr lang="en-US" dirty="0"/>
                        <a:t>++</a:t>
                      </a:r>
                    </a:p>
                  </a:txBody>
                  <a:tcPr/>
                </a:tc>
                <a:extLst>
                  <a:ext uri="{0D108BD9-81ED-4DB2-BD59-A6C34878D82A}">
                    <a16:rowId xmlns:a16="http://schemas.microsoft.com/office/drawing/2014/main" val="2387780670"/>
                  </a:ext>
                </a:extLst>
              </a:tr>
              <a:tr h="370840">
                <a:tc>
                  <a:txBody>
                    <a:bodyPr/>
                    <a:lstStyle/>
                    <a:p>
                      <a:r>
                        <a:rPr lang="en-US" dirty="0"/>
                        <a:t>Avoidance of genital infections</a:t>
                      </a:r>
                    </a:p>
                  </a:txBody>
                  <a:tcPr/>
                </a:tc>
                <a:tc>
                  <a:txBody>
                    <a:bodyPr/>
                    <a:lstStyle/>
                    <a:p>
                      <a:r>
                        <a:rPr 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a:t>
                      </a:r>
                    </a:p>
                  </a:txBody>
                  <a:tcPr/>
                </a:tc>
                <a:extLst>
                  <a:ext uri="{0D108BD9-81ED-4DB2-BD59-A6C34878D82A}">
                    <a16:rowId xmlns:a16="http://schemas.microsoft.com/office/drawing/2014/main" val="3620884435"/>
                  </a:ext>
                </a:extLst>
              </a:tr>
              <a:tr h="191008">
                <a:tc>
                  <a:txBody>
                    <a:bodyPr/>
                    <a:lstStyle/>
                    <a:p>
                      <a:r>
                        <a:rPr lang="en-US" dirty="0"/>
                        <a:t>Avoidance of injections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txBody>
                  <a:tcPr/>
                </a:tc>
                <a:extLst>
                  <a:ext uri="{0D108BD9-81ED-4DB2-BD59-A6C34878D82A}">
                    <a16:rowId xmlns:a16="http://schemas.microsoft.com/office/drawing/2014/main" val="2285593132"/>
                  </a:ext>
                </a:extLst>
              </a:tr>
            </a:tbl>
          </a:graphicData>
        </a:graphic>
      </p:graphicFrame>
      <p:sp>
        <p:nvSpPr>
          <p:cNvPr id="3" name="Title 2">
            <a:extLst>
              <a:ext uri="{FF2B5EF4-FFF2-40B4-BE49-F238E27FC236}">
                <a16:creationId xmlns:a16="http://schemas.microsoft.com/office/drawing/2014/main" id="{F9680413-62F6-84DB-9855-44FF00D3843A}"/>
              </a:ext>
            </a:extLst>
          </p:cNvPr>
          <p:cNvSpPr>
            <a:spLocks noGrp="1"/>
          </p:cNvSpPr>
          <p:nvPr>
            <p:ph type="title"/>
          </p:nvPr>
        </p:nvSpPr>
        <p:spPr/>
        <p:txBody>
          <a:bodyPr/>
          <a:lstStyle/>
          <a:p>
            <a:r>
              <a:rPr lang="en-US" dirty="0"/>
              <a:t>Selecting/Sequencing of Therapeutics in DM-CKD</a:t>
            </a:r>
          </a:p>
        </p:txBody>
      </p:sp>
    </p:spTree>
    <p:extLst>
      <p:ext uri="{BB962C8B-B14F-4D97-AF65-F5344CB8AC3E}">
        <p14:creationId xmlns:p14="http://schemas.microsoft.com/office/powerpoint/2010/main" val="1891939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DB6D65-3EBA-7D95-CC38-87C12B5AFAEA}"/>
              </a:ext>
            </a:extLst>
          </p:cNvPr>
          <p:cNvPicPr>
            <a:picLocks noChangeAspect="1"/>
          </p:cNvPicPr>
          <p:nvPr/>
        </p:nvPicPr>
        <p:blipFill>
          <a:blip r:embed="rId3"/>
          <a:stretch>
            <a:fillRect/>
          </a:stretch>
        </p:blipFill>
        <p:spPr>
          <a:xfrm rot="824679">
            <a:off x="2000251" y="800321"/>
            <a:ext cx="5562600" cy="3735845"/>
          </a:xfrm>
          <a:prstGeom prst="rect">
            <a:avLst/>
          </a:prstGeom>
        </p:spPr>
      </p:pic>
      <p:sp>
        <p:nvSpPr>
          <p:cNvPr id="5" name="TextBox 4">
            <a:extLst>
              <a:ext uri="{FF2B5EF4-FFF2-40B4-BE49-F238E27FC236}">
                <a16:creationId xmlns:a16="http://schemas.microsoft.com/office/drawing/2014/main" id="{91F031F9-2F83-4C59-6911-B2AEEEFAF1B8}"/>
              </a:ext>
            </a:extLst>
          </p:cNvPr>
          <p:cNvSpPr txBox="1"/>
          <p:nvPr/>
        </p:nvSpPr>
        <p:spPr>
          <a:xfrm>
            <a:off x="3360984" y="4713241"/>
            <a:ext cx="5452390" cy="276999"/>
          </a:xfrm>
          <a:prstGeom prst="rect">
            <a:avLst/>
          </a:prstGeom>
          <a:noFill/>
        </p:spPr>
        <p:txBody>
          <a:bodyPr wrap="none" rtlCol="0">
            <a:spAutoFit/>
          </a:bodyPr>
          <a:lstStyle/>
          <a:p>
            <a:r>
              <a:rPr lang="en-CA" sz="1200" dirty="0">
                <a:ea typeface="Arial" panose="020B0604020202020204" pitchFamily="34" charset="0"/>
              </a:rPr>
              <a:t>Management of individuals with diabetic kidney disease, Adapted from KDIGO 2023 </a:t>
            </a:r>
            <a:endParaRPr lang="en-CA" sz="1200" dirty="0"/>
          </a:p>
        </p:txBody>
      </p:sp>
    </p:spTree>
    <p:extLst>
      <p:ext uri="{BB962C8B-B14F-4D97-AF65-F5344CB8AC3E}">
        <p14:creationId xmlns:p14="http://schemas.microsoft.com/office/powerpoint/2010/main" val="4187679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9550CE61-69C9-4316-AFBA-34982DFB833C}"/>
              </a:ext>
            </a:extLst>
          </p:cNvPr>
          <p:cNvGraphicFramePr>
            <a:graphicFrameLocks noGrp="1"/>
          </p:cNvGraphicFramePr>
          <p:nvPr>
            <p:extLst>
              <p:ext uri="{D42A27DB-BD31-4B8C-83A1-F6EECF244321}">
                <p14:modId xmlns:p14="http://schemas.microsoft.com/office/powerpoint/2010/main" val="2738283730"/>
              </p:ext>
            </p:extLst>
          </p:nvPr>
        </p:nvGraphicFramePr>
        <p:xfrm>
          <a:off x="457198" y="1574653"/>
          <a:ext cx="8229601" cy="2903453"/>
        </p:xfrm>
        <a:graphic>
          <a:graphicData uri="http://schemas.openxmlformats.org/drawingml/2006/table">
            <a:tbl>
              <a:tblPr firstRow="1" bandRow="1">
                <a:tableStyleId>{5C22544A-7EE6-4342-B048-85BDC9FD1C3A}</a:tableStyleId>
              </a:tblPr>
              <a:tblGrid>
                <a:gridCol w="2869662">
                  <a:extLst>
                    <a:ext uri="{9D8B030D-6E8A-4147-A177-3AD203B41FA5}">
                      <a16:colId xmlns:a16="http://schemas.microsoft.com/office/drawing/2014/main" val="3327610896"/>
                    </a:ext>
                  </a:extLst>
                </a:gridCol>
                <a:gridCol w="3122578">
                  <a:extLst>
                    <a:ext uri="{9D8B030D-6E8A-4147-A177-3AD203B41FA5}">
                      <a16:colId xmlns:a16="http://schemas.microsoft.com/office/drawing/2014/main" val="1952303198"/>
                    </a:ext>
                  </a:extLst>
                </a:gridCol>
                <a:gridCol w="2237361">
                  <a:extLst>
                    <a:ext uri="{9D8B030D-6E8A-4147-A177-3AD203B41FA5}">
                      <a16:colId xmlns:a16="http://schemas.microsoft.com/office/drawing/2014/main" val="741542345"/>
                    </a:ext>
                  </a:extLst>
                </a:gridCol>
              </a:tblGrid>
              <a:tr h="485001">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NATURE OF RELATIONSHIP</a:t>
                      </a:r>
                    </a:p>
                  </a:txBody>
                  <a:tcPr anchor="ctr">
                    <a:solidFill>
                      <a:srgbClr val="00B2EB"/>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NAME OF THE FOR-PROFIT OR </a:t>
                      </a:r>
                    </a:p>
                    <a:p>
                      <a:pPr algn="ctr"/>
                      <a:r>
                        <a:rPr lang="en-US" sz="1200" dirty="0">
                          <a:latin typeface="Open Sans" panose="020B0606030504020204" pitchFamily="34" charset="0"/>
                          <a:ea typeface="Open Sans" panose="020B0606030504020204" pitchFamily="34" charset="0"/>
                          <a:cs typeface="Open Sans" panose="020B0606030504020204" pitchFamily="34" charset="0"/>
                        </a:rPr>
                        <a:t>NOT-FOR-PROFIT ORGANIZATION</a:t>
                      </a:r>
                    </a:p>
                  </a:txBody>
                  <a:tcPr anchor="ctr">
                    <a:solidFill>
                      <a:srgbClr val="00B2EB"/>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DESCRIPTION OF RELATIONSHIP</a:t>
                      </a:r>
                    </a:p>
                  </a:txBody>
                  <a:tcPr anchor="ctr">
                    <a:solidFill>
                      <a:srgbClr val="00B2EB"/>
                    </a:solidFill>
                  </a:tcPr>
                </a:tc>
                <a:extLst>
                  <a:ext uri="{0D108BD9-81ED-4DB2-BD59-A6C34878D82A}">
                    <a16:rowId xmlns:a16="http://schemas.microsoft.com/office/drawing/2014/main" val="1485841013"/>
                  </a:ext>
                </a:extLst>
              </a:tr>
              <a:tr h="427942">
                <a:tc>
                  <a:txBody>
                    <a:bodyPr/>
                    <a:lstStyle/>
                    <a:p>
                      <a:pPr algn="l"/>
                      <a:r>
                        <a:rPr lang="en-US" sz="1200" dirty="0">
                          <a:latin typeface="Open Sans" panose="020B0606030504020204" pitchFamily="34" charset="0"/>
                          <a:ea typeface="Open Sans" panose="020B0606030504020204" pitchFamily="34" charset="0"/>
                          <a:cs typeface="Open Sans" panose="020B0606030504020204" pitchFamily="34" charset="0"/>
                        </a:rPr>
                        <a:t>Any direct financial payments including receipt of honoraria</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CHEP+, LIV, </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Speaker for accredited CPD</a:t>
                      </a:r>
                    </a:p>
                  </a:txBody>
                  <a:tcPr anchor="ctr">
                    <a:solidFill>
                      <a:srgbClr val="00B2EB">
                        <a:alpha val="29804"/>
                      </a:srgbClr>
                    </a:solidFill>
                  </a:tcPr>
                </a:tc>
                <a:extLst>
                  <a:ext uri="{0D108BD9-81ED-4DB2-BD59-A6C34878D82A}">
                    <a16:rowId xmlns:a16="http://schemas.microsoft.com/office/drawing/2014/main" val="1899716357"/>
                  </a:ext>
                </a:extLst>
              </a:tr>
              <a:tr h="427942">
                <a:tc>
                  <a:txBody>
                    <a:bodyPr/>
                    <a:lstStyle/>
                    <a:p>
                      <a:pPr algn="l"/>
                      <a:r>
                        <a:rPr lang="en-US" sz="1200">
                          <a:latin typeface="Open Sans" panose="020B0606030504020204" pitchFamily="34" charset="0"/>
                          <a:ea typeface="Open Sans" panose="020B0606030504020204" pitchFamily="34" charset="0"/>
                          <a:cs typeface="Open Sans" panose="020B0606030504020204" pitchFamily="34" charset="0"/>
                        </a:rPr>
                        <a:t>Membership on advisory boards or speakers’ bureaus</a:t>
                      </a:r>
                    </a:p>
                  </a:txBody>
                  <a:tcPr anchor="ctr">
                    <a:solidFill>
                      <a:schemeClr val="bg1"/>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KVR</a:t>
                      </a:r>
                    </a:p>
                  </a:txBody>
                  <a:tcPr anchor="ctr">
                    <a:solidFill>
                      <a:schemeClr val="bg1"/>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Ad-board for desmopressin for kidney biopsy</a:t>
                      </a:r>
                    </a:p>
                  </a:txBody>
                  <a:tcPr anchor="ctr">
                    <a:solidFill>
                      <a:schemeClr val="bg1"/>
                    </a:solidFill>
                  </a:tcPr>
                </a:tc>
                <a:extLst>
                  <a:ext uri="{0D108BD9-81ED-4DB2-BD59-A6C34878D82A}">
                    <a16:rowId xmlns:a16="http://schemas.microsoft.com/office/drawing/2014/main" val="2072972087"/>
                  </a:ext>
                </a:extLst>
              </a:tr>
              <a:tr h="340546">
                <a:tc>
                  <a:txBody>
                    <a:bodyPr/>
                    <a:lstStyle/>
                    <a:p>
                      <a:pPr algn="l"/>
                      <a:r>
                        <a:rPr lang="en-US" sz="1200" dirty="0">
                          <a:latin typeface="Open Sans" panose="020B0606030504020204" pitchFamily="34" charset="0"/>
                          <a:ea typeface="Open Sans" panose="020B0606030504020204" pitchFamily="34" charset="0"/>
                          <a:cs typeface="Open Sans" panose="020B0606030504020204" pitchFamily="34" charset="0"/>
                        </a:rPr>
                        <a:t>Funded grants of clinical trials</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CIHR, CFREF</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Research</a:t>
                      </a:r>
                    </a:p>
                  </a:txBody>
                  <a:tcPr anchor="ctr">
                    <a:solidFill>
                      <a:srgbClr val="00B2EB">
                        <a:alpha val="29804"/>
                      </a:srgbClr>
                    </a:solidFill>
                  </a:tcPr>
                </a:tc>
                <a:extLst>
                  <a:ext uri="{0D108BD9-81ED-4DB2-BD59-A6C34878D82A}">
                    <a16:rowId xmlns:a16="http://schemas.microsoft.com/office/drawing/2014/main" val="4199206297"/>
                  </a:ext>
                </a:extLst>
              </a:tr>
              <a:tr h="340546">
                <a:tc>
                  <a:txBody>
                    <a:bodyPr/>
                    <a:lstStyle/>
                    <a:p>
                      <a:pPr algn="l"/>
                      <a:r>
                        <a:rPr lang="en-US" sz="1200" dirty="0">
                          <a:latin typeface="Open Sans" panose="020B0606030504020204" pitchFamily="34" charset="0"/>
                          <a:ea typeface="Open Sans" panose="020B0606030504020204" pitchFamily="34" charset="0"/>
                          <a:cs typeface="Open Sans" panose="020B0606030504020204" pitchFamily="34" charset="0"/>
                        </a:rPr>
                        <a:t>Patents on a drug, product or device</a:t>
                      </a:r>
                    </a:p>
                  </a:txBody>
                  <a:tcPr anchor="ctr">
                    <a:solidFill>
                      <a:schemeClr val="bg1"/>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n/a</a:t>
                      </a:r>
                    </a:p>
                  </a:txBody>
                  <a:tcPr anchor="ctr">
                    <a:solidFill>
                      <a:schemeClr val="bg1"/>
                    </a:solidFill>
                  </a:tcPr>
                </a:tc>
                <a:tc>
                  <a:txBody>
                    <a:bodyPr/>
                    <a:lstStyle/>
                    <a:p>
                      <a:pPr algn="ctr"/>
                      <a:endParaRPr lang="en-US"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454491535"/>
                  </a:ext>
                </a:extLst>
              </a:tr>
              <a:tr h="770296">
                <a:tc>
                  <a:txBody>
                    <a:bodyPr/>
                    <a:lstStyle/>
                    <a:p>
                      <a:pPr algn="l"/>
                      <a:r>
                        <a:rPr lang="en-US" sz="1200" dirty="0">
                          <a:latin typeface="Open Sans" panose="020B0606030504020204" pitchFamily="34" charset="0"/>
                          <a:ea typeface="Open Sans" panose="020B0606030504020204" pitchFamily="34" charset="0"/>
                          <a:cs typeface="Open Sans" panose="020B0606030504020204" pitchFamily="34" charset="0"/>
                        </a:rPr>
                        <a:t>All other investments/relationship that could be seen as having the potential to influence the content of the educational activity</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CHEP+</a:t>
                      </a:r>
                    </a:p>
                  </a:txBody>
                  <a:tcPr anchor="ctr">
                    <a:solidFill>
                      <a:srgbClr val="00B2EB">
                        <a:alpha val="29804"/>
                      </a:srgbClr>
                    </a:solidFill>
                  </a:tcPr>
                </a:tc>
                <a:tc>
                  <a:txBody>
                    <a:bodyPr/>
                    <a:lstStyle/>
                    <a:p>
                      <a:pPr algn="ctr"/>
                      <a:r>
                        <a:rPr lang="en-US" sz="1200" dirty="0">
                          <a:latin typeface="Open Sans" panose="020B0606030504020204" pitchFamily="34" charset="0"/>
                          <a:ea typeface="Open Sans" panose="020B0606030504020204" pitchFamily="34" charset="0"/>
                          <a:cs typeface="Open Sans" panose="020B0606030504020204" pitchFamily="34" charset="0"/>
                        </a:rPr>
                        <a:t>Physician organization creates CPD in support of C-CHANGE clinical practice guideline</a:t>
                      </a:r>
                    </a:p>
                  </a:txBody>
                  <a:tcPr anchor="ctr">
                    <a:solidFill>
                      <a:srgbClr val="00B2EB">
                        <a:alpha val="29804"/>
                      </a:srgbClr>
                    </a:solidFill>
                  </a:tcPr>
                </a:tc>
                <a:extLst>
                  <a:ext uri="{0D108BD9-81ED-4DB2-BD59-A6C34878D82A}">
                    <a16:rowId xmlns:a16="http://schemas.microsoft.com/office/drawing/2014/main" val="2223182232"/>
                  </a:ext>
                </a:extLst>
              </a:tr>
            </a:tbl>
          </a:graphicData>
        </a:graphic>
      </p:graphicFrame>
      <p:sp>
        <p:nvSpPr>
          <p:cNvPr id="13" name="Content Placeholder 12">
            <a:extLst>
              <a:ext uri="{FF2B5EF4-FFF2-40B4-BE49-F238E27FC236}">
                <a16:creationId xmlns:a16="http://schemas.microsoft.com/office/drawing/2014/main" id="{A730D039-40DC-29CE-E508-EAF9745385C1}"/>
              </a:ext>
            </a:extLst>
          </p:cNvPr>
          <p:cNvSpPr>
            <a:spLocks noGrp="1"/>
          </p:cNvSpPr>
          <p:nvPr>
            <p:ph idx="1"/>
          </p:nvPr>
        </p:nvSpPr>
        <p:spPr>
          <a:xfrm>
            <a:off x="457200" y="864001"/>
            <a:ext cx="8229599" cy="618858"/>
          </a:xfrm>
        </p:spPr>
        <p:txBody>
          <a:bodyPr>
            <a:normAutofit lnSpcReduction="10000"/>
          </a:bodyPr>
          <a:lstStyle/>
          <a:p>
            <a:pPr marL="0" indent="0">
              <a:buNone/>
            </a:pPr>
            <a:r>
              <a:rPr lang="en-US" sz="1800" dirty="0">
                <a:solidFill>
                  <a:srgbClr val="1E3268"/>
                </a:solidFill>
                <a:latin typeface="Open Sans" panose="020B0606030504020204" pitchFamily="34" charset="0"/>
                <a:ea typeface="Open Sans" panose="020B0606030504020204" pitchFamily="34" charset="0"/>
                <a:cs typeface="Open Sans" panose="020B0606030504020204" pitchFamily="34" charset="0"/>
              </a:rPr>
              <a:t>I have/do not have relationships with for-profit and not-for-profit organizations over the past two years: Tobe</a:t>
            </a:r>
          </a:p>
        </p:txBody>
      </p:sp>
      <p:sp>
        <p:nvSpPr>
          <p:cNvPr id="10" name="Title 9">
            <a:extLst>
              <a:ext uri="{FF2B5EF4-FFF2-40B4-BE49-F238E27FC236}">
                <a16:creationId xmlns:a16="http://schemas.microsoft.com/office/drawing/2014/main" id="{DE799CA9-ADBA-8796-E162-6321F0D9CCFF}"/>
              </a:ext>
            </a:extLst>
          </p:cNvPr>
          <p:cNvSpPr>
            <a:spLocks noGrp="1"/>
          </p:cNvSpPr>
          <p:nvPr>
            <p:ph type="title"/>
          </p:nvPr>
        </p:nvSpPr>
        <p:spPr/>
        <p:txBody>
          <a:bodyPr/>
          <a:lstStyle/>
          <a:p>
            <a:r>
              <a:rPr lang="en-US" dirty="0"/>
              <a:t>PROGRAM DISCLOSURE OF COMMERCIAL SUPPORT</a:t>
            </a:r>
          </a:p>
        </p:txBody>
      </p:sp>
      <p:sp>
        <p:nvSpPr>
          <p:cNvPr id="11" name="Footer Placeholder 1">
            <a:extLst>
              <a:ext uri="{FF2B5EF4-FFF2-40B4-BE49-F238E27FC236}">
                <a16:creationId xmlns:a16="http://schemas.microsoft.com/office/drawing/2014/main" id="{7E06E54F-7AA6-31BC-2F27-6A5F8B133CC7}"/>
              </a:ext>
            </a:extLst>
          </p:cNvPr>
          <p:cNvSpPr txBox="1">
            <a:spLocks/>
          </p:cNvSpPr>
          <p:nvPr/>
        </p:nvSpPr>
        <p:spPr>
          <a:xfrm>
            <a:off x="1156" y="4622784"/>
            <a:ext cx="7091219" cy="377233"/>
          </a:xfrm>
          <a:prstGeom prst="rect">
            <a:avLst/>
          </a:prstGeom>
          <a:noFill/>
        </p:spPr>
        <p:txBody>
          <a:bodyPr lIns="180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[presentation title] </a:t>
            </a:r>
            <a:r>
              <a:rPr lang="en-US"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[speaker]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96508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F2E88834-FA10-AF60-F0D6-18FE0787537D}"/>
              </a:ext>
            </a:extLst>
          </p:cNvPr>
          <p:cNvSpPr>
            <a:spLocks noGrp="1"/>
          </p:cNvSpPr>
          <p:nvPr>
            <p:ph type="subTitle" idx="1"/>
          </p:nvPr>
        </p:nvSpPr>
        <p:spPr>
          <a:xfrm>
            <a:off x="691574" y="2835523"/>
            <a:ext cx="6748121" cy="1710688"/>
          </a:xfrm>
        </p:spPr>
        <p:txBody>
          <a:bodyPr>
            <a:normAutofit fontScale="70000" lnSpcReduction="20000"/>
          </a:bodyPr>
          <a:lstStyle/>
          <a:p>
            <a:r>
              <a:rPr lang="en-US" dirty="0"/>
              <a:t>For further information please go to the Diabetes Canada website: diabetes.ca</a:t>
            </a:r>
          </a:p>
          <a:p>
            <a:r>
              <a:rPr lang="en-US" dirty="0"/>
              <a:t>For accredited education programs to facilitate update of this new guideline for clinicians, please go to:</a:t>
            </a:r>
          </a:p>
          <a:p>
            <a:r>
              <a:rPr lang="en-US" dirty="0"/>
              <a:t>cchangeguidelines.com and chepplus.com</a:t>
            </a:r>
          </a:p>
        </p:txBody>
      </p:sp>
      <p:sp>
        <p:nvSpPr>
          <p:cNvPr id="2" name="Title 1">
            <a:extLst>
              <a:ext uri="{FF2B5EF4-FFF2-40B4-BE49-F238E27FC236}">
                <a16:creationId xmlns:a16="http://schemas.microsoft.com/office/drawing/2014/main" id="{44AD03D8-3031-8E91-031D-BAF56F3B06FE}"/>
              </a:ext>
            </a:extLst>
          </p:cNvPr>
          <p:cNvSpPr>
            <a:spLocks noGrp="1"/>
          </p:cNvSpPr>
          <p:nvPr>
            <p:ph type="ctrTitle"/>
          </p:nvPr>
        </p:nvSpPr>
        <p:spPr/>
        <p:txBody>
          <a:bodyPr/>
          <a:lstStyle/>
          <a:p>
            <a:r>
              <a:rPr lang="en-US" dirty="0"/>
              <a:t>THANK YOU!</a:t>
            </a:r>
          </a:p>
        </p:txBody>
      </p:sp>
      <p:sp>
        <p:nvSpPr>
          <p:cNvPr id="21" name="Footer Placeholder 1">
            <a:extLst>
              <a:ext uri="{FF2B5EF4-FFF2-40B4-BE49-F238E27FC236}">
                <a16:creationId xmlns:a16="http://schemas.microsoft.com/office/drawing/2014/main" id="{B4FB8B08-7B37-405F-9FEC-C102F227CEB9}"/>
              </a:ext>
            </a:extLst>
          </p:cNvPr>
          <p:cNvSpPr>
            <a:spLocks noGrp="1"/>
          </p:cNvSpPr>
          <p:nvPr>
            <p:ph type="ftr" sz="quarter" idx="4294967295"/>
          </p:nvPr>
        </p:nvSpPr>
        <p:spPr>
          <a:xfrm>
            <a:off x="0" y="4622800"/>
            <a:ext cx="7091363" cy="377825"/>
          </a:xfrm>
          <a:prstGeom prst="rect">
            <a:avLst/>
          </a:prstGeom>
          <a:noFill/>
        </p:spPr>
        <p:txBody>
          <a:bodyPr lIns="180000" anchor="ctr"/>
          <a:lstStyle/>
          <a:p>
            <a:pPr algn="l"/>
            <a:r>
              <a:rPr lang="en-US" sz="1000"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[presentation title] </a:t>
            </a:r>
            <a:r>
              <a:rPr lang="en-US"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[speaker]</a:t>
            </a:r>
            <a:endParaRPr lang="en-CA" sz="10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9110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3A688-FF06-65F7-F9D3-418FB826B984}"/>
            </a:ext>
          </a:extLst>
        </p:cNvPr>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Our expectation is that implementation of the recommendations of this chapter with the new pharmacotherapy chapter, will dramatically change the natural history of diabetic nephropathy for the better</a:t>
            </a:r>
          </a:p>
        </p:txBody>
      </p:sp>
      <p:sp>
        <p:nvSpPr>
          <p:cNvPr id="5" name="Title 4">
            <a:extLst>
              <a:ext uri="{FF2B5EF4-FFF2-40B4-BE49-F238E27FC236}">
                <a16:creationId xmlns:a16="http://schemas.microsoft.com/office/drawing/2014/main" id="{B573A78C-C3D3-C1F5-56DE-A8E85E5308DD}"/>
              </a:ext>
            </a:extLst>
          </p:cNvPr>
          <p:cNvSpPr>
            <a:spLocks noGrp="1"/>
          </p:cNvSpPr>
          <p:nvPr>
            <p:ph type="title"/>
          </p:nvPr>
        </p:nvSpPr>
        <p:spPr/>
        <p:txBody>
          <a:bodyPr>
            <a:normAutofit/>
          </a:bodyPr>
          <a:lstStyle/>
          <a:p>
            <a:r>
              <a:rPr lang="en-US" dirty="0"/>
              <a:t>Aspirational Messaging</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0838" r="19999" b="21051"/>
          <a:stretch/>
        </p:blipFill>
        <p:spPr>
          <a:xfrm rot="5400000">
            <a:off x="3050498" y="1767110"/>
            <a:ext cx="3043003" cy="3045578"/>
          </a:xfrm>
          <a:prstGeom prst="rect">
            <a:avLst/>
          </a:prstGeom>
        </p:spPr>
      </p:pic>
    </p:spTree>
    <p:extLst>
      <p:ext uri="{BB962C8B-B14F-4D97-AF65-F5344CB8AC3E}">
        <p14:creationId xmlns:p14="http://schemas.microsoft.com/office/powerpoint/2010/main" val="3324085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D44D0-438F-2A2B-D22C-E7AD4533F606}"/>
              </a:ext>
            </a:extLst>
          </p:cNvPr>
          <p:cNvSpPr>
            <a:spLocks noGrp="1"/>
          </p:cNvSpPr>
          <p:nvPr>
            <p:ph type="title"/>
          </p:nvPr>
        </p:nvSpPr>
        <p:spPr>
          <a:xfrm>
            <a:off x="526753" y="273845"/>
            <a:ext cx="8164444" cy="636159"/>
          </a:xfrm>
        </p:spPr>
        <p:txBody>
          <a:bodyPr>
            <a:normAutofit fontScale="90000"/>
          </a:bodyPr>
          <a:lstStyle/>
          <a:p>
            <a:r>
              <a:rPr lang="en-CA" sz="2100" dirty="0"/>
              <a:t>Canadian Data now shows a reduction of Incident End-Stage Kidney Disease by Primary Diagnosis 2013 - 2022</a:t>
            </a:r>
          </a:p>
        </p:txBody>
      </p:sp>
      <p:pic>
        <p:nvPicPr>
          <p:cNvPr id="4" name="Picture 3">
            <a:extLst>
              <a:ext uri="{FF2B5EF4-FFF2-40B4-BE49-F238E27FC236}">
                <a16:creationId xmlns:a16="http://schemas.microsoft.com/office/drawing/2014/main" id="{89291E66-E7DD-4A9D-10D8-CD5AB5DF531A}"/>
              </a:ext>
            </a:extLst>
          </p:cNvPr>
          <p:cNvPicPr>
            <a:picLocks noChangeAspect="1"/>
          </p:cNvPicPr>
          <p:nvPr/>
        </p:nvPicPr>
        <p:blipFill>
          <a:blip r:embed="rId3"/>
          <a:stretch>
            <a:fillRect/>
          </a:stretch>
        </p:blipFill>
        <p:spPr>
          <a:xfrm>
            <a:off x="744851" y="910004"/>
            <a:ext cx="7728247" cy="3343254"/>
          </a:xfrm>
          <a:prstGeom prst="rect">
            <a:avLst/>
          </a:prstGeom>
        </p:spPr>
      </p:pic>
      <p:sp>
        <p:nvSpPr>
          <p:cNvPr id="6" name="TextBox 5">
            <a:extLst>
              <a:ext uri="{FF2B5EF4-FFF2-40B4-BE49-F238E27FC236}">
                <a16:creationId xmlns:a16="http://schemas.microsoft.com/office/drawing/2014/main" id="{6F8093CA-A386-DA1F-FCF9-DF9E8415DF8C}"/>
              </a:ext>
            </a:extLst>
          </p:cNvPr>
          <p:cNvSpPr txBox="1"/>
          <p:nvPr/>
        </p:nvSpPr>
        <p:spPr>
          <a:xfrm>
            <a:off x="2403511" y="4528653"/>
            <a:ext cx="4739439" cy="276999"/>
          </a:xfrm>
          <a:prstGeom prst="rect">
            <a:avLst/>
          </a:prstGeom>
          <a:noFill/>
        </p:spPr>
        <p:txBody>
          <a:bodyPr wrap="none" rtlCol="0">
            <a:spAutoFit/>
          </a:bodyPr>
          <a:lstStyle/>
          <a:p>
            <a:pPr defTabSz="685800" eaLnBrk="0" fontAlgn="base" hangingPunct="0">
              <a:spcBef>
                <a:spcPct val="0"/>
              </a:spcBef>
              <a:spcAft>
                <a:spcPct val="0"/>
              </a:spcAft>
              <a:defRPr/>
            </a:pPr>
            <a:r>
              <a:rPr lang="en-CA" sz="1200" dirty="0">
                <a:solidFill>
                  <a:prstClr val="black"/>
                </a:solidFill>
                <a:ea typeface="MS PGothic" panose="020B0600070205080204" pitchFamily="34" charset="-128"/>
              </a:rPr>
              <a:t>Canadian Organ Renal Registry, Run date July 10, 2024, </a:t>
            </a:r>
            <a:r>
              <a:rPr lang="en-CA" sz="1200" dirty="0">
                <a:solidFill>
                  <a:prstClr val="black"/>
                </a:solidFill>
                <a:ea typeface="MS PGothic" panose="020B0600070205080204" pitchFamily="34" charset="-128"/>
                <a:hlinkClick r:id="rId4"/>
              </a:rPr>
              <a:t>www.CIHI.CA/en</a:t>
            </a:r>
            <a:r>
              <a:rPr lang="en-CA" sz="1200" dirty="0">
                <a:solidFill>
                  <a:prstClr val="black"/>
                </a:solidFill>
                <a:ea typeface="MS PGothic" panose="020B0600070205080204" pitchFamily="34" charset="-128"/>
              </a:rPr>
              <a:t>  </a:t>
            </a:r>
          </a:p>
        </p:txBody>
      </p:sp>
      <p:cxnSp>
        <p:nvCxnSpPr>
          <p:cNvPr id="5" name="Straight Arrow Connector 4">
            <a:extLst>
              <a:ext uri="{FF2B5EF4-FFF2-40B4-BE49-F238E27FC236}">
                <a16:creationId xmlns:a16="http://schemas.microsoft.com/office/drawing/2014/main" id="{7BF24904-68F1-02C3-EA8C-0F26981C583C}"/>
              </a:ext>
            </a:extLst>
          </p:cNvPr>
          <p:cNvCxnSpPr>
            <a:cxnSpLocks/>
          </p:cNvCxnSpPr>
          <p:nvPr/>
        </p:nvCxnSpPr>
        <p:spPr>
          <a:xfrm flipH="1">
            <a:off x="7951635" y="1240972"/>
            <a:ext cx="526160" cy="235131"/>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0167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DC13C-8DD2-306D-69B5-25ECC3C2FBE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70BB7B2-406F-086B-AF3C-A4F1D48D7CCC}"/>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AE0C1490-BBB3-FF95-4199-AF9231AA1651}"/>
              </a:ext>
            </a:extLst>
          </p:cNvPr>
          <p:cNvSpPr>
            <a:spLocks noGrp="1"/>
          </p:cNvSpPr>
          <p:nvPr>
            <p:ph type="ctrTitle"/>
          </p:nvPr>
        </p:nvSpPr>
        <p:spPr/>
        <p:txBody>
          <a:bodyPr/>
          <a:lstStyle/>
          <a:p>
            <a:r>
              <a:rPr lang="en-US" dirty="0"/>
              <a:t>CKD – Diagnostics – Screening for CKD</a:t>
            </a:r>
          </a:p>
        </p:txBody>
      </p:sp>
    </p:spTree>
    <p:extLst>
      <p:ext uri="{BB962C8B-B14F-4D97-AF65-F5344CB8AC3E}">
        <p14:creationId xmlns:p14="http://schemas.microsoft.com/office/powerpoint/2010/main" val="4034527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AD950-75B1-8320-D00A-A950B9FB4543}"/>
              </a:ext>
            </a:extLst>
          </p:cNvPr>
          <p:cNvSpPr>
            <a:spLocks noGrp="1"/>
          </p:cNvSpPr>
          <p:nvPr>
            <p:ph type="title"/>
          </p:nvPr>
        </p:nvSpPr>
        <p:spPr/>
        <p:txBody>
          <a:bodyPr>
            <a:normAutofit fontScale="90000"/>
          </a:bodyPr>
          <a:lstStyle/>
          <a:p>
            <a:r>
              <a:rPr lang="en-CA" dirty="0"/>
              <a:t>Existing Screening recommendation for finding kidney disease in people with diabetes</a:t>
            </a:r>
          </a:p>
        </p:txBody>
      </p:sp>
      <p:pic>
        <p:nvPicPr>
          <p:cNvPr id="3" name="Picture 2">
            <a:extLst>
              <a:ext uri="{FF2B5EF4-FFF2-40B4-BE49-F238E27FC236}">
                <a16:creationId xmlns:a16="http://schemas.microsoft.com/office/drawing/2014/main" id="{F2115CEB-9F2A-DCDC-624F-8B6B81433260}"/>
              </a:ext>
            </a:extLst>
          </p:cNvPr>
          <p:cNvPicPr>
            <a:picLocks noChangeAspect="1"/>
          </p:cNvPicPr>
          <p:nvPr/>
        </p:nvPicPr>
        <p:blipFill>
          <a:blip r:embed="rId3"/>
          <a:stretch>
            <a:fillRect/>
          </a:stretch>
        </p:blipFill>
        <p:spPr>
          <a:xfrm>
            <a:off x="1085824" y="962013"/>
            <a:ext cx="6972351" cy="3219474"/>
          </a:xfrm>
          <a:prstGeom prst="rect">
            <a:avLst/>
          </a:prstGeom>
        </p:spPr>
      </p:pic>
    </p:spTree>
    <p:extLst>
      <p:ext uri="{BB962C8B-B14F-4D97-AF65-F5344CB8AC3E}">
        <p14:creationId xmlns:p14="http://schemas.microsoft.com/office/powerpoint/2010/main" val="3787213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E3F854-E096-99D7-6131-7EF6C2370E57}"/>
              </a:ext>
            </a:extLst>
          </p:cNvPr>
          <p:cNvSpPr>
            <a:spLocks noGrp="1"/>
          </p:cNvSpPr>
          <p:nvPr>
            <p:ph idx="1"/>
          </p:nvPr>
        </p:nvSpPr>
        <p:spPr/>
        <p:txBody>
          <a:bodyPr/>
          <a:lstStyle/>
          <a:p>
            <a:r>
              <a:rPr lang="en-CA" sz="1800" dirty="0">
                <a:effectLst/>
                <a:latin typeface="Aptos" panose="020B0004020202020204" pitchFamily="34" charset="0"/>
                <a:ea typeface="Aptos" panose="020B0004020202020204" pitchFamily="34" charset="0"/>
                <a:cs typeface="Aptos" panose="020B0004020202020204" pitchFamily="34" charset="0"/>
              </a:rPr>
              <a:t>Individuals with diabetes and CKD should have their eGFR and spot urine ACR assessed at least annually with more frequent testing (every 3 to 6 months) when the eGFR is &lt; 60 ml/min/1.73m</a:t>
            </a:r>
            <a:r>
              <a:rPr lang="en-CA" sz="1800" baseline="30000" dirty="0">
                <a:effectLst/>
                <a:latin typeface="Aptos" panose="020B0004020202020204" pitchFamily="34" charset="0"/>
                <a:ea typeface="Aptos" panose="020B0004020202020204" pitchFamily="34" charset="0"/>
                <a:cs typeface="Aptos" panose="020B0004020202020204" pitchFamily="34" charset="0"/>
              </a:rPr>
              <a:t>2</a:t>
            </a:r>
            <a:r>
              <a:rPr lang="en-CA" sz="1800" dirty="0">
                <a:effectLst/>
                <a:latin typeface="Aptos" panose="020B0004020202020204" pitchFamily="34" charset="0"/>
                <a:ea typeface="Aptos" panose="020B0004020202020204" pitchFamily="34" charset="0"/>
                <a:cs typeface="Aptos" panose="020B0004020202020204" pitchFamily="34" charset="0"/>
              </a:rPr>
              <a:t>, or the </a:t>
            </a:r>
            <a:r>
              <a:rPr lang="en-CA" dirty="0" err="1">
                <a:latin typeface="Aptos" panose="020B0004020202020204" pitchFamily="34" charset="0"/>
                <a:ea typeface="Aptos" panose="020B0004020202020204" pitchFamily="34" charset="0"/>
                <a:cs typeface="Aptos" panose="020B0004020202020204" pitchFamily="34" charset="0"/>
              </a:rPr>
              <a:t>uACR</a:t>
            </a:r>
            <a:r>
              <a:rPr lang="en-CA" dirty="0">
                <a:latin typeface="Aptos" panose="020B0004020202020204" pitchFamily="34" charset="0"/>
                <a:ea typeface="Aptos" panose="020B0004020202020204" pitchFamily="34" charset="0"/>
                <a:cs typeface="Aptos" panose="020B0004020202020204" pitchFamily="34" charset="0"/>
              </a:rPr>
              <a:t> is </a:t>
            </a:r>
            <a:r>
              <a:rPr lang="en-CA" sz="1800" dirty="0">
                <a:effectLst/>
                <a:latin typeface="Aptos" panose="020B0004020202020204" pitchFamily="34" charset="0"/>
                <a:ea typeface="Aptos" panose="020B0004020202020204" pitchFamily="34" charset="0"/>
                <a:cs typeface="Aptos" panose="020B0004020202020204" pitchFamily="34" charset="0"/>
              </a:rPr>
              <a:t>&gt; 20 mg/mmol [Grade 1A, Level 2]</a:t>
            </a:r>
          </a:p>
          <a:p>
            <a:r>
              <a:rPr lang="en-CA" dirty="0">
                <a:latin typeface="Aptos" panose="020B0004020202020204" pitchFamily="34" charset="0"/>
                <a:ea typeface="Aptos" panose="020B0004020202020204" pitchFamily="34" charset="0"/>
                <a:cs typeface="Aptos" panose="020B0004020202020204" pitchFamily="34" charset="0"/>
              </a:rPr>
              <a:t>Assess more frequently for stage 3 or 4 CKD, and if </a:t>
            </a:r>
            <a:r>
              <a:rPr lang="en-CA" dirty="0" err="1">
                <a:latin typeface="Aptos" panose="020B0004020202020204" pitchFamily="34" charset="0"/>
                <a:ea typeface="Aptos" panose="020B0004020202020204" pitchFamily="34" charset="0"/>
                <a:cs typeface="Aptos" panose="020B0004020202020204" pitchFamily="34" charset="0"/>
              </a:rPr>
              <a:t>uACR</a:t>
            </a:r>
            <a:r>
              <a:rPr lang="en-CA" dirty="0">
                <a:latin typeface="Aptos" panose="020B0004020202020204" pitchFamily="34" charset="0"/>
                <a:ea typeface="Aptos" panose="020B0004020202020204" pitchFamily="34" charset="0"/>
                <a:cs typeface="Aptos" panose="020B0004020202020204" pitchFamily="34" charset="0"/>
              </a:rPr>
              <a:t> is A3</a:t>
            </a:r>
            <a:endParaRPr lang="en-CA"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CA" dirty="0"/>
          </a:p>
        </p:txBody>
      </p:sp>
      <p:sp>
        <p:nvSpPr>
          <p:cNvPr id="3" name="Title 2">
            <a:extLst>
              <a:ext uri="{FF2B5EF4-FFF2-40B4-BE49-F238E27FC236}">
                <a16:creationId xmlns:a16="http://schemas.microsoft.com/office/drawing/2014/main" id="{7A5F931D-91D9-5CF8-C042-62703A1CC49E}"/>
              </a:ext>
            </a:extLst>
          </p:cNvPr>
          <p:cNvSpPr>
            <a:spLocks noGrp="1"/>
          </p:cNvSpPr>
          <p:nvPr>
            <p:ph type="title"/>
          </p:nvPr>
        </p:nvSpPr>
        <p:spPr/>
        <p:txBody>
          <a:bodyPr>
            <a:normAutofit fontScale="90000"/>
          </a:bodyPr>
          <a:lstStyle/>
          <a:p>
            <a:r>
              <a:rPr lang="en-CA" dirty="0"/>
              <a:t>New follow-up kidney screening recommendation for people with diabetes and kidney disease</a:t>
            </a:r>
          </a:p>
        </p:txBody>
      </p:sp>
    </p:spTree>
    <p:extLst>
      <p:ext uri="{BB962C8B-B14F-4D97-AF65-F5344CB8AC3E}">
        <p14:creationId xmlns:p14="http://schemas.microsoft.com/office/powerpoint/2010/main" val="4266080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A068CE-AAFC-6637-30FB-2C379C465DE8}"/>
              </a:ext>
            </a:extLst>
          </p:cNvPr>
          <p:cNvSpPr>
            <a:spLocks noGrp="1"/>
          </p:cNvSpPr>
          <p:nvPr>
            <p:ph idx="1"/>
          </p:nvPr>
        </p:nvSpPr>
        <p:spPr/>
        <p:txBody>
          <a:bodyPr/>
          <a:lstStyle/>
          <a:p>
            <a:r>
              <a:rPr lang="en-US" sz="3500" b="1" dirty="0"/>
              <a:t>ACR Normal Range</a:t>
            </a:r>
          </a:p>
          <a:p>
            <a:endParaRPr lang="en-US" dirty="0"/>
          </a:p>
          <a:p>
            <a:r>
              <a:rPr lang="en-US" dirty="0"/>
              <a:t>Healthy &lt; 1.0</a:t>
            </a:r>
          </a:p>
          <a:p>
            <a:endParaRPr lang="en-US" dirty="0"/>
          </a:p>
          <a:p>
            <a:r>
              <a:rPr lang="en-US" dirty="0"/>
              <a:t>Diabetes Canada &lt;2.0</a:t>
            </a:r>
          </a:p>
          <a:p>
            <a:endParaRPr lang="en-US" dirty="0"/>
          </a:p>
          <a:p>
            <a:r>
              <a:rPr lang="en-US" dirty="0"/>
              <a:t>Europe, ORN &lt;3.0</a:t>
            </a:r>
          </a:p>
        </p:txBody>
      </p:sp>
      <p:sp>
        <p:nvSpPr>
          <p:cNvPr id="3" name="Title 2">
            <a:extLst>
              <a:ext uri="{FF2B5EF4-FFF2-40B4-BE49-F238E27FC236}">
                <a16:creationId xmlns:a16="http://schemas.microsoft.com/office/drawing/2014/main" id="{FB21729C-567A-99B4-0332-13095BC5780E}"/>
              </a:ext>
            </a:extLst>
          </p:cNvPr>
          <p:cNvSpPr>
            <a:spLocks noGrp="1"/>
          </p:cNvSpPr>
          <p:nvPr>
            <p:ph type="title"/>
          </p:nvPr>
        </p:nvSpPr>
        <p:spPr/>
        <p:txBody>
          <a:bodyPr/>
          <a:lstStyle/>
          <a:p>
            <a:r>
              <a:rPr lang="en-US" dirty="0"/>
              <a:t>ACR Thresholds</a:t>
            </a:r>
          </a:p>
        </p:txBody>
      </p:sp>
    </p:spTree>
    <p:extLst>
      <p:ext uri="{BB962C8B-B14F-4D97-AF65-F5344CB8AC3E}">
        <p14:creationId xmlns:p14="http://schemas.microsoft.com/office/powerpoint/2010/main" val="2324041447"/>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E775E98BDCD34AA07F99E5AC8349A8" ma:contentTypeVersion="136" ma:contentTypeDescription="Create a new document." ma:contentTypeScope="" ma:versionID="890f2d06375f7185db851232191f9d1c">
  <xsd:schema xmlns:xsd="http://www.w3.org/2001/XMLSchema" xmlns:xs="http://www.w3.org/2001/XMLSchema" xmlns:p="http://schemas.microsoft.com/office/2006/metadata/properties" xmlns:ns1="http://schemas.microsoft.com/sharepoint/v3" xmlns:ns2="202f137e-1084-49bf-8dc4-52cce1a03cbd" xmlns:ns3="68221544-c3bc-4b19-95c0-c11e5345a436" xmlns:ns4="http://schemas.microsoft.com/sharepoint/v3/fields" xmlns:ns5="03205bda-8045-47af-9adc-30d806f00034" targetNamespace="http://schemas.microsoft.com/office/2006/metadata/properties" ma:root="true" ma:fieldsID="2abde4ffa7b1cf32262cd4c58abb434d" ns1:_="" ns2:_="" ns3:_="" ns4:_="" ns5:_="">
    <xsd:import namespace="http://schemas.microsoft.com/sharepoint/v3"/>
    <xsd:import namespace="202f137e-1084-49bf-8dc4-52cce1a03cbd"/>
    <xsd:import namespace="68221544-c3bc-4b19-95c0-c11e5345a436"/>
    <xsd:import namespace="http://schemas.microsoft.com/sharepoint/v3/fields"/>
    <xsd:import namespace="03205bda-8045-47af-9adc-30d806f0003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4:_DCDateCreated" minOccurs="0"/>
                <xsd:element ref="ns4:_DCDateModified" minOccurs="0"/>
                <xsd:element ref="ns1:_dlc_ExpireDateSaved" minOccurs="0"/>
                <xsd:element ref="ns1:_dlc_ExpireDate" minOccurs="0"/>
                <xsd:element ref="ns1:_dlc_Exempt" minOccurs="0"/>
                <xsd:element ref="ns1:_ip_UnifiedCompliancePolicyProperties" minOccurs="0"/>
                <xsd:element ref="ns1:_ip_UnifiedCompliancePolicyUIAction" minOccurs="0"/>
                <xsd:element ref="ns5:SharedWithUsers" minOccurs="0"/>
                <xsd:element ref="ns5:SharedWithDetails"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8" nillable="true" ma:displayName="Original Expiration Date" ma:hidden="true" ma:internalName="_dlc_ExpireDateSaved" ma:readOnly="true">
      <xsd:simpleType>
        <xsd:restriction base="dms:DateTime"/>
      </xsd:simpleType>
    </xsd:element>
    <xsd:element name="_dlc_ExpireDate" ma:index="19" nillable="true" ma:displayName="Expiration Date" ma:description="" ma:hidden="true" ma:indexed="true" ma:internalName="_dlc_ExpireDate" ma:readOnly="true">
      <xsd:simpleType>
        <xsd:restriction base="dms:DateTime"/>
      </xsd:simpleType>
    </xsd:element>
    <xsd:element name="_dlc_Exempt" ma:index="20" nillable="true" ma:displayName="Exempt from Policy" ma:hidden="true" ma:internalName="_dlc_Exempt" ma:readOnly="true">
      <xsd:simpleType>
        <xsd:restriction base="dms:Unknown"/>
      </xsd:simpleType>
    </xsd:element>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f137e-1084-49bf-8dc4-52cce1a03cb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33" nillable="true" ma:displayName="Taxonomy Catch All Column" ma:hidden="true" ma:list="{503bcb71-bd8d-44af-a267-5e6f562debca}" ma:internalName="TaxCatchAll" ma:showField="CatchAllData" ma:web="202f137e-1084-49bf-8dc4-52cce1a03c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221544-c3bc-4b19-95c0-c11e5345a4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25" nillable="true" ma:displayName="MediaServiceLocation" ma:internalName="MediaServiceLocation" ma:readOnly="true">
      <xsd:simpleType>
        <xsd:restriction base="dms:Text"/>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AutoKeyPoints" ma:index="28" nillable="true" ma:displayName="MediaServiceAutoKeyPoints" ma:hidden="true" ma:internalName="MediaServiceAutoKeyPoints" ma:readOnly="true">
      <xsd:simpleType>
        <xsd:restriction base="dms:Note"/>
      </xsd:simpleType>
    </xsd:element>
    <xsd:element name="MediaServiceKeyPoints" ma:index="29" nillable="true" ma:displayName="KeyPoints" ma:internalName="MediaServiceKeyPoints" ma:readOnly="true">
      <xsd:simpleType>
        <xsd:restriction base="dms:Note">
          <xsd:maxLength value="255"/>
        </xsd:restriction>
      </xsd:simpleType>
    </xsd:element>
    <xsd:element name="MediaLengthInSeconds" ma:index="30" nillable="true" ma:displayName="MediaLengthInSeconds" ma:hidden="true" ma:internalName="MediaLengthInSeconds" ma:readOnly="true">
      <xsd:simpleType>
        <xsd:restriction base="dms:Unknow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690b3106-8918-4fc7-9aa5-a79d0971ae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16" nillable="true" ma:displayName="Date Created" ma:description="The date on which this resource was created" ma:format="DateTime" ma:internalName="_DCDateCreated">
      <xsd:simpleType>
        <xsd:restriction base="dms:DateTime"/>
      </xsd:simpleType>
    </xsd:element>
    <xsd:element name="_DCDateModified" ma:index="17" nillable="true" ma:displayName="Date Modified" ma:description="The date on which this resource was last modified" ma:format="DateTime" ma:internalName="_DCDateModifi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3205bda-8045-47af-9adc-30d806f00034"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DCDateModified xmlns="http://schemas.microsoft.com/sharepoint/v3/fields" xsi:nil="true"/>
    <_ip_UnifiedCompliancePolicyProperties xmlns="http://schemas.microsoft.com/sharepoint/v3" xsi:nil="true"/>
    <_DCDateCreated xmlns="http://schemas.microsoft.com/sharepoint/v3/fields" xsi:nil="true"/>
    <TaxCatchAll xmlns="202f137e-1084-49bf-8dc4-52cce1a03cbd" xsi:nil="true"/>
    <lcf76f155ced4ddcb4097134ff3c332f xmlns="68221544-c3bc-4b19-95c0-c11e5345a436">
      <Terms xmlns="http://schemas.microsoft.com/office/infopath/2007/PartnerControls"/>
    </lcf76f155ced4ddcb4097134ff3c332f>
    <_dlc_DocId xmlns="202f137e-1084-49bf-8dc4-52cce1a03cbd">4ACUP55NRP4V-1401556329-24035</_dlc_DocId>
    <_dlc_DocIdUrl xmlns="202f137e-1084-49bf-8dc4-52cce1a03cbd">
      <Url>https://diabetescanada.sharepoint.com/sites/intranet/DiabetesCanada/ProgramsServices/_layouts/15/DocIdRedir.aspx?ID=4ACUP55NRP4V-1401556329-24035</Url>
      <Description>4ACUP55NRP4V-1401556329-24035</Description>
    </_dlc_DocIdUrl>
    <SharedWithUsers xmlns="03205bda-8045-47af-9adc-30d806f00034">
      <UserInfo>
        <DisplayName>Jay Charity</DisplayName>
        <AccountId>9037</AccountId>
        <AccountType/>
      </UserInfo>
    </SharedWithUsers>
  </documentManagement>
</p:properties>
</file>

<file path=customXml/item5.xml><?xml version="1.0" encoding="utf-8"?>
<?mso-contentType ?>
<p:Policy xmlns:p="office.server.policy" id="" local="true">
  <p:Name>Document</p:Name>
  <p:Description>Delete all previous versions 7 years after their last modified date.</p:Description>
  <p:Statement>Delete all previous versions 7 years after their last modified date.</p:Statement>
  <p:PolicyItems>
    <p:PolicyItem featureId="Microsoft.Office.RecordsManagement.PolicyFeatures.Expiration" staticId="0x0101|351795386" UniqueId="12f8c153-f641-4348-8023-654ffcb3326d">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7</number>
                  <property>_DCDateModified</property>
                  <propertyId>810dbd02-bbf5-4c67-b1ce-5ad7c5a512b2</propertyId>
                  <period>years</period>
                </formula>
                <action type="action" id="Microsoft.Office.RecordsManagement.PolicyFeatures.Expiration.Action.DeletePreviousVersions"/>
              </data>
            </stages>
          </Schedule>
        </Schedules>
      </p:CustomData>
    </p:PolicyItem>
  </p:PolicyItems>
</p:Policy>
</file>

<file path=customXml/itemProps1.xml><?xml version="1.0" encoding="utf-8"?>
<ds:datastoreItem xmlns:ds="http://schemas.openxmlformats.org/officeDocument/2006/customXml" ds:itemID="{431BC7EE-972D-483A-9438-37C31C953F97}">
  <ds:schemaRefs>
    <ds:schemaRef ds:uri="http://schemas.microsoft.com/sharepoint/v3/contenttype/forms"/>
  </ds:schemaRefs>
</ds:datastoreItem>
</file>

<file path=customXml/itemProps2.xml><?xml version="1.0" encoding="utf-8"?>
<ds:datastoreItem xmlns:ds="http://schemas.openxmlformats.org/officeDocument/2006/customXml" ds:itemID="{35D4E4B9-616B-46B1-A33C-779145865A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02f137e-1084-49bf-8dc4-52cce1a03cbd"/>
    <ds:schemaRef ds:uri="68221544-c3bc-4b19-95c0-c11e5345a436"/>
    <ds:schemaRef ds:uri="http://schemas.microsoft.com/sharepoint/v3/fields"/>
    <ds:schemaRef ds:uri="03205bda-8045-47af-9adc-30d806f000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FCD3DA-6CF2-450C-BE15-2D8C1CD13A74}">
  <ds:schemaRefs>
    <ds:schemaRef ds:uri="http://schemas.microsoft.com/sharepoint/events"/>
  </ds:schemaRefs>
</ds:datastoreItem>
</file>

<file path=customXml/itemProps4.xml><?xml version="1.0" encoding="utf-8"?>
<ds:datastoreItem xmlns:ds="http://schemas.openxmlformats.org/officeDocument/2006/customXml" ds:itemID="{991ACAE7-BB05-4479-955F-CEB6DEBE0F77}">
  <ds:schemaRefs>
    <ds:schemaRef ds:uri="03205bda-8045-47af-9adc-30d806f00034"/>
    <ds:schemaRef ds:uri="http://purl.org/dc/elements/1.1/"/>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purl.org/dc/terms/"/>
    <ds:schemaRef ds:uri="http://schemas.microsoft.com/sharepoint/v3/fields"/>
    <ds:schemaRef ds:uri="68221544-c3bc-4b19-95c0-c11e5345a436"/>
    <ds:schemaRef ds:uri="http://schemas.microsoft.com/office/2006/documentManagement/types"/>
    <ds:schemaRef ds:uri="202f137e-1084-49bf-8dc4-52cce1a03cbd"/>
    <ds:schemaRef ds:uri="http://www.w3.org/XML/1998/namespace"/>
    <ds:schemaRef ds:uri="http://purl.org/dc/dcmitype/"/>
  </ds:schemaRefs>
</ds:datastoreItem>
</file>

<file path=customXml/itemProps5.xml><?xml version="1.0" encoding="utf-8"?>
<ds:datastoreItem xmlns:ds="http://schemas.openxmlformats.org/officeDocument/2006/customXml" ds:itemID="{50853F16-3311-40C5-8A9E-CDC7087A73AE}">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otalTime>3535</TotalTime>
  <Words>3814</Words>
  <Application>Microsoft Office PowerPoint</Application>
  <PresentationFormat>On-screen Show (16:9)</PresentationFormat>
  <Paragraphs>207</Paragraphs>
  <Slides>30</Slides>
  <Notes>29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Calibri</vt:lpstr>
      <vt:lpstr>Aptos</vt:lpstr>
      <vt:lpstr>Open Sans</vt:lpstr>
      <vt:lpstr>Times New Roman</vt:lpstr>
      <vt:lpstr>MS PGothic</vt:lpstr>
      <vt:lpstr>Symbol</vt:lpstr>
      <vt:lpstr>Calibri Light</vt:lpstr>
      <vt:lpstr>Arial</vt:lpstr>
      <vt:lpstr>Office Theme</vt:lpstr>
      <vt:lpstr>7_Custom Design</vt:lpstr>
      <vt:lpstr>Chronic Kidney Disease in Diabetes</vt:lpstr>
      <vt:lpstr>Objectives</vt:lpstr>
      <vt:lpstr>PROGRAM DISCLOSURE OF COMMERCIAL SUPPORT</vt:lpstr>
      <vt:lpstr>Aspirational Messaging</vt:lpstr>
      <vt:lpstr>Canadian Data now shows a reduction of Incident End-Stage Kidney Disease by Primary Diagnosis 2013 - 2022</vt:lpstr>
      <vt:lpstr>CKD – Diagnostics – Screening for CKD</vt:lpstr>
      <vt:lpstr>Existing Screening recommendation for finding kidney disease in people with diabetes</vt:lpstr>
      <vt:lpstr>New follow-up kidney screening recommendation for people with diabetes and kidney disease</vt:lpstr>
      <vt:lpstr>ACR Thresholds</vt:lpstr>
      <vt:lpstr>CKD CLASSIFICATION - KDIGO</vt:lpstr>
      <vt:lpstr>CKD – Diagnostics – KFRE</vt:lpstr>
      <vt:lpstr>Kidney Failure Risk Equation Variables</vt:lpstr>
      <vt:lpstr>New advice on management of hyperkalemia</vt:lpstr>
      <vt:lpstr>Hyperkalemia</vt:lpstr>
      <vt:lpstr>Hyperkalemia – Algorithm</vt:lpstr>
      <vt:lpstr>Hyperkalemia – When to test</vt:lpstr>
      <vt:lpstr>Therapies to prevent or slow progression of CKD</vt:lpstr>
      <vt:lpstr>Therapies to prevent or slow progression of CKD – SGLT2i</vt:lpstr>
      <vt:lpstr>Strengthened and broadened recommendation for using SGLT2i for people with diabetes</vt:lpstr>
      <vt:lpstr>New therapies to prevent or slow progression of CKD – nsMRA, GLP1-RA</vt:lpstr>
      <vt:lpstr>Therapies to prevent or slow progression of CKD – GLP1ra</vt:lpstr>
      <vt:lpstr>First Major Kidney Disease End Point – FLOW Study</vt:lpstr>
      <vt:lpstr>Therapies to prevent or slow progression of CKD – nsMRA</vt:lpstr>
      <vt:lpstr>New recommendation for GLP1-RA for people with diabetic nephropathy for kidney protection</vt:lpstr>
      <vt:lpstr>Composite CV and Kidney Outcome – FIDELITY Analysis</vt:lpstr>
      <vt:lpstr>New recommendation for nsMRA for people with diabetic nephropathy for kidney and heart protection</vt:lpstr>
      <vt:lpstr>Therapies to prevent or slow progression of CKD – Selecting/Sequencing</vt:lpstr>
      <vt:lpstr>Selecting/Sequencing of Therapeutics in DM-CKD</vt:lpstr>
      <vt:lpstr>PowerPoint Presentation</vt:lpstr>
      <vt:lpstr>THANK YOU!</vt:lpstr>
    </vt:vector>
  </TitlesOfParts>
  <Company>CDA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Alarica Fernandes</dc:creator>
  <cp:lastModifiedBy>Ahmed Ibrahim</cp:lastModifiedBy>
  <cp:revision>254</cp:revision>
  <dcterms:created xsi:type="dcterms:W3CDTF">2016-07-13T19:02:46Z</dcterms:created>
  <dcterms:modified xsi:type="dcterms:W3CDTF">2025-07-16T13:37:34Z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0x010100ABE775E98BDCD34AA07F99E5AC8349A8</vt:lpwstr>
  </property>
  <property fmtid="{D5CDD505-2E9C-101B-9397-08002B2CF9AE}" pid="3" name="_dlc_policyId">
    <vt:lpwstr>0x0101|351795386</vt:lpwstr>
  </property>
  <property fmtid="{D5CDD505-2E9C-101B-9397-08002B2CF9AE}" pid="4" name="ItemRetentionFormula">
    <vt:lpwstr>&lt;formula id="Microsoft.Office.RecordsManagement.PolicyFeatures.Expiration.Formula.BuiltIn"&gt;&lt;number&gt;7&lt;/number&gt;&lt;property&gt;_DCDateModified&lt;/property&gt;&lt;propertyId&gt;810dbd02-bbf5-4c67-b1ce-5ad7c5a512b2&lt;/propertyId&gt;&lt;period&gt;years&lt;/period&gt;&lt;/formula&gt;</vt:lpwstr>
  </property>
  <property fmtid="{D5CDD505-2E9C-101B-9397-08002B2CF9AE}" pid="5" name="_dlc_DocIdItemGuid">
    <vt:lpwstr>8e24503a-7311-4f06-b95d-ebb3ea0ab859</vt:lpwstr>
  </property>
  <property fmtid="{D5CDD505-2E9C-101B-9397-08002B2CF9AE}" pid="6" name="MediaServiceImageTags">
    <vt:lpwstr/>
  </property>
</Properties>
</file>