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95" r:id="rId2"/>
    <p:sldMasterId id="2147483918" r:id="rId3"/>
  </p:sldMasterIdLst>
  <p:notesMasterIdLst>
    <p:notesMasterId r:id="rId26"/>
  </p:notesMasterIdLst>
  <p:handoutMasterIdLst>
    <p:handoutMasterId r:id="rId27"/>
  </p:handoutMasterIdLst>
  <p:sldIdLst>
    <p:sldId id="324" r:id="rId4"/>
    <p:sldId id="361" r:id="rId5"/>
    <p:sldId id="289" r:id="rId6"/>
    <p:sldId id="326" r:id="rId7"/>
    <p:sldId id="327" r:id="rId8"/>
    <p:sldId id="328" r:id="rId9"/>
    <p:sldId id="329" r:id="rId10"/>
    <p:sldId id="330" r:id="rId11"/>
    <p:sldId id="331" r:id="rId12"/>
    <p:sldId id="360" r:id="rId13"/>
    <p:sldId id="309" r:id="rId14"/>
    <p:sldId id="322" r:id="rId15"/>
    <p:sldId id="318" r:id="rId16"/>
    <p:sldId id="323" r:id="rId17"/>
    <p:sldId id="355" r:id="rId18"/>
    <p:sldId id="356" r:id="rId19"/>
    <p:sldId id="357" r:id="rId20"/>
    <p:sldId id="358" r:id="rId21"/>
    <p:sldId id="359" r:id="rId22"/>
    <p:sldId id="353" r:id="rId23"/>
    <p:sldId id="354" r:id="rId24"/>
    <p:sldId id="339" r:id="rId25"/>
  </p:sldIdLst>
  <p:sldSz cx="9144000" cy="6858000" type="letter"/>
  <p:notesSz cx="7010400" cy="9236075"/>
  <p:defaultTextStyle>
    <a:defPPr>
      <a:defRPr lang="en-US"/>
    </a:defPPr>
    <a:lvl1pPr algn="l" defTabSz="841375" rtl="0" fontAlgn="base">
      <a:spcBef>
        <a:spcPct val="0"/>
      </a:spcBef>
      <a:spcAft>
        <a:spcPct val="0"/>
      </a:spcAft>
      <a:defRPr sz="1700" kern="1200">
        <a:solidFill>
          <a:schemeClr val="tx1"/>
        </a:solidFill>
        <a:latin typeface="Calibri" charset="0"/>
        <a:ea typeface="MS PGothic" charset="-128"/>
        <a:cs typeface="+mn-cs"/>
      </a:defRPr>
    </a:lvl1pPr>
    <a:lvl2pPr marL="420688" indent="36513" algn="l" defTabSz="841375" rtl="0" fontAlgn="base">
      <a:spcBef>
        <a:spcPct val="0"/>
      </a:spcBef>
      <a:spcAft>
        <a:spcPct val="0"/>
      </a:spcAft>
      <a:defRPr sz="1700" kern="1200">
        <a:solidFill>
          <a:schemeClr val="tx1"/>
        </a:solidFill>
        <a:latin typeface="Calibri" charset="0"/>
        <a:ea typeface="MS PGothic" charset="-128"/>
        <a:cs typeface="+mn-cs"/>
      </a:defRPr>
    </a:lvl2pPr>
    <a:lvl3pPr marL="841375" indent="73025" algn="l" defTabSz="841375" rtl="0" fontAlgn="base">
      <a:spcBef>
        <a:spcPct val="0"/>
      </a:spcBef>
      <a:spcAft>
        <a:spcPct val="0"/>
      </a:spcAft>
      <a:defRPr sz="1700" kern="1200">
        <a:solidFill>
          <a:schemeClr val="tx1"/>
        </a:solidFill>
        <a:latin typeface="Calibri" charset="0"/>
        <a:ea typeface="MS PGothic" charset="-128"/>
        <a:cs typeface="+mn-cs"/>
      </a:defRPr>
    </a:lvl3pPr>
    <a:lvl4pPr marL="1262063" indent="109538" algn="l" defTabSz="841375" rtl="0" fontAlgn="base">
      <a:spcBef>
        <a:spcPct val="0"/>
      </a:spcBef>
      <a:spcAft>
        <a:spcPct val="0"/>
      </a:spcAft>
      <a:defRPr sz="1700" kern="1200">
        <a:solidFill>
          <a:schemeClr val="tx1"/>
        </a:solidFill>
        <a:latin typeface="Calibri" charset="0"/>
        <a:ea typeface="MS PGothic" charset="-128"/>
        <a:cs typeface="+mn-cs"/>
      </a:defRPr>
    </a:lvl4pPr>
    <a:lvl5pPr marL="1682750" indent="146050" algn="l" defTabSz="841375" rtl="0" fontAlgn="base">
      <a:spcBef>
        <a:spcPct val="0"/>
      </a:spcBef>
      <a:spcAft>
        <a:spcPct val="0"/>
      </a:spcAft>
      <a:defRPr sz="1700" kern="1200">
        <a:solidFill>
          <a:schemeClr val="tx1"/>
        </a:solidFill>
        <a:latin typeface="Calibri" charset="0"/>
        <a:ea typeface="MS PGothic" charset="-128"/>
        <a:cs typeface="+mn-cs"/>
      </a:defRPr>
    </a:lvl5pPr>
    <a:lvl6pPr marL="2286000" algn="l" defTabSz="914400" rtl="0" eaLnBrk="1" latinLnBrk="0" hangingPunct="1">
      <a:defRPr sz="1700" kern="1200">
        <a:solidFill>
          <a:schemeClr val="tx1"/>
        </a:solidFill>
        <a:latin typeface="Calibri" charset="0"/>
        <a:ea typeface="MS PGothic" charset="-128"/>
        <a:cs typeface="+mn-cs"/>
      </a:defRPr>
    </a:lvl6pPr>
    <a:lvl7pPr marL="2743200" algn="l" defTabSz="914400" rtl="0" eaLnBrk="1" latinLnBrk="0" hangingPunct="1">
      <a:defRPr sz="1700" kern="1200">
        <a:solidFill>
          <a:schemeClr val="tx1"/>
        </a:solidFill>
        <a:latin typeface="Calibri" charset="0"/>
        <a:ea typeface="MS PGothic" charset="-128"/>
        <a:cs typeface="+mn-cs"/>
      </a:defRPr>
    </a:lvl7pPr>
    <a:lvl8pPr marL="3200400" algn="l" defTabSz="914400" rtl="0" eaLnBrk="1" latinLnBrk="0" hangingPunct="1">
      <a:defRPr sz="1700" kern="1200">
        <a:solidFill>
          <a:schemeClr val="tx1"/>
        </a:solidFill>
        <a:latin typeface="Calibri" charset="0"/>
        <a:ea typeface="MS PGothic" charset="-128"/>
        <a:cs typeface="+mn-cs"/>
      </a:defRPr>
    </a:lvl8pPr>
    <a:lvl9pPr marL="3657600" algn="l" defTabSz="914400" rtl="0" eaLnBrk="1" latinLnBrk="0" hangingPunct="1">
      <a:defRPr sz="1700"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snapToObjects="1">
      <p:cViewPr varScale="1">
        <p:scale>
          <a:sx n="75" d="100"/>
          <a:sy n="75" d="100"/>
        </p:scale>
        <p:origin x="1256"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notesMaster" Target="notesMasters/notesMaster1.xml"/><Relationship Id="rId27" Type="http://schemas.openxmlformats.org/officeDocument/2006/relationships/handoutMaster" Target="handoutMasters/handout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2A2EEA0C-350B-144D-9E94-C67FA501AB57}" type="datetimeFigureOut">
              <a:rPr lang="en-CA" altLang="en-US"/>
              <a:pPr/>
              <a:t>2018-10-23</a:t>
            </a:fld>
            <a:endParaRPr lang="en-CA" altLang="en-US"/>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FF61D477-6F42-734E-AEF1-01F675D055DE}" type="slidenum">
              <a:rPr lang="en-CA" altLang="en-US"/>
              <a:pPr/>
              <a:t>‹#›</a:t>
            </a:fld>
            <a:endParaRPr lang="en-CA" altLang="en-US"/>
          </a:p>
        </p:txBody>
      </p:sp>
    </p:spTree>
    <p:extLst>
      <p:ext uri="{BB962C8B-B14F-4D97-AF65-F5344CB8AC3E}">
        <p14:creationId xmlns:p14="http://schemas.microsoft.com/office/powerpoint/2010/main" val="12875397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D23897B6-461B-3F4E-BF29-E5C228FEBCDC}" type="datetimeFigureOut">
              <a:rPr lang="en-US" altLang="en-US"/>
              <a:pPr/>
              <a:t>10/23/18</a:t>
            </a:fld>
            <a:endParaRPr lang="en-US" alt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D8A691C3-63B4-284B-9CB6-CD88BAC9B07E}" type="slidenum">
              <a:rPr lang="en-US" altLang="en-US"/>
              <a:pPr/>
              <a:t>‹#›</a:t>
            </a:fld>
            <a:endParaRPr lang="en-US" altLang="en-US"/>
          </a:p>
        </p:txBody>
      </p:sp>
    </p:spTree>
    <p:extLst>
      <p:ext uri="{BB962C8B-B14F-4D97-AF65-F5344CB8AC3E}">
        <p14:creationId xmlns:p14="http://schemas.microsoft.com/office/powerpoint/2010/main" val="1231809954"/>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S PGothic" charset="-128"/>
        <a:cs typeface="ＭＳ Ｐゴシック" charset="0"/>
      </a:defRPr>
    </a:lvl1pPr>
    <a:lvl2pPr marL="420688" algn="l" defTabSz="841375" rtl="0" eaLnBrk="0" fontAlgn="base" hangingPunct="0">
      <a:spcBef>
        <a:spcPct val="30000"/>
      </a:spcBef>
      <a:spcAft>
        <a:spcPct val="0"/>
      </a:spcAft>
      <a:defRPr sz="1100" kern="1200">
        <a:solidFill>
          <a:schemeClr val="tx1"/>
        </a:solidFill>
        <a:latin typeface="+mn-lt"/>
        <a:ea typeface="MS PGothic" charset="-128"/>
        <a:cs typeface="+mn-cs"/>
      </a:defRPr>
    </a:lvl2pPr>
    <a:lvl3pPr marL="841375" algn="l" defTabSz="841375" rtl="0" eaLnBrk="0" fontAlgn="base" hangingPunct="0">
      <a:spcBef>
        <a:spcPct val="30000"/>
      </a:spcBef>
      <a:spcAft>
        <a:spcPct val="0"/>
      </a:spcAft>
      <a:defRPr sz="1100" kern="1200">
        <a:solidFill>
          <a:schemeClr val="tx1"/>
        </a:solidFill>
        <a:latin typeface="+mn-lt"/>
        <a:ea typeface="MS PGothic" charset="-128"/>
        <a:cs typeface="+mn-cs"/>
      </a:defRPr>
    </a:lvl3pPr>
    <a:lvl4pPr marL="1262063" algn="l" defTabSz="841375" rtl="0" eaLnBrk="0" fontAlgn="base" hangingPunct="0">
      <a:spcBef>
        <a:spcPct val="30000"/>
      </a:spcBef>
      <a:spcAft>
        <a:spcPct val="0"/>
      </a:spcAft>
      <a:defRPr sz="1100" kern="1200">
        <a:solidFill>
          <a:schemeClr val="tx1"/>
        </a:solidFill>
        <a:latin typeface="+mn-lt"/>
        <a:ea typeface="MS PGothic" charset="-128"/>
        <a:cs typeface="+mn-cs"/>
      </a:defRPr>
    </a:lvl4pPr>
    <a:lvl5pPr marL="1682750" algn="l" defTabSz="841375" rtl="0" eaLnBrk="0" fontAlgn="base" hangingPunct="0">
      <a:spcBef>
        <a:spcPct val="30000"/>
      </a:spcBef>
      <a:spcAft>
        <a:spcPct val="0"/>
      </a:spcAft>
      <a:defRPr sz="1100" kern="1200">
        <a:solidFill>
          <a:schemeClr val="tx1"/>
        </a:solidFill>
        <a:latin typeface="+mn-lt"/>
        <a:ea typeface="MS PGothic" charset="-128"/>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8.xml"/><Relationship Id="rId3" Type="http://schemas.openxmlformats.org/officeDocument/2006/relationships/hyperlink" Target="http://www-ncbi-nlm-nih-gov.myaccess.library.utoronto.ca/pubmed/9635947"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latin typeface="Arial" charset="0"/>
            </a:endParaRPr>
          </a:p>
        </p:txBody>
      </p:sp>
      <p:sp>
        <p:nvSpPr>
          <p:cNvPr id="1945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1BA9D7B1-EE47-7542-BA78-6228BEB2F457}" type="slidenum">
              <a:rPr lang="en-US" altLang="en-US" sz="1200"/>
              <a:pPr algn="r" eaLnBrk="1" hangingPunct="1"/>
              <a:t>4</a:t>
            </a:fld>
            <a:endParaRPr lang="en-US" altLang="en-US" sz="1200"/>
          </a:p>
        </p:txBody>
      </p:sp>
    </p:spTree>
    <p:extLst>
      <p:ext uri="{BB962C8B-B14F-4D97-AF65-F5344CB8AC3E}">
        <p14:creationId xmlns:p14="http://schemas.microsoft.com/office/powerpoint/2010/main" val="1636157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CA" altLang="en-US">
              <a:latin typeface="Times New Roman" charset="0"/>
            </a:endParaRPr>
          </a:p>
        </p:txBody>
      </p:sp>
      <p:sp>
        <p:nvSpPr>
          <p:cNvPr id="21507"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202D2878-B9DD-484A-89FC-BB86E4E10B73}" type="slidenum">
              <a:rPr lang="en-CA" altLang="en-US" sz="1200"/>
              <a:pPr algn="r" eaLnBrk="1" hangingPunct="1"/>
              <a:t>5</a:t>
            </a:fld>
            <a:endParaRPr lang="en-CA" altLang="en-US" sz="1200"/>
          </a:p>
        </p:txBody>
      </p:sp>
    </p:spTree>
    <p:extLst>
      <p:ext uri="{BB962C8B-B14F-4D97-AF65-F5344CB8AC3E}">
        <p14:creationId xmlns:p14="http://schemas.microsoft.com/office/powerpoint/2010/main" val="376280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35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latin typeface="Arial" charset="0"/>
              </a:rPr>
              <a:t>In the UKPDS study, tight BP control aimed to reduce BP to less than 140/80 mmHg. The achieved BP was 144/82 mmHg. In the usual-care control, the achieved BP was 154/87 mmHg.</a:t>
            </a:r>
          </a:p>
          <a:p>
            <a:pPr eaLnBrk="1" hangingPunct="1">
              <a:spcBef>
                <a:spcPct val="0"/>
              </a:spcBef>
            </a:pPr>
            <a:endParaRPr lang="en-US" altLang="en-US">
              <a:latin typeface="Arial" charset="0"/>
            </a:endParaRPr>
          </a:p>
          <a:p>
            <a:pPr eaLnBrk="1" hangingPunct="1">
              <a:spcBef>
                <a:spcPct val="0"/>
              </a:spcBef>
            </a:pPr>
            <a:r>
              <a:rPr lang="en-US" altLang="en-US">
                <a:latin typeface="Arial" charset="0"/>
              </a:rPr>
              <a:t>Cardiovascular events were reduced 24% by enhanced BP control. In addition, death due to diabetes, and the incidence of heart failure, stroke, and microvascular disease were significantly reduced.</a:t>
            </a:r>
          </a:p>
          <a:p>
            <a:pPr eaLnBrk="1" hangingPunct="1">
              <a:spcBef>
                <a:spcPct val="0"/>
              </a:spcBef>
            </a:pPr>
            <a:endParaRPr lang="en-US" altLang="en-US" sz="900">
              <a:latin typeface="Arial" charset="0"/>
            </a:endParaRPr>
          </a:p>
          <a:p>
            <a:pPr eaLnBrk="1" hangingPunct="1">
              <a:spcBef>
                <a:spcPct val="0"/>
              </a:spcBef>
            </a:pPr>
            <a:r>
              <a:rPr lang="en-US" altLang="en-US" sz="900">
                <a:latin typeface="Arial" charset="0"/>
              </a:rPr>
              <a:t>Reference:</a:t>
            </a:r>
          </a:p>
          <a:p>
            <a:pPr eaLnBrk="1" hangingPunct="1">
              <a:spcBef>
                <a:spcPct val="0"/>
              </a:spcBef>
            </a:pPr>
            <a:r>
              <a:rPr lang="en-US" altLang="en-US" sz="900">
                <a:latin typeface="Arial" charset="0"/>
              </a:rPr>
              <a:t>UKPDS Study Group. Tight blood pressure control and risk of macrovascular and microvascular complications in type 2 diabetes: UKPDS 38. BMJ 1998; 317:703-13.</a:t>
            </a:r>
          </a:p>
          <a:p>
            <a:pPr eaLnBrk="1" hangingPunct="1">
              <a:spcBef>
                <a:spcPct val="0"/>
              </a:spcBef>
            </a:pPr>
            <a:endParaRPr lang="en-US" altLang="en-US">
              <a:latin typeface="Arial" charset="0"/>
            </a:endParaRPr>
          </a:p>
        </p:txBody>
      </p:sp>
      <p:sp>
        <p:nvSpPr>
          <p:cNvPr id="23555"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3A896F97-C061-DF4F-B77F-3AEDA306E345}" type="slidenum">
              <a:rPr lang="en-US" altLang="en-US" sz="1200">
                <a:solidFill>
                  <a:srgbClr val="000000"/>
                </a:solidFill>
              </a:rPr>
              <a:pPr algn="r" eaLnBrk="1" hangingPunct="1"/>
              <a:t>6</a:t>
            </a:fld>
            <a:endParaRPr lang="en-US" altLang="en-US" sz="1200">
              <a:solidFill>
                <a:srgbClr val="000000"/>
              </a:solidFill>
            </a:endParaRPr>
          </a:p>
        </p:txBody>
      </p:sp>
    </p:spTree>
    <p:extLst>
      <p:ext uri="{BB962C8B-B14F-4D97-AF65-F5344CB8AC3E}">
        <p14:creationId xmlns:p14="http://schemas.microsoft.com/office/powerpoint/2010/main" val="1947162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altLang="en-US">
                <a:latin typeface="Times New Roman" charset="0"/>
              </a:rPr>
              <a:t>A meta analysis reviewing randomized controlled trials of the effects of different blood pressure lowering regimens in people with and without diabetes showed that lowering blood pressure by 6 / 4.6 mm Hg reduced stroke by 36%, total mortality by 27% and major cardiovascular events by 25%.</a:t>
            </a:r>
          </a:p>
          <a:p>
            <a:pPr eaLnBrk="1" hangingPunct="1">
              <a:spcBef>
                <a:spcPct val="0"/>
              </a:spcBef>
            </a:pPr>
            <a:r>
              <a:rPr lang="en-CA" altLang="en-US">
                <a:latin typeface="Times New Roman" charset="0"/>
              </a:rPr>
              <a:t>The study reported that there was a broad comparability of most of the agents used implying that the important factor was blood pressure reduction not the agent used. </a:t>
            </a:r>
          </a:p>
          <a:p>
            <a:pPr eaLnBrk="1" hangingPunct="1">
              <a:spcBef>
                <a:spcPct val="0"/>
              </a:spcBef>
            </a:pPr>
            <a:endParaRPr lang="en-CA" altLang="en-US">
              <a:latin typeface="Times New Roman" charset="0"/>
            </a:endParaRPr>
          </a:p>
          <a:p>
            <a:pPr eaLnBrk="1" hangingPunct="1">
              <a:spcBef>
                <a:spcPct val="0"/>
              </a:spcBef>
            </a:pPr>
            <a:r>
              <a:rPr lang="en-CA" altLang="en-US">
                <a:latin typeface="Times New Roman" charset="0"/>
              </a:rPr>
              <a:t>1. Blood Pressure Lowering Treatment Trialists’ Collaboration. Effects of different blood pressure-lowering regimens on major cardiovascular events in individuals with and without diabetes mellitus. Arch Intern med 2005;165:1410-1419</a:t>
            </a:r>
          </a:p>
        </p:txBody>
      </p:sp>
      <p:sp>
        <p:nvSpPr>
          <p:cNvPr id="25603"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E3F9B8F5-0E2A-844F-8499-254F0BA910D8}" type="slidenum">
              <a:rPr lang="en-CA" altLang="en-US" sz="1200">
                <a:latin typeface="Times New Roman" charset="0"/>
              </a:rPr>
              <a:pPr algn="r" eaLnBrk="1" hangingPunct="1"/>
              <a:t>7</a:t>
            </a:fld>
            <a:endParaRPr lang="en-CA" altLang="en-US" sz="1200">
              <a:latin typeface="Times New Roman" charset="0"/>
            </a:endParaRPr>
          </a:p>
        </p:txBody>
      </p:sp>
    </p:spTree>
    <p:extLst>
      <p:ext uri="{BB962C8B-B14F-4D97-AF65-F5344CB8AC3E}">
        <p14:creationId xmlns:p14="http://schemas.microsoft.com/office/powerpoint/2010/main" val="449664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txBox="1">
            <a:spLocks noGrp="1" noChangeArrowheads="1"/>
          </p:cNvSpPr>
          <p:nvPr/>
        </p:nvSpPr>
        <p:spPr>
          <a:xfrm>
            <a:off x="0" y="0"/>
            <a:ext cx="3038475" cy="463550"/>
          </a:xfrm>
          <a:prstGeom prst="rect">
            <a:avLst/>
          </a:prstGeom>
          <a:noFill/>
          <a:ln>
            <a:miter lim="800000"/>
            <a:headEnd/>
            <a:tailEnd/>
          </a:ln>
        </p:spPr>
        <p:txBody>
          <a:bodyPr lIns="92830" tIns="46415" rIns="92830" bIns="46415"/>
          <a:lstStyle/>
          <a:p>
            <a:pPr defTabSz="842162" fontAlgn="auto">
              <a:spcBef>
                <a:spcPts val="0"/>
              </a:spcBef>
              <a:spcAft>
                <a:spcPts val="0"/>
              </a:spcAft>
              <a:defRPr/>
            </a:pPr>
            <a:endParaRPr lang="en-US" sz="1200">
              <a:solidFill>
                <a:srgbClr val="1F497D"/>
              </a:solidFill>
              <a:latin typeface="+mn-lt"/>
              <a:ea typeface="+mn-ea"/>
            </a:endParaRPr>
          </a:p>
        </p:txBody>
      </p:sp>
      <p:sp>
        <p:nvSpPr>
          <p:cNvPr id="59395" name="Rectangle 3"/>
          <p:cNvSpPr txBox="1">
            <a:spLocks noGrp="1" noChangeArrowheads="1"/>
          </p:cNvSpPr>
          <p:nvPr/>
        </p:nvSpPr>
        <p:spPr>
          <a:xfrm>
            <a:off x="3970338" y="0"/>
            <a:ext cx="3038475" cy="463550"/>
          </a:xfrm>
          <a:prstGeom prst="rect">
            <a:avLst/>
          </a:prstGeom>
          <a:noFill/>
          <a:ln>
            <a:miter lim="800000"/>
            <a:headEnd/>
            <a:tailEnd/>
          </a:ln>
        </p:spPr>
        <p:txBody>
          <a:bodyPr lIns="92830" tIns="46415" rIns="92830" bIns="46415"/>
          <a:lstStyle/>
          <a:p>
            <a:pPr algn="r" defTabSz="842162" fontAlgn="auto">
              <a:spcBef>
                <a:spcPts val="0"/>
              </a:spcBef>
              <a:spcAft>
                <a:spcPts val="0"/>
              </a:spcAft>
              <a:defRPr/>
            </a:pPr>
            <a:endParaRPr lang="en-US" sz="1200">
              <a:solidFill>
                <a:srgbClr val="1F497D"/>
              </a:solidFill>
              <a:latin typeface="+mn-lt"/>
              <a:ea typeface="+mn-ea"/>
            </a:endParaRPr>
          </a:p>
        </p:txBody>
      </p:sp>
      <p:sp>
        <p:nvSpPr>
          <p:cNvPr id="59396" name="Rectangle 6"/>
          <p:cNvSpPr txBox="1">
            <a:spLocks noGrp="1" noChangeArrowheads="1"/>
          </p:cNvSpPr>
          <p:nvPr/>
        </p:nvSpPr>
        <p:spPr>
          <a:xfrm>
            <a:off x="0" y="8772525"/>
            <a:ext cx="3038475" cy="463550"/>
          </a:xfrm>
          <a:prstGeom prst="rect">
            <a:avLst/>
          </a:prstGeom>
          <a:noFill/>
          <a:ln>
            <a:miter lim="800000"/>
            <a:headEnd/>
            <a:tailEnd/>
          </a:ln>
        </p:spPr>
        <p:txBody>
          <a:bodyPr lIns="92830" tIns="46415" rIns="92830" bIns="46415" anchor="b"/>
          <a:lstStyle/>
          <a:p>
            <a:pPr defTabSz="842162" fontAlgn="auto">
              <a:spcBef>
                <a:spcPts val="0"/>
              </a:spcBef>
              <a:spcAft>
                <a:spcPts val="0"/>
              </a:spcAft>
              <a:defRPr/>
            </a:pPr>
            <a:endParaRPr lang="en-US" sz="1200">
              <a:solidFill>
                <a:srgbClr val="1F497D"/>
              </a:solidFill>
              <a:latin typeface="+mn-lt"/>
              <a:ea typeface="+mn-ea"/>
            </a:endParaRPr>
          </a:p>
        </p:txBody>
      </p:sp>
      <p:sp>
        <p:nvSpPr>
          <p:cNvPr id="27652" name="Rectangle 7"/>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610FB7A4-EC42-1247-8F2E-F81427D18830}" type="slidenum">
              <a:rPr lang="en-US" altLang="en-US" sz="1200">
                <a:solidFill>
                  <a:srgbClr val="1F497D"/>
                </a:solidFill>
              </a:rPr>
              <a:pPr algn="r" eaLnBrk="1" hangingPunct="1"/>
              <a:t>8</a:t>
            </a:fld>
            <a:endParaRPr lang="en-US" altLang="en-US" sz="1200">
              <a:solidFill>
                <a:srgbClr val="1F497D"/>
              </a:solidFill>
            </a:endParaRPr>
          </a:p>
        </p:txBody>
      </p:sp>
      <p:sp>
        <p:nvSpPr>
          <p:cNvPr id="27653"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7654" name="Rectangle 3"/>
          <p:cNvSpPr>
            <a:spLocks noGrp="1"/>
          </p:cNvSpPr>
          <p:nvPr>
            <p:ph type="body" idx="1"/>
          </p:nvPr>
        </p:nvSpPr>
        <p:spPr bwMode="auto">
          <a:xfrm>
            <a:off x="776288" y="4289425"/>
            <a:ext cx="5221287" cy="41163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357" tIns="44679" rIns="89357" bIns="44679" numCol="1" anchor="t" anchorCtr="0" compatLnSpc="1">
            <a:prstTxWarp prst="textNoShape">
              <a:avLst/>
            </a:prstTxWarp>
          </a:bodyPr>
          <a:lstStyle/>
          <a:p>
            <a:r>
              <a:rPr lang="en-US" altLang="en-US">
                <a:latin typeface="Arial" charset="0"/>
                <a:hlinkClick r:id="rId3" tooltip="Lancet."/>
              </a:rPr>
              <a:t>Lancet.</a:t>
            </a:r>
            <a:r>
              <a:rPr lang="en-US" altLang="en-US">
                <a:latin typeface="Arial" charset="0"/>
              </a:rPr>
              <a:t> 1998 Jun 13;351(9118):1755-62.</a:t>
            </a:r>
          </a:p>
          <a:p>
            <a:r>
              <a:rPr lang="en-US" altLang="en-US" b="1">
                <a:latin typeface="Arial" charset="0"/>
              </a:rPr>
              <a:t>Effects of intensive blood-pressure lowering and low-dose aspirin in patients with hypertension: principal results of the Hypertension Optimal Treatment (HOT) randomised trial. HOT Study Group.</a:t>
            </a:r>
          </a:p>
          <a:p>
            <a:r>
              <a:rPr lang="en-US" altLang="en-US">
                <a:latin typeface="Arial" charset="0"/>
                <a:hlinkClick r:id="rId4" invalidUrl="http://www-ncbi-nlm-nih-gov.myaccess.library.utoronto.ca/pubmed?term=Hansson L[Author]&amp;cauthor=true&amp;cauthor_uid=9635947"/>
              </a:rPr>
              <a:t>Hansson L</a:t>
            </a:r>
            <a:r>
              <a:rPr lang="en-US" altLang="en-US">
                <a:latin typeface="Arial" charset="0"/>
              </a:rPr>
              <a:t>, </a:t>
            </a:r>
            <a:r>
              <a:rPr lang="en-US" altLang="en-US">
                <a:latin typeface="Arial" charset="0"/>
                <a:hlinkClick r:id="rId5" invalidUrl="http://www-ncbi-nlm-nih-gov.myaccess.library.utoronto.ca/pubmed?term=Zanchetti A[Author]&amp;cauthor=true&amp;cauthor_uid=9635947"/>
              </a:rPr>
              <a:t>Zanchetti A</a:t>
            </a:r>
            <a:r>
              <a:rPr lang="en-US" altLang="en-US">
                <a:latin typeface="Arial" charset="0"/>
              </a:rPr>
              <a:t>, </a:t>
            </a:r>
            <a:r>
              <a:rPr lang="en-US" altLang="en-US">
                <a:latin typeface="Arial" charset="0"/>
                <a:hlinkClick r:id="rId6" invalidUrl="http://www-ncbi-nlm-nih-gov.myaccess.library.utoronto.ca/pubmed?term=Carruthers SG[Author]&amp;cauthor=true&amp;cauthor_uid=9635947"/>
              </a:rPr>
              <a:t>Carruthers SG</a:t>
            </a:r>
            <a:r>
              <a:rPr lang="en-US" altLang="en-US">
                <a:latin typeface="Arial" charset="0"/>
              </a:rPr>
              <a:t>, </a:t>
            </a:r>
            <a:r>
              <a:rPr lang="en-US" altLang="en-US">
                <a:latin typeface="Arial" charset="0"/>
                <a:hlinkClick r:id="rId7" invalidUrl="http://www-ncbi-nlm-nih-gov.myaccess.library.utoronto.ca/pubmed?term=Dahl%C3%B6f B[Author]&amp;cauthor=true&amp;cauthor_uid=9635947"/>
              </a:rPr>
              <a:t>Dahlöf B</a:t>
            </a:r>
            <a:r>
              <a:rPr lang="en-US" altLang="en-US">
                <a:latin typeface="Arial" charset="0"/>
              </a:rPr>
              <a:t>, </a:t>
            </a:r>
            <a:r>
              <a:rPr lang="en-US" altLang="en-US">
                <a:latin typeface="Arial" charset="0"/>
                <a:hlinkClick r:id="rId8" invalidUrl="http://www-ncbi-nlm-nih-gov.myaccess.library.utoronto.ca/pubmed?term=Elmfeldt D[Author]&amp;cauthor=true&amp;cauthor_uid=9635947"/>
              </a:rPr>
              <a:t>Elmfeldt D</a:t>
            </a:r>
            <a:r>
              <a:rPr lang="en-US" altLang="en-US">
                <a:latin typeface="Arial" charset="0"/>
              </a:rPr>
              <a:t>, </a:t>
            </a:r>
            <a:r>
              <a:rPr lang="en-US" altLang="en-US">
                <a:latin typeface="Arial" charset="0"/>
                <a:hlinkClick r:id="rId9" invalidUrl="http://www-ncbi-nlm-nih-gov.myaccess.library.utoronto.ca/pubmed?term=Julius S[Author]&amp;cauthor=true&amp;cauthor_uid=9635947"/>
              </a:rPr>
              <a:t>Julius S</a:t>
            </a:r>
            <a:r>
              <a:rPr lang="en-US" altLang="en-US">
                <a:latin typeface="Arial" charset="0"/>
              </a:rPr>
              <a:t>, </a:t>
            </a:r>
            <a:r>
              <a:rPr lang="en-US" altLang="en-US">
                <a:latin typeface="Arial" charset="0"/>
                <a:hlinkClick r:id="rId10" invalidUrl="http://www-ncbi-nlm-nih-gov.myaccess.library.utoronto.ca/pubmed?term=M%C3%A9nard J[Author]&amp;cauthor=true&amp;cauthor_uid=9635947"/>
              </a:rPr>
              <a:t>Ménard J</a:t>
            </a:r>
            <a:r>
              <a:rPr lang="en-US" altLang="en-US">
                <a:latin typeface="Arial" charset="0"/>
              </a:rPr>
              <a:t>, </a:t>
            </a:r>
            <a:r>
              <a:rPr lang="en-US" altLang="en-US">
                <a:latin typeface="Arial" charset="0"/>
                <a:hlinkClick r:id="rId11" invalidUrl="http://www-ncbi-nlm-nih-gov.myaccess.library.utoronto.ca/pubmed?term=Rahn KH[Author]&amp;cauthor=true&amp;cauthor_uid=9635947"/>
              </a:rPr>
              <a:t>Rahn KH</a:t>
            </a:r>
            <a:r>
              <a:rPr lang="en-US" altLang="en-US">
                <a:latin typeface="Arial" charset="0"/>
              </a:rPr>
              <a:t>, </a:t>
            </a:r>
            <a:r>
              <a:rPr lang="en-US" altLang="en-US">
                <a:latin typeface="Arial" charset="0"/>
                <a:hlinkClick r:id="rId12" invalidUrl="http://www-ncbi-nlm-nih-gov.myaccess.library.utoronto.ca/pubmed?term=Wedel H[Author]&amp;cauthor=true&amp;cauthor_uid=9635947"/>
              </a:rPr>
              <a:t>Wedel H</a:t>
            </a:r>
            <a:r>
              <a:rPr lang="en-US" altLang="en-US">
                <a:latin typeface="Arial" charset="0"/>
              </a:rPr>
              <a:t>, </a:t>
            </a:r>
            <a:r>
              <a:rPr lang="en-US" altLang="en-US">
                <a:latin typeface="Arial" charset="0"/>
                <a:hlinkClick r:id="rId13" invalidUrl="http://www-ncbi-nlm-nih-gov.myaccess.library.utoronto.ca/pubmed?term=Westerling S[Author]&amp;cauthor=true&amp;cauthor_uid=9635947"/>
              </a:rPr>
              <a:t>Westerling S</a:t>
            </a:r>
            <a:r>
              <a:rPr lang="en-US" altLang="en-US">
                <a:latin typeface="Arial" charset="0"/>
              </a:rPr>
              <a:t>.</a:t>
            </a:r>
          </a:p>
          <a:p>
            <a:r>
              <a:rPr lang="en-US" altLang="en-US" b="1">
                <a:latin typeface="Arial" charset="0"/>
              </a:rPr>
              <a:t>Source</a:t>
            </a:r>
          </a:p>
          <a:p>
            <a:r>
              <a:rPr lang="en-US" altLang="en-US">
                <a:latin typeface="Arial" charset="0"/>
              </a:rPr>
              <a:t>University of Uppsala, Department of Public Health and Social Sciences, Clinical Hypertension Research, Sweden.</a:t>
            </a:r>
          </a:p>
          <a:p>
            <a:r>
              <a:rPr lang="en-US" altLang="en-US" b="1">
                <a:latin typeface="Arial" charset="0"/>
              </a:rPr>
              <a:t>Abstract</a:t>
            </a:r>
          </a:p>
          <a:p>
            <a:r>
              <a:rPr lang="en-US" altLang="en-US" b="1">
                <a:latin typeface="Arial" charset="0"/>
              </a:rPr>
              <a:t>BACKGROUND: </a:t>
            </a:r>
          </a:p>
          <a:p>
            <a:r>
              <a:rPr lang="en-US" altLang="en-US">
                <a:latin typeface="Arial" charset="0"/>
              </a:rPr>
              <a:t>Despite treatment, there is often a higher incidence of cardiovascular complications in patients with hypertension than in normotensive individuals. Inadequate reduction of their blood pressure is a likely cause, but the optimum target blood pressure is not known. The impact of acetylsalicylic acid (aspirin) has never been investigated in patients with hypertension. We aimed to assess the optimum target diastolic blood pressure and the potential benefit of a low dose of acetylsalicylic acid in the treatment of hypertension.</a:t>
            </a:r>
          </a:p>
          <a:p>
            <a:r>
              <a:rPr lang="en-US" altLang="en-US" b="1">
                <a:latin typeface="Arial" charset="0"/>
              </a:rPr>
              <a:t>METHODS: </a:t>
            </a:r>
          </a:p>
          <a:p>
            <a:r>
              <a:rPr lang="en-US" altLang="en-US">
                <a:latin typeface="Arial" charset="0"/>
              </a:rPr>
              <a:t>18790 patients, from 26 countries, aged 50-80 years (mean 61.5 years) with hypertension and diastolic blood pressure between 100 mm Hg and 115 mm Hg (mean 105 mm Hg) were randomly assigned a target diastolic blood pressure. 6264 patients were allocated to the target pressure &lt; or =90 mm Hg, 6264 to &lt; or =85 mm Hg, and 6262 to &lt; or =80 mm Hg. Felodipine was given as baseline therapy with the addition of other agents, according to a five-step regimen. In addition, 9399 patients were randomly assigned 75 mg/day acetylsalicylic acid (Bamycor, Astra) and 9391 patients were assigned placebo.</a:t>
            </a:r>
          </a:p>
          <a:p>
            <a:r>
              <a:rPr lang="en-US" altLang="en-US" b="1">
                <a:latin typeface="Arial" charset="0"/>
              </a:rPr>
              <a:t>FINDINGS: </a:t>
            </a:r>
          </a:p>
          <a:p>
            <a:r>
              <a:rPr lang="en-US" altLang="en-US">
                <a:latin typeface="Arial" charset="0"/>
              </a:rPr>
              <a:t>Diastolic blood pressure was reduced by 20.3 mm Hg, 22.3 mm Hg, and 24.3 mm Hg, in the &lt; or =90 mm Hg, &lt; or =85 mm Hg, and &lt; or =80 mm Hg target groups, respectively. The lowest incidence of major cardiovascular events occurred at a mean achieved diastolic blood pressure of 82.6 mm Hg; the lowest risk of cardiovascular mortality occurred at 86.5 mm Hg. Further reduction below these blood pressures was safe. In patients with diabetes mellitus there was a 51% reduction in major cardiovascular events in target group &lt; or =80 mm Hg compared with target group &lt; or =90 mm Hg (p for trend=0.005). Acetylsalicylic acid reduced major cardiovascular events by 15% (p=0.03) and all myocardial infarction by 36% (p=0.002), with no effect on stroke. There were seven fatal bleeds in the acetylsalicylic acid group and eight in the placebo group, and 129 versus 70 non-fatal major bleeds in the two groups, respectively (p&lt;0.001).</a:t>
            </a:r>
          </a:p>
          <a:p>
            <a:r>
              <a:rPr lang="en-US" altLang="en-US" b="1">
                <a:latin typeface="Arial" charset="0"/>
              </a:rPr>
              <a:t>INTERPRETATION: </a:t>
            </a:r>
          </a:p>
          <a:p>
            <a:r>
              <a:rPr lang="en-US" altLang="en-US">
                <a:latin typeface="Arial" charset="0"/>
              </a:rPr>
              <a:t>Intensive lowering of blood pressure in patients with hypertension was associated with a low rate of cardiovascular events. The HOT Study shows the benefits of lowering the diastolic blood pressure down to 82.6 mm Hg. Acetylsalicylic acid significantly reduced major cardiovascular events with the greatest benefit seen in all myocardial infarction. There was no effect on the incidence of stroke or fatal bleeds, but non-fatal major bleeds were twice as common.</a:t>
            </a:r>
          </a:p>
        </p:txBody>
      </p:sp>
      <p:sp>
        <p:nvSpPr>
          <p:cNvPr id="4040708" name="Rectangle 4"/>
          <p:cNvSpPr>
            <a:spLocks noChangeArrowheads="1"/>
          </p:cNvSpPr>
          <p:nvPr/>
        </p:nvSpPr>
        <p:spPr bwMode="auto">
          <a:xfrm>
            <a:off x="787400" y="8459788"/>
            <a:ext cx="5246688" cy="414337"/>
          </a:xfrm>
          <a:prstGeom prst="rect">
            <a:avLst/>
          </a:prstGeom>
          <a:noFill/>
          <a:ln w="9525">
            <a:noFill/>
            <a:miter lim="800000"/>
            <a:headEnd/>
            <a:tailEnd/>
          </a:ln>
          <a:effectLst/>
        </p:spPr>
        <p:txBody>
          <a:bodyPr wrap="none" lIns="90784" tIns="45392" rIns="90784" bIns="45392">
            <a:spAutoFit/>
          </a:bodyPr>
          <a:lstStyle/>
          <a:p>
            <a:pPr defTabSz="908316">
              <a:defRPr/>
            </a:pPr>
            <a:r>
              <a:rPr lang="en-US" sz="700" dirty="0">
                <a:solidFill>
                  <a:srgbClr val="000000"/>
                </a:solidFill>
                <a:latin typeface="Arial" pitchFamily="34" charset="0"/>
                <a:ea typeface="ＭＳ Ｐゴシック" pitchFamily="34" charset="-128"/>
              </a:rPr>
              <a:t>Hansson L, </a:t>
            </a:r>
            <a:r>
              <a:rPr lang="en-US" sz="700" dirty="0" err="1">
                <a:solidFill>
                  <a:srgbClr val="000000"/>
                </a:solidFill>
                <a:latin typeface="Arial" pitchFamily="34" charset="0"/>
                <a:ea typeface="ＭＳ Ｐゴシック" pitchFamily="34" charset="-128"/>
              </a:rPr>
              <a:t>Zanchetti</a:t>
            </a:r>
            <a:r>
              <a:rPr lang="en-US" sz="700" dirty="0">
                <a:solidFill>
                  <a:srgbClr val="000000"/>
                </a:solidFill>
                <a:latin typeface="Arial" pitchFamily="34" charset="0"/>
                <a:ea typeface="ＭＳ Ｐゴシック" pitchFamily="34" charset="-128"/>
              </a:rPr>
              <a:t> A, </a:t>
            </a:r>
            <a:r>
              <a:rPr lang="en-US" sz="700" dirty="0" err="1">
                <a:solidFill>
                  <a:srgbClr val="000000"/>
                </a:solidFill>
                <a:latin typeface="Arial" pitchFamily="34" charset="0"/>
                <a:ea typeface="ＭＳ Ｐゴシック" pitchFamily="34" charset="-128"/>
              </a:rPr>
              <a:t>Carruthers</a:t>
            </a:r>
            <a:r>
              <a:rPr lang="en-US" sz="700" dirty="0">
                <a:solidFill>
                  <a:srgbClr val="000000"/>
                </a:solidFill>
                <a:latin typeface="Arial" pitchFamily="34" charset="0"/>
                <a:ea typeface="ＭＳ Ｐゴシック" pitchFamily="34" charset="-128"/>
              </a:rPr>
              <a:t> SG, et al. Effects of intensive blood-pressure lowering and low-dose aspirin in patients with </a:t>
            </a:r>
            <a:br>
              <a:rPr lang="en-US" sz="700" dirty="0">
                <a:solidFill>
                  <a:srgbClr val="000000"/>
                </a:solidFill>
                <a:latin typeface="Arial" pitchFamily="34" charset="0"/>
                <a:ea typeface="ＭＳ Ｐゴシック" pitchFamily="34" charset="-128"/>
              </a:rPr>
            </a:br>
            <a:r>
              <a:rPr lang="en-US" sz="700" dirty="0">
                <a:solidFill>
                  <a:srgbClr val="000000"/>
                </a:solidFill>
                <a:latin typeface="Arial" pitchFamily="34" charset="0"/>
                <a:ea typeface="ＭＳ Ｐゴシック" pitchFamily="34" charset="-128"/>
              </a:rPr>
              <a:t>hypertension: principal results of the Hypertension Optimal Treatment (HOT) </a:t>
            </a:r>
            <a:r>
              <a:rPr lang="en-US" sz="700" dirty="0" err="1">
                <a:solidFill>
                  <a:srgbClr val="000000"/>
                </a:solidFill>
                <a:latin typeface="Arial" pitchFamily="34" charset="0"/>
                <a:ea typeface="ＭＳ Ｐゴシック" pitchFamily="34" charset="-128"/>
              </a:rPr>
              <a:t>randomised</a:t>
            </a:r>
            <a:r>
              <a:rPr lang="en-US" sz="700" dirty="0">
                <a:solidFill>
                  <a:srgbClr val="000000"/>
                </a:solidFill>
                <a:latin typeface="Arial" pitchFamily="34" charset="0"/>
                <a:ea typeface="ＭＳ Ｐゴシック" pitchFamily="34" charset="-128"/>
              </a:rPr>
              <a:t> trial. </a:t>
            </a:r>
            <a:r>
              <a:rPr lang="en-US" sz="700" i="1" dirty="0">
                <a:solidFill>
                  <a:srgbClr val="000000"/>
                </a:solidFill>
                <a:latin typeface="Arial" pitchFamily="34" charset="0"/>
                <a:ea typeface="ＭＳ Ｐゴシック" pitchFamily="34" charset="-128"/>
              </a:rPr>
              <a:t>Lancet</a:t>
            </a:r>
            <a:r>
              <a:rPr lang="en-US" sz="700" dirty="0">
                <a:solidFill>
                  <a:srgbClr val="000000"/>
                </a:solidFill>
                <a:latin typeface="Arial" pitchFamily="34" charset="0"/>
                <a:ea typeface="ＭＳ Ｐゴシック" pitchFamily="34" charset="-128"/>
              </a:rPr>
              <a:t>. 1998;351:1755-1762.</a:t>
            </a:r>
          </a:p>
          <a:p>
            <a:pPr defTabSz="908316">
              <a:defRPr/>
            </a:pPr>
            <a:endParaRPr lang="en-US" sz="700" dirty="0">
              <a:solidFill>
                <a:srgbClr val="000000"/>
              </a:solidFill>
              <a:latin typeface="Arial" pitchFamily="34" charset="0"/>
              <a:ea typeface="ＭＳ Ｐゴシック" pitchFamily="34" charset="-128"/>
            </a:endParaRPr>
          </a:p>
        </p:txBody>
      </p:sp>
    </p:spTree>
    <p:extLst>
      <p:ext uri="{BB962C8B-B14F-4D97-AF65-F5344CB8AC3E}">
        <p14:creationId xmlns:p14="http://schemas.microsoft.com/office/powerpoint/2010/main" val="512566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latin typeface="Arial" charset="0"/>
            </a:endParaRPr>
          </a:p>
        </p:txBody>
      </p:sp>
      <p:sp>
        <p:nvSpPr>
          <p:cNvPr id="2969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E09E68E5-C2AC-BF44-9E39-36A8F8A93CFD}" type="slidenum">
              <a:rPr lang="en-US" altLang="en-US" sz="1200"/>
              <a:pPr algn="r" eaLnBrk="1" hangingPunct="1"/>
              <a:t>9</a:t>
            </a:fld>
            <a:endParaRPr lang="en-US" altLang="en-US" sz="1200"/>
          </a:p>
        </p:txBody>
      </p:sp>
    </p:spTree>
    <p:extLst>
      <p:ext uri="{BB962C8B-B14F-4D97-AF65-F5344CB8AC3E}">
        <p14:creationId xmlns:p14="http://schemas.microsoft.com/office/powerpoint/2010/main" val="11491481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p:cNvSpPr txBox="1">
            <a:spLocks noGrp="1" noChangeArrowheads="1"/>
          </p:cNvSpPr>
          <p:nvPr/>
        </p:nvSpPr>
        <p:spPr bwMode="auto">
          <a:xfrm>
            <a:off x="3971925" y="8774113"/>
            <a:ext cx="3038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691D6F43-2E47-B842-9FAB-3883DCA42C6A}" type="slidenum">
              <a:rPr lang="fr-FR" altLang="en-US" sz="1200">
                <a:solidFill>
                  <a:srgbClr val="000000"/>
                </a:solidFill>
                <a:latin typeface="Times New Roman" charset="0"/>
              </a:rPr>
              <a:pPr algn="r" eaLnBrk="1" hangingPunct="1"/>
              <a:t>10</a:t>
            </a:fld>
            <a:endParaRPr lang="fr-FR" altLang="en-US" sz="1200">
              <a:solidFill>
                <a:srgbClr val="000000"/>
              </a:solidFill>
              <a:latin typeface="Times New Roman" charset="0"/>
            </a:endParaRPr>
          </a:p>
        </p:txBody>
      </p:sp>
      <p:sp>
        <p:nvSpPr>
          <p:cNvPr id="69634"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69635" name="Rectangle 3"/>
          <p:cNvSpPr>
            <a:spLocks noGrp="1" noChangeArrowheads="1"/>
          </p:cNvSpPr>
          <p:nvPr>
            <p:ph type="body" idx="1"/>
          </p:nvPr>
        </p:nvSpPr>
        <p:spPr bwMode="auto">
          <a:xfrm>
            <a:off x="935038" y="4387850"/>
            <a:ext cx="5140325" cy="3848100"/>
          </a:xfrm>
          <a:solidFill>
            <a:srgbClr val="FFFFFF"/>
          </a:solidFill>
          <a:ln>
            <a:solidFill>
              <a:srgbClr val="000000"/>
            </a:solidFill>
            <a:miter lim="800000"/>
            <a:headEnd/>
            <a:tailEnd/>
          </a:ln>
        </p:spPr>
        <p:txBody>
          <a:bodyPr wrap="square" numCol="1" anchor="t" anchorCtr="0" compatLnSpc="1">
            <a:prstTxWarp prst="textNoShape">
              <a:avLst/>
            </a:prstTxWarp>
          </a:bodyPr>
          <a:lstStyle/>
          <a:p>
            <a:pPr marL="231775" indent="-231775"/>
            <a:endParaRPr lang="en-CA" altLang="en-US">
              <a:latin typeface="Times New Roman" charset="0"/>
            </a:endParaRPr>
          </a:p>
        </p:txBody>
      </p:sp>
    </p:spTree>
    <p:extLst>
      <p:ext uri="{BB962C8B-B14F-4D97-AF65-F5344CB8AC3E}">
        <p14:creationId xmlns:p14="http://schemas.microsoft.com/office/powerpoint/2010/main" val="14125868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30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4301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5366CA59-1514-354A-B6E8-FE3110D85DA5}" type="slidenum">
              <a:rPr lang="en-US" altLang="en-US" sz="1200">
                <a:solidFill>
                  <a:srgbClr val="000000"/>
                </a:solidFill>
              </a:rPr>
              <a:pPr algn="r" eaLnBrk="1" hangingPunct="1"/>
              <a:t>22</a:t>
            </a:fld>
            <a:endParaRPr lang="en-US" altLang="en-US" sz="1200">
              <a:solidFill>
                <a:srgbClr val="000000"/>
              </a:solidFill>
            </a:endParaRPr>
          </a:p>
        </p:txBody>
      </p:sp>
    </p:spTree>
    <p:extLst>
      <p:ext uri="{BB962C8B-B14F-4D97-AF65-F5344CB8AC3E}">
        <p14:creationId xmlns:p14="http://schemas.microsoft.com/office/powerpoint/2010/main" val="914747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5764AB6B-5912-EC4C-801D-6B2BE825F076}"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542CFAD0-A0BD-494A-B68A-184DD4503DF9}" type="datetimeFigureOut">
              <a:rPr lang="en-US" altLang="en-US"/>
              <a:pPr/>
              <a:t>10/23/18</a:t>
            </a:fld>
            <a:endParaRPr lang="en-US" altLang="en-US"/>
          </a:p>
        </p:txBody>
      </p:sp>
    </p:spTree>
    <p:extLst>
      <p:ext uri="{BB962C8B-B14F-4D97-AF65-F5344CB8AC3E}">
        <p14:creationId xmlns:p14="http://schemas.microsoft.com/office/powerpoint/2010/main" val="21314124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11D52095-792D-4549-A084-A4004B2D0735}"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1231D28-D78B-6B43-9EDC-1CA93649CFDE}" type="slidenum">
              <a:rPr lang="en-US" altLang="en-US"/>
              <a:pPr/>
              <a:t>‹#›</a:t>
            </a:fld>
            <a:endParaRPr lang="en-US" altLang="en-US"/>
          </a:p>
        </p:txBody>
      </p:sp>
    </p:spTree>
    <p:extLst>
      <p:ext uri="{BB962C8B-B14F-4D97-AF65-F5344CB8AC3E}">
        <p14:creationId xmlns:p14="http://schemas.microsoft.com/office/powerpoint/2010/main" val="1907056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A303D507-3F3F-394B-94F6-1596C0DBF529}"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C6232D5-464E-6844-AA22-B30A8B5723B1}" type="slidenum">
              <a:rPr lang="en-US" altLang="en-US"/>
              <a:pPr/>
              <a:t>‹#›</a:t>
            </a:fld>
            <a:endParaRPr lang="en-US" altLang="en-US"/>
          </a:p>
        </p:txBody>
      </p:sp>
    </p:spTree>
    <p:extLst>
      <p:ext uri="{BB962C8B-B14F-4D97-AF65-F5344CB8AC3E}">
        <p14:creationId xmlns:p14="http://schemas.microsoft.com/office/powerpoint/2010/main" val="7101893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1123125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561242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8646562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9913962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6878742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4401512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65970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1654135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94C98835-6A91-C042-8DC3-86675F3534E4}"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AED91022-A410-814C-9184-D1CE8C153415}" type="datetimeFigureOut">
              <a:rPr lang="en-US" altLang="en-US"/>
              <a:pPr/>
              <a:t>10/23/18</a:t>
            </a:fld>
            <a:endParaRPr lang="en-US" altLang="en-US"/>
          </a:p>
        </p:txBody>
      </p:sp>
    </p:spTree>
    <p:extLst>
      <p:ext uri="{BB962C8B-B14F-4D97-AF65-F5344CB8AC3E}">
        <p14:creationId xmlns:p14="http://schemas.microsoft.com/office/powerpoint/2010/main" val="4751046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824363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927043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285599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E062DED5-39EF-0146-B028-BEAFF80586AD}"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defRPr>
            </a:lvl1pPr>
          </a:lstStyle>
          <a:p>
            <a:fld id="{76F8354F-1D0C-474B-BED7-9B3B0CE2ADD3}" type="datetimeFigureOut">
              <a:rPr lang="en-US" altLang="en-US"/>
              <a:pPr/>
              <a:t>10/23/18</a:t>
            </a:fld>
            <a:endParaRPr lang="en-US" altLang="en-US"/>
          </a:p>
        </p:txBody>
      </p:sp>
    </p:spTree>
    <p:extLst>
      <p:ext uri="{BB962C8B-B14F-4D97-AF65-F5344CB8AC3E}">
        <p14:creationId xmlns:p14="http://schemas.microsoft.com/office/powerpoint/2010/main" val="4377576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B572B100-4C72-E043-86DF-27BE5F2320CA}"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defRPr>
            </a:lvl1pPr>
          </a:lstStyle>
          <a:p>
            <a:fld id="{18C79531-B38F-404B-81F4-F2B032B27D54}" type="datetimeFigureOut">
              <a:rPr lang="en-US" altLang="en-US"/>
              <a:pPr/>
              <a:t>10/23/18</a:t>
            </a:fld>
            <a:endParaRPr lang="en-US" altLang="en-US"/>
          </a:p>
        </p:txBody>
      </p:sp>
    </p:spTree>
    <p:extLst>
      <p:ext uri="{BB962C8B-B14F-4D97-AF65-F5344CB8AC3E}">
        <p14:creationId xmlns:p14="http://schemas.microsoft.com/office/powerpoint/2010/main" val="1130085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F8D3EFB2-9675-3042-9A0A-8BD1D38F8C2D}"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defRPr>
            </a:lvl1pPr>
          </a:lstStyle>
          <a:p>
            <a:fld id="{8C621616-FDAE-CC4C-8FA6-4482471E86E6}" type="datetimeFigureOut">
              <a:rPr lang="en-US" altLang="en-US"/>
              <a:pPr/>
              <a:t>10/23/18</a:t>
            </a:fld>
            <a:endParaRPr lang="en-US" altLang="en-US"/>
          </a:p>
        </p:txBody>
      </p:sp>
    </p:spTree>
    <p:extLst>
      <p:ext uri="{BB962C8B-B14F-4D97-AF65-F5344CB8AC3E}">
        <p14:creationId xmlns:p14="http://schemas.microsoft.com/office/powerpoint/2010/main" val="9596264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B1B93B99-EDF8-4B47-862D-23E630D48EA1}"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defRPr>
            </a:lvl1pPr>
          </a:lstStyle>
          <a:p>
            <a:fld id="{E6B111BA-A3B3-FF4D-BB0D-14AC4F69FE51}" type="datetimeFigureOut">
              <a:rPr lang="en-US" altLang="en-US"/>
              <a:pPr/>
              <a:t>10/23/18</a:t>
            </a:fld>
            <a:endParaRPr lang="en-US" altLang="en-US"/>
          </a:p>
        </p:txBody>
      </p:sp>
    </p:spTree>
    <p:extLst>
      <p:ext uri="{BB962C8B-B14F-4D97-AF65-F5344CB8AC3E}">
        <p14:creationId xmlns:p14="http://schemas.microsoft.com/office/powerpoint/2010/main" val="8403629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B98D619E-702C-6143-A6BD-63C2A528CC83}" type="slidenum">
              <a:rPr lang="en-US" altLang="en-US"/>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defRPr>
            </a:lvl1pPr>
          </a:lstStyle>
          <a:p>
            <a:fld id="{B14EBF7C-D410-3240-8822-AD8572CC3BB6}" type="datetimeFigureOut">
              <a:rPr lang="en-US" altLang="en-US"/>
              <a:pPr/>
              <a:t>10/23/18</a:t>
            </a:fld>
            <a:endParaRPr lang="en-US" altLang="en-US"/>
          </a:p>
        </p:txBody>
      </p:sp>
    </p:spTree>
    <p:extLst>
      <p:ext uri="{BB962C8B-B14F-4D97-AF65-F5344CB8AC3E}">
        <p14:creationId xmlns:p14="http://schemas.microsoft.com/office/powerpoint/2010/main" val="21270665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1D60FC86-9B09-EC43-85DC-AE2FE446131C}" type="slidenum">
              <a:rPr lang="en-US" altLang="en-US"/>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defRPr>
            </a:lvl1pPr>
          </a:lstStyle>
          <a:p>
            <a:fld id="{43B04B4A-635B-E54B-9EDF-71A3722AF28E}" type="datetimeFigureOut">
              <a:rPr lang="en-US" altLang="en-US"/>
              <a:pPr/>
              <a:t>10/23/18</a:t>
            </a:fld>
            <a:endParaRPr lang="en-US" altLang="en-US"/>
          </a:p>
        </p:txBody>
      </p:sp>
    </p:spTree>
    <p:extLst>
      <p:ext uri="{BB962C8B-B14F-4D97-AF65-F5344CB8AC3E}">
        <p14:creationId xmlns:p14="http://schemas.microsoft.com/office/powerpoint/2010/main" val="4470661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74275D7C-DE69-9242-B8D4-1411CDBC37B3}"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defRPr>
            </a:lvl1pPr>
          </a:lstStyle>
          <a:p>
            <a:fld id="{20725031-E4A8-3C40-BA8B-959A90243E0F}" type="datetimeFigureOut">
              <a:rPr lang="en-US" altLang="en-US"/>
              <a:pPr/>
              <a:t>10/23/18</a:t>
            </a:fld>
            <a:endParaRPr lang="en-US" altLang="en-US"/>
          </a:p>
        </p:txBody>
      </p:sp>
    </p:spTree>
    <p:extLst>
      <p:ext uri="{BB962C8B-B14F-4D97-AF65-F5344CB8AC3E}">
        <p14:creationId xmlns:p14="http://schemas.microsoft.com/office/powerpoint/2010/main" val="1943338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550F5096-A5EF-BC48-9C41-974728ABF26F}"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3DA7CF3E-0D0B-054C-A119-8F2529B9E09A}" type="datetimeFigureOut">
              <a:rPr lang="en-US" altLang="en-US"/>
              <a:pPr/>
              <a:t>10/23/18</a:t>
            </a:fld>
            <a:endParaRPr lang="en-US" altLang="en-US"/>
          </a:p>
        </p:txBody>
      </p:sp>
    </p:spTree>
    <p:extLst>
      <p:ext uri="{BB962C8B-B14F-4D97-AF65-F5344CB8AC3E}">
        <p14:creationId xmlns:p14="http://schemas.microsoft.com/office/powerpoint/2010/main" val="7399051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defRPr>
            </a:lvl1pPr>
          </a:lstStyle>
          <a:p>
            <a:fld id="{0330783B-6222-B74C-9C0A-DE814A530B4F}"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934E645F-6F2A-B441-A3CB-A31FE20AB30A}" type="slidenum">
              <a:rPr lang="en-US" altLang="en-US"/>
              <a:pPr/>
              <a:t>‹#›</a:t>
            </a:fld>
            <a:endParaRPr lang="en-US" altLang="en-US"/>
          </a:p>
        </p:txBody>
      </p:sp>
    </p:spTree>
    <p:extLst>
      <p:ext uri="{BB962C8B-B14F-4D97-AF65-F5344CB8AC3E}">
        <p14:creationId xmlns:p14="http://schemas.microsoft.com/office/powerpoint/2010/main" val="6162731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defRPr>
            </a:lvl1pPr>
          </a:lstStyle>
          <a:p>
            <a:fld id="{15CDC596-7E91-B544-B5F8-3471E8ABB409}"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561C55CE-54F7-B84F-9B39-A7C7D5595DC7}" type="slidenum">
              <a:rPr lang="en-US" altLang="en-US"/>
              <a:pPr/>
              <a:t>‹#›</a:t>
            </a:fld>
            <a:endParaRPr lang="en-US" altLang="en-US"/>
          </a:p>
        </p:txBody>
      </p:sp>
    </p:spTree>
    <p:extLst>
      <p:ext uri="{BB962C8B-B14F-4D97-AF65-F5344CB8AC3E}">
        <p14:creationId xmlns:p14="http://schemas.microsoft.com/office/powerpoint/2010/main" val="3885975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defRPr>
            </a:lvl1pPr>
          </a:lstStyle>
          <a:p>
            <a:fld id="{B6ADC558-5D08-E148-93A1-BAE61A533212}"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8693E55-7BC0-834B-95CF-DC0CBAAD0ADC}" type="slidenum">
              <a:rPr lang="en-US" altLang="en-US"/>
              <a:pPr/>
              <a:t>‹#›</a:t>
            </a:fld>
            <a:endParaRPr lang="en-US" altLang="en-US"/>
          </a:p>
        </p:txBody>
      </p:sp>
    </p:spTree>
    <p:extLst>
      <p:ext uri="{BB962C8B-B14F-4D97-AF65-F5344CB8AC3E}">
        <p14:creationId xmlns:p14="http://schemas.microsoft.com/office/powerpoint/2010/main" val="6606976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defRPr>
            </a:lvl1pPr>
          </a:lstStyle>
          <a:p>
            <a:fld id="{FB7A13F6-115D-C04F-A5D3-0EB5E8B151B6}"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A19060C-B466-4C44-BD10-463ECE556F2B}" type="slidenum">
              <a:rPr lang="en-US" altLang="en-US"/>
              <a:pPr/>
              <a:t>‹#›</a:t>
            </a:fld>
            <a:endParaRPr lang="en-US" altLang="en-US"/>
          </a:p>
        </p:txBody>
      </p:sp>
    </p:spTree>
    <p:extLst>
      <p:ext uri="{BB962C8B-B14F-4D97-AF65-F5344CB8AC3E}">
        <p14:creationId xmlns:p14="http://schemas.microsoft.com/office/powerpoint/2010/main" val="18556544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defRPr>
            </a:lvl1pPr>
          </a:lstStyle>
          <a:p>
            <a:fld id="{EF3D507B-6378-DB4C-B8E3-C0A3F2B4DC58}" type="datetimeFigureOut">
              <a:rPr lang="en-CA" altLang="en-US"/>
              <a:pPr/>
              <a:t>2018-10-23</a:t>
            </a:fld>
            <a:endParaRPr lang="en-CA" altLang="en-US"/>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fld id="{84FCF33F-AEA7-7746-8AF7-09DD02F480BB}" type="slidenum">
              <a:rPr lang="en-CA" altLang="en-US"/>
              <a:pPr/>
              <a:t>‹#›</a:t>
            </a:fld>
            <a:endParaRPr lang="en-CA" altLang="en-US"/>
          </a:p>
        </p:txBody>
      </p:sp>
    </p:spTree>
    <p:extLst>
      <p:ext uri="{BB962C8B-B14F-4D97-AF65-F5344CB8AC3E}">
        <p14:creationId xmlns:p14="http://schemas.microsoft.com/office/powerpoint/2010/main" val="79402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464F8C66-17E5-0D48-81EA-147296146F7F}"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FB16799B-B7BF-5243-B6DB-0E8FC10DF3D4}" type="datetimeFigureOut">
              <a:rPr lang="en-US" altLang="en-US"/>
              <a:pPr/>
              <a:t>10/23/18</a:t>
            </a:fld>
            <a:endParaRPr lang="en-US" altLang="en-US"/>
          </a:p>
        </p:txBody>
      </p:sp>
    </p:spTree>
    <p:extLst>
      <p:ext uri="{BB962C8B-B14F-4D97-AF65-F5344CB8AC3E}">
        <p14:creationId xmlns:p14="http://schemas.microsoft.com/office/powerpoint/2010/main" val="1654850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C668F463-031F-5047-A2C4-EFBC2CC166E6}" type="slidenum">
              <a:rPr lang="en-US" altLang="en-US"/>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2AADECCC-5A0B-8647-B0FA-40B60FFF5FFC}" type="datetimeFigureOut">
              <a:rPr lang="en-US" altLang="en-US"/>
              <a:pPr/>
              <a:t>10/23/18</a:t>
            </a:fld>
            <a:endParaRPr lang="en-US" altLang="en-US"/>
          </a:p>
        </p:txBody>
      </p:sp>
    </p:spTree>
    <p:extLst>
      <p:ext uri="{BB962C8B-B14F-4D97-AF65-F5344CB8AC3E}">
        <p14:creationId xmlns:p14="http://schemas.microsoft.com/office/powerpoint/2010/main" val="1017237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90E5987C-E98D-DE4B-AC09-463B567B3235}" type="slidenum">
              <a:rPr lang="en-US" altLang="en-US"/>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964879CD-F949-8846-9398-66F8E5E082D7}" type="datetimeFigureOut">
              <a:rPr lang="en-US" altLang="en-US"/>
              <a:pPr/>
              <a:t>10/23/18</a:t>
            </a:fld>
            <a:endParaRPr lang="en-US" altLang="en-US"/>
          </a:p>
        </p:txBody>
      </p:sp>
    </p:spTree>
    <p:extLst>
      <p:ext uri="{BB962C8B-B14F-4D97-AF65-F5344CB8AC3E}">
        <p14:creationId xmlns:p14="http://schemas.microsoft.com/office/powerpoint/2010/main" val="600642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707E4998-5319-C14D-955A-40961F0536D6}"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EB1DD897-49BE-894D-B9CC-1CDE1D112528}" type="datetimeFigureOut">
              <a:rPr lang="en-US" altLang="en-US"/>
              <a:pPr/>
              <a:t>10/23/18</a:t>
            </a:fld>
            <a:endParaRPr lang="en-US" altLang="en-US"/>
          </a:p>
        </p:txBody>
      </p:sp>
    </p:spTree>
    <p:extLst>
      <p:ext uri="{BB962C8B-B14F-4D97-AF65-F5344CB8AC3E}">
        <p14:creationId xmlns:p14="http://schemas.microsoft.com/office/powerpoint/2010/main" val="1833272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D496CC67-F15D-A945-950D-9054BD15D4C0}"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405E2488-A4BC-574E-AF51-C5FC90C01057}" type="slidenum">
              <a:rPr lang="en-US" altLang="en-US"/>
              <a:pPr/>
              <a:t>‹#›</a:t>
            </a:fld>
            <a:endParaRPr lang="en-US" altLang="en-US"/>
          </a:p>
        </p:txBody>
      </p:sp>
    </p:spTree>
    <p:extLst>
      <p:ext uri="{BB962C8B-B14F-4D97-AF65-F5344CB8AC3E}">
        <p14:creationId xmlns:p14="http://schemas.microsoft.com/office/powerpoint/2010/main" val="1866334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49AB6665-3C3B-7F42-8066-CB298FA02FEC}"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9FE3FB67-16AA-1141-9A02-A6F8E9F0FB0A}" type="slidenum">
              <a:rPr lang="en-US" altLang="en-US"/>
              <a:pPr/>
              <a:t>‹#›</a:t>
            </a:fld>
            <a:endParaRPr lang="en-US" altLang="en-US"/>
          </a:p>
        </p:txBody>
      </p:sp>
    </p:spTree>
    <p:extLst>
      <p:ext uri="{BB962C8B-B14F-4D97-AF65-F5344CB8AC3E}">
        <p14:creationId xmlns:p14="http://schemas.microsoft.com/office/powerpoint/2010/main" val="134569270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theme" Target="../theme/theme3.xml"/><Relationship Id="rId14" Type="http://schemas.openxmlformats.org/officeDocument/2006/relationships/image" Target="../media/image1.jpe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C6EE7658-6948-0A40-8DC1-6A70EFEFC6EA}" type="slidenum">
              <a:rPr lang="en-US" altLang="en-US"/>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 id="2147483973" r:id="rId9"/>
    <p:sldLayoutId id="2147483974" r:id="rId10"/>
    <p:sldLayoutId id="2147483975"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115715"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115717"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13318"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31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964" r:id="rId1"/>
    <p:sldLayoutId id="2147483963" r:id="rId2"/>
    <p:sldLayoutId id="2147483962" r:id="rId3"/>
    <p:sldLayoutId id="2147483961" r:id="rId4"/>
    <p:sldLayoutId id="2147483960" r:id="rId5"/>
    <p:sldLayoutId id="2147483959" r:id="rId6"/>
    <p:sldLayoutId id="2147483958" r:id="rId7"/>
    <p:sldLayoutId id="2147483957" r:id="rId8"/>
    <p:sldLayoutId id="2147483956" r:id="rId9"/>
    <p:sldLayoutId id="2147483955" r:id="rId10"/>
    <p:sldLayoutId id="2147483954"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128"/>
          <a:cs typeface="ＭＳ Ｐゴシック" charset="0"/>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ＭＳ Ｐゴシック"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ＭＳ Ｐゴシック"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ＭＳ Ｐゴシック"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ＭＳ Ｐゴシック"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charset="-128"/>
          <a:cs typeface="ＭＳ Ｐゴシック" charset="0"/>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157C78CA-DA3C-8E44-A50B-DE09431F82FE}" type="slidenum">
              <a:rPr lang="en-US" altLang="en-US"/>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prstClr val="black">
                    <a:tint val="75000"/>
                  </a:prstClr>
                </a:solidFill>
                <a:latin typeface="Calibri"/>
                <a:ea typeface="+mn-ea"/>
                <a:cs typeface="+mn-cs"/>
              </a:defRPr>
            </a:lvl1pPr>
          </a:lstStyle>
          <a:p>
            <a:pPr>
              <a:defRPr/>
            </a:pPr>
            <a:endParaRPr lang="en-US"/>
          </a:p>
        </p:txBody>
      </p:sp>
      <p:sp>
        <p:nvSpPr>
          <p:cNvPr id="55301"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solidFill>
                <a:prstClr val="white"/>
              </a:solidFill>
            </a:endParaRPr>
          </a:p>
        </p:txBody>
      </p:sp>
      <p:pic>
        <p:nvPicPr>
          <p:cNvPr id="8" name="Picture 2"/>
          <p:cNvPicPr>
            <a:picLocks noChangeAspect="1" noChangeArrowheads="1"/>
          </p:cNvPicPr>
          <p:nvPr userDrawn="1"/>
        </p:nvPicPr>
        <p:blipFill>
          <a:blip r:embed="rId14"/>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 id="2147483987" r:id="rId12"/>
  </p:sldLayoutIdLst>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png"/><Relationship Id="rId3"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hyperlink" Target="http://guidelines.diabetes.ca/" TargetMode="External"/><Relationship Id="rId4" Type="http://schemas.openxmlformats.org/officeDocument/2006/relationships/hyperlink" Target="http://diabetes.ca/" TargetMode="External"/><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ctrTitle" idx="4294967295"/>
          </p:nvPr>
        </p:nvSpPr>
        <p:spPr>
          <a:xfrm>
            <a:off x="552450" y="3252788"/>
            <a:ext cx="6421438" cy="814387"/>
          </a:xfrm>
        </p:spPr>
        <p:txBody>
          <a:bodyPr/>
          <a:lstStyle/>
          <a:p>
            <a:r>
              <a:rPr lang="en-US" altLang="en-US" sz="3700">
                <a:latin typeface="Arial" charset="0"/>
              </a:rPr>
              <a:t>Treatment of Hypertension </a:t>
            </a:r>
          </a:p>
        </p:txBody>
      </p:sp>
      <p:sp>
        <p:nvSpPr>
          <p:cNvPr id="16386" name="Content Placeholder 2"/>
          <p:cNvSpPr>
            <a:spLocks noGrp="1"/>
          </p:cNvSpPr>
          <p:nvPr>
            <p:ph type="subTitle" idx="4294967295"/>
          </p:nvPr>
        </p:nvSpPr>
        <p:spPr>
          <a:xfrm>
            <a:off x="573088" y="4365625"/>
            <a:ext cx="6618287" cy="1752600"/>
          </a:xfrm>
        </p:spPr>
        <p:txBody>
          <a:bodyPr/>
          <a:lstStyle/>
          <a:p>
            <a:pPr marL="0" indent="0">
              <a:spcBef>
                <a:spcPct val="100000"/>
              </a:spcBef>
              <a:buFont typeface="Arial" charset="0"/>
              <a:buNone/>
            </a:pPr>
            <a:r>
              <a:rPr lang="en-US" altLang="en-US" sz="2400">
                <a:solidFill>
                  <a:srgbClr val="00B2EB"/>
                </a:solidFill>
              </a:rPr>
              <a:t>Chapter 26</a:t>
            </a:r>
          </a:p>
          <a:p>
            <a:pPr marL="0" indent="0">
              <a:spcBef>
                <a:spcPct val="100000"/>
              </a:spcBef>
              <a:buFont typeface="Arial" charset="0"/>
              <a:buNone/>
            </a:pPr>
            <a:r>
              <a:rPr lang="en-CA" altLang="en-US" sz="1800"/>
              <a:t>Sheldon Tobe </a:t>
            </a:r>
            <a:r>
              <a:rPr lang="en-CA" altLang="en-US" sz="1400"/>
              <a:t>MD FRCPC, </a:t>
            </a:r>
            <a:r>
              <a:rPr lang="en-CA" altLang="en-US" sz="1800"/>
              <a:t>Richard E. Gilbert </a:t>
            </a:r>
            <a:r>
              <a:rPr lang="en-CA" altLang="en-US" sz="1400"/>
              <a:t>MBBS PhD FRCPC, </a:t>
            </a:r>
            <a:r>
              <a:rPr lang="en-CA" altLang="en-US" sz="1800"/>
              <a:t>Charlotte Jones </a:t>
            </a:r>
            <a:r>
              <a:rPr lang="en-CA" altLang="en-US" sz="1400"/>
              <a:t>MD FRCPC, </a:t>
            </a:r>
            <a:r>
              <a:rPr lang="en-CA" altLang="en-US" sz="1800"/>
              <a:t>Pierre Larochelle </a:t>
            </a:r>
            <a:r>
              <a:rPr lang="en-CA" altLang="en-US" sz="1400"/>
              <a:t>MD PhD FRCPC, </a:t>
            </a:r>
            <a:r>
              <a:rPr lang="en-CA" altLang="en-US" sz="1800"/>
              <a:t>Lawrence A. Leiter </a:t>
            </a:r>
            <a:r>
              <a:rPr lang="en-CA" altLang="en-US" sz="1400"/>
              <a:t>MD FRCPC FACP FAHA, </a:t>
            </a:r>
            <a:r>
              <a:rPr lang="en-CA" altLang="en-US" sz="1800"/>
              <a:t>Ally P.H. Prebtani </a:t>
            </a:r>
            <a:r>
              <a:rPr lang="en-CA" altLang="en-US" sz="1400"/>
              <a:t>MD FRCPC, </a:t>
            </a:r>
            <a:r>
              <a:rPr lang="en-CA" altLang="en-US" sz="1800"/>
              <a:t>Vincent Woo </a:t>
            </a:r>
            <a:r>
              <a:rPr lang="en-CA" altLang="en-US" sz="1400"/>
              <a:t>MD FRCPC </a:t>
            </a:r>
          </a:p>
        </p:txBody>
      </p:sp>
      <p:sp>
        <p:nvSpPr>
          <p:cNvPr id="16387" name="Title 1"/>
          <p:cNvSpPr txBox="1">
            <a:spLocks/>
          </p:cNvSpPr>
          <p:nvPr/>
        </p:nvSpPr>
        <p:spPr bwMode="auto">
          <a:xfrm>
            <a:off x="573088" y="2343150"/>
            <a:ext cx="7142162"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3600">
                <a:latin typeface="Arial"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Line 19"/>
          <p:cNvSpPr>
            <a:spLocks noChangeShapeType="1"/>
          </p:cNvSpPr>
          <p:nvPr/>
        </p:nvSpPr>
        <p:spPr bwMode="auto">
          <a:xfrm>
            <a:off x="-6629400" y="4151313"/>
            <a:ext cx="58674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38100">
                <a:solidFill>
                  <a:srgbClr val="000000"/>
                </a:solidFill>
                <a:round/>
                <a:headEnd/>
                <a:tailEnd/>
              </a14:hiddenLine>
            </a:ext>
          </a:extLst>
        </p:spPr>
        <p:txBody>
          <a:bodyPr wrap="none" anchor="ctr">
            <a:spAutoFit/>
          </a:bodyPr>
          <a:lstStyle/>
          <a:p>
            <a:endParaRPr lang="en-US"/>
          </a:p>
        </p:txBody>
      </p:sp>
      <p:sp>
        <p:nvSpPr>
          <p:cNvPr id="68610" name="Rectangle 32"/>
          <p:cNvSpPr>
            <a:spLocks noGrp="1" noChangeArrowheads="1"/>
          </p:cNvSpPr>
          <p:nvPr>
            <p:ph type="title"/>
          </p:nvPr>
        </p:nvSpPr>
        <p:spPr>
          <a:xfrm>
            <a:off x="628650" y="207963"/>
            <a:ext cx="7886700" cy="1325562"/>
          </a:xfrm>
        </p:spPr>
        <p:txBody>
          <a:bodyPr/>
          <a:lstStyle/>
          <a:p>
            <a:pPr eaLnBrk="1" hangingPunct="1"/>
            <a:r>
              <a:rPr lang="en-US" altLang="en-US" sz="3200">
                <a:latin typeface="Arial" charset="0"/>
              </a:rPr>
              <a:t>Pharmacotherapy for Hypertension </a:t>
            </a:r>
            <a:br>
              <a:rPr lang="en-US" altLang="en-US" sz="3200">
                <a:latin typeface="Arial" charset="0"/>
              </a:rPr>
            </a:br>
            <a:r>
              <a:rPr lang="en-US" altLang="en-US" sz="3200">
                <a:latin typeface="Arial" charset="0"/>
              </a:rPr>
              <a:t>in Patients with Diabetes – Summary </a:t>
            </a:r>
          </a:p>
        </p:txBody>
      </p:sp>
      <p:sp>
        <p:nvSpPr>
          <p:cNvPr id="68611" name="AutoShape 2"/>
          <p:cNvSpPr>
            <a:spLocks noChangeArrowheads="1"/>
          </p:cNvSpPr>
          <p:nvPr/>
        </p:nvSpPr>
        <p:spPr bwMode="auto">
          <a:xfrm>
            <a:off x="-8588375" y="1389063"/>
            <a:ext cx="8535987" cy="451485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endParaRPr lang="en-CA" altLang="en-US" sz="1300">
              <a:solidFill>
                <a:srgbClr val="000000"/>
              </a:solidFill>
              <a:latin typeface="Verdana" charset="0"/>
            </a:endParaRPr>
          </a:p>
        </p:txBody>
      </p:sp>
      <p:cxnSp>
        <p:nvCxnSpPr>
          <p:cNvPr id="68612" name="AutoShape 15"/>
          <p:cNvCxnSpPr>
            <a:cxnSpLocks noChangeShapeType="1"/>
          </p:cNvCxnSpPr>
          <p:nvPr/>
        </p:nvCxnSpPr>
        <p:spPr bwMode="auto">
          <a:xfrm flipV="1">
            <a:off x="-5621338" y="2084388"/>
            <a:ext cx="452438" cy="3175"/>
          </a:xfrm>
          <a:prstGeom prst="straightConnector1">
            <a:avLst/>
          </a:prstGeom>
          <a:noFill/>
          <a:ln w="19050">
            <a:solidFill>
              <a:schemeClr val="accent2"/>
            </a:solidFill>
            <a:miter lim="800000"/>
            <a:headEnd/>
            <a:tailEnd type="triangle" w="med" len="med"/>
          </a:ln>
          <a:extLst>
            <a:ext uri="{909E8E84-426E-40DD-AFC4-6F175D3DCCD1}">
              <a14:hiddenFill xmlns:a14="http://schemas.microsoft.com/office/drawing/2010/main">
                <a:noFill/>
              </a14:hiddenFill>
            </a:ext>
          </a:extLst>
        </p:spPr>
      </p:cxnSp>
      <p:sp>
        <p:nvSpPr>
          <p:cNvPr id="68613" name="Line 2"/>
          <p:cNvSpPr>
            <a:spLocks noChangeShapeType="1"/>
          </p:cNvSpPr>
          <p:nvPr/>
        </p:nvSpPr>
        <p:spPr bwMode="auto">
          <a:xfrm>
            <a:off x="2108200" y="4298950"/>
            <a:ext cx="58674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38100">
                <a:solidFill>
                  <a:srgbClr val="000000"/>
                </a:solidFill>
                <a:round/>
                <a:headEnd/>
                <a:tailEnd/>
              </a14:hiddenLine>
            </a:ext>
          </a:extLst>
        </p:spPr>
        <p:txBody>
          <a:bodyPr wrap="none" anchor="ctr">
            <a:spAutoFit/>
          </a:bodyPr>
          <a:lstStyle/>
          <a:p>
            <a:endParaRPr lang="en-US"/>
          </a:p>
        </p:txBody>
      </p:sp>
      <p:sp>
        <p:nvSpPr>
          <p:cNvPr id="68614" name="Rectangle 14"/>
          <p:cNvSpPr>
            <a:spLocks noChangeArrowheads="1"/>
          </p:cNvSpPr>
          <p:nvPr/>
        </p:nvSpPr>
        <p:spPr bwMode="auto">
          <a:xfrm>
            <a:off x="1905000" y="1328738"/>
            <a:ext cx="530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CA" altLang="en-US" sz="1800" b="1">
                <a:solidFill>
                  <a:srgbClr val="000000"/>
                </a:solidFill>
              </a:rPr>
              <a:t>Threshold ≥130/80 mmHg and </a:t>
            </a:r>
            <a:r>
              <a:rPr lang="en-US" altLang="en-US" sz="1800" b="1">
                <a:solidFill>
                  <a:srgbClr val="000000"/>
                </a:solidFill>
              </a:rPr>
              <a:t>Target &lt;130/80 mmHg</a:t>
            </a:r>
          </a:p>
        </p:txBody>
      </p:sp>
      <p:sp>
        <p:nvSpPr>
          <p:cNvPr id="34" name="Rectangle 16"/>
          <p:cNvSpPr>
            <a:spLocks noChangeArrowheads="1"/>
          </p:cNvSpPr>
          <p:nvPr/>
        </p:nvSpPr>
        <p:spPr bwMode="auto">
          <a:xfrm>
            <a:off x="3771900" y="1989138"/>
            <a:ext cx="1600200" cy="646112"/>
          </a:xfrm>
          <a:prstGeom prst="rect">
            <a:avLst/>
          </a:prstGeom>
          <a:solidFill>
            <a:schemeClr val="accent1">
              <a:lumMod val="40000"/>
              <a:lumOff val="60000"/>
            </a:schemeClr>
          </a:solidFill>
          <a:ln>
            <a:headEnd/>
            <a:tailEnd/>
          </a:ln>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a:spcBef>
                <a:spcPct val="50000"/>
              </a:spcBef>
              <a:defRPr/>
            </a:pPr>
            <a:r>
              <a:rPr lang="en-US" sz="1800" dirty="0">
                <a:solidFill>
                  <a:srgbClr val="000000"/>
                </a:solidFill>
                <a:latin typeface="Arial"/>
                <a:ea typeface="ＭＳ Ｐゴシック"/>
              </a:rPr>
              <a:t>ACE Inhibitor or ARB</a:t>
            </a:r>
          </a:p>
        </p:txBody>
      </p:sp>
      <p:sp>
        <p:nvSpPr>
          <p:cNvPr id="50" name="Text Box 34"/>
          <p:cNvSpPr txBox="1">
            <a:spLocks noChangeArrowheads="1"/>
          </p:cNvSpPr>
          <p:nvPr/>
        </p:nvSpPr>
        <p:spPr bwMode="auto">
          <a:xfrm>
            <a:off x="3657600" y="3016250"/>
            <a:ext cx="1966913" cy="1892300"/>
          </a:xfrm>
          <a:prstGeom prst="rect">
            <a:avLst/>
          </a:prstGeom>
          <a:solidFill>
            <a:schemeClr val="accent1">
              <a:lumMod val="40000"/>
              <a:lumOff val="60000"/>
            </a:schemeClr>
          </a:solidFill>
          <a:ln>
            <a:headEnd/>
            <a:tailEnd/>
          </a:ln>
        </p:spPr>
        <p:style>
          <a:lnRef idx="2">
            <a:schemeClr val="accent1">
              <a:shade val="50000"/>
            </a:schemeClr>
          </a:lnRef>
          <a:fillRef idx="1">
            <a:schemeClr val="accent1"/>
          </a:fillRef>
          <a:effectRef idx="0">
            <a:schemeClr val="accent1"/>
          </a:effectRef>
          <a:fontRef idx="minor">
            <a:schemeClr val="lt1"/>
          </a:fontRef>
        </p:style>
        <p:txBody>
          <a:bodyPr>
            <a:spAutoFit/>
          </a:bodyPr>
          <a:lstStyle>
            <a:lvl1pPr marL="273050" indent="-273050"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CA" altLang="en-US" sz="1800">
                <a:solidFill>
                  <a:srgbClr val="000000"/>
                </a:solidFill>
                <a:latin typeface="Arial" charset="0"/>
              </a:rPr>
              <a:t>1.  ACE Inhibitor </a:t>
            </a:r>
            <a:r>
              <a:rPr lang="en-CA" altLang="en-US" sz="1800">
                <a:solidFill>
                  <a:srgbClr val="FFFFFF"/>
                </a:solidFill>
                <a:latin typeface="MS PGothic" charset="-128"/>
              </a:rPr>
              <a:t/>
            </a:r>
            <a:br>
              <a:rPr lang="en-CA" altLang="en-US" sz="1800">
                <a:solidFill>
                  <a:srgbClr val="FFFFFF"/>
                </a:solidFill>
                <a:latin typeface="MS PGothic" charset="-128"/>
              </a:rPr>
            </a:br>
            <a:r>
              <a:rPr lang="en-CA" altLang="en-US" sz="1800">
                <a:solidFill>
                  <a:srgbClr val="000000"/>
                </a:solidFill>
                <a:latin typeface="Arial" charset="0"/>
              </a:rPr>
              <a:t>or ARB </a:t>
            </a:r>
            <a:r>
              <a:rPr lang="en-US" altLang="en-US" sz="1800">
                <a:solidFill>
                  <a:srgbClr val="000000"/>
                </a:solidFill>
                <a:latin typeface="Arial" charset="0"/>
              </a:rPr>
              <a:t>or</a:t>
            </a:r>
          </a:p>
          <a:p>
            <a:pPr eaLnBrk="1" hangingPunct="1">
              <a:spcBef>
                <a:spcPct val="50000"/>
              </a:spcBef>
            </a:pPr>
            <a:r>
              <a:rPr lang="en-US" altLang="en-US" sz="1800">
                <a:solidFill>
                  <a:srgbClr val="000000"/>
                </a:solidFill>
                <a:latin typeface="Arial" charset="0"/>
              </a:rPr>
              <a:t>2. DHP-CCB or Thiazide/thiazide-like diuretic</a:t>
            </a:r>
          </a:p>
        </p:txBody>
      </p:sp>
      <p:sp>
        <p:nvSpPr>
          <p:cNvPr id="51" name="Text Box 35"/>
          <p:cNvSpPr txBox="1">
            <a:spLocks noChangeArrowheads="1"/>
          </p:cNvSpPr>
          <p:nvPr/>
        </p:nvSpPr>
        <p:spPr bwMode="auto">
          <a:xfrm>
            <a:off x="263525" y="5180013"/>
            <a:ext cx="8618538" cy="858837"/>
          </a:xfrm>
          <a:prstGeom prst="rect">
            <a:avLst/>
          </a:prstGeom>
          <a:ln w="28575" cmpd="sng">
            <a:solidFill>
              <a:srgbClr val="C00000"/>
            </a:solidFill>
            <a:headEnd/>
            <a:tailEnd/>
          </a:ln>
        </p:spPr>
        <p:style>
          <a:lnRef idx="2">
            <a:schemeClr val="accent1"/>
          </a:lnRef>
          <a:fillRef idx="1">
            <a:schemeClr val="lt1"/>
          </a:fillRef>
          <a:effectRef idx="0">
            <a:schemeClr val="accent1"/>
          </a:effectRef>
          <a:fontRef idx="minor">
            <a:schemeClr val="dk1"/>
          </a:fontRef>
        </p:style>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spcBef>
                <a:spcPct val="50000"/>
              </a:spcBef>
              <a:defRPr/>
            </a:pPr>
            <a:r>
              <a:rPr lang="en-US" sz="1300" dirty="0">
                <a:solidFill>
                  <a:srgbClr val="000000"/>
                </a:solidFill>
                <a:latin typeface="Open Sans"/>
                <a:cs typeface="Open Sans"/>
              </a:rPr>
              <a:t>Check serum </a:t>
            </a:r>
            <a:r>
              <a:rPr lang="en-US" sz="1300" b="1" dirty="0">
                <a:solidFill>
                  <a:srgbClr val="000000"/>
                </a:solidFill>
                <a:latin typeface="Open Sans"/>
                <a:cs typeface="Open Sans"/>
              </a:rPr>
              <a:t>potassium</a:t>
            </a:r>
            <a:r>
              <a:rPr lang="en-US" sz="1300" dirty="0">
                <a:solidFill>
                  <a:srgbClr val="000000"/>
                </a:solidFill>
                <a:latin typeface="Open Sans"/>
                <a:cs typeface="Open Sans"/>
              </a:rPr>
              <a:t> and </a:t>
            </a:r>
            <a:r>
              <a:rPr lang="en-US" sz="1300" b="1" dirty="0">
                <a:solidFill>
                  <a:srgbClr val="000000"/>
                </a:solidFill>
                <a:latin typeface="Open Sans"/>
                <a:cs typeface="Open Sans"/>
              </a:rPr>
              <a:t>creatinine</a:t>
            </a:r>
            <a:r>
              <a:rPr lang="en-US" sz="1300" dirty="0">
                <a:solidFill>
                  <a:srgbClr val="000000"/>
                </a:solidFill>
                <a:latin typeface="Open Sans"/>
                <a:cs typeface="Open Sans"/>
              </a:rPr>
              <a:t> at </a:t>
            </a:r>
            <a:r>
              <a:rPr lang="en-US" sz="1300" b="1" dirty="0">
                <a:solidFill>
                  <a:srgbClr val="000000"/>
                </a:solidFill>
                <a:latin typeface="Open Sans"/>
                <a:cs typeface="Open Sans"/>
              </a:rPr>
              <a:t>baseline</a:t>
            </a:r>
            <a:r>
              <a:rPr lang="en-US" sz="1300" dirty="0">
                <a:solidFill>
                  <a:srgbClr val="000000"/>
                </a:solidFill>
                <a:latin typeface="Open Sans"/>
                <a:cs typeface="Open Sans"/>
              </a:rPr>
              <a:t> and </a:t>
            </a:r>
            <a:r>
              <a:rPr lang="en-US" sz="1300" b="1" dirty="0">
                <a:solidFill>
                  <a:srgbClr val="000000"/>
                </a:solidFill>
                <a:latin typeface="Open Sans"/>
                <a:cs typeface="Open Sans"/>
              </a:rPr>
              <a:t>within 1 to 2 weeks </a:t>
            </a:r>
            <a:r>
              <a:rPr lang="en-US" sz="1300" dirty="0">
                <a:solidFill>
                  <a:srgbClr val="000000"/>
                </a:solidFill>
                <a:latin typeface="Open Sans"/>
                <a:cs typeface="Open Sans"/>
              </a:rPr>
              <a:t>of initiation of an </a:t>
            </a:r>
            <a:r>
              <a:rPr lang="en-US" sz="1300" b="1" dirty="0">
                <a:solidFill>
                  <a:srgbClr val="000000"/>
                </a:solidFill>
                <a:latin typeface="Open Sans"/>
                <a:cs typeface="Open Sans"/>
              </a:rPr>
              <a:t>ACEI or ARB</a:t>
            </a:r>
          </a:p>
          <a:p>
            <a:pPr algn="ctr">
              <a:spcBef>
                <a:spcPct val="50000"/>
              </a:spcBef>
              <a:defRPr/>
            </a:pPr>
            <a:r>
              <a:rPr lang="en-US" sz="1300" b="1" dirty="0">
                <a:solidFill>
                  <a:srgbClr val="000000"/>
                </a:solidFill>
                <a:latin typeface="Open Sans"/>
                <a:cs typeface="Open Sans"/>
              </a:rPr>
              <a:t>Combinations</a:t>
            </a:r>
            <a:r>
              <a:rPr lang="en-US" sz="1300" dirty="0">
                <a:solidFill>
                  <a:srgbClr val="000000"/>
                </a:solidFill>
                <a:latin typeface="Open Sans"/>
                <a:cs typeface="Open Sans"/>
              </a:rPr>
              <a:t> of agents that block the </a:t>
            </a:r>
            <a:r>
              <a:rPr lang="en-US" sz="1300" b="1" dirty="0">
                <a:solidFill>
                  <a:srgbClr val="000000"/>
                </a:solidFill>
                <a:latin typeface="Open Sans"/>
                <a:cs typeface="Open Sans"/>
              </a:rPr>
              <a:t>RAAS</a:t>
            </a:r>
            <a:r>
              <a:rPr lang="en-US" sz="1300" dirty="0">
                <a:solidFill>
                  <a:srgbClr val="000000"/>
                </a:solidFill>
                <a:latin typeface="Open Sans"/>
                <a:cs typeface="Open Sans"/>
              </a:rPr>
              <a:t> (</a:t>
            </a:r>
            <a:r>
              <a:rPr lang="en-US" sz="1300" dirty="0" err="1">
                <a:solidFill>
                  <a:srgbClr val="000000"/>
                </a:solidFill>
                <a:latin typeface="Open Sans"/>
                <a:cs typeface="Open Sans"/>
              </a:rPr>
              <a:t>ACEi</a:t>
            </a:r>
            <a:r>
              <a:rPr lang="en-US" sz="1300" dirty="0">
                <a:solidFill>
                  <a:srgbClr val="000000"/>
                </a:solidFill>
                <a:latin typeface="Open Sans"/>
                <a:cs typeface="Open Sans"/>
              </a:rPr>
              <a:t>, ARB, DRI) </a:t>
            </a:r>
            <a:r>
              <a:rPr lang="en-US" sz="1300" b="1" dirty="0">
                <a:solidFill>
                  <a:srgbClr val="000000"/>
                </a:solidFill>
                <a:latin typeface="Open Sans"/>
                <a:cs typeface="Open Sans"/>
              </a:rPr>
              <a:t>should not be used</a:t>
            </a:r>
          </a:p>
          <a:p>
            <a:pPr algn="ctr">
              <a:lnSpc>
                <a:spcPct val="80000"/>
              </a:lnSpc>
              <a:spcBef>
                <a:spcPct val="50000"/>
              </a:spcBef>
              <a:defRPr/>
            </a:pPr>
            <a:r>
              <a:rPr lang="en-US" sz="1300" b="1" dirty="0">
                <a:solidFill>
                  <a:srgbClr val="000000"/>
                </a:solidFill>
                <a:latin typeface="Open Sans"/>
                <a:cs typeface="Open Sans"/>
              </a:rPr>
              <a:t>More than 3 drugs </a:t>
            </a:r>
            <a:r>
              <a:rPr lang="en-US" sz="1300" dirty="0">
                <a:solidFill>
                  <a:srgbClr val="000000"/>
                </a:solidFill>
                <a:latin typeface="Open Sans"/>
                <a:cs typeface="Open Sans"/>
              </a:rPr>
              <a:t>may be needed to reach target values for </a:t>
            </a:r>
            <a:r>
              <a:rPr lang="en-US" sz="1300" dirty="0" smtClean="0">
                <a:solidFill>
                  <a:srgbClr val="000000"/>
                </a:solidFill>
                <a:latin typeface="Open Sans"/>
                <a:cs typeface="Open Sans"/>
              </a:rPr>
              <a:t>people with diabetes</a:t>
            </a:r>
            <a:endParaRPr lang="en-US" sz="1300" dirty="0">
              <a:solidFill>
                <a:srgbClr val="000000"/>
              </a:solidFill>
              <a:latin typeface="Open Sans"/>
              <a:cs typeface="Open Sans"/>
            </a:endParaRPr>
          </a:p>
        </p:txBody>
      </p:sp>
      <p:sp>
        <p:nvSpPr>
          <p:cNvPr id="68618" name="Rectangle 60"/>
          <p:cNvSpPr>
            <a:spLocks noChangeArrowheads="1"/>
          </p:cNvSpPr>
          <p:nvPr/>
        </p:nvSpPr>
        <p:spPr bwMode="auto">
          <a:xfrm>
            <a:off x="6205538" y="3489325"/>
            <a:ext cx="2667000" cy="1492250"/>
          </a:xfrm>
          <a:prstGeom prst="rect">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US" altLang="en-US" sz="1300">
                <a:solidFill>
                  <a:srgbClr val="000000"/>
                </a:solidFill>
                <a:latin typeface="Open Sans" charset="0"/>
              </a:rPr>
              <a:t>Most people with diabetes should receive standard-dose monotherapy for initial management; however, there is emerging evidence for supporting earlier use of single pill combination therapy </a:t>
            </a:r>
          </a:p>
        </p:txBody>
      </p:sp>
      <p:sp>
        <p:nvSpPr>
          <p:cNvPr id="62" name="Text Box 34"/>
          <p:cNvSpPr txBox="1">
            <a:spLocks noChangeArrowheads="1"/>
          </p:cNvSpPr>
          <p:nvPr/>
        </p:nvSpPr>
        <p:spPr bwMode="auto">
          <a:xfrm>
            <a:off x="6573838" y="2632075"/>
            <a:ext cx="1752600" cy="646113"/>
          </a:xfrm>
          <a:prstGeom prst="rect">
            <a:avLst/>
          </a:prstGeom>
          <a:solidFill>
            <a:srgbClr val="B4C7E7"/>
          </a:solidFill>
          <a:ln>
            <a:headEnd/>
            <a:tailEnd/>
          </a:ln>
        </p:spPr>
        <p:style>
          <a:lnRef idx="2">
            <a:schemeClr val="accent1">
              <a:shade val="50000"/>
            </a:schemeClr>
          </a:lnRef>
          <a:fillRef idx="1">
            <a:schemeClr val="accent1"/>
          </a:fillRef>
          <a:effectRef idx="0">
            <a:schemeClr val="accent1"/>
          </a:effectRef>
          <a:fontRef idx="minor">
            <a:schemeClr val="lt1"/>
          </a:fontRef>
        </p:style>
        <p:txBody>
          <a:bodyPr>
            <a:spAutoFit/>
          </a:bodyPr>
          <a:lstStyle>
            <a:lvl1pPr marL="114300" indent="-114300"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US" altLang="en-US" sz="1800">
                <a:solidFill>
                  <a:srgbClr val="000000"/>
                </a:solidFill>
                <a:latin typeface="Arial" charset="0"/>
              </a:rPr>
              <a:t>≥ 2-drug combinations</a:t>
            </a:r>
            <a:endParaRPr lang="en-US" altLang="en-US" sz="1800">
              <a:solidFill>
                <a:srgbClr val="000000"/>
              </a:solidFill>
              <a:latin typeface="Arial" charset="0"/>
              <a:sym typeface="Symbol" charset="2"/>
            </a:endParaRPr>
          </a:p>
        </p:txBody>
      </p:sp>
      <p:cxnSp>
        <p:nvCxnSpPr>
          <p:cNvPr id="68620" name="Elbow Connector 65"/>
          <p:cNvCxnSpPr>
            <a:cxnSpLocks noChangeShapeType="1"/>
            <a:stCxn id="37" idx="3"/>
            <a:endCxn id="36" idx="1"/>
          </p:cNvCxnSpPr>
          <p:nvPr/>
        </p:nvCxnSpPr>
        <p:spPr bwMode="auto">
          <a:xfrm>
            <a:off x="1447800" y="3070225"/>
            <a:ext cx="382588" cy="922338"/>
          </a:xfrm>
          <a:prstGeom prst="bentConnector3">
            <a:avLst>
              <a:gd name="adj1" fmla="val 50000"/>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68621" name="Elbow Connector 68"/>
          <p:cNvCxnSpPr>
            <a:cxnSpLocks noChangeShapeType="1"/>
            <a:stCxn id="37" idx="3"/>
            <a:endCxn id="35" idx="1"/>
          </p:cNvCxnSpPr>
          <p:nvPr/>
        </p:nvCxnSpPr>
        <p:spPr bwMode="auto">
          <a:xfrm flipV="1">
            <a:off x="1447800" y="2295525"/>
            <a:ext cx="382588" cy="774700"/>
          </a:xfrm>
          <a:prstGeom prst="bentConnector3">
            <a:avLst>
              <a:gd name="adj1" fmla="val 50000"/>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68622" name="Straight Arrow Connector 73"/>
          <p:cNvCxnSpPr>
            <a:cxnSpLocks noChangeShapeType="1"/>
          </p:cNvCxnSpPr>
          <p:nvPr/>
        </p:nvCxnSpPr>
        <p:spPr bwMode="auto">
          <a:xfrm>
            <a:off x="3440113" y="2312988"/>
            <a:ext cx="304800" cy="1587"/>
          </a:xfrm>
          <a:prstGeom prst="straightConnector1">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68623" name="Straight Arrow Connector 75"/>
          <p:cNvCxnSpPr>
            <a:cxnSpLocks noChangeShapeType="1"/>
            <a:stCxn id="36" idx="3"/>
          </p:cNvCxnSpPr>
          <p:nvPr/>
        </p:nvCxnSpPr>
        <p:spPr bwMode="auto">
          <a:xfrm flipV="1">
            <a:off x="3430588" y="3973513"/>
            <a:ext cx="227012" cy="19050"/>
          </a:xfrm>
          <a:prstGeom prst="straightConnector1">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68624" name="Elbow Connector 86"/>
          <p:cNvCxnSpPr>
            <a:cxnSpLocks noChangeShapeType="1"/>
            <a:stCxn id="34" idx="3"/>
            <a:endCxn id="62" idx="1"/>
          </p:cNvCxnSpPr>
          <p:nvPr/>
        </p:nvCxnSpPr>
        <p:spPr bwMode="auto">
          <a:xfrm>
            <a:off x="5372100" y="2311400"/>
            <a:ext cx="1201738" cy="642938"/>
          </a:xfrm>
          <a:prstGeom prst="bentConnector3">
            <a:avLst>
              <a:gd name="adj1" fmla="val 50000"/>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68625" name="Elbow Connector 91"/>
          <p:cNvCxnSpPr>
            <a:cxnSpLocks noChangeShapeType="1"/>
            <a:stCxn id="50" idx="3"/>
            <a:endCxn id="62" idx="1"/>
          </p:cNvCxnSpPr>
          <p:nvPr/>
        </p:nvCxnSpPr>
        <p:spPr bwMode="auto">
          <a:xfrm flipV="1">
            <a:off x="5624513" y="2954338"/>
            <a:ext cx="949325" cy="1008062"/>
          </a:xfrm>
          <a:prstGeom prst="bentConnector3">
            <a:avLst>
              <a:gd name="adj1" fmla="val 37259"/>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cxnSp>
      <p:pic>
        <p:nvPicPr>
          <p:cNvPr id="68626" name="Picture 4"/>
          <p:cNvPicPr>
            <a:picLocks noChangeAspect="1" noChangeArrowheads="1"/>
          </p:cNvPicPr>
          <p:nvPr/>
        </p:nvPicPr>
        <p:blipFill>
          <a:blip r:embed="rId3">
            <a:extLst>
              <a:ext uri="{28A0092B-C50C-407E-A947-70E740481C1C}">
                <a14:useLocalDpi xmlns:a14="http://schemas.microsoft.com/office/drawing/2010/main" val="0"/>
              </a:ext>
            </a:extLst>
          </a:blip>
          <a:srcRect t="14839" b="14677"/>
          <a:stretch>
            <a:fillRect/>
          </a:stretch>
        </p:blipFill>
        <p:spPr bwMode="auto">
          <a:xfrm>
            <a:off x="95250" y="6323013"/>
            <a:ext cx="15621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 Box 7"/>
          <p:cNvSpPr txBox="1">
            <a:spLocks noChangeArrowheads="1"/>
          </p:cNvSpPr>
          <p:nvPr/>
        </p:nvSpPr>
        <p:spPr bwMode="auto">
          <a:xfrm>
            <a:off x="-57150" y="-349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solidFill>
                  <a:srgbClr val="000000"/>
                </a:solidFill>
              </a:rPr>
              <a:t>2018 Diabetes Canada CPG – Chapter 26.  Hypertension </a:t>
            </a:r>
            <a:endParaRPr lang="en-CA" altLang="en-US" sz="2400">
              <a:solidFill>
                <a:srgbClr val="000000"/>
              </a:solidFill>
            </a:endParaRPr>
          </a:p>
        </p:txBody>
      </p:sp>
      <p:sp>
        <p:nvSpPr>
          <p:cNvPr id="35" name="Rectangle 16">
            <a:extLst>
              <a:ext uri="{FF2B5EF4-FFF2-40B4-BE49-F238E27FC236}"/>
            </a:extLst>
          </p:cNvPr>
          <p:cNvSpPr>
            <a:spLocks noChangeArrowheads="1"/>
          </p:cNvSpPr>
          <p:nvPr/>
        </p:nvSpPr>
        <p:spPr bwMode="auto">
          <a:xfrm>
            <a:off x="1830388" y="1903413"/>
            <a:ext cx="1600200" cy="784225"/>
          </a:xfrm>
          <a:prstGeom prst="rect">
            <a:avLst/>
          </a:prstGeom>
          <a:solidFill>
            <a:schemeClr val="accent1">
              <a:lumMod val="40000"/>
              <a:lumOff val="60000"/>
            </a:schemeClr>
          </a:solidFill>
          <a:ln>
            <a:headEnd/>
            <a:tailEnd/>
          </a:ln>
        </p:spPr>
        <p:style>
          <a:lnRef idx="2">
            <a:schemeClr val="accent1">
              <a:shade val="50000"/>
            </a:schemeClr>
          </a:lnRef>
          <a:fillRef idx="1">
            <a:schemeClr val="accent1"/>
          </a:fillRef>
          <a:effectRef idx="0">
            <a:schemeClr val="accent1"/>
          </a:effectRef>
          <a:fontRef idx="minor">
            <a:schemeClr val="lt1"/>
          </a:fontRef>
        </p:style>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US" altLang="en-US" sz="1800" b="1">
                <a:solidFill>
                  <a:srgbClr val="FF0000"/>
                </a:solidFill>
                <a:latin typeface="Arial" charset="0"/>
              </a:rPr>
              <a:t>With</a:t>
            </a:r>
            <a:r>
              <a:rPr lang="en-US" altLang="en-US" sz="1800">
                <a:solidFill>
                  <a:srgbClr val="FF0000"/>
                </a:solidFill>
                <a:latin typeface="Arial" charset="0"/>
              </a:rPr>
              <a:t> </a:t>
            </a:r>
            <a:endParaRPr lang="en-US" altLang="en-US">
              <a:solidFill>
                <a:srgbClr val="FF0000"/>
              </a:solidFill>
            </a:endParaRPr>
          </a:p>
          <a:p>
            <a:pPr algn="ctr" eaLnBrk="1" hangingPunct="1">
              <a:spcBef>
                <a:spcPct val="50000"/>
              </a:spcBef>
            </a:pPr>
            <a:r>
              <a:rPr lang="en-US" altLang="en-US" sz="1800">
                <a:solidFill>
                  <a:srgbClr val="000000"/>
                </a:solidFill>
                <a:latin typeface="Arial" charset="0"/>
              </a:rPr>
              <a:t>CKD or CVD</a:t>
            </a:r>
            <a:endParaRPr lang="en-US" altLang="en-US">
              <a:solidFill>
                <a:srgbClr val="FFFFFF"/>
              </a:solidFill>
            </a:endParaRPr>
          </a:p>
        </p:txBody>
      </p:sp>
      <p:sp>
        <p:nvSpPr>
          <p:cNvPr id="36" name="Rectangle 16">
            <a:extLst>
              <a:ext uri="{FF2B5EF4-FFF2-40B4-BE49-F238E27FC236}"/>
            </a:extLst>
          </p:cNvPr>
          <p:cNvSpPr>
            <a:spLocks noChangeArrowheads="1"/>
          </p:cNvSpPr>
          <p:nvPr/>
        </p:nvSpPr>
        <p:spPr bwMode="auto">
          <a:xfrm>
            <a:off x="1830388" y="3600450"/>
            <a:ext cx="1600200" cy="784225"/>
          </a:xfrm>
          <a:prstGeom prst="rect">
            <a:avLst/>
          </a:prstGeom>
          <a:solidFill>
            <a:schemeClr val="accent1">
              <a:lumMod val="40000"/>
              <a:lumOff val="60000"/>
            </a:schemeClr>
          </a:solidFill>
          <a:ln>
            <a:headEnd/>
            <a:tailEnd/>
          </a:ln>
        </p:spPr>
        <p:style>
          <a:lnRef idx="2">
            <a:schemeClr val="accent1">
              <a:shade val="50000"/>
            </a:schemeClr>
          </a:lnRef>
          <a:fillRef idx="1">
            <a:schemeClr val="accent1"/>
          </a:fillRef>
          <a:effectRef idx="0">
            <a:schemeClr val="accent1"/>
          </a:effectRef>
          <a:fontRef idx="minor">
            <a:schemeClr val="lt1"/>
          </a:fontRef>
        </p:style>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US" altLang="en-US" sz="1800" b="1">
                <a:solidFill>
                  <a:srgbClr val="FF0000"/>
                </a:solidFill>
                <a:latin typeface="Arial" charset="0"/>
              </a:rPr>
              <a:t>Without</a:t>
            </a:r>
            <a:r>
              <a:rPr lang="en-US" altLang="en-US" sz="1800">
                <a:solidFill>
                  <a:srgbClr val="FF0000"/>
                </a:solidFill>
                <a:latin typeface="Arial" charset="0"/>
              </a:rPr>
              <a:t> </a:t>
            </a:r>
            <a:endParaRPr lang="en-US" altLang="en-US">
              <a:solidFill>
                <a:srgbClr val="FF0000"/>
              </a:solidFill>
            </a:endParaRPr>
          </a:p>
          <a:p>
            <a:pPr algn="ctr" eaLnBrk="1" hangingPunct="1">
              <a:spcBef>
                <a:spcPct val="50000"/>
              </a:spcBef>
            </a:pPr>
            <a:r>
              <a:rPr lang="en-US" altLang="en-US" sz="1800">
                <a:solidFill>
                  <a:srgbClr val="000000"/>
                </a:solidFill>
                <a:latin typeface="Arial" charset="0"/>
              </a:rPr>
              <a:t>CKD or CVD</a:t>
            </a:r>
            <a:endParaRPr lang="en-US" altLang="en-US">
              <a:solidFill>
                <a:srgbClr val="FFFFFF"/>
              </a:solidFill>
            </a:endParaRPr>
          </a:p>
        </p:txBody>
      </p:sp>
      <p:sp>
        <p:nvSpPr>
          <p:cNvPr id="37" name="Rectangle 16">
            <a:extLst>
              <a:ext uri="{FF2B5EF4-FFF2-40B4-BE49-F238E27FC236}"/>
            </a:extLst>
          </p:cNvPr>
          <p:cNvSpPr>
            <a:spLocks noChangeArrowheads="1"/>
          </p:cNvSpPr>
          <p:nvPr/>
        </p:nvSpPr>
        <p:spPr bwMode="auto">
          <a:xfrm>
            <a:off x="292100" y="2884488"/>
            <a:ext cx="1155700" cy="369887"/>
          </a:xfrm>
          <a:prstGeom prst="rect">
            <a:avLst/>
          </a:prstGeom>
          <a:solidFill>
            <a:schemeClr val="accent1">
              <a:lumMod val="40000"/>
              <a:lumOff val="60000"/>
            </a:schemeClr>
          </a:solidFill>
          <a:ln>
            <a:headEnd/>
            <a:tailEnd/>
          </a:ln>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a:spcBef>
                <a:spcPct val="50000"/>
              </a:spcBef>
              <a:defRPr/>
            </a:pPr>
            <a:r>
              <a:rPr lang="en-US" sz="1800" dirty="0">
                <a:solidFill>
                  <a:srgbClr val="000000"/>
                </a:solidFill>
                <a:latin typeface="Arial"/>
                <a:ea typeface="ＭＳ Ｐゴシック"/>
              </a:rPr>
              <a:t>Diabetes</a:t>
            </a:r>
          </a:p>
        </p:txBody>
      </p:sp>
      <p:sp>
        <p:nvSpPr>
          <p:cNvPr id="6" name="TextBox 5">
            <a:extLst>
              <a:ext uri="{FF2B5EF4-FFF2-40B4-BE49-F238E27FC236}"/>
            </a:extLst>
          </p:cNvPr>
          <p:cNvSpPr txBox="1"/>
          <p:nvPr/>
        </p:nvSpPr>
        <p:spPr>
          <a:xfrm>
            <a:off x="1477963" y="6256338"/>
            <a:ext cx="6192837" cy="396875"/>
          </a:xfrm>
          <a:prstGeom prst="rect">
            <a:avLst/>
          </a:prstGeom>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000" i="1">
                <a:solidFill>
                  <a:srgbClr val="000000"/>
                </a:solidFill>
                <a:latin typeface="Open Sans" charset="0"/>
              </a:rPr>
              <a:t>CKD</a:t>
            </a:r>
            <a:r>
              <a:rPr lang="en-US" altLang="en-US" sz="1000">
                <a:solidFill>
                  <a:srgbClr val="000000"/>
                </a:solidFill>
                <a:latin typeface="Open Sans" charset="0"/>
              </a:rPr>
              <a:t>, chronic kidney disease; </a:t>
            </a:r>
            <a:r>
              <a:rPr lang="en-US" altLang="en-US" sz="1000" i="1">
                <a:solidFill>
                  <a:srgbClr val="000000"/>
                </a:solidFill>
                <a:latin typeface="Open Sans" charset="0"/>
              </a:rPr>
              <a:t>CVD</a:t>
            </a:r>
            <a:r>
              <a:rPr lang="en-US" altLang="en-US" sz="1000">
                <a:solidFill>
                  <a:srgbClr val="000000"/>
                </a:solidFill>
                <a:latin typeface="Open Sans" charset="0"/>
              </a:rPr>
              <a:t>, cardiovascular disease; </a:t>
            </a:r>
            <a:r>
              <a:rPr lang="en-US" altLang="en-US" sz="1000" i="1">
                <a:solidFill>
                  <a:srgbClr val="000000"/>
                </a:solidFill>
                <a:latin typeface="Open Sans" charset="0"/>
              </a:rPr>
              <a:t>DHP-CCB</a:t>
            </a:r>
            <a:r>
              <a:rPr lang="en-US" altLang="en-US" sz="1000">
                <a:solidFill>
                  <a:srgbClr val="000000"/>
                </a:solidFill>
                <a:latin typeface="Open Sans" charset="0"/>
              </a:rPr>
              <a:t>, dihydropyridine calcium channel blocker; </a:t>
            </a:r>
            <a:r>
              <a:rPr lang="en-US" altLang="en-US" sz="1000" i="1">
                <a:solidFill>
                  <a:srgbClr val="000000"/>
                </a:solidFill>
                <a:latin typeface="Open Sans" charset="0"/>
              </a:rPr>
              <a:t>DRI</a:t>
            </a:r>
            <a:r>
              <a:rPr lang="en-US" altLang="en-US" sz="1000">
                <a:solidFill>
                  <a:srgbClr val="000000"/>
                </a:solidFill>
                <a:latin typeface="Open Sans" charset="0"/>
              </a:rPr>
              <a:t>, direct renin inhibitor </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p:cNvSpPr>
          <p:nvPr>
            <p:ph type="title" idx="4294967295"/>
          </p:nvPr>
        </p:nvSpPr>
        <p:spPr/>
        <p:txBody>
          <a:bodyPr/>
          <a:lstStyle/>
          <a:p>
            <a:r>
              <a:rPr lang="en-US" altLang="en-US"/>
              <a:t>Recommendation 1</a:t>
            </a:r>
            <a:endParaRPr lang="en-CA" altLang="en-US"/>
          </a:p>
        </p:txBody>
      </p:sp>
      <p:sp>
        <p:nvSpPr>
          <p:cNvPr id="30722" name="Rectangle 3"/>
          <p:cNvSpPr>
            <a:spLocks noGrp="1"/>
          </p:cNvSpPr>
          <p:nvPr>
            <p:ph type="body" idx="4294967295"/>
          </p:nvPr>
        </p:nvSpPr>
        <p:spPr>
          <a:xfrm>
            <a:off x="628650" y="1558925"/>
            <a:ext cx="7886700" cy="4729163"/>
          </a:xfrm>
        </p:spPr>
        <p:txBody>
          <a:bodyPr/>
          <a:lstStyle/>
          <a:p>
            <a:pPr marL="495300" indent="-495300">
              <a:lnSpc>
                <a:spcPct val="100000"/>
              </a:lnSpc>
              <a:buFont typeface="Arial" charset="0"/>
              <a:buAutoNum type="arabicPeriod"/>
            </a:pPr>
            <a:r>
              <a:rPr lang="en-US" altLang="en-US" sz="2400" b="0"/>
              <a:t>Persons with diabetes mellitus should be treated to attain </a:t>
            </a:r>
            <a:r>
              <a:rPr lang="en-US" altLang="en-US" sz="2400"/>
              <a:t>systolic BP of &lt;130 mmHg </a:t>
            </a:r>
            <a:r>
              <a:rPr lang="en-US" altLang="en-US" sz="2000" b="0"/>
              <a:t>[Grade C, Level 3]</a:t>
            </a:r>
            <a:r>
              <a:rPr lang="en-US" altLang="en-US" sz="2400" b="0"/>
              <a:t> and </a:t>
            </a:r>
            <a:r>
              <a:rPr lang="en-US" altLang="en-US" sz="2400"/>
              <a:t>diastolic BP of &lt;80 mmHg </a:t>
            </a:r>
            <a:r>
              <a:rPr lang="en-US" altLang="en-US" sz="2000" b="0"/>
              <a:t>[Grade B, Level 1]</a:t>
            </a:r>
            <a:r>
              <a:rPr lang="en-US" altLang="en-US" sz="2400" b="0"/>
              <a:t> (these target BP levels are the same as BP treatment thresholds)</a:t>
            </a:r>
          </a:p>
        </p:txBody>
      </p:sp>
      <p:sp>
        <p:nvSpPr>
          <p:cNvPr id="99333"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26.  Hypertension </a:t>
            </a:r>
            <a:endParaRPr lang="en-CA" altLang="en-US" sz="24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p:cNvSpPr>
          <p:nvPr>
            <p:ph type="title" idx="4294967295"/>
          </p:nvPr>
        </p:nvSpPr>
        <p:spPr/>
        <p:txBody>
          <a:bodyPr/>
          <a:lstStyle/>
          <a:p>
            <a:r>
              <a:rPr lang="en-US" altLang="en-US"/>
              <a:t>Recommendation 2</a:t>
            </a:r>
            <a:endParaRPr lang="en-CA" altLang="en-US"/>
          </a:p>
        </p:txBody>
      </p:sp>
      <p:sp>
        <p:nvSpPr>
          <p:cNvPr id="31746" name="Rectangle 3"/>
          <p:cNvSpPr>
            <a:spLocks noGrp="1"/>
          </p:cNvSpPr>
          <p:nvPr>
            <p:ph type="body" idx="4294967295"/>
          </p:nvPr>
        </p:nvSpPr>
        <p:spPr>
          <a:xfrm>
            <a:off x="628650" y="1558925"/>
            <a:ext cx="7886700" cy="4729163"/>
          </a:xfrm>
        </p:spPr>
        <p:txBody>
          <a:bodyPr/>
          <a:lstStyle/>
          <a:p>
            <a:pPr marL="495300" indent="-495300">
              <a:lnSpc>
                <a:spcPct val="100000"/>
              </a:lnSpc>
              <a:buFont typeface="Arial" charset="0"/>
              <a:buNone/>
            </a:pPr>
            <a:r>
              <a:rPr lang="en-US" altLang="en-US" sz="2400" b="0"/>
              <a:t>2.</a:t>
            </a:r>
            <a:r>
              <a:rPr lang="en-US" altLang="en-US" b="0"/>
              <a:t>   </a:t>
            </a:r>
            <a:r>
              <a:rPr lang="en-US" altLang="en-US" sz="2400" b="0"/>
              <a:t>For persons with </a:t>
            </a:r>
            <a:r>
              <a:rPr lang="en-US" altLang="en-US" sz="2400"/>
              <a:t>CVD or CKD</a:t>
            </a:r>
            <a:r>
              <a:rPr lang="en-US" altLang="en-US" sz="2400" b="0"/>
              <a:t>, including albuminuria, or with </a:t>
            </a:r>
            <a:r>
              <a:rPr lang="en-US" altLang="en-US" sz="2400"/>
              <a:t>CV risk factors </a:t>
            </a:r>
            <a:r>
              <a:rPr lang="en-US" altLang="en-US" sz="2400" b="0"/>
              <a:t>in addition to diabetes and hypertension, an </a:t>
            </a:r>
            <a:r>
              <a:rPr lang="en-US" altLang="en-US" sz="2400"/>
              <a:t>ACE inhibitor </a:t>
            </a:r>
            <a:r>
              <a:rPr lang="en-US" altLang="en-US" sz="2400" b="0"/>
              <a:t>or an </a:t>
            </a:r>
            <a:r>
              <a:rPr lang="en-US" altLang="en-US" sz="2400"/>
              <a:t>ARB</a:t>
            </a:r>
            <a:r>
              <a:rPr lang="en-US" altLang="en-US" sz="2400" b="0"/>
              <a:t> is recommended as initial therapy</a:t>
            </a:r>
            <a:r>
              <a:rPr lang="en-US" altLang="en-US" b="0"/>
              <a:t> </a:t>
            </a:r>
            <a:r>
              <a:rPr lang="en-US" altLang="en-US" sz="2000" b="0"/>
              <a:t>[Grade A, Level 1A]</a:t>
            </a:r>
          </a:p>
        </p:txBody>
      </p:sp>
      <p:sp>
        <p:nvSpPr>
          <p:cNvPr id="11366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26.  Hypertension </a:t>
            </a:r>
            <a:endParaRPr lang="en-CA" altLang="en-US" sz="2400"/>
          </a:p>
        </p:txBody>
      </p:sp>
      <p:sp>
        <p:nvSpPr>
          <p:cNvPr id="31749" name="Text Box 5"/>
          <p:cNvSpPr txBox="1">
            <a:spLocks noChangeArrowheads="1"/>
          </p:cNvSpPr>
          <p:nvPr/>
        </p:nvSpPr>
        <p:spPr bwMode="auto">
          <a:xfrm>
            <a:off x="628650" y="6288088"/>
            <a:ext cx="60690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CKD</a:t>
            </a:r>
            <a:r>
              <a:rPr lang="en-US" altLang="en-US" sz="1400"/>
              <a:t>, chronic kidney disease; </a:t>
            </a:r>
            <a:r>
              <a:rPr lang="en-US" altLang="en-US" sz="1400" i="1"/>
              <a:t>CVD</a:t>
            </a:r>
            <a:r>
              <a:rPr lang="en-US" altLang="en-US" sz="1400"/>
              <a:t>, cardiovascular disease</a:t>
            </a:r>
            <a:endParaRPr lang="en-CA" altLang="en-US" sz="140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p:cNvSpPr>
          <p:nvPr>
            <p:ph type="title" idx="4294967295"/>
          </p:nvPr>
        </p:nvSpPr>
        <p:spPr/>
        <p:txBody>
          <a:bodyPr/>
          <a:lstStyle/>
          <a:p>
            <a:r>
              <a:rPr lang="en-US" altLang="en-US"/>
              <a:t>Recommendation 4</a:t>
            </a:r>
            <a:endParaRPr lang="en-CA" altLang="en-US"/>
          </a:p>
        </p:txBody>
      </p:sp>
      <p:sp>
        <p:nvSpPr>
          <p:cNvPr id="32770" name="Rectangle 3"/>
          <p:cNvSpPr>
            <a:spLocks noGrp="1"/>
          </p:cNvSpPr>
          <p:nvPr>
            <p:ph type="body" idx="4294967295"/>
          </p:nvPr>
        </p:nvSpPr>
        <p:spPr>
          <a:xfrm>
            <a:off x="628650" y="1558925"/>
            <a:ext cx="7886700" cy="4729163"/>
          </a:xfrm>
        </p:spPr>
        <p:txBody>
          <a:bodyPr/>
          <a:lstStyle/>
          <a:p>
            <a:pPr marL="495300" indent="-495300">
              <a:lnSpc>
                <a:spcPct val="100000"/>
              </a:lnSpc>
              <a:buFont typeface="Arial" charset="0"/>
              <a:buNone/>
            </a:pPr>
            <a:r>
              <a:rPr lang="en-US" altLang="en-US" sz="2400" b="0"/>
              <a:t>3.    For persons with diabetes and hypertension not included in other recommendations in this section, appropriate choices include (in alphabetical order): </a:t>
            </a:r>
            <a:r>
              <a:rPr lang="en-US" altLang="en-US" sz="2400"/>
              <a:t>ACE inhibitors </a:t>
            </a:r>
            <a:r>
              <a:rPr lang="en-US" altLang="en-US" sz="2000" b="0"/>
              <a:t>[Grade A, Level 1A],</a:t>
            </a:r>
            <a:r>
              <a:rPr lang="en-US" altLang="en-US" sz="2400" b="0"/>
              <a:t> </a:t>
            </a:r>
            <a:r>
              <a:rPr lang="en-US" altLang="en-US" sz="2400"/>
              <a:t>ARBs</a:t>
            </a:r>
            <a:r>
              <a:rPr lang="en-US" altLang="en-US" sz="2400" b="0"/>
              <a:t> </a:t>
            </a:r>
            <a:r>
              <a:rPr lang="en-US" altLang="en-US" sz="2000" b="0"/>
              <a:t>[Grade A, Level 1A],</a:t>
            </a:r>
            <a:r>
              <a:rPr lang="en-US" altLang="en-US" sz="2400" b="0"/>
              <a:t> </a:t>
            </a:r>
            <a:r>
              <a:rPr lang="en-US" altLang="en-US" sz="2400"/>
              <a:t>dihydropyridine CCBs </a:t>
            </a:r>
            <a:r>
              <a:rPr lang="en-US" altLang="en-US" sz="2000" b="0"/>
              <a:t>[Grade A, Level 1A],</a:t>
            </a:r>
            <a:r>
              <a:rPr lang="en-US" altLang="en-US" sz="2400" b="0"/>
              <a:t> and </a:t>
            </a:r>
            <a:r>
              <a:rPr lang="en-US" altLang="en-US" sz="2400"/>
              <a:t>thiazide/thiazide-like diuretics </a:t>
            </a:r>
            <a:r>
              <a:rPr lang="en-US" altLang="en-US" sz="2000" b="0"/>
              <a:t>[Grade A, Level 1A]</a:t>
            </a:r>
          </a:p>
        </p:txBody>
      </p:sp>
      <p:sp>
        <p:nvSpPr>
          <p:cNvPr id="108549"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26.  Hypertension </a:t>
            </a:r>
            <a:endParaRPr lang="en-CA" altLang="en-US" sz="2400"/>
          </a:p>
        </p:txBody>
      </p:sp>
      <p:sp>
        <p:nvSpPr>
          <p:cNvPr id="32773" name="Text Box 5"/>
          <p:cNvSpPr txBox="1">
            <a:spLocks noChangeArrowheads="1"/>
          </p:cNvSpPr>
          <p:nvPr/>
        </p:nvSpPr>
        <p:spPr bwMode="auto">
          <a:xfrm>
            <a:off x="750888" y="6335713"/>
            <a:ext cx="40655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CCB</a:t>
            </a:r>
            <a:r>
              <a:rPr lang="en-US" altLang="en-US" sz="1400"/>
              <a:t>, calcium channel blocker</a:t>
            </a:r>
            <a:endParaRPr lang="en-CA" altLang="en-US" sz="14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p:cNvSpPr>
          <p:nvPr>
            <p:ph type="title" idx="4294967295"/>
          </p:nvPr>
        </p:nvSpPr>
        <p:spPr/>
        <p:txBody>
          <a:bodyPr/>
          <a:lstStyle/>
          <a:p>
            <a:r>
              <a:rPr lang="en-US" altLang="en-US"/>
              <a:t>Recommendation 4</a:t>
            </a:r>
          </a:p>
        </p:txBody>
      </p:sp>
      <p:sp>
        <p:nvSpPr>
          <p:cNvPr id="33794" name="Rectangle 3"/>
          <p:cNvSpPr>
            <a:spLocks noGrp="1"/>
          </p:cNvSpPr>
          <p:nvPr>
            <p:ph type="body" idx="4294967295"/>
          </p:nvPr>
        </p:nvSpPr>
        <p:spPr/>
        <p:txBody>
          <a:bodyPr/>
          <a:lstStyle/>
          <a:p>
            <a:pPr marL="495300" indent="-495300">
              <a:lnSpc>
                <a:spcPct val="100000"/>
              </a:lnSpc>
              <a:buFont typeface="Arial" charset="0"/>
              <a:buNone/>
            </a:pPr>
            <a:r>
              <a:rPr lang="en-US" altLang="en-US" sz="2400" b="0"/>
              <a:t>4.  If target BP levels are not achieved with standard-dose monotherapy, additional antihypertensive therapy should be used. For persons in whom </a:t>
            </a:r>
            <a:r>
              <a:rPr lang="en-US" altLang="en-US" sz="2400"/>
              <a:t>combination therapy with an ACE inhibitor </a:t>
            </a:r>
            <a:r>
              <a:rPr lang="en-US" altLang="en-US" sz="2400" b="0"/>
              <a:t>is being considered, a </a:t>
            </a:r>
            <a:r>
              <a:rPr lang="en-US" altLang="en-US" sz="2400"/>
              <a:t>dihydropyridine CCB </a:t>
            </a:r>
            <a:r>
              <a:rPr lang="en-US" altLang="en-US" sz="2400" b="0"/>
              <a:t>is preferable to a thiazide/thiazide-like diuretic </a:t>
            </a:r>
            <a:r>
              <a:rPr lang="en-US" altLang="en-US" sz="2000" b="0"/>
              <a:t>[Grade A, Level 1A]</a:t>
            </a:r>
          </a:p>
        </p:txBody>
      </p:sp>
      <p:sp>
        <p:nvSpPr>
          <p:cNvPr id="114692"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26.  Hypertension </a:t>
            </a:r>
            <a:endParaRPr lang="en-CA" altLang="en-US" sz="2400"/>
          </a:p>
        </p:txBody>
      </p:sp>
      <p:sp>
        <p:nvSpPr>
          <p:cNvPr id="33797" name="Text Box 5"/>
          <p:cNvSpPr txBox="1">
            <a:spLocks noChangeArrowheads="1"/>
          </p:cNvSpPr>
          <p:nvPr/>
        </p:nvSpPr>
        <p:spPr bwMode="auto">
          <a:xfrm>
            <a:off x="750888" y="6335713"/>
            <a:ext cx="40655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CCB</a:t>
            </a:r>
            <a:r>
              <a:rPr lang="en-US" altLang="en-US" sz="1400"/>
              <a:t>, calcium channel blocker</a:t>
            </a:r>
            <a:endParaRPr lang="en-CA" altLang="en-US" sz="14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p:cNvSpPr>
          <p:nvPr>
            <p:ph type="title" idx="4294967295"/>
          </p:nvPr>
        </p:nvSpPr>
        <p:spPr/>
        <p:txBody>
          <a:bodyPr/>
          <a:lstStyle/>
          <a:p>
            <a:r>
              <a:rPr lang="en-US" altLang="en-US"/>
              <a:t>Key Messages</a:t>
            </a:r>
            <a:endParaRPr lang="en-CA" altLang="en-US"/>
          </a:p>
        </p:txBody>
      </p:sp>
      <p:sp>
        <p:nvSpPr>
          <p:cNvPr id="34818" name="Rectangle 3"/>
          <p:cNvSpPr>
            <a:spLocks noGrp="1"/>
          </p:cNvSpPr>
          <p:nvPr>
            <p:ph type="body" idx="4294967295"/>
          </p:nvPr>
        </p:nvSpPr>
        <p:spPr>
          <a:xfrm>
            <a:off x="628650" y="1781175"/>
            <a:ext cx="7886700" cy="4678363"/>
          </a:xfrm>
        </p:spPr>
        <p:txBody>
          <a:bodyPr/>
          <a:lstStyle/>
          <a:p>
            <a:pPr>
              <a:lnSpc>
                <a:spcPct val="100000"/>
              </a:lnSpc>
            </a:pPr>
            <a:r>
              <a:rPr lang="en-US" altLang="en-US" sz="2400" b="0"/>
              <a:t>People with diabetes should be treated to achieve a </a:t>
            </a:r>
            <a:r>
              <a:rPr lang="en-US" altLang="en-US" sz="2400"/>
              <a:t>BP &lt;130/80 mmHg</a:t>
            </a:r>
          </a:p>
          <a:p>
            <a:pPr>
              <a:lnSpc>
                <a:spcPct val="100000"/>
              </a:lnSpc>
            </a:pPr>
            <a:r>
              <a:rPr lang="en-US" altLang="en-US" sz="2400" b="0"/>
              <a:t>For persons with </a:t>
            </a:r>
            <a:r>
              <a:rPr lang="en-US" altLang="en-US" sz="2400"/>
              <a:t>CVD </a:t>
            </a:r>
            <a:r>
              <a:rPr lang="en-US" altLang="en-US" sz="2400" b="0"/>
              <a:t>or </a:t>
            </a:r>
            <a:r>
              <a:rPr lang="en-US" altLang="en-US" sz="2400"/>
              <a:t>CKD</a:t>
            </a:r>
            <a:r>
              <a:rPr lang="en-US" altLang="en-US" sz="2400" b="0"/>
              <a:t>, including albuminuria, or with </a:t>
            </a:r>
            <a:r>
              <a:rPr lang="en-US" altLang="en-US" sz="2400"/>
              <a:t>CV risk factors </a:t>
            </a:r>
            <a:r>
              <a:rPr lang="en-US" altLang="en-US" sz="2400" b="0"/>
              <a:t>in addition to diabetes and hypertension, an </a:t>
            </a:r>
            <a:r>
              <a:rPr lang="en-US" altLang="en-US" sz="2400"/>
              <a:t>ACE inhibitor or an ARB </a:t>
            </a:r>
            <a:r>
              <a:rPr lang="en-US" altLang="en-US" sz="2400" b="0"/>
              <a:t>is recommended as initial therapy</a:t>
            </a:r>
          </a:p>
        </p:txBody>
      </p:sp>
      <p:sp>
        <p:nvSpPr>
          <p:cNvPr id="74756"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26.  Hypertension </a:t>
            </a:r>
            <a:endParaRPr lang="en-CA" altLang="en-US" sz="2400"/>
          </a:p>
        </p:txBody>
      </p:sp>
      <p:sp>
        <p:nvSpPr>
          <p:cNvPr id="34821" name="Text Box 5"/>
          <p:cNvSpPr txBox="1">
            <a:spLocks noChangeArrowheads="1"/>
          </p:cNvSpPr>
          <p:nvPr/>
        </p:nvSpPr>
        <p:spPr bwMode="auto">
          <a:xfrm>
            <a:off x="628650" y="6288088"/>
            <a:ext cx="6069013"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ARB, </a:t>
            </a:r>
            <a:r>
              <a:rPr lang="en-US" altLang="en-US" sz="1400"/>
              <a:t>angiotensin receptor blocker</a:t>
            </a:r>
            <a:r>
              <a:rPr lang="en-US" altLang="en-US" sz="1400" i="1"/>
              <a:t>; ACE, </a:t>
            </a:r>
            <a:r>
              <a:rPr lang="en-US" altLang="en-US" sz="1400"/>
              <a:t>angiotensin converting enzyme</a:t>
            </a:r>
            <a:r>
              <a:rPr lang="en-US" altLang="en-US" sz="1400" i="1"/>
              <a:t>; CKD</a:t>
            </a:r>
            <a:r>
              <a:rPr lang="en-US" altLang="en-US" sz="1400"/>
              <a:t>, chronic kidney disease; </a:t>
            </a:r>
            <a:r>
              <a:rPr lang="en-US" altLang="en-US" sz="1400" i="1"/>
              <a:t>CVD</a:t>
            </a:r>
            <a:r>
              <a:rPr lang="en-US" altLang="en-US" sz="1400"/>
              <a:t>, cardiovascular disease</a:t>
            </a:r>
            <a:endParaRPr lang="en-CA" altLang="en-US" sz="140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p:cNvSpPr>
          <p:nvPr>
            <p:ph type="title" idx="4294967295"/>
          </p:nvPr>
        </p:nvSpPr>
        <p:spPr/>
        <p:txBody>
          <a:bodyPr/>
          <a:lstStyle/>
          <a:p>
            <a:r>
              <a:rPr lang="en-US" altLang="en-US"/>
              <a:t>Key Messages</a:t>
            </a:r>
          </a:p>
        </p:txBody>
      </p:sp>
      <p:sp>
        <p:nvSpPr>
          <p:cNvPr id="35842" name="Rectangle 3"/>
          <p:cNvSpPr>
            <a:spLocks noGrp="1"/>
          </p:cNvSpPr>
          <p:nvPr>
            <p:ph type="body" idx="4294967295"/>
          </p:nvPr>
        </p:nvSpPr>
        <p:spPr/>
        <p:txBody>
          <a:bodyPr/>
          <a:lstStyle/>
          <a:p>
            <a:pPr>
              <a:lnSpc>
                <a:spcPct val="100000"/>
              </a:lnSpc>
            </a:pPr>
            <a:r>
              <a:rPr lang="en-US" altLang="en-US" sz="2400" b="0"/>
              <a:t>Healthy behaviour interventions are supplementary to pharmacologic therapy and consists of </a:t>
            </a:r>
            <a:r>
              <a:rPr lang="en-US" altLang="en-US" sz="2400"/>
              <a:t>reducing excess body weight</a:t>
            </a:r>
            <a:r>
              <a:rPr lang="en-US" altLang="en-US" sz="2400" b="0"/>
              <a:t>, </a:t>
            </a:r>
            <a:r>
              <a:rPr lang="en-US" altLang="en-US" sz="2400"/>
              <a:t>reducing sodium intake </a:t>
            </a:r>
            <a:r>
              <a:rPr lang="en-US" altLang="en-US" sz="2400" b="0"/>
              <a:t>toward (2000 mg/day), </a:t>
            </a:r>
            <a:r>
              <a:rPr lang="en-US" altLang="en-US" sz="2400"/>
              <a:t>increasing consumption of fruits and vegetables</a:t>
            </a:r>
            <a:r>
              <a:rPr lang="en-US" altLang="en-US" sz="2400" b="0"/>
              <a:t> (8 to 10 servings per day), </a:t>
            </a:r>
            <a:r>
              <a:rPr lang="en-US" altLang="en-US" sz="2400"/>
              <a:t>low-fat dairy products </a:t>
            </a:r>
            <a:r>
              <a:rPr lang="en-US" altLang="en-US" sz="2400" b="0"/>
              <a:t>(2 to 3 servings per day), </a:t>
            </a:r>
            <a:r>
              <a:rPr lang="en-US" altLang="en-US" sz="2400"/>
              <a:t>avoiding excessive alcohol </a:t>
            </a:r>
            <a:r>
              <a:rPr lang="en-US" altLang="en-US" sz="2400" b="0"/>
              <a:t>consumption (no more than 2 servings per day in men and no more than 1 serving per day in women), and </a:t>
            </a:r>
            <a:r>
              <a:rPr lang="en-US" altLang="en-US" sz="2400"/>
              <a:t>increasing physical activity</a:t>
            </a:r>
            <a:r>
              <a:rPr lang="en-US" altLang="en-US" sz="2400" b="0"/>
              <a:t> levels</a:t>
            </a:r>
          </a:p>
        </p:txBody>
      </p:sp>
      <p:sp>
        <p:nvSpPr>
          <p:cNvPr id="11264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26.  Hypertension </a:t>
            </a:r>
            <a:endParaRPr lang="en-CA" altLang="en-US" sz="24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p:cNvSpPr>
          <p:nvPr>
            <p:ph type="title" idx="4294967295"/>
          </p:nvPr>
        </p:nvSpPr>
        <p:spPr/>
        <p:txBody>
          <a:bodyPr/>
          <a:lstStyle/>
          <a:p>
            <a:r>
              <a:rPr lang="en-US" altLang="en-US"/>
              <a:t>Key Messages</a:t>
            </a:r>
          </a:p>
        </p:txBody>
      </p:sp>
      <p:sp>
        <p:nvSpPr>
          <p:cNvPr id="36866" name="Rectangle 3"/>
          <p:cNvSpPr>
            <a:spLocks noGrp="1"/>
          </p:cNvSpPr>
          <p:nvPr>
            <p:ph type="body" idx="4294967295"/>
          </p:nvPr>
        </p:nvSpPr>
        <p:spPr/>
        <p:txBody>
          <a:bodyPr/>
          <a:lstStyle/>
          <a:p>
            <a:pPr>
              <a:lnSpc>
                <a:spcPct val="100000"/>
              </a:lnSpc>
            </a:pPr>
            <a:r>
              <a:rPr lang="en-US" altLang="en-US" b="0"/>
              <a:t>Most people with diabetes should receive </a:t>
            </a:r>
            <a:r>
              <a:rPr lang="en-US" altLang="en-US"/>
              <a:t>standard-dose monotherapy </a:t>
            </a:r>
            <a:r>
              <a:rPr lang="en-US" altLang="en-US" b="0"/>
              <a:t>for initial management of hypertension; however, there is </a:t>
            </a:r>
            <a:r>
              <a:rPr lang="en-US" altLang="en-US"/>
              <a:t>emerging evidence for supporting earlier use of single pill combination therapy</a:t>
            </a:r>
            <a:endParaRPr lang="en-US" altLang="en-US" sz="2400"/>
          </a:p>
        </p:txBody>
      </p:sp>
      <p:sp>
        <p:nvSpPr>
          <p:cNvPr id="156676"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26.  Hypertension </a:t>
            </a:r>
            <a:endParaRPr lang="en-CA" altLang="en-US" sz="2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p:cNvSpPr>
          <p:nvPr>
            <p:ph type="title" idx="4294967295"/>
          </p:nvPr>
        </p:nvSpPr>
        <p:spPr/>
        <p:txBody>
          <a:bodyPr/>
          <a:lstStyle/>
          <a:p>
            <a:r>
              <a:rPr lang="en-US" altLang="en-US"/>
              <a:t>Key Messages for People with Diabetes</a:t>
            </a:r>
            <a:endParaRPr lang="en-CA" altLang="en-US"/>
          </a:p>
        </p:txBody>
      </p:sp>
      <p:sp>
        <p:nvSpPr>
          <p:cNvPr id="37890" name="Rectangle 3"/>
          <p:cNvSpPr>
            <a:spLocks noGrp="1"/>
          </p:cNvSpPr>
          <p:nvPr>
            <p:ph type="body" idx="4294967295"/>
          </p:nvPr>
        </p:nvSpPr>
        <p:spPr>
          <a:xfrm>
            <a:off x="628650" y="1825625"/>
            <a:ext cx="8064500" cy="4824413"/>
          </a:xfrm>
        </p:spPr>
        <p:txBody>
          <a:bodyPr/>
          <a:lstStyle/>
          <a:p>
            <a:pPr>
              <a:lnSpc>
                <a:spcPct val="100000"/>
              </a:lnSpc>
            </a:pPr>
            <a:r>
              <a:rPr lang="en-US" altLang="en-US" sz="2400" b="0"/>
              <a:t>It is important to have your blood pressure checked regularly</a:t>
            </a:r>
          </a:p>
          <a:p>
            <a:pPr>
              <a:lnSpc>
                <a:spcPct val="100000"/>
              </a:lnSpc>
            </a:pPr>
            <a:r>
              <a:rPr lang="en-US" altLang="en-US" sz="2400" b="0"/>
              <a:t>Have your blood pressure checked at least once every year by a healthcare provider or more often if your blood pressure is high</a:t>
            </a:r>
          </a:p>
          <a:p>
            <a:pPr>
              <a:lnSpc>
                <a:spcPct val="100000"/>
              </a:lnSpc>
            </a:pPr>
            <a:r>
              <a:rPr lang="en-US" altLang="en-US" sz="2400" b="0"/>
              <a:t>You can also check your blood pressure at home. If home blood pressure readings are done properly, they may reflect your usual pressure more than those done in the healthcare provider</a:t>
            </a:r>
            <a:r>
              <a:rPr lang="ja-JP" altLang="en-US" sz="2400" b="0"/>
              <a:t>’</a:t>
            </a:r>
            <a:r>
              <a:rPr lang="en-US" altLang="ja-JP" sz="2400" b="0"/>
              <a:t>s office</a:t>
            </a:r>
            <a:endParaRPr lang="en-US" altLang="en-US" sz="2400" b="0"/>
          </a:p>
        </p:txBody>
      </p:sp>
      <p:sp>
        <p:nvSpPr>
          <p:cNvPr id="75780" name="Text Box 4"/>
          <p:cNvSpPr txBox="1">
            <a:spLocks noChangeArrowheads="1"/>
          </p:cNvSpPr>
          <p:nvPr/>
        </p:nvSpPr>
        <p:spPr bwMode="auto">
          <a:xfrm>
            <a:off x="0" y="0"/>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26.  Hypertension </a:t>
            </a:r>
            <a:endParaRPr lang="en-CA" altLang="en-US" sz="240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p:cNvSpPr>
          <p:nvPr>
            <p:ph type="title" idx="4294967295"/>
          </p:nvPr>
        </p:nvSpPr>
        <p:spPr/>
        <p:txBody>
          <a:bodyPr/>
          <a:lstStyle/>
          <a:p>
            <a:r>
              <a:rPr lang="en-US" altLang="en-US"/>
              <a:t>Key Messages for People with Diabetes</a:t>
            </a:r>
            <a:endParaRPr lang="en-CA" altLang="en-US"/>
          </a:p>
        </p:txBody>
      </p:sp>
      <p:sp>
        <p:nvSpPr>
          <p:cNvPr id="38914" name="Rectangle 3"/>
          <p:cNvSpPr>
            <a:spLocks noGrp="1"/>
          </p:cNvSpPr>
          <p:nvPr>
            <p:ph type="body" idx="4294967295"/>
          </p:nvPr>
        </p:nvSpPr>
        <p:spPr>
          <a:xfrm>
            <a:off x="628650" y="1825625"/>
            <a:ext cx="8064500" cy="4824413"/>
          </a:xfrm>
        </p:spPr>
        <p:txBody>
          <a:bodyPr/>
          <a:lstStyle/>
          <a:p>
            <a:pPr>
              <a:lnSpc>
                <a:spcPct val="100000"/>
              </a:lnSpc>
            </a:pPr>
            <a:r>
              <a:rPr lang="en-US" altLang="en-US" sz="2400" b="0"/>
              <a:t>For most people with diabetes, blood pressure should be less than 130/80 mmHg</a:t>
            </a:r>
          </a:p>
          <a:p>
            <a:pPr>
              <a:lnSpc>
                <a:spcPct val="100000"/>
              </a:lnSpc>
            </a:pPr>
            <a:r>
              <a:rPr lang="en-US" altLang="en-US" sz="2400" b="0"/>
              <a:t>Patient resources on hypertension are available at Hypertension Canada </a:t>
            </a:r>
            <a:r>
              <a:rPr lang="en-US" altLang="en-US" sz="2000" b="0"/>
              <a:t>(http://guidelines.hypertension.ca/patient-resources/)</a:t>
            </a:r>
            <a:endParaRPr lang="en-CA" altLang="en-US" sz="2000" b="0"/>
          </a:p>
        </p:txBody>
      </p:sp>
      <p:sp>
        <p:nvSpPr>
          <p:cNvPr id="75780" name="Text Box 4"/>
          <p:cNvSpPr txBox="1">
            <a:spLocks noChangeArrowheads="1"/>
          </p:cNvSpPr>
          <p:nvPr/>
        </p:nvSpPr>
        <p:spPr bwMode="auto">
          <a:xfrm>
            <a:off x="0" y="0"/>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26.  Hypertension </a:t>
            </a:r>
            <a:endParaRPr lang="en-CA" altLang="en-US" sz="24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743441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4"/>
          <p:cNvSpPr>
            <a:spLocks noGrp="1"/>
          </p:cNvSpPr>
          <p:nvPr>
            <p:ph type="title"/>
          </p:nvPr>
        </p:nvSpPr>
        <p:spPr>
          <a:xfrm>
            <a:off x="666750" y="147638"/>
            <a:ext cx="7886700" cy="1325562"/>
          </a:xfrm>
        </p:spPr>
        <p:txBody>
          <a:bodyPr/>
          <a:lstStyle/>
          <a:p>
            <a:pPr algn="ctr"/>
            <a:r>
              <a:rPr lang="en-US" altLang="en-US" sz="3600" b="0"/>
              <a:t>Visit </a:t>
            </a:r>
            <a:r>
              <a:rPr lang="en-US" altLang="en-US" sz="3600"/>
              <a:t>guidelines.diabetes.ca</a:t>
            </a:r>
            <a:r>
              <a:rPr lang="en-US" altLang="en-US" sz="3600" b="0"/>
              <a:t> </a:t>
            </a:r>
            <a:br>
              <a:rPr lang="en-US" altLang="en-US" sz="3600" b="0"/>
            </a:br>
            <a:endParaRPr lang="en-US" altLang="en-US" sz="3600" b="0"/>
          </a:p>
        </p:txBody>
      </p:sp>
      <p:pic>
        <p:nvPicPr>
          <p:cNvPr id="39938"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641350" y="0"/>
            <a:ext cx="7886700" cy="1325563"/>
          </a:xfrm>
        </p:spPr>
        <p:txBody>
          <a:bodyPr/>
          <a:lstStyle/>
          <a:p>
            <a:pPr algn="ctr"/>
            <a:r>
              <a:rPr lang="en-US" altLang="en-US"/>
              <a:t>Or download the App</a:t>
            </a:r>
          </a:p>
        </p:txBody>
      </p:sp>
      <p:pic>
        <p:nvPicPr>
          <p:cNvPr id="4096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idx="4294967295"/>
          </p:nvPr>
        </p:nvSpPr>
        <p:spPr/>
        <p:txBody>
          <a:bodyPr/>
          <a:lstStyle/>
          <a:p>
            <a:r>
              <a:rPr lang="en-US" altLang="en-US">
                <a:latin typeface="Arial" charset="0"/>
              </a:rPr>
              <a:t>Diabetes Canada Clinical Practice Guidelines</a:t>
            </a:r>
          </a:p>
        </p:txBody>
      </p:sp>
      <p:sp>
        <p:nvSpPr>
          <p:cNvPr id="41986" name="Content Placeholder 2"/>
          <p:cNvSpPr>
            <a:spLocks noGrp="1"/>
          </p:cNvSpPr>
          <p:nvPr>
            <p:ph idx="4294967295"/>
          </p:nvPr>
        </p:nvSpPr>
        <p:spPr/>
        <p:txBody>
          <a:bodyPr/>
          <a:lstStyle/>
          <a:p>
            <a:pPr marL="0" indent="0">
              <a:buFontTx/>
              <a:buNone/>
            </a:pPr>
            <a:endParaRPr lang="en-US" altLang="en-US">
              <a:hlinkClick r:id="rId3"/>
            </a:endParaRPr>
          </a:p>
          <a:p>
            <a:pPr marL="0" indent="0">
              <a:buFontTx/>
              <a:buNone/>
            </a:pPr>
            <a:r>
              <a:rPr lang="en-US" altLang="en-US">
                <a:solidFill>
                  <a:srgbClr val="C00000"/>
                </a:solidFill>
                <a:hlinkClick r:id="rId3"/>
              </a:rPr>
              <a:t>www.guidelines.diabetes.ca</a:t>
            </a:r>
            <a:r>
              <a:rPr lang="en-US" altLang="en-US">
                <a:solidFill>
                  <a:srgbClr val="C00000"/>
                </a:solidFill>
              </a:rPr>
              <a:t> </a:t>
            </a:r>
            <a:r>
              <a:rPr lang="en-US" altLang="en-US">
                <a:solidFill>
                  <a:schemeClr val="accent1"/>
                </a:solidFill>
              </a:rPr>
              <a:t>– for health-care providers</a:t>
            </a:r>
          </a:p>
          <a:p>
            <a:pPr marL="0" indent="0">
              <a:buFontTx/>
              <a:buNone/>
            </a:pPr>
            <a:endParaRPr lang="en-US" altLang="en-US">
              <a:solidFill>
                <a:schemeClr val="accent1"/>
              </a:solidFill>
            </a:endParaRPr>
          </a:p>
          <a:p>
            <a:pPr marL="0" indent="0">
              <a:buFontTx/>
              <a:buNone/>
            </a:pPr>
            <a:r>
              <a:rPr lang="en-US" altLang="en-US"/>
              <a:t>1-800-BANTING (226-8464)</a:t>
            </a:r>
          </a:p>
          <a:p>
            <a:pPr marL="0" indent="0">
              <a:buFontTx/>
              <a:buNone/>
            </a:pPr>
            <a:endParaRPr lang="en-US" altLang="en-US"/>
          </a:p>
          <a:p>
            <a:pPr marL="0" indent="0">
              <a:buFontTx/>
              <a:buNone/>
            </a:pPr>
            <a:r>
              <a:rPr lang="en-US" altLang="en-US">
                <a:hlinkClick r:id="rId4"/>
              </a:rPr>
              <a:t>www.diabetes.ca </a:t>
            </a:r>
            <a:r>
              <a:rPr lang="en-US" altLang="en-US">
                <a:solidFill>
                  <a:schemeClr val="accent1"/>
                </a:solidFill>
              </a:rPr>
              <a:t>– for people with diabetes</a:t>
            </a:r>
          </a:p>
          <a:p>
            <a:pPr marL="0" indent="0">
              <a:buFontTx/>
              <a:buNone/>
            </a:pPr>
            <a:endParaRPr lang="en-US" altLang="en-US">
              <a:solidFill>
                <a:srgbClr val="C00000"/>
              </a:solidFill>
            </a:endParaRPr>
          </a:p>
          <a:p>
            <a:pPr marL="0" indent="0"/>
            <a:endParaRPr lang="en-US" alt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idx="4294967295"/>
          </p:nvPr>
        </p:nvSpPr>
        <p:spPr/>
        <p:txBody>
          <a:bodyPr/>
          <a:lstStyle/>
          <a:p>
            <a:pPr eaLnBrk="1" hangingPunct="1"/>
            <a:r>
              <a:rPr lang="en-CA" altLang="en-US"/>
              <a:t>Key Changes</a:t>
            </a:r>
          </a:p>
        </p:txBody>
      </p:sp>
      <p:sp>
        <p:nvSpPr>
          <p:cNvPr id="17410" name="Content Placeholder 2"/>
          <p:cNvSpPr>
            <a:spLocks noGrp="1"/>
          </p:cNvSpPr>
          <p:nvPr>
            <p:ph type="body" idx="4294967295"/>
          </p:nvPr>
        </p:nvSpPr>
        <p:spPr/>
        <p:txBody>
          <a:bodyPr/>
          <a:lstStyle/>
          <a:p>
            <a:pPr>
              <a:lnSpc>
                <a:spcPct val="100000"/>
              </a:lnSpc>
            </a:pPr>
            <a:r>
              <a:rPr lang="en-CA" altLang="ja-JP" sz="2400" b="0"/>
              <a:t>Recommendations fully harmonized with Hypertension Canada</a:t>
            </a:r>
          </a:p>
        </p:txBody>
      </p:sp>
      <p:sp>
        <p:nvSpPr>
          <p:cNvPr id="1741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57351" name="Text Box 7"/>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26.  Hypertension </a:t>
            </a:r>
            <a:endParaRPr lang="en-CA" altLang="en-US" sz="24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Content Placeholder 2"/>
          <p:cNvSpPr>
            <a:spLocks noGrp="1"/>
          </p:cNvSpPr>
          <p:nvPr>
            <p:ph sz="half" idx="4294967295"/>
          </p:nvPr>
        </p:nvSpPr>
        <p:spPr>
          <a:xfrm>
            <a:off x="628650" y="1722438"/>
            <a:ext cx="8137525" cy="4114800"/>
          </a:xfrm>
        </p:spPr>
        <p:txBody>
          <a:bodyPr/>
          <a:lstStyle/>
          <a:p>
            <a:pPr>
              <a:lnSpc>
                <a:spcPct val="130000"/>
              </a:lnSpc>
              <a:buClr>
                <a:srgbClr val="FF0000"/>
              </a:buClr>
              <a:buFont typeface="Wingdings" charset="2"/>
              <a:buChar char="ü"/>
            </a:pPr>
            <a:r>
              <a:rPr lang="en-US" altLang="en-US" sz="2800"/>
              <a:t>ASSESS</a:t>
            </a:r>
            <a:r>
              <a:rPr lang="en-US" altLang="en-US" sz="2800" b="0"/>
              <a:t> for hypertension (≥130/80 mmHg)</a:t>
            </a:r>
          </a:p>
          <a:p>
            <a:pPr>
              <a:lnSpc>
                <a:spcPct val="130000"/>
              </a:lnSpc>
              <a:buClr>
                <a:srgbClr val="FF0000"/>
              </a:buClr>
              <a:buFont typeface="Wingdings" charset="2"/>
              <a:buChar char="ü"/>
            </a:pPr>
            <a:r>
              <a:rPr lang="en-US" altLang="en-US" sz="2800"/>
              <a:t>TREAT</a:t>
            </a:r>
            <a:r>
              <a:rPr lang="en-US" altLang="en-US" sz="2800" b="0"/>
              <a:t> to target &lt;130/80 mmHg</a:t>
            </a:r>
          </a:p>
          <a:p>
            <a:pPr>
              <a:lnSpc>
                <a:spcPct val="130000"/>
              </a:lnSpc>
              <a:buClr>
                <a:srgbClr val="FF0000"/>
              </a:buClr>
              <a:buFont typeface="Wingdings" charset="2"/>
              <a:buChar char="ü"/>
            </a:pPr>
            <a:r>
              <a:rPr lang="en-US" altLang="en-US" sz="2800"/>
              <a:t>USE</a:t>
            </a:r>
            <a:r>
              <a:rPr lang="en-US" altLang="en-US" sz="2800" b="0"/>
              <a:t> multiple antihypertensive medications if needed to achieve target (often necessary)</a:t>
            </a:r>
          </a:p>
          <a:p>
            <a:pPr>
              <a:lnSpc>
                <a:spcPct val="130000"/>
              </a:lnSpc>
              <a:buClr>
                <a:srgbClr val="FF0000"/>
              </a:buClr>
              <a:buFont typeface="Wingdings" charset="2"/>
              <a:buChar char="ü"/>
            </a:pPr>
            <a:r>
              <a:rPr lang="en-US" altLang="en-US" sz="2800"/>
              <a:t>CONSIDER</a:t>
            </a:r>
            <a:r>
              <a:rPr lang="en-US" altLang="en-US" sz="2800" b="0"/>
              <a:t> earlier use of single pill combination therapy</a:t>
            </a:r>
          </a:p>
          <a:p>
            <a:pPr>
              <a:lnSpc>
                <a:spcPct val="130000"/>
              </a:lnSpc>
              <a:buClr>
                <a:srgbClr val="FF0000"/>
              </a:buClr>
            </a:pPr>
            <a:endParaRPr lang="en-US" altLang="en-US" sz="3200" b="0"/>
          </a:p>
          <a:p>
            <a:pPr>
              <a:lnSpc>
                <a:spcPct val="130000"/>
              </a:lnSpc>
              <a:buClr>
                <a:srgbClr val="FF0000"/>
              </a:buClr>
              <a:buFont typeface="Arial" charset="0"/>
              <a:buNone/>
            </a:pPr>
            <a:endParaRPr lang="en-US" altLang="en-US" sz="3200" b="0">
              <a:latin typeface="Symbol" charset="2"/>
            </a:endParaRPr>
          </a:p>
          <a:p>
            <a:pPr>
              <a:lnSpc>
                <a:spcPct val="130000"/>
              </a:lnSpc>
              <a:buClr>
                <a:srgbClr val="FF0000"/>
              </a:buClr>
              <a:buFont typeface="Arial" charset="0"/>
              <a:buNone/>
            </a:pPr>
            <a:endParaRPr lang="en-US" altLang="en-US" sz="3200" b="0"/>
          </a:p>
        </p:txBody>
      </p:sp>
      <p:sp>
        <p:nvSpPr>
          <p:cNvPr id="18434" name="Title 4"/>
          <p:cNvSpPr>
            <a:spLocks noGrp="1"/>
          </p:cNvSpPr>
          <p:nvPr>
            <p:ph type="title" idx="4294967295"/>
          </p:nvPr>
        </p:nvSpPr>
        <p:spPr>
          <a:xfrm>
            <a:off x="628650" y="365125"/>
            <a:ext cx="6791325" cy="1028700"/>
          </a:xfrm>
        </p:spPr>
        <p:txBody>
          <a:bodyPr/>
          <a:lstStyle/>
          <a:p>
            <a:r>
              <a:rPr lang="en-CA" altLang="en-US"/>
              <a:t>Hypertension Checklist</a:t>
            </a:r>
          </a:p>
        </p:txBody>
      </p:sp>
      <p:sp>
        <p:nvSpPr>
          <p:cNvPr id="119813" name="Text Box 5"/>
          <p:cNvSpPr txBox="1">
            <a:spLocks noChangeArrowheads="1"/>
          </p:cNvSpPr>
          <p:nvPr/>
        </p:nvSpPr>
        <p:spPr bwMode="auto">
          <a:xfrm>
            <a:off x="0" y="0"/>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26.  Hypertension </a:t>
            </a:r>
            <a:endParaRPr lang="en-CA" altLang="en-US" sz="24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4"/>
          <p:cNvPicPr>
            <a:picLocks noChangeAspect="1" noChangeArrowheads="1"/>
          </p:cNvPicPr>
          <p:nvPr/>
        </p:nvPicPr>
        <p:blipFill>
          <a:blip r:embed="rId3">
            <a:extLst>
              <a:ext uri="{28A0092B-C50C-407E-A947-70E740481C1C}">
                <a14:useLocalDpi xmlns:a14="http://schemas.microsoft.com/office/drawing/2010/main" val="0"/>
              </a:ext>
            </a:extLst>
          </a:blip>
          <a:srcRect t="14839" b="14677"/>
          <a:stretch>
            <a:fillRect/>
          </a:stretch>
        </p:blipFill>
        <p:spPr bwMode="auto">
          <a:xfrm>
            <a:off x="95250" y="6323013"/>
            <a:ext cx="15621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615950" y="2651125"/>
            <a:ext cx="7924800" cy="1766888"/>
          </a:xfrm>
          <a:prstGeom prst="rect">
            <a:avLst/>
          </a:prstGeom>
          <a:solidFill>
            <a:srgbClr val="D8D8D8"/>
          </a:solidFill>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a:lnSpc>
                <a:spcPct val="150000"/>
              </a:lnSpc>
              <a:spcBef>
                <a:spcPts val="600"/>
              </a:spcBef>
              <a:spcAft>
                <a:spcPts val="600"/>
              </a:spcAft>
              <a:defRPr/>
            </a:pPr>
            <a:r>
              <a:rPr lang="en-US" sz="3200" b="1" dirty="0">
                <a:solidFill>
                  <a:schemeClr val="tx1"/>
                </a:solidFill>
                <a:latin typeface="Arial"/>
                <a:cs typeface="Arial"/>
              </a:rPr>
              <a:t>  BP </a:t>
            </a:r>
            <a:r>
              <a:rPr lang="en-US" sz="3200" b="1" u="sng" dirty="0">
                <a:solidFill>
                  <a:schemeClr val="tx1"/>
                </a:solidFill>
                <a:latin typeface="Arial"/>
                <a:cs typeface="Arial"/>
              </a:rPr>
              <a:t>&gt;</a:t>
            </a:r>
            <a:r>
              <a:rPr lang="en-US" sz="3200" b="1" dirty="0">
                <a:solidFill>
                  <a:schemeClr val="tx1"/>
                </a:solidFill>
                <a:latin typeface="Arial"/>
                <a:cs typeface="Arial"/>
              </a:rPr>
              <a:t>130/80 mm Hg</a:t>
            </a:r>
          </a:p>
          <a:p>
            <a:pPr algn="ctr">
              <a:lnSpc>
                <a:spcPct val="150000"/>
              </a:lnSpc>
              <a:spcBef>
                <a:spcPts val="600"/>
              </a:spcBef>
              <a:spcAft>
                <a:spcPts val="600"/>
              </a:spcAft>
              <a:buFont typeface="Wingdings" pitchFamily="2" charset="2"/>
              <a:buNone/>
              <a:defRPr/>
            </a:pPr>
            <a:r>
              <a:rPr lang="en-US" b="1" dirty="0">
                <a:solidFill>
                  <a:schemeClr val="tx1"/>
                </a:solidFill>
                <a:latin typeface="Arial"/>
                <a:cs typeface="Arial"/>
              </a:rPr>
              <a:t>Confirmed on a second occasion in either the office, home or by appropriate ambulatory measurement.</a:t>
            </a:r>
            <a:endParaRPr lang="en-CA" b="1" dirty="0">
              <a:solidFill>
                <a:schemeClr val="tx1"/>
              </a:solidFill>
              <a:latin typeface="Arial"/>
              <a:cs typeface="Arial"/>
            </a:endParaRPr>
          </a:p>
        </p:txBody>
      </p:sp>
      <p:sp>
        <p:nvSpPr>
          <p:cNvPr id="20483" name="Title 1"/>
          <p:cNvSpPr>
            <a:spLocks noGrp="1"/>
          </p:cNvSpPr>
          <p:nvPr>
            <p:ph type="title" idx="4294967295"/>
          </p:nvPr>
        </p:nvSpPr>
        <p:spPr>
          <a:xfrm>
            <a:off x="628650" y="844550"/>
            <a:ext cx="8148638" cy="1325563"/>
          </a:xfrm>
        </p:spPr>
        <p:txBody>
          <a:bodyPr/>
          <a:lstStyle/>
          <a:p>
            <a:r>
              <a:rPr lang="en-CA" altLang="en-US" sz="3200"/>
              <a:t>Making the Diagnosis of Hypertension </a:t>
            </a:r>
            <a:br>
              <a:rPr lang="en-CA" altLang="en-US" sz="3200"/>
            </a:br>
            <a:r>
              <a:rPr lang="en-CA" altLang="en-US" sz="3200"/>
              <a:t>in People with Diabetes</a:t>
            </a:r>
          </a:p>
        </p:txBody>
      </p:sp>
      <p:sp>
        <p:nvSpPr>
          <p:cNvPr id="121863" name="Text Box 7"/>
          <p:cNvSpPr txBox="1">
            <a:spLocks noChangeArrowheads="1"/>
          </p:cNvSpPr>
          <p:nvPr/>
        </p:nvSpPr>
        <p:spPr bwMode="auto">
          <a:xfrm>
            <a:off x="0" y="0"/>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26.  Hypertension </a:t>
            </a:r>
            <a:endParaRPr lang="en-CA" altLang="en-US" sz="24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 Box 6"/>
          <p:cNvSpPr txBox="1">
            <a:spLocks noChangeArrowheads="1"/>
          </p:cNvSpPr>
          <p:nvPr/>
        </p:nvSpPr>
        <p:spPr bwMode="auto">
          <a:xfrm>
            <a:off x="255588" y="6421438"/>
            <a:ext cx="32702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200">
                <a:solidFill>
                  <a:srgbClr val="000000"/>
                </a:solidFill>
                <a:latin typeface="Open Sans" charset="0"/>
              </a:rPr>
              <a:t>UKPDS Study Group. </a:t>
            </a:r>
            <a:r>
              <a:rPr lang="en-US" altLang="en-US" sz="1200" i="1">
                <a:solidFill>
                  <a:srgbClr val="000000"/>
                </a:solidFill>
                <a:latin typeface="Open Sans" charset="0"/>
              </a:rPr>
              <a:t>BMJ 1</a:t>
            </a:r>
            <a:r>
              <a:rPr lang="en-US" altLang="en-US" sz="1200">
                <a:solidFill>
                  <a:srgbClr val="000000"/>
                </a:solidFill>
                <a:latin typeface="Open Sans" charset="0"/>
              </a:rPr>
              <a:t>998; 317:703-13.</a:t>
            </a:r>
          </a:p>
        </p:txBody>
      </p:sp>
      <p:cxnSp>
        <p:nvCxnSpPr>
          <p:cNvPr id="123907" name="Straight Connector 4"/>
          <p:cNvCxnSpPr>
            <a:cxnSpLocks noChangeShapeType="1"/>
          </p:cNvCxnSpPr>
          <p:nvPr/>
        </p:nvCxnSpPr>
        <p:spPr bwMode="auto">
          <a:xfrm rot="5400000">
            <a:off x="229394" y="3463131"/>
            <a:ext cx="3810000" cy="1588"/>
          </a:xfrm>
          <a:prstGeom prst="line">
            <a:avLst/>
          </a:prstGeom>
          <a:noFill/>
          <a:ln w="25400">
            <a:solidFill>
              <a:schemeClr val="tx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cxnSp>
        <p:nvCxnSpPr>
          <p:cNvPr id="123908" name="Straight Connector 5"/>
          <p:cNvCxnSpPr>
            <a:cxnSpLocks noChangeShapeType="1"/>
          </p:cNvCxnSpPr>
          <p:nvPr/>
        </p:nvCxnSpPr>
        <p:spPr bwMode="auto">
          <a:xfrm>
            <a:off x="2133600" y="5365750"/>
            <a:ext cx="5943600" cy="1588"/>
          </a:xfrm>
          <a:prstGeom prst="line">
            <a:avLst/>
          </a:prstGeom>
          <a:noFill/>
          <a:ln w="25400">
            <a:solidFill>
              <a:schemeClr val="tx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sp>
        <p:nvSpPr>
          <p:cNvPr id="22532" name="Freeform 10"/>
          <p:cNvSpPr>
            <a:spLocks noChangeArrowheads="1"/>
          </p:cNvSpPr>
          <p:nvPr/>
        </p:nvSpPr>
        <p:spPr bwMode="auto">
          <a:xfrm>
            <a:off x="2159000" y="1692275"/>
            <a:ext cx="5892800" cy="3651250"/>
          </a:xfrm>
          <a:custGeom>
            <a:avLst/>
            <a:gdLst>
              <a:gd name="T0" fmla="*/ 0 w 5892800"/>
              <a:gd name="T1" fmla="*/ 3651250 h 3651250"/>
              <a:gd name="T2" fmla="*/ 101600 w 5892800"/>
              <a:gd name="T3" fmla="*/ 3613150 h 3651250"/>
              <a:gd name="T4" fmla="*/ 209550 w 5892800"/>
              <a:gd name="T5" fmla="*/ 3422650 h 3651250"/>
              <a:gd name="T6" fmla="*/ 311150 w 5892800"/>
              <a:gd name="T7" fmla="*/ 3327400 h 3651250"/>
              <a:gd name="T8" fmla="*/ 444500 w 5892800"/>
              <a:gd name="T9" fmla="*/ 3270250 h 3651250"/>
              <a:gd name="T10" fmla="*/ 584200 w 5892800"/>
              <a:gd name="T11" fmla="*/ 3213100 h 3651250"/>
              <a:gd name="T12" fmla="*/ 628650 w 5892800"/>
              <a:gd name="T13" fmla="*/ 3111500 h 3651250"/>
              <a:gd name="T14" fmla="*/ 863600 w 5892800"/>
              <a:gd name="T15" fmla="*/ 3022600 h 3651250"/>
              <a:gd name="T16" fmla="*/ 1028700 w 5892800"/>
              <a:gd name="T17" fmla="*/ 2952750 h 3651250"/>
              <a:gd name="T18" fmla="*/ 1193800 w 5892800"/>
              <a:gd name="T19" fmla="*/ 2787650 h 3651250"/>
              <a:gd name="T20" fmla="*/ 1327150 w 5892800"/>
              <a:gd name="T21" fmla="*/ 2762250 h 3651250"/>
              <a:gd name="T22" fmla="*/ 1371600 w 5892800"/>
              <a:gd name="T23" fmla="*/ 2730500 h 3651250"/>
              <a:gd name="T24" fmla="*/ 1460500 w 5892800"/>
              <a:gd name="T25" fmla="*/ 2711450 h 3651250"/>
              <a:gd name="T26" fmla="*/ 1676400 w 5892800"/>
              <a:gd name="T27" fmla="*/ 2622550 h 3651250"/>
              <a:gd name="T28" fmla="*/ 1816100 w 5892800"/>
              <a:gd name="T29" fmla="*/ 2432050 h 3651250"/>
              <a:gd name="T30" fmla="*/ 1892300 w 5892800"/>
              <a:gd name="T31" fmla="*/ 2419350 h 3651250"/>
              <a:gd name="T32" fmla="*/ 2000250 w 5892800"/>
              <a:gd name="T33" fmla="*/ 2330450 h 3651250"/>
              <a:gd name="T34" fmla="*/ 2070100 w 5892800"/>
              <a:gd name="T35" fmla="*/ 2317750 h 3651250"/>
              <a:gd name="T36" fmla="*/ 2260600 w 5892800"/>
              <a:gd name="T37" fmla="*/ 2178050 h 3651250"/>
              <a:gd name="T38" fmla="*/ 2559050 w 5892800"/>
              <a:gd name="T39" fmla="*/ 1955800 h 3651250"/>
              <a:gd name="T40" fmla="*/ 2641600 w 5892800"/>
              <a:gd name="T41" fmla="*/ 1943100 h 3651250"/>
              <a:gd name="T42" fmla="*/ 2743200 w 5892800"/>
              <a:gd name="T43" fmla="*/ 1866900 h 3651250"/>
              <a:gd name="T44" fmla="*/ 3175000 w 5892800"/>
              <a:gd name="T45" fmla="*/ 1784350 h 3651250"/>
              <a:gd name="T46" fmla="*/ 3244850 w 5892800"/>
              <a:gd name="T47" fmla="*/ 1708150 h 3651250"/>
              <a:gd name="T48" fmla="*/ 3321050 w 5892800"/>
              <a:gd name="T49" fmla="*/ 1701800 h 3651250"/>
              <a:gd name="T50" fmla="*/ 3397250 w 5892800"/>
              <a:gd name="T51" fmla="*/ 1651000 h 3651250"/>
              <a:gd name="T52" fmla="*/ 3486150 w 5892800"/>
              <a:gd name="T53" fmla="*/ 1638300 h 3651250"/>
              <a:gd name="T54" fmla="*/ 3632200 w 5892800"/>
              <a:gd name="T55" fmla="*/ 1524000 h 3651250"/>
              <a:gd name="T56" fmla="*/ 3702050 w 5892800"/>
              <a:gd name="T57" fmla="*/ 1511300 h 3651250"/>
              <a:gd name="T58" fmla="*/ 3803650 w 5892800"/>
              <a:gd name="T59" fmla="*/ 1403350 h 3651250"/>
              <a:gd name="T60" fmla="*/ 3835400 w 5892800"/>
              <a:gd name="T61" fmla="*/ 1339850 h 3651250"/>
              <a:gd name="T62" fmla="*/ 3956050 w 5892800"/>
              <a:gd name="T63" fmla="*/ 1270000 h 3651250"/>
              <a:gd name="T64" fmla="*/ 4025900 w 5892800"/>
              <a:gd name="T65" fmla="*/ 1168400 h 3651250"/>
              <a:gd name="T66" fmla="*/ 4064000 w 5892800"/>
              <a:gd name="T67" fmla="*/ 1155700 h 3651250"/>
              <a:gd name="T68" fmla="*/ 4248149 w 5892800"/>
              <a:gd name="T69" fmla="*/ 965200 h 3651250"/>
              <a:gd name="T70" fmla="*/ 4349749 w 5892800"/>
              <a:gd name="T71" fmla="*/ 939800 h 3651250"/>
              <a:gd name="T72" fmla="*/ 4546600 w 5892800"/>
              <a:gd name="T73" fmla="*/ 787400 h 3651250"/>
              <a:gd name="T74" fmla="*/ 4692648 w 5892800"/>
              <a:gd name="T75" fmla="*/ 781050 h 3651250"/>
              <a:gd name="T76" fmla="*/ 4838700 w 5892800"/>
              <a:gd name="T77" fmla="*/ 647700 h 3651250"/>
              <a:gd name="T78" fmla="*/ 4978400 w 5892800"/>
              <a:gd name="T79" fmla="*/ 609600 h 3651250"/>
              <a:gd name="T80" fmla="*/ 5060948 w 5892800"/>
              <a:gd name="T81" fmla="*/ 488950 h 3651250"/>
              <a:gd name="T82" fmla="*/ 5257800 w 5892800"/>
              <a:gd name="T83" fmla="*/ 400050 h 3651250"/>
              <a:gd name="T84" fmla="*/ 5505448 w 5892800"/>
              <a:gd name="T85" fmla="*/ 234950 h 3651250"/>
              <a:gd name="T86" fmla="*/ 5626100 w 5892800"/>
              <a:gd name="T87" fmla="*/ 165100 h 3651250"/>
              <a:gd name="T88" fmla="*/ 5778500 w 5892800"/>
              <a:gd name="T89" fmla="*/ 127000 h 3651250"/>
              <a:gd name="T90" fmla="*/ 5797548 w 5892800"/>
              <a:gd name="T91" fmla="*/ 63500 h 3651250"/>
              <a:gd name="T92" fmla="*/ 5892800 w 5892800"/>
              <a:gd name="T93" fmla="*/ 0 h 365125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892800"/>
              <a:gd name="T142" fmla="*/ 0 h 3651250"/>
              <a:gd name="T143" fmla="*/ 5892800 w 5892800"/>
              <a:gd name="T144" fmla="*/ 3651250 h 365125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892800" h="3651250">
                <a:moveTo>
                  <a:pt x="0" y="3651250"/>
                </a:moveTo>
                <a:lnTo>
                  <a:pt x="101600" y="3613150"/>
                </a:lnTo>
                <a:lnTo>
                  <a:pt x="209550" y="3422650"/>
                </a:lnTo>
                <a:lnTo>
                  <a:pt x="311150" y="3327400"/>
                </a:lnTo>
                <a:lnTo>
                  <a:pt x="444500" y="3270250"/>
                </a:lnTo>
                <a:lnTo>
                  <a:pt x="584200" y="3213100"/>
                </a:lnTo>
                <a:lnTo>
                  <a:pt x="628650" y="3111500"/>
                </a:lnTo>
                <a:lnTo>
                  <a:pt x="863600" y="3022600"/>
                </a:lnTo>
                <a:lnTo>
                  <a:pt x="1028700" y="2952750"/>
                </a:lnTo>
                <a:lnTo>
                  <a:pt x="1193800" y="2787650"/>
                </a:lnTo>
                <a:cubicBezTo>
                  <a:pt x="1322876" y="2761835"/>
                  <a:pt x="1277628" y="2762250"/>
                  <a:pt x="1327150" y="2762250"/>
                </a:cubicBezTo>
                <a:lnTo>
                  <a:pt x="1371600" y="2730500"/>
                </a:lnTo>
                <a:lnTo>
                  <a:pt x="1460500" y="2711450"/>
                </a:lnTo>
                <a:cubicBezTo>
                  <a:pt x="1671999" y="2621723"/>
                  <a:pt x="1594174" y="2622550"/>
                  <a:pt x="1676400" y="2622550"/>
                </a:cubicBezTo>
                <a:lnTo>
                  <a:pt x="1816100" y="2432050"/>
                </a:lnTo>
                <a:lnTo>
                  <a:pt x="1892300" y="2419350"/>
                </a:lnTo>
                <a:lnTo>
                  <a:pt x="2000250" y="2330450"/>
                </a:lnTo>
                <a:lnTo>
                  <a:pt x="2070100" y="2317750"/>
                </a:lnTo>
                <a:lnTo>
                  <a:pt x="2260600" y="2178050"/>
                </a:lnTo>
                <a:lnTo>
                  <a:pt x="2559050" y="1955800"/>
                </a:lnTo>
                <a:lnTo>
                  <a:pt x="2641600" y="1943100"/>
                </a:lnTo>
                <a:lnTo>
                  <a:pt x="2743200" y="1866900"/>
                </a:lnTo>
                <a:lnTo>
                  <a:pt x="3175000" y="1784350"/>
                </a:lnTo>
                <a:lnTo>
                  <a:pt x="3244850" y="1708150"/>
                </a:lnTo>
                <a:cubicBezTo>
                  <a:pt x="3316808" y="1701608"/>
                  <a:pt x="3291321" y="1701800"/>
                  <a:pt x="3321050" y="1701800"/>
                </a:cubicBezTo>
                <a:lnTo>
                  <a:pt x="3397250" y="1651000"/>
                </a:lnTo>
                <a:lnTo>
                  <a:pt x="3486150" y="1638300"/>
                </a:lnTo>
                <a:lnTo>
                  <a:pt x="3632200" y="1524000"/>
                </a:lnTo>
                <a:lnTo>
                  <a:pt x="3702050" y="1511300"/>
                </a:lnTo>
                <a:lnTo>
                  <a:pt x="3803650" y="1403350"/>
                </a:lnTo>
                <a:lnTo>
                  <a:pt x="3835400" y="1339850"/>
                </a:lnTo>
                <a:lnTo>
                  <a:pt x="3956050" y="1270000"/>
                </a:lnTo>
                <a:lnTo>
                  <a:pt x="4025900" y="1168400"/>
                </a:lnTo>
                <a:lnTo>
                  <a:pt x="4064000" y="1155700"/>
                </a:lnTo>
                <a:lnTo>
                  <a:pt x="4248150" y="965200"/>
                </a:lnTo>
                <a:cubicBezTo>
                  <a:pt x="4351830" y="945760"/>
                  <a:pt x="4349750" y="980607"/>
                  <a:pt x="4349750" y="939800"/>
                </a:cubicBezTo>
                <a:lnTo>
                  <a:pt x="4546600" y="787400"/>
                </a:lnTo>
                <a:lnTo>
                  <a:pt x="4692650" y="781050"/>
                </a:lnTo>
                <a:lnTo>
                  <a:pt x="4838700" y="647700"/>
                </a:lnTo>
                <a:lnTo>
                  <a:pt x="4978400" y="609600"/>
                </a:lnTo>
                <a:lnTo>
                  <a:pt x="5060950" y="488950"/>
                </a:lnTo>
                <a:lnTo>
                  <a:pt x="5257800" y="400050"/>
                </a:lnTo>
                <a:lnTo>
                  <a:pt x="5505450" y="234950"/>
                </a:lnTo>
                <a:lnTo>
                  <a:pt x="5626100" y="165100"/>
                </a:lnTo>
                <a:lnTo>
                  <a:pt x="5778500" y="127000"/>
                </a:lnTo>
                <a:lnTo>
                  <a:pt x="5797550" y="63500"/>
                </a:lnTo>
                <a:lnTo>
                  <a:pt x="5892800" y="0"/>
                </a:lnTo>
              </a:path>
            </a:pathLst>
          </a:custGeom>
          <a:noFill/>
          <a:ln w="25400">
            <a:solidFill>
              <a:schemeClr val="tx1"/>
            </a:solidFill>
            <a:miter lim="800000"/>
            <a:headEnd/>
            <a:tailEnd/>
          </a:ln>
          <a:effectLst>
            <a:outerShdw dist="20000" dir="5400000" rotWithShape="0">
              <a:srgbClr val="808080">
                <a:alpha val="37999"/>
              </a:srgbClr>
            </a:outerShdw>
          </a:effectLst>
          <a:extLst>
            <a:ext uri="{909E8E84-426E-40DD-AFC4-6F175D3DCCD1}">
              <a14:hiddenFill xmlns:a14="http://schemas.microsoft.com/office/drawing/2010/main">
                <a:solidFill>
                  <a:srgbClr val="FFFFFF"/>
                </a:solidFill>
              </a14:hiddenFill>
            </a:ext>
          </a:extLst>
        </p:spPr>
        <p:txBody>
          <a:bodyPr anchor="ctr"/>
          <a:lstStyle/>
          <a:p>
            <a:endParaRPr lang="en-US"/>
          </a:p>
        </p:txBody>
      </p:sp>
      <p:sp>
        <p:nvSpPr>
          <p:cNvPr id="22533" name="Freeform 11"/>
          <p:cNvSpPr>
            <a:spLocks noChangeArrowheads="1"/>
          </p:cNvSpPr>
          <p:nvPr/>
        </p:nvSpPr>
        <p:spPr bwMode="auto">
          <a:xfrm>
            <a:off x="2171700" y="2587625"/>
            <a:ext cx="5880100" cy="2743200"/>
          </a:xfrm>
          <a:custGeom>
            <a:avLst/>
            <a:gdLst>
              <a:gd name="T0" fmla="*/ 0 w 5880100"/>
              <a:gd name="T1" fmla="*/ 2743200 h 2743200"/>
              <a:gd name="T2" fmla="*/ 95250 w 5880100"/>
              <a:gd name="T3" fmla="*/ 2654300 h 2743200"/>
              <a:gd name="T4" fmla="*/ 139700 w 5880100"/>
              <a:gd name="T5" fmla="*/ 2578100 h 2743200"/>
              <a:gd name="T6" fmla="*/ 393700 w 5880100"/>
              <a:gd name="T7" fmla="*/ 2489200 h 2743200"/>
              <a:gd name="T8" fmla="*/ 596900 w 5880100"/>
              <a:gd name="T9" fmla="*/ 2406650 h 2743200"/>
              <a:gd name="T10" fmla="*/ 647700 w 5880100"/>
              <a:gd name="T11" fmla="*/ 2336800 h 2743200"/>
              <a:gd name="T12" fmla="*/ 850900 w 5880100"/>
              <a:gd name="T13" fmla="*/ 2228850 h 2743200"/>
              <a:gd name="T14" fmla="*/ 1016000 w 5880100"/>
              <a:gd name="T15" fmla="*/ 2165350 h 2743200"/>
              <a:gd name="T16" fmla="*/ 1085850 w 5880100"/>
              <a:gd name="T17" fmla="*/ 2082800 h 2743200"/>
              <a:gd name="T18" fmla="*/ 1231900 w 5880100"/>
              <a:gd name="T19" fmla="*/ 2057400 h 2743200"/>
              <a:gd name="T20" fmla="*/ 1409700 w 5880100"/>
              <a:gd name="T21" fmla="*/ 1930400 h 2743200"/>
              <a:gd name="T22" fmla="*/ 1517650 w 5880100"/>
              <a:gd name="T23" fmla="*/ 1892300 h 2743200"/>
              <a:gd name="T24" fmla="*/ 1638300 w 5880100"/>
              <a:gd name="T25" fmla="*/ 1841500 h 2743200"/>
              <a:gd name="T26" fmla="*/ 1860550 w 5880100"/>
              <a:gd name="T27" fmla="*/ 1758950 h 2743200"/>
              <a:gd name="T28" fmla="*/ 2120900 w 5880100"/>
              <a:gd name="T29" fmla="*/ 1651000 h 2743200"/>
              <a:gd name="T30" fmla="*/ 2362200 w 5880100"/>
              <a:gd name="T31" fmla="*/ 1492250 h 2743200"/>
              <a:gd name="T32" fmla="*/ 2578100 w 5880100"/>
              <a:gd name="T33" fmla="*/ 1352550 h 2743200"/>
              <a:gd name="T34" fmla="*/ 2698750 w 5880100"/>
              <a:gd name="T35" fmla="*/ 1301750 h 2743200"/>
              <a:gd name="T36" fmla="*/ 2755900 w 5880100"/>
              <a:gd name="T37" fmla="*/ 1257300 h 2743200"/>
              <a:gd name="T38" fmla="*/ 2940050 w 5880100"/>
              <a:gd name="T39" fmla="*/ 1231900 h 2743200"/>
              <a:gd name="T40" fmla="*/ 3181350 w 5880100"/>
              <a:gd name="T41" fmla="*/ 1136650 h 2743200"/>
              <a:gd name="T42" fmla="*/ 3403600 w 5880100"/>
              <a:gd name="T43" fmla="*/ 1073150 h 2743200"/>
              <a:gd name="T44" fmla="*/ 3714750 w 5880100"/>
              <a:gd name="T45" fmla="*/ 895350 h 2743200"/>
              <a:gd name="T46" fmla="*/ 3854450 w 5880100"/>
              <a:gd name="T47" fmla="*/ 831850 h 2743200"/>
              <a:gd name="T48" fmla="*/ 4025900 w 5880100"/>
              <a:gd name="T49" fmla="*/ 679450 h 2743200"/>
              <a:gd name="T50" fmla="*/ 4133850 w 5880100"/>
              <a:gd name="T51" fmla="*/ 654050 h 2743200"/>
              <a:gd name="T52" fmla="*/ 4337049 w 5880100"/>
              <a:gd name="T53" fmla="*/ 539750 h 2743200"/>
              <a:gd name="T54" fmla="*/ 4375149 w 5880100"/>
              <a:gd name="T55" fmla="*/ 469900 h 2743200"/>
              <a:gd name="T56" fmla="*/ 4749800 w 5880100"/>
              <a:gd name="T57" fmla="*/ 381000 h 2743200"/>
              <a:gd name="T58" fmla="*/ 4838700 w 5880100"/>
              <a:gd name="T59" fmla="*/ 323850 h 2743200"/>
              <a:gd name="T60" fmla="*/ 5003800 w 5880100"/>
              <a:gd name="T61" fmla="*/ 311150 h 2743200"/>
              <a:gd name="T62" fmla="*/ 5257800 w 5880100"/>
              <a:gd name="T63" fmla="*/ 228600 h 2743200"/>
              <a:gd name="T64" fmla="*/ 5410200 w 5880100"/>
              <a:gd name="T65" fmla="*/ 184150 h 2743200"/>
              <a:gd name="T66" fmla="*/ 5549900 w 5880100"/>
              <a:gd name="T67" fmla="*/ 114300 h 2743200"/>
              <a:gd name="T68" fmla="*/ 5619748 w 5880100"/>
              <a:gd name="T69" fmla="*/ 120650 h 2743200"/>
              <a:gd name="T70" fmla="*/ 5810248 w 5880100"/>
              <a:gd name="T71" fmla="*/ 63500 h 2743200"/>
              <a:gd name="T72" fmla="*/ 5880100 w 5880100"/>
              <a:gd name="T73" fmla="*/ 0 h 27432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880100"/>
              <a:gd name="T112" fmla="*/ 0 h 2743200"/>
              <a:gd name="T113" fmla="*/ 5880100 w 5880100"/>
              <a:gd name="T114" fmla="*/ 2743200 h 274320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880100" h="2743200">
                <a:moveTo>
                  <a:pt x="0" y="2743200"/>
                </a:moveTo>
                <a:cubicBezTo>
                  <a:pt x="96850" y="2659264"/>
                  <a:pt x="95250" y="2702665"/>
                  <a:pt x="95250" y="2654300"/>
                </a:cubicBezTo>
                <a:lnTo>
                  <a:pt x="139700" y="2578100"/>
                </a:lnTo>
                <a:lnTo>
                  <a:pt x="393700" y="2489200"/>
                </a:lnTo>
                <a:lnTo>
                  <a:pt x="596900" y="2406650"/>
                </a:lnTo>
                <a:lnTo>
                  <a:pt x="647700" y="2336800"/>
                </a:lnTo>
                <a:lnTo>
                  <a:pt x="850900" y="2228850"/>
                </a:lnTo>
                <a:lnTo>
                  <a:pt x="1016000" y="2165350"/>
                </a:lnTo>
                <a:lnTo>
                  <a:pt x="1085850" y="2082800"/>
                </a:lnTo>
                <a:cubicBezTo>
                  <a:pt x="1233999" y="2063476"/>
                  <a:pt x="1231900" y="2112846"/>
                  <a:pt x="1231900" y="2057400"/>
                </a:cubicBezTo>
                <a:lnTo>
                  <a:pt x="1409700" y="1930400"/>
                </a:lnTo>
                <a:lnTo>
                  <a:pt x="1517650" y="1892300"/>
                </a:lnTo>
                <a:lnTo>
                  <a:pt x="1638300" y="1841500"/>
                </a:lnTo>
                <a:lnTo>
                  <a:pt x="1860550" y="1758950"/>
                </a:lnTo>
                <a:lnTo>
                  <a:pt x="2120900" y="1651000"/>
                </a:lnTo>
                <a:lnTo>
                  <a:pt x="2362200" y="1492250"/>
                </a:lnTo>
                <a:lnTo>
                  <a:pt x="2578100" y="1352550"/>
                </a:lnTo>
                <a:lnTo>
                  <a:pt x="2698750" y="1301750"/>
                </a:lnTo>
                <a:lnTo>
                  <a:pt x="2755900" y="1257300"/>
                </a:lnTo>
                <a:lnTo>
                  <a:pt x="2940050" y="1231900"/>
                </a:lnTo>
                <a:lnTo>
                  <a:pt x="3181350" y="1136650"/>
                </a:lnTo>
                <a:lnTo>
                  <a:pt x="3403600" y="1073150"/>
                </a:lnTo>
                <a:lnTo>
                  <a:pt x="3714750" y="895350"/>
                </a:lnTo>
                <a:lnTo>
                  <a:pt x="3854450" y="831850"/>
                </a:lnTo>
                <a:lnTo>
                  <a:pt x="4025900" y="679450"/>
                </a:lnTo>
                <a:lnTo>
                  <a:pt x="4133850" y="654050"/>
                </a:lnTo>
                <a:lnTo>
                  <a:pt x="4337050" y="539750"/>
                </a:lnTo>
                <a:lnTo>
                  <a:pt x="4375150" y="469900"/>
                </a:lnTo>
                <a:lnTo>
                  <a:pt x="4749800" y="381000"/>
                </a:lnTo>
                <a:lnTo>
                  <a:pt x="4838700" y="323850"/>
                </a:lnTo>
                <a:lnTo>
                  <a:pt x="5003800" y="311150"/>
                </a:lnTo>
                <a:cubicBezTo>
                  <a:pt x="5253458" y="227931"/>
                  <a:pt x="5164435" y="228600"/>
                  <a:pt x="5257800" y="228600"/>
                </a:cubicBezTo>
                <a:lnTo>
                  <a:pt x="5410200" y="184150"/>
                </a:lnTo>
                <a:lnTo>
                  <a:pt x="5549900" y="114300"/>
                </a:lnTo>
                <a:lnTo>
                  <a:pt x="5619750" y="120650"/>
                </a:lnTo>
                <a:lnTo>
                  <a:pt x="5810250" y="63500"/>
                </a:lnTo>
                <a:lnTo>
                  <a:pt x="5880100" y="0"/>
                </a:lnTo>
              </a:path>
            </a:pathLst>
          </a:custGeom>
          <a:noFill/>
          <a:ln w="25400">
            <a:solidFill>
              <a:srgbClr val="FF0000"/>
            </a:solidFill>
            <a:miter lim="800000"/>
            <a:headEnd/>
            <a:tailEnd/>
          </a:ln>
          <a:effectLst>
            <a:outerShdw dist="20000" dir="5400000" rotWithShape="0">
              <a:srgbClr val="808080">
                <a:alpha val="37999"/>
              </a:srgbClr>
            </a:outerShdw>
          </a:effectLst>
          <a:extLst>
            <a:ext uri="{909E8E84-426E-40DD-AFC4-6F175D3DCCD1}">
              <a14:hiddenFill xmlns:a14="http://schemas.microsoft.com/office/drawing/2010/main">
                <a:solidFill>
                  <a:srgbClr val="FFFFFF"/>
                </a:solidFill>
              </a14:hiddenFill>
            </a:ext>
          </a:extLst>
        </p:spPr>
        <p:txBody>
          <a:bodyPr anchor="ctr"/>
          <a:lstStyle/>
          <a:p>
            <a:endParaRPr lang="en-US"/>
          </a:p>
        </p:txBody>
      </p:sp>
      <p:sp>
        <p:nvSpPr>
          <p:cNvPr id="22534" name="TextBox 12"/>
          <p:cNvSpPr txBox="1">
            <a:spLocks noChangeArrowheads="1"/>
          </p:cNvSpPr>
          <p:nvPr/>
        </p:nvSpPr>
        <p:spPr bwMode="auto">
          <a:xfrm>
            <a:off x="1144588" y="1363663"/>
            <a:ext cx="889000" cy="425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spcAft>
                <a:spcPts val="3800"/>
              </a:spcAft>
            </a:pPr>
            <a:r>
              <a:rPr lang="en-US" altLang="en-US" sz="1800">
                <a:solidFill>
                  <a:srgbClr val="000000"/>
                </a:solidFill>
                <a:latin typeface="Open Sans" charset="0"/>
              </a:rPr>
              <a:t>50</a:t>
            </a:r>
          </a:p>
          <a:p>
            <a:pPr algn="r" eaLnBrk="1" hangingPunct="1">
              <a:spcAft>
                <a:spcPts val="3800"/>
              </a:spcAft>
            </a:pPr>
            <a:r>
              <a:rPr lang="en-US" altLang="en-US" sz="1800">
                <a:solidFill>
                  <a:srgbClr val="000000"/>
                </a:solidFill>
                <a:latin typeface="Open Sans" charset="0"/>
              </a:rPr>
              <a:t>40</a:t>
            </a:r>
          </a:p>
          <a:p>
            <a:pPr algn="r" eaLnBrk="1" hangingPunct="1">
              <a:spcAft>
                <a:spcPts val="3800"/>
              </a:spcAft>
            </a:pPr>
            <a:r>
              <a:rPr lang="en-US" altLang="en-US" sz="1800">
                <a:solidFill>
                  <a:srgbClr val="000000"/>
                </a:solidFill>
                <a:latin typeface="Open Sans" charset="0"/>
              </a:rPr>
              <a:t>30</a:t>
            </a:r>
          </a:p>
          <a:p>
            <a:pPr algn="r" eaLnBrk="1" hangingPunct="1">
              <a:spcAft>
                <a:spcPts val="3800"/>
              </a:spcAft>
            </a:pPr>
            <a:r>
              <a:rPr lang="en-US" altLang="en-US" sz="1800">
                <a:solidFill>
                  <a:srgbClr val="000000"/>
                </a:solidFill>
                <a:latin typeface="Open Sans" charset="0"/>
              </a:rPr>
              <a:t>20</a:t>
            </a:r>
          </a:p>
          <a:p>
            <a:pPr algn="r" eaLnBrk="1" hangingPunct="1">
              <a:spcAft>
                <a:spcPts val="3800"/>
              </a:spcAft>
            </a:pPr>
            <a:r>
              <a:rPr lang="en-US" altLang="en-US" sz="1800">
                <a:solidFill>
                  <a:srgbClr val="000000"/>
                </a:solidFill>
                <a:latin typeface="Open Sans" charset="0"/>
              </a:rPr>
              <a:t>10</a:t>
            </a:r>
          </a:p>
          <a:p>
            <a:pPr algn="r" eaLnBrk="1" hangingPunct="1">
              <a:spcAft>
                <a:spcPts val="3800"/>
              </a:spcAft>
            </a:pPr>
            <a:r>
              <a:rPr lang="en-US" altLang="en-US" sz="1800">
                <a:solidFill>
                  <a:srgbClr val="000000"/>
                </a:solidFill>
                <a:latin typeface="Open Sans" charset="0"/>
              </a:rPr>
              <a:t>0</a:t>
            </a:r>
          </a:p>
        </p:txBody>
      </p:sp>
      <p:cxnSp>
        <p:nvCxnSpPr>
          <p:cNvPr id="123912" name="Straight Connector 13"/>
          <p:cNvCxnSpPr>
            <a:cxnSpLocks noChangeShapeType="1"/>
          </p:cNvCxnSpPr>
          <p:nvPr/>
        </p:nvCxnSpPr>
        <p:spPr bwMode="auto">
          <a:xfrm>
            <a:off x="2057400" y="1558925"/>
            <a:ext cx="76200" cy="1588"/>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sp>
        <p:nvSpPr>
          <p:cNvPr id="22536" name="TextBox 14"/>
          <p:cNvSpPr txBox="1">
            <a:spLocks noChangeArrowheads="1"/>
          </p:cNvSpPr>
          <p:nvPr/>
        </p:nvSpPr>
        <p:spPr bwMode="auto">
          <a:xfrm>
            <a:off x="2033588" y="5826125"/>
            <a:ext cx="60436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800">
                <a:solidFill>
                  <a:srgbClr val="000000"/>
                </a:solidFill>
                <a:latin typeface="Open Sans" charset="0"/>
              </a:rPr>
              <a:t>Years from randomization</a:t>
            </a:r>
          </a:p>
        </p:txBody>
      </p:sp>
      <p:cxnSp>
        <p:nvCxnSpPr>
          <p:cNvPr id="123914" name="Straight Connector 15"/>
          <p:cNvCxnSpPr>
            <a:cxnSpLocks noChangeShapeType="1"/>
          </p:cNvCxnSpPr>
          <p:nvPr/>
        </p:nvCxnSpPr>
        <p:spPr bwMode="auto">
          <a:xfrm>
            <a:off x="2057400" y="2297113"/>
            <a:ext cx="76200" cy="1587"/>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cxnSp>
        <p:nvCxnSpPr>
          <p:cNvPr id="123915" name="Straight Connector 16"/>
          <p:cNvCxnSpPr>
            <a:cxnSpLocks noChangeShapeType="1"/>
          </p:cNvCxnSpPr>
          <p:nvPr/>
        </p:nvCxnSpPr>
        <p:spPr bwMode="auto">
          <a:xfrm>
            <a:off x="2057400" y="3057525"/>
            <a:ext cx="76200" cy="1588"/>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cxnSp>
        <p:nvCxnSpPr>
          <p:cNvPr id="123916" name="Straight Connector 17"/>
          <p:cNvCxnSpPr>
            <a:cxnSpLocks noChangeShapeType="1"/>
          </p:cNvCxnSpPr>
          <p:nvPr/>
        </p:nvCxnSpPr>
        <p:spPr bwMode="auto">
          <a:xfrm>
            <a:off x="2057400" y="3817938"/>
            <a:ext cx="76200" cy="1587"/>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cxnSp>
        <p:nvCxnSpPr>
          <p:cNvPr id="123917" name="Straight Connector 18"/>
          <p:cNvCxnSpPr>
            <a:cxnSpLocks noChangeShapeType="1"/>
          </p:cNvCxnSpPr>
          <p:nvPr/>
        </p:nvCxnSpPr>
        <p:spPr bwMode="auto">
          <a:xfrm>
            <a:off x="2057400" y="4578350"/>
            <a:ext cx="76200" cy="1588"/>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cxnSp>
        <p:nvCxnSpPr>
          <p:cNvPr id="123918" name="Straight Connector 19"/>
          <p:cNvCxnSpPr>
            <a:cxnSpLocks noChangeShapeType="1"/>
          </p:cNvCxnSpPr>
          <p:nvPr/>
        </p:nvCxnSpPr>
        <p:spPr bwMode="auto">
          <a:xfrm rot="-5400000">
            <a:off x="2758282" y="5406231"/>
            <a:ext cx="76200" cy="1587"/>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cxnSp>
        <p:nvCxnSpPr>
          <p:cNvPr id="123919" name="Straight Connector 20"/>
          <p:cNvCxnSpPr>
            <a:cxnSpLocks noChangeShapeType="1"/>
          </p:cNvCxnSpPr>
          <p:nvPr/>
        </p:nvCxnSpPr>
        <p:spPr bwMode="auto">
          <a:xfrm rot="-5400000">
            <a:off x="3432969" y="5406231"/>
            <a:ext cx="76200" cy="1588"/>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cxnSp>
        <p:nvCxnSpPr>
          <p:cNvPr id="123920" name="Straight Connector 21"/>
          <p:cNvCxnSpPr>
            <a:cxnSpLocks noChangeShapeType="1"/>
          </p:cNvCxnSpPr>
          <p:nvPr/>
        </p:nvCxnSpPr>
        <p:spPr bwMode="auto">
          <a:xfrm rot="-5400000">
            <a:off x="4096544" y="5406231"/>
            <a:ext cx="76200" cy="1588"/>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cxnSp>
        <p:nvCxnSpPr>
          <p:cNvPr id="123921" name="Straight Connector 22"/>
          <p:cNvCxnSpPr>
            <a:cxnSpLocks noChangeShapeType="1"/>
          </p:cNvCxnSpPr>
          <p:nvPr/>
        </p:nvCxnSpPr>
        <p:spPr bwMode="auto">
          <a:xfrm rot="-5400000">
            <a:off x="4758532" y="5406231"/>
            <a:ext cx="76200" cy="1587"/>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cxnSp>
        <p:nvCxnSpPr>
          <p:cNvPr id="123922" name="Straight Connector 23"/>
          <p:cNvCxnSpPr>
            <a:cxnSpLocks noChangeShapeType="1"/>
          </p:cNvCxnSpPr>
          <p:nvPr/>
        </p:nvCxnSpPr>
        <p:spPr bwMode="auto">
          <a:xfrm rot="-5400000">
            <a:off x="5422107" y="5406231"/>
            <a:ext cx="76200" cy="1587"/>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cxnSp>
        <p:nvCxnSpPr>
          <p:cNvPr id="123923" name="Straight Connector 24"/>
          <p:cNvCxnSpPr>
            <a:cxnSpLocks noChangeShapeType="1"/>
          </p:cNvCxnSpPr>
          <p:nvPr/>
        </p:nvCxnSpPr>
        <p:spPr bwMode="auto">
          <a:xfrm rot="-5400000">
            <a:off x="6085682" y="5406231"/>
            <a:ext cx="76200" cy="1587"/>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cxnSp>
        <p:nvCxnSpPr>
          <p:cNvPr id="123924" name="Straight Connector 25"/>
          <p:cNvCxnSpPr>
            <a:cxnSpLocks noChangeShapeType="1"/>
          </p:cNvCxnSpPr>
          <p:nvPr/>
        </p:nvCxnSpPr>
        <p:spPr bwMode="auto">
          <a:xfrm rot="-5400000">
            <a:off x="6727032" y="5406231"/>
            <a:ext cx="76200" cy="1587"/>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cxnSp>
        <p:nvCxnSpPr>
          <p:cNvPr id="123925" name="Straight Connector 26"/>
          <p:cNvCxnSpPr>
            <a:cxnSpLocks noChangeShapeType="1"/>
          </p:cNvCxnSpPr>
          <p:nvPr/>
        </p:nvCxnSpPr>
        <p:spPr bwMode="auto">
          <a:xfrm rot="-5400000">
            <a:off x="7379494" y="5406231"/>
            <a:ext cx="76200" cy="1588"/>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cxnSp>
        <p:nvCxnSpPr>
          <p:cNvPr id="123926" name="Straight Connector 27"/>
          <p:cNvCxnSpPr>
            <a:cxnSpLocks noChangeShapeType="1"/>
          </p:cNvCxnSpPr>
          <p:nvPr/>
        </p:nvCxnSpPr>
        <p:spPr bwMode="auto">
          <a:xfrm rot="-5400000">
            <a:off x="8030369" y="5406231"/>
            <a:ext cx="76200" cy="1588"/>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sp>
        <p:nvSpPr>
          <p:cNvPr id="22550" name="TextBox 28"/>
          <p:cNvSpPr txBox="1">
            <a:spLocks noChangeArrowheads="1"/>
          </p:cNvSpPr>
          <p:nvPr/>
        </p:nvSpPr>
        <p:spPr bwMode="auto">
          <a:xfrm rot="-5400000">
            <a:off x="-577056" y="3278981"/>
            <a:ext cx="3810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800">
                <a:solidFill>
                  <a:srgbClr val="000000"/>
                </a:solidFill>
                <a:latin typeface="Open Sans" charset="0"/>
              </a:rPr>
              <a:t>Patients</a:t>
            </a:r>
            <a:r>
              <a:rPr lang="en-US" altLang="en-US" sz="1800">
                <a:solidFill>
                  <a:srgbClr val="FFFFFF"/>
                </a:solidFill>
                <a:latin typeface="Open Sans" charset="0"/>
              </a:rPr>
              <a:t> </a:t>
            </a:r>
            <a:r>
              <a:rPr lang="en-US" altLang="en-US" sz="1800">
                <a:solidFill>
                  <a:srgbClr val="000000"/>
                </a:solidFill>
                <a:latin typeface="Open Sans" charset="0"/>
              </a:rPr>
              <a:t>with events (%)</a:t>
            </a:r>
          </a:p>
        </p:txBody>
      </p:sp>
      <p:sp>
        <p:nvSpPr>
          <p:cNvPr id="22551" name="TextBox 29"/>
          <p:cNvSpPr txBox="1">
            <a:spLocks noChangeArrowheads="1"/>
          </p:cNvSpPr>
          <p:nvPr/>
        </p:nvSpPr>
        <p:spPr bwMode="auto">
          <a:xfrm>
            <a:off x="1828800" y="5445125"/>
            <a:ext cx="611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800">
                <a:solidFill>
                  <a:srgbClr val="000000"/>
                </a:solidFill>
                <a:latin typeface="Open Sans" charset="0"/>
              </a:rPr>
              <a:t>0</a:t>
            </a:r>
          </a:p>
        </p:txBody>
      </p:sp>
      <p:sp>
        <p:nvSpPr>
          <p:cNvPr id="22552" name="TextBox 30"/>
          <p:cNvSpPr txBox="1">
            <a:spLocks noChangeArrowheads="1"/>
          </p:cNvSpPr>
          <p:nvPr/>
        </p:nvSpPr>
        <p:spPr bwMode="auto">
          <a:xfrm>
            <a:off x="2490788" y="5445125"/>
            <a:ext cx="6111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800">
                <a:solidFill>
                  <a:srgbClr val="000000"/>
                </a:solidFill>
                <a:latin typeface="Open Sans" charset="0"/>
              </a:rPr>
              <a:t>1</a:t>
            </a:r>
          </a:p>
        </p:txBody>
      </p:sp>
      <p:sp>
        <p:nvSpPr>
          <p:cNvPr id="22553" name="TextBox 31"/>
          <p:cNvSpPr txBox="1">
            <a:spLocks noChangeArrowheads="1"/>
          </p:cNvSpPr>
          <p:nvPr/>
        </p:nvSpPr>
        <p:spPr bwMode="auto">
          <a:xfrm>
            <a:off x="3165475" y="5445125"/>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800">
                <a:solidFill>
                  <a:srgbClr val="000000"/>
                </a:solidFill>
                <a:latin typeface="Open Sans" charset="0"/>
              </a:rPr>
              <a:t>2</a:t>
            </a:r>
          </a:p>
        </p:txBody>
      </p:sp>
      <p:sp>
        <p:nvSpPr>
          <p:cNvPr id="22554" name="TextBox 32"/>
          <p:cNvSpPr txBox="1">
            <a:spLocks noChangeArrowheads="1"/>
          </p:cNvSpPr>
          <p:nvPr/>
        </p:nvSpPr>
        <p:spPr bwMode="auto">
          <a:xfrm>
            <a:off x="3827463" y="5445125"/>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800">
                <a:solidFill>
                  <a:srgbClr val="000000"/>
                </a:solidFill>
                <a:latin typeface="Open Sans" charset="0"/>
              </a:rPr>
              <a:t>3</a:t>
            </a:r>
          </a:p>
        </p:txBody>
      </p:sp>
      <p:sp>
        <p:nvSpPr>
          <p:cNvPr id="22555" name="TextBox 33"/>
          <p:cNvSpPr txBox="1">
            <a:spLocks noChangeArrowheads="1"/>
          </p:cNvSpPr>
          <p:nvPr/>
        </p:nvSpPr>
        <p:spPr bwMode="auto">
          <a:xfrm>
            <a:off x="4500563" y="5445125"/>
            <a:ext cx="6111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800">
                <a:solidFill>
                  <a:srgbClr val="000000"/>
                </a:solidFill>
                <a:latin typeface="Open Sans" charset="0"/>
              </a:rPr>
              <a:t>4</a:t>
            </a:r>
          </a:p>
        </p:txBody>
      </p:sp>
      <p:sp>
        <p:nvSpPr>
          <p:cNvPr id="22556" name="TextBox 34"/>
          <p:cNvSpPr txBox="1">
            <a:spLocks noChangeArrowheads="1"/>
          </p:cNvSpPr>
          <p:nvPr/>
        </p:nvSpPr>
        <p:spPr bwMode="auto">
          <a:xfrm>
            <a:off x="5162550" y="5445125"/>
            <a:ext cx="611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800">
                <a:solidFill>
                  <a:srgbClr val="000000"/>
                </a:solidFill>
                <a:latin typeface="Open Sans" charset="0"/>
              </a:rPr>
              <a:t>5</a:t>
            </a:r>
          </a:p>
        </p:txBody>
      </p:sp>
      <p:sp>
        <p:nvSpPr>
          <p:cNvPr id="22557" name="TextBox 35"/>
          <p:cNvSpPr txBox="1">
            <a:spLocks noChangeArrowheads="1"/>
          </p:cNvSpPr>
          <p:nvPr/>
        </p:nvSpPr>
        <p:spPr bwMode="auto">
          <a:xfrm>
            <a:off x="5826125" y="5445125"/>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800">
                <a:solidFill>
                  <a:srgbClr val="000000"/>
                </a:solidFill>
                <a:latin typeface="Open Sans" charset="0"/>
              </a:rPr>
              <a:t>6</a:t>
            </a:r>
          </a:p>
        </p:txBody>
      </p:sp>
      <p:sp>
        <p:nvSpPr>
          <p:cNvPr id="22558" name="TextBox 36"/>
          <p:cNvSpPr txBox="1">
            <a:spLocks noChangeArrowheads="1"/>
          </p:cNvSpPr>
          <p:nvPr/>
        </p:nvSpPr>
        <p:spPr bwMode="auto">
          <a:xfrm>
            <a:off x="6477000" y="5445125"/>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800">
                <a:solidFill>
                  <a:srgbClr val="000000"/>
                </a:solidFill>
                <a:latin typeface="Open Sans" charset="0"/>
              </a:rPr>
              <a:t>7</a:t>
            </a:r>
          </a:p>
        </p:txBody>
      </p:sp>
      <p:sp>
        <p:nvSpPr>
          <p:cNvPr id="22559" name="TextBox 37"/>
          <p:cNvSpPr txBox="1">
            <a:spLocks noChangeArrowheads="1"/>
          </p:cNvSpPr>
          <p:nvPr/>
        </p:nvSpPr>
        <p:spPr bwMode="auto">
          <a:xfrm>
            <a:off x="7116763" y="5445125"/>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800">
                <a:solidFill>
                  <a:srgbClr val="000000"/>
                </a:solidFill>
                <a:latin typeface="Open Sans" charset="0"/>
              </a:rPr>
              <a:t>8</a:t>
            </a:r>
          </a:p>
        </p:txBody>
      </p:sp>
      <p:sp>
        <p:nvSpPr>
          <p:cNvPr id="22560" name="TextBox 38"/>
          <p:cNvSpPr txBox="1">
            <a:spLocks noChangeArrowheads="1"/>
          </p:cNvSpPr>
          <p:nvPr/>
        </p:nvSpPr>
        <p:spPr bwMode="auto">
          <a:xfrm>
            <a:off x="7756525" y="5445125"/>
            <a:ext cx="60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800">
                <a:solidFill>
                  <a:srgbClr val="000000"/>
                </a:solidFill>
                <a:latin typeface="Open Sans" charset="0"/>
              </a:rPr>
              <a:t>9</a:t>
            </a:r>
          </a:p>
        </p:txBody>
      </p:sp>
      <p:cxnSp>
        <p:nvCxnSpPr>
          <p:cNvPr id="123938" name="Straight Connector 40"/>
          <p:cNvCxnSpPr>
            <a:cxnSpLocks noChangeShapeType="1"/>
          </p:cNvCxnSpPr>
          <p:nvPr/>
        </p:nvCxnSpPr>
        <p:spPr bwMode="auto">
          <a:xfrm>
            <a:off x="2360613" y="1654175"/>
            <a:ext cx="306387" cy="1588"/>
          </a:xfrm>
          <a:prstGeom prst="line">
            <a:avLst/>
          </a:prstGeom>
          <a:noFill/>
          <a:ln w="25400">
            <a:solidFill>
              <a:srgbClr val="000000"/>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sp>
        <p:nvSpPr>
          <p:cNvPr id="22562" name="TextBox 41"/>
          <p:cNvSpPr txBox="1">
            <a:spLocks noChangeArrowheads="1"/>
          </p:cNvSpPr>
          <p:nvPr/>
        </p:nvSpPr>
        <p:spPr bwMode="auto">
          <a:xfrm>
            <a:off x="2667000" y="1482725"/>
            <a:ext cx="4419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Aft>
                <a:spcPts val="600"/>
              </a:spcAft>
            </a:pPr>
            <a:r>
              <a:rPr lang="en-US" altLang="en-US" sz="1600">
                <a:solidFill>
                  <a:srgbClr val="000000"/>
                </a:solidFill>
                <a:latin typeface="Open Sans" charset="0"/>
              </a:rPr>
              <a:t>Less tight control (mean BP 154/87 mmHg)</a:t>
            </a:r>
          </a:p>
          <a:p>
            <a:pPr eaLnBrk="1" hangingPunct="1">
              <a:spcAft>
                <a:spcPts val="600"/>
              </a:spcAft>
            </a:pPr>
            <a:r>
              <a:rPr lang="en-US" altLang="en-US" sz="1600">
                <a:solidFill>
                  <a:srgbClr val="000000"/>
                </a:solidFill>
                <a:latin typeface="Open Sans" charset="0"/>
              </a:rPr>
              <a:t>Tight control (mean BP 144/82 mmHg)</a:t>
            </a:r>
          </a:p>
        </p:txBody>
      </p:sp>
      <p:cxnSp>
        <p:nvCxnSpPr>
          <p:cNvPr id="123940" name="Straight Connector 42"/>
          <p:cNvCxnSpPr>
            <a:cxnSpLocks noChangeShapeType="1"/>
          </p:cNvCxnSpPr>
          <p:nvPr/>
        </p:nvCxnSpPr>
        <p:spPr bwMode="auto">
          <a:xfrm>
            <a:off x="2362200" y="1974850"/>
            <a:ext cx="306388" cy="1588"/>
          </a:xfrm>
          <a:prstGeom prst="line">
            <a:avLst/>
          </a:prstGeom>
          <a:noFill/>
          <a:ln w="25400">
            <a:solidFill>
              <a:srgbClr val="FF0000"/>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sp>
        <p:nvSpPr>
          <p:cNvPr id="123941" name="TextBox 43"/>
          <p:cNvSpPr txBox="1">
            <a:spLocks noChangeArrowheads="1"/>
          </p:cNvSpPr>
          <p:nvPr/>
        </p:nvSpPr>
        <p:spPr bwMode="auto">
          <a:xfrm>
            <a:off x="5638800" y="4073525"/>
            <a:ext cx="2759075" cy="914400"/>
          </a:xfrm>
          <a:prstGeom prst="rect">
            <a:avLst/>
          </a:prstGeom>
          <a:gradFill rotWithShape="1">
            <a:gsLst>
              <a:gs pos="0">
                <a:srgbClr val="F5FFE6"/>
              </a:gs>
              <a:gs pos="64999">
                <a:srgbClr val="E4FDC2"/>
              </a:gs>
              <a:gs pos="100000">
                <a:srgbClr val="DAFDA7"/>
              </a:gs>
            </a:gsLst>
            <a:lin ang="5400000" scaled="1"/>
          </a:gradFill>
          <a:ln w="9525">
            <a:solidFill>
              <a:srgbClr val="98B954"/>
            </a:solidFill>
            <a:miter lim="800000"/>
            <a:headEnd/>
            <a:tailEnd/>
          </a:ln>
          <a:effectLst>
            <a:outerShdw blurRad="63500" dist="20000" dir="5400000" rotWithShape="0">
              <a:srgbClr val="000000">
                <a:alpha val="37999"/>
              </a:srgbClr>
            </a:outerShdw>
          </a:effectLst>
        </p:spPr>
        <p:txBody>
          <a:bodyPr wrap="none" anchor="ctr"/>
          <a:lstStyle/>
          <a:p>
            <a:pPr>
              <a:defRPr/>
            </a:pPr>
            <a:r>
              <a:rPr lang="en-US" sz="1800">
                <a:solidFill>
                  <a:srgbClr val="000000"/>
                </a:solidFill>
                <a:latin typeface="Open Sans"/>
                <a:ea typeface="MS PGothic" charset="0"/>
                <a:cs typeface="Open Sans"/>
              </a:rPr>
              <a:t>Tight BP control:</a:t>
            </a:r>
            <a:br>
              <a:rPr lang="en-US" sz="1800">
                <a:solidFill>
                  <a:srgbClr val="000000"/>
                </a:solidFill>
                <a:latin typeface="Open Sans"/>
                <a:ea typeface="MS PGothic" charset="0"/>
                <a:cs typeface="Open Sans"/>
              </a:rPr>
            </a:br>
            <a:r>
              <a:rPr lang="en-US" sz="1800">
                <a:solidFill>
                  <a:srgbClr val="000000"/>
                </a:solidFill>
                <a:latin typeface="Open Sans"/>
                <a:ea typeface="MS PGothic" charset="0"/>
                <a:cs typeface="Open Sans"/>
              </a:rPr>
              <a:t>24% reduction of events</a:t>
            </a:r>
            <a:br>
              <a:rPr lang="en-US" sz="1800">
                <a:solidFill>
                  <a:srgbClr val="000000"/>
                </a:solidFill>
                <a:latin typeface="Open Sans"/>
                <a:ea typeface="MS PGothic" charset="0"/>
                <a:cs typeface="Open Sans"/>
              </a:rPr>
            </a:br>
            <a:r>
              <a:rPr lang="en-US" sz="1800">
                <a:solidFill>
                  <a:srgbClr val="000000"/>
                </a:solidFill>
                <a:latin typeface="Open Sans"/>
                <a:ea typeface="MS PGothic" charset="0"/>
                <a:cs typeface="Open Sans"/>
              </a:rPr>
              <a:t>(95% CI 8-38)</a:t>
            </a:r>
          </a:p>
        </p:txBody>
      </p:sp>
      <p:sp>
        <p:nvSpPr>
          <p:cNvPr id="22565" name="Title 1"/>
          <p:cNvSpPr>
            <a:spLocks noGrp="1"/>
          </p:cNvSpPr>
          <p:nvPr>
            <p:ph type="title" idx="4294967295"/>
          </p:nvPr>
        </p:nvSpPr>
        <p:spPr>
          <a:xfrm>
            <a:off x="714375" y="304800"/>
            <a:ext cx="8137525" cy="1143000"/>
          </a:xfrm>
        </p:spPr>
        <p:txBody>
          <a:bodyPr/>
          <a:lstStyle/>
          <a:p>
            <a:r>
              <a:rPr lang="en-CA" altLang="en-US" sz="3600"/>
              <a:t>Hypertension in Diabetes (UKPDS)</a:t>
            </a:r>
          </a:p>
        </p:txBody>
      </p:sp>
      <p:sp>
        <p:nvSpPr>
          <p:cNvPr id="123944" name="Text Box 40"/>
          <p:cNvSpPr txBox="1">
            <a:spLocks noChangeArrowheads="1"/>
          </p:cNvSpPr>
          <p:nvPr/>
        </p:nvSpPr>
        <p:spPr bwMode="auto">
          <a:xfrm>
            <a:off x="0" y="0"/>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26.  Hypertension </a:t>
            </a:r>
            <a:endParaRPr lang="en-CA" altLang="en-US" sz="240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 Box 4"/>
          <p:cNvSpPr txBox="1">
            <a:spLocks noChangeArrowheads="1"/>
          </p:cNvSpPr>
          <p:nvPr/>
        </p:nvSpPr>
        <p:spPr bwMode="auto">
          <a:xfrm>
            <a:off x="754063" y="6288088"/>
            <a:ext cx="381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200">
                <a:latin typeface="Arial" charset="0"/>
              </a:rPr>
              <a:t>Arch Intern Med 2005;165:1410-1419</a:t>
            </a:r>
          </a:p>
          <a:p>
            <a:pPr eaLnBrk="1" hangingPunct="1"/>
            <a:r>
              <a:rPr lang="en-US" altLang="en-US" sz="1200" i="1">
                <a:latin typeface="Arial" charset="0"/>
              </a:rPr>
              <a:t>BP</a:t>
            </a:r>
            <a:r>
              <a:rPr lang="en-US" altLang="en-US" sz="1200">
                <a:latin typeface="Arial" charset="0"/>
              </a:rPr>
              <a:t>, blood pressure; </a:t>
            </a:r>
            <a:r>
              <a:rPr lang="en-US" altLang="en-US" sz="1200" i="1">
                <a:latin typeface="Arial" charset="0"/>
              </a:rPr>
              <a:t>CV</a:t>
            </a:r>
            <a:r>
              <a:rPr lang="en-US" altLang="en-US" sz="1200">
                <a:latin typeface="Arial" charset="0"/>
              </a:rPr>
              <a:t>, cardiovascular</a:t>
            </a:r>
          </a:p>
        </p:txBody>
      </p:sp>
      <p:sp>
        <p:nvSpPr>
          <p:cNvPr id="24578" name="Title 1"/>
          <p:cNvSpPr>
            <a:spLocks noGrp="1"/>
          </p:cNvSpPr>
          <p:nvPr>
            <p:ph type="title" idx="4294967295"/>
          </p:nvPr>
        </p:nvSpPr>
        <p:spPr/>
        <p:txBody>
          <a:bodyPr/>
          <a:lstStyle/>
          <a:p>
            <a:r>
              <a:rPr lang="en-CA" altLang="en-US" sz="3200"/>
              <a:t>Benefits of BP Lowering in Diabetes</a:t>
            </a:r>
          </a:p>
        </p:txBody>
      </p:sp>
      <p:sp>
        <p:nvSpPr>
          <p:cNvPr id="24579" name="Content Placeholder 2"/>
          <p:cNvSpPr>
            <a:spLocks noGrp="1"/>
          </p:cNvSpPr>
          <p:nvPr>
            <p:ph idx="4294967295"/>
          </p:nvPr>
        </p:nvSpPr>
        <p:spPr>
          <a:xfrm>
            <a:off x="990600" y="1752600"/>
            <a:ext cx="7404100" cy="4114800"/>
          </a:xfrm>
        </p:spPr>
        <p:txBody>
          <a:bodyPr/>
          <a:lstStyle/>
          <a:p>
            <a:pPr>
              <a:lnSpc>
                <a:spcPct val="120000"/>
              </a:lnSpc>
            </a:pPr>
            <a:r>
              <a:rPr lang="en-CA" altLang="en-US" b="0"/>
              <a:t>Meta-analysis of 27 randomized trials showed intense BP reduction (i.e., by 6/4.6 mmHg) resulted in:</a:t>
            </a:r>
          </a:p>
          <a:p>
            <a:pPr lvl="1">
              <a:lnSpc>
                <a:spcPct val="120000"/>
              </a:lnSpc>
            </a:pPr>
            <a:r>
              <a:rPr lang="en-CA" altLang="en-US">
                <a:latin typeface="Open Sans" charset="0"/>
              </a:rPr>
              <a:t>36% reduction in stroke</a:t>
            </a:r>
          </a:p>
          <a:p>
            <a:pPr lvl="1">
              <a:lnSpc>
                <a:spcPct val="120000"/>
              </a:lnSpc>
            </a:pPr>
            <a:r>
              <a:rPr lang="en-CA" altLang="en-US">
                <a:latin typeface="Open Sans" charset="0"/>
              </a:rPr>
              <a:t>27% reduction in total mortality</a:t>
            </a:r>
          </a:p>
          <a:p>
            <a:pPr lvl="1">
              <a:lnSpc>
                <a:spcPct val="120000"/>
              </a:lnSpc>
            </a:pPr>
            <a:r>
              <a:rPr lang="en-CA" altLang="en-US">
                <a:latin typeface="Open Sans" charset="0"/>
              </a:rPr>
              <a:t>25% reduction in major CV events</a:t>
            </a:r>
          </a:p>
        </p:txBody>
      </p:sp>
      <p:pic>
        <p:nvPicPr>
          <p:cNvPr id="24580"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63" y="5548313"/>
            <a:ext cx="1397000"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959" name="Text Box 7"/>
          <p:cNvSpPr txBox="1">
            <a:spLocks noChangeArrowheads="1"/>
          </p:cNvSpPr>
          <p:nvPr/>
        </p:nvSpPr>
        <p:spPr bwMode="auto">
          <a:xfrm>
            <a:off x="0" y="0"/>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26.  Hypertension </a:t>
            </a:r>
            <a:endParaRPr lang="en-CA" altLang="en-US" sz="24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8"/>
          <p:cNvSpPr>
            <a:spLocks noChangeArrowheads="1"/>
          </p:cNvSpPr>
          <p:nvPr/>
        </p:nvSpPr>
        <p:spPr bwMode="auto">
          <a:xfrm>
            <a:off x="293688" y="6350000"/>
            <a:ext cx="285591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200">
                <a:solidFill>
                  <a:srgbClr val="FFFFFF"/>
                </a:solidFill>
                <a:latin typeface="Open Sans" charset="0"/>
              </a:rPr>
              <a:t>Hansson et al. </a:t>
            </a:r>
            <a:r>
              <a:rPr lang="en-US" altLang="en-US" sz="1200" i="1">
                <a:solidFill>
                  <a:srgbClr val="FFFFFF"/>
                </a:solidFill>
                <a:latin typeface="Open Sans" charset="0"/>
              </a:rPr>
              <a:t>Lancet</a:t>
            </a:r>
            <a:r>
              <a:rPr lang="en-US" altLang="en-US" sz="1200">
                <a:solidFill>
                  <a:srgbClr val="FFFFFF"/>
                </a:solidFill>
                <a:latin typeface="Open Sans" charset="0"/>
              </a:rPr>
              <a:t>. 1998;351:1755.</a:t>
            </a:r>
          </a:p>
        </p:txBody>
      </p:sp>
      <p:grpSp>
        <p:nvGrpSpPr>
          <p:cNvPr id="2" name="Group 49"/>
          <p:cNvGrpSpPr>
            <a:grpSpLocks/>
          </p:cNvGrpSpPr>
          <p:nvPr/>
        </p:nvGrpSpPr>
        <p:grpSpPr bwMode="auto">
          <a:xfrm>
            <a:off x="3189288" y="2071688"/>
            <a:ext cx="1223962" cy="1992312"/>
            <a:chOff x="3189288" y="2185988"/>
            <a:chExt cx="1223962" cy="1992312"/>
          </a:xfrm>
        </p:grpSpPr>
        <p:sp>
          <p:nvSpPr>
            <p:cNvPr id="26666" name="Freeform 2"/>
            <p:cNvSpPr>
              <a:spLocks/>
            </p:cNvSpPr>
            <p:nvPr/>
          </p:nvSpPr>
          <p:spPr bwMode="auto">
            <a:xfrm>
              <a:off x="3228975" y="2514601"/>
              <a:ext cx="1117600" cy="1663699"/>
            </a:xfrm>
            <a:custGeom>
              <a:avLst/>
              <a:gdLst>
                <a:gd name="T0" fmla="*/ 2147483647 w 792"/>
                <a:gd name="T1" fmla="*/ 2147483647 h 1048"/>
                <a:gd name="T2" fmla="*/ 2147483647 w 792"/>
                <a:gd name="T3" fmla="*/ 0 h 1048"/>
                <a:gd name="T4" fmla="*/ 0 w 792"/>
                <a:gd name="T5" fmla="*/ 0 h 1048"/>
                <a:gd name="T6" fmla="*/ 0 w 792"/>
                <a:gd name="T7" fmla="*/ 2147483647 h 10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92" h="1048">
                  <a:moveTo>
                    <a:pt x="792" y="1048"/>
                  </a:moveTo>
                  <a:lnTo>
                    <a:pt x="792" y="0"/>
                  </a:lnTo>
                  <a:lnTo>
                    <a:pt x="0" y="0"/>
                  </a:lnTo>
                  <a:lnTo>
                    <a:pt x="0" y="112"/>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6667" name="Rectangle 9"/>
            <p:cNvSpPr>
              <a:spLocks noChangeArrowheads="1"/>
            </p:cNvSpPr>
            <p:nvPr/>
          </p:nvSpPr>
          <p:spPr bwMode="auto">
            <a:xfrm>
              <a:off x="3189288" y="2185988"/>
              <a:ext cx="12239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600" b="1" i="1">
                  <a:solidFill>
                    <a:srgbClr val="000000"/>
                  </a:solidFill>
                  <a:latin typeface="Open Sans" charset="0"/>
                </a:rPr>
                <a:t>P</a:t>
              </a:r>
              <a:r>
                <a:rPr lang="en-US" altLang="en-US" sz="1600" b="1">
                  <a:solidFill>
                    <a:srgbClr val="000000"/>
                  </a:solidFill>
                  <a:latin typeface="Open Sans" charset="0"/>
                </a:rPr>
                <a:t>&lt;0.005</a:t>
              </a:r>
            </a:p>
          </p:txBody>
        </p:sp>
      </p:grpSp>
      <p:sp>
        <p:nvSpPr>
          <p:cNvPr id="26627" name="Rectangle 10"/>
          <p:cNvSpPr>
            <a:spLocks noChangeArrowheads="1"/>
          </p:cNvSpPr>
          <p:nvPr/>
        </p:nvSpPr>
        <p:spPr bwMode="auto">
          <a:xfrm rot="-5400000">
            <a:off x="394493" y="3625057"/>
            <a:ext cx="260191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800">
                <a:solidFill>
                  <a:srgbClr val="000000"/>
                </a:solidFill>
                <a:latin typeface="Open Sans" charset="0"/>
              </a:rPr>
              <a:t>MI, stroke, CV mortality/1000 pt-y</a:t>
            </a:r>
          </a:p>
        </p:txBody>
      </p:sp>
      <p:sp>
        <p:nvSpPr>
          <p:cNvPr id="26628" name="Rectangle 11"/>
          <p:cNvSpPr>
            <a:spLocks noChangeArrowheads="1"/>
          </p:cNvSpPr>
          <p:nvPr/>
        </p:nvSpPr>
        <p:spPr bwMode="auto">
          <a:xfrm>
            <a:off x="1676400" y="1471613"/>
            <a:ext cx="5724525"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a:solidFill>
                  <a:srgbClr val="000000"/>
                </a:solidFill>
                <a:latin typeface="Open Sans" charset="0"/>
              </a:rPr>
              <a:t>Diabetes Subgroup</a:t>
            </a:r>
          </a:p>
        </p:txBody>
      </p:sp>
      <p:sp>
        <p:nvSpPr>
          <p:cNvPr id="4039692" name="Rectangle 12"/>
          <p:cNvSpPr>
            <a:spLocks noChangeArrowheads="1"/>
          </p:cNvSpPr>
          <p:nvPr/>
        </p:nvSpPr>
        <p:spPr bwMode="auto">
          <a:xfrm>
            <a:off x="6169025" y="3468688"/>
            <a:ext cx="112713" cy="119062"/>
          </a:xfrm>
          <a:prstGeom prst="rect">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12700">
            <a:noFill/>
            <a:miter lim="800000"/>
            <a:headEnd/>
            <a:tailEnd/>
          </a:ln>
          <a:effectLst/>
        </p:spPr>
        <p:txBody>
          <a:bodyPr/>
          <a:lstStyle/>
          <a:p>
            <a:pPr algn="ctr">
              <a:spcBef>
                <a:spcPct val="50000"/>
              </a:spcBef>
              <a:buFont typeface="Monotype Sorts" pitchFamily="-80" charset="2"/>
              <a:buChar char="4"/>
              <a:defRPr/>
            </a:pPr>
            <a:endParaRPr kumimoji="1" lang="en-US" sz="2800" b="1">
              <a:solidFill>
                <a:srgbClr val="FFBA3E"/>
              </a:solidFill>
              <a:latin typeface="Open Sans"/>
              <a:ea typeface="ＭＳ Ｐゴシック"/>
              <a:cs typeface="Open Sans"/>
            </a:endParaRPr>
          </a:p>
        </p:txBody>
      </p:sp>
      <p:sp>
        <p:nvSpPr>
          <p:cNvPr id="26630" name="Rectangle 13"/>
          <p:cNvSpPr>
            <a:spLocks noChangeArrowheads="1"/>
          </p:cNvSpPr>
          <p:nvPr/>
        </p:nvSpPr>
        <p:spPr bwMode="auto">
          <a:xfrm>
            <a:off x="6364288" y="3390900"/>
            <a:ext cx="2162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800">
                <a:solidFill>
                  <a:srgbClr val="000000"/>
                </a:solidFill>
                <a:latin typeface="Open Sans" charset="0"/>
                <a:sym typeface="Symbol" charset="2"/>
              </a:rPr>
              <a:t></a:t>
            </a:r>
            <a:r>
              <a:rPr lang="en-US" altLang="en-US" sz="1800" b="1">
                <a:solidFill>
                  <a:srgbClr val="000000"/>
                </a:solidFill>
                <a:latin typeface="Open Sans" charset="0"/>
                <a:sym typeface="Symbol" charset="2"/>
              </a:rPr>
              <a:t> </a:t>
            </a:r>
            <a:r>
              <a:rPr lang="en-US" altLang="en-US" sz="1800">
                <a:solidFill>
                  <a:srgbClr val="000000"/>
                </a:solidFill>
                <a:latin typeface="Open Sans" charset="0"/>
              </a:rPr>
              <a:t>90 mm Hg (n=501)</a:t>
            </a:r>
          </a:p>
        </p:txBody>
      </p:sp>
      <p:sp>
        <p:nvSpPr>
          <p:cNvPr id="26631" name="Rectangle 14"/>
          <p:cNvSpPr>
            <a:spLocks noChangeArrowheads="1"/>
          </p:cNvSpPr>
          <p:nvPr/>
        </p:nvSpPr>
        <p:spPr bwMode="auto">
          <a:xfrm>
            <a:off x="6169025" y="3743325"/>
            <a:ext cx="112713" cy="119063"/>
          </a:xfrm>
          <a:prstGeom prst="rect">
            <a:avLst/>
          </a:prstGeom>
          <a:solidFill>
            <a:srgbClr val="FF6600"/>
          </a:solidFill>
          <a:ln>
            <a:noFill/>
          </a:ln>
          <a:extLst>
            <a:ext uri="{91240B29-F687-4F45-9708-019B960494DF}">
              <a14:hiddenLine xmlns:a14="http://schemas.microsoft.com/office/drawing/2010/main" w="12700">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buFont typeface="Monotype Sorts" charset="2"/>
              <a:buChar char="4"/>
            </a:pPr>
            <a:endParaRPr kumimoji="1" lang="en-CA" altLang="en-US" sz="2800" b="1">
              <a:solidFill>
                <a:srgbClr val="FFBA3E"/>
              </a:solidFill>
              <a:latin typeface="Open Sans" charset="0"/>
            </a:endParaRPr>
          </a:p>
        </p:txBody>
      </p:sp>
      <p:sp>
        <p:nvSpPr>
          <p:cNvPr id="4039695" name="Rectangle 15"/>
          <p:cNvSpPr>
            <a:spLocks noChangeArrowheads="1"/>
          </p:cNvSpPr>
          <p:nvPr/>
        </p:nvSpPr>
        <p:spPr bwMode="auto">
          <a:xfrm>
            <a:off x="6364288" y="3679825"/>
            <a:ext cx="2162175" cy="276225"/>
          </a:xfrm>
          <a:prstGeom prst="rect">
            <a:avLst/>
          </a:prstGeom>
          <a:noFill/>
          <a:ln w="9525">
            <a:noFill/>
            <a:miter lim="800000"/>
            <a:headEnd/>
            <a:tailEnd/>
          </a:ln>
        </p:spPr>
        <p:txBody>
          <a:bodyPr wrap="none" lIns="0" tIns="0" rIns="0" bIns="0">
            <a:spAutoFit/>
          </a:bodyPr>
          <a:lstStyle/>
          <a:p>
            <a:pPr>
              <a:defRPr/>
            </a:pPr>
            <a:r>
              <a:rPr lang="en-US" sz="1800">
                <a:solidFill>
                  <a:srgbClr val="000000"/>
                </a:solidFill>
                <a:latin typeface="Open Sans"/>
                <a:ea typeface="MS PGothic" charset="0"/>
                <a:cs typeface="Open Sans"/>
                <a:sym typeface="Symbol" charset="0"/>
              </a:rPr>
              <a:t></a:t>
            </a:r>
            <a:r>
              <a:rPr lang="en-US" sz="1800">
                <a:solidFill>
                  <a:srgbClr val="000000"/>
                </a:solidFill>
                <a:effectLst>
                  <a:outerShdw blurRad="38100" dist="38100" dir="2700000" algn="tl">
                    <a:srgbClr val="DDDDDD"/>
                  </a:outerShdw>
                </a:effectLst>
                <a:latin typeface="Open Sans"/>
                <a:ea typeface="MS PGothic" charset="0"/>
                <a:cs typeface="Open Sans"/>
                <a:sym typeface="Symbol" charset="0"/>
              </a:rPr>
              <a:t> </a:t>
            </a:r>
            <a:r>
              <a:rPr lang="en-US" sz="1800">
                <a:solidFill>
                  <a:srgbClr val="000000"/>
                </a:solidFill>
                <a:latin typeface="Open Sans"/>
                <a:ea typeface="MS PGothic" charset="0"/>
                <a:cs typeface="Open Sans"/>
              </a:rPr>
              <a:t>85 mm Hg (n=501)</a:t>
            </a:r>
          </a:p>
        </p:txBody>
      </p:sp>
      <p:sp>
        <p:nvSpPr>
          <p:cNvPr id="26633" name="Rectangle 16"/>
          <p:cNvSpPr>
            <a:spLocks noChangeArrowheads="1"/>
          </p:cNvSpPr>
          <p:nvPr/>
        </p:nvSpPr>
        <p:spPr bwMode="auto">
          <a:xfrm>
            <a:off x="6169025" y="4016375"/>
            <a:ext cx="112713" cy="119063"/>
          </a:xfrm>
          <a:prstGeom prst="rect">
            <a:avLst/>
          </a:prstGeom>
          <a:solidFill>
            <a:srgbClr val="CC99FF"/>
          </a:solidFill>
          <a:ln>
            <a:noFill/>
          </a:ln>
          <a:extLst>
            <a:ext uri="{91240B29-F687-4F45-9708-019B960494DF}">
              <a14:hiddenLine xmlns:a14="http://schemas.microsoft.com/office/drawing/2010/main" w="12700">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buFont typeface="Monotype Sorts" charset="2"/>
              <a:buChar char="4"/>
            </a:pPr>
            <a:endParaRPr kumimoji="1" lang="en-CA" altLang="en-US" sz="2800" b="1">
              <a:solidFill>
                <a:srgbClr val="FFBA3E"/>
              </a:solidFill>
              <a:latin typeface="Open Sans" charset="0"/>
            </a:endParaRPr>
          </a:p>
        </p:txBody>
      </p:sp>
      <p:sp>
        <p:nvSpPr>
          <p:cNvPr id="26634" name="Rectangle 17"/>
          <p:cNvSpPr>
            <a:spLocks noChangeArrowheads="1"/>
          </p:cNvSpPr>
          <p:nvPr/>
        </p:nvSpPr>
        <p:spPr bwMode="auto">
          <a:xfrm>
            <a:off x="6364288" y="3940175"/>
            <a:ext cx="2162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800">
                <a:solidFill>
                  <a:srgbClr val="000000"/>
                </a:solidFill>
                <a:latin typeface="Open Sans" charset="0"/>
                <a:sym typeface="Symbol" charset="2"/>
              </a:rPr>
              <a:t> </a:t>
            </a:r>
            <a:r>
              <a:rPr lang="en-US" altLang="en-US" sz="1800">
                <a:solidFill>
                  <a:srgbClr val="000000"/>
                </a:solidFill>
                <a:latin typeface="Open Sans" charset="0"/>
              </a:rPr>
              <a:t>80 mm Hg (n=499)</a:t>
            </a:r>
          </a:p>
        </p:txBody>
      </p:sp>
      <p:sp>
        <p:nvSpPr>
          <p:cNvPr id="26635" name="Text Box 18"/>
          <p:cNvSpPr txBox="1">
            <a:spLocks noChangeArrowheads="1"/>
          </p:cNvSpPr>
          <p:nvPr/>
        </p:nvSpPr>
        <p:spPr bwMode="auto">
          <a:xfrm>
            <a:off x="5870575" y="2571750"/>
            <a:ext cx="27400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2000">
                <a:solidFill>
                  <a:srgbClr val="1E3268"/>
                </a:solidFill>
                <a:latin typeface="Open Sans" charset="0"/>
              </a:rPr>
              <a:t>Goal of therapy: target diastolic BP</a:t>
            </a:r>
          </a:p>
        </p:txBody>
      </p:sp>
      <p:sp>
        <p:nvSpPr>
          <p:cNvPr id="26636" name="Rectangle 19"/>
          <p:cNvSpPr>
            <a:spLocks noChangeArrowheads="1"/>
          </p:cNvSpPr>
          <p:nvPr/>
        </p:nvSpPr>
        <p:spPr bwMode="auto">
          <a:xfrm>
            <a:off x="5870575" y="2527300"/>
            <a:ext cx="2740025" cy="1839913"/>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buFont typeface="Monotype Sorts" charset="2"/>
              <a:buChar char="4"/>
            </a:pPr>
            <a:endParaRPr kumimoji="1" lang="en-CA" altLang="en-US" sz="2800" b="1">
              <a:solidFill>
                <a:srgbClr val="FFBA3E"/>
              </a:solidFill>
              <a:latin typeface="Open Sans" charset="0"/>
            </a:endParaRPr>
          </a:p>
        </p:txBody>
      </p:sp>
      <p:sp>
        <p:nvSpPr>
          <p:cNvPr id="26637" name="Line 20"/>
          <p:cNvSpPr>
            <a:spLocks noChangeShapeType="1"/>
          </p:cNvSpPr>
          <p:nvPr/>
        </p:nvSpPr>
        <p:spPr bwMode="auto">
          <a:xfrm>
            <a:off x="5943600" y="3376613"/>
            <a:ext cx="248443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3" name="Group 45"/>
          <p:cNvGrpSpPr>
            <a:grpSpLocks/>
          </p:cNvGrpSpPr>
          <p:nvPr/>
        </p:nvGrpSpPr>
        <p:grpSpPr bwMode="auto">
          <a:xfrm>
            <a:off x="2884488" y="2565400"/>
            <a:ext cx="660400" cy="3248025"/>
            <a:chOff x="2884488" y="2693988"/>
            <a:chExt cx="660400" cy="3248027"/>
          </a:xfrm>
        </p:grpSpPr>
        <p:sp>
          <p:nvSpPr>
            <p:cNvPr id="4039685" name="Rectangle 5"/>
            <p:cNvSpPr>
              <a:spLocks noChangeArrowheads="1"/>
            </p:cNvSpPr>
            <p:nvPr/>
          </p:nvSpPr>
          <p:spPr bwMode="auto">
            <a:xfrm>
              <a:off x="2941638" y="3035301"/>
              <a:ext cx="519112" cy="2906714"/>
            </a:xfrm>
            <a:prstGeom prst="rect">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12700">
              <a:noFill/>
              <a:miter lim="800000"/>
              <a:headEnd/>
              <a:tailEnd/>
            </a:ln>
          </p:spPr>
          <p:txBody>
            <a:bodyPr/>
            <a:lstStyle/>
            <a:p>
              <a:pPr algn="ctr">
                <a:spcBef>
                  <a:spcPct val="50000"/>
                </a:spcBef>
                <a:buFont typeface="Monotype Sorts" pitchFamily="-80" charset="2"/>
                <a:buChar char="4"/>
                <a:defRPr/>
              </a:pPr>
              <a:endParaRPr kumimoji="1" lang="en-US" b="1">
                <a:solidFill>
                  <a:srgbClr val="FFBA3E"/>
                </a:solidFill>
                <a:latin typeface="Open Sans"/>
                <a:ea typeface="ＭＳ Ｐゴシック"/>
                <a:cs typeface="Open Sans"/>
              </a:endParaRPr>
            </a:p>
          </p:txBody>
        </p:sp>
        <p:sp>
          <p:nvSpPr>
            <p:cNvPr id="26665" name="Rectangle 27"/>
            <p:cNvSpPr>
              <a:spLocks noChangeArrowheads="1"/>
            </p:cNvSpPr>
            <p:nvPr/>
          </p:nvSpPr>
          <p:spPr bwMode="auto">
            <a:xfrm>
              <a:off x="2884488" y="2693988"/>
              <a:ext cx="660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600" b="1">
                  <a:solidFill>
                    <a:srgbClr val="000000"/>
                  </a:solidFill>
                  <a:latin typeface="Open Sans" charset="0"/>
                </a:rPr>
                <a:t>24.4</a:t>
              </a:r>
            </a:p>
          </p:txBody>
        </p:sp>
      </p:grpSp>
      <p:grpSp>
        <p:nvGrpSpPr>
          <p:cNvPr id="4" name="Group 46"/>
          <p:cNvGrpSpPr>
            <a:grpSpLocks/>
          </p:cNvGrpSpPr>
          <p:nvPr/>
        </p:nvGrpSpPr>
        <p:grpSpPr bwMode="auto">
          <a:xfrm>
            <a:off x="3448050" y="3302000"/>
            <a:ext cx="660400" cy="2501900"/>
            <a:chOff x="3448050" y="3430588"/>
            <a:chExt cx="660400" cy="2501900"/>
          </a:xfrm>
        </p:grpSpPr>
        <p:sp>
          <p:nvSpPr>
            <p:cNvPr id="26662" name="Rectangle 6"/>
            <p:cNvSpPr>
              <a:spLocks noChangeArrowheads="1"/>
            </p:cNvSpPr>
            <p:nvPr/>
          </p:nvSpPr>
          <p:spPr bwMode="auto">
            <a:xfrm>
              <a:off x="3511550" y="3752850"/>
              <a:ext cx="520700" cy="2179638"/>
            </a:xfrm>
            <a:prstGeom prst="rect">
              <a:avLst/>
            </a:prstGeom>
            <a:gradFill rotWithShape="1">
              <a:gsLst>
                <a:gs pos="0">
                  <a:srgbClr val="762F00"/>
                </a:gs>
                <a:gs pos="50000">
                  <a:srgbClr val="FF6600"/>
                </a:gs>
                <a:gs pos="100000">
                  <a:srgbClr val="762F00"/>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buFont typeface="Monotype Sorts" charset="2"/>
                <a:buChar char="4"/>
              </a:pPr>
              <a:endParaRPr kumimoji="1" lang="en-CA" altLang="en-US" b="1">
                <a:solidFill>
                  <a:srgbClr val="FFBA3E"/>
                </a:solidFill>
                <a:latin typeface="Open Sans" charset="0"/>
              </a:endParaRPr>
            </a:p>
          </p:txBody>
        </p:sp>
        <p:sp>
          <p:nvSpPr>
            <p:cNvPr id="26663" name="Rectangle 28"/>
            <p:cNvSpPr>
              <a:spLocks noChangeArrowheads="1"/>
            </p:cNvSpPr>
            <p:nvPr/>
          </p:nvSpPr>
          <p:spPr bwMode="auto">
            <a:xfrm>
              <a:off x="3448050" y="3430588"/>
              <a:ext cx="660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600" b="1">
                  <a:solidFill>
                    <a:srgbClr val="000000"/>
                  </a:solidFill>
                  <a:latin typeface="Open Sans" charset="0"/>
                </a:rPr>
                <a:t>18.8</a:t>
              </a:r>
            </a:p>
          </p:txBody>
        </p:sp>
      </p:grpSp>
      <p:grpSp>
        <p:nvGrpSpPr>
          <p:cNvPr id="5" name="Group 47"/>
          <p:cNvGrpSpPr>
            <a:grpSpLocks/>
          </p:cNvGrpSpPr>
          <p:nvPr/>
        </p:nvGrpSpPr>
        <p:grpSpPr bwMode="auto">
          <a:xfrm>
            <a:off x="4006850" y="4114800"/>
            <a:ext cx="660400" cy="1689100"/>
            <a:chOff x="4006850" y="4243388"/>
            <a:chExt cx="660400" cy="1689100"/>
          </a:xfrm>
        </p:grpSpPr>
        <p:sp>
          <p:nvSpPr>
            <p:cNvPr id="26660" name="Rectangle 7"/>
            <p:cNvSpPr>
              <a:spLocks noChangeArrowheads="1"/>
            </p:cNvSpPr>
            <p:nvPr/>
          </p:nvSpPr>
          <p:spPr bwMode="auto">
            <a:xfrm>
              <a:off x="4076700" y="4597400"/>
              <a:ext cx="519113" cy="1335088"/>
            </a:xfrm>
            <a:prstGeom prst="rect">
              <a:avLst/>
            </a:prstGeom>
            <a:gradFill rotWithShape="1">
              <a:gsLst>
                <a:gs pos="0">
                  <a:srgbClr val="5E4776"/>
                </a:gs>
                <a:gs pos="50000">
                  <a:srgbClr val="CC99FF"/>
                </a:gs>
                <a:gs pos="100000">
                  <a:srgbClr val="5E4776"/>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buFont typeface="Monotype Sorts" charset="2"/>
                <a:buChar char="4"/>
              </a:pPr>
              <a:endParaRPr kumimoji="1" lang="en-CA" altLang="en-US" b="1">
                <a:solidFill>
                  <a:srgbClr val="FFBA3E"/>
                </a:solidFill>
                <a:latin typeface="Open Sans" charset="0"/>
              </a:endParaRPr>
            </a:p>
          </p:txBody>
        </p:sp>
        <p:sp>
          <p:nvSpPr>
            <p:cNvPr id="26661" name="Rectangle 29"/>
            <p:cNvSpPr>
              <a:spLocks noChangeArrowheads="1"/>
            </p:cNvSpPr>
            <p:nvPr/>
          </p:nvSpPr>
          <p:spPr bwMode="auto">
            <a:xfrm>
              <a:off x="4006850" y="4243388"/>
              <a:ext cx="660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600" b="1">
                  <a:solidFill>
                    <a:srgbClr val="000000"/>
                  </a:solidFill>
                  <a:latin typeface="Open Sans" charset="0"/>
                </a:rPr>
                <a:t>11.9</a:t>
              </a:r>
            </a:p>
          </p:txBody>
        </p:sp>
      </p:grpSp>
      <p:sp>
        <p:nvSpPr>
          <p:cNvPr id="26641" name="Line 30"/>
          <p:cNvSpPr>
            <a:spLocks noChangeShapeType="1"/>
          </p:cNvSpPr>
          <p:nvPr/>
        </p:nvSpPr>
        <p:spPr bwMode="auto">
          <a:xfrm flipH="1">
            <a:off x="2403475" y="2160588"/>
            <a:ext cx="9842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42" name="Line 31"/>
          <p:cNvSpPr>
            <a:spLocks noChangeShapeType="1"/>
          </p:cNvSpPr>
          <p:nvPr/>
        </p:nvSpPr>
        <p:spPr bwMode="auto">
          <a:xfrm flipH="1">
            <a:off x="2403475" y="2767013"/>
            <a:ext cx="9842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43" name="Line 32"/>
          <p:cNvSpPr>
            <a:spLocks noChangeShapeType="1"/>
          </p:cNvSpPr>
          <p:nvPr/>
        </p:nvSpPr>
        <p:spPr bwMode="auto">
          <a:xfrm flipH="1">
            <a:off x="2403475" y="3379788"/>
            <a:ext cx="9842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44" name="Line 33"/>
          <p:cNvSpPr>
            <a:spLocks noChangeShapeType="1"/>
          </p:cNvSpPr>
          <p:nvPr/>
        </p:nvSpPr>
        <p:spPr bwMode="auto">
          <a:xfrm flipH="1">
            <a:off x="2403475" y="4003675"/>
            <a:ext cx="9842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45" name="Line 34"/>
          <p:cNvSpPr>
            <a:spLocks noChangeShapeType="1"/>
          </p:cNvSpPr>
          <p:nvPr/>
        </p:nvSpPr>
        <p:spPr bwMode="auto">
          <a:xfrm flipH="1">
            <a:off x="2403475" y="4627563"/>
            <a:ext cx="9842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46" name="Line 35"/>
          <p:cNvSpPr>
            <a:spLocks noChangeShapeType="1"/>
          </p:cNvSpPr>
          <p:nvPr/>
        </p:nvSpPr>
        <p:spPr bwMode="auto">
          <a:xfrm flipH="1">
            <a:off x="2403475" y="5218113"/>
            <a:ext cx="9842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47" name="Line 36"/>
          <p:cNvSpPr>
            <a:spLocks noChangeShapeType="1"/>
          </p:cNvSpPr>
          <p:nvPr/>
        </p:nvSpPr>
        <p:spPr bwMode="auto">
          <a:xfrm flipH="1">
            <a:off x="2403475" y="5808663"/>
            <a:ext cx="9842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48" name="Line 37"/>
          <p:cNvSpPr>
            <a:spLocks noChangeShapeType="1"/>
          </p:cNvSpPr>
          <p:nvPr/>
        </p:nvSpPr>
        <p:spPr bwMode="auto">
          <a:xfrm>
            <a:off x="2506663" y="2157413"/>
            <a:ext cx="0" cy="36576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49" name="Line 38"/>
          <p:cNvSpPr>
            <a:spLocks noChangeShapeType="1"/>
          </p:cNvSpPr>
          <p:nvPr/>
        </p:nvSpPr>
        <p:spPr bwMode="auto">
          <a:xfrm>
            <a:off x="2489200" y="5815013"/>
            <a:ext cx="2201863"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50" name="Rectangle 39"/>
          <p:cNvSpPr>
            <a:spLocks noChangeArrowheads="1"/>
          </p:cNvSpPr>
          <p:nvPr/>
        </p:nvSpPr>
        <p:spPr bwMode="auto">
          <a:xfrm>
            <a:off x="2097088" y="2101850"/>
            <a:ext cx="234950" cy="20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lnSpc>
                <a:spcPts val="1500"/>
              </a:lnSpc>
              <a:spcAft>
                <a:spcPct val="100000"/>
              </a:spcAft>
            </a:pPr>
            <a:r>
              <a:rPr lang="en-US" altLang="en-US" sz="1600" b="1">
                <a:solidFill>
                  <a:srgbClr val="000000"/>
                </a:solidFill>
                <a:latin typeface="Open Sans" charset="0"/>
              </a:rPr>
              <a:t>30</a:t>
            </a:r>
          </a:p>
        </p:txBody>
      </p:sp>
      <p:sp>
        <p:nvSpPr>
          <p:cNvPr id="26651" name="Rectangle 40"/>
          <p:cNvSpPr>
            <a:spLocks noChangeArrowheads="1"/>
          </p:cNvSpPr>
          <p:nvPr/>
        </p:nvSpPr>
        <p:spPr bwMode="auto">
          <a:xfrm>
            <a:off x="2097088" y="2686050"/>
            <a:ext cx="234950" cy="20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lnSpc>
                <a:spcPts val="1500"/>
              </a:lnSpc>
              <a:spcAft>
                <a:spcPct val="100000"/>
              </a:spcAft>
            </a:pPr>
            <a:r>
              <a:rPr lang="en-US" altLang="en-US" sz="1600" b="1">
                <a:solidFill>
                  <a:srgbClr val="000000"/>
                </a:solidFill>
                <a:latin typeface="Open Sans" charset="0"/>
              </a:rPr>
              <a:t>25</a:t>
            </a:r>
          </a:p>
        </p:txBody>
      </p:sp>
      <p:sp>
        <p:nvSpPr>
          <p:cNvPr id="26652" name="Rectangle 41"/>
          <p:cNvSpPr>
            <a:spLocks noChangeArrowheads="1"/>
          </p:cNvSpPr>
          <p:nvPr/>
        </p:nvSpPr>
        <p:spPr bwMode="auto">
          <a:xfrm>
            <a:off x="2097088" y="3295650"/>
            <a:ext cx="234950" cy="20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lnSpc>
                <a:spcPts val="1500"/>
              </a:lnSpc>
              <a:spcAft>
                <a:spcPct val="100000"/>
              </a:spcAft>
            </a:pPr>
            <a:r>
              <a:rPr lang="en-US" altLang="en-US" sz="1600" b="1">
                <a:solidFill>
                  <a:srgbClr val="000000"/>
                </a:solidFill>
                <a:latin typeface="Open Sans" charset="0"/>
              </a:rPr>
              <a:t>20</a:t>
            </a:r>
          </a:p>
        </p:txBody>
      </p:sp>
      <p:sp>
        <p:nvSpPr>
          <p:cNvPr id="26653" name="Rectangle 42"/>
          <p:cNvSpPr>
            <a:spLocks noChangeArrowheads="1"/>
          </p:cNvSpPr>
          <p:nvPr/>
        </p:nvSpPr>
        <p:spPr bwMode="auto">
          <a:xfrm>
            <a:off x="2097088" y="3905250"/>
            <a:ext cx="234950" cy="20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lnSpc>
                <a:spcPts val="1500"/>
              </a:lnSpc>
              <a:spcAft>
                <a:spcPct val="100000"/>
              </a:spcAft>
            </a:pPr>
            <a:r>
              <a:rPr lang="en-US" altLang="en-US" sz="1600" b="1">
                <a:solidFill>
                  <a:srgbClr val="000000"/>
                </a:solidFill>
                <a:latin typeface="Open Sans" charset="0"/>
              </a:rPr>
              <a:t>15</a:t>
            </a:r>
          </a:p>
        </p:txBody>
      </p:sp>
      <p:sp>
        <p:nvSpPr>
          <p:cNvPr id="26654" name="Rectangle 43"/>
          <p:cNvSpPr>
            <a:spLocks noChangeArrowheads="1"/>
          </p:cNvSpPr>
          <p:nvPr/>
        </p:nvSpPr>
        <p:spPr bwMode="auto">
          <a:xfrm>
            <a:off x="2097088" y="4540250"/>
            <a:ext cx="234950" cy="20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lnSpc>
                <a:spcPts val="1500"/>
              </a:lnSpc>
              <a:spcAft>
                <a:spcPct val="100000"/>
              </a:spcAft>
            </a:pPr>
            <a:r>
              <a:rPr lang="en-US" altLang="en-US" sz="1600" b="1">
                <a:solidFill>
                  <a:srgbClr val="000000"/>
                </a:solidFill>
                <a:latin typeface="Open Sans" charset="0"/>
              </a:rPr>
              <a:t>10</a:t>
            </a:r>
          </a:p>
        </p:txBody>
      </p:sp>
      <p:sp>
        <p:nvSpPr>
          <p:cNvPr id="26655" name="Rectangle 44"/>
          <p:cNvSpPr>
            <a:spLocks noChangeArrowheads="1"/>
          </p:cNvSpPr>
          <p:nvPr/>
        </p:nvSpPr>
        <p:spPr bwMode="auto">
          <a:xfrm>
            <a:off x="2214563" y="5124450"/>
            <a:ext cx="117475" cy="20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lnSpc>
                <a:spcPts val="1500"/>
              </a:lnSpc>
              <a:spcAft>
                <a:spcPct val="100000"/>
              </a:spcAft>
            </a:pPr>
            <a:r>
              <a:rPr lang="en-US" altLang="en-US" sz="1600" b="1">
                <a:solidFill>
                  <a:srgbClr val="000000"/>
                </a:solidFill>
                <a:latin typeface="Open Sans" charset="0"/>
              </a:rPr>
              <a:t>5</a:t>
            </a:r>
          </a:p>
        </p:txBody>
      </p:sp>
      <p:sp>
        <p:nvSpPr>
          <p:cNvPr id="26656" name="Rectangle 45"/>
          <p:cNvSpPr>
            <a:spLocks noChangeArrowheads="1"/>
          </p:cNvSpPr>
          <p:nvPr/>
        </p:nvSpPr>
        <p:spPr bwMode="auto">
          <a:xfrm>
            <a:off x="2214563" y="5721350"/>
            <a:ext cx="117475" cy="20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lnSpc>
                <a:spcPts val="1500"/>
              </a:lnSpc>
              <a:spcAft>
                <a:spcPct val="100000"/>
              </a:spcAft>
            </a:pPr>
            <a:r>
              <a:rPr lang="en-US" altLang="en-US" sz="1600" b="1">
                <a:solidFill>
                  <a:srgbClr val="000000"/>
                </a:solidFill>
                <a:latin typeface="Open Sans" charset="0"/>
              </a:rPr>
              <a:t>0</a:t>
            </a:r>
          </a:p>
        </p:txBody>
      </p:sp>
      <p:sp>
        <p:nvSpPr>
          <p:cNvPr id="26657" name="Rectangle 8"/>
          <p:cNvSpPr>
            <a:spLocks noChangeArrowheads="1"/>
          </p:cNvSpPr>
          <p:nvPr/>
        </p:nvSpPr>
        <p:spPr bwMode="auto">
          <a:xfrm>
            <a:off x="269875" y="6415088"/>
            <a:ext cx="28289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200">
                <a:solidFill>
                  <a:srgbClr val="000000"/>
                </a:solidFill>
                <a:latin typeface="Open Sans" charset="0"/>
              </a:rPr>
              <a:t>Hansson et al. </a:t>
            </a:r>
            <a:r>
              <a:rPr lang="en-US" altLang="en-US" sz="1200" i="1">
                <a:solidFill>
                  <a:srgbClr val="000000"/>
                </a:solidFill>
                <a:latin typeface="Open Sans" charset="0"/>
              </a:rPr>
              <a:t>Lancet</a:t>
            </a:r>
            <a:r>
              <a:rPr lang="en-US" altLang="en-US" sz="1200">
                <a:solidFill>
                  <a:srgbClr val="000000"/>
                </a:solidFill>
                <a:latin typeface="Open Sans" charset="0"/>
              </a:rPr>
              <a:t>. 1998;351:1755.</a:t>
            </a:r>
          </a:p>
        </p:txBody>
      </p:sp>
      <p:sp>
        <p:nvSpPr>
          <p:cNvPr id="26658" name="Title 1"/>
          <p:cNvSpPr txBox="1">
            <a:spLocks noChangeArrowheads="1"/>
          </p:cNvSpPr>
          <p:nvPr/>
        </p:nvSpPr>
        <p:spPr bwMode="auto">
          <a:xfrm>
            <a:off x="685800" y="4699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r>
              <a:rPr lang="en-CA" altLang="en-US" sz="3200" b="1">
                <a:solidFill>
                  <a:srgbClr val="1E3268"/>
                </a:solidFill>
                <a:latin typeface="Arial" charset="0"/>
              </a:rPr>
              <a:t>HOT:  BP Control Reduces CV Events</a:t>
            </a:r>
          </a:p>
        </p:txBody>
      </p:sp>
      <p:sp>
        <p:nvSpPr>
          <p:cNvPr id="128045" name="Text Box 45"/>
          <p:cNvSpPr txBox="1">
            <a:spLocks noChangeArrowheads="1"/>
          </p:cNvSpPr>
          <p:nvPr/>
        </p:nvSpPr>
        <p:spPr bwMode="auto">
          <a:xfrm>
            <a:off x="0" y="0"/>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26.  Hypertension </a:t>
            </a:r>
            <a:endParaRPr lang="en-CA" altLang="en-US" sz="24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par>
                                <p:cTn id="18" presetID="9" presetClass="entr" presetSubtype="0"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dissolv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Content Placeholder 2"/>
          <p:cNvSpPr>
            <a:spLocks noGrp="1"/>
          </p:cNvSpPr>
          <p:nvPr>
            <p:ph sz="half" idx="4294967295"/>
          </p:nvPr>
        </p:nvSpPr>
        <p:spPr>
          <a:xfrm>
            <a:off x="4421188" y="1524000"/>
            <a:ext cx="4271962" cy="4114800"/>
          </a:xfrm>
        </p:spPr>
        <p:txBody>
          <a:bodyPr/>
          <a:lstStyle/>
          <a:p>
            <a:pPr marL="400050" lvl="1" indent="0">
              <a:buFont typeface="Arial" charset="0"/>
              <a:buNone/>
            </a:pPr>
            <a:endParaRPr lang="en-US" altLang="en-US" sz="2400"/>
          </a:p>
          <a:p>
            <a:pPr marL="0" indent="0" algn="ctr">
              <a:buFont typeface="Arial" charset="0"/>
              <a:buNone/>
            </a:pPr>
            <a:r>
              <a:rPr lang="en-US" altLang="en-US" sz="2800"/>
              <a:t>&lt;130/80 mmHg</a:t>
            </a:r>
          </a:p>
          <a:p>
            <a:pPr marL="0" indent="0"/>
            <a:endParaRPr lang="en-US" altLang="en-US" sz="2800"/>
          </a:p>
          <a:p>
            <a:pPr marL="0" indent="0" algn="ctr">
              <a:lnSpc>
                <a:spcPct val="100000"/>
              </a:lnSpc>
              <a:buFont typeface="Arial" charset="0"/>
              <a:buNone/>
            </a:pPr>
            <a:r>
              <a:rPr lang="en-US" altLang="en-US" sz="2400" b="0"/>
              <a:t>Multiple antihypertensive agents may be needed to achieve the desired target</a:t>
            </a:r>
          </a:p>
          <a:p>
            <a:pPr marL="0" indent="0" algn="ctr">
              <a:buFont typeface="Arial" charset="0"/>
              <a:buNone/>
            </a:pPr>
            <a:endParaRPr lang="en-US" altLang="en-US" sz="2400"/>
          </a:p>
        </p:txBody>
      </p:sp>
      <p:pic>
        <p:nvPicPr>
          <p:cNvPr id="2867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063" y="1905000"/>
            <a:ext cx="34290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itle 3"/>
          <p:cNvSpPr>
            <a:spLocks noGrp="1"/>
          </p:cNvSpPr>
          <p:nvPr>
            <p:ph type="title" idx="4294967295"/>
          </p:nvPr>
        </p:nvSpPr>
        <p:spPr/>
        <p:txBody>
          <a:bodyPr/>
          <a:lstStyle/>
          <a:p>
            <a:r>
              <a:rPr lang="en-CA" altLang="en-US"/>
              <a:t>Target Blood Pressure</a:t>
            </a:r>
          </a:p>
        </p:txBody>
      </p:sp>
      <p:sp>
        <p:nvSpPr>
          <p:cNvPr id="130054" name="Text Box 6"/>
          <p:cNvSpPr txBox="1">
            <a:spLocks noChangeArrowheads="1"/>
          </p:cNvSpPr>
          <p:nvPr/>
        </p:nvSpPr>
        <p:spPr bwMode="auto">
          <a:xfrm>
            <a:off x="0" y="0"/>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26.  Hypertension </a:t>
            </a:r>
            <a:endParaRPr lang="en-CA" altLang="en-US" sz="24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ＭＳ Ｐゴシック"/>
        <a:cs typeface=""/>
      </a:majorFont>
      <a:minorFont>
        <a:latin typeface="Open San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12</TotalTime>
  <Words>2093</Words>
  <Application>Microsoft Macintosh PowerPoint</Application>
  <PresentationFormat>Letter Paper (8.5x11 in)</PresentationFormat>
  <Paragraphs>179</Paragraphs>
  <Slides>22</Slides>
  <Notes>8</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22</vt:i4>
      </vt:variant>
    </vt:vector>
  </HeadingPairs>
  <TitlesOfParts>
    <vt:vector size="36" baseType="lpstr">
      <vt:lpstr>Calibri</vt:lpstr>
      <vt:lpstr>Monotype Sorts</vt:lpstr>
      <vt:lpstr>MS PGothic</vt:lpstr>
      <vt:lpstr>ＭＳ Ｐゴシック</vt:lpstr>
      <vt:lpstr>Open Sans</vt:lpstr>
      <vt:lpstr>Open Sans Light</vt:lpstr>
      <vt:lpstr>Symbol</vt:lpstr>
      <vt:lpstr>Times New Roman</vt:lpstr>
      <vt:lpstr>Verdana</vt:lpstr>
      <vt:lpstr>Wingdings</vt:lpstr>
      <vt:lpstr>Arial</vt:lpstr>
      <vt:lpstr>Office Theme</vt:lpstr>
      <vt:lpstr>1_Office Theme</vt:lpstr>
      <vt:lpstr>5_Office Theme</vt:lpstr>
      <vt:lpstr>Treatment of Hypertension </vt:lpstr>
      <vt:lpstr>PowerPoint Presentation</vt:lpstr>
      <vt:lpstr>Key Changes</vt:lpstr>
      <vt:lpstr>Hypertension Checklist</vt:lpstr>
      <vt:lpstr>Making the Diagnosis of Hypertension  in People with Diabetes</vt:lpstr>
      <vt:lpstr>Hypertension in Diabetes (UKPDS)</vt:lpstr>
      <vt:lpstr>Benefits of BP Lowering in Diabetes</vt:lpstr>
      <vt:lpstr>PowerPoint Presentation</vt:lpstr>
      <vt:lpstr>Target Blood Pressure</vt:lpstr>
      <vt:lpstr>Pharmacotherapy for Hypertension  in Patients with Diabetes – Summary </vt:lpstr>
      <vt:lpstr>Recommendation 1</vt:lpstr>
      <vt:lpstr>Recommendation 2</vt:lpstr>
      <vt:lpstr>Recommendation 4</vt:lpstr>
      <vt:lpstr>Recommendation 4</vt:lpstr>
      <vt:lpstr>Key Messages</vt:lpstr>
      <vt:lpstr>Key Messages</vt:lpstr>
      <vt:lpstr>Key Messages</vt:lpstr>
      <vt:lpstr>Key Messages for People with Diabetes</vt:lpstr>
      <vt:lpstr>Key Messages for People with Diabetes</vt:lpstr>
      <vt:lpstr>Visit guidelines.diabetes.ca  </vt:lpstr>
      <vt:lpstr>Or download the App</vt:lpstr>
      <vt:lpstr>Diabetes Canada Clinical Practice Guidelines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Treatment of Hypertension </dc:title>
  <dc:creator>Kate Campbell</dc:creator>
  <cp:lastModifiedBy>Kate Campbell</cp:lastModifiedBy>
  <cp:revision>4</cp:revision>
  <cp:lastPrinted>2017-01-20T14:54:31Z</cp:lastPrinted>
  <dcterms:created xsi:type="dcterms:W3CDTF">2018-04-09T17:36:56Z</dcterms:created>
  <dcterms:modified xsi:type="dcterms:W3CDTF">2018-10-24T02:50:09Z</dcterms:modified>
</cp:coreProperties>
</file>