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Lst>
  <p:notesMasterIdLst>
    <p:notesMasterId r:id="rId38"/>
  </p:notesMasterIdLst>
  <p:handoutMasterIdLst>
    <p:handoutMasterId r:id="rId39"/>
  </p:handoutMasterIdLst>
  <p:sldIdLst>
    <p:sldId id="367" r:id="rId3"/>
    <p:sldId id="383" r:id="rId4"/>
    <p:sldId id="289" r:id="rId5"/>
    <p:sldId id="346" r:id="rId6"/>
    <p:sldId id="347" r:id="rId7"/>
    <p:sldId id="348" r:id="rId8"/>
    <p:sldId id="349" r:id="rId9"/>
    <p:sldId id="350" r:id="rId10"/>
    <p:sldId id="370" r:id="rId11"/>
    <p:sldId id="382" r:id="rId12"/>
    <p:sldId id="352" r:id="rId13"/>
    <p:sldId id="381" r:id="rId14"/>
    <p:sldId id="380" r:id="rId15"/>
    <p:sldId id="351" r:id="rId16"/>
    <p:sldId id="342" r:id="rId17"/>
    <p:sldId id="366" r:id="rId18"/>
    <p:sldId id="368" r:id="rId19"/>
    <p:sldId id="318" r:id="rId20"/>
    <p:sldId id="319" r:id="rId21"/>
    <p:sldId id="324" r:id="rId22"/>
    <p:sldId id="325" r:id="rId23"/>
    <p:sldId id="326" r:id="rId24"/>
    <p:sldId id="327" r:id="rId25"/>
    <p:sldId id="328" r:id="rId26"/>
    <p:sldId id="334" r:id="rId27"/>
    <p:sldId id="335" r:id="rId28"/>
    <p:sldId id="371" r:id="rId29"/>
    <p:sldId id="372" r:id="rId30"/>
    <p:sldId id="373" r:id="rId31"/>
    <p:sldId id="374" r:id="rId32"/>
    <p:sldId id="375" r:id="rId33"/>
    <p:sldId id="376" r:id="rId34"/>
    <p:sldId id="377" r:id="rId35"/>
    <p:sldId id="378" r:id="rId36"/>
    <p:sldId id="364" r:id="rId37"/>
  </p:sldIdLst>
  <p:sldSz cx="9144000" cy="6858000" type="letter"/>
  <p:notesSz cx="7010400" cy="9236075"/>
  <p:defaultTextStyle>
    <a:defPPr>
      <a:defRPr lang="en-US"/>
    </a:defPPr>
    <a:lvl1pPr algn="l" defTabSz="841375" rtl="0" fontAlgn="base">
      <a:spcBef>
        <a:spcPct val="0"/>
      </a:spcBef>
      <a:spcAft>
        <a:spcPct val="0"/>
      </a:spcAft>
      <a:defRPr sz="2400" kern="1200">
        <a:solidFill>
          <a:schemeClr val="tx1"/>
        </a:solidFill>
        <a:latin typeface="Calibri" pitchFamily="34" charset="0"/>
        <a:ea typeface="MS PGothic" pitchFamily="34" charset="-128"/>
        <a:cs typeface="Arial" charset="0"/>
      </a:defRPr>
    </a:lvl1pPr>
    <a:lvl2pPr marL="420688" indent="36513" algn="l" defTabSz="841375" rtl="0" fontAlgn="base">
      <a:spcBef>
        <a:spcPct val="0"/>
      </a:spcBef>
      <a:spcAft>
        <a:spcPct val="0"/>
      </a:spcAft>
      <a:defRPr sz="2400" kern="1200">
        <a:solidFill>
          <a:schemeClr val="tx1"/>
        </a:solidFill>
        <a:latin typeface="Calibri" pitchFamily="34" charset="0"/>
        <a:ea typeface="MS PGothic" pitchFamily="34" charset="-128"/>
        <a:cs typeface="Arial" charset="0"/>
      </a:defRPr>
    </a:lvl2pPr>
    <a:lvl3pPr marL="841375" indent="73025" algn="l" defTabSz="841375" rtl="0" fontAlgn="base">
      <a:spcBef>
        <a:spcPct val="0"/>
      </a:spcBef>
      <a:spcAft>
        <a:spcPct val="0"/>
      </a:spcAft>
      <a:defRPr sz="2400" kern="1200">
        <a:solidFill>
          <a:schemeClr val="tx1"/>
        </a:solidFill>
        <a:latin typeface="Calibri" pitchFamily="34" charset="0"/>
        <a:ea typeface="MS PGothic" pitchFamily="34" charset="-128"/>
        <a:cs typeface="Arial" charset="0"/>
      </a:defRPr>
    </a:lvl3pPr>
    <a:lvl4pPr marL="1262063" indent="109538" algn="l" defTabSz="841375" rtl="0" fontAlgn="base">
      <a:spcBef>
        <a:spcPct val="0"/>
      </a:spcBef>
      <a:spcAft>
        <a:spcPct val="0"/>
      </a:spcAft>
      <a:defRPr sz="2400" kern="1200">
        <a:solidFill>
          <a:schemeClr val="tx1"/>
        </a:solidFill>
        <a:latin typeface="Calibri" pitchFamily="34" charset="0"/>
        <a:ea typeface="MS PGothic" pitchFamily="34" charset="-128"/>
        <a:cs typeface="Arial" charset="0"/>
      </a:defRPr>
    </a:lvl4pPr>
    <a:lvl5pPr marL="1682750" indent="146050" algn="l" defTabSz="841375" rtl="0" fontAlgn="base">
      <a:spcBef>
        <a:spcPct val="0"/>
      </a:spcBef>
      <a:spcAft>
        <a:spcPct val="0"/>
      </a:spcAft>
      <a:defRPr sz="2400" kern="1200">
        <a:solidFill>
          <a:schemeClr val="tx1"/>
        </a:solidFill>
        <a:latin typeface="Calibri" pitchFamily="34" charset="0"/>
        <a:ea typeface="MS PGothic" pitchFamily="34" charset="-128"/>
        <a:cs typeface="Arial" charset="0"/>
      </a:defRPr>
    </a:lvl5pPr>
    <a:lvl6pPr marL="2286000" algn="l" defTabSz="914400" rtl="0" eaLnBrk="1" latinLnBrk="0" hangingPunct="1">
      <a:defRPr sz="2400" kern="1200">
        <a:solidFill>
          <a:schemeClr val="tx1"/>
        </a:solidFill>
        <a:latin typeface="Calibri" pitchFamily="34" charset="0"/>
        <a:ea typeface="MS PGothic" pitchFamily="34" charset="-128"/>
        <a:cs typeface="Arial" charset="0"/>
      </a:defRPr>
    </a:lvl6pPr>
    <a:lvl7pPr marL="2743200" algn="l" defTabSz="914400" rtl="0" eaLnBrk="1" latinLnBrk="0" hangingPunct="1">
      <a:defRPr sz="2400" kern="1200">
        <a:solidFill>
          <a:schemeClr val="tx1"/>
        </a:solidFill>
        <a:latin typeface="Calibri" pitchFamily="34" charset="0"/>
        <a:ea typeface="MS PGothic" pitchFamily="34" charset="-128"/>
        <a:cs typeface="Arial" charset="0"/>
      </a:defRPr>
    </a:lvl7pPr>
    <a:lvl8pPr marL="3200400" algn="l" defTabSz="914400" rtl="0" eaLnBrk="1" latinLnBrk="0" hangingPunct="1">
      <a:defRPr sz="2400" kern="1200">
        <a:solidFill>
          <a:schemeClr val="tx1"/>
        </a:solidFill>
        <a:latin typeface="Calibri" pitchFamily="34" charset="0"/>
        <a:ea typeface="MS PGothic" pitchFamily="34" charset="-128"/>
        <a:cs typeface="Arial" charset="0"/>
      </a:defRPr>
    </a:lvl8pPr>
    <a:lvl9pPr marL="3657600" algn="l" defTabSz="914400" rtl="0" eaLnBrk="1" latinLnBrk="0" hangingPunct="1">
      <a:defRPr sz="2400" kern="1200">
        <a:solidFill>
          <a:schemeClr val="tx1"/>
        </a:solidFill>
        <a:latin typeface="Calibri" pitchFamily="34" charset="0"/>
        <a:ea typeface="MS PGothic"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1E3268"/>
    <a:srgbClr val="4472C5"/>
    <a:srgbClr val="00B2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632"/>
    </p:cViewPr>
  </p:sorterViewPr>
  <p:notesViewPr>
    <p:cSldViewPr snapToGrid="0">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slide" Target="slides/slide35.xml"/><Relationship Id="rId38" Type="http://schemas.openxmlformats.org/officeDocument/2006/relationships/notesMaster" Target="notesMasters/notesMaster1.xml"/><Relationship Id="rId39" Type="http://schemas.openxmlformats.org/officeDocument/2006/relationships/handoutMaster" Target="handoutMasters/handoutMaster1.xml"/><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eaLnBrk="1" fontAlgn="auto" hangingPunct="1">
              <a:spcBef>
                <a:spcPts val="0"/>
              </a:spcBef>
              <a:spcAft>
                <a:spcPts val="0"/>
              </a:spcAft>
              <a:defRPr sz="1200">
                <a:latin typeface="+mn-lt"/>
                <a:ea typeface="+mn-ea"/>
                <a:cs typeface="+mn-cs"/>
              </a:defRPr>
            </a:lvl1pPr>
          </a:lstStyle>
          <a:p>
            <a:pPr>
              <a:defRPr/>
            </a:pPr>
            <a:endParaRPr lang="en-CA"/>
          </a:p>
        </p:txBody>
      </p:sp>
      <p:sp>
        <p:nvSpPr>
          <p:cNvPr id="3" name="Date Placeholder 2">
            <a:extLst>
              <a:ext uri="{FF2B5EF4-FFF2-40B4-BE49-F238E27FC236}"/>
            </a:extLst>
          </p:cNvPr>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a:cs typeface="+mn-cs"/>
              </a:defRPr>
            </a:lvl1pPr>
          </a:lstStyle>
          <a:p>
            <a:pPr>
              <a:defRPr/>
            </a:pPr>
            <a:fld id="{86828C43-A74B-4376-B8B4-E7FC89FD5EE3}" type="datetimeFigureOut">
              <a:rPr lang="en-CA" altLang="en-US"/>
              <a:pPr>
                <a:defRPr/>
              </a:pPr>
              <a:t>2018-10-23</a:t>
            </a:fld>
            <a:endParaRPr lang="en-CA" altLang="en-US"/>
          </a:p>
        </p:txBody>
      </p:sp>
      <p:sp>
        <p:nvSpPr>
          <p:cNvPr id="4" name="Footer Placeholder 3">
            <a:extLst>
              <a:ext uri="{FF2B5EF4-FFF2-40B4-BE49-F238E27FC236}"/>
            </a:extLst>
          </p:cNvPr>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eaLnBrk="1" fontAlgn="auto" hangingPunct="1">
              <a:spcBef>
                <a:spcPts val="0"/>
              </a:spcBef>
              <a:spcAft>
                <a:spcPts val="0"/>
              </a:spcAft>
              <a:defRPr sz="1200">
                <a:latin typeface="+mn-lt"/>
                <a:ea typeface="+mn-ea"/>
                <a:cs typeface="+mn-cs"/>
              </a:defRPr>
            </a:lvl1pPr>
          </a:lstStyle>
          <a:p>
            <a:pPr>
              <a:defRPr/>
            </a:pPr>
            <a:endParaRPr lang="en-CA"/>
          </a:p>
        </p:txBody>
      </p:sp>
      <p:sp>
        <p:nvSpPr>
          <p:cNvPr id="5" name="Slide Number Placeholder 4">
            <a:extLst>
              <a:ext uri="{FF2B5EF4-FFF2-40B4-BE49-F238E27FC236}"/>
            </a:extLst>
          </p:cNvPr>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cs typeface="+mn-cs"/>
              </a:defRPr>
            </a:lvl1pPr>
          </a:lstStyle>
          <a:p>
            <a:pPr>
              <a:defRPr/>
            </a:pPr>
            <a:fld id="{0DE8E500-DA9E-41F9-972C-E91754B1AC4D}" type="slidenum">
              <a:rPr lang="en-CA" altLang="en-US"/>
              <a:pPr>
                <a:defRPr/>
              </a:pPr>
              <a:t>‹#›</a:t>
            </a:fld>
            <a:endParaRPr lang="en-CA" altLang="en-US"/>
          </a:p>
        </p:txBody>
      </p:sp>
    </p:spTree>
    <p:extLst>
      <p:ext uri="{BB962C8B-B14F-4D97-AF65-F5344CB8AC3E}">
        <p14:creationId xmlns:p14="http://schemas.microsoft.com/office/powerpoint/2010/main" val="20362930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extLst>
          </p:cNvPr>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a:cs typeface="+mn-cs"/>
              </a:defRPr>
            </a:lvl1pPr>
          </a:lstStyle>
          <a:p>
            <a:pPr>
              <a:defRPr/>
            </a:pPr>
            <a:fld id="{79065DAA-5AC6-459A-A4F6-BC8AA9076E7A}" type="datetimeFigureOut">
              <a:rPr lang="en-US" altLang="en-US"/>
              <a:pPr>
                <a:defRPr/>
              </a:pPr>
              <a:t>10/23/18</a:t>
            </a:fld>
            <a:endParaRPr lang="en-US" altLang="en-US"/>
          </a:p>
        </p:txBody>
      </p:sp>
      <p:sp>
        <p:nvSpPr>
          <p:cNvPr id="4" name="Slide Image Placeholder 3">
            <a:extLst>
              <a:ext uri="{FF2B5EF4-FFF2-40B4-BE49-F238E27FC236}"/>
            </a:extLst>
          </p:cNvPr>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a:extLst>
              <a:ext uri="{FF2B5EF4-FFF2-40B4-BE49-F238E27FC236}"/>
            </a:extLst>
          </p:cNvPr>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extLst>
          </p:cNvPr>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extLst>
          </p:cNvPr>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cs typeface="+mn-cs"/>
              </a:defRPr>
            </a:lvl1pPr>
          </a:lstStyle>
          <a:p>
            <a:pPr>
              <a:defRPr/>
            </a:pPr>
            <a:fld id="{0D312186-999C-4D84-BB17-39A31EBC6A24}" type="slidenum">
              <a:rPr lang="en-US" altLang="en-US"/>
              <a:pPr>
                <a:defRPr/>
              </a:pPr>
              <a:t>‹#›</a:t>
            </a:fld>
            <a:endParaRPr lang="en-US" altLang="en-US"/>
          </a:p>
        </p:txBody>
      </p:sp>
    </p:spTree>
    <p:extLst>
      <p:ext uri="{BB962C8B-B14F-4D97-AF65-F5344CB8AC3E}">
        <p14:creationId xmlns:p14="http://schemas.microsoft.com/office/powerpoint/2010/main" val="1825237416"/>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panose="020B0600070205080204" pitchFamily="34" charset="-128"/>
        <a:cs typeface="MS PGothic" charset="0"/>
      </a:defRPr>
    </a:lvl1pPr>
    <a:lvl2pPr marL="420688" algn="l" defTabSz="841375" rtl="0" eaLnBrk="0" fontAlgn="base" hangingPunct="0">
      <a:spcBef>
        <a:spcPct val="30000"/>
      </a:spcBef>
      <a:spcAft>
        <a:spcPct val="0"/>
      </a:spcAft>
      <a:defRPr sz="1100" kern="1200">
        <a:solidFill>
          <a:schemeClr val="tx1"/>
        </a:solidFill>
        <a:latin typeface="+mn-lt"/>
        <a:ea typeface="MS PGothic" panose="020B0600070205080204" pitchFamily="34" charset="-128"/>
        <a:cs typeface="MS PGothic" charset="0"/>
      </a:defRPr>
    </a:lvl2pPr>
    <a:lvl3pPr marL="841375" algn="l" defTabSz="841375" rtl="0" eaLnBrk="0" fontAlgn="base" hangingPunct="0">
      <a:spcBef>
        <a:spcPct val="30000"/>
      </a:spcBef>
      <a:spcAft>
        <a:spcPct val="0"/>
      </a:spcAft>
      <a:defRPr sz="1100" kern="1200">
        <a:solidFill>
          <a:schemeClr val="tx1"/>
        </a:solidFill>
        <a:latin typeface="+mn-lt"/>
        <a:ea typeface="MS PGothic" panose="020B0600070205080204" pitchFamily="34" charset="-128"/>
        <a:cs typeface="MS PGothic" charset="0"/>
      </a:defRPr>
    </a:lvl3pPr>
    <a:lvl4pPr marL="1262063" algn="l" defTabSz="841375" rtl="0" eaLnBrk="0" fontAlgn="base" hangingPunct="0">
      <a:spcBef>
        <a:spcPct val="30000"/>
      </a:spcBef>
      <a:spcAft>
        <a:spcPct val="0"/>
      </a:spcAft>
      <a:defRPr sz="1100" kern="1200">
        <a:solidFill>
          <a:schemeClr val="tx1"/>
        </a:solidFill>
        <a:latin typeface="+mn-lt"/>
        <a:ea typeface="MS PGothic" panose="020B0600070205080204" pitchFamily="34" charset="-128"/>
        <a:cs typeface="MS PGothic" charset="0"/>
      </a:defRPr>
    </a:lvl4pPr>
    <a:lvl5pPr marL="1682750" algn="l" defTabSz="841375" rtl="0" eaLnBrk="0" fontAlgn="base" hangingPunct="0">
      <a:spcBef>
        <a:spcPct val="30000"/>
      </a:spcBef>
      <a:spcAft>
        <a:spcPct val="0"/>
      </a:spcAft>
      <a:defRPr sz="1100" kern="1200">
        <a:solidFill>
          <a:schemeClr val="tx1"/>
        </a:solidFill>
        <a:latin typeface="+mn-lt"/>
        <a:ea typeface="MS PGothic" panose="020B0600070205080204" pitchFamily="34" charset="-128"/>
        <a:cs typeface="MS PGothic" charset="0"/>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30722"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marL="342900" indent="-342900" defTabSz="914400"/>
            <a:endParaRPr lang="en-CA" altLang="en-US" smtClean="0"/>
          </a:p>
        </p:txBody>
      </p:sp>
      <p:sp>
        <p:nvSpPr>
          <p:cNvPr id="30723"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eaLnBrk="0" hangingPunct="0"/>
            <a:fld id="{AFFB508F-0172-4811-8A49-CF947BE15672}" type="slidenum">
              <a:rPr lang="en-US" altLang="en-US" sz="1200">
                <a:latin typeface="Arial" charset="0"/>
              </a:rPr>
              <a:pPr algn="r" defTabSz="928688" eaLnBrk="0" hangingPunct="0"/>
              <a:t>4</a:t>
            </a:fld>
            <a:endParaRPr lang="en-US" altLang="en-US" sz="1200">
              <a:latin typeface="Arial" charset="0"/>
            </a:endParaRPr>
          </a:p>
        </p:txBody>
      </p:sp>
    </p:spTree>
    <p:extLst>
      <p:ext uri="{BB962C8B-B14F-4D97-AF65-F5344CB8AC3E}">
        <p14:creationId xmlns:p14="http://schemas.microsoft.com/office/powerpoint/2010/main" val="2108836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33794"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marL="342900" indent="-342900" defTabSz="914400"/>
            <a:endParaRPr lang="en-CA" altLang="en-US" smtClean="0"/>
          </a:p>
        </p:txBody>
      </p:sp>
      <p:sp>
        <p:nvSpPr>
          <p:cNvPr id="33795"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eaLnBrk="0" hangingPunct="0"/>
            <a:fld id="{4391020A-3AEF-4FCC-BEDD-4870517CA4AA}" type="slidenum">
              <a:rPr lang="en-US" altLang="en-US" sz="1200">
                <a:latin typeface="Arial" charset="0"/>
              </a:rPr>
              <a:pPr algn="r" defTabSz="928688" eaLnBrk="0" hangingPunct="0"/>
              <a:t>6</a:t>
            </a:fld>
            <a:endParaRPr lang="en-US" altLang="en-US" sz="1200">
              <a:latin typeface="Arial" charset="0"/>
            </a:endParaRPr>
          </a:p>
        </p:txBody>
      </p:sp>
    </p:spTree>
    <p:extLst>
      <p:ext uri="{BB962C8B-B14F-4D97-AF65-F5344CB8AC3E}">
        <p14:creationId xmlns:p14="http://schemas.microsoft.com/office/powerpoint/2010/main" val="1152743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35842"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marL="342900" indent="-342900" defTabSz="914400"/>
            <a:r>
              <a:rPr lang="en-US" altLang="en-US" smtClean="0"/>
              <a:t>Protein: 1-1.5 g/kg body weight/day is usual representing 15-20%, but this intake in grams/kg/day should be maintained or increased in energy reduced diets. </a:t>
            </a:r>
          </a:p>
        </p:txBody>
      </p:sp>
      <p:sp>
        <p:nvSpPr>
          <p:cNvPr id="35843"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eaLnBrk="0" hangingPunct="0"/>
            <a:fld id="{C8B1CF31-57D5-47F7-B993-25150DC504E2}" type="slidenum">
              <a:rPr lang="en-US" altLang="en-US" sz="1200">
                <a:latin typeface="Arial" charset="0"/>
              </a:rPr>
              <a:pPr algn="r" defTabSz="928688" eaLnBrk="0" hangingPunct="0"/>
              <a:t>7</a:t>
            </a:fld>
            <a:endParaRPr lang="en-US" altLang="en-US" sz="1200">
              <a:latin typeface="Arial" charset="0"/>
            </a:endParaRPr>
          </a:p>
        </p:txBody>
      </p:sp>
    </p:spTree>
    <p:extLst>
      <p:ext uri="{BB962C8B-B14F-4D97-AF65-F5344CB8AC3E}">
        <p14:creationId xmlns:p14="http://schemas.microsoft.com/office/powerpoint/2010/main" val="1716075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37890"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marL="342900" indent="-342900" defTabSz="914400"/>
            <a:endParaRPr lang="en-CA" altLang="en-US" smtClean="0"/>
          </a:p>
        </p:txBody>
      </p:sp>
      <p:sp>
        <p:nvSpPr>
          <p:cNvPr id="37891"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eaLnBrk="0" hangingPunct="0"/>
            <a:fld id="{18906BC4-BA85-4625-9005-83923742EB20}" type="slidenum">
              <a:rPr lang="en-US" altLang="en-US" sz="1200">
                <a:latin typeface="Arial" charset="0"/>
              </a:rPr>
              <a:pPr algn="r" defTabSz="928688" eaLnBrk="0" hangingPunct="0"/>
              <a:t>8</a:t>
            </a:fld>
            <a:endParaRPr lang="en-US" altLang="en-US" sz="1200">
              <a:latin typeface="Arial" charset="0"/>
            </a:endParaRPr>
          </a:p>
        </p:txBody>
      </p:sp>
    </p:spTree>
    <p:extLst>
      <p:ext uri="{BB962C8B-B14F-4D97-AF65-F5344CB8AC3E}">
        <p14:creationId xmlns:p14="http://schemas.microsoft.com/office/powerpoint/2010/main" val="1596968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CA" altLang="en-US" smtClean="0"/>
          </a:p>
        </p:txBody>
      </p:sp>
      <p:sp>
        <p:nvSpPr>
          <p:cNvPr id="39939" name="Slide Number Placeholder 3"/>
          <p:cNvSpPr>
            <a:spLocks noGrp="1"/>
          </p:cNvSpPr>
          <p:nvPr>
            <p:ph type="sldNum" sz="quarter" idx="5"/>
          </p:nvPr>
        </p:nvSpPr>
        <p:spPr bwMode="auto">
          <a:noFill/>
          <a:ln>
            <a:miter lim="800000"/>
            <a:headEnd/>
            <a:tailEnd/>
          </a:ln>
        </p:spPr>
        <p:txBody>
          <a:bodyPr/>
          <a:lstStyle/>
          <a:p>
            <a:fld id="{97FC379E-1ED9-47DB-A130-2D3F53C494DD}" type="slidenum">
              <a:rPr lang="en-US" altLang="en-US" smtClean="0"/>
              <a:pPr/>
              <a:t>9</a:t>
            </a:fld>
            <a:endParaRPr lang="en-US" altLang="en-US" smtClean="0"/>
          </a:p>
        </p:txBody>
      </p:sp>
    </p:spTree>
    <p:extLst>
      <p:ext uri="{BB962C8B-B14F-4D97-AF65-F5344CB8AC3E}">
        <p14:creationId xmlns:p14="http://schemas.microsoft.com/office/powerpoint/2010/main" val="994169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43010"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marL="342900" indent="-342900" defTabSz="914400"/>
            <a:endParaRPr lang="en-CA" altLang="en-US" smtClean="0"/>
          </a:p>
        </p:txBody>
      </p:sp>
      <p:sp>
        <p:nvSpPr>
          <p:cNvPr id="43011"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eaLnBrk="0" hangingPunct="0"/>
            <a:fld id="{9E3D8EED-248E-4066-9830-2E91863AC591}" type="slidenum">
              <a:rPr lang="en-US" altLang="en-US" sz="1200">
                <a:latin typeface="Arial" charset="0"/>
              </a:rPr>
              <a:pPr algn="r" defTabSz="928688" eaLnBrk="0" hangingPunct="0"/>
              <a:t>11</a:t>
            </a:fld>
            <a:endParaRPr lang="en-US" altLang="en-US" sz="1200">
              <a:latin typeface="Arial" charset="0"/>
            </a:endParaRPr>
          </a:p>
        </p:txBody>
      </p:sp>
    </p:spTree>
    <p:extLst>
      <p:ext uri="{BB962C8B-B14F-4D97-AF65-F5344CB8AC3E}">
        <p14:creationId xmlns:p14="http://schemas.microsoft.com/office/powerpoint/2010/main" val="1580634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45058"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marL="342900" indent="-342900" defTabSz="914400"/>
            <a:endParaRPr lang="en-CA" altLang="en-US" smtClean="0"/>
          </a:p>
        </p:txBody>
      </p:sp>
      <p:sp>
        <p:nvSpPr>
          <p:cNvPr id="45059"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eaLnBrk="0" hangingPunct="0"/>
            <a:fld id="{E7FE18F1-05C7-43E3-8CB8-675D6B9C4F71}" type="slidenum">
              <a:rPr lang="en-US" altLang="en-US" sz="1200">
                <a:latin typeface="Arial" charset="0"/>
              </a:rPr>
              <a:pPr algn="r" defTabSz="928688" eaLnBrk="0" hangingPunct="0"/>
              <a:t>12</a:t>
            </a:fld>
            <a:endParaRPr lang="en-US" altLang="en-US" sz="1200">
              <a:latin typeface="Arial" charset="0"/>
            </a:endParaRPr>
          </a:p>
        </p:txBody>
      </p:sp>
    </p:spTree>
    <p:extLst>
      <p:ext uri="{BB962C8B-B14F-4D97-AF65-F5344CB8AC3E}">
        <p14:creationId xmlns:p14="http://schemas.microsoft.com/office/powerpoint/2010/main" val="13535634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47106"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marL="342900" indent="-342900" defTabSz="914400"/>
            <a:endParaRPr lang="en-CA" altLang="en-US" smtClean="0"/>
          </a:p>
        </p:txBody>
      </p:sp>
      <p:sp>
        <p:nvSpPr>
          <p:cNvPr id="47107"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eaLnBrk="0" hangingPunct="0"/>
            <a:fld id="{FC4B34CD-5B3E-483D-9EAE-51373EBF8452}" type="slidenum">
              <a:rPr lang="en-US" altLang="en-US" sz="1200">
                <a:latin typeface="Arial" charset="0"/>
              </a:rPr>
              <a:pPr algn="r" defTabSz="928688" eaLnBrk="0" hangingPunct="0"/>
              <a:t>13</a:t>
            </a:fld>
            <a:endParaRPr lang="en-US" altLang="en-US" sz="1200">
              <a:latin typeface="Arial" charset="0"/>
            </a:endParaRPr>
          </a:p>
        </p:txBody>
      </p:sp>
    </p:spTree>
    <p:extLst>
      <p:ext uri="{BB962C8B-B14F-4D97-AF65-F5344CB8AC3E}">
        <p14:creationId xmlns:p14="http://schemas.microsoft.com/office/powerpoint/2010/main" val="10464802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p:spPr>
      </p:sp>
      <p:sp>
        <p:nvSpPr>
          <p:cNvPr id="49154" name="Notes Placeholder 2"/>
          <p:cNvSpPr>
            <a:spLocks noGrp="1"/>
          </p:cNvSpPr>
          <p:nvPr>
            <p:ph type="body" idx="1"/>
          </p:nvPr>
        </p:nvSpPr>
        <p:spPr bwMode="auto">
          <a:xfrm>
            <a:off x="701675" y="4387850"/>
            <a:ext cx="5607050" cy="4156075"/>
          </a:xfrm>
          <a:noFill/>
        </p:spPr>
        <p:txBody>
          <a:bodyPr wrap="square" numCol="1" anchor="t" anchorCtr="0" compatLnSpc="1">
            <a:prstTxWarp prst="textNoShape">
              <a:avLst/>
            </a:prstTxWarp>
          </a:bodyPr>
          <a:lstStyle/>
          <a:p>
            <a:pPr marL="342900" indent="-342900" defTabSz="914400"/>
            <a:endParaRPr lang="en-CA" altLang="en-US" smtClean="0"/>
          </a:p>
        </p:txBody>
      </p:sp>
      <p:sp>
        <p:nvSpPr>
          <p:cNvPr id="49155" name="Slide Number Placeholder 3"/>
          <p:cNvSpPr txBox="1">
            <a:spLocks noGrp="1"/>
          </p:cNvSpPr>
          <p:nvPr/>
        </p:nvSpPr>
        <p:spPr bwMode="auto">
          <a:xfrm>
            <a:off x="3970338" y="8772525"/>
            <a:ext cx="3038475" cy="461963"/>
          </a:xfrm>
          <a:prstGeom prst="rect">
            <a:avLst/>
          </a:prstGeom>
          <a:noFill/>
          <a:ln w="9525">
            <a:noFill/>
            <a:miter lim="800000"/>
            <a:headEnd/>
            <a:tailEnd/>
          </a:ln>
        </p:spPr>
        <p:txBody>
          <a:bodyPr lIns="92830" tIns="46415" rIns="92830" bIns="46415" anchor="b"/>
          <a:lstStyle/>
          <a:p>
            <a:pPr algn="r" defTabSz="928688" eaLnBrk="0" hangingPunct="0"/>
            <a:fld id="{4AF2E3C2-747B-4498-B7E4-54AA6F7EDED7}" type="slidenum">
              <a:rPr lang="en-US" altLang="en-US" sz="1200">
                <a:latin typeface="Arial" charset="0"/>
              </a:rPr>
              <a:pPr algn="r" defTabSz="928688" eaLnBrk="0" hangingPunct="0"/>
              <a:t>14</a:t>
            </a:fld>
            <a:endParaRPr lang="en-US" altLang="en-US" sz="1200">
              <a:latin typeface="Arial" charset="0"/>
            </a:endParaRPr>
          </a:p>
        </p:txBody>
      </p:sp>
    </p:spTree>
    <p:extLst>
      <p:ext uri="{BB962C8B-B14F-4D97-AF65-F5344CB8AC3E}">
        <p14:creationId xmlns:p14="http://schemas.microsoft.com/office/powerpoint/2010/main" val="301921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a:t>Click to edit Master subtitle style</a:t>
            </a:r>
            <a:endParaRPr lang="en-US" dirty="0"/>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1"/>
          </p:nvPr>
        </p:nvSpPr>
        <p:spPr/>
        <p:txBody>
          <a:bodyPr/>
          <a:lstStyle>
            <a:lvl1pPr>
              <a:defRPr/>
            </a:lvl1pPr>
          </a:lstStyle>
          <a:p>
            <a:pPr>
              <a:defRPr/>
            </a:pPr>
            <a:fld id="{C6217E18-D578-4B0B-81A4-C47006B44FF1}"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cs typeface="+mn-cs"/>
              </a:defRPr>
            </a:lvl1pPr>
          </a:lstStyle>
          <a:p>
            <a:pPr>
              <a:defRPr/>
            </a:pPr>
            <a:fld id="{49C84404-3372-4368-9893-D6266138AEC5}" type="datetimeFigureOut">
              <a:rPr lang="en-US" altLang="en-US"/>
              <a:pPr>
                <a:defRPr/>
              </a:pPr>
              <a:t>10/23/18</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cs typeface="+mn-cs"/>
              </a:defRPr>
            </a:lvl1pPr>
          </a:lstStyle>
          <a:p>
            <a:pPr>
              <a:defRPr/>
            </a:pPr>
            <a:fld id="{AD353BC9-5520-42D2-BBC1-07ABC56A99E8}" type="datetimeFigureOut">
              <a:rPr lang="en-US" altLang="en-US"/>
              <a:pPr>
                <a:defRPr/>
              </a:pPr>
              <a:t>10/23/18</a:t>
            </a:fld>
            <a:endParaRPr lang="en-US" alt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9747E617-7128-4280-8F72-8158ED3FF132}"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cs typeface="+mn-cs"/>
              </a:defRPr>
            </a:lvl1pPr>
          </a:lstStyle>
          <a:p>
            <a:pPr>
              <a:defRPr/>
            </a:pPr>
            <a:fld id="{838BA4AD-A46A-408C-B11D-6DC69C199A54}" type="datetimeFigureOut">
              <a:rPr lang="en-US" altLang="en-US"/>
              <a:pPr>
                <a:defRPr/>
              </a:pPr>
              <a:t>10/23/18</a:t>
            </a:fld>
            <a:endParaRPr lang="en-US" altLang="en-US"/>
          </a:p>
        </p:txBody>
      </p:sp>
      <p:sp>
        <p:nvSpPr>
          <p:cNvPr id="5" name="Footer Placeholder 4">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extLst>
          </p:cNvPr>
          <p:cNvSpPr>
            <a:spLocks noGrp="1"/>
          </p:cNvSpPr>
          <p:nvPr>
            <p:ph type="sldNum" sz="quarter" idx="12"/>
          </p:nvPr>
        </p:nvSpPr>
        <p:spPr/>
        <p:txBody>
          <a:bodyPr/>
          <a:lstStyle>
            <a:lvl1pPr>
              <a:defRPr/>
            </a:lvl1pPr>
          </a:lstStyle>
          <a:p>
            <a:pPr>
              <a:defRPr/>
            </a:pPr>
            <a:fld id="{3F5A7914-4EB0-491A-9A69-0F6AFA2AEB18}" type="slidenum">
              <a:rPr lang="en-US" altLang="en-US"/>
              <a:pPr>
                <a:defRPr/>
              </a:pPr>
              <a:t>‹#›</a:t>
            </a:fld>
            <a:endParaRPr lang="en-US"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a:t>Click to edit Master subtitle style</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a:t>Click to edit Master text styles</a:t>
            </a:r>
          </a:p>
        </p:txBody>
      </p:sp>
      <p:sp>
        <p:nvSpPr>
          <p:cNvPr id="4" name="Footer Placeholder 4">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5" name="Slide Number Placeholder 5">
            <a:extLst>
              <a:ext uri="{FF2B5EF4-FFF2-40B4-BE49-F238E27FC236}"/>
            </a:extLst>
          </p:cNvPr>
          <p:cNvSpPr>
            <a:spLocks noGrp="1"/>
          </p:cNvSpPr>
          <p:nvPr>
            <p:ph type="sldNum" sz="quarter" idx="11"/>
          </p:nvPr>
        </p:nvSpPr>
        <p:spPr/>
        <p:txBody>
          <a:bodyPr/>
          <a:lstStyle>
            <a:lvl1pPr>
              <a:defRPr/>
            </a:lvl1pPr>
          </a:lstStyle>
          <a:p>
            <a:pPr>
              <a:defRPr/>
            </a:pPr>
            <a:fld id="{AB702EA5-20FC-47D7-AEF8-17622A1209E8}" type="slidenum">
              <a:rPr lang="en-US" altLang="en-US"/>
              <a:pPr>
                <a:defRPr/>
              </a:pPr>
              <a:t>‹#›</a:t>
            </a:fld>
            <a:endParaRPr lang="en-US" altLang="en-US"/>
          </a:p>
        </p:txBody>
      </p:sp>
      <p:sp>
        <p:nvSpPr>
          <p:cNvPr id="6"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cs typeface="+mn-cs"/>
              </a:defRPr>
            </a:lvl1pPr>
          </a:lstStyle>
          <a:p>
            <a:pPr>
              <a:defRPr/>
            </a:pPr>
            <a:fld id="{7EA425B8-B814-4D94-8A4B-8B212BA1363F}" type="datetimeFigureOut">
              <a:rPr lang="en-US" altLang="en-US"/>
              <a:pPr>
                <a:defRPr/>
              </a:pPr>
              <a:t>10/23/18</a:t>
            </a:fld>
            <a:endParaRPr lang="en-US"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pPr>
              <a:defRPr/>
            </a:pPr>
            <a:fld id="{F0DA0F5C-0883-4F1D-9645-F39795A8C350}" type="slidenum">
              <a:rPr lang="en-US" altLang="en-US"/>
              <a:pPr>
                <a:defRPr/>
              </a:pPr>
              <a:t>‹#›</a:t>
            </a:fld>
            <a:endParaRPr lang="en-US" altLang="en-US"/>
          </a:p>
        </p:txBody>
      </p:sp>
      <p:sp>
        <p:nvSpPr>
          <p:cNvPr id="7"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cs typeface="+mn-cs"/>
              </a:defRPr>
            </a:lvl1pPr>
          </a:lstStyle>
          <a:p>
            <a:pPr>
              <a:defRPr/>
            </a:pPr>
            <a:fld id="{59864F1C-C91C-457F-B575-AF5692EF2D5F}" type="datetimeFigureOut">
              <a:rPr lang="en-US" altLang="en-US"/>
              <a:pPr>
                <a:defRPr/>
              </a:pPr>
              <a:t>10/23/18</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1"/>
          </p:nvPr>
        </p:nvSpPr>
        <p:spPr/>
        <p:txBody>
          <a:bodyPr/>
          <a:lstStyle>
            <a:lvl1pPr>
              <a:defRPr/>
            </a:lvl1pPr>
          </a:lstStyle>
          <a:p>
            <a:pPr>
              <a:defRPr/>
            </a:pPr>
            <a:fld id="{89B61F77-521F-4A4C-A2CF-74BD6A35CFDF}" type="slidenum">
              <a:rPr lang="en-US" altLang="en-US"/>
              <a:pPr>
                <a:defRPr/>
              </a:pPr>
              <a:t>‹#›</a:t>
            </a:fld>
            <a:endParaRPr lang="en-US" altLang="en-US"/>
          </a:p>
        </p:txBody>
      </p:sp>
      <p:sp>
        <p:nvSpPr>
          <p:cNvPr id="8"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cs typeface="+mn-cs"/>
              </a:defRPr>
            </a:lvl1pPr>
          </a:lstStyle>
          <a:p>
            <a:pPr>
              <a:defRPr/>
            </a:pPr>
            <a:fld id="{E071A32C-8E9C-4984-9D11-E7030DD89F3F}" type="datetimeFigureOut">
              <a:rPr lang="en-US" altLang="en-US"/>
              <a:pPr>
                <a:defRPr/>
              </a:pPr>
              <a:t>10/23/18</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Footer Placeholder 3">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4" name="Slide Number Placeholder 4">
            <a:extLst>
              <a:ext uri="{FF2B5EF4-FFF2-40B4-BE49-F238E27FC236}"/>
            </a:extLst>
          </p:cNvPr>
          <p:cNvSpPr>
            <a:spLocks noGrp="1"/>
          </p:cNvSpPr>
          <p:nvPr>
            <p:ph type="sldNum" sz="quarter" idx="11"/>
          </p:nvPr>
        </p:nvSpPr>
        <p:spPr/>
        <p:txBody>
          <a:bodyPr/>
          <a:lstStyle>
            <a:lvl1pPr>
              <a:defRPr/>
            </a:lvl1pPr>
          </a:lstStyle>
          <a:p>
            <a:pPr>
              <a:defRPr/>
            </a:pPr>
            <a:fld id="{A3A03E76-75C5-4A30-9562-EAA084868CFA}" type="slidenum">
              <a:rPr lang="en-US" altLang="en-US"/>
              <a:pPr>
                <a:defRPr/>
              </a:pPr>
              <a:t>‹#›</a:t>
            </a:fld>
            <a:endParaRPr lang="en-US" altLang="en-US"/>
          </a:p>
        </p:txBody>
      </p:sp>
      <p:sp>
        <p:nvSpPr>
          <p:cNvPr id="5"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cs typeface="+mn-cs"/>
              </a:defRPr>
            </a:lvl1pPr>
          </a:lstStyle>
          <a:p>
            <a:pPr>
              <a:defRPr/>
            </a:pPr>
            <a:fld id="{18DDA0D1-520A-47CB-B5BA-32354B6013C5}" type="datetimeFigureOut">
              <a:rPr lang="en-US" altLang="en-US"/>
              <a:pPr>
                <a:defRPr/>
              </a:pPr>
              <a:t>10/23/18</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3" name="Slide Number Placeholder 3">
            <a:extLst>
              <a:ext uri="{FF2B5EF4-FFF2-40B4-BE49-F238E27FC236}"/>
            </a:extLst>
          </p:cNvPr>
          <p:cNvSpPr>
            <a:spLocks noGrp="1"/>
          </p:cNvSpPr>
          <p:nvPr>
            <p:ph type="sldNum" sz="quarter" idx="11"/>
          </p:nvPr>
        </p:nvSpPr>
        <p:spPr/>
        <p:txBody>
          <a:bodyPr/>
          <a:lstStyle>
            <a:lvl1pPr>
              <a:defRPr/>
            </a:lvl1pPr>
          </a:lstStyle>
          <a:p>
            <a:pPr>
              <a:defRPr/>
            </a:pPr>
            <a:fld id="{2DD3F869-D578-46FD-885E-F437722E5E8D}" type="slidenum">
              <a:rPr lang="en-US" altLang="en-US"/>
              <a:pPr>
                <a:defRPr/>
              </a:pPr>
              <a:t>‹#›</a:t>
            </a:fld>
            <a:endParaRPr lang="en-US" altLang="en-US"/>
          </a:p>
        </p:txBody>
      </p:sp>
      <p:sp>
        <p:nvSpPr>
          <p:cNvPr id="4"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cs typeface="+mn-cs"/>
              </a:defRPr>
            </a:lvl1pPr>
          </a:lstStyle>
          <a:p>
            <a:pPr>
              <a:defRPr/>
            </a:pPr>
            <a:fld id="{A8FCE827-DD49-43F1-9A8D-2409477E7437}" type="datetimeFigureOut">
              <a:rPr lang="en-US" altLang="en-US"/>
              <a:pPr>
                <a:defRPr/>
              </a:pPr>
              <a:t>10/23/18</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a:t>Click to edit Master text styles</a:t>
            </a:r>
          </a:p>
        </p:txBody>
      </p:sp>
      <p:sp>
        <p:nvSpPr>
          <p:cNvPr id="5" name="Footer Placeholder 5">
            <a:extLst>
              <a:ext uri="{FF2B5EF4-FFF2-40B4-BE49-F238E27FC236}"/>
            </a:extLst>
          </p:cNvPr>
          <p:cNvSpPr>
            <a:spLocks noGrp="1"/>
          </p:cNvSpPr>
          <p:nvPr>
            <p:ph type="ftr" sz="quarter" idx="10"/>
          </p:nvPr>
        </p:nvSpPr>
        <p:spPr/>
        <p:txBody>
          <a:bodyPr/>
          <a:lstStyle>
            <a:lvl1pPr>
              <a:defRPr/>
            </a:lvl1pPr>
          </a:lstStyle>
          <a:p>
            <a:pPr>
              <a:defRPr/>
            </a:pPr>
            <a:endParaRPr lang="en-US"/>
          </a:p>
        </p:txBody>
      </p:sp>
      <p:sp>
        <p:nvSpPr>
          <p:cNvPr id="6" name="Slide Number Placeholder 6">
            <a:extLst>
              <a:ext uri="{FF2B5EF4-FFF2-40B4-BE49-F238E27FC236}"/>
            </a:extLst>
          </p:cNvPr>
          <p:cNvSpPr>
            <a:spLocks noGrp="1"/>
          </p:cNvSpPr>
          <p:nvPr>
            <p:ph type="sldNum" sz="quarter" idx="11"/>
          </p:nvPr>
        </p:nvSpPr>
        <p:spPr/>
        <p:txBody>
          <a:bodyPr/>
          <a:lstStyle>
            <a:lvl1pPr>
              <a:defRPr/>
            </a:lvl1pPr>
          </a:lstStyle>
          <a:p>
            <a:pPr>
              <a:defRPr/>
            </a:pPr>
            <a:fld id="{3947C791-2B73-419F-8CD8-074D2255E76B}" type="slidenum">
              <a:rPr lang="en-US" altLang="en-US"/>
              <a:pPr>
                <a:defRPr/>
              </a:pPr>
              <a:t>‹#›</a:t>
            </a:fld>
            <a:endParaRPr lang="en-US" altLang="en-US"/>
          </a:p>
        </p:txBody>
      </p:sp>
      <p:sp>
        <p:nvSpPr>
          <p:cNvPr id="7" name="Date Placeholder 4">
            <a:extLst>
              <a:ext uri="{FF2B5EF4-FFF2-40B4-BE49-F238E27FC236}"/>
            </a:extLst>
          </p:cNvPr>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cs typeface="+mn-cs"/>
              </a:defRPr>
            </a:lvl1pPr>
          </a:lstStyle>
          <a:p>
            <a:pPr>
              <a:defRPr/>
            </a:pPr>
            <a:fld id="{AF9159D9-24B3-4FC0-8DE1-C42B479CA2F1}" type="datetimeFigureOut">
              <a:rPr lang="en-US" altLang="en-US"/>
              <a:pPr>
                <a:defRPr/>
              </a:pPr>
              <a:t>10/23/18</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cs typeface="+mn-cs"/>
              </a:defRPr>
            </a:lvl1pPr>
          </a:lstStyle>
          <a:p>
            <a:pPr>
              <a:defRPr/>
            </a:pPr>
            <a:fld id="{F615FBE5-2FA6-49B8-BCC2-7AACF917C0B0}" type="datetimeFigureOut">
              <a:rPr lang="en-US" altLang="en-US"/>
              <a:pPr>
                <a:defRPr/>
              </a:pPr>
              <a:t>10/23/18</a:t>
            </a:fld>
            <a:endParaRPr lang="en-US" altLang="en-US"/>
          </a:p>
        </p:txBody>
      </p:sp>
      <p:sp>
        <p:nvSpPr>
          <p:cNvPr id="6"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pPr>
              <a:defRPr/>
            </a:pPr>
            <a:fld id="{C07A2D51-E0CE-4971-9FFC-9073F86BCC62}"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a:t>Click to edit Master text styles</a:t>
            </a:r>
          </a:p>
        </p:txBody>
      </p:sp>
      <p:sp>
        <p:nvSpPr>
          <p:cNvPr id="5" name="Date Placeholder 4">
            <a:extLst>
              <a:ext uri="{FF2B5EF4-FFF2-40B4-BE49-F238E27FC236}"/>
            </a:extLst>
          </p:cNvPr>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a:cs typeface="+mn-cs"/>
              </a:defRPr>
            </a:lvl1pPr>
          </a:lstStyle>
          <a:p>
            <a:pPr>
              <a:defRPr/>
            </a:pPr>
            <a:fld id="{3DBA61FC-9F29-4A0D-B735-F7FE0E233FF3}" type="datetimeFigureOut">
              <a:rPr lang="en-US" altLang="en-US"/>
              <a:pPr>
                <a:defRPr/>
              </a:pPr>
              <a:t>10/23/18</a:t>
            </a:fld>
            <a:endParaRPr lang="en-US" altLang="en-US"/>
          </a:p>
        </p:txBody>
      </p:sp>
      <p:sp>
        <p:nvSpPr>
          <p:cNvPr id="6"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extLst>
          </p:cNvPr>
          <p:cNvSpPr>
            <a:spLocks noGrp="1"/>
          </p:cNvSpPr>
          <p:nvPr>
            <p:ph type="sldNum" sz="quarter" idx="12"/>
          </p:nvPr>
        </p:nvSpPr>
        <p:spPr/>
        <p:txBody>
          <a:bodyPr/>
          <a:lstStyle>
            <a:lvl1pPr>
              <a:defRPr/>
            </a:lvl1pPr>
          </a:lstStyle>
          <a:p>
            <a:pPr>
              <a:defRPr/>
            </a:pPr>
            <a:fld id="{D00E96F2-71FD-414F-8C76-6239291AF51B}"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eaLnBrk="1" hangingPunct="1">
              <a:defRPr sz="1100" b="1">
                <a:solidFill>
                  <a:srgbClr val="00B2EB"/>
                </a:solidFill>
                <a:latin typeface="Open Sans" pitchFamily="6" charset="0"/>
                <a:cs typeface="+mn-cs"/>
              </a:defRPr>
            </a:lvl1pPr>
          </a:lstStyle>
          <a:p>
            <a:pPr>
              <a:defRPr/>
            </a:pPr>
            <a:fld id="{C4761C39-5464-4049-9E7D-DFD4527DB6C5}" type="slidenum">
              <a:rPr lang="en-US" altLang="en-US"/>
              <a:pPr>
                <a:defRPr/>
              </a:pPr>
              <a:t>‹#›</a:t>
            </a:fld>
            <a:endParaRPr lang="en-US" altLang="en-US"/>
          </a:p>
        </p:txBody>
      </p:sp>
      <p:sp>
        <p:nvSpPr>
          <p:cNvPr id="9" name="Footer Placeholder 8">
            <a:extLst>
              <a:ext uri="{FF2B5EF4-FFF2-40B4-BE49-F238E27FC236}"/>
            </a:extLst>
          </p:cNvPr>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eaLnBrk="1" fontAlgn="auto" hangingPunct="1">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12" name="Rectangle 11">
            <a:extLst>
              <a:ext uri="{FF2B5EF4-FFF2-40B4-BE49-F238E27FC236}"/>
            </a:extLst>
          </p:cNvPr>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anose="020B0600070205080204"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anose="020B0600070205080204"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anose="020B0600070205080204"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anose="020B0600070205080204"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anose="020B0600070205080204"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anose="020B0600070205080204"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anose="020B0600070205080204"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3315" name="Picture 2"/>
          <p:cNvPicPr>
            <a:picLocks noChangeAspect="1" noChangeArrowheads="1"/>
          </p:cNvPicPr>
          <p:nvPr userDrawn="1"/>
        </p:nvPicPr>
        <p:blipFill>
          <a:blip r:embed="rId13"/>
          <a:srcRect/>
          <a:stretch>
            <a:fillRect/>
          </a:stretch>
        </p:blipFill>
        <p:spPr bwMode="auto">
          <a:xfrm>
            <a:off x="7739063" y="6288088"/>
            <a:ext cx="1270000" cy="436562"/>
          </a:xfrm>
          <a:prstGeom prst="rect">
            <a:avLst/>
          </a:prstGeom>
          <a:noFill/>
          <a:ln w="9525">
            <a:noFill/>
            <a:miter lim="800000"/>
            <a:headEnd/>
            <a:tailEnd/>
          </a:ln>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13317" name="Picture 2"/>
          <p:cNvPicPr>
            <a:picLocks noChangeAspect="1" noChangeArrowheads="1"/>
          </p:cNvPicPr>
          <p:nvPr userDrawn="1"/>
        </p:nvPicPr>
        <p:blipFill>
          <a:blip r:embed="rId14"/>
          <a:srcRect/>
          <a:stretch>
            <a:fillRect/>
          </a:stretch>
        </p:blipFill>
        <p:spPr bwMode="auto">
          <a:xfrm>
            <a:off x="436563" y="942975"/>
            <a:ext cx="2971800" cy="1022350"/>
          </a:xfrm>
          <a:prstGeom prst="rect">
            <a:avLst/>
          </a:prstGeom>
          <a:noFill/>
          <a:ln w="9525">
            <a:noFill/>
            <a:miter lim="800000"/>
            <a:headEnd/>
            <a:tailEnd/>
          </a:ln>
        </p:spPr>
      </p:pic>
      <p:sp>
        <p:nvSpPr>
          <p:cNvPr id="13318"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319"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17" r:id="rId1"/>
    <p:sldLayoutId id="2147483816" r:id="rId2"/>
    <p:sldLayoutId id="2147483815" r:id="rId3"/>
    <p:sldLayoutId id="2147483814" r:id="rId4"/>
    <p:sldLayoutId id="2147483813" r:id="rId5"/>
    <p:sldLayoutId id="2147483812" r:id="rId6"/>
    <p:sldLayoutId id="2147483811" r:id="rId7"/>
    <p:sldLayoutId id="2147483810" r:id="rId8"/>
    <p:sldLayoutId id="2147483809" r:id="rId9"/>
    <p:sldLayoutId id="2147483808" r:id="rId10"/>
    <p:sldLayoutId id="2147483807"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panose="020B0600070205080204" pitchFamily="34" charset="-128"/>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panose="020B0600070205080204" pitchFamily="34" charset="-128"/>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panose="020B0600070205080204" pitchFamily="34" charset="-128"/>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panose="020B0600070205080204" pitchFamily="34" charset="-128"/>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panose="020B0600070205080204" pitchFamily="34" charset="-128"/>
          <a:cs typeface="MS PGothic"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panose="020B0600070205080204" pitchFamily="34" charset="-128"/>
          <a:cs typeface="MS PGothic" charset="0"/>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panose="020B0600070205080204"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4.xml"/><Relationship Id="rId2"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hyperlink" Target="http://www.guidelines.diabetes.ca/" TargetMode="External"/><Relationship Id="rId4" Type="http://schemas.openxmlformats.org/officeDocument/2006/relationships/image" Target="../media/image12.png"/><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9.png"/><Relationship Id="rId3" Type="http://schemas.openxmlformats.org/officeDocument/2006/relationships/image" Target="../media/image2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ctrTitle" idx="4294967295"/>
          </p:nvPr>
        </p:nvSpPr>
        <p:spPr>
          <a:xfrm>
            <a:off x="573088" y="3187700"/>
            <a:ext cx="7613650" cy="814388"/>
          </a:xfrm>
        </p:spPr>
        <p:txBody>
          <a:bodyPr/>
          <a:lstStyle/>
          <a:p>
            <a:r>
              <a:rPr lang="en-US" altLang="en-US" sz="3200" smtClean="0"/>
              <a:t>Nutrition Therapy</a:t>
            </a:r>
          </a:p>
        </p:txBody>
      </p:sp>
      <p:sp>
        <p:nvSpPr>
          <p:cNvPr id="27650" name="Content Placeholder 2"/>
          <p:cNvSpPr>
            <a:spLocks noGrp="1"/>
          </p:cNvSpPr>
          <p:nvPr>
            <p:ph type="subTitle" idx="4294967295"/>
          </p:nvPr>
        </p:nvSpPr>
        <p:spPr>
          <a:xfrm>
            <a:off x="573088" y="4002088"/>
            <a:ext cx="8007350" cy="1752600"/>
          </a:xfrm>
        </p:spPr>
        <p:txBody>
          <a:bodyPr/>
          <a:lstStyle/>
          <a:p>
            <a:pPr marL="0" indent="0">
              <a:lnSpc>
                <a:spcPct val="100000"/>
              </a:lnSpc>
              <a:spcBef>
                <a:spcPts val="900"/>
              </a:spcBef>
              <a:buFont typeface="Arial" charset="0"/>
              <a:buNone/>
            </a:pPr>
            <a:r>
              <a:rPr lang="en-US" altLang="en-US" sz="3200" smtClean="0">
                <a:solidFill>
                  <a:srgbClr val="00B2EB"/>
                </a:solidFill>
                <a:cs typeface="MS PGothic" pitchFamily="34" charset="-128"/>
              </a:rPr>
              <a:t>Chapter 11</a:t>
            </a:r>
          </a:p>
          <a:p>
            <a:pPr marL="0" indent="0">
              <a:lnSpc>
                <a:spcPct val="100000"/>
              </a:lnSpc>
              <a:spcBef>
                <a:spcPts val="900"/>
              </a:spcBef>
              <a:buFont typeface="Arial" charset="0"/>
              <a:buNone/>
            </a:pPr>
            <a:endParaRPr lang="en-US" altLang="en-US" sz="1800" smtClean="0">
              <a:solidFill>
                <a:srgbClr val="00B2EB"/>
              </a:solidFill>
              <a:cs typeface="MS PGothic" pitchFamily="34" charset="-128"/>
            </a:endParaRPr>
          </a:p>
          <a:p>
            <a:pPr marL="0" indent="0">
              <a:lnSpc>
                <a:spcPct val="100000"/>
              </a:lnSpc>
              <a:buFont typeface="Arial" charset="0"/>
              <a:buNone/>
            </a:pPr>
            <a:r>
              <a:rPr lang="en-CA" altLang="en-US" sz="2000" smtClean="0">
                <a:cs typeface="MS PGothic" pitchFamily="34" charset="-128"/>
              </a:rPr>
              <a:t>John L. Sievenpiper MD PhD FRCPC, Catherine B. Chan PhD, Paula D. Dworatzek PhD RD, Catherine Freeze MEd RD CDE, Sandra L. Williams MEd RD CDE</a:t>
            </a:r>
          </a:p>
        </p:txBody>
      </p:sp>
      <p:sp>
        <p:nvSpPr>
          <p:cNvPr id="27651" name="Title 1"/>
          <p:cNvSpPr txBox="1">
            <a:spLocks/>
          </p:cNvSpPr>
          <p:nvPr/>
        </p:nvSpPr>
        <p:spPr bwMode="auto">
          <a:xfrm>
            <a:off x="573088" y="2343150"/>
            <a:ext cx="7142162" cy="512763"/>
          </a:xfrm>
          <a:prstGeom prst="rect">
            <a:avLst/>
          </a:prstGeom>
          <a:noFill/>
          <a:ln w="9525">
            <a:noFill/>
            <a:miter lim="800000"/>
            <a:headEnd/>
            <a:tailEnd/>
          </a:ln>
        </p:spPr>
        <p:txBody>
          <a:bodyPr anchor="ctr"/>
          <a:lstStyle/>
          <a:p>
            <a:r>
              <a:rPr lang="en-US" alt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txBox="1">
            <a:spLocks/>
          </p:cNvSpPr>
          <p:nvPr/>
        </p:nvSpPr>
        <p:spPr bwMode="auto">
          <a:xfrm>
            <a:off x="0" y="-12700"/>
            <a:ext cx="9144000" cy="1325563"/>
          </a:xfrm>
          <a:prstGeom prst="rect">
            <a:avLst/>
          </a:prstGeom>
          <a:noFill/>
          <a:ln w="9525">
            <a:noFill/>
            <a:miter lim="800000"/>
            <a:headEnd/>
            <a:tailEnd/>
          </a:ln>
        </p:spPr>
        <p:txBody>
          <a:bodyPr lIns="84216" tIns="42108" rIns="84216" bIns="42108" anchor="ctr"/>
          <a:lstStyle/>
          <a:p>
            <a:pPr algn="ctr" eaLnBrk="0" hangingPunct="0">
              <a:lnSpc>
                <a:spcPct val="90000"/>
              </a:lnSpc>
            </a:pPr>
            <a:r>
              <a:rPr lang="en-US" altLang="en-US" sz="3400" b="1">
                <a:solidFill>
                  <a:srgbClr val="1E3268"/>
                </a:solidFill>
                <a:latin typeface="Open Sans"/>
              </a:rPr>
              <a:t>Choose “healthy” carbohydrates</a:t>
            </a:r>
          </a:p>
        </p:txBody>
      </p:sp>
      <p:sp>
        <p:nvSpPr>
          <p:cNvPr id="40962" name="Text Box 39"/>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
        <p:nvSpPr>
          <p:cNvPr id="40963" name="Content Placeholder 2"/>
          <p:cNvSpPr>
            <a:spLocks noGrp="1"/>
          </p:cNvSpPr>
          <p:nvPr>
            <p:ph sz="half" idx="2"/>
          </p:nvPr>
        </p:nvSpPr>
        <p:spPr>
          <a:xfrm>
            <a:off x="50800" y="2070100"/>
            <a:ext cx="4960938" cy="2032000"/>
          </a:xfrm>
        </p:spPr>
        <p:txBody>
          <a:bodyPr/>
          <a:lstStyle/>
          <a:p>
            <a:pPr marL="0" indent="0">
              <a:buFont typeface="Arial" charset="0"/>
              <a:buNone/>
            </a:pPr>
            <a:endParaRPr lang="en-US" altLang="en-US" smtClean="0">
              <a:latin typeface="Open Sans"/>
              <a:cs typeface="Open Sans"/>
              <a:sym typeface="Wingdings" pitchFamily="2" charset="2"/>
            </a:endParaRPr>
          </a:p>
          <a:p>
            <a:pPr marL="0" indent="0" algn="ctr">
              <a:lnSpc>
                <a:spcPct val="100000"/>
              </a:lnSpc>
              <a:buFont typeface="Wingdings" pitchFamily="2" charset="2"/>
              <a:buChar char=""/>
            </a:pPr>
            <a:r>
              <a:rPr lang="en-US" altLang="en-US" smtClean="0">
                <a:latin typeface="Open Sans"/>
                <a:cs typeface="Open Sans"/>
                <a:sym typeface="Wingdings" pitchFamily="2" charset="2"/>
              </a:rPr>
              <a:t>Total fibre to 30-50 g per day</a:t>
            </a:r>
          </a:p>
          <a:p>
            <a:pPr marL="0" indent="0" algn="ctr">
              <a:lnSpc>
                <a:spcPct val="100000"/>
              </a:lnSpc>
              <a:buFont typeface="Arial" charset="0"/>
              <a:buNone/>
            </a:pPr>
            <a:endParaRPr lang="en-US" altLang="en-US" sz="500" smtClean="0">
              <a:latin typeface="Open Sans"/>
              <a:cs typeface="Open Sans"/>
              <a:sym typeface="Wingdings" pitchFamily="2" charset="2"/>
            </a:endParaRPr>
          </a:p>
          <a:p>
            <a:pPr marL="0" indent="0" algn="ctr">
              <a:lnSpc>
                <a:spcPct val="100000"/>
              </a:lnSpc>
              <a:buFont typeface="Arial" charset="0"/>
              <a:buNone/>
            </a:pPr>
            <a:r>
              <a:rPr lang="en-US" altLang="en-US" smtClean="0">
                <a:latin typeface="Open Sans"/>
                <a:cs typeface="Open Sans"/>
                <a:sym typeface="Wingdings" pitchFamily="2" charset="2"/>
              </a:rPr>
              <a:t>&gt;1/3 (10-20 g per day) from viscous soluble fibre* </a:t>
            </a:r>
          </a:p>
          <a:p>
            <a:pPr marL="0" indent="0" algn="ctr">
              <a:lnSpc>
                <a:spcPct val="100000"/>
              </a:lnSpc>
              <a:buFont typeface="Arial" charset="0"/>
              <a:buNone/>
            </a:pPr>
            <a:endParaRPr lang="en-US" altLang="en-US" sz="900" b="0" smtClean="0">
              <a:latin typeface="Open Sans"/>
              <a:cs typeface="Open Sans"/>
              <a:sym typeface="Wingdings" pitchFamily="2" charset="2"/>
            </a:endParaRPr>
          </a:p>
        </p:txBody>
      </p:sp>
      <p:sp>
        <p:nvSpPr>
          <p:cNvPr id="9" name="TextBox 8">
            <a:extLst>
              <a:ext uri="{FF2B5EF4-FFF2-40B4-BE49-F238E27FC236}"/>
            </a:extLst>
          </p:cNvPr>
          <p:cNvSpPr txBox="1"/>
          <p:nvPr/>
        </p:nvSpPr>
        <p:spPr>
          <a:xfrm>
            <a:off x="450850" y="1417638"/>
            <a:ext cx="3935413" cy="554037"/>
          </a:xfrm>
          <a:prstGeom prst="rect">
            <a:avLst/>
          </a:prstGeom>
          <a:noFill/>
        </p:spPr>
        <p:txBody>
          <a:bodyPr>
            <a:spAutoFit/>
          </a:bodyPr>
          <a:lstStyle/>
          <a:p>
            <a:pPr algn="ctr">
              <a:defRPr/>
            </a:pPr>
            <a:r>
              <a:rPr lang="en-US" sz="3000" b="1" dirty="0">
                <a:solidFill>
                  <a:schemeClr val="accent1">
                    <a:lumMod val="50000"/>
                  </a:schemeClr>
                </a:solidFill>
                <a:latin typeface="Open Sans"/>
                <a:ea typeface="ＭＳ Ｐゴシック" charset="0"/>
                <a:cs typeface="Open Sans"/>
              </a:rPr>
              <a:t>DIETARY FIBRE</a:t>
            </a:r>
          </a:p>
        </p:txBody>
      </p:sp>
      <p:sp>
        <p:nvSpPr>
          <p:cNvPr id="10" name="Down Arrow 9">
            <a:extLst>
              <a:ext uri="{FF2B5EF4-FFF2-40B4-BE49-F238E27FC236}"/>
            </a:extLst>
          </p:cNvPr>
          <p:cNvSpPr/>
          <p:nvPr/>
        </p:nvSpPr>
        <p:spPr>
          <a:xfrm>
            <a:off x="2225675" y="1962150"/>
            <a:ext cx="522288" cy="506413"/>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29703" name="Picture 10"/>
          <p:cNvPicPr>
            <a:picLocks noChangeAspect="1" noChangeArrowheads="1"/>
          </p:cNvPicPr>
          <p:nvPr/>
        </p:nvPicPr>
        <p:blipFill>
          <a:blip r:embed="rId2"/>
          <a:srcRect r="70816"/>
          <a:stretch>
            <a:fillRect/>
          </a:stretch>
        </p:blipFill>
        <p:spPr bwMode="auto">
          <a:xfrm>
            <a:off x="8031163" y="3690938"/>
            <a:ext cx="865187" cy="1176337"/>
          </a:xfrm>
          <a:prstGeom prst="rect">
            <a:avLst/>
          </a:prstGeom>
          <a:noFill/>
          <a:ln w="9525">
            <a:noFill/>
            <a:miter lim="800000"/>
            <a:headEnd/>
            <a:tailEnd/>
          </a:ln>
        </p:spPr>
      </p:pic>
      <p:sp>
        <p:nvSpPr>
          <p:cNvPr id="29704" name="Rectangle 11"/>
          <p:cNvSpPr>
            <a:spLocks noChangeArrowheads="1"/>
          </p:cNvSpPr>
          <p:nvPr/>
        </p:nvSpPr>
        <p:spPr bwMode="auto">
          <a:xfrm>
            <a:off x="4183063" y="3952875"/>
            <a:ext cx="4572000" cy="830263"/>
          </a:xfrm>
          <a:prstGeom prst="rect">
            <a:avLst/>
          </a:prstGeom>
          <a:noFill/>
          <a:ln w="9525">
            <a:noFill/>
            <a:miter lim="800000"/>
            <a:headEnd/>
            <a:tailEnd/>
          </a:ln>
        </p:spPr>
        <p:txBody>
          <a:bodyPr>
            <a:spAutoFit/>
          </a:bodyPr>
          <a:lstStyle/>
          <a:p>
            <a:pPr algn="ctr" eaLnBrk="0" hangingPunct="0">
              <a:buFont typeface="Arial" charset="0"/>
              <a:buNone/>
            </a:pPr>
            <a:r>
              <a:rPr lang="en-US" altLang="en-US" b="1">
                <a:solidFill>
                  <a:srgbClr val="1E3268"/>
                </a:solidFill>
                <a:latin typeface="Open Sans"/>
                <a:sym typeface="Wingdings" pitchFamily="2" charset="2"/>
              </a:rPr>
              <a:t>Whole grains    </a:t>
            </a:r>
          </a:p>
          <a:p>
            <a:pPr algn="ctr" eaLnBrk="0" hangingPunct="0">
              <a:buFont typeface="Arial" charset="0"/>
              <a:buNone/>
            </a:pPr>
            <a:r>
              <a:rPr lang="en-US" altLang="en-US">
                <a:solidFill>
                  <a:srgbClr val="1E3268"/>
                </a:solidFill>
                <a:latin typeface="Open Sans"/>
                <a:sym typeface="Wingdings" pitchFamily="2" charset="2"/>
              </a:rPr>
              <a:t>(e.g. oats and barley)</a:t>
            </a:r>
          </a:p>
        </p:txBody>
      </p:sp>
      <p:sp>
        <p:nvSpPr>
          <p:cNvPr id="13" name="TextBox 12">
            <a:extLst>
              <a:ext uri="{FF2B5EF4-FFF2-40B4-BE49-F238E27FC236}"/>
            </a:extLst>
          </p:cNvPr>
          <p:cNvSpPr txBox="1"/>
          <p:nvPr/>
        </p:nvSpPr>
        <p:spPr>
          <a:xfrm>
            <a:off x="4233863" y="1425575"/>
            <a:ext cx="4900612" cy="554038"/>
          </a:xfrm>
          <a:prstGeom prst="rect">
            <a:avLst/>
          </a:prstGeom>
          <a:noFill/>
        </p:spPr>
        <p:txBody>
          <a:bodyPr>
            <a:spAutoFit/>
          </a:bodyPr>
          <a:lstStyle/>
          <a:p>
            <a:pPr algn="ctr">
              <a:defRPr/>
            </a:pPr>
            <a:r>
              <a:rPr lang="en-US" sz="3000" b="1" dirty="0">
                <a:solidFill>
                  <a:schemeClr val="accent1">
                    <a:lumMod val="50000"/>
                  </a:schemeClr>
                </a:solidFill>
                <a:latin typeface="Open Sans"/>
                <a:ea typeface="ＭＳ Ｐゴシック" charset="0"/>
                <a:cs typeface="Open Sans"/>
              </a:rPr>
              <a:t>FOOD-BASED</a:t>
            </a:r>
          </a:p>
        </p:txBody>
      </p:sp>
      <p:sp>
        <p:nvSpPr>
          <p:cNvPr id="14" name="Down Arrow 9">
            <a:extLst>
              <a:ext uri="{FF2B5EF4-FFF2-40B4-BE49-F238E27FC236}"/>
            </a:extLst>
          </p:cNvPr>
          <p:cNvSpPr/>
          <p:nvPr/>
        </p:nvSpPr>
        <p:spPr>
          <a:xfrm>
            <a:off x="6396038" y="1998663"/>
            <a:ext cx="522287" cy="506412"/>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9707" name="Rectangle 14"/>
          <p:cNvSpPr>
            <a:spLocks noChangeArrowheads="1"/>
          </p:cNvSpPr>
          <p:nvPr/>
        </p:nvSpPr>
        <p:spPr bwMode="auto">
          <a:xfrm>
            <a:off x="4011613" y="2505075"/>
            <a:ext cx="4862512" cy="1200150"/>
          </a:xfrm>
          <a:prstGeom prst="rect">
            <a:avLst/>
          </a:prstGeom>
          <a:noFill/>
          <a:ln w="9525">
            <a:noFill/>
            <a:miter lim="800000"/>
            <a:headEnd/>
            <a:tailEnd/>
          </a:ln>
        </p:spPr>
        <p:txBody>
          <a:bodyPr>
            <a:spAutoFit/>
          </a:bodyPr>
          <a:lstStyle/>
          <a:p>
            <a:pPr algn="ctr" eaLnBrk="0" hangingPunct="0">
              <a:buFont typeface="Arial" charset="0"/>
              <a:buNone/>
            </a:pPr>
            <a:r>
              <a:rPr lang="en-US" altLang="en-US" b="1">
                <a:solidFill>
                  <a:srgbClr val="1E3268"/>
                </a:solidFill>
                <a:latin typeface="Open Sans"/>
                <a:sym typeface="Wingdings" pitchFamily="2" charset="2"/>
              </a:rPr>
              <a:t>Pulses    </a:t>
            </a:r>
          </a:p>
          <a:p>
            <a:pPr algn="ctr" eaLnBrk="0" hangingPunct="0">
              <a:buFont typeface="Arial" charset="0"/>
              <a:buNone/>
            </a:pPr>
            <a:r>
              <a:rPr lang="en-US" altLang="en-US">
                <a:solidFill>
                  <a:srgbClr val="1E3268"/>
                </a:solidFill>
                <a:latin typeface="Open Sans"/>
                <a:sym typeface="Wingdings" pitchFamily="2" charset="2"/>
              </a:rPr>
              <a:t>(e.g. beans, peas, </a:t>
            </a:r>
          </a:p>
          <a:p>
            <a:pPr algn="ctr" eaLnBrk="0" hangingPunct="0">
              <a:buFont typeface="Arial" charset="0"/>
              <a:buNone/>
            </a:pPr>
            <a:r>
              <a:rPr lang="en-US" altLang="en-US">
                <a:solidFill>
                  <a:srgbClr val="1E3268"/>
                </a:solidFill>
                <a:latin typeface="Open Sans"/>
                <a:sym typeface="Wingdings" pitchFamily="2" charset="2"/>
              </a:rPr>
              <a:t>chickpeas, lentils)</a:t>
            </a:r>
          </a:p>
        </p:txBody>
      </p:sp>
      <p:sp>
        <p:nvSpPr>
          <p:cNvPr id="29708" name="Rectangle 15"/>
          <p:cNvSpPr>
            <a:spLocks noChangeArrowheads="1"/>
          </p:cNvSpPr>
          <p:nvPr/>
        </p:nvSpPr>
        <p:spPr bwMode="auto">
          <a:xfrm>
            <a:off x="4038600" y="5013325"/>
            <a:ext cx="4862513" cy="1200150"/>
          </a:xfrm>
          <a:prstGeom prst="rect">
            <a:avLst/>
          </a:prstGeom>
          <a:noFill/>
          <a:ln w="9525">
            <a:noFill/>
            <a:miter lim="800000"/>
            <a:headEnd/>
            <a:tailEnd/>
          </a:ln>
        </p:spPr>
        <p:txBody>
          <a:bodyPr>
            <a:spAutoFit/>
          </a:bodyPr>
          <a:lstStyle/>
          <a:p>
            <a:pPr algn="ctr" eaLnBrk="0" hangingPunct="0">
              <a:buFont typeface="Arial" charset="0"/>
              <a:buNone/>
            </a:pPr>
            <a:r>
              <a:rPr lang="en-US" altLang="en-US" b="1">
                <a:solidFill>
                  <a:srgbClr val="1E3268"/>
                </a:solidFill>
                <a:latin typeface="Open Sans"/>
                <a:sym typeface="Wingdings" pitchFamily="2" charset="2"/>
              </a:rPr>
              <a:t>Fruit  &amp; </a:t>
            </a:r>
          </a:p>
          <a:p>
            <a:pPr algn="ctr" eaLnBrk="0" hangingPunct="0">
              <a:buFont typeface="Arial" charset="0"/>
              <a:buNone/>
            </a:pPr>
            <a:r>
              <a:rPr lang="en-US" altLang="en-US" b="1">
                <a:solidFill>
                  <a:srgbClr val="1E3268"/>
                </a:solidFill>
                <a:latin typeface="Open Sans"/>
                <a:sym typeface="Wingdings" pitchFamily="2" charset="2"/>
              </a:rPr>
              <a:t>vegetables </a:t>
            </a:r>
          </a:p>
          <a:p>
            <a:pPr algn="ctr" eaLnBrk="0" hangingPunct="0">
              <a:buFont typeface="Arial" charset="0"/>
              <a:buNone/>
            </a:pPr>
            <a:endParaRPr lang="en-US" altLang="en-US" b="1">
              <a:solidFill>
                <a:srgbClr val="1E3268"/>
              </a:solidFill>
              <a:latin typeface="Open Sans"/>
              <a:sym typeface="Wingdings" pitchFamily="2" charset="2"/>
            </a:endParaRPr>
          </a:p>
        </p:txBody>
      </p:sp>
      <p:pic>
        <p:nvPicPr>
          <p:cNvPr id="29709" name="Picture 16"/>
          <p:cNvPicPr>
            <a:picLocks noChangeAspect="1" noChangeArrowheads="1"/>
          </p:cNvPicPr>
          <p:nvPr/>
        </p:nvPicPr>
        <p:blipFill>
          <a:blip r:embed="rId3"/>
          <a:srcRect/>
          <a:stretch>
            <a:fillRect/>
          </a:stretch>
        </p:blipFill>
        <p:spPr bwMode="auto">
          <a:xfrm>
            <a:off x="7818438" y="2366963"/>
            <a:ext cx="1239837" cy="1239837"/>
          </a:xfrm>
          <a:prstGeom prst="rect">
            <a:avLst/>
          </a:prstGeom>
          <a:noFill/>
          <a:ln w="9525">
            <a:noFill/>
            <a:miter lim="800000"/>
            <a:headEnd/>
            <a:tailEnd/>
          </a:ln>
        </p:spPr>
      </p:pic>
      <p:pic>
        <p:nvPicPr>
          <p:cNvPr id="29710" name="Picture 17"/>
          <p:cNvPicPr>
            <a:picLocks noChangeAspect="1" noChangeArrowheads="1"/>
          </p:cNvPicPr>
          <p:nvPr/>
        </p:nvPicPr>
        <p:blipFill>
          <a:blip r:embed="rId4"/>
          <a:srcRect t="8578" b="5879"/>
          <a:stretch>
            <a:fillRect/>
          </a:stretch>
        </p:blipFill>
        <p:spPr bwMode="auto">
          <a:xfrm>
            <a:off x="7761288" y="5013325"/>
            <a:ext cx="1219200" cy="1042988"/>
          </a:xfrm>
          <a:prstGeom prst="rect">
            <a:avLst/>
          </a:prstGeom>
          <a:noFill/>
          <a:ln w="9525">
            <a:noFill/>
            <a:miter lim="800000"/>
            <a:headEnd/>
            <a:tailEnd/>
          </a:ln>
        </p:spPr>
      </p:pic>
      <p:sp>
        <p:nvSpPr>
          <p:cNvPr id="3" name="TextBox 2"/>
          <p:cNvSpPr txBox="1">
            <a:spLocks noChangeArrowheads="1"/>
          </p:cNvSpPr>
          <p:nvPr/>
        </p:nvSpPr>
        <p:spPr bwMode="auto">
          <a:xfrm>
            <a:off x="50800" y="4238625"/>
            <a:ext cx="4960938" cy="2062163"/>
          </a:xfrm>
          <a:prstGeom prst="rect">
            <a:avLst/>
          </a:prstGeom>
          <a:noFill/>
          <a:ln w="9525">
            <a:noFill/>
            <a:miter lim="800000"/>
            <a:headEnd/>
            <a:tailEnd/>
          </a:ln>
        </p:spPr>
        <p:txBody>
          <a:bodyPr>
            <a:spAutoFit/>
          </a:bodyPr>
          <a:lstStyle/>
          <a:p>
            <a:pPr algn="ctr" eaLnBrk="0" hangingPunct="0"/>
            <a:r>
              <a:rPr lang="en-US" altLang="en-US" sz="1600">
                <a:solidFill>
                  <a:srgbClr val="203864"/>
                </a:solidFill>
                <a:latin typeface="Open Sans"/>
                <a:sym typeface="Wingdings" pitchFamily="2" charset="2"/>
              </a:rPr>
              <a:t>*</a:t>
            </a:r>
            <a:r>
              <a:rPr lang="en-US" altLang="en-US" sz="1600" b="1">
                <a:solidFill>
                  <a:srgbClr val="203864"/>
                </a:solidFill>
                <a:latin typeface="Open Sans"/>
                <a:sym typeface="Wingdings" pitchFamily="2" charset="2"/>
              </a:rPr>
              <a:t>CHOOSE oats </a:t>
            </a:r>
            <a:r>
              <a:rPr lang="en-US" altLang="en-US" sz="1600">
                <a:solidFill>
                  <a:srgbClr val="203864"/>
                </a:solidFill>
                <a:latin typeface="Open Sans"/>
                <a:sym typeface="Wingdings" pitchFamily="2" charset="2"/>
              </a:rPr>
              <a:t>(e.g. </a:t>
            </a:r>
            <a:r>
              <a:rPr lang="en-US" altLang="en-US" sz="1600" b="1">
                <a:solidFill>
                  <a:srgbClr val="203864"/>
                </a:solidFill>
                <a:latin typeface="Open Sans"/>
                <a:sym typeface="Wingdings" pitchFamily="2" charset="2"/>
              </a:rPr>
              <a:t>steel-cut oats, oat bran cereals/breads</a:t>
            </a:r>
            <a:r>
              <a:rPr lang="en-US" altLang="en-US" sz="1600">
                <a:solidFill>
                  <a:srgbClr val="203864"/>
                </a:solidFill>
                <a:latin typeface="Open Sans"/>
                <a:sym typeface="Wingdings" pitchFamily="2" charset="2"/>
              </a:rPr>
              <a:t>), barley (e.g. </a:t>
            </a:r>
            <a:r>
              <a:rPr lang="en-US" altLang="en-US" sz="1600" b="1">
                <a:solidFill>
                  <a:srgbClr val="203864"/>
                </a:solidFill>
                <a:latin typeface="Open Sans"/>
                <a:sym typeface="Wingdings" pitchFamily="2" charset="2"/>
              </a:rPr>
              <a:t>barley soups, pot barley</a:t>
            </a:r>
            <a:r>
              <a:rPr lang="en-US" altLang="en-US" sz="1600">
                <a:solidFill>
                  <a:srgbClr val="203864"/>
                </a:solidFill>
                <a:latin typeface="Open Sans"/>
                <a:sym typeface="Wingdings" pitchFamily="2" charset="2"/>
              </a:rPr>
              <a:t>), psyllium (e.g. </a:t>
            </a:r>
            <a:r>
              <a:rPr lang="en-US" altLang="en-US" sz="1600" b="1">
                <a:solidFill>
                  <a:srgbClr val="203864"/>
                </a:solidFill>
                <a:latin typeface="Open Sans"/>
                <a:sym typeface="Wingdings" pitchFamily="2" charset="2"/>
              </a:rPr>
              <a:t>All-bran Buds</a:t>
            </a:r>
            <a:r>
              <a:rPr lang="en-US" altLang="en-US" sz="1600" b="1" baseline="30000">
                <a:solidFill>
                  <a:srgbClr val="203864"/>
                </a:solidFill>
                <a:latin typeface="Open Sans"/>
                <a:sym typeface="Wingdings" pitchFamily="2" charset="2"/>
              </a:rPr>
              <a:t>TM</a:t>
            </a:r>
            <a:r>
              <a:rPr lang="en-US" altLang="en-US" sz="1600" b="1">
                <a:solidFill>
                  <a:srgbClr val="203864"/>
                </a:solidFill>
                <a:latin typeface="Open Sans"/>
                <a:sym typeface="Wingdings" pitchFamily="2" charset="2"/>
              </a:rPr>
              <a:t>, psyllium husk, Metamucil</a:t>
            </a:r>
            <a:r>
              <a:rPr lang="en-US" altLang="en-US" sz="1600" b="1" baseline="30000">
                <a:solidFill>
                  <a:srgbClr val="203864"/>
                </a:solidFill>
                <a:latin typeface="Open Sans"/>
                <a:sym typeface="Wingdings" pitchFamily="2" charset="2"/>
              </a:rPr>
              <a:t>®</a:t>
            </a:r>
            <a:r>
              <a:rPr lang="en-US" altLang="en-US" sz="1600">
                <a:solidFill>
                  <a:srgbClr val="203864"/>
                </a:solidFill>
                <a:latin typeface="Open Sans"/>
                <a:sym typeface="Wingdings" pitchFamily="2" charset="2"/>
              </a:rPr>
              <a:t>), konjac mannan (e.g. </a:t>
            </a:r>
            <a:r>
              <a:rPr lang="en-US" altLang="en-US" sz="1600" b="1">
                <a:solidFill>
                  <a:srgbClr val="203864"/>
                </a:solidFill>
                <a:latin typeface="Open Sans"/>
                <a:sym typeface="Wingdings" pitchFamily="2" charset="2"/>
              </a:rPr>
              <a:t>konjac noodles</a:t>
            </a:r>
            <a:r>
              <a:rPr lang="en-US" altLang="en-US" sz="1600">
                <a:solidFill>
                  <a:srgbClr val="203864"/>
                </a:solidFill>
                <a:latin typeface="Open Sans"/>
                <a:sym typeface="Wingdings" pitchFamily="2" charset="2"/>
              </a:rPr>
              <a:t>), pulses (e.g. </a:t>
            </a:r>
            <a:r>
              <a:rPr lang="en-US" altLang="en-US" sz="1600" b="1">
                <a:solidFill>
                  <a:srgbClr val="203864"/>
                </a:solidFill>
                <a:latin typeface="Open Sans"/>
                <a:sym typeface="Wingdings" pitchFamily="2" charset="2"/>
              </a:rPr>
              <a:t>beans, peas, chickpeas, lentils</a:t>
            </a:r>
            <a:r>
              <a:rPr lang="en-US" altLang="en-US" sz="1600">
                <a:solidFill>
                  <a:srgbClr val="203864"/>
                </a:solidFill>
                <a:latin typeface="Open Sans"/>
                <a:sym typeface="Wingdings" pitchFamily="2" charset="2"/>
              </a:rPr>
              <a:t>), vegetables (e.g. </a:t>
            </a:r>
            <a:r>
              <a:rPr lang="en-US" altLang="en-US" sz="1600" b="1">
                <a:solidFill>
                  <a:srgbClr val="203864"/>
                </a:solidFill>
                <a:latin typeface="Open Sans"/>
                <a:sym typeface="Wingdings" pitchFamily="2" charset="2"/>
              </a:rPr>
              <a:t>eggplant, okra</a:t>
            </a:r>
            <a:r>
              <a:rPr lang="en-US" altLang="en-US" sz="1600">
                <a:solidFill>
                  <a:srgbClr val="203864"/>
                </a:solidFill>
                <a:latin typeface="Open Sans"/>
                <a:sym typeface="Wingdings" pitchFamily="2" charset="2"/>
              </a:rPr>
              <a:t>), and fruit (e.g. </a:t>
            </a:r>
            <a:r>
              <a:rPr lang="en-US" altLang="en-US" sz="1600" b="1">
                <a:solidFill>
                  <a:srgbClr val="203864"/>
                </a:solidFill>
                <a:latin typeface="Open Sans"/>
                <a:sym typeface="Wingdings" pitchFamily="2" charset="2"/>
              </a:rPr>
              <a:t>apples, berries, citrus fruit)</a:t>
            </a:r>
            <a:endParaRPr lang="en-US" altLang="en-US" sz="1600" b="1">
              <a:solidFill>
                <a:srgbClr val="203864"/>
              </a:solidFill>
              <a:latin typeface="Open Sans"/>
            </a:endParaRPr>
          </a:p>
          <a:p>
            <a:pPr algn="ctr" eaLnBrk="0" hangingPunct="0"/>
            <a:endParaRPr lang="en-US" altLang="en-US" sz="1600">
              <a:solidFill>
                <a:srgbClr val="203864"/>
              </a:solidFill>
              <a:latin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70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70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70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70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70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7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4" grpId="0"/>
      <p:bldP spid="13" grpId="0"/>
      <p:bldP spid="14" grpId="0" animBg="1"/>
      <p:bldP spid="29707" grpId="0"/>
      <p:bldP spid="29708"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extLst>
          </p:cNvPr>
          <p:cNvSpPr/>
          <p:nvPr/>
        </p:nvSpPr>
        <p:spPr>
          <a:xfrm>
            <a:off x="0" y="6113463"/>
            <a:ext cx="9144000" cy="13017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1986" name="Title 1"/>
          <p:cNvSpPr>
            <a:spLocks noGrp="1"/>
          </p:cNvSpPr>
          <p:nvPr>
            <p:ph type="title" idx="4294967295"/>
          </p:nvPr>
        </p:nvSpPr>
        <p:spPr>
          <a:xfrm>
            <a:off x="0" y="127000"/>
            <a:ext cx="9144000" cy="914400"/>
          </a:xfrm>
          <a:solidFill>
            <a:srgbClr val="FFFFFF"/>
          </a:solidFill>
        </p:spPr>
        <p:txBody>
          <a:bodyPr lIns="91440" tIns="45720" rIns="91440" bIns="45720"/>
          <a:lstStyle/>
          <a:p>
            <a:pPr algn="ctr"/>
            <a:r>
              <a:rPr lang="en-US" altLang="en-US" sz="3200" smtClean="0">
                <a:latin typeface="Open Sans"/>
                <a:cs typeface="Open Sans"/>
              </a:rPr>
              <a:t>Choose low glycemic index carbohydrates</a:t>
            </a:r>
          </a:p>
        </p:txBody>
      </p:sp>
      <p:sp>
        <p:nvSpPr>
          <p:cNvPr id="41987" name="TextBox 6"/>
          <p:cNvSpPr txBox="1">
            <a:spLocks noChangeArrowheads="1"/>
          </p:cNvSpPr>
          <p:nvPr/>
        </p:nvSpPr>
        <p:spPr bwMode="auto">
          <a:xfrm>
            <a:off x="11113" y="6597650"/>
            <a:ext cx="6172200" cy="261938"/>
          </a:xfrm>
          <a:prstGeom prst="rect">
            <a:avLst/>
          </a:prstGeom>
          <a:noFill/>
          <a:ln w="9525">
            <a:noFill/>
            <a:miter lim="800000"/>
            <a:headEnd/>
            <a:tailEnd/>
          </a:ln>
        </p:spPr>
        <p:txBody>
          <a:bodyPr>
            <a:spAutoFit/>
          </a:bodyPr>
          <a:lstStyle/>
          <a:p>
            <a:pPr defTabSz="914400" eaLnBrk="0" hangingPunct="0"/>
            <a:r>
              <a:rPr lang="en-US" altLang="en-US" sz="1100" u="sng">
                <a:latin typeface="Arial" charset="0"/>
                <a:hlinkClick r:id="rId3"/>
              </a:rPr>
              <a:t>www.guidelines.diabetes.ca</a:t>
            </a:r>
            <a:r>
              <a:rPr lang="en-US" altLang="en-US" sz="1100" u="sng">
                <a:latin typeface="Arial" charset="0"/>
              </a:rPr>
              <a:t> </a:t>
            </a:r>
          </a:p>
        </p:txBody>
      </p:sp>
      <p:sp>
        <p:nvSpPr>
          <p:cNvPr id="41988"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pic>
        <p:nvPicPr>
          <p:cNvPr id="41989" name="Picture 1"/>
          <p:cNvPicPr>
            <a:picLocks noChangeAspect="1"/>
          </p:cNvPicPr>
          <p:nvPr/>
        </p:nvPicPr>
        <p:blipFill>
          <a:blip r:embed="rId4"/>
          <a:srcRect/>
          <a:stretch>
            <a:fillRect/>
          </a:stretch>
        </p:blipFill>
        <p:spPr bwMode="auto">
          <a:xfrm>
            <a:off x="1600200" y="984250"/>
            <a:ext cx="6069013" cy="5683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extLst>
          </p:cNvPr>
          <p:cNvSpPr/>
          <p:nvPr/>
        </p:nvSpPr>
        <p:spPr>
          <a:xfrm>
            <a:off x="-7938" y="6061075"/>
            <a:ext cx="9144001" cy="13017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4034"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
        <p:nvSpPr>
          <p:cNvPr id="44035" name="Title 1"/>
          <p:cNvSpPr>
            <a:spLocks noGrp="1"/>
          </p:cNvSpPr>
          <p:nvPr>
            <p:ph type="title"/>
          </p:nvPr>
        </p:nvSpPr>
        <p:spPr>
          <a:xfrm>
            <a:off x="0" y="11113"/>
            <a:ext cx="9144000" cy="1325562"/>
          </a:xfrm>
        </p:spPr>
        <p:txBody>
          <a:bodyPr/>
          <a:lstStyle/>
          <a:p>
            <a:pPr algn="ctr"/>
            <a:r>
              <a:rPr lang="en-US" altLang="en-US" sz="3400" smtClean="0">
                <a:latin typeface="Open Sans"/>
                <a:cs typeface="Open Sans"/>
              </a:rPr>
              <a:t>Choose “healthy” dietary patterns</a:t>
            </a:r>
          </a:p>
        </p:txBody>
      </p:sp>
      <p:pic>
        <p:nvPicPr>
          <p:cNvPr id="44036" name="Picture 7"/>
          <p:cNvPicPr>
            <a:picLocks noChangeAspect="1"/>
          </p:cNvPicPr>
          <p:nvPr/>
        </p:nvPicPr>
        <p:blipFill>
          <a:blip r:embed="rId3"/>
          <a:srcRect t="2565" b="11896"/>
          <a:stretch>
            <a:fillRect/>
          </a:stretch>
        </p:blipFill>
        <p:spPr bwMode="auto">
          <a:xfrm>
            <a:off x="309563" y="1524000"/>
            <a:ext cx="3975100" cy="4406900"/>
          </a:xfrm>
          <a:prstGeom prst="rect">
            <a:avLst/>
          </a:prstGeom>
          <a:noFill/>
          <a:ln w="9525">
            <a:noFill/>
            <a:miter lim="800000"/>
            <a:headEnd/>
            <a:tailEnd/>
          </a:ln>
        </p:spPr>
      </p:pic>
      <p:pic>
        <p:nvPicPr>
          <p:cNvPr id="44037" name="Picture 8"/>
          <p:cNvPicPr>
            <a:picLocks noChangeAspect="1"/>
          </p:cNvPicPr>
          <p:nvPr/>
        </p:nvPicPr>
        <p:blipFill>
          <a:blip r:embed="rId4"/>
          <a:srcRect t="2258" r="2399" b="11974"/>
          <a:stretch>
            <a:fillRect/>
          </a:stretch>
        </p:blipFill>
        <p:spPr bwMode="auto">
          <a:xfrm>
            <a:off x="4572000" y="1531938"/>
            <a:ext cx="3840163" cy="4364037"/>
          </a:xfrm>
          <a:prstGeom prst="rect">
            <a:avLst/>
          </a:prstGeom>
          <a:noFill/>
          <a:ln w="9525">
            <a:noFill/>
            <a:miter lim="800000"/>
            <a:headEnd/>
            <a:tailEnd/>
          </a:ln>
        </p:spPr>
      </p:pic>
      <p:sp>
        <p:nvSpPr>
          <p:cNvPr id="44038" name="Title 1"/>
          <p:cNvSpPr txBox="1">
            <a:spLocks/>
          </p:cNvSpPr>
          <p:nvPr/>
        </p:nvSpPr>
        <p:spPr bwMode="auto">
          <a:xfrm>
            <a:off x="411163" y="1109663"/>
            <a:ext cx="3990975" cy="436562"/>
          </a:xfrm>
          <a:prstGeom prst="rect">
            <a:avLst/>
          </a:prstGeom>
          <a:solidFill>
            <a:srgbClr val="FFFFFF"/>
          </a:solidFill>
          <a:ln w="9525">
            <a:noFill/>
            <a:miter lim="800000"/>
            <a:headEnd/>
            <a:tailEnd/>
          </a:ln>
        </p:spPr>
        <p:txBody>
          <a:bodyPr anchor="ctr"/>
          <a:lstStyle/>
          <a:p>
            <a:pPr algn="ctr" eaLnBrk="0" hangingPunct="0">
              <a:lnSpc>
                <a:spcPct val="90000"/>
              </a:lnSpc>
            </a:pPr>
            <a:r>
              <a:rPr lang="en-US" altLang="en-US" sz="2200" b="1">
                <a:solidFill>
                  <a:srgbClr val="1E3268"/>
                </a:solidFill>
                <a:latin typeface="Open Sans"/>
              </a:rPr>
              <a:t>Mediterranean diet</a:t>
            </a:r>
          </a:p>
        </p:txBody>
      </p:sp>
      <p:sp>
        <p:nvSpPr>
          <p:cNvPr id="44039" name="Title 1"/>
          <p:cNvSpPr txBox="1">
            <a:spLocks/>
          </p:cNvSpPr>
          <p:nvPr/>
        </p:nvSpPr>
        <p:spPr bwMode="auto">
          <a:xfrm>
            <a:off x="4476750" y="1112838"/>
            <a:ext cx="3990975" cy="434975"/>
          </a:xfrm>
          <a:prstGeom prst="rect">
            <a:avLst/>
          </a:prstGeom>
          <a:solidFill>
            <a:srgbClr val="FFFFFF"/>
          </a:solidFill>
          <a:ln w="9525">
            <a:noFill/>
            <a:miter lim="800000"/>
            <a:headEnd/>
            <a:tailEnd/>
          </a:ln>
        </p:spPr>
        <p:txBody>
          <a:bodyPr anchor="ctr"/>
          <a:lstStyle/>
          <a:p>
            <a:pPr algn="ctr" eaLnBrk="0" hangingPunct="0">
              <a:lnSpc>
                <a:spcPct val="90000"/>
              </a:lnSpc>
            </a:pPr>
            <a:r>
              <a:rPr lang="en-US" altLang="en-US" sz="2200" b="1">
                <a:solidFill>
                  <a:srgbClr val="1E3268"/>
                </a:solidFill>
                <a:latin typeface="Open Sans"/>
              </a:rPr>
              <a:t>Vegetarian diet</a:t>
            </a:r>
          </a:p>
        </p:txBody>
      </p:sp>
      <p:sp>
        <p:nvSpPr>
          <p:cNvPr id="44040" name="Rectangle 3"/>
          <p:cNvSpPr>
            <a:spLocks noChangeArrowheads="1"/>
          </p:cNvSpPr>
          <p:nvPr/>
        </p:nvSpPr>
        <p:spPr bwMode="auto">
          <a:xfrm>
            <a:off x="474663" y="5895975"/>
            <a:ext cx="4572000" cy="277813"/>
          </a:xfrm>
          <a:prstGeom prst="rect">
            <a:avLst/>
          </a:prstGeom>
          <a:noFill/>
          <a:ln w="9525">
            <a:noFill/>
            <a:miter lim="800000"/>
            <a:headEnd/>
            <a:tailEnd/>
          </a:ln>
        </p:spPr>
        <p:txBody>
          <a:bodyPr>
            <a:spAutoFit/>
          </a:bodyPr>
          <a:lstStyle/>
          <a:p>
            <a:r>
              <a:rPr lang="en-CA" altLang="en-US" sz="1200">
                <a:solidFill>
                  <a:srgbClr val="002060"/>
                </a:solidFill>
              </a:rPr>
              <a:t>https://oldwayspt.org/traditional-diets/mediterranean-diet</a:t>
            </a:r>
          </a:p>
        </p:txBody>
      </p:sp>
      <p:sp>
        <p:nvSpPr>
          <p:cNvPr id="44041" name="Rectangle 4"/>
          <p:cNvSpPr>
            <a:spLocks noChangeArrowheads="1"/>
          </p:cNvSpPr>
          <p:nvPr/>
        </p:nvSpPr>
        <p:spPr bwMode="auto">
          <a:xfrm>
            <a:off x="4937125" y="5905500"/>
            <a:ext cx="4014788" cy="276225"/>
          </a:xfrm>
          <a:prstGeom prst="rect">
            <a:avLst/>
          </a:prstGeom>
          <a:noFill/>
          <a:ln w="9525">
            <a:noFill/>
            <a:miter lim="800000"/>
            <a:headEnd/>
            <a:tailEnd/>
          </a:ln>
        </p:spPr>
        <p:txBody>
          <a:bodyPr>
            <a:spAutoFit/>
          </a:bodyPr>
          <a:lstStyle/>
          <a:p>
            <a:r>
              <a:rPr lang="en-CA" altLang="en-US" sz="1200">
                <a:solidFill>
                  <a:srgbClr val="002060"/>
                </a:solidFill>
              </a:rPr>
              <a:t>https://oldwayspt.org/traditional-diets/vegetarian-vegan-diet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extLst>
          </p:cNvPr>
          <p:cNvSpPr/>
          <p:nvPr/>
        </p:nvSpPr>
        <p:spPr>
          <a:xfrm>
            <a:off x="0" y="6113463"/>
            <a:ext cx="9144000" cy="13017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46082"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
        <p:nvSpPr>
          <p:cNvPr id="46083" name="Title 1"/>
          <p:cNvSpPr>
            <a:spLocks noGrp="1"/>
          </p:cNvSpPr>
          <p:nvPr>
            <p:ph type="title"/>
          </p:nvPr>
        </p:nvSpPr>
        <p:spPr>
          <a:xfrm>
            <a:off x="0" y="-42863"/>
            <a:ext cx="9144000" cy="1325563"/>
          </a:xfrm>
        </p:spPr>
        <p:txBody>
          <a:bodyPr/>
          <a:lstStyle/>
          <a:p>
            <a:pPr algn="ctr"/>
            <a:r>
              <a:rPr lang="en-US" altLang="en-US" sz="3400" smtClean="0">
                <a:latin typeface="Open Sans"/>
                <a:cs typeface="Open Sans"/>
              </a:rPr>
              <a:t>Choose “healthy” dietary patterns</a:t>
            </a:r>
          </a:p>
        </p:txBody>
      </p:sp>
      <p:sp>
        <p:nvSpPr>
          <p:cNvPr id="46084" name="Title 1"/>
          <p:cNvSpPr txBox="1">
            <a:spLocks/>
          </p:cNvSpPr>
          <p:nvPr/>
        </p:nvSpPr>
        <p:spPr bwMode="auto">
          <a:xfrm>
            <a:off x="128588" y="925513"/>
            <a:ext cx="3992562" cy="436562"/>
          </a:xfrm>
          <a:prstGeom prst="rect">
            <a:avLst/>
          </a:prstGeom>
          <a:solidFill>
            <a:srgbClr val="FFFFFF"/>
          </a:solidFill>
          <a:ln w="9525">
            <a:noFill/>
            <a:miter lim="800000"/>
            <a:headEnd/>
            <a:tailEnd/>
          </a:ln>
        </p:spPr>
        <p:txBody>
          <a:bodyPr anchor="ctr"/>
          <a:lstStyle/>
          <a:p>
            <a:pPr algn="ctr" eaLnBrk="0" hangingPunct="0">
              <a:lnSpc>
                <a:spcPct val="90000"/>
              </a:lnSpc>
            </a:pPr>
            <a:r>
              <a:rPr lang="en-US" altLang="en-US" sz="2200" b="1">
                <a:solidFill>
                  <a:srgbClr val="1E3268"/>
                </a:solidFill>
                <a:latin typeface="Open Sans"/>
              </a:rPr>
              <a:t>Portfolio diet</a:t>
            </a:r>
          </a:p>
        </p:txBody>
      </p:sp>
      <p:sp>
        <p:nvSpPr>
          <p:cNvPr id="46085" name="Title 1"/>
          <p:cNvSpPr txBox="1">
            <a:spLocks/>
          </p:cNvSpPr>
          <p:nvPr/>
        </p:nvSpPr>
        <p:spPr bwMode="auto">
          <a:xfrm>
            <a:off x="4572000" y="962025"/>
            <a:ext cx="3992563" cy="436563"/>
          </a:xfrm>
          <a:prstGeom prst="rect">
            <a:avLst/>
          </a:prstGeom>
          <a:solidFill>
            <a:srgbClr val="FFFFFF"/>
          </a:solidFill>
          <a:ln w="9525">
            <a:noFill/>
            <a:miter lim="800000"/>
            <a:headEnd/>
            <a:tailEnd/>
          </a:ln>
        </p:spPr>
        <p:txBody>
          <a:bodyPr anchor="ctr"/>
          <a:lstStyle/>
          <a:p>
            <a:pPr algn="ctr" eaLnBrk="0" hangingPunct="0">
              <a:lnSpc>
                <a:spcPct val="90000"/>
              </a:lnSpc>
            </a:pPr>
            <a:r>
              <a:rPr lang="en-US" altLang="en-US" sz="2200" b="1">
                <a:solidFill>
                  <a:srgbClr val="1E3268"/>
                </a:solidFill>
                <a:latin typeface="Open Sans"/>
              </a:rPr>
              <a:t>DASH diet</a:t>
            </a:r>
          </a:p>
        </p:txBody>
      </p:sp>
      <p:sp>
        <p:nvSpPr>
          <p:cNvPr id="46086" name="Rectangle 5"/>
          <p:cNvSpPr>
            <a:spLocks noChangeArrowheads="1"/>
          </p:cNvSpPr>
          <p:nvPr/>
        </p:nvSpPr>
        <p:spPr bwMode="auto">
          <a:xfrm>
            <a:off x="4524375" y="5953125"/>
            <a:ext cx="4121150" cy="460375"/>
          </a:xfrm>
          <a:prstGeom prst="rect">
            <a:avLst/>
          </a:prstGeom>
          <a:noFill/>
          <a:ln w="9525">
            <a:noFill/>
            <a:miter lim="800000"/>
            <a:headEnd/>
            <a:tailEnd/>
          </a:ln>
        </p:spPr>
        <p:txBody>
          <a:bodyPr>
            <a:spAutoFit/>
          </a:bodyPr>
          <a:lstStyle/>
          <a:p>
            <a:r>
              <a:rPr lang="en-CA" altLang="en-US" sz="1200">
                <a:solidFill>
                  <a:srgbClr val="002060"/>
                </a:solidFill>
              </a:rPr>
              <a:t>http://guidelines.diabetes.ca/cdacpg/media/documents/patient-resources/high-blood-pressure-and-diabetes.pdf</a:t>
            </a:r>
          </a:p>
        </p:txBody>
      </p:sp>
      <p:sp>
        <p:nvSpPr>
          <p:cNvPr id="46087" name="Rectangle 10"/>
          <p:cNvSpPr>
            <a:spLocks noChangeArrowheads="1"/>
          </p:cNvSpPr>
          <p:nvPr/>
        </p:nvSpPr>
        <p:spPr bwMode="auto">
          <a:xfrm>
            <a:off x="-26988" y="6578600"/>
            <a:ext cx="4864101" cy="276225"/>
          </a:xfrm>
          <a:prstGeom prst="rect">
            <a:avLst/>
          </a:prstGeom>
          <a:noFill/>
          <a:ln w="9525">
            <a:noFill/>
            <a:miter lim="800000"/>
            <a:headEnd/>
            <a:tailEnd/>
          </a:ln>
        </p:spPr>
        <p:txBody>
          <a:bodyPr>
            <a:spAutoFit/>
          </a:bodyPr>
          <a:lstStyle/>
          <a:p>
            <a:r>
              <a:rPr lang="en-CA" altLang="en-US" sz="1200">
                <a:solidFill>
                  <a:srgbClr val="002060"/>
                </a:solidFill>
              </a:rPr>
              <a:t>https://www.ccs.ca/images/Images_2017/Portfolio_Diet_Scroll_eng.pdf</a:t>
            </a:r>
          </a:p>
        </p:txBody>
      </p:sp>
      <p:pic>
        <p:nvPicPr>
          <p:cNvPr id="46088" name="Picture 3"/>
          <p:cNvPicPr>
            <a:picLocks noChangeAspect="1"/>
          </p:cNvPicPr>
          <p:nvPr/>
        </p:nvPicPr>
        <p:blipFill>
          <a:blip r:embed="rId3"/>
          <a:srcRect/>
          <a:stretch>
            <a:fillRect/>
          </a:stretch>
        </p:blipFill>
        <p:spPr bwMode="auto">
          <a:xfrm>
            <a:off x="322263" y="1252538"/>
            <a:ext cx="3698875" cy="5383212"/>
          </a:xfrm>
          <a:prstGeom prst="rect">
            <a:avLst/>
          </a:prstGeom>
          <a:noFill/>
          <a:ln w="9525">
            <a:noFill/>
            <a:miter lim="800000"/>
            <a:headEnd/>
            <a:tailEnd/>
          </a:ln>
        </p:spPr>
      </p:pic>
      <p:pic>
        <p:nvPicPr>
          <p:cNvPr id="46089" name="Picture 4"/>
          <p:cNvPicPr>
            <a:picLocks noChangeAspect="1"/>
          </p:cNvPicPr>
          <p:nvPr/>
        </p:nvPicPr>
        <p:blipFill>
          <a:blip r:embed="rId4"/>
          <a:srcRect/>
          <a:stretch>
            <a:fillRect/>
          </a:stretch>
        </p:blipFill>
        <p:spPr bwMode="auto">
          <a:xfrm>
            <a:off x="4929188" y="1358900"/>
            <a:ext cx="3184525" cy="4705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4"/>
          <p:cNvSpPr>
            <a:spLocks noGrp="1"/>
          </p:cNvSpPr>
          <p:nvPr>
            <p:ph type="title" idx="4294967295"/>
          </p:nvPr>
        </p:nvSpPr>
        <p:spPr/>
        <p:txBody>
          <a:bodyPr lIns="91440" tIns="45720" rIns="91440" bIns="45720"/>
          <a:lstStyle/>
          <a:p>
            <a:r>
              <a:rPr lang="en-US" altLang="en-US" sz="3200" smtClean="0">
                <a:latin typeface="Open Sans"/>
                <a:cs typeface="Open Sans"/>
              </a:rPr>
              <a:t>For People with BMI ≥25 kg/m</a:t>
            </a:r>
            <a:r>
              <a:rPr lang="en-US" altLang="en-US" sz="3200" baseline="30000" smtClean="0">
                <a:latin typeface="Open Sans"/>
                <a:cs typeface="Open Sans"/>
              </a:rPr>
              <a:t>2</a:t>
            </a:r>
            <a:r>
              <a:rPr lang="en-US" altLang="en-US" sz="3200" smtClean="0">
                <a:latin typeface="Open Sans"/>
                <a:cs typeface="Open Sans"/>
              </a:rPr>
              <a:t>…</a:t>
            </a:r>
          </a:p>
        </p:txBody>
      </p:sp>
      <p:sp>
        <p:nvSpPr>
          <p:cNvPr id="48130" name="Content Placeholder 5"/>
          <p:cNvSpPr>
            <a:spLocks noGrp="1"/>
          </p:cNvSpPr>
          <p:nvPr>
            <p:ph idx="4294967295"/>
          </p:nvPr>
        </p:nvSpPr>
        <p:spPr>
          <a:xfrm>
            <a:off x="628650" y="1627188"/>
            <a:ext cx="7886700" cy="4329112"/>
          </a:xfrm>
        </p:spPr>
        <p:txBody>
          <a:bodyPr lIns="91440" tIns="45720" rIns="91440" bIns="45720"/>
          <a:lstStyle/>
          <a:p>
            <a:pPr marL="0" indent="0" defTabSz="914400">
              <a:lnSpc>
                <a:spcPct val="110000"/>
              </a:lnSpc>
              <a:buFont typeface="Arial" charset="0"/>
              <a:buNone/>
            </a:pPr>
            <a:r>
              <a:rPr lang="en-US" altLang="en-US" b="0" smtClean="0">
                <a:latin typeface="Open Sans"/>
                <a:cs typeface="Open Sans"/>
              </a:rPr>
              <a:t>Nutritionally balanced</a:t>
            </a:r>
            <a:r>
              <a:rPr lang="en-US" altLang="en-US" smtClean="0">
                <a:latin typeface="Open Sans"/>
                <a:cs typeface="Open Sans"/>
              </a:rPr>
              <a:t>, </a:t>
            </a:r>
            <a:r>
              <a:rPr lang="en-US" altLang="en-US" b="0" smtClean="0">
                <a:latin typeface="Open Sans"/>
                <a:cs typeface="Open Sans"/>
              </a:rPr>
              <a:t>calorie-reduced diet </a:t>
            </a:r>
            <a:r>
              <a:rPr lang="en-US" altLang="en-US" smtClean="0">
                <a:latin typeface="Open Sans"/>
                <a:cs typeface="Open Sans"/>
              </a:rPr>
              <a:t>should be followed to achieve and maintain a lower, healthier body weight</a:t>
            </a:r>
          </a:p>
          <a:p>
            <a:pPr marL="0" indent="0" defTabSz="914400">
              <a:lnSpc>
                <a:spcPct val="110000"/>
              </a:lnSpc>
              <a:buFont typeface="Arial" charset="0"/>
              <a:buNone/>
            </a:pPr>
            <a:endParaRPr lang="en-US" altLang="en-US" smtClean="0">
              <a:latin typeface="Open Sans"/>
              <a:cs typeface="Open Sans"/>
            </a:endParaRPr>
          </a:p>
          <a:p>
            <a:pPr marL="0" indent="0" defTabSz="914400">
              <a:lnSpc>
                <a:spcPct val="110000"/>
              </a:lnSpc>
              <a:buFont typeface="Arial" charset="0"/>
              <a:buNone/>
            </a:pPr>
            <a:endParaRPr lang="en-US" altLang="en-US" smtClean="0">
              <a:latin typeface="Open Sans"/>
              <a:cs typeface="Open Sans"/>
            </a:endParaRPr>
          </a:p>
        </p:txBody>
      </p:sp>
      <p:sp>
        <p:nvSpPr>
          <p:cNvPr id="7" name="TextBox 6"/>
          <p:cNvSpPr txBox="1">
            <a:spLocks noChangeArrowheads="1"/>
          </p:cNvSpPr>
          <p:nvPr/>
        </p:nvSpPr>
        <p:spPr bwMode="auto">
          <a:xfrm>
            <a:off x="881063" y="3403600"/>
            <a:ext cx="7467600" cy="2282825"/>
          </a:xfrm>
          <a:prstGeom prst="rect">
            <a:avLst/>
          </a:prstGeom>
          <a:solidFill>
            <a:schemeClr val="accent1"/>
          </a:solidFill>
          <a:ln w="9525">
            <a:noFill/>
            <a:miter lim="800000"/>
            <a:headEnd/>
            <a:tailEnd/>
          </a:ln>
        </p:spPr>
        <p:txBody>
          <a:bodyPr>
            <a:spAutoFit/>
          </a:bodyPr>
          <a:lstStyle/>
          <a:p>
            <a:pPr algn="ctr" defTabSz="914400" eaLnBrk="0" hangingPunct="0"/>
            <a:r>
              <a:rPr lang="en-US" altLang="en-US">
                <a:solidFill>
                  <a:schemeClr val="bg1"/>
                </a:solidFill>
                <a:latin typeface="Arial" charset="0"/>
              </a:rPr>
              <a:t>Weight loss of </a:t>
            </a:r>
            <a:r>
              <a:rPr lang="en-US" altLang="en-US" b="1">
                <a:solidFill>
                  <a:schemeClr val="bg1"/>
                </a:solidFill>
                <a:latin typeface="Arial" charset="0"/>
              </a:rPr>
              <a:t>5-10% </a:t>
            </a:r>
            <a:r>
              <a:rPr lang="en-US" altLang="en-US">
                <a:solidFill>
                  <a:schemeClr val="bg1"/>
                </a:solidFill>
                <a:latin typeface="Arial" charset="0"/>
              </a:rPr>
              <a:t>of initial body weight</a:t>
            </a:r>
          </a:p>
          <a:p>
            <a:pPr algn="ctr" defTabSz="914400" eaLnBrk="0" hangingPunct="0"/>
            <a:endParaRPr lang="en-US" altLang="en-US">
              <a:solidFill>
                <a:schemeClr val="bg1"/>
              </a:solidFill>
              <a:latin typeface="Arial" charset="0"/>
            </a:endParaRPr>
          </a:p>
          <a:p>
            <a:pPr algn="ctr" defTabSz="914400" eaLnBrk="0" hangingPunct="0"/>
            <a:endParaRPr lang="en-US" altLang="en-US">
              <a:solidFill>
                <a:schemeClr val="bg1"/>
              </a:solidFill>
              <a:latin typeface="Arial" charset="0"/>
            </a:endParaRPr>
          </a:p>
          <a:p>
            <a:pPr algn="ctr" defTabSz="914400" eaLnBrk="0" hangingPunct="0"/>
            <a:endParaRPr lang="en-US" altLang="en-US">
              <a:solidFill>
                <a:schemeClr val="bg1"/>
              </a:solidFill>
              <a:latin typeface="Arial" charset="0"/>
            </a:endParaRPr>
          </a:p>
          <a:p>
            <a:pPr algn="ctr" defTabSz="914400" eaLnBrk="0" hangingPunct="0"/>
            <a:r>
              <a:rPr lang="en-US" altLang="en-US">
                <a:solidFill>
                  <a:schemeClr val="bg1"/>
                </a:solidFill>
                <a:latin typeface="Arial" charset="0"/>
              </a:rPr>
              <a:t> Improved insulin sensitivity, glycemic control, blood pressure control, lipid levels</a:t>
            </a:r>
          </a:p>
        </p:txBody>
      </p:sp>
      <p:sp>
        <p:nvSpPr>
          <p:cNvPr id="8" name="Down Arrow 7">
            <a:extLst>
              <a:ext uri="{FF2B5EF4-FFF2-40B4-BE49-F238E27FC236}"/>
            </a:extLst>
          </p:cNvPr>
          <p:cNvSpPr/>
          <p:nvPr/>
        </p:nvSpPr>
        <p:spPr>
          <a:xfrm>
            <a:off x="4211552" y="3978181"/>
            <a:ext cx="590550" cy="781050"/>
          </a:xfrm>
          <a:prstGeom prst="downArrow">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hangingPunct="0">
              <a:defRPr/>
            </a:pPr>
            <a:endParaRPr lang="en-CA"/>
          </a:p>
        </p:txBody>
      </p:sp>
      <p:sp>
        <p:nvSpPr>
          <p:cNvPr id="48135" name="Text Box 8"/>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extLst>
          </p:cNvPr>
          <p:cNvSpPr/>
          <p:nvPr/>
        </p:nvSpPr>
        <p:spPr>
          <a:xfrm>
            <a:off x="0" y="6072188"/>
            <a:ext cx="9144000" cy="17145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0178" name="Rectangle 4"/>
          <p:cNvSpPr>
            <a:spLocks noGrp="1"/>
          </p:cNvSpPr>
          <p:nvPr>
            <p:ph type="title" idx="4294967295"/>
          </p:nvPr>
        </p:nvSpPr>
        <p:spPr>
          <a:xfrm>
            <a:off x="639763" y="188913"/>
            <a:ext cx="7886700" cy="1325562"/>
          </a:xfrm>
        </p:spPr>
        <p:txBody>
          <a:bodyPr/>
          <a:lstStyle/>
          <a:p>
            <a:pPr algn="ctr">
              <a:lnSpc>
                <a:spcPct val="100000"/>
              </a:lnSpc>
            </a:pPr>
            <a:r>
              <a:rPr lang="en-US" altLang="en-US" sz="3200" smtClean="0">
                <a:latin typeface="Open Sans"/>
                <a:cs typeface="Open Sans"/>
              </a:rPr>
              <a:t>Nutritional management of hyperglycemia in type 2 diabetes</a:t>
            </a:r>
            <a:endParaRPr lang="en-CA" altLang="en-US" sz="3200" smtClean="0">
              <a:latin typeface="Open Sans"/>
              <a:cs typeface="Open Sans"/>
            </a:endParaRPr>
          </a:p>
        </p:txBody>
      </p:sp>
      <p:sp>
        <p:nvSpPr>
          <p:cNvPr id="50179" name="Text Box 7"/>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grpSp>
        <p:nvGrpSpPr>
          <p:cNvPr id="50180" name="Group 19"/>
          <p:cNvGrpSpPr>
            <a:grpSpLocks/>
          </p:cNvGrpSpPr>
          <p:nvPr/>
        </p:nvGrpSpPr>
        <p:grpSpPr bwMode="auto">
          <a:xfrm>
            <a:off x="1127125" y="1463675"/>
            <a:ext cx="7237413" cy="596900"/>
            <a:chOff x="1127607" y="1464278"/>
            <a:chExt cx="6872465" cy="596646"/>
          </a:xfrm>
        </p:grpSpPr>
        <p:sp>
          <p:nvSpPr>
            <p:cNvPr id="50201" name="TextBox 5"/>
            <p:cNvSpPr txBox="1">
              <a:spLocks noChangeArrowheads="1"/>
            </p:cNvSpPr>
            <p:nvPr/>
          </p:nvSpPr>
          <p:spPr bwMode="auto">
            <a:xfrm>
              <a:off x="2063734" y="1464278"/>
              <a:ext cx="4914287" cy="580778"/>
            </a:xfrm>
            <a:prstGeom prst="rect">
              <a:avLst/>
            </a:prstGeom>
            <a:noFill/>
            <a:ln w="9525">
              <a:noFill/>
              <a:miter lim="800000"/>
              <a:headEnd/>
              <a:tailEnd/>
            </a:ln>
          </p:spPr>
          <p:txBody>
            <a:bodyPr>
              <a:spAutoFit/>
            </a:bodyPr>
            <a:lstStyle/>
            <a:p>
              <a:pPr algn="ctr"/>
              <a:r>
                <a:rPr lang="en-US" altLang="en-US" sz="1600" b="1"/>
                <a:t>Clinical assessment</a:t>
              </a:r>
            </a:p>
            <a:p>
              <a:pPr algn="ctr"/>
              <a:r>
                <a:rPr lang="en-US" altLang="en-US" sz="1600"/>
                <a:t>Healthy behaviour interventions by Registered Dietitan</a:t>
              </a:r>
            </a:p>
          </p:txBody>
        </p:sp>
        <p:sp>
          <p:nvSpPr>
            <p:cNvPr id="4" name="Rounded Rectangle 3">
              <a:extLst>
                <a:ext uri="{FF2B5EF4-FFF2-40B4-BE49-F238E27FC236}"/>
              </a:extLst>
            </p:cNvPr>
            <p:cNvSpPr/>
            <p:nvPr/>
          </p:nvSpPr>
          <p:spPr>
            <a:xfrm>
              <a:off x="1127607" y="1467452"/>
              <a:ext cx="6872465" cy="593472"/>
            </a:xfrm>
            <a:prstGeom prst="roundRect">
              <a:avLst/>
            </a:prstGeom>
            <a:no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21" name="Group 20"/>
          <p:cNvGrpSpPr>
            <a:grpSpLocks/>
          </p:cNvGrpSpPr>
          <p:nvPr/>
        </p:nvGrpSpPr>
        <p:grpSpPr bwMode="auto">
          <a:xfrm>
            <a:off x="1127125" y="2332038"/>
            <a:ext cx="7237413" cy="593725"/>
            <a:chOff x="1127607" y="2332024"/>
            <a:chExt cx="6872465" cy="593627"/>
          </a:xfrm>
        </p:grpSpPr>
        <p:sp>
          <p:nvSpPr>
            <p:cNvPr id="50199" name="TextBox 1"/>
            <p:cNvSpPr txBox="1">
              <a:spLocks noChangeArrowheads="1"/>
            </p:cNvSpPr>
            <p:nvPr/>
          </p:nvSpPr>
          <p:spPr bwMode="auto">
            <a:xfrm>
              <a:off x="1471829" y="2337276"/>
              <a:ext cx="6312152" cy="584776"/>
            </a:xfrm>
            <a:prstGeom prst="rect">
              <a:avLst/>
            </a:prstGeom>
            <a:noFill/>
            <a:ln w="9525">
              <a:noFill/>
              <a:miter lim="800000"/>
              <a:headEnd/>
              <a:tailEnd/>
            </a:ln>
          </p:spPr>
          <p:txBody>
            <a:bodyPr>
              <a:spAutoFit/>
            </a:bodyPr>
            <a:lstStyle/>
            <a:p>
              <a:pPr algn="ctr"/>
              <a:r>
                <a:rPr lang="en-US" altLang="en-US" sz="1600"/>
                <a:t>Initiate intensive healthy behaviour interventions or energy restriction and increased physical activity to achieve/maintain a healthy body weight</a:t>
              </a:r>
            </a:p>
          </p:txBody>
        </p:sp>
        <p:sp>
          <p:nvSpPr>
            <p:cNvPr id="13" name="Rounded Rectangle 12">
              <a:extLst>
                <a:ext uri="{FF2B5EF4-FFF2-40B4-BE49-F238E27FC236}"/>
              </a:extLst>
            </p:cNvPr>
            <p:cNvSpPr/>
            <p:nvPr/>
          </p:nvSpPr>
          <p:spPr>
            <a:xfrm>
              <a:off x="1127607" y="2332024"/>
              <a:ext cx="6872465" cy="593627"/>
            </a:xfrm>
            <a:prstGeom prst="roundRect">
              <a:avLst/>
            </a:prstGeom>
            <a:no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8" name="Group 7"/>
          <p:cNvGrpSpPr>
            <a:grpSpLocks/>
          </p:cNvGrpSpPr>
          <p:nvPr/>
        </p:nvGrpSpPr>
        <p:grpSpPr bwMode="auto">
          <a:xfrm>
            <a:off x="1065213" y="3181350"/>
            <a:ext cx="7362825" cy="700088"/>
            <a:chOff x="1065606" y="3181350"/>
            <a:chExt cx="7361807" cy="700088"/>
          </a:xfrm>
        </p:grpSpPr>
        <p:sp>
          <p:nvSpPr>
            <p:cNvPr id="50197" name="TextBox 6"/>
            <p:cNvSpPr txBox="1">
              <a:spLocks noChangeArrowheads="1"/>
            </p:cNvSpPr>
            <p:nvPr/>
          </p:nvSpPr>
          <p:spPr bwMode="auto">
            <a:xfrm>
              <a:off x="1065606" y="3225755"/>
              <a:ext cx="7361807" cy="584776"/>
            </a:xfrm>
            <a:prstGeom prst="rect">
              <a:avLst/>
            </a:prstGeom>
            <a:noFill/>
            <a:ln w="9525">
              <a:noFill/>
              <a:miter lim="800000"/>
              <a:headEnd/>
              <a:tailEnd/>
            </a:ln>
          </p:spPr>
          <p:txBody>
            <a:bodyPr>
              <a:spAutoFit/>
            </a:bodyPr>
            <a:lstStyle/>
            <a:p>
              <a:pPr algn="ctr"/>
              <a:r>
                <a:rPr lang="en-US" altLang="en-US" sz="1600"/>
                <a:t>Provide counselling on a diet best suited to the individual based on values, preferences, and treatment goals using the advantages/disadvantages listed in Table 1</a:t>
              </a:r>
            </a:p>
          </p:txBody>
        </p:sp>
        <p:sp>
          <p:nvSpPr>
            <p:cNvPr id="14" name="Rounded Rectangle 13">
              <a:extLst>
                <a:ext uri="{FF2B5EF4-FFF2-40B4-BE49-F238E27FC236}"/>
              </a:extLst>
            </p:cNvPr>
            <p:cNvSpPr/>
            <p:nvPr/>
          </p:nvSpPr>
          <p:spPr bwMode="auto">
            <a:xfrm>
              <a:off x="1133859" y="3181350"/>
              <a:ext cx="7242761" cy="700088"/>
            </a:xfrm>
            <a:prstGeom prst="roundRect">
              <a:avLst/>
            </a:prstGeom>
            <a:no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27" name="Group 26"/>
          <p:cNvGrpSpPr>
            <a:grpSpLocks/>
          </p:cNvGrpSpPr>
          <p:nvPr/>
        </p:nvGrpSpPr>
        <p:grpSpPr bwMode="auto">
          <a:xfrm>
            <a:off x="1127125" y="4103688"/>
            <a:ext cx="7237413" cy="347662"/>
            <a:chOff x="1127607" y="4104020"/>
            <a:chExt cx="6872465" cy="347448"/>
          </a:xfrm>
        </p:grpSpPr>
        <p:sp>
          <p:nvSpPr>
            <p:cNvPr id="50195" name="TextBox 7"/>
            <p:cNvSpPr txBox="1">
              <a:spLocks noChangeArrowheads="1"/>
            </p:cNvSpPr>
            <p:nvPr/>
          </p:nvSpPr>
          <p:spPr bwMode="auto">
            <a:xfrm>
              <a:off x="3067928" y="4104020"/>
              <a:ext cx="2633260" cy="338554"/>
            </a:xfrm>
            <a:prstGeom prst="rect">
              <a:avLst/>
            </a:prstGeom>
            <a:noFill/>
            <a:ln w="9525">
              <a:noFill/>
              <a:miter lim="800000"/>
              <a:headEnd/>
              <a:tailEnd/>
            </a:ln>
          </p:spPr>
          <p:txBody>
            <a:bodyPr>
              <a:spAutoFit/>
            </a:bodyPr>
            <a:lstStyle/>
            <a:p>
              <a:pPr algn="ctr"/>
              <a:r>
                <a:rPr lang="en-US" altLang="en-US" sz="1600"/>
                <a:t>If not at target</a:t>
              </a:r>
            </a:p>
          </p:txBody>
        </p:sp>
        <p:sp>
          <p:nvSpPr>
            <p:cNvPr id="15" name="Rounded Rectangle 14">
              <a:extLst>
                <a:ext uri="{FF2B5EF4-FFF2-40B4-BE49-F238E27FC236}"/>
              </a:extLst>
            </p:cNvPr>
            <p:cNvSpPr/>
            <p:nvPr/>
          </p:nvSpPr>
          <p:spPr>
            <a:xfrm>
              <a:off x="1127607" y="4153202"/>
              <a:ext cx="6872465" cy="298266"/>
            </a:xfrm>
            <a:prstGeom prst="roundRect">
              <a:avLst/>
            </a:prstGeom>
            <a:no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28" name="Group 27"/>
          <p:cNvGrpSpPr>
            <a:grpSpLocks/>
          </p:cNvGrpSpPr>
          <p:nvPr/>
        </p:nvGrpSpPr>
        <p:grpSpPr bwMode="auto">
          <a:xfrm>
            <a:off x="1127125" y="4673600"/>
            <a:ext cx="7237413" cy="477838"/>
            <a:chOff x="1127607" y="4673836"/>
            <a:chExt cx="6872465" cy="477825"/>
          </a:xfrm>
        </p:grpSpPr>
        <p:sp>
          <p:nvSpPr>
            <p:cNvPr id="50193" name="TextBox 8"/>
            <p:cNvSpPr txBox="1">
              <a:spLocks noChangeArrowheads="1"/>
            </p:cNvSpPr>
            <p:nvPr/>
          </p:nvSpPr>
          <p:spPr bwMode="auto">
            <a:xfrm>
              <a:off x="1600485" y="4715158"/>
              <a:ext cx="5984153" cy="338554"/>
            </a:xfrm>
            <a:prstGeom prst="rect">
              <a:avLst/>
            </a:prstGeom>
            <a:noFill/>
            <a:ln w="9525">
              <a:noFill/>
              <a:miter lim="800000"/>
              <a:headEnd/>
              <a:tailEnd/>
            </a:ln>
          </p:spPr>
          <p:txBody>
            <a:bodyPr>
              <a:spAutoFit/>
            </a:bodyPr>
            <a:lstStyle/>
            <a:p>
              <a:pPr algn="ctr"/>
              <a:r>
                <a:rPr lang="en-US" altLang="en-US" sz="1600"/>
                <a:t>Continue healthy behaviour interventions and add pharmacotherapy</a:t>
              </a:r>
            </a:p>
          </p:txBody>
        </p:sp>
        <p:sp>
          <p:nvSpPr>
            <p:cNvPr id="16" name="Rounded Rectangle 15">
              <a:extLst>
                <a:ext uri="{FF2B5EF4-FFF2-40B4-BE49-F238E27FC236}"/>
              </a:extLst>
            </p:cNvPr>
            <p:cNvSpPr/>
            <p:nvPr/>
          </p:nvSpPr>
          <p:spPr>
            <a:xfrm>
              <a:off x="1127607" y="4673836"/>
              <a:ext cx="6872465" cy="477825"/>
            </a:xfrm>
            <a:prstGeom prst="roundRect">
              <a:avLst/>
            </a:prstGeom>
            <a:no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grpSp>
        <p:nvGrpSpPr>
          <p:cNvPr id="29" name="Group 28"/>
          <p:cNvGrpSpPr>
            <a:grpSpLocks/>
          </p:cNvGrpSpPr>
          <p:nvPr/>
        </p:nvGrpSpPr>
        <p:grpSpPr bwMode="auto">
          <a:xfrm>
            <a:off x="996950" y="5362575"/>
            <a:ext cx="7224713" cy="854075"/>
            <a:chOff x="997043" y="5362348"/>
            <a:chExt cx="7003029" cy="854737"/>
          </a:xfrm>
        </p:grpSpPr>
        <p:sp>
          <p:nvSpPr>
            <p:cNvPr id="50191" name="TextBox 9"/>
            <p:cNvSpPr txBox="1">
              <a:spLocks noChangeArrowheads="1"/>
            </p:cNvSpPr>
            <p:nvPr/>
          </p:nvSpPr>
          <p:spPr bwMode="auto">
            <a:xfrm>
              <a:off x="997043" y="5362348"/>
              <a:ext cx="7003029" cy="830997"/>
            </a:xfrm>
            <a:prstGeom prst="rect">
              <a:avLst/>
            </a:prstGeom>
            <a:noFill/>
            <a:ln w="9525">
              <a:noFill/>
              <a:miter lim="800000"/>
              <a:headEnd/>
              <a:tailEnd/>
            </a:ln>
          </p:spPr>
          <p:txBody>
            <a:bodyPr>
              <a:spAutoFit/>
            </a:bodyPr>
            <a:lstStyle/>
            <a:p>
              <a:pPr algn="ctr"/>
              <a:r>
                <a:rPr lang="en-US" altLang="en-US" sz="1600"/>
                <a:t>Timely adjustments to healthy behaviour interventions and/or pharmacotherapy should be made to attain A1C within 2 to 3 months for healthy behaviour interventions alone or 3 to 6 months for any combination with pharmacotherapy</a:t>
              </a:r>
            </a:p>
          </p:txBody>
        </p:sp>
        <p:sp>
          <p:nvSpPr>
            <p:cNvPr id="17" name="Rounded Rectangle 16">
              <a:extLst>
                <a:ext uri="{FF2B5EF4-FFF2-40B4-BE49-F238E27FC236}"/>
              </a:extLst>
            </p:cNvPr>
            <p:cNvSpPr/>
            <p:nvPr/>
          </p:nvSpPr>
          <p:spPr>
            <a:xfrm>
              <a:off x="1126301" y="5386179"/>
              <a:ext cx="6873771" cy="830906"/>
            </a:xfrm>
            <a:prstGeom prst="roundRect">
              <a:avLst/>
            </a:prstGeom>
            <a:no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cxnSp>
        <p:nvCxnSpPr>
          <p:cNvPr id="18" name="Straight Arrow Connector 17">
            <a:extLst>
              <a:ext uri="{FF2B5EF4-FFF2-40B4-BE49-F238E27FC236}"/>
            </a:extLst>
          </p:cNvPr>
          <p:cNvCxnSpPr/>
          <p:nvPr/>
        </p:nvCxnSpPr>
        <p:spPr>
          <a:xfrm>
            <a:off x="4594225" y="2060575"/>
            <a:ext cx="0" cy="271463"/>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extLst>
          </p:cNvPr>
          <p:cNvCxnSpPr/>
          <p:nvPr/>
        </p:nvCxnSpPr>
        <p:spPr>
          <a:xfrm>
            <a:off x="4567238" y="2909888"/>
            <a:ext cx="0" cy="27146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extLst>
          </p:cNvPr>
          <p:cNvCxnSpPr/>
          <p:nvPr/>
        </p:nvCxnSpPr>
        <p:spPr>
          <a:xfrm>
            <a:off x="4556125" y="3881438"/>
            <a:ext cx="0" cy="27146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extLst>
          </p:cNvPr>
          <p:cNvCxnSpPr/>
          <p:nvPr/>
        </p:nvCxnSpPr>
        <p:spPr>
          <a:xfrm>
            <a:off x="4556125" y="4443413"/>
            <a:ext cx="0" cy="27146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extLst>
          </p:cNvPr>
          <p:cNvCxnSpPr/>
          <p:nvPr/>
        </p:nvCxnSpPr>
        <p:spPr>
          <a:xfrm>
            <a:off x="4556125" y="5140325"/>
            <a:ext cx="0" cy="26987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ChangeArrowheads="1"/>
          </p:cNvSpPr>
          <p:nvPr/>
        </p:nvSpPr>
        <p:spPr bwMode="auto">
          <a:xfrm>
            <a:off x="1282700" y="-1747838"/>
            <a:ext cx="184150" cy="868363"/>
          </a:xfrm>
          <a:prstGeom prst="rect">
            <a:avLst/>
          </a:prstGeom>
          <a:noFill/>
          <a:ln w="9525">
            <a:noFill/>
            <a:miter lim="800000"/>
            <a:headEnd/>
            <a:tailEnd/>
          </a:ln>
        </p:spPr>
        <p:txBody>
          <a:bodyPr wrap="none" anchor="ctr">
            <a:spAutoFit/>
          </a:bodyPr>
          <a:lstStyle/>
          <a:p>
            <a:pPr eaLnBrk="0" hangingPunct="0"/>
            <a:r>
              <a:rPr lang="en-US" altLang="en-US" sz="1700"/>
              <a:t/>
            </a:r>
            <a:br>
              <a:rPr lang="en-US" altLang="en-US" sz="1700"/>
            </a:br>
            <a:endParaRPr lang="en-US" altLang="en-US" sz="1700"/>
          </a:p>
          <a:p>
            <a:pPr eaLnBrk="0" hangingPunct="0"/>
            <a:endParaRPr lang="en-US" altLang="en-US" sz="1700"/>
          </a:p>
        </p:txBody>
      </p:sp>
      <p:sp>
        <p:nvSpPr>
          <p:cNvPr id="51202" name="Rectangle 49"/>
          <p:cNvSpPr>
            <a:spLocks noChangeArrowheads="1"/>
          </p:cNvSpPr>
          <p:nvPr/>
        </p:nvSpPr>
        <p:spPr bwMode="auto">
          <a:xfrm>
            <a:off x="1282700" y="8010525"/>
            <a:ext cx="184150" cy="595313"/>
          </a:xfrm>
          <a:prstGeom prst="rect">
            <a:avLst/>
          </a:prstGeom>
          <a:noFill/>
          <a:ln w="9525">
            <a:noFill/>
            <a:miter lim="800000"/>
            <a:headEnd/>
            <a:tailEnd/>
          </a:ln>
        </p:spPr>
        <p:txBody>
          <a:bodyPr wrap="none" anchor="ctr">
            <a:spAutoFit/>
          </a:bodyPr>
          <a:lstStyle/>
          <a:p>
            <a:pPr eaLnBrk="0" hangingPunct="0"/>
            <a:r>
              <a:rPr lang="en-US" altLang="en-US" sz="800"/>
              <a:t/>
            </a:r>
            <a:br>
              <a:rPr lang="en-US" altLang="en-US" sz="800"/>
            </a:br>
            <a:r>
              <a:rPr lang="en-US" altLang="en-US" sz="800"/>
              <a:t/>
            </a:r>
            <a:br>
              <a:rPr lang="en-US" altLang="en-US" sz="800"/>
            </a:br>
            <a:endParaRPr lang="en-US" altLang="en-US" sz="1700"/>
          </a:p>
        </p:txBody>
      </p:sp>
      <p:sp>
        <p:nvSpPr>
          <p:cNvPr id="51203" name="Title 3"/>
          <p:cNvSpPr>
            <a:spLocks noGrp="1"/>
          </p:cNvSpPr>
          <p:nvPr>
            <p:ph type="title"/>
          </p:nvPr>
        </p:nvSpPr>
        <p:spPr>
          <a:xfrm>
            <a:off x="19050" y="0"/>
            <a:ext cx="9144000" cy="1325563"/>
          </a:xfrm>
        </p:spPr>
        <p:txBody>
          <a:bodyPr/>
          <a:lstStyle/>
          <a:p>
            <a:pPr algn="ctr"/>
            <a:r>
              <a:rPr lang="en-US" altLang="en-US" sz="3200" smtClean="0">
                <a:latin typeface="Open Sans"/>
                <a:cs typeface="Open Sans"/>
              </a:rPr>
              <a:t>Table 1. Properties of dietary interventions</a:t>
            </a:r>
          </a:p>
        </p:txBody>
      </p:sp>
      <p:pic>
        <p:nvPicPr>
          <p:cNvPr id="51204" name="Picture 4"/>
          <p:cNvPicPr>
            <a:picLocks noChangeAspect="1"/>
          </p:cNvPicPr>
          <p:nvPr/>
        </p:nvPicPr>
        <p:blipFill>
          <a:blip r:embed="rId2"/>
          <a:srcRect/>
          <a:stretch>
            <a:fillRect/>
          </a:stretch>
        </p:blipFill>
        <p:spPr bwMode="auto">
          <a:xfrm>
            <a:off x="0" y="1077913"/>
            <a:ext cx="9144000" cy="5184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a:xfrm>
            <a:off x="73025" y="-231775"/>
            <a:ext cx="9144000" cy="1325563"/>
          </a:xfrm>
        </p:spPr>
        <p:txBody>
          <a:bodyPr/>
          <a:lstStyle/>
          <a:p>
            <a:pPr algn="ctr"/>
            <a:r>
              <a:rPr lang="en-US" altLang="en-US" sz="2800" smtClean="0">
                <a:latin typeface="Open Sans"/>
                <a:cs typeface="Open Sans"/>
              </a:rPr>
              <a:t>Stage-Targeted Strategies for Type 2 diabetes</a:t>
            </a:r>
          </a:p>
        </p:txBody>
      </p:sp>
      <p:graphicFrame>
        <p:nvGraphicFramePr>
          <p:cNvPr id="52249" name="Group 25"/>
          <p:cNvGraphicFramePr>
            <a:graphicFrameLocks noGrp="1"/>
          </p:cNvGraphicFramePr>
          <p:nvPr>
            <p:ph sz="half" idx="2"/>
          </p:nvPr>
        </p:nvGraphicFramePr>
        <p:xfrm>
          <a:off x="214313" y="952500"/>
          <a:ext cx="8747125" cy="5167313"/>
        </p:xfrm>
        <a:graphic>
          <a:graphicData uri="http://schemas.openxmlformats.org/drawingml/2006/table">
            <a:tbl>
              <a:tblPr/>
              <a:tblGrid>
                <a:gridCol w="1851025"/>
                <a:gridCol w="2101850"/>
                <a:gridCol w="1768475"/>
                <a:gridCol w="3025775"/>
              </a:tblGrid>
              <a:tr h="434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smtClean="0">
                          <a:ln>
                            <a:noFill/>
                          </a:ln>
                          <a:solidFill>
                            <a:srgbClr val="FFFFFF"/>
                          </a:solidFill>
                          <a:effectLst/>
                          <a:latin typeface="Calibri" pitchFamily="34" charset="0"/>
                          <a:ea typeface="MS PGothic" pitchFamily="34" charset="-128"/>
                          <a:cs typeface="Open Sans"/>
                        </a:rPr>
                        <a:t>Prediabetes</a:t>
                      </a:r>
                    </a:p>
                  </a:txBody>
                  <a:tcPr marL="91432" marR="91432"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smtClean="0">
                          <a:ln>
                            <a:noFill/>
                          </a:ln>
                          <a:solidFill>
                            <a:srgbClr val="FFFFFF"/>
                          </a:solidFill>
                          <a:effectLst/>
                          <a:latin typeface="Calibri" pitchFamily="34" charset="0"/>
                          <a:ea typeface="MS PGothic" pitchFamily="34" charset="-128"/>
                          <a:cs typeface="Open Sans"/>
                        </a:rPr>
                        <a:t>Early type 2 diabetes</a:t>
                      </a:r>
                    </a:p>
                  </a:txBody>
                  <a:tcPr marL="91432" marR="91432"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smtClean="0">
                          <a:ln>
                            <a:noFill/>
                          </a:ln>
                          <a:solidFill>
                            <a:srgbClr val="FFFFFF"/>
                          </a:solidFill>
                          <a:effectLst/>
                          <a:latin typeface="Calibri" pitchFamily="34" charset="0"/>
                          <a:ea typeface="MS PGothic" pitchFamily="34" charset="-128"/>
                          <a:cs typeface="Open Sans"/>
                        </a:rPr>
                        <a:t>Not on insulin </a:t>
                      </a:r>
                    </a:p>
                  </a:txBody>
                  <a:tcPr marL="91432" marR="91432"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smtClean="0">
                          <a:ln>
                            <a:noFill/>
                          </a:ln>
                          <a:solidFill>
                            <a:srgbClr val="FFFFFF"/>
                          </a:solidFill>
                          <a:effectLst/>
                          <a:latin typeface="Calibri" pitchFamily="34" charset="0"/>
                          <a:ea typeface="MS PGothic" pitchFamily="34" charset="-128"/>
                          <a:cs typeface="Open Sans"/>
                        </a:rPr>
                        <a:t>On basal insulin only </a:t>
                      </a:r>
                    </a:p>
                  </a:txBody>
                  <a:tcPr marL="91432" marR="91432"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2286000">
                <a:tc rowSpan="3">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Weight loss or maintenance*</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Portion control</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Guidance to include low GI CHO and reduce refined CHO</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Physical activity</a:t>
                      </a:r>
                    </a:p>
                  </a:txBody>
                  <a:tcPr marL="91432" marR="91432"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rowSpan="3">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Weight loss or maintenance*</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Portion control</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Low GI CHO</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High fibre</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CHO distribution</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Dietary pattern of choice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Physical activity</a:t>
                      </a:r>
                    </a:p>
                  </a:txBody>
                  <a:tcPr marL="91432" marR="91432"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rowSpan="3">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Weight loss or maintenance*</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Portion control</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CHO distribution</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Low GI CHO</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High fibre</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Dietary pattern of choice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Physical activity</a:t>
                      </a:r>
                    </a:p>
                  </a:txBody>
                  <a:tcPr marL="91432" marR="91432"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Portion control</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Weight loss or maintenance*</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CHO consistency</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Low GI CHO</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High fibre</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Dietary pattern of choice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Physical activity</a:t>
                      </a:r>
                    </a:p>
                  </a:txBody>
                  <a:tcPr marL="91432" marR="91432"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r>
              <a:tr h="40005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smtClean="0">
                          <a:ln>
                            <a:noFill/>
                          </a:ln>
                          <a:solidFill>
                            <a:schemeClr val="bg1"/>
                          </a:solidFill>
                          <a:effectLst/>
                          <a:latin typeface="Calibri" pitchFamily="34" charset="0"/>
                          <a:ea typeface="MS PGothic" pitchFamily="34" charset="-128"/>
                          <a:cs typeface="Open Sans"/>
                        </a:rPr>
                        <a:t>On basal-bolus therapy</a:t>
                      </a:r>
                    </a:p>
                  </a:txBody>
                  <a:tcPr marL="91432" marR="91432"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4472C5"/>
                    </a:solidFill>
                  </a:tcPr>
                </a:tc>
              </a:tr>
              <a:tr h="204311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Portion control</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Weight loss or maintenance*</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CHO consistency initially then learn CHO counting</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Low GI CHO</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High fibre</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Dietary pattern of choice **</a:t>
                      </a:r>
                    </a:p>
                    <a:p>
                      <a:pPr marL="285750" marR="0" lvl="0" indent="-285750" algn="l" defTabSz="914400" rtl="0" eaLnBrk="1" fontAlgn="base" latinLnBrk="0" hangingPunct="1">
                        <a:lnSpc>
                          <a:spcPct val="100000"/>
                        </a:lnSpc>
                        <a:spcBef>
                          <a:spcPct val="0"/>
                        </a:spcBef>
                        <a:spcAft>
                          <a:spcPct val="0"/>
                        </a:spcAft>
                        <a:buClrTx/>
                        <a:buSzTx/>
                        <a:buFont typeface="Arial" charset="0"/>
                        <a:buChar char="•"/>
                        <a:tabLst/>
                      </a:pPr>
                      <a:r>
                        <a:rPr kumimoji="0" lang="en-US" sz="1600" b="0" i="0" u="none" strike="noStrike" cap="none" normalizeH="0" baseline="0" smtClean="0">
                          <a:ln>
                            <a:noFill/>
                          </a:ln>
                          <a:solidFill>
                            <a:srgbClr val="000000"/>
                          </a:solidFill>
                          <a:effectLst/>
                          <a:latin typeface="Calibri" pitchFamily="34" charset="0"/>
                          <a:ea typeface="MS PGothic" pitchFamily="34" charset="-128"/>
                          <a:cs typeface="Open Sans"/>
                        </a:rPr>
                        <a:t>Physical activity</a:t>
                      </a:r>
                    </a:p>
                  </a:txBody>
                  <a:tcPr marL="91432" marR="91432"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r>
            </a:tbl>
          </a:graphicData>
        </a:graphic>
      </p:graphicFrame>
      <p:sp>
        <p:nvSpPr>
          <p:cNvPr id="52247" name="TextBox 5"/>
          <p:cNvSpPr txBox="1">
            <a:spLocks noChangeArrowheads="1"/>
          </p:cNvSpPr>
          <p:nvPr/>
        </p:nvSpPr>
        <p:spPr bwMode="auto">
          <a:xfrm>
            <a:off x="263525" y="6124575"/>
            <a:ext cx="7307263" cy="768350"/>
          </a:xfrm>
          <a:prstGeom prst="rect">
            <a:avLst/>
          </a:prstGeom>
          <a:noFill/>
          <a:ln w="9525">
            <a:noFill/>
            <a:miter lim="800000"/>
            <a:headEnd/>
            <a:tailEnd/>
          </a:ln>
        </p:spPr>
        <p:txBody>
          <a:bodyPr>
            <a:spAutoFit/>
          </a:bodyPr>
          <a:lstStyle/>
          <a:p>
            <a:r>
              <a:rPr lang="en-US" altLang="en-US" sz="1100"/>
              <a:t>*as appropriate</a:t>
            </a:r>
          </a:p>
          <a:p>
            <a:r>
              <a:rPr lang="en-US" altLang="en-US" sz="1100"/>
              <a:t>**dietary patterns include Mediterranean, vegetarian, DASH, Portfolio and Nordic dietary patterns, as well as diets emphasizing  specific foods (i.e. dietary pulses, fruits and vegetables, nuts, whole grains and dairy products), which have evidence of benefit for  people with diabetes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p:cNvSpPr>
          <p:nvPr>
            <p:ph type="title" idx="4294967295"/>
          </p:nvPr>
        </p:nvSpPr>
        <p:spPr/>
        <p:txBody>
          <a:bodyPr/>
          <a:lstStyle/>
          <a:p>
            <a:r>
              <a:rPr lang="en-US" altLang="en-US" smtClean="0">
                <a:latin typeface="Open Sans"/>
                <a:cs typeface="Open Sans"/>
              </a:rPr>
              <a:t>Recommendations 1-2</a:t>
            </a:r>
            <a:endParaRPr lang="en-CA" altLang="en-US" smtClean="0">
              <a:latin typeface="Open Sans"/>
              <a:cs typeface="Open Sans"/>
            </a:endParaRPr>
          </a:p>
        </p:txBody>
      </p:sp>
      <p:sp>
        <p:nvSpPr>
          <p:cNvPr id="53250" name="Rectangle 3"/>
          <p:cNvSpPr>
            <a:spLocks noGrp="1"/>
          </p:cNvSpPr>
          <p:nvPr>
            <p:ph type="body" idx="4294967295"/>
          </p:nvPr>
        </p:nvSpPr>
        <p:spPr>
          <a:xfrm>
            <a:off x="628650" y="1470025"/>
            <a:ext cx="8094663" cy="4329113"/>
          </a:xfrm>
        </p:spPr>
        <p:txBody>
          <a:bodyPr/>
          <a:lstStyle/>
          <a:p>
            <a:pPr marL="495300" indent="-495300">
              <a:lnSpc>
                <a:spcPct val="100000"/>
              </a:lnSpc>
              <a:buFont typeface="Arial" charset="0"/>
              <a:buAutoNum type="arabicPeriod"/>
            </a:pPr>
            <a:r>
              <a:rPr lang="en-CA" altLang="en-US" sz="2400" b="0" smtClean="0">
                <a:latin typeface="Open Sans"/>
                <a:cs typeface="Open Sans"/>
              </a:rPr>
              <a:t>People with diabetes should receive </a:t>
            </a:r>
            <a:r>
              <a:rPr lang="en-CA" altLang="en-US" sz="2400" smtClean="0">
                <a:latin typeface="Open Sans"/>
                <a:cs typeface="Open Sans"/>
              </a:rPr>
              <a:t>nutrition counselling</a:t>
            </a:r>
            <a:r>
              <a:rPr lang="en-CA" altLang="en-US" sz="2400" b="0" smtClean="0">
                <a:latin typeface="Open Sans"/>
                <a:cs typeface="Open Sans"/>
              </a:rPr>
              <a:t> by a </a:t>
            </a:r>
            <a:r>
              <a:rPr lang="en-CA" altLang="en-US" sz="2400" smtClean="0">
                <a:latin typeface="Open Sans"/>
                <a:cs typeface="Open Sans"/>
              </a:rPr>
              <a:t>registered dietitian </a:t>
            </a:r>
            <a:r>
              <a:rPr lang="en-CA" altLang="en-US" sz="2400" b="0" smtClean="0">
                <a:latin typeface="Open Sans"/>
                <a:cs typeface="Open Sans"/>
              </a:rPr>
              <a:t>to lower A1C levels </a:t>
            </a:r>
            <a:r>
              <a:rPr lang="en-CA" altLang="en-US" sz="1800" b="0" smtClean="0">
                <a:latin typeface="Open Sans"/>
                <a:cs typeface="Open Sans"/>
              </a:rPr>
              <a:t>[Grade B, Level 2], for those with type 2 diabetes; Grade D, Consensus, for type 1  diabetes]</a:t>
            </a:r>
            <a:r>
              <a:rPr lang="en-CA" altLang="en-US" sz="2400" b="0" smtClean="0">
                <a:latin typeface="Open Sans"/>
                <a:cs typeface="Open Sans"/>
              </a:rPr>
              <a:t> and to reduce  hospitalization rates </a:t>
            </a:r>
            <a:r>
              <a:rPr lang="en-CA" altLang="en-US" sz="1800" b="0" smtClean="0">
                <a:latin typeface="Open Sans"/>
                <a:cs typeface="Open Sans"/>
              </a:rPr>
              <a:t>[Grade C, Level 3]</a:t>
            </a:r>
          </a:p>
          <a:p>
            <a:pPr marL="495300" indent="-495300">
              <a:lnSpc>
                <a:spcPct val="100000"/>
              </a:lnSpc>
              <a:buFont typeface="Arial" charset="0"/>
              <a:buAutoNum type="arabicPeriod"/>
            </a:pPr>
            <a:endParaRPr lang="en-US" altLang="en-US" sz="1800" b="0" smtClean="0">
              <a:latin typeface="Open Sans"/>
              <a:cs typeface="Open Sans"/>
            </a:endParaRPr>
          </a:p>
          <a:p>
            <a:pPr marL="495300" indent="-495300">
              <a:lnSpc>
                <a:spcPct val="100000"/>
              </a:lnSpc>
              <a:buFont typeface="Arial" charset="0"/>
              <a:buAutoNum type="arabicPeriod"/>
            </a:pPr>
            <a:r>
              <a:rPr lang="en-CA" altLang="en-US" sz="2400" b="0" smtClean="0">
                <a:latin typeface="Open Sans"/>
                <a:cs typeface="Open Sans"/>
              </a:rPr>
              <a:t>Nutrition education may be  delivered in either </a:t>
            </a:r>
            <a:r>
              <a:rPr lang="en-CA" altLang="en-US" sz="2400" smtClean="0">
                <a:latin typeface="Open Sans"/>
                <a:cs typeface="Open Sans"/>
              </a:rPr>
              <a:t>small group </a:t>
            </a:r>
            <a:r>
              <a:rPr lang="en-CA" altLang="en-US" sz="2400" b="0" smtClean="0">
                <a:latin typeface="Open Sans"/>
                <a:cs typeface="Open Sans"/>
              </a:rPr>
              <a:t>or </a:t>
            </a:r>
            <a:r>
              <a:rPr lang="en-CA" altLang="en-US" sz="2400" smtClean="0">
                <a:latin typeface="Open Sans"/>
                <a:cs typeface="Open Sans"/>
              </a:rPr>
              <a:t>one-on-one setting </a:t>
            </a:r>
            <a:r>
              <a:rPr lang="en-CA" altLang="en-US" sz="1800" b="0" smtClean="0">
                <a:latin typeface="Open Sans"/>
                <a:cs typeface="Open Sans"/>
              </a:rPr>
              <a:t>[Grade B, Level 2].</a:t>
            </a:r>
            <a:r>
              <a:rPr lang="en-CA" altLang="en-US" sz="2400" b="0" smtClean="0">
                <a:latin typeface="Open Sans"/>
                <a:cs typeface="Open Sans"/>
              </a:rPr>
              <a:t> Group education should incorporate  adult education principles, such as hands-on activities, problem solving, role playing  and group discussions </a:t>
            </a:r>
            <a:r>
              <a:rPr lang="en-CA" altLang="en-US" sz="1800" b="0" smtClean="0">
                <a:latin typeface="Open Sans"/>
                <a:cs typeface="Open Sans"/>
              </a:rPr>
              <a:t>[Grade B, Level 2]</a:t>
            </a:r>
          </a:p>
        </p:txBody>
      </p:sp>
      <p:sp>
        <p:nvSpPr>
          <p:cNvPr id="53251"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extLst>
          </p:cNvPr>
          <p:cNvSpPr/>
          <p:nvPr/>
        </p:nvSpPr>
        <p:spPr>
          <a:xfrm>
            <a:off x="0" y="6113463"/>
            <a:ext cx="9144000" cy="13017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4274" name="Rectangle 2"/>
          <p:cNvSpPr>
            <a:spLocks noGrp="1"/>
          </p:cNvSpPr>
          <p:nvPr>
            <p:ph type="title" idx="4294967295"/>
          </p:nvPr>
        </p:nvSpPr>
        <p:spPr>
          <a:xfrm>
            <a:off x="628650" y="198438"/>
            <a:ext cx="7886700" cy="1325562"/>
          </a:xfrm>
        </p:spPr>
        <p:txBody>
          <a:bodyPr/>
          <a:lstStyle/>
          <a:p>
            <a:r>
              <a:rPr lang="en-US" altLang="en-US" smtClean="0">
                <a:latin typeface="Open Sans"/>
                <a:cs typeface="Open Sans"/>
              </a:rPr>
              <a:t>Recommendations 3-5</a:t>
            </a:r>
            <a:endParaRPr lang="en-CA" altLang="en-US" smtClean="0">
              <a:latin typeface="Open Sans"/>
              <a:cs typeface="Open Sans"/>
            </a:endParaRPr>
          </a:p>
        </p:txBody>
      </p:sp>
      <p:sp>
        <p:nvSpPr>
          <p:cNvPr id="54275" name="Rectangle 3"/>
          <p:cNvSpPr>
            <a:spLocks noGrp="1"/>
          </p:cNvSpPr>
          <p:nvPr>
            <p:ph type="body" idx="4294967295"/>
          </p:nvPr>
        </p:nvSpPr>
        <p:spPr>
          <a:xfrm>
            <a:off x="628650" y="1362075"/>
            <a:ext cx="7886700" cy="4329113"/>
          </a:xfrm>
        </p:spPr>
        <p:txBody>
          <a:bodyPr/>
          <a:lstStyle/>
          <a:p>
            <a:pPr marL="495300" indent="-495300">
              <a:lnSpc>
                <a:spcPct val="100000"/>
              </a:lnSpc>
              <a:buFont typeface="Calibri Light" pitchFamily="34" charset="0"/>
              <a:buAutoNum type="arabicPeriod" startAt="3"/>
            </a:pPr>
            <a:r>
              <a:rPr lang="en-CA" altLang="en-US" sz="2400" b="0" smtClean="0">
                <a:latin typeface="Open Sans"/>
                <a:cs typeface="Open Sans"/>
              </a:rPr>
              <a:t>Individuals with diabetes should be encouraged to follow Eating Well with </a:t>
            </a:r>
            <a:r>
              <a:rPr lang="en-CA" altLang="en-US" sz="2400" smtClean="0">
                <a:latin typeface="Open Sans"/>
                <a:cs typeface="Open Sans"/>
              </a:rPr>
              <a:t>Canada's Food Guide </a:t>
            </a:r>
            <a:r>
              <a:rPr lang="en-CA" altLang="en-US" sz="2400" b="0" smtClean="0">
                <a:latin typeface="Open Sans"/>
                <a:cs typeface="Open Sans"/>
              </a:rPr>
              <a:t>in order to meet their nutritional needs </a:t>
            </a:r>
            <a:r>
              <a:rPr lang="en-CA" altLang="en-US" sz="1800" b="0" smtClean="0">
                <a:latin typeface="Open Sans"/>
                <a:cs typeface="Open Sans"/>
              </a:rPr>
              <a:t>[Grade D, Consensus]</a:t>
            </a:r>
            <a:endParaRPr lang="en-CA" altLang="en-US" sz="2400" b="0" smtClean="0">
              <a:latin typeface="Open Sans"/>
              <a:cs typeface="Open Sans"/>
            </a:endParaRPr>
          </a:p>
          <a:p>
            <a:pPr marL="495300" indent="-495300">
              <a:lnSpc>
                <a:spcPct val="100000"/>
              </a:lnSpc>
              <a:buFont typeface="Calibri Light" pitchFamily="34" charset="0"/>
              <a:buAutoNum type="arabicPeriod" startAt="3"/>
            </a:pPr>
            <a:r>
              <a:rPr lang="en-CA" altLang="en-US" sz="2400" b="0" smtClean="0">
                <a:latin typeface="Open Sans"/>
                <a:cs typeface="Open Sans"/>
              </a:rPr>
              <a:t>In people with overweight or obesity with diabetes, a </a:t>
            </a:r>
            <a:r>
              <a:rPr lang="en-CA" altLang="en-US" sz="2400" smtClean="0">
                <a:latin typeface="Open Sans"/>
                <a:cs typeface="Open Sans"/>
              </a:rPr>
              <a:t>nutritionally balanced, calorie-reduced </a:t>
            </a:r>
            <a:r>
              <a:rPr lang="en-CA" altLang="en-US" sz="2400" b="0" smtClean="0">
                <a:latin typeface="Open Sans"/>
                <a:cs typeface="Open Sans"/>
              </a:rPr>
              <a:t>diet</a:t>
            </a:r>
            <a:r>
              <a:rPr lang="en-CA" altLang="en-US" sz="2400" smtClean="0">
                <a:latin typeface="Open Sans"/>
                <a:cs typeface="Open Sans"/>
              </a:rPr>
              <a:t> </a:t>
            </a:r>
            <a:r>
              <a:rPr lang="en-CA" altLang="en-US" sz="2400" b="0" smtClean="0">
                <a:latin typeface="Open Sans"/>
                <a:cs typeface="Open Sans"/>
              </a:rPr>
              <a:t>should  be followed  to achieve and maintain a lower, healthier body weight </a:t>
            </a:r>
            <a:r>
              <a:rPr lang="en-CA" altLang="en-US" sz="2000" b="0" smtClean="0">
                <a:latin typeface="Open Sans"/>
                <a:cs typeface="Open Sans"/>
              </a:rPr>
              <a:t>[Grade A, Level 1A]</a:t>
            </a:r>
          </a:p>
          <a:p>
            <a:pPr marL="495300" indent="-495300">
              <a:lnSpc>
                <a:spcPct val="100000"/>
              </a:lnSpc>
              <a:buFont typeface="Calibri Light" pitchFamily="34" charset="0"/>
              <a:buAutoNum type="arabicPeriod" startAt="3"/>
            </a:pPr>
            <a:endParaRPr lang="en-CA" altLang="en-US" sz="500" b="0" smtClean="0">
              <a:latin typeface="Open Sans"/>
              <a:cs typeface="Open Sans"/>
            </a:endParaRPr>
          </a:p>
          <a:p>
            <a:pPr marL="495300" indent="-495300">
              <a:lnSpc>
                <a:spcPct val="100000"/>
              </a:lnSpc>
              <a:buFont typeface="Calibri Light" pitchFamily="34" charset="0"/>
              <a:buAutoNum type="arabicPeriod" startAt="3"/>
            </a:pPr>
            <a:r>
              <a:rPr lang="en-CA" altLang="en-US" sz="2400" b="0" smtClean="0">
                <a:latin typeface="Open Sans"/>
                <a:cs typeface="Open Sans"/>
              </a:rPr>
              <a:t>An intensive healthy behaviour intervention program, combining </a:t>
            </a:r>
            <a:r>
              <a:rPr lang="en-CA" altLang="en-US" sz="2400" smtClean="0">
                <a:latin typeface="Open Sans"/>
                <a:cs typeface="Open Sans"/>
              </a:rPr>
              <a:t>dietary modification and increased physical activity</a:t>
            </a:r>
            <a:r>
              <a:rPr lang="en-CA" altLang="en-US" sz="2400" b="0" smtClean="0">
                <a:latin typeface="Open Sans"/>
                <a:cs typeface="Open Sans"/>
              </a:rPr>
              <a:t>, may be used to achieve weight loss, improve glycemic control and reduce CV risk </a:t>
            </a:r>
            <a:r>
              <a:rPr lang="en-CA" altLang="en-US" sz="2000" b="0" smtClean="0">
                <a:latin typeface="Open Sans"/>
                <a:cs typeface="Open Sans"/>
              </a:rPr>
              <a:t>[Grade A, Level 1A]</a:t>
            </a:r>
            <a:br>
              <a:rPr lang="en-CA" altLang="en-US" sz="2000" b="0" smtClean="0">
                <a:latin typeface="Open Sans"/>
                <a:cs typeface="Open Sans"/>
              </a:rPr>
            </a:br>
            <a:endParaRPr lang="en-CA" altLang="en-US" sz="2000" b="0" smtClean="0">
              <a:latin typeface="Open Sans"/>
              <a:cs typeface="Open Sans"/>
            </a:endParaRPr>
          </a:p>
        </p:txBody>
      </p:sp>
      <p:sp>
        <p:nvSpPr>
          <p:cNvPr id="54276" name="Text Box 7"/>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
        <p:nvSpPr>
          <p:cNvPr id="54278" name="Text Box 6"/>
          <p:cNvSpPr txBox="1">
            <a:spLocks noChangeArrowheads="1"/>
          </p:cNvSpPr>
          <p:nvPr/>
        </p:nvSpPr>
        <p:spPr bwMode="auto">
          <a:xfrm>
            <a:off x="395288" y="6499225"/>
            <a:ext cx="2224087" cy="304800"/>
          </a:xfrm>
          <a:prstGeom prst="rect">
            <a:avLst/>
          </a:prstGeom>
          <a:noFill/>
          <a:ln w="9525">
            <a:noFill/>
            <a:miter lim="800000"/>
            <a:headEnd/>
            <a:tailEnd/>
          </a:ln>
          <a:effectLst/>
        </p:spPr>
        <p:txBody>
          <a:bodyPr>
            <a:spAutoFit/>
          </a:bodyPr>
          <a:lstStyle/>
          <a:p>
            <a:pPr defTabSz="914400">
              <a:spcBef>
                <a:spcPct val="50000"/>
              </a:spcBef>
            </a:pPr>
            <a:r>
              <a:rPr lang="en-US" sz="1400" i="1"/>
              <a:t>CV</a:t>
            </a:r>
            <a:r>
              <a:rPr lang="en-US" sz="1400"/>
              <a:t>, cardiovascular</a:t>
            </a:r>
            <a:endParaRPr lang="en-CA" sz="14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5528628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p:cNvSpPr>
          <p:nvPr>
            <p:ph type="title" idx="4294967295"/>
          </p:nvPr>
        </p:nvSpPr>
        <p:spPr/>
        <p:txBody>
          <a:bodyPr/>
          <a:lstStyle/>
          <a:p>
            <a:r>
              <a:rPr lang="en-US" altLang="en-US" smtClean="0">
                <a:latin typeface="Open Sans"/>
                <a:cs typeface="Open Sans"/>
              </a:rPr>
              <a:t>Recommendations 6-7</a:t>
            </a:r>
            <a:endParaRPr lang="en-CA" altLang="en-US" smtClean="0">
              <a:latin typeface="Open Sans"/>
              <a:cs typeface="Open Sans"/>
            </a:endParaRPr>
          </a:p>
        </p:txBody>
      </p:sp>
      <p:sp>
        <p:nvSpPr>
          <p:cNvPr id="55298" name="Rectangle 3"/>
          <p:cNvSpPr>
            <a:spLocks noGrp="1"/>
          </p:cNvSpPr>
          <p:nvPr>
            <p:ph type="body" idx="4294967295"/>
          </p:nvPr>
        </p:nvSpPr>
        <p:spPr>
          <a:xfrm>
            <a:off x="628650" y="1576388"/>
            <a:ext cx="7886700" cy="5032375"/>
          </a:xfrm>
        </p:spPr>
        <p:txBody>
          <a:bodyPr/>
          <a:lstStyle/>
          <a:p>
            <a:pPr marL="495300" indent="-495300">
              <a:lnSpc>
                <a:spcPct val="100000"/>
              </a:lnSpc>
              <a:buFont typeface="Arial" charset="0"/>
              <a:buAutoNum type="arabicPeriod" startAt="6"/>
            </a:pPr>
            <a:r>
              <a:rPr lang="en-CA" altLang="en-US" sz="2400" b="0" smtClean="0">
                <a:latin typeface="Open Sans"/>
                <a:cs typeface="Open Sans"/>
              </a:rPr>
              <a:t>In adults with diabetes, the macronutrient distribution as a percentage of total energy can range from </a:t>
            </a:r>
            <a:r>
              <a:rPr lang="en-CA" altLang="en-US" sz="2400" smtClean="0">
                <a:latin typeface="Open Sans"/>
                <a:cs typeface="Open Sans"/>
              </a:rPr>
              <a:t>45 to 60% carbohydrate</a:t>
            </a:r>
            <a:r>
              <a:rPr lang="en-CA" altLang="en-US" sz="2400" b="0" smtClean="0">
                <a:latin typeface="Open Sans"/>
                <a:cs typeface="Open Sans"/>
              </a:rPr>
              <a:t>, </a:t>
            </a:r>
            <a:r>
              <a:rPr lang="en-CA" altLang="en-US" sz="2400" smtClean="0">
                <a:latin typeface="Open Sans"/>
                <a:cs typeface="Open Sans"/>
              </a:rPr>
              <a:t>15 to 20% protein</a:t>
            </a:r>
            <a:r>
              <a:rPr lang="en-CA" altLang="en-US" sz="2400" b="0" smtClean="0">
                <a:latin typeface="Open Sans"/>
                <a:cs typeface="Open Sans"/>
              </a:rPr>
              <a:t> and </a:t>
            </a:r>
            <a:r>
              <a:rPr lang="en-CA" altLang="en-US" sz="2400" smtClean="0">
                <a:latin typeface="Open Sans"/>
                <a:cs typeface="Open Sans"/>
              </a:rPr>
              <a:t>20 to 35% fat </a:t>
            </a:r>
            <a:r>
              <a:rPr lang="en-CA" altLang="en-US" sz="2400" b="0" smtClean="0">
                <a:latin typeface="Open Sans"/>
                <a:cs typeface="Open Sans"/>
              </a:rPr>
              <a:t>to allow for individualization of nutrition therapy based on preferences and treatment goals </a:t>
            </a:r>
            <a:r>
              <a:rPr lang="en-CA" altLang="en-US" sz="2000" b="0" smtClean="0">
                <a:latin typeface="Open Sans"/>
                <a:cs typeface="Open Sans"/>
              </a:rPr>
              <a:t>[Grade D, Consensus]</a:t>
            </a:r>
          </a:p>
          <a:p>
            <a:pPr marL="495300" indent="-495300">
              <a:lnSpc>
                <a:spcPct val="100000"/>
              </a:lnSpc>
              <a:buFont typeface="Arial" charset="0"/>
              <a:buAutoNum type="arabicPeriod" startAt="6"/>
            </a:pPr>
            <a:endParaRPr lang="en-CA" altLang="en-US" sz="2000" b="0" smtClean="0">
              <a:latin typeface="Open Sans"/>
              <a:cs typeface="Open Sans"/>
            </a:endParaRPr>
          </a:p>
          <a:p>
            <a:pPr marL="495300" indent="-495300">
              <a:lnSpc>
                <a:spcPct val="100000"/>
              </a:lnSpc>
              <a:buFont typeface="Arial" charset="0"/>
              <a:buAutoNum type="arabicPeriod" startAt="6"/>
            </a:pPr>
            <a:r>
              <a:rPr lang="en-CA" altLang="en-US" sz="2400" b="0" smtClean="0">
                <a:latin typeface="Open Sans"/>
                <a:cs typeface="Open Sans"/>
              </a:rPr>
              <a:t>People with type 2 diabetes should maintain </a:t>
            </a:r>
            <a:r>
              <a:rPr lang="en-CA" altLang="en-US" sz="2400" smtClean="0">
                <a:latin typeface="Open Sans"/>
                <a:cs typeface="Open Sans"/>
              </a:rPr>
              <a:t>regularity in timing and spacing of </a:t>
            </a:r>
            <a:r>
              <a:rPr lang="en-CA" altLang="en-US" sz="2400" b="0" smtClean="0">
                <a:latin typeface="Open Sans"/>
                <a:cs typeface="Open Sans"/>
              </a:rPr>
              <a:t>meals to</a:t>
            </a:r>
            <a:r>
              <a:rPr lang="en-CA" altLang="en-US" b="0" smtClean="0">
                <a:latin typeface="Open Sans"/>
                <a:cs typeface="Open Sans"/>
              </a:rPr>
              <a:t> optimize glycemic control </a:t>
            </a:r>
            <a:r>
              <a:rPr lang="en-CA" altLang="en-US" sz="2000" b="0" smtClean="0">
                <a:latin typeface="Open Sans"/>
                <a:cs typeface="Open Sans"/>
              </a:rPr>
              <a:t>[Grade D, Level 4]</a:t>
            </a:r>
          </a:p>
        </p:txBody>
      </p:sp>
      <p:sp>
        <p:nvSpPr>
          <p:cNvPr id="5529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p:cNvSpPr>
          <p:nvPr>
            <p:ph type="title" idx="4294967295"/>
          </p:nvPr>
        </p:nvSpPr>
        <p:spPr/>
        <p:txBody>
          <a:bodyPr/>
          <a:lstStyle/>
          <a:p>
            <a:r>
              <a:rPr lang="en-US" altLang="en-US" smtClean="0">
                <a:latin typeface="Open Sans"/>
                <a:cs typeface="Open Sans"/>
              </a:rPr>
              <a:t>Recommendation 8</a:t>
            </a:r>
            <a:endParaRPr lang="en-CA" altLang="en-US" smtClean="0">
              <a:latin typeface="Open Sans"/>
              <a:cs typeface="Open Sans"/>
            </a:endParaRPr>
          </a:p>
        </p:txBody>
      </p:sp>
      <p:sp>
        <p:nvSpPr>
          <p:cNvPr id="56322" name="Rectangle 3"/>
          <p:cNvSpPr>
            <a:spLocks noGrp="1"/>
          </p:cNvSpPr>
          <p:nvPr>
            <p:ph type="body" idx="4294967295"/>
          </p:nvPr>
        </p:nvSpPr>
        <p:spPr>
          <a:xfrm>
            <a:off x="628650" y="1825625"/>
            <a:ext cx="7886700" cy="5032375"/>
          </a:xfrm>
        </p:spPr>
        <p:txBody>
          <a:bodyPr/>
          <a:lstStyle/>
          <a:p>
            <a:pPr marL="495300" indent="-495300">
              <a:lnSpc>
                <a:spcPct val="100000"/>
              </a:lnSpc>
              <a:buFont typeface="Arial" charset="0"/>
              <a:buNone/>
            </a:pPr>
            <a:r>
              <a:rPr lang="en-CA" altLang="en-US" sz="2400" b="0" smtClean="0">
                <a:latin typeface="Open Sans"/>
                <a:cs typeface="Open Sans"/>
              </a:rPr>
              <a:t>8.   To reduce the risk of CVD, adults with diabetes should </a:t>
            </a:r>
            <a:r>
              <a:rPr lang="en-CA" altLang="en-US" sz="2400" smtClean="0">
                <a:latin typeface="Open Sans"/>
                <a:cs typeface="Open Sans"/>
              </a:rPr>
              <a:t>avoid trans fatty acids</a:t>
            </a:r>
            <a:r>
              <a:rPr lang="en-CA" altLang="en-US" sz="2400" b="0" smtClean="0">
                <a:latin typeface="Open Sans"/>
                <a:cs typeface="Open Sans"/>
              </a:rPr>
              <a:t> (TFA) </a:t>
            </a:r>
            <a:r>
              <a:rPr lang="en-CA" altLang="en-US" sz="1800" b="0" smtClean="0">
                <a:latin typeface="Open Sans"/>
                <a:cs typeface="Open Sans"/>
              </a:rPr>
              <a:t>[Grade D, Level 4]</a:t>
            </a:r>
            <a:r>
              <a:rPr lang="en-CA" altLang="en-US" sz="2400" b="0" smtClean="0">
                <a:latin typeface="Open Sans"/>
                <a:cs typeface="Open Sans"/>
              </a:rPr>
              <a:t> and consume </a:t>
            </a:r>
            <a:r>
              <a:rPr lang="en-CA" altLang="en-US" sz="2400" smtClean="0">
                <a:latin typeface="Open Sans"/>
                <a:cs typeface="Open Sans"/>
              </a:rPr>
              <a:t>less than 9% of total daily energy from saturated fatty acids </a:t>
            </a:r>
            <a:r>
              <a:rPr lang="en-CA" altLang="en-US" sz="2400" b="0" smtClean="0">
                <a:latin typeface="Open Sans"/>
                <a:cs typeface="Open Sans"/>
              </a:rPr>
              <a:t>(SFA) </a:t>
            </a:r>
            <a:r>
              <a:rPr lang="en-CA" altLang="en-US" sz="1800" b="0" smtClean="0">
                <a:latin typeface="Open Sans"/>
                <a:cs typeface="Open Sans"/>
              </a:rPr>
              <a:t>[Grade C, Level 2] </a:t>
            </a:r>
            <a:r>
              <a:rPr lang="en-CA" altLang="en-US" sz="2400" b="0" smtClean="0">
                <a:latin typeface="Open Sans"/>
                <a:cs typeface="Open Sans"/>
              </a:rPr>
              <a:t>replacing these fatty acids with </a:t>
            </a:r>
            <a:r>
              <a:rPr lang="en-CA" altLang="en-US" sz="2400" smtClean="0">
                <a:latin typeface="Open Sans"/>
                <a:cs typeface="Open Sans"/>
              </a:rPr>
              <a:t>polyunsaturated fatty acids (PUFA)</a:t>
            </a:r>
            <a:r>
              <a:rPr lang="en-CA" altLang="en-US" sz="2400" b="0" smtClean="0">
                <a:latin typeface="Open Sans"/>
                <a:cs typeface="Open Sans"/>
              </a:rPr>
              <a:t> particularly mixed n-3/n-6 sources </a:t>
            </a:r>
            <a:r>
              <a:rPr lang="en-CA" altLang="en-US" sz="1800" b="0" smtClean="0">
                <a:latin typeface="Open Sans"/>
                <a:cs typeface="Open Sans"/>
              </a:rPr>
              <a:t>[Grade C, Level 3]</a:t>
            </a:r>
            <a:r>
              <a:rPr lang="en-CA" altLang="en-US" sz="2000" b="0" smtClean="0">
                <a:latin typeface="Open Sans"/>
                <a:cs typeface="Open Sans"/>
              </a:rPr>
              <a:t>,</a:t>
            </a:r>
            <a:r>
              <a:rPr lang="en-CA" altLang="en-US" sz="2400" b="0" smtClean="0">
                <a:latin typeface="Open Sans"/>
                <a:cs typeface="Open Sans"/>
              </a:rPr>
              <a:t> </a:t>
            </a:r>
            <a:r>
              <a:rPr lang="en-CA" altLang="en-US" sz="2400" smtClean="0">
                <a:latin typeface="Open Sans"/>
                <a:cs typeface="Open Sans"/>
              </a:rPr>
              <a:t>monounsaturated fatty acids (MUFA</a:t>
            </a:r>
            <a:r>
              <a:rPr lang="en-CA" altLang="en-US" sz="2400" b="0" smtClean="0">
                <a:latin typeface="Open Sans"/>
                <a:cs typeface="Open Sans"/>
              </a:rPr>
              <a:t>) from </a:t>
            </a:r>
            <a:r>
              <a:rPr lang="en-CA" altLang="en-US" sz="2400" smtClean="0">
                <a:latin typeface="Open Sans"/>
                <a:cs typeface="Open Sans"/>
              </a:rPr>
              <a:t>plant</a:t>
            </a:r>
            <a:r>
              <a:rPr lang="en-CA" altLang="en-US" sz="2400" b="0" smtClean="0">
                <a:latin typeface="Open Sans"/>
                <a:cs typeface="Open Sans"/>
              </a:rPr>
              <a:t> sources, </a:t>
            </a:r>
            <a:r>
              <a:rPr lang="en-CA" altLang="en-US" sz="2400" smtClean="0">
                <a:latin typeface="Open Sans"/>
                <a:cs typeface="Open Sans"/>
              </a:rPr>
              <a:t>whole grains </a:t>
            </a:r>
            <a:r>
              <a:rPr lang="en-CA" altLang="en-US" sz="1800" b="0" smtClean="0">
                <a:latin typeface="Open Sans"/>
                <a:cs typeface="Open Sans"/>
              </a:rPr>
              <a:t>[Grade D, Consensus], </a:t>
            </a:r>
            <a:r>
              <a:rPr lang="en-CA" altLang="en-US" sz="2400" b="0" smtClean="0">
                <a:latin typeface="Open Sans"/>
                <a:cs typeface="Open Sans"/>
              </a:rPr>
              <a:t>or </a:t>
            </a:r>
            <a:r>
              <a:rPr lang="en-CA" altLang="en-US" sz="2400" smtClean="0">
                <a:latin typeface="Open Sans"/>
                <a:cs typeface="Open Sans"/>
              </a:rPr>
              <a:t>low GI carbohydrates </a:t>
            </a:r>
            <a:r>
              <a:rPr lang="en-CA" altLang="en-US" sz="1800" b="0" smtClean="0">
                <a:latin typeface="Open Sans"/>
                <a:cs typeface="Open Sans"/>
              </a:rPr>
              <a:t>[Grade D, Consensus]</a:t>
            </a:r>
          </a:p>
        </p:txBody>
      </p:sp>
      <p:sp>
        <p:nvSpPr>
          <p:cNvPr id="5632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rPr>
              <a:t>2018</a:t>
            </a:r>
          </a:p>
        </p:txBody>
      </p:sp>
      <p:sp>
        <p:nvSpPr>
          <p:cNvPr id="56324"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
        <p:nvSpPr>
          <p:cNvPr id="56326" name="Text Box 6"/>
          <p:cNvSpPr txBox="1">
            <a:spLocks noChangeArrowheads="1"/>
          </p:cNvSpPr>
          <p:nvPr/>
        </p:nvSpPr>
        <p:spPr bwMode="auto">
          <a:xfrm>
            <a:off x="296863" y="6375400"/>
            <a:ext cx="4881562" cy="304800"/>
          </a:xfrm>
          <a:prstGeom prst="rect">
            <a:avLst/>
          </a:prstGeom>
          <a:noFill/>
          <a:ln w="9525">
            <a:noFill/>
            <a:miter lim="800000"/>
            <a:headEnd/>
            <a:tailEnd/>
          </a:ln>
          <a:effectLst/>
        </p:spPr>
        <p:txBody>
          <a:bodyPr>
            <a:spAutoFit/>
          </a:bodyPr>
          <a:lstStyle/>
          <a:p>
            <a:pPr defTabSz="914400">
              <a:spcBef>
                <a:spcPct val="50000"/>
              </a:spcBef>
            </a:pPr>
            <a:r>
              <a:rPr lang="en-US" sz="1400" i="1"/>
              <a:t>CVD</a:t>
            </a:r>
            <a:r>
              <a:rPr lang="en-US" sz="1400"/>
              <a:t>, cardiovascular disease; </a:t>
            </a:r>
            <a:r>
              <a:rPr lang="en-US" sz="1400" i="1"/>
              <a:t>GI,</a:t>
            </a:r>
            <a:r>
              <a:rPr lang="en-US" sz="1400"/>
              <a:t> glycemic index</a:t>
            </a:r>
            <a:endParaRPr lang="en-CA" sz="14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p:cNvSpPr>
          <p:nvPr>
            <p:ph type="title" idx="4294967295"/>
          </p:nvPr>
        </p:nvSpPr>
        <p:spPr/>
        <p:txBody>
          <a:bodyPr/>
          <a:lstStyle/>
          <a:p>
            <a:r>
              <a:rPr lang="en-US" altLang="en-US" smtClean="0">
                <a:latin typeface="Open Sans"/>
                <a:cs typeface="Open Sans"/>
              </a:rPr>
              <a:t>Recommendation 9</a:t>
            </a:r>
            <a:endParaRPr lang="en-CA" altLang="en-US" smtClean="0">
              <a:latin typeface="Open Sans"/>
              <a:cs typeface="Open Sans"/>
            </a:endParaRPr>
          </a:p>
        </p:txBody>
      </p:sp>
      <p:sp>
        <p:nvSpPr>
          <p:cNvPr id="57346" name="Rectangle 3"/>
          <p:cNvSpPr>
            <a:spLocks noGrp="1"/>
          </p:cNvSpPr>
          <p:nvPr>
            <p:ph type="body" idx="4294967295"/>
          </p:nvPr>
        </p:nvSpPr>
        <p:spPr>
          <a:xfrm>
            <a:off x="628650" y="1825625"/>
            <a:ext cx="8108950" cy="4329113"/>
          </a:xfrm>
        </p:spPr>
        <p:txBody>
          <a:bodyPr/>
          <a:lstStyle/>
          <a:p>
            <a:pPr marL="495300" indent="-495300">
              <a:lnSpc>
                <a:spcPct val="100000"/>
              </a:lnSpc>
              <a:buFont typeface="Arial" charset="0"/>
              <a:buNone/>
            </a:pPr>
            <a:r>
              <a:rPr lang="en-CA" altLang="en-US" sz="2400" b="0" smtClean="0">
                <a:latin typeface="Open Sans"/>
                <a:cs typeface="Open Sans"/>
              </a:rPr>
              <a:t>9.   Adults with diabetes may </a:t>
            </a:r>
            <a:r>
              <a:rPr lang="en-CA" altLang="en-US" sz="2400" smtClean="0">
                <a:latin typeface="Open Sans"/>
                <a:cs typeface="Open Sans"/>
              </a:rPr>
              <a:t>substitute added sugars </a:t>
            </a:r>
            <a:r>
              <a:rPr lang="en-CA" altLang="en-US" sz="2400" b="0" smtClean="0">
                <a:latin typeface="Open Sans"/>
                <a:cs typeface="Open Sans"/>
              </a:rPr>
              <a:t>(sucrose, high fructose corn syrup, fructose, glucose) with other carbohydrates as part of mixed meals </a:t>
            </a:r>
            <a:r>
              <a:rPr lang="en-CA" altLang="en-US" sz="2400" smtClean="0">
                <a:latin typeface="Open Sans"/>
                <a:cs typeface="Open Sans"/>
              </a:rPr>
              <a:t>up to a maximum of 10% of total daily energy </a:t>
            </a:r>
            <a:r>
              <a:rPr lang="en-CA" altLang="en-US" sz="2400" b="0" smtClean="0">
                <a:latin typeface="Open Sans"/>
                <a:cs typeface="Open Sans"/>
              </a:rPr>
              <a:t>intake, provided adequate control of BG, lipids, and body weight is maintained </a:t>
            </a:r>
            <a:r>
              <a:rPr lang="en-CA" altLang="en-US" sz="2000" b="0" smtClean="0">
                <a:latin typeface="Open Sans"/>
                <a:cs typeface="Open Sans"/>
              </a:rPr>
              <a:t>[Grade C, Level 3]</a:t>
            </a:r>
            <a:br>
              <a:rPr lang="en-CA" altLang="en-US" sz="2000" b="0" smtClean="0">
                <a:latin typeface="Open Sans"/>
                <a:cs typeface="Open Sans"/>
              </a:rPr>
            </a:br>
            <a:endParaRPr lang="en-CA" altLang="en-US" sz="2000" b="0" smtClean="0">
              <a:latin typeface="Open Sans"/>
              <a:cs typeface="Open Sans"/>
            </a:endParaRPr>
          </a:p>
        </p:txBody>
      </p:sp>
      <p:sp>
        <p:nvSpPr>
          <p:cNvPr id="57347"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
        <p:nvSpPr>
          <p:cNvPr id="57349" name="Text Box 5"/>
          <p:cNvSpPr txBox="1">
            <a:spLocks noChangeArrowheads="1"/>
          </p:cNvSpPr>
          <p:nvPr/>
        </p:nvSpPr>
        <p:spPr bwMode="auto">
          <a:xfrm>
            <a:off x="827088" y="6350000"/>
            <a:ext cx="3014662" cy="304800"/>
          </a:xfrm>
          <a:prstGeom prst="rect">
            <a:avLst/>
          </a:prstGeom>
          <a:noFill/>
          <a:ln w="9525">
            <a:noFill/>
            <a:miter lim="800000"/>
            <a:headEnd/>
            <a:tailEnd/>
          </a:ln>
          <a:effectLst/>
        </p:spPr>
        <p:txBody>
          <a:bodyPr>
            <a:spAutoFit/>
          </a:bodyPr>
          <a:lstStyle/>
          <a:p>
            <a:pPr defTabSz="914400">
              <a:spcBef>
                <a:spcPct val="50000"/>
              </a:spcBef>
            </a:pPr>
            <a:r>
              <a:rPr lang="en-US" sz="1400" i="1"/>
              <a:t>BG</a:t>
            </a:r>
            <a:r>
              <a:rPr lang="en-US" sz="1400"/>
              <a:t>, blood glucose</a:t>
            </a:r>
            <a:endParaRPr lang="en-CA" sz="1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p:cNvSpPr>
          <p:nvPr>
            <p:ph type="title" idx="4294967295"/>
          </p:nvPr>
        </p:nvSpPr>
        <p:spPr/>
        <p:txBody>
          <a:bodyPr/>
          <a:lstStyle/>
          <a:p>
            <a:r>
              <a:rPr lang="en-US" altLang="en-US" smtClean="0">
                <a:latin typeface="Open Sans"/>
                <a:cs typeface="Open Sans"/>
              </a:rPr>
              <a:t>Recommendation 10</a:t>
            </a:r>
            <a:endParaRPr lang="en-CA" altLang="en-US" smtClean="0">
              <a:latin typeface="Open Sans"/>
              <a:cs typeface="Open Sans"/>
            </a:endParaRPr>
          </a:p>
        </p:txBody>
      </p:sp>
      <p:sp>
        <p:nvSpPr>
          <p:cNvPr id="58370" name="Rectangle 3"/>
          <p:cNvSpPr>
            <a:spLocks noGrp="1"/>
          </p:cNvSpPr>
          <p:nvPr>
            <p:ph type="body" idx="4294967295"/>
          </p:nvPr>
        </p:nvSpPr>
        <p:spPr>
          <a:xfrm>
            <a:off x="628650" y="1547813"/>
            <a:ext cx="8066088" cy="5032375"/>
          </a:xfrm>
        </p:spPr>
        <p:txBody>
          <a:bodyPr/>
          <a:lstStyle/>
          <a:p>
            <a:pPr marL="495300" indent="-495300">
              <a:lnSpc>
                <a:spcPct val="100000"/>
              </a:lnSpc>
              <a:buFont typeface="Arial" charset="0"/>
              <a:buNone/>
            </a:pPr>
            <a:r>
              <a:rPr lang="en-CA" altLang="en-US" sz="2400" b="0" smtClean="0">
                <a:latin typeface="Open Sans"/>
                <a:cs typeface="Open Sans"/>
              </a:rPr>
              <a:t>10. Adults with type 1 and type 2 diabetes may aim to consume </a:t>
            </a:r>
            <a:r>
              <a:rPr lang="en-CA" altLang="en-US" sz="2400" smtClean="0">
                <a:latin typeface="Open Sans"/>
                <a:cs typeface="Open Sans"/>
              </a:rPr>
              <a:t>30 to 50 g/day of dietary fibre </a:t>
            </a:r>
            <a:r>
              <a:rPr lang="en-CA" altLang="en-US" sz="2400" b="0" smtClean="0">
                <a:latin typeface="Open Sans"/>
                <a:cs typeface="Open Sans"/>
              </a:rPr>
              <a:t>with a third or more </a:t>
            </a:r>
            <a:r>
              <a:rPr lang="en-CA" altLang="en-US" sz="2400" smtClean="0">
                <a:latin typeface="Open Sans"/>
                <a:cs typeface="Open Sans"/>
              </a:rPr>
              <a:t>(10 to 20 g/day) coming from soluble </a:t>
            </a:r>
            <a:r>
              <a:rPr lang="en-CA" altLang="en-US" sz="2400" b="0" smtClean="0">
                <a:latin typeface="Open Sans"/>
                <a:cs typeface="Open Sans"/>
              </a:rPr>
              <a:t>dietary fibre to improve glycemic control</a:t>
            </a:r>
            <a:r>
              <a:rPr lang="en-CA" altLang="en-US" b="0" smtClean="0">
                <a:latin typeface="Open Sans"/>
                <a:cs typeface="Open Sans"/>
              </a:rPr>
              <a:t> </a:t>
            </a:r>
            <a:r>
              <a:rPr lang="en-CA" altLang="en-US" sz="2000" b="0" smtClean="0">
                <a:latin typeface="Open Sans"/>
                <a:cs typeface="Open Sans"/>
              </a:rPr>
              <a:t>[Grade C, Level 3], and </a:t>
            </a:r>
            <a:r>
              <a:rPr lang="en-CA" altLang="en-US" sz="2400" b="0" smtClean="0">
                <a:latin typeface="Open Sans"/>
                <a:cs typeface="Open Sans"/>
              </a:rPr>
              <a:t>LDL-C</a:t>
            </a:r>
            <a:r>
              <a:rPr lang="en-CA" altLang="en-US" sz="2000" b="0" smtClean="0">
                <a:latin typeface="Open Sans"/>
                <a:cs typeface="Open Sans"/>
              </a:rPr>
              <a:t> [Grade C, Level 3], </a:t>
            </a:r>
            <a:r>
              <a:rPr lang="en-CA" altLang="en-US" sz="2400" b="0" smtClean="0">
                <a:latin typeface="Open Sans"/>
                <a:cs typeface="Open Sans"/>
              </a:rPr>
              <a:t>and reduce CV risk</a:t>
            </a:r>
            <a:r>
              <a:rPr lang="en-CA" altLang="en-US" sz="2000" b="0" smtClean="0">
                <a:latin typeface="Open Sans"/>
                <a:cs typeface="Open Sans"/>
              </a:rPr>
              <a:t> [Grade D, Level 4]</a:t>
            </a:r>
            <a:br>
              <a:rPr lang="en-CA" altLang="en-US" sz="2000" b="0" smtClean="0">
                <a:latin typeface="Open Sans"/>
                <a:cs typeface="Open Sans"/>
              </a:rPr>
            </a:br>
            <a:r>
              <a:rPr lang="en-CA" altLang="en-US" b="0" smtClean="0">
                <a:latin typeface="Open Sans"/>
                <a:cs typeface="Open Sans"/>
              </a:rPr>
              <a:t/>
            </a:r>
            <a:br>
              <a:rPr lang="en-CA" altLang="en-US" b="0" smtClean="0">
                <a:latin typeface="Open Sans"/>
                <a:cs typeface="Open Sans"/>
              </a:rPr>
            </a:br>
            <a:endParaRPr lang="en-CA" altLang="en-US" b="0" smtClean="0">
              <a:latin typeface="Open Sans"/>
              <a:cs typeface="Open Sans"/>
            </a:endParaRPr>
          </a:p>
        </p:txBody>
      </p:sp>
      <p:sp>
        <p:nvSpPr>
          <p:cNvPr id="5837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rPr>
              <a:t>2018</a:t>
            </a:r>
          </a:p>
        </p:txBody>
      </p:sp>
      <p:sp>
        <p:nvSpPr>
          <p:cNvPr id="58372"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p:cNvSpPr>
          <p:nvPr>
            <p:ph type="title" idx="4294967295"/>
          </p:nvPr>
        </p:nvSpPr>
        <p:spPr/>
        <p:txBody>
          <a:bodyPr/>
          <a:lstStyle/>
          <a:p>
            <a:r>
              <a:rPr lang="en-US" altLang="en-US" smtClean="0">
                <a:latin typeface="Open Sans"/>
                <a:cs typeface="Open Sans"/>
              </a:rPr>
              <a:t>Recommendation 11</a:t>
            </a:r>
            <a:endParaRPr lang="en-CA" altLang="en-US" smtClean="0">
              <a:latin typeface="Open Sans"/>
              <a:cs typeface="Open Sans"/>
            </a:endParaRPr>
          </a:p>
        </p:txBody>
      </p:sp>
      <p:sp>
        <p:nvSpPr>
          <p:cNvPr id="59394" name="Rectangle 3"/>
          <p:cNvSpPr>
            <a:spLocks noGrp="1"/>
          </p:cNvSpPr>
          <p:nvPr>
            <p:ph type="body" idx="4294967295"/>
          </p:nvPr>
        </p:nvSpPr>
        <p:spPr/>
        <p:txBody>
          <a:bodyPr/>
          <a:lstStyle/>
          <a:p>
            <a:pPr marL="495300" indent="-495300">
              <a:lnSpc>
                <a:spcPct val="100000"/>
              </a:lnSpc>
              <a:buFont typeface="Arial" charset="0"/>
              <a:buNone/>
            </a:pPr>
            <a:r>
              <a:rPr lang="en-CA" altLang="en-US" b="0" smtClean="0">
                <a:latin typeface="Open Sans"/>
                <a:cs typeface="Open Sans"/>
              </a:rPr>
              <a:t>11. Adults with diabetes should select carbohydrate food sources with a </a:t>
            </a:r>
            <a:r>
              <a:rPr lang="en-CA" altLang="en-US" smtClean="0">
                <a:latin typeface="Open Sans"/>
                <a:cs typeface="Open Sans"/>
              </a:rPr>
              <a:t>low GI</a:t>
            </a:r>
            <a:r>
              <a:rPr lang="en-CA" altLang="en-US" b="0" smtClean="0">
                <a:latin typeface="Open Sans"/>
                <a:cs typeface="Open Sans"/>
              </a:rPr>
              <a:t> to help optimize glycemic control </a:t>
            </a:r>
            <a:r>
              <a:rPr lang="en-CA" altLang="en-US" sz="2000" b="0" smtClean="0">
                <a:latin typeface="Open Sans"/>
                <a:cs typeface="Open Sans"/>
              </a:rPr>
              <a:t>[Grade B, Level 2 for type 1 diabetes; Grade B, Level 2 for type 2 diabetes</a:t>
            </a:r>
            <a:r>
              <a:rPr lang="en-CA" altLang="en-US" b="0" smtClean="0">
                <a:latin typeface="Open Sans"/>
                <a:cs typeface="Open Sans"/>
              </a:rPr>
              <a:t>, to improve  LDL-C </a:t>
            </a:r>
            <a:r>
              <a:rPr lang="en-CA" altLang="en-US" sz="2000" b="0" smtClean="0">
                <a:latin typeface="Open Sans"/>
                <a:cs typeface="Open Sans"/>
              </a:rPr>
              <a:t>[Grade C, Level 3],</a:t>
            </a:r>
            <a:r>
              <a:rPr lang="en-CA" altLang="en-US" b="0" smtClean="0">
                <a:latin typeface="Open Sans"/>
                <a:cs typeface="Open Sans"/>
              </a:rPr>
              <a:t> and to decrease CV risk </a:t>
            </a:r>
            <a:r>
              <a:rPr lang="en-CA" altLang="en-US" sz="2000" b="0" smtClean="0">
                <a:latin typeface="Open Sans"/>
                <a:cs typeface="Open Sans"/>
              </a:rPr>
              <a:t>[Grade D, Level 4]</a:t>
            </a:r>
            <a:br>
              <a:rPr lang="en-CA" altLang="en-US" sz="2000" b="0" smtClean="0">
                <a:latin typeface="Open Sans"/>
                <a:cs typeface="Open Sans"/>
              </a:rPr>
            </a:br>
            <a:endParaRPr lang="en-CA" altLang="en-US" sz="2000" b="0" smtClean="0">
              <a:latin typeface="Open Sans"/>
              <a:cs typeface="Open Sans"/>
            </a:endParaRPr>
          </a:p>
        </p:txBody>
      </p:sp>
      <p:sp>
        <p:nvSpPr>
          <p:cNvPr id="5939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rPr>
              <a:t>2018</a:t>
            </a:r>
          </a:p>
        </p:txBody>
      </p:sp>
      <p:sp>
        <p:nvSpPr>
          <p:cNvPr id="59396"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
        <p:nvSpPr>
          <p:cNvPr id="59398" name="Text Box 6"/>
          <p:cNvSpPr txBox="1">
            <a:spLocks noChangeArrowheads="1"/>
          </p:cNvSpPr>
          <p:nvPr/>
        </p:nvSpPr>
        <p:spPr bwMode="auto">
          <a:xfrm>
            <a:off x="623888" y="6359525"/>
            <a:ext cx="3830637" cy="304800"/>
          </a:xfrm>
          <a:prstGeom prst="rect">
            <a:avLst/>
          </a:prstGeom>
          <a:noFill/>
          <a:ln w="9525">
            <a:noFill/>
            <a:miter lim="800000"/>
            <a:headEnd/>
            <a:tailEnd/>
          </a:ln>
          <a:effectLst/>
        </p:spPr>
        <p:txBody>
          <a:bodyPr>
            <a:spAutoFit/>
          </a:bodyPr>
          <a:lstStyle/>
          <a:p>
            <a:pPr defTabSz="914400">
              <a:spcBef>
                <a:spcPct val="50000"/>
              </a:spcBef>
            </a:pPr>
            <a:r>
              <a:rPr lang="en-US" sz="1400" i="1"/>
              <a:t>CV</a:t>
            </a:r>
            <a:r>
              <a:rPr lang="en-US" sz="1400"/>
              <a:t>, cardiovascular; </a:t>
            </a:r>
            <a:r>
              <a:rPr lang="en-US" sz="1400" i="1"/>
              <a:t>GI</a:t>
            </a:r>
            <a:r>
              <a:rPr lang="en-US" sz="1400"/>
              <a:t>, glycemic index</a:t>
            </a:r>
            <a:endParaRPr lang="en-CA" sz="14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extLst>
          </p:cNvPr>
          <p:cNvSpPr/>
          <p:nvPr/>
        </p:nvSpPr>
        <p:spPr>
          <a:xfrm>
            <a:off x="0" y="6100763"/>
            <a:ext cx="9144000" cy="119062"/>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60418" name="Rectangle 2"/>
          <p:cNvSpPr>
            <a:spLocks noGrp="1"/>
          </p:cNvSpPr>
          <p:nvPr>
            <p:ph type="title" idx="4294967295"/>
          </p:nvPr>
        </p:nvSpPr>
        <p:spPr>
          <a:xfrm>
            <a:off x="628650" y="36513"/>
            <a:ext cx="7886700" cy="1325562"/>
          </a:xfrm>
        </p:spPr>
        <p:txBody>
          <a:bodyPr/>
          <a:lstStyle/>
          <a:p>
            <a:r>
              <a:rPr lang="en-US" altLang="en-US" smtClean="0">
                <a:latin typeface="Open Sans"/>
                <a:cs typeface="Open Sans"/>
              </a:rPr>
              <a:t>Recommendation 12</a:t>
            </a:r>
            <a:endParaRPr lang="en-CA" altLang="en-US" smtClean="0">
              <a:latin typeface="Open Sans"/>
              <a:cs typeface="Open Sans"/>
            </a:endParaRPr>
          </a:p>
        </p:txBody>
      </p:sp>
      <p:sp>
        <p:nvSpPr>
          <p:cNvPr id="60419" name="Rectangle 3"/>
          <p:cNvSpPr>
            <a:spLocks noGrp="1"/>
          </p:cNvSpPr>
          <p:nvPr>
            <p:ph type="body" idx="4294967295"/>
          </p:nvPr>
        </p:nvSpPr>
        <p:spPr>
          <a:xfrm>
            <a:off x="560388" y="1125538"/>
            <a:ext cx="8374062" cy="5248275"/>
          </a:xfrm>
        </p:spPr>
        <p:txBody>
          <a:bodyPr/>
          <a:lstStyle/>
          <a:p>
            <a:pPr marL="495300" indent="-495300">
              <a:lnSpc>
                <a:spcPct val="100000"/>
              </a:lnSpc>
              <a:buFont typeface="Arial" charset="0"/>
              <a:buNone/>
            </a:pPr>
            <a:r>
              <a:rPr lang="en-US" altLang="en-US" sz="1800" b="0" smtClean="0">
                <a:latin typeface="Open Sans"/>
                <a:cs typeface="Open Sans"/>
              </a:rPr>
              <a:t>12</a:t>
            </a:r>
            <a:r>
              <a:rPr lang="en-US" altLang="en-US" sz="2000" b="0" smtClean="0">
                <a:latin typeface="Open Sans"/>
                <a:cs typeface="Open Sans"/>
              </a:rPr>
              <a:t>.  </a:t>
            </a:r>
            <a:r>
              <a:rPr lang="en-CA" altLang="en-US" sz="2000" b="0" smtClean="0">
                <a:latin typeface="Open Sans"/>
                <a:cs typeface="Open Sans"/>
              </a:rPr>
              <a:t>The following dietary patterns may be considered in people with type 2 diabetes incorporating patient preferences including:</a:t>
            </a:r>
          </a:p>
          <a:p>
            <a:pPr marL="839788" lvl="1" indent="-419100">
              <a:lnSpc>
                <a:spcPct val="100000"/>
              </a:lnSpc>
            </a:pPr>
            <a:r>
              <a:rPr lang="en-CA" altLang="en-US" sz="1800" b="1" smtClean="0">
                <a:latin typeface="Open Sans"/>
                <a:cs typeface="Open Sans Light"/>
              </a:rPr>
              <a:t>Mediterranean</a:t>
            </a:r>
            <a:r>
              <a:rPr lang="en-CA" altLang="en-US" sz="1800" smtClean="0">
                <a:latin typeface="Open Sans"/>
                <a:cs typeface="Open Sans Light"/>
              </a:rPr>
              <a:t>-style dietary pattern to reduce major CV events </a:t>
            </a:r>
            <a:r>
              <a:rPr lang="en-CA" altLang="en-US" sz="1400" smtClean="0">
                <a:latin typeface="Open Sans"/>
                <a:cs typeface="Open Sans Light"/>
              </a:rPr>
              <a:t>[Grade A, Level 1A] </a:t>
            </a:r>
            <a:r>
              <a:rPr lang="en-CA" altLang="en-US" sz="1800" smtClean="0">
                <a:latin typeface="Open Sans"/>
                <a:cs typeface="Open Sans Light"/>
              </a:rPr>
              <a:t>and improve glycemic control </a:t>
            </a:r>
            <a:r>
              <a:rPr lang="en-CA" altLang="en-US" sz="1400" smtClean="0">
                <a:latin typeface="Open Sans"/>
                <a:cs typeface="Open Sans Light"/>
              </a:rPr>
              <a:t>[Grade B, Level 2]  </a:t>
            </a:r>
          </a:p>
          <a:p>
            <a:pPr marL="839788" lvl="1" indent="-419100">
              <a:lnSpc>
                <a:spcPct val="100000"/>
              </a:lnSpc>
            </a:pPr>
            <a:r>
              <a:rPr lang="en-CA" altLang="en-US" sz="1800" b="1" smtClean="0">
                <a:latin typeface="Open Sans"/>
                <a:cs typeface="Open Sans Light"/>
              </a:rPr>
              <a:t>Vegan</a:t>
            </a:r>
            <a:r>
              <a:rPr lang="en-CA" altLang="en-US" sz="1800" smtClean="0">
                <a:latin typeface="Open Sans"/>
                <a:cs typeface="Open Sans Light"/>
              </a:rPr>
              <a:t> or </a:t>
            </a:r>
            <a:r>
              <a:rPr lang="en-CA" altLang="en-US" sz="1800" b="1" smtClean="0">
                <a:latin typeface="Open Sans"/>
                <a:cs typeface="Open Sans Light"/>
              </a:rPr>
              <a:t>vegetarian</a:t>
            </a:r>
            <a:r>
              <a:rPr lang="en-CA" altLang="en-US" sz="1800" smtClean="0">
                <a:latin typeface="Open Sans"/>
                <a:cs typeface="Open Sans Light"/>
              </a:rPr>
              <a:t> dietary pattern to improve glycemic control </a:t>
            </a:r>
            <a:r>
              <a:rPr lang="en-CA" altLang="en-US" sz="1400" smtClean="0">
                <a:latin typeface="Open Sans"/>
                <a:cs typeface="Open Sans Light"/>
              </a:rPr>
              <a:t>[Grade B, Level 2]</a:t>
            </a:r>
            <a:r>
              <a:rPr lang="en-CA" altLang="en-US" sz="1800" smtClean="0">
                <a:latin typeface="Open Sans"/>
                <a:cs typeface="Open Sans Light"/>
              </a:rPr>
              <a:t>, body weight </a:t>
            </a:r>
            <a:r>
              <a:rPr lang="en-CA" altLang="en-US" sz="1400" smtClean="0">
                <a:latin typeface="Open Sans"/>
                <a:cs typeface="Open Sans Light"/>
              </a:rPr>
              <a:t>[Grade C, Level 3]</a:t>
            </a:r>
            <a:r>
              <a:rPr lang="en-CA" altLang="en-US" sz="1800" smtClean="0">
                <a:latin typeface="Open Sans"/>
                <a:cs typeface="Open Sans Light"/>
              </a:rPr>
              <a:t>, and blood lipids including LDL-C </a:t>
            </a:r>
            <a:r>
              <a:rPr lang="en-CA" altLang="en-US" sz="1400" smtClean="0">
                <a:latin typeface="Open Sans"/>
                <a:cs typeface="Open Sans Light"/>
              </a:rPr>
              <a:t>[Grade B, Level 2]</a:t>
            </a:r>
            <a:r>
              <a:rPr lang="en-CA" altLang="en-US" sz="1800" smtClean="0">
                <a:latin typeface="Open Sans"/>
                <a:cs typeface="Open Sans Light"/>
              </a:rPr>
              <a:t>, and reduce myocardial infarction </a:t>
            </a:r>
            <a:r>
              <a:rPr lang="en-CA" altLang="en-US" sz="1400" smtClean="0">
                <a:latin typeface="Open Sans"/>
                <a:cs typeface="Open Sans Light"/>
              </a:rPr>
              <a:t>[Grade B, Level 2]</a:t>
            </a:r>
            <a:endParaRPr lang="en-CA" altLang="en-US" sz="1800" smtClean="0">
              <a:latin typeface="Open Sans"/>
              <a:cs typeface="Open Sans Light"/>
            </a:endParaRPr>
          </a:p>
          <a:p>
            <a:pPr marL="839788" lvl="1" indent="-419100">
              <a:lnSpc>
                <a:spcPct val="100000"/>
              </a:lnSpc>
            </a:pPr>
            <a:r>
              <a:rPr lang="en-CA" altLang="en-US" sz="1800" b="1" smtClean="0">
                <a:latin typeface="Open Sans"/>
                <a:cs typeface="Open Sans Light"/>
              </a:rPr>
              <a:t>Dietary  Approaches to  Stop  Hypertension (DASH) </a:t>
            </a:r>
            <a:r>
              <a:rPr lang="en-CA" altLang="en-US" sz="1800" smtClean="0">
                <a:latin typeface="Open Sans"/>
                <a:cs typeface="Open Sans Light"/>
              </a:rPr>
              <a:t>dietary pattern to improve glycemic control </a:t>
            </a:r>
            <a:r>
              <a:rPr lang="en-CA" altLang="en-US" sz="1400" smtClean="0">
                <a:latin typeface="Open Sans"/>
                <a:cs typeface="Open Sans Light"/>
              </a:rPr>
              <a:t>[Grade C, Level 2]</a:t>
            </a:r>
            <a:r>
              <a:rPr lang="en-CA" altLang="en-US" sz="1800" smtClean="0">
                <a:latin typeface="Open Sans"/>
                <a:cs typeface="Open Sans Light"/>
              </a:rPr>
              <a:t>, BP </a:t>
            </a:r>
            <a:r>
              <a:rPr lang="en-CA" altLang="en-US" sz="1400" smtClean="0">
                <a:latin typeface="Open Sans"/>
                <a:cs typeface="Open Sans Light"/>
              </a:rPr>
              <a:t>[Grade D, Level 4]</a:t>
            </a:r>
            <a:r>
              <a:rPr lang="en-CA" altLang="en-US" sz="1800" smtClean="0">
                <a:latin typeface="Open Sans"/>
                <a:cs typeface="Open Sans Light"/>
              </a:rPr>
              <a:t>, and LDL-C </a:t>
            </a:r>
            <a:r>
              <a:rPr lang="en-CA" altLang="en-US" sz="1400" smtClean="0">
                <a:latin typeface="Open Sans"/>
                <a:cs typeface="Open Sans Light"/>
              </a:rPr>
              <a:t>[Grade B, Level 2]</a:t>
            </a:r>
            <a:r>
              <a:rPr lang="en-CA" altLang="en-US" sz="1800" smtClean="0">
                <a:latin typeface="Open Sans"/>
                <a:cs typeface="Open Sans Light"/>
              </a:rPr>
              <a:t>, and reduce major CV events </a:t>
            </a:r>
            <a:r>
              <a:rPr lang="en-CA" altLang="en-US" sz="1400" smtClean="0">
                <a:latin typeface="Open Sans"/>
                <a:cs typeface="Open Sans Light"/>
              </a:rPr>
              <a:t>[Grade B, Level 3]</a:t>
            </a:r>
            <a:endParaRPr lang="en-CA" altLang="en-US" sz="1800" smtClean="0">
              <a:latin typeface="Open Sans"/>
              <a:cs typeface="Open Sans Light"/>
            </a:endParaRPr>
          </a:p>
          <a:p>
            <a:pPr marL="839788" lvl="1" indent="-419100">
              <a:lnSpc>
                <a:spcPct val="100000"/>
              </a:lnSpc>
            </a:pPr>
            <a:r>
              <a:rPr lang="en-CA" altLang="en-US" sz="1800" smtClean="0">
                <a:latin typeface="Open Sans"/>
                <a:cs typeface="Open Sans Light"/>
              </a:rPr>
              <a:t>Dietary patterns emphasizing </a:t>
            </a:r>
            <a:r>
              <a:rPr lang="en-CA" altLang="en-US" sz="1800" b="1" smtClean="0">
                <a:latin typeface="Open Sans"/>
                <a:cs typeface="Open Sans Light"/>
              </a:rPr>
              <a:t>dietary  pulses </a:t>
            </a:r>
            <a:r>
              <a:rPr lang="en-CA" altLang="en-US" sz="1800" smtClean="0">
                <a:latin typeface="Open Sans"/>
                <a:cs typeface="Open Sans Light"/>
              </a:rPr>
              <a:t>(e.g., beans, peas, chickpeas,  lentils) to improve glycemic control </a:t>
            </a:r>
            <a:r>
              <a:rPr lang="en-CA" altLang="en-US" sz="1400" smtClean="0">
                <a:latin typeface="Open Sans"/>
                <a:cs typeface="Open Sans Light"/>
              </a:rPr>
              <a:t>[Grade B, Level 2]</a:t>
            </a:r>
            <a:r>
              <a:rPr lang="en-CA" altLang="en-US" sz="1800" smtClean="0">
                <a:latin typeface="Open Sans"/>
                <a:cs typeface="Open Sans Light"/>
              </a:rPr>
              <a:t>, systolic BP </a:t>
            </a:r>
            <a:r>
              <a:rPr lang="en-CA" altLang="en-US" sz="1400" smtClean="0">
                <a:latin typeface="Open Sans"/>
                <a:cs typeface="Open Sans Light"/>
              </a:rPr>
              <a:t>[Grade C, Level 2] </a:t>
            </a:r>
            <a:r>
              <a:rPr lang="en-CA" altLang="en-US" sz="1800" smtClean="0">
                <a:latin typeface="Open Sans"/>
                <a:cs typeface="Open Sans Light"/>
              </a:rPr>
              <a:t>and body weight </a:t>
            </a:r>
            <a:r>
              <a:rPr lang="en-CA" altLang="en-US" sz="1400" smtClean="0">
                <a:latin typeface="Open Sans"/>
                <a:cs typeface="Open Sans Light"/>
              </a:rPr>
              <a:t>[Grade B, Level 2]</a:t>
            </a:r>
          </a:p>
          <a:p>
            <a:pPr marL="839788" lvl="1" indent="-419100">
              <a:lnSpc>
                <a:spcPct val="100000"/>
              </a:lnSpc>
            </a:pPr>
            <a:r>
              <a:rPr lang="en-CA" altLang="en-US" sz="1800" smtClean="0">
                <a:latin typeface="Open Sans"/>
                <a:cs typeface="Open Sans Light"/>
              </a:rPr>
              <a:t>Dietary patterns emphasizing </a:t>
            </a:r>
            <a:r>
              <a:rPr lang="en-CA" altLang="en-US" sz="1800" b="1" smtClean="0">
                <a:latin typeface="Open Sans"/>
                <a:cs typeface="Open Sans Light"/>
              </a:rPr>
              <a:t>fruit</a:t>
            </a:r>
            <a:r>
              <a:rPr lang="en-CA" altLang="en-US" sz="1800" smtClean="0">
                <a:latin typeface="Open Sans"/>
                <a:cs typeface="Open Sans Light"/>
              </a:rPr>
              <a:t> and </a:t>
            </a:r>
            <a:r>
              <a:rPr lang="en-CA" altLang="en-US" sz="1800" b="1" smtClean="0">
                <a:latin typeface="Open Sans"/>
                <a:cs typeface="Open Sans Light"/>
              </a:rPr>
              <a:t>vegetables</a:t>
            </a:r>
            <a:r>
              <a:rPr lang="en-CA" altLang="en-US" sz="1800" smtClean="0">
                <a:latin typeface="Open Sans"/>
                <a:cs typeface="Open Sans Light"/>
              </a:rPr>
              <a:t> to improve glycemic control </a:t>
            </a:r>
            <a:r>
              <a:rPr lang="en-CA" altLang="en-US" sz="1400" smtClean="0">
                <a:latin typeface="Open Sans"/>
                <a:cs typeface="Open Sans Light"/>
              </a:rPr>
              <a:t>[Grade B, Level 2] </a:t>
            </a:r>
            <a:r>
              <a:rPr lang="en-CA" altLang="en-US" sz="1800" smtClean="0">
                <a:latin typeface="Open Sans"/>
                <a:cs typeface="Open Sans Light"/>
              </a:rPr>
              <a:t>and reduce CV mortality </a:t>
            </a:r>
            <a:r>
              <a:rPr lang="en-CA" altLang="en-US" sz="1400" smtClean="0">
                <a:latin typeface="Open Sans"/>
                <a:cs typeface="Open Sans Light"/>
              </a:rPr>
              <a:t>[Grade C, Level 3]</a:t>
            </a:r>
            <a:endParaRPr lang="en-CA" altLang="en-US" sz="1800" smtClean="0">
              <a:latin typeface="Open Sans"/>
              <a:cs typeface="Open Sans Light"/>
            </a:endParaRPr>
          </a:p>
          <a:p>
            <a:pPr marL="839788" lvl="1" indent="-419100">
              <a:lnSpc>
                <a:spcPct val="100000"/>
              </a:lnSpc>
            </a:pPr>
            <a:r>
              <a:rPr lang="en-CA" altLang="en-US" sz="1800" smtClean="0">
                <a:latin typeface="Open Sans"/>
                <a:cs typeface="Open Sans Light"/>
              </a:rPr>
              <a:t>Dietary patterns emphasizing </a:t>
            </a:r>
            <a:r>
              <a:rPr lang="en-CA" altLang="en-US" sz="1800" b="1" smtClean="0">
                <a:latin typeface="Open Sans"/>
                <a:cs typeface="Open Sans Light"/>
              </a:rPr>
              <a:t>nuts</a:t>
            </a:r>
            <a:r>
              <a:rPr lang="en-CA" altLang="en-US" sz="1800" smtClean="0">
                <a:latin typeface="Open Sans"/>
                <a:cs typeface="Open Sans Light"/>
              </a:rPr>
              <a:t> to improve glycemic control </a:t>
            </a:r>
            <a:r>
              <a:rPr lang="en-CA" altLang="en-US" sz="1400" smtClean="0">
                <a:latin typeface="Open Sans"/>
                <a:cs typeface="Open Sans Light"/>
              </a:rPr>
              <a:t>[Grade B, Level 2], </a:t>
            </a:r>
            <a:r>
              <a:rPr lang="en-CA" altLang="en-US" sz="1800" smtClean="0">
                <a:latin typeface="Open Sans"/>
                <a:cs typeface="Open Sans Light"/>
              </a:rPr>
              <a:t>and LDL-C</a:t>
            </a:r>
            <a:r>
              <a:rPr lang="en-CA" altLang="en-US" sz="1400" smtClean="0">
                <a:latin typeface="Open Sans"/>
                <a:cs typeface="Open Sans Light"/>
              </a:rPr>
              <a:t> [Grade B, Level 2] </a:t>
            </a:r>
            <a:r>
              <a:rPr lang="en-CA" altLang="en-US" sz="900" b="1" smtClean="0">
                <a:latin typeface="Open Sans Light"/>
                <a:cs typeface="Open Sans Light"/>
              </a:rPr>
              <a:t/>
            </a:r>
            <a:br>
              <a:rPr lang="en-CA" altLang="en-US" sz="900" b="1" smtClean="0">
                <a:latin typeface="Open Sans Light"/>
                <a:cs typeface="Open Sans Light"/>
              </a:rPr>
            </a:br>
            <a:r>
              <a:rPr lang="en-CA" altLang="en-US" sz="800" b="1" smtClean="0">
                <a:latin typeface="Open Sans Light"/>
                <a:cs typeface="Open Sans Light"/>
              </a:rPr>
              <a:t/>
            </a:r>
            <a:br>
              <a:rPr lang="en-CA" altLang="en-US" sz="800" b="1" smtClean="0">
                <a:latin typeface="Open Sans Light"/>
                <a:cs typeface="Open Sans Light"/>
              </a:rPr>
            </a:br>
            <a:endParaRPr lang="en-CA" altLang="en-US" sz="800" b="1" smtClean="0">
              <a:latin typeface="Open Sans Light"/>
              <a:cs typeface="Open Sans Light"/>
            </a:endParaRPr>
          </a:p>
        </p:txBody>
      </p:sp>
      <p:sp>
        <p:nvSpPr>
          <p:cNvPr id="60420"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rPr>
              <a:t>2018</a:t>
            </a:r>
          </a:p>
        </p:txBody>
      </p:sp>
      <p:sp>
        <p:nvSpPr>
          <p:cNvPr id="60421"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
        <p:nvSpPr>
          <p:cNvPr id="60423" name="Text Box 7"/>
          <p:cNvSpPr txBox="1">
            <a:spLocks noChangeArrowheads="1"/>
          </p:cNvSpPr>
          <p:nvPr/>
        </p:nvSpPr>
        <p:spPr bwMode="auto">
          <a:xfrm>
            <a:off x="547688" y="6372225"/>
            <a:ext cx="2224087" cy="304800"/>
          </a:xfrm>
          <a:prstGeom prst="rect">
            <a:avLst/>
          </a:prstGeom>
          <a:noFill/>
          <a:ln w="9525">
            <a:noFill/>
            <a:miter lim="800000"/>
            <a:headEnd/>
            <a:tailEnd/>
          </a:ln>
          <a:effectLst/>
        </p:spPr>
        <p:txBody>
          <a:bodyPr>
            <a:spAutoFit/>
          </a:bodyPr>
          <a:lstStyle/>
          <a:p>
            <a:pPr defTabSz="914400">
              <a:spcBef>
                <a:spcPct val="50000"/>
              </a:spcBef>
            </a:pPr>
            <a:r>
              <a:rPr lang="en-US" sz="1400" i="1"/>
              <a:t>CV</a:t>
            </a:r>
            <a:r>
              <a:rPr lang="en-US" sz="1400"/>
              <a:t>, cardiovascular</a:t>
            </a:r>
            <a:endParaRPr lang="en-CA" sz="1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p:cNvSpPr>
          <p:nvPr>
            <p:ph type="title" idx="4294967295"/>
          </p:nvPr>
        </p:nvSpPr>
        <p:spPr/>
        <p:txBody>
          <a:bodyPr/>
          <a:lstStyle/>
          <a:p>
            <a:r>
              <a:rPr lang="en-US" altLang="en-US" smtClean="0">
                <a:latin typeface="Open Sans"/>
                <a:cs typeface="Open Sans"/>
              </a:rPr>
              <a:t>Recommendation 13-14</a:t>
            </a:r>
            <a:endParaRPr lang="en-CA" altLang="en-US" smtClean="0">
              <a:latin typeface="Open Sans"/>
              <a:cs typeface="Open Sans"/>
            </a:endParaRPr>
          </a:p>
        </p:txBody>
      </p:sp>
      <p:sp>
        <p:nvSpPr>
          <p:cNvPr id="61442" name="Rectangle 3"/>
          <p:cNvSpPr>
            <a:spLocks noGrp="1"/>
          </p:cNvSpPr>
          <p:nvPr>
            <p:ph type="body" idx="4294967295"/>
          </p:nvPr>
        </p:nvSpPr>
        <p:spPr>
          <a:xfrm>
            <a:off x="782638" y="1470025"/>
            <a:ext cx="7886700" cy="4329113"/>
          </a:xfrm>
        </p:spPr>
        <p:txBody>
          <a:bodyPr/>
          <a:lstStyle/>
          <a:p>
            <a:pPr marL="495300" indent="-495300">
              <a:lnSpc>
                <a:spcPct val="100000"/>
              </a:lnSpc>
              <a:buFont typeface="Calibri Light" pitchFamily="34" charset="0"/>
              <a:buAutoNum type="arabicPeriod" startAt="13"/>
            </a:pPr>
            <a:r>
              <a:rPr lang="en-CA" altLang="en-US" sz="2400" b="0" smtClean="0">
                <a:latin typeface="Open Sans"/>
                <a:cs typeface="Open Sans"/>
              </a:rPr>
              <a:t>People with </a:t>
            </a:r>
            <a:r>
              <a:rPr lang="en-CA" altLang="en-US" sz="2400" smtClean="0">
                <a:latin typeface="Open Sans"/>
                <a:cs typeface="Open Sans"/>
              </a:rPr>
              <a:t>type 1 diabetes </a:t>
            </a:r>
            <a:r>
              <a:rPr lang="en-CA" altLang="en-US" sz="2400" b="0" smtClean="0">
                <a:latin typeface="Open Sans"/>
                <a:cs typeface="Open Sans"/>
              </a:rPr>
              <a:t>may be taught how to </a:t>
            </a:r>
            <a:r>
              <a:rPr lang="en-CA" altLang="en-US" sz="2400" smtClean="0">
                <a:latin typeface="Open Sans"/>
                <a:cs typeface="Open Sans"/>
              </a:rPr>
              <a:t>match insulin to carbohydrate </a:t>
            </a:r>
            <a:r>
              <a:rPr lang="en-CA" altLang="en-US" sz="2400" b="0" smtClean="0">
                <a:latin typeface="Open Sans"/>
                <a:cs typeface="Open Sans"/>
              </a:rPr>
              <a:t>quantity and quality </a:t>
            </a:r>
            <a:r>
              <a:rPr lang="en-CA" altLang="en-US" sz="1800" b="0" smtClean="0">
                <a:latin typeface="Open Sans"/>
                <a:cs typeface="Open Sans"/>
              </a:rPr>
              <a:t>[Grade C, Level 2] </a:t>
            </a:r>
            <a:r>
              <a:rPr lang="en-CA" altLang="en-US" sz="2400" smtClean="0">
                <a:latin typeface="Open Sans"/>
                <a:cs typeface="Open Sans"/>
              </a:rPr>
              <a:t>or</a:t>
            </a:r>
            <a:r>
              <a:rPr lang="en-CA" altLang="en-US" sz="2400" b="0" smtClean="0">
                <a:latin typeface="Open Sans"/>
                <a:cs typeface="Open Sans"/>
              </a:rPr>
              <a:t> they may </a:t>
            </a:r>
            <a:r>
              <a:rPr lang="en-CA" altLang="en-US" sz="2400" smtClean="0">
                <a:latin typeface="Open Sans"/>
                <a:cs typeface="Open Sans"/>
              </a:rPr>
              <a:t>maintain consistency</a:t>
            </a:r>
            <a:r>
              <a:rPr lang="en-CA" altLang="en-US" sz="2400" b="0" smtClean="0">
                <a:latin typeface="Open Sans"/>
                <a:cs typeface="Open Sans"/>
              </a:rPr>
              <a:t> in  carbohydrate quantity and quality </a:t>
            </a:r>
            <a:r>
              <a:rPr lang="en-CA" altLang="en-US" sz="1800" b="0" smtClean="0">
                <a:latin typeface="Open Sans"/>
                <a:cs typeface="Open Sans"/>
              </a:rPr>
              <a:t>[Grade D, Consensus]</a:t>
            </a:r>
          </a:p>
          <a:p>
            <a:pPr marL="495300" indent="-495300">
              <a:lnSpc>
                <a:spcPct val="100000"/>
              </a:lnSpc>
              <a:buFont typeface="Arial" charset="0"/>
              <a:buNone/>
            </a:pPr>
            <a:endParaRPr lang="en-CA" altLang="en-US" sz="700" b="0" smtClean="0">
              <a:latin typeface="Open Sans"/>
              <a:cs typeface="Open Sans"/>
            </a:endParaRPr>
          </a:p>
          <a:p>
            <a:pPr marL="495300" indent="-495300">
              <a:lnSpc>
                <a:spcPct val="100000"/>
              </a:lnSpc>
              <a:buFont typeface="Calibri Light" pitchFamily="34" charset="0"/>
              <a:buAutoNum type="arabicPeriod" startAt="13"/>
            </a:pPr>
            <a:r>
              <a:rPr lang="en-CA" altLang="en-US" sz="2400" b="0" smtClean="0">
                <a:latin typeface="Open Sans"/>
                <a:cs typeface="Open Sans"/>
              </a:rPr>
              <a:t>People with diabetes using </a:t>
            </a:r>
            <a:r>
              <a:rPr lang="en-CA" altLang="en-US" sz="2400" smtClean="0">
                <a:latin typeface="Open Sans"/>
                <a:cs typeface="Open Sans"/>
              </a:rPr>
              <a:t>insulin and/or insulin secretagogues </a:t>
            </a:r>
            <a:r>
              <a:rPr lang="en-CA" altLang="en-US" sz="2400" b="0" smtClean="0">
                <a:latin typeface="Open Sans"/>
                <a:cs typeface="Open Sans"/>
              </a:rPr>
              <a:t>should be educated about the risk of </a:t>
            </a:r>
            <a:r>
              <a:rPr lang="en-CA" altLang="en-US" sz="2400" smtClean="0">
                <a:latin typeface="Open Sans"/>
                <a:cs typeface="Open Sans"/>
              </a:rPr>
              <a:t>hypoglycemia</a:t>
            </a:r>
            <a:r>
              <a:rPr lang="en-CA" altLang="en-US" sz="2400" b="0" smtClean="0">
                <a:latin typeface="Open Sans"/>
                <a:cs typeface="Open Sans"/>
              </a:rPr>
              <a:t> resulting from </a:t>
            </a:r>
            <a:r>
              <a:rPr lang="en-CA" altLang="en-US" sz="2400" smtClean="0">
                <a:latin typeface="Open Sans"/>
                <a:cs typeface="Open Sans"/>
              </a:rPr>
              <a:t>alcohol</a:t>
            </a:r>
            <a:r>
              <a:rPr lang="en-CA" altLang="en-US" sz="2400" b="0" smtClean="0">
                <a:latin typeface="Open Sans"/>
                <a:cs typeface="Open Sans"/>
              </a:rPr>
              <a:t> </a:t>
            </a:r>
            <a:r>
              <a:rPr lang="en-CA" altLang="en-US" sz="1800" b="0" smtClean="0">
                <a:latin typeface="Open Sans"/>
                <a:cs typeface="Open Sans"/>
              </a:rPr>
              <a:t>[Grade C, Level 3]</a:t>
            </a:r>
            <a:r>
              <a:rPr lang="en-CA" altLang="en-US" sz="2400" b="0" smtClean="0">
                <a:latin typeface="Open Sans"/>
                <a:cs typeface="Open Sans"/>
              </a:rPr>
              <a:t>, and should be advised on preventive actions such as carbohydrate intake and/or insulin dose adjustments and increased BG monitoring </a:t>
            </a:r>
            <a:r>
              <a:rPr lang="en-CA" altLang="en-US" sz="1800" b="0" smtClean="0">
                <a:latin typeface="Open Sans"/>
                <a:cs typeface="Open Sans"/>
              </a:rPr>
              <a:t>[Grade D, Consensus]</a:t>
            </a:r>
            <a:endParaRPr lang="en-CA" altLang="en-US" sz="2400" b="0" smtClean="0">
              <a:latin typeface="Open Sans"/>
              <a:cs typeface="Open Sans"/>
            </a:endParaRPr>
          </a:p>
        </p:txBody>
      </p:sp>
      <p:sp>
        <p:nvSpPr>
          <p:cNvPr id="6144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
        <p:nvSpPr>
          <p:cNvPr id="61445" name="Text Box 5"/>
          <p:cNvSpPr txBox="1">
            <a:spLocks noChangeArrowheads="1"/>
          </p:cNvSpPr>
          <p:nvPr/>
        </p:nvSpPr>
        <p:spPr bwMode="auto">
          <a:xfrm>
            <a:off x="547688" y="6308725"/>
            <a:ext cx="2224087" cy="304800"/>
          </a:xfrm>
          <a:prstGeom prst="rect">
            <a:avLst/>
          </a:prstGeom>
          <a:noFill/>
          <a:ln w="9525">
            <a:noFill/>
            <a:miter lim="800000"/>
            <a:headEnd/>
            <a:tailEnd/>
          </a:ln>
          <a:effectLst/>
        </p:spPr>
        <p:txBody>
          <a:bodyPr>
            <a:spAutoFit/>
          </a:bodyPr>
          <a:lstStyle/>
          <a:p>
            <a:pPr defTabSz="914400">
              <a:spcBef>
                <a:spcPct val="50000"/>
              </a:spcBef>
            </a:pPr>
            <a:r>
              <a:rPr lang="en-US" sz="1400" i="1"/>
              <a:t>BG</a:t>
            </a:r>
            <a:r>
              <a:rPr lang="en-US" sz="1400"/>
              <a:t>, blood glucose </a:t>
            </a:r>
            <a:endParaRPr lang="en-CA" sz="1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idx="4294967295"/>
          </p:nvPr>
        </p:nvSpPr>
        <p:spPr>
          <a:xfrm>
            <a:off x="628650" y="258763"/>
            <a:ext cx="7886700" cy="1325562"/>
          </a:xfrm>
        </p:spPr>
        <p:txBody>
          <a:bodyPr/>
          <a:lstStyle/>
          <a:p>
            <a:pPr eaLnBrk="1" hangingPunct="1"/>
            <a:r>
              <a:rPr lang="en-CA" altLang="en-US" smtClean="0">
                <a:latin typeface="Open Sans"/>
                <a:cs typeface="Open Sans"/>
              </a:rPr>
              <a:t>Key Messages</a:t>
            </a:r>
          </a:p>
        </p:txBody>
      </p:sp>
      <p:sp>
        <p:nvSpPr>
          <p:cNvPr id="62466" name="Content Placeholder 2"/>
          <p:cNvSpPr>
            <a:spLocks noGrp="1"/>
          </p:cNvSpPr>
          <p:nvPr>
            <p:ph type="body" idx="4294967295"/>
          </p:nvPr>
        </p:nvSpPr>
        <p:spPr>
          <a:xfrm>
            <a:off x="912813" y="1541463"/>
            <a:ext cx="7886700" cy="4329112"/>
          </a:xfrm>
        </p:spPr>
        <p:txBody>
          <a:bodyPr/>
          <a:lstStyle/>
          <a:p>
            <a:pPr>
              <a:lnSpc>
                <a:spcPct val="100000"/>
              </a:lnSpc>
            </a:pPr>
            <a:r>
              <a:rPr lang="en-CA" altLang="en-US" sz="2200" b="0" smtClean="0">
                <a:latin typeface="Open Sans"/>
                <a:cs typeface="Open Sans"/>
              </a:rPr>
              <a:t>People with diabetes should receive </a:t>
            </a:r>
            <a:r>
              <a:rPr lang="en-CA" altLang="en-US" sz="2200" smtClean="0">
                <a:latin typeface="Open Sans"/>
                <a:cs typeface="Open Sans"/>
              </a:rPr>
              <a:t>nutrition counselling </a:t>
            </a:r>
            <a:r>
              <a:rPr lang="en-CA" altLang="en-US" sz="2200" b="0" smtClean="0">
                <a:latin typeface="Open Sans"/>
                <a:cs typeface="Open Sans"/>
              </a:rPr>
              <a:t>by a </a:t>
            </a:r>
            <a:r>
              <a:rPr lang="en-CA" altLang="en-US" sz="2200" smtClean="0">
                <a:latin typeface="Open Sans"/>
                <a:cs typeface="Open Sans"/>
              </a:rPr>
              <a:t>registered dietitian</a:t>
            </a:r>
          </a:p>
          <a:p>
            <a:pPr>
              <a:lnSpc>
                <a:spcPct val="100000"/>
              </a:lnSpc>
            </a:pPr>
            <a:r>
              <a:rPr lang="en-CA" altLang="en-US" sz="2200" b="0" smtClean="0">
                <a:latin typeface="Open Sans"/>
                <a:cs typeface="Open Sans"/>
              </a:rPr>
              <a:t>Nutrition therapy can </a:t>
            </a:r>
            <a:r>
              <a:rPr lang="en-CA" altLang="en-US" sz="2200" smtClean="0">
                <a:latin typeface="Open Sans"/>
                <a:cs typeface="Open Sans"/>
              </a:rPr>
              <a:t>reduce A1C by 1.0% to 2.0% </a:t>
            </a:r>
            <a:r>
              <a:rPr lang="en-CA" altLang="en-US" sz="2200" b="0" smtClean="0">
                <a:latin typeface="Open Sans"/>
                <a:cs typeface="Open Sans"/>
              </a:rPr>
              <a:t>and, when used with other components of diabetes care, can further improve clinical and metabolic outcomes</a:t>
            </a:r>
          </a:p>
          <a:p>
            <a:pPr>
              <a:lnSpc>
                <a:spcPct val="100000"/>
              </a:lnSpc>
            </a:pPr>
            <a:r>
              <a:rPr lang="en-CA" altLang="en-US" sz="2200" smtClean="0">
                <a:latin typeface="Open Sans"/>
                <a:cs typeface="Open Sans"/>
              </a:rPr>
              <a:t>Reduced caloric intake </a:t>
            </a:r>
            <a:r>
              <a:rPr lang="en-CA" altLang="en-US" sz="2200" b="0" smtClean="0">
                <a:latin typeface="Open Sans"/>
                <a:cs typeface="Open Sans"/>
              </a:rPr>
              <a:t>to achieve and maintain a </a:t>
            </a:r>
            <a:r>
              <a:rPr lang="en-CA" altLang="en-US" sz="2200" smtClean="0">
                <a:solidFill>
                  <a:schemeClr val="tx2"/>
                </a:solidFill>
                <a:latin typeface="Open Sans"/>
                <a:cs typeface="Open Sans"/>
              </a:rPr>
              <a:t>healthier body weight </a:t>
            </a:r>
            <a:r>
              <a:rPr lang="en-CA" altLang="en-US" sz="2200" b="0" smtClean="0">
                <a:solidFill>
                  <a:schemeClr val="tx2"/>
                </a:solidFill>
                <a:latin typeface="Open Sans"/>
                <a:cs typeface="Open Sans"/>
              </a:rPr>
              <a:t>should be a treatment goal for people with diabetes with overweight or obesity</a:t>
            </a:r>
          </a:p>
          <a:p>
            <a:pPr>
              <a:lnSpc>
                <a:spcPct val="100000"/>
              </a:lnSpc>
            </a:pPr>
            <a:r>
              <a:rPr lang="en-CA" altLang="en-US" sz="2200" b="0" smtClean="0">
                <a:latin typeface="Open Sans"/>
                <a:cs typeface="Open Sans"/>
              </a:rPr>
              <a:t>The </a:t>
            </a:r>
            <a:r>
              <a:rPr lang="en-CA" altLang="en-US" sz="2200" smtClean="0">
                <a:latin typeface="Open Sans"/>
                <a:cs typeface="Open Sans"/>
              </a:rPr>
              <a:t>macronutrient distribution is flexible </a:t>
            </a:r>
            <a:r>
              <a:rPr lang="en-CA" altLang="en-US" sz="2200" b="0" smtClean="0">
                <a:latin typeface="Open Sans"/>
                <a:cs typeface="Open Sans"/>
              </a:rPr>
              <a:t>within recommended ranges and will depend on individual treatment goals and preferences</a:t>
            </a:r>
          </a:p>
        </p:txBody>
      </p:sp>
      <p:sp>
        <p:nvSpPr>
          <p:cNvPr id="62467"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idx="4294967295"/>
          </p:nvPr>
        </p:nvSpPr>
        <p:spPr/>
        <p:txBody>
          <a:bodyPr/>
          <a:lstStyle/>
          <a:p>
            <a:pPr eaLnBrk="1" hangingPunct="1"/>
            <a:r>
              <a:rPr lang="en-CA" altLang="en-US" smtClean="0">
                <a:latin typeface="Open Sans"/>
                <a:cs typeface="Open Sans"/>
              </a:rPr>
              <a:t>Key Messages</a:t>
            </a:r>
          </a:p>
        </p:txBody>
      </p:sp>
      <p:sp>
        <p:nvSpPr>
          <p:cNvPr id="63490" name="Content Placeholder 2"/>
          <p:cNvSpPr>
            <a:spLocks noGrp="1"/>
          </p:cNvSpPr>
          <p:nvPr>
            <p:ph type="body" idx="4294967295"/>
          </p:nvPr>
        </p:nvSpPr>
        <p:spPr>
          <a:xfrm>
            <a:off x="628650" y="1446213"/>
            <a:ext cx="7886700" cy="4329112"/>
          </a:xfrm>
        </p:spPr>
        <p:txBody>
          <a:bodyPr/>
          <a:lstStyle/>
          <a:p>
            <a:pPr>
              <a:lnSpc>
                <a:spcPct val="100000"/>
              </a:lnSpc>
            </a:pPr>
            <a:r>
              <a:rPr lang="en-CA" altLang="en-US" sz="2400" smtClean="0">
                <a:latin typeface="Open Sans"/>
                <a:cs typeface="Open Sans"/>
              </a:rPr>
              <a:t>Replacing high glycemic index carbohydrates with low glycemic index carbohydrates </a:t>
            </a:r>
            <a:r>
              <a:rPr lang="en-CA" altLang="en-US" sz="2400" b="0" smtClean="0">
                <a:latin typeface="Open Sans"/>
                <a:cs typeface="Open Sans"/>
              </a:rPr>
              <a:t>in mixed meals has a clinically significant benefit for glycemic control in people with type 1 and type 2 diabetes</a:t>
            </a:r>
          </a:p>
          <a:p>
            <a:pPr>
              <a:lnSpc>
                <a:spcPct val="100000"/>
              </a:lnSpc>
            </a:pPr>
            <a:r>
              <a:rPr lang="en-CA" altLang="en-US" sz="2400" smtClean="0">
                <a:latin typeface="Open Sans"/>
                <a:cs typeface="Open Sans"/>
              </a:rPr>
              <a:t>Consistency</a:t>
            </a:r>
            <a:r>
              <a:rPr lang="en-CA" altLang="en-US" sz="2400" b="0" smtClean="0">
                <a:latin typeface="Open Sans"/>
                <a:cs typeface="Open Sans"/>
              </a:rPr>
              <a:t> in </a:t>
            </a:r>
            <a:r>
              <a:rPr lang="en-CA" altLang="en-US" sz="2400" smtClean="0">
                <a:latin typeface="Open Sans"/>
                <a:cs typeface="Open Sans"/>
              </a:rPr>
              <a:t>spacing and intake of carbohydrate </a:t>
            </a:r>
            <a:r>
              <a:rPr lang="en-CA" altLang="en-US" sz="2400" b="0" smtClean="0">
                <a:latin typeface="Open Sans"/>
                <a:cs typeface="Open Sans"/>
              </a:rPr>
              <a:t>and in </a:t>
            </a:r>
            <a:r>
              <a:rPr lang="en-CA" altLang="en-US" sz="2400" smtClean="0">
                <a:latin typeface="Open Sans"/>
                <a:cs typeface="Open Sans"/>
              </a:rPr>
              <a:t>spacing and regularity in meal </a:t>
            </a:r>
            <a:r>
              <a:rPr lang="en-CA" altLang="en-US" sz="2400" b="0" smtClean="0">
                <a:latin typeface="Open Sans"/>
                <a:cs typeface="Open Sans"/>
              </a:rPr>
              <a:t>consumption may help control blood glucose and weight</a:t>
            </a:r>
          </a:p>
          <a:p>
            <a:pPr>
              <a:lnSpc>
                <a:spcPct val="100000"/>
              </a:lnSpc>
            </a:pPr>
            <a:r>
              <a:rPr lang="en-CA" altLang="en-US" sz="2400" smtClean="0">
                <a:latin typeface="Open Sans"/>
                <a:cs typeface="Open Sans"/>
              </a:rPr>
              <a:t>Intensive healthy behaviour interventions </a:t>
            </a:r>
            <a:r>
              <a:rPr lang="en-CA" altLang="en-US" sz="2400" b="0" smtClean="0">
                <a:latin typeface="Open Sans"/>
                <a:cs typeface="Open Sans"/>
              </a:rPr>
              <a:t>in people with type 2 diabetes can produce improvements in weight management, fitness, glycemic control and CV risk factors</a:t>
            </a:r>
          </a:p>
          <a:p>
            <a:pPr>
              <a:lnSpc>
                <a:spcPct val="100000"/>
              </a:lnSpc>
            </a:pPr>
            <a:endParaRPr lang="en-CA" altLang="en-US" sz="2400" b="0" smtClean="0">
              <a:latin typeface="Open Sans"/>
              <a:cs typeface="Open Sans"/>
            </a:endParaRPr>
          </a:p>
        </p:txBody>
      </p:sp>
      <p:sp>
        <p:nvSpPr>
          <p:cNvPr id="6349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
        <p:nvSpPr>
          <p:cNvPr id="63493" name="Text Box 5"/>
          <p:cNvSpPr txBox="1">
            <a:spLocks noChangeArrowheads="1"/>
          </p:cNvSpPr>
          <p:nvPr/>
        </p:nvSpPr>
        <p:spPr bwMode="auto">
          <a:xfrm>
            <a:off x="547688" y="6308725"/>
            <a:ext cx="2224087" cy="304800"/>
          </a:xfrm>
          <a:prstGeom prst="rect">
            <a:avLst/>
          </a:prstGeom>
          <a:noFill/>
          <a:ln w="9525">
            <a:noFill/>
            <a:miter lim="800000"/>
            <a:headEnd/>
            <a:tailEnd/>
          </a:ln>
          <a:effectLst/>
        </p:spPr>
        <p:txBody>
          <a:bodyPr>
            <a:spAutoFit/>
          </a:bodyPr>
          <a:lstStyle/>
          <a:p>
            <a:pPr defTabSz="914400">
              <a:spcBef>
                <a:spcPct val="50000"/>
              </a:spcBef>
            </a:pPr>
            <a:r>
              <a:rPr lang="en-US" sz="1400" i="1"/>
              <a:t>CV</a:t>
            </a:r>
            <a:r>
              <a:rPr lang="en-US" sz="1400"/>
              <a:t>, cardiovascular</a:t>
            </a:r>
            <a:endParaRPr lang="en-CA" sz="140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p:cNvSpPr>
          <p:nvPr>
            <p:ph type="title" idx="4294967295"/>
          </p:nvPr>
        </p:nvSpPr>
        <p:spPr/>
        <p:txBody>
          <a:bodyPr/>
          <a:lstStyle/>
          <a:p>
            <a:r>
              <a:rPr lang="en-US" altLang="en-US" smtClean="0">
                <a:latin typeface="Open Sans"/>
                <a:cs typeface="Open Sans"/>
              </a:rPr>
              <a:t>Key Messages</a:t>
            </a:r>
            <a:endParaRPr lang="en-CA" altLang="en-US" smtClean="0">
              <a:latin typeface="Open Sans"/>
              <a:cs typeface="Open Sans"/>
            </a:endParaRPr>
          </a:p>
        </p:txBody>
      </p:sp>
      <p:sp>
        <p:nvSpPr>
          <p:cNvPr id="64514" name="Rectangle 3"/>
          <p:cNvSpPr>
            <a:spLocks noGrp="1"/>
          </p:cNvSpPr>
          <p:nvPr>
            <p:ph type="body" idx="4294967295"/>
          </p:nvPr>
        </p:nvSpPr>
        <p:spPr/>
        <p:txBody>
          <a:bodyPr/>
          <a:lstStyle/>
          <a:p>
            <a:pPr>
              <a:lnSpc>
                <a:spcPct val="100000"/>
              </a:lnSpc>
            </a:pPr>
            <a:r>
              <a:rPr lang="en-CA" altLang="en-US" sz="2400" b="0" smtClean="0">
                <a:latin typeface="Open Sans"/>
                <a:cs typeface="Open Sans"/>
              </a:rPr>
              <a:t>A variety of dietary patterns and specific foods have been shown to be of benefit in people with type 1 and type 2 diabetes</a:t>
            </a:r>
          </a:p>
          <a:p>
            <a:pPr>
              <a:lnSpc>
                <a:spcPct val="100000"/>
              </a:lnSpc>
            </a:pPr>
            <a:r>
              <a:rPr lang="en-CA" altLang="en-US" sz="2400" b="0" smtClean="0">
                <a:latin typeface="Open Sans"/>
                <a:cs typeface="Open Sans"/>
              </a:rPr>
              <a:t>People with diabetes should be encouraged to </a:t>
            </a:r>
            <a:r>
              <a:rPr lang="en-CA" altLang="en-US" sz="2400" smtClean="0">
                <a:latin typeface="Open Sans"/>
                <a:cs typeface="Open Sans"/>
              </a:rPr>
              <a:t>choose the dietary pattern </a:t>
            </a:r>
            <a:r>
              <a:rPr lang="en-CA" altLang="en-US" sz="2400" b="0" smtClean="0">
                <a:latin typeface="Open Sans"/>
                <a:cs typeface="Open Sans"/>
              </a:rPr>
              <a:t>that </a:t>
            </a:r>
            <a:r>
              <a:rPr lang="en-CA" altLang="en-US" sz="2400" smtClean="0">
                <a:latin typeface="Open Sans"/>
                <a:cs typeface="Open Sans"/>
              </a:rPr>
              <a:t>best aligns with their values, preferences, and treatment goals</a:t>
            </a:r>
            <a:r>
              <a:rPr lang="en-CA" altLang="en-US" sz="2400" b="0" smtClean="0">
                <a:latin typeface="Open Sans"/>
                <a:cs typeface="Open Sans"/>
              </a:rPr>
              <a:t>, allowing them to achieve the greatest adherence over the long term</a:t>
            </a:r>
          </a:p>
        </p:txBody>
      </p:sp>
      <p:sp>
        <p:nvSpPr>
          <p:cNvPr id="6451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idx="4294967295"/>
          </p:nvPr>
        </p:nvSpPr>
        <p:spPr/>
        <p:txBody>
          <a:bodyPr/>
          <a:lstStyle/>
          <a:p>
            <a:pPr eaLnBrk="1" hangingPunct="1"/>
            <a:r>
              <a:rPr lang="en-CA" altLang="en-US" smtClean="0">
                <a:latin typeface="Open Sans"/>
                <a:cs typeface="Open Sans"/>
              </a:rPr>
              <a:t>Key Changes</a:t>
            </a:r>
          </a:p>
        </p:txBody>
      </p:sp>
      <p:sp>
        <p:nvSpPr>
          <p:cNvPr id="28674" name="Content Placeholder 2"/>
          <p:cNvSpPr>
            <a:spLocks noGrp="1"/>
          </p:cNvSpPr>
          <p:nvPr>
            <p:ph type="body" idx="4294967295"/>
          </p:nvPr>
        </p:nvSpPr>
        <p:spPr/>
        <p:txBody>
          <a:bodyPr/>
          <a:lstStyle/>
          <a:p>
            <a:pPr>
              <a:lnSpc>
                <a:spcPct val="100000"/>
              </a:lnSpc>
            </a:pPr>
            <a:r>
              <a:rPr lang="en-CA" altLang="en-US" b="0" smtClean="0">
                <a:latin typeface="Open Sans"/>
                <a:cs typeface="Open Sans"/>
              </a:rPr>
              <a:t>Reinforcement of the important role of the Registered Dietitian in diabetes management</a:t>
            </a:r>
          </a:p>
          <a:p>
            <a:pPr>
              <a:lnSpc>
                <a:spcPct val="100000"/>
              </a:lnSpc>
            </a:pPr>
            <a:r>
              <a:rPr lang="en-CA" altLang="en-US" b="0" smtClean="0">
                <a:latin typeface="Open Sans"/>
                <a:cs typeface="Open Sans"/>
              </a:rPr>
              <a:t>New information on </a:t>
            </a:r>
          </a:p>
          <a:p>
            <a:pPr lvl="1">
              <a:lnSpc>
                <a:spcPct val="100000"/>
              </a:lnSpc>
            </a:pPr>
            <a:r>
              <a:rPr lang="en-CA" altLang="en-US" b="1" smtClean="0">
                <a:latin typeface="Open Sans"/>
                <a:cs typeface="Open Sans Light"/>
              </a:rPr>
              <a:t>The importance of using a transcultural approach to nutrition therapy with the goal of providing culturally congruent nutrition counselling</a:t>
            </a:r>
          </a:p>
          <a:p>
            <a:pPr lvl="1">
              <a:lnSpc>
                <a:spcPct val="100000"/>
              </a:lnSpc>
            </a:pPr>
            <a:r>
              <a:rPr lang="en-CA" altLang="en-US" b="1" smtClean="0">
                <a:latin typeface="Open Sans"/>
                <a:cs typeface="Open Sans Light"/>
              </a:rPr>
              <a:t>Role of various dietary patterns </a:t>
            </a:r>
          </a:p>
          <a:p>
            <a:pPr lvl="1">
              <a:lnSpc>
                <a:spcPct val="100000"/>
              </a:lnSpc>
            </a:pPr>
            <a:r>
              <a:rPr lang="en-CA" altLang="en-US" b="1" smtClean="0">
                <a:latin typeface="Open Sans"/>
                <a:cs typeface="Open Sans Light"/>
              </a:rPr>
              <a:t>Ramadan fasting and diabetes</a:t>
            </a:r>
          </a:p>
        </p:txBody>
      </p:sp>
      <p:sp>
        <p:nvSpPr>
          <p:cNvPr id="2867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defTabSz="914400" eaLnBrk="0" hangingPunct="0"/>
            <a:r>
              <a:rPr lang="en-US" altLang="en-US" sz="2000" b="1">
                <a:solidFill>
                  <a:schemeClr val="bg1"/>
                </a:solidFill>
                <a:latin typeface="Arial" charset="0"/>
              </a:rPr>
              <a:t>2018</a:t>
            </a:r>
          </a:p>
        </p:txBody>
      </p:sp>
      <p:sp>
        <p:nvSpPr>
          <p:cNvPr id="28676"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p:cNvSpPr>
          <p:nvPr>
            <p:ph type="title" idx="4294967295"/>
          </p:nvPr>
        </p:nvSpPr>
        <p:spPr>
          <a:xfrm>
            <a:off x="628650" y="479425"/>
            <a:ext cx="7886700" cy="1325563"/>
          </a:xfrm>
        </p:spPr>
        <p:txBody>
          <a:bodyPr/>
          <a:lstStyle/>
          <a:p>
            <a:r>
              <a:rPr lang="en-US" altLang="en-US" sz="4000" smtClean="0">
                <a:latin typeface="Open Sans"/>
                <a:cs typeface="Open Sans"/>
              </a:rPr>
              <a:t>Key Messages for People with Diabetes</a:t>
            </a:r>
            <a:endParaRPr lang="en-CA" altLang="en-US" sz="4000" smtClean="0">
              <a:latin typeface="Open Sans"/>
              <a:cs typeface="Open Sans"/>
            </a:endParaRPr>
          </a:p>
        </p:txBody>
      </p:sp>
      <p:sp>
        <p:nvSpPr>
          <p:cNvPr id="65538" name="Rectangle 3"/>
          <p:cNvSpPr>
            <a:spLocks noGrp="1"/>
          </p:cNvSpPr>
          <p:nvPr>
            <p:ph type="body" idx="4294967295"/>
          </p:nvPr>
        </p:nvSpPr>
        <p:spPr>
          <a:xfrm>
            <a:off x="628650" y="1855788"/>
            <a:ext cx="8064500" cy="4824412"/>
          </a:xfrm>
        </p:spPr>
        <p:txBody>
          <a:bodyPr/>
          <a:lstStyle/>
          <a:p>
            <a:pPr>
              <a:lnSpc>
                <a:spcPct val="100000"/>
              </a:lnSpc>
            </a:pPr>
            <a:r>
              <a:rPr lang="en-CA" altLang="en-US" b="0" smtClean="0">
                <a:latin typeface="Open Sans"/>
                <a:cs typeface="Open Sans"/>
              </a:rPr>
              <a:t>It is natural to have questions about what food to eat. A registered dietitian can help you develop a personalized meal plan that considers your culture and nutritional preferences to help you achieve your blood glucose and weight management goals</a:t>
            </a:r>
          </a:p>
          <a:p>
            <a:pPr>
              <a:lnSpc>
                <a:spcPct val="100000"/>
              </a:lnSpc>
            </a:pPr>
            <a:r>
              <a:rPr lang="en-CA" altLang="en-US" b="0" smtClean="0">
                <a:latin typeface="Open Sans"/>
                <a:cs typeface="Open Sans"/>
              </a:rPr>
              <a:t>Food is key in the management of diabetes and reducing the risk of heart attack and stroke </a:t>
            </a:r>
          </a:p>
        </p:txBody>
      </p:sp>
      <p:sp>
        <p:nvSpPr>
          <p:cNvPr id="6553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Content Placeholder 6"/>
          <p:cNvSpPr>
            <a:spLocks noGrp="1"/>
          </p:cNvSpPr>
          <p:nvPr>
            <p:ph sz="half" idx="1"/>
          </p:nvPr>
        </p:nvSpPr>
        <p:spPr>
          <a:xfrm>
            <a:off x="671513" y="1992313"/>
            <a:ext cx="8058150" cy="4525962"/>
          </a:xfrm>
        </p:spPr>
        <p:txBody>
          <a:bodyPr/>
          <a:lstStyle/>
          <a:p>
            <a:pPr>
              <a:lnSpc>
                <a:spcPct val="100000"/>
              </a:lnSpc>
            </a:pPr>
            <a:r>
              <a:rPr lang="en-CA" altLang="en-US" sz="2600" b="0" smtClean="0">
                <a:latin typeface="Open Sans"/>
                <a:cs typeface="Open Sans"/>
              </a:rPr>
              <a:t>Try to prepare more of your meals at home and use fresh unprocessed ingredients</a:t>
            </a:r>
          </a:p>
          <a:p>
            <a:pPr>
              <a:lnSpc>
                <a:spcPct val="100000"/>
              </a:lnSpc>
            </a:pPr>
            <a:r>
              <a:rPr lang="en-CA" altLang="en-US" sz="2600" b="0" smtClean="0">
                <a:latin typeface="Open Sans"/>
                <a:cs typeface="Open Sans"/>
              </a:rPr>
              <a:t>Try to prepare meals and eat together as a family. This is a good way to model healthy food behaviours to children and teenagers which could help reduce their risk of becoming overweight or developing diabetes </a:t>
            </a:r>
          </a:p>
          <a:p>
            <a:endParaRPr lang="en-US" altLang="en-US" sz="2600" smtClean="0">
              <a:latin typeface="Open Sans"/>
              <a:cs typeface="Open Sans"/>
            </a:endParaRPr>
          </a:p>
        </p:txBody>
      </p:sp>
      <p:sp>
        <p:nvSpPr>
          <p:cNvPr id="66562" name="Rectangle 2"/>
          <p:cNvSpPr>
            <a:spLocks noGrp="1"/>
          </p:cNvSpPr>
          <p:nvPr>
            <p:ph type="title" idx="4294967295"/>
          </p:nvPr>
        </p:nvSpPr>
        <p:spPr>
          <a:xfrm>
            <a:off x="628650" y="479425"/>
            <a:ext cx="7886700" cy="1325563"/>
          </a:xfrm>
        </p:spPr>
        <p:txBody>
          <a:bodyPr/>
          <a:lstStyle/>
          <a:p>
            <a:r>
              <a:rPr lang="en-US" altLang="en-US" sz="4000" smtClean="0">
                <a:latin typeface="Open Sans"/>
                <a:cs typeface="Open Sans"/>
              </a:rPr>
              <a:t>Key Messages for People with Diabetes</a:t>
            </a:r>
            <a:endParaRPr lang="en-CA" altLang="en-US" sz="4000" smtClean="0">
              <a:latin typeface="Open Sans"/>
              <a:cs typeface="Open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p:cNvSpPr>
          <p:nvPr>
            <p:ph type="title" idx="4294967295"/>
          </p:nvPr>
        </p:nvSpPr>
        <p:spPr>
          <a:xfrm>
            <a:off x="628650" y="450850"/>
            <a:ext cx="7886700" cy="1325563"/>
          </a:xfrm>
        </p:spPr>
        <p:txBody>
          <a:bodyPr/>
          <a:lstStyle/>
          <a:p>
            <a:r>
              <a:rPr lang="en-US" altLang="en-US" sz="4000" smtClean="0">
                <a:latin typeface="Open Sans"/>
                <a:cs typeface="Open Sans"/>
              </a:rPr>
              <a:t>Key Messages for People with Diabetes</a:t>
            </a:r>
            <a:endParaRPr lang="en-CA" altLang="en-US" sz="4000" smtClean="0">
              <a:latin typeface="Open Sans"/>
              <a:cs typeface="Open Sans"/>
            </a:endParaRPr>
          </a:p>
        </p:txBody>
      </p:sp>
      <p:sp>
        <p:nvSpPr>
          <p:cNvPr id="67586" name="Rectangle 3"/>
          <p:cNvSpPr>
            <a:spLocks noGrp="1"/>
          </p:cNvSpPr>
          <p:nvPr>
            <p:ph type="body" idx="4294967295"/>
          </p:nvPr>
        </p:nvSpPr>
        <p:spPr>
          <a:xfrm>
            <a:off x="628650" y="1825625"/>
            <a:ext cx="8064500" cy="4824413"/>
          </a:xfrm>
        </p:spPr>
        <p:txBody>
          <a:bodyPr/>
          <a:lstStyle/>
          <a:p>
            <a:pPr>
              <a:lnSpc>
                <a:spcPct val="100000"/>
              </a:lnSpc>
            </a:pPr>
            <a:r>
              <a:rPr lang="en-CA" altLang="en-US" b="0" smtClean="0">
                <a:latin typeface="Open Sans"/>
                <a:cs typeface="Open Sans"/>
              </a:rPr>
              <a:t>With prediabetes and recently diagnosed type 2 diabetes, weight loss is the most important and effective dietary strategy if you are overweight or obese. A weight loss of 5% to 10% of your body weight may help normalize blood glucose levels  </a:t>
            </a:r>
          </a:p>
          <a:p>
            <a:pPr>
              <a:lnSpc>
                <a:spcPct val="100000"/>
              </a:lnSpc>
            </a:pPr>
            <a:r>
              <a:rPr lang="en-CA" altLang="en-US" b="0" smtClean="0">
                <a:latin typeface="Open Sans"/>
                <a:cs typeface="Open Sans"/>
              </a:rPr>
              <a:t>There are many strategies that can help with weight loss. The best strategy is one that you are able to maintain long term</a:t>
            </a:r>
          </a:p>
        </p:txBody>
      </p:sp>
      <p:sp>
        <p:nvSpPr>
          <p:cNvPr id="6758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4"/>
          <p:cNvSpPr>
            <a:spLocks noGrp="1"/>
          </p:cNvSpPr>
          <p:nvPr>
            <p:ph type="title"/>
          </p:nvPr>
        </p:nvSpPr>
        <p:spPr>
          <a:xfrm>
            <a:off x="666750" y="147638"/>
            <a:ext cx="7886700" cy="1325562"/>
          </a:xfrm>
        </p:spPr>
        <p:txBody>
          <a:bodyPr/>
          <a:lstStyle/>
          <a:p>
            <a:pPr algn="ctr"/>
            <a:r>
              <a:rPr lang="en-US" altLang="en-US" sz="3600" b="0" smtClean="0">
                <a:latin typeface="Open Sans"/>
                <a:cs typeface="Open Sans"/>
              </a:rPr>
              <a:t>Visit </a:t>
            </a:r>
            <a:r>
              <a:rPr lang="en-US" altLang="en-US" sz="3600" smtClean="0">
                <a:latin typeface="Open Sans"/>
                <a:cs typeface="Open Sans"/>
              </a:rPr>
              <a:t>guidelines.diabetes.ca</a:t>
            </a:r>
            <a:r>
              <a:rPr lang="en-US" altLang="en-US" sz="3600" b="0" smtClean="0">
                <a:latin typeface="Open Sans"/>
                <a:cs typeface="Open Sans"/>
              </a:rPr>
              <a:t> </a:t>
            </a:r>
            <a:br>
              <a:rPr lang="en-US" altLang="en-US" sz="3600" b="0" smtClean="0">
                <a:latin typeface="Open Sans"/>
                <a:cs typeface="Open Sans"/>
              </a:rPr>
            </a:br>
            <a:endParaRPr lang="en-US" altLang="en-US" sz="3600" b="0" smtClean="0">
              <a:latin typeface="Open Sans"/>
              <a:cs typeface="Open Sans"/>
            </a:endParaRPr>
          </a:p>
        </p:txBody>
      </p:sp>
      <p:pic>
        <p:nvPicPr>
          <p:cNvPr id="68610" name="Picture 5"/>
          <p:cNvPicPr>
            <a:picLocks noChangeAspect="1"/>
          </p:cNvPicPr>
          <p:nvPr/>
        </p:nvPicPr>
        <p:blipFill>
          <a:blip r:embed="rId2"/>
          <a:srcRect/>
          <a:stretch>
            <a:fillRect/>
          </a:stretch>
        </p:blipFill>
        <p:spPr bwMode="auto">
          <a:xfrm>
            <a:off x="0" y="1030288"/>
            <a:ext cx="9144000" cy="5724525"/>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a:xfrm>
            <a:off x="641350" y="0"/>
            <a:ext cx="7886700" cy="1325563"/>
          </a:xfrm>
        </p:spPr>
        <p:txBody>
          <a:bodyPr/>
          <a:lstStyle/>
          <a:p>
            <a:pPr algn="ctr"/>
            <a:r>
              <a:rPr lang="en-US" altLang="en-US" smtClean="0">
                <a:latin typeface="Open Sans"/>
                <a:cs typeface="Open Sans"/>
              </a:rPr>
              <a:t>Or download the App</a:t>
            </a:r>
          </a:p>
        </p:txBody>
      </p:sp>
      <p:pic>
        <p:nvPicPr>
          <p:cNvPr id="69634" name="Picture 3"/>
          <p:cNvPicPr>
            <a:picLocks noChangeAspect="1"/>
          </p:cNvPicPr>
          <p:nvPr/>
        </p:nvPicPr>
        <p:blipFill>
          <a:blip r:embed="rId2"/>
          <a:srcRect/>
          <a:stretch>
            <a:fillRect/>
          </a:stretch>
        </p:blipFill>
        <p:spPr bwMode="auto">
          <a:xfrm>
            <a:off x="4567238" y="2103438"/>
            <a:ext cx="4022725" cy="2952750"/>
          </a:xfrm>
          <a:prstGeom prst="rect">
            <a:avLst/>
          </a:prstGeom>
          <a:noFill/>
          <a:ln w="9525">
            <a:noFill/>
            <a:miter lim="800000"/>
            <a:headEnd/>
            <a:tailEnd/>
          </a:ln>
        </p:spPr>
      </p:pic>
      <p:pic>
        <p:nvPicPr>
          <p:cNvPr id="69635" name="Picture 5"/>
          <p:cNvPicPr>
            <a:picLocks noChangeAspect="1"/>
          </p:cNvPicPr>
          <p:nvPr/>
        </p:nvPicPr>
        <p:blipFill>
          <a:blip r:embed="rId3"/>
          <a:srcRect/>
          <a:stretch>
            <a:fillRect/>
          </a:stretch>
        </p:blipFill>
        <p:spPr bwMode="auto">
          <a:xfrm>
            <a:off x="1090613" y="1090613"/>
            <a:ext cx="3052762" cy="5430837"/>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idx="4294967295"/>
          </p:nvPr>
        </p:nvSpPr>
        <p:spPr/>
        <p:txBody>
          <a:bodyPr lIns="91440" tIns="45720" rIns="91440" bIns="45720"/>
          <a:lstStyle/>
          <a:p>
            <a:r>
              <a:rPr lang="en-US" altLang="en-US" smtClean="0">
                <a:latin typeface="Open Sans"/>
                <a:cs typeface="Open Sans"/>
              </a:rPr>
              <a:t>Diabetes Canada Clinical Practice Guidelines</a:t>
            </a:r>
          </a:p>
        </p:txBody>
      </p:sp>
      <p:sp>
        <p:nvSpPr>
          <p:cNvPr id="70658" name="Content Placeholder 2"/>
          <p:cNvSpPr>
            <a:spLocks noGrp="1"/>
          </p:cNvSpPr>
          <p:nvPr>
            <p:ph idx="4294967295"/>
          </p:nvPr>
        </p:nvSpPr>
        <p:spPr/>
        <p:txBody>
          <a:bodyPr lIns="91440" tIns="45720" rIns="91440" bIns="45720"/>
          <a:lstStyle/>
          <a:p>
            <a:pPr marL="0" indent="0" defTabSz="914400">
              <a:buFont typeface="Arial" charset="0"/>
              <a:buNone/>
            </a:pPr>
            <a:endParaRPr lang="en-US" altLang="en-US" smtClean="0">
              <a:latin typeface="Open Sans"/>
              <a:cs typeface="Open Sans"/>
              <a:hlinkClick r:id="rId2"/>
            </a:endParaRPr>
          </a:p>
          <a:p>
            <a:pPr marL="0" indent="0" defTabSz="914400">
              <a:buFont typeface="Arial" charset="0"/>
              <a:buNone/>
            </a:pPr>
            <a:r>
              <a:rPr lang="en-US" altLang="en-US" smtClean="0">
                <a:solidFill>
                  <a:srgbClr val="C00000"/>
                </a:solidFill>
                <a:latin typeface="Open Sans"/>
                <a:cs typeface="Open Sans"/>
                <a:hlinkClick r:id="rId2"/>
              </a:rPr>
              <a:t>http://guidelines.diabetes.ca</a:t>
            </a:r>
            <a:r>
              <a:rPr lang="en-US" altLang="en-US" smtClean="0">
                <a:solidFill>
                  <a:srgbClr val="C00000"/>
                </a:solidFill>
                <a:latin typeface="Open Sans"/>
                <a:cs typeface="Open Sans"/>
              </a:rPr>
              <a:t> </a:t>
            </a:r>
            <a:r>
              <a:rPr lang="en-US" altLang="en-US" smtClean="0">
                <a:solidFill>
                  <a:schemeClr val="accent1"/>
                </a:solidFill>
                <a:latin typeface="Open Sans"/>
                <a:cs typeface="Open Sans"/>
              </a:rPr>
              <a:t>– for health-care providers</a:t>
            </a:r>
          </a:p>
          <a:p>
            <a:pPr marL="0" indent="0" defTabSz="914400">
              <a:buFont typeface="Arial" charset="0"/>
              <a:buNone/>
            </a:pPr>
            <a:endParaRPr lang="en-US" altLang="en-US" smtClean="0">
              <a:solidFill>
                <a:schemeClr val="accent1"/>
              </a:solidFill>
              <a:latin typeface="Open Sans"/>
              <a:cs typeface="Open Sans"/>
            </a:endParaRPr>
          </a:p>
          <a:p>
            <a:pPr marL="0" indent="0" defTabSz="914400">
              <a:buFont typeface="Arial" charset="0"/>
              <a:buNone/>
            </a:pPr>
            <a:r>
              <a:rPr lang="en-US" altLang="en-US" smtClean="0">
                <a:latin typeface="Open Sans"/>
                <a:cs typeface="Open Sans"/>
              </a:rPr>
              <a:t>1-800-BANTING (226-8464)</a:t>
            </a:r>
          </a:p>
          <a:p>
            <a:pPr marL="0" indent="0" defTabSz="914400">
              <a:buFont typeface="Arial" charset="0"/>
              <a:buNone/>
            </a:pPr>
            <a:endParaRPr lang="en-US" altLang="en-US" smtClean="0">
              <a:latin typeface="Open Sans"/>
              <a:cs typeface="Open Sans"/>
            </a:endParaRPr>
          </a:p>
          <a:p>
            <a:pPr marL="0" indent="0" defTabSz="914400">
              <a:buFont typeface="Arial" charset="0"/>
              <a:buNone/>
            </a:pPr>
            <a:r>
              <a:rPr lang="en-US" altLang="en-US" smtClean="0">
                <a:latin typeface="Open Sans"/>
                <a:cs typeface="Open Sans"/>
                <a:hlinkClick r:id="rId3"/>
              </a:rPr>
              <a:t>http://diabetes.ca </a:t>
            </a:r>
            <a:r>
              <a:rPr lang="en-US" altLang="en-US" smtClean="0">
                <a:solidFill>
                  <a:schemeClr val="accent1"/>
                </a:solidFill>
                <a:latin typeface="Open Sans"/>
                <a:cs typeface="Open Sans"/>
              </a:rPr>
              <a:t>– for people with diabetes </a:t>
            </a:r>
          </a:p>
          <a:p>
            <a:pPr marL="0" indent="0" defTabSz="914400"/>
            <a:endParaRPr lang="en-US" altLang="en-US" smtClean="0">
              <a:solidFill>
                <a:schemeClr val="accent1"/>
              </a:solidFill>
              <a:latin typeface="Open Sans"/>
              <a:cs typeface="Open Sa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idx="4294967295"/>
          </p:nvPr>
        </p:nvSpPr>
        <p:spPr>
          <a:xfrm>
            <a:off x="628650" y="363538"/>
            <a:ext cx="7886700" cy="1325562"/>
          </a:xfrm>
        </p:spPr>
        <p:txBody>
          <a:bodyPr lIns="91440" tIns="45720" rIns="91440" bIns="45720"/>
          <a:lstStyle/>
          <a:p>
            <a:r>
              <a:rPr lang="en-US" altLang="en-US" smtClean="0">
                <a:latin typeface="Open Sans"/>
                <a:cs typeface="Open Sans"/>
              </a:rPr>
              <a:t>Nutrition Checklist</a:t>
            </a:r>
          </a:p>
        </p:txBody>
      </p:sp>
      <p:sp>
        <p:nvSpPr>
          <p:cNvPr id="29698" name="Content Placeholder 2"/>
          <p:cNvSpPr>
            <a:spLocks noGrp="1"/>
          </p:cNvSpPr>
          <p:nvPr>
            <p:ph idx="4294967295"/>
          </p:nvPr>
        </p:nvSpPr>
        <p:spPr>
          <a:xfrm>
            <a:off x="709613" y="1647825"/>
            <a:ext cx="7777162" cy="4114800"/>
          </a:xfrm>
        </p:spPr>
        <p:txBody>
          <a:bodyPr lIns="91440" tIns="45720" rIns="91440" bIns="45720"/>
          <a:lstStyle/>
          <a:p>
            <a:pPr marL="342900" indent="-342900" defTabSz="914400">
              <a:lnSpc>
                <a:spcPct val="120000"/>
              </a:lnSpc>
              <a:buClr>
                <a:srgbClr val="FF0000"/>
              </a:buClr>
              <a:buFont typeface="Wingdings" pitchFamily="2" charset="2"/>
              <a:buChar char="ü"/>
            </a:pPr>
            <a:r>
              <a:rPr lang="en-US" altLang="en-US" b="0" smtClean="0">
                <a:latin typeface="Open Sans"/>
                <a:cs typeface="Open Sans"/>
              </a:rPr>
              <a:t>REFER</a:t>
            </a:r>
            <a:r>
              <a:rPr lang="en-US" altLang="en-US" smtClean="0">
                <a:latin typeface="Open Sans"/>
                <a:cs typeface="Open Sans"/>
              </a:rPr>
              <a:t> for nutrition counseling by a registered dietitian</a:t>
            </a:r>
          </a:p>
          <a:p>
            <a:pPr marL="342900" indent="-342900" defTabSz="914400">
              <a:lnSpc>
                <a:spcPct val="120000"/>
              </a:lnSpc>
              <a:buClr>
                <a:srgbClr val="FF0000"/>
              </a:buClr>
              <a:buFont typeface="Wingdings" pitchFamily="2" charset="2"/>
              <a:buChar char="ü"/>
            </a:pPr>
            <a:r>
              <a:rPr lang="en-US" altLang="en-US" b="0" smtClean="0">
                <a:latin typeface="Open Sans"/>
                <a:cs typeface="Open Sans"/>
              </a:rPr>
              <a:t>FOLLOW</a:t>
            </a:r>
            <a:r>
              <a:rPr lang="en-US" altLang="en-US" smtClean="0">
                <a:latin typeface="Open Sans"/>
                <a:cs typeface="Open Sans"/>
              </a:rPr>
              <a:t> Eating Well with Canada</a:t>
            </a:r>
            <a:r>
              <a:rPr lang="ja-JP" altLang="en-US" smtClean="0">
                <a:latin typeface="Open Sans"/>
                <a:cs typeface="Open Sans"/>
              </a:rPr>
              <a:t>’</a:t>
            </a:r>
            <a:r>
              <a:rPr lang="en-US" altLang="ja-JP" smtClean="0">
                <a:latin typeface="Open Sans"/>
                <a:cs typeface="Open Sans"/>
              </a:rPr>
              <a:t>s Food Guide</a:t>
            </a:r>
          </a:p>
          <a:p>
            <a:pPr marL="342900" indent="-342900" defTabSz="914400">
              <a:lnSpc>
                <a:spcPct val="120000"/>
              </a:lnSpc>
              <a:buClr>
                <a:srgbClr val="FF0000"/>
              </a:buClr>
              <a:buFont typeface="Wingdings" pitchFamily="2" charset="2"/>
              <a:buChar char="ü"/>
            </a:pPr>
            <a:r>
              <a:rPr lang="en-US" altLang="en-US" b="0" smtClean="0">
                <a:latin typeface="Open Sans"/>
                <a:cs typeface="Open Sans"/>
              </a:rPr>
              <a:t>INDIVIDUALIZE </a:t>
            </a:r>
            <a:r>
              <a:rPr lang="en-US" altLang="en-US" smtClean="0">
                <a:latin typeface="Open Sans"/>
                <a:cs typeface="Open Sans"/>
              </a:rPr>
              <a:t>dietary advice based on preferences and treatment goals</a:t>
            </a:r>
          </a:p>
          <a:p>
            <a:pPr marL="342900" indent="-342900" defTabSz="914400">
              <a:lnSpc>
                <a:spcPct val="120000"/>
              </a:lnSpc>
              <a:buClr>
                <a:srgbClr val="FF0000"/>
              </a:buClr>
              <a:buFont typeface="Wingdings" pitchFamily="2" charset="2"/>
              <a:buChar char="ü"/>
            </a:pPr>
            <a:r>
              <a:rPr lang="en-US" altLang="en-US" b="0" smtClean="0">
                <a:latin typeface="Open Sans"/>
                <a:cs typeface="Open Sans"/>
              </a:rPr>
              <a:t>CHOOSE </a:t>
            </a:r>
            <a:r>
              <a:rPr lang="en-US" altLang="en-US" smtClean="0">
                <a:latin typeface="Open Sans"/>
                <a:cs typeface="Open Sans"/>
              </a:rPr>
              <a:t>low glycemic index carbohydrate food sources</a:t>
            </a:r>
          </a:p>
        </p:txBody>
      </p:sp>
      <p:sp>
        <p:nvSpPr>
          <p:cNvPr id="29699"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idx="4294967295"/>
          </p:nvPr>
        </p:nvSpPr>
        <p:spPr>
          <a:xfrm>
            <a:off x="628650" y="363538"/>
            <a:ext cx="7886700" cy="1325562"/>
          </a:xfrm>
        </p:spPr>
        <p:txBody>
          <a:bodyPr lIns="91440" tIns="45720" rIns="91440" bIns="45720"/>
          <a:lstStyle/>
          <a:p>
            <a:r>
              <a:rPr lang="en-US" altLang="en-US" smtClean="0">
                <a:latin typeface="Open Sans"/>
                <a:cs typeface="Open Sans"/>
              </a:rPr>
              <a:t>Nutrition Checklist (cont’d)</a:t>
            </a:r>
          </a:p>
        </p:txBody>
      </p:sp>
      <p:sp>
        <p:nvSpPr>
          <p:cNvPr id="31746" name="Content Placeholder 2"/>
          <p:cNvSpPr>
            <a:spLocks noGrp="1"/>
          </p:cNvSpPr>
          <p:nvPr>
            <p:ph idx="4294967295"/>
          </p:nvPr>
        </p:nvSpPr>
        <p:spPr>
          <a:xfrm>
            <a:off x="720725" y="1752600"/>
            <a:ext cx="7775575" cy="4114800"/>
          </a:xfrm>
        </p:spPr>
        <p:txBody>
          <a:bodyPr lIns="91440" tIns="45720" rIns="91440" bIns="45720"/>
          <a:lstStyle/>
          <a:p>
            <a:pPr marL="342900" indent="-342900" defTabSz="914400">
              <a:lnSpc>
                <a:spcPct val="120000"/>
              </a:lnSpc>
              <a:buClr>
                <a:srgbClr val="FF0000"/>
              </a:buClr>
              <a:buFont typeface="Wingdings" pitchFamily="2" charset="2"/>
              <a:buChar char="ü"/>
            </a:pPr>
            <a:r>
              <a:rPr lang="en-US" altLang="en-US" b="0" smtClean="0">
                <a:latin typeface="Open Sans"/>
                <a:cs typeface="Open Sans"/>
              </a:rPr>
              <a:t>KNOW </a:t>
            </a:r>
            <a:r>
              <a:rPr lang="en-US" altLang="en-US" smtClean="0">
                <a:latin typeface="Open Sans"/>
                <a:cs typeface="Open Sans"/>
              </a:rPr>
              <a:t>alternative dietary patterns for type 2 diabetes</a:t>
            </a:r>
          </a:p>
          <a:p>
            <a:pPr marL="342900" indent="-342900" defTabSz="914400">
              <a:lnSpc>
                <a:spcPct val="120000"/>
              </a:lnSpc>
              <a:buClr>
                <a:srgbClr val="FF0000"/>
              </a:buClr>
              <a:buFont typeface="Wingdings" pitchFamily="2" charset="2"/>
              <a:buChar char="ü"/>
            </a:pPr>
            <a:r>
              <a:rPr lang="en-US" altLang="en-US" b="0" smtClean="0">
                <a:latin typeface="Open Sans"/>
                <a:cs typeface="Open Sans"/>
              </a:rPr>
              <a:t>ENCOURAGE </a:t>
            </a:r>
            <a:r>
              <a:rPr lang="en-US" altLang="en-US" smtClean="0">
                <a:latin typeface="Open Sans"/>
                <a:cs typeface="Open Sans"/>
              </a:rPr>
              <a:t>matching of insulin to carbohydrate in type 1 diabetes</a:t>
            </a:r>
          </a:p>
          <a:p>
            <a:pPr marL="342900" indent="-342900" defTabSz="914400">
              <a:lnSpc>
                <a:spcPct val="120000"/>
              </a:lnSpc>
              <a:buClr>
                <a:srgbClr val="FF0000"/>
              </a:buClr>
              <a:buFont typeface="Wingdings" pitchFamily="2" charset="2"/>
              <a:buChar char="ü"/>
            </a:pPr>
            <a:r>
              <a:rPr lang="en-US" altLang="en-US" b="0" smtClean="0">
                <a:latin typeface="Open Sans"/>
                <a:cs typeface="Open Sans"/>
              </a:rPr>
              <a:t>ENCOURAGE </a:t>
            </a:r>
            <a:r>
              <a:rPr lang="en-US" altLang="en-US" smtClean="0">
                <a:latin typeface="Open Sans"/>
                <a:cs typeface="Open Sans"/>
              </a:rPr>
              <a:t>nutritionally balanced, calorie-reduced diet in patients with overweight or obesity</a:t>
            </a:r>
          </a:p>
        </p:txBody>
      </p:sp>
      <p:sp>
        <p:nvSpPr>
          <p:cNvPr id="31747" name="Text Box 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3"/>
          <p:cNvPicPr>
            <a:picLocks noChangeAspect="1"/>
          </p:cNvPicPr>
          <p:nvPr/>
        </p:nvPicPr>
        <p:blipFill>
          <a:blip r:embed="rId3"/>
          <a:srcRect/>
          <a:stretch>
            <a:fillRect/>
          </a:stretch>
        </p:blipFill>
        <p:spPr bwMode="auto">
          <a:xfrm>
            <a:off x="-30163" y="0"/>
            <a:ext cx="5334001" cy="6858000"/>
          </a:xfrm>
          <a:prstGeom prst="rect">
            <a:avLst/>
          </a:prstGeom>
          <a:noFill/>
          <a:ln w="9525">
            <a:noFill/>
            <a:miter lim="800000"/>
            <a:headEnd/>
            <a:tailEnd/>
          </a:ln>
        </p:spPr>
      </p:pic>
      <p:sp>
        <p:nvSpPr>
          <p:cNvPr id="32770" name="Content Placeholder 5"/>
          <p:cNvSpPr>
            <a:spLocks noGrp="1"/>
          </p:cNvSpPr>
          <p:nvPr>
            <p:ph idx="4294967295"/>
          </p:nvPr>
        </p:nvSpPr>
        <p:spPr>
          <a:xfrm>
            <a:off x="5676900" y="844550"/>
            <a:ext cx="2895600" cy="5029200"/>
          </a:xfrm>
        </p:spPr>
        <p:txBody>
          <a:bodyPr lIns="91440" tIns="45720" rIns="91440" bIns="45720"/>
          <a:lstStyle/>
          <a:p>
            <a:pPr marL="0" indent="0" algn="ctr" defTabSz="914400">
              <a:lnSpc>
                <a:spcPct val="100000"/>
              </a:lnSpc>
              <a:buFont typeface="Arial" charset="0"/>
              <a:buNone/>
            </a:pPr>
            <a:r>
              <a:rPr lang="en-US" altLang="en-US" b="0" smtClean="0">
                <a:latin typeface="Open Sans"/>
                <a:cs typeface="Open Sans"/>
              </a:rPr>
              <a:t>Encourage patients to follow Eating Well with Canada</a:t>
            </a:r>
            <a:r>
              <a:rPr lang="ja-JP" altLang="en-US" b="0" smtClean="0">
                <a:latin typeface="Open Sans"/>
                <a:cs typeface="Open Sans"/>
              </a:rPr>
              <a:t>’</a:t>
            </a:r>
            <a:r>
              <a:rPr lang="en-US" altLang="ja-JP" b="0" smtClean="0">
                <a:latin typeface="Open Sans"/>
                <a:cs typeface="Open Sans"/>
              </a:rPr>
              <a:t>s Food Guide in order to meet their nutritional needs</a:t>
            </a:r>
          </a:p>
          <a:p>
            <a:pPr marL="0" indent="0" defTabSz="914400">
              <a:lnSpc>
                <a:spcPct val="100000"/>
              </a:lnSpc>
              <a:buFont typeface="Arial" charset="0"/>
              <a:buNone/>
            </a:pPr>
            <a:r>
              <a:rPr lang="en-US" altLang="en-US" b="0" u="sng" smtClean="0">
                <a:latin typeface="Open Sans"/>
                <a:cs typeface="Open Sans"/>
              </a:rPr>
              <a:t>http://www.hc-sc.gc.ca/fn-an/food-guide-aliment/index-eng.php</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idx="4294967295"/>
          </p:nvPr>
        </p:nvSpPr>
        <p:spPr>
          <a:xfrm>
            <a:off x="92075" y="407988"/>
            <a:ext cx="8959850" cy="1143000"/>
          </a:xfrm>
        </p:spPr>
        <p:txBody>
          <a:bodyPr lIns="91440" tIns="45720" rIns="91440" bIns="45720"/>
          <a:lstStyle/>
          <a:p>
            <a:pPr algn="ctr"/>
            <a:r>
              <a:rPr lang="en-US" altLang="en-US" sz="3600" smtClean="0">
                <a:latin typeface="Open Sans"/>
                <a:cs typeface="Open Sans"/>
              </a:rPr>
              <a:t>Macronutrient Distribution </a:t>
            </a:r>
            <a:br>
              <a:rPr lang="en-US" altLang="en-US" sz="3600" smtClean="0">
                <a:latin typeface="Open Sans"/>
                <a:cs typeface="Open Sans"/>
              </a:rPr>
            </a:br>
            <a:r>
              <a:rPr lang="en-US" altLang="en-US" sz="3600" smtClean="0">
                <a:latin typeface="Open Sans"/>
                <a:cs typeface="Open Sans"/>
              </a:rPr>
              <a:t>(% Total Energy)</a:t>
            </a:r>
          </a:p>
        </p:txBody>
      </p:sp>
      <p:pic>
        <p:nvPicPr>
          <p:cNvPr id="34818" name="Picture 10"/>
          <p:cNvPicPr>
            <a:picLocks noChangeAspect="1"/>
          </p:cNvPicPr>
          <p:nvPr/>
        </p:nvPicPr>
        <p:blipFill>
          <a:blip r:embed="rId3"/>
          <a:srcRect/>
          <a:stretch>
            <a:fillRect/>
          </a:stretch>
        </p:blipFill>
        <p:spPr bwMode="auto">
          <a:xfrm>
            <a:off x="5100638" y="1706563"/>
            <a:ext cx="1022350" cy="1020762"/>
          </a:xfrm>
          <a:prstGeom prst="rect">
            <a:avLst/>
          </a:prstGeom>
          <a:noFill/>
          <a:ln w="9525">
            <a:noFill/>
            <a:miter lim="800000"/>
            <a:headEnd/>
            <a:tailEnd/>
          </a:ln>
        </p:spPr>
      </p:pic>
      <p:pic>
        <p:nvPicPr>
          <p:cNvPr id="34819" name="Picture 11"/>
          <p:cNvPicPr>
            <a:picLocks noChangeAspect="1"/>
          </p:cNvPicPr>
          <p:nvPr/>
        </p:nvPicPr>
        <p:blipFill>
          <a:blip r:embed="rId4"/>
          <a:srcRect/>
          <a:stretch>
            <a:fillRect/>
          </a:stretch>
        </p:blipFill>
        <p:spPr bwMode="auto">
          <a:xfrm>
            <a:off x="2719388" y="1497013"/>
            <a:ext cx="1381125" cy="1381125"/>
          </a:xfrm>
          <a:prstGeom prst="rect">
            <a:avLst/>
          </a:prstGeom>
          <a:noFill/>
          <a:ln w="9525">
            <a:noFill/>
            <a:miter lim="800000"/>
            <a:headEnd/>
            <a:tailEnd/>
          </a:ln>
        </p:spPr>
      </p:pic>
      <p:pic>
        <p:nvPicPr>
          <p:cNvPr id="34820" name="Content Placeholder 13"/>
          <p:cNvPicPr>
            <a:picLocks noGrp="1" noChangeAspect="1" noChangeArrowheads="1"/>
          </p:cNvPicPr>
          <p:nvPr>
            <p:ph sz="half" idx="4294967295"/>
          </p:nvPr>
        </p:nvPicPr>
        <p:blipFill>
          <a:blip r:embed="rId5"/>
          <a:srcRect l="3703" r="3703"/>
          <a:stretch>
            <a:fillRect/>
          </a:stretch>
        </p:blipFill>
        <p:spPr>
          <a:xfrm>
            <a:off x="6816725" y="1516063"/>
            <a:ext cx="1441450" cy="1343025"/>
          </a:xfrm>
        </p:spPr>
      </p:pic>
      <p:graphicFrame>
        <p:nvGraphicFramePr>
          <p:cNvPr id="152614" name="Group 38">
            <a:extLst>
              <a:ext uri="{FF2B5EF4-FFF2-40B4-BE49-F238E27FC236}"/>
            </a:extLst>
          </p:cNvPr>
          <p:cNvGraphicFramePr>
            <a:graphicFrameLocks noGrp="1"/>
          </p:cNvGraphicFramePr>
          <p:nvPr/>
        </p:nvGraphicFramePr>
        <p:xfrm>
          <a:off x="492125" y="2909888"/>
          <a:ext cx="8102600" cy="3009900"/>
        </p:xfrm>
        <a:graphic>
          <a:graphicData uri="http://schemas.openxmlformats.org/drawingml/2006/table">
            <a:tbl>
              <a:tblPr/>
              <a:tblGrid>
                <a:gridCol w="1835150">
                  <a:extLst>
                    <a:ext uri="{9D8B030D-6E8A-4147-A177-3AD203B41FA5}"/>
                  </a:extLst>
                </a:gridCol>
                <a:gridCol w="2216150">
                  <a:extLst>
                    <a:ext uri="{9D8B030D-6E8A-4147-A177-3AD203B41FA5}"/>
                  </a:extLst>
                </a:gridCol>
                <a:gridCol w="2025650">
                  <a:extLst>
                    <a:ext uri="{9D8B030D-6E8A-4147-A177-3AD203B41FA5}"/>
                  </a:extLst>
                </a:gridCol>
                <a:gridCol w="2025650">
                  <a:extLst>
                    <a:ext uri="{9D8B030D-6E8A-4147-A177-3AD203B41FA5}"/>
                  </a:extLst>
                </a:gridCol>
              </a:tblGrid>
              <a:tr h="542925">
                <a:tc>
                  <a:txBody>
                    <a:bodyPr/>
                    <a:lstStyle/>
                    <a:p>
                      <a:pPr marL="0" marR="0" lvl="0" indent="0" algn="l" defTabSz="914400" rtl="0" eaLnBrk="1" fontAlgn="base" latinLnBrk="0" hangingPunct="1">
                        <a:lnSpc>
                          <a:spcPct val="90000"/>
                        </a:lnSpc>
                        <a:spcBef>
                          <a:spcPct val="0"/>
                        </a:spcBef>
                        <a:spcAft>
                          <a:spcPct val="0"/>
                        </a:spcAft>
                        <a:buClrTx/>
                        <a:buSzTx/>
                        <a:buFont typeface="Arial" charset="0"/>
                        <a:buNone/>
                        <a:tabLst/>
                      </a:pPr>
                      <a:endParaRPr kumimoji="0" lang="en-CA" sz="2000" b="0" i="0" u="none" strike="noStrike" cap="none" normalizeH="0" baseline="0">
                        <a:ln>
                          <a:noFill/>
                        </a:ln>
                        <a:solidFill>
                          <a:schemeClr val="bg1"/>
                        </a:solidFill>
                        <a:effectLst/>
                        <a:latin typeface="Open Sans" charset="0"/>
                        <a:ea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sz="2200" b="0" i="0" u="none" strike="noStrike" cap="none" normalizeH="0" baseline="0">
                          <a:ln>
                            <a:noFill/>
                          </a:ln>
                          <a:solidFill>
                            <a:schemeClr val="bg1"/>
                          </a:solidFill>
                          <a:effectLst/>
                          <a:latin typeface="Open Sans" charset="0"/>
                          <a:ea typeface="ＭＳ Ｐゴシック" charset="0"/>
                        </a:rPr>
                        <a:t>Carbohydrates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sz="2200" b="0" i="0" u="none" strike="noStrike" cap="none" normalizeH="0" baseline="0">
                          <a:ln>
                            <a:noFill/>
                          </a:ln>
                          <a:solidFill>
                            <a:schemeClr val="bg1"/>
                          </a:solidFill>
                          <a:effectLst/>
                          <a:latin typeface="Open Sans" charset="0"/>
                          <a:ea typeface="ＭＳ Ｐゴシック" charset="0"/>
                        </a:rPr>
                        <a:t>Protein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sz="2200" b="0" i="0" u="none" strike="noStrike" cap="none" normalizeH="0" baseline="0">
                          <a:ln>
                            <a:noFill/>
                          </a:ln>
                          <a:solidFill>
                            <a:schemeClr val="bg1"/>
                          </a:solidFill>
                          <a:effectLst/>
                          <a:latin typeface="Open Sans" charset="0"/>
                          <a:ea typeface="ＭＳ Ｐゴシック" charset="0"/>
                        </a:rPr>
                        <a:t>Fat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extLst>
              </a:tr>
              <a:tr h="836613">
                <a:tc>
                  <a:txBody>
                    <a:body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sz="2000" b="1" i="0" u="none" strike="noStrike" cap="none" normalizeH="0" baseline="0">
                          <a:ln>
                            <a:noFill/>
                          </a:ln>
                          <a:solidFill>
                            <a:srgbClr val="000000"/>
                          </a:solidFill>
                          <a:effectLst/>
                          <a:latin typeface="Open Sans" charset="0"/>
                          <a:ea typeface="ＭＳ Ｐゴシック" charset="0"/>
                        </a:rPr>
                        <a:t>% of total energy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sz="2200" b="1" i="0" u="none" strike="noStrike" cap="none" normalizeH="0" baseline="0">
                          <a:ln>
                            <a:noFill/>
                          </a:ln>
                          <a:solidFill>
                            <a:srgbClr val="000000"/>
                          </a:solidFill>
                          <a:effectLst/>
                          <a:latin typeface="Open Sans" charset="0"/>
                          <a:ea typeface="ＭＳ Ｐゴシック" charset="0"/>
                        </a:rPr>
                        <a:t>45-60%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sz="2200" b="1" i="0" u="none" strike="noStrike" cap="none" normalizeH="0" baseline="0">
                          <a:ln>
                            <a:noFill/>
                          </a:ln>
                          <a:solidFill>
                            <a:srgbClr val="000000"/>
                          </a:solidFill>
                          <a:effectLst/>
                          <a:latin typeface="Open Sans" charset="0"/>
                          <a:ea typeface="ＭＳ Ｐゴシック" charset="0"/>
                        </a:rPr>
                        <a:t>15-20%</a:t>
                      </a:r>
                    </a:p>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sz="1400" b="1" i="0" u="none" strike="noStrike" cap="none" normalizeH="0" baseline="0">
                          <a:ln>
                            <a:noFill/>
                          </a:ln>
                          <a:solidFill>
                            <a:srgbClr val="000000"/>
                          </a:solidFill>
                          <a:effectLst/>
                          <a:latin typeface="Open Sans" charset="0"/>
                          <a:ea typeface="ＭＳ Ｐゴシック" charset="0"/>
                        </a:rPr>
                        <a:t>(or 1-1.5g /kg BW)</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sz="2200" b="1" i="0" u="none" strike="noStrike" cap="none" normalizeH="0" baseline="0">
                          <a:ln>
                            <a:noFill/>
                          </a:ln>
                          <a:solidFill>
                            <a:srgbClr val="000000"/>
                          </a:solidFill>
                          <a:effectLst/>
                          <a:latin typeface="Open Sans" charset="0"/>
                          <a:ea typeface="ＭＳ Ｐゴシック" charset="0"/>
                        </a:rPr>
                        <a:t>20-35%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extLst>
              </a:tr>
              <a:tr h="715963">
                <a:tc>
                  <a:txBody>
                    <a:body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sz="2000" b="1" i="0" u="none" strike="noStrike" cap="none" normalizeH="0" baseline="0">
                          <a:ln>
                            <a:noFill/>
                          </a:ln>
                          <a:solidFill>
                            <a:srgbClr val="000000"/>
                          </a:solidFill>
                          <a:effectLst/>
                          <a:latin typeface="Open Sans" charset="0"/>
                          <a:ea typeface="ＭＳ Ｐゴシック" charset="0"/>
                        </a:rPr>
                        <a:t>Calories per gram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sz="2200" b="1" i="0" u="none" strike="noStrike" cap="none" normalizeH="0" baseline="0">
                          <a:ln>
                            <a:noFill/>
                          </a:ln>
                          <a:solidFill>
                            <a:srgbClr val="000000"/>
                          </a:solidFill>
                          <a:effectLst/>
                          <a:latin typeface="Open Sans" charset="0"/>
                          <a:ea typeface="ＭＳ Ｐゴシック"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sz="2200" b="1" i="0" u="none" strike="noStrike" cap="none" normalizeH="0" baseline="0">
                          <a:ln>
                            <a:noFill/>
                          </a:ln>
                          <a:solidFill>
                            <a:srgbClr val="000000"/>
                          </a:solidFill>
                          <a:effectLst/>
                          <a:latin typeface="Open Sans" charset="0"/>
                          <a:ea typeface="ＭＳ Ｐゴシック"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sz="2200" b="1" i="0" u="none" strike="noStrike" cap="none" normalizeH="0" baseline="0">
                          <a:ln>
                            <a:noFill/>
                          </a:ln>
                          <a:solidFill>
                            <a:srgbClr val="000000"/>
                          </a:solidFill>
                          <a:effectLst/>
                          <a:latin typeface="Open Sans" charset="0"/>
                          <a:ea typeface="ＭＳ Ｐゴシック"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extLst>
              </a:tr>
              <a:tr h="914400">
                <a:tc>
                  <a:txBody>
                    <a:body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sz="2000" b="1" i="0" u="none" strike="noStrike" cap="none" normalizeH="0" baseline="0">
                          <a:ln>
                            <a:noFill/>
                          </a:ln>
                          <a:solidFill>
                            <a:srgbClr val="000000"/>
                          </a:solidFill>
                          <a:effectLst/>
                          <a:latin typeface="Open Sans" charset="0"/>
                          <a:ea typeface="ＭＳ Ｐゴシック" charset="0"/>
                        </a:rPr>
                        <a:t>Grams for 2000 calorie/day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sz="2200" b="1" i="0" u="none" strike="noStrike" cap="none" normalizeH="0" baseline="0">
                          <a:ln>
                            <a:noFill/>
                          </a:ln>
                          <a:solidFill>
                            <a:srgbClr val="000000"/>
                          </a:solidFill>
                          <a:effectLst/>
                          <a:latin typeface="Open Sans" charset="0"/>
                          <a:ea typeface="ＭＳ Ｐゴシック" charset="0"/>
                        </a:rPr>
                        <a:t>225-300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sz="2200" b="1" i="0" u="none" strike="noStrike" cap="none" normalizeH="0" baseline="0">
                          <a:ln>
                            <a:noFill/>
                          </a:ln>
                          <a:solidFill>
                            <a:srgbClr val="000000"/>
                          </a:solidFill>
                          <a:effectLst/>
                          <a:latin typeface="Open Sans" charset="0"/>
                          <a:ea typeface="ＭＳ Ｐゴシック" charset="0"/>
                        </a:rPr>
                        <a:t>75-100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sz="2200" b="1" i="0" u="none" strike="noStrike" cap="none" normalizeH="0" baseline="0">
                          <a:ln>
                            <a:noFill/>
                          </a:ln>
                          <a:solidFill>
                            <a:srgbClr val="000000"/>
                          </a:solidFill>
                          <a:effectLst/>
                          <a:latin typeface="Open Sans" charset="0"/>
                          <a:ea typeface="ＭＳ Ｐゴシック" charset="0"/>
                        </a:rPr>
                        <a:t>44-78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extLst>
              </a:tr>
            </a:tbl>
          </a:graphicData>
        </a:graphic>
      </p:graphicFrame>
      <p:sp>
        <p:nvSpPr>
          <p:cNvPr id="34848" name="TextBox 3"/>
          <p:cNvSpPr txBox="1">
            <a:spLocks noChangeArrowheads="1"/>
          </p:cNvSpPr>
          <p:nvPr/>
        </p:nvSpPr>
        <p:spPr bwMode="auto">
          <a:xfrm>
            <a:off x="476250" y="6378575"/>
            <a:ext cx="6873875" cy="276225"/>
          </a:xfrm>
          <a:prstGeom prst="rect">
            <a:avLst/>
          </a:prstGeom>
          <a:noFill/>
          <a:ln w="9525">
            <a:noFill/>
            <a:miter lim="800000"/>
            <a:headEnd/>
            <a:tailEnd/>
          </a:ln>
        </p:spPr>
        <p:txBody>
          <a:bodyPr>
            <a:spAutoFit/>
          </a:bodyPr>
          <a:lstStyle/>
          <a:p>
            <a:pPr defTabSz="914400" eaLnBrk="0" hangingPunct="0"/>
            <a:r>
              <a:rPr lang="en-US" altLang="en-US" sz="1200">
                <a:latin typeface="Arial" charset="0"/>
              </a:rPr>
              <a:t>BW = body weight</a:t>
            </a:r>
          </a:p>
        </p:txBody>
      </p:sp>
      <p:sp>
        <p:nvSpPr>
          <p:cNvPr id="34849" name="Text Box 39"/>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5" name="Group 7"/>
          <p:cNvGrpSpPr>
            <a:grpSpLocks/>
          </p:cNvGrpSpPr>
          <p:nvPr/>
        </p:nvGrpSpPr>
        <p:grpSpPr bwMode="auto">
          <a:xfrm>
            <a:off x="860425" y="1068388"/>
            <a:ext cx="7315200" cy="4876800"/>
            <a:chOff x="838200" y="838200"/>
            <a:chExt cx="7315200" cy="4876800"/>
          </a:xfrm>
        </p:grpSpPr>
        <p:sp>
          <p:nvSpPr>
            <p:cNvPr id="36875" name="Rectangle 6"/>
            <p:cNvSpPr>
              <a:spLocks noChangeArrowheads="1"/>
            </p:cNvSpPr>
            <p:nvPr/>
          </p:nvSpPr>
          <p:spPr bwMode="auto">
            <a:xfrm>
              <a:off x="838200" y="838200"/>
              <a:ext cx="7315200" cy="4876800"/>
            </a:xfrm>
            <a:prstGeom prst="rect">
              <a:avLst/>
            </a:prstGeom>
            <a:solidFill>
              <a:schemeClr val="bg1"/>
            </a:solidFill>
            <a:ln w="9525">
              <a:noFill/>
              <a:miter lim="800000"/>
              <a:headEnd/>
              <a:tailEnd/>
            </a:ln>
          </p:spPr>
          <p:txBody>
            <a:bodyPr/>
            <a:lstStyle/>
            <a:p>
              <a:pPr defTabSz="914400" eaLnBrk="0" hangingPunct="0"/>
              <a:endParaRPr lang="en-CA" altLang="en-US">
                <a:latin typeface="Arial" charset="0"/>
              </a:endParaRPr>
            </a:p>
          </p:txBody>
        </p:sp>
        <p:pic>
          <p:nvPicPr>
            <p:cNvPr id="36876" name="Picture 2"/>
            <p:cNvPicPr>
              <a:picLocks noChangeAspect="1" noChangeArrowheads="1"/>
            </p:cNvPicPr>
            <p:nvPr/>
          </p:nvPicPr>
          <p:blipFill>
            <a:blip r:embed="rId3"/>
            <a:srcRect r="50000"/>
            <a:stretch>
              <a:fillRect/>
            </a:stretch>
          </p:blipFill>
          <p:spPr bwMode="auto">
            <a:xfrm>
              <a:off x="990600" y="914400"/>
              <a:ext cx="3186673" cy="4762500"/>
            </a:xfrm>
            <a:prstGeom prst="rect">
              <a:avLst/>
            </a:prstGeom>
            <a:noFill/>
            <a:ln w="9525">
              <a:noFill/>
              <a:miter lim="800000"/>
              <a:headEnd/>
              <a:tailEnd/>
            </a:ln>
          </p:spPr>
        </p:pic>
        <p:pic>
          <p:nvPicPr>
            <p:cNvPr id="36877" name="Picture 2"/>
            <p:cNvPicPr>
              <a:picLocks noChangeAspect="1" noChangeArrowheads="1"/>
            </p:cNvPicPr>
            <p:nvPr/>
          </p:nvPicPr>
          <p:blipFill>
            <a:blip r:embed="rId3"/>
            <a:srcRect l="50000"/>
            <a:stretch>
              <a:fillRect/>
            </a:stretch>
          </p:blipFill>
          <p:spPr bwMode="auto">
            <a:xfrm>
              <a:off x="4876800" y="914400"/>
              <a:ext cx="3186673" cy="4762500"/>
            </a:xfrm>
            <a:prstGeom prst="rect">
              <a:avLst/>
            </a:prstGeom>
            <a:noFill/>
            <a:ln w="9525">
              <a:noFill/>
              <a:miter lim="800000"/>
              <a:headEnd/>
              <a:tailEnd/>
            </a:ln>
          </p:spPr>
        </p:pic>
      </p:grpSp>
      <p:grpSp>
        <p:nvGrpSpPr>
          <p:cNvPr id="24" name="Group 23">
            <a:extLst>
              <a:ext uri="{FF2B5EF4-FFF2-40B4-BE49-F238E27FC236}"/>
            </a:extLst>
          </p:cNvPr>
          <p:cNvGrpSpPr/>
          <p:nvPr/>
        </p:nvGrpSpPr>
        <p:grpSpPr>
          <a:xfrm>
            <a:off x="1266092" y="2592723"/>
            <a:ext cx="4704305" cy="259585"/>
            <a:chOff x="1266092" y="2373083"/>
            <a:chExt cx="4704305" cy="259585"/>
          </a:xfrm>
          <a:solidFill>
            <a:srgbClr val="FF0000">
              <a:alpha val="25098"/>
            </a:srgbClr>
          </a:solidFill>
        </p:grpSpPr>
        <p:sp>
          <p:nvSpPr>
            <p:cNvPr id="20" name="Rectangle 19">
              <a:extLst>
                <a:ext uri="{FF2B5EF4-FFF2-40B4-BE49-F238E27FC236}"/>
              </a:extLst>
            </p:cNvPr>
            <p:cNvSpPr/>
            <p:nvPr/>
          </p:nvSpPr>
          <p:spPr bwMode="auto">
            <a:xfrm>
              <a:off x="1266092" y="2391508"/>
              <a:ext cx="984739" cy="241160"/>
            </a:xfrm>
            <a:prstGeom prst="rect">
              <a:avLst/>
            </a:prstGeom>
            <a:grpFill/>
            <a:ln w="9525" cap="flat" cmpd="sng" algn="ctr">
              <a:noFill/>
              <a:prstDash val="solid"/>
              <a:round/>
              <a:headEnd type="none" w="med" len="med"/>
              <a:tailEnd type="none" w="med" len="med"/>
            </a:ln>
            <a:effectLst/>
            <a:extLst/>
          </p:spPr>
          <p:txBody>
            <a:bodyPr/>
            <a:lstStyle/>
            <a:p>
              <a:pPr defTabSz="914400" eaLnBrk="0" hangingPunct="0">
                <a:defRPr/>
              </a:pPr>
              <a:endParaRPr lang="en-US">
                <a:latin typeface="Arial" charset="0"/>
                <a:ea typeface="ＭＳ Ｐゴシック" pitchFamily="34" charset="-128"/>
                <a:cs typeface="ＭＳ Ｐゴシック" charset="0"/>
              </a:endParaRPr>
            </a:p>
          </p:txBody>
        </p:sp>
        <p:sp>
          <p:nvSpPr>
            <p:cNvPr id="23" name="Rectangle 22">
              <a:extLst>
                <a:ext uri="{FF2B5EF4-FFF2-40B4-BE49-F238E27FC236}"/>
              </a:extLst>
            </p:cNvPr>
            <p:cNvSpPr/>
            <p:nvPr/>
          </p:nvSpPr>
          <p:spPr bwMode="auto">
            <a:xfrm>
              <a:off x="4985658" y="2373083"/>
              <a:ext cx="984739" cy="241160"/>
            </a:xfrm>
            <a:prstGeom prst="rect">
              <a:avLst/>
            </a:prstGeom>
            <a:grpFill/>
            <a:ln w="9525" cap="flat" cmpd="sng" algn="ctr">
              <a:noFill/>
              <a:prstDash val="solid"/>
              <a:round/>
              <a:headEnd type="none" w="med" len="med"/>
              <a:tailEnd type="none" w="med" len="med"/>
            </a:ln>
            <a:effectLst/>
            <a:extLst/>
          </p:spPr>
          <p:txBody>
            <a:bodyPr/>
            <a:lstStyle/>
            <a:p>
              <a:pPr defTabSz="914400" eaLnBrk="0" hangingPunct="0">
                <a:defRPr/>
              </a:pPr>
              <a:endParaRPr lang="en-US">
                <a:latin typeface="Arial" charset="0"/>
                <a:ea typeface="ＭＳ Ｐゴシック" pitchFamily="34" charset="-128"/>
                <a:cs typeface="ＭＳ Ｐゴシック" charset="0"/>
              </a:endParaRPr>
            </a:p>
          </p:txBody>
        </p:sp>
      </p:grpSp>
      <p:grpSp>
        <p:nvGrpSpPr>
          <p:cNvPr id="26" name="Group 25">
            <a:extLst>
              <a:ext uri="{FF2B5EF4-FFF2-40B4-BE49-F238E27FC236}"/>
            </a:extLst>
          </p:cNvPr>
          <p:cNvGrpSpPr/>
          <p:nvPr/>
        </p:nvGrpSpPr>
        <p:grpSpPr>
          <a:xfrm>
            <a:off x="1296237" y="2051787"/>
            <a:ext cx="4833258" cy="288055"/>
            <a:chOff x="1214173" y="2373083"/>
            <a:chExt cx="4833258" cy="288055"/>
          </a:xfrm>
          <a:solidFill>
            <a:srgbClr val="FF0000">
              <a:alpha val="25098"/>
            </a:srgbClr>
          </a:solidFill>
        </p:grpSpPr>
        <p:sp>
          <p:nvSpPr>
            <p:cNvPr id="27" name="Rectangle 26">
              <a:extLst>
                <a:ext uri="{FF2B5EF4-FFF2-40B4-BE49-F238E27FC236}"/>
              </a:extLst>
            </p:cNvPr>
            <p:cNvSpPr/>
            <p:nvPr/>
          </p:nvSpPr>
          <p:spPr bwMode="auto">
            <a:xfrm>
              <a:off x="1214173" y="2391508"/>
              <a:ext cx="1105319" cy="269630"/>
            </a:xfrm>
            <a:prstGeom prst="rect">
              <a:avLst/>
            </a:prstGeom>
            <a:grpFill/>
            <a:ln w="9525" cap="flat" cmpd="sng" algn="ctr">
              <a:noFill/>
              <a:prstDash val="solid"/>
              <a:round/>
              <a:headEnd type="none" w="med" len="med"/>
              <a:tailEnd type="none" w="med" len="med"/>
            </a:ln>
            <a:effectLst/>
            <a:extLst/>
          </p:spPr>
          <p:txBody>
            <a:bodyPr/>
            <a:lstStyle/>
            <a:p>
              <a:pPr defTabSz="914400" eaLnBrk="0" hangingPunct="0">
                <a:defRPr/>
              </a:pPr>
              <a:endParaRPr lang="en-US">
                <a:latin typeface="Arial" charset="0"/>
                <a:ea typeface="ＭＳ Ｐゴシック" pitchFamily="34" charset="-128"/>
                <a:cs typeface="ＭＳ Ｐゴシック" charset="0"/>
              </a:endParaRPr>
            </a:p>
          </p:txBody>
        </p:sp>
        <p:sp>
          <p:nvSpPr>
            <p:cNvPr id="28" name="Rectangle 27">
              <a:extLst>
                <a:ext uri="{FF2B5EF4-FFF2-40B4-BE49-F238E27FC236}"/>
              </a:extLst>
            </p:cNvPr>
            <p:cNvSpPr/>
            <p:nvPr/>
          </p:nvSpPr>
          <p:spPr bwMode="auto">
            <a:xfrm>
              <a:off x="4901918" y="2373083"/>
              <a:ext cx="1145513" cy="267958"/>
            </a:xfrm>
            <a:prstGeom prst="rect">
              <a:avLst/>
            </a:prstGeom>
            <a:grpFill/>
            <a:ln w="9525" cap="flat" cmpd="sng" algn="ctr">
              <a:noFill/>
              <a:prstDash val="solid"/>
              <a:round/>
              <a:headEnd type="none" w="med" len="med"/>
              <a:tailEnd type="none" w="med" len="med"/>
            </a:ln>
            <a:effectLst/>
            <a:extLst/>
          </p:spPr>
          <p:txBody>
            <a:bodyPr/>
            <a:lstStyle/>
            <a:p>
              <a:pPr defTabSz="914400" eaLnBrk="0" hangingPunct="0">
                <a:defRPr/>
              </a:pPr>
              <a:endParaRPr lang="en-US">
                <a:latin typeface="Arial" charset="0"/>
                <a:ea typeface="ＭＳ Ｐゴシック" pitchFamily="34" charset="-128"/>
                <a:cs typeface="ＭＳ Ｐゴシック" charset="0"/>
              </a:endParaRPr>
            </a:p>
          </p:txBody>
        </p:sp>
      </p:grpSp>
      <p:grpSp>
        <p:nvGrpSpPr>
          <p:cNvPr id="29" name="Group 28">
            <a:extLst>
              <a:ext uri="{FF2B5EF4-FFF2-40B4-BE49-F238E27FC236}"/>
            </a:extLst>
          </p:cNvPr>
          <p:cNvGrpSpPr/>
          <p:nvPr/>
        </p:nvGrpSpPr>
        <p:grpSpPr>
          <a:xfrm>
            <a:off x="1358201" y="3123620"/>
            <a:ext cx="6399126" cy="424848"/>
            <a:chOff x="1266092" y="2351316"/>
            <a:chExt cx="6399126" cy="424848"/>
          </a:xfrm>
          <a:solidFill>
            <a:srgbClr val="FF0000">
              <a:alpha val="25098"/>
            </a:srgbClr>
          </a:solidFill>
        </p:grpSpPr>
        <p:sp>
          <p:nvSpPr>
            <p:cNvPr id="30" name="Rectangle 29">
              <a:extLst>
                <a:ext uri="{FF2B5EF4-FFF2-40B4-BE49-F238E27FC236}"/>
              </a:extLst>
            </p:cNvPr>
            <p:cNvSpPr/>
            <p:nvPr/>
          </p:nvSpPr>
          <p:spPr bwMode="auto">
            <a:xfrm>
              <a:off x="1266092" y="2351316"/>
              <a:ext cx="2641043" cy="401928"/>
            </a:xfrm>
            <a:prstGeom prst="rect">
              <a:avLst/>
            </a:prstGeom>
            <a:grpFill/>
            <a:ln w="9525" cap="flat" cmpd="sng" algn="ctr">
              <a:noFill/>
              <a:prstDash val="solid"/>
              <a:round/>
              <a:headEnd type="none" w="med" len="med"/>
              <a:tailEnd type="none" w="med" len="med"/>
            </a:ln>
            <a:effectLst/>
            <a:extLst/>
          </p:spPr>
          <p:txBody>
            <a:bodyPr/>
            <a:lstStyle/>
            <a:p>
              <a:pPr defTabSz="914400" eaLnBrk="0" hangingPunct="0">
                <a:defRPr/>
              </a:pPr>
              <a:endParaRPr lang="en-US">
                <a:latin typeface="Arial" charset="0"/>
                <a:ea typeface="ＭＳ Ｐゴシック" pitchFamily="34" charset="-128"/>
                <a:cs typeface="ＭＳ Ｐゴシック" charset="0"/>
              </a:endParaRPr>
            </a:p>
          </p:txBody>
        </p:sp>
        <p:sp>
          <p:nvSpPr>
            <p:cNvPr id="31" name="Rectangle 30">
              <a:extLst>
                <a:ext uri="{FF2B5EF4-FFF2-40B4-BE49-F238E27FC236}"/>
              </a:extLst>
            </p:cNvPr>
            <p:cNvSpPr/>
            <p:nvPr/>
          </p:nvSpPr>
          <p:spPr bwMode="auto">
            <a:xfrm>
              <a:off x="4985658" y="2354924"/>
              <a:ext cx="2679560" cy="421240"/>
            </a:xfrm>
            <a:prstGeom prst="rect">
              <a:avLst/>
            </a:prstGeom>
            <a:grpFill/>
            <a:ln w="9525" cap="flat" cmpd="sng" algn="ctr">
              <a:noFill/>
              <a:prstDash val="solid"/>
              <a:round/>
              <a:headEnd type="none" w="med" len="med"/>
              <a:tailEnd type="none" w="med" len="med"/>
            </a:ln>
            <a:effectLst/>
            <a:extLst/>
          </p:spPr>
          <p:txBody>
            <a:bodyPr/>
            <a:lstStyle/>
            <a:p>
              <a:pPr defTabSz="914400" eaLnBrk="0" hangingPunct="0">
                <a:defRPr/>
              </a:pPr>
              <a:endParaRPr lang="en-US">
                <a:latin typeface="Arial" charset="0"/>
                <a:ea typeface="ＭＳ Ｐゴシック" pitchFamily="34" charset="-128"/>
                <a:cs typeface="ＭＳ Ｐゴシック" charset="0"/>
              </a:endParaRPr>
            </a:p>
          </p:txBody>
        </p:sp>
      </p:grpSp>
      <p:grpSp>
        <p:nvGrpSpPr>
          <p:cNvPr id="32" name="Group 31">
            <a:extLst>
              <a:ext uri="{FF2B5EF4-FFF2-40B4-BE49-F238E27FC236}"/>
            </a:extLst>
          </p:cNvPr>
          <p:cNvGrpSpPr/>
          <p:nvPr/>
        </p:nvGrpSpPr>
        <p:grpSpPr>
          <a:xfrm>
            <a:off x="1249052" y="3829615"/>
            <a:ext cx="6523348" cy="253398"/>
            <a:chOff x="1190332" y="2522766"/>
            <a:chExt cx="6523348" cy="253398"/>
          </a:xfrm>
          <a:solidFill>
            <a:srgbClr val="FF0000">
              <a:alpha val="25098"/>
            </a:srgbClr>
          </a:solidFill>
        </p:grpSpPr>
        <p:sp>
          <p:nvSpPr>
            <p:cNvPr id="33" name="Rectangle 32">
              <a:extLst>
                <a:ext uri="{FF2B5EF4-FFF2-40B4-BE49-F238E27FC236}"/>
              </a:extLst>
            </p:cNvPr>
            <p:cNvSpPr/>
            <p:nvPr/>
          </p:nvSpPr>
          <p:spPr bwMode="auto">
            <a:xfrm>
              <a:off x="1190332" y="2522766"/>
              <a:ext cx="2771480" cy="245588"/>
            </a:xfrm>
            <a:prstGeom prst="rect">
              <a:avLst/>
            </a:prstGeom>
            <a:grpFill/>
            <a:ln w="9525" cap="flat" cmpd="sng" algn="ctr">
              <a:noFill/>
              <a:prstDash val="solid"/>
              <a:round/>
              <a:headEnd type="none" w="med" len="med"/>
              <a:tailEnd type="none" w="med" len="med"/>
            </a:ln>
            <a:effectLst/>
            <a:extLst/>
          </p:spPr>
          <p:txBody>
            <a:bodyPr/>
            <a:lstStyle/>
            <a:p>
              <a:pPr defTabSz="914400" eaLnBrk="0" hangingPunct="0">
                <a:defRPr/>
              </a:pPr>
              <a:endParaRPr lang="en-US">
                <a:latin typeface="Arial" charset="0"/>
                <a:ea typeface="ＭＳ Ｐゴシック" pitchFamily="34" charset="-128"/>
                <a:cs typeface="ＭＳ Ｐゴシック" charset="0"/>
              </a:endParaRPr>
            </a:p>
          </p:txBody>
        </p:sp>
        <p:sp>
          <p:nvSpPr>
            <p:cNvPr id="34" name="Rectangle 33">
              <a:extLst>
                <a:ext uri="{FF2B5EF4-FFF2-40B4-BE49-F238E27FC236}"/>
              </a:extLst>
            </p:cNvPr>
            <p:cNvSpPr/>
            <p:nvPr/>
          </p:nvSpPr>
          <p:spPr bwMode="auto">
            <a:xfrm>
              <a:off x="4918633" y="2532291"/>
              <a:ext cx="2795047" cy="243873"/>
            </a:xfrm>
            <a:prstGeom prst="rect">
              <a:avLst/>
            </a:prstGeom>
            <a:grpFill/>
            <a:ln w="9525" cap="flat" cmpd="sng" algn="ctr">
              <a:noFill/>
              <a:prstDash val="solid"/>
              <a:round/>
              <a:headEnd type="none" w="med" len="med"/>
              <a:tailEnd type="none" w="med" len="med"/>
            </a:ln>
            <a:effectLst/>
            <a:extLst/>
          </p:spPr>
          <p:txBody>
            <a:bodyPr/>
            <a:lstStyle/>
            <a:p>
              <a:pPr defTabSz="914400" eaLnBrk="0" hangingPunct="0">
                <a:defRPr/>
              </a:pPr>
              <a:endParaRPr lang="en-US">
                <a:latin typeface="Arial" charset="0"/>
                <a:ea typeface="ＭＳ Ｐゴシック" pitchFamily="34" charset="-128"/>
                <a:cs typeface="ＭＳ Ｐゴシック" charset="0"/>
              </a:endParaRPr>
            </a:p>
          </p:txBody>
        </p:sp>
      </p:grpSp>
      <p:sp>
        <p:nvSpPr>
          <p:cNvPr id="154635" name="TextBox 34">
            <a:extLst>
              <a:ext uri="{FF2B5EF4-FFF2-40B4-BE49-F238E27FC236}"/>
            </a:extLst>
          </p:cNvPr>
          <p:cNvSpPr txBox="1">
            <a:spLocks noChangeArrowheads="1"/>
          </p:cNvSpPr>
          <p:nvPr/>
        </p:nvSpPr>
        <p:spPr bwMode="auto">
          <a:xfrm>
            <a:off x="0" y="608013"/>
            <a:ext cx="9144000" cy="615950"/>
          </a:xfrm>
          <a:prstGeom prst="rect">
            <a:avLst/>
          </a:prstGeom>
          <a:noFill/>
          <a:ln>
            <a:noFill/>
          </a:ln>
          <a:extLst/>
        </p:spPr>
        <p:txBody>
          <a:bodyPr>
            <a:spAutoFit/>
          </a:bodyPr>
          <a:lstStyle>
            <a:lvl1pPr eaLnBrk="0" hangingPunct="0">
              <a:defRPr sz="1700">
                <a:solidFill>
                  <a:schemeClr val="tx1"/>
                </a:solidFill>
                <a:latin typeface="Calibri" charset="0"/>
                <a:ea typeface="ＭＳ Ｐゴシック" charset="0"/>
                <a:cs typeface="Arial" charset="0"/>
              </a:defRPr>
            </a:lvl1pPr>
            <a:lvl2pPr marL="742950" indent="-285750" eaLnBrk="0" hangingPunct="0">
              <a:defRPr sz="1700">
                <a:solidFill>
                  <a:schemeClr val="tx1"/>
                </a:solidFill>
                <a:latin typeface="Calibri" charset="0"/>
                <a:ea typeface="Arial" charset="0"/>
                <a:cs typeface="Arial" charset="0"/>
              </a:defRPr>
            </a:lvl2pPr>
            <a:lvl3pPr marL="1143000" indent="-228600" eaLnBrk="0" hangingPunct="0">
              <a:defRPr sz="1700">
                <a:solidFill>
                  <a:schemeClr val="tx1"/>
                </a:solidFill>
                <a:latin typeface="Calibri" charset="0"/>
                <a:ea typeface="Arial" charset="0"/>
                <a:cs typeface="Arial" charset="0"/>
              </a:defRPr>
            </a:lvl3pPr>
            <a:lvl4pPr marL="1600200" indent="-228600" eaLnBrk="0" hangingPunct="0">
              <a:defRPr sz="1700">
                <a:solidFill>
                  <a:schemeClr val="tx1"/>
                </a:solidFill>
                <a:latin typeface="Calibri" charset="0"/>
                <a:ea typeface="Arial" charset="0"/>
                <a:cs typeface="Arial" charset="0"/>
              </a:defRPr>
            </a:lvl4pPr>
            <a:lvl5pPr marL="2057400" indent="-228600" eaLnBrk="0" hangingPunct="0">
              <a:defRPr sz="1700">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sz="1700">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sz="1700">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sz="1700">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sz="1700">
                <a:solidFill>
                  <a:schemeClr val="tx1"/>
                </a:solidFill>
                <a:latin typeface="Calibri" charset="0"/>
                <a:ea typeface="Arial" charset="0"/>
                <a:cs typeface="Arial" charset="0"/>
              </a:defRPr>
            </a:lvl9pPr>
          </a:lstStyle>
          <a:p>
            <a:pPr algn="ctr" defTabSz="914400">
              <a:defRPr/>
            </a:pPr>
            <a:r>
              <a:rPr lang="en-US" sz="3400" b="1" dirty="0">
                <a:solidFill>
                  <a:schemeClr val="accent1">
                    <a:lumMod val="50000"/>
                  </a:schemeClr>
                </a:solidFill>
                <a:latin typeface="Arial" charset="0"/>
                <a:cs typeface="MS PGothic" charset="0"/>
              </a:rPr>
              <a:t>Choose Foods Using % Daily Value</a:t>
            </a:r>
          </a:p>
        </p:txBody>
      </p:sp>
      <p:sp>
        <p:nvSpPr>
          <p:cNvPr id="36871" name="Rectangle 36"/>
          <p:cNvSpPr>
            <a:spLocks noChangeArrowheads="1"/>
          </p:cNvSpPr>
          <p:nvPr/>
        </p:nvSpPr>
        <p:spPr bwMode="auto">
          <a:xfrm>
            <a:off x="739775" y="6327775"/>
            <a:ext cx="3778250" cy="457200"/>
          </a:xfrm>
          <a:prstGeom prst="rect">
            <a:avLst/>
          </a:prstGeom>
          <a:noFill/>
          <a:ln w="9525">
            <a:noFill/>
            <a:miter lim="800000"/>
            <a:headEnd/>
            <a:tailEnd/>
          </a:ln>
        </p:spPr>
        <p:txBody>
          <a:bodyPr>
            <a:spAutoFit/>
          </a:bodyPr>
          <a:lstStyle/>
          <a:p>
            <a:pPr defTabSz="914400" eaLnBrk="0" hangingPunct="0"/>
            <a:r>
              <a:rPr lang="en-US" altLang="en-US" sz="1200">
                <a:latin typeface="Arial" charset="0"/>
              </a:rPr>
              <a:t>http://www.hc-sc.gc.ca/fn-an/label-etiquet/nutrition/cons/fact-fiche-eng.php</a:t>
            </a:r>
          </a:p>
        </p:txBody>
      </p:sp>
      <p:sp>
        <p:nvSpPr>
          <p:cNvPr id="36872" name="TextBox 37"/>
          <p:cNvSpPr txBox="1">
            <a:spLocks noChangeArrowheads="1"/>
          </p:cNvSpPr>
          <p:nvPr/>
        </p:nvSpPr>
        <p:spPr bwMode="auto">
          <a:xfrm>
            <a:off x="0" y="5667375"/>
            <a:ext cx="9144000" cy="368300"/>
          </a:xfrm>
          <a:prstGeom prst="rect">
            <a:avLst/>
          </a:prstGeom>
          <a:noFill/>
          <a:ln w="9525">
            <a:noFill/>
            <a:miter lim="800000"/>
            <a:headEnd/>
            <a:tailEnd/>
          </a:ln>
        </p:spPr>
        <p:txBody>
          <a:bodyPr>
            <a:spAutoFit/>
          </a:bodyPr>
          <a:lstStyle/>
          <a:p>
            <a:pPr algn="ctr" defTabSz="914400" eaLnBrk="0" hangingPunct="0"/>
            <a:r>
              <a:rPr lang="en-US" altLang="en-US" sz="1800" b="1">
                <a:latin typeface="Arial" charset="0"/>
              </a:rPr>
              <a:t>Daily Values &gt; 15% = a lot                Daily Value &lt; 5% = a little</a:t>
            </a:r>
          </a:p>
        </p:txBody>
      </p:sp>
      <p:grpSp>
        <p:nvGrpSpPr>
          <p:cNvPr id="39" name="Group 38">
            <a:extLst>
              <a:ext uri="{FF2B5EF4-FFF2-40B4-BE49-F238E27FC236}"/>
            </a:extLst>
          </p:cNvPr>
          <p:cNvGrpSpPr/>
          <p:nvPr/>
        </p:nvGrpSpPr>
        <p:grpSpPr>
          <a:xfrm>
            <a:off x="1266542" y="4371755"/>
            <a:ext cx="6523348" cy="253398"/>
            <a:chOff x="1190332" y="2522766"/>
            <a:chExt cx="6523348" cy="253398"/>
          </a:xfrm>
          <a:solidFill>
            <a:srgbClr val="FF0000">
              <a:alpha val="25098"/>
            </a:srgbClr>
          </a:solidFill>
        </p:grpSpPr>
        <p:sp>
          <p:nvSpPr>
            <p:cNvPr id="40" name="Rectangle 39">
              <a:extLst>
                <a:ext uri="{FF2B5EF4-FFF2-40B4-BE49-F238E27FC236}"/>
              </a:extLst>
            </p:cNvPr>
            <p:cNvSpPr/>
            <p:nvPr/>
          </p:nvSpPr>
          <p:spPr bwMode="auto">
            <a:xfrm>
              <a:off x="1190332" y="2522766"/>
              <a:ext cx="2771480" cy="245588"/>
            </a:xfrm>
            <a:prstGeom prst="rect">
              <a:avLst/>
            </a:prstGeom>
            <a:grpFill/>
            <a:ln w="9525" cap="flat" cmpd="sng" algn="ctr">
              <a:noFill/>
              <a:prstDash val="solid"/>
              <a:round/>
              <a:headEnd type="none" w="med" len="med"/>
              <a:tailEnd type="none" w="med" len="med"/>
            </a:ln>
            <a:effectLst/>
            <a:extLst/>
          </p:spPr>
          <p:txBody>
            <a:bodyPr/>
            <a:lstStyle/>
            <a:p>
              <a:pPr defTabSz="914400" eaLnBrk="0" hangingPunct="0">
                <a:defRPr/>
              </a:pPr>
              <a:endParaRPr lang="en-US">
                <a:latin typeface="Arial" charset="0"/>
                <a:ea typeface="ＭＳ Ｐゴシック" pitchFamily="34" charset="-128"/>
                <a:cs typeface="ＭＳ Ｐゴシック" charset="0"/>
              </a:endParaRPr>
            </a:p>
          </p:txBody>
        </p:sp>
        <p:sp>
          <p:nvSpPr>
            <p:cNvPr id="41" name="Rectangle 40">
              <a:extLst>
                <a:ext uri="{FF2B5EF4-FFF2-40B4-BE49-F238E27FC236}"/>
              </a:extLst>
            </p:cNvPr>
            <p:cNvSpPr/>
            <p:nvPr/>
          </p:nvSpPr>
          <p:spPr bwMode="auto">
            <a:xfrm>
              <a:off x="4918633" y="2532291"/>
              <a:ext cx="2795047" cy="243873"/>
            </a:xfrm>
            <a:prstGeom prst="rect">
              <a:avLst/>
            </a:prstGeom>
            <a:grpFill/>
            <a:ln w="9525" cap="flat" cmpd="sng" algn="ctr">
              <a:noFill/>
              <a:prstDash val="solid"/>
              <a:round/>
              <a:headEnd type="none" w="med" len="med"/>
              <a:tailEnd type="none" w="med" len="med"/>
            </a:ln>
            <a:effectLst/>
            <a:extLst/>
          </p:spPr>
          <p:txBody>
            <a:bodyPr/>
            <a:lstStyle/>
            <a:p>
              <a:pPr defTabSz="914400" eaLnBrk="0" hangingPunct="0">
                <a:defRPr/>
              </a:pPr>
              <a:endParaRPr lang="en-US">
                <a:latin typeface="Arial" charset="0"/>
                <a:ea typeface="ＭＳ Ｐゴシック" pitchFamily="34" charset="-128"/>
                <a:cs typeface="ＭＳ Ｐゴシック" charset="0"/>
              </a:endParaRPr>
            </a:p>
          </p:txBody>
        </p:sp>
      </p:grpSp>
      <p:sp>
        <p:nvSpPr>
          <p:cNvPr id="36874" name="Text Box 15"/>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500"/>
                                        <p:tgtEl>
                                          <p:spTgt spid="2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left)">
                                      <p:cBhvr>
                                        <p:cTn id="22" dur="500"/>
                                        <p:tgtEl>
                                          <p:spTgt spid="3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wipe(left)">
                                      <p:cBhvr>
                                        <p:cTn id="2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0" y="130175"/>
            <a:ext cx="9144000" cy="1249363"/>
          </a:xfrm>
        </p:spPr>
        <p:txBody>
          <a:bodyPr/>
          <a:lstStyle/>
          <a:p>
            <a:pPr algn="ctr"/>
            <a:r>
              <a:rPr lang="en-US" altLang="en-US" sz="3400" smtClean="0">
                <a:latin typeface="Open Sans"/>
                <a:cs typeface="Open Sans"/>
              </a:rPr>
              <a:t>Choose “healthy” fats</a:t>
            </a:r>
          </a:p>
        </p:txBody>
      </p:sp>
      <p:sp>
        <p:nvSpPr>
          <p:cNvPr id="3" name="Content Placeholder 2">
            <a:extLst>
              <a:ext uri="{FF2B5EF4-FFF2-40B4-BE49-F238E27FC236}"/>
            </a:extLst>
          </p:cNvPr>
          <p:cNvSpPr>
            <a:spLocks noGrp="1"/>
          </p:cNvSpPr>
          <p:nvPr>
            <p:ph sz="half" idx="2"/>
          </p:nvPr>
        </p:nvSpPr>
        <p:spPr>
          <a:xfrm>
            <a:off x="2300288" y="2411413"/>
            <a:ext cx="4449762" cy="1995487"/>
          </a:xfrm>
        </p:spPr>
        <p:txBody>
          <a:bodyPr/>
          <a:lstStyle/>
          <a:p>
            <a:pPr marL="0" indent="0" algn="ctr">
              <a:lnSpc>
                <a:spcPct val="100000"/>
              </a:lnSpc>
              <a:buFont typeface="Arial" charset="0"/>
              <a:buNone/>
              <a:defRPr/>
            </a:pPr>
            <a:r>
              <a:rPr lang="en-US" dirty="0">
                <a:ea typeface="ＭＳ Ｐゴシック" charset="0"/>
              </a:rPr>
              <a:t>AVOID trans-fatty acids</a:t>
            </a:r>
          </a:p>
          <a:p>
            <a:pPr marL="0" indent="0" algn="ctr">
              <a:lnSpc>
                <a:spcPct val="100000"/>
              </a:lnSpc>
              <a:buFont typeface="Arial" charset="0"/>
              <a:buNone/>
              <a:defRPr/>
            </a:pPr>
            <a:endParaRPr lang="en-US" sz="1400" dirty="0">
              <a:ea typeface="ＭＳ Ｐゴシック" charset="0"/>
            </a:endParaRPr>
          </a:p>
          <a:p>
            <a:pPr algn="ctr">
              <a:lnSpc>
                <a:spcPct val="100000"/>
              </a:lnSpc>
              <a:buFont typeface="Wingdings" charset="0"/>
              <a:buChar char="ê"/>
              <a:defRPr/>
            </a:pPr>
            <a:r>
              <a:rPr lang="en-US" dirty="0">
                <a:ea typeface="ＭＳ Ｐゴシック" charset="0"/>
                <a:sym typeface="Wingdings"/>
              </a:rPr>
              <a:t>Saturated fatty acids to &lt;9% of energy intake</a:t>
            </a:r>
            <a:r>
              <a:rPr lang="en-US" dirty="0" smtClean="0">
                <a:ea typeface="ＭＳ Ｐゴシック" charset="0"/>
                <a:sym typeface="Wingdings"/>
              </a:rPr>
              <a:t>*</a:t>
            </a:r>
            <a:endParaRPr lang="en-US" dirty="0">
              <a:ea typeface="ＭＳ Ｐゴシック" charset="0"/>
              <a:sym typeface="Wingdings"/>
            </a:endParaRPr>
          </a:p>
          <a:p>
            <a:pPr marL="0" indent="0" algn="ctr">
              <a:lnSpc>
                <a:spcPct val="100000"/>
              </a:lnSpc>
              <a:buFont typeface="Arial" charset="0"/>
              <a:buNone/>
              <a:defRPr/>
            </a:pPr>
            <a:endParaRPr lang="en-US" dirty="0">
              <a:ea typeface="ＭＳ Ｐゴシック" charset="0"/>
              <a:sym typeface="Wingdings"/>
            </a:endParaRPr>
          </a:p>
        </p:txBody>
      </p:sp>
      <p:sp>
        <p:nvSpPr>
          <p:cNvPr id="6" name="TextBox 5">
            <a:extLst>
              <a:ext uri="{FF2B5EF4-FFF2-40B4-BE49-F238E27FC236}"/>
            </a:extLst>
          </p:cNvPr>
          <p:cNvSpPr txBox="1"/>
          <p:nvPr/>
        </p:nvSpPr>
        <p:spPr>
          <a:xfrm>
            <a:off x="2478088" y="1160463"/>
            <a:ext cx="3933825" cy="554037"/>
          </a:xfrm>
          <a:prstGeom prst="rect">
            <a:avLst/>
          </a:prstGeom>
          <a:noFill/>
        </p:spPr>
        <p:txBody>
          <a:bodyPr>
            <a:spAutoFit/>
          </a:bodyPr>
          <a:lstStyle/>
          <a:p>
            <a:pPr algn="ctr">
              <a:defRPr/>
            </a:pPr>
            <a:r>
              <a:rPr lang="en-US" sz="3000" b="1" dirty="0">
                <a:solidFill>
                  <a:schemeClr val="accent1">
                    <a:lumMod val="50000"/>
                  </a:schemeClr>
                </a:solidFill>
                <a:latin typeface="Open Sans"/>
                <a:ea typeface="ＭＳ Ｐゴシック" charset="0"/>
                <a:cs typeface="Open Sans"/>
              </a:rPr>
              <a:t>FAT</a:t>
            </a:r>
          </a:p>
        </p:txBody>
      </p:sp>
      <p:sp>
        <p:nvSpPr>
          <p:cNvPr id="38916" name="Text Box 39"/>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defTabSz="914400">
              <a:spcBef>
                <a:spcPct val="50000"/>
              </a:spcBef>
            </a:pPr>
            <a:r>
              <a:rPr lang="en-US" altLang="en-US" sz="1400" i="1"/>
              <a:t>2018 Diabetes Canada CPG – Chapter 11.  Nutrition</a:t>
            </a:r>
          </a:p>
        </p:txBody>
      </p:sp>
      <p:sp>
        <p:nvSpPr>
          <p:cNvPr id="9" name="Down Arrow 8">
            <a:extLst>
              <a:ext uri="{FF2B5EF4-FFF2-40B4-BE49-F238E27FC236}"/>
            </a:extLst>
          </p:cNvPr>
          <p:cNvSpPr/>
          <p:nvPr/>
        </p:nvSpPr>
        <p:spPr>
          <a:xfrm>
            <a:off x="4189413" y="1843088"/>
            <a:ext cx="522287" cy="498475"/>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extBox 1"/>
          <p:cNvSpPr txBox="1"/>
          <p:nvPr/>
        </p:nvSpPr>
        <p:spPr>
          <a:xfrm>
            <a:off x="481013" y="4130675"/>
            <a:ext cx="8323262" cy="2308225"/>
          </a:xfrm>
          <a:prstGeom prst="rect">
            <a:avLst/>
          </a:prstGeom>
          <a:noFill/>
        </p:spPr>
        <p:txBody>
          <a:bodyPr>
            <a:spAutoFit/>
          </a:bodyPr>
          <a:lstStyle/>
          <a:p>
            <a:pPr eaLnBrk="0" hangingPunct="0">
              <a:defRPr/>
            </a:pPr>
            <a:r>
              <a:rPr lang="en-US" dirty="0">
                <a:solidFill>
                  <a:schemeClr val="accent1">
                    <a:lumMod val="50000"/>
                  </a:schemeClr>
                </a:solidFill>
                <a:latin typeface="Calibri" charset="0"/>
                <a:ea typeface="ＭＳ Ｐゴシック" charset="0"/>
                <a:cs typeface="MS PGothic" charset="0"/>
                <a:sym typeface="Wingdings"/>
              </a:rPr>
              <a:t>*</a:t>
            </a:r>
            <a:r>
              <a:rPr lang="en-US" b="1" dirty="0">
                <a:solidFill>
                  <a:schemeClr val="accent1">
                    <a:lumMod val="50000"/>
                  </a:schemeClr>
                </a:solidFill>
                <a:latin typeface="Calibri" charset="0"/>
                <a:ea typeface="ＭＳ Ｐゴシック" charset="0"/>
                <a:cs typeface="MS PGothic" charset="0"/>
                <a:sym typeface="Wingdings"/>
              </a:rPr>
              <a:t>REPLACE</a:t>
            </a:r>
            <a:r>
              <a:rPr lang="en-US" dirty="0">
                <a:solidFill>
                  <a:schemeClr val="accent1">
                    <a:lumMod val="50000"/>
                  </a:schemeClr>
                </a:solidFill>
                <a:latin typeface="Calibri" charset="0"/>
                <a:ea typeface="ＭＳ Ｐゴシック" charset="0"/>
                <a:cs typeface="MS PGothic" charset="0"/>
                <a:sym typeface="Wingdings"/>
              </a:rPr>
              <a:t> with polyunsaturated fatty acids (PUFAs) from mixed n-3/n-6 sources (e.g. </a:t>
            </a:r>
            <a:r>
              <a:rPr lang="en-US" b="1" dirty="0">
                <a:solidFill>
                  <a:schemeClr val="accent1">
                    <a:lumMod val="50000"/>
                  </a:schemeClr>
                </a:solidFill>
                <a:latin typeface="Calibri" charset="0"/>
                <a:ea typeface="ＭＳ Ｐゴシック" charset="0"/>
                <a:cs typeface="MS PGothic" charset="0"/>
                <a:sym typeface="Wingdings"/>
              </a:rPr>
              <a:t>nuts, canola oil, soybean oil, flaxseed</a:t>
            </a:r>
            <a:r>
              <a:rPr lang="en-US" dirty="0">
                <a:solidFill>
                  <a:schemeClr val="accent1">
                    <a:lumMod val="50000"/>
                  </a:schemeClr>
                </a:solidFill>
                <a:latin typeface="Calibri" charset="0"/>
                <a:ea typeface="ＭＳ Ｐゴシック" charset="0"/>
                <a:cs typeface="MS PGothic" charset="0"/>
                <a:sym typeface="Wingdings"/>
              </a:rPr>
              <a:t>), monounsaturated fatty acids (MUFAs) from plant sources (e.g. </a:t>
            </a:r>
            <a:r>
              <a:rPr lang="en-US" b="1" dirty="0">
                <a:solidFill>
                  <a:schemeClr val="accent1">
                    <a:lumMod val="50000"/>
                  </a:schemeClr>
                </a:solidFill>
                <a:latin typeface="Calibri" charset="0"/>
                <a:ea typeface="ＭＳ Ｐゴシック" charset="0"/>
                <a:cs typeface="MS PGothic" charset="0"/>
                <a:sym typeface="Wingdings"/>
              </a:rPr>
              <a:t>extra virgin olive oil, high oleic oils, avocados</a:t>
            </a:r>
            <a:r>
              <a:rPr lang="en-US" dirty="0">
                <a:solidFill>
                  <a:schemeClr val="accent1">
                    <a:lumMod val="50000"/>
                  </a:schemeClr>
                </a:solidFill>
                <a:latin typeface="Calibri" charset="0"/>
                <a:ea typeface="ＭＳ Ｐゴシック" charset="0"/>
                <a:cs typeface="MS PGothic" charset="0"/>
                <a:sym typeface="Wingdings"/>
              </a:rPr>
              <a:t>), </a:t>
            </a:r>
            <a:r>
              <a:rPr lang="en-US" b="1" dirty="0">
                <a:solidFill>
                  <a:schemeClr val="accent1">
                    <a:lumMod val="50000"/>
                  </a:schemeClr>
                </a:solidFill>
                <a:latin typeface="Calibri" charset="0"/>
                <a:ea typeface="ＭＳ Ｐゴシック" charset="0"/>
                <a:cs typeface="MS PGothic" charset="0"/>
                <a:sym typeface="Wingdings"/>
              </a:rPr>
              <a:t>whole grains</a:t>
            </a:r>
            <a:r>
              <a:rPr lang="en-US" dirty="0">
                <a:solidFill>
                  <a:schemeClr val="accent1">
                    <a:lumMod val="50000"/>
                  </a:schemeClr>
                </a:solidFill>
                <a:latin typeface="Calibri" charset="0"/>
                <a:ea typeface="ＭＳ Ｐゴシック" charset="0"/>
                <a:cs typeface="MS PGothic" charset="0"/>
                <a:sym typeface="Wingdings"/>
              </a:rPr>
              <a:t>, or </a:t>
            </a:r>
            <a:r>
              <a:rPr lang="en-US" b="1" dirty="0">
                <a:solidFill>
                  <a:schemeClr val="accent1">
                    <a:lumMod val="50000"/>
                  </a:schemeClr>
                </a:solidFill>
                <a:latin typeface="Calibri" charset="0"/>
                <a:ea typeface="ＭＳ Ｐゴシック" charset="0"/>
                <a:cs typeface="MS PGothic" charset="0"/>
                <a:sym typeface="Wingdings"/>
              </a:rPr>
              <a:t>low-GI carbohydrates </a:t>
            </a:r>
            <a:r>
              <a:rPr lang="en-US" dirty="0">
                <a:solidFill>
                  <a:schemeClr val="accent1">
                    <a:lumMod val="50000"/>
                  </a:schemeClr>
                </a:solidFill>
                <a:latin typeface="Calibri" charset="0"/>
                <a:ea typeface="ＭＳ Ｐゴシック" charset="0"/>
                <a:cs typeface="MS PGothic" charset="0"/>
                <a:sym typeface="Wingdings"/>
              </a:rPr>
              <a:t>(see slide 10)</a:t>
            </a:r>
          </a:p>
          <a:p>
            <a:pPr eaLnBrk="0" hangingPunct="0">
              <a:defRPr/>
            </a:pPr>
            <a:endParaRPr lang="en-US" dirty="0">
              <a:solidFill>
                <a:schemeClr val="accent1">
                  <a:lumMod val="50000"/>
                </a:schemeClr>
              </a:solidFill>
              <a:latin typeface="Calibri" charset="0"/>
              <a:ea typeface="MS PGothic" charset="0"/>
              <a:cs typeface="MS PGothic"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2671</TotalTime>
  <Words>2216</Words>
  <Application>Microsoft Macintosh PowerPoint</Application>
  <PresentationFormat>Letter Paper (8.5x11 in)</PresentationFormat>
  <Paragraphs>252</Paragraphs>
  <Slides>35</Slides>
  <Notes>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35</vt:i4>
      </vt:variant>
    </vt:vector>
  </HeadingPairs>
  <TitlesOfParts>
    <vt:vector size="46" baseType="lpstr">
      <vt:lpstr>Calibri</vt:lpstr>
      <vt:lpstr>Calibri Light</vt:lpstr>
      <vt:lpstr>MS PGothic</vt:lpstr>
      <vt:lpstr>ＭＳ Ｐゴシック</vt:lpstr>
      <vt:lpstr>Open Sans</vt:lpstr>
      <vt:lpstr>Open Sans Light</vt:lpstr>
      <vt:lpstr>Times New Roman</vt:lpstr>
      <vt:lpstr>Wingdings</vt:lpstr>
      <vt:lpstr>Arial</vt:lpstr>
      <vt:lpstr>Office Theme</vt:lpstr>
      <vt:lpstr>1_Office Theme</vt:lpstr>
      <vt:lpstr>Nutrition Therapy</vt:lpstr>
      <vt:lpstr>PowerPoint Presentation</vt:lpstr>
      <vt:lpstr>Key Changes</vt:lpstr>
      <vt:lpstr>Nutrition Checklist</vt:lpstr>
      <vt:lpstr>Nutrition Checklist (cont’d)</vt:lpstr>
      <vt:lpstr>PowerPoint Presentation</vt:lpstr>
      <vt:lpstr>Macronutrient Distribution  (% Total Energy)</vt:lpstr>
      <vt:lpstr>PowerPoint Presentation</vt:lpstr>
      <vt:lpstr>Choose “healthy” fats</vt:lpstr>
      <vt:lpstr>PowerPoint Presentation</vt:lpstr>
      <vt:lpstr>Choose low glycemic index carbohydrates</vt:lpstr>
      <vt:lpstr>Choose “healthy” dietary patterns</vt:lpstr>
      <vt:lpstr>Choose “healthy” dietary patterns</vt:lpstr>
      <vt:lpstr>For People with BMI ≥25 kg/m2…</vt:lpstr>
      <vt:lpstr>Nutritional management of hyperglycemia in type 2 diabetes</vt:lpstr>
      <vt:lpstr>Table 1. Properties of dietary interventions</vt:lpstr>
      <vt:lpstr>Stage-Targeted Strategies for Type 2 diabetes</vt:lpstr>
      <vt:lpstr>Recommendations 1-2</vt:lpstr>
      <vt:lpstr>Recommendations 3-5</vt:lpstr>
      <vt:lpstr>Recommendations 6-7</vt:lpstr>
      <vt:lpstr>Recommendation 8</vt:lpstr>
      <vt:lpstr>Recommendation 9</vt:lpstr>
      <vt:lpstr>Recommendation 10</vt:lpstr>
      <vt:lpstr>Recommendation 11</vt:lpstr>
      <vt:lpstr>Recommendation 12</vt:lpstr>
      <vt:lpstr>Recommendation 13-14</vt:lpstr>
      <vt:lpstr>Key Messages</vt:lpstr>
      <vt:lpstr>Key Messages</vt:lpstr>
      <vt:lpstr>Key Messages</vt:lpstr>
      <vt:lpstr>Key Messages for People with Diabetes</vt:lpstr>
      <vt:lpstr>Key Messages for People with Diabetes</vt:lpstr>
      <vt:lpstr>Key Messages for People with Diabetes</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121</cp:revision>
  <cp:lastPrinted>2017-01-20T14:54:31Z</cp:lastPrinted>
  <dcterms:created xsi:type="dcterms:W3CDTF">2016-12-08T13:37:53Z</dcterms:created>
  <dcterms:modified xsi:type="dcterms:W3CDTF">2018-10-24T01:58:34Z</dcterms:modified>
</cp:coreProperties>
</file>