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95" r:id="rId2"/>
  </p:sldMasterIdLst>
  <p:notesMasterIdLst>
    <p:notesMasterId r:id="rId34"/>
  </p:notesMasterIdLst>
  <p:handoutMasterIdLst>
    <p:handoutMasterId r:id="rId35"/>
  </p:handoutMasterIdLst>
  <p:sldIdLst>
    <p:sldId id="372" r:id="rId3"/>
    <p:sldId id="397" r:id="rId4"/>
    <p:sldId id="289" r:id="rId5"/>
    <p:sldId id="374" r:id="rId6"/>
    <p:sldId id="375" r:id="rId7"/>
    <p:sldId id="376" r:id="rId8"/>
    <p:sldId id="394" r:id="rId9"/>
    <p:sldId id="392" r:id="rId10"/>
    <p:sldId id="393" r:id="rId11"/>
    <p:sldId id="378" r:id="rId12"/>
    <p:sldId id="379" r:id="rId13"/>
    <p:sldId id="380" r:id="rId14"/>
    <p:sldId id="381" r:id="rId15"/>
    <p:sldId id="382" r:id="rId16"/>
    <p:sldId id="383" r:id="rId17"/>
    <p:sldId id="384" r:id="rId18"/>
    <p:sldId id="385" r:id="rId19"/>
    <p:sldId id="386" r:id="rId20"/>
    <p:sldId id="348" r:id="rId21"/>
    <p:sldId id="319" r:id="rId22"/>
    <p:sldId id="366" r:id="rId23"/>
    <p:sldId id="367" r:id="rId24"/>
    <p:sldId id="365" r:id="rId25"/>
    <p:sldId id="368" r:id="rId26"/>
    <p:sldId id="351" r:id="rId27"/>
    <p:sldId id="369" r:id="rId28"/>
    <p:sldId id="370" r:id="rId29"/>
    <p:sldId id="371" r:id="rId30"/>
    <p:sldId id="395" r:id="rId31"/>
    <p:sldId id="396" r:id="rId32"/>
    <p:sldId id="391" r:id="rId33"/>
  </p:sldIdLst>
  <p:sldSz cx="9144000" cy="6858000" type="letter"/>
  <p:notesSz cx="7010400" cy="9236075"/>
  <p:defaultTextStyle>
    <a:defPPr>
      <a:defRPr lang="en-US"/>
    </a:defPPr>
    <a:lvl1pPr algn="l" defTabSz="841375" rtl="0" fontAlgn="base">
      <a:spcBef>
        <a:spcPct val="0"/>
      </a:spcBef>
      <a:spcAft>
        <a:spcPct val="0"/>
      </a:spcAft>
      <a:defRPr sz="2400" kern="1200">
        <a:solidFill>
          <a:schemeClr val="tx1"/>
        </a:solidFill>
        <a:latin typeface="Calibri" pitchFamily="34" charset="0"/>
        <a:ea typeface="ＭＳ Ｐゴシック" pitchFamily="34" charset="-128"/>
        <a:cs typeface="+mn-cs"/>
      </a:defRPr>
    </a:lvl1pPr>
    <a:lvl2pPr marL="420688" indent="36513" algn="l" defTabSz="841375" rtl="0" fontAlgn="base">
      <a:spcBef>
        <a:spcPct val="0"/>
      </a:spcBef>
      <a:spcAft>
        <a:spcPct val="0"/>
      </a:spcAft>
      <a:defRPr sz="2400" kern="1200">
        <a:solidFill>
          <a:schemeClr val="tx1"/>
        </a:solidFill>
        <a:latin typeface="Calibri" pitchFamily="34" charset="0"/>
        <a:ea typeface="ＭＳ Ｐゴシック" pitchFamily="34" charset="-128"/>
        <a:cs typeface="+mn-cs"/>
      </a:defRPr>
    </a:lvl2pPr>
    <a:lvl3pPr marL="841375" indent="73025" algn="l" defTabSz="841375" rtl="0" fontAlgn="base">
      <a:spcBef>
        <a:spcPct val="0"/>
      </a:spcBef>
      <a:spcAft>
        <a:spcPct val="0"/>
      </a:spcAft>
      <a:defRPr sz="2400" kern="1200">
        <a:solidFill>
          <a:schemeClr val="tx1"/>
        </a:solidFill>
        <a:latin typeface="Calibri" pitchFamily="34" charset="0"/>
        <a:ea typeface="ＭＳ Ｐゴシック" pitchFamily="34" charset="-128"/>
        <a:cs typeface="+mn-cs"/>
      </a:defRPr>
    </a:lvl3pPr>
    <a:lvl4pPr marL="1262063" indent="109538" algn="l" defTabSz="841375" rtl="0" fontAlgn="base">
      <a:spcBef>
        <a:spcPct val="0"/>
      </a:spcBef>
      <a:spcAft>
        <a:spcPct val="0"/>
      </a:spcAft>
      <a:defRPr sz="2400" kern="1200">
        <a:solidFill>
          <a:schemeClr val="tx1"/>
        </a:solidFill>
        <a:latin typeface="Calibri" pitchFamily="34" charset="0"/>
        <a:ea typeface="ＭＳ Ｐゴシック" pitchFamily="34" charset="-128"/>
        <a:cs typeface="+mn-cs"/>
      </a:defRPr>
    </a:lvl4pPr>
    <a:lvl5pPr marL="1682750" indent="146050" algn="l" defTabSz="841375" rtl="0" fontAlgn="base">
      <a:spcBef>
        <a:spcPct val="0"/>
      </a:spcBef>
      <a:spcAft>
        <a:spcPct val="0"/>
      </a:spcAft>
      <a:defRPr sz="2400" kern="1200">
        <a:solidFill>
          <a:schemeClr val="tx1"/>
        </a:solidFill>
        <a:latin typeface="Calibri" pitchFamily="34" charset="0"/>
        <a:ea typeface="ＭＳ Ｐゴシック" pitchFamily="34" charset="-128"/>
        <a:cs typeface="+mn-cs"/>
      </a:defRPr>
    </a:lvl5pPr>
    <a:lvl6pPr marL="2286000" algn="l" defTabSz="914400" rtl="0" eaLnBrk="1" latinLnBrk="0" hangingPunct="1">
      <a:defRPr sz="2400" kern="1200">
        <a:solidFill>
          <a:schemeClr val="tx1"/>
        </a:solidFill>
        <a:latin typeface="Calibri" pitchFamily="34" charset="0"/>
        <a:ea typeface="ＭＳ Ｐゴシック" pitchFamily="34" charset="-128"/>
        <a:cs typeface="+mn-cs"/>
      </a:defRPr>
    </a:lvl6pPr>
    <a:lvl7pPr marL="2743200" algn="l" defTabSz="914400" rtl="0" eaLnBrk="1" latinLnBrk="0" hangingPunct="1">
      <a:defRPr sz="2400" kern="1200">
        <a:solidFill>
          <a:schemeClr val="tx1"/>
        </a:solidFill>
        <a:latin typeface="Calibri" pitchFamily="34" charset="0"/>
        <a:ea typeface="ＭＳ Ｐゴシック" pitchFamily="34" charset="-128"/>
        <a:cs typeface="+mn-cs"/>
      </a:defRPr>
    </a:lvl7pPr>
    <a:lvl8pPr marL="3200400" algn="l" defTabSz="914400" rtl="0" eaLnBrk="1" latinLnBrk="0" hangingPunct="1">
      <a:defRPr sz="2400" kern="1200">
        <a:solidFill>
          <a:schemeClr val="tx1"/>
        </a:solidFill>
        <a:latin typeface="Calibri" pitchFamily="34" charset="0"/>
        <a:ea typeface="ＭＳ Ｐゴシック" pitchFamily="34" charset="-128"/>
        <a:cs typeface="+mn-cs"/>
      </a:defRPr>
    </a:lvl8pPr>
    <a:lvl9pPr marL="3657600" algn="l" defTabSz="914400" rtl="0" eaLnBrk="1" latinLnBrk="0" hangingPunct="1">
      <a:defRPr sz="2400" kern="1200">
        <a:solidFill>
          <a:schemeClr val="tx1"/>
        </a:solidFill>
        <a:latin typeface="Calibri"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2EB"/>
    <a:srgbClr val="1E32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328"/>
  </p:normalViewPr>
  <p:slideViewPr>
    <p:cSldViewPr snapToGrid="0" snapToObjects="1">
      <p:cViewPr varScale="1">
        <p:scale>
          <a:sx n="75" d="100"/>
          <a:sy n="75" d="100"/>
        </p:scale>
        <p:origin x="1256"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88" d="100"/>
          <a:sy n="88" d="100"/>
        </p:scale>
        <p:origin x="-3822" y="-120"/>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slide" Target="slides/slide31.xml"/><Relationship Id="rId34" Type="http://schemas.openxmlformats.org/officeDocument/2006/relationships/notesMaster" Target="notesMasters/notesMaster1.xml"/><Relationship Id="rId35" Type="http://schemas.openxmlformats.org/officeDocument/2006/relationships/handoutMaster" Target="handoutMasters/handoutMaster1.xml"/><Relationship Id="rId36" Type="http://schemas.openxmlformats.org/officeDocument/2006/relationships/presProps" Target="presProp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viewProps" Target="viewProps.xml"/><Relationship Id="rId38" Type="http://schemas.openxmlformats.org/officeDocument/2006/relationships/theme" Target="theme/theme1.xml"/><Relationship Id="rId3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3" name="Date Placeholder 2"/>
          <p:cNvSpPr>
            <a:spLocks noGrp="1"/>
          </p:cNvSpPr>
          <p:nvPr>
            <p:ph type="dt" sz="quarter" idx="1"/>
          </p:nvPr>
        </p:nvSpPr>
        <p:spPr>
          <a:xfrm>
            <a:off x="3970338" y="0"/>
            <a:ext cx="3038475" cy="461963"/>
          </a:xfrm>
          <a:prstGeom prst="rect">
            <a:avLst/>
          </a:prstGeom>
        </p:spPr>
        <p:txBody>
          <a:bodyPr vert="horz" wrap="square" lIns="92830" tIns="46415" rIns="92830" bIns="46415" numCol="1" anchor="t" anchorCtr="0" compatLnSpc="1">
            <a:prstTxWarp prst="textNoShape">
              <a:avLst/>
            </a:prstTxWarp>
          </a:bodyPr>
          <a:lstStyle>
            <a:lvl1pPr algn="r">
              <a:defRPr sz="1200">
                <a:cs typeface="Arial" pitchFamily="34" charset="0"/>
              </a:defRPr>
            </a:lvl1pPr>
          </a:lstStyle>
          <a:p>
            <a:fld id="{5B8AFAC1-4915-49B3-914B-F832024EFCEE}" type="datetimeFigureOut">
              <a:rPr lang="en-CA" altLang="en-US"/>
              <a:pPr/>
              <a:t>2018-10-23</a:t>
            </a:fld>
            <a:endParaRPr lang="en-CA" altLang="en-US"/>
          </a:p>
        </p:txBody>
      </p:sp>
      <p:sp>
        <p:nvSpPr>
          <p:cNvPr id="4" name="Footer Placeholder 3"/>
          <p:cNvSpPr>
            <a:spLocks noGrp="1"/>
          </p:cNvSpPr>
          <p:nvPr>
            <p:ph type="ftr" sz="quarter" idx="2"/>
          </p:nvPr>
        </p:nvSpPr>
        <p:spPr>
          <a:xfrm>
            <a:off x="0" y="8772525"/>
            <a:ext cx="3038475" cy="461963"/>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5" name="Slide Number Placeholder 4"/>
          <p:cNvSpPr>
            <a:spLocks noGrp="1"/>
          </p:cNvSpPr>
          <p:nvPr>
            <p:ph type="sldNum" sz="quarter" idx="3"/>
          </p:nvPr>
        </p:nvSpPr>
        <p:spPr>
          <a:xfrm>
            <a:off x="3970338" y="8772525"/>
            <a:ext cx="3038475" cy="461963"/>
          </a:xfrm>
          <a:prstGeom prst="rect">
            <a:avLst/>
          </a:prstGeom>
        </p:spPr>
        <p:txBody>
          <a:bodyPr vert="horz" wrap="square" lIns="92830" tIns="46415" rIns="92830" bIns="46415" numCol="1" anchor="b" anchorCtr="0" compatLnSpc="1">
            <a:prstTxWarp prst="textNoShape">
              <a:avLst/>
            </a:prstTxWarp>
          </a:bodyPr>
          <a:lstStyle>
            <a:lvl1pPr algn="r">
              <a:defRPr sz="1200">
                <a:cs typeface="Arial" pitchFamily="34" charset="0"/>
              </a:defRPr>
            </a:lvl1pPr>
          </a:lstStyle>
          <a:p>
            <a:fld id="{698D3E91-D50A-454F-9BB9-90EE8B817BFA}" type="slidenum">
              <a:rPr lang="en-CA" altLang="en-US"/>
              <a:pPr/>
              <a:t>‹#›</a:t>
            </a:fld>
            <a:endParaRPr lang="en-CA" altLang="en-US"/>
          </a:p>
        </p:txBody>
      </p:sp>
    </p:spTree>
    <p:extLst>
      <p:ext uri="{BB962C8B-B14F-4D97-AF65-F5344CB8AC3E}">
        <p14:creationId xmlns:p14="http://schemas.microsoft.com/office/powerpoint/2010/main" val="26190732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3550"/>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70338" y="0"/>
            <a:ext cx="3038475" cy="463550"/>
          </a:xfrm>
          <a:prstGeom prst="rect">
            <a:avLst/>
          </a:prstGeom>
        </p:spPr>
        <p:txBody>
          <a:bodyPr vert="horz" wrap="square" lIns="92830" tIns="46415" rIns="92830" bIns="46415" numCol="1" anchor="t" anchorCtr="0" compatLnSpc="1">
            <a:prstTxWarp prst="textNoShape">
              <a:avLst/>
            </a:prstTxWarp>
          </a:bodyPr>
          <a:lstStyle>
            <a:lvl1pPr algn="r">
              <a:defRPr sz="1200">
                <a:cs typeface="Arial" pitchFamily="34" charset="0"/>
              </a:defRPr>
            </a:lvl1pPr>
          </a:lstStyle>
          <a:p>
            <a:fld id="{7F813696-135A-4515-B46B-2A055B459E66}" type="datetimeFigureOut">
              <a:rPr lang="en-US" altLang="en-US"/>
              <a:pPr/>
              <a:t>10/23/18</a:t>
            </a:fld>
            <a:endParaRPr lang="en-US" alt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p:cNvSpPr>
            <a:spLocks noGrp="1"/>
          </p:cNvSpPr>
          <p:nvPr>
            <p:ph type="body" sz="quarter" idx="3"/>
          </p:nvPr>
        </p:nvSpPr>
        <p:spPr>
          <a:xfrm>
            <a:off x="701675" y="4445000"/>
            <a:ext cx="5607050" cy="3636963"/>
          </a:xfrm>
          <a:prstGeom prst="rect">
            <a:avLst/>
          </a:prstGeom>
        </p:spPr>
        <p:txBody>
          <a:bodyPr vert="horz" lIns="92830" tIns="46415" rIns="92830" bIns="46415"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772525"/>
            <a:ext cx="3038475" cy="463550"/>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70338" y="8772525"/>
            <a:ext cx="3038475" cy="463550"/>
          </a:xfrm>
          <a:prstGeom prst="rect">
            <a:avLst/>
          </a:prstGeom>
        </p:spPr>
        <p:txBody>
          <a:bodyPr vert="horz" wrap="square" lIns="92830" tIns="46415" rIns="92830" bIns="46415" numCol="1" anchor="b" anchorCtr="0" compatLnSpc="1">
            <a:prstTxWarp prst="textNoShape">
              <a:avLst/>
            </a:prstTxWarp>
          </a:bodyPr>
          <a:lstStyle>
            <a:lvl1pPr algn="r">
              <a:defRPr sz="1200">
                <a:cs typeface="Arial" pitchFamily="34" charset="0"/>
              </a:defRPr>
            </a:lvl1pPr>
          </a:lstStyle>
          <a:p>
            <a:fld id="{BF8800FC-0D57-499A-B2C4-5A35019101CE}" type="slidenum">
              <a:rPr lang="en-US" altLang="en-US"/>
              <a:pPr/>
              <a:t>‹#›</a:t>
            </a:fld>
            <a:endParaRPr lang="en-US" altLang="en-US"/>
          </a:p>
        </p:txBody>
      </p:sp>
    </p:spTree>
    <p:extLst>
      <p:ext uri="{BB962C8B-B14F-4D97-AF65-F5344CB8AC3E}">
        <p14:creationId xmlns:p14="http://schemas.microsoft.com/office/powerpoint/2010/main" val="1009468858"/>
      </p:ext>
    </p:extLst>
  </p:cSld>
  <p:clrMap bg1="lt1" tx1="dk1" bg2="lt2" tx2="dk2" accent1="accent1" accent2="accent2" accent3="accent3" accent4="accent4" accent5="accent5" accent6="accent6" hlink="hlink" folHlink="folHlink"/>
  <p:notesStyle>
    <a:lvl1pPr algn="l" defTabSz="841375" rtl="0" eaLnBrk="0" fontAlgn="base" hangingPunct="0">
      <a:spcBef>
        <a:spcPct val="30000"/>
      </a:spcBef>
      <a:spcAft>
        <a:spcPct val="0"/>
      </a:spcAft>
      <a:defRPr sz="1100" kern="1200">
        <a:solidFill>
          <a:schemeClr val="tx1"/>
        </a:solidFill>
        <a:latin typeface="+mn-lt"/>
        <a:ea typeface="ＭＳ Ｐゴシック" charset="0"/>
        <a:cs typeface="ＭＳ Ｐゴシック" charset="0"/>
      </a:defRPr>
    </a:lvl1pPr>
    <a:lvl2pPr marL="420688" algn="l" defTabSz="841375" rtl="0" eaLnBrk="0" fontAlgn="base" hangingPunct="0">
      <a:spcBef>
        <a:spcPct val="30000"/>
      </a:spcBef>
      <a:spcAft>
        <a:spcPct val="0"/>
      </a:spcAft>
      <a:defRPr sz="1100" kern="1200">
        <a:solidFill>
          <a:schemeClr val="tx1"/>
        </a:solidFill>
        <a:latin typeface="+mn-lt"/>
        <a:ea typeface="ＭＳ Ｐゴシック" charset="0"/>
        <a:cs typeface="+mn-cs"/>
      </a:defRPr>
    </a:lvl2pPr>
    <a:lvl3pPr marL="841375" algn="l" defTabSz="841375" rtl="0" eaLnBrk="0" fontAlgn="base" hangingPunct="0">
      <a:spcBef>
        <a:spcPct val="30000"/>
      </a:spcBef>
      <a:spcAft>
        <a:spcPct val="0"/>
      </a:spcAft>
      <a:defRPr sz="1100" kern="1200">
        <a:solidFill>
          <a:schemeClr val="tx1"/>
        </a:solidFill>
        <a:latin typeface="+mn-lt"/>
        <a:ea typeface="ＭＳ Ｐゴシック" charset="0"/>
        <a:cs typeface="+mn-cs"/>
      </a:defRPr>
    </a:lvl3pPr>
    <a:lvl4pPr marL="1262063" algn="l" defTabSz="841375" rtl="0" eaLnBrk="0" fontAlgn="base" hangingPunct="0">
      <a:spcBef>
        <a:spcPct val="30000"/>
      </a:spcBef>
      <a:spcAft>
        <a:spcPct val="0"/>
      </a:spcAft>
      <a:defRPr sz="1100" kern="1200">
        <a:solidFill>
          <a:schemeClr val="tx1"/>
        </a:solidFill>
        <a:latin typeface="+mn-lt"/>
        <a:ea typeface="ＭＳ Ｐゴシック" charset="0"/>
        <a:cs typeface="+mn-cs"/>
      </a:defRPr>
    </a:lvl4pPr>
    <a:lvl5pPr marL="1682750" algn="l" defTabSz="841375" rtl="0" eaLnBrk="0" fontAlgn="base" hangingPunct="0">
      <a:spcBef>
        <a:spcPct val="30000"/>
      </a:spcBef>
      <a:spcAft>
        <a:spcPct val="0"/>
      </a:spcAft>
      <a:defRPr sz="1100" kern="1200">
        <a:solidFill>
          <a:schemeClr val="tx1"/>
        </a:solidFill>
        <a:latin typeface="+mn-lt"/>
        <a:ea typeface="ＭＳ Ｐゴシック" charset="0"/>
        <a:cs typeface="+mn-cs"/>
      </a:defRPr>
    </a:lvl5pPr>
    <a:lvl6pPr marL="2105406" algn="l" defTabSz="842162" rtl="0" eaLnBrk="1" latinLnBrk="0" hangingPunct="1">
      <a:defRPr sz="1100" kern="1200">
        <a:solidFill>
          <a:schemeClr val="tx1"/>
        </a:solidFill>
        <a:latin typeface="+mn-lt"/>
        <a:ea typeface="+mn-ea"/>
        <a:cs typeface="+mn-cs"/>
      </a:defRPr>
    </a:lvl6pPr>
    <a:lvl7pPr marL="2526487" algn="l" defTabSz="842162" rtl="0" eaLnBrk="1" latinLnBrk="0" hangingPunct="1">
      <a:defRPr sz="1100" kern="1200">
        <a:solidFill>
          <a:schemeClr val="tx1"/>
        </a:solidFill>
        <a:latin typeface="+mn-lt"/>
        <a:ea typeface="+mn-ea"/>
        <a:cs typeface="+mn-cs"/>
      </a:defRPr>
    </a:lvl7pPr>
    <a:lvl8pPr marL="2947568" algn="l" defTabSz="842162" rtl="0" eaLnBrk="1" latinLnBrk="0" hangingPunct="1">
      <a:defRPr sz="1100" kern="1200">
        <a:solidFill>
          <a:schemeClr val="tx1"/>
        </a:solidFill>
        <a:latin typeface="+mn-lt"/>
        <a:ea typeface="+mn-ea"/>
        <a:cs typeface="+mn-cs"/>
      </a:defRPr>
    </a:lvl8pPr>
    <a:lvl9pPr marL="3368650" algn="l" defTabSz="84216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 Id="rId3" Type="http://schemas.openxmlformats.org/officeDocument/2006/relationships/hyperlink" Target="NULL"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ea typeface="ＭＳ Ｐゴシック" pitchFamily="34" charset="-128"/>
              </a:rPr>
              <a:t>Use Geetha</a:t>
            </a:r>
            <a:r>
              <a:rPr lang="ja-JP" altLang="en-US" smtClean="0">
                <a:ea typeface="ＭＳ Ｐゴシック" pitchFamily="34" charset="-128"/>
              </a:rPr>
              <a:t>’</a:t>
            </a:r>
            <a:r>
              <a:rPr lang="en-US" altLang="ja-JP" smtClean="0">
                <a:ea typeface="ＭＳ Ｐゴシック" pitchFamily="34" charset="-128"/>
              </a:rPr>
              <a:t>s check marks</a:t>
            </a:r>
            <a:endParaRPr lang="en-US" altLang="en-US" smtClean="0">
              <a:ea typeface="ＭＳ Ｐゴシック" pitchFamily="34" charset="-128"/>
            </a:endParaRPr>
          </a:p>
        </p:txBody>
      </p:sp>
      <p:sp>
        <p:nvSpPr>
          <p:cNvPr id="19459"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r" eaLnBrk="1" hangingPunct="1"/>
            <a:fld id="{7E2BEF20-24FA-444A-AF4E-747E83F93289}" type="slidenum">
              <a:rPr lang="en-CA" altLang="en-US" sz="1200"/>
              <a:pPr algn="r" eaLnBrk="1" hangingPunct="1"/>
              <a:t>4</a:t>
            </a:fld>
            <a:endParaRPr lang="en-CA" altLang="en-US" sz="1200"/>
          </a:p>
        </p:txBody>
      </p:sp>
    </p:spTree>
    <p:extLst>
      <p:ext uri="{BB962C8B-B14F-4D97-AF65-F5344CB8AC3E}">
        <p14:creationId xmlns:p14="http://schemas.microsoft.com/office/powerpoint/2010/main" val="951523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smtClean="0">
              <a:ea typeface="ＭＳ Ｐゴシック" pitchFamily="34" charset="-128"/>
            </a:endParaRPr>
          </a:p>
        </p:txBody>
      </p:sp>
      <p:sp>
        <p:nvSpPr>
          <p:cNvPr id="39939"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r" eaLnBrk="1" hangingPunct="1"/>
            <a:fld id="{088A41BB-8F88-471A-BAF1-2954BB61BADC}" type="slidenum">
              <a:rPr lang="en-CA" altLang="en-US" sz="1200"/>
              <a:pPr algn="r" eaLnBrk="1" hangingPunct="1"/>
              <a:t>15</a:t>
            </a:fld>
            <a:endParaRPr lang="en-CA" altLang="en-US" sz="1200"/>
          </a:p>
        </p:txBody>
      </p:sp>
    </p:spTree>
    <p:extLst>
      <p:ext uri="{BB962C8B-B14F-4D97-AF65-F5344CB8AC3E}">
        <p14:creationId xmlns:p14="http://schemas.microsoft.com/office/powerpoint/2010/main" val="6656266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smtClean="0">
              <a:ea typeface="ＭＳ Ｐゴシック" pitchFamily="34" charset="-128"/>
            </a:endParaRPr>
          </a:p>
        </p:txBody>
      </p:sp>
      <p:sp>
        <p:nvSpPr>
          <p:cNvPr id="41987"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r" eaLnBrk="1" hangingPunct="1"/>
            <a:fld id="{8EE5ADD2-C0AE-4B46-98EC-7EB08E4EBDD1}" type="slidenum">
              <a:rPr lang="en-CA" altLang="en-US" sz="1200"/>
              <a:pPr algn="r" eaLnBrk="1" hangingPunct="1"/>
              <a:t>16</a:t>
            </a:fld>
            <a:endParaRPr lang="en-CA" altLang="en-US" sz="1200"/>
          </a:p>
        </p:txBody>
      </p:sp>
    </p:spTree>
    <p:extLst>
      <p:ext uri="{BB962C8B-B14F-4D97-AF65-F5344CB8AC3E}">
        <p14:creationId xmlns:p14="http://schemas.microsoft.com/office/powerpoint/2010/main" val="9449237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smtClean="0">
              <a:ea typeface="ＭＳ Ｐゴシック" pitchFamily="34" charset="-128"/>
            </a:endParaRPr>
          </a:p>
        </p:txBody>
      </p:sp>
      <p:sp>
        <p:nvSpPr>
          <p:cNvPr id="44035"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r" eaLnBrk="1" hangingPunct="1"/>
            <a:fld id="{DF34CD90-7585-4A8D-B8F2-F4758C90405B}" type="slidenum">
              <a:rPr lang="en-CA" altLang="en-US" sz="1200"/>
              <a:pPr algn="r" eaLnBrk="1" hangingPunct="1"/>
              <a:t>17</a:t>
            </a:fld>
            <a:endParaRPr lang="en-CA" altLang="en-US" sz="1200"/>
          </a:p>
        </p:txBody>
      </p:sp>
    </p:spTree>
    <p:extLst>
      <p:ext uri="{BB962C8B-B14F-4D97-AF65-F5344CB8AC3E}">
        <p14:creationId xmlns:p14="http://schemas.microsoft.com/office/powerpoint/2010/main" val="6924513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smtClean="0">
              <a:ea typeface="ＭＳ Ｐゴシック" pitchFamily="34" charset="-128"/>
            </a:endParaRPr>
          </a:p>
        </p:txBody>
      </p:sp>
      <p:sp>
        <p:nvSpPr>
          <p:cNvPr id="46083"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r" eaLnBrk="1" hangingPunct="1"/>
            <a:fld id="{E163C2C3-8B04-4A2C-AA4C-90072BCBEC7A}" type="slidenum">
              <a:rPr lang="en-CA" altLang="en-US" sz="1200"/>
              <a:pPr algn="r" eaLnBrk="1" hangingPunct="1"/>
              <a:t>18</a:t>
            </a:fld>
            <a:endParaRPr lang="en-CA" altLang="en-US" sz="1200"/>
          </a:p>
        </p:txBody>
      </p:sp>
    </p:spTree>
    <p:extLst>
      <p:ext uri="{BB962C8B-B14F-4D97-AF65-F5344CB8AC3E}">
        <p14:creationId xmlns:p14="http://schemas.microsoft.com/office/powerpoint/2010/main" val="8153849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smtClean="0">
              <a:ea typeface="ＭＳ Ｐゴシック" pitchFamily="34" charset="-128"/>
            </a:endParaRPr>
          </a:p>
        </p:txBody>
      </p:sp>
      <p:sp>
        <p:nvSpPr>
          <p:cNvPr id="58371"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r" eaLnBrk="1" hangingPunct="1"/>
            <a:fld id="{F5B41880-DAD1-4349-8F54-0246CF13A204}" type="slidenum">
              <a:rPr lang="en-US" altLang="en-US" sz="1200">
                <a:solidFill>
                  <a:srgbClr val="000000"/>
                </a:solidFill>
              </a:rPr>
              <a:pPr algn="r" eaLnBrk="1" hangingPunct="1"/>
              <a:t>31</a:t>
            </a:fld>
            <a:endParaRPr lang="en-US" altLang="en-US" sz="1200">
              <a:solidFill>
                <a:srgbClr val="000000"/>
              </a:solidFill>
            </a:endParaRPr>
          </a:p>
        </p:txBody>
      </p:sp>
    </p:spTree>
    <p:extLst>
      <p:ext uri="{BB962C8B-B14F-4D97-AF65-F5344CB8AC3E}">
        <p14:creationId xmlns:p14="http://schemas.microsoft.com/office/powerpoint/2010/main" val="1081182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smtClean="0">
              <a:ea typeface="ＭＳ Ｐゴシック" pitchFamily="34" charset="-128"/>
            </a:endParaRPr>
          </a:p>
        </p:txBody>
      </p:sp>
      <p:sp>
        <p:nvSpPr>
          <p:cNvPr id="21507"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r" eaLnBrk="1" hangingPunct="1"/>
            <a:fld id="{57C5F568-3292-4483-BCC7-224681EE1119}" type="slidenum">
              <a:rPr lang="en-CA" altLang="en-US" sz="1200"/>
              <a:pPr algn="r" eaLnBrk="1" hangingPunct="1"/>
              <a:t>5</a:t>
            </a:fld>
            <a:endParaRPr lang="en-CA" altLang="en-US" sz="1200"/>
          </a:p>
        </p:txBody>
      </p:sp>
    </p:spTree>
    <p:extLst>
      <p:ext uri="{BB962C8B-B14F-4D97-AF65-F5344CB8AC3E}">
        <p14:creationId xmlns:p14="http://schemas.microsoft.com/office/powerpoint/2010/main" val="20848842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smtClean="0">
              <a:ea typeface="ＭＳ Ｐゴシック" pitchFamily="34" charset="-128"/>
            </a:endParaRPr>
          </a:p>
        </p:txBody>
      </p:sp>
      <p:sp>
        <p:nvSpPr>
          <p:cNvPr id="23555"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r" eaLnBrk="1" hangingPunct="1"/>
            <a:fld id="{DEDC28F3-B224-4AE1-8884-D8A708A441E1}" type="slidenum">
              <a:rPr lang="en-CA" altLang="en-US" sz="1200"/>
              <a:pPr algn="r" eaLnBrk="1" hangingPunct="1"/>
              <a:t>6</a:t>
            </a:fld>
            <a:endParaRPr lang="en-CA" altLang="en-US" sz="1200"/>
          </a:p>
        </p:txBody>
      </p:sp>
    </p:spTree>
    <p:extLst>
      <p:ext uri="{BB962C8B-B14F-4D97-AF65-F5344CB8AC3E}">
        <p14:creationId xmlns:p14="http://schemas.microsoft.com/office/powerpoint/2010/main" val="1594090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smtClean="0">
              <a:ea typeface="ＭＳ Ｐゴシック" pitchFamily="34" charset="-128"/>
            </a:endParaRPr>
          </a:p>
        </p:txBody>
      </p:sp>
      <p:sp>
        <p:nvSpPr>
          <p:cNvPr id="25603"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r" eaLnBrk="1" hangingPunct="1"/>
            <a:fld id="{EFAC38FD-C1E5-4AD1-9889-D2D32CC6CFB6}" type="slidenum">
              <a:rPr lang="en-CA" altLang="en-US" sz="1200"/>
              <a:pPr algn="r" eaLnBrk="1" hangingPunct="1"/>
              <a:t>7</a:t>
            </a:fld>
            <a:endParaRPr lang="en-CA" altLang="en-US" sz="1200"/>
          </a:p>
        </p:txBody>
      </p:sp>
    </p:spTree>
    <p:extLst>
      <p:ext uri="{BB962C8B-B14F-4D97-AF65-F5344CB8AC3E}">
        <p14:creationId xmlns:p14="http://schemas.microsoft.com/office/powerpoint/2010/main" val="12758627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4400" eaLnBrk="1" hangingPunct="1">
              <a:spcBef>
                <a:spcPct val="0"/>
              </a:spcBef>
            </a:pPr>
            <a:endParaRPr lang="en-CA" altLang="en-US" smtClean="0">
              <a:ea typeface="ＭＳ Ｐゴシック" pitchFamily="34" charset="-128"/>
            </a:endParaRPr>
          </a:p>
        </p:txBody>
      </p:sp>
      <p:sp>
        <p:nvSpPr>
          <p:cNvPr id="29699"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r" eaLnBrk="1" hangingPunct="1"/>
            <a:fld id="{7DD1CB6C-3409-423C-8147-85D804FD6C6B}" type="slidenum">
              <a:rPr lang="en-CA" altLang="en-US" sz="1200"/>
              <a:pPr algn="r" eaLnBrk="1" hangingPunct="1"/>
              <a:t>10</a:t>
            </a:fld>
            <a:endParaRPr lang="en-CA" altLang="en-US" sz="1200"/>
          </a:p>
        </p:txBody>
      </p:sp>
    </p:spTree>
    <p:extLst>
      <p:ext uri="{BB962C8B-B14F-4D97-AF65-F5344CB8AC3E}">
        <p14:creationId xmlns:p14="http://schemas.microsoft.com/office/powerpoint/2010/main" val="13066910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smtClean="0">
              <a:ea typeface="ＭＳ Ｐゴシック" pitchFamily="34" charset="-128"/>
            </a:endParaRPr>
          </a:p>
        </p:txBody>
      </p:sp>
      <p:sp>
        <p:nvSpPr>
          <p:cNvPr id="31747"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r" eaLnBrk="1" hangingPunct="1"/>
            <a:fld id="{12C3F97E-C3AA-46A6-AE8C-D45B0E2FBF6C}" type="slidenum">
              <a:rPr lang="en-CA" altLang="en-US" sz="1200"/>
              <a:pPr algn="r" eaLnBrk="1" hangingPunct="1"/>
              <a:t>11</a:t>
            </a:fld>
            <a:endParaRPr lang="en-CA" altLang="en-US" sz="1200"/>
          </a:p>
        </p:txBody>
      </p:sp>
    </p:spTree>
    <p:extLst>
      <p:ext uri="{BB962C8B-B14F-4D97-AF65-F5344CB8AC3E}">
        <p14:creationId xmlns:p14="http://schemas.microsoft.com/office/powerpoint/2010/main" val="13891905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80000"/>
              </a:lnSpc>
            </a:pPr>
            <a:r>
              <a:rPr lang="en-US" altLang="en-US" sz="800" smtClean="0">
                <a:ea typeface="ＭＳ Ｐゴシック" pitchFamily="34" charset="-128"/>
                <a:hlinkClick r:id="rId3" invalidUrl="http://www-ncbi-nlm-nih-gov.myaccess.library.utoronto.ca/pubmed?term=&quot;The+New+England+journal+of+medicine&quot;[Jour]+AND+977[page]+AND+1993[pdat]&amp;cmd=detailssearch" tooltip="The New England journal of medicine."/>
              </a:rPr>
              <a:t>N Engl J Med.</a:t>
            </a:r>
            <a:r>
              <a:rPr lang="en-US" altLang="en-US" sz="800" smtClean="0">
                <a:ea typeface="ＭＳ Ｐゴシック" pitchFamily="34" charset="-128"/>
              </a:rPr>
              <a:t> 1993 Sep 30;329(14):977-86.</a:t>
            </a:r>
          </a:p>
          <a:p>
            <a:pPr>
              <a:lnSpc>
                <a:spcPct val="80000"/>
              </a:lnSpc>
            </a:pPr>
            <a:r>
              <a:rPr lang="en-US" altLang="en-US" sz="800" b="1" smtClean="0">
                <a:ea typeface="ＭＳ Ｐゴシック" pitchFamily="34" charset="-128"/>
              </a:rPr>
              <a:t>The effect of intensive treatment of diabetes on the development and progression of long-term complications in insulin-dependent diabetes mellitus. The Diabetes Control and Complications Trial Research Group.</a:t>
            </a:r>
          </a:p>
          <a:p>
            <a:pPr>
              <a:lnSpc>
                <a:spcPct val="80000"/>
              </a:lnSpc>
            </a:pPr>
            <a:r>
              <a:rPr lang="en-US" altLang="en-US" sz="800" smtClean="0">
                <a:ea typeface="ＭＳ Ｐゴシック" pitchFamily="34" charset="-128"/>
              </a:rPr>
              <a:t>[No authors listed]</a:t>
            </a:r>
          </a:p>
          <a:p>
            <a:pPr>
              <a:lnSpc>
                <a:spcPct val="80000"/>
              </a:lnSpc>
            </a:pPr>
            <a:r>
              <a:rPr lang="en-US" altLang="en-US" sz="800" b="1" smtClean="0">
                <a:ea typeface="ＭＳ Ｐゴシック" pitchFamily="34" charset="-128"/>
              </a:rPr>
              <a:t>Abstract</a:t>
            </a:r>
          </a:p>
          <a:p>
            <a:pPr>
              <a:lnSpc>
                <a:spcPct val="80000"/>
              </a:lnSpc>
            </a:pPr>
            <a:r>
              <a:rPr lang="en-US" altLang="en-US" sz="800" b="1" smtClean="0">
                <a:ea typeface="ＭＳ Ｐゴシック" pitchFamily="34" charset="-128"/>
              </a:rPr>
              <a:t>BACKGROUND: </a:t>
            </a:r>
          </a:p>
          <a:p>
            <a:pPr>
              <a:lnSpc>
                <a:spcPct val="80000"/>
              </a:lnSpc>
            </a:pPr>
            <a:r>
              <a:rPr lang="en-US" altLang="en-US" sz="800" smtClean="0">
                <a:ea typeface="ＭＳ Ｐゴシック" pitchFamily="34" charset="-128"/>
              </a:rPr>
              <a:t>Long-term microvascular and neurologic complications cause major morbidity and mortality in patients with insulin-dependent diabetes mellitus (IDDM). We examined whether intensive treatment with the goal of maintaining blood glucose concentrations close to the normal range could decrease the frequency and severity of these complications.</a:t>
            </a:r>
          </a:p>
          <a:p>
            <a:pPr>
              <a:lnSpc>
                <a:spcPct val="80000"/>
              </a:lnSpc>
            </a:pPr>
            <a:r>
              <a:rPr lang="en-US" altLang="en-US" sz="800" b="1" smtClean="0">
                <a:ea typeface="ＭＳ Ｐゴシック" pitchFamily="34" charset="-128"/>
              </a:rPr>
              <a:t>METHODS: </a:t>
            </a:r>
          </a:p>
          <a:p>
            <a:pPr>
              <a:lnSpc>
                <a:spcPct val="80000"/>
              </a:lnSpc>
            </a:pPr>
            <a:r>
              <a:rPr lang="en-US" altLang="en-US" sz="800" smtClean="0">
                <a:ea typeface="ＭＳ Ｐゴシック" pitchFamily="34" charset="-128"/>
              </a:rPr>
              <a:t>A total of 1441 patients with IDDM--726 with no retinopathy at base line (the primary-prevention cohort) and 715 with mild retinopathy (the secondary-intervention cohort) were randomly assigned to intensive therapy administered either with an external insulin pump or by three or more daily insulin injections and guided by frequent blood glucose monitoring or to conventional therapy with one or two daily insulin injections. The patients were followed for a mean of 6.5 years, and the appearance and progression of retinopathy and other complications were assessed regularly.</a:t>
            </a:r>
          </a:p>
          <a:p>
            <a:pPr>
              <a:lnSpc>
                <a:spcPct val="80000"/>
              </a:lnSpc>
            </a:pPr>
            <a:r>
              <a:rPr lang="en-US" altLang="en-US" sz="800" b="1" smtClean="0">
                <a:ea typeface="ＭＳ Ｐゴシック" pitchFamily="34" charset="-128"/>
              </a:rPr>
              <a:t>RESULTS: </a:t>
            </a:r>
          </a:p>
          <a:p>
            <a:pPr>
              <a:lnSpc>
                <a:spcPct val="80000"/>
              </a:lnSpc>
            </a:pPr>
            <a:r>
              <a:rPr lang="en-US" altLang="en-US" sz="800" smtClean="0">
                <a:ea typeface="ＭＳ Ｐゴシック" pitchFamily="34" charset="-128"/>
              </a:rPr>
              <a:t>In the primary-prevention cohort, intensive therapy reduced the adjusted mean risk for the development of retinopathy by 76 percent (95 percent confidence interval, 62 to 85 percent), as compared with conventional therapy. In the secondary-intervention cohort, intensive therapy slowed the progression of retinopathy by 54 percent (95 percent confidence interval, 39 to 66 percent) and reduced the development of proliferative or severe nonproliferative retinopathy by 47 percent (95 percent confidence interval, 14 to 67 percent). In the two cohorts combined, intensive therapy reduced the occurrence of microalbuminuria (urinary albumin excretion of &gt; or = 40 mg per 24 hours) by 39 percent (95 percent confidence interval, 21 to 52 percent), that of albuminuria (urinary albumin excretion of &gt; or = 300 mg per 24 hours) by 54 percent (95 percent confidence interval 19 to 74 percent), and that of clinical neuropathy by 60 percent (95 percent confidence interval, 38 to 74 percent). The chief adverse event associated with intensive therapy was a two-to-threefold increase in severe hypoglycemia.</a:t>
            </a:r>
          </a:p>
          <a:p>
            <a:pPr>
              <a:lnSpc>
                <a:spcPct val="80000"/>
              </a:lnSpc>
            </a:pPr>
            <a:r>
              <a:rPr lang="en-US" altLang="en-US" sz="800" b="1" smtClean="0">
                <a:ea typeface="ＭＳ Ｐゴシック" pitchFamily="34" charset="-128"/>
              </a:rPr>
              <a:t>CONCLUSIONS: </a:t>
            </a:r>
          </a:p>
          <a:p>
            <a:pPr>
              <a:lnSpc>
                <a:spcPct val="80000"/>
              </a:lnSpc>
            </a:pPr>
            <a:r>
              <a:rPr lang="en-US" altLang="en-US" sz="800" smtClean="0">
                <a:ea typeface="ＭＳ Ｐゴシック" pitchFamily="34" charset="-128"/>
              </a:rPr>
              <a:t>Intensive therapy effectively delays the onset and slows the progression of diabetic retinopathy, nephropathy, and neuropathy in patients with IDDM.</a:t>
            </a:r>
          </a:p>
          <a:p>
            <a:pPr>
              <a:lnSpc>
                <a:spcPct val="80000"/>
              </a:lnSpc>
            </a:pPr>
            <a:endParaRPr lang="en-US" altLang="en-US" sz="800" smtClean="0">
              <a:ea typeface="ＭＳ Ｐゴシック" pitchFamily="34" charset="-128"/>
            </a:endParaRPr>
          </a:p>
        </p:txBody>
      </p:sp>
      <p:sp>
        <p:nvSpPr>
          <p:cNvPr id="33795"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r" eaLnBrk="1" hangingPunct="1"/>
            <a:fld id="{6DB422FF-9E41-4CD1-A785-06E4F50354AC}" type="slidenum">
              <a:rPr lang="en-CA" altLang="en-US" sz="1200"/>
              <a:pPr algn="r" eaLnBrk="1" hangingPunct="1"/>
              <a:t>12</a:t>
            </a:fld>
            <a:endParaRPr lang="en-CA" altLang="en-US" sz="1200"/>
          </a:p>
        </p:txBody>
      </p:sp>
    </p:spTree>
    <p:extLst>
      <p:ext uri="{BB962C8B-B14F-4D97-AF65-F5344CB8AC3E}">
        <p14:creationId xmlns:p14="http://schemas.microsoft.com/office/powerpoint/2010/main" val="6830443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smtClean="0">
              <a:ea typeface="ＭＳ Ｐゴシック" pitchFamily="34" charset="-128"/>
            </a:endParaRPr>
          </a:p>
        </p:txBody>
      </p:sp>
      <p:sp>
        <p:nvSpPr>
          <p:cNvPr id="35843"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r" eaLnBrk="1" hangingPunct="1"/>
            <a:fld id="{079697ED-FA89-41FF-A41C-E7ED1715309D}" type="slidenum">
              <a:rPr lang="en-CA" altLang="en-US" sz="1200"/>
              <a:pPr algn="r" eaLnBrk="1" hangingPunct="1"/>
              <a:t>13</a:t>
            </a:fld>
            <a:endParaRPr lang="en-CA" altLang="en-US" sz="1200"/>
          </a:p>
        </p:txBody>
      </p:sp>
    </p:spTree>
    <p:extLst>
      <p:ext uri="{BB962C8B-B14F-4D97-AF65-F5344CB8AC3E}">
        <p14:creationId xmlns:p14="http://schemas.microsoft.com/office/powerpoint/2010/main" val="16260115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smtClean="0">
              <a:ea typeface="ＭＳ Ｐゴシック" pitchFamily="34" charset="-128"/>
            </a:endParaRPr>
          </a:p>
        </p:txBody>
      </p:sp>
      <p:sp>
        <p:nvSpPr>
          <p:cNvPr id="37891"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r" eaLnBrk="1" hangingPunct="1"/>
            <a:fld id="{3C096537-31A7-4937-A214-4859DE3AE9A6}" type="slidenum">
              <a:rPr lang="en-CA" altLang="en-US" sz="1200"/>
              <a:pPr algn="r" eaLnBrk="1" hangingPunct="1"/>
              <a:t>14</a:t>
            </a:fld>
            <a:endParaRPr lang="en-CA" altLang="en-US" sz="1200"/>
          </a:p>
        </p:txBody>
      </p:sp>
    </p:spTree>
    <p:extLst>
      <p:ext uri="{BB962C8B-B14F-4D97-AF65-F5344CB8AC3E}">
        <p14:creationId xmlns:p14="http://schemas.microsoft.com/office/powerpoint/2010/main" val="16461413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C9AC07A4-566B-46F4-9617-AC4FFAD86EA5}"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pitchFamily="34" charset="0"/>
              </a:defRPr>
            </a:lvl1pPr>
          </a:lstStyle>
          <a:p>
            <a:fld id="{A2844070-300F-4DB5-9805-2D3D9972EB55}" type="datetimeFigureOut">
              <a:rPr lang="en-US" altLang="en-US"/>
              <a:pPr/>
              <a:t>10/23/18</a:t>
            </a:fld>
            <a:endParaRPr lang="en-US" altLang="en-US"/>
          </a:p>
        </p:txBody>
      </p:sp>
    </p:spTree>
    <p:extLst>
      <p:ext uri="{BB962C8B-B14F-4D97-AF65-F5344CB8AC3E}">
        <p14:creationId xmlns:p14="http://schemas.microsoft.com/office/powerpoint/2010/main" val="3202396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pitchFamily="34" charset="0"/>
              </a:defRPr>
            </a:lvl1pPr>
          </a:lstStyle>
          <a:p>
            <a:fld id="{458A306C-59D4-4F3E-9676-ED60DB924EE8}"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DC95AB98-D14F-4A97-A45C-0BC7C3A94C2B}" type="slidenum">
              <a:rPr lang="en-US" altLang="en-US"/>
              <a:pPr/>
              <a:t>‹#›</a:t>
            </a:fld>
            <a:endParaRPr lang="en-US" altLang="en-US"/>
          </a:p>
        </p:txBody>
      </p:sp>
    </p:spTree>
    <p:extLst>
      <p:ext uri="{BB962C8B-B14F-4D97-AF65-F5344CB8AC3E}">
        <p14:creationId xmlns:p14="http://schemas.microsoft.com/office/powerpoint/2010/main" val="1280538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pitchFamily="34" charset="0"/>
              </a:defRPr>
            </a:lvl1pPr>
          </a:lstStyle>
          <a:p>
            <a:fld id="{EE2549F8-4C4B-4905-892B-9E9B68A11274}"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5697390-513A-4A9B-80FF-BB2BA726A75D}" type="slidenum">
              <a:rPr lang="en-US" altLang="en-US"/>
              <a:pPr/>
              <a:t>‹#›</a:t>
            </a:fld>
            <a:endParaRPr lang="en-US" altLang="en-US"/>
          </a:p>
        </p:txBody>
      </p:sp>
    </p:spTree>
    <p:extLst>
      <p:ext uri="{BB962C8B-B14F-4D97-AF65-F5344CB8AC3E}">
        <p14:creationId xmlns:p14="http://schemas.microsoft.com/office/powerpoint/2010/main" val="31449563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Tree>
    <p:extLst>
      <p:ext uri="{BB962C8B-B14F-4D97-AF65-F5344CB8AC3E}">
        <p14:creationId xmlns:p14="http://schemas.microsoft.com/office/powerpoint/2010/main" val="1320021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28742159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Tree>
    <p:extLst>
      <p:ext uri="{BB962C8B-B14F-4D97-AF65-F5344CB8AC3E}">
        <p14:creationId xmlns:p14="http://schemas.microsoft.com/office/powerpoint/2010/main" val="9098726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6222483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3335193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Tree>
    <p:extLst>
      <p:ext uri="{BB962C8B-B14F-4D97-AF65-F5344CB8AC3E}">
        <p14:creationId xmlns:p14="http://schemas.microsoft.com/office/powerpoint/2010/main" val="41728916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36952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3888437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2C2F92A4-D335-4D76-9775-46D2D2777FD5}"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pitchFamily="34" charset="0"/>
              </a:defRPr>
            </a:lvl1pPr>
          </a:lstStyle>
          <a:p>
            <a:fld id="{82B2D6EF-E80C-45C2-9868-3FB14CF3462E}" type="datetimeFigureOut">
              <a:rPr lang="en-US" altLang="en-US"/>
              <a:pPr/>
              <a:t>10/23/18</a:t>
            </a:fld>
            <a:endParaRPr lang="en-US" altLang="en-US"/>
          </a:p>
        </p:txBody>
      </p:sp>
    </p:spTree>
    <p:extLst>
      <p:ext uri="{BB962C8B-B14F-4D97-AF65-F5344CB8AC3E}">
        <p14:creationId xmlns:p14="http://schemas.microsoft.com/office/powerpoint/2010/main" val="9444076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18468939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0831072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836171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615660E2-19A7-4BF1-8DDE-F0670BDA60AD}"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pitchFamily="34" charset="0"/>
              </a:defRPr>
            </a:lvl1pPr>
          </a:lstStyle>
          <a:p>
            <a:fld id="{3D3EA9EB-051E-4450-B725-343A2291E455}" type="datetimeFigureOut">
              <a:rPr lang="en-US" altLang="en-US"/>
              <a:pPr/>
              <a:t>10/23/18</a:t>
            </a:fld>
            <a:endParaRPr lang="en-US" altLang="en-US"/>
          </a:p>
        </p:txBody>
      </p:sp>
    </p:spTree>
    <p:extLst>
      <p:ext uri="{BB962C8B-B14F-4D97-AF65-F5344CB8AC3E}">
        <p14:creationId xmlns:p14="http://schemas.microsoft.com/office/powerpoint/2010/main" val="28633632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a:lvl1pPr>
          </a:lstStyle>
          <a:p>
            <a:fld id="{BFD8C6EA-1919-4EBD-B1E0-205E6915A7CA}" type="slidenum">
              <a:rPr lang="en-US" altLang="en-US"/>
              <a:pPr/>
              <a:t>‹#›</a:t>
            </a:fld>
            <a:endParaRPr lang="en-US" alt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pitchFamily="34" charset="0"/>
              </a:defRPr>
            </a:lvl1pPr>
          </a:lstStyle>
          <a:p>
            <a:fld id="{70B34D51-33C7-49B2-8B0B-4B1E3475E263}" type="datetimeFigureOut">
              <a:rPr lang="en-US" altLang="en-US"/>
              <a:pPr/>
              <a:t>10/23/18</a:t>
            </a:fld>
            <a:endParaRPr lang="en-US" altLang="en-US"/>
          </a:p>
        </p:txBody>
      </p:sp>
    </p:spTree>
    <p:extLst>
      <p:ext uri="{BB962C8B-B14F-4D97-AF65-F5344CB8AC3E}">
        <p14:creationId xmlns:p14="http://schemas.microsoft.com/office/powerpoint/2010/main" val="3624710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pPr>
              <a:defRPr/>
            </a:pPr>
            <a:endParaRPr lang="en-US"/>
          </a:p>
        </p:txBody>
      </p:sp>
      <p:sp>
        <p:nvSpPr>
          <p:cNvPr id="4" name="Slide Number Placeholder 4"/>
          <p:cNvSpPr>
            <a:spLocks noGrp="1"/>
          </p:cNvSpPr>
          <p:nvPr>
            <p:ph type="sldNum" sz="quarter" idx="11"/>
          </p:nvPr>
        </p:nvSpPr>
        <p:spPr/>
        <p:txBody>
          <a:bodyPr/>
          <a:lstStyle>
            <a:lvl1pPr>
              <a:defRPr/>
            </a:lvl1pPr>
          </a:lstStyle>
          <a:p>
            <a:fld id="{C2404A68-6E9D-4C34-8C58-2B2E07019B5A}" type="slidenum">
              <a:rPr lang="en-US" altLang="en-US"/>
              <a:pPr/>
              <a:t>‹#›</a:t>
            </a:fld>
            <a:endParaRPr lang="en-US" alt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pitchFamily="34" charset="0"/>
              </a:defRPr>
            </a:lvl1pPr>
          </a:lstStyle>
          <a:p>
            <a:fld id="{4FD71335-435B-4528-9533-F0B135D100D3}" type="datetimeFigureOut">
              <a:rPr lang="en-US" altLang="en-US"/>
              <a:pPr/>
              <a:t>10/23/18</a:t>
            </a:fld>
            <a:endParaRPr lang="en-US" altLang="en-US"/>
          </a:p>
        </p:txBody>
      </p:sp>
    </p:spTree>
    <p:extLst>
      <p:ext uri="{BB962C8B-B14F-4D97-AF65-F5344CB8AC3E}">
        <p14:creationId xmlns:p14="http://schemas.microsoft.com/office/powerpoint/2010/main" val="3461580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endParaRPr lang="en-US"/>
          </a:p>
        </p:txBody>
      </p:sp>
      <p:sp>
        <p:nvSpPr>
          <p:cNvPr id="3" name="Slide Number Placeholder 3"/>
          <p:cNvSpPr>
            <a:spLocks noGrp="1"/>
          </p:cNvSpPr>
          <p:nvPr>
            <p:ph type="sldNum" sz="quarter" idx="11"/>
          </p:nvPr>
        </p:nvSpPr>
        <p:spPr/>
        <p:txBody>
          <a:bodyPr/>
          <a:lstStyle>
            <a:lvl1pPr>
              <a:defRPr/>
            </a:lvl1pPr>
          </a:lstStyle>
          <a:p>
            <a:fld id="{695EB68D-7149-4B25-9A13-85000DFE5C13}" type="slidenum">
              <a:rPr lang="en-US" altLang="en-US"/>
              <a:pPr/>
              <a:t>‹#›</a:t>
            </a:fld>
            <a:endParaRPr lang="en-US" alt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pitchFamily="34" charset="0"/>
              </a:defRPr>
            </a:lvl1pPr>
          </a:lstStyle>
          <a:p>
            <a:fld id="{C69483BB-88E0-4E07-9990-1C8CF67DDD42}" type="datetimeFigureOut">
              <a:rPr lang="en-US" altLang="en-US"/>
              <a:pPr/>
              <a:t>10/23/18</a:t>
            </a:fld>
            <a:endParaRPr lang="en-US" altLang="en-US"/>
          </a:p>
        </p:txBody>
      </p:sp>
    </p:spTree>
    <p:extLst>
      <p:ext uri="{BB962C8B-B14F-4D97-AF65-F5344CB8AC3E}">
        <p14:creationId xmlns:p14="http://schemas.microsoft.com/office/powerpoint/2010/main" val="1352686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7408F7B6-C515-41A1-86BE-42896EA671DE}"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pitchFamily="34" charset="0"/>
              </a:defRPr>
            </a:lvl1pPr>
          </a:lstStyle>
          <a:p>
            <a:fld id="{D547D565-E9B6-49AE-9201-9650AAF2FE79}" type="datetimeFigureOut">
              <a:rPr lang="en-US" altLang="en-US"/>
              <a:pPr/>
              <a:t>10/23/18</a:t>
            </a:fld>
            <a:endParaRPr lang="en-US" altLang="en-US"/>
          </a:p>
        </p:txBody>
      </p:sp>
    </p:spTree>
    <p:extLst>
      <p:ext uri="{BB962C8B-B14F-4D97-AF65-F5344CB8AC3E}">
        <p14:creationId xmlns:p14="http://schemas.microsoft.com/office/powerpoint/2010/main" val="3115043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pitchFamily="34" charset="0"/>
              </a:defRPr>
            </a:lvl1pPr>
          </a:lstStyle>
          <a:p>
            <a:fld id="{832EB7A8-99F2-45E8-ADE2-FBF442F1C5CB}"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4C30CB6B-D593-4436-A510-083726ED6F90}" type="slidenum">
              <a:rPr lang="en-US" altLang="en-US"/>
              <a:pPr/>
              <a:t>‹#›</a:t>
            </a:fld>
            <a:endParaRPr lang="en-US" altLang="en-US"/>
          </a:p>
        </p:txBody>
      </p:sp>
    </p:spTree>
    <p:extLst>
      <p:ext uri="{BB962C8B-B14F-4D97-AF65-F5344CB8AC3E}">
        <p14:creationId xmlns:p14="http://schemas.microsoft.com/office/powerpoint/2010/main" val="675617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pitchFamily="34" charset="0"/>
              </a:defRPr>
            </a:lvl1pPr>
          </a:lstStyle>
          <a:p>
            <a:fld id="{F307EF8C-2448-4090-B226-883F1D24010D}"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A596E826-0E7E-4EF1-BE84-B9278855C5C3}" type="slidenum">
              <a:rPr lang="en-US" altLang="en-US"/>
              <a:pPr/>
              <a:t>‹#›</a:t>
            </a:fld>
            <a:endParaRPr lang="en-US" altLang="en-US"/>
          </a:p>
        </p:txBody>
      </p:sp>
    </p:spTree>
    <p:extLst>
      <p:ext uri="{BB962C8B-B14F-4D97-AF65-F5344CB8AC3E}">
        <p14:creationId xmlns:p14="http://schemas.microsoft.com/office/powerpoint/2010/main" val="310351233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2.png"/><Relationship Id="rId14" Type="http://schemas.openxmlformats.org/officeDocument/2006/relationships/image" Target="../media/image3.pn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4216" tIns="42108" rIns="84216" bIns="4210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a:cs typeface="Arial" pitchFamily="34" charset="0"/>
              </a:defRPr>
            </a:lvl1pPr>
          </a:lstStyle>
          <a:p>
            <a:fld id="{270FD401-7B19-400F-9EE7-0C8EEA410CED}" type="slidenum">
              <a:rPr lang="en-US" altLang="en-US"/>
              <a:pPr/>
              <a:t>‹#›</a:t>
            </a:fld>
            <a:endParaRPr lang="en-US" alt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02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4216" tIns="42108" rIns="84216" bIns="42108" numCol="1" anchor="ctr" anchorCtr="0" compatLnSpc="1">
            <a:prstTxWarp prst="textNoShape">
              <a:avLst/>
            </a:prstTxWarp>
          </a:bodyPr>
          <a:lstStyle/>
          <a:p>
            <a:pPr lvl="0"/>
            <a:r>
              <a:rPr lang="en-US" altLang="en-US" smtClean="0"/>
              <a:t>Click to edit Master title style</a:t>
            </a:r>
          </a:p>
        </p:txBody>
      </p:sp>
      <p:sp>
        <p:nvSpPr>
          <p:cNvPr id="12" name="Rectangle 11"/>
          <p:cNvSpPr/>
          <p:nvPr/>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8"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 id="2147483878" r:id="rId6"/>
    <p:sldLayoutId id="2147483879" r:id="rId7"/>
    <p:sldLayoutId id="2147483880" r:id="rId8"/>
    <p:sldLayoutId id="2147483881" r:id="rId9"/>
    <p:sldLayoutId id="2147483882" r:id="rId10"/>
    <p:sldLayoutId id="2147483883"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ＭＳ Ｐゴシック" charset="0"/>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pitchFamily="34" charset="0"/>
        <a:buChar char="•"/>
        <a:defRPr sz="2600" b="1" kern="1200">
          <a:solidFill>
            <a:srgbClr val="1E3268"/>
          </a:solidFill>
          <a:latin typeface="Open Sans" charset="0"/>
          <a:ea typeface="ＭＳ Ｐゴシック" charset="0"/>
          <a:cs typeface="Open Sans" charset="0"/>
        </a:defRPr>
      </a:lvl1pPr>
      <a:lvl2pPr marL="630238" indent="-209550" algn="l" defTabSz="841375" rtl="0" eaLnBrk="0" fontAlgn="base" hangingPunct="0">
        <a:lnSpc>
          <a:spcPct val="90000"/>
        </a:lnSpc>
        <a:spcBef>
          <a:spcPts val="463"/>
        </a:spcBef>
        <a:spcAft>
          <a:spcPct val="0"/>
        </a:spcAft>
        <a:buFont typeface="Arial" pitchFamily="34" charset="0"/>
        <a:buChar char="•"/>
        <a:defRPr sz="2200" kern="1200">
          <a:solidFill>
            <a:srgbClr val="1E3268"/>
          </a:solidFill>
          <a:latin typeface="Open Sans Light" charset="0"/>
          <a:ea typeface="ＭＳ Ｐゴシック" charset="0"/>
          <a:cs typeface="Open Sans Light" charset="0"/>
        </a:defRPr>
      </a:lvl2pPr>
      <a:lvl3pPr marL="1052513" indent="-209550" algn="l" defTabSz="841375" rtl="0" eaLnBrk="0" fontAlgn="base" hangingPunct="0">
        <a:lnSpc>
          <a:spcPct val="90000"/>
        </a:lnSpc>
        <a:spcBef>
          <a:spcPts val="463"/>
        </a:spcBef>
        <a:spcAft>
          <a:spcPct val="0"/>
        </a:spcAft>
        <a:buFont typeface="Arial" pitchFamily="34" charset="0"/>
        <a:buChar char="•"/>
        <a:defRPr kern="1200">
          <a:solidFill>
            <a:srgbClr val="1E3268"/>
          </a:solidFill>
          <a:latin typeface="Open Sans Light" charset="0"/>
          <a:ea typeface="ＭＳ Ｐゴシック" pitchFamily="34" charset="-128"/>
          <a:cs typeface="Open Sans Light" charset="0"/>
        </a:defRPr>
      </a:lvl3pPr>
      <a:lvl4pPr marL="1473200" indent="-209550" algn="l" defTabSz="841375" rtl="0" eaLnBrk="0" fontAlgn="base" hangingPunct="0">
        <a:lnSpc>
          <a:spcPct val="90000"/>
        </a:lnSpc>
        <a:spcBef>
          <a:spcPts val="463"/>
        </a:spcBef>
        <a:spcAft>
          <a:spcPct val="0"/>
        </a:spcAft>
        <a:buFont typeface="Arial" pitchFamily="34" charset="0"/>
        <a:buChar char="•"/>
        <a:defRPr sz="1700" kern="1200">
          <a:solidFill>
            <a:srgbClr val="1E3268"/>
          </a:solidFill>
          <a:latin typeface="Open Sans Light" charset="0"/>
          <a:ea typeface="ＭＳ Ｐゴシック" pitchFamily="34" charset="-128"/>
          <a:cs typeface="Open Sans Light" charset="0"/>
        </a:defRPr>
      </a:lvl4pPr>
      <a:lvl5pPr marL="1893888" indent="-209550" algn="l" defTabSz="841375" rtl="0" eaLnBrk="0" fontAlgn="base" hangingPunct="0">
        <a:lnSpc>
          <a:spcPct val="90000"/>
        </a:lnSpc>
        <a:spcBef>
          <a:spcPts val="463"/>
        </a:spcBef>
        <a:spcAft>
          <a:spcPct val="0"/>
        </a:spcAft>
        <a:buFont typeface="Arial" pitchFamily="34" charset="0"/>
        <a:buChar char="•"/>
        <a:defRPr sz="1700" kern="1200">
          <a:solidFill>
            <a:srgbClr val="1E3268"/>
          </a:solidFill>
          <a:latin typeface="Open Sans Light" charset="0"/>
          <a:ea typeface="ＭＳ Ｐゴシック" pitchFamily="34" charset="-128"/>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179203"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739063" y="6288088"/>
            <a:ext cx="1270000" cy="43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8" name="Rectangle 7">
            <a:extLst>
              <a:ext uri="{FF2B5EF4-FFF2-40B4-BE49-F238E27FC236}"/>
            </a:extLst>
          </p:cNvPr>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179205" name="Picture 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36563" y="942975"/>
            <a:ext cx="2971800" cy="1022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3318"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4216" tIns="42108" rIns="84216" bIns="4210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331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4216" tIns="42108" rIns="84216" bIns="42108" numCol="1" anchor="ctr" anchorCtr="0" compatLnSpc="1">
            <a:prstTxWarp prst="textNoShape">
              <a:avLst/>
            </a:prstTxWarp>
          </a:bodyPr>
          <a:lstStyle/>
          <a:p>
            <a:pPr lvl="0"/>
            <a:r>
              <a:rPr lang="en-US" altLang="en-US" smtClean="0"/>
              <a:t>Click to edit Master title style</a:t>
            </a:r>
          </a:p>
        </p:txBody>
      </p:sp>
      <p:sp>
        <p:nvSpPr>
          <p:cNvPr id="9" name="TextBox 8"/>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872" r:id="rId1"/>
    <p:sldLayoutId id="2147483871" r:id="rId2"/>
    <p:sldLayoutId id="2147483870" r:id="rId3"/>
    <p:sldLayoutId id="2147483869" r:id="rId4"/>
    <p:sldLayoutId id="2147483868" r:id="rId5"/>
    <p:sldLayoutId id="2147483867" r:id="rId6"/>
    <p:sldLayoutId id="2147483866" r:id="rId7"/>
    <p:sldLayoutId id="2147483865" r:id="rId8"/>
    <p:sldLayoutId id="2147483864" r:id="rId9"/>
    <p:sldLayoutId id="2147483863" r:id="rId10"/>
    <p:sldLayoutId id="2147483862"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j-ea"/>
          <a:cs typeface="ＭＳ Ｐゴシック" charset="0"/>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ＭＳ Ｐゴシック"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ＭＳ Ｐゴシック"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ＭＳ Ｐゴシック"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ＭＳ Ｐゴシック"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9pPr>
    </p:titleStyle>
    <p:bodyStyle>
      <a:lvl1pPr marL="209550" indent="-209550" algn="l" defTabSz="841375" rtl="0" eaLnBrk="0" fontAlgn="base" hangingPunct="0">
        <a:lnSpc>
          <a:spcPct val="90000"/>
        </a:lnSpc>
        <a:spcBef>
          <a:spcPts val="925"/>
        </a:spcBef>
        <a:spcAft>
          <a:spcPct val="0"/>
        </a:spcAft>
        <a:buFont typeface="Arial" pitchFamily="34" charset="0"/>
        <a:buChar char="•"/>
        <a:defRPr sz="2600" b="1">
          <a:solidFill>
            <a:srgbClr val="1E3268"/>
          </a:solidFill>
          <a:latin typeface="+mn-lt"/>
          <a:ea typeface="+mn-ea"/>
          <a:cs typeface="ＭＳ Ｐゴシック" charset="0"/>
        </a:defRPr>
      </a:lvl1pPr>
      <a:lvl2pPr marL="630238" indent="-209550" algn="l" defTabSz="841375" rtl="0" eaLnBrk="0" fontAlgn="base" hangingPunct="0">
        <a:lnSpc>
          <a:spcPct val="90000"/>
        </a:lnSpc>
        <a:spcBef>
          <a:spcPts val="463"/>
        </a:spcBef>
        <a:spcAft>
          <a:spcPct val="0"/>
        </a:spcAft>
        <a:buFont typeface="Arial" pitchFamily="34" charset="0"/>
        <a:buChar char="•"/>
        <a:defRPr sz="2200">
          <a:solidFill>
            <a:srgbClr val="1E3268"/>
          </a:solidFill>
          <a:latin typeface="Open Sans Light" charset="0"/>
          <a:ea typeface="+mn-ea"/>
          <a:cs typeface="Open Sans Light" charset="0"/>
        </a:defRPr>
      </a:lvl2pPr>
      <a:lvl3pPr marL="1052513" indent="-209550" algn="l" defTabSz="841375" rtl="0" eaLnBrk="0" fontAlgn="base" hangingPunct="0">
        <a:lnSpc>
          <a:spcPct val="90000"/>
        </a:lnSpc>
        <a:spcBef>
          <a:spcPts val="463"/>
        </a:spcBef>
        <a:spcAft>
          <a:spcPct val="0"/>
        </a:spcAft>
        <a:buFont typeface="Arial" pitchFamily="34" charset="0"/>
        <a:buChar char="•"/>
        <a:defRPr>
          <a:solidFill>
            <a:srgbClr val="1E3268"/>
          </a:solidFill>
          <a:latin typeface="Open Sans Light" charset="0"/>
          <a:ea typeface="ＭＳ Ｐゴシック" pitchFamily="34" charset="-128"/>
          <a:cs typeface="Open Sans Light" charset="0"/>
        </a:defRPr>
      </a:lvl3pPr>
      <a:lvl4pPr marL="1473200" indent="-209550" algn="l" defTabSz="841375" rtl="0" eaLnBrk="0" fontAlgn="base" hangingPunct="0">
        <a:lnSpc>
          <a:spcPct val="90000"/>
        </a:lnSpc>
        <a:spcBef>
          <a:spcPts val="463"/>
        </a:spcBef>
        <a:spcAft>
          <a:spcPct val="0"/>
        </a:spcAft>
        <a:buFont typeface="Arial" pitchFamily="34" charset="0"/>
        <a:buChar char="•"/>
        <a:defRPr sz="1700">
          <a:solidFill>
            <a:srgbClr val="1E3268"/>
          </a:solidFill>
          <a:latin typeface="Open Sans Light" charset="0"/>
          <a:ea typeface="ＭＳ Ｐゴシック" pitchFamily="34" charset="-128"/>
          <a:cs typeface="Open Sans Light" charset="0"/>
        </a:defRPr>
      </a:lvl4pPr>
      <a:lvl5pPr marL="1893888" indent="-209550" algn="l" defTabSz="841375" rtl="0" eaLnBrk="0" fontAlgn="base" hangingPunct="0">
        <a:lnSpc>
          <a:spcPct val="90000"/>
        </a:lnSpc>
        <a:spcBef>
          <a:spcPts val="463"/>
        </a:spcBef>
        <a:spcAft>
          <a:spcPct val="0"/>
        </a:spcAft>
        <a:buFont typeface="Arial" pitchFamily="34" charset="0"/>
        <a:buChar char="•"/>
        <a:defRPr sz="1700">
          <a:solidFill>
            <a:srgbClr val="1E3268"/>
          </a:solidFill>
          <a:latin typeface="Open Sans Light" charset="0"/>
          <a:ea typeface="ＭＳ Ｐゴシック" pitchFamily="34" charset="-128"/>
          <a:cs typeface="Open Sans Light"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8.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hyperlink" Target="mailto:guidelines@diabetes.c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2.png"/><Relationship Id="rId3" Type="http://schemas.openxmlformats.org/officeDocument/2006/relationships/image" Target="../media/image13.png"/></Relationships>
</file>

<file path=ppt/slides/_rels/slide31.xml.rels><?xml version="1.0" encoding="UTF-8" standalone="yes"?>
<Relationships xmlns="http://schemas.openxmlformats.org/package/2006/relationships"><Relationship Id="rId3" Type="http://schemas.openxmlformats.org/officeDocument/2006/relationships/hyperlink" Target="http://guidelines.diabetes.ca/" TargetMode="External"/><Relationship Id="rId4" Type="http://schemas.openxmlformats.org/officeDocument/2006/relationships/hyperlink" Target="http://diabetes.ca/" TargetMode="External"/><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ctrTitle" idx="4294967295"/>
          </p:nvPr>
        </p:nvSpPr>
        <p:spPr>
          <a:xfrm>
            <a:off x="552450" y="3252788"/>
            <a:ext cx="6421438" cy="814387"/>
          </a:xfrm>
        </p:spPr>
        <p:txBody>
          <a:bodyPr/>
          <a:lstStyle/>
          <a:p>
            <a:r>
              <a:rPr lang="en-US" altLang="en-US" sz="3700" smtClean="0">
                <a:latin typeface="Arial" pitchFamily="34" charset="0"/>
              </a:rPr>
              <a:t>Neuropathy</a:t>
            </a:r>
          </a:p>
        </p:txBody>
      </p:sp>
      <p:sp>
        <p:nvSpPr>
          <p:cNvPr id="16386" name="Content Placeholder 2"/>
          <p:cNvSpPr>
            <a:spLocks noGrp="1"/>
          </p:cNvSpPr>
          <p:nvPr>
            <p:ph type="subTitle" idx="4294967295"/>
          </p:nvPr>
        </p:nvSpPr>
        <p:spPr>
          <a:xfrm>
            <a:off x="573088" y="4365625"/>
            <a:ext cx="6777037" cy="1752600"/>
          </a:xfrm>
        </p:spPr>
        <p:txBody>
          <a:bodyPr/>
          <a:lstStyle/>
          <a:p>
            <a:pPr marL="0" indent="0">
              <a:lnSpc>
                <a:spcPct val="80000"/>
              </a:lnSpc>
              <a:buFont typeface="Arial" pitchFamily="34" charset="0"/>
              <a:buNone/>
            </a:pPr>
            <a:r>
              <a:rPr lang="en-US" altLang="en-US" sz="2400" smtClean="0">
                <a:solidFill>
                  <a:srgbClr val="00B2EB"/>
                </a:solidFill>
              </a:rPr>
              <a:t>Chapter 31</a:t>
            </a:r>
          </a:p>
          <a:p>
            <a:pPr marL="0" indent="0">
              <a:lnSpc>
                <a:spcPct val="80000"/>
              </a:lnSpc>
              <a:buFont typeface="Arial" pitchFamily="34" charset="0"/>
              <a:buNone/>
            </a:pPr>
            <a:r>
              <a:rPr lang="en-CA" altLang="en-US" sz="2400" smtClean="0"/>
              <a:t>Vera Bril</a:t>
            </a:r>
            <a:r>
              <a:rPr lang="en-CA" altLang="en-US" sz="2800" smtClean="0"/>
              <a:t> </a:t>
            </a:r>
            <a:r>
              <a:rPr lang="en-CA" altLang="en-US" sz="2000" smtClean="0"/>
              <a:t>MD FRCPC, </a:t>
            </a:r>
            <a:r>
              <a:rPr lang="en-CA" altLang="en-US" sz="2400" smtClean="0"/>
              <a:t>Ari Breiner</a:t>
            </a:r>
            <a:r>
              <a:rPr lang="en-CA" altLang="en-US" sz="2800" smtClean="0"/>
              <a:t> </a:t>
            </a:r>
            <a:r>
              <a:rPr lang="en-CA" altLang="en-US" sz="2000" smtClean="0"/>
              <a:t>MD FRCPC, </a:t>
            </a:r>
          </a:p>
          <a:p>
            <a:pPr marL="0" indent="0">
              <a:lnSpc>
                <a:spcPct val="80000"/>
              </a:lnSpc>
              <a:buFont typeface="Arial" pitchFamily="34" charset="0"/>
              <a:buNone/>
            </a:pPr>
            <a:r>
              <a:rPr lang="en-CA" altLang="en-US" sz="2400" smtClean="0"/>
              <a:t>Bruce Perkins</a:t>
            </a:r>
            <a:r>
              <a:rPr lang="en-CA" altLang="en-US" sz="2800" smtClean="0"/>
              <a:t> </a:t>
            </a:r>
            <a:r>
              <a:rPr lang="en-CA" altLang="en-US" sz="2000" smtClean="0"/>
              <a:t>MD MPH FRCPC, </a:t>
            </a:r>
            <a:r>
              <a:rPr lang="en-CA" altLang="en-US" sz="2400" smtClean="0"/>
              <a:t>Douglas Zochodne</a:t>
            </a:r>
            <a:r>
              <a:rPr lang="en-CA" altLang="en-US" sz="2800" smtClean="0"/>
              <a:t> </a:t>
            </a:r>
            <a:r>
              <a:rPr lang="en-CA" altLang="en-US" sz="2000" smtClean="0"/>
              <a:t>MD FRCPC</a:t>
            </a:r>
            <a:r>
              <a:rPr lang="en-CA" altLang="en-US" sz="2800" smtClean="0"/>
              <a:t> </a:t>
            </a:r>
          </a:p>
          <a:p>
            <a:pPr marL="0" indent="0">
              <a:lnSpc>
                <a:spcPct val="80000"/>
              </a:lnSpc>
              <a:buFont typeface="Arial" pitchFamily="34" charset="0"/>
              <a:buNone/>
            </a:pPr>
            <a:endParaRPr lang="en-CA" altLang="en-US" sz="2800" smtClean="0"/>
          </a:p>
        </p:txBody>
      </p:sp>
      <p:sp>
        <p:nvSpPr>
          <p:cNvPr id="16387" name="Title 1"/>
          <p:cNvSpPr txBox="1">
            <a:spLocks/>
          </p:cNvSpPr>
          <p:nvPr/>
        </p:nvSpPr>
        <p:spPr bwMode="auto">
          <a:xfrm>
            <a:off x="573088" y="2343150"/>
            <a:ext cx="7142162"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eaLnBrk="1" hangingPunct="1"/>
            <a:r>
              <a:rPr lang="en-US" altLang="en-US" sz="3600">
                <a:latin typeface="Arial" pitchFamily="34" charset="0"/>
              </a:rPr>
              <a:t>2018 Clinical Practice Guidelines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6000750"/>
            <a:ext cx="7677150" cy="952500"/>
          </a:xfrm>
          <a:solidFill>
            <a:schemeClr val="bg1"/>
          </a:solidFill>
        </p:spPr>
        <p:txBody>
          <a:bodyPr/>
          <a:lstStyle/>
          <a:p>
            <a:pPr algn="ctr">
              <a:buFont typeface="Arial" pitchFamily="34" charset="0"/>
              <a:buNone/>
            </a:pPr>
            <a:r>
              <a:rPr lang="en-US" altLang="en-US" smtClean="0">
                <a:solidFill>
                  <a:schemeClr val="accent1"/>
                </a:solidFill>
                <a:latin typeface="Open Sans"/>
                <a:ea typeface="ＭＳ Ｐゴシック" pitchFamily="34" charset="-128"/>
              </a:rPr>
              <a:t>Refer to neurology if non-diabetic neuropathy is suspected</a:t>
            </a:r>
            <a:endParaRPr lang="en-CA" altLang="en-US" smtClean="0">
              <a:solidFill>
                <a:schemeClr val="accent1"/>
              </a:solidFill>
              <a:latin typeface="Open Sans"/>
              <a:ea typeface="ＭＳ Ｐゴシック" pitchFamily="34" charset="-128"/>
            </a:endParaRPr>
          </a:p>
        </p:txBody>
      </p:sp>
      <p:pic>
        <p:nvPicPr>
          <p:cNvPr id="2867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066800"/>
            <a:ext cx="8839200" cy="490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1493" name="Text Box 5"/>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31.  Neuropathy  </a:t>
            </a:r>
          </a:p>
        </p:txBody>
      </p:sp>
      <p:sp>
        <p:nvSpPr>
          <p:cNvPr id="28676" name="Title 3"/>
          <p:cNvSpPr>
            <a:spLocks noGrp="1"/>
          </p:cNvSpPr>
          <p:nvPr>
            <p:ph type="title" idx="4294967295"/>
          </p:nvPr>
        </p:nvSpPr>
        <p:spPr>
          <a:xfrm>
            <a:off x="628650" y="38100"/>
            <a:ext cx="8370888" cy="1325563"/>
          </a:xfrm>
        </p:spPr>
        <p:txBody>
          <a:bodyPr/>
          <a:lstStyle/>
          <a:p>
            <a:r>
              <a:rPr lang="en-CA" altLang="en-US" sz="3600" smtClean="0">
                <a:latin typeface="Open Sans"/>
                <a:ea typeface="ＭＳ Ｐゴシック" pitchFamily="34" charset="-128"/>
              </a:rPr>
              <a:t>Screening for Diabetic Neuropathy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idx="4294967295"/>
          </p:nvPr>
        </p:nvSpPr>
        <p:spPr>
          <a:xfrm>
            <a:off x="685800" y="974725"/>
            <a:ext cx="7772400" cy="1143000"/>
          </a:xfrm>
        </p:spPr>
        <p:txBody>
          <a:bodyPr/>
          <a:lstStyle/>
          <a:p>
            <a:r>
              <a:rPr lang="en-CA" altLang="en-US" sz="4000" smtClean="0">
                <a:latin typeface="Open Sans"/>
                <a:ea typeface="ＭＳ Ｐゴシック" pitchFamily="34" charset="-128"/>
              </a:rPr>
              <a:t>Glycemic Control is the Only Disease-Modifying Treatment</a:t>
            </a:r>
          </a:p>
        </p:txBody>
      </p:sp>
      <p:sp>
        <p:nvSpPr>
          <p:cNvPr id="30722" name="Content Placeholder 2"/>
          <p:cNvSpPr>
            <a:spLocks noGrp="1"/>
          </p:cNvSpPr>
          <p:nvPr>
            <p:ph idx="4294967295"/>
          </p:nvPr>
        </p:nvSpPr>
        <p:spPr>
          <a:xfrm>
            <a:off x="990600" y="2613025"/>
            <a:ext cx="7772400" cy="4114800"/>
          </a:xfrm>
        </p:spPr>
        <p:txBody>
          <a:bodyPr/>
          <a:lstStyle/>
          <a:p>
            <a:pPr>
              <a:lnSpc>
                <a:spcPct val="100000"/>
              </a:lnSpc>
            </a:pPr>
            <a:r>
              <a:rPr lang="en-US" altLang="en-US" b="0" smtClean="0">
                <a:latin typeface="Open Sans"/>
                <a:ea typeface="ＭＳ Ｐゴシック" pitchFamily="34" charset="-128"/>
              </a:rPr>
              <a:t>Glycemic control is effective for</a:t>
            </a:r>
          </a:p>
          <a:p>
            <a:pPr lvl="1">
              <a:lnSpc>
                <a:spcPct val="100000"/>
              </a:lnSpc>
            </a:pPr>
            <a:r>
              <a:rPr lang="en-US" altLang="en-US" sz="2400" smtClean="0">
                <a:latin typeface="Open Sans"/>
                <a:ea typeface="ＭＳ Ｐゴシック" pitchFamily="34" charset="-128"/>
              </a:rPr>
              <a:t>Primary prevention</a:t>
            </a:r>
          </a:p>
          <a:p>
            <a:pPr lvl="1">
              <a:lnSpc>
                <a:spcPct val="100000"/>
              </a:lnSpc>
            </a:pPr>
            <a:endParaRPr lang="en-US" altLang="en-US" sz="2400" smtClean="0">
              <a:latin typeface="Open Sans"/>
              <a:ea typeface="ＭＳ Ｐゴシック" pitchFamily="34" charset="-128"/>
            </a:endParaRPr>
          </a:p>
          <a:p>
            <a:pPr lvl="1">
              <a:lnSpc>
                <a:spcPct val="100000"/>
              </a:lnSpc>
            </a:pPr>
            <a:r>
              <a:rPr lang="en-US" altLang="en-US" sz="2400" smtClean="0">
                <a:latin typeface="Open Sans"/>
                <a:ea typeface="ＭＳ Ｐゴシック" pitchFamily="34" charset="-128"/>
              </a:rPr>
              <a:t>Secondary intervention (type 1 diabetes)</a:t>
            </a:r>
          </a:p>
        </p:txBody>
      </p:sp>
      <p:sp>
        <p:nvSpPr>
          <p:cNvPr id="193540" name="Text Box 4"/>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31.  Neuropathy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24000" y="1371600"/>
            <a:ext cx="6019800" cy="490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32770" name="Text Box 4"/>
          <p:cNvSpPr txBox="1">
            <a:spLocks noChangeArrowheads="1"/>
          </p:cNvSpPr>
          <p:nvPr/>
        </p:nvSpPr>
        <p:spPr bwMode="auto">
          <a:xfrm>
            <a:off x="304800" y="6297613"/>
            <a:ext cx="6629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ctr"/>
          <a:lstStyle>
            <a:lvl1pPr eaLnBrk="0" hangingPunct="0">
              <a:tabLst>
                <a:tab pos="723900" algn="l"/>
                <a:tab pos="1447800" algn="l"/>
                <a:tab pos="2171700" algn="l"/>
                <a:tab pos="2895600" algn="l"/>
                <a:tab pos="3619500" algn="l"/>
                <a:tab pos="4343400" algn="l"/>
                <a:tab pos="5067300" algn="l"/>
              </a:tabLst>
              <a:defRPr sz="2400">
                <a:solidFill>
                  <a:schemeClr val="tx1"/>
                </a:solidFill>
                <a:latin typeface="Calibri" pitchFamily="34" charset="0"/>
                <a:ea typeface="ＭＳ Ｐゴシック" pitchFamily="34" charset="-128"/>
              </a:defRPr>
            </a:lvl1pPr>
            <a:lvl2pPr marL="742950" indent="-285750" eaLnBrk="0" hangingPunct="0">
              <a:tabLst>
                <a:tab pos="723900" algn="l"/>
                <a:tab pos="1447800" algn="l"/>
                <a:tab pos="2171700" algn="l"/>
                <a:tab pos="2895600" algn="l"/>
                <a:tab pos="3619500" algn="l"/>
                <a:tab pos="4343400" algn="l"/>
                <a:tab pos="5067300" algn="l"/>
              </a:tabLst>
              <a:defRPr sz="2400">
                <a:solidFill>
                  <a:schemeClr val="tx1"/>
                </a:solidFill>
                <a:latin typeface="Calibri" pitchFamily="34" charset="0"/>
                <a:ea typeface="ＭＳ Ｐゴシック" pitchFamily="34" charset="-128"/>
              </a:defRPr>
            </a:lvl2pPr>
            <a:lvl3pPr marL="1143000" indent="-228600" eaLnBrk="0" hangingPunct="0">
              <a:tabLst>
                <a:tab pos="723900" algn="l"/>
                <a:tab pos="1447800" algn="l"/>
                <a:tab pos="2171700" algn="l"/>
                <a:tab pos="2895600" algn="l"/>
                <a:tab pos="3619500" algn="l"/>
                <a:tab pos="4343400" algn="l"/>
                <a:tab pos="5067300" algn="l"/>
              </a:tabLst>
              <a:defRPr sz="2400">
                <a:solidFill>
                  <a:schemeClr val="tx1"/>
                </a:solidFill>
                <a:latin typeface="Calibri" pitchFamily="34" charset="0"/>
                <a:ea typeface="ＭＳ Ｐゴシック" pitchFamily="34" charset="-128"/>
              </a:defRPr>
            </a:lvl3pPr>
            <a:lvl4pPr marL="1600200" indent="-228600" eaLnBrk="0" hangingPunct="0">
              <a:tabLst>
                <a:tab pos="723900" algn="l"/>
                <a:tab pos="1447800" algn="l"/>
                <a:tab pos="2171700" algn="l"/>
                <a:tab pos="2895600" algn="l"/>
                <a:tab pos="3619500" algn="l"/>
                <a:tab pos="4343400" algn="l"/>
                <a:tab pos="5067300" algn="l"/>
              </a:tabLst>
              <a:defRPr sz="2400">
                <a:solidFill>
                  <a:schemeClr val="tx1"/>
                </a:solidFill>
                <a:latin typeface="Calibri" pitchFamily="34" charset="0"/>
                <a:ea typeface="ＭＳ Ｐゴシック" pitchFamily="34" charset="-128"/>
              </a:defRPr>
            </a:lvl4pPr>
            <a:lvl5pPr marL="2057400" indent="-228600" eaLnBrk="0" hangingPunct="0">
              <a:tabLst>
                <a:tab pos="723900" algn="l"/>
                <a:tab pos="1447800" algn="l"/>
                <a:tab pos="2171700" algn="l"/>
                <a:tab pos="2895600" algn="l"/>
                <a:tab pos="3619500" algn="l"/>
                <a:tab pos="4343400" algn="l"/>
                <a:tab pos="5067300" algn="l"/>
              </a:tabLst>
              <a:defRPr sz="24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tabLst>
                <a:tab pos="723900" algn="l"/>
                <a:tab pos="1447800" algn="l"/>
                <a:tab pos="2171700" algn="l"/>
                <a:tab pos="2895600" algn="l"/>
                <a:tab pos="3619500" algn="l"/>
                <a:tab pos="4343400" algn="l"/>
                <a:tab pos="5067300" algn="l"/>
              </a:tabLst>
              <a:defRPr sz="24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tabLst>
                <a:tab pos="723900" algn="l"/>
                <a:tab pos="1447800" algn="l"/>
                <a:tab pos="2171700" algn="l"/>
                <a:tab pos="2895600" algn="l"/>
                <a:tab pos="3619500" algn="l"/>
                <a:tab pos="4343400" algn="l"/>
                <a:tab pos="5067300" algn="l"/>
              </a:tabLst>
              <a:defRPr sz="24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tabLst>
                <a:tab pos="723900" algn="l"/>
                <a:tab pos="1447800" algn="l"/>
                <a:tab pos="2171700" algn="l"/>
                <a:tab pos="2895600" algn="l"/>
                <a:tab pos="3619500" algn="l"/>
                <a:tab pos="4343400" algn="l"/>
                <a:tab pos="5067300" algn="l"/>
              </a:tabLst>
              <a:defRPr sz="24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tabLst>
                <a:tab pos="723900" algn="l"/>
                <a:tab pos="1447800" algn="l"/>
                <a:tab pos="2171700" algn="l"/>
                <a:tab pos="2895600" algn="l"/>
                <a:tab pos="3619500" algn="l"/>
                <a:tab pos="4343400" algn="l"/>
                <a:tab pos="5067300" algn="l"/>
              </a:tabLst>
              <a:defRPr sz="2400">
                <a:solidFill>
                  <a:schemeClr val="tx1"/>
                </a:solidFill>
                <a:latin typeface="Calibri" pitchFamily="34" charset="0"/>
                <a:ea typeface="ＭＳ Ｐゴシック" pitchFamily="34" charset="-128"/>
              </a:defRPr>
            </a:lvl9pPr>
          </a:lstStyle>
          <a:p>
            <a:pPr>
              <a:lnSpc>
                <a:spcPct val="93000"/>
              </a:lnSpc>
              <a:buClr>
                <a:srgbClr val="FFFFFF"/>
              </a:buClr>
            </a:pPr>
            <a:r>
              <a:rPr lang="en-US" altLang="en-US" sz="1200">
                <a:latin typeface="Arial" pitchFamily="34" charset="0"/>
              </a:rPr>
              <a:t>The Diabetes Control and Complications Trial Research Group. N Engl J Med 1993;329:977-986.</a:t>
            </a:r>
          </a:p>
        </p:txBody>
      </p:sp>
      <p:sp>
        <p:nvSpPr>
          <p:cNvPr id="32771" name="Title 1"/>
          <p:cNvSpPr>
            <a:spLocks noGrp="1"/>
          </p:cNvSpPr>
          <p:nvPr>
            <p:ph type="title" idx="4294967295"/>
          </p:nvPr>
        </p:nvSpPr>
        <p:spPr>
          <a:xfrm>
            <a:off x="685800" y="457200"/>
            <a:ext cx="7772400" cy="1143000"/>
          </a:xfrm>
        </p:spPr>
        <p:txBody>
          <a:bodyPr/>
          <a:lstStyle/>
          <a:p>
            <a:r>
              <a:rPr lang="en-CA" altLang="en-US" sz="2400" smtClean="0">
                <a:latin typeface="Open Sans"/>
                <a:ea typeface="ＭＳ Ｐゴシック" pitchFamily="34" charset="-128"/>
              </a:rPr>
              <a:t>Reduction in Neuropathy with Intensive Glycemic Control</a:t>
            </a:r>
          </a:p>
        </p:txBody>
      </p:sp>
      <p:sp>
        <p:nvSpPr>
          <p:cNvPr id="5" name="TextBox 4"/>
          <p:cNvSpPr txBox="1">
            <a:spLocks noChangeArrowheads="1"/>
          </p:cNvSpPr>
          <p:nvPr/>
        </p:nvSpPr>
        <p:spPr bwMode="auto">
          <a:xfrm>
            <a:off x="2632075" y="1905000"/>
            <a:ext cx="492125"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eaLnBrk="1" hangingPunct="1"/>
            <a:r>
              <a:rPr lang="en-CA" altLang="en-US" sz="2000" b="1">
                <a:solidFill>
                  <a:srgbClr val="FF0000"/>
                </a:solidFill>
                <a:latin typeface="Arial" pitchFamily="34" charset="0"/>
              </a:rPr>
              <a:t>Intensive </a:t>
            </a:r>
          </a:p>
        </p:txBody>
      </p:sp>
      <p:sp>
        <p:nvSpPr>
          <p:cNvPr id="7" name="Rectangle 6"/>
          <p:cNvSpPr>
            <a:spLocks noChangeArrowheads="1"/>
          </p:cNvSpPr>
          <p:nvPr/>
        </p:nvSpPr>
        <p:spPr bwMode="auto">
          <a:xfrm>
            <a:off x="3352800" y="1905000"/>
            <a:ext cx="492125" cy="120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eaLnBrk="1" hangingPunct="1"/>
            <a:r>
              <a:rPr lang="en-CA" altLang="en-US" sz="2000" b="1">
                <a:solidFill>
                  <a:srgbClr val="FF0000"/>
                </a:solidFill>
                <a:latin typeface="Arial" pitchFamily="34" charset="0"/>
              </a:rPr>
              <a:t>Standard </a:t>
            </a:r>
          </a:p>
        </p:txBody>
      </p:sp>
      <p:sp>
        <p:nvSpPr>
          <p:cNvPr id="195591" name="Text Box 7"/>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31.  Neuropathy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0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up)">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7654" name="Group 22"/>
          <p:cNvGraphicFramePr>
            <a:graphicFrameLocks noGrp="1"/>
          </p:cNvGraphicFramePr>
          <p:nvPr/>
        </p:nvGraphicFramePr>
        <p:xfrm>
          <a:off x="609600" y="1706563"/>
          <a:ext cx="8229600" cy="3292475"/>
        </p:xfrm>
        <a:graphic>
          <a:graphicData uri="http://schemas.openxmlformats.org/drawingml/2006/table">
            <a:tbl>
              <a:tblPr firstRow="1" bandRow="1">
                <a:tableStyleId>{5C22544A-7EE6-4342-B048-85BDC9FD1C3A}</a:tableStyleId>
              </a:tblPr>
              <a:tblGrid>
                <a:gridCol w="2400300"/>
                <a:gridCol w="5829300"/>
              </a:tblGrid>
              <a:tr h="457288">
                <a:tc gridSpan="2">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2400" u="none" strike="noStrike" cap="none" normalizeH="0" baseline="0">
                          <a:ln>
                            <a:noFill/>
                          </a:ln>
                          <a:effectLst/>
                          <a:latin typeface="Open Sans"/>
                          <a:cs typeface="Open Sans"/>
                        </a:rPr>
                        <a:t>Treatment for Neuropathic Pain</a:t>
                      </a:r>
                      <a:endParaRPr kumimoji="0" lang="en-CA" sz="2400" b="1" i="0" u="none" strike="noStrike" cap="none" normalizeH="0" baseline="0">
                        <a:ln>
                          <a:noFill/>
                        </a:ln>
                        <a:solidFill>
                          <a:srgbClr val="FFFFFF"/>
                        </a:solidFill>
                        <a:effectLst/>
                        <a:latin typeface="Open Sans"/>
                        <a:ea typeface="ＭＳ Ｐゴシック" charset="0"/>
                        <a:cs typeface="Open Sans"/>
                      </a:endParaRPr>
                    </a:p>
                  </a:txBody>
                  <a:tcPr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a:p>
                  </a:txBody>
                  <a:tcPr/>
                </a:tc>
              </a:tr>
              <a:tr h="823119">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CA" sz="2400" u="none" strike="noStrike" cap="none" normalizeH="0" baseline="0">
                          <a:ln>
                            <a:noFill/>
                          </a:ln>
                          <a:effectLst/>
                          <a:latin typeface="Open Sans"/>
                          <a:cs typeface="Open Sans"/>
                        </a:rPr>
                        <a:t>First Line</a:t>
                      </a:r>
                      <a:endParaRPr kumimoji="0" lang="en-CA" sz="2400" b="0" i="0" u="none" strike="noStrike" cap="none" normalizeH="0" baseline="0">
                        <a:ln>
                          <a:noFill/>
                        </a:ln>
                        <a:solidFill>
                          <a:srgbClr val="000000"/>
                        </a:solidFill>
                        <a:effectLst/>
                        <a:latin typeface="Open Sans"/>
                        <a:ea typeface="ＭＳ Ｐゴシック" charset="0"/>
                        <a:cs typeface="Open Sans"/>
                      </a:endParaRPr>
                    </a:p>
                  </a:txBody>
                  <a:tcPr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CA" sz="2400" u="none" strike="noStrike" cap="none" normalizeH="0" baseline="0" dirty="0">
                          <a:ln>
                            <a:noFill/>
                          </a:ln>
                          <a:effectLst/>
                          <a:latin typeface="Open Sans"/>
                          <a:cs typeface="Open Sans"/>
                        </a:rPr>
                        <a:t>Anticonvulsants</a:t>
                      </a:r>
                    </a:p>
                    <a:p>
                      <a:pPr marL="0" marR="0" lvl="0" indent="0" algn="l" defTabSz="841375" rtl="0" eaLnBrk="1" fontAlgn="base" latinLnBrk="0" hangingPunct="1">
                        <a:lnSpc>
                          <a:spcPct val="100000"/>
                        </a:lnSpc>
                        <a:spcBef>
                          <a:spcPct val="0"/>
                        </a:spcBef>
                        <a:spcAft>
                          <a:spcPct val="0"/>
                        </a:spcAft>
                        <a:buClrTx/>
                        <a:buSzTx/>
                        <a:buFontTx/>
                        <a:buNone/>
                        <a:tabLst/>
                      </a:pPr>
                      <a:r>
                        <a:rPr kumimoji="0" lang="en-CA" sz="2400" u="none" strike="noStrike" cap="none" normalizeH="0" baseline="0" dirty="0">
                          <a:ln>
                            <a:noFill/>
                          </a:ln>
                          <a:effectLst/>
                          <a:latin typeface="Open Sans"/>
                          <a:cs typeface="Open Sans"/>
                        </a:rPr>
                        <a:t>Antidepressants</a:t>
                      </a:r>
                      <a:endParaRPr kumimoji="0" lang="en-CA" sz="2400" b="0" i="0" u="none" strike="noStrike" cap="none" normalizeH="0" baseline="0" dirty="0">
                        <a:ln>
                          <a:noFill/>
                        </a:ln>
                        <a:solidFill>
                          <a:srgbClr val="000000"/>
                        </a:solidFill>
                        <a:effectLst/>
                        <a:latin typeface="Open Sans"/>
                        <a:ea typeface="ＭＳ Ｐゴシック" charset="0"/>
                        <a:cs typeface="Open Sans"/>
                      </a:endParaRPr>
                    </a:p>
                  </a:txBody>
                  <a:tcPr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457288">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CA" sz="2400" u="none" strike="noStrike" cap="none" normalizeH="0" baseline="0">
                          <a:ln>
                            <a:noFill/>
                          </a:ln>
                          <a:effectLst/>
                          <a:latin typeface="Open Sans"/>
                          <a:cs typeface="Open Sans"/>
                        </a:rPr>
                        <a:t>Second Line</a:t>
                      </a:r>
                      <a:endParaRPr kumimoji="0" lang="en-CA" sz="2400" b="0" i="0" u="none" strike="noStrike" cap="none" normalizeH="0" baseline="0">
                        <a:ln>
                          <a:noFill/>
                        </a:ln>
                        <a:solidFill>
                          <a:srgbClr val="000000"/>
                        </a:solidFill>
                        <a:effectLst/>
                        <a:latin typeface="Open Sans"/>
                        <a:ea typeface="ＭＳ Ｐゴシック" charset="0"/>
                        <a:cs typeface="Open Sans"/>
                      </a:endParaRPr>
                    </a:p>
                  </a:txBody>
                  <a:tcPr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CA" sz="2400" u="none" strike="noStrike" cap="none" normalizeH="0" baseline="0">
                          <a:ln>
                            <a:noFill/>
                          </a:ln>
                          <a:effectLst/>
                          <a:latin typeface="Open Sans"/>
                          <a:cs typeface="Open Sans"/>
                        </a:rPr>
                        <a:t>Opioids*</a:t>
                      </a:r>
                      <a:endParaRPr kumimoji="0" lang="en-CA" sz="2400" b="0" i="0" u="none" strike="noStrike" cap="none" normalizeH="0" baseline="0">
                        <a:ln>
                          <a:noFill/>
                        </a:ln>
                        <a:solidFill>
                          <a:srgbClr val="000000"/>
                        </a:solidFill>
                        <a:effectLst/>
                        <a:latin typeface="Open Sans"/>
                        <a:ea typeface="ＭＳ Ｐゴシック" charset="0"/>
                        <a:cs typeface="Open Sans"/>
                      </a:endParaRPr>
                    </a:p>
                  </a:txBody>
                  <a:tcPr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554780">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CA" sz="2400" u="none" strike="noStrike" cap="none" normalizeH="0" baseline="0">
                          <a:ln>
                            <a:noFill/>
                          </a:ln>
                          <a:effectLst/>
                          <a:latin typeface="Open Sans"/>
                          <a:cs typeface="Open Sans"/>
                        </a:rPr>
                        <a:t>Other</a:t>
                      </a:r>
                      <a:endParaRPr kumimoji="0" lang="en-CA" sz="2400" b="0" i="0" u="none" strike="noStrike" cap="none" normalizeH="0" baseline="0">
                        <a:ln>
                          <a:noFill/>
                        </a:ln>
                        <a:solidFill>
                          <a:srgbClr val="000000"/>
                        </a:solidFill>
                        <a:effectLst/>
                        <a:latin typeface="Open Sans"/>
                        <a:ea typeface="ＭＳ Ｐゴシック" charset="0"/>
                        <a:cs typeface="Open Sans"/>
                      </a:endParaRPr>
                    </a:p>
                  </a:txBody>
                  <a:tcPr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CA" sz="2400" u="none" strike="noStrike" cap="none" normalizeH="0" baseline="0" dirty="0">
                          <a:ln>
                            <a:noFill/>
                          </a:ln>
                          <a:effectLst/>
                          <a:latin typeface="Open Sans"/>
                          <a:cs typeface="Open Sans"/>
                        </a:rPr>
                        <a:t>Topical nitrate</a:t>
                      </a:r>
                    </a:p>
                    <a:p>
                      <a:pPr marL="0" marR="0" lvl="0" indent="0" algn="l" defTabSz="841375" rtl="0" eaLnBrk="1" fontAlgn="base" latinLnBrk="0" hangingPunct="1">
                        <a:lnSpc>
                          <a:spcPct val="100000"/>
                        </a:lnSpc>
                        <a:spcBef>
                          <a:spcPct val="0"/>
                        </a:spcBef>
                        <a:spcAft>
                          <a:spcPct val="0"/>
                        </a:spcAft>
                        <a:buClrTx/>
                        <a:buSzTx/>
                        <a:buFontTx/>
                        <a:buNone/>
                        <a:tabLst/>
                      </a:pPr>
                      <a:r>
                        <a:rPr kumimoji="0" lang="en-CA" sz="2400" u="none" strike="noStrike" cap="none" normalizeH="0" baseline="0" dirty="0">
                          <a:ln>
                            <a:noFill/>
                          </a:ln>
                          <a:effectLst/>
                          <a:latin typeface="Open Sans"/>
                          <a:cs typeface="Open Sans"/>
                        </a:rPr>
                        <a:t>Capsaicin</a:t>
                      </a:r>
                    </a:p>
                    <a:p>
                      <a:pPr marL="0" marR="0" lvl="0" indent="0" algn="l" defTabSz="841375" rtl="0" eaLnBrk="1" fontAlgn="base" latinLnBrk="0" hangingPunct="1">
                        <a:lnSpc>
                          <a:spcPct val="100000"/>
                        </a:lnSpc>
                        <a:spcBef>
                          <a:spcPct val="0"/>
                        </a:spcBef>
                        <a:spcAft>
                          <a:spcPct val="0"/>
                        </a:spcAft>
                        <a:buClrTx/>
                        <a:buSzTx/>
                        <a:buFontTx/>
                        <a:buNone/>
                        <a:tabLst/>
                      </a:pPr>
                      <a:r>
                        <a:rPr kumimoji="0" lang="en-CA" sz="2400" u="none" strike="noStrike" cap="none" normalizeH="0" baseline="0" dirty="0">
                          <a:ln>
                            <a:noFill/>
                          </a:ln>
                          <a:effectLst/>
                          <a:latin typeface="Open Sans"/>
                          <a:cs typeface="Open Sans"/>
                        </a:rPr>
                        <a:t>Transcutaneous electrical nerve</a:t>
                      </a:r>
                    </a:p>
                    <a:p>
                      <a:pPr marL="0" marR="0" lvl="0" indent="0" algn="l" defTabSz="841375" rtl="0" eaLnBrk="1" fontAlgn="base" latinLnBrk="0" hangingPunct="1">
                        <a:lnSpc>
                          <a:spcPct val="100000"/>
                        </a:lnSpc>
                        <a:spcBef>
                          <a:spcPct val="0"/>
                        </a:spcBef>
                        <a:spcAft>
                          <a:spcPct val="0"/>
                        </a:spcAft>
                        <a:buClrTx/>
                        <a:buSzTx/>
                        <a:buFontTx/>
                        <a:buNone/>
                        <a:tabLst/>
                      </a:pPr>
                      <a:r>
                        <a:rPr kumimoji="0" lang="en-CA" sz="2400" u="none" strike="noStrike" cap="none" normalizeH="0" baseline="0" dirty="0">
                          <a:ln>
                            <a:noFill/>
                          </a:ln>
                          <a:effectLst/>
                          <a:latin typeface="Open Sans"/>
                          <a:cs typeface="Open Sans"/>
                        </a:rPr>
                        <a:t>     stimulation</a:t>
                      </a:r>
                      <a:endParaRPr kumimoji="0" lang="en-CA" sz="2400" b="0" i="0" u="none" strike="noStrike" cap="none" normalizeH="0" baseline="0" dirty="0">
                        <a:ln>
                          <a:noFill/>
                        </a:ln>
                        <a:solidFill>
                          <a:srgbClr val="000000"/>
                        </a:solidFill>
                        <a:effectLst/>
                        <a:latin typeface="Open Sans"/>
                        <a:ea typeface="ＭＳ Ｐゴシック" charset="0"/>
                        <a:cs typeface="Open Sans"/>
                      </a:endParaRPr>
                    </a:p>
                  </a:txBody>
                  <a:tcPr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
        <p:nvSpPr>
          <p:cNvPr id="34833" name="Content Placeholder 2"/>
          <p:cNvSpPr>
            <a:spLocks noGrp="1"/>
          </p:cNvSpPr>
          <p:nvPr>
            <p:ph idx="4294967295"/>
          </p:nvPr>
        </p:nvSpPr>
        <p:spPr>
          <a:xfrm>
            <a:off x="450850" y="5111750"/>
            <a:ext cx="8229600" cy="838200"/>
          </a:xfrm>
          <a:solidFill>
            <a:schemeClr val="bg1"/>
          </a:solidFill>
        </p:spPr>
        <p:txBody>
          <a:bodyPr/>
          <a:lstStyle/>
          <a:p>
            <a:pPr marL="0" indent="0" algn="ctr">
              <a:buFont typeface="Arial" pitchFamily="34" charset="0"/>
              <a:buNone/>
            </a:pPr>
            <a:r>
              <a:rPr lang="en-US" altLang="en-US" smtClean="0">
                <a:latin typeface="Open Sans"/>
                <a:ea typeface="ＭＳ Ｐゴシック" pitchFamily="34" charset="-128"/>
              </a:rPr>
              <a:t>* </a:t>
            </a:r>
            <a:r>
              <a:rPr lang="en-US" altLang="en-US" sz="1800" i="1" smtClean="0">
                <a:latin typeface="Open Sans"/>
                <a:ea typeface="ＭＳ Ｐゴシック" pitchFamily="34" charset="-128"/>
              </a:rPr>
              <a:t>Opioid</a:t>
            </a:r>
            <a:r>
              <a:rPr lang="en-CA" altLang="en-US" sz="1800" i="1" smtClean="0">
                <a:latin typeface="Open Sans"/>
                <a:ea typeface="ＭＳ Ｐゴシック" pitchFamily="34" charset="-128"/>
              </a:rPr>
              <a:t> use should be selective, after other options have failed to be effective, and clinicians must be aware of the risks of tolerance, abuse, dependency and addiction</a:t>
            </a:r>
            <a:r>
              <a:rPr lang="en-CA" altLang="en-US" sz="1800" b="0" i="1" smtClean="0">
                <a:latin typeface="Open Sans"/>
                <a:ea typeface="ＭＳ Ｐゴシック" pitchFamily="34" charset="-128"/>
              </a:rPr>
              <a:t/>
            </a:r>
            <a:br>
              <a:rPr lang="en-CA" altLang="en-US" sz="1800" b="0" i="1" smtClean="0">
                <a:latin typeface="Open Sans"/>
                <a:ea typeface="ＭＳ Ｐゴシック" pitchFamily="34" charset="-128"/>
              </a:rPr>
            </a:br>
            <a:endParaRPr lang="en-US" altLang="en-US" sz="1800" i="1" smtClean="0">
              <a:latin typeface="Open Sans"/>
              <a:ea typeface="ＭＳ Ｐゴシック" pitchFamily="34" charset="-128"/>
            </a:endParaRPr>
          </a:p>
        </p:txBody>
      </p:sp>
      <p:sp>
        <p:nvSpPr>
          <p:cNvPr id="34834" name="Title 3"/>
          <p:cNvSpPr>
            <a:spLocks noGrp="1"/>
          </p:cNvSpPr>
          <p:nvPr>
            <p:ph type="title" idx="4294967295"/>
          </p:nvPr>
        </p:nvSpPr>
        <p:spPr/>
        <p:txBody>
          <a:bodyPr/>
          <a:lstStyle/>
          <a:p>
            <a:r>
              <a:rPr lang="en-CA" altLang="en-US" smtClean="0">
                <a:latin typeface="Open Sans"/>
                <a:ea typeface="ＭＳ Ｐゴシック" pitchFamily="34" charset="-128"/>
              </a:rPr>
              <a:t>Many Treatment Options Exist for Neuropathic Pain</a:t>
            </a:r>
          </a:p>
        </p:txBody>
      </p:sp>
      <p:sp>
        <p:nvSpPr>
          <p:cNvPr id="197652" name="Text Box 20"/>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31.  Neuropathy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9723" name="Group 43"/>
          <p:cNvGraphicFramePr>
            <a:graphicFrameLocks noGrp="1"/>
          </p:cNvGraphicFramePr>
          <p:nvPr/>
        </p:nvGraphicFramePr>
        <p:xfrm>
          <a:off x="168275" y="1392238"/>
          <a:ext cx="8839200" cy="3636962"/>
        </p:xfrm>
        <a:graphic>
          <a:graphicData uri="http://schemas.openxmlformats.org/drawingml/2006/table">
            <a:tbl>
              <a:tblPr/>
              <a:tblGrid>
                <a:gridCol w="1981200"/>
                <a:gridCol w="1600200"/>
                <a:gridCol w="1752600"/>
                <a:gridCol w="1524000"/>
                <a:gridCol w="1981200"/>
              </a:tblGrid>
              <a:tr h="822325">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smtClean="0">
                          <a:ln>
                            <a:noFill/>
                          </a:ln>
                          <a:solidFill>
                            <a:srgbClr val="FFFFFF"/>
                          </a:solidFill>
                          <a:effectLst/>
                          <a:latin typeface="Calibri" pitchFamily="34" charset="0"/>
                          <a:ea typeface="ＭＳ Ｐゴシック" pitchFamily="34" charset="-128"/>
                        </a:rPr>
                        <a:t>Medication</a:t>
                      </a:r>
                      <a:endParaRPr kumimoji="0" lang="en-US" altLang="en-US" sz="2400" b="1" i="0" u="none" strike="noStrike" cap="none" normalizeH="0" baseline="0" smtClean="0">
                        <a:ln>
                          <a:noFill/>
                        </a:ln>
                        <a:solidFill>
                          <a:srgbClr val="FFFFFF"/>
                        </a:solidFill>
                        <a:effectLst/>
                        <a:latin typeface="Open Sans"/>
                        <a:ea typeface="Open Sans"/>
                        <a:cs typeface="Open Sans"/>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smtClean="0">
                          <a:ln>
                            <a:noFill/>
                          </a:ln>
                          <a:solidFill>
                            <a:srgbClr val="FFFFFF"/>
                          </a:solidFill>
                          <a:effectLst/>
                          <a:latin typeface="Calibri" pitchFamily="34" charset="0"/>
                          <a:ea typeface="ＭＳ Ｐゴシック" pitchFamily="34" charset="-128"/>
                        </a:rPr>
                        <a:t>Starting Dose</a:t>
                      </a:r>
                      <a:endParaRPr kumimoji="0" lang="en-US" altLang="en-US" sz="2400" b="1" i="0" u="none" strike="noStrike" cap="none" normalizeH="0" baseline="0" smtClean="0">
                        <a:ln>
                          <a:noFill/>
                        </a:ln>
                        <a:solidFill>
                          <a:srgbClr val="FFFFFF"/>
                        </a:solidFill>
                        <a:effectLst/>
                        <a:latin typeface="Open Sans"/>
                        <a:ea typeface="Open Sans"/>
                        <a:cs typeface="Open Sans"/>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smtClean="0">
                          <a:ln>
                            <a:noFill/>
                          </a:ln>
                          <a:solidFill>
                            <a:srgbClr val="FFFFFF"/>
                          </a:solidFill>
                          <a:effectLst/>
                          <a:latin typeface="Calibri" pitchFamily="34" charset="0"/>
                          <a:ea typeface="ＭＳ Ｐゴシック" pitchFamily="34" charset="-128"/>
                        </a:rPr>
                        <a:t>Titration</a:t>
                      </a:r>
                      <a:endParaRPr kumimoji="0" lang="en-US" altLang="en-US" sz="2400" b="1" i="0" u="none" strike="noStrike" cap="none" normalizeH="0" baseline="0" smtClean="0">
                        <a:ln>
                          <a:noFill/>
                        </a:ln>
                        <a:solidFill>
                          <a:srgbClr val="FFFFFF"/>
                        </a:solidFill>
                        <a:effectLst/>
                        <a:latin typeface="Open Sans"/>
                        <a:ea typeface="Open Sans"/>
                        <a:cs typeface="Open Sans"/>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smtClean="0">
                          <a:ln>
                            <a:noFill/>
                          </a:ln>
                          <a:solidFill>
                            <a:srgbClr val="FFFFFF"/>
                          </a:solidFill>
                          <a:effectLst/>
                          <a:latin typeface="Calibri" pitchFamily="34" charset="0"/>
                          <a:ea typeface="ＭＳ Ｐゴシック" pitchFamily="34" charset="-128"/>
                        </a:rPr>
                        <a:t>Maximal Dose</a:t>
                      </a:r>
                      <a:endParaRPr kumimoji="0" lang="en-US" altLang="en-US" sz="2400" b="1" i="0" u="none" strike="noStrike" cap="none" normalizeH="0" baseline="0" smtClean="0">
                        <a:ln>
                          <a:noFill/>
                        </a:ln>
                        <a:solidFill>
                          <a:srgbClr val="FFFFFF"/>
                        </a:solidFill>
                        <a:effectLst/>
                        <a:latin typeface="Open Sans"/>
                        <a:ea typeface="Open Sans"/>
                        <a:cs typeface="Open Sans"/>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smtClean="0">
                          <a:ln>
                            <a:noFill/>
                          </a:ln>
                          <a:solidFill>
                            <a:srgbClr val="FFFFFF"/>
                          </a:solidFill>
                          <a:effectLst/>
                          <a:latin typeface="Calibri" pitchFamily="34" charset="0"/>
                          <a:ea typeface="ＭＳ Ｐゴシック" pitchFamily="34" charset="-128"/>
                        </a:rPr>
                        <a:t>Starting Cost</a:t>
                      </a:r>
                      <a:endParaRPr kumimoji="0" lang="en-US" altLang="en-US" sz="2400" b="1" i="0" u="none" strike="noStrike" cap="none" normalizeH="0" baseline="0" smtClean="0">
                        <a:ln>
                          <a:noFill/>
                        </a:ln>
                        <a:solidFill>
                          <a:srgbClr val="FFFFFF"/>
                        </a:solidFill>
                        <a:effectLst/>
                        <a:latin typeface="Open Sans"/>
                        <a:ea typeface="Open Sans"/>
                        <a:cs typeface="Open Sans"/>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931863">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rgbClr val="000000"/>
                          </a:solidFill>
                          <a:effectLst/>
                          <a:latin typeface="Calibri" pitchFamily="34" charset="0"/>
                          <a:ea typeface="ＭＳ Ｐゴシック" pitchFamily="34" charset="-128"/>
                        </a:rPr>
                        <a:t>Gabapentin</a:t>
                      </a:r>
                      <a:r>
                        <a:rPr kumimoji="0" lang="en-US" altLang="en-US" sz="2000" b="0" i="0" u="none" strike="noStrike" cap="none" normalizeH="0" baseline="30000" smtClean="0">
                          <a:ln>
                            <a:noFill/>
                          </a:ln>
                          <a:solidFill>
                            <a:srgbClr val="000000"/>
                          </a:solidFill>
                          <a:effectLst/>
                          <a:latin typeface="Calibri" pitchFamily="34" charset="0"/>
                          <a:ea typeface="ＭＳ Ｐゴシック" pitchFamily="34" charset="-128"/>
                        </a:rPr>
                        <a:t>‡</a:t>
                      </a:r>
                      <a:r>
                        <a:rPr kumimoji="0" lang="en-US" altLang="en-US" sz="2000" b="0" i="0" u="none" strike="noStrike" cap="none" normalizeH="0" baseline="0" smtClean="0">
                          <a:ln>
                            <a:noFill/>
                          </a:ln>
                          <a:solidFill>
                            <a:srgbClr val="000000"/>
                          </a:solidFill>
                          <a:effectLst/>
                          <a:latin typeface="Calibri" pitchFamily="34" charset="0"/>
                          <a:ea typeface="ＭＳ Ｐゴシック" pitchFamily="34" charset="-128"/>
                        </a:rPr>
                        <a:t> </a:t>
                      </a:r>
                      <a:r>
                        <a:rPr kumimoji="0" lang="en-US" altLang="en-US" sz="1400" b="0" i="0" u="none" strike="noStrike" cap="none" normalizeH="0" baseline="0" smtClean="0">
                          <a:ln>
                            <a:noFill/>
                          </a:ln>
                          <a:solidFill>
                            <a:srgbClr val="000000"/>
                          </a:solidFill>
                          <a:effectLst/>
                          <a:latin typeface="Calibri" pitchFamily="34" charset="0"/>
                          <a:ea typeface="ＭＳ Ｐゴシック" pitchFamily="34" charset="-128"/>
                        </a:rPr>
                        <a:t>[Grade B, Level 2]</a:t>
                      </a:r>
                      <a:endParaRPr kumimoji="0" lang="en-US" altLang="en-US" sz="2000" b="0" i="0" u="none" strike="noStrike" cap="none" normalizeH="0" baseline="0" smtClean="0">
                        <a:ln>
                          <a:noFill/>
                        </a:ln>
                        <a:solidFill>
                          <a:srgbClr val="000000"/>
                        </a:solidFill>
                        <a:effectLst/>
                        <a:latin typeface="Calibri" pitchFamily="34" charset="0"/>
                        <a:ea typeface="ＭＳ Ｐゴシック"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rgbClr val="000000"/>
                        </a:solidFill>
                        <a:effectLst/>
                        <a:latin typeface="Open Sans"/>
                        <a:ea typeface="Open Sans"/>
                        <a:cs typeface="Open Sans"/>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smtClean="0">
                          <a:ln>
                            <a:noFill/>
                          </a:ln>
                          <a:solidFill>
                            <a:srgbClr val="000000"/>
                          </a:solidFill>
                          <a:effectLst/>
                          <a:latin typeface="Calibri" pitchFamily="34" charset="0"/>
                          <a:ea typeface="ＭＳ Ｐゴシック" pitchFamily="34" charset="-128"/>
                        </a:rPr>
                        <a:t>300 mg  bid or qhs</a:t>
                      </a:r>
                      <a:endParaRPr kumimoji="0" lang="en-US" altLang="en-US" sz="2000" b="0" i="0" u="none" strike="noStrike" cap="none" normalizeH="0" baseline="0" smtClean="0">
                        <a:ln>
                          <a:noFill/>
                        </a:ln>
                        <a:solidFill>
                          <a:srgbClr val="000000"/>
                        </a:solidFill>
                        <a:effectLst/>
                        <a:latin typeface="Open Sans"/>
                        <a:ea typeface="Open Sans"/>
                        <a:cs typeface="Open Sans"/>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smtClean="0">
                          <a:ln>
                            <a:noFill/>
                          </a:ln>
                          <a:solidFill>
                            <a:srgbClr val="000000"/>
                          </a:solidFill>
                          <a:effectLst/>
                          <a:latin typeface="Calibri" pitchFamily="34" charset="0"/>
                          <a:ea typeface="ＭＳ Ｐゴシック" pitchFamily="34" charset="-128"/>
                        </a:rPr>
                        <a:t>600 mg qid</a:t>
                      </a:r>
                      <a:endParaRPr kumimoji="0" lang="en-US" altLang="en-US" sz="2000" b="0" i="0" u="none" strike="noStrike" cap="none" normalizeH="0" baseline="0" smtClean="0">
                        <a:ln>
                          <a:noFill/>
                        </a:ln>
                        <a:solidFill>
                          <a:srgbClr val="000000"/>
                        </a:solidFill>
                        <a:effectLst/>
                        <a:latin typeface="Open Sans"/>
                        <a:ea typeface="Open Sans"/>
                        <a:cs typeface="Open Sans"/>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smtClean="0">
                          <a:ln>
                            <a:noFill/>
                          </a:ln>
                          <a:solidFill>
                            <a:srgbClr val="000000"/>
                          </a:solidFill>
                          <a:effectLst/>
                          <a:latin typeface="Calibri" pitchFamily="34" charset="0"/>
                          <a:ea typeface="ＭＳ Ｐゴシック" pitchFamily="34" charset="-128"/>
                        </a:rPr>
                        <a:t>3,600 mg/d</a:t>
                      </a:r>
                      <a:endParaRPr kumimoji="0" lang="en-US" altLang="en-US" sz="2000" b="0" i="0" u="none" strike="noStrike" cap="none" normalizeH="0" baseline="0" smtClean="0">
                        <a:ln>
                          <a:noFill/>
                        </a:ln>
                        <a:solidFill>
                          <a:srgbClr val="000000"/>
                        </a:solidFill>
                        <a:effectLst/>
                        <a:latin typeface="Open Sans"/>
                        <a:ea typeface="Open Sans"/>
                        <a:cs typeface="Open Sans"/>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smtClean="0">
                          <a:ln>
                            <a:noFill/>
                          </a:ln>
                          <a:solidFill>
                            <a:srgbClr val="000000"/>
                          </a:solidFill>
                          <a:effectLst/>
                          <a:latin typeface="Calibri" pitchFamily="34" charset="0"/>
                          <a:ea typeface="ＭＳ Ｐゴシック" pitchFamily="34" charset="-128"/>
                        </a:rPr>
                        <a:t>BID:  $24.34/mo</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smtClean="0">
                          <a:ln>
                            <a:noFill/>
                          </a:ln>
                          <a:solidFill>
                            <a:srgbClr val="000000"/>
                          </a:solidFill>
                          <a:effectLst/>
                          <a:latin typeface="Calibri" pitchFamily="34" charset="0"/>
                          <a:ea typeface="ＭＳ Ｐゴシック" pitchFamily="34" charset="-128"/>
                        </a:rPr>
                        <a:t>QD: $18.32</a:t>
                      </a:r>
                      <a:endParaRPr kumimoji="0" lang="en-US" altLang="en-US" sz="2000" b="0" i="0" u="none" strike="noStrike" cap="none" normalizeH="0" baseline="0" smtClean="0">
                        <a:ln>
                          <a:noFill/>
                        </a:ln>
                        <a:solidFill>
                          <a:srgbClr val="000000"/>
                        </a:solidFill>
                        <a:effectLst/>
                        <a:latin typeface="Open Sans"/>
                        <a:ea typeface="Open Sans"/>
                        <a:cs typeface="Open Sans"/>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887413">
                <a:tc>
                  <a:txBody>
                    <a:bodyPr/>
                    <a:lstStyle>
                      <a:lvl1pPr indent="-6350"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6350" algn="l" defTabSz="841375"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rgbClr val="000000"/>
                          </a:solidFill>
                          <a:effectLst/>
                          <a:latin typeface="Calibri" pitchFamily="34" charset="0"/>
                          <a:ea typeface="ＭＳ Ｐゴシック" pitchFamily="34" charset="-128"/>
                        </a:rPr>
                        <a:t>Pregabalin </a:t>
                      </a:r>
                      <a:r>
                        <a:rPr kumimoji="0" lang="en-US" altLang="en-US" sz="1400" b="0" i="0" u="none" strike="noStrike" cap="none" normalizeH="0" baseline="0" smtClean="0">
                          <a:ln>
                            <a:noFill/>
                          </a:ln>
                          <a:solidFill>
                            <a:srgbClr val="000000"/>
                          </a:solidFill>
                          <a:effectLst/>
                          <a:latin typeface="Calibri" pitchFamily="34" charset="0"/>
                          <a:ea typeface="ＭＳ Ｐゴシック" pitchFamily="34" charset="-128"/>
                        </a:rPr>
                        <a:t>[Grade A, Level 1]</a:t>
                      </a:r>
                      <a:endParaRPr kumimoji="0" lang="en-US" altLang="en-US" sz="2000" b="0" i="0" u="none" strike="noStrike" cap="none" normalizeH="0" baseline="0" smtClean="0">
                        <a:ln>
                          <a:noFill/>
                        </a:ln>
                        <a:solidFill>
                          <a:srgbClr val="000000"/>
                        </a:solidFill>
                        <a:effectLst/>
                        <a:latin typeface="Open Sans"/>
                        <a:ea typeface="Open Sans"/>
                        <a:cs typeface="Open Sans"/>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smtClean="0">
                          <a:ln>
                            <a:noFill/>
                          </a:ln>
                          <a:solidFill>
                            <a:srgbClr val="000000"/>
                          </a:solidFill>
                          <a:effectLst/>
                          <a:latin typeface="Calibri" pitchFamily="34" charset="0"/>
                          <a:ea typeface="ＭＳ Ｐゴシック" pitchFamily="34" charset="-128"/>
                        </a:rPr>
                        <a:t>75 mg bid</a:t>
                      </a:r>
                      <a:endParaRPr kumimoji="0" lang="en-US" altLang="en-US" sz="2000" b="0" i="0" u="none" strike="noStrike" cap="none" normalizeH="0" baseline="0" smtClean="0">
                        <a:ln>
                          <a:noFill/>
                        </a:ln>
                        <a:solidFill>
                          <a:srgbClr val="000000"/>
                        </a:solidFill>
                        <a:effectLst/>
                        <a:latin typeface="Open Sans"/>
                        <a:ea typeface="Open Sans"/>
                        <a:cs typeface="Open Sans"/>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smtClean="0">
                          <a:ln>
                            <a:noFill/>
                          </a:ln>
                          <a:solidFill>
                            <a:srgbClr val="000000"/>
                          </a:solidFill>
                          <a:effectLst/>
                          <a:latin typeface="Calibri" pitchFamily="34" charset="0"/>
                          <a:ea typeface="ＭＳ Ｐゴシック" pitchFamily="34" charset="-128"/>
                        </a:rPr>
                        <a:t>300 mg bid</a:t>
                      </a:r>
                      <a:endParaRPr kumimoji="0" lang="en-US" altLang="en-US" sz="2000" b="0" i="0" u="none" strike="noStrike" cap="none" normalizeH="0" baseline="0" smtClean="0">
                        <a:ln>
                          <a:noFill/>
                        </a:ln>
                        <a:solidFill>
                          <a:srgbClr val="000000"/>
                        </a:solidFill>
                        <a:effectLst/>
                        <a:latin typeface="Open Sans"/>
                        <a:ea typeface="Open Sans"/>
                        <a:cs typeface="Open Sans"/>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smtClean="0">
                          <a:ln>
                            <a:noFill/>
                          </a:ln>
                          <a:solidFill>
                            <a:srgbClr val="000000"/>
                          </a:solidFill>
                          <a:effectLst/>
                          <a:latin typeface="Calibri" pitchFamily="34" charset="0"/>
                          <a:ea typeface="ＭＳ Ｐゴシック" pitchFamily="34" charset="-128"/>
                        </a:rPr>
                        <a:t>600 mg/d</a:t>
                      </a:r>
                      <a:endParaRPr kumimoji="0" lang="en-US" altLang="en-US" sz="2000" b="0" i="0" u="none" strike="noStrike" cap="none" normalizeH="0" baseline="0" smtClean="0">
                        <a:ln>
                          <a:noFill/>
                        </a:ln>
                        <a:solidFill>
                          <a:srgbClr val="000000"/>
                        </a:solidFill>
                        <a:effectLst/>
                        <a:latin typeface="Open Sans"/>
                        <a:ea typeface="Open Sans"/>
                        <a:cs typeface="Open Sans"/>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smtClean="0">
                          <a:ln>
                            <a:noFill/>
                          </a:ln>
                          <a:solidFill>
                            <a:srgbClr val="000000"/>
                          </a:solidFill>
                          <a:effectLst/>
                          <a:latin typeface="Calibri" pitchFamily="34" charset="0"/>
                          <a:ea typeface="ＭＳ Ｐゴシック" pitchFamily="34" charset="-128"/>
                        </a:rPr>
                        <a:t>$98.77/mo</a:t>
                      </a:r>
                      <a:endParaRPr kumimoji="0" lang="en-US" altLang="en-US" sz="2000" b="0" i="0" u="none" strike="noStrike" cap="none" normalizeH="0" baseline="0" smtClean="0">
                        <a:ln>
                          <a:noFill/>
                        </a:ln>
                        <a:solidFill>
                          <a:srgbClr val="000000"/>
                        </a:solidFill>
                        <a:effectLst/>
                        <a:latin typeface="Open Sans"/>
                        <a:ea typeface="Open Sans"/>
                        <a:cs typeface="Open Sans"/>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995363">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rgbClr val="000000"/>
                          </a:solidFill>
                          <a:effectLst/>
                          <a:latin typeface="Calibri" pitchFamily="34" charset="0"/>
                          <a:ea typeface="ＭＳ Ｐゴシック" pitchFamily="34" charset="-128"/>
                        </a:rPr>
                        <a:t>Valproate</a:t>
                      </a:r>
                      <a:r>
                        <a:rPr kumimoji="0" lang="en-US" altLang="en-US" sz="2000" b="0" i="0" u="none" strike="noStrike" cap="none" normalizeH="0" baseline="30000" smtClean="0">
                          <a:ln>
                            <a:noFill/>
                          </a:ln>
                          <a:solidFill>
                            <a:srgbClr val="000000"/>
                          </a:solidFill>
                          <a:effectLst/>
                          <a:latin typeface="Calibri" pitchFamily="34" charset="0"/>
                          <a:ea typeface="ＭＳ Ｐゴシック" pitchFamily="34" charset="-128"/>
                        </a:rPr>
                        <a:t>‡</a:t>
                      </a:r>
                    </a:p>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30000" smtClean="0">
                          <a:ln>
                            <a:noFill/>
                          </a:ln>
                          <a:solidFill>
                            <a:srgbClr val="000000"/>
                          </a:solidFill>
                          <a:effectLst/>
                          <a:latin typeface="Calibri" pitchFamily="34" charset="0"/>
                          <a:ea typeface="ＭＳ Ｐゴシック" pitchFamily="34" charset="-128"/>
                        </a:rPr>
                        <a:t> </a:t>
                      </a:r>
                      <a:r>
                        <a:rPr kumimoji="0" lang="en-US" altLang="en-US" sz="1400" b="0" i="0" u="none" strike="noStrike" cap="none" normalizeH="0" baseline="0" smtClean="0">
                          <a:ln>
                            <a:noFill/>
                          </a:ln>
                          <a:solidFill>
                            <a:srgbClr val="000000"/>
                          </a:solidFill>
                          <a:effectLst/>
                          <a:latin typeface="Calibri" pitchFamily="34" charset="0"/>
                          <a:ea typeface="ＭＳ Ｐゴシック" pitchFamily="34" charset="-128"/>
                        </a:rPr>
                        <a:t>[Grade B, Level 2]</a:t>
                      </a:r>
                      <a:endParaRPr kumimoji="0" lang="en-US" altLang="en-US" sz="2000" b="0" i="0" u="none" strike="noStrike" cap="none" normalizeH="0" baseline="0" smtClean="0">
                        <a:ln>
                          <a:noFill/>
                        </a:ln>
                        <a:solidFill>
                          <a:srgbClr val="000000"/>
                        </a:solidFill>
                        <a:effectLst/>
                        <a:latin typeface="Open Sans"/>
                        <a:ea typeface="Open Sans"/>
                        <a:cs typeface="Open Sans"/>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smtClean="0">
                          <a:ln>
                            <a:noFill/>
                          </a:ln>
                          <a:solidFill>
                            <a:srgbClr val="000000"/>
                          </a:solidFill>
                          <a:effectLst/>
                          <a:latin typeface="Calibri" pitchFamily="34" charset="0"/>
                          <a:ea typeface="ＭＳ Ｐゴシック" pitchFamily="34" charset="-128"/>
                        </a:rPr>
                        <a:t>250 mg  bid</a:t>
                      </a:r>
                      <a:endParaRPr kumimoji="0" lang="en-US" altLang="en-US" sz="2000" b="0" i="0" u="none" strike="noStrike" cap="none" normalizeH="0" baseline="0" smtClean="0">
                        <a:ln>
                          <a:noFill/>
                        </a:ln>
                        <a:solidFill>
                          <a:srgbClr val="000000"/>
                        </a:solidFill>
                        <a:effectLst/>
                        <a:latin typeface="Open Sans"/>
                        <a:ea typeface="Open Sans"/>
                        <a:cs typeface="Open Sans"/>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smtClean="0">
                          <a:ln>
                            <a:noFill/>
                          </a:ln>
                          <a:solidFill>
                            <a:srgbClr val="000000"/>
                          </a:solidFill>
                          <a:effectLst/>
                          <a:latin typeface="Calibri" pitchFamily="34" charset="0"/>
                          <a:ea typeface="ＭＳ Ｐゴシック" pitchFamily="34" charset="-128"/>
                        </a:rPr>
                        <a:t>500 mg bid</a:t>
                      </a:r>
                      <a:endParaRPr kumimoji="0" lang="en-US" altLang="en-US" sz="2000" b="0" i="0" u="none" strike="noStrike" cap="none" normalizeH="0" baseline="0" smtClean="0">
                        <a:ln>
                          <a:noFill/>
                        </a:ln>
                        <a:solidFill>
                          <a:srgbClr val="000000"/>
                        </a:solidFill>
                        <a:effectLst/>
                        <a:latin typeface="Open Sans"/>
                        <a:ea typeface="Open Sans"/>
                        <a:cs typeface="Open Sans"/>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smtClean="0">
                          <a:ln>
                            <a:noFill/>
                          </a:ln>
                          <a:solidFill>
                            <a:srgbClr val="000000"/>
                          </a:solidFill>
                          <a:effectLst/>
                          <a:latin typeface="Calibri" pitchFamily="34" charset="0"/>
                          <a:ea typeface="ＭＳ Ｐゴシック" pitchFamily="34" charset="-128"/>
                        </a:rPr>
                        <a:t>1,500 mg/d</a:t>
                      </a:r>
                      <a:endParaRPr kumimoji="0" lang="en-US" altLang="en-US" sz="2000" b="0" i="0" u="none" strike="noStrike" cap="none" normalizeH="0" baseline="0" smtClean="0">
                        <a:ln>
                          <a:noFill/>
                        </a:ln>
                        <a:solidFill>
                          <a:srgbClr val="000000"/>
                        </a:solidFill>
                        <a:effectLst/>
                        <a:latin typeface="Open Sans"/>
                        <a:ea typeface="Open Sans"/>
                        <a:cs typeface="Open Sans"/>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smtClean="0">
                          <a:ln>
                            <a:noFill/>
                          </a:ln>
                          <a:solidFill>
                            <a:srgbClr val="000000"/>
                          </a:solidFill>
                          <a:effectLst/>
                          <a:latin typeface="Calibri" pitchFamily="34" charset="0"/>
                          <a:ea typeface="ＭＳ Ｐゴシック" pitchFamily="34" charset="-128"/>
                        </a:rPr>
                        <a:t>$12.37/mo</a:t>
                      </a:r>
                      <a:endParaRPr kumimoji="0" lang="en-US" altLang="en-US" sz="2000" b="0" i="0" u="none" strike="noStrike" cap="none" normalizeH="0" baseline="0" smtClean="0">
                        <a:ln>
                          <a:noFill/>
                        </a:ln>
                        <a:solidFill>
                          <a:srgbClr val="000000"/>
                        </a:solidFill>
                        <a:effectLst/>
                        <a:latin typeface="Open Sans"/>
                        <a:ea typeface="Open Sans"/>
                        <a:cs typeface="Open Sans"/>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bl>
          </a:graphicData>
        </a:graphic>
      </p:graphicFrame>
      <p:sp>
        <p:nvSpPr>
          <p:cNvPr id="3" name="TextBox 2"/>
          <p:cNvSpPr txBox="1"/>
          <p:nvPr/>
        </p:nvSpPr>
        <p:spPr>
          <a:xfrm>
            <a:off x="228600" y="6205538"/>
            <a:ext cx="6705600" cy="830262"/>
          </a:xfrm>
          <a:prstGeom prst="rect">
            <a:avLst/>
          </a:prstGeom>
          <a:noFill/>
        </p:spPr>
        <p:txBody>
          <a:bodyPr>
            <a:spAutoFit/>
          </a:bodyPr>
          <a:lstStyle/>
          <a:p>
            <a:pPr indent="-6350">
              <a:defRPr/>
            </a:pPr>
            <a:r>
              <a:rPr lang="en-US" sz="1200" dirty="0" err="1">
                <a:latin typeface="Open Sans"/>
                <a:ea typeface="+mn-ea"/>
                <a:cs typeface="Open Sans"/>
              </a:rPr>
              <a:t>Backonja</a:t>
            </a:r>
            <a:r>
              <a:rPr lang="en-US" sz="1200" dirty="0">
                <a:latin typeface="Open Sans"/>
                <a:ea typeface="+mn-ea"/>
                <a:cs typeface="Open Sans"/>
              </a:rPr>
              <a:t> M, JAMA 1998; </a:t>
            </a:r>
            <a:r>
              <a:rPr lang="en-US" sz="1200" dirty="0" err="1">
                <a:latin typeface="Open Sans"/>
                <a:ea typeface="+mn-ea"/>
                <a:cs typeface="Open Sans"/>
              </a:rPr>
              <a:t>Gilron</a:t>
            </a:r>
            <a:r>
              <a:rPr lang="en-US" sz="1200" dirty="0">
                <a:latin typeface="Open Sans"/>
                <a:ea typeface="+mn-ea"/>
                <a:cs typeface="Open Sans"/>
              </a:rPr>
              <a:t> J, NEJM 2005; </a:t>
            </a:r>
            <a:r>
              <a:rPr lang="en-US" sz="1200" dirty="0" err="1">
                <a:latin typeface="Open Sans"/>
                <a:ea typeface="+mn-ea"/>
                <a:cs typeface="Open Sans"/>
              </a:rPr>
              <a:t>Rosenstock</a:t>
            </a:r>
            <a:r>
              <a:rPr lang="en-US" sz="1200" dirty="0">
                <a:latin typeface="Open Sans"/>
                <a:ea typeface="+mn-ea"/>
                <a:cs typeface="Open Sans"/>
              </a:rPr>
              <a:t> J, Pain 2004; Lesser H, </a:t>
            </a:r>
            <a:r>
              <a:rPr lang="en-US" sz="1200" dirty="0" err="1">
                <a:latin typeface="Open Sans"/>
                <a:ea typeface="+mn-ea"/>
                <a:cs typeface="Open Sans"/>
              </a:rPr>
              <a:t>Neur</a:t>
            </a:r>
            <a:r>
              <a:rPr lang="en-US" sz="1200" dirty="0">
                <a:latin typeface="Open Sans"/>
                <a:ea typeface="+mn-ea"/>
                <a:cs typeface="Open Sans"/>
              </a:rPr>
              <a:t> 2004; Richter RW, J Pain 2005; Satoh J, Diabetic Med 2011; </a:t>
            </a:r>
            <a:r>
              <a:rPr lang="en-US" sz="1200" dirty="0" err="1">
                <a:latin typeface="Open Sans"/>
                <a:ea typeface="+mn-ea"/>
                <a:cs typeface="Open Sans"/>
              </a:rPr>
              <a:t>Kochar</a:t>
            </a:r>
            <a:r>
              <a:rPr lang="en-US" sz="1200" dirty="0">
                <a:latin typeface="Open Sans"/>
                <a:ea typeface="+mn-ea"/>
                <a:cs typeface="Open Sans"/>
              </a:rPr>
              <a:t> DK </a:t>
            </a:r>
            <a:r>
              <a:rPr lang="en-US" sz="1200" dirty="0" err="1">
                <a:latin typeface="Open Sans"/>
                <a:ea typeface="+mn-ea"/>
                <a:cs typeface="Open Sans"/>
              </a:rPr>
              <a:t>Acta</a:t>
            </a:r>
            <a:r>
              <a:rPr lang="en-US" sz="1200" dirty="0">
                <a:latin typeface="Open Sans"/>
                <a:ea typeface="+mn-ea"/>
                <a:cs typeface="Open Sans"/>
              </a:rPr>
              <a:t> </a:t>
            </a:r>
            <a:r>
              <a:rPr lang="en-US" sz="1200" dirty="0" err="1">
                <a:latin typeface="Open Sans"/>
                <a:ea typeface="+mn-ea"/>
                <a:cs typeface="Open Sans"/>
              </a:rPr>
              <a:t>Neurol</a:t>
            </a:r>
            <a:r>
              <a:rPr lang="en-US" sz="1200" dirty="0">
                <a:latin typeface="Open Sans"/>
                <a:ea typeface="+mn-ea"/>
                <a:cs typeface="Open Sans"/>
              </a:rPr>
              <a:t> </a:t>
            </a:r>
            <a:r>
              <a:rPr lang="en-US" sz="1200" dirty="0" err="1">
                <a:latin typeface="Open Sans"/>
                <a:ea typeface="+mn-ea"/>
                <a:cs typeface="Open Sans"/>
              </a:rPr>
              <a:t>Scand</a:t>
            </a:r>
            <a:r>
              <a:rPr lang="en-US" sz="1200" dirty="0">
                <a:latin typeface="Open Sans"/>
                <a:ea typeface="+mn-ea"/>
                <a:cs typeface="Open Sans"/>
              </a:rPr>
              <a:t> 2002; </a:t>
            </a:r>
            <a:r>
              <a:rPr lang="en-US" sz="1200" dirty="0" err="1">
                <a:latin typeface="Open Sans"/>
                <a:ea typeface="+mn-ea"/>
                <a:cs typeface="Open Sans"/>
              </a:rPr>
              <a:t>Kochar</a:t>
            </a:r>
            <a:r>
              <a:rPr lang="en-US" sz="1200" dirty="0">
                <a:latin typeface="Open Sans"/>
                <a:ea typeface="+mn-ea"/>
                <a:cs typeface="Open Sans"/>
              </a:rPr>
              <a:t> DK, QJM 2004</a:t>
            </a:r>
          </a:p>
          <a:p>
            <a:pPr>
              <a:defRPr/>
            </a:pPr>
            <a:endParaRPr lang="en-US" sz="1200" dirty="0">
              <a:latin typeface="Open Sans"/>
              <a:ea typeface="+mn-ea"/>
              <a:cs typeface="Open Sans"/>
            </a:endParaRPr>
          </a:p>
        </p:txBody>
      </p:sp>
      <p:sp>
        <p:nvSpPr>
          <p:cNvPr id="36898" name="TextBox 3"/>
          <p:cNvSpPr txBox="1">
            <a:spLocks noChangeArrowheads="1"/>
          </p:cNvSpPr>
          <p:nvPr/>
        </p:nvSpPr>
        <p:spPr bwMode="auto">
          <a:xfrm>
            <a:off x="152400" y="5164138"/>
            <a:ext cx="8610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eaLnBrk="1" hangingPunct="1"/>
            <a:r>
              <a:rPr lang="en-US" altLang="en-US" sz="1700" baseline="30000">
                <a:latin typeface="Open Sans"/>
                <a:ea typeface="Open Sans"/>
                <a:cs typeface="Open Sans"/>
              </a:rPr>
              <a:t>‡</a:t>
            </a:r>
            <a:r>
              <a:rPr lang="en-US" altLang="en-US" sz="1700">
                <a:latin typeface="Open Sans"/>
                <a:ea typeface="Open Sans"/>
                <a:cs typeface="Open Sans"/>
              </a:rPr>
              <a:t>This drug is not currently approved by Health Canada for the management of neuropathic pain associated with diabetic peripheral neuropathy.</a:t>
            </a:r>
          </a:p>
        </p:txBody>
      </p:sp>
      <p:sp>
        <p:nvSpPr>
          <p:cNvPr id="36899" name="Title 4"/>
          <p:cNvSpPr>
            <a:spLocks noGrp="1"/>
          </p:cNvSpPr>
          <p:nvPr>
            <p:ph type="title" idx="4294967295"/>
          </p:nvPr>
        </p:nvSpPr>
        <p:spPr>
          <a:xfrm>
            <a:off x="574675" y="317500"/>
            <a:ext cx="8077200" cy="1143000"/>
          </a:xfrm>
        </p:spPr>
        <p:txBody>
          <a:bodyPr/>
          <a:lstStyle/>
          <a:p>
            <a:r>
              <a:rPr lang="en-CA" altLang="en-US" sz="3200" smtClean="0">
                <a:latin typeface="Open Sans"/>
                <a:ea typeface="ＭＳ Ｐゴシック" pitchFamily="34" charset="-128"/>
              </a:rPr>
              <a:t>Anticonvulsants for Neuropathic Pain</a:t>
            </a:r>
            <a:r>
              <a:rPr lang="en-CA" altLang="en-US" sz="4400" smtClean="0">
                <a:latin typeface="Open Sans"/>
                <a:ea typeface="ＭＳ Ｐゴシック" pitchFamily="34" charset="-128"/>
              </a:rPr>
              <a:t> </a:t>
            </a:r>
          </a:p>
        </p:txBody>
      </p:sp>
      <p:sp>
        <p:nvSpPr>
          <p:cNvPr id="199717" name="Text Box 37"/>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latin typeface="Open Sans"/>
                <a:ea typeface="Open Sans"/>
                <a:cs typeface="Open Sans"/>
              </a:rPr>
              <a:t>2018 Diabetes Canada CPG – Chapter 31.  Neuropathy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1768" name="Group 40"/>
          <p:cNvGraphicFramePr>
            <a:graphicFrameLocks noGrp="1"/>
          </p:cNvGraphicFramePr>
          <p:nvPr/>
        </p:nvGraphicFramePr>
        <p:xfrm>
          <a:off x="152400" y="1600200"/>
          <a:ext cx="8839200" cy="3357563"/>
        </p:xfrm>
        <a:graphic>
          <a:graphicData uri="http://schemas.openxmlformats.org/drawingml/2006/table">
            <a:tbl>
              <a:tblPr/>
              <a:tblGrid>
                <a:gridCol w="2097088"/>
                <a:gridCol w="1647825"/>
                <a:gridCol w="1798637"/>
                <a:gridCol w="1573213"/>
                <a:gridCol w="1722437"/>
              </a:tblGrid>
              <a:tr h="863600">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smtClean="0">
                          <a:ln>
                            <a:noFill/>
                          </a:ln>
                          <a:solidFill>
                            <a:srgbClr val="FFFFFF"/>
                          </a:solidFill>
                          <a:effectLst/>
                          <a:latin typeface="Open Sans"/>
                          <a:ea typeface="Open Sans"/>
                          <a:cs typeface="Open Sans"/>
                        </a:rPr>
                        <a:t>Medication</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smtClean="0">
                          <a:ln>
                            <a:noFill/>
                          </a:ln>
                          <a:solidFill>
                            <a:srgbClr val="FFFFFF"/>
                          </a:solidFill>
                          <a:effectLst/>
                          <a:latin typeface="Open Sans"/>
                          <a:ea typeface="Open Sans"/>
                          <a:cs typeface="Open Sans"/>
                        </a:rPr>
                        <a:t>Starting Dose</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smtClean="0">
                          <a:ln>
                            <a:noFill/>
                          </a:ln>
                          <a:solidFill>
                            <a:srgbClr val="FFFFFF"/>
                          </a:solidFill>
                          <a:effectLst/>
                          <a:latin typeface="Open Sans"/>
                          <a:ea typeface="Open Sans"/>
                          <a:cs typeface="Open Sans"/>
                        </a:rPr>
                        <a:t>Titration</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smtClean="0">
                          <a:ln>
                            <a:noFill/>
                          </a:ln>
                          <a:solidFill>
                            <a:srgbClr val="FFFFFF"/>
                          </a:solidFill>
                          <a:effectLst/>
                          <a:latin typeface="Open Sans"/>
                          <a:ea typeface="Open Sans"/>
                          <a:cs typeface="Open Sans"/>
                        </a:rPr>
                        <a:t>Maximal Dose</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smtClean="0">
                          <a:ln>
                            <a:noFill/>
                          </a:ln>
                          <a:solidFill>
                            <a:srgbClr val="FFFFFF"/>
                          </a:solidFill>
                          <a:effectLst/>
                          <a:latin typeface="Open Sans"/>
                          <a:ea typeface="Open Sans"/>
                          <a:cs typeface="Open Sans"/>
                        </a:rPr>
                        <a:t>Starting Cost</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769938">
                <a:tc>
                  <a:txBody>
                    <a:bodyPr/>
                    <a:lstStyle>
                      <a:lvl1pPr marL="107950"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107950" marR="0" lvl="0" indent="0" algn="l"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smtClean="0">
                          <a:ln>
                            <a:noFill/>
                          </a:ln>
                          <a:solidFill>
                            <a:srgbClr val="000000"/>
                          </a:solidFill>
                          <a:effectLst/>
                          <a:latin typeface="Open Sans"/>
                          <a:ea typeface="Open Sans"/>
                          <a:cs typeface="Open Sans"/>
                        </a:rPr>
                        <a:t>Amitriptyline</a:t>
                      </a:r>
                      <a:r>
                        <a:rPr kumimoji="0" lang="en-US" altLang="en-US" sz="2000" b="0" i="0" u="none" strike="noStrike" cap="none" normalizeH="0" baseline="30000" smtClean="0">
                          <a:ln>
                            <a:noFill/>
                          </a:ln>
                          <a:solidFill>
                            <a:srgbClr val="000000"/>
                          </a:solidFill>
                          <a:effectLst/>
                          <a:latin typeface="Open Sans"/>
                          <a:ea typeface="Open Sans"/>
                          <a:cs typeface="Open Sans"/>
                        </a:rPr>
                        <a:t>‡</a:t>
                      </a:r>
                    </a:p>
                    <a:p>
                      <a:pPr marL="10795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Open Sans"/>
                          <a:ea typeface="Open Sans"/>
                          <a:cs typeface="Open Sans"/>
                        </a:rPr>
                        <a:t>[Grade B, Level 2]</a:t>
                      </a:r>
                      <a:endParaRPr kumimoji="0" lang="en-US" altLang="en-US" sz="2000" b="0" i="0" u="none" strike="noStrike" cap="none" normalizeH="0" baseline="0" smtClean="0">
                        <a:ln>
                          <a:noFill/>
                        </a:ln>
                        <a:solidFill>
                          <a:srgbClr val="000000"/>
                        </a:solidFill>
                        <a:effectLst/>
                        <a:latin typeface="Open Sans"/>
                        <a:ea typeface="Open Sans"/>
                        <a:cs typeface="Open Sans"/>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smtClean="0">
                          <a:ln>
                            <a:noFill/>
                          </a:ln>
                          <a:solidFill>
                            <a:srgbClr val="000000"/>
                          </a:solidFill>
                          <a:effectLst/>
                          <a:latin typeface="Open Sans"/>
                          <a:ea typeface="Open Sans"/>
                          <a:cs typeface="Open Sans"/>
                        </a:rPr>
                        <a:t>10 mg qhs</a:t>
                      </a:r>
                      <a:endParaRPr kumimoji="0" lang="en-US" altLang="en-US" sz="2000" b="0" i="0" u="none" strike="noStrike" cap="none" normalizeH="0" baseline="0" smtClean="0">
                        <a:ln>
                          <a:noFill/>
                        </a:ln>
                        <a:solidFill>
                          <a:srgbClr val="000000"/>
                        </a:solidFill>
                        <a:effectLst/>
                        <a:latin typeface="Open Sans"/>
                        <a:ea typeface="Open Sans"/>
                        <a:cs typeface="Open Sans"/>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2000" b="0" i="0" u="none" strike="noStrike" cap="none" normalizeH="0" baseline="0" smtClean="0">
                        <a:ln>
                          <a:noFill/>
                        </a:ln>
                        <a:solidFill>
                          <a:srgbClr val="000000"/>
                        </a:solidFill>
                        <a:effectLst/>
                        <a:latin typeface="Open Sans"/>
                        <a:ea typeface="Open Sans"/>
                        <a:cs typeface="Open Sans"/>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smtClean="0">
                          <a:ln>
                            <a:noFill/>
                          </a:ln>
                          <a:solidFill>
                            <a:srgbClr val="000000"/>
                          </a:solidFill>
                          <a:effectLst/>
                          <a:latin typeface="Open Sans"/>
                          <a:ea typeface="Open Sans"/>
                          <a:cs typeface="Open Sans"/>
                        </a:rPr>
                        <a:t>100 mg qhs</a:t>
                      </a:r>
                      <a:endParaRPr kumimoji="0" lang="en-US" altLang="en-US" sz="2000" b="0" i="0" u="none" strike="noStrike" cap="none" normalizeH="0" baseline="0" smtClean="0">
                        <a:ln>
                          <a:noFill/>
                        </a:ln>
                        <a:solidFill>
                          <a:srgbClr val="000000"/>
                        </a:solidFill>
                        <a:effectLst/>
                        <a:latin typeface="Open Sans"/>
                        <a:ea typeface="Open Sans"/>
                        <a:cs typeface="Open Sans"/>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2000" b="0" i="0" u="none" strike="noStrike" cap="none" normalizeH="0" baseline="0" smtClean="0">
                        <a:ln>
                          <a:noFill/>
                        </a:ln>
                        <a:solidFill>
                          <a:srgbClr val="000000"/>
                        </a:solidFill>
                        <a:effectLst/>
                        <a:latin typeface="Open Sans"/>
                        <a:ea typeface="Open Sans"/>
                        <a:cs typeface="Open Sans"/>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smtClean="0">
                          <a:ln>
                            <a:noFill/>
                          </a:ln>
                          <a:solidFill>
                            <a:srgbClr val="000000"/>
                          </a:solidFill>
                          <a:effectLst/>
                          <a:latin typeface="Open Sans"/>
                          <a:ea typeface="Open Sans"/>
                          <a:cs typeface="Open Sans"/>
                        </a:rPr>
                        <a:t>150 mg/d</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smtClean="0">
                          <a:ln>
                            <a:noFill/>
                          </a:ln>
                          <a:solidFill>
                            <a:srgbClr val="000000"/>
                          </a:solidFill>
                          <a:effectLst/>
                          <a:latin typeface="Open Sans"/>
                          <a:ea typeface="Open Sans"/>
                          <a:cs typeface="Open Sans"/>
                        </a:rPr>
                        <a:t>$14.49/mo</a:t>
                      </a:r>
                      <a:endParaRPr kumimoji="0" lang="en-US" altLang="en-US" sz="2000" b="0" i="0" u="none" strike="noStrike" cap="none" normalizeH="0" baseline="0" smtClean="0">
                        <a:ln>
                          <a:noFill/>
                        </a:ln>
                        <a:solidFill>
                          <a:srgbClr val="000000"/>
                        </a:solidFill>
                        <a:effectLst/>
                        <a:latin typeface="Open Sans"/>
                        <a:ea typeface="Open Sans"/>
                        <a:cs typeface="Open Sans"/>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928688">
                <a:tc>
                  <a:txBody>
                    <a:bodyPr/>
                    <a:lstStyle>
                      <a:lvl1pPr marL="107950"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10795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rgbClr val="000000"/>
                          </a:solidFill>
                          <a:effectLst/>
                          <a:latin typeface="Open Sans"/>
                          <a:ea typeface="Open Sans"/>
                          <a:cs typeface="Open Sans"/>
                        </a:rPr>
                        <a:t>Duloxetine </a:t>
                      </a:r>
                    </a:p>
                    <a:p>
                      <a:pPr marL="10795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Open Sans"/>
                          <a:ea typeface="Open Sans"/>
                          <a:cs typeface="Open Sans"/>
                        </a:rPr>
                        <a:t>[Grade B, Level 2]</a:t>
                      </a:r>
                      <a:endParaRPr kumimoji="0" lang="en-US" altLang="en-US" sz="2000" b="0" i="0" u="none" strike="noStrike" cap="none" normalizeH="0" baseline="0" smtClean="0">
                        <a:ln>
                          <a:noFill/>
                        </a:ln>
                        <a:solidFill>
                          <a:srgbClr val="000000"/>
                        </a:solidFill>
                        <a:effectLst/>
                        <a:latin typeface="Open Sans"/>
                        <a:ea typeface="Open Sans"/>
                        <a:cs typeface="Open Sans"/>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smtClean="0">
                          <a:ln>
                            <a:noFill/>
                          </a:ln>
                          <a:solidFill>
                            <a:srgbClr val="000000"/>
                          </a:solidFill>
                          <a:effectLst/>
                          <a:latin typeface="Open Sans"/>
                          <a:ea typeface="Open Sans"/>
                          <a:cs typeface="Open Sans"/>
                        </a:rPr>
                        <a:t>30 mg od</a:t>
                      </a:r>
                      <a:endParaRPr kumimoji="0" lang="en-US" altLang="en-US" sz="2000" b="0" i="0" u="none" strike="noStrike" cap="none" normalizeH="0" baseline="0" smtClean="0">
                        <a:ln>
                          <a:noFill/>
                        </a:ln>
                        <a:solidFill>
                          <a:srgbClr val="000000"/>
                        </a:solidFill>
                        <a:effectLst/>
                        <a:latin typeface="Open Sans"/>
                        <a:ea typeface="Open Sans"/>
                        <a:cs typeface="Open Sans"/>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smtClean="0">
                          <a:ln>
                            <a:noFill/>
                          </a:ln>
                          <a:solidFill>
                            <a:srgbClr val="000000"/>
                          </a:solidFill>
                          <a:effectLst/>
                          <a:latin typeface="Open Sans"/>
                          <a:ea typeface="Open Sans"/>
                          <a:cs typeface="Open Sans"/>
                        </a:rPr>
                        <a:t>60 mg po od</a:t>
                      </a:r>
                      <a:endParaRPr kumimoji="0" lang="en-US" altLang="en-US" sz="2000" b="0" i="0" u="none" strike="noStrike" cap="none" normalizeH="0" baseline="0" smtClean="0">
                        <a:ln>
                          <a:noFill/>
                        </a:ln>
                        <a:solidFill>
                          <a:srgbClr val="000000"/>
                        </a:solidFill>
                        <a:effectLst/>
                        <a:latin typeface="Open Sans"/>
                        <a:ea typeface="Open Sans"/>
                        <a:cs typeface="Open Sans"/>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smtClean="0">
                          <a:ln>
                            <a:noFill/>
                          </a:ln>
                          <a:solidFill>
                            <a:srgbClr val="000000"/>
                          </a:solidFill>
                          <a:effectLst/>
                          <a:latin typeface="Open Sans"/>
                          <a:ea typeface="Open Sans"/>
                          <a:cs typeface="Open Sans"/>
                        </a:rPr>
                        <a:t>120 mg/d</a:t>
                      </a:r>
                      <a:endParaRPr kumimoji="0" lang="en-US" altLang="en-US" sz="2000" b="0" i="0" u="none" strike="noStrike" cap="none" normalizeH="0" baseline="0" smtClean="0">
                        <a:ln>
                          <a:noFill/>
                        </a:ln>
                        <a:solidFill>
                          <a:srgbClr val="000000"/>
                        </a:solidFill>
                        <a:effectLst/>
                        <a:latin typeface="Open Sans"/>
                        <a:ea typeface="Open Sans"/>
                        <a:cs typeface="Open Sans"/>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smtClean="0">
                          <a:ln>
                            <a:noFill/>
                          </a:ln>
                          <a:solidFill>
                            <a:srgbClr val="000000"/>
                          </a:solidFill>
                          <a:effectLst/>
                          <a:latin typeface="Open Sans"/>
                          <a:ea typeface="Open Sans"/>
                          <a:cs typeface="Open Sans"/>
                        </a:rPr>
                        <a:t>$28.22/mo</a:t>
                      </a:r>
                      <a:endParaRPr kumimoji="0" lang="en-US" altLang="en-US" sz="2000" b="0" i="0" u="none" strike="noStrike" cap="none" normalizeH="0" baseline="0" smtClean="0">
                        <a:ln>
                          <a:noFill/>
                        </a:ln>
                        <a:solidFill>
                          <a:srgbClr val="000000"/>
                        </a:solidFill>
                        <a:effectLst/>
                        <a:latin typeface="Open Sans"/>
                        <a:ea typeface="Open Sans"/>
                        <a:cs typeface="Open Sans"/>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795338">
                <a:tc>
                  <a:txBody>
                    <a:bodyPr/>
                    <a:lstStyle>
                      <a:lvl1pPr marL="107950"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10795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rgbClr val="000000"/>
                          </a:solidFill>
                          <a:effectLst/>
                          <a:latin typeface="Open Sans"/>
                          <a:ea typeface="Open Sans"/>
                          <a:cs typeface="Open Sans"/>
                        </a:rPr>
                        <a:t>Venlafaxine</a:t>
                      </a:r>
                      <a:r>
                        <a:rPr kumimoji="0" lang="en-US" altLang="en-US" sz="2000" b="0" i="0" u="none" strike="noStrike" cap="none" normalizeH="0" baseline="30000" smtClean="0">
                          <a:ln>
                            <a:noFill/>
                          </a:ln>
                          <a:solidFill>
                            <a:srgbClr val="000000"/>
                          </a:solidFill>
                          <a:effectLst/>
                          <a:latin typeface="Open Sans"/>
                          <a:ea typeface="Open Sans"/>
                          <a:cs typeface="Open Sans"/>
                        </a:rPr>
                        <a:t>‡</a:t>
                      </a:r>
                      <a:r>
                        <a:rPr kumimoji="0" lang="en-US" altLang="en-US" sz="1400" b="0" i="0" u="none" strike="noStrike" cap="none" normalizeH="0" baseline="0" smtClean="0">
                          <a:ln>
                            <a:noFill/>
                          </a:ln>
                          <a:solidFill>
                            <a:srgbClr val="000000"/>
                          </a:solidFill>
                          <a:effectLst/>
                          <a:latin typeface="Open Sans"/>
                          <a:ea typeface="Open Sans"/>
                          <a:cs typeface="Open Sans"/>
                        </a:rPr>
                        <a:t> [Grade B, Level 2]</a:t>
                      </a:r>
                      <a:endParaRPr kumimoji="0" lang="en-US" altLang="en-US" sz="2000" b="0" i="0" u="none" strike="noStrike" cap="none" normalizeH="0" baseline="0" smtClean="0">
                        <a:ln>
                          <a:noFill/>
                        </a:ln>
                        <a:solidFill>
                          <a:srgbClr val="000000"/>
                        </a:solidFill>
                        <a:effectLst/>
                        <a:latin typeface="Open Sans"/>
                        <a:ea typeface="Open Sans"/>
                        <a:cs typeface="Open Sans"/>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smtClean="0">
                          <a:ln>
                            <a:noFill/>
                          </a:ln>
                          <a:solidFill>
                            <a:srgbClr val="000000"/>
                          </a:solidFill>
                          <a:effectLst/>
                          <a:latin typeface="Open Sans"/>
                          <a:ea typeface="Open Sans"/>
                          <a:cs typeface="Open Sans"/>
                        </a:rPr>
                        <a:t>37.5 mg bid</a:t>
                      </a:r>
                      <a:endParaRPr kumimoji="0" lang="en-US" altLang="en-US" sz="2000" b="0" i="0" u="none" strike="noStrike" cap="none" normalizeH="0" baseline="0" smtClean="0">
                        <a:ln>
                          <a:noFill/>
                        </a:ln>
                        <a:solidFill>
                          <a:srgbClr val="000000"/>
                        </a:solidFill>
                        <a:effectLst/>
                        <a:latin typeface="Open Sans"/>
                        <a:ea typeface="Open Sans"/>
                        <a:cs typeface="Open Sans"/>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smtClean="0">
                          <a:ln>
                            <a:noFill/>
                          </a:ln>
                          <a:solidFill>
                            <a:srgbClr val="000000"/>
                          </a:solidFill>
                          <a:effectLst/>
                          <a:latin typeface="Open Sans"/>
                          <a:ea typeface="Open Sans"/>
                          <a:cs typeface="Open Sans"/>
                        </a:rPr>
                        <a:t>150 mg po bid</a:t>
                      </a:r>
                      <a:endParaRPr kumimoji="0" lang="en-US" altLang="en-US" sz="2000" b="0" i="0" u="none" strike="noStrike" cap="none" normalizeH="0" baseline="0" smtClean="0">
                        <a:ln>
                          <a:noFill/>
                        </a:ln>
                        <a:solidFill>
                          <a:srgbClr val="000000"/>
                        </a:solidFill>
                        <a:effectLst/>
                        <a:latin typeface="Open Sans"/>
                        <a:ea typeface="Open Sans"/>
                        <a:cs typeface="Open Sans"/>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smtClean="0">
                          <a:ln>
                            <a:noFill/>
                          </a:ln>
                          <a:solidFill>
                            <a:srgbClr val="000000"/>
                          </a:solidFill>
                          <a:effectLst/>
                          <a:latin typeface="Open Sans"/>
                          <a:ea typeface="Open Sans"/>
                          <a:cs typeface="Open Sans"/>
                        </a:rPr>
                        <a:t>300 mg/d</a:t>
                      </a:r>
                      <a:endParaRPr kumimoji="0" lang="en-US" altLang="en-US" sz="2000" b="0" i="0" u="none" strike="noStrike" cap="none" normalizeH="0" baseline="0" smtClean="0">
                        <a:ln>
                          <a:noFill/>
                        </a:ln>
                        <a:solidFill>
                          <a:srgbClr val="000000"/>
                        </a:solidFill>
                        <a:effectLst/>
                        <a:latin typeface="Open Sans"/>
                        <a:ea typeface="Open Sans"/>
                        <a:cs typeface="Open Sans"/>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smtClean="0">
                          <a:ln>
                            <a:noFill/>
                          </a:ln>
                          <a:solidFill>
                            <a:srgbClr val="000000"/>
                          </a:solidFill>
                          <a:effectLst/>
                          <a:latin typeface="Open Sans"/>
                          <a:ea typeface="Open Sans"/>
                          <a:cs typeface="Open Sans"/>
                        </a:rPr>
                        <a:t>$23.16/mo</a:t>
                      </a:r>
                      <a:endParaRPr kumimoji="0" lang="en-US" altLang="en-US" sz="2000" b="0" i="0" u="none" strike="noStrike" cap="none" normalizeH="0" baseline="0" smtClean="0">
                        <a:ln>
                          <a:noFill/>
                        </a:ln>
                        <a:solidFill>
                          <a:srgbClr val="000000"/>
                        </a:solidFill>
                        <a:effectLst/>
                        <a:latin typeface="Open Sans"/>
                        <a:ea typeface="Open Sans"/>
                        <a:cs typeface="Open Sans"/>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bl>
          </a:graphicData>
        </a:graphic>
      </p:graphicFrame>
      <p:sp>
        <p:nvSpPr>
          <p:cNvPr id="38945" name="TextBox 2"/>
          <p:cNvSpPr txBox="1">
            <a:spLocks noChangeArrowheads="1"/>
          </p:cNvSpPr>
          <p:nvPr/>
        </p:nvSpPr>
        <p:spPr bwMode="auto">
          <a:xfrm>
            <a:off x="292100" y="6324600"/>
            <a:ext cx="67056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eaLnBrk="1" hangingPunct="1"/>
            <a:r>
              <a:rPr lang="en-US" altLang="en-US" sz="1200">
                <a:latin typeface="Arial" pitchFamily="34" charset="0"/>
              </a:rPr>
              <a:t>Max MB, Neurology 1987; Max MB, NEJM 1992;  Raskin J, Pain Med 2005; Yasuda H, J Diab Inv 2011; Rowbotham MC Pain 2004.</a:t>
            </a:r>
          </a:p>
          <a:p>
            <a:pPr eaLnBrk="1" hangingPunct="1"/>
            <a:endParaRPr lang="en-US" altLang="en-US" sz="1200"/>
          </a:p>
        </p:txBody>
      </p:sp>
      <p:sp>
        <p:nvSpPr>
          <p:cNvPr id="38946" name="TextBox 4"/>
          <p:cNvSpPr txBox="1">
            <a:spLocks noChangeArrowheads="1"/>
          </p:cNvSpPr>
          <p:nvPr/>
        </p:nvSpPr>
        <p:spPr bwMode="auto">
          <a:xfrm>
            <a:off x="374650" y="5032375"/>
            <a:ext cx="861060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eaLnBrk="1" hangingPunct="1"/>
            <a:r>
              <a:rPr lang="en-US" altLang="en-US" sz="1700" baseline="30000">
                <a:latin typeface="Open Sans"/>
                <a:ea typeface="Open Sans"/>
                <a:cs typeface="Open Sans"/>
              </a:rPr>
              <a:t>‡</a:t>
            </a:r>
            <a:r>
              <a:rPr lang="en-US" altLang="en-US" sz="1700">
                <a:latin typeface="Open Sans"/>
                <a:ea typeface="Open Sans"/>
                <a:cs typeface="Open Sans"/>
              </a:rPr>
              <a:t>This drug is not currently approved by Health Canada for the management of neuropathic pain associated with diabetic peripheral neuropathy.</a:t>
            </a:r>
          </a:p>
        </p:txBody>
      </p:sp>
      <p:sp>
        <p:nvSpPr>
          <p:cNvPr id="38947" name="Title 3"/>
          <p:cNvSpPr>
            <a:spLocks noGrp="1"/>
          </p:cNvSpPr>
          <p:nvPr>
            <p:ph type="title" idx="4294967295"/>
          </p:nvPr>
        </p:nvSpPr>
        <p:spPr/>
        <p:txBody>
          <a:bodyPr/>
          <a:lstStyle/>
          <a:p>
            <a:r>
              <a:rPr lang="en-CA" altLang="en-US" sz="3200" smtClean="0">
                <a:latin typeface="Open Sans"/>
                <a:ea typeface="ＭＳ Ｐゴシック" pitchFamily="34" charset="-128"/>
              </a:rPr>
              <a:t>Antidepressants for Neuropathic Pain</a:t>
            </a:r>
            <a:r>
              <a:rPr lang="en-CA" altLang="en-US" sz="4800" smtClean="0">
                <a:latin typeface="Open Sans"/>
                <a:ea typeface="ＭＳ Ｐゴシック" pitchFamily="34" charset="-128"/>
              </a:rPr>
              <a:t> </a:t>
            </a:r>
          </a:p>
        </p:txBody>
      </p:sp>
      <p:sp>
        <p:nvSpPr>
          <p:cNvPr id="201765" name="Text Box 37"/>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31.  Neuropathy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idx="4294967295"/>
          </p:nvPr>
        </p:nvSpPr>
        <p:spPr>
          <a:xfrm>
            <a:off x="628650" y="646113"/>
            <a:ext cx="7886700" cy="1325562"/>
          </a:xfrm>
        </p:spPr>
        <p:txBody>
          <a:bodyPr/>
          <a:lstStyle/>
          <a:p>
            <a:r>
              <a:rPr lang="en-US" altLang="en-US" sz="3200" smtClean="0">
                <a:latin typeface="Open Sans"/>
                <a:ea typeface="ＭＳ Ｐゴシック" pitchFamily="34" charset="-128"/>
              </a:rPr>
              <a:t>Opioids for Neuropathic Pain</a:t>
            </a:r>
            <a:r>
              <a:rPr lang="en-US" altLang="en-US" sz="3700" smtClean="0">
                <a:latin typeface="Open Sans"/>
                <a:ea typeface="ＭＳ Ｐゴシック" pitchFamily="34" charset="-128"/>
              </a:rPr>
              <a:t/>
            </a:r>
            <a:br>
              <a:rPr lang="en-US" altLang="en-US" sz="3700" smtClean="0">
                <a:latin typeface="Open Sans"/>
                <a:ea typeface="ＭＳ Ｐゴシック" pitchFamily="34" charset="-128"/>
              </a:rPr>
            </a:br>
            <a:r>
              <a:rPr lang="en-CA" altLang="en-US" sz="3700" b="0" smtClean="0">
                <a:latin typeface="Open Sans"/>
                <a:ea typeface="ＭＳ Ｐゴシック" pitchFamily="34" charset="-128"/>
              </a:rPr>
              <a:t/>
            </a:r>
            <a:br>
              <a:rPr lang="en-CA" altLang="en-US" sz="3700" b="0" smtClean="0">
                <a:latin typeface="Open Sans"/>
                <a:ea typeface="ＭＳ Ｐゴシック" pitchFamily="34" charset="-128"/>
              </a:rPr>
            </a:br>
            <a:endParaRPr lang="en-US" altLang="en-US" sz="3700" b="0" smtClean="0">
              <a:latin typeface="Open Sans"/>
              <a:ea typeface="ＭＳ Ｐゴシック" pitchFamily="34" charset="-128"/>
            </a:endParaRPr>
          </a:p>
        </p:txBody>
      </p:sp>
      <p:graphicFrame>
        <p:nvGraphicFramePr>
          <p:cNvPr id="203835" name="Group 59"/>
          <p:cNvGraphicFramePr>
            <a:graphicFrameLocks noGrp="1"/>
          </p:cNvGraphicFramePr>
          <p:nvPr/>
        </p:nvGraphicFramePr>
        <p:xfrm>
          <a:off x="152400" y="2416175"/>
          <a:ext cx="8839200" cy="3417888"/>
        </p:xfrm>
        <a:graphic>
          <a:graphicData uri="http://schemas.openxmlformats.org/drawingml/2006/table">
            <a:tbl>
              <a:tblPr firstRow="1" bandRow="1">
                <a:tableStyleId>{5C22544A-7EE6-4342-B048-85BDC9FD1C3A}</a:tableStyleId>
              </a:tblPr>
              <a:tblGrid>
                <a:gridCol w="2667000"/>
                <a:gridCol w="1752600"/>
                <a:gridCol w="1447800"/>
                <a:gridCol w="1524000"/>
                <a:gridCol w="1447800"/>
              </a:tblGrid>
              <a:tr h="627179">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2000" u="none" strike="noStrike" cap="none" normalizeH="0" baseline="0">
                          <a:ln>
                            <a:noFill/>
                          </a:ln>
                          <a:effectLst/>
                          <a:latin typeface="Open Sans"/>
                          <a:cs typeface="Open Sans"/>
                        </a:rPr>
                        <a:t>Medication</a:t>
                      </a:r>
                      <a:endParaRPr kumimoji="0" lang="en-US" sz="2000" b="1" i="0" u="none" strike="noStrike" cap="none" normalizeH="0" baseline="0">
                        <a:ln>
                          <a:noFill/>
                        </a:ln>
                        <a:solidFill>
                          <a:srgbClr val="FFFFFF"/>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2000" u="none" strike="noStrike" cap="none" normalizeH="0" baseline="0">
                          <a:ln>
                            <a:noFill/>
                          </a:ln>
                          <a:effectLst/>
                          <a:latin typeface="Open Sans"/>
                          <a:cs typeface="Open Sans"/>
                        </a:rPr>
                        <a:t>Starting Dose</a:t>
                      </a:r>
                      <a:endParaRPr kumimoji="0" lang="en-US" sz="2000" b="1" i="0" u="none" strike="noStrike" cap="none" normalizeH="0" baseline="0">
                        <a:ln>
                          <a:noFill/>
                        </a:ln>
                        <a:solidFill>
                          <a:srgbClr val="FFFFFF"/>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2000" u="none" strike="noStrike" cap="none" normalizeH="0" baseline="0">
                          <a:ln>
                            <a:noFill/>
                          </a:ln>
                          <a:effectLst/>
                          <a:latin typeface="Open Sans"/>
                          <a:cs typeface="Open Sans"/>
                        </a:rPr>
                        <a:t>Titration</a:t>
                      </a:r>
                      <a:endParaRPr kumimoji="0" lang="en-US" sz="2000" b="1" i="0" u="none" strike="noStrike" cap="none" normalizeH="0" baseline="0">
                        <a:ln>
                          <a:noFill/>
                        </a:ln>
                        <a:solidFill>
                          <a:srgbClr val="FFFFFF"/>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2000" u="none" strike="noStrike" cap="none" normalizeH="0" baseline="0">
                          <a:ln>
                            <a:noFill/>
                          </a:ln>
                          <a:effectLst/>
                          <a:latin typeface="Open Sans"/>
                          <a:cs typeface="Open Sans"/>
                        </a:rPr>
                        <a:t>Maximal Dose</a:t>
                      </a:r>
                      <a:endParaRPr kumimoji="0" lang="en-US" sz="2000" b="1" i="0" u="none" strike="noStrike" cap="none" normalizeH="0" baseline="0">
                        <a:ln>
                          <a:noFill/>
                        </a:ln>
                        <a:solidFill>
                          <a:srgbClr val="FFFFFF"/>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2000" u="none" strike="noStrike" cap="none" normalizeH="0" baseline="0">
                          <a:ln>
                            <a:noFill/>
                          </a:ln>
                          <a:effectLst/>
                          <a:latin typeface="Open Sans"/>
                          <a:cs typeface="Open Sans"/>
                        </a:rPr>
                        <a:t>Starting Cost</a:t>
                      </a:r>
                      <a:endParaRPr kumimoji="0" lang="en-US" sz="2000" b="1" i="0" u="none" strike="noStrike" cap="none" normalizeH="0" baseline="0">
                        <a:ln>
                          <a:noFill/>
                        </a:ln>
                        <a:solidFill>
                          <a:srgbClr val="FFFFFF"/>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561444">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GB" sz="1800" u="none" strike="noStrike" cap="none" normalizeH="0" baseline="0">
                          <a:ln>
                            <a:noFill/>
                          </a:ln>
                          <a:effectLst/>
                          <a:latin typeface="Open Sans"/>
                          <a:cs typeface="Open Sans"/>
                        </a:rPr>
                        <a:t>Dextromethorphan</a:t>
                      </a:r>
                      <a:r>
                        <a:rPr kumimoji="0" lang="en-GB" sz="1200" u="none" strike="noStrike" cap="none" normalizeH="0" baseline="0">
                          <a:ln>
                            <a:noFill/>
                          </a:ln>
                          <a:effectLst/>
                          <a:latin typeface="Open Sans"/>
                          <a:cs typeface="Open Sans"/>
                        </a:rPr>
                        <a:t> [Grade B, Level 2]</a:t>
                      </a:r>
                      <a:r>
                        <a:rPr kumimoji="0" lang="en-GB" sz="1800" u="none" strike="noStrike" cap="none" normalizeH="0" baseline="0">
                          <a:ln>
                            <a:noFill/>
                          </a:ln>
                          <a:effectLst/>
                          <a:latin typeface="Open Sans"/>
                          <a:cs typeface="Open Sans"/>
                        </a:rPr>
                        <a:t> </a:t>
                      </a:r>
                      <a:endParaRPr kumimoji="0" lang="en-US" sz="1800" b="0" i="0" u="none" strike="noStrike" cap="none" normalizeH="0" baseline="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sz="1800" u="none" strike="noStrike" cap="none" normalizeH="0" baseline="0">
                          <a:ln>
                            <a:noFill/>
                          </a:ln>
                          <a:effectLst/>
                          <a:latin typeface="Open Sans"/>
                          <a:cs typeface="Open Sans"/>
                        </a:rPr>
                        <a:t>100 mg qid</a:t>
                      </a:r>
                      <a:endParaRPr kumimoji="0" lang="en-US" sz="1800" b="0" i="0" u="none" strike="noStrike" cap="none" normalizeH="0" baseline="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sz="1800" u="none" strike="noStrike" cap="none" normalizeH="0" baseline="0">
                          <a:ln>
                            <a:noFill/>
                          </a:ln>
                          <a:effectLst/>
                          <a:latin typeface="Open Sans"/>
                          <a:cs typeface="Open Sans"/>
                        </a:rPr>
                        <a:t>200 mg qid</a:t>
                      </a:r>
                      <a:endParaRPr kumimoji="0" lang="en-US" sz="1800" b="0" i="0" u="none" strike="noStrike" cap="none" normalizeH="0" baseline="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sz="1800" u="none" strike="noStrike" cap="none" normalizeH="0" baseline="0">
                          <a:ln>
                            <a:noFill/>
                          </a:ln>
                          <a:effectLst/>
                          <a:latin typeface="Open Sans"/>
                          <a:cs typeface="Open Sans"/>
                        </a:rPr>
                        <a:t>960 mg/d</a:t>
                      </a:r>
                      <a:endParaRPr kumimoji="0" lang="en-US" sz="1800" b="0" i="0" u="none" strike="noStrike" cap="none" normalizeH="0" baseline="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sz="1600" u="none" strike="noStrike" cap="none" normalizeH="0" baseline="0">
                          <a:ln>
                            <a:noFill/>
                          </a:ln>
                          <a:effectLst/>
                          <a:latin typeface="Open Sans"/>
                          <a:cs typeface="Open Sans"/>
                        </a:rPr>
                        <a:t>Requires compounding</a:t>
                      </a:r>
                      <a:endParaRPr kumimoji="0" lang="en-US" sz="1600" b="0" i="0" u="none" strike="noStrike" cap="none" normalizeH="0" baseline="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557316">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sz="1800" u="none" strike="noStrike" cap="none" normalizeH="0" baseline="0">
                          <a:ln>
                            <a:noFill/>
                          </a:ln>
                          <a:effectLst/>
                          <a:latin typeface="Open Sans"/>
                          <a:cs typeface="Open Sans"/>
                        </a:rPr>
                        <a:t>Morphine SR  </a:t>
                      </a: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200" u="none" strike="noStrike" cap="none" normalizeH="0" baseline="0">
                          <a:ln>
                            <a:noFill/>
                          </a:ln>
                          <a:effectLst/>
                          <a:latin typeface="Open Sans"/>
                          <a:cs typeface="Open Sans"/>
                        </a:rPr>
                        <a:t>[Grade B, Level 2]</a:t>
                      </a:r>
                      <a:endParaRPr kumimoji="0" lang="en-US" sz="1800" b="0" i="0" u="none" strike="noStrike" cap="none" normalizeH="0" baseline="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sz="1800" u="none" strike="noStrike" cap="none" normalizeH="0" baseline="0">
                          <a:ln>
                            <a:noFill/>
                          </a:ln>
                          <a:effectLst/>
                          <a:latin typeface="Open Sans"/>
                          <a:cs typeface="Open Sans"/>
                        </a:rPr>
                        <a:t>15 mg bid</a:t>
                      </a:r>
                      <a:endParaRPr kumimoji="0" lang="en-US" sz="1800" b="0" i="0" u="none" strike="noStrike" cap="none" normalizeH="0" baseline="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sz="1800" u="none" strike="noStrike" cap="none" normalizeH="0" baseline="0">
                          <a:ln>
                            <a:noFill/>
                          </a:ln>
                          <a:effectLst/>
                          <a:latin typeface="Open Sans"/>
                          <a:cs typeface="Open Sans"/>
                        </a:rPr>
                        <a:t>60 mg bid</a:t>
                      </a:r>
                      <a:endParaRPr kumimoji="0" lang="en-US" sz="1800" b="0" i="0" u="none" strike="noStrike" cap="none" normalizeH="0" baseline="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sz="1800" u="none" strike="noStrike" cap="none" normalizeH="0" baseline="0">
                          <a:ln>
                            <a:noFill/>
                          </a:ln>
                          <a:effectLst/>
                          <a:latin typeface="Open Sans"/>
                          <a:cs typeface="Open Sans"/>
                        </a:rPr>
                        <a:t>180 mg/d</a:t>
                      </a:r>
                      <a:endParaRPr kumimoji="0" lang="en-US" sz="1800" b="0" i="0" u="none" strike="noStrike" cap="none" normalizeH="0" baseline="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sz="1800" u="none" strike="noStrike" cap="none" normalizeH="0" baseline="0">
                          <a:ln>
                            <a:noFill/>
                          </a:ln>
                          <a:effectLst/>
                          <a:latin typeface="Open Sans"/>
                          <a:cs typeface="Open Sans"/>
                        </a:rPr>
                        <a:t>$27.61/ mo</a:t>
                      </a:r>
                      <a:endParaRPr kumimoji="0" lang="en-US" sz="1800" b="0" i="0" u="none" strike="noStrike" cap="none" normalizeH="0" baseline="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557316">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sz="1800" u="none" strike="noStrike" cap="none" normalizeH="0" baseline="0">
                          <a:ln>
                            <a:noFill/>
                          </a:ln>
                          <a:effectLst/>
                          <a:latin typeface="Open Sans"/>
                          <a:cs typeface="Open Sans"/>
                        </a:rPr>
                        <a:t>Oxycodone ER </a:t>
                      </a: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200" u="none" strike="noStrike" cap="none" normalizeH="0" baseline="0">
                          <a:ln>
                            <a:noFill/>
                          </a:ln>
                          <a:effectLst/>
                          <a:latin typeface="Open Sans"/>
                          <a:cs typeface="Open Sans"/>
                        </a:rPr>
                        <a:t>[Grade B, Level 2]</a:t>
                      </a:r>
                      <a:endParaRPr kumimoji="0" lang="en-US" sz="1800" b="0" i="0" u="none" strike="noStrike" cap="none" normalizeH="0" baseline="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sz="1800" u="none" strike="noStrike" cap="none" normalizeH="0" baseline="0">
                          <a:ln>
                            <a:noFill/>
                          </a:ln>
                          <a:effectLst/>
                          <a:latin typeface="Open Sans"/>
                          <a:cs typeface="Open Sans"/>
                        </a:rPr>
                        <a:t>10 mg bid</a:t>
                      </a:r>
                      <a:endParaRPr kumimoji="0" lang="en-US" sz="1800" b="0" i="0" u="none" strike="noStrike" cap="none" normalizeH="0" baseline="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sz="1800" u="none" strike="noStrike" cap="none" normalizeH="0" baseline="0">
                          <a:ln>
                            <a:noFill/>
                          </a:ln>
                          <a:effectLst/>
                          <a:latin typeface="Open Sans"/>
                          <a:cs typeface="Open Sans"/>
                        </a:rPr>
                        <a:t>40 mg bid</a:t>
                      </a:r>
                      <a:endParaRPr kumimoji="0" lang="en-US" sz="1800" b="0" i="0" u="none" strike="noStrike" cap="none" normalizeH="0" baseline="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sz="1800" u="none" strike="noStrike" cap="none" normalizeH="0" baseline="0">
                          <a:ln>
                            <a:noFill/>
                          </a:ln>
                          <a:effectLst/>
                          <a:latin typeface="Open Sans"/>
                          <a:cs typeface="Open Sans"/>
                        </a:rPr>
                        <a:t>160 mg/d</a:t>
                      </a:r>
                      <a:endParaRPr kumimoji="0" lang="en-US" sz="1800" b="0" i="0" u="none" strike="noStrike" cap="none" normalizeH="0" baseline="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sz="1800" u="none" strike="noStrike" cap="none" normalizeH="0" baseline="0">
                          <a:ln>
                            <a:noFill/>
                          </a:ln>
                          <a:effectLst/>
                          <a:latin typeface="Open Sans"/>
                          <a:cs typeface="Open Sans"/>
                        </a:rPr>
                        <a:t>$42.60/ mo</a:t>
                      </a:r>
                      <a:endParaRPr kumimoji="0" lang="en-US" sz="1800" b="0" i="0" u="none" strike="noStrike" cap="none" normalizeH="0" baseline="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557316">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GB" sz="1800" u="none" strike="noStrike" cap="none" normalizeH="0" baseline="0">
                          <a:ln>
                            <a:noFill/>
                          </a:ln>
                          <a:effectLst/>
                          <a:latin typeface="Open Sans"/>
                          <a:cs typeface="Open Sans"/>
                        </a:rPr>
                        <a:t>Tapentadol ER </a:t>
                      </a:r>
                    </a:p>
                    <a:p>
                      <a:pPr marL="0" marR="0" lvl="0" indent="0" algn="l" defTabSz="841375" rtl="0" eaLnBrk="1" fontAlgn="base" latinLnBrk="0" hangingPunct="1">
                        <a:lnSpc>
                          <a:spcPct val="100000"/>
                        </a:lnSpc>
                        <a:spcBef>
                          <a:spcPct val="0"/>
                        </a:spcBef>
                        <a:spcAft>
                          <a:spcPct val="0"/>
                        </a:spcAft>
                        <a:buClrTx/>
                        <a:buSzTx/>
                        <a:buFontTx/>
                        <a:buNone/>
                        <a:tabLst/>
                      </a:pPr>
                      <a:r>
                        <a:rPr kumimoji="0" lang="en-GB" sz="1200" u="none" strike="noStrike" cap="none" normalizeH="0" baseline="0">
                          <a:ln>
                            <a:noFill/>
                          </a:ln>
                          <a:effectLst/>
                          <a:latin typeface="Open Sans"/>
                          <a:cs typeface="Open Sans"/>
                        </a:rPr>
                        <a:t>[Grade B, Level 2]</a:t>
                      </a:r>
                      <a:endParaRPr kumimoji="0" lang="en-US" sz="1800" b="0" i="0" u="none" strike="noStrike" cap="none" normalizeH="0" baseline="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sz="1800" u="none" strike="noStrike" cap="none" normalizeH="0" baseline="0">
                          <a:ln>
                            <a:noFill/>
                          </a:ln>
                          <a:effectLst/>
                          <a:latin typeface="Open Sans"/>
                          <a:cs typeface="Open Sans"/>
                        </a:rPr>
                        <a:t>100 mg bid</a:t>
                      </a:r>
                      <a:endParaRPr kumimoji="0" lang="en-US" sz="1800" b="0" i="0" u="none" strike="noStrike" cap="none" normalizeH="0" baseline="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sz="1800" u="none" strike="noStrike" cap="none" normalizeH="0" baseline="0">
                          <a:ln>
                            <a:noFill/>
                          </a:ln>
                          <a:effectLst/>
                          <a:latin typeface="Open Sans"/>
                          <a:cs typeface="Open Sans"/>
                        </a:rPr>
                        <a:t>250 mg bid</a:t>
                      </a:r>
                      <a:endParaRPr kumimoji="0" lang="en-US" sz="1800" b="0" i="0" u="none" strike="noStrike" cap="none" normalizeH="0" baseline="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sz="1800" u="none" strike="noStrike" cap="none" normalizeH="0" baseline="0">
                          <a:ln>
                            <a:noFill/>
                          </a:ln>
                          <a:effectLst/>
                          <a:latin typeface="Open Sans"/>
                          <a:cs typeface="Open Sans"/>
                        </a:rPr>
                        <a:t>500 mg/d</a:t>
                      </a:r>
                      <a:endParaRPr kumimoji="0" lang="en-US" sz="1800" b="0" i="0" u="none" strike="noStrike" cap="none" normalizeH="0" baseline="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sz="1800" u="none" strike="noStrike" cap="none" normalizeH="0" baseline="0">
                          <a:ln>
                            <a:noFill/>
                          </a:ln>
                          <a:effectLst/>
                          <a:latin typeface="Open Sans"/>
                          <a:cs typeface="Open Sans"/>
                        </a:rPr>
                        <a:t>$118.49</a:t>
                      </a:r>
                      <a:endParaRPr kumimoji="0" lang="en-GB" sz="1800" b="0" i="0" u="none" strike="noStrike" cap="none" normalizeH="0" baseline="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557316">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GB" sz="1800" u="none" strike="noStrike" cap="none" normalizeH="0" baseline="0">
                          <a:ln>
                            <a:noFill/>
                          </a:ln>
                          <a:effectLst/>
                          <a:latin typeface="Open Sans"/>
                          <a:cs typeface="Open Sans"/>
                        </a:rPr>
                        <a:t>Tramadol </a:t>
                      </a:r>
                    </a:p>
                    <a:p>
                      <a:pPr marL="0" marR="0" lvl="0" indent="0" algn="l" defTabSz="841375" rtl="0" eaLnBrk="1" fontAlgn="base" latinLnBrk="0" hangingPunct="1">
                        <a:lnSpc>
                          <a:spcPct val="100000"/>
                        </a:lnSpc>
                        <a:spcBef>
                          <a:spcPct val="0"/>
                        </a:spcBef>
                        <a:spcAft>
                          <a:spcPct val="0"/>
                        </a:spcAft>
                        <a:buClrTx/>
                        <a:buSzTx/>
                        <a:buFontTx/>
                        <a:buNone/>
                        <a:tabLst/>
                      </a:pPr>
                      <a:r>
                        <a:rPr kumimoji="0" lang="en-GB" sz="1200" u="none" strike="noStrike" cap="none" normalizeH="0" baseline="0">
                          <a:ln>
                            <a:noFill/>
                          </a:ln>
                          <a:effectLst/>
                          <a:latin typeface="Open Sans"/>
                          <a:cs typeface="Open Sans"/>
                        </a:rPr>
                        <a:t>[Grade B, Level 2]</a:t>
                      </a:r>
                      <a:endParaRPr kumimoji="0" lang="en-US" sz="1800" b="0" i="0" u="none" strike="noStrike" cap="none" normalizeH="0" baseline="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sz="1800" u="none" strike="noStrike" cap="none" normalizeH="0" baseline="0">
                          <a:ln>
                            <a:noFill/>
                          </a:ln>
                          <a:effectLst/>
                          <a:latin typeface="Open Sans"/>
                          <a:cs typeface="Open Sans"/>
                        </a:rPr>
                        <a:t>50 mg qid</a:t>
                      </a:r>
                      <a:endParaRPr kumimoji="0" lang="en-US" sz="1800" b="0" i="0" u="none" strike="noStrike" cap="none" normalizeH="0" baseline="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sz="1800" u="none" strike="noStrike" cap="none" normalizeH="0" baseline="0" dirty="0">
                          <a:ln>
                            <a:noFill/>
                          </a:ln>
                          <a:effectLst/>
                          <a:latin typeface="Open Sans"/>
                          <a:cs typeface="Open Sans"/>
                        </a:rPr>
                        <a:t>50 mg </a:t>
                      </a:r>
                      <a:r>
                        <a:rPr kumimoji="0" lang="en-GB" sz="1800" u="none" strike="noStrike" cap="none" normalizeH="0" baseline="0" dirty="0" err="1">
                          <a:ln>
                            <a:noFill/>
                          </a:ln>
                          <a:effectLst/>
                          <a:latin typeface="Open Sans"/>
                          <a:cs typeface="Open Sans"/>
                        </a:rPr>
                        <a:t>qid</a:t>
                      </a:r>
                      <a:endParaRPr kumimoji="0" lang="en-US" sz="1800" b="0" i="0" u="none" strike="noStrike" cap="none" normalizeH="0" baseline="0" dirty="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sz="1800" u="none" strike="noStrike" cap="none" normalizeH="0" baseline="0">
                          <a:ln>
                            <a:noFill/>
                          </a:ln>
                          <a:effectLst/>
                          <a:latin typeface="Open Sans"/>
                          <a:cs typeface="Open Sans"/>
                        </a:rPr>
                        <a:t>400 mg/d</a:t>
                      </a:r>
                      <a:endParaRPr kumimoji="0" lang="en-US" sz="1800" b="0" i="0" u="none" strike="noStrike" cap="none" normalizeH="0" baseline="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sz="1800" u="none" strike="noStrike" cap="none" normalizeH="0" baseline="0" dirty="0">
                          <a:ln>
                            <a:noFill/>
                          </a:ln>
                          <a:effectLst/>
                          <a:latin typeface="Open Sans"/>
                          <a:cs typeface="Open Sans"/>
                        </a:rPr>
                        <a:t>$100.45/ </a:t>
                      </a:r>
                      <a:r>
                        <a:rPr kumimoji="0" lang="en-GB" sz="1800" u="none" strike="noStrike" cap="none" normalizeH="0" baseline="0" dirty="0" err="1">
                          <a:ln>
                            <a:noFill/>
                          </a:ln>
                          <a:effectLst/>
                          <a:latin typeface="Open Sans"/>
                          <a:cs typeface="Open Sans"/>
                        </a:rPr>
                        <a:t>mo</a:t>
                      </a:r>
                      <a:endParaRPr kumimoji="0" lang="en-US" sz="1800" b="0" i="0" u="none" strike="noStrike" cap="none" normalizeH="0" baseline="0" dirty="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
        <p:nvSpPr>
          <p:cNvPr id="41006" name="TextBox 2"/>
          <p:cNvSpPr txBox="1">
            <a:spLocks noChangeArrowheads="1"/>
          </p:cNvSpPr>
          <p:nvPr/>
        </p:nvSpPr>
        <p:spPr bwMode="auto">
          <a:xfrm>
            <a:off x="292100" y="6291263"/>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eaLnBrk="1" hangingPunct="1"/>
            <a:r>
              <a:rPr lang="en-GB" altLang="en-US" sz="1200">
                <a:latin typeface="Arial" pitchFamily="34" charset="0"/>
              </a:rPr>
              <a:t>Sang CN Anesthesiology 2002;</a:t>
            </a:r>
            <a:r>
              <a:rPr lang="en-US" altLang="en-US" sz="1200">
                <a:latin typeface="Arial" pitchFamily="34" charset="0"/>
              </a:rPr>
              <a:t> Gilron I, NEJM 2005; Gimbel JS Neurology 2003; </a:t>
            </a:r>
            <a:r>
              <a:rPr lang="en-GB" altLang="en-US" sz="1200">
                <a:latin typeface="Arial" pitchFamily="34" charset="0"/>
              </a:rPr>
              <a:t>Harati Y, Neurology 1998.</a:t>
            </a:r>
            <a:endParaRPr lang="en-US" altLang="en-US" sz="1200"/>
          </a:p>
        </p:txBody>
      </p:sp>
      <p:sp>
        <p:nvSpPr>
          <p:cNvPr id="203824" name="Text Box 48"/>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31.  Neuropathy  </a:t>
            </a:r>
          </a:p>
        </p:txBody>
      </p:sp>
      <p:sp>
        <p:nvSpPr>
          <p:cNvPr id="203836" name="Text Box 60"/>
          <p:cNvSpPr txBox="1">
            <a:spLocks noChangeArrowheads="1"/>
          </p:cNvSpPr>
          <p:nvPr/>
        </p:nvSpPr>
        <p:spPr bwMode="auto">
          <a:xfrm>
            <a:off x="184150" y="1217613"/>
            <a:ext cx="8839200" cy="1077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CA" sz="1600" i="1" dirty="0" smtClean="0">
                <a:solidFill>
                  <a:srgbClr val="1E3268"/>
                </a:solidFill>
              </a:rPr>
              <a:t>Although the following agents have demonstrated efficacy for neuropathic pain, their </a:t>
            </a:r>
            <a:r>
              <a:rPr lang="en-CA" sz="1600" b="1" i="1" dirty="0" smtClean="0">
                <a:solidFill>
                  <a:srgbClr val="1E3268"/>
                </a:solidFill>
              </a:rPr>
              <a:t>use should be selective, after other options have failed to be effective</a:t>
            </a:r>
            <a:r>
              <a:rPr lang="en-CA" sz="1600" i="1" dirty="0" smtClean="0">
                <a:solidFill>
                  <a:srgbClr val="1E3268"/>
                </a:solidFill>
              </a:rPr>
              <a:t>, and clinicians must be aware of the risks of tolerance, abuse, dependency and addiction. The limited use of these agents should follow the principles of the 2017 Canadian Guidelines for Opioids  for Chronic Non-Cancer Pain</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862" name="Group 38"/>
          <p:cNvGraphicFramePr>
            <a:graphicFrameLocks noGrp="1"/>
          </p:cNvGraphicFramePr>
          <p:nvPr/>
        </p:nvGraphicFramePr>
        <p:xfrm>
          <a:off x="228600" y="1409700"/>
          <a:ext cx="8686800" cy="3979863"/>
        </p:xfrm>
        <a:graphic>
          <a:graphicData uri="http://schemas.openxmlformats.org/drawingml/2006/table">
            <a:tbl>
              <a:tblPr firstRow="1" bandRow="1">
                <a:tableStyleId>{5C22544A-7EE6-4342-B048-85BDC9FD1C3A}</a:tableStyleId>
              </a:tblPr>
              <a:tblGrid>
                <a:gridCol w="2362200"/>
                <a:gridCol w="1905000"/>
                <a:gridCol w="1600200"/>
                <a:gridCol w="1447800"/>
                <a:gridCol w="1371600"/>
              </a:tblGrid>
              <a:tr h="731578">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2400" u="none" strike="noStrike" cap="none" normalizeH="0" baseline="0">
                          <a:ln>
                            <a:noFill/>
                          </a:ln>
                          <a:effectLst/>
                          <a:latin typeface="Open Sans"/>
                          <a:cs typeface="Open Sans"/>
                        </a:rPr>
                        <a:t>Medication</a:t>
                      </a:r>
                      <a:endParaRPr kumimoji="0" lang="en-US" sz="2400" b="1" i="0" u="none" strike="noStrike" cap="none" normalizeH="0" baseline="0">
                        <a:ln>
                          <a:noFill/>
                        </a:ln>
                        <a:solidFill>
                          <a:srgbClr val="FFFFFF"/>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2400" u="none" strike="noStrike" cap="none" normalizeH="0" baseline="0">
                          <a:ln>
                            <a:noFill/>
                          </a:ln>
                          <a:effectLst/>
                          <a:latin typeface="Open Sans"/>
                          <a:cs typeface="Open Sans"/>
                        </a:rPr>
                        <a:t>Starting Dose</a:t>
                      </a:r>
                      <a:endParaRPr kumimoji="0" lang="en-US" sz="2400" b="1" i="0" u="none" strike="noStrike" cap="none" normalizeH="0" baseline="0">
                        <a:ln>
                          <a:noFill/>
                        </a:ln>
                        <a:solidFill>
                          <a:srgbClr val="FFFFFF"/>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2400" u="none" strike="noStrike" cap="none" normalizeH="0" baseline="0">
                          <a:ln>
                            <a:noFill/>
                          </a:ln>
                          <a:effectLst/>
                          <a:latin typeface="Open Sans"/>
                          <a:cs typeface="Open Sans"/>
                        </a:rPr>
                        <a:t>Titration</a:t>
                      </a:r>
                      <a:endParaRPr kumimoji="0" lang="en-US" sz="2400" b="1" i="0" u="none" strike="noStrike" cap="none" normalizeH="0" baseline="0">
                        <a:ln>
                          <a:noFill/>
                        </a:ln>
                        <a:solidFill>
                          <a:srgbClr val="FFFFFF"/>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2400" u="none" strike="noStrike" cap="none" normalizeH="0" baseline="0">
                          <a:ln>
                            <a:noFill/>
                          </a:ln>
                          <a:effectLst/>
                          <a:latin typeface="Open Sans"/>
                          <a:cs typeface="Open Sans"/>
                        </a:rPr>
                        <a:t>Maximal Dose</a:t>
                      </a:r>
                      <a:endParaRPr kumimoji="0" lang="en-US" sz="2400" b="1" i="0" u="none" strike="noStrike" cap="none" normalizeH="0" baseline="0">
                        <a:ln>
                          <a:noFill/>
                        </a:ln>
                        <a:solidFill>
                          <a:srgbClr val="FFFFFF"/>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2400" u="none" strike="noStrike" cap="none" normalizeH="0" baseline="0">
                          <a:ln>
                            <a:noFill/>
                          </a:ln>
                          <a:effectLst/>
                          <a:latin typeface="Open Sans"/>
                          <a:cs typeface="Open Sans"/>
                        </a:rPr>
                        <a:t>Starting Cost</a:t>
                      </a:r>
                      <a:endParaRPr kumimoji="0" lang="en-US" sz="2400" b="1" i="0" u="none" strike="noStrike" cap="none" normalizeH="0" baseline="0">
                        <a:ln>
                          <a:noFill/>
                        </a:ln>
                        <a:solidFill>
                          <a:srgbClr val="FFFFFF"/>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235174">
                <a:tc>
                  <a:txBody>
                    <a:bodyPr/>
                    <a:lstStyle/>
                    <a:p>
                      <a:pPr marL="72000" marR="0" lvl="0" indent="0" algn="l" defTabSz="841375"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a:ln>
                            <a:noFill/>
                          </a:ln>
                          <a:effectLst/>
                          <a:latin typeface="Open Sans"/>
                          <a:cs typeface="Open Sans"/>
                        </a:rPr>
                        <a:t>Topical nitrate sprays </a:t>
                      </a:r>
                    </a:p>
                    <a:p>
                      <a:pPr marL="72000" marR="0" lvl="0" indent="0" algn="l" defTabSz="841375"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a:ln>
                            <a:noFill/>
                          </a:ln>
                          <a:effectLst/>
                          <a:latin typeface="Open Sans"/>
                          <a:cs typeface="Open Sans"/>
                        </a:rPr>
                        <a:t>[Grade B, Level 2]</a:t>
                      </a:r>
                      <a:endParaRPr kumimoji="0" lang="en-US" sz="2000" b="0" i="0" u="none" strike="noStrike" cap="none" normalizeH="0" baseline="0" dirty="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sz="2000" u="none" strike="noStrike" cap="none" normalizeH="0" baseline="0" dirty="0">
                          <a:ln>
                            <a:noFill/>
                          </a:ln>
                          <a:effectLst/>
                          <a:latin typeface="Open Sans"/>
                          <a:cs typeface="Open Sans"/>
                        </a:rPr>
                        <a:t>30 mg spray to legs QHS</a:t>
                      </a:r>
                      <a:endParaRPr kumimoji="0" lang="en-US" sz="2000" b="0" i="0" u="none" strike="noStrike" cap="none" normalizeH="0" baseline="0" dirty="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sz="2000" u="none" strike="noStrike" cap="none" normalizeH="0" baseline="0">
                          <a:ln>
                            <a:noFill/>
                          </a:ln>
                          <a:effectLst/>
                          <a:latin typeface="Open Sans"/>
                          <a:cs typeface="Open Sans"/>
                        </a:rPr>
                        <a:t>30 mg spray to legs bid</a:t>
                      </a:r>
                      <a:endParaRPr kumimoji="0" lang="en-US" sz="2000" b="0" i="0" u="none" strike="noStrike" cap="none" normalizeH="0" baseline="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sz="2000" u="none" strike="noStrike" cap="none" normalizeH="0" baseline="0">
                          <a:ln>
                            <a:noFill/>
                          </a:ln>
                          <a:effectLst/>
                          <a:latin typeface="Open Sans"/>
                          <a:cs typeface="Open Sans"/>
                        </a:rPr>
                        <a:t>60 mg/d</a:t>
                      </a:r>
                      <a:endParaRPr kumimoji="0" lang="en-US" sz="2000" b="0" i="0" u="none" strike="noStrike" cap="none" normalizeH="0" baseline="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876370">
                <a:tc>
                  <a:txBody>
                    <a:bodyPr/>
                    <a:lstStyle/>
                    <a:p>
                      <a:pPr marL="72000" marR="0" lvl="0" indent="0" algn="l" defTabSz="841375"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a:ln>
                            <a:noFill/>
                          </a:ln>
                          <a:effectLst/>
                          <a:latin typeface="Open Sans"/>
                          <a:cs typeface="Open Sans"/>
                        </a:rPr>
                        <a:t>Capsaicin cream </a:t>
                      </a:r>
                      <a:endParaRPr kumimoji="0" lang="en-US" sz="2000" b="0" i="0" u="none" strike="noStrike" cap="none" normalizeH="0" baseline="0" dirty="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sz="2000" u="none" strike="noStrike" cap="none" normalizeH="0" baseline="0">
                          <a:ln>
                            <a:noFill/>
                          </a:ln>
                          <a:effectLst/>
                          <a:latin typeface="Open Sans"/>
                          <a:cs typeface="Open Sans"/>
                        </a:rPr>
                        <a:t>0.075% cream applied tid-qid</a:t>
                      </a:r>
                      <a:endParaRPr kumimoji="0" lang="en-US" sz="2000" b="0" i="0" u="none" strike="noStrike" cap="none" normalizeH="0" baseline="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sz="2000" u="none" strike="noStrike" cap="none" normalizeH="0" baseline="0">
                          <a:ln>
                            <a:noFill/>
                          </a:ln>
                          <a:effectLst/>
                          <a:latin typeface="Open Sans"/>
                          <a:cs typeface="Open Sans"/>
                        </a:rPr>
                        <a:t>5-6 times per day</a:t>
                      </a:r>
                      <a:endParaRPr kumimoji="0" lang="en-US" sz="2000" b="0" i="0" u="none" strike="noStrike" cap="none" normalizeH="0" baseline="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sz="2000" u="none" strike="noStrike" cap="none" normalizeH="0" baseline="0">
                          <a:ln>
                            <a:noFill/>
                          </a:ln>
                          <a:effectLst/>
                          <a:latin typeface="Open Sans"/>
                          <a:cs typeface="Open Sans"/>
                        </a:rPr>
                        <a:t>5-6 times /day</a:t>
                      </a:r>
                      <a:endParaRPr kumimoji="0" lang="en-US" sz="2000" b="0" i="0" u="none" strike="noStrike" cap="none" normalizeH="0" baseline="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sz="2000" u="none" strike="noStrike" cap="none" normalizeH="0" baseline="0">
                          <a:ln>
                            <a:noFill/>
                          </a:ln>
                          <a:effectLst/>
                          <a:latin typeface="Open Sans"/>
                          <a:cs typeface="Open Sans"/>
                        </a:rPr>
                        <a:t>$17.99</a:t>
                      </a:r>
                      <a:endParaRPr kumimoji="0" lang="en-US" sz="2000" b="0" i="0" u="none" strike="noStrike" cap="none" normalizeH="0" baseline="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136741">
                <a:tc>
                  <a:txBody>
                    <a:bodyPr/>
                    <a:lstStyle/>
                    <a:p>
                      <a:pPr marL="72000" marR="0" lvl="0" indent="0" algn="l" defTabSz="841375" rtl="0" eaLnBrk="1" fontAlgn="base" latinLnBrk="0" hangingPunct="1">
                        <a:lnSpc>
                          <a:spcPct val="100000"/>
                        </a:lnSpc>
                        <a:spcBef>
                          <a:spcPct val="0"/>
                        </a:spcBef>
                        <a:spcAft>
                          <a:spcPct val="0"/>
                        </a:spcAft>
                        <a:buClrTx/>
                        <a:buSzTx/>
                        <a:buFontTx/>
                        <a:buNone/>
                        <a:tabLst/>
                      </a:pPr>
                      <a:r>
                        <a:rPr kumimoji="0" lang="en-GB" sz="2000" u="none" strike="noStrike" cap="none" normalizeH="0" baseline="0" dirty="0">
                          <a:ln>
                            <a:noFill/>
                          </a:ln>
                          <a:effectLst/>
                          <a:latin typeface="Open Sans"/>
                          <a:cs typeface="Open Sans"/>
                        </a:rPr>
                        <a:t>Transcutaneous electrical nerve stimulation </a:t>
                      </a:r>
                      <a:endParaRPr kumimoji="0" lang="en-GB" sz="2000" b="0" i="0" u="none" strike="noStrike" cap="none" normalizeH="0" baseline="0" dirty="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sz="2000" u="none" strike="noStrike" cap="none" normalizeH="0" baseline="0">
                          <a:ln>
                            <a:noFill/>
                          </a:ln>
                          <a:effectLst/>
                          <a:latin typeface="Open Sans"/>
                          <a:cs typeface="Open Sans"/>
                        </a:rPr>
                        <a:t>-</a:t>
                      </a:r>
                      <a:endParaRPr kumimoji="0" lang="en-US" sz="2000" b="0" i="0" u="none" strike="noStrike" cap="none" normalizeH="0" baseline="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sz="2000" u="none" strike="noStrike" cap="none" normalizeH="0" baseline="0">
                          <a:ln>
                            <a:noFill/>
                          </a:ln>
                          <a:effectLst/>
                          <a:latin typeface="Open Sans"/>
                          <a:cs typeface="Open Sans"/>
                        </a:rPr>
                        <a:t>-</a:t>
                      </a:r>
                      <a:endParaRPr kumimoji="0" lang="en-US" sz="2000" b="0" i="0" u="none" strike="noStrike" cap="none" normalizeH="0" baseline="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sz="2000" u="none" strike="noStrike" cap="none" normalizeH="0" baseline="0">
                          <a:ln>
                            <a:noFill/>
                          </a:ln>
                          <a:effectLst/>
                          <a:latin typeface="Open Sans"/>
                          <a:cs typeface="Open Sans"/>
                        </a:rPr>
                        <a:t>-</a:t>
                      </a:r>
                      <a:endParaRPr kumimoji="0" lang="en-US" sz="2000" b="0" i="0" u="none" strike="noStrike" cap="none" normalizeH="0" baseline="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GB" sz="2000" u="none" strike="noStrike" cap="none" normalizeH="0" baseline="0" dirty="0">
                          <a:ln>
                            <a:noFill/>
                          </a:ln>
                          <a:effectLst/>
                          <a:latin typeface="Open Sans"/>
                          <a:cs typeface="Open Sans"/>
                        </a:rPr>
                        <a:t>-</a:t>
                      </a:r>
                      <a:endParaRPr kumimoji="0" lang="en-US" sz="2000" b="0" i="0" u="none" strike="noStrike" cap="none" normalizeH="0" baseline="0" dirty="0">
                        <a:ln>
                          <a:noFill/>
                        </a:ln>
                        <a:solidFill>
                          <a:srgbClr val="000000"/>
                        </a:solidFill>
                        <a:effectLst/>
                        <a:latin typeface="Open Sans"/>
                        <a:ea typeface="ＭＳ Ｐゴシック" charset="0"/>
                        <a:cs typeface="Open Sans"/>
                      </a:endParaRPr>
                    </a:p>
                  </a:txBody>
                  <a:tcPr marL="0" marR="0" marT="0"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
        <p:nvSpPr>
          <p:cNvPr id="43041" name="TextBox 2"/>
          <p:cNvSpPr txBox="1">
            <a:spLocks noChangeArrowheads="1"/>
          </p:cNvSpPr>
          <p:nvPr/>
        </p:nvSpPr>
        <p:spPr bwMode="auto">
          <a:xfrm>
            <a:off x="228600" y="6218238"/>
            <a:ext cx="66294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eaLnBrk="1" hangingPunct="1"/>
            <a:r>
              <a:rPr lang="en-US" altLang="en-US" sz="1200">
                <a:latin typeface="Arial" pitchFamily="34" charset="0"/>
              </a:rPr>
              <a:t>Yuen KC Diabetes Care 2002; Agrawal RP Diabetes Res Clin Pract 2007; Agrawal RP Diabetes Res Clin Pract 2009; Low PA Pain 1995; Capsaicin Group Arch Intern Med 1991; Hamza MA, Diabetes Care 2000.  </a:t>
            </a:r>
            <a:endParaRPr lang="en-US" altLang="en-US" sz="1200"/>
          </a:p>
        </p:txBody>
      </p:sp>
      <p:sp>
        <p:nvSpPr>
          <p:cNvPr id="43042" name="Title 4"/>
          <p:cNvSpPr>
            <a:spLocks noGrp="1"/>
          </p:cNvSpPr>
          <p:nvPr>
            <p:ph type="title" idx="4294967295"/>
          </p:nvPr>
        </p:nvSpPr>
        <p:spPr>
          <a:xfrm>
            <a:off x="685800" y="457200"/>
            <a:ext cx="7772400" cy="1143000"/>
          </a:xfrm>
        </p:spPr>
        <p:txBody>
          <a:bodyPr/>
          <a:lstStyle/>
          <a:p>
            <a:r>
              <a:rPr lang="en-CA" altLang="en-US" sz="2800" smtClean="0">
                <a:latin typeface="Open Sans"/>
                <a:ea typeface="ＭＳ Ｐゴシック" pitchFamily="34" charset="-128"/>
              </a:rPr>
              <a:t>Other Treatments for Neuropathic Pain</a:t>
            </a:r>
            <a:r>
              <a:rPr lang="en-CA" altLang="en-US" smtClean="0">
                <a:latin typeface="Open Sans"/>
                <a:ea typeface="ＭＳ Ｐゴシック" pitchFamily="34" charset="-128"/>
              </a:rPr>
              <a:t>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idx="4294967295"/>
          </p:nvPr>
        </p:nvSpPr>
        <p:spPr/>
        <p:txBody>
          <a:bodyPr/>
          <a:lstStyle/>
          <a:p>
            <a:r>
              <a:rPr lang="en-CA" altLang="en-US" smtClean="0">
                <a:latin typeface="Open Sans"/>
                <a:ea typeface="ＭＳ Ｐゴシック" pitchFamily="34" charset="-128"/>
              </a:rPr>
              <a:t>Treatments for Neuropathic Pain have Limited Effects</a:t>
            </a:r>
          </a:p>
        </p:txBody>
      </p:sp>
      <p:sp>
        <p:nvSpPr>
          <p:cNvPr id="3" name="Content Placeholder 2"/>
          <p:cNvSpPr>
            <a:spLocks noGrp="1"/>
          </p:cNvSpPr>
          <p:nvPr>
            <p:ph idx="4294967295"/>
          </p:nvPr>
        </p:nvSpPr>
        <p:spPr/>
        <p:txBody>
          <a:bodyPr/>
          <a:lstStyle/>
          <a:p>
            <a:r>
              <a:rPr lang="en-US" altLang="en-US" smtClean="0">
                <a:latin typeface="Open Sans"/>
                <a:ea typeface="ＭＳ Ｐゴシック" pitchFamily="34" charset="-128"/>
              </a:rPr>
              <a:t>Few patients have complete relief</a:t>
            </a:r>
          </a:p>
          <a:p>
            <a:r>
              <a:rPr lang="en-US" altLang="en-US" smtClean="0">
                <a:latin typeface="Open Sans"/>
                <a:ea typeface="ＭＳ Ｐゴシック" pitchFamily="34" charset="-128"/>
              </a:rPr>
              <a:t>30-50% reduction in pain considered to be clinically meaningful</a:t>
            </a:r>
            <a:endParaRPr lang="en-CA" altLang="en-US" smtClean="0">
              <a:latin typeface="Open Sans"/>
              <a:ea typeface="ＭＳ Ｐゴシック" pitchFamily="34" charset="-128"/>
            </a:endParaRPr>
          </a:p>
        </p:txBody>
      </p:sp>
      <p:sp>
        <p:nvSpPr>
          <p:cNvPr id="4" name="Rectangle 3"/>
          <p:cNvSpPr/>
          <p:nvPr/>
        </p:nvSpPr>
        <p:spPr>
          <a:xfrm>
            <a:off x="1752600" y="5029200"/>
            <a:ext cx="5638800" cy="685800"/>
          </a:xfrm>
          <a:prstGeom prst="rect">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sz="1700">
              <a:latin typeface="Arial"/>
              <a:cs typeface="Arial"/>
            </a:endParaRPr>
          </a:p>
        </p:txBody>
      </p:sp>
      <p:grpSp>
        <p:nvGrpSpPr>
          <p:cNvPr id="16" name="Group 15"/>
          <p:cNvGrpSpPr>
            <a:grpSpLocks/>
          </p:cNvGrpSpPr>
          <p:nvPr/>
        </p:nvGrpSpPr>
        <p:grpSpPr bwMode="auto">
          <a:xfrm>
            <a:off x="4114800" y="3657600"/>
            <a:ext cx="3448050" cy="2595563"/>
            <a:chOff x="4114800" y="3657600"/>
            <a:chExt cx="3447836" cy="2595265"/>
          </a:xfrm>
        </p:grpSpPr>
        <p:sp>
          <p:nvSpPr>
            <p:cNvPr id="5" name="Rectangle 4"/>
            <p:cNvSpPr/>
            <p:nvPr/>
          </p:nvSpPr>
          <p:spPr>
            <a:xfrm>
              <a:off x="4572000" y="5029200"/>
              <a:ext cx="1447800" cy="685800"/>
            </a:xfrm>
            <a:prstGeom prst="rect">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sz="1700">
                <a:latin typeface="Arial"/>
                <a:cs typeface="Arial"/>
              </a:endParaRPr>
            </a:p>
          </p:txBody>
        </p:sp>
        <p:sp>
          <p:nvSpPr>
            <p:cNvPr id="6" name="Right Arrow 5"/>
            <p:cNvSpPr/>
            <p:nvPr/>
          </p:nvSpPr>
          <p:spPr>
            <a:xfrm rot="10800000">
              <a:off x="5473556" y="3657600"/>
              <a:ext cx="1917844" cy="1219200"/>
            </a:xfrm>
            <a:prstGeom prst="rightArrow">
              <a:avLst>
                <a:gd name="adj1" fmla="val 66471"/>
                <a:gd name="adj2" fmla="val 50000"/>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sz="1700">
                <a:latin typeface="Arial"/>
                <a:cs typeface="Arial"/>
              </a:endParaRPr>
            </a:p>
          </p:txBody>
        </p:sp>
        <p:sp>
          <p:nvSpPr>
            <p:cNvPr id="45076" name="TextBox 6"/>
            <p:cNvSpPr txBox="1">
              <a:spLocks noChangeArrowheads="1"/>
            </p:cNvSpPr>
            <p:nvPr/>
          </p:nvSpPr>
          <p:spPr bwMode="auto">
            <a:xfrm>
              <a:off x="5715000" y="3817203"/>
              <a:ext cx="184763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ctr" eaLnBrk="1" hangingPunct="1"/>
              <a:r>
                <a:rPr lang="en-CA" altLang="en-US">
                  <a:solidFill>
                    <a:schemeClr val="bg1"/>
                  </a:solidFill>
                  <a:latin typeface="Arial" pitchFamily="34" charset="0"/>
                </a:rPr>
                <a:t>Pain Reduction</a:t>
              </a:r>
            </a:p>
          </p:txBody>
        </p:sp>
        <p:sp>
          <p:nvSpPr>
            <p:cNvPr id="45077" name="TextBox 7"/>
            <p:cNvSpPr txBox="1">
              <a:spLocks noChangeArrowheads="1"/>
            </p:cNvSpPr>
            <p:nvPr/>
          </p:nvSpPr>
          <p:spPr bwMode="auto">
            <a:xfrm>
              <a:off x="5638800" y="5791200"/>
              <a:ext cx="1219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eaLnBrk="1" hangingPunct="1"/>
              <a:r>
                <a:rPr lang="en-CA" altLang="en-US">
                  <a:latin typeface="Arial" pitchFamily="34" charset="0"/>
                </a:rPr>
                <a:t>-30%</a:t>
              </a:r>
            </a:p>
          </p:txBody>
        </p:sp>
        <p:sp>
          <p:nvSpPr>
            <p:cNvPr id="45078" name="TextBox 8"/>
            <p:cNvSpPr txBox="1">
              <a:spLocks noChangeArrowheads="1"/>
            </p:cNvSpPr>
            <p:nvPr/>
          </p:nvSpPr>
          <p:spPr bwMode="auto">
            <a:xfrm>
              <a:off x="4114800" y="5791200"/>
              <a:ext cx="1066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eaLnBrk="1" hangingPunct="1"/>
              <a:r>
                <a:rPr lang="en-CA" altLang="en-US">
                  <a:latin typeface="Arial" pitchFamily="34" charset="0"/>
                </a:rPr>
                <a:t>-50%</a:t>
              </a:r>
            </a:p>
          </p:txBody>
        </p:sp>
      </p:grpSp>
      <p:grpSp>
        <p:nvGrpSpPr>
          <p:cNvPr id="15" name="Group 14"/>
          <p:cNvGrpSpPr>
            <a:grpSpLocks/>
          </p:cNvGrpSpPr>
          <p:nvPr/>
        </p:nvGrpSpPr>
        <p:grpSpPr bwMode="auto">
          <a:xfrm>
            <a:off x="0" y="3398838"/>
            <a:ext cx="1828800" cy="2468562"/>
            <a:chOff x="0" y="3398103"/>
            <a:chExt cx="1828800" cy="2469297"/>
          </a:xfrm>
        </p:grpSpPr>
        <p:sp>
          <p:nvSpPr>
            <p:cNvPr id="45068" name="TextBox 10"/>
            <p:cNvSpPr txBox="1">
              <a:spLocks noChangeArrowheads="1"/>
            </p:cNvSpPr>
            <p:nvPr/>
          </p:nvSpPr>
          <p:spPr bwMode="auto">
            <a:xfrm>
              <a:off x="0" y="5036403"/>
              <a:ext cx="1828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ctr" eaLnBrk="1" hangingPunct="1"/>
              <a:r>
                <a:rPr lang="en-CA" altLang="en-US">
                  <a:latin typeface="Arial" pitchFamily="34" charset="0"/>
                </a:rPr>
                <a:t>Minimum Pain</a:t>
              </a:r>
            </a:p>
          </p:txBody>
        </p:sp>
        <p:pic>
          <p:nvPicPr>
            <p:cNvPr id="45069" name="Picture 5" descr="tango face smile by warszawianka - Smiley icon from Tango Project: http://tango.freedesktop.org/Tango_Desktop_Project&#10;&lt;br&gt;&lt;br&gt;&#10;Tango Project icons are Public Domai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5" y="3398103"/>
              <a:ext cx="1771650"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4" name="Group 13"/>
          <p:cNvGrpSpPr>
            <a:grpSpLocks/>
          </p:cNvGrpSpPr>
          <p:nvPr/>
        </p:nvGrpSpPr>
        <p:grpSpPr bwMode="auto">
          <a:xfrm>
            <a:off x="7315200" y="3408363"/>
            <a:ext cx="1828800" cy="2459037"/>
            <a:chOff x="7315200" y="3407628"/>
            <a:chExt cx="1828800" cy="2459772"/>
          </a:xfrm>
        </p:grpSpPr>
        <p:sp>
          <p:nvSpPr>
            <p:cNvPr id="45066" name="TextBox 9"/>
            <p:cNvSpPr txBox="1">
              <a:spLocks noChangeArrowheads="1"/>
            </p:cNvSpPr>
            <p:nvPr/>
          </p:nvSpPr>
          <p:spPr bwMode="auto">
            <a:xfrm>
              <a:off x="7315200" y="5036403"/>
              <a:ext cx="1828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ctr" eaLnBrk="1" hangingPunct="1"/>
              <a:r>
                <a:rPr lang="en-CA" altLang="en-US">
                  <a:latin typeface="Arial" pitchFamily="34" charset="0"/>
                </a:rPr>
                <a:t>Maximum Pain</a:t>
              </a:r>
            </a:p>
          </p:txBody>
        </p:sp>
        <p:pic>
          <p:nvPicPr>
            <p:cNvPr id="45067" name="Picture 5" descr="tango face sad by warszawianka - Smiley icon from Tango Project: http://tango.freedesktop.org/Tango_Desktop_Project&#10;&lt;br&gt;&lt;br&gt;&#10;Tango Project icons are Public Domai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53300" y="3407628"/>
              <a:ext cx="17526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7895" name="Text Box 23"/>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31.  Neuropathy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9"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Effect transition="in" filter="dissolve">
                                      <p:cBhvr>
                                        <p:cTn id="9" dur="500"/>
                                        <p:tgtEl>
                                          <p:spTgt spid="4"/>
                                        </p:tgtEl>
                                      </p:cBhvr>
                                    </p:animEffect>
                                  </p:childTnLst>
                                </p:cTn>
                              </p:par>
                            </p:childTnLst>
                          </p:cTn>
                        </p:par>
                        <p:par>
                          <p:cTn id="10" fill="hold" nodeType="afterGroup">
                            <p:stCondLst>
                              <p:cond delay="500"/>
                            </p:stCondLst>
                            <p:childTnLst>
                              <p:par>
                                <p:cTn id="11" presetID="23" presetClass="entr" presetSubtype="16"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500" fill="hold"/>
                                        <p:tgtEl>
                                          <p:spTgt spid="14"/>
                                        </p:tgtEl>
                                        <p:attrNameLst>
                                          <p:attrName>ppt_w</p:attrName>
                                        </p:attrNameLst>
                                      </p:cBhvr>
                                      <p:tavLst>
                                        <p:tav tm="0">
                                          <p:val>
                                            <p:fltVal val="0"/>
                                          </p:val>
                                        </p:tav>
                                        <p:tav tm="100000">
                                          <p:val>
                                            <p:strVal val="#ppt_w"/>
                                          </p:val>
                                        </p:tav>
                                      </p:tavLst>
                                    </p:anim>
                                    <p:anim calcmode="lin" valueType="num">
                                      <p:cBhvr>
                                        <p:cTn id="14" dur="500" fill="hold"/>
                                        <p:tgtEl>
                                          <p:spTgt spid="14"/>
                                        </p:tgtEl>
                                        <p:attrNameLst>
                                          <p:attrName>ppt_h</p:attrName>
                                        </p:attrNameLst>
                                      </p:cBhvr>
                                      <p:tavLst>
                                        <p:tav tm="0">
                                          <p:val>
                                            <p:fltVal val="0"/>
                                          </p:val>
                                        </p:tav>
                                        <p:tav tm="100000">
                                          <p:val>
                                            <p:strVal val="#ppt_h"/>
                                          </p:val>
                                        </p:tav>
                                      </p:tavLst>
                                    </p:anim>
                                  </p:childTnLst>
                                </p:cTn>
                              </p:par>
                              <p:par>
                                <p:cTn id="15" presetID="23" presetClass="entr" presetSubtype="16"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p:cTn id="17" dur="500" fill="hold"/>
                                        <p:tgtEl>
                                          <p:spTgt spid="15"/>
                                        </p:tgtEl>
                                        <p:attrNameLst>
                                          <p:attrName>ppt_w</p:attrName>
                                        </p:attrNameLst>
                                      </p:cBhvr>
                                      <p:tavLst>
                                        <p:tav tm="0">
                                          <p:val>
                                            <p:fltVal val="0"/>
                                          </p:val>
                                        </p:tav>
                                        <p:tav tm="100000">
                                          <p:val>
                                            <p:strVal val="#ppt_w"/>
                                          </p:val>
                                        </p:tav>
                                      </p:tavLst>
                                    </p:anim>
                                    <p:anim calcmode="lin" valueType="num">
                                      <p:cBhvr>
                                        <p:cTn id="18" dur="500" fill="hold"/>
                                        <p:tgtEl>
                                          <p:spTgt spid="15"/>
                                        </p:tgtEl>
                                        <p:attrNameLst>
                                          <p:attrName>ppt_h</p:attrName>
                                        </p:attrNameLst>
                                      </p:cBhvr>
                                      <p:tavLst>
                                        <p:tav tm="0">
                                          <p:val>
                                            <p:fltVal val="0"/>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childTnLst>
                                </p:cTn>
                              </p:par>
                            </p:childTnLst>
                          </p:cTn>
                        </p:par>
                        <p:par>
                          <p:cTn id="23" fill="hold" nodeType="afterGroup">
                            <p:stCondLst>
                              <p:cond delay="0"/>
                            </p:stCondLst>
                            <p:childTnLst>
                              <p:par>
                                <p:cTn id="24" presetID="22" presetClass="entr" presetSubtype="2" fill="hold" nodeType="after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wipe(right)">
                                      <p:cBhvr>
                                        <p:cTn id="26"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p:cNvSpPr>
          <p:nvPr>
            <p:ph type="title" idx="4294967295"/>
          </p:nvPr>
        </p:nvSpPr>
        <p:spPr/>
        <p:txBody>
          <a:bodyPr/>
          <a:lstStyle/>
          <a:p>
            <a:r>
              <a:rPr lang="en-US" altLang="en-US" smtClean="0">
                <a:latin typeface="Open Sans"/>
                <a:ea typeface="ＭＳ Ｐゴシック" pitchFamily="34" charset="-128"/>
              </a:rPr>
              <a:t>Recommendation 1</a:t>
            </a:r>
            <a:endParaRPr lang="en-CA" altLang="en-US" smtClean="0">
              <a:latin typeface="Open Sans"/>
              <a:ea typeface="ＭＳ Ｐゴシック" pitchFamily="34" charset="-128"/>
            </a:endParaRPr>
          </a:p>
        </p:txBody>
      </p:sp>
      <p:sp>
        <p:nvSpPr>
          <p:cNvPr id="47106" name="Rectangle 3"/>
          <p:cNvSpPr>
            <a:spLocks noGrp="1"/>
          </p:cNvSpPr>
          <p:nvPr>
            <p:ph type="body" idx="4294967295"/>
          </p:nvPr>
        </p:nvSpPr>
        <p:spPr>
          <a:xfrm>
            <a:off x="628650" y="1503363"/>
            <a:ext cx="7886700" cy="4329112"/>
          </a:xfrm>
        </p:spPr>
        <p:txBody>
          <a:bodyPr/>
          <a:lstStyle/>
          <a:p>
            <a:pPr marL="495300" indent="-495300">
              <a:lnSpc>
                <a:spcPct val="100000"/>
              </a:lnSpc>
              <a:spcBef>
                <a:spcPts val="900"/>
              </a:spcBef>
              <a:buFont typeface="Arial" pitchFamily="34" charset="0"/>
              <a:buAutoNum type="arabicPeriod"/>
            </a:pPr>
            <a:r>
              <a:rPr lang="en-US" altLang="en-US" sz="2400" b="0" smtClean="0">
                <a:latin typeface="Open Sans"/>
                <a:ea typeface="ＭＳ Ｐゴシック" pitchFamily="34" charset="-128"/>
              </a:rPr>
              <a:t>In people with type 2 diabetes, </a:t>
            </a:r>
            <a:r>
              <a:rPr lang="en-US" altLang="en-US" sz="2400" smtClean="0">
                <a:latin typeface="Open Sans"/>
                <a:ea typeface="ＭＳ Ｐゴシック" pitchFamily="34" charset="-128"/>
              </a:rPr>
              <a:t>screening</a:t>
            </a:r>
            <a:r>
              <a:rPr lang="en-US" altLang="en-US" sz="2400" b="0" smtClean="0">
                <a:latin typeface="Open Sans"/>
                <a:ea typeface="ＭＳ Ｐゴシック" pitchFamily="34" charset="-128"/>
              </a:rPr>
              <a:t> for peripheral </a:t>
            </a:r>
            <a:r>
              <a:rPr lang="en-US" altLang="en-US" sz="2400" smtClean="0">
                <a:latin typeface="Open Sans"/>
                <a:ea typeface="ＭＳ Ｐゴシック" pitchFamily="34" charset="-128"/>
              </a:rPr>
              <a:t>neuropathy</a:t>
            </a:r>
            <a:r>
              <a:rPr lang="en-US" altLang="en-US" sz="2400" b="0" smtClean="0">
                <a:latin typeface="Open Sans"/>
                <a:ea typeface="ＭＳ Ｐゴシック" pitchFamily="34" charset="-128"/>
              </a:rPr>
              <a:t> should </a:t>
            </a:r>
            <a:r>
              <a:rPr lang="en-US" altLang="en-US" sz="2400" smtClean="0">
                <a:latin typeface="Open Sans"/>
                <a:ea typeface="ＭＳ Ｐゴシック" pitchFamily="34" charset="-128"/>
              </a:rPr>
              <a:t>begin at diagnosis </a:t>
            </a:r>
            <a:r>
              <a:rPr lang="en-US" altLang="en-US" sz="2400" b="0" smtClean="0">
                <a:latin typeface="Open Sans"/>
                <a:ea typeface="ＭＳ Ｐゴシック" pitchFamily="34" charset="-128"/>
              </a:rPr>
              <a:t>of diabetes and occur </a:t>
            </a:r>
            <a:r>
              <a:rPr lang="en-US" altLang="en-US" sz="2400" smtClean="0">
                <a:latin typeface="Open Sans"/>
                <a:ea typeface="ＭＳ Ｐゴシック" pitchFamily="34" charset="-128"/>
              </a:rPr>
              <a:t>annually</a:t>
            </a:r>
            <a:r>
              <a:rPr lang="en-US" altLang="en-US" sz="2400" b="0" smtClean="0">
                <a:latin typeface="Open Sans"/>
                <a:ea typeface="ＭＳ Ｐゴシック" pitchFamily="34" charset="-128"/>
              </a:rPr>
              <a:t> thereafter </a:t>
            </a:r>
            <a:r>
              <a:rPr lang="en-US" altLang="en-US" sz="2000" b="0" smtClean="0">
                <a:latin typeface="Open Sans"/>
                <a:ea typeface="ＭＳ Ｐゴシック" pitchFamily="34" charset="-128"/>
              </a:rPr>
              <a:t>[Grade D, Consensus].</a:t>
            </a:r>
            <a:r>
              <a:rPr lang="en-US" altLang="en-US" sz="2400" b="0" smtClean="0">
                <a:latin typeface="Open Sans"/>
                <a:ea typeface="ＭＳ Ｐゴシック" pitchFamily="34" charset="-128"/>
              </a:rPr>
              <a:t> In people with type 1 diabetes, annual screening should commence after 5 years</a:t>
            </a:r>
            <a:r>
              <a:rPr lang="ja-JP" altLang="en-US" sz="2400" b="0" smtClean="0">
                <a:latin typeface="Open Sans"/>
                <a:ea typeface="ＭＳ Ｐゴシック" pitchFamily="34" charset="-128"/>
              </a:rPr>
              <a:t>’</a:t>
            </a:r>
            <a:r>
              <a:rPr lang="en-US" altLang="ja-JP" sz="2400" b="0" smtClean="0">
                <a:latin typeface="Open Sans"/>
                <a:ea typeface="ＭＳ Ｐゴシック" pitchFamily="34" charset="-128"/>
              </a:rPr>
              <a:t> post-pubertal duration of diabetes [</a:t>
            </a:r>
            <a:r>
              <a:rPr lang="en-US" altLang="ja-JP" sz="2000" b="0" smtClean="0">
                <a:latin typeface="Open Sans"/>
                <a:ea typeface="ＭＳ Ｐゴシック" pitchFamily="34" charset="-128"/>
              </a:rPr>
              <a:t>Grade D, Consensus]</a:t>
            </a:r>
            <a:endParaRPr lang="en-US" altLang="en-US" sz="2000" b="0" smtClean="0">
              <a:latin typeface="Open Sans"/>
              <a:ea typeface="ＭＳ Ｐゴシック" pitchFamily="34" charset="-128"/>
            </a:endParaRPr>
          </a:p>
        </p:txBody>
      </p:sp>
      <p:sp>
        <p:nvSpPr>
          <p:cNvPr id="146441" name="Text Box 9"/>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31.  Neuropathy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1427844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p:cNvSpPr>
          <p:nvPr>
            <p:ph type="title" idx="4294967295"/>
          </p:nvPr>
        </p:nvSpPr>
        <p:spPr/>
        <p:txBody>
          <a:bodyPr/>
          <a:lstStyle/>
          <a:p>
            <a:r>
              <a:rPr lang="en-US" altLang="en-US" smtClean="0">
                <a:latin typeface="Open Sans"/>
                <a:ea typeface="ＭＳ Ｐゴシック" pitchFamily="34" charset="-128"/>
              </a:rPr>
              <a:t>Recommendation 2</a:t>
            </a:r>
            <a:endParaRPr lang="en-CA" altLang="en-US" smtClean="0">
              <a:latin typeface="Open Sans"/>
              <a:ea typeface="ＭＳ Ｐゴシック" pitchFamily="34" charset="-128"/>
            </a:endParaRPr>
          </a:p>
        </p:txBody>
      </p:sp>
      <p:sp>
        <p:nvSpPr>
          <p:cNvPr id="48130" name="Rectangle 3"/>
          <p:cNvSpPr>
            <a:spLocks noGrp="1"/>
          </p:cNvSpPr>
          <p:nvPr>
            <p:ph type="body" idx="4294967295"/>
          </p:nvPr>
        </p:nvSpPr>
        <p:spPr>
          <a:xfrm>
            <a:off x="506413" y="1625600"/>
            <a:ext cx="7886700" cy="4329113"/>
          </a:xfrm>
        </p:spPr>
        <p:txBody>
          <a:bodyPr/>
          <a:lstStyle/>
          <a:p>
            <a:pPr marL="495300" indent="-495300">
              <a:lnSpc>
                <a:spcPct val="100000"/>
              </a:lnSpc>
              <a:buFont typeface="Arial" pitchFamily="34" charset="0"/>
              <a:buNone/>
            </a:pPr>
            <a:r>
              <a:rPr lang="en-US" altLang="en-US" sz="2400" b="0" smtClean="0">
                <a:latin typeface="Open Sans"/>
                <a:ea typeface="ＭＳ Ｐゴシック" pitchFamily="34" charset="-128"/>
              </a:rPr>
              <a:t>2.   Screening for peripheral neuropathy should be conducted by assessing </a:t>
            </a:r>
            <a:r>
              <a:rPr lang="en-US" altLang="en-US" sz="2400" smtClean="0">
                <a:latin typeface="Open Sans"/>
                <a:ea typeface="ＭＳ Ｐゴシック" pitchFamily="34" charset="-128"/>
              </a:rPr>
              <a:t>loss of sensitivity to the 10-g monoﬁlament</a:t>
            </a:r>
            <a:r>
              <a:rPr lang="en-US" altLang="en-US" sz="2400" b="0" smtClean="0">
                <a:latin typeface="Open Sans"/>
                <a:ea typeface="ＭＳ Ｐゴシック" pitchFamily="34" charset="-128"/>
              </a:rPr>
              <a:t> or </a:t>
            </a:r>
            <a:r>
              <a:rPr lang="en-US" altLang="en-US" sz="2400" smtClean="0">
                <a:latin typeface="Open Sans"/>
                <a:ea typeface="ＭＳ Ｐゴシック" pitchFamily="34" charset="-128"/>
              </a:rPr>
              <a:t>loss of sensitivity to vibration</a:t>
            </a:r>
            <a:r>
              <a:rPr lang="en-US" altLang="en-US" sz="2400" b="0" smtClean="0">
                <a:latin typeface="Open Sans"/>
                <a:ea typeface="ＭＳ Ｐゴシック" pitchFamily="34" charset="-128"/>
              </a:rPr>
              <a:t> at the dorsum of the great toe </a:t>
            </a:r>
            <a:r>
              <a:rPr lang="en-US" altLang="en-US" sz="2000" b="0" smtClean="0">
                <a:latin typeface="Open Sans"/>
                <a:ea typeface="ＭＳ Ｐゴシック" pitchFamily="34" charset="-128"/>
              </a:rPr>
              <a:t>[Grade A, Level 1] (see Appendix. Rapid Screening for Diabetic Neuropathy)</a:t>
            </a:r>
          </a:p>
          <a:p>
            <a:pPr marL="495300" indent="-495300">
              <a:lnSpc>
                <a:spcPct val="100000"/>
              </a:lnSpc>
              <a:buFont typeface="Arial" pitchFamily="34" charset="0"/>
              <a:buNone/>
            </a:pPr>
            <a:endParaRPr lang="en-CA" altLang="en-US" sz="2000" b="0" smtClean="0">
              <a:latin typeface="Open Sans"/>
              <a:ea typeface="ＭＳ Ｐゴシック" pitchFamily="34" charset="-128"/>
            </a:endParaRPr>
          </a:p>
        </p:txBody>
      </p:sp>
      <p:sp>
        <p:nvSpPr>
          <p:cNvPr id="110603" name="Text Box 11"/>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31.  Neuropathy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p:cNvSpPr>
          <p:nvPr>
            <p:ph type="title" idx="4294967295"/>
          </p:nvPr>
        </p:nvSpPr>
        <p:spPr/>
        <p:txBody>
          <a:bodyPr/>
          <a:lstStyle/>
          <a:p>
            <a:r>
              <a:rPr lang="en-US" altLang="en-US" smtClean="0">
                <a:latin typeface="Open Sans"/>
                <a:ea typeface="ＭＳ Ｐゴシック" pitchFamily="34" charset="-128"/>
              </a:rPr>
              <a:t>Recommendation 3</a:t>
            </a:r>
            <a:endParaRPr lang="en-CA" altLang="en-US" smtClean="0">
              <a:latin typeface="Open Sans"/>
              <a:ea typeface="ＭＳ Ｐゴシック" pitchFamily="34" charset="-128"/>
            </a:endParaRPr>
          </a:p>
        </p:txBody>
      </p:sp>
      <p:sp>
        <p:nvSpPr>
          <p:cNvPr id="49154" name="Rectangle 3"/>
          <p:cNvSpPr>
            <a:spLocks noGrp="1"/>
          </p:cNvSpPr>
          <p:nvPr>
            <p:ph type="body" idx="4294967295"/>
          </p:nvPr>
        </p:nvSpPr>
        <p:spPr>
          <a:xfrm>
            <a:off x="506413" y="1625600"/>
            <a:ext cx="7886700" cy="4329113"/>
          </a:xfrm>
        </p:spPr>
        <p:txBody>
          <a:bodyPr/>
          <a:lstStyle/>
          <a:p>
            <a:pPr marL="495300" indent="-495300">
              <a:lnSpc>
                <a:spcPct val="100000"/>
              </a:lnSpc>
              <a:buFont typeface="Calibri Light" pitchFamily="34" charset="0"/>
              <a:buAutoNum type="arabicPeriod"/>
            </a:pPr>
            <a:r>
              <a:rPr lang="en-US" altLang="en-US" sz="2400" b="0" smtClean="0">
                <a:latin typeface="Open Sans"/>
                <a:ea typeface="ＭＳ Ｐゴシック" pitchFamily="34" charset="-128"/>
              </a:rPr>
              <a:t>People with diabetes should be treated with </a:t>
            </a:r>
            <a:r>
              <a:rPr lang="en-US" altLang="en-US" sz="2400" smtClean="0">
                <a:latin typeface="Open Sans"/>
                <a:ea typeface="ＭＳ Ｐゴシック" pitchFamily="34" charset="-128"/>
              </a:rPr>
              <a:t>intensified glycemic control </a:t>
            </a:r>
            <a:r>
              <a:rPr lang="en-US" altLang="en-US" sz="2400" b="0" smtClean="0">
                <a:latin typeface="Open Sans"/>
                <a:ea typeface="ＭＳ Ｐゴシック" pitchFamily="34" charset="-128"/>
              </a:rPr>
              <a:t>to prevent the onset and progression of neuropathy </a:t>
            </a:r>
            <a:r>
              <a:rPr lang="en-US" altLang="en-US" sz="2000" b="0" smtClean="0">
                <a:latin typeface="Open Sans"/>
                <a:ea typeface="ＭＳ Ｐゴシック" pitchFamily="34" charset="-128"/>
              </a:rPr>
              <a:t>[Grade A, Level 1A for type 1 diabetes; Grade B, Level 2 for type 2 diabetes]</a:t>
            </a:r>
            <a:endParaRPr lang="en-CA" altLang="en-US" sz="2000" b="0" smtClean="0">
              <a:latin typeface="Open Sans"/>
              <a:ea typeface="ＭＳ Ｐゴシック" pitchFamily="34" charset="-128"/>
            </a:endParaRPr>
          </a:p>
        </p:txBody>
      </p:sp>
      <p:sp>
        <p:nvSpPr>
          <p:cNvPr id="172038" name="Text Box 6"/>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31.  Neuropathy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p:cNvSpPr>
          <p:nvPr>
            <p:ph type="title" idx="4294967295"/>
          </p:nvPr>
        </p:nvSpPr>
        <p:spPr/>
        <p:txBody>
          <a:bodyPr/>
          <a:lstStyle/>
          <a:p>
            <a:r>
              <a:rPr lang="en-US" altLang="en-US" smtClean="0">
                <a:latin typeface="Open Sans"/>
                <a:ea typeface="ＭＳ Ｐゴシック" pitchFamily="34" charset="-128"/>
              </a:rPr>
              <a:t>Recommendation 4</a:t>
            </a:r>
            <a:endParaRPr lang="en-CA" altLang="en-US" smtClean="0">
              <a:latin typeface="Open Sans"/>
              <a:ea typeface="ＭＳ Ｐゴシック" pitchFamily="34" charset="-128"/>
            </a:endParaRPr>
          </a:p>
        </p:txBody>
      </p:sp>
      <p:sp>
        <p:nvSpPr>
          <p:cNvPr id="50178" name="Rectangle 3"/>
          <p:cNvSpPr>
            <a:spLocks noGrp="1"/>
          </p:cNvSpPr>
          <p:nvPr>
            <p:ph type="body" idx="4294967295"/>
          </p:nvPr>
        </p:nvSpPr>
        <p:spPr>
          <a:xfrm>
            <a:off x="506413" y="1625600"/>
            <a:ext cx="7886700" cy="4329113"/>
          </a:xfrm>
        </p:spPr>
        <p:txBody>
          <a:bodyPr/>
          <a:lstStyle/>
          <a:p>
            <a:pPr marL="495300" indent="-495300">
              <a:buFont typeface="Arial" pitchFamily="34" charset="0"/>
              <a:buNone/>
            </a:pPr>
            <a:r>
              <a:rPr lang="en-US" altLang="en-US" sz="2000" b="0" smtClean="0">
                <a:latin typeface="Open Sans"/>
                <a:ea typeface="ＭＳ Ｐゴシック" pitchFamily="34" charset="-128"/>
              </a:rPr>
              <a:t>4.   The following agents may be used alone or in combination for relief of painful peripheral neuropathy:</a:t>
            </a:r>
          </a:p>
          <a:p>
            <a:pPr marL="839788" lvl="1" indent="-419100"/>
            <a:r>
              <a:rPr lang="en-US" altLang="en-US" sz="2000" b="1" smtClean="0">
                <a:latin typeface="Open Sans"/>
                <a:ea typeface="ＭＳ Ｐゴシック" pitchFamily="34" charset="-128"/>
              </a:rPr>
              <a:t>Anticonvulsants</a:t>
            </a:r>
            <a:r>
              <a:rPr lang="en-US" altLang="en-US" sz="2000" smtClean="0">
                <a:latin typeface="Open Sans"/>
                <a:ea typeface="ＭＳ Ｐゴシック" pitchFamily="34" charset="-128"/>
              </a:rPr>
              <a:t> (pregabalin </a:t>
            </a:r>
            <a:r>
              <a:rPr lang="en-US" altLang="en-US" sz="1600" smtClean="0">
                <a:latin typeface="Open Sans"/>
                <a:ea typeface="ＭＳ Ｐゴシック" pitchFamily="34" charset="-128"/>
              </a:rPr>
              <a:t>[Grade A, Level 1],</a:t>
            </a:r>
            <a:r>
              <a:rPr lang="en-US" altLang="en-US" sz="2000" smtClean="0">
                <a:latin typeface="Open Sans"/>
                <a:ea typeface="ＭＳ Ｐゴシック" pitchFamily="34" charset="-128"/>
              </a:rPr>
              <a:t> gabapentin* </a:t>
            </a:r>
            <a:r>
              <a:rPr lang="en-US" altLang="en-US" sz="1600" smtClean="0">
                <a:latin typeface="Open Sans"/>
                <a:ea typeface="ＭＳ Ｐゴシック" pitchFamily="34" charset="-128"/>
              </a:rPr>
              <a:t>[Grade B, Level 2],</a:t>
            </a:r>
            <a:r>
              <a:rPr lang="en-US" altLang="en-US" sz="2000" smtClean="0">
                <a:latin typeface="Open Sans"/>
                <a:ea typeface="ＭＳ Ｐゴシック" pitchFamily="34" charset="-128"/>
              </a:rPr>
              <a:t> valproate* </a:t>
            </a:r>
            <a:r>
              <a:rPr lang="en-US" altLang="en-US" sz="1600" smtClean="0">
                <a:latin typeface="Open Sans"/>
                <a:ea typeface="ＭＳ Ｐゴシック" pitchFamily="34" charset="-128"/>
              </a:rPr>
              <a:t>[Grade B, Level 2] </a:t>
            </a:r>
          </a:p>
          <a:p>
            <a:pPr marL="839788" lvl="1" indent="-419100"/>
            <a:r>
              <a:rPr lang="en-US" altLang="en-US" sz="2000" b="1" smtClean="0">
                <a:latin typeface="Open Sans"/>
                <a:ea typeface="ＭＳ Ｐゴシック" pitchFamily="34" charset="-128"/>
              </a:rPr>
              <a:t>Antidepressants</a:t>
            </a:r>
            <a:r>
              <a:rPr lang="en-US" altLang="en-US" sz="2000" smtClean="0">
                <a:latin typeface="Open Sans"/>
                <a:ea typeface="ＭＳ Ｐゴシック" pitchFamily="34" charset="-128"/>
              </a:rPr>
              <a:t> (amitriptyline*, duloxetine, venlafaxine*) </a:t>
            </a:r>
            <a:r>
              <a:rPr lang="en-US" altLang="en-US" sz="1600" smtClean="0">
                <a:latin typeface="Open Sans"/>
                <a:ea typeface="ＭＳ Ｐゴシック" pitchFamily="34" charset="-128"/>
              </a:rPr>
              <a:t>[Grade B, Level 2]</a:t>
            </a:r>
          </a:p>
          <a:p>
            <a:pPr marL="839788" lvl="1" indent="-419100"/>
            <a:r>
              <a:rPr lang="en-US" altLang="en-US" sz="2000" smtClean="0">
                <a:latin typeface="Open Sans"/>
                <a:ea typeface="ＭＳ Ｐゴシック" pitchFamily="34" charset="-128"/>
              </a:rPr>
              <a:t>Topical </a:t>
            </a:r>
            <a:r>
              <a:rPr lang="en-US" altLang="en-US" sz="2000" b="1" smtClean="0">
                <a:latin typeface="Open Sans"/>
                <a:ea typeface="ＭＳ Ｐゴシック" pitchFamily="34" charset="-128"/>
              </a:rPr>
              <a:t>nitrate</a:t>
            </a:r>
            <a:r>
              <a:rPr lang="en-US" altLang="en-US" sz="2000" smtClean="0">
                <a:latin typeface="Open Sans"/>
                <a:ea typeface="ＭＳ Ｐゴシック" pitchFamily="34" charset="-128"/>
              </a:rPr>
              <a:t> spray</a:t>
            </a:r>
            <a:r>
              <a:rPr lang="en-US" altLang="en-US" sz="2000" smtClean="0">
                <a:latin typeface="Open Sans Light"/>
                <a:ea typeface="ＭＳ Ｐゴシック" pitchFamily="34" charset="-128"/>
              </a:rPr>
              <a:t>*</a:t>
            </a:r>
            <a:r>
              <a:rPr lang="en-US" altLang="en-US" sz="2000" smtClean="0">
                <a:latin typeface="Open Sans"/>
                <a:ea typeface="ＭＳ Ｐゴシック" pitchFamily="34" charset="-128"/>
              </a:rPr>
              <a:t> </a:t>
            </a:r>
            <a:r>
              <a:rPr lang="en-US" altLang="en-US" sz="1600" smtClean="0">
                <a:latin typeface="Open Sans"/>
                <a:ea typeface="ＭＳ Ｐゴシック" pitchFamily="34" charset="-128"/>
              </a:rPr>
              <a:t>[Grade B, Level 2]</a:t>
            </a:r>
            <a:r>
              <a:rPr lang="en-US" altLang="en-US" sz="2000" smtClean="0">
                <a:latin typeface="Open Sans"/>
                <a:ea typeface="ＭＳ Ｐゴシック" pitchFamily="34" charset="-128"/>
              </a:rPr>
              <a:t> </a:t>
            </a:r>
          </a:p>
          <a:p>
            <a:pPr marL="839788" lvl="1" indent="-419100"/>
            <a:r>
              <a:rPr lang="en-US" altLang="en-US" sz="2000" smtClean="0">
                <a:latin typeface="Open Sans"/>
                <a:ea typeface="ＭＳ Ｐゴシック" pitchFamily="34" charset="-128"/>
              </a:rPr>
              <a:t>In people not responsive to the above  agents, opioid analgesics (tramadol, tapentadol ER, oxycodone ER) may be used </a:t>
            </a:r>
            <a:r>
              <a:rPr lang="en-US" altLang="en-US" sz="1600" smtClean="0">
                <a:latin typeface="Open Sans"/>
                <a:ea typeface="ＭＳ Ｐゴシック" pitchFamily="34" charset="-128"/>
              </a:rPr>
              <a:t>[Grade B, Level 2].</a:t>
            </a:r>
            <a:r>
              <a:rPr lang="en-US" altLang="en-US" sz="2000" smtClean="0">
                <a:latin typeface="Open Sans"/>
                <a:ea typeface="ＭＳ Ｐゴシック" pitchFamily="34" charset="-128"/>
              </a:rPr>
              <a:t> Prescribers should be cautious due to risks of abuse, dependency and tolerance, and follow the recommendations of the </a:t>
            </a:r>
            <a:r>
              <a:rPr lang="en-US" altLang="en-US" sz="2000" i="1" smtClean="0">
                <a:latin typeface="Open Sans"/>
                <a:ea typeface="ＭＳ Ｐゴシック" pitchFamily="34" charset="-128"/>
              </a:rPr>
              <a:t>2017 Canadian Guidelines for Opioids for Chronic Non-Cancer Pain</a:t>
            </a:r>
            <a:r>
              <a:rPr lang="en-US" altLang="en-US" sz="2000" smtClean="0">
                <a:latin typeface="Open Sans"/>
                <a:ea typeface="ＭＳ Ｐゴシック" pitchFamily="34" charset="-128"/>
              </a:rPr>
              <a:t> </a:t>
            </a:r>
            <a:r>
              <a:rPr lang="en-US" altLang="en-US" sz="1600" smtClean="0">
                <a:latin typeface="Open Sans"/>
                <a:ea typeface="ＭＳ Ｐゴシック" pitchFamily="34" charset="-128"/>
              </a:rPr>
              <a:t>[Grade D, Consensus]</a:t>
            </a:r>
            <a:endParaRPr lang="en-CA" altLang="en-US" sz="1600" smtClean="0">
              <a:latin typeface="Open Sans"/>
              <a:ea typeface="ＭＳ Ｐゴシック" pitchFamily="34" charset="-128"/>
            </a:endParaRPr>
          </a:p>
        </p:txBody>
      </p:sp>
      <p:sp>
        <p:nvSpPr>
          <p:cNvPr id="50179"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ctr" defTabSz="914400"/>
            <a:r>
              <a:rPr lang="en-US" altLang="en-US" sz="2000" b="1">
                <a:solidFill>
                  <a:schemeClr val="bg1"/>
                </a:solidFill>
                <a:latin typeface="Arial" pitchFamily="34" charset="0"/>
              </a:rPr>
              <a:t>2018</a:t>
            </a:r>
          </a:p>
        </p:txBody>
      </p:sp>
      <p:sp>
        <p:nvSpPr>
          <p:cNvPr id="173062" name="Text Box 6"/>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31.  Neuropathy  </a:t>
            </a:r>
          </a:p>
        </p:txBody>
      </p:sp>
      <p:sp>
        <p:nvSpPr>
          <p:cNvPr id="173063" name="Text Box 7"/>
          <p:cNvSpPr txBox="1">
            <a:spLocks noChangeArrowheads="1"/>
          </p:cNvSpPr>
          <p:nvPr/>
        </p:nvSpPr>
        <p:spPr bwMode="auto">
          <a:xfrm>
            <a:off x="506413" y="6223000"/>
            <a:ext cx="6784975" cy="731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defRPr/>
            </a:pPr>
            <a:r>
              <a:rPr lang="en-US" sz="1200" smtClean="0"/>
              <a:t>*Denotes that this drug is not currently approved by Health Canada for the management of neuropathic pain associated specifically with diabetic peripheral neuropathy</a:t>
            </a:r>
          </a:p>
          <a:p>
            <a:pPr defTabSz="914400" eaLnBrk="1" hangingPunct="1">
              <a:spcBef>
                <a:spcPct val="50000"/>
              </a:spcBef>
              <a:defRPr/>
            </a:pPr>
            <a:endParaRPr lang="en-US" sz="120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title" idx="4294967295"/>
          </p:nvPr>
        </p:nvSpPr>
        <p:spPr/>
        <p:txBody>
          <a:bodyPr/>
          <a:lstStyle/>
          <a:p>
            <a:pPr eaLnBrk="1" hangingPunct="1"/>
            <a:r>
              <a:rPr lang="en-CA" altLang="en-US" smtClean="0">
                <a:latin typeface="Open Sans"/>
                <a:ea typeface="ＭＳ Ｐゴシック" pitchFamily="34" charset="-128"/>
              </a:rPr>
              <a:t>Key Messages</a:t>
            </a:r>
          </a:p>
        </p:txBody>
      </p:sp>
      <p:sp>
        <p:nvSpPr>
          <p:cNvPr id="51202" name="Content Placeholder 2"/>
          <p:cNvSpPr>
            <a:spLocks noGrp="1"/>
          </p:cNvSpPr>
          <p:nvPr>
            <p:ph type="body" idx="4294967295"/>
          </p:nvPr>
        </p:nvSpPr>
        <p:spPr/>
        <p:txBody>
          <a:bodyPr/>
          <a:lstStyle/>
          <a:p>
            <a:pPr>
              <a:lnSpc>
                <a:spcPct val="100000"/>
              </a:lnSpc>
            </a:pPr>
            <a:r>
              <a:rPr lang="en-US" altLang="en-US" sz="2400" b="0" smtClean="0">
                <a:latin typeface="Open Sans"/>
                <a:ea typeface="ＭＳ Ｐゴシック" pitchFamily="34" charset="-128"/>
              </a:rPr>
              <a:t>Elevated </a:t>
            </a:r>
            <a:r>
              <a:rPr lang="en-US" altLang="en-US" sz="2400" smtClean="0">
                <a:latin typeface="Open Sans"/>
                <a:ea typeface="ＭＳ Ｐゴシック" pitchFamily="34" charset="-128"/>
              </a:rPr>
              <a:t>blood glucose </a:t>
            </a:r>
            <a:r>
              <a:rPr lang="en-US" altLang="en-US" sz="2400" b="0" smtClean="0">
                <a:latin typeface="Open Sans"/>
                <a:ea typeface="ＭＳ Ｐゴシック" pitchFamily="34" charset="-128"/>
              </a:rPr>
              <a:t>levels, elevated </a:t>
            </a:r>
            <a:r>
              <a:rPr lang="en-US" altLang="en-US" sz="2400" smtClean="0">
                <a:latin typeface="Open Sans"/>
                <a:ea typeface="ＭＳ Ｐゴシック" pitchFamily="34" charset="-128"/>
              </a:rPr>
              <a:t>triglycerides</a:t>
            </a:r>
            <a:r>
              <a:rPr lang="en-US" altLang="en-US" sz="2400" b="0" smtClean="0">
                <a:latin typeface="Open Sans"/>
                <a:ea typeface="ＭＳ Ｐゴシック" pitchFamily="34" charset="-128"/>
              </a:rPr>
              <a:t>, high </a:t>
            </a:r>
            <a:r>
              <a:rPr lang="en-US" altLang="en-US" sz="2400" smtClean="0">
                <a:latin typeface="Open Sans"/>
                <a:ea typeface="ＭＳ Ｐゴシック" pitchFamily="34" charset="-128"/>
              </a:rPr>
              <a:t>body mass index</a:t>
            </a:r>
            <a:r>
              <a:rPr lang="en-US" altLang="en-US" sz="2400" b="0" smtClean="0">
                <a:latin typeface="Open Sans"/>
                <a:ea typeface="ＭＳ Ｐゴシック" pitchFamily="34" charset="-128"/>
              </a:rPr>
              <a:t>, </a:t>
            </a:r>
            <a:r>
              <a:rPr lang="en-US" altLang="en-US" sz="2400" smtClean="0">
                <a:latin typeface="Open Sans"/>
                <a:ea typeface="ＭＳ Ｐゴシック" pitchFamily="34" charset="-128"/>
              </a:rPr>
              <a:t>smoking</a:t>
            </a:r>
            <a:r>
              <a:rPr lang="en-US" altLang="en-US" sz="2400" b="0" smtClean="0">
                <a:latin typeface="Open Sans"/>
                <a:ea typeface="ＭＳ Ｐゴシック" pitchFamily="34" charset="-128"/>
              </a:rPr>
              <a:t> and </a:t>
            </a:r>
            <a:r>
              <a:rPr lang="en-US" altLang="en-US" sz="2400" smtClean="0">
                <a:latin typeface="Open Sans"/>
                <a:ea typeface="ＭＳ Ｐゴシック" pitchFamily="34" charset="-128"/>
              </a:rPr>
              <a:t>hypertension</a:t>
            </a:r>
            <a:r>
              <a:rPr lang="en-US" altLang="en-US" sz="2400" b="0" smtClean="0">
                <a:latin typeface="Open Sans"/>
                <a:ea typeface="ＭＳ Ｐゴシック" pitchFamily="34" charset="-128"/>
              </a:rPr>
              <a:t> are risk factors for neuropathy</a:t>
            </a:r>
          </a:p>
          <a:p>
            <a:pPr>
              <a:lnSpc>
                <a:spcPct val="100000"/>
              </a:lnSpc>
            </a:pPr>
            <a:r>
              <a:rPr lang="en-US" altLang="en-US" sz="2400" smtClean="0">
                <a:latin typeface="Open Sans"/>
                <a:ea typeface="ＭＳ Ｐゴシック" pitchFamily="34" charset="-128"/>
              </a:rPr>
              <a:t>Intensive glycemic control </a:t>
            </a:r>
            <a:r>
              <a:rPr lang="en-US" altLang="en-US" sz="2400" b="0" smtClean="0">
                <a:latin typeface="Open Sans"/>
                <a:ea typeface="ＭＳ Ｐゴシック" pitchFamily="34" charset="-128"/>
              </a:rPr>
              <a:t>is effective for the primary prevention or secondary intervention of neuropathy in people with type 1 diabetes</a:t>
            </a:r>
          </a:p>
        </p:txBody>
      </p:sp>
      <p:sp>
        <p:nvSpPr>
          <p:cNvPr id="171013" name="Text Box 5"/>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31.  Neuropathy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p:cNvSpPr>
            <a:spLocks noGrp="1"/>
          </p:cNvSpPr>
          <p:nvPr>
            <p:ph type="title" idx="4294967295"/>
          </p:nvPr>
        </p:nvSpPr>
        <p:spPr/>
        <p:txBody>
          <a:bodyPr/>
          <a:lstStyle/>
          <a:p>
            <a:pPr eaLnBrk="1" hangingPunct="1"/>
            <a:r>
              <a:rPr lang="en-CA" altLang="en-US" smtClean="0">
                <a:latin typeface="Open Sans"/>
                <a:ea typeface="ＭＳ Ｐゴシック" pitchFamily="34" charset="-128"/>
              </a:rPr>
              <a:t>Key Messages</a:t>
            </a:r>
          </a:p>
        </p:txBody>
      </p:sp>
      <p:sp>
        <p:nvSpPr>
          <p:cNvPr id="52226" name="Content Placeholder 2"/>
          <p:cNvSpPr>
            <a:spLocks noGrp="1"/>
          </p:cNvSpPr>
          <p:nvPr>
            <p:ph type="body" idx="4294967295"/>
          </p:nvPr>
        </p:nvSpPr>
        <p:spPr/>
        <p:txBody>
          <a:bodyPr/>
          <a:lstStyle/>
          <a:p>
            <a:pPr>
              <a:lnSpc>
                <a:spcPct val="100000"/>
              </a:lnSpc>
            </a:pPr>
            <a:r>
              <a:rPr lang="en-US" altLang="en-US" sz="2400" b="0" smtClean="0">
                <a:latin typeface="Open Sans"/>
                <a:ea typeface="ＭＳ Ｐゴシック" pitchFamily="34" charset="-128"/>
              </a:rPr>
              <a:t>In people with type 2 diabetes, lower blood glucose levels are associated with a reduced frequency of neuropathy</a:t>
            </a:r>
          </a:p>
          <a:p>
            <a:pPr>
              <a:lnSpc>
                <a:spcPct val="100000"/>
              </a:lnSpc>
            </a:pPr>
            <a:r>
              <a:rPr lang="en-US" altLang="en-US" sz="2400" b="0" smtClean="0">
                <a:latin typeface="Open Sans"/>
                <a:ea typeface="ＭＳ Ｐゴシック" pitchFamily="34" charset="-128"/>
              </a:rPr>
              <a:t>Simple physical examination screening tests, such as the </a:t>
            </a:r>
            <a:r>
              <a:rPr lang="en-US" altLang="en-US" sz="2400" smtClean="0">
                <a:latin typeface="Open Sans"/>
                <a:ea typeface="ＭＳ Ｐゴシック" pitchFamily="34" charset="-128"/>
              </a:rPr>
              <a:t>10-g monoﬁlament </a:t>
            </a:r>
            <a:r>
              <a:rPr lang="en-US" altLang="en-US" sz="2400" b="0" smtClean="0">
                <a:latin typeface="Open Sans"/>
                <a:ea typeface="ＭＳ Ｐゴシック" pitchFamily="34" charset="-128"/>
              </a:rPr>
              <a:t>(on the dorsal aspect of the great toe bilaterally) and </a:t>
            </a:r>
            <a:r>
              <a:rPr lang="en-US" altLang="en-US" sz="2400" smtClean="0">
                <a:latin typeface="Open Sans"/>
                <a:ea typeface="ＭＳ Ｐゴシック" pitchFamily="34" charset="-128"/>
              </a:rPr>
              <a:t>vibration perception </a:t>
            </a:r>
            <a:r>
              <a:rPr lang="en-US" altLang="en-US" sz="2400" b="0" smtClean="0">
                <a:latin typeface="Open Sans"/>
                <a:ea typeface="ＭＳ Ｐゴシック" pitchFamily="34" charset="-128"/>
              </a:rPr>
              <a:t>(with 128-Hz tuning fork), perform reasonably well for the identiﬁcation of neuropathy and prediction of its future onset</a:t>
            </a:r>
          </a:p>
        </p:txBody>
      </p:sp>
      <p:sp>
        <p:nvSpPr>
          <p:cNvPr id="174084" name="Text Box 4"/>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31.  Neuropathy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p:cNvSpPr>
          <p:nvPr>
            <p:ph type="title" idx="4294967295"/>
          </p:nvPr>
        </p:nvSpPr>
        <p:spPr/>
        <p:txBody>
          <a:bodyPr/>
          <a:lstStyle/>
          <a:p>
            <a:r>
              <a:rPr lang="en-US" altLang="en-US" sz="4000" smtClean="0">
                <a:latin typeface="Open Sans"/>
                <a:ea typeface="ＭＳ Ｐゴシック" pitchFamily="34" charset="-128"/>
              </a:rPr>
              <a:t>Key Messages for People with Diabetes</a:t>
            </a:r>
            <a:endParaRPr lang="en-CA" altLang="en-US" sz="4000" smtClean="0">
              <a:latin typeface="Open Sans"/>
              <a:ea typeface="ＭＳ Ｐゴシック" pitchFamily="34" charset="-128"/>
            </a:endParaRPr>
          </a:p>
        </p:txBody>
      </p:sp>
      <p:sp>
        <p:nvSpPr>
          <p:cNvPr id="53250" name="Rectangle 3"/>
          <p:cNvSpPr>
            <a:spLocks noGrp="1"/>
          </p:cNvSpPr>
          <p:nvPr>
            <p:ph type="body" idx="4294967295"/>
          </p:nvPr>
        </p:nvSpPr>
        <p:spPr>
          <a:xfrm>
            <a:off x="628650" y="1651000"/>
            <a:ext cx="8064500" cy="4824413"/>
          </a:xfrm>
        </p:spPr>
        <p:txBody>
          <a:bodyPr/>
          <a:lstStyle/>
          <a:p>
            <a:pPr>
              <a:lnSpc>
                <a:spcPct val="100000"/>
              </a:lnSpc>
            </a:pPr>
            <a:r>
              <a:rPr lang="en-US" altLang="en-US" b="0" smtClean="0">
                <a:latin typeface="Open Sans"/>
                <a:ea typeface="ＭＳ Ｐゴシック" pitchFamily="34" charset="-128"/>
              </a:rPr>
              <a:t>Exposure to high blood glucose levels over an extended period of time can cause diabetic peripheral neuropathy or damage to the nerves that go to the feet, legs, and when markedly advanced, to the hands and arms</a:t>
            </a:r>
          </a:p>
          <a:p>
            <a:pPr>
              <a:lnSpc>
                <a:spcPct val="100000"/>
              </a:lnSpc>
            </a:pPr>
            <a:r>
              <a:rPr lang="en-US" altLang="en-US" b="0" smtClean="0">
                <a:latin typeface="Open Sans"/>
                <a:ea typeface="ＭＳ Ｐゴシック" pitchFamily="34" charset="-128"/>
              </a:rPr>
              <a:t>The most common symptoms of diabetic peripheral neuropathy are loss of sensations in the toes and feet, and presence of symptoms, such as sharp shooting pains, burning, tingling, a feeling of being pricked with pins, throbbing, and numbness</a:t>
            </a:r>
            <a:endParaRPr lang="en-CA" altLang="en-US" b="0" smtClean="0">
              <a:latin typeface="Open Sans"/>
              <a:ea typeface="ＭＳ Ｐゴシック" pitchFamily="34" charset="-128"/>
            </a:endParaRPr>
          </a:p>
        </p:txBody>
      </p:sp>
      <p:sp>
        <p:nvSpPr>
          <p:cNvPr id="149511" name="Text Box 7"/>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31.  Neuropathy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p:cNvSpPr>
          <p:nvPr>
            <p:ph type="title" idx="4294967295"/>
          </p:nvPr>
        </p:nvSpPr>
        <p:spPr/>
        <p:txBody>
          <a:bodyPr/>
          <a:lstStyle/>
          <a:p>
            <a:r>
              <a:rPr lang="en-US" altLang="en-US" sz="3600" smtClean="0">
                <a:latin typeface="Open Sans"/>
                <a:ea typeface="ＭＳ Ｐゴシック" pitchFamily="34" charset="-128"/>
              </a:rPr>
              <a:t>Key Messages for People with Diabetes</a:t>
            </a:r>
            <a:endParaRPr lang="en-CA" altLang="en-US" sz="3600" smtClean="0">
              <a:latin typeface="Open Sans"/>
              <a:ea typeface="ＭＳ Ｐゴシック" pitchFamily="34" charset="-128"/>
            </a:endParaRPr>
          </a:p>
        </p:txBody>
      </p:sp>
      <p:sp>
        <p:nvSpPr>
          <p:cNvPr id="54274" name="Rectangle 3"/>
          <p:cNvSpPr>
            <a:spLocks noGrp="1"/>
          </p:cNvSpPr>
          <p:nvPr>
            <p:ph type="body" idx="4294967295"/>
          </p:nvPr>
        </p:nvSpPr>
        <p:spPr>
          <a:xfrm>
            <a:off x="628650" y="1825625"/>
            <a:ext cx="8064500" cy="4824413"/>
          </a:xfrm>
        </p:spPr>
        <p:txBody>
          <a:bodyPr/>
          <a:lstStyle/>
          <a:p>
            <a:pPr>
              <a:lnSpc>
                <a:spcPct val="100000"/>
              </a:lnSpc>
            </a:pPr>
            <a:r>
              <a:rPr lang="en-US" altLang="en-US" sz="2400" b="0" smtClean="0">
                <a:latin typeface="Open Sans"/>
                <a:ea typeface="ＭＳ Ｐゴシック" pitchFamily="34" charset="-128"/>
              </a:rPr>
              <a:t>Diabetic peripheral neuropathy increases the risk for foot ulcers and amputation</a:t>
            </a:r>
          </a:p>
          <a:p>
            <a:pPr>
              <a:lnSpc>
                <a:spcPct val="100000"/>
              </a:lnSpc>
            </a:pPr>
            <a:r>
              <a:rPr lang="en-US" altLang="en-US" sz="2400" b="0" smtClean="0">
                <a:latin typeface="Open Sans"/>
                <a:ea typeface="ＭＳ Ｐゴシック" pitchFamily="34" charset="-128"/>
              </a:rPr>
              <a:t>Your health-care provider or foot care specialist can test for diabetic peripheral neuropathy by lightly pressing a thin nylon rod (10-gram monofilament) and by using the 128-Hz tuning fork on the top surface of your big toe</a:t>
            </a:r>
          </a:p>
        </p:txBody>
      </p:sp>
      <p:sp>
        <p:nvSpPr>
          <p:cNvPr id="175108" name="Text Box 4"/>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31.  Neuropathy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p:cNvSpPr>
          <p:nvPr>
            <p:ph type="title" idx="4294967295"/>
          </p:nvPr>
        </p:nvSpPr>
        <p:spPr/>
        <p:txBody>
          <a:bodyPr/>
          <a:lstStyle/>
          <a:p>
            <a:r>
              <a:rPr lang="en-US" altLang="en-US" smtClean="0">
                <a:latin typeface="Open Sans"/>
                <a:ea typeface="ＭＳ Ｐゴシック" pitchFamily="34" charset="-128"/>
              </a:rPr>
              <a:t>Key Messages for People with Diabetes</a:t>
            </a:r>
            <a:endParaRPr lang="en-CA" altLang="en-US" smtClean="0">
              <a:latin typeface="Open Sans"/>
              <a:ea typeface="ＭＳ Ｐゴシック" pitchFamily="34" charset="-128"/>
            </a:endParaRPr>
          </a:p>
        </p:txBody>
      </p:sp>
      <p:sp>
        <p:nvSpPr>
          <p:cNvPr id="55298" name="Rectangle 3"/>
          <p:cNvSpPr>
            <a:spLocks noGrp="1"/>
          </p:cNvSpPr>
          <p:nvPr>
            <p:ph type="body" idx="4294967295"/>
          </p:nvPr>
        </p:nvSpPr>
        <p:spPr>
          <a:xfrm>
            <a:off x="628650" y="1825625"/>
            <a:ext cx="8064500" cy="4824413"/>
          </a:xfrm>
        </p:spPr>
        <p:txBody>
          <a:bodyPr/>
          <a:lstStyle/>
          <a:p>
            <a:pPr>
              <a:lnSpc>
                <a:spcPct val="100000"/>
              </a:lnSpc>
            </a:pPr>
            <a:r>
              <a:rPr lang="en-US" altLang="en-US" sz="2400" b="0" smtClean="0">
                <a:latin typeface="Open Sans"/>
                <a:ea typeface="ＭＳ Ｐゴシック" pitchFamily="34" charset="-128"/>
              </a:rPr>
              <a:t>Although there is no cure, there are many ways you can effectively manage diabetic peripheral neuropathy, including:</a:t>
            </a:r>
          </a:p>
          <a:p>
            <a:pPr lvl="1">
              <a:lnSpc>
                <a:spcPct val="100000"/>
              </a:lnSpc>
            </a:pPr>
            <a:r>
              <a:rPr lang="en-US" altLang="en-US" sz="2400" smtClean="0">
                <a:latin typeface="Open Sans"/>
                <a:ea typeface="ＭＳ Ｐゴシック" pitchFamily="34" charset="-128"/>
              </a:rPr>
              <a:t>Proper foot care including daily foot inspection</a:t>
            </a:r>
          </a:p>
          <a:p>
            <a:pPr lvl="1">
              <a:lnSpc>
                <a:spcPct val="100000"/>
              </a:lnSpc>
            </a:pPr>
            <a:r>
              <a:rPr lang="en-US" altLang="en-US" sz="2400" smtClean="0">
                <a:latin typeface="Open Sans"/>
                <a:ea typeface="ＭＳ Ｐゴシック" pitchFamily="34" charset="-128"/>
              </a:rPr>
              <a:t>Effective blood glucose control</a:t>
            </a:r>
          </a:p>
          <a:p>
            <a:pPr lvl="1">
              <a:lnSpc>
                <a:spcPct val="100000"/>
              </a:lnSpc>
            </a:pPr>
            <a:r>
              <a:rPr lang="en-US" altLang="en-US" sz="2400" smtClean="0">
                <a:latin typeface="Open Sans"/>
                <a:ea typeface="ＭＳ Ｐゴシック" pitchFamily="34" charset="-128"/>
              </a:rPr>
              <a:t>Medications that may help with nerve pain</a:t>
            </a:r>
          </a:p>
          <a:p>
            <a:pPr>
              <a:lnSpc>
                <a:spcPct val="100000"/>
              </a:lnSpc>
            </a:pPr>
            <a:endParaRPr lang="en-US" altLang="en-US" sz="2400" b="0" smtClean="0">
              <a:latin typeface="Open Sans"/>
              <a:ea typeface="ＭＳ Ｐゴシック" pitchFamily="34" charset="-128"/>
            </a:endParaRPr>
          </a:p>
        </p:txBody>
      </p:sp>
      <p:sp>
        <p:nvSpPr>
          <p:cNvPr id="176132" name="Text Box 4"/>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31.  Neuropathy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p:cNvSpPr>
          <p:nvPr>
            <p:ph type="title" idx="4294967295"/>
          </p:nvPr>
        </p:nvSpPr>
        <p:spPr/>
        <p:txBody>
          <a:bodyPr/>
          <a:lstStyle/>
          <a:p>
            <a:r>
              <a:rPr lang="en-US" altLang="en-US" smtClean="0">
                <a:latin typeface="Open Sans"/>
                <a:ea typeface="ＭＳ Ｐゴシック" pitchFamily="34" charset="-128"/>
              </a:rPr>
              <a:t>Key Messages for People with Diabetes</a:t>
            </a:r>
            <a:endParaRPr lang="en-CA" altLang="en-US" smtClean="0">
              <a:latin typeface="Open Sans"/>
              <a:ea typeface="ＭＳ Ｐゴシック" pitchFamily="34" charset="-128"/>
            </a:endParaRPr>
          </a:p>
        </p:txBody>
      </p:sp>
      <p:sp>
        <p:nvSpPr>
          <p:cNvPr id="56322" name="Rectangle 3"/>
          <p:cNvSpPr>
            <a:spLocks noGrp="1"/>
          </p:cNvSpPr>
          <p:nvPr>
            <p:ph type="body" idx="4294967295"/>
          </p:nvPr>
        </p:nvSpPr>
        <p:spPr>
          <a:xfrm>
            <a:off x="628650" y="1825625"/>
            <a:ext cx="8064500" cy="4824413"/>
          </a:xfrm>
        </p:spPr>
        <p:txBody>
          <a:bodyPr/>
          <a:lstStyle/>
          <a:p>
            <a:pPr>
              <a:lnSpc>
                <a:spcPct val="100000"/>
              </a:lnSpc>
            </a:pPr>
            <a:r>
              <a:rPr lang="en-US" altLang="en-US" sz="2400" b="0" smtClean="0">
                <a:latin typeface="Open Sans"/>
                <a:ea typeface="ＭＳ Ｐゴシック" pitchFamily="34" charset="-128"/>
              </a:rPr>
              <a:t>Diabetic autonomic neuropathies affect the part of the nervous system responsible for control of internal body functions and may target the heart (cardiac autonomic neuropathy; CAN), gastrointestinal tract, and genitourinary system, and can cause sexual dysfunction</a:t>
            </a:r>
          </a:p>
          <a:p>
            <a:pPr>
              <a:lnSpc>
                <a:spcPct val="100000"/>
              </a:lnSpc>
              <a:buFont typeface="Arial" pitchFamily="34" charset="0"/>
              <a:buNone/>
            </a:pPr>
            <a:endParaRPr lang="en-US" altLang="en-US" sz="2400" b="0" smtClean="0">
              <a:latin typeface="Open Sans"/>
              <a:ea typeface="ＭＳ Ｐゴシック" pitchFamily="34" charset="-128"/>
            </a:endParaRPr>
          </a:p>
        </p:txBody>
      </p:sp>
      <p:sp>
        <p:nvSpPr>
          <p:cNvPr id="177156" name="Text Box 4"/>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31.  Neuropathy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4"/>
          <p:cNvSpPr>
            <a:spLocks noGrp="1"/>
          </p:cNvSpPr>
          <p:nvPr>
            <p:ph type="title" idx="4294967295"/>
          </p:nvPr>
        </p:nvSpPr>
        <p:spPr>
          <a:xfrm>
            <a:off x="666750" y="147638"/>
            <a:ext cx="7886700" cy="1325562"/>
          </a:xfrm>
        </p:spPr>
        <p:txBody>
          <a:bodyPr/>
          <a:lstStyle/>
          <a:p>
            <a:pPr algn="ctr"/>
            <a:r>
              <a:rPr lang="en-US" altLang="en-US" sz="3600" b="0" smtClean="0">
                <a:latin typeface="Open Sans"/>
                <a:ea typeface="ＭＳ Ｐゴシック" pitchFamily="34" charset="-128"/>
              </a:rPr>
              <a:t>Visit </a:t>
            </a:r>
            <a:r>
              <a:rPr lang="en-US" altLang="en-US" sz="3600" smtClean="0">
                <a:latin typeface="Open Sans"/>
                <a:ea typeface="ＭＳ Ｐゴシック" pitchFamily="34" charset="-128"/>
              </a:rPr>
              <a:t>guidelines.diabetes.ca</a:t>
            </a:r>
            <a:r>
              <a:rPr lang="en-US" altLang="en-US" sz="3600" b="0" smtClean="0">
                <a:latin typeface="Open Sans"/>
                <a:ea typeface="ＭＳ Ｐゴシック" pitchFamily="34" charset="-128"/>
              </a:rPr>
              <a:t> </a:t>
            </a:r>
            <a:br>
              <a:rPr lang="en-US" altLang="en-US" sz="3600" b="0" smtClean="0">
                <a:latin typeface="Open Sans"/>
                <a:ea typeface="ＭＳ Ｐゴシック" pitchFamily="34" charset="-128"/>
              </a:rPr>
            </a:br>
            <a:endParaRPr lang="en-US" altLang="en-US" sz="3600" b="0" smtClean="0">
              <a:latin typeface="Open Sans"/>
              <a:ea typeface="ＭＳ Ｐゴシック" pitchFamily="34" charset="-128"/>
            </a:endParaRPr>
          </a:p>
        </p:txBody>
      </p:sp>
      <p:pic>
        <p:nvPicPr>
          <p:cNvPr id="70659"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0288"/>
            <a:ext cx="9144000"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idx="4294967295"/>
          </p:nvPr>
        </p:nvSpPr>
        <p:spPr/>
        <p:txBody>
          <a:bodyPr/>
          <a:lstStyle/>
          <a:p>
            <a:pPr eaLnBrk="1" hangingPunct="1"/>
            <a:r>
              <a:rPr lang="en-CA" altLang="en-US" smtClean="0">
                <a:latin typeface="Open Sans"/>
                <a:ea typeface="ＭＳ Ｐゴシック" pitchFamily="34" charset="-128"/>
              </a:rPr>
              <a:t>Key Changes</a:t>
            </a:r>
          </a:p>
        </p:txBody>
      </p:sp>
      <p:sp>
        <p:nvSpPr>
          <p:cNvPr id="17410" name="Content Placeholder 2"/>
          <p:cNvSpPr>
            <a:spLocks noGrp="1"/>
          </p:cNvSpPr>
          <p:nvPr>
            <p:ph type="body" idx="4294967295"/>
          </p:nvPr>
        </p:nvSpPr>
        <p:spPr/>
        <p:txBody>
          <a:bodyPr/>
          <a:lstStyle/>
          <a:p>
            <a:pPr>
              <a:lnSpc>
                <a:spcPct val="100000"/>
              </a:lnSpc>
            </a:pPr>
            <a:r>
              <a:rPr lang="en-CA" altLang="ja-JP" sz="2400" b="0" smtClean="0">
                <a:latin typeface="Open Sans"/>
                <a:ea typeface="ＭＳ Ｐゴシック" pitchFamily="34" charset="-128"/>
              </a:rPr>
              <a:t>New information on</a:t>
            </a:r>
          </a:p>
          <a:p>
            <a:pPr lvl="1">
              <a:lnSpc>
                <a:spcPct val="100000"/>
              </a:lnSpc>
            </a:pPr>
            <a:r>
              <a:rPr lang="en-CA" altLang="ja-JP" sz="2400" smtClean="0">
                <a:latin typeface="Open Sans"/>
                <a:ea typeface="ＭＳ Ｐゴシック" pitchFamily="34" charset="-128"/>
              </a:rPr>
              <a:t>Diagnosis and management of diabetic autonomic neuropathy</a:t>
            </a:r>
          </a:p>
          <a:p>
            <a:pPr>
              <a:lnSpc>
                <a:spcPct val="100000"/>
              </a:lnSpc>
            </a:pPr>
            <a:endParaRPr lang="en-CA" altLang="ja-JP" sz="2400" b="0" smtClean="0">
              <a:latin typeface="Open Sans"/>
              <a:ea typeface="ＭＳ Ｐゴシック" pitchFamily="34" charset="-128"/>
            </a:endParaRPr>
          </a:p>
          <a:p>
            <a:pPr>
              <a:lnSpc>
                <a:spcPct val="100000"/>
              </a:lnSpc>
            </a:pPr>
            <a:endParaRPr lang="en-CA" altLang="ja-JP" sz="2400" b="0" smtClean="0">
              <a:latin typeface="Open Sans"/>
              <a:ea typeface="ＭＳ Ｐゴシック" pitchFamily="34" charset="-128"/>
            </a:endParaRPr>
          </a:p>
        </p:txBody>
      </p:sp>
      <p:sp>
        <p:nvSpPr>
          <p:cNvPr id="17411"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ctr" defTabSz="914400"/>
            <a:r>
              <a:rPr lang="en-US" altLang="en-US" sz="2000" b="1">
                <a:solidFill>
                  <a:schemeClr val="bg1"/>
                </a:solidFill>
                <a:latin typeface="Arial" pitchFamily="34" charset="0"/>
              </a:rPr>
              <a:t>2018</a:t>
            </a:r>
          </a:p>
        </p:txBody>
      </p:sp>
      <p:sp>
        <p:nvSpPr>
          <p:cNvPr id="57350" name="Text Box 6"/>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31.  Neuropathy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idx="4294967295"/>
          </p:nvPr>
        </p:nvSpPr>
        <p:spPr>
          <a:xfrm>
            <a:off x="641350" y="0"/>
            <a:ext cx="7886700" cy="1325563"/>
          </a:xfrm>
        </p:spPr>
        <p:txBody>
          <a:bodyPr/>
          <a:lstStyle/>
          <a:p>
            <a:pPr algn="ctr"/>
            <a:r>
              <a:rPr lang="en-US" altLang="en-US" smtClean="0">
                <a:latin typeface="Open Sans"/>
                <a:ea typeface="ＭＳ Ｐゴシック" pitchFamily="34" charset="-128"/>
              </a:rPr>
              <a:t>Or download the App</a:t>
            </a:r>
          </a:p>
        </p:txBody>
      </p:sp>
      <p:pic>
        <p:nvPicPr>
          <p:cNvPr id="71683"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67238" y="2103438"/>
            <a:ext cx="402272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4"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0613" y="1090613"/>
            <a:ext cx="3052762" cy="543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title" idx="4294967295"/>
          </p:nvPr>
        </p:nvSpPr>
        <p:spPr/>
        <p:txBody>
          <a:bodyPr/>
          <a:lstStyle/>
          <a:p>
            <a:r>
              <a:rPr lang="en-US" altLang="en-US" smtClean="0">
                <a:latin typeface="Arial" pitchFamily="34" charset="0"/>
                <a:ea typeface="ＭＳ Ｐゴシック" pitchFamily="34" charset="-128"/>
                <a:cs typeface="Arial" pitchFamily="34" charset="0"/>
              </a:rPr>
              <a:t>Diabetes Canada Clinical Practice Guidelines</a:t>
            </a:r>
          </a:p>
        </p:txBody>
      </p:sp>
      <p:sp>
        <p:nvSpPr>
          <p:cNvPr id="57346" name="Content Placeholder 2"/>
          <p:cNvSpPr>
            <a:spLocks noGrp="1"/>
          </p:cNvSpPr>
          <p:nvPr>
            <p:ph idx="4294967295"/>
          </p:nvPr>
        </p:nvSpPr>
        <p:spPr/>
        <p:txBody>
          <a:bodyPr/>
          <a:lstStyle/>
          <a:p>
            <a:pPr marL="0" indent="0">
              <a:buFontTx/>
              <a:buNone/>
            </a:pPr>
            <a:endParaRPr lang="en-US" altLang="en-US" smtClean="0">
              <a:latin typeface="Open Sans"/>
              <a:ea typeface="ＭＳ Ｐゴシック" pitchFamily="34" charset="-128"/>
              <a:hlinkClick r:id="rId3"/>
            </a:endParaRPr>
          </a:p>
          <a:p>
            <a:pPr marL="0" indent="0">
              <a:buFontTx/>
              <a:buNone/>
            </a:pPr>
            <a:r>
              <a:rPr lang="en-US" altLang="en-US" smtClean="0">
                <a:solidFill>
                  <a:srgbClr val="C00000"/>
                </a:solidFill>
                <a:latin typeface="Open Sans"/>
                <a:ea typeface="ＭＳ Ｐゴシック" pitchFamily="34" charset="-128"/>
                <a:hlinkClick r:id="rId3"/>
              </a:rPr>
              <a:t>www.guidelines.diabetes.ca</a:t>
            </a:r>
            <a:r>
              <a:rPr lang="en-US" altLang="en-US" smtClean="0">
                <a:solidFill>
                  <a:srgbClr val="C00000"/>
                </a:solidFill>
                <a:latin typeface="Open Sans"/>
                <a:ea typeface="ＭＳ Ｐゴシック" pitchFamily="34" charset="-128"/>
              </a:rPr>
              <a:t> </a:t>
            </a:r>
            <a:r>
              <a:rPr lang="en-US" altLang="en-US" smtClean="0">
                <a:solidFill>
                  <a:schemeClr val="accent1"/>
                </a:solidFill>
                <a:latin typeface="Open Sans"/>
                <a:ea typeface="ＭＳ Ｐゴシック" pitchFamily="34" charset="-128"/>
              </a:rPr>
              <a:t>– for health-care providers</a:t>
            </a:r>
          </a:p>
          <a:p>
            <a:pPr marL="0" indent="0">
              <a:buFontTx/>
              <a:buNone/>
            </a:pPr>
            <a:endParaRPr lang="en-US" altLang="en-US" smtClean="0">
              <a:solidFill>
                <a:schemeClr val="accent1"/>
              </a:solidFill>
              <a:latin typeface="Open Sans"/>
              <a:ea typeface="ＭＳ Ｐゴシック" pitchFamily="34" charset="-128"/>
            </a:endParaRPr>
          </a:p>
          <a:p>
            <a:pPr marL="0" indent="0">
              <a:buFontTx/>
              <a:buNone/>
            </a:pPr>
            <a:r>
              <a:rPr lang="en-US" altLang="en-US" smtClean="0">
                <a:latin typeface="Open Sans"/>
                <a:ea typeface="ＭＳ Ｐゴシック" pitchFamily="34" charset="-128"/>
              </a:rPr>
              <a:t>1-800-BANTING (226-8464)</a:t>
            </a:r>
          </a:p>
          <a:p>
            <a:pPr marL="0" indent="0">
              <a:buFontTx/>
              <a:buNone/>
            </a:pPr>
            <a:endParaRPr lang="en-US" altLang="en-US" smtClean="0">
              <a:latin typeface="Open Sans"/>
              <a:ea typeface="ＭＳ Ｐゴシック" pitchFamily="34" charset="-128"/>
            </a:endParaRPr>
          </a:p>
          <a:p>
            <a:pPr marL="0" indent="0">
              <a:buFontTx/>
              <a:buNone/>
            </a:pPr>
            <a:r>
              <a:rPr lang="en-US" altLang="en-US" smtClean="0">
                <a:latin typeface="Open Sans"/>
                <a:ea typeface="ＭＳ Ｐゴシック" pitchFamily="34" charset="-128"/>
                <a:hlinkClick r:id="rId4"/>
              </a:rPr>
              <a:t>www.diabetes.ca </a:t>
            </a:r>
            <a:r>
              <a:rPr lang="en-US" altLang="en-US" smtClean="0">
                <a:solidFill>
                  <a:schemeClr val="accent1"/>
                </a:solidFill>
                <a:latin typeface="Open Sans"/>
                <a:ea typeface="ＭＳ Ｐゴシック" pitchFamily="34" charset="-128"/>
              </a:rPr>
              <a:t>– for people with diabetes</a:t>
            </a:r>
          </a:p>
          <a:p>
            <a:pPr marL="0" indent="0">
              <a:buFontTx/>
              <a:buNone/>
            </a:pPr>
            <a:endParaRPr lang="en-US" altLang="en-US" smtClean="0">
              <a:solidFill>
                <a:srgbClr val="C00000"/>
              </a:solidFill>
              <a:latin typeface="Open Sans"/>
              <a:ea typeface="ＭＳ Ｐゴシック" pitchFamily="34" charset="-128"/>
            </a:endParaRPr>
          </a:p>
          <a:p>
            <a:pPr marL="0" indent="0"/>
            <a:endParaRPr lang="en-US" altLang="en-US" smtClean="0">
              <a:latin typeface="Open Sans"/>
              <a:ea typeface="ＭＳ Ｐゴシック" pitchFamily="34" charset="-128"/>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idx="4294967295"/>
          </p:nvPr>
        </p:nvSpPr>
        <p:spPr/>
        <p:txBody>
          <a:bodyPr/>
          <a:lstStyle/>
          <a:p>
            <a:r>
              <a:rPr lang="en-CA" altLang="en-US" smtClean="0">
                <a:latin typeface="Open Sans"/>
                <a:ea typeface="ＭＳ Ｐゴシック" pitchFamily="34" charset="-128"/>
              </a:rPr>
              <a:t>Neuropathy Checklist</a:t>
            </a:r>
          </a:p>
        </p:txBody>
      </p:sp>
      <p:sp>
        <p:nvSpPr>
          <p:cNvPr id="18434" name="Content Placeholder 2"/>
          <p:cNvSpPr>
            <a:spLocks noGrp="1"/>
          </p:cNvSpPr>
          <p:nvPr>
            <p:ph idx="4294967295"/>
          </p:nvPr>
        </p:nvSpPr>
        <p:spPr>
          <a:xfrm>
            <a:off x="990600" y="1828800"/>
            <a:ext cx="7772400" cy="4114800"/>
          </a:xfrm>
        </p:spPr>
        <p:txBody>
          <a:bodyPr/>
          <a:lstStyle/>
          <a:p>
            <a:pPr>
              <a:buClr>
                <a:srgbClr val="FF0000"/>
              </a:buClr>
              <a:buFont typeface="Wingdings" pitchFamily="2" charset="2"/>
              <a:buChar char="ü"/>
            </a:pPr>
            <a:r>
              <a:rPr lang="en-CA" altLang="en-US" smtClean="0">
                <a:latin typeface="Open Sans"/>
                <a:ea typeface="ＭＳ Ｐゴシック" pitchFamily="34" charset="-128"/>
              </a:rPr>
              <a:t>PREVENT</a:t>
            </a:r>
            <a:r>
              <a:rPr lang="en-CA" altLang="en-US" b="0" smtClean="0">
                <a:latin typeface="Open Sans"/>
                <a:ea typeface="ＭＳ Ｐゴシック" pitchFamily="34" charset="-128"/>
              </a:rPr>
              <a:t> with blood glucose control</a:t>
            </a:r>
          </a:p>
          <a:p>
            <a:pPr>
              <a:buClr>
                <a:srgbClr val="FF0000"/>
              </a:buClr>
              <a:buFont typeface="Wingdings" pitchFamily="2" charset="2"/>
              <a:buChar char="ü"/>
            </a:pPr>
            <a:endParaRPr lang="en-CA" altLang="en-US" b="0" smtClean="0">
              <a:latin typeface="Open Sans"/>
              <a:ea typeface="ＭＳ Ｐゴシック" pitchFamily="34" charset="-128"/>
            </a:endParaRPr>
          </a:p>
          <a:p>
            <a:pPr>
              <a:buClr>
                <a:srgbClr val="FF0000"/>
              </a:buClr>
              <a:buFont typeface="Wingdings" pitchFamily="2" charset="2"/>
              <a:buChar char="ü"/>
            </a:pPr>
            <a:r>
              <a:rPr lang="en-CA" altLang="en-US" smtClean="0">
                <a:latin typeface="Open Sans"/>
                <a:ea typeface="ＭＳ Ｐゴシック" pitchFamily="34" charset="-128"/>
              </a:rPr>
              <a:t>SCREEN</a:t>
            </a:r>
            <a:r>
              <a:rPr lang="en-CA" altLang="en-US" b="0" smtClean="0">
                <a:latin typeface="Open Sans"/>
                <a:ea typeface="ＭＳ Ｐゴシック" pitchFamily="34" charset="-128"/>
              </a:rPr>
              <a:t> with monofilament or tuning fork</a:t>
            </a:r>
          </a:p>
          <a:p>
            <a:pPr>
              <a:buClr>
                <a:srgbClr val="FF0000"/>
              </a:buClr>
              <a:buFont typeface="Wingdings" pitchFamily="2" charset="2"/>
              <a:buChar char="ü"/>
            </a:pPr>
            <a:endParaRPr lang="en-CA" altLang="en-US" b="0" smtClean="0">
              <a:latin typeface="Open Sans"/>
              <a:ea typeface="ＭＳ Ｐゴシック" pitchFamily="34" charset="-128"/>
            </a:endParaRPr>
          </a:p>
          <a:p>
            <a:pPr>
              <a:buClr>
                <a:srgbClr val="FF0000"/>
              </a:buClr>
              <a:buFont typeface="Wingdings" pitchFamily="2" charset="2"/>
              <a:buChar char="ü"/>
            </a:pPr>
            <a:r>
              <a:rPr lang="en-CA" altLang="en-US" smtClean="0">
                <a:latin typeface="Open Sans"/>
                <a:ea typeface="ＭＳ Ｐゴシック" pitchFamily="34" charset="-128"/>
              </a:rPr>
              <a:t>TREAT</a:t>
            </a:r>
            <a:r>
              <a:rPr lang="en-CA" altLang="en-US" b="0" smtClean="0">
                <a:latin typeface="Open Sans"/>
                <a:ea typeface="ＭＳ Ｐゴシック" pitchFamily="34" charset="-128"/>
              </a:rPr>
              <a:t> pain symptoms with anticonvulsants or antidepressants </a:t>
            </a:r>
          </a:p>
        </p:txBody>
      </p:sp>
      <p:sp>
        <p:nvSpPr>
          <p:cNvPr id="183301" name="Text Box 5"/>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31.  Neuropathy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idx="4294967295"/>
          </p:nvPr>
        </p:nvSpPr>
        <p:spPr>
          <a:xfrm>
            <a:off x="685800" y="762000"/>
            <a:ext cx="7772400" cy="1143000"/>
          </a:xfrm>
        </p:spPr>
        <p:txBody>
          <a:bodyPr/>
          <a:lstStyle/>
          <a:p>
            <a:r>
              <a:rPr lang="en-CA" altLang="en-US" sz="2800" smtClean="0">
                <a:latin typeface="Open Sans"/>
                <a:ea typeface="ＭＳ Ｐゴシック" pitchFamily="34" charset="-128"/>
              </a:rPr>
              <a:t>40-50% of People with Diabetes will have Detectable Neuropathy within 10 years</a:t>
            </a:r>
          </a:p>
        </p:txBody>
      </p:sp>
      <p:sp>
        <p:nvSpPr>
          <p:cNvPr id="20482" name="Content Placeholder 2"/>
          <p:cNvSpPr>
            <a:spLocks noGrp="1"/>
          </p:cNvSpPr>
          <p:nvPr>
            <p:ph idx="4294967295"/>
          </p:nvPr>
        </p:nvSpPr>
        <p:spPr>
          <a:xfrm>
            <a:off x="990600" y="2057400"/>
            <a:ext cx="7772400" cy="4114800"/>
          </a:xfrm>
        </p:spPr>
        <p:txBody>
          <a:bodyPr/>
          <a:lstStyle/>
          <a:p>
            <a:pPr>
              <a:lnSpc>
                <a:spcPct val="100000"/>
              </a:lnSpc>
            </a:pPr>
            <a:r>
              <a:rPr lang="en-US" altLang="en-US" b="0" smtClean="0">
                <a:latin typeface="Open Sans"/>
                <a:ea typeface="ＭＳ Ｐゴシック" pitchFamily="34" charset="-128"/>
              </a:rPr>
              <a:t>Sensorimotor poly- or mono-neuropathy</a:t>
            </a:r>
            <a:endParaRPr lang="en-CA" altLang="en-US" b="0" smtClean="0">
              <a:latin typeface="Open Sans"/>
              <a:ea typeface="ＭＳ Ｐゴシック" pitchFamily="34" charset="-128"/>
            </a:endParaRPr>
          </a:p>
          <a:p>
            <a:pPr>
              <a:lnSpc>
                <a:spcPct val="100000"/>
              </a:lnSpc>
            </a:pPr>
            <a:endParaRPr lang="en-CA" altLang="en-US" sz="1600" b="0" smtClean="0">
              <a:latin typeface="Open Sans"/>
              <a:ea typeface="ＭＳ Ｐゴシック" pitchFamily="34" charset="-128"/>
            </a:endParaRPr>
          </a:p>
          <a:p>
            <a:pPr>
              <a:lnSpc>
                <a:spcPct val="100000"/>
              </a:lnSpc>
            </a:pPr>
            <a:r>
              <a:rPr lang="en-CA" altLang="en-US" b="0" smtClean="0">
                <a:latin typeface="Open Sans"/>
                <a:ea typeface="ＭＳ Ｐゴシック" pitchFamily="34" charset="-128"/>
              </a:rPr>
              <a:t>Increased risk for:</a:t>
            </a:r>
          </a:p>
          <a:p>
            <a:pPr lvl="1">
              <a:lnSpc>
                <a:spcPct val="100000"/>
              </a:lnSpc>
              <a:buFont typeface="Arial" pitchFamily="34" charset="0"/>
              <a:buChar char="–"/>
            </a:pPr>
            <a:r>
              <a:rPr lang="en-CA" altLang="en-US" smtClean="0">
                <a:latin typeface="Open Sans Light"/>
                <a:ea typeface="ＭＳ Ｐゴシック" pitchFamily="34" charset="-128"/>
              </a:rPr>
              <a:t>Foot ulceration and amputation</a:t>
            </a:r>
          </a:p>
          <a:p>
            <a:pPr lvl="1">
              <a:lnSpc>
                <a:spcPct val="100000"/>
              </a:lnSpc>
              <a:buFont typeface="Arial" pitchFamily="34" charset="0"/>
              <a:buChar char="–"/>
            </a:pPr>
            <a:r>
              <a:rPr lang="en-CA" altLang="en-US" smtClean="0">
                <a:latin typeface="Open Sans Light"/>
                <a:ea typeface="ＭＳ Ｐゴシック" pitchFamily="34" charset="-128"/>
              </a:rPr>
              <a:t>Neuropathic pain</a:t>
            </a:r>
          </a:p>
          <a:p>
            <a:pPr lvl="1">
              <a:lnSpc>
                <a:spcPct val="100000"/>
              </a:lnSpc>
              <a:buFont typeface="Arial" pitchFamily="34" charset="0"/>
              <a:buChar char="–"/>
            </a:pPr>
            <a:r>
              <a:rPr lang="en-CA" altLang="en-US" smtClean="0">
                <a:latin typeface="Open Sans Light"/>
                <a:ea typeface="ＭＳ Ｐゴシック" pitchFamily="34" charset="-128"/>
              </a:rPr>
              <a:t>Significant morbidity</a:t>
            </a:r>
          </a:p>
          <a:p>
            <a:pPr lvl="1">
              <a:lnSpc>
                <a:spcPct val="100000"/>
              </a:lnSpc>
              <a:buFont typeface="Arial" pitchFamily="34" charset="0"/>
              <a:buChar char="–"/>
            </a:pPr>
            <a:r>
              <a:rPr lang="en-CA" altLang="en-US" smtClean="0">
                <a:latin typeface="Open Sans Light"/>
                <a:ea typeface="ＭＳ Ｐゴシック" pitchFamily="34" charset="-128"/>
                <a:sym typeface="Symbol" pitchFamily="18" charset="2"/>
              </a:rPr>
              <a:t>U</a:t>
            </a:r>
            <a:r>
              <a:rPr lang="en-CA" altLang="en-US" smtClean="0">
                <a:latin typeface="Open Sans Light"/>
                <a:ea typeface="ＭＳ Ｐゴシック" pitchFamily="34" charset="-128"/>
              </a:rPr>
              <a:t>sage of healthcare resources</a:t>
            </a:r>
          </a:p>
        </p:txBody>
      </p:sp>
      <p:sp>
        <p:nvSpPr>
          <p:cNvPr id="185349" name="Text Box 5"/>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31.  Neuropathy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Content Placeholder 2"/>
          <p:cNvSpPr>
            <a:spLocks noGrp="1"/>
          </p:cNvSpPr>
          <p:nvPr>
            <p:ph idx="4294967295"/>
          </p:nvPr>
        </p:nvSpPr>
        <p:spPr>
          <a:xfrm>
            <a:off x="771525" y="1825625"/>
            <a:ext cx="7886700" cy="4329113"/>
          </a:xfrm>
        </p:spPr>
        <p:txBody>
          <a:bodyPr/>
          <a:lstStyle/>
          <a:p>
            <a:pPr>
              <a:lnSpc>
                <a:spcPct val="100000"/>
              </a:lnSpc>
            </a:pPr>
            <a:r>
              <a:rPr lang="en-US" altLang="en-US" b="0" smtClean="0">
                <a:latin typeface="Open Sans"/>
                <a:ea typeface="ＭＳ Ｐゴシック" pitchFamily="34" charset="-128"/>
              </a:rPr>
              <a:t>Elevated blood glucose</a:t>
            </a:r>
          </a:p>
          <a:p>
            <a:pPr>
              <a:lnSpc>
                <a:spcPct val="100000"/>
              </a:lnSpc>
            </a:pPr>
            <a:r>
              <a:rPr lang="en-US" altLang="en-US" b="0" smtClean="0">
                <a:latin typeface="Open Sans"/>
                <a:ea typeface="ＭＳ Ｐゴシック" pitchFamily="34" charset="-128"/>
              </a:rPr>
              <a:t>Elevated triglycerides</a:t>
            </a:r>
          </a:p>
          <a:p>
            <a:pPr>
              <a:lnSpc>
                <a:spcPct val="100000"/>
              </a:lnSpc>
            </a:pPr>
            <a:r>
              <a:rPr lang="en-US" altLang="en-US" b="0" smtClean="0">
                <a:latin typeface="Open Sans"/>
                <a:ea typeface="ＭＳ Ｐゴシック" pitchFamily="34" charset="-128"/>
              </a:rPr>
              <a:t>High BMI</a:t>
            </a:r>
          </a:p>
          <a:p>
            <a:pPr>
              <a:lnSpc>
                <a:spcPct val="100000"/>
              </a:lnSpc>
            </a:pPr>
            <a:r>
              <a:rPr lang="en-US" altLang="en-US" b="0" smtClean="0">
                <a:latin typeface="Open Sans"/>
                <a:ea typeface="ＭＳ Ｐゴシック" pitchFamily="34" charset="-128"/>
              </a:rPr>
              <a:t>Smoking</a:t>
            </a:r>
          </a:p>
          <a:p>
            <a:pPr>
              <a:lnSpc>
                <a:spcPct val="100000"/>
              </a:lnSpc>
            </a:pPr>
            <a:r>
              <a:rPr lang="en-US" altLang="en-US" b="0" smtClean="0">
                <a:latin typeface="Open Sans"/>
                <a:ea typeface="ＭＳ Ｐゴシック" pitchFamily="34" charset="-128"/>
              </a:rPr>
              <a:t>Hypertension</a:t>
            </a:r>
          </a:p>
        </p:txBody>
      </p:sp>
      <p:sp>
        <p:nvSpPr>
          <p:cNvPr id="22530" name="Title 3"/>
          <p:cNvSpPr>
            <a:spLocks noGrp="1"/>
          </p:cNvSpPr>
          <p:nvPr>
            <p:ph type="title" idx="4294967295"/>
          </p:nvPr>
        </p:nvSpPr>
        <p:spPr/>
        <p:txBody>
          <a:bodyPr/>
          <a:lstStyle/>
          <a:p>
            <a:r>
              <a:rPr lang="en-CA" altLang="en-US" smtClean="0">
                <a:latin typeface="Open Sans"/>
                <a:ea typeface="ＭＳ Ｐゴシック" pitchFamily="34" charset="-128"/>
              </a:rPr>
              <a:t>Risk Factors</a:t>
            </a:r>
          </a:p>
        </p:txBody>
      </p:sp>
      <p:sp>
        <p:nvSpPr>
          <p:cNvPr id="187396" name="Text Box 4"/>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31.  Neuropathy  </a:t>
            </a:r>
          </a:p>
        </p:txBody>
      </p:sp>
      <p:sp>
        <p:nvSpPr>
          <p:cNvPr id="22533" name="Text Box 5"/>
          <p:cNvSpPr txBox="1">
            <a:spLocks noChangeArrowheads="1"/>
          </p:cNvSpPr>
          <p:nvPr/>
        </p:nvSpPr>
        <p:spPr bwMode="auto">
          <a:xfrm>
            <a:off x="771525" y="6388100"/>
            <a:ext cx="39243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eaLnBrk="0" hangingPunct="0">
              <a:defRPr sz="2400">
                <a:solidFill>
                  <a:schemeClr val="tx1"/>
                </a:solidFill>
                <a:latin typeface="Calibri" pitchFamily="34" charset="0"/>
                <a:ea typeface="ＭＳ Ｐゴシック" pitchFamily="34" charset="-128"/>
              </a:defRPr>
            </a:lvl2pPr>
            <a:lvl3pPr eaLnBrk="0" hangingPunct="0">
              <a:defRPr sz="2400">
                <a:solidFill>
                  <a:schemeClr val="tx1"/>
                </a:solidFill>
                <a:latin typeface="Calibri" pitchFamily="34" charset="0"/>
                <a:ea typeface="ＭＳ Ｐゴシック" pitchFamily="34" charset="-128"/>
              </a:defRPr>
            </a:lvl3pPr>
            <a:lvl4pPr eaLnBrk="0" hangingPunct="0">
              <a:defRPr sz="2400">
                <a:solidFill>
                  <a:schemeClr val="tx1"/>
                </a:solidFill>
                <a:latin typeface="Calibri" pitchFamily="34" charset="0"/>
                <a:ea typeface="ＭＳ Ｐゴシック" pitchFamily="34" charset="-128"/>
              </a:defRPr>
            </a:lvl4pPr>
            <a:lvl5pPr eaLnBrk="0" hangingPunct="0">
              <a:defRPr sz="2400">
                <a:solidFill>
                  <a:schemeClr val="tx1"/>
                </a:solidFill>
                <a:latin typeface="Calibri" pitchFamily="34" charset="0"/>
                <a:ea typeface="ＭＳ Ｐゴシック" pitchFamily="34" charset="-128"/>
              </a:defRPr>
            </a:lvl5pPr>
            <a:lvl6pPr marL="2139950" indent="14605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597150" indent="14605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054350" indent="14605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511550" indent="14605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t>BMI</a:t>
            </a:r>
            <a:r>
              <a:rPr lang="en-US" altLang="en-US" sz="1400"/>
              <a:t>, body mass index</a:t>
            </a:r>
            <a:endParaRPr lang="en-CA" altLang="en-US" sz="140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79375" y="5734050"/>
            <a:ext cx="7597775" cy="1181100"/>
          </a:xfrm>
          <a:solidFill>
            <a:srgbClr val="FFFFFF"/>
          </a:solidFill>
        </p:spPr>
        <p:txBody>
          <a:bodyPr/>
          <a:lstStyle/>
          <a:p>
            <a:pPr algn="ctr">
              <a:buFont typeface="Arial" pitchFamily="34" charset="0"/>
              <a:buNone/>
            </a:pPr>
            <a:r>
              <a:rPr lang="en-US" altLang="en-US" smtClean="0">
                <a:solidFill>
                  <a:schemeClr val="accent1"/>
                </a:solidFill>
                <a:latin typeface="Open Sans"/>
                <a:ea typeface="ＭＳ Ｐゴシック" pitchFamily="34" charset="-128"/>
              </a:rPr>
              <a:t>Refer to neurology if non-diabetic neuropathy is suspected</a:t>
            </a:r>
            <a:endParaRPr lang="en-CA" altLang="en-US" smtClean="0">
              <a:solidFill>
                <a:schemeClr val="accent1"/>
              </a:solidFill>
              <a:latin typeface="Open Sans"/>
              <a:ea typeface="ＭＳ Ｐゴシック" pitchFamily="34" charset="-128"/>
            </a:endParaRPr>
          </a:p>
        </p:txBody>
      </p:sp>
      <p:pic>
        <p:nvPicPr>
          <p:cNvPr id="2457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01775"/>
            <a:ext cx="9144000" cy="413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Title 3"/>
          <p:cNvSpPr>
            <a:spLocks noGrp="1"/>
          </p:cNvSpPr>
          <p:nvPr>
            <p:ph type="title" idx="4294967295"/>
          </p:nvPr>
        </p:nvSpPr>
        <p:spPr>
          <a:xfrm>
            <a:off x="628650" y="365125"/>
            <a:ext cx="8370888" cy="1325563"/>
          </a:xfrm>
        </p:spPr>
        <p:txBody>
          <a:bodyPr/>
          <a:lstStyle/>
          <a:p>
            <a:r>
              <a:rPr lang="en-CA" altLang="en-US" sz="3600" smtClean="0">
                <a:latin typeface="Open Sans"/>
                <a:ea typeface="ＭＳ Ｐゴシック" pitchFamily="34" charset="-128"/>
              </a:rPr>
              <a:t>Screening for Diabetic Neuropathy</a:t>
            </a:r>
          </a:p>
        </p:txBody>
      </p:sp>
      <p:sp>
        <p:nvSpPr>
          <p:cNvPr id="189445" name="Text Box 5"/>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31.  Neuropathy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extLst>
          </p:cNvPr>
          <p:cNvSpPr/>
          <p:nvPr/>
        </p:nvSpPr>
        <p:spPr>
          <a:xfrm>
            <a:off x="0" y="6080125"/>
            <a:ext cx="9144000" cy="777875"/>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26626" name="Picture 5"/>
          <p:cNvPicPr>
            <a:picLocks noChangeAspect="1" noChangeArrowheads="1"/>
          </p:cNvPicPr>
          <p:nvPr/>
        </p:nvPicPr>
        <p:blipFill>
          <a:blip r:embed="rId2">
            <a:extLst>
              <a:ext uri="{28A0092B-C50C-407E-A947-70E740481C1C}">
                <a14:useLocalDpi xmlns:a14="http://schemas.microsoft.com/office/drawing/2010/main" val="0"/>
              </a:ext>
            </a:extLst>
          </a:blip>
          <a:srcRect b="10649"/>
          <a:stretch>
            <a:fillRect/>
          </a:stretch>
        </p:blipFill>
        <p:spPr bwMode="auto">
          <a:xfrm>
            <a:off x="254000" y="1698625"/>
            <a:ext cx="5143500" cy="416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Title 4"/>
          <p:cNvSpPr>
            <a:spLocks noGrp="1"/>
          </p:cNvSpPr>
          <p:nvPr>
            <p:ph type="title" idx="4294967295"/>
          </p:nvPr>
        </p:nvSpPr>
        <p:spPr>
          <a:xfrm>
            <a:off x="350838" y="336550"/>
            <a:ext cx="8186737" cy="1143000"/>
          </a:xfrm>
        </p:spPr>
        <p:txBody>
          <a:bodyPr/>
          <a:lstStyle/>
          <a:p>
            <a:r>
              <a:rPr lang="en-US" altLang="en-US" sz="2800" smtClean="0">
                <a:latin typeface="Open Sans"/>
                <a:ea typeface="ＭＳ Ｐゴシック" pitchFamily="34" charset="-128"/>
              </a:rPr>
              <a:t>Alternative Screening for Protective Sensation Using The 10 gram Monofilament</a:t>
            </a:r>
          </a:p>
        </p:txBody>
      </p:sp>
      <p:sp>
        <p:nvSpPr>
          <p:cNvPr id="26628" name="TextBox 1"/>
          <p:cNvSpPr txBox="1">
            <a:spLocks noChangeArrowheads="1"/>
          </p:cNvSpPr>
          <p:nvPr/>
        </p:nvSpPr>
        <p:spPr bwMode="auto">
          <a:xfrm>
            <a:off x="0" y="6162675"/>
            <a:ext cx="91440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eaLnBrk="1" hangingPunct="1">
              <a:lnSpc>
                <a:spcPct val="90000"/>
              </a:lnSpc>
              <a:spcBef>
                <a:spcPts val="925"/>
              </a:spcBef>
              <a:buFont typeface="Arial" pitchFamily="34" charset="0"/>
              <a:buNone/>
            </a:pPr>
            <a:r>
              <a:rPr lang="en-CA" altLang="en-US" sz="1400">
                <a:latin typeface="Open Sans"/>
              </a:rPr>
              <a:t>Modified from: Schaper NC, Van Netten JJ, Apelqvist J, Lipsky BA, Bakker K; International Working Group on the Diabetic Foot. Prevention and management of foot problems in diabetes: A Summary Guidance for Daily Practice 2015, based on IWGDF Guidance Documents. Diabetes Metab Res Rev 2016;32 Suppl 1:7-15</a:t>
            </a:r>
          </a:p>
        </p:txBody>
      </p:sp>
      <p:sp>
        <p:nvSpPr>
          <p:cNvPr id="2" name="TextBox 1">
            <a:extLst>
              <a:ext uri="{FF2B5EF4-FFF2-40B4-BE49-F238E27FC236}"/>
            </a:extLst>
          </p:cNvPr>
          <p:cNvSpPr txBox="1"/>
          <p:nvPr/>
        </p:nvSpPr>
        <p:spPr>
          <a:xfrm>
            <a:off x="5262563" y="1350963"/>
            <a:ext cx="3846512" cy="4092575"/>
          </a:xfrm>
          <a:prstGeom prst="rect">
            <a:avLst/>
          </a:prstGeom>
          <a:noFill/>
        </p:spPr>
        <p:txBody>
          <a:bodyPr>
            <a:spAutoFit/>
          </a:bodyPr>
          <a:lstStyle/>
          <a:p>
            <a:pPr>
              <a:defRPr/>
            </a:pPr>
            <a:r>
              <a:rPr lang="en-CA" sz="2000" b="1" dirty="0">
                <a:ea typeface="MS PGothic" panose="020B0600070205080204" pitchFamily="34" charset="-128"/>
              </a:rPr>
              <a:t>How to perform the sensory examination: </a:t>
            </a:r>
          </a:p>
          <a:p>
            <a:pPr marL="342900" indent="-342900">
              <a:buFont typeface="Arial" panose="020B0604020202020204" pitchFamily="34" charset="0"/>
              <a:buChar char="•"/>
              <a:defRPr/>
            </a:pPr>
            <a:r>
              <a:rPr lang="en-CA" sz="2000" dirty="0">
                <a:ea typeface="MS PGothic" panose="020B0600070205080204" pitchFamily="34" charset="-128"/>
              </a:rPr>
              <a:t>Conduct in a quiet and relaxed setting. </a:t>
            </a:r>
          </a:p>
          <a:p>
            <a:pPr marL="342900" indent="-342900">
              <a:buFont typeface="Arial" panose="020B0604020202020204" pitchFamily="34" charset="0"/>
              <a:buChar char="•"/>
              <a:defRPr/>
            </a:pPr>
            <a:r>
              <a:rPr lang="en-CA" sz="2000" dirty="0">
                <a:ea typeface="MS PGothic" panose="020B0600070205080204" pitchFamily="34" charset="-128"/>
              </a:rPr>
              <a:t>Begin by applying the monofilament to the hands, elbow or forehead so that patient what to expect.</a:t>
            </a:r>
          </a:p>
          <a:p>
            <a:pPr marL="342900" indent="-342900">
              <a:buFont typeface="Arial" panose="020B0604020202020204" pitchFamily="34" charset="0"/>
              <a:buChar char="•"/>
              <a:defRPr/>
            </a:pPr>
            <a:r>
              <a:rPr lang="en-CA" sz="2000" dirty="0">
                <a:ea typeface="MS PGothic" panose="020B0600070205080204" pitchFamily="34" charset="-128"/>
              </a:rPr>
              <a:t>Ensure that the patient can not see whether or where the monofilament is being applied.</a:t>
            </a:r>
          </a:p>
          <a:p>
            <a:pPr marL="342900" indent="-342900">
              <a:buFont typeface="Arial" panose="020B0604020202020204" pitchFamily="34" charset="0"/>
              <a:buChar char="•"/>
              <a:defRPr/>
            </a:pPr>
            <a:r>
              <a:rPr lang="en-CA" sz="2000" dirty="0">
                <a:ea typeface="MS PGothic" panose="020B0600070205080204" pitchFamily="34" charset="-128"/>
              </a:rPr>
              <a:t>Test the three sites on both feet shown in the figure.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extLst>
          </p:cNvPr>
          <p:cNvSpPr/>
          <p:nvPr/>
        </p:nvSpPr>
        <p:spPr>
          <a:xfrm>
            <a:off x="0" y="6080125"/>
            <a:ext cx="9144000" cy="777875"/>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7650" name="Title 4"/>
          <p:cNvSpPr>
            <a:spLocks noGrp="1"/>
          </p:cNvSpPr>
          <p:nvPr>
            <p:ph type="title" idx="4294967295"/>
          </p:nvPr>
        </p:nvSpPr>
        <p:spPr>
          <a:xfrm>
            <a:off x="350838" y="336550"/>
            <a:ext cx="8186737" cy="1143000"/>
          </a:xfrm>
        </p:spPr>
        <p:txBody>
          <a:bodyPr/>
          <a:lstStyle/>
          <a:p>
            <a:r>
              <a:rPr lang="en-US" altLang="en-US" sz="2800" smtClean="0">
                <a:latin typeface="Open Sans"/>
                <a:ea typeface="ＭＳ Ｐゴシック" pitchFamily="34" charset="-128"/>
              </a:rPr>
              <a:t>Alternative Screening for Protective Sensation Using The 10 gram Monofilament</a:t>
            </a:r>
          </a:p>
        </p:txBody>
      </p:sp>
      <p:sp>
        <p:nvSpPr>
          <p:cNvPr id="27651" name="TextBox 1"/>
          <p:cNvSpPr txBox="1">
            <a:spLocks noChangeArrowheads="1"/>
          </p:cNvSpPr>
          <p:nvPr/>
        </p:nvSpPr>
        <p:spPr bwMode="auto">
          <a:xfrm>
            <a:off x="0" y="6184900"/>
            <a:ext cx="91440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eaLnBrk="1" hangingPunct="1">
              <a:lnSpc>
                <a:spcPct val="90000"/>
              </a:lnSpc>
              <a:spcBef>
                <a:spcPts val="925"/>
              </a:spcBef>
              <a:buFont typeface="Arial" pitchFamily="34" charset="0"/>
              <a:buNone/>
            </a:pPr>
            <a:r>
              <a:rPr lang="en-CA" altLang="en-US" sz="1400">
                <a:latin typeface="Open Sans"/>
              </a:rPr>
              <a:t>Modified from: Schaper NC, Van Netten JJ, Apelqvist J, Lipsky BA, Bakker K; International Working Group on the Diabetic Foot. Prevention and management of foot problems in diabetes: A Summary Guidance for Daily Practice 2015, based on IWGDF Guidance Documents. Diabetes Metab Res Rev 2016;32 Suppl 1:7-15</a:t>
            </a:r>
          </a:p>
        </p:txBody>
      </p:sp>
      <p:grpSp>
        <p:nvGrpSpPr>
          <p:cNvPr id="27652" name="Group 1"/>
          <p:cNvGrpSpPr>
            <a:grpSpLocks/>
          </p:cNvGrpSpPr>
          <p:nvPr/>
        </p:nvGrpSpPr>
        <p:grpSpPr bwMode="auto">
          <a:xfrm>
            <a:off x="1330325" y="1301750"/>
            <a:ext cx="3019425" cy="2720975"/>
            <a:chOff x="287338" y="1301750"/>
            <a:chExt cx="3019425" cy="2720975"/>
          </a:xfrm>
        </p:grpSpPr>
        <p:pic>
          <p:nvPicPr>
            <p:cNvPr id="27658" name="Picture 4"/>
            <p:cNvPicPr>
              <a:picLocks noChangeAspect="1" noChangeArrowheads="1"/>
            </p:cNvPicPr>
            <p:nvPr/>
          </p:nvPicPr>
          <p:blipFill>
            <a:blip r:embed="rId2">
              <a:extLst>
                <a:ext uri="{28A0092B-C50C-407E-A947-70E740481C1C}">
                  <a14:useLocalDpi xmlns:a14="http://schemas.microsoft.com/office/drawing/2010/main" val="0"/>
                </a:ext>
              </a:extLst>
            </a:blip>
            <a:srcRect l="7350" t="1898" r="14763" b="56264"/>
            <a:stretch>
              <a:fillRect/>
            </a:stretch>
          </p:blipFill>
          <p:spPr bwMode="auto">
            <a:xfrm>
              <a:off x="287338" y="1301750"/>
              <a:ext cx="3019425" cy="272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9" name="TextBox 1"/>
            <p:cNvSpPr txBox="1">
              <a:spLocks noChangeArrowheads="1"/>
            </p:cNvSpPr>
            <p:nvPr/>
          </p:nvSpPr>
          <p:spPr bwMode="auto">
            <a:xfrm>
              <a:off x="434975" y="1352550"/>
              <a:ext cx="3635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eaLnBrk="1" hangingPunct="1"/>
              <a:r>
                <a:rPr lang="en-CA" altLang="en-US"/>
                <a:t>A</a:t>
              </a:r>
            </a:p>
          </p:txBody>
        </p:sp>
      </p:grpSp>
      <p:grpSp>
        <p:nvGrpSpPr>
          <p:cNvPr id="27653" name="Group 3"/>
          <p:cNvGrpSpPr>
            <a:grpSpLocks/>
          </p:cNvGrpSpPr>
          <p:nvPr/>
        </p:nvGrpSpPr>
        <p:grpSpPr bwMode="auto">
          <a:xfrm>
            <a:off x="4757738" y="1301750"/>
            <a:ext cx="3314700" cy="2693988"/>
            <a:chOff x="3625850" y="1301750"/>
            <a:chExt cx="3314700" cy="2693988"/>
          </a:xfrm>
        </p:grpSpPr>
        <p:pic>
          <p:nvPicPr>
            <p:cNvPr id="27656" name="Picture 4"/>
            <p:cNvPicPr>
              <a:picLocks noChangeAspect="1" noChangeArrowheads="1"/>
            </p:cNvPicPr>
            <p:nvPr/>
          </p:nvPicPr>
          <p:blipFill>
            <a:blip r:embed="rId2">
              <a:extLst>
                <a:ext uri="{28A0092B-C50C-407E-A947-70E740481C1C}">
                  <a14:useLocalDpi xmlns:a14="http://schemas.microsoft.com/office/drawing/2010/main" val="0"/>
                </a:ext>
              </a:extLst>
            </a:blip>
            <a:srcRect l="7655" t="50975" r="9822" b="9032"/>
            <a:stretch>
              <a:fillRect/>
            </a:stretch>
          </p:blipFill>
          <p:spPr bwMode="auto">
            <a:xfrm>
              <a:off x="3625850" y="1301750"/>
              <a:ext cx="3314700" cy="269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7" name="TextBox 3"/>
            <p:cNvSpPr txBox="1">
              <a:spLocks noChangeArrowheads="1"/>
            </p:cNvSpPr>
            <p:nvPr/>
          </p:nvSpPr>
          <p:spPr bwMode="auto">
            <a:xfrm>
              <a:off x="3954463" y="1325563"/>
              <a:ext cx="3508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eaLnBrk="1" hangingPunct="1"/>
              <a:r>
                <a:rPr lang="en-CA" altLang="en-US"/>
                <a:t>B</a:t>
              </a:r>
            </a:p>
          </p:txBody>
        </p:sp>
      </p:grpSp>
      <p:sp>
        <p:nvSpPr>
          <p:cNvPr id="27654" name="TextBox 4"/>
          <p:cNvSpPr txBox="1">
            <a:spLocks noChangeArrowheads="1"/>
          </p:cNvSpPr>
          <p:nvPr/>
        </p:nvSpPr>
        <p:spPr bwMode="auto">
          <a:xfrm>
            <a:off x="434975" y="4721225"/>
            <a:ext cx="84756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eaLnBrk="1" hangingPunct="1"/>
            <a:endParaRPr lang="en-CA" altLang="en-US"/>
          </a:p>
        </p:txBody>
      </p:sp>
      <p:sp>
        <p:nvSpPr>
          <p:cNvPr id="27655" name="TextBox 5"/>
          <p:cNvSpPr txBox="1">
            <a:spLocks noChangeArrowheads="1"/>
          </p:cNvSpPr>
          <p:nvPr/>
        </p:nvSpPr>
        <p:spPr bwMode="auto">
          <a:xfrm>
            <a:off x="233363" y="3995738"/>
            <a:ext cx="8772525"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eaLnBrk="1" hangingPunct="1"/>
            <a:r>
              <a:rPr lang="en-CA" altLang="en-US" sz="2000" b="1"/>
              <a:t>How to Apply the monofilament:</a:t>
            </a:r>
          </a:p>
          <a:p>
            <a:pPr eaLnBrk="1" hangingPunct="1">
              <a:buFont typeface="Arial" pitchFamily="34" charset="0"/>
              <a:buChar char="•"/>
            </a:pPr>
            <a:r>
              <a:rPr lang="en-CA" altLang="en-US" sz="2000"/>
              <a:t>Repeat this application twice at the same site, but alternate this with at least one ‘mock’ application in which no filament is applied (total three questions per site). Protective sensation is present at each site if the patient correctly answers two out of three applications. Incorrect answers – the patient is then considered to be Protective sensation is absent with two out of three at risk of ulceration.</a:t>
            </a:r>
          </a:p>
          <a:p>
            <a:pPr eaLnBrk="1" hangingPunct="1">
              <a:buFont typeface="Arial" pitchFamily="34" charset="0"/>
              <a:buChar char="•"/>
            </a:pPr>
            <a:endParaRPr lang="en-CA" altLang="en-US" sz="2000"/>
          </a:p>
          <a:p>
            <a:pPr eaLnBrk="1" hangingPunct="1">
              <a:buFont typeface="Arial" pitchFamily="34" charset="0"/>
              <a:buChar char="•"/>
            </a:pPr>
            <a:endParaRPr lang="en-CA" altLang="en-US" sz="200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xml><?xml version="1.0" encoding="utf-8"?>
<a:theme xmlns:a="http://schemas.openxmlformats.org/drawingml/2006/main" name="1_Office Theme">
  <a:themeElements>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_Office Theme">
      <a:majorFont>
        <a:latin typeface="Open Sans"/>
        <a:ea typeface="ＭＳ Ｐゴシック"/>
        <a:cs typeface=""/>
      </a:majorFont>
      <a:minorFont>
        <a:latin typeface="Open Sans"/>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Diabetes-Canada</Template>
  <TotalTime>1507</TotalTime>
  <Words>2570</Words>
  <Application>Microsoft Macintosh PowerPoint</Application>
  <PresentationFormat>Letter Paper (8.5x11 in)</PresentationFormat>
  <Paragraphs>285</Paragraphs>
  <Slides>31</Slides>
  <Notes>14</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31</vt:i4>
      </vt:variant>
    </vt:vector>
  </HeadingPairs>
  <TitlesOfParts>
    <vt:vector size="43" baseType="lpstr">
      <vt:lpstr>Calibri</vt:lpstr>
      <vt:lpstr>Calibri Light</vt:lpstr>
      <vt:lpstr>MS PGothic</vt:lpstr>
      <vt:lpstr>ＭＳ Ｐゴシック</vt:lpstr>
      <vt:lpstr>Open Sans</vt:lpstr>
      <vt:lpstr>Open Sans Light</vt:lpstr>
      <vt:lpstr>Symbol</vt:lpstr>
      <vt:lpstr>Times New Roman</vt:lpstr>
      <vt:lpstr>Wingdings</vt:lpstr>
      <vt:lpstr>Arial</vt:lpstr>
      <vt:lpstr>Office Theme</vt:lpstr>
      <vt:lpstr>1_Office Theme</vt:lpstr>
      <vt:lpstr>Neuropathy</vt:lpstr>
      <vt:lpstr>PowerPoint Presentation</vt:lpstr>
      <vt:lpstr>Key Changes</vt:lpstr>
      <vt:lpstr>Neuropathy Checklist</vt:lpstr>
      <vt:lpstr>40-50% of People with Diabetes will have Detectable Neuropathy within 10 years</vt:lpstr>
      <vt:lpstr>Risk Factors</vt:lpstr>
      <vt:lpstr>Screening for Diabetic Neuropathy</vt:lpstr>
      <vt:lpstr>Alternative Screening for Protective Sensation Using The 10 gram Monofilament</vt:lpstr>
      <vt:lpstr>Alternative Screening for Protective Sensation Using The 10 gram Monofilament</vt:lpstr>
      <vt:lpstr>Screening for Diabetic Neuropathy</vt:lpstr>
      <vt:lpstr>Glycemic Control is the Only Disease-Modifying Treatment</vt:lpstr>
      <vt:lpstr>Reduction in Neuropathy with Intensive Glycemic Control</vt:lpstr>
      <vt:lpstr>Many Treatment Options Exist for Neuropathic Pain</vt:lpstr>
      <vt:lpstr>Anticonvulsants for Neuropathic Pain </vt:lpstr>
      <vt:lpstr>Antidepressants for Neuropathic Pain </vt:lpstr>
      <vt:lpstr>Opioids for Neuropathic Pain  </vt:lpstr>
      <vt:lpstr>Other Treatments for Neuropathic Pain </vt:lpstr>
      <vt:lpstr>Treatments for Neuropathic Pain have Limited Effects</vt:lpstr>
      <vt:lpstr>Recommendation 1</vt:lpstr>
      <vt:lpstr>Recommendation 2</vt:lpstr>
      <vt:lpstr>Recommendation 3</vt:lpstr>
      <vt:lpstr>Recommendation 4</vt:lpstr>
      <vt:lpstr>Key Messages</vt:lpstr>
      <vt:lpstr>Key Messages</vt:lpstr>
      <vt:lpstr>Key Messages for People with Diabetes</vt:lpstr>
      <vt:lpstr>Key Messages for People with Diabetes</vt:lpstr>
      <vt:lpstr>Key Messages for People with Diabetes</vt:lpstr>
      <vt:lpstr>Key Messages for People with Diabetes</vt:lpstr>
      <vt:lpstr>Visit guidelines.diabetes.ca  </vt:lpstr>
      <vt:lpstr>Or download the App</vt:lpstr>
      <vt:lpstr>Diabetes Canada Clinical Practice Guidelines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Jaan Kittask</dc:creator>
  <cp:lastModifiedBy>Kate Campbell</cp:lastModifiedBy>
  <cp:revision>86</cp:revision>
  <cp:lastPrinted>2017-01-20T14:54:31Z</cp:lastPrinted>
  <dcterms:created xsi:type="dcterms:W3CDTF">2016-12-08T13:37:53Z</dcterms:created>
  <dcterms:modified xsi:type="dcterms:W3CDTF">2018-10-24T02:52:33Z</dcterms:modified>
</cp:coreProperties>
</file>