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95" r:id="rId2"/>
  </p:sldMasterIdLst>
  <p:notesMasterIdLst>
    <p:notesMasterId r:id="rId31"/>
  </p:notesMasterIdLst>
  <p:handoutMasterIdLst>
    <p:handoutMasterId r:id="rId32"/>
  </p:handoutMasterIdLst>
  <p:sldIdLst>
    <p:sldId id="343" r:id="rId3"/>
    <p:sldId id="356" r:id="rId4"/>
    <p:sldId id="346" r:id="rId5"/>
    <p:sldId id="289" r:id="rId6"/>
    <p:sldId id="332" r:id="rId7"/>
    <p:sldId id="334" r:id="rId8"/>
    <p:sldId id="329" r:id="rId9"/>
    <p:sldId id="335" r:id="rId10"/>
    <p:sldId id="336" r:id="rId11"/>
    <p:sldId id="354" r:id="rId12"/>
    <p:sldId id="355" r:id="rId13"/>
    <p:sldId id="344" r:id="rId14"/>
    <p:sldId id="318" r:id="rId15"/>
    <p:sldId id="319" r:id="rId16"/>
    <p:sldId id="324" r:id="rId17"/>
    <p:sldId id="325" r:id="rId18"/>
    <p:sldId id="326" r:id="rId19"/>
    <p:sldId id="327" r:id="rId20"/>
    <p:sldId id="328" r:id="rId21"/>
    <p:sldId id="330" r:id="rId22"/>
    <p:sldId id="349" r:id="rId23"/>
    <p:sldId id="350" r:id="rId24"/>
    <p:sldId id="351" r:id="rId25"/>
    <p:sldId id="352" r:id="rId26"/>
    <p:sldId id="353" r:id="rId27"/>
    <p:sldId id="347" r:id="rId28"/>
    <p:sldId id="348" r:id="rId29"/>
    <p:sldId id="342" r:id="rId30"/>
  </p:sldIdLst>
  <p:sldSz cx="9144000" cy="6858000" type="letter"/>
  <p:notesSz cx="7010400" cy="9236075"/>
  <p:defaultTextStyle>
    <a:defPPr>
      <a:defRPr lang="en-US"/>
    </a:defPPr>
    <a:lvl1pPr algn="l" defTabSz="841375" rtl="0" fontAlgn="base">
      <a:spcBef>
        <a:spcPct val="0"/>
      </a:spcBef>
      <a:spcAft>
        <a:spcPct val="0"/>
      </a:spcAft>
      <a:defRPr sz="2400" kern="1200">
        <a:solidFill>
          <a:schemeClr val="tx1"/>
        </a:solidFill>
        <a:latin typeface="Calibri" charset="0"/>
        <a:ea typeface="MS PGothic" charset="0"/>
        <a:cs typeface="MS PGothic" charset="0"/>
      </a:defRPr>
    </a:lvl1pPr>
    <a:lvl2pPr marL="420688" indent="36513" algn="l" defTabSz="841375" rtl="0" fontAlgn="base">
      <a:spcBef>
        <a:spcPct val="0"/>
      </a:spcBef>
      <a:spcAft>
        <a:spcPct val="0"/>
      </a:spcAft>
      <a:defRPr sz="2400" kern="1200">
        <a:solidFill>
          <a:schemeClr val="tx1"/>
        </a:solidFill>
        <a:latin typeface="Calibri" charset="0"/>
        <a:ea typeface="MS PGothic" charset="0"/>
        <a:cs typeface="MS PGothic" charset="0"/>
      </a:defRPr>
    </a:lvl2pPr>
    <a:lvl3pPr marL="841375" indent="73025" algn="l" defTabSz="841375" rtl="0" fontAlgn="base">
      <a:spcBef>
        <a:spcPct val="0"/>
      </a:spcBef>
      <a:spcAft>
        <a:spcPct val="0"/>
      </a:spcAft>
      <a:defRPr sz="2400" kern="1200">
        <a:solidFill>
          <a:schemeClr val="tx1"/>
        </a:solidFill>
        <a:latin typeface="Calibri" charset="0"/>
        <a:ea typeface="MS PGothic" charset="0"/>
        <a:cs typeface="MS PGothic" charset="0"/>
      </a:defRPr>
    </a:lvl3pPr>
    <a:lvl4pPr marL="1262063" indent="109538" algn="l" defTabSz="841375" rtl="0" fontAlgn="base">
      <a:spcBef>
        <a:spcPct val="0"/>
      </a:spcBef>
      <a:spcAft>
        <a:spcPct val="0"/>
      </a:spcAft>
      <a:defRPr sz="2400" kern="1200">
        <a:solidFill>
          <a:schemeClr val="tx1"/>
        </a:solidFill>
        <a:latin typeface="Calibri" charset="0"/>
        <a:ea typeface="MS PGothic" charset="0"/>
        <a:cs typeface="MS PGothic" charset="0"/>
      </a:defRPr>
    </a:lvl4pPr>
    <a:lvl5pPr marL="1682750" indent="146050" algn="l" defTabSz="841375" rtl="0" fontAlgn="base">
      <a:spcBef>
        <a:spcPct val="0"/>
      </a:spcBef>
      <a:spcAft>
        <a:spcPct val="0"/>
      </a:spcAft>
      <a:defRPr sz="2400" kern="1200">
        <a:solidFill>
          <a:schemeClr val="tx1"/>
        </a:solidFill>
        <a:latin typeface="Calibri" charset="0"/>
        <a:ea typeface="MS PGothic" charset="0"/>
        <a:cs typeface="MS PGothic" charset="0"/>
      </a:defRPr>
    </a:lvl5pPr>
    <a:lvl6pPr marL="2286000" algn="l" defTabSz="457200" rtl="0" eaLnBrk="1" latinLnBrk="0" hangingPunct="1">
      <a:defRPr sz="2400" kern="1200">
        <a:solidFill>
          <a:schemeClr val="tx1"/>
        </a:solidFill>
        <a:latin typeface="Calibri" charset="0"/>
        <a:ea typeface="MS PGothic" charset="0"/>
        <a:cs typeface="MS PGothic" charset="0"/>
      </a:defRPr>
    </a:lvl6pPr>
    <a:lvl7pPr marL="2743200" algn="l" defTabSz="457200" rtl="0" eaLnBrk="1" latinLnBrk="0" hangingPunct="1">
      <a:defRPr sz="2400" kern="1200">
        <a:solidFill>
          <a:schemeClr val="tx1"/>
        </a:solidFill>
        <a:latin typeface="Calibri" charset="0"/>
        <a:ea typeface="MS PGothic" charset="0"/>
        <a:cs typeface="MS PGothic" charset="0"/>
      </a:defRPr>
    </a:lvl7pPr>
    <a:lvl8pPr marL="3200400" algn="l" defTabSz="457200" rtl="0" eaLnBrk="1" latinLnBrk="0" hangingPunct="1">
      <a:defRPr sz="2400" kern="1200">
        <a:solidFill>
          <a:schemeClr val="tx1"/>
        </a:solidFill>
        <a:latin typeface="Calibri" charset="0"/>
        <a:ea typeface="MS PGothic" charset="0"/>
        <a:cs typeface="MS PGothic" charset="0"/>
      </a:defRPr>
    </a:lvl8pPr>
    <a:lvl9pPr marL="3657600" algn="l" defTabSz="457200" rtl="0" eaLnBrk="1" latinLnBrk="0" hangingPunct="1">
      <a:defRPr sz="2400" kern="1200">
        <a:solidFill>
          <a:schemeClr val="tx1"/>
        </a:solidFill>
        <a:latin typeface="Calibri" charset="0"/>
        <a:ea typeface="MS PGothic" charset="0"/>
        <a:cs typeface="MS PGothic"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2EB"/>
    <a:srgbClr val="1E326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328"/>
  </p:normalViewPr>
  <p:slideViewPr>
    <p:cSldViewPr snapToGrid="0" snapToObjects="1">
      <p:cViewPr varScale="1">
        <p:scale>
          <a:sx n="75" d="100"/>
          <a:sy n="75" d="100"/>
        </p:scale>
        <p:origin x="1256"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88" d="100"/>
          <a:sy n="88" d="100"/>
        </p:scale>
        <p:origin x="-3822" y="-120"/>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notesMaster" Target="notesMasters/notesMaster1.xml"/><Relationship Id="rId32" Type="http://schemas.openxmlformats.org/officeDocument/2006/relationships/handoutMaster" Target="handoutMasters/handoutMaster1.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3" name="Date Placeholder 2"/>
          <p:cNvSpPr>
            <a:spLocks noGrp="1"/>
          </p:cNvSpPr>
          <p:nvPr>
            <p:ph type="dt" sz="quarter" idx="1"/>
          </p:nvPr>
        </p:nvSpPr>
        <p:spPr>
          <a:xfrm>
            <a:off x="3970338" y="0"/>
            <a:ext cx="3038475" cy="461963"/>
          </a:xfrm>
          <a:prstGeom prst="rect">
            <a:avLst/>
          </a:prstGeom>
        </p:spPr>
        <p:txBody>
          <a:bodyPr vert="horz" wrap="square" lIns="92830" tIns="46415" rIns="92830" bIns="46415" numCol="1" anchor="t" anchorCtr="0" compatLnSpc="1">
            <a:prstTxWarp prst="textNoShape">
              <a:avLst/>
            </a:prstTxWarp>
          </a:bodyPr>
          <a:lstStyle>
            <a:lvl1pPr algn="r">
              <a:defRPr sz="1200">
                <a:cs typeface="Arial" charset="0"/>
              </a:defRPr>
            </a:lvl1pPr>
          </a:lstStyle>
          <a:p>
            <a:fld id="{5A3D8483-A35C-EE4A-A019-9C45B8BE1CE2}" type="datetimeFigureOut">
              <a:rPr lang="en-CA"/>
              <a:pPr/>
              <a:t>2018-10-23</a:t>
            </a:fld>
            <a:endParaRPr lang="en-CA"/>
          </a:p>
        </p:txBody>
      </p:sp>
      <p:sp>
        <p:nvSpPr>
          <p:cNvPr id="4" name="Footer Placeholder 3"/>
          <p:cNvSpPr>
            <a:spLocks noGrp="1"/>
          </p:cNvSpPr>
          <p:nvPr>
            <p:ph type="ftr" sz="quarter" idx="2"/>
          </p:nvPr>
        </p:nvSpPr>
        <p:spPr>
          <a:xfrm>
            <a:off x="0" y="8772525"/>
            <a:ext cx="3038475" cy="461963"/>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5" name="Slide Number Placeholder 4"/>
          <p:cNvSpPr>
            <a:spLocks noGrp="1"/>
          </p:cNvSpPr>
          <p:nvPr>
            <p:ph type="sldNum" sz="quarter" idx="3"/>
          </p:nvPr>
        </p:nvSpPr>
        <p:spPr>
          <a:xfrm>
            <a:off x="3970338" y="8772525"/>
            <a:ext cx="3038475" cy="461963"/>
          </a:xfrm>
          <a:prstGeom prst="rect">
            <a:avLst/>
          </a:prstGeom>
        </p:spPr>
        <p:txBody>
          <a:bodyPr vert="horz" wrap="square" lIns="92830" tIns="46415" rIns="92830" bIns="46415" numCol="1" anchor="b" anchorCtr="0" compatLnSpc="1">
            <a:prstTxWarp prst="textNoShape">
              <a:avLst/>
            </a:prstTxWarp>
          </a:bodyPr>
          <a:lstStyle>
            <a:lvl1pPr algn="r">
              <a:defRPr sz="1200">
                <a:cs typeface="Arial" charset="0"/>
              </a:defRPr>
            </a:lvl1pPr>
          </a:lstStyle>
          <a:p>
            <a:fld id="{B3CAA844-74D6-DA4A-9D4A-B2A8A159DB66}" type="slidenum">
              <a:rPr lang="en-CA"/>
              <a:pPr/>
              <a:t>‹#›</a:t>
            </a:fld>
            <a:endParaRPr lang="en-CA"/>
          </a:p>
        </p:txBody>
      </p:sp>
    </p:spTree>
    <p:extLst>
      <p:ext uri="{BB962C8B-B14F-4D97-AF65-F5344CB8AC3E}">
        <p14:creationId xmlns:p14="http://schemas.microsoft.com/office/powerpoint/2010/main" val="37958937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3550"/>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70338" y="0"/>
            <a:ext cx="3038475" cy="463550"/>
          </a:xfrm>
          <a:prstGeom prst="rect">
            <a:avLst/>
          </a:prstGeom>
        </p:spPr>
        <p:txBody>
          <a:bodyPr vert="horz" wrap="square" lIns="92830" tIns="46415" rIns="92830" bIns="46415" numCol="1" anchor="t" anchorCtr="0" compatLnSpc="1">
            <a:prstTxWarp prst="textNoShape">
              <a:avLst/>
            </a:prstTxWarp>
          </a:bodyPr>
          <a:lstStyle>
            <a:lvl1pPr algn="r">
              <a:defRPr sz="1200">
                <a:cs typeface="Arial" charset="0"/>
              </a:defRPr>
            </a:lvl1pPr>
          </a:lstStyle>
          <a:p>
            <a:fld id="{B3071335-7F3F-964B-AD81-A8FCA007FEE8}" type="datetimeFigureOut">
              <a:rPr lang="en-US"/>
              <a:pPr/>
              <a:t>10/23/18</a:t>
            </a:fld>
            <a:endParaRPr 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p:cNvSpPr>
            <a:spLocks noGrp="1"/>
          </p:cNvSpPr>
          <p:nvPr>
            <p:ph type="body" sz="quarter" idx="3"/>
          </p:nvPr>
        </p:nvSpPr>
        <p:spPr>
          <a:xfrm>
            <a:off x="701675" y="4445000"/>
            <a:ext cx="5607050" cy="3636963"/>
          </a:xfrm>
          <a:prstGeom prst="rect">
            <a:avLst/>
          </a:prstGeom>
        </p:spPr>
        <p:txBody>
          <a:bodyPr vert="horz" lIns="92830" tIns="46415" rIns="92830" bIns="46415"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772525"/>
            <a:ext cx="3038475" cy="463550"/>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70338" y="8772525"/>
            <a:ext cx="3038475" cy="463550"/>
          </a:xfrm>
          <a:prstGeom prst="rect">
            <a:avLst/>
          </a:prstGeom>
        </p:spPr>
        <p:txBody>
          <a:bodyPr vert="horz" wrap="square" lIns="92830" tIns="46415" rIns="92830" bIns="46415" numCol="1" anchor="b" anchorCtr="0" compatLnSpc="1">
            <a:prstTxWarp prst="textNoShape">
              <a:avLst/>
            </a:prstTxWarp>
          </a:bodyPr>
          <a:lstStyle>
            <a:lvl1pPr algn="r">
              <a:defRPr sz="1200">
                <a:cs typeface="Arial" charset="0"/>
              </a:defRPr>
            </a:lvl1pPr>
          </a:lstStyle>
          <a:p>
            <a:fld id="{F7BC9754-178E-DA40-967B-A670B192CF38}" type="slidenum">
              <a:rPr lang="en-US"/>
              <a:pPr/>
              <a:t>‹#›</a:t>
            </a:fld>
            <a:endParaRPr lang="en-US"/>
          </a:p>
        </p:txBody>
      </p:sp>
    </p:spTree>
    <p:extLst>
      <p:ext uri="{BB962C8B-B14F-4D97-AF65-F5344CB8AC3E}">
        <p14:creationId xmlns:p14="http://schemas.microsoft.com/office/powerpoint/2010/main" val="507130851"/>
      </p:ext>
    </p:extLst>
  </p:cSld>
  <p:clrMap bg1="lt1" tx1="dk1" bg2="lt2" tx2="dk2" accent1="accent1" accent2="accent2" accent3="accent3" accent4="accent4" accent5="accent5" accent6="accent6" hlink="hlink" folHlink="folHlink"/>
  <p:notesStyle>
    <a:lvl1pPr algn="l" defTabSz="841375" rtl="0" eaLnBrk="0" fontAlgn="base" hangingPunct="0">
      <a:spcBef>
        <a:spcPct val="30000"/>
      </a:spcBef>
      <a:spcAft>
        <a:spcPct val="0"/>
      </a:spcAft>
      <a:defRPr sz="1100" kern="1200">
        <a:solidFill>
          <a:schemeClr val="tx1"/>
        </a:solidFill>
        <a:latin typeface="+mn-lt"/>
        <a:ea typeface="MS PGothic" charset="0"/>
        <a:cs typeface="MS PGothic" charset="0"/>
      </a:defRPr>
    </a:lvl1pPr>
    <a:lvl2pPr marL="420688" algn="l" defTabSz="841375" rtl="0" eaLnBrk="0" fontAlgn="base" hangingPunct="0">
      <a:spcBef>
        <a:spcPct val="30000"/>
      </a:spcBef>
      <a:spcAft>
        <a:spcPct val="0"/>
      </a:spcAft>
      <a:defRPr sz="1100" kern="1200">
        <a:solidFill>
          <a:schemeClr val="tx1"/>
        </a:solidFill>
        <a:latin typeface="+mn-lt"/>
        <a:ea typeface="MS PGothic" charset="0"/>
        <a:cs typeface="MS PGothic" charset="0"/>
      </a:defRPr>
    </a:lvl2pPr>
    <a:lvl3pPr marL="841375" algn="l" defTabSz="841375" rtl="0" eaLnBrk="0" fontAlgn="base" hangingPunct="0">
      <a:spcBef>
        <a:spcPct val="30000"/>
      </a:spcBef>
      <a:spcAft>
        <a:spcPct val="0"/>
      </a:spcAft>
      <a:defRPr sz="1100" kern="1200">
        <a:solidFill>
          <a:schemeClr val="tx1"/>
        </a:solidFill>
        <a:latin typeface="+mn-lt"/>
        <a:ea typeface="MS PGothic" charset="0"/>
        <a:cs typeface="MS PGothic" charset="0"/>
      </a:defRPr>
    </a:lvl3pPr>
    <a:lvl4pPr marL="1262063" algn="l" defTabSz="841375" rtl="0" eaLnBrk="0" fontAlgn="base" hangingPunct="0">
      <a:spcBef>
        <a:spcPct val="30000"/>
      </a:spcBef>
      <a:spcAft>
        <a:spcPct val="0"/>
      </a:spcAft>
      <a:defRPr sz="1100" kern="1200">
        <a:solidFill>
          <a:schemeClr val="tx1"/>
        </a:solidFill>
        <a:latin typeface="+mn-lt"/>
        <a:ea typeface="MS PGothic" charset="0"/>
        <a:cs typeface="MS PGothic" charset="0"/>
      </a:defRPr>
    </a:lvl4pPr>
    <a:lvl5pPr marL="1682750" algn="l" defTabSz="841375" rtl="0" eaLnBrk="0" fontAlgn="base" hangingPunct="0">
      <a:spcBef>
        <a:spcPct val="30000"/>
      </a:spcBef>
      <a:spcAft>
        <a:spcPct val="0"/>
      </a:spcAft>
      <a:defRPr sz="1100" kern="1200">
        <a:solidFill>
          <a:schemeClr val="tx1"/>
        </a:solidFill>
        <a:latin typeface="+mn-lt"/>
        <a:ea typeface="MS PGothic" charset="0"/>
        <a:cs typeface="MS PGothic" charset="0"/>
      </a:defRPr>
    </a:lvl5pPr>
    <a:lvl6pPr marL="2105406" algn="l" defTabSz="842162" rtl="0" eaLnBrk="1" latinLnBrk="0" hangingPunct="1">
      <a:defRPr sz="1100" kern="1200">
        <a:solidFill>
          <a:schemeClr val="tx1"/>
        </a:solidFill>
        <a:latin typeface="+mn-lt"/>
        <a:ea typeface="+mn-ea"/>
        <a:cs typeface="+mn-cs"/>
      </a:defRPr>
    </a:lvl6pPr>
    <a:lvl7pPr marL="2526487" algn="l" defTabSz="842162" rtl="0" eaLnBrk="1" latinLnBrk="0" hangingPunct="1">
      <a:defRPr sz="1100" kern="1200">
        <a:solidFill>
          <a:schemeClr val="tx1"/>
        </a:solidFill>
        <a:latin typeface="+mn-lt"/>
        <a:ea typeface="+mn-ea"/>
        <a:cs typeface="+mn-cs"/>
      </a:defRPr>
    </a:lvl7pPr>
    <a:lvl8pPr marL="2947568" algn="l" defTabSz="842162" rtl="0" eaLnBrk="1" latinLnBrk="0" hangingPunct="1">
      <a:defRPr sz="1100" kern="1200">
        <a:solidFill>
          <a:schemeClr val="tx1"/>
        </a:solidFill>
        <a:latin typeface="+mn-lt"/>
        <a:ea typeface="+mn-ea"/>
        <a:cs typeface="+mn-cs"/>
      </a:defRPr>
    </a:lvl8pPr>
    <a:lvl9pPr marL="3368650" algn="l" defTabSz="84216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21506" name="Notes Placeholder 2"/>
          <p:cNvSpPr>
            <a:spLocks noGrp="1"/>
          </p:cNvSpPr>
          <p:nvPr>
            <p:ph type="body" idx="1"/>
          </p:nvPr>
        </p:nvSpPr>
        <p:spPr bwMode="auto">
          <a:xfrm>
            <a:off x="701675" y="4387850"/>
            <a:ext cx="5607050" cy="4156075"/>
          </a:xfrm>
          <a:noFill/>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a:endParaRPr lang="en-CA">
              <a:latin typeface="Calibri" charset="0"/>
            </a:endParaRPr>
          </a:p>
        </p:txBody>
      </p:sp>
      <p:sp>
        <p:nvSpPr>
          <p:cNvPr id="21507"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MS PGothic" charset="0"/>
                <a:cs typeface="MS PGothic" charset="0"/>
              </a:defRPr>
            </a:lvl1pPr>
            <a:lvl2pPr marL="742950" indent="-285750" defTabSz="928688" eaLnBrk="0" hangingPunct="0">
              <a:defRPr sz="2400">
                <a:solidFill>
                  <a:schemeClr val="tx1"/>
                </a:solidFill>
                <a:latin typeface="Calibri" charset="0"/>
                <a:ea typeface="MS PGothic" charset="0"/>
                <a:cs typeface="MS PGothic" charset="0"/>
              </a:defRPr>
            </a:lvl2pPr>
            <a:lvl3pPr marL="1143000" indent="-228600" defTabSz="928688" eaLnBrk="0" hangingPunct="0">
              <a:defRPr sz="2400">
                <a:solidFill>
                  <a:schemeClr val="tx1"/>
                </a:solidFill>
                <a:latin typeface="Calibri" charset="0"/>
                <a:ea typeface="MS PGothic" charset="0"/>
                <a:cs typeface="MS PGothic" charset="0"/>
              </a:defRPr>
            </a:lvl3pPr>
            <a:lvl4pPr marL="1600200" indent="-228600" defTabSz="928688" eaLnBrk="0" hangingPunct="0">
              <a:defRPr sz="2400">
                <a:solidFill>
                  <a:schemeClr val="tx1"/>
                </a:solidFill>
                <a:latin typeface="Calibri" charset="0"/>
                <a:ea typeface="MS PGothic" charset="0"/>
                <a:cs typeface="MS PGothic" charset="0"/>
              </a:defRPr>
            </a:lvl4pPr>
            <a:lvl5pPr marL="2057400" indent="-228600" defTabSz="928688" eaLnBrk="0" hangingPunct="0">
              <a:defRPr sz="2400">
                <a:solidFill>
                  <a:schemeClr val="tx1"/>
                </a:solidFill>
                <a:latin typeface="Calibri" charset="0"/>
                <a:ea typeface="MS PGothic" charset="0"/>
                <a:cs typeface="MS PGothic" charset="0"/>
              </a:defRPr>
            </a:lvl5pPr>
            <a:lvl6pPr marL="2514600" indent="-228600" defTabSz="928688"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928688"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928688"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928688"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fld id="{87C686E1-EFB2-A645-9D59-095F9DB94318}" type="slidenum">
              <a:rPr lang="en-US" sz="1200">
                <a:latin typeface="Arial" charset="0"/>
              </a:rPr>
              <a:pPr algn="r"/>
              <a:t>5</a:t>
            </a:fld>
            <a:endParaRPr lang="en-US" sz="1200">
              <a:latin typeface="Arial" charset="0"/>
            </a:endParaRPr>
          </a:p>
        </p:txBody>
      </p:sp>
    </p:spTree>
    <p:extLst>
      <p:ext uri="{BB962C8B-B14F-4D97-AF65-F5344CB8AC3E}">
        <p14:creationId xmlns:p14="http://schemas.microsoft.com/office/powerpoint/2010/main" val="2018277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23554" name="Notes Placeholder 2"/>
          <p:cNvSpPr>
            <a:spLocks noGrp="1"/>
          </p:cNvSpPr>
          <p:nvPr>
            <p:ph type="body" idx="1"/>
          </p:nvPr>
        </p:nvSpPr>
        <p:spPr bwMode="auto">
          <a:xfrm>
            <a:off x="701675" y="4387850"/>
            <a:ext cx="5607050" cy="4156075"/>
          </a:xfrm>
          <a:noFill/>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a:endParaRPr lang="en-CA">
              <a:latin typeface="Calibri" charset="0"/>
            </a:endParaRPr>
          </a:p>
        </p:txBody>
      </p:sp>
      <p:sp>
        <p:nvSpPr>
          <p:cNvPr id="23555"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MS PGothic" charset="0"/>
                <a:cs typeface="MS PGothic" charset="0"/>
              </a:defRPr>
            </a:lvl1pPr>
            <a:lvl2pPr marL="742950" indent="-285750" defTabSz="928688" eaLnBrk="0" hangingPunct="0">
              <a:defRPr sz="2400">
                <a:solidFill>
                  <a:schemeClr val="tx1"/>
                </a:solidFill>
                <a:latin typeface="Calibri" charset="0"/>
                <a:ea typeface="MS PGothic" charset="0"/>
                <a:cs typeface="MS PGothic" charset="0"/>
              </a:defRPr>
            </a:lvl2pPr>
            <a:lvl3pPr marL="1143000" indent="-228600" defTabSz="928688" eaLnBrk="0" hangingPunct="0">
              <a:defRPr sz="2400">
                <a:solidFill>
                  <a:schemeClr val="tx1"/>
                </a:solidFill>
                <a:latin typeface="Calibri" charset="0"/>
                <a:ea typeface="MS PGothic" charset="0"/>
                <a:cs typeface="MS PGothic" charset="0"/>
              </a:defRPr>
            </a:lvl3pPr>
            <a:lvl4pPr marL="1600200" indent="-228600" defTabSz="928688" eaLnBrk="0" hangingPunct="0">
              <a:defRPr sz="2400">
                <a:solidFill>
                  <a:schemeClr val="tx1"/>
                </a:solidFill>
                <a:latin typeface="Calibri" charset="0"/>
                <a:ea typeface="MS PGothic" charset="0"/>
                <a:cs typeface="MS PGothic" charset="0"/>
              </a:defRPr>
            </a:lvl4pPr>
            <a:lvl5pPr marL="2057400" indent="-228600" defTabSz="928688" eaLnBrk="0" hangingPunct="0">
              <a:defRPr sz="2400">
                <a:solidFill>
                  <a:schemeClr val="tx1"/>
                </a:solidFill>
                <a:latin typeface="Calibri" charset="0"/>
                <a:ea typeface="MS PGothic" charset="0"/>
                <a:cs typeface="MS PGothic" charset="0"/>
              </a:defRPr>
            </a:lvl5pPr>
            <a:lvl6pPr marL="2514600" indent="-228600" defTabSz="928688"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928688"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928688"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928688"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fld id="{1B5CC69A-27FC-AF47-9E00-17C1B0DE1279}" type="slidenum">
              <a:rPr lang="en-US" sz="1200">
                <a:solidFill>
                  <a:srgbClr val="000000"/>
                </a:solidFill>
                <a:latin typeface="Arial" charset="0"/>
              </a:rPr>
              <a:pPr algn="r"/>
              <a:t>6</a:t>
            </a:fld>
            <a:endParaRPr lang="en-US" sz="1200">
              <a:solidFill>
                <a:srgbClr val="000000"/>
              </a:solidFill>
              <a:latin typeface="Arial" charset="0"/>
            </a:endParaRPr>
          </a:p>
        </p:txBody>
      </p:sp>
    </p:spTree>
    <p:extLst>
      <p:ext uri="{BB962C8B-B14F-4D97-AF65-F5344CB8AC3E}">
        <p14:creationId xmlns:p14="http://schemas.microsoft.com/office/powerpoint/2010/main" val="12426517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26626" name="Notes Placeholder 2"/>
          <p:cNvSpPr>
            <a:spLocks noGrp="1"/>
          </p:cNvSpPr>
          <p:nvPr>
            <p:ph type="body" idx="1"/>
          </p:nvPr>
        </p:nvSpPr>
        <p:spPr bwMode="auto">
          <a:xfrm>
            <a:off x="701675" y="4387850"/>
            <a:ext cx="5607050" cy="4156075"/>
          </a:xfrm>
          <a:noFill/>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a:endParaRPr lang="en-CA">
              <a:latin typeface="Calibri" charset="0"/>
            </a:endParaRPr>
          </a:p>
        </p:txBody>
      </p:sp>
      <p:sp>
        <p:nvSpPr>
          <p:cNvPr id="26627"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MS PGothic" charset="0"/>
                <a:cs typeface="MS PGothic" charset="0"/>
              </a:defRPr>
            </a:lvl1pPr>
            <a:lvl2pPr marL="742950" indent="-285750" defTabSz="928688" eaLnBrk="0" hangingPunct="0">
              <a:defRPr sz="2400">
                <a:solidFill>
                  <a:schemeClr val="tx1"/>
                </a:solidFill>
                <a:latin typeface="Calibri" charset="0"/>
                <a:ea typeface="MS PGothic" charset="0"/>
                <a:cs typeface="MS PGothic" charset="0"/>
              </a:defRPr>
            </a:lvl2pPr>
            <a:lvl3pPr marL="1143000" indent="-228600" defTabSz="928688" eaLnBrk="0" hangingPunct="0">
              <a:defRPr sz="2400">
                <a:solidFill>
                  <a:schemeClr val="tx1"/>
                </a:solidFill>
                <a:latin typeface="Calibri" charset="0"/>
                <a:ea typeface="MS PGothic" charset="0"/>
                <a:cs typeface="MS PGothic" charset="0"/>
              </a:defRPr>
            </a:lvl3pPr>
            <a:lvl4pPr marL="1600200" indent="-228600" defTabSz="928688" eaLnBrk="0" hangingPunct="0">
              <a:defRPr sz="2400">
                <a:solidFill>
                  <a:schemeClr val="tx1"/>
                </a:solidFill>
                <a:latin typeface="Calibri" charset="0"/>
                <a:ea typeface="MS PGothic" charset="0"/>
                <a:cs typeface="MS PGothic" charset="0"/>
              </a:defRPr>
            </a:lvl4pPr>
            <a:lvl5pPr marL="2057400" indent="-228600" defTabSz="928688" eaLnBrk="0" hangingPunct="0">
              <a:defRPr sz="2400">
                <a:solidFill>
                  <a:schemeClr val="tx1"/>
                </a:solidFill>
                <a:latin typeface="Calibri" charset="0"/>
                <a:ea typeface="MS PGothic" charset="0"/>
                <a:cs typeface="MS PGothic" charset="0"/>
              </a:defRPr>
            </a:lvl5pPr>
            <a:lvl6pPr marL="2514600" indent="-228600" defTabSz="928688"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928688"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928688"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928688"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fld id="{27CCA084-778B-3845-A808-F16FC01D4DCC}" type="slidenum">
              <a:rPr lang="en-US" sz="1200">
                <a:latin typeface="Arial" charset="0"/>
              </a:rPr>
              <a:pPr algn="r"/>
              <a:t>8</a:t>
            </a:fld>
            <a:endParaRPr lang="en-US" sz="1200">
              <a:latin typeface="Arial" charset="0"/>
            </a:endParaRPr>
          </a:p>
        </p:txBody>
      </p:sp>
    </p:spTree>
    <p:extLst>
      <p:ext uri="{BB962C8B-B14F-4D97-AF65-F5344CB8AC3E}">
        <p14:creationId xmlns:p14="http://schemas.microsoft.com/office/powerpoint/2010/main" val="3838735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28674" name="Notes Placeholder 2"/>
          <p:cNvSpPr>
            <a:spLocks noGrp="1"/>
          </p:cNvSpPr>
          <p:nvPr>
            <p:ph type="body" idx="1"/>
          </p:nvPr>
        </p:nvSpPr>
        <p:spPr bwMode="auto">
          <a:xfrm>
            <a:off x="701675" y="4387850"/>
            <a:ext cx="5607050" cy="4156075"/>
          </a:xfrm>
          <a:noFill/>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a:endParaRPr lang="en-CA">
              <a:latin typeface="Calibri" charset="0"/>
            </a:endParaRPr>
          </a:p>
        </p:txBody>
      </p:sp>
      <p:sp>
        <p:nvSpPr>
          <p:cNvPr id="28675"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MS PGothic" charset="0"/>
                <a:cs typeface="MS PGothic" charset="0"/>
              </a:defRPr>
            </a:lvl1pPr>
            <a:lvl2pPr marL="742950" indent="-285750" defTabSz="928688" eaLnBrk="0" hangingPunct="0">
              <a:defRPr sz="2400">
                <a:solidFill>
                  <a:schemeClr val="tx1"/>
                </a:solidFill>
                <a:latin typeface="Calibri" charset="0"/>
                <a:ea typeface="MS PGothic" charset="0"/>
                <a:cs typeface="MS PGothic" charset="0"/>
              </a:defRPr>
            </a:lvl2pPr>
            <a:lvl3pPr marL="1143000" indent="-228600" defTabSz="928688" eaLnBrk="0" hangingPunct="0">
              <a:defRPr sz="2400">
                <a:solidFill>
                  <a:schemeClr val="tx1"/>
                </a:solidFill>
                <a:latin typeface="Calibri" charset="0"/>
                <a:ea typeface="MS PGothic" charset="0"/>
                <a:cs typeface="MS PGothic" charset="0"/>
              </a:defRPr>
            </a:lvl3pPr>
            <a:lvl4pPr marL="1600200" indent="-228600" defTabSz="928688" eaLnBrk="0" hangingPunct="0">
              <a:defRPr sz="2400">
                <a:solidFill>
                  <a:schemeClr val="tx1"/>
                </a:solidFill>
                <a:latin typeface="Calibri" charset="0"/>
                <a:ea typeface="MS PGothic" charset="0"/>
                <a:cs typeface="MS PGothic" charset="0"/>
              </a:defRPr>
            </a:lvl4pPr>
            <a:lvl5pPr marL="2057400" indent="-228600" defTabSz="928688" eaLnBrk="0" hangingPunct="0">
              <a:defRPr sz="2400">
                <a:solidFill>
                  <a:schemeClr val="tx1"/>
                </a:solidFill>
                <a:latin typeface="Calibri" charset="0"/>
                <a:ea typeface="MS PGothic" charset="0"/>
                <a:cs typeface="MS PGothic" charset="0"/>
              </a:defRPr>
            </a:lvl5pPr>
            <a:lvl6pPr marL="2514600" indent="-228600" defTabSz="928688"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928688"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928688"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928688"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fld id="{5B82E9B7-FFD9-5C48-8799-CC0158EC9FF3}" type="slidenum">
              <a:rPr lang="en-US" sz="1200">
                <a:latin typeface="Arial" charset="0"/>
              </a:rPr>
              <a:pPr algn="r"/>
              <a:t>9</a:t>
            </a:fld>
            <a:endParaRPr lang="en-US" sz="1200">
              <a:latin typeface="Arial" charset="0"/>
            </a:endParaRPr>
          </a:p>
        </p:txBody>
      </p:sp>
    </p:spTree>
    <p:extLst>
      <p:ext uri="{BB962C8B-B14F-4D97-AF65-F5344CB8AC3E}">
        <p14:creationId xmlns:p14="http://schemas.microsoft.com/office/powerpoint/2010/main" val="7222322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15D4DC9E-6AE2-FC4F-8DB0-BDDAB85ECBAE}" type="slidenum">
              <a:rPr lang="en-US"/>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charset="0"/>
              </a:defRPr>
            </a:lvl1pPr>
          </a:lstStyle>
          <a:p>
            <a:fld id="{B9E061BA-7A64-994F-893D-F4E568973D24}" type="datetimeFigureOut">
              <a:rPr lang="en-US"/>
              <a:pPr/>
              <a:t>10/23/18</a:t>
            </a:fld>
            <a:endParaRPr lang="en-US"/>
          </a:p>
        </p:txBody>
      </p:sp>
    </p:spTree>
    <p:extLst>
      <p:ext uri="{BB962C8B-B14F-4D97-AF65-F5344CB8AC3E}">
        <p14:creationId xmlns:p14="http://schemas.microsoft.com/office/powerpoint/2010/main" val="20263643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charset="0"/>
              </a:defRPr>
            </a:lvl1pPr>
          </a:lstStyle>
          <a:p>
            <a:fld id="{E2DD0C17-5490-E24B-816E-EF48E5FDB2DD}" type="datetimeFigureOut">
              <a:rPr lang="en-US"/>
              <a:pPr/>
              <a:t>10/23/18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707B2F96-497E-0B41-8C0B-53130AACF523}" type="slidenum">
              <a:rPr lang="en-US"/>
              <a:pPr/>
              <a:t>‹#›</a:t>
            </a:fld>
            <a:endParaRPr lang="en-US"/>
          </a:p>
        </p:txBody>
      </p:sp>
    </p:spTree>
    <p:extLst>
      <p:ext uri="{BB962C8B-B14F-4D97-AF65-F5344CB8AC3E}">
        <p14:creationId xmlns:p14="http://schemas.microsoft.com/office/powerpoint/2010/main" val="386653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charset="0"/>
              </a:defRPr>
            </a:lvl1pPr>
          </a:lstStyle>
          <a:p>
            <a:fld id="{7A99103C-7A30-304D-8069-0A5DB672557F}" type="datetimeFigureOut">
              <a:rPr lang="en-US"/>
              <a:pPr/>
              <a:t>10/23/18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5251B0C5-2654-D348-B6AC-601EA9408CA1}" type="slidenum">
              <a:rPr lang="en-US"/>
              <a:pPr/>
              <a:t>‹#›</a:t>
            </a:fld>
            <a:endParaRPr lang="en-US"/>
          </a:p>
        </p:txBody>
      </p:sp>
    </p:spTree>
    <p:extLst>
      <p:ext uri="{BB962C8B-B14F-4D97-AF65-F5344CB8AC3E}">
        <p14:creationId xmlns:p14="http://schemas.microsoft.com/office/powerpoint/2010/main" val="25147057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Shape 20"/>
          <p:cNvSpPr>
            <a:spLocks noGrp="1"/>
          </p:cNvSpPr>
          <p:nvPr>
            <p:ph type="title"/>
          </p:nvPr>
        </p:nvSpPr>
        <p:spPr>
          <a:prstGeom prst="rect">
            <a:avLst/>
          </a:prstGeom>
        </p:spPr>
        <p:txBody>
          <a:bodyPr/>
          <a:lstStyle/>
          <a:p>
            <a:r>
              <a:t>Click to edit Master title style</a:t>
            </a:r>
          </a:p>
        </p:txBody>
      </p:sp>
      <p:sp>
        <p:nvSpPr>
          <p:cNvPr id="21" name="Shape 21"/>
          <p:cNvSpPr>
            <a:spLocks noGrp="1"/>
          </p:cNvSpPr>
          <p:nvPr>
            <p:ph type="body" idx="1"/>
          </p:nvPr>
        </p:nvSpPr>
        <p:spPr>
          <a:prstGeom prst="rect">
            <a:avLst/>
          </a:prstGeom>
        </p:spPr>
        <p:txBody>
          <a:bodyPr/>
          <a:lstStyle/>
          <a:p>
            <a:r>
              <a:t>Click to edit Master text styles</a:t>
            </a:r>
          </a:p>
          <a:p>
            <a:pPr lvl="1"/>
            <a:r>
              <a:t>Second level</a:t>
            </a:r>
          </a:p>
          <a:p>
            <a:pPr lvl="2"/>
            <a:r>
              <a:t>Third level</a:t>
            </a:r>
          </a:p>
          <a:p>
            <a:pPr lvl="3"/>
            <a:r>
              <a:t>Fourth level</a:t>
            </a:r>
          </a:p>
          <a:p>
            <a:pPr lvl="4"/>
            <a:r>
              <a:t>Fifth level</a:t>
            </a:r>
          </a:p>
        </p:txBody>
      </p:sp>
      <p:sp>
        <p:nvSpPr>
          <p:cNvPr id="4" name="Shape 22"/>
          <p:cNvSpPr>
            <a:spLocks noGrp="1"/>
          </p:cNvSpPr>
          <p:nvPr>
            <p:ph type="sldNum" sz="quarter" idx="10"/>
          </p:nvPr>
        </p:nvSpPr>
        <p:spPr/>
        <p:txBody>
          <a:bodyPr/>
          <a:lstStyle>
            <a:lvl1pPr>
              <a:defRPr/>
            </a:lvl1pPr>
          </a:lstStyle>
          <a:p>
            <a:fld id="{95C79120-34D9-B940-BF6E-A12D8E9BEADB}" type="slidenum">
              <a:rPr lang="en-US"/>
              <a:pPr/>
              <a:t>‹#›</a:t>
            </a:fld>
            <a:endParaRPr lang="en-US"/>
          </a:p>
        </p:txBody>
      </p:sp>
    </p:spTree>
    <p:extLst>
      <p:ext uri="{BB962C8B-B14F-4D97-AF65-F5344CB8AC3E}">
        <p14:creationId xmlns:p14="http://schemas.microsoft.com/office/powerpoint/2010/main" val="1831259077"/>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Tree>
    <p:extLst>
      <p:ext uri="{BB962C8B-B14F-4D97-AF65-F5344CB8AC3E}">
        <p14:creationId xmlns:p14="http://schemas.microsoft.com/office/powerpoint/2010/main" val="17185661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1267994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Tree>
    <p:extLst>
      <p:ext uri="{BB962C8B-B14F-4D97-AF65-F5344CB8AC3E}">
        <p14:creationId xmlns:p14="http://schemas.microsoft.com/office/powerpoint/2010/main" val="18456951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2645798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0967064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Tree>
    <p:extLst>
      <p:ext uri="{BB962C8B-B14F-4D97-AF65-F5344CB8AC3E}">
        <p14:creationId xmlns:p14="http://schemas.microsoft.com/office/powerpoint/2010/main" val="32839152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6492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F2F8D079-5C27-814E-AEB0-9D66DE9C24FF}" type="slidenum">
              <a:rPr lang="en-US"/>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charset="0"/>
              </a:defRPr>
            </a:lvl1pPr>
          </a:lstStyle>
          <a:p>
            <a:fld id="{FFF3842A-6C80-244C-BCCF-E2B47436391E}" type="datetimeFigureOut">
              <a:rPr lang="en-US"/>
              <a:pPr/>
              <a:t>10/23/18</a:t>
            </a:fld>
            <a:endParaRPr lang="en-US"/>
          </a:p>
        </p:txBody>
      </p:sp>
    </p:spTree>
    <p:extLst>
      <p:ext uri="{BB962C8B-B14F-4D97-AF65-F5344CB8AC3E}">
        <p14:creationId xmlns:p14="http://schemas.microsoft.com/office/powerpoint/2010/main" val="28493629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20564305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41213351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382601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2562874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30666F7E-F1F8-2443-8150-DE3580AF8D16}" type="slidenum">
              <a:rPr lang="en-US"/>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charset="0"/>
              </a:defRPr>
            </a:lvl1pPr>
          </a:lstStyle>
          <a:p>
            <a:fld id="{CE370479-E2E3-D545-8C34-95BB3B8BA03B}" type="datetimeFigureOut">
              <a:rPr lang="en-US"/>
              <a:pPr/>
              <a:t>10/23/18</a:t>
            </a:fld>
            <a:endParaRPr lang="en-US"/>
          </a:p>
        </p:txBody>
      </p:sp>
    </p:spTree>
    <p:extLst>
      <p:ext uri="{BB962C8B-B14F-4D97-AF65-F5344CB8AC3E}">
        <p14:creationId xmlns:p14="http://schemas.microsoft.com/office/powerpoint/2010/main" val="3064365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a:lvl1pPr>
          </a:lstStyle>
          <a:p>
            <a:fld id="{B40C6968-3DD1-7F4B-B081-2FA6A906FC99}" type="slidenum">
              <a:rPr lang="en-US"/>
              <a:pPr/>
              <a:t>‹#›</a:t>
            </a:fld>
            <a:endParaRPr 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charset="0"/>
              </a:defRPr>
            </a:lvl1pPr>
          </a:lstStyle>
          <a:p>
            <a:fld id="{8A5B5BB7-D44D-4648-9BF2-C822AB816DD7}" type="datetimeFigureOut">
              <a:rPr lang="en-US"/>
              <a:pPr/>
              <a:t>10/23/18</a:t>
            </a:fld>
            <a:endParaRPr lang="en-US"/>
          </a:p>
        </p:txBody>
      </p:sp>
    </p:spTree>
    <p:extLst>
      <p:ext uri="{BB962C8B-B14F-4D97-AF65-F5344CB8AC3E}">
        <p14:creationId xmlns:p14="http://schemas.microsoft.com/office/powerpoint/2010/main" val="1617512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pPr>
              <a:defRPr/>
            </a:pPr>
            <a:endParaRPr lang="en-US"/>
          </a:p>
        </p:txBody>
      </p:sp>
      <p:sp>
        <p:nvSpPr>
          <p:cNvPr id="4" name="Slide Number Placeholder 4"/>
          <p:cNvSpPr>
            <a:spLocks noGrp="1"/>
          </p:cNvSpPr>
          <p:nvPr>
            <p:ph type="sldNum" sz="quarter" idx="11"/>
          </p:nvPr>
        </p:nvSpPr>
        <p:spPr/>
        <p:txBody>
          <a:bodyPr/>
          <a:lstStyle>
            <a:lvl1pPr>
              <a:defRPr/>
            </a:lvl1pPr>
          </a:lstStyle>
          <a:p>
            <a:fld id="{397EFDF2-526E-874D-AA91-B2D92A824BA2}" type="slidenum">
              <a:rPr lang="en-US"/>
              <a:pPr/>
              <a:t>‹#›</a:t>
            </a:fld>
            <a:endParaRPr 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charset="0"/>
              </a:defRPr>
            </a:lvl1pPr>
          </a:lstStyle>
          <a:p>
            <a:fld id="{FFF60D36-0BAA-E149-8E62-B8F5E8211083}" type="datetimeFigureOut">
              <a:rPr lang="en-US"/>
              <a:pPr/>
              <a:t>10/23/18</a:t>
            </a:fld>
            <a:endParaRPr lang="en-US"/>
          </a:p>
        </p:txBody>
      </p:sp>
    </p:spTree>
    <p:extLst>
      <p:ext uri="{BB962C8B-B14F-4D97-AF65-F5344CB8AC3E}">
        <p14:creationId xmlns:p14="http://schemas.microsoft.com/office/powerpoint/2010/main" val="38070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endParaRPr lang="en-US"/>
          </a:p>
        </p:txBody>
      </p:sp>
      <p:sp>
        <p:nvSpPr>
          <p:cNvPr id="3" name="Slide Number Placeholder 3"/>
          <p:cNvSpPr>
            <a:spLocks noGrp="1"/>
          </p:cNvSpPr>
          <p:nvPr>
            <p:ph type="sldNum" sz="quarter" idx="11"/>
          </p:nvPr>
        </p:nvSpPr>
        <p:spPr/>
        <p:txBody>
          <a:bodyPr/>
          <a:lstStyle>
            <a:lvl1pPr>
              <a:defRPr/>
            </a:lvl1pPr>
          </a:lstStyle>
          <a:p>
            <a:fld id="{7F322EB8-241B-A844-8DD9-E535DEB5D9AD}" type="slidenum">
              <a:rPr lang="en-US"/>
              <a:pPr/>
              <a:t>‹#›</a:t>
            </a:fld>
            <a:endParaRPr 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charset="0"/>
              </a:defRPr>
            </a:lvl1pPr>
          </a:lstStyle>
          <a:p>
            <a:fld id="{B217D785-F367-F34B-84A5-87EBF87858C2}" type="datetimeFigureOut">
              <a:rPr lang="en-US"/>
              <a:pPr/>
              <a:t>10/23/18</a:t>
            </a:fld>
            <a:endParaRPr lang="en-US"/>
          </a:p>
        </p:txBody>
      </p:sp>
    </p:spTree>
    <p:extLst>
      <p:ext uri="{BB962C8B-B14F-4D97-AF65-F5344CB8AC3E}">
        <p14:creationId xmlns:p14="http://schemas.microsoft.com/office/powerpoint/2010/main" val="1722443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8120CD5C-EA45-E747-B936-DDB83F8FBA9D}" type="slidenum">
              <a:rPr lang="en-US"/>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charset="0"/>
              </a:defRPr>
            </a:lvl1pPr>
          </a:lstStyle>
          <a:p>
            <a:fld id="{96E30D80-2309-584A-8E48-FA6ED9002502}" type="datetimeFigureOut">
              <a:rPr lang="en-US"/>
              <a:pPr/>
              <a:t>10/23/18</a:t>
            </a:fld>
            <a:endParaRPr lang="en-US"/>
          </a:p>
        </p:txBody>
      </p:sp>
    </p:spTree>
    <p:extLst>
      <p:ext uri="{BB962C8B-B14F-4D97-AF65-F5344CB8AC3E}">
        <p14:creationId xmlns:p14="http://schemas.microsoft.com/office/powerpoint/2010/main" val="521072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charset="0"/>
              </a:defRPr>
            </a:lvl1pPr>
          </a:lstStyle>
          <a:p>
            <a:fld id="{F0924D81-1A34-EC43-A29A-83B80F80A28D}" type="datetimeFigureOut">
              <a:rPr lang="en-US"/>
              <a:pPr/>
              <a:t>10/23/18</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181D9B3E-41FE-F04B-8732-6A235DD81B74}" type="slidenum">
              <a:rPr lang="en-US"/>
              <a:pPr/>
              <a:t>‹#›</a:t>
            </a:fld>
            <a:endParaRPr lang="en-US"/>
          </a:p>
        </p:txBody>
      </p:sp>
    </p:spTree>
    <p:extLst>
      <p:ext uri="{BB962C8B-B14F-4D97-AF65-F5344CB8AC3E}">
        <p14:creationId xmlns:p14="http://schemas.microsoft.com/office/powerpoint/2010/main" val="2414014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charset="0"/>
              </a:defRPr>
            </a:lvl1pPr>
          </a:lstStyle>
          <a:p>
            <a:fld id="{94A0F6CF-F523-EF40-84A3-F30B17DA89B2}" type="datetimeFigureOut">
              <a:rPr lang="en-US"/>
              <a:pPr/>
              <a:t>10/23/18</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E02103E9-E1A0-984A-BEC2-D24A61106EA3}" type="slidenum">
              <a:rPr lang="en-US"/>
              <a:pPr/>
              <a:t>‹#›</a:t>
            </a:fld>
            <a:endParaRPr lang="en-US"/>
          </a:p>
        </p:txBody>
      </p:sp>
    </p:spTree>
    <p:extLst>
      <p:ext uri="{BB962C8B-B14F-4D97-AF65-F5344CB8AC3E}">
        <p14:creationId xmlns:p14="http://schemas.microsoft.com/office/powerpoint/2010/main" val="82280500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theme" Target="../theme/theme2.xml"/><Relationship Id="rId13" Type="http://schemas.openxmlformats.org/officeDocument/2006/relationships/image" Target="../media/image2.png"/><Relationship Id="rId14" Type="http://schemas.openxmlformats.org/officeDocument/2006/relationships/image" Target="../media/image3.png"/><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28650" y="1825625"/>
            <a:ext cx="7886700" cy="4329113"/>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84216" tIns="42108" rIns="84216" bIns="4210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charset="0"/>
                <a:cs typeface="Arial" charset="0"/>
              </a:defRPr>
            </a:lvl1pPr>
          </a:lstStyle>
          <a:p>
            <a:fld id="{050D045C-2B3C-5F44-80F6-A60EE2D196A5}" type="slidenum">
              <a:rPr lang="en-US"/>
              <a:pPr/>
              <a:t>‹#›</a:t>
            </a:fld>
            <a:endParaRPr 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029" name="Title Placeholder 10"/>
          <p:cNvSpPr>
            <a:spLocks noGrp="1"/>
          </p:cNvSpPr>
          <p:nvPr>
            <p:ph type="title"/>
          </p:nvPr>
        </p:nvSpPr>
        <p:spPr bwMode="auto">
          <a:xfrm>
            <a:off x="628650" y="365125"/>
            <a:ext cx="7886700" cy="1325563"/>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84216" tIns="42108" rIns="84216" bIns="42108" numCol="1" anchor="ctr" anchorCtr="0" compatLnSpc="1">
            <a:prstTxWarp prst="textNoShape">
              <a:avLst/>
            </a:prstTxWarp>
          </a:bodyPr>
          <a:lstStyle/>
          <a:p>
            <a:pPr lvl="0"/>
            <a:r>
              <a:rPr lang="en-US"/>
              <a:t>Click to edit Master title style</a:t>
            </a:r>
          </a:p>
        </p:txBody>
      </p:sp>
      <p:sp>
        <p:nvSpPr>
          <p:cNvPr id="12" name="Rectangle 11"/>
          <p:cNvSpPr/>
          <p:nvPr/>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8" name="Picture 2"/>
          <p:cNvPicPr>
            <a:picLocks noChangeAspect="1" noChangeArrowheads="1"/>
          </p:cNvPicPr>
          <p:nvPr userDrawn="1"/>
        </p:nvPicPr>
        <p:blipFill>
          <a:blip r:embed="rId14"/>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 id="2147483948" r:id="rId6"/>
    <p:sldLayoutId id="2147483949" r:id="rId7"/>
    <p:sldLayoutId id="2147483950" r:id="rId8"/>
    <p:sldLayoutId id="2147483951" r:id="rId9"/>
    <p:sldLayoutId id="2147483952" r:id="rId10"/>
    <p:sldLayoutId id="2147483953" r:id="rId11"/>
    <p:sldLayoutId id="2147483954" r:id="rId12"/>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charset="0"/>
          <a:cs typeface="MS PGothic"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0"/>
          <a:cs typeface="MS PGothic"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0"/>
          <a:cs typeface="MS PGothic"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0"/>
          <a:cs typeface="MS PGothic"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0"/>
          <a:cs typeface="MS PGothic"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charset="0"/>
          <a:cs typeface="MS PGothic"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charset="0"/>
          <a:cs typeface="MS PGothic"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MS PGothic" charset="0"/>
          <a:cs typeface="MS PGothic"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0"/>
          <a:cs typeface="MS PGothic"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0"/>
          <a:cs typeface="MS PGothic"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152579"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739063" y="6288088"/>
            <a:ext cx="1270000" cy="4365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8" name="Rectangle 7">
            <a:extLst>
              <a:ext uri="{FF2B5EF4-FFF2-40B4-BE49-F238E27FC236}"/>
            </a:extLst>
          </p:cNvPr>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152581" name="Picture 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36563" y="942975"/>
            <a:ext cx="2971800" cy="1022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14342" name="Text Placeholder 2"/>
          <p:cNvSpPr>
            <a:spLocks noGrp="1"/>
          </p:cNvSpPr>
          <p:nvPr>
            <p:ph type="body" idx="1"/>
          </p:nvPr>
        </p:nvSpPr>
        <p:spPr bwMode="auto">
          <a:xfrm>
            <a:off x="628650" y="1825625"/>
            <a:ext cx="7886700" cy="4329113"/>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84216" tIns="42108" rIns="84216" bIns="4210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343" name="Title Placeholder 10"/>
          <p:cNvSpPr>
            <a:spLocks noGrp="1"/>
          </p:cNvSpPr>
          <p:nvPr>
            <p:ph type="title"/>
          </p:nvPr>
        </p:nvSpPr>
        <p:spPr bwMode="auto">
          <a:xfrm>
            <a:off x="628650" y="365125"/>
            <a:ext cx="7886700" cy="1325563"/>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84216" tIns="42108" rIns="84216" bIns="42108" numCol="1" anchor="ctr" anchorCtr="0" compatLnSpc="1">
            <a:prstTxWarp prst="textNoShape">
              <a:avLst/>
            </a:prstTxWarp>
          </a:bodyPr>
          <a:lstStyle/>
          <a:p>
            <a:pPr lvl="0"/>
            <a:r>
              <a:rPr lang="en-US"/>
              <a:t>Click to edit Master title style</a:t>
            </a:r>
          </a:p>
        </p:txBody>
      </p:sp>
      <p:sp>
        <p:nvSpPr>
          <p:cNvPr id="9" name="TextBox 8"/>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942" r:id="rId1"/>
    <p:sldLayoutId id="2147483941" r:id="rId2"/>
    <p:sldLayoutId id="2147483940" r:id="rId3"/>
    <p:sldLayoutId id="2147483939" r:id="rId4"/>
    <p:sldLayoutId id="2147483938" r:id="rId5"/>
    <p:sldLayoutId id="2147483937" r:id="rId6"/>
    <p:sldLayoutId id="2147483936" r:id="rId7"/>
    <p:sldLayoutId id="2147483935" r:id="rId8"/>
    <p:sldLayoutId id="2147483934" r:id="rId9"/>
    <p:sldLayoutId id="2147483933" r:id="rId10"/>
    <p:sldLayoutId id="2147483932"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S PGothic" charset="0"/>
          <a:cs typeface="MS PGothic" charset="0"/>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MS PGothic" charset="0"/>
          <a:cs typeface="MS PGothic"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MS PGothic" charset="0"/>
          <a:cs typeface="MS PGothic"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MS PGothic" charset="0"/>
          <a:cs typeface="MS PGothic"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MS PGothic" charset="0"/>
          <a:cs typeface="MS PGothic"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S PGothic" charset="0"/>
          <a:cs typeface="MS PGothic" charset="0"/>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charset="0"/>
          <a:ea typeface="MS PGothic" charset="0"/>
          <a:cs typeface="MS PGothic"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charset="0"/>
          <a:ea typeface="MS PGothic" charset="0"/>
          <a:cs typeface="MS PGothic"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0"/>
          <a:cs typeface="MS PGothic"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0"/>
          <a:cs typeface="MS PGothic"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hyperlink" Target="mailto:guidelines@diabetes.c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7.png"/><Relationship Id="rId3" Type="http://schemas.openxmlformats.org/officeDocument/2006/relationships/image" Target="../media/image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guidelines.diabetes.ca/" TargetMode="External"/><Relationship Id="rId3" Type="http://schemas.openxmlformats.org/officeDocument/2006/relationships/hyperlink" Target="http://diabetes.ca/"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ctrTitle" idx="4294967295"/>
          </p:nvPr>
        </p:nvSpPr>
        <p:spPr>
          <a:xfrm>
            <a:off x="552450" y="3417888"/>
            <a:ext cx="7613650" cy="814387"/>
          </a:xfrm>
        </p:spPr>
        <p:txBody>
          <a:bodyPr/>
          <a:lstStyle/>
          <a:p>
            <a:r>
              <a:rPr lang="en-US" sz="2800">
                <a:latin typeface="Open Sans" charset="0"/>
              </a:rPr>
              <a:t>Glycemic Management in Adults with Type 1 Diabetes </a:t>
            </a:r>
          </a:p>
        </p:txBody>
      </p:sp>
      <p:sp>
        <p:nvSpPr>
          <p:cNvPr id="17410" name="Content Placeholder 2"/>
          <p:cNvSpPr>
            <a:spLocks noGrp="1"/>
          </p:cNvSpPr>
          <p:nvPr>
            <p:ph type="subTitle" idx="4294967295"/>
          </p:nvPr>
        </p:nvSpPr>
        <p:spPr>
          <a:xfrm>
            <a:off x="573088" y="4479925"/>
            <a:ext cx="7913687" cy="1752600"/>
          </a:xfrm>
        </p:spPr>
        <p:txBody>
          <a:bodyPr/>
          <a:lstStyle/>
          <a:p>
            <a:pPr marL="0" indent="0">
              <a:spcBef>
                <a:spcPts val="900"/>
              </a:spcBef>
              <a:buFont typeface="Arial" charset="0"/>
              <a:buNone/>
            </a:pPr>
            <a:r>
              <a:rPr lang="en-US" sz="3200">
                <a:solidFill>
                  <a:srgbClr val="00B2EB"/>
                </a:solidFill>
                <a:latin typeface="Open Sans" charset="0"/>
              </a:rPr>
              <a:t>Chapter 12</a:t>
            </a:r>
          </a:p>
          <a:p>
            <a:pPr marL="0" indent="0">
              <a:buFont typeface="Arial" charset="0"/>
              <a:buNone/>
            </a:pPr>
            <a:r>
              <a:rPr lang="en-CA" sz="2400">
                <a:latin typeface="Open Sans" charset="0"/>
              </a:rPr>
              <a:t>Angela McGibbon </a:t>
            </a:r>
            <a:r>
              <a:rPr lang="en-CA" sz="1800">
                <a:latin typeface="Open Sans" charset="0"/>
              </a:rPr>
              <a:t>MD PhD FRCPC FACP, </a:t>
            </a:r>
            <a:r>
              <a:rPr lang="en-CA" sz="2400">
                <a:latin typeface="Open Sans" charset="0"/>
              </a:rPr>
              <a:t>Lenley Adams </a:t>
            </a:r>
            <a:r>
              <a:rPr lang="en-CA" sz="1800">
                <a:latin typeface="Open Sans" charset="0"/>
              </a:rPr>
              <a:t>MD FRCPC FACP, </a:t>
            </a:r>
            <a:r>
              <a:rPr lang="en-CA" sz="2400">
                <a:latin typeface="Open Sans" charset="0"/>
              </a:rPr>
              <a:t>Karen Ingersoll </a:t>
            </a:r>
            <a:r>
              <a:rPr lang="en-CA" sz="1800">
                <a:latin typeface="Open Sans" charset="0"/>
              </a:rPr>
              <a:t>RN CDE, </a:t>
            </a:r>
            <a:r>
              <a:rPr lang="en-CA" sz="2400">
                <a:latin typeface="Open Sans" charset="0"/>
              </a:rPr>
              <a:t> Tina Kader </a:t>
            </a:r>
            <a:r>
              <a:rPr lang="en-CA" sz="1800">
                <a:latin typeface="Open Sans" charset="0"/>
              </a:rPr>
              <a:t>MD FRCPC, </a:t>
            </a:r>
            <a:r>
              <a:rPr lang="en-CA" sz="2400">
                <a:latin typeface="Open Sans" charset="0"/>
              </a:rPr>
              <a:t>Barna Tugwell </a:t>
            </a:r>
            <a:r>
              <a:rPr lang="en-CA" sz="1800">
                <a:latin typeface="Open Sans" charset="0"/>
              </a:rPr>
              <a:t>MD FRCPC</a:t>
            </a:r>
          </a:p>
        </p:txBody>
      </p:sp>
      <p:sp>
        <p:nvSpPr>
          <p:cNvPr id="17411" name="Title 1"/>
          <p:cNvSpPr txBox="1">
            <a:spLocks/>
          </p:cNvSpPr>
          <p:nvPr/>
        </p:nvSpPr>
        <p:spPr bwMode="auto">
          <a:xfrm>
            <a:off x="573088" y="2343150"/>
            <a:ext cx="7142162" cy="5127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n-US" sz="3600">
                <a:latin typeface="Arial" charset="0"/>
              </a:rPr>
              <a:t>2018 Clinical Practice Guidelines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a:xfrm>
            <a:off x="628650" y="503238"/>
            <a:ext cx="8274050" cy="1325562"/>
          </a:xfrm>
        </p:spPr>
        <p:txBody>
          <a:bodyPr/>
          <a:lstStyle/>
          <a:p>
            <a:r>
              <a:rPr lang="en-US" sz="3400"/>
              <a:t>Benefits of Continuous Subcutaneous Insulin Infusion (CSII)</a:t>
            </a:r>
          </a:p>
        </p:txBody>
      </p:sp>
      <p:sp>
        <p:nvSpPr>
          <p:cNvPr id="29698" name="Text Placeholder 3"/>
          <p:cNvSpPr>
            <a:spLocks noGrp="1"/>
          </p:cNvSpPr>
          <p:nvPr>
            <p:ph type="body" idx="1"/>
          </p:nvPr>
        </p:nvSpPr>
        <p:spPr>
          <a:xfrm>
            <a:off x="628650" y="1862138"/>
            <a:ext cx="7886700" cy="4329112"/>
          </a:xfrm>
        </p:spPr>
        <p:txBody>
          <a:bodyPr/>
          <a:lstStyle/>
          <a:p>
            <a:pPr>
              <a:lnSpc>
                <a:spcPct val="110000"/>
              </a:lnSpc>
            </a:pPr>
            <a:r>
              <a:rPr lang="en-US" b="0"/>
              <a:t>For individuals using basal bolus injections (BBI), changing to CSII provides</a:t>
            </a:r>
          </a:p>
          <a:p>
            <a:pPr lvl="1">
              <a:lnSpc>
                <a:spcPct val="110000"/>
              </a:lnSpc>
            </a:pPr>
            <a:r>
              <a:rPr lang="en-US" sz="2400">
                <a:latin typeface="Open Sans" charset="0"/>
              </a:rPr>
              <a:t>Small improvement in A1C</a:t>
            </a:r>
          </a:p>
          <a:p>
            <a:pPr lvl="1">
              <a:lnSpc>
                <a:spcPct val="110000"/>
              </a:lnSpc>
            </a:pPr>
            <a:r>
              <a:rPr lang="en-US" sz="2400">
                <a:latin typeface="Open Sans" charset="0"/>
              </a:rPr>
              <a:t>Improved treatment satisfaction and diabetes specific related QOL</a:t>
            </a:r>
          </a:p>
          <a:p>
            <a:pPr lvl="1">
              <a:lnSpc>
                <a:spcPct val="110000"/>
              </a:lnSpc>
            </a:pPr>
            <a:r>
              <a:rPr lang="en-US" sz="2400">
                <a:latin typeface="Open Sans" charset="0"/>
              </a:rPr>
              <a:t>Reduction in severe hypoglycemia if there is a high baseline rate of severe hypoglycemia (non-severe and nocturnal hypoglycemia unchanged)</a:t>
            </a:r>
          </a:p>
        </p:txBody>
      </p:sp>
      <p:sp>
        <p:nvSpPr>
          <p:cNvPr id="29699" name="Shape 123"/>
          <p:cNvSpPr>
            <a:spLocks noChangeArrowheads="1"/>
          </p:cNvSpPr>
          <p:nvPr/>
        </p:nvSpPr>
        <p:spPr bwMode="auto">
          <a:xfrm>
            <a:off x="368300" y="6172200"/>
            <a:ext cx="6738938" cy="822325"/>
          </a:xfrm>
          <a:prstGeom prst="rect">
            <a:avLst/>
          </a:prstGeom>
          <a:noFill/>
          <a:ln>
            <a:noFill/>
          </a:ln>
          <a:extLst>
            <a:ext uri="{C572A759-6A51-4108-AA02-DFA0A04FC94B}">
              <ma14:wrappingTextBox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400000"/>
                <a:headEnd/>
                <a:tailEnd/>
              </a14:hiddenLine>
            </a:ext>
          </a:extLst>
        </p:spPr>
        <p:txBody>
          <a:bodyPr lIns="45719" rIns="45719">
            <a:spAutoFit/>
          </a:bodyPr>
          <a:lstStyle/>
          <a:p>
            <a:r>
              <a:rPr lang="en-US" sz="1200" i="1">
                <a:latin typeface="Open Sans" charset="0"/>
              </a:rPr>
              <a:t>BBI</a:t>
            </a:r>
            <a:r>
              <a:rPr lang="en-US" sz="1200">
                <a:latin typeface="Open Sans" charset="0"/>
              </a:rPr>
              <a:t>, basal-bolus insulin</a:t>
            </a:r>
            <a:r>
              <a:rPr lang="en-CA" sz="1200">
                <a:latin typeface="Open Sans" charset="0"/>
              </a:rPr>
              <a:t>; </a:t>
            </a:r>
            <a:r>
              <a:rPr lang="en-CA" sz="1200" i="1">
                <a:latin typeface="Open Sans" charset="0"/>
              </a:rPr>
              <a:t>C</a:t>
            </a:r>
            <a:r>
              <a:rPr lang="en-US" sz="1200" i="1">
                <a:latin typeface="Open Sans" charset="0"/>
              </a:rPr>
              <a:t>SII</a:t>
            </a:r>
            <a:r>
              <a:rPr lang="en-US" sz="1200">
                <a:latin typeface="Open Sans" charset="0"/>
              </a:rPr>
              <a:t>, continuous subcutaneous insulin infusio</a:t>
            </a:r>
            <a:r>
              <a:rPr lang="en-CA" sz="1200">
                <a:latin typeface="Open Sans" charset="0"/>
              </a:rPr>
              <a:t>n; </a:t>
            </a:r>
            <a:r>
              <a:rPr lang="en-CA" sz="1200" i="1">
                <a:latin typeface="Open Sans" charset="0"/>
              </a:rPr>
              <a:t>QOL</a:t>
            </a:r>
            <a:r>
              <a:rPr lang="en-CA" sz="1200">
                <a:latin typeface="Open Sans" charset="0"/>
              </a:rPr>
              <a:t>, quality of life</a:t>
            </a:r>
          </a:p>
          <a:p>
            <a:endParaRPr lang="en-CA" sz="1200">
              <a:latin typeface="Open Sans" charset="0"/>
            </a:endParaRPr>
          </a:p>
          <a:p>
            <a:r>
              <a:rPr lang="en-US" sz="1200">
                <a:latin typeface="Open Sans" charset="0"/>
              </a:rPr>
              <a:t>Yeh HC et al. Ann Intern Med 2012;157:336-47.  Pickup JC et al. Diabet Med 2008;25:765-74.</a:t>
            </a:r>
          </a:p>
          <a:p>
            <a:r>
              <a:rPr lang="en-US" sz="1200">
                <a:latin typeface="Open Sans" charset="0"/>
              </a:rPr>
              <a:t>	</a:t>
            </a:r>
          </a:p>
        </p:txBody>
      </p:sp>
      <p:sp>
        <p:nvSpPr>
          <p:cNvPr id="6"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US" sz="1400" i="1" dirty="0">
                <a:ea typeface="ＭＳ Ｐゴシック" charset="0"/>
                <a:cs typeface="Arial" charset="0"/>
              </a:rPr>
              <a:t>2018 Diabetes Canada CPG – Chapter 12.  Glycemic Management in Adults with Type 1 Diabetes </a:t>
            </a:r>
            <a:endParaRPr lang="en-CA" dirty="0">
              <a:ea typeface="ＭＳ Ｐゴシック" charset="0"/>
              <a:cs typeface="Arial" charset="0"/>
            </a:endParaRPr>
          </a:p>
        </p:txBody>
      </p:sp>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r>
              <a:rPr lang="en-US" sz="3600"/>
              <a:t>Benefits of Continuous Glucose Monitoring (CGM)</a:t>
            </a:r>
          </a:p>
        </p:txBody>
      </p:sp>
      <p:sp>
        <p:nvSpPr>
          <p:cNvPr id="30722" name="Text Placeholder 3"/>
          <p:cNvSpPr>
            <a:spLocks noGrp="1"/>
          </p:cNvSpPr>
          <p:nvPr>
            <p:ph type="body" idx="1"/>
          </p:nvPr>
        </p:nvSpPr>
        <p:spPr>
          <a:xfrm>
            <a:off x="506413" y="1749425"/>
            <a:ext cx="8496300" cy="4329113"/>
          </a:xfrm>
        </p:spPr>
        <p:txBody>
          <a:bodyPr/>
          <a:lstStyle/>
          <a:p>
            <a:pPr>
              <a:lnSpc>
                <a:spcPct val="100000"/>
              </a:lnSpc>
            </a:pPr>
            <a:r>
              <a:rPr lang="en-US" sz="2300" b="0"/>
              <a:t>If using BBI or CSII with SMBG, adding CGM with high sensor adherence provides</a:t>
            </a:r>
          </a:p>
          <a:p>
            <a:pPr lvl="1">
              <a:lnSpc>
                <a:spcPct val="100000"/>
              </a:lnSpc>
            </a:pPr>
            <a:r>
              <a:rPr lang="en-US" sz="2300">
                <a:latin typeface="Open Sans" charset="0"/>
              </a:rPr>
              <a:t>Improvement in A1C with no increase in hypoglycemia</a:t>
            </a:r>
          </a:p>
          <a:p>
            <a:pPr lvl="1">
              <a:lnSpc>
                <a:spcPct val="100000"/>
              </a:lnSpc>
            </a:pPr>
            <a:r>
              <a:rPr lang="en-US" sz="2300">
                <a:latin typeface="Open Sans" charset="0"/>
              </a:rPr>
              <a:t>Improvement in QOL, diabetes distress, fear of hypoglycemia</a:t>
            </a:r>
          </a:p>
          <a:p>
            <a:pPr lvl="1">
              <a:lnSpc>
                <a:spcPct val="100000"/>
              </a:lnSpc>
            </a:pPr>
            <a:endParaRPr lang="en-US" sz="2300">
              <a:latin typeface="Open Sans" charset="0"/>
            </a:endParaRPr>
          </a:p>
          <a:p>
            <a:pPr>
              <a:lnSpc>
                <a:spcPct val="100000"/>
              </a:lnSpc>
            </a:pPr>
            <a:r>
              <a:rPr lang="en-US" sz="2300" b="0"/>
              <a:t>If using sensor-augmented pump (SAP) therapy with nocturnal hypoglycemia, using SAP with low glucose suspend provides</a:t>
            </a:r>
          </a:p>
          <a:p>
            <a:pPr lvl="1">
              <a:lnSpc>
                <a:spcPct val="100000"/>
              </a:lnSpc>
            </a:pPr>
            <a:r>
              <a:rPr lang="en-US" sz="2300">
                <a:latin typeface="Open Sans" charset="0"/>
              </a:rPr>
              <a:t>Reduction in nocturnal hypoglycemia with no A1C increase</a:t>
            </a:r>
          </a:p>
          <a:p>
            <a:pPr>
              <a:lnSpc>
                <a:spcPct val="100000"/>
              </a:lnSpc>
            </a:pPr>
            <a:endParaRPr lang="en-US" sz="2300" b="0"/>
          </a:p>
        </p:txBody>
      </p:sp>
      <p:sp>
        <p:nvSpPr>
          <p:cNvPr id="30723" name="Shape 123"/>
          <p:cNvSpPr>
            <a:spLocks noChangeArrowheads="1"/>
          </p:cNvSpPr>
          <p:nvPr/>
        </p:nvSpPr>
        <p:spPr bwMode="auto">
          <a:xfrm>
            <a:off x="176213" y="6240463"/>
            <a:ext cx="7408862" cy="765175"/>
          </a:xfrm>
          <a:prstGeom prst="rect">
            <a:avLst/>
          </a:prstGeom>
          <a:noFill/>
          <a:ln>
            <a:noFill/>
          </a:ln>
          <a:extLst>
            <a:ext uri="{C572A759-6A51-4108-AA02-DFA0A04FC94B}">
              <ma14:wrappingTextBox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400000"/>
                <a:headEnd/>
                <a:tailEnd/>
              </a14:hiddenLine>
            </a:ext>
          </a:extLst>
        </p:spPr>
        <p:txBody>
          <a:bodyPr lIns="45719" rIns="45719">
            <a:spAutoFit/>
          </a:bodyPr>
          <a:lstStyle/>
          <a:p>
            <a:r>
              <a:rPr lang="en-US" sz="1100" i="1">
                <a:latin typeface="Open Sans" charset="0"/>
              </a:rPr>
              <a:t>BBI,</a:t>
            </a:r>
            <a:r>
              <a:rPr lang="en-US" sz="1100">
                <a:latin typeface="Open Sans" charset="0"/>
              </a:rPr>
              <a:t> basal-bolus insulin</a:t>
            </a:r>
            <a:r>
              <a:rPr lang="en-CA" sz="1100">
                <a:latin typeface="Open Sans" charset="0"/>
              </a:rPr>
              <a:t>; </a:t>
            </a:r>
            <a:r>
              <a:rPr lang="en-US" sz="1100" i="1">
                <a:latin typeface="Open Sans" charset="0"/>
              </a:rPr>
              <a:t>CSII,</a:t>
            </a:r>
            <a:r>
              <a:rPr lang="en-US" sz="1100">
                <a:latin typeface="Open Sans" charset="0"/>
              </a:rPr>
              <a:t> continuous subcutaneous insulin infusion</a:t>
            </a:r>
            <a:r>
              <a:rPr lang="en-CA" sz="1100">
                <a:latin typeface="Open Sans" charset="0"/>
              </a:rPr>
              <a:t>; </a:t>
            </a:r>
            <a:r>
              <a:rPr lang="en-US" sz="1100" i="1">
                <a:latin typeface="Open Sans" charset="0"/>
              </a:rPr>
              <a:t>CGM</a:t>
            </a:r>
            <a:r>
              <a:rPr lang="en-US" sz="1100">
                <a:latin typeface="Open Sans" charset="0"/>
              </a:rPr>
              <a:t>, continuous glucose monitoring</a:t>
            </a:r>
            <a:r>
              <a:rPr lang="en-CA" sz="1100">
                <a:latin typeface="Open Sans" charset="0"/>
              </a:rPr>
              <a:t>; </a:t>
            </a:r>
            <a:r>
              <a:rPr lang="en-US" sz="1100" i="1">
                <a:latin typeface="Open Sans" charset="0"/>
              </a:rPr>
              <a:t>SMBG</a:t>
            </a:r>
            <a:r>
              <a:rPr lang="en-US" sz="1100">
                <a:latin typeface="Open Sans" charset="0"/>
              </a:rPr>
              <a:t>, self-monitoring of blood glucos</a:t>
            </a:r>
            <a:r>
              <a:rPr lang="en-CA" sz="1100">
                <a:latin typeface="Open Sans" charset="0"/>
              </a:rPr>
              <a:t>e; </a:t>
            </a:r>
            <a:r>
              <a:rPr lang="en-US" sz="1100" i="1">
                <a:latin typeface="Open Sans" charset="0"/>
              </a:rPr>
              <a:t>SAP,</a:t>
            </a:r>
            <a:r>
              <a:rPr lang="en-US" sz="1100">
                <a:latin typeface="Open Sans" charset="0"/>
              </a:rPr>
              <a:t> sensor augmented pump</a:t>
            </a:r>
            <a:r>
              <a:rPr lang="en-CA" sz="1100">
                <a:latin typeface="Open Sans" charset="0"/>
              </a:rPr>
              <a:t>; </a:t>
            </a:r>
            <a:r>
              <a:rPr lang="en-US" sz="1100" i="1">
                <a:latin typeface="Open Sans" charset="0"/>
              </a:rPr>
              <a:t>QOL</a:t>
            </a:r>
            <a:r>
              <a:rPr lang="en-US" sz="1100">
                <a:latin typeface="Open Sans" charset="0"/>
              </a:rPr>
              <a:t>, quality of life	</a:t>
            </a:r>
            <a:endParaRPr lang="en-CA" sz="500">
              <a:latin typeface="Open Sans" charset="0"/>
            </a:endParaRPr>
          </a:p>
          <a:p>
            <a:r>
              <a:rPr lang="en-US" sz="1100">
                <a:latin typeface="Open Sans" charset="0"/>
              </a:rPr>
              <a:t>Bergenstal RM et al. N Engl J Med 2010;363:311-20. Bergenstal RM et al. N Engl J Med 2013;368:224-32.</a:t>
            </a:r>
          </a:p>
          <a:p>
            <a:r>
              <a:rPr lang="en-US" sz="1100">
                <a:latin typeface="Open Sans" charset="0"/>
              </a:rPr>
              <a:t>			</a:t>
            </a:r>
          </a:p>
        </p:txBody>
      </p:sp>
      <p:sp>
        <p:nvSpPr>
          <p:cNvPr id="7"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US" sz="1400" i="1" dirty="0">
                <a:ea typeface="ＭＳ Ｐゴシック" charset="0"/>
                <a:cs typeface="Arial" charset="0"/>
              </a:rPr>
              <a:t>2018 Diabetes Canada CPG – Chapter 12.  Glycemic Management in Adults with Type 1 Diabetes </a:t>
            </a:r>
            <a:endParaRPr lang="en-CA" dirty="0">
              <a:ea typeface="ＭＳ Ｐゴシック" charset="0"/>
              <a:cs typeface="Arial" charset="0"/>
            </a:endParaRPr>
          </a:p>
        </p:txBody>
      </p:sp>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a:xfrm>
            <a:off x="628650" y="111125"/>
            <a:ext cx="7886700" cy="1325563"/>
          </a:xfrm>
        </p:spPr>
        <p:txBody>
          <a:bodyPr/>
          <a:lstStyle/>
          <a:p>
            <a:r>
              <a:rPr lang="en-US" sz="3200"/>
              <a:t>Adjunctive therapy in type 1 diabetes</a:t>
            </a:r>
          </a:p>
        </p:txBody>
      </p:sp>
      <p:sp>
        <p:nvSpPr>
          <p:cNvPr id="31746" name="Content Placeholder 2"/>
          <p:cNvSpPr>
            <a:spLocks noGrp="1"/>
          </p:cNvSpPr>
          <p:nvPr>
            <p:ph sz="half" idx="2"/>
          </p:nvPr>
        </p:nvSpPr>
        <p:spPr>
          <a:xfrm>
            <a:off x="457200" y="1295400"/>
            <a:ext cx="8464550" cy="3951288"/>
          </a:xfrm>
        </p:spPr>
        <p:txBody>
          <a:bodyPr/>
          <a:lstStyle/>
          <a:p>
            <a:pPr>
              <a:lnSpc>
                <a:spcPct val="100000"/>
              </a:lnSpc>
            </a:pPr>
            <a:r>
              <a:rPr lang="en-US" b="0"/>
              <a:t>Metformin, SGLT2 inhibitors (dapagliflozin, empagliflozin, sotagliflozin), GLP-1 receptor agonist (liraglutide) have been studied </a:t>
            </a:r>
          </a:p>
          <a:p>
            <a:pPr>
              <a:lnSpc>
                <a:spcPct val="100000"/>
              </a:lnSpc>
            </a:pPr>
            <a:r>
              <a:rPr lang="en-US"/>
              <a:t>Metformin</a:t>
            </a:r>
            <a:r>
              <a:rPr lang="en-US" b="0"/>
              <a:t> did not provide sustained metabolic or CV  benefits</a:t>
            </a:r>
          </a:p>
          <a:p>
            <a:pPr>
              <a:lnSpc>
                <a:spcPct val="100000"/>
              </a:lnSpc>
            </a:pPr>
            <a:r>
              <a:rPr lang="en-US"/>
              <a:t>SGLT2 inhibitors </a:t>
            </a:r>
            <a:r>
              <a:rPr lang="en-US" b="0"/>
              <a:t>demonstrated some metabolic benefits but risk of DKA needs to be better understood</a:t>
            </a:r>
          </a:p>
          <a:p>
            <a:pPr>
              <a:lnSpc>
                <a:spcPct val="100000"/>
              </a:lnSpc>
            </a:pPr>
            <a:r>
              <a:rPr lang="en-US"/>
              <a:t>Liraglutide</a:t>
            </a:r>
            <a:r>
              <a:rPr lang="en-US" b="0"/>
              <a:t> also showed some metabolic benefits but there are no current indications for use in type 1 diabetes</a:t>
            </a:r>
          </a:p>
          <a:p>
            <a:pPr>
              <a:lnSpc>
                <a:spcPct val="100000"/>
              </a:lnSpc>
            </a:pPr>
            <a:r>
              <a:rPr lang="en-US" sz="2800">
                <a:solidFill>
                  <a:srgbClr val="0000FF"/>
                </a:solidFill>
              </a:rPr>
              <a:t>NO recommendation for adjunctive therapy </a:t>
            </a:r>
          </a:p>
        </p:txBody>
      </p:sp>
      <p:sp>
        <p:nvSpPr>
          <p:cNvPr id="4"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US" sz="1400" i="1" dirty="0">
                <a:ea typeface="ＭＳ Ｐゴシック" charset="0"/>
                <a:cs typeface="Arial" charset="0"/>
              </a:rPr>
              <a:t>2018 Diabetes Canada CPG – Chapter 12.  Glycemic Management in Adults with Type 1 Diabetes </a:t>
            </a:r>
            <a:endParaRPr lang="en-CA" dirty="0">
              <a:ea typeface="ＭＳ Ｐゴシック" charset="0"/>
              <a:cs typeface="Arial" charset="0"/>
            </a:endParaRPr>
          </a:p>
        </p:txBody>
      </p:sp>
      <p:sp>
        <p:nvSpPr>
          <p:cNvPr id="31749" name="Text Box 5"/>
          <p:cNvSpPr txBox="1">
            <a:spLocks noChangeArrowheads="1"/>
          </p:cNvSpPr>
          <p:nvPr/>
        </p:nvSpPr>
        <p:spPr bwMode="auto">
          <a:xfrm>
            <a:off x="547688" y="6308725"/>
            <a:ext cx="46545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sz="1400" i="1"/>
              <a:t>CV</a:t>
            </a:r>
            <a:r>
              <a:rPr lang="en-US" sz="1400"/>
              <a:t>, cardiovascular; </a:t>
            </a:r>
            <a:r>
              <a:rPr lang="en-US" sz="1400" i="1"/>
              <a:t>DKA</a:t>
            </a:r>
            <a:r>
              <a:rPr lang="en-US" sz="1400"/>
              <a:t>, diabetic ketoacidosis</a:t>
            </a:r>
            <a:endParaRPr lang="en-CA"/>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89650"/>
            <a:ext cx="9144000" cy="177800"/>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2770" name="Rectangle 2"/>
          <p:cNvSpPr>
            <a:spLocks noGrp="1"/>
          </p:cNvSpPr>
          <p:nvPr>
            <p:ph type="title" idx="4294967295"/>
          </p:nvPr>
        </p:nvSpPr>
        <p:spPr>
          <a:xfrm>
            <a:off x="628650" y="150813"/>
            <a:ext cx="7886700" cy="1325562"/>
          </a:xfrm>
        </p:spPr>
        <p:txBody>
          <a:bodyPr/>
          <a:lstStyle/>
          <a:p>
            <a:r>
              <a:rPr lang="en-US"/>
              <a:t>Recommendations 1-2</a:t>
            </a:r>
            <a:endParaRPr lang="en-CA"/>
          </a:p>
        </p:txBody>
      </p:sp>
      <p:sp>
        <p:nvSpPr>
          <p:cNvPr id="32771" name="Rectangle 3"/>
          <p:cNvSpPr>
            <a:spLocks noGrp="1"/>
          </p:cNvSpPr>
          <p:nvPr>
            <p:ph type="body" idx="4294967295"/>
          </p:nvPr>
        </p:nvSpPr>
        <p:spPr>
          <a:xfrm>
            <a:off x="628650" y="1323975"/>
            <a:ext cx="7886700" cy="4329113"/>
          </a:xfrm>
        </p:spPr>
        <p:txBody>
          <a:bodyPr/>
          <a:lstStyle/>
          <a:p>
            <a:pPr marL="495300" indent="-495300">
              <a:lnSpc>
                <a:spcPct val="100000"/>
              </a:lnSpc>
              <a:buFont typeface="Arial" charset="0"/>
              <a:buAutoNum type="arabicPeriod"/>
            </a:pPr>
            <a:r>
              <a:rPr lang="en-CA" sz="2400" b="0"/>
              <a:t>In adults with type 1 diabetes, </a:t>
            </a:r>
            <a:r>
              <a:rPr lang="en-CA" sz="2400"/>
              <a:t>basal-bolus injection</a:t>
            </a:r>
            <a:r>
              <a:rPr lang="en-CA" sz="2400" b="0"/>
              <a:t> therapy or </a:t>
            </a:r>
            <a:r>
              <a:rPr lang="en-CA" sz="2400"/>
              <a:t>CSII</a:t>
            </a:r>
            <a:r>
              <a:rPr lang="en-CA" sz="2400" b="0"/>
              <a:t> as part of an intensive diabetes management regimen should be used to achieve glycemic targets </a:t>
            </a:r>
            <a:r>
              <a:rPr lang="en-CA" sz="2000" b="0"/>
              <a:t>[Grade A, Level 1A]</a:t>
            </a:r>
          </a:p>
          <a:p>
            <a:pPr marL="495300" indent="-495300">
              <a:lnSpc>
                <a:spcPct val="100000"/>
              </a:lnSpc>
              <a:buFont typeface="Arial" charset="0"/>
              <a:buAutoNum type="arabicPeriod"/>
            </a:pPr>
            <a:r>
              <a:rPr lang="en-CA" sz="2400" b="0"/>
              <a:t>In adults with type 1 diabetes using basal-bolus injection therapy or CSII, </a:t>
            </a:r>
            <a:r>
              <a:rPr lang="en-CA" sz="2400"/>
              <a:t>rapid-acting insulin analogues</a:t>
            </a:r>
            <a:r>
              <a:rPr lang="en-CA" sz="2400" b="0"/>
              <a:t> should be used in place of regular insulin to </a:t>
            </a:r>
            <a:r>
              <a:rPr lang="en-CA" sz="2400"/>
              <a:t>improve A1C </a:t>
            </a:r>
            <a:r>
              <a:rPr lang="en-CA" sz="2400" b="0"/>
              <a:t>and to </a:t>
            </a:r>
            <a:r>
              <a:rPr lang="en-CA" sz="2400"/>
              <a:t>minimize the risk of hypoglycemia</a:t>
            </a:r>
            <a:r>
              <a:rPr lang="en-CA" sz="2400" b="0"/>
              <a:t>  </a:t>
            </a:r>
            <a:r>
              <a:rPr lang="en-CA" sz="2000" b="0"/>
              <a:t>[Grade B, Level 2 for basal-bolus injection therapy; Grade B, Level 2 for lispro in CSII; Grade B, Level 2 for aspart in CSII, Grade D, Consensus for glulisine in CSII]</a:t>
            </a:r>
            <a:r>
              <a:rPr lang="en-CA" sz="2400" b="0"/>
              <a:t> and to </a:t>
            </a:r>
            <a:r>
              <a:rPr lang="en-CA" sz="2400"/>
              <a:t>achieve postprandial BG </a:t>
            </a:r>
            <a:r>
              <a:rPr lang="en-CA" sz="2400" b="0"/>
              <a:t>targets </a:t>
            </a:r>
            <a:r>
              <a:rPr lang="en-CA" sz="2000" b="0"/>
              <a:t>[Grade B, Level 2 for basal-bolus injection therapy; Grade B, Level 2 for CSII]</a:t>
            </a:r>
            <a:br>
              <a:rPr lang="en-CA" sz="2000" b="0"/>
            </a:br>
            <a:endParaRPr lang="en-CA" sz="2000" b="0"/>
          </a:p>
        </p:txBody>
      </p:sp>
      <p:sp>
        <p:nvSpPr>
          <p:cNvPr id="109574"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US" sz="1400" i="1">
                <a:ea typeface="ＭＳ Ｐゴシック" charset="0"/>
                <a:cs typeface="Arial" charset="0"/>
              </a:rPr>
              <a:t>2018 Diabetes Canada CPG – Chapter 12.  Glycemic Management in Adults with Type 1 Diabetes </a:t>
            </a:r>
            <a:endParaRPr lang="en-CA">
              <a:ea typeface="ＭＳ Ｐゴシック" charset="0"/>
              <a:cs typeface="Arial" charset="0"/>
            </a:endParaRPr>
          </a:p>
        </p:txBody>
      </p:sp>
      <p:sp>
        <p:nvSpPr>
          <p:cNvPr id="32774" name="Text Box 6"/>
          <p:cNvSpPr txBox="1">
            <a:spLocks noChangeArrowheads="1"/>
          </p:cNvSpPr>
          <p:nvPr/>
        </p:nvSpPr>
        <p:spPr bwMode="auto">
          <a:xfrm>
            <a:off x="547688" y="6308725"/>
            <a:ext cx="5457825"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sz="1400" i="1"/>
              <a:t>BG; </a:t>
            </a:r>
            <a:r>
              <a:rPr lang="en-US" sz="1400"/>
              <a:t>blood glucose</a:t>
            </a:r>
            <a:r>
              <a:rPr lang="en-US" sz="1400" i="1"/>
              <a:t>; CSII, </a:t>
            </a:r>
            <a:r>
              <a:rPr lang="en-US" sz="1400"/>
              <a:t>continuous subcutaneous insulin infusion</a:t>
            </a:r>
            <a:endParaRPr lang="en-CA"/>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p:cNvSpPr>
          <p:nvPr>
            <p:ph type="title" idx="4294967295"/>
          </p:nvPr>
        </p:nvSpPr>
        <p:spPr/>
        <p:txBody>
          <a:bodyPr/>
          <a:lstStyle/>
          <a:p>
            <a:r>
              <a:rPr lang="en-US"/>
              <a:t>Recommendation 3</a:t>
            </a:r>
            <a:endParaRPr lang="en-CA"/>
          </a:p>
        </p:txBody>
      </p:sp>
      <p:sp>
        <p:nvSpPr>
          <p:cNvPr id="33794" name="Rectangle 3"/>
          <p:cNvSpPr>
            <a:spLocks noGrp="1"/>
          </p:cNvSpPr>
          <p:nvPr>
            <p:ph type="body" idx="4294967295"/>
          </p:nvPr>
        </p:nvSpPr>
        <p:spPr>
          <a:xfrm>
            <a:off x="628650" y="1489075"/>
            <a:ext cx="8154988" cy="4329113"/>
          </a:xfrm>
        </p:spPr>
        <p:txBody>
          <a:bodyPr/>
          <a:lstStyle/>
          <a:p>
            <a:pPr marL="495300" indent="-495300">
              <a:lnSpc>
                <a:spcPct val="110000"/>
              </a:lnSpc>
              <a:buFont typeface="Arial" charset="0"/>
              <a:buAutoNum type="arabicPeriod" startAt="3"/>
            </a:pPr>
            <a:r>
              <a:rPr lang="en-CA" sz="2400" b="0"/>
              <a:t>In adults with type 1 diabetes on basal-bolus injection therapy, </a:t>
            </a:r>
          </a:p>
          <a:p>
            <a:pPr marL="839788" lvl="1" indent="-419100">
              <a:lnSpc>
                <a:spcPct val="110000"/>
              </a:lnSpc>
            </a:pPr>
            <a:r>
              <a:rPr lang="en-CA" sz="2400">
                <a:latin typeface="Open Sans" charset="0"/>
              </a:rPr>
              <a:t>A </a:t>
            </a:r>
            <a:r>
              <a:rPr lang="en-CA" sz="2400" b="1">
                <a:latin typeface="Open Sans" charset="0"/>
              </a:rPr>
              <a:t>long-acting insulin analogue </a:t>
            </a:r>
            <a:r>
              <a:rPr lang="en-CA" sz="2400">
                <a:latin typeface="Open Sans" charset="0"/>
              </a:rPr>
              <a:t>may be used in place of NPH to reduce the risk of hypoglycemia </a:t>
            </a:r>
            <a:r>
              <a:rPr lang="en-CA" sz="1600">
                <a:latin typeface="Open Sans" charset="0"/>
              </a:rPr>
              <a:t>[Grade B, Level 2 for detemir; Grade B, Level 2 for glargine U-100; Grade D, Consensus for degludec and glargine U-300],</a:t>
            </a:r>
            <a:r>
              <a:rPr lang="en-CA" sz="2000">
                <a:latin typeface="Open Sans" charset="0"/>
              </a:rPr>
              <a:t> </a:t>
            </a:r>
            <a:r>
              <a:rPr lang="en-CA" sz="2400">
                <a:latin typeface="Open Sans" charset="0"/>
              </a:rPr>
              <a:t>including nocturnal hypoglycemia</a:t>
            </a:r>
            <a:r>
              <a:rPr lang="en-CA" sz="2000">
                <a:latin typeface="Open Sans" charset="0"/>
              </a:rPr>
              <a:t> </a:t>
            </a:r>
            <a:r>
              <a:rPr lang="en-CA" sz="1600">
                <a:latin typeface="Open Sans" charset="0"/>
              </a:rPr>
              <a:t>[Grade B, Level 2 for detemir; Grade B, Level 2 for glargine U-100; Grade D Consensus for degludec, and glargine U-300]</a:t>
            </a:r>
            <a:r>
              <a:rPr lang="en-CA" sz="2000">
                <a:latin typeface="Open Sans" charset="0"/>
              </a:rPr>
              <a:t>  </a:t>
            </a:r>
          </a:p>
          <a:p>
            <a:pPr marL="839788" lvl="1" indent="-419100">
              <a:lnSpc>
                <a:spcPct val="110000"/>
              </a:lnSpc>
            </a:pPr>
            <a:r>
              <a:rPr lang="en-CA" sz="2400" b="1">
                <a:latin typeface="Open Sans" charset="0"/>
              </a:rPr>
              <a:t>Degludec</a:t>
            </a:r>
            <a:r>
              <a:rPr lang="en-CA" sz="2400">
                <a:latin typeface="Open Sans" charset="0"/>
              </a:rPr>
              <a:t> may be used instead of detemir or glargine U-100 to reduce nocturnal hypoglycemia </a:t>
            </a:r>
            <a:r>
              <a:rPr lang="en-CA" sz="1600">
                <a:latin typeface="Open Sans" charset="0"/>
              </a:rPr>
              <a:t>[Grade B, Level 2] compared to detemir; Grade C, Level 3 compared to glargine U-100] </a:t>
            </a:r>
          </a:p>
        </p:txBody>
      </p:sp>
      <p:sp>
        <p:nvSpPr>
          <p:cNvPr id="33795"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sz="2000" b="1">
                <a:solidFill>
                  <a:schemeClr val="bg1"/>
                </a:solidFill>
                <a:latin typeface="Arial" charset="0"/>
              </a:rPr>
              <a:t>2018</a:t>
            </a:r>
          </a:p>
        </p:txBody>
      </p:sp>
      <p:sp>
        <p:nvSpPr>
          <p:cNvPr id="110600" name="Text Box 8"/>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US" sz="1400" i="1">
                <a:ea typeface="ＭＳ Ｐゴシック" charset="0"/>
                <a:cs typeface="Arial" charset="0"/>
              </a:rPr>
              <a:t>2018 Diabetes Canada CPG – Chapter 12.  Glycemic Management in Adults with Type 1 Diabetes </a:t>
            </a:r>
            <a:endParaRPr lang="en-CA">
              <a:ea typeface="ＭＳ Ｐゴシック" charset="0"/>
              <a:cs typeface="Arial"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p:cNvSpPr>
          <p:nvPr>
            <p:ph type="title" idx="4294967295"/>
          </p:nvPr>
        </p:nvSpPr>
        <p:spPr/>
        <p:txBody>
          <a:bodyPr/>
          <a:lstStyle/>
          <a:p>
            <a:r>
              <a:rPr lang="en-US"/>
              <a:t>Recommendation 4</a:t>
            </a:r>
            <a:endParaRPr lang="en-CA"/>
          </a:p>
        </p:txBody>
      </p:sp>
      <p:sp>
        <p:nvSpPr>
          <p:cNvPr id="34818" name="Rectangle 3"/>
          <p:cNvSpPr>
            <a:spLocks noGrp="1"/>
          </p:cNvSpPr>
          <p:nvPr>
            <p:ph type="body" idx="4294967295"/>
          </p:nvPr>
        </p:nvSpPr>
        <p:spPr>
          <a:xfrm>
            <a:off x="628650" y="1825625"/>
            <a:ext cx="7886700" cy="5032375"/>
          </a:xfrm>
        </p:spPr>
        <p:txBody>
          <a:bodyPr/>
          <a:lstStyle/>
          <a:p>
            <a:pPr marL="495300" indent="-495300">
              <a:lnSpc>
                <a:spcPct val="100000"/>
              </a:lnSpc>
              <a:buFont typeface="Arial" charset="0"/>
              <a:buNone/>
            </a:pPr>
            <a:r>
              <a:rPr lang="en-CA" sz="2400" b="0"/>
              <a:t>4.   All individuals with type 1 diabetes and their support persons should be </a:t>
            </a:r>
            <a:r>
              <a:rPr lang="en-CA" sz="2400"/>
              <a:t>counselled about the risk and prevention of hypoglycemia</a:t>
            </a:r>
            <a:r>
              <a:rPr lang="en-CA" sz="2400" b="0"/>
              <a:t>, and risk factors for severe hypoglycemia should be identified and addressed [Grade D, Consensus]</a:t>
            </a:r>
          </a:p>
        </p:txBody>
      </p:sp>
      <p:sp>
        <p:nvSpPr>
          <p:cNvPr id="115718"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US" sz="1400" i="1">
                <a:ea typeface="ＭＳ Ｐゴシック" charset="0"/>
                <a:cs typeface="Arial" charset="0"/>
              </a:rPr>
              <a:t>2018 Diabetes Canada CPG – Chapter 12.  Glycemic Management in Adults with Type 1 Diabetes </a:t>
            </a:r>
            <a:endParaRPr lang="en-CA">
              <a:ea typeface="ＭＳ Ｐゴシック" charset="0"/>
              <a:cs typeface="Arial"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p:cNvSpPr>
          <p:nvPr>
            <p:ph type="title" idx="4294967295"/>
          </p:nvPr>
        </p:nvSpPr>
        <p:spPr/>
        <p:txBody>
          <a:bodyPr/>
          <a:lstStyle/>
          <a:p>
            <a:r>
              <a:rPr lang="en-US"/>
              <a:t>Recommendation 5</a:t>
            </a:r>
            <a:endParaRPr lang="en-CA"/>
          </a:p>
        </p:txBody>
      </p:sp>
      <p:sp>
        <p:nvSpPr>
          <p:cNvPr id="35842" name="Rectangle 3"/>
          <p:cNvSpPr>
            <a:spLocks noGrp="1"/>
          </p:cNvSpPr>
          <p:nvPr>
            <p:ph type="body" idx="4294967295"/>
          </p:nvPr>
        </p:nvSpPr>
        <p:spPr>
          <a:xfrm>
            <a:off x="628650" y="1373188"/>
            <a:ext cx="7886700" cy="5032375"/>
          </a:xfrm>
        </p:spPr>
        <p:txBody>
          <a:bodyPr/>
          <a:lstStyle/>
          <a:p>
            <a:pPr marL="495300" indent="-495300">
              <a:lnSpc>
                <a:spcPct val="100000"/>
              </a:lnSpc>
              <a:buFont typeface="Arial" charset="0"/>
              <a:buAutoNum type="arabicPeriod" startAt="5"/>
            </a:pPr>
            <a:r>
              <a:rPr lang="en-CA" sz="2400" b="0"/>
              <a:t>In adults with type 1 diabetes and hypoglycemia unawareness, the following </a:t>
            </a:r>
            <a:r>
              <a:rPr lang="en-CA" sz="2400"/>
              <a:t>nonpharmacological strategies</a:t>
            </a:r>
            <a:r>
              <a:rPr lang="en-CA" sz="2400" b="0"/>
              <a:t> may be used to </a:t>
            </a:r>
            <a:r>
              <a:rPr lang="en-CA" sz="2400"/>
              <a:t>reduce the risk of hypoglycemia</a:t>
            </a:r>
            <a:r>
              <a:rPr lang="en-CA" sz="2400" b="0"/>
              <a:t>:</a:t>
            </a:r>
          </a:p>
          <a:p>
            <a:pPr marL="1185863" lvl="2" indent="-342900">
              <a:lnSpc>
                <a:spcPct val="100000"/>
              </a:lnSpc>
            </a:pPr>
            <a:r>
              <a:rPr lang="en-CA" sz="2000">
                <a:latin typeface="Open Sans" charset="0"/>
              </a:rPr>
              <a:t>A </a:t>
            </a:r>
            <a:r>
              <a:rPr lang="en-CA" sz="2000" b="1">
                <a:latin typeface="Open Sans" charset="0"/>
              </a:rPr>
              <a:t>standardized education program </a:t>
            </a:r>
            <a:r>
              <a:rPr lang="en-CA" sz="2000">
                <a:latin typeface="Open Sans" charset="0"/>
              </a:rPr>
              <a:t>targeting rigorous avoidance of hypoglycemia while maintaining overall glycemic control </a:t>
            </a:r>
            <a:r>
              <a:rPr lang="en-CA" sz="1600">
                <a:latin typeface="Open Sans" charset="0"/>
              </a:rPr>
              <a:t>[Grade A, Level 1A]</a:t>
            </a:r>
          </a:p>
          <a:p>
            <a:pPr marL="1185863" lvl="2" indent="-342900">
              <a:lnSpc>
                <a:spcPct val="100000"/>
              </a:lnSpc>
            </a:pPr>
            <a:r>
              <a:rPr lang="en-CA" sz="2000" b="1">
                <a:latin typeface="Open Sans" charset="0"/>
              </a:rPr>
              <a:t>Increased frequency of SMBG</a:t>
            </a:r>
            <a:r>
              <a:rPr lang="en-CA" sz="2000">
                <a:latin typeface="Open Sans" charset="0"/>
              </a:rPr>
              <a:t>, including periodic assessment during sleeping hours </a:t>
            </a:r>
            <a:r>
              <a:rPr lang="en-CA" sz="1600">
                <a:latin typeface="Open Sans" charset="0"/>
              </a:rPr>
              <a:t>[Grade D, Consensus]</a:t>
            </a:r>
          </a:p>
          <a:p>
            <a:pPr marL="1185863" lvl="2" indent="-342900">
              <a:lnSpc>
                <a:spcPct val="100000"/>
              </a:lnSpc>
            </a:pPr>
            <a:r>
              <a:rPr lang="en-CA" sz="2000" b="1">
                <a:latin typeface="Open Sans" charset="0"/>
              </a:rPr>
              <a:t>CGM</a:t>
            </a:r>
            <a:r>
              <a:rPr lang="en-CA" sz="2000">
                <a:latin typeface="Open Sans" charset="0"/>
              </a:rPr>
              <a:t> </a:t>
            </a:r>
            <a:r>
              <a:rPr lang="en-CA" sz="2000" b="1">
                <a:latin typeface="Open Sans" charset="0"/>
              </a:rPr>
              <a:t>with high sensor adherence </a:t>
            </a:r>
            <a:r>
              <a:rPr lang="en-CA" sz="2000">
                <a:latin typeface="Open Sans" charset="0"/>
              </a:rPr>
              <a:t>in those using CSII </a:t>
            </a:r>
            <a:r>
              <a:rPr lang="en-CA" sz="1600">
                <a:latin typeface="Open Sans" charset="0"/>
              </a:rPr>
              <a:t>[Grade C, Level 3]</a:t>
            </a:r>
          </a:p>
          <a:p>
            <a:pPr marL="1185863" lvl="2" indent="-342900">
              <a:lnSpc>
                <a:spcPct val="100000"/>
              </a:lnSpc>
            </a:pPr>
            <a:r>
              <a:rPr lang="en-CA" sz="2000" b="1">
                <a:latin typeface="Open Sans" charset="0"/>
              </a:rPr>
              <a:t>Less stringent glycemic targets </a:t>
            </a:r>
            <a:r>
              <a:rPr lang="en-CA" sz="2000">
                <a:latin typeface="Open Sans" charset="0"/>
              </a:rPr>
              <a:t>with avoidance of hypoglycemia for up to 3 months </a:t>
            </a:r>
            <a:r>
              <a:rPr lang="en-CA" sz="1600">
                <a:latin typeface="Open Sans" charset="0"/>
              </a:rPr>
              <a:t>[Grade C, Level 3] </a:t>
            </a:r>
          </a:p>
          <a:p>
            <a:pPr marL="1185863" lvl="2" indent="-342900">
              <a:lnSpc>
                <a:spcPct val="100000"/>
              </a:lnSpc>
            </a:pPr>
            <a:endParaRPr lang="en-CA" sz="1600">
              <a:latin typeface="Open Sans" charset="0"/>
            </a:endParaRPr>
          </a:p>
        </p:txBody>
      </p:sp>
      <p:sp>
        <p:nvSpPr>
          <p:cNvPr id="35843"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sz="2000" b="1">
                <a:solidFill>
                  <a:schemeClr val="bg1"/>
                </a:solidFill>
                <a:latin typeface="Arial" charset="0"/>
              </a:rPr>
              <a:t>2018</a:t>
            </a:r>
          </a:p>
        </p:txBody>
      </p:sp>
      <p:sp>
        <p:nvSpPr>
          <p:cNvPr id="116742"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US" sz="1400" i="1">
                <a:ea typeface="ＭＳ Ｐゴシック" charset="0"/>
                <a:cs typeface="Arial" charset="0"/>
              </a:rPr>
              <a:t>2018 Diabetes Canada CPG – Chapter 12.  Glycemic Management in Adults with Type 1 Diabetes </a:t>
            </a:r>
            <a:endParaRPr lang="en-CA">
              <a:ea typeface="ＭＳ Ｐゴシック" charset="0"/>
              <a:cs typeface="Arial" charset="0"/>
            </a:endParaRPr>
          </a:p>
        </p:txBody>
      </p:sp>
      <p:sp>
        <p:nvSpPr>
          <p:cNvPr id="35846" name="Text Box 6"/>
          <p:cNvSpPr txBox="1">
            <a:spLocks noChangeArrowheads="1"/>
          </p:cNvSpPr>
          <p:nvPr/>
        </p:nvSpPr>
        <p:spPr bwMode="auto">
          <a:xfrm>
            <a:off x="547688" y="6308725"/>
            <a:ext cx="7129462" cy="5175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sz="1400" i="1"/>
              <a:t>CGM, </a:t>
            </a:r>
            <a:r>
              <a:rPr lang="en-US" sz="1400"/>
              <a:t>continuous glucose monitoring; </a:t>
            </a:r>
            <a:r>
              <a:rPr lang="en-US" sz="1400" i="1"/>
              <a:t>CSII</a:t>
            </a:r>
            <a:r>
              <a:rPr lang="en-US" sz="1400"/>
              <a:t>, continuous subcutaneous insulin infusion;</a:t>
            </a:r>
            <a:r>
              <a:rPr lang="en-US" sz="1400" i="1"/>
              <a:t> SMBG</a:t>
            </a:r>
            <a:r>
              <a:rPr lang="en-US" sz="1400"/>
              <a:t>, self-monitoring of blood glucose </a:t>
            </a:r>
            <a:endParaRPr lang="en-CA"/>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p:cNvSpPr>
          <p:nvPr>
            <p:ph type="title" idx="4294967295"/>
          </p:nvPr>
        </p:nvSpPr>
        <p:spPr/>
        <p:txBody>
          <a:bodyPr/>
          <a:lstStyle/>
          <a:p>
            <a:r>
              <a:rPr lang="en-US"/>
              <a:t>Recommendation 6</a:t>
            </a:r>
            <a:endParaRPr lang="en-CA"/>
          </a:p>
        </p:txBody>
      </p:sp>
      <p:sp>
        <p:nvSpPr>
          <p:cNvPr id="36866" name="Rectangle 3"/>
          <p:cNvSpPr>
            <a:spLocks noGrp="1"/>
          </p:cNvSpPr>
          <p:nvPr>
            <p:ph type="body" idx="4294967295"/>
          </p:nvPr>
        </p:nvSpPr>
        <p:spPr>
          <a:xfrm>
            <a:off x="628650" y="1536700"/>
            <a:ext cx="7886700" cy="4329113"/>
          </a:xfrm>
        </p:spPr>
        <p:txBody>
          <a:bodyPr/>
          <a:lstStyle/>
          <a:p>
            <a:pPr marL="495300" indent="-495300">
              <a:lnSpc>
                <a:spcPct val="100000"/>
              </a:lnSpc>
              <a:buFont typeface="Arial" charset="0"/>
              <a:buNone/>
            </a:pPr>
            <a:r>
              <a:rPr lang="en-CA" b="0"/>
              <a:t>6.  In adults with type 1 diabetes on basal-bolus injection therapy who are not achieving glycemic targets, </a:t>
            </a:r>
            <a:r>
              <a:rPr lang="en-CA"/>
              <a:t>CSII with or without CGM </a:t>
            </a:r>
            <a:r>
              <a:rPr lang="en-CA" b="0"/>
              <a:t>may be used to improve A1C </a:t>
            </a:r>
            <a:r>
              <a:rPr lang="en-CA" sz="2000" b="0"/>
              <a:t>[Grade B, Level 2 with CGM; Grade B, Level 2 without CGM]</a:t>
            </a:r>
          </a:p>
        </p:txBody>
      </p:sp>
      <p:sp>
        <p:nvSpPr>
          <p:cNvPr id="36867"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sz="2000" b="1">
                <a:solidFill>
                  <a:schemeClr val="bg1"/>
                </a:solidFill>
                <a:latin typeface="Arial" charset="0"/>
              </a:rPr>
              <a:t>2018</a:t>
            </a:r>
          </a:p>
        </p:txBody>
      </p:sp>
      <p:sp>
        <p:nvSpPr>
          <p:cNvPr id="117766"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US" sz="1400" i="1">
                <a:ea typeface="ＭＳ Ｐゴシック" charset="0"/>
                <a:cs typeface="Arial" charset="0"/>
              </a:rPr>
              <a:t>2018 Diabetes Canada CPG – Chapter 12.  Glycemic Management in Adults with Type 1 Diabetes </a:t>
            </a:r>
            <a:endParaRPr lang="en-CA">
              <a:ea typeface="ＭＳ Ｐゴシック" charset="0"/>
              <a:cs typeface="Arial" charset="0"/>
            </a:endParaRPr>
          </a:p>
        </p:txBody>
      </p:sp>
      <p:sp>
        <p:nvSpPr>
          <p:cNvPr id="36870" name="Rectangle 6"/>
          <p:cNvSpPr>
            <a:spLocks noChangeArrowheads="1"/>
          </p:cNvSpPr>
          <p:nvPr/>
        </p:nvSpPr>
        <p:spPr bwMode="auto">
          <a:xfrm>
            <a:off x="442913" y="6351588"/>
            <a:ext cx="704850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defTabSz="914400"/>
            <a:r>
              <a:rPr lang="en-US" sz="1400" i="1"/>
              <a:t>CGM, </a:t>
            </a:r>
            <a:r>
              <a:rPr lang="en-US" sz="1400"/>
              <a:t>continuous glucose monitoring; </a:t>
            </a:r>
            <a:r>
              <a:rPr lang="en-US" sz="1400" i="1"/>
              <a:t>CSII</a:t>
            </a:r>
            <a:r>
              <a:rPr lang="en-US" sz="1400"/>
              <a:t>, continuous subcutaneous insulin infusion</a:t>
            </a:r>
            <a:endParaRPr lang="en-CA" sz="140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p:cNvSpPr>
          <p:nvPr>
            <p:ph type="title" idx="4294967295"/>
          </p:nvPr>
        </p:nvSpPr>
        <p:spPr/>
        <p:txBody>
          <a:bodyPr/>
          <a:lstStyle/>
          <a:p>
            <a:r>
              <a:rPr lang="en-US"/>
              <a:t>Recommendation 7</a:t>
            </a:r>
            <a:endParaRPr lang="en-CA"/>
          </a:p>
        </p:txBody>
      </p:sp>
      <p:sp>
        <p:nvSpPr>
          <p:cNvPr id="37890" name="Rectangle 3"/>
          <p:cNvSpPr>
            <a:spLocks noGrp="1"/>
          </p:cNvSpPr>
          <p:nvPr>
            <p:ph type="body" idx="4294967295"/>
          </p:nvPr>
        </p:nvSpPr>
        <p:spPr>
          <a:xfrm>
            <a:off x="628650" y="1547813"/>
            <a:ext cx="8088313" cy="5032375"/>
          </a:xfrm>
        </p:spPr>
        <p:txBody>
          <a:bodyPr/>
          <a:lstStyle/>
          <a:p>
            <a:pPr marL="495300" indent="-495300">
              <a:lnSpc>
                <a:spcPct val="110000"/>
              </a:lnSpc>
              <a:buFont typeface="Arial" charset="0"/>
              <a:buAutoNum type="arabicPeriod" startAt="7"/>
            </a:pPr>
            <a:r>
              <a:rPr lang="en-CA" sz="2400" b="0"/>
              <a:t>In adults with type 1 diabetes,</a:t>
            </a:r>
          </a:p>
          <a:p>
            <a:pPr marL="839788" lvl="1" indent="-419100">
              <a:lnSpc>
                <a:spcPct val="110000"/>
              </a:lnSpc>
            </a:pPr>
            <a:r>
              <a:rPr lang="en-CA" sz="2400" b="1">
                <a:latin typeface="Open Sans" charset="0"/>
              </a:rPr>
              <a:t>CSII</a:t>
            </a:r>
            <a:r>
              <a:rPr lang="en-CA" sz="2400">
                <a:latin typeface="Open Sans" charset="0"/>
              </a:rPr>
              <a:t> may be used instead of basal-bolus injection therapy to </a:t>
            </a:r>
            <a:r>
              <a:rPr lang="en-CA" sz="2400" b="1">
                <a:latin typeface="Open Sans" charset="0"/>
              </a:rPr>
              <a:t>improve treatment satisfaction </a:t>
            </a:r>
            <a:r>
              <a:rPr lang="en-CA" sz="2000">
                <a:latin typeface="Open Sans" charset="0"/>
              </a:rPr>
              <a:t>[Grade C, Level 3]</a:t>
            </a:r>
          </a:p>
          <a:p>
            <a:pPr marL="839788" lvl="1" indent="-419100">
              <a:lnSpc>
                <a:spcPct val="110000"/>
              </a:lnSpc>
            </a:pPr>
            <a:r>
              <a:rPr lang="en-CA" sz="2400" b="1">
                <a:latin typeface="Open Sans" charset="0"/>
              </a:rPr>
              <a:t>CSII plus CGM </a:t>
            </a:r>
            <a:r>
              <a:rPr lang="en-CA" sz="2400">
                <a:latin typeface="Open Sans" charset="0"/>
              </a:rPr>
              <a:t>may be used instead of basal-bolus injection therapy or CSII with SMBG to </a:t>
            </a:r>
            <a:r>
              <a:rPr lang="en-CA" sz="2400" b="1">
                <a:latin typeface="Open Sans" charset="0"/>
              </a:rPr>
              <a:t>improve quality of life, treatment satisfaction and other health-quality-related outcomes </a:t>
            </a:r>
            <a:r>
              <a:rPr lang="en-CA" sz="2000">
                <a:latin typeface="Open Sans" charset="0"/>
              </a:rPr>
              <a:t>[Grade B, Level 2] </a:t>
            </a:r>
          </a:p>
          <a:p>
            <a:pPr marL="495300" indent="-495300">
              <a:lnSpc>
                <a:spcPct val="110000"/>
              </a:lnSpc>
              <a:buFont typeface="Arial" charset="0"/>
              <a:buNone/>
            </a:pPr>
            <a:r>
              <a:rPr lang="en-CA" b="0"/>
              <a:t/>
            </a:r>
            <a:br>
              <a:rPr lang="en-CA" b="0"/>
            </a:br>
            <a:endParaRPr lang="en-CA" sz="2000" b="0"/>
          </a:p>
        </p:txBody>
      </p:sp>
      <p:sp>
        <p:nvSpPr>
          <p:cNvPr id="37891"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sz="2000" b="1">
                <a:solidFill>
                  <a:schemeClr val="bg1"/>
                </a:solidFill>
                <a:latin typeface="Arial" charset="0"/>
              </a:rPr>
              <a:t>2018</a:t>
            </a:r>
          </a:p>
        </p:txBody>
      </p:sp>
      <p:sp>
        <p:nvSpPr>
          <p:cNvPr id="119814"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US" sz="1400" i="1">
                <a:ea typeface="ＭＳ Ｐゴシック" charset="0"/>
                <a:cs typeface="Arial" charset="0"/>
              </a:rPr>
              <a:t>2018 Diabetes Canada CPG – Chapter 12.  Glycemic Management in Adults with Type 1 Diabetes </a:t>
            </a:r>
            <a:endParaRPr lang="en-CA">
              <a:ea typeface="ＭＳ Ｐゴシック" charset="0"/>
              <a:cs typeface="Arial" charset="0"/>
            </a:endParaRPr>
          </a:p>
        </p:txBody>
      </p:sp>
      <p:sp>
        <p:nvSpPr>
          <p:cNvPr id="37894" name="Rectangle 6"/>
          <p:cNvSpPr>
            <a:spLocks noChangeArrowheads="1"/>
          </p:cNvSpPr>
          <p:nvPr/>
        </p:nvSpPr>
        <p:spPr bwMode="auto">
          <a:xfrm>
            <a:off x="442913" y="6351588"/>
            <a:ext cx="7048500" cy="5175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defTabSz="914400"/>
            <a:r>
              <a:rPr lang="en-US" sz="1400" i="1"/>
              <a:t>CGM, </a:t>
            </a:r>
            <a:r>
              <a:rPr lang="en-US" sz="1400"/>
              <a:t>continuous glucose monitoring; </a:t>
            </a:r>
            <a:r>
              <a:rPr lang="en-US" sz="1400" i="1"/>
              <a:t>CSII</a:t>
            </a:r>
            <a:r>
              <a:rPr lang="en-US" sz="1400"/>
              <a:t>, continuous subcutaneous insulin infusion; </a:t>
            </a:r>
            <a:r>
              <a:rPr lang="en-US" sz="1400" i="1"/>
              <a:t>SMBG</a:t>
            </a:r>
            <a:r>
              <a:rPr lang="en-US" sz="1400"/>
              <a:t>, self-monitoring of blood glucose</a:t>
            </a:r>
            <a:endParaRPr lang="en-CA" sz="140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p:cNvSpPr>
          <p:nvPr>
            <p:ph type="title" idx="4294967295"/>
          </p:nvPr>
        </p:nvSpPr>
        <p:spPr/>
        <p:txBody>
          <a:bodyPr/>
          <a:lstStyle/>
          <a:p>
            <a:r>
              <a:rPr lang="en-US"/>
              <a:t>Recommendations 8-9</a:t>
            </a:r>
            <a:endParaRPr lang="en-CA"/>
          </a:p>
        </p:txBody>
      </p:sp>
      <p:sp>
        <p:nvSpPr>
          <p:cNvPr id="38914" name="Rectangle 3"/>
          <p:cNvSpPr>
            <a:spLocks noGrp="1"/>
          </p:cNvSpPr>
          <p:nvPr>
            <p:ph type="body" idx="4294967295"/>
          </p:nvPr>
        </p:nvSpPr>
        <p:spPr>
          <a:xfrm>
            <a:off x="628650" y="1711325"/>
            <a:ext cx="7886700" cy="4329113"/>
          </a:xfrm>
        </p:spPr>
        <p:txBody>
          <a:bodyPr/>
          <a:lstStyle/>
          <a:p>
            <a:pPr marL="495300" indent="-495300">
              <a:lnSpc>
                <a:spcPct val="100000"/>
              </a:lnSpc>
              <a:spcBef>
                <a:spcPts val="900"/>
              </a:spcBef>
              <a:buFont typeface="Arial" charset="0"/>
              <a:buAutoNum type="arabicPeriod" startAt="8"/>
            </a:pPr>
            <a:r>
              <a:rPr lang="en-CA" sz="2400" b="0"/>
              <a:t>Adults with type 1 diabetes on </a:t>
            </a:r>
            <a:r>
              <a:rPr lang="en-CA" sz="2400"/>
              <a:t>CSII</a:t>
            </a:r>
            <a:r>
              <a:rPr lang="en-CA" sz="2400" b="0"/>
              <a:t> should undergo </a:t>
            </a:r>
            <a:r>
              <a:rPr lang="en-CA" sz="2400"/>
              <a:t>periodic evaluation </a:t>
            </a:r>
            <a:r>
              <a:rPr lang="en-CA" sz="2400" b="0"/>
              <a:t>to determine whether continued CSII is appropriate </a:t>
            </a:r>
            <a:r>
              <a:rPr lang="en-CA" sz="2000" b="0"/>
              <a:t>[Grade D, Consensus] </a:t>
            </a:r>
          </a:p>
          <a:p>
            <a:pPr marL="495300" indent="-495300">
              <a:lnSpc>
                <a:spcPct val="100000"/>
              </a:lnSpc>
              <a:spcBef>
                <a:spcPts val="900"/>
              </a:spcBef>
              <a:buFont typeface="Arial" charset="0"/>
              <a:buNone/>
            </a:pPr>
            <a:endParaRPr lang="en-CA" sz="2000" b="0"/>
          </a:p>
          <a:p>
            <a:pPr marL="495300" indent="-495300">
              <a:lnSpc>
                <a:spcPct val="100000"/>
              </a:lnSpc>
              <a:spcBef>
                <a:spcPts val="900"/>
              </a:spcBef>
              <a:buFont typeface="Arial" charset="0"/>
              <a:buNone/>
            </a:pPr>
            <a:r>
              <a:rPr lang="en-CA" sz="2400" b="0"/>
              <a:t>9.   In adults with type 1 diabetes and an </a:t>
            </a:r>
            <a:r>
              <a:rPr lang="en-CA" sz="2400"/>
              <a:t>A1C at or above target</a:t>
            </a:r>
            <a:r>
              <a:rPr lang="en-CA" sz="2400" b="0"/>
              <a:t> regardless of insulin delivery method used, </a:t>
            </a:r>
            <a:r>
              <a:rPr lang="en-CA" sz="2400"/>
              <a:t>CGM with high sensor adherence </a:t>
            </a:r>
            <a:r>
              <a:rPr lang="en-CA" sz="2400" b="0"/>
              <a:t>may be used to improve or maintain A1C </a:t>
            </a:r>
            <a:r>
              <a:rPr lang="en-CA" sz="2000" b="0"/>
              <a:t>[Grade B, Level 2] </a:t>
            </a:r>
            <a:r>
              <a:rPr lang="en-CA" sz="2400" b="0"/>
              <a:t>without increasing hypoglycemia</a:t>
            </a:r>
            <a:r>
              <a:rPr lang="en-CA" sz="2000" b="0"/>
              <a:t> [Grade C, Level 3]</a:t>
            </a:r>
          </a:p>
          <a:p>
            <a:pPr marL="495300" indent="-495300">
              <a:lnSpc>
                <a:spcPct val="100000"/>
              </a:lnSpc>
              <a:spcBef>
                <a:spcPts val="900"/>
              </a:spcBef>
              <a:buFont typeface="Arial" charset="0"/>
              <a:buNone/>
            </a:pPr>
            <a:r>
              <a:rPr lang="en-CA" sz="2400" b="0"/>
              <a:t/>
            </a:r>
            <a:br>
              <a:rPr lang="en-CA" sz="2400" b="0"/>
            </a:br>
            <a:endParaRPr lang="en-CA" sz="2400" b="0"/>
          </a:p>
        </p:txBody>
      </p:sp>
      <p:sp>
        <p:nvSpPr>
          <p:cNvPr id="38915"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sz="2000" b="1">
                <a:solidFill>
                  <a:schemeClr val="bg1"/>
                </a:solidFill>
                <a:latin typeface="Arial" charset="0"/>
              </a:rPr>
              <a:t>2018</a:t>
            </a:r>
          </a:p>
        </p:txBody>
      </p:sp>
      <p:sp>
        <p:nvSpPr>
          <p:cNvPr id="120838"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US" sz="1400" i="1">
                <a:ea typeface="ＭＳ Ｐゴシック" charset="0"/>
                <a:cs typeface="Arial" charset="0"/>
              </a:rPr>
              <a:t>2018 Diabetes Canada CPG – Chapter 12.  Glycemic Management in Adults with Type 1 Diabetes </a:t>
            </a:r>
            <a:endParaRPr lang="en-CA">
              <a:ea typeface="ＭＳ Ｐゴシック" charset="0"/>
              <a:cs typeface="Arial" charset="0"/>
            </a:endParaRPr>
          </a:p>
        </p:txBody>
      </p:sp>
      <p:sp>
        <p:nvSpPr>
          <p:cNvPr id="38918" name="Rectangle 6"/>
          <p:cNvSpPr>
            <a:spLocks noChangeArrowheads="1"/>
          </p:cNvSpPr>
          <p:nvPr/>
        </p:nvSpPr>
        <p:spPr bwMode="auto">
          <a:xfrm>
            <a:off x="442913" y="6351588"/>
            <a:ext cx="704850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defTabSz="914400"/>
            <a:r>
              <a:rPr lang="en-US" sz="1400" i="1"/>
              <a:t>CGM, </a:t>
            </a:r>
            <a:r>
              <a:rPr lang="en-US" sz="1400"/>
              <a:t>continuous glucose monitoring; </a:t>
            </a:r>
            <a:r>
              <a:rPr lang="en-US" sz="1400" i="1"/>
              <a:t>CSII</a:t>
            </a:r>
            <a:r>
              <a:rPr lang="en-US" sz="1400"/>
              <a:t>, continuous subcutaneous insulin infusion</a:t>
            </a:r>
            <a:endParaRPr lang="en-CA" sz="140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1183677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p:cNvSpPr>
          <p:nvPr>
            <p:ph type="title" idx="4294967295"/>
          </p:nvPr>
        </p:nvSpPr>
        <p:spPr/>
        <p:txBody>
          <a:bodyPr/>
          <a:lstStyle/>
          <a:p>
            <a:r>
              <a:rPr lang="en-US"/>
              <a:t>Recommendation 10</a:t>
            </a:r>
            <a:endParaRPr lang="en-CA"/>
          </a:p>
        </p:txBody>
      </p:sp>
      <p:sp>
        <p:nvSpPr>
          <p:cNvPr id="39938" name="Rectangle 3"/>
          <p:cNvSpPr>
            <a:spLocks noGrp="1"/>
          </p:cNvSpPr>
          <p:nvPr>
            <p:ph type="body" idx="4294967295"/>
          </p:nvPr>
        </p:nvSpPr>
        <p:spPr/>
        <p:txBody>
          <a:bodyPr/>
          <a:lstStyle/>
          <a:p>
            <a:pPr marL="495300" indent="-495300">
              <a:lnSpc>
                <a:spcPct val="110000"/>
              </a:lnSpc>
              <a:spcBef>
                <a:spcPts val="900"/>
              </a:spcBef>
              <a:buFont typeface="Arial" charset="0"/>
              <a:buNone/>
            </a:pPr>
            <a:r>
              <a:rPr lang="en-CA" sz="2400" b="0"/>
              <a:t>10. In adults with type 1 diabetes experiencing </a:t>
            </a:r>
            <a:r>
              <a:rPr lang="en-CA" sz="2400"/>
              <a:t>nocturnal hypoglycemia </a:t>
            </a:r>
            <a:r>
              <a:rPr lang="en-CA" sz="2400" b="0"/>
              <a:t>and using CSII and CGM, </a:t>
            </a:r>
            <a:r>
              <a:rPr lang="en-CA" sz="2400"/>
              <a:t>SAP with low glucose suspend </a:t>
            </a:r>
            <a:r>
              <a:rPr lang="en-CA" sz="2400" b="0"/>
              <a:t>may be chosen over SAP alone to reduce hypoglycemia </a:t>
            </a:r>
            <a:r>
              <a:rPr lang="en-CA" sz="2000" b="0"/>
              <a:t>[Grade B, Level 2]</a:t>
            </a:r>
          </a:p>
          <a:p>
            <a:pPr marL="495300" indent="-495300">
              <a:lnSpc>
                <a:spcPct val="110000"/>
              </a:lnSpc>
              <a:spcBef>
                <a:spcPts val="900"/>
              </a:spcBef>
              <a:buFont typeface="Arial" charset="0"/>
              <a:buNone/>
            </a:pPr>
            <a:r>
              <a:rPr lang="en-CA" sz="2400" b="0"/>
              <a:t/>
            </a:r>
            <a:br>
              <a:rPr lang="en-CA" sz="2400" b="0"/>
            </a:br>
            <a:endParaRPr lang="en-CA" sz="2400" b="0"/>
          </a:p>
        </p:txBody>
      </p:sp>
      <p:sp>
        <p:nvSpPr>
          <p:cNvPr id="39939"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sz="2000" b="1">
                <a:solidFill>
                  <a:schemeClr val="bg1"/>
                </a:solidFill>
                <a:latin typeface="Arial" charset="0"/>
              </a:rPr>
              <a:t>2018</a:t>
            </a:r>
          </a:p>
        </p:txBody>
      </p:sp>
      <p:sp>
        <p:nvSpPr>
          <p:cNvPr id="128006"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US" sz="1400" i="1">
                <a:ea typeface="ＭＳ Ｐゴシック" charset="0"/>
                <a:cs typeface="Arial" charset="0"/>
              </a:rPr>
              <a:t>2018 Diabetes Canada CPG – Chapter 12.  Glycemic Management in Adults with Type 1 Diabetes </a:t>
            </a:r>
            <a:endParaRPr lang="en-CA">
              <a:ea typeface="ＭＳ Ｐゴシック" charset="0"/>
              <a:cs typeface="Arial" charset="0"/>
            </a:endParaRPr>
          </a:p>
        </p:txBody>
      </p:sp>
      <p:sp>
        <p:nvSpPr>
          <p:cNvPr id="39942" name="Rectangle 6"/>
          <p:cNvSpPr>
            <a:spLocks noChangeArrowheads="1"/>
          </p:cNvSpPr>
          <p:nvPr/>
        </p:nvSpPr>
        <p:spPr bwMode="auto">
          <a:xfrm>
            <a:off x="442913" y="6351588"/>
            <a:ext cx="7048500" cy="5175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defTabSz="914400"/>
            <a:r>
              <a:rPr lang="en-US" sz="1400" i="1"/>
              <a:t>CGM, </a:t>
            </a:r>
            <a:r>
              <a:rPr lang="en-US" sz="1400"/>
              <a:t>continuous glucose monitoring; </a:t>
            </a:r>
            <a:r>
              <a:rPr lang="en-US" sz="1400" i="1"/>
              <a:t>CSII</a:t>
            </a:r>
            <a:r>
              <a:rPr lang="en-US" sz="1400"/>
              <a:t>, continuous subcutaneous insulin infusion; </a:t>
            </a:r>
            <a:r>
              <a:rPr lang="en-US" sz="1400" i="1"/>
              <a:t>SAP</a:t>
            </a:r>
            <a:r>
              <a:rPr lang="en-US" sz="1400"/>
              <a:t>, sensor augmented pump</a:t>
            </a:r>
            <a:endParaRPr lang="en-CA" sz="140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idx="4294967295"/>
          </p:nvPr>
        </p:nvSpPr>
        <p:spPr>
          <a:xfrm>
            <a:off x="628650" y="312738"/>
            <a:ext cx="7886700" cy="1325562"/>
          </a:xfrm>
        </p:spPr>
        <p:txBody>
          <a:bodyPr/>
          <a:lstStyle/>
          <a:p>
            <a:pPr eaLnBrk="1" hangingPunct="1"/>
            <a:r>
              <a:rPr lang="en-CA"/>
              <a:t>Key Messages</a:t>
            </a:r>
          </a:p>
        </p:txBody>
      </p:sp>
      <p:sp>
        <p:nvSpPr>
          <p:cNvPr id="40962" name="Content Placeholder 2"/>
          <p:cNvSpPr>
            <a:spLocks noGrp="1"/>
          </p:cNvSpPr>
          <p:nvPr>
            <p:ph type="body" idx="4294967295"/>
          </p:nvPr>
        </p:nvSpPr>
        <p:spPr>
          <a:xfrm>
            <a:off x="628650" y="1447800"/>
            <a:ext cx="7886700" cy="4329113"/>
          </a:xfrm>
        </p:spPr>
        <p:txBody>
          <a:bodyPr/>
          <a:lstStyle/>
          <a:p>
            <a:pPr>
              <a:lnSpc>
                <a:spcPct val="100000"/>
              </a:lnSpc>
            </a:pPr>
            <a:r>
              <a:rPr lang="en-CA" sz="2200"/>
              <a:t>Basal-bolus insulin </a:t>
            </a:r>
            <a:r>
              <a:rPr lang="en-CA" sz="2200" b="0"/>
              <a:t>routines (i.e., multiple daily injections or continuous subcutaneous insulin infusion) are the </a:t>
            </a:r>
            <a:r>
              <a:rPr lang="en-CA" sz="2200"/>
              <a:t>preferred</a:t>
            </a:r>
            <a:r>
              <a:rPr lang="en-CA" sz="2200" b="0"/>
              <a:t> insulin management regimens for adults with type 1 diabetes</a:t>
            </a:r>
          </a:p>
          <a:p>
            <a:pPr>
              <a:lnSpc>
                <a:spcPct val="100000"/>
              </a:lnSpc>
            </a:pPr>
            <a:r>
              <a:rPr lang="en-CA" sz="2200" b="0"/>
              <a:t>Insulin regimens should be </a:t>
            </a:r>
            <a:r>
              <a:rPr lang="en-CA" sz="2200"/>
              <a:t>tailored to the individual</a:t>
            </a:r>
            <a:r>
              <a:rPr lang="en-CA" sz="2200" b="0"/>
              <a:t>’s treatment goals, lifestyle, diet, age, general health, motivation, hypoglycemia awareness status and ability for self-management</a:t>
            </a:r>
          </a:p>
          <a:p>
            <a:pPr>
              <a:lnSpc>
                <a:spcPct val="100000"/>
              </a:lnSpc>
            </a:pPr>
            <a:r>
              <a:rPr lang="en-CA" sz="2200" b="0"/>
              <a:t>All individuals with type 1 diabetes should be counselled about the </a:t>
            </a:r>
            <a:r>
              <a:rPr lang="en-CA" sz="2200"/>
              <a:t>risk, prevention and treatment of hypoglycemia.  Avoidance of nocturnal hypoglycemia </a:t>
            </a:r>
            <a:r>
              <a:rPr lang="en-CA" sz="2200" b="0"/>
              <a:t>may include changes in insulin therapy and increased monitoring</a:t>
            </a:r>
          </a:p>
          <a:p>
            <a:pPr>
              <a:lnSpc>
                <a:spcPct val="100000"/>
              </a:lnSpc>
            </a:pPr>
            <a:endParaRPr lang="en-CA" sz="2200"/>
          </a:p>
          <a:p>
            <a:pPr>
              <a:lnSpc>
                <a:spcPct val="100000"/>
              </a:lnSpc>
            </a:pPr>
            <a:endParaRPr lang="en-CA" sz="2200" b="0"/>
          </a:p>
        </p:txBody>
      </p:sp>
      <p:sp>
        <p:nvSpPr>
          <p:cNvPr id="104454"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US" sz="1400" i="1">
                <a:ea typeface="ＭＳ Ｐゴシック" charset="0"/>
                <a:cs typeface="Arial" charset="0"/>
              </a:rPr>
              <a:t>2018 Diabetes Canada CPG – Chapter 12.  Glycemic Management in Adults with Type 1 Diabetes </a:t>
            </a:r>
            <a:endParaRPr lang="en-CA">
              <a:ea typeface="ＭＳ Ｐゴシック" charset="0"/>
              <a:cs typeface="Arial"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idx="4294967295"/>
          </p:nvPr>
        </p:nvSpPr>
        <p:spPr/>
        <p:txBody>
          <a:bodyPr/>
          <a:lstStyle/>
          <a:p>
            <a:pPr eaLnBrk="1" hangingPunct="1"/>
            <a:r>
              <a:rPr lang="en-CA"/>
              <a:t>Key Messages</a:t>
            </a:r>
          </a:p>
        </p:txBody>
      </p:sp>
      <p:sp>
        <p:nvSpPr>
          <p:cNvPr id="41986" name="Content Placeholder 2"/>
          <p:cNvSpPr>
            <a:spLocks noGrp="1"/>
          </p:cNvSpPr>
          <p:nvPr>
            <p:ph type="body" idx="4294967295"/>
          </p:nvPr>
        </p:nvSpPr>
        <p:spPr>
          <a:xfrm>
            <a:off x="628650" y="1576388"/>
            <a:ext cx="7886700" cy="4329112"/>
          </a:xfrm>
        </p:spPr>
        <p:txBody>
          <a:bodyPr/>
          <a:lstStyle/>
          <a:p>
            <a:pPr>
              <a:lnSpc>
                <a:spcPct val="100000"/>
              </a:lnSpc>
            </a:pPr>
            <a:r>
              <a:rPr lang="en-CA" b="0"/>
              <a:t>If glycemic targets are not met with optimized multiple daily injections, </a:t>
            </a:r>
            <a:r>
              <a:rPr lang="en-CA"/>
              <a:t>CSII </a:t>
            </a:r>
            <a:r>
              <a:rPr lang="en-CA" b="0"/>
              <a:t>may be considered. Successful CSII therapy requires appropriate candidate selection, ongoing support and frequent involvement with the health-care team</a:t>
            </a:r>
          </a:p>
          <a:p>
            <a:pPr>
              <a:lnSpc>
                <a:spcPct val="100000"/>
              </a:lnSpc>
            </a:pPr>
            <a:r>
              <a:rPr lang="en-CA"/>
              <a:t>CGM </a:t>
            </a:r>
            <a:r>
              <a:rPr lang="en-CA" b="0"/>
              <a:t>may be offered to people not meeting their glycemic targets, who will wear the devices the majority of the time, in order to improve glycemic control</a:t>
            </a:r>
          </a:p>
        </p:txBody>
      </p:sp>
      <p:sp>
        <p:nvSpPr>
          <p:cNvPr id="113669"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US" sz="1400" i="1">
                <a:ea typeface="ＭＳ Ｐゴシック" charset="0"/>
                <a:cs typeface="Arial" charset="0"/>
              </a:rPr>
              <a:t>2018 Diabetes Canada CPG – Chapter 12.  Glycemic Management in Adults with Type 1 Diabetes </a:t>
            </a:r>
            <a:endParaRPr lang="en-CA">
              <a:ea typeface="ＭＳ Ｐゴシック" charset="0"/>
              <a:cs typeface="Arial" charset="0"/>
            </a:endParaRPr>
          </a:p>
        </p:txBody>
      </p:sp>
      <p:sp>
        <p:nvSpPr>
          <p:cNvPr id="41989" name="Rectangle 5"/>
          <p:cNvSpPr>
            <a:spLocks noChangeArrowheads="1"/>
          </p:cNvSpPr>
          <p:nvPr/>
        </p:nvSpPr>
        <p:spPr bwMode="auto">
          <a:xfrm>
            <a:off x="442913" y="6351588"/>
            <a:ext cx="704850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defTabSz="914400"/>
            <a:r>
              <a:rPr lang="en-US" sz="1400" i="1"/>
              <a:t>CGM, </a:t>
            </a:r>
            <a:r>
              <a:rPr lang="en-US" sz="1400"/>
              <a:t>continuous glucose monitoring; </a:t>
            </a:r>
            <a:r>
              <a:rPr lang="en-US" sz="1400" i="1"/>
              <a:t>CSII</a:t>
            </a:r>
            <a:r>
              <a:rPr lang="en-US" sz="1400"/>
              <a:t>, continuous subcutaneous insulin infusion</a:t>
            </a:r>
            <a:endParaRPr lang="en-CA" sz="140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p:cNvSpPr>
          <p:nvPr>
            <p:ph type="title" idx="4294967295"/>
          </p:nvPr>
        </p:nvSpPr>
        <p:spPr>
          <a:xfrm>
            <a:off x="628650" y="458788"/>
            <a:ext cx="7886700" cy="1325562"/>
          </a:xfrm>
        </p:spPr>
        <p:txBody>
          <a:bodyPr/>
          <a:lstStyle/>
          <a:p>
            <a:r>
              <a:rPr lang="en-US" sz="4000"/>
              <a:t>Key Messages for People with Diabetes</a:t>
            </a:r>
            <a:endParaRPr lang="en-CA" sz="4000"/>
          </a:p>
        </p:txBody>
      </p:sp>
      <p:sp>
        <p:nvSpPr>
          <p:cNvPr id="75779" name="Rectangle 3"/>
          <p:cNvSpPr>
            <a:spLocks noGrp="1"/>
          </p:cNvSpPr>
          <p:nvPr>
            <p:ph type="body" idx="4294967295"/>
          </p:nvPr>
        </p:nvSpPr>
        <p:spPr>
          <a:xfrm>
            <a:off x="628650" y="2025650"/>
            <a:ext cx="7786688" cy="4824413"/>
          </a:xfrm>
        </p:spPr>
        <p:txBody>
          <a:bodyPr/>
          <a:lstStyle/>
          <a:p>
            <a:pPr>
              <a:lnSpc>
                <a:spcPct val="100000"/>
              </a:lnSpc>
              <a:defRPr/>
            </a:pPr>
            <a:r>
              <a:rPr lang="en-CA" sz="2400" b="0" dirty="0">
                <a:ea typeface="ＭＳ Ｐゴシック" charset="0"/>
                <a:cs typeface="Open Sans" charset="0"/>
              </a:rPr>
              <a:t>Insulin therapy is required for the treatment of type 1 </a:t>
            </a:r>
            <a:r>
              <a:rPr lang="en-CA" sz="2400" b="0" dirty="0" smtClean="0">
                <a:ea typeface="ＭＳ Ｐゴシック" charset="0"/>
                <a:cs typeface="Open Sans" charset="0"/>
              </a:rPr>
              <a:t>diabetes</a:t>
            </a:r>
          </a:p>
          <a:p>
            <a:pPr marL="0" indent="0">
              <a:lnSpc>
                <a:spcPct val="100000"/>
              </a:lnSpc>
              <a:buFont typeface="Arial" charset="0"/>
              <a:buNone/>
              <a:defRPr/>
            </a:pPr>
            <a:endParaRPr lang="en-CA" sz="1000" b="0" dirty="0">
              <a:ea typeface="ＭＳ Ｐゴシック" charset="0"/>
              <a:cs typeface="Open Sans" charset="0"/>
            </a:endParaRPr>
          </a:p>
          <a:p>
            <a:pPr>
              <a:lnSpc>
                <a:spcPct val="100000"/>
              </a:lnSpc>
              <a:defRPr/>
            </a:pPr>
            <a:r>
              <a:rPr lang="en-CA" sz="2400" b="0" dirty="0">
                <a:ea typeface="ＭＳ Ｐゴシック" charset="0"/>
                <a:cs typeface="Open Sans" charset="0"/>
              </a:rPr>
              <a:t>There are a variety of </a:t>
            </a:r>
            <a:r>
              <a:rPr lang="en-CA" sz="2400" b="0" dirty="0" err="1">
                <a:ea typeface="ＭＳ Ｐゴシック" charset="0"/>
                <a:cs typeface="Open Sans" charset="0"/>
              </a:rPr>
              <a:t>insulins</a:t>
            </a:r>
            <a:r>
              <a:rPr lang="en-CA" sz="2400" b="0" dirty="0">
                <a:ea typeface="ＭＳ Ｐゴシック" charset="0"/>
                <a:cs typeface="Open Sans" charset="0"/>
              </a:rPr>
              <a:t> and methods of giving insulin to help manage type 1 </a:t>
            </a:r>
            <a:r>
              <a:rPr lang="en-CA" sz="2400" b="0" dirty="0" smtClean="0">
                <a:ea typeface="ＭＳ Ｐゴシック" charset="0"/>
                <a:cs typeface="Open Sans" charset="0"/>
              </a:rPr>
              <a:t>diabetes</a:t>
            </a:r>
          </a:p>
          <a:p>
            <a:pPr marL="0" indent="0">
              <a:lnSpc>
                <a:spcPct val="100000"/>
              </a:lnSpc>
              <a:buFont typeface="Arial" charset="0"/>
              <a:buNone/>
              <a:defRPr/>
            </a:pPr>
            <a:endParaRPr lang="en-CA" sz="1000" b="0" dirty="0">
              <a:ea typeface="ＭＳ Ｐゴシック" charset="0"/>
              <a:cs typeface="Open Sans" charset="0"/>
            </a:endParaRPr>
          </a:p>
          <a:p>
            <a:pPr>
              <a:lnSpc>
                <a:spcPct val="100000"/>
              </a:lnSpc>
              <a:defRPr/>
            </a:pPr>
            <a:r>
              <a:rPr lang="en-CA" sz="2400" b="0" dirty="0">
                <a:ea typeface="ＭＳ Ｐゴシック" charset="0"/>
                <a:cs typeface="Open Sans" charset="0"/>
              </a:rPr>
              <a:t>Insulin is injected by pen, syringe or insulin pump</a:t>
            </a:r>
          </a:p>
          <a:p>
            <a:pPr marL="0" indent="0">
              <a:lnSpc>
                <a:spcPct val="100000"/>
              </a:lnSpc>
              <a:buFont typeface="Arial" charset="0"/>
              <a:buNone/>
              <a:defRPr/>
            </a:pPr>
            <a:endParaRPr lang="en-CA" sz="2000" b="0" dirty="0">
              <a:ea typeface="ＭＳ Ｐゴシック" charset="0"/>
              <a:cs typeface="Open Sans" charset="0"/>
            </a:endParaRPr>
          </a:p>
        </p:txBody>
      </p:sp>
      <p:sp>
        <p:nvSpPr>
          <p:cNvPr id="75781"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US" sz="1400" i="1">
                <a:ea typeface="ＭＳ Ｐゴシック" charset="0"/>
                <a:cs typeface="Arial" charset="0"/>
              </a:rPr>
              <a:t>2018 Diabetes Canada CPG – Chapter 12.  Glycemic Management in Adults with Type 1 Diabetes </a:t>
            </a:r>
            <a:endParaRPr lang="en-CA">
              <a:ea typeface="ＭＳ Ｐゴシック" charset="0"/>
              <a:cs typeface="Arial"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p:cNvSpPr>
          <p:nvPr>
            <p:ph type="title" idx="4294967295"/>
          </p:nvPr>
        </p:nvSpPr>
        <p:spPr>
          <a:xfrm>
            <a:off x="628650" y="458788"/>
            <a:ext cx="7886700" cy="1325562"/>
          </a:xfrm>
        </p:spPr>
        <p:txBody>
          <a:bodyPr/>
          <a:lstStyle/>
          <a:p>
            <a:r>
              <a:rPr lang="en-US" sz="4000"/>
              <a:t>Key Messages for People with Diabetes</a:t>
            </a:r>
            <a:endParaRPr lang="en-CA" sz="4000"/>
          </a:p>
        </p:txBody>
      </p:sp>
      <p:sp>
        <p:nvSpPr>
          <p:cNvPr id="44034" name="Rectangle 3"/>
          <p:cNvSpPr>
            <a:spLocks noGrp="1"/>
          </p:cNvSpPr>
          <p:nvPr>
            <p:ph type="body" idx="4294967295"/>
          </p:nvPr>
        </p:nvSpPr>
        <p:spPr>
          <a:xfrm>
            <a:off x="628650" y="1784350"/>
            <a:ext cx="8064500" cy="4824413"/>
          </a:xfrm>
        </p:spPr>
        <p:txBody>
          <a:bodyPr/>
          <a:lstStyle/>
          <a:p>
            <a:pPr>
              <a:lnSpc>
                <a:spcPct val="100000"/>
              </a:lnSpc>
            </a:pPr>
            <a:r>
              <a:rPr lang="en-CA" sz="2400" b="0"/>
              <a:t>Your health-care provider will work with you to determine such things as:</a:t>
            </a:r>
          </a:p>
          <a:p>
            <a:pPr lvl="1">
              <a:lnSpc>
                <a:spcPct val="100000"/>
              </a:lnSpc>
            </a:pPr>
            <a:r>
              <a:rPr lang="en-CA" sz="2400">
                <a:latin typeface="Open Sans" charset="0"/>
              </a:rPr>
              <a:t>The number of insulin injections you need per day</a:t>
            </a:r>
          </a:p>
          <a:p>
            <a:pPr lvl="1">
              <a:lnSpc>
                <a:spcPct val="100000"/>
              </a:lnSpc>
            </a:pPr>
            <a:r>
              <a:rPr lang="en-CA" sz="2400">
                <a:latin typeface="Open Sans" charset="0"/>
              </a:rPr>
              <a:t>The timing of your insulin injections</a:t>
            </a:r>
          </a:p>
          <a:p>
            <a:pPr lvl="1">
              <a:lnSpc>
                <a:spcPct val="100000"/>
              </a:lnSpc>
            </a:pPr>
            <a:r>
              <a:rPr lang="en-CA" sz="2400">
                <a:latin typeface="Open Sans" charset="0"/>
              </a:rPr>
              <a:t>The dose of insulin you need with each injection</a:t>
            </a:r>
          </a:p>
          <a:p>
            <a:pPr lvl="1">
              <a:lnSpc>
                <a:spcPct val="100000"/>
              </a:lnSpc>
            </a:pPr>
            <a:r>
              <a:rPr lang="en-CA" sz="2400">
                <a:latin typeface="Open Sans" charset="0"/>
              </a:rPr>
              <a:t>If an insulin pump is appropriate for you</a:t>
            </a:r>
          </a:p>
          <a:p>
            <a:pPr lvl="1">
              <a:lnSpc>
                <a:spcPct val="100000"/>
              </a:lnSpc>
            </a:pPr>
            <a:r>
              <a:rPr lang="en-CA" sz="2400">
                <a:latin typeface="Open Sans" charset="0"/>
              </a:rPr>
              <a:t>Your pump settings if you are using a pump</a:t>
            </a:r>
          </a:p>
          <a:p>
            <a:pPr>
              <a:lnSpc>
                <a:spcPct val="100000"/>
              </a:lnSpc>
            </a:pPr>
            <a:endParaRPr lang="en-CA" sz="2000" b="0"/>
          </a:p>
        </p:txBody>
      </p:sp>
      <p:sp>
        <p:nvSpPr>
          <p:cNvPr id="75781"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US" sz="1400" i="1">
                <a:ea typeface="ＭＳ Ｐゴシック" charset="0"/>
                <a:cs typeface="Arial" charset="0"/>
              </a:rPr>
              <a:t>2018 Diabetes Canada CPG – Chapter 12.  Glycemic Management in Adults with Type 1 Diabetes </a:t>
            </a:r>
            <a:endParaRPr lang="en-CA">
              <a:ea typeface="ＭＳ Ｐゴシック" charset="0"/>
              <a:cs typeface="Arial"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p:cNvSpPr>
          <p:nvPr>
            <p:ph type="title" idx="4294967295"/>
          </p:nvPr>
        </p:nvSpPr>
        <p:spPr>
          <a:xfrm>
            <a:off x="628650" y="533400"/>
            <a:ext cx="7886700" cy="1325563"/>
          </a:xfrm>
        </p:spPr>
        <p:txBody>
          <a:bodyPr/>
          <a:lstStyle/>
          <a:p>
            <a:r>
              <a:rPr lang="en-US"/>
              <a:t>Key Messages for People with Diabetes</a:t>
            </a:r>
            <a:endParaRPr lang="en-CA"/>
          </a:p>
        </p:txBody>
      </p:sp>
      <p:sp>
        <p:nvSpPr>
          <p:cNvPr id="45058" name="Rectangle 3"/>
          <p:cNvSpPr>
            <a:spLocks noGrp="1"/>
          </p:cNvSpPr>
          <p:nvPr>
            <p:ph type="body" idx="4294967295"/>
          </p:nvPr>
        </p:nvSpPr>
        <p:spPr>
          <a:xfrm>
            <a:off x="628650" y="2047875"/>
            <a:ext cx="8064500" cy="4824413"/>
          </a:xfrm>
        </p:spPr>
        <p:txBody>
          <a:bodyPr/>
          <a:lstStyle/>
          <a:p>
            <a:pPr>
              <a:lnSpc>
                <a:spcPct val="100000"/>
              </a:lnSpc>
            </a:pPr>
            <a:r>
              <a:rPr lang="en-CA" sz="2400" b="0"/>
              <a:t>The insulin treatment your health-care provider prescribes will depend on your goals, lifestyle, meal plan, age, and general health. Social and financial factors may also be taken into account</a:t>
            </a:r>
          </a:p>
          <a:p>
            <a:pPr>
              <a:lnSpc>
                <a:spcPct val="100000"/>
              </a:lnSpc>
            </a:pPr>
            <a:r>
              <a:rPr lang="en-CA" sz="2400" b="0"/>
              <a:t>Learning to avoid and treat hypoglycemia (low blood glucose) is an important part of your education. The ideal balance is to achieve blood glucose levels that are as close to target as possible while avoiding hypoglycemia</a:t>
            </a:r>
          </a:p>
          <a:p>
            <a:pPr>
              <a:lnSpc>
                <a:spcPct val="100000"/>
              </a:lnSpc>
              <a:buFont typeface="Arial" charset="0"/>
              <a:buNone/>
            </a:pPr>
            <a:endParaRPr lang="en-CA" sz="2400" b="0"/>
          </a:p>
        </p:txBody>
      </p:sp>
      <p:sp>
        <p:nvSpPr>
          <p:cNvPr id="114693"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US" sz="1400" i="1">
                <a:ea typeface="ＭＳ Ｐゴシック" charset="0"/>
                <a:cs typeface="Arial" charset="0"/>
              </a:rPr>
              <a:t>2018 Diabetes Canada CPG – Chapter 12.  Glycemic Management in Adults with Type 1 Diabetes </a:t>
            </a:r>
            <a:endParaRPr lang="en-CA">
              <a:ea typeface="ＭＳ Ｐゴシック" charset="0"/>
              <a:cs typeface="Arial"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4"/>
          <p:cNvSpPr>
            <a:spLocks noGrp="1"/>
          </p:cNvSpPr>
          <p:nvPr>
            <p:ph type="title"/>
          </p:nvPr>
        </p:nvSpPr>
        <p:spPr>
          <a:xfrm>
            <a:off x="666750" y="147638"/>
            <a:ext cx="7886700" cy="1325562"/>
          </a:xfrm>
        </p:spPr>
        <p:txBody>
          <a:bodyPr/>
          <a:lstStyle/>
          <a:p>
            <a:pPr algn="ctr"/>
            <a:r>
              <a:rPr lang="en-US" sz="3600" b="0"/>
              <a:t>Visit </a:t>
            </a:r>
            <a:r>
              <a:rPr lang="en-US" sz="3600"/>
              <a:t>guidelines.diabetes.ca</a:t>
            </a:r>
            <a:r>
              <a:rPr lang="en-US" sz="3600" b="0"/>
              <a:t> </a:t>
            </a:r>
            <a:br>
              <a:rPr lang="en-US" sz="3600" b="0"/>
            </a:br>
            <a:endParaRPr lang="en-US" sz="3600" b="0"/>
          </a:p>
        </p:txBody>
      </p:sp>
      <p:pic>
        <p:nvPicPr>
          <p:cNvPr id="46082"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0288"/>
            <a:ext cx="9144000" cy="5724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a:xfrm>
            <a:off x="641350" y="0"/>
            <a:ext cx="7886700" cy="1325563"/>
          </a:xfrm>
        </p:spPr>
        <p:txBody>
          <a:bodyPr/>
          <a:lstStyle/>
          <a:p>
            <a:pPr algn="ctr"/>
            <a:r>
              <a:rPr lang="en-US"/>
              <a:t>Or download the App</a:t>
            </a:r>
          </a:p>
        </p:txBody>
      </p:sp>
      <p:pic>
        <p:nvPicPr>
          <p:cNvPr id="47106"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67238" y="2103438"/>
            <a:ext cx="4022725" cy="2952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7107"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0613" y="1090613"/>
            <a:ext cx="3052762" cy="54308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idx="4294967295"/>
          </p:nvPr>
        </p:nvSpPr>
        <p:spPr/>
        <p:txBody>
          <a:bodyPr lIns="91440" tIns="45720" rIns="91440" bIns="45720"/>
          <a:lstStyle/>
          <a:p>
            <a:r>
              <a:rPr lang="en-US"/>
              <a:t>Diabetes Canada Clinical Practice Guidelines</a:t>
            </a:r>
          </a:p>
        </p:txBody>
      </p:sp>
      <p:sp>
        <p:nvSpPr>
          <p:cNvPr id="48130" name="Content Placeholder 2"/>
          <p:cNvSpPr>
            <a:spLocks noGrp="1"/>
          </p:cNvSpPr>
          <p:nvPr>
            <p:ph idx="4294967295"/>
          </p:nvPr>
        </p:nvSpPr>
        <p:spPr/>
        <p:txBody>
          <a:bodyPr lIns="91440" tIns="45720" rIns="91440" bIns="45720"/>
          <a:lstStyle/>
          <a:p>
            <a:pPr marL="0" indent="0" defTabSz="914400">
              <a:buFont typeface="Arial" charset="0"/>
              <a:buNone/>
            </a:pPr>
            <a:endParaRPr lang="en-US">
              <a:hlinkClick r:id="rId2"/>
            </a:endParaRPr>
          </a:p>
          <a:p>
            <a:pPr marL="0" indent="0" defTabSz="914400">
              <a:buFont typeface="Arial" charset="0"/>
              <a:buNone/>
            </a:pPr>
            <a:r>
              <a:rPr lang="en-US">
                <a:solidFill>
                  <a:srgbClr val="C00000"/>
                </a:solidFill>
                <a:hlinkClick r:id="rId2"/>
              </a:rPr>
              <a:t>http://guidelines.diabetes.ca</a:t>
            </a:r>
            <a:r>
              <a:rPr lang="en-US">
                <a:solidFill>
                  <a:srgbClr val="C00000"/>
                </a:solidFill>
              </a:rPr>
              <a:t> </a:t>
            </a:r>
            <a:r>
              <a:rPr lang="en-US">
                <a:solidFill>
                  <a:schemeClr val="accent1"/>
                </a:solidFill>
              </a:rPr>
              <a:t>– for health-care providers</a:t>
            </a:r>
          </a:p>
          <a:p>
            <a:pPr marL="0" indent="0" defTabSz="914400">
              <a:buFont typeface="Arial" charset="0"/>
              <a:buNone/>
            </a:pPr>
            <a:endParaRPr lang="en-US">
              <a:solidFill>
                <a:schemeClr val="accent1"/>
              </a:solidFill>
            </a:endParaRPr>
          </a:p>
          <a:p>
            <a:pPr marL="0" indent="0" defTabSz="914400">
              <a:buFont typeface="Arial" charset="0"/>
              <a:buNone/>
            </a:pPr>
            <a:r>
              <a:rPr lang="en-US"/>
              <a:t>1-800-BANTING (226-8464)</a:t>
            </a:r>
          </a:p>
          <a:p>
            <a:pPr marL="0" indent="0" defTabSz="914400">
              <a:buFont typeface="Arial" charset="0"/>
              <a:buNone/>
            </a:pPr>
            <a:endParaRPr lang="en-US"/>
          </a:p>
          <a:p>
            <a:pPr marL="0" indent="0" defTabSz="914400">
              <a:buFont typeface="Arial" charset="0"/>
              <a:buNone/>
            </a:pPr>
            <a:r>
              <a:rPr lang="en-US">
                <a:hlinkClick r:id="rId3"/>
              </a:rPr>
              <a:t>http://diabetes.ca </a:t>
            </a:r>
            <a:r>
              <a:rPr lang="en-US">
                <a:solidFill>
                  <a:schemeClr val="accent1"/>
                </a:solidFill>
              </a:rPr>
              <a:t>– for people with diabetes </a:t>
            </a:r>
          </a:p>
          <a:p>
            <a:pPr marL="0" indent="0" defTabSz="914400"/>
            <a:endParaRPr lang="en-US">
              <a:solidFill>
                <a:schemeClr val="accent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6021388"/>
            <a:ext cx="9144000" cy="234950"/>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8434" name="Title 1"/>
          <p:cNvSpPr>
            <a:spLocks noGrp="1"/>
          </p:cNvSpPr>
          <p:nvPr>
            <p:ph type="title"/>
          </p:nvPr>
        </p:nvSpPr>
        <p:spPr>
          <a:xfrm>
            <a:off x="628650" y="0"/>
            <a:ext cx="7886700" cy="1325563"/>
          </a:xfrm>
        </p:spPr>
        <p:txBody>
          <a:bodyPr/>
          <a:lstStyle/>
          <a:p>
            <a:r>
              <a:rPr lang="en-US"/>
              <a:t>In memoriam </a:t>
            </a:r>
            <a:r>
              <a:rPr lang="mr-IN"/>
              <a:t>…</a:t>
            </a:r>
            <a:endParaRPr lang="en-US"/>
          </a:p>
        </p:txBody>
      </p:sp>
      <p:sp>
        <p:nvSpPr>
          <p:cNvPr id="18435" name="Content Placeholder 3"/>
          <p:cNvSpPr>
            <a:spLocks noGrp="1"/>
          </p:cNvSpPr>
          <p:nvPr>
            <p:ph sz="half" idx="2"/>
          </p:nvPr>
        </p:nvSpPr>
        <p:spPr>
          <a:xfrm>
            <a:off x="3709988" y="1530350"/>
            <a:ext cx="5216525" cy="4525963"/>
          </a:xfrm>
        </p:spPr>
        <p:txBody>
          <a:bodyPr/>
          <a:lstStyle/>
          <a:p>
            <a:pPr marL="0" indent="0">
              <a:lnSpc>
                <a:spcPct val="100000"/>
              </a:lnSpc>
              <a:buFont typeface="Arial" charset="0"/>
              <a:buNone/>
            </a:pPr>
            <a:r>
              <a:rPr lang="en-US" sz="2000" b="0"/>
              <a:t>Angie completed her MD, residency in Internal Medicine and fellowship in Endocrinology at Dalhousie University before returning to her hometown, Fredericton in 2003.  She was a Clinical Associate Professor of Medicine (Endocrinology) at Memorial and Dalhousie Universities and was active in regional and provincial diabetes strategies and all levels of medication education.  She was known for her warmth, compassion and dedication to her family, her patients and her community.  She passed away from a sudden illness on February 11, 2018.  She will be missed.  </a:t>
            </a:r>
          </a:p>
        </p:txBody>
      </p:sp>
      <p:pic>
        <p:nvPicPr>
          <p:cNvPr id="18436"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9738" y="1628775"/>
            <a:ext cx="3121025" cy="4038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TextBox 5"/>
          <p:cNvSpPr txBox="1"/>
          <p:nvPr/>
        </p:nvSpPr>
        <p:spPr>
          <a:xfrm>
            <a:off x="3709988" y="1038225"/>
            <a:ext cx="4848225" cy="523875"/>
          </a:xfrm>
          <a:prstGeom prst="rect">
            <a:avLst/>
          </a:prstGeom>
          <a:noFill/>
        </p:spPr>
        <p:txBody>
          <a:bodyPr>
            <a:spAutoFit/>
          </a:bodyPr>
          <a:lstStyle/>
          <a:p>
            <a:pPr algn="ctr">
              <a:defRPr/>
            </a:pPr>
            <a:r>
              <a:rPr lang="en-US" sz="2800" b="1" dirty="0">
                <a:solidFill>
                  <a:schemeClr val="accent1">
                    <a:lumMod val="50000"/>
                  </a:schemeClr>
                </a:solidFill>
                <a:latin typeface="Open Sans"/>
                <a:ea typeface="ＭＳ Ｐゴシック" charset="0"/>
                <a:cs typeface="Open Sans"/>
              </a:rPr>
              <a:t>Dr. Angela </a:t>
            </a:r>
            <a:r>
              <a:rPr lang="en-US" sz="2800" b="1" dirty="0" err="1">
                <a:solidFill>
                  <a:schemeClr val="accent1">
                    <a:lumMod val="50000"/>
                  </a:schemeClr>
                </a:solidFill>
                <a:latin typeface="Open Sans"/>
                <a:ea typeface="ＭＳ Ｐゴシック" charset="0"/>
                <a:cs typeface="Open Sans"/>
              </a:rPr>
              <a:t>McGibbon</a:t>
            </a:r>
            <a:endParaRPr lang="en-US" sz="2800" b="1" dirty="0">
              <a:solidFill>
                <a:schemeClr val="accent1">
                  <a:lumMod val="50000"/>
                </a:schemeClr>
              </a:solidFill>
              <a:latin typeface="Open Sans"/>
              <a:ea typeface="ＭＳ Ｐゴシック" charset="0"/>
              <a:cs typeface="Open San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idx="4294967295"/>
          </p:nvPr>
        </p:nvSpPr>
        <p:spPr/>
        <p:txBody>
          <a:bodyPr/>
          <a:lstStyle/>
          <a:p>
            <a:pPr eaLnBrk="1" hangingPunct="1"/>
            <a:r>
              <a:rPr lang="en-CA"/>
              <a:t>Key Changes</a:t>
            </a:r>
          </a:p>
        </p:txBody>
      </p:sp>
      <p:sp>
        <p:nvSpPr>
          <p:cNvPr id="19458" name="Content Placeholder 2"/>
          <p:cNvSpPr>
            <a:spLocks noGrp="1"/>
          </p:cNvSpPr>
          <p:nvPr>
            <p:ph type="body" idx="4294967295"/>
          </p:nvPr>
        </p:nvSpPr>
        <p:spPr>
          <a:xfrm>
            <a:off x="628650" y="1528763"/>
            <a:ext cx="7886700" cy="4329112"/>
          </a:xfrm>
        </p:spPr>
        <p:txBody>
          <a:bodyPr/>
          <a:lstStyle/>
          <a:p>
            <a:pPr>
              <a:lnSpc>
                <a:spcPct val="100000"/>
              </a:lnSpc>
            </a:pPr>
            <a:r>
              <a:rPr lang="en-CA" sz="2400" b="0"/>
              <a:t>Formerly titled “Pharmacotherapy in Type 1 diabetes”</a:t>
            </a:r>
          </a:p>
          <a:p>
            <a:pPr lvl="1">
              <a:lnSpc>
                <a:spcPct val="100000"/>
              </a:lnSpc>
            </a:pPr>
            <a:r>
              <a:rPr lang="en-CA" sz="2400">
                <a:latin typeface="Open Sans" charset="0"/>
              </a:rPr>
              <a:t>New title to reflect other treatment modalities for type 1 diabetes</a:t>
            </a:r>
          </a:p>
          <a:p>
            <a:pPr>
              <a:lnSpc>
                <a:spcPct val="100000"/>
              </a:lnSpc>
            </a:pPr>
            <a:r>
              <a:rPr lang="en-CA" sz="2400" b="0"/>
              <a:t>New information on </a:t>
            </a:r>
          </a:p>
          <a:p>
            <a:pPr lvl="1">
              <a:lnSpc>
                <a:spcPct val="100000"/>
              </a:lnSpc>
            </a:pPr>
            <a:r>
              <a:rPr lang="en-CA" sz="2400">
                <a:latin typeface="Open Sans" charset="0"/>
              </a:rPr>
              <a:t>New bolus (prandial) and basal insulin preparations</a:t>
            </a:r>
          </a:p>
          <a:p>
            <a:pPr lvl="1">
              <a:lnSpc>
                <a:spcPct val="100000"/>
              </a:lnSpc>
            </a:pPr>
            <a:r>
              <a:rPr lang="en-CA" sz="2400">
                <a:latin typeface="Open Sans" charset="0"/>
              </a:rPr>
              <a:t>Role of CSII and CGM</a:t>
            </a:r>
            <a:endParaRPr lang="en-US" sz="2400">
              <a:latin typeface="Open Sans" charset="0"/>
            </a:endParaRPr>
          </a:p>
        </p:txBody>
      </p:sp>
      <p:sp>
        <p:nvSpPr>
          <p:cNvPr id="19459"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sz="2000" b="1">
                <a:solidFill>
                  <a:schemeClr val="bg1"/>
                </a:solidFill>
                <a:latin typeface="Arial" charset="0"/>
              </a:rPr>
              <a:t>2018</a:t>
            </a:r>
          </a:p>
        </p:txBody>
      </p:sp>
      <p:sp>
        <p:nvSpPr>
          <p:cNvPr id="57350"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US" sz="1400" i="1">
                <a:ea typeface="ＭＳ Ｐゴシック" charset="0"/>
                <a:cs typeface="Arial" charset="0"/>
              </a:rPr>
              <a:t>2018 Diabetes Canada CPG – Chapter 12.  Glycemic Management in Adults with Type 1 Diabetes </a:t>
            </a:r>
            <a:endParaRPr lang="en-CA">
              <a:ea typeface="ＭＳ Ｐゴシック" charset="0"/>
              <a:cs typeface="Arial" charset="0"/>
            </a:endParaRPr>
          </a:p>
        </p:txBody>
      </p:sp>
      <p:sp>
        <p:nvSpPr>
          <p:cNvPr id="19462" name="Text Box 6"/>
          <p:cNvSpPr txBox="1">
            <a:spLocks noChangeArrowheads="1"/>
          </p:cNvSpPr>
          <p:nvPr/>
        </p:nvSpPr>
        <p:spPr bwMode="auto">
          <a:xfrm>
            <a:off x="395288" y="6302375"/>
            <a:ext cx="66230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0"/>
                <a:cs typeface="MS PGothic" charset="0"/>
              </a:defRPr>
            </a:lvl1pPr>
            <a:lvl2pPr eaLnBrk="0" hangingPunct="0">
              <a:defRPr sz="2400">
                <a:solidFill>
                  <a:schemeClr val="tx1"/>
                </a:solidFill>
                <a:latin typeface="Calibri" charset="0"/>
                <a:ea typeface="MS PGothic" charset="0"/>
                <a:cs typeface="MS PGothic" charset="0"/>
              </a:defRPr>
            </a:lvl2pPr>
            <a:lvl3pPr eaLnBrk="0" hangingPunct="0">
              <a:defRPr sz="2400">
                <a:solidFill>
                  <a:schemeClr val="tx1"/>
                </a:solidFill>
                <a:latin typeface="Calibri" charset="0"/>
                <a:ea typeface="MS PGothic" charset="0"/>
                <a:cs typeface="MS PGothic" charset="0"/>
              </a:defRPr>
            </a:lvl3pPr>
            <a:lvl4pPr eaLnBrk="0" hangingPunct="0">
              <a:defRPr sz="2400">
                <a:solidFill>
                  <a:schemeClr val="tx1"/>
                </a:solidFill>
                <a:latin typeface="Calibri" charset="0"/>
                <a:ea typeface="MS PGothic" charset="0"/>
                <a:cs typeface="MS PGothic" charset="0"/>
              </a:defRPr>
            </a:lvl4pPr>
            <a:lvl5pPr eaLnBrk="0" hangingPunct="0">
              <a:defRPr sz="2400">
                <a:solidFill>
                  <a:schemeClr val="tx1"/>
                </a:solidFill>
                <a:latin typeface="Calibri" charset="0"/>
                <a:ea typeface="MS PGothic" charset="0"/>
                <a:cs typeface="MS PGothic" charset="0"/>
              </a:defRPr>
            </a:lvl5pPr>
            <a:lvl6pPr marL="2139950" indent="146050" eaLnBrk="0" fontAlgn="base" hangingPunct="0">
              <a:spcBef>
                <a:spcPct val="0"/>
              </a:spcBef>
              <a:spcAft>
                <a:spcPct val="0"/>
              </a:spcAft>
              <a:defRPr sz="2400">
                <a:solidFill>
                  <a:schemeClr val="tx1"/>
                </a:solidFill>
                <a:latin typeface="Calibri" charset="0"/>
                <a:ea typeface="MS PGothic" charset="0"/>
                <a:cs typeface="MS PGothic" charset="0"/>
              </a:defRPr>
            </a:lvl6pPr>
            <a:lvl7pPr marL="2597150" indent="146050" eaLnBrk="0" fontAlgn="base" hangingPunct="0">
              <a:spcBef>
                <a:spcPct val="0"/>
              </a:spcBef>
              <a:spcAft>
                <a:spcPct val="0"/>
              </a:spcAft>
              <a:defRPr sz="2400">
                <a:solidFill>
                  <a:schemeClr val="tx1"/>
                </a:solidFill>
                <a:latin typeface="Calibri" charset="0"/>
                <a:ea typeface="MS PGothic" charset="0"/>
                <a:cs typeface="MS PGothic" charset="0"/>
              </a:defRPr>
            </a:lvl7pPr>
            <a:lvl8pPr marL="3054350" indent="146050" eaLnBrk="0" fontAlgn="base" hangingPunct="0">
              <a:spcBef>
                <a:spcPct val="0"/>
              </a:spcBef>
              <a:spcAft>
                <a:spcPct val="0"/>
              </a:spcAft>
              <a:defRPr sz="2400">
                <a:solidFill>
                  <a:schemeClr val="tx1"/>
                </a:solidFill>
                <a:latin typeface="Calibri" charset="0"/>
                <a:ea typeface="MS PGothic" charset="0"/>
                <a:cs typeface="MS PGothic" charset="0"/>
              </a:defRPr>
            </a:lvl8pPr>
            <a:lvl9pPr marL="3511550" indent="14605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defTabSz="914400" eaLnBrk="1" hangingPunct="1">
              <a:spcBef>
                <a:spcPct val="50000"/>
              </a:spcBef>
            </a:pPr>
            <a:r>
              <a:rPr lang="en-US" sz="1400" i="1"/>
              <a:t>CGM</a:t>
            </a:r>
            <a:r>
              <a:rPr lang="en-US" sz="1400"/>
              <a:t>, continuous glucose monitoring; </a:t>
            </a:r>
            <a:r>
              <a:rPr lang="en-US" sz="1400" i="1"/>
              <a:t>CSII</a:t>
            </a:r>
            <a:r>
              <a:rPr lang="en-US" sz="1400"/>
              <a:t>, continuous subcutaneous insulin infusion</a:t>
            </a:r>
            <a:endParaRPr lang="en-CA" sz="140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3"/>
          <p:cNvSpPr>
            <a:spLocks noGrp="1"/>
          </p:cNvSpPr>
          <p:nvPr>
            <p:ph type="title" idx="4294967295"/>
          </p:nvPr>
        </p:nvSpPr>
        <p:spPr>
          <a:xfrm>
            <a:off x="628650" y="368300"/>
            <a:ext cx="7886700" cy="1325563"/>
          </a:xfrm>
        </p:spPr>
        <p:txBody>
          <a:bodyPr lIns="91440" tIns="45720" rIns="91440" bIns="45720"/>
          <a:lstStyle/>
          <a:p>
            <a:r>
              <a:rPr lang="en-US" sz="4000"/>
              <a:t>Pharmacotherapy in Type 1 Diabetes Checklist</a:t>
            </a:r>
          </a:p>
        </p:txBody>
      </p:sp>
      <p:sp>
        <p:nvSpPr>
          <p:cNvPr id="20482" name="Content Placeholder 4"/>
          <p:cNvSpPr>
            <a:spLocks noGrp="1"/>
          </p:cNvSpPr>
          <p:nvPr>
            <p:ph idx="4294967295"/>
          </p:nvPr>
        </p:nvSpPr>
        <p:spPr>
          <a:xfrm>
            <a:off x="625475" y="1833563"/>
            <a:ext cx="7886700" cy="4329112"/>
          </a:xfrm>
        </p:spPr>
        <p:txBody>
          <a:bodyPr lIns="91440" tIns="45720" rIns="91440" bIns="45720"/>
          <a:lstStyle/>
          <a:p>
            <a:pPr marL="342900" indent="-342900" defTabSz="914400">
              <a:lnSpc>
                <a:spcPct val="120000"/>
              </a:lnSpc>
              <a:buClr>
                <a:srgbClr val="FF0000"/>
              </a:buClr>
              <a:buFont typeface="Wingdings" charset="0"/>
              <a:buChar char="ü"/>
            </a:pPr>
            <a:r>
              <a:rPr lang="en-US"/>
              <a:t>USE</a:t>
            </a:r>
            <a:r>
              <a:rPr lang="en-US" b="0"/>
              <a:t> basal-bolus injection therapy or continuous subcutaneous insulin infusion</a:t>
            </a:r>
          </a:p>
          <a:p>
            <a:pPr marL="342900" indent="-342900" defTabSz="914400">
              <a:lnSpc>
                <a:spcPct val="120000"/>
              </a:lnSpc>
              <a:buClr>
                <a:srgbClr val="FF0000"/>
              </a:buClr>
              <a:buFont typeface="Wingdings" charset="0"/>
              <a:buChar char="ü"/>
            </a:pPr>
            <a:r>
              <a:rPr lang="en-US"/>
              <a:t>TAILOR</a:t>
            </a:r>
            <a:r>
              <a:rPr lang="en-US" b="0"/>
              <a:t> insulin regimens to the individual</a:t>
            </a:r>
            <a:r>
              <a:rPr lang="ja-JP" altLang="en-US" b="0"/>
              <a:t>’</a:t>
            </a:r>
            <a:r>
              <a:rPr lang="en-US" altLang="ja-JP" b="0"/>
              <a:t>s treatment goals, lifestyle, diet, age, general health, motivation, hypoglycemia awareness status, and ability for self-management</a:t>
            </a:r>
          </a:p>
          <a:p>
            <a:pPr marL="342900" indent="-342900" defTabSz="914400">
              <a:lnSpc>
                <a:spcPct val="120000"/>
              </a:lnSpc>
              <a:buClr>
                <a:srgbClr val="FF0000"/>
              </a:buClr>
              <a:buFont typeface="Wingdings" charset="0"/>
              <a:buChar char="ü"/>
            </a:pPr>
            <a:r>
              <a:rPr lang="en-US"/>
              <a:t>COUNSEL</a:t>
            </a:r>
            <a:r>
              <a:rPr lang="en-US" b="0"/>
              <a:t> about the risk, prevention and treatment of insulin-induced hypoglycemia</a:t>
            </a:r>
          </a:p>
          <a:p>
            <a:pPr marL="342900" indent="-342900" defTabSz="914400">
              <a:lnSpc>
                <a:spcPct val="120000"/>
              </a:lnSpc>
              <a:buClr>
                <a:srgbClr val="FF0000"/>
              </a:buClr>
              <a:buFont typeface="Wingdings" charset="0"/>
              <a:buChar char="ü"/>
            </a:pPr>
            <a:endParaRPr lang="en-US" b="0"/>
          </a:p>
        </p:txBody>
      </p:sp>
      <p:sp>
        <p:nvSpPr>
          <p:cNvPr id="131077"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US" sz="1400" i="1">
                <a:ea typeface="ＭＳ Ｐゴシック" charset="0"/>
                <a:cs typeface="Arial" charset="0"/>
              </a:rPr>
              <a:t>2018 Diabetes Canada CPG – Chapter 12.  Glycemic Management in Adults with Type 1 Diabetes </a:t>
            </a:r>
            <a:endParaRPr lang="en-CA">
              <a:ea typeface="ＭＳ Ｐゴシック" charset="0"/>
              <a:cs typeface="Arial"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28" descr="line GRAPH.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7088" y="1687513"/>
            <a:ext cx="7366000" cy="3060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2530" name="Rectangle 4"/>
          <p:cNvSpPr>
            <a:spLocks noChangeArrowheads="1"/>
          </p:cNvSpPr>
          <p:nvPr/>
        </p:nvSpPr>
        <p:spPr bwMode="auto">
          <a:xfrm rot="16200000" flipV="1">
            <a:off x="3186113" y="2225675"/>
            <a:ext cx="369888" cy="46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eaVert" lIns="0" tIns="0" rIns="0" bIns="0">
            <a:spAutoFit/>
          </a:bodyPr>
          <a:lstStyle/>
          <a:p>
            <a:pPr algn="ctr" defTabSz="914400" eaLnBrk="0" hangingPunct="0"/>
            <a:endParaRPr lang="en-CA" b="1">
              <a:solidFill>
                <a:srgbClr val="808080"/>
              </a:solidFill>
              <a:latin typeface="Arial" charset="0"/>
            </a:endParaRPr>
          </a:p>
        </p:txBody>
      </p:sp>
      <p:sp>
        <p:nvSpPr>
          <p:cNvPr id="4" name="Freeform 12"/>
          <p:cNvSpPr>
            <a:spLocks/>
          </p:cNvSpPr>
          <p:nvPr/>
        </p:nvSpPr>
        <p:spPr bwMode="auto">
          <a:xfrm>
            <a:off x="3000375" y="2251075"/>
            <a:ext cx="2295525" cy="1357313"/>
          </a:xfrm>
          <a:custGeom>
            <a:avLst/>
            <a:gdLst>
              <a:gd name="T0" fmla="*/ 0 w 848"/>
              <a:gd name="T1" fmla="*/ 2147483647 h 599"/>
              <a:gd name="T2" fmla="*/ 2147483647 w 848"/>
              <a:gd name="T3" fmla="*/ 2147483647 h 599"/>
              <a:gd name="T4" fmla="*/ 2147483647 w 848"/>
              <a:gd name="T5" fmla="*/ 2147483647 h 599"/>
              <a:gd name="T6" fmla="*/ 2147483647 w 848"/>
              <a:gd name="T7" fmla="*/ 2147483647 h 599"/>
              <a:gd name="T8" fmla="*/ 2147483647 w 848"/>
              <a:gd name="T9" fmla="*/ 2147483647 h 599"/>
              <a:gd name="T10" fmla="*/ 2147483647 w 848"/>
              <a:gd name="T11" fmla="*/ 2147483647 h 599"/>
              <a:gd name="T12" fmla="*/ 2147483647 w 848"/>
              <a:gd name="T13" fmla="*/ 2147483647 h 599"/>
              <a:gd name="T14" fmla="*/ 2147483647 w 848"/>
              <a:gd name="T15" fmla="*/ 2147483647 h 599"/>
              <a:gd name="T16" fmla="*/ 2147483647 w 848"/>
              <a:gd name="T17" fmla="*/ 2147483647 h 599"/>
              <a:gd name="T18" fmla="*/ 2147483647 w 848"/>
              <a:gd name="T19" fmla="*/ 2147483647 h 599"/>
              <a:gd name="T20" fmla="*/ 2147483647 w 848"/>
              <a:gd name="T21" fmla="*/ 2147483647 h 599"/>
              <a:gd name="T22" fmla="*/ 2147483647 w 848"/>
              <a:gd name="T23" fmla="*/ 2147483647 h 599"/>
              <a:gd name="T24" fmla="*/ 2147483647 w 848"/>
              <a:gd name="T25" fmla="*/ 2147483647 h 599"/>
              <a:gd name="T26" fmla="*/ 2147483647 w 848"/>
              <a:gd name="T27" fmla="*/ 2147483647 h 599"/>
              <a:gd name="T28" fmla="*/ 2147483647 w 848"/>
              <a:gd name="T29" fmla="*/ 2147483647 h 599"/>
              <a:gd name="T30" fmla="*/ 2147483647 w 848"/>
              <a:gd name="T31" fmla="*/ 2147483647 h 599"/>
              <a:gd name="T32" fmla="*/ 2147483647 w 848"/>
              <a:gd name="T33" fmla="*/ 2147483647 h 59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48"/>
              <a:gd name="T52" fmla="*/ 0 h 599"/>
              <a:gd name="T53" fmla="*/ 848 w 848"/>
              <a:gd name="T54" fmla="*/ 599 h 59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48" h="599">
                <a:moveTo>
                  <a:pt x="0" y="599"/>
                </a:moveTo>
                <a:cubicBezTo>
                  <a:pt x="10" y="578"/>
                  <a:pt x="49" y="516"/>
                  <a:pt x="62" y="470"/>
                </a:cubicBezTo>
                <a:cubicBezTo>
                  <a:pt x="78" y="415"/>
                  <a:pt x="96" y="371"/>
                  <a:pt x="80" y="320"/>
                </a:cubicBezTo>
                <a:cubicBezTo>
                  <a:pt x="75" y="302"/>
                  <a:pt x="80" y="269"/>
                  <a:pt x="80" y="269"/>
                </a:cubicBezTo>
                <a:cubicBezTo>
                  <a:pt x="80" y="245"/>
                  <a:pt x="96" y="204"/>
                  <a:pt x="100" y="174"/>
                </a:cubicBezTo>
                <a:cubicBezTo>
                  <a:pt x="104" y="144"/>
                  <a:pt x="100" y="114"/>
                  <a:pt x="107" y="86"/>
                </a:cubicBezTo>
                <a:cubicBezTo>
                  <a:pt x="110" y="77"/>
                  <a:pt x="133" y="10"/>
                  <a:pt x="142" y="8"/>
                </a:cubicBezTo>
                <a:cubicBezTo>
                  <a:pt x="169" y="0"/>
                  <a:pt x="172" y="122"/>
                  <a:pt x="176" y="131"/>
                </a:cubicBezTo>
                <a:cubicBezTo>
                  <a:pt x="180" y="139"/>
                  <a:pt x="187" y="164"/>
                  <a:pt x="192" y="170"/>
                </a:cubicBezTo>
                <a:cubicBezTo>
                  <a:pt x="201" y="219"/>
                  <a:pt x="199" y="222"/>
                  <a:pt x="230" y="257"/>
                </a:cubicBezTo>
                <a:cubicBezTo>
                  <a:pt x="241" y="293"/>
                  <a:pt x="257" y="293"/>
                  <a:pt x="284" y="316"/>
                </a:cubicBezTo>
                <a:cubicBezTo>
                  <a:pt x="296" y="327"/>
                  <a:pt x="304" y="345"/>
                  <a:pt x="317" y="353"/>
                </a:cubicBezTo>
                <a:cubicBezTo>
                  <a:pt x="325" y="357"/>
                  <a:pt x="386" y="370"/>
                  <a:pt x="390" y="371"/>
                </a:cubicBezTo>
                <a:cubicBezTo>
                  <a:pt x="439" y="406"/>
                  <a:pt x="482" y="442"/>
                  <a:pt x="536" y="465"/>
                </a:cubicBezTo>
                <a:cubicBezTo>
                  <a:pt x="577" y="483"/>
                  <a:pt x="616" y="514"/>
                  <a:pt x="661" y="522"/>
                </a:cubicBezTo>
                <a:cubicBezTo>
                  <a:pt x="697" y="538"/>
                  <a:pt x="712" y="553"/>
                  <a:pt x="752" y="561"/>
                </a:cubicBezTo>
                <a:cubicBezTo>
                  <a:pt x="792" y="569"/>
                  <a:pt x="828" y="566"/>
                  <a:pt x="848" y="567"/>
                </a:cubicBezTo>
              </a:path>
            </a:pathLst>
          </a:custGeom>
          <a:noFill/>
          <a:ln w="57150">
            <a:solidFill>
              <a:srgbClr val="7D1109"/>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5" name="Freeform 13"/>
          <p:cNvSpPr>
            <a:spLocks/>
          </p:cNvSpPr>
          <p:nvPr/>
        </p:nvSpPr>
        <p:spPr bwMode="auto">
          <a:xfrm>
            <a:off x="1654175" y="2425700"/>
            <a:ext cx="3660775" cy="1271588"/>
          </a:xfrm>
          <a:custGeom>
            <a:avLst/>
            <a:gdLst>
              <a:gd name="T0" fmla="*/ 0 w 680"/>
              <a:gd name="T1" fmla="*/ 2147483647 h 937"/>
              <a:gd name="T2" fmla="*/ 2147483647 w 680"/>
              <a:gd name="T3" fmla="*/ 2147483647 h 937"/>
              <a:gd name="T4" fmla="*/ 2147483647 w 680"/>
              <a:gd name="T5" fmla="*/ 2147483647 h 937"/>
              <a:gd name="T6" fmla="*/ 2147483647 w 680"/>
              <a:gd name="T7" fmla="*/ 2147483647 h 937"/>
              <a:gd name="T8" fmla="*/ 2147483647 w 680"/>
              <a:gd name="T9" fmla="*/ 2147483647 h 937"/>
              <a:gd name="T10" fmla="*/ 2147483647 w 680"/>
              <a:gd name="T11" fmla="*/ 2147483647 h 937"/>
              <a:gd name="T12" fmla="*/ 2147483647 w 680"/>
              <a:gd name="T13" fmla="*/ 2147483647 h 937"/>
              <a:gd name="T14" fmla="*/ 2147483647 w 680"/>
              <a:gd name="T15" fmla="*/ 2147483647 h 937"/>
              <a:gd name="T16" fmla="*/ 2147483647 w 680"/>
              <a:gd name="T17" fmla="*/ 2147483647 h 937"/>
              <a:gd name="T18" fmla="*/ 2147483647 w 680"/>
              <a:gd name="T19" fmla="*/ 2147483647 h 937"/>
              <a:gd name="T20" fmla="*/ 2147483647 w 680"/>
              <a:gd name="T21" fmla="*/ 2147483647 h 937"/>
              <a:gd name="T22" fmla="*/ 2147483647 w 680"/>
              <a:gd name="T23" fmla="*/ 2147483647 h 937"/>
              <a:gd name="T24" fmla="*/ 2147483647 w 680"/>
              <a:gd name="T25" fmla="*/ 2147483647 h 937"/>
              <a:gd name="T26" fmla="*/ 2147483647 w 680"/>
              <a:gd name="T27" fmla="*/ 2147483647 h 937"/>
              <a:gd name="T28" fmla="*/ 2147483647 w 680"/>
              <a:gd name="T29" fmla="*/ 2147483647 h 937"/>
              <a:gd name="T30" fmla="*/ 2147483647 w 680"/>
              <a:gd name="T31" fmla="*/ 2147483647 h 937"/>
              <a:gd name="T32" fmla="*/ 2147483647 w 680"/>
              <a:gd name="T33" fmla="*/ 2147483647 h 93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0"/>
              <a:gd name="T52" fmla="*/ 0 h 937"/>
              <a:gd name="T53" fmla="*/ 680 w 680"/>
              <a:gd name="T54" fmla="*/ 937 h 93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0" h="937">
                <a:moveTo>
                  <a:pt x="0" y="937"/>
                </a:moveTo>
                <a:cubicBezTo>
                  <a:pt x="15" y="903"/>
                  <a:pt x="36" y="872"/>
                  <a:pt x="47" y="836"/>
                </a:cubicBezTo>
                <a:cubicBezTo>
                  <a:pt x="57" y="804"/>
                  <a:pt x="58" y="769"/>
                  <a:pt x="64" y="736"/>
                </a:cubicBezTo>
                <a:cubicBezTo>
                  <a:pt x="70" y="654"/>
                  <a:pt x="68" y="445"/>
                  <a:pt x="72" y="341"/>
                </a:cubicBezTo>
                <a:cubicBezTo>
                  <a:pt x="78" y="235"/>
                  <a:pt x="98" y="152"/>
                  <a:pt x="105" y="100"/>
                </a:cubicBezTo>
                <a:cubicBezTo>
                  <a:pt x="113" y="46"/>
                  <a:pt x="106" y="45"/>
                  <a:pt x="112" y="27"/>
                </a:cubicBezTo>
                <a:cubicBezTo>
                  <a:pt x="119" y="12"/>
                  <a:pt x="140" y="0"/>
                  <a:pt x="146" y="8"/>
                </a:cubicBezTo>
                <a:cubicBezTo>
                  <a:pt x="161" y="22"/>
                  <a:pt x="148" y="39"/>
                  <a:pt x="152" y="73"/>
                </a:cubicBezTo>
                <a:cubicBezTo>
                  <a:pt x="156" y="107"/>
                  <a:pt x="163" y="166"/>
                  <a:pt x="170" y="212"/>
                </a:cubicBezTo>
                <a:cubicBezTo>
                  <a:pt x="172" y="257"/>
                  <a:pt x="183" y="308"/>
                  <a:pt x="196" y="350"/>
                </a:cubicBezTo>
                <a:cubicBezTo>
                  <a:pt x="202" y="371"/>
                  <a:pt x="221" y="395"/>
                  <a:pt x="232" y="413"/>
                </a:cubicBezTo>
                <a:cubicBezTo>
                  <a:pt x="258" y="458"/>
                  <a:pt x="275" y="498"/>
                  <a:pt x="312" y="527"/>
                </a:cubicBezTo>
                <a:cubicBezTo>
                  <a:pt x="329" y="568"/>
                  <a:pt x="341" y="574"/>
                  <a:pt x="374" y="599"/>
                </a:cubicBezTo>
                <a:cubicBezTo>
                  <a:pt x="379" y="608"/>
                  <a:pt x="407" y="638"/>
                  <a:pt x="415" y="644"/>
                </a:cubicBezTo>
                <a:cubicBezTo>
                  <a:pt x="441" y="663"/>
                  <a:pt x="444" y="676"/>
                  <a:pt x="473" y="690"/>
                </a:cubicBezTo>
                <a:cubicBezTo>
                  <a:pt x="501" y="704"/>
                  <a:pt x="522" y="725"/>
                  <a:pt x="551" y="736"/>
                </a:cubicBezTo>
                <a:cubicBezTo>
                  <a:pt x="570" y="756"/>
                  <a:pt x="663" y="856"/>
                  <a:pt x="680" y="877"/>
                </a:cubicBezTo>
              </a:path>
            </a:pathLst>
          </a:custGeom>
          <a:noFill/>
          <a:ln w="57150">
            <a:solidFill>
              <a:srgbClr val="FF66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6" name="Freeform 14"/>
          <p:cNvSpPr>
            <a:spLocks/>
          </p:cNvSpPr>
          <p:nvPr/>
        </p:nvSpPr>
        <p:spPr bwMode="auto">
          <a:xfrm>
            <a:off x="4708525" y="2159000"/>
            <a:ext cx="2295525" cy="1427163"/>
          </a:xfrm>
          <a:custGeom>
            <a:avLst/>
            <a:gdLst>
              <a:gd name="T0" fmla="*/ 0 w 956"/>
              <a:gd name="T1" fmla="*/ 2147483647 h 680"/>
              <a:gd name="T2" fmla="*/ 2147483647 w 956"/>
              <a:gd name="T3" fmla="*/ 2147483647 h 680"/>
              <a:gd name="T4" fmla="*/ 2147483647 w 956"/>
              <a:gd name="T5" fmla="*/ 2147483647 h 680"/>
              <a:gd name="T6" fmla="*/ 2147483647 w 956"/>
              <a:gd name="T7" fmla="*/ 2147483647 h 680"/>
              <a:gd name="T8" fmla="*/ 2147483647 w 956"/>
              <a:gd name="T9" fmla="*/ 2147483647 h 680"/>
              <a:gd name="T10" fmla="*/ 2147483647 w 956"/>
              <a:gd name="T11" fmla="*/ 2147483647 h 680"/>
              <a:gd name="T12" fmla="*/ 2147483647 w 956"/>
              <a:gd name="T13" fmla="*/ 2147483647 h 680"/>
              <a:gd name="T14" fmla="*/ 2147483647 w 956"/>
              <a:gd name="T15" fmla="*/ 2147483647 h 680"/>
              <a:gd name="T16" fmla="*/ 2147483647 w 956"/>
              <a:gd name="T17" fmla="*/ 2147483647 h 680"/>
              <a:gd name="T18" fmla="*/ 2147483647 w 956"/>
              <a:gd name="T19" fmla="*/ 2147483647 h 680"/>
              <a:gd name="T20" fmla="*/ 2147483647 w 956"/>
              <a:gd name="T21" fmla="*/ 2147483647 h 680"/>
              <a:gd name="T22" fmla="*/ 2147483647 w 956"/>
              <a:gd name="T23" fmla="*/ 2147483647 h 680"/>
              <a:gd name="T24" fmla="*/ 2147483647 w 956"/>
              <a:gd name="T25" fmla="*/ 2147483647 h 680"/>
              <a:gd name="T26" fmla="*/ 2147483647 w 956"/>
              <a:gd name="T27" fmla="*/ 2147483647 h 680"/>
              <a:gd name="T28" fmla="*/ 2147483647 w 956"/>
              <a:gd name="T29" fmla="*/ 2147483647 h 680"/>
              <a:gd name="T30" fmla="*/ 2147483647 w 956"/>
              <a:gd name="T31" fmla="*/ 2147483647 h 680"/>
              <a:gd name="T32" fmla="*/ 2147483647 w 956"/>
              <a:gd name="T33" fmla="*/ 2147483647 h 680"/>
              <a:gd name="T34" fmla="*/ 2147483647 w 956"/>
              <a:gd name="T35" fmla="*/ 2147483647 h 680"/>
              <a:gd name="T36" fmla="*/ 2147483647 w 956"/>
              <a:gd name="T37" fmla="*/ 2147483647 h 680"/>
              <a:gd name="T38" fmla="*/ 2147483647 w 956"/>
              <a:gd name="T39" fmla="*/ 2147483647 h 680"/>
              <a:gd name="T40" fmla="*/ 2147483647 w 956"/>
              <a:gd name="T41" fmla="*/ 2147483647 h 680"/>
              <a:gd name="T42" fmla="*/ 2147483647 w 956"/>
              <a:gd name="T43" fmla="*/ 2147483647 h 680"/>
              <a:gd name="T44" fmla="*/ 2147483647 w 956"/>
              <a:gd name="T45" fmla="*/ 2147483647 h 680"/>
              <a:gd name="T46" fmla="*/ 2147483647 w 956"/>
              <a:gd name="T47" fmla="*/ 2147483647 h 68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956"/>
              <a:gd name="T73" fmla="*/ 0 h 680"/>
              <a:gd name="T74" fmla="*/ 956 w 956"/>
              <a:gd name="T75" fmla="*/ 680 h 68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956" h="680">
                <a:moveTo>
                  <a:pt x="0" y="643"/>
                </a:moveTo>
                <a:cubicBezTo>
                  <a:pt x="5" y="637"/>
                  <a:pt x="79" y="542"/>
                  <a:pt x="86" y="537"/>
                </a:cubicBezTo>
                <a:cubicBezTo>
                  <a:pt x="93" y="532"/>
                  <a:pt x="93" y="525"/>
                  <a:pt x="99" y="519"/>
                </a:cubicBezTo>
                <a:cubicBezTo>
                  <a:pt x="106" y="512"/>
                  <a:pt x="108" y="509"/>
                  <a:pt x="115" y="501"/>
                </a:cubicBezTo>
                <a:cubicBezTo>
                  <a:pt x="122" y="493"/>
                  <a:pt x="116" y="464"/>
                  <a:pt x="123" y="456"/>
                </a:cubicBezTo>
                <a:cubicBezTo>
                  <a:pt x="169" y="404"/>
                  <a:pt x="123" y="352"/>
                  <a:pt x="152" y="288"/>
                </a:cubicBezTo>
                <a:cubicBezTo>
                  <a:pt x="155" y="276"/>
                  <a:pt x="178" y="198"/>
                  <a:pt x="179" y="186"/>
                </a:cubicBezTo>
                <a:cubicBezTo>
                  <a:pt x="190" y="143"/>
                  <a:pt x="196" y="60"/>
                  <a:pt x="204" y="30"/>
                </a:cubicBezTo>
                <a:cubicBezTo>
                  <a:pt x="212" y="0"/>
                  <a:pt x="220" y="0"/>
                  <a:pt x="229" y="3"/>
                </a:cubicBezTo>
                <a:cubicBezTo>
                  <a:pt x="238" y="6"/>
                  <a:pt x="248" y="28"/>
                  <a:pt x="256" y="51"/>
                </a:cubicBezTo>
                <a:cubicBezTo>
                  <a:pt x="264" y="61"/>
                  <a:pt x="273" y="133"/>
                  <a:pt x="280" y="144"/>
                </a:cubicBezTo>
                <a:cubicBezTo>
                  <a:pt x="294" y="164"/>
                  <a:pt x="281" y="243"/>
                  <a:pt x="286" y="264"/>
                </a:cubicBezTo>
                <a:cubicBezTo>
                  <a:pt x="296" y="308"/>
                  <a:pt x="329" y="305"/>
                  <a:pt x="342" y="348"/>
                </a:cubicBezTo>
                <a:cubicBezTo>
                  <a:pt x="344" y="357"/>
                  <a:pt x="385" y="372"/>
                  <a:pt x="392" y="378"/>
                </a:cubicBezTo>
                <a:cubicBezTo>
                  <a:pt x="430" y="409"/>
                  <a:pt x="451" y="416"/>
                  <a:pt x="496" y="429"/>
                </a:cubicBezTo>
                <a:cubicBezTo>
                  <a:pt x="544" y="464"/>
                  <a:pt x="589" y="538"/>
                  <a:pt x="651" y="546"/>
                </a:cubicBezTo>
                <a:cubicBezTo>
                  <a:pt x="722" y="575"/>
                  <a:pt x="611" y="566"/>
                  <a:pt x="779" y="594"/>
                </a:cubicBezTo>
                <a:cubicBezTo>
                  <a:pt x="796" y="597"/>
                  <a:pt x="835" y="591"/>
                  <a:pt x="835" y="591"/>
                </a:cubicBezTo>
                <a:cubicBezTo>
                  <a:pt x="899" y="639"/>
                  <a:pt x="811" y="585"/>
                  <a:pt x="889" y="623"/>
                </a:cubicBezTo>
                <a:cubicBezTo>
                  <a:pt x="898" y="627"/>
                  <a:pt x="899" y="615"/>
                  <a:pt x="908" y="620"/>
                </a:cubicBezTo>
                <a:cubicBezTo>
                  <a:pt x="916" y="624"/>
                  <a:pt x="929" y="653"/>
                  <a:pt x="937" y="656"/>
                </a:cubicBezTo>
                <a:cubicBezTo>
                  <a:pt x="943" y="663"/>
                  <a:pt x="917" y="633"/>
                  <a:pt x="924" y="635"/>
                </a:cubicBezTo>
                <a:cubicBezTo>
                  <a:pt x="924" y="633"/>
                  <a:pt x="932" y="638"/>
                  <a:pt x="937" y="641"/>
                </a:cubicBezTo>
                <a:cubicBezTo>
                  <a:pt x="956" y="653"/>
                  <a:pt x="935" y="680"/>
                  <a:pt x="956" y="653"/>
                </a:cubicBezTo>
              </a:path>
            </a:pathLst>
          </a:custGeom>
          <a:noFill/>
          <a:ln w="57150">
            <a:solidFill>
              <a:srgbClr val="7D1109"/>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7" name="Freeform 33"/>
          <p:cNvSpPr>
            <a:spLocks noChangeArrowheads="1"/>
          </p:cNvSpPr>
          <p:nvPr/>
        </p:nvSpPr>
        <p:spPr bwMode="auto">
          <a:xfrm>
            <a:off x="1595438" y="3502025"/>
            <a:ext cx="6323012" cy="203200"/>
          </a:xfrm>
          <a:custGeom>
            <a:avLst/>
            <a:gdLst>
              <a:gd name="T0" fmla="*/ 0 w 3954780"/>
              <a:gd name="T1" fmla="*/ 0 h 459740"/>
              <a:gd name="T2" fmla="*/ 2147483647 w 3954780"/>
              <a:gd name="T3" fmla="*/ 0 h 459740"/>
              <a:gd name="T4" fmla="*/ 2147483647 w 3954780"/>
              <a:gd name="T5" fmla="*/ 0 h 459740"/>
              <a:gd name="T6" fmla="*/ 2147483647 w 3954780"/>
              <a:gd name="T7" fmla="*/ 0 h 459740"/>
              <a:gd name="T8" fmla="*/ 2147483647 w 3954780"/>
              <a:gd name="T9" fmla="*/ 0 h 459740"/>
              <a:gd name="T10" fmla="*/ 2147483647 w 3954780"/>
              <a:gd name="T11" fmla="*/ 0 h 459740"/>
              <a:gd name="T12" fmla="*/ 2147483647 w 3954780"/>
              <a:gd name="T13" fmla="*/ 0 h 459740"/>
              <a:gd name="T14" fmla="*/ 2147483647 w 3954780"/>
              <a:gd name="T15" fmla="*/ 0 h 459740"/>
              <a:gd name="T16" fmla="*/ 2147483647 w 3954780"/>
              <a:gd name="T17" fmla="*/ 0 h 459740"/>
              <a:gd name="T18" fmla="*/ 2147483647 w 3954780"/>
              <a:gd name="T19" fmla="*/ 0 h 459740"/>
              <a:gd name="T20" fmla="*/ 2147483647 w 3954780"/>
              <a:gd name="T21" fmla="*/ 0 h 4597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954780"/>
              <a:gd name="T34" fmla="*/ 0 h 459740"/>
              <a:gd name="T35" fmla="*/ 3954780 w 3954780"/>
              <a:gd name="T36" fmla="*/ 459740 h 45974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954780" h="459740">
                <a:moveTo>
                  <a:pt x="0" y="459740"/>
                </a:moveTo>
                <a:lnTo>
                  <a:pt x="1082040" y="93980"/>
                </a:lnTo>
                <a:cubicBezTo>
                  <a:pt x="1290320" y="27940"/>
                  <a:pt x="1249680" y="63500"/>
                  <a:pt x="1249680" y="63500"/>
                </a:cubicBezTo>
                <a:cubicBezTo>
                  <a:pt x="1343660" y="48260"/>
                  <a:pt x="1511300" y="5080"/>
                  <a:pt x="1645920" y="2540"/>
                </a:cubicBezTo>
                <a:cubicBezTo>
                  <a:pt x="1780540" y="0"/>
                  <a:pt x="2057400" y="48260"/>
                  <a:pt x="2057400" y="48260"/>
                </a:cubicBezTo>
                <a:cubicBezTo>
                  <a:pt x="2189480" y="63500"/>
                  <a:pt x="2270760" y="58420"/>
                  <a:pt x="2438400" y="93980"/>
                </a:cubicBezTo>
                <a:cubicBezTo>
                  <a:pt x="2606040" y="129540"/>
                  <a:pt x="2865120" y="210820"/>
                  <a:pt x="3063240" y="261620"/>
                </a:cubicBezTo>
                <a:cubicBezTo>
                  <a:pt x="3261360" y="312420"/>
                  <a:pt x="3487420" y="368300"/>
                  <a:pt x="3627120" y="398780"/>
                </a:cubicBezTo>
                <a:cubicBezTo>
                  <a:pt x="3766820" y="429260"/>
                  <a:pt x="3848100" y="436880"/>
                  <a:pt x="3901440" y="444500"/>
                </a:cubicBezTo>
                <a:cubicBezTo>
                  <a:pt x="3954780" y="452120"/>
                  <a:pt x="3947160" y="444500"/>
                  <a:pt x="3947160" y="444500"/>
                </a:cubicBezTo>
              </a:path>
            </a:pathLst>
          </a:custGeom>
          <a:noFill/>
          <a:ln w="38100">
            <a:solidFill>
              <a:srgbClr val="9F0EFF"/>
            </a:solidFill>
            <a:miter lim="800000"/>
            <a:headEnd/>
            <a:tailEnd/>
          </a:ln>
          <a:extLst>
            <a:ext uri="{909E8E84-426E-40dd-AFC4-6F175D3DCCD1}">
              <a14:hiddenFill xmlns="" xmlns:a14="http://schemas.microsoft.com/office/drawing/2010/main">
                <a:solidFill>
                  <a:srgbClr val="FFFFFF"/>
                </a:solidFill>
              </a14:hiddenFill>
            </a:ext>
          </a:extLst>
        </p:spPr>
        <p:txBody>
          <a:bodyPr anchor="ctr"/>
          <a:lstStyle/>
          <a:p>
            <a:endParaRPr lang="en-US"/>
          </a:p>
        </p:txBody>
      </p:sp>
      <p:sp>
        <p:nvSpPr>
          <p:cNvPr id="8" name="Freeform 7"/>
          <p:cNvSpPr/>
          <p:nvPr/>
        </p:nvSpPr>
        <p:spPr>
          <a:xfrm>
            <a:off x="1624013" y="2928938"/>
            <a:ext cx="5880100" cy="854075"/>
          </a:xfrm>
          <a:custGeom>
            <a:avLst/>
            <a:gdLst>
              <a:gd name="connsiteX0" fmla="*/ 114300 w 4246880"/>
              <a:gd name="connsiteY0" fmla="*/ 787400 h 899160"/>
              <a:gd name="connsiteX1" fmla="*/ 175260 w 4246880"/>
              <a:gd name="connsiteY1" fmla="*/ 787400 h 899160"/>
              <a:gd name="connsiteX2" fmla="*/ 1165860 w 4246880"/>
              <a:gd name="connsiteY2" fmla="*/ 116840 h 899160"/>
              <a:gd name="connsiteX3" fmla="*/ 2110740 w 4246880"/>
              <a:gd name="connsiteY3" fmla="*/ 86360 h 899160"/>
              <a:gd name="connsiteX4" fmla="*/ 2842260 w 4246880"/>
              <a:gd name="connsiteY4" fmla="*/ 467360 h 899160"/>
              <a:gd name="connsiteX5" fmla="*/ 3284220 w 4246880"/>
              <a:gd name="connsiteY5" fmla="*/ 650240 h 899160"/>
              <a:gd name="connsiteX6" fmla="*/ 4107180 w 4246880"/>
              <a:gd name="connsiteY6" fmla="*/ 787400 h 899160"/>
              <a:gd name="connsiteX7" fmla="*/ 4122420 w 4246880"/>
              <a:gd name="connsiteY7" fmla="*/ 787400 h 899160"/>
              <a:gd name="connsiteX8" fmla="*/ 4076700 w 4246880"/>
              <a:gd name="connsiteY8" fmla="*/ 772160 h 899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46880" h="899160">
                <a:moveTo>
                  <a:pt x="114300" y="787400"/>
                </a:moveTo>
                <a:cubicBezTo>
                  <a:pt x="57150" y="843280"/>
                  <a:pt x="0" y="899160"/>
                  <a:pt x="175260" y="787400"/>
                </a:cubicBezTo>
                <a:cubicBezTo>
                  <a:pt x="350520" y="675640"/>
                  <a:pt x="843280" y="233680"/>
                  <a:pt x="1165860" y="116840"/>
                </a:cubicBezTo>
                <a:cubicBezTo>
                  <a:pt x="1488440" y="0"/>
                  <a:pt x="1831340" y="27940"/>
                  <a:pt x="2110740" y="86360"/>
                </a:cubicBezTo>
                <a:cubicBezTo>
                  <a:pt x="2390140" y="144780"/>
                  <a:pt x="2646680" y="373380"/>
                  <a:pt x="2842260" y="467360"/>
                </a:cubicBezTo>
                <a:cubicBezTo>
                  <a:pt x="3037840" y="561340"/>
                  <a:pt x="3073400" y="596900"/>
                  <a:pt x="3284220" y="650240"/>
                </a:cubicBezTo>
                <a:cubicBezTo>
                  <a:pt x="3495040" y="703580"/>
                  <a:pt x="3967480" y="764540"/>
                  <a:pt x="4107180" y="787400"/>
                </a:cubicBezTo>
                <a:cubicBezTo>
                  <a:pt x="4246880" y="810260"/>
                  <a:pt x="4127500" y="789940"/>
                  <a:pt x="4122420" y="787400"/>
                </a:cubicBezTo>
                <a:cubicBezTo>
                  <a:pt x="4117340" y="784860"/>
                  <a:pt x="4097020" y="778510"/>
                  <a:pt x="4076700" y="772160"/>
                </a:cubicBezTo>
              </a:path>
            </a:pathLst>
          </a:custGeom>
          <a:ln w="38100">
            <a:solidFill>
              <a:srgbClr val="00B050"/>
            </a:solidFill>
          </a:ln>
        </p:spPr>
        <p:style>
          <a:lnRef idx="1">
            <a:schemeClr val="accent1"/>
          </a:lnRef>
          <a:fillRef idx="0">
            <a:schemeClr val="accent1"/>
          </a:fillRef>
          <a:effectRef idx="0">
            <a:schemeClr val="accent1"/>
          </a:effectRef>
          <a:fontRef idx="minor">
            <a:schemeClr val="tx1"/>
          </a:fontRef>
        </p:style>
        <p:txBody>
          <a:bodyPr anchor="ctr"/>
          <a:lstStyle/>
          <a:p>
            <a:pPr algn="ctr" defTabSz="914400" eaLnBrk="0" hangingPunct="0">
              <a:defRPr/>
            </a:pPr>
            <a:endParaRPr lang="en-US">
              <a:solidFill>
                <a:srgbClr val="000000"/>
              </a:solidFill>
              <a:latin typeface="Arial"/>
              <a:ea typeface="Arial" charset="0"/>
              <a:cs typeface="Arial"/>
            </a:endParaRPr>
          </a:p>
        </p:txBody>
      </p:sp>
      <p:sp>
        <p:nvSpPr>
          <p:cNvPr id="22536" name="Text Box 18"/>
          <p:cNvSpPr txBox="1">
            <a:spLocks noChangeArrowheads="1"/>
          </p:cNvSpPr>
          <p:nvPr/>
        </p:nvSpPr>
        <p:spPr bwMode="auto">
          <a:xfrm rot="10800000">
            <a:off x="1023938" y="1524000"/>
            <a:ext cx="430212" cy="2862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eaVert">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defTabSz="914400">
              <a:spcBef>
                <a:spcPct val="50000"/>
              </a:spcBef>
            </a:pPr>
            <a:r>
              <a:rPr lang="en-CA" sz="1600" b="1">
                <a:solidFill>
                  <a:srgbClr val="000000"/>
                </a:solidFill>
                <a:latin typeface="Arial" charset="0"/>
              </a:rPr>
              <a:t>Serum Insulin Level</a:t>
            </a:r>
            <a:endParaRPr lang="en-US" sz="1600" b="1">
              <a:solidFill>
                <a:srgbClr val="000000"/>
              </a:solidFill>
              <a:latin typeface="Arial" charset="0"/>
            </a:endParaRPr>
          </a:p>
        </p:txBody>
      </p:sp>
      <p:sp>
        <p:nvSpPr>
          <p:cNvPr id="22537" name="Text Box 19"/>
          <p:cNvSpPr txBox="1">
            <a:spLocks noChangeArrowheads="1"/>
          </p:cNvSpPr>
          <p:nvPr/>
        </p:nvSpPr>
        <p:spPr bwMode="auto">
          <a:xfrm>
            <a:off x="4398963" y="4799013"/>
            <a:ext cx="661987" cy="3063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defTabSz="914400">
              <a:spcBef>
                <a:spcPct val="50000"/>
              </a:spcBef>
            </a:pPr>
            <a:r>
              <a:rPr lang="en-CA" sz="1400" b="1">
                <a:solidFill>
                  <a:srgbClr val="000000"/>
                </a:solidFill>
                <a:latin typeface="Arial" charset="0"/>
              </a:rPr>
              <a:t>Time</a:t>
            </a:r>
            <a:endParaRPr lang="en-US" sz="1400" b="1">
              <a:solidFill>
                <a:srgbClr val="000000"/>
              </a:solidFill>
              <a:latin typeface="Arial" charset="0"/>
            </a:endParaRPr>
          </a:p>
        </p:txBody>
      </p:sp>
      <p:sp>
        <p:nvSpPr>
          <p:cNvPr id="11" name="Freeform 13"/>
          <p:cNvSpPr>
            <a:spLocks/>
          </p:cNvSpPr>
          <p:nvPr/>
        </p:nvSpPr>
        <p:spPr bwMode="auto">
          <a:xfrm>
            <a:off x="1673225" y="1927225"/>
            <a:ext cx="1841500" cy="1770063"/>
          </a:xfrm>
          <a:custGeom>
            <a:avLst/>
            <a:gdLst>
              <a:gd name="T0" fmla="*/ 0 w 680"/>
              <a:gd name="T1" fmla="*/ 2147483647 h 937"/>
              <a:gd name="T2" fmla="*/ 2147483647 w 680"/>
              <a:gd name="T3" fmla="*/ 2147483647 h 937"/>
              <a:gd name="T4" fmla="*/ 2147483647 w 680"/>
              <a:gd name="T5" fmla="*/ 2147483647 h 937"/>
              <a:gd name="T6" fmla="*/ 2147483647 w 680"/>
              <a:gd name="T7" fmla="*/ 2147483647 h 937"/>
              <a:gd name="T8" fmla="*/ 2147483647 w 680"/>
              <a:gd name="T9" fmla="*/ 2147483647 h 937"/>
              <a:gd name="T10" fmla="*/ 2147483647 w 680"/>
              <a:gd name="T11" fmla="*/ 2147483647 h 937"/>
              <a:gd name="T12" fmla="*/ 2147483647 w 680"/>
              <a:gd name="T13" fmla="*/ 2147483647 h 937"/>
              <a:gd name="T14" fmla="*/ 2147483647 w 680"/>
              <a:gd name="T15" fmla="*/ 2147483647 h 937"/>
              <a:gd name="T16" fmla="*/ 2147483647 w 680"/>
              <a:gd name="T17" fmla="*/ 2147483647 h 937"/>
              <a:gd name="T18" fmla="*/ 2147483647 w 680"/>
              <a:gd name="T19" fmla="*/ 2147483647 h 937"/>
              <a:gd name="T20" fmla="*/ 2147483647 w 680"/>
              <a:gd name="T21" fmla="*/ 2147483647 h 937"/>
              <a:gd name="T22" fmla="*/ 2147483647 w 680"/>
              <a:gd name="T23" fmla="*/ 2147483647 h 937"/>
              <a:gd name="T24" fmla="*/ 2147483647 w 680"/>
              <a:gd name="T25" fmla="*/ 2147483647 h 937"/>
              <a:gd name="T26" fmla="*/ 2147483647 w 680"/>
              <a:gd name="T27" fmla="*/ 2147483647 h 937"/>
              <a:gd name="T28" fmla="*/ 2147483647 w 680"/>
              <a:gd name="T29" fmla="*/ 2147483647 h 937"/>
              <a:gd name="T30" fmla="*/ 2147483647 w 680"/>
              <a:gd name="T31" fmla="*/ 2147483647 h 937"/>
              <a:gd name="T32" fmla="*/ 2147483647 w 680"/>
              <a:gd name="T33" fmla="*/ 2147483647 h 93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0"/>
              <a:gd name="T52" fmla="*/ 0 h 937"/>
              <a:gd name="T53" fmla="*/ 680 w 680"/>
              <a:gd name="T54" fmla="*/ 937 h 93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0" h="937">
                <a:moveTo>
                  <a:pt x="0" y="937"/>
                </a:moveTo>
                <a:cubicBezTo>
                  <a:pt x="15" y="903"/>
                  <a:pt x="36" y="872"/>
                  <a:pt x="47" y="836"/>
                </a:cubicBezTo>
                <a:cubicBezTo>
                  <a:pt x="57" y="804"/>
                  <a:pt x="58" y="769"/>
                  <a:pt x="64" y="736"/>
                </a:cubicBezTo>
                <a:cubicBezTo>
                  <a:pt x="70" y="654"/>
                  <a:pt x="68" y="445"/>
                  <a:pt x="72" y="341"/>
                </a:cubicBezTo>
                <a:cubicBezTo>
                  <a:pt x="78" y="235"/>
                  <a:pt x="98" y="152"/>
                  <a:pt x="105" y="100"/>
                </a:cubicBezTo>
                <a:cubicBezTo>
                  <a:pt x="113" y="46"/>
                  <a:pt x="106" y="45"/>
                  <a:pt x="112" y="27"/>
                </a:cubicBezTo>
                <a:cubicBezTo>
                  <a:pt x="119" y="12"/>
                  <a:pt x="140" y="0"/>
                  <a:pt x="146" y="8"/>
                </a:cubicBezTo>
                <a:cubicBezTo>
                  <a:pt x="161" y="22"/>
                  <a:pt x="148" y="39"/>
                  <a:pt x="152" y="73"/>
                </a:cubicBezTo>
                <a:cubicBezTo>
                  <a:pt x="156" y="107"/>
                  <a:pt x="163" y="166"/>
                  <a:pt x="170" y="212"/>
                </a:cubicBezTo>
                <a:cubicBezTo>
                  <a:pt x="172" y="257"/>
                  <a:pt x="183" y="308"/>
                  <a:pt x="196" y="350"/>
                </a:cubicBezTo>
                <a:cubicBezTo>
                  <a:pt x="202" y="371"/>
                  <a:pt x="221" y="395"/>
                  <a:pt x="232" y="413"/>
                </a:cubicBezTo>
                <a:cubicBezTo>
                  <a:pt x="258" y="458"/>
                  <a:pt x="275" y="498"/>
                  <a:pt x="312" y="527"/>
                </a:cubicBezTo>
                <a:cubicBezTo>
                  <a:pt x="329" y="568"/>
                  <a:pt x="341" y="574"/>
                  <a:pt x="374" y="599"/>
                </a:cubicBezTo>
                <a:cubicBezTo>
                  <a:pt x="379" y="608"/>
                  <a:pt x="407" y="638"/>
                  <a:pt x="415" y="644"/>
                </a:cubicBezTo>
                <a:cubicBezTo>
                  <a:pt x="441" y="663"/>
                  <a:pt x="444" y="676"/>
                  <a:pt x="473" y="690"/>
                </a:cubicBezTo>
                <a:cubicBezTo>
                  <a:pt x="501" y="704"/>
                  <a:pt x="522" y="725"/>
                  <a:pt x="551" y="736"/>
                </a:cubicBezTo>
                <a:cubicBezTo>
                  <a:pt x="570" y="756"/>
                  <a:pt x="663" y="856"/>
                  <a:pt x="680" y="877"/>
                </a:cubicBezTo>
              </a:path>
            </a:pathLst>
          </a:custGeom>
          <a:noFill/>
          <a:ln w="57150">
            <a:solidFill>
              <a:srgbClr val="7D1109"/>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12" name="Freeform 13"/>
          <p:cNvSpPr>
            <a:spLocks/>
          </p:cNvSpPr>
          <p:nvPr/>
        </p:nvSpPr>
        <p:spPr bwMode="auto">
          <a:xfrm>
            <a:off x="3136900" y="2479675"/>
            <a:ext cx="2576513" cy="1217613"/>
          </a:xfrm>
          <a:custGeom>
            <a:avLst/>
            <a:gdLst>
              <a:gd name="T0" fmla="*/ 0 w 680"/>
              <a:gd name="T1" fmla="*/ 2147483647 h 937"/>
              <a:gd name="T2" fmla="*/ 2147483647 w 680"/>
              <a:gd name="T3" fmla="*/ 2147483647 h 937"/>
              <a:gd name="T4" fmla="*/ 2147483647 w 680"/>
              <a:gd name="T5" fmla="*/ 2147483647 h 937"/>
              <a:gd name="T6" fmla="*/ 2147483647 w 680"/>
              <a:gd name="T7" fmla="*/ 2147483647 h 937"/>
              <a:gd name="T8" fmla="*/ 2147483647 w 680"/>
              <a:gd name="T9" fmla="*/ 2147483647 h 937"/>
              <a:gd name="T10" fmla="*/ 2147483647 w 680"/>
              <a:gd name="T11" fmla="*/ 2147483647 h 937"/>
              <a:gd name="T12" fmla="*/ 2147483647 w 680"/>
              <a:gd name="T13" fmla="*/ 2147483647 h 937"/>
              <a:gd name="T14" fmla="*/ 2147483647 w 680"/>
              <a:gd name="T15" fmla="*/ 2147483647 h 937"/>
              <a:gd name="T16" fmla="*/ 2147483647 w 680"/>
              <a:gd name="T17" fmla="*/ 2147483647 h 937"/>
              <a:gd name="T18" fmla="*/ 2147483647 w 680"/>
              <a:gd name="T19" fmla="*/ 2147483647 h 937"/>
              <a:gd name="T20" fmla="*/ 2147483647 w 680"/>
              <a:gd name="T21" fmla="*/ 2147483647 h 937"/>
              <a:gd name="T22" fmla="*/ 2147483647 w 680"/>
              <a:gd name="T23" fmla="*/ 2147483647 h 937"/>
              <a:gd name="T24" fmla="*/ 2147483647 w 680"/>
              <a:gd name="T25" fmla="*/ 2147483647 h 937"/>
              <a:gd name="T26" fmla="*/ 2147483647 w 680"/>
              <a:gd name="T27" fmla="*/ 2147483647 h 937"/>
              <a:gd name="T28" fmla="*/ 2147483647 w 680"/>
              <a:gd name="T29" fmla="*/ 2147483647 h 937"/>
              <a:gd name="T30" fmla="*/ 2147483647 w 680"/>
              <a:gd name="T31" fmla="*/ 2147483647 h 937"/>
              <a:gd name="T32" fmla="*/ 2147483647 w 680"/>
              <a:gd name="T33" fmla="*/ 2147483647 h 93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0"/>
              <a:gd name="T52" fmla="*/ 0 h 937"/>
              <a:gd name="T53" fmla="*/ 680 w 680"/>
              <a:gd name="T54" fmla="*/ 937 h 93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0" h="937">
                <a:moveTo>
                  <a:pt x="0" y="937"/>
                </a:moveTo>
                <a:cubicBezTo>
                  <a:pt x="15" y="903"/>
                  <a:pt x="36" y="872"/>
                  <a:pt x="47" y="836"/>
                </a:cubicBezTo>
                <a:cubicBezTo>
                  <a:pt x="57" y="804"/>
                  <a:pt x="58" y="769"/>
                  <a:pt x="64" y="736"/>
                </a:cubicBezTo>
                <a:cubicBezTo>
                  <a:pt x="70" y="654"/>
                  <a:pt x="68" y="445"/>
                  <a:pt x="72" y="341"/>
                </a:cubicBezTo>
                <a:cubicBezTo>
                  <a:pt x="78" y="235"/>
                  <a:pt x="98" y="152"/>
                  <a:pt x="105" y="100"/>
                </a:cubicBezTo>
                <a:cubicBezTo>
                  <a:pt x="113" y="46"/>
                  <a:pt x="106" y="45"/>
                  <a:pt x="112" y="27"/>
                </a:cubicBezTo>
                <a:cubicBezTo>
                  <a:pt x="119" y="12"/>
                  <a:pt x="140" y="0"/>
                  <a:pt x="146" y="8"/>
                </a:cubicBezTo>
                <a:cubicBezTo>
                  <a:pt x="161" y="22"/>
                  <a:pt x="148" y="39"/>
                  <a:pt x="152" y="73"/>
                </a:cubicBezTo>
                <a:cubicBezTo>
                  <a:pt x="156" y="107"/>
                  <a:pt x="163" y="166"/>
                  <a:pt x="170" y="212"/>
                </a:cubicBezTo>
                <a:cubicBezTo>
                  <a:pt x="172" y="257"/>
                  <a:pt x="183" y="308"/>
                  <a:pt x="196" y="350"/>
                </a:cubicBezTo>
                <a:cubicBezTo>
                  <a:pt x="202" y="371"/>
                  <a:pt x="221" y="395"/>
                  <a:pt x="232" y="413"/>
                </a:cubicBezTo>
                <a:cubicBezTo>
                  <a:pt x="258" y="458"/>
                  <a:pt x="275" y="498"/>
                  <a:pt x="312" y="527"/>
                </a:cubicBezTo>
                <a:cubicBezTo>
                  <a:pt x="329" y="568"/>
                  <a:pt x="341" y="574"/>
                  <a:pt x="374" y="599"/>
                </a:cubicBezTo>
                <a:cubicBezTo>
                  <a:pt x="379" y="608"/>
                  <a:pt x="407" y="638"/>
                  <a:pt x="415" y="644"/>
                </a:cubicBezTo>
                <a:cubicBezTo>
                  <a:pt x="441" y="663"/>
                  <a:pt x="444" y="676"/>
                  <a:pt x="473" y="690"/>
                </a:cubicBezTo>
                <a:cubicBezTo>
                  <a:pt x="501" y="704"/>
                  <a:pt x="522" y="725"/>
                  <a:pt x="551" y="736"/>
                </a:cubicBezTo>
                <a:cubicBezTo>
                  <a:pt x="570" y="756"/>
                  <a:pt x="663" y="856"/>
                  <a:pt x="680" y="877"/>
                </a:cubicBezTo>
              </a:path>
            </a:pathLst>
          </a:custGeom>
          <a:noFill/>
          <a:ln w="57150">
            <a:solidFill>
              <a:srgbClr val="FF66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13" name="Freeform 13"/>
          <p:cNvSpPr>
            <a:spLocks/>
          </p:cNvSpPr>
          <p:nvPr/>
        </p:nvSpPr>
        <p:spPr bwMode="auto">
          <a:xfrm>
            <a:off x="4965700" y="2374900"/>
            <a:ext cx="2997200" cy="1246188"/>
          </a:xfrm>
          <a:custGeom>
            <a:avLst/>
            <a:gdLst>
              <a:gd name="T0" fmla="*/ 0 w 680"/>
              <a:gd name="T1" fmla="*/ 2147483647 h 937"/>
              <a:gd name="T2" fmla="*/ 2147483647 w 680"/>
              <a:gd name="T3" fmla="*/ 2147483647 h 937"/>
              <a:gd name="T4" fmla="*/ 2147483647 w 680"/>
              <a:gd name="T5" fmla="*/ 2147483647 h 937"/>
              <a:gd name="T6" fmla="*/ 2147483647 w 680"/>
              <a:gd name="T7" fmla="*/ 2147483647 h 937"/>
              <a:gd name="T8" fmla="*/ 2147483647 w 680"/>
              <a:gd name="T9" fmla="*/ 2147483647 h 937"/>
              <a:gd name="T10" fmla="*/ 2147483647 w 680"/>
              <a:gd name="T11" fmla="*/ 2147483647 h 937"/>
              <a:gd name="T12" fmla="*/ 2147483647 w 680"/>
              <a:gd name="T13" fmla="*/ 2147483647 h 937"/>
              <a:gd name="T14" fmla="*/ 2147483647 w 680"/>
              <a:gd name="T15" fmla="*/ 2147483647 h 937"/>
              <a:gd name="T16" fmla="*/ 2147483647 w 680"/>
              <a:gd name="T17" fmla="*/ 2147483647 h 937"/>
              <a:gd name="T18" fmla="*/ 2147483647 w 680"/>
              <a:gd name="T19" fmla="*/ 2147483647 h 937"/>
              <a:gd name="T20" fmla="*/ 2147483647 w 680"/>
              <a:gd name="T21" fmla="*/ 2147483647 h 937"/>
              <a:gd name="T22" fmla="*/ 2147483647 w 680"/>
              <a:gd name="T23" fmla="*/ 2147483647 h 937"/>
              <a:gd name="T24" fmla="*/ 2147483647 w 680"/>
              <a:gd name="T25" fmla="*/ 2147483647 h 937"/>
              <a:gd name="T26" fmla="*/ 2147483647 w 680"/>
              <a:gd name="T27" fmla="*/ 2147483647 h 937"/>
              <a:gd name="T28" fmla="*/ 2147483647 w 680"/>
              <a:gd name="T29" fmla="*/ 2147483647 h 937"/>
              <a:gd name="T30" fmla="*/ 2147483647 w 680"/>
              <a:gd name="T31" fmla="*/ 2147483647 h 937"/>
              <a:gd name="T32" fmla="*/ 2147483647 w 680"/>
              <a:gd name="T33" fmla="*/ 2147483647 h 93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0"/>
              <a:gd name="T52" fmla="*/ 0 h 937"/>
              <a:gd name="T53" fmla="*/ 680 w 680"/>
              <a:gd name="T54" fmla="*/ 937 h 93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0" h="937">
                <a:moveTo>
                  <a:pt x="0" y="937"/>
                </a:moveTo>
                <a:cubicBezTo>
                  <a:pt x="15" y="903"/>
                  <a:pt x="36" y="872"/>
                  <a:pt x="47" y="836"/>
                </a:cubicBezTo>
                <a:cubicBezTo>
                  <a:pt x="57" y="804"/>
                  <a:pt x="58" y="769"/>
                  <a:pt x="64" y="736"/>
                </a:cubicBezTo>
                <a:cubicBezTo>
                  <a:pt x="70" y="654"/>
                  <a:pt x="68" y="445"/>
                  <a:pt x="72" y="341"/>
                </a:cubicBezTo>
                <a:cubicBezTo>
                  <a:pt x="78" y="235"/>
                  <a:pt x="98" y="152"/>
                  <a:pt x="105" y="100"/>
                </a:cubicBezTo>
                <a:cubicBezTo>
                  <a:pt x="113" y="46"/>
                  <a:pt x="106" y="45"/>
                  <a:pt x="112" y="27"/>
                </a:cubicBezTo>
                <a:cubicBezTo>
                  <a:pt x="119" y="12"/>
                  <a:pt x="140" y="0"/>
                  <a:pt x="146" y="8"/>
                </a:cubicBezTo>
                <a:cubicBezTo>
                  <a:pt x="161" y="22"/>
                  <a:pt x="148" y="39"/>
                  <a:pt x="152" y="73"/>
                </a:cubicBezTo>
                <a:cubicBezTo>
                  <a:pt x="156" y="107"/>
                  <a:pt x="163" y="166"/>
                  <a:pt x="170" y="212"/>
                </a:cubicBezTo>
                <a:cubicBezTo>
                  <a:pt x="172" y="257"/>
                  <a:pt x="183" y="308"/>
                  <a:pt x="196" y="350"/>
                </a:cubicBezTo>
                <a:cubicBezTo>
                  <a:pt x="202" y="371"/>
                  <a:pt x="221" y="395"/>
                  <a:pt x="232" y="413"/>
                </a:cubicBezTo>
                <a:cubicBezTo>
                  <a:pt x="258" y="458"/>
                  <a:pt x="275" y="498"/>
                  <a:pt x="312" y="527"/>
                </a:cubicBezTo>
                <a:cubicBezTo>
                  <a:pt x="329" y="568"/>
                  <a:pt x="341" y="574"/>
                  <a:pt x="374" y="599"/>
                </a:cubicBezTo>
                <a:cubicBezTo>
                  <a:pt x="379" y="608"/>
                  <a:pt x="407" y="638"/>
                  <a:pt x="415" y="644"/>
                </a:cubicBezTo>
                <a:cubicBezTo>
                  <a:pt x="441" y="663"/>
                  <a:pt x="444" y="676"/>
                  <a:pt x="473" y="690"/>
                </a:cubicBezTo>
                <a:cubicBezTo>
                  <a:pt x="501" y="704"/>
                  <a:pt x="522" y="725"/>
                  <a:pt x="551" y="736"/>
                </a:cubicBezTo>
                <a:cubicBezTo>
                  <a:pt x="570" y="756"/>
                  <a:pt x="663" y="856"/>
                  <a:pt x="680" y="877"/>
                </a:cubicBezTo>
              </a:path>
            </a:pathLst>
          </a:custGeom>
          <a:noFill/>
          <a:ln w="57150">
            <a:solidFill>
              <a:srgbClr val="FF66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grpSp>
        <p:nvGrpSpPr>
          <p:cNvPr id="22541" name="Group 30"/>
          <p:cNvGrpSpPr>
            <a:grpSpLocks/>
          </p:cNvGrpSpPr>
          <p:nvPr/>
        </p:nvGrpSpPr>
        <p:grpSpPr bwMode="auto">
          <a:xfrm>
            <a:off x="969963" y="5051425"/>
            <a:ext cx="5487987" cy="617538"/>
            <a:chOff x="1409700" y="4980522"/>
            <a:chExt cx="5133893" cy="584515"/>
          </a:xfrm>
        </p:grpSpPr>
        <p:sp>
          <p:nvSpPr>
            <p:cNvPr id="22544" name="Line 27"/>
            <p:cNvSpPr>
              <a:spLocks noChangeShapeType="1"/>
            </p:cNvSpPr>
            <p:nvPr/>
          </p:nvSpPr>
          <p:spPr bwMode="auto">
            <a:xfrm>
              <a:off x="1409700" y="5416546"/>
              <a:ext cx="287338" cy="0"/>
            </a:xfrm>
            <a:prstGeom prst="line">
              <a:avLst/>
            </a:prstGeom>
            <a:noFill/>
            <a:ln w="38100">
              <a:solidFill>
                <a:srgbClr val="9F0EFF"/>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2545" name="Line 28"/>
            <p:cNvSpPr>
              <a:spLocks noChangeShapeType="1"/>
            </p:cNvSpPr>
            <p:nvPr/>
          </p:nvSpPr>
          <p:spPr bwMode="auto">
            <a:xfrm>
              <a:off x="4806950" y="5455175"/>
              <a:ext cx="287338" cy="0"/>
            </a:xfrm>
            <a:prstGeom prst="line">
              <a:avLst/>
            </a:prstGeom>
            <a:noFill/>
            <a:ln w="38100">
              <a:solidFill>
                <a:srgbClr val="7D1109"/>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2546" name="Line 29"/>
            <p:cNvSpPr>
              <a:spLocks noChangeShapeType="1"/>
            </p:cNvSpPr>
            <p:nvPr/>
          </p:nvSpPr>
          <p:spPr bwMode="auto">
            <a:xfrm>
              <a:off x="1409700" y="5165729"/>
              <a:ext cx="287338" cy="0"/>
            </a:xfrm>
            <a:prstGeom prst="line">
              <a:avLst/>
            </a:prstGeom>
            <a:noFill/>
            <a:ln w="38100">
              <a:solidFill>
                <a:srgbClr val="33CC33"/>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2547" name="Text Box 8"/>
            <p:cNvSpPr txBox="1">
              <a:spLocks noChangeArrowheads="1"/>
            </p:cNvSpPr>
            <p:nvPr/>
          </p:nvSpPr>
          <p:spPr bwMode="auto">
            <a:xfrm>
              <a:off x="5092700" y="5265204"/>
              <a:ext cx="1450893" cy="2998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defTabSz="914400">
                <a:lnSpc>
                  <a:spcPct val="105000"/>
                </a:lnSpc>
                <a:buClr>
                  <a:srgbClr val="333399"/>
                </a:buClr>
                <a:buFont typeface="Wingdings" charset="0"/>
                <a:buNone/>
              </a:pPr>
              <a:r>
                <a:rPr lang="en-US" sz="1400" b="1">
                  <a:solidFill>
                    <a:srgbClr val="000000"/>
                  </a:solidFill>
                  <a:latin typeface="Arial" charset="0"/>
                </a:rPr>
                <a:t>Analogue Bolus</a:t>
              </a:r>
              <a:endParaRPr lang="en-US" sz="1400">
                <a:solidFill>
                  <a:srgbClr val="000000"/>
                </a:solidFill>
                <a:latin typeface="Arial" charset="0"/>
              </a:endParaRPr>
            </a:p>
          </p:txBody>
        </p:sp>
        <p:sp>
          <p:nvSpPr>
            <p:cNvPr id="22548" name="Text Box 8"/>
            <p:cNvSpPr txBox="1">
              <a:spLocks noChangeArrowheads="1"/>
            </p:cNvSpPr>
            <p:nvPr/>
          </p:nvSpPr>
          <p:spPr bwMode="auto">
            <a:xfrm>
              <a:off x="1693863" y="4985285"/>
              <a:ext cx="1236635" cy="2998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defTabSz="914400">
                <a:lnSpc>
                  <a:spcPct val="105000"/>
                </a:lnSpc>
                <a:buClr>
                  <a:srgbClr val="333399"/>
                </a:buClr>
                <a:buFont typeface="Wingdings" charset="0"/>
                <a:buNone/>
              </a:pPr>
              <a:r>
                <a:rPr lang="en-US" sz="1400" b="1">
                  <a:solidFill>
                    <a:srgbClr val="000000"/>
                  </a:solidFill>
                  <a:latin typeface="Arial" charset="0"/>
                </a:rPr>
                <a:t>Human Basal</a:t>
              </a:r>
              <a:endParaRPr lang="en-US" sz="1200">
                <a:solidFill>
                  <a:srgbClr val="000000"/>
                </a:solidFill>
                <a:latin typeface="Arial" charset="0"/>
              </a:endParaRPr>
            </a:p>
          </p:txBody>
        </p:sp>
        <p:sp>
          <p:nvSpPr>
            <p:cNvPr id="22549" name="Text Box 11"/>
            <p:cNvSpPr txBox="1">
              <a:spLocks noChangeArrowheads="1"/>
            </p:cNvSpPr>
            <p:nvPr/>
          </p:nvSpPr>
          <p:spPr bwMode="auto">
            <a:xfrm>
              <a:off x="1617663" y="5119154"/>
              <a:ext cx="1505842" cy="4078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defTabSz="914400" eaLnBrk="1" hangingPunct="1"/>
              <a:r>
                <a:rPr lang="en-US" sz="2200">
                  <a:solidFill>
                    <a:srgbClr val="808080"/>
                  </a:solidFill>
                  <a:latin typeface="Arial" charset="0"/>
                </a:rPr>
                <a:t> </a:t>
              </a:r>
              <a:r>
                <a:rPr lang="en-US" sz="1400" b="1">
                  <a:solidFill>
                    <a:srgbClr val="000000"/>
                  </a:solidFill>
                  <a:latin typeface="Arial" charset="0"/>
                </a:rPr>
                <a:t>Analogue Basal</a:t>
              </a:r>
              <a:endParaRPr lang="en-US" sz="1600">
                <a:solidFill>
                  <a:srgbClr val="000000"/>
                </a:solidFill>
                <a:latin typeface="Arial" charset="0"/>
              </a:endParaRPr>
            </a:p>
          </p:txBody>
        </p:sp>
        <p:sp>
          <p:nvSpPr>
            <p:cNvPr id="22550" name="Line 27"/>
            <p:cNvSpPr>
              <a:spLocks noChangeShapeType="1"/>
            </p:cNvSpPr>
            <p:nvPr/>
          </p:nvSpPr>
          <p:spPr bwMode="auto">
            <a:xfrm>
              <a:off x="4810655" y="5163613"/>
              <a:ext cx="287337" cy="0"/>
            </a:xfrm>
            <a:prstGeom prst="line">
              <a:avLst/>
            </a:prstGeom>
            <a:noFill/>
            <a:ln w="38100">
              <a:solidFill>
                <a:srgbClr val="FF66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2551" name="Text Box 8"/>
            <p:cNvSpPr txBox="1">
              <a:spLocks noChangeArrowheads="1"/>
            </p:cNvSpPr>
            <p:nvPr/>
          </p:nvSpPr>
          <p:spPr bwMode="auto">
            <a:xfrm>
              <a:off x="5092700" y="4980522"/>
              <a:ext cx="1255003" cy="2998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defTabSz="914400">
                <a:lnSpc>
                  <a:spcPct val="105000"/>
                </a:lnSpc>
                <a:buClr>
                  <a:srgbClr val="333399"/>
                </a:buClr>
                <a:buFont typeface="Wingdings" charset="0"/>
                <a:buNone/>
              </a:pPr>
              <a:r>
                <a:rPr lang="en-US" sz="1400" b="1">
                  <a:solidFill>
                    <a:srgbClr val="000000"/>
                  </a:solidFill>
                  <a:latin typeface="Arial" charset="0"/>
                </a:rPr>
                <a:t>Human Bolus</a:t>
              </a:r>
              <a:endParaRPr lang="en-US" sz="1200">
                <a:solidFill>
                  <a:srgbClr val="000000"/>
                </a:solidFill>
                <a:latin typeface="Arial" charset="0"/>
              </a:endParaRPr>
            </a:p>
          </p:txBody>
        </p:sp>
      </p:grpSp>
      <p:sp>
        <p:nvSpPr>
          <p:cNvPr id="22542" name="Text Box 8"/>
          <p:cNvSpPr txBox="1">
            <a:spLocks noChangeArrowheads="1"/>
          </p:cNvSpPr>
          <p:nvPr/>
        </p:nvSpPr>
        <p:spPr bwMode="auto">
          <a:xfrm>
            <a:off x="236538" y="6335713"/>
            <a:ext cx="4784725" cy="260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defTabSz="914400">
              <a:spcBef>
                <a:spcPts val="200"/>
              </a:spcBef>
            </a:pPr>
            <a:r>
              <a:rPr lang="en-US" sz="1100">
                <a:solidFill>
                  <a:srgbClr val="000000"/>
                </a:solidFill>
                <a:latin typeface="Arial" charset="0"/>
              </a:rPr>
              <a:t>guidelines.diabetes.ca  </a:t>
            </a:r>
            <a:r>
              <a:rPr lang="en-US" sz="1100">
                <a:solidFill>
                  <a:srgbClr val="FF0000"/>
                </a:solidFill>
                <a:latin typeface="Arial" charset="0"/>
              </a:rPr>
              <a:t>|</a:t>
            </a:r>
            <a:r>
              <a:rPr lang="en-US" sz="1100">
                <a:solidFill>
                  <a:srgbClr val="000000"/>
                </a:solidFill>
                <a:latin typeface="Arial" charset="0"/>
              </a:rPr>
              <a:t>  1-800-BANTING (226-8464)  </a:t>
            </a:r>
            <a:r>
              <a:rPr lang="en-US" sz="1100">
                <a:solidFill>
                  <a:srgbClr val="FF0000"/>
                </a:solidFill>
                <a:latin typeface="Arial" charset="0"/>
              </a:rPr>
              <a:t>|</a:t>
            </a:r>
            <a:r>
              <a:rPr lang="en-US" sz="1100">
                <a:solidFill>
                  <a:srgbClr val="000000"/>
                </a:solidFill>
                <a:latin typeface="Arial" charset="0"/>
              </a:rPr>
              <a:t> diabetes.ca</a:t>
            </a:r>
          </a:p>
        </p:txBody>
      </p:sp>
      <p:sp>
        <p:nvSpPr>
          <p:cNvPr id="135192" name="Text Box 2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US" sz="1400" i="1">
                <a:ea typeface="ＭＳ Ｐゴシック" charset="0"/>
                <a:cs typeface="Arial" charset="0"/>
              </a:rPr>
              <a:t>2018 Diabetes Canada CPG – Chapter 12.  Glycemic Management in Adults with Type 1 Diabetes </a:t>
            </a:r>
            <a:endParaRPr lang="en-CA">
              <a:ea typeface="ＭＳ Ｐゴシック" charset="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par>
                                <p:cTn id="18" presetID="29" presetClass="entr" presetSubtype="0"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p:cTn id="20" dur="500" fill="hold"/>
                                        <p:tgtEl>
                                          <p:spTgt spid="13"/>
                                        </p:tgtEl>
                                        <p:attrNameLst>
                                          <p:attrName>ppt_x</p:attrName>
                                        </p:attrNameLst>
                                      </p:cBhvr>
                                      <p:tavLst>
                                        <p:tav tm="0">
                                          <p:val>
                                            <p:strVal val="#ppt_x-.2"/>
                                          </p:val>
                                        </p:tav>
                                        <p:tav tm="100000">
                                          <p:val>
                                            <p:strVal val="#ppt_x"/>
                                          </p:val>
                                        </p:tav>
                                      </p:tavLst>
                                    </p:anim>
                                    <p:anim calcmode="lin" valueType="num">
                                      <p:cBhvr>
                                        <p:cTn id="21" dur="5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22" dur="500"/>
                                        <p:tgtEl>
                                          <p:spTgt spid="13"/>
                                        </p:tgtEl>
                                      </p:cBhvr>
                                    </p:animEffect>
                                  </p:childTnLst>
                                  <p:subTnLst>
                                    <p:set>
                                      <p:cBhvr override="childStyle">
                                        <p:cTn dur="1" fill="hold" display="0" masterRel="nextClick" afterEffect="1"/>
                                        <p:tgtEl>
                                          <p:spTgt spid="13"/>
                                        </p:tgtEl>
                                        <p:attrNameLst>
                                          <p:attrName>style.visibility</p:attrName>
                                        </p:attrNameLst>
                                      </p:cBhvr>
                                      <p:to>
                                        <p:strVal val="hidden"/>
                                      </p:to>
                                    </p:set>
                                  </p:subTnLst>
                                </p:cTn>
                              </p:par>
                              <p:par>
                                <p:cTn id="23" presetID="29"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p:cTn id="25" dur="500" fill="hold"/>
                                        <p:tgtEl>
                                          <p:spTgt spid="12"/>
                                        </p:tgtEl>
                                        <p:attrNameLst>
                                          <p:attrName>ppt_x</p:attrName>
                                        </p:attrNameLst>
                                      </p:cBhvr>
                                      <p:tavLst>
                                        <p:tav tm="0">
                                          <p:val>
                                            <p:strVal val="#ppt_x-.2"/>
                                          </p:val>
                                        </p:tav>
                                        <p:tav tm="100000">
                                          <p:val>
                                            <p:strVal val="#ppt_x"/>
                                          </p:val>
                                        </p:tav>
                                      </p:tavLst>
                                    </p:anim>
                                    <p:anim calcmode="lin" valueType="num">
                                      <p:cBhvr>
                                        <p:cTn id="26" dur="5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27" dur="500"/>
                                        <p:tgtEl>
                                          <p:spTgt spid="12"/>
                                        </p:tgtEl>
                                      </p:cBhvr>
                                    </p:animEffec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28" fill="hold" nodeType="clickPar">
                      <p:stCondLst>
                        <p:cond delay="indefinite"/>
                      </p:stCondLst>
                      <p:childTnLst>
                        <p:par>
                          <p:cTn id="29" fill="hold" nodeType="withGroup">
                            <p:stCondLst>
                              <p:cond delay="0"/>
                            </p:stCondLst>
                            <p:childTnLst>
                              <p:par>
                                <p:cTn id="30" presetID="29"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p:cTn id="32" dur="500" fill="hold"/>
                                        <p:tgtEl>
                                          <p:spTgt spid="11"/>
                                        </p:tgtEl>
                                        <p:attrNameLst>
                                          <p:attrName>ppt_x</p:attrName>
                                        </p:attrNameLst>
                                      </p:cBhvr>
                                      <p:tavLst>
                                        <p:tav tm="0">
                                          <p:val>
                                            <p:strVal val="#ppt_x-.2"/>
                                          </p:val>
                                        </p:tav>
                                        <p:tav tm="100000">
                                          <p:val>
                                            <p:strVal val="#ppt_x"/>
                                          </p:val>
                                        </p:tav>
                                      </p:tavLst>
                                    </p:anim>
                                    <p:anim calcmode="lin" valueType="num">
                                      <p:cBhvr>
                                        <p:cTn id="33" dur="5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34" dur="500"/>
                                        <p:tgtEl>
                                          <p:spTgt spid="11"/>
                                        </p:tgtEl>
                                      </p:cBhvr>
                                    </p:animEffect>
                                  </p:childTnLst>
                                </p:cTn>
                              </p:par>
                              <p:par>
                                <p:cTn id="35" presetID="29" presetClass="entr" presetSubtype="0" fill="hold" grpId="0" nodeType="with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500" fill="hold"/>
                                        <p:tgtEl>
                                          <p:spTgt spid="4"/>
                                        </p:tgtEl>
                                        <p:attrNameLst>
                                          <p:attrName>ppt_x</p:attrName>
                                        </p:attrNameLst>
                                      </p:cBhvr>
                                      <p:tavLst>
                                        <p:tav tm="0">
                                          <p:val>
                                            <p:strVal val="#ppt_x-.2"/>
                                          </p:val>
                                        </p:tav>
                                        <p:tav tm="100000">
                                          <p:val>
                                            <p:strVal val="#ppt_x"/>
                                          </p:val>
                                        </p:tav>
                                      </p:tavLst>
                                    </p:anim>
                                    <p:anim calcmode="lin" valueType="num">
                                      <p:cBhvr>
                                        <p:cTn id="38" dur="5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39" dur="500"/>
                                        <p:tgtEl>
                                          <p:spTgt spid="4"/>
                                        </p:tgtEl>
                                      </p:cBhvr>
                                    </p:animEffect>
                                  </p:childTnLst>
                                </p:cTn>
                              </p:par>
                              <p:par>
                                <p:cTn id="40" presetID="29" presetClass="entr" presetSubtype="0" fill="hold" grpId="0" nodeType="withEffect">
                                  <p:stCondLst>
                                    <p:cond delay="0"/>
                                  </p:stCondLst>
                                  <p:childTnLst>
                                    <p:set>
                                      <p:cBhvr>
                                        <p:cTn id="41" dur="1" fill="hold">
                                          <p:stCondLst>
                                            <p:cond delay="0"/>
                                          </p:stCondLst>
                                        </p:cTn>
                                        <p:tgtEl>
                                          <p:spTgt spid="6"/>
                                        </p:tgtEl>
                                        <p:attrNameLst>
                                          <p:attrName>style.visibility</p:attrName>
                                        </p:attrNameLst>
                                      </p:cBhvr>
                                      <p:to>
                                        <p:strVal val="visible"/>
                                      </p:to>
                                    </p:set>
                                    <p:anim calcmode="lin" valueType="num">
                                      <p:cBhvr>
                                        <p:cTn id="42" dur="500" fill="hold"/>
                                        <p:tgtEl>
                                          <p:spTgt spid="6"/>
                                        </p:tgtEl>
                                        <p:attrNameLst>
                                          <p:attrName>ppt_x</p:attrName>
                                        </p:attrNameLst>
                                      </p:cBhvr>
                                      <p:tavLst>
                                        <p:tav tm="0">
                                          <p:val>
                                            <p:strVal val="#ppt_x-.2"/>
                                          </p:val>
                                        </p:tav>
                                        <p:tav tm="100000">
                                          <p:val>
                                            <p:strVal val="#ppt_x"/>
                                          </p:val>
                                        </p:tav>
                                      </p:tavLst>
                                    </p:anim>
                                    <p:anim calcmode="lin" valueType="num">
                                      <p:cBhvr>
                                        <p:cTn id="43" dur="5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4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11" grpId="0" animBg="1"/>
      <p:bldP spid="12" grpId="0" animBg="1"/>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232" name="Rectangle 256"/>
          <p:cNvSpPr>
            <a:spLocks noChangeArrowheads="1"/>
          </p:cNvSpPr>
          <p:nvPr/>
        </p:nvSpPr>
        <p:spPr bwMode="auto">
          <a:xfrm>
            <a:off x="0" y="-117475"/>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eaLnBrk="0" hangingPunct="0">
              <a:defRPr/>
            </a:pPr>
            <a:endParaRPr lang="en-CA" sz="1700">
              <a:ea typeface="ＭＳ Ｐゴシック" charset="0"/>
              <a:cs typeface="Arial" charset="0"/>
            </a:endParaRPr>
          </a:p>
        </p:txBody>
      </p:sp>
      <p:graphicFrame>
        <p:nvGraphicFramePr>
          <p:cNvPr id="127517" name="Group 541"/>
          <p:cNvGraphicFramePr>
            <a:graphicFrameLocks noGrp="1"/>
          </p:cNvGraphicFramePr>
          <p:nvPr/>
        </p:nvGraphicFramePr>
        <p:xfrm>
          <a:off x="119063" y="182563"/>
          <a:ext cx="8901113" cy="6559564"/>
        </p:xfrm>
        <a:graphic>
          <a:graphicData uri="http://schemas.openxmlformats.org/drawingml/2006/table">
            <a:tbl>
              <a:tblPr firstRow="1" bandRow="1">
                <a:tableStyleId>{5C22544A-7EE6-4342-B048-85BDC9FD1C3A}</a:tableStyleId>
              </a:tblPr>
              <a:tblGrid>
                <a:gridCol w="3812905"/>
                <a:gridCol w="1432728"/>
                <a:gridCol w="1617596"/>
                <a:gridCol w="2037884"/>
              </a:tblGrid>
              <a:tr h="274315">
                <a:tc gridSpan="4">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Types of insulin</a:t>
                      </a:r>
                      <a:endParaRPr kumimoji="0" lang="en-CA" sz="2400" b="0" i="0" u="none" strike="noStrike" cap="none" normalizeH="0" baseline="0" dirty="0">
                        <a:ln>
                          <a:noFill/>
                        </a:ln>
                        <a:solidFill>
                          <a:schemeClr val="bg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r>
              <a:tr h="274315">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b="1" u="none" strike="noStrike" cap="none" normalizeH="0" baseline="0" dirty="0">
                          <a:ln>
                            <a:noFill/>
                          </a:ln>
                          <a:effectLst/>
                        </a:rPr>
                        <a:t>Insulin type (trade name)</a:t>
                      </a:r>
                      <a:endParaRPr kumimoji="0" lang="en-CA" sz="2400" b="1" i="0" u="none" strike="noStrike" cap="none" normalizeH="0" baseline="0" dirty="0">
                        <a:ln>
                          <a:noFill/>
                        </a:ln>
                        <a:solidFill>
                          <a:schemeClr val="bg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b="1" u="none" strike="noStrike" cap="none" normalizeH="0" baseline="0" dirty="0">
                          <a:ln>
                            <a:noFill/>
                          </a:ln>
                          <a:effectLst/>
                        </a:rPr>
                        <a:t>Onset</a:t>
                      </a:r>
                      <a:endParaRPr kumimoji="0" lang="en-CA" sz="2400" b="1" i="0" u="none" strike="noStrike" cap="none" normalizeH="0" baseline="0" dirty="0">
                        <a:ln>
                          <a:noFill/>
                        </a:ln>
                        <a:solidFill>
                          <a:schemeClr val="bg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b="1" u="none" strike="noStrike" cap="none" normalizeH="0" baseline="0" dirty="0">
                          <a:ln>
                            <a:noFill/>
                          </a:ln>
                          <a:effectLst/>
                        </a:rPr>
                        <a:t>Peak</a:t>
                      </a:r>
                      <a:endParaRPr kumimoji="0" lang="en-CA" sz="2400" b="1" i="0" u="none" strike="noStrike" cap="none" normalizeH="0" baseline="0" dirty="0">
                        <a:ln>
                          <a:noFill/>
                        </a:ln>
                        <a:solidFill>
                          <a:schemeClr val="bg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b="1" u="none" strike="noStrike" cap="none" normalizeH="0" baseline="0" dirty="0">
                          <a:ln>
                            <a:noFill/>
                          </a:ln>
                          <a:effectLst/>
                        </a:rPr>
                        <a:t>Duration</a:t>
                      </a:r>
                      <a:endParaRPr kumimoji="0" lang="en-CA" sz="2400" b="1" i="0" u="none" strike="noStrike" cap="none" normalizeH="0" baseline="0" dirty="0">
                        <a:ln>
                          <a:noFill/>
                        </a:ln>
                        <a:solidFill>
                          <a:schemeClr val="bg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274315">
                <a:tc gridSpan="4">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b="1" u="none" strike="noStrike" cap="none" normalizeH="0" baseline="0" dirty="0" smtClean="0">
                          <a:ln>
                            <a:noFill/>
                          </a:ln>
                          <a:effectLst/>
                        </a:rPr>
                        <a:t>BOLUS (</a:t>
                      </a:r>
                      <a:r>
                        <a:rPr kumimoji="0" lang="en-CA" sz="1200" b="1" u="none" strike="noStrike" cap="none" normalizeH="0" baseline="0" dirty="0">
                          <a:ln>
                            <a:noFill/>
                          </a:ln>
                          <a:effectLst/>
                        </a:rPr>
                        <a:t>prandial or mealtime) </a:t>
                      </a:r>
                      <a:r>
                        <a:rPr kumimoji="0" lang="en-CA" sz="1200" b="1" u="none" strike="noStrike" cap="none" normalizeH="0" baseline="0" dirty="0" err="1">
                          <a:ln>
                            <a:noFill/>
                          </a:ln>
                          <a:effectLst/>
                        </a:rPr>
                        <a:t>insulins</a:t>
                      </a:r>
                      <a:endParaRPr kumimoji="0" lang="en-CA" sz="2400" b="1" i="0" u="none" strike="noStrike" cap="none" normalizeH="0" baseline="0" dirty="0">
                        <a:ln>
                          <a:noFill/>
                        </a:ln>
                        <a:solidFill>
                          <a:schemeClr val="bg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r>
              <a:tr h="1005833">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Rapid-acting insulin analogues (clear)</a:t>
                      </a:r>
                    </a:p>
                    <a:p>
                      <a:pPr marL="171450" marR="0" lvl="0" indent="-171450" algn="l" defTabSz="841375" rtl="0" eaLnBrk="0" fontAlgn="base" latinLnBrk="0" hangingPunct="0">
                        <a:lnSpc>
                          <a:spcPct val="100000"/>
                        </a:lnSpc>
                        <a:spcBef>
                          <a:spcPct val="0"/>
                        </a:spcBef>
                        <a:spcAft>
                          <a:spcPct val="0"/>
                        </a:spcAft>
                        <a:buClrTx/>
                        <a:buSzPct val="50000"/>
                        <a:buFontTx/>
                        <a:buChar char="●"/>
                        <a:tabLst/>
                      </a:pPr>
                      <a:r>
                        <a:rPr kumimoji="0" lang="en-CA" sz="1200" u="none" strike="noStrike" cap="none" normalizeH="0" baseline="0" dirty="0">
                          <a:ln>
                            <a:noFill/>
                          </a:ln>
                          <a:effectLst/>
                        </a:rPr>
                        <a:t>Insulin aspart (</a:t>
                      </a:r>
                      <a:r>
                        <a:rPr kumimoji="0" lang="en-CA" sz="1200" u="none" strike="noStrike" cap="none" normalizeH="0" baseline="0" dirty="0" err="1">
                          <a:ln>
                            <a:noFill/>
                          </a:ln>
                          <a:effectLst/>
                        </a:rPr>
                        <a:t>NovoRapid</a:t>
                      </a:r>
                      <a:r>
                        <a:rPr kumimoji="0" lang="en-CA" sz="1200" u="none" strike="noStrike" cap="none" normalizeH="0" baseline="0" dirty="0">
                          <a:ln>
                            <a:noFill/>
                          </a:ln>
                          <a:effectLst/>
                        </a:rPr>
                        <a:t>®)</a:t>
                      </a:r>
                    </a:p>
                    <a:p>
                      <a:pPr marL="171450" marR="0" lvl="0" indent="-171450" algn="l" defTabSz="841375" rtl="0" eaLnBrk="0" fontAlgn="base" latinLnBrk="0" hangingPunct="0">
                        <a:lnSpc>
                          <a:spcPct val="100000"/>
                        </a:lnSpc>
                        <a:spcBef>
                          <a:spcPct val="0"/>
                        </a:spcBef>
                        <a:spcAft>
                          <a:spcPct val="0"/>
                        </a:spcAft>
                        <a:buClrTx/>
                        <a:buSzPct val="50000"/>
                        <a:buFontTx/>
                        <a:buChar char="●"/>
                        <a:tabLst/>
                      </a:pPr>
                      <a:r>
                        <a:rPr kumimoji="0" lang="en-CA" sz="1200" u="none" strike="noStrike" cap="none" normalizeH="0" baseline="0" dirty="0">
                          <a:ln>
                            <a:noFill/>
                          </a:ln>
                          <a:effectLst/>
                        </a:rPr>
                        <a:t>Insulin glulisine (</a:t>
                      </a:r>
                      <a:r>
                        <a:rPr kumimoji="0" lang="en-CA" sz="1200" u="none" strike="noStrike" cap="none" normalizeH="0" baseline="0" dirty="0" err="1">
                          <a:ln>
                            <a:noFill/>
                          </a:ln>
                          <a:effectLst/>
                        </a:rPr>
                        <a:t>Apidra</a:t>
                      </a:r>
                      <a:r>
                        <a:rPr kumimoji="0" lang="en-CA" sz="1200" u="none" strike="noStrike" cap="none" normalizeH="0" baseline="0" dirty="0">
                          <a:ln>
                            <a:noFill/>
                          </a:ln>
                          <a:effectLst/>
                        </a:rPr>
                        <a:t>®)</a:t>
                      </a:r>
                    </a:p>
                    <a:p>
                      <a:pPr marL="171450" marR="0" lvl="0" indent="-171450" algn="l" defTabSz="841375" rtl="0" eaLnBrk="0" fontAlgn="base" latinLnBrk="0" hangingPunct="0">
                        <a:lnSpc>
                          <a:spcPct val="100000"/>
                        </a:lnSpc>
                        <a:spcBef>
                          <a:spcPct val="0"/>
                        </a:spcBef>
                        <a:spcAft>
                          <a:spcPct val="0"/>
                        </a:spcAft>
                        <a:buClrTx/>
                        <a:buSzPct val="50000"/>
                        <a:buFontTx/>
                        <a:buChar char="●"/>
                        <a:tabLst/>
                      </a:pPr>
                      <a:r>
                        <a:rPr kumimoji="0" lang="en-CA" sz="1200" u="none" strike="noStrike" cap="none" normalizeH="0" baseline="0" dirty="0">
                          <a:ln>
                            <a:noFill/>
                          </a:ln>
                          <a:effectLst/>
                        </a:rPr>
                        <a:t>Insulin lispro (Humalog®) U-100 U-200</a:t>
                      </a:r>
                    </a:p>
                    <a:p>
                      <a:pPr marL="171450" marR="0" lvl="0" indent="-171450" algn="l" defTabSz="841375" rtl="0" eaLnBrk="0" fontAlgn="base" latinLnBrk="0" hangingPunct="0">
                        <a:lnSpc>
                          <a:spcPct val="100000"/>
                        </a:lnSpc>
                        <a:spcBef>
                          <a:spcPct val="0"/>
                        </a:spcBef>
                        <a:spcAft>
                          <a:spcPct val="0"/>
                        </a:spcAft>
                        <a:buClrTx/>
                        <a:buSzPct val="50000"/>
                        <a:buFontTx/>
                        <a:buChar char="●"/>
                        <a:tabLst/>
                      </a:pPr>
                      <a:r>
                        <a:rPr kumimoji="0" lang="en-CA" sz="1200" u="none" strike="noStrike" cap="none" normalizeH="0" baseline="0" dirty="0">
                          <a:ln>
                            <a:noFill/>
                          </a:ln>
                          <a:effectLst/>
                        </a:rPr>
                        <a:t>Faster-acting insulin aspart (</a:t>
                      </a:r>
                      <a:r>
                        <a:rPr kumimoji="0" lang="en-CA" sz="1200" u="none" strike="noStrike" cap="none" normalizeH="0" baseline="0" dirty="0" err="1">
                          <a:ln>
                            <a:noFill/>
                          </a:ln>
                          <a:effectLst/>
                        </a:rPr>
                        <a:t>Fiasp</a:t>
                      </a:r>
                      <a:r>
                        <a:rPr kumimoji="0" lang="en-CA" sz="1200" u="none" strike="noStrike" cap="none" normalizeH="0" baseline="0" dirty="0">
                          <a:ln>
                            <a:noFill/>
                          </a:ln>
                          <a:effectLst/>
                        </a:rPr>
                        <a:t>®)</a:t>
                      </a:r>
                      <a:endParaRPr kumimoji="0" lang="en-CA" sz="1200" b="0" i="0" u="none" strike="noStrike" cap="none" normalizeH="0" baseline="0" dirty="0">
                        <a:ln>
                          <a:noFill/>
                        </a:ln>
                        <a:solidFill>
                          <a:schemeClr val="tx1"/>
                        </a:solidFill>
                        <a:effectLst/>
                        <a:latin typeface="Times New Roman" charset="0"/>
                        <a:ea typeface="ＭＳ Ｐゴシック" charset="0"/>
                        <a:cs typeface="Times New Roman"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CA" sz="1200" u="none" strike="noStrike" cap="none" normalizeH="0" baseline="0" dirty="0" smtClean="0">
                        <a:ln>
                          <a:noFill/>
                        </a:ln>
                        <a:effectLst/>
                      </a:endParaRP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smtClean="0">
                          <a:ln>
                            <a:noFill/>
                          </a:ln>
                          <a:effectLst/>
                        </a:rPr>
                        <a:t>9</a:t>
                      </a:r>
                      <a:r>
                        <a:rPr kumimoji="0" lang="en-CA" sz="1200" u="none" strike="noStrike" cap="none" normalizeH="0" baseline="0" dirty="0">
                          <a:ln>
                            <a:noFill/>
                          </a:ln>
                          <a:effectLst/>
                        </a:rPr>
                        <a:t>–20min</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10–15min</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10–15min</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4min</a:t>
                      </a:r>
                      <a:endParaRPr kumimoji="0" lang="en-CA" sz="2400" b="0" i="0" u="none" strike="noStrike" cap="none" normalizeH="0" baseline="0" dirty="0">
                        <a:ln>
                          <a:noFill/>
                        </a:ln>
                        <a:solidFill>
                          <a:schemeClr val="tx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CA" sz="1200" u="none" strike="noStrike" cap="none" normalizeH="0" baseline="0" dirty="0" smtClean="0">
                        <a:ln>
                          <a:noFill/>
                        </a:ln>
                        <a:effectLst/>
                      </a:endParaRP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smtClean="0">
                          <a:ln>
                            <a:noFill/>
                          </a:ln>
                          <a:effectLst/>
                        </a:rPr>
                        <a:t>1</a:t>
                      </a:r>
                      <a:r>
                        <a:rPr kumimoji="0" lang="en-CA" sz="1200" u="none" strike="noStrike" cap="none" normalizeH="0" baseline="0" dirty="0">
                          <a:ln>
                            <a:noFill/>
                          </a:ln>
                          <a:effectLst/>
                        </a:rPr>
                        <a:t>–1.5h</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1–1.5h </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1–2h</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0.5-1.5h</a:t>
                      </a:r>
                      <a:endParaRPr kumimoji="0" lang="en-CA" sz="2400" b="0" i="0" u="none" strike="noStrike" cap="none" normalizeH="0" baseline="0" dirty="0">
                        <a:ln>
                          <a:noFill/>
                        </a:ln>
                        <a:solidFill>
                          <a:schemeClr val="tx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CA" sz="1200" u="none" strike="noStrike" cap="none" normalizeH="0" baseline="0" dirty="0" smtClean="0">
                        <a:ln>
                          <a:noFill/>
                        </a:ln>
                        <a:effectLst/>
                      </a:endParaRP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smtClean="0">
                          <a:ln>
                            <a:noFill/>
                          </a:ln>
                          <a:effectLst/>
                        </a:rPr>
                        <a:t>3</a:t>
                      </a:r>
                      <a:r>
                        <a:rPr kumimoji="0" lang="en-CA" sz="1200" u="none" strike="noStrike" cap="none" normalizeH="0" baseline="0" dirty="0">
                          <a:ln>
                            <a:noFill/>
                          </a:ln>
                          <a:effectLst/>
                        </a:rPr>
                        <a:t>–5h</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3.5–5h </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3–4.75h</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3-5h</a:t>
                      </a:r>
                      <a:endParaRPr kumimoji="0" lang="en-CA" sz="2400" b="0" i="0" u="none" strike="noStrike" cap="none" normalizeH="0" baseline="0" dirty="0">
                        <a:ln>
                          <a:noFill/>
                        </a:ln>
                        <a:solidFill>
                          <a:schemeClr val="tx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711167">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Short-acting </a:t>
                      </a:r>
                      <a:r>
                        <a:rPr kumimoji="0" lang="en-CA" sz="1200" u="none" strike="noStrike" cap="none" normalizeH="0" baseline="0" dirty="0" err="1">
                          <a:ln>
                            <a:noFill/>
                          </a:ln>
                          <a:effectLst/>
                        </a:rPr>
                        <a:t>insulins</a:t>
                      </a:r>
                      <a:r>
                        <a:rPr kumimoji="0" lang="en-CA" sz="1200" u="none" strike="noStrike" cap="none" normalizeH="0" baseline="0" dirty="0">
                          <a:ln>
                            <a:noFill/>
                          </a:ln>
                          <a:effectLst/>
                        </a:rPr>
                        <a:t> (clear)</a:t>
                      </a:r>
                    </a:p>
                    <a:p>
                      <a:pPr marL="171450" marR="0" lvl="0" indent="-171450" algn="l" defTabSz="841375" rtl="0" eaLnBrk="0" fontAlgn="base" latinLnBrk="0" hangingPunct="0">
                        <a:lnSpc>
                          <a:spcPct val="100000"/>
                        </a:lnSpc>
                        <a:spcBef>
                          <a:spcPct val="0"/>
                        </a:spcBef>
                        <a:spcAft>
                          <a:spcPct val="0"/>
                        </a:spcAft>
                        <a:buClrTx/>
                        <a:buSzPct val="75000"/>
                        <a:buFont typeface="Arial"/>
                        <a:buChar char="•"/>
                        <a:tabLst/>
                      </a:pPr>
                      <a:r>
                        <a:rPr kumimoji="0" lang="pt-BR" sz="1200" u="none" strike="noStrike" cap="none" normalizeH="0" baseline="0" dirty="0" err="1">
                          <a:ln>
                            <a:noFill/>
                          </a:ln>
                          <a:effectLst/>
                        </a:rPr>
                        <a:t>Insulin</a:t>
                      </a:r>
                      <a:r>
                        <a:rPr kumimoji="0" lang="pt-BR" sz="1200" u="none" strike="noStrike" cap="none" normalizeH="0" baseline="0" dirty="0">
                          <a:ln>
                            <a:noFill/>
                          </a:ln>
                          <a:effectLst/>
                        </a:rPr>
                        <a:t> regular </a:t>
                      </a:r>
                      <a:r>
                        <a:rPr kumimoji="0" lang="pt-BR" sz="1200" u="none" strike="noStrike" cap="none" normalizeH="0" baseline="0" dirty="0" smtClean="0">
                          <a:ln>
                            <a:noFill/>
                          </a:ln>
                          <a:effectLst/>
                        </a:rPr>
                        <a:t>(</a:t>
                      </a:r>
                      <a:r>
                        <a:rPr kumimoji="0" lang="pt-BR" sz="1200" u="none" strike="noStrike" cap="none" normalizeH="0" baseline="0" dirty="0" err="1" smtClean="0">
                          <a:ln>
                            <a:noFill/>
                          </a:ln>
                          <a:effectLst/>
                        </a:rPr>
                        <a:t>Humulin</a:t>
                      </a:r>
                      <a:r>
                        <a:rPr kumimoji="0" lang="pt-BR" sz="1200" u="none" strike="noStrike" cap="none" normalizeH="0" baseline="0" dirty="0">
                          <a:ln>
                            <a:noFill/>
                          </a:ln>
                          <a:effectLst/>
                        </a:rPr>
                        <a:t>®-</a:t>
                      </a:r>
                      <a:r>
                        <a:rPr kumimoji="0" lang="pt-BR" sz="1200" u="none" strike="noStrike" cap="none" normalizeH="0" baseline="0" dirty="0" err="1">
                          <a:ln>
                            <a:noFill/>
                          </a:ln>
                          <a:effectLst/>
                        </a:rPr>
                        <a:t>R</a:t>
                      </a:r>
                      <a:r>
                        <a:rPr kumimoji="0" lang="pt-BR" sz="1200" u="none" strike="noStrike" cap="none" normalizeH="0" baseline="0" dirty="0">
                          <a:ln>
                            <a:noFill/>
                          </a:ln>
                          <a:effectLst/>
                        </a:rPr>
                        <a:t>, </a:t>
                      </a:r>
                      <a:r>
                        <a:rPr kumimoji="0" lang="pt-BR" sz="1200" u="none" strike="noStrike" cap="none" normalizeH="0" baseline="0" dirty="0" err="1">
                          <a:ln>
                            <a:noFill/>
                          </a:ln>
                          <a:effectLst/>
                        </a:rPr>
                        <a:t>Novolin</a:t>
                      </a:r>
                      <a:r>
                        <a:rPr kumimoji="0" lang="pt-BR" sz="1200" u="none" strike="noStrike" cap="none" normalizeH="0" baseline="0" dirty="0">
                          <a:ln>
                            <a:noFill/>
                          </a:ln>
                          <a:effectLst/>
                        </a:rPr>
                        <a:t>® </a:t>
                      </a:r>
                      <a:r>
                        <a:rPr kumimoji="0" lang="pt-BR" sz="1200" u="none" strike="noStrike" cap="none" normalizeH="0" baseline="0" dirty="0" err="1">
                          <a:ln>
                            <a:noFill/>
                          </a:ln>
                          <a:effectLst/>
                        </a:rPr>
                        <a:t>ge</a:t>
                      </a:r>
                      <a:r>
                        <a:rPr kumimoji="0" lang="pt-BR" sz="1200" u="none" strike="noStrike" cap="none" normalizeH="0" baseline="0" dirty="0">
                          <a:ln>
                            <a:noFill/>
                          </a:ln>
                          <a:effectLst/>
                        </a:rPr>
                        <a:t> </a:t>
                      </a:r>
                      <a:r>
                        <a:rPr kumimoji="0" lang="pt-BR" sz="1200" u="none" strike="noStrike" cap="none" normalizeH="0" baseline="0" dirty="0" smtClean="0">
                          <a:ln>
                            <a:noFill/>
                          </a:ln>
                          <a:effectLst/>
                        </a:rPr>
                        <a:t>Toronto)</a:t>
                      </a:r>
                      <a:endParaRPr kumimoji="0" lang="en-CA" sz="1200" u="none" strike="noStrike" cap="none" normalizeH="0" baseline="0" dirty="0">
                        <a:ln>
                          <a:noFill/>
                        </a:ln>
                        <a:effectLst/>
                      </a:endParaRPr>
                    </a:p>
                    <a:p>
                      <a:pPr marL="171450" marR="0" lvl="0" indent="-171450" algn="l" defTabSz="841375" rtl="0" eaLnBrk="0" fontAlgn="base" latinLnBrk="0" hangingPunct="0">
                        <a:lnSpc>
                          <a:spcPct val="100000"/>
                        </a:lnSpc>
                        <a:spcBef>
                          <a:spcPct val="0"/>
                        </a:spcBef>
                        <a:spcAft>
                          <a:spcPct val="0"/>
                        </a:spcAft>
                        <a:buClrTx/>
                        <a:buSzPct val="75000"/>
                        <a:buFont typeface="Arial"/>
                        <a:buChar char="•"/>
                        <a:tabLst/>
                      </a:pPr>
                      <a:r>
                        <a:rPr kumimoji="0" lang="en-CA" sz="1200" u="none" strike="noStrike" cap="none" normalizeH="0" baseline="0" dirty="0">
                          <a:ln>
                            <a:noFill/>
                          </a:ln>
                          <a:effectLst/>
                        </a:rPr>
                        <a:t>Insulin </a:t>
                      </a:r>
                      <a:r>
                        <a:rPr kumimoji="0" lang="en-CA" sz="1200" u="none" strike="noStrike" cap="none" normalizeH="0" baseline="0" dirty="0" smtClean="0">
                          <a:ln>
                            <a:noFill/>
                          </a:ln>
                          <a:effectLst/>
                        </a:rPr>
                        <a:t>regular U-500 (</a:t>
                      </a:r>
                      <a:r>
                        <a:rPr kumimoji="0" lang="en-CA" sz="1200" u="none" strike="noStrike" cap="none" normalizeH="0" baseline="0" dirty="0" err="1" smtClean="0">
                          <a:ln>
                            <a:noFill/>
                          </a:ln>
                          <a:effectLst/>
                        </a:rPr>
                        <a:t>Entuzity</a:t>
                      </a:r>
                      <a:r>
                        <a:rPr kumimoji="0" lang="en-CA" sz="1200" u="none" strike="noStrike" cap="none" normalizeH="0" baseline="0" dirty="0" smtClean="0">
                          <a:ln>
                            <a:noFill/>
                          </a:ln>
                          <a:effectLst/>
                        </a:rPr>
                        <a:t>® (U-500)</a:t>
                      </a:r>
                      <a:endParaRPr kumimoji="0" lang="en-CA" sz="2400" b="0" i="0" u="none" strike="noStrike" cap="none" normalizeH="0" baseline="0" dirty="0">
                        <a:ln>
                          <a:noFill/>
                        </a:ln>
                        <a:solidFill>
                          <a:schemeClr val="tx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CA" sz="1200" u="none" strike="noStrike" cap="none" normalizeH="0" baseline="0" smtClean="0">
                        <a:ln>
                          <a:noFill/>
                        </a:ln>
                        <a:effectLst/>
                      </a:endParaRP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smtClean="0">
                          <a:ln>
                            <a:noFill/>
                          </a:ln>
                          <a:effectLst/>
                        </a:rPr>
                        <a:t>30min</a:t>
                      </a:r>
                      <a:endParaRPr kumimoji="0" lang="en-CA" sz="1200" u="none" strike="noStrike" cap="none" normalizeH="0" baseline="0" dirty="0">
                        <a:ln>
                          <a:noFill/>
                        </a:ln>
                        <a:effectLst/>
                      </a:endParaRP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15min</a:t>
                      </a:r>
                      <a:endParaRPr kumimoji="0" lang="en-CA" sz="2400" b="0" i="0" u="none" strike="noStrike" cap="none" normalizeH="0" baseline="0" dirty="0">
                        <a:ln>
                          <a:noFill/>
                        </a:ln>
                        <a:solidFill>
                          <a:schemeClr val="tx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CA" sz="1200" u="none" strike="noStrike" cap="none" normalizeH="0" baseline="0" dirty="0" smtClean="0">
                        <a:ln>
                          <a:noFill/>
                        </a:ln>
                        <a:effectLst/>
                      </a:endParaRP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smtClean="0">
                          <a:ln>
                            <a:noFill/>
                          </a:ln>
                          <a:effectLst/>
                        </a:rPr>
                        <a:t>2</a:t>
                      </a:r>
                      <a:r>
                        <a:rPr kumimoji="0" lang="en-CA" sz="1200" u="none" strike="noStrike" cap="none" normalizeH="0" baseline="0" dirty="0">
                          <a:ln>
                            <a:noFill/>
                          </a:ln>
                          <a:effectLst/>
                        </a:rPr>
                        <a:t>–3h</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4-8h</a:t>
                      </a:r>
                      <a:endParaRPr kumimoji="0" lang="en-CA" sz="2400" b="0" i="0" u="none" strike="noStrike" cap="none" normalizeH="0" baseline="0" dirty="0">
                        <a:ln>
                          <a:noFill/>
                        </a:ln>
                        <a:solidFill>
                          <a:schemeClr val="tx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CA" sz="1200" u="none" strike="noStrike" cap="none" normalizeH="0" baseline="0" dirty="0" smtClean="0">
                        <a:ln>
                          <a:noFill/>
                        </a:ln>
                        <a:effectLst/>
                      </a:endParaRP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smtClean="0">
                          <a:ln>
                            <a:noFill/>
                          </a:ln>
                          <a:effectLst/>
                        </a:rPr>
                        <a:t>6.5h</a:t>
                      </a:r>
                      <a:endParaRPr kumimoji="0" lang="en-CA" sz="1200" u="none" strike="noStrike" cap="none" normalizeH="0" baseline="0" dirty="0">
                        <a:ln>
                          <a:noFill/>
                        </a:ln>
                        <a:effectLst/>
                      </a:endParaRP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17-24h</a:t>
                      </a:r>
                      <a:endParaRPr kumimoji="0" lang="en-CA" sz="2400" b="0" i="0" u="none" strike="noStrike" cap="none" normalizeH="0" baseline="0" dirty="0">
                        <a:ln>
                          <a:noFill/>
                        </a:ln>
                        <a:solidFill>
                          <a:schemeClr val="tx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274315">
                <a:tc gridSpan="4">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b="1" u="none" strike="noStrike" cap="none" normalizeH="0" baseline="0" dirty="0" smtClean="0">
                          <a:ln>
                            <a:noFill/>
                          </a:ln>
                          <a:effectLst/>
                        </a:rPr>
                        <a:t>BASAL </a:t>
                      </a:r>
                      <a:r>
                        <a:rPr kumimoji="0" lang="en-CA" sz="1200" b="1" u="none" strike="noStrike" cap="none" normalizeH="0" baseline="0" dirty="0" err="1" smtClean="0">
                          <a:ln>
                            <a:noFill/>
                          </a:ln>
                          <a:effectLst/>
                        </a:rPr>
                        <a:t>insulins</a:t>
                      </a:r>
                      <a:endParaRPr kumimoji="0" lang="en-CA" sz="1200" b="1" i="0" u="none" strike="noStrike" cap="none" normalizeH="0" baseline="0" dirty="0">
                        <a:ln>
                          <a:noFill/>
                        </a:ln>
                        <a:solidFill>
                          <a:schemeClr val="bg1"/>
                        </a:solidFill>
                        <a:effectLst/>
                        <a:latin typeface="Arial"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r>
              <a:tr h="761966">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Intermediate-acting (cloudy)</a:t>
                      </a:r>
                    </a:p>
                    <a:p>
                      <a:pPr marL="171450" marR="0" lvl="0" indent="-171450" algn="l" defTabSz="841375" rtl="0" eaLnBrk="0" fontAlgn="base" latinLnBrk="0" hangingPunct="0">
                        <a:lnSpc>
                          <a:spcPct val="100000"/>
                        </a:lnSpc>
                        <a:spcBef>
                          <a:spcPct val="0"/>
                        </a:spcBef>
                        <a:spcAft>
                          <a:spcPct val="0"/>
                        </a:spcAft>
                        <a:buClrTx/>
                        <a:buSzPct val="75000"/>
                        <a:buFont typeface="Arial"/>
                        <a:buChar char="•"/>
                        <a:tabLst/>
                      </a:pPr>
                      <a:r>
                        <a:rPr kumimoji="0" lang="en-CA" sz="1200" u="none" strike="noStrike" cap="none" normalizeH="0" baseline="0" dirty="0">
                          <a:ln>
                            <a:noFill/>
                          </a:ln>
                          <a:effectLst/>
                        </a:rPr>
                        <a:t>Insulin neutral protamine </a:t>
                      </a:r>
                      <a:r>
                        <a:rPr kumimoji="0" lang="en-CA" sz="1200" u="none" strike="noStrike" cap="none" normalizeH="0" baseline="0" dirty="0" err="1">
                          <a:ln>
                            <a:noFill/>
                          </a:ln>
                          <a:effectLst/>
                        </a:rPr>
                        <a:t>Hagedorn</a:t>
                      </a:r>
                      <a:r>
                        <a:rPr kumimoji="0" lang="en-CA" sz="1200" u="none" strike="noStrike" cap="none" normalizeH="0" baseline="0" dirty="0">
                          <a:ln>
                            <a:noFill/>
                          </a:ln>
                          <a:effectLst/>
                        </a:rPr>
                        <a:t> (</a:t>
                      </a:r>
                      <a:r>
                        <a:rPr kumimoji="0" lang="en-CA" sz="1200" u="none" strike="noStrike" cap="none" normalizeH="0" baseline="0" dirty="0" err="1">
                          <a:ln>
                            <a:noFill/>
                          </a:ln>
                          <a:effectLst/>
                        </a:rPr>
                        <a:t>Humulin</a:t>
                      </a:r>
                      <a:r>
                        <a:rPr kumimoji="0" lang="en-CA" sz="1200" u="none" strike="noStrike" cap="none" normalizeH="0" baseline="0" dirty="0">
                          <a:ln>
                            <a:noFill/>
                          </a:ln>
                          <a:effectLst/>
                        </a:rPr>
                        <a:t>® </a:t>
                      </a:r>
                      <a:r>
                        <a:rPr kumimoji="0" lang="en-CA" sz="1200" u="none" strike="noStrike" cap="none" normalizeH="0" baseline="0" dirty="0" smtClean="0">
                          <a:ln>
                            <a:noFill/>
                          </a:ln>
                          <a:effectLst/>
                        </a:rPr>
                        <a:t>N</a:t>
                      </a:r>
                      <a:r>
                        <a:rPr kumimoji="0" lang="en-CA" sz="1200" u="none" strike="noStrike" cap="none" normalizeH="0" baseline="0" dirty="0">
                          <a:ln>
                            <a:noFill/>
                          </a:ln>
                          <a:effectLst/>
                        </a:rPr>
                        <a:t>, </a:t>
                      </a:r>
                      <a:r>
                        <a:rPr kumimoji="0" lang="en-CA" sz="1200" u="none" strike="noStrike" cap="none" normalizeH="0" baseline="0" dirty="0" err="1">
                          <a:ln>
                            <a:noFill/>
                          </a:ln>
                          <a:effectLst/>
                        </a:rPr>
                        <a:t>Novolin</a:t>
                      </a:r>
                      <a:r>
                        <a:rPr kumimoji="0" lang="en-CA" sz="1200" u="none" strike="noStrike" cap="none" normalizeH="0" baseline="0" dirty="0">
                          <a:ln>
                            <a:noFill/>
                          </a:ln>
                          <a:effectLst/>
                        </a:rPr>
                        <a:t>® </a:t>
                      </a:r>
                      <a:r>
                        <a:rPr kumimoji="0" lang="en-CA" sz="1200" u="none" strike="noStrike" cap="none" normalizeH="0" baseline="0" dirty="0" err="1">
                          <a:ln>
                            <a:noFill/>
                          </a:ln>
                          <a:effectLst/>
                        </a:rPr>
                        <a:t>ge</a:t>
                      </a:r>
                      <a:r>
                        <a:rPr kumimoji="0" lang="en-CA" sz="1200" u="none" strike="noStrike" cap="none" normalizeH="0" baseline="0" dirty="0">
                          <a:ln>
                            <a:noFill/>
                          </a:ln>
                          <a:effectLst/>
                        </a:rPr>
                        <a:t> NPH)</a:t>
                      </a:r>
                      <a:endParaRPr kumimoji="0" lang="en-CA" sz="2400" b="0" i="0" u="none" strike="noStrike" cap="none" normalizeH="0" baseline="0" dirty="0">
                        <a:ln>
                          <a:noFill/>
                        </a:ln>
                        <a:solidFill>
                          <a:schemeClr val="tx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CA" sz="1200" u="none" strike="noStrike" cap="none" normalizeH="0" baseline="0" dirty="0" smtClean="0">
                        <a:ln>
                          <a:noFill/>
                        </a:ln>
                        <a:effectLst/>
                      </a:endParaRP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smtClean="0">
                          <a:ln>
                            <a:noFill/>
                          </a:ln>
                          <a:effectLst/>
                        </a:rPr>
                        <a:t>1</a:t>
                      </a:r>
                      <a:r>
                        <a:rPr kumimoji="0" lang="en-CA" sz="1200" u="none" strike="noStrike" cap="none" normalizeH="0" baseline="0" dirty="0">
                          <a:ln>
                            <a:noFill/>
                          </a:ln>
                          <a:effectLst/>
                        </a:rPr>
                        <a:t>–3h</a:t>
                      </a:r>
                      <a:endParaRPr kumimoji="0" lang="en-CA" sz="2400" b="0" i="0" u="none" strike="noStrike" cap="none" normalizeH="0" baseline="0" dirty="0">
                        <a:ln>
                          <a:noFill/>
                        </a:ln>
                        <a:solidFill>
                          <a:schemeClr val="tx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CA" sz="1200" u="none" strike="noStrike" cap="none" normalizeH="0" baseline="0" dirty="0" smtClean="0">
                        <a:ln>
                          <a:noFill/>
                        </a:ln>
                        <a:effectLst/>
                      </a:endParaRP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smtClean="0">
                          <a:ln>
                            <a:noFill/>
                          </a:ln>
                          <a:effectLst/>
                        </a:rPr>
                        <a:t>5</a:t>
                      </a:r>
                      <a:r>
                        <a:rPr kumimoji="0" lang="en-CA" sz="1200" u="none" strike="noStrike" cap="none" normalizeH="0" baseline="0" dirty="0">
                          <a:ln>
                            <a:noFill/>
                          </a:ln>
                          <a:effectLst/>
                        </a:rPr>
                        <a:t>–8h</a:t>
                      </a:r>
                      <a:endParaRPr kumimoji="0" lang="en-CA" sz="2400" b="0" i="0" u="none" strike="noStrike" cap="none" normalizeH="0" baseline="0" dirty="0">
                        <a:ln>
                          <a:noFill/>
                        </a:ln>
                        <a:solidFill>
                          <a:schemeClr val="tx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CA" sz="1200" u="none" strike="noStrike" cap="none" normalizeH="0" baseline="0" dirty="0" smtClean="0">
                        <a:ln>
                          <a:noFill/>
                        </a:ln>
                        <a:effectLst/>
                      </a:endParaRP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smtClean="0">
                          <a:ln>
                            <a:noFill/>
                          </a:ln>
                          <a:effectLst/>
                        </a:rPr>
                        <a:t>Up </a:t>
                      </a:r>
                      <a:r>
                        <a:rPr kumimoji="0" lang="en-CA" sz="1200" u="none" strike="noStrike" cap="none" normalizeH="0" baseline="0" dirty="0">
                          <a:ln>
                            <a:noFill/>
                          </a:ln>
                          <a:effectLst/>
                        </a:rPr>
                        <a:t>to 18h</a:t>
                      </a:r>
                      <a:endParaRPr kumimoji="0" lang="en-CA" sz="2400" b="0" i="0" u="none" strike="noStrike" cap="none" normalizeH="0" baseline="0" dirty="0">
                        <a:ln>
                          <a:noFill/>
                        </a:ln>
                        <a:solidFill>
                          <a:schemeClr val="tx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188712">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Long-acting  insulin (clear)</a:t>
                      </a:r>
                    </a:p>
                    <a:p>
                      <a:pPr marL="171450" marR="0" lvl="0" indent="-171450" algn="l" defTabSz="841375" rtl="0" eaLnBrk="0" fontAlgn="base" latinLnBrk="0" hangingPunct="0">
                        <a:lnSpc>
                          <a:spcPct val="100000"/>
                        </a:lnSpc>
                        <a:spcBef>
                          <a:spcPct val="0"/>
                        </a:spcBef>
                        <a:spcAft>
                          <a:spcPct val="0"/>
                        </a:spcAft>
                        <a:buClrTx/>
                        <a:buSzPct val="75000"/>
                        <a:buFont typeface="Arial"/>
                        <a:buChar char="•"/>
                        <a:tabLst/>
                      </a:pPr>
                      <a:r>
                        <a:rPr kumimoji="0" lang="en-CA" sz="1200" u="none" strike="noStrike" cap="none" normalizeH="0" baseline="0" dirty="0">
                          <a:ln>
                            <a:noFill/>
                          </a:ln>
                          <a:effectLst/>
                        </a:rPr>
                        <a:t>Insulin detemir (Levemir®)</a:t>
                      </a:r>
                    </a:p>
                    <a:p>
                      <a:pPr marL="171450" marR="0" lvl="0" indent="-171450" algn="l" defTabSz="841375" rtl="0" eaLnBrk="0" fontAlgn="base" latinLnBrk="0" hangingPunct="0">
                        <a:lnSpc>
                          <a:spcPct val="100000"/>
                        </a:lnSpc>
                        <a:spcBef>
                          <a:spcPct val="0"/>
                        </a:spcBef>
                        <a:spcAft>
                          <a:spcPct val="0"/>
                        </a:spcAft>
                        <a:buClrTx/>
                        <a:buSzPct val="75000"/>
                        <a:buFont typeface="Arial"/>
                        <a:buChar char="•"/>
                        <a:tabLst/>
                      </a:pPr>
                      <a:r>
                        <a:rPr kumimoji="0" lang="en-CA" sz="1200" u="none" strike="noStrike" cap="none" normalizeH="0" baseline="0" dirty="0">
                          <a:ln>
                            <a:noFill/>
                          </a:ln>
                          <a:effectLst/>
                        </a:rPr>
                        <a:t>Insulin glargine U-100 (Lantus®)</a:t>
                      </a:r>
                    </a:p>
                    <a:p>
                      <a:pPr marL="171450" marR="0" lvl="0" indent="-171450" algn="l" defTabSz="841375" rtl="0" eaLnBrk="0" fontAlgn="base" latinLnBrk="0" hangingPunct="0">
                        <a:lnSpc>
                          <a:spcPct val="100000"/>
                        </a:lnSpc>
                        <a:spcBef>
                          <a:spcPct val="0"/>
                        </a:spcBef>
                        <a:spcAft>
                          <a:spcPct val="0"/>
                        </a:spcAft>
                        <a:buClrTx/>
                        <a:buSzPct val="75000"/>
                        <a:buFont typeface="Arial"/>
                        <a:buChar char="•"/>
                        <a:tabLst/>
                      </a:pPr>
                      <a:r>
                        <a:rPr kumimoji="0" lang="en-CA" sz="1200" u="none" strike="noStrike" cap="none" normalizeH="0" baseline="0" dirty="0">
                          <a:ln>
                            <a:noFill/>
                          </a:ln>
                          <a:effectLst/>
                        </a:rPr>
                        <a:t>Insulin glargine U-300 (</a:t>
                      </a:r>
                      <a:r>
                        <a:rPr kumimoji="0" lang="en-CA" sz="1200" u="none" strike="noStrike" cap="none" normalizeH="0" baseline="0" dirty="0" err="1">
                          <a:ln>
                            <a:noFill/>
                          </a:ln>
                          <a:effectLst/>
                        </a:rPr>
                        <a:t>Toujeo</a:t>
                      </a:r>
                      <a:r>
                        <a:rPr kumimoji="0" lang="en-CA" sz="1200" u="none" strike="noStrike" cap="none" normalizeH="0" baseline="0" dirty="0">
                          <a:ln>
                            <a:noFill/>
                          </a:ln>
                          <a:effectLst/>
                        </a:rPr>
                        <a:t>®)</a:t>
                      </a:r>
                    </a:p>
                    <a:p>
                      <a:pPr marL="171450" marR="0" lvl="0" indent="-171450" algn="l" defTabSz="841375" rtl="0" eaLnBrk="0" fontAlgn="base" latinLnBrk="0" hangingPunct="0">
                        <a:lnSpc>
                          <a:spcPct val="100000"/>
                        </a:lnSpc>
                        <a:spcBef>
                          <a:spcPct val="0"/>
                        </a:spcBef>
                        <a:spcAft>
                          <a:spcPct val="0"/>
                        </a:spcAft>
                        <a:buClrTx/>
                        <a:buSzPct val="75000"/>
                        <a:buFont typeface="Arial"/>
                        <a:buChar char="•"/>
                        <a:tabLst/>
                      </a:pPr>
                      <a:r>
                        <a:rPr kumimoji="0" lang="en-CA" sz="1200" u="none" strike="noStrike" cap="none" normalizeH="0" baseline="0" dirty="0">
                          <a:ln>
                            <a:noFill/>
                          </a:ln>
                          <a:effectLst/>
                        </a:rPr>
                        <a:t>Insulin glargine </a:t>
                      </a:r>
                      <a:r>
                        <a:rPr kumimoji="0" lang="en-CA" sz="1200" u="none" strike="noStrike" cap="none" normalizeH="0" baseline="0" dirty="0" err="1">
                          <a:ln>
                            <a:noFill/>
                          </a:ln>
                          <a:effectLst/>
                        </a:rPr>
                        <a:t>biosimilar</a:t>
                      </a:r>
                      <a:r>
                        <a:rPr kumimoji="0" lang="en-CA" sz="1200" u="none" strike="noStrike" cap="none" normalizeH="0" baseline="0" dirty="0">
                          <a:ln>
                            <a:noFill/>
                          </a:ln>
                          <a:effectLst/>
                        </a:rPr>
                        <a:t> (</a:t>
                      </a:r>
                      <a:r>
                        <a:rPr kumimoji="0" lang="en-CA" sz="1200" u="none" strike="noStrike" cap="none" normalizeH="0" baseline="0" dirty="0" err="1">
                          <a:ln>
                            <a:noFill/>
                          </a:ln>
                          <a:effectLst/>
                        </a:rPr>
                        <a:t>Basaglar</a:t>
                      </a:r>
                      <a:r>
                        <a:rPr kumimoji="0" lang="en-CA" sz="1200" u="none" strike="noStrike" cap="none" normalizeH="0" baseline="0" dirty="0">
                          <a:ln>
                            <a:noFill/>
                          </a:ln>
                          <a:effectLst/>
                        </a:rPr>
                        <a:t>®)</a:t>
                      </a:r>
                    </a:p>
                    <a:p>
                      <a:pPr marL="171450" marR="0" lvl="0" indent="-171450" algn="l" defTabSz="841375" rtl="0" eaLnBrk="0" fontAlgn="base" latinLnBrk="0" hangingPunct="0">
                        <a:lnSpc>
                          <a:spcPct val="100000"/>
                        </a:lnSpc>
                        <a:spcBef>
                          <a:spcPct val="0"/>
                        </a:spcBef>
                        <a:spcAft>
                          <a:spcPct val="0"/>
                        </a:spcAft>
                        <a:buClrTx/>
                        <a:buSzPct val="75000"/>
                        <a:buFont typeface="Arial"/>
                        <a:buChar char="•"/>
                        <a:tabLst/>
                      </a:pPr>
                      <a:r>
                        <a:rPr kumimoji="0" lang="en-CA" sz="1200" u="none" strike="noStrike" cap="none" normalizeH="0" baseline="0" dirty="0" smtClean="0">
                          <a:ln>
                            <a:noFill/>
                          </a:ln>
                          <a:effectLst/>
                        </a:rPr>
                        <a:t>Insulin </a:t>
                      </a:r>
                      <a:r>
                        <a:rPr kumimoji="0" lang="en-CA" sz="1200" u="none" strike="noStrike" cap="none" normalizeH="0" baseline="0" dirty="0" err="1" smtClean="0">
                          <a:ln>
                            <a:noFill/>
                          </a:ln>
                          <a:effectLst/>
                        </a:rPr>
                        <a:t>degludec</a:t>
                      </a:r>
                      <a:r>
                        <a:rPr kumimoji="0" lang="en-CA" sz="1200" u="none" strike="noStrike" cap="none" normalizeH="0" baseline="0" dirty="0" smtClean="0">
                          <a:ln>
                            <a:noFill/>
                          </a:ln>
                          <a:effectLst/>
                        </a:rPr>
                        <a:t> </a:t>
                      </a:r>
                      <a:r>
                        <a:rPr kumimoji="0" lang="en-CA" sz="1200" u="none" strike="noStrike" cap="none" normalizeH="0" baseline="0" dirty="0">
                          <a:ln>
                            <a:noFill/>
                          </a:ln>
                          <a:effectLst/>
                        </a:rPr>
                        <a:t>U-100, U-200 (</a:t>
                      </a:r>
                      <a:r>
                        <a:rPr kumimoji="0" lang="en-CA" sz="1200" u="none" strike="noStrike" cap="none" normalizeH="0" baseline="0" dirty="0" err="1">
                          <a:ln>
                            <a:noFill/>
                          </a:ln>
                          <a:effectLst/>
                        </a:rPr>
                        <a:t>Tresiba</a:t>
                      </a:r>
                      <a:r>
                        <a:rPr kumimoji="0" lang="en-CA" sz="1200" u="none" strike="noStrike" cap="none" normalizeH="0" baseline="0" dirty="0">
                          <a:ln>
                            <a:noFill/>
                          </a:ln>
                          <a:effectLst/>
                        </a:rPr>
                        <a:t>®)</a:t>
                      </a:r>
                      <a:endParaRPr kumimoji="0" lang="en-CA" sz="2400" b="0" i="0" u="none" strike="noStrike" cap="none" normalizeH="0" baseline="0" dirty="0">
                        <a:ln>
                          <a:noFill/>
                        </a:ln>
                        <a:solidFill>
                          <a:schemeClr val="tx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90min</a:t>
                      </a:r>
                      <a:endParaRPr kumimoji="0" lang="en-CA" sz="1200" b="0" i="0" u="none" strike="noStrike" cap="none" normalizeH="0" baseline="0" dirty="0">
                        <a:ln>
                          <a:noFill/>
                        </a:ln>
                        <a:solidFill>
                          <a:schemeClr val="tx1"/>
                        </a:solidFill>
                        <a:effectLst/>
                        <a:latin typeface="Times New Roman" charset="0"/>
                        <a:ea typeface="ＭＳ Ｐゴシック" charset="0"/>
                        <a:cs typeface="Times New Roman"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a:ln>
                            <a:noFill/>
                          </a:ln>
                          <a:effectLst/>
                        </a:rPr>
                        <a:t>Not applicable</a:t>
                      </a:r>
                      <a:endParaRPr kumimoji="0" lang="en-CA" sz="2400" b="0" i="0" u="none" strike="noStrike" cap="none" normalizeH="0" baseline="0">
                        <a:ln>
                          <a:noFill/>
                        </a:ln>
                        <a:solidFill>
                          <a:schemeClr val="tx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U-100 glargine 24h, </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detemir 16–24h</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U-300 glargine &gt;30h</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err="1">
                          <a:ln>
                            <a:noFill/>
                          </a:ln>
                          <a:effectLst/>
                        </a:rPr>
                        <a:t>degludec</a:t>
                      </a:r>
                      <a:r>
                        <a:rPr kumimoji="0" lang="en-CA" sz="1200" u="none" strike="noStrike" cap="none" normalizeH="0" baseline="0" dirty="0">
                          <a:ln>
                            <a:noFill/>
                          </a:ln>
                          <a:effectLst/>
                        </a:rPr>
                        <a:t> 42h</a:t>
                      </a:r>
                      <a:endParaRPr kumimoji="0" lang="en-CA" sz="1200" b="0" i="0" u="none" strike="noStrike" cap="none" normalizeH="0" baseline="0" dirty="0">
                        <a:ln>
                          <a:noFill/>
                        </a:ln>
                        <a:solidFill>
                          <a:schemeClr val="tx1"/>
                        </a:solidFill>
                        <a:effectLst/>
                        <a:latin typeface="Times New Roman" charset="0"/>
                        <a:ea typeface="ＭＳ Ｐゴシック" charset="0"/>
                        <a:cs typeface="Times New Roman"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274315">
                <a:tc gridSpan="4">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b="1" u="none" strike="noStrike" cap="none" normalizeH="0" baseline="0" dirty="0" smtClean="0">
                          <a:ln>
                            <a:noFill/>
                          </a:ln>
                          <a:effectLst/>
                        </a:rPr>
                        <a:t>PREMIXED </a:t>
                      </a:r>
                      <a:r>
                        <a:rPr kumimoji="0" lang="en-CA" sz="1200" b="1" u="none" strike="noStrike" cap="none" normalizeH="0" baseline="0" dirty="0" err="1" smtClean="0">
                          <a:ln>
                            <a:noFill/>
                          </a:ln>
                          <a:effectLst/>
                        </a:rPr>
                        <a:t>insulins</a:t>
                      </a:r>
                      <a:endParaRPr kumimoji="0" lang="en-CA" sz="1200" b="1" i="0" u="none" strike="noStrike" cap="none" normalizeH="0" baseline="0" dirty="0">
                        <a:ln>
                          <a:noFill/>
                        </a:ln>
                        <a:solidFill>
                          <a:schemeClr val="bg1"/>
                        </a:solidFill>
                        <a:effectLst/>
                        <a:latin typeface="Arial"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r>
              <a:tr h="640074">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Premixed regular insulin –NPH (cloudy)</a:t>
                      </a:r>
                    </a:p>
                    <a:p>
                      <a:pPr marL="171450" marR="0" lvl="0" indent="-171450" algn="l" defTabSz="841375" rtl="0" eaLnBrk="0" fontAlgn="base" latinLnBrk="0" hangingPunct="0">
                        <a:lnSpc>
                          <a:spcPct val="100000"/>
                        </a:lnSpc>
                        <a:spcBef>
                          <a:spcPct val="0"/>
                        </a:spcBef>
                        <a:spcAft>
                          <a:spcPct val="0"/>
                        </a:spcAft>
                        <a:buClrTx/>
                        <a:buSzPct val="75000"/>
                        <a:buFont typeface="Arial"/>
                        <a:buChar char="•"/>
                        <a:tabLst/>
                      </a:pPr>
                      <a:r>
                        <a:rPr kumimoji="0" lang="en-CA" sz="1200" u="none" strike="noStrike" cap="none" normalizeH="0" baseline="0" dirty="0" err="1">
                          <a:ln>
                            <a:noFill/>
                          </a:ln>
                          <a:effectLst/>
                        </a:rPr>
                        <a:t>Humulin</a:t>
                      </a:r>
                      <a:r>
                        <a:rPr kumimoji="0" lang="en-CA" sz="1200" u="none" strike="noStrike" cap="none" normalizeH="0" baseline="0" dirty="0">
                          <a:ln>
                            <a:noFill/>
                          </a:ln>
                          <a:effectLst/>
                        </a:rPr>
                        <a:t>® 30/70</a:t>
                      </a:r>
                    </a:p>
                    <a:p>
                      <a:pPr marL="171450" marR="0" lvl="0" indent="-171450" algn="l" defTabSz="841375" rtl="0" eaLnBrk="0" fontAlgn="base" latinLnBrk="0" hangingPunct="0">
                        <a:lnSpc>
                          <a:spcPct val="100000"/>
                        </a:lnSpc>
                        <a:spcBef>
                          <a:spcPct val="0"/>
                        </a:spcBef>
                        <a:spcAft>
                          <a:spcPct val="0"/>
                        </a:spcAft>
                        <a:buClrTx/>
                        <a:buSzPct val="75000"/>
                        <a:buFont typeface="Arial"/>
                        <a:buChar char="•"/>
                        <a:tabLst/>
                      </a:pPr>
                      <a:r>
                        <a:rPr kumimoji="0" lang="en-CA" sz="1200" u="none" strike="noStrike" cap="none" normalizeH="0" baseline="0" dirty="0" err="1">
                          <a:ln>
                            <a:noFill/>
                          </a:ln>
                          <a:effectLst/>
                        </a:rPr>
                        <a:t>Novolin</a:t>
                      </a:r>
                      <a:r>
                        <a:rPr kumimoji="0" lang="en-CA" sz="1200" u="none" strike="noStrike" cap="none" normalizeH="0" baseline="0" dirty="0">
                          <a:ln>
                            <a:noFill/>
                          </a:ln>
                          <a:effectLst/>
                        </a:rPr>
                        <a:t>® </a:t>
                      </a:r>
                      <a:r>
                        <a:rPr kumimoji="0" lang="en-CA" sz="1200" u="none" strike="noStrike" cap="none" normalizeH="0" baseline="0" dirty="0" err="1">
                          <a:ln>
                            <a:noFill/>
                          </a:ln>
                          <a:effectLst/>
                        </a:rPr>
                        <a:t>ge</a:t>
                      </a:r>
                      <a:r>
                        <a:rPr kumimoji="0" lang="en-CA" sz="1200" u="none" strike="noStrike" cap="none" normalizeH="0" baseline="0" dirty="0">
                          <a:ln>
                            <a:noFill/>
                          </a:ln>
                          <a:effectLst/>
                        </a:rPr>
                        <a:t> 30/70, 40/60, 50/50</a:t>
                      </a:r>
                      <a:endParaRPr kumimoji="0" lang="en-CA" sz="2400" b="0" i="0" u="none" strike="noStrike" cap="none" normalizeH="0" baseline="0" dirty="0">
                        <a:ln>
                          <a:noFill/>
                        </a:ln>
                        <a:solidFill>
                          <a:schemeClr val="tx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rowSpan="2" gridSpan="3">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a:ln>
                            <a:noFill/>
                          </a:ln>
                          <a:effectLst/>
                        </a:rPr>
                        <a:t>A single vial or cartridge contains a fixed ratio of insulin</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a:ln>
                            <a:noFill/>
                          </a:ln>
                          <a:effectLst/>
                        </a:rPr>
                        <a:t>(% of rapid-acting or short-acting insulin to % of intermediate-acting insulin)</a:t>
                      </a:r>
                      <a:endParaRPr kumimoji="0" lang="en-CA" sz="2400" b="0" i="0" u="none" strike="noStrike" cap="none" normalizeH="0" baseline="0">
                        <a:ln>
                          <a:noFill/>
                        </a:ln>
                        <a:solidFill>
                          <a:schemeClr val="tx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rowSpan="2" hMerge="1">
                  <a:txBody>
                    <a:bodyPr/>
                    <a:lstStyle/>
                    <a:p>
                      <a:endParaRPr lang="en-US"/>
                    </a:p>
                  </a:txBody>
                  <a:tcPr/>
                </a:tc>
                <a:tc rowSpan="2" hMerge="1">
                  <a:txBody>
                    <a:bodyPr/>
                    <a:lstStyle/>
                    <a:p>
                      <a:endParaRPr lang="en-US"/>
                    </a:p>
                  </a:txBody>
                  <a:tcPr/>
                </a:tc>
              </a:tr>
              <a:tr h="880223">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Premixed insulin analogues (cloudy)</a:t>
                      </a:r>
                    </a:p>
                    <a:p>
                      <a:pPr marL="171450" marR="0" lvl="0" indent="-171450" algn="l" defTabSz="841375" rtl="0" eaLnBrk="0" fontAlgn="base" latinLnBrk="0" hangingPunct="0">
                        <a:lnSpc>
                          <a:spcPct val="100000"/>
                        </a:lnSpc>
                        <a:spcBef>
                          <a:spcPct val="0"/>
                        </a:spcBef>
                        <a:spcAft>
                          <a:spcPct val="0"/>
                        </a:spcAft>
                        <a:buClrTx/>
                        <a:buSzPct val="75000"/>
                        <a:buFont typeface="Arial"/>
                        <a:buChar char="•"/>
                        <a:tabLst/>
                      </a:pPr>
                      <a:r>
                        <a:rPr kumimoji="0" lang="en-CA" sz="1200" u="none" strike="noStrike" cap="none" normalizeH="0" baseline="0" dirty="0">
                          <a:ln>
                            <a:noFill/>
                          </a:ln>
                          <a:effectLst/>
                        </a:rPr>
                        <a:t>Biphasic insulin aspart (</a:t>
                      </a:r>
                      <a:r>
                        <a:rPr kumimoji="0" lang="en-CA" sz="1200" u="none" strike="noStrike" cap="none" normalizeH="0" baseline="0" dirty="0" err="1">
                          <a:ln>
                            <a:noFill/>
                          </a:ln>
                          <a:effectLst/>
                        </a:rPr>
                        <a:t>NovoMix</a:t>
                      </a:r>
                      <a:r>
                        <a:rPr kumimoji="0" lang="en-CA" sz="1200" u="none" strike="noStrike" cap="none" normalizeH="0" baseline="0" dirty="0">
                          <a:ln>
                            <a:noFill/>
                          </a:ln>
                          <a:effectLst/>
                        </a:rPr>
                        <a:t>® 30)</a:t>
                      </a:r>
                    </a:p>
                    <a:p>
                      <a:pPr marL="171450" marR="0" lvl="0" indent="-171450" algn="l" defTabSz="841375" rtl="0" eaLnBrk="0" fontAlgn="base" latinLnBrk="0" hangingPunct="0">
                        <a:lnSpc>
                          <a:spcPct val="100000"/>
                        </a:lnSpc>
                        <a:spcBef>
                          <a:spcPct val="0"/>
                        </a:spcBef>
                        <a:spcAft>
                          <a:spcPct val="0"/>
                        </a:spcAft>
                        <a:buClrTx/>
                        <a:buSzPct val="75000"/>
                        <a:buFont typeface="Arial"/>
                        <a:buChar char="•"/>
                        <a:tabLst/>
                      </a:pPr>
                      <a:r>
                        <a:rPr kumimoji="0" lang="en-CA" sz="1200" u="none" strike="noStrike" cap="none" normalizeH="0" baseline="0" dirty="0">
                          <a:ln>
                            <a:noFill/>
                          </a:ln>
                          <a:effectLst/>
                        </a:rPr>
                        <a:t>Insulin lispro/lispro </a:t>
                      </a:r>
                      <a:r>
                        <a:rPr kumimoji="0" lang="en-CA" sz="1200" u="none" strike="noStrike" cap="none" normalizeH="0" baseline="0" dirty="0" smtClean="0">
                          <a:ln>
                            <a:noFill/>
                          </a:ln>
                          <a:effectLst/>
                        </a:rPr>
                        <a:t>protamine (</a:t>
                      </a:r>
                      <a:r>
                        <a:rPr kumimoji="0" lang="en-CA" sz="1200" u="none" strike="noStrike" cap="none" normalizeH="0" baseline="0" dirty="0">
                          <a:ln>
                            <a:noFill/>
                          </a:ln>
                          <a:effectLst/>
                        </a:rPr>
                        <a:t>Humalog® Mix25 and Mix50)</a:t>
                      </a:r>
                      <a:endParaRPr kumimoji="0" lang="en-CA" sz="2400" b="0" i="0" u="none" strike="noStrike" cap="none" normalizeH="0" baseline="0" dirty="0">
                        <a:ln>
                          <a:noFill/>
                        </a:ln>
                        <a:solidFill>
                          <a:schemeClr val="tx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r>
            </a:tbl>
          </a:graphicData>
        </a:graphic>
      </p:graphicFrame>
      <p:sp>
        <p:nvSpPr>
          <p:cNvPr id="127498" name="Rectangle 522"/>
          <p:cNvSpPr>
            <a:spLocks noChangeArrowheads="1"/>
          </p:cNvSpPr>
          <p:nvPr/>
        </p:nvSpPr>
        <p:spPr bwMode="auto">
          <a:xfrm>
            <a:off x="0" y="6973888"/>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eaLnBrk="0" hangingPunct="0">
              <a:defRPr/>
            </a:pPr>
            <a:endParaRPr lang="en-CA" sz="1700">
              <a:ea typeface="ＭＳ Ｐゴシック" charset="0"/>
              <a:cs typeface="Arial"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3"/>
          <p:cNvSpPr>
            <a:spLocks noGrp="1"/>
          </p:cNvSpPr>
          <p:nvPr>
            <p:ph type="title" idx="4294967295"/>
          </p:nvPr>
        </p:nvSpPr>
        <p:spPr>
          <a:xfrm>
            <a:off x="685800" y="609600"/>
            <a:ext cx="8174038" cy="1143000"/>
          </a:xfrm>
        </p:spPr>
        <p:txBody>
          <a:bodyPr lIns="91440" tIns="45720" rIns="91440" bIns="45720"/>
          <a:lstStyle/>
          <a:p>
            <a:r>
              <a:rPr lang="en-US" sz="4000"/>
              <a:t>Insulin Therapy in Type 1 Diabetes </a:t>
            </a:r>
          </a:p>
        </p:txBody>
      </p:sp>
      <p:sp>
        <p:nvSpPr>
          <p:cNvPr id="25602" name="TextBox 5"/>
          <p:cNvSpPr txBox="1">
            <a:spLocks noChangeArrowheads="1"/>
          </p:cNvSpPr>
          <p:nvPr/>
        </p:nvSpPr>
        <p:spPr bwMode="auto">
          <a:xfrm>
            <a:off x="833438" y="2020888"/>
            <a:ext cx="7575550" cy="1200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defTabSz="914400"/>
            <a:r>
              <a:rPr lang="en-US" b="1">
                <a:latin typeface="Open Sans" charset="0"/>
              </a:rPr>
              <a:t>BASAL – BOLUS INJECTION THERAPY</a:t>
            </a:r>
          </a:p>
          <a:p>
            <a:pPr algn="ctr" defTabSz="914400"/>
            <a:r>
              <a:rPr lang="en-US">
                <a:latin typeface="Open Sans" charset="0"/>
              </a:rPr>
              <a:t>Bolus insulin at meal times + basal insulin once or twice a day</a:t>
            </a:r>
          </a:p>
        </p:txBody>
      </p:sp>
      <p:sp>
        <p:nvSpPr>
          <p:cNvPr id="25603" name="TextBox 6"/>
          <p:cNvSpPr txBox="1">
            <a:spLocks noChangeArrowheads="1"/>
          </p:cNvSpPr>
          <p:nvPr/>
        </p:nvSpPr>
        <p:spPr bwMode="auto">
          <a:xfrm>
            <a:off x="3849688" y="3325813"/>
            <a:ext cx="1296987" cy="461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defTabSz="914400"/>
            <a:r>
              <a:rPr lang="en-US">
                <a:latin typeface="Open Sans" charset="0"/>
              </a:rPr>
              <a:t>OR</a:t>
            </a:r>
          </a:p>
        </p:txBody>
      </p:sp>
      <p:sp>
        <p:nvSpPr>
          <p:cNvPr id="25604" name="TextBox 7"/>
          <p:cNvSpPr txBox="1">
            <a:spLocks noChangeArrowheads="1"/>
          </p:cNvSpPr>
          <p:nvPr/>
        </p:nvSpPr>
        <p:spPr bwMode="auto">
          <a:xfrm>
            <a:off x="982663" y="3968750"/>
            <a:ext cx="7313612" cy="1570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defTabSz="914400"/>
            <a:r>
              <a:rPr lang="en-US" b="1">
                <a:latin typeface="Open Sans" charset="0"/>
              </a:rPr>
              <a:t>CONTINUOUS SUBCUTANEOUS INSULIN INFUSION</a:t>
            </a:r>
          </a:p>
          <a:p>
            <a:pPr algn="ctr" defTabSz="914400"/>
            <a:r>
              <a:rPr lang="ja-JP" altLang="en-US">
                <a:latin typeface="Open Sans" charset="0"/>
              </a:rPr>
              <a:t>“</a:t>
            </a:r>
            <a:r>
              <a:rPr lang="en-US" altLang="ja-JP">
                <a:latin typeface="Open Sans" charset="0"/>
              </a:rPr>
              <a:t>insulin pump therapy</a:t>
            </a:r>
            <a:r>
              <a:rPr lang="ja-JP" altLang="en-US">
                <a:latin typeface="Open Sans" charset="0"/>
              </a:rPr>
              <a:t>”</a:t>
            </a:r>
            <a:r>
              <a:rPr lang="en-US" altLang="ja-JP">
                <a:latin typeface="Open Sans" charset="0"/>
              </a:rPr>
              <a:t> with continuous subcutaneous infusion of insulin via a catheter</a:t>
            </a:r>
            <a:endParaRPr lang="en-US">
              <a:latin typeface="Open Sans" charset="0"/>
            </a:endParaRPr>
          </a:p>
        </p:txBody>
      </p:sp>
      <p:sp>
        <p:nvSpPr>
          <p:cNvPr id="137222"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US" sz="1400" i="1">
                <a:ea typeface="ＭＳ Ｐゴシック" charset="0"/>
                <a:cs typeface="Arial" charset="0"/>
              </a:rPr>
              <a:t>2018 Diabetes Canada CPG – Chapter 12.  Glycemic Management in Adults with Type 1 Diabetes </a:t>
            </a:r>
            <a:endParaRPr lang="en-CA">
              <a:ea typeface="ＭＳ Ｐゴシック" charset="0"/>
              <a:cs typeface="Arial"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idx="4294967295"/>
          </p:nvPr>
        </p:nvSpPr>
        <p:spPr>
          <a:xfrm>
            <a:off x="628650" y="436563"/>
            <a:ext cx="7886700" cy="1325562"/>
          </a:xfrm>
        </p:spPr>
        <p:txBody>
          <a:bodyPr lIns="91440" tIns="45720" rIns="91440" bIns="45720"/>
          <a:lstStyle/>
          <a:p>
            <a:r>
              <a:rPr lang="en-US"/>
              <a:t>Must Counsel About  Hypoglycemia</a:t>
            </a:r>
          </a:p>
        </p:txBody>
      </p:sp>
      <p:sp>
        <p:nvSpPr>
          <p:cNvPr id="27650" name="Content Placeholder 2"/>
          <p:cNvSpPr>
            <a:spLocks noGrp="1"/>
          </p:cNvSpPr>
          <p:nvPr>
            <p:ph idx="4294967295"/>
          </p:nvPr>
        </p:nvSpPr>
        <p:spPr>
          <a:xfrm>
            <a:off x="625475" y="1876425"/>
            <a:ext cx="7886700" cy="4329113"/>
          </a:xfrm>
        </p:spPr>
        <p:txBody>
          <a:bodyPr lIns="91440" tIns="45720" rIns="91440" bIns="45720"/>
          <a:lstStyle/>
          <a:p>
            <a:pPr marL="342900" indent="-342900" defTabSz="914400">
              <a:lnSpc>
                <a:spcPct val="120000"/>
              </a:lnSpc>
            </a:pPr>
            <a:r>
              <a:rPr lang="en-US" b="0"/>
              <a:t>Must counsel all patients with type 1 diabetes about hypoglycemia: recognition, treatment, prevention</a:t>
            </a:r>
          </a:p>
          <a:p>
            <a:pPr marL="342900" indent="-342900" defTabSz="914400">
              <a:lnSpc>
                <a:spcPct val="120000"/>
              </a:lnSpc>
            </a:pPr>
            <a:r>
              <a:rPr lang="en-US" b="0"/>
              <a:t>Assess risk factors for severe hypoglycemia</a:t>
            </a:r>
          </a:p>
          <a:p>
            <a:pPr marL="342900" indent="-342900" defTabSz="914400">
              <a:lnSpc>
                <a:spcPct val="120000"/>
              </a:lnSpc>
            </a:pPr>
            <a:r>
              <a:rPr lang="en-US" b="0"/>
              <a:t>Assess for hypoglycemia unawareness and treat accordingly</a:t>
            </a:r>
          </a:p>
        </p:txBody>
      </p:sp>
      <p:sp>
        <p:nvSpPr>
          <p:cNvPr id="139268"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US" sz="1400" i="1" dirty="0">
                <a:ea typeface="ＭＳ Ｐゴシック" charset="0"/>
                <a:cs typeface="Arial" charset="0"/>
              </a:rPr>
              <a:t>2018 Diabetes Canada CPG – Chapter 12.  Glycemic Management in Adults with Type 1 Diabetes </a:t>
            </a:r>
            <a:endParaRPr lang="en-CA" dirty="0">
              <a:ea typeface="ＭＳ Ｐゴシック" charset="0"/>
              <a:cs typeface="Arial"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xml><?xml version="1.0" encoding="utf-8"?>
<a:theme xmlns:a="http://schemas.openxmlformats.org/drawingml/2006/main" name="1_Office Theme">
  <a:themeElements>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_Office Theme">
      <a:majorFont>
        <a:latin typeface="Open Sans"/>
        <a:ea typeface="ＭＳ Ｐゴシック"/>
        <a:cs typeface=""/>
      </a:majorFont>
      <a:minorFont>
        <a:latin typeface="Open Sans"/>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Diabetes-Canada</Template>
  <TotalTime>1433</TotalTime>
  <Words>2214</Words>
  <Application>Microsoft Macintosh PowerPoint</Application>
  <PresentationFormat>Letter Paper (8.5x11 in)</PresentationFormat>
  <Paragraphs>237</Paragraphs>
  <Slides>28</Slides>
  <Notes>4</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28</vt:i4>
      </vt:variant>
    </vt:vector>
  </HeadingPairs>
  <TitlesOfParts>
    <vt:vector size="38" baseType="lpstr">
      <vt:lpstr>Calibri</vt:lpstr>
      <vt:lpstr>MS PGothic</vt:lpstr>
      <vt:lpstr>ＭＳ Ｐゴシック</vt:lpstr>
      <vt:lpstr>Open Sans</vt:lpstr>
      <vt:lpstr>Open Sans Light</vt:lpstr>
      <vt:lpstr>Times New Roman</vt:lpstr>
      <vt:lpstr>Wingdings</vt:lpstr>
      <vt:lpstr>Arial</vt:lpstr>
      <vt:lpstr>Office Theme</vt:lpstr>
      <vt:lpstr>1_Office Theme</vt:lpstr>
      <vt:lpstr>Glycemic Management in Adults with Type 1 Diabetes </vt:lpstr>
      <vt:lpstr>PowerPoint Presentation</vt:lpstr>
      <vt:lpstr>In memoriam …</vt:lpstr>
      <vt:lpstr>Key Changes</vt:lpstr>
      <vt:lpstr>Pharmacotherapy in Type 1 Diabetes Checklist</vt:lpstr>
      <vt:lpstr>PowerPoint Presentation</vt:lpstr>
      <vt:lpstr>PowerPoint Presentation</vt:lpstr>
      <vt:lpstr>Insulin Therapy in Type 1 Diabetes </vt:lpstr>
      <vt:lpstr>Must Counsel About  Hypoglycemia</vt:lpstr>
      <vt:lpstr>Benefits of Continuous Subcutaneous Insulin Infusion (CSII)</vt:lpstr>
      <vt:lpstr>Benefits of Continuous Glucose Monitoring (CGM)</vt:lpstr>
      <vt:lpstr>Adjunctive therapy in type 1 diabetes</vt:lpstr>
      <vt:lpstr>Recommendations 1-2</vt:lpstr>
      <vt:lpstr>Recommendation 3</vt:lpstr>
      <vt:lpstr>Recommendation 4</vt:lpstr>
      <vt:lpstr>Recommendation 5</vt:lpstr>
      <vt:lpstr>Recommendation 6</vt:lpstr>
      <vt:lpstr>Recommendation 7</vt:lpstr>
      <vt:lpstr>Recommendations 8-9</vt:lpstr>
      <vt:lpstr>Recommendation 10</vt:lpstr>
      <vt:lpstr>Key Messages</vt:lpstr>
      <vt:lpstr>Key Messages</vt:lpstr>
      <vt:lpstr>Key Messages for People with Diabetes</vt:lpstr>
      <vt:lpstr>Key Messages for People with Diabetes</vt:lpstr>
      <vt:lpstr>Key Messages for People with Diabetes</vt:lpstr>
      <vt:lpstr>Visit guidelines.diabetes.ca  </vt:lpstr>
      <vt:lpstr>Or download the App</vt:lpstr>
      <vt:lpstr>Diabetes Canada Clinical Practice Guidelines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Jaan Kittask</dc:creator>
  <cp:lastModifiedBy>Kate Campbell</cp:lastModifiedBy>
  <cp:revision>85</cp:revision>
  <cp:lastPrinted>2017-01-20T14:54:31Z</cp:lastPrinted>
  <dcterms:created xsi:type="dcterms:W3CDTF">2016-12-08T13:37:53Z</dcterms:created>
  <dcterms:modified xsi:type="dcterms:W3CDTF">2018-10-24T01:58:56Z</dcterms:modified>
</cp:coreProperties>
</file>