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autoCompressPictures="0">
  <p:sldMasterIdLst>
    <p:sldMasterId id="2147483648" r:id="rId1"/>
    <p:sldMasterId id="2147483795" r:id="rId2"/>
  </p:sldMasterIdLst>
  <p:notesMasterIdLst>
    <p:notesMasterId r:id="rId20"/>
  </p:notesMasterIdLst>
  <p:handoutMasterIdLst>
    <p:handoutMasterId r:id="rId21"/>
  </p:handoutMasterIdLst>
  <p:sldIdLst>
    <p:sldId id="379" r:id="rId3"/>
    <p:sldId id="393" r:id="rId4"/>
    <p:sldId id="289" r:id="rId5"/>
    <p:sldId id="381" r:id="rId6"/>
    <p:sldId id="382" r:id="rId7"/>
    <p:sldId id="377" r:id="rId8"/>
    <p:sldId id="378" r:id="rId9"/>
    <p:sldId id="348" r:id="rId10"/>
    <p:sldId id="319" r:id="rId11"/>
    <p:sldId id="366" r:id="rId12"/>
    <p:sldId id="387" r:id="rId13"/>
    <p:sldId id="388" r:id="rId14"/>
    <p:sldId id="389" r:id="rId15"/>
    <p:sldId id="390" r:id="rId16"/>
    <p:sldId id="391" r:id="rId17"/>
    <p:sldId id="392" r:id="rId18"/>
    <p:sldId id="386" r:id="rId19"/>
  </p:sldIdLst>
  <p:sldSz cx="9144000" cy="6858000" type="letter"/>
  <p:notesSz cx="7010400" cy="9236075"/>
  <p:defaultTextStyle>
    <a:defPPr>
      <a:defRPr lang="en-US"/>
    </a:defPPr>
    <a:lvl1pPr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1pPr>
    <a:lvl2pPr marL="420688" indent="36513"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2pPr>
    <a:lvl3pPr marL="841375" indent="73025"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3pPr>
    <a:lvl4pPr marL="1262063" indent="109538"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4pPr>
    <a:lvl5pPr marL="1682750" indent="146050"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5pPr>
    <a:lvl6pPr marL="2286000" algn="l" defTabSz="914400" rtl="0" eaLnBrk="1" latinLnBrk="0" hangingPunct="1">
      <a:defRPr sz="2400" kern="1200">
        <a:solidFill>
          <a:schemeClr val="tx1"/>
        </a:solidFill>
        <a:latin typeface="Calibri" charset="0"/>
        <a:ea typeface="MS PGothic" charset="-128"/>
        <a:cs typeface="+mn-cs"/>
      </a:defRPr>
    </a:lvl6pPr>
    <a:lvl7pPr marL="2743200" algn="l" defTabSz="914400" rtl="0" eaLnBrk="1" latinLnBrk="0" hangingPunct="1">
      <a:defRPr sz="2400" kern="1200">
        <a:solidFill>
          <a:schemeClr val="tx1"/>
        </a:solidFill>
        <a:latin typeface="Calibri" charset="0"/>
        <a:ea typeface="MS PGothic" charset="-128"/>
        <a:cs typeface="+mn-cs"/>
      </a:defRPr>
    </a:lvl7pPr>
    <a:lvl8pPr marL="3200400" algn="l" defTabSz="914400" rtl="0" eaLnBrk="1" latinLnBrk="0" hangingPunct="1">
      <a:defRPr sz="2400" kern="1200">
        <a:solidFill>
          <a:schemeClr val="tx1"/>
        </a:solidFill>
        <a:latin typeface="Calibri" charset="0"/>
        <a:ea typeface="MS PGothic" charset="-128"/>
        <a:cs typeface="+mn-cs"/>
      </a:defRPr>
    </a:lvl8pPr>
    <a:lvl9pPr marL="3657600" algn="l" defTabSz="914400" rtl="0" eaLnBrk="1" latinLnBrk="0" hangingPunct="1">
      <a:defRPr sz="2400"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p:cViewPr varScale="1">
        <p:scale>
          <a:sx n="75" d="100"/>
          <a:sy n="75" d="100"/>
        </p:scale>
        <p:origin x="1256"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45" d="100"/>
        <a:sy n="145" d="100"/>
      </p:scale>
      <p:origin x="0" y="0"/>
    </p:cViewPr>
  </p:sorterViewPr>
  <p:notesViewPr>
    <p:cSldViewPr snapToGrid="0">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notesMaster" Target="notesMasters/notesMaster1.xml"/><Relationship Id="rId21" Type="http://schemas.openxmlformats.org/officeDocument/2006/relationships/handoutMaster" Target="handoutMasters/handout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wrap="square" lIns="92830" tIns="46415" rIns="92830" bIns="46415" numCol="1" anchor="t" anchorCtr="0" compatLnSpc="1">
            <a:prstTxWarp prst="textNoShape">
              <a:avLst/>
            </a:prstTxWarp>
          </a:bodyPr>
          <a:lstStyle>
            <a:lvl1pPr eaLnBrk="1" hangingPunct="1">
              <a:defRPr sz="1200">
                <a:ea typeface="ＭＳ Ｐゴシック" charset="0"/>
                <a:cs typeface="Arial" charset="0"/>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eaLnBrk="1" hangingPunct="1">
              <a:defRPr sz="1200"/>
            </a:lvl1pPr>
          </a:lstStyle>
          <a:p>
            <a:fld id="{7C51517F-CA20-5449-A8FC-EEB28CC56F26}" type="datetimeFigureOut">
              <a:rPr lang="en-CA" altLang="en-US"/>
              <a:pPr/>
              <a:t>2018-10-23</a:t>
            </a:fld>
            <a:endParaRPr lang="en-CA" altLang="en-US"/>
          </a:p>
        </p:txBody>
      </p:sp>
      <p:sp>
        <p:nvSpPr>
          <p:cNvPr id="4" name="Footer Placeholder 3"/>
          <p:cNvSpPr>
            <a:spLocks noGrp="1"/>
          </p:cNvSpPr>
          <p:nvPr>
            <p:ph type="ftr" sz="quarter" idx="2"/>
          </p:nvPr>
        </p:nvSpPr>
        <p:spPr>
          <a:xfrm>
            <a:off x="0" y="8772525"/>
            <a:ext cx="3038475" cy="461963"/>
          </a:xfrm>
          <a:prstGeom prst="rect">
            <a:avLst/>
          </a:prstGeom>
        </p:spPr>
        <p:txBody>
          <a:bodyPr vert="horz" wrap="square" lIns="92830" tIns="46415" rIns="92830" bIns="46415" numCol="1" anchor="b" anchorCtr="0" compatLnSpc="1">
            <a:prstTxWarp prst="textNoShape">
              <a:avLst/>
            </a:prstTxWarp>
          </a:bodyPr>
          <a:lstStyle>
            <a:lvl1pPr eaLnBrk="1" hangingPunct="1">
              <a:defRPr sz="1200">
                <a:ea typeface="ＭＳ Ｐゴシック" charset="0"/>
                <a:cs typeface="Arial" charset="0"/>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eaLnBrk="1" hangingPunct="1">
              <a:defRPr sz="1200"/>
            </a:lvl1pPr>
          </a:lstStyle>
          <a:p>
            <a:fld id="{74B364BC-08F9-DB48-B27C-6E8C6759D9FE}" type="slidenum">
              <a:rPr lang="en-CA" altLang="en-US"/>
              <a:pPr/>
              <a:t>‹#›</a:t>
            </a:fld>
            <a:endParaRPr lang="en-CA" altLang="en-US"/>
          </a:p>
        </p:txBody>
      </p:sp>
    </p:spTree>
    <p:extLst>
      <p:ext uri="{BB962C8B-B14F-4D97-AF65-F5344CB8AC3E}">
        <p14:creationId xmlns:p14="http://schemas.microsoft.com/office/powerpoint/2010/main" val="10378771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wrap="square" lIns="92830" tIns="46415" rIns="92830" bIns="46415" numCol="1" anchor="t" anchorCtr="0" compatLnSpc="1">
            <a:prstTxWarp prst="textNoShape">
              <a:avLst/>
            </a:prstTxWarp>
          </a:bodyPr>
          <a:lstStyle>
            <a:lvl1pPr eaLnBrk="1" hangingPunct="1">
              <a:defRPr sz="1200">
                <a:ea typeface="ＭＳ Ｐゴシック" charset="0"/>
                <a:cs typeface="Arial" charset="0"/>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eaLnBrk="1" hangingPunct="1">
              <a:defRPr sz="1200"/>
            </a:lvl1pPr>
          </a:lstStyle>
          <a:p>
            <a:fld id="{375F5B0F-4FFB-5149-A431-EFBE6AB1C85E}" type="datetimeFigureOut">
              <a:rPr lang="en-US" altLang="en-US"/>
              <a:pPr/>
              <a:t>10/23/18</a:t>
            </a:fld>
            <a:endParaRPr lang="en-US" alt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wrap="square" lIns="92830" tIns="46415" rIns="92830" bIns="46415" numCol="1" anchor="b" anchorCtr="0" compatLnSpc="1">
            <a:prstTxWarp prst="textNoShape">
              <a:avLst/>
            </a:prstTxWarp>
          </a:bodyPr>
          <a:lstStyle>
            <a:lvl1pPr eaLnBrk="1" hangingPunct="1">
              <a:defRPr sz="1200">
                <a:ea typeface="ＭＳ Ｐゴシック" charset="0"/>
                <a:cs typeface="Arial" charset="0"/>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eaLnBrk="1" hangingPunct="1">
              <a:defRPr sz="1200"/>
            </a:lvl1pPr>
          </a:lstStyle>
          <a:p>
            <a:fld id="{0EC8F112-2CFD-C843-A634-F921BA418C9C}" type="slidenum">
              <a:rPr lang="en-US" altLang="en-US"/>
              <a:pPr/>
              <a:t>‹#›</a:t>
            </a:fld>
            <a:endParaRPr lang="en-US" altLang="en-US"/>
          </a:p>
        </p:txBody>
      </p:sp>
    </p:spTree>
    <p:extLst>
      <p:ext uri="{BB962C8B-B14F-4D97-AF65-F5344CB8AC3E}">
        <p14:creationId xmlns:p14="http://schemas.microsoft.com/office/powerpoint/2010/main" val="2106146893"/>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S PGothic" charset="-128"/>
        <a:cs typeface="ＭＳ Ｐゴシック" charset="0"/>
      </a:defRPr>
    </a:lvl1pPr>
    <a:lvl2pPr marL="420688" algn="l" defTabSz="841375" rtl="0" eaLnBrk="0" fontAlgn="base" hangingPunct="0">
      <a:spcBef>
        <a:spcPct val="30000"/>
      </a:spcBef>
      <a:spcAft>
        <a:spcPct val="0"/>
      </a:spcAft>
      <a:defRPr sz="1100" kern="1200">
        <a:solidFill>
          <a:schemeClr val="tx1"/>
        </a:solidFill>
        <a:latin typeface="+mn-lt"/>
        <a:ea typeface="MS PGothic" charset="-128"/>
        <a:cs typeface="+mn-cs"/>
      </a:defRPr>
    </a:lvl2pPr>
    <a:lvl3pPr marL="841375" algn="l" defTabSz="841375" rtl="0" eaLnBrk="0" fontAlgn="base" hangingPunct="0">
      <a:spcBef>
        <a:spcPct val="30000"/>
      </a:spcBef>
      <a:spcAft>
        <a:spcPct val="0"/>
      </a:spcAft>
      <a:defRPr sz="1100" kern="1200">
        <a:solidFill>
          <a:schemeClr val="tx1"/>
        </a:solidFill>
        <a:latin typeface="+mn-lt"/>
        <a:ea typeface="MS PGothic" charset="-128"/>
        <a:cs typeface="+mn-cs"/>
      </a:defRPr>
    </a:lvl3pPr>
    <a:lvl4pPr marL="1262063" algn="l" defTabSz="841375" rtl="0" eaLnBrk="0" fontAlgn="base" hangingPunct="0">
      <a:spcBef>
        <a:spcPct val="30000"/>
      </a:spcBef>
      <a:spcAft>
        <a:spcPct val="0"/>
      </a:spcAft>
      <a:defRPr sz="1100" kern="1200">
        <a:solidFill>
          <a:schemeClr val="tx1"/>
        </a:solidFill>
        <a:latin typeface="+mn-lt"/>
        <a:ea typeface="MS PGothic" charset="-128"/>
        <a:cs typeface="+mn-cs"/>
      </a:defRPr>
    </a:lvl4pPr>
    <a:lvl5pPr marL="1682750" algn="l" defTabSz="841375" rtl="0" eaLnBrk="0" fontAlgn="base" hangingPunct="0">
      <a:spcBef>
        <a:spcPct val="30000"/>
      </a:spcBef>
      <a:spcAft>
        <a:spcPct val="0"/>
      </a:spcAft>
      <a:defRPr sz="1100" kern="1200">
        <a:solidFill>
          <a:schemeClr val="tx1"/>
        </a:solidFill>
        <a:latin typeface="+mn-lt"/>
        <a:ea typeface="MS PGothic" charset="-128"/>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19459"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CE28C592-214D-CC4D-BBE7-A40B0E1A3087}" type="slidenum">
              <a:rPr lang="en-CA" altLang="en-US" sz="1200"/>
              <a:pPr algn="r" eaLnBrk="1" hangingPunct="1"/>
              <a:t>4</a:t>
            </a:fld>
            <a:endParaRPr lang="en-CA" altLang="en-US" sz="1200"/>
          </a:p>
        </p:txBody>
      </p:sp>
    </p:spTree>
    <p:extLst>
      <p:ext uri="{BB962C8B-B14F-4D97-AF65-F5344CB8AC3E}">
        <p14:creationId xmlns:p14="http://schemas.microsoft.com/office/powerpoint/2010/main" val="1739079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1506"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latin typeface="Arial" charset="0"/>
            </a:endParaRPr>
          </a:p>
        </p:txBody>
      </p:sp>
      <p:sp>
        <p:nvSpPr>
          <p:cNvPr id="21507"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00407C2F-7893-CB4C-9CDA-B3A61C0B6D71}" type="slidenum">
              <a:rPr lang="en-US" altLang="en-US" sz="1200"/>
              <a:pPr algn="r" eaLnBrk="1" hangingPunct="1"/>
              <a:t>5</a:t>
            </a:fld>
            <a:endParaRPr lang="en-US" altLang="en-US" sz="1200"/>
          </a:p>
        </p:txBody>
      </p:sp>
    </p:spTree>
    <p:extLst>
      <p:ext uri="{BB962C8B-B14F-4D97-AF65-F5344CB8AC3E}">
        <p14:creationId xmlns:p14="http://schemas.microsoft.com/office/powerpoint/2010/main" val="1450266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4818"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34819"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6A3F7E44-AEA6-2346-9398-8C060D13FCE8}" type="slidenum">
              <a:rPr lang="en-US" altLang="en-US" sz="1200"/>
              <a:pPr algn="r" eaLnBrk="1" hangingPunct="1"/>
              <a:t>17</a:t>
            </a:fld>
            <a:endParaRPr lang="en-US" altLang="en-US" sz="1200"/>
          </a:p>
        </p:txBody>
      </p:sp>
    </p:spTree>
    <p:extLst>
      <p:ext uri="{BB962C8B-B14F-4D97-AF65-F5344CB8AC3E}">
        <p14:creationId xmlns:p14="http://schemas.microsoft.com/office/powerpoint/2010/main" val="697100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22803EC4-C9B5-DF46-8123-49293E4B0A93}"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5F2F50CF-AD8C-6649-8E22-810681D63124}" type="datetimeFigureOut">
              <a:rPr lang="en-US" altLang="en-US"/>
              <a:pPr/>
              <a:t>10/23/18</a:t>
            </a:fld>
            <a:endParaRPr lang="en-US" altLang="en-US"/>
          </a:p>
        </p:txBody>
      </p:sp>
    </p:spTree>
    <p:extLst>
      <p:ext uri="{BB962C8B-B14F-4D97-AF65-F5344CB8AC3E}">
        <p14:creationId xmlns:p14="http://schemas.microsoft.com/office/powerpoint/2010/main" val="889814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4285150F-D979-0242-9C11-EDDB55FDDE1C}"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85138BA-C3D5-A549-9680-50912FB33089}" type="slidenum">
              <a:rPr lang="en-US" altLang="en-US"/>
              <a:pPr/>
              <a:t>‹#›</a:t>
            </a:fld>
            <a:endParaRPr lang="en-US" altLang="en-US"/>
          </a:p>
        </p:txBody>
      </p:sp>
    </p:spTree>
    <p:extLst>
      <p:ext uri="{BB962C8B-B14F-4D97-AF65-F5344CB8AC3E}">
        <p14:creationId xmlns:p14="http://schemas.microsoft.com/office/powerpoint/2010/main" val="867802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FBFA3EBE-3EF3-8944-BC87-306F5E9CB9EE}"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52C9FF3-FE6F-F347-8964-1607BBF3A26E}" type="slidenum">
              <a:rPr lang="en-US" altLang="en-US"/>
              <a:pPr/>
              <a:t>‹#›</a:t>
            </a:fld>
            <a:endParaRPr lang="en-US" altLang="en-US"/>
          </a:p>
        </p:txBody>
      </p:sp>
    </p:spTree>
    <p:extLst>
      <p:ext uri="{BB962C8B-B14F-4D97-AF65-F5344CB8AC3E}">
        <p14:creationId xmlns:p14="http://schemas.microsoft.com/office/powerpoint/2010/main" val="16007338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11676441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90783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19439629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386331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708458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923860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30661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428497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F67F8DED-A1C5-3745-9598-A6BE462DA666}"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568A0D66-D288-A44B-986F-5743B7D8E7E0}" type="datetimeFigureOut">
              <a:rPr lang="en-US" altLang="en-US"/>
              <a:pPr/>
              <a:t>10/23/18</a:t>
            </a:fld>
            <a:endParaRPr lang="en-US" altLang="en-US"/>
          </a:p>
        </p:txBody>
      </p:sp>
    </p:spTree>
    <p:extLst>
      <p:ext uri="{BB962C8B-B14F-4D97-AF65-F5344CB8AC3E}">
        <p14:creationId xmlns:p14="http://schemas.microsoft.com/office/powerpoint/2010/main" val="282340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5852266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017756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48910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169CC787-7ABB-2643-BE2D-AB8B20C46EC5}"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0D160361-B91B-3A48-B38D-B4A9AF34462E}" type="datetimeFigureOut">
              <a:rPr lang="en-US" altLang="en-US"/>
              <a:pPr/>
              <a:t>10/23/18</a:t>
            </a:fld>
            <a:endParaRPr lang="en-US" altLang="en-US"/>
          </a:p>
        </p:txBody>
      </p:sp>
    </p:spTree>
    <p:extLst>
      <p:ext uri="{BB962C8B-B14F-4D97-AF65-F5344CB8AC3E}">
        <p14:creationId xmlns:p14="http://schemas.microsoft.com/office/powerpoint/2010/main" val="2083797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E3EAE3CD-C893-3142-9C7D-7FFCFFACF185}"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84DCEE7D-00AC-BB47-99DE-ED851BC7D273}" type="datetimeFigureOut">
              <a:rPr lang="en-US" altLang="en-US"/>
              <a:pPr/>
              <a:t>10/23/18</a:t>
            </a:fld>
            <a:endParaRPr lang="en-US" altLang="en-US"/>
          </a:p>
        </p:txBody>
      </p:sp>
    </p:spTree>
    <p:extLst>
      <p:ext uri="{BB962C8B-B14F-4D97-AF65-F5344CB8AC3E}">
        <p14:creationId xmlns:p14="http://schemas.microsoft.com/office/powerpoint/2010/main" val="1213317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E26093F9-8478-964F-8CDD-62812EAF586A}" type="slidenum">
              <a:rPr lang="en-US" altLang="en-US"/>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354B5D7A-B304-6040-9BF7-837340136EA4}" type="datetimeFigureOut">
              <a:rPr lang="en-US" altLang="en-US"/>
              <a:pPr/>
              <a:t>10/23/18</a:t>
            </a:fld>
            <a:endParaRPr lang="en-US" altLang="en-US"/>
          </a:p>
        </p:txBody>
      </p:sp>
    </p:spTree>
    <p:extLst>
      <p:ext uri="{BB962C8B-B14F-4D97-AF65-F5344CB8AC3E}">
        <p14:creationId xmlns:p14="http://schemas.microsoft.com/office/powerpoint/2010/main" val="1870212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F760B6D1-4ACF-2441-A2DE-A0E99B2F47B3}" type="slidenum">
              <a:rPr lang="en-US" altLang="en-US"/>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CA31F4B3-5EAA-9D45-82A6-B826F03C86F4}" type="datetimeFigureOut">
              <a:rPr lang="en-US" altLang="en-US"/>
              <a:pPr/>
              <a:t>10/23/18</a:t>
            </a:fld>
            <a:endParaRPr lang="en-US" altLang="en-US"/>
          </a:p>
        </p:txBody>
      </p:sp>
    </p:spTree>
    <p:extLst>
      <p:ext uri="{BB962C8B-B14F-4D97-AF65-F5344CB8AC3E}">
        <p14:creationId xmlns:p14="http://schemas.microsoft.com/office/powerpoint/2010/main" val="2094628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85F48E87-0549-F440-B2AE-F51D8F473F2C}"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555A287A-A91A-8C49-89CE-C995A63EFE75}" type="datetimeFigureOut">
              <a:rPr lang="en-US" altLang="en-US"/>
              <a:pPr/>
              <a:t>10/23/18</a:t>
            </a:fld>
            <a:endParaRPr lang="en-US" altLang="en-US"/>
          </a:p>
        </p:txBody>
      </p:sp>
    </p:spTree>
    <p:extLst>
      <p:ext uri="{BB962C8B-B14F-4D97-AF65-F5344CB8AC3E}">
        <p14:creationId xmlns:p14="http://schemas.microsoft.com/office/powerpoint/2010/main" val="719925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DA429833-38C3-424B-9800-75E8B45970CA}"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5A25CB49-4548-AF49-95BA-DC9EABA949FA}" type="slidenum">
              <a:rPr lang="en-US" altLang="en-US"/>
              <a:pPr/>
              <a:t>‹#›</a:t>
            </a:fld>
            <a:endParaRPr lang="en-US" altLang="en-US"/>
          </a:p>
        </p:txBody>
      </p:sp>
    </p:spTree>
    <p:extLst>
      <p:ext uri="{BB962C8B-B14F-4D97-AF65-F5344CB8AC3E}">
        <p14:creationId xmlns:p14="http://schemas.microsoft.com/office/powerpoint/2010/main" val="864322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0DB65B33-57FD-E946-803D-FB4E7512E953}"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9D211948-FCD2-A742-97BE-731D57446199}" type="slidenum">
              <a:rPr lang="en-US" altLang="en-US"/>
              <a:pPr/>
              <a:t>‹#›</a:t>
            </a:fld>
            <a:endParaRPr lang="en-US" altLang="en-US"/>
          </a:p>
        </p:txBody>
      </p:sp>
    </p:spTree>
    <p:extLst>
      <p:ext uri="{BB962C8B-B14F-4D97-AF65-F5344CB8AC3E}">
        <p14:creationId xmlns:p14="http://schemas.microsoft.com/office/powerpoint/2010/main" val="108407919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eaLnBrk="1" hangingPunct="1">
              <a:defRPr sz="1100" b="1">
                <a:solidFill>
                  <a:srgbClr val="00B2EB"/>
                </a:solidFill>
                <a:latin typeface="Open Sans" charset="0"/>
              </a:defRPr>
            </a:lvl1pPr>
          </a:lstStyle>
          <a:p>
            <a:fld id="{1068C8C4-1A6B-614E-BE48-B36BFC1D39C2}" type="slidenum">
              <a:rPr lang="en-US" altLang="en-US"/>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wrap="square" lIns="84216" tIns="42108" rIns="84216" bIns="42108" numCol="1" anchor="ctr" anchorCtr="0" compatLnSpc="1">
            <a:prstTxWarp prst="textNoShape">
              <a:avLst/>
            </a:prstTxWarp>
          </a:bodyPr>
          <a:lstStyle>
            <a:lvl1pPr algn="ctr" eaLnBrk="1" hangingPunct="1">
              <a:defRPr sz="1100">
                <a:solidFill>
                  <a:srgbClr val="898989"/>
                </a:solidFill>
                <a:ea typeface="ＭＳ Ｐゴシック" charset="0"/>
                <a:cs typeface="Arial" charset="0"/>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eaLnBrk="1" hangingPunct="1">
              <a:defRPr/>
            </a:pPr>
            <a:endParaRPr lang="en-US" sz="1700">
              <a:solidFill>
                <a:srgbClr val="FFFFFF"/>
              </a:solidFill>
              <a:ea typeface="ＭＳ Ｐゴシック" charset="0"/>
              <a:cs typeface="Arial" charset="0"/>
            </a:endParaRPr>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038" r:id="rId1"/>
    <p:sldLayoutId id="2147484039" r:id="rId2"/>
    <p:sldLayoutId id="2147484040" r:id="rId3"/>
    <p:sldLayoutId id="2147484041" r:id="rId4"/>
    <p:sldLayoutId id="2147484042" r:id="rId5"/>
    <p:sldLayoutId id="2147484043" r:id="rId6"/>
    <p:sldLayoutId id="2147484044" r:id="rId7"/>
    <p:sldLayoutId id="2147484045" r:id="rId8"/>
    <p:sldLayoutId id="2147484046" r:id="rId9"/>
    <p:sldLayoutId id="2147484047" r:id="rId10"/>
    <p:sldLayoutId id="2147484048"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eaLnBrk="1" hangingPunct="1">
              <a:defRPr/>
            </a:pPr>
            <a:endParaRPr lang="en-US" sz="1700">
              <a:solidFill>
                <a:srgbClr val="FFFFFF"/>
              </a:solidFill>
              <a:ea typeface="ＭＳ Ｐゴシック" charset="0"/>
              <a:cs typeface="Arial" charset="0"/>
            </a:endParaRPr>
          </a:p>
        </p:txBody>
      </p:sp>
      <p:pic>
        <p:nvPicPr>
          <p:cNvPr id="188419"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eaLnBrk="1" hangingPunct="1">
              <a:defRPr/>
            </a:pPr>
            <a:endParaRPr lang="en-US" sz="1700">
              <a:solidFill>
                <a:srgbClr val="FFFFFF"/>
              </a:solidFill>
              <a:ea typeface="ＭＳ Ｐゴシック" charset="0"/>
              <a:cs typeface="Arial" charset="0"/>
            </a:endParaRPr>
          </a:p>
        </p:txBody>
      </p:sp>
      <p:pic>
        <p:nvPicPr>
          <p:cNvPr id="188421"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13318"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31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037" r:id="rId1"/>
    <p:sldLayoutId id="2147484036" r:id="rId2"/>
    <p:sldLayoutId id="2147484035" r:id="rId3"/>
    <p:sldLayoutId id="2147484034" r:id="rId4"/>
    <p:sldLayoutId id="2147484033" r:id="rId5"/>
    <p:sldLayoutId id="2147484032" r:id="rId6"/>
    <p:sldLayoutId id="2147484031" r:id="rId7"/>
    <p:sldLayoutId id="2147484030" r:id="rId8"/>
    <p:sldLayoutId id="2147484029" r:id="rId9"/>
    <p:sldLayoutId id="2147484028" r:id="rId10"/>
    <p:sldLayoutId id="2147484027"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mj-lt"/>
          <a:ea typeface="MS PGothic" charset="-128"/>
          <a:cs typeface="ＭＳ Ｐゴシック" charset="0"/>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ＭＳ Ｐゴシック"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ＭＳ Ｐゴシック"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ＭＳ Ｐゴシック"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ＭＳ Ｐゴシック"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mn-lt"/>
          <a:ea typeface="MS PGothic" charset="-128"/>
          <a:cs typeface="ＭＳ Ｐゴシック"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7.png"/><Relationship Id="rId3"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hyperlink" Target="http://guidelines.diabetes.ca/" TargetMode="External"/><Relationship Id="rId4" Type="http://schemas.openxmlformats.org/officeDocument/2006/relationships/hyperlink" Target="http://diabetes.ca/" TargetMode="External"/><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mailto:guidelines@diabetes.c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ctrTitle" idx="4294967295"/>
          </p:nvPr>
        </p:nvSpPr>
        <p:spPr>
          <a:xfrm>
            <a:off x="552450" y="3252788"/>
            <a:ext cx="6421438" cy="814387"/>
          </a:xfrm>
        </p:spPr>
        <p:txBody>
          <a:bodyPr/>
          <a:lstStyle/>
          <a:p>
            <a:r>
              <a:rPr lang="en-US" altLang="en-US" sz="3700">
                <a:latin typeface="Arial" charset="0"/>
              </a:rPr>
              <a:t>Sexual Dysfunction and Hypogonadism in Men with Diabetes</a:t>
            </a:r>
          </a:p>
        </p:txBody>
      </p:sp>
      <p:sp>
        <p:nvSpPr>
          <p:cNvPr id="16386" name="Content Placeholder 2"/>
          <p:cNvSpPr>
            <a:spLocks noGrp="1"/>
          </p:cNvSpPr>
          <p:nvPr>
            <p:ph type="subTitle" idx="4294967295"/>
          </p:nvPr>
        </p:nvSpPr>
        <p:spPr>
          <a:xfrm>
            <a:off x="573088" y="4610100"/>
            <a:ext cx="6400800" cy="1752600"/>
          </a:xfrm>
        </p:spPr>
        <p:txBody>
          <a:bodyPr/>
          <a:lstStyle/>
          <a:p>
            <a:pPr marL="0" indent="0">
              <a:buFont typeface="Arial" charset="0"/>
              <a:buNone/>
            </a:pPr>
            <a:r>
              <a:rPr lang="en-US" altLang="en-US" sz="2400">
                <a:solidFill>
                  <a:srgbClr val="00B2EB"/>
                </a:solidFill>
              </a:rPr>
              <a:t>Chapter 33</a:t>
            </a:r>
          </a:p>
          <a:p>
            <a:pPr marL="0" indent="0">
              <a:buFont typeface="Arial" charset="0"/>
              <a:buNone/>
            </a:pPr>
            <a:r>
              <a:rPr lang="en-CA" altLang="en-US" sz="2400"/>
              <a:t>Richard Bebb</a:t>
            </a:r>
            <a:r>
              <a:rPr lang="en-CA" altLang="en-US" sz="2800"/>
              <a:t> </a:t>
            </a:r>
            <a:r>
              <a:rPr lang="en-CA" altLang="en-US" sz="2000"/>
              <a:t>MD ABIM FRCPC, </a:t>
            </a:r>
            <a:r>
              <a:rPr lang="en-CA" altLang="en-US" sz="2400"/>
              <a:t>Adam Millar</a:t>
            </a:r>
            <a:r>
              <a:rPr lang="en-CA" altLang="en-US" sz="2800"/>
              <a:t> </a:t>
            </a:r>
            <a:r>
              <a:rPr lang="en-CA" altLang="en-US" sz="2000"/>
              <a:t>MD MScCH FRCPC, </a:t>
            </a:r>
            <a:r>
              <a:rPr lang="en-CA" altLang="en-US" sz="2400"/>
              <a:t>Gerald Brock</a:t>
            </a:r>
            <a:r>
              <a:rPr lang="en-CA" altLang="en-US" sz="2800"/>
              <a:t> </a:t>
            </a:r>
            <a:r>
              <a:rPr lang="en-CA" altLang="en-US" sz="2000"/>
              <a:t>MD FRCSC</a:t>
            </a:r>
          </a:p>
          <a:p>
            <a:pPr marL="0" indent="0">
              <a:buFont typeface="Arial" charset="0"/>
              <a:buNone/>
            </a:pPr>
            <a:endParaRPr lang="en-CA" altLang="en-US" sz="2000"/>
          </a:p>
        </p:txBody>
      </p:sp>
      <p:sp>
        <p:nvSpPr>
          <p:cNvPr id="16387" name="Title 1"/>
          <p:cNvSpPr txBox="1">
            <a:spLocks/>
          </p:cNvSpPr>
          <p:nvPr/>
        </p:nvSpPr>
        <p:spPr bwMode="auto">
          <a:xfrm>
            <a:off x="573088" y="2343150"/>
            <a:ext cx="7142162"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3600">
                <a:latin typeface="Arial"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p:cNvSpPr>
          <p:nvPr>
            <p:ph type="title" idx="4294967295"/>
          </p:nvPr>
        </p:nvSpPr>
        <p:spPr/>
        <p:txBody>
          <a:bodyPr/>
          <a:lstStyle/>
          <a:p>
            <a:r>
              <a:rPr lang="en-US" altLang="en-US"/>
              <a:t>Recommendations 4-5</a:t>
            </a:r>
            <a:endParaRPr lang="en-CA" altLang="en-US"/>
          </a:p>
        </p:txBody>
      </p:sp>
      <p:sp>
        <p:nvSpPr>
          <p:cNvPr id="26626" name="Rectangle 3"/>
          <p:cNvSpPr>
            <a:spLocks noGrp="1"/>
          </p:cNvSpPr>
          <p:nvPr>
            <p:ph type="body" idx="4294967295"/>
          </p:nvPr>
        </p:nvSpPr>
        <p:spPr>
          <a:xfrm>
            <a:off x="506413" y="1625600"/>
            <a:ext cx="7886700" cy="4329113"/>
          </a:xfrm>
        </p:spPr>
        <p:txBody>
          <a:bodyPr/>
          <a:lstStyle/>
          <a:p>
            <a:pPr marL="495300" indent="-495300">
              <a:lnSpc>
                <a:spcPct val="100000"/>
              </a:lnSpc>
              <a:buFont typeface="Arial" charset="0"/>
              <a:buAutoNum type="arabicPeriod" startAt="4"/>
            </a:pPr>
            <a:r>
              <a:rPr lang="en-US" altLang="en-US" sz="2400" b="0"/>
              <a:t>Referral to a </a:t>
            </a:r>
            <a:r>
              <a:rPr lang="en-US" altLang="en-US" sz="2400"/>
              <a:t>specialist in ED </a:t>
            </a:r>
            <a:r>
              <a:rPr lang="en-US" altLang="en-US" sz="2400" b="0"/>
              <a:t>should be considered for eugonadal men who do not respond to PDE5 inhibitors or for whom the use of PDE5 inhibitors is contraindicated </a:t>
            </a:r>
            <a:r>
              <a:rPr lang="en-US" altLang="en-US" sz="2000" b="0"/>
              <a:t>[Grade D, Consensus]</a:t>
            </a:r>
          </a:p>
          <a:p>
            <a:pPr marL="495300" indent="-495300">
              <a:lnSpc>
                <a:spcPct val="100000"/>
              </a:lnSpc>
              <a:buFont typeface="Arial" charset="0"/>
              <a:buAutoNum type="arabicPeriod" startAt="4"/>
            </a:pPr>
            <a:endParaRPr lang="en-US" altLang="en-US" sz="2000" b="0"/>
          </a:p>
          <a:p>
            <a:pPr marL="495300" indent="-495300">
              <a:lnSpc>
                <a:spcPct val="100000"/>
              </a:lnSpc>
              <a:buFont typeface="Arial" charset="0"/>
              <a:buAutoNum type="arabicPeriod" startAt="4"/>
            </a:pPr>
            <a:r>
              <a:rPr lang="en-US" altLang="en-US" sz="2400" b="0"/>
              <a:t>Men with diabetes and </a:t>
            </a:r>
            <a:r>
              <a:rPr lang="en-US" altLang="en-US" sz="2400"/>
              <a:t>ejaculatory dysfunction </a:t>
            </a:r>
            <a:r>
              <a:rPr lang="en-US" altLang="en-US" sz="2400" b="0"/>
              <a:t>who are interested in fertility should be referred to a healthcare professional experienced in the treatment of ejaculatory dysfunction </a:t>
            </a:r>
            <a:r>
              <a:rPr lang="en-US" altLang="en-US" sz="2000" b="0"/>
              <a:t>[Grade D, Consensus]</a:t>
            </a:r>
          </a:p>
          <a:p>
            <a:pPr marL="495300" indent="-495300">
              <a:lnSpc>
                <a:spcPct val="100000"/>
              </a:lnSpc>
              <a:buFont typeface="Arial" charset="0"/>
              <a:buNone/>
            </a:pPr>
            <a:endParaRPr lang="en-CA" altLang="en-US" sz="2000" b="0"/>
          </a:p>
        </p:txBody>
      </p:sp>
      <p:sp>
        <p:nvSpPr>
          <p:cNvPr id="172040" name="Text Box 8"/>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33.  Sexual Dysfunction &amp; Hypogonadism in Men with Diabetes   </a:t>
            </a:r>
          </a:p>
        </p:txBody>
      </p:sp>
      <p:sp>
        <p:nvSpPr>
          <p:cNvPr id="183303" name="Text Box 7"/>
          <p:cNvSpPr txBox="1">
            <a:spLocks noChangeArrowheads="1"/>
          </p:cNvSpPr>
          <p:nvPr/>
        </p:nvSpPr>
        <p:spPr bwMode="auto">
          <a:xfrm>
            <a:off x="866775" y="6323013"/>
            <a:ext cx="6016625" cy="5175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CA" altLang="en-US" sz="1400" i="1"/>
              <a:t>ED, </a:t>
            </a:r>
            <a:r>
              <a:rPr lang="en-CA" altLang="en-US" sz="1400"/>
              <a:t>erectile dysfunction</a:t>
            </a:r>
            <a:r>
              <a:rPr lang="en-CA" altLang="en-US" sz="1400" i="1"/>
              <a:t>; PDE5, </a:t>
            </a:r>
            <a:r>
              <a:rPr lang="en-CA" altLang="en-US" sz="1400"/>
              <a:t>phosphodiesterase type 5</a:t>
            </a:r>
            <a:br>
              <a:rPr lang="en-CA" altLang="en-US" sz="1400"/>
            </a:br>
            <a:endParaRPr lang="en-CA" altLang="en-US" sz="140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type="body" idx="4294967295"/>
          </p:nvPr>
        </p:nvSpPr>
        <p:spPr/>
        <p:txBody>
          <a:bodyPr/>
          <a:lstStyle/>
          <a:p>
            <a:pPr>
              <a:lnSpc>
                <a:spcPct val="100000"/>
              </a:lnSpc>
            </a:pPr>
            <a:r>
              <a:rPr lang="en-US" altLang="en-US" sz="2400" b="0"/>
              <a:t>Erectile dysfunction affects approximately </a:t>
            </a:r>
            <a:r>
              <a:rPr lang="en-US" altLang="en-US" sz="2400"/>
              <a:t>34 to 45% </a:t>
            </a:r>
            <a:r>
              <a:rPr lang="en-US" altLang="en-US" sz="2400" b="0"/>
              <a:t>of adult men with diabetes. It has been demonstrated to negatively impact quality of life among those affected across all age strata and may be an </a:t>
            </a:r>
            <a:r>
              <a:rPr lang="en-US" altLang="en-US" sz="2400"/>
              <a:t>early clinical indication of CVD</a:t>
            </a:r>
          </a:p>
          <a:p>
            <a:pPr>
              <a:lnSpc>
                <a:spcPct val="100000"/>
              </a:lnSpc>
              <a:buFont typeface="Arial" charset="0"/>
              <a:buNone/>
            </a:pPr>
            <a:endParaRPr lang="en-US" altLang="en-US" sz="2400" b="0"/>
          </a:p>
          <a:p>
            <a:pPr>
              <a:lnSpc>
                <a:spcPct val="100000"/>
              </a:lnSpc>
            </a:pPr>
            <a:r>
              <a:rPr lang="en-US" altLang="en-US" sz="2400" b="0"/>
              <a:t>All adult men with diabetes should be </a:t>
            </a:r>
            <a:r>
              <a:rPr lang="en-US" altLang="en-US" sz="2400"/>
              <a:t>regularly screened</a:t>
            </a:r>
            <a:r>
              <a:rPr lang="en-US" altLang="en-US" sz="2400" b="0"/>
              <a:t> for ED with a sexual function history</a:t>
            </a:r>
          </a:p>
        </p:txBody>
      </p:sp>
      <p:sp>
        <p:nvSpPr>
          <p:cNvPr id="171015" name="Text Box 7"/>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33.  Sexual Dysfunction &amp; Hypogonadism in Men with Diabetes   </a:t>
            </a:r>
          </a:p>
        </p:txBody>
      </p:sp>
      <p:sp>
        <p:nvSpPr>
          <p:cNvPr id="27651" name="Title 1"/>
          <p:cNvSpPr>
            <a:spLocks noGrp="1"/>
          </p:cNvSpPr>
          <p:nvPr>
            <p:ph type="title" idx="4294967295"/>
          </p:nvPr>
        </p:nvSpPr>
        <p:spPr/>
        <p:txBody>
          <a:bodyPr/>
          <a:lstStyle/>
          <a:p>
            <a:pPr eaLnBrk="1" hangingPunct="1"/>
            <a:r>
              <a:rPr lang="en-CA" altLang="en-US" sz="2800"/>
              <a:t>Key Messages </a:t>
            </a:r>
            <a:r>
              <a:rPr lang="en-US" altLang="en-US" sz="2800"/>
              <a:t>Regarding Sexual Dysfunction in Men with Diabetes</a:t>
            </a:r>
            <a:endParaRPr lang="en-CA" altLang="en-US" sz="2800"/>
          </a:p>
        </p:txBody>
      </p:sp>
      <p:sp>
        <p:nvSpPr>
          <p:cNvPr id="183303" name="Text Box 7"/>
          <p:cNvSpPr txBox="1">
            <a:spLocks noChangeArrowheads="1"/>
          </p:cNvSpPr>
          <p:nvPr/>
        </p:nvSpPr>
        <p:spPr bwMode="auto">
          <a:xfrm>
            <a:off x="866775" y="6323013"/>
            <a:ext cx="6016625"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CA" altLang="en-US" sz="1400" i="1"/>
              <a:t>ED, </a:t>
            </a:r>
            <a:r>
              <a:rPr lang="en-CA" altLang="en-US" sz="1400"/>
              <a:t>erectile dysfunction</a:t>
            </a:r>
            <a:r>
              <a:rPr lang="en-CA" altLang="en-US" sz="1400" i="1"/>
              <a:t>; CVD, </a:t>
            </a:r>
            <a:r>
              <a:rPr lang="en-CA" altLang="en-US" sz="1400"/>
              <a:t>cardiovascular disease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Content Placeholder 2"/>
          <p:cNvSpPr>
            <a:spLocks noGrp="1"/>
          </p:cNvSpPr>
          <p:nvPr>
            <p:ph type="body" idx="4294967295"/>
          </p:nvPr>
        </p:nvSpPr>
        <p:spPr/>
        <p:txBody>
          <a:bodyPr/>
          <a:lstStyle/>
          <a:p>
            <a:pPr>
              <a:lnSpc>
                <a:spcPct val="100000"/>
              </a:lnSpc>
            </a:pPr>
            <a:r>
              <a:rPr lang="en-US" altLang="en-US" sz="2400" b="0"/>
              <a:t>The current mainstay of therapy for ED is </a:t>
            </a:r>
            <a:r>
              <a:rPr lang="en-US" altLang="en-US" sz="2400"/>
              <a:t>PDE5 inhibitors </a:t>
            </a:r>
            <a:r>
              <a:rPr lang="en-US" altLang="en-US" sz="2400" b="0"/>
              <a:t>. They have been shown to have major impacts on erectile function and quality of life, with a low reported side effect proﬁle, and should be offered as </a:t>
            </a:r>
            <a:r>
              <a:rPr lang="en-US" altLang="en-US" sz="2400"/>
              <a:t>first-line therapy</a:t>
            </a:r>
            <a:r>
              <a:rPr lang="en-US" altLang="en-US" sz="2400" b="0"/>
              <a:t> to men with diabetes wishing treatment for ED</a:t>
            </a:r>
          </a:p>
          <a:p>
            <a:pPr>
              <a:lnSpc>
                <a:spcPct val="100000"/>
              </a:lnSpc>
            </a:pPr>
            <a:endParaRPr lang="en-US" altLang="en-US" b="0"/>
          </a:p>
        </p:txBody>
      </p:sp>
      <p:sp>
        <p:nvSpPr>
          <p:cNvPr id="18022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33.  Sexual Dysfunction &amp; Hypogonadism in Men with Diabetes   </a:t>
            </a:r>
          </a:p>
        </p:txBody>
      </p:sp>
      <p:sp>
        <p:nvSpPr>
          <p:cNvPr id="28675" name="Title 1"/>
          <p:cNvSpPr>
            <a:spLocks noGrp="1"/>
          </p:cNvSpPr>
          <p:nvPr>
            <p:ph type="title" idx="4294967295"/>
          </p:nvPr>
        </p:nvSpPr>
        <p:spPr/>
        <p:txBody>
          <a:bodyPr/>
          <a:lstStyle/>
          <a:p>
            <a:pPr eaLnBrk="1" hangingPunct="1"/>
            <a:r>
              <a:rPr lang="en-CA" altLang="en-US" sz="2800"/>
              <a:t>Key Messages </a:t>
            </a:r>
            <a:r>
              <a:rPr lang="en-US" altLang="en-US" sz="2800"/>
              <a:t>Regarding Sexual Dysfunction in Men with Diabetes</a:t>
            </a:r>
            <a:endParaRPr lang="en-CA" altLang="en-US" sz="2800"/>
          </a:p>
        </p:txBody>
      </p:sp>
      <p:sp>
        <p:nvSpPr>
          <p:cNvPr id="183303" name="Text Box 7"/>
          <p:cNvSpPr txBox="1">
            <a:spLocks noChangeArrowheads="1"/>
          </p:cNvSpPr>
          <p:nvPr/>
        </p:nvSpPr>
        <p:spPr bwMode="auto">
          <a:xfrm>
            <a:off x="866775" y="6323013"/>
            <a:ext cx="6016625" cy="5175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CA" altLang="en-US" sz="1400" i="1"/>
              <a:t>ED, </a:t>
            </a:r>
            <a:r>
              <a:rPr lang="en-CA" altLang="en-US" sz="1400"/>
              <a:t>erectile dysfunction</a:t>
            </a:r>
            <a:r>
              <a:rPr lang="en-CA" altLang="en-US" sz="1400" i="1"/>
              <a:t>; PDE5, </a:t>
            </a:r>
            <a:r>
              <a:rPr lang="en-CA" altLang="en-US" sz="1400"/>
              <a:t>phosphodiesterase type 5</a:t>
            </a:r>
            <a:br>
              <a:rPr lang="en-CA" altLang="en-US" sz="1400"/>
            </a:br>
            <a:endParaRPr lang="en-CA" altLang="en-US" sz="140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idx="4294967295"/>
          </p:nvPr>
        </p:nvSpPr>
        <p:spPr/>
        <p:txBody>
          <a:bodyPr/>
          <a:lstStyle/>
          <a:p>
            <a:pPr eaLnBrk="1" hangingPunct="1"/>
            <a:r>
              <a:rPr lang="en-CA" altLang="en-US" sz="2800"/>
              <a:t>Key Messages </a:t>
            </a:r>
            <a:r>
              <a:rPr lang="en-US" altLang="en-US" sz="2800"/>
              <a:t>Regarding Hypogonadism in Men with Diabetes</a:t>
            </a:r>
            <a:endParaRPr lang="en-CA" altLang="en-US" sz="2800"/>
          </a:p>
        </p:txBody>
      </p:sp>
      <p:sp>
        <p:nvSpPr>
          <p:cNvPr id="29698" name="Content Placeholder 2"/>
          <p:cNvSpPr>
            <a:spLocks noGrp="1"/>
          </p:cNvSpPr>
          <p:nvPr>
            <p:ph type="body" idx="4294967295"/>
          </p:nvPr>
        </p:nvSpPr>
        <p:spPr/>
        <p:txBody>
          <a:bodyPr/>
          <a:lstStyle/>
          <a:p>
            <a:pPr>
              <a:lnSpc>
                <a:spcPct val="100000"/>
              </a:lnSpc>
            </a:pPr>
            <a:r>
              <a:rPr lang="en-US" altLang="en-US" sz="2400"/>
              <a:t>Hypogonadotropic hypogonadism </a:t>
            </a:r>
            <a:r>
              <a:rPr lang="en-US" altLang="en-US" sz="2400" b="0"/>
              <a:t>is common in men with type 2 diabetes, with a prevalence of </a:t>
            </a:r>
            <a:r>
              <a:rPr lang="en-US" altLang="en-US" sz="2400"/>
              <a:t>up to 40%</a:t>
            </a:r>
          </a:p>
          <a:p>
            <a:pPr>
              <a:lnSpc>
                <a:spcPct val="100000"/>
              </a:lnSpc>
            </a:pPr>
            <a:r>
              <a:rPr lang="en-US" altLang="en-US" sz="2400" b="0"/>
              <a:t>Hypogonadal men with diabetes have a </a:t>
            </a:r>
            <a:r>
              <a:rPr lang="en-US" altLang="en-US" sz="2400"/>
              <a:t>higher risk for CV mortality</a:t>
            </a:r>
            <a:r>
              <a:rPr lang="en-US" altLang="en-US" sz="2400" b="0"/>
              <a:t> than eugonadal men with diabetes</a:t>
            </a:r>
          </a:p>
          <a:p>
            <a:pPr>
              <a:lnSpc>
                <a:spcPct val="100000"/>
              </a:lnSpc>
            </a:pPr>
            <a:r>
              <a:rPr lang="en-US" altLang="en-US" sz="2400"/>
              <a:t>Screening for symptomatic hypogonadism </a:t>
            </a:r>
            <a:r>
              <a:rPr lang="en-US" altLang="en-US" sz="2400" b="0"/>
              <a:t>in men with type 2 diabetes is recommended</a:t>
            </a:r>
          </a:p>
        </p:txBody>
      </p:sp>
      <p:sp>
        <p:nvSpPr>
          <p:cNvPr id="181252"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33.  Sexual Dysfunction &amp; Hypogonadism in Men with Diabetes   </a:t>
            </a:r>
          </a:p>
        </p:txBody>
      </p:sp>
      <p:sp>
        <p:nvSpPr>
          <p:cNvPr id="183303" name="Text Box 7"/>
          <p:cNvSpPr txBox="1">
            <a:spLocks noChangeArrowheads="1"/>
          </p:cNvSpPr>
          <p:nvPr/>
        </p:nvSpPr>
        <p:spPr bwMode="auto">
          <a:xfrm>
            <a:off x="866775" y="6323013"/>
            <a:ext cx="6016625" cy="5175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CA" altLang="en-US" sz="1400" i="1"/>
              <a:t>CV, </a:t>
            </a:r>
            <a:r>
              <a:rPr lang="en-CA" altLang="en-US" sz="1400"/>
              <a:t>cardiovascular </a:t>
            </a:r>
            <a:br>
              <a:rPr lang="en-CA" altLang="en-US" sz="1400"/>
            </a:br>
            <a:endParaRPr lang="en-CA" altLang="en-US" sz="14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p:cNvSpPr>
          <p:nvPr>
            <p:ph type="title" idx="4294967295"/>
          </p:nvPr>
        </p:nvSpPr>
        <p:spPr>
          <a:xfrm>
            <a:off x="307975" y="382588"/>
            <a:ext cx="9017000" cy="1325562"/>
          </a:xfrm>
        </p:spPr>
        <p:txBody>
          <a:bodyPr/>
          <a:lstStyle/>
          <a:p>
            <a:r>
              <a:rPr lang="en-US" altLang="en-US" sz="3600"/>
              <a:t>Key Messages for People with Diabetes</a:t>
            </a:r>
            <a:endParaRPr lang="en-CA" altLang="en-US" sz="3600"/>
          </a:p>
        </p:txBody>
      </p:sp>
      <p:sp>
        <p:nvSpPr>
          <p:cNvPr id="30722" name="Rectangle 3"/>
          <p:cNvSpPr>
            <a:spLocks noGrp="1"/>
          </p:cNvSpPr>
          <p:nvPr>
            <p:ph type="body" idx="4294967295"/>
          </p:nvPr>
        </p:nvSpPr>
        <p:spPr>
          <a:xfrm>
            <a:off x="307975" y="1662113"/>
            <a:ext cx="8564563" cy="4824412"/>
          </a:xfrm>
        </p:spPr>
        <p:txBody>
          <a:bodyPr/>
          <a:lstStyle/>
          <a:p>
            <a:pPr>
              <a:lnSpc>
                <a:spcPct val="100000"/>
              </a:lnSpc>
            </a:pPr>
            <a:r>
              <a:rPr lang="en-US" altLang="en-US" b="0"/>
              <a:t>Low testosterone is common in men with type 2 diabetes</a:t>
            </a:r>
          </a:p>
          <a:p>
            <a:pPr>
              <a:lnSpc>
                <a:spcPct val="100000"/>
              </a:lnSpc>
            </a:pPr>
            <a:r>
              <a:rPr lang="en-US" altLang="en-US" b="0"/>
              <a:t>Symptoms of low testosterone can include: diminished interest in sex, erectile dysfunction, reduced lean body mass, depressed mood and lack of energy</a:t>
            </a:r>
          </a:p>
          <a:p>
            <a:pPr>
              <a:lnSpc>
                <a:spcPct val="100000"/>
              </a:lnSpc>
            </a:pPr>
            <a:r>
              <a:rPr lang="en-US" altLang="en-US" b="0"/>
              <a:t>A decrease in sexual function may indicate your risk of cardiovascular disease is increasing</a:t>
            </a:r>
          </a:p>
          <a:p>
            <a:pPr>
              <a:lnSpc>
                <a:spcPct val="100000"/>
              </a:lnSpc>
            </a:pPr>
            <a:r>
              <a:rPr lang="en-US" altLang="en-US" b="0"/>
              <a:t> If you are experiencing symptoms of low testosterone, you should talk with your health-care provider</a:t>
            </a:r>
          </a:p>
        </p:txBody>
      </p:sp>
      <p:sp>
        <p:nvSpPr>
          <p:cNvPr id="149513" name="Text Box 9"/>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33.  Sexual Dysfunction &amp; Hypogonadism in Men with Diabetes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4"/>
          <p:cNvSpPr>
            <a:spLocks noGrp="1"/>
          </p:cNvSpPr>
          <p:nvPr>
            <p:ph type="title"/>
          </p:nvPr>
        </p:nvSpPr>
        <p:spPr>
          <a:xfrm>
            <a:off x="666750" y="147638"/>
            <a:ext cx="7886700" cy="1325562"/>
          </a:xfrm>
        </p:spPr>
        <p:txBody>
          <a:bodyPr/>
          <a:lstStyle/>
          <a:p>
            <a:pPr algn="ctr"/>
            <a:r>
              <a:rPr lang="en-US" altLang="en-US" sz="3600" b="0"/>
              <a:t>Visit </a:t>
            </a:r>
            <a:r>
              <a:rPr lang="en-US" altLang="en-US" sz="3600"/>
              <a:t>guidelines.diabetes.ca</a:t>
            </a:r>
            <a:r>
              <a:rPr lang="en-US" altLang="en-US" sz="3600" b="0"/>
              <a:t> </a:t>
            </a:r>
            <a:br>
              <a:rPr lang="en-US" altLang="en-US" sz="3600" b="0"/>
            </a:br>
            <a:endParaRPr lang="en-US" altLang="en-US" sz="3600" b="0"/>
          </a:p>
        </p:txBody>
      </p:sp>
      <p:pic>
        <p:nvPicPr>
          <p:cNvPr id="3174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a:xfrm>
            <a:off x="641350" y="0"/>
            <a:ext cx="7886700" cy="1325563"/>
          </a:xfrm>
        </p:spPr>
        <p:txBody>
          <a:bodyPr/>
          <a:lstStyle/>
          <a:p>
            <a:pPr algn="ctr"/>
            <a:r>
              <a:rPr lang="en-US" altLang="en-US"/>
              <a:t>Or download the App</a:t>
            </a:r>
          </a:p>
        </p:txBody>
      </p:sp>
      <p:pic>
        <p:nvPicPr>
          <p:cNvPr id="3277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idx="4294967295"/>
          </p:nvPr>
        </p:nvSpPr>
        <p:spPr/>
        <p:txBody>
          <a:bodyPr/>
          <a:lstStyle/>
          <a:p>
            <a:r>
              <a:rPr lang="en-US" altLang="en-US"/>
              <a:t>Diabetes Canada Clinical Practice Guidelines</a:t>
            </a:r>
          </a:p>
        </p:txBody>
      </p:sp>
      <p:sp>
        <p:nvSpPr>
          <p:cNvPr id="33794" name="Content Placeholder 2"/>
          <p:cNvSpPr>
            <a:spLocks noGrp="1"/>
          </p:cNvSpPr>
          <p:nvPr>
            <p:ph idx="4294967295"/>
          </p:nvPr>
        </p:nvSpPr>
        <p:spPr/>
        <p:txBody>
          <a:bodyPr/>
          <a:lstStyle/>
          <a:p>
            <a:pPr marL="0" indent="0">
              <a:buFont typeface="Arial" charset="0"/>
              <a:buNone/>
            </a:pPr>
            <a:endParaRPr lang="en-US" altLang="en-US">
              <a:hlinkClick r:id="rId3"/>
            </a:endParaRPr>
          </a:p>
          <a:p>
            <a:pPr marL="0" indent="0">
              <a:buFont typeface="Arial" charset="0"/>
              <a:buNone/>
            </a:pPr>
            <a:r>
              <a:rPr lang="en-US" altLang="en-US">
                <a:solidFill>
                  <a:srgbClr val="C00000"/>
                </a:solidFill>
                <a:hlinkClick r:id="rId3"/>
              </a:rPr>
              <a:t>http://guidelines.diabetes.ca</a:t>
            </a:r>
            <a:r>
              <a:rPr lang="en-US" altLang="en-US">
                <a:solidFill>
                  <a:srgbClr val="C00000"/>
                </a:solidFill>
              </a:rPr>
              <a:t> </a:t>
            </a:r>
            <a:r>
              <a:rPr lang="en-US" altLang="en-US">
                <a:solidFill>
                  <a:schemeClr val="accent1"/>
                </a:solidFill>
              </a:rPr>
              <a:t>– for health-care providers</a:t>
            </a:r>
          </a:p>
          <a:p>
            <a:pPr marL="0" indent="0">
              <a:buFont typeface="Arial" charset="0"/>
              <a:buNone/>
            </a:pPr>
            <a:endParaRPr lang="en-US" altLang="en-US">
              <a:solidFill>
                <a:schemeClr val="accent1"/>
              </a:solidFill>
            </a:endParaRPr>
          </a:p>
          <a:p>
            <a:pPr marL="0" indent="0">
              <a:buFont typeface="Arial" charset="0"/>
              <a:buNone/>
            </a:pPr>
            <a:r>
              <a:rPr lang="en-US" altLang="en-US"/>
              <a:t>1-800-BANTING (226-8464)</a:t>
            </a:r>
          </a:p>
          <a:p>
            <a:pPr marL="0" indent="0">
              <a:buFont typeface="Arial" charset="0"/>
              <a:buNone/>
            </a:pPr>
            <a:endParaRPr lang="en-US" altLang="en-US"/>
          </a:p>
          <a:p>
            <a:pPr marL="0" indent="0">
              <a:buFont typeface="Arial" charset="0"/>
              <a:buNone/>
            </a:pPr>
            <a:r>
              <a:rPr lang="en-US" altLang="en-US">
                <a:hlinkClick r:id="rId4"/>
              </a:rPr>
              <a:t>http://diabetes.ca </a:t>
            </a:r>
            <a:r>
              <a:rPr lang="en-US" altLang="en-US">
                <a:solidFill>
                  <a:schemeClr val="accent1"/>
                </a:solidFill>
              </a:rPr>
              <a:t>– for people with diabetes</a:t>
            </a:r>
          </a:p>
          <a:p>
            <a:pPr marL="0" indent="0"/>
            <a:endParaRPr lang="en-US" altLang="en-US">
              <a:solidFill>
                <a:schemeClr val="accent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1631923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idx="4294967295"/>
          </p:nvPr>
        </p:nvSpPr>
        <p:spPr/>
        <p:txBody>
          <a:bodyPr/>
          <a:lstStyle/>
          <a:p>
            <a:pPr eaLnBrk="1" hangingPunct="1"/>
            <a:r>
              <a:rPr lang="en-CA" altLang="en-US"/>
              <a:t>Key Changes</a:t>
            </a:r>
          </a:p>
        </p:txBody>
      </p:sp>
      <p:sp>
        <p:nvSpPr>
          <p:cNvPr id="17410" name="Content Placeholder 2"/>
          <p:cNvSpPr>
            <a:spLocks noGrp="1"/>
          </p:cNvSpPr>
          <p:nvPr>
            <p:ph type="body" idx="4294967295"/>
          </p:nvPr>
        </p:nvSpPr>
        <p:spPr/>
        <p:txBody>
          <a:bodyPr/>
          <a:lstStyle/>
          <a:p>
            <a:r>
              <a:rPr lang="en-CA" altLang="ja-JP" sz="2400" b="0"/>
              <a:t>Reinforcement of </a:t>
            </a:r>
          </a:p>
          <a:p>
            <a:pPr lvl="1"/>
            <a:r>
              <a:rPr lang="en-CA" altLang="ja-JP" sz="2400" b="1">
                <a:latin typeface="Open Sans" charset="0"/>
              </a:rPr>
              <a:t>The importance of regular screening for erectile dysfunction in adult men with diabetes</a:t>
            </a:r>
          </a:p>
          <a:p>
            <a:pPr lvl="1"/>
            <a:r>
              <a:rPr lang="en-CA" altLang="ja-JP" sz="2400" b="1">
                <a:latin typeface="Open Sans" charset="0"/>
              </a:rPr>
              <a:t>Timing of testosterone measurements (before 11 AM)</a:t>
            </a:r>
          </a:p>
          <a:p>
            <a:pPr lvl="1"/>
            <a:r>
              <a:rPr lang="en-CA" altLang="ja-JP" sz="2400" b="1">
                <a:latin typeface="Open Sans" charset="0"/>
              </a:rPr>
              <a:t>New section on hypogonadism including a diagnostic workup algorithm</a:t>
            </a:r>
          </a:p>
          <a:p>
            <a:endParaRPr lang="en-CA" altLang="ja-JP" sz="2400" b="0"/>
          </a:p>
        </p:txBody>
      </p:sp>
      <p:sp>
        <p:nvSpPr>
          <p:cNvPr id="1741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57350"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33.  Sexual Dysfunction &amp; Hypogonadism in Men with Diabetes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idx="4294967295"/>
          </p:nvPr>
        </p:nvSpPr>
        <p:spPr>
          <a:xfrm>
            <a:off x="628650" y="438150"/>
            <a:ext cx="7886700" cy="1325563"/>
          </a:xfrm>
        </p:spPr>
        <p:txBody>
          <a:bodyPr/>
          <a:lstStyle/>
          <a:p>
            <a:r>
              <a:rPr lang="en-CA" altLang="en-US" sz="3600"/>
              <a:t>Erectile Dysfunction (ED) Checklist</a:t>
            </a:r>
          </a:p>
        </p:txBody>
      </p:sp>
      <p:sp>
        <p:nvSpPr>
          <p:cNvPr id="18434" name="Content Placeholder 2"/>
          <p:cNvSpPr>
            <a:spLocks noGrp="1"/>
          </p:cNvSpPr>
          <p:nvPr>
            <p:ph idx="4294967295"/>
          </p:nvPr>
        </p:nvSpPr>
        <p:spPr>
          <a:xfrm>
            <a:off x="762000" y="1752600"/>
            <a:ext cx="7864475" cy="4419600"/>
          </a:xfrm>
        </p:spPr>
        <p:txBody>
          <a:bodyPr/>
          <a:lstStyle/>
          <a:p>
            <a:pPr marL="228600" indent="-228600">
              <a:lnSpc>
                <a:spcPct val="110000"/>
              </a:lnSpc>
              <a:buFont typeface="Wingdings" charset="2"/>
              <a:buChar char="ü"/>
            </a:pPr>
            <a:r>
              <a:rPr lang="en-CA" altLang="en-US"/>
              <a:t>SCREEN </a:t>
            </a:r>
            <a:r>
              <a:rPr lang="en-CA" altLang="en-US" b="0"/>
              <a:t>all adult men with diabetes regularly with sexual function history</a:t>
            </a:r>
          </a:p>
          <a:p>
            <a:pPr marL="228600" indent="-228600">
              <a:lnSpc>
                <a:spcPct val="110000"/>
              </a:lnSpc>
              <a:buFont typeface="Wingdings" charset="2"/>
              <a:buChar char="ü"/>
            </a:pPr>
            <a:endParaRPr lang="en-CA" altLang="en-US" b="0"/>
          </a:p>
          <a:p>
            <a:pPr marL="228600" indent="-228600">
              <a:lnSpc>
                <a:spcPct val="110000"/>
              </a:lnSpc>
              <a:buFont typeface="Wingdings" charset="2"/>
              <a:buChar char="ü"/>
            </a:pPr>
            <a:r>
              <a:rPr lang="en-CA" altLang="en-US"/>
              <a:t>TREAT</a:t>
            </a:r>
            <a:r>
              <a:rPr lang="en-CA" altLang="en-US" b="0"/>
              <a:t> erectile dysfunction with PDE-5 inhibitor as first-line therapy (if no contraindication) </a:t>
            </a:r>
          </a:p>
          <a:p>
            <a:pPr marL="228600" indent="-228600">
              <a:lnSpc>
                <a:spcPct val="110000"/>
              </a:lnSpc>
              <a:buFont typeface="Wingdings" charset="2"/>
              <a:buChar char="ü"/>
            </a:pPr>
            <a:endParaRPr lang="en-CA" altLang="en-US" b="0"/>
          </a:p>
          <a:p>
            <a:pPr marL="228600" indent="-228600">
              <a:lnSpc>
                <a:spcPct val="110000"/>
              </a:lnSpc>
              <a:buFont typeface="Wingdings" charset="2"/>
              <a:buChar char="ü"/>
            </a:pPr>
            <a:r>
              <a:rPr lang="en-CA" altLang="en-US"/>
              <a:t>INVESTIGATE</a:t>
            </a:r>
            <a:r>
              <a:rPr lang="en-CA" altLang="en-US" b="0"/>
              <a:t> for hypogonadism if men with ED do not respond to PDE-5 inhibitor therapy</a:t>
            </a:r>
            <a:endParaRPr lang="en-CA" altLang="en-US"/>
          </a:p>
        </p:txBody>
      </p:sp>
      <p:sp>
        <p:nvSpPr>
          <p:cNvPr id="192517"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33.  Sexual Dysfunction &amp; Hypogonadism in Men with Diabetes   </a:t>
            </a:r>
          </a:p>
        </p:txBody>
      </p:sp>
      <p:sp>
        <p:nvSpPr>
          <p:cNvPr id="18437" name="Text Box 5"/>
          <p:cNvSpPr txBox="1">
            <a:spLocks noChangeArrowheads="1"/>
          </p:cNvSpPr>
          <p:nvPr/>
        </p:nvSpPr>
        <p:spPr bwMode="auto">
          <a:xfrm>
            <a:off x="555625" y="6375400"/>
            <a:ext cx="5819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a:defRPr sz="2400">
                <a:solidFill>
                  <a:schemeClr val="tx1"/>
                </a:solidFill>
                <a:latin typeface="Calibri" charset="0"/>
                <a:ea typeface="MS PGothic" charset="-128"/>
              </a:defRPr>
            </a:lvl2pPr>
            <a:lvl3pPr>
              <a:defRPr sz="2400">
                <a:solidFill>
                  <a:schemeClr val="tx1"/>
                </a:solidFill>
                <a:latin typeface="Calibri" charset="0"/>
                <a:ea typeface="MS PGothic" charset="-128"/>
              </a:defRPr>
            </a:lvl3pPr>
            <a:lvl4pPr>
              <a:defRPr sz="2400">
                <a:solidFill>
                  <a:schemeClr val="tx1"/>
                </a:solidFill>
                <a:latin typeface="Calibri" charset="0"/>
                <a:ea typeface="MS PGothic" charset="-128"/>
              </a:defRPr>
            </a:lvl4pPr>
            <a:lvl5pPr>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a:spcBef>
                <a:spcPct val="50000"/>
              </a:spcBef>
            </a:pPr>
            <a:r>
              <a:rPr lang="en-US" altLang="en-US" sz="1400"/>
              <a:t>PDE-5, phosphodiesterase type 5</a:t>
            </a:r>
            <a:endParaRPr lang="en-CA" altLang="en-US" sz="14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Content Placeholder 5"/>
          <p:cNvSpPr>
            <a:spLocks noGrp="1"/>
          </p:cNvSpPr>
          <p:nvPr>
            <p:ph sz="half" idx="4294967295"/>
          </p:nvPr>
        </p:nvSpPr>
        <p:spPr>
          <a:xfrm>
            <a:off x="471488" y="1522413"/>
            <a:ext cx="4281487" cy="1857375"/>
          </a:xfrm>
        </p:spPr>
        <p:txBody>
          <a:bodyPr/>
          <a:lstStyle/>
          <a:p>
            <a:pPr marL="0" indent="0" algn="ctr">
              <a:buFont typeface="Arial" charset="0"/>
              <a:buNone/>
            </a:pPr>
            <a:r>
              <a:rPr lang="en-US" altLang="en-US" sz="2400" b="0"/>
              <a:t>ED affects 34-45% of men with diabetes</a:t>
            </a:r>
          </a:p>
          <a:p>
            <a:pPr marL="0" indent="0" algn="ctr">
              <a:buFont typeface="Arial" charset="0"/>
              <a:buNone/>
            </a:pPr>
            <a:r>
              <a:rPr lang="en-US" altLang="en-US" sz="2400" b="0">
                <a:solidFill>
                  <a:srgbClr val="000090"/>
                </a:solidFill>
              </a:rPr>
              <a:t>40% of men </a:t>
            </a:r>
            <a:r>
              <a:rPr lang="en-US" altLang="en-US" sz="2400" b="0"/>
              <a:t>&gt;60 years with diabetes have complete ED</a:t>
            </a:r>
          </a:p>
          <a:p>
            <a:pPr lvl="1" algn="ctr"/>
            <a:endParaRPr lang="en-US" altLang="en-US" sz="2400"/>
          </a:p>
          <a:p>
            <a:pPr marL="0" indent="0" algn="ctr">
              <a:buFont typeface="Arial" charset="0"/>
              <a:buNone/>
            </a:pPr>
            <a:endParaRPr lang="en-US" altLang="en-US" sz="2400" b="0"/>
          </a:p>
        </p:txBody>
      </p:sp>
      <p:sp>
        <p:nvSpPr>
          <p:cNvPr id="20482" name="Content Placeholder 4"/>
          <p:cNvSpPr>
            <a:spLocks noGrp="1"/>
          </p:cNvSpPr>
          <p:nvPr>
            <p:ph sz="half" idx="4294967295"/>
          </p:nvPr>
        </p:nvSpPr>
        <p:spPr>
          <a:xfrm>
            <a:off x="5029200" y="1752600"/>
            <a:ext cx="3733800" cy="1168400"/>
          </a:xfrm>
        </p:spPr>
        <p:txBody>
          <a:bodyPr/>
          <a:lstStyle/>
          <a:p>
            <a:pPr marL="0" indent="0" algn="ctr">
              <a:buFont typeface="Arial" charset="0"/>
              <a:buNone/>
            </a:pPr>
            <a:r>
              <a:rPr lang="en-US" altLang="en-US" sz="2400" b="0"/>
              <a:t>ED negatively impacts quality of life</a:t>
            </a:r>
          </a:p>
          <a:p>
            <a:pPr marL="0" indent="0" algn="ctr"/>
            <a:endParaRPr lang="en-US" altLang="en-US" sz="2400" b="0"/>
          </a:p>
          <a:p>
            <a:pPr marL="0" indent="0" algn="ctr"/>
            <a:endParaRPr lang="en-US" altLang="en-US" sz="2400" b="0"/>
          </a:p>
        </p:txBody>
      </p:sp>
      <p:sp>
        <p:nvSpPr>
          <p:cNvPr id="7" name="TextBox 6"/>
          <p:cNvSpPr txBox="1">
            <a:spLocks noChangeArrowheads="1"/>
          </p:cNvSpPr>
          <p:nvPr/>
        </p:nvSpPr>
        <p:spPr bwMode="auto">
          <a:xfrm>
            <a:off x="228600" y="3351213"/>
            <a:ext cx="8610600" cy="252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en-US" altLang="en-US" sz="3200" b="1">
                <a:latin typeface="Arial" charset="0"/>
              </a:rPr>
              <a:t>Common</a:t>
            </a:r>
            <a:r>
              <a:rPr lang="en-US" altLang="en-US" sz="3200">
                <a:latin typeface="Arial" charset="0"/>
              </a:rPr>
              <a:t>       </a:t>
            </a:r>
            <a:r>
              <a:rPr lang="en-US" altLang="en-US" sz="3200" b="1">
                <a:latin typeface="Arial" charset="0"/>
              </a:rPr>
              <a:t>+       Important </a:t>
            </a:r>
          </a:p>
          <a:p>
            <a:pPr algn="ctr" eaLnBrk="1" hangingPunct="1"/>
            <a:endParaRPr lang="en-US" altLang="en-US" sz="3200">
              <a:latin typeface="Arial" charset="0"/>
            </a:endParaRPr>
          </a:p>
          <a:p>
            <a:pPr algn="ctr" eaLnBrk="1" hangingPunct="1"/>
            <a:endParaRPr lang="en-US" altLang="en-US" sz="3200">
              <a:latin typeface="Arial" charset="0"/>
            </a:endParaRPr>
          </a:p>
          <a:p>
            <a:pPr algn="ctr" eaLnBrk="1" hangingPunct="1"/>
            <a:r>
              <a:rPr lang="en-US" altLang="en-US" sz="3200" b="1">
                <a:solidFill>
                  <a:schemeClr val="accent1"/>
                </a:solidFill>
                <a:latin typeface="Arial" charset="0"/>
              </a:rPr>
              <a:t>Screen all adult men with diabetes regularly as part of sexual function history</a:t>
            </a:r>
            <a:r>
              <a:rPr lang="en-US" altLang="en-US" sz="3200" b="1">
                <a:solidFill>
                  <a:srgbClr val="FF0000"/>
                </a:solidFill>
                <a:latin typeface="Arial" charset="0"/>
              </a:rPr>
              <a:t>  </a:t>
            </a:r>
          </a:p>
        </p:txBody>
      </p:sp>
      <p:sp>
        <p:nvSpPr>
          <p:cNvPr id="2" name="Down Arrow 1"/>
          <p:cNvSpPr>
            <a:spLocks noChangeArrowheads="1"/>
          </p:cNvSpPr>
          <p:nvPr/>
        </p:nvSpPr>
        <p:spPr bwMode="auto">
          <a:xfrm>
            <a:off x="4241800" y="4081463"/>
            <a:ext cx="439738" cy="574675"/>
          </a:xfrm>
          <a:prstGeom prst="downArrow">
            <a:avLst>
              <a:gd name="adj1" fmla="val 50000"/>
              <a:gd name="adj2" fmla="val 49999"/>
            </a:avLst>
          </a:prstGeom>
          <a:solidFill>
            <a:schemeClr val="accent1"/>
          </a:solidFill>
          <a:ln w="9525">
            <a:solidFill>
              <a:schemeClr val="accent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defTabSz="914400">
              <a:defRPr/>
            </a:pPr>
            <a:endParaRPr lang="en-CA">
              <a:latin typeface="Arial" charset="0"/>
              <a:ea typeface="MS PGothic" charset="0"/>
              <a:cs typeface="Arial" charset="0"/>
            </a:endParaRPr>
          </a:p>
        </p:txBody>
      </p:sp>
      <p:sp>
        <p:nvSpPr>
          <p:cNvPr id="20485" name="Title 8"/>
          <p:cNvSpPr>
            <a:spLocks noGrp="1"/>
          </p:cNvSpPr>
          <p:nvPr>
            <p:ph type="title" idx="4294967295"/>
          </p:nvPr>
        </p:nvSpPr>
        <p:spPr>
          <a:xfrm>
            <a:off x="628650" y="238125"/>
            <a:ext cx="7886700" cy="1325563"/>
          </a:xfrm>
        </p:spPr>
        <p:txBody>
          <a:bodyPr/>
          <a:lstStyle/>
          <a:p>
            <a:r>
              <a:rPr lang="en-CA" altLang="en-US" sz="3600"/>
              <a:t>Screen for ED</a:t>
            </a:r>
          </a:p>
        </p:txBody>
      </p:sp>
      <p:sp>
        <p:nvSpPr>
          <p:cNvPr id="194567" name="Text Box 7"/>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33.  Sexual Dysfunction &amp; Hypogonadism in Men with Diabetes   </a:t>
            </a:r>
          </a:p>
        </p:txBody>
      </p:sp>
      <p:sp>
        <p:nvSpPr>
          <p:cNvPr id="20488" name="Text Box 8"/>
          <p:cNvSpPr txBox="1">
            <a:spLocks noChangeArrowheads="1"/>
          </p:cNvSpPr>
          <p:nvPr/>
        </p:nvSpPr>
        <p:spPr bwMode="auto">
          <a:xfrm>
            <a:off x="989013" y="6462713"/>
            <a:ext cx="38417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a:defRPr sz="2400">
                <a:solidFill>
                  <a:schemeClr val="tx1"/>
                </a:solidFill>
                <a:latin typeface="Calibri" charset="0"/>
                <a:ea typeface="MS PGothic" charset="-128"/>
              </a:defRPr>
            </a:lvl2pPr>
            <a:lvl3pPr>
              <a:defRPr sz="2400">
                <a:solidFill>
                  <a:schemeClr val="tx1"/>
                </a:solidFill>
                <a:latin typeface="Calibri" charset="0"/>
                <a:ea typeface="MS PGothic" charset="-128"/>
              </a:defRPr>
            </a:lvl3pPr>
            <a:lvl4pPr>
              <a:defRPr sz="2400">
                <a:solidFill>
                  <a:schemeClr val="tx1"/>
                </a:solidFill>
                <a:latin typeface="Calibri" charset="0"/>
                <a:ea typeface="MS PGothic" charset="-128"/>
              </a:defRPr>
            </a:lvl4pPr>
            <a:lvl5pPr>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a:spcBef>
                <a:spcPct val="50000"/>
              </a:spcBef>
            </a:pPr>
            <a:r>
              <a:rPr lang="en-US" altLang="en-US" sz="1400" i="1"/>
              <a:t>ED</a:t>
            </a:r>
            <a:r>
              <a:rPr lang="en-US" altLang="en-US" sz="1400"/>
              <a:t>, erectile dysfunction</a:t>
            </a:r>
            <a:endParaRPr lang="en-CA" altLang="en-US" sz="1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301" name="Picture 5"/>
          <p:cNvPicPr>
            <a:picLocks noChangeAspect="1" noChangeArrowheads="1"/>
          </p:cNvPicPr>
          <p:nvPr/>
        </p:nvPicPr>
        <p:blipFill>
          <a:blip r:embed="rId2">
            <a:extLst>
              <a:ext uri="{28A0092B-C50C-407E-A947-70E740481C1C}">
                <a14:useLocalDpi xmlns:a14="http://schemas.microsoft.com/office/drawing/2010/main" val="0"/>
              </a:ext>
            </a:extLst>
          </a:blip>
          <a:srcRect l="9636" t="21185" r="58981" b="20778"/>
          <a:stretch>
            <a:fillRect/>
          </a:stretch>
        </p:blipFill>
        <p:spPr bwMode="auto">
          <a:xfrm>
            <a:off x="866775" y="1690688"/>
            <a:ext cx="7243763" cy="41862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22530" name="Rectangle 6"/>
          <p:cNvSpPr>
            <a:spLocks noGrp="1"/>
          </p:cNvSpPr>
          <p:nvPr>
            <p:ph type="title" idx="4294967295"/>
          </p:nvPr>
        </p:nvSpPr>
        <p:spPr>
          <a:xfrm>
            <a:off x="628650" y="401638"/>
            <a:ext cx="8088313" cy="1325562"/>
          </a:xfrm>
        </p:spPr>
        <p:txBody>
          <a:bodyPr/>
          <a:lstStyle/>
          <a:p>
            <a:r>
              <a:rPr lang="en-CA" altLang="en-US" sz="3600"/>
              <a:t>Management of erectile dysfunction in men with diabetes</a:t>
            </a:r>
          </a:p>
        </p:txBody>
      </p:sp>
      <p:sp>
        <p:nvSpPr>
          <p:cNvPr id="183303" name="Text Box 7"/>
          <p:cNvSpPr txBox="1">
            <a:spLocks noChangeArrowheads="1"/>
          </p:cNvSpPr>
          <p:nvPr/>
        </p:nvSpPr>
        <p:spPr bwMode="auto">
          <a:xfrm>
            <a:off x="866775" y="6323013"/>
            <a:ext cx="6016625" cy="5175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CA" altLang="en-US" sz="1400" i="1"/>
              <a:t>ED, </a:t>
            </a:r>
            <a:r>
              <a:rPr lang="en-CA" altLang="en-US" sz="1400"/>
              <a:t>erectile dysfunction</a:t>
            </a:r>
            <a:r>
              <a:rPr lang="en-CA" altLang="en-US" sz="1400" i="1"/>
              <a:t>; PDE5, </a:t>
            </a:r>
            <a:r>
              <a:rPr lang="en-CA" altLang="en-US" sz="1400"/>
              <a:t>phosphodiesterase type 5</a:t>
            </a:r>
            <a:br>
              <a:rPr lang="en-CA" altLang="en-US" sz="1400"/>
            </a:br>
            <a:endParaRPr lang="en-CA" altLang="en-US" sz="1400"/>
          </a:p>
        </p:txBody>
      </p:sp>
      <p:sp>
        <p:nvSpPr>
          <p:cNvPr id="183304" name="Text Box 8"/>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33.  Sexual Dysfunction &amp; Hypogonadism in Men with Diabetes   </a:t>
            </a:r>
          </a:p>
        </p:txBody>
      </p:sp>
      <p:sp>
        <p:nvSpPr>
          <p:cNvPr id="22533" name="Wave 5"/>
          <p:cNvSpPr>
            <a:spLocks noChangeArrowheads="1"/>
          </p:cNvSpPr>
          <p:nvPr/>
        </p:nvSpPr>
        <p:spPr bwMode="auto">
          <a:xfrm>
            <a:off x="8147050" y="730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010275"/>
            <a:ext cx="9144000" cy="847725"/>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86373" name="Picture 5"/>
          <p:cNvPicPr>
            <a:picLocks noChangeAspect="1" noChangeArrowheads="1"/>
          </p:cNvPicPr>
          <p:nvPr/>
        </p:nvPicPr>
        <p:blipFill>
          <a:blip r:embed="rId2">
            <a:extLst>
              <a:ext uri="{28A0092B-C50C-407E-A947-70E740481C1C}">
                <a14:useLocalDpi xmlns:a14="http://schemas.microsoft.com/office/drawing/2010/main" val="0"/>
              </a:ext>
            </a:extLst>
          </a:blip>
          <a:srcRect l="10892" t="12370" r="60191" b="8501"/>
          <a:stretch>
            <a:fillRect/>
          </a:stretch>
        </p:blipFill>
        <p:spPr bwMode="auto">
          <a:xfrm>
            <a:off x="820738" y="160338"/>
            <a:ext cx="7542212" cy="64500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4" name="Rectangle 3"/>
          <p:cNvSpPr/>
          <p:nvPr/>
        </p:nvSpPr>
        <p:spPr>
          <a:xfrm>
            <a:off x="2790825" y="1433513"/>
            <a:ext cx="666750" cy="112712"/>
          </a:xfrm>
          <a:prstGeom prst="rect">
            <a:avLst/>
          </a:prstGeom>
          <a:solidFill>
            <a:srgbClr val="FFFFFF"/>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TextBox 1"/>
          <p:cNvSpPr txBox="1"/>
          <p:nvPr/>
        </p:nvSpPr>
        <p:spPr>
          <a:xfrm>
            <a:off x="2690813" y="1333500"/>
            <a:ext cx="1295400" cy="276225"/>
          </a:xfrm>
          <a:prstGeom prst="rect">
            <a:avLst/>
          </a:prstGeom>
          <a:noFill/>
        </p:spPr>
        <p:txBody>
          <a:bodyPr>
            <a:spAutoFit/>
          </a:bodyPr>
          <a:lstStyle/>
          <a:p>
            <a:pPr>
              <a:defRPr/>
            </a:pPr>
            <a:r>
              <a:rPr lang="en-US" sz="1200" dirty="0">
                <a:solidFill>
                  <a:schemeClr val="bg2">
                    <a:lumMod val="25000"/>
                  </a:schemeClr>
                </a:solidFill>
                <a:latin typeface="Times Roman"/>
                <a:ea typeface="ＭＳ Ｐゴシック" charset="0"/>
                <a:cs typeface="Times Roman"/>
              </a:rPr>
              <a:t>opioid use</a:t>
            </a:r>
          </a:p>
        </p:txBody>
      </p:sp>
      <p:sp>
        <p:nvSpPr>
          <p:cNvPr id="23557" name="Wave 5"/>
          <p:cNvSpPr>
            <a:spLocks noChangeArrowheads="1"/>
          </p:cNvSpPr>
          <p:nvPr/>
        </p:nvSpPr>
        <p:spPr bwMode="auto">
          <a:xfrm>
            <a:off x="8305800" y="0"/>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p:cNvSpPr>
          <p:nvPr>
            <p:ph type="title" idx="4294967295"/>
          </p:nvPr>
        </p:nvSpPr>
        <p:spPr/>
        <p:txBody>
          <a:bodyPr/>
          <a:lstStyle/>
          <a:p>
            <a:r>
              <a:rPr lang="en-US" altLang="en-US"/>
              <a:t>Recommendations 1-2</a:t>
            </a:r>
            <a:endParaRPr lang="en-CA" altLang="en-US"/>
          </a:p>
        </p:txBody>
      </p:sp>
      <p:sp>
        <p:nvSpPr>
          <p:cNvPr id="24578" name="Rectangle 3"/>
          <p:cNvSpPr>
            <a:spLocks noGrp="1"/>
          </p:cNvSpPr>
          <p:nvPr>
            <p:ph type="body" idx="4294967295"/>
          </p:nvPr>
        </p:nvSpPr>
        <p:spPr>
          <a:xfrm>
            <a:off x="628650" y="1503363"/>
            <a:ext cx="7716838" cy="4329112"/>
          </a:xfrm>
        </p:spPr>
        <p:txBody>
          <a:bodyPr/>
          <a:lstStyle/>
          <a:p>
            <a:pPr marL="495300" indent="-495300">
              <a:lnSpc>
                <a:spcPct val="100000"/>
              </a:lnSpc>
              <a:buFont typeface="Arial" charset="0"/>
              <a:buAutoNum type="arabicPeriod"/>
            </a:pPr>
            <a:r>
              <a:rPr lang="en-US" altLang="en-US" sz="2400" b="0"/>
              <a:t>All adult men with diabetes should be </a:t>
            </a:r>
            <a:r>
              <a:rPr lang="en-US" altLang="en-US" sz="2400"/>
              <a:t>regularly screened</a:t>
            </a:r>
            <a:r>
              <a:rPr lang="en-US" altLang="en-US" sz="2400" b="0"/>
              <a:t> for ED with a sexual function history </a:t>
            </a:r>
            <a:r>
              <a:rPr lang="en-US" altLang="en-US" sz="2000" b="0"/>
              <a:t>[Grade D, Consensus]</a:t>
            </a:r>
          </a:p>
          <a:p>
            <a:pPr marL="495300" indent="-495300">
              <a:lnSpc>
                <a:spcPct val="100000"/>
              </a:lnSpc>
              <a:buFont typeface="Arial" charset="0"/>
              <a:buAutoNum type="arabicPeriod"/>
            </a:pPr>
            <a:endParaRPr lang="en-US" altLang="en-US" sz="2000" b="0"/>
          </a:p>
          <a:p>
            <a:pPr marL="495300" indent="-495300">
              <a:lnSpc>
                <a:spcPct val="100000"/>
              </a:lnSpc>
              <a:buFont typeface="Arial" charset="0"/>
              <a:buAutoNum type="arabicPeriod"/>
            </a:pPr>
            <a:r>
              <a:rPr lang="en-US" altLang="en-US" sz="2400" b="0"/>
              <a:t>A </a:t>
            </a:r>
            <a:r>
              <a:rPr lang="en-US" altLang="en-US" sz="2400"/>
              <a:t>PDE5 inhibitor </a:t>
            </a:r>
            <a:r>
              <a:rPr lang="en-US" altLang="en-US" sz="2400" b="0"/>
              <a:t>should be offered as </a:t>
            </a:r>
            <a:r>
              <a:rPr lang="en-US" altLang="en-US" sz="2400"/>
              <a:t>first-line therapy</a:t>
            </a:r>
            <a:r>
              <a:rPr lang="en-US" altLang="en-US" sz="2400" b="0"/>
              <a:t> to men with diabetes and ED in either an on-demand </a:t>
            </a:r>
            <a:r>
              <a:rPr lang="en-US" altLang="en-US" sz="2000" b="0"/>
              <a:t>[Grade A, Level 1A]</a:t>
            </a:r>
            <a:r>
              <a:rPr lang="en-US" altLang="en-US" sz="2400" b="0"/>
              <a:t> or daily-use </a:t>
            </a:r>
            <a:r>
              <a:rPr lang="en-US" altLang="en-US" sz="2000" b="0"/>
              <a:t>[Grade B, Level 2]</a:t>
            </a:r>
            <a:r>
              <a:rPr lang="en-US" altLang="en-US" sz="2400" b="0"/>
              <a:t> dosing regimen</a:t>
            </a:r>
          </a:p>
        </p:txBody>
      </p:sp>
      <p:sp>
        <p:nvSpPr>
          <p:cNvPr id="146443" name="Text Box 11"/>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33.  Sexual Dysfunction &amp; Hypogonadism in Men with Diabetes   </a:t>
            </a:r>
          </a:p>
        </p:txBody>
      </p:sp>
      <p:sp>
        <p:nvSpPr>
          <p:cNvPr id="183303" name="Text Box 7"/>
          <p:cNvSpPr txBox="1">
            <a:spLocks noChangeArrowheads="1"/>
          </p:cNvSpPr>
          <p:nvPr/>
        </p:nvSpPr>
        <p:spPr bwMode="auto">
          <a:xfrm>
            <a:off x="866775" y="6323013"/>
            <a:ext cx="6016625" cy="5175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CA" altLang="en-US" sz="1400" i="1"/>
              <a:t>ED, </a:t>
            </a:r>
            <a:r>
              <a:rPr lang="en-CA" altLang="en-US" sz="1400"/>
              <a:t>erectile dysfunction</a:t>
            </a:r>
            <a:r>
              <a:rPr lang="en-CA" altLang="en-US" sz="1400" i="1"/>
              <a:t>; PDE5, </a:t>
            </a:r>
            <a:r>
              <a:rPr lang="en-CA" altLang="en-US" sz="1400"/>
              <a:t>phosphodiesterase type 5</a:t>
            </a:r>
            <a:br>
              <a:rPr lang="en-CA" altLang="en-US" sz="1400"/>
            </a:br>
            <a:endParaRPr lang="en-CA" altLang="en-US" sz="140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p:cNvSpPr>
          <p:nvPr>
            <p:ph type="title" idx="4294967295"/>
          </p:nvPr>
        </p:nvSpPr>
        <p:spPr/>
        <p:txBody>
          <a:bodyPr/>
          <a:lstStyle/>
          <a:p>
            <a:r>
              <a:rPr lang="en-US" altLang="en-US"/>
              <a:t>Recommendation 3</a:t>
            </a:r>
            <a:endParaRPr lang="en-CA" altLang="en-US"/>
          </a:p>
        </p:txBody>
      </p:sp>
      <p:sp>
        <p:nvSpPr>
          <p:cNvPr id="25602" name="Rectangle 3"/>
          <p:cNvSpPr>
            <a:spLocks noGrp="1"/>
          </p:cNvSpPr>
          <p:nvPr>
            <p:ph type="body" idx="4294967295"/>
          </p:nvPr>
        </p:nvSpPr>
        <p:spPr>
          <a:xfrm>
            <a:off x="506413" y="1625600"/>
            <a:ext cx="8166100" cy="4329113"/>
          </a:xfrm>
        </p:spPr>
        <p:txBody>
          <a:bodyPr/>
          <a:lstStyle/>
          <a:p>
            <a:pPr marL="495300" indent="-495300">
              <a:lnSpc>
                <a:spcPct val="100000"/>
              </a:lnSpc>
              <a:buFont typeface="Arial" charset="0"/>
              <a:buNone/>
            </a:pPr>
            <a:r>
              <a:rPr lang="en-US" altLang="en-US" sz="2400" b="0"/>
              <a:t>3.   Men with diabetes and ED who </a:t>
            </a:r>
            <a:r>
              <a:rPr lang="en-US" altLang="en-US" sz="2400"/>
              <a:t>do not respond to PDE5 inhibitors</a:t>
            </a:r>
            <a:r>
              <a:rPr lang="en-US" altLang="en-US" sz="2400" b="0"/>
              <a:t> should be </a:t>
            </a:r>
            <a:r>
              <a:rPr lang="en-US" altLang="en-US" sz="2400"/>
              <a:t>investigated</a:t>
            </a:r>
            <a:r>
              <a:rPr lang="en-US" altLang="en-US" sz="2400" b="0"/>
              <a:t> for </a:t>
            </a:r>
            <a:r>
              <a:rPr lang="en-US" altLang="en-US" sz="2400"/>
              <a:t>hypogonadism</a:t>
            </a:r>
            <a:r>
              <a:rPr lang="en-US" altLang="en-US" sz="2400" b="0"/>
              <a:t> with measurement of a </a:t>
            </a:r>
            <a:r>
              <a:rPr lang="en-US" altLang="en-US" sz="2400"/>
              <a:t>morning serum total testosterone level drawn before 11 am </a:t>
            </a:r>
            <a:r>
              <a:rPr lang="en-US" altLang="en-US" sz="2000" b="0"/>
              <a:t>[Grade D, Level 4]</a:t>
            </a:r>
            <a:endParaRPr lang="en-CA" altLang="en-US" sz="2000" b="0"/>
          </a:p>
        </p:txBody>
      </p:sp>
      <p:sp>
        <p:nvSpPr>
          <p:cNvPr id="110606" name="Rectangle 14"/>
          <p:cNvSpPr>
            <a:spLocks noChangeArrowheads="1"/>
          </p:cNvSpPr>
          <p:nvPr/>
        </p:nvSpPr>
        <p:spPr bwMode="auto">
          <a:xfrm>
            <a:off x="4403725" y="3200400"/>
            <a:ext cx="338138"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1700">
                <a:solidFill>
                  <a:schemeClr val="tx1"/>
                </a:solidFill>
                <a:latin typeface="Calibri" charset="0"/>
                <a:ea typeface="Arial"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defRPr/>
            </a:pPr>
            <a:r>
              <a:rPr lang="en-US" altLang="x-none" sz="2400" b="1" smtClean="0">
                <a:solidFill>
                  <a:schemeClr val="bg1"/>
                </a:solidFill>
              </a:rPr>
              <a:t>2</a:t>
            </a:r>
          </a:p>
        </p:txBody>
      </p:sp>
      <p:sp>
        <p:nvSpPr>
          <p:cNvPr id="25604"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110608" name="Text Box 1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33.  Sexual Dysfunction &amp; Hypogonadism in Men with Diabetes   </a:t>
            </a:r>
          </a:p>
        </p:txBody>
      </p:sp>
      <p:sp>
        <p:nvSpPr>
          <p:cNvPr id="183303" name="Text Box 7"/>
          <p:cNvSpPr txBox="1">
            <a:spLocks noChangeArrowheads="1"/>
          </p:cNvSpPr>
          <p:nvPr/>
        </p:nvSpPr>
        <p:spPr bwMode="auto">
          <a:xfrm>
            <a:off x="866775" y="6323013"/>
            <a:ext cx="6016625" cy="5175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CA" altLang="en-US" sz="1400" i="1"/>
              <a:t>ED, </a:t>
            </a:r>
            <a:r>
              <a:rPr lang="en-CA" altLang="en-US" sz="1400"/>
              <a:t>erectile dysfunction</a:t>
            </a:r>
            <a:r>
              <a:rPr lang="en-CA" altLang="en-US" sz="1400" i="1"/>
              <a:t>; PDE5, </a:t>
            </a:r>
            <a:r>
              <a:rPr lang="en-CA" altLang="en-US" sz="1400"/>
              <a:t>phosphodiesterase type 5</a:t>
            </a:r>
            <a:br>
              <a:rPr lang="en-CA" altLang="en-US" sz="1400"/>
            </a:br>
            <a:endParaRPr lang="en-CA" altLang="en-US" sz="14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1</TotalTime>
  <Words>979</Words>
  <Application>Microsoft Macintosh PowerPoint</Application>
  <PresentationFormat>Letter Paper (8.5x11 in)</PresentationFormat>
  <Paragraphs>94</Paragraphs>
  <Slides>17</Slides>
  <Notes>3</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17</vt:i4>
      </vt:variant>
    </vt:vector>
  </HeadingPairs>
  <TitlesOfParts>
    <vt:vector size="28" baseType="lpstr">
      <vt:lpstr>Arial</vt:lpstr>
      <vt:lpstr>Calibri</vt:lpstr>
      <vt:lpstr>MS PGothic</vt:lpstr>
      <vt:lpstr>ＭＳ Ｐゴシック</vt:lpstr>
      <vt:lpstr>Open Sans</vt:lpstr>
      <vt:lpstr>Open Sans Light</vt:lpstr>
      <vt:lpstr>Times New Roman</vt:lpstr>
      <vt:lpstr>Times Roman</vt:lpstr>
      <vt:lpstr>Wingdings</vt:lpstr>
      <vt:lpstr>Office Theme</vt:lpstr>
      <vt:lpstr>1_Office Theme</vt:lpstr>
      <vt:lpstr>Sexual Dysfunction and Hypogonadism in Men with Diabetes</vt:lpstr>
      <vt:lpstr>PowerPoint Presentation</vt:lpstr>
      <vt:lpstr>Key Changes</vt:lpstr>
      <vt:lpstr>Erectile Dysfunction (ED) Checklist</vt:lpstr>
      <vt:lpstr>Screen for ED</vt:lpstr>
      <vt:lpstr>Management of erectile dysfunction in men with diabetes</vt:lpstr>
      <vt:lpstr>PowerPoint Presentation</vt:lpstr>
      <vt:lpstr>Recommendations 1-2</vt:lpstr>
      <vt:lpstr>Recommendation 3</vt:lpstr>
      <vt:lpstr>Recommendations 4-5</vt:lpstr>
      <vt:lpstr>Key Messages Regarding Sexual Dysfunction in Men with Diabetes</vt:lpstr>
      <vt:lpstr>Key Messages Regarding Sexual Dysfunction in Men with Diabetes</vt:lpstr>
      <vt:lpstr>Key Messages Regarding Hypogonadism in Men with Diabetes</vt:lpstr>
      <vt:lpstr>Key Messages for People with Diabetes</vt:lpstr>
      <vt:lpstr>Visit guidelines.diabetes.ca  </vt:lpstr>
      <vt:lpstr>Or download the App</vt:lpstr>
      <vt:lpstr>Diabetes Canada Clinical Practice Guidelines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Sexual Dysfunction and Hypogonadism in Men with Diabetes</dc:title>
  <dc:creator>Kate Campbell</dc:creator>
  <cp:lastModifiedBy>Kate Campbell</cp:lastModifiedBy>
  <cp:revision>4</cp:revision>
  <cp:lastPrinted>2017-01-20T14:54:31Z</cp:lastPrinted>
  <dcterms:created xsi:type="dcterms:W3CDTF">2018-04-09T17:37:38Z</dcterms:created>
  <dcterms:modified xsi:type="dcterms:W3CDTF">2018-10-24T02:53:59Z</dcterms:modified>
</cp:coreProperties>
</file>