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 id="2147483795" r:id="rId2"/>
    <p:sldMasterId id="2147483796" r:id="rId3"/>
    <p:sldMasterId id="2147483797" r:id="rId4"/>
  </p:sldMasterIdLst>
  <p:notesMasterIdLst>
    <p:notesMasterId r:id="rId28"/>
  </p:notesMasterIdLst>
  <p:handoutMasterIdLst>
    <p:handoutMasterId r:id="rId29"/>
  </p:handoutMasterIdLst>
  <p:sldIdLst>
    <p:sldId id="356" r:id="rId5"/>
    <p:sldId id="378" r:id="rId6"/>
    <p:sldId id="289" r:id="rId7"/>
    <p:sldId id="359" r:id="rId8"/>
    <p:sldId id="369" r:id="rId9"/>
    <p:sldId id="358" r:id="rId10"/>
    <p:sldId id="368" r:id="rId11"/>
    <p:sldId id="360" r:id="rId12"/>
    <p:sldId id="370" r:id="rId13"/>
    <p:sldId id="361" r:id="rId14"/>
    <p:sldId id="371" r:id="rId15"/>
    <p:sldId id="372" r:id="rId16"/>
    <p:sldId id="348" r:id="rId17"/>
    <p:sldId id="324" r:id="rId18"/>
    <p:sldId id="353" r:id="rId19"/>
    <p:sldId id="354" r:id="rId20"/>
    <p:sldId id="355" r:id="rId21"/>
    <p:sldId id="373" r:id="rId22"/>
    <p:sldId id="374" r:id="rId23"/>
    <p:sldId id="375" r:id="rId24"/>
    <p:sldId id="376" r:id="rId25"/>
    <p:sldId id="377" r:id="rId26"/>
    <p:sldId id="365" r:id="rId27"/>
  </p:sldIdLst>
  <p:sldSz cx="9144000" cy="6858000" type="letter"/>
  <p:notesSz cx="7010400" cy="9236075"/>
  <p:defaultTextStyle>
    <a:defPPr>
      <a:defRPr lang="en-US"/>
    </a:defPPr>
    <a:lvl1pPr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1pPr>
    <a:lvl2pPr marL="420688" indent="36513"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2pPr>
    <a:lvl3pPr marL="841375" indent="73025"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3pPr>
    <a:lvl4pPr marL="1262063" indent="109538"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4pPr>
    <a:lvl5pPr marL="1682750" indent="146050"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5pPr>
    <a:lvl6pPr marL="2286000" algn="l" defTabSz="914400" rtl="0" eaLnBrk="1" latinLnBrk="0" hangingPunct="1">
      <a:defRPr sz="2400" kern="1200">
        <a:solidFill>
          <a:schemeClr val="tx1"/>
        </a:solidFill>
        <a:latin typeface="Calibri" charset="0"/>
        <a:ea typeface="MS PGothic" charset="-128"/>
        <a:cs typeface="+mn-cs"/>
      </a:defRPr>
    </a:lvl6pPr>
    <a:lvl7pPr marL="2743200" algn="l" defTabSz="914400" rtl="0" eaLnBrk="1" latinLnBrk="0" hangingPunct="1">
      <a:defRPr sz="2400" kern="1200">
        <a:solidFill>
          <a:schemeClr val="tx1"/>
        </a:solidFill>
        <a:latin typeface="Calibri" charset="0"/>
        <a:ea typeface="MS PGothic" charset="-128"/>
        <a:cs typeface="+mn-cs"/>
      </a:defRPr>
    </a:lvl7pPr>
    <a:lvl8pPr marL="3200400" algn="l" defTabSz="914400" rtl="0" eaLnBrk="1" latinLnBrk="0" hangingPunct="1">
      <a:defRPr sz="2400" kern="1200">
        <a:solidFill>
          <a:schemeClr val="tx1"/>
        </a:solidFill>
        <a:latin typeface="Calibri" charset="0"/>
        <a:ea typeface="MS PGothic" charset="-128"/>
        <a:cs typeface="+mn-cs"/>
      </a:defRPr>
    </a:lvl8pPr>
    <a:lvl9pPr marL="3657600" algn="l" defTabSz="914400" rtl="0" eaLnBrk="1" latinLnBrk="0" hangingPunct="1">
      <a:defRPr sz="24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notesMaster" Target="notesMasters/notesMaster1.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wrap="square" lIns="92830" tIns="46415" rIns="92830" bIns="46415" numCol="1" anchor="t" anchorCtr="0" compatLnSpc="1">
            <a:prstTxWarp prst="textNoShape">
              <a:avLst/>
            </a:prstTxWarp>
          </a:bodyPr>
          <a:lstStyle>
            <a:lvl1pPr eaLnBrk="1" hangingPunct="1">
              <a:defRPr sz="1200">
                <a:ea typeface="ＭＳ Ｐゴシック" charset="0"/>
                <a:cs typeface="Arial" charset="0"/>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a:lvl1pPr>
          </a:lstStyle>
          <a:p>
            <a:fld id="{08CCFB0E-079E-FC40-A755-F7C308BD85E7}"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wrap="square" lIns="92830" tIns="46415" rIns="92830" bIns="46415" numCol="1" anchor="b" anchorCtr="0" compatLnSpc="1">
            <a:prstTxWarp prst="textNoShape">
              <a:avLst/>
            </a:prstTxWarp>
          </a:bodyPr>
          <a:lstStyle>
            <a:lvl1pPr eaLnBrk="1" hangingPunct="1">
              <a:defRPr sz="1200">
                <a:ea typeface="ＭＳ Ｐゴシック" charset="0"/>
                <a:cs typeface="Arial" charset="0"/>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vl1pPr>
          </a:lstStyle>
          <a:p>
            <a:fld id="{3D3FB5FC-17EB-0745-8FF8-94D5DB95D0C8}" type="slidenum">
              <a:rPr lang="en-CA" altLang="en-US"/>
              <a:pPr/>
              <a:t>‹#›</a:t>
            </a:fld>
            <a:endParaRPr lang="en-CA" altLang="en-US"/>
          </a:p>
        </p:txBody>
      </p:sp>
    </p:spTree>
    <p:extLst>
      <p:ext uri="{BB962C8B-B14F-4D97-AF65-F5344CB8AC3E}">
        <p14:creationId xmlns:p14="http://schemas.microsoft.com/office/powerpoint/2010/main" val="727831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wrap="square" lIns="92830" tIns="46415" rIns="92830" bIns="46415" numCol="1" anchor="t" anchorCtr="0" compatLnSpc="1">
            <a:prstTxWarp prst="textNoShape">
              <a:avLst/>
            </a:prstTxWarp>
          </a:bodyPr>
          <a:lstStyle>
            <a:lvl1pPr eaLnBrk="1" hangingPunct="1">
              <a:defRPr sz="1200">
                <a:ea typeface="ＭＳ Ｐゴシック" charset="0"/>
                <a:cs typeface="Arial" charset="0"/>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a:lvl1pPr>
          </a:lstStyle>
          <a:p>
            <a:fld id="{44CAC56F-7789-E940-B733-56B652FED55E}"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wrap="square" lIns="92830" tIns="46415" rIns="92830" bIns="46415" numCol="1" anchor="b" anchorCtr="0" compatLnSpc="1">
            <a:prstTxWarp prst="textNoShape">
              <a:avLst/>
            </a:prstTxWarp>
          </a:bodyPr>
          <a:lstStyle>
            <a:lvl1pPr eaLnBrk="1" hangingPunct="1">
              <a:defRPr sz="1200">
                <a:ea typeface="ＭＳ Ｐゴシック" charset="0"/>
                <a:cs typeface="Arial" charset="0"/>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vl1pPr>
          </a:lstStyle>
          <a:p>
            <a:fld id="{FA065D31-92D7-5345-BF74-64F3D05A730A}" type="slidenum">
              <a:rPr lang="en-US" altLang="en-US"/>
              <a:pPr/>
              <a:t>‹#›</a:t>
            </a:fld>
            <a:endParaRPr lang="en-US" altLang="en-US"/>
          </a:p>
        </p:txBody>
      </p:sp>
    </p:spTree>
    <p:extLst>
      <p:ext uri="{BB962C8B-B14F-4D97-AF65-F5344CB8AC3E}">
        <p14:creationId xmlns:p14="http://schemas.microsoft.com/office/powerpoint/2010/main" val="2111750465"/>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128"/>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MS PGothic" charset="-128"/>
        <a:cs typeface="+mn-cs"/>
      </a:defRPr>
    </a:lvl2pPr>
    <a:lvl3pPr marL="841375" algn="l" defTabSz="841375" rtl="0" eaLnBrk="0" fontAlgn="base" hangingPunct="0">
      <a:spcBef>
        <a:spcPct val="30000"/>
      </a:spcBef>
      <a:spcAft>
        <a:spcPct val="0"/>
      </a:spcAft>
      <a:defRPr sz="1100" kern="1200">
        <a:solidFill>
          <a:schemeClr val="tx1"/>
        </a:solidFill>
        <a:latin typeface="+mn-lt"/>
        <a:ea typeface="MS PGothic" charset="-128"/>
        <a:cs typeface="+mn-cs"/>
      </a:defRPr>
    </a:lvl3pPr>
    <a:lvl4pPr marL="1262063" algn="l" defTabSz="841375" rtl="0" eaLnBrk="0" fontAlgn="base" hangingPunct="0">
      <a:spcBef>
        <a:spcPct val="30000"/>
      </a:spcBef>
      <a:spcAft>
        <a:spcPct val="0"/>
      </a:spcAft>
      <a:defRPr sz="1100" kern="1200">
        <a:solidFill>
          <a:schemeClr val="tx1"/>
        </a:solidFill>
        <a:latin typeface="+mn-lt"/>
        <a:ea typeface="MS PGothic" charset="-128"/>
        <a:cs typeface="+mn-cs"/>
      </a:defRPr>
    </a:lvl4pPr>
    <a:lvl5pPr marL="1682750" algn="l" defTabSz="841375" rtl="0" eaLnBrk="0" fontAlgn="base" hangingPunct="0">
      <a:spcBef>
        <a:spcPct val="30000"/>
      </a:spcBef>
      <a:spcAft>
        <a:spcPct val="0"/>
      </a:spcAft>
      <a:defRPr sz="1100" kern="1200">
        <a:solidFill>
          <a:schemeClr val="tx1"/>
        </a:solidFill>
        <a:latin typeface="+mn-lt"/>
        <a:ea typeface="MS PGothic" charset="-128"/>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1986"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4198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90891453-EB91-4545-96FC-14F238B8265D}" type="slidenum">
              <a:rPr lang="en-US" altLang="en-US" sz="1200"/>
              <a:pPr algn="r" eaLnBrk="1" hangingPunct="1"/>
              <a:t>1</a:t>
            </a:fld>
            <a:endParaRPr lang="en-US" altLang="en-US" sz="1200"/>
          </a:p>
        </p:txBody>
      </p:sp>
    </p:spTree>
    <p:extLst>
      <p:ext uri="{BB962C8B-B14F-4D97-AF65-F5344CB8AC3E}">
        <p14:creationId xmlns:p14="http://schemas.microsoft.com/office/powerpoint/2010/main" val="593570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charset="0"/>
              </a:rPr>
              <a:t>The goal of Pancreatic transplant/islet auto-transplant is to restore endogenous insulin secretion These procedures are approved for patients with Type 1 Diabetes, Status-post pancreatectomy for benign pancreatic disease. It has been shown that transplant has been shown to restore endogeous insulin secretion, and hence Hba1c and reduction of hypoglycemia. Additionally, transplant appears to improve DM releted complications. Namely, islet cell Tx (read above) and pancreatic (read above): Transplant appears to improve cardiovascular (CV) function, carotid intimal medial thickness, blood pressure and lipid parameters</a:t>
            </a:r>
          </a:p>
          <a:p>
            <a:endParaRPr lang="en-US" altLang="en-US">
              <a:latin typeface="Arial" charset="0"/>
            </a:endParaRPr>
          </a:p>
        </p:txBody>
      </p:sp>
      <p:sp>
        <p:nvSpPr>
          <p:cNvPr id="4505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AC472F68-AB31-9841-B11E-36B4D0541994}" type="slidenum">
              <a:rPr lang="en-US" altLang="en-US" sz="1200"/>
              <a:pPr algn="r" eaLnBrk="1" hangingPunct="1"/>
              <a:t>4</a:t>
            </a:fld>
            <a:endParaRPr lang="en-US" altLang="en-US" sz="1200"/>
          </a:p>
        </p:txBody>
      </p:sp>
    </p:spTree>
    <p:extLst>
      <p:ext uri="{BB962C8B-B14F-4D97-AF65-F5344CB8AC3E}">
        <p14:creationId xmlns:p14="http://schemas.microsoft.com/office/powerpoint/2010/main" val="1077685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0"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latin typeface="Arial" charset="0"/>
            </a:endParaRPr>
          </a:p>
        </p:txBody>
      </p:sp>
      <p:sp>
        <p:nvSpPr>
          <p:cNvPr id="4813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FD175C01-7D2E-7143-BA09-C74CB454F949}" type="slidenum">
              <a:rPr lang="en-US" altLang="en-US" sz="1200"/>
              <a:pPr algn="r" eaLnBrk="1" hangingPunct="1"/>
              <a:t>6</a:t>
            </a:fld>
            <a:endParaRPr lang="en-US" altLang="en-US" sz="1200"/>
          </a:p>
        </p:txBody>
      </p:sp>
    </p:spTree>
    <p:extLst>
      <p:ext uri="{BB962C8B-B14F-4D97-AF65-F5344CB8AC3E}">
        <p14:creationId xmlns:p14="http://schemas.microsoft.com/office/powerpoint/2010/main" val="776649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2"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latin typeface="Arial" charset="0"/>
            </a:endParaRPr>
          </a:p>
        </p:txBody>
      </p:sp>
      <p:sp>
        <p:nvSpPr>
          <p:cNvPr id="5120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57155933-59AD-314A-A8A9-C31595D35DA0}" type="slidenum">
              <a:rPr lang="en-US" altLang="en-US" sz="1200"/>
              <a:pPr algn="r" eaLnBrk="1" hangingPunct="1"/>
              <a:t>8</a:t>
            </a:fld>
            <a:endParaRPr lang="en-US" altLang="en-US" sz="1200"/>
          </a:p>
        </p:txBody>
      </p:sp>
    </p:spTree>
    <p:extLst>
      <p:ext uri="{BB962C8B-B14F-4D97-AF65-F5344CB8AC3E}">
        <p14:creationId xmlns:p14="http://schemas.microsoft.com/office/powerpoint/2010/main" val="734254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4274"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5427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FBD8249B-48F4-E345-AF43-99EF7E035A52}" type="slidenum">
              <a:rPr lang="en-US" altLang="en-US" sz="1200"/>
              <a:pPr algn="r" eaLnBrk="1" hangingPunct="1"/>
              <a:t>10</a:t>
            </a:fld>
            <a:endParaRPr lang="en-US" altLang="en-US" sz="1200"/>
          </a:p>
        </p:txBody>
      </p:sp>
    </p:spTree>
    <p:extLst>
      <p:ext uri="{BB962C8B-B14F-4D97-AF65-F5344CB8AC3E}">
        <p14:creationId xmlns:p14="http://schemas.microsoft.com/office/powerpoint/2010/main" val="116901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382E1D01-F67E-4748-B653-43EC78DC5D2D}"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433D1221-A03F-C44A-8198-42A8C402B716}" type="datetimeFigureOut">
              <a:rPr lang="en-US" altLang="en-US"/>
              <a:pPr/>
              <a:t>10/23/18</a:t>
            </a:fld>
            <a:endParaRPr lang="en-US" altLang="en-US"/>
          </a:p>
        </p:txBody>
      </p:sp>
    </p:spTree>
    <p:extLst>
      <p:ext uri="{BB962C8B-B14F-4D97-AF65-F5344CB8AC3E}">
        <p14:creationId xmlns:p14="http://schemas.microsoft.com/office/powerpoint/2010/main" val="1690763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B085F292-8D9F-FB4C-9EB6-182D0E29D34C}"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E0F8C4D-C5BD-FE46-A906-26E1F723507D}" type="slidenum">
              <a:rPr lang="en-US" altLang="en-US"/>
              <a:pPr/>
              <a:t>‹#›</a:t>
            </a:fld>
            <a:endParaRPr lang="en-US" altLang="en-US"/>
          </a:p>
        </p:txBody>
      </p:sp>
    </p:spTree>
    <p:extLst>
      <p:ext uri="{BB962C8B-B14F-4D97-AF65-F5344CB8AC3E}">
        <p14:creationId xmlns:p14="http://schemas.microsoft.com/office/powerpoint/2010/main" val="267150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9A7EE6F4-3B20-2840-95E1-D0B5E9D0816C}"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937A3F9-87E1-4249-891A-93785AF013FB}" type="slidenum">
              <a:rPr lang="en-US" altLang="en-US"/>
              <a:pPr/>
              <a:t>‹#›</a:t>
            </a:fld>
            <a:endParaRPr lang="en-US" altLang="en-US"/>
          </a:p>
        </p:txBody>
      </p:sp>
    </p:spTree>
    <p:extLst>
      <p:ext uri="{BB962C8B-B14F-4D97-AF65-F5344CB8AC3E}">
        <p14:creationId xmlns:p14="http://schemas.microsoft.com/office/powerpoint/2010/main" val="17501857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19533081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8681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1427940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359420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0968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220877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43281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1364166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E322224D-123E-7949-8618-A5889E6B5E67}"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02EC8389-9254-674F-BE9E-AD7BDE40FE13}" type="datetimeFigureOut">
              <a:rPr lang="en-US" altLang="en-US"/>
              <a:pPr/>
              <a:t>10/23/18</a:t>
            </a:fld>
            <a:endParaRPr lang="en-US" altLang="en-US"/>
          </a:p>
        </p:txBody>
      </p:sp>
    </p:spTree>
    <p:extLst>
      <p:ext uri="{BB962C8B-B14F-4D97-AF65-F5344CB8AC3E}">
        <p14:creationId xmlns:p14="http://schemas.microsoft.com/office/powerpoint/2010/main" val="11591324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19290726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140412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79589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49B2364F-4BF0-074C-9A5F-C724C2A58DE4}"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36A2CDF6-12A7-6B46-B2B0-DBBBFF16C6FB}" type="slidenum">
              <a:rPr lang="en-US" altLang="en-US"/>
              <a:pPr/>
              <a:t>‹#›</a:t>
            </a:fld>
            <a:endParaRPr lang="en-US" altLang="en-US"/>
          </a:p>
        </p:txBody>
      </p:sp>
    </p:spTree>
    <p:extLst>
      <p:ext uri="{BB962C8B-B14F-4D97-AF65-F5344CB8AC3E}">
        <p14:creationId xmlns:p14="http://schemas.microsoft.com/office/powerpoint/2010/main" val="1518107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B6668B9E-C97E-0943-B020-214297209DD3}"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D59CD5A1-9F09-0149-A43B-93972AB0E427}" type="slidenum">
              <a:rPr lang="en-US" altLang="en-US"/>
              <a:pPr/>
              <a:t>‹#›</a:t>
            </a:fld>
            <a:endParaRPr lang="en-US" altLang="en-US"/>
          </a:p>
        </p:txBody>
      </p:sp>
    </p:spTree>
    <p:extLst>
      <p:ext uri="{BB962C8B-B14F-4D97-AF65-F5344CB8AC3E}">
        <p14:creationId xmlns:p14="http://schemas.microsoft.com/office/powerpoint/2010/main" val="17629767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EBCFF891-CF0E-B24B-B136-4669921AF0FE}"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3BE0827D-4D0F-D04F-8A38-55075A6EAD4A}" type="slidenum">
              <a:rPr lang="en-US" altLang="en-US"/>
              <a:pPr/>
              <a:t>‹#›</a:t>
            </a:fld>
            <a:endParaRPr lang="en-US" altLang="en-US"/>
          </a:p>
        </p:txBody>
      </p:sp>
    </p:spTree>
    <p:extLst>
      <p:ext uri="{BB962C8B-B14F-4D97-AF65-F5344CB8AC3E}">
        <p14:creationId xmlns:p14="http://schemas.microsoft.com/office/powerpoint/2010/main" val="1921479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
            <a:extLst>
              <a:ext uri="{FF2B5EF4-FFF2-40B4-BE49-F238E27FC236}"/>
            </a:extLst>
          </p:cNvPr>
          <p:cNvSpPr>
            <a:spLocks noGrp="1"/>
          </p:cNvSpPr>
          <p:nvPr>
            <p:ph type="dt" sz="half" idx="10"/>
          </p:nvPr>
        </p:nvSpPr>
        <p:spPr/>
        <p:txBody>
          <a:bodyPr/>
          <a:lstStyle>
            <a:lvl1pPr>
              <a:defRPr/>
            </a:lvl1pPr>
          </a:lstStyle>
          <a:p>
            <a:fld id="{1BF4663C-D7B9-6D46-8EBE-8BB5DA1441EF}" type="datetimeFigureOut">
              <a:rPr lang="en-US" altLang="en-US"/>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174EC1B2-A19F-E345-9875-EA74E76BAB86}" type="slidenum">
              <a:rPr lang="en-US" altLang="en-US"/>
              <a:pPr/>
              <a:t>‹#›</a:t>
            </a:fld>
            <a:endParaRPr lang="en-US" altLang="en-US"/>
          </a:p>
        </p:txBody>
      </p:sp>
    </p:spTree>
    <p:extLst>
      <p:ext uri="{BB962C8B-B14F-4D97-AF65-F5344CB8AC3E}">
        <p14:creationId xmlns:p14="http://schemas.microsoft.com/office/powerpoint/2010/main" val="10717727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
            <a:extLst>
              <a:ext uri="{FF2B5EF4-FFF2-40B4-BE49-F238E27FC236}"/>
            </a:extLst>
          </p:cNvPr>
          <p:cNvSpPr>
            <a:spLocks noGrp="1"/>
          </p:cNvSpPr>
          <p:nvPr>
            <p:ph type="dt" sz="half" idx="10"/>
          </p:nvPr>
        </p:nvSpPr>
        <p:spPr/>
        <p:txBody>
          <a:bodyPr/>
          <a:lstStyle>
            <a:lvl1pPr>
              <a:defRPr/>
            </a:lvl1pPr>
          </a:lstStyle>
          <a:p>
            <a:fld id="{2F71CBA9-79C6-B147-A7E6-333BDCACD471}" type="datetimeFigureOut">
              <a:rPr lang="en-US" altLang="en-US"/>
              <a:pPr/>
              <a:t>10/23/18</a:t>
            </a:fld>
            <a:endParaRPr lang="en-US" altLang="en-US"/>
          </a:p>
        </p:txBody>
      </p:sp>
      <p:sp>
        <p:nvSpPr>
          <p:cNvPr id="8"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extLst>
          </p:cNvPr>
          <p:cNvSpPr>
            <a:spLocks noGrp="1"/>
          </p:cNvSpPr>
          <p:nvPr>
            <p:ph type="sldNum" sz="quarter" idx="12"/>
          </p:nvPr>
        </p:nvSpPr>
        <p:spPr/>
        <p:txBody>
          <a:bodyPr/>
          <a:lstStyle>
            <a:lvl1pPr>
              <a:defRPr/>
            </a:lvl1pPr>
          </a:lstStyle>
          <a:p>
            <a:fld id="{897BE36E-9CE2-434E-8070-856A052607F1}" type="slidenum">
              <a:rPr lang="en-US" altLang="en-US"/>
              <a:pPr/>
              <a:t>‹#›</a:t>
            </a:fld>
            <a:endParaRPr lang="en-US" altLang="en-US"/>
          </a:p>
        </p:txBody>
      </p:sp>
    </p:spTree>
    <p:extLst>
      <p:ext uri="{BB962C8B-B14F-4D97-AF65-F5344CB8AC3E}">
        <p14:creationId xmlns:p14="http://schemas.microsoft.com/office/powerpoint/2010/main" val="8470721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
            <a:extLst>
              <a:ext uri="{FF2B5EF4-FFF2-40B4-BE49-F238E27FC236}"/>
            </a:extLst>
          </p:cNvPr>
          <p:cNvSpPr>
            <a:spLocks noGrp="1"/>
          </p:cNvSpPr>
          <p:nvPr>
            <p:ph type="dt" sz="half" idx="10"/>
          </p:nvPr>
        </p:nvSpPr>
        <p:spPr/>
        <p:txBody>
          <a:bodyPr/>
          <a:lstStyle>
            <a:lvl1pPr>
              <a:defRPr/>
            </a:lvl1pPr>
          </a:lstStyle>
          <a:p>
            <a:fld id="{F602A5B7-C8B7-3145-AE51-DA523D938E47}" type="datetimeFigureOut">
              <a:rPr lang="en-US" altLang="en-US"/>
              <a:pPr/>
              <a:t>10/23/18</a:t>
            </a:fld>
            <a:endParaRPr lang="en-US" altLang="en-US"/>
          </a:p>
        </p:txBody>
      </p:sp>
      <p:sp>
        <p:nvSpPr>
          <p:cNvPr id="4"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Slide Number Placeholder 8">
            <a:extLst>
              <a:ext uri="{FF2B5EF4-FFF2-40B4-BE49-F238E27FC236}"/>
            </a:extLst>
          </p:cNvPr>
          <p:cNvSpPr>
            <a:spLocks noGrp="1"/>
          </p:cNvSpPr>
          <p:nvPr>
            <p:ph type="sldNum" sz="quarter" idx="12"/>
          </p:nvPr>
        </p:nvSpPr>
        <p:spPr/>
        <p:txBody>
          <a:bodyPr/>
          <a:lstStyle>
            <a:lvl1pPr>
              <a:defRPr/>
            </a:lvl1pPr>
          </a:lstStyle>
          <a:p>
            <a:fld id="{4E630D95-6024-134C-B2F6-2FB81367471D}" type="slidenum">
              <a:rPr lang="en-US" altLang="en-US"/>
              <a:pPr/>
              <a:t>‹#›</a:t>
            </a:fld>
            <a:endParaRPr lang="en-US" altLang="en-US"/>
          </a:p>
        </p:txBody>
      </p:sp>
    </p:spTree>
    <p:extLst>
      <p:ext uri="{BB962C8B-B14F-4D97-AF65-F5344CB8AC3E}">
        <p14:creationId xmlns:p14="http://schemas.microsoft.com/office/powerpoint/2010/main" val="9170784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extLst>
          </p:cNvPr>
          <p:cNvSpPr>
            <a:spLocks noGrp="1"/>
          </p:cNvSpPr>
          <p:nvPr>
            <p:ph type="dt" sz="half" idx="10"/>
          </p:nvPr>
        </p:nvSpPr>
        <p:spPr/>
        <p:txBody>
          <a:bodyPr/>
          <a:lstStyle>
            <a:lvl1pPr>
              <a:defRPr/>
            </a:lvl1pPr>
          </a:lstStyle>
          <a:p>
            <a:fld id="{ADBF54DE-CCE5-444F-90C5-19CA9CC57B56}" type="datetimeFigureOut">
              <a:rPr lang="en-US" altLang="en-US"/>
              <a:pPr/>
              <a:t>10/23/18</a:t>
            </a:fld>
            <a:endParaRPr lang="en-US" altLang="en-US"/>
          </a:p>
        </p:txBody>
      </p:sp>
      <p:sp>
        <p:nvSpPr>
          <p:cNvPr id="3"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4" name="Slide Number Placeholder 8">
            <a:extLst>
              <a:ext uri="{FF2B5EF4-FFF2-40B4-BE49-F238E27FC236}"/>
            </a:extLst>
          </p:cNvPr>
          <p:cNvSpPr>
            <a:spLocks noGrp="1"/>
          </p:cNvSpPr>
          <p:nvPr>
            <p:ph type="sldNum" sz="quarter" idx="12"/>
          </p:nvPr>
        </p:nvSpPr>
        <p:spPr/>
        <p:txBody>
          <a:bodyPr/>
          <a:lstStyle>
            <a:lvl1pPr>
              <a:defRPr/>
            </a:lvl1pPr>
          </a:lstStyle>
          <a:p>
            <a:fld id="{09321E43-668E-724B-BEB4-CB426A128C00}" type="slidenum">
              <a:rPr lang="en-US" altLang="en-US"/>
              <a:pPr/>
              <a:t>‹#›</a:t>
            </a:fld>
            <a:endParaRPr lang="en-US" altLang="en-US"/>
          </a:p>
        </p:txBody>
      </p:sp>
    </p:spTree>
    <p:extLst>
      <p:ext uri="{BB962C8B-B14F-4D97-AF65-F5344CB8AC3E}">
        <p14:creationId xmlns:p14="http://schemas.microsoft.com/office/powerpoint/2010/main" val="1452963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B98A3AB6-BE04-9944-9AF6-9FFBCDE23CAD}"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FD7FD6BD-3216-B44C-B688-1BE4D31164BF}" type="datetimeFigureOut">
              <a:rPr lang="en-US" altLang="en-US"/>
              <a:pPr/>
              <a:t>10/23/18</a:t>
            </a:fld>
            <a:endParaRPr lang="en-US" altLang="en-US"/>
          </a:p>
        </p:txBody>
      </p:sp>
    </p:spTree>
    <p:extLst>
      <p:ext uri="{BB962C8B-B14F-4D97-AF65-F5344CB8AC3E}">
        <p14:creationId xmlns:p14="http://schemas.microsoft.com/office/powerpoint/2010/main" val="1714891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fld id="{0EC35449-D075-CE41-BC3F-DBDAE6F12894}" type="datetimeFigureOut">
              <a:rPr lang="en-US" altLang="en-US"/>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70122568-6C9A-384B-8651-9B231F8B7DD8}" type="slidenum">
              <a:rPr lang="en-US" altLang="en-US"/>
              <a:pPr/>
              <a:t>‹#›</a:t>
            </a:fld>
            <a:endParaRPr lang="en-US" altLang="en-US"/>
          </a:p>
        </p:txBody>
      </p:sp>
    </p:spTree>
    <p:extLst>
      <p:ext uri="{BB962C8B-B14F-4D97-AF65-F5344CB8AC3E}">
        <p14:creationId xmlns:p14="http://schemas.microsoft.com/office/powerpoint/2010/main" val="14865994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fld id="{681B2715-5079-A74F-BFFE-3EC9F02A85B0}" type="datetimeFigureOut">
              <a:rPr lang="en-US" altLang="en-US"/>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9FB84082-29EC-CE45-BB51-E968E4E1B875}" type="slidenum">
              <a:rPr lang="en-US" altLang="en-US"/>
              <a:pPr/>
              <a:t>‹#›</a:t>
            </a:fld>
            <a:endParaRPr lang="en-US" altLang="en-US"/>
          </a:p>
        </p:txBody>
      </p:sp>
    </p:spTree>
    <p:extLst>
      <p:ext uri="{BB962C8B-B14F-4D97-AF65-F5344CB8AC3E}">
        <p14:creationId xmlns:p14="http://schemas.microsoft.com/office/powerpoint/2010/main" val="3467370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E7E948D3-7740-AE49-80B5-9BF83253F326}"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68A73FBA-F612-274E-A311-F82DBC90D1FE}" type="slidenum">
              <a:rPr lang="en-US" altLang="en-US"/>
              <a:pPr/>
              <a:t>‹#›</a:t>
            </a:fld>
            <a:endParaRPr lang="en-US" altLang="en-US"/>
          </a:p>
        </p:txBody>
      </p:sp>
    </p:spTree>
    <p:extLst>
      <p:ext uri="{BB962C8B-B14F-4D97-AF65-F5344CB8AC3E}">
        <p14:creationId xmlns:p14="http://schemas.microsoft.com/office/powerpoint/2010/main" val="16534054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76B0FBCB-0442-0840-B678-3DF47226B80E}"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29E9A386-E78E-BB43-8C06-FFBBC43F1E99}" type="slidenum">
              <a:rPr lang="en-US" altLang="en-US"/>
              <a:pPr/>
              <a:t>‹#›</a:t>
            </a:fld>
            <a:endParaRPr lang="en-US" altLang="en-US"/>
          </a:p>
        </p:txBody>
      </p:sp>
    </p:spTree>
    <p:extLst>
      <p:ext uri="{BB962C8B-B14F-4D97-AF65-F5344CB8AC3E}">
        <p14:creationId xmlns:p14="http://schemas.microsoft.com/office/powerpoint/2010/main" val="6679687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fld id="{EA7BD20B-D301-E448-B208-0730FB52A710}"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48D3983F-EBE3-614C-8642-E42C74374778}" type="datetimeFigureOut">
              <a:rPr lang="en-US" altLang="en-US"/>
              <a:pPr/>
              <a:t>10/23/18</a:t>
            </a:fld>
            <a:endParaRPr lang="en-US" altLang="en-US"/>
          </a:p>
        </p:txBody>
      </p:sp>
    </p:spTree>
    <p:extLst>
      <p:ext uri="{BB962C8B-B14F-4D97-AF65-F5344CB8AC3E}">
        <p14:creationId xmlns:p14="http://schemas.microsoft.com/office/powerpoint/2010/main" val="15760548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fld id="{A3FFBF81-1685-9747-8ED1-87A22F116EED}"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59581DCD-C488-F54D-AA00-9D7B573E6420}" type="datetimeFigureOut">
              <a:rPr lang="en-US" altLang="en-US"/>
              <a:pPr/>
              <a:t>10/23/18</a:t>
            </a:fld>
            <a:endParaRPr lang="en-US" altLang="en-US"/>
          </a:p>
        </p:txBody>
      </p:sp>
    </p:spTree>
    <p:extLst>
      <p:ext uri="{BB962C8B-B14F-4D97-AF65-F5344CB8AC3E}">
        <p14:creationId xmlns:p14="http://schemas.microsoft.com/office/powerpoint/2010/main" val="9422931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fld id="{59D30649-DC0A-7A4D-80D0-528D144B2570}"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6EFEE2D4-FC67-844E-A34E-E5221B1C073E}" type="datetimeFigureOut">
              <a:rPr lang="en-US" altLang="en-US"/>
              <a:pPr/>
              <a:t>10/23/18</a:t>
            </a:fld>
            <a:endParaRPr lang="en-US" altLang="en-US"/>
          </a:p>
        </p:txBody>
      </p:sp>
    </p:spTree>
    <p:extLst>
      <p:ext uri="{BB962C8B-B14F-4D97-AF65-F5344CB8AC3E}">
        <p14:creationId xmlns:p14="http://schemas.microsoft.com/office/powerpoint/2010/main" val="19616297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4">
            <a:extLst>
              <a:ext uri="{FF2B5EF4-FFF2-40B4-BE49-F238E27FC236}"/>
            </a:extLst>
          </p:cNvPr>
          <p:cNvSpPr>
            <a:spLocks noGrp="1"/>
          </p:cNvSpPr>
          <p:nvPr>
            <p:ph type="sldNum" sz="quarter" idx="11"/>
          </p:nvPr>
        </p:nvSpPr>
        <p:spPr/>
        <p:txBody>
          <a:bodyPr/>
          <a:lstStyle>
            <a:lvl1pPr>
              <a:defRPr/>
            </a:lvl1pPr>
          </a:lstStyle>
          <a:p>
            <a:fld id="{150AE0DB-99C0-8F43-B2D8-C98E74A00AFC}"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F82BB90D-DD2F-D84B-BD15-3D28F14F0366}" type="datetimeFigureOut">
              <a:rPr lang="en-US" altLang="en-US"/>
              <a:pPr/>
              <a:t>10/23/18</a:t>
            </a:fld>
            <a:endParaRPr lang="en-US" altLang="en-US"/>
          </a:p>
        </p:txBody>
      </p:sp>
    </p:spTree>
    <p:extLst>
      <p:ext uri="{BB962C8B-B14F-4D97-AF65-F5344CB8AC3E}">
        <p14:creationId xmlns:p14="http://schemas.microsoft.com/office/powerpoint/2010/main" val="14153323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8" name="Slide Number Placeholder 4">
            <a:extLst>
              <a:ext uri="{FF2B5EF4-FFF2-40B4-BE49-F238E27FC236}"/>
            </a:extLst>
          </p:cNvPr>
          <p:cNvSpPr>
            <a:spLocks noGrp="1"/>
          </p:cNvSpPr>
          <p:nvPr>
            <p:ph type="sldNum" sz="quarter" idx="11"/>
          </p:nvPr>
        </p:nvSpPr>
        <p:spPr/>
        <p:txBody>
          <a:bodyPr/>
          <a:lstStyle>
            <a:lvl1pPr>
              <a:defRPr/>
            </a:lvl1pPr>
          </a:lstStyle>
          <a:p>
            <a:fld id="{8201702B-4DB9-3449-A7DB-084952464717}" type="slidenum">
              <a:rPr lang="en-US" altLang="en-US"/>
              <a:pPr/>
              <a:t>‹#›</a:t>
            </a:fld>
            <a:endParaRPr lang="en-US" altLang="en-US"/>
          </a:p>
        </p:txBody>
      </p:sp>
      <p:sp>
        <p:nvSpPr>
          <p:cNvPr id="9" name="Date Placeholder 4">
            <a:extLst>
              <a:ext uri="{FF2B5EF4-FFF2-40B4-BE49-F238E27FC236}"/>
            </a:extLst>
          </p:cNvPr>
          <p:cNvSpPr>
            <a:spLocks noGrp="1"/>
          </p:cNvSpPr>
          <p:nvPr>
            <p:ph type="dt" sz="half" idx="12"/>
          </p:nvPr>
        </p:nvSpPr>
        <p:spPr/>
        <p:txBody>
          <a:bodyPr/>
          <a:lstStyle>
            <a:lvl1pPr>
              <a:defRPr/>
            </a:lvl1pPr>
          </a:lstStyle>
          <a:p>
            <a:fld id="{7D6BE515-ADA8-BF41-A96F-F6907D240312}" type="datetimeFigureOut">
              <a:rPr lang="en-US" altLang="en-US"/>
              <a:pPr/>
              <a:t>10/23/18</a:t>
            </a:fld>
            <a:endParaRPr lang="en-US" altLang="en-US"/>
          </a:p>
        </p:txBody>
      </p:sp>
    </p:spTree>
    <p:extLst>
      <p:ext uri="{BB962C8B-B14F-4D97-AF65-F5344CB8AC3E}">
        <p14:creationId xmlns:p14="http://schemas.microsoft.com/office/powerpoint/2010/main" val="1099691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4">
            <a:extLst>
              <a:ext uri="{FF2B5EF4-FFF2-40B4-BE49-F238E27FC236}"/>
            </a:extLst>
          </p:cNvPr>
          <p:cNvSpPr>
            <a:spLocks noGrp="1"/>
          </p:cNvSpPr>
          <p:nvPr>
            <p:ph type="sldNum" sz="quarter" idx="11"/>
          </p:nvPr>
        </p:nvSpPr>
        <p:spPr/>
        <p:txBody>
          <a:bodyPr/>
          <a:lstStyle>
            <a:lvl1pPr>
              <a:defRPr/>
            </a:lvl1pPr>
          </a:lstStyle>
          <a:p>
            <a:fld id="{C749246A-3661-0749-A49E-2547AD452DE9}" type="slidenum">
              <a:rPr lang="en-US" altLang="en-US"/>
              <a:pPr/>
              <a:t>‹#›</a:t>
            </a:fld>
            <a:endParaRPr lang="en-US" altLang="en-US"/>
          </a:p>
        </p:txBody>
      </p:sp>
      <p:sp>
        <p:nvSpPr>
          <p:cNvPr id="5" name="Date Placeholder 4">
            <a:extLst>
              <a:ext uri="{FF2B5EF4-FFF2-40B4-BE49-F238E27FC236}"/>
            </a:extLst>
          </p:cNvPr>
          <p:cNvSpPr>
            <a:spLocks noGrp="1"/>
          </p:cNvSpPr>
          <p:nvPr>
            <p:ph type="dt" sz="half" idx="12"/>
          </p:nvPr>
        </p:nvSpPr>
        <p:spPr/>
        <p:txBody>
          <a:bodyPr/>
          <a:lstStyle>
            <a:lvl1pPr>
              <a:defRPr/>
            </a:lvl1pPr>
          </a:lstStyle>
          <a:p>
            <a:fld id="{7D74991B-3029-8446-B532-3D7ECFD10CE1}" type="datetimeFigureOut">
              <a:rPr lang="en-US" altLang="en-US"/>
              <a:pPr/>
              <a:t>10/23/18</a:t>
            </a:fld>
            <a:endParaRPr lang="en-US" altLang="en-US"/>
          </a:p>
        </p:txBody>
      </p:sp>
    </p:spTree>
    <p:extLst>
      <p:ext uri="{BB962C8B-B14F-4D97-AF65-F5344CB8AC3E}">
        <p14:creationId xmlns:p14="http://schemas.microsoft.com/office/powerpoint/2010/main" val="1918009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7F679134-F37C-DF40-9872-FE709851B4EA}"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6FB8A2CA-E13A-C54C-9476-2D97F25A7B5D}" type="datetimeFigureOut">
              <a:rPr lang="en-US" altLang="en-US"/>
              <a:pPr/>
              <a:t>10/23/18</a:t>
            </a:fld>
            <a:endParaRPr lang="en-US" altLang="en-US"/>
          </a:p>
        </p:txBody>
      </p:sp>
    </p:spTree>
    <p:extLst>
      <p:ext uri="{BB962C8B-B14F-4D97-AF65-F5344CB8AC3E}">
        <p14:creationId xmlns:p14="http://schemas.microsoft.com/office/powerpoint/2010/main" val="8050780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4">
            <a:extLst>
              <a:ext uri="{FF2B5EF4-FFF2-40B4-BE49-F238E27FC236}"/>
            </a:extLst>
          </p:cNvPr>
          <p:cNvSpPr>
            <a:spLocks noGrp="1"/>
          </p:cNvSpPr>
          <p:nvPr>
            <p:ph type="sldNum" sz="quarter" idx="11"/>
          </p:nvPr>
        </p:nvSpPr>
        <p:spPr/>
        <p:txBody>
          <a:bodyPr/>
          <a:lstStyle>
            <a:lvl1pPr>
              <a:defRPr/>
            </a:lvl1pPr>
          </a:lstStyle>
          <a:p>
            <a:fld id="{FFCEBDA5-E2DB-8147-B403-252128E7D43E}" type="slidenum">
              <a:rPr lang="en-US" altLang="en-US"/>
              <a:pPr/>
              <a:t>‹#›</a:t>
            </a:fld>
            <a:endParaRPr lang="en-US" altLang="en-US"/>
          </a:p>
        </p:txBody>
      </p:sp>
      <p:sp>
        <p:nvSpPr>
          <p:cNvPr id="4" name="Date Placeholder 4">
            <a:extLst>
              <a:ext uri="{FF2B5EF4-FFF2-40B4-BE49-F238E27FC236}"/>
            </a:extLst>
          </p:cNvPr>
          <p:cNvSpPr>
            <a:spLocks noGrp="1"/>
          </p:cNvSpPr>
          <p:nvPr>
            <p:ph type="dt" sz="half" idx="12"/>
          </p:nvPr>
        </p:nvSpPr>
        <p:spPr/>
        <p:txBody>
          <a:bodyPr/>
          <a:lstStyle>
            <a:lvl1pPr>
              <a:defRPr/>
            </a:lvl1pPr>
          </a:lstStyle>
          <a:p>
            <a:fld id="{F1BCF765-1D8F-2F4E-A43B-A9F421F4EEA5}" type="datetimeFigureOut">
              <a:rPr lang="en-US" altLang="en-US"/>
              <a:pPr/>
              <a:t>10/23/18</a:t>
            </a:fld>
            <a:endParaRPr lang="en-US" altLang="en-US"/>
          </a:p>
        </p:txBody>
      </p:sp>
    </p:spTree>
    <p:extLst>
      <p:ext uri="{BB962C8B-B14F-4D97-AF65-F5344CB8AC3E}">
        <p14:creationId xmlns:p14="http://schemas.microsoft.com/office/powerpoint/2010/main" val="8825156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4">
            <a:extLst>
              <a:ext uri="{FF2B5EF4-FFF2-40B4-BE49-F238E27FC236}"/>
            </a:extLst>
          </p:cNvPr>
          <p:cNvSpPr>
            <a:spLocks noGrp="1"/>
          </p:cNvSpPr>
          <p:nvPr>
            <p:ph type="sldNum" sz="quarter" idx="11"/>
          </p:nvPr>
        </p:nvSpPr>
        <p:spPr/>
        <p:txBody>
          <a:bodyPr/>
          <a:lstStyle>
            <a:lvl1pPr>
              <a:defRPr/>
            </a:lvl1pPr>
          </a:lstStyle>
          <a:p>
            <a:fld id="{0FF64BA2-D17B-A246-BC8B-E7064000AE6A}"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C123618A-9A78-C042-8698-4E447D51E7BE}" type="datetimeFigureOut">
              <a:rPr lang="en-US" altLang="en-US"/>
              <a:pPr/>
              <a:t>10/23/18</a:t>
            </a:fld>
            <a:endParaRPr lang="en-US" altLang="en-US"/>
          </a:p>
        </p:txBody>
      </p:sp>
    </p:spTree>
    <p:extLst>
      <p:ext uri="{BB962C8B-B14F-4D97-AF65-F5344CB8AC3E}">
        <p14:creationId xmlns:p14="http://schemas.microsoft.com/office/powerpoint/2010/main" val="15631016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4">
            <a:extLst>
              <a:ext uri="{FF2B5EF4-FFF2-40B4-BE49-F238E27FC236}"/>
            </a:extLst>
          </p:cNvPr>
          <p:cNvSpPr>
            <a:spLocks noGrp="1"/>
          </p:cNvSpPr>
          <p:nvPr>
            <p:ph type="sldNum" sz="quarter" idx="11"/>
          </p:nvPr>
        </p:nvSpPr>
        <p:spPr/>
        <p:txBody>
          <a:bodyPr/>
          <a:lstStyle>
            <a:lvl1pPr>
              <a:defRPr/>
            </a:lvl1pPr>
          </a:lstStyle>
          <a:p>
            <a:fld id="{D33225F7-AA3B-FA4B-A096-8C0B3E0DB6FC}"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27C195EB-D292-7548-93A6-F6B98B260271}" type="datetimeFigureOut">
              <a:rPr lang="en-US" altLang="en-US"/>
              <a:pPr/>
              <a:t>10/23/18</a:t>
            </a:fld>
            <a:endParaRPr lang="en-US" altLang="en-US"/>
          </a:p>
        </p:txBody>
      </p:sp>
    </p:spTree>
    <p:extLst>
      <p:ext uri="{BB962C8B-B14F-4D97-AF65-F5344CB8AC3E}">
        <p14:creationId xmlns:p14="http://schemas.microsoft.com/office/powerpoint/2010/main" val="1840863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fld id="{D0185730-3C52-C34E-87C0-8F02BE8BD2A3}"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27E466A9-5ADC-9746-AE88-32221950187F}" type="datetimeFigureOut">
              <a:rPr lang="en-US" altLang="en-US"/>
              <a:pPr/>
              <a:t>10/23/18</a:t>
            </a:fld>
            <a:endParaRPr lang="en-US" altLang="en-US"/>
          </a:p>
        </p:txBody>
      </p:sp>
    </p:spTree>
    <p:extLst>
      <p:ext uri="{BB962C8B-B14F-4D97-AF65-F5344CB8AC3E}">
        <p14:creationId xmlns:p14="http://schemas.microsoft.com/office/powerpoint/2010/main" val="18726545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fld id="{BA91E7DA-CE2C-6344-9D39-978481DFB49B}"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C2CACDC8-D9D4-8245-99D1-098AB716CB66}" type="datetimeFigureOut">
              <a:rPr lang="en-US" altLang="en-US"/>
              <a:pPr/>
              <a:t>10/23/18</a:t>
            </a:fld>
            <a:endParaRPr lang="en-US" altLang="en-US"/>
          </a:p>
        </p:txBody>
      </p:sp>
    </p:spTree>
    <p:extLst>
      <p:ext uri="{BB962C8B-B14F-4D97-AF65-F5344CB8AC3E}">
        <p14:creationId xmlns:p14="http://schemas.microsoft.com/office/powerpoint/2010/main" val="579307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62F3B19E-23A1-434D-8892-820C31AB242B}"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D5254CC8-F8FC-3D41-B192-F1642A073232}" type="datetimeFigureOut">
              <a:rPr lang="en-US" altLang="en-US"/>
              <a:pPr/>
              <a:t>10/23/18</a:t>
            </a:fld>
            <a:endParaRPr lang="en-US" altLang="en-US"/>
          </a:p>
        </p:txBody>
      </p:sp>
    </p:spTree>
    <p:extLst>
      <p:ext uri="{BB962C8B-B14F-4D97-AF65-F5344CB8AC3E}">
        <p14:creationId xmlns:p14="http://schemas.microsoft.com/office/powerpoint/2010/main" val="1799070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10390208-A2EA-344F-9079-87B47DC24918}"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4D6D1A69-66B1-564B-A52D-C3BCBAB5D8FB}" type="datetimeFigureOut">
              <a:rPr lang="en-US" altLang="en-US"/>
              <a:pPr/>
              <a:t>10/23/18</a:t>
            </a:fld>
            <a:endParaRPr lang="en-US" altLang="en-US"/>
          </a:p>
        </p:txBody>
      </p:sp>
    </p:spTree>
    <p:extLst>
      <p:ext uri="{BB962C8B-B14F-4D97-AF65-F5344CB8AC3E}">
        <p14:creationId xmlns:p14="http://schemas.microsoft.com/office/powerpoint/2010/main" val="412211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1F9CF0BA-0F9B-4D41-9D83-040D769AF66A}"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8A507139-51A7-F242-B3AC-3166F3CD4A7D}" type="datetimeFigureOut">
              <a:rPr lang="en-US" altLang="en-US"/>
              <a:pPr/>
              <a:t>10/23/18</a:t>
            </a:fld>
            <a:endParaRPr lang="en-US" altLang="en-US"/>
          </a:p>
        </p:txBody>
      </p:sp>
    </p:spTree>
    <p:extLst>
      <p:ext uri="{BB962C8B-B14F-4D97-AF65-F5344CB8AC3E}">
        <p14:creationId xmlns:p14="http://schemas.microsoft.com/office/powerpoint/2010/main" val="248603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AD48AC0A-E55E-4B40-AE3F-75D94CD175E8}"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7193DEB8-8BEC-CC4E-927B-6679E6ADC1BC}" type="slidenum">
              <a:rPr lang="en-US" altLang="en-US"/>
              <a:pPr/>
              <a:t>‹#›</a:t>
            </a:fld>
            <a:endParaRPr lang="en-US" altLang="en-US"/>
          </a:p>
        </p:txBody>
      </p:sp>
    </p:spTree>
    <p:extLst>
      <p:ext uri="{BB962C8B-B14F-4D97-AF65-F5344CB8AC3E}">
        <p14:creationId xmlns:p14="http://schemas.microsoft.com/office/powerpoint/2010/main" val="1418557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55BEF96A-EEA9-434B-851D-675A885904BD}"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BE047345-E24B-0E4E-9B44-BF5E239D5797}" type="slidenum">
              <a:rPr lang="en-US" altLang="en-US"/>
              <a:pPr/>
              <a:t>‹#›</a:t>
            </a:fld>
            <a:endParaRPr lang="en-US" altLang="en-US"/>
          </a:p>
        </p:txBody>
      </p:sp>
    </p:spTree>
    <p:extLst>
      <p:ext uri="{BB962C8B-B14F-4D97-AF65-F5344CB8AC3E}">
        <p14:creationId xmlns:p14="http://schemas.microsoft.com/office/powerpoint/2010/main" val="33912588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1.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3" Type="http://schemas.openxmlformats.org/officeDocument/2006/relationships/image" Target="../media/image1.jpeg"/><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eaLnBrk="1" hangingPunct="1">
              <a:defRPr sz="1100" b="1">
                <a:solidFill>
                  <a:srgbClr val="00B2EB"/>
                </a:solidFill>
                <a:latin typeface="Open Sans" charset="0"/>
              </a:defRPr>
            </a:lvl1pPr>
          </a:lstStyle>
          <a:p>
            <a:fld id="{C626C2C6-B024-4D4E-AC5E-1BD442652E6F}"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eaLnBrk="1" hangingPunct="1">
              <a:defRPr sz="1100">
                <a:solidFill>
                  <a:srgbClr val="898989"/>
                </a:solidFill>
                <a:ea typeface="ＭＳ Ｐゴシック" charset="0"/>
                <a:cs typeface="Arial" charset="0"/>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eaLnBrk="1" hangingPunct="1">
              <a:defRPr/>
            </a:pPr>
            <a:endParaRPr lang="en-US" sz="1700">
              <a:solidFill>
                <a:srgbClr val="FFFFFF"/>
              </a:solidFill>
              <a:ea typeface="ＭＳ Ｐゴシック" charset="0"/>
              <a:cs typeface="Arial" charset="0"/>
            </a:endParaRPr>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eaLnBrk="1" hangingPunct="1">
              <a:defRPr/>
            </a:pPr>
            <a:endParaRPr lang="en-US" sz="1700">
              <a:solidFill>
                <a:srgbClr val="FFFFFF"/>
              </a:solidFill>
              <a:ea typeface="ＭＳ Ｐゴシック" charset="0"/>
            </a:endParaRPr>
          </a:p>
        </p:txBody>
      </p:sp>
      <p:pic>
        <p:nvPicPr>
          <p:cNvPr id="185347"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eaLnBrk="1" hangingPunct="1">
              <a:defRPr/>
            </a:pPr>
            <a:endParaRPr lang="en-US" sz="1700">
              <a:solidFill>
                <a:srgbClr val="FFFFFF"/>
              </a:solidFill>
              <a:ea typeface="ＭＳ Ｐゴシック" charset="0"/>
            </a:endParaRPr>
          </a:p>
        </p:txBody>
      </p:sp>
      <p:pic>
        <p:nvPicPr>
          <p:cNvPr id="185349"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28" r:id="rId1"/>
    <p:sldLayoutId id="2147484027" r:id="rId2"/>
    <p:sldLayoutId id="2147484026" r:id="rId3"/>
    <p:sldLayoutId id="2147484025" r:id="rId4"/>
    <p:sldLayoutId id="2147484024" r:id="rId5"/>
    <p:sldLayoutId id="2147484023" r:id="rId6"/>
    <p:sldLayoutId id="2147484022" r:id="rId7"/>
    <p:sldLayoutId id="2147484021" r:id="rId8"/>
    <p:sldLayoutId id="2147484020" r:id="rId9"/>
    <p:sldLayoutId id="2147484019" r:id="rId10"/>
    <p:sldLayoutId id="2147484018"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MS PGothic"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mn-lt"/>
          <a:ea typeface="MS PGothic"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eaLnBrk="1" hangingPunct="1">
              <a:defRPr/>
            </a:pPr>
            <a:endParaRPr lang="en-US" sz="1700">
              <a:solidFill>
                <a:srgbClr val="FFFFFF"/>
              </a:solidFill>
              <a:ea typeface="ＭＳ Ｐゴシック" charset="0"/>
            </a:endParaRPr>
          </a:p>
        </p:txBody>
      </p:sp>
      <p:sp>
        <p:nvSpPr>
          <p:cNvPr id="14340"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341"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8" name="Date Placeholder 1">
            <a:extLst>
              <a:ext uri="{FF2B5EF4-FFF2-40B4-BE49-F238E27FC236}"/>
            </a:extLst>
          </p:cNvPr>
          <p:cNvSpPr>
            <a:spLocks noGrp="1"/>
          </p:cNvSpPr>
          <p:nvPr>
            <p:ph type="dt" sz="half" idx="2"/>
          </p:nvPr>
        </p:nvSpPr>
        <p:spPr>
          <a:xfrm>
            <a:off x="638175" y="6354763"/>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atin typeface="Open Sans" charset="0"/>
              </a:defRPr>
            </a:lvl1pPr>
          </a:lstStyle>
          <a:p>
            <a:fld id="{6BC08A3A-79C2-4544-8D34-5E7E79754EB9}" type="datetimeFigureOut">
              <a:rPr lang="en-US" altLang="en-US"/>
              <a:pPr/>
              <a:t>10/23/18</a:t>
            </a:fld>
            <a:endParaRPr lang="en-US" altLang="en-US"/>
          </a:p>
        </p:txBody>
      </p:sp>
      <p:sp>
        <p:nvSpPr>
          <p:cNvPr id="10" name="Footer Placeholder 2">
            <a:extLst>
              <a:ext uri="{FF2B5EF4-FFF2-40B4-BE49-F238E27FC236}"/>
            </a:extLst>
          </p:cNvPr>
          <p:cNvSpPr>
            <a:spLocks noGrp="1"/>
          </p:cNvSpPr>
          <p:nvPr>
            <p:ph type="ftr" sz="quarter" idx="3"/>
          </p:nvPr>
        </p:nvSpPr>
        <p:spPr>
          <a:xfrm>
            <a:off x="3038475" y="6343650"/>
            <a:ext cx="3086100" cy="365125"/>
          </a:xfrm>
          <a:prstGeom prst="rect">
            <a:avLst/>
          </a:prstGeom>
        </p:spPr>
        <p:txBody>
          <a:bodyPr vert="horz" wrap="square" lIns="84216" tIns="42108" rIns="84216" bIns="42108" numCol="1" anchor="ctr" anchorCtr="0" compatLnSpc="1">
            <a:prstTxWarp prst="textNoShape">
              <a:avLst/>
            </a:prstTxWarp>
          </a:bodyPr>
          <a:lstStyle>
            <a:lvl1pPr algn="ctr" eaLnBrk="1" hangingPunct="1">
              <a:defRPr sz="1100">
                <a:solidFill>
                  <a:srgbClr val="898989"/>
                </a:solidFill>
                <a:latin typeface="Open Sans" charset="0"/>
                <a:ea typeface="ＭＳ Ｐゴシック" charset="0"/>
                <a:cs typeface="Open Sans" charset="0"/>
              </a:defRPr>
            </a:lvl1pPr>
          </a:lstStyle>
          <a:p>
            <a:pPr>
              <a:defRPr/>
            </a:pPr>
            <a:endParaRPr lang="en-US"/>
          </a:p>
        </p:txBody>
      </p:sp>
      <p:sp>
        <p:nvSpPr>
          <p:cNvPr id="11" name="Slide Number Placeholder 8">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eaLnBrk="1" hangingPunct="1">
              <a:defRPr sz="1100" b="1">
                <a:solidFill>
                  <a:srgbClr val="00B2EB"/>
                </a:solidFill>
                <a:latin typeface="Open Sans" charset="0"/>
              </a:defRPr>
            </a:lvl1pPr>
          </a:lstStyle>
          <a:p>
            <a:fld id="{4D81AA90-25F8-2149-BB8F-888129180BED}" type="slidenum">
              <a:rPr lang="en-US" altLang="en-US"/>
              <a:pPr/>
              <a:t>‹#›</a:t>
            </a:fld>
            <a:endParaRPr lang="en-US" alt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39" r:id="rId1"/>
    <p:sldLayoutId id="2147484038" r:id="rId2"/>
    <p:sldLayoutId id="2147484037" r:id="rId3"/>
    <p:sldLayoutId id="2147484036" r:id="rId4"/>
    <p:sldLayoutId id="2147484035" r:id="rId5"/>
    <p:sldLayoutId id="2147484034" r:id="rId6"/>
    <p:sldLayoutId id="2147484033" r:id="rId7"/>
    <p:sldLayoutId id="2147484032" r:id="rId8"/>
    <p:sldLayoutId id="2147484031" r:id="rId9"/>
    <p:sldLayoutId id="2147484030" r:id="rId10"/>
    <p:sldLayoutId id="2147484029"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MS PGothic"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mn-lt"/>
          <a:ea typeface="MS PGothic"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eaLnBrk="1" hangingPunct="1">
              <a:defRPr/>
            </a:pPr>
            <a:endParaRPr lang="en-US" sz="1700">
              <a:solidFill>
                <a:srgbClr val="FFFFFF"/>
              </a:solidFill>
              <a:ea typeface="ＭＳ Ｐゴシック" charset="0"/>
            </a:endParaRPr>
          </a:p>
        </p:txBody>
      </p:sp>
      <p:sp>
        <p:nvSpPr>
          <p:cNvPr id="2662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66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8" name="Footer Placeholder 3">
            <a:extLst>
              <a:ext uri="{FF2B5EF4-FFF2-40B4-BE49-F238E27FC236}"/>
            </a:extLst>
          </p:cNvPr>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eaLnBrk="1" hangingPunct="1">
              <a:defRPr sz="1100">
                <a:solidFill>
                  <a:srgbClr val="898989"/>
                </a:solidFill>
                <a:latin typeface="Open Sans" charset="0"/>
                <a:ea typeface="ＭＳ Ｐゴシック" charset="0"/>
                <a:cs typeface="Open Sans" charset="0"/>
              </a:defRPr>
            </a:lvl1pPr>
          </a:lstStyle>
          <a:p>
            <a:pPr>
              <a:defRPr/>
            </a:pPr>
            <a:endParaRPr lang="en-US"/>
          </a:p>
        </p:txBody>
      </p:sp>
      <p:sp>
        <p:nvSpPr>
          <p:cNvPr id="10" name="Slide Number Placeholder 4">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eaLnBrk="1" hangingPunct="1">
              <a:defRPr sz="1100" b="1">
                <a:solidFill>
                  <a:srgbClr val="00B2EB"/>
                </a:solidFill>
                <a:latin typeface="Open Sans" charset="0"/>
              </a:defRPr>
            </a:lvl1pPr>
          </a:lstStyle>
          <a:p>
            <a:fld id="{98F8287D-3F6C-0240-B86B-A391A9B6C9D0}" type="slidenum">
              <a:rPr lang="en-US" altLang="en-US"/>
              <a:pPr/>
              <a:t>‹#›</a:t>
            </a:fld>
            <a:endParaRPr lang="en-US" altLang="en-US"/>
          </a:p>
        </p:txBody>
      </p:sp>
      <p:sp>
        <p:nvSpPr>
          <p:cNvPr id="11" name="Date Placeholder 4">
            <a:extLst>
              <a:ext uri="{FF2B5EF4-FFF2-40B4-BE49-F238E27FC236}"/>
            </a:extLst>
          </p:cNvPr>
          <p:cNvSpPr>
            <a:spLocks noGrp="1"/>
          </p:cNvSpPr>
          <p:nvPr>
            <p:ph type="dt" sz="half" idx="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atin typeface="Open Sans" charset="0"/>
              </a:defRPr>
            </a:lvl1pPr>
          </a:lstStyle>
          <a:p>
            <a:fld id="{CA7A7327-A3A6-1743-8BAF-B47319E6FDBC}" type="datetimeFigureOut">
              <a:rPr lang="en-US" altLang="en-US"/>
              <a:pPr/>
              <a:t>10/23/18</a:t>
            </a:fld>
            <a:endParaRPr lang="en-US" alt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50" r:id="rId1"/>
    <p:sldLayoutId id="2147484049" r:id="rId2"/>
    <p:sldLayoutId id="2147484048" r:id="rId3"/>
    <p:sldLayoutId id="2147484047" r:id="rId4"/>
    <p:sldLayoutId id="2147484046" r:id="rId5"/>
    <p:sldLayoutId id="2147484045" r:id="rId6"/>
    <p:sldLayoutId id="2147484044" r:id="rId7"/>
    <p:sldLayoutId id="2147484043" r:id="rId8"/>
    <p:sldLayoutId id="2147484042" r:id="rId9"/>
    <p:sldLayoutId id="2147484041" r:id="rId10"/>
    <p:sldLayoutId id="2147484040"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MS PGothic"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mn-lt"/>
          <a:ea typeface="MS PGothic"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 Id="rId3"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3"/>
          <p:cNvSpPr>
            <a:spLocks noGrp="1"/>
          </p:cNvSpPr>
          <p:nvPr>
            <p:ph type="ctrTitle" idx="4294967295"/>
          </p:nvPr>
        </p:nvSpPr>
        <p:spPr>
          <a:xfrm>
            <a:off x="409575" y="2647950"/>
            <a:ext cx="8310563" cy="1143000"/>
          </a:xfrm>
        </p:spPr>
        <p:txBody>
          <a:bodyPr/>
          <a:lstStyle/>
          <a:p>
            <a:r>
              <a:rPr lang="en-US" altLang="en-US" sz="3600" b="0">
                <a:solidFill>
                  <a:schemeClr val="tx1"/>
                </a:solidFill>
              </a:rPr>
              <a:t>2018 Clinical Practice Guidelines</a:t>
            </a:r>
            <a:br>
              <a:rPr lang="en-US" altLang="en-US" sz="3600" b="0">
                <a:solidFill>
                  <a:schemeClr val="tx1"/>
                </a:solidFill>
              </a:rPr>
            </a:br>
            <a:r>
              <a:rPr lang="en-US" altLang="en-US" sz="3600" b="0">
                <a:solidFill>
                  <a:schemeClr val="tx1"/>
                </a:solidFill>
              </a:rPr>
              <a:t/>
            </a:r>
            <a:br>
              <a:rPr lang="en-US" altLang="en-US" sz="3600" b="0">
                <a:solidFill>
                  <a:schemeClr val="tx1"/>
                </a:solidFill>
              </a:rPr>
            </a:br>
            <a:r>
              <a:rPr lang="en-US" altLang="en-US"/>
              <a:t>Diabetes and Transplantation</a:t>
            </a:r>
          </a:p>
        </p:txBody>
      </p:sp>
      <p:sp>
        <p:nvSpPr>
          <p:cNvPr id="40962" name="Subtitle 4"/>
          <p:cNvSpPr>
            <a:spLocks noGrp="1"/>
          </p:cNvSpPr>
          <p:nvPr>
            <p:ph type="subTitle" idx="4294967295"/>
          </p:nvPr>
        </p:nvSpPr>
        <p:spPr>
          <a:xfrm>
            <a:off x="431800" y="4189413"/>
            <a:ext cx="6400800" cy="1752600"/>
          </a:xfrm>
        </p:spPr>
        <p:txBody>
          <a:bodyPr/>
          <a:lstStyle/>
          <a:p>
            <a:pPr marL="0" indent="0">
              <a:buFont typeface="Arial" charset="0"/>
              <a:buNone/>
            </a:pPr>
            <a:r>
              <a:rPr lang="en-US" altLang="en-US" sz="2400">
                <a:solidFill>
                  <a:srgbClr val="00B2EB"/>
                </a:solidFill>
              </a:rPr>
              <a:t>Chapter 20</a:t>
            </a:r>
          </a:p>
          <a:p>
            <a:pPr marL="0" indent="0">
              <a:lnSpc>
                <a:spcPct val="70000"/>
              </a:lnSpc>
              <a:buFont typeface="Arial" charset="0"/>
              <a:buNone/>
            </a:pPr>
            <a:r>
              <a:rPr lang="en-CA" altLang="en-US" sz="2400"/>
              <a:t>Peter Senior </a:t>
            </a:r>
            <a:r>
              <a:rPr lang="en-CA" altLang="en-US" sz="1800"/>
              <a:t>MBBS PhD FRCP, </a:t>
            </a:r>
          </a:p>
          <a:p>
            <a:pPr marL="0" indent="0">
              <a:lnSpc>
                <a:spcPct val="70000"/>
              </a:lnSpc>
              <a:buFont typeface="Arial" charset="0"/>
              <a:buNone/>
            </a:pPr>
            <a:r>
              <a:rPr lang="en-CA" altLang="en-US" sz="2400"/>
              <a:t>Mohammed Almehthel </a:t>
            </a:r>
            <a:r>
              <a:rPr lang="en-CA" altLang="en-US" sz="1800"/>
              <a:t>MD FRCPC, </a:t>
            </a:r>
          </a:p>
          <a:p>
            <a:pPr marL="0" indent="0">
              <a:lnSpc>
                <a:spcPct val="70000"/>
              </a:lnSpc>
              <a:buFont typeface="Arial" charset="0"/>
              <a:buNone/>
            </a:pPr>
            <a:r>
              <a:rPr lang="en-CA" altLang="en-US" sz="2400"/>
              <a:t>Andrea Miller </a:t>
            </a:r>
            <a:r>
              <a:rPr lang="en-CA" altLang="en-US" sz="1800"/>
              <a:t>RN, </a:t>
            </a:r>
          </a:p>
          <a:p>
            <a:pPr marL="0" indent="0">
              <a:lnSpc>
                <a:spcPct val="70000"/>
              </a:lnSpc>
              <a:buFont typeface="Arial" charset="0"/>
              <a:buNone/>
            </a:pPr>
            <a:r>
              <a:rPr lang="en-CA" altLang="en-US" sz="2400"/>
              <a:t>Breay W. Paty </a:t>
            </a:r>
            <a:r>
              <a:rPr lang="en-CA" altLang="en-US" sz="1800"/>
              <a:t>MD FRCPC</a:t>
            </a:r>
          </a:p>
          <a:p>
            <a:pPr marL="0" indent="0">
              <a:buFont typeface="Arial" charset="0"/>
              <a:buNone/>
            </a:pPr>
            <a:endParaRPr lang="en-US" altLang="en-US" sz="2200">
              <a:solidFill>
                <a:srgbClr val="00B2EB"/>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98679" name="Group 23"/>
          <p:cNvGraphicFramePr>
            <a:graphicFrameLocks noGrp="1"/>
          </p:cNvGraphicFramePr>
          <p:nvPr>
            <p:ph idx="4294967295"/>
          </p:nvPr>
        </p:nvGraphicFramePr>
        <p:xfrm>
          <a:off x="342900" y="1752600"/>
          <a:ext cx="8458200" cy="4035425"/>
        </p:xfrm>
        <a:graphic>
          <a:graphicData uri="http://schemas.openxmlformats.org/drawingml/2006/table">
            <a:tbl>
              <a:tblPr/>
              <a:tblGrid>
                <a:gridCol w="2730500"/>
                <a:gridCol w="2908300"/>
                <a:gridCol w="2819400"/>
              </a:tblGrid>
              <a:tr h="600075">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Arial" charset="0"/>
                          <a:ea typeface="MS PGothic" charset="-128"/>
                          <a:cs typeface="Open Sans" charset="0"/>
                        </a:rPr>
                        <a:t>Risks</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Arial" charset="0"/>
                          <a:ea typeface="MS PGothic" charset="-128"/>
                          <a:cs typeface="Open Sans" charset="0"/>
                        </a:rPr>
                        <a:t>Islet</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Arial" charset="0"/>
                          <a:ea typeface="MS PGothic" charset="-128"/>
                          <a:cs typeface="Open Sans" charset="0"/>
                        </a:rPr>
                        <a:t>Pancreas</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2835275">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charset="0"/>
                          <a:ea typeface="MS PGothic" charset="-128"/>
                          <a:cs typeface="Open Sans" charset="0"/>
                        </a:rPr>
                        <a:t>Procedural</a:t>
                      </a:r>
                      <a:endParaRPr kumimoji="0" lang="en-US" altLang="en-US" sz="2000" b="1" i="0" u="none" strike="noStrike" cap="none" normalizeH="0" baseline="0">
                        <a:ln>
                          <a:noFill/>
                        </a:ln>
                        <a:solidFill>
                          <a:srgbClr val="000000"/>
                        </a:solidFill>
                        <a:effectLst/>
                        <a:latin typeface="Arial" charset="0"/>
                        <a:ea typeface="MS PGothic" charset="-128"/>
                        <a:cs typeface="Open Sans" charset="0"/>
                      </a:endParaRP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charset="0"/>
                          <a:ea typeface="MS PGothic" charset="-128"/>
                          <a:cs typeface="Open Sans" charset="0"/>
                        </a:rPr>
                        <a:t>Minor Procedural Risk (&lt;10%):</a:t>
                      </a:r>
                    </a:p>
                    <a:p>
                      <a:pPr marL="0" marR="0" lvl="0" indent="0" algn="l" defTabSz="841375" rtl="0" eaLnBrk="1" fontAlgn="base" latinLnBrk="0" hangingPunct="1">
                        <a:lnSpc>
                          <a:spcPct val="100000"/>
                        </a:lnSpc>
                        <a:spcBef>
                          <a:spcPct val="0"/>
                        </a:spcBef>
                        <a:spcAft>
                          <a:spcPct val="0"/>
                        </a:spcAft>
                        <a:buClrTx/>
                        <a:buSzTx/>
                        <a:buFont typeface="Arial" charset="0"/>
                        <a:buChar char="•"/>
                        <a:tabLst/>
                      </a:pPr>
                      <a:r>
                        <a:rPr kumimoji="0" lang="en-US" altLang="en-US" sz="2000" b="0" i="0" u="none" strike="noStrike" cap="none" normalizeH="0" baseline="0">
                          <a:ln>
                            <a:noFill/>
                          </a:ln>
                          <a:solidFill>
                            <a:srgbClr val="000000"/>
                          </a:solidFill>
                          <a:effectLst/>
                          <a:latin typeface="Arial" charset="0"/>
                          <a:ea typeface="MS PGothic" charset="-128"/>
                          <a:cs typeface="Open Sans" charset="0"/>
                        </a:rPr>
                        <a:t>Intraperitoneal hemorrhage</a:t>
                      </a:r>
                    </a:p>
                    <a:p>
                      <a:pPr marL="0" marR="0" lvl="0" indent="0" algn="l" defTabSz="841375" rtl="0" eaLnBrk="1" fontAlgn="base" latinLnBrk="0" hangingPunct="1">
                        <a:lnSpc>
                          <a:spcPct val="100000"/>
                        </a:lnSpc>
                        <a:spcBef>
                          <a:spcPct val="0"/>
                        </a:spcBef>
                        <a:spcAft>
                          <a:spcPct val="0"/>
                        </a:spcAft>
                        <a:buClrTx/>
                        <a:buSzTx/>
                        <a:buFont typeface="Arial" charset="0"/>
                        <a:buChar char="•"/>
                        <a:tabLst/>
                      </a:pPr>
                      <a:r>
                        <a:rPr kumimoji="0" lang="en-US" altLang="en-US" sz="2000" b="0" i="0" u="none" strike="noStrike" cap="none" normalizeH="0" baseline="0">
                          <a:ln>
                            <a:noFill/>
                          </a:ln>
                          <a:solidFill>
                            <a:srgbClr val="000000"/>
                          </a:solidFill>
                          <a:effectLst/>
                          <a:latin typeface="Arial" charset="0"/>
                          <a:ea typeface="MS PGothic" charset="-128"/>
                          <a:cs typeface="Open Sans" charset="0"/>
                        </a:rPr>
                        <a:t>Partial portal vein thrombosis</a:t>
                      </a:r>
                    </a:p>
                    <a:p>
                      <a:pPr marL="0" marR="0" lvl="0" indent="0" algn="l" defTabSz="841375" rtl="0" eaLnBrk="1" fontAlgn="base" latinLnBrk="0" hangingPunct="1">
                        <a:lnSpc>
                          <a:spcPct val="100000"/>
                        </a:lnSpc>
                        <a:spcBef>
                          <a:spcPct val="0"/>
                        </a:spcBef>
                        <a:spcAft>
                          <a:spcPct val="0"/>
                        </a:spcAft>
                        <a:buClrTx/>
                        <a:buSzTx/>
                        <a:buFont typeface="Arial" charset="0"/>
                        <a:buChar char="•"/>
                        <a:tabLst/>
                      </a:pPr>
                      <a:r>
                        <a:rPr kumimoji="0" lang="en-US" altLang="en-US" sz="2000" b="0" i="0" u="none" strike="noStrike" cap="none" normalizeH="0" baseline="0">
                          <a:ln>
                            <a:noFill/>
                          </a:ln>
                          <a:solidFill>
                            <a:srgbClr val="000000"/>
                          </a:solidFill>
                          <a:effectLst/>
                          <a:latin typeface="Arial" charset="0"/>
                          <a:ea typeface="MS PGothic" charset="-128"/>
                          <a:cs typeface="Open Sans" charset="0"/>
                        </a:rPr>
                        <a:t>Gallbladder puncture</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charset="0"/>
                          <a:ea typeface="MS PGothic" charset="-128"/>
                          <a:cs typeface="Open Sans" charset="0"/>
                        </a:rPr>
                        <a:t>Major Surgical Risk:</a:t>
                      </a:r>
                    </a:p>
                    <a:p>
                      <a:pPr marL="0" marR="0" lvl="0" indent="0" algn="l" defTabSz="841375" rtl="0" eaLnBrk="1" fontAlgn="base" latinLnBrk="0" hangingPunct="1">
                        <a:lnSpc>
                          <a:spcPct val="100000"/>
                        </a:lnSpc>
                        <a:spcBef>
                          <a:spcPct val="0"/>
                        </a:spcBef>
                        <a:spcAft>
                          <a:spcPct val="0"/>
                        </a:spcAft>
                        <a:buClrTx/>
                        <a:buSzTx/>
                        <a:buFont typeface="Arial" charset="0"/>
                        <a:buChar char="•"/>
                        <a:tabLst/>
                      </a:pPr>
                      <a:r>
                        <a:rPr kumimoji="0" lang="en-US" altLang="en-US" sz="2000" b="0" i="0" u="none" strike="noStrike" cap="none" normalizeH="0" baseline="0">
                          <a:ln>
                            <a:noFill/>
                          </a:ln>
                          <a:solidFill>
                            <a:srgbClr val="000000"/>
                          </a:solidFill>
                          <a:effectLst/>
                          <a:latin typeface="Arial" charset="0"/>
                          <a:ea typeface="MS PGothic" charset="-128"/>
                          <a:cs typeface="Open Sans" charset="0"/>
                        </a:rPr>
                        <a:t>Graft Thrombosis</a:t>
                      </a:r>
                    </a:p>
                    <a:p>
                      <a:pPr marL="0" marR="0" lvl="0" indent="0" algn="l" defTabSz="841375" rtl="0" eaLnBrk="1" fontAlgn="base" latinLnBrk="0" hangingPunct="1">
                        <a:lnSpc>
                          <a:spcPct val="100000"/>
                        </a:lnSpc>
                        <a:spcBef>
                          <a:spcPct val="0"/>
                        </a:spcBef>
                        <a:spcAft>
                          <a:spcPct val="0"/>
                        </a:spcAft>
                        <a:buClrTx/>
                        <a:buSzTx/>
                        <a:buFont typeface="Arial" charset="0"/>
                        <a:buChar char="•"/>
                        <a:tabLst/>
                      </a:pPr>
                      <a:r>
                        <a:rPr kumimoji="0" lang="en-US" altLang="en-US" sz="2000" b="0" i="0" u="none" strike="noStrike" cap="none" normalizeH="0" baseline="0">
                          <a:ln>
                            <a:noFill/>
                          </a:ln>
                          <a:solidFill>
                            <a:srgbClr val="000000"/>
                          </a:solidFill>
                          <a:effectLst/>
                          <a:latin typeface="Arial" charset="0"/>
                          <a:ea typeface="MS PGothic" charset="-128"/>
                          <a:cs typeface="Open Sans" charset="0"/>
                        </a:rPr>
                        <a:t>Hemorrhage</a:t>
                      </a:r>
                    </a:p>
                    <a:p>
                      <a:pPr marL="0" marR="0" lvl="0" indent="0" algn="l" defTabSz="841375" rtl="0" eaLnBrk="1" fontAlgn="base" latinLnBrk="0" hangingPunct="1">
                        <a:lnSpc>
                          <a:spcPct val="100000"/>
                        </a:lnSpc>
                        <a:spcBef>
                          <a:spcPct val="0"/>
                        </a:spcBef>
                        <a:spcAft>
                          <a:spcPct val="0"/>
                        </a:spcAft>
                        <a:buClrTx/>
                        <a:buSzTx/>
                        <a:buFont typeface="Arial" charset="0"/>
                        <a:buChar char="•"/>
                        <a:tabLst/>
                      </a:pPr>
                      <a:r>
                        <a:rPr kumimoji="0" lang="en-US" altLang="en-US" sz="2000" b="0" i="0" u="none" strike="noStrike" cap="none" normalizeH="0" baseline="0">
                          <a:ln>
                            <a:noFill/>
                          </a:ln>
                          <a:solidFill>
                            <a:srgbClr val="000000"/>
                          </a:solidFill>
                          <a:effectLst/>
                          <a:latin typeface="Arial" charset="0"/>
                          <a:ea typeface="MS PGothic" charset="-128"/>
                          <a:cs typeface="Open Sans" charset="0"/>
                        </a:rPr>
                        <a:t>Pancreatitis</a:t>
                      </a:r>
                    </a:p>
                    <a:p>
                      <a:pPr marL="0" marR="0" lvl="0" indent="0" algn="l" defTabSz="841375" rtl="0" eaLnBrk="1" fontAlgn="base" latinLnBrk="0" hangingPunct="1">
                        <a:lnSpc>
                          <a:spcPct val="100000"/>
                        </a:lnSpc>
                        <a:spcBef>
                          <a:spcPct val="0"/>
                        </a:spcBef>
                        <a:spcAft>
                          <a:spcPct val="0"/>
                        </a:spcAft>
                        <a:buClrTx/>
                        <a:buSzTx/>
                        <a:buFont typeface="Arial" charset="0"/>
                        <a:buChar char="•"/>
                        <a:tabLst/>
                      </a:pPr>
                      <a:r>
                        <a:rPr kumimoji="0" lang="en-US" altLang="en-US" sz="2000" b="0" i="0" u="none" strike="noStrike" cap="none" normalizeH="0" baseline="0">
                          <a:ln>
                            <a:noFill/>
                          </a:ln>
                          <a:solidFill>
                            <a:srgbClr val="000000"/>
                          </a:solidFill>
                          <a:effectLst/>
                          <a:latin typeface="Arial" charset="0"/>
                          <a:ea typeface="MS PGothic" charset="-128"/>
                          <a:cs typeface="Open Sans" charset="0"/>
                        </a:rPr>
                        <a:t>Wound Infection</a:t>
                      </a:r>
                    </a:p>
                    <a:p>
                      <a:pPr marL="0" marR="0" lvl="0" indent="0" algn="l" defTabSz="841375" rtl="0" eaLnBrk="1" fontAlgn="base" latinLnBrk="0" hangingPunct="1">
                        <a:lnSpc>
                          <a:spcPct val="100000"/>
                        </a:lnSpc>
                        <a:spcBef>
                          <a:spcPct val="0"/>
                        </a:spcBef>
                        <a:spcAft>
                          <a:spcPct val="0"/>
                        </a:spcAft>
                        <a:buClrTx/>
                        <a:buSzTx/>
                        <a:buFont typeface="Arial" charset="0"/>
                        <a:buChar char="•"/>
                        <a:tabLst/>
                      </a:pPr>
                      <a:r>
                        <a:rPr kumimoji="0" lang="en-US" altLang="en-US" sz="2000" b="0" i="0" u="none" strike="noStrike" cap="none" normalizeH="0" baseline="0">
                          <a:ln>
                            <a:noFill/>
                          </a:ln>
                          <a:solidFill>
                            <a:srgbClr val="000000"/>
                          </a:solidFill>
                          <a:effectLst/>
                          <a:latin typeface="Arial" charset="0"/>
                          <a:ea typeface="MS PGothic" charset="-128"/>
                          <a:cs typeface="Open Sans" charset="0"/>
                        </a:rPr>
                        <a:t>Peripancreatic abscess</a:t>
                      </a:r>
                    </a:p>
                    <a:p>
                      <a:pPr marL="0" marR="0" lvl="0" indent="0" algn="l" defTabSz="841375" rtl="0" eaLnBrk="1" fontAlgn="base" latinLnBrk="0" hangingPunct="1">
                        <a:lnSpc>
                          <a:spcPct val="100000"/>
                        </a:lnSpc>
                        <a:spcBef>
                          <a:spcPct val="0"/>
                        </a:spcBef>
                        <a:spcAft>
                          <a:spcPct val="0"/>
                        </a:spcAft>
                        <a:buClrTx/>
                        <a:buSzTx/>
                        <a:buFont typeface="Arial" charset="0"/>
                        <a:buChar char="•"/>
                        <a:tabLst/>
                      </a:pPr>
                      <a:r>
                        <a:rPr kumimoji="0" lang="en-US" altLang="en-US" sz="2000" b="0" i="0" u="none" strike="noStrike" cap="none" normalizeH="0" baseline="0">
                          <a:ln>
                            <a:noFill/>
                          </a:ln>
                          <a:solidFill>
                            <a:srgbClr val="000000"/>
                          </a:solidFill>
                          <a:effectLst/>
                          <a:latin typeface="Arial" charset="0"/>
                          <a:ea typeface="MS PGothic" charset="-128"/>
                          <a:cs typeface="Open Sans" charset="0"/>
                        </a:rPr>
                        <a:t>Duodenal stump leakage</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r h="600075">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charset="0"/>
                          <a:ea typeface="MS PGothic" charset="-128"/>
                          <a:cs typeface="Open Sans" charset="0"/>
                        </a:rPr>
                        <a:t>Immunosuppression</a:t>
                      </a:r>
                      <a:endParaRPr kumimoji="0" lang="en-US" altLang="en-US" sz="2000" b="1" i="0" u="none" strike="noStrike" cap="none" normalizeH="0" baseline="0">
                        <a:ln>
                          <a:noFill/>
                        </a:ln>
                        <a:solidFill>
                          <a:srgbClr val="000000"/>
                        </a:solidFill>
                        <a:effectLst/>
                        <a:latin typeface="Arial" charset="0"/>
                        <a:ea typeface="MS PGothic" charset="-128"/>
                        <a:cs typeface="Open Sans" charset="0"/>
                      </a:endParaRP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charset="0"/>
                          <a:ea typeface="MS PGothic" charset="-128"/>
                          <a:cs typeface="Open Sans" charset="0"/>
                        </a:rPr>
                        <a:t>Lifelong</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charset="0"/>
                          <a:ea typeface="MS PGothic" charset="-128"/>
                          <a:cs typeface="Open Sans" charset="0"/>
                        </a:rPr>
                        <a:t>Lifelong</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195"/>
                      </a:schemeClr>
                    </a:solidFill>
                  </a:tcPr>
                </a:tc>
              </a:tr>
            </a:tbl>
          </a:graphicData>
        </a:graphic>
      </p:graphicFrame>
      <p:sp>
        <p:nvSpPr>
          <p:cNvPr id="53267" name="Title 2"/>
          <p:cNvSpPr>
            <a:spLocks noGrp="1"/>
          </p:cNvSpPr>
          <p:nvPr>
            <p:ph type="title" idx="4294967295"/>
          </p:nvPr>
        </p:nvSpPr>
        <p:spPr/>
        <p:txBody>
          <a:bodyPr/>
          <a:lstStyle/>
          <a:p>
            <a:r>
              <a:rPr lang="en-CA" altLang="en-US"/>
              <a:t>Risks Associated with Procedures</a:t>
            </a:r>
          </a:p>
        </p:txBody>
      </p:sp>
      <p:sp>
        <p:nvSpPr>
          <p:cNvPr id="198677" name="Text Box 21"/>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20.  Diabetes and Transplantation</a:t>
            </a: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r>
              <a:rPr lang="en-US" altLang="en-US" sz="3600"/>
              <a:t>Post Transplant Diabetes - Screening and Diagnosis *</a:t>
            </a:r>
          </a:p>
        </p:txBody>
      </p:sp>
      <p:graphicFrame>
        <p:nvGraphicFramePr>
          <p:cNvPr id="55330" name="Group 34"/>
          <p:cNvGraphicFramePr>
            <a:graphicFrameLocks noGrp="1"/>
          </p:cNvGraphicFramePr>
          <p:nvPr>
            <p:ph idx="1"/>
          </p:nvPr>
        </p:nvGraphicFramePr>
        <p:xfrm>
          <a:off x="628650" y="1714500"/>
          <a:ext cx="7913688" cy="4346575"/>
        </p:xfrm>
        <a:graphic>
          <a:graphicData uri="http://schemas.openxmlformats.org/drawingml/2006/table">
            <a:tbl>
              <a:tblPr/>
              <a:tblGrid>
                <a:gridCol w="1990725"/>
                <a:gridCol w="2763838"/>
                <a:gridCol w="182562"/>
                <a:gridCol w="2976563"/>
              </a:tblGrid>
              <a:tr h="358775">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altLang="en-US" sz="1700" b="1" i="0" u="none" strike="noStrike" cap="none" normalizeH="0" baseline="0">
                        <a:ln>
                          <a:noFill/>
                        </a:ln>
                        <a:solidFill>
                          <a:srgbClr val="FFFFFF"/>
                        </a:solidFill>
                        <a:effectLst/>
                        <a:latin typeface="Open Sans" charset="0"/>
                        <a:ea typeface="MS PGothic" charset="-128"/>
                        <a:cs typeface="Open Sans" charset="0"/>
                      </a:endParaRPr>
                    </a:p>
                  </a:txBody>
                  <a:tcPr marL="91439" marR="91439" marT="44168" marB="4416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2">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FFFFFF"/>
                          </a:solidFill>
                          <a:effectLst/>
                          <a:latin typeface="Open Sans" charset="0"/>
                          <a:ea typeface="MS PGothic" charset="-128"/>
                          <a:cs typeface="Open Sans" charset="0"/>
                        </a:rPr>
                        <a:t>Screening Test</a:t>
                      </a:r>
                    </a:p>
                  </a:txBody>
                  <a:tcPr marL="91439" marR="91439" marT="44168" marB="4416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FFFFFF"/>
                          </a:solidFill>
                          <a:effectLst/>
                          <a:latin typeface="Open Sans" charset="0"/>
                          <a:ea typeface="MS PGothic" charset="-128"/>
                          <a:cs typeface="Open Sans" charset="0"/>
                        </a:rPr>
                        <a:t>Comments</a:t>
                      </a:r>
                    </a:p>
                  </a:txBody>
                  <a:tcPr marL="91439" marR="91439" marT="44168" marB="4416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105886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Open Sans" charset="0"/>
                          <a:ea typeface="MS PGothic" charset="-128"/>
                          <a:cs typeface="Open Sans" charset="0"/>
                        </a:rPr>
                        <a:t>Pre-Transplant</a:t>
                      </a:r>
                    </a:p>
                  </a:txBody>
                  <a:tcPr marL="91439" marR="91439" marT="44168" marB="4416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gridSpan="2">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Open Sans" charset="0"/>
                          <a:ea typeface="MS PGothic" charset="-128"/>
                          <a:cs typeface="Open Sans" charset="0"/>
                        </a:rPr>
                        <a:t>Screen for Diabetes (FPG, A1C) and CV risk factors (lipids, blood pressure)</a:t>
                      </a:r>
                    </a:p>
                  </a:txBody>
                  <a:tcPr marL="91439" marR="91439" marT="44168" marB="4416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hMerge="1">
                  <a:txBody>
                    <a:bodyPr/>
                    <a:lstStyle/>
                    <a:p>
                      <a:endParaRPr lang="en-US"/>
                    </a:p>
                  </a:txBody>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Open Sans" charset="0"/>
                          <a:ea typeface="MS PGothic" charset="-128"/>
                          <a:cs typeface="Open Sans" charset="0"/>
                        </a:rPr>
                        <a:t>Manage as appropriate. Identify risk factors for type 2 diabetes</a:t>
                      </a:r>
                    </a:p>
                  </a:txBody>
                  <a:tcPr marL="91439" marR="91439" marT="44168" marB="4416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441325">
                <a:tc gridSpan="4">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203864"/>
                          </a:solidFill>
                          <a:effectLst/>
                          <a:latin typeface="Open Sans" charset="0"/>
                          <a:ea typeface="MS PGothic" charset="-128"/>
                          <a:cs typeface="Open Sans" charset="0"/>
                        </a:rPr>
                        <a:t>TRANSPLANT</a:t>
                      </a:r>
                    </a:p>
                  </a:txBody>
                  <a:tcPr marL="91439" marR="91439" marT="44168" marB="4416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412875">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Open Sans" charset="0"/>
                          <a:ea typeface="MS PGothic" charset="-128"/>
                          <a:cs typeface="Open Sans" charset="0"/>
                        </a:rPr>
                        <a:t>Post-op</a:t>
                      </a:r>
                    </a:p>
                  </a:txBody>
                  <a:tcPr marL="91439" marR="91439" marT="44168" marB="4416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Open Sans" charset="0"/>
                          <a:ea typeface="MS PGothic" charset="-128"/>
                          <a:cs typeface="Open Sans" charset="0"/>
                        </a:rPr>
                        <a:t>Post lunch CBG monitoring</a:t>
                      </a:r>
                    </a:p>
                  </a:txBody>
                  <a:tcPr marL="91439" marR="91439" marT="44168" marB="4416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gridSpan="2">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Open Sans" charset="0"/>
                          <a:ea typeface="MS PGothic" charset="-128"/>
                          <a:cs typeface="Open Sans" charset="0"/>
                        </a:rPr>
                        <a:t>Confirm diagnosis with BG or OGTT. A1C is not reliable immediately post transplant</a:t>
                      </a:r>
                    </a:p>
                  </a:txBody>
                  <a:tcPr marL="91439" marR="91439" marT="44168" marB="4416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hMerge="1">
                  <a:txBody>
                    <a:bodyPr/>
                    <a:lstStyle/>
                    <a:p>
                      <a:endParaRPr lang="en-US"/>
                    </a:p>
                  </a:txBody>
                  <a:tcPr/>
                </a:tc>
              </a:tr>
              <a:tr h="45561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Open Sans" charset="0"/>
                          <a:ea typeface="MS PGothic" charset="-128"/>
                          <a:cs typeface="Open Sans" charset="0"/>
                        </a:rPr>
                        <a:t>3 months</a:t>
                      </a:r>
                    </a:p>
                  </a:txBody>
                  <a:tcPr marL="91439" marR="91439" marT="44168" marB="4416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Open Sans" charset="0"/>
                          <a:ea typeface="MS PGothic" charset="-128"/>
                          <a:cs typeface="Open Sans" charset="0"/>
                        </a:rPr>
                        <a:t>A1C</a:t>
                      </a:r>
                    </a:p>
                  </a:txBody>
                  <a:tcPr marL="91439" marR="91439" marT="44168" marB="4416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gridSpan="2">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1" u="none" strike="noStrike" cap="none" normalizeH="0" baseline="0">
                          <a:ln>
                            <a:noFill/>
                          </a:ln>
                          <a:solidFill>
                            <a:srgbClr val="000000"/>
                          </a:solidFill>
                          <a:effectLst/>
                          <a:latin typeface="Open Sans" charset="0"/>
                          <a:ea typeface="MS PGothic" charset="-128"/>
                          <a:cs typeface="Open Sans" charset="0"/>
                        </a:rPr>
                        <a:t>or OGTT if A1C unreliable</a:t>
                      </a:r>
                    </a:p>
                  </a:txBody>
                  <a:tcPr marL="91439" marR="91439" marT="44168" marB="4416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hMerge="1">
                  <a:txBody>
                    <a:bodyPr/>
                    <a:lstStyle/>
                    <a:p>
                      <a:endParaRPr lang="en-US"/>
                    </a:p>
                  </a:txBody>
                  <a:tcPr/>
                </a:tc>
              </a:tr>
              <a:tr h="619125">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Open Sans" charset="0"/>
                          <a:ea typeface="MS PGothic" charset="-128"/>
                          <a:cs typeface="Open Sans" charset="0"/>
                        </a:rPr>
                        <a:t>12 months then annually</a:t>
                      </a:r>
                    </a:p>
                  </a:txBody>
                  <a:tcPr marL="91439" marR="91439" marT="44168" marB="4416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Open Sans" charset="0"/>
                          <a:ea typeface="MS PGothic" charset="-128"/>
                          <a:cs typeface="Open Sans" charset="0"/>
                        </a:rPr>
                        <a:t>A1C</a:t>
                      </a:r>
                    </a:p>
                  </a:txBody>
                  <a:tcPr marL="91439" marR="91439" marT="44168" marB="4416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gridSpan="2">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1" u="none" strike="noStrike" cap="none" normalizeH="0" baseline="0">
                          <a:ln>
                            <a:noFill/>
                          </a:ln>
                          <a:solidFill>
                            <a:srgbClr val="000000"/>
                          </a:solidFill>
                          <a:effectLst/>
                          <a:latin typeface="Open Sans" charset="0"/>
                          <a:ea typeface="MS PGothic" charset="-128"/>
                          <a:cs typeface="Open Sans" charset="0"/>
                        </a:rPr>
                        <a:t>or OGTT if A1C unreliable</a:t>
                      </a:r>
                    </a:p>
                  </a:txBody>
                  <a:tcPr marL="91439" marR="91439" marT="44168" marB="4416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hMerge="1">
                  <a:txBody>
                    <a:bodyPr/>
                    <a:lstStyle/>
                    <a:p>
                      <a:endParaRPr lang="en-US"/>
                    </a:p>
                  </a:txBody>
                  <a:tcPr/>
                </a:tc>
              </a:tr>
            </a:tbl>
          </a:graphicData>
        </a:graphic>
      </p:graphicFrame>
      <p:sp>
        <p:nvSpPr>
          <p:cNvPr id="55328" name="TextBox 4"/>
          <p:cNvSpPr txBox="1">
            <a:spLocks noChangeArrowheads="1"/>
          </p:cNvSpPr>
          <p:nvPr/>
        </p:nvSpPr>
        <p:spPr bwMode="auto">
          <a:xfrm>
            <a:off x="76200" y="6235700"/>
            <a:ext cx="7770813"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200"/>
              <a:t>Diagnostic thresholds for glucose and A1C are the same as to diagnose diabetes (see Targets for Glycemic Control chapter</a:t>
            </a:r>
          </a:p>
          <a:p>
            <a:pPr eaLnBrk="1" hangingPunct="1"/>
            <a:r>
              <a:rPr lang="en-US" altLang="en-US" sz="1200" i="1"/>
              <a:t>BG</a:t>
            </a:r>
            <a:r>
              <a:rPr lang="en-US" altLang="en-US" sz="1200"/>
              <a:t>, blood glucose; </a:t>
            </a:r>
            <a:r>
              <a:rPr lang="en-US" altLang="en-US" sz="1200" i="1"/>
              <a:t>CBG</a:t>
            </a:r>
            <a:r>
              <a:rPr lang="en-US" altLang="en-US" sz="1200"/>
              <a:t>, capillary blood glucose; </a:t>
            </a:r>
            <a:r>
              <a:rPr lang="en-US" altLang="en-US" sz="1200" i="1"/>
              <a:t>CV</a:t>
            </a:r>
            <a:r>
              <a:rPr lang="en-US" altLang="en-US" sz="1200"/>
              <a:t>, cardiovascular;</a:t>
            </a:r>
            <a:r>
              <a:rPr lang="en-US" altLang="en-US" sz="1200" i="1"/>
              <a:t> FPG</a:t>
            </a:r>
            <a:r>
              <a:rPr lang="en-US" altLang="en-US" sz="1200"/>
              <a:t>, fasting plasma glucose; </a:t>
            </a:r>
            <a:r>
              <a:rPr lang="en-US" altLang="en-US" sz="1200" i="1"/>
              <a:t>OGTT</a:t>
            </a:r>
            <a:r>
              <a:rPr lang="en-US" altLang="en-US" sz="1200"/>
              <a:t>, oral glucose tolerance test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p:txBody>
          <a:bodyPr/>
          <a:lstStyle/>
          <a:p>
            <a:r>
              <a:rPr lang="en-US" altLang="en-US"/>
              <a:t>Post Transplant Diabetes - management</a:t>
            </a:r>
          </a:p>
        </p:txBody>
      </p:sp>
      <p:sp>
        <p:nvSpPr>
          <p:cNvPr id="56322" name="Content Placeholder 2"/>
          <p:cNvSpPr>
            <a:spLocks noGrp="1"/>
          </p:cNvSpPr>
          <p:nvPr>
            <p:ph idx="1"/>
          </p:nvPr>
        </p:nvSpPr>
        <p:spPr/>
        <p:txBody>
          <a:bodyPr/>
          <a:lstStyle/>
          <a:p>
            <a:pPr>
              <a:lnSpc>
                <a:spcPct val="100000"/>
              </a:lnSpc>
            </a:pPr>
            <a:r>
              <a:rPr lang="en-US" altLang="en-US" b="0"/>
              <a:t>Healthy behaviour interventions for all</a:t>
            </a:r>
          </a:p>
          <a:p>
            <a:pPr>
              <a:lnSpc>
                <a:spcPct val="100000"/>
              </a:lnSpc>
            </a:pPr>
            <a:r>
              <a:rPr lang="en-US" altLang="en-US" b="0"/>
              <a:t>Individualize glycemic targets</a:t>
            </a:r>
          </a:p>
          <a:p>
            <a:pPr>
              <a:lnSpc>
                <a:spcPct val="100000"/>
              </a:lnSpc>
            </a:pPr>
            <a:r>
              <a:rPr lang="en-US" altLang="en-US" b="0"/>
              <a:t>Pharmacotherapy</a:t>
            </a:r>
          </a:p>
          <a:p>
            <a:pPr lvl="1">
              <a:lnSpc>
                <a:spcPct val="100000"/>
              </a:lnSpc>
            </a:pPr>
            <a:r>
              <a:rPr lang="en-US" altLang="en-US"/>
              <a:t>Preference for drugs which do not cause weight gain</a:t>
            </a:r>
          </a:p>
          <a:p>
            <a:pPr lvl="1">
              <a:lnSpc>
                <a:spcPct val="100000"/>
              </a:lnSpc>
            </a:pPr>
            <a:r>
              <a:rPr lang="en-US" altLang="en-US"/>
              <a:t>Avoid sulfonylureas if</a:t>
            </a:r>
          </a:p>
          <a:p>
            <a:pPr lvl="2">
              <a:lnSpc>
                <a:spcPct val="100000"/>
              </a:lnSpc>
            </a:pPr>
            <a:r>
              <a:rPr lang="en-US" altLang="en-US"/>
              <a:t>Pancreas transplant</a:t>
            </a:r>
          </a:p>
          <a:p>
            <a:pPr lvl="2">
              <a:lnSpc>
                <a:spcPct val="100000"/>
              </a:lnSpc>
            </a:pPr>
            <a:r>
              <a:rPr lang="en-US" altLang="en-US"/>
              <a:t>Renal impairment</a:t>
            </a:r>
          </a:p>
          <a:p>
            <a:pPr lvl="1">
              <a:lnSpc>
                <a:spcPct val="100000"/>
              </a:lnSpc>
            </a:pPr>
            <a:r>
              <a:rPr lang="en-US" altLang="en-US"/>
              <a:t>Insulin recommended if osmotic symptoms or severe hyperglycemia</a:t>
            </a:r>
          </a:p>
          <a:p>
            <a:pPr>
              <a:lnSpc>
                <a:spcPct val="100000"/>
              </a:lnSpc>
            </a:pPr>
            <a:endParaRPr lang="en-US" altLang="en-US" b="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p:cNvSpPr>
          <p:nvPr>
            <p:ph type="title" idx="4294967295"/>
          </p:nvPr>
        </p:nvSpPr>
        <p:spPr/>
        <p:txBody>
          <a:bodyPr/>
          <a:lstStyle/>
          <a:p>
            <a:r>
              <a:rPr lang="en-US" altLang="en-US"/>
              <a:t>Recommendation 1</a:t>
            </a:r>
            <a:endParaRPr lang="en-CA" altLang="en-US"/>
          </a:p>
        </p:txBody>
      </p:sp>
      <p:sp>
        <p:nvSpPr>
          <p:cNvPr id="57346"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AutoNum type="arabicPeriod"/>
            </a:pPr>
            <a:r>
              <a:rPr lang="en-US" altLang="en-US" sz="2400" b="0"/>
              <a:t>Individuals with </a:t>
            </a:r>
            <a:r>
              <a:rPr lang="en-US" altLang="en-US" sz="2400"/>
              <a:t>type 1 diabetes and ESRD </a:t>
            </a:r>
            <a:r>
              <a:rPr lang="en-US" altLang="en-US" sz="2400" b="0"/>
              <a:t>who are being considered for </a:t>
            </a:r>
            <a:r>
              <a:rPr lang="en-US" altLang="en-US" sz="2400"/>
              <a:t>kidney transplantation </a:t>
            </a:r>
            <a:r>
              <a:rPr lang="en-US" altLang="en-US" sz="2400" b="0"/>
              <a:t>should also be considered for </a:t>
            </a:r>
            <a:r>
              <a:rPr lang="en-US" altLang="en-US" sz="2400"/>
              <a:t>simultaneous pancreas-kidney transplantation </a:t>
            </a:r>
            <a:r>
              <a:rPr lang="en-US" altLang="en-US" sz="2000" b="0"/>
              <a:t>[Grade C, Level 3]</a:t>
            </a:r>
          </a:p>
        </p:txBody>
      </p:sp>
      <p:sp>
        <p:nvSpPr>
          <p:cNvPr id="146438"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20.  Diabetes and Transplantation</a:t>
            </a:r>
          </a:p>
        </p:txBody>
      </p:sp>
      <p:sp>
        <p:nvSpPr>
          <p:cNvPr id="57349" name="Text Box 5"/>
          <p:cNvSpPr txBox="1">
            <a:spLocks noChangeArrowheads="1"/>
          </p:cNvSpPr>
          <p:nvPr/>
        </p:nvSpPr>
        <p:spPr bwMode="auto">
          <a:xfrm>
            <a:off x="736600" y="6311900"/>
            <a:ext cx="4992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a:defRPr sz="2400">
                <a:solidFill>
                  <a:schemeClr val="tx1"/>
                </a:solidFill>
                <a:latin typeface="Calibri" charset="0"/>
                <a:ea typeface="MS PGothic" charset="-128"/>
              </a:defRPr>
            </a:lvl2pPr>
            <a:lvl3pPr>
              <a:defRPr sz="2400">
                <a:solidFill>
                  <a:schemeClr val="tx1"/>
                </a:solidFill>
                <a:latin typeface="Calibri" charset="0"/>
                <a:ea typeface="MS PGothic" charset="-128"/>
              </a:defRPr>
            </a:lvl3pPr>
            <a:lvl4pPr>
              <a:defRPr sz="2400">
                <a:solidFill>
                  <a:schemeClr val="tx1"/>
                </a:solidFill>
                <a:latin typeface="Calibri" charset="0"/>
                <a:ea typeface="MS PGothic" charset="-128"/>
              </a:defRPr>
            </a:lvl4pPr>
            <a:lvl5pPr>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a:spcBef>
                <a:spcPct val="50000"/>
              </a:spcBef>
            </a:pPr>
            <a:r>
              <a:rPr lang="en-US" altLang="en-US" sz="1400" i="1"/>
              <a:t>ESRD,</a:t>
            </a:r>
            <a:r>
              <a:rPr lang="en-US" altLang="en-US" sz="1400"/>
              <a:t> end stage renal disease </a:t>
            </a:r>
            <a:endParaRPr lang="en-CA" altLang="en-US" sz="14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p:cNvSpPr>
          <p:nvPr>
            <p:ph type="title" idx="4294967295"/>
          </p:nvPr>
        </p:nvSpPr>
        <p:spPr/>
        <p:txBody>
          <a:bodyPr/>
          <a:lstStyle/>
          <a:p>
            <a:r>
              <a:rPr lang="en-US" altLang="en-US"/>
              <a:t>Recommendation 2</a:t>
            </a:r>
            <a:endParaRPr lang="en-CA" altLang="en-US"/>
          </a:p>
        </p:txBody>
      </p:sp>
      <p:sp>
        <p:nvSpPr>
          <p:cNvPr id="33794" name="Rectangle 3"/>
          <p:cNvSpPr>
            <a:spLocks noGrp="1"/>
          </p:cNvSpPr>
          <p:nvPr>
            <p:ph type="body" idx="4294967295"/>
          </p:nvPr>
        </p:nvSpPr>
        <p:spPr>
          <a:xfrm>
            <a:off x="628650" y="1825625"/>
            <a:ext cx="7758113" cy="5032375"/>
          </a:xfrm>
        </p:spPr>
        <p:txBody>
          <a:bodyPr/>
          <a:lstStyle/>
          <a:p>
            <a:pPr marL="495300" indent="-495300">
              <a:lnSpc>
                <a:spcPct val="100000"/>
              </a:lnSpc>
              <a:buFont typeface="Arial" charset="0"/>
              <a:buAutoNum type="arabicPeriod" startAt="2"/>
            </a:pPr>
            <a:r>
              <a:rPr lang="en-US" altLang="en-US" sz="2400" b="0"/>
              <a:t>Individuals with </a:t>
            </a:r>
            <a:r>
              <a:rPr lang="en-US" altLang="en-US" sz="2400"/>
              <a:t>type 1 diabetes </a:t>
            </a:r>
            <a:r>
              <a:rPr lang="en-US" altLang="en-US" sz="2400" b="0"/>
              <a:t>with inadequate glycemic control characterized by marked </a:t>
            </a:r>
            <a:r>
              <a:rPr lang="en-US" altLang="en-US" sz="2400"/>
              <a:t>glycemic lability</a:t>
            </a:r>
            <a:r>
              <a:rPr lang="en-US" altLang="en-US" sz="2400" b="0"/>
              <a:t> and/or </a:t>
            </a:r>
            <a:r>
              <a:rPr lang="en-US" altLang="en-US" sz="2400"/>
              <a:t>severe hypoglycemia </a:t>
            </a:r>
            <a:r>
              <a:rPr lang="en-US" altLang="en-US" sz="2400" b="0"/>
              <a:t>despite best efforts to optimize glycemic control and who have </a:t>
            </a:r>
          </a:p>
          <a:p>
            <a:pPr marL="877888" lvl="1" indent="-457200">
              <a:lnSpc>
                <a:spcPct val="100000"/>
              </a:lnSpc>
              <a:buFont typeface="Arial" charset="0"/>
              <a:buAutoNum type="alphaLcParenR"/>
            </a:pPr>
            <a:r>
              <a:rPr lang="en-US" altLang="en-US" sz="2400" b="1"/>
              <a:t>preserved renal </a:t>
            </a:r>
            <a:r>
              <a:rPr lang="en-US" altLang="en-US" sz="2400"/>
              <a:t>function or </a:t>
            </a:r>
          </a:p>
          <a:p>
            <a:pPr marL="877888" lvl="1" indent="-457200">
              <a:lnSpc>
                <a:spcPct val="100000"/>
              </a:lnSpc>
              <a:buFont typeface="Arial" charset="0"/>
              <a:buAutoNum type="alphaLcParenR"/>
            </a:pPr>
            <a:r>
              <a:rPr lang="en-US" altLang="en-US" sz="2400"/>
              <a:t>had a </a:t>
            </a:r>
            <a:r>
              <a:rPr lang="en-US" altLang="en-US" sz="2400" b="1"/>
              <a:t>successful kidney transplant </a:t>
            </a:r>
            <a:r>
              <a:rPr lang="en-US" altLang="en-US" sz="2400"/>
              <a:t>may be considered for </a:t>
            </a:r>
            <a:r>
              <a:rPr lang="en-US" altLang="en-US" sz="2400" b="1"/>
              <a:t>islet allotransplantation </a:t>
            </a:r>
            <a:r>
              <a:rPr lang="en-US" altLang="en-US" sz="1800"/>
              <a:t>[Grade C, Level 3] </a:t>
            </a:r>
            <a:r>
              <a:rPr lang="en-US" altLang="en-US" sz="2400"/>
              <a:t>or </a:t>
            </a:r>
            <a:r>
              <a:rPr lang="en-US" altLang="en-US" sz="2400" b="1"/>
              <a:t>pancreas transplantation</a:t>
            </a:r>
            <a:r>
              <a:rPr lang="en-US" altLang="en-US" sz="1800"/>
              <a:t> [Grade C, Level 3 for pancreas after kidney; Grade D, Level 4 for pancreas transplant alone]</a:t>
            </a:r>
          </a:p>
        </p:txBody>
      </p:sp>
      <p:sp>
        <p:nvSpPr>
          <p:cNvPr id="5837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15719" name="Text Box 7"/>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20.  Diabetes and Transplantation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p:cNvSpPr>
          <p:nvPr>
            <p:ph type="title" idx="4294967295"/>
          </p:nvPr>
        </p:nvSpPr>
        <p:spPr/>
        <p:txBody>
          <a:bodyPr/>
          <a:lstStyle/>
          <a:p>
            <a:r>
              <a:rPr lang="en-US" altLang="en-US"/>
              <a:t>Recommendation 3</a:t>
            </a:r>
            <a:endParaRPr lang="en-CA" altLang="en-US"/>
          </a:p>
        </p:txBody>
      </p:sp>
      <p:sp>
        <p:nvSpPr>
          <p:cNvPr id="59394" name="Rectangle 3"/>
          <p:cNvSpPr>
            <a:spLocks noGrp="1"/>
          </p:cNvSpPr>
          <p:nvPr>
            <p:ph type="body" idx="4294967295"/>
          </p:nvPr>
        </p:nvSpPr>
        <p:spPr>
          <a:xfrm>
            <a:off x="628650" y="1825625"/>
            <a:ext cx="7886700" cy="5032375"/>
          </a:xfrm>
        </p:spPr>
        <p:txBody>
          <a:bodyPr/>
          <a:lstStyle/>
          <a:p>
            <a:pPr marL="495300" indent="-495300">
              <a:lnSpc>
                <a:spcPct val="100000"/>
              </a:lnSpc>
              <a:buFont typeface="Arial" charset="0"/>
              <a:buNone/>
            </a:pPr>
            <a:r>
              <a:rPr lang="en-US" altLang="en-US" sz="2400" b="0"/>
              <a:t>3.   Individuals undergoing </a:t>
            </a:r>
            <a:r>
              <a:rPr lang="en-US" altLang="en-US" sz="2400"/>
              <a:t>total pancreatectomy </a:t>
            </a:r>
            <a:r>
              <a:rPr lang="en-US" altLang="en-US" sz="2400" b="0"/>
              <a:t>for </a:t>
            </a:r>
            <a:r>
              <a:rPr lang="en-US" altLang="en-US" sz="2400"/>
              <a:t>benign pancreatic disease </a:t>
            </a:r>
            <a:r>
              <a:rPr lang="en-US" altLang="en-US" sz="2400" b="0"/>
              <a:t>may be considered for </a:t>
            </a:r>
            <a:r>
              <a:rPr lang="en-US" altLang="en-US" sz="2400"/>
              <a:t>islet autotransplantation </a:t>
            </a:r>
            <a:r>
              <a:rPr lang="en-US" altLang="en-US" sz="2400" b="0"/>
              <a:t>to prevent the development of diabetes where suitable facilities are accessible </a:t>
            </a:r>
            <a:r>
              <a:rPr lang="en-US" altLang="en-US" sz="2000" b="0"/>
              <a:t>[Grade D, Level 4]</a:t>
            </a:r>
          </a:p>
        </p:txBody>
      </p:sp>
      <p:sp>
        <p:nvSpPr>
          <p:cNvPr id="5939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82277"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20.  Diabetes and Transplantation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p:cNvSpPr>
          <p:nvPr>
            <p:ph type="title" idx="4294967295"/>
          </p:nvPr>
        </p:nvSpPr>
        <p:spPr/>
        <p:txBody>
          <a:bodyPr/>
          <a:lstStyle/>
          <a:p>
            <a:r>
              <a:rPr lang="en-US" altLang="en-US"/>
              <a:t>Recommendation 4</a:t>
            </a:r>
            <a:endParaRPr lang="en-CA" altLang="en-US"/>
          </a:p>
        </p:txBody>
      </p:sp>
      <p:sp>
        <p:nvSpPr>
          <p:cNvPr id="60418" name="Rectangle 3"/>
          <p:cNvSpPr>
            <a:spLocks noGrp="1"/>
          </p:cNvSpPr>
          <p:nvPr>
            <p:ph type="body" idx="4294967295"/>
          </p:nvPr>
        </p:nvSpPr>
        <p:spPr>
          <a:xfrm>
            <a:off x="628650" y="1690688"/>
            <a:ext cx="7886700" cy="5032375"/>
          </a:xfrm>
        </p:spPr>
        <p:txBody>
          <a:bodyPr/>
          <a:lstStyle/>
          <a:p>
            <a:pPr marL="495300" indent="-495300">
              <a:lnSpc>
                <a:spcPct val="100000"/>
              </a:lnSpc>
              <a:buFont typeface="Arial" charset="0"/>
              <a:buNone/>
            </a:pPr>
            <a:r>
              <a:rPr lang="en-US" altLang="en-US" sz="2400" b="0"/>
              <a:t>4.   Individuals undergoing </a:t>
            </a:r>
            <a:r>
              <a:rPr lang="en-US" altLang="en-US" sz="2400"/>
              <a:t>solid organ transplant </a:t>
            </a:r>
            <a:r>
              <a:rPr lang="en-US" altLang="en-US" sz="2400" b="0"/>
              <a:t>should be </a:t>
            </a:r>
            <a:r>
              <a:rPr lang="en-US" altLang="en-US" sz="2400"/>
              <a:t>screened for diabetes </a:t>
            </a:r>
            <a:r>
              <a:rPr lang="en-US" altLang="en-US" sz="2400" b="0"/>
              <a:t>and CV risk factors prior to transplant </a:t>
            </a:r>
            <a:r>
              <a:rPr lang="en-US" altLang="en-US" sz="2000" b="0"/>
              <a:t>[Grade D, Consensus]</a:t>
            </a:r>
            <a:r>
              <a:rPr lang="en-US" altLang="en-US" sz="2400" b="0"/>
              <a:t> and should be </a:t>
            </a:r>
            <a:r>
              <a:rPr lang="en-US" altLang="en-US" sz="2400"/>
              <a:t>screened for PTDM  after transplant </a:t>
            </a:r>
            <a:r>
              <a:rPr lang="en-US" altLang="en-US" sz="2400" b="0"/>
              <a:t>using:</a:t>
            </a:r>
          </a:p>
          <a:p>
            <a:pPr marL="839788" lvl="1" indent="-419100">
              <a:lnSpc>
                <a:spcPct val="100000"/>
              </a:lnSpc>
            </a:pPr>
            <a:r>
              <a:rPr lang="en-US" altLang="en-US" sz="2400" b="1">
                <a:latin typeface="Open Sans" charset="0"/>
              </a:rPr>
              <a:t>A1C at 3 months, 12 months and then annually</a:t>
            </a:r>
            <a:r>
              <a:rPr lang="en-US" altLang="en-US" sz="2400">
                <a:latin typeface="Open Sans" charset="0"/>
              </a:rPr>
              <a:t>, or with an OGTT if A1C not reliable </a:t>
            </a:r>
            <a:r>
              <a:rPr lang="en-US" altLang="en-US" sz="2000">
                <a:latin typeface="Open Sans" charset="0"/>
              </a:rPr>
              <a:t>(see Table.  Factors affecting A1C, Monitoring Glycemic Control chapter)  [Grade C, Level 3]</a:t>
            </a:r>
          </a:p>
          <a:p>
            <a:pPr marL="839788" lvl="1" indent="-419100">
              <a:lnSpc>
                <a:spcPct val="100000"/>
              </a:lnSpc>
            </a:pPr>
            <a:r>
              <a:rPr lang="en-US" altLang="en-US" sz="2400" b="1">
                <a:latin typeface="Open Sans" charset="0"/>
              </a:rPr>
              <a:t>2h OGTT </a:t>
            </a:r>
            <a:r>
              <a:rPr lang="en-US" altLang="en-US" sz="2400">
                <a:latin typeface="Open Sans" charset="0"/>
              </a:rPr>
              <a:t>or</a:t>
            </a:r>
            <a:r>
              <a:rPr lang="en-US" altLang="en-US" sz="2400" b="1">
                <a:latin typeface="Open Sans" charset="0"/>
              </a:rPr>
              <a:t> post-lunch CBG </a:t>
            </a:r>
            <a:r>
              <a:rPr lang="en-US" altLang="en-US" sz="2400">
                <a:latin typeface="Open Sans" charset="0"/>
              </a:rPr>
              <a:t>in the first 3 months after transplant </a:t>
            </a:r>
            <a:r>
              <a:rPr lang="en-US" altLang="en-US" sz="1800">
                <a:latin typeface="Open Sans" charset="0"/>
              </a:rPr>
              <a:t>[Grade C, Level 3]</a:t>
            </a:r>
            <a:endParaRPr lang="en-US" altLang="en-US" sz="2000">
              <a:latin typeface="Open Sans" charset="0"/>
            </a:endParaRPr>
          </a:p>
        </p:txBody>
      </p:sp>
      <p:sp>
        <p:nvSpPr>
          <p:cNvPr id="60419"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83301"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20.  Diabetes and Transplantation</a:t>
            </a:r>
          </a:p>
        </p:txBody>
      </p:sp>
      <p:sp>
        <p:nvSpPr>
          <p:cNvPr id="60422" name="Text Box 6"/>
          <p:cNvSpPr txBox="1">
            <a:spLocks noChangeArrowheads="1"/>
          </p:cNvSpPr>
          <p:nvPr/>
        </p:nvSpPr>
        <p:spPr bwMode="auto">
          <a:xfrm>
            <a:off x="685800" y="6296025"/>
            <a:ext cx="6443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CBG, </a:t>
            </a:r>
            <a:r>
              <a:rPr lang="en-US" altLang="en-US" sz="1400"/>
              <a:t>capillary blood glucose</a:t>
            </a:r>
            <a:r>
              <a:rPr lang="en-US" altLang="en-US" sz="1400" i="1"/>
              <a:t>; CV,</a:t>
            </a:r>
            <a:r>
              <a:rPr lang="en-US" altLang="en-US" sz="1400"/>
              <a:t> cardiovascular;</a:t>
            </a:r>
            <a:r>
              <a:rPr lang="en-US" altLang="en-US" sz="1400" i="1"/>
              <a:t> OGT, oral glucose tolerance test</a:t>
            </a:r>
            <a:endParaRPr lang="en-CA" alt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p:cNvSpPr>
          <p:nvPr>
            <p:ph type="title" idx="4294967295"/>
          </p:nvPr>
        </p:nvSpPr>
        <p:spPr>
          <a:xfrm>
            <a:off x="628650" y="231775"/>
            <a:ext cx="7886700" cy="1325563"/>
          </a:xfrm>
        </p:spPr>
        <p:txBody>
          <a:bodyPr/>
          <a:lstStyle/>
          <a:p>
            <a:r>
              <a:rPr lang="en-US" altLang="en-US"/>
              <a:t>Recommendation 5</a:t>
            </a:r>
          </a:p>
        </p:txBody>
      </p:sp>
      <p:sp>
        <p:nvSpPr>
          <p:cNvPr id="61442" name="Rectangle 3"/>
          <p:cNvSpPr>
            <a:spLocks noGrp="1"/>
          </p:cNvSpPr>
          <p:nvPr>
            <p:ph type="body" idx="4294967295"/>
          </p:nvPr>
        </p:nvSpPr>
        <p:spPr>
          <a:xfrm>
            <a:off x="628650" y="1281113"/>
            <a:ext cx="7886700" cy="4329112"/>
          </a:xfrm>
        </p:spPr>
        <p:txBody>
          <a:bodyPr/>
          <a:lstStyle/>
          <a:p>
            <a:pPr>
              <a:lnSpc>
                <a:spcPct val="100000"/>
              </a:lnSpc>
            </a:pPr>
            <a:r>
              <a:rPr lang="en-US" altLang="en-US" sz="2400" b="0"/>
              <a:t>Individuals with </a:t>
            </a:r>
            <a:r>
              <a:rPr lang="en-US" altLang="en-US" sz="2400"/>
              <a:t>PTDM</a:t>
            </a:r>
            <a:r>
              <a:rPr lang="en-US" altLang="en-US" sz="2400" b="0"/>
              <a:t> should </a:t>
            </a:r>
          </a:p>
          <a:p>
            <a:pPr lvl="1">
              <a:lnSpc>
                <a:spcPct val="100000"/>
              </a:lnSpc>
            </a:pPr>
            <a:r>
              <a:rPr lang="en-US" altLang="en-US" sz="2000">
                <a:latin typeface="Open Sans" charset="0"/>
              </a:rPr>
              <a:t>be treated to </a:t>
            </a:r>
            <a:r>
              <a:rPr lang="en-US" altLang="en-US" sz="2000" b="1">
                <a:latin typeface="Open Sans" charset="0"/>
              </a:rPr>
              <a:t>individualized glycemic targets</a:t>
            </a:r>
            <a:r>
              <a:rPr lang="en-US" altLang="en-US" sz="2400" b="1">
                <a:latin typeface="Open Sans" charset="0"/>
              </a:rPr>
              <a:t> </a:t>
            </a:r>
            <a:r>
              <a:rPr lang="en-US" altLang="en-US" sz="1800">
                <a:latin typeface="Open Sans" charset="0"/>
              </a:rPr>
              <a:t>[Grade D, Consensus]</a:t>
            </a:r>
          </a:p>
          <a:p>
            <a:pPr lvl="1">
              <a:lnSpc>
                <a:spcPct val="100000"/>
              </a:lnSpc>
            </a:pPr>
            <a:r>
              <a:rPr lang="en-US" altLang="en-US" sz="2000">
                <a:latin typeface="Open Sans" charset="0"/>
              </a:rPr>
              <a:t>receive </a:t>
            </a:r>
            <a:r>
              <a:rPr lang="en-US" altLang="en-US" sz="2000" b="1">
                <a:latin typeface="Open Sans" charset="0"/>
              </a:rPr>
              <a:t>healthy behaviour interventions </a:t>
            </a:r>
            <a:r>
              <a:rPr lang="en-US" altLang="en-US" sz="2000">
                <a:latin typeface="Open Sans" charset="0"/>
              </a:rPr>
              <a:t>similar to those recommended for people with type 2 diabetes</a:t>
            </a:r>
            <a:r>
              <a:rPr lang="en-US" altLang="en-US" sz="2400">
                <a:latin typeface="Open Sans" charset="0"/>
              </a:rPr>
              <a:t> </a:t>
            </a:r>
            <a:r>
              <a:rPr lang="en-US" altLang="en-US" sz="1800">
                <a:latin typeface="Open Sans" charset="0"/>
              </a:rPr>
              <a:t>[Grade D, Consensus]</a:t>
            </a:r>
          </a:p>
          <a:p>
            <a:pPr lvl="1">
              <a:lnSpc>
                <a:spcPct val="100000"/>
              </a:lnSpc>
            </a:pPr>
            <a:r>
              <a:rPr lang="en-US" altLang="en-US" sz="2000">
                <a:latin typeface="Open Sans" charset="0"/>
              </a:rPr>
              <a:t>receive </a:t>
            </a:r>
            <a:r>
              <a:rPr lang="en-US" altLang="en-US" sz="2000" b="1">
                <a:latin typeface="Open Sans" charset="0"/>
              </a:rPr>
              <a:t>antihyperglycemic agents which do not provoke weight gain</a:t>
            </a:r>
            <a:r>
              <a:rPr lang="en-US" altLang="en-US" sz="2000">
                <a:latin typeface="Open Sans" charset="0"/>
              </a:rPr>
              <a:t>, whenever possible, unless contraindicated</a:t>
            </a:r>
            <a:r>
              <a:rPr lang="en-US" altLang="en-US" sz="2400">
                <a:latin typeface="Open Sans" charset="0"/>
              </a:rPr>
              <a:t> </a:t>
            </a:r>
            <a:r>
              <a:rPr lang="en-US" altLang="en-US" sz="1800">
                <a:latin typeface="Open Sans" charset="0"/>
              </a:rPr>
              <a:t>[Grade D, Consensus]  </a:t>
            </a:r>
          </a:p>
          <a:p>
            <a:pPr lvl="1">
              <a:lnSpc>
                <a:spcPct val="100000"/>
              </a:lnSpc>
            </a:pPr>
            <a:r>
              <a:rPr lang="en-US" altLang="en-US" sz="2000" b="1">
                <a:latin typeface="Open Sans" charset="0"/>
              </a:rPr>
              <a:t>avoid insulin secretagogues </a:t>
            </a:r>
            <a:r>
              <a:rPr lang="en-US" altLang="en-US" sz="2000">
                <a:latin typeface="Open Sans" charset="0"/>
              </a:rPr>
              <a:t>if they have renal impairment or poorly functioning pancreas transplant</a:t>
            </a:r>
            <a:r>
              <a:rPr lang="en-US" altLang="en-US" sz="2400">
                <a:latin typeface="Open Sans" charset="0"/>
              </a:rPr>
              <a:t> </a:t>
            </a:r>
            <a:r>
              <a:rPr lang="en-US" altLang="en-US" sz="1800">
                <a:latin typeface="Open Sans" charset="0"/>
              </a:rPr>
              <a:t>[Grade D, Consensus]</a:t>
            </a:r>
          </a:p>
          <a:p>
            <a:pPr lvl="1">
              <a:lnSpc>
                <a:spcPct val="100000"/>
              </a:lnSpc>
            </a:pPr>
            <a:r>
              <a:rPr lang="en-US" altLang="en-US" sz="2000">
                <a:latin typeface="Open Sans" charset="0"/>
              </a:rPr>
              <a:t>receive </a:t>
            </a:r>
            <a:r>
              <a:rPr lang="en-US" altLang="en-US" sz="2000" b="1">
                <a:latin typeface="Open Sans" charset="0"/>
              </a:rPr>
              <a:t>insulin for metabolic decompensation, or symptomatic/severe hyperglycemia</a:t>
            </a:r>
            <a:r>
              <a:rPr lang="en-US" altLang="en-US" sz="2400">
                <a:latin typeface="Open Sans" charset="0"/>
              </a:rPr>
              <a:t> </a:t>
            </a:r>
            <a:r>
              <a:rPr lang="en-US" altLang="en-US" sz="1800">
                <a:latin typeface="Open Sans" charset="0"/>
              </a:rPr>
              <a:t>[Grade D, Consensus]</a:t>
            </a:r>
          </a:p>
        </p:txBody>
      </p:sp>
      <p:sp>
        <p:nvSpPr>
          <p:cNvPr id="6144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84325"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20.  Diabetes and Transplantation</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idx="4294967295"/>
          </p:nvPr>
        </p:nvSpPr>
        <p:spPr/>
        <p:txBody>
          <a:bodyPr/>
          <a:lstStyle/>
          <a:p>
            <a:pPr eaLnBrk="1" hangingPunct="1"/>
            <a:r>
              <a:rPr lang="en-CA" altLang="en-US"/>
              <a:t>Key Messages</a:t>
            </a:r>
          </a:p>
        </p:txBody>
      </p:sp>
      <p:sp>
        <p:nvSpPr>
          <p:cNvPr id="62466" name="Content Placeholder 2"/>
          <p:cNvSpPr>
            <a:spLocks noGrp="1"/>
          </p:cNvSpPr>
          <p:nvPr>
            <p:ph type="body" idx="4294967295"/>
          </p:nvPr>
        </p:nvSpPr>
        <p:spPr>
          <a:xfrm>
            <a:off x="628650" y="1587500"/>
            <a:ext cx="7886700" cy="4329113"/>
          </a:xfrm>
        </p:spPr>
        <p:txBody>
          <a:bodyPr/>
          <a:lstStyle/>
          <a:p>
            <a:pPr>
              <a:lnSpc>
                <a:spcPct val="100000"/>
              </a:lnSpc>
            </a:pPr>
            <a:r>
              <a:rPr lang="en-US" altLang="en-US" sz="2200" b="0"/>
              <a:t>For people with diabetes and end stage renal disease, kidney transplantation improves long term outcomes compared with dialysis</a:t>
            </a:r>
          </a:p>
          <a:p>
            <a:pPr>
              <a:lnSpc>
                <a:spcPct val="100000"/>
              </a:lnSpc>
            </a:pPr>
            <a:r>
              <a:rPr lang="en-US" altLang="en-US" sz="2200" b="0"/>
              <a:t>For people with type 1 diabetes and end stage renal disease, simultaneous pancreas-kidney transplantation can improve kidney graft survival and result in prolonged insulin independence</a:t>
            </a:r>
          </a:p>
          <a:p>
            <a:pPr>
              <a:lnSpc>
                <a:spcPct val="100000"/>
              </a:lnSpc>
            </a:pPr>
            <a:r>
              <a:rPr lang="en-US" altLang="en-US" sz="2200" b="0"/>
              <a:t>For people with type 1 diabetes pancreas or islet allotransplantation improves glycemic control, prevents severe hypoglycemia even in the absence of complete insulin independence, but with the risks of long term immunosuppression</a:t>
            </a:r>
            <a:endParaRPr lang="en-US" altLang="en-US" sz="2400" b="0"/>
          </a:p>
          <a:p>
            <a:pPr>
              <a:lnSpc>
                <a:spcPct val="100000"/>
              </a:lnSpc>
              <a:buFont typeface="Arial" charset="0"/>
              <a:buNone/>
            </a:pPr>
            <a:endParaRPr lang="en-US" altLang="en-US" sz="2400" b="0"/>
          </a:p>
        </p:txBody>
      </p:sp>
      <p:sp>
        <p:nvSpPr>
          <p:cNvPr id="104453"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20.  Diabetes and Transplantation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p:cNvSpPr>
          <p:nvPr>
            <p:ph type="title" idx="4294967295"/>
          </p:nvPr>
        </p:nvSpPr>
        <p:spPr/>
        <p:txBody>
          <a:bodyPr/>
          <a:lstStyle/>
          <a:p>
            <a:r>
              <a:rPr lang="en-US" altLang="en-US"/>
              <a:t>Key Messages</a:t>
            </a:r>
          </a:p>
        </p:txBody>
      </p:sp>
      <p:sp>
        <p:nvSpPr>
          <p:cNvPr id="63490" name="Rectangle 3"/>
          <p:cNvSpPr>
            <a:spLocks noGrp="1"/>
          </p:cNvSpPr>
          <p:nvPr>
            <p:ph type="body" idx="4294967295"/>
          </p:nvPr>
        </p:nvSpPr>
        <p:spPr/>
        <p:txBody>
          <a:bodyPr/>
          <a:lstStyle/>
          <a:p>
            <a:pPr>
              <a:lnSpc>
                <a:spcPct val="100000"/>
              </a:lnSpc>
            </a:pPr>
            <a:r>
              <a:rPr lang="en-US" altLang="en-US" sz="2400" b="0"/>
              <a:t>In people undergoing total pancreatectomy for benign pancreatic disease, islet auto transplantation can prevent or ameliorate brittle diabetes</a:t>
            </a:r>
          </a:p>
          <a:p>
            <a:pPr>
              <a:lnSpc>
                <a:spcPct val="100000"/>
              </a:lnSpc>
            </a:pPr>
            <a:r>
              <a:rPr lang="en-US" altLang="en-US" sz="2400" b="0"/>
              <a:t>Post-transplant diabetes is common after solid organ transplantation and is associated with increased risk for mortality, cardiovascular disease and graft loss</a:t>
            </a:r>
          </a:p>
          <a:p>
            <a:pPr>
              <a:lnSpc>
                <a:spcPct val="100000"/>
              </a:lnSpc>
            </a:pPr>
            <a:endParaRPr lang="en-US" altLang="en-US" sz="2400" b="0"/>
          </a:p>
        </p:txBody>
      </p:sp>
      <p:sp>
        <p:nvSpPr>
          <p:cNvPr id="181252"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20.  Diabetes and Transplantation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3199075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p:cNvSpPr>
          <p:nvPr>
            <p:ph type="title" idx="4294967295"/>
          </p:nvPr>
        </p:nvSpPr>
        <p:spPr>
          <a:xfrm>
            <a:off x="628650" y="509588"/>
            <a:ext cx="7886700" cy="1325562"/>
          </a:xfrm>
        </p:spPr>
        <p:txBody>
          <a:bodyPr/>
          <a:lstStyle/>
          <a:p>
            <a:r>
              <a:rPr lang="en-US" altLang="en-US"/>
              <a:t>Key Messages for People with Diabetes</a:t>
            </a:r>
            <a:endParaRPr lang="en-CA" altLang="en-US"/>
          </a:p>
        </p:txBody>
      </p:sp>
      <p:sp>
        <p:nvSpPr>
          <p:cNvPr id="64514" name="Rectangle 3"/>
          <p:cNvSpPr>
            <a:spLocks noGrp="1"/>
          </p:cNvSpPr>
          <p:nvPr>
            <p:ph type="body" idx="4294967295"/>
          </p:nvPr>
        </p:nvSpPr>
        <p:spPr>
          <a:xfrm>
            <a:off x="628650" y="1981200"/>
            <a:ext cx="8064500" cy="4824413"/>
          </a:xfrm>
        </p:spPr>
        <p:txBody>
          <a:bodyPr/>
          <a:lstStyle/>
          <a:p>
            <a:pPr>
              <a:lnSpc>
                <a:spcPct val="100000"/>
              </a:lnSpc>
            </a:pPr>
            <a:r>
              <a:rPr lang="en-US" altLang="en-US" sz="2400" b="0"/>
              <a:t>Diabetes sometimes damages kidneys so badly that they no longer work. When kidneys fail, one option is a kidney transplant</a:t>
            </a:r>
          </a:p>
          <a:p>
            <a:pPr>
              <a:lnSpc>
                <a:spcPct val="100000"/>
              </a:lnSpc>
            </a:pPr>
            <a:r>
              <a:rPr lang="en-US" altLang="en-US" sz="2400" b="0"/>
              <a:t>For certain people with type 1 diabetes, pancreas or islet transplants may help stabilize blood glucose levels</a:t>
            </a:r>
          </a:p>
          <a:p>
            <a:pPr>
              <a:lnSpc>
                <a:spcPct val="100000"/>
              </a:lnSpc>
            </a:pPr>
            <a:r>
              <a:rPr lang="en-US" altLang="en-US" sz="2400" b="0"/>
              <a:t>Your diabetes health-care team can discuss the benefits and risks of these procedures with you</a:t>
            </a:r>
          </a:p>
          <a:p>
            <a:pPr>
              <a:lnSpc>
                <a:spcPct val="100000"/>
              </a:lnSpc>
            </a:pPr>
            <a:endParaRPr lang="en-US" altLang="en-US" sz="2400" b="0"/>
          </a:p>
          <a:p>
            <a:pPr>
              <a:lnSpc>
                <a:spcPct val="100000"/>
              </a:lnSpc>
            </a:pPr>
            <a:endParaRPr lang="en-CA" altLang="en-US" sz="2000" b="0"/>
          </a:p>
        </p:txBody>
      </p:sp>
      <p:sp>
        <p:nvSpPr>
          <p:cNvPr id="14950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20.  Diabetes and Transplantation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4"/>
          <p:cNvSpPr>
            <a:spLocks noGrp="1"/>
          </p:cNvSpPr>
          <p:nvPr>
            <p:ph type="title"/>
          </p:nvPr>
        </p:nvSpPr>
        <p:spPr>
          <a:xfrm>
            <a:off x="666750" y="147638"/>
            <a:ext cx="7886700" cy="1325562"/>
          </a:xfrm>
        </p:spPr>
        <p:txBody>
          <a:bodyPr/>
          <a:lstStyle/>
          <a:p>
            <a:pPr algn="ctr"/>
            <a:r>
              <a:rPr lang="en-US" altLang="en-US" sz="3600" b="0"/>
              <a:t>Visit </a:t>
            </a:r>
            <a:r>
              <a:rPr lang="en-US" altLang="en-US" sz="3600"/>
              <a:t>guidelines.diabetes.ca</a:t>
            </a:r>
            <a:r>
              <a:rPr lang="en-US" altLang="en-US" sz="3600" b="0"/>
              <a:t> </a:t>
            </a:r>
            <a:br>
              <a:rPr lang="en-US" altLang="en-US" sz="3600" b="0"/>
            </a:br>
            <a:endParaRPr lang="en-US" altLang="en-US" sz="3600" b="0"/>
          </a:p>
        </p:txBody>
      </p:sp>
      <p:pic>
        <p:nvPicPr>
          <p:cNvPr id="65538"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641350" y="0"/>
            <a:ext cx="7886700" cy="1325563"/>
          </a:xfrm>
        </p:spPr>
        <p:txBody>
          <a:bodyPr/>
          <a:lstStyle/>
          <a:p>
            <a:pPr algn="ctr"/>
            <a:r>
              <a:rPr lang="en-US" altLang="en-US"/>
              <a:t>Or download the App</a:t>
            </a:r>
          </a:p>
        </p:txBody>
      </p:sp>
      <p:pic>
        <p:nvPicPr>
          <p:cNvPr id="6656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idx="4294967295"/>
          </p:nvPr>
        </p:nvSpPr>
        <p:spPr/>
        <p:txBody>
          <a:bodyPr/>
          <a:lstStyle/>
          <a:p>
            <a:r>
              <a:rPr lang="en-US" altLang="en-US"/>
              <a:t>Diabetes Canada Clinical Practice Guidelines</a:t>
            </a:r>
          </a:p>
        </p:txBody>
      </p:sp>
      <p:sp>
        <p:nvSpPr>
          <p:cNvPr id="67586" name="Content Placeholder 2"/>
          <p:cNvSpPr>
            <a:spLocks noGrp="1"/>
          </p:cNvSpPr>
          <p:nvPr>
            <p:ph idx="4294967295"/>
          </p:nvPr>
        </p:nvSpPr>
        <p:spPr/>
        <p:txBody>
          <a:bodyPr/>
          <a:lstStyle/>
          <a:p>
            <a:pPr marL="0" indent="0">
              <a:buFont typeface="Arial" charset="0"/>
              <a:buNone/>
            </a:pPr>
            <a:endParaRPr lang="en-US" altLang="en-US">
              <a:hlinkClick r:id="rId2"/>
            </a:endParaRPr>
          </a:p>
          <a:p>
            <a:pPr marL="0" indent="0">
              <a:buFont typeface="Arial" charset="0"/>
              <a:buNone/>
            </a:pPr>
            <a:r>
              <a:rPr lang="en-US" altLang="en-US">
                <a:solidFill>
                  <a:srgbClr val="C00000"/>
                </a:solidFill>
                <a:hlinkClick r:id="rId2"/>
              </a:rPr>
              <a:t>http://guidelines.diabetes.ca</a:t>
            </a:r>
            <a:r>
              <a:rPr lang="en-US" altLang="en-US">
                <a:solidFill>
                  <a:srgbClr val="C00000"/>
                </a:solidFill>
              </a:rPr>
              <a:t> </a:t>
            </a:r>
            <a:r>
              <a:rPr lang="en-US" altLang="en-US">
                <a:solidFill>
                  <a:schemeClr val="accent1"/>
                </a:solidFill>
              </a:rPr>
              <a:t>– for health-care providers</a:t>
            </a:r>
          </a:p>
          <a:p>
            <a:pPr marL="0" indent="0">
              <a:buFont typeface="Arial" charset="0"/>
              <a:buNone/>
            </a:pPr>
            <a:endParaRPr lang="en-US" altLang="en-US">
              <a:solidFill>
                <a:schemeClr val="accent1"/>
              </a:solidFill>
            </a:endParaRPr>
          </a:p>
          <a:p>
            <a:pPr marL="0" indent="0">
              <a:buFont typeface="Arial" charset="0"/>
              <a:buNone/>
            </a:pPr>
            <a:r>
              <a:rPr lang="en-US" altLang="en-US"/>
              <a:t>1-800-BANTING (226-8464)</a:t>
            </a:r>
          </a:p>
          <a:p>
            <a:pPr marL="0" indent="0">
              <a:buFont typeface="Arial" charset="0"/>
              <a:buNone/>
            </a:pPr>
            <a:endParaRPr lang="en-US" altLang="en-US"/>
          </a:p>
          <a:p>
            <a:pPr marL="0" indent="0">
              <a:buFont typeface="Arial" charset="0"/>
              <a:buNone/>
            </a:pPr>
            <a:r>
              <a:rPr lang="en-US" altLang="en-US">
                <a:hlinkClick r:id="rId3"/>
              </a:rPr>
              <a:t>http://diabetes.ca </a:t>
            </a:r>
            <a:r>
              <a:rPr lang="en-US" altLang="en-US">
                <a:solidFill>
                  <a:schemeClr val="accent1"/>
                </a:solidFill>
              </a:rPr>
              <a:t>– for people with diabetes</a:t>
            </a:r>
          </a:p>
          <a:p>
            <a:pPr marL="0" indent="0">
              <a:buFont typeface="Arial" charset="0"/>
              <a:buNone/>
            </a:pPr>
            <a:endParaRPr lang="en-US" altLang="en-US">
              <a:solidFill>
                <a:schemeClr val="accent1"/>
              </a:solidFill>
            </a:endParaRPr>
          </a:p>
          <a:p>
            <a:pPr marL="0" indent="0"/>
            <a:endParaRPr lang="en-US"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idx="4294967295"/>
          </p:nvPr>
        </p:nvSpPr>
        <p:spPr/>
        <p:txBody>
          <a:bodyPr/>
          <a:lstStyle/>
          <a:p>
            <a:pPr eaLnBrk="1" hangingPunct="1"/>
            <a:r>
              <a:rPr lang="en-CA" altLang="en-US"/>
              <a:t>Key Changes</a:t>
            </a:r>
          </a:p>
        </p:txBody>
      </p:sp>
      <p:sp>
        <p:nvSpPr>
          <p:cNvPr id="43010" name="Content Placeholder 2"/>
          <p:cNvSpPr>
            <a:spLocks noGrp="1"/>
          </p:cNvSpPr>
          <p:nvPr>
            <p:ph type="body" idx="4294967295"/>
          </p:nvPr>
        </p:nvSpPr>
        <p:spPr/>
        <p:txBody>
          <a:bodyPr/>
          <a:lstStyle/>
          <a:p>
            <a:r>
              <a:rPr lang="en-CA" altLang="ja-JP" sz="2400" b="0"/>
              <a:t>New information on</a:t>
            </a:r>
          </a:p>
          <a:p>
            <a:pPr lvl="1"/>
            <a:r>
              <a:rPr lang="en-CA" altLang="ja-JP" sz="2400" b="1">
                <a:latin typeface="Open Sans" charset="0"/>
              </a:rPr>
              <a:t>Post-Transplant Diabetes (PTDM)</a:t>
            </a:r>
          </a:p>
          <a:p>
            <a:pPr lvl="2"/>
            <a:r>
              <a:rPr lang="en-CA" altLang="ja-JP" sz="2000" b="1">
                <a:latin typeface="Open Sans" charset="0"/>
              </a:rPr>
              <a:t>Recommended screening and management</a:t>
            </a:r>
          </a:p>
        </p:txBody>
      </p:sp>
      <p:sp>
        <p:nvSpPr>
          <p:cNvPr id="4301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20.  Diabetes and Transplantation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idx="4294967295"/>
          </p:nvPr>
        </p:nvSpPr>
        <p:spPr>
          <a:xfrm>
            <a:off x="687388" y="544513"/>
            <a:ext cx="7772400" cy="1143000"/>
          </a:xfrm>
        </p:spPr>
        <p:txBody>
          <a:bodyPr/>
          <a:lstStyle/>
          <a:p>
            <a:r>
              <a:rPr lang="en-US" altLang="en-US" sz="2800"/>
              <a:t>Pancreatic or Islet Transplant may Restore Endogenous Insulin Secretion</a:t>
            </a:r>
          </a:p>
        </p:txBody>
      </p:sp>
      <p:sp>
        <p:nvSpPr>
          <p:cNvPr id="44034" name="Freeform 6"/>
          <p:cNvSpPr>
            <a:spLocks/>
          </p:cNvSpPr>
          <p:nvPr/>
        </p:nvSpPr>
        <p:spPr bwMode="auto">
          <a:xfrm>
            <a:off x="609600" y="3879850"/>
            <a:ext cx="8153400" cy="527050"/>
          </a:xfrm>
          <a:custGeom>
            <a:avLst/>
            <a:gdLst>
              <a:gd name="T0" fmla="*/ 0 w 8153400"/>
              <a:gd name="T1" fmla="*/ 0 h 2028024"/>
              <a:gd name="T2" fmla="*/ 8153400 w 8153400"/>
              <a:gd name="T3" fmla="*/ 0 h 2028024"/>
              <a:gd name="T4" fmla="*/ 8153400 w 8153400"/>
              <a:gd name="T5" fmla="*/ 2405 h 2028024"/>
              <a:gd name="T6" fmla="*/ 0 w 8153400"/>
              <a:gd name="T7" fmla="*/ 2405 h 2028024"/>
              <a:gd name="T8" fmla="*/ 0 w 8153400"/>
              <a:gd name="T9" fmla="*/ 0 h 2028024"/>
              <a:gd name="T10" fmla="*/ 0 60000 65536"/>
              <a:gd name="T11" fmla="*/ 0 60000 65536"/>
              <a:gd name="T12" fmla="*/ 0 60000 65536"/>
              <a:gd name="T13" fmla="*/ 0 60000 65536"/>
              <a:gd name="T14" fmla="*/ 0 60000 65536"/>
              <a:gd name="T15" fmla="*/ 0 w 8153400"/>
              <a:gd name="T16" fmla="*/ 0 h 2028024"/>
              <a:gd name="T17" fmla="*/ 8153400 w 8153400"/>
              <a:gd name="T18" fmla="*/ 2028024 h 2028024"/>
            </a:gdLst>
            <a:ahLst/>
            <a:cxnLst>
              <a:cxn ang="T10">
                <a:pos x="T0" y="T1"/>
              </a:cxn>
              <a:cxn ang="T11">
                <a:pos x="T2" y="T3"/>
              </a:cxn>
              <a:cxn ang="T12">
                <a:pos x="T4" y="T5"/>
              </a:cxn>
              <a:cxn ang="T13">
                <a:pos x="T6" y="T7"/>
              </a:cxn>
              <a:cxn ang="T14">
                <a:pos x="T8" y="T9"/>
              </a:cxn>
            </a:cxnLst>
            <a:rect l="T15" t="T16" r="T17" b="T18"/>
            <a:pathLst>
              <a:path w="8153400" h="2028024">
                <a:moveTo>
                  <a:pt x="0" y="0"/>
                </a:moveTo>
                <a:lnTo>
                  <a:pt x="8153400" y="0"/>
                </a:lnTo>
                <a:lnTo>
                  <a:pt x="8153400" y="2028024"/>
                </a:lnTo>
                <a:lnTo>
                  <a:pt x="0" y="2028024"/>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70688" tIns="170688" rIns="170688" bIns="1103579"/>
          <a:lstStyle>
            <a:lvl1pPr defTabSz="1066800">
              <a:defRPr sz="2400">
                <a:solidFill>
                  <a:schemeClr val="tx1"/>
                </a:solidFill>
                <a:latin typeface="Calibri" charset="0"/>
                <a:ea typeface="MS PGothic" charset="-128"/>
              </a:defRPr>
            </a:lvl1pPr>
            <a:lvl2pPr marL="742950" indent="-285750" defTabSz="1066800">
              <a:defRPr sz="2400">
                <a:solidFill>
                  <a:schemeClr val="tx1"/>
                </a:solidFill>
                <a:latin typeface="Calibri" charset="0"/>
                <a:ea typeface="MS PGothic" charset="-128"/>
              </a:defRPr>
            </a:lvl2pPr>
            <a:lvl3pPr marL="1143000" indent="-228600" defTabSz="1066800">
              <a:defRPr sz="2400">
                <a:solidFill>
                  <a:schemeClr val="tx1"/>
                </a:solidFill>
                <a:latin typeface="Calibri" charset="0"/>
                <a:ea typeface="MS PGothic" charset="-128"/>
              </a:defRPr>
            </a:lvl3pPr>
            <a:lvl4pPr marL="1600200" indent="-228600" defTabSz="1066800">
              <a:defRPr sz="2400">
                <a:solidFill>
                  <a:schemeClr val="tx1"/>
                </a:solidFill>
                <a:latin typeface="Calibri" charset="0"/>
                <a:ea typeface="MS PGothic" charset="-128"/>
              </a:defRPr>
            </a:lvl4pPr>
            <a:lvl5pPr marL="2057400" indent="-228600" defTabSz="1066800">
              <a:defRPr sz="2400">
                <a:solidFill>
                  <a:schemeClr val="tx1"/>
                </a:solidFill>
                <a:latin typeface="Calibri" charset="0"/>
                <a:ea typeface="MS PGothic" charset="-128"/>
              </a:defRPr>
            </a:lvl5pPr>
            <a:lvl6pPr marL="2514600" indent="-228600" defTabSz="1066800" eaLnBrk="0" fontAlgn="base" hangingPunct="0">
              <a:spcBef>
                <a:spcPct val="0"/>
              </a:spcBef>
              <a:spcAft>
                <a:spcPct val="0"/>
              </a:spcAft>
              <a:defRPr sz="2400">
                <a:solidFill>
                  <a:schemeClr val="tx1"/>
                </a:solidFill>
                <a:latin typeface="Calibri" charset="0"/>
                <a:ea typeface="MS PGothic" charset="-128"/>
              </a:defRPr>
            </a:lvl6pPr>
            <a:lvl7pPr marL="2971800" indent="-228600" defTabSz="1066800" eaLnBrk="0" fontAlgn="base" hangingPunct="0">
              <a:spcBef>
                <a:spcPct val="0"/>
              </a:spcBef>
              <a:spcAft>
                <a:spcPct val="0"/>
              </a:spcAft>
              <a:defRPr sz="2400">
                <a:solidFill>
                  <a:schemeClr val="tx1"/>
                </a:solidFill>
                <a:latin typeface="Calibri" charset="0"/>
                <a:ea typeface="MS PGothic" charset="-128"/>
              </a:defRPr>
            </a:lvl7pPr>
            <a:lvl8pPr marL="3429000" indent="-228600" defTabSz="1066800" eaLnBrk="0" fontAlgn="base" hangingPunct="0">
              <a:spcBef>
                <a:spcPct val="0"/>
              </a:spcBef>
              <a:spcAft>
                <a:spcPct val="0"/>
              </a:spcAft>
              <a:defRPr sz="2400">
                <a:solidFill>
                  <a:schemeClr val="tx1"/>
                </a:solidFill>
                <a:latin typeface="Calibri" charset="0"/>
                <a:ea typeface="MS PGothic" charset="-128"/>
              </a:defRPr>
            </a:lvl8pPr>
            <a:lvl9pPr marL="3886200" indent="-228600" defTabSz="1066800"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lnSpc>
                <a:spcPct val="90000"/>
              </a:lnSpc>
              <a:spcAft>
                <a:spcPct val="35000"/>
              </a:spcAft>
            </a:pPr>
            <a:endParaRPr lang="en-US" altLang="en-US" sz="1000">
              <a:solidFill>
                <a:srgbClr val="FFFFFF"/>
              </a:solidFill>
              <a:latin typeface="Arial" charset="0"/>
            </a:endParaRPr>
          </a:p>
          <a:p>
            <a:pPr algn="ctr" eaLnBrk="1" hangingPunct="1">
              <a:lnSpc>
                <a:spcPct val="90000"/>
              </a:lnSpc>
              <a:spcAft>
                <a:spcPct val="35000"/>
              </a:spcAft>
            </a:pPr>
            <a:endParaRPr lang="en-US" altLang="en-US" sz="600">
              <a:solidFill>
                <a:srgbClr val="FFFFFF"/>
              </a:solidFill>
              <a:latin typeface="Arial" charset="0"/>
            </a:endParaRPr>
          </a:p>
          <a:p>
            <a:pPr algn="ctr" eaLnBrk="1" hangingPunct="1">
              <a:lnSpc>
                <a:spcPct val="90000"/>
              </a:lnSpc>
              <a:spcAft>
                <a:spcPct val="35000"/>
              </a:spcAft>
            </a:pPr>
            <a:r>
              <a:rPr lang="en-US" altLang="en-US">
                <a:solidFill>
                  <a:srgbClr val="FFFFFF"/>
                </a:solidFill>
                <a:latin typeface="Open Sans" charset="0"/>
              </a:rPr>
              <a:t>Reduction of diabetes related complications</a:t>
            </a:r>
          </a:p>
        </p:txBody>
      </p:sp>
      <p:sp>
        <p:nvSpPr>
          <p:cNvPr id="8" name="Freeform 7"/>
          <p:cNvSpPr/>
          <p:nvPr/>
        </p:nvSpPr>
        <p:spPr>
          <a:xfrm>
            <a:off x="609600" y="4373563"/>
            <a:ext cx="4010025" cy="1187450"/>
          </a:xfrm>
          <a:custGeom>
            <a:avLst/>
            <a:gdLst>
              <a:gd name="connsiteX0" fmla="*/ 0 w 4009013"/>
              <a:gd name="connsiteY0" fmla="*/ 0 h 1184807"/>
              <a:gd name="connsiteX1" fmla="*/ 4009013 w 4009013"/>
              <a:gd name="connsiteY1" fmla="*/ 0 h 1184807"/>
              <a:gd name="connsiteX2" fmla="*/ 4009013 w 4009013"/>
              <a:gd name="connsiteY2" fmla="*/ 1184807 h 1184807"/>
              <a:gd name="connsiteX3" fmla="*/ 0 w 4009013"/>
              <a:gd name="connsiteY3" fmla="*/ 1184807 h 1184807"/>
              <a:gd name="connsiteX4" fmla="*/ 0 w 4009013"/>
              <a:gd name="connsiteY4" fmla="*/ 0 h 1184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9013" h="1184807">
                <a:moveTo>
                  <a:pt x="0" y="0"/>
                </a:moveTo>
                <a:lnTo>
                  <a:pt x="4009013" y="0"/>
                </a:lnTo>
                <a:lnTo>
                  <a:pt x="4009013" y="1184807"/>
                </a:lnTo>
                <a:lnTo>
                  <a:pt x="0" y="1184807"/>
                </a:lnTo>
                <a:lnTo>
                  <a:pt x="0" y="0"/>
                </a:lnTo>
                <a:close/>
              </a:path>
            </a:pathLst>
          </a:custGeom>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lIns="128016" tIns="22860" rIns="128016" bIns="22860" anchor="ctr"/>
          <a:lstStyle>
            <a:lvl1pPr defTabSz="800100" eaLnBrk="0" hangingPunct="0">
              <a:defRPr sz="1700">
                <a:solidFill>
                  <a:schemeClr val="tx1"/>
                </a:solidFill>
                <a:latin typeface="Calibri" charset="0"/>
                <a:ea typeface="Arial" charset="0"/>
                <a:cs typeface="Arial" charset="0"/>
              </a:defRPr>
            </a:lvl1pPr>
            <a:lvl2pPr defTabSz="800100" eaLnBrk="0" hangingPunct="0">
              <a:defRPr sz="1700">
                <a:solidFill>
                  <a:schemeClr val="tx1"/>
                </a:solidFill>
                <a:latin typeface="Calibri" charset="0"/>
                <a:ea typeface="Arial" charset="0"/>
                <a:cs typeface="Arial" charset="0"/>
              </a:defRPr>
            </a:lvl2pPr>
            <a:lvl3pPr defTabSz="800100" eaLnBrk="0" hangingPunct="0">
              <a:defRPr sz="1700">
                <a:solidFill>
                  <a:schemeClr val="tx1"/>
                </a:solidFill>
                <a:latin typeface="Calibri" charset="0"/>
                <a:ea typeface="Arial" charset="0"/>
                <a:cs typeface="Arial" charset="0"/>
              </a:defRPr>
            </a:lvl3pPr>
            <a:lvl4pPr defTabSz="800100" eaLnBrk="0" hangingPunct="0">
              <a:defRPr sz="1700">
                <a:solidFill>
                  <a:schemeClr val="tx1"/>
                </a:solidFill>
                <a:latin typeface="Calibri" charset="0"/>
                <a:ea typeface="Arial" charset="0"/>
                <a:cs typeface="Arial" charset="0"/>
              </a:defRPr>
            </a:lvl4pPr>
            <a:lvl5pPr defTabSz="800100" eaLnBrk="0" hangingPunct="0">
              <a:defRPr sz="1700">
                <a:solidFill>
                  <a:schemeClr val="tx1"/>
                </a:solidFill>
                <a:latin typeface="Calibri" charset="0"/>
                <a:ea typeface="Arial" charset="0"/>
                <a:cs typeface="Arial" charset="0"/>
              </a:defRPr>
            </a:lvl5pPr>
            <a:lvl6pPr marL="2139950" indent="146050" defTabSz="80010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defTabSz="80010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defTabSz="80010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defTabSz="800100" eaLnBrk="0" fontAlgn="base" hangingPunct="0">
              <a:spcBef>
                <a:spcPct val="0"/>
              </a:spcBef>
              <a:spcAft>
                <a:spcPct val="0"/>
              </a:spcAft>
              <a:defRPr sz="1700">
                <a:solidFill>
                  <a:schemeClr val="tx1"/>
                </a:solidFill>
                <a:latin typeface="Calibri" charset="0"/>
                <a:ea typeface="Arial" charset="0"/>
                <a:cs typeface="Arial" charset="0"/>
              </a:defRPr>
            </a:lvl9pPr>
          </a:lstStyle>
          <a:p>
            <a:pPr algn="ctr" eaLnBrk="1" hangingPunct="1">
              <a:lnSpc>
                <a:spcPct val="90000"/>
              </a:lnSpc>
              <a:spcAft>
                <a:spcPct val="35000"/>
              </a:spcAft>
              <a:defRPr/>
            </a:pPr>
            <a:r>
              <a:rPr lang="en-US" altLang="en-US" sz="1800" b="1" dirty="0" smtClean="0">
                <a:solidFill>
                  <a:srgbClr val="000000"/>
                </a:solidFill>
                <a:latin typeface="Open Sans" charset="0"/>
              </a:rPr>
              <a:t>Islet Transplant</a:t>
            </a:r>
            <a:r>
              <a:rPr lang="en-US" altLang="en-US" sz="1800" dirty="0" smtClean="0">
                <a:solidFill>
                  <a:srgbClr val="000000"/>
                </a:solidFill>
                <a:latin typeface="Arial" charset="0"/>
              </a:rPr>
              <a:t> </a:t>
            </a:r>
          </a:p>
          <a:p>
            <a:pPr algn="ctr" eaLnBrk="1" hangingPunct="1">
              <a:lnSpc>
                <a:spcPct val="90000"/>
              </a:lnSpc>
              <a:spcAft>
                <a:spcPct val="35000"/>
              </a:spcAft>
              <a:defRPr/>
            </a:pPr>
            <a:r>
              <a:rPr lang="en-US" altLang="en-US" sz="1800" dirty="0" smtClean="0">
                <a:solidFill>
                  <a:srgbClr val="000000"/>
                </a:solidFill>
                <a:latin typeface="Open Sans" charset="0"/>
              </a:rPr>
              <a:t>May stabilize microvascular disease</a:t>
            </a:r>
          </a:p>
        </p:txBody>
      </p:sp>
      <p:sp>
        <p:nvSpPr>
          <p:cNvPr id="10" name="Freeform 9"/>
          <p:cNvSpPr/>
          <p:nvPr/>
        </p:nvSpPr>
        <p:spPr>
          <a:xfrm>
            <a:off x="4619625" y="4373563"/>
            <a:ext cx="4143375" cy="1189037"/>
          </a:xfrm>
          <a:custGeom>
            <a:avLst/>
            <a:gdLst>
              <a:gd name="connsiteX0" fmla="*/ 0 w 4143039"/>
              <a:gd name="connsiteY0" fmla="*/ 0 h 1189538"/>
              <a:gd name="connsiteX1" fmla="*/ 4143039 w 4143039"/>
              <a:gd name="connsiteY1" fmla="*/ 0 h 1189538"/>
              <a:gd name="connsiteX2" fmla="*/ 4143039 w 4143039"/>
              <a:gd name="connsiteY2" fmla="*/ 1189538 h 1189538"/>
              <a:gd name="connsiteX3" fmla="*/ 0 w 4143039"/>
              <a:gd name="connsiteY3" fmla="*/ 1189538 h 1189538"/>
              <a:gd name="connsiteX4" fmla="*/ 0 w 4143039"/>
              <a:gd name="connsiteY4" fmla="*/ 0 h 1189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3039" h="1189538">
                <a:moveTo>
                  <a:pt x="0" y="0"/>
                </a:moveTo>
                <a:lnTo>
                  <a:pt x="4143039" y="0"/>
                </a:lnTo>
                <a:lnTo>
                  <a:pt x="4143039" y="1189538"/>
                </a:lnTo>
                <a:lnTo>
                  <a:pt x="0" y="1189538"/>
                </a:lnTo>
                <a:lnTo>
                  <a:pt x="0" y="0"/>
                </a:lnTo>
                <a:close/>
              </a:path>
            </a:pathLst>
          </a:custGeom>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lIns="128016" tIns="22860" rIns="128016" bIns="22860" anchor="ctr"/>
          <a:lstStyle>
            <a:lvl1pPr defTabSz="800100" eaLnBrk="0" hangingPunct="0">
              <a:defRPr sz="1700">
                <a:solidFill>
                  <a:schemeClr val="tx1"/>
                </a:solidFill>
                <a:latin typeface="Calibri" charset="0"/>
                <a:ea typeface="Arial" charset="0"/>
                <a:cs typeface="Arial" charset="0"/>
              </a:defRPr>
            </a:lvl1pPr>
            <a:lvl2pPr defTabSz="800100" eaLnBrk="0" hangingPunct="0">
              <a:defRPr sz="1700">
                <a:solidFill>
                  <a:schemeClr val="tx1"/>
                </a:solidFill>
                <a:latin typeface="Calibri" charset="0"/>
                <a:ea typeface="Arial" charset="0"/>
                <a:cs typeface="Arial" charset="0"/>
              </a:defRPr>
            </a:lvl2pPr>
            <a:lvl3pPr defTabSz="800100" eaLnBrk="0" hangingPunct="0">
              <a:defRPr sz="1700">
                <a:solidFill>
                  <a:schemeClr val="tx1"/>
                </a:solidFill>
                <a:latin typeface="Calibri" charset="0"/>
                <a:ea typeface="Arial" charset="0"/>
                <a:cs typeface="Arial" charset="0"/>
              </a:defRPr>
            </a:lvl3pPr>
            <a:lvl4pPr defTabSz="800100" eaLnBrk="0" hangingPunct="0">
              <a:defRPr sz="1700">
                <a:solidFill>
                  <a:schemeClr val="tx1"/>
                </a:solidFill>
                <a:latin typeface="Calibri" charset="0"/>
                <a:ea typeface="Arial" charset="0"/>
                <a:cs typeface="Arial" charset="0"/>
              </a:defRPr>
            </a:lvl4pPr>
            <a:lvl5pPr defTabSz="800100" eaLnBrk="0" hangingPunct="0">
              <a:defRPr sz="1700">
                <a:solidFill>
                  <a:schemeClr val="tx1"/>
                </a:solidFill>
                <a:latin typeface="Calibri" charset="0"/>
                <a:ea typeface="Arial" charset="0"/>
                <a:cs typeface="Arial" charset="0"/>
              </a:defRPr>
            </a:lvl5pPr>
            <a:lvl6pPr marL="2139950" indent="146050" defTabSz="80010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defTabSz="80010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defTabSz="80010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defTabSz="800100" eaLnBrk="0" fontAlgn="base" hangingPunct="0">
              <a:spcBef>
                <a:spcPct val="0"/>
              </a:spcBef>
              <a:spcAft>
                <a:spcPct val="0"/>
              </a:spcAft>
              <a:defRPr sz="1700">
                <a:solidFill>
                  <a:schemeClr val="tx1"/>
                </a:solidFill>
                <a:latin typeface="Calibri" charset="0"/>
                <a:ea typeface="Arial" charset="0"/>
                <a:cs typeface="Arial" charset="0"/>
              </a:defRPr>
            </a:lvl9pPr>
          </a:lstStyle>
          <a:p>
            <a:pPr algn="ctr" eaLnBrk="1" hangingPunct="1">
              <a:lnSpc>
                <a:spcPct val="90000"/>
              </a:lnSpc>
              <a:spcAft>
                <a:spcPct val="35000"/>
              </a:spcAft>
              <a:defRPr/>
            </a:pPr>
            <a:r>
              <a:rPr lang="en-US" altLang="en-US" sz="1800" b="1" smtClean="0">
                <a:solidFill>
                  <a:srgbClr val="000000"/>
                </a:solidFill>
                <a:latin typeface="Open Sans" charset="0"/>
              </a:rPr>
              <a:t>Pancreatic Transplant</a:t>
            </a:r>
            <a:r>
              <a:rPr lang="en-US" altLang="en-US" sz="1800" smtClean="0">
                <a:solidFill>
                  <a:srgbClr val="000000"/>
                </a:solidFill>
                <a:latin typeface="Open Sans" charset="0"/>
              </a:rPr>
              <a:t> </a:t>
            </a:r>
          </a:p>
          <a:p>
            <a:pPr algn="ctr" eaLnBrk="1" hangingPunct="1">
              <a:lnSpc>
                <a:spcPct val="90000"/>
              </a:lnSpc>
              <a:spcAft>
                <a:spcPct val="35000"/>
              </a:spcAft>
              <a:defRPr/>
            </a:pPr>
            <a:r>
              <a:rPr lang="en-US" altLang="en-US" sz="1800" smtClean="0">
                <a:solidFill>
                  <a:srgbClr val="000000"/>
                </a:solidFill>
                <a:latin typeface="Open Sans" charset="0"/>
              </a:rPr>
              <a:t>Improved microvascular outcomes, lipids, blood pressure &amp; carotid intimal media thickness</a:t>
            </a:r>
          </a:p>
        </p:txBody>
      </p:sp>
      <p:sp>
        <p:nvSpPr>
          <p:cNvPr id="44037" name="Freeform 10"/>
          <p:cNvSpPr>
            <a:spLocks/>
          </p:cNvSpPr>
          <p:nvPr/>
        </p:nvSpPr>
        <p:spPr bwMode="auto">
          <a:xfrm>
            <a:off x="609600" y="2411413"/>
            <a:ext cx="8153400" cy="1519237"/>
          </a:xfrm>
          <a:custGeom>
            <a:avLst/>
            <a:gdLst>
              <a:gd name="T0" fmla="*/ 0 w 8153400"/>
              <a:gd name="T1" fmla="*/ 531732 h 1519571"/>
              <a:gd name="T2" fmla="*/ 3886754 w 8153400"/>
              <a:gd name="T3" fmla="*/ 531732 h 1519571"/>
              <a:gd name="T4" fmla="*/ 3886754 w 8153400"/>
              <a:gd name="T5" fmla="*/ 379561 h 1519571"/>
              <a:gd name="T6" fmla="*/ 3696807 w 8153400"/>
              <a:gd name="T7" fmla="*/ 379561 h 1519571"/>
              <a:gd name="T8" fmla="*/ 4076700 w 8153400"/>
              <a:gd name="T9" fmla="*/ 0 h 1519571"/>
              <a:gd name="T10" fmla="*/ 4456593 w 8153400"/>
              <a:gd name="T11" fmla="*/ 379561 h 1519571"/>
              <a:gd name="T12" fmla="*/ 4266646 w 8153400"/>
              <a:gd name="T13" fmla="*/ 379561 h 1519571"/>
              <a:gd name="T14" fmla="*/ 4266646 w 8153400"/>
              <a:gd name="T15" fmla="*/ 531732 h 1519571"/>
              <a:gd name="T16" fmla="*/ 8153400 w 8153400"/>
              <a:gd name="T17" fmla="*/ 531732 h 1519571"/>
              <a:gd name="T18" fmla="*/ 8153400 w 8153400"/>
              <a:gd name="T19" fmla="*/ 1518237 h 1519571"/>
              <a:gd name="T20" fmla="*/ 0 w 8153400"/>
              <a:gd name="T21" fmla="*/ 1518237 h 1519571"/>
              <a:gd name="T22" fmla="*/ 0 w 8153400"/>
              <a:gd name="T23" fmla="*/ 531732 h 15195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153400"/>
              <a:gd name="T37" fmla="*/ 0 h 1519571"/>
              <a:gd name="T38" fmla="*/ 8153400 w 8153400"/>
              <a:gd name="T39" fmla="*/ 1519571 h 15195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153400" h="1519571">
                <a:moveTo>
                  <a:pt x="8153400" y="987372"/>
                </a:moveTo>
                <a:lnTo>
                  <a:pt x="4266646" y="987372"/>
                </a:lnTo>
                <a:lnTo>
                  <a:pt x="4266646" y="1139678"/>
                </a:lnTo>
                <a:lnTo>
                  <a:pt x="4456593" y="1139678"/>
                </a:lnTo>
                <a:lnTo>
                  <a:pt x="4076700" y="1519570"/>
                </a:lnTo>
                <a:lnTo>
                  <a:pt x="3696807" y="1139678"/>
                </a:lnTo>
                <a:lnTo>
                  <a:pt x="3886754" y="1139678"/>
                </a:lnTo>
                <a:lnTo>
                  <a:pt x="3886754" y="987372"/>
                </a:lnTo>
                <a:lnTo>
                  <a:pt x="0" y="987372"/>
                </a:lnTo>
                <a:lnTo>
                  <a:pt x="0" y="1"/>
                </a:lnTo>
                <a:lnTo>
                  <a:pt x="8153400" y="1"/>
                </a:lnTo>
                <a:lnTo>
                  <a:pt x="8153400" y="987372"/>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70688" tIns="170689" rIns="170688" bIns="1156891" anchor="ctr"/>
          <a:lstStyle>
            <a:lvl1pPr defTabSz="1066800">
              <a:defRPr sz="2400">
                <a:solidFill>
                  <a:schemeClr val="tx1"/>
                </a:solidFill>
                <a:latin typeface="Calibri" charset="0"/>
                <a:ea typeface="MS PGothic" charset="-128"/>
              </a:defRPr>
            </a:lvl1pPr>
            <a:lvl2pPr marL="742950" indent="-285750" defTabSz="1066800">
              <a:defRPr sz="2400">
                <a:solidFill>
                  <a:schemeClr val="tx1"/>
                </a:solidFill>
                <a:latin typeface="Calibri" charset="0"/>
                <a:ea typeface="MS PGothic" charset="-128"/>
              </a:defRPr>
            </a:lvl2pPr>
            <a:lvl3pPr marL="1143000" indent="-228600" defTabSz="1066800">
              <a:defRPr sz="2400">
                <a:solidFill>
                  <a:schemeClr val="tx1"/>
                </a:solidFill>
                <a:latin typeface="Calibri" charset="0"/>
                <a:ea typeface="MS PGothic" charset="-128"/>
              </a:defRPr>
            </a:lvl3pPr>
            <a:lvl4pPr marL="1600200" indent="-228600" defTabSz="1066800">
              <a:defRPr sz="2400">
                <a:solidFill>
                  <a:schemeClr val="tx1"/>
                </a:solidFill>
                <a:latin typeface="Calibri" charset="0"/>
                <a:ea typeface="MS PGothic" charset="-128"/>
              </a:defRPr>
            </a:lvl4pPr>
            <a:lvl5pPr marL="2057400" indent="-228600" defTabSz="1066800">
              <a:defRPr sz="2400">
                <a:solidFill>
                  <a:schemeClr val="tx1"/>
                </a:solidFill>
                <a:latin typeface="Calibri" charset="0"/>
                <a:ea typeface="MS PGothic" charset="-128"/>
              </a:defRPr>
            </a:lvl5pPr>
            <a:lvl6pPr marL="2514600" indent="-228600" defTabSz="1066800" eaLnBrk="0" fontAlgn="base" hangingPunct="0">
              <a:spcBef>
                <a:spcPct val="0"/>
              </a:spcBef>
              <a:spcAft>
                <a:spcPct val="0"/>
              </a:spcAft>
              <a:defRPr sz="2400">
                <a:solidFill>
                  <a:schemeClr val="tx1"/>
                </a:solidFill>
                <a:latin typeface="Calibri" charset="0"/>
                <a:ea typeface="MS PGothic" charset="-128"/>
              </a:defRPr>
            </a:lvl6pPr>
            <a:lvl7pPr marL="2971800" indent="-228600" defTabSz="1066800" eaLnBrk="0" fontAlgn="base" hangingPunct="0">
              <a:spcBef>
                <a:spcPct val="0"/>
              </a:spcBef>
              <a:spcAft>
                <a:spcPct val="0"/>
              </a:spcAft>
              <a:defRPr sz="2400">
                <a:solidFill>
                  <a:schemeClr val="tx1"/>
                </a:solidFill>
                <a:latin typeface="Calibri" charset="0"/>
                <a:ea typeface="MS PGothic" charset="-128"/>
              </a:defRPr>
            </a:lvl7pPr>
            <a:lvl8pPr marL="3429000" indent="-228600" defTabSz="1066800" eaLnBrk="0" fontAlgn="base" hangingPunct="0">
              <a:spcBef>
                <a:spcPct val="0"/>
              </a:spcBef>
              <a:spcAft>
                <a:spcPct val="0"/>
              </a:spcAft>
              <a:defRPr sz="2400">
                <a:solidFill>
                  <a:schemeClr val="tx1"/>
                </a:solidFill>
                <a:latin typeface="Calibri" charset="0"/>
                <a:ea typeface="MS PGothic" charset="-128"/>
              </a:defRPr>
            </a:lvl8pPr>
            <a:lvl9pPr marL="3886200" indent="-228600" defTabSz="1066800"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lnSpc>
                <a:spcPct val="90000"/>
              </a:lnSpc>
              <a:spcAft>
                <a:spcPct val="35000"/>
              </a:spcAft>
            </a:pPr>
            <a:r>
              <a:rPr lang="en-US" altLang="en-US">
                <a:solidFill>
                  <a:srgbClr val="FFFFFF"/>
                </a:solidFill>
                <a:latin typeface="Open Sans" charset="0"/>
              </a:rPr>
              <a:t>Restoration of endogenous insulin secretion</a:t>
            </a:r>
          </a:p>
        </p:txBody>
      </p:sp>
      <p:sp>
        <p:nvSpPr>
          <p:cNvPr id="12" name="Freeform 11"/>
          <p:cNvSpPr/>
          <p:nvPr/>
        </p:nvSpPr>
        <p:spPr>
          <a:xfrm>
            <a:off x="611188" y="2879725"/>
            <a:ext cx="4152900" cy="534988"/>
          </a:xfrm>
          <a:custGeom>
            <a:avLst/>
            <a:gdLst>
              <a:gd name="connsiteX0" fmla="*/ 0 w 4152883"/>
              <a:gd name="connsiteY0" fmla="*/ 0 h 662894"/>
              <a:gd name="connsiteX1" fmla="*/ 4152883 w 4152883"/>
              <a:gd name="connsiteY1" fmla="*/ 0 h 662894"/>
              <a:gd name="connsiteX2" fmla="*/ 4152883 w 4152883"/>
              <a:gd name="connsiteY2" fmla="*/ 662894 h 662894"/>
              <a:gd name="connsiteX3" fmla="*/ 0 w 4152883"/>
              <a:gd name="connsiteY3" fmla="*/ 662894 h 662894"/>
              <a:gd name="connsiteX4" fmla="*/ 0 w 4152883"/>
              <a:gd name="connsiteY4" fmla="*/ 0 h 662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2883" h="662894">
                <a:moveTo>
                  <a:pt x="0" y="0"/>
                </a:moveTo>
                <a:lnTo>
                  <a:pt x="4152883" y="0"/>
                </a:lnTo>
                <a:lnTo>
                  <a:pt x="4152883" y="662894"/>
                </a:lnTo>
                <a:lnTo>
                  <a:pt x="0" y="662894"/>
                </a:lnTo>
                <a:lnTo>
                  <a:pt x="0" y="0"/>
                </a:lnTo>
                <a:close/>
              </a:path>
            </a:pathLst>
          </a:custGeom>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lIns="142240" tIns="25400" rIns="142240" bIns="25400" spcCol="1270" anchor="ctr"/>
          <a:lstStyle/>
          <a:p>
            <a:pPr algn="ctr" defTabSz="889000" eaLnBrk="1" hangingPunct="1">
              <a:lnSpc>
                <a:spcPct val="90000"/>
              </a:lnSpc>
              <a:spcAft>
                <a:spcPct val="35000"/>
              </a:spcAft>
              <a:defRPr/>
            </a:pPr>
            <a:r>
              <a:rPr lang="en-US" sz="2000" dirty="0">
                <a:latin typeface="Arial"/>
                <a:cs typeface="Arial"/>
              </a:rPr>
              <a:t>Improvement in A1C</a:t>
            </a:r>
          </a:p>
        </p:txBody>
      </p:sp>
      <p:sp>
        <p:nvSpPr>
          <p:cNvPr id="13" name="Freeform 12"/>
          <p:cNvSpPr/>
          <p:nvPr/>
        </p:nvSpPr>
        <p:spPr>
          <a:xfrm>
            <a:off x="4764088" y="2884488"/>
            <a:ext cx="3998912" cy="527050"/>
          </a:xfrm>
          <a:custGeom>
            <a:avLst/>
            <a:gdLst>
              <a:gd name="connsiteX0" fmla="*/ 0 w 3997076"/>
              <a:gd name="connsiteY0" fmla="*/ 0 h 662894"/>
              <a:gd name="connsiteX1" fmla="*/ 3997076 w 3997076"/>
              <a:gd name="connsiteY1" fmla="*/ 0 h 662894"/>
              <a:gd name="connsiteX2" fmla="*/ 3997076 w 3997076"/>
              <a:gd name="connsiteY2" fmla="*/ 662894 h 662894"/>
              <a:gd name="connsiteX3" fmla="*/ 0 w 3997076"/>
              <a:gd name="connsiteY3" fmla="*/ 662894 h 662894"/>
              <a:gd name="connsiteX4" fmla="*/ 0 w 3997076"/>
              <a:gd name="connsiteY4" fmla="*/ 0 h 662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7076" h="662894">
                <a:moveTo>
                  <a:pt x="0" y="0"/>
                </a:moveTo>
                <a:lnTo>
                  <a:pt x="3997076" y="0"/>
                </a:lnTo>
                <a:lnTo>
                  <a:pt x="3997076" y="662894"/>
                </a:lnTo>
                <a:lnTo>
                  <a:pt x="0" y="662894"/>
                </a:lnTo>
                <a:lnTo>
                  <a:pt x="0" y="0"/>
                </a:lnTo>
                <a:close/>
              </a:path>
            </a:pathLst>
          </a:custGeom>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lIns="142240" tIns="25400" rIns="142240" bIns="25400" anchor="ctr"/>
          <a:lstStyle>
            <a:lvl1pPr defTabSz="889000" eaLnBrk="0" hangingPunct="0">
              <a:defRPr sz="1700">
                <a:solidFill>
                  <a:schemeClr val="tx1"/>
                </a:solidFill>
                <a:latin typeface="Calibri" charset="0"/>
                <a:ea typeface="Arial" charset="0"/>
                <a:cs typeface="Arial" charset="0"/>
              </a:defRPr>
            </a:lvl1pPr>
            <a:lvl2pPr defTabSz="889000" eaLnBrk="0" hangingPunct="0">
              <a:defRPr sz="1700">
                <a:solidFill>
                  <a:schemeClr val="tx1"/>
                </a:solidFill>
                <a:latin typeface="Calibri" charset="0"/>
                <a:ea typeface="Arial" charset="0"/>
                <a:cs typeface="Arial" charset="0"/>
              </a:defRPr>
            </a:lvl2pPr>
            <a:lvl3pPr defTabSz="889000" eaLnBrk="0" hangingPunct="0">
              <a:defRPr sz="1700">
                <a:solidFill>
                  <a:schemeClr val="tx1"/>
                </a:solidFill>
                <a:latin typeface="Calibri" charset="0"/>
                <a:ea typeface="Arial" charset="0"/>
                <a:cs typeface="Arial" charset="0"/>
              </a:defRPr>
            </a:lvl3pPr>
            <a:lvl4pPr defTabSz="889000" eaLnBrk="0" hangingPunct="0">
              <a:defRPr sz="1700">
                <a:solidFill>
                  <a:schemeClr val="tx1"/>
                </a:solidFill>
                <a:latin typeface="Calibri" charset="0"/>
                <a:ea typeface="Arial" charset="0"/>
                <a:cs typeface="Arial" charset="0"/>
              </a:defRPr>
            </a:lvl4pPr>
            <a:lvl5pPr defTabSz="889000" eaLnBrk="0" hangingPunct="0">
              <a:defRPr sz="1700">
                <a:solidFill>
                  <a:schemeClr val="tx1"/>
                </a:solidFill>
                <a:latin typeface="Calibri" charset="0"/>
                <a:ea typeface="Arial" charset="0"/>
                <a:cs typeface="Arial" charset="0"/>
              </a:defRPr>
            </a:lvl5pPr>
            <a:lvl6pPr marL="2139950" indent="146050" defTabSz="88900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defTabSz="88900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defTabSz="88900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defTabSz="889000" eaLnBrk="0" fontAlgn="base" hangingPunct="0">
              <a:spcBef>
                <a:spcPct val="0"/>
              </a:spcBef>
              <a:spcAft>
                <a:spcPct val="0"/>
              </a:spcAft>
              <a:defRPr sz="1700">
                <a:solidFill>
                  <a:schemeClr val="tx1"/>
                </a:solidFill>
                <a:latin typeface="Calibri" charset="0"/>
                <a:ea typeface="Arial" charset="0"/>
                <a:cs typeface="Arial" charset="0"/>
              </a:defRPr>
            </a:lvl9pPr>
          </a:lstStyle>
          <a:p>
            <a:pPr algn="ctr" eaLnBrk="1" hangingPunct="1">
              <a:lnSpc>
                <a:spcPct val="90000"/>
              </a:lnSpc>
              <a:spcAft>
                <a:spcPct val="35000"/>
              </a:spcAft>
              <a:defRPr/>
            </a:pPr>
            <a:r>
              <a:rPr lang="en-US" altLang="en-US" sz="2000" smtClean="0">
                <a:solidFill>
                  <a:srgbClr val="000000"/>
                </a:solidFill>
                <a:latin typeface="Open Sans" charset="0"/>
              </a:rPr>
              <a:t>Reduction/elimination of hypoglycemia</a:t>
            </a:r>
          </a:p>
        </p:txBody>
      </p:sp>
      <p:sp>
        <p:nvSpPr>
          <p:cNvPr id="44040" name="Freeform 13"/>
          <p:cNvSpPr>
            <a:spLocks/>
          </p:cNvSpPr>
          <p:nvPr/>
        </p:nvSpPr>
        <p:spPr bwMode="auto">
          <a:xfrm>
            <a:off x="609600" y="1752600"/>
            <a:ext cx="8153400" cy="684213"/>
          </a:xfrm>
          <a:custGeom>
            <a:avLst/>
            <a:gdLst>
              <a:gd name="T0" fmla="*/ 0 w 8153400"/>
              <a:gd name="T1" fmla="*/ 240023 h 683841"/>
              <a:gd name="T2" fmla="*/ 3991220 w 8153400"/>
              <a:gd name="T3" fmla="*/ 240023 h 683841"/>
              <a:gd name="T4" fmla="*/ 3991220 w 8153400"/>
              <a:gd name="T5" fmla="*/ 171332 h 683841"/>
              <a:gd name="T6" fmla="*/ 3905740 w 8153400"/>
              <a:gd name="T7" fmla="*/ 171332 h 683841"/>
              <a:gd name="T8" fmla="*/ 4076700 w 8153400"/>
              <a:gd name="T9" fmla="*/ 0 h 683841"/>
              <a:gd name="T10" fmla="*/ 4247660 w 8153400"/>
              <a:gd name="T11" fmla="*/ 171332 h 683841"/>
              <a:gd name="T12" fmla="*/ 4162180 w 8153400"/>
              <a:gd name="T13" fmla="*/ 171332 h 683841"/>
              <a:gd name="T14" fmla="*/ 4162180 w 8153400"/>
              <a:gd name="T15" fmla="*/ 240023 h 683841"/>
              <a:gd name="T16" fmla="*/ 8153400 w 8153400"/>
              <a:gd name="T17" fmla="*/ 240023 h 683841"/>
              <a:gd name="T18" fmla="*/ 8153400 w 8153400"/>
              <a:gd name="T19" fmla="*/ 685332 h 683841"/>
              <a:gd name="T20" fmla="*/ 0 w 8153400"/>
              <a:gd name="T21" fmla="*/ 685332 h 683841"/>
              <a:gd name="T22" fmla="*/ 0 w 8153400"/>
              <a:gd name="T23" fmla="*/ 240023 h 68384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153400"/>
              <a:gd name="T37" fmla="*/ 0 h 683841"/>
              <a:gd name="T38" fmla="*/ 8153400 w 8153400"/>
              <a:gd name="T39" fmla="*/ 683841 h 68384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153400" h="683841">
                <a:moveTo>
                  <a:pt x="8153400" y="444339"/>
                </a:moveTo>
                <a:lnTo>
                  <a:pt x="4162180" y="444339"/>
                </a:lnTo>
                <a:lnTo>
                  <a:pt x="4162180" y="512881"/>
                </a:lnTo>
                <a:lnTo>
                  <a:pt x="4247660" y="512881"/>
                </a:lnTo>
                <a:lnTo>
                  <a:pt x="4076700" y="683840"/>
                </a:lnTo>
                <a:lnTo>
                  <a:pt x="3905740" y="512881"/>
                </a:lnTo>
                <a:lnTo>
                  <a:pt x="3991220" y="512881"/>
                </a:lnTo>
                <a:lnTo>
                  <a:pt x="3991220" y="444339"/>
                </a:lnTo>
                <a:lnTo>
                  <a:pt x="0" y="444339"/>
                </a:lnTo>
                <a:lnTo>
                  <a:pt x="0" y="1"/>
                </a:lnTo>
                <a:lnTo>
                  <a:pt x="8153400" y="1"/>
                </a:lnTo>
                <a:lnTo>
                  <a:pt x="8153400" y="444339"/>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70687" tIns="170689" rIns="170688" bIns="410191" anchor="ctr"/>
          <a:lstStyle>
            <a:lvl1pPr defTabSz="1066800">
              <a:defRPr sz="2400">
                <a:solidFill>
                  <a:schemeClr val="tx1"/>
                </a:solidFill>
                <a:latin typeface="Calibri" charset="0"/>
                <a:ea typeface="MS PGothic" charset="-128"/>
              </a:defRPr>
            </a:lvl1pPr>
            <a:lvl2pPr marL="742950" indent="-285750" defTabSz="1066800">
              <a:defRPr sz="2400">
                <a:solidFill>
                  <a:schemeClr val="tx1"/>
                </a:solidFill>
                <a:latin typeface="Calibri" charset="0"/>
                <a:ea typeface="MS PGothic" charset="-128"/>
              </a:defRPr>
            </a:lvl2pPr>
            <a:lvl3pPr marL="1143000" indent="-228600" defTabSz="1066800">
              <a:defRPr sz="2400">
                <a:solidFill>
                  <a:schemeClr val="tx1"/>
                </a:solidFill>
                <a:latin typeface="Calibri" charset="0"/>
                <a:ea typeface="MS PGothic" charset="-128"/>
              </a:defRPr>
            </a:lvl3pPr>
            <a:lvl4pPr marL="1600200" indent="-228600" defTabSz="1066800">
              <a:defRPr sz="2400">
                <a:solidFill>
                  <a:schemeClr val="tx1"/>
                </a:solidFill>
                <a:latin typeface="Calibri" charset="0"/>
                <a:ea typeface="MS PGothic" charset="-128"/>
              </a:defRPr>
            </a:lvl4pPr>
            <a:lvl5pPr marL="2057400" indent="-228600" defTabSz="1066800">
              <a:defRPr sz="2400">
                <a:solidFill>
                  <a:schemeClr val="tx1"/>
                </a:solidFill>
                <a:latin typeface="Calibri" charset="0"/>
                <a:ea typeface="MS PGothic" charset="-128"/>
              </a:defRPr>
            </a:lvl5pPr>
            <a:lvl6pPr marL="2514600" indent="-228600" defTabSz="1066800" eaLnBrk="0" fontAlgn="base" hangingPunct="0">
              <a:spcBef>
                <a:spcPct val="0"/>
              </a:spcBef>
              <a:spcAft>
                <a:spcPct val="0"/>
              </a:spcAft>
              <a:defRPr sz="2400">
                <a:solidFill>
                  <a:schemeClr val="tx1"/>
                </a:solidFill>
                <a:latin typeface="Calibri" charset="0"/>
                <a:ea typeface="MS PGothic" charset="-128"/>
              </a:defRPr>
            </a:lvl6pPr>
            <a:lvl7pPr marL="2971800" indent="-228600" defTabSz="1066800" eaLnBrk="0" fontAlgn="base" hangingPunct="0">
              <a:spcBef>
                <a:spcPct val="0"/>
              </a:spcBef>
              <a:spcAft>
                <a:spcPct val="0"/>
              </a:spcAft>
              <a:defRPr sz="2400">
                <a:solidFill>
                  <a:schemeClr val="tx1"/>
                </a:solidFill>
                <a:latin typeface="Calibri" charset="0"/>
                <a:ea typeface="MS PGothic" charset="-128"/>
              </a:defRPr>
            </a:lvl7pPr>
            <a:lvl8pPr marL="3429000" indent="-228600" defTabSz="1066800" eaLnBrk="0" fontAlgn="base" hangingPunct="0">
              <a:spcBef>
                <a:spcPct val="0"/>
              </a:spcBef>
              <a:spcAft>
                <a:spcPct val="0"/>
              </a:spcAft>
              <a:defRPr sz="2400">
                <a:solidFill>
                  <a:schemeClr val="tx1"/>
                </a:solidFill>
                <a:latin typeface="Calibri" charset="0"/>
                <a:ea typeface="MS PGothic" charset="-128"/>
              </a:defRPr>
            </a:lvl8pPr>
            <a:lvl9pPr marL="3886200" indent="-228600" defTabSz="1066800"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lnSpc>
                <a:spcPct val="90000"/>
              </a:lnSpc>
              <a:spcAft>
                <a:spcPct val="35000"/>
              </a:spcAft>
            </a:pPr>
            <a:r>
              <a:rPr lang="en-US" altLang="en-US">
                <a:solidFill>
                  <a:srgbClr val="FFFFFF"/>
                </a:solidFill>
                <a:latin typeface="Open Sans" charset="0"/>
              </a:rPr>
              <a:t>Pancreatic transplant / islet transplant</a:t>
            </a:r>
          </a:p>
        </p:txBody>
      </p:sp>
      <p:sp>
        <p:nvSpPr>
          <p:cNvPr id="194571" name="Text Box 11"/>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20.  Diabetes and Transplantation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577850" y="365125"/>
            <a:ext cx="8210550" cy="1325563"/>
          </a:xfrm>
        </p:spPr>
        <p:txBody>
          <a:bodyPr/>
          <a:lstStyle/>
          <a:p>
            <a:r>
              <a:rPr lang="en-US" altLang="en-US" sz="4000"/>
              <a:t>Islet vs Pancreas Transplant</a:t>
            </a:r>
          </a:p>
        </p:txBody>
      </p:sp>
      <p:graphicFrame>
        <p:nvGraphicFramePr>
          <p:cNvPr id="3" name="Table 2"/>
          <p:cNvGraphicFramePr>
            <a:graphicFrameLocks noGrp="1"/>
          </p:cNvGraphicFramePr>
          <p:nvPr/>
        </p:nvGraphicFramePr>
        <p:xfrm>
          <a:off x="577850" y="1574800"/>
          <a:ext cx="7937500" cy="4356100"/>
        </p:xfrm>
        <a:graphic>
          <a:graphicData uri="http://schemas.openxmlformats.org/drawingml/2006/table">
            <a:tbl>
              <a:tblPr/>
              <a:tblGrid>
                <a:gridCol w="2514600"/>
                <a:gridCol w="2776538"/>
                <a:gridCol w="2646362"/>
              </a:tblGrid>
              <a:tr h="51911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altLang="en-US" sz="1300" b="1" i="0" u="none" strike="noStrike" cap="none" normalizeH="0" baseline="0">
                        <a:ln>
                          <a:noFill/>
                        </a:ln>
                        <a:solidFill>
                          <a:srgbClr val="FFFFFF"/>
                        </a:solidFill>
                        <a:effectLst/>
                        <a:latin typeface="Open Sans" charset="0"/>
                        <a:ea typeface="MS PGothic" charset="-128"/>
                        <a:cs typeface="Open Sans" charset="0"/>
                      </a:endParaRP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900" b="1" i="0" u="none" strike="noStrike" cap="none" normalizeH="0" baseline="0">
                          <a:ln>
                            <a:noFill/>
                          </a:ln>
                          <a:solidFill>
                            <a:srgbClr val="FFFFFF"/>
                          </a:solidFill>
                          <a:effectLst/>
                          <a:latin typeface="Open Sans" charset="0"/>
                          <a:ea typeface="MS PGothic" charset="-128"/>
                          <a:cs typeface="Open Sans" charset="0"/>
                        </a:rPr>
                        <a:t>Islet</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900" b="1" i="0" u="none" strike="noStrike" cap="none" normalizeH="0" baseline="0">
                          <a:ln>
                            <a:noFill/>
                          </a:ln>
                          <a:solidFill>
                            <a:srgbClr val="FFFFFF"/>
                          </a:solidFill>
                          <a:effectLst/>
                          <a:latin typeface="Open Sans" charset="0"/>
                          <a:ea typeface="MS PGothic" charset="-128"/>
                          <a:cs typeface="Open Sans" charset="0"/>
                        </a:rPr>
                        <a:t>Pancreas</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44926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a:ln>
                            <a:noFill/>
                          </a:ln>
                          <a:solidFill>
                            <a:srgbClr val="FFFFFF"/>
                          </a:solidFill>
                          <a:effectLst/>
                          <a:latin typeface="Open Sans" charset="0"/>
                          <a:ea typeface="MS PGothic" charset="-128"/>
                          <a:cs typeface="Open Sans" charset="0"/>
                        </a:rPr>
                        <a:t>Improved A1c</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Open Sans" charset="0"/>
                          <a:ea typeface="MS PGothic" charset="-128"/>
                          <a:cs typeface="Open Sans" charset="0"/>
                        </a:rPr>
                        <a:t>Yes</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Open Sans" charset="0"/>
                          <a:ea typeface="MS PGothic" charset="-128"/>
                          <a:cs typeface="Open Sans" charset="0"/>
                        </a:rPr>
                        <a:t>Yes</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69691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a:ln>
                            <a:noFill/>
                          </a:ln>
                          <a:solidFill>
                            <a:srgbClr val="FFFFFF"/>
                          </a:solidFill>
                          <a:effectLst/>
                          <a:latin typeface="Open Sans" charset="0"/>
                          <a:ea typeface="MS PGothic" charset="-128"/>
                          <a:cs typeface="Open Sans" charset="0"/>
                        </a:rPr>
                        <a:t>Protection from Hypoglycemia</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Open Sans" charset="0"/>
                          <a:ea typeface="MS PGothic" charset="-128"/>
                          <a:cs typeface="Open Sans" charset="0"/>
                        </a:rPr>
                        <a:t>Yes</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Open Sans" charset="0"/>
                          <a:ea typeface="MS PGothic" charset="-128"/>
                          <a:cs typeface="Open Sans" charset="0"/>
                        </a:rPr>
                        <a:t>Yes</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51911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a:ln>
                            <a:noFill/>
                          </a:ln>
                          <a:solidFill>
                            <a:srgbClr val="FFFFFF"/>
                          </a:solidFill>
                          <a:effectLst/>
                          <a:latin typeface="Open Sans" charset="0"/>
                          <a:ea typeface="MS PGothic" charset="-128"/>
                          <a:cs typeface="Open Sans" charset="0"/>
                        </a:rPr>
                        <a:t>Insulin Independence</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Open Sans" charset="0"/>
                          <a:ea typeface="MS PGothic" charset="-128"/>
                          <a:cs typeface="Open Sans" charset="0"/>
                        </a:rPr>
                        <a:t>Short term</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Open Sans" charset="0"/>
                          <a:ea typeface="MS PGothic" charset="-128"/>
                          <a:cs typeface="Open Sans" charset="0"/>
                        </a:rPr>
                        <a:t>Longer term</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51911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a:ln>
                            <a:noFill/>
                          </a:ln>
                          <a:solidFill>
                            <a:srgbClr val="FFFFFF"/>
                          </a:solidFill>
                          <a:effectLst/>
                          <a:latin typeface="Open Sans" charset="0"/>
                          <a:ea typeface="MS PGothic" charset="-128"/>
                          <a:cs typeface="Open Sans" charset="0"/>
                        </a:rPr>
                        <a:t>Invasiveness</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Open Sans" charset="0"/>
                          <a:ea typeface="MS PGothic" charset="-128"/>
                          <a:cs typeface="Open Sans" charset="0"/>
                        </a:rPr>
                        <a:t>Minimal, local anesthesia</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Open Sans" charset="0"/>
                          <a:ea typeface="MS PGothic" charset="-128"/>
                          <a:cs typeface="Open Sans" charset="0"/>
                        </a:rPr>
                        <a:t>Major abdominal surgery</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1133475">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a:ln>
                            <a:noFill/>
                          </a:ln>
                          <a:solidFill>
                            <a:srgbClr val="FFFFFF"/>
                          </a:solidFill>
                          <a:effectLst/>
                          <a:latin typeface="Open Sans" charset="0"/>
                          <a:ea typeface="MS PGothic" charset="-128"/>
                          <a:cs typeface="Open Sans" charset="0"/>
                        </a:rPr>
                        <a:t>Procedural Risks</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Open Sans" charset="0"/>
                          <a:ea typeface="MS PGothic" charset="-128"/>
                          <a:cs typeface="Open Sans" charset="0"/>
                        </a:rPr>
                        <a:t>Low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Open Sans" charset="0"/>
                          <a:ea typeface="MS PGothic" charset="-128"/>
                          <a:cs typeface="Open Sans" charset="0"/>
                        </a:rPr>
                        <a:t>(hemorrhage from hepatic puncture, branch portal vein thrombosis)</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Open Sans" charset="0"/>
                          <a:ea typeface="MS PGothic" charset="-128"/>
                          <a:cs typeface="Open Sans" charset="0"/>
                        </a:rPr>
                        <a:t>High</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Open Sans" charset="0"/>
                          <a:ea typeface="MS PGothic" charset="-128"/>
                          <a:cs typeface="Open Sans" charset="0"/>
                        </a:rPr>
                        <a:t>(thrombosis of graft, anastamotic leak, pancreatitis, infection, hemorrhage)</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51911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a:ln>
                            <a:noFill/>
                          </a:ln>
                          <a:solidFill>
                            <a:srgbClr val="FFFFFF"/>
                          </a:solidFill>
                          <a:effectLst/>
                          <a:latin typeface="Open Sans" charset="0"/>
                          <a:ea typeface="MS PGothic" charset="-128"/>
                          <a:cs typeface="Open Sans" charset="0"/>
                        </a:rPr>
                        <a:t>Immunosuppression</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Open Sans" charset="0"/>
                          <a:ea typeface="MS PGothic" charset="-128"/>
                          <a:cs typeface="Open Sans" charset="0"/>
                        </a:rPr>
                        <a:t>For duration of transplant</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Open Sans" charset="0"/>
                          <a:ea typeface="MS PGothic" charset="-128"/>
                          <a:cs typeface="Open Sans" charset="0"/>
                        </a:rPr>
                        <a:t>For duration of transplant</a:t>
                      </a:r>
                    </a:p>
                  </a:txBody>
                  <a:tcPr marL="91434" marR="91434" marT="43586" marB="4358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idx="4294967295"/>
          </p:nvPr>
        </p:nvSpPr>
        <p:spPr>
          <a:xfrm>
            <a:off x="687388" y="608013"/>
            <a:ext cx="7775575" cy="1144587"/>
          </a:xfrm>
        </p:spPr>
        <p:txBody>
          <a:bodyPr/>
          <a:lstStyle/>
          <a:p>
            <a:r>
              <a:rPr lang="en-US" altLang="en-US"/>
              <a:t>Co-existing Renal Disease</a:t>
            </a:r>
          </a:p>
        </p:txBody>
      </p:sp>
      <p:sp>
        <p:nvSpPr>
          <p:cNvPr id="47106" name="Content Placeholder 2"/>
          <p:cNvSpPr>
            <a:spLocks noGrp="1"/>
          </p:cNvSpPr>
          <p:nvPr>
            <p:ph idx="4294967295"/>
          </p:nvPr>
        </p:nvSpPr>
        <p:spPr>
          <a:xfrm>
            <a:off x="706438" y="1752600"/>
            <a:ext cx="7775575" cy="1143000"/>
          </a:xfrm>
        </p:spPr>
        <p:txBody>
          <a:bodyPr/>
          <a:lstStyle/>
          <a:p>
            <a:pPr marL="0" indent="0" algn="ctr">
              <a:lnSpc>
                <a:spcPct val="120000"/>
              </a:lnSpc>
              <a:buFont typeface="Arial" charset="0"/>
              <a:buNone/>
            </a:pPr>
            <a:r>
              <a:rPr lang="en-US" altLang="en-US" b="0"/>
              <a:t>Simultaneous kidney-pancreas transplant in patients with type 1 diabetes and ESRD can improve renal graft survival </a:t>
            </a:r>
          </a:p>
          <a:p>
            <a:pPr marL="0" indent="0" algn="ctr">
              <a:lnSpc>
                <a:spcPct val="120000"/>
              </a:lnSpc>
              <a:buFont typeface="Arial" charset="0"/>
              <a:buNone/>
            </a:pPr>
            <a:endParaRPr lang="en-US" altLang="en-US" b="0"/>
          </a:p>
          <a:p>
            <a:pPr marL="0" indent="0" algn="ctr">
              <a:lnSpc>
                <a:spcPct val="120000"/>
              </a:lnSpc>
              <a:buFont typeface="Arial" charset="0"/>
              <a:buNone/>
            </a:pPr>
            <a:endParaRPr lang="en-US" altLang="en-US" b="0"/>
          </a:p>
        </p:txBody>
      </p:sp>
      <p:sp>
        <p:nvSpPr>
          <p:cNvPr id="5" name="TextBox 4"/>
          <p:cNvSpPr txBox="1">
            <a:spLocks noChangeArrowheads="1"/>
          </p:cNvSpPr>
          <p:nvPr/>
        </p:nvSpPr>
        <p:spPr bwMode="auto">
          <a:xfrm>
            <a:off x="1003300" y="3752850"/>
            <a:ext cx="3352800"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lnSpc>
                <a:spcPct val="120000"/>
              </a:lnSpc>
            </a:pPr>
            <a:r>
              <a:rPr lang="en-US" altLang="en-US"/>
              <a:t>If considered for </a:t>
            </a:r>
          </a:p>
          <a:p>
            <a:pPr eaLnBrk="1" hangingPunct="1">
              <a:lnSpc>
                <a:spcPct val="120000"/>
              </a:lnSpc>
            </a:pPr>
            <a:r>
              <a:rPr lang="en-US" altLang="en-US" b="1"/>
              <a:t>renal transplant  </a:t>
            </a:r>
          </a:p>
        </p:txBody>
      </p:sp>
      <p:sp>
        <p:nvSpPr>
          <p:cNvPr id="6" name="TextBox 5"/>
          <p:cNvSpPr txBox="1">
            <a:spLocks noChangeArrowheads="1"/>
          </p:cNvSpPr>
          <p:nvPr/>
        </p:nvSpPr>
        <p:spPr bwMode="auto">
          <a:xfrm>
            <a:off x="5626100" y="3636963"/>
            <a:ext cx="30861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a:t>Consider for </a:t>
            </a:r>
            <a:r>
              <a:rPr lang="en-US" altLang="en-US" b="1"/>
              <a:t>simultaneous </a:t>
            </a:r>
          </a:p>
          <a:p>
            <a:pPr eaLnBrk="1" hangingPunct="1"/>
            <a:r>
              <a:rPr lang="en-US" altLang="en-US" b="1"/>
              <a:t>pancreas transplant  </a:t>
            </a:r>
          </a:p>
        </p:txBody>
      </p:sp>
      <p:grpSp>
        <p:nvGrpSpPr>
          <p:cNvPr id="7" name="Down Arrow 6"/>
          <p:cNvGrpSpPr>
            <a:grpSpLocks/>
          </p:cNvGrpSpPr>
          <p:nvPr/>
        </p:nvGrpSpPr>
        <p:grpSpPr bwMode="auto">
          <a:xfrm>
            <a:off x="3586163" y="3692525"/>
            <a:ext cx="1560512" cy="920750"/>
            <a:chOff x="2469" y="1985"/>
            <a:chExt cx="983" cy="580"/>
          </a:xfrm>
        </p:grpSpPr>
        <p:pic>
          <p:nvPicPr>
            <p:cNvPr id="47111" name="Down Arrow 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9" y="1985"/>
              <a:ext cx="983" cy="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2" name="Text Box 8"/>
            <p:cNvSpPr txBox="1">
              <a:spLocks noChangeArrowheads="1"/>
            </p:cNvSpPr>
            <p:nvPr/>
          </p:nvSpPr>
          <p:spPr bwMode="auto">
            <a:xfrm rot="-5400000">
              <a:off x="2755" y="1883"/>
              <a:ext cx="252" cy="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nchor="ct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endParaRPr lang="en-CA" altLang="en-US">
                <a:solidFill>
                  <a:srgbClr val="FFFFFF"/>
                </a:solidFill>
              </a:endParaRPr>
            </a:p>
          </p:txBody>
        </p:sp>
      </p:grpSp>
      <p:sp>
        <p:nvSpPr>
          <p:cNvPr id="191497" name="Text Box 9"/>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20.  Diabetes and Transplantation</a:t>
            </a:r>
          </a:p>
        </p:txBody>
      </p:sp>
      <p:sp>
        <p:nvSpPr>
          <p:cNvPr id="47114" name="Text Box 10"/>
          <p:cNvSpPr txBox="1">
            <a:spLocks noChangeArrowheads="1"/>
          </p:cNvSpPr>
          <p:nvPr/>
        </p:nvSpPr>
        <p:spPr bwMode="auto">
          <a:xfrm>
            <a:off x="431800" y="6311900"/>
            <a:ext cx="48641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a:defRPr sz="2400">
                <a:solidFill>
                  <a:schemeClr val="tx1"/>
                </a:solidFill>
                <a:latin typeface="Calibri" charset="0"/>
                <a:ea typeface="MS PGothic" charset="-128"/>
              </a:defRPr>
            </a:lvl2pPr>
            <a:lvl3pPr>
              <a:defRPr sz="2400">
                <a:solidFill>
                  <a:schemeClr val="tx1"/>
                </a:solidFill>
                <a:latin typeface="Calibri" charset="0"/>
                <a:ea typeface="MS PGothic" charset="-128"/>
              </a:defRPr>
            </a:lvl3pPr>
            <a:lvl4pPr>
              <a:defRPr sz="2400">
                <a:solidFill>
                  <a:schemeClr val="tx1"/>
                </a:solidFill>
                <a:latin typeface="Calibri" charset="0"/>
                <a:ea typeface="MS PGothic" charset="-128"/>
              </a:defRPr>
            </a:lvl4pPr>
            <a:lvl5pPr>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a:spcBef>
                <a:spcPct val="50000"/>
              </a:spcBef>
            </a:pPr>
            <a:r>
              <a:rPr lang="en-US" altLang="en-US" sz="1400" i="1"/>
              <a:t>ESRD</a:t>
            </a:r>
            <a:r>
              <a:rPr lang="en-US" altLang="en-US" sz="1400"/>
              <a:t>, end stage renal disease</a:t>
            </a:r>
            <a:endParaRPr lang="en-CA" altLang="en-US"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a:xfrm>
            <a:off x="628650" y="285750"/>
            <a:ext cx="8261350" cy="1325563"/>
          </a:xfrm>
        </p:spPr>
        <p:txBody>
          <a:bodyPr/>
          <a:lstStyle/>
          <a:p>
            <a:r>
              <a:rPr lang="en-US" altLang="en-US" sz="3600"/>
              <a:t>Transplant options for people with diabetes with and without ESRD</a:t>
            </a:r>
          </a:p>
        </p:txBody>
      </p:sp>
      <p:graphicFrame>
        <p:nvGraphicFramePr>
          <p:cNvPr id="49187" name="Group 35"/>
          <p:cNvGraphicFramePr>
            <a:graphicFrameLocks noGrp="1"/>
          </p:cNvGraphicFramePr>
          <p:nvPr>
            <p:ph idx="1"/>
          </p:nvPr>
        </p:nvGraphicFramePr>
        <p:xfrm>
          <a:off x="628650" y="2047875"/>
          <a:ext cx="7886700" cy="3109913"/>
        </p:xfrm>
        <a:graphic>
          <a:graphicData uri="http://schemas.openxmlformats.org/drawingml/2006/table">
            <a:tbl>
              <a:tblPr/>
              <a:tblGrid>
                <a:gridCol w="2628900"/>
                <a:gridCol w="2628900"/>
                <a:gridCol w="2628900"/>
              </a:tblGrid>
              <a:tr h="1416050">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Open Sans" charset="0"/>
                          <a:ea typeface="MS PGothic" charset="-128"/>
                          <a:cs typeface="Open Sans" charset="0"/>
                        </a:rPr>
                        <a:t>Renal transplant options for people with diabetes with ESRD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FFFFFF"/>
                          </a:solidFill>
                          <a:effectLst/>
                          <a:latin typeface="Open Sans" charset="0"/>
                          <a:ea typeface="MS PGothic" charset="-128"/>
                          <a:cs typeface="Open Sans" charset="0"/>
                        </a:rPr>
                        <a:t>(listed by usual wait time)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Open Sans" charset="0"/>
                          <a:ea typeface="MS PGothic" charset="-128"/>
                          <a:cs typeface="Open Sans" charset="0"/>
                        </a:rPr>
                        <a:t>Diabetes transplant options for people with functioning renal transplant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Open Sans" charset="0"/>
                          <a:ea typeface="MS PGothic" charset="-128"/>
                          <a:cs typeface="Open Sans" charset="0"/>
                        </a:rPr>
                        <a:t>Diabetes transplant options for type 1 diabetes subjects with lability ± hypoglycemia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441325">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Open Sans" charset="0"/>
                          <a:ea typeface="MS PGothic" charset="-128"/>
                          <a:cs typeface="Open Sans" charset="0"/>
                        </a:rPr>
                        <a:t>Living Donor Kidney</a:t>
                      </a:r>
                      <a:r>
                        <a:rPr kumimoji="0" lang="en-US" altLang="en-US" sz="1800" b="0" i="0" u="none" strike="noStrike" cap="none" normalizeH="0" baseline="30000">
                          <a:ln>
                            <a:noFill/>
                          </a:ln>
                          <a:solidFill>
                            <a:srgbClr val="000000"/>
                          </a:solidFill>
                          <a:effectLst/>
                          <a:latin typeface="Open Sans" charset="0"/>
                          <a:ea typeface="MS PGothic" charset="-128"/>
                          <a:cs typeface="Open Sans" charset="0"/>
                        </a:rPr>
                        <a:t>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Open Sans" charset="0"/>
                          <a:ea typeface="MS PGothic" charset="-128"/>
                          <a:cs typeface="Open Sans" charset="0"/>
                        </a:rPr>
                        <a:t>Islet after Kidney</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Open Sans" charset="0"/>
                          <a:ea typeface="MS PGothic" charset="-128"/>
                          <a:cs typeface="Open Sans" charset="0"/>
                        </a:rPr>
                        <a:t>Islet Alone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441325">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Open Sans" charset="0"/>
                          <a:ea typeface="MS PGothic" charset="-128"/>
                          <a:cs typeface="Open Sans" charset="0"/>
                        </a:rPr>
                        <a:t>Cadaveric Kidney</a:t>
                      </a:r>
                      <a:r>
                        <a:rPr kumimoji="0" lang="en-US" altLang="en-US" sz="1800" b="0" i="0" u="none" strike="noStrike" cap="none" normalizeH="0" baseline="30000">
                          <a:ln>
                            <a:noFill/>
                          </a:ln>
                          <a:solidFill>
                            <a:srgbClr val="000000"/>
                          </a:solidFill>
                          <a:effectLst/>
                          <a:latin typeface="Open Sans" charset="0"/>
                          <a:ea typeface="MS PGothic" charset="-128"/>
                          <a:cs typeface="Open Sans" charset="0"/>
                        </a:rPr>
                        <a:t>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Open Sans" charset="0"/>
                          <a:ea typeface="MS PGothic" charset="-128"/>
                          <a:cs typeface="Open Sans" charset="0"/>
                        </a:rPr>
                        <a:t>Pancreas after Kidney</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Open Sans" charset="0"/>
                          <a:ea typeface="MS PGothic" charset="-128"/>
                          <a:cs typeface="Open Sans" charset="0"/>
                        </a:rPr>
                        <a:t>Pancreas Alone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763588">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Open Sans" charset="0"/>
                          <a:ea typeface="MS PGothic" charset="-128"/>
                          <a:cs typeface="Open Sans" charset="0"/>
                        </a:rPr>
                        <a:t>Simultaneous Kidney-Pancreas</a:t>
                      </a:r>
                      <a:r>
                        <a:rPr kumimoji="0" lang="en-US" altLang="en-US" sz="1800" b="0" i="0" u="none" strike="noStrike" cap="none" normalizeH="0" baseline="30000">
                          <a:ln>
                            <a:noFill/>
                          </a:ln>
                          <a:solidFill>
                            <a:srgbClr val="000000"/>
                          </a:solidFill>
                          <a:effectLst/>
                          <a:latin typeface="Open Sans" charset="0"/>
                          <a:ea typeface="MS PGothic" charset="-128"/>
                          <a:cs typeface="Open Sans" charset="0"/>
                        </a:rPr>
                        <a:t>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altLang="en-US" sz="1800" b="0" i="0" u="none" strike="noStrike" cap="none" normalizeH="0" baseline="0">
                        <a:ln>
                          <a:noFill/>
                        </a:ln>
                        <a:solidFill>
                          <a:srgbClr val="000000"/>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altLang="en-US" sz="1800" b="0" i="0" u="none" strike="noStrike" cap="none" normalizeH="0" baseline="0">
                        <a:ln>
                          <a:noFill/>
                        </a:ln>
                        <a:solidFill>
                          <a:srgbClr val="000000"/>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49176" name="TextBox 4"/>
          <p:cNvSpPr txBox="1">
            <a:spLocks noChangeArrowheads="1"/>
          </p:cNvSpPr>
          <p:nvPr/>
        </p:nvSpPr>
        <p:spPr bwMode="auto">
          <a:xfrm>
            <a:off x="774700" y="5251450"/>
            <a:ext cx="24463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r>
              <a:rPr lang="en-US" altLang="en-US" sz="1800"/>
              <a:t>risk:benefit ratio comments </a:t>
            </a:r>
          </a:p>
        </p:txBody>
      </p:sp>
      <p:sp>
        <p:nvSpPr>
          <p:cNvPr id="49177" name="TextBox 5"/>
          <p:cNvSpPr txBox="1">
            <a:spLocks noChangeArrowheads="1"/>
          </p:cNvSpPr>
          <p:nvPr/>
        </p:nvSpPr>
        <p:spPr bwMode="auto">
          <a:xfrm>
            <a:off x="3221038" y="5180013"/>
            <a:ext cx="270192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1400"/>
              <a:t>Only procedural risks need considered since already committed to immunosuppression</a:t>
            </a:r>
          </a:p>
        </p:txBody>
      </p:sp>
      <p:sp>
        <p:nvSpPr>
          <p:cNvPr id="49178" name="TextBox 6"/>
          <p:cNvSpPr txBox="1">
            <a:spLocks noChangeArrowheads="1"/>
          </p:cNvSpPr>
          <p:nvPr/>
        </p:nvSpPr>
        <p:spPr bwMode="auto">
          <a:xfrm>
            <a:off x="5922963" y="5180013"/>
            <a:ext cx="2700337"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1400"/>
              <a:t>Risks of procedure and long term immunosuppression must be weighed against benefits</a:t>
            </a:r>
          </a:p>
        </p:txBody>
      </p:sp>
      <p:sp>
        <p:nvSpPr>
          <p:cNvPr id="8" name="Rectangle 7"/>
          <p:cNvSpPr/>
          <p:nvPr/>
        </p:nvSpPr>
        <p:spPr>
          <a:xfrm>
            <a:off x="628650" y="1655763"/>
            <a:ext cx="5221288" cy="3714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r>
              <a:rPr lang="en-US" dirty="0"/>
              <a:t>ESRD</a:t>
            </a:r>
          </a:p>
        </p:txBody>
      </p:sp>
      <p:sp>
        <p:nvSpPr>
          <p:cNvPr id="9" name="Rectangle 8"/>
          <p:cNvSpPr/>
          <p:nvPr/>
        </p:nvSpPr>
        <p:spPr>
          <a:xfrm>
            <a:off x="5903913" y="1655763"/>
            <a:ext cx="2592387" cy="371475"/>
          </a:xfrm>
          <a:prstGeom prst="rect">
            <a:avLst/>
          </a:prstGeom>
        </p:spPr>
        <p:style>
          <a:lnRef idx="1">
            <a:schemeClr val="dk1"/>
          </a:lnRef>
          <a:fillRef idx="2">
            <a:schemeClr val="dk1"/>
          </a:fillRef>
          <a:effectRef idx="1">
            <a:schemeClr val="dk1"/>
          </a:effectRef>
          <a:fontRef idx="minor">
            <a:schemeClr val="dk1"/>
          </a:fontRef>
        </p:style>
        <p:txBody>
          <a:bodyPr anchor="ctr"/>
          <a:lstStyle/>
          <a:p>
            <a:pPr algn="ctr" eaLnBrk="1" hangingPunct="1">
              <a:defRPr/>
            </a:pPr>
            <a:r>
              <a:rPr lang="en-US" dirty="0"/>
              <a:t>No ESRD</a:t>
            </a:r>
          </a:p>
        </p:txBody>
      </p:sp>
      <p:cxnSp>
        <p:nvCxnSpPr>
          <p:cNvPr id="11" name="Straight Arrow Connector 10"/>
          <p:cNvCxnSpPr/>
          <p:nvPr/>
        </p:nvCxnSpPr>
        <p:spPr>
          <a:xfrm flipV="1">
            <a:off x="3038475" y="3667125"/>
            <a:ext cx="365125" cy="185738"/>
          </a:xfrm>
          <a:prstGeom prst="straightConnector1">
            <a:avLst/>
          </a:prstGeom>
          <a:ln w="28575" cmpd="sng">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3036888" y="3949700"/>
            <a:ext cx="363537" cy="187325"/>
          </a:xfrm>
          <a:prstGeom prst="straightConnector1">
            <a:avLst/>
          </a:prstGeom>
          <a:ln w="28575" cmpd="sng">
            <a:tailEnd type="triangle"/>
          </a:ln>
        </p:spPr>
        <p:style>
          <a:lnRef idx="1">
            <a:schemeClr val="accent1"/>
          </a:lnRef>
          <a:fillRef idx="0">
            <a:schemeClr val="accent1"/>
          </a:fillRef>
          <a:effectRef idx="0">
            <a:schemeClr val="accent1"/>
          </a:effectRef>
          <a:fontRef idx="minor">
            <a:schemeClr val="tx1"/>
          </a:fontRef>
        </p:style>
      </p:cxnSp>
      <p:sp>
        <p:nvSpPr>
          <p:cNvPr id="13" name="Right Brace 12"/>
          <p:cNvSpPr/>
          <p:nvPr/>
        </p:nvSpPr>
        <p:spPr>
          <a:xfrm>
            <a:off x="2970213" y="3579813"/>
            <a:ext cx="46037" cy="638175"/>
          </a:xfrm>
          <a:prstGeom prst="rightBrace">
            <a:avLst/>
          </a:prstGeom>
          <a:ln w="28575" cmpd="sng"/>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ea typeface="ＭＳ Ｐゴシック" charset="0"/>
            </a:endParaRPr>
          </a:p>
        </p:txBody>
      </p:sp>
      <p:sp>
        <p:nvSpPr>
          <p:cNvPr id="49184" name="TextBox 13"/>
          <p:cNvSpPr txBox="1">
            <a:spLocks noChangeArrowheads="1"/>
          </p:cNvSpPr>
          <p:nvPr/>
        </p:nvSpPr>
        <p:spPr bwMode="auto">
          <a:xfrm>
            <a:off x="628650" y="6196013"/>
            <a:ext cx="418941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baseline="30000"/>
              <a:t>1,2,3</a:t>
            </a:r>
            <a:r>
              <a:rPr lang="en-US" altLang="en-US" sz="1400"/>
              <a:t> indicates transplant with best long term outcome</a:t>
            </a:r>
          </a:p>
          <a:p>
            <a:pPr eaLnBrk="1" hangingPunct="1"/>
            <a:r>
              <a:rPr lang="en-US" altLang="en-US" sz="1400" i="1"/>
              <a:t>ESRD</a:t>
            </a:r>
            <a:r>
              <a:rPr lang="en-US" altLang="en-US" sz="1400"/>
              <a:t>, end stage renal disease</a:t>
            </a:r>
          </a:p>
        </p:txBody>
      </p:sp>
      <p:cxnSp>
        <p:nvCxnSpPr>
          <p:cNvPr id="3" name="Straight Connector 2"/>
          <p:cNvCxnSpPr/>
          <p:nvPr/>
        </p:nvCxnSpPr>
        <p:spPr>
          <a:xfrm>
            <a:off x="5883275" y="1655763"/>
            <a:ext cx="0" cy="345440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8"/>
          <p:cNvSpPr>
            <a:spLocks noChangeArrowheads="1"/>
          </p:cNvSpPr>
          <p:nvPr/>
        </p:nvSpPr>
        <p:spPr bwMode="auto">
          <a:xfrm>
            <a:off x="0" y="5791200"/>
            <a:ext cx="8991600" cy="1066800"/>
          </a:xfrm>
          <a:prstGeom prst="rect">
            <a:avLst/>
          </a:prstGeom>
          <a:solidFill>
            <a:schemeClr val="bg1"/>
          </a:solidFill>
          <a:ln w="9525">
            <a:solidFill>
              <a:schemeClr val="bg1"/>
            </a:solidFill>
            <a:round/>
            <a:headEnd/>
            <a:tailEnd/>
          </a:ln>
        </p:spPr>
        <p:txBody>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a:endParaRPr lang="en-CA" altLang="en-US">
              <a:latin typeface="Arial" charset="0"/>
            </a:endParaRPr>
          </a:p>
        </p:txBody>
      </p:sp>
      <p:sp>
        <p:nvSpPr>
          <p:cNvPr id="50178" name="Title 1"/>
          <p:cNvSpPr>
            <a:spLocks noGrp="1"/>
          </p:cNvSpPr>
          <p:nvPr>
            <p:ph type="title" idx="4294967295"/>
          </p:nvPr>
        </p:nvSpPr>
        <p:spPr>
          <a:xfrm>
            <a:off x="687388" y="419100"/>
            <a:ext cx="7775575" cy="1144588"/>
          </a:xfrm>
        </p:spPr>
        <p:txBody>
          <a:bodyPr/>
          <a:lstStyle/>
          <a:p>
            <a:r>
              <a:rPr lang="en-US" altLang="en-US" sz="3600"/>
              <a:t>Pancreas Graft Survival Based on Type of Transplant</a:t>
            </a:r>
            <a:r>
              <a:rPr lang="en-US" altLang="en-US" sz="1600" baseline="30000"/>
              <a:t>1</a:t>
            </a:r>
            <a:r>
              <a:rPr lang="en-US" altLang="en-US" sz="3600"/>
              <a:t> </a:t>
            </a:r>
          </a:p>
        </p:txBody>
      </p:sp>
      <p:graphicFrame>
        <p:nvGraphicFramePr>
          <p:cNvPr id="196670" name="Group 62"/>
          <p:cNvGraphicFramePr>
            <a:graphicFrameLocks noGrp="1"/>
          </p:cNvGraphicFramePr>
          <p:nvPr>
            <p:ph idx="4294967295"/>
          </p:nvPr>
        </p:nvGraphicFramePr>
        <p:xfrm>
          <a:off x="139700" y="1638300"/>
          <a:ext cx="8915400" cy="2590800"/>
        </p:xfrm>
        <a:graphic>
          <a:graphicData uri="http://schemas.openxmlformats.org/drawingml/2006/table">
            <a:tbl>
              <a:tblPr/>
              <a:tblGrid>
                <a:gridCol w="3411538"/>
                <a:gridCol w="1549400"/>
                <a:gridCol w="1319212"/>
                <a:gridCol w="1395413"/>
                <a:gridCol w="1239837"/>
              </a:tblGrid>
              <a:tr h="533400">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Open Sans" charset="0"/>
                          <a:ea typeface="MS PGothic" charset="-128"/>
                          <a:cs typeface="Open Sans" charset="0"/>
                        </a:rPr>
                        <a:t>Transplant Type</a:t>
                      </a:r>
                      <a:endParaRPr kumimoji="0" lang="en-US" altLang="en-US" sz="2000" b="1" i="0" u="none" strike="noStrike" cap="none" normalizeH="0" baseline="0">
                        <a:ln>
                          <a:noFill/>
                        </a:ln>
                        <a:solidFill>
                          <a:srgbClr val="FFFFFF"/>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Open Sans" charset="0"/>
                          <a:ea typeface="MS PGothic" charset="-128"/>
                          <a:cs typeface="Open Sans" charset="0"/>
                        </a:rPr>
                        <a:t>1 year</a:t>
                      </a:r>
                      <a:endParaRPr kumimoji="0" lang="en-US" altLang="en-US" sz="2000" b="1" i="0" u="none" strike="noStrike" cap="none" normalizeH="0" baseline="0">
                        <a:ln>
                          <a:noFill/>
                        </a:ln>
                        <a:solidFill>
                          <a:srgbClr val="FFFFFF"/>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Open Sans" charset="0"/>
                          <a:ea typeface="MS PGothic" charset="-128"/>
                          <a:cs typeface="Open Sans" charset="0"/>
                        </a:rPr>
                        <a:t>5 years</a:t>
                      </a:r>
                      <a:endParaRPr kumimoji="0" lang="en-US" altLang="en-US" sz="2000" b="1" i="0" u="none" strike="noStrike" cap="none" normalizeH="0" baseline="0">
                        <a:ln>
                          <a:noFill/>
                        </a:ln>
                        <a:solidFill>
                          <a:srgbClr val="FFFFFF"/>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Open Sans" charset="0"/>
                          <a:ea typeface="MS PGothic" charset="-128"/>
                          <a:cs typeface="Open Sans" charset="0"/>
                        </a:rPr>
                        <a:t>10 years</a:t>
                      </a:r>
                      <a:endParaRPr kumimoji="0" lang="en-US" altLang="en-US" sz="2000" b="1" i="0" u="none" strike="noStrike" cap="none" normalizeH="0" baseline="0">
                        <a:ln>
                          <a:noFill/>
                        </a:ln>
                        <a:solidFill>
                          <a:srgbClr val="FFFFFF"/>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Open Sans" charset="0"/>
                          <a:ea typeface="MS PGothic" charset="-128"/>
                          <a:cs typeface="Open Sans" charset="0"/>
                        </a:rPr>
                        <a:t>15 years</a:t>
                      </a:r>
                      <a:endParaRPr kumimoji="0" lang="en-US" altLang="en-US" sz="2000" b="1" i="0" u="none" strike="noStrike" cap="none" normalizeH="0" baseline="0">
                        <a:ln>
                          <a:noFill/>
                        </a:ln>
                        <a:solidFill>
                          <a:srgbClr val="FFFFFF"/>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831850">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Simultaneous pancreas kidney</a:t>
                      </a:r>
                      <a:endParaRPr kumimoji="0" lang="en-US" altLang="en-US" sz="2000" b="1" i="0" u="none" strike="noStrike" cap="none" normalizeH="0" baseline="0">
                        <a:ln>
                          <a:noFill/>
                        </a:ln>
                        <a:solidFill>
                          <a:srgbClr val="000000"/>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83%</a:t>
                      </a:r>
                      <a:endParaRPr kumimoji="0" lang="en-US" altLang="en-US" sz="2000" b="0" i="0" u="none" strike="noStrike" cap="none" normalizeH="0" baseline="0">
                        <a:ln>
                          <a:noFill/>
                        </a:ln>
                        <a:solidFill>
                          <a:srgbClr val="000000"/>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69%</a:t>
                      </a:r>
                      <a:endParaRPr kumimoji="0" lang="en-US" altLang="en-US" sz="2000" b="0" i="0" u="none" strike="noStrike" cap="none" normalizeH="0" baseline="0">
                        <a:ln>
                          <a:noFill/>
                        </a:ln>
                        <a:solidFill>
                          <a:srgbClr val="000000"/>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51%</a:t>
                      </a:r>
                      <a:endParaRPr kumimoji="0" lang="en-US" altLang="en-US" sz="2000" b="0" i="0" u="none" strike="noStrike" cap="none" normalizeH="0" baseline="0">
                        <a:ln>
                          <a:noFill/>
                        </a:ln>
                        <a:solidFill>
                          <a:srgbClr val="000000"/>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33%</a:t>
                      </a:r>
                      <a:endParaRPr kumimoji="0" lang="en-US" altLang="en-US" sz="2000" b="0" i="0" u="none" strike="noStrike" cap="none" normalizeH="0" baseline="0">
                        <a:ln>
                          <a:noFill/>
                        </a:ln>
                        <a:solidFill>
                          <a:srgbClr val="000000"/>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692150">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Pancreas after kidney</a:t>
                      </a:r>
                      <a:endParaRPr kumimoji="0" lang="en-US" altLang="en-US" sz="2000" b="1" i="0" u="none" strike="noStrike" cap="none" normalizeH="0" baseline="0">
                        <a:ln>
                          <a:noFill/>
                        </a:ln>
                        <a:solidFill>
                          <a:srgbClr val="000000"/>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74%</a:t>
                      </a:r>
                      <a:endParaRPr kumimoji="0" lang="en-US" altLang="en-US" sz="2000" b="0" i="0" u="none" strike="noStrike" cap="none" normalizeH="0" baseline="0">
                        <a:ln>
                          <a:noFill/>
                        </a:ln>
                        <a:solidFill>
                          <a:srgbClr val="000000"/>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45%</a:t>
                      </a:r>
                      <a:endParaRPr kumimoji="0" lang="en-US" altLang="en-US" sz="2000" b="0" i="0" u="none" strike="noStrike" cap="none" normalizeH="0" baseline="0">
                        <a:ln>
                          <a:noFill/>
                        </a:ln>
                        <a:solidFill>
                          <a:srgbClr val="000000"/>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24%</a:t>
                      </a:r>
                      <a:endParaRPr kumimoji="0" lang="en-US" altLang="en-US" sz="2000" b="0" i="0" u="none" strike="noStrike" cap="none" normalizeH="0" baseline="0">
                        <a:ln>
                          <a:noFill/>
                        </a:ln>
                        <a:solidFill>
                          <a:srgbClr val="000000"/>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13%</a:t>
                      </a:r>
                      <a:endParaRPr kumimoji="0" lang="en-US" altLang="en-US" sz="2000" b="0" i="0" u="none" strike="noStrike" cap="none" normalizeH="0" baseline="0">
                        <a:ln>
                          <a:noFill/>
                        </a:ln>
                        <a:solidFill>
                          <a:srgbClr val="000000"/>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533400">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Pancreas alone</a:t>
                      </a:r>
                      <a:endParaRPr kumimoji="0" lang="en-US" altLang="en-US" sz="2000" b="1" i="0" u="none" strike="noStrike" cap="none" normalizeH="0" baseline="0">
                        <a:ln>
                          <a:noFill/>
                        </a:ln>
                        <a:solidFill>
                          <a:srgbClr val="000000"/>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78%</a:t>
                      </a:r>
                      <a:endParaRPr kumimoji="0" lang="en-US" altLang="en-US" sz="2000" b="0" i="0" u="none" strike="noStrike" cap="none" normalizeH="0" baseline="0">
                        <a:ln>
                          <a:noFill/>
                        </a:ln>
                        <a:solidFill>
                          <a:srgbClr val="000000"/>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54%</a:t>
                      </a:r>
                      <a:endParaRPr kumimoji="0" lang="en-US" altLang="en-US" sz="2000" b="0" i="0" u="none" strike="noStrike" cap="none" normalizeH="0" baseline="0">
                        <a:ln>
                          <a:noFill/>
                        </a:ln>
                        <a:solidFill>
                          <a:srgbClr val="000000"/>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28%</a:t>
                      </a:r>
                      <a:endParaRPr kumimoji="0" lang="en-US" altLang="en-US" sz="2000" b="0" i="0" u="none" strike="noStrike" cap="none" normalizeH="0" baseline="0">
                        <a:ln>
                          <a:noFill/>
                        </a:ln>
                        <a:solidFill>
                          <a:srgbClr val="000000"/>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9%</a:t>
                      </a:r>
                      <a:endParaRPr kumimoji="0" lang="en-US" altLang="en-US" sz="2000" b="0" i="0" u="none" strike="noStrike" cap="none" normalizeH="0" baseline="0">
                        <a:ln>
                          <a:noFill/>
                        </a:ln>
                        <a:solidFill>
                          <a:srgbClr val="000000"/>
                        </a:solidFill>
                        <a:effectLst/>
                        <a:latin typeface="Arial"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50211" name="TextBox 4"/>
          <p:cNvSpPr txBox="1">
            <a:spLocks noChangeArrowheads="1"/>
          </p:cNvSpPr>
          <p:nvPr/>
        </p:nvSpPr>
        <p:spPr bwMode="auto">
          <a:xfrm>
            <a:off x="25400" y="6157913"/>
            <a:ext cx="9144000" cy="4619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buFont typeface="Calibri Light" charset="0"/>
              <a:buAutoNum type="arabicPeriod"/>
            </a:pPr>
            <a:r>
              <a:rPr lang="en-US" altLang="en-US" sz="1200">
                <a:latin typeface="Arial" charset="0"/>
              </a:rPr>
              <a:t>Waki K, Kadowaki T. An analysis of long-term survival from the OPTN/UNOS Transplant Registry. </a:t>
            </a:r>
            <a:r>
              <a:rPr lang="en-US" altLang="en-US" sz="1200" i="1">
                <a:latin typeface="Arial" charset="0"/>
              </a:rPr>
              <a:t>Clin Transplant. 2007:9-17</a:t>
            </a:r>
          </a:p>
          <a:p>
            <a:pPr eaLnBrk="1" hangingPunct="1">
              <a:buFont typeface="Calibri Light" charset="0"/>
              <a:buAutoNum type="arabicPeriod"/>
            </a:pPr>
            <a:r>
              <a:rPr lang="en-US" altLang="en-US" sz="1200">
                <a:latin typeface="Arial" charset="0"/>
              </a:rPr>
              <a:t>Ryan EA, Paty BW, Senior PA, et al. Five year follow-up after clinical islet transplantation. </a:t>
            </a:r>
            <a:r>
              <a:rPr lang="en-US" altLang="en-US" sz="1200" i="1">
                <a:latin typeface="Arial" charset="0"/>
              </a:rPr>
              <a:t>Diabetes. 2005;54: 2060-2069</a:t>
            </a:r>
            <a:endParaRPr lang="en-US" altLang="en-US" sz="1200">
              <a:latin typeface="Arial" charset="0"/>
            </a:endParaRPr>
          </a:p>
        </p:txBody>
      </p:sp>
      <p:sp>
        <p:nvSpPr>
          <p:cNvPr id="50212" name="Title 1"/>
          <p:cNvSpPr txBox="1">
            <a:spLocks/>
          </p:cNvSpPr>
          <p:nvPr/>
        </p:nvSpPr>
        <p:spPr bwMode="auto">
          <a:xfrm>
            <a:off x="346075" y="4406900"/>
            <a:ext cx="8516938"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sz="2400">
                <a:solidFill>
                  <a:schemeClr val="tx1"/>
                </a:solidFill>
                <a:latin typeface="Calibri" charset="0"/>
                <a:ea typeface="ＭＳ Ｐゴシック" charset="0"/>
                <a:cs typeface="ＭＳ Ｐゴシック" charset="0"/>
              </a:defRPr>
            </a:lvl1pPr>
            <a:lvl2pPr marL="742950" indent="-285750">
              <a:defRPr sz="2400">
                <a:solidFill>
                  <a:schemeClr val="tx1"/>
                </a:solidFill>
                <a:latin typeface="Calibri" charset="0"/>
                <a:ea typeface="ＭＳ Ｐゴシック" charset="0"/>
              </a:defRPr>
            </a:lvl2pPr>
            <a:lvl3pPr marL="1143000" indent="-228600">
              <a:defRPr sz="2400">
                <a:solidFill>
                  <a:schemeClr val="tx1"/>
                </a:solidFill>
                <a:latin typeface="Calibri" charset="0"/>
                <a:ea typeface="ＭＳ Ｐゴシック" charset="0"/>
              </a:defRPr>
            </a:lvl3pPr>
            <a:lvl4pPr marL="1600200" indent="-228600">
              <a:defRPr sz="2400">
                <a:solidFill>
                  <a:schemeClr val="tx1"/>
                </a:solidFill>
                <a:latin typeface="Calibri" charset="0"/>
                <a:ea typeface="ＭＳ Ｐゴシック" charset="0"/>
              </a:defRPr>
            </a:lvl4pPr>
            <a:lvl5pPr marL="2057400" indent="-228600">
              <a:defRPr sz="24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24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24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24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2400">
                <a:solidFill>
                  <a:schemeClr val="tx1"/>
                </a:solidFill>
                <a:latin typeface="Calibri" charset="0"/>
                <a:ea typeface="ＭＳ Ｐゴシック" charset="0"/>
              </a:defRPr>
            </a:lvl9pPr>
          </a:lstStyle>
          <a:p>
            <a:pPr>
              <a:defRPr/>
            </a:pPr>
            <a:r>
              <a:rPr lang="en-US" sz="2800" b="1" dirty="0" smtClean="0">
                <a:solidFill>
                  <a:schemeClr val="accent1">
                    <a:lumMod val="50000"/>
                  </a:schemeClr>
                </a:solidFill>
                <a:latin typeface="Arial" charset="0"/>
              </a:rPr>
              <a:t>Islet Transplantation: Insulin Independence Rate</a:t>
            </a:r>
            <a:r>
              <a:rPr lang="en-US" sz="2000" b="1" baseline="30000" dirty="0" smtClean="0">
                <a:solidFill>
                  <a:schemeClr val="accent1">
                    <a:lumMod val="50000"/>
                  </a:schemeClr>
                </a:solidFill>
                <a:latin typeface="Arial" charset="0"/>
              </a:rPr>
              <a:t>2</a:t>
            </a:r>
            <a:endParaRPr lang="en-US" sz="2000" b="1" dirty="0" smtClean="0">
              <a:solidFill>
                <a:schemeClr val="accent1">
                  <a:lumMod val="50000"/>
                </a:schemeClr>
              </a:solidFill>
              <a:latin typeface="Arial" charset="0"/>
            </a:endParaRPr>
          </a:p>
        </p:txBody>
      </p:sp>
      <p:graphicFrame>
        <p:nvGraphicFramePr>
          <p:cNvPr id="196671" name="Group 63"/>
          <p:cNvGraphicFramePr>
            <a:graphicFrameLocks noGrp="1"/>
          </p:cNvGraphicFramePr>
          <p:nvPr/>
        </p:nvGraphicFramePr>
        <p:xfrm>
          <a:off x="127000" y="5080000"/>
          <a:ext cx="8921750" cy="1000125"/>
        </p:xfrm>
        <a:graphic>
          <a:graphicData uri="http://schemas.openxmlformats.org/drawingml/2006/table">
            <a:tbl>
              <a:tblPr/>
              <a:tblGrid>
                <a:gridCol w="3413125"/>
                <a:gridCol w="1552575"/>
                <a:gridCol w="1317625"/>
                <a:gridCol w="1397000"/>
                <a:gridCol w="1241425"/>
              </a:tblGrid>
              <a:tr h="396875">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Open Sans" charset="0"/>
                          <a:ea typeface="MS PGothic" charset="-128"/>
                          <a:cs typeface="Open Sans" charset="0"/>
                        </a:rPr>
                        <a:t>Transplant Type</a:t>
                      </a:r>
                      <a:endParaRPr kumimoji="0" lang="en-US" altLang="en-US" sz="2000" b="1" i="0" u="none" strike="noStrike" cap="none" normalizeH="0" baseline="0">
                        <a:ln>
                          <a:noFill/>
                        </a:ln>
                        <a:solidFill>
                          <a:srgbClr val="FFFFFF"/>
                        </a:solidFill>
                        <a:effectLst/>
                        <a:latin typeface="Arial" charset="0"/>
                        <a:ea typeface="MS PGothic" charset="-128"/>
                        <a:cs typeface="Open Sans" charset="0"/>
                      </a:endParaRPr>
                    </a:p>
                  </a:txBody>
                  <a:tcPr marT="45749" marB="4574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Open Sans" charset="0"/>
                          <a:ea typeface="MS PGothic" charset="-128"/>
                          <a:cs typeface="Open Sans" charset="0"/>
                        </a:rPr>
                        <a:t>1 year</a:t>
                      </a:r>
                      <a:endParaRPr kumimoji="0" lang="en-US" altLang="en-US" sz="2000" b="1" i="0" u="none" strike="noStrike" cap="none" normalizeH="0" baseline="0">
                        <a:ln>
                          <a:noFill/>
                        </a:ln>
                        <a:solidFill>
                          <a:srgbClr val="FFFFFF"/>
                        </a:solidFill>
                        <a:effectLst/>
                        <a:latin typeface="Arial" charset="0"/>
                        <a:ea typeface="MS PGothic" charset="-128"/>
                        <a:cs typeface="Open Sans" charset="0"/>
                      </a:endParaRPr>
                    </a:p>
                  </a:txBody>
                  <a:tcPr marT="45749" marB="4574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Open Sans" charset="0"/>
                          <a:ea typeface="MS PGothic" charset="-128"/>
                          <a:cs typeface="Open Sans" charset="0"/>
                        </a:rPr>
                        <a:t>5 years</a:t>
                      </a:r>
                      <a:endParaRPr kumimoji="0" lang="en-US" altLang="en-US" sz="2000" b="1" i="0" u="none" strike="noStrike" cap="none" normalizeH="0" baseline="0">
                        <a:ln>
                          <a:noFill/>
                        </a:ln>
                        <a:solidFill>
                          <a:srgbClr val="FFFFFF"/>
                        </a:solidFill>
                        <a:effectLst/>
                        <a:latin typeface="Arial" charset="0"/>
                        <a:ea typeface="MS PGothic" charset="-128"/>
                        <a:cs typeface="Open Sans" charset="0"/>
                      </a:endParaRPr>
                    </a:p>
                  </a:txBody>
                  <a:tcPr marT="45749" marB="4574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Open Sans" charset="0"/>
                          <a:ea typeface="MS PGothic" charset="-128"/>
                          <a:cs typeface="Open Sans" charset="0"/>
                        </a:rPr>
                        <a:t>10 years</a:t>
                      </a:r>
                      <a:endParaRPr kumimoji="0" lang="en-US" altLang="en-US" sz="2000" b="1" i="0" u="none" strike="noStrike" cap="none" normalizeH="0" baseline="0">
                        <a:ln>
                          <a:noFill/>
                        </a:ln>
                        <a:solidFill>
                          <a:srgbClr val="FFFFFF"/>
                        </a:solidFill>
                        <a:effectLst/>
                        <a:latin typeface="Arial" charset="0"/>
                        <a:ea typeface="MS PGothic" charset="-128"/>
                        <a:cs typeface="Open Sans" charset="0"/>
                      </a:endParaRPr>
                    </a:p>
                  </a:txBody>
                  <a:tcPr marT="45749" marB="4574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Open Sans" charset="0"/>
                          <a:ea typeface="MS PGothic" charset="-128"/>
                          <a:cs typeface="Open Sans" charset="0"/>
                        </a:rPr>
                        <a:t>15 years</a:t>
                      </a:r>
                      <a:endParaRPr kumimoji="0" lang="en-US" altLang="en-US" sz="2000" b="1" i="0" u="none" strike="noStrike" cap="none" normalizeH="0" baseline="0">
                        <a:ln>
                          <a:noFill/>
                        </a:ln>
                        <a:solidFill>
                          <a:srgbClr val="FFFFFF"/>
                        </a:solidFill>
                        <a:effectLst/>
                        <a:latin typeface="Arial" charset="0"/>
                        <a:ea typeface="MS PGothic" charset="-128"/>
                        <a:cs typeface="Open Sans" charset="0"/>
                      </a:endParaRPr>
                    </a:p>
                  </a:txBody>
                  <a:tcPr marT="45749" marB="4574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603250">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Islet allotransplantation</a:t>
                      </a:r>
                      <a:endParaRPr kumimoji="0" lang="en-US" altLang="en-US" sz="2000" b="1" i="0" u="none" strike="noStrike" cap="none" normalizeH="0" baseline="0">
                        <a:ln>
                          <a:noFill/>
                        </a:ln>
                        <a:solidFill>
                          <a:srgbClr val="000000"/>
                        </a:solidFill>
                        <a:effectLst/>
                        <a:latin typeface="Arial" charset="0"/>
                        <a:ea typeface="MS PGothic" charset="-128"/>
                        <a:cs typeface="Open Sans" charset="0"/>
                      </a:endParaRPr>
                    </a:p>
                  </a:txBody>
                  <a:tcPr marT="45749" marB="4574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70%</a:t>
                      </a:r>
                      <a:endParaRPr kumimoji="0" lang="en-US" altLang="en-US" sz="2000" b="0" i="0" u="none" strike="noStrike" cap="none" normalizeH="0" baseline="0">
                        <a:ln>
                          <a:noFill/>
                        </a:ln>
                        <a:solidFill>
                          <a:srgbClr val="000000"/>
                        </a:solidFill>
                        <a:effectLst/>
                        <a:latin typeface="Arial" charset="0"/>
                        <a:ea typeface="MS PGothic" charset="-128"/>
                        <a:cs typeface="Open Sans" charset="0"/>
                      </a:endParaRPr>
                    </a:p>
                  </a:txBody>
                  <a:tcPr marT="45749" marB="4574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10%</a:t>
                      </a:r>
                      <a:endParaRPr kumimoji="0" lang="en-US" altLang="en-US" sz="2000" b="0" i="0" u="none" strike="noStrike" cap="none" normalizeH="0" baseline="0">
                        <a:ln>
                          <a:noFill/>
                        </a:ln>
                        <a:solidFill>
                          <a:srgbClr val="000000"/>
                        </a:solidFill>
                        <a:effectLst/>
                        <a:latin typeface="Arial" charset="0"/>
                        <a:ea typeface="MS PGothic" charset="-128"/>
                        <a:cs typeface="Open Sans" charset="0"/>
                      </a:endParaRPr>
                    </a:p>
                  </a:txBody>
                  <a:tcPr marT="45749" marB="4574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NA</a:t>
                      </a:r>
                      <a:endParaRPr kumimoji="0" lang="en-US" altLang="en-US" sz="2000" b="0" i="0" u="none" strike="noStrike" cap="none" normalizeH="0" baseline="0">
                        <a:ln>
                          <a:noFill/>
                        </a:ln>
                        <a:solidFill>
                          <a:srgbClr val="000000"/>
                        </a:solidFill>
                        <a:effectLst/>
                        <a:latin typeface="Arial" charset="0"/>
                        <a:ea typeface="MS PGothic" charset="-128"/>
                        <a:cs typeface="Open Sans" charset="0"/>
                      </a:endParaRPr>
                    </a:p>
                  </a:txBody>
                  <a:tcPr marT="45749" marB="4574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NA</a:t>
                      </a:r>
                      <a:endParaRPr kumimoji="0" lang="en-US" altLang="en-US" sz="2000" b="0" i="0" u="none" strike="noStrike" cap="none" normalizeH="0" baseline="0">
                        <a:ln>
                          <a:noFill/>
                        </a:ln>
                        <a:solidFill>
                          <a:srgbClr val="000000"/>
                        </a:solidFill>
                        <a:effectLst/>
                        <a:latin typeface="Arial" charset="0"/>
                        <a:ea typeface="MS PGothic" charset="-128"/>
                        <a:cs typeface="Open Sans" charset="0"/>
                      </a:endParaRPr>
                    </a:p>
                  </a:txBody>
                  <a:tcPr marT="45749" marB="4574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196666" name="Text Box 58"/>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20.  Diabetes and Transplantation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lstStyle/>
          <a:p>
            <a:r>
              <a:rPr lang="en-US" altLang="en-US"/>
              <a:t>Total Pancreatectomy &amp; Islet auto-transplantation</a:t>
            </a:r>
          </a:p>
        </p:txBody>
      </p:sp>
      <p:sp>
        <p:nvSpPr>
          <p:cNvPr id="52226" name="Content Placeholder 2"/>
          <p:cNvSpPr>
            <a:spLocks noGrp="1"/>
          </p:cNvSpPr>
          <p:nvPr>
            <p:ph idx="1"/>
          </p:nvPr>
        </p:nvSpPr>
        <p:spPr/>
        <p:txBody>
          <a:bodyPr/>
          <a:lstStyle/>
          <a:p>
            <a:pPr>
              <a:lnSpc>
                <a:spcPct val="100000"/>
              </a:lnSpc>
            </a:pPr>
            <a:r>
              <a:rPr lang="en-US" altLang="en-US" sz="2000" b="0"/>
              <a:t>Total pancreatectomy leads to absolute insulin deficiency AND loss of glucagon secreting alpha cells</a:t>
            </a:r>
          </a:p>
          <a:p>
            <a:pPr>
              <a:lnSpc>
                <a:spcPct val="100000"/>
              </a:lnSpc>
            </a:pPr>
            <a:r>
              <a:rPr lang="en-US" altLang="en-US" sz="2000" b="0"/>
              <a:t>Absorption of nutrients may be altered by exocrine insufficiency and changes to gatrointestinal anatomy</a:t>
            </a:r>
          </a:p>
          <a:p>
            <a:pPr>
              <a:lnSpc>
                <a:spcPct val="100000"/>
              </a:lnSpc>
            </a:pPr>
            <a:r>
              <a:rPr lang="en-US" altLang="en-US" sz="2000" b="0"/>
              <a:t>Post-pancreatectomy diabetes is associated with increased risk for hypoglycemia</a:t>
            </a:r>
          </a:p>
          <a:p>
            <a:pPr>
              <a:lnSpc>
                <a:spcPct val="100000"/>
              </a:lnSpc>
            </a:pPr>
            <a:r>
              <a:rPr lang="en-US" altLang="en-US" sz="2000" b="0"/>
              <a:t>Islet auto-transplant can maintain endogenous insulin production and prevent or ameliorate brittle diabetes</a:t>
            </a:r>
          </a:p>
          <a:p>
            <a:pPr>
              <a:lnSpc>
                <a:spcPct val="100000"/>
              </a:lnSpc>
            </a:pPr>
            <a:r>
              <a:rPr lang="en-US" altLang="en-US" sz="2000" b="0"/>
              <a:t>NO immunosuppression is required</a:t>
            </a:r>
          </a:p>
          <a:p>
            <a:pPr>
              <a:lnSpc>
                <a:spcPct val="100000"/>
              </a:lnSpc>
            </a:pPr>
            <a:r>
              <a:rPr lang="en-US" altLang="en-US" sz="2000" b="0"/>
              <a:t>Islet auto-transplant is NOT recommended when pancreatectomy is for malignancy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Open Sans"/>
        <a:cs typeface="Open Sans"/>
      </a:majorFont>
      <a:minorFont>
        <a:latin typeface="Open Sans"/>
        <a:ea typeface="Open Sans"/>
        <a:cs typeface="Open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4_Office Theme">
      <a:majorFont>
        <a:latin typeface="Open Sans"/>
        <a:ea typeface="Open Sans"/>
        <a:cs typeface="Open Sans"/>
      </a:majorFont>
      <a:minorFont>
        <a:latin typeface="Open Sans"/>
        <a:ea typeface="Open Sans"/>
        <a:cs typeface="Open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4_Office Theme">
  <a:themeElements>
    <a:clrScheme name="1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4_Office Theme">
      <a:majorFont>
        <a:latin typeface="Open Sans"/>
        <a:ea typeface="Open Sans"/>
        <a:cs typeface="Open Sans"/>
      </a:majorFont>
      <a:minorFont>
        <a:latin typeface="Open Sans"/>
        <a:ea typeface="Open Sans"/>
        <a:cs typeface="Open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5</TotalTime>
  <Words>1635</Words>
  <Application>Microsoft Macintosh PowerPoint</Application>
  <PresentationFormat>Letter Paper (8.5x11 in)</PresentationFormat>
  <Paragraphs>230</Paragraphs>
  <Slides>23</Slides>
  <Notes>5</Notes>
  <HiddenSlides>1</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23</vt:i4>
      </vt:variant>
    </vt:vector>
  </HeadingPairs>
  <TitlesOfParts>
    <vt:vector size="35" baseType="lpstr">
      <vt:lpstr>Calibri</vt:lpstr>
      <vt:lpstr>Calibri Light</vt:lpstr>
      <vt:lpstr>MS PGothic</vt:lpstr>
      <vt:lpstr>ＭＳ Ｐゴシック</vt:lpstr>
      <vt:lpstr>Open Sans</vt:lpstr>
      <vt:lpstr>Open Sans Light</vt:lpstr>
      <vt:lpstr>Times New Roman</vt:lpstr>
      <vt:lpstr>Arial</vt:lpstr>
      <vt:lpstr>Office Theme</vt:lpstr>
      <vt:lpstr>1_Office Theme</vt:lpstr>
      <vt:lpstr>4_Office Theme</vt:lpstr>
      <vt:lpstr>14_Office Theme</vt:lpstr>
      <vt:lpstr>2018 Clinical Practice Guidelines  Diabetes and Transplantation</vt:lpstr>
      <vt:lpstr>PowerPoint Presentation</vt:lpstr>
      <vt:lpstr>Key Changes</vt:lpstr>
      <vt:lpstr>Pancreatic or Islet Transplant may Restore Endogenous Insulin Secretion</vt:lpstr>
      <vt:lpstr>Islet vs Pancreas Transplant</vt:lpstr>
      <vt:lpstr>Co-existing Renal Disease</vt:lpstr>
      <vt:lpstr>Transplant options for people with diabetes with and without ESRD</vt:lpstr>
      <vt:lpstr>Pancreas Graft Survival Based on Type of Transplant1 </vt:lpstr>
      <vt:lpstr>Total Pancreatectomy &amp; Islet auto-transplantation</vt:lpstr>
      <vt:lpstr>Risks Associated with Procedures</vt:lpstr>
      <vt:lpstr>Post Transplant Diabetes - Screening and Diagnosis *</vt:lpstr>
      <vt:lpstr>Post Transplant Diabetes - management</vt:lpstr>
      <vt:lpstr>Recommendation 1</vt:lpstr>
      <vt:lpstr>Recommendation 2</vt:lpstr>
      <vt:lpstr>Recommendation 3</vt:lpstr>
      <vt:lpstr>Recommendation 4</vt:lpstr>
      <vt:lpstr>Recommendation 5</vt:lpstr>
      <vt:lpstr>Key Messages</vt:lpstr>
      <vt:lpstr>Key Messages</vt:lpstr>
      <vt:lpstr>Key Messages for People with Diabetes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Clinical Practice Guidelines  Diabetes and Transplantation</dc:title>
  <dc:creator>Kate Campbell</dc:creator>
  <cp:lastModifiedBy>Kate Campbell</cp:lastModifiedBy>
  <cp:revision>3</cp:revision>
  <cp:lastPrinted>2017-01-20T14:54:31Z</cp:lastPrinted>
  <dcterms:created xsi:type="dcterms:W3CDTF">2018-04-09T17:36:36Z</dcterms:created>
  <dcterms:modified xsi:type="dcterms:W3CDTF">2018-10-24T02:43:57Z</dcterms:modified>
</cp:coreProperties>
</file>