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vml" ContentType="application/vnd.openxmlformats-officedocument.vmlDrawing"/>
  <Default Extension="xls" ContentType="application/vnd.ms-excel"/>
  <Default Extension="bin" ContentType="application/vnd.openxmlformats-officedocument.oleObject"/>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95" r:id="rId2"/>
  </p:sldMasterIdLst>
  <p:notesMasterIdLst>
    <p:notesMasterId r:id="rId22"/>
  </p:notesMasterIdLst>
  <p:handoutMasterIdLst>
    <p:handoutMasterId r:id="rId23"/>
  </p:handoutMasterIdLst>
  <p:sldIdLst>
    <p:sldId id="330" r:id="rId3"/>
    <p:sldId id="334" r:id="rId4"/>
    <p:sldId id="289" r:id="rId5"/>
    <p:sldId id="320" r:id="rId6"/>
    <p:sldId id="321" r:id="rId7"/>
    <p:sldId id="322" r:id="rId8"/>
    <p:sldId id="323" r:id="rId9"/>
    <p:sldId id="324" r:id="rId10"/>
    <p:sldId id="309" r:id="rId11"/>
    <p:sldId id="318" r:id="rId12"/>
    <p:sldId id="310" r:id="rId13"/>
    <p:sldId id="313" r:id="rId14"/>
    <p:sldId id="290" r:id="rId15"/>
    <p:sldId id="331" r:id="rId16"/>
    <p:sldId id="314" r:id="rId17"/>
    <p:sldId id="291" r:id="rId18"/>
    <p:sldId id="332" r:id="rId19"/>
    <p:sldId id="333" r:id="rId20"/>
    <p:sldId id="329" r:id="rId21"/>
  </p:sldIdLst>
  <p:sldSz cx="9144000" cy="6858000" type="letter"/>
  <p:notesSz cx="7010400" cy="9236075"/>
  <p:defaultTextStyle>
    <a:defPPr>
      <a:defRPr lang="en-US"/>
    </a:defPPr>
    <a:lvl1pPr algn="l" defTabSz="841375" rtl="0" eaLnBrk="0" fontAlgn="base" hangingPunct="0">
      <a:spcBef>
        <a:spcPct val="0"/>
      </a:spcBef>
      <a:spcAft>
        <a:spcPct val="0"/>
      </a:spcAft>
      <a:defRPr sz="1700" kern="1200">
        <a:solidFill>
          <a:schemeClr val="tx1"/>
        </a:solidFill>
        <a:latin typeface="Calibri" charset="0"/>
        <a:ea typeface="MS PGothic" charset="0"/>
        <a:cs typeface="MS PGothic" charset="0"/>
      </a:defRPr>
    </a:lvl1pPr>
    <a:lvl2pPr marL="420688" indent="36513" algn="l" defTabSz="841375" rtl="0" eaLnBrk="0" fontAlgn="base" hangingPunct="0">
      <a:spcBef>
        <a:spcPct val="0"/>
      </a:spcBef>
      <a:spcAft>
        <a:spcPct val="0"/>
      </a:spcAft>
      <a:defRPr sz="1700" kern="1200">
        <a:solidFill>
          <a:schemeClr val="tx1"/>
        </a:solidFill>
        <a:latin typeface="Calibri" charset="0"/>
        <a:ea typeface="MS PGothic" charset="0"/>
        <a:cs typeface="MS PGothic" charset="0"/>
      </a:defRPr>
    </a:lvl2pPr>
    <a:lvl3pPr marL="841375" indent="73025" algn="l" defTabSz="841375" rtl="0" eaLnBrk="0" fontAlgn="base" hangingPunct="0">
      <a:spcBef>
        <a:spcPct val="0"/>
      </a:spcBef>
      <a:spcAft>
        <a:spcPct val="0"/>
      </a:spcAft>
      <a:defRPr sz="1700" kern="1200">
        <a:solidFill>
          <a:schemeClr val="tx1"/>
        </a:solidFill>
        <a:latin typeface="Calibri" charset="0"/>
        <a:ea typeface="MS PGothic" charset="0"/>
        <a:cs typeface="MS PGothic" charset="0"/>
      </a:defRPr>
    </a:lvl3pPr>
    <a:lvl4pPr marL="1262063" indent="109538" algn="l" defTabSz="841375" rtl="0" eaLnBrk="0" fontAlgn="base" hangingPunct="0">
      <a:spcBef>
        <a:spcPct val="0"/>
      </a:spcBef>
      <a:spcAft>
        <a:spcPct val="0"/>
      </a:spcAft>
      <a:defRPr sz="1700" kern="1200">
        <a:solidFill>
          <a:schemeClr val="tx1"/>
        </a:solidFill>
        <a:latin typeface="Calibri" charset="0"/>
        <a:ea typeface="MS PGothic" charset="0"/>
        <a:cs typeface="MS PGothic" charset="0"/>
      </a:defRPr>
    </a:lvl4pPr>
    <a:lvl5pPr marL="1682750" indent="146050" algn="l" defTabSz="841375" rtl="0" eaLnBrk="0" fontAlgn="base" hangingPunct="0">
      <a:spcBef>
        <a:spcPct val="0"/>
      </a:spcBef>
      <a:spcAft>
        <a:spcPct val="0"/>
      </a:spcAft>
      <a:defRPr sz="1700" kern="1200">
        <a:solidFill>
          <a:schemeClr val="tx1"/>
        </a:solidFill>
        <a:latin typeface="Calibri" charset="0"/>
        <a:ea typeface="MS PGothic" charset="0"/>
        <a:cs typeface="MS PGothic" charset="0"/>
      </a:defRPr>
    </a:lvl5pPr>
    <a:lvl6pPr marL="2286000" algn="l" defTabSz="457200" rtl="0" eaLnBrk="1" latinLnBrk="0" hangingPunct="1">
      <a:defRPr sz="1700" kern="1200">
        <a:solidFill>
          <a:schemeClr val="tx1"/>
        </a:solidFill>
        <a:latin typeface="Calibri" charset="0"/>
        <a:ea typeface="MS PGothic" charset="0"/>
        <a:cs typeface="MS PGothic" charset="0"/>
      </a:defRPr>
    </a:lvl6pPr>
    <a:lvl7pPr marL="2743200" algn="l" defTabSz="457200" rtl="0" eaLnBrk="1" latinLnBrk="0" hangingPunct="1">
      <a:defRPr sz="1700" kern="1200">
        <a:solidFill>
          <a:schemeClr val="tx1"/>
        </a:solidFill>
        <a:latin typeface="Calibri" charset="0"/>
        <a:ea typeface="MS PGothic" charset="0"/>
        <a:cs typeface="MS PGothic" charset="0"/>
      </a:defRPr>
    </a:lvl7pPr>
    <a:lvl8pPr marL="3200400" algn="l" defTabSz="457200" rtl="0" eaLnBrk="1" latinLnBrk="0" hangingPunct="1">
      <a:defRPr sz="1700" kern="1200">
        <a:solidFill>
          <a:schemeClr val="tx1"/>
        </a:solidFill>
        <a:latin typeface="Calibri" charset="0"/>
        <a:ea typeface="MS PGothic" charset="0"/>
        <a:cs typeface="MS PGothic" charset="0"/>
      </a:defRPr>
    </a:lvl8pPr>
    <a:lvl9pPr marL="3657600" algn="l" defTabSz="457200" rtl="0" eaLnBrk="1" latinLnBrk="0" hangingPunct="1">
      <a:defRPr sz="1700" kern="1200">
        <a:solidFill>
          <a:schemeClr val="tx1"/>
        </a:solidFill>
        <a:latin typeface="Calibri" charset="0"/>
        <a:ea typeface="MS PGothic" charset="0"/>
        <a:cs typeface="MS PGothic"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2EB"/>
    <a:srgbClr val="1E326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328"/>
  </p:normalViewPr>
  <p:slideViewPr>
    <p:cSldViewPr snapToGrid="0" snapToObjects="1">
      <p:cViewPr varScale="1">
        <p:scale>
          <a:sx n="75" d="100"/>
          <a:sy n="75" d="100"/>
        </p:scale>
        <p:origin x="1256"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60" d="100"/>
          <a:sy n="60" d="100"/>
        </p:scale>
        <p:origin x="2752" y="184"/>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notesMaster" Target="notesMasters/notesMaster1.xml"/><Relationship Id="rId23" Type="http://schemas.openxmlformats.org/officeDocument/2006/relationships/handoutMaster" Target="handoutMasters/handout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extLst>
          </p:cNvPr>
          <p:cNvSpPr>
            <a:spLocks noGrp="1"/>
          </p:cNvSpPr>
          <p:nvPr>
            <p:ph type="hdr" sz="quarter"/>
          </p:nvPr>
        </p:nvSpPr>
        <p:spPr>
          <a:xfrm>
            <a:off x="0" y="0"/>
            <a:ext cx="3038475" cy="461963"/>
          </a:xfrm>
          <a:prstGeom prst="rect">
            <a:avLst/>
          </a:prstGeom>
        </p:spPr>
        <p:txBody>
          <a:bodyPr vert="horz" lIns="92830" tIns="46415" rIns="92830" bIns="46415" rtlCol="0"/>
          <a:lstStyle>
            <a:lvl1pPr algn="l" defTabSz="842162" eaLnBrk="1" fontAlgn="auto" hangingPunct="1">
              <a:spcBef>
                <a:spcPts val="0"/>
              </a:spcBef>
              <a:spcAft>
                <a:spcPts val="0"/>
              </a:spcAft>
              <a:defRPr sz="1200">
                <a:latin typeface="+mn-lt"/>
                <a:ea typeface="+mn-ea"/>
                <a:cs typeface="+mn-cs"/>
              </a:defRPr>
            </a:lvl1pPr>
          </a:lstStyle>
          <a:p>
            <a:pPr>
              <a:defRPr/>
            </a:pPr>
            <a:endParaRPr lang="en-CA"/>
          </a:p>
        </p:txBody>
      </p:sp>
      <p:sp>
        <p:nvSpPr>
          <p:cNvPr id="3" name="Date Placeholder 2">
            <a:extLst>
              <a:ext uri="{FF2B5EF4-FFF2-40B4-BE49-F238E27FC236}"/>
            </a:extLst>
          </p:cNvPr>
          <p:cNvSpPr>
            <a:spLocks noGrp="1"/>
          </p:cNvSpPr>
          <p:nvPr>
            <p:ph type="dt" sz="quarter" idx="1"/>
          </p:nvPr>
        </p:nvSpPr>
        <p:spPr>
          <a:xfrm>
            <a:off x="3970338" y="0"/>
            <a:ext cx="3038475" cy="461963"/>
          </a:xfrm>
          <a:prstGeom prst="rect">
            <a:avLst/>
          </a:prstGeom>
        </p:spPr>
        <p:txBody>
          <a:bodyPr vert="horz" wrap="square" lIns="92830" tIns="46415" rIns="92830" bIns="46415" numCol="1" anchor="t" anchorCtr="0" compatLnSpc="1">
            <a:prstTxWarp prst="textNoShape">
              <a:avLst/>
            </a:prstTxWarp>
          </a:bodyPr>
          <a:lstStyle>
            <a:lvl1pPr algn="r" eaLnBrk="1" hangingPunct="1">
              <a:defRPr sz="1200">
                <a:cs typeface="Arial" charset="0"/>
              </a:defRPr>
            </a:lvl1pPr>
          </a:lstStyle>
          <a:p>
            <a:fld id="{0BB06CF3-912C-8B48-97A7-839FF8861554}" type="datetimeFigureOut">
              <a:rPr lang="en-CA"/>
              <a:pPr/>
              <a:t>2018-10-23</a:t>
            </a:fld>
            <a:endParaRPr lang="en-CA"/>
          </a:p>
        </p:txBody>
      </p:sp>
      <p:sp>
        <p:nvSpPr>
          <p:cNvPr id="4" name="Footer Placeholder 3">
            <a:extLst>
              <a:ext uri="{FF2B5EF4-FFF2-40B4-BE49-F238E27FC236}"/>
            </a:extLst>
          </p:cNvPr>
          <p:cNvSpPr>
            <a:spLocks noGrp="1"/>
          </p:cNvSpPr>
          <p:nvPr>
            <p:ph type="ftr" sz="quarter" idx="2"/>
          </p:nvPr>
        </p:nvSpPr>
        <p:spPr>
          <a:xfrm>
            <a:off x="0" y="8772525"/>
            <a:ext cx="3038475" cy="461963"/>
          </a:xfrm>
          <a:prstGeom prst="rect">
            <a:avLst/>
          </a:prstGeom>
        </p:spPr>
        <p:txBody>
          <a:bodyPr vert="horz" lIns="92830" tIns="46415" rIns="92830" bIns="46415" rtlCol="0" anchor="b"/>
          <a:lstStyle>
            <a:lvl1pPr algn="l" defTabSz="842162" eaLnBrk="1" fontAlgn="auto" hangingPunct="1">
              <a:spcBef>
                <a:spcPts val="0"/>
              </a:spcBef>
              <a:spcAft>
                <a:spcPts val="0"/>
              </a:spcAft>
              <a:defRPr sz="1200">
                <a:latin typeface="+mn-lt"/>
                <a:ea typeface="+mn-ea"/>
                <a:cs typeface="+mn-cs"/>
              </a:defRPr>
            </a:lvl1pPr>
          </a:lstStyle>
          <a:p>
            <a:pPr>
              <a:defRPr/>
            </a:pPr>
            <a:endParaRPr lang="en-CA"/>
          </a:p>
        </p:txBody>
      </p:sp>
      <p:sp>
        <p:nvSpPr>
          <p:cNvPr id="5" name="Slide Number Placeholder 4">
            <a:extLst>
              <a:ext uri="{FF2B5EF4-FFF2-40B4-BE49-F238E27FC236}"/>
            </a:extLst>
          </p:cNvPr>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eaLnBrk="1" hangingPunct="1">
              <a:defRPr sz="1200">
                <a:cs typeface="Arial" charset="0"/>
              </a:defRPr>
            </a:lvl1pPr>
          </a:lstStyle>
          <a:p>
            <a:fld id="{DC511823-C8A6-6949-AA0A-2F4BC5327FCB}" type="slidenum">
              <a:rPr lang="en-CA"/>
              <a:pPr/>
              <a:t>‹#›</a:t>
            </a:fld>
            <a:endParaRPr lang="en-CA"/>
          </a:p>
        </p:txBody>
      </p:sp>
    </p:spTree>
    <p:extLst>
      <p:ext uri="{BB962C8B-B14F-4D97-AF65-F5344CB8AC3E}">
        <p14:creationId xmlns:p14="http://schemas.microsoft.com/office/powerpoint/2010/main" val="9099322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extLst>
          </p:cNvPr>
          <p:cNvSpPr>
            <a:spLocks noGrp="1"/>
          </p:cNvSpPr>
          <p:nvPr>
            <p:ph type="hdr" sz="quarter"/>
          </p:nvPr>
        </p:nvSpPr>
        <p:spPr>
          <a:xfrm>
            <a:off x="0" y="0"/>
            <a:ext cx="3038475" cy="463550"/>
          </a:xfrm>
          <a:prstGeom prst="rect">
            <a:avLst/>
          </a:prstGeom>
        </p:spPr>
        <p:txBody>
          <a:bodyPr vert="horz" lIns="92830" tIns="46415" rIns="92830" bIns="46415" rtlCol="0"/>
          <a:lstStyle>
            <a:lvl1pPr algn="l" defTabSz="842162"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extLst>
          </p:cNvPr>
          <p:cNvSpPr>
            <a:spLocks noGrp="1"/>
          </p:cNvSpPr>
          <p:nvPr>
            <p:ph type="dt" idx="1"/>
          </p:nvPr>
        </p:nvSpPr>
        <p:spPr>
          <a:xfrm>
            <a:off x="3970338" y="0"/>
            <a:ext cx="3038475" cy="463550"/>
          </a:xfrm>
          <a:prstGeom prst="rect">
            <a:avLst/>
          </a:prstGeom>
        </p:spPr>
        <p:txBody>
          <a:bodyPr vert="horz" wrap="square" lIns="92830" tIns="46415" rIns="92830" bIns="46415" numCol="1" anchor="t" anchorCtr="0" compatLnSpc="1">
            <a:prstTxWarp prst="textNoShape">
              <a:avLst/>
            </a:prstTxWarp>
          </a:bodyPr>
          <a:lstStyle>
            <a:lvl1pPr algn="r" eaLnBrk="1" hangingPunct="1">
              <a:defRPr sz="1200">
                <a:cs typeface="Arial" charset="0"/>
              </a:defRPr>
            </a:lvl1pPr>
          </a:lstStyle>
          <a:p>
            <a:fld id="{CA120446-8B7C-3D41-8003-C86653F2380B}" type="datetimeFigureOut">
              <a:rPr lang="en-US"/>
              <a:pPr/>
              <a:t>10/23/18</a:t>
            </a:fld>
            <a:endParaRPr lang="en-US"/>
          </a:p>
        </p:txBody>
      </p:sp>
      <p:sp>
        <p:nvSpPr>
          <p:cNvPr id="4" name="Slide Image Placeholder 3">
            <a:extLst>
              <a:ext uri="{FF2B5EF4-FFF2-40B4-BE49-F238E27FC236}"/>
            </a:extLst>
          </p:cNvPr>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a:extLst>
              <a:ext uri="{FF2B5EF4-FFF2-40B4-BE49-F238E27FC236}"/>
            </a:extLst>
          </p:cNvPr>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extLst>
          </p:cNvPr>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defTabSz="842162"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a:extLst>
              <a:ext uri="{FF2B5EF4-FFF2-40B4-BE49-F238E27FC236}"/>
            </a:extLst>
          </p:cNvPr>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eaLnBrk="1" hangingPunct="1">
              <a:defRPr sz="1200">
                <a:cs typeface="Arial" charset="0"/>
              </a:defRPr>
            </a:lvl1pPr>
          </a:lstStyle>
          <a:p>
            <a:fld id="{AADFE595-8B52-0B45-9B4C-43C95CE720F5}" type="slidenum">
              <a:rPr lang="en-US"/>
              <a:pPr/>
              <a:t>‹#›</a:t>
            </a:fld>
            <a:endParaRPr lang="en-US"/>
          </a:p>
        </p:txBody>
      </p:sp>
    </p:spTree>
    <p:extLst>
      <p:ext uri="{BB962C8B-B14F-4D97-AF65-F5344CB8AC3E}">
        <p14:creationId xmlns:p14="http://schemas.microsoft.com/office/powerpoint/2010/main" val="620628351"/>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MS PGothic" charset="0"/>
        <a:cs typeface="MS PGothic" charset="0"/>
      </a:defRPr>
    </a:lvl1pPr>
    <a:lvl2pPr marL="420688" algn="l" defTabSz="841375" rtl="0" eaLnBrk="0" fontAlgn="base" hangingPunct="0">
      <a:spcBef>
        <a:spcPct val="30000"/>
      </a:spcBef>
      <a:spcAft>
        <a:spcPct val="0"/>
      </a:spcAft>
      <a:defRPr sz="1100" kern="1200">
        <a:solidFill>
          <a:schemeClr val="tx1"/>
        </a:solidFill>
        <a:latin typeface="+mn-lt"/>
        <a:ea typeface="MS PGothic" charset="0"/>
        <a:cs typeface="MS PGothic" charset="0"/>
      </a:defRPr>
    </a:lvl2pPr>
    <a:lvl3pPr marL="841375" algn="l" defTabSz="841375" rtl="0" eaLnBrk="0" fontAlgn="base" hangingPunct="0">
      <a:spcBef>
        <a:spcPct val="30000"/>
      </a:spcBef>
      <a:spcAft>
        <a:spcPct val="0"/>
      </a:spcAft>
      <a:defRPr sz="1100" kern="1200">
        <a:solidFill>
          <a:schemeClr val="tx1"/>
        </a:solidFill>
        <a:latin typeface="+mn-lt"/>
        <a:ea typeface="MS PGothic" charset="0"/>
        <a:cs typeface="MS PGothic" charset="0"/>
      </a:defRPr>
    </a:lvl3pPr>
    <a:lvl4pPr marL="1262063" algn="l" defTabSz="841375" rtl="0" eaLnBrk="0" fontAlgn="base" hangingPunct="0">
      <a:spcBef>
        <a:spcPct val="30000"/>
      </a:spcBef>
      <a:spcAft>
        <a:spcPct val="0"/>
      </a:spcAft>
      <a:defRPr sz="1100" kern="1200">
        <a:solidFill>
          <a:schemeClr val="tx1"/>
        </a:solidFill>
        <a:latin typeface="+mn-lt"/>
        <a:ea typeface="MS PGothic" charset="0"/>
        <a:cs typeface="MS PGothic" charset="0"/>
      </a:defRPr>
    </a:lvl4pPr>
    <a:lvl5pPr marL="1682750" algn="l" defTabSz="841375" rtl="0" eaLnBrk="0" fontAlgn="base" hangingPunct="0">
      <a:spcBef>
        <a:spcPct val="30000"/>
      </a:spcBef>
      <a:spcAft>
        <a:spcPct val="0"/>
      </a:spcAft>
      <a:defRPr sz="1100" kern="1200">
        <a:solidFill>
          <a:schemeClr val="tx1"/>
        </a:solidFill>
        <a:latin typeface="+mn-lt"/>
        <a:ea typeface="MS PGothic" charset="0"/>
        <a:cs typeface="MS PGothic" charset="0"/>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19458" name="Notes Placeholder 2"/>
          <p:cNvSpPr>
            <a:spLocks noGrp="1"/>
          </p:cNvSpPr>
          <p:nvPr>
            <p:ph type="body" idx="1"/>
          </p:nvPr>
        </p:nvSpPr>
        <p:spPr bwMode="auto">
          <a:xfrm>
            <a:off x="701675" y="4387850"/>
            <a:ext cx="5607050" cy="4156075"/>
          </a:xfrm>
          <a:noFill/>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endParaRPr lang="en-CA">
              <a:latin typeface="Calibri" charset="0"/>
            </a:endParaRPr>
          </a:p>
        </p:txBody>
      </p:sp>
      <p:sp>
        <p:nvSpPr>
          <p:cNvPr id="19459"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830" tIns="46415" rIns="92830" bIns="46415" anchor="b"/>
          <a:lstStyle>
            <a:lvl1pPr defTabSz="928688">
              <a:defRPr sz="1700">
                <a:solidFill>
                  <a:schemeClr val="tx1"/>
                </a:solidFill>
                <a:latin typeface="Calibri" charset="0"/>
                <a:ea typeface="MS PGothic" charset="0"/>
                <a:cs typeface="MS PGothic" charset="0"/>
              </a:defRPr>
            </a:lvl1pPr>
            <a:lvl2pPr marL="742950" indent="-285750" defTabSz="928688">
              <a:defRPr sz="1700">
                <a:solidFill>
                  <a:schemeClr val="tx1"/>
                </a:solidFill>
                <a:latin typeface="Calibri" charset="0"/>
                <a:ea typeface="MS PGothic" charset="0"/>
                <a:cs typeface="MS PGothic" charset="0"/>
              </a:defRPr>
            </a:lvl2pPr>
            <a:lvl3pPr marL="1143000" indent="-228600" defTabSz="928688">
              <a:defRPr sz="1700">
                <a:solidFill>
                  <a:schemeClr val="tx1"/>
                </a:solidFill>
                <a:latin typeface="Calibri" charset="0"/>
                <a:ea typeface="MS PGothic" charset="0"/>
                <a:cs typeface="MS PGothic" charset="0"/>
              </a:defRPr>
            </a:lvl3pPr>
            <a:lvl4pPr marL="1600200" indent="-228600" defTabSz="928688">
              <a:defRPr sz="1700">
                <a:solidFill>
                  <a:schemeClr val="tx1"/>
                </a:solidFill>
                <a:latin typeface="Calibri" charset="0"/>
                <a:ea typeface="MS PGothic" charset="0"/>
                <a:cs typeface="MS PGothic" charset="0"/>
              </a:defRPr>
            </a:lvl4pPr>
            <a:lvl5pPr marL="2057400" indent="-228600" defTabSz="928688">
              <a:defRPr sz="1700">
                <a:solidFill>
                  <a:schemeClr val="tx1"/>
                </a:solidFill>
                <a:latin typeface="Calibri" charset="0"/>
                <a:ea typeface="MS PGothic" charset="0"/>
                <a:cs typeface="MS PGothic" charset="0"/>
              </a:defRPr>
            </a:lvl5pPr>
            <a:lvl6pPr marL="2514600" indent="-228600" defTabSz="928688" eaLnBrk="0" fontAlgn="base" hangingPunct="0">
              <a:spcBef>
                <a:spcPct val="0"/>
              </a:spcBef>
              <a:spcAft>
                <a:spcPct val="0"/>
              </a:spcAft>
              <a:defRPr sz="1700">
                <a:solidFill>
                  <a:schemeClr val="tx1"/>
                </a:solidFill>
                <a:latin typeface="Calibri" charset="0"/>
                <a:ea typeface="MS PGothic" charset="0"/>
                <a:cs typeface="MS PGothic" charset="0"/>
              </a:defRPr>
            </a:lvl6pPr>
            <a:lvl7pPr marL="2971800" indent="-228600" defTabSz="928688" eaLnBrk="0" fontAlgn="base" hangingPunct="0">
              <a:spcBef>
                <a:spcPct val="0"/>
              </a:spcBef>
              <a:spcAft>
                <a:spcPct val="0"/>
              </a:spcAft>
              <a:defRPr sz="1700">
                <a:solidFill>
                  <a:schemeClr val="tx1"/>
                </a:solidFill>
                <a:latin typeface="Calibri" charset="0"/>
                <a:ea typeface="MS PGothic" charset="0"/>
                <a:cs typeface="MS PGothic" charset="0"/>
              </a:defRPr>
            </a:lvl7pPr>
            <a:lvl8pPr marL="3429000" indent="-228600" defTabSz="928688" eaLnBrk="0" fontAlgn="base" hangingPunct="0">
              <a:spcBef>
                <a:spcPct val="0"/>
              </a:spcBef>
              <a:spcAft>
                <a:spcPct val="0"/>
              </a:spcAft>
              <a:defRPr sz="1700">
                <a:solidFill>
                  <a:schemeClr val="tx1"/>
                </a:solidFill>
                <a:latin typeface="Calibri" charset="0"/>
                <a:ea typeface="MS PGothic" charset="0"/>
                <a:cs typeface="MS PGothic" charset="0"/>
              </a:defRPr>
            </a:lvl8pPr>
            <a:lvl9pPr marL="3886200" indent="-228600" defTabSz="928688" eaLnBrk="0" fontAlgn="base" hangingPunct="0">
              <a:spcBef>
                <a:spcPct val="0"/>
              </a:spcBef>
              <a:spcAft>
                <a:spcPct val="0"/>
              </a:spcAft>
              <a:defRPr sz="1700">
                <a:solidFill>
                  <a:schemeClr val="tx1"/>
                </a:solidFill>
                <a:latin typeface="Calibri" charset="0"/>
                <a:ea typeface="MS PGothic" charset="0"/>
                <a:cs typeface="MS PGothic" charset="0"/>
              </a:defRPr>
            </a:lvl9pPr>
          </a:lstStyle>
          <a:p>
            <a:pPr algn="r"/>
            <a:fld id="{10AC8889-5370-9044-AC0F-D263F83CEE84}" type="slidenum">
              <a:rPr lang="en-US" sz="1200">
                <a:latin typeface="Arial" charset="0"/>
              </a:rPr>
              <a:pPr algn="r"/>
              <a:t>4</a:t>
            </a:fld>
            <a:endParaRPr lang="en-US" sz="1200">
              <a:latin typeface="Arial" charset="0"/>
            </a:endParaRPr>
          </a:p>
        </p:txBody>
      </p:sp>
    </p:spTree>
    <p:extLst>
      <p:ext uri="{BB962C8B-B14F-4D97-AF65-F5344CB8AC3E}">
        <p14:creationId xmlns:p14="http://schemas.microsoft.com/office/powerpoint/2010/main" val="210537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txBox="1">
            <a:spLocks noGrp="1" noChangeArrowheads="1"/>
          </p:cNvSpPr>
          <p:nvPr/>
        </p:nvSpPr>
        <p:spPr bwMode="auto">
          <a:xfrm>
            <a:off x="3970338" y="8772525"/>
            <a:ext cx="3038475"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830" tIns="46415" rIns="92830" bIns="46415" anchor="b"/>
          <a:lstStyle>
            <a:lvl1pPr defTabSz="928688">
              <a:defRPr sz="1700">
                <a:solidFill>
                  <a:schemeClr val="tx1"/>
                </a:solidFill>
                <a:latin typeface="Calibri" charset="0"/>
                <a:ea typeface="MS PGothic" charset="0"/>
                <a:cs typeface="MS PGothic" charset="0"/>
              </a:defRPr>
            </a:lvl1pPr>
            <a:lvl2pPr marL="742950" indent="-285750" defTabSz="928688">
              <a:defRPr sz="1700">
                <a:solidFill>
                  <a:schemeClr val="tx1"/>
                </a:solidFill>
                <a:latin typeface="Calibri" charset="0"/>
                <a:ea typeface="MS PGothic" charset="0"/>
                <a:cs typeface="MS PGothic" charset="0"/>
              </a:defRPr>
            </a:lvl2pPr>
            <a:lvl3pPr marL="1143000" indent="-228600" defTabSz="928688">
              <a:defRPr sz="1700">
                <a:solidFill>
                  <a:schemeClr val="tx1"/>
                </a:solidFill>
                <a:latin typeface="Calibri" charset="0"/>
                <a:ea typeface="MS PGothic" charset="0"/>
                <a:cs typeface="MS PGothic" charset="0"/>
              </a:defRPr>
            </a:lvl3pPr>
            <a:lvl4pPr marL="1600200" indent="-228600" defTabSz="928688">
              <a:defRPr sz="1700">
                <a:solidFill>
                  <a:schemeClr val="tx1"/>
                </a:solidFill>
                <a:latin typeface="Calibri" charset="0"/>
                <a:ea typeface="MS PGothic" charset="0"/>
                <a:cs typeface="MS PGothic" charset="0"/>
              </a:defRPr>
            </a:lvl4pPr>
            <a:lvl5pPr marL="2057400" indent="-228600" defTabSz="928688">
              <a:defRPr sz="1700">
                <a:solidFill>
                  <a:schemeClr val="tx1"/>
                </a:solidFill>
                <a:latin typeface="Calibri" charset="0"/>
                <a:ea typeface="MS PGothic" charset="0"/>
                <a:cs typeface="MS PGothic" charset="0"/>
              </a:defRPr>
            </a:lvl5pPr>
            <a:lvl6pPr marL="2514600" indent="-228600" defTabSz="928688" eaLnBrk="0" fontAlgn="base" hangingPunct="0">
              <a:spcBef>
                <a:spcPct val="0"/>
              </a:spcBef>
              <a:spcAft>
                <a:spcPct val="0"/>
              </a:spcAft>
              <a:defRPr sz="1700">
                <a:solidFill>
                  <a:schemeClr val="tx1"/>
                </a:solidFill>
                <a:latin typeface="Calibri" charset="0"/>
                <a:ea typeface="MS PGothic" charset="0"/>
                <a:cs typeface="MS PGothic" charset="0"/>
              </a:defRPr>
            </a:lvl6pPr>
            <a:lvl7pPr marL="2971800" indent="-228600" defTabSz="928688" eaLnBrk="0" fontAlgn="base" hangingPunct="0">
              <a:spcBef>
                <a:spcPct val="0"/>
              </a:spcBef>
              <a:spcAft>
                <a:spcPct val="0"/>
              </a:spcAft>
              <a:defRPr sz="1700">
                <a:solidFill>
                  <a:schemeClr val="tx1"/>
                </a:solidFill>
                <a:latin typeface="Calibri" charset="0"/>
                <a:ea typeface="MS PGothic" charset="0"/>
                <a:cs typeface="MS PGothic" charset="0"/>
              </a:defRPr>
            </a:lvl7pPr>
            <a:lvl8pPr marL="3429000" indent="-228600" defTabSz="928688" eaLnBrk="0" fontAlgn="base" hangingPunct="0">
              <a:spcBef>
                <a:spcPct val="0"/>
              </a:spcBef>
              <a:spcAft>
                <a:spcPct val="0"/>
              </a:spcAft>
              <a:defRPr sz="1700">
                <a:solidFill>
                  <a:schemeClr val="tx1"/>
                </a:solidFill>
                <a:latin typeface="Calibri" charset="0"/>
                <a:ea typeface="MS PGothic" charset="0"/>
                <a:cs typeface="MS PGothic" charset="0"/>
              </a:defRPr>
            </a:lvl8pPr>
            <a:lvl9pPr marL="3886200" indent="-228600" defTabSz="928688" eaLnBrk="0" fontAlgn="base" hangingPunct="0">
              <a:spcBef>
                <a:spcPct val="0"/>
              </a:spcBef>
              <a:spcAft>
                <a:spcPct val="0"/>
              </a:spcAft>
              <a:defRPr sz="1700">
                <a:solidFill>
                  <a:schemeClr val="tx1"/>
                </a:solidFill>
                <a:latin typeface="Calibri" charset="0"/>
                <a:ea typeface="MS PGothic" charset="0"/>
                <a:cs typeface="MS PGothic" charset="0"/>
              </a:defRPr>
            </a:lvl9pPr>
          </a:lstStyle>
          <a:p>
            <a:pPr algn="r"/>
            <a:fld id="{B0AA7035-E9C6-324E-AEFA-1D7A45B932EA}" type="slidenum">
              <a:rPr lang="en-CA" sz="1200">
                <a:solidFill>
                  <a:srgbClr val="000000"/>
                </a:solidFill>
                <a:latin typeface="Arial" charset="0"/>
              </a:rPr>
              <a:pPr algn="r"/>
              <a:t>5</a:t>
            </a:fld>
            <a:endParaRPr lang="en-CA" sz="1200">
              <a:solidFill>
                <a:srgbClr val="000000"/>
              </a:solidFill>
              <a:latin typeface="Arial" charset="0"/>
            </a:endParaRPr>
          </a:p>
        </p:txBody>
      </p:sp>
      <p:sp>
        <p:nvSpPr>
          <p:cNvPr id="21506" name="Rectangle 2"/>
          <p:cNvSpPr>
            <a:spLocks noGrp="1" noRot="1" noChangeAspect="1" noChangeArrowheads="1" noTextEdit="1"/>
          </p:cNvSpPr>
          <p:nvPr>
            <p:ph type="sldImg"/>
          </p:nvPr>
        </p:nvSpPr>
        <p:spPr bwMode="auto">
          <a:xfrm>
            <a:off x="1195388" y="690563"/>
            <a:ext cx="4621212" cy="3465512"/>
          </a:xfrm>
          <a:noFill/>
          <a:ln>
            <a:solidFill>
              <a:srgbClr val="000000"/>
            </a:solidFill>
            <a:miter lim="800000"/>
            <a:headEnd/>
            <a:tailEnd/>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21507" name="Rectangle 3"/>
          <p:cNvSpPr>
            <a:spLocks noGrp="1" noChangeArrowheads="1"/>
          </p:cNvSpPr>
          <p:nvPr>
            <p:ph type="body" idx="1"/>
          </p:nvPr>
        </p:nvSpPr>
        <p:spPr bwMode="auto">
          <a:xfrm>
            <a:off x="701675" y="4387850"/>
            <a:ext cx="5607050" cy="4156075"/>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eaLnBrk="1" hangingPunct="1"/>
            <a:r>
              <a:rPr lang="en-US">
                <a:latin typeface="Calibri" charset="0"/>
              </a:rPr>
              <a:t>The ICES study </a:t>
            </a:r>
            <a:r>
              <a:rPr lang="en-US">
                <a:solidFill>
                  <a:srgbClr val="FF0066"/>
                </a:solidFill>
                <a:latin typeface="Calibri" charset="0"/>
              </a:rPr>
              <a:t>was</a:t>
            </a:r>
            <a:r>
              <a:rPr lang="en-US">
                <a:latin typeface="Calibri" charset="0"/>
              </a:rPr>
              <a:t> a population-based retrospective cohort study using provincial health claims.  It identified all adults with (n=379 003) and without (n=9 018 082) diabetes mellitus living in Ontario, Canada, on April 1, 1994. Individuals were followed up to record CVD events until March 31, 2000. </a:t>
            </a:r>
          </a:p>
          <a:p>
            <a:pPr marL="342900" indent="-342900" defTabSz="914400" eaLnBrk="1" hangingPunct="1"/>
            <a:endParaRPr lang="en-US">
              <a:latin typeface="Calibri" charset="0"/>
            </a:endParaRPr>
          </a:p>
          <a:p>
            <a:pPr marL="342900" indent="-342900" defTabSz="914400" eaLnBrk="1" hangingPunct="1"/>
            <a:r>
              <a:rPr lang="en-US">
                <a:latin typeface="Calibri" charset="0"/>
              </a:rPr>
              <a:t>In both populations, the rate of AMI rose with age. Diabetes was associated with earlier CVD; diabetic men and women were about 15 years younger than those without diabetes in the same risk category. </a:t>
            </a:r>
          </a:p>
          <a:p>
            <a:pPr marL="342900" indent="-342900" defTabSz="914400" eaLnBrk="1" hangingPunct="1"/>
            <a:endParaRPr lang="en-US">
              <a:latin typeface="Calibri" charset="0"/>
            </a:endParaRPr>
          </a:p>
          <a:p>
            <a:pPr marL="342900" indent="-342900" defTabSz="914400" eaLnBrk="1" hangingPunct="1"/>
            <a:r>
              <a:rPr lang="en-US">
                <a:latin typeface="Calibri" charset="0"/>
              </a:rPr>
              <a:t>Reference:</a:t>
            </a:r>
          </a:p>
          <a:p>
            <a:pPr marL="342900" indent="-342900" defTabSz="914400" eaLnBrk="1" hangingPunct="1">
              <a:spcBef>
                <a:spcPct val="50000"/>
              </a:spcBef>
            </a:pPr>
            <a:r>
              <a:rPr lang="en-US" sz="1000">
                <a:latin typeface="Calibri" charset="0"/>
              </a:rPr>
              <a:t>Booth GL, et al. </a:t>
            </a:r>
            <a:r>
              <a:rPr lang="en-US" sz="1000" i="1">
                <a:latin typeface="Calibri" charset="0"/>
              </a:rPr>
              <a:t>Lancet</a:t>
            </a:r>
            <a:r>
              <a:rPr lang="en-US" sz="1000">
                <a:latin typeface="Calibri" charset="0"/>
              </a:rPr>
              <a:t> 2006;368:29-36.</a:t>
            </a:r>
          </a:p>
          <a:p>
            <a:pPr marL="342900" indent="-342900" defTabSz="914400" eaLnBrk="1" hangingPunct="1"/>
            <a:endParaRPr lang="en-US" sz="1000">
              <a:latin typeface="Calibri" charset="0"/>
            </a:endParaRPr>
          </a:p>
        </p:txBody>
      </p:sp>
    </p:spTree>
    <p:extLst>
      <p:ext uri="{BB962C8B-B14F-4D97-AF65-F5344CB8AC3E}">
        <p14:creationId xmlns:p14="http://schemas.microsoft.com/office/powerpoint/2010/main" val="16022967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23554" name="Notes Placeholder 2"/>
          <p:cNvSpPr>
            <a:spLocks noGrp="1"/>
          </p:cNvSpPr>
          <p:nvPr>
            <p:ph type="body" idx="1"/>
          </p:nvPr>
        </p:nvSpPr>
        <p:spPr bwMode="auto">
          <a:xfrm>
            <a:off x="701675" y="4387850"/>
            <a:ext cx="5607050" cy="4156075"/>
          </a:xfrm>
          <a:noFill/>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eaLnBrk="1" hangingPunct="1">
              <a:spcBef>
                <a:spcPct val="0"/>
              </a:spcBef>
            </a:pPr>
            <a:endParaRPr lang="en-CA">
              <a:latin typeface="Calibri" charset="0"/>
            </a:endParaRPr>
          </a:p>
        </p:txBody>
      </p:sp>
      <p:sp>
        <p:nvSpPr>
          <p:cNvPr id="23555"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830" tIns="46415" rIns="92830" bIns="46415" anchor="b"/>
          <a:lstStyle>
            <a:lvl1pPr defTabSz="928688">
              <a:defRPr sz="1700">
                <a:solidFill>
                  <a:schemeClr val="tx1"/>
                </a:solidFill>
                <a:latin typeface="Calibri" charset="0"/>
                <a:ea typeface="MS PGothic" charset="0"/>
                <a:cs typeface="MS PGothic" charset="0"/>
              </a:defRPr>
            </a:lvl1pPr>
            <a:lvl2pPr marL="742950" indent="-285750" defTabSz="928688">
              <a:defRPr sz="1700">
                <a:solidFill>
                  <a:schemeClr val="tx1"/>
                </a:solidFill>
                <a:latin typeface="Calibri" charset="0"/>
                <a:ea typeface="MS PGothic" charset="0"/>
                <a:cs typeface="MS PGothic" charset="0"/>
              </a:defRPr>
            </a:lvl2pPr>
            <a:lvl3pPr marL="1143000" indent="-228600" defTabSz="928688">
              <a:defRPr sz="1700">
                <a:solidFill>
                  <a:schemeClr val="tx1"/>
                </a:solidFill>
                <a:latin typeface="Calibri" charset="0"/>
                <a:ea typeface="MS PGothic" charset="0"/>
                <a:cs typeface="MS PGothic" charset="0"/>
              </a:defRPr>
            </a:lvl3pPr>
            <a:lvl4pPr marL="1600200" indent="-228600" defTabSz="928688">
              <a:defRPr sz="1700">
                <a:solidFill>
                  <a:schemeClr val="tx1"/>
                </a:solidFill>
                <a:latin typeface="Calibri" charset="0"/>
                <a:ea typeface="MS PGothic" charset="0"/>
                <a:cs typeface="MS PGothic" charset="0"/>
              </a:defRPr>
            </a:lvl4pPr>
            <a:lvl5pPr marL="2057400" indent="-228600" defTabSz="928688">
              <a:defRPr sz="1700">
                <a:solidFill>
                  <a:schemeClr val="tx1"/>
                </a:solidFill>
                <a:latin typeface="Calibri" charset="0"/>
                <a:ea typeface="MS PGothic" charset="0"/>
                <a:cs typeface="MS PGothic" charset="0"/>
              </a:defRPr>
            </a:lvl5pPr>
            <a:lvl6pPr marL="2514600" indent="-228600" defTabSz="928688" eaLnBrk="0" fontAlgn="base" hangingPunct="0">
              <a:spcBef>
                <a:spcPct val="0"/>
              </a:spcBef>
              <a:spcAft>
                <a:spcPct val="0"/>
              </a:spcAft>
              <a:defRPr sz="1700">
                <a:solidFill>
                  <a:schemeClr val="tx1"/>
                </a:solidFill>
                <a:latin typeface="Calibri" charset="0"/>
                <a:ea typeface="MS PGothic" charset="0"/>
                <a:cs typeface="MS PGothic" charset="0"/>
              </a:defRPr>
            </a:lvl6pPr>
            <a:lvl7pPr marL="2971800" indent="-228600" defTabSz="928688" eaLnBrk="0" fontAlgn="base" hangingPunct="0">
              <a:spcBef>
                <a:spcPct val="0"/>
              </a:spcBef>
              <a:spcAft>
                <a:spcPct val="0"/>
              </a:spcAft>
              <a:defRPr sz="1700">
                <a:solidFill>
                  <a:schemeClr val="tx1"/>
                </a:solidFill>
                <a:latin typeface="Calibri" charset="0"/>
                <a:ea typeface="MS PGothic" charset="0"/>
                <a:cs typeface="MS PGothic" charset="0"/>
              </a:defRPr>
            </a:lvl7pPr>
            <a:lvl8pPr marL="3429000" indent="-228600" defTabSz="928688" eaLnBrk="0" fontAlgn="base" hangingPunct="0">
              <a:spcBef>
                <a:spcPct val="0"/>
              </a:spcBef>
              <a:spcAft>
                <a:spcPct val="0"/>
              </a:spcAft>
              <a:defRPr sz="1700">
                <a:solidFill>
                  <a:schemeClr val="tx1"/>
                </a:solidFill>
                <a:latin typeface="Calibri" charset="0"/>
                <a:ea typeface="MS PGothic" charset="0"/>
                <a:cs typeface="MS PGothic" charset="0"/>
              </a:defRPr>
            </a:lvl8pPr>
            <a:lvl9pPr marL="3886200" indent="-228600" defTabSz="928688" eaLnBrk="0" fontAlgn="base" hangingPunct="0">
              <a:spcBef>
                <a:spcPct val="0"/>
              </a:spcBef>
              <a:spcAft>
                <a:spcPct val="0"/>
              </a:spcAft>
              <a:defRPr sz="1700">
                <a:solidFill>
                  <a:schemeClr val="tx1"/>
                </a:solidFill>
                <a:latin typeface="Calibri" charset="0"/>
                <a:ea typeface="MS PGothic" charset="0"/>
                <a:cs typeface="MS PGothic" charset="0"/>
              </a:defRPr>
            </a:lvl9pPr>
          </a:lstStyle>
          <a:p>
            <a:pPr algn="r" eaLnBrk="1" hangingPunct="1"/>
            <a:fld id="{2D202007-B6B7-2F45-8B73-95CBA3C647CD}" type="slidenum">
              <a:rPr lang="en-US" sz="1200">
                <a:latin typeface="Arial" charset="0"/>
              </a:rPr>
              <a:pPr algn="r" eaLnBrk="1" hangingPunct="1"/>
              <a:t>6</a:t>
            </a:fld>
            <a:endParaRPr lang="en-US" sz="1200">
              <a:latin typeface="Arial" charset="0"/>
            </a:endParaRPr>
          </a:p>
        </p:txBody>
      </p:sp>
    </p:spTree>
    <p:extLst>
      <p:ext uri="{BB962C8B-B14F-4D97-AF65-F5344CB8AC3E}">
        <p14:creationId xmlns:p14="http://schemas.microsoft.com/office/powerpoint/2010/main" val="3573674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25602" name="Notes Placeholder 2"/>
          <p:cNvSpPr>
            <a:spLocks noGrp="1"/>
          </p:cNvSpPr>
          <p:nvPr>
            <p:ph type="body" idx="1"/>
          </p:nvPr>
        </p:nvSpPr>
        <p:spPr bwMode="auto">
          <a:xfrm>
            <a:off x="701675" y="4387850"/>
            <a:ext cx="5607050" cy="4156075"/>
          </a:xfrm>
          <a:noFill/>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eaLnBrk="1" hangingPunct="1"/>
            <a:endParaRPr lang="en-CA">
              <a:latin typeface="Calibri" charset="0"/>
            </a:endParaRPr>
          </a:p>
        </p:txBody>
      </p:sp>
      <p:sp>
        <p:nvSpPr>
          <p:cNvPr id="25603"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830" tIns="46415" rIns="92830" bIns="46415" anchor="b"/>
          <a:lstStyle>
            <a:lvl1pPr defTabSz="928688">
              <a:defRPr sz="1700">
                <a:solidFill>
                  <a:schemeClr val="tx1"/>
                </a:solidFill>
                <a:latin typeface="Calibri" charset="0"/>
                <a:ea typeface="MS PGothic" charset="0"/>
                <a:cs typeface="MS PGothic" charset="0"/>
              </a:defRPr>
            </a:lvl1pPr>
            <a:lvl2pPr marL="742950" indent="-285750" defTabSz="928688">
              <a:defRPr sz="1700">
                <a:solidFill>
                  <a:schemeClr val="tx1"/>
                </a:solidFill>
                <a:latin typeface="Calibri" charset="0"/>
                <a:ea typeface="MS PGothic" charset="0"/>
                <a:cs typeface="MS PGothic" charset="0"/>
              </a:defRPr>
            </a:lvl2pPr>
            <a:lvl3pPr marL="1143000" indent="-228600" defTabSz="928688">
              <a:defRPr sz="1700">
                <a:solidFill>
                  <a:schemeClr val="tx1"/>
                </a:solidFill>
                <a:latin typeface="Calibri" charset="0"/>
                <a:ea typeface="MS PGothic" charset="0"/>
                <a:cs typeface="MS PGothic" charset="0"/>
              </a:defRPr>
            </a:lvl3pPr>
            <a:lvl4pPr marL="1600200" indent="-228600" defTabSz="928688">
              <a:defRPr sz="1700">
                <a:solidFill>
                  <a:schemeClr val="tx1"/>
                </a:solidFill>
                <a:latin typeface="Calibri" charset="0"/>
                <a:ea typeface="MS PGothic" charset="0"/>
                <a:cs typeface="MS PGothic" charset="0"/>
              </a:defRPr>
            </a:lvl4pPr>
            <a:lvl5pPr marL="2057400" indent="-228600" defTabSz="928688">
              <a:defRPr sz="1700">
                <a:solidFill>
                  <a:schemeClr val="tx1"/>
                </a:solidFill>
                <a:latin typeface="Calibri" charset="0"/>
                <a:ea typeface="MS PGothic" charset="0"/>
                <a:cs typeface="MS PGothic" charset="0"/>
              </a:defRPr>
            </a:lvl5pPr>
            <a:lvl6pPr marL="2514600" indent="-228600" defTabSz="928688" eaLnBrk="0" fontAlgn="base" hangingPunct="0">
              <a:spcBef>
                <a:spcPct val="0"/>
              </a:spcBef>
              <a:spcAft>
                <a:spcPct val="0"/>
              </a:spcAft>
              <a:defRPr sz="1700">
                <a:solidFill>
                  <a:schemeClr val="tx1"/>
                </a:solidFill>
                <a:latin typeface="Calibri" charset="0"/>
                <a:ea typeface="MS PGothic" charset="0"/>
                <a:cs typeface="MS PGothic" charset="0"/>
              </a:defRPr>
            </a:lvl6pPr>
            <a:lvl7pPr marL="2971800" indent="-228600" defTabSz="928688" eaLnBrk="0" fontAlgn="base" hangingPunct="0">
              <a:spcBef>
                <a:spcPct val="0"/>
              </a:spcBef>
              <a:spcAft>
                <a:spcPct val="0"/>
              </a:spcAft>
              <a:defRPr sz="1700">
                <a:solidFill>
                  <a:schemeClr val="tx1"/>
                </a:solidFill>
                <a:latin typeface="Calibri" charset="0"/>
                <a:ea typeface="MS PGothic" charset="0"/>
                <a:cs typeface="MS PGothic" charset="0"/>
              </a:defRPr>
            </a:lvl7pPr>
            <a:lvl8pPr marL="3429000" indent="-228600" defTabSz="928688" eaLnBrk="0" fontAlgn="base" hangingPunct="0">
              <a:spcBef>
                <a:spcPct val="0"/>
              </a:spcBef>
              <a:spcAft>
                <a:spcPct val="0"/>
              </a:spcAft>
              <a:defRPr sz="1700">
                <a:solidFill>
                  <a:schemeClr val="tx1"/>
                </a:solidFill>
                <a:latin typeface="Calibri" charset="0"/>
                <a:ea typeface="MS PGothic" charset="0"/>
                <a:cs typeface="MS PGothic" charset="0"/>
              </a:defRPr>
            </a:lvl8pPr>
            <a:lvl9pPr marL="3886200" indent="-228600" defTabSz="928688" eaLnBrk="0" fontAlgn="base" hangingPunct="0">
              <a:spcBef>
                <a:spcPct val="0"/>
              </a:spcBef>
              <a:spcAft>
                <a:spcPct val="0"/>
              </a:spcAft>
              <a:defRPr sz="1700">
                <a:solidFill>
                  <a:schemeClr val="tx1"/>
                </a:solidFill>
                <a:latin typeface="Calibri" charset="0"/>
                <a:ea typeface="MS PGothic" charset="0"/>
                <a:cs typeface="MS PGothic" charset="0"/>
              </a:defRPr>
            </a:lvl9pPr>
          </a:lstStyle>
          <a:p>
            <a:pPr algn="r" eaLnBrk="1" hangingPunct="1"/>
            <a:fld id="{57BFEC8F-86E7-FC43-A607-B5FB74E79683}" type="slidenum">
              <a:rPr lang="en-US" sz="1200">
                <a:latin typeface="Arial" charset="0"/>
              </a:rPr>
              <a:pPr algn="r" eaLnBrk="1" hangingPunct="1"/>
              <a:t>7</a:t>
            </a:fld>
            <a:endParaRPr lang="en-US" sz="1200">
              <a:latin typeface="Arial" charset="0"/>
            </a:endParaRPr>
          </a:p>
        </p:txBody>
      </p:sp>
    </p:spTree>
    <p:extLst>
      <p:ext uri="{BB962C8B-B14F-4D97-AF65-F5344CB8AC3E}">
        <p14:creationId xmlns:p14="http://schemas.microsoft.com/office/powerpoint/2010/main" val="19098332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27650" name="Notes Placeholder 2"/>
          <p:cNvSpPr>
            <a:spLocks noGrp="1"/>
          </p:cNvSpPr>
          <p:nvPr>
            <p:ph type="body" idx="1"/>
          </p:nvPr>
        </p:nvSpPr>
        <p:spPr bwMode="auto">
          <a:xfrm>
            <a:off x="701675" y="4387850"/>
            <a:ext cx="5607050" cy="4156075"/>
          </a:xfrm>
          <a:noFill/>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endParaRPr lang="en-CA">
              <a:latin typeface="Calibri" charset="0"/>
            </a:endParaRPr>
          </a:p>
        </p:txBody>
      </p:sp>
      <p:sp>
        <p:nvSpPr>
          <p:cNvPr id="27651"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830" tIns="46415" rIns="92830" bIns="46415" anchor="b"/>
          <a:lstStyle>
            <a:lvl1pPr defTabSz="928688">
              <a:defRPr sz="1700">
                <a:solidFill>
                  <a:schemeClr val="tx1"/>
                </a:solidFill>
                <a:latin typeface="Calibri" charset="0"/>
                <a:ea typeface="MS PGothic" charset="0"/>
                <a:cs typeface="MS PGothic" charset="0"/>
              </a:defRPr>
            </a:lvl1pPr>
            <a:lvl2pPr marL="742950" indent="-285750" defTabSz="928688">
              <a:defRPr sz="1700">
                <a:solidFill>
                  <a:schemeClr val="tx1"/>
                </a:solidFill>
                <a:latin typeface="Calibri" charset="0"/>
                <a:ea typeface="MS PGothic" charset="0"/>
                <a:cs typeface="MS PGothic" charset="0"/>
              </a:defRPr>
            </a:lvl2pPr>
            <a:lvl3pPr marL="1143000" indent="-228600" defTabSz="928688">
              <a:defRPr sz="1700">
                <a:solidFill>
                  <a:schemeClr val="tx1"/>
                </a:solidFill>
                <a:latin typeface="Calibri" charset="0"/>
                <a:ea typeface="MS PGothic" charset="0"/>
                <a:cs typeface="MS PGothic" charset="0"/>
              </a:defRPr>
            </a:lvl3pPr>
            <a:lvl4pPr marL="1600200" indent="-228600" defTabSz="928688">
              <a:defRPr sz="1700">
                <a:solidFill>
                  <a:schemeClr val="tx1"/>
                </a:solidFill>
                <a:latin typeface="Calibri" charset="0"/>
                <a:ea typeface="MS PGothic" charset="0"/>
                <a:cs typeface="MS PGothic" charset="0"/>
              </a:defRPr>
            </a:lvl4pPr>
            <a:lvl5pPr marL="2057400" indent="-228600" defTabSz="928688">
              <a:defRPr sz="1700">
                <a:solidFill>
                  <a:schemeClr val="tx1"/>
                </a:solidFill>
                <a:latin typeface="Calibri" charset="0"/>
                <a:ea typeface="MS PGothic" charset="0"/>
                <a:cs typeface="MS PGothic" charset="0"/>
              </a:defRPr>
            </a:lvl5pPr>
            <a:lvl6pPr marL="2514600" indent="-228600" defTabSz="928688" eaLnBrk="0" fontAlgn="base" hangingPunct="0">
              <a:spcBef>
                <a:spcPct val="0"/>
              </a:spcBef>
              <a:spcAft>
                <a:spcPct val="0"/>
              </a:spcAft>
              <a:defRPr sz="1700">
                <a:solidFill>
                  <a:schemeClr val="tx1"/>
                </a:solidFill>
                <a:latin typeface="Calibri" charset="0"/>
                <a:ea typeface="MS PGothic" charset="0"/>
                <a:cs typeface="MS PGothic" charset="0"/>
              </a:defRPr>
            </a:lvl6pPr>
            <a:lvl7pPr marL="2971800" indent="-228600" defTabSz="928688" eaLnBrk="0" fontAlgn="base" hangingPunct="0">
              <a:spcBef>
                <a:spcPct val="0"/>
              </a:spcBef>
              <a:spcAft>
                <a:spcPct val="0"/>
              </a:spcAft>
              <a:defRPr sz="1700">
                <a:solidFill>
                  <a:schemeClr val="tx1"/>
                </a:solidFill>
                <a:latin typeface="Calibri" charset="0"/>
                <a:ea typeface="MS PGothic" charset="0"/>
                <a:cs typeface="MS PGothic" charset="0"/>
              </a:defRPr>
            </a:lvl7pPr>
            <a:lvl8pPr marL="3429000" indent="-228600" defTabSz="928688" eaLnBrk="0" fontAlgn="base" hangingPunct="0">
              <a:spcBef>
                <a:spcPct val="0"/>
              </a:spcBef>
              <a:spcAft>
                <a:spcPct val="0"/>
              </a:spcAft>
              <a:defRPr sz="1700">
                <a:solidFill>
                  <a:schemeClr val="tx1"/>
                </a:solidFill>
                <a:latin typeface="Calibri" charset="0"/>
                <a:ea typeface="MS PGothic" charset="0"/>
                <a:cs typeface="MS PGothic" charset="0"/>
              </a:defRPr>
            </a:lvl8pPr>
            <a:lvl9pPr marL="3886200" indent="-228600" defTabSz="928688" eaLnBrk="0" fontAlgn="base" hangingPunct="0">
              <a:spcBef>
                <a:spcPct val="0"/>
              </a:spcBef>
              <a:spcAft>
                <a:spcPct val="0"/>
              </a:spcAft>
              <a:defRPr sz="1700">
                <a:solidFill>
                  <a:schemeClr val="tx1"/>
                </a:solidFill>
                <a:latin typeface="Calibri" charset="0"/>
                <a:ea typeface="MS PGothic" charset="0"/>
                <a:cs typeface="MS PGothic" charset="0"/>
              </a:defRPr>
            </a:lvl9pPr>
          </a:lstStyle>
          <a:p>
            <a:pPr algn="r"/>
            <a:fld id="{3347AC87-6383-BD4B-8DD3-3270B8F348FC}" type="slidenum">
              <a:rPr lang="en-US" sz="1200">
                <a:latin typeface="Arial" charset="0"/>
              </a:rPr>
              <a:pPr algn="r"/>
              <a:t>8</a:t>
            </a:fld>
            <a:endParaRPr lang="en-US" sz="1200">
              <a:latin typeface="Arial" charset="0"/>
            </a:endParaRPr>
          </a:p>
        </p:txBody>
      </p:sp>
    </p:spTree>
    <p:extLst>
      <p:ext uri="{BB962C8B-B14F-4D97-AF65-F5344CB8AC3E}">
        <p14:creationId xmlns:p14="http://schemas.microsoft.com/office/powerpoint/2010/main" val="2525264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39938" name="Notes Placeholder 2"/>
          <p:cNvSpPr>
            <a:spLocks noGrp="1"/>
          </p:cNvSpPr>
          <p:nvPr>
            <p:ph type="body" idx="1"/>
          </p:nvPr>
        </p:nvSpPr>
        <p:spPr bwMode="auto">
          <a:xfrm>
            <a:off x="701675" y="4387850"/>
            <a:ext cx="5607050" cy="4156075"/>
          </a:xfrm>
          <a:noFill/>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endParaRPr lang="en-CA">
              <a:latin typeface="Calibri" charset="0"/>
            </a:endParaRPr>
          </a:p>
        </p:txBody>
      </p:sp>
      <p:sp>
        <p:nvSpPr>
          <p:cNvPr id="39939"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830" tIns="46415" rIns="92830" bIns="46415" anchor="b"/>
          <a:lstStyle>
            <a:lvl1pPr defTabSz="928688">
              <a:defRPr sz="1700">
                <a:solidFill>
                  <a:schemeClr val="tx1"/>
                </a:solidFill>
                <a:latin typeface="Calibri" charset="0"/>
                <a:ea typeface="MS PGothic" charset="0"/>
                <a:cs typeface="MS PGothic" charset="0"/>
              </a:defRPr>
            </a:lvl1pPr>
            <a:lvl2pPr marL="742950" indent="-285750" defTabSz="928688">
              <a:defRPr sz="1700">
                <a:solidFill>
                  <a:schemeClr val="tx1"/>
                </a:solidFill>
                <a:latin typeface="Calibri" charset="0"/>
                <a:ea typeface="MS PGothic" charset="0"/>
                <a:cs typeface="MS PGothic" charset="0"/>
              </a:defRPr>
            </a:lvl2pPr>
            <a:lvl3pPr marL="1143000" indent="-228600" defTabSz="928688">
              <a:defRPr sz="1700">
                <a:solidFill>
                  <a:schemeClr val="tx1"/>
                </a:solidFill>
                <a:latin typeface="Calibri" charset="0"/>
                <a:ea typeface="MS PGothic" charset="0"/>
                <a:cs typeface="MS PGothic" charset="0"/>
              </a:defRPr>
            </a:lvl3pPr>
            <a:lvl4pPr marL="1600200" indent="-228600" defTabSz="928688">
              <a:defRPr sz="1700">
                <a:solidFill>
                  <a:schemeClr val="tx1"/>
                </a:solidFill>
                <a:latin typeface="Calibri" charset="0"/>
                <a:ea typeface="MS PGothic" charset="0"/>
                <a:cs typeface="MS PGothic" charset="0"/>
              </a:defRPr>
            </a:lvl4pPr>
            <a:lvl5pPr marL="2057400" indent="-228600" defTabSz="928688">
              <a:defRPr sz="1700">
                <a:solidFill>
                  <a:schemeClr val="tx1"/>
                </a:solidFill>
                <a:latin typeface="Calibri" charset="0"/>
                <a:ea typeface="MS PGothic" charset="0"/>
                <a:cs typeface="MS PGothic" charset="0"/>
              </a:defRPr>
            </a:lvl5pPr>
            <a:lvl6pPr marL="2514600" indent="-228600" defTabSz="928688" eaLnBrk="0" fontAlgn="base" hangingPunct="0">
              <a:spcBef>
                <a:spcPct val="0"/>
              </a:spcBef>
              <a:spcAft>
                <a:spcPct val="0"/>
              </a:spcAft>
              <a:defRPr sz="1700">
                <a:solidFill>
                  <a:schemeClr val="tx1"/>
                </a:solidFill>
                <a:latin typeface="Calibri" charset="0"/>
                <a:ea typeface="MS PGothic" charset="0"/>
                <a:cs typeface="MS PGothic" charset="0"/>
              </a:defRPr>
            </a:lvl6pPr>
            <a:lvl7pPr marL="2971800" indent="-228600" defTabSz="928688" eaLnBrk="0" fontAlgn="base" hangingPunct="0">
              <a:spcBef>
                <a:spcPct val="0"/>
              </a:spcBef>
              <a:spcAft>
                <a:spcPct val="0"/>
              </a:spcAft>
              <a:defRPr sz="1700">
                <a:solidFill>
                  <a:schemeClr val="tx1"/>
                </a:solidFill>
                <a:latin typeface="Calibri" charset="0"/>
                <a:ea typeface="MS PGothic" charset="0"/>
                <a:cs typeface="MS PGothic" charset="0"/>
              </a:defRPr>
            </a:lvl7pPr>
            <a:lvl8pPr marL="3429000" indent="-228600" defTabSz="928688" eaLnBrk="0" fontAlgn="base" hangingPunct="0">
              <a:spcBef>
                <a:spcPct val="0"/>
              </a:spcBef>
              <a:spcAft>
                <a:spcPct val="0"/>
              </a:spcAft>
              <a:defRPr sz="1700">
                <a:solidFill>
                  <a:schemeClr val="tx1"/>
                </a:solidFill>
                <a:latin typeface="Calibri" charset="0"/>
                <a:ea typeface="MS PGothic" charset="0"/>
                <a:cs typeface="MS PGothic" charset="0"/>
              </a:defRPr>
            </a:lvl8pPr>
            <a:lvl9pPr marL="3886200" indent="-228600" defTabSz="928688" eaLnBrk="0" fontAlgn="base" hangingPunct="0">
              <a:spcBef>
                <a:spcPct val="0"/>
              </a:spcBef>
              <a:spcAft>
                <a:spcPct val="0"/>
              </a:spcAft>
              <a:defRPr sz="1700">
                <a:solidFill>
                  <a:schemeClr val="tx1"/>
                </a:solidFill>
                <a:latin typeface="Calibri" charset="0"/>
                <a:ea typeface="MS PGothic" charset="0"/>
                <a:cs typeface="MS PGothic" charset="0"/>
              </a:defRPr>
            </a:lvl9pPr>
          </a:lstStyle>
          <a:p>
            <a:pPr algn="r"/>
            <a:fld id="{5670F680-8365-DF44-8D89-4B93905C392B}" type="slidenum">
              <a:rPr lang="en-US" sz="1200">
                <a:solidFill>
                  <a:srgbClr val="000000"/>
                </a:solidFill>
                <a:latin typeface="Arial" charset="0"/>
              </a:rPr>
              <a:pPr algn="r"/>
              <a:t>19</a:t>
            </a:fld>
            <a:endParaRPr lang="en-US" sz="1200">
              <a:solidFill>
                <a:srgbClr val="000000"/>
              </a:solidFill>
              <a:latin typeface="Arial" charset="0"/>
            </a:endParaRPr>
          </a:p>
        </p:txBody>
      </p:sp>
    </p:spTree>
    <p:extLst>
      <p:ext uri="{BB962C8B-B14F-4D97-AF65-F5344CB8AC3E}">
        <p14:creationId xmlns:p14="http://schemas.microsoft.com/office/powerpoint/2010/main" val="7841401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a:t>Click to edit Master subtitle style</a:t>
            </a:r>
            <a:endParaRPr lang="en-US" dirty="0"/>
          </a:p>
        </p:txBody>
      </p:sp>
      <p:sp>
        <p:nvSpPr>
          <p:cNvPr id="4" name="Footer Placeholder 4">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5">
            <a:extLst>
              <a:ext uri="{FF2B5EF4-FFF2-40B4-BE49-F238E27FC236}"/>
            </a:extLst>
          </p:cNvPr>
          <p:cNvSpPr>
            <a:spLocks noGrp="1"/>
          </p:cNvSpPr>
          <p:nvPr>
            <p:ph type="sldNum" sz="quarter" idx="11"/>
          </p:nvPr>
        </p:nvSpPr>
        <p:spPr/>
        <p:txBody>
          <a:bodyPr/>
          <a:lstStyle>
            <a:lvl1pPr>
              <a:defRPr/>
            </a:lvl1pPr>
          </a:lstStyle>
          <a:p>
            <a:fld id="{E9F881F6-2752-3742-865B-870C285D4FAE}" type="slidenum">
              <a:rPr lang="en-US"/>
              <a:pPr/>
              <a:t>‹#›</a:t>
            </a:fld>
            <a:endParaRPr lang="en-US"/>
          </a:p>
        </p:txBody>
      </p:sp>
      <p:sp>
        <p:nvSpPr>
          <p:cNvPr id="6"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a:cs typeface="Arial" charset="0"/>
              </a:defRPr>
            </a:lvl1pPr>
          </a:lstStyle>
          <a:p>
            <a:fld id="{EC482452-AC80-6549-B9AE-134D68EA7FB2}" type="datetimeFigureOut">
              <a:rPr lang="en-US"/>
              <a:pPr/>
              <a:t>10/23/18</a:t>
            </a:fld>
            <a:endParaRPr lang="en-US"/>
          </a:p>
        </p:txBody>
      </p:sp>
    </p:spTree>
    <p:extLst>
      <p:ext uri="{BB962C8B-B14F-4D97-AF65-F5344CB8AC3E}">
        <p14:creationId xmlns:p14="http://schemas.microsoft.com/office/powerpoint/2010/main" val="2646464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extLst>
          </p:cNvPr>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a:cs typeface="Arial" charset="0"/>
              </a:defRPr>
            </a:lvl1pPr>
          </a:lstStyle>
          <a:p>
            <a:fld id="{520DC16F-4B98-E444-9713-E71203E63B05}" type="datetimeFigureOut">
              <a:rPr lang="en-US"/>
              <a:pPr/>
              <a:t>10/23/18</a:t>
            </a:fld>
            <a:endParaRPr lang="en-US"/>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fld id="{F82AF7B9-7D47-9D42-9660-2053D5645479}" type="slidenum">
              <a:rPr lang="en-US"/>
              <a:pPr/>
              <a:t>‹#›</a:t>
            </a:fld>
            <a:endParaRPr lang="en-US"/>
          </a:p>
        </p:txBody>
      </p:sp>
    </p:spTree>
    <p:extLst>
      <p:ext uri="{BB962C8B-B14F-4D97-AF65-F5344CB8AC3E}">
        <p14:creationId xmlns:p14="http://schemas.microsoft.com/office/powerpoint/2010/main" val="2099493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extLst>
          </p:cNvPr>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a:cs typeface="Arial" charset="0"/>
              </a:defRPr>
            </a:lvl1pPr>
          </a:lstStyle>
          <a:p>
            <a:fld id="{23B0657C-8152-0746-B4A3-145F0CDE5736}" type="datetimeFigureOut">
              <a:rPr lang="en-US"/>
              <a:pPr/>
              <a:t>10/23/18</a:t>
            </a:fld>
            <a:endParaRPr lang="en-US"/>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fld id="{09BC7494-E895-9E42-AC68-64A7DC688215}" type="slidenum">
              <a:rPr lang="en-US"/>
              <a:pPr/>
              <a:t>‹#›</a:t>
            </a:fld>
            <a:endParaRPr lang="en-US"/>
          </a:p>
        </p:txBody>
      </p:sp>
    </p:spTree>
    <p:extLst>
      <p:ext uri="{BB962C8B-B14F-4D97-AF65-F5344CB8AC3E}">
        <p14:creationId xmlns:p14="http://schemas.microsoft.com/office/powerpoint/2010/main" val="40080967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1122363"/>
            <a:ext cx="6858000" cy="2387600"/>
          </a:xfrm>
        </p:spPr>
        <p:txBody>
          <a:bodyPr anchor="b"/>
          <a:lstStyle>
            <a:lvl1pPr algn="ctr">
              <a:defRPr sz="6000"/>
            </a:lvl1pPr>
          </a:lstStyle>
          <a:p>
            <a:r>
              <a:rPr lang="fr-FR"/>
              <a:t>Modifiez le style du titre</a:t>
            </a:r>
            <a:endParaRPr lang="fr-CA"/>
          </a:p>
        </p:txBody>
      </p:sp>
      <p:sp>
        <p:nvSpPr>
          <p:cNvPr id="3" name="Sous-titr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A"/>
          </a:p>
        </p:txBody>
      </p:sp>
    </p:spTree>
    <p:extLst>
      <p:ext uri="{BB962C8B-B14F-4D97-AF65-F5344CB8AC3E}">
        <p14:creationId xmlns:p14="http://schemas.microsoft.com/office/powerpoint/2010/main" val="23439115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A"/>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Tree>
    <p:extLst>
      <p:ext uri="{BB962C8B-B14F-4D97-AF65-F5344CB8AC3E}">
        <p14:creationId xmlns:p14="http://schemas.microsoft.com/office/powerpoint/2010/main" val="36479191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709738"/>
            <a:ext cx="7886700" cy="2852737"/>
          </a:xfrm>
        </p:spPr>
        <p:txBody>
          <a:bodyPr anchor="b"/>
          <a:lstStyle>
            <a:lvl1pPr>
              <a:defRPr sz="6000"/>
            </a:lvl1pPr>
          </a:lstStyle>
          <a:p>
            <a:r>
              <a:rPr lang="fr-FR"/>
              <a:t>Modifiez le style du titre</a:t>
            </a:r>
            <a:endParaRPr lang="fr-CA"/>
          </a:p>
        </p:txBody>
      </p:sp>
      <p:sp>
        <p:nvSpPr>
          <p:cNvPr id="3" name="Espace réservé du texte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fr-FR"/>
              <a:t>Modifiez les styles du texte du masque</a:t>
            </a:r>
          </a:p>
        </p:txBody>
      </p:sp>
    </p:spTree>
    <p:extLst>
      <p:ext uri="{BB962C8B-B14F-4D97-AF65-F5344CB8AC3E}">
        <p14:creationId xmlns:p14="http://schemas.microsoft.com/office/powerpoint/2010/main" val="3589416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A"/>
          </a:p>
        </p:txBody>
      </p:sp>
      <p:sp>
        <p:nvSpPr>
          <p:cNvPr id="3" name="Espace réservé du contenu 2"/>
          <p:cNvSpPr>
            <a:spLocks noGrp="1"/>
          </p:cNvSpPr>
          <p:nvPr>
            <p:ph sz="half" idx="1"/>
          </p:nvPr>
        </p:nvSpPr>
        <p:spPr>
          <a:xfrm>
            <a:off x="628650" y="1825625"/>
            <a:ext cx="3867150" cy="432911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p:cNvSpPr>
            <a:spLocks noGrp="1"/>
          </p:cNvSpPr>
          <p:nvPr>
            <p:ph sz="half" idx="2"/>
          </p:nvPr>
        </p:nvSpPr>
        <p:spPr>
          <a:xfrm>
            <a:off x="4648200" y="1825625"/>
            <a:ext cx="3867150" cy="432911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Tree>
    <p:extLst>
      <p:ext uri="{BB962C8B-B14F-4D97-AF65-F5344CB8AC3E}">
        <p14:creationId xmlns:p14="http://schemas.microsoft.com/office/powerpoint/2010/main" val="3310899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365125"/>
            <a:ext cx="7886700" cy="1325563"/>
          </a:xfrm>
        </p:spPr>
        <p:txBody>
          <a:bodyPr/>
          <a:lstStyle/>
          <a:p>
            <a:r>
              <a:rPr lang="fr-FR"/>
              <a:t>Modifiez le style du titre</a:t>
            </a:r>
            <a:endParaRPr lang="fr-CA"/>
          </a:p>
        </p:txBody>
      </p:sp>
      <p:sp>
        <p:nvSpPr>
          <p:cNvPr id="3" name="Espace réservé du texte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630238" y="2505075"/>
            <a:ext cx="386873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texte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29150" y="2505075"/>
            <a:ext cx="38877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Tree>
    <p:extLst>
      <p:ext uri="{BB962C8B-B14F-4D97-AF65-F5344CB8AC3E}">
        <p14:creationId xmlns:p14="http://schemas.microsoft.com/office/powerpoint/2010/main" val="31373437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A"/>
          </a:p>
        </p:txBody>
      </p:sp>
    </p:spTree>
    <p:extLst>
      <p:ext uri="{BB962C8B-B14F-4D97-AF65-F5344CB8AC3E}">
        <p14:creationId xmlns:p14="http://schemas.microsoft.com/office/powerpoint/2010/main" val="33698498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7698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457200"/>
            <a:ext cx="2949575" cy="1600200"/>
          </a:xfrm>
        </p:spPr>
        <p:txBody>
          <a:bodyPr anchor="b"/>
          <a:lstStyle>
            <a:lvl1pPr>
              <a:defRPr sz="3200"/>
            </a:lvl1pPr>
          </a:lstStyle>
          <a:p>
            <a:r>
              <a:rPr lang="fr-FR"/>
              <a:t>Modifiez le style du titre</a:t>
            </a:r>
            <a:endParaRPr lang="fr-CA"/>
          </a:p>
        </p:txBody>
      </p:sp>
      <p:sp>
        <p:nvSpPr>
          <p:cNvPr id="3" name="Espace réservé du conten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texte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Tree>
    <p:extLst>
      <p:ext uri="{BB962C8B-B14F-4D97-AF65-F5344CB8AC3E}">
        <p14:creationId xmlns:p14="http://schemas.microsoft.com/office/powerpoint/2010/main" val="303681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a:t>Click to edit Master text styles</a:t>
            </a:r>
          </a:p>
        </p:txBody>
      </p:sp>
      <p:sp>
        <p:nvSpPr>
          <p:cNvPr id="4" name="Footer Placeholder 4">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5">
            <a:extLst>
              <a:ext uri="{FF2B5EF4-FFF2-40B4-BE49-F238E27FC236}"/>
            </a:extLst>
          </p:cNvPr>
          <p:cNvSpPr>
            <a:spLocks noGrp="1"/>
          </p:cNvSpPr>
          <p:nvPr>
            <p:ph type="sldNum" sz="quarter" idx="11"/>
          </p:nvPr>
        </p:nvSpPr>
        <p:spPr/>
        <p:txBody>
          <a:bodyPr/>
          <a:lstStyle>
            <a:lvl1pPr>
              <a:defRPr/>
            </a:lvl1pPr>
          </a:lstStyle>
          <a:p>
            <a:fld id="{DAC4A3B3-7521-F54E-B134-6D0B0539FEDE}" type="slidenum">
              <a:rPr lang="en-US"/>
              <a:pPr/>
              <a:t>‹#›</a:t>
            </a:fld>
            <a:endParaRPr lang="en-US"/>
          </a:p>
        </p:txBody>
      </p:sp>
      <p:sp>
        <p:nvSpPr>
          <p:cNvPr id="6"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a:cs typeface="Arial" charset="0"/>
              </a:defRPr>
            </a:lvl1pPr>
          </a:lstStyle>
          <a:p>
            <a:fld id="{2AE342F2-D3C5-4F40-A46D-35165ABCDD97}" type="datetimeFigureOut">
              <a:rPr lang="en-US"/>
              <a:pPr/>
              <a:t>10/23/18</a:t>
            </a:fld>
            <a:endParaRPr lang="en-US"/>
          </a:p>
        </p:txBody>
      </p:sp>
    </p:spTree>
    <p:extLst>
      <p:ext uri="{BB962C8B-B14F-4D97-AF65-F5344CB8AC3E}">
        <p14:creationId xmlns:p14="http://schemas.microsoft.com/office/powerpoint/2010/main" val="19863935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457200"/>
            <a:ext cx="2949575" cy="1600200"/>
          </a:xfrm>
        </p:spPr>
        <p:txBody>
          <a:bodyPr anchor="b"/>
          <a:lstStyle>
            <a:lvl1pPr>
              <a:defRPr sz="3200"/>
            </a:lvl1pPr>
          </a:lstStyle>
          <a:p>
            <a:r>
              <a:rPr lang="fr-FR"/>
              <a:t>Modifiez le style du titre</a:t>
            </a:r>
            <a:endParaRPr lang="fr-CA"/>
          </a:p>
        </p:txBody>
      </p:sp>
      <p:sp>
        <p:nvSpPr>
          <p:cNvPr id="3" name="Espace réservé pour une imag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CA" noProof="0"/>
          </a:p>
        </p:txBody>
      </p:sp>
      <p:sp>
        <p:nvSpPr>
          <p:cNvPr id="4" name="Espace réservé du texte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Tree>
    <p:extLst>
      <p:ext uri="{BB962C8B-B14F-4D97-AF65-F5344CB8AC3E}">
        <p14:creationId xmlns:p14="http://schemas.microsoft.com/office/powerpoint/2010/main" val="39660756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A"/>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Tree>
    <p:extLst>
      <p:ext uri="{BB962C8B-B14F-4D97-AF65-F5344CB8AC3E}">
        <p14:creationId xmlns:p14="http://schemas.microsoft.com/office/powerpoint/2010/main" val="11607411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365125"/>
            <a:ext cx="1971675" cy="5789613"/>
          </a:xfrm>
        </p:spPr>
        <p:txBody>
          <a:bodyPr vert="eaVert"/>
          <a:lstStyle/>
          <a:p>
            <a:r>
              <a:rPr lang="fr-FR"/>
              <a:t>Modifiez le style du titre</a:t>
            </a:r>
            <a:endParaRPr lang="fr-CA"/>
          </a:p>
        </p:txBody>
      </p:sp>
      <p:sp>
        <p:nvSpPr>
          <p:cNvPr id="3" name="Espace réservé du texte vertical 2"/>
          <p:cNvSpPr>
            <a:spLocks noGrp="1"/>
          </p:cNvSpPr>
          <p:nvPr>
            <p:ph type="body" orient="vert" idx="1"/>
          </p:nvPr>
        </p:nvSpPr>
        <p:spPr>
          <a:xfrm>
            <a:off x="628650" y="365125"/>
            <a:ext cx="5762625" cy="5789613"/>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Tree>
    <p:extLst>
      <p:ext uri="{BB962C8B-B14F-4D97-AF65-F5344CB8AC3E}">
        <p14:creationId xmlns:p14="http://schemas.microsoft.com/office/powerpoint/2010/main" val="3305525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6">
            <a:extLst>
              <a:ext uri="{FF2B5EF4-FFF2-40B4-BE49-F238E27FC236}"/>
            </a:extLst>
          </p:cNvPr>
          <p:cNvSpPr>
            <a:spLocks noGrp="1"/>
          </p:cNvSpPr>
          <p:nvPr>
            <p:ph type="sldNum" sz="quarter" idx="11"/>
          </p:nvPr>
        </p:nvSpPr>
        <p:spPr/>
        <p:txBody>
          <a:bodyPr/>
          <a:lstStyle>
            <a:lvl1pPr>
              <a:defRPr/>
            </a:lvl1pPr>
          </a:lstStyle>
          <a:p>
            <a:fld id="{6CC1BD57-08C1-B042-BA46-50FEF29953D3}" type="slidenum">
              <a:rPr lang="en-US"/>
              <a:pPr/>
              <a:t>‹#›</a:t>
            </a:fld>
            <a:endParaRPr lang="en-US"/>
          </a:p>
        </p:txBody>
      </p:sp>
      <p:sp>
        <p:nvSpPr>
          <p:cNvPr id="7"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a:cs typeface="Arial" charset="0"/>
              </a:defRPr>
            </a:lvl1pPr>
          </a:lstStyle>
          <a:p>
            <a:fld id="{B74247D5-29C1-BB40-A86F-561272D42EF5}" type="datetimeFigureOut">
              <a:rPr lang="en-US"/>
              <a:pPr/>
              <a:t>10/23/18</a:t>
            </a:fld>
            <a:endParaRPr lang="en-US"/>
          </a:p>
        </p:txBody>
      </p:sp>
    </p:spTree>
    <p:extLst>
      <p:ext uri="{BB962C8B-B14F-4D97-AF65-F5344CB8AC3E}">
        <p14:creationId xmlns:p14="http://schemas.microsoft.com/office/powerpoint/2010/main" val="2056320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5" name="Footer Placeholder 7">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1"/>
          </p:nvPr>
        </p:nvSpPr>
        <p:spPr/>
        <p:txBody>
          <a:bodyPr/>
          <a:lstStyle>
            <a:lvl1pPr>
              <a:defRPr/>
            </a:lvl1pPr>
          </a:lstStyle>
          <a:p>
            <a:fld id="{B921364E-DA93-CF49-B71F-B13ABA8AD2F5}" type="slidenum">
              <a:rPr lang="en-US"/>
              <a:pPr/>
              <a:t>‹#›</a:t>
            </a:fld>
            <a:endParaRPr lang="en-US"/>
          </a:p>
        </p:txBody>
      </p:sp>
      <p:sp>
        <p:nvSpPr>
          <p:cNvPr id="8"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a:cs typeface="Arial" charset="0"/>
              </a:defRPr>
            </a:lvl1pPr>
          </a:lstStyle>
          <a:p>
            <a:fld id="{2FFF4D4A-A284-A541-A299-559195001D36}" type="datetimeFigureOut">
              <a:rPr lang="en-US"/>
              <a:pPr/>
              <a:t>10/23/18</a:t>
            </a:fld>
            <a:endParaRPr lang="en-US"/>
          </a:p>
        </p:txBody>
      </p:sp>
    </p:spTree>
    <p:extLst>
      <p:ext uri="{BB962C8B-B14F-4D97-AF65-F5344CB8AC3E}">
        <p14:creationId xmlns:p14="http://schemas.microsoft.com/office/powerpoint/2010/main" val="3551387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Click to edit Master title style</a:t>
            </a:r>
            <a:endParaRPr lang="en-US" dirty="0"/>
          </a:p>
        </p:txBody>
      </p:sp>
      <p:sp>
        <p:nvSpPr>
          <p:cNvPr id="3"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4" name="Slide Number Placeholder 4">
            <a:extLst>
              <a:ext uri="{FF2B5EF4-FFF2-40B4-BE49-F238E27FC236}"/>
            </a:extLst>
          </p:cNvPr>
          <p:cNvSpPr>
            <a:spLocks noGrp="1"/>
          </p:cNvSpPr>
          <p:nvPr>
            <p:ph type="sldNum" sz="quarter" idx="11"/>
          </p:nvPr>
        </p:nvSpPr>
        <p:spPr/>
        <p:txBody>
          <a:bodyPr/>
          <a:lstStyle>
            <a:lvl1pPr>
              <a:defRPr/>
            </a:lvl1pPr>
          </a:lstStyle>
          <a:p>
            <a:fld id="{B64A7B0E-BB67-2347-B4F7-48A8047FDF7C}" type="slidenum">
              <a:rPr lang="en-US"/>
              <a:pPr/>
              <a:t>‹#›</a:t>
            </a:fld>
            <a:endParaRPr lang="en-US"/>
          </a:p>
        </p:txBody>
      </p:sp>
      <p:sp>
        <p:nvSpPr>
          <p:cNvPr id="5"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a:cs typeface="Arial" charset="0"/>
              </a:defRPr>
            </a:lvl1pPr>
          </a:lstStyle>
          <a:p>
            <a:fld id="{6CF013AB-325B-3243-8B05-EC2AF879554E}" type="datetimeFigureOut">
              <a:rPr lang="en-US"/>
              <a:pPr/>
              <a:t>10/23/18</a:t>
            </a:fld>
            <a:endParaRPr lang="en-US"/>
          </a:p>
        </p:txBody>
      </p:sp>
    </p:spTree>
    <p:extLst>
      <p:ext uri="{BB962C8B-B14F-4D97-AF65-F5344CB8AC3E}">
        <p14:creationId xmlns:p14="http://schemas.microsoft.com/office/powerpoint/2010/main" val="4110667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3" name="Slide Number Placeholder 3">
            <a:extLst>
              <a:ext uri="{FF2B5EF4-FFF2-40B4-BE49-F238E27FC236}"/>
            </a:extLst>
          </p:cNvPr>
          <p:cNvSpPr>
            <a:spLocks noGrp="1"/>
          </p:cNvSpPr>
          <p:nvPr>
            <p:ph type="sldNum" sz="quarter" idx="11"/>
          </p:nvPr>
        </p:nvSpPr>
        <p:spPr/>
        <p:txBody>
          <a:bodyPr/>
          <a:lstStyle>
            <a:lvl1pPr>
              <a:defRPr/>
            </a:lvl1pPr>
          </a:lstStyle>
          <a:p>
            <a:fld id="{1D73887E-C0EE-0542-A67B-52E1B0AA76E4}" type="slidenum">
              <a:rPr lang="en-US"/>
              <a:pPr/>
              <a:t>‹#›</a:t>
            </a:fld>
            <a:endParaRPr lang="en-US"/>
          </a:p>
        </p:txBody>
      </p:sp>
      <p:sp>
        <p:nvSpPr>
          <p:cNvPr id="4"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a:cs typeface="Arial" charset="0"/>
              </a:defRPr>
            </a:lvl1pPr>
          </a:lstStyle>
          <a:p>
            <a:fld id="{22D8D42E-8720-7146-9291-88A447C20CA2}" type="datetimeFigureOut">
              <a:rPr lang="en-US"/>
              <a:pPr/>
              <a:t>10/23/18</a:t>
            </a:fld>
            <a:endParaRPr lang="en-US"/>
          </a:p>
        </p:txBody>
      </p:sp>
    </p:spTree>
    <p:extLst>
      <p:ext uri="{BB962C8B-B14F-4D97-AF65-F5344CB8AC3E}">
        <p14:creationId xmlns:p14="http://schemas.microsoft.com/office/powerpoint/2010/main" val="2328977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a:t>Click to edit Master text styles</a:t>
            </a:r>
          </a:p>
        </p:txBody>
      </p:sp>
      <p:sp>
        <p:nvSpPr>
          <p:cNvPr id="5"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6">
            <a:extLst>
              <a:ext uri="{FF2B5EF4-FFF2-40B4-BE49-F238E27FC236}"/>
            </a:extLst>
          </p:cNvPr>
          <p:cNvSpPr>
            <a:spLocks noGrp="1"/>
          </p:cNvSpPr>
          <p:nvPr>
            <p:ph type="sldNum" sz="quarter" idx="11"/>
          </p:nvPr>
        </p:nvSpPr>
        <p:spPr/>
        <p:txBody>
          <a:bodyPr/>
          <a:lstStyle>
            <a:lvl1pPr>
              <a:defRPr/>
            </a:lvl1pPr>
          </a:lstStyle>
          <a:p>
            <a:fld id="{D155D549-2729-414E-A0C9-5F805D47786D}" type="slidenum">
              <a:rPr lang="en-US"/>
              <a:pPr/>
              <a:t>‹#›</a:t>
            </a:fld>
            <a:endParaRPr lang="en-US"/>
          </a:p>
        </p:txBody>
      </p:sp>
      <p:sp>
        <p:nvSpPr>
          <p:cNvPr id="7"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a:cs typeface="Arial" charset="0"/>
              </a:defRPr>
            </a:lvl1pPr>
          </a:lstStyle>
          <a:p>
            <a:fld id="{FBA0A736-4B6E-024F-A832-E8A8D505CE83}" type="datetimeFigureOut">
              <a:rPr lang="en-US"/>
              <a:pPr/>
              <a:t>10/23/18</a:t>
            </a:fld>
            <a:endParaRPr lang="en-US"/>
          </a:p>
        </p:txBody>
      </p:sp>
    </p:spTree>
    <p:extLst>
      <p:ext uri="{BB962C8B-B14F-4D97-AF65-F5344CB8AC3E}">
        <p14:creationId xmlns:p14="http://schemas.microsoft.com/office/powerpoint/2010/main" val="3625582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a:t>Click to edit Master text styles</a:t>
            </a:r>
          </a:p>
        </p:txBody>
      </p:sp>
      <p:sp>
        <p:nvSpPr>
          <p:cNvPr id="5" name="Date Placeholder 4">
            <a:extLst>
              <a:ext uri="{FF2B5EF4-FFF2-40B4-BE49-F238E27FC236}"/>
            </a:extLst>
          </p:cNvPr>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a:cs typeface="Arial" charset="0"/>
              </a:defRPr>
            </a:lvl1pPr>
          </a:lstStyle>
          <a:p>
            <a:fld id="{8419F567-FEB1-D247-8297-A3DE5215BCD0}" type="datetimeFigureOut">
              <a:rPr lang="en-US"/>
              <a:pPr/>
              <a:t>10/23/18</a:t>
            </a:fld>
            <a:endParaRPr lang="en-US"/>
          </a:p>
        </p:txBody>
      </p:sp>
      <p:sp>
        <p:nvSpPr>
          <p:cNvPr id="6" name="Footer Placeholder 5">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extLst>
          </p:cNvPr>
          <p:cNvSpPr>
            <a:spLocks noGrp="1"/>
          </p:cNvSpPr>
          <p:nvPr>
            <p:ph type="sldNum" sz="quarter" idx="12"/>
          </p:nvPr>
        </p:nvSpPr>
        <p:spPr/>
        <p:txBody>
          <a:bodyPr/>
          <a:lstStyle>
            <a:lvl1pPr>
              <a:defRPr/>
            </a:lvl1pPr>
          </a:lstStyle>
          <a:p>
            <a:fld id="{74D7740E-71D0-664E-B6DA-BD9DF3EE2937}" type="slidenum">
              <a:rPr lang="en-US"/>
              <a:pPr/>
              <a:t>‹#›</a:t>
            </a:fld>
            <a:endParaRPr lang="en-US"/>
          </a:p>
        </p:txBody>
      </p:sp>
    </p:spTree>
    <p:extLst>
      <p:ext uri="{BB962C8B-B14F-4D97-AF65-F5344CB8AC3E}">
        <p14:creationId xmlns:p14="http://schemas.microsoft.com/office/powerpoint/2010/main" val="159862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a:t>Click to edit Master text styles</a:t>
            </a:r>
          </a:p>
        </p:txBody>
      </p:sp>
      <p:sp>
        <p:nvSpPr>
          <p:cNvPr id="5" name="Date Placeholder 4">
            <a:extLst>
              <a:ext uri="{FF2B5EF4-FFF2-40B4-BE49-F238E27FC236}"/>
            </a:extLst>
          </p:cNvPr>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a:cs typeface="Arial" charset="0"/>
              </a:defRPr>
            </a:lvl1pPr>
          </a:lstStyle>
          <a:p>
            <a:fld id="{101E8CDC-AF1D-6D45-9AAC-16C4B756ADB9}" type="datetimeFigureOut">
              <a:rPr lang="en-US"/>
              <a:pPr/>
              <a:t>10/23/18</a:t>
            </a:fld>
            <a:endParaRPr lang="en-US"/>
          </a:p>
        </p:txBody>
      </p:sp>
      <p:sp>
        <p:nvSpPr>
          <p:cNvPr id="6" name="Footer Placeholder 5">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extLst>
          </p:cNvPr>
          <p:cNvSpPr>
            <a:spLocks noGrp="1"/>
          </p:cNvSpPr>
          <p:nvPr>
            <p:ph type="sldNum" sz="quarter" idx="12"/>
          </p:nvPr>
        </p:nvSpPr>
        <p:spPr/>
        <p:txBody>
          <a:bodyPr/>
          <a:lstStyle>
            <a:lvl1pPr>
              <a:defRPr/>
            </a:lvl1pPr>
          </a:lstStyle>
          <a:p>
            <a:fld id="{0529741E-25C5-8342-8531-CB84D41E606C}" type="slidenum">
              <a:rPr lang="en-US"/>
              <a:pPr/>
              <a:t>‹#›</a:t>
            </a:fld>
            <a:endParaRPr lang="en-US"/>
          </a:p>
        </p:txBody>
      </p:sp>
    </p:spTree>
    <p:extLst>
      <p:ext uri="{BB962C8B-B14F-4D97-AF65-F5344CB8AC3E}">
        <p14:creationId xmlns:p14="http://schemas.microsoft.com/office/powerpoint/2010/main" val="334038331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84216" tIns="42108" rIns="84216" bIns="4210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eaLnBrk="1" hangingPunct="1">
              <a:defRPr sz="1100" b="1">
                <a:solidFill>
                  <a:srgbClr val="00B2EB"/>
                </a:solidFill>
                <a:latin typeface="Open Sans" charset="0"/>
                <a:cs typeface="Arial" charset="0"/>
              </a:defRPr>
            </a:lvl1pPr>
          </a:lstStyle>
          <a:p>
            <a:fld id="{F8AEDA72-D52C-D14D-AA16-5434966FF0E8}" type="slidenum">
              <a:rPr lang="en-US"/>
              <a:pPr/>
              <a:t>‹#›</a:t>
            </a:fld>
            <a:endParaRPr lang="en-US"/>
          </a:p>
        </p:txBody>
      </p:sp>
      <p:sp>
        <p:nvSpPr>
          <p:cNvPr id="9" name="Footer Placeholder 8">
            <a:extLst>
              <a:ext uri="{FF2B5EF4-FFF2-40B4-BE49-F238E27FC236}"/>
            </a:extLst>
          </p:cNvPr>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eaLnBrk="1" fontAlgn="auto" hangingPunct="1">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84216" tIns="42108" rIns="84216" bIns="42108" numCol="1" anchor="ctr" anchorCtr="0" compatLnSpc="1">
            <a:prstTxWarp prst="textNoShape">
              <a:avLst/>
            </a:prstTxWarp>
          </a:bodyPr>
          <a:lstStyle/>
          <a:p>
            <a:pPr lvl="0"/>
            <a:r>
              <a:rPr lang="en-US"/>
              <a:t>Click to edit Master title style</a:t>
            </a:r>
          </a:p>
        </p:txBody>
      </p:sp>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eaLnBrk="1" fontAlgn="auto" hangingPunct="1">
              <a:spcBef>
                <a:spcPts val="0"/>
              </a:spcBef>
              <a:spcAft>
                <a:spcPts val="0"/>
              </a:spcAft>
              <a:defRPr/>
            </a:pPr>
            <a:endParaRPr lang="en-US"/>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972" r:id="rId1"/>
    <p:sldLayoutId id="2147483973" r:id="rId2"/>
    <p:sldLayoutId id="2147483974" r:id="rId3"/>
    <p:sldLayoutId id="2147483975" r:id="rId4"/>
    <p:sldLayoutId id="2147483976" r:id="rId5"/>
    <p:sldLayoutId id="2147483977" r:id="rId6"/>
    <p:sldLayoutId id="2147483978" r:id="rId7"/>
    <p:sldLayoutId id="2147483979" r:id="rId8"/>
    <p:sldLayoutId id="2147483980" r:id="rId9"/>
    <p:sldLayoutId id="2147483981" r:id="rId10"/>
    <p:sldLayoutId id="2147483982"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charset="0"/>
          <a:cs typeface="MS PGothic"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0"/>
          <a:cs typeface="MS PGothic"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0"/>
          <a:cs typeface="MS PGothic"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0"/>
          <a:cs typeface="MS PGothic"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0"/>
          <a:cs typeface="MS PGothic"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charset="0"/>
          <a:cs typeface="MS PGothic"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charset="0"/>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Open Sans Light" charset="0"/>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eaLnBrk="1" fontAlgn="auto" hangingPunct="1">
              <a:spcBef>
                <a:spcPts val="0"/>
              </a:spcBef>
              <a:spcAft>
                <a:spcPts val="0"/>
              </a:spcAft>
              <a:defRPr/>
            </a:pPr>
            <a:endParaRPr lang="en-US"/>
          </a:p>
        </p:txBody>
      </p:sp>
      <p:pic>
        <p:nvPicPr>
          <p:cNvPr id="2051"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739063" y="6288088"/>
            <a:ext cx="1270000" cy="4365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eaLnBrk="1" fontAlgn="auto" hangingPunct="1">
              <a:spcBef>
                <a:spcPts val="0"/>
              </a:spcBef>
              <a:spcAft>
                <a:spcPts val="0"/>
              </a:spcAft>
              <a:defRPr/>
            </a:pPr>
            <a:endParaRPr lang="en-US"/>
          </a:p>
        </p:txBody>
      </p:sp>
      <p:pic>
        <p:nvPicPr>
          <p:cNvPr id="2053"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36563" y="942975"/>
            <a:ext cx="2971800" cy="1022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13318" name="Text Placeholder 2"/>
          <p:cNvSpPr>
            <a:spLocks noGrp="1"/>
          </p:cNvSpPr>
          <p:nvPr>
            <p:ph type="body" idx="1"/>
          </p:nvPr>
        </p:nvSpPr>
        <p:spPr bwMode="auto">
          <a:xfrm>
            <a:off x="628650" y="1825625"/>
            <a:ext cx="7886700" cy="4329113"/>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84216" tIns="42108" rIns="84216" bIns="4210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319" name="Title Placeholder 10"/>
          <p:cNvSpPr>
            <a:spLocks noGrp="1"/>
          </p:cNvSpPr>
          <p:nvPr>
            <p:ph type="title"/>
          </p:nvPr>
        </p:nvSpPr>
        <p:spPr bwMode="auto">
          <a:xfrm>
            <a:off x="628650" y="365125"/>
            <a:ext cx="7886700" cy="1325563"/>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84216" tIns="42108" rIns="84216" bIns="42108" numCol="1" anchor="ctr" anchorCtr="0" compatLnSpc="1">
            <a:prstTxWarp prst="textNoShape">
              <a:avLst/>
            </a:prstTxWarp>
          </a:bodyPr>
          <a:lstStyle/>
          <a:p>
            <a:pPr lvl="0"/>
            <a:r>
              <a:rPr lang="en-US"/>
              <a:t>Click to edit Master title style</a:t>
            </a:r>
          </a:p>
        </p:txBody>
      </p:sp>
      <p:sp>
        <p:nvSpPr>
          <p:cNvPr id="9" name="TextBox 8"/>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971" r:id="rId1"/>
    <p:sldLayoutId id="2147483970" r:id="rId2"/>
    <p:sldLayoutId id="2147483969" r:id="rId3"/>
    <p:sldLayoutId id="2147483968" r:id="rId4"/>
    <p:sldLayoutId id="2147483967" r:id="rId5"/>
    <p:sldLayoutId id="2147483966" r:id="rId6"/>
    <p:sldLayoutId id="2147483965" r:id="rId7"/>
    <p:sldLayoutId id="2147483964" r:id="rId8"/>
    <p:sldLayoutId id="2147483963" r:id="rId9"/>
    <p:sldLayoutId id="2147483962" r:id="rId10"/>
    <p:sldLayoutId id="2147483961"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mj-lt"/>
          <a:ea typeface="MS PGothic" charset="0"/>
          <a:cs typeface="MS PGothic"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0"/>
          <a:cs typeface="MS PGothic"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0"/>
          <a:cs typeface="MS PGothic"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0"/>
          <a:cs typeface="MS PGothic"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0"/>
          <a:cs typeface="MS PGothic"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pitchFamily="34"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pitchFamily="34"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pitchFamily="34"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mn-lt"/>
          <a:ea typeface="MS PGothic" charset="0"/>
          <a:cs typeface="MS PGothic"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pitchFamily="34" charset="0"/>
          <a:ea typeface="MS PGothic" charset="0"/>
          <a:cs typeface="Open Sans Light" pitchFamily="34"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pitchFamily="34" charset="0"/>
          <a:ea typeface="Open Sans Light" pitchFamily="34" charset="0"/>
          <a:cs typeface="Open Sans Light" pitchFamily="34"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pitchFamily="34" charset="0"/>
          <a:ea typeface="Open Sans Light" pitchFamily="34" charset="0"/>
          <a:cs typeface="Open Sans Light" pitchFamily="34"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pitchFamily="34" charset="0"/>
          <a:ea typeface="Open Sans Light" pitchFamily="34" charset="0"/>
          <a:cs typeface="Open Sans Light"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6.png"/><Relationship Id="rId3"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hyperlink" Target="http://guidelines.diabetes.ca/" TargetMode="External"/><Relationship Id="rId4" Type="http://schemas.openxmlformats.org/officeDocument/2006/relationships/hyperlink" Target="http://diabetes.ca/" TargetMode="External"/><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hyperlink" Target="mailto:guidelines@diabetes.ca"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4" Type="http://schemas.openxmlformats.org/officeDocument/2006/relationships/oleObject" Target="../embeddings/oleObject1.bin"/><Relationship Id="rId5" Type="http://schemas.openxmlformats.org/officeDocument/2006/relationships/oleObject" Target="../embeddings/Microsoft_Excel_97_-_2004_Worksheet1.xls"/><Relationship Id="rId6" Type="http://schemas.openxmlformats.org/officeDocument/2006/relationships/image" Target="../media/image4.emf"/><Relationship Id="rId1" Type="http://schemas.openxmlformats.org/officeDocument/2006/relationships/vmlDrawing" Target="../drawings/vmlDrawing1.vml"/><Relationship Id="rId2"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ctrTitle" idx="4294967295"/>
          </p:nvPr>
        </p:nvSpPr>
        <p:spPr>
          <a:xfrm>
            <a:off x="552450" y="3252788"/>
            <a:ext cx="7677150" cy="814387"/>
          </a:xfrm>
        </p:spPr>
        <p:txBody>
          <a:bodyPr/>
          <a:lstStyle/>
          <a:p>
            <a:r>
              <a:rPr lang="en-CA" sz="3700">
                <a:latin typeface="Open Sans" charset="0"/>
              </a:rPr>
              <a:t>Screening for the Presence of Cardiovascular Dis</a:t>
            </a:r>
            <a:r>
              <a:rPr lang="en-US" sz="3700">
                <a:latin typeface="Open Sans" charset="0"/>
              </a:rPr>
              <a:t>ease</a:t>
            </a:r>
            <a:r>
              <a:rPr lang="en-US" sz="3700">
                <a:latin typeface="Arial" charset="0"/>
              </a:rPr>
              <a:t> </a:t>
            </a:r>
          </a:p>
        </p:txBody>
      </p:sp>
      <p:sp>
        <p:nvSpPr>
          <p:cNvPr id="16386" name="Content Placeholder 2"/>
          <p:cNvSpPr>
            <a:spLocks noGrp="1"/>
          </p:cNvSpPr>
          <p:nvPr>
            <p:ph type="subTitle" idx="4294967295"/>
          </p:nvPr>
        </p:nvSpPr>
        <p:spPr>
          <a:xfrm>
            <a:off x="573088" y="4365625"/>
            <a:ext cx="7850187" cy="1752600"/>
          </a:xfrm>
        </p:spPr>
        <p:txBody>
          <a:bodyPr/>
          <a:lstStyle/>
          <a:p>
            <a:pPr marL="0" indent="0">
              <a:buFont typeface="Arial" charset="0"/>
              <a:buNone/>
            </a:pPr>
            <a:r>
              <a:rPr lang="en-US" sz="2400">
                <a:solidFill>
                  <a:srgbClr val="00B2EB"/>
                </a:solidFill>
                <a:latin typeface="Open Sans" charset="0"/>
              </a:rPr>
              <a:t>Chapter 24</a:t>
            </a:r>
          </a:p>
          <a:p>
            <a:pPr marL="0" indent="0">
              <a:lnSpc>
                <a:spcPct val="100000"/>
              </a:lnSpc>
              <a:spcBef>
                <a:spcPts val="900"/>
              </a:spcBef>
              <a:buFont typeface="Arial" charset="0"/>
              <a:buNone/>
            </a:pPr>
            <a:r>
              <a:rPr lang="en-CA" sz="2000">
                <a:latin typeface="Open Sans" charset="0"/>
              </a:rPr>
              <a:t>Paul Poirier </a:t>
            </a:r>
            <a:r>
              <a:rPr lang="en-CA" sz="1600">
                <a:latin typeface="Open Sans" charset="0"/>
              </a:rPr>
              <a:t>MD PhD FRCPC FACC  FAHA, FCCS, </a:t>
            </a:r>
            <a:r>
              <a:rPr lang="en-CA" sz="2000">
                <a:latin typeface="Open Sans" charset="0"/>
              </a:rPr>
              <a:t>Olivier F. Bertrand </a:t>
            </a:r>
            <a:r>
              <a:rPr lang="en-CA" sz="1600">
                <a:latin typeface="Open Sans" charset="0"/>
              </a:rPr>
              <a:t>MD PhD, </a:t>
            </a:r>
            <a:r>
              <a:rPr lang="en-CA" sz="2000">
                <a:latin typeface="Open Sans" charset="0"/>
              </a:rPr>
              <a:t>Jonathon Leipsic </a:t>
            </a:r>
            <a:r>
              <a:rPr lang="en-CA" sz="1600">
                <a:latin typeface="Open Sans" charset="0"/>
              </a:rPr>
              <a:t>MD FRCPC, </a:t>
            </a:r>
            <a:r>
              <a:rPr lang="en-CA" sz="2000">
                <a:latin typeface="Open Sans" charset="0"/>
              </a:rPr>
              <a:t>G. B. John Mancini </a:t>
            </a:r>
            <a:r>
              <a:rPr lang="en-CA" sz="1600">
                <a:latin typeface="Open Sans" charset="0"/>
              </a:rPr>
              <a:t>MD FRCPC FACP FSCCT, </a:t>
            </a:r>
            <a:r>
              <a:rPr lang="en-CA" sz="2000">
                <a:latin typeface="Open Sans" charset="0"/>
              </a:rPr>
              <a:t>Paolo Raggi </a:t>
            </a:r>
            <a:r>
              <a:rPr lang="en-CA" sz="1600">
                <a:latin typeface="Open Sans" charset="0"/>
              </a:rPr>
              <a:t>MD FACC FAHA FACP FASNC FSCCT, </a:t>
            </a:r>
            <a:r>
              <a:rPr lang="en-CA" sz="2000">
                <a:latin typeface="Open Sans" charset="0"/>
              </a:rPr>
              <a:t>André Roussin </a:t>
            </a:r>
            <a:r>
              <a:rPr lang="en-CA" sz="1600">
                <a:latin typeface="Open Sans" charset="0"/>
              </a:rPr>
              <a:t>MD FRCPC</a:t>
            </a:r>
          </a:p>
          <a:p>
            <a:pPr marL="0" indent="0">
              <a:buFont typeface="Arial" charset="0"/>
              <a:buNone/>
            </a:pPr>
            <a:endParaRPr lang="en-US" sz="1600">
              <a:solidFill>
                <a:srgbClr val="00B2EB"/>
              </a:solidFill>
              <a:latin typeface="Open Sans" charset="0"/>
            </a:endParaRPr>
          </a:p>
        </p:txBody>
      </p:sp>
      <p:sp>
        <p:nvSpPr>
          <p:cNvPr id="16387" name="Title 1"/>
          <p:cNvSpPr txBox="1">
            <a:spLocks/>
          </p:cNvSpPr>
          <p:nvPr/>
        </p:nvSpPr>
        <p:spPr bwMode="auto">
          <a:xfrm>
            <a:off x="573088" y="2343150"/>
            <a:ext cx="7142162" cy="5127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defRPr sz="1700">
                <a:solidFill>
                  <a:schemeClr val="tx1"/>
                </a:solidFill>
                <a:latin typeface="Calibri" charset="0"/>
                <a:ea typeface="MS PGothic" charset="0"/>
                <a:cs typeface="MS PGothic" charset="0"/>
              </a:defRPr>
            </a:lvl1pPr>
            <a:lvl2pPr marL="742950" indent="-285750">
              <a:defRPr sz="1700">
                <a:solidFill>
                  <a:schemeClr val="tx1"/>
                </a:solidFill>
                <a:latin typeface="Calibri" charset="0"/>
                <a:ea typeface="MS PGothic" charset="0"/>
                <a:cs typeface="MS PGothic" charset="0"/>
              </a:defRPr>
            </a:lvl2pPr>
            <a:lvl3pPr marL="1143000" indent="-228600">
              <a:defRPr sz="1700">
                <a:solidFill>
                  <a:schemeClr val="tx1"/>
                </a:solidFill>
                <a:latin typeface="Calibri" charset="0"/>
                <a:ea typeface="MS PGothic" charset="0"/>
                <a:cs typeface="MS PGothic" charset="0"/>
              </a:defRPr>
            </a:lvl3pPr>
            <a:lvl4pPr marL="1600200" indent="-228600">
              <a:defRPr sz="1700">
                <a:solidFill>
                  <a:schemeClr val="tx1"/>
                </a:solidFill>
                <a:latin typeface="Calibri" charset="0"/>
                <a:ea typeface="MS PGothic" charset="0"/>
                <a:cs typeface="MS PGothic" charset="0"/>
              </a:defRPr>
            </a:lvl4pPr>
            <a:lvl5pPr marL="2057400" indent="-228600">
              <a:defRPr sz="17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17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17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17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1700">
                <a:solidFill>
                  <a:schemeClr val="tx1"/>
                </a:solidFill>
                <a:latin typeface="Calibri" charset="0"/>
                <a:ea typeface="MS PGothic" charset="0"/>
                <a:cs typeface="MS PGothic" charset="0"/>
              </a:defRPr>
            </a:lvl9pPr>
          </a:lstStyle>
          <a:p>
            <a:pPr eaLnBrk="1" hangingPunct="1"/>
            <a:r>
              <a:rPr lang="en-US" sz="3600">
                <a:latin typeface="Arial" charset="0"/>
              </a:rPr>
              <a:t>2018 Clinical Practice Guidelines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p:cNvSpPr>
          <p:nvPr>
            <p:ph type="title" idx="4294967295"/>
          </p:nvPr>
        </p:nvSpPr>
        <p:spPr/>
        <p:txBody>
          <a:bodyPr/>
          <a:lstStyle/>
          <a:p>
            <a:r>
              <a:rPr lang="en-US"/>
              <a:t>Recommendation 2</a:t>
            </a:r>
            <a:endParaRPr lang="en-CA"/>
          </a:p>
        </p:txBody>
      </p:sp>
      <p:sp>
        <p:nvSpPr>
          <p:cNvPr id="32771" name="Rectangle 3"/>
          <p:cNvSpPr>
            <a:spLocks noGrp="1"/>
          </p:cNvSpPr>
          <p:nvPr>
            <p:ph type="body" idx="4294967295"/>
          </p:nvPr>
        </p:nvSpPr>
        <p:spPr>
          <a:xfrm>
            <a:off x="628650" y="1558925"/>
            <a:ext cx="7886700" cy="4729163"/>
          </a:xfrm>
        </p:spPr>
        <p:txBody>
          <a:bodyPr/>
          <a:lstStyle/>
          <a:p>
            <a:pPr marL="495300" indent="-495300">
              <a:lnSpc>
                <a:spcPct val="100000"/>
              </a:lnSpc>
              <a:buFont typeface="Arial" charset="0"/>
              <a:buAutoNum type="arabicPeriod" startAt="2"/>
              <a:defRPr/>
            </a:pPr>
            <a:r>
              <a:rPr lang="en-US" sz="2000" b="0" dirty="0">
                <a:ea typeface="ＭＳ Ｐゴシック" charset="0"/>
                <a:cs typeface="Open Sans" charset="0"/>
              </a:rPr>
              <a:t>People with diabetes should undergo investigation for CAD by </a:t>
            </a:r>
            <a:r>
              <a:rPr lang="en-US" sz="2000" dirty="0">
                <a:ea typeface="ＭＳ Ｐゴシック" charset="0"/>
                <a:cs typeface="Open Sans" charset="0"/>
              </a:rPr>
              <a:t>exercise ECG stress testing </a:t>
            </a:r>
            <a:r>
              <a:rPr lang="en-US" sz="2000" b="0" dirty="0">
                <a:ea typeface="ＭＳ Ｐゴシック" charset="0"/>
                <a:cs typeface="Open Sans" charset="0"/>
              </a:rPr>
              <a:t>(if capable of exercising) as the </a:t>
            </a:r>
            <a:r>
              <a:rPr lang="en-US" sz="2000" dirty="0">
                <a:ea typeface="ＭＳ Ｐゴシック" charset="0"/>
                <a:cs typeface="Open Sans" charset="0"/>
              </a:rPr>
              <a:t>initial test </a:t>
            </a:r>
            <a:r>
              <a:rPr lang="en-US" sz="2000" b="0" dirty="0">
                <a:ea typeface="ＭＳ Ｐゴシック" charset="0"/>
                <a:cs typeface="Open Sans" charset="0"/>
              </a:rPr>
              <a:t>in the presence of any of the following: </a:t>
            </a:r>
            <a:endParaRPr lang="en-US" sz="2000" b="0" dirty="0" smtClean="0">
              <a:ea typeface="ＭＳ Ｐゴシック" charset="0"/>
              <a:cs typeface="Open Sans" charset="0"/>
            </a:endParaRPr>
          </a:p>
          <a:p>
            <a:pPr marL="0" indent="0">
              <a:lnSpc>
                <a:spcPct val="100000"/>
              </a:lnSpc>
              <a:buFont typeface="Arial" charset="0"/>
              <a:buNone/>
              <a:defRPr/>
            </a:pPr>
            <a:endParaRPr lang="en-US" sz="800" b="0" dirty="0">
              <a:ea typeface="ＭＳ Ｐゴシック" charset="0"/>
              <a:cs typeface="Open Sans" charset="0"/>
            </a:endParaRPr>
          </a:p>
          <a:p>
            <a:pPr marL="839788" lvl="1" indent="-419100">
              <a:lnSpc>
                <a:spcPct val="100000"/>
              </a:lnSpc>
              <a:defRPr/>
            </a:pPr>
            <a:r>
              <a:rPr lang="en-US" sz="2000" dirty="0">
                <a:latin typeface="Open Sans" charset="0"/>
                <a:ea typeface="ＭＳ Ｐゴシック" charset="0"/>
              </a:rPr>
              <a:t>Typical or atypical cardiac symptoms (e.g., unexplained dyspnea, chest discomfort) </a:t>
            </a:r>
            <a:r>
              <a:rPr lang="en-US" sz="1600" dirty="0">
                <a:latin typeface="Open Sans" charset="0"/>
                <a:ea typeface="ＭＳ Ｐゴシック" charset="0"/>
              </a:rPr>
              <a:t>[Grade C, Level 3]</a:t>
            </a:r>
          </a:p>
          <a:p>
            <a:pPr marL="839788" lvl="1" indent="-419100">
              <a:lnSpc>
                <a:spcPct val="100000"/>
              </a:lnSpc>
              <a:defRPr/>
            </a:pPr>
            <a:r>
              <a:rPr lang="en-US" sz="2000" dirty="0">
                <a:latin typeface="Open Sans" charset="0"/>
                <a:ea typeface="ＭＳ Ｐゴシック" charset="0"/>
              </a:rPr>
              <a:t>Signs or symptoms of associated diseases </a:t>
            </a:r>
          </a:p>
          <a:p>
            <a:pPr marL="1185863" lvl="2" indent="-342900">
              <a:lnSpc>
                <a:spcPct val="100000"/>
              </a:lnSpc>
              <a:defRPr/>
            </a:pPr>
            <a:r>
              <a:rPr lang="en-US" sz="1600" dirty="0">
                <a:latin typeface="Open Sans" charset="0"/>
              </a:rPr>
              <a:t>PAD (abnormal ankle-brachial index) [Grade D, Level 4] </a:t>
            </a:r>
          </a:p>
          <a:p>
            <a:pPr marL="1185863" lvl="2" indent="-342900">
              <a:lnSpc>
                <a:spcPct val="100000"/>
              </a:lnSpc>
              <a:defRPr/>
            </a:pPr>
            <a:r>
              <a:rPr lang="en-US" sz="1600" dirty="0">
                <a:latin typeface="Open Sans" charset="0"/>
              </a:rPr>
              <a:t>Carotid bruits [Grade D, Consensus]  </a:t>
            </a:r>
          </a:p>
          <a:p>
            <a:pPr marL="1185863" lvl="2" indent="-342900">
              <a:lnSpc>
                <a:spcPct val="100000"/>
              </a:lnSpc>
              <a:defRPr/>
            </a:pPr>
            <a:r>
              <a:rPr lang="en-US" sz="1600" dirty="0">
                <a:latin typeface="Open Sans" charset="0"/>
              </a:rPr>
              <a:t>Transient ischemic attack [Grade D, Consensus] </a:t>
            </a:r>
          </a:p>
          <a:p>
            <a:pPr marL="839788" lvl="1" indent="-419100">
              <a:lnSpc>
                <a:spcPct val="100000"/>
              </a:lnSpc>
              <a:defRPr/>
            </a:pPr>
            <a:r>
              <a:rPr lang="en-US" sz="2000" dirty="0">
                <a:latin typeface="Open Sans" charset="0"/>
                <a:ea typeface="ＭＳ Ｐゴシック" charset="0"/>
              </a:rPr>
              <a:t>Stroke </a:t>
            </a:r>
            <a:r>
              <a:rPr lang="en-US" sz="1600" dirty="0">
                <a:latin typeface="Open Sans" charset="0"/>
                <a:ea typeface="ＭＳ Ｐゴシック" charset="0"/>
              </a:rPr>
              <a:t>[Grade D, Consensus]</a:t>
            </a:r>
          </a:p>
          <a:p>
            <a:pPr marL="839788" lvl="1" indent="-419100">
              <a:lnSpc>
                <a:spcPct val="100000"/>
              </a:lnSpc>
              <a:defRPr/>
            </a:pPr>
            <a:r>
              <a:rPr lang="en-US" sz="2000" dirty="0">
                <a:latin typeface="Open Sans" charset="0"/>
                <a:ea typeface="ＭＳ Ｐゴシック" charset="0"/>
              </a:rPr>
              <a:t>Resting abnormalities on ECG (e.g., Q waves) </a:t>
            </a:r>
            <a:r>
              <a:rPr lang="en-US" sz="1600" dirty="0">
                <a:latin typeface="Open Sans" charset="0"/>
                <a:ea typeface="ＭＳ Ｐゴシック" charset="0"/>
              </a:rPr>
              <a:t>[Grade D, Consensus] </a:t>
            </a:r>
          </a:p>
          <a:p>
            <a:pPr marL="839788" lvl="1" indent="-419100">
              <a:lnSpc>
                <a:spcPct val="100000"/>
              </a:lnSpc>
              <a:defRPr/>
            </a:pPr>
            <a:r>
              <a:rPr lang="en-US" sz="2000" dirty="0">
                <a:latin typeface="Open Sans" charset="0"/>
                <a:ea typeface="ＭＳ Ｐゴシック" charset="0"/>
              </a:rPr>
              <a:t>CAC score &gt;400 </a:t>
            </a:r>
            <a:r>
              <a:rPr lang="en-US" sz="2000" dirty="0" err="1">
                <a:latin typeface="Open Sans" charset="0"/>
                <a:ea typeface="ＭＳ Ｐゴシック" charset="0"/>
              </a:rPr>
              <a:t>Agatston</a:t>
            </a:r>
            <a:r>
              <a:rPr lang="en-US" sz="2000" dirty="0">
                <a:latin typeface="Open Sans" charset="0"/>
                <a:ea typeface="ＭＳ Ｐゴシック" charset="0"/>
              </a:rPr>
              <a:t> score </a:t>
            </a:r>
            <a:r>
              <a:rPr lang="en-US" sz="1600" dirty="0">
                <a:latin typeface="Open Sans" charset="0"/>
                <a:ea typeface="ＭＳ Ｐゴシック" charset="0"/>
              </a:rPr>
              <a:t>[Grade D, Consensus]</a:t>
            </a:r>
          </a:p>
          <a:p>
            <a:pPr marL="495300" indent="-495300">
              <a:lnSpc>
                <a:spcPct val="100000"/>
              </a:lnSpc>
              <a:buFont typeface="Arial" charset="0"/>
              <a:buAutoNum type="arabicPeriod"/>
              <a:defRPr/>
            </a:pPr>
            <a:endParaRPr lang="en-US" sz="1600" b="0" dirty="0">
              <a:ea typeface="ＭＳ Ｐゴシック" charset="0"/>
              <a:cs typeface="Open Sans" charset="0"/>
            </a:endParaRPr>
          </a:p>
        </p:txBody>
      </p:sp>
      <p:sp>
        <p:nvSpPr>
          <p:cNvPr id="29699"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a:r>
              <a:rPr lang="en-US" sz="2000" b="1">
                <a:solidFill>
                  <a:schemeClr val="bg1"/>
                </a:solidFill>
                <a:latin typeface="Arial" charset="0"/>
              </a:rPr>
              <a:t>2018</a:t>
            </a:r>
          </a:p>
        </p:txBody>
      </p:sp>
      <p:sp>
        <p:nvSpPr>
          <p:cNvPr id="32773"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defRPr/>
            </a:pPr>
            <a:r>
              <a:rPr lang="en-US" sz="1400" i="1">
                <a:ea typeface="ＭＳ Ｐゴシック" charset="0"/>
                <a:cs typeface="Arial" charset="0"/>
              </a:rPr>
              <a:t>2018 Diabetes Canada CPG – Chapter 24.  Screening for the Presence of Cardiovascular Disease</a:t>
            </a:r>
            <a:endParaRPr lang="en-CA" sz="2400">
              <a:ea typeface="ＭＳ Ｐゴシック" charset="0"/>
              <a:cs typeface="Arial" charset="0"/>
            </a:endParaRPr>
          </a:p>
        </p:txBody>
      </p:sp>
      <p:sp>
        <p:nvSpPr>
          <p:cNvPr id="29702" name="Text Box 6"/>
          <p:cNvSpPr txBox="1">
            <a:spLocks noChangeArrowheads="1"/>
          </p:cNvSpPr>
          <p:nvPr/>
        </p:nvSpPr>
        <p:spPr bwMode="auto">
          <a:xfrm>
            <a:off x="628650" y="6288088"/>
            <a:ext cx="6562725" cy="3508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1700">
                <a:solidFill>
                  <a:schemeClr val="tx1"/>
                </a:solidFill>
                <a:latin typeface="Calibri" charset="0"/>
                <a:ea typeface="MS PGothic" charset="0"/>
                <a:cs typeface="MS PGothic" charset="0"/>
              </a:defRPr>
            </a:lvl1pPr>
            <a:lvl2pPr>
              <a:defRPr sz="1700">
                <a:solidFill>
                  <a:schemeClr val="tx1"/>
                </a:solidFill>
                <a:latin typeface="Calibri" charset="0"/>
                <a:ea typeface="MS PGothic" charset="0"/>
                <a:cs typeface="MS PGothic" charset="0"/>
              </a:defRPr>
            </a:lvl2pPr>
            <a:lvl3pPr>
              <a:defRPr sz="1700">
                <a:solidFill>
                  <a:schemeClr val="tx1"/>
                </a:solidFill>
                <a:latin typeface="Calibri" charset="0"/>
                <a:ea typeface="MS PGothic" charset="0"/>
                <a:cs typeface="MS PGothic" charset="0"/>
              </a:defRPr>
            </a:lvl3pPr>
            <a:lvl4pPr>
              <a:defRPr sz="1700">
                <a:solidFill>
                  <a:schemeClr val="tx1"/>
                </a:solidFill>
                <a:latin typeface="Calibri" charset="0"/>
                <a:ea typeface="MS PGothic" charset="0"/>
                <a:cs typeface="MS PGothic" charset="0"/>
              </a:defRPr>
            </a:lvl4pPr>
            <a:lvl5pPr>
              <a:defRPr sz="1700">
                <a:solidFill>
                  <a:schemeClr val="tx1"/>
                </a:solidFill>
                <a:latin typeface="Calibri" charset="0"/>
                <a:ea typeface="MS PGothic" charset="0"/>
                <a:cs typeface="MS PGothic" charset="0"/>
              </a:defRPr>
            </a:lvl5pPr>
            <a:lvl6pPr marL="2139950" indent="146050" eaLnBrk="0" fontAlgn="base" hangingPunct="0">
              <a:spcBef>
                <a:spcPct val="0"/>
              </a:spcBef>
              <a:spcAft>
                <a:spcPct val="0"/>
              </a:spcAft>
              <a:defRPr sz="1700">
                <a:solidFill>
                  <a:schemeClr val="tx1"/>
                </a:solidFill>
                <a:latin typeface="Calibri" charset="0"/>
                <a:ea typeface="MS PGothic" charset="0"/>
                <a:cs typeface="MS PGothic" charset="0"/>
              </a:defRPr>
            </a:lvl6pPr>
            <a:lvl7pPr marL="2597150" indent="146050" eaLnBrk="0" fontAlgn="base" hangingPunct="0">
              <a:spcBef>
                <a:spcPct val="0"/>
              </a:spcBef>
              <a:spcAft>
                <a:spcPct val="0"/>
              </a:spcAft>
              <a:defRPr sz="1700">
                <a:solidFill>
                  <a:schemeClr val="tx1"/>
                </a:solidFill>
                <a:latin typeface="Calibri" charset="0"/>
                <a:ea typeface="MS PGothic" charset="0"/>
                <a:cs typeface="MS PGothic" charset="0"/>
              </a:defRPr>
            </a:lvl7pPr>
            <a:lvl8pPr marL="3054350" indent="146050" eaLnBrk="0" fontAlgn="base" hangingPunct="0">
              <a:spcBef>
                <a:spcPct val="0"/>
              </a:spcBef>
              <a:spcAft>
                <a:spcPct val="0"/>
              </a:spcAft>
              <a:defRPr sz="1700">
                <a:solidFill>
                  <a:schemeClr val="tx1"/>
                </a:solidFill>
                <a:latin typeface="Calibri" charset="0"/>
                <a:ea typeface="MS PGothic" charset="0"/>
                <a:cs typeface="MS PGothic" charset="0"/>
              </a:defRPr>
            </a:lvl8pPr>
            <a:lvl9pPr marL="3511550" indent="146050" eaLnBrk="0" fontAlgn="base" hangingPunct="0">
              <a:spcBef>
                <a:spcPct val="0"/>
              </a:spcBef>
              <a:spcAft>
                <a:spcPct val="0"/>
              </a:spcAft>
              <a:defRPr sz="1700">
                <a:solidFill>
                  <a:schemeClr val="tx1"/>
                </a:solidFill>
                <a:latin typeface="Calibri" charset="0"/>
                <a:ea typeface="MS PGothic" charset="0"/>
                <a:cs typeface="MS PGothic" charset="0"/>
              </a:defRPr>
            </a:lvl9pPr>
          </a:lstStyle>
          <a:p>
            <a:pPr defTabSz="914400">
              <a:spcBef>
                <a:spcPct val="50000"/>
              </a:spcBef>
            </a:pPr>
            <a:r>
              <a:rPr lang="en-US" altLang="ja-JP" sz="1400" i="1"/>
              <a:t>CAC</a:t>
            </a:r>
            <a:r>
              <a:rPr lang="en-US" altLang="ja-JP" sz="1400"/>
              <a:t>, coronary artery calcium; </a:t>
            </a:r>
            <a:r>
              <a:rPr lang="en-US" altLang="ja-JP" sz="1400" i="1"/>
              <a:t>PAD</a:t>
            </a:r>
            <a:r>
              <a:rPr lang="en-US" altLang="ja-JP" sz="1400"/>
              <a:t>, peripheral arterial disease</a:t>
            </a:r>
            <a:r>
              <a:rPr lang="en-US" altLang="ja-JP">
                <a:solidFill>
                  <a:srgbClr val="1E3268"/>
                </a:solidFill>
              </a:rPr>
              <a:t> </a:t>
            </a:r>
            <a:endParaRPr lang="en-CA">
              <a:solidFill>
                <a:srgbClr val="1E3268"/>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p:cNvSpPr>
          <p:nvPr>
            <p:ph type="title" idx="4294967295"/>
          </p:nvPr>
        </p:nvSpPr>
        <p:spPr/>
        <p:txBody>
          <a:bodyPr/>
          <a:lstStyle/>
          <a:p>
            <a:r>
              <a:rPr lang="en-US"/>
              <a:t>Recommendation 3</a:t>
            </a:r>
            <a:endParaRPr lang="en-CA"/>
          </a:p>
        </p:txBody>
      </p:sp>
      <p:sp>
        <p:nvSpPr>
          <p:cNvPr id="30722" name="Rectangle 3"/>
          <p:cNvSpPr>
            <a:spLocks noGrp="1"/>
          </p:cNvSpPr>
          <p:nvPr>
            <p:ph type="body" idx="4294967295"/>
          </p:nvPr>
        </p:nvSpPr>
        <p:spPr/>
        <p:txBody>
          <a:bodyPr/>
          <a:lstStyle/>
          <a:p>
            <a:pPr marL="495300" indent="-495300">
              <a:lnSpc>
                <a:spcPct val="100000"/>
              </a:lnSpc>
              <a:buFont typeface="Arial" charset="0"/>
              <a:buNone/>
            </a:pPr>
            <a:r>
              <a:rPr lang="en-US" b="0"/>
              <a:t>3.  </a:t>
            </a:r>
            <a:r>
              <a:rPr lang="en-US" sz="2400"/>
              <a:t>Pharmacological stress echocardiography or nuclear imaging </a:t>
            </a:r>
            <a:r>
              <a:rPr lang="en-US" sz="2400" b="0"/>
              <a:t>should be used in individuals with diabetes in whom resting ECG abnormalities preclude the use of exercise ECG stress testing (e.g., left bundle branch block or ST-T abnormalities) </a:t>
            </a:r>
            <a:r>
              <a:rPr lang="en-US" sz="2000" b="0"/>
              <a:t>[Grade D, Consensus].</a:t>
            </a:r>
            <a:r>
              <a:rPr lang="en-US" sz="2400" b="0"/>
              <a:t> In addition, individuals who require stress testing and are unable to exercise should undergo pharmacological stress echocardiography or nuclear imaging </a:t>
            </a:r>
            <a:r>
              <a:rPr lang="en-US" sz="2000" b="0"/>
              <a:t>[Grade C, Level 3]</a:t>
            </a:r>
            <a:endParaRPr lang="en-CA" sz="2000" b="0"/>
          </a:p>
        </p:txBody>
      </p:sp>
      <p:sp>
        <p:nvSpPr>
          <p:cNvPr id="33796"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defRPr/>
            </a:pPr>
            <a:r>
              <a:rPr lang="en-US" sz="1400" i="1">
                <a:ea typeface="ＭＳ Ｐゴシック" charset="0"/>
                <a:cs typeface="Arial" charset="0"/>
              </a:rPr>
              <a:t>2018 Diabetes Canada CPG – Chapter 24.  Screening for the Presence of Cardiovascular Disease</a:t>
            </a:r>
            <a:endParaRPr lang="en-CA" sz="2400">
              <a:ea typeface="ＭＳ Ｐゴシック" charset="0"/>
              <a:cs typeface="Arial"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p:cNvSpPr>
          <p:nvPr>
            <p:ph type="title" idx="4294967295"/>
          </p:nvPr>
        </p:nvSpPr>
        <p:spPr/>
        <p:txBody>
          <a:bodyPr/>
          <a:lstStyle/>
          <a:p>
            <a:r>
              <a:rPr lang="en-US"/>
              <a:t>Recommendation 4</a:t>
            </a:r>
            <a:endParaRPr lang="en-CA"/>
          </a:p>
        </p:txBody>
      </p:sp>
      <p:sp>
        <p:nvSpPr>
          <p:cNvPr id="31746" name="Rectangle 3"/>
          <p:cNvSpPr>
            <a:spLocks noGrp="1"/>
          </p:cNvSpPr>
          <p:nvPr>
            <p:ph type="body" idx="4294967295"/>
          </p:nvPr>
        </p:nvSpPr>
        <p:spPr/>
        <p:txBody>
          <a:bodyPr/>
          <a:lstStyle/>
          <a:p>
            <a:pPr marL="495300" indent="-495300">
              <a:lnSpc>
                <a:spcPct val="100000"/>
              </a:lnSpc>
              <a:buFont typeface="Arial" charset="0"/>
              <a:buNone/>
            </a:pPr>
            <a:r>
              <a:rPr lang="en-US" sz="2400" b="0"/>
              <a:t>4.   Individuals with diabetes who demonstrate ischemia at </a:t>
            </a:r>
            <a:r>
              <a:rPr lang="en-US" sz="2400"/>
              <a:t>low exercise capacity (&lt;5 metabolic equivalents [METs]) on stress testing </a:t>
            </a:r>
            <a:r>
              <a:rPr lang="en-US" sz="2400" b="0"/>
              <a:t>should be </a:t>
            </a:r>
            <a:r>
              <a:rPr lang="en-US" sz="2400"/>
              <a:t>referred to a cardiac specialist </a:t>
            </a:r>
            <a:r>
              <a:rPr lang="en-US" sz="2400" b="0"/>
              <a:t>[Grade D, Consensus]</a:t>
            </a:r>
            <a:endParaRPr lang="en-CA" sz="2400" b="0"/>
          </a:p>
        </p:txBody>
      </p:sp>
      <p:sp>
        <p:nvSpPr>
          <p:cNvPr id="34820"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defRPr/>
            </a:pPr>
            <a:r>
              <a:rPr lang="en-US" sz="1400" i="1">
                <a:ea typeface="ＭＳ Ｐゴシック" charset="0"/>
                <a:cs typeface="Arial" charset="0"/>
              </a:rPr>
              <a:t>2018 Diabetes Canada CPG – Chapter 24.  Screening for the Presence of Cardiovascular Disease</a:t>
            </a:r>
            <a:endParaRPr lang="en-CA" sz="2400">
              <a:ea typeface="ＭＳ Ｐゴシック" charset="0"/>
              <a:cs typeface="Arial"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p:cNvSpPr>
          <p:nvPr>
            <p:ph type="title" idx="4294967295"/>
          </p:nvPr>
        </p:nvSpPr>
        <p:spPr/>
        <p:txBody>
          <a:bodyPr/>
          <a:lstStyle/>
          <a:p>
            <a:r>
              <a:rPr lang="en-US"/>
              <a:t>Key Messages</a:t>
            </a:r>
            <a:endParaRPr lang="en-CA"/>
          </a:p>
        </p:txBody>
      </p:sp>
      <p:sp>
        <p:nvSpPr>
          <p:cNvPr id="32770" name="Rectangle 3"/>
          <p:cNvSpPr>
            <a:spLocks noGrp="1"/>
          </p:cNvSpPr>
          <p:nvPr>
            <p:ph type="body" idx="4294967295"/>
          </p:nvPr>
        </p:nvSpPr>
        <p:spPr>
          <a:xfrm>
            <a:off x="654050" y="1592263"/>
            <a:ext cx="8118475" cy="4678362"/>
          </a:xfrm>
        </p:spPr>
        <p:txBody>
          <a:bodyPr/>
          <a:lstStyle/>
          <a:p>
            <a:pPr>
              <a:lnSpc>
                <a:spcPct val="100000"/>
              </a:lnSpc>
            </a:pPr>
            <a:r>
              <a:rPr lang="en-US" sz="2400" b="0"/>
              <a:t>Compared to people without diabetes, individuals with type 1 and type 2 diabetes (especially women) are at </a:t>
            </a:r>
            <a:r>
              <a:rPr lang="en-US" sz="2400"/>
              <a:t>higher risk </a:t>
            </a:r>
            <a:r>
              <a:rPr lang="en-US" sz="2400" b="0"/>
              <a:t>of developing heart disease, and at an </a:t>
            </a:r>
            <a:r>
              <a:rPr lang="en-US" sz="2400"/>
              <a:t>earlier age</a:t>
            </a:r>
            <a:r>
              <a:rPr lang="en-US" sz="2400" b="0"/>
              <a:t>. </a:t>
            </a:r>
          </a:p>
          <a:p>
            <a:pPr>
              <a:lnSpc>
                <a:spcPct val="100000"/>
              </a:lnSpc>
            </a:pPr>
            <a:r>
              <a:rPr lang="en-US" sz="2400" b="0"/>
              <a:t>A </a:t>
            </a:r>
            <a:r>
              <a:rPr lang="en-US" sz="2400"/>
              <a:t>large proportion will have no symptoms </a:t>
            </a:r>
            <a:r>
              <a:rPr lang="en-US" sz="2400" b="0"/>
              <a:t>before either a fatal or a non-fatal myocardial infarct. </a:t>
            </a:r>
          </a:p>
          <a:p>
            <a:pPr lvl="1">
              <a:lnSpc>
                <a:spcPct val="100000"/>
              </a:lnSpc>
            </a:pPr>
            <a:r>
              <a:rPr lang="en-US" sz="2400">
                <a:latin typeface="Open Sans" charset="0"/>
              </a:rPr>
              <a:t>It may be desirable to identify people at high risk for CV events, especially people with unknown established severe CAD</a:t>
            </a:r>
          </a:p>
          <a:p>
            <a:pPr>
              <a:lnSpc>
                <a:spcPct val="100000"/>
              </a:lnSpc>
            </a:pPr>
            <a:endParaRPr lang="en-US" sz="2800" b="0"/>
          </a:p>
        </p:txBody>
      </p:sp>
      <p:sp>
        <p:nvSpPr>
          <p:cNvPr id="18436"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defRPr/>
            </a:pPr>
            <a:r>
              <a:rPr lang="en-US" sz="1400" i="1" dirty="0">
                <a:ea typeface="ＭＳ Ｐゴシック" charset="0"/>
                <a:cs typeface="Arial" charset="0"/>
              </a:rPr>
              <a:t>2018 Diabetes Canada CPG – Chapter 24.  Screening for the Presence of Cardiovascular Disease</a:t>
            </a:r>
            <a:endParaRPr lang="en-CA" sz="2400" dirty="0">
              <a:ea typeface="ＭＳ Ｐゴシック" charset="0"/>
              <a:cs typeface="Arial" charset="0"/>
            </a:endParaRPr>
          </a:p>
        </p:txBody>
      </p:sp>
      <p:sp>
        <p:nvSpPr>
          <p:cNvPr id="32773" name="Text Box 5"/>
          <p:cNvSpPr txBox="1">
            <a:spLocks noChangeArrowheads="1"/>
          </p:cNvSpPr>
          <p:nvPr/>
        </p:nvSpPr>
        <p:spPr bwMode="auto">
          <a:xfrm>
            <a:off x="303213" y="6243638"/>
            <a:ext cx="6084887"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1700">
                <a:solidFill>
                  <a:schemeClr val="tx1"/>
                </a:solidFill>
                <a:latin typeface="Calibri" charset="0"/>
                <a:ea typeface="MS PGothic" charset="0"/>
                <a:cs typeface="MS PGothic" charset="0"/>
              </a:defRPr>
            </a:lvl1pPr>
            <a:lvl2pPr>
              <a:defRPr sz="1700">
                <a:solidFill>
                  <a:schemeClr val="tx1"/>
                </a:solidFill>
                <a:latin typeface="Calibri" charset="0"/>
                <a:ea typeface="MS PGothic" charset="0"/>
                <a:cs typeface="MS PGothic" charset="0"/>
              </a:defRPr>
            </a:lvl2pPr>
            <a:lvl3pPr>
              <a:defRPr sz="1700">
                <a:solidFill>
                  <a:schemeClr val="tx1"/>
                </a:solidFill>
                <a:latin typeface="Calibri" charset="0"/>
                <a:ea typeface="MS PGothic" charset="0"/>
                <a:cs typeface="MS PGothic" charset="0"/>
              </a:defRPr>
            </a:lvl3pPr>
            <a:lvl4pPr>
              <a:defRPr sz="1700">
                <a:solidFill>
                  <a:schemeClr val="tx1"/>
                </a:solidFill>
                <a:latin typeface="Calibri" charset="0"/>
                <a:ea typeface="MS PGothic" charset="0"/>
                <a:cs typeface="MS PGothic" charset="0"/>
              </a:defRPr>
            </a:lvl4pPr>
            <a:lvl5pPr>
              <a:defRPr sz="1700">
                <a:solidFill>
                  <a:schemeClr val="tx1"/>
                </a:solidFill>
                <a:latin typeface="Calibri" charset="0"/>
                <a:ea typeface="MS PGothic" charset="0"/>
                <a:cs typeface="MS PGothic" charset="0"/>
              </a:defRPr>
            </a:lvl5pPr>
            <a:lvl6pPr marL="2139950" indent="146050" eaLnBrk="0" fontAlgn="base" hangingPunct="0">
              <a:spcBef>
                <a:spcPct val="0"/>
              </a:spcBef>
              <a:spcAft>
                <a:spcPct val="0"/>
              </a:spcAft>
              <a:defRPr sz="1700">
                <a:solidFill>
                  <a:schemeClr val="tx1"/>
                </a:solidFill>
                <a:latin typeface="Calibri" charset="0"/>
                <a:ea typeface="MS PGothic" charset="0"/>
                <a:cs typeface="MS PGothic" charset="0"/>
              </a:defRPr>
            </a:lvl6pPr>
            <a:lvl7pPr marL="2597150" indent="146050" eaLnBrk="0" fontAlgn="base" hangingPunct="0">
              <a:spcBef>
                <a:spcPct val="0"/>
              </a:spcBef>
              <a:spcAft>
                <a:spcPct val="0"/>
              </a:spcAft>
              <a:defRPr sz="1700">
                <a:solidFill>
                  <a:schemeClr val="tx1"/>
                </a:solidFill>
                <a:latin typeface="Calibri" charset="0"/>
                <a:ea typeface="MS PGothic" charset="0"/>
                <a:cs typeface="MS PGothic" charset="0"/>
              </a:defRPr>
            </a:lvl7pPr>
            <a:lvl8pPr marL="3054350" indent="146050" eaLnBrk="0" fontAlgn="base" hangingPunct="0">
              <a:spcBef>
                <a:spcPct val="0"/>
              </a:spcBef>
              <a:spcAft>
                <a:spcPct val="0"/>
              </a:spcAft>
              <a:defRPr sz="1700">
                <a:solidFill>
                  <a:schemeClr val="tx1"/>
                </a:solidFill>
                <a:latin typeface="Calibri" charset="0"/>
                <a:ea typeface="MS PGothic" charset="0"/>
                <a:cs typeface="MS PGothic" charset="0"/>
              </a:defRPr>
            </a:lvl8pPr>
            <a:lvl9pPr marL="3511550" indent="146050" eaLnBrk="0" fontAlgn="base" hangingPunct="0">
              <a:spcBef>
                <a:spcPct val="0"/>
              </a:spcBef>
              <a:spcAft>
                <a:spcPct val="0"/>
              </a:spcAft>
              <a:defRPr sz="1700">
                <a:solidFill>
                  <a:schemeClr val="tx1"/>
                </a:solidFill>
                <a:latin typeface="Calibri" charset="0"/>
                <a:ea typeface="MS PGothic" charset="0"/>
                <a:cs typeface="MS PGothic" charset="0"/>
              </a:defRPr>
            </a:lvl9pPr>
          </a:lstStyle>
          <a:p>
            <a:pPr defTabSz="914400"/>
            <a:r>
              <a:rPr lang="en-US" sz="1400" i="1"/>
              <a:t>CAD</a:t>
            </a:r>
            <a:r>
              <a:rPr lang="en-US" sz="1400"/>
              <a:t>, coronary artery disease; </a:t>
            </a:r>
            <a:r>
              <a:rPr lang="en-US" sz="1400" i="1"/>
              <a:t>CV,</a:t>
            </a:r>
            <a:r>
              <a:rPr lang="en-US" sz="1400"/>
              <a:t> cardiovascular</a:t>
            </a:r>
            <a:endParaRPr lang="en-CA" sz="140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p:txBody>
          <a:bodyPr/>
          <a:lstStyle/>
          <a:p>
            <a:r>
              <a:rPr lang="en-US"/>
              <a:t>Key Messages</a:t>
            </a:r>
          </a:p>
        </p:txBody>
      </p:sp>
      <p:sp>
        <p:nvSpPr>
          <p:cNvPr id="33794" name="Content Placeholder 2"/>
          <p:cNvSpPr>
            <a:spLocks noGrp="1"/>
          </p:cNvSpPr>
          <p:nvPr>
            <p:ph sz="half" idx="2"/>
          </p:nvPr>
        </p:nvSpPr>
        <p:spPr>
          <a:xfrm>
            <a:off x="703263" y="1866900"/>
            <a:ext cx="8058150" cy="3951288"/>
          </a:xfrm>
        </p:spPr>
        <p:txBody>
          <a:bodyPr/>
          <a:lstStyle/>
          <a:p>
            <a:pPr>
              <a:lnSpc>
                <a:spcPct val="100000"/>
              </a:lnSpc>
            </a:pPr>
            <a:r>
              <a:rPr lang="en-US" b="0"/>
              <a:t>In individuals at </a:t>
            </a:r>
            <a:r>
              <a:rPr lang="en-US"/>
              <a:t>high risk of coronary artery disease </a:t>
            </a:r>
            <a:r>
              <a:rPr lang="en-US" b="0"/>
              <a:t>(based on age, gender, description of chest pain, history of prior myocardial infarct, abnormal resting electrocardiogram and presence of several other CV risk factors), </a:t>
            </a:r>
            <a:r>
              <a:rPr lang="en-US"/>
              <a:t>exercise stress testing is useful </a:t>
            </a:r>
            <a:r>
              <a:rPr lang="en-US" b="0"/>
              <a:t>for the assessment of prognosis.</a:t>
            </a:r>
          </a:p>
          <a:p>
            <a:pPr>
              <a:lnSpc>
                <a:spcPct val="100000"/>
              </a:lnSpc>
            </a:pPr>
            <a:endParaRPr lang="en-US"/>
          </a:p>
        </p:txBody>
      </p:sp>
      <p:sp>
        <p:nvSpPr>
          <p:cNvPr id="5"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defRPr/>
            </a:pPr>
            <a:r>
              <a:rPr lang="en-US" sz="1400" i="1" dirty="0">
                <a:ea typeface="ＭＳ Ｐゴシック" charset="0"/>
                <a:cs typeface="Arial" charset="0"/>
              </a:rPr>
              <a:t>2018 Diabetes Canada CPG – Chapter 24.  Screening for the Presence of Cardiovascular Disease</a:t>
            </a:r>
            <a:endParaRPr lang="en-CA" sz="2400" dirty="0">
              <a:ea typeface="ＭＳ Ｐゴシック" charset="0"/>
              <a:cs typeface="Arial" charset="0"/>
            </a:endParaRPr>
          </a:p>
        </p:txBody>
      </p:sp>
      <p:sp>
        <p:nvSpPr>
          <p:cNvPr id="33797" name="Text Box 5"/>
          <p:cNvSpPr txBox="1">
            <a:spLocks noChangeArrowheads="1"/>
          </p:cNvSpPr>
          <p:nvPr/>
        </p:nvSpPr>
        <p:spPr bwMode="auto">
          <a:xfrm>
            <a:off x="1077913" y="6345238"/>
            <a:ext cx="6084887"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1700">
                <a:solidFill>
                  <a:schemeClr val="tx1"/>
                </a:solidFill>
                <a:latin typeface="Calibri" charset="0"/>
                <a:ea typeface="MS PGothic" charset="0"/>
                <a:cs typeface="MS PGothic" charset="0"/>
              </a:defRPr>
            </a:lvl1pPr>
            <a:lvl2pPr>
              <a:defRPr sz="1700">
                <a:solidFill>
                  <a:schemeClr val="tx1"/>
                </a:solidFill>
                <a:latin typeface="Calibri" charset="0"/>
                <a:ea typeface="MS PGothic" charset="0"/>
                <a:cs typeface="MS PGothic" charset="0"/>
              </a:defRPr>
            </a:lvl2pPr>
            <a:lvl3pPr>
              <a:defRPr sz="1700">
                <a:solidFill>
                  <a:schemeClr val="tx1"/>
                </a:solidFill>
                <a:latin typeface="Calibri" charset="0"/>
                <a:ea typeface="MS PGothic" charset="0"/>
                <a:cs typeface="MS PGothic" charset="0"/>
              </a:defRPr>
            </a:lvl3pPr>
            <a:lvl4pPr>
              <a:defRPr sz="1700">
                <a:solidFill>
                  <a:schemeClr val="tx1"/>
                </a:solidFill>
                <a:latin typeface="Calibri" charset="0"/>
                <a:ea typeface="MS PGothic" charset="0"/>
                <a:cs typeface="MS PGothic" charset="0"/>
              </a:defRPr>
            </a:lvl4pPr>
            <a:lvl5pPr>
              <a:defRPr sz="1700">
                <a:solidFill>
                  <a:schemeClr val="tx1"/>
                </a:solidFill>
                <a:latin typeface="Calibri" charset="0"/>
                <a:ea typeface="MS PGothic" charset="0"/>
                <a:cs typeface="MS PGothic" charset="0"/>
              </a:defRPr>
            </a:lvl5pPr>
            <a:lvl6pPr marL="2139950" indent="146050" eaLnBrk="0" fontAlgn="base" hangingPunct="0">
              <a:spcBef>
                <a:spcPct val="0"/>
              </a:spcBef>
              <a:spcAft>
                <a:spcPct val="0"/>
              </a:spcAft>
              <a:defRPr sz="1700">
                <a:solidFill>
                  <a:schemeClr val="tx1"/>
                </a:solidFill>
                <a:latin typeface="Calibri" charset="0"/>
                <a:ea typeface="MS PGothic" charset="0"/>
                <a:cs typeface="MS PGothic" charset="0"/>
              </a:defRPr>
            </a:lvl6pPr>
            <a:lvl7pPr marL="2597150" indent="146050" eaLnBrk="0" fontAlgn="base" hangingPunct="0">
              <a:spcBef>
                <a:spcPct val="0"/>
              </a:spcBef>
              <a:spcAft>
                <a:spcPct val="0"/>
              </a:spcAft>
              <a:defRPr sz="1700">
                <a:solidFill>
                  <a:schemeClr val="tx1"/>
                </a:solidFill>
                <a:latin typeface="Calibri" charset="0"/>
                <a:ea typeface="MS PGothic" charset="0"/>
                <a:cs typeface="MS PGothic" charset="0"/>
              </a:defRPr>
            </a:lvl7pPr>
            <a:lvl8pPr marL="3054350" indent="146050" eaLnBrk="0" fontAlgn="base" hangingPunct="0">
              <a:spcBef>
                <a:spcPct val="0"/>
              </a:spcBef>
              <a:spcAft>
                <a:spcPct val="0"/>
              </a:spcAft>
              <a:defRPr sz="1700">
                <a:solidFill>
                  <a:schemeClr val="tx1"/>
                </a:solidFill>
                <a:latin typeface="Calibri" charset="0"/>
                <a:ea typeface="MS PGothic" charset="0"/>
                <a:cs typeface="MS PGothic" charset="0"/>
              </a:defRPr>
            </a:lvl8pPr>
            <a:lvl9pPr marL="3511550" indent="146050" eaLnBrk="0" fontAlgn="base" hangingPunct="0">
              <a:spcBef>
                <a:spcPct val="0"/>
              </a:spcBef>
              <a:spcAft>
                <a:spcPct val="0"/>
              </a:spcAft>
              <a:defRPr sz="1700">
                <a:solidFill>
                  <a:schemeClr val="tx1"/>
                </a:solidFill>
                <a:latin typeface="Calibri" charset="0"/>
                <a:ea typeface="MS PGothic" charset="0"/>
                <a:cs typeface="MS PGothic" charset="0"/>
              </a:defRPr>
            </a:lvl9pPr>
          </a:lstStyle>
          <a:p>
            <a:pPr defTabSz="914400"/>
            <a:r>
              <a:rPr lang="en-US" sz="1400" i="1"/>
              <a:t>CV,</a:t>
            </a:r>
            <a:r>
              <a:rPr lang="en-US" sz="1400"/>
              <a:t> cardiovascular</a:t>
            </a:r>
            <a:endParaRPr lang="en-CA" sz="1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p:cNvSpPr>
          <p:nvPr>
            <p:ph type="title" idx="4294967295"/>
          </p:nvPr>
        </p:nvSpPr>
        <p:spPr/>
        <p:txBody>
          <a:bodyPr/>
          <a:lstStyle/>
          <a:p>
            <a:r>
              <a:rPr lang="en-US"/>
              <a:t>Key Messages</a:t>
            </a:r>
            <a:endParaRPr lang="en-CA"/>
          </a:p>
        </p:txBody>
      </p:sp>
      <p:sp>
        <p:nvSpPr>
          <p:cNvPr id="34818" name="Rectangle 3"/>
          <p:cNvSpPr>
            <a:spLocks noGrp="1"/>
          </p:cNvSpPr>
          <p:nvPr>
            <p:ph type="body" idx="4294967295"/>
          </p:nvPr>
        </p:nvSpPr>
        <p:spPr>
          <a:xfrm>
            <a:off x="730250" y="1536700"/>
            <a:ext cx="8016875" cy="4329113"/>
          </a:xfrm>
        </p:spPr>
        <p:txBody>
          <a:bodyPr/>
          <a:lstStyle/>
          <a:p>
            <a:pPr>
              <a:lnSpc>
                <a:spcPct val="100000"/>
              </a:lnSpc>
              <a:spcBef>
                <a:spcPts val="900"/>
              </a:spcBef>
            </a:pPr>
            <a:r>
              <a:rPr lang="en-US" sz="2200"/>
              <a:t>Exercise capacity is frequently impaired </a:t>
            </a:r>
            <a:r>
              <a:rPr lang="en-US" sz="2200" b="0"/>
              <a:t>in people with diabetes due to the high prevalence of obesity, sedentary lifestyle, peripheral neuropathy (both sensory and motor) and unknown vascular disease. </a:t>
            </a:r>
          </a:p>
          <a:p>
            <a:pPr>
              <a:lnSpc>
                <a:spcPct val="100000"/>
              </a:lnSpc>
              <a:spcBef>
                <a:spcPts val="900"/>
              </a:spcBef>
            </a:pPr>
            <a:r>
              <a:rPr lang="en-US" sz="2200" b="0"/>
              <a:t>For those </a:t>
            </a:r>
            <a:r>
              <a:rPr lang="en-US" sz="2200"/>
              <a:t>unable to perform an exercise </a:t>
            </a:r>
            <a:r>
              <a:rPr lang="en-US" sz="2200" b="0"/>
              <a:t>test, imaging testing, such as </a:t>
            </a:r>
            <a:r>
              <a:rPr lang="en-US" sz="2200"/>
              <a:t>pharmacologic, nuclear stress imaging, stress echocardiography, coronary artery calcium scoring or coronary CT tomography angiography </a:t>
            </a:r>
            <a:r>
              <a:rPr lang="en-US" sz="2200" b="0"/>
              <a:t>may be required. </a:t>
            </a:r>
          </a:p>
          <a:p>
            <a:pPr>
              <a:lnSpc>
                <a:spcPct val="100000"/>
              </a:lnSpc>
              <a:spcBef>
                <a:spcPts val="900"/>
              </a:spcBef>
            </a:pPr>
            <a:r>
              <a:rPr lang="en-US" sz="2200" b="0"/>
              <a:t>Most imaging techniques have been shown to be useful in prospective study in order to identify people at higher risk. However, there is, so far, </a:t>
            </a:r>
            <a:r>
              <a:rPr lang="en-US" sz="2200"/>
              <a:t>no head-to-head study showing which one will be best in a cost-effective way</a:t>
            </a:r>
            <a:r>
              <a:rPr lang="en-US" sz="2200" b="0"/>
              <a:t>.</a:t>
            </a:r>
            <a:endParaRPr lang="en-CA" sz="2200" b="0"/>
          </a:p>
        </p:txBody>
      </p:sp>
      <p:sp>
        <p:nvSpPr>
          <p:cNvPr id="19460"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defRPr/>
            </a:pPr>
            <a:r>
              <a:rPr lang="en-US" sz="1400" i="1">
                <a:ea typeface="ＭＳ Ｐゴシック" charset="0"/>
                <a:cs typeface="Arial" charset="0"/>
              </a:rPr>
              <a:t>2018 Diabetes Canada CPG – Chapter 24.  Screening for the Presence of Cardiovascular Disease</a:t>
            </a:r>
            <a:endParaRPr lang="en-CA" sz="2400">
              <a:ea typeface="ＭＳ Ｐゴシック" charset="0"/>
              <a:cs typeface="Arial" charset="0"/>
            </a:endParaRPr>
          </a:p>
        </p:txBody>
      </p:sp>
      <p:sp>
        <p:nvSpPr>
          <p:cNvPr id="34821" name="Text Box 5"/>
          <p:cNvSpPr txBox="1">
            <a:spLocks noChangeArrowheads="1"/>
          </p:cNvSpPr>
          <p:nvPr/>
        </p:nvSpPr>
        <p:spPr bwMode="auto">
          <a:xfrm>
            <a:off x="730250" y="6413500"/>
            <a:ext cx="4471988"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1700">
                <a:solidFill>
                  <a:schemeClr val="tx1"/>
                </a:solidFill>
                <a:latin typeface="Calibri" charset="0"/>
                <a:ea typeface="MS PGothic" charset="0"/>
                <a:cs typeface="MS PGothic" charset="0"/>
              </a:defRPr>
            </a:lvl1pPr>
            <a:lvl2pPr>
              <a:defRPr sz="1700">
                <a:solidFill>
                  <a:schemeClr val="tx1"/>
                </a:solidFill>
                <a:latin typeface="Calibri" charset="0"/>
                <a:ea typeface="MS PGothic" charset="0"/>
                <a:cs typeface="MS PGothic" charset="0"/>
              </a:defRPr>
            </a:lvl2pPr>
            <a:lvl3pPr>
              <a:defRPr sz="1700">
                <a:solidFill>
                  <a:schemeClr val="tx1"/>
                </a:solidFill>
                <a:latin typeface="Calibri" charset="0"/>
                <a:ea typeface="MS PGothic" charset="0"/>
                <a:cs typeface="MS PGothic" charset="0"/>
              </a:defRPr>
            </a:lvl3pPr>
            <a:lvl4pPr>
              <a:defRPr sz="1700">
                <a:solidFill>
                  <a:schemeClr val="tx1"/>
                </a:solidFill>
                <a:latin typeface="Calibri" charset="0"/>
                <a:ea typeface="MS PGothic" charset="0"/>
                <a:cs typeface="MS PGothic" charset="0"/>
              </a:defRPr>
            </a:lvl4pPr>
            <a:lvl5pPr>
              <a:defRPr sz="1700">
                <a:solidFill>
                  <a:schemeClr val="tx1"/>
                </a:solidFill>
                <a:latin typeface="Calibri" charset="0"/>
                <a:ea typeface="MS PGothic" charset="0"/>
                <a:cs typeface="MS PGothic" charset="0"/>
              </a:defRPr>
            </a:lvl5pPr>
            <a:lvl6pPr marL="2139950" indent="146050" eaLnBrk="0" fontAlgn="base" hangingPunct="0">
              <a:spcBef>
                <a:spcPct val="0"/>
              </a:spcBef>
              <a:spcAft>
                <a:spcPct val="0"/>
              </a:spcAft>
              <a:defRPr sz="1700">
                <a:solidFill>
                  <a:schemeClr val="tx1"/>
                </a:solidFill>
                <a:latin typeface="Calibri" charset="0"/>
                <a:ea typeface="MS PGothic" charset="0"/>
                <a:cs typeface="MS PGothic" charset="0"/>
              </a:defRPr>
            </a:lvl6pPr>
            <a:lvl7pPr marL="2597150" indent="146050" eaLnBrk="0" fontAlgn="base" hangingPunct="0">
              <a:spcBef>
                <a:spcPct val="0"/>
              </a:spcBef>
              <a:spcAft>
                <a:spcPct val="0"/>
              </a:spcAft>
              <a:defRPr sz="1700">
                <a:solidFill>
                  <a:schemeClr val="tx1"/>
                </a:solidFill>
                <a:latin typeface="Calibri" charset="0"/>
                <a:ea typeface="MS PGothic" charset="0"/>
                <a:cs typeface="MS PGothic" charset="0"/>
              </a:defRPr>
            </a:lvl7pPr>
            <a:lvl8pPr marL="3054350" indent="146050" eaLnBrk="0" fontAlgn="base" hangingPunct="0">
              <a:spcBef>
                <a:spcPct val="0"/>
              </a:spcBef>
              <a:spcAft>
                <a:spcPct val="0"/>
              </a:spcAft>
              <a:defRPr sz="1700">
                <a:solidFill>
                  <a:schemeClr val="tx1"/>
                </a:solidFill>
                <a:latin typeface="Calibri" charset="0"/>
                <a:ea typeface="MS PGothic" charset="0"/>
                <a:cs typeface="MS PGothic" charset="0"/>
              </a:defRPr>
            </a:lvl8pPr>
            <a:lvl9pPr marL="3511550" indent="146050" eaLnBrk="0" fontAlgn="base" hangingPunct="0">
              <a:spcBef>
                <a:spcPct val="0"/>
              </a:spcBef>
              <a:spcAft>
                <a:spcPct val="0"/>
              </a:spcAft>
              <a:defRPr sz="1700">
                <a:solidFill>
                  <a:schemeClr val="tx1"/>
                </a:solidFill>
                <a:latin typeface="Calibri" charset="0"/>
                <a:ea typeface="MS PGothic" charset="0"/>
                <a:cs typeface="MS PGothic" charset="0"/>
              </a:defRPr>
            </a:lvl9pPr>
          </a:lstStyle>
          <a:p>
            <a:pPr defTabSz="914400">
              <a:spcBef>
                <a:spcPct val="50000"/>
              </a:spcBef>
            </a:pPr>
            <a:r>
              <a:rPr lang="en-US" sz="1400" i="1"/>
              <a:t>CT</a:t>
            </a:r>
            <a:r>
              <a:rPr lang="en-US" sz="1400"/>
              <a:t>, computed tomography</a:t>
            </a:r>
            <a:endParaRPr lang="en-CA" sz="140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p:cNvSpPr>
          <p:nvPr>
            <p:ph type="title" idx="4294967295"/>
          </p:nvPr>
        </p:nvSpPr>
        <p:spPr>
          <a:xfrm>
            <a:off x="628650" y="481013"/>
            <a:ext cx="7886700" cy="1325562"/>
          </a:xfrm>
        </p:spPr>
        <p:txBody>
          <a:bodyPr/>
          <a:lstStyle/>
          <a:p>
            <a:r>
              <a:rPr lang="en-US"/>
              <a:t>Key Messages for People with Diabetes</a:t>
            </a:r>
            <a:endParaRPr lang="en-CA"/>
          </a:p>
        </p:txBody>
      </p:sp>
      <p:sp>
        <p:nvSpPr>
          <p:cNvPr id="35842" name="Rectangle 3"/>
          <p:cNvSpPr>
            <a:spLocks noGrp="1"/>
          </p:cNvSpPr>
          <p:nvPr>
            <p:ph type="body" idx="4294967295"/>
          </p:nvPr>
        </p:nvSpPr>
        <p:spPr>
          <a:xfrm>
            <a:off x="690563" y="1955800"/>
            <a:ext cx="8147050" cy="4824413"/>
          </a:xfrm>
        </p:spPr>
        <p:txBody>
          <a:bodyPr/>
          <a:lstStyle/>
          <a:p>
            <a:pPr>
              <a:lnSpc>
                <a:spcPct val="100000"/>
              </a:lnSpc>
            </a:pPr>
            <a:r>
              <a:rPr lang="en-US" sz="2400" b="0"/>
              <a:t>People with diabetes are at increased risk for developing heart disease, and often present at an earlier age than people without diabetes</a:t>
            </a:r>
          </a:p>
          <a:p>
            <a:pPr>
              <a:lnSpc>
                <a:spcPct val="100000"/>
              </a:lnSpc>
            </a:pPr>
            <a:r>
              <a:rPr lang="en-US" sz="2400" b="0"/>
              <a:t>Discuss with your health-care provider your symptoms (chest discomfort, shortness of breath while exercising, palpitations) and how to screen for heart disease</a:t>
            </a:r>
            <a:endParaRPr lang="en-US"/>
          </a:p>
          <a:p>
            <a:pPr>
              <a:lnSpc>
                <a:spcPct val="100000"/>
              </a:lnSpc>
              <a:spcBef>
                <a:spcPts val="900"/>
              </a:spcBef>
              <a:buFont typeface="Arial" charset="0"/>
              <a:buNone/>
            </a:pPr>
            <a:endParaRPr lang="en-CA"/>
          </a:p>
        </p:txBody>
      </p:sp>
      <p:sp>
        <p:nvSpPr>
          <p:cNvPr id="20484"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defRPr/>
            </a:pPr>
            <a:r>
              <a:rPr lang="en-US" sz="1400" i="1">
                <a:ea typeface="ＭＳ Ｐゴシック" charset="0"/>
                <a:cs typeface="Arial" charset="0"/>
              </a:rPr>
              <a:t>2018 Diabetes Canada CPG – Chapter 24.  Screening for the Presence of Cardiovascular Disease</a:t>
            </a:r>
            <a:endParaRPr lang="en-CA" sz="2400">
              <a:ea typeface="ＭＳ Ｐゴシック" charset="0"/>
              <a:cs typeface="Arial"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4"/>
          <p:cNvSpPr>
            <a:spLocks noGrp="1"/>
          </p:cNvSpPr>
          <p:nvPr>
            <p:ph type="title"/>
          </p:nvPr>
        </p:nvSpPr>
        <p:spPr>
          <a:xfrm>
            <a:off x="666750" y="147638"/>
            <a:ext cx="7886700" cy="1325562"/>
          </a:xfrm>
        </p:spPr>
        <p:txBody>
          <a:bodyPr/>
          <a:lstStyle/>
          <a:p>
            <a:pPr algn="ctr"/>
            <a:r>
              <a:rPr lang="en-US" sz="3600" b="0"/>
              <a:t>Visit </a:t>
            </a:r>
            <a:r>
              <a:rPr lang="en-US" sz="3600"/>
              <a:t>guidelines.diabetes.ca</a:t>
            </a:r>
            <a:r>
              <a:rPr lang="en-US" sz="3600" b="0"/>
              <a:t> </a:t>
            </a:r>
            <a:br>
              <a:rPr lang="en-US" sz="3600" b="0"/>
            </a:br>
            <a:endParaRPr lang="en-US" sz="3600" b="0"/>
          </a:p>
        </p:txBody>
      </p:sp>
      <p:pic>
        <p:nvPicPr>
          <p:cNvPr id="36866"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0288"/>
            <a:ext cx="9144000" cy="5724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a:xfrm>
            <a:off x="641350" y="0"/>
            <a:ext cx="7886700" cy="1325563"/>
          </a:xfrm>
        </p:spPr>
        <p:txBody>
          <a:bodyPr/>
          <a:lstStyle/>
          <a:p>
            <a:pPr algn="ctr"/>
            <a:r>
              <a:rPr lang="en-US"/>
              <a:t>Or download the App</a:t>
            </a:r>
          </a:p>
        </p:txBody>
      </p:sp>
      <p:pic>
        <p:nvPicPr>
          <p:cNvPr id="37890"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2103438"/>
            <a:ext cx="4022725" cy="2952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7891"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613" y="1090613"/>
            <a:ext cx="3052762" cy="54308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idx="4294967295"/>
          </p:nvPr>
        </p:nvSpPr>
        <p:spPr/>
        <p:txBody>
          <a:bodyPr lIns="91440" tIns="45720" rIns="91440" bIns="45720"/>
          <a:lstStyle/>
          <a:p>
            <a:r>
              <a:rPr lang="en-US"/>
              <a:t>Diabetes Canada Clinical Practice Guidelines</a:t>
            </a:r>
          </a:p>
        </p:txBody>
      </p:sp>
      <p:sp>
        <p:nvSpPr>
          <p:cNvPr id="38914" name="Content Placeholder 2"/>
          <p:cNvSpPr>
            <a:spLocks noGrp="1"/>
          </p:cNvSpPr>
          <p:nvPr>
            <p:ph idx="4294967295"/>
          </p:nvPr>
        </p:nvSpPr>
        <p:spPr/>
        <p:txBody>
          <a:bodyPr lIns="91440" tIns="45720" rIns="91440" bIns="45720"/>
          <a:lstStyle/>
          <a:p>
            <a:pPr marL="0" indent="0" defTabSz="914400">
              <a:buFont typeface="Arial" charset="0"/>
              <a:buNone/>
            </a:pPr>
            <a:endParaRPr lang="en-US">
              <a:hlinkClick r:id="rId3"/>
            </a:endParaRPr>
          </a:p>
          <a:p>
            <a:pPr marL="0" indent="0" defTabSz="914400">
              <a:buFont typeface="Arial" charset="0"/>
              <a:buNone/>
            </a:pPr>
            <a:r>
              <a:rPr lang="en-US">
                <a:solidFill>
                  <a:srgbClr val="C00000"/>
                </a:solidFill>
                <a:hlinkClick r:id="rId3"/>
              </a:rPr>
              <a:t>www.guidelines.diabetes.ca</a:t>
            </a:r>
            <a:r>
              <a:rPr lang="en-US">
                <a:solidFill>
                  <a:srgbClr val="C00000"/>
                </a:solidFill>
              </a:rPr>
              <a:t> </a:t>
            </a:r>
            <a:r>
              <a:rPr lang="en-US">
                <a:solidFill>
                  <a:schemeClr val="accent1"/>
                </a:solidFill>
              </a:rPr>
              <a:t>– for health-care providers</a:t>
            </a:r>
          </a:p>
          <a:p>
            <a:pPr marL="0" indent="0" defTabSz="914400">
              <a:buFont typeface="Arial" charset="0"/>
              <a:buNone/>
            </a:pPr>
            <a:endParaRPr lang="en-US">
              <a:solidFill>
                <a:schemeClr val="accent1"/>
              </a:solidFill>
            </a:endParaRPr>
          </a:p>
          <a:p>
            <a:pPr marL="0" indent="0" defTabSz="914400">
              <a:buFont typeface="Arial" charset="0"/>
              <a:buNone/>
            </a:pPr>
            <a:r>
              <a:rPr lang="en-US"/>
              <a:t>1-800-BANTING (226-8464)</a:t>
            </a:r>
          </a:p>
          <a:p>
            <a:pPr marL="0" indent="0" defTabSz="914400">
              <a:buFont typeface="Arial" charset="0"/>
              <a:buNone/>
            </a:pPr>
            <a:endParaRPr lang="en-US"/>
          </a:p>
          <a:p>
            <a:pPr marL="0" indent="0" defTabSz="914400">
              <a:buFont typeface="Arial" charset="0"/>
              <a:buNone/>
            </a:pPr>
            <a:r>
              <a:rPr lang="en-US">
                <a:hlinkClick r:id="rId4"/>
              </a:rPr>
              <a:t>www.diabetes.ca </a:t>
            </a:r>
            <a:r>
              <a:rPr lang="en-US">
                <a:solidFill>
                  <a:schemeClr val="accent1"/>
                </a:solidFill>
              </a:rPr>
              <a:t>– for people with diabetes</a:t>
            </a:r>
          </a:p>
          <a:p>
            <a:pPr marL="0" indent="0" defTabSz="914400">
              <a:buFont typeface="Arial" charset="0"/>
              <a:buNone/>
            </a:pPr>
            <a:endParaRPr lang="en-US">
              <a:solidFill>
                <a:srgbClr val="C00000"/>
              </a:solidFill>
            </a:endParaRPr>
          </a:p>
          <a:p>
            <a:pPr marL="0" indent="0" defTabSz="914400"/>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1309842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idx="4294967295"/>
          </p:nvPr>
        </p:nvSpPr>
        <p:spPr/>
        <p:txBody>
          <a:bodyPr/>
          <a:lstStyle/>
          <a:p>
            <a:pPr eaLnBrk="1" hangingPunct="1"/>
            <a:r>
              <a:rPr lang="en-CA"/>
              <a:t>Key Changes</a:t>
            </a:r>
          </a:p>
        </p:txBody>
      </p:sp>
      <p:sp>
        <p:nvSpPr>
          <p:cNvPr id="17411" name="Content Placeholder 2"/>
          <p:cNvSpPr>
            <a:spLocks noGrp="1"/>
          </p:cNvSpPr>
          <p:nvPr>
            <p:ph type="body" idx="4294967295"/>
          </p:nvPr>
        </p:nvSpPr>
        <p:spPr/>
        <p:txBody>
          <a:bodyPr/>
          <a:lstStyle/>
          <a:p>
            <a:pPr>
              <a:lnSpc>
                <a:spcPct val="100000"/>
              </a:lnSpc>
            </a:pPr>
            <a:r>
              <a:rPr lang="en-US" altLang="ja-JP" sz="2400" b="0"/>
              <a:t>Updated information on</a:t>
            </a:r>
          </a:p>
          <a:p>
            <a:pPr lvl="2">
              <a:lnSpc>
                <a:spcPct val="100000"/>
              </a:lnSpc>
            </a:pPr>
            <a:r>
              <a:rPr lang="en-US" altLang="ja-JP" sz="2400">
                <a:latin typeface="Open Sans" charset="0"/>
                <a:ea typeface="MS PGothic" charset="0"/>
                <a:cs typeface="MS PGothic" charset="0"/>
              </a:rPr>
              <a:t>When to perform a baseline resting ECG in people with diabetes</a:t>
            </a:r>
          </a:p>
          <a:p>
            <a:pPr lvl="2">
              <a:lnSpc>
                <a:spcPct val="100000"/>
              </a:lnSpc>
              <a:buFont typeface="Arial" charset="0"/>
              <a:buNone/>
            </a:pPr>
            <a:endParaRPr lang="en-US" altLang="ja-JP" sz="2400">
              <a:latin typeface="Open Sans" charset="0"/>
              <a:ea typeface="MS PGothic" charset="0"/>
              <a:cs typeface="MS PGothic" charset="0"/>
            </a:endParaRPr>
          </a:p>
          <a:p>
            <a:pPr>
              <a:lnSpc>
                <a:spcPct val="100000"/>
              </a:lnSpc>
            </a:pPr>
            <a:r>
              <a:rPr lang="en-US" altLang="ja-JP" sz="2400" b="0"/>
              <a:t>New information on</a:t>
            </a:r>
          </a:p>
          <a:p>
            <a:pPr lvl="2">
              <a:lnSpc>
                <a:spcPct val="100000"/>
              </a:lnSpc>
            </a:pPr>
            <a:r>
              <a:rPr lang="en-US" altLang="ja-JP" sz="2400">
                <a:latin typeface="Open Sans" charset="0"/>
                <a:ea typeface="MS PGothic" charset="0"/>
                <a:cs typeface="MS PGothic" charset="0"/>
              </a:rPr>
              <a:t>Role of coronary artery calcium (CAC) scoring</a:t>
            </a:r>
          </a:p>
          <a:p>
            <a:pPr>
              <a:lnSpc>
                <a:spcPct val="100000"/>
              </a:lnSpc>
              <a:buFont typeface="Arial" charset="0"/>
              <a:buNone/>
            </a:pPr>
            <a:endParaRPr lang="en-CA" sz="2400" b="0"/>
          </a:p>
        </p:txBody>
      </p:sp>
      <p:sp>
        <p:nvSpPr>
          <p:cNvPr id="2"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a:r>
              <a:rPr lang="en-US" sz="2000" b="1">
                <a:solidFill>
                  <a:schemeClr val="bg1"/>
                </a:solidFill>
                <a:latin typeface="Arial" charset="0"/>
              </a:rPr>
              <a:t>2018</a:t>
            </a:r>
          </a:p>
        </p:txBody>
      </p:sp>
      <p:sp>
        <p:nvSpPr>
          <p:cNvPr id="17413" name="Text Box 7"/>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defRPr/>
            </a:pPr>
            <a:r>
              <a:rPr lang="en-US" sz="1400" i="1">
                <a:ea typeface="ＭＳ Ｐゴシック" charset="0"/>
                <a:cs typeface="Arial" charset="0"/>
              </a:rPr>
              <a:t>2018 Diabetes Canada CPG – Chapter 24.  Screening for the Presence of Cardiovascular Disease</a:t>
            </a:r>
            <a:endParaRPr lang="en-CA" sz="2400">
              <a:ea typeface="ＭＳ Ｐゴシック" charset="0"/>
              <a:cs typeface="Arial"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idx="4294967295"/>
          </p:nvPr>
        </p:nvSpPr>
        <p:spPr>
          <a:xfrm>
            <a:off x="628650" y="481013"/>
            <a:ext cx="7886700" cy="1325562"/>
          </a:xfrm>
        </p:spPr>
        <p:txBody>
          <a:bodyPr lIns="91440" tIns="45720" rIns="91440" bIns="45720"/>
          <a:lstStyle/>
          <a:p>
            <a:r>
              <a:rPr lang="en-US" sz="3600"/>
              <a:t>Screening for Cardiovascular Disease Checklist</a:t>
            </a:r>
          </a:p>
        </p:txBody>
      </p:sp>
      <p:sp>
        <p:nvSpPr>
          <p:cNvPr id="18434" name="Content Placeholder 2"/>
          <p:cNvSpPr>
            <a:spLocks noGrp="1"/>
          </p:cNvSpPr>
          <p:nvPr>
            <p:ph idx="4294967295"/>
          </p:nvPr>
        </p:nvSpPr>
        <p:spPr>
          <a:xfrm>
            <a:off x="666750" y="2000250"/>
            <a:ext cx="8326438" cy="4114800"/>
          </a:xfrm>
        </p:spPr>
        <p:txBody>
          <a:bodyPr lIns="91440" tIns="45720" rIns="91440" bIns="45720"/>
          <a:lstStyle/>
          <a:p>
            <a:pPr marL="342900" indent="-342900" defTabSz="914400">
              <a:lnSpc>
                <a:spcPct val="100000"/>
              </a:lnSpc>
              <a:buClr>
                <a:srgbClr val="FF0000"/>
              </a:buClr>
              <a:buFont typeface="Wingdings" charset="0"/>
              <a:buChar char="ü"/>
            </a:pPr>
            <a:r>
              <a:rPr lang="en-US"/>
              <a:t>SCREEN</a:t>
            </a:r>
            <a:r>
              <a:rPr lang="en-US" b="0"/>
              <a:t> with baseline resting ECG in select people with diabetes at the time of diagnosis</a:t>
            </a:r>
          </a:p>
          <a:p>
            <a:pPr marL="342900" indent="-342900" defTabSz="914400">
              <a:lnSpc>
                <a:spcPct val="100000"/>
              </a:lnSpc>
              <a:buClr>
                <a:srgbClr val="FF0000"/>
              </a:buClr>
              <a:buFont typeface="Arial" charset="0"/>
              <a:buNone/>
            </a:pPr>
            <a:endParaRPr lang="en-US" b="0"/>
          </a:p>
          <a:p>
            <a:pPr marL="342900" indent="-342900" defTabSz="914400">
              <a:lnSpc>
                <a:spcPct val="100000"/>
              </a:lnSpc>
              <a:buClr>
                <a:srgbClr val="FF0000"/>
              </a:buClr>
              <a:buFont typeface="Wingdings" charset="0"/>
              <a:buChar char="ü"/>
            </a:pPr>
            <a:r>
              <a:rPr lang="en-US"/>
              <a:t>STRESS TESTING </a:t>
            </a:r>
            <a:r>
              <a:rPr lang="en-US" b="0"/>
              <a:t>for people with diabetes with symptoms or other associated diseases</a:t>
            </a:r>
          </a:p>
          <a:p>
            <a:pPr marL="342900" indent="-342900" defTabSz="914400">
              <a:lnSpc>
                <a:spcPct val="100000"/>
              </a:lnSpc>
              <a:buClr>
                <a:srgbClr val="FF0000"/>
              </a:buClr>
              <a:buFont typeface="Wingdings" charset="0"/>
              <a:buChar char="ü"/>
            </a:pPr>
            <a:endParaRPr lang="en-US" b="0"/>
          </a:p>
          <a:p>
            <a:pPr marL="342900" indent="-342900" defTabSz="914400">
              <a:lnSpc>
                <a:spcPct val="100000"/>
              </a:lnSpc>
              <a:buClr>
                <a:srgbClr val="FF0000"/>
              </a:buClr>
              <a:buFont typeface="Wingdings" charset="0"/>
              <a:buChar char="ü"/>
            </a:pPr>
            <a:r>
              <a:rPr lang="en-US"/>
              <a:t>REFER</a:t>
            </a:r>
            <a:r>
              <a:rPr lang="en-US" b="0"/>
              <a:t> people with diabetes with inducible ischemia to a cardiac specialist</a:t>
            </a:r>
          </a:p>
          <a:p>
            <a:pPr marL="342900" indent="-342900" defTabSz="914400">
              <a:lnSpc>
                <a:spcPct val="100000"/>
              </a:lnSpc>
              <a:buClr>
                <a:srgbClr val="FF0000"/>
              </a:buClr>
            </a:pPr>
            <a:endParaRPr lang="en-US" b="0"/>
          </a:p>
          <a:p>
            <a:pPr marL="342900" indent="-342900" defTabSz="914400">
              <a:lnSpc>
                <a:spcPct val="100000"/>
              </a:lnSpc>
              <a:buClr>
                <a:srgbClr val="FF0000"/>
              </a:buClr>
            </a:pPr>
            <a:endParaRPr lang="en-US" b="0"/>
          </a:p>
        </p:txBody>
      </p:sp>
      <p:sp>
        <p:nvSpPr>
          <p:cNvPr id="21508"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defRPr/>
            </a:pPr>
            <a:r>
              <a:rPr lang="en-US" sz="1400" i="1">
                <a:ea typeface="ＭＳ Ｐゴシック" charset="0"/>
                <a:cs typeface="Arial" charset="0"/>
              </a:rPr>
              <a:t>2018 Diabetes Canada CPG – Chapter 24.  Screening for the Presence of Cardiovascular Disease</a:t>
            </a:r>
            <a:endParaRPr lang="en-CA" sz="2400">
              <a:ea typeface="ＭＳ Ｐゴシック" charset="0"/>
              <a:cs typeface="Arial"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1" name="Group 2"/>
          <p:cNvGrpSpPr>
            <a:grpSpLocks/>
          </p:cNvGrpSpPr>
          <p:nvPr/>
        </p:nvGrpSpPr>
        <p:grpSpPr bwMode="auto">
          <a:xfrm>
            <a:off x="1454150" y="2332038"/>
            <a:ext cx="6173788" cy="3030537"/>
            <a:chOff x="665" y="1469"/>
            <a:chExt cx="3889" cy="1909"/>
          </a:xfrm>
        </p:grpSpPr>
        <p:sp>
          <p:nvSpPr>
            <p:cNvPr id="20507" name="Line 3"/>
            <p:cNvSpPr>
              <a:spLocks noChangeShapeType="1"/>
            </p:cNvSpPr>
            <p:nvPr/>
          </p:nvSpPr>
          <p:spPr bwMode="auto">
            <a:xfrm>
              <a:off x="665" y="1469"/>
              <a:ext cx="0" cy="1909"/>
            </a:xfrm>
            <a:prstGeom prst="line">
              <a:avLst/>
            </a:prstGeom>
            <a:noFill/>
            <a:ln w="12700">
              <a:solidFill>
                <a:schemeClr val="bg2"/>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0508" name="Line 4"/>
            <p:cNvSpPr>
              <a:spLocks noChangeShapeType="1"/>
            </p:cNvSpPr>
            <p:nvPr/>
          </p:nvSpPr>
          <p:spPr bwMode="auto">
            <a:xfrm>
              <a:off x="1012" y="1469"/>
              <a:ext cx="0" cy="1907"/>
            </a:xfrm>
            <a:prstGeom prst="line">
              <a:avLst/>
            </a:prstGeom>
            <a:noFill/>
            <a:ln w="12700">
              <a:solidFill>
                <a:schemeClr val="bg2"/>
              </a:solidFill>
              <a:round/>
              <a:headEnd/>
              <a:tailEnd/>
            </a:ln>
            <a:extLst>
              <a:ext uri="{909E8E84-426E-40dd-AFC4-6F175D3DCCD1}">
                <a14:hiddenFill xmlns="" xmlns:a14="http://schemas.microsoft.com/office/drawing/2010/main">
                  <a:noFill/>
                </a14:hiddenFill>
              </a:ext>
            </a:extLst>
          </p:spPr>
          <p:txBody>
            <a:bodyPr wrap="none">
              <a:spAutoFit/>
            </a:bodyPr>
            <a:lstStyle/>
            <a:p>
              <a:endParaRPr lang="en-US"/>
            </a:p>
          </p:txBody>
        </p:sp>
        <p:sp>
          <p:nvSpPr>
            <p:cNvPr id="20509" name="Line 5"/>
            <p:cNvSpPr>
              <a:spLocks noChangeShapeType="1"/>
            </p:cNvSpPr>
            <p:nvPr/>
          </p:nvSpPr>
          <p:spPr bwMode="auto">
            <a:xfrm>
              <a:off x="1364" y="1469"/>
              <a:ext cx="0" cy="1907"/>
            </a:xfrm>
            <a:prstGeom prst="line">
              <a:avLst/>
            </a:prstGeom>
            <a:noFill/>
            <a:ln w="12700">
              <a:solidFill>
                <a:schemeClr val="bg2"/>
              </a:solidFill>
              <a:round/>
              <a:headEnd/>
              <a:tailEnd/>
            </a:ln>
            <a:extLst>
              <a:ext uri="{909E8E84-426E-40dd-AFC4-6F175D3DCCD1}">
                <a14:hiddenFill xmlns="" xmlns:a14="http://schemas.microsoft.com/office/drawing/2010/main">
                  <a:noFill/>
                </a14:hiddenFill>
              </a:ext>
            </a:extLst>
          </p:spPr>
          <p:txBody>
            <a:bodyPr wrap="none">
              <a:spAutoFit/>
            </a:bodyPr>
            <a:lstStyle/>
            <a:p>
              <a:endParaRPr lang="en-US"/>
            </a:p>
          </p:txBody>
        </p:sp>
        <p:sp>
          <p:nvSpPr>
            <p:cNvPr id="20510" name="Line 6"/>
            <p:cNvSpPr>
              <a:spLocks noChangeShapeType="1"/>
            </p:cNvSpPr>
            <p:nvPr/>
          </p:nvSpPr>
          <p:spPr bwMode="auto">
            <a:xfrm>
              <a:off x="1719" y="1469"/>
              <a:ext cx="0" cy="1907"/>
            </a:xfrm>
            <a:prstGeom prst="line">
              <a:avLst/>
            </a:prstGeom>
            <a:noFill/>
            <a:ln w="12700">
              <a:solidFill>
                <a:schemeClr val="bg2"/>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0511" name="Line 7"/>
            <p:cNvSpPr>
              <a:spLocks noChangeShapeType="1"/>
            </p:cNvSpPr>
            <p:nvPr/>
          </p:nvSpPr>
          <p:spPr bwMode="auto">
            <a:xfrm>
              <a:off x="2074" y="1469"/>
              <a:ext cx="0" cy="1907"/>
            </a:xfrm>
            <a:prstGeom prst="line">
              <a:avLst/>
            </a:prstGeom>
            <a:noFill/>
            <a:ln w="12700">
              <a:solidFill>
                <a:schemeClr val="bg2"/>
              </a:solidFill>
              <a:round/>
              <a:headEnd/>
              <a:tailEnd/>
            </a:ln>
            <a:extLst>
              <a:ext uri="{909E8E84-426E-40dd-AFC4-6F175D3DCCD1}">
                <a14:hiddenFill xmlns="" xmlns:a14="http://schemas.microsoft.com/office/drawing/2010/main">
                  <a:noFill/>
                </a14:hiddenFill>
              </a:ext>
            </a:extLst>
          </p:spPr>
          <p:txBody>
            <a:bodyPr wrap="none">
              <a:spAutoFit/>
            </a:bodyPr>
            <a:lstStyle/>
            <a:p>
              <a:endParaRPr lang="en-US"/>
            </a:p>
          </p:txBody>
        </p:sp>
        <p:sp>
          <p:nvSpPr>
            <p:cNvPr id="20512" name="Line 8"/>
            <p:cNvSpPr>
              <a:spLocks noChangeShapeType="1"/>
            </p:cNvSpPr>
            <p:nvPr/>
          </p:nvSpPr>
          <p:spPr bwMode="auto">
            <a:xfrm>
              <a:off x="3144" y="1469"/>
              <a:ext cx="0" cy="1901"/>
            </a:xfrm>
            <a:prstGeom prst="line">
              <a:avLst/>
            </a:prstGeom>
            <a:noFill/>
            <a:ln w="12700">
              <a:solidFill>
                <a:schemeClr val="bg2"/>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0513" name="Line 9"/>
            <p:cNvSpPr>
              <a:spLocks noChangeShapeType="1"/>
            </p:cNvSpPr>
            <p:nvPr/>
          </p:nvSpPr>
          <p:spPr bwMode="auto">
            <a:xfrm>
              <a:off x="3491" y="1469"/>
              <a:ext cx="0" cy="1897"/>
            </a:xfrm>
            <a:prstGeom prst="line">
              <a:avLst/>
            </a:prstGeom>
            <a:noFill/>
            <a:ln w="12700">
              <a:solidFill>
                <a:schemeClr val="bg2"/>
              </a:solidFill>
              <a:round/>
              <a:headEnd/>
              <a:tailEnd/>
            </a:ln>
            <a:extLst>
              <a:ext uri="{909E8E84-426E-40dd-AFC4-6F175D3DCCD1}">
                <a14:hiddenFill xmlns="" xmlns:a14="http://schemas.microsoft.com/office/drawing/2010/main">
                  <a:noFill/>
                </a14:hiddenFill>
              </a:ext>
            </a:extLst>
          </p:spPr>
          <p:txBody>
            <a:bodyPr wrap="none">
              <a:spAutoFit/>
            </a:bodyPr>
            <a:lstStyle/>
            <a:p>
              <a:endParaRPr lang="en-US"/>
            </a:p>
          </p:txBody>
        </p:sp>
        <p:sp>
          <p:nvSpPr>
            <p:cNvPr id="20514" name="Line 10"/>
            <p:cNvSpPr>
              <a:spLocks noChangeShapeType="1"/>
            </p:cNvSpPr>
            <p:nvPr/>
          </p:nvSpPr>
          <p:spPr bwMode="auto">
            <a:xfrm>
              <a:off x="3844" y="1469"/>
              <a:ext cx="0" cy="1897"/>
            </a:xfrm>
            <a:prstGeom prst="line">
              <a:avLst/>
            </a:prstGeom>
            <a:noFill/>
            <a:ln w="12700">
              <a:solidFill>
                <a:schemeClr val="bg2"/>
              </a:solidFill>
              <a:round/>
              <a:headEnd/>
              <a:tailEnd/>
            </a:ln>
            <a:extLst>
              <a:ext uri="{909E8E84-426E-40dd-AFC4-6F175D3DCCD1}">
                <a14:hiddenFill xmlns="" xmlns:a14="http://schemas.microsoft.com/office/drawing/2010/main">
                  <a:noFill/>
                </a14:hiddenFill>
              </a:ext>
            </a:extLst>
          </p:spPr>
          <p:txBody>
            <a:bodyPr wrap="none">
              <a:spAutoFit/>
            </a:bodyPr>
            <a:lstStyle/>
            <a:p>
              <a:endParaRPr lang="en-US"/>
            </a:p>
          </p:txBody>
        </p:sp>
        <p:sp>
          <p:nvSpPr>
            <p:cNvPr id="20515" name="Line 11"/>
            <p:cNvSpPr>
              <a:spLocks noChangeShapeType="1"/>
            </p:cNvSpPr>
            <p:nvPr/>
          </p:nvSpPr>
          <p:spPr bwMode="auto">
            <a:xfrm>
              <a:off x="4199" y="1469"/>
              <a:ext cx="0" cy="1897"/>
            </a:xfrm>
            <a:prstGeom prst="line">
              <a:avLst/>
            </a:prstGeom>
            <a:noFill/>
            <a:ln w="12700">
              <a:solidFill>
                <a:schemeClr val="bg2"/>
              </a:solidFill>
              <a:round/>
              <a:headEnd/>
              <a:tailEnd/>
            </a:ln>
            <a:extLst>
              <a:ext uri="{909E8E84-426E-40dd-AFC4-6F175D3DCCD1}">
                <a14:hiddenFill xmlns="" xmlns:a14="http://schemas.microsoft.com/office/drawing/2010/main">
                  <a:noFill/>
                </a14:hiddenFill>
              </a:ext>
            </a:extLst>
          </p:spPr>
          <p:txBody>
            <a:bodyPr wrap="none">
              <a:spAutoFit/>
            </a:bodyPr>
            <a:lstStyle/>
            <a:p>
              <a:endParaRPr lang="en-US"/>
            </a:p>
          </p:txBody>
        </p:sp>
        <p:sp>
          <p:nvSpPr>
            <p:cNvPr id="20516" name="Line 12"/>
            <p:cNvSpPr>
              <a:spLocks noChangeShapeType="1"/>
            </p:cNvSpPr>
            <p:nvPr/>
          </p:nvSpPr>
          <p:spPr bwMode="auto">
            <a:xfrm>
              <a:off x="4554" y="1469"/>
              <a:ext cx="0" cy="1897"/>
            </a:xfrm>
            <a:prstGeom prst="line">
              <a:avLst/>
            </a:prstGeom>
            <a:noFill/>
            <a:ln w="12700">
              <a:solidFill>
                <a:schemeClr val="bg2"/>
              </a:solidFill>
              <a:round/>
              <a:headEnd/>
              <a:tailEnd/>
            </a:ln>
            <a:extLst>
              <a:ext uri="{909E8E84-426E-40dd-AFC4-6F175D3DCCD1}">
                <a14:hiddenFill xmlns="" xmlns:a14="http://schemas.microsoft.com/office/drawing/2010/main">
                  <a:noFill/>
                </a14:hiddenFill>
              </a:ext>
            </a:extLst>
          </p:spPr>
          <p:txBody>
            <a:bodyPr wrap="none">
              <a:spAutoFit/>
            </a:bodyPr>
            <a:lstStyle/>
            <a:p>
              <a:endParaRPr lang="en-US"/>
            </a:p>
          </p:txBody>
        </p:sp>
        <p:sp>
          <p:nvSpPr>
            <p:cNvPr id="20517" name="Line 13"/>
            <p:cNvSpPr>
              <a:spLocks noChangeShapeType="1"/>
            </p:cNvSpPr>
            <p:nvPr/>
          </p:nvSpPr>
          <p:spPr bwMode="auto">
            <a:xfrm>
              <a:off x="2431" y="1469"/>
              <a:ext cx="0" cy="1901"/>
            </a:xfrm>
            <a:prstGeom prst="line">
              <a:avLst/>
            </a:prstGeom>
            <a:noFill/>
            <a:ln w="12700">
              <a:solidFill>
                <a:schemeClr val="bg2"/>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0518" name="Line 14"/>
            <p:cNvSpPr>
              <a:spLocks noChangeShapeType="1"/>
            </p:cNvSpPr>
            <p:nvPr/>
          </p:nvSpPr>
          <p:spPr bwMode="auto">
            <a:xfrm>
              <a:off x="2778" y="1469"/>
              <a:ext cx="0" cy="1897"/>
            </a:xfrm>
            <a:prstGeom prst="line">
              <a:avLst/>
            </a:prstGeom>
            <a:noFill/>
            <a:ln w="12700">
              <a:solidFill>
                <a:schemeClr val="bg2"/>
              </a:solidFill>
              <a:round/>
              <a:headEnd/>
              <a:tailEnd/>
            </a:ln>
            <a:extLst>
              <a:ext uri="{909E8E84-426E-40dd-AFC4-6F175D3DCCD1}">
                <a14:hiddenFill xmlns="" xmlns:a14="http://schemas.microsoft.com/office/drawing/2010/main">
                  <a:noFill/>
                </a14:hiddenFill>
              </a:ext>
            </a:extLst>
          </p:spPr>
          <p:txBody>
            <a:bodyPr wrap="none">
              <a:spAutoFit/>
            </a:bodyPr>
            <a:lstStyle/>
            <a:p>
              <a:endParaRPr lang="en-US"/>
            </a:p>
          </p:txBody>
        </p:sp>
      </p:grpSp>
      <p:grpSp>
        <p:nvGrpSpPr>
          <p:cNvPr id="20482" name="Group 15"/>
          <p:cNvGrpSpPr>
            <a:grpSpLocks/>
          </p:cNvGrpSpPr>
          <p:nvPr/>
        </p:nvGrpSpPr>
        <p:grpSpPr bwMode="auto">
          <a:xfrm>
            <a:off x="1447800" y="2344738"/>
            <a:ext cx="6199188" cy="2873375"/>
            <a:chOff x="661" y="1477"/>
            <a:chExt cx="3887" cy="1810"/>
          </a:xfrm>
        </p:grpSpPr>
        <p:sp>
          <p:nvSpPr>
            <p:cNvPr id="20500" name="Line 16"/>
            <p:cNvSpPr>
              <a:spLocks noChangeShapeType="1"/>
            </p:cNvSpPr>
            <p:nvPr/>
          </p:nvSpPr>
          <p:spPr bwMode="auto">
            <a:xfrm>
              <a:off x="661" y="3287"/>
              <a:ext cx="3887" cy="0"/>
            </a:xfrm>
            <a:prstGeom prst="line">
              <a:avLst/>
            </a:prstGeom>
            <a:noFill/>
            <a:ln w="12700">
              <a:solidFill>
                <a:schemeClr val="bg2"/>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0501" name="Line 17"/>
            <p:cNvSpPr>
              <a:spLocks noChangeShapeType="1"/>
            </p:cNvSpPr>
            <p:nvPr/>
          </p:nvSpPr>
          <p:spPr bwMode="auto">
            <a:xfrm>
              <a:off x="661" y="1477"/>
              <a:ext cx="3887" cy="0"/>
            </a:xfrm>
            <a:prstGeom prst="line">
              <a:avLst/>
            </a:prstGeom>
            <a:noFill/>
            <a:ln w="12700">
              <a:solidFill>
                <a:schemeClr val="bg2"/>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0502" name="Line 18"/>
            <p:cNvSpPr>
              <a:spLocks noChangeShapeType="1"/>
            </p:cNvSpPr>
            <p:nvPr/>
          </p:nvSpPr>
          <p:spPr bwMode="auto">
            <a:xfrm>
              <a:off x="661" y="1778"/>
              <a:ext cx="3887" cy="0"/>
            </a:xfrm>
            <a:prstGeom prst="line">
              <a:avLst/>
            </a:prstGeom>
            <a:noFill/>
            <a:ln w="12700">
              <a:solidFill>
                <a:schemeClr val="bg2"/>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0503" name="Line 19"/>
            <p:cNvSpPr>
              <a:spLocks noChangeShapeType="1"/>
            </p:cNvSpPr>
            <p:nvPr/>
          </p:nvSpPr>
          <p:spPr bwMode="auto">
            <a:xfrm>
              <a:off x="661" y="2080"/>
              <a:ext cx="3887" cy="0"/>
            </a:xfrm>
            <a:prstGeom prst="line">
              <a:avLst/>
            </a:prstGeom>
            <a:noFill/>
            <a:ln w="12700">
              <a:solidFill>
                <a:schemeClr val="bg2"/>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0504" name="Line 20"/>
            <p:cNvSpPr>
              <a:spLocks noChangeShapeType="1"/>
            </p:cNvSpPr>
            <p:nvPr/>
          </p:nvSpPr>
          <p:spPr bwMode="auto">
            <a:xfrm>
              <a:off x="661" y="2382"/>
              <a:ext cx="3887" cy="0"/>
            </a:xfrm>
            <a:prstGeom prst="line">
              <a:avLst/>
            </a:prstGeom>
            <a:noFill/>
            <a:ln w="12700">
              <a:solidFill>
                <a:schemeClr val="bg2"/>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0505" name="Line 21"/>
            <p:cNvSpPr>
              <a:spLocks noChangeShapeType="1"/>
            </p:cNvSpPr>
            <p:nvPr/>
          </p:nvSpPr>
          <p:spPr bwMode="auto">
            <a:xfrm>
              <a:off x="661" y="2683"/>
              <a:ext cx="3887" cy="0"/>
            </a:xfrm>
            <a:prstGeom prst="line">
              <a:avLst/>
            </a:prstGeom>
            <a:noFill/>
            <a:ln w="12700">
              <a:solidFill>
                <a:schemeClr val="bg2"/>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sp>
          <p:nvSpPr>
            <p:cNvPr id="20506" name="Line 22"/>
            <p:cNvSpPr>
              <a:spLocks noChangeShapeType="1"/>
            </p:cNvSpPr>
            <p:nvPr/>
          </p:nvSpPr>
          <p:spPr bwMode="auto">
            <a:xfrm>
              <a:off x="661" y="2985"/>
              <a:ext cx="3887" cy="0"/>
            </a:xfrm>
            <a:prstGeom prst="line">
              <a:avLst/>
            </a:prstGeom>
            <a:noFill/>
            <a:ln w="12700">
              <a:solidFill>
                <a:schemeClr val="bg2"/>
              </a:solidFill>
              <a:round/>
              <a:headEnd/>
              <a:tailEnd/>
            </a:ln>
            <a:extLst>
              <a:ext uri="{909E8E84-426E-40dd-AFC4-6F175D3DCCD1}">
                <a14:hiddenFill xmlns="" xmlns:a14="http://schemas.microsoft.com/office/drawing/2010/main">
                  <a:noFill/>
                </a14:hiddenFill>
              </a:ext>
            </a:extLst>
          </p:spPr>
          <p:txBody>
            <a:bodyPr>
              <a:spAutoFit/>
            </a:bodyPr>
            <a:lstStyle/>
            <a:p>
              <a:endParaRPr lang="en-US"/>
            </a:p>
          </p:txBody>
        </p:sp>
      </p:grpSp>
      <p:graphicFrame>
        <p:nvGraphicFramePr>
          <p:cNvPr id="20483" name="Object 23"/>
          <p:cNvGraphicFramePr>
            <a:graphicFrameLocks noGrp="1" noChangeAspect="1"/>
          </p:cNvGraphicFramePr>
          <p:nvPr>
            <p:ph idx="4294967295"/>
          </p:nvPr>
        </p:nvGraphicFramePr>
        <p:xfrm>
          <a:off x="1146175" y="2527300"/>
          <a:ext cx="6164263" cy="3273425"/>
        </p:xfrm>
        <a:graphic>
          <a:graphicData uri="http://schemas.openxmlformats.org/presentationml/2006/ole">
            <mc:AlternateContent xmlns:mc="http://schemas.openxmlformats.org/markup-compatibility/2006">
              <mc:Choice xmlns:v="urn:schemas-microsoft-com:vml" Requires="v">
                <p:oleObj spid="_x0000_s20525" name="Worksheet" r:id="rId5" imgW="6273800" imgH="3225800" progId="Excel.Sheet.8">
                  <p:embed/>
                </p:oleObj>
              </mc:Choice>
              <mc:Fallback>
                <p:oleObj name="Worksheet" r:id="rId5" imgW="6273800" imgH="3225800" progId="Excel.Sheet.8">
                  <p:embed/>
                  <p:pic>
                    <p:nvPicPr>
                      <p:cNvPr id="0" name="Object 23"/>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6175" y="2527300"/>
                        <a:ext cx="6164263" cy="32734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17961" dir="2700000" algn="ctr" rotWithShape="0">
                                <a:schemeClr val="bg2">
                                  <a:alpha val="74997"/>
                                </a:schemeClr>
                              </a:outerShdw>
                            </a:effectLst>
                          </a14:hiddenEffects>
                        </a:ext>
                      </a:extLst>
                    </p:spPr>
                  </p:pic>
                </p:oleObj>
              </mc:Fallback>
            </mc:AlternateContent>
          </a:graphicData>
        </a:graphic>
      </p:graphicFrame>
      <p:sp>
        <p:nvSpPr>
          <p:cNvPr id="20484" name="Rectangle 26"/>
          <p:cNvSpPr>
            <a:spLocks noGrp="1"/>
          </p:cNvSpPr>
          <p:nvPr>
            <p:ph type="title" idx="4294967295"/>
          </p:nvPr>
        </p:nvSpPr>
        <p:spPr>
          <a:xfrm>
            <a:off x="419100" y="574675"/>
            <a:ext cx="8707438" cy="1143000"/>
          </a:xfrm>
        </p:spPr>
        <p:txBody>
          <a:bodyPr lIns="91440" tIns="45720" rIns="91440" bIns="45720"/>
          <a:lstStyle/>
          <a:p>
            <a:r>
              <a:rPr lang="en-US" sz="3600"/>
              <a:t>Myocardial infarction at a Younger Age Among Those with Diabetes</a:t>
            </a:r>
            <a:endParaRPr lang="en-US" sz="3600">
              <a:cs typeface="Arial" charset="0"/>
            </a:endParaRPr>
          </a:p>
        </p:txBody>
      </p:sp>
      <p:sp>
        <p:nvSpPr>
          <p:cNvPr id="20485" name="Text Box 27"/>
          <p:cNvSpPr txBox="1">
            <a:spLocks noChangeArrowheads="1"/>
          </p:cNvSpPr>
          <p:nvPr/>
        </p:nvSpPr>
        <p:spPr bwMode="auto">
          <a:xfrm>
            <a:off x="3979863" y="5694363"/>
            <a:ext cx="109537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a:defRPr sz="1700">
                <a:solidFill>
                  <a:schemeClr val="tx1"/>
                </a:solidFill>
                <a:latin typeface="Calibri" charset="0"/>
                <a:ea typeface="MS PGothic" charset="0"/>
                <a:cs typeface="MS PGothic" charset="0"/>
              </a:defRPr>
            </a:lvl1pPr>
            <a:lvl2pPr marL="742950" indent="-285750">
              <a:defRPr sz="1700">
                <a:solidFill>
                  <a:schemeClr val="tx1"/>
                </a:solidFill>
                <a:latin typeface="Calibri" charset="0"/>
                <a:ea typeface="MS PGothic" charset="0"/>
                <a:cs typeface="MS PGothic" charset="0"/>
              </a:defRPr>
            </a:lvl2pPr>
            <a:lvl3pPr marL="1143000" indent="-228600">
              <a:defRPr sz="1700">
                <a:solidFill>
                  <a:schemeClr val="tx1"/>
                </a:solidFill>
                <a:latin typeface="Calibri" charset="0"/>
                <a:ea typeface="MS PGothic" charset="0"/>
                <a:cs typeface="MS PGothic" charset="0"/>
              </a:defRPr>
            </a:lvl3pPr>
            <a:lvl4pPr marL="1600200" indent="-228600">
              <a:defRPr sz="1700">
                <a:solidFill>
                  <a:schemeClr val="tx1"/>
                </a:solidFill>
                <a:latin typeface="Calibri" charset="0"/>
                <a:ea typeface="MS PGothic" charset="0"/>
                <a:cs typeface="MS PGothic" charset="0"/>
              </a:defRPr>
            </a:lvl4pPr>
            <a:lvl5pPr marL="2057400" indent="-228600">
              <a:defRPr sz="17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17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17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17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1700">
                <a:solidFill>
                  <a:schemeClr val="tx1"/>
                </a:solidFill>
                <a:latin typeface="Calibri" charset="0"/>
                <a:ea typeface="MS PGothic" charset="0"/>
                <a:cs typeface="MS PGothic" charset="0"/>
              </a:defRPr>
            </a:lvl9pPr>
          </a:lstStyle>
          <a:p>
            <a:pPr defTabSz="914400">
              <a:buClr>
                <a:srgbClr val="DC0000"/>
              </a:buClr>
              <a:buSzPct val="150000"/>
            </a:pPr>
            <a:r>
              <a:rPr lang="en-US" sz="1400" b="1">
                <a:latin typeface="Open Sans" charset="0"/>
              </a:rPr>
              <a:t>Age group</a:t>
            </a:r>
          </a:p>
        </p:txBody>
      </p:sp>
      <p:sp>
        <p:nvSpPr>
          <p:cNvPr id="20486" name="Text Box 28"/>
          <p:cNvSpPr txBox="1">
            <a:spLocks noChangeArrowheads="1"/>
          </p:cNvSpPr>
          <p:nvPr/>
        </p:nvSpPr>
        <p:spPr bwMode="auto">
          <a:xfrm>
            <a:off x="1011238" y="4581525"/>
            <a:ext cx="4413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a:defRPr sz="1700">
                <a:solidFill>
                  <a:schemeClr val="tx1"/>
                </a:solidFill>
                <a:latin typeface="Calibri" charset="0"/>
                <a:ea typeface="MS PGothic" charset="0"/>
                <a:cs typeface="MS PGothic" charset="0"/>
              </a:defRPr>
            </a:lvl1pPr>
            <a:lvl2pPr marL="742950" indent="-285750">
              <a:defRPr sz="1700">
                <a:solidFill>
                  <a:schemeClr val="tx1"/>
                </a:solidFill>
                <a:latin typeface="Calibri" charset="0"/>
                <a:ea typeface="MS PGothic" charset="0"/>
                <a:cs typeface="MS PGothic" charset="0"/>
              </a:defRPr>
            </a:lvl2pPr>
            <a:lvl3pPr marL="1143000" indent="-228600">
              <a:defRPr sz="1700">
                <a:solidFill>
                  <a:schemeClr val="tx1"/>
                </a:solidFill>
                <a:latin typeface="Calibri" charset="0"/>
                <a:ea typeface="MS PGothic" charset="0"/>
                <a:cs typeface="MS PGothic" charset="0"/>
              </a:defRPr>
            </a:lvl3pPr>
            <a:lvl4pPr marL="1600200" indent="-228600">
              <a:defRPr sz="1700">
                <a:solidFill>
                  <a:schemeClr val="tx1"/>
                </a:solidFill>
                <a:latin typeface="Calibri" charset="0"/>
                <a:ea typeface="MS PGothic" charset="0"/>
                <a:cs typeface="MS PGothic" charset="0"/>
              </a:defRPr>
            </a:lvl4pPr>
            <a:lvl5pPr marL="2057400" indent="-228600">
              <a:defRPr sz="17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17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17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17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1700">
                <a:solidFill>
                  <a:schemeClr val="tx1"/>
                </a:solidFill>
                <a:latin typeface="Calibri" charset="0"/>
                <a:ea typeface="MS PGothic" charset="0"/>
                <a:cs typeface="MS PGothic" charset="0"/>
              </a:defRPr>
            </a:lvl9pPr>
          </a:lstStyle>
          <a:p>
            <a:pPr algn="r" defTabSz="914400">
              <a:buClr>
                <a:srgbClr val="DC0000"/>
              </a:buClr>
              <a:buSzPct val="150000"/>
            </a:pPr>
            <a:r>
              <a:rPr lang="en-US" sz="1400" b="1">
                <a:latin typeface="Open Sans" charset="0"/>
              </a:rPr>
              <a:t>0.5 </a:t>
            </a:r>
          </a:p>
        </p:txBody>
      </p:sp>
      <p:sp>
        <p:nvSpPr>
          <p:cNvPr id="20487" name="Text Box 29"/>
          <p:cNvSpPr txBox="1">
            <a:spLocks noChangeArrowheads="1"/>
          </p:cNvSpPr>
          <p:nvPr/>
        </p:nvSpPr>
        <p:spPr bwMode="auto">
          <a:xfrm>
            <a:off x="963613" y="4108450"/>
            <a:ext cx="4413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a:defRPr sz="1700">
                <a:solidFill>
                  <a:schemeClr val="tx1"/>
                </a:solidFill>
                <a:latin typeface="Calibri" charset="0"/>
                <a:ea typeface="MS PGothic" charset="0"/>
                <a:cs typeface="MS PGothic" charset="0"/>
              </a:defRPr>
            </a:lvl1pPr>
            <a:lvl2pPr marL="742950" indent="-285750">
              <a:defRPr sz="1700">
                <a:solidFill>
                  <a:schemeClr val="tx1"/>
                </a:solidFill>
                <a:latin typeface="Calibri" charset="0"/>
                <a:ea typeface="MS PGothic" charset="0"/>
                <a:cs typeface="MS PGothic" charset="0"/>
              </a:defRPr>
            </a:lvl2pPr>
            <a:lvl3pPr marL="1143000" indent="-228600">
              <a:defRPr sz="1700">
                <a:solidFill>
                  <a:schemeClr val="tx1"/>
                </a:solidFill>
                <a:latin typeface="Calibri" charset="0"/>
                <a:ea typeface="MS PGothic" charset="0"/>
                <a:cs typeface="MS PGothic" charset="0"/>
              </a:defRPr>
            </a:lvl3pPr>
            <a:lvl4pPr marL="1600200" indent="-228600">
              <a:defRPr sz="1700">
                <a:solidFill>
                  <a:schemeClr val="tx1"/>
                </a:solidFill>
                <a:latin typeface="Calibri" charset="0"/>
                <a:ea typeface="MS PGothic" charset="0"/>
                <a:cs typeface="MS PGothic" charset="0"/>
              </a:defRPr>
            </a:lvl4pPr>
            <a:lvl5pPr marL="2057400" indent="-228600">
              <a:defRPr sz="17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17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17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17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1700">
                <a:solidFill>
                  <a:schemeClr val="tx1"/>
                </a:solidFill>
                <a:latin typeface="Calibri" charset="0"/>
                <a:ea typeface="MS PGothic" charset="0"/>
                <a:cs typeface="MS PGothic" charset="0"/>
              </a:defRPr>
            </a:lvl9pPr>
          </a:lstStyle>
          <a:p>
            <a:pPr algn="r" defTabSz="914400">
              <a:buClr>
                <a:srgbClr val="DC0000"/>
              </a:buClr>
              <a:buSzPct val="150000"/>
            </a:pPr>
            <a:r>
              <a:rPr lang="en-US" sz="1400" b="1">
                <a:latin typeface="Open Sans" charset="0"/>
              </a:rPr>
              <a:t>1.0</a:t>
            </a:r>
          </a:p>
        </p:txBody>
      </p:sp>
      <p:sp>
        <p:nvSpPr>
          <p:cNvPr id="20488" name="Text Box 30"/>
          <p:cNvSpPr txBox="1">
            <a:spLocks noChangeArrowheads="1"/>
          </p:cNvSpPr>
          <p:nvPr/>
        </p:nvSpPr>
        <p:spPr bwMode="auto">
          <a:xfrm>
            <a:off x="963613" y="3635375"/>
            <a:ext cx="4413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a:defRPr sz="1700">
                <a:solidFill>
                  <a:schemeClr val="tx1"/>
                </a:solidFill>
                <a:latin typeface="Calibri" charset="0"/>
                <a:ea typeface="MS PGothic" charset="0"/>
                <a:cs typeface="MS PGothic" charset="0"/>
              </a:defRPr>
            </a:lvl1pPr>
            <a:lvl2pPr marL="742950" indent="-285750">
              <a:defRPr sz="1700">
                <a:solidFill>
                  <a:schemeClr val="tx1"/>
                </a:solidFill>
                <a:latin typeface="Calibri" charset="0"/>
                <a:ea typeface="MS PGothic" charset="0"/>
                <a:cs typeface="MS PGothic" charset="0"/>
              </a:defRPr>
            </a:lvl2pPr>
            <a:lvl3pPr marL="1143000" indent="-228600">
              <a:defRPr sz="1700">
                <a:solidFill>
                  <a:schemeClr val="tx1"/>
                </a:solidFill>
                <a:latin typeface="Calibri" charset="0"/>
                <a:ea typeface="MS PGothic" charset="0"/>
                <a:cs typeface="MS PGothic" charset="0"/>
              </a:defRPr>
            </a:lvl3pPr>
            <a:lvl4pPr marL="1600200" indent="-228600">
              <a:defRPr sz="1700">
                <a:solidFill>
                  <a:schemeClr val="tx1"/>
                </a:solidFill>
                <a:latin typeface="Calibri" charset="0"/>
                <a:ea typeface="MS PGothic" charset="0"/>
                <a:cs typeface="MS PGothic" charset="0"/>
              </a:defRPr>
            </a:lvl4pPr>
            <a:lvl5pPr marL="2057400" indent="-228600">
              <a:defRPr sz="17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17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17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17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1700">
                <a:solidFill>
                  <a:schemeClr val="tx1"/>
                </a:solidFill>
                <a:latin typeface="Calibri" charset="0"/>
                <a:ea typeface="MS PGothic" charset="0"/>
                <a:cs typeface="MS PGothic" charset="0"/>
              </a:defRPr>
            </a:lvl9pPr>
          </a:lstStyle>
          <a:p>
            <a:pPr algn="r" defTabSz="914400">
              <a:buClr>
                <a:srgbClr val="DC0000"/>
              </a:buClr>
              <a:buSzPct val="150000"/>
            </a:pPr>
            <a:r>
              <a:rPr lang="en-US" sz="1400" b="1">
                <a:latin typeface="Open Sans" charset="0"/>
              </a:rPr>
              <a:t>1.5</a:t>
            </a:r>
          </a:p>
        </p:txBody>
      </p:sp>
      <p:sp>
        <p:nvSpPr>
          <p:cNvPr id="20489" name="Text Box 31"/>
          <p:cNvSpPr txBox="1">
            <a:spLocks noChangeArrowheads="1"/>
          </p:cNvSpPr>
          <p:nvPr/>
        </p:nvSpPr>
        <p:spPr bwMode="auto">
          <a:xfrm>
            <a:off x="963613" y="3162300"/>
            <a:ext cx="4413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a:defRPr sz="1700">
                <a:solidFill>
                  <a:schemeClr val="tx1"/>
                </a:solidFill>
                <a:latin typeface="Calibri" charset="0"/>
                <a:ea typeface="MS PGothic" charset="0"/>
                <a:cs typeface="MS PGothic" charset="0"/>
              </a:defRPr>
            </a:lvl1pPr>
            <a:lvl2pPr marL="742950" indent="-285750">
              <a:defRPr sz="1700">
                <a:solidFill>
                  <a:schemeClr val="tx1"/>
                </a:solidFill>
                <a:latin typeface="Calibri" charset="0"/>
                <a:ea typeface="MS PGothic" charset="0"/>
                <a:cs typeface="MS PGothic" charset="0"/>
              </a:defRPr>
            </a:lvl2pPr>
            <a:lvl3pPr marL="1143000" indent="-228600">
              <a:defRPr sz="1700">
                <a:solidFill>
                  <a:schemeClr val="tx1"/>
                </a:solidFill>
                <a:latin typeface="Calibri" charset="0"/>
                <a:ea typeface="MS PGothic" charset="0"/>
                <a:cs typeface="MS PGothic" charset="0"/>
              </a:defRPr>
            </a:lvl3pPr>
            <a:lvl4pPr marL="1600200" indent="-228600">
              <a:defRPr sz="1700">
                <a:solidFill>
                  <a:schemeClr val="tx1"/>
                </a:solidFill>
                <a:latin typeface="Calibri" charset="0"/>
                <a:ea typeface="MS PGothic" charset="0"/>
                <a:cs typeface="MS PGothic" charset="0"/>
              </a:defRPr>
            </a:lvl4pPr>
            <a:lvl5pPr marL="2057400" indent="-228600">
              <a:defRPr sz="17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17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17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17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1700">
                <a:solidFill>
                  <a:schemeClr val="tx1"/>
                </a:solidFill>
                <a:latin typeface="Calibri" charset="0"/>
                <a:ea typeface="MS PGothic" charset="0"/>
                <a:cs typeface="MS PGothic" charset="0"/>
              </a:defRPr>
            </a:lvl9pPr>
          </a:lstStyle>
          <a:p>
            <a:pPr algn="r" defTabSz="914400">
              <a:buClr>
                <a:srgbClr val="DC0000"/>
              </a:buClr>
              <a:buSzPct val="150000"/>
            </a:pPr>
            <a:r>
              <a:rPr lang="en-US" sz="1400" b="1">
                <a:latin typeface="Open Sans" charset="0"/>
              </a:rPr>
              <a:t>2.0</a:t>
            </a:r>
          </a:p>
        </p:txBody>
      </p:sp>
      <p:sp>
        <p:nvSpPr>
          <p:cNvPr id="20490" name="Text Box 32"/>
          <p:cNvSpPr txBox="1">
            <a:spLocks noChangeArrowheads="1"/>
          </p:cNvSpPr>
          <p:nvPr/>
        </p:nvSpPr>
        <p:spPr bwMode="auto">
          <a:xfrm>
            <a:off x="963613" y="2689225"/>
            <a:ext cx="4413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a:defRPr sz="1700">
                <a:solidFill>
                  <a:schemeClr val="tx1"/>
                </a:solidFill>
                <a:latin typeface="Calibri" charset="0"/>
                <a:ea typeface="MS PGothic" charset="0"/>
                <a:cs typeface="MS PGothic" charset="0"/>
              </a:defRPr>
            </a:lvl1pPr>
            <a:lvl2pPr marL="742950" indent="-285750">
              <a:defRPr sz="1700">
                <a:solidFill>
                  <a:schemeClr val="tx1"/>
                </a:solidFill>
                <a:latin typeface="Calibri" charset="0"/>
                <a:ea typeface="MS PGothic" charset="0"/>
                <a:cs typeface="MS PGothic" charset="0"/>
              </a:defRPr>
            </a:lvl2pPr>
            <a:lvl3pPr marL="1143000" indent="-228600">
              <a:defRPr sz="1700">
                <a:solidFill>
                  <a:schemeClr val="tx1"/>
                </a:solidFill>
                <a:latin typeface="Calibri" charset="0"/>
                <a:ea typeface="MS PGothic" charset="0"/>
                <a:cs typeface="MS PGothic" charset="0"/>
              </a:defRPr>
            </a:lvl3pPr>
            <a:lvl4pPr marL="1600200" indent="-228600">
              <a:defRPr sz="1700">
                <a:solidFill>
                  <a:schemeClr val="tx1"/>
                </a:solidFill>
                <a:latin typeface="Calibri" charset="0"/>
                <a:ea typeface="MS PGothic" charset="0"/>
                <a:cs typeface="MS PGothic" charset="0"/>
              </a:defRPr>
            </a:lvl4pPr>
            <a:lvl5pPr marL="2057400" indent="-228600">
              <a:defRPr sz="17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17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17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17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1700">
                <a:solidFill>
                  <a:schemeClr val="tx1"/>
                </a:solidFill>
                <a:latin typeface="Calibri" charset="0"/>
                <a:ea typeface="MS PGothic" charset="0"/>
                <a:cs typeface="MS PGothic" charset="0"/>
              </a:defRPr>
            </a:lvl9pPr>
          </a:lstStyle>
          <a:p>
            <a:pPr algn="r" defTabSz="914400">
              <a:buClr>
                <a:srgbClr val="DC0000"/>
              </a:buClr>
              <a:buSzPct val="150000"/>
            </a:pPr>
            <a:r>
              <a:rPr lang="en-US" sz="1400" b="1">
                <a:latin typeface="Open Sans" charset="0"/>
              </a:rPr>
              <a:t>2.5</a:t>
            </a:r>
          </a:p>
        </p:txBody>
      </p:sp>
      <p:sp>
        <p:nvSpPr>
          <p:cNvPr id="20491" name="Text Box 33"/>
          <p:cNvSpPr txBox="1">
            <a:spLocks noChangeArrowheads="1"/>
          </p:cNvSpPr>
          <p:nvPr/>
        </p:nvSpPr>
        <p:spPr bwMode="auto">
          <a:xfrm>
            <a:off x="965200" y="2216150"/>
            <a:ext cx="4413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a:defRPr sz="1700">
                <a:solidFill>
                  <a:schemeClr val="tx1"/>
                </a:solidFill>
                <a:latin typeface="Calibri" charset="0"/>
                <a:ea typeface="MS PGothic" charset="0"/>
                <a:cs typeface="MS PGothic" charset="0"/>
              </a:defRPr>
            </a:lvl1pPr>
            <a:lvl2pPr marL="742950" indent="-285750">
              <a:defRPr sz="1700">
                <a:solidFill>
                  <a:schemeClr val="tx1"/>
                </a:solidFill>
                <a:latin typeface="Calibri" charset="0"/>
                <a:ea typeface="MS PGothic" charset="0"/>
                <a:cs typeface="MS PGothic" charset="0"/>
              </a:defRPr>
            </a:lvl2pPr>
            <a:lvl3pPr marL="1143000" indent="-228600">
              <a:defRPr sz="1700">
                <a:solidFill>
                  <a:schemeClr val="tx1"/>
                </a:solidFill>
                <a:latin typeface="Calibri" charset="0"/>
                <a:ea typeface="MS PGothic" charset="0"/>
                <a:cs typeface="MS PGothic" charset="0"/>
              </a:defRPr>
            </a:lvl3pPr>
            <a:lvl4pPr marL="1600200" indent="-228600">
              <a:defRPr sz="1700">
                <a:solidFill>
                  <a:schemeClr val="tx1"/>
                </a:solidFill>
                <a:latin typeface="Calibri" charset="0"/>
                <a:ea typeface="MS PGothic" charset="0"/>
                <a:cs typeface="MS PGothic" charset="0"/>
              </a:defRPr>
            </a:lvl4pPr>
            <a:lvl5pPr marL="2057400" indent="-228600">
              <a:defRPr sz="17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17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17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17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1700">
                <a:solidFill>
                  <a:schemeClr val="tx1"/>
                </a:solidFill>
                <a:latin typeface="Calibri" charset="0"/>
                <a:ea typeface="MS PGothic" charset="0"/>
                <a:cs typeface="MS PGothic" charset="0"/>
              </a:defRPr>
            </a:lvl9pPr>
          </a:lstStyle>
          <a:p>
            <a:pPr algn="r" defTabSz="914400">
              <a:buClr>
                <a:srgbClr val="DC0000"/>
              </a:buClr>
              <a:buSzPct val="150000"/>
            </a:pPr>
            <a:r>
              <a:rPr lang="en-US" sz="1400" b="1">
                <a:latin typeface="Open Sans" charset="0"/>
              </a:rPr>
              <a:t>3.0</a:t>
            </a:r>
          </a:p>
        </p:txBody>
      </p:sp>
      <p:sp>
        <p:nvSpPr>
          <p:cNvPr id="20492" name="Text Box 34"/>
          <p:cNvSpPr txBox="1">
            <a:spLocks noChangeArrowheads="1"/>
          </p:cNvSpPr>
          <p:nvPr/>
        </p:nvSpPr>
        <p:spPr bwMode="auto">
          <a:xfrm>
            <a:off x="1101725" y="5056188"/>
            <a:ext cx="287338"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a:spAutoFit/>
          </a:bodyPr>
          <a:lstStyle>
            <a:lvl1pPr>
              <a:defRPr sz="1700">
                <a:solidFill>
                  <a:schemeClr val="tx1"/>
                </a:solidFill>
                <a:latin typeface="Calibri" charset="0"/>
                <a:ea typeface="MS PGothic" charset="0"/>
                <a:cs typeface="MS PGothic" charset="0"/>
              </a:defRPr>
            </a:lvl1pPr>
            <a:lvl2pPr marL="742950" indent="-285750">
              <a:defRPr sz="1700">
                <a:solidFill>
                  <a:schemeClr val="tx1"/>
                </a:solidFill>
                <a:latin typeface="Calibri" charset="0"/>
                <a:ea typeface="MS PGothic" charset="0"/>
                <a:cs typeface="MS PGothic" charset="0"/>
              </a:defRPr>
            </a:lvl2pPr>
            <a:lvl3pPr marL="1143000" indent="-228600">
              <a:defRPr sz="1700">
                <a:solidFill>
                  <a:schemeClr val="tx1"/>
                </a:solidFill>
                <a:latin typeface="Calibri" charset="0"/>
                <a:ea typeface="MS PGothic" charset="0"/>
                <a:cs typeface="MS PGothic" charset="0"/>
              </a:defRPr>
            </a:lvl3pPr>
            <a:lvl4pPr marL="1600200" indent="-228600">
              <a:defRPr sz="1700">
                <a:solidFill>
                  <a:schemeClr val="tx1"/>
                </a:solidFill>
                <a:latin typeface="Calibri" charset="0"/>
                <a:ea typeface="MS PGothic" charset="0"/>
                <a:cs typeface="MS PGothic" charset="0"/>
              </a:defRPr>
            </a:lvl4pPr>
            <a:lvl5pPr marL="2057400" indent="-228600">
              <a:defRPr sz="17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17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17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17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1700">
                <a:solidFill>
                  <a:schemeClr val="tx1"/>
                </a:solidFill>
                <a:latin typeface="Calibri" charset="0"/>
                <a:ea typeface="MS PGothic" charset="0"/>
                <a:cs typeface="MS PGothic" charset="0"/>
              </a:defRPr>
            </a:lvl9pPr>
          </a:lstStyle>
          <a:p>
            <a:pPr algn="r" defTabSz="914400">
              <a:buClr>
                <a:srgbClr val="DC0000"/>
              </a:buClr>
              <a:buSzPct val="150000"/>
            </a:pPr>
            <a:r>
              <a:rPr lang="en-US" sz="1400" b="1">
                <a:latin typeface="Open Sans" charset="0"/>
              </a:rPr>
              <a:t>0</a:t>
            </a:r>
          </a:p>
        </p:txBody>
      </p:sp>
      <p:sp>
        <p:nvSpPr>
          <p:cNvPr id="20493" name="Text Box 35"/>
          <p:cNvSpPr txBox="1">
            <a:spLocks noChangeArrowheads="1"/>
          </p:cNvSpPr>
          <p:nvPr/>
        </p:nvSpPr>
        <p:spPr bwMode="auto">
          <a:xfrm rot="-5400000">
            <a:off x="-861218" y="3655219"/>
            <a:ext cx="3379787"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a:spAutoFit/>
          </a:bodyPr>
          <a:lstStyle>
            <a:lvl1pPr>
              <a:defRPr sz="1700">
                <a:solidFill>
                  <a:schemeClr val="tx1"/>
                </a:solidFill>
                <a:latin typeface="Calibri" charset="0"/>
                <a:ea typeface="MS PGothic" charset="0"/>
                <a:cs typeface="MS PGothic" charset="0"/>
              </a:defRPr>
            </a:lvl1pPr>
            <a:lvl2pPr marL="742950" indent="-285750">
              <a:defRPr sz="1700">
                <a:solidFill>
                  <a:schemeClr val="tx1"/>
                </a:solidFill>
                <a:latin typeface="Calibri" charset="0"/>
                <a:ea typeface="MS PGothic" charset="0"/>
                <a:cs typeface="MS PGothic" charset="0"/>
              </a:defRPr>
            </a:lvl2pPr>
            <a:lvl3pPr marL="1143000" indent="-228600">
              <a:defRPr sz="1700">
                <a:solidFill>
                  <a:schemeClr val="tx1"/>
                </a:solidFill>
                <a:latin typeface="Calibri" charset="0"/>
                <a:ea typeface="MS PGothic" charset="0"/>
                <a:cs typeface="MS PGothic" charset="0"/>
              </a:defRPr>
            </a:lvl3pPr>
            <a:lvl4pPr marL="1600200" indent="-228600">
              <a:defRPr sz="1700">
                <a:solidFill>
                  <a:schemeClr val="tx1"/>
                </a:solidFill>
                <a:latin typeface="Calibri" charset="0"/>
                <a:ea typeface="MS PGothic" charset="0"/>
                <a:cs typeface="MS PGothic" charset="0"/>
              </a:defRPr>
            </a:lvl4pPr>
            <a:lvl5pPr marL="2057400" indent="-228600">
              <a:defRPr sz="17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17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17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17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1700">
                <a:solidFill>
                  <a:schemeClr val="tx1"/>
                </a:solidFill>
                <a:latin typeface="Calibri" charset="0"/>
                <a:ea typeface="MS PGothic" charset="0"/>
                <a:cs typeface="MS PGothic" charset="0"/>
              </a:defRPr>
            </a:lvl9pPr>
          </a:lstStyle>
          <a:p>
            <a:pPr algn="ctr" defTabSz="914400">
              <a:buClr>
                <a:srgbClr val="DC0000"/>
              </a:buClr>
              <a:buSzPct val="150000"/>
            </a:pPr>
            <a:r>
              <a:rPr lang="en-US" sz="1400" b="1">
                <a:latin typeface="Open Sans" charset="0"/>
              </a:rPr>
              <a:t>No. events per 100 person- years</a:t>
            </a:r>
          </a:p>
        </p:txBody>
      </p:sp>
      <p:sp>
        <p:nvSpPr>
          <p:cNvPr id="20494" name="Rectangle 36"/>
          <p:cNvSpPr>
            <a:spLocks noChangeArrowheads="1"/>
          </p:cNvSpPr>
          <p:nvPr/>
        </p:nvSpPr>
        <p:spPr bwMode="auto">
          <a:xfrm>
            <a:off x="254000" y="6523038"/>
            <a:ext cx="3403600" cy="2746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defTabSz="914400">
              <a:spcBef>
                <a:spcPct val="50000"/>
              </a:spcBef>
            </a:pPr>
            <a:r>
              <a:rPr lang="en-US" sz="1200">
                <a:latin typeface="Open Sans" charset="0"/>
              </a:rPr>
              <a:t>Booth GL, et al. </a:t>
            </a:r>
            <a:r>
              <a:rPr lang="en-US" sz="1200" i="1">
                <a:latin typeface="Open Sans" charset="0"/>
              </a:rPr>
              <a:t>Lancet </a:t>
            </a:r>
            <a:r>
              <a:rPr lang="en-US" sz="1200">
                <a:latin typeface="Open Sans" charset="0"/>
              </a:rPr>
              <a:t>2006;368:29-36.</a:t>
            </a:r>
          </a:p>
        </p:txBody>
      </p:sp>
      <p:sp>
        <p:nvSpPr>
          <p:cNvPr id="20495" name="Text Box 44"/>
          <p:cNvSpPr txBox="1">
            <a:spLocks noChangeArrowheads="1"/>
          </p:cNvSpPr>
          <p:nvPr/>
        </p:nvSpPr>
        <p:spPr bwMode="auto">
          <a:xfrm>
            <a:off x="338138" y="6232525"/>
            <a:ext cx="6910387" cy="215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a:defRPr sz="1700">
                <a:solidFill>
                  <a:schemeClr val="tx1"/>
                </a:solidFill>
                <a:latin typeface="Calibri" charset="0"/>
                <a:ea typeface="MS PGothic" charset="0"/>
                <a:cs typeface="MS PGothic" charset="0"/>
              </a:defRPr>
            </a:lvl1pPr>
            <a:lvl2pPr marL="742950" indent="-285750">
              <a:defRPr sz="1700">
                <a:solidFill>
                  <a:schemeClr val="tx1"/>
                </a:solidFill>
                <a:latin typeface="Calibri" charset="0"/>
                <a:ea typeface="MS PGothic" charset="0"/>
                <a:cs typeface="MS PGothic" charset="0"/>
              </a:defRPr>
            </a:lvl2pPr>
            <a:lvl3pPr marL="1143000" indent="-228600">
              <a:defRPr sz="1700">
                <a:solidFill>
                  <a:schemeClr val="tx1"/>
                </a:solidFill>
                <a:latin typeface="Calibri" charset="0"/>
                <a:ea typeface="MS PGothic" charset="0"/>
                <a:cs typeface="MS PGothic" charset="0"/>
              </a:defRPr>
            </a:lvl3pPr>
            <a:lvl4pPr marL="1600200" indent="-228600">
              <a:defRPr sz="1700">
                <a:solidFill>
                  <a:schemeClr val="tx1"/>
                </a:solidFill>
                <a:latin typeface="Calibri" charset="0"/>
                <a:ea typeface="MS PGothic" charset="0"/>
                <a:cs typeface="MS PGothic" charset="0"/>
              </a:defRPr>
            </a:lvl4pPr>
            <a:lvl5pPr marL="2057400" indent="-228600">
              <a:defRPr sz="17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17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17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17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1700">
                <a:solidFill>
                  <a:schemeClr val="tx1"/>
                </a:solidFill>
                <a:latin typeface="Calibri" charset="0"/>
                <a:ea typeface="MS PGothic" charset="0"/>
                <a:cs typeface="MS PGothic" charset="0"/>
              </a:defRPr>
            </a:lvl9pPr>
          </a:lstStyle>
          <a:p>
            <a:pPr defTabSz="914400">
              <a:spcBef>
                <a:spcPct val="50000"/>
              </a:spcBef>
            </a:pPr>
            <a:r>
              <a:rPr lang="en-US" sz="1400">
                <a:latin typeface="Open Sans" charset="0"/>
              </a:rPr>
              <a:t>All lines fitted according to a polynomial equation;  R</a:t>
            </a:r>
            <a:r>
              <a:rPr lang="en-US" sz="1400" baseline="30000">
                <a:latin typeface="Open Sans" charset="0"/>
              </a:rPr>
              <a:t>2</a:t>
            </a:r>
            <a:r>
              <a:rPr lang="en-US" sz="1400">
                <a:latin typeface="Open Sans" charset="0"/>
              </a:rPr>
              <a:t>= 0.99–1.00 for each </a:t>
            </a:r>
          </a:p>
        </p:txBody>
      </p:sp>
      <p:sp>
        <p:nvSpPr>
          <p:cNvPr id="20496" name="TextBox 46"/>
          <p:cNvSpPr txBox="1">
            <a:spLocks noChangeArrowheads="1"/>
          </p:cNvSpPr>
          <p:nvPr/>
        </p:nvSpPr>
        <p:spPr bwMode="auto">
          <a:xfrm>
            <a:off x="969963" y="1778000"/>
            <a:ext cx="7904162"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1700">
                <a:solidFill>
                  <a:schemeClr val="tx1"/>
                </a:solidFill>
                <a:latin typeface="Calibri" charset="0"/>
                <a:ea typeface="MS PGothic" charset="0"/>
                <a:cs typeface="MS PGothic" charset="0"/>
              </a:defRPr>
            </a:lvl1pPr>
            <a:lvl2pPr marL="742950" indent="-285750">
              <a:defRPr sz="1700">
                <a:solidFill>
                  <a:schemeClr val="tx1"/>
                </a:solidFill>
                <a:latin typeface="Calibri" charset="0"/>
                <a:ea typeface="MS PGothic" charset="0"/>
                <a:cs typeface="MS PGothic" charset="0"/>
              </a:defRPr>
            </a:lvl2pPr>
            <a:lvl3pPr marL="1143000" indent="-228600">
              <a:defRPr sz="1700">
                <a:solidFill>
                  <a:schemeClr val="tx1"/>
                </a:solidFill>
                <a:latin typeface="Calibri" charset="0"/>
                <a:ea typeface="MS PGothic" charset="0"/>
                <a:cs typeface="MS PGothic" charset="0"/>
              </a:defRPr>
            </a:lvl3pPr>
            <a:lvl4pPr marL="1600200" indent="-228600">
              <a:defRPr sz="1700">
                <a:solidFill>
                  <a:schemeClr val="tx1"/>
                </a:solidFill>
                <a:latin typeface="Calibri" charset="0"/>
                <a:ea typeface="MS PGothic" charset="0"/>
                <a:cs typeface="MS PGothic" charset="0"/>
              </a:defRPr>
            </a:lvl4pPr>
            <a:lvl5pPr marL="2057400" indent="-228600">
              <a:defRPr sz="17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17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17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17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1700">
                <a:solidFill>
                  <a:schemeClr val="tx1"/>
                </a:solidFill>
                <a:latin typeface="Calibri" charset="0"/>
                <a:ea typeface="MS PGothic" charset="0"/>
                <a:cs typeface="MS PGothic" charset="0"/>
              </a:defRPr>
            </a:lvl9pPr>
          </a:lstStyle>
          <a:p>
            <a:pPr defTabSz="914400"/>
            <a:r>
              <a:rPr lang="en-US" sz="1400" b="1">
                <a:latin typeface="Open Sans" charset="0"/>
              </a:rPr>
              <a:t>Diabetes n = 379,003               No Diabetes n = 9,018,082                Database 1994-2000</a:t>
            </a:r>
          </a:p>
        </p:txBody>
      </p:sp>
      <p:sp>
        <p:nvSpPr>
          <p:cNvPr id="20497" name="Rectangle 49"/>
          <p:cNvSpPr>
            <a:spLocks noChangeArrowheads="1"/>
          </p:cNvSpPr>
          <p:nvPr/>
        </p:nvSpPr>
        <p:spPr bwMode="auto">
          <a:xfrm>
            <a:off x="7256463" y="3546475"/>
            <a:ext cx="1617662" cy="954088"/>
          </a:xfrm>
          <a:prstGeom prst="rect">
            <a:avLst/>
          </a:prstGeom>
          <a:solidFill>
            <a:srgbClr val="F2F2F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defTabSz="914400">
              <a:spcBef>
                <a:spcPct val="30000"/>
              </a:spcBef>
              <a:buClr>
                <a:srgbClr val="DC0000"/>
              </a:buClr>
              <a:buSzPct val="150000"/>
              <a:tabLst>
                <a:tab pos="333375" algn="l"/>
              </a:tabLst>
            </a:pPr>
            <a:r>
              <a:rPr lang="en-US" sz="1400" b="1">
                <a:latin typeface="Open Sans" charset="0"/>
              </a:rPr>
              <a:t>No diabetes</a:t>
            </a:r>
          </a:p>
          <a:p>
            <a:pPr defTabSz="914400">
              <a:buClr>
                <a:srgbClr val="DC0000"/>
              </a:buClr>
              <a:buSzPct val="150000"/>
              <a:tabLst>
                <a:tab pos="333375" algn="l"/>
              </a:tabLst>
            </a:pPr>
            <a:r>
              <a:rPr lang="en-US" sz="1400">
                <a:latin typeface="Open Sans" charset="0"/>
              </a:rPr>
              <a:t>Men</a:t>
            </a:r>
          </a:p>
          <a:p>
            <a:pPr defTabSz="914400">
              <a:buClr>
                <a:srgbClr val="DC0000"/>
              </a:buClr>
              <a:buSzPct val="150000"/>
              <a:tabLst>
                <a:tab pos="333375" algn="l"/>
              </a:tabLst>
            </a:pPr>
            <a:endParaRPr lang="en-US" sz="1400">
              <a:latin typeface="Open Sans" charset="0"/>
            </a:endParaRPr>
          </a:p>
          <a:p>
            <a:pPr defTabSz="914400">
              <a:buClr>
                <a:srgbClr val="DC0000"/>
              </a:buClr>
              <a:buSzPct val="150000"/>
              <a:tabLst>
                <a:tab pos="333375" algn="l"/>
              </a:tabLst>
            </a:pPr>
            <a:r>
              <a:rPr lang="en-US" sz="1400">
                <a:latin typeface="Open Sans" charset="0"/>
              </a:rPr>
              <a:t>Women</a:t>
            </a:r>
          </a:p>
        </p:txBody>
      </p:sp>
      <p:sp>
        <p:nvSpPr>
          <p:cNvPr id="51" name="Rectangle 50">
            <a:extLst>
              <a:ext uri="{FF2B5EF4-FFF2-40B4-BE49-F238E27FC236}"/>
            </a:extLst>
          </p:cNvPr>
          <p:cNvSpPr>
            <a:spLocks noChangeArrowheads="1"/>
          </p:cNvSpPr>
          <p:nvPr/>
        </p:nvSpPr>
        <p:spPr bwMode="auto">
          <a:xfrm>
            <a:off x="7256463" y="2365375"/>
            <a:ext cx="1617662" cy="830263"/>
          </a:xfrm>
          <a:prstGeom prst="rect">
            <a:avLst/>
          </a:prstGeom>
          <a:solidFill>
            <a:schemeClr val="accent3">
              <a:lumMod val="95000"/>
            </a:schemeClr>
          </a:solidFill>
          <a:ln w="9525">
            <a:noFill/>
            <a:miter lim="800000"/>
            <a:headEnd/>
            <a:tailEnd/>
          </a:ln>
        </p:spPr>
        <p:txBody>
          <a:bodyPr>
            <a:spAutoFit/>
          </a:bodyPr>
          <a:lstStyle/>
          <a:p>
            <a:pPr defTabSz="914400">
              <a:spcBef>
                <a:spcPct val="30000"/>
              </a:spcBef>
              <a:buClr>
                <a:srgbClr val="DC0000"/>
              </a:buClr>
              <a:buSzPct val="150000"/>
              <a:tabLst>
                <a:tab pos="333375" algn="l"/>
              </a:tabLst>
              <a:defRPr/>
            </a:pPr>
            <a:r>
              <a:rPr lang="en-US" sz="1400" b="1" dirty="0">
                <a:latin typeface="Open Sans"/>
                <a:ea typeface="+mn-ea"/>
                <a:cs typeface="Open Sans"/>
              </a:rPr>
              <a:t>Diabetes</a:t>
            </a:r>
          </a:p>
          <a:p>
            <a:pPr defTabSz="914400">
              <a:buClr>
                <a:srgbClr val="DC0000"/>
              </a:buClr>
              <a:buSzPct val="150000"/>
              <a:tabLst>
                <a:tab pos="333375" algn="l"/>
              </a:tabLst>
              <a:defRPr/>
            </a:pPr>
            <a:r>
              <a:rPr lang="en-US" sz="1400" dirty="0">
                <a:latin typeface="Open Sans"/>
                <a:ea typeface="+mn-ea"/>
                <a:cs typeface="Open Sans"/>
              </a:rPr>
              <a:t>Men</a:t>
            </a:r>
          </a:p>
          <a:p>
            <a:pPr defTabSz="914400">
              <a:buClr>
                <a:srgbClr val="DC0000"/>
              </a:buClr>
              <a:buSzPct val="150000"/>
              <a:tabLst>
                <a:tab pos="333375" algn="l"/>
              </a:tabLst>
              <a:defRPr/>
            </a:pPr>
            <a:endParaRPr lang="en-US" sz="600" dirty="0">
              <a:latin typeface="Open Sans"/>
              <a:ea typeface="+mn-ea"/>
              <a:cs typeface="Open Sans"/>
            </a:endParaRPr>
          </a:p>
          <a:p>
            <a:pPr defTabSz="914400">
              <a:buClr>
                <a:srgbClr val="DC0000"/>
              </a:buClr>
              <a:buSzPct val="150000"/>
              <a:tabLst>
                <a:tab pos="333375" algn="l"/>
              </a:tabLst>
              <a:defRPr/>
            </a:pPr>
            <a:r>
              <a:rPr lang="en-US" sz="1400" dirty="0">
                <a:latin typeface="Open Sans"/>
                <a:ea typeface="+mn-ea"/>
                <a:cs typeface="Open Sans"/>
              </a:rPr>
              <a:t>Women</a:t>
            </a:r>
          </a:p>
        </p:txBody>
      </p:sp>
      <p:sp>
        <p:nvSpPr>
          <p:cNvPr id="23573" name="Text Box 41"/>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defRPr/>
            </a:pPr>
            <a:r>
              <a:rPr lang="en-US" sz="1400" i="1">
                <a:ea typeface="ＭＳ Ｐゴシック" charset="0"/>
                <a:cs typeface="Arial" charset="0"/>
              </a:rPr>
              <a:t>2018 Diabetes Canada CPG – Chapter 24.  Screening for the Presence of Cardiovascular Disease</a:t>
            </a:r>
            <a:endParaRPr lang="en-CA" sz="2400">
              <a:ea typeface="ＭＳ Ｐゴシック" charset="0"/>
              <a:cs typeface="Arial"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idx="4294967295"/>
          </p:nvPr>
        </p:nvSpPr>
        <p:spPr>
          <a:xfrm>
            <a:off x="334963" y="1409700"/>
            <a:ext cx="3849687" cy="4713288"/>
          </a:xfrm>
          <a:ln w="25400">
            <a:solidFill>
              <a:schemeClr val="tx1"/>
            </a:solidFill>
            <a:miter lim="800000"/>
            <a:headEnd/>
            <a:tailEnd/>
          </a:ln>
        </p:spPr>
        <p:txBody>
          <a:bodyPr lIns="91440" tIns="45720" rIns="91440" bIns="45720"/>
          <a:lstStyle/>
          <a:p>
            <a:pPr marL="0" indent="0" algn="ctr" defTabSz="914400" eaLnBrk="1" hangingPunct="1">
              <a:lnSpc>
                <a:spcPct val="100000"/>
              </a:lnSpc>
              <a:buFont typeface="Arial" charset="0"/>
              <a:buNone/>
              <a:defRPr/>
            </a:pPr>
            <a:endParaRPr lang="en-US" sz="900" b="0" dirty="0">
              <a:ea typeface="ＭＳ Ｐゴシック" charset="0"/>
              <a:cs typeface="Arial" charset="0"/>
            </a:endParaRPr>
          </a:p>
          <a:p>
            <a:pPr marL="0" indent="0" algn="ctr" defTabSz="914400" eaLnBrk="1" hangingPunct="1">
              <a:lnSpc>
                <a:spcPct val="100000"/>
              </a:lnSpc>
              <a:buFont typeface="Arial" charset="0"/>
              <a:buNone/>
              <a:defRPr/>
            </a:pPr>
            <a:r>
              <a:rPr lang="en-US" sz="1800" dirty="0">
                <a:ea typeface="ＭＳ Ｐゴシック" charset="0"/>
                <a:cs typeface="Arial" charset="0"/>
              </a:rPr>
              <a:t>Age &gt;40 </a:t>
            </a:r>
            <a:r>
              <a:rPr lang="en-US" sz="1800" dirty="0" smtClean="0">
                <a:ea typeface="ＭＳ Ｐゴシック" charset="0"/>
                <a:cs typeface="Arial" charset="0"/>
              </a:rPr>
              <a:t>years</a:t>
            </a:r>
          </a:p>
          <a:p>
            <a:pPr marL="0" indent="0" algn="ctr" defTabSz="914400" eaLnBrk="1" hangingPunct="1">
              <a:lnSpc>
                <a:spcPct val="100000"/>
              </a:lnSpc>
              <a:buFont typeface="Arial" charset="0"/>
              <a:buNone/>
              <a:defRPr/>
            </a:pPr>
            <a:endParaRPr lang="en-US" sz="800" b="0" dirty="0">
              <a:solidFill>
                <a:schemeClr val="accent1">
                  <a:lumMod val="50000"/>
                </a:schemeClr>
              </a:solidFill>
              <a:ea typeface="ＭＳ Ｐゴシック" charset="0"/>
              <a:cs typeface="Arial" charset="0"/>
            </a:endParaRPr>
          </a:p>
          <a:p>
            <a:pPr marL="0" indent="0" algn="ctr" defTabSz="914400" eaLnBrk="1" hangingPunct="1">
              <a:lnSpc>
                <a:spcPct val="70000"/>
              </a:lnSpc>
              <a:buFont typeface="Arial" charset="0"/>
              <a:buNone/>
              <a:defRPr/>
            </a:pPr>
            <a:r>
              <a:rPr lang="en-US" sz="1800" dirty="0" smtClean="0">
                <a:solidFill>
                  <a:schemeClr val="accent1">
                    <a:lumMod val="50000"/>
                  </a:schemeClr>
                </a:solidFill>
                <a:ea typeface="ＭＳ Ｐゴシック" charset="0"/>
                <a:cs typeface="Arial" charset="0"/>
              </a:rPr>
              <a:t>Duration </a:t>
            </a:r>
            <a:r>
              <a:rPr lang="en-US" sz="1800" dirty="0">
                <a:solidFill>
                  <a:schemeClr val="accent1">
                    <a:lumMod val="50000"/>
                  </a:schemeClr>
                </a:solidFill>
                <a:ea typeface="ＭＳ Ｐゴシック" charset="0"/>
                <a:cs typeface="Arial" charset="0"/>
              </a:rPr>
              <a:t>of diabetes &gt;15 years +</a:t>
            </a:r>
          </a:p>
          <a:p>
            <a:pPr marL="0" indent="0" algn="ctr" defTabSz="914400" eaLnBrk="1" hangingPunct="1">
              <a:lnSpc>
                <a:spcPct val="70000"/>
              </a:lnSpc>
              <a:buFont typeface="Arial" charset="0"/>
              <a:buNone/>
              <a:defRPr/>
            </a:pPr>
            <a:r>
              <a:rPr lang="en-US" sz="1800" dirty="0">
                <a:solidFill>
                  <a:schemeClr val="accent1">
                    <a:lumMod val="50000"/>
                  </a:schemeClr>
                </a:solidFill>
                <a:ea typeface="ＭＳ Ｐゴシック" charset="0"/>
                <a:cs typeface="Arial" charset="0"/>
              </a:rPr>
              <a:t>Age &gt;30 </a:t>
            </a:r>
            <a:r>
              <a:rPr lang="en-US" sz="1800" dirty="0" smtClean="0">
                <a:solidFill>
                  <a:schemeClr val="accent1">
                    <a:lumMod val="50000"/>
                  </a:schemeClr>
                </a:solidFill>
                <a:ea typeface="ＭＳ Ｐゴシック" charset="0"/>
                <a:cs typeface="Arial" charset="0"/>
              </a:rPr>
              <a:t>years</a:t>
            </a:r>
          </a:p>
          <a:p>
            <a:pPr marL="0" indent="0" algn="ctr" defTabSz="914400" eaLnBrk="1" hangingPunct="1">
              <a:lnSpc>
                <a:spcPct val="70000"/>
              </a:lnSpc>
              <a:buFont typeface="Arial" charset="0"/>
              <a:buNone/>
              <a:defRPr/>
            </a:pPr>
            <a:endParaRPr lang="en-US" sz="800" b="0" dirty="0">
              <a:solidFill>
                <a:schemeClr val="accent1">
                  <a:lumMod val="50000"/>
                </a:schemeClr>
              </a:solidFill>
              <a:ea typeface="ＭＳ Ｐゴシック" charset="0"/>
              <a:cs typeface="Arial" charset="0"/>
            </a:endParaRPr>
          </a:p>
          <a:p>
            <a:pPr marL="0" indent="0" algn="ctr" defTabSz="914400" eaLnBrk="1" hangingPunct="1">
              <a:lnSpc>
                <a:spcPct val="70000"/>
              </a:lnSpc>
              <a:buFont typeface="Arial" charset="0"/>
              <a:buNone/>
              <a:defRPr/>
            </a:pPr>
            <a:r>
              <a:rPr lang="en-US" sz="1800" dirty="0" smtClean="0">
                <a:ea typeface="ＭＳ Ｐゴシック" charset="0"/>
                <a:cs typeface="Arial" charset="0"/>
              </a:rPr>
              <a:t>End </a:t>
            </a:r>
            <a:r>
              <a:rPr lang="en-US" sz="1800" dirty="0">
                <a:ea typeface="ＭＳ Ｐゴシック" charset="0"/>
                <a:cs typeface="Arial" charset="0"/>
              </a:rPr>
              <a:t>organ </a:t>
            </a:r>
            <a:r>
              <a:rPr lang="en-US" sz="1800" dirty="0" smtClean="0">
                <a:ea typeface="ＭＳ Ｐゴシック" charset="0"/>
                <a:cs typeface="Arial" charset="0"/>
              </a:rPr>
              <a:t>damage</a:t>
            </a:r>
          </a:p>
          <a:p>
            <a:pPr marL="0" indent="0" algn="ctr" defTabSz="914400" eaLnBrk="1" hangingPunct="1">
              <a:lnSpc>
                <a:spcPct val="70000"/>
              </a:lnSpc>
              <a:buFont typeface="Arial" charset="0"/>
              <a:buNone/>
              <a:defRPr/>
            </a:pPr>
            <a:r>
              <a:rPr lang="en-US" sz="1400" b="0" dirty="0" smtClean="0">
                <a:ea typeface="ＭＳ Ｐゴシック" charset="0"/>
                <a:cs typeface="Arial" charset="0"/>
              </a:rPr>
              <a:t>Microvascular</a:t>
            </a:r>
          </a:p>
          <a:p>
            <a:pPr marL="0" indent="0" algn="ctr" defTabSz="914400" eaLnBrk="1" hangingPunct="1">
              <a:lnSpc>
                <a:spcPct val="70000"/>
              </a:lnSpc>
              <a:buFont typeface="Arial" charset="0"/>
              <a:buNone/>
              <a:defRPr/>
            </a:pPr>
            <a:r>
              <a:rPr lang="en-US" sz="1400" b="0" dirty="0" smtClean="0">
                <a:ea typeface="ＭＳ Ｐゴシック" charset="0"/>
                <a:cs typeface="Arial" charset="0"/>
              </a:rPr>
              <a:t>Cardiovascular</a:t>
            </a:r>
            <a:endParaRPr lang="en-US" sz="1400" b="0" dirty="0">
              <a:ea typeface="ＭＳ Ｐゴシック" charset="0"/>
              <a:cs typeface="Arial" charset="0"/>
            </a:endParaRPr>
          </a:p>
          <a:p>
            <a:pPr marL="0" indent="0" algn="ctr" defTabSz="914400" eaLnBrk="1" hangingPunct="1">
              <a:lnSpc>
                <a:spcPct val="100000"/>
              </a:lnSpc>
              <a:buFont typeface="Arial" charset="0"/>
              <a:buNone/>
              <a:defRPr/>
            </a:pPr>
            <a:endParaRPr lang="en-US" sz="800" b="0" dirty="0" smtClean="0">
              <a:ea typeface="ＭＳ Ｐゴシック" charset="0"/>
              <a:cs typeface="Open Sans" charset="0"/>
            </a:endParaRPr>
          </a:p>
          <a:p>
            <a:pPr marL="0" indent="0" algn="ctr" defTabSz="914400" eaLnBrk="1" hangingPunct="1">
              <a:lnSpc>
                <a:spcPct val="100000"/>
              </a:lnSpc>
              <a:buFont typeface="Arial" charset="0"/>
              <a:buNone/>
              <a:defRPr/>
            </a:pPr>
            <a:r>
              <a:rPr lang="en-US" sz="1800" dirty="0" smtClean="0">
                <a:ea typeface="ＭＳ Ｐゴシック" charset="0"/>
                <a:cs typeface="Open Sans" charset="0"/>
              </a:rPr>
              <a:t>&gt;</a:t>
            </a:r>
            <a:r>
              <a:rPr lang="en-US" sz="1800" dirty="0">
                <a:ea typeface="ＭＳ Ｐゴシック" charset="0"/>
                <a:cs typeface="Open Sans" charset="0"/>
              </a:rPr>
              <a:t>1 CVD risk factor(s</a:t>
            </a:r>
            <a:r>
              <a:rPr lang="en-US" sz="1800" dirty="0" smtClean="0">
                <a:ea typeface="ＭＳ Ｐゴシック" charset="0"/>
                <a:cs typeface="Open Sans" charset="0"/>
              </a:rPr>
              <a:t>)</a:t>
            </a:r>
          </a:p>
          <a:p>
            <a:pPr marL="0" indent="0" algn="ctr" defTabSz="914400" eaLnBrk="1" hangingPunct="1">
              <a:lnSpc>
                <a:spcPct val="100000"/>
              </a:lnSpc>
              <a:buFont typeface="Arial" charset="0"/>
              <a:buNone/>
              <a:defRPr/>
            </a:pPr>
            <a:endParaRPr lang="en-US" sz="800" b="0" dirty="0">
              <a:ea typeface="ＭＳ Ｐゴシック" charset="0"/>
              <a:cs typeface="Open Sans" charset="0"/>
            </a:endParaRPr>
          </a:p>
          <a:p>
            <a:pPr marL="0" indent="0" algn="ctr" defTabSz="914400" eaLnBrk="1" hangingPunct="1">
              <a:lnSpc>
                <a:spcPct val="100000"/>
              </a:lnSpc>
              <a:buFont typeface="Arial" charset="0"/>
              <a:buNone/>
              <a:defRPr/>
            </a:pPr>
            <a:r>
              <a:rPr lang="en-US" sz="1800" dirty="0" smtClean="0">
                <a:ea typeface="ＭＳ Ｐゴシック" charset="0"/>
                <a:cs typeface="Open Sans" charset="0"/>
              </a:rPr>
              <a:t> Age </a:t>
            </a:r>
            <a:r>
              <a:rPr lang="en-US" sz="1800" dirty="0">
                <a:ea typeface="ＭＳ Ｐゴシック" charset="0"/>
                <a:cs typeface="Open Sans" charset="0"/>
              </a:rPr>
              <a:t>&gt;40 years and planning to undertake very vigorous or prolonged exercise</a:t>
            </a:r>
          </a:p>
        </p:txBody>
      </p:sp>
      <p:sp>
        <p:nvSpPr>
          <p:cNvPr id="73731" name="Rectangle 5"/>
          <p:cNvSpPr>
            <a:spLocks noChangeArrowheads="1"/>
          </p:cNvSpPr>
          <p:nvPr/>
        </p:nvSpPr>
        <p:spPr bwMode="auto">
          <a:xfrm>
            <a:off x="5630863" y="2382838"/>
            <a:ext cx="3276600" cy="3182937"/>
          </a:xfrm>
          <a:prstGeom prst="rect">
            <a:avLst/>
          </a:prstGeom>
          <a:noFill/>
          <a:ln w="25400">
            <a:solidFill>
              <a:srgbClr val="00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p>
            <a:pPr algn="ctr" defTabSz="914400">
              <a:lnSpc>
                <a:spcPct val="120000"/>
              </a:lnSpc>
            </a:pPr>
            <a:r>
              <a:rPr lang="en-US" sz="2400">
                <a:latin typeface="Arial" charset="0"/>
              </a:rPr>
              <a:t> </a:t>
            </a:r>
          </a:p>
          <a:p>
            <a:pPr algn="ctr" defTabSz="914400">
              <a:lnSpc>
                <a:spcPct val="120000"/>
              </a:lnSpc>
            </a:pPr>
            <a:r>
              <a:rPr lang="en-US" sz="2400" b="1">
                <a:latin typeface="Open Sans" charset="0"/>
              </a:rPr>
              <a:t>Baseline resting </a:t>
            </a:r>
          </a:p>
          <a:p>
            <a:pPr algn="ctr" defTabSz="914400">
              <a:lnSpc>
                <a:spcPct val="120000"/>
              </a:lnSpc>
            </a:pPr>
            <a:r>
              <a:rPr lang="en-US" sz="2400" b="1">
                <a:latin typeface="Open Sans" charset="0"/>
              </a:rPr>
              <a:t>ECG</a:t>
            </a:r>
          </a:p>
          <a:p>
            <a:pPr algn="ctr" defTabSz="914400">
              <a:lnSpc>
                <a:spcPct val="120000"/>
              </a:lnSpc>
            </a:pPr>
            <a:endParaRPr lang="en-US" sz="2400">
              <a:latin typeface="Open Sans" charset="0"/>
            </a:endParaRPr>
          </a:p>
          <a:p>
            <a:pPr algn="ctr" defTabSz="914400">
              <a:lnSpc>
                <a:spcPct val="120000"/>
              </a:lnSpc>
            </a:pPr>
            <a:r>
              <a:rPr lang="en-US" sz="2400">
                <a:latin typeface="Open Sans" charset="0"/>
              </a:rPr>
              <a:t> </a:t>
            </a:r>
            <a:r>
              <a:rPr lang="en-US" sz="2400" b="1">
                <a:latin typeface="Open Sans" charset="0"/>
              </a:rPr>
              <a:t>Repeat every 2 years</a:t>
            </a:r>
          </a:p>
          <a:p>
            <a:pPr algn="ctr" defTabSz="914400">
              <a:lnSpc>
                <a:spcPct val="120000"/>
              </a:lnSpc>
            </a:pPr>
            <a:endParaRPr lang="en-US" sz="2400">
              <a:latin typeface="Open Sans" charset="0"/>
            </a:endParaRPr>
          </a:p>
        </p:txBody>
      </p:sp>
      <p:sp>
        <p:nvSpPr>
          <p:cNvPr id="7" name="Down Arrow 6">
            <a:extLst>
              <a:ext uri="{FF2B5EF4-FFF2-40B4-BE49-F238E27FC236}"/>
            </a:extLst>
          </p:cNvPr>
          <p:cNvSpPr/>
          <p:nvPr/>
        </p:nvSpPr>
        <p:spPr>
          <a:xfrm rot="16200000">
            <a:off x="4446404" y="2973299"/>
            <a:ext cx="952500" cy="1371600"/>
          </a:xfrm>
          <a:prstGeom prst="downArrow">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CA" sz="2400"/>
          </a:p>
        </p:txBody>
      </p:sp>
      <p:sp>
        <p:nvSpPr>
          <p:cNvPr id="22534" name="Title 1"/>
          <p:cNvSpPr>
            <a:spLocks noGrp="1"/>
          </p:cNvSpPr>
          <p:nvPr>
            <p:ph type="title" idx="4294967295"/>
          </p:nvPr>
        </p:nvSpPr>
        <p:spPr/>
        <p:txBody>
          <a:bodyPr lIns="91440" tIns="45720" rIns="91440" bIns="45720"/>
          <a:lstStyle/>
          <a:p>
            <a:r>
              <a:rPr lang="en-CA" sz="3200"/>
              <a:t>Who Should be Screened with an ECG?</a:t>
            </a:r>
          </a:p>
        </p:txBody>
      </p:sp>
      <p:sp>
        <p:nvSpPr>
          <p:cNvPr id="25608" name="Text Box 8"/>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defRPr/>
            </a:pPr>
            <a:r>
              <a:rPr lang="en-US" sz="1400" i="1">
                <a:ea typeface="ＭＳ Ｐゴシック" charset="0"/>
                <a:cs typeface="Arial" charset="0"/>
              </a:rPr>
              <a:t>2018 Diabetes Canada CPG – Chapter 24.  Screening for the Presence of Cardiovascular Disease</a:t>
            </a:r>
            <a:endParaRPr lang="en-CA" sz="2400">
              <a:ea typeface="ＭＳ Ｐゴシック" charset="0"/>
              <a:cs typeface="Arial" charset="0"/>
            </a:endParaRPr>
          </a:p>
        </p:txBody>
      </p:sp>
      <p:sp>
        <p:nvSpPr>
          <p:cNvPr id="22537" name="Text Box 9"/>
          <p:cNvSpPr txBox="1">
            <a:spLocks noChangeArrowheads="1"/>
          </p:cNvSpPr>
          <p:nvPr/>
        </p:nvSpPr>
        <p:spPr bwMode="auto">
          <a:xfrm>
            <a:off x="628650" y="6315075"/>
            <a:ext cx="2892425"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1700">
                <a:solidFill>
                  <a:schemeClr val="tx1"/>
                </a:solidFill>
                <a:latin typeface="Calibri" charset="0"/>
                <a:ea typeface="MS PGothic" charset="0"/>
                <a:cs typeface="MS PGothic" charset="0"/>
              </a:defRPr>
            </a:lvl1pPr>
            <a:lvl2pPr>
              <a:defRPr sz="1700">
                <a:solidFill>
                  <a:schemeClr val="tx1"/>
                </a:solidFill>
                <a:latin typeface="Calibri" charset="0"/>
                <a:ea typeface="MS PGothic" charset="0"/>
                <a:cs typeface="MS PGothic" charset="0"/>
              </a:defRPr>
            </a:lvl2pPr>
            <a:lvl3pPr>
              <a:defRPr sz="1700">
                <a:solidFill>
                  <a:schemeClr val="tx1"/>
                </a:solidFill>
                <a:latin typeface="Calibri" charset="0"/>
                <a:ea typeface="MS PGothic" charset="0"/>
                <a:cs typeface="MS PGothic" charset="0"/>
              </a:defRPr>
            </a:lvl3pPr>
            <a:lvl4pPr>
              <a:defRPr sz="1700">
                <a:solidFill>
                  <a:schemeClr val="tx1"/>
                </a:solidFill>
                <a:latin typeface="Calibri" charset="0"/>
                <a:ea typeface="MS PGothic" charset="0"/>
                <a:cs typeface="MS PGothic" charset="0"/>
              </a:defRPr>
            </a:lvl4pPr>
            <a:lvl5pPr>
              <a:defRPr sz="1700">
                <a:solidFill>
                  <a:schemeClr val="tx1"/>
                </a:solidFill>
                <a:latin typeface="Calibri" charset="0"/>
                <a:ea typeface="MS PGothic" charset="0"/>
                <a:cs typeface="MS PGothic" charset="0"/>
              </a:defRPr>
            </a:lvl5pPr>
            <a:lvl6pPr marL="2139950" indent="146050" eaLnBrk="0" fontAlgn="base" hangingPunct="0">
              <a:spcBef>
                <a:spcPct val="0"/>
              </a:spcBef>
              <a:spcAft>
                <a:spcPct val="0"/>
              </a:spcAft>
              <a:defRPr sz="1700">
                <a:solidFill>
                  <a:schemeClr val="tx1"/>
                </a:solidFill>
                <a:latin typeface="Calibri" charset="0"/>
                <a:ea typeface="MS PGothic" charset="0"/>
                <a:cs typeface="MS PGothic" charset="0"/>
              </a:defRPr>
            </a:lvl6pPr>
            <a:lvl7pPr marL="2597150" indent="146050" eaLnBrk="0" fontAlgn="base" hangingPunct="0">
              <a:spcBef>
                <a:spcPct val="0"/>
              </a:spcBef>
              <a:spcAft>
                <a:spcPct val="0"/>
              </a:spcAft>
              <a:defRPr sz="1700">
                <a:solidFill>
                  <a:schemeClr val="tx1"/>
                </a:solidFill>
                <a:latin typeface="Calibri" charset="0"/>
                <a:ea typeface="MS PGothic" charset="0"/>
                <a:cs typeface="MS PGothic" charset="0"/>
              </a:defRPr>
            </a:lvl7pPr>
            <a:lvl8pPr marL="3054350" indent="146050" eaLnBrk="0" fontAlgn="base" hangingPunct="0">
              <a:spcBef>
                <a:spcPct val="0"/>
              </a:spcBef>
              <a:spcAft>
                <a:spcPct val="0"/>
              </a:spcAft>
              <a:defRPr sz="1700">
                <a:solidFill>
                  <a:schemeClr val="tx1"/>
                </a:solidFill>
                <a:latin typeface="Calibri" charset="0"/>
                <a:ea typeface="MS PGothic" charset="0"/>
                <a:cs typeface="MS PGothic" charset="0"/>
              </a:defRPr>
            </a:lvl8pPr>
            <a:lvl9pPr marL="3511550" indent="146050" eaLnBrk="0" fontAlgn="base" hangingPunct="0">
              <a:spcBef>
                <a:spcPct val="0"/>
              </a:spcBef>
              <a:spcAft>
                <a:spcPct val="0"/>
              </a:spcAft>
              <a:defRPr sz="1700">
                <a:solidFill>
                  <a:schemeClr val="tx1"/>
                </a:solidFill>
                <a:latin typeface="Calibri" charset="0"/>
                <a:ea typeface="MS PGothic" charset="0"/>
                <a:cs typeface="MS PGothic" charset="0"/>
              </a:defRPr>
            </a:lvl9pPr>
          </a:lstStyle>
          <a:p>
            <a:pPr defTabSz="914400">
              <a:spcBef>
                <a:spcPct val="50000"/>
              </a:spcBef>
            </a:pPr>
            <a:r>
              <a:rPr lang="en-US" sz="1400" i="1"/>
              <a:t>CVD,</a:t>
            </a:r>
            <a:r>
              <a:rPr lang="en-US" sz="1400"/>
              <a:t> cardiovascular disease</a:t>
            </a:r>
            <a:endParaRPr lang="en-CA" sz="1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nodeType="afterGroup">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737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Content Placeholder 2"/>
          <p:cNvSpPr>
            <a:spLocks noGrp="1"/>
          </p:cNvSpPr>
          <p:nvPr>
            <p:ph idx="4294967295"/>
          </p:nvPr>
        </p:nvSpPr>
        <p:spPr>
          <a:xfrm>
            <a:off x="179388" y="2133600"/>
            <a:ext cx="8856662" cy="4495800"/>
          </a:xfrm>
        </p:spPr>
        <p:txBody>
          <a:bodyPr lIns="91440" tIns="45720" rIns="91440" bIns="45720"/>
          <a:lstStyle/>
          <a:p>
            <a:pPr marL="342900" indent="-342900" defTabSz="914400" eaLnBrk="1" hangingPunct="1">
              <a:lnSpc>
                <a:spcPct val="80000"/>
              </a:lnSpc>
              <a:buFont typeface="Arial" charset="0"/>
              <a:buNone/>
            </a:pPr>
            <a:endParaRPr lang="en-US" sz="2400"/>
          </a:p>
          <a:p>
            <a:pPr marL="342900" indent="-342900" defTabSz="914400" eaLnBrk="1" hangingPunct="1">
              <a:lnSpc>
                <a:spcPct val="80000"/>
              </a:lnSpc>
              <a:buFont typeface="Arial" charset="0"/>
              <a:buNone/>
            </a:pPr>
            <a:endParaRPr lang="en-US" sz="2400"/>
          </a:p>
          <a:p>
            <a:pPr marL="342900" indent="-342900" defTabSz="914400" eaLnBrk="1" hangingPunct="1">
              <a:lnSpc>
                <a:spcPct val="80000"/>
              </a:lnSpc>
              <a:buFont typeface="Arial" charset="0"/>
              <a:buNone/>
            </a:pPr>
            <a:r>
              <a:rPr lang="en-US" sz="2400"/>
              <a:t>				</a:t>
            </a:r>
          </a:p>
          <a:p>
            <a:pPr marL="342900" indent="-342900" defTabSz="914400" eaLnBrk="1" hangingPunct="1">
              <a:lnSpc>
                <a:spcPct val="80000"/>
              </a:lnSpc>
              <a:buFont typeface="Arial" charset="0"/>
              <a:buNone/>
            </a:pPr>
            <a:endParaRPr lang="en-US" sz="2200"/>
          </a:p>
          <a:p>
            <a:pPr marL="342900" indent="-342900" defTabSz="914400" eaLnBrk="1" hangingPunct="1">
              <a:lnSpc>
                <a:spcPct val="80000"/>
              </a:lnSpc>
              <a:buFont typeface="Arial" charset="0"/>
              <a:buNone/>
            </a:pPr>
            <a:endParaRPr lang="en-US" sz="2200"/>
          </a:p>
          <a:p>
            <a:pPr marL="342900" indent="-342900" defTabSz="914400" eaLnBrk="1" hangingPunct="1">
              <a:lnSpc>
                <a:spcPct val="80000"/>
              </a:lnSpc>
              <a:buFont typeface="Arial" charset="0"/>
              <a:buNone/>
            </a:pPr>
            <a:endParaRPr lang="en-US" sz="2200"/>
          </a:p>
          <a:p>
            <a:pPr marL="342900" indent="-342900" defTabSz="914400" eaLnBrk="1" hangingPunct="1">
              <a:lnSpc>
                <a:spcPct val="80000"/>
              </a:lnSpc>
              <a:buFont typeface="Arial" charset="0"/>
              <a:buNone/>
            </a:pPr>
            <a:endParaRPr lang="en-US" sz="2200"/>
          </a:p>
          <a:p>
            <a:pPr marL="342900" indent="-342900" defTabSz="914400" eaLnBrk="1" hangingPunct="1">
              <a:lnSpc>
                <a:spcPct val="80000"/>
              </a:lnSpc>
              <a:buFont typeface="Arial" charset="0"/>
              <a:buNone/>
            </a:pPr>
            <a:endParaRPr lang="en-US" sz="2200"/>
          </a:p>
          <a:p>
            <a:pPr marL="342900" indent="-342900" defTabSz="914400" eaLnBrk="1" hangingPunct="1">
              <a:lnSpc>
                <a:spcPct val="80000"/>
              </a:lnSpc>
              <a:buFont typeface="Arial" charset="0"/>
              <a:buNone/>
            </a:pPr>
            <a:endParaRPr lang="en-US" sz="2200"/>
          </a:p>
          <a:p>
            <a:pPr marL="342900" indent="-342900" defTabSz="914400" eaLnBrk="1" hangingPunct="1">
              <a:lnSpc>
                <a:spcPct val="80000"/>
              </a:lnSpc>
              <a:buFont typeface="Arial" charset="0"/>
              <a:buNone/>
            </a:pPr>
            <a:endParaRPr lang="en-US" sz="2200"/>
          </a:p>
          <a:p>
            <a:pPr marL="342900" indent="-342900" defTabSz="914400" eaLnBrk="1" hangingPunct="1">
              <a:lnSpc>
                <a:spcPct val="80000"/>
              </a:lnSpc>
              <a:buFont typeface="Arial" charset="0"/>
              <a:buNone/>
            </a:pPr>
            <a:endParaRPr lang="en-US" sz="2200"/>
          </a:p>
          <a:p>
            <a:pPr marL="342900" indent="-342900" defTabSz="914400" eaLnBrk="1" hangingPunct="1">
              <a:lnSpc>
                <a:spcPct val="80000"/>
              </a:lnSpc>
              <a:buFont typeface="Arial" charset="0"/>
              <a:buNone/>
            </a:pPr>
            <a:endParaRPr lang="en-US" sz="2200"/>
          </a:p>
          <a:p>
            <a:pPr marL="342900" indent="-342900" defTabSz="914400" eaLnBrk="1" hangingPunct="1">
              <a:lnSpc>
                <a:spcPct val="80000"/>
              </a:lnSpc>
              <a:buFont typeface="Arial" charset="0"/>
              <a:buNone/>
            </a:pPr>
            <a:endParaRPr lang="en-US" sz="2200"/>
          </a:p>
          <a:p>
            <a:pPr marL="342900" indent="-342900" defTabSz="914400" eaLnBrk="1" hangingPunct="1">
              <a:lnSpc>
                <a:spcPct val="80000"/>
              </a:lnSpc>
              <a:buFont typeface="Arial" charset="0"/>
              <a:buNone/>
            </a:pPr>
            <a:endParaRPr lang="en-US" sz="2200"/>
          </a:p>
        </p:txBody>
      </p:sp>
      <p:sp>
        <p:nvSpPr>
          <p:cNvPr id="75779" name="Content Placeholder 2">
            <a:extLst>
              <a:ext uri="{FF2B5EF4-FFF2-40B4-BE49-F238E27FC236}"/>
            </a:extLst>
          </p:cNvPr>
          <p:cNvSpPr txBox="1">
            <a:spLocks/>
          </p:cNvSpPr>
          <p:nvPr/>
        </p:nvSpPr>
        <p:spPr bwMode="auto">
          <a:xfrm>
            <a:off x="5338763" y="1879600"/>
            <a:ext cx="3562350" cy="3992563"/>
          </a:xfrm>
          <a:prstGeom prst="rect">
            <a:avLst/>
          </a:prstGeom>
          <a:noFill/>
          <a:ln w="25400">
            <a:solidFill>
              <a:schemeClr val="tx1"/>
            </a:solidFill>
            <a:miter lim="800000"/>
            <a:headEnd/>
            <a:tailEnd/>
          </a:ln>
          <a:extLst/>
        </p:spPr>
        <p:txBody>
          <a:bodyPr/>
          <a:lstStyle>
            <a:lvl1pPr marL="342900" indent="-342900" eaLnBrk="0" hangingPunct="0">
              <a:defRPr sz="2400">
                <a:solidFill>
                  <a:schemeClr val="tx1"/>
                </a:solidFill>
                <a:latin typeface="Arial" charset="0"/>
                <a:ea typeface="ＭＳ Ｐゴシック" charset="0"/>
                <a:cs typeface="ＭＳ Ｐゴシック" charset="0"/>
              </a:defRPr>
            </a:lvl1pPr>
            <a:lvl2pPr marL="800100" indent="-34290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eaLnBrk="1" hangingPunct="1">
              <a:lnSpc>
                <a:spcPct val="80000"/>
              </a:lnSpc>
              <a:spcBef>
                <a:spcPct val="20000"/>
              </a:spcBef>
              <a:buFont typeface="Arial" charset="0"/>
              <a:buNone/>
              <a:defRPr/>
            </a:pPr>
            <a:r>
              <a:rPr lang="en-US" dirty="0">
                <a:latin typeface="Open Sans"/>
                <a:cs typeface="Open Sans"/>
              </a:rPr>
              <a:t>Exercise ECG </a:t>
            </a:r>
          </a:p>
          <a:p>
            <a:pPr algn="ctr" defTabSz="914400" eaLnBrk="1" hangingPunct="1">
              <a:lnSpc>
                <a:spcPct val="80000"/>
              </a:lnSpc>
              <a:spcBef>
                <a:spcPct val="20000"/>
              </a:spcBef>
              <a:buFont typeface="Arial" charset="0"/>
              <a:buNone/>
              <a:defRPr/>
            </a:pPr>
            <a:r>
              <a:rPr lang="en-US" dirty="0">
                <a:latin typeface="Open Sans"/>
                <a:cs typeface="Open Sans"/>
              </a:rPr>
              <a:t>stress testing</a:t>
            </a:r>
          </a:p>
          <a:p>
            <a:pPr algn="ctr" defTabSz="914400" eaLnBrk="1" hangingPunct="1">
              <a:lnSpc>
                <a:spcPct val="80000"/>
              </a:lnSpc>
              <a:spcBef>
                <a:spcPct val="20000"/>
              </a:spcBef>
              <a:buFont typeface="Arial" charset="0"/>
              <a:buChar char="•"/>
              <a:defRPr/>
            </a:pPr>
            <a:endParaRPr lang="en-US" dirty="0">
              <a:latin typeface="Open Sans"/>
              <a:cs typeface="Open Sans"/>
            </a:endParaRPr>
          </a:p>
          <a:p>
            <a:pPr marL="0" indent="0" algn="ctr" defTabSz="914400" eaLnBrk="1" hangingPunct="1">
              <a:lnSpc>
                <a:spcPct val="80000"/>
              </a:lnSpc>
              <a:spcBef>
                <a:spcPct val="20000"/>
              </a:spcBef>
              <a:defRPr/>
            </a:pPr>
            <a:r>
              <a:rPr lang="en-US" dirty="0">
                <a:latin typeface="Open Sans"/>
                <a:cs typeface="Open Sans"/>
              </a:rPr>
              <a:t>If cannot exercise or resting ECG abnormality present:</a:t>
            </a:r>
          </a:p>
          <a:p>
            <a:pPr defTabSz="914400" eaLnBrk="1" hangingPunct="1">
              <a:lnSpc>
                <a:spcPct val="80000"/>
              </a:lnSpc>
              <a:spcBef>
                <a:spcPct val="20000"/>
              </a:spcBef>
              <a:buClr>
                <a:srgbClr val="FF0000"/>
              </a:buClr>
              <a:buSzPct val="80000"/>
              <a:buFont typeface="Arial" pitchFamily="34" charset="0"/>
              <a:buChar char="–"/>
              <a:defRPr/>
            </a:pPr>
            <a:r>
              <a:rPr lang="en-US" sz="2000" dirty="0">
                <a:latin typeface="Open Sans"/>
                <a:cs typeface="Open Sans"/>
              </a:rPr>
              <a:t>Pharmacologic stress echo</a:t>
            </a:r>
          </a:p>
          <a:p>
            <a:pPr defTabSz="914400" eaLnBrk="1" hangingPunct="1">
              <a:lnSpc>
                <a:spcPct val="80000"/>
              </a:lnSpc>
              <a:spcBef>
                <a:spcPct val="20000"/>
              </a:spcBef>
              <a:buClr>
                <a:srgbClr val="FF0000"/>
              </a:buClr>
              <a:buSzPct val="80000"/>
              <a:buFont typeface="Arial" pitchFamily="34" charset="0"/>
              <a:buChar char="–"/>
              <a:defRPr/>
            </a:pPr>
            <a:r>
              <a:rPr lang="en-US" sz="2000" dirty="0">
                <a:latin typeface="Open Sans"/>
                <a:cs typeface="Open Sans"/>
              </a:rPr>
              <a:t>Pharmacologic stress nuclear imaging</a:t>
            </a:r>
          </a:p>
          <a:p>
            <a:pPr defTabSz="914400" eaLnBrk="1" hangingPunct="1">
              <a:lnSpc>
                <a:spcPct val="80000"/>
              </a:lnSpc>
              <a:spcBef>
                <a:spcPct val="20000"/>
              </a:spcBef>
              <a:buClr>
                <a:srgbClr val="FF0000"/>
              </a:buClr>
              <a:buSzPct val="80000"/>
              <a:buFont typeface="Arial" pitchFamily="34" charset="0"/>
              <a:buChar char="–"/>
              <a:defRPr/>
            </a:pPr>
            <a:r>
              <a:rPr lang="en-US" sz="2000" dirty="0">
                <a:latin typeface="Open Sans"/>
                <a:cs typeface="Open Sans"/>
              </a:rPr>
              <a:t>Other imaging techniques depending of local expertise</a:t>
            </a:r>
          </a:p>
          <a:p>
            <a:pPr defTabSz="914400" eaLnBrk="1" hangingPunct="1">
              <a:lnSpc>
                <a:spcPct val="80000"/>
              </a:lnSpc>
              <a:spcBef>
                <a:spcPct val="20000"/>
              </a:spcBef>
              <a:buFont typeface="Arial" charset="0"/>
              <a:buNone/>
              <a:defRPr/>
            </a:pPr>
            <a:endParaRPr lang="en-US" dirty="0">
              <a:latin typeface="Open Sans"/>
              <a:cs typeface="Open Sans"/>
            </a:endParaRPr>
          </a:p>
          <a:p>
            <a:pPr algn="ctr" defTabSz="914400" eaLnBrk="1" hangingPunct="1">
              <a:lnSpc>
                <a:spcPct val="80000"/>
              </a:lnSpc>
              <a:spcBef>
                <a:spcPct val="20000"/>
              </a:spcBef>
              <a:buFont typeface="Arial" charset="0"/>
              <a:buNone/>
              <a:defRPr/>
            </a:pPr>
            <a:endParaRPr lang="en-US" dirty="0">
              <a:latin typeface="Open Sans"/>
              <a:cs typeface="Open Sans"/>
            </a:endParaRPr>
          </a:p>
          <a:p>
            <a:pPr algn="ctr" defTabSz="914400" eaLnBrk="1" hangingPunct="1">
              <a:lnSpc>
                <a:spcPct val="80000"/>
              </a:lnSpc>
              <a:spcBef>
                <a:spcPct val="20000"/>
              </a:spcBef>
              <a:buFont typeface="Arial" charset="0"/>
              <a:buNone/>
              <a:defRPr/>
            </a:pPr>
            <a:endParaRPr lang="en-US" dirty="0">
              <a:latin typeface="Open Sans"/>
              <a:cs typeface="Open Sans"/>
            </a:endParaRPr>
          </a:p>
        </p:txBody>
      </p:sp>
      <p:sp>
        <p:nvSpPr>
          <p:cNvPr id="24579" name="Content Placeholder 2"/>
          <p:cNvSpPr txBox="1">
            <a:spLocks/>
          </p:cNvSpPr>
          <p:nvPr/>
        </p:nvSpPr>
        <p:spPr bwMode="auto">
          <a:xfrm>
            <a:off x="292100" y="1879600"/>
            <a:ext cx="3741738" cy="4106863"/>
          </a:xfrm>
          <a:prstGeom prst="rect">
            <a:avLst/>
          </a:prstGeom>
          <a:noFill/>
          <a:ln w="25400">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a:lstStyle>
            <a:lvl1pPr>
              <a:defRPr sz="1700">
                <a:solidFill>
                  <a:schemeClr val="tx1"/>
                </a:solidFill>
                <a:latin typeface="Calibri" charset="0"/>
                <a:ea typeface="MS PGothic" charset="0"/>
                <a:cs typeface="MS PGothic" charset="0"/>
              </a:defRPr>
            </a:lvl1pPr>
            <a:lvl2pPr marL="1200150" indent="-457200">
              <a:defRPr sz="1700">
                <a:solidFill>
                  <a:schemeClr val="tx1"/>
                </a:solidFill>
                <a:latin typeface="Calibri" charset="0"/>
                <a:ea typeface="MS PGothic" charset="0"/>
                <a:cs typeface="MS PGothic" charset="0"/>
              </a:defRPr>
            </a:lvl2pPr>
            <a:lvl3pPr marL="1143000" indent="-228600">
              <a:defRPr sz="1700">
                <a:solidFill>
                  <a:schemeClr val="tx1"/>
                </a:solidFill>
                <a:latin typeface="Calibri" charset="0"/>
                <a:ea typeface="MS PGothic" charset="0"/>
                <a:cs typeface="MS PGothic" charset="0"/>
              </a:defRPr>
            </a:lvl3pPr>
            <a:lvl4pPr marL="1600200" indent="-228600">
              <a:defRPr sz="1700">
                <a:solidFill>
                  <a:schemeClr val="tx1"/>
                </a:solidFill>
                <a:latin typeface="Calibri" charset="0"/>
                <a:ea typeface="MS PGothic" charset="0"/>
                <a:cs typeface="MS PGothic" charset="0"/>
              </a:defRPr>
            </a:lvl4pPr>
            <a:lvl5pPr marL="2057400" indent="-228600">
              <a:defRPr sz="17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17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17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17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1700">
                <a:solidFill>
                  <a:schemeClr val="tx1"/>
                </a:solidFill>
                <a:latin typeface="Calibri" charset="0"/>
                <a:ea typeface="MS PGothic" charset="0"/>
                <a:cs typeface="MS PGothic" charset="0"/>
              </a:defRPr>
            </a:lvl9pPr>
          </a:lstStyle>
          <a:p>
            <a:pPr algn="ctr" defTabSz="914400" eaLnBrk="1" hangingPunct="1"/>
            <a:r>
              <a:rPr lang="en-US" sz="2400">
                <a:latin typeface="Open Sans" charset="0"/>
              </a:rPr>
              <a:t>Typical or atypical cardiac symptoms</a:t>
            </a:r>
          </a:p>
          <a:p>
            <a:pPr algn="ctr" defTabSz="914400" eaLnBrk="1" hangingPunct="1"/>
            <a:endParaRPr lang="en-US" sz="2400">
              <a:latin typeface="Open Sans" charset="0"/>
            </a:endParaRPr>
          </a:p>
          <a:p>
            <a:pPr algn="ctr" defTabSz="914400" eaLnBrk="1" hangingPunct="1"/>
            <a:r>
              <a:rPr lang="en-US" sz="2400">
                <a:latin typeface="Open Sans" charset="0"/>
              </a:rPr>
              <a:t>Associated diseases:</a:t>
            </a:r>
          </a:p>
          <a:p>
            <a:pPr lvl="1" defTabSz="914400" eaLnBrk="1" hangingPunct="1">
              <a:lnSpc>
                <a:spcPct val="90000"/>
              </a:lnSpc>
              <a:buClr>
                <a:srgbClr val="FF0000"/>
              </a:buClr>
              <a:buSzPct val="80000"/>
              <a:buFont typeface="Arial" charset="0"/>
              <a:buChar char="–"/>
            </a:pPr>
            <a:r>
              <a:rPr lang="en-US" sz="2000">
                <a:latin typeface="Open Sans" charset="0"/>
              </a:rPr>
              <a:t>PAD</a:t>
            </a:r>
          </a:p>
          <a:p>
            <a:pPr lvl="1" defTabSz="914400" eaLnBrk="1" hangingPunct="1">
              <a:lnSpc>
                <a:spcPct val="90000"/>
              </a:lnSpc>
              <a:buClr>
                <a:srgbClr val="FF0000"/>
              </a:buClr>
              <a:buSzPct val="80000"/>
              <a:buFont typeface="Arial" charset="0"/>
              <a:buChar char="–"/>
            </a:pPr>
            <a:r>
              <a:rPr lang="en-US" sz="2000">
                <a:latin typeface="Open Sans" charset="0"/>
              </a:rPr>
              <a:t>Carotid bruits</a:t>
            </a:r>
          </a:p>
          <a:p>
            <a:pPr lvl="1" defTabSz="914400" eaLnBrk="1" hangingPunct="1">
              <a:lnSpc>
                <a:spcPct val="90000"/>
              </a:lnSpc>
              <a:buClr>
                <a:srgbClr val="FF0000"/>
              </a:buClr>
              <a:buSzPct val="80000"/>
              <a:buFont typeface="Arial" charset="0"/>
              <a:buChar char="–"/>
            </a:pPr>
            <a:r>
              <a:rPr lang="en-US" sz="2000">
                <a:latin typeface="Open Sans" charset="0"/>
              </a:rPr>
              <a:t>TIA</a:t>
            </a:r>
          </a:p>
          <a:p>
            <a:pPr lvl="1" defTabSz="914400" eaLnBrk="1" hangingPunct="1">
              <a:lnSpc>
                <a:spcPct val="90000"/>
              </a:lnSpc>
              <a:buClr>
                <a:srgbClr val="FF0000"/>
              </a:buClr>
              <a:buSzPct val="80000"/>
              <a:buFont typeface="Arial" charset="0"/>
              <a:buChar char="–"/>
            </a:pPr>
            <a:r>
              <a:rPr lang="en-US" sz="2000">
                <a:latin typeface="Open Sans" charset="0"/>
              </a:rPr>
              <a:t>Stroke</a:t>
            </a:r>
          </a:p>
          <a:p>
            <a:pPr algn="ctr" defTabSz="914400" eaLnBrk="1" hangingPunct="1">
              <a:lnSpc>
                <a:spcPct val="90000"/>
              </a:lnSpc>
            </a:pPr>
            <a:endParaRPr lang="en-US" sz="2400">
              <a:latin typeface="Open Sans" charset="0"/>
            </a:endParaRPr>
          </a:p>
          <a:p>
            <a:pPr algn="ctr" defTabSz="914400" eaLnBrk="1" hangingPunct="1">
              <a:lnSpc>
                <a:spcPct val="90000"/>
              </a:lnSpc>
            </a:pPr>
            <a:r>
              <a:rPr lang="en-US" sz="2400">
                <a:latin typeface="Open Sans" charset="0"/>
              </a:rPr>
              <a:t>Resting ECG abnormalities </a:t>
            </a:r>
          </a:p>
          <a:p>
            <a:pPr algn="ctr" defTabSz="914400" eaLnBrk="1" hangingPunct="1">
              <a:lnSpc>
                <a:spcPct val="90000"/>
              </a:lnSpc>
            </a:pPr>
            <a:r>
              <a:rPr lang="en-US" sz="2000">
                <a:latin typeface="Open Sans" charset="0"/>
              </a:rPr>
              <a:t>(</a:t>
            </a:r>
            <a:r>
              <a:rPr lang="en-US" sz="2000" i="1">
                <a:latin typeface="Open Sans" charset="0"/>
              </a:rPr>
              <a:t>e.g. </a:t>
            </a:r>
            <a:r>
              <a:rPr lang="en-US" sz="2000">
                <a:latin typeface="Open Sans" charset="0"/>
              </a:rPr>
              <a:t>Q waves)</a:t>
            </a:r>
            <a:endParaRPr lang="en-US" sz="2400">
              <a:latin typeface="Open Sans" charset="0"/>
            </a:endParaRPr>
          </a:p>
          <a:p>
            <a:pPr algn="ctr" defTabSz="914400" eaLnBrk="1" hangingPunct="1">
              <a:spcBef>
                <a:spcPct val="20000"/>
              </a:spcBef>
              <a:buFont typeface="Arial" charset="0"/>
              <a:buNone/>
            </a:pPr>
            <a:endParaRPr lang="en-US" sz="2400">
              <a:latin typeface="Open Sans" charset="0"/>
            </a:endParaRPr>
          </a:p>
        </p:txBody>
      </p:sp>
      <p:sp>
        <p:nvSpPr>
          <p:cNvPr id="8" name="Down Arrow 7">
            <a:extLst>
              <a:ext uri="{FF2B5EF4-FFF2-40B4-BE49-F238E27FC236}"/>
            </a:extLst>
          </p:cNvPr>
          <p:cNvSpPr/>
          <p:nvPr/>
        </p:nvSpPr>
        <p:spPr>
          <a:xfrm rot="16200000">
            <a:off x="4314853" y="3439615"/>
            <a:ext cx="803467" cy="1006351"/>
          </a:xfrm>
          <a:prstGeom prst="downArrow">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en-CA" sz="2400">
              <a:latin typeface="Open Sans"/>
              <a:cs typeface="Open Sans"/>
            </a:endParaRPr>
          </a:p>
        </p:txBody>
      </p:sp>
      <p:sp>
        <p:nvSpPr>
          <p:cNvPr id="24583" name="Title 2"/>
          <p:cNvSpPr>
            <a:spLocks noGrp="1"/>
          </p:cNvSpPr>
          <p:nvPr>
            <p:ph type="title" idx="4294967295"/>
          </p:nvPr>
        </p:nvSpPr>
        <p:spPr/>
        <p:txBody>
          <a:bodyPr lIns="91440" tIns="45720" rIns="91440" bIns="45720"/>
          <a:lstStyle/>
          <a:p>
            <a:r>
              <a:rPr lang="en-CA" sz="3200"/>
              <a:t>Who Should have Stress Testing and/or Functional Imaging to Screen for CAD?</a:t>
            </a:r>
          </a:p>
        </p:txBody>
      </p:sp>
      <p:sp>
        <p:nvSpPr>
          <p:cNvPr id="24585" name="Text Box 9"/>
          <p:cNvSpPr txBox="1">
            <a:spLocks noChangeArrowheads="1"/>
          </p:cNvSpPr>
          <p:nvPr/>
        </p:nvSpPr>
        <p:spPr bwMode="auto">
          <a:xfrm>
            <a:off x="469900" y="6302375"/>
            <a:ext cx="5164138"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1700">
                <a:solidFill>
                  <a:schemeClr val="tx1"/>
                </a:solidFill>
                <a:latin typeface="Calibri" charset="0"/>
                <a:ea typeface="MS PGothic" charset="0"/>
                <a:cs typeface="MS PGothic" charset="0"/>
              </a:defRPr>
            </a:lvl1pPr>
            <a:lvl2pPr>
              <a:defRPr sz="1700">
                <a:solidFill>
                  <a:schemeClr val="tx1"/>
                </a:solidFill>
                <a:latin typeface="Calibri" charset="0"/>
                <a:ea typeface="MS PGothic" charset="0"/>
                <a:cs typeface="MS PGothic" charset="0"/>
              </a:defRPr>
            </a:lvl2pPr>
            <a:lvl3pPr>
              <a:defRPr sz="1700">
                <a:solidFill>
                  <a:schemeClr val="tx1"/>
                </a:solidFill>
                <a:latin typeface="Calibri" charset="0"/>
                <a:ea typeface="MS PGothic" charset="0"/>
                <a:cs typeface="MS PGothic" charset="0"/>
              </a:defRPr>
            </a:lvl3pPr>
            <a:lvl4pPr>
              <a:defRPr sz="1700">
                <a:solidFill>
                  <a:schemeClr val="tx1"/>
                </a:solidFill>
                <a:latin typeface="Calibri" charset="0"/>
                <a:ea typeface="MS PGothic" charset="0"/>
                <a:cs typeface="MS PGothic" charset="0"/>
              </a:defRPr>
            </a:lvl4pPr>
            <a:lvl5pPr>
              <a:defRPr sz="1700">
                <a:solidFill>
                  <a:schemeClr val="tx1"/>
                </a:solidFill>
                <a:latin typeface="Calibri" charset="0"/>
                <a:ea typeface="MS PGothic" charset="0"/>
                <a:cs typeface="MS PGothic" charset="0"/>
              </a:defRPr>
            </a:lvl5pPr>
            <a:lvl6pPr marL="2139950" indent="146050" eaLnBrk="0" fontAlgn="base" hangingPunct="0">
              <a:spcBef>
                <a:spcPct val="0"/>
              </a:spcBef>
              <a:spcAft>
                <a:spcPct val="0"/>
              </a:spcAft>
              <a:defRPr sz="1700">
                <a:solidFill>
                  <a:schemeClr val="tx1"/>
                </a:solidFill>
                <a:latin typeface="Calibri" charset="0"/>
                <a:ea typeface="MS PGothic" charset="0"/>
                <a:cs typeface="MS PGothic" charset="0"/>
              </a:defRPr>
            </a:lvl6pPr>
            <a:lvl7pPr marL="2597150" indent="146050" eaLnBrk="0" fontAlgn="base" hangingPunct="0">
              <a:spcBef>
                <a:spcPct val="0"/>
              </a:spcBef>
              <a:spcAft>
                <a:spcPct val="0"/>
              </a:spcAft>
              <a:defRPr sz="1700">
                <a:solidFill>
                  <a:schemeClr val="tx1"/>
                </a:solidFill>
                <a:latin typeface="Calibri" charset="0"/>
                <a:ea typeface="MS PGothic" charset="0"/>
                <a:cs typeface="MS PGothic" charset="0"/>
              </a:defRPr>
            </a:lvl7pPr>
            <a:lvl8pPr marL="3054350" indent="146050" eaLnBrk="0" fontAlgn="base" hangingPunct="0">
              <a:spcBef>
                <a:spcPct val="0"/>
              </a:spcBef>
              <a:spcAft>
                <a:spcPct val="0"/>
              </a:spcAft>
              <a:defRPr sz="1700">
                <a:solidFill>
                  <a:schemeClr val="tx1"/>
                </a:solidFill>
                <a:latin typeface="Calibri" charset="0"/>
                <a:ea typeface="MS PGothic" charset="0"/>
                <a:cs typeface="MS PGothic" charset="0"/>
              </a:defRPr>
            </a:lvl8pPr>
            <a:lvl9pPr marL="3511550" indent="146050" eaLnBrk="0" fontAlgn="base" hangingPunct="0">
              <a:spcBef>
                <a:spcPct val="0"/>
              </a:spcBef>
              <a:spcAft>
                <a:spcPct val="0"/>
              </a:spcAft>
              <a:defRPr sz="1700">
                <a:solidFill>
                  <a:schemeClr val="tx1"/>
                </a:solidFill>
                <a:latin typeface="Calibri" charset="0"/>
                <a:ea typeface="MS PGothic" charset="0"/>
                <a:cs typeface="MS PGothic" charset="0"/>
              </a:defRPr>
            </a:lvl9pPr>
          </a:lstStyle>
          <a:p>
            <a:pPr defTabSz="914400">
              <a:spcBef>
                <a:spcPct val="50000"/>
              </a:spcBef>
            </a:pPr>
            <a:r>
              <a:rPr lang="en-US" sz="1400" i="1"/>
              <a:t>PAD</a:t>
            </a:r>
            <a:r>
              <a:rPr lang="en-US" sz="1400"/>
              <a:t>, peripheral arterial disease; </a:t>
            </a:r>
            <a:r>
              <a:rPr lang="en-US" sz="1400" i="1"/>
              <a:t>TIA</a:t>
            </a:r>
            <a:r>
              <a:rPr lang="en-US" sz="1400"/>
              <a:t>, transient ischemic attack</a:t>
            </a:r>
            <a:endParaRPr lang="en-CA" sz="1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nodeType="afterGroup">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757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idx="4294967295"/>
          </p:nvPr>
        </p:nvSpPr>
        <p:spPr>
          <a:xfrm>
            <a:off x="685800" y="954088"/>
            <a:ext cx="7342188" cy="1143000"/>
          </a:xfrm>
        </p:spPr>
        <p:txBody>
          <a:bodyPr lIns="91440" tIns="45720" rIns="91440" bIns="45720"/>
          <a:lstStyle/>
          <a:p>
            <a:r>
              <a:rPr lang="en-CA"/>
              <a:t>Who Needs a Referral to a Cardiac Specialist?</a:t>
            </a:r>
          </a:p>
        </p:txBody>
      </p:sp>
      <p:sp>
        <p:nvSpPr>
          <p:cNvPr id="26626" name="Content Placeholder 2"/>
          <p:cNvSpPr>
            <a:spLocks noGrp="1"/>
          </p:cNvSpPr>
          <p:nvPr>
            <p:ph idx="4294967295"/>
          </p:nvPr>
        </p:nvSpPr>
        <p:spPr>
          <a:xfrm>
            <a:off x="727075" y="2395538"/>
            <a:ext cx="8054975" cy="4114800"/>
          </a:xfrm>
        </p:spPr>
        <p:txBody>
          <a:bodyPr lIns="91440" tIns="45720" rIns="91440" bIns="45720"/>
          <a:lstStyle/>
          <a:p>
            <a:pPr marL="342900" indent="-342900" defTabSz="914400">
              <a:lnSpc>
                <a:spcPct val="100000"/>
              </a:lnSpc>
            </a:pPr>
            <a:r>
              <a:rPr lang="en-CA" b="0"/>
              <a:t>Demonstrate ischemia at low exercise capacity on stress testing</a:t>
            </a:r>
          </a:p>
          <a:p>
            <a:pPr marL="742950" lvl="1" indent="-285750" defTabSz="914400">
              <a:lnSpc>
                <a:spcPct val="100000"/>
              </a:lnSpc>
            </a:pPr>
            <a:r>
              <a:rPr lang="en-CA" sz="2600">
                <a:latin typeface="Open Sans" charset="0"/>
              </a:rPr>
              <a:t>&lt;5 metabolic equivalents (METs)</a:t>
            </a:r>
          </a:p>
          <a:p>
            <a:pPr marL="1165225" lvl="2" indent="-285750" defTabSz="914400">
              <a:lnSpc>
                <a:spcPct val="100000"/>
              </a:lnSpc>
            </a:pPr>
            <a:r>
              <a:rPr lang="en-CA">
                <a:latin typeface="Open Sans" charset="0"/>
              </a:rPr>
              <a:t>&lt; 5 minutes on a usual exercise test protocol (Bruce protocol)</a:t>
            </a:r>
          </a:p>
          <a:p>
            <a:pPr marL="342900" indent="-342900" defTabSz="914400">
              <a:lnSpc>
                <a:spcPct val="100000"/>
              </a:lnSpc>
            </a:pPr>
            <a:endParaRPr lang="en-CA" b="0"/>
          </a:p>
        </p:txBody>
      </p:sp>
      <p:sp>
        <p:nvSpPr>
          <p:cNvPr id="29700"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defRPr/>
            </a:pPr>
            <a:r>
              <a:rPr lang="en-US" sz="1400" i="1">
                <a:ea typeface="ＭＳ Ｐゴシック" charset="0"/>
                <a:cs typeface="Arial" charset="0"/>
              </a:rPr>
              <a:t>2018 Diabetes Canada CPG – Chapter 24.  Screening for the Presence of Cardiovascular Disease</a:t>
            </a:r>
            <a:endParaRPr lang="en-CA" sz="2400">
              <a:ea typeface="ＭＳ Ｐゴシック" charset="0"/>
              <a:cs typeface="Arial"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89650"/>
            <a:ext cx="9144000" cy="198438"/>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8674" name="Rectangle 2"/>
          <p:cNvSpPr>
            <a:spLocks noGrp="1"/>
          </p:cNvSpPr>
          <p:nvPr>
            <p:ph type="title" idx="4294967295"/>
          </p:nvPr>
        </p:nvSpPr>
        <p:spPr/>
        <p:txBody>
          <a:bodyPr/>
          <a:lstStyle/>
          <a:p>
            <a:r>
              <a:rPr lang="en-US"/>
              <a:t>Recommendation 1</a:t>
            </a:r>
            <a:endParaRPr lang="en-CA"/>
          </a:p>
        </p:txBody>
      </p:sp>
      <p:sp>
        <p:nvSpPr>
          <p:cNvPr id="28675" name="Rectangle 3"/>
          <p:cNvSpPr>
            <a:spLocks noGrp="1"/>
          </p:cNvSpPr>
          <p:nvPr>
            <p:ph type="body" idx="4294967295"/>
          </p:nvPr>
        </p:nvSpPr>
        <p:spPr>
          <a:xfrm>
            <a:off x="628650" y="1558925"/>
            <a:ext cx="8196263" cy="4729163"/>
          </a:xfrm>
        </p:spPr>
        <p:txBody>
          <a:bodyPr/>
          <a:lstStyle/>
          <a:p>
            <a:pPr marL="495300" indent="-495300">
              <a:lnSpc>
                <a:spcPct val="100000"/>
              </a:lnSpc>
              <a:buFont typeface="Arial" charset="0"/>
              <a:buAutoNum type="arabicPeriod"/>
            </a:pPr>
            <a:r>
              <a:rPr lang="en-US" sz="2200" b="0"/>
              <a:t>A </a:t>
            </a:r>
            <a:r>
              <a:rPr lang="en-US" sz="2200"/>
              <a:t>resting ECG</a:t>
            </a:r>
            <a:r>
              <a:rPr lang="en-US" sz="2200" b="0"/>
              <a:t>, repeated </a:t>
            </a:r>
            <a:r>
              <a:rPr lang="en-US" sz="2200"/>
              <a:t>every 3 to 5 years</a:t>
            </a:r>
            <a:r>
              <a:rPr lang="en-US" sz="2200" b="0"/>
              <a:t>, should be performed in individuals with diabetes with any of the following </a:t>
            </a:r>
            <a:r>
              <a:rPr lang="en-US" sz="1600" b="0"/>
              <a:t>[Grade D, Consensus for all of the following]:</a:t>
            </a:r>
          </a:p>
          <a:p>
            <a:pPr marL="495300" indent="-495300">
              <a:lnSpc>
                <a:spcPct val="100000"/>
              </a:lnSpc>
              <a:buFont typeface="Arial" charset="0"/>
              <a:buNone/>
            </a:pPr>
            <a:endParaRPr lang="en-US" sz="800" b="0"/>
          </a:p>
          <a:p>
            <a:pPr marL="839788" lvl="1" indent="-419100">
              <a:lnSpc>
                <a:spcPct val="100000"/>
              </a:lnSpc>
            </a:pPr>
            <a:r>
              <a:rPr lang="en-US" sz="2000" b="1">
                <a:latin typeface="Open Sans" charset="0"/>
              </a:rPr>
              <a:t>Age &gt;40</a:t>
            </a:r>
            <a:r>
              <a:rPr lang="en-US" sz="2000">
                <a:latin typeface="Open Sans" charset="0"/>
              </a:rPr>
              <a:t> years</a:t>
            </a:r>
          </a:p>
          <a:p>
            <a:pPr marL="839788" lvl="1" indent="-419100">
              <a:lnSpc>
                <a:spcPct val="100000"/>
              </a:lnSpc>
            </a:pPr>
            <a:r>
              <a:rPr lang="en-US" sz="2000">
                <a:latin typeface="Open Sans" charset="0"/>
              </a:rPr>
              <a:t>Duration of </a:t>
            </a:r>
            <a:r>
              <a:rPr lang="en-US" sz="2000" b="1">
                <a:latin typeface="Open Sans" charset="0"/>
              </a:rPr>
              <a:t>diabetes &gt;15 years </a:t>
            </a:r>
            <a:r>
              <a:rPr lang="en-US" sz="2000">
                <a:latin typeface="Open Sans" charset="0"/>
              </a:rPr>
              <a:t>and </a:t>
            </a:r>
            <a:r>
              <a:rPr lang="en-US" sz="2000" b="1">
                <a:latin typeface="Open Sans" charset="0"/>
              </a:rPr>
              <a:t>age &gt;30 years</a:t>
            </a:r>
          </a:p>
          <a:p>
            <a:pPr marL="839788" lvl="1" indent="-419100">
              <a:lnSpc>
                <a:spcPct val="100000"/>
              </a:lnSpc>
            </a:pPr>
            <a:r>
              <a:rPr lang="en-US" sz="2000" b="1">
                <a:latin typeface="Open Sans" charset="0"/>
              </a:rPr>
              <a:t>End organ damage </a:t>
            </a:r>
            <a:r>
              <a:rPr lang="en-US" sz="2000">
                <a:latin typeface="Open Sans" charset="0"/>
              </a:rPr>
              <a:t>(microvascular, cardiovascular)</a:t>
            </a:r>
          </a:p>
          <a:p>
            <a:pPr marL="839788" lvl="1" indent="-419100">
              <a:lnSpc>
                <a:spcPct val="100000"/>
              </a:lnSpc>
            </a:pPr>
            <a:r>
              <a:rPr lang="en-US" sz="2000" b="1">
                <a:latin typeface="Open Sans" charset="0"/>
              </a:rPr>
              <a:t>&gt;1 CVD risk factor(s</a:t>
            </a:r>
            <a:r>
              <a:rPr lang="en-US" sz="2000">
                <a:latin typeface="Open Sans" charset="0"/>
              </a:rPr>
              <a:t>) [current smoking, hypertension, family history of premature CVD in 1</a:t>
            </a:r>
            <a:r>
              <a:rPr lang="en-US" sz="2000" baseline="30000">
                <a:latin typeface="Open Sans" charset="0"/>
              </a:rPr>
              <a:t>st</a:t>
            </a:r>
            <a:r>
              <a:rPr lang="en-US" sz="2000">
                <a:latin typeface="Open Sans" charset="0"/>
              </a:rPr>
              <a:t> degree relative (men &lt;55 yrs, women &lt;65 yrs), CKD, obesity (BMI &gt; 30 kg/m</a:t>
            </a:r>
            <a:r>
              <a:rPr lang="en-US" sz="2000" baseline="30000">
                <a:latin typeface="Open Sans" charset="0"/>
              </a:rPr>
              <a:t>2</a:t>
            </a:r>
            <a:r>
              <a:rPr lang="en-US" sz="2000">
                <a:latin typeface="Open Sans" charset="0"/>
              </a:rPr>
              <a:t>), erectile dysfunction]</a:t>
            </a:r>
          </a:p>
          <a:p>
            <a:pPr marL="839788" lvl="1" indent="-419100">
              <a:lnSpc>
                <a:spcPct val="100000"/>
              </a:lnSpc>
            </a:pPr>
            <a:r>
              <a:rPr lang="en-US" sz="2000" b="1">
                <a:latin typeface="Open Sans" charset="0"/>
              </a:rPr>
              <a:t>Age &gt;40 years </a:t>
            </a:r>
            <a:r>
              <a:rPr lang="en-US" sz="2000">
                <a:latin typeface="Open Sans" charset="0"/>
              </a:rPr>
              <a:t>and </a:t>
            </a:r>
            <a:r>
              <a:rPr lang="en-US" sz="2000" b="1">
                <a:latin typeface="Open Sans" charset="0"/>
              </a:rPr>
              <a:t>planning to undertake very vigorous or prolonged exercise </a:t>
            </a:r>
            <a:r>
              <a:rPr lang="en-US" sz="2000">
                <a:latin typeface="Open Sans" charset="0"/>
              </a:rPr>
              <a:t>such as competitive running, long-distance running, or high-intensity interval training </a:t>
            </a:r>
            <a:r>
              <a:rPr lang="en-US" sz="1600">
                <a:latin typeface="Open Sans" charset="0"/>
              </a:rPr>
              <a:t>(see Physical Activity and Diabetes chapter)</a:t>
            </a:r>
          </a:p>
          <a:p>
            <a:pPr marL="2057400" lvl="4" indent="-228600">
              <a:lnSpc>
                <a:spcPct val="100000"/>
              </a:lnSpc>
              <a:buFont typeface="Arial" charset="0"/>
              <a:buAutoNum type="arabicPeriod"/>
            </a:pPr>
            <a:endParaRPr lang="en-US" sz="1000" b="1"/>
          </a:p>
        </p:txBody>
      </p:sp>
      <p:sp>
        <p:nvSpPr>
          <p:cNvPr id="28676"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a:r>
              <a:rPr lang="en-US" sz="2000" b="1">
                <a:solidFill>
                  <a:schemeClr val="bg1"/>
                </a:solidFill>
                <a:latin typeface="Arial" charset="0"/>
              </a:rPr>
              <a:t>2018</a:t>
            </a:r>
          </a:p>
        </p:txBody>
      </p:sp>
      <p:sp>
        <p:nvSpPr>
          <p:cNvPr id="31749"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defRPr/>
            </a:pPr>
            <a:r>
              <a:rPr lang="en-US" sz="1400" i="1">
                <a:ea typeface="ＭＳ Ｐゴシック" charset="0"/>
                <a:cs typeface="Arial" charset="0"/>
              </a:rPr>
              <a:t>2018 Diabetes Canada CPG – Chapter 24.  Screening for the Presence of Cardiovascular Disease</a:t>
            </a:r>
            <a:endParaRPr lang="en-CA" sz="2400">
              <a:ea typeface="ＭＳ Ｐゴシック" charset="0"/>
              <a:cs typeface="Arial" charset="0"/>
            </a:endParaRPr>
          </a:p>
        </p:txBody>
      </p:sp>
      <p:sp>
        <p:nvSpPr>
          <p:cNvPr id="28679" name="Text Box 7"/>
          <p:cNvSpPr txBox="1">
            <a:spLocks noChangeArrowheads="1"/>
          </p:cNvSpPr>
          <p:nvPr/>
        </p:nvSpPr>
        <p:spPr bwMode="auto">
          <a:xfrm>
            <a:off x="628650" y="6542088"/>
            <a:ext cx="6291263"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1700">
                <a:solidFill>
                  <a:schemeClr val="tx1"/>
                </a:solidFill>
                <a:latin typeface="Calibri" charset="0"/>
                <a:ea typeface="MS PGothic" charset="0"/>
                <a:cs typeface="MS PGothic" charset="0"/>
              </a:defRPr>
            </a:lvl1pPr>
            <a:lvl2pPr>
              <a:defRPr sz="1700">
                <a:solidFill>
                  <a:schemeClr val="tx1"/>
                </a:solidFill>
                <a:latin typeface="Calibri" charset="0"/>
                <a:ea typeface="MS PGothic" charset="0"/>
                <a:cs typeface="MS PGothic" charset="0"/>
              </a:defRPr>
            </a:lvl2pPr>
            <a:lvl3pPr>
              <a:defRPr sz="1700">
                <a:solidFill>
                  <a:schemeClr val="tx1"/>
                </a:solidFill>
                <a:latin typeface="Calibri" charset="0"/>
                <a:ea typeface="MS PGothic" charset="0"/>
                <a:cs typeface="MS PGothic" charset="0"/>
              </a:defRPr>
            </a:lvl3pPr>
            <a:lvl4pPr>
              <a:defRPr sz="1700">
                <a:solidFill>
                  <a:schemeClr val="tx1"/>
                </a:solidFill>
                <a:latin typeface="Calibri" charset="0"/>
                <a:ea typeface="MS PGothic" charset="0"/>
                <a:cs typeface="MS PGothic" charset="0"/>
              </a:defRPr>
            </a:lvl4pPr>
            <a:lvl5pPr>
              <a:defRPr sz="1700">
                <a:solidFill>
                  <a:schemeClr val="tx1"/>
                </a:solidFill>
                <a:latin typeface="Calibri" charset="0"/>
                <a:ea typeface="MS PGothic" charset="0"/>
                <a:cs typeface="MS PGothic" charset="0"/>
              </a:defRPr>
            </a:lvl5pPr>
            <a:lvl6pPr marL="2139950" indent="146050" eaLnBrk="0" fontAlgn="base" hangingPunct="0">
              <a:spcBef>
                <a:spcPct val="0"/>
              </a:spcBef>
              <a:spcAft>
                <a:spcPct val="0"/>
              </a:spcAft>
              <a:defRPr sz="1700">
                <a:solidFill>
                  <a:schemeClr val="tx1"/>
                </a:solidFill>
                <a:latin typeface="Calibri" charset="0"/>
                <a:ea typeface="MS PGothic" charset="0"/>
                <a:cs typeface="MS PGothic" charset="0"/>
              </a:defRPr>
            </a:lvl6pPr>
            <a:lvl7pPr marL="2597150" indent="146050" eaLnBrk="0" fontAlgn="base" hangingPunct="0">
              <a:spcBef>
                <a:spcPct val="0"/>
              </a:spcBef>
              <a:spcAft>
                <a:spcPct val="0"/>
              </a:spcAft>
              <a:defRPr sz="1700">
                <a:solidFill>
                  <a:schemeClr val="tx1"/>
                </a:solidFill>
                <a:latin typeface="Calibri" charset="0"/>
                <a:ea typeface="MS PGothic" charset="0"/>
                <a:cs typeface="MS PGothic" charset="0"/>
              </a:defRPr>
            </a:lvl7pPr>
            <a:lvl8pPr marL="3054350" indent="146050" eaLnBrk="0" fontAlgn="base" hangingPunct="0">
              <a:spcBef>
                <a:spcPct val="0"/>
              </a:spcBef>
              <a:spcAft>
                <a:spcPct val="0"/>
              </a:spcAft>
              <a:defRPr sz="1700">
                <a:solidFill>
                  <a:schemeClr val="tx1"/>
                </a:solidFill>
                <a:latin typeface="Calibri" charset="0"/>
                <a:ea typeface="MS PGothic" charset="0"/>
                <a:cs typeface="MS PGothic" charset="0"/>
              </a:defRPr>
            </a:lvl8pPr>
            <a:lvl9pPr marL="3511550" indent="146050" eaLnBrk="0" fontAlgn="base" hangingPunct="0">
              <a:spcBef>
                <a:spcPct val="0"/>
              </a:spcBef>
              <a:spcAft>
                <a:spcPct val="0"/>
              </a:spcAft>
              <a:defRPr sz="1700">
                <a:solidFill>
                  <a:schemeClr val="tx1"/>
                </a:solidFill>
                <a:latin typeface="Calibri" charset="0"/>
                <a:ea typeface="MS PGothic" charset="0"/>
                <a:cs typeface="MS PGothic" charset="0"/>
              </a:defRPr>
            </a:lvl9pPr>
          </a:lstStyle>
          <a:p>
            <a:pPr defTabSz="914400">
              <a:spcBef>
                <a:spcPct val="50000"/>
              </a:spcBef>
            </a:pPr>
            <a:r>
              <a:rPr lang="en-US" sz="1400" i="1"/>
              <a:t>BMI,</a:t>
            </a:r>
            <a:r>
              <a:rPr lang="en-US" sz="1400"/>
              <a:t> body mass index; </a:t>
            </a:r>
            <a:r>
              <a:rPr lang="en-US" sz="1400" i="1"/>
              <a:t>CKD</a:t>
            </a:r>
            <a:r>
              <a:rPr lang="en-US" sz="1400"/>
              <a:t>, chronic kidney disease; </a:t>
            </a:r>
            <a:r>
              <a:rPr lang="en-US" sz="1400" i="1"/>
              <a:t>CVD,</a:t>
            </a:r>
            <a:r>
              <a:rPr lang="en-US" sz="1400"/>
              <a:t> cardiovascular disease</a:t>
            </a:r>
            <a:endParaRPr lang="en-CA" sz="140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1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1025</TotalTime>
  <Words>1456</Words>
  <Application>Microsoft Macintosh PowerPoint</Application>
  <PresentationFormat>Letter Paper (8.5x11 in)</PresentationFormat>
  <Paragraphs>178</Paragraphs>
  <Slides>19</Slides>
  <Notes>6</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19</vt:i4>
      </vt:variant>
    </vt:vector>
  </HeadingPairs>
  <TitlesOfParts>
    <vt:vector size="30" baseType="lpstr">
      <vt:lpstr>Calibri</vt:lpstr>
      <vt:lpstr>MS PGothic</vt:lpstr>
      <vt:lpstr>ＭＳ Ｐゴシック</vt:lpstr>
      <vt:lpstr>Open Sans</vt:lpstr>
      <vt:lpstr>Open Sans Light</vt:lpstr>
      <vt:lpstr>Times New Roman</vt:lpstr>
      <vt:lpstr>Wingdings</vt:lpstr>
      <vt:lpstr>Arial</vt:lpstr>
      <vt:lpstr>Office Theme</vt:lpstr>
      <vt:lpstr>1_Office Theme</vt:lpstr>
      <vt:lpstr>Worksheet</vt:lpstr>
      <vt:lpstr>Screening for the Presence of Cardiovascular Disease </vt:lpstr>
      <vt:lpstr>PowerPoint Presentation</vt:lpstr>
      <vt:lpstr>Key Changes</vt:lpstr>
      <vt:lpstr>Screening for Cardiovascular Disease Checklist</vt:lpstr>
      <vt:lpstr>Myocardial infarction at a Younger Age Among Those with Diabetes</vt:lpstr>
      <vt:lpstr>Who Should be Screened with an ECG?</vt:lpstr>
      <vt:lpstr>Who Should have Stress Testing and/or Functional Imaging to Screen for CAD?</vt:lpstr>
      <vt:lpstr>Who Needs a Referral to a Cardiac Specialist?</vt:lpstr>
      <vt:lpstr>Recommendation 1</vt:lpstr>
      <vt:lpstr>Recommendation 2</vt:lpstr>
      <vt:lpstr>Recommendation 3</vt:lpstr>
      <vt:lpstr>Recommendation 4</vt:lpstr>
      <vt:lpstr>Key Messages</vt:lpstr>
      <vt:lpstr>Key Messages</vt:lpstr>
      <vt:lpstr>Key Messages</vt:lpstr>
      <vt:lpstr>Key Messages for People with Diabetes</vt:lpstr>
      <vt:lpstr>Visit guidelines.diabetes.ca  </vt:lpstr>
      <vt:lpstr>Or download the App</vt:lpstr>
      <vt:lpstr>Diabetes Canada Clinical Practice Guidelines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Jaan Kittask</dc:creator>
  <cp:lastModifiedBy>Kate Campbell</cp:lastModifiedBy>
  <cp:revision>71</cp:revision>
  <cp:lastPrinted>2017-01-20T14:54:31Z</cp:lastPrinted>
  <dcterms:created xsi:type="dcterms:W3CDTF">2016-12-08T13:37:53Z</dcterms:created>
  <dcterms:modified xsi:type="dcterms:W3CDTF">2018-10-24T02:48:50Z</dcterms:modified>
</cp:coreProperties>
</file>