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xls" ContentType="application/vnd.ms-excel"/>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29"/>
  </p:notesMasterIdLst>
  <p:handoutMasterIdLst>
    <p:handoutMasterId r:id="rId30"/>
  </p:handoutMasterIdLst>
  <p:sldIdLst>
    <p:sldId id="352" r:id="rId3"/>
    <p:sldId id="358" r:id="rId4"/>
    <p:sldId id="289" r:id="rId5"/>
    <p:sldId id="324" r:id="rId6"/>
    <p:sldId id="326" r:id="rId7"/>
    <p:sldId id="327" r:id="rId8"/>
    <p:sldId id="328" r:id="rId9"/>
    <p:sldId id="325" r:id="rId10"/>
    <p:sldId id="318" r:id="rId11"/>
    <p:sldId id="319" r:id="rId12"/>
    <p:sldId id="320" r:id="rId13"/>
    <p:sldId id="321" r:id="rId14"/>
    <p:sldId id="332" r:id="rId15"/>
    <p:sldId id="317" r:id="rId16"/>
    <p:sldId id="334" r:id="rId17"/>
    <p:sldId id="357" r:id="rId18"/>
    <p:sldId id="344" r:id="rId19"/>
    <p:sldId id="314" r:id="rId20"/>
    <p:sldId id="315" r:id="rId21"/>
    <p:sldId id="312" r:id="rId22"/>
    <p:sldId id="355" r:id="rId23"/>
    <p:sldId id="313" r:id="rId24"/>
    <p:sldId id="322" r:id="rId25"/>
    <p:sldId id="353" r:id="rId26"/>
    <p:sldId id="354" r:id="rId27"/>
    <p:sldId id="351" r:id="rId28"/>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1pPr>
    <a:lvl2pPr marL="420688" indent="36513"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2pPr>
    <a:lvl3pPr marL="841375" indent="73025"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3pPr>
    <a:lvl4pPr marL="1262063" indent="109538"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4pPr>
    <a:lvl5pPr marL="1682750" indent="146050"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sz="1700"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sz="1700"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sz="1700"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sz="1700" kern="1200">
        <a:solidFill>
          <a:schemeClr val="tx1"/>
        </a:solidFill>
        <a:latin typeface="Calibri"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632"/>
    </p:cViewPr>
  </p:sorterViewPr>
  <p:notesViewPr>
    <p:cSldViewPr snapToGrid="0">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handoutMaster" Target="handoutMasters/handoutMaster1.xml"/><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cs typeface="Arial" pitchFamily="34" charset="0"/>
              </a:defRPr>
            </a:lvl1pPr>
          </a:lstStyle>
          <a:p>
            <a:fld id="{62C97396-963A-4B3A-8A0C-DB6B6B90FA97}"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cs typeface="Arial" pitchFamily="34" charset="0"/>
              </a:defRPr>
            </a:lvl1pPr>
          </a:lstStyle>
          <a:p>
            <a:fld id="{5CD47897-FA00-4651-BC4E-F2C5C3B0BE2D}" type="slidenum">
              <a:rPr lang="en-CA" altLang="en-US"/>
              <a:pPr/>
              <a:t>‹#›</a:t>
            </a:fld>
            <a:endParaRPr lang="en-CA" altLang="en-US"/>
          </a:p>
        </p:txBody>
      </p:sp>
    </p:spTree>
    <p:extLst>
      <p:ext uri="{BB962C8B-B14F-4D97-AF65-F5344CB8AC3E}">
        <p14:creationId xmlns:p14="http://schemas.microsoft.com/office/powerpoint/2010/main" val="5501923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cs typeface="Arial" pitchFamily="34" charset="0"/>
              </a:defRPr>
            </a:lvl1pPr>
          </a:lstStyle>
          <a:p>
            <a:fld id="{766EBED4-8EB6-4B22-A23F-0C7C292B7B28}"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cs typeface="Arial" pitchFamily="34" charset="0"/>
              </a:defRPr>
            </a:lvl1pPr>
          </a:lstStyle>
          <a:p>
            <a:fld id="{5F2B62C2-787E-4911-8710-D0D2FA481EA5}" type="slidenum">
              <a:rPr lang="en-US" altLang="en-US"/>
              <a:pPr/>
              <a:t>‹#›</a:t>
            </a:fld>
            <a:endParaRPr lang="en-US" altLang="en-US"/>
          </a:p>
        </p:txBody>
      </p:sp>
    </p:spTree>
    <p:extLst>
      <p:ext uri="{BB962C8B-B14F-4D97-AF65-F5344CB8AC3E}">
        <p14:creationId xmlns:p14="http://schemas.microsoft.com/office/powerpoint/2010/main" val="3679886924"/>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ＭＳ Ｐゴシック" charset="0"/>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2pPr>
    <a:lvl3pPr marL="841375"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3pPr>
    <a:lvl4pPr marL="1262063"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4pPr>
    <a:lvl5pPr marL="1682750"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hyperlink" Target="http://www-ncbi-nlm-nih-gov.myaccess.library.utoronto.ca/pubmed/23040422"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endParaRPr lang="en-CA" altLang="en-US" smtClean="0">
              <a:ea typeface="ＭＳ Ｐゴシック" pitchFamily="34" charset="-128"/>
            </a:endParaRPr>
          </a:p>
        </p:txBody>
      </p:sp>
      <p:sp>
        <p:nvSpPr>
          <p:cNvPr id="1945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fld id="{3E471372-68AA-41B7-985C-AC0275E21D60}" type="slidenum">
              <a:rPr lang="en-US" altLang="en-US" sz="1200">
                <a:latin typeface="Arial" pitchFamily="34" charset="0"/>
              </a:rPr>
              <a:pPr algn="r" defTabSz="914400"/>
              <a:t>4</a:t>
            </a:fld>
            <a:endParaRPr lang="en-US" altLang="en-US" sz="1200">
              <a:latin typeface="Arial" pitchFamily="34" charset="0"/>
            </a:endParaRPr>
          </a:p>
        </p:txBody>
      </p:sp>
    </p:spTree>
    <p:extLst>
      <p:ext uri="{BB962C8B-B14F-4D97-AF65-F5344CB8AC3E}">
        <p14:creationId xmlns:p14="http://schemas.microsoft.com/office/powerpoint/2010/main" val="2125770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r>
              <a:rPr lang="en-US" altLang="en-US" smtClean="0">
                <a:ea typeface="ＭＳ Ｐゴシック" pitchFamily="34" charset="-128"/>
                <a:hlinkClick r:id="rId3" invalidUrl="http://www-ncbi-nlm-nih-gov.myaccess.library.utoronto.ca/pubmed?term=diabetes+care[Jour]+AND+2001[pdat]+AND+Leiter+LA[first+author]&amp;cmd=detailssearch" tooltip="Diabetes care."/>
              </a:rPr>
              <a:t>Diabetes Care.</a:t>
            </a:r>
            <a:r>
              <a:rPr lang="en-US" altLang="en-US" smtClean="0">
                <a:ea typeface="ＭＳ Ｐゴシック" pitchFamily="34" charset="-128"/>
              </a:rPr>
              <a:t> 2001 Jun;24(6):1038-43.</a:t>
            </a:r>
          </a:p>
          <a:p>
            <a:pPr marL="342900" indent="-342900" defTabSz="914400"/>
            <a:r>
              <a:rPr lang="en-US" altLang="en-US" b="1" smtClean="0">
                <a:ea typeface="ＭＳ Ｐゴシック" pitchFamily="34" charset="-128"/>
              </a:rPr>
              <a:t>Diabetes Screening in Canada (DIASCAN) Study: prevalence of undiagnosed diabetes and glucose intolerance in family physician offices.</a:t>
            </a:r>
          </a:p>
          <a:p>
            <a:pPr marL="342900" indent="-342900" defTabSz="914400"/>
            <a:r>
              <a:rPr lang="en-US" altLang="en-US" smtClean="0">
                <a:ea typeface="ＭＳ Ｐゴシック" pitchFamily="34" charset="-128"/>
                <a:hlinkClick r:id="rId4" invalidUrl="http://www-ncbi-nlm-nih-gov.myaccess.library.utoronto.ca/pubmed?term=Leiter LA[Author]&amp;cauthor=true&amp;cauthor_uid=11375367"/>
              </a:rPr>
              <a:t>Leiter LA</a:t>
            </a:r>
            <a:r>
              <a:rPr lang="en-US" altLang="en-US" smtClean="0">
                <a:ea typeface="ＭＳ Ｐゴシック" pitchFamily="34" charset="-128"/>
              </a:rPr>
              <a:t>, </a:t>
            </a:r>
            <a:r>
              <a:rPr lang="en-US" altLang="en-US" smtClean="0">
                <a:ea typeface="ＭＳ Ｐゴシック" pitchFamily="34" charset="-128"/>
                <a:hlinkClick r:id="rId5" invalidUrl="http://www-ncbi-nlm-nih-gov.myaccess.library.utoronto.ca/pubmed?term=Barr A[Author]&amp;cauthor=true&amp;cauthor_uid=11375367"/>
              </a:rPr>
              <a:t>Barr A</a:t>
            </a:r>
            <a:r>
              <a:rPr lang="en-US" altLang="en-US" smtClean="0">
                <a:ea typeface="ＭＳ Ｐゴシック" pitchFamily="34" charset="-128"/>
              </a:rPr>
              <a:t>, </a:t>
            </a:r>
            <a:r>
              <a:rPr lang="en-US" altLang="en-US" smtClean="0">
                <a:ea typeface="ＭＳ Ｐゴシック" pitchFamily="34" charset="-128"/>
                <a:hlinkClick r:id="rId6" invalidUrl="http://www-ncbi-nlm-nih-gov.myaccess.library.utoronto.ca/pubmed?term=B%C3%A9langer A[Author]&amp;cauthor=true&amp;cauthor_uid=11375367"/>
              </a:rPr>
              <a:t>Bélanger A</a:t>
            </a:r>
            <a:r>
              <a:rPr lang="en-US" altLang="en-US" smtClean="0">
                <a:ea typeface="ＭＳ Ｐゴシック" pitchFamily="34" charset="-128"/>
              </a:rPr>
              <a:t>, </a:t>
            </a:r>
            <a:r>
              <a:rPr lang="en-US" altLang="en-US" smtClean="0">
                <a:ea typeface="ＭＳ Ｐゴシック" pitchFamily="34" charset="-128"/>
                <a:hlinkClick r:id="rId7" invalidUrl="http://www-ncbi-nlm-nih-gov.myaccess.library.utoronto.ca/pubmed?term=Lubin S[Author]&amp;cauthor=true&amp;cauthor_uid=11375367"/>
              </a:rPr>
              <a:t>Lubin S</a:t>
            </a:r>
            <a:r>
              <a:rPr lang="en-US" altLang="en-US" smtClean="0">
                <a:ea typeface="ＭＳ Ｐゴシック" pitchFamily="34" charset="-128"/>
              </a:rPr>
              <a:t>, </a:t>
            </a:r>
            <a:r>
              <a:rPr lang="en-US" altLang="en-US" smtClean="0">
                <a:ea typeface="ＭＳ Ｐゴシック" pitchFamily="34" charset="-128"/>
                <a:hlinkClick r:id="rId8" invalidUrl="http://www-ncbi-nlm-nih-gov.myaccess.library.utoronto.ca/pubmed?term=Ross SA[Author]&amp;cauthor=true&amp;cauthor_uid=11375367"/>
              </a:rPr>
              <a:t>Ross SA</a:t>
            </a:r>
            <a:r>
              <a:rPr lang="en-US" altLang="en-US" smtClean="0">
                <a:ea typeface="ＭＳ Ｐゴシック" pitchFamily="34" charset="-128"/>
              </a:rPr>
              <a:t>, </a:t>
            </a:r>
            <a:r>
              <a:rPr lang="en-US" altLang="en-US" smtClean="0">
                <a:ea typeface="ＭＳ Ｐゴシック" pitchFamily="34" charset="-128"/>
                <a:hlinkClick r:id="rId9" invalidUrl="http://www-ncbi-nlm-nih-gov.myaccess.library.utoronto.ca/pubmed?term=Tildesley HD[Author]&amp;cauthor=true&amp;cauthor_uid=11375367"/>
              </a:rPr>
              <a:t>Tildesley HD</a:t>
            </a:r>
            <a:r>
              <a:rPr lang="en-US" altLang="en-US" smtClean="0">
                <a:ea typeface="ＭＳ Ｐゴシック" pitchFamily="34" charset="-128"/>
              </a:rPr>
              <a:t>, </a:t>
            </a:r>
            <a:r>
              <a:rPr lang="en-US" altLang="en-US" smtClean="0">
                <a:ea typeface="ＭＳ Ｐゴシック" pitchFamily="34" charset="-128"/>
                <a:hlinkClick r:id="rId10" invalidUrl="http://www-ncbi-nlm-nih-gov.myaccess.library.utoronto.ca/pubmed?term=Fontaine N[Author]&amp;cauthor=true&amp;cauthor_uid=11375367"/>
              </a:rPr>
              <a:t>Fontaine N</a:t>
            </a:r>
            <a:r>
              <a:rPr lang="en-US" altLang="en-US" smtClean="0">
                <a:ea typeface="ＭＳ Ｐゴシック" pitchFamily="34" charset="-128"/>
              </a:rPr>
              <a:t>; </a:t>
            </a:r>
            <a:r>
              <a:rPr lang="en-US" altLang="en-US" smtClean="0">
                <a:ea typeface="ＭＳ Ｐゴシック" pitchFamily="34" charset="-128"/>
                <a:hlinkClick r:id="rId11" invalidUrl="http://www-ncbi-nlm-nih-gov.myaccess.library.utoronto.ca/pubmed?term=&quot;Diabetes Screening in Canada (DIASCAN) Study&quot;[Corporate Author]"/>
              </a:rPr>
              <a:t>Diabetes Screening in Canada (DIASCAN) Study</a:t>
            </a:r>
            <a:r>
              <a:rPr lang="en-US" altLang="en-US" smtClean="0">
                <a:ea typeface="ＭＳ Ｐゴシック" pitchFamily="34" charset="-128"/>
              </a:rPr>
              <a:t>.</a:t>
            </a:r>
          </a:p>
          <a:p>
            <a:pPr marL="342900" indent="-342900" defTabSz="914400"/>
            <a:r>
              <a:rPr lang="en-US" altLang="en-US" b="1" smtClean="0">
                <a:ea typeface="ＭＳ Ｐゴシック" pitchFamily="34" charset="-128"/>
              </a:rPr>
              <a:t>Source</a:t>
            </a:r>
          </a:p>
          <a:p>
            <a:pPr marL="342900" indent="-342900" defTabSz="914400"/>
            <a:r>
              <a:rPr lang="en-US" altLang="en-US" smtClean="0">
                <a:ea typeface="ＭＳ Ｐゴシック" pitchFamily="34" charset="-128"/>
              </a:rPr>
              <a:t>St. Michael's Hospital and University of Toronto, 61 Queen St. E., M4V 2L5 Toronto, Ontario, Canada. leiter@smh.toronto.on.ca</a:t>
            </a:r>
          </a:p>
          <a:p>
            <a:pPr marL="342900" indent="-342900" defTabSz="914400"/>
            <a:r>
              <a:rPr lang="en-US" altLang="en-US" b="1" smtClean="0">
                <a:ea typeface="ＭＳ Ｐゴシック" pitchFamily="34" charset="-128"/>
              </a:rPr>
              <a:t>Abstract</a:t>
            </a:r>
          </a:p>
          <a:p>
            <a:pPr marL="342900" indent="-342900" defTabSz="914400"/>
            <a:r>
              <a:rPr lang="en-US" altLang="en-US" b="1" smtClean="0">
                <a:ea typeface="ＭＳ Ｐゴシック" pitchFamily="34" charset="-128"/>
              </a:rPr>
              <a:t>OBJECTIVE: </a:t>
            </a:r>
          </a:p>
          <a:p>
            <a:pPr marL="342900" indent="-342900" defTabSz="914400"/>
            <a:r>
              <a:rPr lang="en-US" altLang="en-US" smtClean="0">
                <a:ea typeface="ＭＳ Ｐゴシック" pitchFamily="34" charset="-128"/>
              </a:rPr>
              <a:t>To assess the prevalence of undiagnosed diabetes and glucose intolerance in individuals &gt; or =40 years of age who contacted their family physician for routine care.</a:t>
            </a:r>
          </a:p>
          <a:p>
            <a:pPr marL="342900" indent="-342900" defTabSz="914400"/>
            <a:r>
              <a:rPr lang="en-US" altLang="en-US" b="1" smtClean="0">
                <a:ea typeface="ＭＳ Ｐゴシック" pitchFamily="34" charset="-128"/>
              </a:rPr>
              <a:t>RESEARCH DESIGN AND METHODS: </a:t>
            </a:r>
          </a:p>
          <a:p>
            <a:pPr marL="342900" indent="-342900" defTabSz="914400"/>
            <a:r>
              <a:rPr lang="en-US" altLang="en-US" smtClean="0">
                <a:ea typeface="ＭＳ Ｐゴシック" pitchFamily="34" charset="-128"/>
              </a:rPr>
              <a:t>The study used a stratified randomized selection of family physicians across Canada that was proportional to provincial and urban/rural populations based on Statistics Canada Census data (1996). Consecutive patients &gt; or =40 years of age were screened for diabetes. If a casual fingerprick blood glucose was &gt;5.5 mmol/l, the patient returned for a fasting venous blood glucose test. If the fasting blood glucose was 6.1-6.9 mmol/l, a 2-h 75-g post-glucose load venous blood glucose was obtained. Results of these tests were used to classify patients in diagnostic categories.</a:t>
            </a:r>
          </a:p>
          <a:p>
            <a:pPr marL="342900" indent="-342900" defTabSz="914400"/>
            <a:r>
              <a:rPr lang="en-US" altLang="en-US" b="1" smtClean="0">
                <a:ea typeface="ＭＳ Ｐゴシック" pitchFamily="34" charset="-128"/>
              </a:rPr>
              <a:t>RESULTS: </a:t>
            </a:r>
          </a:p>
          <a:p>
            <a:pPr marL="342900" indent="-342900" defTabSz="914400"/>
            <a:r>
              <a:rPr lang="en-US" altLang="en-US" smtClean="0">
                <a:ea typeface="ＭＳ Ｐゴシック" pitchFamily="34" charset="-128"/>
              </a:rPr>
              <a:t>Data were available for 9,042 patients. Previously undiagnosed diabetes was discovered in 2.2% of the patients, and new glucose intolerance was found in an additional 3.5% of patients. Overall, 16.4% of patients had previously known diabetes. The decrease in fasting plasma glucose criterion from 7.8 to 7.0 mmol/l resulted in a 2.2% versus a 1.6% prevalence of new diabetes. Several risk factors were reported in a significantly greater proportion of patients with new glucose intolerance and either new and known diabetes compared with the normal glucose tolerance group of patients.</a:t>
            </a:r>
          </a:p>
          <a:p>
            <a:pPr marL="342900" indent="-342900" defTabSz="914400"/>
            <a:r>
              <a:rPr lang="en-US" altLang="en-US" b="1" smtClean="0">
                <a:ea typeface="ＭＳ Ｐゴシック" pitchFamily="34" charset="-128"/>
              </a:rPr>
              <a:t>CONCLUSIONS: </a:t>
            </a:r>
          </a:p>
          <a:p>
            <a:pPr marL="342900" indent="-342900" defTabSz="914400"/>
            <a:r>
              <a:rPr lang="en-US" altLang="en-US" smtClean="0">
                <a:ea typeface="ＭＳ Ｐゴシック" pitchFamily="34" charset="-128"/>
              </a:rPr>
              <a:t>Routine screening for diabetes by family physicians is justified in patients &gt; or =40 years of age, given the finding of previously undiagnosed diabetes in 2.2% of these patients and newly diagnosed glucose intolerance in an additional 3.5% of these patients. Another 16.4% of primary care patients &gt; or =40 years of age have known diabetes. This has important implications regarding health resources and physician education.</a:t>
            </a:r>
          </a:p>
          <a:p>
            <a:pPr marL="342900" indent="-342900" defTabSz="914400"/>
            <a:endParaRPr lang="en-US" altLang="en-US" smtClean="0">
              <a:ea typeface="ＭＳ Ｐゴシック" pitchFamily="34" charset="-128"/>
            </a:endParaRPr>
          </a:p>
        </p:txBody>
      </p:sp>
      <p:sp>
        <p:nvSpPr>
          <p:cNvPr id="2150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fld id="{8BC55723-0109-4C8A-A383-09D316C896C4}" type="slidenum">
              <a:rPr lang="en-US" altLang="en-US" sz="1200">
                <a:latin typeface="Arial" pitchFamily="34" charset="0"/>
              </a:rPr>
              <a:pPr algn="r" defTabSz="914400"/>
              <a:t>5</a:t>
            </a:fld>
            <a:endParaRPr lang="en-US" altLang="en-US" sz="1200">
              <a:latin typeface="Arial" pitchFamily="34" charset="0"/>
            </a:endParaRPr>
          </a:p>
        </p:txBody>
      </p:sp>
    </p:spTree>
    <p:extLst>
      <p:ext uri="{BB962C8B-B14F-4D97-AF65-F5344CB8AC3E}">
        <p14:creationId xmlns:p14="http://schemas.microsoft.com/office/powerpoint/2010/main" val="147526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r>
              <a:rPr lang="en-US" altLang="en-US" smtClean="0">
                <a:ea typeface="ＭＳ Ｐゴシック" pitchFamily="34" charset="-128"/>
                <a:hlinkClick r:id="rId3" tooltip="Lancet."/>
              </a:rPr>
              <a:t>Lancet.</a:t>
            </a:r>
            <a:r>
              <a:rPr lang="en-US" altLang="en-US" smtClean="0">
                <a:ea typeface="ＭＳ Ｐゴシック" pitchFamily="34" charset="-128"/>
              </a:rPr>
              <a:t> 2012 Nov 17;380(9855):1741-8. doi: 10.1016/S0140-6736(12)61422-6. Epub 2012 Oct 4.</a:t>
            </a:r>
          </a:p>
          <a:p>
            <a:pPr marL="342900" indent="-342900" defTabSz="914400"/>
            <a:r>
              <a:rPr lang="en-US" altLang="en-US" b="1" smtClean="0">
                <a:ea typeface="ＭＳ Ｐゴシック" pitchFamily="34" charset="-128"/>
              </a:rPr>
              <a:t>Screening for type 2 diabetes and population mortality over 10 years (ADDITION-Cambridge): a cluster-randomised controlled trial.</a:t>
            </a:r>
          </a:p>
          <a:p>
            <a:pPr marL="342900" indent="-342900" defTabSz="914400"/>
            <a:r>
              <a:rPr lang="en-US" altLang="en-US" smtClean="0">
                <a:ea typeface="ＭＳ Ｐゴシック" pitchFamily="34" charset="-128"/>
                <a:hlinkClick r:id="rId4" invalidUrl="http://www-ncbi-nlm-nih-gov.myaccess.library.utoronto.ca/pubmed?term=Simmons RK[Author]&amp;cauthor=true&amp;cauthor_uid=23040422"/>
              </a:rPr>
              <a:t>Simmons RK</a:t>
            </a:r>
            <a:r>
              <a:rPr lang="en-US" altLang="en-US" smtClean="0">
                <a:ea typeface="ＭＳ Ｐゴシック" pitchFamily="34" charset="-128"/>
              </a:rPr>
              <a:t>, </a:t>
            </a:r>
            <a:r>
              <a:rPr lang="en-US" altLang="en-US" smtClean="0">
                <a:ea typeface="ＭＳ Ｐゴシック" pitchFamily="34" charset="-128"/>
                <a:hlinkClick r:id="rId5" invalidUrl="http://www-ncbi-nlm-nih-gov.myaccess.library.utoronto.ca/pubmed?term=Echouffo-Tcheugui JB[Author]&amp;cauthor=true&amp;cauthor_uid=23040422"/>
              </a:rPr>
              <a:t>Echouffo-Tcheugui JB</a:t>
            </a:r>
            <a:r>
              <a:rPr lang="en-US" altLang="en-US" smtClean="0">
                <a:ea typeface="ＭＳ Ｐゴシック" pitchFamily="34" charset="-128"/>
              </a:rPr>
              <a:t>, </a:t>
            </a:r>
            <a:r>
              <a:rPr lang="en-US" altLang="en-US" smtClean="0">
                <a:ea typeface="ＭＳ Ｐゴシック" pitchFamily="34" charset="-128"/>
                <a:hlinkClick r:id="rId6" invalidUrl="http://www-ncbi-nlm-nih-gov.myaccess.library.utoronto.ca/pubmed?term=Sharp SJ[Author]&amp;cauthor=true&amp;cauthor_uid=23040422"/>
              </a:rPr>
              <a:t>Sharp SJ</a:t>
            </a:r>
            <a:r>
              <a:rPr lang="en-US" altLang="en-US" smtClean="0">
                <a:ea typeface="ＭＳ Ｐゴシック" pitchFamily="34" charset="-128"/>
              </a:rPr>
              <a:t>, </a:t>
            </a:r>
            <a:r>
              <a:rPr lang="en-US" altLang="en-US" smtClean="0">
                <a:ea typeface="ＭＳ Ｐゴシック" pitchFamily="34" charset="-128"/>
                <a:hlinkClick r:id="rId7" invalidUrl="http://www-ncbi-nlm-nih-gov.myaccess.library.utoronto.ca/pubmed?term=Sargeant LA[Author]&amp;cauthor=true&amp;cauthor_uid=23040422"/>
              </a:rPr>
              <a:t>Sargeant LA</a:t>
            </a:r>
            <a:r>
              <a:rPr lang="en-US" altLang="en-US" smtClean="0">
                <a:ea typeface="ＭＳ Ｐゴシック" pitchFamily="34" charset="-128"/>
              </a:rPr>
              <a:t>, </a:t>
            </a:r>
            <a:r>
              <a:rPr lang="en-US" altLang="en-US" smtClean="0">
                <a:ea typeface="ＭＳ Ｐゴシック" pitchFamily="34" charset="-128"/>
                <a:hlinkClick r:id="rId8" invalidUrl="http://www-ncbi-nlm-nih-gov.myaccess.library.utoronto.ca/pubmed?term=Williams KM[Author]&amp;cauthor=true&amp;cauthor_uid=23040422"/>
              </a:rPr>
              <a:t>Williams KM</a:t>
            </a:r>
            <a:r>
              <a:rPr lang="en-US" altLang="en-US" smtClean="0">
                <a:ea typeface="ＭＳ Ｐゴシック" pitchFamily="34" charset="-128"/>
              </a:rPr>
              <a:t>, </a:t>
            </a:r>
            <a:r>
              <a:rPr lang="en-US" altLang="en-US" smtClean="0">
                <a:ea typeface="ＭＳ Ｐゴシック" pitchFamily="34" charset="-128"/>
                <a:hlinkClick r:id="rId9" invalidUrl="http://www-ncbi-nlm-nih-gov.myaccess.library.utoronto.ca/pubmed?term=Prevost AT[Author]&amp;cauthor=true&amp;cauthor_uid=23040422"/>
              </a:rPr>
              <a:t>Prevost AT</a:t>
            </a:r>
            <a:r>
              <a:rPr lang="en-US" altLang="en-US" smtClean="0">
                <a:ea typeface="ＭＳ Ｐゴシック" pitchFamily="34" charset="-128"/>
              </a:rPr>
              <a:t>, </a:t>
            </a:r>
            <a:r>
              <a:rPr lang="en-US" altLang="en-US" smtClean="0">
                <a:ea typeface="ＭＳ Ｐゴシック" pitchFamily="34" charset="-128"/>
                <a:hlinkClick r:id="rId10" invalidUrl="http://www-ncbi-nlm-nih-gov.myaccess.library.utoronto.ca/pubmed?term=Kinmonth AL[Author]&amp;cauthor=true&amp;cauthor_uid=23040422"/>
              </a:rPr>
              <a:t>Kinmonth AL</a:t>
            </a:r>
            <a:r>
              <a:rPr lang="en-US" altLang="en-US" smtClean="0">
                <a:ea typeface="ＭＳ Ｐゴシック" pitchFamily="34" charset="-128"/>
              </a:rPr>
              <a:t>, </a:t>
            </a:r>
            <a:r>
              <a:rPr lang="en-US" altLang="en-US" smtClean="0">
                <a:ea typeface="ＭＳ Ｐゴシック" pitchFamily="34" charset="-128"/>
                <a:hlinkClick r:id="rId11" invalidUrl="http://www-ncbi-nlm-nih-gov.myaccess.library.utoronto.ca/pubmed?term=Wareham NJ[Author]&amp;cauthor=true&amp;cauthor_uid=23040422"/>
              </a:rPr>
              <a:t>Wareham NJ</a:t>
            </a:r>
            <a:r>
              <a:rPr lang="en-US" altLang="en-US" smtClean="0">
                <a:ea typeface="ＭＳ Ｐゴシック" pitchFamily="34" charset="-128"/>
              </a:rPr>
              <a:t>, </a:t>
            </a:r>
            <a:r>
              <a:rPr lang="en-US" altLang="en-US" smtClean="0">
                <a:ea typeface="ＭＳ Ｐゴシック" pitchFamily="34" charset="-128"/>
                <a:hlinkClick r:id="rId12" invalidUrl="http://www-ncbi-nlm-nih-gov.myaccess.library.utoronto.ca/pubmed?term=Griffin SJ[Author]&amp;cauthor=true&amp;cauthor_uid=23040422"/>
              </a:rPr>
              <a:t>Griffin SJ</a:t>
            </a:r>
            <a:r>
              <a:rPr lang="en-US" altLang="en-US" smtClean="0">
                <a:ea typeface="ＭＳ Ｐゴシック" pitchFamily="34" charset="-128"/>
              </a:rPr>
              <a:t>.</a:t>
            </a:r>
          </a:p>
          <a:p>
            <a:pPr marL="342900" indent="-342900" defTabSz="914400"/>
            <a:r>
              <a:rPr lang="en-US" altLang="en-US" b="1" smtClean="0">
                <a:ea typeface="ＭＳ Ｐゴシック" pitchFamily="34" charset="-128"/>
              </a:rPr>
              <a:t>Source</a:t>
            </a:r>
          </a:p>
          <a:p>
            <a:pPr marL="342900" indent="-342900" defTabSz="914400"/>
            <a:r>
              <a:rPr lang="en-US" altLang="en-US" smtClean="0">
                <a:ea typeface="ＭＳ Ｐゴシック" pitchFamily="34" charset="-128"/>
              </a:rPr>
              <a:t>MRC Epidemiology Unit, Cambridge, UK.</a:t>
            </a:r>
          </a:p>
          <a:p>
            <a:pPr marL="342900" indent="-342900" defTabSz="914400"/>
            <a:r>
              <a:rPr lang="en-US" altLang="en-US" b="1" smtClean="0">
                <a:ea typeface="ＭＳ Ｐゴシック" pitchFamily="34" charset="-128"/>
              </a:rPr>
              <a:t>Abstract</a:t>
            </a:r>
          </a:p>
          <a:p>
            <a:pPr marL="342900" indent="-342900" defTabSz="914400"/>
            <a:r>
              <a:rPr lang="en-US" altLang="en-US" b="1" smtClean="0">
                <a:ea typeface="ＭＳ Ｐゴシック" pitchFamily="34" charset="-128"/>
              </a:rPr>
              <a:t>BACKGROUND: </a:t>
            </a:r>
          </a:p>
          <a:p>
            <a:pPr marL="342900" indent="-342900" defTabSz="914400"/>
            <a:r>
              <a:rPr lang="en-US" altLang="en-US" smtClean="0">
                <a:ea typeface="ＭＳ Ｐゴシック" pitchFamily="34" charset="-128"/>
              </a:rPr>
              <a:t>The increasing prevalence of type 2 diabetes poses a major public health challenge. Population-based screening and early treatment for type 2 diabetes could reduce this growing burden. However, uncertainty persists around the benefits of screening for type 2 diabetes. We assessed the effect of a population-based stepwise screening programme on mortality.</a:t>
            </a:r>
          </a:p>
          <a:p>
            <a:pPr marL="342900" indent="-342900" defTabSz="914400"/>
            <a:r>
              <a:rPr lang="en-US" altLang="en-US" b="1" smtClean="0">
                <a:ea typeface="ＭＳ Ｐゴシック" pitchFamily="34" charset="-128"/>
              </a:rPr>
              <a:t>METHODS: </a:t>
            </a:r>
          </a:p>
          <a:p>
            <a:pPr marL="342900" indent="-342900" defTabSz="914400"/>
            <a:r>
              <a:rPr lang="en-US" altLang="en-US" smtClean="0">
                <a:ea typeface="ＭＳ Ｐゴシック" pitchFamily="34" charset="-128"/>
              </a:rPr>
              <a:t>In a pragmatic parallel group, cluster-randomised trial, 33 general practices in eastern England were randomly assigned by the method of minimisation in an unbalanced design to: screening followed by intensive multifactorial treatment for people diagnosed with diabetes (n=15); screening plus routine care of diabetes according to national guidelines (n=13); and a no-screening control group (n=5). The study population consisted of 20,184 individuals aged 40-69 years (mean 58 years), at high risk of prevalent undiagnosed diabetes, on the basis of a previously validated risk score. In screening practices, individuals were invited to a stepwise programme including random capillary blood glucose and glycated haemoglobin (HbA(1c)) tests, a fasting capillary blood glucose test, and a confirmatory oral glucose tolerance test. The primary outcome was all-cause mortality. All participants were flagged for mortality surveillance by the England and Wales Office of National Statistics. Analysis was by intention-to-screen and compared all-cause mortality rates between screening and control groups. This study is registered, number ISRCTN86769081.</a:t>
            </a:r>
          </a:p>
          <a:p>
            <a:pPr marL="342900" indent="-342900" defTabSz="914400"/>
            <a:r>
              <a:rPr lang="en-US" altLang="en-US" b="1" smtClean="0">
                <a:ea typeface="ＭＳ Ｐゴシック" pitchFamily="34" charset="-128"/>
              </a:rPr>
              <a:t>FINDINGS: </a:t>
            </a:r>
          </a:p>
          <a:p>
            <a:pPr marL="342900" indent="-342900" defTabSz="914400"/>
            <a:r>
              <a:rPr lang="en-US" altLang="en-US" smtClean="0">
                <a:ea typeface="ＭＳ Ｐゴシック" pitchFamily="34" charset="-128"/>
              </a:rPr>
              <a:t>Of 16,047 high-risk individuals in screening practices, 15,089 (94%) were invited for screening during 2001-06, 11,737 (73%) attended, and 466 (3%) were diagnosed with diabetes. 4137 control individuals were followed up. During 184,057 person-years of follow up (median duration 9·6 years [IQR 8·9-9·9]), there were 1532 deaths in the screening practices and 377 in control practices (mortality hazard ratio [HR] 1·06, 95% CI 0·90-1·25). We noted no significant reduction in cardiovascular (HR 1·02, 95% CI 0·75-1·38), cancer (1·08, 0·90-1·30), or diabetes-related mortality (1·26, 0·75-2·10) associated with invitation to screening.</a:t>
            </a:r>
          </a:p>
          <a:p>
            <a:pPr marL="342900" indent="-342900" defTabSz="914400"/>
            <a:r>
              <a:rPr lang="en-US" altLang="en-US" b="1" smtClean="0">
                <a:ea typeface="ＭＳ Ｐゴシック" pitchFamily="34" charset="-128"/>
              </a:rPr>
              <a:t>INTERPRETATION: </a:t>
            </a:r>
          </a:p>
          <a:p>
            <a:pPr marL="342900" indent="-342900" defTabSz="914400"/>
            <a:r>
              <a:rPr lang="en-US" altLang="en-US" smtClean="0">
                <a:ea typeface="ＭＳ Ｐゴシック" pitchFamily="34" charset="-128"/>
              </a:rPr>
              <a:t>In this large UK sample, screening for type 2 diabetes in patients at increased risk was not associated with a reduction in all-cause, cardiovascular, or diabetes-related mortality within 10 years. The benefits of screening might be smaller than expected and restricted to individuals with detectable disease.</a:t>
            </a:r>
          </a:p>
          <a:p>
            <a:pPr marL="342900" indent="-342900" defTabSz="914400"/>
            <a:r>
              <a:rPr lang="en-US" altLang="en-US" b="1" smtClean="0">
                <a:ea typeface="ＭＳ Ｐゴシック" pitchFamily="34" charset="-128"/>
              </a:rPr>
              <a:t>FUNDING: </a:t>
            </a:r>
          </a:p>
          <a:p>
            <a:pPr marL="342900" indent="-342900" defTabSz="914400"/>
            <a:r>
              <a:rPr lang="en-US" altLang="en-US" smtClean="0">
                <a:ea typeface="ＭＳ Ｐゴシック" pitchFamily="34" charset="-128"/>
              </a:rPr>
              <a:t>Wellcome Trust; UK Medical Research Council; National Health Service research and development support; UK National Institute for Health Research; University of Aarhus, Denmark; Bio-Rad.</a:t>
            </a:r>
          </a:p>
          <a:p>
            <a:pPr marL="342900" indent="-342900" defTabSz="914400"/>
            <a:r>
              <a:rPr lang="en-US" altLang="en-US" smtClean="0">
                <a:ea typeface="ＭＳ Ｐゴシック" pitchFamily="34" charset="-128"/>
              </a:rPr>
              <a:t>Copyright © 2012 Elsevier Ltd. All rights reserved.</a:t>
            </a:r>
          </a:p>
          <a:p>
            <a:pPr marL="342900" indent="-342900" defTabSz="914400"/>
            <a:endParaRPr lang="en-US" altLang="en-US" smtClean="0">
              <a:ea typeface="ＭＳ Ｐゴシック" pitchFamily="34" charset="-128"/>
            </a:endParaRPr>
          </a:p>
        </p:txBody>
      </p:sp>
      <p:sp>
        <p:nvSpPr>
          <p:cNvPr id="2355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fld id="{D1E8C8FC-4474-437C-8D36-86878E5DDF71}" type="slidenum">
              <a:rPr lang="en-US" altLang="en-US" sz="1200">
                <a:latin typeface="Arial" pitchFamily="34" charset="0"/>
              </a:rPr>
              <a:pPr algn="r" defTabSz="914400"/>
              <a:t>6</a:t>
            </a:fld>
            <a:endParaRPr lang="en-US" altLang="en-US" sz="1200">
              <a:latin typeface="Arial" pitchFamily="34" charset="0"/>
            </a:endParaRPr>
          </a:p>
        </p:txBody>
      </p:sp>
    </p:spTree>
    <p:extLst>
      <p:ext uri="{BB962C8B-B14F-4D97-AF65-F5344CB8AC3E}">
        <p14:creationId xmlns:p14="http://schemas.microsoft.com/office/powerpoint/2010/main" val="1282815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endParaRPr lang="en-CA" altLang="en-US" smtClean="0">
              <a:ea typeface="ＭＳ Ｐゴシック" pitchFamily="34" charset="-128"/>
            </a:endParaRPr>
          </a:p>
        </p:txBody>
      </p:sp>
      <p:sp>
        <p:nvSpPr>
          <p:cNvPr id="2560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fld id="{74D75A20-1D8C-4083-A256-BC7C7E399251}" type="slidenum">
              <a:rPr lang="en-US" altLang="en-US" sz="1200">
                <a:latin typeface="Arial" pitchFamily="34" charset="0"/>
              </a:rPr>
              <a:pPr algn="r" defTabSz="914400"/>
              <a:t>7</a:t>
            </a:fld>
            <a:endParaRPr lang="en-US" altLang="en-US" sz="1200">
              <a:latin typeface="Arial" pitchFamily="34" charset="0"/>
            </a:endParaRPr>
          </a:p>
        </p:txBody>
      </p:sp>
    </p:spTree>
    <p:extLst>
      <p:ext uri="{BB962C8B-B14F-4D97-AF65-F5344CB8AC3E}">
        <p14:creationId xmlns:p14="http://schemas.microsoft.com/office/powerpoint/2010/main" val="1695188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eaLnBrk="1" hangingPunct="1">
              <a:spcBef>
                <a:spcPct val="0"/>
              </a:spcBef>
            </a:pPr>
            <a:r>
              <a:rPr lang="en-CA" altLang="en-US" smtClean="0">
                <a:ea typeface="ＭＳ Ｐゴシック" pitchFamily="34" charset="-128"/>
              </a:rPr>
              <a:t>Source: Public Health Agency of Canada (September 2011); using 2008/09 data from the Canadian Chronic Disease Surveillance System (Public Health Agency of Canada).</a:t>
            </a:r>
          </a:p>
          <a:p>
            <a:pPr marL="342900" indent="-342900" defTabSz="914400" eaLnBrk="1" hangingPunct="1">
              <a:spcBef>
                <a:spcPct val="0"/>
              </a:spcBef>
            </a:pPr>
            <a:endParaRPr lang="en-CA" altLang="en-US" smtClean="0">
              <a:ea typeface="ＭＳ Ｐゴシック" pitchFamily="34" charset="-128"/>
            </a:endParaRPr>
          </a:p>
        </p:txBody>
      </p:sp>
      <p:sp>
        <p:nvSpPr>
          <p:cNvPr id="2765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fld id="{FE478212-D723-496F-A9B4-509AFBD84FFC}" type="slidenum">
              <a:rPr lang="en-US" altLang="en-US" sz="1200">
                <a:solidFill>
                  <a:srgbClr val="000000"/>
                </a:solidFill>
                <a:latin typeface="Arial" pitchFamily="34" charset="0"/>
              </a:rPr>
              <a:pPr algn="r" defTabSz="914400"/>
              <a:t>8</a:t>
            </a:fld>
            <a:endParaRPr lang="en-US" altLang="en-US" sz="1200">
              <a:solidFill>
                <a:srgbClr val="000000"/>
              </a:solidFill>
              <a:latin typeface="Arial" pitchFamily="34" charset="0"/>
            </a:endParaRPr>
          </a:p>
        </p:txBody>
      </p:sp>
    </p:spTree>
    <p:extLst>
      <p:ext uri="{BB962C8B-B14F-4D97-AF65-F5344CB8AC3E}">
        <p14:creationId xmlns:p14="http://schemas.microsoft.com/office/powerpoint/2010/main" val="1250185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endParaRPr lang="en-CA" altLang="en-US" smtClean="0">
              <a:ea typeface="ＭＳ Ｐゴシック" pitchFamily="34" charset="-128"/>
            </a:endParaRPr>
          </a:p>
        </p:txBody>
      </p:sp>
      <p:sp>
        <p:nvSpPr>
          <p:cNvPr id="3379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fld id="{088CB469-20C2-433A-AC46-FDEF512A9166}" type="slidenum">
              <a:rPr lang="en-US" altLang="en-US" sz="1200">
                <a:latin typeface="Arial" pitchFamily="34" charset="0"/>
              </a:rPr>
              <a:pPr algn="r" defTabSz="914400"/>
              <a:t>13</a:t>
            </a:fld>
            <a:endParaRPr lang="en-US" altLang="en-US" sz="1200">
              <a:latin typeface="Arial" pitchFamily="34" charset="0"/>
            </a:endParaRPr>
          </a:p>
        </p:txBody>
      </p:sp>
    </p:spTree>
    <p:extLst>
      <p:ext uri="{BB962C8B-B14F-4D97-AF65-F5344CB8AC3E}">
        <p14:creationId xmlns:p14="http://schemas.microsoft.com/office/powerpoint/2010/main" val="889965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endParaRPr lang="en-CA" altLang="en-US" smtClean="0">
              <a:ea typeface="ＭＳ Ｐゴシック" pitchFamily="34" charset="-128"/>
            </a:endParaRPr>
          </a:p>
        </p:txBody>
      </p:sp>
      <p:sp>
        <p:nvSpPr>
          <p:cNvPr id="3584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fld id="{EEFEE50B-77F9-4F05-BFEC-F0E8F404B0CF}" type="slidenum">
              <a:rPr lang="en-US" altLang="en-US" sz="1200">
                <a:latin typeface="Arial" pitchFamily="34" charset="0"/>
              </a:rPr>
              <a:pPr algn="r" defTabSz="914400"/>
              <a:t>14</a:t>
            </a:fld>
            <a:endParaRPr lang="en-US" altLang="en-US" sz="1200">
              <a:latin typeface="Arial" pitchFamily="34" charset="0"/>
            </a:endParaRPr>
          </a:p>
        </p:txBody>
      </p:sp>
    </p:spTree>
    <p:extLst>
      <p:ext uri="{BB962C8B-B14F-4D97-AF65-F5344CB8AC3E}">
        <p14:creationId xmlns:p14="http://schemas.microsoft.com/office/powerpoint/2010/main" val="421464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endParaRPr lang="en-CA" altLang="en-US" smtClean="0">
              <a:ea typeface="ＭＳ Ｐゴシック" pitchFamily="34" charset="-128"/>
            </a:endParaRPr>
          </a:p>
        </p:txBody>
      </p:sp>
      <p:sp>
        <p:nvSpPr>
          <p:cNvPr id="3789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fld id="{08D74EAE-971F-4E5F-9E92-B4CF4A083375}" type="slidenum">
              <a:rPr lang="en-US" altLang="en-US" sz="1200">
                <a:latin typeface="Arial" pitchFamily="34" charset="0"/>
              </a:rPr>
              <a:pPr algn="r" defTabSz="914400"/>
              <a:t>15</a:t>
            </a:fld>
            <a:endParaRPr lang="en-US" altLang="en-US" sz="1200">
              <a:latin typeface="Arial" pitchFamily="34" charset="0"/>
            </a:endParaRPr>
          </a:p>
        </p:txBody>
      </p:sp>
    </p:spTree>
    <p:extLst>
      <p:ext uri="{BB962C8B-B14F-4D97-AF65-F5344CB8AC3E}">
        <p14:creationId xmlns:p14="http://schemas.microsoft.com/office/powerpoint/2010/main" val="1154867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endParaRPr lang="en-CA" altLang="en-US" smtClean="0">
              <a:ea typeface="ＭＳ Ｐゴシック" pitchFamily="34" charset="-128"/>
            </a:endParaRPr>
          </a:p>
        </p:txBody>
      </p:sp>
      <p:sp>
        <p:nvSpPr>
          <p:cNvPr id="4096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fld id="{5AC6798B-7CE8-4408-B12A-BBB1CEAFE513}" type="slidenum">
              <a:rPr lang="en-US" altLang="en-US" sz="1200">
                <a:latin typeface="Arial" pitchFamily="34" charset="0"/>
              </a:rPr>
              <a:pPr algn="r" defTabSz="914400"/>
              <a:t>17</a:t>
            </a:fld>
            <a:endParaRPr lang="en-US" altLang="en-US" sz="1200">
              <a:latin typeface="Arial" pitchFamily="34" charset="0"/>
            </a:endParaRPr>
          </a:p>
        </p:txBody>
      </p:sp>
    </p:spTree>
    <p:extLst>
      <p:ext uri="{BB962C8B-B14F-4D97-AF65-F5344CB8AC3E}">
        <p14:creationId xmlns:p14="http://schemas.microsoft.com/office/powerpoint/2010/main" val="905274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FF829BC7-1FD2-4963-91E9-C93D15D07AD9}"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123126A9-8E80-4427-9A3F-944079D327FC}" type="datetimeFigureOut">
              <a:rPr lang="en-US" altLang="en-US"/>
              <a:pPr/>
              <a:t>10/23/18</a:t>
            </a:fld>
            <a:endParaRPr lang="en-US" altLang="en-US"/>
          </a:p>
        </p:txBody>
      </p:sp>
    </p:spTree>
    <p:extLst>
      <p:ext uri="{BB962C8B-B14F-4D97-AF65-F5344CB8AC3E}">
        <p14:creationId xmlns:p14="http://schemas.microsoft.com/office/powerpoint/2010/main" val="1373178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82ED19EB-5004-42B9-A43F-53DCDA4643A3}"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93A9BAC-B331-4CEA-9482-6F6D5C0264DF}" type="slidenum">
              <a:rPr lang="en-US" altLang="en-US"/>
              <a:pPr/>
              <a:t>‹#›</a:t>
            </a:fld>
            <a:endParaRPr lang="en-US" altLang="en-US"/>
          </a:p>
        </p:txBody>
      </p:sp>
    </p:spTree>
    <p:extLst>
      <p:ext uri="{BB962C8B-B14F-4D97-AF65-F5344CB8AC3E}">
        <p14:creationId xmlns:p14="http://schemas.microsoft.com/office/powerpoint/2010/main" val="2254022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1FF9E1DF-D6DB-47E2-91C4-DE6955126938}"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4421326-DEAF-49BF-8435-89123CF23E22}" type="slidenum">
              <a:rPr lang="en-US" altLang="en-US"/>
              <a:pPr/>
              <a:t>‹#›</a:t>
            </a:fld>
            <a:endParaRPr lang="en-US" altLang="en-US"/>
          </a:p>
        </p:txBody>
      </p:sp>
    </p:spTree>
    <p:extLst>
      <p:ext uri="{BB962C8B-B14F-4D97-AF65-F5344CB8AC3E}">
        <p14:creationId xmlns:p14="http://schemas.microsoft.com/office/powerpoint/2010/main" val="2459022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5910128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438875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2850325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60297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3746277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1089090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7529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03994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2601A416-1637-4547-BE86-1F3A14C0FA3B}"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C9602F19-6152-46D1-9A0A-7680F24B63DA}" type="datetimeFigureOut">
              <a:rPr lang="en-US" altLang="en-US"/>
              <a:pPr/>
              <a:t>10/23/18</a:t>
            </a:fld>
            <a:endParaRPr lang="en-US" altLang="en-US"/>
          </a:p>
        </p:txBody>
      </p:sp>
    </p:spTree>
    <p:extLst>
      <p:ext uri="{BB962C8B-B14F-4D97-AF65-F5344CB8AC3E}">
        <p14:creationId xmlns:p14="http://schemas.microsoft.com/office/powerpoint/2010/main" val="9613600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5257698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1063088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935424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2A91F25F-15C3-4E36-8C00-EF4396A8B8A1}"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3EAFB86A-CAD2-4613-AB6F-4A5D202E7564}" type="datetimeFigureOut">
              <a:rPr lang="en-US" altLang="en-US"/>
              <a:pPr/>
              <a:t>10/23/18</a:t>
            </a:fld>
            <a:endParaRPr lang="en-US" altLang="en-US"/>
          </a:p>
        </p:txBody>
      </p:sp>
    </p:spTree>
    <p:extLst>
      <p:ext uri="{BB962C8B-B14F-4D97-AF65-F5344CB8AC3E}">
        <p14:creationId xmlns:p14="http://schemas.microsoft.com/office/powerpoint/2010/main" val="3206683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207406FF-5A8A-4FB0-9544-2710EE521F98}"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3A90730C-245C-4D2A-BCE5-D838CB6B26C8}" type="datetimeFigureOut">
              <a:rPr lang="en-US" altLang="en-US"/>
              <a:pPr/>
              <a:t>10/23/18</a:t>
            </a:fld>
            <a:endParaRPr lang="en-US" altLang="en-US"/>
          </a:p>
        </p:txBody>
      </p:sp>
    </p:spTree>
    <p:extLst>
      <p:ext uri="{BB962C8B-B14F-4D97-AF65-F5344CB8AC3E}">
        <p14:creationId xmlns:p14="http://schemas.microsoft.com/office/powerpoint/2010/main" val="682216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7C27B0FF-8969-4A96-84B4-D6B9D01C2082}"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89E6A258-0FEC-49EB-8495-E07E843A8770}" type="datetimeFigureOut">
              <a:rPr lang="en-US" altLang="en-US"/>
              <a:pPr/>
              <a:t>10/23/18</a:t>
            </a:fld>
            <a:endParaRPr lang="en-US" altLang="en-US"/>
          </a:p>
        </p:txBody>
      </p:sp>
    </p:spTree>
    <p:extLst>
      <p:ext uri="{BB962C8B-B14F-4D97-AF65-F5344CB8AC3E}">
        <p14:creationId xmlns:p14="http://schemas.microsoft.com/office/powerpoint/2010/main" val="795369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B0873DEE-A9B3-4EBA-A67F-04CEE45558B3}"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B25AA561-ACC6-41A4-B77B-72E7C478F7F6}" type="datetimeFigureOut">
              <a:rPr lang="en-US" altLang="en-US"/>
              <a:pPr/>
              <a:t>10/23/18</a:t>
            </a:fld>
            <a:endParaRPr lang="en-US" altLang="en-US"/>
          </a:p>
        </p:txBody>
      </p:sp>
    </p:spTree>
    <p:extLst>
      <p:ext uri="{BB962C8B-B14F-4D97-AF65-F5344CB8AC3E}">
        <p14:creationId xmlns:p14="http://schemas.microsoft.com/office/powerpoint/2010/main" val="1894036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48BA5873-8F02-4C05-B7F6-0AA894BB3987}"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FD53C7FD-B87D-461C-9EBB-5CA300743FB4}" type="datetimeFigureOut">
              <a:rPr lang="en-US" altLang="en-US"/>
              <a:pPr/>
              <a:t>10/23/18</a:t>
            </a:fld>
            <a:endParaRPr lang="en-US" altLang="en-US"/>
          </a:p>
        </p:txBody>
      </p:sp>
    </p:spTree>
    <p:extLst>
      <p:ext uri="{BB962C8B-B14F-4D97-AF65-F5344CB8AC3E}">
        <p14:creationId xmlns:p14="http://schemas.microsoft.com/office/powerpoint/2010/main" val="810769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227A0348-EB86-477D-A7B3-E123B2CDEBC0}"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70BE08E8-5F41-4FEE-B9A4-B3EDD2AF06AF}" type="slidenum">
              <a:rPr lang="en-US" altLang="en-US"/>
              <a:pPr/>
              <a:t>‹#›</a:t>
            </a:fld>
            <a:endParaRPr lang="en-US" altLang="en-US"/>
          </a:p>
        </p:txBody>
      </p:sp>
    </p:spTree>
    <p:extLst>
      <p:ext uri="{BB962C8B-B14F-4D97-AF65-F5344CB8AC3E}">
        <p14:creationId xmlns:p14="http://schemas.microsoft.com/office/powerpoint/2010/main" val="537797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6F1C92AD-0BFD-4B3A-8D28-1EA42C12513E}"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EFA072ED-1A32-402B-B595-50FDBA3216BA}" type="slidenum">
              <a:rPr lang="en-US" altLang="en-US"/>
              <a:pPr/>
              <a:t>‹#›</a:t>
            </a:fld>
            <a:endParaRPr lang="en-US" altLang="en-US"/>
          </a:p>
        </p:txBody>
      </p:sp>
    </p:spTree>
    <p:extLst>
      <p:ext uri="{BB962C8B-B14F-4D97-AF65-F5344CB8AC3E}">
        <p14:creationId xmlns:p14="http://schemas.microsoft.com/office/powerpoint/2010/main" val="107212042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cs typeface="Arial" pitchFamily="34" charset="0"/>
              </a:defRPr>
            </a:lvl1pPr>
          </a:lstStyle>
          <a:p>
            <a:fld id="{891C7FCE-D4F3-400A-B569-167ABCA8F99E}"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3"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1" name="TextBox 10"/>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ＭＳ Ｐゴシック"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pitchFamily="34" charset="0"/>
        <a:buChar char="•"/>
        <a:defRPr sz="2600" b="1" kern="1200">
          <a:solidFill>
            <a:srgbClr val="1E3268"/>
          </a:solidFill>
          <a:latin typeface="Open Sans" charset="0"/>
          <a:ea typeface="ＭＳ Ｐゴシック" charset="0"/>
          <a:cs typeface="Open Sans" charset="0"/>
        </a:defRPr>
      </a:lvl1pPr>
      <a:lvl2pPr marL="630238" indent="-209550" algn="l" defTabSz="841375" rtl="0" eaLnBrk="0" fontAlgn="base" hangingPunct="0">
        <a:lnSpc>
          <a:spcPct val="90000"/>
        </a:lnSpc>
        <a:spcBef>
          <a:spcPts val="463"/>
        </a:spcBef>
        <a:spcAft>
          <a:spcPct val="0"/>
        </a:spcAft>
        <a:buFont typeface="Arial" pitchFamily="34" charset="0"/>
        <a:buChar char="•"/>
        <a:defRPr sz="2200" kern="1200">
          <a:solidFill>
            <a:srgbClr val="1E3268"/>
          </a:solidFill>
          <a:latin typeface="Open Sans Light" charset="0"/>
          <a:ea typeface="ＭＳ Ｐゴシック" charset="0"/>
          <a:cs typeface="Open Sans Light" charset="0"/>
        </a:defRPr>
      </a:lvl2pPr>
      <a:lvl3pPr marL="1052513" indent="-209550" algn="l" defTabSz="841375" rtl="0" eaLnBrk="0" fontAlgn="base" hangingPunct="0">
        <a:lnSpc>
          <a:spcPct val="90000"/>
        </a:lnSpc>
        <a:spcBef>
          <a:spcPts val="463"/>
        </a:spcBef>
        <a:spcAft>
          <a:spcPct val="0"/>
        </a:spcAft>
        <a:buFont typeface="Arial" pitchFamily="34" charset="0"/>
        <a:buChar char="•"/>
        <a:defRPr kern="1200">
          <a:solidFill>
            <a:srgbClr val="1E3268"/>
          </a:solidFill>
          <a:latin typeface="Open Sans Light" charset="0"/>
          <a:ea typeface="ＭＳ Ｐゴシック"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pitchFamily="34" charset="0"/>
        <a:buChar char="•"/>
        <a:defRPr sz="1700" kern="1200">
          <a:solidFill>
            <a:srgbClr val="1E3268"/>
          </a:solidFill>
          <a:latin typeface="Open Sans Light" charset="0"/>
          <a:ea typeface="ＭＳ Ｐゴシック"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pitchFamily="34" charset="0"/>
        <a:buChar char="•"/>
        <a:defRPr sz="1700" kern="1200">
          <a:solidFill>
            <a:srgbClr val="1E3268"/>
          </a:solidFill>
          <a:latin typeface="Open Sans Light" charset="0"/>
          <a:ea typeface="ＭＳ Ｐゴシック"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51555"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51557"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72" r:id="rId1"/>
    <p:sldLayoutId id="2147483871" r:id="rId2"/>
    <p:sldLayoutId id="2147483870" r:id="rId3"/>
    <p:sldLayoutId id="2147483869" r:id="rId4"/>
    <p:sldLayoutId id="2147483868" r:id="rId5"/>
    <p:sldLayoutId id="2147483867" r:id="rId6"/>
    <p:sldLayoutId id="2147483866" r:id="rId7"/>
    <p:sldLayoutId id="2147483865" r:id="rId8"/>
    <p:sldLayoutId id="2147483864" r:id="rId9"/>
    <p:sldLayoutId id="2147483863" r:id="rId10"/>
    <p:sldLayoutId id="2147483862"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ＭＳ Ｐゴシック"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pitchFamily="34" charset="0"/>
        <a:buChar char="•"/>
        <a:defRPr sz="2600" b="1">
          <a:solidFill>
            <a:srgbClr val="1E3268"/>
          </a:solidFill>
          <a:latin typeface="+mn-lt"/>
          <a:ea typeface="+mn-ea"/>
          <a:cs typeface="ＭＳ Ｐゴシック" charset="0"/>
        </a:defRPr>
      </a:lvl1pPr>
      <a:lvl2pPr marL="630238" indent="-209550" algn="l" defTabSz="841375" rtl="0" eaLnBrk="0" fontAlgn="base" hangingPunct="0">
        <a:lnSpc>
          <a:spcPct val="90000"/>
        </a:lnSpc>
        <a:spcBef>
          <a:spcPts val="463"/>
        </a:spcBef>
        <a:spcAft>
          <a:spcPct val="0"/>
        </a:spcAft>
        <a:buFont typeface="Arial" pitchFamily="34" charset="0"/>
        <a:buChar char="•"/>
        <a:defRPr sz="2200">
          <a:solidFill>
            <a:srgbClr val="1E3268"/>
          </a:solidFill>
          <a:latin typeface="Open Sans Light" charset="0"/>
          <a:ea typeface="+mn-ea"/>
          <a:cs typeface="Open Sans Light" charset="0"/>
        </a:defRPr>
      </a:lvl2pPr>
      <a:lvl3pPr marL="1052513" indent="-209550" algn="l" defTabSz="841375" rtl="0" eaLnBrk="0" fontAlgn="base" hangingPunct="0">
        <a:lnSpc>
          <a:spcPct val="90000"/>
        </a:lnSpc>
        <a:spcBef>
          <a:spcPts val="463"/>
        </a:spcBef>
        <a:spcAft>
          <a:spcPct val="0"/>
        </a:spcAft>
        <a:buFont typeface="Arial" pitchFamily="34" charset="0"/>
        <a:buChar char="•"/>
        <a:defRPr>
          <a:solidFill>
            <a:srgbClr val="1E3268"/>
          </a:solidFill>
          <a:latin typeface="Open Sans Light" charset="0"/>
          <a:ea typeface="ＭＳ Ｐゴシック"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pitchFamily="34" charset="0"/>
        <a:buChar char="•"/>
        <a:defRPr sz="1700">
          <a:solidFill>
            <a:srgbClr val="1E3268"/>
          </a:solidFill>
          <a:latin typeface="Open Sans Light" charset="0"/>
          <a:ea typeface="ＭＳ Ｐゴシック"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pitchFamily="34" charset="0"/>
        <a:buChar char="•"/>
        <a:defRPr sz="1700">
          <a:solidFill>
            <a:srgbClr val="1E3268"/>
          </a:solidFill>
          <a:latin typeface="Open Sans Light" charset="0"/>
          <a:ea typeface="ＭＳ Ｐゴシック" pitchFamily="34"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hyperlink" Target="http://canadiantaskforce.ca/guidelines/2012-diabetes/" TargetMode="External"/><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png"/><Relationship Id="rId3"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oleObject" Target="../embeddings/oleObject1.bin"/><Relationship Id="rId5" Type="http://schemas.openxmlformats.org/officeDocument/2006/relationships/oleObject" Target="../embeddings/Microsoft_Excel_97_-_2004_Worksheet1.xls"/><Relationship Id="rId6" Type="http://schemas.openxmlformats.org/officeDocument/2006/relationships/image" Target="../media/image4.png"/><Relationship Id="rId1" Type="http://schemas.openxmlformats.org/officeDocument/2006/relationships/vmlDrawing" Target="../drawings/vmlDrawing1.vml"/><Relationship Id="rId2"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4"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552450" y="3252788"/>
            <a:ext cx="6421438" cy="814387"/>
          </a:xfrm>
        </p:spPr>
        <p:txBody>
          <a:bodyPr/>
          <a:lstStyle/>
          <a:p>
            <a:r>
              <a:rPr lang="en-US" altLang="en-US" sz="3700" smtClean="0">
                <a:latin typeface="Arial" pitchFamily="34" charset="0"/>
              </a:rPr>
              <a:t>Screening for Diabetes in Adults </a:t>
            </a:r>
          </a:p>
        </p:txBody>
      </p:sp>
      <p:sp>
        <p:nvSpPr>
          <p:cNvPr id="16386" name="Content Placeholder 2"/>
          <p:cNvSpPr>
            <a:spLocks noGrp="1"/>
          </p:cNvSpPr>
          <p:nvPr>
            <p:ph type="subTitle" idx="4294967295"/>
          </p:nvPr>
        </p:nvSpPr>
        <p:spPr>
          <a:xfrm>
            <a:off x="573088" y="4365625"/>
            <a:ext cx="6400800" cy="1752600"/>
          </a:xfrm>
        </p:spPr>
        <p:txBody>
          <a:bodyPr/>
          <a:lstStyle/>
          <a:p>
            <a:pPr marL="0" indent="0">
              <a:buFont typeface="Arial" pitchFamily="34" charset="0"/>
              <a:buNone/>
            </a:pPr>
            <a:r>
              <a:rPr lang="en-US" altLang="en-US" sz="2400" smtClean="0">
                <a:solidFill>
                  <a:srgbClr val="00B2EB"/>
                </a:solidFill>
              </a:rPr>
              <a:t>Chapter 4</a:t>
            </a:r>
          </a:p>
          <a:p>
            <a:pPr marL="0" indent="0">
              <a:spcBef>
                <a:spcPts val="900"/>
              </a:spcBef>
              <a:buFont typeface="Arial" pitchFamily="34" charset="0"/>
              <a:buNone/>
            </a:pPr>
            <a:r>
              <a:rPr lang="en-CA" altLang="en-US" sz="2400" smtClean="0"/>
              <a:t>Jean-Marie Ekoe </a:t>
            </a:r>
            <a:r>
              <a:rPr lang="en-CA" altLang="en-US" sz="2000" smtClean="0"/>
              <a:t>MD CSPQ PD, </a:t>
            </a:r>
          </a:p>
          <a:p>
            <a:pPr marL="0" indent="0">
              <a:spcBef>
                <a:spcPts val="900"/>
              </a:spcBef>
              <a:buFont typeface="Arial" pitchFamily="34" charset="0"/>
              <a:buNone/>
            </a:pPr>
            <a:r>
              <a:rPr lang="en-CA" altLang="en-US" sz="2400" smtClean="0"/>
              <a:t>Ronald Goldenberg </a:t>
            </a:r>
            <a:r>
              <a:rPr lang="en-CA" altLang="en-US" sz="2000" smtClean="0"/>
              <a:t>MD FRCPC FACE, </a:t>
            </a:r>
          </a:p>
          <a:p>
            <a:pPr marL="0" indent="0">
              <a:spcBef>
                <a:spcPts val="900"/>
              </a:spcBef>
              <a:buFont typeface="Arial" pitchFamily="34" charset="0"/>
              <a:buNone/>
            </a:pPr>
            <a:r>
              <a:rPr lang="en-CA" altLang="en-US" sz="2400" smtClean="0"/>
              <a:t>Pamela Katz </a:t>
            </a:r>
            <a:r>
              <a:rPr lang="en-CA" altLang="en-US" sz="2000" smtClean="0"/>
              <a:t>MD FRCPC</a:t>
            </a:r>
          </a:p>
        </p:txBody>
      </p:sp>
      <p:sp>
        <p:nvSpPr>
          <p:cNvPr id="16387"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eaLnBrk="1" hangingPunct="1"/>
            <a:r>
              <a:rPr lang="en-US" altLang="en-US" sz="3600">
                <a:latin typeface="Arial" pitchFamily="34"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p:cNvSpPr>
          <p:nvPr>
            <p:ph type="title" idx="4294967295"/>
          </p:nvPr>
        </p:nvSpPr>
        <p:spPr>
          <a:xfrm>
            <a:off x="628650" y="460375"/>
            <a:ext cx="7886700" cy="1325563"/>
          </a:xfrm>
        </p:spPr>
        <p:txBody>
          <a:bodyPr/>
          <a:lstStyle/>
          <a:p>
            <a:r>
              <a:rPr lang="en-US" altLang="en-US" sz="3600" smtClean="0">
                <a:latin typeface="Open Sans"/>
                <a:ea typeface="ＭＳ Ｐゴシック" pitchFamily="34" charset="-128"/>
              </a:rPr>
              <a:t>Risk factors for type 2 diabetes (cont</a:t>
            </a:r>
            <a:r>
              <a:rPr lang="ja-JP" altLang="en-US" sz="3600" smtClean="0">
                <a:latin typeface="Open Sans"/>
                <a:ea typeface="ＭＳ Ｐゴシック" pitchFamily="34" charset="-128"/>
              </a:rPr>
              <a:t>’</a:t>
            </a:r>
            <a:r>
              <a:rPr lang="en-US" altLang="ja-JP" sz="3600" smtClean="0">
                <a:latin typeface="Open Sans"/>
                <a:ea typeface="ＭＳ Ｐゴシック" pitchFamily="34" charset="-128"/>
              </a:rPr>
              <a:t>d)</a:t>
            </a:r>
            <a:endParaRPr lang="en-CA" altLang="en-US" sz="3600" smtClean="0">
              <a:latin typeface="Open Sans"/>
              <a:ea typeface="ＭＳ Ｐゴシック" pitchFamily="34" charset="-128"/>
            </a:endParaRPr>
          </a:p>
        </p:txBody>
      </p:sp>
      <p:sp>
        <p:nvSpPr>
          <p:cNvPr id="29698" name="Rectangle 3"/>
          <p:cNvSpPr>
            <a:spLocks noGrp="1"/>
          </p:cNvSpPr>
          <p:nvPr>
            <p:ph type="body" idx="4294967295"/>
          </p:nvPr>
        </p:nvSpPr>
        <p:spPr/>
        <p:txBody>
          <a:bodyPr/>
          <a:lstStyle/>
          <a:p>
            <a:pPr>
              <a:lnSpc>
                <a:spcPct val="100000"/>
              </a:lnSpc>
            </a:pPr>
            <a:r>
              <a:rPr lang="en-CA" altLang="en-US" sz="2400" b="0" smtClean="0">
                <a:latin typeface="Open Sans"/>
                <a:ea typeface="ＭＳ Ｐゴシック" pitchFamily="34" charset="-128"/>
              </a:rPr>
              <a:t>Presence of vascular risk factors:</a:t>
            </a:r>
          </a:p>
          <a:p>
            <a:pPr lvl="1">
              <a:lnSpc>
                <a:spcPct val="100000"/>
              </a:lnSpc>
            </a:pPr>
            <a:r>
              <a:rPr lang="en-CA" altLang="en-US" sz="2400" smtClean="0">
                <a:latin typeface="Open Sans"/>
                <a:ea typeface="ＭＳ Ｐゴシック" pitchFamily="34" charset="-128"/>
              </a:rPr>
              <a:t>HDL-C </a:t>
            </a:r>
            <a:r>
              <a:rPr lang="en-CA" altLang="en-US" sz="2000" smtClean="0">
                <a:latin typeface="Open Sans"/>
                <a:ea typeface="ＭＳ Ｐゴシック" pitchFamily="34" charset="-128"/>
              </a:rPr>
              <a:t>&lt;1.0 mmol/L in males, &lt;1.3 mmol/L in females</a:t>
            </a:r>
          </a:p>
          <a:p>
            <a:pPr lvl="1">
              <a:lnSpc>
                <a:spcPct val="100000"/>
              </a:lnSpc>
            </a:pPr>
            <a:r>
              <a:rPr lang="en-CA" altLang="en-US" sz="2400" smtClean="0">
                <a:latin typeface="Open Sans"/>
                <a:ea typeface="ＭＳ Ｐゴシック" pitchFamily="34" charset="-128"/>
              </a:rPr>
              <a:t>TG </a:t>
            </a:r>
            <a:r>
              <a:rPr lang="en-CA" altLang="en-US" sz="2000" smtClean="0">
                <a:latin typeface="Open Sans"/>
                <a:ea typeface="ＭＳ Ｐゴシック" pitchFamily="34" charset="-128"/>
              </a:rPr>
              <a:t>≥1.7 mmol/L</a:t>
            </a:r>
          </a:p>
          <a:p>
            <a:pPr lvl="1">
              <a:lnSpc>
                <a:spcPct val="100000"/>
              </a:lnSpc>
            </a:pPr>
            <a:r>
              <a:rPr lang="en-CA" altLang="en-US" sz="2400" smtClean="0">
                <a:latin typeface="Open Sans"/>
                <a:ea typeface="ＭＳ Ｐゴシック" pitchFamily="34" charset="-128"/>
              </a:rPr>
              <a:t>Hypertension</a:t>
            </a:r>
          </a:p>
          <a:p>
            <a:pPr lvl="1">
              <a:lnSpc>
                <a:spcPct val="100000"/>
              </a:lnSpc>
            </a:pPr>
            <a:r>
              <a:rPr lang="en-CA" altLang="en-US" sz="2400" smtClean="0">
                <a:latin typeface="Open Sans"/>
                <a:ea typeface="ＭＳ Ｐゴシック" pitchFamily="34" charset="-128"/>
              </a:rPr>
              <a:t>Overweight</a:t>
            </a:r>
          </a:p>
          <a:p>
            <a:pPr lvl="1">
              <a:lnSpc>
                <a:spcPct val="100000"/>
              </a:lnSpc>
            </a:pPr>
            <a:r>
              <a:rPr lang="en-CA" altLang="en-US" sz="2400" smtClean="0">
                <a:latin typeface="Open Sans"/>
                <a:ea typeface="ＭＳ Ｐゴシック" pitchFamily="34" charset="-128"/>
              </a:rPr>
              <a:t>Abdominal obesity</a:t>
            </a:r>
          </a:p>
          <a:p>
            <a:pPr lvl="1">
              <a:lnSpc>
                <a:spcPct val="100000"/>
              </a:lnSpc>
            </a:pPr>
            <a:r>
              <a:rPr lang="en-CA" altLang="en-US" sz="2400" smtClean="0">
                <a:latin typeface="Open Sans"/>
                <a:ea typeface="ＭＳ Ｐゴシック" pitchFamily="34" charset="-128"/>
              </a:rPr>
              <a:t>Smoking</a:t>
            </a:r>
            <a:r>
              <a:rPr lang="en-CA" altLang="en-US" sz="2000" smtClean="0">
                <a:latin typeface="Open Sans"/>
                <a:ea typeface="ＭＳ Ｐゴシック" pitchFamily="34" charset="-128"/>
              </a:rPr>
              <a:t/>
            </a:r>
            <a:br>
              <a:rPr lang="en-CA" altLang="en-US" sz="2000" smtClean="0">
                <a:latin typeface="Open Sans"/>
                <a:ea typeface="ＭＳ Ｐゴシック" pitchFamily="34" charset="-128"/>
              </a:rPr>
            </a:br>
            <a:endParaRPr lang="en-CA" altLang="en-US" sz="2000" smtClean="0">
              <a:latin typeface="Open Sans"/>
              <a:ea typeface="ＭＳ Ｐゴシック" pitchFamily="34" charset="-128"/>
            </a:endParaRPr>
          </a:p>
        </p:txBody>
      </p:sp>
      <p:sp>
        <p:nvSpPr>
          <p:cNvPr id="9933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
        <p:nvSpPr>
          <p:cNvPr id="29701" name="Text Box 5"/>
          <p:cNvSpPr txBox="1">
            <a:spLocks noChangeArrowheads="1"/>
          </p:cNvSpPr>
          <p:nvPr/>
        </p:nvSpPr>
        <p:spPr bwMode="auto">
          <a:xfrm>
            <a:off x="420688" y="6348413"/>
            <a:ext cx="67833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eaLnBrk="0" hangingPunct="0">
              <a:defRPr sz="1700">
                <a:solidFill>
                  <a:schemeClr val="tx1"/>
                </a:solidFill>
                <a:latin typeface="Calibri" pitchFamily="34" charset="0"/>
                <a:ea typeface="ＭＳ Ｐゴシック" pitchFamily="34" charset="-128"/>
              </a:defRPr>
            </a:lvl2pPr>
            <a:lvl3pPr eaLnBrk="0" hangingPunct="0">
              <a:defRPr sz="1700">
                <a:solidFill>
                  <a:schemeClr val="tx1"/>
                </a:solidFill>
                <a:latin typeface="Calibri" pitchFamily="34" charset="0"/>
                <a:ea typeface="ＭＳ Ｐゴシック" pitchFamily="34" charset="-128"/>
              </a:defRPr>
            </a:lvl3pPr>
            <a:lvl4pPr eaLnBrk="0" hangingPunct="0">
              <a:defRPr sz="1700">
                <a:solidFill>
                  <a:schemeClr val="tx1"/>
                </a:solidFill>
                <a:latin typeface="Calibri" pitchFamily="34" charset="0"/>
                <a:ea typeface="ＭＳ Ｐゴシック" pitchFamily="34" charset="-128"/>
              </a:defRPr>
            </a:lvl4pPr>
            <a:lvl5pPr eaLnBrk="0" hangingPunct="0">
              <a:defRPr sz="17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a:t>HDL-C, high density lipoprotein cholesterol; TG, triglycerides</a:t>
            </a:r>
            <a:endParaRPr lang="en-CA" altLang="en-US" sz="1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a:xfrm>
            <a:off x="628650" y="447675"/>
            <a:ext cx="7886700" cy="1325563"/>
          </a:xfrm>
        </p:spPr>
        <p:txBody>
          <a:bodyPr/>
          <a:lstStyle/>
          <a:p>
            <a:r>
              <a:rPr lang="en-US" altLang="en-US" sz="3600" smtClean="0">
                <a:latin typeface="Open Sans"/>
                <a:ea typeface="ＭＳ Ｐゴシック" pitchFamily="34" charset="-128"/>
              </a:rPr>
              <a:t>Risk factors for type 2 diabetes (cont</a:t>
            </a:r>
            <a:r>
              <a:rPr lang="ja-JP" altLang="en-US" sz="3600" smtClean="0">
                <a:latin typeface="Open Sans"/>
                <a:ea typeface="ＭＳ Ｐゴシック" pitchFamily="34" charset="-128"/>
              </a:rPr>
              <a:t>’</a:t>
            </a:r>
            <a:r>
              <a:rPr lang="en-US" altLang="ja-JP" sz="3600" smtClean="0">
                <a:latin typeface="Open Sans"/>
                <a:ea typeface="ＭＳ Ｐゴシック" pitchFamily="34" charset="-128"/>
              </a:rPr>
              <a:t>d)</a:t>
            </a:r>
            <a:endParaRPr lang="en-CA" altLang="en-US" sz="3600" smtClean="0">
              <a:latin typeface="Open Sans"/>
              <a:ea typeface="ＭＳ Ｐゴシック" pitchFamily="34" charset="-128"/>
            </a:endParaRPr>
          </a:p>
        </p:txBody>
      </p:sp>
      <p:sp>
        <p:nvSpPr>
          <p:cNvPr id="30722" name="Rectangle 3"/>
          <p:cNvSpPr>
            <a:spLocks noGrp="1"/>
          </p:cNvSpPr>
          <p:nvPr>
            <p:ph type="body" idx="4294967295"/>
          </p:nvPr>
        </p:nvSpPr>
        <p:spPr>
          <a:xfrm>
            <a:off x="806450" y="1825625"/>
            <a:ext cx="8439150" cy="4329113"/>
          </a:xfrm>
        </p:spPr>
        <p:txBody>
          <a:bodyPr/>
          <a:lstStyle/>
          <a:p>
            <a:pPr>
              <a:lnSpc>
                <a:spcPct val="100000"/>
              </a:lnSpc>
            </a:pPr>
            <a:r>
              <a:rPr lang="en-CA" altLang="en-US" sz="2200" b="0" smtClean="0">
                <a:latin typeface="Open Sans"/>
                <a:ea typeface="ＭＳ Ｐゴシック" pitchFamily="34" charset="-128"/>
              </a:rPr>
              <a:t>Presence of associated  diseases: </a:t>
            </a:r>
          </a:p>
          <a:p>
            <a:pPr lvl="1">
              <a:lnSpc>
                <a:spcPct val="100000"/>
              </a:lnSpc>
            </a:pPr>
            <a:r>
              <a:rPr lang="en-CA" altLang="en-US" sz="2000" smtClean="0">
                <a:latin typeface="Open Sans"/>
                <a:ea typeface="ＭＳ Ｐゴシック" pitchFamily="34" charset="-128"/>
              </a:rPr>
              <a:t>History of pancreatitis</a:t>
            </a:r>
          </a:p>
          <a:p>
            <a:pPr lvl="1">
              <a:lnSpc>
                <a:spcPct val="100000"/>
              </a:lnSpc>
            </a:pPr>
            <a:r>
              <a:rPr lang="en-CA" altLang="en-US" sz="2000" smtClean="0">
                <a:latin typeface="Open Sans"/>
                <a:ea typeface="ＭＳ Ｐゴシック" pitchFamily="34" charset="-128"/>
              </a:rPr>
              <a:t>Polycystic ovary syndrome</a:t>
            </a:r>
          </a:p>
          <a:p>
            <a:pPr lvl="1">
              <a:lnSpc>
                <a:spcPct val="100000"/>
              </a:lnSpc>
            </a:pPr>
            <a:r>
              <a:rPr lang="en-CA" altLang="en-US" sz="2000" smtClean="0">
                <a:latin typeface="Open Sans"/>
                <a:ea typeface="ＭＳ Ｐゴシック" pitchFamily="34" charset="-128"/>
              </a:rPr>
              <a:t>Acanthosis nigricans</a:t>
            </a:r>
          </a:p>
          <a:p>
            <a:pPr lvl="1">
              <a:lnSpc>
                <a:spcPct val="100000"/>
              </a:lnSpc>
            </a:pPr>
            <a:r>
              <a:rPr lang="en-CA" altLang="en-US" sz="2000" smtClean="0">
                <a:latin typeface="Open Sans"/>
                <a:ea typeface="ＭＳ Ｐゴシック" pitchFamily="34" charset="-128"/>
              </a:rPr>
              <a:t>Hyperuricemia/gout</a:t>
            </a:r>
          </a:p>
          <a:p>
            <a:pPr lvl="1">
              <a:lnSpc>
                <a:spcPct val="100000"/>
              </a:lnSpc>
            </a:pPr>
            <a:r>
              <a:rPr lang="en-CA" altLang="en-US" sz="2000" smtClean="0">
                <a:latin typeface="Open Sans"/>
                <a:ea typeface="ＭＳ Ｐゴシック" pitchFamily="34" charset="-128"/>
              </a:rPr>
              <a:t>Non-alcoholic steatohepatitis</a:t>
            </a:r>
          </a:p>
          <a:p>
            <a:pPr lvl="1">
              <a:lnSpc>
                <a:spcPct val="100000"/>
              </a:lnSpc>
            </a:pPr>
            <a:r>
              <a:rPr lang="en-CA" altLang="en-US" sz="2000" smtClean="0">
                <a:latin typeface="Open Sans"/>
                <a:ea typeface="ＭＳ Ｐゴシック" pitchFamily="34" charset="-128"/>
              </a:rPr>
              <a:t>Psychiatric disorders (bipolar disorder, depression, schizophrenia)</a:t>
            </a:r>
          </a:p>
          <a:p>
            <a:pPr lvl="1">
              <a:lnSpc>
                <a:spcPct val="100000"/>
              </a:lnSpc>
            </a:pPr>
            <a:r>
              <a:rPr lang="en-CA" altLang="en-US" sz="2000" smtClean="0">
                <a:latin typeface="Open Sans"/>
                <a:ea typeface="ＭＳ Ｐゴシック" pitchFamily="34" charset="-128"/>
              </a:rPr>
              <a:t>HlV infection</a:t>
            </a:r>
          </a:p>
          <a:p>
            <a:pPr lvl="1">
              <a:lnSpc>
                <a:spcPct val="100000"/>
              </a:lnSpc>
            </a:pPr>
            <a:r>
              <a:rPr lang="en-CA" altLang="en-US" sz="2000" smtClean="0">
                <a:latin typeface="Open Sans"/>
                <a:ea typeface="ＭＳ Ｐゴシック" pitchFamily="34" charset="-128"/>
              </a:rPr>
              <a:t>Obstructive sleep apnea</a:t>
            </a:r>
          </a:p>
          <a:p>
            <a:pPr lvl="1">
              <a:lnSpc>
                <a:spcPct val="100000"/>
              </a:lnSpc>
            </a:pPr>
            <a:r>
              <a:rPr lang="en-CA" altLang="en-US" sz="2000" smtClean="0">
                <a:latin typeface="Open Sans"/>
                <a:ea typeface="ＭＳ Ｐゴシック" pitchFamily="34" charset="-128"/>
              </a:rPr>
              <a:t>Cystic fibrosis</a:t>
            </a:r>
          </a:p>
          <a:p>
            <a:pPr>
              <a:lnSpc>
                <a:spcPct val="100000"/>
              </a:lnSpc>
              <a:buFont typeface="Arial" pitchFamily="34" charset="0"/>
              <a:buNone/>
            </a:pPr>
            <a:r>
              <a:rPr lang="en-CA" altLang="en-US" sz="2000" b="0" smtClean="0">
                <a:latin typeface="Open Sans"/>
                <a:ea typeface="ＭＳ Ｐゴシック" pitchFamily="34" charset="-128"/>
              </a:rPr>
              <a:t/>
            </a:r>
            <a:br>
              <a:rPr lang="en-CA" altLang="en-US" sz="2000" b="0" smtClean="0">
                <a:latin typeface="Open Sans"/>
                <a:ea typeface="ＭＳ Ｐゴシック" pitchFamily="34" charset="-128"/>
              </a:rPr>
            </a:br>
            <a:endParaRPr lang="en-CA" altLang="en-US" sz="2000" b="0" smtClean="0">
              <a:latin typeface="Open Sans"/>
              <a:ea typeface="ＭＳ Ｐゴシック" pitchFamily="34" charset="-128"/>
            </a:endParaRPr>
          </a:p>
        </p:txBody>
      </p:sp>
      <p:sp>
        <p:nvSpPr>
          <p:cNvPr id="10035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
        <p:nvSpPr>
          <p:cNvPr id="30725" name="Text Box 5"/>
          <p:cNvSpPr txBox="1">
            <a:spLocks noChangeArrowheads="1"/>
          </p:cNvSpPr>
          <p:nvPr/>
        </p:nvSpPr>
        <p:spPr bwMode="auto">
          <a:xfrm>
            <a:off x="482600" y="6426200"/>
            <a:ext cx="50657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eaLnBrk="0" hangingPunct="0">
              <a:defRPr sz="1700">
                <a:solidFill>
                  <a:schemeClr val="tx1"/>
                </a:solidFill>
                <a:latin typeface="Calibri" pitchFamily="34" charset="0"/>
                <a:ea typeface="ＭＳ Ｐゴシック" pitchFamily="34" charset="-128"/>
              </a:defRPr>
            </a:lvl2pPr>
            <a:lvl3pPr eaLnBrk="0" hangingPunct="0">
              <a:defRPr sz="1700">
                <a:solidFill>
                  <a:schemeClr val="tx1"/>
                </a:solidFill>
                <a:latin typeface="Calibri" pitchFamily="34" charset="0"/>
                <a:ea typeface="ＭＳ Ｐゴシック" pitchFamily="34" charset="-128"/>
              </a:defRPr>
            </a:lvl3pPr>
            <a:lvl4pPr eaLnBrk="0" hangingPunct="0">
              <a:defRPr sz="1700">
                <a:solidFill>
                  <a:schemeClr val="tx1"/>
                </a:solidFill>
                <a:latin typeface="Calibri" pitchFamily="34" charset="0"/>
                <a:ea typeface="ＭＳ Ｐゴシック" pitchFamily="34" charset="-128"/>
              </a:defRPr>
            </a:lvl4pPr>
            <a:lvl5pPr eaLnBrk="0" hangingPunct="0">
              <a:defRPr sz="17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a:t>HIV, human immunodeficiency virus-1</a:t>
            </a:r>
            <a:endParaRPr lang="en-CA" altLang="en-US" sz="1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p:cNvSpPr>
          <p:nvPr>
            <p:ph type="title" idx="4294967295"/>
          </p:nvPr>
        </p:nvSpPr>
        <p:spPr/>
        <p:txBody>
          <a:bodyPr/>
          <a:lstStyle/>
          <a:p>
            <a:r>
              <a:rPr lang="en-US" altLang="en-US" sz="3600" smtClean="0">
                <a:latin typeface="Open Sans"/>
                <a:ea typeface="ＭＳ Ｐゴシック" pitchFamily="34" charset="-128"/>
              </a:rPr>
              <a:t>Risk factors for type 2 diabetes (cont</a:t>
            </a:r>
            <a:r>
              <a:rPr lang="ja-JP" altLang="en-US" sz="3600" smtClean="0">
                <a:latin typeface="Open Sans"/>
                <a:ea typeface="ＭＳ Ｐゴシック" pitchFamily="34" charset="-128"/>
              </a:rPr>
              <a:t>’</a:t>
            </a:r>
            <a:r>
              <a:rPr lang="en-US" altLang="ja-JP" sz="3600" smtClean="0">
                <a:latin typeface="Open Sans"/>
                <a:ea typeface="ＭＳ Ｐゴシック" pitchFamily="34" charset="-128"/>
              </a:rPr>
              <a:t>d)</a:t>
            </a:r>
            <a:endParaRPr lang="en-CA" altLang="en-US" sz="3600" smtClean="0">
              <a:latin typeface="Open Sans"/>
              <a:ea typeface="ＭＳ Ｐゴシック" pitchFamily="34" charset="-128"/>
            </a:endParaRPr>
          </a:p>
        </p:txBody>
      </p:sp>
      <p:sp>
        <p:nvSpPr>
          <p:cNvPr id="31746" name="Rectangle 3"/>
          <p:cNvSpPr>
            <a:spLocks noGrp="1"/>
          </p:cNvSpPr>
          <p:nvPr>
            <p:ph type="body" idx="4294967295"/>
          </p:nvPr>
        </p:nvSpPr>
        <p:spPr/>
        <p:txBody>
          <a:bodyPr/>
          <a:lstStyle/>
          <a:p>
            <a:pPr>
              <a:lnSpc>
                <a:spcPct val="100000"/>
              </a:lnSpc>
            </a:pPr>
            <a:r>
              <a:rPr lang="en-CA" altLang="en-US" sz="2400" b="0" smtClean="0">
                <a:latin typeface="Open Sans"/>
                <a:ea typeface="ＭＳ Ｐゴシック" pitchFamily="34" charset="-128"/>
              </a:rPr>
              <a:t>Use of drugs associated with diabetes:</a:t>
            </a:r>
          </a:p>
          <a:p>
            <a:pPr lvl="1">
              <a:lnSpc>
                <a:spcPct val="100000"/>
              </a:lnSpc>
            </a:pPr>
            <a:r>
              <a:rPr lang="en-CA" altLang="en-US" sz="2400" smtClean="0">
                <a:latin typeface="Open Sans"/>
                <a:ea typeface="ＭＳ Ｐゴシック" pitchFamily="34" charset="-128"/>
              </a:rPr>
              <a:t>Glucocorticoids</a:t>
            </a:r>
          </a:p>
          <a:p>
            <a:pPr lvl="1">
              <a:lnSpc>
                <a:spcPct val="100000"/>
              </a:lnSpc>
            </a:pPr>
            <a:r>
              <a:rPr lang="en-CA" altLang="en-US" sz="2400" smtClean="0">
                <a:latin typeface="Open Sans"/>
                <a:ea typeface="ＭＳ Ｐゴシック" pitchFamily="34" charset="-128"/>
              </a:rPr>
              <a:t>Atypical antipsychotics</a:t>
            </a:r>
          </a:p>
          <a:p>
            <a:pPr lvl="1">
              <a:lnSpc>
                <a:spcPct val="100000"/>
              </a:lnSpc>
            </a:pPr>
            <a:r>
              <a:rPr lang="en-CA" altLang="en-US" sz="2400" smtClean="0">
                <a:latin typeface="Open Sans"/>
                <a:ea typeface="ＭＳ Ｐゴシック" pitchFamily="34" charset="-128"/>
              </a:rPr>
              <a:t>Statins  </a:t>
            </a:r>
          </a:p>
          <a:p>
            <a:pPr lvl="1">
              <a:lnSpc>
                <a:spcPct val="100000"/>
              </a:lnSpc>
            </a:pPr>
            <a:r>
              <a:rPr lang="en-CA" altLang="en-US" sz="2400" smtClean="0">
                <a:latin typeface="Open Sans"/>
                <a:ea typeface="ＭＳ Ｐゴシック" pitchFamily="34" charset="-128"/>
              </a:rPr>
              <a:t>Highly active antiretroviral therapy</a:t>
            </a:r>
          </a:p>
          <a:p>
            <a:pPr lvl="1">
              <a:lnSpc>
                <a:spcPct val="100000"/>
              </a:lnSpc>
            </a:pPr>
            <a:r>
              <a:rPr lang="en-CA" altLang="en-US" sz="2400" smtClean="0">
                <a:latin typeface="Open Sans"/>
                <a:ea typeface="ＭＳ Ｐゴシック" pitchFamily="34" charset="-128"/>
              </a:rPr>
              <a:t>Anti-rejection drugs</a:t>
            </a:r>
          </a:p>
          <a:p>
            <a:pPr lvl="1">
              <a:lnSpc>
                <a:spcPct val="100000"/>
              </a:lnSpc>
            </a:pPr>
            <a:r>
              <a:rPr lang="en-CA" altLang="en-US" sz="2400" smtClean="0">
                <a:latin typeface="Open Sans"/>
                <a:ea typeface="ＭＳ Ｐゴシック" pitchFamily="34" charset="-128"/>
              </a:rPr>
              <a:t>Other </a:t>
            </a:r>
          </a:p>
          <a:p>
            <a:pPr>
              <a:lnSpc>
                <a:spcPct val="100000"/>
              </a:lnSpc>
            </a:pPr>
            <a:r>
              <a:rPr lang="en-CA" altLang="en-US" sz="2400" b="0" smtClean="0">
                <a:latin typeface="Open Sans"/>
                <a:ea typeface="ＭＳ Ｐゴシック" pitchFamily="34" charset="-128"/>
              </a:rPr>
              <a:t>Other secondary causes </a:t>
            </a:r>
            <a:r>
              <a:rPr lang="en-CA" altLang="en-US" b="0" smtClean="0">
                <a:latin typeface="Open Sans"/>
                <a:ea typeface="ＭＳ Ｐゴシック" pitchFamily="34" charset="-128"/>
              </a:rPr>
              <a:t/>
            </a:r>
            <a:br>
              <a:rPr lang="en-CA" altLang="en-US" b="0" smtClean="0">
                <a:latin typeface="Open Sans"/>
                <a:ea typeface="ＭＳ Ｐゴシック" pitchFamily="34" charset="-128"/>
              </a:rPr>
            </a:br>
            <a:endParaRPr lang="en-CA" altLang="en-US" b="0" smtClean="0">
              <a:latin typeface="Open Sans"/>
              <a:ea typeface="ＭＳ Ｐゴシック" pitchFamily="34" charset="-128"/>
            </a:endParaRPr>
          </a:p>
        </p:txBody>
      </p:sp>
      <p:sp>
        <p:nvSpPr>
          <p:cNvPr id="10138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6"/>
          <p:cNvSpPr>
            <a:spLocks noGrp="1"/>
          </p:cNvSpPr>
          <p:nvPr>
            <p:ph type="title" idx="4294967295"/>
          </p:nvPr>
        </p:nvSpPr>
        <p:spPr>
          <a:xfrm>
            <a:off x="685800" y="590550"/>
            <a:ext cx="7772400" cy="1143000"/>
          </a:xfrm>
        </p:spPr>
        <p:txBody>
          <a:bodyPr lIns="91440" tIns="45720" rIns="91440" bIns="45720"/>
          <a:lstStyle/>
          <a:p>
            <a:r>
              <a:rPr lang="en-US" altLang="en-US" smtClean="0">
                <a:latin typeface="Open Sans"/>
                <a:ea typeface="ＭＳ Ｐゴシック" pitchFamily="34" charset="-128"/>
              </a:rPr>
              <a:t>If you choose to use a diabetes risk calculator …</a:t>
            </a:r>
          </a:p>
        </p:txBody>
      </p:sp>
      <p:sp>
        <p:nvSpPr>
          <p:cNvPr id="32770" name="Content Placeholder 7"/>
          <p:cNvSpPr>
            <a:spLocks noGrp="1"/>
          </p:cNvSpPr>
          <p:nvPr>
            <p:ph idx="4294967295"/>
          </p:nvPr>
        </p:nvSpPr>
        <p:spPr>
          <a:xfrm>
            <a:off x="830263" y="1985963"/>
            <a:ext cx="7772400" cy="4114800"/>
          </a:xfrm>
        </p:spPr>
        <p:txBody>
          <a:bodyPr lIns="91440" tIns="45720" rIns="91440" bIns="45720"/>
          <a:lstStyle/>
          <a:p>
            <a:pPr marL="342900" indent="-342900" defTabSz="914400">
              <a:lnSpc>
                <a:spcPct val="100000"/>
              </a:lnSpc>
            </a:pPr>
            <a:r>
              <a:rPr lang="en-US" altLang="en-US" sz="2400" b="0" smtClean="0">
                <a:latin typeface="Open Sans"/>
                <a:ea typeface="ＭＳ Ｐゴシック" pitchFamily="34" charset="-128"/>
              </a:rPr>
              <a:t>Public Health Agency of Canada CANRISK calculator For people 40 - 74 yrs </a:t>
            </a:r>
          </a:p>
          <a:p>
            <a:pPr marL="342900" indent="-342900" defTabSz="914400">
              <a:lnSpc>
                <a:spcPct val="100000"/>
              </a:lnSpc>
            </a:pPr>
            <a:r>
              <a:rPr lang="en-US" altLang="en-US" sz="2400" b="0" smtClean="0">
                <a:latin typeface="Open Sans"/>
                <a:ea typeface="ＭＳ Ｐゴシック" pitchFamily="34" charset="-128"/>
              </a:rPr>
              <a:t>Components</a:t>
            </a:r>
          </a:p>
          <a:p>
            <a:pPr marL="742950" lvl="1" indent="-285750" defTabSz="914400">
              <a:lnSpc>
                <a:spcPct val="100000"/>
              </a:lnSpc>
            </a:pPr>
            <a:r>
              <a:rPr lang="en-US" altLang="en-US" sz="2400" smtClean="0">
                <a:latin typeface="Open Sans Light"/>
                <a:ea typeface="ＭＳ Ｐゴシック" pitchFamily="34" charset="-128"/>
              </a:rPr>
              <a:t>Age, sex, BMI, waist circumference</a:t>
            </a:r>
          </a:p>
          <a:p>
            <a:pPr marL="742950" lvl="1" indent="-285750" defTabSz="914400">
              <a:lnSpc>
                <a:spcPct val="100000"/>
              </a:lnSpc>
            </a:pPr>
            <a:r>
              <a:rPr lang="en-US" altLang="en-US" sz="2400" smtClean="0">
                <a:latin typeface="Open Sans Light"/>
                <a:ea typeface="ＭＳ Ｐゴシック" pitchFamily="34" charset="-128"/>
              </a:rPr>
              <a:t>Physical activity level, eating veg and fruits</a:t>
            </a:r>
          </a:p>
          <a:p>
            <a:pPr marL="742950" lvl="1" indent="-285750" defTabSz="914400">
              <a:lnSpc>
                <a:spcPct val="100000"/>
              </a:lnSpc>
            </a:pPr>
            <a:r>
              <a:rPr lang="en-US" altLang="en-US" sz="2400" smtClean="0">
                <a:latin typeface="Open Sans Light"/>
                <a:ea typeface="ＭＳ Ｐゴシック" pitchFamily="34" charset="-128"/>
              </a:rPr>
              <a:t>Hypertension, history of dysglycemia (GDM, acute illness etc.) macrosomia</a:t>
            </a:r>
          </a:p>
          <a:p>
            <a:pPr marL="742950" lvl="1" indent="-285750" defTabSz="914400">
              <a:lnSpc>
                <a:spcPct val="100000"/>
              </a:lnSpc>
            </a:pPr>
            <a:r>
              <a:rPr lang="en-US" altLang="en-US" sz="2400" smtClean="0">
                <a:latin typeface="Open Sans Light"/>
                <a:ea typeface="ＭＳ Ｐゴシック" pitchFamily="34" charset="-128"/>
              </a:rPr>
              <a:t>Family history, ethnicity, level of education</a:t>
            </a:r>
          </a:p>
          <a:p>
            <a:pPr marL="342900" indent="-342900" defTabSz="914400">
              <a:lnSpc>
                <a:spcPct val="100000"/>
              </a:lnSpc>
            </a:pPr>
            <a:r>
              <a:rPr lang="en-US" altLang="en-US" sz="2400" b="0" smtClean="0">
                <a:latin typeface="Open Sans"/>
                <a:ea typeface="ＭＳ Ｐゴシック" pitchFamily="34" charset="-128"/>
              </a:rPr>
              <a:t>Calculates low, moderate or high risk groups</a:t>
            </a:r>
          </a:p>
          <a:p>
            <a:pPr marL="342900" indent="-342900" defTabSz="914400">
              <a:lnSpc>
                <a:spcPct val="100000"/>
              </a:lnSpc>
            </a:pPr>
            <a:endParaRPr lang="en-US" altLang="en-US" sz="2400" b="0" smtClean="0">
              <a:latin typeface="Open Sans"/>
              <a:ea typeface="ＭＳ Ｐゴシック" pitchFamily="34" charset="-128"/>
            </a:endParaRPr>
          </a:p>
          <a:p>
            <a:pPr marL="342900" indent="-342900" defTabSz="914400">
              <a:lnSpc>
                <a:spcPct val="100000"/>
              </a:lnSpc>
            </a:pPr>
            <a:endParaRPr lang="en-US" altLang="en-US" sz="2400" b="0" smtClean="0">
              <a:latin typeface="Open Sans"/>
              <a:ea typeface="ＭＳ Ｐゴシック" pitchFamily="34" charset="-128"/>
            </a:endParaRPr>
          </a:p>
          <a:p>
            <a:pPr marL="742950" lvl="1" indent="-285750" defTabSz="914400">
              <a:lnSpc>
                <a:spcPct val="100000"/>
              </a:lnSpc>
            </a:pPr>
            <a:endParaRPr lang="en-US" altLang="en-US" sz="2400" smtClean="0">
              <a:latin typeface="Open Sans Light"/>
              <a:ea typeface="ＭＳ Ｐゴシック" pitchFamily="34" charset="-128"/>
            </a:endParaRPr>
          </a:p>
          <a:p>
            <a:pPr marL="742950" lvl="1" indent="-285750" defTabSz="914400">
              <a:lnSpc>
                <a:spcPct val="100000"/>
              </a:lnSpc>
            </a:pPr>
            <a:endParaRPr lang="en-US" altLang="en-US" sz="2600" smtClean="0">
              <a:latin typeface="Open Sans Light"/>
              <a:ea typeface="ＭＳ Ｐゴシック" pitchFamily="34" charset="-128"/>
            </a:endParaRPr>
          </a:p>
          <a:p>
            <a:pPr marL="742950" lvl="1" indent="-285750" defTabSz="914400">
              <a:lnSpc>
                <a:spcPct val="100000"/>
              </a:lnSpc>
            </a:pPr>
            <a:endParaRPr lang="en-US" altLang="en-US" sz="2600" smtClean="0">
              <a:latin typeface="Open Sans Light"/>
              <a:ea typeface="ＭＳ Ｐゴシック" pitchFamily="34" charset="-128"/>
            </a:endParaRPr>
          </a:p>
          <a:p>
            <a:pPr marL="342900" indent="-342900" defTabSz="914400">
              <a:lnSpc>
                <a:spcPct val="100000"/>
              </a:lnSpc>
            </a:pPr>
            <a:endParaRPr lang="en-US" altLang="en-US" b="0" smtClean="0">
              <a:latin typeface="Open Sans"/>
              <a:ea typeface="ＭＳ Ｐゴシック" pitchFamily="34" charset="-128"/>
            </a:endParaRPr>
          </a:p>
        </p:txBody>
      </p:sp>
      <p:sp>
        <p:nvSpPr>
          <p:cNvPr id="12186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
        <p:nvSpPr>
          <p:cNvPr id="32773" name="Text Box 5"/>
          <p:cNvSpPr txBox="1">
            <a:spLocks noChangeArrowheads="1"/>
          </p:cNvSpPr>
          <p:nvPr/>
        </p:nvSpPr>
        <p:spPr bwMode="auto">
          <a:xfrm>
            <a:off x="642938" y="6334125"/>
            <a:ext cx="6635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eaLnBrk="0" hangingPunct="0">
              <a:defRPr sz="1700">
                <a:solidFill>
                  <a:schemeClr val="tx1"/>
                </a:solidFill>
                <a:latin typeface="Calibri" pitchFamily="34" charset="0"/>
                <a:ea typeface="ＭＳ Ｐゴシック" pitchFamily="34" charset="-128"/>
              </a:defRPr>
            </a:lvl2pPr>
            <a:lvl3pPr eaLnBrk="0" hangingPunct="0">
              <a:defRPr sz="1700">
                <a:solidFill>
                  <a:schemeClr val="tx1"/>
                </a:solidFill>
                <a:latin typeface="Calibri" pitchFamily="34" charset="0"/>
                <a:ea typeface="ＭＳ Ｐゴシック" pitchFamily="34" charset="-128"/>
              </a:defRPr>
            </a:lvl3pPr>
            <a:lvl4pPr eaLnBrk="0" hangingPunct="0">
              <a:defRPr sz="1700">
                <a:solidFill>
                  <a:schemeClr val="tx1"/>
                </a:solidFill>
                <a:latin typeface="Calibri" pitchFamily="34" charset="0"/>
                <a:ea typeface="ＭＳ Ｐゴシック" pitchFamily="34" charset="-128"/>
              </a:defRPr>
            </a:lvl4pPr>
            <a:lvl5pPr eaLnBrk="0" hangingPunct="0">
              <a:defRPr sz="17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t>BMI</a:t>
            </a:r>
            <a:r>
              <a:rPr lang="en-US" altLang="en-US" sz="1400"/>
              <a:t>, body mass index; </a:t>
            </a:r>
            <a:r>
              <a:rPr lang="en-US" altLang="en-US" sz="1400" i="1"/>
              <a:t>GDM</a:t>
            </a:r>
            <a:r>
              <a:rPr lang="en-US" altLang="en-US" sz="1400"/>
              <a:t>, gestational diabetes</a:t>
            </a:r>
            <a:endParaRPr lang="en-CA" altLang="en-US" sz="14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4675" y="0"/>
            <a:ext cx="4222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8"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08538" y="0"/>
            <a:ext cx="4051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68838" y="358775"/>
            <a:ext cx="4354512" cy="558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6" name="Content Placeholder 12"/>
          <p:cNvSpPr>
            <a:spLocks noGrp="1"/>
          </p:cNvSpPr>
          <p:nvPr>
            <p:ph sz="quarter" idx="4294967295"/>
          </p:nvPr>
        </p:nvSpPr>
        <p:spPr>
          <a:xfrm>
            <a:off x="539750" y="1654175"/>
            <a:ext cx="4013200" cy="3951288"/>
          </a:xfrm>
        </p:spPr>
        <p:txBody>
          <a:bodyPr lIns="91440" tIns="45720" rIns="91440" bIns="45720"/>
          <a:lstStyle/>
          <a:p>
            <a:pPr marL="342900" indent="-342900" defTabSz="914400"/>
            <a:r>
              <a:rPr lang="en-US" altLang="en-US" sz="2000" b="0" smtClean="0">
                <a:latin typeface="Open Sans"/>
                <a:ea typeface="ＭＳ Ｐゴシック" pitchFamily="34" charset="-128"/>
              </a:rPr>
              <a:t>Similar to CANRISK</a:t>
            </a:r>
          </a:p>
          <a:p>
            <a:pPr marL="342900" indent="-342900" defTabSz="914400"/>
            <a:r>
              <a:rPr lang="en-US" altLang="en-US" sz="2000" b="0" smtClean="0">
                <a:latin typeface="Open Sans"/>
                <a:ea typeface="ＭＳ Ｐゴシック" pitchFamily="34" charset="-128"/>
              </a:rPr>
              <a:t>Does not include:</a:t>
            </a:r>
          </a:p>
          <a:p>
            <a:pPr marL="742950" lvl="1" indent="-285750" defTabSz="914400"/>
            <a:r>
              <a:rPr lang="en-US" altLang="en-US" sz="2000" smtClean="0">
                <a:latin typeface="Open Sans"/>
                <a:ea typeface="ＭＳ Ｐゴシック" pitchFamily="34" charset="-128"/>
              </a:rPr>
              <a:t>Macrosomia</a:t>
            </a:r>
          </a:p>
          <a:p>
            <a:pPr marL="742950" lvl="1" indent="-285750" defTabSz="914400"/>
            <a:r>
              <a:rPr lang="en-US" altLang="en-US" sz="2000" smtClean="0">
                <a:latin typeface="Open Sans"/>
                <a:ea typeface="ＭＳ Ｐゴシック" pitchFamily="34" charset="-128"/>
              </a:rPr>
              <a:t>Ethnicity </a:t>
            </a:r>
          </a:p>
          <a:p>
            <a:pPr marL="742950" lvl="1" indent="-285750" defTabSz="914400"/>
            <a:r>
              <a:rPr lang="en-US" altLang="en-US" sz="2000" smtClean="0">
                <a:latin typeface="Open Sans"/>
                <a:ea typeface="ＭＳ Ｐゴシック" pitchFamily="34" charset="-128"/>
              </a:rPr>
              <a:t>Level of education</a:t>
            </a:r>
          </a:p>
          <a:p>
            <a:pPr marL="342900" indent="-342900" defTabSz="914400"/>
            <a:r>
              <a:rPr lang="en-US" altLang="en-US" sz="2000" b="0" smtClean="0">
                <a:latin typeface="Open Sans"/>
                <a:ea typeface="ＭＳ Ｐゴシック" pitchFamily="34" charset="-128"/>
              </a:rPr>
              <a:t>Risk categories differ:</a:t>
            </a:r>
          </a:p>
          <a:p>
            <a:pPr marL="742950" lvl="1" indent="-285750" defTabSz="914400"/>
            <a:r>
              <a:rPr lang="en-US" altLang="en-US" sz="2000" smtClean="0">
                <a:latin typeface="Open Sans"/>
                <a:ea typeface="ＭＳ Ｐゴシック" pitchFamily="34" charset="-128"/>
              </a:rPr>
              <a:t>Low-moderate</a:t>
            </a:r>
          </a:p>
          <a:p>
            <a:pPr marL="742950" lvl="1" indent="-285750" defTabSz="914400"/>
            <a:r>
              <a:rPr lang="en-US" altLang="en-US" sz="2000" smtClean="0">
                <a:latin typeface="Open Sans"/>
                <a:ea typeface="ＭＳ Ｐゴシック" pitchFamily="34" charset="-128"/>
              </a:rPr>
              <a:t>High</a:t>
            </a:r>
          </a:p>
          <a:p>
            <a:pPr marL="742950" lvl="1" indent="-285750" defTabSz="914400"/>
            <a:r>
              <a:rPr lang="en-US" altLang="en-US" sz="2000" smtClean="0">
                <a:latin typeface="Open Sans"/>
                <a:ea typeface="ＭＳ Ｐゴシック" pitchFamily="34" charset="-128"/>
              </a:rPr>
              <a:t>Very high</a:t>
            </a:r>
          </a:p>
          <a:p>
            <a:pPr marL="342900" indent="-342900" defTabSz="914400"/>
            <a:r>
              <a:rPr lang="en-US" altLang="en-US" sz="2000" b="0" smtClean="0">
                <a:latin typeface="Open Sans"/>
                <a:ea typeface="ＭＳ Ｐゴシック" pitchFamily="34" charset="-128"/>
                <a:hlinkClick r:id="rId4"/>
              </a:rPr>
              <a:t>http://canadiantaskforce.ca/guidelines/2012-diabetes/</a:t>
            </a:r>
            <a:endParaRPr lang="en-US" altLang="en-US" sz="2000" b="0" smtClean="0">
              <a:latin typeface="Open Sans"/>
              <a:ea typeface="ＭＳ Ｐゴシック" pitchFamily="34" charset="-128"/>
            </a:endParaRPr>
          </a:p>
          <a:p>
            <a:pPr marL="342900" indent="-342900" defTabSz="914400"/>
            <a:endParaRPr lang="en-US" altLang="en-US" sz="2000" b="0" smtClean="0">
              <a:latin typeface="Open Sans"/>
              <a:ea typeface="ＭＳ Ｐゴシック" pitchFamily="34" charset="-128"/>
            </a:endParaRPr>
          </a:p>
        </p:txBody>
      </p:sp>
      <p:sp>
        <p:nvSpPr>
          <p:cNvPr id="36867" name="Title 6"/>
          <p:cNvSpPr>
            <a:spLocks noGrp="1"/>
          </p:cNvSpPr>
          <p:nvPr>
            <p:ph type="title" idx="4294967295"/>
          </p:nvPr>
        </p:nvSpPr>
        <p:spPr>
          <a:xfrm>
            <a:off x="331788" y="368300"/>
            <a:ext cx="7886700" cy="1325563"/>
          </a:xfrm>
        </p:spPr>
        <p:txBody>
          <a:bodyPr lIns="91440" tIns="45720" rIns="91440" bIns="45720"/>
          <a:lstStyle/>
          <a:p>
            <a:r>
              <a:rPr lang="en-US" altLang="en-US" smtClean="0">
                <a:latin typeface="Open Sans"/>
                <a:ea typeface="ＭＳ Ｐゴシック" pitchFamily="34" charset="-128"/>
              </a:rPr>
              <a:t>FINRISK calculator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4"/>
          <p:cNvSpPr>
            <a:spLocks noGrp="1"/>
          </p:cNvSpPr>
          <p:nvPr>
            <p:ph type="title" idx="4294967295"/>
          </p:nvPr>
        </p:nvSpPr>
        <p:spPr/>
        <p:txBody>
          <a:bodyPr/>
          <a:lstStyle/>
          <a:p>
            <a:r>
              <a:rPr lang="en-US" altLang="en-US" sz="3600" smtClean="0">
                <a:latin typeface="Open Sans"/>
                <a:ea typeface="ＭＳ Ｐゴシック" pitchFamily="34" charset="-128"/>
              </a:rPr>
              <a:t>Screening for type 2 diabetes in adults</a:t>
            </a:r>
            <a:endParaRPr lang="en-CA" altLang="en-US" sz="3600" smtClean="0">
              <a:latin typeface="Open Sans"/>
              <a:ea typeface="ＭＳ Ｐゴシック" pitchFamily="34" charset="-128"/>
            </a:endParaRPr>
          </a:p>
        </p:txBody>
      </p:sp>
      <p:sp>
        <p:nvSpPr>
          <p:cNvPr id="94214" name="Text Box 6"/>
          <p:cNvSpPr txBox="1">
            <a:spLocks noChangeArrowheads="1"/>
          </p:cNvSpPr>
          <p:nvPr/>
        </p:nvSpPr>
        <p:spPr bwMode="auto">
          <a:xfrm>
            <a:off x="404813" y="6326188"/>
            <a:ext cx="69913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CA" sz="1400" dirty="0" smtClean="0">
                <a:latin typeface="Open Sans"/>
                <a:cs typeface="Open Sans"/>
              </a:rPr>
              <a:t>*Consider 75-g OGTT if 1 risk factors; ** Consider 75-g OGTT</a:t>
            </a:r>
          </a:p>
        </p:txBody>
      </p:sp>
      <p:sp>
        <p:nvSpPr>
          <p:cNvPr id="38915" name="Wave 5"/>
          <p:cNvSpPr>
            <a:spLocks noChangeArrowheads="1"/>
          </p:cNvSpPr>
          <p:nvPr/>
        </p:nvSpPr>
        <p:spPr bwMode="auto">
          <a:xfrm>
            <a:off x="8151813" y="69850"/>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94216" name="Text Box 8"/>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grpSp>
        <p:nvGrpSpPr>
          <p:cNvPr id="38917" name="Group 4"/>
          <p:cNvGrpSpPr>
            <a:grpSpLocks/>
          </p:cNvGrpSpPr>
          <p:nvPr/>
        </p:nvGrpSpPr>
        <p:grpSpPr bwMode="auto">
          <a:xfrm>
            <a:off x="1490663" y="1714500"/>
            <a:ext cx="6332537" cy="1384300"/>
            <a:chOff x="1039139" y="1690688"/>
            <a:chExt cx="6333211" cy="1609227"/>
          </a:xfrm>
        </p:grpSpPr>
        <p:sp>
          <p:nvSpPr>
            <p:cNvPr id="38951" name="TextBox 1"/>
            <p:cNvSpPr txBox="1">
              <a:spLocks noChangeArrowheads="1"/>
            </p:cNvSpPr>
            <p:nvPr/>
          </p:nvSpPr>
          <p:spPr bwMode="auto">
            <a:xfrm>
              <a:off x="1039139" y="1714867"/>
              <a:ext cx="6333211" cy="1449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eaLnBrk="1" hangingPunct="1"/>
              <a:r>
                <a:rPr lang="en-US" altLang="en-US" sz="1400" dirty="0">
                  <a:latin typeface="Open Sans"/>
                  <a:ea typeface="Open Sans"/>
                  <a:cs typeface="Open Sans"/>
                </a:rPr>
                <a:t>Screen every </a:t>
              </a:r>
              <a:r>
                <a:rPr lang="en-US" altLang="en-US" sz="1400" b="1" dirty="0">
                  <a:latin typeface="Open Sans"/>
                  <a:ea typeface="Open Sans"/>
                  <a:cs typeface="Open Sans"/>
                </a:rPr>
                <a:t>3 years </a:t>
              </a:r>
              <a:r>
                <a:rPr lang="en-US" altLang="en-US" sz="1400" dirty="0">
                  <a:latin typeface="Open Sans"/>
                  <a:ea typeface="Open Sans"/>
                  <a:cs typeface="Open Sans"/>
                </a:rPr>
                <a:t>in individuals </a:t>
              </a:r>
              <a:r>
                <a:rPr lang="en-US" altLang="en-US" sz="1400" b="1" dirty="0">
                  <a:latin typeface="Open Sans"/>
                  <a:ea typeface="Open Sans"/>
                  <a:cs typeface="Open Sans"/>
                </a:rPr>
                <a:t>≥40 years of age </a:t>
              </a:r>
              <a:r>
                <a:rPr lang="en-US" altLang="en-US" sz="1400" dirty="0">
                  <a:latin typeface="Open Sans"/>
                  <a:ea typeface="Open Sans"/>
                  <a:cs typeface="Open Sans"/>
                </a:rPr>
                <a:t>or in individuals at high </a:t>
              </a:r>
              <a:r>
                <a:rPr lang="en-US" altLang="en-US" sz="1400" dirty="0" smtClean="0">
                  <a:latin typeface="Open Sans"/>
                  <a:ea typeface="Open Sans"/>
                  <a:cs typeface="Open Sans"/>
                </a:rPr>
                <a:t>risk </a:t>
              </a:r>
              <a:r>
                <a:rPr lang="en-US" altLang="en-US" sz="1400" dirty="0">
                  <a:latin typeface="Open Sans"/>
                  <a:ea typeface="Open Sans"/>
                  <a:cs typeface="Open Sans"/>
                </a:rPr>
                <a:t>using a risk calculator.</a:t>
              </a:r>
            </a:p>
            <a:p>
              <a:pPr algn="ctr" eaLnBrk="1" hangingPunct="1"/>
              <a:endParaRPr lang="en-US" altLang="en-US" sz="500" dirty="0">
                <a:latin typeface="Open Sans"/>
                <a:ea typeface="Open Sans"/>
                <a:cs typeface="Open Sans"/>
              </a:endParaRPr>
            </a:p>
            <a:p>
              <a:pPr algn="ctr" eaLnBrk="1" hangingPunct="1"/>
              <a:r>
                <a:rPr lang="en-US" altLang="en-US" sz="1400" dirty="0">
                  <a:latin typeface="Open Sans"/>
                  <a:ea typeface="Open Sans"/>
                  <a:cs typeface="Open Sans"/>
                </a:rPr>
                <a:t>Screen earlier and/or more frequently (every 6 to 12 months) in people with additional risk factors for diabetes or for those at very high </a:t>
              </a:r>
              <a:r>
                <a:rPr lang="en-US" altLang="en-US" sz="1400" dirty="0" smtClean="0">
                  <a:latin typeface="Open Sans"/>
                  <a:ea typeface="Open Sans"/>
                  <a:cs typeface="Open Sans"/>
                </a:rPr>
                <a:t>risk </a:t>
              </a:r>
              <a:r>
                <a:rPr lang="en-US" altLang="en-US" sz="1400" dirty="0">
                  <a:latin typeface="Open Sans"/>
                  <a:ea typeface="Open Sans"/>
                  <a:cs typeface="Open Sans"/>
                </a:rPr>
                <a:t>using a risk calculator</a:t>
              </a:r>
            </a:p>
          </p:txBody>
        </p:sp>
        <p:sp>
          <p:nvSpPr>
            <p:cNvPr id="4" name="Rounded Rectangle 3"/>
            <p:cNvSpPr/>
            <p:nvPr/>
          </p:nvSpPr>
          <p:spPr>
            <a:xfrm>
              <a:off x="1039139" y="1690688"/>
              <a:ext cx="6333211" cy="1609227"/>
            </a:xfrm>
            <a:prstGeom prst="roundRect">
              <a:avLst/>
            </a:prstGeom>
            <a:noFill/>
            <a:ln w="28575" cmpd="sng"/>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a:latin typeface="Open Sans"/>
                <a:cs typeface="Open Sans"/>
              </a:endParaRPr>
            </a:p>
          </p:txBody>
        </p:sp>
      </p:grpSp>
      <p:grpSp>
        <p:nvGrpSpPr>
          <p:cNvPr id="7" name="Group 6"/>
          <p:cNvGrpSpPr>
            <a:grpSpLocks/>
          </p:cNvGrpSpPr>
          <p:nvPr/>
        </p:nvGrpSpPr>
        <p:grpSpPr bwMode="auto">
          <a:xfrm>
            <a:off x="460375" y="3597275"/>
            <a:ext cx="1814513" cy="601663"/>
            <a:chOff x="626781" y="3727245"/>
            <a:chExt cx="1814368" cy="603003"/>
          </a:xfrm>
        </p:grpSpPr>
        <p:sp>
          <p:nvSpPr>
            <p:cNvPr id="38949" name="TextBox 2"/>
            <p:cNvSpPr txBox="1">
              <a:spLocks noChangeArrowheads="1"/>
            </p:cNvSpPr>
            <p:nvPr/>
          </p:nvSpPr>
          <p:spPr bwMode="auto">
            <a:xfrm>
              <a:off x="626781" y="3762175"/>
              <a:ext cx="18124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eaLnBrk="1" hangingPunct="1"/>
              <a:r>
                <a:rPr lang="en-US" altLang="en-US" sz="1400">
                  <a:latin typeface="Open Sans"/>
                  <a:ea typeface="Open Sans"/>
                  <a:cs typeface="Open Sans"/>
                </a:rPr>
                <a:t>FPG &lt;5.6 mmol/L and/or A1C &lt;5.5%</a:t>
              </a:r>
            </a:p>
          </p:txBody>
        </p:sp>
        <p:sp>
          <p:nvSpPr>
            <p:cNvPr id="6" name="Rounded Rectangle 5"/>
            <p:cNvSpPr/>
            <p:nvPr/>
          </p:nvSpPr>
          <p:spPr>
            <a:xfrm>
              <a:off x="628369" y="3727245"/>
              <a:ext cx="1812780" cy="603003"/>
            </a:xfrm>
            <a:prstGeom prst="roundRect">
              <a:avLst/>
            </a:prstGeom>
            <a:noFill/>
            <a:ln w="19050"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a:latin typeface="Open Sans"/>
                <a:cs typeface="Open Sans"/>
              </a:endParaRPr>
            </a:p>
          </p:txBody>
        </p:sp>
      </p:grpSp>
      <p:grpSp>
        <p:nvGrpSpPr>
          <p:cNvPr id="16" name="Group 15"/>
          <p:cNvGrpSpPr>
            <a:grpSpLocks/>
          </p:cNvGrpSpPr>
          <p:nvPr/>
        </p:nvGrpSpPr>
        <p:grpSpPr bwMode="auto">
          <a:xfrm>
            <a:off x="2457450" y="3600450"/>
            <a:ext cx="2025650" cy="615950"/>
            <a:chOff x="2659526" y="3814404"/>
            <a:chExt cx="2024841" cy="615553"/>
          </a:xfrm>
        </p:grpSpPr>
        <p:sp>
          <p:nvSpPr>
            <p:cNvPr id="38947" name="TextBox 8"/>
            <p:cNvSpPr txBox="1">
              <a:spLocks noChangeArrowheads="1"/>
            </p:cNvSpPr>
            <p:nvPr/>
          </p:nvSpPr>
          <p:spPr bwMode="auto">
            <a:xfrm>
              <a:off x="2659526" y="3873754"/>
              <a:ext cx="20248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eaLnBrk="1" hangingPunct="1"/>
              <a:r>
                <a:rPr lang="en-US" altLang="en-US" sz="1400" dirty="0">
                  <a:latin typeface="Open Sans"/>
                  <a:ea typeface="Open Sans"/>
                  <a:cs typeface="Open Sans"/>
                </a:rPr>
                <a:t>FPG 5.6-6.0 </a:t>
              </a:r>
              <a:r>
                <a:rPr lang="en-US" altLang="en-US" sz="1400" dirty="0" err="1">
                  <a:latin typeface="Open Sans"/>
                  <a:ea typeface="Open Sans"/>
                  <a:cs typeface="Open Sans"/>
                </a:rPr>
                <a:t>mmol</a:t>
              </a:r>
              <a:r>
                <a:rPr lang="en-US" altLang="en-US" sz="1400" dirty="0">
                  <a:latin typeface="Open Sans"/>
                  <a:ea typeface="Open Sans"/>
                  <a:cs typeface="Open Sans"/>
                </a:rPr>
                <a:t>/L and/or A1C 5.5-5.9</a:t>
              </a:r>
              <a:r>
                <a:rPr lang="en-US" altLang="en-US" sz="1400" dirty="0" smtClean="0">
                  <a:latin typeface="Open Sans"/>
                  <a:ea typeface="Open Sans"/>
                  <a:cs typeface="Open Sans"/>
                </a:rPr>
                <a:t>%*</a:t>
              </a:r>
              <a:endParaRPr lang="en-US" altLang="en-US" sz="1400" dirty="0">
                <a:latin typeface="Open Sans"/>
                <a:ea typeface="Open Sans"/>
                <a:cs typeface="Open Sans"/>
              </a:endParaRPr>
            </a:p>
          </p:txBody>
        </p:sp>
        <p:sp>
          <p:nvSpPr>
            <p:cNvPr id="8" name="Rounded Rectangle 7"/>
            <p:cNvSpPr/>
            <p:nvPr/>
          </p:nvSpPr>
          <p:spPr>
            <a:xfrm>
              <a:off x="2659526" y="3814404"/>
              <a:ext cx="2024841" cy="615553"/>
            </a:xfrm>
            <a:prstGeom prst="roundRect">
              <a:avLst/>
            </a:prstGeom>
            <a:noFill/>
            <a:ln w="19050" cmpd="sng"/>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a:latin typeface="Open Sans"/>
                <a:cs typeface="Open Sans"/>
              </a:endParaRPr>
            </a:p>
          </p:txBody>
        </p:sp>
      </p:grpSp>
      <p:grpSp>
        <p:nvGrpSpPr>
          <p:cNvPr id="18" name="Group 17"/>
          <p:cNvGrpSpPr>
            <a:grpSpLocks/>
          </p:cNvGrpSpPr>
          <p:nvPr/>
        </p:nvGrpSpPr>
        <p:grpSpPr bwMode="auto">
          <a:xfrm>
            <a:off x="4686300" y="3602038"/>
            <a:ext cx="2025650" cy="615950"/>
            <a:chOff x="4853261" y="3851336"/>
            <a:chExt cx="2024841" cy="615553"/>
          </a:xfrm>
        </p:grpSpPr>
        <p:sp>
          <p:nvSpPr>
            <p:cNvPr id="38945" name="TextBox 9"/>
            <p:cNvSpPr txBox="1">
              <a:spLocks noChangeArrowheads="1"/>
            </p:cNvSpPr>
            <p:nvPr/>
          </p:nvSpPr>
          <p:spPr bwMode="auto">
            <a:xfrm>
              <a:off x="4853261" y="3910686"/>
              <a:ext cx="20248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eaLnBrk="1" hangingPunct="1"/>
              <a:r>
                <a:rPr lang="en-US" altLang="en-US" sz="1400" dirty="0">
                  <a:latin typeface="Open Sans"/>
                  <a:ea typeface="Open Sans"/>
                  <a:cs typeface="Open Sans"/>
                </a:rPr>
                <a:t>FPG 6.1-6.9 </a:t>
              </a:r>
              <a:r>
                <a:rPr lang="en-US" altLang="en-US" sz="1400" dirty="0" err="1">
                  <a:latin typeface="Open Sans"/>
                  <a:ea typeface="Open Sans"/>
                  <a:cs typeface="Open Sans"/>
                </a:rPr>
                <a:t>mmol</a:t>
              </a:r>
              <a:r>
                <a:rPr lang="en-US" altLang="en-US" sz="1400" dirty="0">
                  <a:latin typeface="Open Sans"/>
                  <a:ea typeface="Open Sans"/>
                  <a:cs typeface="Open Sans"/>
                </a:rPr>
                <a:t>/L and/or A1C 6.0-6.4</a:t>
              </a:r>
              <a:r>
                <a:rPr lang="en-US" altLang="en-US" sz="1400" dirty="0" smtClean="0">
                  <a:latin typeface="Open Sans"/>
                  <a:ea typeface="Open Sans"/>
                  <a:cs typeface="Open Sans"/>
                </a:rPr>
                <a:t>%**</a:t>
              </a:r>
              <a:endParaRPr lang="en-US" altLang="en-US" sz="1400" dirty="0">
                <a:latin typeface="Open Sans"/>
                <a:ea typeface="Open Sans"/>
                <a:cs typeface="Open Sans"/>
              </a:endParaRPr>
            </a:p>
          </p:txBody>
        </p:sp>
        <p:sp>
          <p:nvSpPr>
            <p:cNvPr id="17" name="Rounded Rectangle 16"/>
            <p:cNvSpPr/>
            <p:nvPr/>
          </p:nvSpPr>
          <p:spPr>
            <a:xfrm>
              <a:off x="4853261" y="3851336"/>
              <a:ext cx="2024841" cy="615553"/>
            </a:xfrm>
            <a:prstGeom prst="roundRect">
              <a:avLst/>
            </a:prstGeom>
            <a:noFill/>
            <a:ln w="19050" cmpd="sng"/>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a:latin typeface="Open Sans"/>
                <a:cs typeface="Open Sans"/>
              </a:endParaRPr>
            </a:p>
          </p:txBody>
        </p:sp>
      </p:grpSp>
      <p:grpSp>
        <p:nvGrpSpPr>
          <p:cNvPr id="20" name="Group 19"/>
          <p:cNvGrpSpPr>
            <a:grpSpLocks/>
          </p:cNvGrpSpPr>
          <p:nvPr/>
        </p:nvGrpSpPr>
        <p:grpSpPr bwMode="auto">
          <a:xfrm>
            <a:off x="6878638" y="3611563"/>
            <a:ext cx="1814512" cy="615950"/>
            <a:chOff x="7174999" y="3896154"/>
            <a:chExt cx="1814368" cy="615553"/>
          </a:xfrm>
        </p:grpSpPr>
        <p:sp>
          <p:nvSpPr>
            <p:cNvPr id="38943" name="TextBox 10"/>
            <p:cNvSpPr txBox="1">
              <a:spLocks noChangeArrowheads="1"/>
            </p:cNvSpPr>
            <p:nvPr/>
          </p:nvSpPr>
          <p:spPr bwMode="auto">
            <a:xfrm>
              <a:off x="7174999" y="3943634"/>
              <a:ext cx="18143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eaLnBrk="1" hangingPunct="1"/>
              <a:r>
                <a:rPr lang="en-US" altLang="en-US" sz="1400">
                  <a:latin typeface="Open Sans"/>
                  <a:ea typeface="Open Sans"/>
                  <a:cs typeface="Open Sans"/>
                </a:rPr>
                <a:t>FPG ≥7.0 mmol/L and/or A1C ≥6.5%</a:t>
              </a:r>
            </a:p>
          </p:txBody>
        </p:sp>
        <p:sp>
          <p:nvSpPr>
            <p:cNvPr id="19" name="Rounded Rectangle 18"/>
            <p:cNvSpPr/>
            <p:nvPr/>
          </p:nvSpPr>
          <p:spPr>
            <a:xfrm>
              <a:off x="7174999" y="3896154"/>
              <a:ext cx="1814368" cy="615553"/>
            </a:xfrm>
            <a:prstGeom prst="roundRect">
              <a:avLst/>
            </a:prstGeom>
            <a:noFill/>
            <a:ln w="19050" cmpd="sng"/>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a:latin typeface="Open Sans"/>
                <a:cs typeface="Open Sans"/>
              </a:endParaRPr>
            </a:p>
          </p:txBody>
        </p:sp>
      </p:grpSp>
      <p:grpSp>
        <p:nvGrpSpPr>
          <p:cNvPr id="22" name="Group 21"/>
          <p:cNvGrpSpPr>
            <a:grpSpLocks/>
          </p:cNvGrpSpPr>
          <p:nvPr/>
        </p:nvGrpSpPr>
        <p:grpSpPr bwMode="auto">
          <a:xfrm>
            <a:off x="611188" y="4459288"/>
            <a:ext cx="1501775" cy="877887"/>
            <a:chOff x="741227" y="4554562"/>
            <a:chExt cx="1502118" cy="877163"/>
          </a:xfrm>
        </p:grpSpPr>
        <p:sp>
          <p:nvSpPr>
            <p:cNvPr id="38941" name="TextBox 11"/>
            <p:cNvSpPr txBox="1">
              <a:spLocks noChangeArrowheads="1"/>
            </p:cNvSpPr>
            <p:nvPr/>
          </p:nvSpPr>
          <p:spPr bwMode="auto">
            <a:xfrm>
              <a:off x="741227" y="4613251"/>
              <a:ext cx="1502118" cy="729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eaLnBrk="1" hangingPunct="1"/>
              <a:r>
                <a:rPr lang="en-US" altLang="en-US" sz="1400" b="1">
                  <a:latin typeface="Open Sans"/>
                  <a:ea typeface="Open Sans"/>
                  <a:cs typeface="Open Sans"/>
                </a:rPr>
                <a:t>Normal</a:t>
              </a:r>
            </a:p>
            <a:p>
              <a:pPr algn="ctr" eaLnBrk="1" hangingPunct="1"/>
              <a:r>
                <a:rPr lang="en-US" altLang="en-US" sz="1400">
                  <a:latin typeface="Open Sans"/>
                  <a:ea typeface="Open Sans"/>
                  <a:cs typeface="Open Sans"/>
                </a:rPr>
                <a:t>Recreen as recommended</a:t>
              </a:r>
            </a:p>
          </p:txBody>
        </p:sp>
        <p:sp>
          <p:nvSpPr>
            <p:cNvPr id="21" name="Rounded Rectangle 20"/>
            <p:cNvSpPr/>
            <p:nvPr/>
          </p:nvSpPr>
          <p:spPr>
            <a:xfrm>
              <a:off x="760281" y="4554562"/>
              <a:ext cx="1459245" cy="877163"/>
            </a:xfrm>
            <a:prstGeom prst="roundRect">
              <a:avLst/>
            </a:prstGeom>
            <a:noFill/>
            <a:ln w="19050" cmpd="sng"/>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a:latin typeface="Open Sans"/>
                <a:cs typeface="Open Sans"/>
              </a:endParaRPr>
            </a:p>
          </p:txBody>
        </p:sp>
      </p:grpSp>
      <p:grpSp>
        <p:nvGrpSpPr>
          <p:cNvPr id="24" name="Group 23"/>
          <p:cNvGrpSpPr>
            <a:grpSpLocks/>
          </p:cNvGrpSpPr>
          <p:nvPr/>
        </p:nvGrpSpPr>
        <p:grpSpPr bwMode="auto">
          <a:xfrm>
            <a:off x="2430463" y="4579938"/>
            <a:ext cx="2090737" cy="615950"/>
            <a:chOff x="2619814" y="4639201"/>
            <a:chExt cx="2091470" cy="615553"/>
          </a:xfrm>
        </p:grpSpPr>
        <p:sp>
          <p:nvSpPr>
            <p:cNvPr id="38939" name="TextBox 12"/>
            <p:cNvSpPr txBox="1">
              <a:spLocks noChangeArrowheads="1"/>
            </p:cNvSpPr>
            <p:nvPr/>
          </p:nvSpPr>
          <p:spPr bwMode="auto">
            <a:xfrm>
              <a:off x="2619814" y="4683092"/>
              <a:ext cx="20914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eaLnBrk="1" hangingPunct="1"/>
              <a:r>
                <a:rPr lang="en-US" altLang="en-US" sz="1400" b="1">
                  <a:latin typeface="Open Sans"/>
                  <a:ea typeface="Open Sans"/>
                  <a:cs typeface="Open Sans"/>
                </a:rPr>
                <a:t>At Risk</a:t>
              </a:r>
            </a:p>
            <a:p>
              <a:pPr algn="ctr" eaLnBrk="1" hangingPunct="1"/>
              <a:r>
                <a:rPr lang="en-US" altLang="en-US" sz="1400">
                  <a:latin typeface="Open Sans"/>
                  <a:ea typeface="Open Sans"/>
                  <a:cs typeface="Open Sans"/>
                </a:rPr>
                <a:t>Rescreen more often</a:t>
              </a:r>
            </a:p>
          </p:txBody>
        </p:sp>
        <p:sp>
          <p:nvSpPr>
            <p:cNvPr id="23" name="Rounded Rectangle 22"/>
            <p:cNvSpPr/>
            <p:nvPr/>
          </p:nvSpPr>
          <p:spPr>
            <a:xfrm>
              <a:off x="2643634" y="4639201"/>
              <a:ext cx="2040653" cy="615553"/>
            </a:xfrm>
            <a:prstGeom prst="roundRect">
              <a:avLst/>
            </a:prstGeom>
            <a:noFill/>
            <a:ln w="19050" cmpd="sng"/>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a:latin typeface="Open Sans"/>
                <a:cs typeface="Open Sans"/>
              </a:endParaRPr>
            </a:p>
          </p:txBody>
        </p:sp>
      </p:grpSp>
      <p:grpSp>
        <p:nvGrpSpPr>
          <p:cNvPr id="26" name="Group 25"/>
          <p:cNvGrpSpPr>
            <a:grpSpLocks/>
          </p:cNvGrpSpPr>
          <p:nvPr/>
        </p:nvGrpSpPr>
        <p:grpSpPr bwMode="auto">
          <a:xfrm>
            <a:off x="4675188" y="4579938"/>
            <a:ext cx="2041525" cy="611187"/>
            <a:chOff x="4853261" y="4639201"/>
            <a:chExt cx="2041335" cy="611964"/>
          </a:xfrm>
        </p:grpSpPr>
        <p:sp>
          <p:nvSpPr>
            <p:cNvPr id="38937" name="TextBox 13"/>
            <p:cNvSpPr txBox="1">
              <a:spLocks noChangeArrowheads="1"/>
            </p:cNvSpPr>
            <p:nvPr/>
          </p:nvSpPr>
          <p:spPr bwMode="auto">
            <a:xfrm>
              <a:off x="4869755" y="4686681"/>
              <a:ext cx="20248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eaLnBrk="1" hangingPunct="1"/>
              <a:r>
                <a:rPr lang="en-US" altLang="en-US" sz="1400" b="1">
                  <a:latin typeface="Open Sans"/>
                  <a:ea typeface="Open Sans"/>
                  <a:cs typeface="Open Sans"/>
                </a:rPr>
                <a:t>Prediabetes</a:t>
              </a:r>
            </a:p>
            <a:p>
              <a:pPr algn="ctr" eaLnBrk="1" hangingPunct="1"/>
              <a:r>
                <a:rPr lang="en-US" altLang="en-US" sz="1400">
                  <a:latin typeface="Open Sans"/>
                  <a:ea typeface="Open Sans"/>
                  <a:cs typeface="Open Sans"/>
                </a:rPr>
                <a:t>Rescreen more often</a:t>
              </a:r>
            </a:p>
          </p:txBody>
        </p:sp>
        <p:sp>
          <p:nvSpPr>
            <p:cNvPr id="25" name="Rounded Rectangle 24"/>
            <p:cNvSpPr/>
            <p:nvPr/>
          </p:nvSpPr>
          <p:spPr>
            <a:xfrm>
              <a:off x="4853261" y="4639201"/>
              <a:ext cx="2041335" cy="611964"/>
            </a:xfrm>
            <a:prstGeom prst="roundRect">
              <a:avLst/>
            </a:prstGeom>
            <a:noFill/>
            <a:ln w="19050" cmpd="sng"/>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a:latin typeface="Open Sans"/>
                <a:cs typeface="Open Sans"/>
              </a:endParaRPr>
            </a:p>
          </p:txBody>
        </p:sp>
      </p:grpSp>
      <p:grpSp>
        <p:nvGrpSpPr>
          <p:cNvPr id="28" name="Group 27"/>
          <p:cNvGrpSpPr>
            <a:grpSpLocks/>
          </p:cNvGrpSpPr>
          <p:nvPr/>
        </p:nvGrpSpPr>
        <p:grpSpPr bwMode="auto">
          <a:xfrm>
            <a:off x="6926263" y="4597400"/>
            <a:ext cx="1731962" cy="438150"/>
            <a:chOff x="7257177" y="4809459"/>
            <a:chExt cx="1732189" cy="438582"/>
          </a:xfrm>
        </p:grpSpPr>
        <p:sp>
          <p:nvSpPr>
            <p:cNvPr id="38935" name="TextBox 14"/>
            <p:cNvSpPr txBox="1">
              <a:spLocks noChangeArrowheads="1"/>
            </p:cNvSpPr>
            <p:nvPr/>
          </p:nvSpPr>
          <p:spPr bwMode="auto">
            <a:xfrm>
              <a:off x="7321133" y="4875522"/>
              <a:ext cx="162075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eaLnBrk="1" hangingPunct="1"/>
              <a:r>
                <a:rPr lang="en-US" altLang="en-US" sz="1400" b="1">
                  <a:latin typeface="Open Sans"/>
                  <a:ea typeface="Open Sans"/>
                  <a:cs typeface="Open Sans"/>
                </a:rPr>
                <a:t>Diabetes</a:t>
              </a:r>
              <a:endParaRPr lang="en-US" altLang="en-US" sz="1400">
                <a:latin typeface="Open Sans"/>
                <a:ea typeface="Open Sans"/>
                <a:cs typeface="Open Sans"/>
              </a:endParaRPr>
            </a:p>
          </p:txBody>
        </p:sp>
        <p:sp>
          <p:nvSpPr>
            <p:cNvPr id="27" name="Rounded Rectangle 26"/>
            <p:cNvSpPr/>
            <p:nvPr/>
          </p:nvSpPr>
          <p:spPr>
            <a:xfrm>
              <a:off x="7257177" y="4809459"/>
              <a:ext cx="1732189" cy="438582"/>
            </a:xfrm>
            <a:prstGeom prst="roundRect">
              <a:avLst/>
            </a:prstGeom>
            <a:noFill/>
            <a:ln w="19050" cmpd="sng"/>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a:latin typeface="Open Sans"/>
                <a:cs typeface="Open Sans"/>
              </a:endParaRPr>
            </a:p>
          </p:txBody>
        </p:sp>
      </p:grpSp>
      <p:cxnSp>
        <p:nvCxnSpPr>
          <p:cNvPr id="30" name="Elbow Connector 29"/>
          <p:cNvCxnSpPr>
            <a:stCxn id="4" idx="2"/>
            <a:endCxn id="19" idx="0"/>
          </p:cNvCxnSpPr>
          <p:nvPr/>
        </p:nvCxnSpPr>
        <p:spPr>
          <a:xfrm rot="16200000" flipH="1">
            <a:off x="5964237" y="1790701"/>
            <a:ext cx="512763" cy="3128962"/>
          </a:xfrm>
          <a:prstGeom prst="bentConnector3">
            <a:avLst/>
          </a:prstGeom>
          <a:ln w="19050" cmpd="sng">
            <a:tailEnd type="arrow"/>
          </a:ln>
        </p:spPr>
        <p:style>
          <a:lnRef idx="2">
            <a:schemeClr val="accent1"/>
          </a:lnRef>
          <a:fillRef idx="0">
            <a:schemeClr val="accent1"/>
          </a:fillRef>
          <a:effectRef idx="1">
            <a:schemeClr val="accent1"/>
          </a:effectRef>
          <a:fontRef idx="minor">
            <a:schemeClr val="tx1"/>
          </a:fontRef>
        </p:style>
      </p:cxnSp>
      <p:cxnSp>
        <p:nvCxnSpPr>
          <p:cNvPr id="94208" name="Elbow Connector 94207"/>
          <p:cNvCxnSpPr>
            <a:stCxn id="4" idx="2"/>
            <a:endCxn id="6" idx="0"/>
          </p:cNvCxnSpPr>
          <p:nvPr/>
        </p:nvCxnSpPr>
        <p:spPr>
          <a:xfrm rot="5400000">
            <a:off x="2763044" y="1704181"/>
            <a:ext cx="498475" cy="3287713"/>
          </a:xfrm>
          <a:prstGeom prst="bentConnector3">
            <a:avLst>
              <a:gd name="adj1" fmla="val 52381"/>
            </a:avLst>
          </a:prstGeom>
          <a:ln w="19050" cmpd="sng">
            <a:tailEnd type="arrow"/>
          </a:ln>
        </p:spPr>
        <p:style>
          <a:lnRef idx="2">
            <a:schemeClr val="accent1"/>
          </a:lnRef>
          <a:fillRef idx="0">
            <a:schemeClr val="accent1"/>
          </a:fillRef>
          <a:effectRef idx="1">
            <a:schemeClr val="accent1"/>
          </a:effectRef>
          <a:fontRef idx="minor">
            <a:schemeClr val="tx1"/>
          </a:fontRef>
        </p:style>
      </p:cxnSp>
      <p:cxnSp>
        <p:nvCxnSpPr>
          <p:cNvPr id="94218" name="Straight Arrow Connector 94217"/>
          <p:cNvCxnSpPr>
            <a:endCxn id="8" idx="0"/>
          </p:cNvCxnSpPr>
          <p:nvPr/>
        </p:nvCxnSpPr>
        <p:spPr>
          <a:xfrm flipH="1">
            <a:off x="3470275" y="3359150"/>
            <a:ext cx="7938" cy="2413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222" name="Straight Arrow Connector 94221"/>
          <p:cNvCxnSpPr>
            <a:endCxn id="17" idx="0"/>
          </p:cNvCxnSpPr>
          <p:nvPr/>
        </p:nvCxnSpPr>
        <p:spPr>
          <a:xfrm>
            <a:off x="5684838" y="3348038"/>
            <a:ext cx="14287" cy="254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224" name="Straight Arrow Connector 94223"/>
          <p:cNvCxnSpPr>
            <a:stCxn id="6" idx="2"/>
            <a:endCxn id="21" idx="0"/>
          </p:cNvCxnSpPr>
          <p:nvPr/>
        </p:nvCxnSpPr>
        <p:spPr>
          <a:xfrm flipH="1">
            <a:off x="1358900" y="4198938"/>
            <a:ext cx="9525" cy="2603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226" name="Straight Arrow Connector 94225"/>
          <p:cNvCxnSpPr>
            <a:stCxn id="38947" idx="2"/>
            <a:endCxn id="23" idx="0"/>
          </p:cNvCxnSpPr>
          <p:nvPr/>
        </p:nvCxnSpPr>
        <p:spPr>
          <a:xfrm>
            <a:off x="3470275" y="4183063"/>
            <a:ext cx="3175" cy="3968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228" name="Straight Arrow Connector 94227"/>
          <p:cNvCxnSpPr>
            <a:stCxn id="17" idx="2"/>
            <a:endCxn id="25" idx="0"/>
          </p:cNvCxnSpPr>
          <p:nvPr/>
        </p:nvCxnSpPr>
        <p:spPr>
          <a:xfrm flipH="1">
            <a:off x="5695950" y="4217988"/>
            <a:ext cx="3175" cy="3619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230" name="Straight Arrow Connector 94229"/>
          <p:cNvCxnSpPr>
            <a:stCxn id="19" idx="2"/>
            <a:endCxn id="27" idx="0"/>
          </p:cNvCxnSpPr>
          <p:nvPr/>
        </p:nvCxnSpPr>
        <p:spPr>
          <a:xfrm>
            <a:off x="7785100" y="4227513"/>
            <a:ext cx="6350" cy="3698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8934" name="TextBox 94230"/>
          <p:cNvSpPr txBox="1">
            <a:spLocks noChangeArrowheads="1"/>
          </p:cNvSpPr>
          <p:nvPr/>
        </p:nvSpPr>
        <p:spPr bwMode="auto">
          <a:xfrm>
            <a:off x="392113" y="5543550"/>
            <a:ext cx="84867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eaLnBrk="1" hangingPunct="1"/>
            <a:r>
              <a:rPr lang="en-CA" altLang="en-US" sz="1600">
                <a:latin typeface="Open Sans"/>
                <a:ea typeface="Open Sans"/>
                <a:cs typeface="Open Sans"/>
              </a:rPr>
              <a:t>If both FPG and A1C are available, but discordant, use the test that appears furthest to the right side of the algorithm.</a:t>
            </a:r>
          </a:p>
          <a:p>
            <a:pPr algn="ctr" eaLnBrk="1" hangingPunct="1"/>
            <a:endParaRPr lang="en-US" altLang="en-US"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422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4230"/>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7"/>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22"/>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94224"/>
                                        </p:tgtEl>
                                        <p:attrNameLst>
                                          <p:attrName>style.visibility</p:attrName>
                                        </p:attrNameLst>
                                      </p:cBhvr>
                                      <p:to>
                                        <p:strVal val="hidden"/>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4226"/>
                                        </p:tgtEl>
                                        <p:attrNameLst>
                                          <p:attrName>style.visibility</p:attrName>
                                        </p:attrNameLst>
                                      </p:cBhvr>
                                      <p:to>
                                        <p:strVal val="visible"/>
                                      </p:to>
                                    </p:set>
                                  </p:childTnLst>
                                </p:cTn>
                              </p:par>
                              <p:par>
                                <p:cTn id="35" presetID="1" presetClass="exit" presetSubtype="0" fill="hold"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28"/>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94230"/>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4228"/>
                                        </p:tgtEl>
                                        <p:attrNameLst>
                                          <p:attrName>style.visibility</p:attrName>
                                        </p:attrNameLst>
                                      </p:cBhvr>
                                      <p:to>
                                        <p:strVal val="visible"/>
                                      </p:to>
                                    </p:set>
                                  </p:childTnLst>
                                </p:cTn>
                              </p:par>
                              <p:par>
                                <p:cTn id="51" presetID="1" presetClass="exit" presetSubtype="0" fill="hold" nodeType="withEffect">
                                  <p:stCondLst>
                                    <p:cond delay="0"/>
                                  </p:stCondLst>
                                  <p:childTnLst>
                                    <p:set>
                                      <p:cBhvr>
                                        <p:cTn id="52" dur="1" fill="hold">
                                          <p:stCondLst>
                                            <p:cond delay="0"/>
                                          </p:stCondLst>
                                        </p:cTn>
                                        <p:tgtEl>
                                          <p:spTgt spid="16"/>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24"/>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94226"/>
                                        </p:tgtEl>
                                        <p:attrNameLst>
                                          <p:attrName>style.visibility</p:attrName>
                                        </p:attrNameLst>
                                      </p:cBhvr>
                                      <p:to>
                                        <p:strVal val="hidden"/>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5"/>
          <p:cNvSpPr>
            <a:spLocks noGrp="1"/>
          </p:cNvSpPr>
          <p:nvPr>
            <p:ph type="title" idx="4294967295"/>
          </p:nvPr>
        </p:nvSpPr>
        <p:spPr>
          <a:xfrm>
            <a:off x="868363" y="930275"/>
            <a:ext cx="7451725" cy="1143000"/>
          </a:xfrm>
        </p:spPr>
        <p:txBody>
          <a:bodyPr lIns="91440" tIns="45720" rIns="91440" bIns="45720"/>
          <a:lstStyle/>
          <a:p>
            <a:pPr algn="ctr">
              <a:lnSpc>
                <a:spcPct val="100000"/>
              </a:lnSpc>
            </a:pPr>
            <a:r>
              <a:rPr lang="en-US" altLang="en-US" smtClean="0">
                <a:latin typeface="Open Sans"/>
                <a:ea typeface="ＭＳ Ｐゴシック" pitchFamily="34" charset="-128"/>
              </a:rPr>
              <a:t>Do we need to screen for Type 1 diabetes (T1DM)?</a:t>
            </a:r>
          </a:p>
        </p:txBody>
      </p:sp>
      <p:sp>
        <p:nvSpPr>
          <p:cNvPr id="3" name="Content Placeholder 2"/>
          <p:cNvSpPr>
            <a:spLocks noGrp="1"/>
          </p:cNvSpPr>
          <p:nvPr>
            <p:ph type="body" idx="4294967295"/>
          </p:nvPr>
        </p:nvSpPr>
        <p:spPr>
          <a:xfrm>
            <a:off x="238125" y="3722688"/>
            <a:ext cx="8699500" cy="1500187"/>
          </a:xfrm>
        </p:spPr>
        <p:txBody>
          <a:bodyPr lIns="91440" tIns="45720" rIns="91440" bIns="45720"/>
          <a:lstStyle/>
          <a:p>
            <a:pPr marL="0" indent="0" algn="ctr" defTabSz="914400">
              <a:lnSpc>
                <a:spcPct val="100000"/>
              </a:lnSpc>
              <a:buFont typeface="Arial" pitchFamily="34" charset="0"/>
              <a:buNone/>
            </a:pPr>
            <a:r>
              <a:rPr lang="en-US" altLang="en-US" sz="3600" smtClean="0">
                <a:latin typeface="Open Sans"/>
                <a:ea typeface="ＭＳ Ｐゴシック" pitchFamily="34" charset="-128"/>
              </a:rPr>
              <a:t>NO</a:t>
            </a:r>
          </a:p>
          <a:p>
            <a:pPr marL="0" indent="0" algn="ctr" defTabSz="914400">
              <a:lnSpc>
                <a:spcPct val="100000"/>
              </a:lnSpc>
              <a:buFont typeface="Arial" pitchFamily="34" charset="0"/>
              <a:buNone/>
            </a:pPr>
            <a:r>
              <a:rPr lang="en-US" altLang="en-US" b="0" smtClean="0">
                <a:latin typeface="Open Sans"/>
                <a:ea typeface="ＭＳ Ｐゴシック" pitchFamily="34" charset="-128"/>
              </a:rPr>
              <a:t>There is insufficient evidence for interventions to prevent or delay type 1 diabetes</a:t>
            </a:r>
          </a:p>
        </p:txBody>
      </p:sp>
      <p:sp>
        <p:nvSpPr>
          <p:cNvPr id="7" name="Down Arrow 6"/>
          <p:cNvSpPr/>
          <p:nvPr/>
        </p:nvSpPr>
        <p:spPr>
          <a:xfrm>
            <a:off x="4064830" y="2348418"/>
            <a:ext cx="988943" cy="1177028"/>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hangingPunct="0">
              <a:defRPr/>
            </a:pPr>
            <a:endParaRPr lang="en-CA" sz="2400"/>
          </a:p>
        </p:txBody>
      </p:sp>
      <p:sp>
        <p:nvSpPr>
          <p:cNvPr id="137223"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1</a:t>
            </a:r>
            <a:endParaRPr lang="en-CA" altLang="en-US" smtClean="0">
              <a:latin typeface="Open Sans"/>
              <a:ea typeface="ＭＳ Ｐゴシック" pitchFamily="34" charset="-128"/>
            </a:endParaRPr>
          </a:p>
        </p:txBody>
      </p:sp>
      <p:sp>
        <p:nvSpPr>
          <p:cNvPr id="41986" name="Rectangle 3"/>
          <p:cNvSpPr>
            <a:spLocks noGrp="1"/>
          </p:cNvSpPr>
          <p:nvPr>
            <p:ph type="body" idx="4294967295"/>
          </p:nvPr>
        </p:nvSpPr>
        <p:spPr/>
        <p:txBody>
          <a:bodyPr/>
          <a:lstStyle/>
          <a:p>
            <a:pPr marL="495300" indent="-495300">
              <a:lnSpc>
                <a:spcPct val="100000"/>
              </a:lnSpc>
              <a:buFont typeface="Arial" pitchFamily="34" charset="0"/>
              <a:buAutoNum type="arabicPeriod"/>
            </a:pPr>
            <a:r>
              <a:rPr lang="en-CA" altLang="en-US" sz="2400" b="0" smtClean="0">
                <a:latin typeface="Open Sans"/>
                <a:ea typeface="ＭＳ Ｐゴシック" pitchFamily="34" charset="-128"/>
              </a:rPr>
              <a:t>All individuals should be evaluated </a:t>
            </a:r>
            <a:r>
              <a:rPr lang="en-CA" altLang="en-US" sz="2400" smtClean="0">
                <a:latin typeface="Open Sans"/>
                <a:ea typeface="ＭＳ Ｐゴシック" pitchFamily="34" charset="-128"/>
              </a:rPr>
              <a:t>annually</a:t>
            </a:r>
            <a:r>
              <a:rPr lang="en-CA" altLang="en-US" sz="2400" b="0" smtClean="0">
                <a:latin typeface="Open Sans"/>
                <a:ea typeface="ＭＳ Ｐゴシック" pitchFamily="34" charset="-128"/>
              </a:rPr>
              <a:t> for </a:t>
            </a:r>
            <a:r>
              <a:rPr lang="en-CA" altLang="en-US" sz="2400" smtClean="0">
                <a:latin typeface="Open Sans"/>
                <a:ea typeface="ＭＳ Ｐゴシック" pitchFamily="34" charset="-128"/>
              </a:rPr>
              <a:t>type 2 diabetes risk </a:t>
            </a:r>
            <a:r>
              <a:rPr lang="en-CA" altLang="en-US" sz="2400" b="0" smtClean="0">
                <a:latin typeface="Open Sans"/>
                <a:ea typeface="ＭＳ Ｐゴシック" pitchFamily="34" charset="-128"/>
              </a:rPr>
              <a:t>on the basis of demographic and clinical criteria </a:t>
            </a:r>
            <a:r>
              <a:rPr lang="en-CA" altLang="en-US" sz="2000" b="0" smtClean="0">
                <a:latin typeface="Open Sans"/>
                <a:ea typeface="ＭＳ Ｐゴシック" pitchFamily="34" charset="-128"/>
              </a:rPr>
              <a:t>[Grade D, Consensus] </a:t>
            </a:r>
            <a:br>
              <a:rPr lang="en-CA" altLang="en-US" sz="2000" b="0" smtClean="0">
                <a:latin typeface="Open Sans"/>
                <a:ea typeface="ＭＳ Ｐゴシック" pitchFamily="34" charset="-128"/>
              </a:rPr>
            </a:br>
            <a:endParaRPr lang="en-CA" altLang="en-US" sz="2000" b="0" smtClean="0">
              <a:latin typeface="Open Sans"/>
              <a:ea typeface="ＭＳ Ｐゴシック" pitchFamily="34" charset="-128"/>
            </a:endParaRPr>
          </a:p>
        </p:txBody>
      </p:sp>
      <p:sp>
        <p:nvSpPr>
          <p:cNvPr id="9114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2</a:t>
            </a:r>
            <a:endParaRPr lang="en-CA" altLang="en-US" smtClean="0">
              <a:latin typeface="Open Sans"/>
              <a:ea typeface="ＭＳ Ｐゴシック" pitchFamily="34" charset="-128"/>
            </a:endParaRPr>
          </a:p>
        </p:txBody>
      </p:sp>
      <p:sp>
        <p:nvSpPr>
          <p:cNvPr id="43010" name="Rectangle 3"/>
          <p:cNvSpPr>
            <a:spLocks noGrp="1"/>
          </p:cNvSpPr>
          <p:nvPr>
            <p:ph type="body" idx="4294967295"/>
          </p:nvPr>
        </p:nvSpPr>
        <p:spPr/>
        <p:txBody>
          <a:bodyPr/>
          <a:lstStyle/>
          <a:p>
            <a:pPr marL="495300" indent="-495300">
              <a:lnSpc>
                <a:spcPct val="100000"/>
              </a:lnSpc>
              <a:buFont typeface="Arial" pitchFamily="34" charset="0"/>
              <a:buAutoNum type="arabicPeriod" startAt="2"/>
            </a:pPr>
            <a:r>
              <a:rPr lang="en-CA" altLang="en-US" sz="2400" b="0" smtClean="0">
                <a:latin typeface="Open Sans"/>
                <a:ea typeface="ＭＳ Ｐゴシック" pitchFamily="34" charset="-128"/>
              </a:rPr>
              <a:t>Screening for diabetes using </a:t>
            </a:r>
            <a:r>
              <a:rPr lang="en-CA" altLang="en-US" sz="2400" smtClean="0">
                <a:latin typeface="Open Sans"/>
                <a:ea typeface="ＭＳ Ｐゴシック" pitchFamily="34" charset="-128"/>
              </a:rPr>
              <a:t>FPG and/or A1C </a:t>
            </a:r>
            <a:r>
              <a:rPr lang="en-CA" altLang="en-US" sz="2400" b="0" smtClean="0">
                <a:latin typeface="Open Sans"/>
                <a:ea typeface="ＭＳ Ｐゴシック" pitchFamily="34" charset="-128"/>
              </a:rPr>
              <a:t>should be performed </a:t>
            </a:r>
            <a:r>
              <a:rPr lang="en-CA" altLang="en-US" sz="2400" smtClean="0">
                <a:latin typeface="Open Sans"/>
                <a:ea typeface="ＭＳ Ｐゴシック" pitchFamily="34" charset="-128"/>
              </a:rPr>
              <a:t>every 3 years </a:t>
            </a:r>
            <a:r>
              <a:rPr lang="en-CA" altLang="en-US" sz="2400" b="0" smtClean="0">
                <a:latin typeface="Open Sans"/>
                <a:ea typeface="ＭＳ Ｐゴシック" pitchFamily="34" charset="-128"/>
              </a:rPr>
              <a:t>in individuals </a:t>
            </a:r>
            <a:r>
              <a:rPr lang="en-CA" altLang="en-US" sz="2400" smtClean="0">
                <a:latin typeface="Open Sans"/>
                <a:ea typeface="ＭＳ Ｐゴシック" pitchFamily="34" charset="-128"/>
              </a:rPr>
              <a:t>≥40 years </a:t>
            </a:r>
            <a:r>
              <a:rPr lang="en-CA" altLang="en-US" sz="2400" b="0" smtClean="0">
                <a:latin typeface="Open Sans"/>
                <a:ea typeface="ＭＳ Ｐゴシック" pitchFamily="34" charset="-128"/>
              </a:rPr>
              <a:t>of age or at </a:t>
            </a:r>
            <a:r>
              <a:rPr lang="en-CA" altLang="en-US" sz="2400" smtClean="0">
                <a:latin typeface="Open Sans"/>
                <a:ea typeface="ＭＳ Ｐゴシック" pitchFamily="34" charset="-128"/>
              </a:rPr>
              <a:t>high risk </a:t>
            </a:r>
            <a:r>
              <a:rPr lang="en-CA" altLang="en-US" sz="2400" b="0" smtClean="0">
                <a:latin typeface="Open Sans"/>
                <a:ea typeface="ＭＳ Ｐゴシック" pitchFamily="34" charset="-128"/>
              </a:rPr>
              <a:t>using a risk calculator </a:t>
            </a:r>
            <a:r>
              <a:rPr lang="en-CA" altLang="en-US" sz="2000" b="0" smtClean="0">
                <a:latin typeface="Open Sans"/>
                <a:ea typeface="ＭＳ Ｐゴシック" pitchFamily="34" charset="-128"/>
              </a:rPr>
              <a:t>[Grade D, Consensus].</a:t>
            </a:r>
            <a:r>
              <a:rPr lang="en-CA" altLang="en-US" sz="2400" b="0" smtClean="0">
                <a:latin typeface="Open Sans"/>
                <a:ea typeface="ＭＳ Ｐゴシック" pitchFamily="34" charset="-128"/>
              </a:rPr>
              <a:t>  </a:t>
            </a:r>
            <a:r>
              <a:rPr lang="en-CA" altLang="en-US" sz="2400" smtClean="0">
                <a:latin typeface="Open Sans"/>
                <a:ea typeface="ＭＳ Ｐゴシック" pitchFamily="34" charset="-128"/>
              </a:rPr>
              <a:t>Earlier</a:t>
            </a:r>
            <a:r>
              <a:rPr lang="en-CA" altLang="en-US" sz="2400" b="0" smtClean="0">
                <a:latin typeface="Open Sans"/>
                <a:ea typeface="ＭＳ Ｐゴシック" pitchFamily="34" charset="-128"/>
              </a:rPr>
              <a:t> testing and/or </a:t>
            </a:r>
            <a:r>
              <a:rPr lang="en-CA" altLang="en-US" sz="2400" smtClean="0">
                <a:latin typeface="Open Sans"/>
                <a:ea typeface="ＭＳ Ｐゴシック" pitchFamily="34" charset="-128"/>
              </a:rPr>
              <a:t>more frequent </a:t>
            </a:r>
            <a:r>
              <a:rPr lang="en-CA" altLang="en-US" sz="2400" b="0" smtClean="0">
                <a:latin typeface="Open Sans"/>
                <a:ea typeface="ＭＳ Ｐゴシック" pitchFamily="34" charset="-128"/>
              </a:rPr>
              <a:t>follow-up (every 6 to 12 months) with either FPG and/or A1C should be considered in those at </a:t>
            </a:r>
            <a:r>
              <a:rPr lang="en-CA" altLang="en-US" sz="2400" smtClean="0">
                <a:latin typeface="Open Sans"/>
                <a:ea typeface="ＭＳ Ｐゴシック" pitchFamily="34" charset="-128"/>
              </a:rPr>
              <a:t>very high risk </a:t>
            </a:r>
            <a:r>
              <a:rPr lang="en-CA" altLang="en-US" sz="2400" b="0" smtClean="0">
                <a:latin typeface="Open Sans"/>
                <a:ea typeface="ＭＳ Ｐゴシック" pitchFamily="34" charset="-128"/>
              </a:rPr>
              <a:t>using a risk calculator or in people with additional risk factors for diabetes </a:t>
            </a:r>
            <a:r>
              <a:rPr lang="en-CA" altLang="en-US" sz="2000" b="0" smtClean="0">
                <a:latin typeface="Open Sans"/>
                <a:ea typeface="ＭＳ Ｐゴシック" pitchFamily="34" charset="-128"/>
              </a:rPr>
              <a:t>[Grade D, Consensus]</a:t>
            </a:r>
          </a:p>
        </p:txBody>
      </p:sp>
      <p:sp>
        <p:nvSpPr>
          <p:cNvPr id="9216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515250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idx="4294967295"/>
          </p:nvPr>
        </p:nvSpPr>
        <p:spPr>
          <a:xfrm>
            <a:off x="628650" y="293688"/>
            <a:ext cx="7886700" cy="1325562"/>
          </a:xfrm>
        </p:spPr>
        <p:txBody>
          <a:bodyPr/>
          <a:lstStyle/>
          <a:p>
            <a:r>
              <a:rPr lang="en-US" altLang="en-US" smtClean="0">
                <a:latin typeface="Open Sans"/>
                <a:ea typeface="ＭＳ Ｐゴシック" pitchFamily="34" charset="-128"/>
              </a:rPr>
              <a:t>Key Messages</a:t>
            </a:r>
            <a:endParaRPr lang="en-CA" altLang="en-US" smtClean="0">
              <a:latin typeface="Open Sans"/>
              <a:ea typeface="ＭＳ Ｐゴシック" pitchFamily="34" charset="-128"/>
            </a:endParaRPr>
          </a:p>
        </p:txBody>
      </p:sp>
      <p:sp>
        <p:nvSpPr>
          <p:cNvPr id="44034" name="Rectangle 3"/>
          <p:cNvSpPr>
            <a:spLocks noGrp="1"/>
          </p:cNvSpPr>
          <p:nvPr>
            <p:ph type="body" idx="4294967295"/>
          </p:nvPr>
        </p:nvSpPr>
        <p:spPr>
          <a:xfrm>
            <a:off x="628650" y="1825625"/>
            <a:ext cx="8172450" cy="5032375"/>
          </a:xfrm>
        </p:spPr>
        <p:txBody>
          <a:bodyPr/>
          <a:lstStyle/>
          <a:p>
            <a:pPr>
              <a:lnSpc>
                <a:spcPct val="100000"/>
              </a:lnSpc>
            </a:pPr>
            <a:r>
              <a:rPr lang="en-CA" altLang="en-US" b="0" smtClean="0">
                <a:latin typeface="Open Sans"/>
                <a:ea typeface="ＭＳ Ｐゴシック" pitchFamily="34" charset="-128"/>
              </a:rPr>
              <a:t>In the absence of evidence for interventions to prevent or delay type 1 diabetes, routine screening for type 1 diabetes is not recommended</a:t>
            </a:r>
          </a:p>
          <a:p>
            <a:pPr>
              <a:lnSpc>
                <a:spcPct val="100000"/>
              </a:lnSpc>
            </a:pPr>
            <a:endParaRPr lang="en-CA" altLang="en-US" sz="2400" b="0" smtClean="0">
              <a:latin typeface="Open Sans"/>
              <a:ea typeface="ＭＳ Ｐゴシック" pitchFamily="34" charset="-128"/>
            </a:endParaRPr>
          </a:p>
        </p:txBody>
      </p:sp>
      <p:sp>
        <p:nvSpPr>
          <p:cNvPr id="8806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p:cNvSpPr>
          <p:nvPr>
            <p:ph type="title" idx="4294967295"/>
          </p:nvPr>
        </p:nvSpPr>
        <p:spPr>
          <a:xfrm>
            <a:off x="628650" y="293688"/>
            <a:ext cx="7886700" cy="1325562"/>
          </a:xfrm>
        </p:spPr>
        <p:txBody>
          <a:bodyPr/>
          <a:lstStyle/>
          <a:p>
            <a:r>
              <a:rPr lang="en-US" altLang="en-US" smtClean="0">
                <a:latin typeface="Open Sans"/>
                <a:ea typeface="ＭＳ Ｐゴシック" pitchFamily="34" charset="-128"/>
              </a:rPr>
              <a:t>Key Messages</a:t>
            </a:r>
            <a:endParaRPr lang="en-CA" altLang="en-US" smtClean="0">
              <a:latin typeface="Open Sans"/>
              <a:ea typeface="ＭＳ Ｐゴシック" pitchFamily="34" charset="-128"/>
            </a:endParaRPr>
          </a:p>
        </p:txBody>
      </p:sp>
      <p:sp>
        <p:nvSpPr>
          <p:cNvPr id="45058" name="Rectangle 3"/>
          <p:cNvSpPr>
            <a:spLocks noGrp="1"/>
          </p:cNvSpPr>
          <p:nvPr>
            <p:ph type="body" idx="4294967295"/>
          </p:nvPr>
        </p:nvSpPr>
        <p:spPr>
          <a:xfrm>
            <a:off x="628650" y="1430338"/>
            <a:ext cx="8172450" cy="5032375"/>
          </a:xfrm>
        </p:spPr>
        <p:txBody>
          <a:bodyPr/>
          <a:lstStyle/>
          <a:p>
            <a:pPr>
              <a:lnSpc>
                <a:spcPct val="110000"/>
              </a:lnSpc>
            </a:pPr>
            <a:r>
              <a:rPr lang="en-CA" altLang="en-US" b="0" smtClean="0">
                <a:latin typeface="Open Sans"/>
                <a:ea typeface="ＭＳ Ｐゴシック" pitchFamily="34" charset="-128"/>
              </a:rPr>
              <a:t>Screen for type 2 diabetes using a FPG and/or A1C every 3 years in individuals ≥40 yrs or in individuals at high risk on a risk calculator (33% chance of developing diabetes over 10 years)</a:t>
            </a:r>
          </a:p>
          <a:p>
            <a:pPr>
              <a:lnSpc>
                <a:spcPct val="110000"/>
              </a:lnSpc>
            </a:pPr>
            <a:r>
              <a:rPr lang="en-CA" altLang="en-US" b="0" smtClean="0">
                <a:latin typeface="Open Sans"/>
                <a:ea typeface="ＭＳ Ｐゴシック" pitchFamily="34" charset="-128"/>
              </a:rPr>
              <a:t>Diagnose diabetes in the absence of symptomatic hyperglycemia if A1C is ≥6.5% on two tests, FPG ≥7.0 mmol/L on two tests, or A1C ≥6.5% and FPG ≥7.0 mmol/L</a:t>
            </a:r>
          </a:p>
          <a:p>
            <a:pPr>
              <a:lnSpc>
                <a:spcPct val="110000"/>
              </a:lnSpc>
            </a:pPr>
            <a:endParaRPr lang="en-CA" altLang="en-US" sz="2400" b="0" smtClean="0">
              <a:latin typeface="Open Sans"/>
              <a:ea typeface="ＭＳ Ｐゴシック" pitchFamily="34" charset="-128"/>
            </a:endParaRPr>
          </a:p>
        </p:txBody>
      </p:sp>
      <p:sp>
        <p:nvSpPr>
          <p:cNvPr id="8806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
        <p:nvSpPr>
          <p:cNvPr id="45061" name="Text Box 5"/>
          <p:cNvSpPr txBox="1">
            <a:spLocks noChangeArrowheads="1"/>
          </p:cNvSpPr>
          <p:nvPr/>
        </p:nvSpPr>
        <p:spPr bwMode="auto">
          <a:xfrm>
            <a:off x="257175" y="6348413"/>
            <a:ext cx="5237163"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eaLnBrk="0" hangingPunct="0">
              <a:defRPr sz="1700">
                <a:solidFill>
                  <a:schemeClr val="tx1"/>
                </a:solidFill>
                <a:latin typeface="Calibri" pitchFamily="34" charset="0"/>
                <a:ea typeface="ＭＳ Ｐゴシック" pitchFamily="34" charset="-128"/>
              </a:defRPr>
            </a:lvl2pPr>
            <a:lvl3pPr eaLnBrk="0" hangingPunct="0">
              <a:defRPr sz="1700">
                <a:solidFill>
                  <a:schemeClr val="tx1"/>
                </a:solidFill>
                <a:latin typeface="Calibri" pitchFamily="34" charset="0"/>
                <a:ea typeface="ＭＳ Ｐゴシック" pitchFamily="34" charset="-128"/>
              </a:defRPr>
            </a:lvl3pPr>
            <a:lvl4pPr eaLnBrk="0" hangingPunct="0">
              <a:defRPr sz="1700">
                <a:solidFill>
                  <a:schemeClr val="tx1"/>
                </a:solidFill>
                <a:latin typeface="Calibri" pitchFamily="34" charset="0"/>
                <a:ea typeface="ＭＳ Ｐゴシック" pitchFamily="34" charset="-128"/>
              </a:defRPr>
            </a:lvl4pPr>
            <a:lvl5pPr eaLnBrk="0" hangingPunct="0">
              <a:defRPr sz="17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endParaRPr lang="en-CA" altLang="en-US"/>
          </a:p>
        </p:txBody>
      </p:sp>
      <p:sp>
        <p:nvSpPr>
          <p:cNvPr id="45062" name="Text Box 6"/>
          <p:cNvSpPr txBox="1">
            <a:spLocks noChangeArrowheads="1"/>
          </p:cNvSpPr>
          <p:nvPr/>
        </p:nvSpPr>
        <p:spPr bwMode="auto">
          <a:xfrm>
            <a:off x="839788" y="6335713"/>
            <a:ext cx="6091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eaLnBrk="0" hangingPunct="0">
              <a:defRPr sz="1700">
                <a:solidFill>
                  <a:schemeClr val="tx1"/>
                </a:solidFill>
                <a:latin typeface="Calibri" pitchFamily="34" charset="0"/>
                <a:ea typeface="ＭＳ Ｐゴシック" pitchFamily="34" charset="-128"/>
              </a:defRPr>
            </a:lvl2pPr>
            <a:lvl3pPr eaLnBrk="0" hangingPunct="0">
              <a:defRPr sz="1700">
                <a:solidFill>
                  <a:schemeClr val="tx1"/>
                </a:solidFill>
                <a:latin typeface="Calibri" pitchFamily="34" charset="0"/>
                <a:ea typeface="ＭＳ Ｐゴシック" pitchFamily="34" charset="-128"/>
              </a:defRPr>
            </a:lvl3pPr>
            <a:lvl4pPr eaLnBrk="0" hangingPunct="0">
              <a:defRPr sz="1700">
                <a:solidFill>
                  <a:schemeClr val="tx1"/>
                </a:solidFill>
                <a:latin typeface="Calibri" pitchFamily="34" charset="0"/>
                <a:ea typeface="ＭＳ Ｐゴシック" pitchFamily="34" charset="-128"/>
              </a:defRPr>
            </a:lvl4pPr>
            <a:lvl5pPr eaLnBrk="0" hangingPunct="0">
              <a:defRPr sz="17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t>A1C</a:t>
            </a:r>
            <a:r>
              <a:rPr lang="en-US" altLang="en-US" sz="1400"/>
              <a:t>, glycated hemoglobin; </a:t>
            </a:r>
            <a:r>
              <a:rPr lang="en-US" altLang="en-US" sz="1400" i="1"/>
              <a:t>FPG</a:t>
            </a:r>
            <a:r>
              <a:rPr lang="en-US" altLang="en-US" sz="1400"/>
              <a:t>, fasting plasma glucose</a:t>
            </a:r>
            <a:endParaRPr lang="en-CA" altLang="en-US" sz="14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p:cNvSpPr>
          <p:nvPr>
            <p:ph type="title" idx="4294967295"/>
          </p:nvPr>
        </p:nvSpPr>
        <p:spPr>
          <a:xfrm>
            <a:off x="628650" y="398463"/>
            <a:ext cx="7886700" cy="1325562"/>
          </a:xfrm>
        </p:spPr>
        <p:txBody>
          <a:bodyPr/>
          <a:lstStyle/>
          <a:p>
            <a:r>
              <a:rPr lang="en-US" altLang="en-US" sz="3600" smtClean="0">
                <a:latin typeface="Open Sans"/>
                <a:ea typeface="ＭＳ Ｐゴシック" pitchFamily="34" charset="-128"/>
              </a:rPr>
              <a:t>Key Messages for People with Diabetes</a:t>
            </a:r>
            <a:endParaRPr lang="en-CA" altLang="en-US" sz="3600" smtClean="0">
              <a:latin typeface="Open Sans"/>
              <a:ea typeface="ＭＳ Ｐゴシック" pitchFamily="34" charset="-128"/>
            </a:endParaRPr>
          </a:p>
        </p:txBody>
      </p:sp>
      <p:sp>
        <p:nvSpPr>
          <p:cNvPr id="46082" name="Rectangle 3"/>
          <p:cNvSpPr>
            <a:spLocks noGrp="1"/>
          </p:cNvSpPr>
          <p:nvPr>
            <p:ph type="body" idx="4294967295"/>
          </p:nvPr>
        </p:nvSpPr>
        <p:spPr>
          <a:xfrm>
            <a:off x="628650" y="1825625"/>
            <a:ext cx="8191500" cy="5032375"/>
          </a:xfrm>
        </p:spPr>
        <p:txBody>
          <a:bodyPr/>
          <a:lstStyle/>
          <a:p>
            <a:pPr>
              <a:lnSpc>
                <a:spcPct val="100000"/>
              </a:lnSpc>
              <a:spcBef>
                <a:spcPts val="800"/>
              </a:spcBef>
            </a:pPr>
            <a:r>
              <a:rPr lang="en-CA" altLang="en-US" sz="2400" b="0" smtClean="0">
                <a:latin typeface="Open Sans"/>
                <a:ea typeface="ＭＳ Ｐゴシック" pitchFamily="34" charset="-128"/>
              </a:rPr>
              <a:t>If you are age 40 years or over, you are at risk for type 2 diabetes and should be tested at least every 3 years</a:t>
            </a:r>
          </a:p>
          <a:p>
            <a:pPr>
              <a:lnSpc>
                <a:spcPct val="100000"/>
              </a:lnSpc>
              <a:spcBef>
                <a:spcPts val="800"/>
              </a:spcBef>
            </a:pPr>
            <a:endParaRPr lang="en-CA" altLang="en-US" sz="1200" b="0" smtClean="0">
              <a:latin typeface="Open Sans"/>
              <a:ea typeface="ＭＳ Ｐゴシック" pitchFamily="34" charset="-128"/>
            </a:endParaRPr>
          </a:p>
          <a:p>
            <a:pPr>
              <a:lnSpc>
                <a:spcPct val="100000"/>
              </a:lnSpc>
              <a:spcBef>
                <a:spcPts val="800"/>
              </a:spcBef>
            </a:pPr>
            <a:r>
              <a:rPr lang="en-CA" altLang="en-US" sz="2400" b="0" smtClean="0">
                <a:latin typeface="Open Sans"/>
                <a:ea typeface="ＭＳ Ｐゴシック" pitchFamily="34" charset="-128"/>
              </a:rPr>
              <a:t>If you have risk factors that increase the likelihood of developing type 2 diabetes, you should be tested more frequently or start regular screening earlier. Some of the risk factors include family history of diabetes; being a member of a high-risk population; history of prediabetes or gestational diabetes; and being overweight</a:t>
            </a:r>
          </a:p>
        </p:txBody>
      </p:sp>
      <p:sp>
        <p:nvSpPr>
          <p:cNvPr id="8909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p:cNvSpPr>
          <p:nvPr>
            <p:ph type="title" idx="4294967295"/>
          </p:nvPr>
        </p:nvSpPr>
        <p:spPr/>
        <p:txBody>
          <a:bodyPr/>
          <a:lstStyle/>
          <a:p>
            <a:r>
              <a:rPr lang="en-US" altLang="en-US" sz="3600" smtClean="0">
                <a:latin typeface="Open Sans"/>
                <a:ea typeface="ＭＳ Ｐゴシック" pitchFamily="34" charset="-128"/>
              </a:rPr>
              <a:t>Key Messages for People with Diabetes</a:t>
            </a:r>
            <a:endParaRPr lang="en-CA" altLang="en-US" sz="3600" smtClean="0">
              <a:latin typeface="Open Sans"/>
              <a:ea typeface="ＭＳ Ｐゴシック" pitchFamily="34" charset="-128"/>
            </a:endParaRPr>
          </a:p>
        </p:txBody>
      </p:sp>
      <p:sp>
        <p:nvSpPr>
          <p:cNvPr id="102403" name="Rectangle 3"/>
          <p:cNvSpPr>
            <a:spLocks noGrp="1"/>
          </p:cNvSpPr>
          <p:nvPr>
            <p:ph type="body" idx="4294967295"/>
          </p:nvPr>
        </p:nvSpPr>
        <p:spPr>
          <a:xfrm>
            <a:off x="628650" y="1825625"/>
            <a:ext cx="8191500" cy="5032375"/>
          </a:xfrm>
        </p:spPr>
        <p:txBody>
          <a:bodyPr/>
          <a:lstStyle/>
          <a:p>
            <a:pPr>
              <a:lnSpc>
                <a:spcPct val="100000"/>
              </a:lnSpc>
              <a:spcBef>
                <a:spcPts val="800"/>
              </a:spcBef>
            </a:pPr>
            <a:r>
              <a:rPr lang="en-CA" altLang="en-US" sz="2400" b="0" smtClean="0">
                <a:latin typeface="Open Sans"/>
                <a:ea typeface="ＭＳ Ｐゴシック" pitchFamily="34" charset="-128"/>
              </a:rPr>
              <a:t>You can use the Canadian Diabetes Risk (CANRISK) calculator to assess your risk for diabetes</a:t>
            </a:r>
          </a:p>
          <a:p>
            <a:pPr>
              <a:lnSpc>
                <a:spcPct val="100000"/>
              </a:lnSpc>
              <a:spcBef>
                <a:spcPts val="800"/>
              </a:spcBef>
              <a:buFont typeface="Arial" pitchFamily="34" charset="0"/>
              <a:buNone/>
            </a:pPr>
            <a:endParaRPr lang="en-CA" altLang="en-US" sz="1800" b="0" smtClean="0">
              <a:latin typeface="Open Sans"/>
              <a:ea typeface="ＭＳ Ｐゴシック" pitchFamily="34" charset="-128"/>
            </a:endParaRPr>
          </a:p>
          <a:p>
            <a:pPr>
              <a:lnSpc>
                <a:spcPct val="100000"/>
              </a:lnSpc>
              <a:spcBef>
                <a:spcPts val="800"/>
              </a:spcBef>
            </a:pPr>
            <a:r>
              <a:rPr lang="en-CA" altLang="en-US" sz="2400" b="0" smtClean="0">
                <a:latin typeface="Open Sans"/>
                <a:ea typeface="ＭＳ Ｐゴシック" pitchFamily="34" charset="-128"/>
              </a:rPr>
              <a:t>Several methods for screening for diabetes are available. Usually two abnormal blood tests are needed to make a diagnosis of diabetes  </a:t>
            </a:r>
          </a:p>
          <a:p>
            <a:pPr>
              <a:lnSpc>
                <a:spcPct val="100000"/>
              </a:lnSpc>
              <a:spcBef>
                <a:spcPts val="800"/>
              </a:spcBef>
            </a:pPr>
            <a:endParaRPr lang="en-CA" altLang="en-US" sz="1800" b="0" smtClean="0">
              <a:latin typeface="Open Sans"/>
              <a:ea typeface="ＭＳ Ｐゴシック" pitchFamily="34" charset="-128"/>
            </a:endParaRPr>
          </a:p>
          <a:p>
            <a:pPr>
              <a:lnSpc>
                <a:spcPct val="100000"/>
              </a:lnSpc>
              <a:spcBef>
                <a:spcPts val="800"/>
              </a:spcBef>
            </a:pPr>
            <a:r>
              <a:rPr lang="en-CA" altLang="en-US" sz="2400" b="0" smtClean="0">
                <a:latin typeface="Open Sans"/>
                <a:ea typeface="ＭＳ Ｐゴシック" pitchFamily="34" charset="-128"/>
              </a:rPr>
              <a:t>The earlier you are diagnosed, the sooner you can take</a:t>
            </a:r>
            <a:r>
              <a:rPr lang="en-CA" altLang="en-US" sz="2400" smtClean="0">
                <a:latin typeface="Open Sans"/>
                <a:ea typeface="ＭＳ Ｐゴシック" pitchFamily="34" charset="-128"/>
              </a:rPr>
              <a:t> </a:t>
            </a:r>
            <a:r>
              <a:rPr lang="en-CA" altLang="en-US" sz="2400" b="0" smtClean="0">
                <a:latin typeface="Open Sans"/>
                <a:ea typeface="ＭＳ Ｐゴシック" pitchFamily="34" charset="-128"/>
              </a:rPr>
              <a:t>action to stay well</a:t>
            </a:r>
          </a:p>
          <a:p>
            <a:pPr>
              <a:lnSpc>
                <a:spcPct val="100000"/>
              </a:lnSpc>
              <a:spcBef>
                <a:spcPts val="800"/>
              </a:spcBef>
            </a:pPr>
            <a:endParaRPr lang="en-CA" altLang="en-US" sz="2400" b="0" smtClean="0">
              <a:latin typeface="Open Sans"/>
              <a:ea typeface="ＭＳ Ｐゴシック" pitchFamily="34" charset="-128"/>
            </a:endParaRPr>
          </a:p>
        </p:txBody>
      </p:sp>
      <p:sp>
        <p:nvSpPr>
          <p:cNvPr id="10240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4"/>
          <p:cNvSpPr>
            <a:spLocks noGrp="1"/>
          </p:cNvSpPr>
          <p:nvPr>
            <p:ph type="title"/>
          </p:nvPr>
        </p:nvSpPr>
        <p:spPr>
          <a:xfrm>
            <a:off x="666750" y="147638"/>
            <a:ext cx="7886700" cy="1325562"/>
          </a:xfrm>
        </p:spPr>
        <p:txBody>
          <a:bodyPr/>
          <a:lstStyle/>
          <a:p>
            <a:pPr algn="ctr"/>
            <a:r>
              <a:rPr lang="en-US" altLang="en-US" sz="3600" b="0" smtClean="0">
                <a:latin typeface="Open Sans"/>
                <a:ea typeface="ＭＳ Ｐゴシック" pitchFamily="34" charset="-128"/>
              </a:rPr>
              <a:t>Visit </a:t>
            </a:r>
            <a:r>
              <a:rPr lang="en-US" altLang="en-US" sz="3600" smtClean="0">
                <a:latin typeface="Open Sans"/>
                <a:ea typeface="ＭＳ Ｐゴシック" pitchFamily="34" charset="-128"/>
              </a:rPr>
              <a:t>guidelines.diabetes.ca</a:t>
            </a:r>
            <a:r>
              <a:rPr lang="en-US" altLang="en-US" sz="3600" b="0" smtClean="0">
                <a:latin typeface="Open Sans"/>
                <a:ea typeface="ＭＳ Ｐゴシック" pitchFamily="34" charset="-128"/>
              </a:rPr>
              <a:t> </a:t>
            </a:r>
            <a:br>
              <a:rPr lang="en-US" altLang="en-US" sz="3600" b="0" smtClean="0">
                <a:latin typeface="Open Sans"/>
                <a:ea typeface="ＭＳ Ｐゴシック" pitchFamily="34" charset="-128"/>
              </a:rPr>
            </a:br>
            <a:endParaRPr lang="en-US" altLang="en-US" sz="3600" b="0" smtClean="0">
              <a:latin typeface="Open Sans"/>
              <a:ea typeface="ＭＳ Ｐゴシック" pitchFamily="34" charset="-128"/>
            </a:endParaRPr>
          </a:p>
        </p:txBody>
      </p:sp>
      <p:pic>
        <p:nvPicPr>
          <p:cNvPr id="48130"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a:xfrm>
            <a:off x="641350" y="0"/>
            <a:ext cx="7886700" cy="1325563"/>
          </a:xfrm>
        </p:spPr>
        <p:txBody>
          <a:bodyPr/>
          <a:lstStyle/>
          <a:p>
            <a:pPr algn="ctr"/>
            <a:r>
              <a:rPr lang="en-US" altLang="en-US" smtClean="0">
                <a:latin typeface="Open Sans"/>
                <a:ea typeface="ＭＳ Ｐゴシック" pitchFamily="34" charset="-128"/>
              </a:rPr>
              <a:t>Or download the App</a:t>
            </a:r>
          </a:p>
        </p:txBody>
      </p:sp>
      <p:pic>
        <p:nvPicPr>
          <p:cNvPr id="4915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idx="4294967295"/>
          </p:nvPr>
        </p:nvSpPr>
        <p:spPr/>
        <p:txBody>
          <a:bodyPr lIns="91440" tIns="45720" rIns="91440" bIns="45720"/>
          <a:lstStyle/>
          <a:p>
            <a:r>
              <a:rPr lang="en-US" altLang="en-US" smtClean="0">
                <a:latin typeface="Open Sans"/>
                <a:ea typeface="ＭＳ Ｐゴシック" pitchFamily="34" charset="-128"/>
              </a:rPr>
              <a:t>Diabetes Canada Clinical Practice Guidelines</a:t>
            </a:r>
          </a:p>
        </p:txBody>
      </p:sp>
      <p:sp>
        <p:nvSpPr>
          <p:cNvPr id="50178" name="Content Placeholder 2"/>
          <p:cNvSpPr>
            <a:spLocks noGrp="1"/>
          </p:cNvSpPr>
          <p:nvPr>
            <p:ph idx="4294967295"/>
          </p:nvPr>
        </p:nvSpPr>
        <p:spPr/>
        <p:txBody>
          <a:bodyPr lIns="91440" tIns="45720" rIns="91440" bIns="45720"/>
          <a:lstStyle/>
          <a:p>
            <a:pPr marL="0" indent="0" defTabSz="914400">
              <a:buFont typeface="Arial" pitchFamily="34" charset="0"/>
              <a:buNone/>
            </a:pPr>
            <a:endParaRPr lang="en-US" altLang="en-US" smtClean="0">
              <a:latin typeface="Open Sans"/>
              <a:ea typeface="ＭＳ Ｐゴシック" pitchFamily="34" charset="-128"/>
              <a:hlinkClick r:id="rId2"/>
            </a:endParaRPr>
          </a:p>
          <a:p>
            <a:pPr marL="0" indent="0" defTabSz="914400">
              <a:buFont typeface="Arial" pitchFamily="34" charset="0"/>
              <a:buNone/>
            </a:pPr>
            <a:r>
              <a:rPr lang="en-US" altLang="en-US" smtClean="0">
                <a:solidFill>
                  <a:srgbClr val="C00000"/>
                </a:solidFill>
                <a:latin typeface="Open Sans"/>
                <a:ea typeface="ＭＳ Ｐゴシック" pitchFamily="34" charset="-128"/>
                <a:hlinkClick r:id="rId2"/>
              </a:rPr>
              <a:t>http://guidelines.diabetes.ca</a:t>
            </a:r>
            <a:r>
              <a:rPr lang="en-US" altLang="en-US" smtClean="0">
                <a:solidFill>
                  <a:srgbClr val="C00000"/>
                </a:solidFill>
                <a:latin typeface="Open Sans"/>
                <a:ea typeface="ＭＳ Ｐゴシック" pitchFamily="34" charset="-128"/>
              </a:rPr>
              <a:t> </a:t>
            </a:r>
            <a:r>
              <a:rPr lang="en-US" altLang="en-US" smtClean="0">
                <a:solidFill>
                  <a:schemeClr val="accent1"/>
                </a:solidFill>
                <a:latin typeface="Open Sans"/>
                <a:ea typeface="ＭＳ Ｐゴシック" pitchFamily="34" charset="-128"/>
              </a:rPr>
              <a:t>– for health-care providers</a:t>
            </a:r>
          </a:p>
          <a:p>
            <a:pPr marL="0" indent="0" defTabSz="914400">
              <a:buFont typeface="Arial" pitchFamily="34" charset="0"/>
              <a:buNone/>
            </a:pPr>
            <a:endParaRPr lang="en-US" altLang="en-US" smtClean="0">
              <a:solidFill>
                <a:schemeClr val="accent1"/>
              </a:solidFill>
              <a:latin typeface="Open Sans"/>
              <a:ea typeface="ＭＳ Ｐゴシック" pitchFamily="34" charset="-128"/>
            </a:endParaRPr>
          </a:p>
          <a:p>
            <a:pPr marL="0" indent="0" defTabSz="914400">
              <a:buFont typeface="Arial" pitchFamily="34" charset="0"/>
              <a:buNone/>
            </a:pPr>
            <a:r>
              <a:rPr lang="en-US" altLang="en-US" smtClean="0">
                <a:latin typeface="Open Sans"/>
                <a:ea typeface="ＭＳ Ｐゴシック" pitchFamily="34" charset="-128"/>
              </a:rPr>
              <a:t>1-800-BANTING (226-8464)</a:t>
            </a:r>
          </a:p>
          <a:p>
            <a:pPr marL="0" indent="0" defTabSz="914400">
              <a:buFont typeface="Arial" pitchFamily="34" charset="0"/>
              <a:buNone/>
            </a:pPr>
            <a:endParaRPr lang="en-US" altLang="en-US" smtClean="0">
              <a:latin typeface="Open Sans"/>
              <a:ea typeface="ＭＳ Ｐゴシック" pitchFamily="34" charset="-128"/>
            </a:endParaRPr>
          </a:p>
          <a:p>
            <a:pPr marL="0" indent="0" defTabSz="914400">
              <a:buFont typeface="Arial" pitchFamily="34" charset="0"/>
              <a:buNone/>
            </a:pPr>
            <a:r>
              <a:rPr lang="en-US" altLang="en-US" smtClean="0">
                <a:latin typeface="Open Sans"/>
                <a:ea typeface="ＭＳ Ｐゴシック" pitchFamily="34" charset="-128"/>
                <a:hlinkClick r:id="rId3"/>
              </a:rPr>
              <a:t>http://diabetes.ca </a:t>
            </a:r>
            <a:r>
              <a:rPr lang="en-US" altLang="en-US" smtClean="0">
                <a:solidFill>
                  <a:schemeClr val="accent1"/>
                </a:solidFill>
                <a:latin typeface="Open Sans"/>
                <a:ea typeface="ＭＳ Ｐゴシック" pitchFamily="34" charset="-128"/>
              </a:rPr>
              <a:t>– for people with diabetes</a:t>
            </a:r>
          </a:p>
          <a:p>
            <a:pPr marL="0" indent="0" defTabSz="914400">
              <a:buFont typeface="Arial" pitchFamily="34" charset="0"/>
              <a:buNone/>
            </a:pPr>
            <a:endParaRPr lang="en-US" altLang="en-US" smtClean="0">
              <a:solidFill>
                <a:schemeClr val="accent1"/>
              </a:solidFill>
              <a:latin typeface="Open Sans"/>
              <a:ea typeface="ＭＳ Ｐゴシック" pitchFamily="34" charset="-128"/>
            </a:endParaRPr>
          </a:p>
          <a:p>
            <a:pPr marL="0" indent="0" defTabSz="914400"/>
            <a:endParaRPr lang="en-US" altLang="en-US" smtClean="0">
              <a:latin typeface="Open Sans"/>
              <a:ea typeface="ＭＳ Ｐゴシック" pitchFamily="34"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pPr eaLnBrk="1" hangingPunct="1"/>
            <a:r>
              <a:rPr lang="en-CA" altLang="en-US" smtClean="0">
                <a:latin typeface="Open Sans"/>
                <a:ea typeface="ＭＳ Ｐゴシック" pitchFamily="34" charset="-128"/>
              </a:rPr>
              <a:t>Key Changes</a:t>
            </a:r>
          </a:p>
        </p:txBody>
      </p:sp>
      <p:sp>
        <p:nvSpPr>
          <p:cNvPr id="17410" name="Content Placeholder 2"/>
          <p:cNvSpPr>
            <a:spLocks noGrp="1"/>
          </p:cNvSpPr>
          <p:nvPr>
            <p:ph type="body" idx="4294967295"/>
          </p:nvPr>
        </p:nvSpPr>
        <p:spPr>
          <a:xfrm>
            <a:off x="628650" y="1690688"/>
            <a:ext cx="7886700" cy="4329112"/>
          </a:xfrm>
        </p:spPr>
        <p:txBody>
          <a:bodyPr/>
          <a:lstStyle/>
          <a:p>
            <a:pPr>
              <a:lnSpc>
                <a:spcPct val="100000"/>
              </a:lnSpc>
              <a:spcBef>
                <a:spcPct val="10000"/>
              </a:spcBef>
            </a:pPr>
            <a:r>
              <a:rPr lang="en-US" altLang="en-US" sz="2400" b="0" smtClean="0">
                <a:latin typeface="Open Sans"/>
                <a:ea typeface="ＭＳ Ｐゴシック" pitchFamily="34" charset="-128"/>
              </a:rPr>
              <a:t>Reinforcement of the importance of screening for diabetes using FPG and/or A1C every 3 years in </a:t>
            </a:r>
            <a:r>
              <a:rPr lang="en-CA" altLang="en-US" sz="2400" b="0" smtClean="0">
                <a:latin typeface="Open Sans"/>
                <a:ea typeface="ＭＳ Ｐゴシック" pitchFamily="34" charset="-128"/>
              </a:rPr>
              <a:t>individuals ≥40 years of age or at high risk using a risk calculator</a:t>
            </a:r>
          </a:p>
          <a:p>
            <a:pPr>
              <a:lnSpc>
                <a:spcPct val="100000"/>
              </a:lnSpc>
              <a:spcBef>
                <a:spcPct val="10000"/>
              </a:spcBef>
            </a:pPr>
            <a:r>
              <a:rPr lang="en-CA" altLang="en-US" sz="2400" b="0" smtClean="0">
                <a:latin typeface="Open Sans"/>
                <a:ea typeface="ＭＳ Ｐゴシック" pitchFamily="34" charset="-128"/>
              </a:rPr>
              <a:t>New information on </a:t>
            </a:r>
          </a:p>
          <a:p>
            <a:pPr lvl="1">
              <a:lnSpc>
                <a:spcPct val="100000"/>
              </a:lnSpc>
              <a:spcBef>
                <a:spcPct val="10000"/>
              </a:spcBef>
            </a:pPr>
            <a:r>
              <a:rPr lang="en-CA" altLang="en-US" sz="2400" smtClean="0">
                <a:latin typeface="Open Sans"/>
                <a:ea typeface="ＭＳ Ｐゴシック" pitchFamily="34" charset="-128"/>
              </a:rPr>
              <a:t>De-emphasized role for scree</a:t>
            </a:r>
            <a:r>
              <a:rPr lang="en-US" altLang="en-US" sz="2400" smtClean="0">
                <a:latin typeface="Open Sans"/>
                <a:ea typeface="ＭＳ Ｐゴシック" pitchFamily="34" charset="-128"/>
              </a:rPr>
              <a:t>ning </a:t>
            </a:r>
            <a:r>
              <a:rPr lang="en-CA" altLang="en-US" sz="2400" smtClean="0">
                <a:latin typeface="Open Sans"/>
                <a:ea typeface="ＭＳ Ｐゴシック" pitchFamily="34" charset="-128"/>
              </a:rPr>
              <a:t>with the 75 g oral glucose tolerance test</a:t>
            </a:r>
          </a:p>
          <a:p>
            <a:pPr lvl="1">
              <a:lnSpc>
                <a:spcPct val="100000"/>
              </a:lnSpc>
              <a:spcBef>
                <a:spcPct val="10000"/>
              </a:spcBef>
            </a:pPr>
            <a:r>
              <a:rPr lang="en-CA" altLang="en-US" sz="2400" smtClean="0">
                <a:latin typeface="Open Sans"/>
                <a:ea typeface="ＭＳ Ｐゴシック" pitchFamily="34" charset="-128"/>
              </a:rPr>
              <a:t>Arab population added as high-risk for type 2 diabetes</a:t>
            </a:r>
          </a:p>
          <a:p>
            <a:pPr>
              <a:lnSpc>
                <a:spcPct val="100000"/>
              </a:lnSpc>
              <a:spcBef>
                <a:spcPct val="10000"/>
              </a:spcBef>
            </a:pPr>
            <a:endParaRPr lang="en-CA" altLang="en-US" sz="2400" b="0" smtClean="0">
              <a:latin typeface="Open Sans"/>
              <a:ea typeface="ＭＳ Ｐゴシック" pitchFamily="34" charset="-128"/>
            </a:endParaRPr>
          </a:p>
        </p:txBody>
      </p:sp>
      <p:sp>
        <p:nvSpPr>
          <p:cNvPr id="17411" name="Wave 5"/>
          <p:cNvSpPr>
            <a:spLocks noChangeArrowheads="1"/>
          </p:cNvSpPr>
          <p:nvPr/>
        </p:nvSpPr>
        <p:spPr bwMode="auto">
          <a:xfrm>
            <a:off x="7677150" y="6699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a:xfrm>
            <a:off x="628650" y="368300"/>
            <a:ext cx="7886700" cy="1325563"/>
          </a:xfrm>
        </p:spPr>
        <p:txBody>
          <a:bodyPr lIns="91440" tIns="45720" rIns="91440" bIns="45720"/>
          <a:lstStyle/>
          <a:p>
            <a:r>
              <a:rPr lang="en-US" altLang="en-US" smtClean="0">
                <a:latin typeface="Open Sans"/>
                <a:ea typeface="ＭＳ Ｐゴシック" pitchFamily="34" charset="-128"/>
              </a:rPr>
              <a:t>Screening Checklist</a:t>
            </a:r>
          </a:p>
        </p:txBody>
      </p:sp>
      <p:sp>
        <p:nvSpPr>
          <p:cNvPr id="18434" name="Content Placeholder 2"/>
          <p:cNvSpPr>
            <a:spLocks noGrp="1"/>
          </p:cNvSpPr>
          <p:nvPr>
            <p:ph idx="4294967295"/>
          </p:nvPr>
        </p:nvSpPr>
        <p:spPr>
          <a:xfrm>
            <a:off x="617538" y="1555750"/>
            <a:ext cx="7886700" cy="4329113"/>
          </a:xfrm>
        </p:spPr>
        <p:txBody>
          <a:bodyPr lIns="91440" tIns="45720" rIns="91440" bIns="45720"/>
          <a:lstStyle/>
          <a:p>
            <a:pPr marL="342900" indent="-342900" defTabSz="914400">
              <a:lnSpc>
                <a:spcPct val="110000"/>
              </a:lnSpc>
              <a:buClr>
                <a:srgbClr val="FF0000"/>
              </a:buClr>
              <a:buFont typeface="Wingdings" pitchFamily="2" charset="2"/>
              <a:buChar char="ü"/>
            </a:pPr>
            <a:r>
              <a:rPr lang="en-US" altLang="en-US" smtClean="0">
                <a:latin typeface="Open Sans"/>
                <a:ea typeface="ＭＳ Ｐゴシック" pitchFamily="34" charset="-128"/>
              </a:rPr>
              <a:t>ASSESS</a:t>
            </a:r>
            <a:r>
              <a:rPr lang="en-US" altLang="en-US" b="0" smtClean="0">
                <a:latin typeface="Open Sans"/>
                <a:ea typeface="ＭＳ Ｐゴシック" pitchFamily="34" charset="-128"/>
              </a:rPr>
              <a:t> all adults clinically every year for risk of type 2 diabetes </a:t>
            </a:r>
          </a:p>
          <a:p>
            <a:pPr marL="342900" indent="-342900" defTabSz="914400">
              <a:lnSpc>
                <a:spcPct val="110000"/>
              </a:lnSpc>
              <a:buClr>
                <a:srgbClr val="FF0000"/>
              </a:buClr>
              <a:buFont typeface="Wingdings" pitchFamily="2" charset="2"/>
              <a:buChar char="ü"/>
            </a:pPr>
            <a:r>
              <a:rPr lang="en-US" altLang="en-US" smtClean="0">
                <a:latin typeface="Open Sans"/>
                <a:ea typeface="ＭＳ Ｐゴシック" pitchFamily="34" charset="-128"/>
              </a:rPr>
              <a:t>SCREEN</a:t>
            </a:r>
            <a:r>
              <a:rPr lang="en-US" altLang="en-US" b="0" smtClean="0">
                <a:latin typeface="Open Sans"/>
                <a:ea typeface="ＭＳ Ｐゴシック" pitchFamily="34" charset="-128"/>
              </a:rPr>
              <a:t> every 3 years if ≥ 40 yrs or high risk on risk calculator</a:t>
            </a:r>
          </a:p>
          <a:p>
            <a:pPr marL="342900" indent="-342900" defTabSz="914400">
              <a:lnSpc>
                <a:spcPct val="110000"/>
              </a:lnSpc>
              <a:buClr>
                <a:srgbClr val="FF0000"/>
              </a:buClr>
              <a:buFont typeface="Wingdings" pitchFamily="2" charset="2"/>
              <a:buChar char="ü"/>
            </a:pPr>
            <a:r>
              <a:rPr lang="en-US" altLang="en-US" smtClean="0">
                <a:latin typeface="Open Sans"/>
                <a:ea typeface="ＭＳ Ｐゴシック" pitchFamily="34" charset="-128"/>
              </a:rPr>
              <a:t>SCREEN</a:t>
            </a:r>
            <a:r>
              <a:rPr lang="en-US" altLang="en-US" b="0" smtClean="0">
                <a:latin typeface="Open Sans"/>
                <a:ea typeface="ＭＳ Ｐゴシック" pitchFamily="34" charset="-128"/>
              </a:rPr>
              <a:t> earlier and more frequently if very high risk on risk calculator or additional risk factors present</a:t>
            </a:r>
          </a:p>
          <a:p>
            <a:pPr marL="342900" indent="-342900" defTabSz="914400">
              <a:lnSpc>
                <a:spcPct val="110000"/>
              </a:lnSpc>
              <a:buClr>
                <a:srgbClr val="FF0000"/>
              </a:buClr>
              <a:buFont typeface="Wingdings" pitchFamily="2" charset="2"/>
              <a:buChar char="ü"/>
            </a:pPr>
            <a:r>
              <a:rPr lang="en-US" altLang="en-US" smtClean="0">
                <a:latin typeface="Open Sans"/>
                <a:ea typeface="ＭＳ Ｐゴシック" pitchFamily="34" charset="-128"/>
              </a:rPr>
              <a:t>USE</a:t>
            </a:r>
            <a:r>
              <a:rPr lang="en-US" altLang="en-US" b="0" smtClean="0">
                <a:latin typeface="Open Sans"/>
                <a:ea typeface="ＭＳ Ｐゴシック" pitchFamily="34" charset="-128"/>
              </a:rPr>
              <a:t> FPG and/or A1C as initial screening tests</a:t>
            </a:r>
          </a:p>
        </p:txBody>
      </p:sp>
      <p:sp>
        <p:nvSpPr>
          <p:cNvPr id="10547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
        <p:nvSpPr>
          <p:cNvPr id="18437" name="Text Box 5"/>
          <p:cNvSpPr txBox="1">
            <a:spLocks noChangeArrowheads="1"/>
          </p:cNvSpPr>
          <p:nvPr/>
        </p:nvSpPr>
        <p:spPr bwMode="auto">
          <a:xfrm>
            <a:off x="519113" y="6240463"/>
            <a:ext cx="5387975"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eaLnBrk="0" hangingPunct="0">
              <a:defRPr sz="1700">
                <a:solidFill>
                  <a:schemeClr val="tx1"/>
                </a:solidFill>
                <a:latin typeface="Calibri" pitchFamily="34" charset="0"/>
                <a:ea typeface="ＭＳ Ｐゴシック" pitchFamily="34" charset="-128"/>
              </a:defRPr>
            </a:lvl2pPr>
            <a:lvl3pPr eaLnBrk="0" hangingPunct="0">
              <a:defRPr sz="1700">
                <a:solidFill>
                  <a:schemeClr val="tx1"/>
                </a:solidFill>
                <a:latin typeface="Calibri" pitchFamily="34" charset="0"/>
                <a:ea typeface="ＭＳ Ｐゴシック" pitchFamily="34" charset="-128"/>
              </a:defRPr>
            </a:lvl3pPr>
            <a:lvl4pPr eaLnBrk="0" hangingPunct="0">
              <a:defRPr sz="1700">
                <a:solidFill>
                  <a:schemeClr val="tx1"/>
                </a:solidFill>
                <a:latin typeface="Calibri" pitchFamily="34" charset="0"/>
                <a:ea typeface="ＭＳ Ｐゴシック" pitchFamily="34" charset="-128"/>
              </a:defRPr>
            </a:lvl4pPr>
            <a:lvl5pPr eaLnBrk="0" hangingPunct="0">
              <a:defRPr sz="17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i="1"/>
              <a:t>A1C</a:t>
            </a:r>
            <a:r>
              <a:rPr lang="en-US" altLang="en-US"/>
              <a:t>, glycated hemoglobin; </a:t>
            </a:r>
            <a:r>
              <a:rPr lang="en-US" altLang="en-US" i="1"/>
              <a:t>FPG</a:t>
            </a:r>
            <a:r>
              <a:rPr lang="en-US" altLang="en-US"/>
              <a:t>, fasting plasma glucose</a:t>
            </a:r>
            <a:endParaRPr lang="en-CA"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idx="4294967295"/>
          </p:nvPr>
        </p:nvSpPr>
        <p:spPr>
          <a:xfrm>
            <a:off x="630238" y="368300"/>
            <a:ext cx="7886700" cy="1325563"/>
          </a:xfrm>
        </p:spPr>
        <p:txBody>
          <a:bodyPr lIns="91440" tIns="45720" rIns="91440" bIns="45720"/>
          <a:lstStyle/>
          <a:p>
            <a:r>
              <a:rPr lang="en-US" altLang="en-US" sz="3200" smtClean="0">
                <a:latin typeface="Open Sans"/>
                <a:ea typeface="ＭＳ Ｐゴシック" pitchFamily="34" charset="-128"/>
              </a:rPr>
              <a:t>DIASCAN: Canadian Screening for Type 2 diabetes in those age </a:t>
            </a:r>
            <a:r>
              <a:rPr lang="en-US" altLang="en-US" sz="3200" u="sng" smtClean="0">
                <a:latin typeface="Open Sans"/>
                <a:ea typeface="ＭＳ Ｐゴシック" pitchFamily="34" charset="-128"/>
              </a:rPr>
              <a:t>&gt;</a:t>
            </a:r>
            <a:r>
              <a:rPr lang="en-US" altLang="en-US" sz="3200" smtClean="0">
                <a:latin typeface="Open Sans"/>
                <a:ea typeface="ＭＳ Ｐゴシック" pitchFamily="34" charset="-128"/>
              </a:rPr>
              <a:t>40 yrs in Primary Care</a:t>
            </a:r>
          </a:p>
        </p:txBody>
      </p:sp>
      <p:graphicFrame>
        <p:nvGraphicFramePr>
          <p:cNvPr id="20482" name="Content Placeholder 3"/>
          <p:cNvGraphicFramePr>
            <a:graphicFrameLocks noGrp="1"/>
          </p:cNvGraphicFramePr>
          <p:nvPr>
            <p:ph idx="4294967295"/>
          </p:nvPr>
        </p:nvGraphicFramePr>
        <p:xfrm>
          <a:off x="88900" y="1708150"/>
          <a:ext cx="7608888" cy="4291013"/>
        </p:xfrm>
        <a:graphic>
          <a:graphicData uri="http://schemas.openxmlformats.org/presentationml/2006/ole">
            <mc:AlternateContent xmlns:mc="http://schemas.openxmlformats.org/markup-compatibility/2006">
              <mc:Choice xmlns:v="urn:schemas-microsoft-com:vml" Requires="v">
                <p:oleObj spid="_x0000_s20491" r:id="rId5" imgW="7608467" imgH="4291956" progId="Excel.Chart.8">
                  <p:embed/>
                </p:oleObj>
              </mc:Choice>
              <mc:Fallback>
                <p:oleObj r:id="rId5" imgW="7608467" imgH="4291956" progId="Excel.Chart.8">
                  <p:embed/>
                  <p:pic>
                    <p:nvPicPr>
                      <p:cNvPr id="0" name="Content Placeholder 3"/>
                      <p:cNvPicPr>
                        <a:picLocks noGrp="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900" y="1708150"/>
                        <a:ext cx="7608888" cy="429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83" name="Right Brace 4"/>
          <p:cNvSpPr>
            <a:spLocks/>
          </p:cNvSpPr>
          <p:nvPr/>
        </p:nvSpPr>
        <p:spPr bwMode="auto">
          <a:xfrm>
            <a:off x="6646863" y="1984375"/>
            <a:ext cx="461962" cy="2438400"/>
          </a:xfrm>
          <a:prstGeom prst="rightBrace">
            <a:avLst>
              <a:gd name="adj1" fmla="val 8333"/>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endParaRPr lang="en-CA" altLang="en-US" sz="2400">
              <a:latin typeface="Arial" pitchFamily="34" charset="0"/>
            </a:endParaRPr>
          </a:p>
        </p:txBody>
      </p:sp>
      <p:sp>
        <p:nvSpPr>
          <p:cNvPr id="6" name="TextBox 5"/>
          <p:cNvSpPr txBox="1">
            <a:spLocks noChangeArrowheads="1"/>
          </p:cNvSpPr>
          <p:nvPr/>
        </p:nvSpPr>
        <p:spPr bwMode="auto">
          <a:xfrm>
            <a:off x="7181850" y="2486025"/>
            <a:ext cx="1874838" cy="13493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defTabSz="914400"/>
            <a:r>
              <a:rPr lang="en-US" altLang="en-US" sz="2000" b="1">
                <a:solidFill>
                  <a:srgbClr val="203864"/>
                </a:solidFill>
                <a:latin typeface="Open Sans"/>
              </a:rPr>
              <a:t>5.7%</a:t>
            </a:r>
            <a:r>
              <a:rPr lang="en-US" altLang="en-US" sz="2000">
                <a:solidFill>
                  <a:srgbClr val="203864"/>
                </a:solidFill>
                <a:latin typeface="Open Sans"/>
              </a:rPr>
              <a:t> undiagnosed glucose abnormalities</a:t>
            </a:r>
          </a:p>
        </p:txBody>
      </p:sp>
      <p:sp>
        <p:nvSpPr>
          <p:cNvPr id="20485" name="TextBox 6"/>
          <p:cNvSpPr txBox="1">
            <a:spLocks noChangeArrowheads="1"/>
          </p:cNvSpPr>
          <p:nvPr/>
        </p:nvSpPr>
        <p:spPr bwMode="auto">
          <a:xfrm>
            <a:off x="573088" y="6318250"/>
            <a:ext cx="6215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US" altLang="en-US" sz="1200">
                <a:solidFill>
                  <a:srgbClr val="203864"/>
                </a:solidFill>
                <a:latin typeface="Open Sans"/>
                <a:ea typeface="Open Sans"/>
                <a:cs typeface="Open Sans"/>
              </a:rPr>
              <a:t>Leiter LA </a:t>
            </a:r>
            <a:r>
              <a:rPr lang="en-US" altLang="en-US" sz="1200" i="1">
                <a:solidFill>
                  <a:srgbClr val="203864"/>
                </a:solidFill>
                <a:latin typeface="Open Sans"/>
                <a:ea typeface="Open Sans"/>
                <a:cs typeface="Open Sans"/>
              </a:rPr>
              <a:t>et al</a:t>
            </a:r>
            <a:r>
              <a:rPr lang="en-US" altLang="en-US" sz="1200">
                <a:solidFill>
                  <a:srgbClr val="203864"/>
                </a:solidFill>
                <a:latin typeface="Open Sans"/>
                <a:ea typeface="Open Sans"/>
                <a:cs typeface="Open Sans"/>
              </a:rPr>
              <a:t>. Diabetes Care 2001;24:1038-43. </a:t>
            </a:r>
          </a:p>
          <a:p>
            <a:pPr defTabSz="914400"/>
            <a:r>
              <a:rPr lang="en-US" altLang="en-US" sz="1200" i="1">
                <a:solidFill>
                  <a:srgbClr val="203864"/>
                </a:solidFill>
                <a:latin typeface="Open Sans"/>
                <a:ea typeface="Open Sans"/>
                <a:cs typeface="Open Sans"/>
              </a:rPr>
              <a:t>DM</a:t>
            </a:r>
            <a:r>
              <a:rPr lang="en-US" altLang="en-US" sz="1200">
                <a:solidFill>
                  <a:srgbClr val="203864"/>
                </a:solidFill>
                <a:latin typeface="Open Sans"/>
                <a:ea typeface="Open Sans"/>
                <a:cs typeface="Open Sans"/>
              </a:rPr>
              <a:t>; diabetes mellitus;</a:t>
            </a:r>
            <a:r>
              <a:rPr lang="en-US" altLang="en-US" sz="1200" i="1">
                <a:solidFill>
                  <a:srgbClr val="203864"/>
                </a:solidFill>
                <a:latin typeface="Open Sans"/>
                <a:ea typeface="Open Sans"/>
                <a:cs typeface="Open Sans"/>
              </a:rPr>
              <a:t> IFG</a:t>
            </a:r>
            <a:r>
              <a:rPr lang="en-US" altLang="en-US" sz="1200">
                <a:solidFill>
                  <a:srgbClr val="203864"/>
                </a:solidFill>
                <a:latin typeface="Open Sans"/>
                <a:ea typeface="Open Sans"/>
                <a:cs typeface="Open Sans"/>
              </a:rPr>
              <a:t>, impaired fasting glucose; </a:t>
            </a:r>
            <a:r>
              <a:rPr lang="en-US" altLang="en-US" sz="1200" i="1">
                <a:solidFill>
                  <a:srgbClr val="203864"/>
                </a:solidFill>
                <a:latin typeface="Open Sans"/>
                <a:ea typeface="Open Sans"/>
                <a:cs typeface="Open Sans"/>
              </a:rPr>
              <a:t>IGT</a:t>
            </a:r>
            <a:r>
              <a:rPr lang="en-US" altLang="en-US" sz="1200">
                <a:solidFill>
                  <a:srgbClr val="203864"/>
                </a:solidFill>
                <a:latin typeface="Open Sans"/>
                <a:ea typeface="Open Sans"/>
                <a:cs typeface="Open Sans"/>
              </a:rPr>
              <a:t>, impaired glucose tolerance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p:cNvSpPr>
            <a:spLocks noGrp="1"/>
          </p:cNvSpPr>
          <p:nvPr>
            <p:ph type="title" idx="4294967295"/>
          </p:nvPr>
        </p:nvSpPr>
        <p:spPr>
          <a:xfrm>
            <a:off x="628650" y="368300"/>
            <a:ext cx="7886700" cy="1325563"/>
          </a:xfrm>
        </p:spPr>
        <p:txBody>
          <a:bodyPr lIns="91440" tIns="45720" rIns="91440" bIns="45720"/>
          <a:lstStyle/>
          <a:p>
            <a:r>
              <a:rPr lang="en-US" altLang="en-US" sz="2800" smtClean="0">
                <a:latin typeface="Open Sans"/>
                <a:ea typeface="ＭＳ Ｐゴシック" pitchFamily="34" charset="-128"/>
              </a:rPr>
              <a:t>ADDITION-Cambridge: </a:t>
            </a:r>
            <a:br>
              <a:rPr lang="en-US" altLang="en-US" sz="2800" smtClean="0">
                <a:latin typeface="Open Sans"/>
                <a:ea typeface="ＭＳ Ｐゴシック" pitchFamily="34" charset="-128"/>
              </a:rPr>
            </a:br>
            <a:r>
              <a:rPr lang="en-US" altLang="en-US" sz="2800" smtClean="0">
                <a:latin typeface="Open Sans"/>
                <a:ea typeface="ＭＳ Ｐゴシック" pitchFamily="34" charset="-128"/>
              </a:rPr>
              <a:t>No Mortality Benefit of Screening for Type 2 diabetes in United Kingdom</a:t>
            </a:r>
          </a:p>
        </p:txBody>
      </p:sp>
      <p:pic>
        <p:nvPicPr>
          <p:cNvPr id="22530"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33500" y="1755775"/>
            <a:ext cx="6310313"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Box 7"/>
          <p:cNvSpPr txBox="1">
            <a:spLocks noChangeArrowheads="1"/>
          </p:cNvSpPr>
          <p:nvPr/>
        </p:nvSpPr>
        <p:spPr bwMode="auto">
          <a:xfrm>
            <a:off x="561975" y="6326188"/>
            <a:ext cx="6215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US" altLang="en-US" sz="1200">
                <a:solidFill>
                  <a:srgbClr val="203864"/>
                </a:solidFill>
                <a:latin typeface="Open Sans"/>
                <a:ea typeface="Open Sans"/>
                <a:cs typeface="Open Sans"/>
              </a:rPr>
              <a:t>Simmons RK </a:t>
            </a:r>
            <a:r>
              <a:rPr lang="en-US" altLang="en-US" sz="1200" i="1">
                <a:solidFill>
                  <a:srgbClr val="203864"/>
                </a:solidFill>
                <a:latin typeface="Open Sans"/>
                <a:ea typeface="Open Sans"/>
                <a:cs typeface="Open Sans"/>
              </a:rPr>
              <a:t>et al</a:t>
            </a:r>
            <a:r>
              <a:rPr lang="en-US" altLang="en-US" sz="1200">
                <a:solidFill>
                  <a:srgbClr val="203864"/>
                </a:solidFill>
                <a:latin typeface="Open Sans"/>
                <a:ea typeface="Open Sans"/>
                <a:cs typeface="Open Sans"/>
              </a:rPr>
              <a:t>. Lancet 2012;380:1741-48.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2"/>
          <p:cNvSpPr>
            <a:spLocks noGrp="1"/>
          </p:cNvSpPr>
          <p:nvPr>
            <p:ph type="title" idx="4294967295"/>
          </p:nvPr>
        </p:nvSpPr>
        <p:spPr/>
        <p:txBody>
          <a:bodyPr lIns="91440" tIns="45720" rIns="91440" bIns="45720"/>
          <a:lstStyle/>
          <a:p>
            <a:r>
              <a:rPr lang="en-US" altLang="en-US" smtClean="0">
                <a:latin typeface="Open Sans"/>
                <a:ea typeface="ＭＳ Ｐゴシック" pitchFamily="34" charset="-128"/>
              </a:rPr>
              <a:t>ADDITION-Cambridge: Prevalence of Diabetes</a:t>
            </a:r>
          </a:p>
        </p:txBody>
      </p:sp>
      <p:sp>
        <p:nvSpPr>
          <p:cNvPr id="24578" name="Content Placeholder 3"/>
          <p:cNvSpPr>
            <a:spLocks noGrp="1"/>
          </p:cNvSpPr>
          <p:nvPr>
            <p:ph idx="4294967295"/>
          </p:nvPr>
        </p:nvSpPr>
        <p:spPr>
          <a:xfrm>
            <a:off x="628650" y="1828800"/>
            <a:ext cx="8154988" cy="4329113"/>
          </a:xfrm>
        </p:spPr>
        <p:txBody>
          <a:bodyPr lIns="91440" tIns="45720" rIns="91440" bIns="45720"/>
          <a:lstStyle/>
          <a:p>
            <a:pPr marL="342900" indent="-342900" defTabSz="914400"/>
            <a:r>
              <a:rPr lang="en-US" altLang="en-US" b="0" smtClean="0">
                <a:latin typeface="Open Sans"/>
                <a:ea typeface="ＭＳ Ｐゴシック" pitchFamily="34" charset="-128"/>
              </a:rPr>
              <a:t>Prevalence of diabetes only 3.0-3.3% in this study</a:t>
            </a:r>
          </a:p>
          <a:p>
            <a:pPr marL="342900" indent="-342900" defTabSz="914400"/>
            <a:endParaRPr lang="en-US" altLang="en-US" b="0" smtClean="0">
              <a:latin typeface="Open Sans"/>
              <a:ea typeface="ＭＳ Ｐゴシック" pitchFamily="34" charset="-128"/>
            </a:endParaRPr>
          </a:p>
          <a:p>
            <a:pPr marL="342900" indent="-342900" defTabSz="914400"/>
            <a:r>
              <a:rPr lang="en-US" altLang="en-US" b="0" smtClean="0">
                <a:latin typeface="Open Sans"/>
                <a:ea typeface="ＭＳ Ｐゴシック" pitchFamily="34" charset="-128"/>
              </a:rPr>
              <a:t>Prevalence of diabetes in Canada 6.8%</a:t>
            </a:r>
          </a:p>
          <a:p>
            <a:pPr marL="342900" indent="-342900" algn="ctr" defTabSz="914400">
              <a:buFont typeface="Arial" pitchFamily="34" charset="0"/>
              <a:buNone/>
            </a:pPr>
            <a:endParaRPr lang="en-US" altLang="en-US" sz="3000" b="0" smtClean="0">
              <a:solidFill>
                <a:srgbClr val="FF0000"/>
              </a:solidFill>
              <a:latin typeface="Open Sans"/>
              <a:ea typeface="ＭＳ Ｐゴシック" pitchFamily="34" charset="-128"/>
            </a:endParaRPr>
          </a:p>
          <a:p>
            <a:pPr marL="342900" indent="-342900" algn="ctr" defTabSz="914400">
              <a:buFont typeface="Arial" pitchFamily="34" charset="0"/>
              <a:buNone/>
            </a:pPr>
            <a:r>
              <a:rPr lang="en-US" altLang="en-US" sz="3000" smtClean="0">
                <a:solidFill>
                  <a:schemeClr val="accent1"/>
                </a:solidFill>
                <a:latin typeface="Open Sans"/>
                <a:ea typeface="ＭＳ Ｐゴシック" pitchFamily="34" charset="-128"/>
              </a:rPr>
              <a:t>Can the results of ADDITION-Cambridge be applied to Canada?</a:t>
            </a:r>
          </a:p>
        </p:txBody>
      </p:sp>
      <p:sp>
        <p:nvSpPr>
          <p:cNvPr id="24579" name="TextBox 5"/>
          <p:cNvSpPr txBox="1">
            <a:spLocks noChangeArrowheads="1"/>
          </p:cNvSpPr>
          <p:nvPr/>
        </p:nvSpPr>
        <p:spPr bwMode="auto">
          <a:xfrm>
            <a:off x="623888" y="6191250"/>
            <a:ext cx="65897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US" altLang="en-US" sz="1200">
                <a:solidFill>
                  <a:srgbClr val="203864"/>
                </a:solidFill>
                <a:latin typeface="Open Sans"/>
                <a:ea typeface="Open Sans"/>
                <a:cs typeface="Open Sans"/>
              </a:rPr>
              <a:t>Public Health Agency of Canada. </a:t>
            </a:r>
            <a:r>
              <a:rPr lang="en-US" altLang="en-US" sz="1200" i="1">
                <a:solidFill>
                  <a:srgbClr val="203864"/>
                </a:solidFill>
                <a:latin typeface="Open Sans"/>
                <a:ea typeface="Open Sans"/>
                <a:cs typeface="Open Sans"/>
              </a:rPr>
              <a:t>Diabetes in Canada: Facts and figures from a public health perspective</a:t>
            </a:r>
            <a:r>
              <a:rPr lang="en-US" altLang="en-US" sz="1200">
                <a:solidFill>
                  <a:srgbClr val="203864"/>
                </a:solidFill>
                <a:latin typeface="Open Sans"/>
                <a:ea typeface="Open Sans"/>
                <a:cs typeface="Open Sans"/>
              </a:rPr>
              <a:t>. Ottawa, 2011.</a:t>
            </a:r>
          </a:p>
          <a:p>
            <a:pPr defTabSz="914400"/>
            <a:r>
              <a:rPr lang="en-US" altLang="en-US" sz="1200">
                <a:solidFill>
                  <a:srgbClr val="203864"/>
                </a:solidFill>
                <a:latin typeface="Open Sans"/>
                <a:ea typeface="Open Sans"/>
                <a:cs typeface="Open Sans"/>
              </a:rPr>
              <a:t>Simmons RK </a:t>
            </a:r>
            <a:r>
              <a:rPr lang="en-US" altLang="en-US" sz="1200" i="1">
                <a:solidFill>
                  <a:srgbClr val="203864"/>
                </a:solidFill>
                <a:latin typeface="Open Sans"/>
                <a:ea typeface="Open Sans"/>
                <a:cs typeface="Open Sans"/>
              </a:rPr>
              <a:t>et al</a:t>
            </a:r>
            <a:r>
              <a:rPr lang="en-US" altLang="en-US" sz="1200">
                <a:solidFill>
                  <a:srgbClr val="203864"/>
                </a:solidFill>
                <a:latin typeface="Open Sans"/>
                <a:ea typeface="Open Sans"/>
                <a:cs typeface="Open Sans"/>
              </a:rPr>
              <a:t>. Lancet 2012;380:1741-48.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0" y="0"/>
            <a:ext cx="9144000" cy="6858000"/>
          </a:xfrm>
          <a:prstGeom prst="rect">
            <a:avLst/>
          </a:prstGeom>
          <a:solidFill>
            <a:srgbClr val="FFFFFF"/>
          </a:solidFill>
          <a:ln w="9525">
            <a:solidFill>
              <a:srgbClr val="FFFFFF"/>
            </a:solidFill>
            <a:round/>
            <a:headEnd/>
            <a:tailEnd/>
          </a:ln>
        </p:spPr>
        <p:txBody>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endParaRPr lang="en-CA" altLang="en-US" sz="2400">
              <a:latin typeface="Arial" pitchFamily="34" charset="0"/>
            </a:endParaRPr>
          </a:p>
        </p:txBody>
      </p:sp>
      <p:pic>
        <p:nvPicPr>
          <p:cNvPr id="48129" name="Picture 4"/>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771525" y="1123950"/>
            <a:ext cx="7826375" cy="5002213"/>
          </a:xfrm>
          <a:prstGeom prst="rect">
            <a:avLst/>
          </a:prstGeom>
          <a:noFill/>
          <a:ln>
            <a:noFill/>
          </a:ln>
          <a:effectLst>
            <a:outerShdw blurRad="63500" dist="38100" dir="2700000" algn="tl" rotWithShape="0">
              <a:srgbClr val="000000">
                <a:alpha val="2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itle 1"/>
          <p:cNvSpPr>
            <a:spLocks noGrp="1"/>
          </p:cNvSpPr>
          <p:nvPr>
            <p:ph type="title" idx="4294967295"/>
          </p:nvPr>
        </p:nvSpPr>
        <p:spPr>
          <a:xfrm>
            <a:off x="242888" y="123825"/>
            <a:ext cx="8737600" cy="1211263"/>
          </a:xfrm>
        </p:spPr>
        <p:txBody>
          <a:bodyPr lIns="91440" tIns="45720" rIns="91440" bIns="45720"/>
          <a:lstStyle/>
          <a:p>
            <a:pPr eaLnBrk="1" hangingPunct="1"/>
            <a:r>
              <a:rPr lang="en-US" altLang="en-US" sz="3600" smtClean="0">
                <a:latin typeface="Open Sans"/>
                <a:ea typeface="ＭＳ Ｐゴシック" pitchFamily="34" charset="-128"/>
              </a:rPr>
              <a:t>Diabetes in Canada: Prevalence by Province and Territory</a:t>
            </a:r>
          </a:p>
        </p:txBody>
      </p:sp>
      <p:sp>
        <p:nvSpPr>
          <p:cNvPr id="26628" name="TextBox 7"/>
          <p:cNvSpPr txBox="1">
            <a:spLocks noChangeArrowheads="1"/>
          </p:cNvSpPr>
          <p:nvPr/>
        </p:nvSpPr>
        <p:spPr bwMode="auto">
          <a:xfrm>
            <a:off x="44450" y="6515100"/>
            <a:ext cx="85740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a:r>
              <a:rPr lang="en-US" altLang="en-US" sz="1200">
                <a:solidFill>
                  <a:srgbClr val="000000"/>
                </a:solidFill>
                <a:latin typeface="Open Sans"/>
                <a:ea typeface="Open Sans"/>
                <a:cs typeface="Open Sans"/>
              </a:rPr>
              <a:t>Public Health Agency of Canada. </a:t>
            </a:r>
            <a:r>
              <a:rPr lang="en-US" altLang="en-US" sz="1200" i="1">
                <a:solidFill>
                  <a:srgbClr val="000000"/>
                </a:solidFill>
                <a:latin typeface="Open Sans"/>
                <a:ea typeface="Open Sans"/>
                <a:cs typeface="Open Sans"/>
              </a:rPr>
              <a:t>Diabetes in Canada: Facts and figures from a public health perspective</a:t>
            </a:r>
            <a:r>
              <a:rPr lang="en-US" altLang="en-US" sz="1200">
                <a:solidFill>
                  <a:srgbClr val="000000"/>
                </a:solidFill>
                <a:latin typeface="Open Sans"/>
                <a:ea typeface="Open Sans"/>
                <a:cs typeface="Open Sans"/>
              </a:rPr>
              <a:t>. Ottawa, 2011.</a:t>
            </a:r>
          </a:p>
        </p:txBody>
      </p:sp>
      <p:sp>
        <p:nvSpPr>
          <p:cNvPr id="26629" name="Text Box 8"/>
          <p:cNvSpPr txBox="1">
            <a:spLocks noChangeArrowheads="1"/>
          </p:cNvSpPr>
          <p:nvPr/>
        </p:nvSpPr>
        <p:spPr bwMode="auto">
          <a:xfrm>
            <a:off x="6961188" y="3473450"/>
            <a:ext cx="1657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defTabSz="914400"/>
            <a:r>
              <a:rPr lang="en-CA" altLang="en-US" sz="1400" b="1">
                <a:solidFill>
                  <a:srgbClr val="000000"/>
                </a:solidFill>
                <a:latin typeface="Open Sans"/>
                <a:ea typeface="Open Sans"/>
                <a:cs typeface="Open Sans"/>
              </a:rPr>
              <a:t>NL</a:t>
            </a:r>
          </a:p>
          <a:p>
            <a:pPr algn="ctr" defTabSz="914400"/>
            <a:r>
              <a:rPr lang="en-CA" altLang="en-US" sz="1400" b="1">
                <a:solidFill>
                  <a:srgbClr val="000000"/>
                </a:solidFill>
                <a:latin typeface="Open Sans"/>
                <a:ea typeface="Open Sans"/>
                <a:cs typeface="Open Sans"/>
              </a:rPr>
              <a:t>6.5%</a:t>
            </a:r>
          </a:p>
        </p:txBody>
      </p:sp>
      <p:sp>
        <p:nvSpPr>
          <p:cNvPr id="26630" name="Text Box 9"/>
          <p:cNvSpPr txBox="1">
            <a:spLocks noChangeArrowheads="1"/>
          </p:cNvSpPr>
          <p:nvPr/>
        </p:nvSpPr>
        <p:spPr bwMode="auto">
          <a:xfrm>
            <a:off x="4429125" y="4702175"/>
            <a:ext cx="106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a:r>
              <a:rPr lang="en-CA" altLang="en-US" sz="1400" b="1">
                <a:solidFill>
                  <a:srgbClr val="000000"/>
                </a:solidFill>
                <a:latin typeface="Open Sans"/>
                <a:ea typeface="Open Sans"/>
                <a:cs typeface="Open Sans"/>
              </a:rPr>
              <a:t>ON</a:t>
            </a:r>
          </a:p>
          <a:p>
            <a:pPr algn="ctr"/>
            <a:r>
              <a:rPr lang="en-CA" altLang="en-US" sz="1400" b="1">
                <a:solidFill>
                  <a:srgbClr val="000000"/>
                </a:solidFill>
                <a:latin typeface="Open Sans"/>
                <a:ea typeface="Open Sans"/>
                <a:cs typeface="Open Sans"/>
              </a:rPr>
              <a:t>   6.0%</a:t>
            </a:r>
          </a:p>
        </p:txBody>
      </p:sp>
      <p:sp>
        <p:nvSpPr>
          <p:cNvPr id="26631" name="Text Box 10"/>
          <p:cNvSpPr txBox="1">
            <a:spLocks noChangeArrowheads="1"/>
          </p:cNvSpPr>
          <p:nvPr/>
        </p:nvSpPr>
        <p:spPr bwMode="auto">
          <a:xfrm>
            <a:off x="5908675" y="4457700"/>
            <a:ext cx="852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a:r>
              <a:rPr lang="en-CA" altLang="en-US" sz="1400" b="1">
                <a:solidFill>
                  <a:srgbClr val="000000"/>
                </a:solidFill>
                <a:latin typeface="Open Sans"/>
                <a:ea typeface="Open Sans"/>
                <a:cs typeface="Open Sans"/>
              </a:rPr>
              <a:t>QC</a:t>
            </a:r>
          </a:p>
          <a:p>
            <a:pPr algn="ctr"/>
            <a:r>
              <a:rPr lang="en-CA" altLang="en-US" sz="1400" b="1">
                <a:solidFill>
                  <a:srgbClr val="000000"/>
                </a:solidFill>
                <a:latin typeface="Open Sans"/>
                <a:ea typeface="Open Sans"/>
                <a:cs typeface="Open Sans"/>
              </a:rPr>
              <a:t>    5.1%</a:t>
            </a:r>
          </a:p>
        </p:txBody>
      </p:sp>
      <p:sp>
        <p:nvSpPr>
          <p:cNvPr id="26632" name="Text Box 11"/>
          <p:cNvSpPr txBox="1">
            <a:spLocks noChangeArrowheads="1"/>
          </p:cNvSpPr>
          <p:nvPr/>
        </p:nvSpPr>
        <p:spPr bwMode="auto">
          <a:xfrm>
            <a:off x="7246938" y="4379913"/>
            <a:ext cx="860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a:r>
              <a:rPr lang="en-CA" altLang="en-US" sz="1400" b="1">
                <a:solidFill>
                  <a:srgbClr val="000000"/>
                </a:solidFill>
                <a:latin typeface="Open Sans"/>
                <a:ea typeface="Open Sans"/>
                <a:cs typeface="Open Sans"/>
              </a:rPr>
              <a:t>PE</a:t>
            </a:r>
          </a:p>
          <a:p>
            <a:pPr algn="ctr"/>
            <a:r>
              <a:rPr lang="en-CA" altLang="en-US" sz="1400" b="1">
                <a:solidFill>
                  <a:srgbClr val="000000"/>
                </a:solidFill>
                <a:latin typeface="Open Sans"/>
                <a:ea typeface="Open Sans"/>
                <a:cs typeface="Open Sans"/>
              </a:rPr>
              <a:t>5.6%</a:t>
            </a:r>
          </a:p>
        </p:txBody>
      </p:sp>
      <p:sp>
        <p:nvSpPr>
          <p:cNvPr id="26633" name="Text Box 12"/>
          <p:cNvSpPr txBox="1">
            <a:spLocks noChangeArrowheads="1"/>
          </p:cNvSpPr>
          <p:nvPr/>
        </p:nvSpPr>
        <p:spPr bwMode="auto">
          <a:xfrm>
            <a:off x="6980238" y="5219700"/>
            <a:ext cx="742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a:r>
              <a:rPr lang="en-CA" altLang="en-US" sz="1400" b="1">
                <a:solidFill>
                  <a:srgbClr val="000000"/>
                </a:solidFill>
                <a:latin typeface="Open Sans"/>
                <a:ea typeface="Open Sans"/>
                <a:cs typeface="Open Sans"/>
              </a:rPr>
              <a:t>NB</a:t>
            </a:r>
          </a:p>
          <a:p>
            <a:pPr algn="ctr"/>
            <a:r>
              <a:rPr lang="en-CA" altLang="en-US" sz="1400" b="1">
                <a:solidFill>
                  <a:srgbClr val="000000"/>
                </a:solidFill>
                <a:latin typeface="Open Sans"/>
                <a:ea typeface="Open Sans"/>
                <a:cs typeface="Open Sans"/>
              </a:rPr>
              <a:t>5.9%</a:t>
            </a:r>
          </a:p>
        </p:txBody>
      </p:sp>
      <p:sp>
        <p:nvSpPr>
          <p:cNvPr id="26634" name="Text Box 13"/>
          <p:cNvSpPr txBox="1">
            <a:spLocks noChangeArrowheads="1"/>
          </p:cNvSpPr>
          <p:nvPr/>
        </p:nvSpPr>
        <p:spPr bwMode="auto">
          <a:xfrm>
            <a:off x="7608888" y="4975225"/>
            <a:ext cx="8016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a:r>
              <a:rPr lang="en-CA" altLang="en-US" sz="1400" b="1">
                <a:solidFill>
                  <a:srgbClr val="000000"/>
                </a:solidFill>
                <a:latin typeface="Open Sans"/>
                <a:ea typeface="Open Sans"/>
                <a:cs typeface="Open Sans"/>
              </a:rPr>
              <a:t>NS</a:t>
            </a:r>
          </a:p>
          <a:p>
            <a:pPr algn="ctr"/>
            <a:r>
              <a:rPr lang="en-CA" altLang="en-US" sz="1400" b="1">
                <a:solidFill>
                  <a:srgbClr val="000000"/>
                </a:solidFill>
                <a:latin typeface="Open Sans"/>
                <a:ea typeface="Open Sans"/>
                <a:cs typeface="Open Sans"/>
              </a:rPr>
              <a:t>   6.1%</a:t>
            </a:r>
          </a:p>
        </p:txBody>
      </p:sp>
      <p:sp>
        <p:nvSpPr>
          <p:cNvPr id="26635" name="Text Box 14"/>
          <p:cNvSpPr txBox="1">
            <a:spLocks noChangeArrowheads="1"/>
          </p:cNvSpPr>
          <p:nvPr/>
        </p:nvSpPr>
        <p:spPr bwMode="auto">
          <a:xfrm>
            <a:off x="3568700" y="4073525"/>
            <a:ext cx="8810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a:r>
              <a:rPr lang="en-CA" altLang="en-US" sz="1400" b="1">
                <a:solidFill>
                  <a:srgbClr val="000000"/>
                </a:solidFill>
                <a:latin typeface="Open Sans"/>
                <a:ea typeface="Open Sans"/>
                <a:cs typeface="Open Sans"/>
              </a:rPr>
              <a:t>MB</a:t>
            </a:r>
          </a:p>
          <a:p>
            <a:pPr algn="ctr"/>
            <a:r>
              <a:rPr lang="en-CA" altLang="en-US" sz="1400" b="1">
                <a:solidFill>
                  <a:srgbClr val="000000"/>
                </a:solidFill>
                <a:latin typeface="Open Sans"/>
                <a:ea typeface="Open Sans"/>
                <a:cs typeface="Open Sans"/>
              </a:rPr>
              <a:t>   5.9%</a:t>
            </a:r>
          </a:p>
        </p:txBody>
      </p:sp>
      <p:sp>
        <p:nvSpPr>
          <p:cNvPr id="26636" name="Text Box 15"/>
          <p:cNvSpPr txBox="1">
            <a:spLocks noChangeArrowheads="1"/>
          </p:cNvSpPr>
          <p:nvPr/>
        </p:nvSpPr>
        <p:spPr bwMode="auto">
          <a:xfrm>
            <a:off x="2538413" y="4457700"/>
            <a:ext cx="1085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a:r>
              <a:rPr lang="en-CA" altLang="en-US" sz="1400" b="1">
                <a:solidFill>
                  <a:srgbClr val="000000"/>
                </a:solidFill>
                <a:latin typeface="Open Sans"/>
                <a:ea typeface="Open Sans"/>
                <a:cs typeface="Open Sans"/>
              </a:rPr>
              <a:t>SK</a:t>
            </a:r>
          </a:p>
          <a:p>
            <a:pPr algn="ctr"/>
            <a:r>
              <a:rPr lang="en-CA" altLang="en-US" sz="1400" b="1">
                <a:solidFill>
                  <a:srgbClr val="000000"/>
                </a:solidFill>
                <a:latin typeface="Open Sans"/>
                <a:ea typeface="Open Sans"/>
                <a:cs typeface="Open Sans"/>
              </a:rPr>
              <a:t>   5.4%</a:t>
            </a:r>
          </a:p>
        </p:txBody>
      </p:sp>
      <p:sp>
        <p:nvSpPr>
          <p:cNvPr id="26637" name="Text Box 16"/>
          <p:cNvSpPr txBox="1">
            <a:spLocks noChangeArrowheads="1"/>
          </p:cNvSpPr>
          <p:nvPr/>
        </p:nvSpPr>
        <p:spPr bwMode="auto">
          <a:xfrm>
            <a:off x="1931988" y="3922713"/>
            <a:ext cx="1085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a:r>
              <a:rPr lang="en-CA" altLang="en-US" sz="1400" b="1">
                <a:solidFill>
                  <a:srgbClr val="000000"/>
                </a:solidFill>
                <a:latin typeface="Open Sans"/>
                <a:ea typeface="Open Sans"/>
                <a:cs typeface="Open Sans"/>
              </a:rPr>
              <a:t>AB</a:t>
            </a:r>
          </a:p>
          <a:p>
            <a:pPr algn="ctr"/>
            <a:r>
              <a:rPr lang="en-CA" altLang="en-US" sz="1400" b="1">
                <a:solidFill>
                  <a:srgbClr val="000000"/>
                </a:solidFill>
                <a:latin typeface="Open Sans"/>
                <a:ea typeface="Open Sans"/>
                <a:cs typeface="Open Sans"/>
              </a:rPr>
              <a:t>   4.9%</a:t>
            </a:r>
          </a:p>
        </p:txBody>
      </p:sp>
      <p:sp>
        <p:nvSpPr>
          <p:cNvPr id="26638" name="Text Box 17"/>
          <p:cNvSpPr txBox="1">
            <a:spLocks noChangeArrowheads="1"/>
          </p:cNvSpPr>
          <p:nvPr/>
        </p:nvSpPr>
        <p:spPr bwMode="auto">
          <a:xfrm>
            <a:off x="919163" y="3802063"/>
            <a:ext cx="1085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a:r>
              <a:rPr lang="en-CA" altLang="en-US" sz="1400" b="1">
                <a:solidFill>
                  <a:srgbClr val="000000"/>
                </a:solidFill>
                <a:latin typeface="Open Sans"/>
                <a:ea typeface="Open Sans"/>
                <a:cs typeface="Open Sans"/>
              </a:rPr>
              <a:t>BC</a:t>
            </a:r>
          </a:p>
          <a:p>
            <a:pPr algn="ctr"/>
            <a:r>
              <a:rPr lang="en-CA" altLang="en-US" sz="1400" b="1">
                <a:solidFill>
                  <a:srgbClr val="000000"/>
                </a:solidFill>
                <a:latin typeface="Open Sans"/>
                <a:ea typeface="Open Sans"/>
                <a:cs typeface="Open Sans"/>
              </a:rPr>
              <a:t>   5.4%</a:t>
            </a:r>
          </a:p>
        </p:txBody>
      </p:sp>
      <p:sp>
        <p:nvSpPr>
          <p:cNvPr id="26639" name="Text Box 18"/>
          <p:cNvSpPr txBox="1">
            <a:spLocks noChangeArrowheads="1"/>
          </p:cNvSpPr>
          <p:nvPr/>
        </p:nvSpPr>
        <p:spPr bwMode="auto">
          <a:xfrm>
            <a:off x="1817688" y="3160713"/>
            <a:ext cx="10048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a:r>
              <a:rPr lang="en-CA" altLang="en-US" sz="1400" b="1">
                <a:solidFill>
                  <a:srgbClr val="000000"/>
                </a:solidFill>
                <a:latin typeface="Open Sans"/>
                <a:ea typeface="Open Sans"/>
                <a:cs typeface="Open Sans"/>
              </a:rPr>
              <a:t>NT</a:t>
            </a:r>
          </a:p>
          <a:p>
            <a:pPr algn="ctr"/>
            <a:r>
              <a:rPr lang="en-CA" altLang="en-US" sz="1400" b="1">
                <a:solidFill>
                  <a:srgbClr val="000000"/>
                </a:solidFill>
                <a:latin typeface="Open Sans"/>
                <a:ea typeface="Open Sans"/>
                <a:cs typeface="Open Sans"/>
              </a:rPr>
              <a:t>   5.5%</a:t>
            </a:r>
          </a:p>
        </p:txBody>
      </p:sp>
      <p:sp>
        <p:nvSpPr>
          <p:cNvPr id="26640" name="Text Box 19"/>
          <p:cNvSpPr txBox="1">
            <a:spLocks noChangeArrowheads="1"/>
          </p:cNvSpPr>
          <p:nvPr/>
        </p:nvSpPr>
        <p:spPr bwMode="auto">
          <a:xfrm>
            <a:off x="898525" y="2854325"/>
            <a:ext cx="1004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a:r>
              <a:rPr lang="en-CA" altLang="en-US" sz="1400" b="1">
                <a:solidFill>
                  <a:srgbClr val="000000"/>
                </a:solidFill>
                <a:latin typeface="Open Sans"/>
                <a:ea typeface="Open Sans"/>
                <a:cs typeface="Open Sans"/>
              </a:rPr>
              <a:t>YT</a:t>
            </a:r>
          </a:p>
          <a:p>
            <a:pPr algn="ctr"/>
            <a:r>
              <a:rPr lang="en-CA" altLang="en-US" sz="1400" b="1">
                <a:solidFill>
                  <a:srgbClr val="000000"/>
                </a:solidFill>
                <a:latin typeface="Open Sans"/>
                <a:ea typeface="Open Sans"/>
                <a:cs typeface="Open Sans"/>
              </a:rPr>
              <a:t>   5.4%</a:t>
            </a:r>
          </a:p>
        </p:txBody>
      </p:sp>
      <p:sp>
        <p:nvSpPr>
          <p:cNvPr id="26641" name="Text Box 20"/>
          <p:cNvSpPr txBox="1">
            <a:spLocks noChangeArrowheads="1"/>
          </p:cNvSpPr>
          <p:nvPr/>
        </p:nvSpPr>
        <p:spPr bwMode="auto">
          <a:xfrm>
            <a:off x="3479800" y="3284538"/>
            <a:ext cx="1085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a:r>
              <a:rPr lang="en-CA" altLang="en-US" sz="1400" b="1">
                <a:solidFill>
                  <a:srgbClr val="000000"/>
                </a:solidFill>
                <a:latin typeface="Open Sans"/>
                <a:ea typeface="Open Sans"/>
                <a:cs typeface="Open Sans"/>
              </a:rPr>
              <a:t>NU</a:t>
            </a:r>
          </a:p>
          <a:p>
            <a:pPr algn="ctr"/>
            <a:r>
              <a:rPr lang="en-CA" altLang="en-US" sz="1400" b="1">
                <a:solidFill>
                  <a:srgbClr val="000000"/>
                </a:solidFill>
                <a:latin typeface="Open Sans"/>
                <a:ea typeface="Open Sans"/>
                <a:cs typeface="Open Sans"/>
              </a:rPr>
              <a:t>   4.4%</a:t>
            </a:r>
          </a:p>
        </p:txBody>
      </p:sp>
      <p:sp>
        <p:nvSpPr>
          <p:cNvPr id="26642" name="Rectangle 21"/>
          <p:cNvSpPr>
            <a:spLocks noChangeArrowheads="1"/>
          </p:cNvSpPr>
          <p:nvPr/>
        </p:nvSpPr>
        <p:spPr bwMode="auto">
          <a:xfrm>
            <a:off x="531813" y="5434013"/>
            <a:ext cx="44227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CA" altLang="en-US" sz="1200">
                <a:solidFill>
                  <a:srgbClr val="000000"/>
                </a:solidFill>
                <a:latin typeface="Open Sans"/>
                <a:ea typeface="Open Sans"/>
                <a:cs typeface="Open Sans"/>
              </a:rPr>
              <a:t>† Age-standardized to the 1991 Canadian population.</a:t>
            </a:r>
          </a:p>
        </p:txBody>
      </p:sp>
      <p:sp>
        <p:nvSpPr>
          <p:cNvPr id="26643" name="Rectangle 22"/>
          <p:cNvSpPr>
            <a:spLocks noChangeArrowheads="1"/>
          </p:cNvSpPr>
          <p:nvPr/>
        </p:nvSpPr>
        <p:spPr bwMode="auto">
          <a:xfrm>
            <a:off x="188913" y="1296988"/>
            <a:ext cx="87550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defTabSz="914400"/>
            <a:r>
              <a:rPr lang="en-CA" altLang="en-US" sz="1600">
                <a:latin typeface="Open Sans"/>
                <a:ea typeface="Open Sans"/>
                <a:cs typeface="Open Sans"/>
              </a:rPr>
              <a:t>Age-standardized</a:t>
            </a:r>
            <a:r>
              <a:rPr lang="en-CA" altLang="en-US" sz="1600" baseline="30000">
                <a:latin typeface="Open Sans"/>
                <a:ea typeface="Open Sans"/>
                <a:cs typeface="Open Sans"/>
              </a:rPr>
              <a:t>†</a:t>
            </a:r>
            <a:r>
              <a:rPr lang="en-CA" altLang="en-US" sz="1600">
                <a:latin typeface="Open Sans"/>
                <a:ea typeface="Open Sans"/>
                <a:cs typeface="Open Sans"/>
              </a:rPr>
              <a:t> prevalence of diagnosed DM among individuals ≥ 1 year, 2008/09</a:t>
            </a:r>
          </a:p>
        </p:txBody>
      </p:sp>
      <p:sp>
        <p:nvSpPr>
          <p:cNvPr id="26644" name="TextBox 6"/>
          <p:cNvSpPr txBox="1">
            <a:spLocks noChangeArrowheads="1"/>
          </p:cNvSpPr>
          <p:nvPr/>
        </p:nvSpPr>
        <p:spPr bwMode="auto">
          <a:xfrm>
            <a:off x="403225" y="5754688"/>
            <a:ext cx="4570413" cy="514350"/>
          </a:xfrm>
          <a:prstGeom prst="rect">
            <a:avLst/>
          </a:prstGeom>
          <a:solidFill>
            <a:srgbClr val="A0B9D8"/>
          </a:solidFill>
          <a:ln w="9525">
            <a:solidFill>
              <a:srgbClr val="0E2953"/>
            </a:solidFill>
            <a:miter lim="800000"/>
            <a:headEnd/>
            <a:tailEnd/>
          </a:ln>
        </p:spPr>
        <p:txBody>
          <a:bodyPr>
            <a:spAutoFit/>
          </a:bodyPr>
          <a:lstStyle>
            <a:lvl1pPr defTabSz="457200" eaLnBrk="0" hangingPunct="0">
              <a:tabLst>
                <a:tab pos="231775" algn="l"/>
              </a:tabLst>
              <a:defRPr sz="1700">
                <a:solidFill>
                  <a:schemeClr val="tx1"/>
                </a:solidFill>
                <a:latin typeface="Calibri" pitchFamily="34" charset="0"/>
                <a:ea typeface="ＭＳ Ｐゴシック" pitchFamily="34" charset="-128"/>
              </a:defRPr>
            </a:lvl1pPr>
            <a:lvl2pPr marL="742950" indent="-285750" defTabSz="457200" eaLnBrk="0" hangingPunct="0">
              <a:tabLst>
                <a:tab pos="231775" algn="l"/>
              </a:tabLst>
              <a:defRPr sz="1700">
                <a:solidFill>
                  <a:schemeClr val="tx1"/>
                </a:solidFill>
                <a:latin typeface="Calibri" pitchFamily="34" charset="0"/>
                <a:ea typeface="ＭＳ Ｐゴシック" pitchFamily="34" charset="-128"/>
              </a:defRPr>
            </a:lvl2pPr>
            <a:lvl3pPr marL="1143000" indent="-228600" defTabSz="457200" eaLnBrk="0" hangingPunct="0">
              <a:tabLst>
                <a:tab pos="231775" algn="l"/>
              </a:tabLst>
              <a:defRPr sz="1700">
                <a:solidFill>
                  <a:schemeClr val="tx1"/>
                </a:solidFill>
                <a:latin typeface="Calibri" pitchFamily="34" charset="0"/>
                <a:ea typeface="ＭＳ Ｐゴシック" pitchFamily="34" charset="-128"/>
              </a:defRPr>
            </a:lvl3pPr>
            <a:lvl4pPr marL="1600200" indent="-228600" defTabSz="457200" eaLnBrk="0" hangingPunct="0">
              <a:tabLst>
                <a:tab pos="231775" algn="l"/>
              </a:tabLst>
              <a:defRPr sz="1700">
                <a:solidFill>
                  <a:schemeClr val="tx1"/>
                </a:solidFill>
                <a:latin typeface="Calibri" pitchFamily="34" charset="0"/>
                <a:ea typeface="ＭＳ Ｐゴシック" pitchFamily="34" charset="-128"/>
              </a:defRPr>
            </a:lvl4pPr>
            <a:lvl5pPr marL="2057400" indent="-228600" defTabSz="457200" eaLnBrk="0" hangingPunct="0">
              <a:tabLst>
                <a:tab pos="231775" algn="l"/>
              </a:tabLst>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tabLst>
                <a:tab pos="231775" algn="l"/>
              </a:tabLs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tabLst>
                <a:tab pos="231775" algn="l"/>
              </a:tabLs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tabLst>
                <a:tab pos="231775" algn="l"/>
              </a:tabLs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tabLst>
                <a:tab pos="231775" algn="l"/>
              </a:tabLst>
              <a:defRPr sz="1700">
                <a:solidFill>
                  <a:schemeClr val="tx1"/>
                </a:solidFill>
                <a:latin typeface="Calibri" pitchFamily="34" charset="0"/>
                <a:ea typeface="ＭＳ Ｐゴシック" pitchFamily="34" charset="-128"/>
              </a:defRPr>
            </a:lvl9pPr>
          </a:lstStyle>
          <a:p>
            <a:pPr algn="ctr">
              <a:lnSpc>
                <a:spcPct val="90000"/>
              </a:lnSpc>
            </a:pPr>
            <a:r>
              <a:rPr lang="en-US" altLang="en-US" sz="1500">
                <a:solidFill>
                  <a:srgbClr val="000000"/>
                </a:solidFill>
                <a:latin typeface="Open Sans"/>
                <a:ea typeface="Open Sans"/>
                <a:cs typeface="Open Sans"/>
              </a:rPr>
              <a:t>NL, NS and ON had the highest prevalence, while NU, AB and QC had the lowest.</a:t>
            </a:r>
          </a:p>
        </p:txBody>
      </p:sp>
      <p:sp>
        <p:nvSpPr>
          <p:cNvPr id="26645" name="Rectangle 1"/>
          <p:cNvSpPr>
            <a:spLocks noChangeArrowheads="1"/>
          </p:cNvSpPr>
          <p:nvPr/>
        </p:nvSpPr>
        <p:spPr bwMode="auto">
          <a:xfrm>
            <a:off x="7369175" y="1858963"/>
            <a:ext cx="887413"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defRPr sz="1700">
                <a:solidFill>
                  <a:schemeClr val="tx1"/>
                </a:solidFill>
                <a:latin typeface="Calibri" pitchFamily="34" charset="0"/>
                <a:ea typeface="ＭＳ Ｐゴシック" pitchFamily="34" charset="-128"/>
              </a:defRPr>
            </a:lvl1pPr>
            <a:lvl2pPr marL="742950" indent="-285750" defTabSz="457200" eaLnBrk="0" hangingPunct="0">
              <a:defRPr sz="1700">
                <a:solidFill>
                  <a:schemeClr val="tx1"/>
                </a:solidFill>
                <a:latin typeface="Calibri" pitchFamily="34" charset="0"/>
                <a:ea typeface="ＭＳ Ｐゴシック" pitchFamily="34" charset="-128"/>
              </a:defRPr>
            </a:lvl2pPr>
            <a:lvl3pPr marL="1143000" indent="-228600" defTabSz="457200" eaLnBrk="0" hangingPunct="0">
              <a:defRPr sz="1700">
                <a:solidFill>
                  <a:schemeClr val="tx1"/>
                </a:solidFill>
                <a:latin typeface="Calibri" pitchFamily="34" charset="0"/>
                <a:ea typeface="ＭＳ Ｐゴシック" pitchFamily="34" charset="-128"/>
              </a:defRPr>
            </a:lvl3pPr>
            <a:lvl4pPr marL="1600200" indent="-228600" defTabSz="457200" eaLnBrk="0" hangingPunct="0">
              <a:defRPr sz="1700">
                <a:solidFill>
                  <a:schemeClr val="tx1"/>
                </a:solidFill>
                <a:latin typeface="Calibri" pitchFamily="34" charset="0"/>
                <a:ea typeface="ＭＳ Ｐゴシック" pitchFamily="34" charset="-128"/>
              </a:defRPr>
            </a:lvl4pPr>
            <a:lvl5pPr marL="2057400" indent="-228600" defTabSz="457200" eaLnBrk="0" hangingPunct="0">
              <a:defRPr sz="1700">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nSpc>
                <a:spcPct val="120000"/>
              </a:lnSpc>
            </a:pPr>
            <a:r>
              <a:rPr lang="en-US" altLang="en-US" sz="1400">
                <a:solidFill>
                  <a:srgbClr val="000000"/>
                </a:solidFill>
                <a:latin typeface="Open Sans"/>
                <a:ea typeface="Open Sans"/>
                <a:cs typeface="Open Sans"/>
              </a:rPr>
              <a:t>&lt; 5.0</a:t>
            </a:r>
          </a:p>
          <a:p>
            <a:pPr>
              <a:lnSpc>
                <a:spcPct val="120000"/>
              </a:lnSpc>
            </a:pPr>
            <a:r>
              <a:rPr lang="en-US" altLang="en-US" sz="1400">
                <a:solidFill>
                  <a:srgbClr val="000000"/>
                </a:solidFill>
                <a:latin typeface="Open Sans"/>
                <a:ea typeface="Open Sans"/>
                <a:cs typeface="Open Sans"/>
              </a:rPr>
              <a:t>5.0 &lt; 5.5</a:t>
            </a:r>
          </a:p>
          <a:p>
            <a:pPr>
              <a:lnSpc>
                <a:spcPct val="120000"/>
              </a:lnSpc>
            </a:pPr>
            <a:r>
              <a:rPr lang="en-US" altLang="en-US" sz="1400">
                <a:solidFill>
                  <a:srgbClr val="000000"/>
                </a:solidFill>
                <a:latin typeface="Open Sans"/>
                <a:ea typeface="Open Sans"/>
                <a:cs typeface="Open Sans"/>
              </a:rPr>
              <a:t>5.5 &lt; 6.0</a:t>
            </a:r>
          </a:p>
          <a:p>
            <a:pPr>
              <a:lnSpc>
                <a:spcPct val="120000"/>
              </a:lnSpc>
            </a:pPr>
            <a:r>
              <a:rPr lang="en-US" altLang="en-US" sz="1400">
                <a:solidFill>
                  <a:srgbClr val="000000"/>
                </a:solidFill>
                <a:latin typeface="Open Sans"/>
                <a:ea typeface="Open Sans"/>
                <a:cs typeface="Open Sans"/>
              </a:rPr>
              <a:t>6.0 &lt; 6.5</a:t>
            </a:r>
          </a:p>
          <a:p>
            <a:pPr>
              <a:lnSpc>
                <a:spcPct val="120000"/>
              </a:lnSpc>
            </a:pPr>
            <a:r>
              <a:rPr lang="en-US" altLang="en-US" sz="1400">
                <a:solidFill>
                  <a:srgbClr val="000000"/>
                </a:solidFill>
                <a:latin typeface="Open Sans"/>
                <a:ea typeface="Open Sans"/>
                <a:cs typeface="Open Sans"/>
              </a:rPr>
              <a:t>≥ 6.5</a:t>
            </a:r>
          </a:p>
        </p:txBody>
      </p:sp>
      <p:pic>
        <p:nvPicPr>
          <p:cNvPr id="26646" name="Picture 24" descr="Diabetes Canada 2011 Facts and Figures map.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43688" y="1878013"/>
            <a:ext cx="949325"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idx="4294967295"/>
          </p:nvPr>
        </p:nvSpPr>
        <p:spPr/>
        <p:txBody>
          <a:bodyPr/>
          <a:lstStyle/>
          <a:p>
            <a:r>
              <a:rPr lang="en-US" altLang="en-US" sz="3600" smtClean="0">
                <a:latin typeface="Open Sans"/>
                <a:ea typeface="ＭＳ Ｐゴシック" pitchFamily="34" charset="-128"/>
              </a:rPr>
              <a:t>Risk factors for type 2 diabetes</a:t>
            </a:r>
            <a:endParaRPr lang="en-CA" altLang="en-US" sz="3600" smtClean="0">
              <a:latin typeface="Open Sans"/>
              <a:ea typeface="ＭＳ Ｐゴシック" pitchFamily="34" charset="-128"/>
            </a:endParaRPr>
          </a:p>
        </p:txBody>
      </p:sp>
      <p:sp>
        <p:nvSpPr>
          <p:cNvPr id="28674" name="Rectangle 3"/>
          <p:cNvSpPr>
            <a:spLocks noGrp="1"/>
          </p:cNvSpPr>
          <p:nvPr>
            <p:ph type="body" idx="4294967295"/>
          </p:nvPr>
        </p:nvSpPr>
        <p:spPr>
          <a:xfrm>
            <a:off x="628650" y="1690688"/>
            <a:ext cx="7886700" cy="4329112"/>
          </a:xfrm>
        </p:spPr>
        <p:txBody>
          <a:bodyPr/>
          <a:lstStyle/>
          <a:p>
            <a:pPr>
              <a:lnSpc>
                <a:spcPct val="100000"/>
              </a:lnSpc>
            </a:pPr>
            <a:r>
              <a:rPr lang="en-CA" altLang="en-US" sz="2000" b="0" smtClean="0">
                <a:latin typeface="Open Sans"/>
                <a:ea typeface="ＭＳ Ｐゴシック" pitchFamily="34" charset="-128"/>
              </a:rPr>
              <a:t>Age ≥40 years</a:t>
            </a:r>
          </a:p>
          <a:p>
            <a:pPr>
              <a:lnSpc>
                <a:spcPct val="100000"/>
              </a:lnSpc>
            </a:pPr>
            <a:r>
              <a:rPr lang="en-CA" altLang="en-US" sz="2000" b="0" smtClean="0">
                <a:latin typeface="Open Sans"/>
                <a:ea typeface="ＭＳ Ｐゴシック" pitchFamily="34" charset="-128"/>
              </a:rPr>
              <a:t>First-degree relative with type 2 diabetes</a:t>
            </a:r>
          </a:p>
          <a:p>
            <a:pPr>
              <a:lnSpc>
                <a:spcPct val="100000"/>
              </a:lnSpc>
            </a:pPr>
            <a:r>
              <a:rPr lang="en-CA" altLang="en-US" sz="2000" b="0" smtClean="0">
                <a:latin typeface="Open Sans"/>
                <a:ea typeface="ＭＳ Ｐゴシック" pitchFamily="34" charset="-128"/>
              </a:rPr>
              <a:t>Member of high-risk population (e.g., African, Arab, Asian, Hispanic, Indigenous or South Asian descent, low socioeconomic status)</a:t>
            </a:r>
          </a:p>
          <a:p>
            <a:pPr>
              <a:lnSpc>
                <a:spcPct val="100000"/>
              </a:lnSpc>
            </a:pPr>
            <a:r>
              <a:rPr lang="en-CA" altLang="en-US" sz="2000" b="0" smtClean="0">
                <a:latin typeface="Open Sans"/>
                <a:ea typeface="ＭＳ Ｐゴシック" pitchFamily="34" charset="-128"/>
              </a:rPr>
              <a:t>History of prediabetes (lGT, lFG or A1C 6.0%-6.4%)*</a:t>
            </a:r>
          </a:p>
          <a:p>
            <a:pPr>
              <a:lnSpc>
                <a:spcPct val="100000"/>
              </a:lnSpc>
            </a:pPr>
            <a:r>
              <a:rPr lang="en-CA" altLang="en-US" sz="2000" b="0" smtClean="0">
                <a:latin typeface="Open Sans"/>
                <a:ea typeface="ＭＳ Ｐゴシック" pitchFamily="34" charset="-128"/>
              </a:rPr>
              <a:t>History of GDM</a:t>
            </a:r>
          </a:p>
          <a:p>
            <a:pPr>
              <a:lnSpc>
                <a:spcPct val="100000"/>
              </a:lnSpc>
            </a:pPr>
            <a:r>
              <a:rPr lang="en-CA" altLang="en-US" sz="2000" b="0" smtClean="0">
                <a:latin typeface="Open Sans"/>
                <a:ea typeface="ＭＳ Ｐゴシック" pitchFamily="34" charset="-128"/>
              </a:rPr>
              <a:t>History of delivery of a macrosomic infant</a:t>
            </a:r>
          </a:p>
          <a:p>
            <a:pPr>
              <a:lnSpc>
                <a:spcPct val="100000"/>
              </a:lnSpc>
            </a:pPr>
            <a:r>
              <a:rPr lang="en-CA" altLang="en-US" sz="2000" b="0" smtClean="0">
                <a:latin typeface="Open Sans"/>
                <a:ea typeface="ＭＳ Ｐゴシック" pitchFamily="34" charset="-128"/>
              </a:rPr>
              <a:t>Presence of end organ damage associated with diabetes:</a:t>
            </a:r>
          </a:p>
          <a:p>
            <a:pPr lvl="1">
              <a:lnSpc>
                <a:spcPct val="100000"/>
              </a:lnSpc>
            </a:pPr>
            <a:r>
              <a:rPr lang="en-CA" altLang="en-US" sz="2000" smtClean="0">
                <a:latin typeface="Open Sans"/>
                <a:ea typeface="ＭＳ Ｐゴシック" pitchFamily="34" charset="-128"/>
              </a:rPr>
              <a:t>Microvascular (retinopathy,  neuropathy,  nephropathy)</a:t>
            </a:r>
          </a:p>
          <a:p>
            <a:pPr lvl="1">
              <a:lnSpc>
                <a:spcPct val="100000"/>
              </a:lnSpc>
            </a:pPr>
            <a:r>
              <a:rPr lang="en-CA" altLang="en-US" sz="2000" smtClean="0">
                <a:latin typeface="Open Sans"/>
                <a:ea typeface="ＭＳ Ｐゴシック" pitchFamily="34" charset="-128"/>
              </a:rPr>
              <a:t>CV (coronary, cerebrovascular, peripheral)</a:t>
            </a:r>
            <a:r>
              <a:rPr lang="en-CA" altLang="en-US" sz="1800" smtClean="0">
                <a:latin typeface="Open Sans"/>
                <a:ea typeface="ＭＳ Ｐゴシック" pitchFamily="34" charset="-128"/>
              </a:rPr>
              <a:t/>
            </a:r>
            <a:br>
              <a:rPr lang="en-CA" altLang="en-US" sz="1800" smtClean="0">
                <a:latin typeface="Open Sans"/>
                <a:ea typeface="ＭＳ Ｐゴシック" pitchFamily="34" charset="-128"/>
              </a:rPr>
            </a:br>
            <a:endParaRPr lang="en-CA" altLang="en-US" sz="1800" smtClean="0">
              <a:latin typeface="Open Sans"/>
              <a:ea typeface="ＭＳ Ｐゴシック" pitchFamily="34" charset="-128"/>
            </a:endParaRPr>
          </a:p>
        </p:txBody>
      </p:sp>
      <p:sp>
        <p:nvSpPr>
          <p:cNvPr id="9830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4.  Screening for Diabetes in Adults  </a:t>
            </a:r>
          </a:p>
        </p:txBody>
      </p:sp>
      <p:sp>
        <p:nvSpPr>
          <p:cNvPr id="28677" name="Text Box 5"/>
          <p:cNvSpPr txBox="1">
            <a:spLocks noChangeArrowheads="1"/>
          </p:cNvSpPr>
          <p:nvPr/>
        </p:nvSpPr>
        <p:spPr bwMode="auto">
          <a:xfrm>
            <a:off x="185738" y="6257925"/>
            <a:ext cx="72771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eaLnBrk="0" hangingPunct="0">
              <a:defRPr sz="1700">
                <a:solidFill>
                  <a:schemeClr val="tx1"/>
                </a:solidFill>
                <a:latin typeface="Calibri" pitchFamily="34" charset="0"/>
                <a:ea typeface="ＭＳ Ｐゴシック" pitchFamily="34" charset="-128"/>
              </a:defRPr>
            </a:lvl2pPr>
            <a:lvl3pPr eaLnBrk="0" hangingPunct="0">
              <a:defRPr sz="1700">
                <a:solidFill>
                  <a:schemeClr val="tx1"/>
                </a:solidFill>
                <a:latin typeface="Calibri" pitchFamily="34" charset="0"/>
                <a:ea typeface="ＭＳ Ｐゴシック" pitchFamily="34" charset="-128"/>
              </a:defRPr>
            </a:lvl3pPr>
            <a:lvl4pPr eaLnBrk="0" hangingPunct="0">
              <a:defRPr sz="1700">
                <a:solidFill>
                  <a:schemeClr val="tx1"/>
                </a:solidFill>
                <a:latin typeface="Calibri" pitchFamily="34" charset="0"/>
                <a:ea typeface="ＭＳ Ｐゴシック" pitchFamily="34" charset="-128"/>
              </a:defRPr>
            </a:lvl4pPr>
            <a:lvl5pPr eaLnBrk="0" hangingPunct="0">
              <a:defRPr sz="17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t>A1C</a:t>
            </a:r>
            <a:r>
              <a:rPr lang="en-US" altLang="en-US" sz="1400"/>
              <a:t>, glycated hemoglobin; </a:t>
            </a:r>
            <a:r>
              <a:rPr lang="en-US" altLang="en-US" sz="1400" i="1"/>
              <a:t>CV</a:t>
            </a:r>
            <a:r>
              <a:rPr lang="en-US" altLang="en-US" sz="1400"/>
              <a:t>, cardiovascular; </a:t>
            </a:r>
            <a:r>
              <a:rPr lang="en-US" altLang="en-US" sz="1400" i="1"/>
              <a:t>GDM</a:t>
            </a:r>
            <a:r>
              <a:rPr lang="en-US" altLang="en-US" sz="1400"/>
              <a:t>, gestational diabetes mellitus; </a:t>
            </a:r>
            <a:r>
              <a:rPr lang="en-US" altLang="en-US" sz="1400" i="1"/>
              <a:t>IFG</a:t>
            </a:r>
            <a:r>
              <a:rPr lang="en-US" altLang="en-US" sz="1400"/>
              <a:t>, impaired fasting glucose; </a:t>
            </a:r>
            <a:r>
              <a:rPr lang="en-US" altLang="en-US" sz="1400" i="1"/>
              <a:t>IGT</a:t>
            </a:r>
            <a:r>
              <a:rPr lang="en-US" altLang="en-US" sz="1400"/>
              <a:t>, impaired glucose tolerance</a:t>
            </a:r>
            <a:endParaRPr lang="en-CA" altLang="en-US" sz="14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2123</TotalTime>
  <Words>2544</Words>
  <Application>Microsoft Macintosh PowerPoint</Application>
  <PresentationFormat>Letter Paper (8.5x11 in)</PresentationFormat>
  <Paragraphs>247</Paragraphs>
  <Slides>26</Slides>
  <Notes>9</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26</vt:i4>
      </vt:variant>
    </vt:vector>
  </HeadingPairs>
  <TitlesOfParts>
    <vt:vector size="36" baseType="lpstr">
      <vt:lpstr>Calibri</vt:lpstr>
      <vt:lpstr>ＭＳ Ｐゴシック</vt:lpstr>
      <vt:lpstr>Open Sans</vt:lpstr>
      <vt:lpstr>Open Sans Light</vt:lpstr>
      <vt:lpstr>Times New Roman</vt:lpstr>
      <vt:lpstr>Wingdings</vt:lpstr>
      <vt:lpstr>Arial</vt:lpstr>
      <vt:lpstr>Office Theme</vt:lpstr>
      <vt:lpstr>1_Office Theme</vt:lpstr>
      <vt:lpstr>Excel.Chart.8</vt:lpstr>
      <vt:lpstr>Screening for Diabetes in Adults </vt:lpstr>
      <vt:lpstr>PowerPoint Presentation</vt:lpstr>
      <vt:lpstr>Key Changes</vt:lpstr>
      <vt:lpstr>Screening Checklist</vt:lpstr>
      <vt:lpstr>DIASCAN: Canadian Screening for Type 2 diabetes in those age &gt;40 yrs in Primary Care</vt:lpstr>
      <vt:lpstr>ADDITION-Cambridge:  No Mortality Benefit of Screening for Type 2 diabetes in United Kingdom</vt:lpstr>
      <vt:lpstr>ADDITION-Cambridge: Prevalence of Diabetes</vt:lpstr>
      <vt:lpstr>Diabetes in Canada: Prevalence by Province and Territory</vt:lpstr>
      <vt:lpstr>Risk factors for type 2 diabetes</vt:lpstr>
      <vt:lpstr>Risk factors for type 2 diabetes (cont’d)</vt:lpstr>
      <vt:lpstr>Risk factors for type 2 diabetes (cont’d)</vt:lpstr>
      <vt:lpstr>Risk factors for type 2 diabetes (cont’d)</vt:lpstr>
      <vt:lpstr>If you choose to use a diabetes risk calculator …</vt:lpstr>
      <vt:lpstr>PowerPoint Presentation</vt:lpstr>
      <vt:lpstr>FINRISK calculator</vt:lpstr>
      <vt:lpstr>Screening for type 2 diabetes in adults</vt:lpstr>
      <vt:lpstr>Do we need to screen for Type 1 diabetes (T1DM)?</vt:lpstr>
      <vt:lpstr>Recommendation 1</vt:lpstr>
      <vt:lpstr>Recommendation 2</vt:lpstr>
      <vt:lpstr>Key Messages</vt:lpstr>
      <vt:lpstr>Key Messages</vt:lpstr>
      <vt:lpstr>Key Messages for People with Diabetes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73</cp:revision>
  <cp:lastPrinted>2017-01-20T14:54:31Z</cp:lastPrinted>
  <dcterms:created xsi:type="dcterms:W3CDTF">2016-12-08T13:37:53Z</dcterms:created>
  <dcterms:modified xsi:type="dcterms:W3CDTF">2018-10-24T01:53:23Z</dcterms:modified>
</cp:coreProperties>
</file>