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compatMode="1" saveSubsetFonts="1" autoCompressPictures="0">
  <p:sldMasterIdLst>
    <p:sldMasterId id="2147483648" r:id="rId1"/>
    <p:sldMasterId id="2147483795" r:id="rId2"/>
  </p:sldMasterIdLst>
  <p:notesMasterIdLst>
    <p:notesMasterId r:id="rId33"/>
  </p:notesMasterIdLst>
  <p:handoutMasterIdLst>
    <p:handoutMasterId r:id="rId34"/>
  </p:handoutMasterIdLst>
  <p:sldIdLst>
    <p:sldId id="382" r:id="rId3"/>
    <p:sldId id="388" r:id="rId4"/>
    <p:sldId id="289" r:id="rId5"/>
    <p:sldId id="363" r:id="rId6"/>
    <p:sldId id="364" r:id="rId7"/>
    <p:sldId id="365" r:id="rId8"/>
    <p:sldId id="358" r:id="rId9"/>
    <p:sldId id="385" r:id="rId10"/>
    <p:sldId id="384" r:id="rId11"/>
    <p:sldId id="368" r:id="rId12"/>
    <p:sldId id="369" r:id="rId13"/>
    <p:sldId id="370" r:id="rId14"/>
    <p:sldId id="371" r:id="rId15"/>
    <p:sldId id="372" r:id="rId16"/>
    <p:sldId id="373" r:id="rId17"/>
    <p:sldId id="374" r:id="rId18"/>
    <p:sldId id="359" r:id="rId19"/>
    <p:sldId id="348" r:id="rId20"/>
    <p:sldId id="319" r:id="rId21"/>
    <p:sldId id="324" r:id="rId22"/>
    <p:sldId id="325" r:id="rId23"/>
    <p:sldId id="328" r:id="rId24"/>
    <p:sldId id="314" r:id="rId25"/>
    <p:sldId id="356" r:id="rId26"/>
    <p:sldId id="322" r:id="rId27"/>
    <p:sldId id="351" r:id="rId28"/>
    <p:sldId id="291" r:id="rId29"/>
    <p:sldId id="386" r:id="rId30"/>
    <p:sldId id="387" r:id="rId31"/>
    <p:sldId id="380" r:id="rId32"/>
  </p:sldIdLst>
  <p:sldSz cx="9144000" cy="6858000" type="letter"/>
  <p:notesSz cx="7010400" cy="9236075"/>
  <p:defaultTextStyle>
    <a:defPPr>
      <a:defRPr lang="en-US"/>
    </a:defPPr>
    <a:lvl1pPr algn="l" defTabSz="841375" rtl="0" fontAlgn="base">
      <a:spcBef>
        <a:spcPct val="0"/>
      </a:spcBef>
      <a:spcAft>
        <a:spcPct val="0"/>
      </a:spcAft>
      <a:defRPr sz="2400" kern="1200">
        <a:solidFill>
          <a:schemeClr val="tx1"/>
        </a:solidFill>
        <a:latin typeface="Calibri" charset="0"/>
        <a:ea typeface="MS PGothic" charset="-128"/>
        <a:cs typeface="+mn-cs"/>
      </a:defRPr>
    </a:lvl1pPr>
    <a:lvl2pPr marL="420688" indent="36513" algn="l" defTabSz="841375" rtl="0" fontAlgn="base">
      <a:spcBef>
        <a:spcPct val="0"/>
      </a:spcBef>
      <a:spcAft>
        <a:spcPct val="0"/>
      </a:spcAft>
      <a:defRPr sz="2400" kern="1200">
        <a:solidFill>
          <a:schemeClr val="tx1"/>
        </a:solidFill>
        <a:latin typeface="Calibri" charset="0"/>
        <a:ea typeface="MS PGothic" charset="-128"/>
        <a:cs typeface="+mn-cs"/>
      </a:defRPr>
    </a:lvl2pPr>
    <a:lvl3pPr marL="841375" indent="73025" algn="l" defTabSz="841375" rtl="0" fontAlgn="base">
      <a:spcBef>
        <a:spcPct val="0"/>
      </a:spcBef>
      <a:spcAft>
        <a:spcPct val="0"/>
      </a:spcAft>
      <a:defRPr sz="2400" kern="1200">
        <a:solidFill>
          <a:schemeClr val="tx1"/>
        </a:solidFill>
        <a:latin typeface="Calibri" charset="0"/>
        <a:ea typeface="MS PGothic" charset="-128"/>
        <a:cs typeface="+mn-cs"/>
      </a:defRPr>
    </a:lvl3pPr>
    <a:lvl4pPr marL="1262063" indent="109538" algn="l" defTabSz="841375" rtl="0" fontAlgn="base">
      <a:spcBef>
        <a:spcPct val="0"/>
      </a:spcBef>
      <a:spcAft>
        <a:spcPct val="0"/>
      </a:spcAft>
      <a:defRPr sz="2400" kern="1200">
        <a:solidFill>
          <a:schemeClr val="tx1"/>
        </a:solidFill>
        <a:latin typeface="Calibri" charset="0"/>
        <a:ea typeface="MS PGothic" charset="-128"/>
        <a:cs typeface="+mn-cs"/>
      </a:defRPr>
    </a:lvl4pPr>
    <a:lvl5pPr marL="1682750" indent="146050" algn="l" defTabSz="841375" rtl="0" fontAlgn="base">
      <a:spcBef>
        <a:spcPct val="0"/>
      </a:spcBef>
      <a:spcAft>
        <a:spcPct val="0"/>
      </a:spcAft>
      <a:defRPr sz="2400" kern="1200">
        <a:solidFill>
          <a:schemeClr val="tx1"/>
        </a:solidFill>
        <a:latin typeface="Calibri" charset="0"/>
        <a:ea typeface="MS PGothic" charset="-128"/>
        <a:cs typeface="+mn-cs"/>
      </a:defRPr>
    </a:lvl5pPr>
    <a:lvl6pPr marL="2286000" algn="l" defTabSz="914400" rtl="0" eaLnBrk="1" latinLnBrk="0" hangingPunct="1">
      <a:defRPr sz="2400" kern="1200">
        <a:solidFill>
          <a:schemeClr val="tx1"/>
        </a:solidFill>
        <a:latin typeface="Calibri" charset="0"/>
        <a:ea typeface="MS PGothic" charset="-128"/>
        <a:cs typeface="+mn-cs"/>
      </a:defRPr>
    </a:lvl6pPr>
    <a:lvl7pPr marL="2743200" algn="l" defTabSz="914400" rtl="0" eaLnBrk="1" latinLnBrk="0" hangingPunct="1">
      <a:defRPr sz="2400" kern="1200">
        <a:solidFill>
          <a:schemeClr val="tx1"/>
        </a:solidFill>
        <a:latin typeface="Calibri" charset="0"/>
        <a:ea typeface="MS PGothic" charset="-128"/>
        <a:cs typeface="+mn-cs"/>
      </a:defRPr>
    </a:lvl7pPr>
    <a:lvl8pPr marL="3200400" algn="l" defTabSz="914400" rtl="0" eaLnBrk="1" latinLnBrk="0" hangingPunct="1">
      <a:defRPr sz="2400" kern="1200">
        <a:solidFill>
          <a:schemeClr val="tx1"/>
        </a:solidFill>
        <a:latin typeface="Calibri" charset="0"/>
        <a:ea typeface="MS PGothic" charset="-128"/>
        <a:cs typeface="+mn-cs"/>
      </a:defRPr>
    </a:lvl8pPr>
    <a:lvl9pPr marL="3657600" algn="l" defTabSz="914400" rtl="0" eaLnBrk="1" latinLnBrk="0" hangingPunct="1">
      <a:defRPr sz="2400" kern="1200">
        <a:solidFill>
          <a:schemeClr val="tx1"/>
        </a:solidFill>
        <a:latin typeface="Calibri" charset="0"/>
        <a:ea typeface="MS PGothic"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00B2EB"/>
    <a:srgbClr val="1E326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1"/>
    <p:restoredTop sz="94328"/>
  </p:normalViewPr>
  <p:slideViewPr>
    <p:cSldViewPr snapToGrid="0">
      <p:cViewPr>
        <p:scale>
          <a:sx n="80" d="100"/>
          <a:sy n="80" d="100"/>
        </p:scale>
        <p:origin x="1136" y="2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3822" y="-120"/>
      </p:cViewPr>
      <p:guideLst>
        <p:guide orient="horz" pos="2909"/>
        <p:guide pos="2208"/>
      </p:guideLst>
    </p:cSldViewPr>
  </p:notes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9" Type="http://schemas.openxmlformats.org/officeDocument/2006/relationships/slide" Target="slides/slide7.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33" Type="http://schemas.openxmlformats.org/officeDocument/2006/relationships/notesMaster" Target="notesMasters/notesMaster1.xml"/><Relationship Id="rId34" Type="http://schemas.openxmlformats.org/officeDocument/2006/relationships/handoutMaster" Target="handoutMasters/handoutMaster1.xml"/><Relationship Id="rId35" Type="http://schemas.openxmlformats.org/officeDocument/2006/relationships/presProps" Target="presProps.xml"/><Relationship Id="rId36" Type="http://schemas.openxmlformats.org/officeDocument/2006/relationships/viewProps" Target="viewProp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37" Type="http://schemas.openxmlformats.org/officeDocument/2006/relationships/theme" Target="theme/theme1.xml"/><Relationship Id="rId3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1963"/>
          </a:xfrm>
          <a:prstGeom prst="rect">
            <a:avLst/>
          </a:prstGeom>
        </p:spPr>
        <p:txBody>
          <a:bodyPr vert="horz" lIns="92830" tIns="46415" rIns="92830" bIns="46415" rtlCol="0"/>
          <a:lstStyle>
            <a:lvl1pPr algn="l" defTabSz="842162" fontAlgn="auto">
              <a:spcBef>
                <a:spcPts val="0"/>
              </a:spcBef>
              <a:spcAft>
                <a:spcPts val="0"/>
              </a:spcAft>
              <a:defRPr sz="1200">
                <a:latin typeface="+mn-lt"/>
                <a:ea typeface="+mn-ea"/>
                <a:cs typeface="+mn-cs"/>
              </a:defRPr>
            </a:lvl1pPr>
          </a:lstStyle>
          <a:p>
            <a:pPr>
              <a:defRPr/>
            </a:pPr>
            <a:endParaRPr lang="en-CA"/>
          </a:p>
        </p:txBody>
      </p:sp>
      <p:sp>
        <p:nvSpPr>
          <p:cNvPr id="3" name="Date Placeholder 2"/>
          <p:cNvSpPr>
            <a:spLocks noGrp="1"/>
          </p:cNvSpPr>
          <p:nvPr>
            <p:ph type="dt" sz="quarter" idx="1"/>
          </p:nvPr>
        </p:nvSpPr>
        <p:spPr>
          <a:xfrm>
            <a:off x="3970338" y="0"/>
            <a:ext cx="3038475" cy="461963"/>
          </a:xfrm>
          <a:prstGeom prst="rect">
            <a:avLst/>
          </a:prstGeom>
        </p:spPr>
        <p:txBody>
          <a:bodyPr vert="horz" wrap="square" lIns="92830" tIns="46415" rIns="92830" bIns="46415" numCol="1" anchor="t" anchorCtr="0" compatLnSpc="1">
            <a:prstTxWarp prst="textNoShape">
              <a:avLst/>
            </a:prstTxWarp>
          </a:bodyPr>
          <a:lstStyle>
            <a:lvl1pPr algn="r">
              <a:defRPr sz="1200"/>
            </a:lvl1pPr>
          </a:lstStyle>
          <a:p>
            <a:fld id="{1FA2CA6C-F4C4-8C4F-BD50-803A3EFA40C2}" type="datetimeFigureOut">
              <a:rPr lang="en-CA" altLang="en-US"/>
              <a:pPr/>
              <a:t>2018-10-23</a:t>
            </a:fld>
            <a:endParaRPr lang="en-CA" altLang="en-US"/>
          </a:p>
        </p:txBody>
      </p:sp>
      <p:sp>
        <p:nvSpPr>
          <p:cNvPr id="4" name="Footer Placeholder 3"/>
          <p:cNvSpPr>
            <a:spLocks noGrp="1"/>
          </p:cNvSpPr>
          <p:nvPr>
            <p:ph type="ftr" sz="quarter" idx="2"/>
          </p:nvPr>
        </p:nvSpPr>
        <p:spPr>
          <a:xfrm>
            <a:off x="0" y="8772525"/>
            <a:ext cx="3038475" cy="461963"/>
          </a:xfrm>
          <a:prstGeom prst="rect">
            <a:avLst/>
          </a:prstGeom>
        </p:spPr>
        <p:txBody>
          <a:bodyPr vert="horz" lIns="92830" tIns="46415" rIns="92830" bIns="46415" rtlCol="0" anchor="b"/>
          <a:lstStyle>
            <a:lvl1pPr algn="l" defTabSz="842162" fontAlgn="auto">
              <a:spcBef>
                <a:spcPts val="0"/>
              </a:spcBef>
              <a:spcAft>
                <a:spcPts val="0"/>
              </a:spcAft>
              <a:defRPr sz="1200">
                <a:latin typeface="+mn-lt"/>
                <a:ea typeface="+mn-ea"/>
                <a:cs typeface="+mn-cs"/>
              </a:defRPr>
            </a:lvl1pPr>
          </a:lstStyle>
          <a:p>
            <a:pPr>
              <a:defRPr/>
            </a:pPr>
            <a:endParaRPr lang="en-CA"/>
          </a:p>
        </p:txBody>
      </p:sp>
      <p:sp>
        <p:nvSpPr>
          <p:cNvPr id="5" name="Slide Number Placeholder 4"/>
          <p:cNvSpPr>
            <a:spLocks noGrp="1"/>
          </p:cNvSpPr>
          <p:nvPr>
            <p:ph type="sldNum" sz="quarter" idx="3"/>
          </p:nvPr>
        </p:nvSpPr>
        <p:spPr>
          <a:xfrm>
            <a:off x="3970338" y="8772525"/>
            <a:ext cx="3038475" cy="461963"/>
          </a:xfrm>
          <a:prstGeom prst="rect">
            <a:avLst/>
          </a:prstGeom>
        </p:spPr>
        <p:txBody>
          <a:bodyPr vert="horz" wrap="square" lIns="92830" tIns="46415" rIns="92830" bIns="46415" numCol="1" anchor="b" anchorCtr="0" compatLnSpc="1">
            <a:prstTxWarp prst="textNoShape">
              <a:avLst/>
            </a:prstTxWarp>
          </a:bodyPr>
          <a:lstStyle>
            <a:lvl1pPr algn="r">
              <a:defRPr sz="1200"/>
            </a:lvl1pPr>
          </a:lstStyle>
          <a:p>
            <a:fld id="{D9431463-0C5B-4D48-946A-E8BA3304CA6B}" type="slidenum">
              <a:rPr lang="en-CA" altLang="en-US"/>
              <a:pPr/>
              <a:t>‹#›</a:t>
            </a:fld>
            <a:endParaRPr lang="en-CA" altLang="en-US"/>
          </a:p>
        </p:txBody>
      </p:sp>
    </p:spTree>
    <p:extLst>
      <p:ext uri="{BB962C8B-B14F-4D97-AF65-F5344CB8AC3E}">
        <p14:creationId xmlns:p14="http://schemas.microsoft.com/office/powerpoint/2010/main" val="12941975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3550"/>
          </a:xfrm>
          <a:prstGeom prst="rect">
            <a:avLst/>
          </a:prstGeom>
        </p:spPr>
        <p:txBody>
          <a:bodyPr vert="horz" lIns="92830" tIns="46415" rIns="92830" bIns="46415" rtlCol="0"/>
          <a:lstStyle>
            <a:lvl1pPr algn="l" defTabSz="842162"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970338" y="0"/>
            <a:ext cx="3038475" cy="463550"/>
          </a:xfrm>
          <a:prstGeom prst="rect">
            <a:avLst/>
          </a:prstGeom>
        </p:spPr>
        <p:txBody>
          <a:bodyPr vert="horz" wrap="square" lIns="92830" tIns="46415" rIns="92830" bIns="46415" numCol="1" anchor="t" anchorCtr="0" compatLnSpc="1">
            <a:prstTxWarp prst="textNoShape">
              <a:avLst/>
            </a:prstTxWarp>
          </a:bodyPr>
          <a:lstStyle>
            <a:lvl1pPr algn="r">
              <a:defRPr sz="1200"/>
            </a:lvl1pPr>
          </a:lstStyle>
          <a:p>
            <a:fld id="{B880F83C-2E6F-BB45-8849-9727CAF037DE}" type="datetimeFigureOut">
              <a:rPr lang="en-US" altLang="en-US"/>
              <a:pPr/>
              <a:t>10/23/18</a:t>
            </a:fld>
            <a:endParaRPr lang="en-US" altLang="en-US"/>
          </a:p>
        </p:txBody>
      </p:sp>
      <p:sp>
        <p:nvSpPr>
          <p:cNvPr id="4" name="Slide Image Placeholder 3"/>
          <p:cNvSpPr>
            <a:spLocks noGrp="1" noRot="1" noChangeAspect="1"/>
          </p:cNvSpPr>
          <p:nvPr>
            <p:ph type="sldImg" idx="2"/>
          </p:nvPr>
        </p:nvSpPr>
        <p:spPr>
          <a:xfrm>
            <a:off x="1427163" y="1154113"/>
            <a:ext cx="4156075" cy="3117850"/>
          </a:xfrm>
          <a:prstGeom prst="rect">
            <a:avLst/>
          </a:prstGeom>
          <a:noFill/>
          <a:ln w="12700">
            <a:solidFill>
              <a:prstClr val="black"/>
            </a:solidFill>
          </a:ln>
        </p:spPr>
        <p:txBody>
          <a:bodyPr vert="horz" lIns="92830" tIns="46415" rIns="92830" bIns="46415" rtlCol="0" anchor="ctr"/>
          <a:lstStyle/>
          <a:p>
            <a:pPr lvl="0"/>
            <a:endParaRPr lang="en-US" noProof="0"/>
          </a:p>
        </p:txBody>
      </p:sp>
      <p:sp>
        <p:nvSpPr>
          <p:cNvPr id="5" name="Notes Placeholder 4"/>
          <p:cNvSpPr>
            <a:spLocks noGrp="1"/>
          </p:cNvSpPr>
          <p:nvPr>
            <p:ph type="body" sz="quarter" idx="3"/>
          </p:nvPr>
        </p:nvSpPr>
        <p:spPr>
          <a:xfrm>
            <a:off x="701675" y="4445000"/>
            <a:ext cx="5607050" cy="3636963"/>
          </a:xfrm>
          <a:prstGeom prst="rect">
            <a:avLst/>
          </a:prstGeom>
        </p:spPr>
        <p:txBody>
          <a:bodyPr vert="horz" lIns="92830" tIns="46415" rIns="92830" bIns="46415"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772525"/>
            <a:ext cx="3038475" cy="463550"/>
          </a:xfrm>
          <a:prstGeom prst="rect">
            <a:avLst/>
          </a:prstGeom>
        </p:spPr>
        <p:txBody>
          <a:bodyPr vert="horz" lIns="92830" tIns="46415" rIns="92830" bIns="46415" rtlCol="0" anchor="b"/>
          <a:lstStyle>
            <a:lvl1pPr algn="l" defTabSz="842162"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970338" y="8772525"/>
            <a:ext cx="3038475" cy="463550"/>
          </a:xfrm>
          <a:prstGeom prst="rect">
            <a:avLst/>
          </a:prstGeom>
        </p:spPr>
        <p:txBody>
          <a:bodyPr vert="horz" wrap="square" lIns="92830" tIns="46415" rIns="92830" bIns="46415" numCol="1" anchor="b" anchorCtr="0" compatLnSpc="1">
            <a:prstTxWarp prst="textNoShape">
              <a:avLst/>
            </a:prstTxWarp>
          </a:bodyPr>
          <a:lstStyle>
            <a:lvl1pPr algn="r">
              <a:defRPr sz="1200"/>
            </a:lvl1pPr>
          </a:lstStyle>
          <a:p>
            <a:fld id="{E3EA2DB4-8800-8046-8783-80A550697D72}" type="slidenum">
              <a:rPr lang="en-US" altLang="en-US"/>
              <a:pPr/>
              <a:t>‹#›</a:t>
            </a:fld>
            <a:endParaRPr lang="en-US" altLang="en-US"/>
          </a:p>
        </p:txBody>
      </p:sp>
    </p:spTree>
    <p:extLst>
      <p:ext uri="{BB962C8B-B14F-4D97-AF65-F5344CB8AC3E}">
        <p14:creationId xmlns:p14="http://schemas.microsoft.com/office/powerpoint/2010/main" val="1696649138"/>
      </p:ext>
    </p:extLst>
  </p:cSld>
  <p:clrMap bg1="lt1" tx1="dk1" bg2="lt2" tx2="dk2" accent1="accent1" accent2="accent2" accent3="accent3" accent4="accent4" accent5="accent5" accent6="accent6" hlink="hlink" folHlink="folHlink"/>
  <p:notesStyle>
    <a:lvl1pPr algn="l" defTabSz="841375" rtl="0" eaLnBrk="0" fontAlgn="base" hangingPunct="0">
      <a:spcBef>
        <a:spcPct val="30000"/>
      </a:spcBef>
      <a:spcAft>
        <a:spcPct val="0"/>
      </a:spcAft>
      <a:defRPr sz="1100" kern="1200">
        <a:solidFill>
          <a:schemeClr val="tx1"/>
        </a:solidFill>
        <a:latin typeface="+mn-lt"/>
        <a:ea typeface="MS PGothic" charset="-128"/>
        <a:cs typeface="ＭＳ Ｐゴシック" charset="0"/>
      </a:defRPr>
    </a:lvl1pPr>
    <a:lvl2pPr marL="420688" algn="l" defTabSz="841375" rtl="0" eaLnBrk="0" fontAlgn="base" hangingPunct="0">
      <a:spcBef>
        <a:spcPct val="30000"/>
      </a:spcBef>
      <a:spcAft>
        <a:spcPct val="0"/>
      </a:spcAft>
      <a:defRPr sz="1100" kern="1200">
        <a:solidFill>
          <a:schemeClr val="tx1"/>
        </a:solidFill>
        <a:latin typeface="+mn-lt"/>
        <a:ea typeface="MS PGothic" charset="-128"/>
        <a:cs typeface="+mn-cs"/>
      </a:defRPr>
    </a:lvl2pPr>
    <a:lvl3pPr marL="841375" algn="l" defTabSz="841375" rtl="0" eaLnBrk="0" fontAlgn="base" hangingPunct="0">
      <a:spcBef>
        <a:spcPct val="30000"/>
      </a:spcBef>
      <a:spcAft>
        <a:spcPct val="0"/>
      </a:spcAft>
      <a:defRPr sz="1100" kern="1200">
        <a:solidFill>
          <a:schemeClr val="tx1"/>
        </a:solidFill>
        <a:latin typeface="+mn-lt"/>
        <a:ea typeface="MS PGothic" charset="-128"/>
        <a:cs typeface="+mn-cs"/>
      </a:defRPr>
    </a:lvl3pPr>
    <a:lvl4pPr marL="1262063" algn="l" defTabSz="841375" rtl="0" eaLnBrk="0" fontAlgn="base" hangingPunct="0">
      <a:spcBef>
        <a:spcPct val="30000"/>
      </a:spcBef>
      <a:spcAft>
        <a:spcPct val="0"/>
      </a:spcAft>
      <a:defRPr sz="1100" kern="1200">
        <a:solidFill>
          <a:schemeClr val="tx1"/>
        </a:solidFill>
        <a:latin typeface="+mn-lt"/>
        <a:ea typeface="MS PGothic" charset="-128"/>
        <a:cs typeface="+mn-cs"/>
      </a:defRPr>
    </a:lvl4pPr>
    <a:lvl5pPr marL="1682750" algn="l" defTabSz="841375" rtl="0" eaLnBrk="0" fontAlgn="base" hangingPunct="0">
      <a:spcBef>
        <a:spcPct val="30000"/>
      </a:spcBef>
      <a:spcAft>
        <a:spcPct val="0"/>
      </a:spcAft>
      <a:defRPr sz="1100" kern="1200">
        <a:solidFill>
          <a:schemeClr val="tx1"/>
        </a:solidFill>
        <a:latin typeface="+mn-lt"/>
        <a:ea typeface="MS PGothic" charset="-128"/>
        <a:cs typeface="+mn-cs"/>
      </a:defRPr>
    </a:lvl5pPr>
    <a:lvl6pPr marL="2105406" algn="l" defTabSz="842162" rtl="0" eaLnBrk="1" latinLnBrk="0" hangingPunct="1">
      <a:defRPr sz="1100" kern="1200">
        <a:solidFill>
          <a:schemeClr val="tx1"/>
        </a:solidFill>
        <a:latin typeface="+mn-lt"/>
        <a:ea typeface="+mn-ea"/>
        <a:cs typeface="+mn-cs"/>
      </a:defRPr>
    </a:lvl6pPr>
    <a:lvl7pPr marL="2526487" algn="l" defTabSz="842162" rtl="0" eaLnBrk="1" latinLnBrk="0" hangingPunct="1">
      <a:defRPr sz="1100" kern="1200">
        <a:solidFill>
          <a:schemeClr val="tx1"/>
        </a:solidFill>
        <a:latin typeface="+mn-lt"/>
        <a:ea typeface="+mn-ea"/>
        <a:cs typeface="+mn-cs"/>
      </a:defRPr>
    </a:lvl7pPr>
    <a:lvl8pPr marL="2947568" algn="l" defTabSz="842162" rtl="0" eaLnBrk="1" latinLnBrk="0" hangingPunct="1">
      <a:defRPr sz="1100" kern="1200">
        <a:solidFill>
          <a:schemeClr val="tx1"/>
        </a:solidFill>
        <a:latin typeface="+mn-lt"/>
        <a:ea typeface="+mn-ea"/>
        <a:cs typeface="+mn-cs"/>
      </a:defRPr>
    </a:lvl8pPr>
    <a:lvl9pPr marL="3368650" algn="l" defTabSz="842162"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p>
        </p:txBody>
      </p:sp>
      <p:sp>
        <p:nvSpPr>
          <p:cNvPr id="17411"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066BAD93-A754-0F41-89CE-4D8E4AACAFE2}" type="slidenum">
              <a:rPr lang="en-US" altLang="en-US" sz="1200"/>
              <a:pPr algn="r" eaLnBrk="1" hangingPunct="1"/>
              <a:t>1</a:t>
            </a:fld>
            <a:endParaRPr lang="en-US" altLang="en-US" sz="1200"/>
          </a:p>
        </p:txBody>
      </p:sp>
    </p:spTree>
    <p:extLst>
      <p:ext uri="{BB962C8B-B14F-4D97-AF65-F5344CB8AC3E}">
        <p14:creationId xmlns:p14="http://schemas.microsoft.com/office/powerpoint/2010/main" val="18630056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8914"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2900" indent="-342900" defTabSz="914400"/>
            <a:r>
              <a:rPr lang="en-US" altLang="en-US"/>
              <a:t>No insulin bolus ; some cases of HHS may respond to initial volume (no insulin needed)</a:t>
            </a:r>
          </a:p>
          <a:p>
            <a:pPr marL="342900" indent="-342900" defTabSz="914400"/>
            <a:r>
              <a:rPr lang="en-US" altLang="en-US"/>
              <a:t>Do not tailor insulin to glucose: once BG &lt;14, add D5W to solution</a:t>
            </a:r>
          </a:p>
          <a:p>
            <a:pPr marL="342900" indent="-342900" defTabSz="914400"/>
            <a:r>
              <a:rPr lang="en-US" altLang="en-US"/>
              <a:t>Can use continuous IV insulin or q1-2 hourly SC insulin: no difference in resolution of ketoacidosis or hypoglycemia risk</a:t>
            </a:r>
          </a:p>
        </p:txBody>
      </p:sp>
      <p:sp>
        <p:nvSpPr>
          <p:cNvPr id="38915"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defTabSz="928688" eaLnBrk="0" hangingPunct="0">
              <a:defRPr sz="2400">
                <a:solidFill>
                  <a:schemeClr val="tx1"/>
                </a:solidFill>
                <a:latin typeface="Calibri" charset="0"/>
                <a:ea typeface="MS PGothic" charset="-128"/>
              </a:defRPr>
            </a:lvl1pPr>
            <a:lvl2pPr marL="742950" indent="-285750" defTabSz="928688" eaLnBrk="0" hangingPunct="0">
              <a:defRPr sz="2400">
                <a:solidFill>
                  <a:schemeClr val="tx1"/>
                </a:solidFill>
                <a:latin typeface="Calibri" charset="0"/>
                <a:ea typeface="MS PGothic" charset="-128"/>
              </a:defRPr>
            </a:lvl2pPr>
            <a:lvl3pPr marL="1143000" indent="-228600" defTabSz="928688" eaLnBrk="0" hangingPunct="0">
              <a:defRPr sz="2400">
                <a:solidFill>
                  <a:schemeClr val="tx1"/>
                </a:solidFill>
                <a:latin typeface="Calibri" charset="0"/>
                <a:ea typeface="MS PGothic" charset="-128"/>
              </a:defRPr>
            </a:lvl3pPr>
            <a:lvl4pPr marL="1600200" indent="-228600" defTabSz="928688" eaLnBrk="0" hangingPunct="0">
              <a:defRPr sz="2400">
                <a:solidFill>
                  <a:schemeClr val="tx1"/>
                </a:solidFill>
                <a:latin typeface="Calibri" charset="0"/>
                <a:ea typeface="MS PGothic" charset="-128"/>
              </a:defRPr>
            </a:lvl4pPr>
            <a:lvl5pPr marL="2057400" indent="-228600" defTabSz="928688" eaLnBrk="0" hangingPunct="0">
              <a:defRPr sz="2400">
                <a:solidFill>
                  <a:schemeClr val="tx1"/>
                </a:solidFill>
                <a:latin typeface="Calibri" charset="0"/>
                <a:ea typeface="MS PGothic" charset="-128"/>
              </a:defRPr>
            </a:lvl5pPr>
            <a:lvl6pPr marL="2514600" indent="-228600" defTabSz="928688" eaLnBrk="0" fontAlgn="base" hangingPunct="0">
              <a:spcBef>
                <a:spcPct val="0"/>
              </a:spcBef>
              <a:spcAft>
                <a:spcPct val="0"/>
              </a:spcAft>
              <a:defRPr sz="2400">
                <a:solidFill>
                  <a:schemeClr val="tx1"/>
                </a:solidFill>
                <a:latin typeface="Calibri" charset="0"/>
                <a:ea typeface="MS PGothic" charset="-128"/>
              </a:defRPr>
            </a:lvl6pPr>
            <a:lvl7pPr marL="2971800" indent="-228600" defTabSz="928688" eaLnBrk="0" fontAlgn="base" hangingPunct="0">
              <a:spcBef>
                <a:spcPct val="0"/>
              </a:spcBef>
              <a:spcAft>
                <a:spcPct val="0"/>
              </a:spcAft>
              <a:defRPr sz="2400">
                <a:solidFill>
                  <a:schemeClr val="tx1"/>
                </a:solidFill>
                <a:latin typeface="Calibri" charset="0"/>
                <a:ea typeface="MS PGothic" charset="-128"/>
              </a:defRPr>
            </a:lvl7pPr>
            <a:lvl8pPr marL="3429000" indent="-228600" defTabSz="928688" eaLnBrk="0" fontAlgn="base" hangingPunct="0">
              <a:spcBef>
                <a:spcPct val="0"/>
              </a:spcBef>
              <a:spcAft>
                <a:spcPct val="0"/>
              </a:spcAft>
              <a:defRPr sz="2400">
                <a:solidFill>
                  <a:schemeClr val="tx1"/>
                </a:solidFill>
                <a:latin typeface="Calibri" charset="0"/>
                <a:ea typeface="MS PGothic" charset="-128"/>
              </a:defRPr>
            </a:lvl8pPr>
            <a:lvl9pPr marL="3886200" indent="-228600" defTabSz="928688"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333D26C9-DDD7-5A44-9035-712BEB8947DC}" type="slidenum">
              <a:rPr lang="en-US" altLang="en-US" sz="1200">
                <a:latin typeface="Arial" charset="0"/>
              </a:rPr>
              <a:pPr algn="r" eaLnBrk="1" hangingPunct="1"/>
              <a:t>14</a:t>
            </a:fld>
            <a:endParaRPr lang="en-US" altLang="en-US" sz="1200">
              <a:latin typeface="Arial" charset="0"/>
            </a:endParaRPr>
          </a:p>
        </p:txBody>
      </p:sp>
    </p:spTree>
    <p:extLst>
      <p:ext uri="{BB962C8B-B14F-4D97-AF65-F5344CB8AC3E}">
        <p14:creationId xmlns:p14="http://schemas.microsoft.com/office/powerpoint/2010/main" val="4174262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0962"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marL="342900" indent="-342900" defTabSz="914400"/>
            <a:endParaRPr lang="en-CA" altLang="en-US"/>
          </a:p>
        </p:txBody>
      </p:sp>
      <p:sp>
        <p:nvSpPr>
          <p:cNvPr id="40963"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defTabSz="928688" eaLnBrk="0" hangingPunct="0">
              <a:defRPr sz="2400">
                <a:solidFill>
                  <a:schemeClr val="tx1"/>
                </a:solidFill>
                <a:latin typeface="Calibri" charset="0"/>
                <a:ea typeface="MS PGothic" charset="-128"/>
              </a:defRPr>
            </a:lvl1pPr>
            <a:lvl2pPr marL="742950" indent="-285750" defTabSz="928688" eaLnBrk="0" hangingPunct="0">
              <a:defRPr sz="2400">
                <a:solidFill>
                  <a:schemeClr val="tx1"/>
                </a:solidFill>
                <a:latin typeface="Calibri" charset="0"/>
                <a:ea typeface="MS PGothic" charset="-128"/>
              </a:defRPr>
            </a:lvl2pPr>
            <a:lvl3pPr marL="1143000" indent="-228600" defTabSz="928688" eaLnBrk="0" hangingPunct="0">
              <a:defRPr sz="2400">
                <a:solidFill>
                  <a:schemeClr val="tx1"/>
                </a:solidFill>
                <a:latin typeface="Calibri" charset="0"/>
                <a:ea typeface="MS PGothic" charset="-128"/>
              </a:defRPr>
            </a:lvl3pPr>
            <a:lvl4pPr marL="1600200" indent="-228600" defTabSz="928688" eaLnBrk="0" hangingPunct="0">
              <a:defRPr sz="2400">
                <a:solidFill>
                  <a:schemeClr val="tx1"/>
                </a:solidFill>
                <a:latin typeface="Calibri" charset="0"/>
                <a:ea typeface="MS PGothic" charset="-128"/>
              </a:defRPr>
            </a:lvl4pPr>
            <a:lvl5pPr marL="2057400" indent="-228600" defTabSz="928688" eaLnBrk="0" hangingPunct="0">
              <a:defRPr sz="2400">
                <a:solidFill>
                  <a:schemeClr val="tx1"/>
                </a:solidFill>
                <a:latin typeface="Calibri" charset="0"/>
                <a:ea typeface="MS PGothic" charset="-128"/>
              </a:defRPr>
            </a:lvl5pPr>
            <a:lvl6pPr marL="2514600" indent="-228600" defTabSz="928688" eaLnBrk="0" fontAlgn="base" hangingPunct="0">
              <a:spcBef>
                <a:spcPct val="0"/>
              </a:spcBef>
              <a:spcAft>
                <a:spcPct val="0"/>
              </a:spcAft>
              <a:defRPr sz="2400">
                <a:solidFill>
                  <a:schemeClr val="tx1"/>
                </a:solidFill>
                <a:latin typeface="Calibri" charset="0"/>
                <a:ea typeface="MS PGothic" charset="-128"/>
              </a:defRPr>
            </a:lvl6pPr>
            <a:lvl7pPr marL="2971800" indent="-228600" defTabSz="928688" eaLnBrk="0" fontAlgn="base" hangingPunct="0">
              <a:spcBef>
                <a:spcPct val="0"/>
              </a:spcBef>
              <a:spcAft>
                <a:spcPct val="0"/>
              </a:spcAft>
              <a:defRPr sz="2400">
                <a:solidFill>
                  <a:schemeClr val="tx1"/>
                </a:solidFill>
                <a:latin typeface="Calibri" charset="0"/>
                <a:ea typeface="MS PGothic" charset="-128"/>
              </a:defRPr>
            </a:lvl7pPr>
            <a:lvl8pPr marL="3429000" indent="-228600" defTabSz="928688" eaLnBrk="0" fontAlgn="base" hangingPunct="0">
              <a:spcBef>
                <a:spcPct val="0"/>
              </a:spcBef>
              <a:spcAft>
                <a:spcPct val="0"/>
              </a:spcAft>
              <a:defRPr sz="2400">
                <a:solidFill>
                  <a:schemeClr val="tx1"/>
                </a:solidFill>
                <a:latin typeface="Calibri" charset="0"/>
                <a:ea typeface="MS PGothic" charset="-128"/>
              </a:defRPr>
            </a:lvl8pPr>
            <a:lvl9pPr marL="3886200" indent="-228600" defTabSz="928688" eaLnBrk="0" fontAlgn="base" hangingPunct="0">
              <a:spcBef>
                <a:spcPct val="0"/>
              </a:spcBef>
              <a:spcAft>
                <a:spcPct val="0"/>
              </a:spcAft>
              <a:defRPr sz="2400">
                <a:solidFill>
                  <a:schemeClr val="tx1"/>
                </a:solidFill>
                <a:latin typeface="Calibri" charset="0"/>
                <a:ea typeface="MS PGothic" charset="-128"/>
              </a:defRPr>
            </a:lvl9pPr>
          </a:lstStyle>
          <a:p>
            <a:pPr algn="r"/>
            <a:fld id="{8E9AFE5F-54A4-C247-BD75-96C04D2978DA}" type="slidenum">
              <a:rPr lang="en-US" altLang="en-US" sz="1200">
                <a:latin typeface="Arial" charset="0"/>
              </a:rPr>
              <a:pPr algn="r"/>
              <a:t>15</a:t>
            </a:fld>
            <a:endParaRPr lang="en-US" altLang="en-US" sz="1200">
              <a:latin typeface="Arial" charset="0"/>
            </a:endParaRPr>
          </a:p>
        </p:txBody>
      </p:sp>
    </p:spTree>
    <p:extLst>
      <p:ext uri="{BB962C8B-B14F-4D97-AF65-F5344CB8AC3E}">
        <p14:creationId xmlns:p14="http://schemas.microsoft.com/office/powerpoint/2010/main" val="20018464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3010"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marL="342900" indent="-342900" defTabSz="914400"/>
            <a:endParaRPr lang="en-CA" altLang="en-US"/>
          </a:p>
        </p:txBody>
      </p:sp>
      <p:sp>
        <p:nvSpPr>
          <p:cNvPr id="43011"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defTabSz="928688" eaLnBrk="0" hangingPunct="0">
              <a:defRPr sz="2400">
                <a:solidFill>
                  <a:schemeClr val="tx1"/>
                </a:solidFill>
                <a:latin typeface="Calibri" charset="0"/>
                <a:ea typeface="MS PGothic" charset="-128"/>
              </a:defRPr>
            </a:lvl1pPr>
            <a:lvl2pPr marL="742950" indent="-285750" defTabSz="928688" eaLnBrk="0" hangingPunct="0">
              <a:defRPr sz="2400">
                <a:solidFill>
                  <a:schemeClr val="tx1"/>
                </a:solidFill>
                <a:latin typeface="Calibri" charset="0"/>
                <a:ea typeface="MS PGothic" charset="-128"/>
              </a:defRPr>
            </a:lvl2pPr>
            <a:lvl3pPr marL="1143000" indent="-228600" defTabSz="928688" eaLnBrk="0" hangingPunct="0">
              <a:defRPr sz="2400">
                <a:solidFill>
                  <a:schemeClr val="tx1"/>
                </a:solidFill>
                <a:latin typeface="Calibri" charset="0"/>
                <a:ea typeface="MS PGothic" charset="-128"/>
              </a:defRPr>
            </a:lvl3pPr>
            <a:lvl4pPr marL="1600200" indent="-228600" defTabSz="928688" eaLnBrk="0" hangingPunct="0">
              <a:defRPr sz="2400">
                <a:solidFill>
                  <a:schemeClr val="tx1"/>
                </a:solidFill>
                <a:latin typeface="Calibri" charset="0"/>
                <a:ea typeface="MS PGothic" charset="-128"/>
              </a:defRPr>
            </a:lvl4pPr>
            <a:lvl5pPr marL="2057400" indent="-228600" defTabSz="928688" eaLnBrk="0" hangingPunct="0">
              <a:defRPr sz="2400">
                <a:solidFill>
                  <a:schemeClr val="tx1"/>
                </a:solidFill>
                <a:latin typeface="Calibri" charset="0"/>
                <a:ea typeface="MS PGothic" charset="-128"/>
              </a:defRPr>
            </a:lvl5pPr>
            <a:lvl6pPr marL="2514600" indent="-228600" defTabSz="928688" eaLnBrk="0" fontAlgn="base" hangingPunct="0">
              <a:spcBef>
                <a:spcPct val="0"/>
              </a:spcBef>
              <a:spcAft>
                <a:spcPct val="0"/>
              </a:spcAft>
              <a:defRPr sz="2400">
                <a:solidFill>
                  <a:schemeClr val="tx1"/>
                </a:solidFill>
                <a:latin typeface="Calibri" charset="0"/>
                <a:ea typeface="MS PGothic" charset="-128"/>
              </a:defRPr>
            </a:lvl6pPr>
            <a:lvl7pPr marL="2971800" indent="-228600" defTabSz="928688" eaLnBrk="0" fontAlgn="base" hangingPunct="0">
              <a:spcBef>
                <a:spcPct val="0"/>
              </a:spcBef>
              <a:spcAft>
                <a:spcPct val="0"/>
              </a:spcAft>
              <a:defRPr sz="2400">
                <a:solidFill>
                  <a:schemeClr val="tx1"/>
                </a:solidFill>
                <a:latin typeface="Calibri" charset="0"/>
                <a:ea typeface="MS PGothic" charset="-128"/>
              </a:defRPr>
            </a:lvl7pPr>
            <a:lvl8pPr marL="3429000" indent="-228600" defTabSz="928688" eaLnBrk="0" fontAlgn="base" hangingPunct="0">
              <a:spcBef>
                <a:spcPct val="0"/>
              </a:spcBef>
              <a:spcAft>
                <a:spcPct val="0"/>
              </a:spcAft>
              <a:defRPr sz="2400">
                <a:solidFill>
                  <a:schemeClr val="tx1"/>
                </a:solidFill>
                <a:latin typeface="Calibri" charset="0"/>
                <a:ea typeface="MS PGothic" charset="-128"/>
              </a:defRPr>
            </a:lvl8pPr>
            <a:lvl9pPr marL="3886200" indent="-228600" defTabSz="928688" eaLnBrk="0" fontAlgn="base" hangingPunct="0">
              <a:spcBef>
                <a:spcPct val="0"/>
              </a:spcBef>
              <a:spcAft>
                <a:spcPct val="0"/>
              </a:spcAft>
              <a:defRPr sz="2400">
                <a:solidFill>
                  <a:schemeClr val="tx1"/>
                </a:solidFill>
                <a:latin typeface="Calibri" charset="0"/>
                <a:ea typeface="MS PGothic" charset="-128"/>
              </a:defRPr>
            </a:lvl9pPr>
          </a:lstStyle>
          <a:p>
            <a:pPr algn="r"/>
            <a:fld id="{FC3C384A-12DC-EC4C-BF23-5DDAED7F83BF}" type="slidenum">
              <a:rPr lang="en-US" altLang="en-US" sz="1200">
                <a:latin typeface="Arial" charset="0"/>
              </a:rPr>
              <a:pPr algn="r"/>
              <a:t>16</a:t>
            </a:fld>
            <a:endParaRPr lang="en-US" altLang="en-US" sz="1200">
              <a:latin typeface="Arial" charset="0"/>
            </a:endParaRPr>
          </a:p>
        </p:txBody>
      </p:sp>
    </p:spTree>
    <p:extLst>
      <p:ext uri="{BB962C8B-B14F-4D97-AF65-F5344CB8AC3E}">
        <p14:creationId xmlns:p14="http://schemas.microsoft.com/office/powerpoint/2010/main" val="4067691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0482"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marL="342900" indent="-342900" defTabSz="914400"/>
            <a:endParaRPr lang="en-CA" altLang="en-US"/>
          </a:p>
        </p:txBody>
      </p:sp>
      <p:sp>
        <p:nvSpPr>
          <p:cNvPr id="20483"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defTabSz="928688" eaLnBrk="0" hangingPunct="0">
              <a:defRPr sz="2400">
                <a:solidFill>
                  <a:schemeClr val="tx1"/>
                </a:solidFill>
                <a:latin typeface="Calibri" charset="0"/>
                <a:ea typeface="MS PGothic" charset="-128"/>
              </a:defRPr>
            </a:lvl1pPr>
            <a:lvl2pPr marL="742950" indent="-285750" defTabSz="928688" eaLnBrk="0" hangingPunct="0">
              <a:defRPr sz="2400">
                <a:solidFill>
                  <a:schemeClr val="tx1"/>
                </a:solidFill>
                <a:latin typeface="Calibri" charset="0"/>
                <a:ea typeface="MS PGothic" charset="-128"/>
              </a:defRPr>
            </a:lvl2pPr>
            <a:lvl3pPr marL="1143000" indent="-228600" defTabSz="928688" eaLnBrk="0" hangingPunct="0">
              <a:defRPr sz="2400">
                <a:solidFill>
                  <a:schemeClr val="tx1"/>
                </a:solidFill>
                <a:latin typeface="Calibri" charset="0"/>
                <a:ea typeface="MS PGothic" charset="-128"/>
              </a:defRPr>
            </a:lvl3pPr>
            <a:lvl4pPr marL="1600200" indent="-228600" defTabSz="928688" eaLnBrk="0" hangingPunct="0">
              <a:defRPr sz="2400">
                <a:solidFill>
                  <a:schemeClr val="tx1"/>
                </a:solidFill>
                <a:latin typeface="Calibri" charset="0"/>
                <a:ea typeface="MS PGothic" charset="-128"/>
              </a:defRPr>
            </a:lvl4pPr>
            <a:lvl5pPr marL="2057400" indent="-228600" defTabSz="928688" eaLnBrk="0" hangingPunct="0">
              <a:defRPr sz="2400">
                <a:solidFill>
                  <a:schemeClr val="tx1"/>
                </a:solidFill>
                <a:latin typeface="Calibri" charset="0"/>
                <a:ea typeface="MS PGothic" charset="-128"/>
              </a:defRPr>
            </a:lvl5pPr>
            <a:lvl6pPr marL="2514600" indent="-228600" defTabSz="928688" eaLnBrk="0" fontAlgn="base" hangingPunct="0">
              <a:spcBef>
                <a:spcPct val="0"/>
              </a:spcBef>
              <a:spcAft>
                <a:spcPct val="0"/>
              </a:spcAft>
              <a:defRPr sz="2400">
                <a:solidFill>
                  <a:schemeClr val="tx1"/>
                </a:solidFill>
                <a:latin typeface="Calibri" charset="0"/>
                <a:ea typeface="MS PGothic" charset="-128"/>
              </a:defRPr>
            </a:lvl6pPr>
            <a:lvl7pPr marL="2971800" indent="-228600" defTabSz="928688" eaLnBrk="0" fontAlgn="base" hangingPunct="0">
              <a:spcBef>
                <a:spcPct val="0"/>
              </a:spcBef>
              <a:spcAft>
                <a:spcPct val="0"/>
              </a:spcAft>
              <a:defRPr sz="2400">
                <a:solidFill>
                  <a:schemeClr val="tx1"/>
                </a:solidFill>
                <a:latin typeface="Calibri" charset="0"/>
                <a:ea typeface="MS PGothic" charset="-128"/>
              </a:defRPr>
            </a:lvl7pPr>
            <a:lvl8pPr marL="3429000" indent="-228600" defTabSz="928688" eaLnBrk="0" fontAlgn="base" hangingPunct="0">
              <a:spcBef>
                <a:spcPct val="0"/>
              </a:spcBef>
              <a:spcAft>
                <a:spcPct val="0"/>
              </a:spcAft>
              <a:defRPr sz="2400">
                <a:solidFill>
                  <a:schemeClr val="tx1"/>
                </a:solidFill>
                <a:latin typeface="Calibri" charset="0"/>
                <a:ea typeface="MS PGothic" charset="-128"/>
              </a:defRPr>
            </a:lvl8pPr>
            <a:lvl9pPr marL="3886200" indent="-228600" defTabSz="928688" eaLnBrk="0" fontAlgn="base" hangingPunct="0">
              <a:spcBef>
                <a:spcPct val="0"/>
              </a:spcBef>
              <a:spcAft>
                <a:spcPct val="0"/>
              </a:spcAft>
              <a:defRPr sz="2400">
                <a:solidFill>
                  <a:schemeClr val="tx1"/>
                </a:solidFill>
                <a:latin typeface="Calibri" charset="0"/>
                <a:ea typeface="MS PGothic" charset="-128"/>
              </a:defRPr>
            </a:lvl9pPr>
          </a:lstStyle>
          <a:p>
            <a:pPr algn="r"/>
            <a:fld id="{4A789261-57C6-9D4D-9858-CDCF8DBE1EC4}" type="slidenum">
              <a:rPr lang="en-US" altLang="en-US" sz="1200">
                <a:latin typeface="Arial" charset="0"/>
              </a:rPr>
              <a:pPr algn="r"/>
              <a:t>4</a:t>
            </a:fld>
            <a:endParaRPr lang="en-US" altLang="en-US" sz="1200">
              <a:latin typeface="Arial" charset="0"/>
            </a:endParaRPr>
          </a:p>
        </p:txBody>
      </p:sp>
    </p:spTree>
    <p:extLst>
      <p:ext uri="{BB962C8B-B14F-4D97-AF65-F5344CB8AC3E}">
        <p14:creationId xmlns:p14="http://schemas.microsoft.com/office/powerpoint/2010/main" val="12249577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2530"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marL="342900" indent="-342900" defTabSz="914400"/>
            <a:endParaRPr lang="en-CA" altLang="en-US"/>
          </a:p>
        </p:txBody>
      </p:sp>
      <p:sp>
        <p:nvSpPr>
          <p:cNvPr id="22531"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defTabSz="928688" eaLnBrk="0" hangingPunct="0">
              <a:defRPr sz="2400">
                <a:solidFill>
                  <a:schemeClr val="tx1"/>
                </a:solidFill>
                <a:latin typeface="Calibri" charset="0"/>
                <a:ea typeface="MS PGothic" charset="-128"/>
              </a:defRPr>
            </a:lvl1pPr>
            <a:lvl2pPr marL="742950" indent="-285750" defTabSz="928688" eaLnBrk="0" hangingPunct="0">
              <a:defRPr sz="2400">
                <a:solidFill>
                  <a:schemeClr val="tx1"/>
                </a:solidFill>
                <a:latin typeface="Calibri" charset="0"/>
                <a:ea typeface="MS PGothic" charset="-128"/>
              </a:defRPr>
            </a:lvl2pPr>
            <a:lvl3pPr marL="1143000" indent="-228600" defTabSz="928688" eaLnBrk="0" hangingPunct="0">
              <a:defRPr sz="2400">
                <a:solidFill>
                  <a:schemeClr val="tx1"/>
                </a:solidFill>
                <a:latin typeface="Calibri" charset="0"/>
                <a:ea typeface="MS PGothic" charset="-128"/>
              </a:defRPr>
            </a:lvl3pPr>
            <a:lvl4pPr marL="1600200" indent="-228600" defTabSz="928688" eaLnBrk="0" hangingPunct="0">
              <a:defRPr sz="2400">
                <a:solidFill>
                  <a:schemeClr val="tx1"/>
                </a:solidFill>
                <a:latin typeface="Calibri" charset="0"/>
                <a:ea typeface="MS PGothic" charset="-128"/>
              </a:defRPr>
            </a:lvl4pPr>
            <a:lvl5pPr marL="2057400" indent="-228600" defTabSz="928688" eaLnBrk="0" hangingPunct="0">
              <a:defRPr sz="2400">
                <a:solidFill>
                  <a:schemeClr val="tx1"/>
                </a:solidFill>
                <a:latin typeface="Calibri" charset="0"/>
                <a:ea typeface="MS PGothic" charset="-128"/>
              </a:defRPr>
            </a:lvl5pPr>
            <a:lvl6pPr marL="2514600" indent="-228600" defTabSz="928688" eaLnBrk="0" fontAlgn="base" hangingPunct="0">
              <a:spcBef>
                <a:spcPct val="0"/>
              </a:spcBef>
              <a:spcAft>
                <a:spcPct val="0"/>
              </a:spcAft>
              <a:defRPr sz="2400">
                <a:solidFill>
                  <a:schemeClr val="tx1"/>
                </a:solidFill>
                <a:latin typeface="Calibri" charset="0"/>
                <a:ea typeface="MS PGothic" charset="-128"/>
              </a:defRPr>
            </a:lvl6pPr>
            <a:lvl7pPr marL="2971800" indent="-228600" defTabSz="928688" eaLnBrk="0" fontAlgn="base" hangingPunct="0">
              <a:spcBef>
                <a:spcPct val="0"/>
              </a:spcBef>
              <a:spcAft>
                <a:spcPct val="0"/>
              </a:spcAft>
              <a:defRPr sz="2400">
                <a:solidFill>
                  <a:schemeClr val="tx1"/>
                </a:solidFill>
                <a:latin typeface="Calibri" charset="0"/>
                <a:ea typeface="MS PGothic" charset="-128"/>
              </a:defRPr>
            </a:lvl7pPr>
            <a:lvl8pPr marL="3429000" indent="-228600" defTabSz="928688" eaLnBrk="0" fontAlgn="base" hangingPunct="0">
              <a:spcBef>
                <a:spcPct val="0"/>
              </a:spcBef>
              <a:spcAft>
                <a:spcPct val="0"/>
              </a:spcAft>
              <a:defRPr sz="2400">
                <a:solidFill>
                  <a:schemeClr val="tx1"/>
                </a:solidFill>
                <a:latin typeface="Calibri" charset="0"/>
                <a:ea typeface="MS PGothic" charset="-128"/>
              </a:defRPr>
            </a:lvl8pPr>
            <a:lvl9pPr marL="3886200" indent="-228600" defTabSz="928688" eaLnBrk="0" fontAlgn="base" hangingPunct="0">
              <a:spcBef>
                <a:spcPct val="0"/>
              </a:spcBef>
              <a:spcAft>
                <a:spcPct val="0"/>
              </a:spcAft>
              <a:defRPr sz="2400">
                <a:solidFill>
                  <a:schemeClr val="tx1"/>
                </a:solidFill>
                <a:latin typeface="Calibri" charset="0"/>
                <a:ea typeface="MS PGothic" charset="-128"/>
              </a:defRPr>
            </a:lvl9pPr>
          </a:lstStyle>
          <a:p>
            <a:pPr algn="r"/>
            <a:fld id="{A0AF80FF-EA69-C04A-9056-5D5D07B22954}" type="slidenum">
              <a:rPr lang="en-US" altLang="en-US" sz="1200">
                <a:latin typeface="Arial" charset="0"/>
              </a:rPr>
              <a:pPr algn="r"/>
              <a:t>5</a:t>
            </a:fld>
            <a:endParaRPr lang="en-US" altLang="en-US" sz="1200">
              <a:latin typeface="Arial" charset="0"/>
            </a:endParaRPr>
          </a:p>
        </p:txBody>
      </p:sp>
    </p:spTree>
    <p:extLst>
      <p:ext uri="{BB962C8B-B14F-4D97-AF65-F5344CB8AC3E}">
        <p14:creationId xmlns:p14="http://schemas.microsoft.com/office/powerpoint/2010/main" val="20862943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4578"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2900" indent="-342900" defTabSz="914400" eaLnBrk="1" hangingPunct="1">
              <a:spcBef>
                <a:spcPct val="0"/>
              </a:spcBef>
            </a:pPr>
            <a:r>
              <a:rPr lang="en-US" altLang="en-US"/>
              <a:t>DKA or HHS must be suspected in all patients with diabetes presenting with hyperglycemia. </a:t>
            </a:r>
          </a:p>
        </p:txBody>
      </p:sp>
      <p:sp>
        <p:nvSpPr>
          <p:cNvPr id="24579"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defTabSz="928688" eaLnBrk="0" hangingPunct="0">
              <a:defRPr sz="2400">
                <a:solidFill>
                  <a:schemeClr val="tx1"/>
                </a:solidFill>
                <a:latin typeface="Calibri" charset="0"/>
                <a:ea typeface="MS PGothic" charset="-128"/>
              </a:defRPr>
            </a:lvl1pPr>
            <a:lvl2pPr marL="742950" indent="-285750" defTabSz="928688" eaLnBrk="0" hangingPunct="0">
              <a:defRPr sz="2400">
                <a:solidFill>
                  <a:schemeClr val="tx1"/>
                </a:solidFill>
                <a:latin typeface="Calibri" charset="0"/>
                <a:ea typeface="MS PGothic" charset="-128"/>
              </a:defRPr>
            </a:lvl2pPr>
            <a:lvl3pPr marL="1143000" indent="-228600" defTabSz="928688" eaLnBrk="0" hangingPunct="0">
              <a:defRPr sz="2400">
                <a:solidFill>
                  <a:schemeClr val="tx1"/>
                </a:solidFill>
                <a:latin typeface="Calibri" charset="0"/>
                <a:ea typeface="MS PGothic" charset="-128"/>
              </a:defRPr>
            </a:lvl3pPr>
            <a:lvl4pPr marL="1600200" indent="-228600" defTabSz="928688" eaLnBrk="0" hangingPunct="0">
              <a:defRPr sz="2400">
                <a:solidFill>
                  <a:schemeClr val="tx1"/>
                </a:solidFill>
                <a:latin typeface="Calibri" charset="0"/>
                <a:ea typeface="MS PGothic" charset="-128"/>
              </a:defRPr>
            </a:lvl4pPr>
            <a:lvl5pPr marL="2057400" indent="-228600" defTabSz="928688" eaLnBrk="0" hangingPunct="0">
              <a:defRPr sz="2400">
                <a:solidFill>
                  <a:schemeClr val="tx1"/>
                </a:solidFill>
                <a:latin typeface="Calibri" charset="0"/>
                <a:ea typeface="MS PGothic" charset="-128"/>
              </a:defRPr>
            </a:lvl5pPr>
            <a:lvl6pPr marL="2514600" indent="-228600" defTabSz="928688" eaLnBrk="0" fontAlgn="base" hangingPunct="0">
              <a:spcBef>
                <a:spcPct val="0"/>
              </a:spcBef>
              <a:spcAft>
                <a:spcPct val="0"/>
              </a:spcAft>
              <a:defRPr sz="2400">
                <a:solidFill>
                  <a:schemeClr val="tx1"/>
                </a:solidFill>
                <a:latin typeface="Calibri" charset="0"/>
                <a:ea typeface="MS PGothic" charset="-128"/>
              </a:defRPr>
            </a:lvl6pPr>
            <a:lvl7pPr marL="2971800" indent="-228600" defTabSz="928688" eaLnBrk="0" fontAlgn="base" hangingPunct="0">
              <a:spcBef>
                <a:spcPct val="0"/>
              </a:spcBef>
              <a:spcAft>
                <a:spcPct val="0"/>
              </a:spcAft>
              <a:defRPr sz="2400">
                <a:solidFill>
                  <a:schemeClr val="tx1"/>
                </a:solidFill>
                <a:latin typeface="Calibri" charset="0"/>
                <a:ea typeface="MS PGothic" charset="-128"/>
              </a:defRPr>
            </a:lvl7pPr>
            <a:lvl8pPr marL="3429000" indent="-228600" defTabSz="928688" eaLnBrk="0" fontAlgn="base" hangingPunct="0">
              <a:spcBef>
                <a:spcPct val="0"/>
              </a:spcBef>
              <a:spcAft>
                <a:spcPct val="0"/>
              </a:spcAft>
              <a:defRPr sz="2400">
                <a:solidFill>
                  <a:schemeClr val="tx1"/>
                </a:solidFill>
                <a:latin typeface="Calibri" charset="0"/>
                <a:ea typeface="MS PGothic" charset="-128"/>
              </a:defRPr>
            </a:lvl8pPr>
            <a:lvl9pPr marL="3886200" indent="-228600" defTabSz="928688"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E20DE79B-ABCA-234F-B064-44732B317958}" type="slidenum">
              <a:rPr lang="en-US" altLang="en-US" sz="1200">
                <a:latin typeface="Arial" charset="0"/>
              </a:rPr>
              <a:pPr algn="r" eaLnBrk="1" hangingPunct="1"/>
              <a:t>6</a:t>
            </a:fld>
            <a:endParaRPr lang="en-US" altLang="en-US" sz="1200">
              <a:latin typeface="Arial" charset="0"/>
            </a:endParaRPr>
          </a:p>
        </p:txBody>
      </p:sp>
    </p:spTree>
    <p:extLst>
      <p:ext uri="{BB962C8B-B14F-4D97-AF65-F5344CB8AC3E}">
        <p14:creationId xmlns:p14="http://schemas.microsoft.com/office/powerpoint/2010/main" val="2362194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7650"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marL="342900" indent="-342900" defTabSz="914400"/>
            <a:endParaRPr lang="en-CA" altLang="en-US"/>
          </a:p>
        </p:txBody>
      </p:sp>
      <p:sp>
        <p:nvSpPr>
          <p:cNvPr id="27651"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defTabSz="928688" eaLnBrk="0" hangingPunct="0">
              <a:defRPr sz="2400">
                <a:solidFill>
                  <a:schemeClr val="tx1"/>
                </a:solidFill>
                <a:latin typeface="Calibri" charset="0"/>
                <a:ea typeface="MS PGothic" charset="-128"/>
              </a:defRPr>
            </a:lvl1pPr>
            <a:lvl2pPr marL="742950" indent="-285750" defTabSz="928688" eaLnBrk="0" hangingPunct="0">
              <a:defRPr sz="2400">
                <a:solidFill>
                  <a:schemeClr val="tx1"/>
                </a:solidFill>
                <a:latin typeface="Calibri" charset="0"/>
                <a:ea typeface="MS PGothic" charset="-128"/>
              </a:defRPr>
            </a:lvl2pPr>
            <a:lvl3pPr marL="1143000" indent="-228600" defTabSz="928688" eaLnBrk="0" hangingPunct="0">
              <a:defRPr sz="2400">
                <a:solidFill>
                  <a:schemeClr val="tx1"/>
                </a:solidFill>
                <a:latin typeface="Calibri" charset="0"/>
                <a:ea typeface="MS PGothic" charset="-128"/>
              </a:defRPr>
            </a:lvl3pPr>
            <a:lvl4pPr marL="1600200" indent="-228600" defTabSz="928688" eaLnBrk="0" hangingPunct="0">
              <a:defRPr sz="2400">
                <a:solidFill>
                  <a:schemeClr val="tx1"/>
                </a:solidFill>
                <a:latin typeface="Calibri" charset="0"/>
                <a:ea typeface="MS PGothic" charset="-128"/>
              </a:defRPr>
            </a:lvl4pPr>
            <a:lvl5pPr marL="2057400" indent="-228600" defTabSz="928688" eaLnBrk="0" hangingPunct="0">
              <a:defRPr sz="2400">
                <a:solidFill>
                  <a:schemeClr val="tx1"/>
                </a:solidFill>
                <a:latin typeface="Calibri" charset="0"/>
                <a:ea typeface="MS PGothic" charset="-128"/>
              </a:defRPr>
            </a:lvl5pPr>
            <a:lvl6pPr marL="2514600" indent="-228600" defTabSz="928688" eaLnBrk="0" fontAlgn="base" hangingPunct="0">
              <a:spcBef>
                <a:spcPct val="0"/>
              </a:spcBef>
              <a:spcAft>
                <a:spcPct val="0"/>
              </a:spcAft>
              <a:defRPr sz="2400">
                <a:solidFill>
                  <a:schemeClr val="tx1"/>
                </a:solidFill>
                <a:latin typeface="Calibri" charset="0"/>
                <a:ea typeface="MS PGothic" charset="-128"/>
              </a:defRPr>
            </a:lvl6pPr>
            <a:lvl7pPr marL="2971800" indent="-228600" defTabSz="928688" eaLnBrk="0" fontAlgn="base" hangingPunct="0">
              <a:spcBef>
                <a:spcPct val="0"/>
              </a:spcBef>
              <a:spcAft>
                <a:spcPct val="0"/>
              </a:spcAft>
              <a:defRPr sz="2400">
                <a:solidFill>
                  <a:schemeClr val="tx1"/>
                </a:solidFill>
                <a:latin typeface="Calibri" charset="0"/>
                <a:ea typeface="MS PGothic" charset="-128"/>
              </a:defRPr>
            </a:lvl7pPr>
            <a:lvl8pPr marL="3429000" indent="-228600" defTabSz="928688" eaLnBrk="0" fontAlgn="base" hangingPunct="0">
              <a:spcBef>
                <a:spcPct val="0"/>
              </a:spcBef>
              <a:spcAft>
                <a:spcPct val="0"/>
              </a:spcAft>
              <a:defRPr sz="2400">
                <a:solidFill>
                  <a:schemeClr val="tx1"/>
                </a:solidFill>
                <a:latin typeface="Calibri" charset="0"/>
                <a:ea typeface="MS PGothic" charset="-128"/>
              </a:defRPr>
            </a:lvl8pPr>
            <a:lvl9pPr marL="3886200" indent="-228600" defTabSz="928688" eaLnBrk="0" fontAlgn="base" hangingPunct="0">
              <a:spcBef>
                <a:spcPct val="0"/>
              </a:spcBef>
              <a:spcAft>
                <a:spcPct val="0"/>
              </a:spcAft>
              <a:defRPr sz="2400">
                <a:solidFill>
                  <a:schemeClr val="tx1"/>
                </a:solidFill>
                <a:latin typeface="Calibri" charset="0"/>
                <a:ea typeface="MS PGothic" charset="-128"/>
              </a:defRPr>
            </a:lvl9pPr>
          </a:lstStyle>
          <a:p>
            <a:pPr algn="r"/>
            <a:fld id="{430BFAFA-BCFC-354A-89B8-777BA543532A}" type="slidenum">
              <a:rPr lang="en-US" altLang="en-US" sz="1200">
                <a:latin typeface="Arial" charset="0"/>
              </a:rPr>
              <a:pPr algn="r"/>
              <a:t>8</a:t>
            </a:fld>
            <a:endParaRPr lang="en-US" altLang="en-US" sz="1200">
              <a:latin typeface="Arial" charset="0"/>
            </a:endParaRPr>
          </a:p>
        </p:txBody>
      </p:sp>
    </p:spTree>
    <p:extLst>
      <p:ext uri="{BB962C8B-B14F-4D97-AF65-F5344CB8AC3E}">
        <p14:creationId xmlns:p14="http://schemas.microsoft.com/office/powerpoint/2010/main" val="15907181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0722"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2900" indent="-342900" defTabSz="914400"/>
            <a:r>
              <a:rPr lang="en-US" altLang="en-US"/>
              <a:t>3 urgent priorities: restoring ECF volume, resolution of acidosis, replacement of potassium and electrolyte balance</a:t>
            </a:r>
          </a:p>
          <a:p>
            <a:pPr marL="342900" indent="-342900" defTabSz="914400"/>
            <a:r>
              <a:rPr lang="en-US" altLang="en-US"/>
              <a:t>Monitoring of volume status (including fluid intake and output), vital signs, neurologic status, plasma concentrations of electrolytes, anion gap, osmolality, and glucose need to be monitored closely, initially as often as every 2 hours</a:t>
            </a:r>
          </a:p>
        </p:txBody>
      </p:sp>
      <p:sp>
        <p:nvSpPr>
          <p:cNvPr id="30723"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defTabSz="928688" eaLnBrk="0" hangingPunct="0">
              <a:defRPr sz="2400">
                <a:solidFill>
                  <a:schemeClr val="tx1"/>
                </a:solidFill>
                <a:latin typeface="Calibri" charset="0"/>
                <a:ea typeface="MS PGothic" charset="-128"/>
              </a:defRPr>
            </a:lvl1pPr>
            <a:lvl2pPr marL="742950" indent="-285750" defTabSz="928688" eaLnBrk="0" hangingPunct="0">
              <a:defRPr sz="2400">
                <a:solidFill>
                  <a:schemeClr val="tx1"/>
                </a:solidFill>
                <a:latin typeface="Calibri" charset="0"/>
                <a:ea typeface="MS PGothic" charset="-128"/>
              </a:defRPr>
            </a:lvl2pPr>
            <a:lvl3pPr marL="1143000" indent="-228600" defTabSz="928688" eaLnBrk="0" hangingPunct="0">
              <a:defRPr sz="2400">
                <a:solidFill>
                  <a:schemeClr val="tx1"/>
                </a:solidFill>
                <a:latin typeface="Calibri" charset="0"/>
                <a:ea typeface="MS PGothic" charset="-128"/>
              </a:defRPr>
            </a:lvl3pPr>
            <a:lvl4pPr marL="1600200" indent="-228600" defTabSz="928688" eaLnBrk="0" hangingPunct="0">
              <a:defRPr sz="2400">
                <a:solidFill>
                  <a:schemeClr val="tx1"/>
                </a:solidFill>
                <a:latin typeface="Calibri" charset="0"/>
                <a:ea typeface="MS PGothic" charset="-128"/>
              </a:defRPr>
            </a:lvl4pPr>
            <a:lvl5pPr marL="2057400" indent="-228600" defTabSz="928688" eaLnBrk="0" hangingPunct="0">
              <a:defRPr sz="2400">
                <a:solidFill>
                  <a:schemeClr val="tx1"/>
                </a:solidFill>
                <a:latin typeface="Calibri" charset="0"/>
                <a:ea typeface="MS PGothic" charset="-128"/>
              </a:defRPr>
            </a:lvl5pPr>
            <a:lvl6pPr marL="2514600" indent="-228600" defTabSz="928688" eaLnBrk="0" fontAlgn="base" hangingPunct="0">
              <a:spcBef>
                <a:spcPct val="0"/>
              </a:spcBef>
              <a:spcAft>
                <a:spcPct val="0"/>
              </a:spcAft>
              <a:defRPr sz="2400">
                <a:solidFill>
                  <a:schemeClr val="tx1"/>
                </a:solidFill>
                <a:latin typeface="Calibri" charset="0"/>
                <a:ea typeface="MS PGothic" charset="-128"/>
              </a:defRPr>
            </a:lvl6pPr>
            <a:lvl7pPr marL="2971800" indent="-228600" defTabSz="928688" eaLnBrk="0" fontAlgn="base" hangingPunct="0">
              <a:spcBef>
                <a:spcPct val="0"/>
              </a:spcBef>
              <a:spcAft>
                <a:spcPct val="0"/>
              </a:spcAft>
              <a:defRPr sz="2400">
                <a:solidFill>
                  <a:schemeClr val="tx1"/>
                </a:solidFill>
                <a:latin typeface="Calibri" charset="0"/>
                <a:ea typeface="MS PGothic" charset="-128"/>
              </a:defRPr>
            </a:lvl7pPr>
            <a:lvl8pPr marL="3429000" indent="-228600" defTabSz="928688" eaLnBrk="0" fontAlgn="base" hangingPunct="0">
              <a:spcBef>
                <a:spcPct val="0"/>
              </a:spcBef>
              <a:spcAft>
                <a:spcPct val="0"/>
              </a:spcAft>
              <a:defRPr sz="2400">
                <a:solidFill>
                  <a:schemeClr val="tx1"/>
                </a:solidFill>
                <a:latin typeface="Calibri" charset="0"/>
                <a:ea typeface="MS PGothic" charset="-128"/>
              </a:defRPr>
            </a:lvl8pPr>
            <a:lvl9pPr marL="3886200" indent="-228600" defTabSz="928688"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4F4D1F87-5BA6-6A4F-92AF-2B730FA879FC}" type="slidenum">
              <a:rPr lang="en-US" altLang="en-US" sz="1200">
                <a:latin typeface="Arial" charset="0"/>
              </a:rPr>
              <a:pPr algn="r" eaLnBrk="1" hangingPunct="1"/>
              <a:t>10</a:t>
            </a:fld>
            <a:endParaRPr lang="en-US" altLang="en-US" sz="1200">
              <a:latin typeface="Arial" charset="0"/>
            </a:endParaRPr>
          </a:p>
        </p:txBody>
      </p:sp>
    </p:spTree>
    <p:extLst>
      <p:ext uri="{BB962C8B-B14F-4D97-AF65-F5344CB8AC3E}">
        <p14:creationId xmlns:p14="http://schemas.microsoft.com/office/powerpoint/2010/main" val="11764961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2770"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marL="342900" indent="-342900" defTabSz="914400"/>
            <a:endParaRPr lang="en-CA" altLang="en-US"/>
          </a:p>
        </p:txBody>
      </p:sp>
      <p:sp>
        <p:nvSpPr>
          <p:cNvPr id="32771"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defTabSz="928688" eaLnBrk="0" hangingPunct="0">
              <a:defRPr sz="2400">
                <a:solidFill>
                  <a:schemeClr val="tx1"/>
                </a:solidFill>
                <a:latin typeface="Calibri" charset="0"/>
                <a:ea typeface="MS PGothic" charset="-128"/>
              </a:defRPr>
            </a:lvl1pPr>
            <a:lvl2pPr marL="742950" indent="-285750" defTabSz="928688" eaLnBrk="0" hangingPunct="0">
              <a:defRPr sz="2400">
                <a:solidFill>
                  <a:schemeClr val="tx1"/>
                </a:solidFill>
                <a:latin typeface="Calibri" charset="0"/>
                <a:ea typeface="MS PGothic" charset="-128"/>
              </a:defRPr>
            </a:lvl2pPr>
            <a:lvl3pPr marL="1143000" indent="-228600" defTabSz="928688" eaLnBrk="0" hangingPunct="0">
              <a:defRPr sz="2400">
                <a:solidFill>
                  <a:schemeClr val="tx1"/>
                </a:solidFill>
                <a:latin typeface="Calibri" charset="0"/>
                <a:ea typeface="MS PGothic" charset="-128"/>
              </a:defRPr>
            </a:lvl3pPr>
            <a:lvl4pPr marL="1600200" indent="-228600" defTabSz="928688" eaLnBrk="0" hangingPunct="0">
              <a:defRPr sz="2400">
                <a:solidFill>
                  <a:schemeClr val="tx1"/>
                </a:solidFill>
                <a:latin typeface="Calibri" charset="0"/>
                <a:ea typeface="MS PGothic" charset="-128"/>
              </a:defRPr>
            </a:lvl4pPr>
            <a:lvl5pPr marL="2057400" indent="-228600" defTabSz="928688" eaLnBrk="0" hangingPunct="0">
              <a:defRPr sz="2400">
                <a:solidFill>
                  <a:schemeClr val="tx1"/>
                </a:solidFill>
                <a:latin typeface="Calibri" charset="0"/>
                <a:ea typeface="MS PGothic" charset="-128"/>
              </a:defRPr>
            </a:lvl5pPr>
            <a:lvl6pPr marL="2514600" indent="-228600" defTabSz="928688" eaLnBrk="0" fontAlgn="base" hangingPunct="0">
              <a:spcBef>
                <a:spcPct val="0"/>
              </a:spcBef>
              <a:spcAft>
                <a:spcPct val="0"/>
              </a:spcAft>
              <a:defRPr sz="2400">
                <a:solidFill>
                  <a:schemeClr val="tx1"/>
                </a:solidFill>
                <a:latin typeface="Calibri" charset="0"/>
                <a:ea typeface="MS PGothic" charset="-128"/>
              </a:defRPr>
            </a:lvl6pPr>
            <a:lvl7pPr marL="2971800" indent="-228600" defTabSz="928688" eaLnBrk="0" fontAlgn="base" hangingPunct="0">
              <a:spcBef>
                <a:spcPct val="0"/>
              </a:spcBef>
              <a:spcAft>
                <a:spcPct val="0"/>
              </a:spcAft>
              <a:defRPr sz="2400">
                <a:solidFill>
                  <a:schemeClr val="tx1"/>
                </a:solidFill>
                <a:latin typeface="Calibri" charset="0"/>
                <a:ea typeface="MS PGothic" charset="-128"/>
              </a:defRPr>
            </a:lvl7pPr>
            <a:lvl8pPr marL="3429000" indent="-228600" defTabSz="928688" eaLnBrk="0" fontAlgn="base" hangingPunct="0">
              <a:spcBef>
                <a:spcPct val="0"/>
              </a:spcBef>
              <a:spcAft>
                <a:spcPct val="0"/>
              </a:spcAft>
              <a:defRPr sz="2400">
                <a:solidFill>
                  <a:schemeClr val="tx1"/>
                </a:solidFill>
                <a:latin typeface="Calibri" charset="0"/>
                <a:ea typeface="MS PGothic" charset="-128"/>
              </a:defRPr>
            </a:lvl8pPr>
            <a:lvl9pPr marL="3886200" indent="-228600" defTabSz="928688" eaLnBrk="0" fontAlgn="base" hangingPunct="0">
              <a:spcBef>
                <a:spcPct val="0"/>
              </a:spcBef>
              <a:spcAft>
                <a:spcPct val="0"/>
              </a:spcAft>
              <a:defRPr sz="2400">
                <a:solidFill>
                  <a:schemeClr val="tx1"/>
                </a:solidFill>
                <a:latin typeface="Calibri" charset="0"/>
                <a:ea typeface="MS PGothic" charset="-128"/>
              </a:defRPr>
            </a:lvl9pPr>
          </a:lstStyle>
          <a:p>
            <a:pPr algn="r"/>
            <a:fld id="{13251673-7423-DD45-9066-9509C0832373}" type="slidenum">
              <a:rPr lang="en-US" altLang="en-US" sz="1200">
                <a:latin typeface="Arial" charset="0"/>
              </a:rPr>
              <a:pPr algn="r"/>
              <a:t>11</a:t>
            </a:fld>
            <a:endParaRPr lang="en-US" altLang="en-US" sz="1200">
              <a:latin typeface="Arial" charset="0"/>
            </a:endParaRPr>
          </a:p>
        </p:txBody>
      </p:sp>
    </p:spTree>
    <p:extLst>
      <p:ext uri="{BB962C8B-B14F-4D97-AF65-F5344CB8AC3E}">
        <p14:creationId xmlns:p14="http://schemas.microsoft.com/office/powerpoint/2010/main" val="14887374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4818"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marL="342900" indent="-342900" defTabSz="914400"/>
            <a:endParaRPr lang="en-CA" altLang="en-US"/>
          </a:p>
        </p:txBody>
      </p:sp>
      <p:sp>
        <p:nvSpPr>
          <p:cNvPr id="34819"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defTabSz="928688" eaLnBrk="0" hangingPunct="0">
              <a:defRPr sz="2400">
                <a:solidFill>
                  <a:schemeClr val="tx1"/>
                </a:solidFill>
                <a:latin typeface="Calibri" charset="0"/>
                <a:ea typeface="MS PGothic" charset="-128"/>
              </a:defRPr>
            </a:lvl1pPr>
            <a:lvl2pPr marL="742950" indent="-285750" defTabSz="928688" eaLnBrk="0" hangingPunct="0">
              <a:defRPr sz="2400">
                <a:solidFill>
                  <a:schemeClr val="tx1"/>
                </a:solidFill>
                <a:latin typeface="Calibri" charset="0"/>
                <a:ea typeface="MS PGothic" charset="-128"/>
              </a:defRPr>
            </a:lvl2pPr>
            <a:lvl3pPr marL="1143000" indent="-228600" defTabSz="928688" eaLnBrk="0" hangingPunct="0">
              <a:defRPr sz="2400">
                <a:solidFill>
                  <a:schemeClr val="tx1"/>
                </a:solidFill>
                <a:latin typeface="Calibri" charset="0"/>
                <a:ea typeface="MS PGothic" charset="-128"/>
              </a:defRPr>
            </a:lvl3pPr>
            <a:lvl4pPr marL="1600200" indent="-228600" defTabSz="928688" eaLnBrk="0" hangingPunct="0">
              <a:defRPr sz="2400">
                <a:solidFill>
                  <a:schemeClr val="tx1"/>
                </a:solidFill>
                <a:latin typeface="Calibri" charset="0"/>
                <a:ea typeface="MS PGothic" charset="-128"/>
              </a:defRPr>
            </a:lvl4pPr>
            <a:lvl5pPr marL="2057400" indent="-228600" defTabSz="928688" eaLnBrk="0" hangingPunct="0">
              <a:defRPr sz="2400">
                <a:solidFill>
                  <a:schemeClr val="tx1"/>
                </a:solidFill>
                <a:latin typeface="Calibri" charset="0"/>
                <a:ea typeface="MS PGothic" charset="-128"/>
              </a:defRPr>
            </a:lvl5pPr>
            <a:lvl6pPr marL="2514600" indent="-228600" defTabSz="928688" eaLnBrk="0" fontAlgn="base" hangingPunct="0">
              <a:spcBef>
                <a:spcPct val="0"/>
              </a:spcBef>
              <a:spcAft>
                <a:spcPct val="0"/>
              </a:spcAft>
              <a:defRPr sz="2400">
                <a:solidFill>
                  <a:schemeClr val="tx1"/>
                </a:solidFill>
                <a:latin typeface="Calibri" charset="0"/>
                <a:ea typeface="MS PGothic" charset="-128"/>
              </a:defRPr>
            </a:lvl6pPr>
            <a:lvl7pPr marL="2971800" indent="-228600" defTabSz="928688" eaLnBrk="0" fontAlgn="base" hangingPunct="0">
              <a:spcBef>
                <a:spcPct val="0"/>
              </a:spcBef>
              <a:spcAft>
                <a:spcPct val="0"/>
              </a:spcAft>
              <a:defRPr sz="2400">
                <a:solidFill>
                  <a:schemeClr val="tx1"/>
                </a:solidFill>
                <a:latin typeface="Calibri" charset="0"/>
                <a:ea typeface="MS PGothic" charset="-128"/>
              </a:defRPr>
            </a:lvl7pPr>
            <a:lvl8pPr marL="3429000" indent="-228600" defTabSz="928688" eaLnBrk="0" fontAlgn="base" hangingPunct="0">
              <a:spcBef>
                <a:spcPct val="0"/>
              </a:spcBef>
              <a:spcAft>
                <a:spcPct val="0"/>
              </a:spcAft>
              <a:defRPr sz="2400">
                <a:solidFill>
                  <a:schemeClr val="tx1"/>
                </a:solidFill>
                <a:latin typeface="Calibri" charset="0"/>
                <a:ea typeface="MS PGothic" charset="-128"/>
              </a:defRPr>
            </a:lvl8pPr>
            <a:lvl9pPr marL="3886200" indent="-228600" defTabSz="928688" eaLnBrk="0" fontAlgn="base" hangingPunct="0">
              <a:spcBef>
                <a:spcPct val="0"/>
              </a:spcBef>
              <a:spcAft>
                <a:spcPct val="0"/>
              </a:spcAft>
              <a:defRPr sz="2400">
                <a:solidFill>
                  <a:schemeClr val="tx1"/>
                </a:solidFill>
                <a:latin typeface="Calibri" charset="0"/>
                <a:ea typeface="MS PGothic" charset="-128"/>
              </a:defRPr>
            </a:lvl9pPr>
          </a:lstStyle>
          <a:p>
            <a:pPr algn="r"/>
            <a:fld id="{7037C2A1-5134-7247-91C0-A50ACACE9825}" type="slidenum">
              <a:rPr lang="en-US" altLang="en-US" sz="1200">
                <a:latin typeface="Arial" charset="0"/>
              </a:rPr>
              <a:pPr algn="r"/>
              <a:t>12</a:t>
            </a:fld>
            <a:endParaRPr lang="en-US" altLang="en-US" sz="1200">
              <a:latin typeface="Arial" charset="0"/>
            </a:endParaRPr>
          </a:p>
        </p:txBody>
      </p:sp>
    </p:spTree>
    <p:extLst>
      <p:ext uri="{BB962C8B-B14F-4D97-AF65-F5344CB8AC3E}">
        <p14:creationId xmlns:p14="http://schemas.microsoft.com/office/powerpoint/2010/main" val="8787207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6866"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2900" indent="-342900" defTabSz="914400"/>
            <a:r>
              <a:rPr lang="en-US" altLang="en-US"/>
              <a:t>Phosphate repletion if severe hypophosphatemia</a:t>
            </a:r>
          </a:p>
          <a:p>
            <a:pPr marL="342900" indent="-342900" defTabSz="914400"/>
            <a:endParaRPr lang="en-US" altLang="en-US"/>
          </a:p>
        </p:txBody>
      </p:sp>
      <p:sp>
        <p:nvSpPr>
          <p:cNvPr id="36867"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defTabSz="928688" eaLnBrk="0" hangingPunct="0">
              <a:defRPr sz="2400">
                <a:solidFill>
                  <a:schemeClr val="tx1"/>
                </a:solidFill>
                <a:latin typeface="Calibri" charset="0"/>
                <a:ea typeface="MS PGothic" charset="-128"/>
              </a:defRPr>
            </a:lvl1pPr>
            <a:lvl2pPr marL="742950" indent="-285750" defTabSz="928688" eaLnBrk="0" hangingPunct="0">
              <a:defRPr sz="2400">
                <a:solidFill>
                  <a:schemeClr val="tx1"/>
                </a:solidFill>
                <a:latin typeface="Calibri" charset="0"/>
                <a:ea typeface="MS PGothic" charset="-128"/>
              </a:defRPr>
            </a:lvl2pPr>
            <a:lvl3pPr marL="1143000" indent="-228600" defTabSz="928688" eaLnBrk="0" hangingPunct="0">
              <a:defRPr sz="2400">
                <a:solidFill>
                  <a:schemeClr val="tx1"/>
                </a:solidFill>
                <a:latin typeface="Calibri" charset="0"/>
                <a:ea typeface="MS PGothic" charset="-128"/>
              </a:defRPr>
            </a:lvl3pPr>
            <a:lvl4pPr marL="1600200" indent="-228600" defTabSz="928688" eaLnBrk="0" hangingPunct="0">
              <a:defRPr sz="2400">
                <a:solidFill>
                  <a:schemeClr val="tx1"/>
                </a:solidFill>
                <a:latin typeface="Calibri" charset="0"/>
                <a:ea typeface="MS PGothic" charset="-128"/>
              </a:defRPr>
            </a:lvl4pPr>
            <a:lvl5pPr marL="2057400" indent="-228600" defTabSz="928688" eaLnBrk="0" hangingPunct="0">
              <a:defRPr sz="2400">
                <a:solidFill>
                  <a:schemeClr val="tx1"/>
                </a:solidFill>
                <a:latin typeface="Calibri" charset="0"/>
                <a:ea typeface="MS PGothic" charset="-128"/>
              </a:defRPr>
            </a:lvl5pPr>
            <a:lvl6pPr marL="2514600" indent="-228600" defTabSz="928688" eaLnBrk="0" fontAlgn="base" hangingPunct="0">
              <a:spcBef>
                <a:spcPct val="0"/>
              </a:spcBef>
              <a:spcAft>
                <a:spcPct val="0"/>
              </a:spcAft>
              <a:defRPr sz="2400">
                <a:solidFill>
                  <a:schemeClr val="tx1"/>
                </a:solidFill>
                <a:latin typeface="Calibri" charset="0"/>
                <a:ea typeface="MS PGothic" charset="-128"/>
              </a:defRPr>
            </a:lvl6pPr>
            <a:lvl7pPr marL="2971800" indent="-228600" defTabSz="928688" eaLnBrk="0" fontAlgn="base" hangingPunct="0">
              <a:spcBef>
                <a:spcPct val="0"/>
              </a:spcBef>
              <a:spcAft>
                <a:spcPct val="0"/>
              </a:spcAft>
              <a:defRPr sz="2400">
                <a:solidFill>
                  <a:schemeClr val="tx1"/>
                </a:solidFill>
                <a:latin typeface="Calibri" charset="0"/>
                <a:ea typeface="MS PGothic" charset="-128"/>
              </a:defRPr>
            </a:lvl7pPr>
            <a:lvl8pPr marL="3429000" indent="-228600" defTabSz="928688" eaLnBrk="0" fontAlgn="base" hangingPunct="0">
              <a:spcBef>
                <a:spcPct val="0"/>
              </a:spcBef>
              <a:spcAft>
                <a:spcPct val="0"/>
              </a:spcAft>
              <a:defRPr sz="2400">
                <a:solidFill>
                  <a:schemeClr val="tx1"/>
                </a:solidFill>
                <a:latin typeface="Calibri" charset="0"/>
                <a:ea typeface="MS PGothic" charset="-128"/>
              </a:defRPr>
            </a:lvl8pPr>
            <a:lvl9pPr marL="3886200" indent="-228600" defTabSz="928688"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FFBD85D7-7931-824D-B396-54161C1A965D}" type="slidenum">
              <a:rPr lang="en-US" altLang="en-US" sz="1200">
                <a:latin typeface="Arial" charset="0"/>
              </a:rPr>
              <a:pPr algn="r" eaLnBrk="1" hangingPunct="1"/>
              <a:t>13</a:t>
            </a:fld>
            <a:endParaRPr lang="en-US" altLang="en-US" sz="1200">
              <a:latin typeface="Arial" charset="0"/>
            </a:endParaRPr>
          </a:p>
        </p:txBody>
      </p:sp>
    </p:spTree>
    <p:extLst>
      <p:ext uri="{BB962C8B-B14F-4D97-AF65-F5344CB8AC3E}">
        <p14:creationId xmlns:p14="http://schemas.microsoft.com/office/powerpoint/2010/main" val="4138821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smtClean="0"/>
              <a:t>Click to edit Master subtitle style</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34DDA544-3176-3A47-934D-AA604F3884E6}" type="slidenum">
              <a:rPr lang="en-US" altLang="en-US"/>
              <a:pPr/>
              <a:t>‹#›</a:t>
            </a:fld>
            <a:endParaRPr lang="en-US" alt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BB52623D-DF94-874B-82CE-1384A1D8BF48}" type="datetimeFigureOut">
              <a:rPr lang="en-US" altLang="en-US"/>
              <a:pPr/>
              <a:t>10/23/18</a:t>
            </a:fld>
            <a:endParaRPr lang="en-US" altLang="en-US"/>
          </a:p>
        </p:txBody>
      </p:sp>
    </p:spTree>
    <p:extLst>
      <p:ext uri="{BB962C8B-B14F-4D97-AF65-F5344CB8AC3E}">
        <p14:creationId xmlns:p14="http://schemas.microsoft.com/office/powerpoint/2010/main" val="8278780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79545853-C308-6C4D-9374-27EACCF6C1C4}" type="datetimeFigureOut">
              <a:rPr lang="en-US" altLang="en-US"/>
              <a:pPr/>
              <a:t>10/23/18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450B6FFC-2ADC-0A42-805B-0314AB804037}" type="slidenum">
              <a:rPr lang="en-US" altLang="en-US"/>
              <a:pPr/>
              <a:t>‹#›</a:t>
            </a:fld>
            <a:endParaRPr lang="en-US" altLang="en-US"/>
          </a:p>
        </p:txBody>
      </p:sp>
    </p:spTree>
    <p:extLst>
      <p:ext uri="{BB962C8B-B14F-4D97-AF65-F5344CB8AC3E}">
        <p14:creationId xmlns:p14="http://schemas.microsoft.com/office/powerpoint/2010/main" val="574848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9C6F8E7C-7DF0-B542-8C64-9731AEC15E0A}" type="datetimeFigureOut">
              <a:rPr lang="en-US" altLang="en-US"/>
              <a:pPr/>
              <a:t>10/23/18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B006AC43-8FB0-2041-9A27-970524517765}" type="slidenum">
              <a:rPr lang="en-US" altLang="en-US"/>
              <a:pPr/>
              <a:t>‹#›</a:t>
            </a:fld>
            <a:endParaRPr lang="en-US" altLang="en-US"/>
          </a:p>
        </p:txBody>
      </p:sp>
    </p:spTree>
    <p:extLst>
      <p:ext uri="{BB962C8B-B14F-4D97-AF65-F5344CB8AC3E}">
        <p14:creationId xmlns:p14="http://schemas.microsoft.com/office/powerpoint/2010/main" val="21027407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smtClean="0"/>
              <a:t>Click to edit Master subtitle style</a:t>
            </a:r>
            <a:endParaRPr lang="en-US"/>
          </a:p>
        </p:txBody>
      </p:sp>
    </p:spTree>
    <p:extLst>
      <p:ext uri="{BB962C8B-B14F-4D97-AF65-F5344CB8AC3E}">
        <p14:creationId xmlns:p14="http://schemas.microsoft.com/office/powerpoint/2010/main" val="15970860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8701025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Tree>
    <p:extLst>
      <p:ext uri="{BB962C8B-B14F-4D97-AF65-F5344CB8AC3E}">
        <p14:creationId xmlns:p14="http://schemas.microsoft.com/office/powerpoint/2010/main" val="9198908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62865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14837567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14342143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Tree>
    <p:extLst>
      <p:ext uri="{BB962C8B-B14F-4D97-AF65-F5344CB8AC3E}">
        <p14:creationId xmlns:p14="http://schemas.microsoft.com/office/powerpoint/2010/main" val="7494749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59949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20699252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smtClean="0"/>
              <a:t>Click to edit Master text styles</a:t>
            </a:r>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D13EB0FC-D5A4-7A48-8603-1417EE1CBD1F}" type="slidenum">
              <a:rPr lang="en-US" altLang="en-US"/>
              <a:pPr/>
              <a:t>‹#›</a:t>
            </a:fld>
            <a:endParaRPr lang="en-US" alt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E1F89EFC-645D-A844-85BB-88AEA2C3EC5A}" type="datetimeFigureOut">
              <a:rPr lang="en-US" altLang="en-US"/>
              <a:pPr/>
              <a:t>10/23/18</a:t>
            </a:fld>
            <a:endParaRPr lang="en-US" altLang="en-US"/>
          </a:p>
        </p:txBody>
      </p:sp>
    </p:spTree>
    <p:extLst>
      <p:ext uri="{BB962C8B-B14F-4D97-AF65-F5344CB8AC3E}">
        <p14:creationId xmlns:p14="http://schemas.microsoft.com/office/powerpoint/2010/main" val="5990811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9030961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308470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11279833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32D304BF-F257-9240-8DC1-F6117786A24B}" type="slidenum">
              <a:rPr lang="en-US" altLang="en-US"/>
              <a:pPr/>
              <a:t>‹#›</a:t>
            </a:fld>
            <a:endParaRPr lang="en-US" alt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5D11DB74-82AD-3841-8A3E-71CCF004FD11}" type="datetimeFigureOut">
              <a:rPr lang="en-US" altLang="en-US"/>
              <a:pPr/>
              <a:t>10/23/18</a:t>
            </a:fld>
            <a:endParaRPr lang="en-US" altLang="en-US"/>
          </a:p>
        </p:txBody>
      </p:sp>
    </p:spTree>
    <p:extLst>
      <p:ext uri="{BB962C8B-B14F-4D97-AF65-F5344CB8AC3E}">
        <p14:creationId xmlns:p14="http://schemas.microsoft.com/office/powerpoint/2010/main" val="13530803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pPr>
              <a:defRPr/>
            </a:pPr>
            <a:endParaRPr lang="en-US"/>
          </a:p>
        </p:txBody>
      </p:sp>
      <p:sp>
        <p:nvSpPr>
          <p:cNvPr id="7" name="Slide Number Placeholder 8"/>
          <p:cNvSpPr>
            <a:spLocks noGrp="1"/>
          </p:cNvSpPr>
          <p:nvPr>
            <p:ph type="sldNum" sz="quarter" idx="11"/>
          </p:nvPr>
        </p:nvSpPr>
        <p:spPr/>
        <p:txBody>
          <a:bodyPr/>
          <a:lstStyle>
            <a:lvl1pPr>
              <a:defRPr/>
            </a:lvl1pPr>
          </a:lstStyle>
          <a:p>
            <a:fld id="{80459236-9567-3F49-9F0B-B164CD1F4BAB}" type="slidenum">
              <a:rPr lang="en-US" altLang="en-US"/>
              <a:pPr/>
              <a:t>‹#›</a:t>
            </a:fld>
            <a:endParaRPr lang="en-US" altLang="en-US"/>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DF118ED1-D2DD-244E-AB8C-894F2ADDDA1C}" type="datetimeFigureOut">
              <a:rPr lang="en-US" altLang="en-US"/>
              <a:pPr/>
              <a:t>10/23/18</a:t>
            </a:fld>
            <a:endParaRPr lang="en-US" altLang="en-US"/>
          </a:p>
        </p:txBody>
      </p:sp>
    </p:spTree>
    <p:extLst>
      <p:ext uri="{BB962C8B-B14F-4D97-AF65-F5344CB8AC3E}">
        <p14:creationId xmlns:p14="http://schemas.microsoft.com/office/powerpoint/2010/main" val="15165665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Footer Placeholder 3"/>
          <p:cNvSpPr>
            <a:spLocks noGrp="1"/>
          </p:cNvSpPr>
          <p:nvPr>
            <p:ph type="ftr" sz="quarter" idx="10"/>
          </p:nvPr>
        </p:nvSpPr>
        <p:spPr/>
        <p:txBody>
          <a:bodyPr/>
          <a:lstStyle>
            <a:lvl1pPr>
              <a:defRPr/>
            </a:lvl1pPr>
          </a:lstStyle>
          <a:p>
            <a:pPr>
              <a:defRPr/>
            </a:pPr>
            <a:endParaRPr lang="en-US"/>
          </a:p>
        </p:txBody>
      </p:sp>
      <p:sp>
        <p:nvSpPr>
          <p:cNvPr id="4" name="Slide Number Placeholder 4"/>
          <p:cNvSpPr>
            <a:spLocks noGrp="1"/>
          </p:cNvSpPr>
          <p:nvPr>
            <p:ph type="sldNum" sz="quarter" idx="11"/>
          </p:nvPr>
        </p:nvSpPr>
        <p:spPr/>
        <p:txBody>
          <a:bodyPr/>
          <a:lstStyle>
            <a:lvl1pPr>
              <a:defRPr/>
            </a:lvl1pPr>
          </a:lstStyle>
          <a:p>
            <a:fld id="{5AB13EFA-C247-2A4C-A9D0-2FC4D3BEEDB9}" type="slidenum">
              <a:rPr lang="en-US" altLang="en-US"/>
              <a:pPr/>
              <a:t>‹#›</a:t>
            </a:fld>
            <a:endParaRPr lang="en-US" altLang="en-US"/>
          </a:p>
        </p:txBody>
      </p:sp>
      <p:sp>
        <p:nvSpPr>
          <p:cNvPr id="5"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669E4A27-7423-384E-8CD3-2FBE1E270E82}" type="datetimeFigureOut">
              <a:rPr lang="en-US" altLang="en-US"/>
              <a:pPr/>
              <a:t>10/23/18</a:t>
            </a:fld>
            <a:endParaRPr lang="en-US" altLang="en-US"/>
          </a:p>
        </p:txBody>
      </p:sp>
    </p:spTree>
    <p:extLst>
      <p:ext uri="{BB962C8B-B14F-4D97-AF65-F5344CB8AC3E}">
        <p14:creationId xmlns:p14="http://schemas.microsoft.com/office/powerpoint/2010/main" val="4504819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vl1pPr>
          </a:lstStyle>
          <a:p>
            <a:pPr>
              <a:defRPr/>
            </a:pPr>
            <a:endParaRPr lang="en-US"/>
          </a:p>
        </p:txBody>
      </p:sp>
      <p:sp>
        <p:nvSpPr>
          <p:cNvPr id="3" name="Slide Number Placeholder 3"/>
          <p:cNvSpPr>
            <a:spLocks noGrp="1"/>
          </p:cNvSpPr>
          <p:nvPr>
            <p:ph type="sldNum" sz="quarter" idx="11"/>
          </p:nvPr>
        </p:nvSpPr>
        <p:spPr/>
        <p:txBody>
          <a:bodyPr/>
          <a:lstStyle>
            <a:lvl1pPr>
              <a:defRPr/>
            </a:lvl1pPr>
          </a:lstStyle>
          <a:p>
            <a:fld id="{245F3C3C-0D22-F842-8B35-72905271AED1}" type="slidenum">
              <a:rPr lang="en-US" altLang="en-US"/>
              <a:pPr/>
              <a:t>‹#›</a:t>
            </a:fld>
            <a:endParaRPr lang="en-US" altLang="en-US"/>
          </a:p>
        </p:txBody>
      </p:sp>
      <p:sp>
        <p:nvSpPr>
          <p:cNvPr id="4"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32D1C031-5B8D-A94A-8897-B7FE2C987C9C}" type="datetimeFigureOut">
              <a:rPr lang="en-US" altLang="en-US"/>
              <a:pPr/>
              <a:t>10/23/18</a:t>
            </a:fld>
            <a:endParaRPr lang="en-US" altLang="en-US"/>
          </a:p>
        </p:txBody>
      </p:sp>
    </p:spTree>
    <p:extLst>
      <p:ext uri="{BB962C8B-B14F-4D97-AF65-F5344CB8AC3E}">
        <p14:creationId xmlns:p14="http://schemas.microsoft.com/office/powerpoint/2010/main" val="1370412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smtClean="0"/>
              <a:t>Click to edit Master text styles</a:t>
            </a:r>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919F89C8-9931-5D42-8D6E-477241711B37}" type="slidenum">
              <a:rPr lang="en-US" altLang="en-US"/>
              <a:pPr/>
              <a:t>‹#›</a:t>
            </a:fld>
            <a:endParaRPr lang="en-US" alt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D8DCE64B-CF2D-E040-895C-947CE653132D}" type="datetimeFigureOut">
              <a:rPr lang="en-US" altLang="en-US"/>
              <a:pPr/>
              <a:t>10/23/18</a:t>
            </a:fld>
            <a:endParaRPr lang="en-US" altLang="en-US"/>
          </a:p>
        </p:txBody>
      </p:sp>
    </p:spTree>
    <p:extLst>
      <p:ext uri="{BB962C8B-B14F-4D97-AF65-F5344CB8AC3E}">
        <p14:creationId xmlns:p14="http://schemas.microsoft.com/office/powerpoint/2010/main" val="7596137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461B9838-771D-B84E-8F5A-A276D3B84477}" type="datetimeFigureOut">
              <a:rPr lang="en-US" altLang="en-US"/>
              <a:pPr/>
              <a:t>10/23/18</a:t>
            </a:fld>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52E13D34-00F2-6A45-9100-49049A77CD4D}" type="slidenum">
              <a:rPr lang="en-US" altLang="en-US"/>
              <a:pPr/>
              <a:t>‹#›</a:t>
            </a:fld>
            <a:endParaRPr lang="en-US" altLang="en-US"/>
          </a:p>
        </p:txBody>
      </p:sp>
    </p:spTree>
    <p:extLst>
      <p:ext uri="{BB962C8B-B14F-4D97-AF65-F5344CB8AC3E}">
        <p14:creationId xmlns:p14="http://schemas.microsoft.com/office/powerpoint/2010/main" val="37880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18B0F384-72BD-804C-9158-87B63AB2AA03}" type="datetimeFigureOut">
              <a:rPr lang="en-US" altLang="en-US"/>
              <a:pPr/>
              <a:t>10/23/18</a:t>
            </a:fld>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09A3F387-AFDC-7A4A-A3E2-9FE1EBC41AC2}" type="slidenum">
              <a:rPr lang="en-US" altLang="en-US"/>
              <a:pPr/>
              <a:t>‹#›</a:t>
            </a:fld>
            <a:endParaRPr lang="en-US" altLang="en-US"/>
          </a:p>
        </p:txBody>
      </p:sp>
    </p:spTree>
    <p:extLst>
      <p:ext uri="{BB962C8B-B14F-4D97-AF65-F5344CB8AC3E}">
        <p14:creationId xmlns:p14="http://schemas.microsoft.com/office/powerpoint/2010/main" val="100037034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3" Type="http://schemas.openxmlformats.org/officeDocument/2006/relationships/image" Target="../media/image2.png"/><Relationship Id="rId14" Type="http://schemas.openxmlformats.org/officeDocument/2006/relationships/image" Target="../media/image3.png"/><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charset="0"/>
              </a:defRPr>
            </a:lvl1pPr>
          </a:lstStyle>
          <a:p>
            <a:fld id="{8E895308-E20B-504C-9DFA-016E96BD6160}" type="slidenum">
              <a:rPr lang="en-US" altLang="en-US"/>
              <a:pPr/>
              <a:t>‹#›</a:t>
            </a:fld>
            <a:endParaRPr lang="en-US" altLang="en-US"/>
          </a:p>
        </p:txBody>
      </p:sp>
      <p:sp>
        <p:nvSpPr>
          <p:cNvPr id="9" name="Footer Placeholder 8"/>
          <p:cNvSpPr>
            <a:spLocks noGrp="1"/>
          </p:cNvSpPr>
          <p:nvPr>
            <p:ph type="ftr" sz="quarter" idx="3"/>
          </p:nvPr>
        </p:nvSpPr>
        <p:spPr>
          <a:xfrm>
            <a:off x="3028950" y="6356350"/>
            <a:ext cx="3086100" cy="365125"/>
          </a:xfrm>
          <a:prstGeom prst="rect">
            <a:avLst/>
          </a:prstGeom>
        </p:spPr>
        <p:txBody>
          <a:bodyPr vert="horz" lIns="84216" tIns="42108" rIns="84216" bIns="42108" rtlCol="0" anchor="ctr"/>
          <a:lstStyle>
            <a:lvl1pPr algn="ctr" defTabSz="842162" fontAlgn="auto">
              <a:spcBef>
                <a:spcPts val="0"/>
              </a:spcBef>
              <a:spcAft>
                <a:spcPts val="0"/>
              </a:spcAft>
              <a:defRPr sz="1100">
                <a:solidFill>
                  <a:schemeClr val="tx1">
                    <a:tint val="75000"/>
                  </a:schemeClr>
                </a:solidFill>
                <a:latin typeface="+mn-lt"/>
                <a:ea typeface="+mn-ea"/>
                <a:cs typeface="+mn-cs"/>
              </a:defRPr>
            </a:lvl1pPr>
          </a:lstStyle>
          <a:p>
            <a:pPr>
              <a:defRPr/>
            </a:pPr>
            <a:endParaRPr lang="en-US"/>
          </a:p>
        </p:txBody>
      </p:sp>
      <p:sp>
        <p:nvSpPr>
          <p:cNvPr id="1029"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12" name="Rectangle 11"/>
          <p:cNvSpPr/>
          <p:nvPr/>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p>
        </p:txBody>
      </p:sp>
      <p:pic>
        <p:nvPicPr>
          <p:cNvPr id="8"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3" name="TextBox 12"/>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4" name="TextBox 13"/>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3873" r:id="rId1"/>
    <p:sldLayoutId id="2147483874" r:id="rId2"/>
    <p:sldLayoutId id="2147483875" r:id="rId3"/>
    <p:sldLayoutId id="2147483876" r:id="rId4"/>
    <p:sldLayoutId id="2147483877" r:id="rId5"/>
    <p:sldLayoutId id="2147483878" r:id="rId6"/>
    <p:sldLayoutId id="2147483879" r:id="rId7"/>
    <p:sldLayoutId id="2147483880" r:id="rId8"/>
    <p:sldLayoutId id="2147483881" r:id="rId9"/>
    <p:sldLayoutId id="2147483882" r:id="rId10"/>
    <p:sldLayoutId id="2147483883"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MS PGothic" charset="-128"/>
          <a:cs typeface="Open Sans"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Open Sans" charset="0"/>
          <a:ea typeface="MS PGothic" charset="-128"/>
          <a:cs typeface="Open Sans" charset="0"/>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MS PGothic" charset="-128"/>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MS PGothic" charset="-128"/>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charset="-128"/>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charset="-128"/>
          <a:cs typeface="Open Sans Light"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p>
        </p:txBody>
      </p:sp>
      <p:pic>
        <p:nvPicPr>
          <p:cNvPr id="202755" name="Picture 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7739063" y="6288088"/>
            <a:ext cx="1270000" cy="4365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8" name="Rectangle 7">
            <a:extLst>
              <a:ext uri="{FF2B5EF4-FFF2-40B4-BE49-F238E27FC236}"/>
            </a:extLst>
          </p:cNvPr>
          <p:cNvSpPr/>
          <p:nvPr userDrawn="1"/>
        </p:nvSpPr>
        <p:spPr>
          <a:xfrm>
            <a:off x="0" y="6142038"/>
            <a:ext cx="9144000" cy="715962"/>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p>
        </p:txBody>
      </p:sp>
      <p:pic>
        <p:nvPicPr>
          <p:cNvPr id="202757" name="Picture 2"/>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436563" y="942975"/>
            <a:ext cx="2971800" cy="10223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13318"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3319"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9" name="TextBox 8"/>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3872" r:id="rId1"/>
    <p:sldLayoutId id="2147483871" r:id="rId2"/>
    <p:sldLayoutId id="2147483870" r:id="rId3"/>
    <p:sldLayoutId id="2147483869" r:id="rId4"/>
    <p:sldLayoutId id="2147483868" r:id="rId5"/>
    <p:sldLayoutId id="2147483867" r:id="rId6"/>
    <p:sldLayoutId id="2147483866" r:id="rId7"/>
    <p:sldLayoutId id="2147483865" r:id="rId8"/>
    <p:sldLayoutId id="2147483864" r:id="rId9"/>
    <p:sldLayoutId id="2147483863" r:id="rId10"/>
    <p:sldLayoutId id="2147483862"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a:solidFill>
            <a:srgbClr val="1E3268"/>
          </a:solidFill>
          <a:latin typeface="+mj-lt"/>
          <a:ea typeface="MS PGothic" charset="-128"/>
          <a:cs typeface="+mj-cs"/>
        </a:defRPr>
      </a:lvl1pPr>
      <a:lvl2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Open Sans" charset="0"/>
        </a:defRPr>
      </a:lvl2pPr>
      <a:lvl3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Open Sans" charset="0"/>
        </a:defRPr>
      </a:lvl3pPr>
      <a:lvl4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Open Sans" charset="0"/>
        </a:defRPr>
      </a:lvl4pPr>
      <a:lvl5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Open Sans"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a:solidFill>
            <a:srgbClr val="1E3268"/>
          </a:solidFill>
          <a:latin typeface="+mn-lt"/>
          <a:ea typeface="MS PGothic" charset="-128"/>
          <a:cs typeface="+mn-cs"/>
        </a:defRPr>
      </a:lvl1pPr>
      <a:lvl2pPr marL="630238" indent="-209550" algn="l" defTabSz="841375" rtl="0" eaLnBrk="0" fontAlgn="base" hangingPunct="0">
        <a:lnSpc>
          <a:spcPct val="90000"/>
        </a:lnSpc>
        <a:spcBef>
          <a:spcPts val="463"/>
        </a:spcBef>
        <a:spcAft>
          <a:spcPct val="0"/>
        </a:spcAft>
        <a:buFont typeface="Arial" charset="0"/>
        <a:buChar char="•"/>
        <a:defRPr sz="2200">
          <a:solidFill>
            <a:srgbClr val="1E3268"/>
          </a:solidFill>
          <a:latin typeface="Open Sans Light" charset="0"/>
          <a:ea typeface="MS PGothic" charset="-128"/>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a:solidFill>
            <a:srgbClr val="1E3268"/>
          </a:solidFill>
          <a:latin typeface="Open Sans Light" charset="0"/>
          <a:ea typeface="MS PGothic" charset="-128"/>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MS PGothic" charset="-128"/>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MS PGothic" charset="-128"/>
          <a:cs typeface="Open Sans Light" charset="0"/>
        </a:defRPr>
      </a:lvl5pPr>
      <a:lvl6pPr marL="23510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6pPr>
      <a:lvl7pPr marL="28082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7pPr>
      <a:lvl8pPr marL="32654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8pPr>
      <a:lvl9pPr marL="37226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hyperlink" Target="mailto:guidelines@diabetes.ca"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2.png"/><Relationship Id="rId3" Type="http://schemas.openxmlformats.org/officeDocument/2006/relationships/image" Target="../media/image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hyperlink" Target="http://guidelines.diabetes.ca/" TargetMode="External"/><Relationship Id="rId3" Type="http://schemas.openxmlformats.org/officeDocument/2006/relationships/hyperlink" Target="http://diabetes.ca/"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3"/>
          <p:cNvSpPr>
            <a:spLocks noGrp="1"/>
          </p:cNvSpPr>
          <p:nvPr>
            <p:ph type="ctrTitle" idx="4294967295"/>
          </p:nvPr>
        </p:nvSpPr>
        <p:spPr>
          <a:xfrm>
            <a:off x="319088" y="2570163"/>
            <a:ext cx="7434262" cy="912812"/>
          </a:xfrm>
        </p:spPr>
        <p:txBody>
          <a:bodyPr/>
          <a:lstStyle/>
          <a:p>
            <a:r>
              <a:rPr lang="en-US" altLang="en-US"/>
              <a:t/>
            </a:r>
            <a:br>
              <a:rPr lang="en-US" altLang="en-US"/>
            </a:br>
            <a:r>
              <a:rPr lang="en-US" altLang="en-US" sz="3600" b="0">
                <a:latin typeface="Arial" charset="0"/>
              </a:rPr>
              <a:t>2018 Clinical Practice Guidelines</a:t>
            </a:r>
            <a:br>
              <a:rPr lang="en-US" altLang="en-US" sz="3600" b="0">
                <a:latin typeface="Arial" charset="0"/>
              </a:rPr>
            </a:br>
            <a:r>
              <a:rPr lang="en-US" altLang="en-US"/>
              <a:t/>
            </a:r>
            <a:br>
              <a:rPr lang="en-US" altLang="en-US"/>
            </a:br>
            <a:r>
              <a:rPr lang="en-US" altLang="en-US"/>
              <a:t>Hyperglycemic Emergencies in Adults</a:t>
            </a:r>
          </a:p>
        </p:txBody>
      </p:sp>
      <p:sp>
        <p:nvSpPr>
          <p:cNvPr id="16386" name="Subtitle 4"/>
          <p:cNvSpPr>
            <a:spLocks noGrp="1"/>
          </p:cNvSpPr>
          <p:nvPr>
            <p:ph type="subTitle" idx="4294967295"/>
          </p:nvPr>
        </p:nvSpPr>
        <p:spPr>
          <a:xfrm>
            <a:off x="312738" y="4521200"/>
            <a:ext cx="7148512" cy="1387475"/>
          </a:xfrm>
        </p:spPr>
        <p:txBody>
          <a:bodyPr/>
          <a:lstStyle/>
          <a:p>
            <a:pPr marL="0" indent="0">
              <a:buFont typeface="Arial" charset="0"/>
              <a:buNone/>
            </a:pPr>
            <a:r>
              <a:rPr lang="en-US" altLang="en-US" sz="2800">
                <a:solidFill>
                  <a:srgbClr val="00B2EB"/>
                </a:solidFill>
              </a:rPr>
              <a:t>Chapter 15</a:t>
            </a:r>
          </a:p>
          <a:p>
            <a:pPr marL="0" indent="0">
              <a:buFont typeface="Arial" charset="0"/>
              <a:buNone/>
            </a:pPr>
            <a:r>
              <a:rPr lang="en-CA" altLang="en-US" sz="2200"/>
              <a:t>Jeannette Goguen </a:t>
            </a:r>
            <a:r>
              <a:rPr lang="en-CA" altLang="en-US" sz="1700"/>
              <a:t>MD MEd FRCPC</a:t>
            </a:r>
          </a:p>
          <a:p>
            <a:pPr marL="0" indent="0">
              <a:buFont typeface="Arial" charset="0"/>
              <a:buNone/>
            </a:pPr>
            <a:r>
              <a:rPr lang="en-CA" altLang="en-US" sz="2200"/>
              <a:t>Jeremy Gilbert </a:t>
            </a:r>
            <a:r>
              <a:rPr lang="en-CA" altLang="en-US" sz="1700"/>
              <a:t>MD FRCPC</a:t>
            </a:r>
          </a:p>
          <a:p>
            <a:pPr marL="0" indent="0">
              <a:buFont typeface="Arial" charset="0"/>
              <a:buNone/>
            </a:pPr>
            <a:endParaRPr lang="en-US" altLang="en-US" sz="2800">
              <a:solidFill>
                <a:srgbClr val="00B2EB"/>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8000" y="1704975"/>
            <a:ext cx="10985500" cy="325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8" name="Title 1"/>
          <p:cNvSpPr>
            <a:spLocks noGrp="1"/>
          </p:cNvSpPr>
          <p:nvPr>
            <p:ph type="title" idx="4294967295"/>
          </p:nvPr>
        </p:nvSpPr>
        <p:spPr>
          <a:xfrm>
            <a:off x="457200" y="561975"/>
            <a:ext cx="8229600" cy="1143000"/>
          </a:xfrm>
        </p:spPr>
        <p:txBody>
          <a:bodyPr lIns="91440" tIns="45720" rIns="91440" bIns="45720"/>
          <a:lstStyle/>
          <a:p>
            <a:r>
              <a:rPr lang="en-US" altLang="en-US"/>
              <a:t>Fluids, Potassium, Acidosis are the Pillars of Treatment</a:t>
            </a:r>
          </a:p>
        </p:txBody>
      </p:sp>
      <p:sp>
        <p:nvSpPr>
          <p:cNvPr id="5" name="Rectangle 4"/>
          <p:cNvSpPr>
            <a:spLocks noChangeArrowheads="1"/>
          </p:cNvSpPr>
          <p:nvPr/>
        </p:nvSpPr>
        <p:spPr bwMode="auto">
          <a:xfrm>
            <a:off x="1662113" y="2984500"/>
            <a:ext cx="5592762" cy="1047750"/>
          </a:xfrm>
          <a:prstGeom prst="rect">
            <a:avLst/>
          </a:prstGeom>
          <a:noFill/>
          <a:ln w="41275">
            <a:solidFill>
              <a:schemeClr val="accent1"/>
            </a:solidFill>
            <a:miter lim="800000"/>
            <a:headEnd/>
            <a:tailEnd/>
          </a:ln>
          <a:effectLst>
            <a:outerShdw blurRad="63500" dist="23000" dir="5400000" rotWithShape="0">
              <a:srgbClr val="000000">
                <a:alpha val="34999"/>
              </a:srgbClr>
            </a:outerShdw>
          </a:effectLst>
          <a:extLst>
            <a:ext uri="{909E8E84-426E-40dd-AFC4-6F175D3DCCD1}">
              <a14:hiddenFill xmlns:a14="http://schemas.microsoft.com/office/drawing/2010/main" xmlns="">
                <a:solidFill>
                  <a:srgbClr val="FFFFFF"/>
                </a:solidFill>
              </a14:hiddenFill>
            </a:ext>
          </a:extLst>
        </p:spPr>
        <p:txBody>
          <a:bodyPr anchor="ctr"/>
          <a:lstStyle/>
          <a:p>
            <a:pPr algn="ctr" defTabSz="914400" eaLnBrk="0" hangingPunct="0">
              <a:defRPr/>
            </a:pPr>
            <a:endParaRPr lang="en-US" dirty="0">
              <a:solidFill>
                <a:schemeClr val="lt1"/>
              </a:solidFill>
              <a:latin typeface="Arial"/>
              <a:ea typeface="+mn-ea"/>
            </a:endParaRPr>
          </a:p>
        </p:txBody>
      </p:sp>
      <p:sp>
        <p:nvSpPr>
          <p:cNvPr id="3" name="TextBox 2"/>
          <p:cNvSpPr txBox="1">
            <a:spLocks noChangeArrowheads="1"/>
          </p:cNvSpPr>
          <p:nvPr/>
        </p:nvSpPr>
        <p:spPr bwMode="auto">
          <a:xfrm>
            <a:off x="317500" y="4965700"/>
            <a:ext cx="1524000" cy="495300"/>
          </a:xfrm>
          <a:prstGeom prst="rect">
            <a:avLst/>
          </a:prstGeom>
          <a:solidFill>
            <a:schemeClr val="bg1"/>
          </a:solidFill>
          <a:ln w="38100">
            <a:solidFill>
              <a:schemeClr val="accent1"/>
            </a:solidFill>
            <a:miter lim="800000"/>
            <a:headEnd/>
            <a:tailEnd/>
          </a:ln>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algn="ctr" defTabSz="914400"/>
            <a:r>
              <a:rPr lang="en-US" altLang="en-US">
                <a:solidFill>
                  <a:srgbClr val="000000"/>
                </a:solidFill>
                <a:latin typeface="Open Sans" charset="0"/>
              </a:rPr>
              <a:t>IV fluids</a:t>
            </a:r>
          </a:p>
        </p:txBody>
      </p:sp>
      <p:sp>
        <p:nvSpPr>
          <p:cNvPr id="10" name="TextBox 9"/>
          <p:cNvSpPr txBox="1">
            <a:spLocks noChangeArrowheads="1"/>
          </p:cNvSpPr>
          <p:nvPr/>
        </p:nvSpPr>
        <p:spPr bwMode="auto">
          <a:xfrm>
            <a:off x="7578725" y="4959350"/>
            <a:ext cx="1524000" cy="495300"/>
          </a:xfrm>
          <a:prstGeom prst="rect">
            <a:avLst/>
          </a:prstGeom>
          <a:solidFill>
            <a:schemeClr val="bg1"/>
          </a:solidFill>
          <a:ln w="38100">
            <a:solidFill>
              <a:schemeClr val="accent1"/>
            </a:solidFill>
            <a:miter lim="800000"/>
            <a:headEnd/>
            <a:tailEnd/>
          </a:ln>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algn="ctr" defTabSz="914400"/>
            <a:r>
              <a:rPr lang="en-US" altLang="en-US">
                <a:solidFill>
                  <a:srgbClr val="000000"/>
                </a:solidFill>
                <a:latin typeface="Open Sans" charset="0"/>
              </a:rPr>
              <a:t>Acidosis</a:t>
            </a:r>
          </a:p>
        </p:txBody>
      </p:sp>
      <p:sp>
        <p:nvSpPr>
          <p:cNvPr id="11" name="TextBox 10"/>
          <p:cNvSpPr txBox="1">
            <a:spLocks noChangeArrowheads="1"/>
          </p:cNvSpPr>
          <p:nvPr/>
        </p:nvSpPr>
        <p:spPr bwMode="auto">
          <a:xfrm>
            <a:off x="3400425" y="4984750"/>
            <a:ext cx="1831975" cy="860425"/>
          </a:xfrm>
          <a:prstGeom prst="rect">
            <a:avLst/>
          </a:prstGeom>
          <a:solidFill>
            <a:schemeClr val="bg1"/>
          </a:solidFill>
          <a:ln w="38100">
            <a:solidFill>
              <a:schemeClr val="accent1"/>
            </a:solidFill>
            <a:miter lim="800000"/>
            <a:headEnd/>
            <a:tailEnd/>
          </a:ln>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algn="ctr" defTabSz="914400"/>
            <a:r>
              <a:rPr lang="en-US" altLang="en-US">
                <a:solidFill>
                  <a:srgbClr val="000000"/>
                </a:solidFill>
                <a:latin typeface="Open Sans" charset="0"/>
              </a:rPr>
              <a:t>Serum Potassium</a:t>
            </a:r>
          </a:p>
        </p:txBody>
      </p:sp>
      <p:sp>
        <p:nvSpPr>
          <p:cNvPr id="175112" name="Text Box 8"/>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15.  Hyperglycemic Emergencies in Adults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animBg="1"/>
      <p:bldP spid="10"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idx="4294967295"/>
          </p:nvPr>
        </p:nvSpPr>
        <p:spPr>
          <a:xfrm>
            <a:off x="687388" y="-174625"/>
            <a:ext cx="7848600" cy="1144588"/>
          </a:xfrm>
        </p:spPr>
        <p:txBody>
          <a:bodyPr lIns="91440" tIns="45720" rIns="91440" bIns="45720"/>
          <a:lstStyle/>
          <a:p>
            <a:r>
              <a:rPr lang="en-US" altLang="en-US" sz="2400"/>
              <a:t>Replace Fluids with IV 0.9% NaCl until Euvolemic</a:t>
            </a:r>
          </a:p>
        </p:txBody>
      </p:sp>
      <p:sp>
        <p:nvSpPr>
          <p:cNvPr id="3" name="Rectangle 2"/>
          <p:cNvSpPr/>
          <p:nvPr/>
        </p:nvSpPr>
        <p:spPr>
          <a:xfrm>
            <a:off x="0" y="5921375"/>
            <a:ext cx="9144000" cy="301625"/>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31747"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04975" y="701675"/>
            <a:ext cx="5375275" cy="615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idx="4294967295"/>
          </p:nvPr>
        </p:nvSpPr>
        <p:spPr>
          <a:xfrm>
            <a:off x="768350" y="0"/>
            <a:ext cx="7889875" cy="1327150"/>
          </a:xfrm>
        </p:spPr>
        <p:txBody>
          <a:bodyPr lIns="91440" tIns="45720" rIns="91440" bIns="45720"/>
          <a:lstStyle/>
          <a:p>
            <a:r>
              <a:rPr lang="en-US" altLang="en-US" sz="2400"/>
              <a:t>Once euvolemic, consider plasma Na</a:t>
            </a:r>
            <a:r>
              <a:rPr lang="en-US" altLang="en-US" sz="2400" baseline="30000"/>
              <a:t>+</a:t>
            </a:r>
            <a:r>
              <a:rPr lang="en-US" altLang="en-US" sz="2400"/>
              <a:t> and glucose to determine IV fluid type</a:t>
            </a:r>
          </a:p>
        </p:txBody>
      </p:sp>
      <p:sp>
        <p:nvSpPr>
          <p:cNvPr id="7" name="Rectangle 6"/>
          <p:cNvSpPr/>
          <p:nvPr/>
        </p:nvSpPr>
        <p:spPr>
          <a:xfrm>
            <a:off x="0" y="5921375"/>
            <a:ext cx="9144000" cy="301625"/>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33795"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8350" y="1143000"/>
            <a:ext cx="7023100" cy="574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idx="4294967295"/>
          </p:nvPr>
        </p:nvSpPr>
        <p:spPr>
          <a:xfrm>
            <a:off x="741363" y="-1588"/>
            <a:ext cx="7889875" cy="1325563"/>
          </a:xfrm>
        </p:spPr>
        <p:txBody>
          <a:bodyPr lIns="91440" tIns="45720" rIns="91440" bIns="45720"/>
          <a:lstStyle/>
          <a:p>
            <a:r>
              <a:rPr lang="en-US" altLang="en-US" sz="2400"/>
              <a:t>Replace Potassium:  Hypokalemia is an avoidable cause of death in DKA</a:t>
            </a:r>
          </a:p>
        </p:txBody>
      </p:sp>
      <p:sp>
        <p:nvSpPr>
          <p:cNvPr id="7" name="TextBox 6"/>
          <p:cNvSpPr txBox="1">
            <a:spLocks noChangeArrowheads="1"/>
          </p:cNvSpPr>
          <p:nvPr/>
        </p:nvSpPr>
        <p:spPr bwMode="auto">
          <a:xfrm>
            <a:off x="5784850" y="3609975"/>
            <a:ext cx="2846388" cy="1373188"/>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algn="ctr" defTabSz="914400"/>
            <a:r>
              <a:rPr lang="en-US" altLang="en-US" sz="2800" b="1">
                <a:solidFill>
                  <a:srgbClr val="1E3268"/>
                </a:solidFill>
                <a:latin typeface="Open Sans" charset="0"/>
              </a:rPr>
              <a:t>Correct K</a:t>
            </a:r>
            <a:r>
              <a:rPr lang="en-US" altLang="en-US" sz="2800" b="1" baseline="30000">
                <a:solidFill>
                  <a:srgbClr val="1E3268"/>
                </a:solidFill>
                <a:latin typeface="Open Sans" charset="0"/>
              </a:rPr>
              <a:t>+</a:t>
            </a:r>
            <a:r>
              <a:rPr lang="en-US" altLang="en-US" sz="2800" b="1">
                <a:solidFill>
                  <a:srgbClr val="1E3268"/>
                </a:solidFill>
                <a:latin typeface="Open Sans" charset="0"/>
              </a:rPr>
              <a:t> first THEN </a:t>
            </a:r>
          </a:p>
          <a:p>
            <a:pPr algn="ctr" defTabSz="914400"/>
            <a:r>
              <a:rPr lang="en-US" altLang="en-US" sz="2800" b="1">
                <a:solidFill>
                  <a:srgbClr val="1E3268"/>
                </a:solidFill>
                <a:latin typeface="Open Sans" charset="0"/>
              </a:rPr>
              <a:t>start insulin</a:t>
            </a:r>
          </a:p>
        </p:txBody>
      </p:sp>
      <p:sp>
        <p:nvSpPr>
          <p:cNvPr id="8" name="Rectangle 7"/>
          <p:cNvSpPr/>
          <p:nvPr/>
        </p:nvSpPr>
        <p:spPr>
          <a:xfrm>
            <a:off x="0" y="5921375"/>
            <a:ext cx="9144000" cy="301625"/>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3584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55675" y="1127125"/>
            <a:ext cx="4584700" cy="573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5921375"/>
            <a:ext cx="9144000" cy="301625"/>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37890" name="Title 1"/>
          <p:cNvSpPr>
            <a:spLocks noGrp="1"/>
          </p:cNvSpPr>
          <p:nvPr>
            <p:ph type="title" idx="4294967295"/>
          </p:nvPr>
        </p:nvSpPr>
        <p:spPr>
          <a:xfrm>
            <a:off x="0" y="0"/>
            <a:ext cx="9144000" cy="1143000"/>
          </a:xfrm>
        </p:spPr>
        <p:txBody>
          <a:bodyPr lIns="91440" tIns="45720" rIns="91440" bIns="45720"/>
          <a:lstStyle/>
          <a:p>
            <a:r>
              <a:rPr lang="en-US" altLang="en-US" sz="4800"/>
              <a:t>     </a:t>
            </a:r>
            <a:r>
              <a:rPr lang="en-US" altLang="en-US" sz="3200"/>
              <a:t>Management of Acidosis with Insulin</a:t>
            </a:r>
          </a:p>
        </p:txBody>
      </p:sp>
      <p:sp>
        <p:nvSpPr>
          <p:cNvPr id="5" name="TextBox 4"/>
          <p:cNvSpPr txBox="1">
            <a:spLocks noChangeArrowheads="1"/>
          </p:cNvSpPr>
          <p:nvPr/>
        </p:nvSpPr>
        <p:spPr bwMode="auto">
          <a:xfrm>
            <a:off x="5876925" y="1714500"/>
            <a:ext cx="2921000" cy="3992563"/>
          </a:xfrm>
          <a:prstGeom prst="rect">
            <a:avLst/>
          </a:prstGeom>
          <a:noFill/>
          <a:ln w="5715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algn="ctr" defTabSz="914400"/>
            <a:r>
              <a:rPr lang="en-US" altLang="en-US" sz="2800">
                <a:solidFill>
                  <a:srgbClr val="1E3268"/>
                </a:solidFill>
                <a:latin typeface="Open Sans" charset="0"/>
              </a:rPr>
              <a:t>Insulin should be maintained until the anion gap normalizes</a:t>
            </a:r>
          </a:p>
          <a:p>
            <a:pPr algn="ctr" defTabSz="914400"/>
            <a:endParaRPr lang="en-US" altLang="en-US" sz="2800">
              <a:solidFill>
                <a:srgbClr val="1E3268"/>
              </a:solidFill>
              <a:latin typeface="Open Sans" charset="0"/>
            </a:endParaRPr>
          </a:p>
          <a:p>
            <a:pPr algn="ctr" defTabSz="914400"/>
            <a:r>
              <a:rPr lang="en-US" altLang="en-US" sz="2800" b="1">
                <a:solidFill>
                  <a:srgbClr val="1E3268"/>
                </a:solidFill>
                <a:latin typeface="Open Sans" charset="0"/>
              </a:rPr>
              <a:t>Insulin used to treat the acidosis, not the glucose!</a:t>
            </a:r>
          </a:p>
        </p:txBody>
      </p:sp>
      <p:pic>
        <p:nvPicPr>
          <p:cNvPr id="37892"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31850" y="2352675"/>
            <a:ext cx="4645025" cy="450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p:nvSpPr>
        <p:spPr bwMode="auto">
          <a:xfrm>
            <a:off x="927100" y="2990850"/>
            <a:ext cx="1565275" cy="1660525"/>
          </a:xfrm>
          <a:prstGeom prst="rect">
            <a:avLst/>
          </a:prstGeom>
          <a:noFill/>
          <a:ln w="57150">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a:endParaRPr lang="en-CA" altLang="en-US">
              <a:latin typeface="Arial" charset="0"/>
            </a:endParaRPr>
          </a:p>
        </p:txBody>
      </p:sp>
      <p:pic>
        <p:nvPicPr>
          <p:cNvPr id="37894"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11225" y="1287463"/>
            <a:ext cx="4603750" cy="1312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idx="4294967295"/>
          </p:nvPr>
        </p:nvSpPr>
        <p:spPr>
          <a:xfrm>
            <a:off x="630238" y="557213"/>
            <a:ext cx="7889875" cy="1325562"/>
          </a:xfrm>
        </p:spPr>
        <p:txBody>
          <a:bodyPr lIns="91440" tIns="45720" rIns="91440" bIns="45720"/>
          <a:lstStyle/>
          <a:p>
            <a:r>
              <a:rPr lang="en-US" altLang="en-US"/>
              <a:t>Identify and Treat the Precipitating Factor</a:t>
            </a:r>
          </a:p>
        </p:txBody>
      </p:sp>
      <p:sp>
        <p:nvSpPr>
          <p:cNvPr id="39938" name="Content Placeholder 2"/>
          <p:cNvSpPr>
            <a:spLocks noGrp="1"/>
          </p:cNvSpPr>
          <p:nvPr>
            <p:ph idx="4294967295"/>
          </p:nvPr>
        </p:nvSpPr>
        <p:spPr>
          <a:xfrm>
            <a:off x="630238" y="1897063"/>
            <a:ext cx="7889875" cy="4329112"/>
          </a:xfrm>
        </p:spPr>
        <p:txBody>
          <a:bodyPr lIns="91440" tIns="45720" rIns="91440" bIns="45720"/>
          <a:lstStyle/>
          <a:p>
            <a:pPr marL="342900" indent="-342900" defTabSz="914400" eaLnBrk="1" hangingPunct="1">
              <a:lnSpc>
                <a:spcPct val="130000"/>
              </a:lnSpc>
            </a:pPr>
            <a:r>
              <a:rPr lang="en-US" altLang="en-US" sz="2000" b="0"/>
              <a:t>Insulin omission – </a:t>
            </a:r>
            <a:r>
              <a:rPr lang="en-US" altLang="en-US" sz="2000"/>
              <a:t>MOST COMMON CAUSE of DKA</a:t>
            </a:r>
          </a:p>
          <a:p>
            <a:pPr marL="342900" indent="-342900" defTabSz="914400" eaLnBrk="1" hangingPunct="1">
              <a:lnSpc>
                <a:spcPct val="130000"/>
              </a:lnSpc>
            </a:pPr>
            <a:r>
              <a:rPr lang="en-US" altLang="en-US" sz="2000" b="0"/>
              <a:t>New diagnosis of diabetes</a:t>
            </a:r>
          </a:p>
          <a:p>
            <a:pPr marL="342900" indent="-342900" defTabSz="914400" eaLnBrk="1" hangingPunct="1">
              <a:lnSpc>
                <a:spcPct val="130000"/>
              </a:lnSpc>
            </a:pPr>
            <a:r>
              <a:rPr lang="en-US" altLang="en-US" sz="2000" b="0"/>
              <a:t>Infection / Sepsis</a:t>
            </a:r>
          </a:p>
          <a:p>
            <a:pPr marL="342900" indent="-342900" defTabSz="914400" eaLnBrk="1" hangingPunct="1">
              <a:lnSpc>
                <a:spcPct val="130000"/>
              </a:lnSpc>
            </a:pPr>
            <a:r>
              <a:rPr lang="en-US" altLang="en-US" sz="2000" b="0"/>
              <a:t>Myocardial infarction				</a:t>
            </a:r>
          </a:p>
          <a:p>
            <a:pPr marL="742950" lvl="1" indent="-285750" defTabSz="914400" eaLnBrk="1" hangingPunct="1">
              <a:lnSpc>
                <a:spcPct val="130000"/>
              </a:lnSpc>
            </a:pPr>
            <a:r>
              <a:rPr lang="en-US" altLang="en-US" sz="2000">
                <a:latin typeface="Open Sans" charset="0"/>
              </a:rPr>
              <a:t>Small rise in troponin may occur without overt ischemia</a:t>
            </a:r>
          </a:p>
          <a:p>
            <a:pPr marL="742950" lvl="1" indent="-285750" defTabSz="914400" eaLnBrk="1" hangingPunct="1">
              <a:lnSpc>
                <a:spcPct val="130000"/>
              </a:lnSpc>
            </a:pPr>
            <a:r>
              <a:rPr lang="en-US" altLang="en-US" sz="2000">
                <a:latin typeface="Open Sans" charset="0"/>
              </a:rPr>
              <a:t>ECG changes may reflect hyperkalemia</a:t>
            </a:r>
          </a:p>
          <a:p>
            <a:pPr marL="342900" indent="-342900" defTabSz="914400" eaLnBrk="1" hangingPunct="1">
              <a:lnSpc>
                <a:spcPct val="130000"/>
              </a:lnSpc>
            </a:pPr>
            <a:r>
              <a:rPr lang="en-US" altLang="en-US" sz="2000" b="0"/>
              <a:t>Thyrotoxicosis</a:t>
            </a:r>
          </a:p>
          <a:p>
            <a:pPr marL="342900" indent="-342900" defTabSz="914400" eaLnBrk="1" hangingPunct="1">
              <a:lnSpc>
                <a:spcPct val="130000"/>
              </a:lnSpc>
            </a:pPr>
            <a:r>
              <a:rPr lang="en-US" altLang="en-US" sz="2000" b="0"/>
              <a:t>Drugs</a:t>
            </a:r>
          </a:p>
          <a:p>
            <a:pPr marL="342900" indent="-342900" defTabSz="914400">
              <a:lnSpc>
                <a:spcPct val="130000"/>
              </a:lnSpc>
            </a:pPr>
            <a:endParaRPr lang="en-US" altLang="en-US" sz="2000" b="0"/>
          </a:p>
        </p:txBody>
      </p:sp>
      <p:sp>
        <p:nvSpPr>
          <p:cNvPr id="185348"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15.  Hyperglycemic Emergencies in Adults </a:t>
            </a:r>
          </a:p>
        </p:txBody>
      </p:sp>
      <p:sp>
        <p:nvSpPr>
          <p:cNvPr id="39941" name="Rectangle 5"/>
          <p:cNvSpPr>
            <a:spLocks noChangeArrowheads="1"/>
          </p:cNvSpPr>
          <p:nvPr/>
        </p:nvSpPr>
        <p:spPr bwMode="auto">
          <a:xfrm>
            <a:off x="442913" y="6351588"/>
            <a:ext cx="70485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altLang="en-US" sz="1400" i="1"/>
              <a:t>DKA,  </a:t>
            </a:r>
            <a:r>
              <a:rPr lang="en-US" altLang="en-US" sz="1400"/>
              <a:t>diabetic ketoacidosis  </a:t>
            </a:r>
            <a:endParaRPr lang="en-CA" alt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idx="4294967295"/>
          </p:nvPr>
        </p:nvSpPr>
        <p:spPr/>
        <p:txBody>
          <a:bodyPr lIns="91440" tIns="45720" rIns="91440" bIns="45720"/>
          <a:lstStyle/>
          <a:p>
            <a:r>
              <a:rPr lang="en-US" altLang="en-US"/>
              <a:t>Prevention of DKA / HHS</a:t>
            </a:r>
          </a:p>
        </p:txBody>
      </p:sp>
      <p:sp>
        <p:nvSpPr>
          <p:cNvPr id="41986" name="Content Placeholder 2"/>
          <p:cNvSpPr>
            <a:spLocks noGrp="1"/>
          </p:cNvSpPr>
          <p:nvPr>
            <p:ph idx="4294967295"/>
          </p:nvPr>
        </p:nvSpPr>
        <p:spPr>
          <a:xfrm>
            <a:off x="766763" y="1752600"/>
            <a:ext cx="7772400" cy="4114800"/>
          </a:xfrm>
        </p:spPr>
        <p:txBody>
          <a:bodyPr lIns="91440" tIns="45720" rIns="91440" bIns="45720"/>
          <a:lstStyle/>
          <a:p>
            <a:pPr marL="342900" indent="-342900" defTabSz="914400">
              <a:lnSpc>
                <a:spcPct val="110000"/>
              </a:lnSpc>
            </a:pPr>
            <a:r>
              <a:rPr lang="en-US" altLang="en-US"/>
              <a:t>Type 1 diabetes</a:t>
            </a:r>
          </a:p>
          <a:p>
            <a:pPr marL="742950" lvl="1" indent="-285750" defTabSz="914400">
              <a:lnSpc>
                <a:spcPct val="110000"/>
              </a:lnSpc>
            </a:pPr>
            <a:r>
              <a:rPr lang="en-US" altLang="en-US">
                <a:latin typeface="Open Sans" charset="0"/>
              </a:rPr>
              <a:t>Education around sick day management </a:t>
            </a:r>
          </a:p>
          <a:p>
            <a:pPr marL="742950" lvl="1" indent="-285750" defTabSz="914400">
              <a:lnSpc>
                <a:spcPct val="110000"/>
              </a:lnSpc>
            </a:pPr>
            <a:r>
              <a:rPr lang="en-US" altLang="en-US">
                <a:latin typeface="Open Sans" charset="0"/>
              </a:rPr>
              <a:t>Continuation of insulin even when not eating</a:t>
            </a:r>
          </a:p>
          <a:p>
            <a:pPr marL="742950" lvl="1" indent="-285750" defTabSz="914400">
              <a:lnSpc>
                <a:spcPct val="110000"/>
              </a:lnSpc>
            </a:pPr>
            <a:r>
              <a:rPr lang="en-US" altLang="en-US">
                <a:latin typeface="Open Sans" charset="0"/>
              </a:rPr>
              <a:t>Frequent monitoring when ill</a:t>
            </a:r>
          </a:p>
          <a:p>
            <a:pPr marL="342900" indent="-342900" defTabSz="914400">
              <a:lnSpc>
                <a:spcPct val="110000"/>
              </a:lnSpc>
            </a:pPr>
            <a:r>
              <a:rPr lang="en-US" altLang="en-US"/>
              <a:t>Type 2 diabetes</a:t>
            </a:r>
          </a:p>
          <a:p>
            <a:pPr marL="742950" lvl="1" indent="-285750" defTabSz="914400">
              <a:lnSpc>
                <a:spcPct val="110000"/>
              </a:lnSpc>
            </a:pPr>
            <a:r>
              <a:rPr lang="en-US" altLang="en-US">
                <a:latin typeface="Open Sans" charset="0"/>
              </a:rPr>
              <a:t>Education around sick day management</a:t>
            </a:r>
          </a:p>
          <a:p>
            <a:pPr marL="742950" lvl="1" indent="-285750" defTabSz="914400">
              <a:lnSpc>
                <a:spcPct val="110000"/>
              </a:lnSpc>
            </a:pPr>
            <a:r>
              <a:rPr lang="en-US" altLang="en-US">
                <a:latin typeface="Open Sans" charset="0"/>
              </a:rPr>
              <a:t>Frequent monitoring when ill</a:t>
            </a:r>
          </a:p>
        </p:txBody>
      </p:sp>
      <p:sp>
        <p:nvSpPr>
          <p:cNvPr id="187396"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15.  Hyperglycemic Emergencies in Adults </a:t>
            </a:r>
          </a:p>
        </p:txBody>
      </p:sp>
      <p:sp>
        <p:nvSpPr>
          <p:cNvPr id="41989" name="Rectangle 5"/>
          <p:cNvSpPr>
            <a:spLocks noChangeArrowheads="1"/>
          </p:cNvSpPr>
          <p:nvPr/>
        </p:nvSpPr>
        <p:spPr bwMode="auto">
          <a:xfrm>
            <a:off x="442913" y="6351588"/>
            <a:ext cx="70485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altLang="en-US" sz="1400" i="1"/>
              <a:t>DKA,  </a:t>
            </a:r>
            <a:r>
              <a:rPr lang="en-US" altLang="en-US" sz="1400"/>
              <a:t>diabetic ketoacidosis;, </a:t>
            </a:r>
            <a:r>
              <a:rPr lang="en-US" altLang="en-US" sz="1400" i="1"/>
              <a:t>HHS</a:t>
            </a:r>
            <a:r>
              <a:rPr lang="en-US" altLang="en-US" sz="1400"/>
              <a:t>, hyperosmolar hyperglycemic state  </a:t>
            </a:r>
            <a:endParaRPr lang="en-CA" alt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4" name="Rectangle 4"/>
          <p:cNvSpPr>
            <a:spLocks noChangeArrowheads="1"/>
          </p:cNvSpPr>
          <p:nvPr/>
        </p:nvSpPr>
        <p:spPr bwMode="auto">
          <a:xfrm>
            <a:off x="-1309688" y="1417638"/>
            <a:ext cx="184150" cy="8683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r>
              <a:rPr lang="en-US" altLang="en-US" sz="1700"/>
              <a:t/>
            </a:r>
            <a:br>
              <a:rPr lang="en-US" altLang="en-US" sz="1700"/>
            </a:br>
            <a:endParaRPr lang="en-US" altLang="en-US" sz="1700"/>
          </a:p>
          <a:p>
            <a:endParaRPr lang="en-US" altLang="en-US" sz="1700"/>
          </a:p>
        </p:txBody>
      </p:sp>
      <p:graphicFrame>
        <p:nvGraphicFramePr>
          <p:cNvPr id="158786" name="Group 66"/>
          <p:cNvGraphicFramePr>
            <a:graphicFrameLocks noGrp="1"/>
          </p:cNvGraphicFramePr>
          <p:nvPr/>
        </p:nvGraphicFramePr>
        <p:xfrm>
          <a:off x="463550" y="819150"/>
          <a:ext cx="8418513" cy="4391025"/>
        </p:xfrm>
        <a:graphic>
          <a:graphicData uri="http://schemas.openxmlformats.org/drawingml/2006/table">
            <a:tbl>
              <a:tblPr/>
              <a:tblGrid>
                <a:gridCol w="4000500"/>
                <a:gridCol w="2489200"/>
                <a:gridCol w="1928813"/>
              </a:tblGrid>
              <a:tr h="639763">
                <a:tc gridSpan="3">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bg1"/>
                          </a:solidFill>
                          <a:effectLst/>
                          <a:latin typeface="Arial" charset="0"/>
                          <a:ea typeface="MS PGothic" charset="-128"/>
                        </a:rPr>
                        <a:t>Priorities* to be addressed in the management of adults presenting with hyperglycemic emergencies</a:t>
                      </a:r>
                    </a:p>
                  </a:txBody>
                  <a:tcPr horzOverflow="overflow">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381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lnTlToBr>
                      <a:noFill/>
                    </a:lnTlToBr>
                    <a:lnBlToTr>
                      <a:noFill/>
                    </a:lnBlToTr>
                    <a:solidFill>
                      <a:schemeClr val="accent1"/>
                    </a:solidFill>
                  </a:tcPr>
                </a:tc>
                <a:tc hMerge="1">
                  <a:txBody>
                    <a:bodyPr/>
                    <a:lstStyle/>
                    <a:p>
                      <a:endParaRPr lang="en-US"/>
                    </a:p>
                  </a:txBody>
                  <a:tcPr/>
                </a:tc>
                <a:tc hMerge="1">
                  <a:txBody>
                    <a:bodyPr/>
                    <a:lstStyle/>
                    <a:p>
                      <a:endParaRPr lang="en-US"/>
                    </a:p>
                  </a:txBody>
                  <a:tcPr/>
                </a:tc>
              </a:tr>
              <a:tr h="731838">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Arial" charset="0"/>
                          <a:ea typeface="MS PGothic" charset="-128"/>
                        </a:rPr>
                        <a:t>Metabolic</a:t>
                      </a:r>
                      <a:endParaRPr kumimoji="0" lang="en-US" altLang="en-US" sz="1400" b="0" i="0" u="none" strike="noStrike" cap="none" normalizeH="0" baseline="0">
                        <a:ln>
                          <a:noFill/>
                        </a:ln>
                        <a:solidFill>
                          <a:schemeClr val="tx1"/>
                        </a:solidFill>
                        <a:effectLst/>
                        <a:latin typeface="Calibri" charset="0"/>
                        <a:ea typeface="MS PGothic" charset="-128"/>
                      </a:endParaRPr>
                    </a:p>
                  </a:txBody>
                  <a:tcPr horzOverflow="overflow">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lnTlToBr>
                      <a:noFill/>
                    </a:lnTlToBr>
                    <a:lnBlToTr>
                      <a:noFill/>
                    </a:lnBlToTr>
                    <a:solidFill>
                      <a:schemeClr val="accent1">
                        <a:alpha val="50195"/>
                      </a:schemeClr>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Arial" charset="0"/>
                          <a:ea typeface="MS PGothic" charset="-128"/>
                        </a:rPr>
                        <a:t>Precipitating cause of DKA/HHS</a:t>
                      </a:r>
                      <a:endParaRPr kumimoji="0" lang="en-US" altLang="en-US" sz="1400" b="0" i="0" u="none" strike="noStrike" cap="none" normalizeH="0" baseline="0">
                        <a:ln>
                          <a:noFill/>
                        </a:ln>
                        <a:solidFill>
                          <a:schemeClr val="tx1"/>
                        </a:solidFill>
                        <a:effectLst/>
                        <a:latin typeface="Calibri" charset="0"/>
                        <a:ea typeface="MS PGothic" charset="-128"/>
                      </a:endParaRPr>
                    </a:p>
                  </a:txBody>
                  <a:tcPr horzOverflow="overflow">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lnTlToBr>
                      <a:noFill/>
                    </a:lnTlToBr>
                    <a:lnBlToTr>
                      <a:noFill/>
                    </a:lnBlToTr>
                    <a:solidFill>
                      <a:schemeClr val="accent1">
                        <a:alpha val="50195"/>
                      </a:schemeClr>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Arial" charset="0"/>
                          <a:ea typeface="MS PGothic" charset="-128"/>
                        </a:rPr>
                        <a:t>Other complications of DKA/HHS</a:t>
                      </a:r>
                      <a:endParaRPr kumimoji="0" lang="en-US" altLang="en-US" sz="1400" b="0" i="0" u="none" strike="noStrike" cap="none" normalizeH="0" baseline="0">
                        <a:ln>
                          <a:noFill/>
                        </a:ln>
                        <a:solidFill>
                          <a:schemeClr val="tx1"/>
                        </a:solidFill>
                        <a:effectLst/>
                        <a:latin typeface="Calibri" charset="0"/>
                        <a:ea typeface="MS PGothic" charset="-128"/>
                      </a:endParaRPr>
                    </a:p>
                  </a:txBody>
                  <a:tcPr horzOverflow="overflow">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lnTlToBr>
                      <a:noFill/>
                    </a:lnTlToBr>
                    <a:lnBlToTr>
                      <a:noFill/>
                    </a:lnBlToTr>
                    <a:solidFill>
                      <a:schemeClr val="accent1">
                        <a:alpha val="50195"/>
                      </a:schemeClr>
                    </a:solidFill>
                  </a:tcPr>
                </a:tc>
              </a:tr>
              <a:tr h="3019425">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endParaRPr kumimoji="0" lang="en-US" altLang="en-US" sz="1400" b="0" i="0" u="none" strike="noStrike" cap="none" normalizeH="0" baseline="0">
                        <a:ln>
                          <a:noFill/>
                        </a:ln>
                        <a:solidFill>
                          <a:schemeClr val="tx1"/>
                        </a:solidFill>
                        <a:effectLst/>
                        <a:latin typeface="Calibri" charset="0"/>
                        <a:ea typeface="MS PGothic" charset="-128"/>
                      </a:endParaRP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a:ln>
                            <a:noFill/>
                          </a:ln>
                          <a:solidFill>
                            <a:srgbClr val="000000"/>
                          </a:solidFill>
                          <a:effectLst/>
                          <a:latin typeface="Arial" charset="0"/>
                          <a:ea typeface="MS PGothic" charset="-128"/>
                        </a:rPr>
                        <a:t> ECFV contraction</a:t>
                      </a: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a:ln>
                            <a:noFill/>
                          </a:ln>
                          <a:solidFill>
                            <a:srgbClr val="000000"/>
                          </a:solidFill>
                          <a:effectLst/>
                          <a:latin typeface="Arial" charset="0"/>
                          <a:ea typeface="MS PGothic" charset="-128"/>
                        </a:rPr>
                        <a:t> Potassium deficit and abnormal concentration</a:t>
                      </a: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a:ln>
                            <a:noFill/>
                          </a:ln>
                          <a:solidFill>
                            <a:srgbClr val="000000"/>
                          </a:solidFill>
                          <a:effectLst/>
                          <a:latin typeface="Arial" charset="0"/>
                          <a:ea typeface="MS PGothic" charset="-128"/>
                        </a:rPr>
                        <a:t> Metabolic acidosis</a:t>
                      </a: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a:ln>
                            <a:noFill/>
                          </a:ln>
                          <a:solidFill>
                            <a:srgbClr val="000000"/>
                          </a:solidFill>
                          <a:effectLst/>
                          <a:latin typeface="Arial" charset="0"/>
                          <a:ea typeface="MS PGothic" charset="-128"/>
                        </a:rPr>
                        <a:t> Hyperosmolality (water deficit leading to </a:t>
                      </a:r>
                    </a:p>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MS PGothic" charset="-128"/>
                        </a:rPr>
                        <a:t>    increased corrected sodium concentration</a:t>
                      </a:r>
                    </a:p>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MS PGothic" charset="-128"/>
                        </a:rPr>
                        <a:t>    plus hyperglycemia)</a:t>
                      </a:r>
                      <a:endParaRPr kumimoji="0" lang="en-US" altLang="en-US" sz="1400" b="0" i="0" u="none" strike="noStrike" cap="none" normalizeH="0" baseline="0">
                        <a:ln>
                          <a:noFill/>
                        </a:ln>
                        <a:solidFill>
                          <a:schemeClr val="tx1"/>
                        </a:solidFill>
                        <a:effectLst/>
                        <a:latin typeface="Calibri" charset="0"/>
                        <a:ea typeface="MS PGothic" charset="-128"/>
                      </a:endParaRPr>
                    </a:p>
                  </a:txBody>
                  <a:tcPr horzOverflow="overflow">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lnTlToBr>
                      <a:noFill/>
                    </a:lnTlToBr>
                    <a:lnBlToTr>
                      <a:noFill/>
                    </a:lnBlToTr>
                    <a:solidFill>
                      <a:schemeClr val="accent1">
                        <a:alpha val="50195"/>
                      </a:schemeClr>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a:ln>
                            <a:noFill/>
                          </a:ln>
                          <a:solidFill>
                            <a:srgbClr val="000000"/>
                          </a:solidFill>
                          <a:effectLst/>
                          <a:latin typeface="Arial" charset="0"/>
                          <a:ea typeface="MS PGothic" charset="-128"/>
                        </a:rPr>
                        <a:t> New </a:t>
                      </a:r>
                      <a:r>
                        <a:rPr kumimoji="0" lang="en-US" altLang="en-US" sz="1400" b="0" i="0" u="none" strike="noStrike" cap="none" normalizeH="0" baseline="0">
                          <a:ln>
                            <a:noFill/>
                          </a:ln>
                          <a:solidFill>
                            <a:srgbClr val="000000"/>
                          </a:solidFill>
                          <a:effectLst/>
                          <a:latin typeface="Calibri" charset="0"/>
                          <a:ea typeface="MS PGothic" charset="-128"/>
                        </a:rPr>
                        <a:t> </a:t>
                      </a:r>
                      <a:r>
                        <a:rPr kumimoji="0" lang="en-US" altLang="en-US" sz="1400" b="0" i="0" u="none" strike="noStrike" cap="none" normalizeH="0" baseline="0">
                          <a:ln>
                            <a:noFill/>
                          </a:ln>
                          <a:solidFill>
                            <a:srgbClr val="000000"/>
                          </a:solidFill>
                          <a:effectLst/>
                          <a:latin typeface="Arial" charset="0"/>
                          <a:ea typeface="MS PGothic" charset="-128"/>
                        </a:rPr>
                        <a:t>diagnosis of diabetes</a:t>
                      </a: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a:ln>
                            <a:noFill/>
                          </a:ln>
                          <a:solidFill>
                            <a:srgbClr val="000000"/>
                          </a:solidFill>
                          <a:effectLst/>
                          <a:latin typeface="Arial" charset="0"/>
                          <a:ea typeface="MS PGothic" charset="-128"/>
                        </a:rPr>
                        <a:t> Insulin omission</a:t>
                      </a: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a:ln>
                            <a:noFill/>
                          </a:ln>
                          <a:solidFill>
                            <a:srgbClr val="000000"/>
                          </a:solidFill>
                          <a:effectLst/>
                          <a:latin typeface="Arial" charset="0"/>
                          <a:ea typeface="MS PGothic" charset="-128"/>
                        </a:rPr>
                        <a:t> Infection</a:t>
                      </a: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a:ln>
                            <a:noFill/>
                          </a:ln>
                          <a:solidFill>
                            <a:srgbClr val="000000"/>
                          </a:solidFill>
                          <a:effectLst/>
                          <a:latin typeface="Arial" charset="0"/>
                          <a:ea typeface="MS PGothic" charset="-128"/>
                        </a:rPr>
                        <a:t> Myocardial infarction</a:t>
                      </a: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a:ln>
                            <a:noFill/>
                          </a:ln>
                          <a:solidFill>
                            <a:srgbClr val="000000"/>
                          </a:solidFill>
                          <a:effectLst/>
                          <a:latin typeface="Arial" charset="0"/>
                          <a:ea typeface="MS PGothic" charset="-128"/>
                        </a:rPr>
                        <a:t> Stroke</a:t>
                      </a: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a:ln>
                            <a:noFill/>
                          </a:ln>
                          <a:solidFill>
                            <a:srgbClr val="000000"/>
                          </a:solidFill>
                          <a:effectLst/>
                          <a:latin typeface="Arial" charset="0"/>
                          <a:ea typeface="MS PGothic" charset="-128"/>
                        </a:rPr>
                        <a:t> ECG changes may reflect</a:t>
                      </a:r>
                    </a:p>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MS PGothic" charset="-128"/>
                        </a:rPr>
                        <a:t>    hyperkalemia</a:t>
                      </a: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a:ln>
                            <a:noFill/>
                          </a:ln>
                          <a:solidFill>
                            <a:srgbClr val="000000"/>
                          </a:solidFill>
                          <a:effectLst/>
                          <a:latin typeface="Arial" charset="0"/>
                          <a:ea typeface="MS PGothic" charset="-128"/>
                        </a:rPr>
                        <a:t> A small increase in</a:t>
                      </a:r>
                    </a:p>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MS PGothic" charset="-128"/>
                        </a:rPr>
                        <a:t>     troponin may occur</a:t>
                      </a:r>
                    </a:p>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MS PGothic" charset="-128"/>
                        </a:rPr>
                        <a:t>     without overt ischemia</a:t>
                      </a: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a:ln>
                            <a:noFill/>
                          </a:ln>
                          <a:solidFill>
                            <a:srgbClr val="000000"/>
                          </a:solidFill>
                          <a:effectLst/>
                          <a:latin typeface="Arial" charset="0"/>
                          <a:ea typeface="MS PGothic" charset="-128"/>
                        </a:rPr>
                        <a:t> Thyrotoxicosis </a:t>
                      </a: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a:ln>
                            <a:noFill/>
                          </a:ln>
                          <a:solidFill>
                            <a:srgbClr val="000000"/>
                          </a:solidFill>
                          <a:effectLst/>
                          <a:latin typeface="Arial" charset="0"/>
                          <a:ea typeface="MS PGothic" charset="-128"/>
                        </a:rPr>
                        <a:t> Trauma</a:t>
                      </a: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a:ln>
                            <a:noFill/>
                          </a:ln>
                          <a:solidFill>
                            <a:srgbClr val="000000"/>
                          </a:solidFill>
                          <a:effectLst/>
                          <a:latin typeface="Arial" charset="0"/>
                          <a:ea typeface="MS PGothic" charset="-128"/>
                        </a:rPr>
                        <a:t> Drugs</a:t>
                      </a:r>
                      <a:endParaRPr kumimoji="0" lang="en-US" altLang="en-US" sz="1400" b="0" i="0" u="none" strike="noStrike" cap="none" normalizeH="0" baseline="0">
                        <a:ln>
                          <a:noFill/>
                        </a:ln>
                        <a:solidFill>
                          <a:schemeClr val="tx1"/>
                        </a:solidFill>
                        <a:effectLst/>
                        <a:latin typeface="Calibri" charset="0"/>
                        <a:ea typeface="MS PGothic" charset="-128"/>
                      </a:endParaRPr>
                    </a:p>
                  </a:txBody>
                  <a:tcPr horzOverflow="overflow">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lnTlToBr>
                      <a:noFill/>
                    </a:lnTlToBr>
                    <a:lnBlToTr>
                      <a:noFill/>
                    </a:lnBlToTr>
                    <a:solidFill>
                      <a:schemeClr val="accent1">
                        <a:alpha val="50195"/>
                      </a:schemeClr>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a:ln>
                            <a:noFill/>
                          </a:ln>
                          <a:solidFill>
                            <a:srgbClr val="000000"/>
                          </a:solidFill>
                          <a:effectLst/>
                          <a:latin typeface="Arial" charset="0"/>
                          <a:ea typeface="MS PGothic" charset="-128"/>
                        </a:rPr>
                        <a:t> Hyper/hypokalemia</a:t>
                      </a: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a:ln>
                            <a:noFill/>
                          </a:ln>
                          <a:solidFill>
                            <a:srgbClr val="000000"/>
                          </a:solidFill>
                          <a:effectLst/>
                          <a:latin typeface="Arial" charset="0"/>
                          <a:ea typeface="MS PGothic" charset="-128"/>
                        </a:rPr>
                        <a:t> ECFV </a:t>
                      </a:r>
                    </a:p>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MS PGothic" charset="-128"/>
                        </a:rPr>
                        <a:t>    overexpansion</a:t>
                      </a: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a:ln>
                            <a:noFill/>
                          </a:ln>
                          <a:solidFill>
                            <a:srgbClr val="000000"/>
                          </a:solidFill>
                          <a:effectLst/>
                          <a:latin typeface="Arial" charset="0"/>
                          <a:ea typeface="MS PGothic" charset="-128"/>
                        </a:rPr>
                        <a:t> Cerebral edema</a:t>
                      </a: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a:ln>
                            <a:noFill/>
                          </a:ln>
                          <a:solidFill>
                            <a:srgbClr val="000000"/>
                          </a:solidFill>
                          <a:effectLst/>
                          <a:latin typeface="Arial" charset="0"/>
                          <a:ea typeface="MS PGothic" charset="-128"/>
                        </a:rPr>
                        <a:t> Hypoglycemia</a:t>
                      </a: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a:ln>
                            <a:noFill/>
                          </a:ln>
                          <a:solidFill>
                            <a:srgbClr val="000000"/>
                          </a:solidFill>
                          <a:effectLst/>
                          <a:latin typeface="Arial" charset="0"/>
                          <a:ea typeface="MS PGothic" charset="-128"/>
                        </a:rPr>
                        <a:t> Pulmonary emboli</a:t>
                      </a: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a:ln>
                            <a:noFill/>
                          </a:ln>
                          <a:solidFill>
                            <a:srgbClr val="000000"/>
                          </a:solidFill>
                          <a:effectLst/>
                          <a:latin typeface="Arial" charset="0"/>
                          <a:ea typeface="MS PGothic" charset="-128"/>
                        </a:rPr>
                        <a:t> Aspiration</a:t>
                      </a: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a:ln>
                            <a:noFill/>
                          </a:ln>
                          <a:solidFill>
                            <a:srgbClr val="000000"/>
                          </a:solidFill>
                          <a:effectLst/>
                          <a:latin typeface="Arial" charset="0"/>
                          <a:ea typeface="MS PGothic" charset="-128"/>
                        </a:rPr>
                        <a:t> Hypocalcemia (if</a:t>
                      </a:r>
                    </a:p>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MS PGothic" charset="-128"/>
                        </a:rPr>
                        <a:t>    phosphate used)</a:t>
                      </a: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a:ln>
                            <a:noFill/>
                          </a:ln>
                          <a:solidFill>
                            <a:srgbClr val="000000"/>
                          </a:solidFill>
                          <a:effectLst/>
                          <a:latin typeface="Arial" charset="0"/>
                          <a:ea typeface="MS PGothic" charset="-128"/>
                        </a:rPr>
                        <a:t> Stroke</a:t>
                      </a: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a:ln>
                            <a:noFill/>
                          </a:ln>
                          <a:solidFill>
                            <a:srgbClr val="000000"/>
                          </a:solidFill>
                          <a:effectLst/>
                          <a:latin typeface="Arial" charset="0"/>
                          <a:ea typeface="MS PGothic" charset="-128"/>
                        </a:rPr>
                        <a:t> Acute renal failure</a:t>
                      </a: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a:ln>
                            <a:noFill/>
                          </a:ln>
                          <a:solidFill>
                            <a:srgbClr val="000000"/>
                          </a:solidFill>
                          <a:effectLst/>
                          <a:latin typeface="Arial" charset="0"/>
                          <a:ea typeface="MS PGothic" charset="-128"/>
                        </a:rPr>
                        <a:t> Deep vein</a:t>
                      </a:r>
                    </a:p>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MS PGothic" charset="-128"/>
                        </a:rPr>
                        <a:t>    thrombosis</a:t>
                      </a:r>
                      <a:endParaRPr kumimoji="0" lang="en-US" altLang="en-US" sz="1400" b="0" i="0" u="none" strike="noStrike" cap="none" normalizeH="0" baseline="0">
                        <a:ln>
                          <a:noFill/>
                        </a:ln>
                        <a:solidFill>
                          <a:schemeClr val="tx1"/>
                        </a:solidFill>
                        <a:effectLst/>
                        <a:latin typeface="Calibri" charset="0"/>
                        <a:ea typeface="MS PGothic" charset="-128"/>
                      </a:endParaRPr>
                    </a:p>
                  </a:txBody>
                  <a:tcPr horzOverflow="overflow">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lnTlToBr>
                      <a:noFill/>
                    </a:lnTlToBr>
                    <a:lnBlToTr>
                      <a:noFill/>
                    </a:lnBlToTr>
                    <a:solidFill>
                      <a:schemeClr val="accent1">
                        <a:alpha val="50195"/>
                      </a:schemeClr>
                    </a:solidFill>
                  </a:tcPr>
                </a:tc>
              </a:tr>
            </a:tbl>
          </a:graphicData>
        </a:graphic>
      </p:graphicFrame>
      <p:sp>
        <p:nvSpPr>
          <p:cNvPr id="158780" name="Text Box 60"/>
          <p:cNvSpPr txBox="1">
            <a:spLocks noChangeArrowheads="1"/>
          </p:cNvSpPr>
          <p:nvPr/>
        </p:nvSpPr>
        <p:spPr bwMode="auto">
          <a:xfrm>
            <a:off x="1046163" y="5378450"/>
            <a:ext cx="5759450" cy="6413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CA" sz="1800" smtClean="0"/>
              <a:t>*Severity of issue will dictate priority of action</a:t>
            </a:r>
            <a:br>
              <a:rPr lang="en-CA" sz="1800" smtClean="0"/>
            </a:br>
            <a:endParaRPr lang="en-CA" sz="1800" smtClean="0"/>
          </a:p>
        </p:txBody>
      </p:sp>
      <p:sp>
        <p:nvSpPr>
          <p:cNvPr id="158784" name="Text Box 6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15.  Hyperglycemic Emergencies in Adults </a:t>
            </a:r>
          </a:p>
        </p:txBody>
      </p:sp>
      <p:sp>
        <p:nvSpPr>
          <p:cNvPr id="44053" name="Text Box 21"/>
          <p:cNvSpPr txBox="1">
            <a:spLocks noChangeArrowheads="1"/>
          </p:cNvSpPr>
          <p:nvPr/>
        </p:nvSpPr>
        <p:spPr bwMode="auto">
          <a:xfrm>
            <a:off x="392113" y="6284913"/>
            <a:ext cx="731520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eaLnBrk="0" hangingPunct="0">
              <a:defRPr sz="2400">
                <a:solidFill>
                  <a:schemeClr val="tx1"/>
                </a:solidFill>
                <a:latin typeface="Calibri" charset="0"/>
                <a:ea typeface="MS PGothic" charset="-128"/>
              </a:defRPr>
            </a:lvl2pPr>
            <a:lvl3pPr eaLnBrk="0" hangingPunct="0">
              <a:defRPr sz="2400">
                <a:solidFill>
                  <a:schemeClr val="tx1"/>
                </a:solidFill>
                <a:latin typeface="Calibri" charset="0"/>
                <a:ea typeface="MS PGothic" charset="-128"/>
              </a:defRPr>
            </a:lvl3pPr>
            <a:lvl4pPr eaLnBrk="0" hangingPunct="0">
              <a:defRPr sz="2400">
                <a:solidFill>
                  <a:schemeClr val="tx1"/>
                </a:solidFill>
                <a:latin typeface="Calibri" charset="0"/>
                <a:ea typeface="MS PGothic" charset="-128"/>
              </a:defRPr>
            </a:lvl4pPr>
            <a:lvl5pPr eaLnBrk="0" hangingPunct="0">
              <a:defRPr sz="2400">
                <a:solidFill>
                  <a:schemeClr val="tx1"/>
                </a:solidFill>
                <a:latin typeface="Calibri" charset="0"/>
                <a:ea typeface="MS PGothic" charset="-128"/>
              </a:defRPr>
            </a:lvl5pPr>
            <a:lvl6pPr marL="2139950" indent="146050" eaLnBrk="0" fontAlgn="base" hangingPunct="0">
              <a:spcBef>
                <a:spcPct val="0"/>
              </a:spcBef>
              <a:spcAft>
                <a:spcPct val="0"/>
              </a:spcAft>
              <a:defRPr sz="2400">
                <a:solidFill>
                  <a:schemeClr val="tx1"/>
                </a:solidFill>
                <a:latin typeface="Calibri" charset="0"/>
                <a:ea typeface="MS PGothic" charset="-128"/>
              </a:defRPr>
            </a:lvl6pPr>
            <a:lvl7pPr marL="2597150" indent="146050" eaLnBrk="0" fontAlgn="base" hangingPunct="0">
              <a:spcBef>
                <a:spcPct val="0"/>
              </a:spcBef>
              <a:spcAft>
                <a:spcPct val="0"/>
              </a:spcAft>
              <a:defRPr sz="2400">
                <a:solidFill>
                  <a:schemeClr val="tx1"/>
                </a:solidFill>
                <a:latin typeface="Calibri" charset="0"/>
                <a:ea typeface="MS PGothic" charset="-128"/>
              </a:defRPr>
            </a:lvl7pPr>
            <a:lvl8pPr marL="3054350" indent="146050" eaLnBrk="0" fontAlgn="base" hangingPunct="0">
              <a:spcBef>
                <a:spcPct val="0"/>
              </a:spcBef>
              <a:spcAft>
                <a:spcPct val="0"/>
              </a:spcAft>
              <a:defRPr sz="2400">
                <a:solidFill>
                  <a:schemeClr val="tx1"/>
                </a:solidFill>
                <a:latin typeface="Calibri" charset="0"/>
                <a:ea typeface="MS PGothic" charset="-128"/>
              </a:defRPr>
            </a:lvl8pPr>
            <a:lvl9pPr marL="3511550" indent="14605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a:t>DKA, diabetic ketoacidosis; ECFV, extracellular fluid volume; HHS, hyperosmolar hyperglycemic state</a:t>
            </a:r>
            <a:endParaRPr lang="en-CA" altLang="en-US" sz="14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Grp="1"/>
          </p:cNvSpPr>
          <p:nvPr>
            <p:ph type="title" idx="4294967295"/>
          </p:nvPr>
        </p:nvSpPr>
        <p:spPr/>
        <p:txBody>
          <a:bodyPr/>
          <a:lstStyle/>
          <a:p>
            <a:r>
              <a:rPr lang="en-US" altLang="en-US"/>
              <a:t>Recommendation 1</a:t>
            </a:r>
            <a:endParaRPr lang="en-CA" altLang="en-US"/>
          </a:p>
        </p:txBody>
      </p:sp>
      <p:sp>
        <p:nvSpPr>
          <p:cNvPr id="45058" name="Rectangle 3"/>
          <p:cNvSpPr>
            <a:spLocks noGrp="1"/>
          </p:cNvSpPr>
          <p:nvPr>
            <p:ph type="body" idx="4294967295"/>
          </p:nvPr>
        </p:nvSpPr>
        <p:spPr>
          <a:xfrm>
            <a:off x="628650" y="1503363"/>
            <a:ext cx="7886700" cy="4329112"/>
          </a:xfrm>
        </p:spPr>
        <p:txBody>
          <a:bodyPr/>
          <a:lstStyle/>
          <a:p>
            <a:pPr marL="495300" indent="-495300">
              <a:lnSpc>
                <a:spcPct val="100000"/>
              </a:lnSpc>
              <a:buFont typeface="Arial" charset="0"/>
              <a:buAutoNum type="arabicPeriod"/>
            </a:pPr>
            <a:r>
              <a:rPr lang="en-CA" altLang="en-US" sz="2800" b="0"/>
              <a:t>In adults with DKA or HHS, a </a:t>
            </a:r>
            <a:r>
              <a:rPr lang="en-CA" altLang="en-US" sz="2800"/>
              <a:t>protocol</a:t>
            </a:r>
            <a:r>
              <a:rPr lang="en-CA" altLang="en-US" sz="2800" b="0"/>
              <a:t> should be followed that incorporates the following principles of treatment </a:t>
            </a:r>
            <a:r>
              <a:rPr lang="en-CA" altLang="en-US" sz="2800"/>
              <a:t>fluid</a:t>
            </a:r>
            <a:r>
              <a:rPr lang="en-CA" altLang="en-US" sz="2800" b="0"/>
              <a:t> resuscitation, avoidance of </a:t>
            </a:r>
            <a:r>
              <a:rPr lang="en-CA" altLang="en-US" sz="2800"/>
              <a:t>hypokalemia</a:t>
            </a:r>
            <a:r>
              <a:rPr lang="en-CA" altLang="en-US" sz="2800" b="0"/>
              <a:t>, </a:t>
            </a:r>
            <a:r>
              <a:rPr lang="en-CA" altLang="en-US" sz="2800"/>
              <a:t>insulin</a:t>
            </a:r>
            <a:r>
              <a:rPr lang="en-CA" altLang="en-US" sz="2800" b="0"/>
              <a:t> administration, avoidance of rapidly falling serum osmolality, and search for </a:t>
            </a:r>
            <a:r>
              <a:rPr lang="en-CA" altLang="en-US" sz="2800"/>
              <a:t>precipitating</a:t>
            </a:r>
            <a:r>
              <a:rPr lang="en-CA" altLang="en-US" sz="2800" b="0"/>
              <a:t> cause (as illustrated in Figure 1) </a:t>
            </a:r>
            <a:r>
              <a:rPr lang="en-CA" altLang="en-US" sz="2400" b="0"/>
              <a:t>[Grade D, Consensus] </a:t>
            </a:r>
            <a:br>
              <a:rPr lang="en-CA" altLang="en-US" sz="2400" b="0"/>
            </a:br>
            <a:endParaRPr lang="en-CA" altLang="en-US" sz="2400" b="0"/>
          </a:p>
        </p:txBody>
      </p:sp>
      <p:sp>
        <p:nvSpPr>
          <p:cNvPr id="146438"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15.  Hyperglycemic Emergencies in Adults </a:t>
            </a:r>
          </a:p>
        </p:txBody>
      </p:sp>
      <p:sp>
        <p:nvSpPr>
          <p:cNvPr id="45061" name="Rectangle 5"/>
          <p:cNvSpPr>
            <a:spLocks noChangeArrowheads="1"/>
          </p:cNvSpPr>
          <p:nvPr/>
        </p:nvSpPr>
        <p:spPr bwMode="auto">
          <a:xfrm>
            <a:off x="442913" y="6351588"/>
            <a:ext cx="70485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altLang="en-US" sz="1400" i="1"/>
              <a:t>DKA,  </a:t>
            </a:r>
            <a:r>
              <a:rPr lang="en-US" altLang="en-US" sz="1400"/>
              <a:t>diabetic ketoacidosis;</a:t>
            </a:r>
            <a:r>
              <a:rPr lang="en-US" altLang="en-US" sz="1400" i="1"/>
              <a:t> HHS</a:t>
            </a:r>
            <a:r>
              <a:rPr lang="en-US" altLang="en-US" sz="1400"/>
              <a:t>, hyperosmolar hyperglycemic state  </a:t>
            </a:r>
            <a:endParaRPr lang="en-CA" alt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Grp="1"/>
          </p:cNvSpPr>
          <p:nvPr>
            <p:ph type="title" idx="4294967295"/>
          </p:nvPr>
        </p:nvSpPr>
        <p:spPr/>
        <p:txBody>
          <a:bodyPr/>
          <a:lstStyle/>
          <a:p>
            <a:r>
              <a:rPr lang="en-US" altLang="en-US"/>
              <a:t>Recommendation 2</a:t>
            </a:r>
            <a:endParaRPr lang="en-CA" altLang="en-US"/>
          </a:p>
        </p:txBody>
      </p:sp>
      <p:sp>
        <p:nvSpPr>
          <p:cNvPr id="46082" name="Rectangle 3"/>
          <p:cNvSpPr>
            <a:spLocks noGrp="1"/>
          </p:cNvSpPr>
          <p:nvPr>
            <p:ph type="body" idx="4294967295"/>
          </p:nvPr>
        </p:nvSpPr>
        <p:spPr>
          <a:xfrm>
            <a:off x="506413" y="1625600"/>
            <a:ext cx="7886700" cy="4329113"/>
          </a:xfrm>
        </p:spPr>
        <p:txBody>
          <a:bodyPr/>
          <a:lstStyle/>
          <a:p>
            <a:pPr marL="495300" indent="-495300">
              <a:lnSpc>
                <a:spcPct val="100000"/>
              </a:lnSpc>
              <a:buFont typeface="Arial" charset="0"/>
              <a:buNone/>
            </a:pPr>
            <a:r>
              <a:rPr lang="en-CA" altLang="en-US" sz="2800" b="0"/>
              <a:t>2.   </a:t>
            </a:r>
            <a:r>
              <a:rPr lang="en-CA" altLang="en-US" sz="2800"/>
              <a:t>Point-of-care capillary beta-hydroxybutyrate</a:t>
            </a:r>
            <a:r>
              <a:rPr lang="en-CA" altLang="en-US" sz="2800" b="0"/>
              <a:t> may be measured in the hospital or outpatient setting </a:t>
            </a:r>
            <a:r>
              <a:rPr lang="en-CA" altLang="en-US" sz="2400" b="0"/>
              <a:t>[Grade D, Level 4]</a:t>
            </a:r>
            <a:r>
              <a:rPr lang="en-CA" altLang="en-US" sz="2800" b="0"/>
              <a:t> in adults with type 1 diabetes with CBG &gt;14.0 mmol/L to screen for DKA, and a </a:t>
            </a:r>
            <a:r>
              <a:rPr lang="en-CA" altLang="en-US" sz="2800"/>
              <a:t>beta-hydroxybutyrate &gt;1.5 mmol/L </a:t>
            </a:r>
            <a:r>
              <a:rPr lang="en-CA" altLang="en-US" sz="2800" b="0"/>
              <a:t>warrants further testing for DKA </a:t>
            </a:r>
            <a:r>
              <a:rPr lang="en-CA" altLang="en-US" sz="2400" b="0"/>
              <a:t>[Grade B, Level 2].</a:t>
            </a:r>
            <a:r>
              <a:rPr lang="en-CA" altLang="en-US" sz="2800" b="0"/>
              <a:t> Negative urine ketones should not be used to rule out DKA </a:t>
            </a:r>
            <a:r>
              <a:rPr lang="en-CA" altLang="en-US" sz="2400" b="0"/>
              <a:t>[Grade D, Level 4]</a:t>
            </a:r>
            <a:br>
              <a:rPr lang="en-CA" altLang="en-US" sz="2400" b="0"/>
            </a:br>
            <a:endParaRPr lang="en-CA" altLang="en-US" sz="2400" b="0"/>
          </a:p>
        </p:txBody>
      </p:sp>
      <p:sp>
        <p:nvSpPr>
          <p:cNvPr id="110600" name="Text Box 8"/>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15.  Hyperglycemic Emergencies in Adults </a:t>
            </a:r>
          </a:p>
        </p:txBody>
      </p:sp>
      <p:sp>
        <p:nvSpPr>
          <p:cNvPr id="46085" name="Rectangle 5"/>
          <p:cNvSpPr>
            <a:spLocks noChangeArrowheads="1"/>
          </p:cNvSpPr>
          <p:nvPr/>
        </p:nvSpPr>
        <p:spPr bwMode="auto">
          <a:xfrm>
            <a:off x="442913" y="6351588"/>
            <a:ext cx="70485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altLang="en-US" sz="1400" i="1"/>
              <a:t>CBG, </a:t>
            </a:r>
            <a:r>
              <a:rPr lang="en-US" altLang="en-US" sz="1400"/>
              <a:t>capillary blood glucose</a:t>
            </a:r>
            <a:r>
              <a:rPr lang="en-US" altLang="en-US" sz="1400" i="1"/>
              <a:t>; DKA,  </a:t>
            </a:r>
            <a:r>
              <a:rPr lang="en-US" altLang="en-US" sz="1400"/>
              <a:t>diabetic ketoacidosis</a:t>
            </a:r>
            <a:endParaRPr lang="en-CA"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726830" y="567014"/>
            <a:ext cx="7573107" cy="5548507"/>
          </a:xfrm>
          <a:prstGeom prst="rect">
            <a:avLst/>
          </a:prstGeom>
        </p:spPr>
        <p:txBody>
          <a:bodyPr wrap="square">
            <a:spAutoFit/>
          </a:bodyPr>
          <a:lstStyle/>
          <a:p>
            <a:pPr algn="ctr">
              <a:lnSpc>
                <a:spcPct val="107000"/>
              </a:lnSpc>
              <a:spcAft>
                <a:spcPts val="800"/>
              </a:spcAft>
            </a:pPr>
            <a:r>
              <a:rPr lang="en-CA" sz="2400" b="1" dirty="0" smtClean="0">
                <a:solidFill>
                  <a:srgbClr val="000000"/>
                </a:solidFill>
                <a:latin typeface="Open Sans" charset="0"/>
                <a:ea typeface="Calibri" charset="0"/>
                <a:cs typeface="Open Sans" charset="0"/>
              </a:rPr>
              <a:t>Disclaimer</a:t>
            </a:r>
          </a:p>
          <a:p>
            <a:pPr>
              <a:lnSpc>
                <a:spcPct val="107000"/>
              </a:lnSpc>
              <a:spcAft>
                <a:spcPts val="800"/>
              </a:spcAft>
            </a:pPr>
            <a:endParaRPr lang="en-CA" sz="1800" dirty="0" smtClean="0">
              <a:solidFill>
                <a:srgbClr val="000000"/>
              </a:solidFill>
              <a:latin typeface="Open Sans" charset="0"/>
              <a:ea typeface="Calibri" charset="0"/>
              <a:cs typeface="Open Sans" charset="0"/>
            </a:endParaRPr>
          </a:p>
          <a:p>
            <a:pPr>
              <a:lnSpc>
                <a:spcPct val="107000"/>
              </a:lnSpc>
              <a:spcAft>
                <a:spcPts val="800"/>
              </a:spcAft>
            </a:pPr>
            <a:r>
              <a:rPr lang="en-CA" sz="1800" dirty="0" smtClean="0">
                <a:solidFill>
                  <a:srgbClr val="000000"/>
                </a:solidFill>
                <a:latin typeface="Open Sans" charset="0"/>
                <a:ea typeface="Calibri" charset="0"/>
                <a:cs typeface="Open Sans" charset="0"/>
              </a:rPr>
              <a:t>All </a:t>
            </a:r>
            <a:r>
              <a:rPr lang="en-CA" sz="1800" dirty="0">
                <a:solidFill>
                  <a:srgbClr val="000000"/>
                </a:solidFill>
                <a:latin typeface="Open Sans" charset="0"/>
                <a:ea typeface="Calibri" charset="0"/>
                <a:cs typeface="Open Sans" charset="0"/>
              </a:rPr>
              <a:t>Content contained on this slide deck is the property of Diabetes Canada, its content suppliers or its licensors as the case may be, and is protected by Canadian and international copyright, trademark, and other applicable laws. Diabetes Canada grants personal, limited, revocable, non-transferable and non-exclusive license to access and read content in this slide deck for personal, </a:t>
            </a:r>
            <a:r>
              <a:rPr lang="en-CA" sz="1800" b="1" dirty="0">
                <a:solidFill>
                  <a:srgbClr val="000000"/>
                </a:solidFill>
                <a:latin typeface="Open Sans" charset="0"/>
                <a:ea typeface="Calibri" charset="0"/>
                <a:cs typeface="Open Sans" charset="0"/>
              </a:rPr>
              <a:t>non-commercial</a:t>
            </a:r>
            <a:r>
              <a:rPr lang="en-CA" sz="1800" dirty="0">
                <a:solidFill>
                  <a:srgbClr val="000000"/>
                </a:solidFill>
                <a:latin typeface="Open Sans" charset="0"/>
                <a:ea typeface="Calibri" charset="0"/>
                <a:cs typeface="Open Sans" charset="0"/>
              </a:rPr>
              <a:t> and not-for-profit use only. The slide deck is made available for lawful, personal use only and </a:t>
            </a:r>
            <a:r>
              <a:rPr lang="en-CA" sz="1800" b="1" dirty="0">
                <a:solidFill>
                  <a:srgbClr val="000000"/>
                </a:solidFill>
                <a:latin typeface="Open Sans" charset="0"/>
                <a:ea typeface="Calibri" charset="0"/>
                <a:cs typeface="Open Sans" charset="0"/>
              </a:rPr>
              <a:t>not for commercial use</a:t>
            </a:r>
            <a:r>
              <a:rPr lang="en-CA" sz="1800" b="1" dirty="0" smtClean="0">
                <a:solidFill>
                  <a:srgbClr val="000000"/>
                </a:solidFill>
                <a:latin typeface="Open Sans" charset="0"/>
                <a:ea typeface="Calibri" charset="0"/>
                <a:cs typeface="Open Sans" charset="0"/>
              </a:rPr>
              <a:t>.</a:t>
            </a:r>
          </a:p>
          <a:p>
            <a:pPr>
              <a:lnSpc>
                <a:spcPct val="107000"/>
              </a:lnSpc>
              <a:spcAft>
                <a:spcPts val="800"/>
              </a:spcAft>
            </a:pPr>
            <a:endParaRPr lang="en-US" sz="1800" dirty="0">
              <a:latin typeface="Calibri" charset="0"/>
              <a:ea typeface="Calibri" charset="0"/>
              <a:cs typeface="Times New Roman" charset="0"/>
            </a:endParaRPr>
          </a:p>
          <a:p>
            <a:pPr>
              <a:lnSpc>
                <a:spcPct val="107000"/>
              </a:lnSpc>
              <a:spcAft>
                <a:spcPts val="800"/>
              </a:spcAft>
            </a:pPr>
            <a:r>
              <a:rPr lang="en-CA" sz="1800" b="1" dirty="0">
                <a:solidFill>
                  <a:srgbClr val="000000"/>
                </a:solidFill>
                <a:latin typeface="Open Sans" charset="0"/>
                <a:ea typeface="Calibri" charset="0"/>
                <a:cs typeface="Open Sans" charset="0"/>
              </a:rPr>
              <a:t>The unauthorized reproduction, distribution of this copyrighted work is not permitted.</a:t>
            </a:r>
            <a:endParaRPr lang="en-US" sz="1800" dirty="0">
              <a:latin typeface="Calibri" charset="0"/>
              <a:ea typeface="Calibri" charset="0"/>
              <a:cs typeface="Times New Roman" charset="0"/>
            </a:endParaRPr>
          </a:p>
          <a:p>
            <a:pPr>
              <a:lnSpc>
                <a:spcPct val="107000"/>
              </a:lnSpc>
              <a:spcAft>
                <a:spcPts val="800"/>
              </a:spcAft>
            </a:pPr>
            <a:endParaRPr lang="en-CA" sz="1800" b="1" dirty="0" smtClean="0">
              <a:solidFill>
                <a:srgbClr val="000000"/>
              </a:solidFill>
              <a:latin typeface="Open Sans" charset="0"/>
              <a:ea typeface="Calibri" charset="0"/>
              <a:cs typeface="Open Sans" charset="0"/>
            </a:endParaRPr>
          </a:p>
          <a:p>
            <a:pPr>
              <a:lnSpc>
                <a:spcPct val="107000"/>
              </a:lnSpc>
              <a:spcAft>
                <a:spcPts val="800"/>
              </a:spcAft>
            </a:pPr>
            <a:r>
              <a:rPr lang="en-CA" sz="1800" b="1" dirty="0" smtClean="0">
                <a:solidFill>
                  <a:srgbClr val="000000"/>
                </a:solidFill>
                <a:latin typeface="Open Sans" charset="0"/>
                <a:ea typeface="Calibri" charset="0"/>
                <a:cs typeface="Open Sans" charset="0"/>
              </a:rPr>
              <a:t>For </a:t>
            </a:r>
            <a:r>
              <a:rPr lang="en-CA" sz="1800" b="1" dirty="0">
                <a:solidFill>
                  <a:srgbClr val="000000"/>
                </a:solidFill>
                <a:latin typeface="Open Sans" charset="0"/>
                <a:ea typeface="Calibri" charset="0"/>
                <a:cs typeface="Open Sans" charset="0"/>
              </a:rPr>
              <a:t>permission to use this slide deck for commercial or any use other than personal, please contact </a:t>
            </a:r>
            <a:r>
              <a:rPr lang="en-CA" sz="1800" u="sng" dirty="0">
                <a:solidFill>
                  <a:srgbClr val="0563C1"/>
                </a:solidFill>
                <a:latin typeface="Open Sans" charset="0"/>
                <a:ea typeface="Calibri" charset="0"/>
                <a:cs typeface="Open Sans" charset="0"/>
                <a:hlinkClick r:id="rId2"/>
              </a:rPr>
              <a:t>guidelines@diabetes.ca</a:t>
            </a:r>
            <a:r>
              <a:rPr lang="en-CA" sz="1800" b="1" dirty="0">
                <a:solidFill>
                  <a:srgbClr val="000000"/>
                </a:solidFill>
                <a:latin typeface="Open Sans" charset="0"/>
                <a:ea typeface="Calibri" charset="0"/>
                <a:cs typeface="Open Sans" charset="0"/>
              </a:rPr>
              <a:t> </a:t>
            </a:r>
            <a:endParaRPr lang="en-US" sz="1800" dirty="0">
              <a:effectLst/>
              <a:latin typeface="Calibri" charset="0"/>
              <a:ea typeface="Calibri" charset="0"/>
              <a:cs typeface="Times New Roman" charset="0"/>
            </a:endParaRPr>
          </a:p>
        </p:txBody>
      </p:sp>
    </p:spTree>
    <p:extLst>
      <p:ext uri="{BB962C8B-B14F-4D97-AF65-F5344CB8AC3E}">
        <p14:creationId xmlns:p14="http://schemas.microsoft.com/office/powerpoint/2010/main" val="13425036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a:spLocks noGrp="1"/>
          </p:cNvSpPr>
          <p:nvPr>
            <p:ph type="title" idx="4294967295"/>
          </p:nvPr>
        </p:nvSpPr>
        <p:spPr/>
        <p:txBody>
          <a:bodyPr/>
          <a:lstStyle/>
          <a:p>
            <a:r>
              <a:rPr lang="en-US" altLang="en-US"/>
              <a:t>Recommendation 3</a:t>
            </a:r>
            <a:endParaRPr lang="en-CA" altLang="en-US"/>
          </a:p>
        </p:txBody>
      </p:sp>
      <p:sp>
        <p:nvSpPr>
          <p:cNvPr id="47106" name="Rectangle 3"/>
          <p:cNvSpPr>
            <a:spLocks noGrp="1"/>
          </p:cNvSpPr>
          <p:nvPr>
            <p:ph type="body" idx="4294967295"/>
          </p:nvPr>
        </p:nvSpPr>
        <p:spPr>
          <a:xfrm>
            <a:off x="628650" y="1825625"/>
            <a:ext cx="7886700" cy="5032375"/>
          </a:xfrm>
        </p:spPr>
        <p:txBody>
          <a:bodyPr/>
          <a:lstStyle/>
          <a:p>
            <a:pPr marL="495300" indent="-495300">
              <a:lnSpc>
                <a:spcPct val="100000"/>
              </a:lnSpc>
              <a:buFont typeface="Arial" charset="0"/>
              <a:buNone/>
            </a:pPr>
            <a:r>
              <a:rPr lang="en-CA" altLang="en-US" sz="2800" b="0"/>
              <a:t>3.  In adults with DKA, intravenous </a:t>
            </a:r>
            <a:r>
              <a:rPr lang="en-CA" altLang="en-US" sz="2800"/>
              <a:t>0.9% sodium chloride </a:t>
            </a:r>
            <a:r>
              <a:rPr lang="en-CA" altLang="en-US" sz="2800" b="0"/>
              <a:t>should be administered initially at 500 mL/h for 4 hours, then 250 mL/h for 4 hours </a:t>
            </a:r>
            <a:r>
              <a:rPr lang="en-CA" altLang="en-US" sz="2400" b="0"/>
              <a:t>[Grade B, Level 2]</a:t>
            </a:r>
            <a:r>
              <a:rPr lang="en-CA" altLang="en-US" sz="2800" b="0"/>
              <a:t> with consideration of a higher initial rate (1-2 L/h) in the presence of shock </a:t>
            </a:r>
            <a:r>
              <a:rPr lang="en-CA" altLang="en-US" sz="2400" b="0"/>
              <a:t>[Grade D, Consensus].</a:t>
            </a:r>
            <a:r>
              <a:rPr lang="en-CA" altLang="en-US" sz="2800" b="0"/>
              <a:t> For adults with HHS, intravenous fluid administration should be individualized </a:t>
            </a:r>
            <a:r>
              <a:rPr lang="en-CA" altLang="en-US" sz="2400" b="0"/>
              <a:t>[Grade D, Consensus]</a:t>
            </a:r>
          </a:p>
          <a:p>
            <a:pPr marL="495300" indent="-495300">
              <a:lnSpc>
                <a:spcPct val="100000"/>
              </a:lnSpc>
              <a:buFont typeface="Arial" charset="0"/>
              <a:buNone/>
            </a:pPr>
            <a:endParaRPr lang="en-CA" altLang="en-US" sz="2400" b="0"/>
          </a:p>
          <a:p>
            <a:pPr marL="495300" indent="-495300">
              <a:lnSpc>
                <a:spcPct val="100000"/>
              </a:lnSpc>
            </a:pPr>
            <a:endParaRPr lang="en-CA" altLang="en-US" sz="2400" b="0"/>
          </a:p>
        </p:txBody>
      </p:sp>
      <p:sp>
        <p:nvSpPr>
          <p:cNvPr id="115719" name="Text Box 7"/>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15.  Hyperglycemic Emergencies in Adults </a:t>
            </a:r>
          </a:p>
        </p:txBody>
      </p:sp>
      <p:sp>
        <p:nvSpPr>
          <p:cNvPr id="47109" name="Rectangle 5"/>
          <p:cNvSpPr>
            <a:spLocks noChangeArrowheads="1"/>
          </p:cNvSpPr>
          <p:nvPr/>
        </p:nvSpPr>
        <p:spPr bwMode="auto">
          <a:xfrm>
            <a:off x="442913" y="6351588"/>
            <a:ext cx="70485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altLang="en-US" sz="1400" i="1"/>
              <a:t>DKA,  </a:t>
            </a:r>
            <a:r>
              <a:rPr lang="en-US" altLang="en-US" sz="1400"/>
              <a:t>diabetic ketoacidosis;</a:t>
            </a:r>
            <a:r>
              <a:rPr lang="en-US" altLang="en-US" sz="1400" i="1"/>
              <a:t> HHS</a:t>
            </a:r>
            <a:r>
              <a:rPr lang="en-US" altLang="en-US" sz="1400"/>
              <a:t>, hyperosmolar hyperglycemic state  </a:t>
            </a:r>
            <a:endParaRPr lang="en-CA" alt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Grp="1"/>
          </p:cNvSpPr>
          <p:nvPr>
            <p:ph type="title" idx="4294967295"/>
          </p:nvPr>
        </p:nvSpPr>
        <p:spPr/>
        <p:txBody>
          <a:bodyPr/>
          <a:lstStyle/>
          <a:p>
            <a:r>
              <a:rPr lang="en-US" altLang="en-US"/>
              <a:t>Recommendation 4</a:t>
            </a:r>
            <a:endParaRPr lang="en-CA" altLang="en-US"/>
          </a:p>
        </p:txBody>
      </p:sp>
      <p:sp>
        <p:nvSpPr>
          <p:cNvPr id="48130" name="Rectangle 3"/>
          <p:cNvSpPr>
            <a:spLocks noGrp="1"/>
          </p:cNvSpPr>
          <p:nvPr>
            <p:ph type="body" idx="4294967295"/>
          </p:nvPr>
        </p:nvSpPr>
        <p:spPr>
          <a:xfrm>
            <a:off x="644525" y="1603375"/>
            <a:ext cx="7886700" cy="5032375"/>
          </a:xfrm>
        </p:spPr>
        <p:txBody>
          <a:bodyPr/>
          <a:lstStyle/>
          <a:p>
            <a:pPr marL="495300" indent="-495300">
              <a:lnSpc>
                <a:spcPct val="100000"/>
              </a:lnSpc>
              <a:buFont typeface="Arial" charset="0"/>
              <a:buNone/>
            </a:pPr>
            <a:r>
              <a:rPr lang="en-CA" altLang="en-US" sz="2800" b="0"/>
              <a:t>4.   In adults with DKA, an infusion of short-acting intravenous </a:t>
            </a:r>
            <a:r>
              <a:rPr lang="en-CA" altLang="en-US" sz="2800"/>
              <a:t>insulin</a:t>
            </a:r>
            <a:r>
              <a:rPr lang="en-CA" altLang="en-US" sz="2800" b="0"/>
              <a:t> of </a:t>
            </a:r>
            <a:r>
              <a:rPr lang="en-CA" altLang="en-US" sz="2800"/>
              <a:t>0.10 units/kg/h </a:t>
            </a:r>
            <a:r>
              <a:rPr lang="en-CA" altLang="en-US" sz="2800" b="0"/>
              <a:t>should be used </a:t>
            </a:r>
            <a:r>
              <a:rPr lang="en-CA" altLang="en-US" sz="2400" b="0"/>
              <a:t>[Grade B, Level 2].</a:t>
            </a:r>
            <a:r>
              <a:rPr lang="en-CA" altLang="en-US" sz="2800" b="0"/>
              <a:t> The insulin infusion rate should be maintained until the </a:t>
            </a:r>
            <a:r>
              <a:rPr lang="en-CA" altLang="en-US" sz="2800"/>
              <a:t>resolution of ketosis </a:t>
            </a:r>
            <a:r>
              <a:rPr lang="en-CA" altLang="en-US" sz="2400" b="0"/>
              <a:t>[Grade B, Level 2]</a:t>
            </a:r>
            <a:r>
              <a:rPr lang="en-CA" altLang="en-US" sz="2800" b="0"/>
              <a:t> as measured by the normalization of the plasma anion gap </a:t>
            </a:r>
            <a:r>
              <a:rPr lang="en-CA" altLang="en-US" sz="2400" b="0"/>
              <a:t>[Grade D, Consensus].</a:t>
            </a:r>
            <a:r>
              <a:rPr lang="en-CA" altLang="en-US" sz="2800" b="0"/>
              <a:t> Once the PG concentration </a:t>
            </a:r>
            <a:r>
              <a:rPr lang="en-CA" altLang="en-US" sz="2800"/>
              <a:t>falls to 14.0 mmol/L, intravenous dextrose </a:t>
            </a:r>
            <a:r>
              <a:rPr lang="en-CA" altLang="en-US" sz="2800" b="0"/>
              <a:t>should be started to avoid hypoglycemia </a:t>
            </a:r>
            <a:r>
              <a:rPr lang="en-CA" altLang="en-US" sz="2400" b="0"/>
              <a:t>[Grade D, Consensus]</a:t>
            </a:r>
          </a:p>
        </p:txBody>
      </p:sp>
      <p:sp>
        <p:nvSpPr>
          <p:cNvPr id="116741"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15.  Hyperglycemic Emergencies in Adults </a:t>
            </a:r>
          </a:p>
        </p:txBody>
      </p:sp>
      <p:sp>
        <p:nvSpPr>
          <p:cNvPr id="48133" name="Rectangle 5"/>
          <p:cNvSpPr>
            <a:spLocks noChangeArrowheads="1"/>
          </p:cNvSpPr>
          <p:nvPr/>
        </p:nvSpPr>
        <p:spPr bwMode="auto">
          <a:xfrm>
            <a:off x="442913" y="6351588"/>
            <a:ext cx="70485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altLang="en-US" sz="1400" i="1"/>
              <a:t>DKA,  </a:t>
            </a:r>
            <a:r>
              <a:rPr lang="en-US" altLang="en-US" sz="1400"/>
              <a:t>diabetic ketoacidosis;</a:t>
            </a:r>
            <a:r>
              <a:rPr lang="en-US" altLang="en-US" sz="1400" i="1"/>
              <a:t> PG</a:t>
            </a:r>
            <a:r>
              <a:rPr lang="en-US" altLang="en-US" sz="1400"/>
              <a:t>, plasma glucose </a:t>
            </a:r>
            <a:endParaRPr lang="en-CA" alt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Grp="1"/>
          </p:cNvSpPr>
          <p:nvPr>
            <p:ph type="title" idx="4294967295"/>
          </p:nvPr>
        </p:nvSpPr>
        <p:spPr/>
        <p:txBody>
          <a:bodyPr/>
          <a:lstStyle/>
          <a:p>
            <a:r>
              <a:rPr lang="en-US" altLang="en-US"/>
              <a:t>Recommendation 5</a:t>
            </a:r>
            <a:endParaRPr lang="en-CA" altLang="en-US"/>
          </a:p>
        </p:txBody>
      </p:sp>
      <p:sp>
        <p:nvSpPr>
          <p:cNvPr id="49154" name="Rectangle 3"/>
          <p:cNvSpPr>
            <a:spLocks noGrp="1"/>
          </p:cNvSpPr>
          <p:nvPr>
            <p:ph type="body" idx="4294967295"/>
          </p:nvPr>
        </p:nvSpPr>
        <p:spPr/>
        <p:txBody>
          <a:bodyPr/>
          <a:lstStyle/>
          <a:p>
            <a:pPr marL="495300" indent="-495300">
              <a:lnSpc>
                <a:spcPct val="100000"/>
              </a:lnSpc>
              <a:spcBef>
                <a:spcPts val="900"/>
              </a:spcBef>
              <a:buFont typeface="Arial" charset="0"/>
              <a:buNone/>
            </a:pPr>
            <a:r>
              <a:rPr lang="en-CA" altLang="en-US" sz="2800" b="0"/>
              <a:t>5.   Individuals treated with </a:t>
            </a:r>
            <a:r>
              <a:rPr lang="en-CA" altLang="en-US" sz="2800"/>
              <a:t>SGLT2 inhibitors </a:t>
            </a:r>
            <a:r>
              <a:rPr lang="en-CA" altLang="en-US" sz="2800" b="0"/>
              <a:t>with symptoms of </a:t>
            </a:r>
            <a:r>
              <a:rPr lang="en-CA" altLang="en-US" sz="2800"/>
              <a:t>DKA</a:t>
            </a:r>
            <a:r>
              <a:rPr lang="en-CA" altLang="en-US" sz="2800" b="0"/>
              <a:t> should be assessed for this condition </a:t>
            </a:r>
            <a:r>
              <a:rPr lang="en-CA" altLang="en-US" sz="2800"/>
              <a:t>even if BG is not elevated </a:t>
            </a:r>
            <a:r>
              <a:rPr lang="en-CA" altLang="en-US" sz="2400" b="0"/>
              <a:t> [Grade D, Consensus] </a:t>
            </a:r>
          </a:p>
          <a:p>
            <a:pPr marL="495300" indent="-495300">
              <a:lnSpc>
                <a:spcPct val="100000"/>
              </a:lnSpc>
              <a:buFont typeface="Arial" charset="0"/>
              <a:buNone/>
            </a:pPr>
            <a:endParaRPr lang="en-CA" altLang="en-US" sz="2400" b="0"/>
          </a:p>
        </p:txBody>
      </p:sp>
      <p:sp>
        <p:nvSpPr>
          <p:cNvPr id="49155"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
        <p:nvSpPr>
          <p:cNvPr id="120838"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15.  Hyperglycemic Emergencies in Adults </a:t>
            </a:r>
          </a:p>
        </p:txBody>
      </p:sp>
      <p:sp>
        <p:nvSpPr>
          <p:cNvPr id="49158" name="Rectangle 6"/>
          <p:cNvSpPr>
            <a:spLocks noChangeArrowheads="1"/>
          </p:cNvSpPr>
          <p:nvPr/>
        </p:nvSpPr>
        <p:spPr bwMode="auto">
          <a:xfrm>
            <a:off x="442913" y="6351588"/>
            <a:ext cx="70485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altLang="en-US" sz="1400" i="1"/>
              <a:t>DKA,  </a:t>
            </a:r>
            <a:r>
              <a:rPr lang="en-US" altLang="en-US" sz="1400"/>
              <a:t>diabetic ketoacidosis</a:t>
            </a:r>
            <a:endParaRPr lang="en-CA" alt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p:cNvSpPr>
            <a:spLocks noGrp="1"/>
          </p:cNvSpPr>
          <p:nvPr>
            <p:ph type="title" idx="4294967295"/>
          </p:nvPr>
        </p:nvSpPr>
        <p:spPr/>
        <p:txBody>
          <a:bodyPr/>
          <a:lstStyle/>
          <a:p>
            <a:pPr eaLnBrk="1" hangingPunct="1"/>
            <a:r>
              <a:rPr lang="en-CA" altLang="en-US"/>
              <a:t>Key Messages</a:t>
            </a:r>
          </a:p>
        </p:txBody>
      </p:sp>
      <p:sp>
        <p:nvSpPr>
          <p:cNvPr id="104451" name="Content Placeholder 2"/>
          <p:cNvSpPr>
            <a:spLocks noGrp="1"/>
          </p:cNvSpPr>
          <p:nvPr>
            <p:ph type="body" idx="4294967295"/>
          </p:nvPr>
        </p:nvSpPr>
        <p:spPr/>
        <p:txBody>
          <a:bodyPr/>
          <a:lstStyle/>
          <a:p>
            <a:pPr>
              <a:defRPr/>
            </a:pPr>
            <a:r>
              <a:rPr lang="en-CA" sz="2400" b="0" dirty="0" err="1">
                <a:ea typeface="ＭＳ Ｐゴシック" charset="0"/>
              </a:rPr>
              <a:t>Dia</a:t>
            </a:r>
            <a:r>
              <a:rPr lang="en-US" sz="2400" b="0" dirty="0" err="1">
                <a:ea typeface="ＭＳ Ｐゴシック" charset="0"/>
              </a:rPr>
              <a:t>betic</a:t>
            </a:r>
            <a:r>
              <a:rPr lang="en-US" sz="2400" b="0" dirty="0">
                <a:ea typeface="ＭＳ Ｐゴシック" charset="0"/>
              </a:rPr>
              <a:t> </a:t>
            </a:r>
            <a:r>
              <a:rPr lang="en-CA" sz="2400" b="0" dirty="0">
                <a:ea typeface="ＭＳ Ｐゴシック" charset="0"/>
              </a:rPr>
              <a:t>ketoacidosis </a:t>
            </a:r>
            <a:r>
              <a:rPr lang="en-CA" sz="2400" b="0" dirty="0" smtClean="0">
                <a:ea typeface="ＭＳ Ｐゴシック" charset="0"/>
              </a:rPr>
              <a:t>(DKA) and </a:t>
            </a:r>
            <a:r>
              <a:rPr lang="en-CA" sz="2400" b="0" dirty="0">
                <a:ea typeface="ＭＳ Ｐゴシック" charset="0"/>
              </a:rPr>
              <a:t>hyperosmolar </a:t>
            </a:r>
            <a:r>
              <a:rPr lang="en-CA" sz="2400" b="0" dirty="0" err="1">
                <a:ea typeface="ＭＳ Ｐゴシック" charset="0"/>
              </a:rPr>
              <a:t>hyperglycemic</a:t>
            </a:r>
            <a:r>
              <a:rPr lang="en-CA" sz="2400" b="0" dirty="0">
                <a:ea typeface="ＭＳ Ｐゴシック" charset="0"/>
              </a:rPr>
              <a:t> </a:t>
            </a:r>
            <a:r>
              <a:rPr lang="en-CA" sz="2400" b="0" dirty="0" smtClean="0">
                <a:ea typeface="ＭＳ Ｐゴシック" charset="0"/>
              </a:rPr>
              <a:t>state (HHS) </a:t>
            </a:r>
            <a:r>
              <a:rPr lang="en-CA" sz="2400" b="0" dirty="0">
                <a:ea typeface="ＭＳ Ｐゴシック" charset="0"/>
              </a:rPr>
              <a:t>should be </a:t>
            </a:r>
            <a:r>
              <a:rPr lang="en-CA" sz="2400" dirty="0">
                <a:ea typeface="ＭＳ Ｐゴシック" charset="0"/>
              </a:rPr>
              <a:t>suspected in ill persons with diabetes</a:t>
            </a:r>
            <a:r>
              <a:rPr lang="en-CA" sz="2400" b="0" dirty="0">
                <a:ea typeface="ＭＳ Ｐゴシック" charset="0"/>
              </a:rPr>
              <a:t>. If either </a:t>
            </a:r>
            <a:r>
              <a:rPr lang="en-CA" sz="2400" b="0" dirty="0" smtClean="0">
                <a:ea typeface="ＭＳ Ｐゴシック" charset="0"/>
              </a:rPr>
              <a:t>DKA or HHS is </a:t>
            </a:r>
            <a:r>
              <a:rPr lang="en-CA" sz="2400" b="0" dirty="0">
                <a:ea typeface="ＭＳ Ｐゴシック" charset="0"/>
              </a:rPr>
              <a:t>diagnosed, </a:t>
            </a:r>
            <a:r>
              <a:rPr lang="en-CA" sz="2400" dirty="0">
                <a:ea typeface="ＭＳ Ｐゴシック" charset="0"/>
              </a:rPr>
              <a:t>precipitating factors </a:t>
            </a:r>
            <a:r>
              <a:rPr lang="en-CA" sz="2400" b="0" dirty="0">
                <a:ea typeface="ＭＳ Ｐゴシック" charset="0"/>
              </a:rPr>
              <a:t>must be sought and </a:t>
            </a:r>
            <a:r>
              <a:rPr lang="en-CA" sz="2400" b="0" dirty="0" smtClean="0">
                <a:ea typeface="ＭＳ Ｐゴシック" charset="0"/>
              </a:rPr>
              <a:t>treated</a:t>
            </a:r>
          </a:p>
          <a:p>
            <a:pPr marL="0" indent="0">
              <a:buFont typeface="Arial" charset="0"/>
              <a:buNone/>
              <a:defRPr/>
            </a:pPr>
            <a:endParaRPr lang="en-CA" sz="2400" b="0" dirty="0">
              <a:ea typeface="ＭＳ Ｐゴシック" charset="0"/>
            </a:endParaRPr>
          </a:p>
          <a:p>
            <a:pPr>
              <a:defRPr/>
            </a:pPr>
            <a:r>
              <a:rPr lang="en-CA" sz="2400" b="0" dirty="0" smtClean="0">
                <a:ea typeface="ＭＳ Ｐゴシック" charset="0"/>
              </a:rPr>
              <a:t>DKA and HHS are </a:t>
            </a:r>
            <a:r>
              <a:rPr lang="en-CA" sz="2400" dirty="0">
                <a:ea typeface="ＭＳ Ｐゴシック" charset="0"/>
              </a:rPr>
              <a:t>medical emergencies </a:t>
            </a:r>
            <a:r>
              <a:rPr lang="en-CA" sz="2400" b="0" dirty="0">
                <a:ea typeface="ＭＳ Ｐゴシック" charset="0"/>
              </a:rPr>
              <a:t>that require treatment and monitoring for multiple metabolic abnormalities and vigilance for complications</a:t>
            </a:r>
          </a:p>
        </p:txBody>
      </p:sp>
      <p:sp>
        <p:nvSpPr>
          <p:cNvPr id="104454"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15.  Hyperglycemic Emergencies in Adults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1"/>
          <p:cNvSpPr>
            <a:spLocks noGrp="1"/>
          </p:cNvSpPr>
          <p:nvPr>
            <p:ph type="title" idx="4294967295"/>
          </p:nvPr>
        </p:nvSpPr>
        <p:spPr/>
        <p:txBody>
          <a:bodyPr/>
          <a:lstStyle/>
          <a:p>
            <a:pPr eaLnBrk="1" hangingPunct="1"/>
            <a:r>
              <a:rPr lang="en-CA" altLang="en-US"/>
              <a:t>Key Messages</a:t>
            </a:r>
          </a:p>
        </p:txBody>
      </p:sp>
      <p:sp>
        <p:nvSpPr>
          <p:cNvPr id="51202" name="Content Placeholder 2"/>
          <p:cNvSpPr>
            <a:spLocks noGrp="1"/>
          </p:cNvSpPr>
          <p:nvPr>
            <p:ph type="body" idx="4294967295"/>
          </p:nvPr>
        </p:nvSpPr>
        <p:spPr/>
        <p:txBody>
          <a:bodyPr/>
          <a:lstStyle/>
          <a:p>
            <a:r>
              <a:rPr lang="en-CA" altLang="en-US" sz="2400" b="0"/>
              <a:t>A </a:t>
            </a:r>
            <a:r>
              <a:rPr lang="en-CA" altLang="en-US" sz="2400"/>
              <a:t>normal</a:t>
            </a:r>
            <a:r>
              <a:rPr lang="en-CA" altLang="en-US" sz="2400" b="0"/>
              <a:t> or mildly elevated blood </a:t>
            </a:r>
            <a:r>
              <a:rPr lang="en-CA" altLang="en-US" sz="2400"/>
              <a:t>glucose</a:t>
            </a:r>
            <a:r>
              <a:rPr lang="en-CA" altLang="en-US" sz="2400" b="0"/>
              <a:t> </a:t>
            </a:r>
            <a:r>
              <a:rPr lang="en-CA" altLang="en-US" sz="2400"/>
              <a:t>does not rule out</a:t>
            </a:r>
            <a:r>
              <a:rPr lang="en-CA" altLang="en-US" sz="2400" b="0"/>
              <a:t> diabetic ketoacidosis in certain conditions such as </a:t>
            </a:r>
            <a:r>
              <a:rPr lang="en-CA" altLang="en-US" sz="2400"/>
              <a:t>pregnancy</a:t>
            </a:r>
            <a:r>
              <a:rPr lang="en-CA" altLang="en-US" sz="2400" b="0"/>
              <a:t> or with </a:t>
            </a:r>
            <a:r>
              <a:rPr lang="en-CA" altLang="en-US" sz="2400"/>
              <a:t>SGLT2 inhibitor </a:t>
            </a:r>
            <a:r>
              <a:rPr lang="en-CA" altLang="en-US" sz="2400" b="0"/>
              <a:t>use</a:t>
            </a:r>
          </a:p>
          <a:p>
            <a:pPr>
              <a:buFont typeface="Arial" charset="0"/>
              <a:buNone/>
            </a:pPr>
            <a:endParaRPr lang="en-CA" altLang="en-US" sz="2400" b="0"/>
          </a:p>
        </p:txBody>
      </p:sp>
      <p:sp>
        <p:nvSpPr>
          <p:cNvPr id="155653"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15.  Hyperglycemic Emergencies in Adults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1"/>
          <p:cNvSpPr>
            <a:spLocks noGrp="1"/>
          </p:cNvSpPr>
          <p:nvPr>
            <p:ph type="title" idx="4294967295"/>
          </p:nvPr>
        </p:nvSpPr>
        <p:spPr/>
        <p:txBody>
          <a:bodyPr/>
          <a:lstStyle/>
          <a:p>
            <a:pPr eaLnBrk="1" hangingPunct="1"/>
            <a:r>
              <a:rPr lang="en-CA" altLang="en-US"/>
              <a:t>Key Messages</a:t>
            </a:r>
          </a:p>
        </p:txBody>
      </p:sp>
      <p:sp>
        <p:nvSpPr>
          <p:cNvPr id="52226" name="Content Placeholder 2"/>
          <p:cNvSpPr>
            <a:spLocks noGrp="1"/>
          </p:cNvSpPr>
          <p:nvPr>
            <p:ph type="body" idx="4294967295"/>
          </p:nvPr>
        </p:nvSpPr>
        <p:spPr>
          <a:xfrm>
            <a:off x="628650" y="1725613"/>
            <a:ext cx="7886700" cy="4789487"/>
          </a:xfrm>
        </p:spPr>
        <p:txBody>
          <a:bodyPr/>
          <a:lstStyle/>
          <a:p>
            <a:pPr>
              <a:spcBef>
                <a:spcPts val="900"/>
              </a:spcBef>
            </a:pPr>
            <a:r>
              <a:rPr lang="en-CA" altLang="en-US" sz="2400" b="0"/>
              <a:t>DKA requires </a:t>
            </a:r>
            <a:r>
              <a:rPr lang="en-CA" altLang="en-US" sz="2400"/>
              <a:t>intravenous insulin </a:t>
            </a:r>
            <a:r>
              <a:rPr lang="en-CA" altLang="en-US" sz="2400" b="0"/>
              <a:t>administration (0.1 units/kg/h) for resolution; bicarbonate therapy may be considered only for extreme acidosis (pH ≤7.0)</a:t>
            </a:r>
          </a:p>
        </p:txBody>
      </p:sp>
      <p:sp>
        <p:nvSpPr>
          <p:cNvPr id="113669"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15.  Hyperglycemic Emergencies in Adults </a:t>
            </a:r>
          </a:p>
        </p:txBody>
      </p:sp>
      <p:sp>
        <p:nvSpPr>
          <p:cNvPr id="52229" name="Rectangle 5"/>
          <p:cNvSpPr>
            <a:spLocks noChangeArrowheads="1"/>
          </p:cNvSpPr>
          <p:nvPr/>
        </p:nvSpPr>
        <p:spPr bwMode="auto">
          <a:xfrm>
            <a:off x="442913" y="6351588"/>
            <a:ext cx="70485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altLang="en-US" sz="1400" i="1"/>
              <a:t>DKA,  </a:t>
            </a:r>
            <a:r>
              <a:rPr lang="en-US" altLang="en-US" sz="1400"/>
              <a:t>diabetic ketoacidosis</a:t>
            </a:r>
            <a:endParaRPr lang="en-CA" alt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Grp="1"/>
          </p:cNvSpPr>
          <p:nvPr>
            <p:ph type="title" idx="4294967295"/>
          </p:nvPr>
        </p:nvSpPr>
        <p:spPr>
          <a:xfrm>
            <a:off x="158750" y="396875"/>
            <a:ext cx="8842375" cy="1325563"/>
          </a:xfrm>
        </p:spPr>
        <p:txBody>
          <a:bodyPr/>
          <a:lstStyle/>
          <a:p>
            <a:r>
              <a:rPr lang="en-US" altLang="en-US" sz="3600"/>
              <a:t>Key Messages for People with Diabetes</a:t>
            </a:r>
            <a:endParaRPr lang="en-CA" altLang="en-US" sz="3600"/>
          </a:p>
        </p:txBody>
      </p:sp>
      <p:sp>
        <p:nvSpPr>
          <p:cNvPr id="53250" name="Rectangle 3"/>
          <p:cNvSpPr>
            <a:spLocks noGrp="1"/>
          </p:cNvSpPr>
          <p:nvPr>
            <p:ph type="body" idx="4294967295"/>
          </p:nvPr>
        </p:nvSpPr>
        <p:spPr>
          <a:xfrm>
            <a:off x="628650" y="1524000"/>
            <a:ext cx="8064500" cy="4824413"/>
          </a:xfrm>
        </p:spPr>
        <p:txBody>
          <a:bodyPr/>
          <a:lstStyle/>
          <a:p>
            <a:pPr>
              <a:buFont typeface="Arial" charset="0"/>
              <a:buNone/>
            </a:pPr>
            <a:r>
              <a:rPr lang="en-CA" altLang="en-US" sz="2400" b="0"/>
              <a:t>When you are sick, your blood glucose levels may fluctuate and be unpredictable:</a:t>
            </a:r>
          </a:p>
          <a:p>
            <a:pPr>
              <a:buFont typeface="Arial" charset="0"/>
              <a:buNone/>
            </a:pPr>
            <a:endParaRPr lang="en-CA" altLang="en-US" sz="1100" b="0"/>
          </a:p>
          <a:p>
            <a:pPr lvl="1"/>
            <a:r>
              <a:rPr lang="en-CA" altLang="en-US" sz="2400">
                <a:latin typeface="Open Sans" charset="0"/>
              </a:rPr>
              <a:t>During these times, it is a good idea to </a:t>
            </a:r>
            <a:r>
              <a:rPr lang="en-CA" altLang="en-US" sz="2400" b="1">
                <a:latin typeface="Open Sans" charset="0"/>
              </a:rPr>
              <a:t>check your blood glucose levels more often</a:t>
            </a:r>
            <a:r>
              <a:rPr lang="en-CA" altLang="en-US" sz="2400">
                <a:latin typeface="Open Sans" charset="0"/>
              </a:rPr>
              <a:t> than usual (for example, every 2 to 4 hours)</a:t>
            </a:r>
          </a:p>
          <a:p>
            <a:pPr lvl="1"/>
            <a:r>
              <a:rPr lang="en-CA" altLang="en-US" sz="2400" b="1">
                <a:latin typeface="Open Sans" charset="0"/>
              </a:rPr>
              <a:t>Drink</a:t>
            </a:r>
            <a:r>
              <a:rPr lang="en-CA" altLang="en-US" sz="2400">
                <a:latin typeface="Open Sans" charset="0"/>
              </a:rPr>
              <a:t> plenty of sugar-free fluids or water</a:t>
            </a:r>
          </a:p>
          <a:p>
            <a:pPr lvl="1"/>
            <a:r>
              <a:rPr lang="en-CA" altLang="en-US" sz="2400">
                <a:latin typeface="Open Sans" charset="0"/>
              </a:rPr>
              <a:t>If you have </a:t>
            </a:r>
            <a:r>
              <a:rPr lang="en-CA" altLang="en-US" sz="2400" b="1">
                <a:latin typeface="Open Sans" charset="0"/>
              </a:rPr>
              <a:t>type 1 diabetes </a:t>
            </a:r>
            <a:r>
              <a:rPr lang="en-CA" altLang="en-US" sz="2400">
                <a:latin typeface="Open Sans" charset="0"/>
              </a:rPr>
              <a:t>with blood glucose levels remaining </a:t>
            </a:r>
            <a:r>
              <a:rPr lang="en-CA" altLang="en-US" sz="2400" b="1">
                <a:latin typeface="Open Sans" charset="0"/>
              </a:rPr>
              <a:t>over 14 mmol/L </a:t>
            </a:r>
            <a:r>
              <a:rPr lang="en-CA" altLang="en-US" sz="2400">
                <a:latin typeface="Open Sans" charset="0"/>
              </a:rPr>
              <a:t>before meals, or if you have </a:t>
            </a:r>
            <a:r>
              <a:rPr lang="en-CA" altLang="en-US" sz="2400" b="1">
                <a:latin typeface="Open Sans" charset="0"/>
              </a:rPr>
              <a:t>symptoms of diabetic ketoacidosis </a:t>
            </a:r>
            <a:r>
              <a:rPr lang="en-CA" altLang="en-US" sz="2400">
                <a:latin typeface="Open Sans" charset="0"/>
              </a:rPr>
              <a:t>(see chapter) </a:t>
            </a:r>
            <a:r>
              <a:rPr lang="en-CA" altLang="en-US" sz="2400" b="1">
                <a:latin typeface="Open Sans" charset="0"/>
              </a:rPr>
              <a:t>check for ketones </a:t>
            </a:r>
            <a:r>
              <a:rPr lang="en-CA" altLang="en-US" sz="2400">
                <a:latin typeface="Open Sans" charset="0"/>
              </a:rPr>
              <a:t>by performing a urine ketone test or blood ketone test. </a:t>
            </a:r>
            <a:r>
              <a:rPr lang="en-CA" altLang="en-US" sz="2400" b="1">
                <a:latin typeface="Open Sans" charset="0"/>
              </a:rPr>
              <a:t>Blood ketone testing </a:t>
            </a:r>
            <a:r>
              <a:rPr lang="en-CA" altLang="en-US" sz="2400">
                <a:latin typeface="Open Sans" charset="0"/>
              </a:rPr>
              <a:t>is preferred over urine testing</a:t>
            </a:r>
            <a:r>
              <a:rPr lang="en-CA" altLang="en-US" sz="2000">
                <a:latin typeface="Open Sans" charset="0"/>
              </a:rPr>
              <a:t> </a:t>
            </a:r>
            <a:br>
              <a:rPr lang="en-CA" altLang="en-US" sz="2000">
                <a:latin typeface="Open Sans" charset="0"/>
              </a:rPr>
            </a:br>
            <a:endParaRPr lang="en-CA" altLang="en-US" sz="2000">
              <a:latin typeface="Open Sans" charset="0"/>
            </a:endParaRPr>
          </a:p>
        </p:txBody>
      </p:sp>
      <p:sp>
        <p:nvSpPr>
          <p:cNvPr id="149509"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15.  Hyperglycemic Emergencies in Adults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3"/>
          <p:cNvSpPr>
            <a:spLocks noGrp="1"/>
          </p:cNvSpPr>
          <p:nvPr>
            <p:ph type="body" idx="4294967295"/>
          </p:nvPr>
        </p:nvSpPr>
        <p:spPr>
          <a:xfrm>
            <a:off x="628650" y="2036763"/>
            <a:ext cx="8064500" cy="4824412"/>
          </a:xfrm>
        </p:spPr>
        <p:txBody>
          <a:bodyPr/>
          <a:lstStyle/>
          <a:p>
            <a:r>
              <a:rPr lang="en-CA" altLang="en-US" sz="2400" b="0"/>
              <a:t>Develop a </a:t>
            </a:r>
            <a:r>
              <a:rPr lang="en-CA" altLang="en-US" sz="2400"/>
              <a:t>“Sick Day” plan </a:t>
            </a:r>
            <a:r>
              <a:rPr lang="en-CA" altLang="en-US" sz="2400" b="0"/>
              <a:t>with your diabetes healthcare team. This should include information on:</a:t>
            </a:r>
          </a:p>
          <a:p>
            <a:endParaRPr lang="en-CA" altLang="en-US" sz="2400" b="0"/>
          </a:p>
          <a:p>
            <a:pPr lvl="1"/>
            <a:r>
              <a:rPr lang="en-CA" altLang="en-US" sz="2400">
                <a:latin typeface="Open Sans" charset="0"/>
              </a:rPr>
              <a:t>which diabetes medications you should continue and which ones you should temporarily stop;</a:t>
            </a:r>
          </a:p>
          <a:p>
            <a:pPr lvl="1"/>
            <a:r>
              <a:rPr lang="en-CA" altLang="en-US" sz="2400">
                <a:latin typeface="Open Sans" charset="0"/>
              </a:rPr>
              <a:t>guidelines for insulin adjustment if you are on insulin; and</a:t>
            </a:r>
          </a:p>
          <a:p>
            <a:pPr lvl="1"/>
            <a:r>
              <a:rPr lang="en-CA" altLang="en-US" sz="2400">
                <a:latin typeface="Open Sans" charset="0"/>
              </a:rPr>
              <a:t>advice on when to contact your health-care provider or go to the emergency room</a:t>
            </a:r>
          </a:p>
          <a:p>
            <a:pPr>
              <a:buFont typeface="Arial" charset="0"/>
              <a:buNone/>
            </a:pPr>
            <a:endParaRPr lang="en-CA" altLang="en-US" b="0"/>
          </a:p>
        </p:txBody>
      </p:sp>
      <p:sp>
        <p:nvSpPr>
          <p:cNvPr id="75781"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15.  Hyperglycemic Emergencies in Adults </a:t>
            </a:r>
          </a:p>
        </p:txBody>
      </p:sp>
      <p:sp>
        <p:nvSpPr>
          <p:cNvPr id="54275" name="Rectangle 2"/>
          <p:cNvSpPr>
            <a:spLocks noGrp="1"/>
          </p:cNvSpPr>
          <p:nvPr>
            <p:ph type="title" idx="4294967295"/>
          </p:nvPr>
        </p:nvSpPr>
        <p:spPr>
          <a:xfrm>
            <a:off x="158750" y="396875"/>
            <a:ext cx="8842375" cy="1325563"/>
          </a:xfrm>
        </p:spPr>
        <p:txBody>
          <a:bodyPr/>
          <a:lstStyle/>
          <a:p>
            <a:r>
              <a:rPr lang="en-US" altLang="en-US" sz="3600"/>
              <a:t>Key Messages for People with Diabetes</a:t>
            </a:r>
            <a:endParaRPr lang="en-CA" altLang="en-US" sz="360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tle 4"/>
          <p:cNvSpPr>
            <a:spLocks noGrp="1"/>
          </p:cNvSpPr>
          <p:nvPr>
            <p:ph type="title"/>
          </p:nvPr>
        </p:nvSpPr>
        <p:spPr>
          <a:xfrm>
            <a:off x="666750" y="147638"/>
            <a:ext cx="7886700" cy="1325562"/>
          </a:xfrm>
        </p:spPr>
        <p:txBody>
          <a:bodyPr/>
          <a:lstStyle/>
          <a:p>
            <a:pPr algn="ctr"/>
            <a:r>
              <a:rPr lang="en-US" altLang="en-US" sz="3600" b="0"/>
              <a:t>Visit </a:t>
            </a:r>
            <a:r>
              <a:rPr lang="en-US" altLang="en-US" sz="3600"/>
              <a:t>guidelines.diabetes.ca</a:t>
            </a:r>
            <a:r>
              <a:rPr lang="en-US" altLang="en-US" sz="3600" b="0"/>
              <a:t> </a:t>
            </a:r>
            <a:br>
              <a:rPr lang="en-US" altLang="en-US" sz="3600" b="0"/>
            </a:br>
            <a:endParaRPr lang="en-US" altLang="en-US" sz="3600" b="0"/>
          </a:p>
        </p:txBody>
      </p:sp>
      <p:pic>
        <p:nvPicPr>
          <p:cNvPr id="55298"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0288"/>
            <a:ext cx="9144000" cy="572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le 1"/>
          <p:cNvSpPr>
            <a:spLocks noGrp="1"/>
          </p:cNvSpPr>
          <p:nvPr>
            <p:ph type="title"/>
          </p:nvPr>
        </p:nvSpPr>
        <p:spPr>
          <a:xfrm>
            <a:off x="641350" y="0"/>
            <a:ext cx="7886700" cy="1325563"/>
          </a:xfrm>
        </p:spPr>
        <p:txBody>
          <a:bodyPr/>
          <a:lstStyle/>
          <a:p>
            <a:pPr algn="ctr"/>
            <a:r>
              <a:rPr lang="en-US" altLang="en-US"/>
              <a:t>Or download the App</a:t>
            </a:r>
          </a:p>
        </p:txBody>
      </p:sp>
      <p:pic>
        <p:nvPicPr>
          <p:cNvPr id="56322"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67238" y="2103438"/>
            <a:ext cx="4022725"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3"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0613" y="1090613"/>
            <a:ext cx="3052762" cy="543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idx="4294967295"/>
          </p:nvPr>
        </p:nvSpPr>
        <p:spPr/>
        <p:txBody>
          <a:bodyPr/>
          <a:lstStyle/>
          <a:p>
            <a:pPr eaLnBrk="1" hangingPunct="1"/>
            <a:r>
              <a:rPr lang="en-CA" altLang="en-US"/>
              <a:t>Key Changes</a:t>
            </a:r>
          </a:p>
        </p:txBody>
      </p:sp>
      <p:sp>
        <p:nvSpPr>
          <p:cNvPr id="18434" name="Content Placeholder 2"/>
          <p:cNvSpPr>
            <a:spLocks noGrp="1"/>
          </p:cNvSpPr>
          <p:nvPr>
            <p:ph type="body" idx="4294967295"/>
          </p:nvPr>
        </p:nvSpPr>
        <p:spPr/>
        <p:txBody>
          <a:bodyPr/>
          <a:lstStyle/>
          <a:p>
            <a:r>
              <a:rPr lang="en-CA" altLang="en-US" sz="2400" b="0"/>
              <a:t>New information on</a:t>
            </a:r>
          </a:p>
          <a:p>
            <a:pPr lvl="1"/>
            <a:r>
              <a:rPr lang="en-CA" altLang="en-US" sz="2400" b="1">
                <a:latin typeface="Open Sans" charset="0"/>
              </a:rPr>
              <a:t>Diabetic ketoacidosis with SGLT2 inhibitor therapy </a:t>
            </a:r>
          </a:p>
        </p:txBody>
      </p:sp>
      <p:sp>
        <p:nvSpPr>
          <p:cNvPr id="18435"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
        <p:nvSpPr>
          <p:cNvPr id="57350"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15.  Hyperglycemic Emergencies in Adults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p:cNvSpPr>
            <a:spLocks noGrp="1"/>
          </p:cNvSpPr>
          <p:nvPr>
            <p:ph type="title" idx="4294967295"/>
          </p:nvPr>
        </p:nvSpPr>
        <p:spPr/>
        <p:txBody>
          <a:bodyPr lIns="91440" tIns="45720" rIns="91440" bIns="45720"/>
          <a:lstStyle/>
          <a:p>
            <a:r>
              <a:rPr lang="en-US" altLang="en-US"/>
              <a:t>Diabetes Canada Clinical Practice Guidelines</a:t>
            </a:r>
          </a:p>
        </p:txBody>
      </p:sp>
      <p:sp>
        <p:nvSpPr>
          <p:cNvPr id="57346" name="Content Placeholder 2"/>
          <p:cNvSpPr>
            <a:spLocks noGrp="1"/>
          </p:cNvSpPr>
          <p:nvPr>
            <p:ph idx="4294967295"/>
          </p:nvPr>
        </p:nvSpPr>
        <p:spPr/>
        <p:txBody>
          <a:bodyPr lIns="91440" tIns="45720" rIns="91440" bIns="45720"/>
          <a:lstStyle/>
          <a:p>
            <a:pPr marL="0" indent="0" defTabSz="914400">
              <a:buFont typeface="Arial" charset="0"/>
              <a:buNone/>
            </a:pPr>
            <a:endParaRPr lang="en-US" altLang="en-US">
              <a:hlinkClick r:id="rId2"/>
            </a:endParaRPr>
          </a:p>
          <a:p>
            <a:pPr marL="0" indent="0" defTabSz="914400">
              <a:buFont typeface="Arial" charset="0"/>
              <a:buNone/>
            </a:pPr>
            <a:r>
              <a:rPr lang="en-US" altLang="en-US">
                <a:solidFill>
                  <a:srgbClr val="C00000"/>
                </a:solidFill>
                <a:hlinkClick r:id="rId2"/>
              </a:rPr>
              <a:t>http://guidelines.diabetes.ca</a:t>
            </a:r>
            <a:r>
              <a:rPr lang="en-US" altLang="en-US">
                <a:solidFill>
                  <a:srgbClr val="C00000"/>
                </a:solidFill>
              </a:rPr>
              <a:t> </a:t>
            </a:r>
            <a:r>
              <a:rPr lang="en-US" altLang="en-US">
                <a:solidFill>
                  <a:schemeClr val="accent1"/>
                </a:solidFill>
              </a:rPr>
              <a:t>– for health-care providers</a:t>
            </a:r>
          </a:p>
          <a:p>
            <a:pPr marL="0" indent="0" defTabSz="914400">
              <a:buFont typeface="Arial" charset="0"/>
              <a:buNone/>
            </a:pPr>
            <a:endParaRPr lang="en-US" altLang="en-US">
              <a:solidFill>
                <a:schemeClr val="accent1"/>
              </a:solidFill>
            </a:endParaRPr>
          </a:p>
          <a:p>
            <a:pPr marL="0" indent="0" defTabSz="914400">
              <a:buFont typeface="Arial" charset="0"/>
              <a:buNone/>
            </a:pPr>
            <a:r>
              <a:rPr lang="en-US" altLang="en-US"/>
              <a:t>1-800-BANTING (226-8464)</a:t>
            </a:r>
          </a:p>
          <a:p>
            <a:pPr marL="0" indent="0" defTabSz="914400">
              <a:buFont typeface="Arial" charset="0"/>
              <a:buNone/>
            </a:pPr>
            <a:endParaRPr lang="en-US" altLang="en-US"/>
          </a:p>
          <a:p>
            <a:pPr marL="0" indent="0" defTabSz="914400">
              <a:buFont typeface="Arial" charset="0"/>
              <a:buNone/>
            </a:pPr>
            <a:r>
              <a:rPr lang="en-US" altLang="en-US">
                <a:hlinkClick r:id="rId3"/>
              </a:rPr>
              <a:t>http://diabetes.ca </a:t>
            </a:r>
            <a:r>
              <a:rPr lang="en-US" altLang="en-US">
                <a:solidFill>
                  <a:schemeClr val="accent1"/>
                </a:solidFill>
              </a:rPr>
              <a:t>– for people with diabetes</a:t>
            </a:r>
          </a:p>
          <a:p>
            <a:pPr marL="0" indent="0" defTabSz="914400">
              <a:buFont typeface="Arial" charset="0"/>
              <a:buNone/>
            </a:pPr>
            <a:endParaRPr lang="en-US" altLang="en-US">
              <a:solidFill>
                <a:schemeClr val="accent1"/>
              </a:solidFill>
            </a:endParaRPr>
          </a:p>
          <a:p>
            <a:pPr marL="0" indent="0" defTabSz="914400"/>
            <a:endParaRPr lang="en-US" alt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idx="4294967295"/>
          </p:nvPr>
        </p:nvSpPr>
        <p:spPr/>
        <p:txBody>
          <a:bodyPr lIns="91440" tIns="45720" rIns="91440" bIns="45720"/>
          <a:lstStyle/>
          <a:p>
            <a:r>
              <a:rPr lang="en-US" altLang="en-US"/>
              <a:t>Hyperglycemic Emergencies</a:t>
            </a:r>
          </a:p>
        </p:txBody>
      </p:sp>
      <p:sp>
        <p:nvSpPr>
          <p:cNvPr id="19458" name="Content Placeholder 2"/>
          <p:cNvSpPr>
            <a:spLocks noGrp="1"/>
          </p:cNvSpPr>
          <p:nvPr>
            <p:ph idx="4294967295"/>
          </p:nvPr>
        </p:nvSpPr>
        <p:spPr>
          <a:xfrm>
            <a:off x="628650" y="1682750"/>
            <a:ext cx="7886700" cy="4329113"/>
          </a:xfrm>
        </p:spPr>
        <p:txBody>
          <a:bodyPr lIns="91440" tIns="45720" rIns="91440" bIns="45720"/>
          <a:lstStyle/>
          <a:p>
            <a:pPr marL="342900" indent="-342900" defTabSz="914400">
              <a:lnSpc>
                <a:spcPct val="110000"/>
              </a:lnSpc>
            </a:pPr>
            <a:r>
              <a:rPr lang="en-US" altLang="en-US" b="0"/>
              <a:t>DKA</a:t>
            </a:r>
            <a:r>
              <a:rPr lang="en-US" altLang="en-US"/>
              <a:t> = Diabetic Ketoacidosis</a:t>
            </a:r>
          </a:p>
          <a:p>
            <a:pPr marL="342900" indent="-342900" defTabSz="914400">
              <a:lnSpc>
                <a:spcPct val="110000"/>
              </a:lnSpc>
            </a:pPr>
            <a:r>
              <a:rPr lang="en-US" altLang="en-US" b="0"/>
              <a:t>HHS</a:t>
            </a:r>
            <a:r>
              <a:rPr lang="en-US" altLang="en-US"/>
              <a:t> = Hyperosmolar Hyperglycemic State</a:t>
            </a:r>
          </a:p>
          <a:p>
            <a:pPr marL="342900" indent="-342900" defTabSz="914400">
              <a:lnSpc>
                <a:spcPct val="110000"/>
              </a:lnSpc>
            </a:pPr>
            <a:r>
              <a:rPr lang="en-US" altLang="en-US"/>
              <a:t>Common features:</a:t>
            </a:r>
          </a:p>
          <a:p>
            <a:pPr marL="742950" lvl="1" indent="-285750" defTabSz="914400">
              <a:lnSpc>
                <a:spcPct val="110000"/>
              </a:lnSpc>
            </a:pPr>
            <a:r>
              <a:rPr lang="en-US" altLang="en-US"/>
              <a:t>Insulin deficiency </a:t>
            </a:r>
            <a:r>
              <a:rPr lang="en-US" altLang="en-US">
                <a:sym typeface="Wingdings" charset="2"/>
              </a:rPr>
              <a:t> hyperglycemia  urinary loss of water and electrolytes </a:t>
            </a:r>
          </a:p>
          <a:p>
            <a:pPr marL="742950" lvl="1" indent="-285750" defTabSz="914400">
              <a:lnSpc>
                <a:spcPct val="110000"/>
              </a:lnSpc>
              <a:buFont typeface="Arial" charset="0"/>
              <a:buNone/>
            </a:pPr>
            <a:r>
              <a:rPr lang="en-US" altLang="en-US">
                <a:sym typeface="Wingdings" charset="2"/>
              </a:rPr>
              <a:t>    </a:t>
            </a:r>
            <a:r>
              <a:rPr lang="en-US" altLang="en-US" b="1">
                <a:sym typeface="Wingdings" charset="2"/>
              </a:rPr>
              <a:t>Volume depletion + electrolyte deficiency +</a:t>
            </a:r>
          </a:p>
          <a:p>
            <a:pPr marL="742950" lvl="1" indent="-285750" defTabSz="914400">
              <a:lnSpc>
                <a:spcPct val="110000"/>
              </a:lnSpc>
              <a:buFont typeface="Arial" charset="0"/>
              <a:buNone/>
            </a:pPr>
            <a:r>
              <a:rPr lang="en-US" altLang="en-US" b="1">
                <a:sym typeface="Wingdings" charset="2"/>
              </a:rPr>
              <a:t>        hyperosmolarity</a:t>
            </a:r>
          </a:p>
          <a:p>
            <a:pPr marL="742950" lvl="1" indent="-285750" defTabSz="914400">
              <a:lnSpc>
                <a:spcPct val="110000"/>
              </a:lnSpc>
            </a:pPr>
            <a:r>
              <a:rPr lang="en-US" altLang="en-US">
                <a:sym typeface="Wingdings" charset="2"/>
              </a:rPr>
              <a:t>Insulin deficiency (absolute) + increased glucagon</a:t>
            </a:r>
          </a:p>
          <a:p>
            <a:pPr marL="742950" lvl="1" indent="-285750" defTabSz="914400">
              <a:lnSpc>
                <a:spcPct val="110000"/>
              </a:lnSpc>
              <a:buFont typeface="Arial" charset="0"/>
              <a:buNone/>
            </a:pPr>
            <a:r>
              <a:rPr lang="en-US" altLang="en-US">
                <a:sym typeface="Wingdings" charset="2"/>
              </a:rPr>
              <a:t>      </a:t>
            </a:r>
            <a:r>
              <a:rPr lang="en-US" altLang="en-US" b="1">
                <a:sym typeface="Wingdings" charset="2"/>
              </a:rPr>
              <a:t>Ketoacidosis </a:t>
            </a:r>
            <a:r>
              <a:rPr lang="en-US" altLang="en-US">
                <a:sym typeface="Wingdings" charset="2"/>
              </a:rPr>
              <a:t>(in DKA)</a:t>
            </a:r>
            <a:endParaRPr lang="en-US" altLang="en-US"/>
          </a:p>
        </p:txBody>
      </p:sp>
      <p:sp>
        <p:nvSpPr>
          <p:cNvPr id="164868"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15.  Hyperglycemic Emergencies in Adults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ext Placeholder 4"/>
          <p:cNvSpPr>
            <a:spLocks noGrp="1"/>
          </p:cNvSpPr>
          <p:nvPr>
            <p:ph type="body" idx="4294967295"/>
          </p:nvPr>
        </p:nvSpPr>
        <p:spPr>
          <a:xfrm>
            <a:off x="457200" y="1190625"/>
            <a:ext cx="4040188" cy="639763"/>
          </a:xfrm>
        </p:spPr>
        <p:txBody>
          <a:bodyPr lIns="91440" tIns="45720" rIns="91440" bIns="45720" anchor="b"/>
          <a:lstStyle/>
          <a:p>
            <a:pPr marL="0" indent="0" algn="ctr" defTabSz="914400">
              <a:buFont typeface="Arial" charset="0"/>
              <a:buNone/>
            </a:pPr>
            <a:r>
              <a:rPr lang="en-US" altLang="en-US" b="0" u="sng"/>
              <a:t>DKA</a:t>
            </a:r>
          </a:p>
        </p:txBody>
      </p:sp>
      <p:sp>
        <p:nvSpPr>
          <p:cNvPr id="21506" name="Content Placeholder 5"/>
          <p:cNvSpPr>
            <a:spLocks noGrp="1"/>
          </p:cNvSpPr>
          <p:nvPr>
            <p:ph sz="half" idx="4294967295"/>
          </p:nvPr>
        </p:nvSpPr>
        <p:spPr>
          <a:xfrm>
            <a:off x="561975" y="1851025"/>
            <a:ext cx="3898900" cy="3951288"/>
          </a:xfrm>
        </p:spPr>
        <p:txBody>
          <a:bodyPr lIns="91440" tIns="45720" rIns="91440" bIns="45720"/>
          <a:lstStyle/>
          <a:p>
            <a:pPr marL="342900" indent="-342900" defTabSz="914400">
              <a:lnSpc>
                <a:spcPct val="110000"/>
              </a:lnSpc>
            </a:pPr>
            <a:r>
              <a:rPr lang="en-US" altLang="en-US" sz="2200" b="0"/>
              <a:t>Ketoacidosis</a:t>
            </a:r>
          </a:p>
          <a:p>
            <a:pPr marL="342900" indent="-342900" defTabSz="914400">
              <a:lnSpc>
                <a:spcPct val="110000"/>
              </a:lnSpc>
            </a:pPr>
            <a:r>
              <a:rPr lang="en-US" altLang="en-US" sz="2200" b="0"/>
              <a:t>ECFV contraction</a:t>
            </a:r>
          </a:p>
          <a:p>
            <a:pPr marL="342900" indent="-342900" defTabSz="914400">
              <a:lnSpc>
                <a:spcPct val="110000"/>
              </a:lnSpc>
            </a:pPr>
            <a:r>
              <a:rPr lang="en-US" altLang="en-US" sz="2200" b="0"/>
              <a:t>Milder hyperosmolarity</a:t>
            </a:r>
          </a:p>
          <a:p>
            <a:pPr marL="342900" indent="-342900" defTabSz="914400">
              <a:lnSpc>
                <a:spcPct val="110000"/>
              </a:lnSpc>
            </a:pPr>
            <a:r>
              <a:rPr lang="en-US" altLang="en-US" sz="2200" b="0"/>
              <a:t>Normal to high glucose</a:t>
            </a:r>
          </a:p>
          <a:p>
            <a:pPr marL="342900" indent="-342900" defTabSz="914400">
              <a:lnSpc>
                <a:spcPct val="110000"/>
              </a:lnSpc>
            </a:pPr>
            <a:r>
              <a:rPr lang="en-US" altLang="en-US" sz="2200" b="0"/>
              <a:t>May have </a:t>
            </a:r>
            <a:r>
              <a:rPr lang="en-US" altLang="en-US" sz="2200" b="0">
                <a:latin typeface="Wingdings" charset="2"/>
                <a:sym typeface="Wingdings" charset="2"/>
              </a:rPr>
              <a:t></a:t>
            </a:r>
            <a:r>
              <a:rPr lang="en-US" altLang="en-US" sz="2200" b="0"/>
              <a:t>LOC</a:t>
            </a:r>
          </a:p>
          <a:p>
            <a:pPr marL="342900" indent="-342900" defTabSz="914400">
              <a:lnSpc>
                <a:spcPct val="110000"/>
              </a:lnSpc>
            </a:pPr>
            <a:r>
              <a:rPr lang="en-US" altLang="en-US" sz="2200" b="0"/>
              <a:t>Beware hypokalemia</a:t>
            </a:r>
          </a:p>
          <a:p>
            <a:pPr marL="342900" indent="-342900" defTabSz="914400">
              <a:lnSpc>
                <a:spcPct val="110000"/>
              </a:lnSpc>
            </a:pPr>
            <a:r>
              <a:rPr lang="en-US" altLang="en-US" sz="2200" b="0"/>
              <a:t>Must use insulin</a:t>
            </a:r>
          </a:p>
          <a:p>
            <a:pPr marL="342900" indent="-342900" defTabSz="914400">
              <a:lnSpc>
                <a:spcPct val="110000"/>
              </a:lnSpc>
            </a:pPr>
            <a:r>
              <a:rPr lang="en-US" altLang="en-US" sz="2200" b="0"/>
              <a:t>Absolute insulin deficiency + increased glucagon</a:t>
            </a:r>
          </a:p>
        </p:txBody>
      </p:sp>
      <p:sp>
        <p:nvSpPr>
          <p:cNvPr id="21507" name="Text Placeholder 6"/>
          <p:cNvSpPr>
            <a:spLocks noGrp="1"/>
          </p:cNvSpPr>
          <p:nvPr>
            <p:ph type="body" sz="quarter" idx="4294967295"/>
          </p:nvPr>
        </p:nvSpPr>
        <p:spPr>
          <a:xfrm>
            <a:off x="4365625" y="1131888"/>
            <a:ext cx="4041775" cy="639762"/>
          </a:xfrm>
        </p:spPr>
        <p:txBody>
          <a:bodyPr lIns="91440" tIns="45720" rIns="91440" bIns="45720" anchor="b"/>
          <a:lstStyle/>
          <a:p>
            <a:pPr marL="0" indent="0" algn="ctr" defTabSz="914400">
              <a:buFont typeface="Arial" charset="0"/>
              <a:buNone/>
            </a:pPr>
            <a:r>
              <a:rPr lang="en-US" altLang="en-US" sz="2800" b="0" u="sng"/>
              <a:t>HHS</a:t>
            </a:r>
          </a:p>
        </p:txBody>
      </p:sp>
      <p:sp>
        <p:nvSpPr>
          <p:cNvPr id="21508" name="Content Placeholder 7"/>
          <p:cNvSpPr>
            <a:spLocks noGrp="1"/>
          </p:cNvSpPr>
          <p:nvPr>
            <p:ph sz="quarter" idx="4294967295"/>
          </p:nvPr>
        </p:nvSpPr>
        <p:spPr>
          <a:xfrm>
            <a:off x="4579938" y="1819275"/>
            <a:ext cx="4498975" cy="3951288"/>
          </a:xfrm>
        </p:spPr>
        <p:txBody>
          <a:bodyPr lIns="91440" tIns="45720" rIns="91440" bIns="45720"/>
          <a:lstStyle/>
          <a:p>
            <a:pPr marL="342900" indent="-342900" defTabSz="914400">
              <a:lnSpc>
                <a:spcPct val="110000"/>
              </a:lnSpc>
            </a:pPr>
            <a:r>
              <a:rPr lang="en-US" altLang="en-US" sz="2400" b="0"/>
              <a:t>Minimal acid-base problem</a:t>
            </a:r>
          </a:p>
          <a:p>
            <a:pPr marL="342900" indent="-342900" defTabSz="914400">
              <a:lnSpc>
                <a:spcPct val="110000"/>
              </a:lnSpc>
            </a:pPr>
            <a:r>
              <a:rPr lang="en-US" altLang="en-US" sz="2400" b="0"/>
              <a:t>ECFV contraction</a:t>
            </a:r>
          </a:p>
          <a:p>
            <a:pPr marL="342900" indent="-342900" defTabSz="914400">
              <a:lnSpc>
                <a:spcPct val="110000"/>
              </a:lnSpc>
            </a:pPr>
            <a:r>
              <a:rPr lang="en-US" altLang="en-US" sz="2400" b="0"/>
              <a:t>Hyperosmolarity</a:t>
            </a:r>
          </a:p>
          <a:p>
            <a:pPr marL="342900" indent="-342900" defTabSz="914400">
              <a:lnSpc>
                <a:spcPct val="110000"/>
              </a:lnSpc>
            </a:pPr>
            <a:r>
              <a:rPr lang="en-US" altLang="en-US" sz="2400" b="0"/>
              <a:t>Marked hyperglycemia</a:t>
            </a:r>
          </a:p>
          <a:p>
            <a:pPr marL="342900" indent="-342900" defTabSz="914400">
              <a:lnSpc>
                <a:spcPct val="110000"/>
              </a:lnSpc>
            </a:pPr>
            <a:r>
              <a:rPr lang="en-US" altLang="en-US" sz="2400" b="0"/>
              <a:t>Marked </a:t>
            </a:r>
            <a:r>
              <a:rPr lang="en-US" altLang="en-US" sz="2400" b="0">
                <a:latin typeface="Wingdings" charset="2"/>
                <a:sym typeface="Wingdings" charset="2"/>
              </a:rPr>
              <a:t></a:t>
            </a:r>
            <a:r>
              <a:rPr lang="en-US" altLang="en-US" sz="2400" b="0"/>
              <a:t>LOC </a:t>
            </a:r>
          </a:p>
          <a:p>
            <a:pPr marL="342900" indent="-342900" defTabSz="914400">
              <a:lnSpc>
                <a:spcPct val="110000"/>
              </a:lnSpc>
            </a:pPr>
            <a:r>
              <a:rPr lang="en-US" altLang="en-US" sz="2400" b="0"/>
              <a:t>Beware hypokalemia</a:t>
            </a:r>
          </a:p>
          <a:p>
            <a:pPr marL="342900" indent="-342900" defTabSz="914400">
              <a:lnSpc>
                <a:spcPct val="110000"/>
              </a:lnSpc>
            </a:pPr>
            <a:r>
              <a:rPr lang="en-US" altLang="en-US" sz="2400" b="0"/>
              <a:t>May need insulin</a:t>
            </a:r>
          </a:p>
          <a:p>
            <a:pPr marL="342900" indent="-342900" defTabSz="914400">
              <a:lnSpc>
                <a:spcPct val="110000"/>
              </a:lnSpc>
            </a:pPr>
            <a:r>
              <a:rPr lang="en-US" altLang="en-US" sz="2400" b="0"/>
              <a:t>Relative insulin deficiency</a:t>
            </a:r>
          </a:p>
          <a:p>
            <a:pPr marL="342900" indent="-342900" defTabSz="914400">
              <a:lnSpc>
                <a:spcPct val="110000"/>
              </a:lnSpc>
            </a:pPr>
            <a:endParaRPr lang="en-US" altLang="en-US" sz="2400" b="0"/>
          </a:p>
          <a:p>
            <a:pPr marL="342900" indent="-342900" defTabSz="914400">
              <a:lnSpc>
                <a:spcPct val="110000"/>
              </a:lnSpc>
            </a:pPr>
            <a:endParaRPr lang="en-US" altLang="en-US" sz="2400" b="0"/>
          </a:p>
          <a:p>
            <a:pPr marL="342900" indent="-342900" defTabSz="914400">
              <a:lnSpc>
                <a:spcPct val="110000"/>
              </a:lnSpc>
            </a:pPr>
            <a:endParaRPr lang="en-US" altLang="en-US" sz="2400" b="0"/>
          </a:p>
          <a:p>
            <a:pPr marL="342900" indent="-342900" defTabSz="914400">
              <a:lnSpc>
                <a:spcPct val="110000"/>
              </a:lnSpc>
            </a:pPr>
            <a:endParaRPr lang="en-US" altLang="en-US" sz="2400" b="0"/>
          </a:p>
        </p:txBody>
      </p:sp>
      <p:sp>
        <p:nvSpPr>
          <p:cNvPr id="21509" name="TextBox 8"/>
          <p:cNvSpPr txBox="1">
            <a:spLocks noChangeArrowheads="1"/>
          </p:cNvSpPr>
          <p:nvPr/>
        </p:nvSpPr>
        <p:spPr bwMode="auto">
          <a:xfrm>
            <a:off x="246063" y="6376988"/>
            <a:ext cx="73882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a:r>
              <a:rPr lang="en-US" altLang="en-US" sz="1200" i="1">
                <a:latin typeface="Arial" charset="0"/>
              </a:rPr>
              <a:t>DKA</a:t>
            </a:r>
            <a:r>
              <a:rPr lang="en-US" altLang="en-US" sz="1200">
                <a:latin typeface="Arial" charset="0"/>
              </a:rPr>
              <a:t>, diabetic ketoacidosis; </a:t>
            </a:r>
            <a:r>
              <a:rPr lang="en-US" altLang="en-US" sz="1200" i="1">
                <a:latin typeface="Arial" charset="0"/>
              </a:rPr>
              <a:t>ECFV</a:t>
            </a:r>
            <a:r>
              <a:rPr lang="en-US" altLang="en-US" sz="1200">
                <a:latin typeface="Arial" charset="0"/>
              </a:rPr>
              <a:t>, extracellular fluid volume; </a:t>
            </a:r>
            <a:r>
              <a:rPr lang="en-US" altLang="en-US" sz="1200" i="1">
                <a:latin typeface="Arial" charset="0"/>
              </a:rPr>
              <a:t>HHS</a:t>
            </a:r>
            <a:r>
              <a:rPr lang="en-US" altLang="en-US" sz="1200">
                <a:latin typeface="Arial" charset="0"/>
              </a:rPr>
              <a:t>, hyperosmolar hyperglycemic state; </a:t>
            </a:r>
            <a:r>
              <a:rPr lang="en-US" altLang="en-US" sz="1200" i="1">
                <a:latin typeface="Arial" charset="0"/>
              </a:rPr>
              <a:t>LOC</a:t>
            </a:r>
            <a:r>
              <a:rPr lang="en-US" altLang="en-US" sz="1200">
                <a:latin typeface="Arial" charset="0"/>
              </a:rPr>
              <a:t>, level of consciousness</a:t>
            </a:r>
          </a:p>
        </p:txBody>
      </p:sp>
      <p:sp>
        <p:nvSpPr>
          <p:cNvPr id="21510" name="Title 1"/>
          <p:cNvSpPr txBox="1">
            <a:spLocks/>
          </p:cNvSpPr>
          <p:nvPr/>
        </p:nvSpPr>
        <p:spPr bwMode="auto">
          <a:xfrm>
            <a:off x="685800" y="29845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a:r>
              <a:rPr lang="en-US" altLang="en-US" sz="2800" b="1">
                <a:solidFill>
                  <a:srgbClr val="1E3268"/>
                </a:solidFill>
                <a:latin typeface="Open Sans" charset="0"/>
              </a:rPr>
              <a:t>Suspect DKA or HHS in an ILL Patient with Hyperglycemia (usually)</a:t>
            </a:r>
          </a:p>
        </p:txBody>
      </p:sp>
      <p:sp>
        <p:nvSpPr>
          <p:cNvPr id="166920" name="Text Box 8"/>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15.  Hyperglycemic Emergencies in Adults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Content Placeholder 4"/>
          <p:cNvSpPr>
            <a:spLocks noGrp="1"/>
          </p:cNvSpPr>
          <p:nvPr>
            <p:ph idx="4294967295"/>
          </p:nvPr>
        </p:nvSpPr>
        <p:spPr>
          <a:xfrm>
            <a:off x="628650" y="1577975"/>
            <a:ext cx="7889875" cy="4329113"/>
          </a:xfrm>
        </p:spPr>
        <p:txBody>
          <a:bodyPr lIns="91440" tIns="45720" rIns="91440" bIns="45720"/>
          <a:lstStyle/>
          <a:p>
            <a:pPr marL="342900" indent="-342900" defTabSz="914400" eaLnBrk="1" hangingPunct="1">
              <a:lnSpc>
                <a:spcPct val="120000"/>
              </a:lnSpc>
            </a:pPr>
            <a:r>
              <a:rPr lang="en-US" altLang="en-US" b="0"/>
              <a:t>pH ≤7.3</a:t>
            </a:r>
          </a:p>
          <a:p>
            <a:pPr marL="342900" indent="-342900" defTabSz="914400" eaLnBrk="1" hangingPunct="1">
              <a:lnSpc>
                <a:spcPct val="120000"/>
              </a:lnSpc>
            </a:pPr>
            <a:r>
              <a:rPr lang="en-US" altLang="en-US" b="0"/>
              <a:t>Bicarbonate ≤15 mmol/L</a:t>
            </a:r>
          </a:p>
          <a:p>
            <a:pPr marL="342900" indent="-342900" defTabSz="914400" eaLnBrk="1" hangingPunct="1">
              <a:lnSpc>
                <a:spcPct val="120000"/>
              </a:lnSpc>
            </a:pPr>
            <a:r>
              <a:rPr lang="en-US" altLang="en-US" b="0"/>
              <a:t>Anion gap &gt;12 mmol/L</a:t>
            </a:r>
          </a:p>
          <a:p>
            <a:pPr marL="457200" lvl="1" indent="0" defTabSz="914400" eaLnBrk="1" hangingPunct="1">
              <a:lnSpc>
                <a:spcPct val="120000"/>
              </a:lnSpc>
              <a:buFont typeface="Arial" charset="0"/>
              <a:buNone/>
            </a:pPr>
            <a:r>
              <a:rPr lang="en-US" altLang="en-US" sz="1800">
                <a:latin typeface="Open Sans" charset="0"/>
              </a:rPr>
              <a:t>= Serum sodium – (chloride + bicarbonate)</a:t>
            </a:r>
          </a:p>
          <a:p>
            <a:pPr marL="342900" indent="-342900" defTabSz="914400" eaLnBrk="1" hangingPunct="1">
              <a:lnSpc>
                <a:spcPct val="120000"/>
              </a:lnSpc>
            </a:pPr>
            <a:r>
              <a:rPr lang="en-US" altLang="en-US" b="0"/>
              <a:t>Positive serum or urine ketones</a:t>
            </a:r>
          </a:p>
          <a:p>
            <a:pPr marL="342900" indent="-342900" defTabSz="914400" eaLnBrk="1" hangingPunct="1">
              <a:lnSpc>
                <a:spcPct val="120000"/>
              </a:lnSpc>
            </a:pPr>
            <a:r>
              <a:rPr lang="en-US" altLang="en-US" b="0"/>
              <a:t>Plasma glucose ≥14 mmol/L (but may be lower)</a:t>
            </a:r>
          </a:p>
          <a:p>
            <a:pPr marL="342900" indent="-342900" defTabSz="914400" eaLnBrk="1" hangingPunct="1">
              <a:lnSpc>
                <a:spcPct val="120000"/>
              </a:lnSpc>
            </a:pPr>
            <a:r>
              <a:rPr lang="en-US" altLang="en-US" b="0"/>
              <a:t>Precipitating factor</a:t>
            </a:r>
          </a:p>
          <a:p>
            <a:pPr marL="342900" indent="-342900" defTabSz="914400" eaLnBrk="1" hangingPunct="1">
              <a:buFont typeface="Arial" charset="0"/>
              <a:buNone/>
            </a:pPr>
            <a:endParaRPr lang="en-US" altLang="en-US" b="0"/>
          </a:p>
          <a:p>
            <a:pPr marL="342900" indent="-342900" defTabSz="914400" eaLnBrk="1" hangingPunct="1"/>
            <a:endParaRPr lang="en-US" altLang="en-US" b="0"/>
          </a:p>
        </p:txBody>
      </p:sp>
      <p:sp>
        <p:nvSpPr>
          <p:cNvPr id="23554" name="Title 1"/>
          <p:cNvSpPr>
            <a:spLocks noGrp="1"/>
          </p:cNvSpPr>
          <p:nvPr>
            <p:ph type="title" idx="4294967295"/>
          </p:nvPr>
        </p:nvSpPr>
        <p:spPr/>
        <p:txBody>
          <a:bodyPr lIns="91440" tIns="45720" rIns="91440" bIns="45720"/>
          <a:lstStyle/>
          <a:p>
            <a:r>
              <a:rPr lang="en-CA" altLang="en-US" sz="4000"/>
              <a:t>Suspect DKA if……</a:t>
            </a:r>
          </a:p>
        </p:txBody>
      </p:sp>
      <p:sp>
        <p:nvSpPr>
          <p:cNvPr id="168964"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15.  Hyperglycemic Emergencies in Adults </a:t>
            </a:r>
          </a:p>
        </p:txBody>
      </p:sp>
      <p:sp>
        <p:nvSpPr>
          <p:cNvPr id="23557" name="Rectangle 5"/>
          <p:cNvSpPr>
            <a:spLocks noChangeArrowheads="1"/>
          </p:cNvSpPr>
          <p:nvPr/>
        </p:nvSpPr>
        <p:spPr bwMode="auto">
          <a:xfrm>
            <a:off x="442913" y="6351588"/>
            <a:ext cx="70485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altLang="en-US" sz="1400" i="1"/>
              <a:t>DKA,  </a:t>
            </a:r>
            <a:r>
              <a:rPr lang="en-US" altLang="en-US" sz="1400"/>
              <a:t>diabetic ketoacidosis  </a:t>
            </a:r>
            <a:endParaRPr lang="en-CA" alt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701" name="Rectangle 5"/>
          <p:cNvSpPr>
            <a:spLocks noChangeArrowheads="1"/>
          </p:cNvSpPr>
          <p:nvPr/>
        </p:nvSpPr>
        <p:spPr bwMode="auto">
          <a:xfrm>
            <a:off x="666750" y="1528763"/>
            <a:ext cx="184150" cy="11271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r>
              <a:rPr lang="en-US" altLang="en-US" sz="1700"/>
              <a:t/>
            </a:r>
            <a:br>
              <a:rPr lang="en-US" altLang="en-US" sz="1700"/>
            </a:br>
            <a:r>
              <a:rPr lang="en-US" altLang="en-US" sz="1700"/>
              <a:t/>
            </a:r>
            <a:br>
              <a:rPr lang="en-US" altLang="en-US" sz="1700"/>
            </a:br>
            <a:endParaRPr lang="en-US" altLang="en-US" sz="1700"/>
          </a:p>
          <a:p>
            <a:endParaRPr lang="en-US" altLang="en-US" sz="1700"/>
          </a:p>
        </p:txBody>
      </p:sp>
      <p:graphicFrame>
        <p:nvGraphicFramePr>
          <p:cNvPr id="25628" name="Group 28"/>
          <p:cNvGraphicFramePr>
            <a:graphicFrameLocks noGrp="1"/>
          </p:cNvGraphicFramePr>
          <p:nvPr/>
        </p:nvGraphicFramePr>
        <p:xfrm>
          <a:off x="642938" y="879475"/>
          <a:ext cx="7810500" cy="4413250"/>
        </p:xfrm>
        <a:graphic>
          <a:graphicData uri="http://schemas.openxmlformats.org/drawingml/2006/table">
            <a:tbl>
              <a:tblPr/>
              <a:tblGrid>
                <a:gridCol w="1697037"/>
                <a:gridCol w="3059113"/>
                <a:gridCol w="3054350"/>
              </a:tblGrid>
              <a:tr h="785813">
                <a:tc gridSpan="3">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a:ln>
                            <a:noFill/>
                          </a:ln>
                          <a:solidFill>
                            <a:schemeClr val="bg1"/>
                          </a:solidFill>
                          <a:effectLst/>
                          <a:latin typeface="Arial" charset="0"/>
                          <a:ea typeface="MS PGothic" charset="-128"/>
                        </a:rPr>
                        <a:t>Clinical presentation of DKA</a:t>
                      </a: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hMerge="1">
                  <a:txBody>
                    <a:bodyPr/>
                    <a:lstStyle/>
                    <a:p>
                      <a:endParaRPr lang="en-US"/>
                    </a:p>
                  </a:txBody>
                  <a:tcPr/>
                </a:tc>
                <a:tc hMerge="1">
                  <a:txBody>
                    <a:bodyPr/>
                    <a:lstStyle/>
                    <a:p>
                      <a:endParaRPr lang="en-US"/>
                    </a:p>
                  </a:txBody>
                  <a:tcPr/>
                </a:tc>
              </a:tr>
              <a:tr h="746125">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t"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Calibri" charset="0"/>
                          <a:ea typeface="MS PGothic" charset="-128"/>
                        </a:rPr>
                        <a:t/>
                      </a:r>
                      <a:br>
                        <a:rPr kumimoji="0" lang="en-US" altLang="en-US" sz="1800" b="0" i="0" u="none" strike="noStrike" cap="none" normalizeH="0" baseline="0">
                          <a:ln>
                            <a:noFill/>
                          </a:ln>
                          <a:solidFill>
                            <a:schemeClr val="tx1"/>
                          </a:solidFill>
                          <a:effectLst/>
                          <a:latin typeface="Calibri" charset="0"/>
                          <a:ea typeface="MS PGothic" charset="-128"/>
                        </a:rPr>
                      </a:br>
                      <a:endParaRPr kumimoji="0" lang="en-US" altLang="en-US" sz="1800" b="0" i="0" u="none" strike="noStrike" cap="none" normalizeH="0" baseline="0">
                        <a:ln>
                          <a:noFill/>
                        </a:ln>
                        <a:solidFill>
                          <a:schemeClr val="tx1"/>
                        </a:solidFill>
                        <a:effectLst/>
                        <a:latin typeface="Calibri" charset="0"/>
                        <a:ea typeface="MS PGothic" charset="-128"/>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alpha val="50195"/>
                      </a:schemeClr>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000000"/>
                          </a:solidFill>
                          <a:effectLst/>
                          <a:latin typeface="Calibri" charset="0"/>
                          <a:ea typeface="MS PGothic" charset="-128"/>
                        </a:rPr>
                        <a:t>Symptoms</a:t>
                      </a:r>
                      <a:endParaRPr kumimoji="0" lang="en-US" altLang="en-US" sz="1800" b="0" i="0" u="none" strike="noStrike" cap="none" normalizeH="0" baseline="0">
                        <a:ln>
                          <a:noFill/>
                        </a:ln>
                        <a:solidFill>
                          <a:schemeClr val="tx1"/>
                        </a:solidFill>
                        <a:effectLst/>
                        <a:latin typeface="Calibri" charset="0"/>
                        <a:ea typeface="MS PGothic" charset="-128"/>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alpha val="50195"/>
                      </a:schemeClr>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000000"/>
                          </a:solidFill>
                          <a:effectLst/>
                          <a:latin typeface="Calibri" charset="0"/>
                          <a:ea typeface="MS PGothic" charset="-128"/>
                        </a:rPr>
                        <a:t>Signs</a:t>
                      </a:r>
                      <a:endParaRPr kumimoji="0" lang="en-US" altLang="en-US" sz="1800" b="0" i="0" u="none" strike="noStrike" cap="none" normalizeH="0" baseline="0">
                        <a:ln>
                          <a:noFill/>
                        </a:ln>
                        <a:solidFill>
                          <a:schemeClr val="tx1"/>
                        </a:solidFill>
                        <a:effectLst/>
                        <a:latin typeface="Calibri" charset="0"/>
                        <a:ea typeface="MS PGothic" charset="-128"/>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alpha val="50195"/>
                      </a:schemeClr>
                    </a:solidFill>
                  </a:tcPr>
                </a:tc>
              </a:tr>
              <a:tr h="1052513">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charset="0"/>
                          <a:ea typeface="MS PGothic" charset="-128"/>
                        </a:rPr>
                        <a:t>Hyperglycemia</a:t>
                      </a:r>
                      <a:endParaRPr kumimoji="0" lang="en-US" altLang="en-US" sz="1800" b="0" i="0" u="none" strike="noStrike" cap="none" normalizeH="0" baseline="0">
                        <a:ln>
                          <a:noFill/>
                        </a:ln>
                        <a:solidFill>
                          <a:schemeClr val="tx1"/>
                        </a:solidFill>
                        <a:effectLst/>
                        <a:latin typeface="Calibri" charset="0"/>
                        <a:ea typeface="MS PGothic" charset="-128"/>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alpha val="50195"/>
                      </a:schemeClr>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charset="0"/>
                          <a:ea typeface="MS PGothic" charset="-128"/>
                        </a:rPr>
                        <a:t>polyuria, polydipsia, weakness</a:t>
                      </a:r>
                      <a:endParaRPr kumimoji="0" lang="en-US" altLang="en-US" sz="1800" b="0" i="0" u="none" strike="noStrike" cap="none" normalizeH="0" baseline="0">
                        <a:ln>
                          <a:noFill/>
                        </a:ln>
                        <a:solidFill>
                          <a:schemeClr val="tx1"/>
                        </a:solidFill>
                        <a:effectLst/>
                        <a:latin typeface="Calibri" charset="0"/>
                        <a:ea typeface="MS PGothic" charset="-128"/>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alpha val="50195"/>
                      </a:schemeClr>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t"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rgbClr val="000000"/>
                        </a:solidFill>
                        <a:effectLst/>
                        <a:latin typeface="Arial" charset="0"/>
                        <a:ea typeface="MS PGothic" charset="-128"/>
                      </a:endParaRPr>
                    </a:p>
                    <a:p>
                      <a:pPr marL="0" marR="0" lvl="0" indent="0" algn="l" defTabSz="841375" rtl="0" eaLnBrk="0" fontAlgn="t"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charset="0"/>
                          <a:ea typeface="MS PGothic" charset="-128"/>
                        </a:rPr>
                        <a:t>ECFV contraction</a:t>
                      </a:r>
                      <a:r>
                        <a:rPr kumimoji="0" lang="en-US" altLang="en-US" sz="1800" b="0" i="0" u="none" strike="noStrike" cap="none" normalizeH="0" baseline="0">
                          <a:ln>
                            <a:noFill/>
                          </a:ln>
                          <a:solidFill>
                            <a:schemeClr val="tx1"/>
                          </a:solidFill>
                          <a:effectLst/>
                          <a:latin typeface="Calibri" charset="0"/>
                          <a:ea typeface="MS PGothic" charset="-128"/>
                        </a:rPr>
                        <a:t/>
                      </a:r>
                      <a:br>
                        <a:rPr kumimoji="0" lang="en-US" altLang="en-US" sz="1800" b="0" i="0" u="none" strike="noStrike" cap="none" normalizeH="0" baseline="0">
                          <a:ln>
                            <a:noFill/>
                          </a:ln>
                          <a:solidFill>
                            <a:schemeClr val="tx1"/>
                          </a:solidFill>
                          <a:effectLst/>
                          <a:latin typeface="Calibri" charset="0"/>
                          <a:ea typeface="MS PGothic" charset="-128"/>
                        </a:rPr>
                      </a:br>
                      <a:endParaRPr kumimoji="0" lang="en-US" altLang="en-US" sz="1800" b="0" i="0" u="none" strike="noStrike" cap="none" normalizeH="0" baseline="0">
                        <a:ln>
                          <a:noFill/>
                        </a:ln>
                        <a:solidFill>
                          <a:schemeClr val="tx1"/>
                        </a:solidFill>
                        <a:effectLst/>
                        <a:latin typeface="Calibri" charset="0"/>
                        <a:ea typeface="MS PGothic" charset="-128"/>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alpha val="50195"/>
                      </a:schemeClr>
                    </a:solidFill>
                  </a:tcPr>
                </a:tc>
              </a:tr>
              <a:tr h="914400">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charset="0"/>
                          <a:ea typeface="MS PGothic" charset="-128"/>
                        </a:rPr>
                        <a:t>Acidosis</a:t>
                      </a:r>
                      <a:endParaRPr kumimoji="0" lang="en-US" altLang="en-US" sz="1800" b="0" i="0" u="none" strike="noStrike" cap="none" normalizeH="0" baseline="0">
                        <a:ln>
                          <a:noFill/>
                        </a:ln>
                        <a:solidFill>
                          <a:schemeClr val="tx1"/>
                        </a:solidFill>
                        <a:effectLst/>
                        <a:latin typeface="Calibri" charset="0"/>
                        <a:ea typeface="MS PGothic" charset="-128"/>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alpha val="50195"/>
                      </a:schemeClr>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charset="0"/>
                          <a:ea typeface="MS PGothic" charset="-128"/>
                        </a:rPr>
                        <a:t>air hunger, nausea, vomiting and abdominal pain</a:t>
                      </a:r>
                      <a:endParaRPr kumimoji="0" lang="en-US" altLang="en-US" sz="1800" b="0" i="0" u="none" strike="noStrike" cap="none" normalizeH="0" baseline="0">
                        <a:ln>
                          <a:noFill/>
                        </a:ln>
                        <a:solidFill>
                          <a:schemeClr val="tx1"/>
                        </a:solidFill>
                        <a:effectLst/>
                        <a:latin typeface="Calibri" charset="0"/>
                        <a:ea typeface="MS PGothic" charset="-128"/>
                      </a:endParaRPr>
                    </a:p>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charset="0"/>
                          <a:ea typeface="MS PGothic" charset="-128"/>
                        </a:rPr>
                        <a:t>altered sensorium </a:t>
                      </a:r>
                      <a:endParaRPr kumimoji="0" lang="en-US" altLang="en-US" sz="1800" b="0" i="0" u="none" strike="noStrike" cap="none" normalizeH="0" baseline="0">
                        <a:ln>
                          <a:noFill/>
                        </a:ln>
                        <a:solidFill>
                          <a:schemeClr val="tx1"/>
                        </a:solidFill>
                        <a:effectLst/>
                        <a:latin typeface="Calibri" charset="0"/>
                        <a:ea typeface="MS PGothic" charset="-128"/>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alpha val="50195"/>
                      </a:schemeClr>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charset="0"/>
                          <a:ea typeface="MS PGothic" charset="-128"/>
                        </a:rPr>
                        <a:t>Kussmaul respiration, acetone-odoured breath</a:t>
                      </a:r>
                      <a:endParaRPr kumimoji="0" lang="en-US" altLang="en-US" sz="1800" b="0" i="0" u="none" strike="noStrike" cap="none" normalizeH="0" baseline="0">
                        <a:ln>
                          <a:noFill/>
                        </a:ln>
                        <a:solidFill>
                          <a:schemeClr val="tx1"/>
                        </a:solidFill>
                        <a:effectLst/>
                        <a:latin typeface="Calibri" charset="0"/>
                        <a:ea typeface="MS PGothic" charset="-128"/>
                      </a:endParaRPr>
                    </a:p>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charset="0"/>
                          <a:ea typeface="MS PGothic" charset="-128"/>
                        </a:rPr>
                        <a:t>altered sensorium</a:t>
                      </a:r>
                      <a:endParaRPr kumimoji="0" lang="en-US" altLang="en-US" sz="1800" b="0" i="0" u="none" strike="noStrike" cap="none" normalizeH="0" baseline="0">
                        <a:ln>
                          <a:noFill/>
                        </a:ln>
                        <a:solidFill>
                          <a:schemeClr val="tx1"/>
                        </a:solidFill>
                        <a:effectLst/>
                        <a:latin typeface="Calibri" charset="0"/>
                        <a:ea typeface="MS PGothic" charset="-128"/>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alpha val="50195"/>
                      </a:schemeClr>
                    </a:solidFill>
                  </a:tcPr>
                </a:tc>
              </a:tr>
              <a:tr h="639763">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charset="0"/>
                          <a:ea typeface="MS PGothic" charset="-128"/>
                        </a:rPr>
                        <a:t>Precipitating condition</a:t>
                      </a:r>
                      <a:endParaRPr kumimoji="0" lang="en-US" altLang="en-US" sz="1800" b="0" i="0" u="none" strike="noStrike" cap="none" normalizeH="0" baseline="0">
                        <a:ln>
                          <a:noFill/>
                        </a:ln>
                        <a:solidFill>
                          <a:schemeClr val="tx1"/>
                        </a:solidFill>
                        <a:effectLst/>
                        <a:latin typeface="Calibri" charset="0"/>
                        <a:ea typeface="MS PGothic" charset="-128"/>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alpha val="50195"/>
                      </a:schemeClr>
                    </a:solidFill>
                  </a:tcPr>
                </a:tc>
                <a:tc gridSpan="2">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charset="0"/>
                          <a:ea typeface="MS PGothic" charset="-128"/>
                        </a:rPr>
                        <a:t>See list of conditions Slide 20</a:t>
                      </a:r>
                      <a:endParaRPr kumimoji="0" lang="en-US" altLang="en-US" sz="1800" b="0" i="0" u="none" strike="noStrike" cap="none" normalizeH="0" baseline="0">
                        <a:ln>
                          <a:noFill/>
                        </a:ln>
                        <a:solidFill>
                          <a:schemeClr val="tx1"/>
                        </a:solidFill>
                        <a:effectLst/>
                        <a:latin typeface="Calibri" charset="0"/>
                        <a:ea typeface="MS PGothic" charset="-128"/>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alpha val="50195"/>
                      </a:schemeClr>
                    </a:solidFill>
                  </a:tcPr>
                </a:tc>
                <a:tc hMerge="1">
                  <a:txBody>
                    <a:bodyPr/>
                    <a:lstStyle/>
                    <a:p>
                      <a:endParaRPr lang="en-US"/>
                    </a:p>
                  </a:txBody>
                  <a:tcPr/>
                </a:tc>
              </a:tr>
            </a:tbl>
          </a:graphicData>
        </a:graphic>
      </p:graphicFrame>
      <p:sp>
        <p:nvSpPr>
          <p:cNvPr id="157786" name="Rectangle 90"/>
          <p:cNvSpPr>
            <a:spLocks noChangeArrowheads="1"/>
          </p:cNvSpPr>
          <p:nvPr/>
        </p:nvSpPr>
        <p:spPr bwMode="auto">
          <a:xfrm>
            <a:off x="666750" y="4733925"/>
            <a:ext cx="184150" cy="5953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r>
              <a:rPr lang="en-US" altLang="en-US" sz="800"/>
              <a:t/>
            </a:r>
            <a:br>
              <a:rPr lang="en-US" altLang="en-US" sz="800"/>
            </a:br>
            <a:r>
              <a:rPr lang="en-US" altLang="en-US" sz="800"/>
              <a:t/>
            </a:r>
            <a:br>
              <a:rPr lang="en-US" altLang="en-US" sz="800"/>
            </a:br>
            <a:endParaRPr lang="en-US" altLang="en-US" sz="1700"/>
          </a:p>
        </p:txBody>
      </p:sp>
      <p:sp>
        <p:nvSpPr>
          <p:cNvPr id="157792" name="Text Box 9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15.  Hyperglycemic Emergencies in Adults </a:t>
            </a:r>
          </a:p>
        </p:txBody>
      </p:sp>
      <p:sp>
        <p:nvSpPr>
          <p:cNvPr id="25629" name="Rectangle 29"/>
          <p:cNvSpPr>
            <a:spLocks noChangeArrowheads="1"/>
          </p:cNvSpPr>
          <p:nvPr/>
        </p:nvSpPr>
        <p:spPr bwMode="auto">
          <a:xfrm>
            <a:off x="442913" y="6351588"/>
            <a:ext cx="70485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altLang="en-US" sz="1400" i="1"/>
              <a:t>DKA,  </a:t>
            </a:r>
            <a:r>
              <a:rPr lang="en-US" altLang="en-US" sz="1400"/>
              <a:t>diabetic ketoacidosis  </a:t>
            </a:r>
            <a:endParaRPr lang="en-CA"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idx="4294967295"/>
          </p:nvPr>
        </p:nvSpPr>
        <p:spPr>
          <a:xfrm>
            <a:off x="582613" y="515938"/>
            <a:ext cx="7889875" cy="1327150"/>
          </a:xfrm>
        </p:spPr>
        <p:txBody>
          <a:bodyPr lIns="91440" tIns="45720" rIns="91440" bIns="45720"/>
          <a:lstStyle/>
          <a:p>
            <a:r>
              <a:rPr lang="en-US" altLang="en-US" sz="3600"/>
              <a:t>Be Aware of Conditions that may make DKA Diagnosis Difficult</a:t>
            </a:r>
          </a:p>
        </p:txBody>
      </p:sp>
      <p:sp>
        <p:nvSpPr>
          <p:cNvPr id="171012"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15.  Hyperglycemic Emergencies in Adults </a:t>
            </a:r>
          </a:p>
        </p:txBody>
      </p:sp>
      <p:sp>
        <p:nvSpPr>
          <p:cNvPr id="2" name="TextBox 1"/>
          <p:cNvSpPr txBox="1">
            <a:spLocks noChangeArrowheads="1"/>
          </p:cNvSpPr>
          <p:nvPr/>
        </p:nvSpPr>
        <p:spPr bwMode="auto">
          <a:xfrm>
            <a:off x="95250" y="2047875"/>
            <a:ext cx="2206625" cy="1016000"/>
          </a:xfrm>
          <a:prstGeom prst="rect">
            <a:avLst/>
          </a:prstGeom>
          <a:noFill/>
          <a:ln w="9525">
            <a:solidFill>
              <a:srgbClr val="00B2EB"/>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ctr" eaLnBrk="1" hangingPunct="1"/>
            <a:r>
              <a:rPr lang="en-US" altLang="en-US" sz="2000"/>
              <a:t>Conditions that </a:t>
            </a:r>
            <a:r>
              <a:rPr lang="en-US" altLang="en-US" sz="2000">
                <a:sym typeface="Wingdings" charset="2"/>
              </a:rPr>
              <a:t>  </a:t>
            </a:r>
            <a:r>
              <a:rPr lang="en-US" altLang="en-US" sz="2000"/>
              <a:t>bicarbonate (eg. vomiting)</a:t>
            </a:r>
          </a:p>
        </p:txBody>
      </p:sp>
      <p:sp>
        <p:nvSpPr>
          <p:cNvPr id="6" name="TextBox 5"/>
          <p:cNvSpPr txBox="1">
            <a:spLocks noChangeArrowheads="1"/>
          </p:cNvSpPr>
          <p:nvPr/>
        </p:nvSpPr>
        <p:spPr bwMode="auto">
          <a:xfrm>
            <a:off x="2390775" y="2073275"/>
            <a:ext cx="1482725" cy="406400"/>
          </a:xfrm>
          <a:prstGeom prst="rect">
            <a:avLst/>
          </a:prstGeom>
          <a:noFill/>
          <a:ln w="9525">
            <a:solidFill>
              <a:srgbClr val="00B2EB"/>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ctr" eaLnBrk="1" hangingPunct="1"/>
            <a:r>
              <a:rPr lang="en-US" altLang="en-US" sz="2000"/>
              <a:t>Pregnancy</a:t>
            </a:r>
          </a:p>
        </p:txBody>
      </p:sp>
      <p:sp>
        <p:nvSpPr>
          <p:cNvPr id="7" name="TextBox 6"/>
          <p:cNvSpPr txBox="1">
            <a:spLocks noChangeArrowheads="1"/>
          </p:cNvSpPr>
          <p:nvPr/>
        </p:nvSpPr>
        <p:spPr bwMode="auto">
          <a:xfrm>
            <a:off x="3956050" y="2082800"/>
            <a:ext cx="1314450" cy="711200"/>
          </a:xfrm>
          <a:prstGeom prst="rect">
            <a:avLst/>
          </a:prstGeom>
          <a:noFill/>
          <a:ln w="9525">
            <a:solidFill>
              <a:srgbClr val="00B2EB"/>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ctr" eaLnBrk="1" hangingPunct="1"/>
            <a:r>
              <a:rPr lang="en-US" altLang="en-US" sz="2000"/>
              <a:t>SGLT2 inhibitor</a:t>
            </a:r>
          </a:p>
        </p:txBody>
      </p:sp>
      <p:sp>
        <p:nvSpPr>
          <p:cNvPr id="8" name="TextBox 7"/>
          <p:cNvSpPr txBox="1">
            <a:spLocks noChangeArrowheads="1"/>
          </p:cNvSpPr>
          <p:nvPr/>
        </p:nvSpPr>
        <p:spPr bwMode="auto">
          <a:xfrm>
            <a:off x="5495925" y="2066925"/>
            <a:ext cx="1489075" cy="1016000"/>
          </a:xfrm>
          <a:prstGeom prst="rect">
            <a:avLst/>
          </a:prstGeom>
          <a:noFill/>
          <a:ln w="9525">
            <a:solidFill>
              <a:srgbClr val="00B2EB"/>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ctr" eaLnBrk="1" hangingPunct="1"/>
            <a:r>
              <a:rPr lang="en-US" altLang="en-US" sz="2000"/>
              <a:t>Significant osmotic diuresis</a:t>
            </a:r>
          </a:p>
        </p:txBody>
      </p:sp>
      <p:sp>
        <p:nvSpPr>
          <p:cNvPr id="3" name="Rectangle 2"/>
          <p:cNvSpPr/>
          <p:nvPr/>
        </p:nvSpPr>
        <p:spPr>
          <a:xfrm>
            <a:off x="7216775" y="2039938"/>
            <a:ext cx="1695450" cy="711200"/>
          </a:xfrm>
          <a:prstGeom prst="rect">
            <a:avLst/>
          </a:prstGeom>
          <a:ln>
            <a:solidFill>
              <a:srgbClr val="00B2EB"/>
            </a:solidFill>
          </a:ln>
        </p:spPr>
        <p:txBody>
          <a:bodyPr wrap="none">
            <a:spAutoFit/>
          </a:bodyPr>
          <a:lstStyle>
            <a:lvl1pPr marL="342900" indent="-342900"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buFont typeface="Wingdings" charset="2"/>
              <a:buChar char="é"/>
            </a:pPr>
            <a:r>
              <a:rPr lang="en-US" altLang="en-US" sz="2000"/>
              <a:t>β-hydroxy</a:t>
            </a:r>
          </a:p>
          <a:p>
            <a:pPr eaLnBrk="1" hangingPunct="1"/>
            <a:r>
              <a:rPr lang="en-US" altLang="en-US" sz="2000"/>
              <a:t>     butyrate</a:t>
            </a:r>
          </a:p>
        </p:txBody>
      </p:sp>
      <p:sp>
        <p:nvSpPr>
          <p:cNvPr id="4" name="TextBox 3"/>
          <p:cNvSpPr txBox="1">
            <a:spLocks noChangeArrowheads="1"/>
          </p:cNvSpPr>
          <p:nvPr/>
        </p:nvSpPr>
        <p:spPr bwMode="auto">
          <a:xfrm>
            <a:off x="349250" y="4079875"/>
            <a:ext cx="1714500" cy="1044575"/>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ctr" eaLnBrk="1" hangingPunct="1"/>
            <a:r>
              <a:rPr lang="en-US" altLang="en-US" sz="2000"/>
              <a:t>Mixed acid-base so pH not as low</a:t>
            </a:r>
          </a:p>
        </p:txBody>
      </p:sp>
      <p:sp>
        <p:nvSpPr>
          <p:cNvPr id="12" name="TextBox 11"/>
          <p:cNvSpPr txBox="1">
            <a:spLocks noChangeArrowheads="1"/>
          </p:cNvSpPr>
          <p:nvPr/>
        </p:nvSpPr>
        <p:spPr bwMode="auto">
          <a:xfrm>
            <a:off x="2549525" y="4073525"/>
            <a:ext cx="2578100" cy="1044575"/>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ctr" eaLnBrk="1" hangingPunct="1"/>
            <a:r>
              <a:rPr lang="en-US" altLang="en-US" sz="2000"/>
              <a:t>Normal or mildly </a:t>
            </a:r>
            <a:r>
              <a:rPr lang="en-US" altLang="en-US" sz="2000">
                <a:sym typeface="Wingdings" charset="2"/>
              </a:rPr>
              <a:t> glucose (euglycemic DKA)</a:t>
            </a:r>
            <a:endParaRPr lang="en-US" altLang="en-US" sz="2000"/>
          </a:p>
        </p:txBody>
      </p:sp>
      <p:sp>
        <p:nvSpPr>
          <p:cNvPr id="13" name="TextBox 12"/>
          <p:cNvSpPr txBox="1">
            <a:spLocks noChangeArrowheads="1"/>
          </p:cNvSpPr>
          <p:nvPr/>
        </p:nvSpPr>
        <p:spPr bwMode="auto">
          <a:xfrm>
            <a:off x="5384800" y="3686175"/>
            <a:ext cx="1727200" cy="711200"/>
          </a:xfrm>
          <a:prstGeom prst="rect">
            <a:avLst/>
          </a:prstGeom>
          <a:noFill/>
          <a:ln w="9525">
            <a:solidFill>
              <a:srgbClr val="00B2EB"/>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ctr" eaLnBrk="1" hangingPunct="1"/>
            <a:r>
              <a:rPr lang="en-US" altLang="en-US" sz="2000"/>
              <a:t>Loss of keto anions </a:t>
            </a:r>
          </a:p>
        </p:txBody>
      </p:sp>
      <p:sp>
        <p:nvSpPr>
          <p:cNvPr id="14" name="TextBox 13"/>
          <p:cNvSpPr txBox="1">
            <a:spLocks noChangeArrowheads="1"/>
          </p:cNvSpPr>
          <p:nvPr/>
        </p:nvSpPr>
        <p:spPr bwMode="auto">
          <a:xfrm>
            <a:off x="5473700" y="4981575"/>
            <a:ext cx="1558925" cy="739775"/>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ctr" eaLnBrk="1" hangingPunct="1"/>
            <a:r>
              <a:rPr lang="en-US" altLang="en-US" sz="2000"/>
              <a:t>Normal anion gap</a:t>
            </a:r>
          </a:p>
        </p:txBody>
      </p:sp>
      <p:sp>
        <p:nvSpPr>
          <p:cNvPr id="15" name="TextBox 14"/>
          <p:cNvSpPr txBox="1">
            <a:spLocks noChangeArrowheads="1"/>
          </p:cNvSpPr>
          <p:nvPr/>
        </p:nvSpPr>
        <p:spPr bwMode="auto">
          <a:xfrm>
            <a:off x="7388225" y="3276600"/>
            <a:ext cx="1558925" cy="1016000"/>
          </a:xfrm>
          <a:prstGeom prst="rect">
            <a:avLst/>
          </a:prstGeom>
          <a:noFill/>
          <a:ln w="9525">
            <a:solidFill>
              <a:srgbClr val="00B2EB"/>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ctr" eaLnBrk="1" hangingPunct="1"/>
            <a:r>
              <a:rPr lang="en-US" altLang="en-US" sz="2000"/>
              <a:t>Negative serum ketones</a:t>
            </a:r>
          </a:p>
        </p:txBody>
      </p:sp>
      <p:sp>
        <p:nvSpPr>
          <p:cNvPr id="16" name="TextBox 15"/>
          <p:cNvSpPr txBox="1">
            <a:spLocks noChangeArrowheads="1"/>
          </p:cNvSpPr>
          <p:nvPr/>
        </p:nvSpPr>
        <p:spPr bwMode="auto">
          <a:xfrm>
            <a:off x="7207250" y="4826000"/>
            <a:ext cx="1809750" cy="1044575"/>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ctr" eaLnBrk="1" hangingPunct="1"/>
            <a:r>
              <a:rPr lang="en-US" altLang="en-US" sz="2000"/>
              <a:t>Order serum</a:t>
            </a:r>
          </a:p>
          <a:p>
            <a:pPr algn="ctr" eaLnBrk="1" hangingPunct="1"/>
            <a:r>
              <a:rPr lang="en-US" altLang="en-US" sz="2000"/>
              <a:t>β-hydroxy</a:t>
            </a:r>
          </a:p>
          <a:p>
            <a:pPr algn="ctr" eaLnBrk="1" hangingPunct="1"/>
            <a:r>
              <a:rPr lang="en-US" altLang="en-US" sz="2000"/>
              <a:t>butyrate </a:t>
            </a:r>
          </a:p>
        </p:txBody>
      </p:sp>
      <p:cxnSp>
        <p:nvCxnSpPr>
          <p:cNvPr id="11" name="Elbow Connector 10"/>
          <p:cNvCxnSpPr>
            <a:cxnSpLocks noChangeShapeType="1"/>
            <a:stCxn id="6" idx="2"/>
            <a:endCxn id="12" idx="0"/>
          </p:cNvCxnSpPr>
          <p:nvPr/>
        </p:nvCxnSpPr>
        <p:spPr bwMode="auto">
          <a:xfrm rot="16200000" flipH="1">
            <a:off x="2697957" y="2913856"/>
            <a:ext cx="1574800" cy="706437"/>
          </a:xfrm>
          <a:prstGeom prst="bentConnector3">
            <a:avLst>
              <a:gd name="adj1" fmla="val 50606"/>
            </a:avLst>
          </a:prstGeom>
          <a:noFill/>
          <a:ln w="57150">
            <a:solidFill>
              <a:schemeClr val="accent1"/>
            </a:solidFill>
            <a:miter lim="800000"/>
            <a:headEnd/>
            <a:tailEnd type="arrow" w="med" len="med"/>
          </a:ln>
          <a:extLst>
            <a:ext uri="{909E8E84-426E-40DD-AFC4-6F175D3DCCD1}">
              <a14:hiddenFill xmlns:a14="http://schemas.microsoft.com/office/drawing/2010/main">
                <a:noFill/>
              </a14:hiddenFill>
            </a:ext>
          </a:extLst>
        </p:spPr>
      </p:cxnSp>
      <p:cxnSp>
        <p:nvCxnSpPr>
          <p:cNvPr id="18" name="Elbow Connector 17"/>
          <p:cNvCxnSpPr>
            <a:cxnSpLocks noChangeShapeType="1"/>
            <a:stCxn id="7" idx="2"/>
            <a:endCxn id="12" idx="0"/>
          </p:cNvCxnSpPr>
          <p:nvPr/>
        </p:nvCxnSpPr>
        <p:spPr bwMode="auto">
          <a:xfrm rot="5400000">
            <a:off x="3595687" y="3036888"/>
            <a:ext cx="1260475" cy="774700"/>
          </a:xfrm>
          <a:prstGeom prst="bentConnector3">
            <a:avLst>
              <a:gd name="adj1" fmla="val 50755"/>
            </a:avLst>
          </a:prstGeom>
          <a:noFill/>
          <a:ln w="57150">
            <a:solidFill>
              <a:schemeClr val="accent1"/>
            </a:solidFill>
            <a:miter lim="800000"/>
            <a:headEnd/>
            <a:tailEnd type="arrow" w="med" len="med"/>
          </a:ln>
          <a:extLst>
            <a:ext uri="{909E8E84-426E-40DD-AFC4-6F175D3DCCD1}">
              <a14:hiddenFill xmlns:a14="http://schemas.microsoft.com/office/drawing/2010/main">
                <a:noFill/>
              </a14:hiddenFill>
            </a:ext>
          </a:extLst>
        </p:spPr>
      </p:cxnSp>
      <p:cxnSp>
        <p:nvCxnSpPr>
          <p:cNvPr id="21" name="Straight Arrow Connector 20"/>
          <p:cNvCxnSpPr>
            <a:stCxn id="2" idx="2"/>
            <a:endCxn id="4" idx="0"/>
          </p:cNvCxnSpPr>
          <p:nvPr/>
        </p:nvCxnSpPr>
        <p:spPr>
          <a:xfrm>
            <a:off x="1198563" y="3063875"/>
            <a:ext cx="7937" cy="996950"/>
          </a:xfrm>
          <a:prstGeom prst="straightConnector1">
            <a:avLst/>
          </a:prstGeom>
          <a:ln w="57150" cmpd="sng">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a:stCxn id="8" idx="2"/>
            <a:endCxn id="13" idx="0"/>
          </p:cNvCxnSpPr>
          <p:nvPr/>
        </p:nvCxnSpPr>
        <p:spPr>
          <a:xfrm>
            <a:off x="6240463" y="3082925"/>
            <a:ext cx="7937" cy="603250"/>
          </a:xfrm>
          <a:prstGeom prst="straightConnector1">
            <a:avLst/>
          </a:prstGeom>
          <a:ln w="57150" cmpd="sng">
            <a:tailEnd type="arrow"/>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a:stCxn id="13" idx="2"/>
            <a:endCxn id="14" idx="0"/>
          </p:cNvCxnSpPr>
          <p:nvPr/>
        </p:nvCxnSpPr>
        <p:spPr>
          <a:xfrm>
            <a:off x="6248400" y="4397375"/>
            <a:ext cx="4763" cy="565150"/>
          </a:xfrm>
          <a:prstGeom prst="straightConnector1">
            <a:avLst/>
          </a:prstGeom>
          <a:ln w="57150" cmpd="sng">
            <a:solidFill>
              <a:schemeClr val="accent1"/>
            </a:solidFill>
            <a:tailEnd type="arrow"/>
          </a:ln>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p:nvPr/>
        </p:nvCxnSpPr>
        <p:spPr>
          <a:xfrm>
            <a:off x="8139113" y="2895600"/>
            <a:ext cx="7937" cy="419100"/>
          </a:xfrm>
          <a:prstGeom prst="straightConnector1">
            <a:avLst/>
          </a:prstGeom>
          <a:ln w="57150" cmpd="sng">
            <a:tailEnd type="arrow"/>
          </a:ln>
        </p:spPr>
        <p:style>
          <a:lnRef idx="2">
            <a:schemeClr val="accent1"/>
          </a:lnRef>
          <a:fillRef idx="0">
            <a:schemeClr val="accent1"/>
          </a:fillRef>
          <a:effectRef idx="1">
            <a:schemeClr val="accent1"/>
          </a:effectRef>
          <a:fontRef idx="minor">
            <a:schemeClr val="tx1"/>
          </a:fontRef>
        </p:style>
      </p:cxnSp>
      <p:cxnSp>
        <p:nvCxnSpPr>
          <p:cNvPr id="30" name="Straight Arrow Connector 29"/>
          <p:cNvCxnSpPr/>
          <p:nvPr/>
        </p:nvCxnSpPr>
        <p:spPr>
          <a:xfrm>
            <a:off x="8123238" y="4435475"/>
            <a:ext cx="7937" cy="419100"/>
          </a:xfrm>
          <a:prstGeom prst="straightConnector1">
            <a:avLst/>
          </a:prstGeom>
          <a:ln w="57150" cmpd="sng">
            <a:solidFill>
              <a:schemeClr val="accent1"/>
            </a:solidFill>
            <a:tailEnd type="arrow"/>
          </a:ln>
        </p:spPr>
        <p:style>
          <a:lnRef idx="2">
            <a:schemeClr val="accent1"/>
          </a:lnRef>
          <a:fillRef idx="0">
            <a:schemeClr val="accent1"/>
          </a:fillRef>
          <a:effectRef idx="1">
            <a:schemeClr val="accent1"/>
          </a:effectRef>
          <a:fontRef idx="minor">
            <a:schemeClr val="tx1"/>
          </a:fontRef>
        </p:style>
      </p:cxnSp>
      <p:sp>
        <p:nvSpPr>
          <p:cNvPr id="26646" name="Rectangle 22"/>
          <p:cNvSpPr>
            <a:spLocks noChangeArrowheads="1"/>
          </p:cNvSpPr>
          <p:nvPr/>
        </p:nvSpPr>
        <p:spPr bwMode="auto">
          <a:xfrm>
            <a:off x="442913" y="6351588"/>
            <a:ext cx="70485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altLang="en-US" sz="1400" i="1"/>
              <a:t>DKA,  </a:t>
            </a:r>
            <a:r>
              <a:rPr lang="en-US" altLang="en-US" sz="1400"/>
              <a:t>diabetic ketoacidosis  </a:t>
            </a:r>
            <a:endParaRPr lang="en-CA"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5"/>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9"/>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5"/>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0"/>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P spid="8" grpId="0" animBg="1"/>
      <p:bldP spid="3" grpId="0" animBg="1"/>
      <p:bldP spid="4" grpId="0" animBg="1"/>
      <p:bldP spid="12" grpId="0" animBg="1"/>
      <p:bldP spid="13" grpId="0" animBg="1"/>
      <p:bldP spid="14" grpId="0" animBg="1"/>
      <p:bldP spid="15" grpId="0" animBg="1"/>
      <p:bldP spid="1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6676" name="Picture 4"/>
          <p:cNvPicPr>
            <a:picLocks noChangeAspect="1" noChangeArrowheads="1"/>
          </p:cNvPicPr>
          <p:nvPr/>
        </p:nvPicPr>
        <p:blipFill>
          <a:blip r:embed="rId2">
            <a:extLst>
              <a:ext uri="{28A0092B-C50C-407E-A947-70E740481C1C}">
                <a14:useLocalDpi xmlns:a14="http://schemas.microsoft.com/office/drawing/2010/main" val="0"/>
              </a:ext>
            </a:extLst>
          </a:blip>
          <a:srcRect l="14844" t="12778" r="64023" b="10593"/>
          <a:stretch>
            <a:fillRect/>
          </a:stretch>
        </p:blipFill>
        <p:spPr bwMode="auto">
          <a:xfrm>
            <a:off x="1720850" y="1047750"/>
            <a:ext cx="5797550" cy="5810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156678"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15.  Hyperglycemic Emergencies in Adults </a:t>
            </a:r>
          </a:p>
        </p:txBody>
      </p:sp>
      <p:sp>
        <p:nvSpPr>
          <p:cNvPr id="28675" name="Title 1"/>
          <p:cNvSpPr>
            <a:spLocks noGrp="1"/>
          </p:cNvSpPr>
          <p:nvPr>
            <p:ph type="title" idx="4294967295"/>
          </p:nvPr>
        </p:nvSpPr>
        <p:spPr>
          <a:xfrm>
            <a:off x="563563" y="203200"/>
            <a:ext cx="8229600" cy="1143000"/>
          </a:xfrm>
        </p:spPr>
        <p:txBody>
          <a:bodyPr lIns="91440" tIns="45720" rIns="91440" bIns="45720"/>
          <a:lstStyle/>
          <a:p>
            <a:pPr algn="ctr"/>
            <a:r>
              <a:rPr lang="en-US" altLang="en-US" sz="3600"/>
              <a:t>Management of DKA in Adults</a:t>
            </a:r>
          </a:p>
        </p:txBody>
      </p:sp>
      <p:sp>
        <p:nvSpPr>
          <p:cNvPr id="28677" name="Rectangle 5"/>
          <p:cNvSpPr>
            <a:spLocks noChangeArrowheads="1"/>
          </p:cNvSpPr>
          <p:nvPr/>
        </p:nvSpPr>
        <p:spPr bwMode="auto">
          <a:xfrm>
            <a:off x="5324475" y="6364288"/>
            <a:ext cx="23939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altLang="en-US" sz="1400" i="1"/>
              <a:t>DKA,  </a:t>
            </a:r>
            <a:r>
              <a:rPr lang="en-US" altLang="en-US" sz="1400"/>
              <a:t>diabetic ketoacidosis  </a:t>
            </a:r>
            <a:endParaRPr lang="en-CA" alt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2.xml><?xml version="1.0" encoding="utf-8"?>
<a:theme xmlns:a="http://schemas.openxmlformats.org/drawingml/2006/main" name="1_Office Theme">
  <a:themeElements>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1_Office Theme">
      <a:majorFont>
        <a:latin typeface="Open Sans"/>
        <a:ea typeface="ＭＳ Ｐゴシック"/>
        <a:cs typeface="Open Sans"/>
      </a:majorFont>
      <a:minorFont>
        <a:latin typeface="Open Sans"/>
        <a:ea typeface="ＭＳ Ｐゴシック"/>
        <a:cs typeface="Open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Diabetes-Canada</Template>
  <TotalTime>2</TotalTime>
  <Words>1788</Words>
  <Application>Microsoft Macintosh PowerPoint</Application>
  <PresentationFormat>Letter Paper (8.5x11 in)</PresentationFormat>
  <Paragraphs>249</Paragraphs>
  <Slides>30</Slides>
  <Notes>12</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30</vt:i4>
      </vt:variant>
    </vt:vector>
  </HeadingPairs>
  <TitlesOfParts>
    <vt:vector size="40" baseType="lpstr">
      <vt:lpstr>Calibri</vt:lpstr>
      <vt:lpstr>MS PGothic</vt:lpstr>
      <vt:lpstr>ＭＳ Ｐゴシック</vt:lpstr>
      <vt:lpstr>Open Sans</vt:lpstr>
      <vt:lpstr>Open Sans Light</vt:lpstr>
      <vt:lpstr>Times New Roman</vt:lpstr>
      <vt:lpstr>Wingdings</vt:lpstr>
      <vt:lpstr>Arial</vt:lpstr>
      <vt:lpstr>Office Theme</vt:lpstr>
      <vt:lpstr>1_Office Theme</vt:lpstr>
      <vt:lpstr> 2018 Clinical Practice Guidelines  Hyperglycemic Emergencies in Adults</vt:lpstr>
      <vt:lpstr>PowerPoint Presentation</vt:lpstr>
      <vt:lpstr>Key Changes</vt:lpstr>
      <vt:lpstr>Hyperglycemic Emergencies</vt:lpstr>
      <vt:lpstr>PowerPoint Presentation</vt:lpstr>
      <vt:lpstr>Suspect DKA if……</vt:lpstr>
      <vt:lpstr>PowerPoint Presentation</vt:lpstr>
      <vt:lpstr>Be Aware of Conditions that may make DKA Diagnosis Difficult</vt:lpstr>
      <vt:lpstr>Management of DKA in Adults</vt:lpstr>
      <vt:lpstr>Fluids, Potassium, Acidosis are the Pillars of Treatment</vt:lpstr>
      <vt:lpstr>Replace Fluids with IV 0.9% NaCl until Euvolemic</vt:lpstr>
      <vt:lpstr>Once euvolemic, consider plasma Na+ and glucose to determine IV fluid type</vt:lpstr>
      <vt:lpstr>Replace Potassium:  Hypokalemia is an avoidable cause of death in DKA</vt:lpstr>
      <vt:lpstr>     Management of Acidosis with Insulin</vt:lpstr>
      <vt:lpstr>Identify and Treat the Precipitating Factor</vt:lpstr>
      <vt:lpstr>Prevention of DKA / HHS</vt:lpstr>
      <vt:lpstr>PowerPoint Presentation</vt:lpstr>
      <vt:lpstr>Recommendation 1</vt:lpstr>
      <vt:lpstr>Recommendation 2</vt:lpstr>
      <vt:lpstr>Recommendation 3</vt:lpstr>
      <vt:lpstr>Recommendation 4</vt:lpstr>
      <vt:lpstr>Recommendation 5</vt:lpstr>
      <vt:lpstr>Key Messages</vt:lpstr>
      <vt:lpstr>Key Messages</vt:lpstr>
      <vt:lpstr>Key Messages</vt:lpstr>
      <vt:lpstr>Key Messages for People with Diabetes</vt:lpstr>
      <vt:lpstr>Key Messages for People with Diabetes</vt:lpstr>
      <vt:lpstr>Visit guidelines.diabetes.ca  </vt:lpstr>
      <vt:lpstr>Or download the App</vt:lpstr>
      <vt:lpstr>Diabetes Canada Clinical Practice Guidelines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2018 Clinical Practice Guidelines  Hyperglycemic Emergencies in Adults</dc:title>
  <dc:creator>Kate Campbell</dc:creator>
  <cp:lastModifiedBy>Kate Campbell</cp:lastModifiedBy>
  <cp:revision>3</cp:revision>
  <cp:lastPrinted>2017-01-20T14:54:31Z</cp:lastPrinted>
  <dcterms:created xsi:type="dcterms:W3CDTF">2018-04-09T17:36:13Z</dcterms:created>
  <dcterms:modified xsi:type="dcterms:W3CDTF">2018-10-24T02:07:07Z</dcterms:modified>
</cp:coreProperties>
</file>