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3797" r:id="rId3"/>
    <p:sldMasterId id="2147483798" r:id="rId4"/>
    <p:sldMasterId id="2147483799" r:id="rId5"/>
  </p:sldMasterIdLst>
  <p:notesMasterIdLst>
    <p:notesMasterId r:id="rId35"/>
  </p:notesMasterIdLst>
  <p:handoutMasterIdLst>
    <p:handoutMasterId r:id="rId36"/>
  </p:handoutMasterIdLst>
  <p:sldIdLst>
    <p:sldId id="330" r:id="rId6"/>
    <p:sldId id="359" r:id="rId7"/>
    <p:sldId id="289" r:id="rId8"/>
    <p:sldId id="332" r:id="rId9"/>
    <p:sldId id="329" r:id="rId10"/>
    <p:sldId id="334" r:id="rId11"/>
    <p:sldId id="335" r:id="rId12"/>
    <p:sldId id="336" r:id="rId13"/>
    <p:sldId id="337" r:id="rId14"/>
    <p:sldId id="338" r:id="rId15"/>
    <p:sldId id="339" r:id="rId16"/>
    <p:sldId id="340" r:id="rId17"/>
    <p:sldId id="341" r:id="rId18"/>
    <p:sldId id="351" r:id="rId19"/>
    <p:sldId id="352" r:id="rId20"/>
    <p:sldId id="342" r:id="rId21"/>
    <p:sldId id="309" r:id="rId22"/>
    <p:sldId id="322" r:id="rId23"/>
    <p:sldId id="325" r:id="rId24"/>
    <p:sldId id="326" r:id="rId25"/>
    <p:sldId id="328" r:id="rId26"/>
    <p:sldId id="327" r:id="rId27"/>
    <p:sldId id="353" r:id="rId28"/>
    <p:sldId id="354" r:id="rId29"/>
    <p:sldId id="355" r:id="rId30"/>
    <p:sldId id="356" r:id="rId31"/>
    <p:sldId id="357" r:id="rId32"/>
    <p:sldId id="358" r:id="rId33"/>
    <p:sldId id="350" r:id="rId34"/>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69D1E075-5DA3-C64B-8564-0B75142CA440}"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946E9205-C1AE-A449-BEFF-80876374A23B}" type="slidenum">
              <a:rPr lang="en-CA" altLang="en-US"/>
              <a:pPr/>
              <a:t>‹#›</a:t>
            </a:fld>
            <a:endParaRPr lang="en-CA" altLang="en-US"/>
          </a:p>
        </p:txBody>
      </p:sp>
    </p:spTree>
    <p:extLst>
      <p:ext uri="{BB962C8B-B14F-4D97-AF65-F5344CB8AC3E}">
        <p14:creationId xmlns:p14="http://schemas.microsoft.com/office/powerpoint/2010/main" val="1301011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FE052FA7-BA94-924D-ACB4-731F6400BD4D}"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84F0AE2C-9956-2C41-B5F3-3D96EB1B8DA3}" type="slidenum">
              <a:rPr lang="en-US" altLang="en-US"/>
              <a:pPr/>
              <a:t>‹#›</a:t>
            </a:fld>
            <a:endParaRPr lang="en-US" altLang="en-US"/>
          </a:p>
        </p:txBody>
      </p:sp>
    </p:spTree>
    <p:extLst>
      <p:ext uri="{BB962C8B-B14F-4D97-AF65-F5344CB8AC3E}">
        <p14:creationId xmlns:p14="http://schemas.microsoft.com/office/powerpoint/2010/main" val="1329812776"/>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www-ncbi-nlm-nih-gov.myaccess.library.utoronto.ca/pubmed/17982182"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www-ncbi-nlm-nih-gov.myaccess.library.utoronto.ca/pubmed/1971784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Script: The key points of the chapter includes the following: 1) 2) 3)</a:t>
            </a:r>
          </a:p>
          <a:p>
            <a:pPr eaLnBrk="1" hangingPunct="1"/>
            <a:r>
              <a:rPr lang="en-US" altLang="en-US"/>
              <a:t>TT: Slide provides framework for key recommendations</a:t>
            </a:r>
          </a:p>
        </p:txBody>
      </p:sp>
      <p:sp>
        <p:nvSpPr>
          <p:cNvPr id="5632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E24B3B45-7167-E346-AEC6-07348CFC66FD}" type="slidenum">
              <a:rPr lang="en-US" altLang="en-US" sz="1200">
                <a:latin typeface="Arial" charset="0"/>
              </a:rPr>
              <a:pPr algn="r" eaLnBrk="1" hangingPunct="1"/>
              <a:t>4</a:t>
            </a:fld>
            <a:endParaRPr lang="en-US" altLang="en-US" sz="1200">
              <a:latin typeface="Arial" charset="0"/>
            </a:endParaRPr>
          </a:p>
        </p:txBody>
      </p:sp>
    </p:spTree>
    <p:extLst>
      <p:ext uri="{BB962C8B-B14F-4D97-AF65-F5344CB8AC3E}">
        <p14:creationId xmlns:p14="http://schemas.microsoft.com/office/powerpoint/2010/main" val="428559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7100"/>
            <a:r>
              <a:rPr lang="en-US" altLang="en-US" sz="1200">
                <a:latin typeface="Arial" charset="0"/>
              </a:rPr>
              <a:t>More prolonged duration dual anti-platelet therapy with ASA and ticagrelor in ACS patients, administered for up to 3 years beyond the usual one-year treatment, was shown in the PEGASUS trial(51) to reduce the primary endpoint of non-fatal myocardial infarction, stroke or cardiovascular death ( Placebo 9.04%  Ticagrelor 60mg 7.77%  (HR 0.84 (95% CI 0.74-0.95)  Ticagrelor 90mg 7.85%  (HR 0.85 (95% CI 0.75-0.96) There was no advantage to receiving ticagrelor 90mg twice daily rather than  60mg twice daily, and major bleeding was slightly more at the higher dose (Placebo 1.06%, 60mg 2.3%, 90mg 2.6%) .  Patients with diabetes receiving ticagrelor, had a similar relative risk reduction of the primary combined endpoint as the overall group(52). However with a 50% higher event rate, those with diabetes had an 60% greater absolute benefit than the patients with no diabetes {Diabetes:  Placebo 11.6%, Ticagrelor 60mg bid 10.0%  HR 0.83 (95% CI 0.69-1.00)   No diabetes Placebo 7.8%,  Ticagrelor 6.7%  HR 0.84 (95% CI 0.72-0.98)}. The increased bleeding rates with ticagrelor were similar in the patients with diabetes to those without diabetes.</a:t>
            </a:r>
            <a:endParaRPr lang="en-CA" altLang="en-US" sz="1200">
              <a:latin typeface="Arial" charset="0"/>
            </a:endParaRPr>
          </a:p>
          <a:p>
            <a:pPr defTabSz="927100"/>
            <a:endParaRPr lang="en-US" altLang="en-US"/>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04666B72-9C33-FE44-8E38-C46C6A51A9D7}" type="slidenum">
              <a:rPr lang="en-US" altLang="en-US" sz="1200"/>
              <a:pPr eaLnBrk="1" hangingPunct="1"/>
              <a:t>14</a:t>
            </a:fld>
            <a:endParaRPr lang="en-US" altLang="en-US" sz="1200"/>
          </a:p>
        </p:txBody>
      </p:sp>
    </p:spTree>
    <p:extLst>
      <p:ext uri="{BB962C8B-B14F-4D97-AF65-F5344CB8AC3E}">
        <p14:creationId xmlns:p14="http://schemas.microsoft.com/office/powerpoint/2010/main" val="576722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TT: Slide illustrates importance of maintaining inpatient glycemic control among pts with ACS. </a:t>
            </a:r>
          </a:p>
          <a:p>
            <a:pPr eaLnBrk="1" hangingPunct="1"/>
            <a:r>
              <a:rPr lang="en-US" altLang="en-US"/>
              <a:t>Script: Hyperglycemia during the first 24 to 48 hours after admission is associated with an increased early mortality in patients with ACS, whether or not they have diabetes. Higher baseline glucose and a failure of glucose to decrease are independent predictors of mortality so maintaining optimal glycemic control in hospitalized pts with ACS is essential. Although elevated mean blood glucose level in the first 24 hours after onset of ACS is associated with adverse outcomes, evidence to support reducing blood glucose levels (especially to levels close to the normal range) after ACS, still remains inconclusive. </a:t>
            </a:r>
          </a:p>
          <a:p>
            <a:pPr eaLnBrk="1" hangingPunct="1"/>
            <a:r>
              <a:rPr lang="en-US" altLang="en-US"/>
              <a:t>However, that being said, patients with </a:t>
            </a:r>
            <a:r>
              <a:rPr lang="en-US" altLang="en-US" sz="800"/>
              <a:t>acute MI and BG on admission of &gt;11 mmol/L would </a:t>
            </a:r>
            <a:r>
              <a:rPr lang="en-US" altLang="en-US" sz="800">
                <a:sym typeface="Wingdings" charset="2"/>
              </a:rPr>
              <a:t>likely benefit with taraget BG between </a:t>
            </a:r>
            <a:r>
              <a:rPr lang="en-US" altLang="en-US" sz="800"/>
              <a:t>7.0 -10.0</a:t>
            </a:r>
            <a:r>
              <a:rPr lang="en-US" altLang="en-US"/>
              <a:t>. To achieve this, insulin therapy may be required but it is essential to avoid overtreatment and hypoglycemia. </a:t>
            </a:r>
          </a:p>
        </p:txBody>
      </p:sp>
      <p:sp>
        <p:nvSpPr>
          <p:cNvPr id="78851"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6BD84D15-9469-4548-981A-C45022337C81}" type="slidenum">
              <a:rPr lang="en-US" altLang="en-US" sz="1200">
                <a:latin typeface="Arial" charset="0"/>
              </a:rPr>
              <a:pPr algn="r" eaLnBrk="1" hangingPunct="1"/>
              <a:t>16</a:t>
            </a:fld>
            <a:endParaRPr lang="en-US" altLang="en-US" sz="1200">
              <a:latin typeface="Arial" charset="0"/>
            </a:endParaRPr>
          </a:p>
        </p:txBody>
      </p:sp>
    </p:spTree>
    <p:extLst>
      <p:ext uri="{BB962C8B-B14F-4D97-AF65-F5344CB8AC3E}">
        <p14:creationId xmlns:p14="http://schemas.microsoft.com/office/powerpoint/2010/main" val="1373392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93187"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3489520D-BBC7-4946-B765-17210E4AE31C}" type="slidenum">
              <a:rPr lang="en-US" altLang="en-US" sz="1200">
                <a:solidFill>
                  <a:srgbClr val="000000"/>
                </a:solidFill>
                <a:latin typeface="Arial" charset="0"/>
              </a:rPr>
              <a:pPr algn="r" eaLnBrk="1" hangingPunct="1"/>
              <a:t>29</a:t>
            </a:fld>
            <a:endParaRPr lang="en-US" altLang="en-US" sz="1200">
              <a:solidFill>
                <a:srgbClr val="000000"/>
              </a:solidFill>
              <a:latin typeface="Arial" charset="0"/>
            </a:endParaRPr>
          </a:p>
        </p:txBody>
      </p:sp>
    </p:spTree>
    <p:extLst>
      <p:ext uri="{BB962C8B-B14F-4D97-AF65-F5344CB8AC3E}">
        <p14:creationId xmlns:p14="http://schemas.microsoft.com/office/powerpoint/2010/main" val="1446299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sz="2400">
              <a:latin typeface="Arial" charset="0"/>
            </a:endParaRPr>
          </a:p>
        </p:txBody>
      </p:sp>
      <p:sp>
        <p:nvSpPr>
          <p:cNvPr id="59395" name="Rectangle 2"/>
          <p:cNvSpPr>
            <a:spLocks noGrp="1" noChangeArrowheads="1"/>
          </p:cNvSpPr>
          <p:nvPr>
            <p:ph type="body"/>
          </p:nvPr>
        </p:nvSpPr>
        <p:spPr bwMode="auto">
          <a:xfrm>
            <a:off x="1046163" y="4352925"/>
            <a:ext cx="4770437" cy="3478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r>
              <a:rPr lang="en-US" altLang="en-US"/>
              <a:t> Script: While there has been marked improvements in care of patients with ACS across the decades, patients with diabetes have always demonstrated a worse outcome compared to patients without diabetes. </a:t>
            </a:r>
          </a:p>
          <a:p>
            <a:pPr eaLnBrk="1" hangingPunct="1"/>
            <a:endParaRPr lang="en-US" altLang="en-US"/>
          </a:p>
          <a:p>
            <a:r>
              <a:rPr lang="en-US" altLang="en-US">
                <a:hlinkClick r:id="rId3" invalidUrl="http://www-ncbi-nlm-nih-gov.myaccess.library.utoronto.ca/pubmed?term=&quot;European+heart+journal&quot;[Jour]+AND+2010[pdat]+AND+Radke+PW[author]&amp;cmd=detailssearch" tooltip="European heart journal."/>
              </a:rPr>
              <a:t>Eur Heart J.</a:t>
            </a:r>
            <a:r>
              <a:rPr lang="en-US" altLang="en-US"/>
              <a:t> 2010 Dec;31(24):2971-3. doi: 10.1093/eurheartj/ehq347. Epub 2010 Oct 12.</a:t>
            </a:r>
          </a:p>
          <a:p>
            <a:r>
              <a:rPr lang="en-US" altLang="en-US" b="1"/>
              <a:t>Diabetics with acute coronary syndrome: advances, challenges, and uncertainties.</a:t>
            </a:r>
          </a:p>
          <a:p>
            <a:r>
              <a:rPr lang="en-US" altLang="en-US">
                <a:hlinkClick r:id="rId4" invalidUrl="http://www-ncbi-nlm-nih-gov.myaccess.library.utoronto.ca/pubmed?term=Radke PW[Author]&amp;cauthor=true&amp;cauthor_uid=20943672"/>
              </a:rPr>
              <a:t>Radke PW</a:t>
            </a:r>
            <a:r>
              <a:rPr lang="en-US" altLang="en-US"/>
              <a:t>, </a:t>
            </a:r>
            <a:r>
              <a:rPr lang="en-US" altLang="en-US">
                <a:hlinkClick r:id="rId5" invalidUrl="http://www-ncbi-nlm-nih-gov.myaccess.library.utoronto.ca/pubmed?term=Schunkert H[Author]&amp;cauthor=true&amp;cauthor_uid=20943672"/>
              </a:rPr>
              <a:t>Schunkert H</a:t>
            </a:r>
            <a:r>
              <a:rPr lang="en-US" altLang="en-US"/>
              <a:t>.</a:t>
            </a:r>
          </a:p>
          <a:p>
            <a:pPr eaLnBrk="1" hangingPunct="1"/>
            <a:endParaRPr lang="en-US" altLang="en-US"/>
          </a:p>
          <a:p>
            <a:pPr eaLnBrk="1" hangingPunct="1"/>
            <a:endParaRPr lang="en-US" altLang="en-US"/>
          </a:p>
          <a:p>
            <a:pPr eaLnBrk="1" hangingPunct="1"/>
            <a:endParaRPr lang="en-US" altLang="en-US"/>
          </a:p>
        </p:txBody>
      </p:sp>
    </p:spTree>
    <p:extLst>
      <p:ext uri="{BB962C8B-B14F-4D97-AF65-F5344CB8AC3E}">
        <p14:creationId xmlns:p14="http://schemas.microsoft.com/office/powerpoint/2010/main" val="147213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144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321C1B68-1375-7C43-B054-C2415709B5FB}" type="slidenum">
              <a:rPr lang="en-US" altLang="en-US" sz="1200">
                <a:latin typeface="Arial" charset="0"/>
              </a:rPr>
              <a:pPr algn="r" eaLnBrk="1" hangingPunct="1"/>
              <a:t>7</a:t>
            </a:fld>
            <a:endParaRPr lang="en-US" altLang="en-US" sz="1200">
              <a:latin typeface="Arial" charset="0"/>
            </a:endParaRPr>
          </a:p>
        </p:txBody>
      </p:sp>
    </p:spTree>
    <p:extLst>
      <p:ext uri="{BB962C8B-B14F-4D97-AF65-F5344CB8AC3E}">
        <p14:creationId xmlns:p14="http://schemas.microsoft.com/office/powerpoint/2010/main" val="31329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3491"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881DC601-B92E-404B-89E8-CEA7B7F7B691}" type="slidenum">
              <a:rPr lang="en-US" altLang="en-US" sz="1200">
                <a:latin typeface="Arial" charset="0"/>
              </a:rPr>
              <a:pPr algn="r" eaLnBrk="1" hangingPunct="1"/>
              <a:t>8</a:t>
            </a:fld>
            <a:endParaRPr lang="en-US" altLang="en-US" sz="1200">
              <a:latin typeface="Arial" charset="0"/>
            </a:endParaRPr>
          </a:p>
        </p:txBody>
      </p:sp>
    </p:spTree>
    <p:extLst>
      <p:ext uri="{BB962C8B-B14F-4D97-AF65-F5344CB8AC3E}">
        <p14:creationId xmlns:p14="http://schemas.microsoft.com/office/powerpoint/2010/main" val="202921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5561D02-264E-D746-999D-E7E3CE49B2B7}" type="slidenum">
              <a:rPr lang="en-US" altLang="en-US" sz="1200">
                <a:solidFill>
                  <a:srgbClr val="000000"/>
                </a:solidFill>
                <a:latin typeface="Arial" charset="0"/>
              </a:rPr>
              <a:pPr algn="r" eaLnBrk="1" hangingPunct="1"/>
              <a:t>9</a:t>
            </a:fld>
            <a:endParaRPr lang="en-US" altLang="en-US" sz="1200">
              <a:solidFill>
                <a:srgbClr val="000000"/>
              </a:solidFill>
              <a:latin typeface="Arial" charset="0"/>
            </a:endParaRPr>
          </a:p>
        </p:txBody>
      </p:sp>
      <p:sp>
        <p:nvSpPr>
          <p:cNvPr id="65538" name="Rectangle 2"/>
          <p:cNvSpPr>
            <a:spLocks noGrp="1" noRot="1" noChangeAspect="1" noTextEdit="1"/>
          </p:cNvSpPr>
          <p:nvPr>
            <p:ph type="sldImg"/>
          </p:nvPr>
        </p:nvSpPr>
        <p:spPr bwMode="auto">
          <a:xfrm>
            <a:off x="1143000" y="685800"/>
            <a:ext cx="4573588"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9" name="Notes Placeholder 4"/>
          <p:cNvSpPr>
            <a:spLocks noGrp="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30000"/>
              </a:spcBef>
            </a:pPr>
            <a:endParaRPr lang="en-GB" altLang="en-US" sz="1200">
              <a:solidFill>
                <a:srgbClr val="000000"/>
              </a:solidFill>
            </a:endParaRPr>
          </a:p>
        </p:txBody>
      </p:sp>
      <p:sp>
        <p:nvSpPr>
          <p:cNvPr id="65540"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Script:In the Trial to Assess Improvement in Therapeutic Outcomes by Optimizing Platelet Inhibition with Prasugrel–Thrombolysis in Myocardial Infarction, prasugrel administered at the time of coronary angioplasty in patients with ACS, reduced recurrent ischemic events, including early stent thrombosis, compared to patients receiving clopidogrel. </a:t>
            </a:r>
          </a:p>
          <a:p>
            <a:pPr eaLnBrk="1" hangingPunct="1">
              <a:spcBef>
                <a:spcPct val="0"/>
              </a:spcBef>
            </a:pPr>
            <a:endParaRPr lang="en-US" altLang="en-US"/>
          </a:p>
          <a:p>
            <a:r>
              <a:rPr lang="en-US" altLang="en-US">
                <a:hlinkClick r:id="rId3" tooltip="The New England journal of medicine."/>
              </a:rPr>
              <a:t>N Engl J Med.</a:t>
            </a:r>
            <a:r>
              <a:rPr lang="en-US" altLang="en-US"/>
              <a:t> 2007 Nov 15;357(20):2001-15. Epub 2007 Nov 4.</a:t>
            </a:r>
          </a:p>
          <a:p>
            <a:r>
              <a:rPr lang="en-US" altLang="en-US" b="1"/>
              <a:t>Prasugrel versus clopidogrel in patients with acute coronary syndromes.</a:t>
            </a:r>
          </a:p>
          <a:p>
            <a:r>
              <a:rPr lang="en-US" altLang="en-US">
                <a:hlinkClick r:id="rId4" invalidUrl="http://www-ncbi-nlm-nih-gov.myaccess.library.utoronto.ca/pubmed?term=Wiviott SD[Author]&amp;cauthor=true&amp;cauthor_uid=17982182"/>
              </a:rPr>
              <a:t>Wiviott SD</a:t>
            </a:r>
            <a:r>
              <a:rPr lang="en-US" altLang="en-US"/>
              <a:t>, </a:t>
            </a:r>
            <a:r>
              <a:rPr lang="en-US" altLang="en-US">
                <a:hlinkClick r:id="rId5" invalidUrl="http://www-ncbi-nlm-nih-gov.myaccess.library.utoronto.ca/pubmed?term=Braunwald E[Author]&amp;cauthor=true&amp;cauthor_uid=17982182"/>
              </a:rPr>
              <a:t>Braunwald E</a:t>
            </a:r>
            <a:r>
              <a:rPr lang="en-US" altLang="en-US"/>
              <a:t>, </a:t>
            </a:r>
            <a:r>
              <a:rPr lang="en-US" altLang="en-US">
                <a:hlinkClick r:id="rId6" invalidUrl="http://www-ncbi-nlm-nih-gov.myaccess.library.utoronto.ca/pubmed?term=McCabe CH[Author]&amp;cauthor=true&amp;cauthor_uid=17982182"/>
              </a:rPr>
              <a:t>McCabe CH</a:t>
            </a:r>
            <a:r>
              <a:rPr lang="en-US" altLang="en-US"/>
              <a:t>, </a:t>
            </a:r>
            <a:r>
              <a:rPr lang="en-US" altLang="en-US">
                <a:hlinkClick r:id="rId7" invalidUrl="http://www-ncbi-nlm-nih-gov.myaccess.library.utoronto.ca/pubmed?term=Montalescot G[Author]&amp;cauthor=true&amp;cauthor_uid=17982182"/>
              </a:rPr>
              <a:t>Montalescot G</a:t>
            </a:r>
            <a:r>
              <a:rPr lang="en-US" altLang="en-US"/>
              <a:t>, </a:t>
            </a:r>
            <a:r>
              <a:rPr lang="en-US" altLang="en-US">
                <a:hlinkClick r:id="rId8" invalidUrl="http://www-ncbi-nlm-nih-gov.myaccess.library.utoronto.ca/pubmed?term=Ruzyllo W[Author]&amp;cauthor=true&amp;cauthor_uid=17982182"/>
              </a:rPr>
              <a:t>Ruzyllo W</a:t>
            </a:r>
            <a:r>
              <a:rPr lang="en-US" altLang="en-US"/>
              <a:t>, </a:t>
            </a:r>
            <a:r>
              <a:rPr lang="en-US" altLang="en-US">
                <a:hlinkClick r:id="rId9" invalidUrl="http://www-ncbi-nlm-nih-gov.myaccess.library.utoronto.ca/pubmed?term=Gottlieb S[Author]&amp;cauthor=true&amp;cauthor_uid=17982182"/>
              </a:rPr>
              <a:t>Gottlieb S</a:t>
            </a:r>
            <a:r>
              <a:rPr lang="en-US" altLang="en-US"/>
              <a:t>, </a:t>
            </a:r>
            <a:r>
              <a:rPr lang="en-US" altLang="en-US">
                <a:hlinkClick r:id="rId10" invalidUrl="http://www-ncbi-nlm-nih-gov.myaccess.library.utoronto.ca/pubmed?term=Neumann FJ[Author]&amp;cauthor=true&amp;cauthor_uid=17982182"/>
              </a:rPr>
              <a:t>Neumann FJ</a:t>
            </a:r>
            <a:r>
              <a:rPr lang="en-US" altLang="en-US"/>
              <a:t>, </a:t>
            </a:r>
            <a:r>
              <a:rPr lang="en-US" altLang="en-US">
                <a:hlinkClick r:id="rId11" invalidUrl="http://www-ncbi-nlm-nih-gov.myaccess.library.utoronto.ca/pubmed?term=Ardissino D[Author]&amp;cauthor=true&amp;cauthor_uid=17982182"/>
              </a:rPr>
              <a:t>Ardissino D</a:t>
            </a:r>
            <a:r>
              <a:rPr lang="en-US" altLang="en-US"/>
              <a:t>, </a:t>
            </a:r>
            <a:r>
              <a:rPr lang="en-US" altLang="en-US">
                <a:hlinkClick r:id="rId12" invalidUrl="http://www-ncbi-nlm-nih-gov.myaccess.library.utoronto.ca/pubmed?term=De Servi S[Author]&amp;cauthor=true&amp;cauthor_uid=17982182"/>
              </a:rPr>
              <a:t>De Servi S</a:t>
            </a:r>
            <a:r>
              <a:rPr lang="en-US" altLang="en-US"/>
              <a:t>, </a:t>
            </a:r>
            <a:r>
              <a:rPr lang="en-US" altLang="en-US">
                <a:hlinkClick r:id="rId13" invalidUrl="http://www-ncbi-nlm-nih-gov.myaccess.library.utoronto.ca/pubmed?term=Murphy SA[Author]&amp;cauthor=true&amp;cauthor_uid=17982182"/>
              </a:rPr>
              <a:t>Murphy SA</a:t>
            </a:r>
            <a:r>
              <a:rPr lang="en-US" altLang="en-US"/>
              <a:t>, </a:t>
            </a:r>
            <a:r>
              <a:rPr lang="en-US" altLang="en-US">
                <a:hlinkClick r:id="rId14" invalidUrl="http://www-ncbi-nlm-nih-gov.myaccess.library.utoronto.ca/pubmed?term=Riesmeyer J[Author]&amp;cauthor=true&amp;cauthor_uid=17982182"/>
              </a:rPr>
              <a:t>Riesmeyer J</a:t>
            </a:r>
            <a:r>
              <a:rPr lang="en-US" altLang="en-US"/>
              <a:t>, </a:t>
            </a:r>
            <a:r>
              <a:rPr lang="en-US" altLang="en-US">
                <a:hlinkClick r:id="rId15" invalidUrl="http://www-ncbi-nlm-nih-gov.myaccess.library.utoronto.ca/pubmed?term=Weerakkody G[Author]&amp;cauthor=true&amp;cauthor_uid=17982182"/>
              </a:rPr>
              <a:t>Weerakkody G</a:t>
            </a:r>
            <a:r>
              <a:rPr lang="en-US" altLang="en-US"/>
              <a:t>, </a:t>
            </a:r>
            <a:r>
              <a:rPr lang="en-US" altLang="en-US">
                <a:hlinkClick r:id="rId16" invalidUrl="http://www-ncbi-nlm-nih-gov.myaccess.library.utoronto.ca/pubmed?term=Gibson CM[Author]&amp;cauthor=true&amp;cauthor_uid=17982182"/>
              </a:rPr>
              <a:t>Gibson CM</a:t>
            </a:r>
            <a:r>
              <a:rPr lang="en-US" altLang="en-US"/>
              <a:t>, </a:t>
            </a:r>
            <a:r>
              <a:rPr lang="en-US" altLang="en-US">
                <a:hlinkClick r:id="rId17" invalidUrl="http://www-ncbi-nlm-nih-gov.myaccess.library.utoronto.ca/pubmed?term=Antman EM[Author]&amp;cauthor=true&amp;cauthor_uid=17982182"/>
              </a:rPr>
              <a:t>Antman EM</a:t>
            </a:r>
            <a:r>
              <a:rPr lang="en-US" altLang="en-US"/>
              <a:t>; </a:t>
            </a:r>
            <a:r>
              <a:rPr lang="en-US" altLang="en-US">
                <a:hlinkClick r:id="rId18" invalidUrl="http://www-ncbi-nlm-nih-gov.myaccess.library.utoronto.ca/pubmed?term=TRITON-TIMI 38 Investigators[Corporate Author]"/>
              </a:rPr>
              <a:t>TRITON-TIMI 38 Investigators</a:t>
            </a:r>
            <a:r>
              <a:rPr lang="en-US" altLang="en-US"/>
              <a:t>.</a:t>
            </a:r>
          </a:p>
          <a:p>
            <a:r>
              <a:rPr lang="en-US" altLang="en-US" b="1"/>
              <a:t>Source</a:t>
            </a:r>
          </a:p>
          <a:p>
            <a:r>
              <a:rPr lang="en-US" altLang="en-US"/>
              <a:t>Brigham and Women's Hospital and Harvard Medical School, Boston, MA 02115, USA.</a:t>
            </a:r>
          </a:p>
          <a:p>
            <a:r>
              <a:rPr lang="en-US" altLang="en-US" b="1"/>
              <a:t>Abstract</a:t>
            </a:r>
          </a:p>
          <a:p>
            <a:r>
              <a:rPr lang="en-US" altLang="en-US" b="1"/>
              <a:t>BACKGROUND: </a:t>
            </a:r>
          </a:p>
          <a:p>
            <a:r>
              <a:rPr lang="en-US" altLang="en-US"/>
              <a:t>Dual-antiplatelet therapy with aspirin and a thienopyridine is a cornerstone of treatment to prevent thrombotic complications of acute coronary syndromes and percutaneous coronary intervention.</a:t>
            </a:r>
          </a:p>
          <a:p>
            <a:r>
              <a:rPr lang="en-US" altLang="en-US" b="1"/>
              <a:t>METHODS: </a:t>
            </a:r>
          </a:p>
          <a:p>
            <a:r>
              <a:rPr lang="en-US" altLang="en-US"/>
              <a:t>To compare prasugrel, a new thienopyridine, with clopidogrel, we randomly assigned 13,608 patients with moderate-to-high-risk acute coronary syndromes with scheduled percutaneous coronary intervention to receive prasugrel (a 60-mg loading dose and a 10-mg daily maintenance dose) or clopidogrel (a 300-mg loading dose and a 75-mg daily maintenance dose), for 6 to 15 months. The primary efficacy end point was death from cardiovascular causes, nonfatal myocardial infarction, or nonfatal stroke. The key safety end point was major bleeding.</a:t>
            </a:r>
          </a:p>
          <a:p>
            <a:r>
              <a:rPr lang="en-US" altLang="en-US" b="1"/>
              <a:t>RESULTS: </a:t>
            </a:r>
          </a:p>
          <a:p>
            <a:r>
              <a:rPr lang="en-US" altLang="en-US"/>
              <a:t>The primary efficacy end point occurred in 12.1% of patients receiving clopidogrel and 9.9% of patients receiving prasugrel (hazard ratio for prasugrel vs. clopidogrel, 0.81; 95% confidence interval [CI], 0.73 to 0.90; P&lt;0.001). We also found significant reductions in the prasugrel group in the rates of myocardial infarction (9.7% for clopidogrel vs. 7.4% for prasugrel; P&lt;0.001), urgent target-vessel revascularization (3.7% vs. 2.5%; P&lt;0.001), and stent thrombosis (2.4% vs. 1.1%; P&lt;0.001). Major bleeding was observed in 2.4% of patients receiving prasugrel and in 1.8% of patients receiving clopidogrel (hazard ratio, 1.32; 95% CI, 1.03 to 1.68; P=0.03). Also greater in the prasugrel group was the rate of life-threatening bleeding (1.4% vs. 0.9%; P=0.01), including nonfatal bleeding (1.1% vs. 0.9%; hazard ratio, 1.25; P=0.23) and fatal bleeding (0.4% vs. 0.1%; P=0.002).</a:t>
            </a:r>
          </a:p>
          <a:p>
            <a:r>
              <a:rPr lang="en-US" altLang="en-US" b="1"/>
              <a:t>CONCLUSIONS: </a:t>
            </a:r>
          </a:p>
          <a:p>
            <a:r>
              <a:rPr lang="en-US" altLang="en-US"/>
              <a:t>In patients with acute coronary syndromes with scheduled percutaneous coronary intervention, prasugrel therapy was associated with significantly reduced rates of ischemic events, including stent thrombosis, but with an increased risk of major bleeding, including fatal bleeding. Overall mortality did not differ significantly between treatment groups. (ClinicalTrials.gov number, NCT00097591 [ClinicalTrials.gov].)</a:t>
            </a:r>
          </a:p>
          <a:p>
            <a:pPr eaLnBrk="1" hangingPunct="1">
              <a:spcBef>
                <a:spcPct val="0"/>
              </a:spcBef>
            </a:pPr>
            <a:endParaRPr lang="en-US" altLang="en-US"/>
          </a:p>
        </p:txBody>
      </p:sp>
    </p:spTree>
    <p:extLst>
      <p:ext uri="{BB962C8B-B14F-4D97-AF65-F5344CB8AC3E}">
        <p14:creationId xmlns:p14="http://schemas.microsoft.com/office/powerpoint/2010/main" val="862556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20965372-30E8-8E42-AD2B-A2D0ED60876D}" type="slidenum">
              <a:rPr lang="en-US" altLang="en-US" sz="1200">
                <a:latin typeface="Arial" charset="0"/>
              </a:rPr>
              <a:pPr algn="r" eaLnBrk="1" hangingPunct="1"/>
              <a:t>10</a:t>
            </a:fld>
            <a:endParaRPr lang="en-US" altLang="en-US" sz="1200">
              <a:latin typeface="Arial" charset="0"/>
            </a:endParaRPr>
          </a:p>
        </p:txBody>
      </p:sp>
      <p:sp>
        <p:nvSpPr>
          <p:cNvPr id="675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7" name="Notes Placeholder 4"/>
          <p:cNvSpPr>
            <a:spLocks noGrp="1"/>
          </p:cNvSpPr>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30000"/>
              </a:spcBef>
            </a:pPr>
            <a:endParaRPr lang="en-CA" altLang="en-US" sz="1200"/>
          </a:p>
        </p:txBody>
      </p:sp>
      <p:sp>
        <p:nvSpPr>
          <p:cNvPr id="67588" name="Notes Placeholder 4"/>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Script: However, it is subgroup analysis, In subjects with diabetes, prasugrel treatment was associated with greater platelet inhibition and fewer poor responders. Prasugrel resulted in an important net clinical benefit in patients with diabetes due to a 30% reduction of the primary endpoint (cardiovascular death, non-fatal MI, or stroke) and no significant increase in bleeding compared to clopidogrl when added onto ASA. </a:t>
            </a:r>
          </a:p>
          <a:p>
            <a:pPr eaLnBrk="1" hangingPunct="1"/>
            <a:endParaRPr lang="en-US" altLang="en-US"/>
          </a:p>
        </p:txBody>
      </p:sp>
    </p:spTree>
    <p:extLst>
      <p:ext uri="{BB962C8B-B14F-4D97-AF65-F5344CB8AC3E}">
        <p14:creationId xmlns:p14="http://schemas.microsoft.com/office/powerpoint/2010/main" val="1468965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9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Script: In the PLATO study, ticagrelor compared with clopidogrel, administered early after presentation in patients with NSTE ACS or STEMI, reduced CV</a:t>
            </a:r>
          </a:p>
          <a:p>
            <a:pPr eaLnBrk="1" hangingPunct="1"/>
            <a:r>
              <a:rPr lang="en-US" altLang="en-US"/>
              <a:t>death, non-fatal MI, and stroke by 16%. and stent thrombosis by 25% with no increase in overall major bleeding. In the diabetic cohort of the PLATO study , similar benefits were observed as in the overall group. </a:t>
            </a:r>
          </a:p>
          <a:p>
            <a:pPr eaLnBrk="1" hangingPunct="1"/>
            <a:endParaRPr lang="en-US" altLang="en-US"/>
          </a:p>
          <a:p>
            <a:r>
              <a:rPr lang="en-US" altLang="en-US">
                <a:hlinkClick r:id="rId3" tooltip="The New England journal of medicine."/>
              </a:rPr>
              <a:t>N Engl J Med.</a:t>
            </a:r>
            <a:r>
              <a:rPr lang="en-US" altLang="en-US"/>
              <a:t> 2009 Sep 10;361(11):1045-57. doi: 10.1056/NEJMoa0904327. Epub 2009 Aug 30.</a:t>
            </a:r>
          </a:p>
          <a:p>
            <a:r>
              <a:rPr lang="en-US" altLang="en-US" b="1"/>
              <a:t>Ticagrelor versus clopidogrel in patients with acute coronary syndromes.</a:t>
            </a:r>
          </a:p>
          <a:p>
            <a:r>
              <a:rPr lang="en-US" altLang="en-US">
                <a:hlinkClick r:id="rId4" invalidUrl="http://www-ncbi-nlm-nih-gov.myaccess.library.utoronto.ca/pubmed?term=Wallentin L[Author]&amp;cauthor=true&amp;cauthor_uid=19717846"/>
              </a:rPr>
              <a:t>Wallentin L</a:t>
            </a:r>
            <a:r>
              <a:rPr lang="en-US" altLang="en-US"/>
              <a:t>, </a:t>
            </a:r>
            <a:r>
              <a:rPr lang="en-US" altLang="en-US">
                <a:hlinkClick r:id="rId5" invalidUrl="http://www-ncbi-nlm-nih-gov.myaccess.library.utoronto.ca/pubmed?term=Becker RC[Author]&amp;cauthor=true&amp;cauthor_uid=19717846"/>
              </a:rPr>
              <a:t>Becker RC</a:t>
            </a:r>
            <a:r>
              <a:rPr lang="en-US" altLang="en-US"/>
              <a:t>, </a:t>
            </a:r>
            <a:r>
              <a:rPr lang="en-US" altLang="en-US">
                <a:hlinkClick r:id="rId6" invalidUrl="http://www-ncbi-nlm-nih-gov.myaccess.library.utoronto.ca/pubmed?term=Budaj A[Author]&amp;cauthor=true&amp;cauthor_uid=19717846"/>
              </a:rPr>
              <a:t>Budaj A</a:t>
            </a:r>
            <a:r>
              <a:rPr lang="en-US" altLang="en-US"/>
              <a:t>, </a:t>
            </a:r>
            <a:r>
              <a:rPr lang="en-US" altLang="en-US">
                <a:hlinkClick r:id="rId7" invalidUrl="http://www-ncbi-nlm-nih-gov.myaccess.library.utoronto.ca/pubmed?term=Cannon CP[Author]&amp;cauthor=true&amp;cauthor_uid=19717846"/>
              </a:rPr>
              <a:t>Cannon CP</a:t>
            </a:r>
            <a:r>
              <a:rPr lang="en-US" altLang="en-US"/>
              <a:t>, </a:t>
            </a:r>
            <a:r>
              <a:rPr lang="en-US" altLang="en-US">
                <a:hlinkClick r:id="rId8" invalidUrl="http://www-ncbi-nlm-nih-gov.myaccess.library.utoronto.ca/pubmed?term=Emanuelsson H[Author]&amp;cauthor=true&amp;cauthor_uid=19717846"/>
              </a:rPr>
              <a:t>Emanuelsson H</a:t>
            </a:r>
            <a:r>
              <a:rPr lang="en-US" altLang="en-US"/>
              <a:t>, </a:t>
            </a:r>
            <a:r>
              <a:rPr lang="en-US" altLang="en-US">
                <a:hlinkClick r:id="rId9" invalidUrl="http://www-ncbi-nlm-nih-gov.myaccess.library.utoronto.ca/pubmed?term=Held C[Author]&amp;cauthor=true&amp;cauthor_uid=19717846"/>
              </a:rPr>
              <a:t>Held C</a:t>
            </a:r>
            <a:r>
              <a:rPr lang="en-US" altLang="en-US"/>
              <a:t>, </a:t>
            </a:r>
            <a:r>
              <a:rPr lang="en-US" altLang="en-US">
                <a:hlinkClick r:id="rId10" invalidUrl="http://www-ncbi-nlm-nih-gov.myaccess.library.utoronto.ca/pubmed?term=Horrow J[Author]&amp;cauthor=true&amp;cauthor_uid=19717846"/>
              </a:rPr>
              <a:t>Horrow J</a:t>
            </a:r>
            <a:r>
              <a:rPr lang="en-US" altLang="en-US"/>
              <a:t>, </a:t>
            </a:r>
            <a:r>
              <a:rPr lang="en-US" altLang="en-US">
                <a:hlinkClick r:id="rId11" invalidUrl="http://www-ncbi-nlm-nih-gov.myaccess.library.utoronto.ca/pubmed?term=Husted S[Author]&amp;cauthor=true&amp;cauthor_uid=19717846"/>
              </a:rPr>
              <a:t>Husted S</a:t>
            </a:r>
            <a:r>
              <a:rPr lang="en-US" altLang="en-US"/>
              <a:t>, </a:t>
            </a:r>
            <a:r>
              <a:rPr lang="en-US" altLang="en-US">
                <a:hlinkClick r:id="rId12" invalidUrl="http://www-ncbi-nlm-nih-gov.myaccess.library.utoronto.ca/pubmed?term=James S[Author]&amp;cauthor=true&amp;cauthor_uid=19717846"/>
              </a:rPr>
              <a:t>James S</a:t>
            </a:r>
            <a:r>
              <a:rPr lang="en-US" altLang="en-US"/>
              <a:t>, </a:t>
            </a:r>
            <a:r>
              <a:rPr lang="en-US" altLang="en-US">
                <a:hlinkClick r:id="rId13" invalidUrl="http://www-ncbi-nlm-nih-gov.myaccess.library.utoronto.ca/pubmed?term=Katus H[Author]&amp;cauthor=true&amp;cauthor_uid=19717846"/>
              </a:rPr>
              <a:t>Katus H</a:t>
            </a:r>
            <a:r>
              <a:rPr lang="en-US" altLang="en-US"/>
              <a:t>, </a:t>
            </a:r>
            <a:r>
              <a:rPr lang="en-US" altLang="en-US">
                <a:hlinkClick r:id="rId14" invalidUrl="http://www-ncbi-nlm-nih-gov.myaccess.library.utoronto.ca/pubmed?term=Mahaffey KW[Author]&amp;cauthor=true&amp;cauthor_uid=19717846"/>
              </a:rPr>
              <a:t>Mahaffey KW</a:t>
            </a:r>
            <a:r>
              <a:rPr lang="en-US" altLang="en-US"/>
              <a:t>, </a:t>
            </a:r>
            <a:r>
              <a:rPr lang="en-US" altLang="en-US">
                <a:hlinkClick r:id="rId15" invalidUrl="http://www-ncbi-nlm-nih-gov.myaccess.library.utoronto.ca/pubmed?term=Scirica BM[Author]&amp;cauthor=true&amp;cauthor_uid=19717846"/>
              </a:rPr>
              <a:t>Scirica BM</a:t>
            </a:r>
            <a:r>
              <a:rPr lang="en-US" altLang="en-US"/>
              <a:t>, </a:t>
            </a:r>
            <a:r>
              <a:rPr lang="en-US" altLang="en-US">
                <a:hlinkClick r:id="rId16" invalidUrl="http://www-ncbi-nlm-nih-gov.myaccess.library.utoronto.ca/pubmed?term=Skene A[Author]&amp;cauthor=true&amp;cauthor_uid=19717846"/>
              </a:rPr>
              <a:t>Skene A</a:t>
            </a:r>
            <a:r>
              <a:rPr lang="en-US" altLang="en-US"/>
              <a:t>, </a:t>
            </a:r>
            <a:r>
              <a:rPr lang="en-US" altLang="en-US">
                <a:hlinkClick r:id="rId17" invalidUrl="http://www-ncbi-nlm-nih-gov.myaccess.library.utoronto.ca/pubmed?term=Steg PG[Author]&amp;cauthor=true&amp;cauthor_uid=19717846"/>
              </a:rPr>
              <a:t>Steg PG</a:t>
            </a:r>
            <a:r>
              <a:rPr lang="en-US" altLang="en-US"/>
              <a:t>, </a:t>
            </a:r>
            <a:r>
              <a:rPr lang="en-US" altLang="en-US">
                <a:hlinkClick r:id="rId18" invalidUrl="http://www-ncbi-nlm-nih-gov.myaccess.library.utoronto.ca/pubmed?term=Storey RF[Author]&amp;cauthor=true&amp;cauthor_uid=19717846"/>
              </a:rPr>
              <a:t>Storey RF</a:t>
            </a:r>
            <a:r>
              <a:rPr lang="en-US" altLang="en-US"/>
              <a:t>, </a:t>
            </a:r>
            <a:r>
              <a:rPr lang="en-US" altLang="en-US">
                <a:hlinkClick r:id="rId19" invalidUrl="http://www-ncbi-nlm-nih-gov.myaccess.library.utoronto.ca/pubmed?term=Harrington RA[Author]&amp;cauthor=true&amp;cauthor_uid=19717846"/>
              </a:rPr>
              <a:t>Harrington RA</a:t>
            </a:r>
            <a:r>
              <a:rPr lang="en-US" altLang="en-US"/>
              <a:t>; </a:t>
            </a:r>
            <a:r>
              <a:rPr lang="en-US" altLang="en-US">
                <a:hlinkClick r:id="rId20" invalidUrl="http://www-ncbi-nlm-nih-gov.myaccess.library.utoronto.ca/pubmed?term=PLATO Investigators[Corporate Author]"/>
              </a:rPr>
              <a:t>PLATO Investigators</a:t>
            </a:r>
            <a:r>
              <a:rPr lang="en-US" altLang="en-US"/>
              <a:t>, </a:t>
            </a:r>
            <a:r>
              <a:rPr lang="en-US" altLang="en-US">
                <a:hlinkClick r:id="rId21" invalidUrl="http://www-ncbi-nlm-nih-gov.myaccess.library.utoronto.ca/pubmed?term=Freij A[Author]&amp;cauthor=true&amp;cauthor_uid=19717846"/>
              </a:rPr>
              <a:t>Freij A</a:t>
            </a:r>
            <a:r>
              <a:rPr lang="en-US" altLang="en-US"/>
              <a:t>, </a:t>
            </a:r>
            <a:r>
              <a:rPr lang="en-US" altLang="en-US">
                <a:hlinkClick r:id="rId22" invalidUrl="http://www-ncbi-nlm-nih-gov.myaccess.library.utoronto.ca/pubmed?term=Thors%C3%A9n M[Author]&amp;cauthor=true&amp;cauthor_uid=19717846"/>
              </a:rPr>
              <a:t>Thorsén M</a:t>
            </a:r>
            <a:r>
              <a:rPr lang="en-US" altLang="en-US"/>
              <a:t>.</a:t>
            </a:r>
          </a:p>
          <a:p>
            <a:r>
              <a:rPr lang="en-US" altLang="en-US" b="1"/>
              <a:t>The following toggler user interface control may not be accessible. Tab to the next button to revert the control to an accessible version.</a:t>
            </a:r>
          </a:p>
          <a:p>
            <a:r>
              <a:rPr lang="en-US" altLang="en-US" b="1">
                <a:hlinkClick r:id="rId3" tooltip="Click to revert the following toggler user interface control to an accessible version"/>
              </a:rPr>
              <a:t>Destroy user interface control</a:t>
            </a:r>
            <a:r>
              <a:rPr lang="en-US" altLang="en-US" b="1">
                <a:hlinkClick r:id="rId3" tooltip="Open/close investigator list"/>
              </a:rPr>
              <a:t>Collaborators (1118)</a:t>
            </a:r>
            <a:endParaRPr lang="en-US" altLang="en-US" b="1"/>
          </a:p>
          <a:p>
            <a:r>
              <a:rPr lang="en-US" altLang="en-US" b="1"/>
              <a:t>Source</a:t>
            </a:r>
          </a:p>
          <a:p>
            <a:r>
              <a:rPr lang="en-US" altLang="en-US"/>
              <a:t>Uppsala Clinical Research Center, Uppsala, Sweden. lars.wallentin@ucr.uu.se</a:t>
            </a:r>
          </a:p>
          <a:p>
            <a:r>
              <a:rPr lang="en-US" altLang="en-US" b="1"/>
              <a:t>Abstract</a:t>
            </a:r>
          </a:p>
          <a:p>
            <a:r>
              <a:rPr lang="en-US" altLang="en-US" b="1"/>
              <a:t>BACKGROUND: </a:t>
            </a:r>
          </a:p>
          <a:p>
            <a:r>
              <a:rPr lang="en-US" altLang="en-US"/>
              <a:t>Ticagrelor is an oral, reversible, direct-acting inhibitor of the adenosine diphosphate receptor P2Y12 that has a more rapid onset and more pronounced platelet inhibition than clopidogrel.</a:t>
            </a:r>
          </a:p>
          <a:p>
            <a:r>
              <a:rPr lang="en-US" altLang="en-US" b="1"/>
              <a:t>METHODS: </a:t>
            </a:r>
          </a:p>
          <a:p>
            <a:r>
              <a:rPr lang="en-US" altLang="en-US"/>
              <a:t>In this multicenter, double-blind, randomized trial, we compared ticagrelor (180-mg loading dose, 90 mg twice daily thereafter) and clopidogrel (300-to-600-mg loading dose, 75 mg daily thereafter) for the prevention of cardiovascular events in 18,624 patients admitted to the hospital with an acute coronary syndrome, with or without ST-segment elevation.</a:t>
            </a:r>
          </a:p>
          <a:p>
            <a:r>
              <a:rPr lang="en-US" altLang="en-US" b="1"/>
              <a:t>RESULTS: </a:t>
            </a:r>
          </a:p>
          <a:p>
            <a:r>
              <a:rPr lang="en-US" altLang="en-US"/>
              <a:t>At 12 months, the primary end point--a composite of death from vascular causes, myocardial infarction, or stroke--had occurred in 9.8% of patients receiving ticagrelor as compared with 11.7% of those receiving clopidogrel (hazard ratio, 0.84; 95% confidence interval [CI], 0.77 to 0.92; P&lt;0.001). Predefined hierarchical testing of secondary end points showed significant differences in the rates of other composite end points, as well as myocardial infarction alone (5.8% in the ticagrelor group vs. 6.9% in the clopidogrel group, P=0.005) and death from vascular causes (4.0% vs. 5.1%, P=0.001) but not stroke alone (1.5% vs. 1.3%, P=0.22). The rate of death from any cause was also reduced with ticagrelor (4.5%, vs. 5.9% with clopidogrel; P&lt;0.001). No significant difference in the rates of major bleeding was found between the ticagrelor and clopidogrel groups (11.6% and 11.2%, respectively; P=0.43), but ticagrelor was associated with a higher rate of major bleeding not related to coronary-artery bypass grafting (4.5% vs. 3.8%, P=0.03), including more instances of fatal intracranial bleeding and fewer of fatal bleeding of other types.</a:t>
            </a:r>
          </a:p>
          <a:p>
            <a:r>
              <a:rPr lang="en-US" altLang="en-US" b="1"/>
              <a:t>CONCLUSIONS: </a:t>
            </a:r>
          </a:p>
          <a:p>
            <a:r>
              <a:rPr lang="en-US" altLang="en-US"/>
              <a:t>In patients who have an acute coronary syndrome with or without ST-segment elevation, treatment with ticagrelor as compared with clopidogrel significantly reduced the rate of death from vascular causes, myocardial infarction, or stroke without an increase in the rate of overall major bleeding but with an increase in the rate of non-procedure-related bleeding. (ClinicalTrials.gov number, NCT00391872.)</a:t>
            </a:r>
          </a:p>
          <a:p>
            <a:pPr eaLnBrk="1" hangingPunct="1"/>
            <a:endParaRPr lang="en-US" altLang="en-US"/>
          </a:p>
        </p:txBody>
      </p:sp>
      <p:sp>
        <p:nvSpPr>
          <p:cNvPr id="69635"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736B4D75-8685-9441-9626-7207E86F05B8}" type="slidenum">
              <a:rPr lang="en-US" altLang="en-US" sz="1200">
                <a:latin typeface="Arial" charset="0"/>
              </a:rPr>
              <a:pPr algn="r" eaLnBrk="1" hangingPunct="1"/>
              <a:t>11</a:t>
            </a:fld>
            <a:endParaRPr lang="en-US" altLang="en-US" sz="1200">
              <a:latin typeface="Arial" charset="0"/>
            </a:endParaRPr>
          </a:p>
        </p:txBody>
      </p:sp>
    </p:spTree>
    <p:extLst>
      <p:ext uri="{BB962C8B-B14F-4D97-AF65-F5344CB8AC3E}">
        <p14:creationId xmlns:p14="http://schemas.microsoft.com/office/powerpoint/2010/main" val="1432614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168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73C19D16-962E-144A-8688-F3051A681B05}" type="slidenum">
              <a:rPr lang="en-US" altLang="en-US" sz="1200">
                <a:latin typeface="Arial" charset="0"/>
              </a:rPr>
              <a:pPr algn="r" eaLnBrk="1" hangingPunct="1"/>
              <a:t>12</a:t>
            </a:fld>
            <a:endParaRPr lang="en-US" altLang="en-US" sz="1200">
              <a:latin typeface="Arial" charset="0"/>
            </a:endParaRPr>
          </a:p>
        </p:txBody>
      </p:sp>
    </p:spTree>
    <p:extLst>
      <p:ext uri="{BB962C8B-B14F-4D97-AF65-F5344CB8AC3E}">
        <p14:creationId xmlns:p14="http://schemas.microsoft.com/office/powerpoint/2010/main" val="370243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D17AAC7E-A248-E74F-AA58-BE69D9263D99}" type="slidenum">
              <a:rPr lang="en-CA" altLang="en-US" sz="1200">
                <a:solidFill>
                  <a:srgbClr val="000000"/>
                </a:solidFill>
                <a:latin typeface="Arial" charset="0"/>
              </a:rPr>
              <a:pPr algn="r" eaLnBrk="1" hangingPunct="1"/>
              <a:t>13</a:t>
            </a:fld>
            <a:endParaRPr lang="en-CA" altLang="en-US" sz="1200">
              <a:solidFill>
                <a:srgbClr val="000000"/>
              </a:solidFill>
              <a:latin typeface="Arial" charset="0"/>
            </a:endParaRPr>
          </a:p>
        </p:txBody>
      </p:sp>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numCol="1" anchor="t" anchorCtr="0" compatLnSpc="1">
            <a:prstTxWarp prst="textNoShape">
              <a:avLst/>
            </a:prstTxWarp>
          </a:bodyPr>
          <a:lstStyle/>
          <a:p>
            <a:r>
              <a:rPr lang="en-US" altLang="en-US"/>
              <a:t>Despite dual-antiplatelet therapy with ASA and clopidogrel, recurrent atherothrombotic events continue to occur, especially in the patient with diabetes. Clopidogrel is a relatively weak inhibitor of platelet aggregation with a wide variation of inhibition of in-vitro platelet aggregation. There is a higher incidence of events in patients with residual platelet activity and patients with diabetes have higher residual platelet activity despite ASA and clopidogrel treatment. Two new antiplatelet agents, prasugrel and ticagrelor, that are more effective and predictable inhibitors of platelet aggregation, have recently become available in Canada. </a:t>
            </a:r>
          </a:p>
        </p:txBody>
      </p:sp>
      <p:sp>
        <p:nvSpPr>
          <p:cNvPr id="7373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3A739788-938C-E242-9181-656468DC6B3F}" type="slidenum">
              <a:rPr lang="en-US" altLang="en-US" sz="1200">
                <a:solidFill>
                  <a:srgbClr val="000000"/>
                </a:solidFill>
              </a:rPr>
              <a:pPr algn="r" eaLnBrk="1" hangingPunct="1"/>
              <a:t>13</a:t>
            </a:fld>
            <a:endParaRPr lang="en-US" altLang="en-US" sz="1200">
              <a:solidFill>
                <a:srgbClr val="000000"/>
              </a:solidFill>
            </a:endParaRPr>
          </a:p>
        </p:txBody>
      </p:sp>
    </p:spTree>
    <p:extLst>
      <p:ext uri="{BB962C8B-B14F-4D97-AF65-F5344CB8AC3E}">
        <p14:creationId xmlns:p14="http://schemas.microsoft.com/office/powerpoint/2010/main" val="1414227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18A831F9-5A67-894A-8E10-BC46F825DF5B}"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41FD3BD-B151-6F4A-A7F7-880FCEE11A2D}" type="datetimeFigureOut">
              <a:rPr lang="en-US" altLang="en-US"/>
              <a:pPr/>
              <a:t>10/23/18</a:t>
            </a:fld>
            <a:endParaRPr lang="en-US" altLang="en-US"/>
          </a:p>
        </p:txBody>
      </p:sp>
    </p:spTree>
    <p:extLst>
      <p:ext uri="{BB962C8B-B14F-4D97-AF65-F5344CB8AC3E}">
        <p14:creationId xmlns:p14="http://schemas.microsoft.com/office/powerpoint/2010/main" val="677147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4D184B5-18CD-B44D-9492-885EEE0C9005}"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179E78B-FECA-C54A-AF77-1D9580799B48}" type="slidenum">
              <a:rPr lang="en-US" altLang="en-US"/>
              <a:pPr/>
              <a:t>‹#›</a:t>
            </a:fld>
            <a:endParaRPr lang="en-US" altLang="en-US"/>
          </a:p>
        </p:txBody>
      </p:sp>
    </p:spTree>
    <p:extLst>
      <p:ext uri="{BB962C8B-B14F-4D97-AF65-F5344CB8AC3E}">
        <p14:creationId xmlns:p14="http://schemas.microsoft.com/office/powerpoint/2010/main" val="207705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297529C-A85A-284C-8408-80CC6EE8B38D}"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0AEACDD-EB3D-6E49-84AF-C961C18FE10C}" type="slidenum">
              <a:rPr lang="en-US" altLang="en-US"/>
              <a:pPr/>
              <a:t>‹#›</a:t>
            </a:fld>
            <a:endParaRPr lang="en-US" altLang="en-US"/>
          </a:p>
        </p:txBody>
      </p:sp>
    </p:spTree>
    <p:extLst>
      <p:ext uri="{BB962C8B-B14F-4D97-AF65-F5344CB8AC3E}">
        <p14:creationId xmlns:p14="http://schemas.microsoft.com/office/powerpoint/2010/main" val="1750266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030906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37592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25830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363225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20431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916013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618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182077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629C40B-C40E-AF43-B33E-69AF242A0842}"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CF6782E2-8FC8-8042-95E8-C40D90BE5BC6}" type="datetimeFigureOut">
              <a:rPr lang="en-US" altLang="en-US"/>
              <a:pPr/>
              <a:t>10/23/18</a:t>
            </a:fld>
            <a:endParaRPr lang="en-US" altLang="en-US"/>
          </a:p>
        </p:txBody>
      </p:sp>
    </p:spTree>
    <p:extLst>
      <p:ext uri="{BB962C8B-B14F-4D97-AF65-F5344CB8AC3E}">
        <p14:creationId xmlns:p14="http://schemas.microsoft.com/office/powerpoint/2010/main" val="1307061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174177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61551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5856237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25372BC5-ABC4-434A-8C24-BE76EE4C3DA7}"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22E23704-08C8-C847-9B26-4FCD362DE4A7}" type="slidenum">
              <a:rPr lang="en-US" altLang="en-US"/>
              <a:pPr/>
              <a:t>‹#›</a:t>
            </a:fld>
            <a:endParaRPr lang="en-US" altLang="en-US"/>
          </a:p>
        </p:txBody>
      </p:sp>
    </p:spTree>
    <p:extLst>
      <p:ext uri="{BB962C8B-B14F-4D97-AF65-F5344CB8AC3E}">
        <p14:creationId xmlns:p14="http://schemas.microsoft.com/office/powerpoint/2010/main" val="652336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081574BB-15D5-2E4A-B7C5-3E0467CD338A}"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ED06E93D-20FD-6040-A398-745AAAB2ADD6}" type="slidenum">
              <a:rPr lang="en-US" altLang="en-US"/>
              <a:pPr/>
              <a:t>‹#›</a:t>
            </a:fld>
            <a:endParaRPr lang="en-US" altLang="en-US"/>
          </a:p>
        </p:txBody>
      </p:sp>
    </p:spTree>
    <p:extLst>
      <p:ext uri="{BB962C8B-B14F-4D97-AF65-F5344CB8AC3E}">
        <p14:creationId xmlns:p14="http://schemas.microsoft.com/office/powerpoint/2010/main" val="157854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BF126023-1B1E-4C41-8309-8CBD133444F8}"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92D6867D-5031-DB41-BE4F-1E4BC5B83EB1}" type="slidenum">
              <a:rPr lang="en-US" altLang="en-US"/>
              <a:pPr/>
              <a:t>‹#›</a:t>
            </a:fld>
            <a:endParaRPr lang="en-US" altLang="en-US"/>
          </a:p>
        </p:txBody>
      </p:sp>
    </p:spTree>
    <p:extLst>
      <p:ext uri="{BB962C8B-B14F-4D97-AF65-F5344CB8AC3E}">
        <p14:creationId xmlns:p14="http://schemas.microsoft.com/office/powerpoint/2010/main" val="159043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2D65115C-2E92-AA4A-9A65-C51B27D89829}"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CCE36C55-9F71-6C41-9C9C-AEE14CF81A56}" type="slidenum">
              <a:rPr lang="en-US" altLang="en-US"/>
              <a:pPr/>
              <a:t>‹#›</a:t>
            </a:fld>
            <a:endParaRPr lang="en-US" altLang="en-US"/>
          </a:p>
        </p:txBody>
      </p:sp>
    </p:spTree>
    <p:extLst>
      <p:ext uri="{BB962C8B-B14F-4D97-AF65-F5344CB8AC3E}">
        <p14:creationId xmlns:p14="http://schemas.microsoft.com/office/powerpoint/2010/main" val="341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fld id="{FFED5A83-E784-D441-8974-29AE025152A7}" type="datetimeFigureOut">
              <a:rPr lang="en-US" altLang="en-US"/>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75ED5379-5AE5-5548-BADD-884AF1D34A90}" type="slidenum">
              <a:rPr lang="en-US" altLang="en-US"/>
              <a:pPr/>
              <a:t>‹#›</a:t>
            </a:fld>
            <a:endParaRPr lang="en-US" altLang="en-US"/>
          </a:p>
        </p:txBody>
      </p:sp>
    </p:spTree>
    <p:extLst>
      <p:ext uri="{BB962C8B-B14F-4D97-AF65-F5344CB8AC3E}">
        <p14:creationId xmlns:p14="http://schemas.microsoft.com/office/powerpoint/2010/main" val="13831465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fld id="{98A13870-9ED3-0F49-AD45-9E4350614DF1}" type="datetimeFigureOut">
              <a:rPr lang="en-US" altLang="en-US"/>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08673028-A3FC-4C40-82F1-E0C4B8970617}" type="slidenum">
              <a:rPr lang="en-US" altLang="en-US"/>
              <a:pPr/>
              <a:t>‹#›</a:t>
            </a:fld>
            <a:endParaRPr lang="en-US" altLang="en-US"/>
          </a:p>
        </p:txBody>
      </p:sp>
    </p:spTree>
    <p:extLst>
      <p:ext uri="{BB962C8B-B14F-4D97-AF65-F5344CB8AC3E}">
        <p14:creationId xmlns:p14="http://schemas.microsoft.com/office/powerpoint/2010/main" val="19401900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fld id="{6B946CA0-6407-8D49-82C4-4493E7304A1B}" type="datetimeFigureOut">
              <a:rPr lang="en-US" altLang="en-US"/>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44AB16F4-A90A-5A4D-9AA7-4701A8B9B1BE}" type="slidenum">
              <a:rPr lang="en-US" altLang="en-US"/>
              <a:pPr/>
              <a:t>‹#›</a:t>
            </a:fld>
            <a:endParaRPr lang="en-US" altLang="en-US"/>
          </a:p>
        </p:txBody>
      </p:sp>
    </p:spTree>
    <p:extLst>
      <p:ext uri="{BB962C8B-B14F-4D97-AF65-F5344CB8AC3E}">
        <p14:creationId xmlns:p14="http://schemas.microsoft.com/office/powerpoint/2010/main" val="117728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9066C2E-47B4-B140-B938-719C51D298B7}"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EF8AE980-1B48-6C46-AF1A-B2BB56649FF6}" type="datetimeFigureOut">
              <a:rPr lang="en-US" altLang="en-US"/>
              <a:pPr/>
              <a:t>10/23/18</a:t>
            </a:fld>
            <a:endParaRPr lang="en-US" altLang="en-US"/>
          </a:p>
        </p:txBody>
      </p:sp>
    </p:spTree>
    <p:extLst>
      <p:ext uri="{BB962C8B-B14F-4D97-AF65-F5344CB8AC3E}">
        <p14:creationId xmlns:p14="http://schemas.microsoft.com/office/powerpoint/2010/main" val="1165295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1AC93F1E-5330-5341-800C-05A5BFBC8218}"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9461B294-24AE-FC43-B52B-D371FF63F483}" type="slidenum">
              <a:rPr lang="en-US" altLang="en-US"/>
              <a:pPr/>
              <a:t>‹#›</a:t>
            </a:fld>
            <a:endParaRPr lang="en-US" altLang="en-US"/>
          </a:p>
        </p:txBody>
      </p:sp>
    </p:spTree>
    <p:extLst>
      <p:ext uri="{BB962C8B-B14F-4D97-AF65-F5344CB8AC3E}">
        <p14:creationId xmlns:p14="http://schemas.microsoft.com/office/powerpoint/2010/main" val="11460675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F60549B1-DC1B-774D-98ED-50D03B97217E}"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033C1144-6AAB-AF49-BEA4-11BE667B401A}" type="slidenum">
              <a:rPr lang="en-US" altLang="en-US"/>
              <a:pPr/>
              <a:t>‹#›</a:t>
            </a:fld>
            <a:endParaRPr lang="en-US" altLang="en-US"/>
          </a:p>
        </p:txBody>
      </p:sp>
    </p:spTree>
    <p:extLst>
      <p:ext uri="{BB962C8B-B14F-4D97-AF65-F5344CB8AC3E}">
        <p14:creationId xmlns:p14="http://schemas.microsoft.com/office/powerpoint/2010/main" val="1444927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1FD5EECA-8C08-7F46-A44F-BDC06B3EB94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7B19224B-82A3-274E-8F04-0DBE965A6176}" type="slidenum">
              <a:rPr lang="en-US" altLang="en-US"/>
              <a:pPr/>
              <a:t>‹#›</a:t>
            </a:fld>
            <a:endParaRPr lang="en-US" altLang="en-US"/>
          </a:p>
        </p:txBody>
      </p:sp>
    </p:spTree>
    <p:extLst>
      <p:ext uri="{BB962C8B-B14F-4D97-AF65-F5344CB8AC3E}">
        <p14:creationId xmlns:p14="http://schemas.microsoft.com/office/powerpoint/2010/main" val="1022526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81F94390-E41F-6B45-881D-A18C052EF2FD}"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157CC193-AE8F-5E4F-B9BA-674E6184E842}" type="slidenum">
              <a:rPr lang="en-US" altLang="en-US"/>
              <a:pPr/>
              <a:t>‹#›</a:t>
            </a:fld>
            <a:endParaRPr lang="en-US" altLang="en-US"/>
          </a:p>
        </p:txBody>
      </p:sp>
    </p:spTree>
    <p:extLst>
      <p:ext uri="{BB962C8B-B14F-4D97-AF65-F5344CB8AC3E}">
        <p14:creationId xmlns:p14="http://schemas.microsoft.com/office/powerpoint/2010/main" val="13453845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CE264AEF-FCD4-6A47-84E9-015ADBB1713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903AC325-6C63-8948-9322-3C30DA499F82}" type="datetimeFigureOut">
              <a:rPr lang="en-US" altLang="en-US"/>
              <a:pPr/>
              <a:t>10/23/18</a:t>
            </a:fld>
            <a:endParaRPr lang="en-US" altLang="en-US"/>
          </a:p>
        </p:txBody>
      </p:sp>
    </p:spTree>
    <p:extLst>
      <p:ext uri="{BB962C8B-B14F-4D97-AF65-F5344CB8AC3E}">
        <p14:creationId xmlns:p14="http://schemas.microsoft.com/office/powerpoint/2010/main" val="16749652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D2E644F5-363D-3247-AC01-80CF214315B3}"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805BECAB-83FB-4049-B0BF-93C3BDB978C5}" type="datetimeFigureOut">
              <a:rPr lang="en-US" altLang="en-US"/>
              <a:pPr/>
              <a:t>10/23/18</a:t>
            </a:fld>
            <a:endParaRPr lang="en-US" altLang="en-US"/>
          </a:p>
        </p:txBody>
      </p:sp>
    </p:spTree>
    <p:extLst>
      <p:ext uri="{BB962C8B-B14F-4D97-AF65-F5344CB8AC3E}">
        <p14:creationId xmlns:p14="http://schemas.microsoft.com/office/powerpoint/2010/main" val="10921769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31E3A898-477F-A248-9A72-71758302B8B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BD85341E-AB5C-504A-90CE-B836F7355AE4}" type="datetimeFigureOut">
              <a:rPr lang="en-US" altLang="en-US"/>
              <a:pPr/>
              <a:t>10/23/18</a:t>
            </a:fld>
            <a:endParaRPr lang="en-US" altLang="en-US"/>
          </a:p>
        </p:txBody>
      </p:sp>
    </p:spTree>
    <p:extLst>
      <p:ext uri="{BB962C8B-B14F-4D97-AF65-F5344CB8AC3E}">
        <p14:creationId xmlns:p14="http://schemas.microsoft.com/office/powerpoint/2010/main" val="5063022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E27F1F6C-D9FF-4640-A4DD-6E0513A0F747}"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2E0EA70B-85C2-E142-8A8D-0202C6A0E822}" type="datetimeFigureOut">
              <a:rPr lang="en-US" altLang="en-US"/>
              <a:pPr/>
              <a:t>10/23/18</a:t>
            </a:fld>
            <a:endParaRPr lang="en-US" altLang="en-US"/>
          </a:p>
        </p:txBody>
      </p:sp>
    </p:spTree>
    <p:extLst>
      <p:ext uri="{BB962C8B-B14F-4D97-AF65-F5344CB8AC3E}">
        <p14:creationId xmlns:p14="http://schemas.microsoft.com/office/powerpoint/2010/main" val="1418695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3">
            <a:extLst>
              <a:ext uri="{FF2B5EF4-FFF2-40B4-BE49-F238E27FC236}"/>
            </a:extLst>
          </p:cNvPr>
          <p:cNvSpPr>
            <a:spLocks noGrp="1"/>
          </p:cNvSpPr>
          <p:nvPr>
            <p:ph type="sldNum" sz="quarter" idx="11"/>
          </p:nvPr>
        </p:nvSpPr>
        <p:spPr/>
        <p:txBody>
          <a:bodyPr/>
          <a:lstStyle>
            <a:lvl1pPr>
              <a:defRPr/>
            </a:lvl1pPr>
          </a:lstStyle>
          <a:p>
            <a:fld id="{461CB5A7-FE45-3A48-A3A6-BAB0ECEDBA42}"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74A52D3F-5D26-3041-A0E2-C967D9BCCB90}" type="datetimeFigureOut">
              <a:rPr lang="en-US" altLang="en-US"/>
              <a:pPr/>
              <a:t>10/23/18</a:t>
            </a:fld>
            <a:endParaRPr lang="en-US" altLang="en-US"/>
          </a:p>
        </p:txBody>
      </p:sp>
    </p:spTree>
    <p:extLst>
      <p:ext uri="{BB962C8B-B14F-4D97-AF65-F5344CB8AC3E}">
        <p14:creationId xmlns:p14="http://schemas.microsoft.com/office/powerpoint/2010/main" val="1438810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3">
            <a:extLst>
              <a:ext uri="{FF2B5EF4-FFF2-40B4-BE49-F238E27FC236}"/>
            </a:extLst>
          </p:cNvPr>
          <p:cNvSpPr>
            <a:spLocks noGrp="1"/>
          </p:cNvSpPr>
          <p:nvPr>
            <p:ph type="sldNum" sz="quarter" idx="11"/>
          </p:nvPr>
        </p:nvSpPr>
        <p:spPr/>
        <p:txBody>
          <a:bodyPr/>
          <a:lstStyle>
            <a:lvl1pPr>
              <a:defRPr/>
            </a:lvl1pPr>
          </a:lstStyle>
          <a:p>
            <a:fld id="{8EB93267-4040-7C44-B41E-300643902146}"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D576C906-F3B4-2144-A13D-430C7F312677}" type="datetimeFigureOut">
              <a:rPr lang="en-US" altLang="en-US"/>
              <a:pPr/>
              <a:t>10/23/18</a:t>
            </a:fld>
            <a:endParaRPr lang="en-US" altLang="en-US"/>
          </a:p>
        </p:txBody>
      </p:sp>
    </p:spTree>
    <p:extLst>
      <p:ext uri="{BB962C8B-B14F-4D97-AF65-F5344CB8AC3E}">
        <p14:creationId xmlns:p14="http://schemas.microsoft.com/office/powerpoint/2010/main" val="515905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CD356966-7AED-784F-BCB6-C177AE827BAC}"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2EDD058D-15C1-5E41-9A6B-235E367A36D3}" type="datetimeFigureOut">
              <a:rPr lang="en-US" altLang="en-US"/>
              <a:pPr/>
              <a:t>10/23/18</a:t>
            </a:fld>
            <a:endParaRPr lang="en-US" altLang="en-US"/>
          </a:p>
        </p:txBody>
      </p:sp>
    </p:spTree>
    <p:extLst>
      <p:ext uri="{BB962C8B-B14F-4D97-AF65-F5344CB8AC3E}">
        <p14:creationId xmlns:p14="http://schemas.microsoft.com/office/powerpoint/2010/main" val="786079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A8AC9727-6DA7-6E49-B97C-13D3A63CFD4D}"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021464F3-4ABF-894B-9BD7-9E709058F606}" type="datetimeFigureOut">
              <a:rPr lang="en-US" altLang="en-US"/>
              <a:pPr/>
              <a:t>10/23/18</a:t>
            </a:fld>
            <a:endParaRPr lang="en-US" altLang="en-US"/>
          </a:p>
        </p:txBody>
      </p:sp>
    </p:spTree>
    <p:extLst>
      <p:ext uri="{BB962C8B-B14F-4D97-AF65-F5344CB8AC3E}">
        <p14:creationId xmlns:p14="http://schemas.microsoft.com/office/powerpoint/2010/main" val="1928000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D56EFE26-F7D0-3A47-96D7-7454AFEE3962}"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878FB04E-8715-D546-8475-700C292ABEC9}" type="datetimeFigureOut">
              <a:rPr lang="en-US" altLang="en-US"/>
              <a:pPr/>
              <a:t>10/23/18</a:t>
            </a:fld>
            <a:endParaRPr lang="en-US" altLang="en-US"/>
          </a:p>
        </p:txBody>
      </p:sp>
    </p:spTree>
    <p:extLst>
      <p:ext uri="{BB962C8B-B14F-4D97-AF65-F5344CB8AC3E}">
        <p14:creationId xmlns:p14="http://schemas.microsoft.com/office/powerpoint/2010/main" val="1668193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C27F12CB-2DFF-F245-9B6F-A670384E30A3}"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712D39B8-76F6-7645-887A-E7F8CE352E3B}" type="datetimeFigureOut">
              <a:rPr lang="en-US" altLang="en-US"/>
              <a:pPr/>
              <a:t>10/23/18</a:t>
            </a:fld>
            <a:endParaRPr lang="en-US" altLang="en-US"/>
          </a:p>
        </p:txBody>
      </p:sp>
    </p:spTree>
    <p:extLst>
      <p:ext uri="{BB962C8B-B14F-4D97-AF65-F5344CB8AC3E}">
        <p14:creationId xmlns:p14="http://schemas.microsoft.com/office/powerpoint/2010/main" val="2546234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EB05813D-6220-AE40-B34A-CCD8BA9E04EC}"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5CD2BE0B-2E5F-0548-85C5-628F64D743A1}" type="datetimeFigureOut">
              <a:rPr lang="en-US" altLang="en-US"/>
              <a:pPr/>
              <a:t>10/23/18</a:t>
            </a:fld>
            <a:endParaRPr lang="en-US" altLang="en-US"/>
          </a:p>
        </p:txBody>
      </p:sp>
    </p:spTree>
    <p:extLst>
      <p:ext uri="{BB962C8B-B14F-4D97-AF65-F5344CB8AC3E}">
        <p14:creationId xmlns:p14="http://schemas.microsoft.com/office/powerpoint/2010/main" val="359057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AF9C43AB-5876-3849-B2BD-2B355DB31D4F}"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951350FD-2C5A-944E-BDCA-E6C29F530DB8}" type="datetimeFigureOut">
              <a:rPr lang="en-US" altLang="en-US"/>
              <a:pPr/>
              <a:t>10/23/18</a:t>
            </a:fld>
            <a:endParaRPr lang="en-US" altLang="en-US"/>
          </a:p>
        </p:txBody>
      </p:sp>
    </p:spTree>
    <p:extLst>
      <p:ext uri="{BB962C8B-B14F-4D97-AF65-F5344CB8AC3E}">
        <p14:creationId xmlns:p14="http://schemas.microsoft.com/office/powerpoint/2010/main" val="9196048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D49548DC-B8AD-A84C-9B44-1C8E8C80843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23C531CF-B4F0-A149-A0D5-BDB4409B5100}" type="datetimeFigureOut">
              <a:rPr lang="en-US" altLang="en-US"/>
              <a:pPr/>
              <a:t>10/23/18</a:t>
            </a:fld>
            <a:endParaRPr lang="en-US" altLang="en-US"/>
          </a:p>
        </p:txBody>
      </p:sp>
    </p:spTree>
    <p:extLst>
      <p:ext uri="{BB962C8B-B14F-4D97-AF65-F5344CB8AC3E}">
        <p14:creationId xmlns:p14="http://schemas.microsoft.com/office/powerpoint/2010/main" val="14511601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357AFF36-2BD7-A143-B505-D42847A06B64}"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341A9830-2D42-6E41-8519-85AF4BA1D918}" type="datetimeFigureOut">
              <a:rPr lang="en-US" altLang="en-US"/>
              <a:pPr/>
              <a:t>10/23/18</a:t>
            </a:fld>
            <a:endParaRPr lang="en-US" altLang="en-US"/>
          </a:p>
        </p:txBody>
      </p:sp>
    </p:spTree>
    <p:extLst>
      <p:ext uri="{BB962C8B-B14F-4D97-AF65-F5344CB8AC3E}">
        <p14:creationId xmlns:p14="http://schemas.microsoft.com/office/powerpoint/2010/main" val="8772491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6F3D5E5B-0F79-DC4B-A2D1-BCAFA244E429}"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82356055-C207-7C41-8CB9-1077A3A04C1B}" type="datetimeFigureOut">
              <a:rPr lang="en-US" altLang="en-US"/>
              <a:pPr/>
              <a:t>10/23/18</a:t>
            </a:fld>
            <a:endParaRPr lang="en-US" altLang="en-US"/>
          </a:p>
        </p:txBody>
      </p:sp>
    </p:spTree>
    <p:extLst>
      <p:ext uri="{BB962C8B-B14F-4D97-AF65-F5344CB8AC3E}">
        <p14:creationId xmlns:p14="http://schemas.microsoft.com/office/powerpoint/2010/main" val="9681894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7A647127-921B-F24A-B85E-0DC6BAF61FB5}"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E4C3BE0A-FF30-5E4E-8EA2-06920B4C4FE5}" type="datetimeFigureOut">
              <a:rPr lang="en-US" altLang="en-US"/>
              <a:pPr/>
              <a:t>10/23/18</a:t>
            </a:fld>
            <a:endParaRPr lang="en-US" altLang="en-US"/>
          </a:p>
        </p:txBody>
      </p:sp>
    </p:spTree>
    <p:extLst>
      <p:ext uri="{BB962C8B-B14F-4D97-AF65-F5344CB8AC3E}">
        <p14:creationId xmlns:p14="http://schemas.microsoft.com/office/powerpoint/2010/main" val="9561842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4">
            <a:extLst>
              <a:ext uri="{FF2B5EF4-FFF2-40B4-BE49-F238E27FC236}"/>
            </a:extLst>
          </p:cNvPr>
          <p:cNvSpPr>
            <a:spLocks noGrp="1"/>
          </p:cNvSpPr>
          <p:nvPr>
            <p:ph type="sldNum" sz="quarter" idx="11"/>
          </p:nvPr>
        </p:nvSpPr>
        <p:spPr/>
        <p:txBody>
          <a:bodyPr/>
          <a:lstStyle>
            <a:lvl1pPr>
              <a:defRPr/>
            </a:lvl1pPr>
          </a:lstStyle>
          <a:p>
            <a:fld id="{00592C20-B10C-DE4F-8426-73F2518E7F54}"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FF5DC939-F8C7-1A49-B437-9220CB10E503}" type="datetimeFigureOut">
              <a:rPr lang="en-US" altLang="en-US"/>
              <a:pPr/>
              <a:t>10/23/18</a:t>
            </a:fld>
            <a:endParaRPr lang="en-US" altLang="en-US"/>
          </a:p>
        </p:txBody>
      </p:sp>
    </p:spTree>
    <p:extLst>
      <p:ext uri="{BB962C8B-B14F-4D97-AF65-F5344CB8AC3E}">
        <p14:creationId xmlns:p14="http://schemas.microsoft.com/office/powerpoint/2010/main" val="152962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0A8F5497-D2B9-CD4E-A61C-5240E535973E}"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7ECEF435-839C-4944-AE9A-6C4EB76959D4}" type="datetimeFigureOut">
              <a:rPr lang="en-US" altLang="en-US"/>
              <a:pPr/>
              <a:t>10/23/18</a:t>
            </a:fld>
            <a:endParaRPr lang="en-US" altLang="en-US"/>
          </a:p>
        </p:txBody>
      </p:sp>
    </p:spTree>
    <p:extLst>
      <p:ext uri="{BB962C8B-B14F-4D97-AF65-F5344CB8AC3E}">
        <p14:creationId xmlns:p14="http://schemas.microsoft.com/office/powerpoint/2010/main" val="4620786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BD71018E-58D8-A544-8B08-D9B9D2BAA93D}"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2F194D32-9DEC-5149-B5DD-BFB8412EDD8F}" type="datetimeFigureOut">
              <a:rPr lang="en-US" altLang="en-US"/>
              <a:pPr/>
              <a:t>10/23/18</a:t>
            </a:fld>
            <a:endParaRPr lang="en-US" altLang="en-US"/>
          </a:p>
        </p:txBody>
      </p:sp>
    </p:spTree>
    <p:extLst>
      <p:ext uri="{BB962C8B-B14F-4D97-AF65-F5344CB8AC3E}">
        <p14:creationId xmlns:p14="http://schemas.microsoft.com/office/powerpoint/2010/main" val="1297627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4">
            <a:extLst>
              <a:ext uri="{FF2B5EF4-FFF2-40B4-BE49-F238E27FC236}"/>
            </a:extLst>
          </p:cNvPr>
          <p:cNvSpPr>
            <a:spLocks noGrp="1"/>
          </p:cNvSpPr>
          <p:nvPr>
            <p:ph type="sldNum" sz="quarter" idx="11"/>
          </p:nvPr>
        </p:nvSpPr>
        <p:spPr/>
        <p:txBody>
          <a:bodyPr/>
          <a:lstStyle>
            <a:lvl1pPr>
              <a:defRPr/>
            </a:lvl1pPr>
          </a:lstStyle>
          <a:p>
            <a:fld id="{464B711E-D83B-D74B-85FD-A0CD09A0A130}"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D920419A-5549-C346-9E0A-3355223A0FC6}" type="datetimeFigureOut">
              <a:rPr lang="en-US" altLang="en-US"/>
              <a:pPr/>
              <a:t>10/23/18</a:t>
            </a:fld>
            <a:endParaRPr lang="en-US" altLang="en-US"/>
          </a:p>
        </p:txBody>
      </p:sp>
    </p:spTree>
    <p:extLst>
      <p:ext uri="{BB962C8B-B14F-4D97-AF65-F5344CB8AC3E}">
        <p14:creationId xmlns:p14="http://schemas.microsoft.com/office/powerpoint/2010/main" val="766716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CBC3958E-B246-3349-9F88-3AEDA1D931CD}"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D911F962-DD8C-4C47-B395-924839422F5F}" type="datetimeFigureOut">
              <a:rPr lang="en-US" altLang="en-US"/>
              <a:pPr/>
              <a:t>10/23/18</a:t>
            </a:fld>
            <a:endParaRPr lang="en-US" altLang="en-US"/>
          </a:p>
        </p:txBody>
      </p:sp>
    </p:spTree>
    <p:extLst>
      <p:ext uri="{BB962C8B-B14F-4D97-AF65-F5344CB8AC3E}">
        <p14:creationId xmlns:p14="http://schemas.microsoft.com/office/powerpoint/2010/main" val="17758371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2CD77350-1FB5-9E4E-B5A1-DE3B20A13FAA}"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F582C291-CB74-E84A-8E3C-40672FA31631}" type="datetimeFigureOut">
              <a:rPr lang="en-US" altLang="en-US"/>
              <a:pPr/>
              <a:t>10/23/18</a:t>
            </a:fld>
            <a:endParaRPr lang="en-US" altLang="en-US"/>
          </a:p>
        </p:txBody>
      </p:sp>
    </p:spTree>
    <p:extLst>
      <p:ext uri="{BB962C8B-B14F-4D97-AF65-F5344CB8AC3E}">
        <p14:creationId xmlns:p14="http://schemas.microsoft.com/office/powerpoint/2010/main" val="20305490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7ED8D959-9DA3-C04F-8FF8-BA5A69D0EDC1}"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A5E37868-469D-5842-9897-148FE5E98EEE}" type="datetimeFigureOut">
              <a:rPr lang="en-US" altLang="en-US"/>
              <a:pPr/>
              <a:t>10/23/18</a:t>
            </a:fld>
            <a:endParaRPr lang="en-US" altLang="en-US"/>
          </a:p>
        </p:txBody>
      </p:sp>
    </p:spTree>
    <p:extLst>
      <p:ext uri="{BB962C8B-B14F-4D97-AF65-F5344CB8AC3E}">
        <p14:creationId xmlns:p14="http://schemas.microsoft.com/office/powerpoint/2010/main" val="12838578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10DD418A-7BDD-5746-95A0-A7102698E022}"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DD0AD26C-6BFB-DE48-A6F8-EFDA25F27544}" type="datetimeFigureOut">
              <a:rPr lang="en-US" altLang="en-US"/>
              <a:pPr/>
              <a:t>10/23/18</a:t>
            </a:fld>
            <a:endParaRPr lang="en-US" altLang="en-US"/>
          </a:p>
        </p:txBody>
      </p:sp>
    </p:spTree>
    <p:extLst>
      <p:ext uri="{BB962C8B-B14F-4D97-AF65-F5344CB8AC3E}">
        <p14:creationId xmlns:p14="http://schemas.microsoft.com/office/powerpoint/2010/main" val="1924723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F9273426-FF6B-3346-B04B-5C83B50C0026}"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C4F2782B-52BE-D54A-B1CF-BA85D08102CC}" type="datetimeFigureOut">
              <a:rPr lang="en-US" altLang="en-US"/>
              <a:pPr/>
              <a:t>10/23/18</a:t>
            </a:fld>
            <a:endParaRPr lang="en-US" altLang="en-US"/>
          </a:p>
        </p:txBody>
      </p:sp>
    </p:spTree>
    <p:extLst>
      <p:ext uri="{BB962C8B-B14F-4D97-AF65-F5344CB8AC3E}">
        <p14:creationId xmlns:p14="http://schemas.microsoft.com/office/powerpoint/2010/main" val="85481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24FA0841-922A-F54B-840A-727D2419B1D1}"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FE18555-E941-BB48-BD12-53B0E645B407}" type="datetimeFigureOut">
              <a:rPr lang="en-US" altLang="en-US"/>
              <a:pPr/>
              <a:t>10/23/18</a:t>
            </a:fld>
            <a:endParaRPr lang="en-US" altLang="en-US"/>
          </a:p>
        </p:txBody>
      </p:sp>
    </p:spTree>
    <p:extLst>
      <p:ext uri="{BB962C8B-B14F-4D97-AF65-F5344CB8AC3E}">
        <p14:creationId xmlns:p14="http://schemas.microsoft.com/office/powerpoint/2010/main" val="26256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702E39AD-3892-E54A-B5C0-71C45718112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4A07BD1-577C-844A-840C-A0F6E81CAE72}" type="slidenum">
              <a:rPr lang="en-US" altLang="en-US"/>
              <a:pPr/>
              <a:t>‹#›</a:t>
            </a:fld>
            <a:endParaRPr lang="en-US" altLang="en-US"/>
          </a:p>
        </p:txBody>
      </p:sp>
    </p:spTree>
    <p:extLst>
      <p:ext uri="{BB962C8B-B14F-4D97-AF65-F5344CB8AC3E}">
        <p14:creationId xmlns:p14="http://schemas.microsoft.com/office/powerpoint/2010/main" val="193496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B34C99A-6800-1347-94C6-6D389090E5F5}"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9EF6D8F-1F83-0E41-A5EF-3561152863FF}" type="slidenum">
              <a:rPr lang="en-US" altLang="en-US"/>
              <a:pPr/>
              <a:t>‹#›</a:t>
            </a:fld>
            <a:endParaRPr lang="en-US" altLang="en-US"/>
          </a:p>
        </p:txBody>
      </p:sp>
    </p:spTree>
    <p:extLst>
      <p:ext uri="{BB962C8B-B14F-4D97-AF65-F5344CB8AC3E}">
        <p14:creationId xmlns:p14="http://schemas.microsoft.com/office/powerpoint/2010/main" val="15813165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E26FFE16-E0CA-FD47-858F-F854AE722CF1}"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22883"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22885"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74" r:id="rId1"/>
    <p:sldLayoutId id="2147484073" r:id="rId2"/>
    <p:sldLayoutId id="2147484072" r:id="rId3"/>
    <p:sldLayoutId id="2147484071" r:id="rId4"/>
    <p:sldLayoutId id="2147484070" r:id="rId5"/>
    <p:sldLayoutId id="2147484069" r:id="rId6"/>
    <p:sldLayoutId id="2147484068" r:id="rId7"/>
    <p:sldLayoutId id="2147484067" r:id="rId8"/>
    <p:sldLayoutId id="2147484066" r:id="rId9"/>
    <p:sldLayoutId id="2147484065" r:id="rId10"/>
    <p:sldLayoutId id="214748406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1434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CCB4BA1-D666-3246-9683-9D98B976DF2C}" type="datetimeFigureOut">
              <a:rPr lang="en-US" altLang="en-US"/>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47C7192C-9B9C-EE48-9D75-BEDD57FA5E4D}"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85" r:id="rId1"/>
    <p:sldLayoutId id="2147484084" r:id="rId2"/>
    <p:sldLayoutId id="2147484083" r:id="rId3"/>
    <p:sldLayoutId id="2147484082" r:id="rId4"/>
    <p:sldLayoutId id="2147484081" r:id="rId5"/>
    <p:sldLayoutId id="2147484080" r:id="rId6"/>
    <p:sldLayoutId id="2147484079" r:id="rId7"/>
    <p:sldLayoutId id="2147484078" r:id="rId8"/>
    <p:sldLayoutId id="2147484077" r:id="rId9"/>
    <p:sldLayoutId id="2147484076" r:id="rId10"/>
    <p:sldLayoutId id="2147484075"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2662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66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2">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3">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F4F738F5-4C17-0642-9FD6-F152EBA8B9BC}"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36066AC-3E3D-7B4A-9F29-27C09FD0255B}"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96" r:id="rId1"/>
    <p:sldLayoutId id="2147484095" r:id="rId2"/>
    <p:sldLayoutId id="2147484094" r:id="rId3"/>
    <p:sldLayoutId id="2147484093" r:id="rId4"/>
    <p:sldLayoutId id="2147484092" r:id="rId5"/>
    <p:sldLayoutId id="2147484091" r:id="rId6"/>
    <p:sldLayoutId id="2147484090" r:id="rId7"/>
    <p:sldLayoutId id="2147484089" r:id="rId8"/>
    <p:sldLayoutId id="2147484088" r:id="rId9"/>
    <p:sldLayoutId id="2147484087" r:id="rId10"/>
    <p:sldLayoutId id="2147484086"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3891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891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3">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4">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93E2FE15-EA74-CE4E-8C0A-39DB54D39F62}"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8E88EA0-A1FD-EF45-8A96-A12BD6C3607A}"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07" r:id="rId1"/>
    <p:sldLayoutId id="2147484106" r:id="rId2"/>
    <p:sldLayoutId id="2147484105" r:id="rId3"/>
    <p:sldLayoutId id="2147484104" r:id="rId4"/>
    <p:sldLayoutId id="2147484103" r:id="rId5"/>
    <p:sldLayoutId id="2147484102" r:id="rId6"/>
    <p:sldLayoutId id="2147484101" r:id="rId7"/>
    <p:sldLayoutId id="2147484100" r:id="rId8"/>
    <p:sldLayoutId id="2147484099" r:id="rId9"/>
    <p:sldLayoutId id="2147484098" r:id="rId10"/>
    <p:sldLayoutId id="214748409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51.xml"/><Relationship Id="rId3"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ctrTitle" idx="4294967295"/>
          </p:nvPr>
        </p:nvSpPr>
        <p:spPr>
          <a:xfrm>
            <a:off x="552450" y="3201988"/>
            <a:ext cx="8035925" cy="814387"/>
          </a:xfrm>
        </p:spPr>
        <p:txBody>
          <a:bodyPr/>
          <a:lstStyle/>
          <a:p>
            <a:r>
              <a:rPr lang="en-US" altLang="en-US" sz="3700">
                <a:latin typeface="Arial" charset="0"/>
              </a:rPr>
              <a:t>Management of Acute Coronary Syndromes</a:t>
            </a:r>
          </a:p>
        </p:txBody>
      </p:sp>
      <p:sp>
        <p:nvSpPr>
          <p:cNvPr id="53250" name="Content Placeholder 2"/>
          <p:cNvSpPr>
            <a:spLocks noGrp="1"/>
          </p:cNvSpPr>
          <p:nvPr>
            <p:ph type="subTitle" idx="4294967295"/>
          </p:nvPr>
        </p:nvSpPr>
        <p:spPr>
          <a:xfrm>
            <a:off x="573088" y="4365625"/>
            <a:ext cx="6400800" cy="1752600"/>
          </a:xfrm>
        </p:spPr>
        <p:txBody>
          <a:bodyPr/>
          <a:lstStyle/>
          <a:p>
            <a:pPr marL="0" indent="0">
              <a:lnSpc>
                <a:spcPct val="80000"/>
              </a:lnSpc>
              <a:buFont typeface="Arial" charset="0"/>
              <a:buNone/>
            </a:pPr>
            <a:r>
              <a:rPr lang="en-US" altLang="en-US" sz="2400">
                <a:solidFill>
                  <a:srgbClr val="00B2EB"/>
                </a:solidFill>
              </a:rPr>
              <a:t>Chapter 27</a:t>
            </a:r>
          </a:p>
          <a:p>
            <a:pPr marL="0" indent="0">
              <a:lnSpc>
                <a:spcPct val="80000"/>
              </a:lnSpc>
              <a:buFont typeface="Arial" charset="0"/>
              <a:buNone/>
            </a:pPr>
            <a:r>
              <a:rPr lang="en-CA" altLang="en-US" sz="2400"/>
              <a:t>Jean-Claude Tardif</a:t>
            </a:r>
            <a:r>
              <a:rPr lang="en-CA" altLang="en-US" sz="2800"/>
              <a:t> </a:t>
            </a:r>
            <a:r>
              <a:rPr lang="en-CA" altLang="en-US" sz="2000"/>
              <a:t>MD FRCPC FACC FCAHS, </a:t>
            </a:r>
          </a:p>
          <a:p>
            <a:pPr marL="0" indent="0">
              <a:lnSpc>
                <a:spcPct val="80000"/>
              </a:lnSpc>
              <a:buFont typeface="Arial" charset="0"/>
              <a:buNone/>
            </a:pPr>
            <a:r>
              <a:rPr lang="en-CA" altLang="en-US" sz="2400"/>
              <a:t>Phillipe L. L’Allier</a:t>
            </a:r>
            <a:r>
              <a:rPr lang="en-CA" altLang="en-US" sz="2800"/>
              <a:t> </a:t>
            </a:r>
            <a:r>
              <a:rPr lang="en-CA" altLang="en-US" sz="2000"/>
              <a:t>MD, </a:t>
            </a:r>
          </a:p>
          <a:p>
            <a:pPr marL="0" indent="0">
              <a:lnSpc>
                <a:spcPct val="80000"/>
              </a:lnSpc>
              <a:buFont typeface="Arial" charset="0"/>
              <a:buNone/>
            </a:pPr>
            <a:r>
              <a:rPr lang="en-CA" altLang="en-US" sz="2400"/>
              <a:t>David H. Fitchett</a:t>
            </a:r>
            <a:r>
              <a:rPr lang="en-CA" altLang="en-US" sz="2800"/>
              <a:t> </a:t>
            </a:r>
            <a:r>
              <a:rPr lang="en-CA" altLang="en-US" sz="2000"/>
              <a:t>MD FRCPC</a:t>
            </a:r>
          </a:p>
        </p:txBody>
      </p:sp>
      <p:sp>
        <p:nvSpPr>
          <p:cNvPr id="53251"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p:cNvSpPr/>
          <p:nvPr/>
        </p:nvSpPr>
        <p:spPr>
          <a:xfrm>
            <a:off x="0" y="6054725"/>
            <a:ext cx="9144000" cy="8032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6562" name="Rectangle 85"/>
          <p:cNvSpPr>
            <a:spLocks noChangeArrowheads="1"/>
          </p:cNvSpPr>
          <p:nvPr/>
        </p:nvSpPr>
        <p:spPr bwMode="auto">
          <a:xfrm>
            <a:off x="152400" y="5867400"/>
            <a:ext cx="8686800" cy="914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p>
        </p:txBody>
      </p:sp>
      <p:sp>
        <p:nvSpPr>
          <p:cNvPr id="66563" name="Rectangle 340"/>
          <p:cNvSpPr>
            <a:spLocks noChangeArrowheads="1"/>
          </p:cNvSpPr>
          <p:nvPr/>
        </p:nvSpPr>
        <p:spPr bwMode="auto">
          <a:xfrm>
            <a:off x="0" y="13716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p>
        </p:txBody>
      </p:sp>
      <p:sp>
        <p:nvSpPr>
          <p:cNvPr id="66564" name="Rectangle 4"/>
          <p:cNvSpPr>
            <a:spLocks noChangeArrowheads="1"/>
          </p:cNvSpPr>
          <p:nvPr/>
        </p:nvSpPr>
        <p:spPr bwMode="auto">
          <a:xfrm>
            <a:off x="1112838" y="1384300"/>
            <a:ext cx="0" cy="1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00">
                <a:solidFill>
                  <a:srgbClr val="FFFFFF"/>
                </a:solidFill>
                <a:latin typeface="Helvetica" charset="0"/>
              </a:rPr>
              <a:t> </a:t>
            </a:r>
            <a:endParaRPr lang="en-US" altLang="en-US" sz="1600"/>
          </a:p>
        </p:txBody>
      </p:sp>
      <p:sp>
        <p:nvSpPr>
          <p:cNvPr id="66565" name="Line 5"/>
          <p:cNvSpPr>
            <a:spLocks noChangeShapeType="1"/>
          </p:cNvSpPr>
          <p:nvPr/>
        </p:nvSpPr>
        <p:spPr bwMode="auto">
          <a:xfrm>
            <a:off x="1384300" y="58991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6" name="Line 6"/>
          <p:cNvSpPr>
            <a:spLocks noChangeShapeType="1"/>
          </p:cNvSpPr>
          <p:nvPr/>
        </p:nvSpPr>
        <p:spPr bwMode="auto">
          <a:xfrm>
            <a:off x="1384300" y="54165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7" name="Line 7"/>
          <p:cNvSpPr>
            <a:spLocks noChangeShapeType="1"/>
          </p:cNvSpPr>
          <p:nvPr/>
        </p:nvSpPr>
        <p:spPr bwMode="auto">
          <a:xfrm>
            <a:off x="1384300" y="49339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8" name="Line 8"/>
          <p:cNvSpPr>
            <a:spLocks noChangeShapeType="1"/>
          </p:cNvSpPr>
          <p:nvPr/>
        </p:nvSpPr>
        <p:spPr bwMode="auto">
          <a:xfrm>
            <a:off x="1384300" y="44386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9" name="Line 9"/>
          <p:cNvSpPr>
            <a:spLocks noChangeShapeType="1"/>
          </p:cNvSpPr>
          <p:nvPr/>
        </p:nvSpPr>
        <p:spPr bwMode="auto">
          <a:xfrm>
            <a:off x="1384300" y="39560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0" name="Line 10"/>
          <p:cNvSpPr>
            <a:spLocks noChangeShapeType="1"/>
          </p:cNvSpPr>
          <p:nvPr/>
        </p:nvSpPr>
        <p:spPr bwMode="auto">
          <a:xfrm>
            <a:off x="1384300" y="34734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1" name="Line 11"/>
          <p:cNvSpPr>
            <a:spLocks noChangeShapeType="1"/>
          </p:cNvSpPr>
          <p:nvPr/>
        </p:nvSpPr>
        <p:spPr bwMode="auto">
          <a:xfrm>
            <a:off x="1384300" y="29781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2" name="Line 12"/>
          <p:cNvSpPr>
            <a:spLocks noChangeShapeType="1"/>
          </p:cNvSpPr>
          <p:nvPr/>
        </p:nvSpPr>
        <p:spPr bwMode="auto">
          <a:xfrm>
            <a:off x="1384300" y="24955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3" name="Line 13"/>
          <p:cNvSpPr>
            <a:spLocks noChangeShapeType="1"/>
          </p:cNvSpPr>
          <p:nvPr/>
        </p:nvSpPr>
        <p:spPr bwMode="auto">
          <a:xfrm>
            <a:off x="1384300" y="20002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4" name="Line 14"/>
          <p:cNvSpPr>
            <a:spLocks noChangeShapeType="1"/>
          </p:cNvSpPr>
          <p:nvPr/>
        </p:nvSpPr>
        <p:spPr bwMode="auto">
          <a:xfrm>
            <a:off x="1384300" y="1517650"/>
            <a:ext cx="76200" cy="1588"/>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5" name="Line 15"/>
          <p:cNvSpPr>
            <a:spLocks noChangeShapeType="1"/>
          </p:cNvSpPr>
          <p:nvPr/>
        </p:nvSpPr>
        <p:spPr bwMode="auto">
          <a:xfrm flipV="1">
            <a:off x="14605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6" name="Line 16"/>
          <p:cNvSpPr>
            <a:spLocks noChangeShapeType="1"/>
          </p:cNvSpPr>
          <p:nvPr/>
        </p:nvSpPr>
        <p:spPr bwMode="auto">
          <a:xfrm flipV="1">
            <a:off x="18923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7" name="Line 17"/>
          <p:cNvSpPr>
            <a:spLocks noChangeShapeType="1"/>
          </p:cNvSpPr>
          <p:nvPr/>
        </p:nvSpPr>
        <p:spPr bwMode="auto">
          <a:xfrm flipV="1">
            <a:off x="23114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8" name="Line 18"/>
          <p:cNvSpPr>
            <a:spLocks noChangeShapeType="1"/>
          </p:cNvSpPr>
          <p:nvPr/>
        </p:nvSpPr>
        <p:spPr bwMode="auto">
          <a:xfrm flipV="1">
            <a:off x="27305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9" name="Line 19"/>
          <p:cNvSpPr>
            <a:spLocks noChangeShapeType="1"/>
          </p:cNvSpPr>
          <p:nvPr/>
        </p:nvSpPr>
        <p:spPr bwMode="auto">
          <a:xfrm flipV="1">
            <a:off x="31623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0" name="Line 20"/>
          <p:cNvSpPr>
            <a:spLocks noChangeShapeType="1"/>
          </p:cNvSpPr>
          <p:nvPr/>
        </p:nvSpPr>
        <p:spPr bwMode="auto">
          <a:xfrm flipV="1">
            <a:off x="35814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1" name="Line 21"/>
          <p:cNvSpPr>
            <a:spLocks noChangeShapeType="1"/>
          </p:cNvSpPr>
          <p:nvPr/>
        </p:nvSpPr>
        <p:spPr bwMode="auto">
          <a:xfrm flipV="1">
            <a:off x="40132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2" name="Line 22"/>
          <p:cNvSpPr>
            <a:spLocks noChangeShapeType="1"/>
          </p:cNvSpPr>
          <p:nvPr/>
        </p:nvSpPr>
        <p:spPr bwMode="auto">
          <a:xfrm flipV="1">
            <a:off x="44323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3" name="Line 23"/>
          <p:cNvSpPr>
            <a:spLocks noChangeShapeType="1"/>
          </p:cNvSpPr>
          <p:nvPr/>
        </p:nvSpPr>
        <p:spPr bwMode="auto">
          <a:xfrm flipV="1">
            <a:off x="48514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4" name="Line 24"/>
          <p:cNvSpPr>
            <a:spLocks noChangeShapeType="1"/>
          </p:cNvSpPr>
          <p:nvPr/>
        </p:nvSpPr>
        <p:spPr bwMode="auto">
          <a:xfrm flipV="1">
            <a:off x="52832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5" name="Line 25"/>
          <p:cNvSpPr>
            <a:spLocks noChangeShapeType="1"/>
          </p:cNvSpPr>
          <p:nvPr/>
        </p:nvSpPr>
        <p:spPr bwMode="auto">
          <a:xfrm flipV="1">
            <a:off x="57023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6" name="Line 26"/>
          <p:cNvSpPr>
            <a:spLocks noChangeShapeType="1"/>
          </p:cNvSpPr>
          <p:nvPr/>
        </p:nvSpPr>
        <p:spPr bwMode="auto">
          <a:xfrm flipV="1">
            <a:off x="61214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7" name="Line 27"/>
          <p:cNvSpPr>
            <a:spLocks noChangeShapeType="1"/>
          </p:cNvSpPr>
          <p:nvPr/>
        </p:nvSpPr>
        <p:spPr bwMode="auto">
          <a:xfrm flipV="1">
            <a:off x="65532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8" name="Line 28"/>
          <p:cNvSpPr>
            <a:spLocks noChangeShapeType="1"/>
          </p:cNvSpPr>
          <p:nvPr/>
        </p:nvSpPr>
        <p:spPr bwMode="auto">
          <a:xfrm flipV="1">
            <a:off x="69723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89" name="Line 29"/>
          <p:cNvSpPr>
            <a:spLocks noChangeShapeType="1"/>
          </p:cNvSpPr>
          <p:nvPr/>
        </p:nvSpPr>
        <p:spPr bwMode="auto">
          <a:xfrm flipV="1">
            <a:off x="74041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90" name="Line 30"/>
          <p:cNvSpPr>
            <a:spLocks noChangeShapeType="1"/>
          </p:cNvSpPr>
          <p:nvPr/>
        </p:nvSpPr>
        <p:spPr bwMode="auto">
          <a:xfrm flipV="1">
            <a:off x="7823200" y="5899150"/>
            <a:ext cx="1588" cy="7620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91" name="Freeform 31"/>
          <p:cNvSpPr>
            <a:spLocks/>
          </p:cNvSpPr>
          <p:nvPr/>
        </p:nvSpPr>
        <p:spPr bwMode="auto">
          <a:xfrm>
            <a:off x="1460500" y="1758950"/>
            <a:ext cx="6362700" cy="4152900"/>
          </a:xfrm>
          <a:custGeom>
            <a:avLst/>
            <a:gdLst>
              <a:gd name="T0" fmla="*/ 2147483647 w 4008"/>
              <a:gd name="T1" fmla="*/ 2147483647 h 2616"/>
              <a:gd name="T2" fmla="*/ 2147483647 w 4008"/>
              <a:gd name="T3" fmla="*/ 2147483647 h 2616"/>
              <a:gd name="T4" fmla="*/ 2147483647 w 4008"/>
              <a:gd name="T5" fmla="*/ 2147483647 h 2616"/>
              <a:gd name="T6" fmla="*/ 2147483647 w 4008"/>
              <a:gd name="T7" fmla="*/ 2147483647 h 2616"/>
              <a:gd name="T8" fmla="*/ 2147483647 w 4008"/>
              <a:gd name="T9" fmla="*/ 2147483647 h 2616"/>
              <a:gd name="T10" fmla="*/ 2147483647 w 4008"/>
              <a:gd name="T11" fmla="*/ 2147483647 h 2616"/>
              <a:gd name="T12" fmla="*/ 2147483647 w 4008"/>
              <a:gd name="T13" fmla="*/ 2147483647 h 2616"/>
              <a:gd name="T14" fmla="*/ 2147483647 w 4008"/>
              <a:gd name="T15" fmla="*/ 2147483647 h 2616"/>
              <a:gd name="T16" fmla="*/ 2147483647 w 4008"/>
              <a:gd name="T17" fmla="*/ 2147483647 h 2616"/>
              <a:gd name="T18" fmla="*/ 2147483647 w 4008"/>
              <a:gd name="T19" fmla="*/ 2147483647 h 2616"/>
              <a:gd name="T20" fmla="*/ 2147483647 w 4008"/>
              <a:gd name="T21" fmla="*/ 2147483647 h 2616"/>
              <a:gd name="T22" fmla="*/ 2147483647 w 4008"/>
              <a:gd name="T23" fmla="*/ 2147483647 h 2616"/>
              <a:gd name="T24" fmla="*/ 2147483647 w 4008"/>
              <a:gd name="T25" fmla="*/ 2147483647 h 2616"/>
              <a:gd name="T26" fmla="*/ 2147483647 w 4008"/>
              <a:gd name="T27" fmla="*/ 2147483647 h 2616"/>
              <a:gd name="T28" fmla="*/ 2147483647 w 4008"/>
              <a:gd name="T29" fmla="*/ 2147483647 h 2616"/>
              <a:gd name="T30" fmla="*/ 2147483647 w 4008"/>
              <a:gd name="T31" fmla="*/ 2147483647 h 2616"/>
              <a:gd name="T32" fmla="*/ 2147483647 w 4008"/>
              <a:gd name="T33" fmla="*/ 2147483647 h 2616"/>
              <a:gd name="T34" fmla="*/ 2147483647 w 4008"/>
              <a:gd name="T35" fmla="*/ 2147483647 h 2616"/>
              <a:gd name="T36" fmla="*/ 2147483647 w 4008"/>
              <a:gd name="T37" fmla="*/ 2147483647 h 2616"/>
              <a:gd name="T38" fmla="*/ 2147483647 w 4008"/>
              <a:gd name="T39" fmla="*/ 2147483647 h 2616"/>
              <a:gd name="T40" fmla="*/ 2147483647 w 4008"/>
              <a:gd name="T41" fmla="*/ 2147483647 h 2616"/>
              <a:gd name="T42" fmla="*/ 2147483647 w 4008"/>
              <a:gd name="T43" fmla="*/ 2147483647 h 2616"/>
              <a:gd name="T44" fmla="*/ 2147483647 w 4008"/>
              <a:gd name="T45" fmla="*/ 2147483647 h 2616"/>
              <a:gd name="T46" fmla="*/ 2147483647 w 4008"/>
              <a:gd name="T47" fmla="*/ 2147483647 h 2616"/>
              <a:gd name="T48" fmla="*/ 2147483647 w 4008"/>
              <a:gd name="T49" fmla="*/ 2147483647 h 2616"/>
              <a:gd name="T50" fmla="*/ 2147483647 w 4008"/>
              <a:gd name="T51" fmla="*/ 2147483647 h 2616"/>
              <a:gd name="T52" fmla="*/ 2147483647 w 4008"/>
              <a:gd name="T53" fmla="*/ 2147483647 h 2616"/>
              <a:gd name="T54" fmla="*/ 2147483647 w 4008"/>
              <a:gd name="T55" fmla="*/ 2147483647 h 2616"/>
              <a:gd name="T56" fmla="*/ 2147483647 w 4008"/>
              <a:gd name="T57" fmla="*/ 2147483647 h 2616"/>
              <a:gd name="T58" fmla="*/ 2147483647 w 4008"/>
              <a:gd name="T59" fmla="*/ 2147483647 h 2616"/>
              <a:gd name="T60" fmla="*/ 2147483647 w 4008"/>
              <a:gd name="T61" fmla="*/ 2147483647 h 2616"/>
              <a:gd name="T62" fmla="*/ 2147483647 w 4008"/>
              <a:gd name="T63" fmla="*/ 2147483647 h 2616"/>
              <a:gd name="T64" fmla="*/ 2147483647 w 4008"/>
              <a:gd name="T65" fmla="*/ 2147483647 h 2616"/>
              <a:gd name="T66" fmla="*/ 2147483647 w 4008"/>
              <a:gd name="T67" fmla="*/ 2147483647 h 2616"/>
              <a:gd name="T68" fmla="*/ 2147483647 w 4008"/>
              <a:gd name="T69" fmla="*/ 2147483647 h 2616"/>
              <a:gd name="T70" fmla="*/ 2147483647 w 4008"/>
              <a:gd name="T71" fmla="*/ 2147483647 h 2616"/>
              <a:gd name="T72" fmla="*/ 2147483647 w 4008"/>
              <a:gd name="T73" fmla="*/ 2147483647 h 2616"/>
              <a:gd name="T74" fmla="*/ 2147483647 w 4008"/>
              <a:gd name="T75" fmla="*/ 2147483647 h 2616"/>
              <a:gd name="T76" fmla="*/ 2147483647 w 4008"/>
              <a:gd name="T77" fmla="*/ 2147483647 h 2616"/>
              <a:gd name="T78" fmla="*/ 2147483647 w 4008"/>
              <a:gd name="T79" fmla="*/ 2147483647 h 2616"/>
              <a:gd name="T80" fmla="*/ 2147483647 w 4008"/>
              <a:gd name="T81" fmla="*/ 2147483647 h 2616"/>
              <a:gd name="T82" fmla="*/ 2147483647 w 4008"/>
              <a:gd name="T83" fmla="*/ 2147483647 h 2616"/>
              <a:gd name="T84" fmla="*/ 2147483647 w 4008"/>
              <a:gd name="T85" fmla="*/ 2147483647 h 2616"/>
              <a:gd name="T86" fmla="*/ 2147483647 w 4008"/>
              <a:gd name="T87" fmla="*/ 2147483647 h 2616"/>
              <a:gd name="T88" fmla="*/ 2147483647 w 4008"/>
              <a:gd name="T89" fmla="*/ 2147483647 h 2616"/>
              <a:gd name="T90" fmla="*/ 2147483647 w 4008"/>
              <a:gd name="T91" fmla="*/ 2147483647 h 2616"/>
              <a:gd name="T92" fmla="*/ 2147483647 w 4008"/>
              <a:gd name="T93" fmla="*/ 2147483647 h 2616"/>
              <a:gd name="T94" fmla="*/ 2147483647 w 4008"/>
              <a:gd name="T95" fmla="*/ 2147483647 h 2616"/>
              <a:gd name="T96" fmla="*/ 2147483647 w 4008"/>
              <a:gd name="T97" fmla="*/ 2147483647 h 2616"/>
              <a:gd name="T98" fmla="*/ 2147483647 w 4008"/>
              <a:gd name="T99" fmla="*/ 2147483647 h 2616"/>
              <a:gd name="T100" fmla="*/ 2147483647 w 4008"/>
              <a:gd name="T101" fmla="*/ 2147483647 h 2616"/>
              <a:gd name="T102" fmla="*/ 2147483647 w 4008"/>
              <a:gd name="T103" fmla="*/ 2147483647 h 2616"/>
              <a:gd name="T104" fmla="*/ 2147483647 w 4008"/>
              <a:gd name="T105" fmla="*/ 2147483647 h 2616"/>
              <a:gd name="T106" fmla="*/ 2147483647 w 4008"/>
              <a:gd name="T107" fmla="*/ 2147483647 h 2616"/>
              <a:gd name="T108" fmla="*/ 2147483647 w 4008"/>
              <a:gd name="T109" fmla="*/ 2147483647 h 2616"/>
              <a:gd name="T110" fmla="*/ 2147483647 w 4008"/>
              <a:gd name="T111" fmla="*/ 2147483647 h 2616"/>
              <a:gd name="T112" fmla="*/ 2147483647 w 4008"/>
              <a:gd name="T113" fmla="*/ 2147483647 h 2616"/>
              <a:gd name="T114" fmla="*/ 2147483647 w 4008"/>
              <a:gd name="T115" fmla="*/ 2147483647 h 2616"/>
              <a:gd name="T116" fmla="*/ 2147483647 w 4008"/>
              <a:gd name="T117" fmla="*/ 2147483647 h 2616"/>
              <a:gd name="T118" fmla="*/ 2147483647 w 4008"/>
              <a:gd name="T119" fmla="*/ 0 h 2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08"/>
              <a:gd name="T181" fmla="*/ 0 h 2616"/>
              <a:gd name="T182" fmla="*/ 4008 w 4008"/>
              <a:gd name="T183" fmla="*/ 2616 h 26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08" h="2616">
                <a:moveTo>
                  <a:pt x="0" y="2616"/>
                </a:moveTo>
                <a:lnTo>
                  <a:pt x="0" y="2616"/>
                </a:lnTo>
                <a:lnTo>
                  <a:pt x="8" y="2616"/>
                </a:lnTo>
                <a:lnTo>
                  <a:pt x="8" y="1872"/>
                </a:lnTo>
                <a:lnTo>
                  <a:pt x="24" y="1872"/>
                </a:lnTo>
                <a:lnTo>
                  <a:pt x="24" y="1816"/>
                </a:lnTo>
                <a:lnTo>
                  <a:pt x="32" y="1816"/>
                </a:lnTo>
                <a:lnTo>
                  <a:pt x="32" y="1768"/>
                </a:lnTo>
                <a:lnTo>
                  <a:pt x="40" y="1768"/>
                </a:lnTo>
                <a:lnTo>
                  <a:pt x="40" y="1704"/>
                </a:lnTo>
                <a:lnTo>
                  <a:pt x="48" y="1704"/>
                </a:lnTo>
                <a:lnTo>
                  <a:pt x="48" y="1680"/>
                </a:lnTo>
                <a:lnTo>
                  <a:pt x="56" y="1680"/>
                </a:lnTo>
                <a:lnTo>
                  <a:pt x="56" y="1600"/>
                </a:lnTo>
                <a:lnTo>
                  <a:pt x="64" y="1600"/>
                </a:lnTo>
                <a:lnTo>
                  <a:pt x="64" y="1560"/>
                </a:lnTo>
                <a:lnTo>
                  <a:pt x="72" y="1560"/>
                </a:lnTo>
                <a:lnTo>
                  <a:pt x="72" y="1544"/>
                </a:lnTo>
                <a:lnTo>
                  <a:pt x="80" y="1544"/>
                </a:lnTo>
                <a:lnTo>
                  <a:pt x="80" y="1528"/>
                </a:lnTo>
                <a:lnTo>
                  <a:pt x="88" y="1528"/>
                </a:lnTo>
                <a:lnTo>
                  <a:pt x="88" y="1520"/>
                </a:lnTo>
                <a:lnTo>
                  <a:pt x="104" y="1520"/>
                </a:lnTo>
                <a:lnTo>
                  <a:pt x="104" y="1488"/>
                </a:lnTo>
                <a:lnTo>
                  <a:pt x="112" y="1488"/>
                </a:lnTo>
                <a:lnTo>
                  <a:pt x="112" y="1480"/>
                </a:lnTo>
                <a:lnTo>
                  <a:pt x="120" y="1480"/>
                </a:lnTo>
                <a:lnTo>
                  <a:pt x="120" y="1448"/>
                </a:lnTo>
                <a:lnTo>
                  <a:pt x="128" y="1448"/>
                </a:lnTo>
                <a:lnTo>
                  <a:pt x="128" y="1440"/>
                </a:lnTo>
                <a:lnTo>
                  <a:pt x="136" y="1440"/>
                </a:lnTo>
                <a:lnTo>
                  <a:pt x="136" y="1424"/>
                </a:lnTo>
                <a:lnTo>
                  <a:pt x="144" y="1424"/>
                </a:lnTo>
                <a:lnTo>
                  <a:pt x="152" y="1424"/>
                </a:lnTo>
                <a:lnTo>
                  <a:pt x="160" y="1424"/>
                </a:lnTo>
                <a:lnTo>
                  <a:pt x="160" y="1400"/>
                </a:lnTo>
                <a:lnTo>
                  <a:pt x="176" y="1400"/>
                </a:lnTo>
                <a:lnTo>
                  <a:pt x="184" y="1400"/>
                </a:lnTo>
                <a:lnTo>
                  <a:pt x="192" y="1400"/>
                </a:lnTo>
                <a:lnTo>
                  <a:pt x="192" y="1392"/>
                </a:lnTo>
                <a:lnTo>
                  <a:pt x="200" y="1392"/>
                </a:lnTo>
                <a:lnTo>
                  <a:pt x="208" y="1392"/>
                </a:lnTo>
                <a:lnTo>
                  <a:pt x="216" y="1392"/>
                </a:lnTo>
                <a:lnTo>
                  <a:pt x="224" y="1392"/>
                </a:lnTo>
                <a:lnTo>
                  <a:pt x="224" y="1368"/>
                </a:lnTo>
                <a:lnTo>
                  <a:pt x="232" y="1368"/>
                </a:lnTo>
                <a:lnTo>
                  <a:pt x="240" y="1368"/>
                </a:lnTo>
                <a:lnTo>
                  <a:pt x="256" y="1368"/>
                </a:lnTo>
                <a:lnTo>
                  <a:pt x="256" y="1352"/>
                </a:lnTo>
                <a:lnTo>
                  <a:pt x="264" y="1352"/>
                </a:lnTo>
                <a:lnTo>
                  <a:pt x="272" y="1352"/>
                </a:lnTo>
                <a:lnTo>
                  <a:pt x="280" y="1352"/>
                </a:lnTo>
                <a:lnTo>
                  <a:pt x="288" y="1352"/>
                </a:lnTo>
                <a:lnTo>
                  <a:pt x="296" y="1352"/>
                </a:lnTo>
                <a:lnTo>
                  <a:pt x="304" y="1352"/>
                </a:lnTo>
                <a:lnTo>
                  <a:pt x="312" y="1352"/>
                </a:lnTo>
                <a:lnTo>
                  <a:pt x="312" y="1344"/>
                </a:lnTo>
                <a:lnTo>
                  <a:pt x="320" y="1344"/>
                </a:lnTo>
                <a:lnTo>
                  <a:pt x="320" y="1328"/>
                </a:lnTo>
                <a:lnTo>
                  <a:pt x="336" y="1328"/>
                </a:lnTo>
                <a:lnTo>
                  <a:pt x="344" y="1328"/>
                </a:lnTo>
                <a:lnTo>
                  <a:pt x="352" y="1328"/>
                </a:lnTo>
                <a:lnTo>
                  <a:pt x="352" y="1320"/>
                </a:lnTo>
                <a:lnTo>
                  <a:pt x="360" y="1320"/>
                </a:lnTo>
                <a:lnTo>
                  <a:pt x="360" y="1304"/>
                </a:lnTo>
                <a:lnTo>
                  <a:pt x="368" y="1304"/>
                </a:lnTo>
                <a:lnTo>
                  <a:pt x="368" y="1280"/>
                </a:lnTo>
                <a:lnTo>
                  <a:pt x="376" y="1280"/>
                </a:lnTo>
                <a:lnTo>
                  <a:pt x="384" y="1280"/>
                </a:lnTo>
                <a:lnTo>
                  <a:pt x="392" y="1280"/>
                </a:lnTo>
                <a:lnTo>
                  <a:pt x="400" y="1280"/>
                </a:lnTo>
                <a:lnTo>
                  <a:pt x="400" y="1272"/>
                </a:lnTo>
                <a:lnTo>
                  <a:pt x="416" y="1272"/>
                </a:lnTo>
                <a:lnTo>
                  <a:pt x="416" y="1264"/>
                </a:lnTo>
                <a:lnTo>
                  <a:pt x="424" y="1264"/>
                </a:lnTo>
                <a:lnTo>
                  <a:pt x="432" y="1264"/>
                </a:lnTo>
                <a:lnTo>
                  <a:pt x="440" y="1264"/>
                </a:lnTo>
                <a:lnTo>
                  <a:pt x="448" y="1264"/>
                </a:lnTo>
                <a:lnTo>
                  <a:pt x="456" y="1264"/>
                </a:lnTo>
                <a:lnTo>
                  <a:pt x="456" y="1232"/>
                </a:lnTo>
                <a:lnTo>
                  <a:pt x="464" y="1232"/>
                </a:lnTo>
                <a:lnTo>
                  <a:pt x="472" y="1232"/>
                </a:lnTo>
                <a:lnTo>
                  <a:pt x="480" y="1232"/>
                </a:lnTo>
                <a:lnTo>
                  <a:pt x="496" y="1232"/>
                </a:lnTo>
                <a:lnTo>
                  <a:pt x="496" y="1224"/>
                </a:lnTo>
                <a:lnTo>
                  <a:pt x="504" y="1224"/>
                </a:lnTo>
                <a:lnTo>
                  <a:pt x="512" y="1224"/>
                </a:lnTo>
                <a:lnTo>
                  <a:pt x="512" y="1208"/>
                </a:lnTo>
                <a:lnTo>
                  <a:pt x="520" y="1208"/>
                </a:lnTo>
                <a:lnTo>
                  <a:pt x="528" y="1208"/>
                </a:lnTo>
                <a:lnTo>
                  <a:pt x="528" y="1192"/>
                </a:lnTo>
                <a:lnTo>
                  <a:pt x="536" y="1192"/>
                </a:lnTo>
                <a:lnTo>
                  <a:pt x="544" y="1192"/>
                </a:lnTo>
                <a:lnTo>
                  <a:pt x="552" y="1192"/>
                </a:lnTo>
                <a:lnTo>
                  <a:pt x="560" y="1192"/>
                </a:lnTo>
                <a:lnTo>
                  <a:pt x="560" y="1184"/>
                </a:lnTo>
                <a:lnTo>
                  <a:pt x="576" y="1184"/>
                </a:lnTo>
                <a:lnTo>
                  <a:pt x="584" y="1184"/>
                </a:lnTo>
                <a:lnTo>
                  <a:pt x="592" y="1184"/>
                </a:lnTo>
                <a:lnTo>
                  <a:pt x="600" y="1184"/>
                </a:lnTo>
                <a:lnTo>
                  <a:pt x="608" y="1184"/>
                </a:lnTo>
                <a:lnTo>
                  <a:pt x="616" y="1184"/>
                </a:lnTo>
                <a:lnTo>
                  <a:pt x="616" y="1168"/>
                </a:lnTo>
                <a:lnTo>
                  <a:pt x="624" y="1168"/>
                </a:lnTo>
                <a:lnTo>
                  <a:pt x="624" y="1160"/>
                </a:lnTo>
                <a:lnTo>
                  <a:pt x="632" y="1160"/>
                </a:lnTo>
                <a:lnTo>
                  <a:pt x="632" y="1120"/>
                </a:lnTo>
                <a:lnTo>
                  <a:pt x="640" y="1120"/>
                </a:lnTo>
                <a:lnTo>
                  <a:pt x="640" y="1112"/>
                </a:lnTo>
                <a:lnTo>
                  <a:pt x="656" y="1112"/>
                </a:lnTo>
                <a:lnTo>
                  <a:pt x="664" y="1112"/>
                </a:lnTo>
                <a:lnTo>
                  <a:pt x="664" y="1096"/>
                </a:lnTo>
                <a:lnTo>
                  <a:pt x="672" y="1096"/>
                </a:lnTo>
                <a:lnTo>
                  <a:pt x="680" y="1096"/>
                </a:lnTo>
                <a:lnTo>
                  <a:pt x="688" y="1096"/>
                </a:lnTo>
                <a:lnTo>
                  <a:pt x="688" y="1080"/>
                </a:lnTo>
                <a:lnTo>
                  <a:pt x="696" y="1080"/>
                </a:lnTo>
                <a:lnTo>
                  <a:pt x="696" y="1072"/>
                </a:lnTo>
                <a:lnTo>
                  <a:pt x="704" y="1072"/>
                </a:lnTo>
                <a:lnTo>
                  <a:pt x="704" y="1056"/>
                </a:lnTo>
                <a:lnTo>
                  <a:pt x="712" y="1056"/>
                </a:lnTo>
                <a:lnTo>
                  <a:pt x="720" y="1056"/>
                </a:lnTo>
                <a:lnTo>
                  <a:pt x="736" y="1056"/>
                </a:lnTo>
                <a:lnTo>
                  <a:pt x="736" y="1048"/>
                </a:lnTo>
                <a:lnTo>
                  <a:pt x="744" y="1048"/>
                </a:lnTo>
                <a:lnTo>
                  <a:pt x="752" y="1048"/>
                </a:lnTo>
                <a:lnTo>
                  <a:pt x="760" y="1048"/>
                </a:lnTo>
                <a:lnTo>
                  <a:pt x="760" y="1016"/>
                </a:lnTo>
                <a:lnTo>
                  <a:pt x="768" y="1016"/>
                </a:lnTo>
                <a:lnTo>
                  <a:pt x="768" y="1000"/>
                </a:lnTo>
                <a:lnTo>
                  <a:pt x="776" y="1000"/>
                </a:lnTo>
                <a:lnTo>
                  <a:pt x="784" y="1000"/>
                </a:lnTo>
                <a:lnTo>
                  <a:pt x="792" y="1000"/>
                </a:lnTo>
                <a:lnTo>
                  <a:pt x="792" y="992"/>
                </a:lnTo>
                <a:lnTo>
                  <a:pt x="800" y="992"/>
                </a:lnTo>
                <a:lnTo>
                  <a:pt x="800" y="968"/>
                </a:lnTo>
                <a:lnTo>
                  <a:pt x="816" y="968"/>
                </a:lnTo>
                <a:lnTo>
                  <a:pt x="816" y="952"/>
                </a:lnTo>
                <a:lnTo>
                  <a:pt x="824" y="952"/>
                </a:lnTo>
                <a:lnTo>
                  <a:pt x="824" y="936"/>
                </a:lnTo>
                <a:lnTo>
                  <a:pt x="832" y="936"/>
                </a:lnTo>
                <a:lnTo>
                  <a:pt x="840" y="936"/>
                </a:lnTo>
                <a:lnTo>
                  <a:pt x="848" y="936"/>
                </a:lnTo>
                <a:lnTo>
                  <a:pt x="856" y="936"/>
                </a:lnTo>
                <a:lnTo>
                  <a:pt x="864" y="936"/>
                </a:lnTo>
                <a:lnTo>
                  <a:pt x="872" y="936"/>
                </a:lnTo>
                <a:lnTo>
                  <a:pt x="880" y="936"/>
                </a:lnTo>
                <a:lnTo>
                  <a:pt x="880" y="928"/>
                </a:lnTo>
                <a:lnTo>
                  <a:pt x="896" y="928"/>
                </a:lnTo>
                <a:lnTo>
                  <a:pt x="896" y="920"/>
                </a:lnTo>
                <a:lnTo>
                  <a:pt x="904" y="920"/>
                </a:lnTo>
                <a:lnTo>
                  <a:pt x="912" y="920"/>
                </a:lnTo>
                <a:lnTo>
                  <a:pt x="912" y="912"/>
                </a:lnTo>
                <a:lnTo>
                  <a:pt x="920" y="912"/>
                </a:lnTo>
                <a:lnTo>
                  <a:pt x="920" y="896"/>
                </a:lnTo>
                <a:lnTo>
                  <a:pt x="928" y="896"/>
                </a:lnTo>
                <a:lnTo>
                  <a:pt x="936" y="896"/>
                </a:lnTo>
                <a:lnTo>
                  <a:pt x="936" y="888"/>
                </a:lnTo>
                <a:lnTo>
                  <a:pt x="944" y="888"/>
                </a:lnTo>
                <a:lnTo>
                  <a:pt x="952" y="888"/>
                </a:lnTo>
                <a:lnTo>
                  <a:pt x="952" y="880"/>
                </a:lnTo>
                <a:lnTo>
                  <a:pt x="960" y="880"/>
                </a:lnTo>
                <a:lnTo>
                  <a:pt x="976" y="880"/>
                </a:lnTo>
                <a:lnTo>
                  <a:pt x="984" y="880"/>
                </a:lnTo>
                <a:lnTo>
                  <a:pt x="992" y="880"/>
                </a:lnTo>
                <a:lnTo>
                  <a:pt x="992" y="864"/>
                </a:lnTo>
                <a:lnTo>
                  <a:pt x="1000" y="864"/>
                </a:lnTo>
                <a:lnTo>
                  <a:pt x="1008" y="864"/>
                </a:lnTo>
                <a:lnTo>
                  <a:pt x="1016" y="864"/>
                </a:lnTo>
                <a:lnTo>
                  <a:pt x="1024" y="864"/>
                </a:lnTo>
                <a:lnTo>
                  <a:pt x="1032" y="864"/>
                </a:lnTo>
                <a:lnTo>
                  <a:pt x="1048" y="864"/>
                </a:lnTo>
                <a:lnTo>
                  <a:pt x="1056" y="864"/>
                </a:lnTo>
                <a:lnTo>
                  <a:pt x="1064" y="864"/>
                </a:lnTo>
                <a:lnTo>
                  <a:pt x="1064" y="848"/>
                </a:lnTo>
                <a:lnTo>
                  <a:pt x="1072" y="848"/>
                </a:lnTo>
                <a:lnTo>
                  <a:pt x="1072" y="824"/>
                </a:lnTo>
                <a:lnTo>
                  <a:pt x="1080" y="824"/>
                </a:lnTo>
                <a:lnTo>
                  <a:pt x="1088" y="824"/>
                </a:lnTo>
                <a:lnTo>
                  <a:pt x="1088" y="816"/>
                </a:lnTo>
                <a:lnTo>
                  <a:pt x="1096" y="816"/>
                </a:lnTo>
                <a:lnTo>
                  <a:pt x="1096" y="808"/>
                </a:lnTo>
                <a:lnTo>
                  <a:pt x="1104" y="808"/>
                </a:lnTo>
                <a:lnTo>
                  <a:pt x="1112" y="808"/>
                </a:lnTo>
                <a:lnTo>
                  <a:pt x="1112" y="784"/>
                </a:lnTo>
                <a:lnTo>
                  <a:pt x="1128" y="784"/>
                </a:lnTo>
                <a:lnTo>
                  <a:pt x="1136" y="784"/>
                </a:lnTo>
                <a:lnTo>
                  <a:pt x="1144" y="784"/>
                </a:lnTo>
                <a:lnTo>
                  <a:pt x="1152" y="784"/>
                </a:lnTo>
                <a:lnTo>
                  <a:pt x="1160" y="784"/>
                </a:lnTo>
                <a:lnTo>
                  <a:pt x="1168" y="784"/>
                </a:lnTo>
                <a:lnTo>
                  <a:pt x="1168" y="776"/>
                </a:lnTo>
                <a:lnTo>
                  <a:pt x="1176" y="776"/>
                </a:lnTo>
                <a:lnTo>
                  <a:pt x="1184" y="776"/>
                </a:lnTo>
                <a:lnTo>
                  <a:pt x="1192" y="776"/>
                </a:lnTo>
                <a:lnTo>
                  <a:pt x="1208" y="776"/>
                </a:lnTo>
                <a:lnTo>
                  <a:pt x="1208" y="768"/>
                </a:lnTo>
                <a:lnTo>
                  <a:pt x="1216" y="768"/>
                </a:lnTo>
                <a:lnTo>
                  <a:pt x="1216" y="760"/>
                </a:lnTo>
                <a:lnTo>
                  <a:pt x="1224" y="760"/>
                </a:lnTo>
                <a:lnTo>
                  <a:pt x="1232" y="760"/>
                </a:lnTo>
                <a:lnTo>
                  <a:pt x="1240" y="760"/>
                </a:lnTo>
                <a:lnTo>
                  <a:pt x="1248" y="760"/>
                </a:lnTo>
                <a:lnTo>
                  <a:pt x="1256" y="760"/>
                </a:lnTo>
                <a:lnTo>
                  <a:pt x="1264" y="760"/>
                </a:lnTo>
                <a:lnTo>
                  <a:pt x="1264" y="744"/>
                </a:lnTo>
                <a:lnTo>
                  <a:pt x="1272" y="744"/>
                </a:lnTo>
                <a:lnTo>
                  <a:pt x="1288" y="744"/>
                </a:lnTo>
                <a:lnTo>
                  <a:pt x="1288" y="736"/>
                </a:lnTo>
                <a:lnTo>
                  <a:pt x="1296" y="736"/>
                </a:lnTo>
                <a:lnTo>
                  <a:pt x="1304" y="736"/>
                </a:lnTo>
                <a:lnTo>
                  <a:pt x="1304" y="728"/>
                </a:lnTo>
                <a:lnTo>
                  <a:pt x="1312" y="728"/>
                </a:lnTo>
                <a:lnTo>
                  <a:pt x="1320" y="728"/>
                </a:lnTo>
                <a:lnTo>
                  <a:pt x="1328" y="728"/>
                </a:lnTo>
                <a:lnTo>
                  <a:pt x="1336" y="728"/>
                </a:lnTo>
                <a:lnTo>
                  <a:pt x="1344" y="728"/>
                </a:lnTo>
                <a:lnTo>
                  <a:pt x="1352" y="728"/>
                </a:lnTo>
                <a:lnTo>
                  <a:pt x="1368" y="728"/>
                </a:lnTo>
                <a:lnTo>
                  <a:pt x="1368" y="712"/>
                </a:lnTo>
                <a:lnTo>
                  <a:pt x="1376" y="712"/>
                </a:lnTo>
                <a:lnTo>
                  <a:pt x="1384" y="712"/>
                </a:lnTo>
                <a:lnTo>
                  <a:pt x="1392" y="712"/>
                </a:lnTo>
                <a:lnTo>
                  <a:pt x="1392" y="704"/>
                </a:lnTo>
                <a:lnTo>
                  <a:pt x="1400" y="704"/>
                </a:lnTo>
                <a:lnTo>
                  <a:pt x="1408" y="704"/>
                </a:lnTo>
                <a:lnTo>
                  <a:pt x="1416" y="704"/>
                </a:lnTo>
                <a:lnTo>
                  <a:pt x="1424" y="704"/>
                </a:lnTo>
                <a:lnTo>
                  <a:pt x="1432" y="704"/>
                </a:lnTo>
                <a:lnTo>
                  <a:pt x="1448" y="704"/>
                </a:lnTo>
                <a:lnTo>
                  <a:pt x="1448" y="688"/>
                </a:lnTo>
                <a:lnTo>
                  <a:pt x="1456" y="688"/>
                </a:lnTo>
                <a:lnTo>
                  <a:pt x="1464" y="688"/>
                </a:lnTo>
                <a:lnTo>
                  <a:pt x="1472" y="688"/>
                </a:lnTo>
                <a:lnTo>
                  <a:pt x="1472" y="672"/>
                </a:lnTo>
                <a:lnTo>
                  <a:pt x="1480" y="672"/>
                </a:lnTo>
                <a:lnTo>
                  <a:pt x="1480" y="664"/>
                </a:lnTo>
                <a:lnTo>
                  <a:pt x="1488" y="664"/>
                </a:lnTo>
                <a:lnTo>
                  <a:pt x="1488" y="656"/>
                </a:lnTo>
                <a:lnTo>
                  <a:pt x="1496" y="656"/>
                </a:lnTo>
                <a:lnTo>
                  <a:pt x="1504" y="656"/>
                </a:lnTo>
                <a:lnTo>
                  <a:pt x="1512" y="656"/>
                </a:lnTo>
                <a:lnTo>
                  <a:pt x="1512" y="632"/>
                </a:lnTo>
                <a:lnTo>
                  <a:pt x="1528" y="632"/>
                </a:lnTo>
                <a:lnTo>
                  <a:pt x="1536" y="632"/>
                </a:lnTo>
                <a:lnTo>
                  <a:pt x="1544" y="632"/>
                </a:lnTo>
                <a:lnTo>
                  <a:pt x="1552" y="632"/>
                </a:lnTo>
                <a:lnTo>
                  <a:pt x="1560" y="632"/>
                </a:lnTo>
                <a:lnTo>
                  <a:pt x="1568" y="632"/>
                </a:lnTo>
                <a:lnTo>
                  <a:pt x="1576" y="632"/>
                </a:lnTo>
                <a:lnTo>
                  <a:pt x="1584" y="632"/>
                </a:lnTo>
                <a:lnTo>
                  <a:pt x="1584" y="624"/>
                </a:lnTo>
                <a:lnTo>
                  <a:pt x="1592" y="624"/>
                </a:lnTo>
                <a:lnTo>
                  <a:pt x="1592" y="616"/>
                </a:lnTo>
                <a:lnTo>
                  <a:pt x="1608" y="616"/>
                </a:lnTo>
                <a:lnTo>
                  <a:pt x="1608" y="600"/>
                </a:lnTo>
                <a:lnTo>
                  <a:pt x="1616" y="600"/>
                </a:lnTo>
                <a:lnTo>
                  <a:pt x="1624" y="600"/>
                </a:lnTo>
                <a:lnTo>
                  <a:pt x="1624" y="592"/>
                </a:lnTo>
                <a:lnTo>
                  <a:pt x="1632" y="592"/>
                </a:lnTo>
                <a:lnTo>
                  <a:pt x="1640" y="592"/>
                </a:lnTo>
                <a:lnTo>
                  <a:pt x="1648" y="592"/>
                </a:lnTo>
                <a:lnTo>
                  <a:pt x="1656" y="592"/>
                </a:lnTo>
                <a:lnTo>
                  <a:pt x="1656" y="584"/>
                </a:lnTo>
                <a:lnTo>
                  <a:pt x="1664" y="584"/>
                </a:lnTo>
                <a:lnTo>
                  <a:pt x="1672" y="584"/>
                </a:lnTo>
                <a:lnTo>
                  <a:pt x="1672" y="568"/>
                </a:lnTo>
                <a:lnTo>
                  <a:pt x="1688" y="568"/>
                </a:lnTo>
                <a:lnTo>
                  <a:pt x="1696" y="568"/>
                </a:lnTo>
                <a:lnTo>
                  <a:pt x="1696" y="560"/>
                </a:lnTo>
                <a:lnTo>
                  <a:pt x="1704" y="560"/>
                </a:lnTo>
                <a:lnTo>
                  <a:pt x="1712" y="560"/>
                </a:lnTo>
                <a:lnTo>
                  <a:pt x="1720" y="560"/>
                </a:lnTo>
                <a:lnTo>
                  <a:pt x="1728" y="560"/>
                </a:lnTo>
                <a:lnTo>
                  <a:pt x="1736" y="560"/>
                </a:lnTo>
                <a:lnTo>
                  <a:pt x="1744" y="560"/>
                </a:lnTo>
                <a:lnTo>
                  <a:pt x="1752" y="560"/>
                </a:lnTo>
                <a:lnTo>
                  <a:pt x="1752" y="536"/>
                </a:lnTo>
                <a:lnTo>
                  <a:pt x="1768" y="536"/>
                </a:lnTo>
                <a:lnTo>
                  <a:pt x="1776" y="536"/>
                </a:lnTo>
                <a:lnTo>
                  <a:pt x="1784" y="536"/>
                </a:lnTo>
                <a:lnTo>
                  <a:pt x="1792" y="536"/>
                </a:lnTo>
                <a:lnTo>
                  <a:pt x="1800" y="536"/>
                </a:lnTo>
                <a:lnTo>
                  <a:pt x="1808" y="536"/>
                </a:lnTo>
                <a:lnTo>
                  <a:pt x="1816" y="536"/>
                </a:lnTo>
                <a:lnTo>
                  <a:pt x="1824" y="536"/>
                </a:lnTo>
                <a:lnTo>
                  <a:pt x="1832" y="536"/>
                </a:lnTo>
                <a:lnTo>
                  <a:pt x="1848" y="536"/>
                </a:lnTo>
                <a:lnTo>
                  <a:pt x="1856" y="536"/>
                </a:lnTo>
                <a:lnTo>
                  <a:pt x="1864" y="536"/>
                </a:lnTo>
                <a:lnTo>
                  <a:pt x="1872" y="536"/>
                </a:lnTo>
                <a:lnTo>
                  <a:pt x="1872" y="512"/>
                </a:lnTo>
                <a:lnTo>
                  <a:pt x="1880" y="512"/>
                </a:lnTo>
                <a:lnTo>
                  <a:pt x="1888" y="512"/>
                </a:lnTo>
                <a:lnTo>
                  <a:pt x="1896" y="512"/>
                </a:lnTo>
                <a:lnTo>
                  <a:pt x="1904" y="512"/>
                </a:lnTo>
                <a:lnTo>
                  <a:pt x="1920" y="512"/>
                </a:lnTo>
                <a:lnTo>
                  <a:pt x="1928" y="512"/>
                </a:lnTo>
                <a:lnTo>
                  <a:pt x="1936" y="512"/>
                </a:lnTo>
                <a:lnTo>
                  <a:pt x="1936" y="504"/>
                </a:lnTo>
                <a:lnTo>
                  <a:pt x="1944" y="504"/>
                </a:lnTo>
                <a:lnTo>
                  <a:pt x="1944" y="496"/>
                </a:lnTo>
                <a:lnTo>
                  <a:pt x="1952" y="496"/>
                </a:lnTo>
                <a:lnTo>
                  <a:pt x="1960" y="496"/>
                </a:lnTo>
                <a:lnTo>
                  <a:pt x="1968" y="496"/>
                </a:lnTo>
                <a:lnTo>
                  <a:pt x="1976" y="496"/>
                </a:lnTo>
                <a:lnTo>
                  <a:pt x="1984" y="496"/>
                </a:lnTo>
                <a:lnTo>
                  <a:pt x="1984" y="480"/>
                </a:lnTo>
                <a:lnTo>
                  <a:pt x="2000" y="480"/>
                </a:lnTo>
                <a:lnTo>
                  <a:pt x="2008" y="480"/>
                </a:lnTo>
                <a:lnTo>
                  <a:pt x="2008" y="472"/>
                </a:lnTo>
                <a:lnTo>
                  <a:pt x="2016" y="472"/>
                </a:lnTo>
                <a:lnTo>
                  <a:pt x="2024" y="472"/>
                </a:lnTo>
                <a:lnTo>
                  <a:pt x="2024" y="456"/>
                </a:lnTo>
                <a:lnTo>
                  <a:pt x="2032" y="456"/>
                </a:lnTo>
                <a:lnTo>
                  <a:pt x="2040" y="456"/>
                </a:lnTo>
                <a:lnTo>
                  <a:pt x="2048" y="456"/>
                </a:lnTo>
                <a:lnTo>
                  <a:pt x="2056" y="456"/>
                </a:lnTo>
                <a:lnTo>
                  <a:pt x="2056" y="448"/>
                </a:lnTo>
                <a:lnTo>
                  <a:pt x="2064" y="448"/>
                </a:lnTo>
                <a:lnTo>
                  <a:pt x="2080" y="448"/>
                </a:lnTo>
                <a:lnTo>
                  <a:pt x="2080" y="432"/>
                </a:lnTo>
                <a:lnTo>
                  <a:pt x="2088" y="432"/>
                </a:lnTo>
                <a:lnTo>
                  <a:pt x="2096" y="432"/>
                </a:lnTo>
                <a:lnTo>
                  <a:pt x="2104" y="432"/>
                </a:lnTo>
                <a:lnTo>
                  <a:pt x="2112" y="432"/>
                </a:lnTo>
                <a:lnTo>
                  <a:pt x="2112" y="424"/>
                </a:lnTo>
                <a:lnTo>
                  <a:pt x="2120" y="424"/>
                </a:lnTo>
                <a:lnTo>
                  <a:pt x="2128" y="424"/>
                </a:lnTo>
                <a:lnTo>
                  <a:pt x="2136" y="424"/>
                </a:lnTo>
                <a:lnTo>
                  <a:pt x="2144" y="424"/>
                </a:lnTo>
                <a:lnTo>
                  <a:pt x="2144" y="416"/>
                </a:lnTo>
                <a:lnTo>
                  <a:pt x="2160" y="416"/>
                </a:lnTo>
                <a:lnTo>
                  <a:pt x="2168" y="416"/>
                </a:lnTo>
                <a:lnTo>
                  <a:pt x="2176" y="416"/>
                </a:lnTo>
                <a:lnTo>
                  <a:pt x="2184" y="416"/>
                </a:lnTo>
                <a:lnTo>
                  <a:pt x="2192" y="416"/>
                </a:lnTo>
                <a:lnTo>
                  <a:pt x="2192" y="400"/>
                </a:lnTo>
                <a:lnTo>
                  <a:pt x="2200" y="400"/>
                </a:lnTo>
                <a:lnTo>
                  <a:pt x="2208" y="400"/>
                </a:lnTo>
                <a:lnTo>
                  <a:pt x="2216" y="400"/>
                </a:lnTo>
                <a:lnTo>
                  <a:pt x="2224" y="400"/>
                </a:lnTo>
                <a:lnTo>
                  <a:pt x="2224" y="392"/>
                </a:lnTo>
                <a:lnTo>
                  <a:pt x="2240" y="392"/>
                </a:lnTo>
                <a:lnTo>
                  <a:pt x="2248" y="392"/>
                </a:lnTo>
                <a:lnTo>
                  <a:pt x="2256" y="392"/>
                </a:lnTo>
                <a:lnTo>
                  <a:pt x="2264" y="392"/>
                </a:lnTo>
                <a:lnTo>
                  <a:pt x="2272" y="392"/>
                </a:lnTo>
                <a:lnTo>
                  <a:pt x="2280" y="392"/>
                </a:lnTo>
                <a:lnTo>
                  <a:pt x="2288" y="392"/>
                </a:lnTo>
                <a:lnTo>
                  <a:pt x="2296" y="392"/>
                </a:lnTo>
                <a:lnTo>
                  <a:pt x="2304" y="392"/>
                </a:lnTo>
                <a:lnTo>
                  <a:pt x="2320" y="392"/>
                </a:lnTo>
                <a:lnTo>
                  <a:pt x="2320" y="376"/>
                </a:lnTo>
                <a:lnTo>
                  <a:pt x="2328" y="376"/>
                </a:lnTo>
                <a:lnTo>
                  <a:pt x="2336" y="376"/>
                </a:lnTo>
                <a:lnTo>
                  <a:pt x="2344" y="376"/>
                </a:lnTo>
                <a:lnTo>
                  <a:pt x="2352" y="376"/>
                </a:lnTo>
                <a:lnTo>
                  <a:pt x="2360" y="376"/>
                </a:lnTo>
                <a:lnTo>
                  <a:pt x="2368" y="376"/>
                </a:lnTo>
                <a:lnTo>
                  <a:pt x="2376" y="376"/>
                </a:lnTo>
                <a:lnTo>
                  <a:pt x="2384" y="376"/>
                </a:lnTo>
                <a:lnTo>
                  <a:pt x="2400" y="376"/>
                </a:lnTo>
                <a:lnTo>
                  <a:pt x="2408" y="376"/>
                </a:lnTo>
                <a:lnTo>
                  <a:pt x="2416" y="376"/>
                </a:lnTo>
                <a:lnTo>
                  <a:pt x="2424" y="376"/>
                </a:lnTo>
                <a:lnTo>
                  <a:pt x="2432" y="376"/>
                </a:lnTo>
                <a:lnTo>
                  <a:pt x="2440" y="376"/>
                </a:lnTo>
                <a:lnTo>
                  <a:pt x="2448" y="376"/>
                </a:lnTo>
                <a:lnTo>
                  <a:pt x="2456" y="376"/>
                </a:lnTo>
                <a:lnTo>
                  <a:pt x="2464" y="376"/>
                </a:lnTo>
                <a:lnTo>
                  <a:pt x="2480" y="376"/>
                </a:lnTo>
                <a:lnTo>
                  <a:pt x="2488" y="376"/>
                </a:lnTo>
                <a:lnTo>
                  <a:pt x="2496" y="376"/>
                </a:lnTo>
                <a:lnTo>
                  <a:pt x="2504" y="376"/>
                </a:lnTo>
                <a:lnTo>
                  <a:pt x="2504" y="368"/>
                </a:lnTo>
                <a:lnTo>
                  <a:pt x="2512" y="368"/>
                </a:lnTo>
                <a:lnTo>
                  <a:pt x="2520" y="368"/>
                </a:lnTo>
                <a:lnTo>
                  <a:pt x="2528" y="368"/>
                </a:lnTo>
                <a:lnTo>
                  <a:pt x="2528" y="352"/>
                </a:lnTo>
                <a:lnTo>
                  <a:pt x="2536" y="352"/>
                </a:lnTo>
                <a:lnTo>
                  <a:pt x="2544" y="352"/>
                </a:lnTo>
                <a:lnTo>
                  <a:pt x="2560" y="352"/>
                </a:lnTo>
                <a:lnTo>
                  <a:pt x="2568" y="352"/>
                </a:lnTo>
                <a:lnTo>
                  <a:pt x="2576" y="352"/>
                </a:lnTo>
                <a:lnTo>
                  <a:pt x="2584" y="352"/>
                </a:lnTo>
                <a:lnTo>
                  <a:pt x="2592" y="352"/>
                </a:lnTo>
                <a:lnTo>
                  <a:pt x="2592" y="344"/>
                </a:lnTo>
                <a:lnTo>
                  <a:pt x="2600" y="344"/>
                </a:lnTo>
                <a:lnTo>
                  <a:pt x="2608" y="344"/>
                </a:lnTo>
                <a:lnTo>
                  <a:pt x="2616" y="344"/>
                </a:lnTo>
                <a:lnTo>
                  <a:pt x="2616" y="328"/>
                </a:lnTo>
                <a:lnTo>
                  <a:pt x="2624" y="328"/>
                </a:lnTo>
                <a:lnTo>
                  <a:pt x="2640" y="328"/>
                </a:lnTo>
                <a:lnTo>
                  <a:pt x="2648" y="328"/>
                </a:lnTo>
                <a:lnTo>
                  <a:pt x="2648" y="312"/>
                </a:lnTo>
                <a:lnTo>
                  <a:pt x="2656" y="312"/>
                </a:lnTo>
                <a:lnTo>
                  <a:pt x="2664" y="312"/>
                </a:lnTo>
                <a:lnTo>
                  <a:pt x="2672" y="312"/>
                </a:lnTo>
                <a:lnTo>
                  <a:pt x="2680" y="312"/>
                </a:lnTo>
                <a:lnTo>
                  <a:pt x="2688" y="312"/>
                </a:lnTo>
                <a:lnTo>
                  <a:pt x="2696" y="312"/>
                </a:lnTo>
                <a:lnTo>
                  <a:pt x="2704" y="312"/>
                </a:lnTo>
                <a:lnTo>
                  <a:pt x="2720" y="312"/>
                </a:lnTo>
                <a:lnTo>
                  <a:pt x="2728" y="312"/>
                </a:lnTo>
                <a:lnTo>
                  <a:pt x="2736" y="312"/>
                </a:lnTo>
                <a:lnTo>
                  <a:pt x="2744" y="312"/>
                </a:lnTo>
                <a:lnTo>
                  <a:pt x="2752" y="312"/>
                </a:lnTo>
                <a:lnTo>
                  <a:pt x="2760" y="312"/>
                </a:lnTo>
                <a:lnTo>
                  <a:pt x="2768" y="312"/>
                </a:lnTo>
                <a:lnTo>
                  <a:pt x="2776" y="312"/>
                </a:lnTo>
                <a:lnTo>
                  <a:pt x="2792" y="312"/>
                </a:lnTo>
                <a:lnTo>
                  <a:pt x="2800" y="312"/>
                </a:lnTo>
                <a:lnTo>
                  <a:pt x="2808" y="312"/>
                </a:lnTo>
                <a:lnTo>
                  <a:pt x="2816" y="312"/>
                </a:lnTo>
                <a:lnTo>
                  <a:pt x="2824" y="312"/>
                </a:lnTo>
                <a:lnTo>
                  <a:pt x="2832" y="312"/>
                </a:lnTo>
                <a:lnTo>
                  <a:pt x="2840" y="312"/>
                </a:lnTo>
                <a:lnTo>
                  <a:pt x="2848" y="312"/>
                </a:lnTo>
                <a:lnTo>
                  <a:pt x="2856" y="312"/>
                </a:lnTo>
                <a:lnTo>
                  <a:pt x="2872" y="312"/>
                </a:lnTo>
                <a:lnTo>
                  <a:pt x="2880" y="312"/>
                </a:lnTo>
                <a:lnTo>
                  <a:pt x="2880" y="288"/>
                </a:lnTo>
                <a:lnTo>
                  <a:pt x="2888" y="288"/>
                </a:lnTo>
                <a:lnTo>
                  <a:pt x="2896" y="288"/>
                </a:lnTo>
                <a:lnTo>
                  <a:pt x="2904" y="288"/>
                </a:lnTo>
                <a:lnTo>
                  <a:pt x="2912" y="288"/>
                </a:lnTo>
                <a:lnTo>
                  <a:pt x="2920" y="288"/>
                </a:lnTo>
                <a:lnTo>
                  <a:pt x="2920" y="272"/>
                </a:lnTo>
                <a:lnTo>
                  <a:pt x="2928" y="272"/>
                </a:lnTo>
                <a:lnTo>
                  <a:pt x="2936" y="272"/>
                </a:lnTo>
                <a:lnTo>
                  <a:pt x="2952" y="272"/>
                </a:lnTo>
                <a:lnTo>
                  <a:pt x="2960" y="272"/>
                </a:lnTo>
                <a:lnTo>
                  <a:pt x="2968" y="272"/>
                </a:lnTo>
                <a:lnTo>
                  <a:pt x="2976" y="272"/>
                </a:lnTo>
                <a:lnTo>
                  <a:pt x="2984" y="272"/>
                </a:lnTo>
                <a:lnTo>
                  <a:pt x="2992" y="272"/>
                </a:lnTo>
                <a:lnTo>
                  <a:pt x="3000" y="272"/>
                </a:lnTo>
                <a:lnTo>
                  <a:pt x="3008" y="272"/>
                </a:lnTo>
                <a:lnTo>
                  <a:pt x="3016" y="272"/>
                </a:lnTo>
                <a:lnTo>
                  <a:pt x="3032" y="272"/>
                </a:lnTo>
                <a:lnTo>
                  <a:pt x="3040" y="272"/>
                </a:lnTo>
                <a:lnTo>
                  <a:pt x="3040" y="264"/>
                </a:lnTo>
                <a:lnTo>
                  <a:pt x="3048" y="264"/>
                </a:lnTo>
                <a:lnTo>
                  <a:pt x="3056" y="264"/>
                </a:lnTo>
                <a:lnTo>
                  <a:pt x="3064" y="264"/>
                </a:lnTo>
                <a:lnTo>
                  <a:pt x="3072" y="264"/>
                </a:lnTo>
                <a:lnTo>
                  <a:pt x="3080" y="264"/>
                </a:lnTo>
                <a:lnTo>
                  <a:pt x="3088" y="264"/>
                </a:lnTo>
                <a:lnTo>
                  <a:pt x="3096" y="264"/>
                </a:lnTo>
                <a:lnTo>
                  <a:pt x="3112" y="264"/>
                </a:lnTo>
                <a:lnTo>
                  <a:pt x="3120" y="264"/>
                </a:lnTo>
                <a:lnTo>
                  <a:pt x="3128" y="264"/>
                </a:lnTo>
                <a:lnTo>
                  <a:pt x="3136" y="264"/>
                </a:lnTo>
                <a:lnTo>
                  <a:pt x="3144" y="264"/>
                </a:lnTo>
                <a:lnTo>
                  <a:pt x="3152" y="264"/>
                </a:lnTo>
                <a:lnTo>
                  <a:pt x="3160" y="264"/>
                </a:lnTo>
                <a:lnTo>
                  <a:pt x="3160" y="248"/>
                </a:lnTo>
                <a:lnTo>
                  <a:pt x="3168" y="248"/>
                </a:lnTo>
                <a:lnTo>
                  <a:pt x="3176" y="248"/>
                </a:lnTo>
                <a:lnTo>
                  <a:pt x="3192" y="248"/>
                </a:lnTo>
                <a:lnTo>
                  <a:pt x="3200" y="248"/>
                </a:lnTo>
                <a:lnTo>
                  <a:pt x="3208" y="248"/>
                </a:lnTo>
                <a:lnTo>
                  <a:pt x="3216" y="248"/>
                </a:lnTo>
                <a:lnTo>
                  <a:pt x="3224" y="248"/>
                </a:lnTo>
                <a:lnTo>
                  <a:pt x="3232" y="248"/>
                </a:lnTo>
                <a:lnTo>
                  <a:pt x="3240" y="248"/>
                </a:lnTo>
                <a:lnTo>
                  <a:pt x="3240" y="232"/>
                </a:lnTo>
                <a:lnTo>
                  <a:pt x="3248" y="232"/>
                </a:lnTo>
                <a:lnTo>
                  <a:pt x="3256" y="232"/>
                </a:lnTo>
                <a:lnTo>
                  <a:pt x="3272" y="232"/>
                </a:lnTo>
                <a:lnTo>
                  <a:pt x="3280" y="232"/>
                </a:lnTo>
                <a:lnTo>
                  <a:pt x="3288" y="232"/>
                </a:lnTo>
                <a:lnTo>
                  <a:pt x="3296" y="232"/>
                </a:lnTo>
                <a:lnTo>
                  <a:pt x="3296" y="216"/>
                </a:lnTo>
                <a:lnTo>
                  <a:pt x="3304" y="216"/>
                </a:lnTo>
                <a:lnTo>
                  <a:pt x="3312" y="216"/>
                </a:lnTo>
                <a:lnTo>
                  <a:pt x="3320" y="216"/>
                </a:lnTo>
                <a:lnTo>
                  <a:pt x="3328" y="216"/>
                </a:lnTo>
                <a:lnTo>
                  <a:pt x="3336" y="216"/>
                </a:lnTo>
                <a:lnTo>
                  <a:pt x="3352" y="216"/>
                </a:lnTo>
                <a:lnTo>
                  <a:pt x="3360" y="216"/>
                </a:lnTo>
                <a:lnTo>
                  <a:pt x="3360" y="200"/>
                </a:lnTo>
                <a:lnTo>
                  <a:pt x="3368" y="200"/>
                </a:lnTo>
                <a:lnTo>
                  <a:pt x="3376" y="200"/>
                </a:lnTo>
                <a:lnTo>
                  <a:pt x="3384" y="200"/>
                </a:lnTo>
                <a:lnTo>
                  <a:pt x="3392" y="200"/>
                </a:lnTo>
                <a:lnTo>
                  <a:pt x="3400" y="200"/>
                </a:lnTo>
                <a:lnTo>
                  <a:pt x="3408" y="200"/>
                </a:lnTo>
                <a:lnTo>
                  <a:pt x="3416" y="200"/>
                </a:lnTo>
                <a:lnTo>
                  <a:pt x="3416" y="176"/>
                </a:lnTo>
                <a:lnTo>
                  <a:pt x="3432" y="176"/>
                </a:lnTo>
                <a:lnTo>
                  <a:pt x="3432" y="160"/>
                </a:lnTo>
                <a:lnTo>
                  <a:pt x="3440" y="160"/>
                </a:lnTo>
                <a:lnTo>
                  <a:pt x="3448" y="160"/>
                </a:lnTo>
                <a:lnTo>
                  <a:pt x="3456" y="160"/>
                </a:lnTo>
                <a:lnTo>
                  <a:pt x="3464" y="160"/>
                </a:lnTo>
                <a:lnTo>
                  <a:pt x="3472" y="160"/>
                </a:lnTo>
                <a:lnTo>
                  <a:pt x="3480" y="160"/>
                </a:lnTo>
                <a:lnTo>
                  <a:pt x="3480" y="144"/>
                </a:lnTo>
                <a:lnTo>
                  <a:pt x="3488" y="144"/>
                </a:lnTo>
                <a:lnTo>
                  <a:pt x="3496" y="144"/>
                </a:lnTo>
                <a:lnTo>
                  <a:pt x="3512" y="144"/>
                </a:lnTo>
                <a:lnTo>
                  <a:pt x="3520" y="144"/>
                </a:lnTo>
                <a:lnTo>
                  <a:pt x="3528" y="144"/>
                </a:lnTo>
                <a:lnTo>
                  <a:pt x="3536" y="144"/>
                </a:lnTo>
                <a:lnTo>
                  <a:pt x="3544" y="144"/>
                </a:lnTo>
                <a:lnTo>
                  <a:pt x="3552" y="144"/>
                </a:lnTo>
                <a:lnTo>
                  <a:pt x="3552" y="128"/>
                </a:lnTo>
                <a:lnTo>
                  <a:pt x="3560" y="128"/>
                </a:lnTo>
                <a:lnTo>
                  <a:pt x="3560" y="96"/>
                </a:lnTo>
                <a:lnTo>
                  <a:pt x="3568" y="96"/>
                </a:lnTo>
                <a:lnTo>
                  <a:pt x="3576" y="96"/>
                </a:lnTo>
                <a:lnTo>
                  <a:pt x="3592" y="96"/>
                </a:lnTo>
                <a:lnTo>
                  <a:pt x="3600" y="96"/>
                </a:lnTo>
                <a:lnTo>
                  <a:pt x="3608" y="96"/>
                </a:lnTo>
                <a:lnTo>
                  <a:pt x="3616" y="96"/>
                </a:lnTo>
                <a:lnTo>
                  <a:pt x="3616" y="80"/>
                </a:lnTo>
                <a:lnTo>
                  <a:pt x="3624" y="80"/>
                </a:lnTo>
                <a:lnTo>
                  <a:pt x="3632" y="80"/>
                </a:lnTo>
                <a:lnTo>
                  <a:pt x="3640" y="80"/>
                </a:lnTo>
                <a:lnTo>
                  <a:pt x="3648" y="80"/>
                </a:lnTo>
                <a:lnTo>
                  <a:pt x="3664" y="80"/>
                </a:lnTo>
                <a:lnTo>
                  <a:pt x="3672" y="80"/>
                </a:lnTo>
                <a:lnTo>
                  <a:pt x="3680" y="80"/>
                </a:lnTo>
                <a:lnTo>
                  <a:pt x="3688" y="80"/>
                </a:lnTo>
                <a:lnTo>
                  <a:pt x="3688" y="64"/>
                </a:lnTo>
                <a:lnTo>
                  <a:pt x="3696" y="64"/>
                </a:lnTo>
                <a:lnTo>
                  <a:pt x="3696" y="48"/>
                </a:lnTo>
                <a:lnTo>
                  <a:pt x="3704" y="48"/>
                </a:lnTo>
                <a:lnTo>
                  <a:pt x="3712" y="48"/>
                </a:lnTo>
                <a:lnTo>
                  <a:pt x="3720" y="48"/>
                </a:lnTo>
                <a:lnTo>
                  <a:pt x="3728" y="48"/>
                </a:lnTo>
                <a:lnTo>
                  <a:pt x="3728" y="16"/>
                </a:lnTo>
                <a:lnTo>
                  <a:pt x="3744" y="16"/>
                </a:lnTo>
                <a:lnTo>
                  <a:pt x="3752" y="16"/>
                </a:lnTo>
                <a:lnTo>
                  <a:pt x="3760" y="16"/>
                </a:lnTo>
                <a:lnTo>
                  <a:pt x="3768" y="16"/>
                </a:lnTo>
                <a:lnTo>
                  <a:pt x="3776" y="16"/>
                </a:lnTo>
                <a:lnTo>
                  <a:pt x="3784" y="16"/>
                </a:lnTo>
                <a:lnTo>
                  <a:pt x="3792" y="16"/>
                </a:lnTo>
                <a:lnTo>
                  <a:pt x="3800" y="16"/>
                </a:lnTo>
                <a:lnTo>
                  <a:pt x="3808" y="16"/>
                </a:lnTo>
                <a:lnTo>
                  <a:pt x="3824" y="16"/>
                </a:lnTo>
                <a:lnTo>
                  <a:pt x="3832" y="16"/>
                </a:lnTo>
                <a:lnTo>
                  <a:pt x="3840" y="16"/>
                </a:lnTo>
                <a:lnTo>
                  <a:pt x="3848" y="16"/>
                </a:lnTo>
                <a:lnTo>
                  <a:pt x="3856" y="16"/>
                </a:lnTo>
                <a:lnTo>
                  <a:pt x="3864" y="16"/>
                </a:lnTo>
                <a:lnTo>
                  <a:pt x="3872" y="16"/>
                </a:lnTo>
                <a:lnTo>
                  <a:pt x="3880" y="16"/>
                </a:lnTo>
                <a:lnTo>
                  <a:pt x="3888" y="16"/>
                </a:lnTo>
                <a:lnTo>
                  <a:pt x="3904" y="16"/>
                </a:lnTo>
                <a:lnTo>
                  <a:pt x="3912" y="16"/>
                </a:lnTo>
                <a:lnTo>
                  <a:pt x="3920" y="16"/>
                </a:lnTo>
                <a:lnTo>
                  <a:pt x="3928" y="16"/>
                </a:lnTo>
                <a:lnTo>
                  <a:pt x="3936" y="16"/>
                </a:lnTo>
                <a:lnTo>
                  <a:pt x="3944" y="16"/>
                </a:lnTo>
                <a:lnTo>
                  <a:pt x="3952" y="16"/>
                </a:lnTo>
                <a:lnTo>
                  <a:pt x="3960" y="16"/>
                </a:lnTo>
                <a:lnTo>
                  <a:pt x="3968" y="16"/>
                </a:lnTo>
                <a:lnTo>
                  <a:pt x="3984" y="16"/>
                </a:lnTo>
                <a:lnTo>
                  <a:pt x="3984" y="0"/>
                </a:lnTo>
                <a:lnTo>
                  <a:pt x="3992" y="0"/>
                </a:lnTo>
                <a:lnTo>
                  <a:pt x="4000" y="0"/>
                </a:lnTo>
                <a:lnTo>
                  <a:pt x="4008" y="0"/>
                </a:lnTo>
              </a:path>
            </a:pathLst>
          </a:custGeom>
          <a:noFill/>
          <a:ln w="28575"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92" name="Freeform 32"/>
          <p:cNvSpPr>
            <a:spLocks/>
          </p:cNvSpPr>
          <p:nvPr/>
        </p:nvSpPr>
        <p:spPr bwMode="auto">
          <a:xfrm>
            <a:off x="1460500" y="2927350"/>
            <a:ext cx="6362700" cy="2984500"/>
          </a:xfrm>
          <a:custGeom>
            <a:avLst/>
            <a:gdLst>
              <a:gd name="T0" fmla="*/ 2147483647 w 4008"/>
              <a:gd name="T1" fmla="*/ 2147483647 h 1880"/>
              <a:gd name="T2" fmla="*/ 2147483647 w 4008"/>
              <a:gd name="T3" fmla="*/ 2147483647 h 1880"/>
              <a:gd name="T4" fmla="*/ 2147483647 w 4008"/>
              <a:gd name="T5" fmla="*/ 2147483647 h 1880"/>
              <a:gd name="T6" fmla="*/ 2147483647 w 4008"/>
              <a:gd name="T7" fmla="*/ 2147483647 h 1880"/>
              <a:gd name="T8" fmla="*/ 2147483647 w 4008"/>
              <a:gd name="T9" fmla="*/ 2147483647 h 1880"/>
              <a:gd name="T10" fmla="*/ 2147483647 w 4008"/>
              <a:gd name="T11" fmla="*/ 2147483647 h 1880"/>
              <a:gd name="T12" fmla="*/ 2147483647 w 4008"/>
              <a:gd name="T13" fmla="*/ 2147483647 h 1880"/>
              <a:gd name="T14" fmla="*/ 2147483647 w 4008"/>
              <a:gd name="T15" fmla="*/ 2147483647 h 1880"/>
              <a:gd name="T16" fmla="*/ 2147483647 w 4008"/>
              <a:gd name="T17" fmla="*/ 2147483647 h 1880"/>
              <a:gd name="T18" fmla="*/ 2147483647 w 4008"/>
              <a:gd name="T19" fmla="*/ 2147483647 h 1880"/>
              <a:gd name="T20" fmla="*/ 2147483647 w 4008"/>
              <a:gd name="T21" fmla="*/ 2147483647 h 1880"/>
              <a:gd name="T22" fmla="*/ 2147483647 w 4008"/>
              <a:gd name="T23" fmla="*/ 2147483647 h 1880"/>
              <a:gd name="T24" fmla="*/ 2147483647 w 4008"/>
              <a:gd name="T25" fmla="*/ 2147483647 h 1880"/>
              <a:gd name="T26" fmla="*/ 2147483647 w 4008"/>
              <a:gd name="T27" fmla="*/ 2147483647 h 1880"/>
              <a:gd name="T28" fmla="*/ 2147483647 w 4008"/>
              <a:gd name="T29" fmla="*/ 2147483647 h 1880"/>
              <a:gd name="T30" fmla="*/ 2147483647 w 4008"/>
              <a:gd name="T31" fmla="*/ 2147483647 h 1880"/>
              <a:gd name="T32" fmla="*/ 2147483647 w 4008"/>
              <a:gd name="T33" fmla="*/ 2147483647 h 1880"/>
              <a:gd name="T34" fmla="*/ 2147483647 w 4008"/>
              <a:gd name="T35" fmla="*/ 2147483647 h 1880"/>
              <a:gd name="T36" fmla="*/ 2147483647 w 4008"/>
              <a:gd name="T37" fmla="*/ 2147483647 h 1880"/>
              <a:gd name="T38" fmla="*/ 2147483647 w 4008"/>
              <a:gd name="T39" fmla="*/ 2147483647 h 1880"/>
              <a:gd name="T40" fmla="*/ 2147483647 w 4008"/>
              <a:gd name="T41" fmla="*/ 2147483647 h 1880"/>
              <a:gd name="T42" fmla="*/ 2147483647 w 4008"/>
              <a:gd name="T43" fmla="*/ 2147483647 h 1880"/>
              <a:gd name="T44" fmla="*/ 2147483647 w 4008"/>
              <a:gd name="T45" fmla="*/ 2147483647 h 1880"/>
              <a:gd name="T46" fmla="*/ 2147483647 w 4008"/>
              <a:gd name="T47" fmla="*/ 2147483647 h 1880"/>
              <a:gd name="T48" fmla="*/ 2147483647 w 4008"/>
              <a:gd name="T49" fmla="*/ 2147483647 h 1880"/>
              <a:gd name="T50" fmla="*/ 2147483647 w 4008"/>
              <a:gd name="T51" fmla="*/ 2147483647 h 1880"/>
              <a:gd name="T52" fmla="*/ 2147483647 w 4008"/>
              <a:gd name="T53" fmla="*/ 2147483647 h 1880"/>
              <a:gd name="T54" fmla="*/ 2147483647 w 4008"/>
              <a:gd name="T55" fmla="*/ 2147483647 h 1880"/>
              <a:gd name="T56" fmla="*/ 2147483647 w 4008"/>
              <a:gd name="T57" fmla="*/ 2147483647 h 1880"/>
              <a:gd name="T58" fmla="*/ 2147483647 w 4008"/>
              <a:gd name="T59" fmla="*/ 2147483647 h 1880"/>
              <a:gd name="T60" fmla="*/ 2147483647 w 4008"/>
              <a:gd name="T61" fmla="*/ 2147483647 h 1880"/>
              <a:gd name="T62" fmla="*/ 2147483647 w 4008"/>
              <a:gd name="T63" fmla="*/ 2147483647 h 1880"/>
              <a:gd name="T64" fmla="*/ 2147483647 w 4008"/>
              <a:gd name="T65" fmla="*/ 2147483647 h 1880"/>
              <a:gd name="T66" fmla="*/ 2147483647 w 4008"/>
              <a:gd name="T67" fmla="*/ 2147483647 h 1880"/>
              <a:gd name="T68" fmla="*/ 2147483647 w 4008"/>
              <a:gd name="T69" fmla="*/ 2147483647 h 1880"/>
              <a:gd name="T70" fmla="*/ 2147483647 w 4008"/>
              <a:gd name="T71" fmla="*/ 2147483647 h 1880"/>
              <a:gd name="T72" fmla="*/ 2147483647 w 4008"/>
              <a:gd name="T73" fmla="*/ 2147483647 h 1880"/>
              <a:gd name="T74" fmla="*/ 2147483647 w 4008"/>
              <a:gd name="T75" fmla="*/ 2147483647 h 1880"/>
              <a:gd name="T76" fmla="*/ 2147483647 w 4008"/>
              <a:gd name="T77" fmla="*/ 2147483647 h 1880"/>
              <a:gd name="T78" fmla="*/ 2147483647 w 4008"/>
              <a:gd name="T79" fmla="*/ 2147483647 h 1880"/>
              <a:gd name="T80" fmla="*/ 2147483647 w 4008"/>
              <a:gd name="T81" fmla="*/ 2147483647 h 1880"/>
              <a:gd name="T82" fmla="*/ 2147483647 w 4008"/>
              <a:gd name="T83" fmla="*/ 2147483647 h 1880"/>
              <a:gd name="T84" fmla="*/ 2147483647 w 4008"/>
              <a:gd name="T85" fmla="*/ 2147483647 h 1880"/>
              <a:gd name="T86" fmla="*/ 2147483647 w 4008"/>
              <a:gd name="T87" fmla="*/ 2147483647 h 1880"/>
              <a:gd name="T88" fmla="*/ 2147483647 w 4008"/>
              <a:gd name="T89" fmla="*/ 2147483647 h 1880"/>
              <a:gd name="T90" fmla="*/ 2147483647 w 4008"/>
              <a:gd name="T91" fmla="*/ 2147483647 h 1880"/>
              <a:gd name="T92" fmla="*/ 2147483647 w 4008"/>
              <a:gd name="T93" fmla="*/ 2147483647 h 1880"/>
              <a:gd name="T94" fmla="*/ 2147483647 w 4008"/>
              <a:gd name="T95" fmla="*/ 2147483647 h 1880"/>
              <a:gd name="T96" fmla="*/ 2147483647 w 4008"/>
              <a:gd name="T97" fmla="*/ 2147483647 h 1880"/>
              <a:gd name="T98" fmla="*/ 2147483647 w 4008"/>
              <a:gd name="T99" fmla="*/ 2147483647 h 1880"/>
              <a:gd name="T100" fmla="*/ 2147483647 w 4008"/>
              <a:gd name="T101" fmla="*/ 2147483647 h 1880"/>
              <a:gd name="T102" fmla="*/ 2147483647 w 4008"/>
              <a:gd name="T103" fmla="*/ 2147483647 h 1880"/>
              <a:gd name="T104" fmla="*/ 2147483647 w 4008"/>
              <a:gd name="T105" fmla="*/ 2147483647 h 1880"/>
              <a:gd name="T106" fmla="*/ 2147483647 w 4008"/>
              <a:gd name="T107" fmla="*/ 2147483647 h 1880"/>
              <a:gd name="T108" fmla="*/ 2147483647 w 4008"/>
              <a:gd name="T109" fmla="*/ 2147483647 h 1880"/>
              <a:gd name="T110" fmla="*/ 2147483647 w 4008"/>
              <a:gd name="T111" fmla="*/ 2147483647 h 1880"/>
              <a:gd name="T112" fmla="*/ 2147483647 w 4008"/>
              <a:gd name="T113" fmla="*/ 2147483647 h 1880"/>
              <a:gd name="T114" fmla="*/ 2147483647 w 4008"/>
              <a:gd name="T115" fmla="*/ 0 h 1880"/>
              <a:gd name="T116" fmla="*/ 2147483647 w 4008"/>
              <a:gd name="T117" fmla="*/ 0 h 1880"/>
              <a:gd name="T118" fmla="*/ 2147483647 w 4008"/>
              <a:gd name="T119" fmla="*/ 0 h 18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08"/>
              <a:gd name="T181" fmla="*/ 0 h 1880"/>
              <a:gd name="T182" fmla="*/ 4008 w 4008"/>
              <a:gd name="T183" fmla="*/ 1880 h 18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08" h="1880">
                <a:moveTo>
                  <a:pt x="0" y="1880"/>
                </a:moveTo>
                <a:lnTo>
                  <a:pt x="0" y="1880"/>
                </a:lnTo>
                <a:lnTo>
                  <a:pt x="8" y="1880"/>
                </a:lnTo>
                <a:lnTo>
                  <a:pt x="8" y="1400"/>
                </a:lnTo>
                <a:lnTo>
                  <a:pt x="24" y="1400"/>
                </a:lnTo>
                <a:lnTo>
                  <a:pt x="24" y="1320"/>
                </a:lnTo>
                <a:lnTo>
                  <a:pt x="32" y="1320"/>
                </a:lnTo>
                <a:lnTo>
                  <a:pt x="40" y="1320"/>
                </a:lnTo>
                <a:lnTo>
                  <a:pt x="40" y="1288"/>
                </a:lnTo>
                <a:lnTo>
                  <a:pt x="48" y="1288"/>
                </a:lnTo>
                <a:lnTo>
                  <a:pt x="48" y="1272"/>
                </a:lnTo>
                <a:lnTo>
                  <a:pt x="56" y="1272"/>
                </a:lnTo>
                <a:lnTo>
                  <a:pt x="56" y="1264"/>
                </a:lnTo>
                <a:lnTo>
                  <a:pt x="64" y="1264"/>
                </a:lnTo>
                <a:lnTo>
                  <a:pt x="64" y="1240"/>
                </a:lnTo>
                <a:lnTo>
                  <a:pt x="72" y="1240"/>
                </a:lnTo>
                <a:lnTo>
                  <a:pt x="80" y="1240"/>
                </a:lnTo>
                <a:lnTo>
                  <a:pt x="80" y="1232"/>
                </a:lnTo>
                <a:lnTo>
                  <a:pt x="88" y="1232"/>
                </a:lnTo>
                <a:lnTo>
                  <a:pt x="88" y="1208"/>
                </a:lnTo>
                <a:lnTo>
                  <a:pt x="104" y="1208"/>
                </a:lnTo>
                <a:lnTo>
                  <a:pt x="104" y="1192"/>
                </a:lnTo>
                <a:lnTo>
                  <a:pt x="112" y="1192"/>
                </a:lnTo>
                <a:lnTo>
                  <a:pt x="120" y="1192"/>
                </a:lnTo>
                <a:lnTo>
                  <a:pt x="128" y="1192"/>
                </a:lnTo>
                <a:lnTo>
                  <a:pt x="136" y="1192"/>
                </a:lnTo>
                <a:lnTo>
                  <a:pt x="144" y="1192"/>
                </a:lnTo>
                <a:lnTo>
                  <a:pt x="152" y="1192"/>
                </a:lnTo>
                <a:lnTo>
                  <a:pt x="152" y="1184"/>
                </a:lnTo>
                <a:lnTo>
                  <a:pt x="160" y="1184"/>
                </a:lnTo>
                <a:lnTo>
                  <a:pt x="176" y="1184"/>
                </a:lnTo>
                <a:lnTo>
                  <a:pt x="176" y="1176"/>
                </a:lnTo>
                <a:lnTo>
                  <a:pt x="184" y="1176"/>
                </a:lnTo>
                <a:lnTo>
                  <a:pt x="184" y="1160"/>
                </a:lnTo>
                <a:lnTo>
                  <a:pt x="192" y="1160"/>
                </a:lnTo>
                <a:lnTo>
                  <a:pt x="200" y="1160"/>
                </a:lnTo>
                <a:lnTo>
                  <a:pt x="200" y="1152"/>
                </a:lnTo>
                <a:lnTo>
                  <a:pt x="208" y="1152"/>
                </a:lnTo>
                <a:lnTo>
                  <a:pt x="216" y="1152"/>
                </a:lnTo>
                <a:lnTo>
                  <a:pt x="216" y="1144"/>
                </a:lnTo>
                <a:lnTo>
                  <a:pt x="224" y="1144"/>
                </a:lnTo>
                <a:lnTo>
                  <a:pt x="232" y="1144"/>
                </a:lnTo>
                <a:lnTo>
                  <a:pt x="232" y="1136"/>
                </a:lnTo>
                <a:lnTo>
                  <a:pt x="240" y="1136"/>
                </a:lnTo>
                <a:lnTo>
                  <a:pt x="256" y="1136"/>
                </a:lnTo>
                <a:lnTo>
                  <a:pt x="264" y="1136"/>
                </a:lnTo>
                <a:lnTo>
                  <a:pt x="264" y="1120"/>
                </a:lnTo>
                <a:lnTo>
                  <a:pt x="272" y="1120"/>
                </a:lnTo>
                <a:lnTo>
                  <a:pt x="272" y="1112"/>
                </a:lnTo>
                <a:lnTo>
                  <a:pt x="280" y="1112"/>
                </a:lnTo>
                <a:lnTo>
                  <a:pt x="280" y="1104"/>
                </a:lnTo>
                <a:lnTo>
                  <a:pt x="288" y="1104"/>
                </a:lnTo>
                <a:lnTo>
                  <a:pt x="296" y="1104"/>
                </a:lnTo>
                <a:lnTo>
                  <a:pt x="304" y="1104"/>
                </a:lnTo>
                <a:lnTo>
                  <a:pt x="312" y="1104"/>
                </a:lnTo>
                <a:lnTo>
                  <a:pt x="312" y="1096"/>
                </a:lnTo>
                <a:lnTo>
                  <a:pt x="320" y="1096"/>
                </a:lnTo>
                <a:lnTo>
                  <a:pt x="320" y="1080"/>
                </a:lnTo>
                <a:lnTo>
                  <a:pt x="336" y="1080"/>
                </a:lnTo>
                <a:lnTo>
                  <a:pt x="344" y="1080"/>
                </a:lnTo>
                <a:lnTo>
                  <a:pt x="352" y="1080"/>
                </a:lnTo>
                <a:lnTo>
                  <a:pt x="360" y="1080"/>
                </a:lnTo>
                <a:lnTo>
                  <a:pt x="368" y="1080"/>
                </a:lnTo>
                <a:lnTo>
                  <a:pt x="368" y="1072"/>
                </a:lnTo>
                <a:lnTo>
                  <a:pt x="376" y="1072"/>
                </a:lnTo>
                <a:lnTo>
                  <a:pt x="384" y="1072"/>
                </a:lnTo>
                <a:lnTo>
                  <a:pt x="384" y="1064"/>
                </a:lnTo>
                <a:lnTo>
                  <a:pt x="392" y="1064"/>
                </a:lnTo>
                <a:lnTo>
                  <a:pt x="392" y="1056"/>
                </a:lnTo>
                <a:lnTo>
                  <a:pt x="400" y="1056"/>
                </a:lnTo>
                <a:lnTo>
                  <a:pt x="400" y="1040"/>
                </a:lnTo>
                <a:lnTo>
                  <a:pt x="416" y="1040"/>
                </a:lnTo>
                <a:lnTo>
                  <a:pt x="416" y="1032"/>
                </a:lnTo>
                <a:lnTo>
                  <a:pt x="424" y="1032"/>
                </a:lnTo>
                <a:lnTo>
                  <a:pt x="432" y="1032"/>
                </a:lnTo>
                <a:lnTo>
                  <a:pt x="432" y="1016"/>
                </a:lnTo>
                <a:lnTo>
                  <a:pt x="440" y="1016"/>
                </a:lnTo>
                <a:lnTo>
                  <a:pt x="448" y="1016"/>
                </a:lnTo>
                <a:lnTo>
                  <a:pt x="456" y="1016"/>
                </a:lnTo>
                <a:lnTo>
                  <a:pt x="464" y="1016"/>
                </a:lnTo>
                <a:lnTo>
                  <a:pt x="472" y="1016"/>
                </a:lnTo>
                <a:lnTo>
                  <a:pt x="480" y="1016"/>
                </a:lnTo>
                <a:lnTo>
                  <a:pt x="480" y="1000"/>
                </a:lnTo>
                <a:lnTo>
                  <a:pt x="496" y="1000"/>
                </a:lnTo>
                <a:lnTo>
                  <a:pt x="496" y="984"/>
                </a:lnTo>
                <a:lnTo>
                  <a:pt x="504" y="984"/>
                </a:lnTo>
                <a:lnTo>
                  <a:pt x="512" y="984"/>
                </a:lnTo>
                <a:lnTo>
                  <a:pt x="520" y="984"/>
                </a:lnTo>
                <a:lnTo>
                  <a:pt x="520" y="976"/>
                </a:lnTo>
                <a:lnTo>
                  <a:pt x="528" y="976"/>
                </a:lnTo>
                <a:lnTo>
                  <a:pt x="528" y="960"/>
                </a:lnTo>
                <a:lnTo>
                  <a:pt x="536" y="960"/>
                </a:lnTo>
                <a:lnTo>
                  <a:pt x="536" y="952"/>
                </a:lnTo>
                <a:lnTo>
                  <a:pt x="544" y="952"/>
                </a:lnTo>
                <a:lnTo>
                  <a:pt x="552" y="952"/>
                </a:lnTo>
                <a:lnTo>
                  <a:pt x="560" y="952"/>
                </a:lnTo>
                <a:lnTo>
                  <a:pt x="576" y="952"/>
                </a:lnTo>
                <a:lnTo>
                  <a:pt x="576" y="944"/>
                </a:lnTo>
                <a:lnTo>
                  <a:pt x="584" y="944"/>
                </a:lnTo>
                <a:lnTo>
                  <a:pt x="584" y="920"/>
                </a:lnTo>
                <a:lnTo>
                  <a:pt x="592" y="920"/>
                </a:lnTo>
                <a:lnTo>
                  <a:pt x="600" y="920"/>
                </a:lnTo>
                <a:lnTo>
                  <a:pt x="608" y="920"/>
                </a:lnTo>
                <a:lnTo>
                  <a:pt x="608" y="912"/>
                </a:lnTo>
                <a:lnTo>
                  <a:pt x="616" y="912"/>
                </a:lnTo>
                <a:lnTo>
                  <a:pt x="624" y="912"/>
                </a:lnTo>
                <a:lnTo>
                  <a:pt x="632" y="912"/>
                </a:lnTo>
                <a:lnTo>
                  <a:pt x="632" y="904"/>
                </a:lnTo>
                <a:lnTo>
                  <a:pt x="640" y="904"/>
                </a:lnTo>
                <a:lnTo>
                  <a:pt x="656" y="904"/>
                </a:lnTo>
                <a:lnTo>
                  <a:pt x="664" y="904"/>
                </a:lnTo>
                <a:lnTo>
                  <a:pt x="672" y="904"/>
                </a:lnTo>
                <a:lnTo>
                  <a:pt x="680" y="904"/>
                </a:lnTo>
                <a:lnTo>
                  <a:pt x="688" y="904"/>
                </a:lnTo>
                <a:lnTo>
                  <a:pt x="688" y="880"/>
                </a:lnTo>
                <a:lnTo>
                  <a:pt x="696" y="880"/>
                </a:lnTo>
                <a:lnTo>
                  <a:pt x="696" y="872"/>
                </a:lnTo>
                <a:lnTo>
                  <a:pt x="704" y="872"/>
                </a:lnTo>
                <a:lnTo>
                  <a:pt x="712" y="872"/>
                </a:lnTo>
                <a:lnTo>
                  <a:pt x="712" y="864"/>
                </a:lnTo>
                <a:lnTo>
                  <a:pt x="720" y="864"/>
                </a:lnTo>
                <a:lnTo>
                  <a:pt x="736" y="864"/>
                </a:lnTo>
                <a:lnTo>
                  <a:pt x="744" y="864"/>
                </a:lnTo>
                <a:lnTo>
                  <a:pt x="744" y="840"/>
                </a:lnTo>
                <a:lnTo>
                  <a:pt x="752" y="840"/>
                </a:lnTo>
                <a:lnTo>
                  <a:pt x="760" y="840"/>
                </a:lnTo>
                <a:lnTo>
                  <a:pt x="760" y="832"/>
                </a:lnTo>
                <a:lnTo>
                  <a:pt x="768" y="832"/>
                </a:lnTo>
                <a:lnTo>
                  <a:pt x="776" y="832"/>
                </a:lnTo>
                <a:lnTo>
                  <a:pt x="784" y="832"/>
                </a:lnTo>
                <a:lnTo>
                  <a:pt x="792" y="832"/>
                </a:lnTo>
                <a:lnTo>
                  <a:pt x="800" y="832"/>
                </a:lnTo>
                <a:lnTo>
                  <a:pt x="800" y="824"/>
                </a:lnTo>
                <a:lnTo>
                  <a:pt x="816" y="824"/>
                </a:lnTo>
                <a:lnTo>
                  <a:pt x="816" y="816"/>
                </a:lnTo>
                <a:lnTo>
                  <a:pt x="824" y="816"/>
                </a:lnTo>
                <a:lnTo>
                  <a:pt x="832" y="816"/>
                </a:lnTo>
                <a:lnTo>
                  <a:pt x="840" y="816"/>
                </a:lnTo>
                <a:lnTo>
                  <a:pt x="848" y="816"/>
                </a:lnTo>
                <a:lnTo>
                  <a:pt x="856" y="816"/>
                </a:lnTo>
                <a:lnTo>
                  <a:pt x="864" y="816"/>
                </a:lnTo>
                <a:lnTo>
                  <a:pt x="872" y="816"/>
                </a:lnTo>
                <a:lnTo>
                  <a:pt x="880" y="816"/>
                </a:lnTo>
                <a:lnTo>
                  <a:pt x="896" y="816"/>
                </a:lnTo>
                <a:lnTo>
                  <a:pt x="896" y="800"/>
                </a:lnTo>
                <a:lnTo>
                  <a:pt x="904" y="800"/>
                </a:lnTo>
                <a:lnTo>
                  <a:pt x="904" y="792"/>
                </a:lnTo>
                <a:lnTo>
                  <a:pt x="912" y="792"/>
                </a:lnTo>
                <a:lnTo>
                  <a:pt x="920" y="792"/>
                </a:lnTo>
                <a:lnTo>
                  <a:pt x="928" y="792"/>
                </a:lnTo>
                <a:lnTo>
                  <a:pt x="928" y="784"/>
                </a:lnTo>
                <a:lnTo>
                  <a:pt x="936" y="784"/>
                </a:lnTo>
                <a:lnTo>
                  <a:pt x="944" y="784"/>
                </a:lnTo>
                <a:lnTo>
                  <a:pt x="952" y="784"/>
                </a:lnTo>
                <a:lnTo>
                  <a:pt x="952" y="776"/>
                </a:lnTo>
                <a:lnTo>
                  <a:pt x="960" y="776"/>
                </a:lnTo>
                <a:lnTo>
                  <a:pt x="976" y="776"/>
                </a:lnTo>
                <a:lnTo>
                  <a:pt x="984" y="776"/>
                </a:lnTo>
                <a:lnTo>
                  <a:pt x="992" y="776"/>
                </a:lnTo>
                <a:lnTo>
                  <a:pt x="1000" y="776"/>
                </a:lnTo>
                <a:lnTo>
                  <a:pt x="1000" y="760"/>
                </a:lnTo>
                <a:lnTo>
                  <a:pt x="1008" y="760"/>
                </a:lnTo>
                <a:lnTo>
                  <a:pt x="1008" y="752"/>
                </a:lnTo>
                <a:lnTo>
                  <a:pt x="1016" y="752"/>
                </a:lnTo>
                <a:lnTo>
                  <a:pt x="1024" y="752"/>
                </a:lnTo>
                <a:lnTo>
                  <a:pt x="1024" y="744"/>
                </a:lnTo>
                <a:lnTo>
                  <a:pt x="1032" y="744"/>
                </a:lnTo>
                <a:lnTo>
                  <a:pt x="1032" y="712"/>
                </a:lnTo>
                <a:lnTo>
                  <a:pt x="1048" y="712"/>
                </a:lnTo>
                <a:lnTo>
                  <a:pt x="1048" y="704"/>
                </a:lnTo>
                <a:lnTo>
                  <a:pt x="1056" y="704"/>
                </a:lnTo>
                <a:lnTo>
                  <a:pt x="1064" y="704"/>
                </a:lnTo>
                <a:lnTo>
                  <a:pt x="1072" y="704"/>
                </a:lnTo>
                <a:lnTo>
                  <a:pt x="1080" y="704"/>
                </a:lnTo>
                <a:lnTo>
                  <a:pt x="1088" y="704"/>
                </a:lnTo>
                <a:lnTo>
                  <a:pt x="1096" y="704"/>
                </a:lnTo>
                <a:lnTo>
                  <a:pt x="1104" y="704"/>
                </a:lnTo>
                <a:lnTo>
                  <a:pt x="1112" y="704"/>
                </a:lnTo>
                <a:lnTo>
                  <a:pt x="1128" y="704"/>
                </a:lnTo>
                <a:lnTo>
                  <a:pt x="1136" y="704"/>
                </a:lnTo>
                <a:lnTo>
                  <a:pt x="1144" y="704"/>
                </a:lnTo>
                <a:lnTo>
                  <a:pt x="1144" y="688"/>
                </a:lnTo>
                <a:lnTo>
                  <a:pt x="1152" y="688"/>
                </a:lnTo>
                <a:lnTo>
                  <a:pt x="1160" y="688"/>
                </a:lnTo>
                <a:lnTo>
                  <a:pt x="1160" y="680"/>
                </a:lnTo>
                <a:lnTo>
                  <a:pt x="1168" y="680"/>
                </a:lnTo>
                <a:lnTo>
                  <a:pt x="1176" y="680"/>
                </a:lnTo>
                <a:lnTo>
                  <a:pt x="1184" y="680"/>
                </a:lnTo>
                <a:lnTo>
                  <a:pt x="1192" y="680"/>
                </a:lnTo>
                <a:lnTo>
                  <a:pt x="1208" y="680"/>
                </a:lnTo>
                <a:lnTo>
                  <a:pt x="1208" y="672"/>
                </a:lnTo>
                <a:lnTo>
                  <a:pt x="1216" y="672"/>
                </a:lnTo>
                <a:lnTo>
                  <a:pt x="1216" y="664"/>
                </a:lnTo>
                <a:lnTo>
                  <a:pt x="1224" y="664"/>
                </a:lnTo>
                <a:lnTo>
                  <a:pt x="1224" y="648"/>
                </a:lnTo>
                <a:lnTo>
                  <a:pt x="1232" y="648"/>
                </a:lnTo>
                <a:lnTo>
                  <a:pt x="1232" y="640"/>
                </a:lnTo>
                <a:lnTo>
                  <a:pt x="1240" y="640"/>
                </a:lnTo>
                <a:lnTo>
                  <a:pt x="1240" y="632"/>
                </a:lnTo>
                <a:lnTo>
                  <a:pt x="1248" y="632"/>
                </a:lnTo>
                <a:lnTo>
                  <a:pt x="1248" y="608"/>
                </a:lnTo>
                <a:lnTo>
                  <a:pt x="1256" y="608"/>
                </a:lnTo>
                <a:lnTo>
                  <a:pt x="1256" y="592"/>
                </a:lnTo>
                <a:lnTo>
                  <a:pt x="1264" y="592"/>
                </a:lnTo>
                <a:lnTo>
                  <a:pt x="1264" y="584"/>
                </a:lnTo>
                <a:lnTo>
                  <a:pt x="1272" y="584"/>
                </a:lnTo>
                <a:lnTo>
                  <a:pt x="1288" y="584"/>
                </a:lnTo>
                <a:lnTo>
                  <a:pt x="1296" y="584"/>
                </a:lnTo>
                <a:lnTo>
                  <a:pt x="1304" y="584"/>
                </a:lnTo>
                <a:lnTo>
                  <a:pt x="1312" y="584"/>
                </a:lnTo>
                <a:lnTo>
                  <a:pt x="1320" y="584"/>
                </a:lnTo>
                <a:lnTo>
                  <a:pt x="1328" y="584"/>
                </a:lnTo>
                <a:lnTo>
                  <a:pt x="1328" y="560"/>
                </a:lnTo>
                <a:lnTo>
                  <a:pt x="1336" y="560"/>
                </a:lnTo>
                <a:lnTo>
                  <a:pt x="1344" y="560"/>
                </a:lnTo>
                <a:lnTo>
                  <a:pt x="1344" y="552"/>
                </a:lnTo>
                <a:lnTo>
                  <a:pt x="1352" y="552"/>
                </a:lnTo>
                <a:lnTo>
                  <a:pt x="1368" y="552"/>
                </a:lnTo>
                <a:lnTo>
                  <a:pt x="1368" y="536"/>
                </a:lnTo>
                <a:lnTo>
                  <a:pt x="1376" y="536"/>
                </a:lnTo>
                <a:lnTo>
                  <a:pt x="1376" y="528"/>
                </a:lnTo>
                <a:lnTo>
                  <a:pt x="1384" y="528"/>
                </a:lnTo>
                <a:lnTo>
                  <a:pt x="1392" y="528"/>
                </a:lnTo>
                <a:lnTo>
                  <a:pt x="1400" y="528"/>
                </a:lnTo>
                <a:lnTo>
                  <a:pt x="1408" y="528"/>
                </a:lnTo>
                <a:lnTo>
                  <a:pt x="1408" y="496"/>
                </a:lnTo>
                <a:lnTo>
                  <a:pt x="1416" y="496"/>
                </a:lnTo>
                <a:lnTo>
                  <a:pt x="1424" y="496"/>
                </a:lnTo>
                <a:lnTo>
                  <a:pt x="1432" y="496"/>
                </a:lnTo>
                <a:lnTo>
                  <a:pt x="1432" y="488"/>
                </a:lnTo>
                <a:lnTo>
                  <a:pt x="1448" y="488"/>
                </a:lnTo>
                <a:lnTo>
                  <a:pt x="1456" y="488"/>
                </a:lnTo>
                <a:lnTo>
                  <a:pt x="1456" y="480"/>
                </a:lnTo>
                <a:lnTo>
                  <a:pt x="1464" y="480"/>
                </a:lnTo>
                <a:lnTo>
                  <a:pt x="1472" y="480"/>
                </a:lnTo>
                <a:lnTo>
                  <a:pt x="1480" y="480"/>
                </a:lnTo>
                <a:lnTo>
                  <a:pt x="1488" y="480"/>
                </a:lnTo>
                <a:lnTo>
                  <a:pt x="1496" y="480"/>
                </a:lnTo>
                <a:lnTo>
                  <a:pt x="1504" y="480"/>
                </a:lnTo>
                <a:lnTo>
                  <a:pt x="1512" y="480"/>
                </a:lnTo>
                <a:lnTo>
                  <a:pt x="1528" y="480"/>
                </a:lnTo>
                <a:lnTo>
                  <a:pt x="1536" y="480"/>
                </a:lnTo>
                <a:lnTo>
                  <a:pt x="1544" y="480"/>
                </a:lnTo>
                <a:lnTo>
                  <a:pt x="1552" y="480"/>
                </a:lnTo>
                <a:lnTo>
                  <a:pt x="1560" y="480"/>
                </a:lnTo>
                <a:lnTo>
                  <a:pt x="1568" y="480"/>
                </a:lnTo>
                <a:lnTo>
                  <a:pt x="1576" y="480"/>
                </a:lnTo>
                <a:lnTo>
                  <a:pt x="1584" y="480"/>
                </a:lnTo>
                <a:lnTo>
                  <a:pt x="1584" y="464"/>
                </a:lnTo>
                <a:lnTo>
                  <a:pt x="1592" y="464"/>
                </a:lnTo>
                <a:lnTo>
                  <a:pt x="1608" y="464"/>
                </a:lnTo>
                <a:lnTo>
                  <a:pt x="1616" y="464"/>
                </a:lnTo>
                <a:lnTo>
                  <a:pt x="1616" y="456"/>
                </a:lnTo>
                <a:lnTo>
                  <a:pt x="1624" y="456"/>
                </a:lnTo>
                <a:lnTo>
                  <a:pt x="1632" y="456"/>
                </a:lnTo>
                <a:lnTo>
                  <a:pt x="1640" y="456"/>
                </a:lnTo>
                <a:lnTo>
                  <a:pt x="1648" y="456"/>
                </a:lnTo>
                <a:lnTo>
                  <a:pt x="1656" y="456"/>
                </a:lnTo>
                <a:lnTo>
                  <a:pt x="1664" y="456"/>
                </a:lnTo>
                <a:lnTo>
                  <a:pt x="1672" y="456"/>
                </a:lnTo>
                <a:lnTo>
                  <a:pt x="1688" y="456"/>
                </a:lnTo>
                <a:lnTo>
                  <a:pt x="1696" y="456"/>
                </a:lnTo>
                <a:lnTo>
                  <a:pt x="1704" y="456"/>
                </a:lnTo>
                <a:lnTo>
                  <a:pt x="1712" y="456"/>
                </a:lnTo>
                <a:lnTo>
                  <a:pt x="1712" y="448"/>
                </a:lnTo>
                <a:lnTo>
                  <a:pt x="1720" y="448"/>
                </a:lnTo>
                <a:lnTo>
                  <a:pt x="1728" y="448"/>
                </a:lnTo>
                <a:lnTo>
                  <a:pt x="1736" y="448"/>
                </a:lnTo>
                <a:lnTo>
                  <a:pt x="1744" y="448"/>
                </a:lnTo>
                <a:lnTo>
                  <a:pt x="1752" y="448"/>
                </a:lnTo>
                <a:lnTo>
                  <a:pt x="1768" y="448"/>
                </a:lnTo>
                <a:lnTo>
                  <a:pt x="1768" y="432"/>
                </a:lnTo>
                <a:lnTo>
                  <a:pt x="1776" y="432"/>
                </a:lnTo>
                <a:lnTo>
                  <a:pt x="1784" y="432"/>
                </a:lnTo>
                <a:lnTo>
                  <a:pt x="1792" y="432"/>
                </a:lnTo>
                <a:lnTo>
                  <a:pt x="1792" y="424"/>
                </a:lnTo>
                <a:lnTo>
                  <a:pt x="1800" y="424"/>
                </a:lnTo>
                <a:lnTo>
                  <a:pt x="1808" y="424"/>
                </a:lnTo>
                <a:lnTo>
                  <a:pt x="1816" y="424"/>
                </a:lnTo>
                <a:lnTo>
                  <a:pt x="1824" y="424"/>
                </a:lnTo>
                <a:lnTo>
                  <a:pt x="1832" y="424"/>
                </a:lnTo>
                <a:lnTo>
                  <a:pt x="1848" y="424"/>
                </a:lnTo>
                <a:lnTo>
                  <a:pt x="1856" y="424"/>
                </a:lnTo>
                <a:lnTo>
                  <a:pt x="1864" y="424"/>
                </a:lnTo>
                <a:lnTo>
                  <a:pt x="1872" y="424"/>
                </a:lnTo>
                <a:lnTo>
                  <a:pt x="1880" y="424"/>
                </a:lnTo>
                <a:lnTo>
                  <a:pt x="1888" y="424"/>
                </a:lnTo>
                <a:lnTo>
                  <a:pt x="1896" y="424"/>
                </a:lnTo>
                <a:lnTo>
                  <a:pt x="1904" y="424"/>
                </a:lnTo>
                <a:lnTo>
                  <a:pt x="1920" y="424"/>
                </a:lnTo>
                <a:lnTo>
                  <a:pt x="1928" y="424"/>
                </a:lnTo>
                <a:lnTo>
                  <a:pt x="1936" y="424"/>
                </a:lnTo>
                <a:lnTo>
                  <a:pt x="1936" y="400"/>
                </a:lnTo>
                <a:lnTo>
                  <a:pt x="1944" y="400"/>
                </a:lnTo>
                <a:lnTo>
                  <a:pt x="1952" y="400"/>
                </a:lnTo>
                <a:lnTo>
                  <a:pt x="1952" y="392"/>
                </a:lnTo>
                <a:lnTo>
                  <a:pt x="1960" y="392"/>
                </a:lnTo>
                <a:lnTo>
                  <a:pt x="1960" y="376"/>
                </a:lnTo>
                <a:lnTo>
                  <a:pt x="1968" y="376"/>
                </a:lnTo>
                <a:lnTo>
                  <a:pt x="1976" y="376"/>
                </a:lnTo>
                <a:lnTo>
                  <a:pt x="1984" y="376"/>
                </a:lnTo>
                <a:lnTo>
                  <a:pt x="2000" y="376"/>
                </a:lnTo>
                <a:lnTo>
                  <a:pt x="2008" y="376"/>
                </a:lnTo>
                <a:lnTo>
                  <a:pt x="2016" y="376"/>
                </a:lnTo>
                <a:lnTo>
                  <a:pt x="2024" y="376"/>
                </a:lnTo>
                <a:lnTo>
                  <a:pt x="2032" y="376"/>
                </a:lnTo>
                <a:lnTo>
                  <a:pt x="2032" y="368"/>
                </a:lnTo>
                <a:lnTo>
                  <a:pt x="2040" y="368"/>
                </a:lnTo>
                <a:lnTo>
                  <a:pt x="2040" y="352"/>
                </a:lnTo>
                <a:lnTo>
                  <a:pt x="2048" y="352"/>
                </a:lnTo>
                <a:lnTo>
                  <a:pt x="2056" y="352"/>
                </a:lnTo>
                <a:lnTo>
                  <a:pt x="2064" y="352"/>
                </a:lnTo>
                <a:lnTo>
                  <a:pt x="2080" y="352"/>
                </a:lnTo>
                <a:lnTo>
                  <a:pt x="2088" y="352"/>
                </a:lnTo>
                <a:lnTo>
                  <a:pt x="2096" y="352"/>
                </a:lnTo>
                <a:lnTo>
                  <a:pt x="2096" y="344"/>
                </a:lnTo>
                <a:lnTo>
                  <a:pt x="2104" y="344"/>
                </a:lnTo>
                <a:lnTo>
                  <a:pt x="2112" y="344"/>
                </a:lnTo>
                <a:lnTo>
                  <a:pt x="2120" y="344"/>
                </a:lnTo>
                <a:lnTo>
                  <a:pt x="2128" y="344"/>
                </a:lnTo>
                <a:lnTo>
                  <a:pt x="2136" y="344"/>
                </a:lnTo>
                <a:lnTo>
                  <a:pt x="2136" y="328"/>
                </a:lnTo>
                <a:lnTo>
                  <a:pt x="2144" y="328"/>
                </a:lnTo>
                <a:lnTo>
                  <a:pt x="2160" y="328"/>
                </a:lnTo>
                <a:lnTo>
                  <a:pt x="2168" y="328"/>
                </a:lnTo>
                <a:lnTo>
                  <a:pt x="2176" y="328"/>
                </a:lnTo>
                <a:lnTo>
                  <a:pt x="2184" y="328"/>
                </a:lnTo>
                <a:lnTo>
                  <a:pt x="2192" y="328"/>
                </a:lnTo>
                <a:lnTo>
                  <a:pt x="2192" y="320"/>
                </a:lnTo>
                <a:lnTo>
                  <a:pt x="2200" y="320"/>
                </a:lnTo>
                <a:lnTo>
                  <a:pt x="2208" y="320"/>
                </a:lnTo>
                <a:lnTo>
                  <a:pt x="2216" y="320"/>
                </a:lnTo>
                <a:lnTo>
                  <a:pt x="2216" y="312"/>
                </a:lnTo>
                <a:lnTo>
                  <a:pt x="2224" y="312"/>
                </a:lnTo>
                <a:lnTo>
                  <a:pt x="2240" y="312"/>
                </a:lnTo>
                <a:lnTo>
                  <a:pt x="2240" y="296"/>
                </a:lnTo>
                <a:lnTo>
                  <a:pt x="2248" y="296"/>
                </a:lnTo>
                <a:lnTo>
                  <a:pt x="2256" y="296"/>
                </a:lnTo>
                <a:lnTo>
                  <a:pt x="2264" y="296"/>
                </a:lnTo>
                <a:lnTo>
                  <a:pt x="2272" y="296"/>
                </a:lnTo>
                <a:lnTo>
                  <a:pt x="2280" y="296"/>
                </a:lnTo>
                <a:lnTo>
                  <a:pt x="2288" y="296"/>
                </a:lnTo>
                <a:lnTo>
                  <a:pt x="2296" y="296"/>
                </a:lnTo>
                <a:lnTo>
                  <a:pt x="2304" y="296"/>
                </a:lnTo>
                <a:lnTo>
                  <a:pt x="2320" y="296"/>
                </a:lnTo>
                <a:lnTo>
                  <a:pt x="2328" y="296"/>
                </a:lnTo>
                <a:lnTo>
                  <a:pt x="2336" y="296"/>
                </a:lnTo>
                <a:lnTo>
                  <a:pt x="2344" y="296"/>
                </a:lnTo>
                <a:lnTo>
                  <a:pt x="2352" y="296"/>
                </a:lnTo>
                <a:lnTo>
                  <a:pt x="2360" y="296"/>
                </a:lnTo>
                <a:lnTo>
                  <a:pt x="2360" y="288"/>
                </a:lnTo>
                <a:lnTo>
                  <a:pt x="2368" y="288"/>
                </a:lnTo>
                <a:lnTo>
                  <a:pt x="2376" y="288"/>
                </a:lnTo>
                <a:lnTo>
                  <a:pt x="2376" y="272"/>
                </a:lnTo>
                <a:lnTo>
                  <a:pt x="2384" y="272"/>
                </a:lnTo>
                <a:lnTo>
                  <a:pt x="2400" y="272"/>
                </a:lnTo>
                <a:lnTo>
                  <a:pt x="2400" y="264"/>
                </a:lnTo>
                <a:lnTo>
                  <a:pt x="2408" y="264"/>
                </a:lnTo>
                <a:lnTo>
                  <a:pt x="2416" y="264"/>
                </a:lnTo>
                <a:lnTo>
                  <a:pt x="2424" y="264"/>
                </a:lnTo>
                <a:lnTo>
                  <a:pt x="2432" y="264"/>
                </a:lnTo>
                <a:lnTo>
                  <a:pt x="2440" y="264"/>
                </a:lnTo>
                <a:lnTo>
                  <a:pt x="2440" y="248"/>
                </a:lnTo>
                <a:lnTo>
                  <a:pt x="2448" y="248"/>
                </a:lnTo>
                <a:lnTo>
                  <a:pt x="2448" y="232"/>
                </a:lnTo>
                <a:lnTo>
                  <a:pt x="2456" y="232"/>
                </a:lnTo>
                <a:lnTo>
                  <a:pt x="2464" y="232"/>
                </a:lnTo>
                <a:lnTo>
                  <a:pt x="2480" y="232"/>
                </a:lnTo>
                <a:lnTo>
                  <a:pt x="2488" y="232"/>
                </a:lnTo>
                <a:lnTo>
                  <a:pt x="2496" y="232"/>
                </a:lnTo>
                <a:lnTo>
                  <a:pt x="2504" y="232"/>
                </a:lnTo>
                <a:lnTo>
                  <a:pt x="2512" y="232"/>
                </a:lnTo>
                <a:lnTo>
                  <a:pt x="2520" y="232"/>
                </a:lnTo>
                <a:lnTo>
                  <a:pt x="2528" y="232"/>
                </a:lnTo>
                <a:lnTo>
                  <a:pt x="2536" y="232"/>
                </a:lnTo>
                <a:lnTo>
                  <a:pt x="2544" y="232"/>
                </a:lnTo>
                <a:lnTo>
                  <a:pt x="2560" y="232"/>
                </a:lnTo>
                <a:lnTo>
                  <a:pt x="2568" y="232"/>
                </a:lnTo>
                <a:lnTo>
                  <a:pt x="2576" y="232"/>
                </a:lnTo>
                <a:lnTo>
                  <a:pt x="2584" y="232"/>
                </a:lnTo>
                <a:lnTo>
                  <a:pt x="2584" y="224"/>
                </a:lnTo>
                <a:lnTo>
                  <a:pt x="2592" y="224"/>
                </a:lnTo>
                <a:lnTo>
                  <a:pt x="2592" y="208"/>
                </a:lnTo>
                <a:lnTo>
                  <a:pt x="2600" y="208"/>
                </a:lnTo>
                <a:lnTo>
                  <a:pt x="2608" y="208"/>
                </a:lnTo>
                <a:lnTo>
                  <a:pt x="2616" y="208"/>
                </a:lnTo>
                <a:lnTo>
                  <a:pt x="2624" y="208"/>
                </a:lnTo>
                <a:lnTo>
                  <a:pt x="2624" y="200"/>
                </a:lnTo>
                <a:lnTo>
                  <a:pt x="2640" y="200"/>
                </a:lnTo>
                <a:lnTo>
                  <a:pt x="2648" y="200"/>
                </a:lnTo>
                <a:lnTo>
                  <a:pt x="2656" y="200"/>
                </a:lnTo>
                <a:lnTo>
                  <a:pt x="2664" y="200"/>
                </a:lnTo>
                <a:lnTo>
                  <a:pt x="2672" y="200"/>
                </a:lnTo>
                <a:lnTo>
                  <a:pt x="2680" y="200"/>
                </a:lnTo>
                <a:lnTo>
                  <a:pt x="2688" y="200"/>
                </a:lnTo>
                <a:lnTo>
                  <a:pt x="2696" y="200"/>
                </a:lnTo>
                <a:lnTo>
                  <a:pt x="2704" y="200"/>
                </a:lnTo>
                <a:lnTo>
                  <a:pt x="2720" y="200"/>
                </a:lnTo>
                <a:lnTo>
                  <a:pt x="2728" y="200"/>
                </a:lnTo>
                <a:lnTo>
                  <a:pt x="2736" y="200"/>
                </a:lnTo>
                <a:lnTo>
                  <a:pt x="2744" y="200"/>
                </a:lnTo>
                <a:lnTo>
                  <a:pt x="2752" y="200"/>
                </a:lnTo>
                <a:lnTo>
                  <a:pt x="2760" y="200"/>
                </a:lnTo>
                <a:lnTo>
                  <a:pt x="2768" y="200"/>
                </a:lnTo>
                <a:lnTo>
                  <a:pt x="2776" y="200"/>
                </a:lnTo>
                <a:lnTo>
                  <a:pt x="2792" y="200"/>
                </a:lnTo>
                <a:lnTo>
                  <a:pt x="2800" y="200"/>
                </a:lnTo>
                <a:lnTo>
                  <a:pt x="2808" y="200"/>
                </a:lnTo>
                <a:lnTo>
                  <a:pt x="2816" y="200"/>
                </a:lnTo>
                <a:lnTo>
                  <a:pt x="2824" y="200"/>
                </a:lnTo>
                <a:lnTo>
                  <a:pt x="2824" y="184"/>
                </a:lnTo>
                <a:lnTo>
                  <a:pt x="2832" y="184"/>
                </a:lnTo>
                <a:lnTo>
                  <a:pt x="2840" y="184"/>
                </a:lnTo>
                <a:lnTo>
                  <a:pt x="2848" y="184"/>
                </a:lnTo>
                <a:lnTo>
                  <a:pt x="2856" y="184"/>
                </a:lnTo>
                <a:lnTo>
                  <a:pt x="2872" y="184"/>
                </a:lnTo>
                <a:lnTo>
                  <a:pt x="2880" y="184"/>
                </a:lnTo>
                <a:lnTo>
                  <a:pt x="2880" y="168"/>
                </a:lnTo>
                <a:lnTo>
                  <a:pt x="2888" y="168"/>
                </a:lnTo>
                <a:lnTo>
                  <a:pt x="2896" y="168"/>
                </a:lnTo>
                <a:lnTo>
                  <a:pt x="2904" y="168"/>
                </a:lnTo>
                <a:lnTo>
                  <a:pt x="2912" y="168"/>
                </a:lnTo>
                <a:lnTo>
                  <a:pt x="2920" y="168"/>
                </a:lnTo>
                <a:lnTo>
                  <a:pt x="2928" y="168"/>
                </a:lnTo>
                <a:lnTo>
                  <a:pt x="2936" y="168"/>
                </a:lnTo>
                <a:lnTo>
                  <a:pt x="2952" y="168"/>
                </a:lnTo>
                <a:lnTo>
                  <a:pt x="2960" y="168"/>
                </a:lnTo>
                <a:lnTo>
                  <a:pt x="2968" y="168"/>
                </a:lnTo>
                <a:lnTo>
                  <a:pt x="2976" y="168"/>
                </a:lnTo>
                <a:lnTo>
                  <a:pt x="2984" y="168"/>
                </a:lnTo>
                <a:lnTo>
                  <a:pt x="2992" y="168"/>
                </a:lnTo>
                <a:lnTo>
                  <a:pt x="3000" y="168"/>
                </a:lnTo>
                <a:lnTo>
                  <a:pt x="3008" y="168"/>
                </a:lnTo>
                <a:lnTo>
                  <a:pt x="3016" y="168"/>
                </a:lnTo>
                <a:lnTo>
                  <a:pt x="3032" y="168"/>
                </a:lnTo>
                <a:lnTo>
                  <a:pt x="3040" y="168"/>
                </a:lnTo>
                <a:lnTo>
                  <a:pt x="3048" y="168"/>
                </a:lnTo>
                <a:lnTo>
                  <a:pt x="3056" y="168"/>
                </a:lnTo>
                <a:lnTo>
                  <a:pt x="3064" y="168"/>
                </a:lnTo>
                <a:lnTo>
                  <a:pt x="3072" y="168"/>
                </a:lnTo>
                <a:lnTo>
                  <a:pt x="3072" y="160"/>
                </a:lnTo>
                <a:lnTo>
                  <a:pt x="3080" y="160"/>
                </a:lnTo>
                <a:lnTo>
                  <a:pt x="3088" y="160"/>
                </a:lnTo>
                <a:lnTo>
                  <a:pt x="3096" y="160"/>
                </a:lnTo>
                <a:lnTo>
                  <a:pt x="3112" y="160"/>
                </a:lnTo>
                <a:lnTo>
                  <a:pt x="3112" y="144"/>
                </a:lnTo>
                <a:lnTo>
                  <a:pt x="3120" y="144"/>
                </a:lnTo>
                <a:lnTo>
                  <a:pt x="3128" y="144"/>
                </a:lnTo>
                <a:lnTo>
                  <a:pt x="3136" y="144"/>
                </a:lnTo>
                <a:lnTo>
                  <a:pt x="3144" y="144"/>
                </a:lnTo>
                <a:lnTo>
                  <a:pt x="3152" y="144"/>
                </a:lnTo>
                <a:lnTo>
                  <a:pt x="3160" y="144"/>
                </a:lnTo>
                <a:lnTo>
                  <a:pt x="3168" y="144"/>
                </a:lnTo>
                <a:lnTo>
                  <a:pt x="3176" y="144"/>
                </a:lnTo>
                <a:lnTo>
                  <a:pt x="3192" y="144"/>
                </a:lnTo>
                <a:lnTo>
                  <a:pt x="3192" y="128"/>
                </a:lnTo>
                <a:lnTo>
                  <a:pt x="3200" y="128"/>
                </a:lnTo>
                <a:lnTo>
                  <a:pt x="3208" y="128"/>
                </a:lnTo>
                <a:lnTo>
                  <a:pt x="3216" y="128"/>
                </a:lnTo>
                <a:lnTo>
                  <a:pt x="3224" y="128"/>
                </a:lnTo>
                <a:lnTo>
                  <a:pt x="3232" y="128"/>
                </a:lnTo>
                <a:lnTo>
                  <a:pt x="3240" y="128"/>
                </a:lnTo>
                <a:lnTo>
                  <a:pt x="3248" y="128"/>
                </a:lnTo>
                <a:lnTo>
                  <a:pt x="3256" y="128"/>
                </a:lnTo>
                <a:lnTo>
                  <a:pt x="3272" y="128"/>
                </a:lnTo>
                <a:lnTo>
                  <a:pt x="3280" y="128"/>
                </a:lnTo>
                <a:lnTo>
                  <a:pt x="3288" y="128"/>
                </a:lnTo>
                <a:lnTo>
                  <a:pt x="3296" y="128"/>
                </a:lnTo>
                <a:lnTo>
                  <a:pt x="3304" y="128"/>
                </a:lnTo>
                <a:lnTo>
                  <a:pt x="3312" y="128"/>
                </a:lnTo>
                <a:lnTo>
                  <a:pt x="3320" y="128"/>
                </a:lnTo>
                <a:lnTo>
                  <a:pt x="3328" y="128"/>
                </a:lnTo>
                <a:lnTo>
                  <a:pt x="3328" y="112"/>
                </a:lnTo>
                <a:lnTo>
                  <a:pt x="3336" y="112"/>
                </a:lnTo>
                <a:lnTo>
                  <a:pt x="3352" y="112"/>
                </a:lnTo>
                <a:lnTo>
                  <a:pt x="3360" y="112"/>
                </a:lnTo>
                <a:lnTo>
                  <a:pt x="3368" y="112"/>
                </a:lnTo>
                <a:lnTo>
                  <a:pt x="3376" y="112"/>
                </a:lnTo>
                <a:lnTo>
                  <a:pt x="3376" y="96"/>
                </a:lnTo>
                <a:lnTo>
                  <a:pt x="3384" y="96"/>
                </a:lnTo>
                <a:lnTo>
                  <a:pt x="3392" y="96"/>
                </a:lnTo>
                <a:lnTo>
                  <a:pt x="3400" y="96"/>
                </a:lnTo>
                <a:lnTo>
                  <a:pt x="3408" y="96"/>
                </a:lnTo>
                <a:lnTo>
                  <a:pt x="3416" y="96"/>
                </a:lnTo>
                <a:lnTo>
                  <a:pt x="3432" y="96"/>
                </a:lnTo>
                <a:lnTo>
                  <a:pt x="3440" y="96"/>
                </a:lnTo>
                <a:lnTo>
                  <a:pt x="3448" y="96"/>
                </a:lnTo>
                <a:lnTo>
                  <a:pt x="3456" y="96"/>
                </a:lnTo>
                <a:lnTo>
                  <a:pt x="3464" y="96"/>
                </a:lnTo>
                <a:lnTo>
                  <a:pt x="3472" y="96"/>
                </a:lnTo>
                <a:lnTo>
                  <a:pt x="3480" y="96"/>
                </a:lnTo>
                <a:lnTo>
                  <a:pt x="3480" y="80"/>
                </a:lnTo>
                <a:lnTo>
                  <a:pt x="3488" y="80"/>
                </a:lnTo>
                <a:lnTo>
                  <a:pt x="3496" y="80"/>
                </a:lnTo>
                <a:lnTo>
                  <a:pt x="3512" y="80"/>
                </a:lnTo>
                <a:lnTo>
                  <a:pt x="3520" y="80"/>
                </a:lnTo>
                <a:lnTo>
                  <a:pt x="3528" y="80"/>
                </a:lnTo>
                <a:lnTo>
                  <a:pt x="3536" y="80"/>
                </a:lnTo>
                <a:lnTo>
                  <a:pt x="3544" y="80"/>
                </a:lnTo>
                <a:lnTo>
                  <a:pt x="3552" y="80"/>
                </a:lnTo>
                <a:lnTo>
                  <a:pt x="3560" y="80"/>
                </a:lnTo>
                <a:lnTo>
                  <a:pt x="3568" y="80"/>
                </a:lnTo>
                <a:lnTo>
                  <a:pt x="3576" y="80"/>
                </a:lnTo>
                <a:lnTo>
                  <a:pt x="3576" y="64"/>
                </a:lnTo>
                <a:lnTo>
                  <a:pt x="3592" y="64"/>
                </a:lnTo>
                <a:lnTo>
                  <a:pt x="3600" y="64"/>
                </a:lnTo>
                <a:lnTo>
                  <a:pt x="3608" y="64"/>
                </a:lnTo>
                <a:lnTo>
                  <a:pt x="3608" y="48"/>
                </a:lnTo>
                <a:lnTo>
                  <a:pt x="3616" y="48"/>
                </a:lnTo>
                <a:lnTo>
                  <a:pt x="3624" y="48"/>
                </a:lnTo>
                <a:lnTo>
                  <a:pt x="3624" y="32"/>
                </a:lnTo>
                <a:lnTo>
                  <a:pt x="3632" y="32"/>
                </a:lnTo>
                <a:lnTo>
                  <a:pt x="3640" y="32"/>
                </a:lnTo>
                <a:lnTo>
                  <a:pt x="3648" y="32"/>
                </a:lnTo>
                <a:lnTo>
                  <a:pt x="3664" y="32"/>
                </a:lnTo>
                <a:lnTo>
                  <a:pt x="3672" y="32"/>
                </a:lnTo>
                <a:lnTo>
                  <a:pt x="3680" y="32"/>
                </a:lnTo>
                <a:lnTo>
                  <a:pt x="3688" y="32"/>
                </a:lnTo>
                <a:lnTo>
                  <a:pt x="3688" y="16"/>
                </a:lnTo>
                <a:lnTo>
                  <a:pt x="3696" y="16"/>
                </a:lnTo>
                <a:lnTo>
                  <a:pt x="3704" y="16"/>
                </a:lnTo>
                <a:lnTo>
                  <a:pt x="3712" y="16"/>
                </a:lnTo>
                <a:lnTo>
                  <a:pt x="3720" y="16"/>
                </a:lnTo>
                <a:lnTo>
                  <a:pt x="3728" y="16"/>
                </a:lnTo>
                <a:lnTo>
                  <a:pt x="3744" y="16"/>
                </a:lnTo>
                <a:lnTo>
                  <a:pt x="3752" y="16"/>
                </a:lnTo>
                <a:lnTo>
                  <a:pt x="3760" y="16"/>
                </a:lnTo>
                <a:lnTo>
                  <a:pt x="3768" y="16"/>
                </a:lnTo>
                <a:lnTo>
                  <a:pt x="3776" y="16"/>
                </a:lnTo>
                <a:lnTo>
                  <a:pt x="3784" y="16"/>
                </a:lnTo>
                <a:lnTo>
                  <a:pt x="3792" y="16"/>
                </a:lnTo>
                <a:lnTo>
                  <a:pt x="3800" y="16"/>
                </a:lnTo>
                <a:lnTo>
                  <a:pt x="3808" y="16"/>
                </a:lnTo>
                <a:lnTo>
                  <a:pt x="3824" y="16"/>
                </a:lnTo>
                <a:lnTo>
                  <a:pt x="3832" y="16"/>
                </a:lnTo>
                <a:lnTo>
                  <a:pt x="3832" y="0"/>
                </a:lnTo>
                <a:lnTo>
                  <a:pt x="3840" y="0"/>
                </a:lnTo>
                <a:lnTo>
                  <a:pt x="3848" y="0"/>
                </a:lnTo>
                <a:lnTo>
                  <a:pt x="3856" y="0"/>
                </a:lnTo>
                <a:lnTo>
                  <a:pt x="3864" y="0"/>
                </a:lnTo>
                <a:lnTo>
                  <a:pt x="3872" y="0"/>
                </a:lnTo>
                <a:lnTo>
                  <a:pt x="3880" y="0"/>
                </a:lnTo>
                <a:lnTo>
                  <a:pt x="3888" y="0"/>
                </a:lnTo>
                <a:lnTo>
                  <a:pt x="3904" y="0"/>
                </a:lnTo>
                <a:lnTo>
                  <a:pt x="3912" y="0"/>
                </a:lnTo>
                <a:lnTo>
                  <a:pt x="3920" y="0"/>
                </a:lnTo>
                <a:lnTo>
                  <a:pt x="3928" y="0"/>
                </a:lnTo>
                <a:lnTo>
                  <a:pt x="3936" y="0"/>
                </a:lnTo>
                <a:lnTo>
                  <a:pt x="3944" y="0"/>
                </a:lnTo>
                <a:lnTo>
                  <a:pt x="3952" y="0"/>
                </a:lnTo>
                <a:lnTo>
                  <a:pt x="3960" y="0"/>
                </a:lnTo>
                <a:lnTo>
                  <a:pt x="3968" y="0"/>
                </a:lnTo>
                <a:lnTo>
                  <a:pt x="3984" y="0"/>
                </a:lnTo>
                <a:lnTo>
                  <a:pt x="3992" y="0"/>
                </a:lnTo>
                <a:lnTo>
                  <a:pt x="4000" y="0"/>
                </a:lnTo>
                <a:lnTo>
                  <a:pt x="4008" y="0"/>
                </a:lnTo>
              </a:path>
            </a:pathLst>
          </a:custGeom>
          <a:noFill/>
          <a:ln w="28575" cmpd="sng">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93" name="Freeform 33"/>
          <p:cNvSpPr>
            <a:spLocks/>
          </p:cNvSpPr>
          <p:nvPr/>
        </p:nvSpPr>
        <p:spPr bwMode="auto">
          <a:xfrm>
            <a:off x="1460500" y="5276850"/>
            <a:ext cx="6362700" cy="635000"/>
          </a:xfrm>
          <a:custGeom>
            <a:avLst/>
            <a:gdLst>
              <a:gd name="T0" fmla="*/ 2147483647 w 4008"/>
              <a:gd name="T1" fmla="*/ 2147483647 h 400"/>
              <a:gd name="T2" fmla="*/ 2147483647 w 4008"/>
              <a:gd name="T3" fmla="*/ 2147483647 h 400"/>
              <a:gd name="T4" fmla="*/ 2147483647 w 4008"/>
              <a:gd name="T5" fmla="*/ 2147483647 h 400"/>
              <a:gd name="T6" fmla="*/ 2147483647 w 4008"/>
              <a:gd name="T7" fmla="*/ 2147483647 h 400"/>
              <a:gd name="T8" fmla="*/ 2147483647 w 4008"/>
              <a:gd name="T9" fmla="*/ 2147483647 h 400"/>
              <a:gd name="T10" fmla="*/ 2147483647 w 4008"/>
              <a:gd name="T11" fmla="*/ 2147483647 h 400"/>
              <a:gd name="T12" fmla="*/ 2147483647 w 4008"/>
              <a:gd name="T13" fmla="*/ 2147483647 h 400"/>
              <a:gd name="T14" fmla="*/ 2147483647 w 4008"/>
              <a:gd name="T15" fmla="*/ 2147483647 h 400"/>
              <a:gd name="T16" fmla="*/ 2147483647 w 4008"/>
              <a:gd name="T17" fmla="*/ 2147483647 h 400"/>
              <a:gd name="T18" fmla="*/ 2147483647 w 4008"/>
              <a:gd name="T19" fmla="*/ 2147483647 h 400"/>
              <a:gd name="T20" fmla="*/ 2147483647 w 4008"/>
              <a:gd name="T21" fmla="*/ 2147483647 h 400"/>
              <a:gd name="T22" fmla="*/ 2147483647 w 4008"/>
              <a:gd name="T23" fmla="*/ 2147483647 h 400"/>
              <a:gd name="T24" fmla="*/ 2147483647 w 4008"/>
              <a:gd name="T25" fmla="*/ 2147483647 h 400"/>
              <a:gd name="T26" fmla="*/ 2147483647 w 4008"/>
              <a:gd name="T27" fmla="*/ 2147483647 h 400"/>
              <a:gd name="T28" fmla="*/ 2147483647 w 4008"/>
              <a:gd name="T29" fmla="*/ 2147483647 h 400"/>
              <a:gd name="T30" fmla="*/ 2147483647 w 4008"/>
              <a:gd name="T31" fmla="*/ 2147483647 h 400"/>
              <a:gd name="T32" fmla="*/ 2147483647 w 4008"/>
              <a:gd name="T33" fmla="*/ 2147483647 h 400"/>
              <a:gd name="T34" fmla="*/ 2147483647 w 4008"/>
              <a:gd name="T35" fmla="*/ 2147483647 h 400"/>
              <a:gd name="T36" fmla="*/ 2147483647 w 4008"/>
              <a:gd name="T37" fmla="*/ 2147483647 h 400"/>
              <a:gd name="T38" fmla="*/ 2147483647 w 4008"/>
              <a:gd name="T39" fmla="*/ 2147483647 h 400"/>
              <a:gd name="T40" fmla="*/ 2147483647 w 4008"/>
              <a:gd name="T41" fmla="*/ 2147483647 h 400"/>
              <a:gd name="T42" fmla="*/ 2147483647 w 4008"/>
              <a:gd name="T43" fmla="*/ 2147483647 h 400"/>
              <a:gd name="T44" fmla="*/ 2147483647 w 4008"/>
              <a:gd name="T45" fmla="*/ 2147483647 h 400"/>
              <a:gd name="T46" fmla="*/ 2147483647 w 4008"/>
              <a:gd name="T47" fmla="*/ 2147483647 h 400"/>
              <a:gd name="T48" fmla="*/ 2147483647 w 4008"/>
              <a:gd name="T49" fmla="*/ 2147483647 h 400"/>
              <a:gd name="T50" fmla="*/ 2147483647 w 4008"/>
              <a:gd name="T51" fmla="*/ 2147483647 h 400"/>
              <a:gd name="T52" fmla="*/ 2147483647 w 4008"/>
              <a:gd name="T53" fmla="*/ 2147483647 h 400"/>
              <a:gd name="T54" fmla="*/ 2147483647 w 4008"/>
              <a:gd name="T55" fmla="*/ 2147483647 h 400"/>
              <a:gd name="T56" fmla="*/ 2147483647 w 4008"/>
              <a:gd name="T57" fmla="*/ 2147483647 h 400"/>
              <a:gd name="T58" fmla="*/ 2147483647 w 4008"/>
              <a:gd name="T59" fmla="*/ 2147483647 h 400"/>
              <a:gd name="T60" fmla="*/ 2147483647 w 4008"/>
              <a:gd name="T61" fmla="*/ 2147483647 h 400"/>
              <a:gd name="T62" fmla="*/ 2147483647 w 4008"/>
              <a:gd name="T63" fmla="*/ 2147483647 h 400"/>
              <a:gd name="T64" fmla="*/ 2147483647 w 4008"/>
              <a:gd name="T65" fmla="*/ 2147483647 h 400"/>
              <a:gd name="T66" fmla="*/ 2147483647 w 4008"/>
              <a:gd name="T67" fmla="*/ 2147483647 h 400"/>
              <a:gd name="T68" fmla="*/ 2147483647 w 4008"/>
              <a:gd name="T69" fmla="*/ 2147483647 h 400"/>
              <a:gd name="T70" fmla="*/ 2147483647 w 4008"/>
              <a:gd name="T71" fmla="*/ 2147483647 h 400"/>
              <a:gd name="T72" fmla="*/ 2147483647 w 4008"/>
              <a:gd name="T73" fmla="*/ 2147483647 h 400"/>
              <a:gd name="T74" fmla="*/ 2147483647 w 4008"/>
              <a:gd name="T75" fmla="*/ 2147483647 h 400"/>
              <a:gd name="T76" fmla="*/ 2147483647 w 4008"/>
              <a:gd name="T77" fmla="*/ 2147483647 h 400"/>
              <a:gd name="T78" fmla="*/ 2147483647 w 4008"/>
              <a:gd name="T79" fmla="*/ 2147483647 h 400"/>
              <a:gd name="T80" fmla="*/ 2147483647 w 4008"/>
              <a:gd name="T81" fmla="*/ 2147483647 h 400"/>
              <a:gd name="T82" fmla="*/ 2147483647 w 4008"/>
              <a:gd name="T83" fmla="*/ 2147483647 h 400"/>
              <a:gd name="T84" fmla="*/ 2147483647 w 4008"/>
              <a:gd name="T85" fmla="*/ 2147483647 h 400"/>
              <a:gd name="T86" fmla="*/ 2147483647 w 4008"/>
              <a:gd name="T87" fmla="*/ 2147483647 h 400"/>
              <a:gd name="T88" fmla="*/ 2147483647 w 4008"/>
              <a:gd name="T89" fmla="*/ 2147483647 h 400"/>
              <a:gd name="T90" fmla="*/ 2147483647 w 4008"/>
              <a:gd name="T91" fmla="*/ 2147483647 h 400"/>
              <a:gd name="T92" fmla="*/ 2147483647 w 4008"/>
              <a:gd name="T93" fmla="*/ 2147483647 h 400"/>
              <a:gd name="T94" fmla="*/ 2147483647 w 4008"/>
              <a:gd name="T95" fmla="*/ 2147483647 h 400"/>
              <a:gd name="T96" fmla="*/ 2147483647 w 4008"/>
              <a:gd name="T97" fmla="*/ 2147483647 h 400"/>
              <a:gd name="T98" fmla="*/ 2147483647 w 4008"/>
              <a:gd name="T99" fmla="*/ 2147483647 h 400"/>
              <a:gd name="T100" fmla="*/ 2147483647 w 4008"/>
              <a:gd name="T101" fmla="*/ 2147483647 h 400"/>
              <a:gd name="T102" fmla="*/ 2147483647 w 4008"/>
              <a:gd name="T103" fmla="*/ 2147483647 h 400"/>
              <a:gd name="T104" fmla="*/ 2147483647 w 4008"/>
              <a:gd name="T105" fmla="*/ 0 h 400"/>
              <a:gd name="T106" fmla="*/ 2147483647 w 4008"/>
              <a:gd name="T107" fmla="*/ 0 h 400"/>
              <a:gd name="T108" fmla="*/ 2147483647 w 4008"/>
              <a:gd name="T109" fmla="*/ 0 h 400"/>
              <a:gd name="T110" fmla="*/ 2147483647 w 4008"/>
              <a:gd name="T111" fmla="*/ 0 h 400"/>
              <a:gd name="T112" fmla="*/ 2147483647 w 4008"/>
              <a:gd name="T113" fmla="*/ 0 h 400"/>
              <a:gd name="T114" fmla="*/ 2147483647 w 4008"/>
              <a:gd name="T115" fmla="*/ 0 h 400"/>
              <a:gd name="T116" fmla="*/ 2147483647 w 4008"/>
              <a:gd name="T117" fmla="*/ 0 h 400"/>
              <a:gd name="T118" fmla="*/ 2147483647 w 4008"/>
              <a:gd name="T119" fmla="*/ 0 h 4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08"/>
              <a:gd name="T181" fmla="*/ 0 h 400"/>
              <a:gd name="T182" fmla="*/ 4008 w 4008"/>
              <a:gd name="T183" fmla="*/ 400 h 4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08" h="400">
                <a:moveTo>
                  <a:pt x="0" y="400"/>
                </a:moveTo>
                <a:lnTo>
                  <a:pt x="0" y="400"/>
                </a:lnTo>
                <a:lnTo>
                  <a:pt x="8" y="400"/>
                </a:lnTo>
                <a:lnTo>
                  <a:pt x="8" y="304"/>
                </a:lnTo>
                <a:lnTo>
                  <a:pt x="24" y="304"/>
                </a:lnTo>
                <a:lnTo>
                  <a:pt x="32" y="304"/>
                </a:lnTo>
                <a:lnTo>
                  <a:pt x="32" y="296"/>
                </a:lnTo>
                <a:lnTo>
                  <a:pt x="40" y="296"/>
                </a:lnTo>
                <a:lnTo>
                  <a:pt x="48" y="296"/>
                </a:lnTo>
                <a:lnTo>
                  <a:pt x="56" y="296"/>
                </a:lnTo>
                <a:lnTo>
                  <a:pt x="64" y="296"/>
                </a:lnTo>
                <a:lnTo>
                  <a:pt x="64" y="288"/>
                </a:lnTo>
                <a:lnTo>
                  <a:pt x="72" y="288"/>
                </a:lnTo>
                <a:lnTo>
                  <a:pt x="80" y="288"/>
                </a:lnTo>
                <a:lnTo>
                  <a:pt x="80" y="280"/>
                </a:lnTo>
                <a:lnTo>
                  <a:pt x="88" y="280"/>
                </a:lnTo>
                <a:lnTo>
                  <a:pt x="104" y="280"/>
                </a:lnTo>
                <a:lnTo>
                  <a:pt x="112" y="280"/>
                </a:lnTo>
                <a:lnTo>
                  <a:pt x="120" y="280"/>
                </a:lnTo>
                <a:lnTo>
                  <a:pt x="128" y="280"/>
                </a:lnTo>
                <a:lnTo>
                  <a:pt x="136" y="280"/>
                </a:lnTo>
                <a:lnTo>
                  <a:pt x="144" y="280"/>
                </a:lnTo>
                <a:lnTo>
                  <a:pt x="152" y="280"/>
                </a:lnTo>
                <a:lnTo>
                  <a:pt x="160" y="280"/>
                </a:lnTo>
                <a:lnTo>
                  <a:pt x="176" y="280"/>
                </a:lnTo>
                <a:lnTo>
                  <a:pt x="184" y="280"/>
                </a:lnTo>
                <a:lnTo>
                  <a:pt x="192" y="280"/>
                </a:lnTo>
                <a:lnTo>
                  <a:pt x="200" y="280"/>
                </a:lnTo>
                <a:lnTo>
                  <a:pt x="208" y="280"/>
                </a:lnTo>
                <a:lnTo>
                  <a:pt x="216" y="280"/>
                </a:lnTo>
                <a:lnTo>
                  <a:pt x="224" y="280"/>
                </a:lnTo>
                <a:lnTo>
                  <a:pt x="232" y="280"/>
                </a:lnTo>
                <a:lnTo>
                  <a:pt x="240" y="280"/>
                </a:lnTo>
                <a:lnTo>
                  <a:pt x="256" y="280"/>
                </a:lnTo>
                <a:lnTo>
                  <a:pt x="264" y="280"/>
                </a:lnTo>
                <a:lnTo>
                  <a:pt x="272" y="280"/>
                </a:lnTo>
                <a:lnTo>
                  <a:pt x="280" y="280"/>
                </a:lnTo>
                <a:lnTo>
                  <a:pt x="288" y="280"/>
                </a:lnTo>
                <a:lnTo>
                  <a:pt x="296" y="280"/>
                </a:lnTo>
                <a:lnTo>
                  <a:pt x="304" y="280"/>
                </a:lnTo>
                <a:lnTo>
                  <a:pt x="312" y="280"/>
                </a:lnTo>
                <a:lnTo>
                  <a:pt x="320" y="280"/>
                </a:lnTo>
                <a:lnTo>
                  <a:pt x="336" y="280"/>
                </a:lnTo>
                <a:lnTo>
                  <a:pt x="344" y="280"/>
                </a:lnTo>
                <a:lnTo>
                  <a:pt x="352" y="280"/>
                </a:lnTo>
                <a:lnTo>
                  <a:pt x="352" y="264"/>
                </a:lnTo>
                <a:lnTo>
                  <a:pt x="360" y="264"/>
                </a:lnTo>
                <a:lnTo>
                  <a:pt x="368" y="264"/>
                </a:lnTo>
                <a:lnTo>
                  <a:pt x="376" y="264"/>
                </a:lnTo>
                <a:lnTo>
                  <a:pt x="384" y="264"/>
                </a:lnTo>
                <a:lnTo>
                  <a:pt x="392" y="264"/>
                </a:lnTo>
                <a:lnTo>
                  <a:pt x="400" y="264"/>
                </a:lnTo>
                <a:lnTo>
                  <a:pt x="416" y="264"/>
                </a:lnTo>
                <a:lnTo>
                  <a:pt x="424" y="264"/>
                </a:lnTo>
                <a:lnTo>
                  <a:pt x="432" y="264"/>
                </a:lnTo>
                <a:lnTo>
                  <a:pt x="440" y="264"/>
                </a:lnTo>
                <a:lnTo>
                  <a:pt x="448" y="264"/>
                </a:lnTo>
                <a:lnTo>
                  <a:pt x="456" y="264"/>
                </a:lnTo>
                <a:lnTo>
                  <a:pt x="464" y="264"/>
                </a:lnTo>
                <a:lnTo>
                  <a:pt x="472" y="264"/>
                </a:lnTo>
                <a:lnTo>
                  <a:pt x="480" y="264"/>
                </a:lnTo>
                <a:lnTo>
                  <a:pt x="496" y="264"/>
                </a:lnTo>
                <a:lnTo>
                  <a:pt x="504" y="264"/>
                </a:lnTo>
                <a:lnTo>
                  <a:pt x="512" y="264"/>
                </a:lnTo>
                <a:lnTo>
                  <a:pt x="512" y="256"/>
                </a:lnTo>
                <a:lnTo>
                  <a:pt x="520" y="256"/>
                </a:lnTo>
                <a:lnTo>
                  <a:pt x="528" y="256"/>
                </a:lnTo>
                <a:lnTo>
                  <a:pt x="536" y="256"/>
                </a:lnTo>
                <a:lnTo>
                  <a:pt x="544" y="256"/>
                </a:lnTo>
                <a:lnTo>
                  <a:pt x="552" y="256"/>
                </a:lnTo>
                <a:lnTo>
                  <a:pt x="560" y="256"/>
                </a:lnTo>
                <a:lnTo>
                  <a:pt x="576" y="256"/>
                </a:lnTo>
                <a:lnTo>
                  <a:pt x="584" y="256"/>
                </a:lnTo>
                <a:lnTo>
                  <a:pt x="592" y="256"/>
                </a:lnTo>
                <a:lnTo>
                  <a:pt x="600" y="256"/>
                </a:lnTo>
                <a:lnTo>
                  <a:pt x="608" y="256"/>
                </a:lnTo>
                <a:lnTo>
                  <a:pt x="616" y="256"/>
                </a:lnTo>
                <a:lnTo>
                  <a:pt x="624" y="256"/>
                </a:lnTo>
                <a:lnTo>
                  <a:pt x="632" y="256"/>
                </a:lnTo>
                <a:lnTo>
                  <a:pt x="640" y="256"/>
                </a:lnTo>
                <a:lnTo>
                  <a:pt x="656" y="256"/>
                </a:lnTo>
                <a:lnTo>
                  <a:pt x="664" y="256"/>
                </a:lnTo>
                <a:lnTo>
                  <a:pt x="664" y="248"/>
                </a:lnTo>
                <a:lnTo>
                  <a:pt x="672" y="248"/>
                </a:lnTo>
                <a:lnTo>
                  <a:pt x="680" y="248"/>
                </a:lnTo>
                <a:lnTo>
                  <a:pt x="688" y="248"/>
                </a:lnTo>
                <a:lnTo>
                  <a:pt x="696" y="248"/>
                </a:lnTo>
                <a:lnTo>
                  <a:pt x="704" y="248"/>
                </a:lnTo>
                <a:lnTo>
                  <a:pt x="712" y="248"/>
                </a:lnTo>
                <a:lnTo>
                  <a:pt x="720" y="248"/>
                </a:lnTo>
                <a:lnTo>
                  <a:pt x="736" y="248"/>
                </a:lnTo>
                <a:lnTo>
                  <a:pt x="744" y="248"/>
                </a:lnTo>
                <a:lnTo>
                  <a:pt x="752" y="248"/>
                </a:lnTo>
                <a:lnTo>
                  <a:pt x="760" y="248"/>
                </a:lnTo>
                <a:lnTo>
                  <a:pt x="768" y="248"/>
                </a:lnTo>
                <a:lnTo>
                  <a:pt x="776" y="248"/>
                </a:lnTo>
                <a:lnTo>
                  <a:pt x="784" y="248"/>
                </a:lnTo>
                <a:lnTo>
                  <a:pt x="792" y="248"/>
                </a:lnTo>
                <a:lnTo>
                  <a:pt x="792" y="232"/>
                </a:lnTo>
                <a:lnTo>
                  <a:pt x="800" y="232"/>
                </a:lnTo>
                <a:lnTo>
                  <a:pt x="800" y="224"/>
                </a:lnTo>
                <a:lnTo>
                  <a:pt x="816" y="224"/>
                </a:lnTo>
                <a:lnTo>
                  <a:pt x="824" y="224"/>
                </a:lnTo>
                <a:lnTo>
                  <a:pt x="832" y="224"/>
                </a:lnTo>
                <a:lnTo>
                  <a:pt x="840" y="224"/>
                </a:lnTo>
                <a:lnTo>
                  <a:pt x="848" y="224"/>
                </a:lnTo>
                <a:lnTo>
                  <a:pt x="856" y="224"/>
                </a:lnTo>
                <a:lnTo>
                  <a:pt x="864" y="224"/>
                </a:lnTo>
                <a:lnTo>
                  <a:pt x="864" y="216"/>
                </a:lnTo>
                <a:lnTo>
                  <a:pt x="872" y="216"/>
                </a:lnTo>
                <a:lnTo>
                  <a:pt x="880" y="216"/>
                </a:lnTo>
                <a:lnTo>
                  <a:pt x="896" y="216"/>
                </a:lnTo>
                <a:lnTo>
                  <a:pt x="896" y="200"/>
                </a:lnTo>
                <a:lnTo>
                  <a:pt x="904" y="200"/>
                </a:lnTo>
                <a:lnTo>
                  <a:pt x="912" y="200"/>
                </a:lnTo>
                <a:lnTo>
                  <a:pt x="920" y="200"/>
                </a:lnTo>
                <a:lnTo>
                  <a:pt x="920" y="192"/>
                </a:lnTo>
                <a:lnTo>
                  <a:pt x="928" y="192"/>
                </a:lnTo>
                <a:lnTo>
                  <a:pt x="936" y="192"/>
                </a:lnTo>
                <a:lnTo>
                  <a:pt x="944" y="192"/>
                </a:lnTo>
                <a:lnTo>
                  <a:pt x="952" y="192"/>
                </a:lnTo>
                <a:lnTo>
                  <a:pt x="960" y="192"/>
                </a:lnTo>
                <a:lnTo>
                  <a:pt x="976" y="192"/>
                </a:lnTo>
                <a:lnTo>
                  <a:pt x="984" y="192"/>
                </a:lnTo>
                <a:lnTo>
                  <a:pt x="992" y="192"/>
                </a:lnTo>
                <a:lnTo>
                  <a:pt x="992" y="176"/>
                </a:lnTo>
                <a:lnTo>
                  <a:pt x="1000" y="176"/>
                </a:lnTo>
                <a:lnTo>
                  <a:pt x="1008" y="176"/>
                </a:lnTo>
                <a:lnTo>
                  <a:pt x="1016" y="176"/>
                </a:lnTo>
                <a:lnTo>
                  <a:pt x="1024" y="176"/>
                </a:lnTo>
                <a:lnTo>
                  <a:pt x="1032" y="176"/>
                </a:lnTo>
                <a:lnTo>
                  <a:pt x="1048" y="176"/>
                </a:lnTo>
                <a:lnTo>
                  <a:pt x="1056" y="176"/>
                </a:lnTo>
                <a:lnTo>
                  <a:pt x="1064" y="176"/>
                </a:lnTo>
                <a:lnTo>
                  <a:pt x="1072" y="176"/>
                </a:lnTo>
                <a:lnTo>
                  <a:pt x="1080" y="176"/>
                </a:lnTo>
                <a:lnTo>
                  <a:pt x="1088" y="176"/>
                </a:lnTo>
                <a:lnTo>
                  <a:pt x="1096" y="176"/>
                </a:lnTo>
                <a:lnTo>
                  <a:pt x="1104" y="176"/>
                </a:lnTo>
                <a:lnTo>
                  <a:pt x="1112" y="176"/>
                </a:lnTo>
                <a:lnTo>
                  <a:pt x="1128" y="176"/>
                </a:lnTo>
                <a:lnTo>
                  <a:pt x="1136" y="176"/>
                </a:lnTo>
                <a:lnTo>
                  <a:pt x="1144" y="176"/>
                </a:lnTo>
                <a:lnTo>
                  <a:pt x="1152" y="176"/>
                </a:lnTo>
                <a:lnTo>
                  <a:pt x="1160" y="176"/>
                </a:lnTo>
                <a:lnTo>
                  <a:pt x="1168" y="176"/>
                </a:lnTo>
                <a:lnTo>
                  <a:pt x="1176" y="176"/>
                </a:lnTo>
                <a:lnTo>
                  <a:pt x="1184" y="176"/>
                </a:lnTo>
                <a:lnTo>
                  <a:pt x="1192" y="176"/>
                </a:lnTo>
                <a:lnTo>
                  <a:pt x="1208" y="176"/>
                </a:lnTo>
                <a:lnTo>
                  <a:pt x="1216" y="176"/>
                </a:lnTo>
                <a:lnTo>
                  <a:pt x="1224" y="176"/>
                </a:lnTo>
                <a:lnTo>
                  <a:pt x="1232" y="176"/>
                </a:lnTo>
                <a:lnTo>
                  <a:pt x="1240" y="176"/>
                </a:lnTo>
                <a:lnTo>
                  <a:pt x="1248" y="176"/>
                </a:lnTo>
                <a:lnTo>
                  <a:pt x="1256" y="176"/>
                </a:lnTo>
                <a:lnTo>
                  <a:pt x="1264" y="176"/>
                </a:lnTo>
                <a:lnTo>
                  <a:pt x="1272" y="176"/>
                </a:lnTo>
                <a:lnTo>
                  <a:pt x="1288" y="176"/>
                </a:lnTo>
                <a:lnTo>
                  <a:pt x="1296" y="176"/>
                </a:lnTo>
                <a:lnTo>
                  <a:pt x="1304" y="176"/>
                </a:lnTo>
                <a:lnTo>
                  <a:pt x="1312" y="176"/>
                </a:lnTo>
                <a:lnTo>
                  <a:pt x="1320" y="176"/>
                </a:lnTo>
                <a:lnTo>
                  <a:pt x="1328" y="176"/>
                </a:lnTo>
                <a:lnTo>
                  <a:pt x="1336" y="176"/>
                </a:lnTo>
                <a:lnTo>
                  <a:pt x="1344" y="176"/>
                </a:lnTo>
                <a:lnTo>
                  <a:pt x="1352" y="176"/>
                </a:lnTo>
                <a:lnTo>
                  <a:pt x="1352" y="168"/>
                </a:lnTo>
                <a:lnTo>
                  <a:pt x="1368" y="168"/>
                </a:lnTo>
                <a:lnTo>
                  <a:pt x="1376" y="168"/>
                </a:lnTo>
                <a:lnTo>
                  <a:pt x="1384" y="168"/>
                </a:lnTo>
                <a:lnTo>
                  <a:pt x="1392" y="168"/>
                </a:lnTo>
                <a:lnTo>
                  <a:pt x="1400" y="168"/>
                </a:lnTo>
                <a:lnTo>
                  <a:pt x="1408" y="168"/>
                </a:lnTo>
                <a:lnTo>
                  <a:pt x="1416" y="168"/>
                </a:lnTo>
                <a:lnTo>
                  <a:pt x="1424" y="168"/>
                </a:lnTo>
                <a:lnTo>
                  <a:pt x="1432" y="168"/>
                </a:lnTo>
                <a:lnTo>
                  <a:pt x="1448" y="168"/>
                </a:lnTo>
                <a:lnTo>
                  <a:pt x="1456" y="168"/>
                </a:lnTo>
                <a:lnTo>
                  <a:pt x="1464" y="168"/>
                </a:lnTo>
                <a:lnTo>
                  <a:pt x="1464" y="152"/>
                </a:lnTo>
                <a:lnTo>
                  <a:pt x="1472" y="152"/>
                </a:lnTo>
                <a:lnTo>
                  <a:pt x="1480" y="152"/>
                </a:lnTo>
                <a:lnTo>
                  <a:pt x="1488" y="152"/>
                </a:lnTo>
                <a:lnTo>
                  <a:pt x="1496" y="152"/>
                </a:lnTo>
                <a:lnTo>
                  <a:pt x="1504" y="152"/>
                </a:lnTo>
                <a:lnTo>
                  <a:pt x="1512" y="152"/>
                </a:lnTo>
                <a:lnTo>
                  <a:pt x="1528" y="152"/>
                </a:lnTo>
                <a:lnTo>
                  <a:pt x="1536" y="152"/>
                </a:lnTo>
                <a:lnTo>
                  <a:pt x="1544" y="152"/>
                </a:lnTo>
                <a:lnTo>
                  <a:pt x="1552" y="152"/>
                </a:lnTo>
                <a:lnTo>
                  <a:pt x="1560" y="152"/>
                </a:lnTo>
                <a:lnTo>
                  <a:pt x="1568" y="152"/>
                </a:lnTo>
                <a:lnTo>
                  <a:pt x="1576" y="152"/>
                </a:lnTo>
                <a:lnTo>
                  <a:pt x="1584" y="152"/>
                </a:lnTo>
                <a:lnTo>
                  <a:pt x="1592" y="152"/>
                </a:lnTo>
                <a:lnTo>
                  <a:pt x="1608" y="152"/>
                </a:lnTo>
                <a:lnTo>
                  <a:pt x="1608" y="144"/>
                </a:lnTo>
                <a:lnTo>
                  <a:pt x="1616" y="144"/>
                </a:lnTo>
                <a:lnTo>
                  <a:pt x="1624" y="144"/>
                </a:lnTo>
                <a:lnTo>
                  <a:pt x="1632" y="144"/>
                </a:lnTo>
                <a:lnTo>
                  <a:pt x="1640" y="144"/>
                </a:lnTo>
                <a:lnTo>
                  <a:pt x="1648" y="144"/>
                </a:lnTo>
                <a:lnTo>
                  <a:pt x="1656" y="144"/>
                </a:lnTo>
                <a:lnTo>
                  <a:pt x="1664" y="144"/>
                </a:lnTo>
                <a:lnTo>
                  <a:pt x="1672" y="144"/>
                </a:lnTo>
                <a:lnTo>
                  <a:pt x="1688" y="144"/>
                </a:lnTo>
                <a:lnTo>
                  <a:pt x="1696" y="144"/>
                </a:lnTo>
                <a:lnTo>
                  <a:pt x="1696" y="120"/>
                </a:lnTo>
                <a:lnTo>
                  <a:pt x="1704" y="120"/>
                </a:lnTo>
                <a:lnTo>
                  <a:pt x="1712" y="120"/>
                </a:lnTo>
                <a:lnTo>
                  <a:pt x="1720" y="120"/>
                </a:lnTo>
                <a:lnTo>
                  <a:pt x="1728" y="120"/>
                </a:lnTo>
                <a:lnTo>
                  <a:pt x="1736" y="120"/>
                </a:lnTo>
                <a:lnTo>
                  <a:pt x="1744" y="120"/>
                </a:lnTo>
                <a:lnTo>
                  <a:pt x="1752" y="120"/>
                </a:lnTo>
                <a:lnTo>
                  <a:pt x="1768" y="120"/>
                </a:lnTo>
                <a:lnTo>
                  <a:pt x="1776" y="120"/>
                </a:lnTo>
                <a:lnTo>
                  <a:pt x="1784" y="120"/>
                </a:lnTo>
                <a:lnTo>
                  <a:pt x="1792" y="120"/>
                </a:lnTo>
                <a:lnTo>
                  <a:pt x="1800" y="120"/>
                </a:lnTo>
                <a:lnTo>
                  <a:pt x="1808" y="120"/>
                </a:lnTo>
                <a:lnTo>
                  <a:pt x="1816" y="120"/>
                </a:lnTo>
                <a:lnTo>
                  <a:pt x="1824" y="120"/>
                </a:lnTo>
                <a:lnTo>
                  <a:pt x="1832" y="120"/>
                </a:lnTo>
                <a:lnTo>
                  <a:pt x="1848" y="120"/>
                </a:lnTo>
                <a:lnTo>
                  <a:pt x="1856" y="120"/>
                </a:lnTo>
                <a:lnTo>
                  <a:pt x="1864" y="120"/>
                </a:lnTo>
                <a:lnTo>
                  <a:pt x="1872" y="120"/>
                </a:lnTo>
                <a:lnTo>
                  <a:pt x="1880" y="120"/>
                </a:lnTo>
                <a:lnTo>
                  <a:pt x="1888" y="120"/>
                </a:lnTo>
                <a:lnTo>
                  <a:pt x="1896" y="120"/>
                </a:lnTo>
                <a:lnTo>
                  <a:pt x="1904" y="120"/>
                </a:lnTo>
                <a:lnTo>
                  <a:pt x="1920" y="120"/>
                </a:lnTo>
                <a:lnTo>
                  <a:pt x="1928" y="120"/>
                </a:lnTo>
                <a:lnTo>
                  <a:pt x="1936" y="120"/>
                </a:lnTo>
                <a:lnTo>
                  <a:pt x="1944" y="120"/>
                </a:lnTo>
                <a:lnTo>
                  <a:pt x="1952" y="120"/>
                </a:lnTo>
                <a:lnTo>
                  <a:pt x="1960" y="120"/>
                </a:lnTo>
                <a:lnTo>
                  <a:pt x="1968" y="120"/>
                </a:lnTo>
                <a:lnTo>
                  <a:pt x="1976" y="120"/>
                </a:lnTo>
                <a:lnTo>
                  <a:pt x="1984" y="120"/>
                </a:lnTo>
                <a:lnTo>
                  <a:pt x="2000" y="120"/>
                </a:lnTo>
                <a:lnTo>
                  <a:pt x="2008" y="120"/>
                </a:lnTo>
                <a:lnTo>
                  <a:pt x="2016" y="120"/>
                </a:lnTo>
                <a:lnTo>
                  <a:pt x="2024" y="120"/>
                </a:lnTo>
                <a:lnTo>
                  <a:pt x="2032" y="120"/>
                </a:lnTo>
                <a:lnTo>
                  <a:pt x="2040" y="120"/>
                </a:lnTo>
                <a:lnTo>
                  <a:pt x="2048" y="120"/>
                </a:lnTo>
                <a:lnTo>
                  <a:pt x="2056" y="120"/>
                </a:lnTo>
                <a:lnTo>
                  <a:pt x="2064" y="120"/>
                </a:lnTo>
                <a:lnTo>
                  <a:pt x="2080" y="120"/>
                </a:lnTo>
                <a:lnTo>
                  <a:pt x="2088" y="120"/>
                </a:lnTo>
                <a:lnTo>
                  <a:pt x="2096" y="120"/>
                </a:lnTo>
                <a:lnTo>
                  <a:pt x="2104" y="120"/>
                </a:lnTo>
                <a:lnTo>
                  <a:pt x="2112" y="120"/>
                </a:lnTo>
                <a:lnTo>
                  <a:pt x="2120" y="120"/>
                </a:lnTo>
                <a:lnTo>
                  <a:pt x="2128" y="120"/>
                </a:lnTo>
                <a:lnTo>
                  <a:pt x="2136" y="120"/>
                </a:lnTo>
                <a:lnTo>
                  <a:pt x="2144" y="120"/>
                </a:lnTo>
                <a:lnTo>
                  <a:pt x="2144" y="96"/>
                </a:lnTo>
                <a:lnTo>
                  <a:pt x="2160" y="96"/>
                </a:lnTo>
                <a:lnTo>
                  <a:pt x="2168" y="96"/>
                </a:lnTo>
                <a:lnTo>
                  <a:pt x="2176" y="96"/>
                </a:lnTo>
                <a:lnTo>
                  <a:pt x="2184" y="96"/>
                </a:lnTo>
                <a:lnTo>
                  <a:pt x="2192" y="96"/>
                </a:lnTo>
                <a:lnTo>
                  <a:pt x="2200" y="96"/>
                </a:lnTo>
                <a:lnTo>
                  <a:pt x="2208" y="96"/>
                </a:lnTo>
                <a:lnTo>
                  <a:pt x="2216" y="96"/>
                </a:lnTo>
                <a:lnTo>
                  <a:pt x="2224" y="96"/>
                </a:lnTo>
                <a:lnTo>
                  <a:pt x="2240" y="96"/>
                </a:lnTo>
                <a:lnTo>
                  <a:pt x="2248" y="96"/>
                </a:lnTo>
                <a:lnTo>
                  <a:pt x="2256" y="96"/>
                </a:lnTo>
                <a:lnTo>
                  <a:pt x="2264" y="96"/>
                </a:lnTo>
                <a:lnTo>
                  <a:pt x="2272" y="96"/>
                </a:lnTo>
                <a:lnTo>
                  <a:pt x="2280" y="96"/>
                </a:lnTo>
                <a:lnTo>
                  <a:pt x="2288" y="96"/>
                </a:lnTo>
                <a:lnTo>
                  <a:pt x="2296" y="96"/>
                </a:lnTo>
                <a:lnTo>
                  <a:pt x="2304" y="96"/>
                </a:lnTo>
                <a:lnTo>
                  <a:pt x="2320" y="96"/>
                </a:lnTo>
                <a:lnTo>
                  <a:pt x="2328" y="96"/>
                </a:lnTo>
                <a:lnTo>
                  <a:pt x="2336" y="96"/>
                </a:lnTo>
                <a:lnTo>
                  <a:pt x="2344" y="96"/>
                </a:lnTo>
                <a:lnTo>
                  <a:pt x="2352" y="96"/>
                </a:lnTo>
                <a:lnTo>
                  <a:pt x="2360" y="96"/>
                </a:lnTo>
                <a:lnTo>
                  <a:pt x="2368" y="96"/>
                </a:lnTo>
                <a:lnTo>
                  <a:pt x="2376" y="96"/>
                </a:lnTo>
                <a:lnTo>
                  <a:pt x="2384" y="96"/>
                </a:lnTo>
                <a:lnTo>
                  <a:pt x="2400" y="96"/>
                </a:lnTo>
                <a:lnTo>
                  <a:pt x="2408" y="96"/>
                </a:lnTo>
                <a:lnTo>
                  <a:pt x="2416" y="96"/>
                </a:lnTo>
                <a:lnTo>
                  <a:pt x="2424" y="96"/>
                </a:lnTo>
                <a:lnTo>
                  <a:pt x="2432" y="96"/>
                </a:lnTo>
                <a:lnTo>
                  <a:pt x="2440" y="96"/>
                </a:lnTo>
                <a:lnTo>
                  <a:pt x="2448" y="96"/>
                </a:lnTo>
                <a:lnTo>
                  <a:pt x="2456" y="96"/>
                </a:lnTo>
                <a:lnTo>
                  <a:pt x="2464" y="96"/>
                </a:lnTo>
                <a:lnTo>
                  <a:pt x="2480" y="96"/>
                </a:lnTo>
                <a:lnTo>
                  <a:pt x="2480" y="80"/>
                </a:lnTo>
                <a:lnTo>
                  <a:pt x="2488" y="80"/>
                </a:lnTo>
                <a:lnTo>
                  <a:pt x="2488" y="64"/>
                </a:lnTo>
                <a:lnTo>
                  <a:pt x="2496" y="64"/>
                </a:lnTo>
                <a:lnTo>
                  <a:pt x="2504" y="64"/>
                </a:lnTo>
                <a:lnTo>
                  <a:pt x="2512" y="64"/>
                </a:lnTo>
                <a:lnTo>
                  <a:pt x="2520" y="64"/>
                </a:lnTo>
                <a:lnTo>
                  <a:pt x="2528" y="64"/>
                </a:lnTo>
                <a:lnTo>
                  <a:pt x="2536" y="64"/>
                </a:lnTo>
                <a:lnTo>
                  <a:pt x="2536" y="48"/>
                </a:lnTo>
                <a:lnTo>
                  <a:pt x="2544" y="48"/>
                </a:lnTo>
                <a:lnTo>
                  <a:pt x="2560" y="48"/>
                </a:lnTo>
                <a:lnTo>
                  <a:pt x="2568" y="48"/>
                </a:lnTo>
                <a:lnTo>
                  <a:pt x="2576" y="48"/>
                </a:lnTo>
                <a:lnTo>
                  <a:pt x="2584" y="48"/>
                </a:lnTo>
                <a:lnTo>
                  <a:pt x="2592" y="48"/>
                </a:lnTo>
                <a:lnTo>
                  <a:pt x="2600" y="48"/>
                </a:lnTo>
                <a:lnTo>
                  <a:pt x="2608" y="48"/>
                </a:lnTo>
                <a:lnTo>
                  <a:pt x="2616" y="48"/>
                </a:lnTo>
                <a:lnTo>
                  <a:pt x="2624" y="48"/>
                </a:lnTo>
                <a:lnTo>
                  <a:pt x="2640" y="48"/>
                </a:lnTo>
                <a:lnTo>
                  <a:pt x="2640" y="32"/>
                </a:lnTo>
                <a:lnTo>
                  <a:pt x="2648" y="32"/>
                </a:lnTo>
                <a:lnTo>
                  <a:pt x="2656" y="32"/>
                </a:lnTo>
                <a:lnTo>
                  <a:pt x="2664" y="32"/>
                </a:lnTo>
                <a:lnTo>
                  <a:pt x="2672" y="32"/>
                </a:lnTo>
                <a:lnTo>
                  <a:pt x="2680" y="32"/>
                </a:lnTo>
                <a:lnTo>
                  <a:pt x="2688" y="32"/>
                </a:lnTo>
                <a:lnTo>
                  <a:pt x="2696" y="32"/>
                </a:lnTo>
                <a:lnTo>
                  <a:pt x="2704" y="32"/>
                </a:lnTo>
                <a:lnTo>
                  <a:pt x="2720" y="32"/>
                </a:lnTo>
                <a:lnTo>
                  <a:pt x="2728" y="32"/>
                </a:lnTo>
                <a:lnTo>
                  <a:pt x="2736" y="32"/>
                </a:lnTo>
                <a:lnTo>
                  <a:pt x="2744" y="32"/>
                </a:lnTo>
                <a:lnTo>
                  <a:pt x="2752" y="32"/>
                </a:lnTo>
                <a:lnTo>
                  <a:pt x="2760" y="32"/>
                </a:lnTo>
                <a:lnTo>
                  <a:pt x="2768" y="32"/>
                </a:lnTo>
                <a:lnTo>
                  <a:pt x="2776" y="32"/>
                </a:lnTo>
                <a:lnTo>
                  <a:pt x="2792" y="32"/>
                </a:lnTo>
                <a:lnTo>
                  <a:pt x="2800" y="32"/>
                </a:lnTo>
                <a:lnTo>
                  <a:pt x="2808" y="32"/>
                </a:lnTo>
                <a:lnTo>
                  <a:pt x="2816" y="32"/>
                </a:lnTo>
                <a:lnTo>
                  <a:pt x="2824" y="32"/>
                </a:lnTo>
                <a:lnTo>
                  <a:pt x="2832" y="32"/>
                </a:lnTo>
                <a:lnTo>
                  <a:pt x="2840" y="32"/>
                </a:lnTo>
                <a:lnTo>
                  <a:pt x="2848" y="32"/>
                </a:lnTo>
                <a:lnTo>
                  <a:pt x="2856" y="32"/>
                </a:lnTo>
                <a:lnTo>
                  <a:pt x="2872" y="32"/>
                </a:lnTo>
                <a:lnTo>
                  <a:pt x="2880" y="32"/>
                </a:lnTo>
                <a:lnTo>
                  <a:pt x="2888" y="32"/>
                </a:lnTo>
                <a:lnTo>
                  <a:pt x="2896" y="32"/>
                </a:lnTo>
                <a:lnTo>
                  <a:pt x="2904" y="32"/>
                </a:lnTo>
                <a:lnTo>
                  <a:pt x="2912" y="32"/>
                </a:lnTo>
                <a:lnTo>
                  <a:pt x="2920" y="32"/>
                </a:lnTo>
                <a:lnTo>
                  <a:pt x="2928" y="32"/>
                </a:lnTo>
                <a:lnTo>
                  <a:pt x="2936" y="32"/>
                </a:lnTo>
                <a:lnTo>
                  <a:pt x="2952" y="32"/>
                </a:lnTo>
                <a:lnTo>
                  <a:pt x="2960" y="32"/>
                </a:lnTo>
                <a:lnTo>
                  <a:pt x="2968" y="32"/>
                </a:lnTo>
                <a:lnTo>
                  <a:pt x="2976" y="32"/>
                </a:lnTo>
                <a:lnTo>
                  <a:pt x="2984" y="32"/>
                </a:lnTo>
                <a:lnTo>
                  <a:pt x="2992" y="32"/>
                </a:lnTo>
                <a:lnTo>
                  <a:pt x="3000" y="32"/>
                </a:lnTo>
                <a:lnTo>
                  <a:pt x="3008" y="32"/>
                </a:lnTo>
                <a:lnTo>
                  <a:pt x="3008" y="16"/>
                </a:lnTo>
                <a:lnTo>
                  <a:pt x="3016" y="16"/>
                </a:lnTo>
                <a:lnTo>
                  <a:pt x="3032" y="16"/>
                </a:lnTo>
                <a:lnTo>
                  <a:pt x="3040" y="16"/>
                </a:lnTo>
                <a:lnTo>
                  <a:pt x="3048" y="16"/>
                </a:lnTo>
                <a:lnTo>
                  <a:pt x="3056" y="16"/>
                </a:lnTo>
                <a:lnTo>
                  <a:pt x="3064" y="16"/>
                </a:lnTo>
                <a:lnTo>
                  <a:pt x="3072" y="16"/>
                </a:lnTo>
                <a:lnTo>
                  <a:pt x="3080" y="16"/>
                </a:lnTo>
                <a:lnTo>
                  <a:pt x="3088" y="16"/>
                </a:lnTo>
                <a:lnTo>
                  <a:pt x="3096" y="16"/>
                </a:lnTo>
                <a:lnTo>
                  <a:pt x="3112" y="16"/>
                </a:lnTo>
                <a:lnTo>
                  <a:pt x="3120" y="16"/>
                </a:lnTo>
                <a:lnTo>
                  <a:pt x="3128" y="16"/>
                </a:lnTo>
                <a:lnTo>
                  <a:pt x="3136" y="16"/>
                </a:lnTo>
                <a:lnTo>
                  <a:pt x="3144" y="16"/>
                </a:lnTo>
                <a:lnTo>
                  <a:pt x="3152" y="16"/>
                </a:lnTo>
                <a:lnTo>
                  <a:pt x="3160" y="16"/>
                </a:lnTo>
                <a:lnTo>
                  <a:pt x="3168" y="16"/>
                </a:lnTo>
                <a:lnTo>
                  <a:pt x="3176" y="16"/>
                </a:lnTo>
                <a:lnTo>
                  <a:pt x="3192" y="16"/>
                </a:lnTo>
                <a:lnTo>
                  <a:pt x="3200" y="16"/>
                </a:lnTo>
                <a:lnTo>
                  <a:pt x="3208" y="16"/>
                </a:lnTo>
                <a:lnTo>
                  <a:pt x="3216" y="16"/>
                </a:lnTo>
                <a:lnTo>
                  <a:pt x="3224" y="16"/>
                </a:lnTo>
                <a:lnTo>
                  <a:pt x="3232" y="16"/>
                </a:lnTo>
                <a:lnTo>
                  <a:pt x="3240" y="16"/>
                </a:lnTo>
                <a:lnTo>
                  <a:pt x="3248" y="16"/>
                </a:lnTo>
                <a:lnTo>
                  <a:pt x="3256" y="16"/>
                </a:lnTo>
                <a:lnTo>
                  <a:pt x="3272" y="16"/>
                </a:lnTo>
                <a:lnTo>
                  <a:pt x="3280" y="16"/>
                </a:lnTo>
                <a:lnTo>
                  <a:pt x="3288" y="16"/>
                </a:lnTo>
                <a:lnTo>
                  <a:pt x="3296" y="16"/>
                </a:lnTo>
                <a:lnTo>
                  <a:pt x="3304" y="16"/>
                </a:lnTo>
                <a:lnTo>
                  <a:pt x="3312" y="16"/>
                </a:lnTo>
                <a:lnTo>
                  <a:pt x="3320" y="16"/>
                </a:lnTo>
                <a:lnTo>
                  <a:pt x="3328" y="16"/>
                </a:lnTo>
                <a:lnTo>
                  <a:pt x="3336" y="16"/>
                </a:lnTo>
                <a:lnTo>
                  <a:pt x="3352" y="16"/>
                </a:lnTo>
                <a:lnTo>
                  <a:pt x="3360" y="16"/>
                </a:lnTo>
                <a:lnTo>
                  <a:pt x="3368" y="16"/>
                </a:lnTo>
                <a:lnTo>
                  <a:pt x="3376" y="16"/>
                </a:lnTo>
                <a:lnTo>
                  <a:pt x="3384" y="16"/>
                </a:lnTo>
                <a:lnTo>
                  <a:pt x="3392" y="16"/>
                </a:lnTo>
                <a:lnTo>
                  <a:pt x="3400" y="16"/>
                </a:lnTo>
                <a:lnTo>
                  <a:pt x="3408" y="16"/>
                </a:lnTo>
                <a:lnTo>
                  <a:pt x="3416" y="16"/>
                </a:lnTo>
                <a:lnTo>
                  <a:pt x="3432" y="16"/>
                </a:lnTo>
                <a:lnTo>
                  <a:pt x="3440" y="16"/>
                </a:lnTo>
                <a:lnTo>
                  <a:pt x="3448" y="16"/>
                </a:lnTo>
                <a:lnTo>
                  <a:pt x="3456" y="16"/>
                </a:lnTo>
                <a:lnTo>
                  <a:pt x="3464" y="16"/>
                </a:lnTo>
                <a:lnTo>
                  <a:pt x="3472" y="16"/>
                </a:lnTo>
                <a:lnTo>
                  <a:pt x="3480" y="16"/>
                </a:lnTo>
                <a:lnTo>
                  <a:pt x="3488" y="16"/>
                </a:lnTo>
                <a:lnTo>
                  <a:pt x="3496" y="16"/>
                </a:lnTo>
                <a:lnTo>
                  <a:pt x="3512" y="16"/>
                </a:lnTo>
                <a:lnTo>
                  <a:pt x="3512" y="0"/>
                </a:lnTo>
                <a:lnTo>
                  <a:pt x="3520" y="0"/>
                </a:lnTo>
                <a:lnTo>
                  <a:pt x="3528" y="0"/>
                </a:lnTo>
                <a:lnTo>
                  <a:pt x="3536" y="0"/>
                </a:lnTo>
                <a:lnTo>
                  <a:pt x="3544" y="0"/>
                </a:lnTo>
                <a:lnTo>
                  <a:pt x="3552" y="0"/>
                </a:lnTo>
                <a:lnTo>
                  <a:pt x="3560" y="0"/>
                </a:lnTo>
                <a:lnTo>
                  <a:pt x="3568" y="0"/>
                </a:lnTo>
                <a:lnTo>
                  <a:pt x="3576" y="0"/>
                </a:lnTo>
                <a:lnTo>
                  <a:pt x="3592" y="0"/>
                </a:lnTo>
                <a:lnTo>
                  <a:pt x="3600" y="0"/>
                </a:lnTo>
                <a:lnTo>
                  <a:pt x="3608" y="0"/>
                </a:lnTo>
                <a:lnTo>
                  <a:pt x="3616" y="0"/>
                </a:lnTo>
                <a:lnTo>
                  <a:pt x="3624" y="0"/>
                </a:lnTo>
                <a:lnTo>
                  <a:pt x="3632" y="0"/>
                </a:lnTo>
                <a:lnTo>
                  <a:pt x="3640" y="0"/>
                </a:lnTo>
                <a:lnTo>
                  <a:pt x="3648" y="0"/>
                </a:lnTo>
                <a:lnTo>
                  <a:pt x="3664" y="0"/>
                </a:lnTo>
                <a:lnTo>
                  <a:pt x="3672" y="0"/>
                </a:lnTo>
                <a:lnTo>
                  <a:pt x="3680" y="0"/>
                </a:lnTo>
                <a:lnTo>
                  <a:pt x="3688" y="0"/>
                </a:lnTo>
                <a:lnTo>
                  <a:pt x="3696" y="0"/>
                </a:lnTo>
                <a:lnTo>
                  <a:pt x="3704" y="0"/>
                </a:lnTo>
                <a:lnTo>
                  <a:pt x="3712" y="0"/>
                </a:lnTo>
                <a:lnTo>
                  <a:pt x="3720" y="0"/>
                </a:lnTo>
                <a:lnTo>
                  <a:pt x="3728" y="0"/>
                </a:lnTo>
                <a:lnTo>
                  <a:pt x="3744" y="0"/>
                </a:lnTo>
                <a:lnTo>
                  <a:pt x="3752" y="0"/>
                </a:lnTo>
                <a:lnTo>
                  <a:pt x="3760" y="0"/>
                </a:lnTo>
                <a:lnTo>
                  <a:pt x="3768" y="0"/>
                </a:lnTo>
                <a:lnTo>
                  <a:pt x="3776" y="0"/>
                </a:lnTo>
                <a:lnTo>
                  <a:pt x="3784" y="0"/>
                </a:lnTo>
                <a:lnTo>
                  <a:pt x="3792" y="0"/>
                </a:lnTo>
                <a:lnTo>
                  <a:pt x="3800" y="0"/>
                </a:lnTo>
                <a:lnTo>
                  <a:pt x="3808" y="0"/>
                </a:lnTo>
                <a:lnTo>
                  <a:pt x="3824" y="0"/>
                </a:lnTo>
                <a:lnTo>
                  <a:pt x="3832" y="0"/>
                </a:lnTo>
                <a:lnTo>
                  <a:pt x="3840" y="0"/>
                </a:lnTo>
                <a:lnTo>
                  <a:pt x="3848" y="0"/>
                </a:lnTo>
                <a:lnTo>
                  <a:pt x="3856" y="0"/>
                </a:lnTo>
                <a:lnTo>
                  <a:pt x="3864" y="0"/>
                </a:lnTo>
                <a:lnTo>
                  <a:pt x="3872" y="0"/>
                </a:lnTo>
                <a:lnTo>
                  <a:pt x="3880" y="0"/>
                </a:lnTo>
                <a:lnTo>
                  <a:pt x="3888" y="0"/>
                </a:lnTo>
                <a:lnTo>
                  <a:pt x="3904" y="0"/>
                </a:lnTo>
                <a:lnTo>
                  <a:pt x="3912" y="0"/>
                </a:lnTo>
                <a:lnTo>
                  <a:pt x="3920" y="0"/>
                </a:lnTo>
                <a:lnTo>
                  <a:pt x="3928" y="0"/>
                </a:lnTo>
                <a:lnTo>
                  <a:pt x="3936" y="0"/>
                </a:lnTo>
                <a:lnTo>
                  <a:pt x="3944" y="0"/>
                </a:lnTo>
                <a:lnTo>
                  <a:pt x="3952" y="0"/>
                </a:lnTo>
                <a:lnTo>
                  <a:pt x="3960" y="0"/>
                </a:lnTo>
                <a:lnTo>
                  <a:pt x="3968" y="0"/>
                </a:lnTo>
                <a:lnTo>
                  <a:pt x="3984" y="0"/>
                </a:lnTo>
                <a:lnTo>
                  <a:pt x="3992" y="0"/>
                </a:lnTo>
                <a:lnTo>
                  <a:pt x="4000" y="0"/>
                </a:lnTo>
                <a:lnTo>
                  <a:pt x="4008" y="0"/>
                </a:lnTo>
              </a:path>
            </a:pathLst>
          </a:custGeom>
          <a:noFill/>
          <a:ln w="28575" cmpd="sng">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94" name="Freeform 34"/>
          <p:cNvSpPr>
            <a:spLocks/>
          </p:cNvSpPr>
          <p:nvPr/>
        </p:nvSpPr>
        <p:spPr bwMode="auto">
          <a:xfrm>
            <a:off x="1460500" y="5289550"/>
            <a:ext cx="6362700" cy="622300"/>
          </a:xfrm>
          <a:custGeom>
            <a:avLst/>
            <a:gdLst>
              <a:gd name="T0" fmla="*/ 2147483647 w 4008"/>
              <a:gd name="T1" fmla="*/ 2147483647 h 392"/>
              <a:gd name="T2" fmla="*/ 2147483647 w 4008"/>
              <a:gd name="T3" fmla="*/ 2147483647 h 392"/>
              <a:gd name="T4" fmla="*/ 2147483647 w 4008"/>
              <a:gd name="T5" fmla="*/ 2147483647 h 392"/>
              <a:gd name="T6" fmla="*/ 2147483647 w 4008"/>
              <a:gd name="T7" fmla="*/ 2147483647 h 392"/>
              <a:gd name="T8" fmla="*/ 2147483647 w 4008"/>
              <a:gd name="T9" fmla="*/ 2147483647 h 392"/>
              <a:gd name="T10" fmla="*/ 2147483647 w 4008"/>
              <a:gd name="T11" fmla="*/ 2147483647 h 392"/>
              <a:gd name="T12" fmla="*/ 2147483647 w 4008"/>
              <a:gd name="T13" fmla="*/ 2147483647 h 392"/>
              <a:gd name="T14" fmla="*/ 2147483647 w 4008"/>
              <a:gd name="T15" fmla="*/ 2147483647 h 392"/>
              <a:gd name="T16" fmla="*/ 2147483647 w 4008"/>
              <a:gd name="T17" fmla="*/ 2147483647 h 392"/>
              <a:gd name="T18" fmla="*/ 2147483647 w 4008"/>
              <a:gd name="T19" fmla="*/ 2147483647 h 392"/>
              <a:gd name="T20" fmla="*/ 2147483647 w 4008"/>
              <a:gd name="T21" fmla="*/ 2147483647 h 392"/>
              <a:gd name="T22" fmla="*/ 2147483647 w 4008"/>
              <a:gd name="T23" fmla="*/ 2147483647 h 392"/>
              <a:gd name="T24" fmla="*/ 2147483647 w 4008"/>
              <a:gd name="T25" fmla="*/ 2147483647 h 392"/>
              <a:gd name="T26" fmla="*/ 2147483647 w 4008"/>
              <a:gd name="T27" fmla="*/ 2147483647 h 392"/>
              <a:gd name="T28" fmla="*/ 2147483647 w 4008"/>
              <a:gd name="T29" fmla="*/ 2147483647 h 392"/>
              <a:gd name="T30" fmla="*/ 2147483647 w 4008"/>
              <a:gd name="T31" fmla="*/ 2147483647 h 392"/>
              <a:gd name="T32" fmla="*/ 2147483647 w 4008"/>
              <a:gd name="T33" fmla="*/ 2147483647 h 392"/>
              <a:gd name="T34" fmla="*/ 2147483647 w 4008"/>
              <a:gd name="T35" fmla="*/ 2147483647 h 392"/>
              <a:gd name="T36" fmla="*/ 2147483647 w 4008"/>
              <a:gd name="T37" fmla="*/ 2147483647 h 392"/>
              <a:gd name="T38" fmla="*/ 2147483647 w 4008"/>
              <a:gd name="T39" fmla="*/ 2147483647 h 392"/>
              <a:gd name="T40" fmla="*/ 2147483647 w 4008"/>
              <a:gd name="T41" fmla="*/ 2147483647 h 392"/>
              <a:gd name="T42" fmla="*/ 2147483647 w 4008"/>
              <a:gd name="T43" fmla="*/ 2147483647 h 392"/>
              <a:gd name="T44" fmla="*/ 2147483647 w 4008"/>
              <a:gd name="T45" fmla="*/ 2147483647 h 392"/>
              <a:gd name="T46" fmla="*/ 2147483647 w 4008"/>
              <a:gd name="T47" fmla="*/ 2147483647 h 392"/>
              <a:gd name="T48" fmla="*/ 2147483647 w 4008"/>
              <a:gd name="T49" fmla="*/ 2147483647 h 392"/>
              <a:gd name="T50" fmla="*/ 2147483647 w 4008"/>
              <a:gd name="T51" fmla="*/ 2147483647 h 392"/>
              <a:gd name="T52" fmla="*/ 2147483647 w 4008"/>
              <a:gd name="T53" fmla="*/ 2147483647 h 392"/>
              <a:gd name="T54" fmla="*/ 2147483647 w 4008"/>
              <a:gd name="T55" fmla="*/ 2147483647 h 392"/>
              <a:gd name="T56" fmla="*/ 2147483647 w 4008"/>
              <a:gd name="T57" fmla="*/ 2147483647 h 392"/>
              <a:gd name="T58" fmla="*/ 2147483647 w 4008"/>
              <a:gd name="T59" fmla="*/ 2147483647 h 392"/>
              <a:gd name="T60" fmla="*/ 2147483647 w 4008"/>
              <a:gd name="T61" fmla="*/ 2147483647 h 392"/>
              <a:gd name="T62" fmla="*/ 2147483647 w 4008"/>
              <a:gd name="T63" fmla="*/ 2147483647 h 392"/>
              <a:gd name="T64" fmla="*/ 2147483647 w 4008"/>
              <a:gd name="T65" fmla="*/ 2147483647 h 392"/>
              <a:gd name="T66" fmla="*/ 2147483647 w 4008"/>
              <a:gd name="T67" fmla="*/ 2147483647 h 392"/>
              <a:gd name="T68" fmla="*/ 2147483647 w 4008"/>
              <a:gd name="T69" fmla="*/ 2147483647 h 392"/>
              <a:gd name="T70" fmla="*/ 2147483647 w 4008"/>
              <a:gd name="T71" fmla="*/ 2147483647 h 392"/>
              <a:gd name="T72" fmla="*/ 2147483647 w 4008"/>
              <a:gd name="T73" fmla="*/ 2147483647 h 392"/>
              <a:gd name="T74" fmla="*/ 2147483647 w 4008"/>
              <a:gd name="T75" fmla="*/ 2147483647 h 392"/>
              <a:gd name="T76" fmla="*/ 2147483647 w 4008"/>
              <a:gd name="T77" fmla="*/ 2147483647 h 392"/>
              <a:gd name="T78" fmla="*/ 2147483647 w 4008"/>
              <a:gd name="T79" fmla="*/ 2147483647 h 392"/>
              <a:gd name="T80" fmla="*/ 2147483647 w 4008"/>
              <a:gd name="T81" fmla="*/ 2147483647 h 392"/>
              <a:gd name="T82" fmla="*/ 2147483647 w 4008"/>
              <a:gd name="T83" fmla="*/ 2147483647 h 392"/>
              <a:gd name="T84" fmla="*/ 2147483647 w 4008"/>
              <a:gd name="T85" fmla="*/ 2147483647 h 392"/>
              <a:gd name="T86" fmla="*/ 2147483647 w 4008"/>
              <a:gd name="T87" fmla="*/ 2147483647 h 392"/>
              <a:gd name="T88" fmla="*/ 2147483647 w 4008"/>
              <a:gd name="T89" fmla="*/ 2147483647 h 392"/>
              <a:gd name="T90" fmla="*/ 2147483647 w 4008"/>
              <a:gd name="T91" fmla="*/ 2147483647 h 392"/>
              <a:gd name="T92" fmla="*/ 2147483647 w 4008"/>
              <a:gd name="T93" fmla="*/ 2147483647 h 392"/>
              <a:gd name="T94" fmla="*/ 2147483647 w 4008"/>
              <a:gd name="T95" fmla="*/ 2147483647 h 392"/>
              <a:gd name="T96" fmla="*/ 2147483647 w 4008"/>
              <a:gd name="T97" fmla="*/ 2147483647 h 392"/>
              <a:gd name="T98" fmla="*/ 2147483647 w 4008"/>
              <a:gd name="T99" fmla="*/ 0 h 392"/>
              <a:gd name="T100" fmla="*/ 2147483647 w 4008"/>
              <a:gd name="T101" fmla="*/ 0 h 392"/>
              <a:gd name="T102" fmla="*/ 2147483647 w 4008"/>
              <a:gd name="T103" fmla="*/ 0 h 392"/>
              <a:gd name="T104" fmla="*/ 2147483647 w 4008"/>
              <a:gd name="T105" fmla="*/ 0 h 392"/>
              <a:gd name="T106" fmla="*/ 2147483647 w 4008"/>
              <a:gd name="T107" fmla="*/ 0 h 392"/>
              <a:gd name="T108" fmla="*/ 2147483647 w 4008"/>
              <a:gd name="T109" fmla="*/ 0 h 392"/>
              <a:gd name="T110" fmla="*/ 2147483647 w 4008"/>
              <a:gd name="T111" fmla="*/ 0 h 392"/>
              <a:gd name="T112" fmla="*/ 2147483647 w 4008"/>
              <a:gd name="T113" fmla="*/ 0 h 392"/>
              <a:gd name="T114" fmla="*/ 2147483647 w 4008"/>
              <a:gd name="T115" fmla="*/ 0 h 392"/>
              <a:gd name="T116" fmla="*/ 2147483647 w 4008"/>
              <a:gd name="T117" fmla="*/ 0 h 392"/>
              <a:gd name="T118" fmla="*/ 2147483647 w 4008"/>
              <a:gd name="T119" fmla="*/ 0 h 3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08"/>
              <a:gd name="T181" fmla="*/ 0 h 392"/>
              <a:gd name="T182" fmla="*/ 4008 w 4008"/>
              <a:gd name="T183" fmla="*/ 392 h 3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08" h="392">
                <a:moveTo>
                  <a:pt x="0" y="392"/>
                </a:moveTo>
                <a:lnTo>
                  <a:pt x="0" y="392"/>
                </a:lnTo>
                <a:lnTo>
                  <a:pt x="8" y="392"/>
                </a:lnTo>
                <a:lnTo>
                  <a:pt x="8" y="288"/>
                </a:lnTo>
                <a:lnTo>
                  <a:pt x="24" y="288"/>
                </a:lnTo>
                <a:lnTo>
                  <a:pt x="24" y="272"/>
                </a:lnTo>
                <a:lnTo>
                  <a:pt x="32" y="272"/>
                </a:lnTo>
                <a:lnTo>
                  <a:pt x="32" y="248"/>
                </a:lnTo>
                <a:lnTo>
                  <a:pt x="40" y="248"/>
                </a:lnTo>
                <a:lnTo>
                  <a:pt x="48" y="248"/>
                </a:lnTo>
                <a:lnTo>
                  <a:pt x="56" y="248"/>
                </a:lnTo>
                <a:lnTo>
                  <a:pt x="64" y="248"/>
                </a:lnTo>
                <a:lnTo>
                  <a:pt x="72" y="248"/>
                </a:lnTo>
                <a:lnTo>
                  <a:pt x="72" y="240"/>
                </a:lnTo>
                <a:lnTo>
                  <a:pt x="80" y="240"/>
                </a:lnTo>
                <a:lnTo>
                  <a:pt x="88" y="240"/>
                </a:lnTo>
                <a:lnTo>
                  <a:pt x="88" y="216"/>
                </a:lnTo>
                <a:lnTo>
                  <a:pt x="104" y="216"/>
                </a:lnTo>
                <a:lnTo>
                  <a:pt x="112" y="216"/>
                </a:lnTo>
                <a:lnTo>
                  <a:pt x="120" y="216"/>
                </a:lnTo>
                <a:lnTo>
                  <a:pt x="128" y="216"/>
                </a:lnTo>
                <a:lnTo>
                  <a:pt x="136" y="216"/>
                </a:lnTo>
                <a:lnTo>
                  <a:pt x="144" y="216"/>
                </a:lnTo>
                <a:lnTo>
                  <a:pt x="144" y="208"/>
                </a:lnTo>
                <a:lnTo>
                  <a:pt x="152" y="208"/>
                </a:lnTo>
                <a:lnTo>
                  <a:pt x="160" y="208"/>
                </a:lnTo>
                <a:lnTo>
                  <a:pt x="176" y="208"/>
                </a:lnTo>
                <a:lnTo>
                  <a:pt x="184" y="208"/>
                </a:lnTo>
                <a:lnTo>
                  <a:pt x="192" y="208"/>
                </a:lnTo>
                <a:lnTo>
                  <a:pt x="200" y="208"/>
                </a:lnTo>
                <a:lnTo>
                  <a:pt x="208" y="208"/>
                </a:lnTo>
                <a:lnTo>
                  <a:pt x="216" y="208"/>
                </a:lnTo>
                <a:lnTo>
                  <a:pt x="224" y="208"/>
                </a:lnTo>
                <a:lnTo>
                  <a:pt x="232" y="208"/>
                </a:lnTo>
                <a:lnTo>
                  <a:pt x="240" y="208"/>
                </a:lnTo>
                <a:lnTo>
                  <a:pt x="256" y="208"/>
                </a:lnTo>
                <a:lnTo>
                  <a:pt x="264" y="208"/>
                </a:lnTo>
                <a:lnTo>
                  <a:pt x="272" y="208"/>
                </a:lnTo>
                <a:lnTo>
                  <a:pt x="272" y="200"/>
                </a:lnTo>
                <a:lnTo>
                  <a:pt x="280" y="200"/>
                </a:lnTo>
                <a:lnTo>
                  <a:pt x="288" y="200"/>
                </a:lnTo>
                <a:lnTo>
                  <a:pt x="296" y="200"/>
                </a:lnTo>
                <a:lnTo>
                  <a:pt x="304" y="200"/>
                </a:lnTo>
                <a:lnTo>
                  <a:pt x="312" y="200"/>
                </a:lnTo>
                <a:lnTo>
                  <a:pt x="320" y="200"/>
                </a:lnTo>
                <a:lnTo>
                  <a:pt x="336" y="200"/>
                </a:lnTo>
                <a:lnTo>
                  <a:pt x="344" y="200"/>
                </a:lnTo>
                <a:lnTo>
                  <a:pt x="352" y="200"/>
                </a:lnTo>
                <a:lnTo>
                  <a:pt x="360" y="200"/>
                </a:lnTo>
                <a:lnTo>
                  <a:pt x="368" y="200"/>
                </a:lnTo>
                <a:lnTo>
                  <a:pt x="368" y="192"/>
                </a:lnTo>
                <a:lnTo>
                  <a:pt x="376" y="192"/>
                </a:lnTo>
                <a:lnTo>
                  <a:pt x="376" y="176"/>
                </a:lnTo>
                <a:lnTo>
                  <a:pt x="384" y="176"/>
                </a:lnTo>
                <a:lnTo>
                  <a:pt x="392" y="176"/>
                </a:lnTo>
                <a:lnTo>
                  <a:pt x="400" y="176"/>
                </a:lnTo>
                <a:lnTo>
                  <a:pt x="416" y="176"/>
                </a:lnTo>
                <a:lnTo>
                  <a:pt x="424" y="176"/>
                </a:lnTo>
                <a:lnTo>
                  <a:pt x="432" y="176"/>
                </a:lnTo>
                <a:lnTo>
                  <a:pt x="440" y="176"/>
                </a:lnTo>
                <a:lnTo>
                  <a:pt x="448" y="176"/>
                </a:lnTo>
                <a:lnTo>
                  <a:pt x="456" y="176"/>
                </a:lnTo>
                <a:lnTo>
                  <a:pt x="464" y="176"/>
                </a:lnTo>
                <a:lnTo>
                  <a:pt x="472" y="176"/>
                </a:lnTo>
                <a:lnTo>
                  <a:pt x="480" y="176"/>
                </a:lnTo>
                <a:lnTo>
                  <a:pt x="496" y="176"/>
                </a:lnTo>
                <a:lnTo>
                  <a:pt x="504" y="176"/>
                </a:lnTo>
                <a:lnTo>
                  <a:pt x="512" y="176"/>
                </a:lnTo>
                <a:lnTo>
                  <a:pt x="520" y="176"/>
                </a:lnTo>
                <a:lnTo>
                  <a:pt x="528" y="176"/>
                </a:lnTo>
                <a:lnTo>
                  <a:pt x="536" y="176"/>
                </a:lnTo>
                <a:lnTo>
                  <a:pt x="544" y="176"/>
                </a:lnTo>
                <a:lnTo>
                  <a:pt x="552" y="176"/>
                </a:lnTo>
                <a:lnTo>
                  <a:pt x="560" y="176"/>
                </a:lnTo>
                <a:lnTo>
                  <a:pt x="576" y="176"/>
                </a:lnTo>
                <a:lnTo>
                  <a:pt x="576" y="168"/>
                </a:lnTo>
                <a:lnTo>
                  <a:pt x="584" y="168"/>
                </a:lnTo>
                <a:lnTo>
                  <a:pt x="592" y="168"/>
                </a:lnTo>
                <a:lnTo>
                  <a:pt x="600" y="168"/>
                </a:lnTo>
                <a:lnTo>
                  <a:pt x="608" y="168"/>
                </a:lnTo>
                <a:lnTo>
                  <a:pt x="616" y="168"/>
                </a:lnTo>
                <a:lnTo>
                  <a:pt x="624" y="168"/>
                </a:lnTo>
                <a:lnTo>
                  <a:pt x="632" y="168"/>
                </a:lnTo>
                <a:lnTo>
                  <a:pt x="632" y="160"/>
                </a:lnTo>
                <a:lnTo>
                  <a:pt x="640" y="160"/>
                </a:lnTo>
                <a:lnTo>
                  <a:pt x="656" y="160"/>
                </a:lnTo>
                <a:lnTo>
                  <a:pt x="664" y="160"/>
                </a:lnTo>
                <a:lnTo>
                  <a:pt x="672" y="160"/>
                </a:lnTo>
                <a:lnTo>
                  <a:pt x="680" y="160"/>
                </a:lnTo>
                <a:lnTo>
                  <a:pt x="688" y="160"/>
                </a:lnTo>
                <a:lnTo>
                  <a:pt x="696" y="160"/>
                </a:lnTo>
                <a:lnTo>
                  <a:pt x="704" y="160"/>
                </a:lnTo>
                <a:lnTo>
                  <a:pt x="712" y="160"/>
                </a:lnTo>
                <a:lnTo>
                  <a:pt x="720" y="160"/>
                </a:lnTo>
                <a:lnTo>
                  <a:pt x="736" y="160"/>
                </a:lnTo>
                <a:lnTo>
                  <a:pt x="744" y="160"/>
                </a:lnTo>
                <a:lnTo>
                  <a:pt x="752" y="160"/>
                </a:lnTo>
                <a:lnTo>
                  <a:pt x="760" y="160"/>
                </a:lnTo>
                <a:lnTo>
                  <a:pt x="768" y="160"/>
                </a:lnTo>
                <a:lnTo>
                  <a:pt x="776" y="160"/>
                </a:lnTo>
                <a:lnTo>
                  <a:pt x="784" y="160"/>
                </a:lnTo>
                <a:lnTo>
                  <a:pt x="792" y="160"/>
                </a:lnTo>
                <a:lnTo>
                  <a:pt x="800" y="160"/>
                </a:lnTo>
                <a:lnTo>
                  <a:pt x="816" y="160"/>
                </a:lnTo>
                <a:lnTo>
                  <a:pt x="824" y="160"/>
                </a:lnTo>
                <a:lnTo>
                  <a:pt x="832" y="160"/>
                </a:lnTo>
                <a:lnTo>
                  <a:pt x="840" y="160"/>
                </a:lnTo>
                <a:lnTo>
                  <a:pt x="848" y="160"/>
                </a:lnTo>
                <a:lnTo>
                  <a:pt x="856" y="160"/>
                </a:lnTo>
                <a:lnTo>
                  <a:pt x="864" y="160"/>
                </a:lnTo>
                <a:lnTo>
                  <a:pt x="872" y="160"/>
                </a:lnTo>
                <a:lnTo>
                  <a:pt x="872" y="144"/>
                </a:lnTo>
                <a:lnTo>
                  <a:pt x="880" y="144"/>
                </a:lnTo>
                <a:lnTo>
                  <a:pt x="896" y="144"/>
                </a:lnTo>
                <a:lnTo>
                  <a:pt x="904" y="144"/>
                </a:lnTo>
                <a:lnTo>
                  <a:pt x="912" y="144"/>
                </a:lnTo>
                <a:lnTo>
                  <a:pt x="920" y="144"/>
                </a:lnTo>
                <a:lnTo>
                  <a:pt x="928" y="144"/>
                </a:lnTo>
                <a:lnTo>
                  <a:pt x="936" y="144"/>
                </a:lnTo>
                <a:lnTo>
                  <a:pt x="944" y="144"/>
                </a:lnTo>
                <a:lnTo>
                  <a:pt x="952" y="144"/>
                </a:lnTo>
                <a:lnTo>
                  <a:pt x="960" y="144"/>
                </a:lnTo>
                <a:lnTo>
                  <a:pt x="976" y="144"/>
                </a:lnTo>
                <a:lnTo>
                  <a:pt x="984" y="144"/>
                </a:lnTo>
                <a:lnTo>
                  <a:pt x="992" y="144"/>
                </a:lnTo>
                <a:lnTo>
                  <a:pt x="1000" y="144"/>
                </a:lnTo>
                <a:lnTo>
                  <a:pt x="1008" y="144"/>
                </a:lnTo>
                <a:lnTo>
                  <a:pt x="1016" y="144"/>
                </a:lnTo>
                <a:lnTo>
                  <a:pt x="1024" y="144"/>
                </a:lnTo>
                <a:lnTo>
                  <a:pt x="1032" y="144"/>
                </a:lnTo>
                <a:lnTo>
                  <a:pt x="1048" y="144"/>
                </a:lnTo>
                <a:lnTo>
                  <a:pt x="1056" y="144"/>
                </a:lnTo>
                <a:lnTo>
                  <a:pt x="1064" y="144"/>
                </a:lnTo>
                <a:lnTo>
                  <a:pt x="1072" y="144"/>
                </a:lnTo>
                <a:lnTo>
                  <a:pt x="1080" y="144"/>
                </a:lnTo>
                <a:lnTo>
                  <a:pt x="1088" y="144"/>
                </a:lnTo>
                <a:lnTo>
                  <a:pt x="1096" y="144"/>
                </a:lnTo>
                <a:lnTo>
                  <a:pt x="1104" y="144"/>
                </a:lnTo>
                <a:lnTo>
                  <a:pt x="1112" y="144"/>
                </a:lnTo>
                <a:lnTo>
                  <a:pt x="1128" y="144"/>
                </a:lnTo>
                <a:lnTo>
                  <a:pt x="1136" y="144"/>
                </a:lnTo>
                <a:lnTo>
                  <a:pt x="1144" y="144"/>
                </a:lnTo>
                <a:lnTo>
                  <a:pt x="1152" y="144"/>
                </a:lnTo>
                <a:lnTo>
                  <a:pt x="1160" y="144"/>
                </a:lnTo>
                <a:lnTo>
                  <a:pt x="1168" y="144"/>
                </a:lnTo>
                <a:lnTo>
                  <a:pt x="1176" y="144"/>
                </a:lnTo>
                <a:lnTo>
                  <a:pt x="1184" y="144"/>
                </a:lnTo>
                <a:lnTo>
                  <a:pt x="1192" y="144"/>
                </a:lnTo>
                <a:lnTo>
                  <a:pt x="1208" y="144"/>
                </a:lnTo>
                <a:lnTo>
                  <a:pt x="1216" y="144"/>
                </a:lnTo>
                <a:lnTo>
                  <a:pt x="1224" y="144"/>
                </a:lnTo>
                <a:lnTo>
                  <a:pt x="1232" y="144"/>
                </a:lnTo>
                <a:lnTo>
                  <a:pt x="1240" y="144"/>
                </a:lnTo>
                <a:lnTo>
                  <a:pt x="1248" y="144"/>
                </a:lnTo>
                <a:lnTo>
                  <a:pt x="1256" y="144"/>
                </a:lnTo>
                <a:lnTo>
                  <a:pt x="1264" y="144"/>
                </a:lnTo>
                <a:lnTo>
                  <a:pt x="1272" y="144"/>
                </a:lnTo>
                <a:lnTo>
                  <a:pt x="1288" y="144"/>
                </a:lnTo>
                <a:lnTo>
                  <a:pt x="1296" y="144"/>
                </a:lnTo>
                <a:lnTo>
                  <a:pt x="1304" y="144"/>
                </a:lnTo>
                <a:lnTo>
                  <a:pt x="1312" y="144"/>
                </a:lnTo>
                <a:lnTo>
                  <a:pt x="1320" y="144"/>
                </a:lnTo>
                <a:lnTo>
                  <a:pt x="1328" y="144"/>
                </a:lnTo>
                <a:lnTo>
                  <a:pt x="1336" y="144"/>
                </a:lnTo>
                <a:lnTo>
                  <a:pt x="1344" y="144"/>
                </a:lnTo>
                <a:lnTo>
                  <a:pt x="1352" y="144"/>
                </a:lnTo>
                <a:lnTo>
                  <a:pt x="1368" y="144"/>
                </a:lnTo>
                <a:lnTo>
                  <a:pt x="1376" y="144"/>
                </a:lnTo>
                <a:lnTo>
                  <a:pt x="1384" y="144"/>
                </a:lnTo>
                <a:lnTo>
                  <a:pt x="1392" y="144"/>
                </a:lnTo>
                <a:lnTo>
                  <a:pt x="1400" y="144"/>
                </a:lnTo>
                <a:lnTo>
                  <a:pt x="1408" y="144"/>
                </a:lnTo>
                <a:lnTo>
                  <a:pt x="1408" y="136"/>
                </a:lnTo>
                <a:lnTo>
                  <a:pt x="1416" y="136"/>
                </a:lnTo>
                <a:lnTo>
                  <a:pt x="1416" y="120"/>
                </a:lnTo>
                <a:lnTo>
                  <a:pt x="1424" y="120"/>
                </a:lnTo>
                <a:lnTo>
                  <a:pt x="1432" y="120"/>
                </a:lnTo>
                <a:lnTo>
                  <a:pt x="1448" y="120"/>
                </a:lnTo>
                <a:lnTo>
                  <a:pt x="1456" y="120"/>
                </a:lnTo>
                <a:lnTo>
                  <a:pt x="1464" y="120"/>
                </a:lnTo>
                <a:lnTo>
                  <a:pt x="1464" y="112"/>
                </a:lnTo>
                <a:lnTo>
                  <a:pt x="1472" y="112"/>
                </a:lnTo>
                <a:lnTo>
                  <a:pt x="1480" y="112"/>
                </a:lnTo>
                <a:lnTo>
                  <a:pt x="1488" y="112"/>
                </a:lnTo>
                <a:lnTo>
                  <a:pt x="1496" y="112"/>
                </a:lnTo>
                <a:lnTo>
                  <a:pt x="1504" y="112"/>
                </a:lnTo>
                <a:lnTo>
                  <a:pt x="1512" y="112"/>
                </a:lnTo>
                <a:lnTo>
                  <a:pt x="1528" y="112"/>
                </a:lnTo>
                <a:lnTo>
                  <a:pt x="1536" y="112"/>
                </a:lnTo>
                <a:lnTo>
                  <a:pt x="1544" y="112"/>
                </a:lnTo>
                <a:lnTo>
                  <a:pt x="1552" y="112"/>
                </a:lnTo>
                <a:lnTo>
                  <a:pt x="1560" y="112"/>
                </a:lnTo>
                <a:lnTo>
                  <a:pt x="1568" y="112"/>
                </a:lnTo>
                <a:lnTo>
                  <a:pt x="1576" y="112"/>
                </a:lnTo>
                <a:lnTo>
                  <a:pt x="1584" y="112"/>
                </a:lnTo>
                <a:lnTo>
                  <a:pt x="1592" y="112"/>
                </a:lnTo>
                <a:lnTo>
                  <a:pt x="1608" y="112"/>
                </a:lnTo>
                <a:lnTo>
                  <a:pt x="1616" y="112"/>
                </a:lnTo>
                <a:lnTo>
                  <a:pt x="1624" y="112"/>
                </a:lnTo>
                <a:lnTo>
                  <a:pt x="1632" y="112"/>
                </a:lnTo>
                <a:lnTo>
                  <a:pt x="1640" y="112"/>
                </a:lnTo>
                <a:lnTo>
                  <a:pt x="1648" y="112"/>
                </a:lnTo>
                <a:lnTo>
                  <a:pt x="1656" y="112"/>
                </a:lnTo>
                <a:lnTo>
                  <a:pt x="1664" y="112"/>
                </a:lnTo>
                <a:lnTo>
                  <a:pt x="1664" y="96"/>
                </a:lnTo>
                <a:lnTo>
                  <a:pt x="1672" y="96"/>
                </a:lnTo>
                <a:lnTo>
                  <a:pt x="1688" y="96"/>
                </a:lnTo>
                <a:lnTo>
                  <a:pt x="1696" y="96"/>
                </a:lnTo>
                <a:lnTo>
                  <a:pt x="1704" y="96"/>
                </a:lnTo>
                <a:lnTo>
                  <a:pt x="1712" y="96"/>
                </a:lnTo>
                <a:lnTo>
                  <a:pt x="1720" y="96"/>
                </a:lnTo>
                <a:lnTo>
                  <a:pt x="1728" y="96"/>
                </a:lnTo>
                <a:lnTo>
                  <a:pt x="1736" y="96"/>
                </a:lnTo>
                <a:lnTo>
                  <a:pt x="1744" y="96"/>
                </a:lnTo>
                <a:lnTo>
                  <a:pt x="1752" y="96"/>
                </a:lnTo>
                <a:lnTo>
                  <a:pt x="1768" y="96"/>
                </a:lnTo>
                <a:lnTo>
                  <a:pt x="1776" y="96"/>
                </a:lnTo>
                <a:lnTo>
                  <a:pt x="1784" y="96"/>
                </a:lnTo>
                <a:lnTo>
                  <a:pt x="1792" y="96"/>
                </a:lnTo>
                <a:lnTo>
                  <a:pt x="1800" y="96"/>
                </a:lnTo>
                <a:lnTo>
                  <a:pt x="1808" y="96"/>
                </a:lnTo>
                <a:lnTo>
                  <a:pt x="1816" y="96"/>
                </a:lnTo>
                <a:lnTo>
                  <a:pt x="1824" y="96"/>
                </a:lnTo>
                <a:lnTo>
                  <a:pt x="1832" y="96"/>
                </a:lnTo>
                <a:lnTo>
                  <a:pt x="1848" y="96"/>
                </a:lnTo>
                <a:lnTo>
                  <a:pt x="1856" y="96"/>
                </a:lnTo>
                <a:lnTo>
                  <a:pt x="1864" y="96"/>
                </a:lnTo>
                <a:lnTo>
                  <a:pt x="1872" y="96"/>
                </a:lnTo>
                <a:lnTo>
                  <a:pt x="1880" y="96"/>
                </a:lnTo>
                <a:lnTo>
                  <a:pt x="1888" y="96"/>
                </a:lnTo>
                <a:lnTo>
                  <a:pt x="1896" y="96"/>
                </a:lnTo>
                <a:lnTo>
                  <a:pt x="1904" y="96"/>
                </a:lnTo>
                <a:lnTo>
                  <a:pt x="1920" y="96"/>
                </a:lnTo>
                <a:lnTo>
                  <a:pt x="1928" y="96"/>
                </a:lnTo>
                <a:lnTo>
                  <a:pt x="1936" y="96"/>
                </a:lnTo>
                <a:lnTo>
                  <a:pt x="1944" y="96"/>
                </a:lnTo>
                <a:lnTo>
                  <a:pt x="1952" y="96"/>
                </a:lnTo>
                <a:lnTo>
                  <a:pt x="1960" y="96"/>
                </a:lnTo>
                <a:lnTo>
                  <a:pt x="1968" y="96"/>
                </a:lnTo>
                <a:lnTo>
                  <a:pt x="1976" y="96"/>
                </a:lnTo>
                <a:lnTo>
                  <a:pt x="1976" y="88"/>
                </a:lnTo>
                <a:lnTo>
                  <a:pt x="1984" y="88"/>
                </a:lnTo>
                <a:lnTo>
                  <a:pt x="2000" y="88"/>
                </a:lnTo>
                <a:lnTo>
                  <a:pt x="2008" y="88"/>
                </a:lnTo>
                <a:lnTo>
                  <a:pt x="2016" y="88"/>
                </a:lnTo>
                <a:lnTo>
                  <a:pt x="2024" y="88"/>
                </a:lnTo>
                <a:lnTo>
                  <a:pt x="2032" y="88"/>
                </a:lnTo>
                <a:lnTo>
                  <a:pt x="2032" y="72"/>
                </a:lnTo>
                <a:lnTo>
                  <a:pt x="2040" y="72"/>
                </a:lnTo>
                <a:lnTo>
                  <a:pt x="2048" y="72"/>
                </a:lnTo>
                <a:lnTo>
                  <a:pt x="2056" y="72"/>
                </a:lnTo>
                <a:lnTo>
                  <a:pt x="2064" y="72"/>
                </a:lnTo>
                <a:lnTo>
                  <a:pt x="2080" y="72"/>
                </a:lnTo>
                <a:lnTo>
                  <a:pt x="2088" y="72"/>
                </a:lnTo>
                <a:lnTo>
                  <a:pt x="2096" y="72"/>
                </a:lnTo>
                <a:lnTo>
                  <a:pt x="2096" y="56"/>
                </a:lnTo>
                <a:lnTo>
                  <a:pt x="2104" y="56"/>
                </a:lnTo>
                <a:lnTo>
                  <a:pt x="2112" y="56"/>
                </a:lnTo>
                <a:lnTo>
                  <a:pt x="2120" y="56"/>
                </a:lnTo>
                <a:lnTo>
                  <a:pt x="2128" y="56"/>
                </a:lnTo>
                <a:lnTo>
                  <a:pt x="2136" y="56"/>
                </a:lnTo>
                <a:lnTo>
                  <a:pt x="2144" y="56"/>
                </a:lnTo>
                <a:lnTo>
                  <a:pt x="2160" y="56"/>
                </a:lnTo>
                <a:lnTo>
                  <a:pt x="2168" y="56"/>
                </a:lnTo>
                <a:lnTo>
                  <a:pt x="2176" y="56"/>
                </a:lnTo>
                <a:lnTo>
                  <a:pt x="2184" y="56"/>
                </a:lnTo>
                <a:lnTo>
                  <a:pt x="2192" y="56"/>
                </a:lnTo>
                <a:lnTo>
                  <a:pt x="2200" y="56"/>
                </a:lnTo>
                <a:lnTo>
                  <a:pt x="2208" y="56"/>
                </a:lnTo>
                <a:lnTo>
                  <a:pt x="2216" y="56"/>
                </a:lnTo>
                <a:lnTo>
                  <a:pt x="2224" y="56"/>
                </a:lnTo>
                <a:lnTo>
                  <a:pt x="2240" y="56"/>
                </a:lnTo>
                <a:lnTo>
                  <a:pt x="2248" y="56"/>
                </a:lnTo>
                <a:lnTo>
                  <a:pt x="2256" y="56"/>
                </a:lnTo>
                <a:lnTo>
                  <a:pt x="2264" y="56"/>
                </a:lnTo>
                <a:lnTo>
                  <a:pt x="2272" y="56"/>
                </a:lnTo>
                <a:lnTo>
                  <a:pt x="2280" y="56"/>
                </a:lnTo>
                <a:lnTo>
                  <a:pt x="2288" y="56"/>
                </a:lnTo>
                <a:lnTo>
                  <a:pt x="2296" y="56"/>
                </a:lnTo>
                <a:lnTo>
                  <a:pt x="2304" y="56"/>
                </a:lnTo>
                <a:lnTo>
                  <a:pt x="2320" y="56"/>
                </a:lnTo>
                <a:lnTo>
                  <a:pt x="2328" y="56"/>
                </a:lnTo>
                <a:lnTo>
                  <a:pt x="2336" y="56"/>
                </a:lnTo>
                <a:lnTo>
                  <a:pt x="2344" y="56"/>
                </a:lnTo>
                <a:lnTo>
                  <a:pt x="2352" y="56"/>
                </a:lnTo>
                <a:lnTo>
                  <a:pt x="2360" y="56"/>
                </a:lnTo>
                <a:lnTo>
                  <a:pt x="2368" y="56"/>
                </a:lnTo>
                <a:lnTo>
                  <a:pt x="2376" y="56"/>
                </a:lnTo>
                <a:lnTo>
                  <a:pt x="2376" y="48"/>
                </a:lnTo>
                <a:lnTo>
                  <a:pt x="2384" y="48"/>
                </a:lnTo>
                <a:lnTo>
                  <a:pt x="2400" y="48"/>
                </a:lnTo>
                <a:lnTo>
                  <a:pt x="2408" y="48"/>
                </a:lnTo>
                <a:lnTo>
                  <a:pt x="2416" y="48"/>
                </a:lnTo>
                <a:lnTo>
                  <a:pt x="2424" y="48"/>
                </a:lnTo>
                <a:lnTo>
                  <a:pt x="2432" y="48"/>
                </a:lnTo>
                <a:lnTo>
                  <a:pt x="2440" y="48"/>
                </a:lnTo>
                <a:lnTo>
                  <a:pt x="2440" y="32"/>
                </a:lnTo>
                <a:lnTo>
                  <a:pt x="2448" y="32"/>
                </a:lnTo>
                <a:lnTo>
                  <a:pt x="2456" y="32"/>
                </a:lnTo>
                <a:lnTo>
                  <a:pt x="2464" y="32"/>
                </a:lnTo>
                <a:lnTo>
                  <a:pt x="2480" y="32"/>
                </a:lnTo>
                <a:lnTo>
                  <a:pt x="2488" y="32"/>
                </a:lnTo>
                <a:lnTo>
                  <a:pt x="2496" y="32"/>
                </a:lnTo>
                <a:lnTo>
                  <a:pt x="2504" y="32"/>
                </a:lnTo>
                <a:lnTo>
                  <a:pt x="2512" y="32"/>
                </a:lnTo>
                <a:lnTo>
                  <a:pt x="2520" y="32"/>
                </a:lnTo>
                <a:lnTo>
                  <a:pt x="2528" y="32"/>
                </a:lnTo>
                <a:lnTo>
                  <a:pt x="2536" y="32"/>
                </a:lnTo>
                <a:lnTo>
                  <a:pt x="2544" y="32"/>
                </a:lnTo>
                <a:lnTo>
                  <a:pt x="2560" y="32"/>
                </a:lnTo>
                <a:lnTo>
                  <a:pt x="2568" y="32"/>
                </a:lnTo>
                <a:lnTo>
                  <a:pt x="2576" y="32"/>
                </a:lnTo>
                <a:lnTo>
                  <a:pt x="2584" y="32"/>
                </a:lnTo>
                <a:lnTo>
                  <a:pt x="2592" y="32"/>
                </a:lnTo>
                <a:lnTo>
                  <a:pt x="2600" y="32"/>
                </a:lnTo>
                <a:lnTo>
                  <a:pt x="2608" y="32"/>
                </a:lnTo>
                <a:lnTo>
                  <a:pt x="2616" y="32"/>
                </a:lnTo>
                <a:lnTo>
                  <a:pt x="2624" y="32"/>
                </a:lnTo>
                <a:lnTo>
                  <a:pt x="2640" y="32"/>
                </a:lnTo>
                <a:lnTo>
                  <a:pt x="2648" y="32"/>
                </a:lnTo>
                <a:lnTo>
                  <a:pt x="2656" y="32"/>
                </a:lnTo>
                <a:lnTo>
                  <a:pt x="2664" y="32"/>
                </a:lnTo>
                <a:lnTo>
                  <a:pt x="2672" y="32"/>
                </a:lnTo>
                <a:lnTo>
                  <a:pt x="2680" y="32"/>
                </a:lnTo>
                <a:lnTo>
                  <a:pt x="2688" y="32"/>
                </a:lnTo>
                <a:lnTo>
                  <a:pt x="2696" y="32"/>
                </a:lnTo>
                <a:lnTo>
                  <a:pt x="2704" y="32"/>
                </a:lnTo>
                <a:lnTo>
                  <a:pt x="2720" y="32"/>
                </a:lnTo>
                <a:lnTo>
                  <a:pt x="2728" y="32"/>
                </a:lnTo>
                <a:lnTo>
                  <a:pt x="2736" y="32"/>
                </a:lnTo>
                <a:lnTo>
                  <a:pt x="2744" y="32"/>
                </a:lnTo>
                <a:lnTo>
                  <a:pt x="2752" y="32"/>
                </a:lnTo>
                <a:lnTo>
                  <a:pt x="2760" y="32"/>
                </a:lnTo>
                <a:lnTo>
                  <a:pt x="2768" y="32"/>
                </a:lnTo>
                <a:lnTo>
                  <a:pt x="2776" y="32"/>
                </a:lnTo>
                <a:lnTo>
                  <a:pt x="2792" y="32"/>
                </a:lnTo>
                <a:lnTo>
                  <a:pt x="2800" y="32"/>
                </a:lnTo>
                <a:lnTo>
                  <a:pt x="2808" y="32"/>
                </a:lnTo>
                <a:lnTo>
                  <a:pt x="2816" y="32"/>
                </a:lnTo>
                <a:lnTo>
                  <a:pt x="2824" y="32"/>
                </a:lnTo>
                <a:lnTo>
                  <a:pt x="2832" y="32"/>
                </a:lnTo>
                <a:lnTo>
                  <a:pt x="2840" y="32"/>
                </a:lnTo>
                <a:lnTo>
                  <a:pt x="2848" y="32"/>
                </a:lnTo>
                <a:lnTo>
                  <a:pt x="2856" y="32"/>
                </a:lnTo>
                <a:lnTo>
                  <a:pt x="2872" y="32"/>
                </a:lnTo>
                <a:lnTo>
                  <a:pt x="2880" y="32"/>
                </a:lnTo>
                <a:lnTo>
                  <a:pt x="2880" y="16"/>
                </a:lnTo>
                <a:lnTo>
                  <a:pt x="2888" y="16"/>
                </a:lnTo>
                <a:lnTo>
                  <a:pt x="2896" y="16"/>
                </a:lnTo>
                <a:lnTo>
                  <a:pt x="2904" y="16"/>
                </a:lnTo>
                <a:lnTo>
                  <a:pt x="2912" y="16"/>
                </a:lnTo>
                <a:lnTo>
                  <a:pt x="2920" y="16"/>
                </a:lnTo>
                <a:lnTo>
                  <a:pt x="2928" y="16"/>
                </a:lnTo>
                <a:lnTo>
                  <a:pt x="2936" y="16"/>
                </a:lnTo>
                <a:lnTo>
                  <a:pt x="2952" y="16"/>
                </a:lnTo>
                <a:lnTo>
                  <a:pt x="2960" y="16"/>
                </a:lnTo>
                <a:lnTo>
                  <a:pt x="2968" y="16"/>
                </a:lnTo>
                <a:lnTo>
                  <a:pt x="2976" y="16"/>
                </a:lnTo>
                <a:lnTo>
                  <a:pt x="2984" y="16"/>
                </a:lnTo>
                <a:lnTo>
                  <a:pt x="2992" y="16"/>
                </a:lnTo>
                <a:lnTo>
                  <a:pt x="3000" y="16"/>
                </a:lnTo>
                <a:lnTo>
                  <a:pt x="3008" y="16"/>
                </a:lnTo>
                <a:lnTo>
                  <a:pt x="3016" y="16"/>
                </a:lnTo>
                <a:lnTo>
                  <a:pt x="3032" y="16"/>
                </a:lnTo>
                <a:lnTo>
                  <a:pt x="3040" y="16"/>
                </a:lnTo>
                <a:lnTo>
                  <a:pt x="3048" y="16"/>
                </a:lnTo>
                <a:lnTo>
                  <a:pt x="3056" y="16"/>
                </a:lnTo>
                <a:lnTo>
                  <a:pt x="3064" y="16"/>
                </a:lnTo>
                <a:lnTo>
                  <a:pt x="3072" y="16"/>
                </a:lnTo>
                <a:lnTo>
                  <a:pt x="3080" y="16"/>
                </a:lnTo>
                <a:lnTo>
                  <a:pt x="3088" y="16"/>
                </a:lnTo>
                <a:lnTo>
                  <a:pt x="3096" y="16"/>
                </a:lnTo>
                <a:lnTo>
                  <a:pt x="3112" y="16"/>
                </a:lnTo>
                <a:lnTo>
                  <a:pt x="3120" y="16"/>
                </a:lnTo>
                <a:lnTo>
                  <a:pt x="3128" y="16"/>
                </a:lnTo>
                <a:lnTo>
                  <a:pt x="3136" y="16"/>
                </a:lnTo>
                <a:lnTo>
                  <a:pt x="3144" y="16"/>
                </a:lnTo>
                <a:lnTo>
                  <a:pt x="3152" y="16"/>
                </a:lnTo>
                <a:lnTo>
                  <a:pt x="3160" y="16"/>
                </a:lnTo>
                <a:lnTo>
                  <a:pt x="3168" y="16"/>
                </a:lnTo>
                <a:lnTo>
                  <a:pt x="3176" y="16"/>
                </a:lnTo>
                <a:lnTo>
                  <a:pt x="3192" y="16"/>
                </a:lnTo>
                <a:lnTo>
                  <a:pt x="3200" y="16"/>
                </a:lnTo>
                <a:lnTo>
                  <a:pt x="3208" y="16"/>
                </a:lnTo>
                <a:lnTo>
                  <a:pt x="3216" y="16"/>
                </a:lnTo>
                <a:lnTo>
                  <a:pt x="3224" y="16"/>
                </a:lnTo>
                <a:lnTo>
                  <a:pt x="3232" y="16"/>
                </a:lnTo>
                <a:lnTo>
                  <a:pt x="3240" y="16"/>
                </a:lnTo>
                <a:lnTo>
                  <a:pt x="3248" y="16"/>
                </a:lnTo>
                <a:lnTo>
                  <a:pt x="3256" y="16"/>
                </a:lnTo>
                <a:lnTo>
                  <a:pt x="3272" y="16"/>
                </a:lnTo>
                <a:lnTo>
                  <a:pt x="3280" y="16"/>
                </a:lnTo>
                <a:lnTo>
                  <a:pt x="3288" y="16"/>
                </a:lnTo>
                <a:lnTo>
                  <a:pt x="3296" y="16"/>
                </a:lnTo>
                <a:lnTo>
                  <a:pt x="3304" y="16"/>
                </a:lnTo>
                <a:lnTo>
                  <a:pt x="3312" y="16"/>
                </a:lnTo>
                <a:lnTo>
                  <a:pt x="3312" y="0"/>
                </a:lnTo>
                <a:lnTo>
                  <a:pt x="3320" y="0"/>
                </a:lnTo>
                <a:lnTo>
                  <a:pt x="3328" y="0"/>
                </a:lnTo>
                <a:lnTo>
                  <a:pt x="3336" y="0"/>
                </a:lnTo>
                <a:lnTo>
                  <a:pt x="3352" y="0"/>
                </a:lnTo>
                <a:lnTo>
                  <a:pt x="3360" y="0"/>
                </a:lnTo>
                <a:lnTo>
                  <a:pt x="3368" y="0"/>
                </a:lnTo>
                <a:lnTo>
                  <a:pt x="3376" y="0"/>
                </a:lnTo>
                <a:lnTo>
                  <a:pt x="3384" y="0"/>
                </a:lnTo>
                <a:lnTo>
                  <a:pt x="3392" y="0"/>
                </a:lnTo>
                <a:lnTo>
                  <a:pt x="3400" y="0"/>
                </a:lnTo>
                <a:lnTo>
                  <a:pt x="3408" y="0"/>
                </a:lnTo>
                <a:lnTo>
                  <a:pt x="3416" y="0"/>
                </a:lnTo>
                <a:lnTo>
                  <a:pt x="3432" y="0"/>
                </a:lnTo>
                <a:lnTo>
                  <a:pt x="3440" y="0"/>
                </a:lnTo>
                <a:lnTo>
                  <a:pt x="3448" y="0"/>
                </a:lnTo>
                <a:lnTo>
                  <a:pt x="3456" y="0"/>
                </a:lnTo>
                <a:lnTo>
                  <a:pt x="3464" y="0"/>
                </a:lnTo>
                <a:lnTo>
                  <a:pt x="3472" y="0"/>
                </a:lnTo>
                <a:lnTo>
                  <a:pt x="3480" y="0"/>
                </a:lnTo>
                <a:lnTo>
                  <a:pt x="3488" y="0"/>
                </a:lnTo>
                <a:lnTo>
                  <a:pt x="3496" y="0"/>
                </a:lnTo>
                <a:lnTo>
                  <a:pt x="3512" y="0"/>
                </a:lnTo>
                <a:lnTo>
                  <a:pt x="3520" y="0"/>
                </a:lnTo>
                <a:lnTo>
                  <a:pt x="3528" y="0"/>
                </a:lnTo>
                <a:lnTo>
                  <a:pt x="3536" y="0"/>
                </a:lnTo>
                <a:lnTo>
                  <a:pt x="3544" y="0"/>
                </a:lnTo>
                <a:lnTo>
                  <a:pt x="3552" y="0"/>
                </a:lnTo>
                <a:lnTo>
                  <a:pt x="3560" y="0"/>
                </a:lnTo>
                <a:lnTo>
                  <a:pt x="3568" y="0"/>
                </a:lnTo>
                <a:lnTo>
                  <a:pt x="3576" y="0"/>
                </a:lnTo>
                <a:lnTo>
                  <a:pt x="3592" y="0"/>
                </a:lnTo>
                <a:lnTo>
                  <a:pt x="3600" y="0"/>
                </a:lnTo>
                <a:lnTo>
                  <a:pt x="3608" y="0"/>
                </a:lnTo>
                <a:lnTo>
                  <a:pt x="3616" y="0"/>
                </a:lnTo>
                <a:lnTo>
                  <a:pt x="3624" y="0"/>
                </a:lnTo>
                <a:lnTo>
                  <a:pt x="3632" y="0"/>
                </a:lnTo>
                <a:lnTo>
                  <a:pt x="3640" y="0"/>
                </a:lnTo>
                <a:lnTo>
                  <a:pt x="3648" y="0"/>
                </a:lnTo>
                <a:lnTo>
                  <a:pt x="3664" y="0"/>
                </a:lnTo>
                <a:lnTo>
                  <a:pt x="3672" y="0"/>
                </a:lnTo>
                <a:lnTo>
                  <a:pt x="3680" y="0"/>
                </a:lnTo>
                <a:lnTo>
                  <a:pt x="3688" y="0"/>
                </a:lnTo>
                <a:lnTo>
                  <a:pt x="3696" y="0"/>
                </a:lnTo>
                <a:lnTo>
                  <a:pt x="3704" y="0"/>
                </a:lnTo>
                <a:lnTo>
                  <a:pt x="3712" y="0"/>
                </a:lnTo>
                <a:lnTo>
                  <a:pt x="3720" y="0"/>
                </a:lnTo>
                <a:lnTo>
                  <a:pt x="3728" y="0"/>
                </a:lnTo>
                <a:lnTo>
                  <a:pt x="3744" y="0"/>
                </a:lnTo>
                <a:lnTo>
                  <a:pt x="3752" y="0"/>
                </a:lnTo>
                <a:lnTo>
                  <a:pt x="3760" y="0"/>
                </a:lnTo>
                <a:lnTo>
                  <a:pt x="3768" y="0"/>
                </a:lnTo>
                <a:lnTo>
                  <a:pt x="3776" y="0"/>
                </a:lnTo>
                <a:lnTo>
                  <a:pt x="3784" y="0"/>
                </a:lnTo>
                <a:lnTo>
                  <a:pt x="3792" y="0"/>
                </a:lnTo>
                <a:lnTo>
                  <a:pt x="3800" y="0"/>
                </a:lnTo>
                <a:lnTo>
                  <a:pt x="3808" y="0"/>
                </a:lnTo>
                <a:lnTo>
                  <a:pt x="3824" y="0"/>
                </a:lnTo>
                <a:lnTo>
                  <a:pt x="3832" y="0"/>
                </a:lnTo>
                <a:lnTo>
                  <a:pt x="3840" y="0"/>
                </a:lnTo>
                <a:lnTo>
                  <a:pt x="3848" y="0"/>
                </a:lnTo>
                <a:lnTo>
                  <a:pt x="3856" y="0"/>
                </a:lnTo>
                <a:lnTo>
                  <a:pt x="3864" y="0"/>
                </a:lnTo>
                <a:lnTo>
                  <a:pt x="3872" y="0"/>
                </a:lnTo>
                <a:lnTo>
                  <a:pt x="3880" y="0"/>
                </a:lnTo>
                <a:lnTo>
                  <a:pt x="3888" y="0"/>
                </a:lnTo>
                <a:lnTo>
                  <a:pt x="3904" y="0"/>
                </a:lnTo>
                <a:lnTo>
                  <a:pt x="3912" y="0"/>
                </a:lnTo>
                <a:lnTo>
                  <a:pt x="3920" y="0"/>
                </a:lnTo>
                <a:lnTo>
                  <a:pt x="3928" y="0"/>
                </a:lnTo>
                <a:lnTo>
                  <a:pt x="3936" y="0"/>
                </a:lnTo>
                <a:lnTo>
                  <a:pt x="3944" y="0"/>
                </a:lnTo>
                <a:lnTo>
                  <a:pt x="3952" y="0"/>
                </a:lnTo>
                <a:lnTo>
                  <a:pt x="3960" y="0"/>
                </a:lnTo>
                <a:lnTo>
                  <a:pt x="3968" y="0"/>
                </a:lnTo>
                <a:lnTo>
                  <a:pt x="3984" y="0"/>
                </a:lnTo>
                <a:lnTo>
                  <a:pt x="3992" y="0"/>
                </a:lnTo>
                <a:lnTo>
                  <a:pt x="4000" y="0"/>
                </a:lnTo>
                <a:lnTo>
                  <a:pt x="4008" y="0"/>
                </a:lnTo>
              </a:path>
            </a:pathLst>
          </a:custGeom>
          <a:noFill/>
          <a:ln w="28575" cmpd="sng">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95" name="Line 35"/>
          <p:cNvSpPr>
            <a:spLocks noChangeShapeType="1"/>
          </p:cNvSpPr>
          <p:nvPr/>
        </p:nvSpPr>
        <p:spPr bwMode="auto">
          <a:xfrm flipV="1">
            <a:off x="1460500" y="1517650"/>
            <a:ext cx="1588" cy="43942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96" name="Line 36"/>
          <p:cNvSpPr>
            <a:spLocks noChangeShapeType="1"/>
          </p:cNvSpPr>
          <p:nvPr/>
        </p:nvSpPr>
        <p:spPr bwMode="auto">
          <a:xfrm>
            <a:off x="1460500" y="5899150"/>
            <a:ext cx="6362700" cy="15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0" name="Rectangle 37"/>
          <p:cNvSpPr>
            <a:spLocks noChangeArrowheads="1"/>
          </p:cNvSpPr>
          <p:nvPr/>
        </p:nvSpPr>
        <p:spPr bwMode="auto">
          <a:xfrm>
            <a:off x="1187450" y="5791200"/>
            <a:ext cx="74613" cy="161925"/>
          </a:xfrm>
          <a:prstGeom prst="rect">
            <a:avLst/>
          </a:prstGeom>
          <a:noFill/>
          <a:ln>
            <a:noFill/>
          </a:ln>
          <a:extLst/>
        </p:spPr>
        <p:txBody>
          <a:bodyPr wrap="none" lIns="0" tIns="0" rIns="0" bIns="0">
            <a:spAutoFit/>
          </a:bodyPr>
          <a:lstStyle/>
          <a:p>
            <a:pPr>
              <a:defRPr/>
            </a:pPr>
            <a:r>
              <a:rPr lang="en-US" sz="1050">
                <a:latin typeface="Helvetica" charset="0"/>
                <a:ea typeface="+mn-ea"/>
                <a:cs typeface="Arial" panose="020B0604020202020204" pitchFamily="34" charset="0"/>
              </a:rPr>
              <a:t>0</a:t>
            </a:r>
            <a:endParaRPr lang="en-US" sz="1050">
              <a:latin typeface="Calibri" panose="020F0502020204030204" pitchFamily="34" charset="0"/>
              <a:ea typeface="+mn-ea"/>
              <a:cs typeface="Arial" panose="020B0604020202020204" pitchFamily="34" charset="0"/>
            </a:endParaRPr>
          </a:p>
        </p:txBody>
      </p:sp>
      <p:sp>
        <p:nvSpPr>
          <p:cNvPr id="66598" name="Rectangle 38"/>
          <p:cNvSpPr>
            <a:spLocks noChangeArrowheads="1"/>
          </p:cNvSpPr>
          <p:nvPr/>
        </p:nvSpPr>
        <p:spPr bwMode="auto">
          <a:xfrm>
            <a:off x="1187450" y="5308600"/>
            <a:ext cx="1158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2</a:t>
            </a:r>
            <a:endParaRPr lang="en-US" altLang="en-US" sz="1600"/>
          </a:p>
        </p:txBody>
      </p:sp>
      <p:sp>
        <p:nvSpPr>
          <p:cNvPr id="66599" name="Rectangle 39"/>
          <p:cNvSpPr>
            <a:spLocks noChangeArrowheads="1"/>
          </p:cNvSpPr>
          <p:nvPr/>
        </p:nvSpPr>
        <p:spPr bwMode="auto">
          <a:xfrm>
            <a:off x="1187450" y="4826000"/>
            <a:ext cx="114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4</a:t>
            </a:r>
            <a:endParaRPr lang="en-US" altLang="en-US" sz="1600"/>
          </a:p>
        </p:txBody>
      </p:sp>
      <p:sp>
        <p:nvSpPr>
          <p:cNvPr id="66600" name="Rectangle 40"/>
          <p:cNvSpPr>
            <a:spLocks noChangeArrowheads="1"/>
          </p:cNvSpPr>
          <p:nvPr/>
        </p:nvSpPr>
        <p:spPr bwMode="auto">
          <a:xfrm>
            <a:off x="1187450" y="4330700"/>
            <a:ext cx="1158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6</a:t>
            </a:r>
            <a:endParaRPr lang="en-US" altLang="en-US" sz="1600"/>
          </a:p>
        </p:txBody>
      </p:sp>
      <p:sp>
        <p:nvSpPr>
          <p:cNvPr id="66601" name="Rectangle 41"/>
          <p:cNvSpPr>
            <a:spLocks noChangeArrowheads="1"/>
          </p:cNvSpPr>
          <p:nvPr/>
        </p:nvSpPr>
        <p:spPr bwMode="auto">
          <a:xfrm>
            <a:off x="1187450" y="3848100"/>
            <a:ext cx="1158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8</a:t>
            </a:r>
            <a:endParaRPr lang="en-US" altLang="en-US" sz="1600"/>
          </a:p>
        </p:txBody>
      </p:sp>
      <p:sp>
        <p:nvSpPr>
          <p:cNvPr id="66602" name="Rectangle 42"/>
          <p:cNvSpPr>
            <a:spLocks noChangeArrowheads="1"/>
          </p:cNvSpPr>
          <p:nvPr/>
        </p:nvSpPr>
        <p:spPr bwMode="auto">
          <a:xfrm>
            <a:off x="1060450" y="3365500"/>
            <a:ext cx="230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10</a:t>
            </a:r>
            <a:endParaRPr lang="en-US" altLang="en-US" sz="1600"/>
          </a:p>
        </p:txBody>
      </p:sp>
      <p:sp>
        <p:nvSpPr>
          <p:cNvPr id="66603" name="Rectangle 43"/>
          <p:cNvSpPr>
            <a:spLocks noChangeArrowheads="1"/>
          </p:cNvSpPr>
          <p:nvPr/>
        </p:nvSpPr>
        <p:spPr bwMode="auto">
          <a:xfrm>
            <a:off x="1060450" y="2870200"/>
            <a:ext cx="230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12</a:t>
            </a:r>
            <a:endParaRPr lang="en-US" altLang="en-US" sz="1600"/>
          </a:p>
        </p:txBody>
      </p:sp>
      <p:sp>
        <p:nvSpPr>
          <p:cNvPr id="66604" name="Rectangle 44"/>
          <p:cNvSpPr>
            <a:spLocks noChangeArrowheads="1"/>
          </p:cNvSpPr>
          <p:nvPr/>
        </p:nvSpPr>
        <p:spPr bwMode="auto">
          <a:xfrm>
            <a:off x="1060450" y="2387600"/>
            <a:ext cx="228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14</a:t>
            </a:r>
            <a:endParaRPr lang="en-US" altLang="en-US" sz="1600"/>
          </a:p>
        </p:txBody>
      </p:sp>
      <p:sp>
        <p:nvSpPr>
          <p:cNvPr id="66605" name="Rectangle 45"/>
          <p:cNvSpPr>
            <a:spLocks noChangeArrowheads="1"/>
          </p:cNvSpPr>
          <p:nvPr/>
        </p:nvSpPr>
        <p:spPr bwMode="auto">
          <a:xfrm>
            <a:off x="1060450" y="1892300"/>
            <a:ext cx="230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16</a:t>
            </a:r>
            <a:endParaRPr lang="en-US" altLang="en-US" sz="1600"/>
          </a:p>
        </p:txBody>
      </p:sp>
      <p:sp>
        <p:nvSpPr>
          <p:cNvPr id="66606" name="Rectangle 46"/>
          <p:cNvSpPr>
            <a:spLocks noChangeArrowheads="1"/>
          </p:cNvSpPr>
          <p:nvPr/>
        </p:nvSpPr>
        <p:spPr bwMode="auto">
          <a:xfrm>
            <a:off x="1060450" y="1409700"/>
            <a:ext cx="230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latin typeface="Helvetica" charset="0"/>
              </a:rPr>
              <a:t>18</a:t>
            </a:r>
            <a:endParaRPr lang="en-US" altLang="en-US" sz="1600"/>
          </a:p>
        </p:txBody>
      </p:sp>
      <p:sp>
        <p:nvSpPr>
          <p:cNvPr id="66607" name="Rectangle 47"/>
          <p:cNvSpPr>
            <a:spLocks noChangeArrowheads="1"/>
          </p:cNvSpPr>
          <p:nvPr/>
        </p:nvSpPr>
        <p:spPr bwMode="auto">
          <a:xfrm>
            <a:off x="1466850" y="5943600"/>
            <a:ext cx="100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0</a:t>
            </a:r>
            <a:endParaRPr lang="en-US" altLang="en-US" sz="1400"/>
          </a:p>
        </p:txBody>
      </p:sp>
      <p:sp>
        <p:nvSpPr>
          <p:cNvPr id="66608" name="Rectangle 48"/>
          <p:cNvSpPr>
            <a:spLocks noChangeArrowheads="1"/>
          </p:cNvSpPr>
          <p:nvPr/>
        </p:nvSpPr>
        <p:spPr bwMode="auto">
          <a:xfrm>
            <a:off x="1835150" y="5943600"/>
            <a:ext cx="2000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30</a:t>
            </a:r>
            <a:endParaRPr lang="en-US" altLang="en-US" sz="1400"/>
          </a:p>
        </p:txBody>
      </p:sp>
      <p:sp>
        <p:nvSpPr>
          <p:cNvPr id="66609" name="Rectangle 49"/>
          <p:cNvSpPr>
            <a:spLocks noChangeArrowheads="1"/>
          </p:cNvSpPr>
          <p:nvPr/>
        </p:nvSpPr>
        <p:spPr bwMode="auto">
          <a:xfrm>
            <a:off x="2209800" y="5943600"/>
            <a:ext cx="381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60</a:t>
            </a:r>
            <a:endParaRPr lang="en-US" altLang="en-US" sz="1400"/>
          </a:p>
        </p:txBody>
      </p:sp>
      <p:sp>
        <p:nvSpPr>
          <p:cNvPr id="66610" name="Rectangle 50"/>
          <p:cNvSpPr>
            <a:spLocks noChangeArrowheads="1"/>
          </p:cNvSpPr>
          <p:nvPr/>
        </p:nvSpPr>
        <p:spPr bwMode="auto">
          <a:xfrm>
            <a:off x="2673350" y="5943600"/>
            <a:ext cx="2000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90</a:t>
            </a:r>
            <a:endParaRPr lang="en-US" altLang="en-US" sz="1400"/>
          </a:p>
        </p:txBody>
      </p:sp>
      <p:sp>
        <p:nvSpPr>
          <p:cNvPr id="66611" name="Rectangle 53"/>
          <p:cNvSpPr>
            <a:spLocks noChangeArrowheads="1"/>
          </p:cNvSpPr>
          <p:nvPr/>
        </p:nvSpPr>
        <p:spPr bwMode="auto">
          <a:xfrm>
            <a:off x="3892550" y="594360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180</a:t>
            </a:r>
            <a:endParaRPr lang="en-US" altLang="en-US" sz="1400"/>
          </a:p>
        </p:txBody>
      </p:sp>
      <p:sp>
        <p:nvSpPr>
          <p:cNvPr id="66612" name="Rectangle 56"/>
          <p:cNvSpPr>
            <a:spLocks noChangeArrowheads="1"/>
          </p:cNvSpPr>
          <p:nvPr/>
        </p:nvSpPr>
        <p:spPr bwMode="auto">
          <a:xfrm>
            <a:off x="5162550" y="594360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270</a:t>
            </a:r>
            <a:endParaRPr lang="en-US" altLang="en-US" sz="1400"/>
          </a:p>
        </p:txBody>
      </p:sp>
      <p:sp>
        <p:nvSpPr>
          <p:cNvPr id="66613" name="Rectangle 59"/>
          <p:cNvSpPr>
            <a:spLocks noChangeArrowheads="1"/>
          </p:cNvSpPr>
          <p:nvPr/>
        </p:nvSpPr>
        <p:spPr bwMode="auto">
          <a:xfrm>
            <a:off x="6432550" y="594360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360</a:t>
            </a:r>
            <a:endParaRPr lang="en-US" altLang="en-US" sz="1400"/>
          </a:p>
        </p:txBody>
      </p:sp>
      <p:sp>
        <p:nvSpPr>
          <p:cNvPr id="66614" name="Rectangle 62"/>
          <p:cNvSpPr>
            <a:spLocks noChangeArrowheads="1"/>
          </p:cNvSpPr>
          <p:nvPr/>
        </p:nvSpPr>
        <p:spPr bwMode="auto">
          <a:xfrm>
            <a:off x="7702550" y="594360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latin typeface="Helvetica" charset="0"/>
              </a:rPr>
              <a:t>450</a:t>
            </a:r>
            <a:endParaRPr lang="en-US" altLang="en-US" sz="1400"/>
          </a:p>
        </p:txBody>
      </p:sp>
      <p:sp>
        <p:nvSpPr>
          <p:cNvPr id="66615" name="Text Box 65"/>
          <p:cNvSpPr txBox="1">
            <a:spLocks noChangeArrowheads="1"/>
          </p:cNvSpPr>
          <p:nvPr/>
        </p:nvSpPr>
        <p:spPr bwMode="auto">
          <a:xfrm>
            <a:off x="4343400" y="6016625"/>
            <a:ext cx="76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b="1">
                <a:latin typeface="Arial" charset="0"/>
              </a:rPr>
              <a:t>Days</a:t>
            </a:r>
            <a:endParaRPr lang="en-US" altLang="en-US" sz="1800" b="1">
              <a:latin typeface="Arial" charset="0"/>
            </a:endParaRPr>
          </a:p>
        </p:txBody>
      </p:sp>
      <p:sp>
        <p:nvSpPr>
          <p:cNvPr id="66616" name="Text Box 66"/>
          <p:cNvSpPr txBox="1">
            <a:spLocks noChangeArrowheads="1"/>
          </p:cNvSpPr>
          <p:nvPr/>
        </p:nvSpPr>
        <p:spPr bwMode="auto">
          <a:xfrm rot="-5400000">
            <a:off x="-483393" y="3134519"/>
            <a:ext cx="2730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600" b="1">
                <a:latin typeface="Arial" charset="0"/>
              </a:rPr>
              <a:t>Endpoint</a:t>
            </a:r>
            <a:r>
              <a:rPr lang="en-US" altLang="en-US" sz="1800" b="1">
                <a:latin typeface="Arial" charset="0"/>
              </a:rPr>
              <a:t> (%)</a:t>
            </a:r>
          </a:p>
        </p:txBody>
      </p:sp>
      <p:sp>
        <p:nvSpPr>
          <p:cNvPr id="66617" name="Text Box 70"/>
          <p:cNvSpPr txBox="1">
            <a:spLocks noChangeArrowheads="1"/>
          </p:cNvSpPr>
          <p:nvPr/>
        </p:nvSpPr>
        <p:spPr bwMode="auto">
          <a:xfrm>
            <a:off x="1581150" y="2116138"/>
            <a:ext cx="2924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2000" b="1">
                <a:latin typeface="Arial" charset="0"/>
              </a:rPr>
              <a:t>CV Death / MI / Stroke</a:t>
            </a:r>
          </a:p>
        </p:txBody>
      </p:sp>
      <p:sp>
        <p:nvSpPr>
          <p:cNvPr id="66618" name="Text Box 71"/>
          <p:cNvSpPr txBox="1">
            <a:spLocks noChangeArrowheads="1"/>
          </p:cNvSpPr>
          <p:nvPr/>
        </p:nvSpPr>
        <p:spPr bwMode="auto">
          <a:xfrm>
            <a:off x="2197100" y="4695825"/>
            <a:ext cx="35972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2000" b="1">
                <a:latin typeface="Arial" charset="0"/>
              </a:rPr>
              <a:t>TIMI Major </a:t>
            </a:r>
            <a:r>
              <a:rPr lang="en-US" altLang="en-US" sz="2000" b="1">
                <a:solidFill>
                  <a:schemeClr val="bg1"/>
                </a:solidFill>
                <a:latin typeface="Arial" charset="0"/>
              </a:rPr>
              <a:t/>
            </a:r>
            <a:br>
              <a:rPr lang="en-US" altLang="en-US" sz="2000" b="1">
                <a:solidFill>
                  <a:schemeClr val="bg1"/>
                </a:solidFill>
                <a:latin typeface="Arial" charset="0"/>
              </a:rPr>
            </a:br>
            <a:r>
              <a:rPr lang="en-US" altLang="en-US" sz="2000" b="1">
                <a:latin typeface="Arial" charset="0"/>
              </a:rPr>
              <a:t>Non CABG</a:t>
            </a:r>
            <a:r>
              <a:rPr lang="en-US" altLang="en-US" sz="2000" b="1">
                <a:solidFill>
                  <a:schemeClr val="bg1"/>
                </a:solidFill>
                <a:latin typeface="Arial" charset="0"/>
              </a:rPr>
              <a:t> </a:t>
            </a:r>
            <a:r>
              <a:rPr lang="en-US" altLang="en-US" sz="2000" b="1">
                <a:latin typeface="Arial" charset="0"/>
              </a:rPr>
              <a:t>Bleeds</a:t>
            </a:r>
          </a:p>
        </p:txBody>
      </p:sp>
      <p:sp>
        <p:nvSpPr>
          <p:cNvPr id="66619" name="Text Box 18"/>
          <p:cNvSpPr txBox="1">
            <a:spLocks noChangeArrowheads="1"/>
          </p:cNvSpPr>
          <p:nvPr/>
        </p:nvSpPr>
        <p:spPr bwMode="auto">
          <a:xfrm>
            <a:off x="7772400" y="1627188"/>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a:latin typeface="Arial" charset="0"/>
              </a:rPr>
              <a:t>17.0%</a:t>
            </a:r>
          </a:p>
        </p:txBody>
      </p:sp>
      <p:sp>
        <p:nvSpPr>
          <p:cNvPr id="66620" name="Text Box 19"/>
          <p:cNvSpPr txBox="1">
            <a:spLocks noChangeArrowheads="1"/>
          </p:cNvSpPr>
          <p:nvPr/>
        </p:nvSpPr>
        <p:spPr bwMode="auto">
          <a:xfrm>
            <a:off x="7772400" y="2740025"/>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a:latin typeface="Arial" charset="0"/>
              </a:rPr>
              <a:t>12.2%</a:t>
            </a:r>
            <a:r>
              <a:rPr lang="en-US" altLang="en-US" sz="1400">
                <a:solidFill>
                  <a:srgbClr val="FFFF00"/>
                </a:solidFill>
                <a:latin typeface="Arial" charset="0"/>
              </a:rPr>
              <a:t> </a:t>
            </a:r>
          </a:p>
        </p:txBody>
      </p:sp>
      <p:sp>
        <p:nvSpPr>
          <p:cNvPr id="66621" name="Rectangle 69"/>
          <p:cNvSpPr>
            <a:spLocks noChangeArrowheads="1"/>
          </p:cNvSpPr>
          <p:nvPr/>
        </p:nvSpPr>
        <p:spPr bwMode="auto">
          <a:xfrm>
            <a:off x="152400" y="6581775"/>
            <a:ext cx="601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t>Modified from Wiviott SD et al</a:t>
            </a:r>
            <a:r>
              <a:rPr lang="en-US" altLang="en-US" sz="1200" i="1"/>
              <a:t>. Circulation </a:t>
            </a:r>
            <a:r>
              <a:rPr lang="en-US" altLang="en-US" sz="1200"/>
              <a:t>10-14-2008;118:1626-1636</a:t>
            </a:r>
            <a:endParaRPr lang="en-US" altLang="en-US" sz="2000"/>
          </a:p>
        </p:txBody>
      </p:sp>
      <p:sp>
        <p:nvSpPr>
          <p:cNvPr id="66622" name="Title 1"/>
          <p:cNvSpPr>
            <a:spLocks noGrp="1"/>
          </p:cNvSpPr>
          <p:nvPr>
            <p:ph type="title" idx="4294967295"/>
          </p:nvPr>
        </p:nvSpPr>
        <p:spPr>
          <a:xfrm>
            <a:off x="914400" y="227013"/>
            <a:ext cx="7772400" cy="1144587"/>
          </a:xfrm>
        </p:spPr>
        <p:txBody>
          <a:bodyPr/>
          <a:lstStyle/>
          <a:p>
            <a:pPr eaLnBrk="1" hangingPunct="1"/>
            <a:r>
              <a:rPr lang="en-US" altLang="en-US" sz="2800"/>
              <a:t>TRITON: Diabetes Subgroup - Prasugrel</a:t>
            </a:r>
          </a:p>
        </p:txBody>
      </p:sp>
      <p:sp>
        <p:nvSpPr>
          <p:cNvPr id="73" name="Down Arrow 72"/>
          <p:cNvSpPr>
            <a:spLocks noChangeArrowheads="1"/>
          </p:cNvSpPr>
          <p:nvPr/>
        </p:nvSpPr>
        <p:spPr bwMode="auto">
          <a:xfrm>
            <a:off x="7162800" y="2133600"/>
            <a:ext cx="685800" cy="609600"/>
          </a:xfrm>
          <a:prstGeom prst="downArrow">
            <a:avLst>
              <a:gd name="adj1" fmla="val 50000"/>
              <a:gd name="adj2" fmla="val 50000"/>
            </a:avLst>
          </a:prstGeom>
          <a:solidFill>
            <a:srgbClr val="800000"/>
          </a:solidFill>
          <a:ln w="9525">
            <a:solidFill>
              <a:schemeClr val="tx1"/>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p>
        </p:txBody>
      </p:sp>
      <p:sp>
        <p:nvSpPr>
          <p:cNvPr id="74" name="TextBox 73"/>
          <p:cNvSpPr txBox="1">
            <a:spLocks noChangeArrowheads="1"/>
          </p:cNvSpPr>
          <p:nvPr/>
        </p:nvSpPr>
        <p:spPr bwMode="auto">
          <a:xfrm>
            <a:off x="7924800" y="21336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400" b="1">
                <a:latin typeface="Arial" charset="0"/>
              </a:rPr>
              <a:t>30%</a:t>
            </a:r>
          </a:p>
        </p:txBody>
      </p:sp>
      <p:sp>
        <p:nvSpPr>
          <p:cNvPr id="66625" name="Text Box 5"/>
          <p:cNvSpPr txBox="1">
            <a:spLocks noChangeArrowheads="1"/>
          </p:cNvSpPr>
          <p:nvPr/>
        </p:nvSpPr>
        <p:spPr bwMode="auto">
          <a:xfrm>
            <a:off x="609600" y="1143000"/>
            <a:ext cx="8001000" cy="495300"/>
          </a:xfrm>
          <a:prstGeom prst="rect">
            <a:avLst/>
          </a:prstGeom>
          <a:solidFill>
            <a:srgbClr val="C9C9C9"/>
          </a:solidFill>
          <a:ln w="38100">
            <a:solidFill>
              <a:schemeClr val="tx1"/>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400">
                <a:latin typeface="Open Sans" charset="0"/>
              </a:rPr>
              <a:t>n = 3146</a:t>
            </a:r>
            <a:r>
              <a:rPr lang="en-US" altLang="en-US" sz="2400" i="1">
                <a:latin typeface="Open Sans" charset="0"/>
              </a:rPr>
              <a:t> </a:t>
            </a:r>
            <a:r>
              <a:rPr lang="en-US" altLang="en-US" sz="2400">
                <a:latin typeface="Open Sans" charset="0"/>
              </a:rPr>
              <a:t>ACS (STEMI or NSTE ACS) &amp; Planned PCI  </a:t>
            </a:r>
            <a:endParaRPr lang="en-US" altLang="en-US" sz="2400" i="1">
              <a:latin typeface="Open Sans" charset="0"/>
            </a:endParaRPr>
          </a:p>
        </p:txBody>
      </p:sp>
      <p:sp>
        <p:nvSpPr>
          <p:cNvPr id="66626" name="Text Box 8"/>
          <p:cNvSpPr txBox="1">
            <a:spLocks noChangeArrowheads="1"/>
          </p:cNvSpPr>
          <p:nvPr/>
        </p:nvSpPr>
        <p:spPr bwMode="auto">
          <a:xfrm>
            <a:off x="4876800" y="2667000"/>
            <a:ext cx="1676400" cy="369888"/>
          </a:xfrm>
          <a:prstGeom prst="rect">
            <a:avLst/>
          </a:prstGeom>
          <a:solidFill>
            <a:srgbClr val="FFFFFF"/>
          </a:solidFill>
          <a:ln w="38100">
            <a:solidFill>
              <a:srgbClr val="FFFFFF"/>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800000"/>
                </a:solidFill>
                <a:latin typeface="Arial" charset="0"/>
              </a:rPr>
              <a:t>PRASUGREL</a:t>
            </a:r>
          </a:p>
        </p:txBody>
      </p:sp>
      <p:sp>
        <p:nvSpPr>
          <p:cNvPr id="66627" name="Text Box 8"/>
          <p:cNvSpPr txBox="1">
            <a:spLocks noChangeArrowheads="1"/>
          </p:cNvSpPr>
          <p:nvPr/>
        </p:nvSpPr>
        <p:spPr bwMode="auto">
          <a:xfrm>
            <a:off x="5486400" y="5486400"/>
            <a:ext cx="1676400" cy="369888"/>
          </a:xfrm>
          <a:prstGeom prst="rect">
            <a:avLst/>
          </a:prstGeom>
          <a:solidFill>
            <a:srgbClr val="FFFFFF"/>
          </a:solidFill>
          <a:ln w="38100">
            <a:solidFill>
              <a:srgbClr val="FFFFFF"/>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800000"/>
                </a:solidFill>
                <a:latin typeface="Arial" charset="0"/>
              </a:rPr>
              <a:t>PRASUGREL</a:t>
            </a:r>
          </a:p>
        </p:txBody>
      </p:sp>
      <p:sp>
        <p:nvSpPr>
          <p:cNvPr id="66628" name="Text Box 18"/>
          <p:cNvSpPr txBox="1">
            <a:spLocks noChangeArrowheads="1"/>
          </p:cNvSpPr>
          <p:nvPr/>
        </p:nvSpPr>
        <p:spPr bwMode="auto">
          <a:xfrm>
            <a:off x="7848600" y="49530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800">
                <a:latin typeface="Arial" charset="0"/>
              </a:rPr>
              <a:t>2.6%</a:t>
            </a:r>
          </a:p>
        </p:txBody>
      </p:sp>
      <p:sp>
        <p:nvSpPr>
          <p:cNvPr id="66629" name="Text Box 19"/>
          <p:cNvSpPr txBox="1">
            <a:spLocks noChangeArrowheads="1"/>
          </p:cNvSpPr>
          <p:nvPr/>
        </p:nvSpPr>
        <p:spPr bwMode="auto">
          <a:xfrm>
            <a:off x="7848600" y="51816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800">
                <a:latin typeface="Arial" charset="0"/>
              </a:rPr>
              <a:t>2.5%</a:t>
            </a:r>
            <a:r>
              <a:rPr lang="en-US" altLang="en-US" sz="1800">
                <a:solidFill>
                  <a:srgbClr val="FFFF00"/>
                </a:solidFill>
                <a:latin typeface="Arial" charset="0"/>
              </a:rPr>
              <a:t> </a:t>
            </a:r>
          </a:p>
        </p:txBody>
      </p:sp>
      <p:sp>
        <p:nvSpPr>
          <p:cNvPr id="66630" name="Text Box 9"/>
          <p:cNvSpPr txBox="1">
            <a:spLocks noChangeArrowheads="1"/>
          </p:cNvSpPr>
          <p:nvPr/>
        </p:nvSpPr>
        <p:spPr bwMode="auto">
          <a:xfrm>
            <a:off x="4343400" y="1752600"/>
            <a:ext cx="1905000" cy="369888"/>
          </a:xfrm>
          <a:prstGeom prst="rect">
            <a:avLst/>
          </a:prstGeom>
          <a:solidFill>
            <a:srgbClr val="FFFFFF"/>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3366FF"/>
                </a:solidFill>
                <a:latin typeface="Arial" charset="0"/>
              </a:rPr>
              <a:t>CLOPIDOGREL</a:t>
            </a:r>
          </a:p>
        </p:txBody>
      </p:sp>
      <p:sp>
        <p:nvSpPr>
          <p:cNvPr id="66631" name="Text Box 9"/>
          <p:cNvSpPr txBox="1">
            <a:spLocks noChangeArrowheads="1"/>
          </p:cNvSpPr>
          <p:nvPr/>
        </p:nvSpPr>
        <p:spPr bwMode="auto">
          <a:xfrm>
            <a:off x="5181600" y="4800600"/>
            <a:ext cx="1905000" cy="369888"/>
          </a:xfrm>
          <a:prstGeom prst="rect">
            <a:avLst/>
          </a:prstGeom>
          <a:solidFill>
            <a:srgbClr val="FFFFFF"/>
          </a:solidFill>
          <a:ln w="38100">
            <a:solidFill>
              <a:srgbClr val="FFFFFF"/>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3366FF"/>
                </a:solidFill>
                <a:latin typeface="Arial" charset="0"/>
              </a:rPr>
              <a:t>CLOPIDOGREL</a:t>
            </a:r>
          </a:p>
        </p:txBody>
      </p:sp>
      <p:sp>
        <p:nvSpPr>
          <p:cNvPr id="84" name="Text Box 3"/>
          <p:cNvSpPr txBox="1">
            <a:spLocks noChangeArrowheads="1"/>
          </p:cNvSpPr>
          <p:nvPr/>
        </p:nvSpPr>
        <p:spPr bwMode="auto">
          <a:xfrm>
            <a:off x="6172200" y="3352800"/>
            <a:ext cx="1412875" cy="7381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HR: 0.70</a:t>
            </a:r>
            <a:r>
              <a:rPr lang="en-US" altLang="en-US" sz="2400">
                <a:latin typeface="Arial" charset="0"/>
              </a:rPr>
              <a:t/>
            </a:r>
            <a:br>
              <a:rPr lang="en-US" altLang="en-US" sz="2400">
                <a:latin typeface="Arial" charset="0"/>
              </a:rPr>
            </a:br>
            <a:r>
              <a:rPr lang="en-US" altLang="en-US" sz="1800" i="1">
                <a:latin typeface="Arial" charset="0"/>
              </a:rPr>
              <a:t>p </a:t>
            </a:r>
            <a:r>
              <a:rPr lang="en-US" altLang="en-US" sz="1800">
                <a:latin typeface="Arial" charset="0"/>
              </a:rPr>
              <a:t>&lt;0.001</a:t>
            </a:r>
          </a:p>
        </p:txBody>
      </p:sp>
      <p:sp>
        <p:nvSpPr>
          <p:cNvPr id="85" name="Text Box 347"/>
          <p:cNvSpPr txBox="1">
            <a:spLocks noChangeArrowheads="1"/>
          </p:cNvSpPr>
          <p:nvPr/>
        </p:nvSpPr>
        <p:spPr bwMode="auto">
          <a:xfrm>
            <a:off x="7696200" y="3276600"/>
            <a:ext cx="990600" cy="83026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NNT 21</a:t>
            </a:r>
          </a:p>
        </p:txBody>
      </p:sp>
      <p:sp>
        <p:nvSpPr>
          <p:cNvPr id="15434" name="TextBox 2"/>
          <p:cNvSpPr txBox="1">
            <a:spLocks noChangeArrowheads="1"/>
          </p:cNvSpPr>
          <p:nvPr/>
        </p:nvSpPr>
        <p:spPr bwMode="auto">
          <a:xfrm>
            <a:off x="152400" y="6248400"/>
            <a:ext cx="88392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050" dirty="0"/>
              <a:t>ACS = Acute Coronary Syndrome; STEMI = ST-elevation Myocardial Infarction; NSTE ACS = Non-ST-elevation Acute coronary Syndrome; </a:t>
            </a:r>
          </a:p>
          <a:p>
            <a:pPr>
              <a:defRPr/>
            </a:pPr>
            <a:r>
              <a:rPr lang="en-US" sz="1050" dirty="0"/>
              <a:t>PCI = Percutaneous Coronary Intervention; LD = Loading Dose; MD = Maintenance Dose; NNT = Number Needed to Treat; CV = Cardiovascular</a:t>
            </a:r>
          </a:p>
        </p:txBody>
      </p:sp>
      <p:sp>
        <p:nvSpPr>
          <p:cNvPr id="143435" name="Text Box 7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p:bldP spid="84" grpId="0" animBg="1"/>
      <p:bldP spid="8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0" y="6054725"/>
            <a:ext cx="9144000" cy="8032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8610" name="Rectangle 83"/>
          <p:cNvSpPr>
            <a:spLocks noChangeArrowheads="1"/>
          </p:cNvSpPr>
          <p:nvPr/>
        </p:nvSpPr>
        <p:spPr bwMode="auto">
          <a:xfrm>
            <a:off x="76200" y="5867400"/>
            <a:ext cx="8763000" cy="914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p>
        </p:txBody>
      </p:sp>
      <p:grpSp>
        <p:nvGrpSpPr>
          <p:cNvPr id="68611" name="Group 272"/>
          <p:cNvGrpSpPr>
            <a:grpSpLocks/>
          </p:cNvGrpSpPr>
          <p:nvPr/>
        </p:nvGrpSpPr>
        <p:grpSpPr bwMode="auto">
          <a:xfrm>
            <a:off x="1393825" y="2611438"/>
            <a:ext cx="6727825" cy="2900362"/>
            <a:chOff x="1545" y="1268"/>
            <a:chExt cx="3202" cy="1498"/>
          </a:xfrm>
        </p:grpSpPr>
        <p:grpSp>
          <p:nvGrpSpPr>
            <p:cNvPr id="68672" name="Group 269"/>
            <p:cNvGrpSpPr>
              <a:grpSpLocks/>
            </p:cNvGrpSpPr>
            <p:nvPr/>
          </p:nvGrpSpPr>
          <p:grpSpPr bwMode="auto">
            <a:xfrm>
              <a:off x="1545" y="2418"/>
              <a:ext cx="45" cy="348"/>
              <a:chOff x="1545" y="2418"/>
              <a:chExt cx="45" cy="348"/>
            </a:xfrm>
          </p:grpSpPr>
          <p:grpSp>
            <p:nvGrpSpPr>
              <p:cNvPr id="68686" name="Group 268"/>
              <p:cNvGrpSpPr>
                <a:grpSpLocks/>
              </p:cNvGrpSpPr>
              <p:nvPr/>
            </p:nvGrpSpPr>
            <p:grpSpPr bwMode="auto">
              <a:xfrm>
                <a:off x="1545" y="2522"/>
                <a:ext cx="21" cy="244"/>
                <a:chOff x="1545" y="2522"/>
                <a:chExt cx="21" cy="244"/>
              </a:xfrm>
            </p:grpSpPr>
            <p:sp>
              <p:nvSpPr>
                <p:cNvPr id="68688" name="Freeform 418"/>
                <p:cNvSpPr>
                  <a:spLocks/>
                </p:cNvSpPr>
                <p:nvPr/>
              </p:nvSpPr>
              <p:spPr bwMode="auto">
                <a:xfrm>
                  <a:off x="1545" y="2638"/>
                  <a:ext cx="11" cy="128"/>
                </a:xfrm>
                <a:custGeom>
                  <a:avLst/>
                  <a:gdLst>
                    <a:gd name="T0" fmla="*/ 0 w 45"/>
                    <a:gd name="T1" fmla="*/ 0 h 511"/>
                    <a:gd name="T2" fmla="*/ 0 w 45"/>
                    <a:gd name="T3" fmla="*/ 0 h 511"/>
                    <a:gd name="T4" fmla="*/ 0 w 45"/>
                    <a:gd name="T5" fmla="*/ 0 h 511"/>
                    <a:gd name="T6" fmla="*/ 0 w 45"/>
                    <a:gd name="T7" fmla="*/ 0 h 511"/>
                    <a:gd name="T8" fmla="*/ 0 w 45"/>
                    <a:gd name="T9" fmla="*/ 0 h 511"/>
                    <a:gd name="T10" fmla="*/ 0 w 45"/>
                    <a:gd name="T11" fmla="*/ 0 h 511"/>
                    <a:gd name="T12" fmla="*/ 0 w 45"/>
                    <a:gd name="T13" fmla="*/ 0 h 511"/>
                    <a:gd name="T14" fmla="*/ 0 w 45"/>
                    <a:gd name="T15" fmla="*/ 0 h 511"/>
                    <a:gd name="T16" fmla="*/ 0 w 45"/>
                    <a:gd name="T17" fmla="*/ 0 h 511"/>
                    <a:gd name="T18" fmla="*/ 0 w 45"/>
                    <a:gd name="T19" fmla="*/ 0 h 511"/>
                    <a:gd name="T20" fmla="*/ 0 w 45"/>
                    <a:gd name="T21" fmla="*/ 0 h 511"/>
                    <a:gd name="T22" fmla="*/ 0 w 45"/>
                    <a:gd name="T23" fmla="*/ 0 h 511"/>
                    <a:gd name="T24" fmla="*/ 0 w 45"/>
                    <a:gd name="T25" fmla="*/ 0 h 511"/>
                    <a:gd name="T26" fmla="*/ 0 w 45"/>
                    <a:gd name="T27" fmla="*/ 0 h 511"/>
                    <a:gd name="T28" fmla="*/ 0 w 45"/>
                    <a:gd name="T29" fmla="*/ 0 h 511"/>
                    <a:gd name="T30" fmla="*/ 0 w 45"/>
                    <a:gd name="T31" fmla="*/ 0 h 511"/>
                    <a:gd name="T32" fmla="*/ 0 w 45"/>
                    <a:gd name="T33" fmla="*/ 0 h 511"/>
                    <a:gd name="T34" fmla="*/ 0 w 45"/>
                    <a:gd name="T35" fmla="*/ 0 h 511"/>
                    <a:gd name="T36" fmla="*/ 0 w 45"/>
                    <a:gd name="T37" fmla="*/ 0 h 511"/>
                    <a:gd name="T38" fmla="*/ 0 w 45"/>
                    <a:gd name="T39" fmla="*/ 0 h 511"/>
                    <a:gd name="T40" fmla="*/ 0 w 45"/>
                    <a:gd name="T41" fmla="*/ 0 h 511"/>
                    <a:gd name="T42" fmla="*/ 0 w 45"/>
                    <a:gd name="T43" fmla="*/ 0 h 511"/>
                    <a:gd name="T44" fmla="*/ 0 w 45"/>
                    <a:gd name="T45" fmla="*/ 0 h 511"/>
                    <a:gd name="T46" fmla="*/ 0 w 45"/>
                    <a:gd name="T47" fmla="*/ 0 h 511"/>
                    <a:gd name="T48" fmla="*/ 0 w 45"/>
                    <a:gd name="T49" fmla="*/ 0 h 511"/>
                    <a:gd name="T50" fmla="*/ 0 w 45"/>
                    <a:gd name="T51" fmla="*/ 0 h 511"/>
                    <a:gd name="T52" fmla="*/ 0 w 45"/>
                    <a:gd name="T53" fmla="*/ 0 h 511"/>
                    <a:gd name="T54" fmla="*/ 0 w 45"/>
                    <a:gd name="T55" fmla="*/ 0 h 511"/>
                    <a:gd name="T56" fmla="*/ 0 w 45"/>
                    <a:gd name="T57" fmla="*/ 0 h 511"/>
                    <a:gd name="T58" fmla="*/ 0 w 45"/>
                    <a:gd name="T59" fmla="*/ 0 h 511"/>
                    <a:gd name="T60" fmla="*/ 0 w 45"/>
                    <a:gd name="T61" fmla="*/ 0 h 511"/>
                    <a:gd name="T62" fmla="*/ 0 w 45"/>
                    <a:gd name="T63" fmla="*/ 0 h 511"/>
                    <a:gd name="T64" fmla="*/ 0 w 45"/>
                    <a:gd name="T65" fmla="*/ 0 h 511"/>
                    <a:gd name="T66" fmla="*/ 0 w 45"/>
                    <a:gd name="T67" fmla="*/ 0 h 511"/>
                    <a:gd name="T68" fmla="*/ 0 w 45"/>
                    <a:gd name="T69" fmla="*/ 0 h 511"/>
                    <a:gd name="T70" fmla="*/ 0 w 45"/>
                    <a:gd name="T71" fmla="*/ 0 h 511"/>
                    <a:gd name="T72" fmla="*/ 0 w 45"/>
                    <a:gd name="T73" fmla="*/ 0 h 511"/>
                    <a:gd name="T74" fmla="*/ 0 w 45"/>
                    <a:gd name="T75" fmla="*/ 0 h 511"/>
                    <a:gd name="T76" fmla="*/ 0 w 45"/>
                    <a:gd name="T77" fmla="*/ 0 h 511"/>
                    <a:gd name="T78" fmla="*/ 0 w 45"/>
                    <a:gd name="T79" fmla="*/ 0 h 511"/>
                    <a:gd name="T80" fmla="*/ 0 w 45"/>
                    <a:gd name="T81" fmla="*/ 0 h 511"/>
                    <a:gd name="T82" fmla="*/ 0 w 45"/>
                    <a:gd name="T83" fmla="*/ 0 h 511"/>
                    <a:gd name="T84" fmla="*/ 0 w 45"/>
                    <a:gd name="T85" fmla="*/ 0 h 511"/>
                    <a:gd name="T86" fmla="*/ 0 w 45"/>
                    <a:gd name="T87" fmla="*/ 0 h 511"/>
                    <a:gd name="T88" fmla="*/ 0 w 45"/>
                    <a:gd name="T89" fmla="*/ 0 h 511"/>
                    <a:gd name="T90" fmla="*/ 0 w 45"/>
                    <a:gd name="T91" fmla="*/ 0 h 511"/>
                    <a:gd name="T92" fmla="*/ 0 w 45"/>
                    <a:gd name="T93" fmla="*/ 0 h 511"/>
                    <a:gd name="T94" fmla="*/ 0 w 45"/>
                    <a:gd name="T95" fmla="*/ 0 h 511"/>
                    <a:gd name="T96" fmla="*/ 0 w 45"/>
                    <a:gd name="T97" fmla="*/ 0 h 511"/>
                    <a:gd name="T98" fmla="*/ 0 w 45"/>
                    <a:gd name="T99" fmla="*/ 0 h 511"/>
                    <a:gd name="T100" fmla="*/ 0 w 45"/>
                    <a:gd name="T101" fmla="*/ 0 h 511"/>
                    <a:gd name="T102" fmla="*/ 0 w 45"/>
                    <a:gd name="T103" fmla="*/ 0 h 511"/>
                    <a:gd name="T104" fmla="*/ 0 w 45"/>
                    <a:gd name="T105" fmla="*/ 0 h 511"/>
                    <a:gd name="T106" fmla="*/ 0 w 45"/>
                    <a:gd name="T107" fmla="*/ 0 h 511"/>
                    <a:gd name="T108" fmla="*/ 0 w 45"/>
                    <a:gd name="T109" fmla="*/ 0 h 511"/>
                    <a:gd name="T110" fmla="*/ 0 w 45"/>
                    <a:gd name="T111" fmla="*/ 0 h 511"/>
                    <a:gd name="T112" fmla="*/ 0 w 45"/>
                    <a:gd name="T113" fmla="*/ 0 h 511"/>
                    <a:gd name="T114" fmla="*/ 0 w 45"/>
                    <a:gd name="T115" fmla="*/ 0 h 511"/>
                    <a:gd name="T116" fmla="*/ 0 w 45"/>
                    <a:gd name="T117" fmla="*/ 0 h 511"/>
                    <a:gd name="T118" fmla="*/ 0 w 45"/>
                    <a:gd name="T119" fmla="*/ 0 h 511"/>
                    <a:gd name="T120" fmla="*/ 0 w 45"/>
                    <a:gd name="T121" fmla="*/ 0 h 511"/>
                    <a:gd name="T122" fmla="*/ 0 w 45"/>
                    <a:gd name="T123" fmla="*/ 0 h 511"/>
                    <a:gd name="T124" fmla="*/ 0 w 45"/>
                    <a:gd name="T125" fmla="*/ 0 h 5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5"/>
                    <a:gd name="T190" fmla="*/ 0 h 511"/>
                    <a:gd name="T191" fmla="*/ 45 w 45"/>
                    <a:gd name="T192" fmla="*/ 511 h 5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5" h="511">
                      <a:moveTo>
                        <a:pt x="0" y="511"/>
                      </a:moveTo>
                      <a:lnTo>
                        <a:pt x="35" y="497"/>
                      </a:lnTo>
                      <a:lnTo>
                        <a:pt x="35" y="490"/>
                      </a:lnTo>
                      <a:lnTo>
                        <a:pt x="35" y="484"/>
                      </a:lnTo>
                      <a:lnTo>
                        <a:pt x="36" y="478"/>
                      </a:lnTo>
                      <a:lnTo>
                        <a:pt x="36" y="472"/>
                      </a:lnTo>
                      <a:lnTo>
                        <a:pt x="36" y="464"/>
                      </a:lnTo>
                      <a:lnTo>
                        <a:pt x="36" y="451"/>
                      </a:lnTo>
                      <a:lnTo>
                        <a:pt x="36" y="446"/>
                      </a:lnTo>
                      <a:lnTo>
                        <a:pt x="37" y="425"/>
                      </a:lnTo>
                      <a:lnTo>
                        <a:pt x="37" y="418"/>
                      </a:lnTo>
                      <a:lnTo>
                        <a:pt x="37" y="405"/>
                      </a:lnTo>
                      <a:lnTo>
                        <a:pt x="37" y="399"/>
                      </a:lnTo>
                      <a:lnTo>
                        <a:pt x="37" y="392"/>
                      </a:lnTo>
                      <a:lnTo>
                        <a:pt x="37" y="386"/>
                      </a:lnTo>
                      <a:lnTo>
                        <a:pt x="37" y="379"/>
                      </a:lnTo>
                      <a:lnTo>
                        <a:pt x="37" y="373"/>
                      </a:lnTo>
                      <a:lnTo>
                        <a:pt x="37" y="366"/>
                      </a:lnTo>
                      <a:lnTo>
                        <a:pt x="38" y="360"/>
                      </a:lnTo>
                      <a:lnTo>
                        <a:pt x="38" y="347"/>
                      </a:lnTo>
                      <a:lnTo>
                        <a:pt x="38" y="340"/>
                      </a:lnTo>
                      <a:lnTo>
                        <a:pt x="38" y="327"/>
                      </a:lnTo>
                      <a:lnTo>
                        <a:pt x="38" y="321"/>
                      </a:lnTo>
                      <a:lnTo>
                        <a:pt x="38" y="308"/>
                      </a:lnTo>
                      <a:lnTo>
                        <a:pt x="38" y="294"/>
                      </a:lnTo>
                      <a:lnTo>
                        <a:pt x="38" y="280"/>
                      </a:lnTo>
                      <a:lnTo>
                        <a:pt x="38" y="268"/>
                      </a:lnTo>
                      <a:lnTo>
                        <a:pt x="38" y="262"/>
                      </a:lnTo>
                      <a:lnTo>
                        <a:pt x="38" y="248"/>
                      </a:lnTo>
                      <a:lnTo>
                        <a:pt x="38" y="242"/>
                      </a:lnTo>
                      <a:lnTo>
                        <a:pt x="38" y="236"/>
                      </a:lnTo>
                      <a:lnTo>
                        <a:pt x="38" y="222"/>
                      </a:lnTo>
                      <a:lnTo>
                        <a:pt x="38" y="215"/>
                      </a:lnTo>
                      <a:lnTo>
                        <a:pt x="38" y="209"/>
                      </a:lnTo>
                      <a:lnTo>
                        <a:pt x="38" y="197"/>
                      </a:lnTo>
                      <a:lnTo>
                        <a:pt x="39" y="189"/>
                      </a:lnTo>
                      <a:lnTo>
                        <a:pt x="39" y="182"/>
                      </a:lnTo>
                      <a:lnTo>
                        <a:pt x="39" y="170"/>
                      </a:lnTo>
                      <a:lnTo>
                        <a:pt x="39" y="163"/>
                      </a:lnTo>
                      <a:lnTo>
                        <a:pt x="40" y="156"/>
                      </a:lnTo>
                      <a:lnTo>
                        <a:pt x="40" y="150"/>
                      </a:lnTo>
                      <a:lnTo>
                        <a:pt x="40" y="143"/>
                      </a:lnTo>
                      <a:lnTo>
                        <a:pt x="40" y="130"/>
                      </a:lnTo>
                      <a:lnTo>
                        <a:pt x="40" y="124"/>
                      </a:lnTo>
                      <a:lnTo>
                        <a:pt x="41" y="117"/>
                      </a:lnTo>
                      <a:lnTo>
                        <a:pt x="41" y="111"/>
                      </a:lnTo>
                      <a:lnTo>
                        <a:pt x="41" y="104"/>
                      </a:lnTo>
                      <a:lnTo>
                        <a:pt x="41" y="98"/>
                      </a:lnTo>
                      <a:lnTo>
                        <a:pt x="41" y="91"/>
                      </a:lnTo>
                      <a:lnTo>
                        <a:pt x="41" y="85"/>
                      </a:lnTo>
                      <a:lnTo>
                        <a:pt x="41" y="78"/>
                      </a:lnTo>
                      <a:lnTo>
                        <a:pt x="41" y="71"/>
                      </a:lnTo>
                      <a:lnTo>
                        <a:pt x="43" y="65"/>
                      </a:lnTo>
                      <a:lnTo>
                        <a:pt x="43" y="58"/>
                      </a:lnTo>
                      <a:lnTo>
                        <a:pt x="43" y="52"/>
                      </a:lnTo>
                      <a:lnTo>
                        <a:pt x="44" y="45"/>
                      </a:lnTo>
                      <a:lnTo>
                        <a:pt x="44" y="39"/>
                      </a:lnTo>
                      <a:lnTo>
                        <a:pt x="44" y="32"/>
                      </a:lnTo>
                      <a:lnTo>
                        <a:pt x="44" y="26"/>
                      </a:lnTo>
                      <a:lnTo>
                        <a:pt x="44" y="19"/>
                      </a:lnTo>
                      <a:lnTo>
                        <a:pt x="45" y="13"/>
                      </a:lnTo>
                      <a:lnTo>
                        <a:pt x="45" y="5"/>
                      </a:lnTo>
                      <a:lnTo>
                        <a:pt x="45"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9" name="Freeform 419"/>
                <p:cNvSpPr>
                  <a:spLocks/>
                </p:cNvSpPr>
                <p:nvPr/>
              </p:nvSpPr>
              <p:spPr bwMode="auto">
                <a:xfrm>
                  <a:off x="1556" y="2522"/>
                  <a:ext cx="10" cy="116"/>
                </a:xfrm>
                <a:custGeom>
                  <a:avLst/>
                  <a:gdLst>
                    <a:gd name="T0" fmla="*/ 0 w 41"/>
                    <a:gd name="T1" fmla="*/ 0 h 467"/>
                    <a:gd name="T2" fmla="*/ 0 w 41"/>
                    <a:gd name="T3" fmla="*/ 0 h 467"/>
                    <a:gd name="T4" fmla="*/ 0 w 41"/>
                    <a:gd name="T5" fmla="*/ 0 h 467"/>
                    <a:gd name="T6" fmla="*/ 0 w 41"/>
                    <a:gd name="T7" fmla="*/ 0 h 467"/>
                    <a:gd name="T8" fmla="*/ 0 w 41"/>
                    <a:gd name="T9" fmla="*/ 0 h 467"/>
                    <a:gd name="T10" fmla="*/ 0 w 41"/>
                    <a:gd name="T11" fmla="*/ 0 h 467"/>
                    <a:gd name="T12" fmla="*/ 0 w 41"/>
                    <a:gd name="T13" fmla="*/ 0 h 467"/>
                    <a:gd name="T14" fmla="*/ 0 w 41"/>
                    <a:gd name="T15" fmla="*/ 0 h 467"/>
                    <a:gd name="T16" fmla="*/ 0 w 41"/>
                    <a:gd name="T17" fmla="*/ 0 h 467"/>
                    <a:gd name="T18" fmla="*/ 0 w 41"/>
                    <a:gd name="T19" fmla="*/ 0 h 467"/>
                    <a:gd name="T20" fmla="*/ 0 w 41"/>
                    <a:gd name="T21" fmla="*/ 0 h 467"/>
                    <a:gd name="T22" fmla="*/ 0 w 41"/>
                    <a:gd name="T23" fmla="*/ 0 h 467"/>
                    <a:gd name="T24" fmla="*/ 0 w 41"/>
                    <a:gd name="T25" fmla="*/ 0 h 467"/>
                    <a:gd name="T26" fmla="*/ 0 w 41"/>
                    <a:gd name="T27" fmla="*/ 0 h 467"/>
                    <a:gd name="T28" fmla="*/ 0 w 41"/>
                    <a:gd name="T29" fmla="*/ 0 h 467"/>
                    <a:gd name="T30" fmla="*/ 0 w 41"/>
                    <a:gd name="T31" fmla="*/ 0 h 467"/>
                    <a:gd name="T32" fmla="*/ 0 w 41"/>
                    <a:gd name="T33" fmla="*/ 0 h 467"/>
                    <a:gd name="T34" fmla="*/ 0 w 41"/>
                    <a:gd name="T35" fmla="*/ 0 h 467"/>
                    <a:gd name="T36" fmla="*/ 0 w 41"/>
                    <a:gd name="T37" fmla="*/ 0 h 467"/>
                    <a:gd name="T38" fmla="*/ 0 w 41"/>
                    <a:gd name="T39" fmla="*/ 0 h 467"/>
                    <a:gd name="T40" fmla="*/ 0 w 41"/>
                    <a:gd name="T41" fmla="*/ 0 h 467"/>
                    <a:gd name="T42" fmla="*/ 0 w 41"/>
                    <a:gd name="T43" fmla="*/ 0 h 467"/>
                    <a:gd name="T44" fmla="*/ 0 w 41"/>
                    <a:gd name="T45" fmla="*/ 0 h 467"/>
                    <a:gd name="T46" fmla="*/ 0 w 41"/>
                    <a:gd name="T47" fmla="*/ 0 h 467"/>
                    <a:gd name="T48" fmla="*/ 0 w 41"/>
                    <a:gd name="T49" fmla="*/ 0 h 467"/>
                    <a:gd name="T50" fmla="*/ 0 w 41"/>
                    <a:gd name="T51" fmla="*/ 0 h 467"/>
                    <a:gd name="T52" fmla="*/ 0 w 41"/>
                    <a:gd name="T53" fmla="*/ 0 h 467"/>
                    <a:gd name="T54" fmla="*/ 0 w 41"/>
                    <a:gd name="T55" fmla="*/ 0 h 467"/>
                    <a:gd name="T56" fmla="*/ 0 w 41"/>
                    <a:gd name="T57" fmla="*/ 0 h 467"/>
                    <a:gd name="T58" fmla="*/ 0 w 41"/>
                    <a:gd name="T59" fmla="*/ 0 h 467"/>
                    <a:gd name="T60" fmla="*/ 0 w 41"/>
                    <a:gd name="T61" fmla="*/ 0 h 467"/>
                    <a:gd name="T62" fmla="*/ 0 w 41"/>
                    <a:gd name="T63" fmla="*/ 0 h 4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
                    <a:gd name="T97" fmla="*/ 0 h 467"/>
                    <a:gd name="T98" fmla="*/ 41 w 41"/>
                    <a:gd name="T99" fmla="*/ 467 h 4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 h="467">
                      <a:moveTo>
                        <a:pt x="0" y="467"/>
                      </a:moveTo>
                      <a:lnTo>
                        <a:pt x="0" y="460"/>
                      </a:lnTo>
                      <a:lnTo>
                        <a:pt x="2" y="454"/>
                      </a:lnTo>
                      <a:lnTo>
                        <a:pt x="2" y="446"/>
                      </a:lnTo>
                      <a:lnTo>
                        <a:pt x="2" y="439"/>
                      </a:lnTo>
                      <a:lnTo>
                        <a:pt x="5" y="434"/>
                      </a:lnTo>
                      <a:lnTo>
                        <a:pt x="5" y="421"/>
                      </a:lnTo>
                      <a:lnTo>
                        <a:pt x="5" y="413"/>
                      </a:lnTo>
                      <a:lnTo>
                        <a:pt x="5" y="407"/>
                      </a:lnTo>
                      <a:lnTo>
                        <a:pt x="7" y="400"/>
                      </a:lnTo>
                      <a:lnTo>
                        <a:pt x="7" y="388"/>
                      </a:lnTo>
                      <a:lnTo>
                        <a:pt x="8" y="381"/>
                      </a:lnTo>
                      <a:lnTo>
                        <a:pt x="8" y="374"/>
                      </a:lnTo>
                      <a:lnTo>
                        <a:pt x="8" y="368"/>
                      </a:lnTo>
                      <a:lnTo>
                        <a:pt x="9" y="362"/>
                      </a:lnTo>
                      <a:lnTo>
                        <a:pt x="9" y="355"/>
                      </a:lnTo>
                      <a:lnTo>
                        <a:pt x="9" y="348"/>
                      </a:lnTo>
                      <a:lnTo>
                        <a:pt x="10" y="342"/>
                      </a:lnTo>
                      <a:lnTo>
                        <a:pt x="11" y="335"/>
                      </a:lnTo>
                      <a:lnTo>
                        <a:pt x="11" y="329"/>
                      </a:lnTo>
                      <a:lnTo>
                        <a:pt x="12" y="322"/>
                      </a:lnTo>
                      <a:lnTo>
                        <a:pt x="13" y="315"/>
                      </a:lnTo>
                      <a:lnTo>
                        <a:pt x="13" y="309"/>
                      </a:lnTo>
                      <a:lnTo>
                        <a:pt x="13" y="302"/>
                      </a:lnTo>
                      <a:lnTo>
                        <a:pt x="14" y="289"/>
                      </a:lnTo>
                      <a:lnTo>
                        <a:pt x="14" y="276"/>
                      </a:lnTo>
                      <a:lnTo>
                        <a:pt x="15" y="270"/>
                      </a:lnTo>
                      <a:lnTo>
                        <a:pt x="15" y="263"/>
                      </a:lnTo>
                      <a:lnTo>
                        <a:pt x="16" y="257"/>
                      </a:lnTo>
                      <a:lnTo>
                        <a:pt x="16" y="250"/>
                      </a:lnTo>
                      <a:lnTo>
                        <a:pt x="16" y="244"/>
                      </a:lnTo>
                      <a:lnTo>
                        <a:pt x="17" y="237"/>
                      </a:lnTo>
                      <a:lnTo>
                        <a:pt x="17" y="224"/>
                      </a:lnTo>
                      <a:lnTo>
                        <a:pt x="20" y="218"/>
                      </a:lnTo>
                      <a:lnTo>
                        <a:pt x="20" y="211"/>
                      </a:lnTo>
                      <a:lnTo>
                        <a:pt x="21" y="203"/>
                      </a:lnTo>
                      <a:lnTo>
                        <a:pt x="23" y="197"/>
                      </a:lnTo>
                      <a:lnTo>
                        <a:pt x="23" y="191"/>
                      </a:lnTo>
                      <a:lnTo>
                        <a:pt x="23" y="185"/>
                      </a:lnTo>
                      <a:lnTo>
                        <a:pt x="24" y="178"/>
                      </a:lnTo>
                      <a:lnTo>
                        <a:pt x="24" y="171"/>
                      </a:lnTo>
                      <a:lnTo>
                        <a:pt x="25" y="164"/>
                      </a:lnTo>
                      <a:lnTo>
                        <a:pt x="25" y="159"/>
                      </a:lnTo>
                      <a:lnTo>
                        <a:pt x="25" y="152"/>
                      </a:lnTo>
                      <a:lnTo>
                        <a:pt x="27" y="146"/>
                      </a:lnTo>
                      <a:lnTo>
                        <a:pt x="28" y="138"/>
                      </a:lnTo>
                      <a:lnTo>
                        <a:pt x="28" y="132"/>
                      </a:lnTo>
                      <a:lnTo>
                        <a:pt x="28" y="125"/>
                      </a:lnTo>
                      <a:lnTo>
                        <a:pt x="28" y="120"/>
                      </a:lnTo>
                      <a:lnTo>
                        <a:pt x="29" y="112"/>
                      </a:lnTo>
                      <a:lnTo>
                        <a:pt x="31" y="106"/>
                      </a:lnTo>
                      <a:lnTo>
                        <a:pt x="31" y="99"/>
                      </a:lnTo>
                      <a:lnTo>
                        <a:pt x="31" y="93"/>
                      </a:lnTo>
                      <a:lnTo>
                        <a:pt x="31" y="86"/>
                      </a:lnTo>
                      <a:lnTo>
                        <a:pt x="33" y="79"/>
                      </a:lnTo>
                      <a:lnTo>
                        <a:pt x="34" y="73"/>
                      </a:lnTo>
                      <a:lnTo>
                        <a:pt x="34" y="66"/>
                      </a:lnTo>
                      <a:lnTo>
                        <a:pt x="34" y="60"/>
                      </a:lnTo>
                      <a:lnTo>
                        <a:pt x="34" y="53"/>
                      </a:lnTo>
                      <a:lnTo>
                        <a:pt x="37" y="40"/>
                      </a:lnTo>
                      <a:lnTo>
                        <a:pt x="37" y="27"/>
                      </a:lnTo>
                      <a:lnTo>
                        <a:pt x="37" y="21"/>
                      </a:lnTo>
                      <a:lnTo>
                        <a:pt x="40" y="14"/>
                      </a:lnTo>
                      <a:lnTo>
                        <a:pt x="40" y="8"/>
                      </a:lnTo>
                      <a:lnTo>
                        <a:pt x="41"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8687" name="Freeform 420"/>
              <p:cNvSpPr>
                <a:spLocks/>
              </p:cNvSpPr>
              <p:nvPr/>
            </p:nvSpPr>
            <p:spPr bwMode="auto">
              <a:xfrm>
                <a:off x="1566" y="2418"/>
                <a:ext cx="24" cy="104"/>
              </a:xfrm>
              <a:custGeom>
                <a:avLst/>
                <a:gdLst>
                  <a:gd name="T0" fmla="*/ 0 w 93"/>
                  <a:gd name="T1" fmla="*/ 0 h 413"/>
                  <a:gd name="T2" fmla="*/ 0 w 93"/>
                  <a:gd name="T3" fmla="*/ 0 h 413"/>
                  <a:gd name="T4" fmla="*/ 0 w 93"/>
                  <a:gd name="T5" fmla="*/ 0 h 413"/>
                  <a:gd name="T6" fmla="*/ 0 w 93"/>
                  <a:gd name="T7" fmla="*/ 0 h 413"/>
                  <a:gd name="T8" fmla="*/ 0 w 93"/>
                  <a:gd name="T9" fmla="*/ 0 h 413"/>
                  <a:gd name="T10" fmla="*/ 0 w 93"/>
                  <a:gd name="T11" fmla="*/ 0 h 413"/>
                  <a:gd name="T12" fmla="*/ 0 w 93"/>
                  <a:gd name="T13" fmla="*/ 0 h 413"/>
                  <a:gd name="T14" fmla="*/ 0 w 93"/>
                  <a:gd name="T15" fmla="*/ 0 h 413"/>
                  <a:gd name="T16" fmla="*/ 0 w 93"/>
                  <a:gd name="T17" fmla="*/ 0 h 413"/>
                  <a:gd name="T18" fmla="*/ 0 w 93"/>
                  <a:gd name="T19" fmla="*/ 0 h 413"/>
                  <a:gd name="T20" fmla="*/ 0 w 93"/>
                  <a:gd name="T21" fmla="*/ 0 h 413"/>
                  <a:gd name="T22" fmla="*/ 0 w 93"/>
                  <a:gd name="T23" fmla="*/ 0 h 413"/>
                  <a:gd name="T24" fmla="*/ 0 w 93"/>
                  <a:gd name="T25" fmla="*/ 0 h 413"/>
                  <a:gd name="T26" fmla="*/ 0 w 93"/>
                  <a:gd name="T27" fmla="*/ 0 h 413"/>
                  <a:gd name="T28" fmla="*/ 0 w 93"/>
                  <a:gd name="T29" fmla="*/ 0 h 413"/>
                  <a:gd name="T30" fmla="*/ 0 w 93"/>
                  <a:gd name="T31" fmla="*/ 0 h 413"/>
                  <a:gd name="T32" fmla="*/ 0 w 93"/>
                  <a:gd name="T33" fmla="*/ 0 h 413"/>
                  <a:gd name="T34" fmla="*/ 0 w 93"/>
                  <a:gd name="T35" fmla="*/ 0 h 413"/>
                  <a:gd name="T36" fmla="*/ 0 w 93"/>
                  <a:gd name="T37" fmla="*/ 0 h 413"/>
                  <a:gd name="T38" fmla="*/ 0 w 93"/>
                  <a:gd name="T39" fmla="*/ 0 h 413"/>
                  <a:gd name="T40" fmla="*/ 0 w 93"/>
                  <a:gd name="T41" fmla="*/ 0 h 413"/>
                  <a:gd name="T42" fmla="*/ 0 w 93"/>
                  <a:gd name="T43" fmla="*/ 0 h 413"/>
                  <a:gd name="T44" fmla="*/ 0 w 93"/>
                  <a:gd name="T45" fmla="*/ 0 h 413"/>
                  <a:gd name="T46" fmla="*/ 0 w 93"/>
                  <a:gd name="T47" fmla="*/ 0 h 413"/>
                  <a:gd name="T48" fmla="*/ 0 w 93"/>
                  <a:gd name="T49" fmla="*/ 0 h 413"/>
                  <a:gd name="T50" fmla="*/ 0 w 93"/>
                  <a:gd name="T51" fmla="*/ 0 h 413"/>
                  <a:gd name="T52" fmla="*/ 0 w 93"/>
                  <a:gd name="T53" fmla="*/ 0 h 413"/>
                  <a:gd name="T54" fmla="*/ 0 w 93"/>
                  <a:gd name="T55" fmla="*/ 0 h 413"/>
                  <a:gd name="T56" fmla="*/ 0 w 93"/>
                  <a:gd name="T57" fmla="*/ 0 h 413"/>
                  <a:gd name="T58" fmla="*/ 0 w 93"/>
                  <a:gd name="T59" fmla="*/ 0 h 413"/>
                  <a:gd name="T60" fmla="*/ 0 w 93"/>
                  <a:gd name="T61" fmla="*/ 0 h 413"/>
                  <a:gd name="T62" fmla="*/ 0 w 93"/>
                  <a:gd name="T63" fmla="*/ 0 h 413"/>
                  <a:gd name="T64" fmla="*/ 0 w 93"/>
                  <a:gd name="T65" fmla="*/ 0 h 413"/>
                  <a:gd name="T66" fmla="*/ 0 w 93"/>
                  <a:gd name="T67" fmla="*/ 0 h 413"/>
                  <a:gd name="T68" fmla="*/ 0 w 93"/>
                  <a:gd name="T69" fmla="*/ 0 h 413"/>
                  <a:gd name="T70" fmla="*/ 0 w 93"/>
                  <a:gd name="T71" fmla="*/ 0 h 413"/>
                  <a:gd name="T72" fmla="*/ 0 w 93"/>
                  <a:gd name="T73" fmla="*/ 0 h 413"/>
                  <a:gd name="T74" fmla="*/ 0 w 93"/>
                  <a:gd name="T75" fmla="*/ 0 h 413"/>
                  <a:gd name="T76" fmla="*/ 0 w 93"/>
                  <a:gd name="T77" fmla="*/ 0 h 413"/>
                  <a:gd name="T78" fmla="*/ 0 w 93"/>
                  <a:gd name="T79" fmla="*/ 0 h 413"/>
                  <a:gd name="T80" fmla="*/ 0 w 93"/>
                  <a:gd name="T81" fmla="*/ 0 h 413"/>
                  <a:gd name="T82" fmla="*/ 0 w 93"/>
                  <a:gd name="T83" fmla="*/ 0 h 413"/>
                  <a:gd name="T84" fmla="*/ 0 w 93"/>
                  <a:gd name="T85" fmla="*/ 0 h 413"/>
                  <a:gd name="T86" fmla="*/ 0 w 93"/>
                  <a:gd name="T87" fmla="*/ 0 h 413"/>
                  <a:gd name="T88" fmla="*/ 0 w 93"/>
                  <a:gd name="T89" fmla="*/ 0 h 413"/>
                  <a:gd name="T90" fmla="*/ 0 w 93"/>
                  <a:gd name="T91" fmla="*/ 0 h 413"/>
                  <a:gd name="T92" fmla="*/ 0 w 93"/>
                  <a:gd name="T93" fmla="*/ 0 h 413"/>
                  <a:gd name="T94" fmla="*/ 0 w 93"/>
                  <a:gd name="T95" fmla="*/ 0 h 413"/>
                  <a:gd name="T96" fmla="*/ 0 w 93"/>
                  <a:gd name="T97" fmla="*/ 0 h 413"/>
                  <a:gd name="T98" fmla="*/ 0 w 93"/>
                  <a:gd name="T99" fmla="*/ 0 h 413"/>
                  <a:gd name="T100" fmla="*/ 0 w 93"/>
                  <a:gd name="T101" fmla="*/ 0 h 413"/>
                  <a:gd name="T102" fmla="*/ 0 w 93"/>
                  <a:gd name="T103" fmla="*/ 0 h 413"/>
                  <a:gd name="T104" fmla="*/ 0 w 93"/>
                  <a:gd name="T105" fmla="*/ 0 h 413"/>
                  <a:gd name="T106" fmla="*/ 0 w 93"/>
                  <a:gd name="T107" fmla="*/ 0 h 413"/>
                  <a:gd name="T108" fmla="*/ 0 w 93"/>
                  <a:gd name="T109" fmla="*/ 0 h 413"/>
                  <a:gd name="T110" fmla="*/ 0 w 93"/>
                  <a:gd name="T111" fmla="*/ 0 h 413"/>
                  <a:gd name="T112" fmla="*/ 0 w 93"/>
                  <a:gd name="T113" fmla="*/ 0 h 413"/>
                  <a:gd name="T114" fmla="*/ 0 w 93"/>
                  <a:gd name="T115" fmla="*/ 0 h 413"/>
                  <a:gd name="T116" fmla="*/ 0 w 93"/>
                  <a:gd name="T117" fmla="*/ 0 h 413"/>
                  <a:gd name="T118" fmla="*/ 0 w 93"/>
                  <a:gd name="T119" fmla="*/ 0 h 413"/>
                  <a:gd name="T120" fmla="*/ 0 w 93"/>
                  <a:gd name="T121" fmla="*/ 0 h 413"/>
                  <a:gd name="T122" fmla="*/ 0 w 93"/>
                  <a:gd name="T123" fmla="*/ 0 h 413"/>
                  <a:gd name="T124" fmla="*/ 0 w 93"/>
                  <a:gd name="T125" fmla="*/ 0 h 41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3"/>
                  <a:gd name="T190" fmla="*/ 0 h 413"/>
                  <a:gd name="T191" fmla="*/ 93 w 93"/>
                  <a:gd name="T192" fmla="*/ 413 h 41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3" h="413">
                    <a:moveTo>
                      <a:pt x="0" y="413"/>
                    </a:moveTo>
                    <a:lnTo>
                      <a:pt x="5" y="407"/>
                    </a:lnTo>
                    <a:lnTo>
                      <a:pt x="5" y="401"/>
                    </a:lnTo>
                    <a:lnTo>
                      <a:pt x="5" y="395"/>
                    </a:lnTo>
                    <a:lnTo>
                      <a:pt x="7" y="388"/>
                    </a:lnTo>
                    <a:lnTo>
                      <a:pt x="8" y="380"/>
                    </a:lnTo>
                    <a:lnTo>
                      <a:pt x="10" y="374"/>
                    </a:lnTo>
                    <a:lnTo>
                      <a:pt x="10" y="368"/>
                    </a:lnTo>
                    <a:lnTo>
                      <a:pt x="10" y="362"/>
                    </a:lnTo>
                    <a:lnTo>
                      <a:pt x="12" y="354"/>
                    </a:lnTo>
                    <a:lnTo>
                      <a:pt x="16" y="348"/>
                    </a:lnTo>
                    <a:lnTo>
                      <a:pt x="16" y="335"/>
                    </a:lnTo>
                    <a:lnTo>
                      <a:pt x="17" y="328"/>
                    </a:lnTo>
                    <a:lnTo>
                      <a:pt x="17" y="322"/>
                    </a:lnTo>
                    <a:lnTo>
                      <a:pt x="17" y="315"/>
                    </a:lnTo>
                    <a:lnTo>
                      <a:pt x="19" y="309"/>
                    </a:lnTo>
                    <a:lnTo>
                      <a:pt x="19" y="302"/>
                    </a:lnTo>
                    <a:lnTo>
                      <a:pt x="22" y="296"/>
                    </a:lnTo>
                    <a:lnTo>
                      <a:pt x="22" y="289"/>
                    </a:lnTo>
                    <a:lnTo>
                      <a:pt x="22" y="283"/>
                    </a:lnTo>
                    <a:lnTo>
                      <a:pt x="23" y="276"/>
                    </a:lnTo>
                    <a:lnTo>
                      <a:pt x="25" y="269"/>
                    </a:lnTo>
                    <a:lnTo>
                      <a:pt x="25" y="263"/>
                    </a:lnTo>
                    <a:lnTo>
                      <a:pt x="26" y="256"/>
                    </a:lnTo>
                    <a:lnTo>
                      <a:pt x="26" y="250"/>
                    </a:lnTo>
                    <a:lnTo>
                      <a:pt x="27" y="242"/>
                    </a:lnTo>
                    <a:lnTo>
                      <a:pt x="29" y="237"/>
                    </a:lnTo>
                    <a:lnTo>
                      <a:pt x="30" y="230"/>
                    </a:lnTo>
                    <a:lnTo>
                      <a:pt x="30" y="224"/>
                    </a:lnTo>
                    <a:lnTo>
                      <a:pt x="30" y="216"/>
                    </a:lnTo>
                    <a:lnTo>
                      <a:pt x="31" y="210"/>
                    </a:lnTo>
                    <a:lnTo>
                      <a:pt x="32" y="203"/>
                    </a:lnTo>
                    <a:lnTo>
                      <a:pt x="32" y="198"/>
                    </a:lnTo>
                    <a:lnTo>
                      <a:pt x="36" y="190"/>
                    </a:lnTo>
                    <a:lnTo>
                      <a:pt x="40" y="184"/>
                    </a:lnTo>
                    <a:lnTo>
                      <a:pt x="41" y="177"/>
                    </a:lnTo>
                    <a:lnTo>
                      <a:pt x="41" y="170"/>
                    </a:lnTo>
                    <a:lnTo>
                      <a:pt x="42" y="164"/>
                    </a:lnTo>
                    <a:lnTo>
                      <a:pt x="42" y="157"/>
                    </a:lnTo>
                    <a:lnTo>
                      <a:pt x="45" y="151"/>
                    </a:lnTo>
                    <a:lnTo>
                      <a:pt x="48" y="144"/>
                    </a:lnTo>
                    <a:lnTo>
                      <a:pt x="49" y="138"/>
                    </a:lnTo>
                    <a:lnTo>
                      <a:pt x="49" y="131"/>
                    </a:lnTo>
                    <a:lnTo>
                      <a:pt x="49" y="125"/>
                    </a:lnTo>
                    <a:lnTo>
                      <a:pt x="49" y="118"/>
                    </a:lnTo>
                    <a:lnTo>
                      <a:pt x="50" y="111"/>
                    </a:lnTo>
                    <a:lnTo>
                      <a:pt x="56" y="105"/>
                    </a:lnTo>
                    <a:lnTo>
                      <a:pt x="56" y="99"/>
                    </a:lnTo>
                    <a:lnTo>
                      <a:pt x="66" y="92"/>
                    </a:lnTo>
                    <a:lnTo>
                      <a:pt x="72" y="85"/>
                    </a:lnTo>
                    <a:lnTo>
                      <a:pt x="72" y="78"/>
                    </a:lnTo>
                    <a:lnTo>
                      <a:pt x="73" y="73"/>
                    </a:lnTo>
                    <a:lnTo>
                      <a:pt x="75" y="66"/>
                    </a:lnTo>
                    <a:lnTo>
                      <a:pt x="75" y="58"/>
                    </a:lnTo>
                    <a:lnTo>
                      <a:pt x="78" y="52"/>
                    </a:lnTo>
                    <a:lnTo>
                      <a:pt x="78" y="45"/>
                    </a:lnTo>
                    <a:lnTo>
                      <a:pt x="79" y="39"/>
                    </a:lnTo>
                    <a:lnTo>
                      <a:pt x="81" y="32"/>
                    </a:lnTo>
                    <a:lnTo>
                      <a:pt x="81" y="26"/>
                    </a:lnTo>
                    <a:lnTo>
                      <a:pt x="85" y="19"/>
                    </a:lnTo>
                    <a:lnTo>
                      <a:pt x="89" y="13"/>
                    </a:lnTo>
                    <a:lnTo>
                      <a:pt x="90" y="6"/>
                    </a:lnTo>
                    <a:lnTo>
                      <a:pt x="93"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8673" name="Freeform 421"/>
            <p:cNvSpPr>
              <a:spLocks/>
            </p:cNvSpPr>
            <p:nvPr/>
          </p:nvSpPr>
          <p:spPr bwMode="auto">
            <a:xfrm>
              <a:off x="1590" y="2313"/>
              <a:ext cx="27" cy="105"/>
            </a:xfrm>
            <a:custGeom>
              <a:avLst/>
              <a:gdLst>
                <a:gd name="T0" fmla="*/ 0 w 111"/>
                <a:gd name="T1" fmla="*/ 0 h 423"/>
                <a:gd name="T2" fmla="*/ 0 w 111"/>
                <a:gd name="T3" fmla="*/ 0 h 423"/>
                <a:gd name="T4" fmla="*/ 0 w 111"/>
                <a:gd name="T5" fmla="*/ 0 h 423"/>
                <a:gd name="T6" fmla="*/ 0 w 111"/>
                <a:gd name="T7" fmla="*/ 0 h 423"/>
                <a:gd name="T8" fmla="*/ 0 w 111"/>
                <a:gd name="T9" fmla="*/ 0 h 423"/>
                <a:gd name="T10" fmla="*/ 0 w 111"/>
                <a:gd name="T11" fmla="*/ 0 h 423"/>
                <a:gd name="T12" fmla="*/ 0 w 111"/>
                <a:gd name="T13" fmla="*/ 0 h 423"/>
                <a:gd name="T14" fmla="*/ 0 w 111"/>
                <a:gd name="T15" fmla="*/ 0 h 423"/>
                <a:gd name="T16" fmla="*/ 0 w 111"/>
                <a:gd name="T17" fmla="*/ 0 h 423"/>
                <a:gd name="T18" fmla="*/ 0 w 111"/>
                <a:gd name="T19" fmla="*/ 0 h 423"/>
                <a:gd name="T20" fmla="*/ 0 w 111"/>
                <a:gd name="T21" fmla="*/ 0 h 423"/>
                <a:gd name="T22" fmla="*/ 0 w 111"/>
                <a:gd name="T23" fmla="*/ 0 h 423"/>
                <a:gd name="T24" fmla="*/ 0 w 111"/>
                <a:gd name="T25" fmla="*/ 0 h 423"/>
                <a:gd name="T26" fmla="*/ 0 w 111"/>
                <a:gd name="T27" fmla="*/ 0 h 423"/>
                <a:gd name="T28" fmla="*/ 0 w 111"/>
                <a:gd name="T29" fmla="*/ 0 h 423"/>
                <a:gd name="T30" fmla="*/ 0 w 111"/>
                <a:gd name="T31" fmla="*/ 0 h 423"/>
                <a:gd name="T32" fmla="*/ 0 w 111"/>
                <a:gd name="T33" fmla="*/ 0 h 423"/>
                <a:gd name="T34" fmla="*/ 0 w 111"/>
                <a:gd name="T35" fmla="*/ 0 h 423"/>
                <a:gd name="T36" fmla="*/ 0 w 111"/>
                <a:gd name="T37" fmla="*/ 0 h 423"/>
                <a:gd name="T38" fmla="*/ 0 w 111"/>
                <a:gd name="T39" fmla="*/ 0 h 423"/>
                <a:gd name="T40" fmla="*/ 0 w 111"/>
                <a:gd name="T41" fmla="*/ 0 h 423"/>
                <a:gd name="T42" fmla="*/ 0 w 111"/>
                <a:gd name="T43" fmla="*/ 0 h 423"/>
                <a:gd name="T44" fmla="*/ 0 w 111"/>
                <a:gd name="T45" fmla="*/ 0 h 423"/>
                <a:gd name="T46" fmla="*/ 0 w 111"/>
                <a:gd name="T47" fmla="*/ 0 h 423"/>
                <a:gd name="T48" fmla="*/ 0 w 111"/>
                <a:gd name="T49" fmla="*/ 0 h 423"/>
                <a:gd name="T50" fmla="*/ 0 w 111"/>
                <a:gd name="T51" fmla="*/ 0 h 423"/>
                <a:gd name="T52" fmla="*/ 0 w 111"/>
                <a:gd name="T53" fmla="*/ 0 h 423"/>
                <a:gd name="T54" fmla="*/ 0 w 111"/>
                <a:gd name="T55" fmla="*/ 0 h 423"/>
                <a:gd name="T56" fmla="*/ 0 w 111"/>
                <a:gd name="T57" fmla="*/ 0 h 423"/>
                <a:gd name="T58" fmla="*/ 0 w 111"/>
                <a:gd name="T59" fmla="*/ 0 h 423"/>
                <a:gd name="T60" fmla="*/ 0 w 111"/>
                <a:gd name="T61" fmla="*/ 0 h 423"/>
                <a:gd name="T62" fmla="*/ 0 w 111"/>
                <a:gd name="T63" fmla="*/ 0 h 4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23"/>
                <a:gd name="T98" fmla="*/ 111 w 111"/>
                <a:gd name="T99" fmla="*/ 423 h 42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23">
                  <a:moveTo>
                    <a:pt x="0" y="423"/>
                  </a:moveTo>
                  <a:lnTo>
                    <a:pt x="3" y="416"/>
                  </a:lnTo>
                  <a:lnTo>
                    <a:pt x="5" y="409"/>
                  </a:lnTo>
                  <a:lnTo>
                    <a:pt x="6" y="402"/>
                  </a:lnTo>
                  <a:lnTo>
                    <a:pt x="7" y="397"/>
                  </a:lnTo>
                  <a:lnTo>
                    <a:pt x="8" y="390"/>
                  </a:lnTo>
                  <a:lnTo>
                    <a:pt x="9" y="382"/>
                  </a:lnTo>
                  <a:lnTo>
                    <a:pt x="10" y="376"/>
                  </a:lnTo>
                  <a:lnTo>
                    <a:pt x="10" y="369"/>
                  </a:lnTo>
                  <a:lnTo>
                    <a:pt x="11" y="363"/>
                  </a:lnTo>
                  <a:lnTo>
                    <a:pt x="14" y="356"/>
                  </a:lnTo>
                  <a:lnTo>
                    <a:pt x="15" y="350"/>
                  </a:lnTo>
                  <a:lnTo>
                    <a:pt x="16" y="343"/>
                  </a:lnTo>
                  <a:lnTo>
                    <a:pt x="20" y="337"/>
                  </a:lnTo>
                  <a:lnTo>
                    <a:pt x="24" y="330"/>
                  </a:lnTo>
                  <a:lnTo>
                    <a:pt x="30" y="324"/>
                  </a:lnTo>
                  <a:lnTo>
                    <a:pt x="31" y="316"/>
                  </a:lnTo>
                  <a:lnTo>
                    <a:pt x="32" y="310"/>
                  </a:lnTo>
                  <a:lnTo>
                    <a:pt x="32" y="304"/>
                  </a:lnTo>
                  <a:lnTo>
                    <a:pt x="38" y="298"/>
                  </a:lnTo>
                  <a:lnTo>
                    <a:pt x="39" y="290"/>
                  </a:lnTo>
                  <a:lnTo>
                    <a:pt x="42" y="283"/>
                  </a:lnTo>
                  <a:lnTo>
                    <a:pt x="43" y="277"/>
                  </a:lnTo>
                  <a:lnTo>
                    <a:pt x="43" y="270"/>
                  </a:lnTo>
                  <a:lnTo>
                    <a:pt x="46" y="264"/>
                  </a:lnTo>
                  <a:lnTo>
                    <a:pt x="46" y="257"/>
                  </a:lnTo>
                  <a:lnTo>
                    <a:pt x="51" y="251"/>
                  </a:lnTo>
                  <a:lnTo>
                    <a:pt x="51" y="244"/>
                  </a:lnTo>
                  <a:lnTo>
                    <a:pt x="53" y="238"/>
                  </a:lnTo>
                  <a:lnTo>
                    <a:pt x="58" y="231"/>
                  </a:lnTo>
                  <a:lnTo>
                    <a:pt x="61" y="225"/>
                  </a:lnTo>
                  <a:lnTo>
                    <a:pt x="64" y="217"/>
                  </a:lnTo>
                  <a:lnTo>
                    <a:pt x="64" y="211"/>
                  </a:lnTo>
                  <a:lnTo>
                    <a:pt x="64" y="205"/>
                  </a:lnTo>
                  <a:lnTo>
                    <a:pt x="66" y="198"/>
                  </a:lnTo>
                  <a:lnTo>
                    <a:pt x="69" y="191"/>
                  </a:lnTo>
                  <a:lnTo>
                    <a:pt x="69" y="184"/>
                  </a:lnTo>
                  <a:lnTo>
                    <a:pt x="70" y="178"/>
                  </a:lnTo>
                  <a:lnTo>
                    <a:pt x="70" y="171"/>
                  </a:lnTo>
                  <a:lnTo>
                    <a:pt x="74" y="165"/>
                  </a:lnTo>
                  <a:lnTo>
                    <a:pt x="75" y="158"/>
                  </a:lnTo>
                  <a:lnTo>
                    <a:pt x="76" y="152"/>
                  </a:lnTo>
                  <a:lnTo>
                    <a:pt x="76" y="145"/>
                  </a:lnTo>
                  <a:lnTo>
                    <a:pt x="76" y="139"/>
                  </a:lnTo>
                  <a:lnTo>
                    <a:pt x="79" y="132"/>
                  </a:lnTo>
                  <a:lnTo>
                    <a:pt x="81" y="125"/>
                  </a:lnTo>
                  <a:lnTo>
                    <a:pt x="86" y="118"/>
                  </a:lnTo>
                  <a:lnTo>
                    <a:pt x="89" y="113"/>
                  </a:lnTo>
                  <a:lnTo>
                    <a:pt x="91" y="106"/>
                  </a:lnTo>
                  <a:lnTo>
                    <a:pt x="96" y="99"/>
                  </a:lnTo>
                  <a:lnTo>
                    <a:pt x="96" y="92"/>
                  </a:lnTo>
                  <a:lnTo>
                    <a:pt x="99" y="86"/>
                  </a:lnTo>
                  <a:lnTo>
                    <a:pt x="99" y="79"/>
                  </a:lnTo>
                  <a:lnTo>
                    <a:pt x="99" y="72"/>
                  </a:lnTo>
                  <a:lnTo>
                    <a:pt x="102" y="66"/>
                  </a:lnTo>
                  <a:lnTo>
                    <a:pt x="103" y="59"/>
                  </a:lnTo>
                  <a:lnTo>
                    <a:pt x="104" y="53"/>
                  </a:lnTo>
                  <a:lnTo>
                    <a:pt x="105" y="46"/>
                  </a:lnTo>
                  <a:lnTo>
                    <a:pt x="105" y="40"/>
                  </a:lnTo>
                  <a:lnTo>
                    <a:pt x="106" y="32"/>
                  </a:lnTo>
                  <a:lnTo>
                    <a:pt x="106" y="26"/>
                  </a:lnTo>
                  <a:lnTo>
                    <a:pt x="106" y="19"/>
                  </a:lnTo>
                  <a:lnTo>
                    <a:pt x="108" y="14"/>
                  </a:lnTo>
                  <a:lnTo>
                    <a:pt x="109" y="6"/>
                  </a:lnTo>
                  <a:lnTo>
                    <a:pt x="111"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4" name="Freeform 422"/>
            <p:cNvSpPr>
              <a:spLocks/>
            </p:cNvSpPr>
            <p:nvPr/>
          </p:nvSpPr>
          <p:spPr bwMode="auto">
            <a:xfrm>
              <a:off x="1617" y="2210"/>
              <a:ext cx="39" cy="103"/>
            </a:xfrm>
            <a:custGeom>
              <a:avLst/>
              <a:gdLst>
                <a:gd name="T0" fmla="*/ 0 w 153"/>
                <a:gd name="T1" fmla="*/ 0 h 410"/>
                <a:gd name="T2" fmla="*/ 0 w 153"/>
                <a:gd name="T3" fmla="*/ 0 h 410"/>
                <a:gd name="T4" fmla="*/ 0 w 153"/>
                <a:gd name="T5" fmla="*/ 0 h 410"/>
                <a:gd name="T6" fmla="*/ 0 w 153"/>
                <a:gd name="T7" fmla="*/ 0 h 410"/>
                <a:gd name="T8" fmla="*/ 0 w 153"/>
                <a:gd name="T9" fmla="*/ 0 h 410"/>
                <a:gd name="T10" fmla="*/ 0 w 153"/>
                <a:gd name="T11" fmla="*/ 0 h 410"/>
                <a:gd name="T12" fmla="*/ 0 w 153"/>
                <a:gd name="T13" fmla="*/ 0 h 410"/>
                <a:gd name="T14" fmla="*/ 0 w 153"/>
                <a:gd name="T15" fmla="*/ 0 h 410"/>
                <a:gd name="T16" fmla="*/ 0 w 153"/>
                <a:gd name="T17" fmla="*/ 0 h 410"/>
                <a:gd name="T18" fmla="*/ 0 w 153"/>
                <a:gd name="T19" fmla="*/ 0 h 410"/>
                <a:gd name="T20" fmla="*/ 0 w 153"/>
                <a:gd name="T21" fmla="*/ 0 h 410"/>
                <a:gd name="T22" fmla="*/ 0 w 153"/>
                <a:gd name="T23" fmla="*/ 0 h 410"/>
                <a:gd name="T24" fmla="*/ 0 w 153"/>
                <a:gd name="T25" fmla="*/ 0 h 410"/>
                <a:gd name="T26" fmla="*/ 0 w 153"/>
                <a:gd name="T27" fmla="*/ 0 h 410"/>
                <a:gd name="T28" fmla="*/ 0 w 153"/>
                <a:gd name="T29" fmla="*/ 0 h 410"/>
                <a:gd name="T30" fmla="*/ 0 w 153"/>
                <a:gd name="T31" fmla="*/ 0 h 410"/>
                <a:gd name="T32" fmla="*/ 0 w 153"/>
                <a:gd name="T33" fmla="*/ 0 h 410"/>
                <a:gd name="T34" fmla="*/ 0 w 153"/>
                <a:gd name="T35" fmla="*/ 0 h 410"/>
                <a:gd name="T36" fmla="*/ 0 w 153"/>
                <a:gd name="T37" fmla="*/ 0 h 410"/>
                <a:gd name="T38" fmla="*/ 0 w 153"/>
                <a:gd name="T39" fmla="*/ 0 h 410"/>
                <a:gd name="T40" fmla="*/ 0 w 153"/>
                <a:gd name="T41" fmla="*/ 0 h 410"/>
                <a:gd name="T42" fmla="*/ 0 w 153"/>
                <a:gd name="T43" fmla="*/ 0 h 410"/>
                <a:gd name="T44" fmla="*/ 0 w 153"/>
                <a:gd name="T45" fmla="*/ 0 h 410"/>
                <a:gd name="T46" fmla="*/ 0 w 153"/>
                <a:gd name="T47" fmla="*/ 0 h 410"/>
                <a:gd name="T48" fmla="*/ 0 w 153"/>
                <a:gd name="T49" fmla="*/ 0 h 410"/>
                <a:gd name="T50" fmla="*/ 0 w 153"/>
                <a:gd name="T51" fmla="*/ 0 h 410"/>
                <a:gd name="T52" fmla="*/ 0 w 153"/>
                <a:gd name="T53" fmla="*/ 0 h 410"/>
                <a:gd name="T54" fmla="*/ 0 w 153"/>
                <a:gd name="T55" fmla="*/ 0 h 410"/>
                <a:gd name="T56" fmla="*/ 0 w 153"/>
                <a:gd name="T57" fmla="*/ 0 h 410"/>
                <a:gd name="T58" fmla="*/ 0 w 153"/>
                <a:gd name="T59" fmla="*/ 0 h 410"/>
                <a:gd name="T60" fmla="*/ 0 w 153"/>
                <a:gd name="T61" fmla="*/ 0 h 410"/>
                <a:gd name="T62" fmla="*/ 0 w 153"/>
                <a:gd name="T63" fmla="*/ 0 h 410"/>
                <a:gd name="T64" fmla="*/ 0 w 153"/>
                <a:gd name="T65" fmla="*/ 0 h 410"/>
                <a:gd name="T66" fmla="*/ 0 w 153"/>
                <a:gd name="T67" fmla="*/ 0 h 410"/>
                <a:gd name="T68" fmla="*/ 0 w 153"/>
                <a:gd name="T69" fmla="*/ 0 h 410"/>
                <a:gd name="T70" fmla="*/ 0 w 153"/>
                <a:gd name="T71" fmla="*/ 0 h 410"/>
                <a:gd name="T72" fmla="*/ 0 w 153"/>
                <a:gd name="T73" fmla="*/ 0 h 410"/>
                <a:gd name="T74" fmla="*/ 0 w 153"/>
                <a:gd name="T75" fmla="*/ 0 h 410"/>
                <a:gd name="T76" fmla="*/ 0 w 153"/>
                <a:gd name="T77" fmla="*/ 0 h 410"/>
                <a:gd name="T78" fmla="*/ 0 w 153"/>
                <a:gd name="T79" fmla="*/ 0 h 410"/>
                <a:gd name="T80" fmla="*/ 0 w 153"/>
                <a:gd name="T81" fmla="*/ 0 h 410"/>
                <a:gd name="T82" fmla="*/ 0 w 153"/>
                <a:gd name="T83" fmla="*/ 0 h 410"/>
                <a:gd name="T84" fmla="*/ 0 w 153"/>
                <a:gd name="T85" fmla="*/ 0 h 410"/>
                <a:gd name="T86" fmla="*/ 0 w 153"/>
                <a:gd name="T87" fmla="*/ 0 h 410"/>
                <a:gd name="T88" fmla="*/ 0 w 153"/>
                <a:gd name="T89" fmla="*/ 0 h 410"/>
                <a:gd name="T90" fmla="*/ 0 w 153"/>
                <a:gd name="T91" fmla="*/ 0 h 410"/>
                <a:gd name="T92" fmla="*/ 0 w 153"/>
                <a:gd name="T93" fmla="*/ 0 h 410"/>
                <a:gd name="T94" fmla="*/ 0 w 153"/>
                <a:gd name="T95" fmla="*/ 0 h 410"/>
                <a:gd name="T96" fmla="*/ 0 w 153"/>
                <a:gd name="T97" fmla="*/ 0 h 410"/>
                <a:gd name="T98" fmla="*/ 0 w 153"/>
                <a:gd name="T99" fmla="*/ 0 h 410"/>
                <a:gd name="T100" fmla="*/ 0 w 153"/>
                <a:gd name="T101" fmla="*/ 0 h 410"/>
                <a:gd name="T102" fmla="*/ 0 w 153"/>
                <a:gd name="T103" fmla="*/ 0 h 410"/>
                <a:gd name="T104" fmla="*/ 0 w 153"/>
                <a:gd name="T105" fmla="*/ 0 h 410"/>
                <a:gd name="T106" fmla="*/ 0 w 153"/>
                <a:gd name="T107" fmla="*/ 0 h 410"/>
                <a:gd name="T108" fmla="*/ 0 w 153"/>
                <a:gd name="T109" fmla="*/ 0 h 410"/>
                <a:gd name="T110" fmla="*/ 0 w 153"/>
                <a:gd name="T111" fmla="*/ 0 h 410"/>
                <a:gd name="T112" fmla="*/ 0 w 153"/>
                <a:gd name="T113" fmla="*/ 0 h 410"/>
                <a:gd name="T114" fmla="*/ 0 w 153"/>
                <a:gd name="T115" fmla="*/ 0 h 410"/>
                <a:gd name="T116" fmla="*/ 0 w 153"/>
                <a:gd name="T117" fmla="*/ 0 h 410"/>
                <a:gd name="T118" fmla="*/ 0 w 153"/>
                <a:gd name="T119" fmla="*/ 0 h 410"/>
                <a:gd name="T120" fmla="*/ 0 w 153"/>
                <a:gd name="T121" fmla="*/ 0 h 410"/>
                <a:gd name="T122" fmla="*/ 0 w 153"/>
                <a:gd name="T123" fmla="*/ 0 h 410"/>
                <a:gd name="T124" fmla="*/ 0 w 153"/>
                <a:gd name="T125" fmla="*/ 0 h 4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3"/>
                <a:gd name="T190" fmla="*/ 0 h 410"/>
                <a:gd name="T191" fmla="*/ 153 w 153"/>
                <a:gd name="T192" fmla="*/ 410 h 4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3" h="410">
                  <a:moveTo>
                    <a:pt x="0" y="410"/>
                  </a:moveTo>
                  <a:lnTo>
                    <a:pt x="2" y="403"/>
                  </a:lnTo>
                  <a:lnTo>
                    <a:pt x="6" y="397"/>
                  </a:lnTo>
                  <a:lnTo>
                    <a:pt x="6" y="390"/>
                  </a:lnTo>
                  <a:lnTo>
                    <a:pt x="7" y="383"/>
                  </a:lnTo>
                  <a:lnTo>
                    <a:pt x="13" y="377"/>
                  </a:lnTo>
                  <a:lnTo>
                    <a:pt x="14" y="369"/>
                  </a:lnTo>
                  <a:lnTo>
                    <a:pt x="17" y="364"/>
                  </a:lnTo>
                  <a:lnTo>
                    <a:pt x="17" y="357"/>
                  </a:lnTo>
                  <a:lnTo>
                    <a:pt x="24" y="350"/>
                  </a:lnTo>
                  <a:lnTo>
                    <a:pt x="26" y="343"/>
                  </a:lnTo>
                  <a:lnTo>
                    <a:pt x="28" y="337"/>
                  </a:lnTo>
                  <a:lnTo>
                    <a:pt x="33" y="331"/>
                  </a:lnTo>
                  <a:lnTo>
                    <a:pt x="36" y="324"/>
                  </a:lnTo>
                  <a:lnTo>
                    <a:pt x="36" y="317"/>
                  </a:lnTo>
                  <a:lnTo>
                    <a:pt x="43" y="311"/>
                  </a:lnTo>
                  <a:lnTo>
                    <a:pt x="43" y="304"/>
                  </a:lnTo>
                  <a:lnTo>
                    <a:pt x="44" y="298"/>
                  </a:lnTo>
                  <a:lnTo>
                    <a:pt x="45" y="291"/>
                  </a:lnTo>
                  <a:lnTo>
                    <a:pt x="48" y="283"/>
                  </a:lnTo>
                  <a:lnTo>
                    <a:pt x="50" y="277"/>
                  </a:lnTo>
                  <a:lnTo>
                    <a:pt x="51" y="271"/>
                  </a:lnTo>
                  <a:lnTo>
                    <a:pt x="52" y="265"/>
                  </a:lnTo>
                  <a:lnTo>
                    <a:pt x="54" y="257"/>
                  </a:lnTo>
                  <a:lnTo>
                    <a:pt x="59" y="251"/>
                  </a:lnTo>
                  <a:lnTo>
                    <a:pt x="61" y="244"/>
                  </a:lnTo>
                  <a:lnTo>
                    <a:pt x="65" y="238"/>
                  </a:lnTo>
                  <a:lnTo>
                    <a:pt x="69" y="231"/>
                  </a:lnTo>
                  <a:lnTo>
                    <a:pt x="69" y="225"/>
                  </a:lnTo>
                  <a:lnTo>
                    <a:pt x="70" y="217"/>
                  </a:lnTo>
                  <a:lnTo>
                    <a:pt x="72" y="212"/>
                  </a:lnTo>
                  <a:lnTo>
                    <a:pt x="76" y="205"/>
                  </a:lnTo>
                  <a:lnTo>
                    <a:pt x="79" y="199"/>
                  </a:lnTo>
                  <a:lnTo>
                    <a:pt x="81" y="191"/>
                  </a:lnTo>
                  <a:lnTo>
                    <a:pt x="91" y="184"/>
                  </a:lnTo>
                  <a:lnTo>
                    <a:pt x="91" y="178"/>
                  </a:lnTo>
                  <a:lnTo>
                    <a:pt x="93" y="171"/>
                  </a:lnTo>
                  <a:lnTo>
                    <a:pt x="93" y="165"/>
                  </a:lnTo>
                  <a:lnTo>
                    <a:pt x="95" y="158"/>
                  </a:lnTo>
                  <a:lnTo>
                    <a:pt x="96" y="152"/>
                  </a:lnTo>
                  <a:lnTo>
                    <a:pt x="96" y="145"/>
                  </a:lnTo>
                  <a:lnTo>
                    <a:pt x="97" y="139"/>
                  </a:lnTo>
                  <a:lnTo>
                    <a:pt x="101" y="132"/>
                  </a:lnTo>
                  <a:lnTo>
                    <a:pt x="103" y="125"/>
                  </a:lnTo>
                  <a:lnTo>
                    <a:pt x="106" y="118"/>
                  </a:lnTo>
                  <a:lnTo>
                    <a:pt x="108" y="113"/>
                  </a:lnTo>
                  <a:lnTo>
                    <a:pt x="108" y="105"/>
                  </a:lnTo>
                  <a:lnTo>
                    <a:pt x="109" y="98"/>
                  </a:lnTo>
                  <a:lnTo>
                    <a:pt x="110" y="92"/>
                  </a:lnTo>
                  <a:lnTo>
                    <a:pt x="111" y="85"/>
                  </a:lnTo>
                  <a:lnTo>
                    <a:pt x="113" y="79"/>
                  </a:lnTo>
                  <a:lnTo>
                    <a:pt x="114" y="72"/>
                  </a:lnTo>
                  <a:lnTo>
                    <a:pt x="123" y="66"/>
                  </a:lnTo>
                  <a:lnTo>
                    <a:pt x="126" y="58"/>
                  </a:lnTo>
                  <a:lnTo>
                    <a:pt x="132" y="53"/>
                  </a:lnTo>
                  <a:lnTo>
                    <a:pt x="135" y="46"/>
                  </a:lnTo>
                  <a:lnTo>
                    <a:pt x="136" y="39"/>
                  </a:lnTo>
                  <a:lnTo>
                    <a:pt x="138" y="32"/>
                  </a:lnTo>
                  <a:lnTo>
                    <a:pt x="142" y="26"/>
                  </a:lnTo>
                  <a:lnTo>
                    <a:pt x="146" y="20"/>
                  </a:lnTo>
                  <a:lnTo>
                    <a:pt x="146" y="13"/>
                  </a:lnTo>
                  <a:lnTo>
                    <a:pt x="149" y="6"/>
                  </a:lnTo>
                  <a:lnTo>
                    <a:pt x="153"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5" name="Freeform 423"/>
            <p:cNvSpPr>
              <a:spLocks/>
            </p:cNvSpPr>
            <p:nvPr/>
          </p:nvSpPr>
          <p:spPr bwMode="auto">
            <a:xfrm>
              <a:off x="1656" y="2104"/>
              <a:ext cx="80" cy="106"/>
            </a:xfrm>
            <a:custGeom>
              <a:avLst/>
              <a:gdLst>
                <a:gd name="T0" fmla="*/ 0 w 323"/>
                <a:gd name="T1" fmla="*/ 0 h 425"/>
                <a:gd name="T2" fmla="*/ 0 w 323"/>
                <a:gd name="T3" fmla="*/ 0 h 425"/>
                <a:gd name="T4" fmla="*/ 0 w 323"/>
                <a:gd name="T5" fmla="*/ 0 h 425"/>
                <a:gd name="T6" fmla="*/ 0 w 323"/>
                <a:gd name="T7" fmla="*/ 0 h 425"/>
                <a:gd name="T8" fmla="*/ 0 w 323"/>
                <a:gd name="T9" fmla="*/ 0 h 425"/>
                <a:gd name="T10" fmla="*/ 0 w 323"/>
                <a:gd name="T11" fmla="*/ 0 h 425"/>
                <a:gd name="T12" fmla="*/ 0 w 323"/>
                <a:gd name="T13" fmla="*/ 0 h 425"/>
                <a:gd name="T14" fmla="*/ 0 w 323"/>
                <a:gd name="T15" fmla="*/ 0 h 425"/>
                <a:gd name="T16" fmla="*/ 0 w 323"/>
                <a:gd name="T17" fmla="*/ 0 h 425"/>
                <a:gd name="T18" fmla="*/ 0 w 323"/>
                <a:gd name="T19" fmla="*/ 0 h 425"/>
                <a:gd name="T20" fmla="*/ 0 w 323"/>
                <a:gd name="T21" fmla="*/ 0 h 425"/>
                <a:gd name="T22" fmla="*/ 0 w 323"/>
                <a:gd name="T23" fmla="*/ 0 h 425"/>
                <a:gd name="T24" fmla="*/ 0 w 323"/>
                <a:gd name="T25" fmla="*/ 0 h 425"/>
                <a:gd name="T26" fmla="*/ 0 w 323"/>
                <a:gd name="T27" fmla="*/ 0 h 425"/>
                <a:gd name="T28" fmla="*/ 0 w 323"/>
                <a:gd name="T29" fmla="*/ 0 h 425"/>
                <a:gd name="T30" fmla="*/ 0 w 323"/>
                <a:gd name="T31" fmla="*/ 0 h 425"/>
                <a:gd name="T32" fmla="*/ 0 w 323"/>
                <a:gd name="T33" fmla="*/ 0 h 425"/>
                <a:gd name="T34" fmla="*/ 0 w 323"/>
                <a:gd name="T35" fmla="*/ 0 h 425"/>
                <a:gd name="T36" fmla="*/ 0 w 323"/>
                <a:gd name="T37" fmla="*/ 0 h 425"/>
                <a:gd name="T38" fmla="*/ 0 w 323"/>
                <a:gd name="T39" fmla="*/ 0 h 425"/>
                <a:gd name="T40" fmla="*/ 0 w 323"/>
                <a:gd name="T41" fmla="*/ 0 h 425"/>
                <a:gd name="T42" fmla="*/ 0 w 323"/>
                <a:gd name="T43" fmla="*/ 0 h 425"/>
                <a:gd name="T44" fmla="*/ 0 w 323"/>
                <a:gd name="T45" fmla="*/ 0 h 425"/>
                <a:gd name="T46" fmla="*/ 0 w 323"/>
                <a:gd name="T47" fmla="*/ 0 h 425"/>
                <a:gd name="T48" fmla="*/ 0 w 323"/>
                <a:gd name="T49" fmla="*/ 0 h 425"/>
                <a:gd name="T50" fmla="*/ 0 w 323"/>
                <a:gd name="T51" fmla="*/ 0 h 425"/>
                <a:gd name="T52" fmla="*/ 0 w 323"/>
                <a:gd name="T53" fmla="*/ 0 h 425"/>
                <a:gd name="T54" fmla="*/ 0 w 323"/>
                <a:gd name="T55" fmla="*/ 0 h 425"/>
                <a:gd name="T56" fmla="*/ 0 w 323"/>
                <a:gd name="T57" fmla="*/ 0 h 425"/>
                <a:gd name="T58" fmla="*/ 0 w 323"/>
                <a:gd name="T59" fmla="*/ 0 h 425"/>
                <a:gd name="T60" fmla="*/ 0 w 323"/>
                <a:gd name="T61" fmla="*/ 0 h 425"/>
                <a:gd name="T62" fmla="*/ 0 w 323"/>
                <a:gd name="T63" fmla="*/ 0 h 4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23"/>
                <a:gd name="T97" fmla="*/ 0 h 425"/>
                <a:gd name="T98" fmla="*/ 323 w 323"/>
                <a:gd name="T99" fmla="*/ 425 h 4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23" h="425">
                  <a:moveTo>
                    <a:pt x="0" y="425"/>
                  </a:moveTo>
                  <a:lnTo>
                    <a:pt x="6" y="418"/>
                  </a:lnTo>
                  <a:lnTo>
                    <a:pt x="7" y="411"/>
                  </a:lnTo>
                  <a:lnTo>
                    <a:pt x="8" y="405"/>
                  </a:lnTo>
                  <a:lnTo>
                    <a:pt x="11" y="397"/>
                  </a:lnTo>
                  <a:lnTo>
                    <a:pt x="13" y="391"/>
                  </a:lnTo>
                  <a:lnTo>
                    <a:pt x="20" y="385"/>
                  </a:lnTo>
                  <a:lnTo>
                    <a:pt x="24" y="378"/>
                  </a:lnTo>
                  <a:lnTo>
                    <a:pt x="26" y="371"/>
                  </a:lnTo>
                  <a:lnTo>
                    <a:pt x="28" y="365"/>
                  </a:lnTo>
                  <a:lnTo>
                    <a:pt x="29" y="358"/>
                  </a:lnTo>
                  <a:lnTo>
                    <a:pt x="37" y="352"/>
                  </a:lnTo>
                  <a:lnTo>
                    <a:pt x="46" y="345"/>
                  </a:lnTo>
                  <a:lnTo>
                    <a:pt x="52" y="339"/>
                  </a:lnTo>
                  <a:lnTo>
                    <a:pt x="54" y="331"/>
                  </a:lnTo>
                  <a:lnTo>
                    <a:pt x="56" y="326"/>
                  </a:lnTo>
                  <a:lnTo>
                    <a:pt x="56" y="319"/>
                  </a:lnTo>
                  <a:lnTo>
                    <a:pt x="63" y="311"/>
                  </a:lnTo>
                  <a:lnTo>
                    <a:pt x="70" y="305"/>
                  </a:lnTo>
                  <a:lnTo>
                    <a:pt x="70" y="298"/>
                  </a:lnTo>
                  <a:lnTo>
                    <a:pt x="71" y="292"/>
                  </a:lnTo>
                  <a:lnTo>
                    <a:pt x="71" y="285"/>
                  </a:lnTo>
                  <a:lnTo>
                    <a:pt x="75" y="279"/>
                  </a:lnTo>
                  <a:lnTo>
                    <a:pt x="75" y="272"/>
                  </a:lnTo>
                  <a:lnTo>
                    <a:pt x="87" y="266"/>
                  </a:lnTo>
                  <a:lnTo>
                    <a:pt x="88" y="259"/>
                  </a:lnTo>
                  <a:lnTo>
                    <a:pt x="90" y="253"/>
                  </a:lnTo>
                  <a:lnTo>
                    <a:pt x="93" y="245"/>
                  </a:lnTo>
                  <a:lnTo>
                    <a:pt x="95" y="239"/>
                  </a:lnTo>
                  <a:lnTo>
                    <a:pt x="95" y="232"/>
                  </a:lnTo>
                  <a:lnTo>
                    <a:pt x="95" y="227"/>
                  </a:lnTo>
                  <a:lnTo>
                    <a:pt x="96" y="219"/>
                  </a:lnTo>
                  <a:lnTo>
                    <a:pt x="101" y="212"/>
                  </a:lnTo>
                  <a:lnTo>
                    <a:pt x="111" y="206"/>
                  </a:lnTo>
                  <a:lnTo>
                    <a:pt x="117" y="199"/>
                  </a:lnTo>
                  <a:lnTo>
                    <a:pt x="127" y="193"/>
                  </a:lnTo>
                  <a:lnTo>
                    <a:pt x="128" y="186"/>
                  </a:lnTo>
                  <a:lnTo>
                    <a:pt x="142" y="179"/>
                  </a:lnTo>
                  <a:lnTo>
                    <a:pt x="154" y="172"/>
                  </a:lnTo>
                  <a:lnTo>
                    <a:pt x="160" y="167"/>
                  </a:lnTo>
                  <a:lnTo>
                    <a:pt x="165" y="159"/>
                  </a:lnTo>
                  <a:lnTo>
                    <a:pt x="169" y="153"/>
                  </a:lnTo>
                  <a:lnTo>
                    <a:pt x="179" y="146"/>
                  </a:lnTo>
                  <a:lnTo>
                    <a:pt x="180" y="140"/>
                  </a:lnTo>
                  <a:lnTo>
                    <a:pt x="184" y="133"/>
                  </a:lnTo>
                  <a:lnTo>
                    <a:pt x="189" y="126"/>
                  </a:lnTo>
                  <a:lnTo>
                    <a:pt x="189" y="120"/>
                  </a:lnTo>
                  <a:lnTo>
                    <a:pt x="194" y="112"/>
                  </a:lnTo>
                  <a:lnTo>
                    <a:pt x="210" y="107"/>
                  </a:lnTo>
                  <a:lnTo>
                    <a:pt x="212" y="100"/>
                  </a:lnTo>
                  <a:lnTo>
                    <a:pt x="222" y="93"/>
                  </a:lnTo>
                  <a:lnTo>
                    <a:pt x="230" y="86"/>
                  </a:lnTo>
                  <a:lnTo>
                    <a:pt x="231" y="80"/>
                  </a:lnTo>
                  <a:lnTo>
                    <a:pt x="246" y="73"/>
                  </a:lnTo>
                  <a:lnTo>
                    <a:pt x="257" y="67"/>
                  </a:lnTo>
                  <a:lnTo>
                    <a:pt x="259" y="60"/>
                  </a:lnTo>
                  <a:lnTo>
                    <a:pt x="261" y="52"/>
                  </a:lnTo>
                  <a:lnTo>
                    <a:pt x="269" y="47"/>
                  </a:lnTo>
                  <a:lnTo>
                    <a:pt x="271" y="41"/>
                  </a:lnTo>
                  <a:lnTo>
                    <a:pt x="273" y="34"/>
                  </a:lnTo>
                  <a:lnTo>
                    <a:pt x="274" y="26"/>
                  </a:lnTo>
                  <a:lnTo>
                    <a:pt x="282" y="20"/>
                  </a:lnTo>
                  <a:lnTo>
                    <a:pt x="297" y="14"/>
                  </a:lnTo>
                  <a:lnTo>
                    <a:pt x="305" y="7"/>
                  </a:lnTo>
                  <a:lnTo>
                    <a:pt x="323"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6" name="Freeform 424"/>
            <p:cNvSpPr>
              <a:spLocks/>
            </p:cNvSpPr>
            <p:nvPr/>
          </p:nvSpPr>
          <p:spPr bwMode="auto">
            <a:xfrm>
              <a:off x="1736" y="2013"/>
              <a:ext cx="125" cy="91"/>
            </a:xfrm>
            <a:custGeom>
              <a:avLst/>
              <a:gdLst>
                <a:gd name="T0" fmla="*/ 0 w 498"/>
                <a:gd name="T1" fmla="*/ 0 h 365"/>
                <a:gd name="T2" fmla="*/ 0 w 498"/>
                <a:gd name="T3" fmla="*/ 0 h 365"/>
                <a:gd name="T4" fmla="*/ 0 w 498"/>
                <a:gd name="T5" fmla="*/ 0 h 365"/>
                <a:gd name="T6" fmla="*/ 0 w 498"/>
                <a:gd name="T7" fmla="*/ 0 h 365"/>
                <a:gd name="T8" fmla="*/ 0 w 498"/>
                <a:gd name="T9" fmla="*/ 0 h 365"/>
                <a:gd name="T10" fmla="*/ 0 w 498"/>
                <a:gd name="T11" fmla="*/ 0 h 365"/>
                <a:gd name="T12" fmla="*/ 0 w 498"/>
                <a:gd name="T13" fmla="*/ 0 h 365"/>
                <a:gd name="T14" fmla="*/ 0 w 498"/>
                <a:gd name="T15" fmla="*/ 0 h 365"/>
                <a:gd name="T16" fmla="*/ 0 w 498"/>
                <a:gd name="T17" fmla="*/ 0 h 365"/>
                <a:gd name="T18" fmla="*/ 0 w 498"/>
                <a:gd name="T19" fmla="*/ 0 h 365"/>
                <a:gd name="T20" fmla="*/ 0 w 498"/>
                <a:gd name="T21" fmla="*/ 0 h 365"/>
                <a:gd name="T22" fmla="*/ 0 w 498"/>
                <a:gd name="T23" fmla="*/ 0 h 365"/>
                <a:gd name="T24" fmla="*/ 0 w 498"/>
                <a:gd name="T25" fmla="*/ 0 h 365"/>
                <a:gd name="T26" fmla="*/ 0 w 498"/>
                <a:gd name="T27" fmla="*/ 0 h 365"/>
                <a:gd name="T28" fmla="*/ 0 w 498"/>
                <a:gd name="T29" fmla="*/ 0 h 365"/>
                <a:gd name="T30" fmla="*/ 0 w 498"/>
                <a:gd name="T31" fmla="*/ 0 h 365"/>
                <a:gd name="T32" fmla="*/ 0 w 498"/>
                <a:gd name="T33" fmla="*/ 0 h 365"/>
                <a:gd name="T34" fmla="*/ 0 w 498"/>
                <a:gd name="T35" fmla="*/ 0 h 365"/>
                <a:gd name="T36" fmla="*/ 0 w 498"/>
                <a:gd name="T37" fmla="*/ 0 h 365"/>
                <a:gd name="T38" fmla="*/ 0 w 498"/>
                <a:gd name="T39" fmla="*/ 0 h 365"/>
                <a:gd name="T40" fmla="*/ 0 w 498"/>
                <a:gd name="T41" fmla="*/ 0 h 365"/>
                <a:gd name="T42" fmla="*/ 0 w 498"/>
                <a:gd name="T43" fmla="*/ 0 h 365"/>
                <a:gd name="T44" fmla="*/ 0 w 498"/>
                <a:gd name="T45" fmla="*/ 0 h 365"/>
                <a:gd name="T46" fmla="*/ 0 w 498"/>
                <a:gd name="T47" fmla="*/ 0 h 365"/>
                <a:gd name="T48" fmla="*/ 0 w 498"/>
                <a:gd name="T49" fmla="*/ 0 h 365"/>
                <a:gd name="T50" fmla="*/ 0 w 498"/>
                <a:gd name="T51" fmla="*/ 0 h 365"/>
                <a:gd name="T52" fmla="*/ 0 w 498"/>
                <a:gd name="T53" fmla="*/ 0 h 365"/>
                <a:gd name="T54" fmla="*/ 0 w 498"/>
                <a:gd name="T55" fmla="*/ 0 h 365"/>
                <a:gd name="T56" fmla="*/ 0 w 498"/>
                <a:gd name="T57" fmla="*/ 0 h 365"/>
                <a:gd name="T58" fmla="*/ 0 w 498"/>
                <a:gd name="T59" fmla="*/ 0 h 365"/>
                <a:gd name="T60" fmla="*/ 0 w 498"/>
                <a:gd name="T61" fmla="*/ 0 h 365"/>
                <a:gd name="T62" fmla="*/ 0 w 498"/>
                <a:gd name="T63" fmla="*/ 0 h 365"/>
                <a:gd name="T64" fmla="*/ 0 w 498"/>
                <a:gd name="T65" fmla="*/ 0 h 365"/>
                <a:gd name="T66" fmla="*/ 0 w 498"/>
                <a:gd name="T67" fmla="*/ 0 h 365"/>
                <a:gd name="T68" fmla="*/ 0 w 498"/>
                <a:gd name="T69" fmla="*/ 0 h 365"/>
                <a:gd name="T70" fmla="*/ 0 w 498"/>
                <a:gd name="T71" fmla="*/ 0 h 365"/>
                <a:gd name="T72" fmla="*/ 0 w 498"/>
                <a:gd name="T73" fmla="*/ 0 h 365"/>
                <a:gd name="T74" fmla="*/ 0 w 498"/>
                <a:gd name="T75" fmla="*/ 0 h 365"/>
                <a:gd name="T76" fmla="*/ 0 w 498"/>
                <a:gd name="T77" fmla="*/ 0 h 365"/>
                <a:gd name="T78" fmla="*/ 0 w 498"/>
                <a:gd name="T79" fmla="*/ 0 h 365"/>
                <a:gd name="T80" fmla="*/ 0 w 498"/>
                <a:gd name="T81" fmla="*/ 0 h 365"/>
                <a:gd name="T82" fmla="*/ 0 w 498"/>
                <a:gd name="T83" fmla="*/ 0 h 365"/>
                <a:gd name="T84" fmla="*/ 0 w 498"/>
                <a:gd name="T85" fmla="*/ 0 h 365"/>
                <a:gd name="T86" fmla="*/ 0 w 498"/>
                <a:gd name="T87" fmla="*/ 0 h 365"/>
                <a:gd name="T88" fmla="*/ 0 w 498"/>
                <a:gd name="T89" fmla="*/ 0 h 365"/>
                <a:gd name="T90" fmla="*/ 0 w 498"/>
                <a:gd name="T91" fmla="*/ 0 h 365"/>
                <a:gd name="T92" fmla="*/ 0 w 498"/>
                <a:gd name="T93" fmla="*/ 0 h 365"/>
                <a:gd name="T94" fmla="*/ 0 w 498"/>
                <a:gd name="T95" fmla="*/ 0 h 365"/>
                <a:gd name="T96" fmla="*/ 0 w 498"/>
                <a:gd name="T97" fmla="*/ 0 h 365"/>
                <a:gd name="T98" fmla="*/ 0 w 498"/>
                <a:gd name="T99" fmla="*/ 0 h 365"/>
                <a:gd name="T100" fmla="*/ 0 w 498"/>
                <a:gd name="T101" fmla="*/ 0 h 365"/>
                <a:gd name="T102" fmla="*/ 0 w 498"/>
                <a:gd name="T103" fmla="*/ 0 h 365"/>
                <a:gd name="T104" fmla="*/ 0 w 498"/>
                <a:gd name="T105" fmla="*/ 0 h 365"/>
                <a:gd name="T106" fmla="*/ 0 w 498"/>
                <a:gd name="T107" fmla="*/ 0 h 365"/>
                <a:gd name="T108" fmla="*/ 0 w 498"/>
                <a:gd name="T109" fmla="*/ 0 h 365"/>
                <a:gd name="T110" fmla="*/ 0 w 498"/>
                <a:gd name="T111" fmla="*/ 0 h 365"/>
                <a:gd name="T112" fmla="*/ 0 w 498"/>
                <a:gd name="T113" fmla="*/ 0 h 365"/>
                <a:gd name="T114" fmla="*/ 0 w 498"/>
                <a:gd name="T115" fmla="*/ 0 h 365"/>
                <a:gd name="T116" fmla="*/ 0 w 498"/>
                <a:gd name="T117" fmla="*/ 0 h 365"/>
                <a:gd name="T118" fmla="*/ 0 w 498"/>
                <a:gd name="T119" fmla="*/ 0 h 365"/>
                <a:gd name="T120" fmla="*/ 0 w 498"/>
                <a:gd name="T121" fmla="*/ 0 h 365"/>
                <a:gd name="T122" fmla="*/ 0 w 498"/>
                <a:gd name="T123" fmla="*/ 0 h 365"/>
                <a:gd name="T124" fmla="*/ 0 w 498"/>
                <a:gd name="T125" fmla="*/ 0 h 3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8"/>
                <a:gd name="T190" fmla="*/ 0 h 365"/>
                <a:gd name="T191" fmla="*/ 498 w 498"/>
                <a:gd name="T192" fmla="*/ 365 h 3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8" h="365">
                  <a:moveTo>
                    <a:pt x="0" y="365"/>
                  </a:moveTo>
                  <a:lnTo>
                    <a:pt x="3" y="359"/>
                  </a:lnTo>
                  <a:lnTo>
                    <a:pt x="6" y="352"/>
                  </a:lnTo>
                  <a:lnTo>
                    <a:pt x="6" y="346"/>
                  </a:lnTo>
                  <a:lnTo>
                    <a:pt x="13" y="339"/>
                  </a:lnTo>
                  <a:lnTo>
                    <a:pt x="23" y="332"/>
                  </a:lnTo>
                  <a:lnTo>
                    <a:pt x="25" y="325"/>
                  </a:lnTo>
                  <a:lnTo>
                    <a:pt x="36" y="320"/>
                  </a:lnTo>
                  <a:lnTo>
                    <a:pt x="40" y="312"/>
                  </a:lnTo>
                  <a:lnTo>
                    <a:pt x="42" y="305"/>
                  </a:lnTo>
                  <a:lnTo>
                    <a:pt x="46" y="299"/>
                  </a:lnTo>
                  <a:lnTo>
                    <a:pt x="56" y="292"/>
                  </a:lnTo>
                  <a:lnTo>
                    <a:pt x="66" y="286"/>
                  </a:lnTo>
                  <a:lnTo>
                    <a:pt x="68" y="279"/>
                  </a:lnTo>
                  <a:lnTo>
                    <a:pt x="80" y="273"/>
                  </a:lnTo>
                  <a:lnTo>
                    <a:pt x="83" y="265"/>
                  </a:lnTo>
                  <a:lnTo>
                    <a:pt x="83" y="260"/>
                  </a:lnTo>
                  <a:lnTo>
                    <a:pt x="86" y="253"/>
                  </a:lnTo>
                  <a:lnTo>
                    <a:pt x="105" y="246"/>
                  </a:lnTo>
                  <a:lnTo>
                    <a:pt x="115" y="246"/>
                  </a:lnTo>
                  <a:lnTo>
                    <a:pt x="124" y="239"/>
                  </a:lnTo>
                  <a:lnTo>
                    <a:pt x="138" y="233"/>
                  </a:lnTo>
                  <a:lnTo>
                    <a:pt x="159" y="233"/>
                  </a:lnTo>
                  <a:lnTo>
                    <a:pt x="168" y="226"/>
                  </a:lnTo>
                  <a:lnTo>
                    <a:pt x="178" y="220"/>
                  </a:lnTo>
                  <a:lnTo>
                    <a:pt x="180" y="213"/>
                  </a:lnTo>
                  <a:lnTo>
                    <a:pt x="185" y="205"/>
                  </a:lnTo>
                  <a:lnTo>
                    <a:pt x="188" y="200"/>
                  </a:lnTo>
                  <a:lnTo>
                    <a:pt x="191" y="193"/>
                  </a:lnTo>
                  <a:lnTo>
                    <a:pt x="201" y="186"/>
                  </a:lnTo>
                  <a:lnTo>
                    <a:pt x="210" y="179"/>
                  </a:lnTo>
                  <a:lnTo>
                    <a:pt x="212" y="173"/>
                  </a:lnTo>
                  <a:lnTo>
                    <a:pt x="227" y="166"/>
                  </a:lnTo>
                  <a:lnTo>
                    <a:pt x="237" y="160"/>
                  </a:lnTo>
                  <a:lnTo>
                    <a:pt x="254" y="153"/>
                  </a:lnTo>
                  <a:lnTo>
                    <a:pt x="256" y="146"/>
                  </a:lnTo>
                  <a:lnTo>
                    <a:pt x="264" y="140"/>
                  </a:lnTo>
                  <a:lnTo>
                    <a:pt x="269" y="134"/>
                  </a:lnTo>
                  <a:lnTo>
                    <a:pt x="274" y="126"/>
                  </a:lnTo>
                  <a:lnTo>
                    <a:pt x="279" y="119"/>
                  </a:lnTo>
                  <a:lnTo>
                    <a:pt x="279" y="113"/>
                  </a:lnTo>
                  <a:lnTo>
                    <a:pt x="293" y="106"/>
                  </a:lnTo>
                  <a:lnTo>
                    <a:pt x="307" y="100"/>
                  </a:lnTo>
                  <a:lnTo>
                    <a:pt x="311" y="93"/>
                  </a:lnTo>
                  <a:lnTo>
                    <a:pt x="318" y="86"/>
                  </a:lnTo>
                  <a:lnTo>
                    <a:pt x="342" y="86"/>
                  </a:lnTo>
                  <a:lnTo>
                    <a:pt x="344" y="80"/>
                  </a:lnTo>
                  <a:lnTo>
                    <a:pt x="346" y="74"/>
                  </a:lnTo>
                  <a:lnTo>
                    <a:pt x="370" y="74"/>
                  </a:lnTo>
                  <a:lnTo>
                    <a:pt x="373" y="66"/>
                  </a:lnTo>
                  <a:lnTo>
                    <a:pt x="383" y="66"/>
                  </a:lnTo>
                  <a:lnTo>
                    <a:pt x="384" y="60"/>
                  </a:lnTo>
                  <a:lnTo>
                    <a:pt x="391" y="53"/>
                  </a:lnTo>
                  <a:lnTo>
                    <a:pt x="411" y="53"/>
                  </a:lnTo>
                  <a:lnTo>
                    <a:pt x="416" y="47"/>
                  </a:lnTo>
                  <a:lnTo>
                    <a:pt x="434" y="40"/>
                  </a:lnTo>
                  <a:lnTo>
                    <a:pt x="444" y="34"/>
                  </a:lnTo>
                  <a:lnTo>
                    <a:pt x="455" y="34"/>
                  </a:lnTo>
                  <a:lnTo>
                    <a:pt x="455" y="26"/>
                  </a:lnTo>
                  <a:lnTo>
                    <a:pt x="460" y="20"/>
                  </a:lnTo>
                  <a:lnTo>
                    <a:pt x="472" y="14"/>
                  </a:lnTo>
                  <a:lnTo>
                    <a:pt x="484" y="6"/>
                  </a:lnTo>
                  <a:lnTo>
                    <a:pt x="498"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7" name="Freeform 425"/>
            <p:cNvSpPr>
              <a:spLocks/>
            </p:cNvSpPr>
            <p:nvPr/>
          </p:nvSpPr>
          <p:spPr bwMode="auto">
            <a:xfrm>
              <a:off x="1861" y="1923"/>
              <a:ext cx="179" cy="90"/>
            </a:xfrm>
            <a:custGeom>
              <a:avLst/>
              <a:gdLst>
                <a:gd name="T0" fmla="*/ 0 w 717"/>
                <a:gd name="T1" fmla="*/ 0 h 360"/>
                <a:gd name="T2" fmla="*/ 0 w 717"/>
                <a:gd name="T3" fmla="*/ 0 h 360"/>
                <a:gd name="T4" fmla="*/ 0 w 717"/>
                <a:gd name="T5" fmla="*/ 0 h 360"/>
                <a:gd name="T6" fmla="*/ 0 w 717"/>
                <a:gd name="T7" fmla="*/ 0 h 360"/>
                <a:gd name="T8" fmla="*/ 0 w 717"/>
                <a:gd name="T9" fmla="*/ 0 h 360"/>
                <a:gd name="T10" fmla="*/ 0 w 717"/>
                <a:gd name="T11" fmla="*/ 0 h 360"/>
                <a:gd name="T12" fmla="*/ 0 w 717"/>
                <a:gd name="T13" fmla="*/ 0 h 360"/>
                <a:gd name="T14" fmla="*/ 0 w 717"/>
                <a:gd name="T15" fmla="*/ 0 h 360"/>
                <a:gd name="T16" fmla="*/ 0 w 717"/>
                <a:gd name="T17" fmla="*/ 0 h 360"/>
                <a:gd name="T18" fmla="*/ 0 w 717"/>
                <a:gd name="T19" fmla="*/ 0 h 360"/>
                <a:gd name="T20" fmla="*/ 0 w 717"/>
                <a:gd name="T21" fmla="*/ 0 h 360"/>
                <a:gd name="T22" fmla="*/ 0 w 717"/>
                <a:gd name="T23" fmla="*/ 0 h 360"/>
                <a:gd name="T24" fmla="*/ 0 w 717"/>
                <a:gd name="T25" fmla="*/ 0 h 360"/>
                <a:gd name="T26" fmla="*/ 0 w 717"/>
                <a:gd name="T27" fmla="*/ 0 h 360"/>
                <a:gd name="T28" fmla="*/ 0 w 717"/>
                <a:gd name="T29" fmla="*/ 0 h 360"/>
                <a:gd name="T30" fmla="*/ 0 w 717"/>
                <a:gd name="T31" fmla="*/ 0 h 360"/>
                <a:gd name="T32" fmla="*/ 0 w 717"/>
                <a:gd name="T33" fmla="*/ 0 h 360"/>
                <a:gd name="T34" fmla="*/ 0 w 717"/>
                <a:gd name="T35" fmla="*/ 0 h 360"/>
                <a:gd name="T36" fmla="*/ 0 w 717"/>
                <a:gd name="T37" fmla="*/ 0 h 360"/>
                <a:gd name="T38" fmla="*/ 0 w 717"/>
                <a:gd name="T39" fmla="*/ 0 h 360"/>
                <a:gd name="T40" fmla="*/ 0 w 717"/>
                <a:gd name="T41" fmla="*/ 0 h 360"/>
                <a:gd name="T42" fmla="*/ 0 w 717"/>
                <a:gd name="T43" fmla="*/ 0 h 360"/>
                <a:gd name="T44" fmla="*/ 0 w 717"/>
                <a:gd name="T45" fmla="*/ 0 h 360"/>
                <a:gd name="T46" fmla="*/ 0 w 717"/>
                <a:gd name="T47" fmla="*/ 0 h 360"/>
                <a:gd name="T48" fmla="*/ 0 w 717"/>
                <a:gd name="T49" fmla="*/ 0 h 360"/>
                <a:gd name="T50" fmla="*/ 0 w 717"/>
                <a:gd name="T51" fmla="*/ 0 h 360"/>
                <a:gd name="T52" fmla="*/ 0 w 717"/>
                <a:gd name="T53" fmla="*/ 0 h 360"/>
                <a:gd name="T54" fmla="*/ 0 w 717"/>
                <a:gd name="T55" fmla="*/ 0 h 360"/>
                <a:gd name="T56" fmla="*/ 0 w 717"/>
                <a:gd name="T57" fmla="*/ 0 h 360"/>
                <a:gd name="T58" fmla="*/ 0 w 717"/>
                <a:gd name="T59" fmla="*/ 0 h 360"/>
                <a:gd name="T60" fmla="*/ 0 w 717"/>
                <a:gd name="T61" fmla="*/ 0 h 360"/>
                <a:gd name="T62" fmla="*/ 0 w 717"/>
                <a:gd name="T63" fmla="*/ 0 h 3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7"/>
                <a:gd name="T97" fmla="*/ 0 h 360"/>
                <a:gd name="T98" fmla="*/ 717 w 717"/>
                <a:gd name="T99" fmla="*/ 360 h 3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7" h="360">
                  <a:moveTo>
                    <a:pt x="0" y="360"/>
                  </a:moveTo>
                  <a:lnTo>
                    <a:pt x="12" y="353"/>
                  </a:lnTo>
                  <a:lnTo>
                    <a:pt x="28" y="353"/>
                  </a:lnTo>
                  <a:lnTo>
                    <a:pt x="42" y="347"/>
                  </a:lnTo>
                  <a:lnTo>
                    <a:pt x="53" y="340"/>
                  </a:lnTo>
                  <a:lnTo>
                    <a:pt x="55" y="334"/>
                  </a:lnTo>
                  <a:lnTo>
                    <a:pt x="67" y="334"/>
                  </a:lnTo>
                  <a:lnTo>
                    <a:pt x="77" y="326"/>
                  </a:lnTo>
                  <a:lnTo>
                    <a:pt x="78" y="321"/>
                  </a:lnTo>
                  <a:lnTo>
                    <a:pt x="83" y="313"/>
                  </a:lnTo>
                  <a:lnTo>
                    <a:pt x="85" y="307"/>
                  </a:lnTo>
                  <a:lnTo>
                    <a:pt x="100" y="307"/>
                  </a:lnTo>
                  <a:lnTo>
                    <a:pt x="117" y="300"/>
                  </a:lnTo>
                  <a:lnTo>
                    <a:pt x="141" y="300"/>
                  </a:lnTo>
                  <a:lnTo>
                    <a:pt x="144" y="293"/>
                  </a:lnTo>
                  <a:lnTo>
                    <a:pt x="164" y="293"/>
                  </a:lnTo>
                  <a:lnTo>
                    <a:pt x="166" y="287"/>
                  </a:lnTo>
                  <a:lnTo>
                    <a:pt x="169" y="280"/>
                  </a:lnTo>
                  <a:lnTo>
                    <a:pt x="174" y="273"/>
                  </a:lnTo>
                  <a:lnTo>
                    <a:pt x="188" y="266"/>
                  </a:lnTo>
                  <a:lnTo>
                    <a:pt x="206" y="261"/>
                  </a:lnTo>
                  <a:lnTo>
                    <a:pt x="223" y="253"/>
                  </a:lnTo>
                  <a:lnTo>
                    <a:pt x="230" y="247"/>
                  </a:lnTo>
                  <a:lnTo>
                    <a:pt x="237" y="239"/>
                  </a:lnTo>
                  <a:lnTo>
                    <a:pt x="238" y="234"/>
                  </a:lnTo>
                  <a:lnTo>
                    <a:pt x="245" y="227"/>
                  </a:lnTo>
                  <a:lnTo>
                    <a:pt x="259" y="219"/>
                  </a:lnTo>
                  <a:lnTo>
                    <a:pt x="267" y="213"/>
                  </a:lnTo>
                  <a:lnTo>
                    <a:pt x="279" y="213"/>
                  </a:lnTo>
                  <a:lnTo>
                    <a:pt x="280" y="206"/>
                  </a:lnTo>
                  <a:lnTo>
                    <a:pt x="282" y="200"/>
                  </a:lnTo>
                  <a:lnTo>
                    <a:pt x="286" y="193"/>
                  </a:lnTo>
                  <a:lnTo>
                    <a:pt x="287" y="186"/>
                  </a:lnTo>
                  <a:lnTo>
                    <a:pt x="292" y="179"/>
                  </a:lnTo>
                  <a:lnTo>
                    <a:pt x="298" y="174"/>
                  </a:lnTo>
                  <a:lnTo>
                    <a:pt x="311" y="166"/>
                  </a:lnTo>
                  <a:lnTo>
                    <a:pt x="322" y="160"/>
                  </a:lnTo>
                  <a:lnTo>
                    <a:pt x="336" y="153"/>
                  </a:lnTo>
                  <a:lnTo>
                    <a:pt x="349" y="153"/>
                  </a:lnTo>
                  <a:lnTo>
                    <a:pt x="349" y="147"/>
                  </a:lnTo>
                  <a:lnTo>
                    <a:pt x="363" y="140"/>
                  </a:lnTo>
                  <a:lnTo>
                    <a:pt x="382" y="134"/>
                  </a:lnTo>
                  <a:lnTo>
                    <a:pt x="387" y="126"/>
                  </a:lnTo>
                  <a:lnTo>
                    <a:pt x="428" y="119"/>
                  </a:lnTo>
                  <a:lnTo>
                    <a:pt x="473" y="113"/>
                  </a:lnTo>
                  <a:lnTo>
                    <a:pt x="476" y="106"/>
                  </a:lnTo>
                  <a:lnTo>
                    <a:pt x="493" y="100"/>
                  </a:lnTo>
                  <a:lnTo>
                    <a:pt x="507" y="93"/>
                  </a:lnTo>
                  <a:lnTo>
                    <a:pt x="510" y="87"/>
                  </a:lnTo>
                  <a:lnTo>
                    <a:pt x="527" y="80"/>
                  </a:lnTo>
                  <a:lnTo>
                    <a:pt x="538" y="73"/>
                  </a:lnTo>
                  <a:lnTo>
                    <a:pt x="569" y="73"/>
                  </a:lnTo>
                  <a:lnTo>
                    <a:pt x="584" y="66"/>
                  </a:lnTo>
                  <a:lnTo>
                    <a:pt x="621" y="60"/>
                  </a:lnTo>
                  <a:lnTo>
                    <a:pt x="621" y="53"/>
                  </a:lnTo>
                  <a:lnTo>
                    <a:pt x="641" y="47"/>
                  </a:lnTo>
                  <a:lnTo>
                    <a:pt x="644" y="39"/>
                  </a:lnTo>
                  <a:lnTo>
                    <a:pt x="653" y="33"/>
                  </a:lnTo>
                  <a:lnTo>
                    <a:pt x="659" y="27"/>
                  </a:lnTo>
                  <a:lnTo>
                    <a:pt x="671" y="27"/>
                  </a:lnTo>
                  <a:lnTo>
                    <a:pt x="675" y="19"/>
                  </a:lnTo>
                  <a:lnTo>
                    <a:pt x="676" y="13"/>
                  </a:lnTo>
                  <a:lnTo>
                    <a:pt x="692" y="6"/>
                  </a:lnTo>
                  <a:lnTo>
                    <a:pt x="711" y="6"/>
                  </a:lnTo>
                  <a:lnTo>
                    <a:pt x="717"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8" name="Freeform 426"/>
            <p:cNvSpPr>
              <a:spLocks/>
            </p:cNvSpPr>
            <p:nvPr/>
          </p:nvSpPr>
          <p:spPr bwMode="auto">
            <a:xfrm>
              <a:off x="2040" y="1831"/>
              <a:ext cx="198" cy="92"/>
            </a:xfrm>
            <a:custGeom>
              <a:avLst/>
              <a:gdLst>
                <a:gd name="T0" fmla="*/ 0 w 794"/>
                <a:gd name="T1" fmla="*/ 0 h 368"/>
                <a:gd name="T2" fmla="*/ 0 w 794"/>
                <a:gd name="T3" fmla="*/ 0 h 368"/>
                <a:gd name="T4" fmla="*/ 0 w 794"/>
                <a:gd name="T5" fmla="*/ 0 h 368"/>
                <a:gd name="T6" fmla="*/ 0 w 794"/>
                <a:gd name="T7" fmla="*/ 0 h 368"/>
                <a:gd name="T8" fmla="*/ 0 w 794"/>
                <a:gd name="T9" fmla="*/ 0 h 368"/>
                <a:gd name="T10" fmla="*/ 0 w 794"/>
                <a:gd name="T11" fmla="*/ 0 h 368"/>
                <a:gd name="T12" fmla="*/ 0 w 794"/>
                <a:gd name="T13" fmla="*/ 0 h 368"/>
                <a:gd name="T14" fmla="*/ 0 w 794"/>
                <a:gd name="T15" fmla="*/ 0 h 368"/>
                <a:gd name="T16" fmla="*/ 0 w 794"/>
                <a:gd name="T17" fmla="*/ 0 h 368"/>
                <a:gd name="T18" fmla="*/ 0 w 794"/>
                <a:gd name="T19" fmla="*/ 0 h 368"/>
                <a:gd name="T20" fmla="*/ 0 w 794"/>
                <a:gd name="T21" fmla="*/ 0 h 368"/>
                <a:gd name="T22" fmla="*/ 0 w 794"/>
                <a:gd name="T23" fmla="*/ 0 h 368"/>
                <a:gd name="T24" fmla="*/ 0 w 794"/>
                <a:gd name="T25" fmla="*/ 0 h 368"/>
                <a:gd name="T26" fmla="*/ 0 w 794"/>
                <a:gd name="T27" fmla="*/ 0 h 368"/>
                <a:gd name="T28" fmla="*/ 0 w 794"/>
                <a:gd name="T29" fmla="*/ 0 h 368"/>
                <a:gd name="T30" fmla="*/ 0 w 794"/>
                <a:gd name="T31" fmla="*/ 0 h 368"/>
                <a:gd name="T32" fmla="*/ 0 w 794"/>
                <a:gd name="T33" fmla="*/ 0 h 368"/>
                <a:gd name="T34" fmla="*/ 0 w 794"/>
                <a:gd name="T35" fmla="*/ 0 h 368"/>
                <a:gd name="T36" fmla="*/ 0 w 794"/>
                <a:gd name="T37" fmla="*/ 0 h 368"/>
                <a:gd name="T38" fmla="*/ 0 w 794"/>
                <a:gd name="T39" fmla="*/ 0 h 368"/>
                <a:gd name="T40" fmla="*/ 0 w 794"/>
                <a:gd name="T41" fmla="*/ 0 h 368"/>
                <a:gd name="T42" fmla="*/ 0 w 794"/>
                <a:gd name="T43" fmla="*/ 0 h 368"/>
                <a:gd name="T44" fmla="*/ 0 w 794"/>
                <a:gd name="T45" fmla="*/ 0 h 368"/>
                <a:gd name="T46" fmla="*/ 0 w 794"/>
                <a:gd name="T47" fmla="*/ 0 h 368"/>
                <a:gd name="T48" fmla="*/ 0 w 794"/>
                <a:gd name="T49" fmla="*/ 0 h 368"/>
                <a:gd name="T50" fmla="*/ 0 w 794"/>
                <a:gd name="T51" fmla="*/ 0 h 368"/>
                <a:gd name="T52" fmla="*/ 0 w 794"/>
                <a:gd name="T53" fmla="*/ 0 h 368"/>
                <a:gd name="T54" fmla="*/ 0 w 794"/>
                <a:gd name="T55" fmla="*/ 0 h 368"/>
                <a:gd name="T56" fmla="*/ 0 w 794"/>
                <a:gd name="T57" fmla="*/ 0 h 368"/>
                <a:gd name="T58" fmla="*/ 0 w 794"/>
                <a:gd name="T59" fmla="*/ 0 h 368"/>
                <a:gd name="T60" fmla="*/ 0 w 794"/>
                <a:gd name="T61" fmla="*/ 0 h 368"/>
                <a:gd name="T62" fmla="*/ 0 w 794"/>
                <a:gd name="T63" fmla="*/ 0 h 368"/>
                <a:gd name="T64" fmla="*/ 0 w 794"/>
                <a:gd name="T65" fmla="*/ 0 h 368"/>
                <a:gd name="T66" fmla="*/ 0 w 794"/>
                <a:gd name="T67" fmla="*/ 0 h 368"/>
                <a:gd name="T68" fmla="*/ 0 w 794"/>
                <a:gd name="T69" fmla="*/ 0 h 368"/>
                <a:gd name="T70" fmla="*/ 0 w 794"/>
                <a:gd name="T71" fmla="*/ 0 h 368"/>
                <a:gd name="T72" fmla="*/ 0 w 794"/>
                <a:gd name="T73" fmla="*/ 0 h 368"/>
                <a:gd name="T74" fmla="*/ 0 w 794"/>
                <a:gd name="T75" fmla="*/ 0 h 368"/>
                <a:gd name="T76" fmla="*/ 0 w 794"/>
                <a:gd name="T77" fmla="*/ 0 h 368"/>
                <a:gd name="T78" fmla="*/ 0 w 794"/>
                <a:gd name="T79" fmla="*/ 0 h 368"/>
                <a:gd name="T80" fmla="*/ 0 w 794"/>
                <a:gd name="T81" fmla="*/ 0 h 368"/>
                <a:gd name="T82" fmla="*/ 0 w 794"/>
                <a:gd name="T83" fmla="*/ 0 h 368"/>
                <a:gd name="T84" fmla="*/ 0 w 794"/>
                <a:gd name="T85" fmla="*/ 0 h 368"/>
                <a:gd name="T86" fmla="*/ 0 w 794"/>
                <a:gd name="T87" fmla="*/ 0 h 368"/>
                <a:gd name="T88" fmla="*/ 0 w 794"/>
                <a:gd name="T89" fmla="*/ 0 h 368"/>
                <a:gd name="T90" fmla="*/ 0 w 794"/>
                <a:gd name="T91" fmla="*/ 0 h 368"/>
                <a:gd name="T92" fmla="*/ 0 w 794"/>
                <a:gd name="T93" fmla="*/ 0 h 368"/>
                <a:gd name="T94" fmla="*/ 0 w 794"/>
                <a:gd name="T95" fmla="*/ 0 h 368"/>
                <a:gd name="T96" fmla="*/ 0 w 794"/>
                <a:gd name="T97" fmla="*/ 0 h 368"/>
                <a:gd name="T98" fmla="*/ 0 w 794"/>
                <a:gd name="T99" fmla="*/ 0 h 368"/>
                <a:gd name="T100" fmla="*/ 0 w 794"/>
                <a:gd name="T101" fmla="*/ 0 h 368"/>
                <a:gd name="T102" fmla="*/ 0 w 794"/>
                <a:gd name="T103" fmla="*/ 0 h 368"/>
                <a:gd name="T104" fmla="*/ 0 w 794"/>
                <a:gd name="T105" fmla="*/ 0 h 368"/>
                <a:gd name="T106" fmla="*/ 0 w 794"/>
                <a:gd name="T107" fmla="*/ 0 h 368"/>
                <a:gd name="T108" fmla="*/ 0 w 794"/>
                <a:gd name="T109" fmla="*/ 0 h 368"/>
                <a:gd name="T110" fmla="*/ 0 w 794"/>
                <a:gd name="T111" fmla="*/ 0 h 368"/>
                <a:gd name="T112" fmla="*/ 0 w 794"/>
                <a:gd name="T113" fmla="*/ 0 h 368"/>
                <a:gd name="T114" fmla="*/ 0 w 794"/>
                <a:gd name="T115" fmla="*/ 0 h 368"/>
                <a:gd name="T116" fmla="*/ 0 w 794"/>
                <a:gd name="T117" fmla="*/ 0 h 368"/>
                <a:gd name="T118" fmla="*/ 0 w 794"/>
                <a:gd name="T119" fmla="*/ 0 h 368"/>
                <a:gd name="T120" fmla="*/ 0 w 794"/>
                <a:gd name="T121" fmla="*/ 0 h 368"/>
                <a:gd name="T122" fmla="*/ 0 w 794"/>
                <a:gd name="T123" fmla="*/ 0 h 368"/>
                <a:gd name="T124" fmla="*/ 0 w 794"/>
                <a:gd name="T125" fmla="*/ 0 h 3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94"/>
                <a:gd name="T190" fmla="*/ 0 h 368"/>
                <a:gd name="T191" fmla="*/ 794 w 794"/>
                <a:gd name="T192" fmla="*/ 368 h 36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94" h="368">
                  <a:moveTo>
                    <a:pt x="0" y="368"/>
                  </a:moveTo>
                  <a:lnTo>
                    <a:pt x="51" y="361"/>
                  </a:lnTo>
                  <a:lnTo>
                    <a:pt x="57" y="354"/>
                  </a:lnTo>
                  <a:lnTo>
                    <a:pt x="61" y="347"/>
                  </a:lnTo>
                  <a:lnTo>
                    <a:pt x="88" y="341"/>
                  </a:lnTo>
                  <a:lnTo>
                    <a:pt x="101" y="334"/>
                  </a:lnTo>
                  <a:lnTo>
                    <a:pt x="103" y="328"/>
                  </a:lnTo>
                  <a:lnTo>
                    <a:pt x="105" y="320"/>
                  </a:lnTo>
                  <a:lnTo>
                    <a:pt x="111" y="314"/>
                  </a:lnTo>
                  <a:lnTo>
                    <a:pt x="115" y="308"/>
                  </a:lnTo>
                  <a:lnTo>
                    <a:pt x="121" y="300"/>
                  </a:lnTo>
                  <a:lnTo>
                    <a:pt x="137" y="300"/>
                  </a:lnTo>
                  <a:lnTo>
                    <a:pt x="142" y="294"/>
                  </a:lnTo>
                  <a:lnTo>
                    <a:pt x="150" y="287"/>
                  </a:lnTo>
                  <a:lnTo>
                    <a:pt x="165" y="287"/>
                  </a:lnTo>
                  <a:lnTo>
                    <a:pt x="170" y="281"/>
                  </a:lnTo>
                  <a:lnTo>
                    <a:pt x="184" y="274"/>
                  </a:lnTo>
                  <a:lnTo>
                    <a:pt x="188" y="267"/>
                  </a:lnTo>
                  <a:lnTo>
                    <a:pt x="247" y="260"/>
                  </a:lnTo>
                  <a:lnTo>
                    <a:pt x="258" y="254"/>
                  </a:lnTo>
                  <a:lnTo>
                    <a:pt x="282" y="254"/>
                  </a:lnTo>
                  <a:lnTo>
                    <a:pt x="284" y="247"/>
                  </a:lnTo>
                  <a:lnTo>
                    <a:pt x="290" y="241"/>
                  </a:lnTo>
                  <a:lnTo>
                    <a:pt x="299" y="234"/>
                  </a:lnTo>
                  <a:lnTo>
                    <a:pt x="308" y="227"/>
                  </a:lnTo>
                  <a:lnTo>
                    <a:pt x="314" y="221"/>
                  </a:lnTo>
                  <a:lnTo>
                    <a:pt x="317" y="213"/>
                  </a:lnTo>
                  <a:lnTo>
                    <a:pt x="325" y="207"/>
                  </a:lnTo>
                  <a:lnTo>
                    <a:pt x="331" y="200"/>
                  </a:lnTo>
                  <a:lnTo>
                    <a:pt x="355" y="200"/>
                  </a:lnTo>
                  <a:lnTo>
                    <a:pt x="357" y="194"/>
                  </a:lnTo>
                  <a:lnTo>
                    <a:pt x="370" y="187"/>
                  </a:lnTo>
                  <a:lnTo>
                    <a:pt x="387" y="187"/>
                  </a:lnTo>
                  <a:lnTo>
                    <a:pt x="400" y="180"/>
                  </a:lnTo>
                  <a:lnTo>
                    <a:pt x="407" y="174"/>
                  </a:lnTo>
                  <a:lnTo>
                    <a:pt x="417" y="167"/>
                  </a:lnTo>
                  <a:lnTo>
                    <a:pt x="437" y="160"/>
                  </a:lnTo>
                  <a:lnTo>
                    <a:pt x="449" y="160"/>
                  </a:lnTo>
                  <a:lnTo>
                    <a:pt x="449" y="153"/>
                  </a:lnTo>
                  <a:lnTo>
                    <a:pt x="450" y="147"/>
                  </a:lnTo>
                  <a:lnTo>
                    <a:pt x="458" y="140"/>
                  </a:lnTo>
                  <a:lnTo>
                    <a:pt x="483" y="133"/>
                  </a:lnTo>
                  <a:lnTo>
                    <a:pt x="564" y="133"/>
                  </a:lnTo>
                  <a:lnTo>
                    <a:pt x="564" y="126"/>
                  </a:lnTo>
                  <a:lnTo>
                    <a:pt x="578" y="120"/>
                  </a:lnTo>
                  <a:lnTo>
                    <a:pt x="580" y="113"/>
                  </a:lnTo>
                  <a:lnTo>
                    <a:pt x="583" y="107"/>
                  </a:lnTo>
                  <a:lnTo>
                    <a:pt x="583" y="99"/>
                  </a:lnTo>
                  <a:lnTo>
                    <a:pt x="601" y="93"/>
                  </a:lnTo>
                  <a:lnTo>
                    <a:pt x="642" y="87"/>
                  </a:lnTo>
                  <a:lnTo>
                    <a:pt x="651" y="80"/>
                  </a:lnTo>
                  <a:lnTo>
                    <a:pt x="653" y="73"/>
                  </a:lnTo>
                  <a:lnTo>
                    <a:pt x="694" y="66"/>
                  </a:lnTo>
                  <a:lnTo>
                    <a:pt x="697" y="60"/>
                  </a:lnTo>
                  <a:lnTo>
                    <a:pt x="698" y="53"/>
                  </a:lnTo>
                  <a:lnTo>
                    <a:pt x="702" y="46"/>
                  </a:lnTo>
                  <a:lnTo>
                    <a:pt x="711" y="39"/>
                  </a:lnTo>
                  <a:lnTo>
                    <a:pt x="726" y="33"/>
                  </a:lnTo>
                  <a:lnTo>
                    <a:pt x="748" y="33"/>
                  </a:lnTo>
                  <a:lnTo>
                    <a:pt x="755" y="26"/>
                  </a:lnTo>
                  <a:lnTo>
                    <a:pt x="762" y="12"/>
                  </a:lnTo>
                  <a:lnTo>
                    <a:pt x="782" y="7"/>
                  </a:lnTo>
                  <a:lnTo>
                    <a:pt x="794"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9" name="Freeform 427"/>
            <p:cNvSpPr>
              <a:spLocks/>
            </p:cNvSpPr>
            <p:nvPr/>
          </p:nvSpPr>
          <p:spPr bwMode="auto">
            <a:xfrm>
              <a:off x="2238" y="1742"/>
              <a:ext cx="260" cy="89"/>
            </a:xfrm>
            <a:custGeom>
              <a:avLst/>
              <a:gdLst>
                <a:gd name="T0" fmla="*/ 0 w 1037"/>
                <a:gd name="T1" fmla="*/ 0 h 356"/>
                <a:gd name="T2" fmla="*/ 0 w 1037"/>
                <a:gd name="T3" fmla="*/ 0 h 356"/>
                <a:gd name="T4" fmla="*/ 0 w 1037"/>
                <a:gd name="T5" fmla="*/ 0 h 356"/>
                <a:gd name="T6" fmla="*/ 0 w 1037"/>
                <a:gd name="T7" fmla="*/ 0 h 356"/>
                <a:gd name="T8" fmla="*/ 0 w 1037"/>
                <a:gd name="T9" fmla="*/ 0 h 356"/>
                <a:gd name="T10" fmla="*/ 0 w 1037"/>
                <a:gd name="T11" fmla="*/ 0 h 356"/>
                <a:gd name="T12" fmla="*/ 0 w 1037"/>
                <a:gd name="T13" fmla="*/ 0 h 356"/>
                <a:gd name="T14" fmla="*/ 0 w 1037"/>
                <a:gd name="T15" fmla="*/ 0 h 356"/>
                <a:gd name="T16" fmla="*/ 0 w 1037"/>
                <a:gd name="T17" fmla="*/ 0 h 356"/>
                <a:gd name="T18" fmla="*/ 0 w 1037"/>
                <a:gd name="T19" fmla="*/ 0 h 356"/>
                <a:gd name="T20" fmla="*/ 0 w 1037"/>
                <a:gd name="T21" fmla="*/ 0 h 356"/>
                <a:gd name="T22" fmla="*/ 0 w 1037"/>
                <a:gd name="T23" fmla="*/ 0 h 356"/>
                <a:gd name="T24" fmla="*/ 0 w 1037"/>
                <a:gd name="T25" fmla="*/ 0 h 356"/>
                <a:gd name="T26" fmla="*/ 0 w 1037"/>
                <a:gd name="T27" fmla="*/ 0 h 356"/>
                <a:gd name="T28" fmla="*/ 0 w 1037"/>
                <a:gd name="T29" fmla="*/ 0 h 356"/>
                <a:gd name="T30" fmla="*/ 0 w 1037"/>
                <a:gd name="T31" fmla="*/ 0 h 356"/>
                <a:gd name="T32" fmla="*/ 0 w 1037"/>
                <a:gd name="T33" fmla="*/ 0 h 356"/>
                <a:gd name="T34" fmla="*/ 0 w 1037"/>
                <a:gd name="T35" fmla="*/ 0 h 356"/>
                <a:gd name="T36" fmla="*/ 0 w 1037"/>
                <a:gd name="T37" fmla="*/ 0 h 356"/>
                <a:gd name="T38" fmla="*/ 0 w 1037"/>
                <a:gd name="T39" fmla="*/ 0 h 356"/>
                <a:gd name="T40" fmla="*/ 0 w 1037"/>
                <a:gd name="T41" fmla="*/ 0 h 356"/>
                <a:gd name="T42" fmla="*/ 0 w 1037"/>
                <a:gd name="T43" fmla="*/ 0 h 356"/>
                <a:gd name="T44" fmla="*/ 0 w 1037"/>
                <a:gd name="T45" fmla="*/ 0 h 356"/>
                <a:gd name="T46" fmla="*/ 0 w 1037"/>
                <a:gd name="T47" fmla="*/ 0 h 356"/>
                <a:gd name="T48" fmla="*/ 0 w 1037"/>
                <a:gd name="T49" fmla="*/ 0 h 356"/>
                <a:gd name="T50" fmla="*/ 0 w 1037"/>
                <a:gd name="T51" fmla="*/ 0 h 356"/>
                <a:gd name="T52" fmla="*/ 0 w 1037"/>
                <a:gd name="T53" fmla="*/ 0 h 356"/>
                <a:gd name="T54" fmla="*/ 0 w 1037"/>
                <a:gd name="T55" fmla="*/ 0 h 356"/>
                <a:gd name="T56" fmla="*/ 0 w 1037"/>
                <a:gd name="T57" fmla="*/ 0 h 356"/>
                <a:gd name="T58" fmla="*/ 0 w 1037"/>
                <a:gd name="T59" fmla="*/ 0 h 356"/>
                <a:gd name="T60" fmla="*/ 0 w 1037"/>
                <a:gd name="T61" fmla="*/ 0 h 356"/>
                <a:gd name="T62" fmla="*/ 0 w 1037"/>
                <a:gd name="T63" fmla="*/ 0 h 3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37"/>
                <a:gd name="T97" fmla="*/ 0 h 356"/>
                <a:gd name="T98" fmla="*/ 1037 w 1037"/>
                <a:gd name="T99" fmla="*/ 356 h 3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37" h="356">
                  <a:moveTo>
                    <a:pt x="0" y="356"/>
                  </a:moveTo>
                  <a:lnTo>
                    <a:pt x="8" y="349"/>
                  </a:lnTo>
                  <a:lnTo>
                    <a:pt x="14" y="342"/>
                  </a:lnTo>
                  <a:lnTo>
                    <a:pt x="42" y="335"/>
                  </a:lnTo>
                  <a:lnTo>
                    <a:pt x="50" y="329"/>
                  </a:lnTo>
                  <a:lnTo>
                    <a:pt x="82" y="322"/>
                  </a:lnTo>
                  <a:lnTo>
                    <a:pt x="86" y="315"/>
                  </a:lnTo>
                  <a:lnTo>
                    <a:pt x="147" y="308"/>
                  </a:lnTo>
                  <a:lnTo>
                    <a:pt x="152" y="302"/>
                  </a:lnTo>
                  <a:lnTo>
                    <a:pt x="154" y="295"/>
                  </a:lnTo>
                  <a:lnTo>
                    <a:pt x="170" y="295"/>
                  </a:lnTo>
                  <a:lnTo>
                    <a:pt x="219" y="289"/>
                  </a:lnTo>
                  <a:lnTo>
                    <a:pt x="231" y="281"/>
                  </a:lnTo>
                  <a:lnTo>
                    <a:pt x="255" y="276"/>
                  </a:lnTo>
                  <a:lnTo>
                    <a:pt x="296" y="268"/>
                  </a:lnTo>
                  <a:lnTo>
                    <a:pt x="299" y="261"/>
                  </a:lnTo>
                  <a:lnTo>
                    <a:pt x="336" y="255"/>
                  </a:lnTo>
                  <a:lnTo>
                    <a:pt x="343" y="248"/>
                  </a:lnTo>
                  <a:lnTo>
                    <a:pt x="347" y="242"/>
                  </a:lnTo>
                  <a:lnTo>
                    <a:pt x="364" y="234"/>
                  </a:lnTo>
                  <a:lnTo>
                    <a:pt x="366" y="228"/>
                  </a:lnTo>
                  <a:lnTo>
                    <a:pt x="382" y="228"/>
                  </a:lnTo>
                  <a:lnTo>
                    <a:pt x="384" y="221"/>
                  </a:lnTo>
                  <a:lnTo>
                    <a:pt x="406" y="215"/>
                  </a:lnTo>
                  <a:lnTo>
                    <a:pt x="413" y="208"/>
                  </a:lnTo>
                  <a:lnTo>
                    <a:pt x="433" y="201"/>
                  </a:lnTo>
                  <a:lnTo>
                    <a:pt x="442" y="195"/>
                  </a:lnTo>
                  <a:lnTo>
                    <a:pt x="532" y="195"/>
                  </a:lnTo>
                  <a:lnTo>
                    <a:pt x="532" y="189"/>
                  </a:lnTo>
                  <a:lnTo>
                    <a:pt x="574" y="181"/>
                  </a:lnTo>
                  <a:lnTo>
                    <a:pt x="585" y="174"/>
                  </a:lnTo>
                  <a:lnTo>
                    <a:pt x="599" y="174"/>
                  </a:lnTo>
                  <a:lnTo>
                    <a:pt x="610" y="168"/>
                  </a:lnTo>
                  <a:lnTo>
                    <a:pt x="617" y="161"/>
                  </a:lnTo>
                  <a:lnTo>
                    <a:pt x="630" y="161"/>
                  </a:lnTo>
                  <a:lnTo>
                    <a:pt x="636" y="154"/>
                  </a:lnTo>
                  <a:lnTo>
                    <a:pt x="665" y="154"/>
                  </a:lnTo>
                  <a:lnTo>
                    <a:pt x="667" y="147"/>
                  </a:lnTo>
                  <a:lnTo>
                    <a:pt x="679" y="147"/>
                  </a:lnTo>
                  <a:lnTo>
                    <a:pt x="679" y="141"/>
                  </a:lnTo>
                  <a:lnTo>
                    <a:pt x="697" y="141"/>
                  </a:lnTo>
                  <a:lnTo>
                    <a:pt x="709" y="134"/>
                  </a:lnTo>
                  <a:lnTo>
                    <a:pt x="716" y="128"/>
                  </a:lnTo>
                  <a:lnTo>
                    <a:pt x="749" y="128"/>
                  </a:lnTo>
                  <a:lnTo>
                    <a:pt x="752" y="120"/>
                  </a:lnTo>
                  <a:lnTo>
                    <a:pt x="764" y="114"/>
                  </a:lnTo>
                  <a:lnTo>
                    <a:pt x="786" y="114"/>
                  </a:lnTo>
                  <a:lnTo>
                    <a:pt x="795" y="108"/>
                  </a:lnTo>
                  <a:lnTo>
                    <a:pt x="813" y="101"/>
                  </a:lnTo>
                  <a:lnTo>
                    <a:pt x="827" y="94"/>
                  </a:lnTo>
                  <a:lnTo>
                    <a:pt x="832" y="87"/>
                  </a:lnTo>
                  <a:lnTo>
                    <a:pt x="847" y="81"/>
                  </a:lnTo>
                  <a:lnTo>
                    <a:pt x="862" y="73"/>
                  </a:lnTo>
                  <a:lnTo>
                    <a:pt x="873" y="67"/>
                  </a:lnTo>
                  <a:lnTo>
                    <a:pt x="873" y="60"/>
                  </a:lnTo>
                  <a:lnTo>
                    <a:pt x="895" y="54"/>
                  </a:lnTo>
                  <a:lnTo>
                    <a:pt x="951" y="54"/>
                  </a:lnTo>
                  <a:lnTo>
                    <a:pt x="960" y="47"/>
                  </a:lnTo>
                  <a:lnTo>
                    <a:pt x="976" y="40"/>
                  </a:lnTo>
                  <a:lnTo>
                    <a:pt x="1007" y="33"/>
                  </a:lnTo>
                  <a:lnTo>
                    <a:pt x="1011" y="28"/>
                  </a:lnTo>
                  <a:lnTo>
                    <a:pt x="1012" y="20"/>
                  </a:lnTo>
                  <a:lnTo>
                    <a:pt x="1022" y="13"/>
                  </a:lnTo>
                  <a:lnTo>
                    <a:pt x="1024" y="6"/>
                  </a:lnTo>
                  <a:lnTo>
                    <a:pt x="1037"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0" name="Freeform 428"/>
            <p:cNvSpPr>
              <a:spLocks/>
            </p:cNvSpPr>
            <p:nvPr/>
          </p:nvSpPr>
          <p:spPr bwMode="auto">
            <a:xfrm>
              <a:off x="2498" y="1658"/>
              <a:ext cx="269" cy="84"/>
            </a:xfrm>
            <a:custGeom>
              <a:avLst/>
              <a:gdLst>
                <a:gd name="T0" fmla="*/ 0 w 1076"/>
                <a:gd name="T1" fmla="*/ 0 h 337"/>
                <a:gd name="T2" fmla="*/ 0 w 1076"/>
                <a:gd name="T3" fmla="*/ 0 h 337"/>
                <a:gd name="T4" fmla="*/ 0 w 1076"/>
                <a:gd name="T5" fmla="*/ 0 h 337"/>
                <a:gd name="T6" fmla="*/ 0 w 1076"/>
                <a:gd name="T7" fmla="*/ 0 h 337"/>
                <a:gd name="T8" fmla="*/ 0 w 1076"/>
                <a:gd name="T9" fmla="*/ 0 h 337"/>
                <a:gd name="T10" fmla="*/ 0 w 1076"/>
                <a:gd name="T11" fmla="*/ 0 h 337"/>
                <a:gd name="T12" fmla="*/ 0 w 1076"/>
                <a:gd name="T13" fmla="*/ 0 h 337"/>
                <a:gd name="T14" fmla="*/ 0 w 1076"/>
                <a:gd name="T15" fmla="*/ 0 h 337"/>
                <a:gd name="T16" fmla="*/ 0 w 1076"/>
                <a:gd name="T17" fmla="*/ 0 h 337"/>
                <a:gd name="T18" fmla="*/ 0 w 1076"/>
                <a:gd name="T19" fmla="*/ 0 h 337"/>
                <a:gd name="T20" fmla="*/ 0 w 1076"/>
                <a:gd name="T21" fmla="*/ 0 h 337"/>
                <a:gd name="T22" fmla="*/ 0 w 1076"/>
                <a:gd name="T23" fmla="*/ 0 h 337"/>
                <a:gd name="T24" fmla="*/ 0 w 1076"/>
                <a:gd name="T25" fmla="*/ 0 h 337"/>
                <a:gd name="T26" fmla="*/ 0 w 1076"/>
                <a:gd name="T27" fmla="*/ 0 h 337"/>
                <a:gd name="T28" fmla="*/ 0 w 1076"/>
                <a:gd name="T29" fmla="*/ 0 h 337"/>
                <a:gd name="T30" fmla="*/ 0 w 1076"/>
                <a:gd name="T31" fmla="*/ 0 h 337"/>
                <a:gd name="T32" fmla="*/ 0 w 1076"/>
                <a:gd name="T33" fmla="*/ 0 h 337"/>
                <a:gd name="T34" fmla="*/ 0 w 1076"/>
                <a:gd name="T35" fmla="*/ 0 h 337"/>
                <a:gd name="T36" fmla="*/ 0 w 1076"/>
                <a:gd name="T37" fmla="*/ 0 h 337"/>
                <a:gd name="T38" fmla="*/ 0 w 1076"/>
                <a:gd name="T39" fmla="*/ 0 h 337"/>
                <a:gd name="T40" fmla="*/ 0 w 1076"/>
                <a:gd name="T41" fmla="*/ 0 h 337"/>
                <a:gd name="T42" fmla="*/ 0 w 1076"/>
                <a:gd name="T43" fmla="*/ 0 h 337"/>
                <a:gd name="T44" fmla="*/ 0 w 1076"/>
                <a:gd name="T45" fmla="*/ 0 h 337"/>
                <a:gd name="T46" fmla="*/ 0 w 1076"/>
                <a:gd name="T47" fmla="*/ 0 h 337"/>
                <a:gd name="T48" fmla="*/ 0 w 1076"/>
                <a:gd name="T49" fmla="*/ 0 h 337"/>
                <a:gd name="T50" fmla="*/ 0 w 1076"/>
                <a:gd name="T51" fmla="*/ 0 h 337"/>
                <a:gd name="T52" fmla="*/ 0 w 1076"/>
                <a:gd name="T53" fmla="*/ 0 h 337"/>
                <a:gd name="T54" fmla="*/ 0 w 1076"/>
                <a:gd name="T55" fmla="*/ 0 h 337"/>
                <a:gd name="T56" fmla="*/ 0 w 1076"/>
                <a:gd name="T57" fmla="*/ 0 h 337"/>
                <a:gd name="T58" fmla="*/ 0 w 1076"/>
                <a:gd name="T59" fmla="*/ 0 h 337"/>
                <a:gd name="T60" fmla="*/ 0 w 1076"/>
                <a:gd name="T61" fmla="*/ 0 h 337"/>
                <a:gd name="T62" fmla="*/ 0 w 1076"/>
                <a:gd name="T63" fmla="*/ 0 h 337"/>
                <a:gd name="T64" fmla="*/ 0 w 1076"/>
                <a:gd name="T65" fmla="*/ 0 h 337"/>
                <a:gd name="T66" fmla="*/ 0 w 1076"/>
                <a:gd name="T67" fmla="*/ 0 h 337"/>
                <a:gd name="T68" fmla="*/ 0 w 1076"/>
                <a:gd name="T69" fmla="*/ 0 h 337"/>
                <a:gd name="T70" fmla="*/ 0 w 1076"/>
                <a:gd name="T71" fmla="*/ 0 h 337"/>
                <a:gd name="T72" fmla="*/ 0 w 1076"/>
                <a:gd name="T73" fmla="*/ 0 h 337"/>
                <a:gd name="T74" fmla="*/ 0 w 1076"/>
                <a:gd name="T75" fmla="*/ 0 h 337"/>
                <a:gd name="T76" fmla="*/ 0 w 1076"/>
                <a:gd name="T77" fmla="*/ 0 h 337"/>
                <a:gd name="T78" fmla="*/ 0 w 1076"/>
                <a:gd name="T79" fmla="*/ 0 h 337"/>
                <a:gd name="T80" fmla="*/ 0 w 1076"/>
                <a:gd name="T81" fmla="*/ 0 h 337"/>
                <a:gd name="T82" fmla="*/ 0 w 1076"/>
                <a:gd name="T83" fmla="*/ 0 h 337"/>
                <a:gd name="T84" fmla="*/ 0 w 1076"/>
                <a:gd name="T85" fmla="*/ 0 h 337"/>
                <a:gd name="T86" fmla="*/ 0 w 1076"/>
                <a:gd name="T87" fmla="*/ 0 h 337"/>
                <a:gd name="T88" fmla="*/ 0 w 1076"/>
                <a:gd name="T89" fmla="*/ 0 h 337"/>
                <a:gd name="T90" fmla="*/ 0 w 1076"/>
                <a:gd name="T91" fmla="*/ 0 h 337"/>
                <a:gd name="T92" fmla="*/ 0 w 1076"/>
                <a:gd name="T93" fmla="*/ 0 h 337"/>
                <a:gd name="T94" fmla="*/ 0 w 1076"/>
                <a:gd name="T95" fmla="*/ 0 h 337"/>
                <a:gd name="T96" fmla="*/ 0 w 1076"/>
                <a:gd name="T97" fmla="*/ 0 h 337"/>
                <a:gd name="T98" fmla="*/ 0 w 1076"/>
                <a:gd name="T99" fmla="*/ 0 h 337"/>
                <a:gd name="T100" fmla="*/ 0 w 1076"/>
                <a:gd name="T101" fmla="*/ 0 h 337"/>
                <a:gd name="T102" fmla="*/ 0 w 1076"/>
                <a:gd name="T103" fmla="*/ 0 h 337"/>
                <a:gd name="T104" fmla="*/ 0 w 1076"/>
                <a:gd name="T105" fmla="*/ 0 h 337"/>
                <a:gd name="T106" fmla="*/ 0 w 1076"/>
                <a:gd name="T107" fmla="*/ 0 h 337"/>
                <a:gd name="T108" fmla="*/ 0 w 1076"/>
                <a:gd name="T109" fmla="*/ 0 h 337"/>
                <a:gd name="T110" fmla="*/ 0 w 1076"/>
                <a:gd name="T111" fmla="*/ 0 h 337"/>
                <a:gd name="T112" fmla="*/ 0 w 1076"/>
                <a:gd name="T113" fmla="*/ 0 h 337"/>
                <a:gd name="T114" fmla="*/ 0 w 1076"/>
                <a:gd name="T115" fmla="*/ 0 h 337"/>
                <a:gd name="T116" fmla="*/ 0 w 1076"/>
                <a:gd name="T117" fmla="*/ 0 h 337"/>
                <a:gd name="T118" fmla="*/ 0 w 1076"/>
                <a:gd name="T119" fmla="*/ 0 h 337"/>
                <a:gd name="T120" fmla="*/ 0 w 1076"/>
                <a:gd name="T121" fmla="*/ 0 h 337"/>
                <a:gd name="T122" fmla="*/ 0 w 1076"/>
                <a:gd name="T123" fmla="*/ 0 h 337"/>
                <a:gd name="T124" fmla="*/ 0 w 1076"/>
                <a:gd name="T125" fmla="*/ 0 h 3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76"/>
                <a:gd name="T190" fmla="*/ 0 h 337"/>
                <a:gd name="T191" fmla="*/ 1076 w 1076"/>
                <a:gd name="T192" fmla="*/ 337 h 3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76" h="337">
                  <a:moveTo>
                    <a:pt x="0" y="337"/>
                  </a:moveTo>
                  <a:lnTo>
                    <a:pt x="28" y="330"/>
                  </a:lnTo>
                  <a:lnTo>
                    <a:pt x="68" y="330"/>
                  </a:lnTo>
                  <a:lnTo>
                    <a:pt x="70" y="323"/>
                  </a:lnTo>
                  <a:lnTo>
                    <a:pt x="87" y="317"/>
                  </a:lnTo>
                  <a:lnTo>
                    <a:pt x="104" y="310"/>
                  </a:lnTo>
                  <a:lnTo>
                    <a:pt x="106" y="304"/>
                  </a:lnTo>
                  <a:lnTo>
                    <a:pt x="107" y="296"/>
                  </a:lnTo>
                  <a:lnTo>
                    <a:pt x="116" y="290"/>
                  </a:lnTo>
                  <a:lnTo>
                    <a:pt x="118" y="283"/>
                  </a:lnTo>
                  <a:lnTo>
                    <a:pt x="142" y="283"/>
                  </a:lnTo>
                  <a:lnTo>
                    <a:pt x="148" y="277"/>
                  </a:lnTo>
                  <a:lnTo>
                    <a:pt x="195" y="277"/>
                  </a:lnTo>
                  <a:lnTo>
                    <a:pt x="201" y="270"/>
                  </a:lnTo>
                  <a:lnTo>
                    <a:pt x="202" y="262"/>
                  </a:lnTo>
                  <a:lnTo>
                    <a:pt x="204" y="257"/>
                  </a:lnTo>
                  <a:lnTo>
                    <a:pt x="213" y="249"/>
                  </a:lnTo>
                  <a:lnTo>
                    <a:pt x="244" y="249"/>
                  </a:lnTo>
                  <a:lnTo>
                    <a:pt x="274" y="243"/>
                  </a:lnTo>
                  <a:lnTo>
                    <a:pt x="317" y="235"/>
                  </a:lnTo>
                  <a:lnTo>
                    <a:pt x="317" y="230"/>
                  </a:lnTo>
                  <a:lnTo>
                    <a:pt x="385" y="230"/>
                  </a:lnTo>
                  <a:lnTo>
                    <a:pt x="386" y="223"/>
                  </a:lnTo>
                  <a:lnTo>
                    <a:pt x="397" y="216"/>
                  </a:lnTo>
                  <a:lnTo>
                    <a:pt x="413" y="209"/>
                  </a:lnTo>
                  <a:lnTo>
                    <a:pt x="423" y="203"/>
                  </a:lnTo>
                  <a:lnTo>
                    <a:pt x="429" y="196"/>
                  </a:lnTo>
                  <a:lnTo>
                    <a:pt x="438" y="188"/>
                  </a:lnTo>
                  <a:lnTo>
                    <a:pt x="445" y="182"/>
                  </a:lnTo>
                  <a:lnTo>
                    <a:pt x="481" y="176"/>
                  </a:lnTo>
                  <a:lnTo>
                    <a:pt x="497" y="176"/>
                  </a:lnTo>
                  <a:lnTo>
                    <a:pt x="515" y="169"/>
                  </a:lnTo>
                  <a:lnTo>
                    <a:pt x="529" y="162"/>
                  </a:lnTo>
                  <a:lnTo>
                    <a:pt x="579" y="155"/>
                  </a:lnTo>
                  <a:lnTo>
                    <a:pt x="584" y="149"/>
                  </a:lnTo>
                  <a:lnTo>
                    <a:pt x="585" y="142"/>
                  </a:lnTo>
                  <a:lnTo>
                    <a:pt x="615" y="135"/>
                  </a:lnTo>
                  <a:lnTo>
                    <a:pt x="617" y="129"/>
                  </a:lnTo>
                  <a:lnTo>
                    <a:pt x="651" y="122"/>
                  </a:lnTo>
                  <a:lnTo>
                    <a:pt x="659" y="116"/>
                  </a:lnTo>
                  <a:lnTo>
                    <a:pt x="697" y="108"/>
                  </a:lnTo>
                  <a:lnTo>
                    <a:pt x="702" y="101"/>
                  </a:lnTo>
                  <a:lnTo>
                    <a:pt x="712" y="101"/>
                  </a:lnTo>
                  <a:lnTo>
                    <a:pt x="732" y="95"/>
                  </a:lnTo>
                  <a:lnTo>
                    <a:pt x="752" y="95"/>
                  </a:lnTo>
                  <a:lnTo>
                    <a:pt x="754" y="88"/>
                  </a:lnTo>
                  <a:lnTo>
                    <a:pt x="811" y="88"/>
                  </a:lnTo>
                  <a:lnTo>
                    <a:pt x="814" y="81"/>
                  </a:lnTo>
                  <a:lnTo>
                    <a:pt x="816" y="74"/>
                  </a:lnTo>
                  <a:lnTo>
                    <a:pt x="816" y="69"/>
                  </a:lnTo>
                  <a:lnTo>
                    <a:pt x="828" y="61"/>
                  </a:lnTo>
                  <a:lnTo>
                    <a:pt x="833" y="55"/>
                  </a:lnTo>
                  <a:lnTo>
                    <a:pt x="852" y="55"/>
                  </a:lnTo>
                  <a:lnTo>
                    <a:pt x="878" y="47"/>
                  </a:lnTo>
                  <a:lnTo>
                    <a:pt x="883" y="42"/>
                  </a:lnTo>
                  <a:lnTo>
                    <a:pt x="893" y="42"/>
                  </a:lnTo>
                  <a:lnTo>
                    <a:pt x="943" y="34"/>
                  </a:lnTo>
                  <a:lnTo>
                    <a:pt x="969" y="27"/>
                  </a:lnTo>
                  <a:lnTo>
                    <a:pt x="977" y="21"/>
                  </a:lnTo>
                  <a:lnTo>
                    <a:pt x="1032" y="21"/>
                  </a:lnTo>
                  <a:lnTo>
                    <a:pt x="1052" y="14"/>
                  </a:lnTo>
                  <a:lnTo>
                    <a:pt x="1061" y="8"/>
                  </a:lnTo>
                  <a:lnTo>
                    <a:pt x="1076"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1" name="Freeform 429"/>
            <p:cNvSpPr>
              <a:spLocks/>
            </p:cNvSpPr>
            <p:nvPr/>
          </p:nvSpPr>
          <p:spPr bwMode="auto">
            <a:xfrm>
              <a:off x="2767" y="1567"/>
              <a:ext cx="339" cy="91"/>
            </a:xfrm>
            <a:custGeom>
              <a:avLst/>
              <a:gdLst>
                <a:gd name="T0" fmla="*/ 0 w 1356"/>
                <a:gd name="T1" fmla="*/ 0 h 363"/>
                <a:gd name="T2" fmla="*/ 0 w 1356"/>
                <a:gd name="T3" fmla="*/ 0 h 363"/>
                <a:gd name="T4" fmla="*/ 0 w 1356"/>
                <a:gd name="T5" fmla="*/ 0 h 363"/>
                <a:gd name="T6" fmla="*/ 0 w 1356"/>
                <a:gd name="T7" fmla="*/ 0 h 363"/>
                <a:gd name="T8" fmla="*/ 0 w 1356"/>
                <a:gd name="T9" fmla="*/ 0 h 363"/>
                <a:gd name="T10" fmla="*/ 0 w 1356"/>
                <a:gd name="T11" fmla="*/ 0 h 363"/>
                <a:gd name="T12" fmla="*/ 0 w 1356"/>
                <a:gd name="T13" fmla="*/ 0 h 363"/>
                <a:gd name="T14" fmla="*/ 0 w 1356"/>
                <a:gd name="T15" fmla="*/ 0 h 363"/>
                <a:gd name="T16" fmla="*/ 0 w 1356"/>
                <a:gd name="T17" fmla="*/ 0 h 363"/>
                <a:gd name="T18" fmla="*/ 0 w 1356"/>
                <a:gd name="T19" fmla="*/ 0 h 363"/>
                <a:gd name="T20" fmla="*/ 0 w 1356"/>
                <a:gd name="T21" fmla="*/ 0 h 363"/>
                <a:gd name="T22" fmla="*/ 0 w 1356"/>
                <a:gd name="T23" fmla="*/ 0 h 363"/>
                <a:gd name="T24" fmla="*/ 0 w 1356"/>
                <a:gd name="T25" fmla="*/ 0 h 363"/>
                <a:gd name="T26" fmla="*/ 0 w 1356"/>
                <a:gd name="T27" fmla="*/ 0 h 363"/>
                <a:gd name="T28" fmla="*/ 0 w 1356"/>
                <a:gd name="T29" fmla="*/ 0 h 363"/>
                <a:gd name="T30" fmla="*/ 0 w 1356"/>
                <a:gd name="T31" fmla="*/ 0 h 363"/>
                <a:gd name="T32" fmla="*/ 0 w 1356"/>
                <a:gd name="T33" fmla="*/ 0 h 363"/>
                <a:gd name="T34" fmla="*/ 0 w 1356"/>
                <a:gd name="T35" fmla="*/ 0 h 363"/>
                <a:gd name="T36" fmla="*/ 0 w 1356"/>
                <a:gd name="T37" fmla="*/ 0 h 363"/>
                <a:gd name="T38" fmla="*/ 0 w 1356"/>
                <a:gd name="T39" fmla="*/ 0 h 363"/>
                <a:gd name="T40" fmla="*/ 0 w 1356"/>
                <a:gd name="T41" fmla="*/ 0 h 363"/>
                <a:gd name="T42" fmla="*/ 0 w 1356"/>
                <a:gd name="T43" fmla="*/ 0 h 363"/>
                <a:gd name="T44" fmla="*/ 0 w 1356"/>
                <a:gd name="T45" fmla="*/ 0 h 363"/>
                <a:gd name="T46" fmla="*/ 0 w 1356"/>
                <a:gd name="T47" fmla="*/ 0 h 363"/>
                <a:gd name="T48" fmla="*/ 0 w 1356"/>
                <a:gd name="T49" fmla="*/ 0 h 363"/>
                <a:gd name="T50" fmla="*/ 0 w 1356"/>
                <a:gd name="T51" fmla="*/ 0 h 363"/>
                <a:gd name="T52" fmla="*/ 0 w 1356"/>
                <a:gd name="T53" fmla="*/ 0 h 363"/>
                <a:gd name="T54" fmla="*/ 0 w 1356"/>
                <a:gd name="T55" fmla="*/ 0 h 363"/>
                <a:gd name="T56" fmla="*/ 0 w 1356"/>
                <a:gd name="T57" fmla="*/ 0 h 363"/>
                <a:gd name="T58" fmla="*/ 0 w 1356"/>
                <a:gd name="T59" fmla="*/ 0 h 363"/>
                <a:gd name="T60" fmla="*/ 0 w 1356"/>
                <a:gd name="T61" fmla="*/ 0 h 363"/>
                <a:gd name="T62" fmla="*/ 0 w 1356"/>
                <a:gd name="T63" fmla="*/ 0 h 3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56"/>
                <a:gd name="T97" fmla="*/ 0 h 363"/>
                <a:gd name="T98" fmla="*/ 1356 w 1356"/>
                <a:gd name="T99" fmla="*/ 363 h 3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56" h="363">
                  <a:moveTo>
                    <a:pt x="0" y="363"/>
                  </a:moveTo>
                  <a:lnTo>
                    <a:pt x="20" y="357"/>
                  </a:lnTo>
                  <a:lnTo>
                    <a:pt x="22" y="350"/>
                  </a:lnTo>
                  <a:lnTo>
                    <a:pt x="28" y="344"/>
                  </a:lnTo>
                  <a:lnTo>
                    <a:pt x="35" y="336"/>
                  </a:lnTo>
                  <a:lnTo>
                    <a:pt x="37" y="330"/>
                  </a:lnTo>
                  <a:lnTo>
                    <a:pt x="45" y="324"/>
                  </a:lnTo>
                  <a:lnTo>
                    <a:pt x="47" y="316"/>
                  </a:lnTo>
                  <a:lnTo>
                    <a:pt x="61" y="310"/>
                  </a:lnTo>
                  <a:lnTo>
                    <a:pt x="80" y="302"/>
                  </a:lnTo>
                  <a:lnTo>
                    <a:pt x="86" y="297"/>
                  </a:lnTo>
                  <a:lnTo>
                    <a:pt x="154" y="289"/>
                  </a:lnTo>
                  <a:lnTo>
                    <a:pt x="226" y="283"/>
                  </a:lnTo>
                  <a:lnTo>
                    <a:pt x="226" y="276"/>
                  </a:lnTo>
                  <a:lnTo>
                    <a:pt x="233" y="270"/>
                  </a:lnTo>
                  <a:lnTo>
                    <a:pt x="247" y="270"/>
                  </a:lnTo>
                  <a:lnTo>
                    <a:pt x="259" y="263"/>
                  </a:lnTo>
                  <a:lnTo>
                    <a:pt x="304" y="256"/>
                  </a:lnTo>
                  <a:lnTo>
                    <a:pt x="313" y="249"/>
                  </a:lnTo>
                  <a:lnTo>
                    <a:pt x="339" y="242"/>
                  </a:lnTo>
                  <a:lnTo>
                    <a:pt x="377" y="242"/>
                  </a:lnTo>
                  <a:lnTo>
                    <a:pt x="387" y="236"/>
                  </a:lnTo>
                  <a:lnTo>
                    <a:pt x="413" y="228"/>
                  </a:lnTo>
                  <a:lnTo>
                    <a:pt x="428" y="222"/>
                  </a:lnTo>
                  <a:lnTo>
                    <a:pt x="443" y="215"/>
                  </a:lnTo>
                  <a:lnTo>
                    <a:pt x="478" y="209"/>
                  </a:lnTo>
                  <a:lnTo>
                    <a:pt x="494" y="202"/>
                  </a:lnTo>
                  <a:lnTo>
                    <a:pt x="509" y="195"/>
                  </a:lnTo>
                  <a:lnTo>
                    <a:pt x="516" y="189"/>
                  </a:lnTo>
                  <a:lnTo>
                    <a:pt x="583" y="182"/>
                  </a:lnTo>
                  <a:lnTo>
                    <a:pt x="589" y="175"/>
                  </a:lnTo>
                  <a:lnTo>
                    <a:pt x="596" y="169"/>
                  </a:lnTo>
                  <a:lnTo>
                    <a:pt x="607" y="162"/>
                  </a:lnTo>
                  <a:lnTo>
                    <a:pt x="642" y="154"/>
                  </a:lnTo>
                  <a:lnTo>
                    <a:pt x="646" y="148"/>
                  </a:lnTo>
                  <a:lnTo>
                    <a:pt x="659" y="141"/>
                  </a:lnTo>
                  <a:lnTo>
                    <a:pt x="752" y="141"/>
                  </a:lnTo>
                  <a:lnTo>
                    <a:pt x="771" y="135"/>
                  </a:lnTo>
                  <a:lnTo>
                    <a:pt x="930" y="135"/>
                  </a:lnTo>
                  <a:lnTo>
                    <a:pt x="942" y="128"/>
                  </a:lnTo>
                  <a:lnTo>
                    <a:pt x="961" y="128"/>
                  </a:lnTo>
                  <a:lnTo>
                    <a:pt x="981" y="121"/>
                  </a:lnTo>
                  <a:lnTo>
                    <a:pt x="983" y="114"/>
                  </a:lnTo>
                  <a:lnTo>
                    <a:pt x="985" y="108"/>
                  </a:lnTo>
                  <a:lnTo>
                    <a:pt x="1000" y="108"/>
                  </a:lnTo>
                  <a:lnTo>
                    <a:pt x="1037" y="93"/>
                  </a:lnTo>
                  <a:lnTo>
                    <a:pt x="1088" y="87"/>
                  </a:lnTo>
                  <a:lnTo>
                    <a:pt x="1104" y="87"/>
                  </a:lnTo>
                  <a:lnTo>
                    <a:pt x="1120" y="80"/>
                  </a:lnTo>
                  <a:lnTo>
                    <a:pt x="1131" y="74"/>
                  </a:lnTo>
                  <a:lnTo>
                    <a:pt x="1169" y="67"/>
                  </a:lnTo>
                  <a:lnTo>
                    <a:pt x="1179" y="67"/>
                  </a:lnTo>
                  <a:lnTo>
                    <a:pt x="1206" y="61"/>
                  </a:lnTo>
                  <a:lnTo>
                    <a:pt x="1219" y="61"/>
                  </a:lnTo>
                  <a:lnTo>
                    <a:pt x="1244" y="54"/>
                  </a:lnTo>
                  <a:lnTo>
                    <a:pt x="1244" y="47"/>
                  </a:lnTo>
                  <a:lnTo>
                    <a:pt x="1249" y="40"/>
                  </a:lnTo>
                  <a:lnTo>
                    <a:pt x="1262" y="34"/>
                  </a:lnTo>
                  <a:lnTo>
                    <a:pt x="1267" y="27"/>
                  </a:lnTo>
                  <a:lnTo>
                    <a:pt x="1277" y="20"/>
                  </a:lnTo>
                  <a:lnTo>
                    <a:pt x="1315" y="20"/>
                  </a:lnTo>
                  <a:lnTo>
                    <a:pt x="1317" y="13"/>
                  </a:lnTo>
                  <a:lnTo>
                    <a:pt x="1321" y="6"/>
                  </a:lnTo>
                  <a:lnTo>
                    <a:pt x="1341" y="0"/>
                  </a:lnTo>
                  <a:lnTo>
                    <a:pt x="1356"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2" name="Freeform 430"/>
            <p:cNvSpPr>
              <a:spLocks/>
            </p:cNvSpPr>
            <p:nvPr/>
          </p:nvSpPr>
          <p:spPr bwMode="auto">
            <a:xfrm>
              <a:off x="3106" y="1511"/>
              <a:ext cx="332" cy="56"/>
            </a:xfrm>
            <a:custGeom>
              <a:avLst/>
              <a:gdLst>
                <a:gd name="T0" fmla="*/ 0 w 1329"/>
                <a:gd name="T1" fmla="*/ 0 h 222"/>
                <a:gd name="T2" fmla="*/ 0 w 1329"/>
                <a:gd name="T3" fmla="*/ 0 h 222"/>
                <a:gd name="T4" fmla="*/ 0 w 1329"/>
                <a:gd name="T5" fmla="*/ 0 h 222"/>
                <a:gd name="T6" fmla="*/ 0 w 1329"/>
                <a:gd name="T7" fmla="*/ 0 h 222"/>
                <a:gd name="T8" fmla="*/ 0 w 1329"/>
                <a:gd name="T9" fmla="*/ 0 h 222"/>
                <a:gd name="T10" fmla="*/ 0 w 1329"/>
                <a:gd name="T11" fmla="*/ 0 h 222"/>
                <a:gd name="T12" fmla="*/ 0 w 1329"/>
                <a:gd name="T13" fmla="*/ 0 h 222"/>
                <a:gd name="T14" fmla="*/ 0 w 1329"/>
                <a:gd name="T15" fmla="*/ 0 h 222"/>
                <a:gd name="T16" fmla="*/ 0 w 1329"/>
                <a:gd name="T17" fmla="*/ 0 h 222"/>
                <a:gd name="T18" fmla="*/ 0 w 1329"/>
                <a:gd name="T19" fmla="*/ 0 h 222"/>
                <a:gd name="T20" fmla="*/ 0 w 1329"/>
                <a:gd name="T21" fmla="*/ 0 h 222"/>
                <a:gd name="T22" fmla="*/ 0 w 1329"/>
                <a:gd name="T23" fmla="*/ 0 h 222"/>
                <a:gd name="T24" fmla="*/ 0 w 1329"/>
                <a:gd name="T25" fmla="*/ 0 h 222"/>
                <a:gd name="T26" fmla="*/ 0 w 1329"/>
                <a:gd name="T27" fmla="*/ 0 h 222"/>
                <a:gd name="T28" fmla="*/ 0 w 1329"/>
                <a:gd name="T29" fmla="*/ 0 h 222"/>
                <a:gd name="T30" fmla="*/ 0 w 1329"/>
                <a:gd name="T31" fmla="*/ 0 h 222"/>
                <a:gd name="T32" fmla="*/ 0 w 1329"/>
                <a:gd name="T33" fmla="*/ 0 h 222"/>
                <a:gd name="T34" fmla="*/ 0 w 1329"/>
                <a:gd name="T35" fmla="*/ 0 h 222"/>
                <a:gd name="T36" fmla="*/ 0 w 1329"/>
                <a:gd name="T37" fmla="*/ 0 h 222"/>
                <a:gd name="T38" fmla="*/ 0 w 1329"/>
                <a:gd name="T39" fmla="*/ 0 h 222"/>
                <a:gd name="T40" fmla="*/ 0 w 1329"/>
                <a:gd name="T41" fmla="*/ 0 h 222"/>
                <a:gd name="T42" fmla="*/ 0 w 1329"/>
                <a:gd name="T43" fmla="*/ 0 h 222"/>
                <a:gd name="T44" fmla="*/ 0 w 1329"/>
                <a:gd name="T45" fmla="*/ 0 h 222"/>
                <a:gd name="T46" fmla="*/ 0 w 1329"/>
                <a:gd name="T47" fmla="*/ 0 h 222"/>
                <a:gd name="T48" fmla="*/ 0 w 1329"/>
                <a:gd name="T49" fmla="*/ 0 h 222"/>
                <a:gd name="T50" fmla="*/ 0 w 1329"/>
                <a:gd name="T51" fmla="*/ 0 h 222"/>
                <a:gd name="T52" fmla="*/ 0 w 1329"/>
                <a:gd name="T53" fmla="*/ 0 h 222"/>
                <a:gd name="T54" fmla="*/ 0 w 1329"/>
                <a:gd name="T55" fmla="*/ 0 h 222"/>
                <a:gd name="T56" fmla="*/ 0 w 1329"/>
                <a:gd name="T57" fmla="*/ 0 h 222"/>
                <a:gd name="T58" fmla="*/ 0 w 1329"/>
                <a:gd name="T59" fmla="*/ 0 h 222"/>
                <a:gd name="T60" fmla="*/ 0 w 1329"/>
                <a:gd name="T61" fmla="*/ 0 h 222"/>
                <a:gd name="T62" fmla="*/ 0 w 1329"/>
                <a:gd name="T63" fmla="*/ 0 h 222"/>
                <a:gd name="T64" fmla="*/ 0 w 1329"/>
                <a:gd name="T65" fmla="*/ 0 h 222"/>
                <a:gd name="T66" fmla="*/ 0 w 1329"/>
                <a:gd name="T67" fmla="*/ 0 h 222"/>
                <a:gd name="T68" fmla="*/ 0 w 1329"/>
                <a:gd name="T69" fmla="*/ 0 h 222"/>
                <a:gd name="T70" fmla="*/ 0 w 1329"/>
                <a:gd name="T71" fmla="*/ 0 h 222"/>
                <a:gd name="T72" fmla="*/ 0 w 1329"/>
                <a:gd name="T73" fmla="*/ 0 h 222"/>
                <a:gd name="T74" fmla="*/ 0 w 1329"/>
                <a:gd name="T75" fmla="*/ 0 h 222"/>
                <a:gd name="T76" fmla="*/ 0 w 1329"/>
                <a:gd name="T77" fmla="*/ 0 h 222"/>
                <a:gd name="T78" fmla="*/ 0 w 1329"/>
                <a:gd name="T79" fmla="*/ 0 h 222"/>
                <a:gd name="T80" fmla="*/ 0 w 1329"/>
                <a:gd name="T81" fmla="*/ 0 h 222"/>
                <a:gd name="T82" fmla="*/ 0 w 1329"/>
                <a:gd name="T83" fmla="*/ 0 h 222"/>
                <a:gd name="T84" fmla="*/ 0 w 1329"/>
                <a:gd name="T85" fmla="*/ 0 h 222"/>
                <a:gd name="T86" fmla="*/ 0 w 1329"/>
                <a:gd name="T87" fmla="*/ 0 h 222"/>
                <a:gd name="T88" fmla="*/ 0 w 1329"/>
                <a:gd name="T89" fmla="*/ 0 h 222"/>
                <a:gd name="T90" fmla="*/ 0 w 1329"/>
                <a:gd name="T91" fmla="*/ 0 h 222"/>
                <a:gd name="T92" fmla="*/ 0 w 1329"/>
                <a:gd name="T93" fmla="*/ 0 h 222"/>
                <a:gd name="T94" fmla="*/ 0 w 1329"/>
                <a:gd name="T95" fmla="*/ 0 h 222"/>
                <a:gd name="T96" fmla="*/ 0 w 1329"/>
                <a:gd name="T97" fmla="*/ 0 h 222"/>
                <a:gd name="T98" fmla="*/ 0 w 1329"/>
                <a:gd name="T99" fmla="*/ 0 h 222"/>
                <a:gd name="T100" fmla="*/ 0 w 1329"/>
                <a:gd name="T101" fmla="*/ 0 h 222"/>
                <a:gd name="T102" fmla="*/ 0 w 1329"/>
                <a:gd name="T103" fmla="*/ 0 h 222"/>
                <a:gd name="T104" fmla="*/ 0 w 1329"/>
                <a:gd name="T105" fmla="*/ 0 h 222"/>
                <a:gd name="T106" fmla="*/ 0 w 1329"/>
                <a:gd name="T107" fmla="*/ 0 h 222"/>
                <a:gd name="T108" fmla="*/ 0 w 1329"/>
                <a:gd name="T109" fmla="*/ 0 h 222"/>
                <a:gd name="T110" fmla="*/ 0 w 1329"/>
                <a:gd name="T111" fmla="*/ 0 h 222"/>
                <a:gd name="T112" fmla="*/ 0 w 1329"/>
                <a:gd name="T113" fmla="*/ 0 h 222"/>
                <a:gd name="T114" fmla="*/ 0 w 1329"/>
                <a:gd name="T115" fmla="*/ 0 h 222"/>
                <a:gd name="T116" fmla="*/ 0 w 1329"/>
                <a:gd name="T117" fmla="*/ 0 h 222"/>
                <a:gd name="T118" fmla="*/ 0 w 1329"/>
                <a:gd name="T119" fmla="*/ 0 h 222"/>
                <a:gd name="T120" fmla="*/ 0 w 1329"/>
                <a:gd name="T121" fmla="*/ 0 h 222"/>
                <a:gd name="T122" fmla="*/ 0 w 1329"/>
                <a:gd name="T123" fmla="*/ 0 h 222"/>
                <a:gd name="T124" fmla="*/ 0 w 1329"/>
                <a:gd name="T125" fmla="*/ 0 h 2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29"/>
                <a:gd name="T190" fmla="*/ 0 h 222"/>
                <a:gd name="T191" fmla="*/ 1329 w 1329"/>
                <a:gd name="T192" fmla="*/ 222 h 22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29" h="222">
                  <a:moveTo>
                    <a:pt x="0" y="222"/>
                  </a:moveTo>
                  <a:lnTo>
                    <a:pt x="2" y="214"/>
                  </a:lnTo>
                  <a:lnTo>
                    <a:pt x="18" y="208"/>
                  </a:lnTo>
                  <a:lnTo>
                    <a:pt x="44" y="208"/>
                  </a:lnTo>
                  <a:lnTo>
                    <a:pt x="53" y="201"/>
                  </a:lnTo>
                  <a:lnTo>
                    <a:pt x="67" y="195"/>
                  </a:lnTo>
                  <a:lnTo>
                    <a:pt x="129" y="195"/>
                  </a:lnTo>
                  <a:lnTo>
                    <a:pt x="129" y="187"/>
                  </a:lnTo>
                  <a:lnTo>
                    <a:pt x="151" y="187"/>
                  </a:lnTo>
                  <a:lnTo>
                    <a:pt x="195" y="187"/>
                  </a:lnTo>
                  <a:lnTo>
                    <a:pt x="196" y="181"/>
                  </a:lnTo>
                  <a:lnTo>
                    <a:pt x="254" y="181"/>
                  </a:lnTo>
                  <a:lnTo>
                    <a:pt x="254" y="174"/>
                  </a:lnTo>
                  <a:lnTo>
                    <a:pt x="266" y="174"/>
                  </a:lnTo>
                  <a:lnTo>
                    <a:pt x="269" y="168"/>
                  </a:lnTo>
                  <a:lnTo>
                    <a:pt x="287" y="168"/>
                  </a:lnTo>
                  <a:lnTo>
                    <a:pt x="287" y="160"/>
                  </a:lnTo>
                  <a:lnTo>
                    <a:pt x="297" y="160"/>
                  </a:lnTo>
                  <a:lnTo>
                    <a:pt x="300" y="153"/>
                  </a:lnTo>
                  <a:lnTo>
                    <a:pt x="301" y="147"/>
                  </a:lnTo>
                  <a:lnTo>
                    <a:pt x="322" y="147"/>
                  </a:lnTo>
                  <a:lnTo>
                    <a:pt x="322" y="139"/>
                  </a:lnTo>
                  <a:lnTo>
                    <a:pt x="353" y="139"/>
                  </a:lnTo>
                  <a:lnTo>
                    <a:pt x="363" y="139"/>
                  </a:lnTo>
                  <a:lnTo>
                    <a:pt x="391" y="139"/>
                  </a:lnTo>
                  <a:lnTo>
                    <a:pt x="400" y="139"/>
                  </a:lnTo>
                  <a:lnTo>
                    <a:pt x="429" y="139"/>
                  </a:lnTo>
                  <a:lnTo>
                    <a:pt x="430" y="133"/>
                  </a:lnTo>
                  <a:lnTo>
                    <a:pt x="447" y="133"/>
                  </a:lnTo>
                  <a:lnTo>
                    <a:pt x="447" y="125"/>
                  </a:lnTo>
                  <a:lnTo>
                    <a:pt x="467" y="125"/>
                  </a:lnTo>
                  <a:lnTo>
                    <a:pt x="500" y="125"/>
                  </a:lnTo>
                  <a:lnTo>
                    <a:pt x="544" y="125"/>
                  </a:lnTo>
                  <a:lnTo>
                    <a:pt x="575" y="125"/>
                  </a:lnTo>
                  <a:lnTo>
                    <a:pt x="577" y="118"/>
                  </a:lnTo>
                  <a:lnTo>
                    <a:pt x="611" y="118"/>
                  </a:lnTo>
                  <a:lnTo>
                    <a:pt x="611" y="110"/>
                  </a:lnTo>
                  <a:lnTo>
                    <a:pt x="653" y="110"/>
                  </a:lnTo>
                  <a:lnTo>
                    <a:pt x="668" y="110"/>
                  </a:lnTo>
                  <a:lnTo>
                    <a:pt x="669" y="102"/>
                  </a:lnTo>
                  <a:lnTo>
                    <a:pt x="683" y="102"/>
                  </a:lnTo>
                  <a:lnTo>
                    <a:pt x="686" y="94"/>
                  </a:lnTo>
                  <a:lnTo>
                    <a:pt x="693" y="87"/>
                  </a:lnTo>
                  <a:lnTo>
                    <a:pt x="710" y="87"/>
                  </a:lnTo>
                  <a:lnTo>
                    <a:pt x="714" y="79"/>
                  </a:lnTo>
                  <a:lnTo>
                    <a:pt x="734" y="79"/>
                  </a:lnTo>
                  <a:lnTo>
                    <a:pt x="736" y="71"/>
                  </a:lnTo>
                  <a:lnTo>
                    <a:pt x="827" y="71"/>
                  </a:lnTo>
                  <a:lnTo>
                    <a:pt x="828" y="63"/>
                  </a:lnTo>
                  <a:lnTo>
                    <a:pt x="869" y="63"/>
                  </a:lnTo>
                  <a:lnTo>
                    <a:pt x="872" y="56"/>
                  </a:lnTo>
                  <a:lnTo>
                    <a:pt x="907" y="56"/>
                  </a:lnTo>
                  <a:lnTo>
                    <a:pt x="916" y="48"/>
                  </a:lnTo>
                  <a:lnTo>
                    <a:pt x="952" y="48"/>
                  </a:lnTo>
                  <a:lnTo>
                    <a:pt x="963" y="40"/>
                  </a:lnTo>
                  <a:lnTo>
                    <a:pt x="972" y="32"/>
                  </a:lnTo>
                  <a:lnTo>
                    <a:pt x="984" y="24"/>
                  </a:lnTo>
                  <a:lnTo>
                    <a:pt x="985" y="16"/>
                  </a:lnTo>
                  <a:lnTo>
                    <a:pt x="992" y="8"/>
                  </a:lnTo>
                  <a:lnTo>
                    <a:pt x="1013" y="8"/>
                  </a:lnTo>
                  <a:lnTo>
                    <a:pt x="1046" y="8"/>
                  </a:lnTo>
                  <a:lnTo>
                    <a:pt x="1046" y="0"/>
                  </a:lnTo>
                  <a:lnTo>
                    <a:pt x="1329"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3" name="Freeform 431"/>
            <p:cNvSpPr>
              <a:spLocks/>
            </p:cNvSpPr>
            <p:nvPr/>
          </p:nvSpPr>
          <p:spPr bwMode="auto">
            <a:xfrm>
              <a:off x="3438" y="1431"/>
              <a:ext cx="387" cy="80"/>
            </a:xfrm>
            <a:custGeom>
              <a:avLst/>
              <a:gdLst>
                <a:gd name="T0" fmla="*/ 0 w 1548"/>
                <a:gd name="T1" fmla="*/ 0 h 322"/>
                <a:gd name="T2" fmla="*/ 0 w 1548"/>
                <a:gd name="T3" fmla="*/ 0 h 322"/>
                <a:gd name="T4" fmla="*/ 0 w 1548"/>
                <a:gd name="T5" fmla="*/ 0 h 322"/>
                <a:gd name="T6" fmla="*/ 0 w 1548"/>
                <a:gd name="T7" fmla="*/ 0 h 322"/>
                <a:gd name="T8" fmla="*/ 0 w 1548"/>
                <a:gd name="T9" fmla="*/ 0 h 322"/>
                <a:gd name="T10" fmla="*/ 0 w 1548"/>
                <a:gd name="T11" fmla="*/ 0 h 322"/>
                <a:gd name="T12" fmla="*/ 0 w 1548"/>
                <a:gd name="T13" fmla="*/ 0 h 322"/>
                <a:gd name="T14" fmla="*/ 0 w 1548"/>
                <a:gd name="T15" fmla="*/ 0 h 322"/>
                <a:gd name="T16" fmla="*/ 0 w 1548"/>
                <a:gd name="T17" fmla="*/ 0 h 322"/>
                <a:gd name="T18" fmla="*/ 0 w 1548"/>
                <a:gd name="T19" fmla="*/ 0 h 322"/>
                <a:gd name="T20" fmla="*/ 0 w 1548"/>
                <a:gd name="T21" fmla="*/ 0 h 322"/>
                <a:gd name="T22" fmla="*/ 0 w 1548"/>
                <a:gd name="T23" fmla="*/ 0 h 322"/>
                <a:gd name="T24" fmla="*/ 0 w 1548"/>
                <a:gd name="T25" fmla="*/ 0 h 322"/>
                <a:gd name="T26" fmla="*/ 0 w 1548"/>
                <a:gd name="T27" fmla="*/ 0 h 322"/>
                <a:gd name="T28" fmla="*/ 0 w 1548"/>
                <a:gd name="T29" fmla="*/ 0 h 322"/>
                <a:gd name="T30" fmla="*/ 0 w 1548"/>
                <a:gd name="T31" fmla="*/ 0 h 322"/>
                <a:gd name="T32" fmla="*/ 0 w 1548"/>
                <a:gd name="T33" fmla="*/ 0 h 322"/>
                <a:gd name="T34" fmla="*/ 0 w 1548"/>
                <a:gd name="T35" fmla="*/ 0 h 322"/>
                <a:gd name="T36" fmla="*/ 0 w 1548"/>
                <a:gd name="T37" fmla="*/ 0 h 322"/>
                <a:gd name="T38" fmla="*/ 0 w 1548"/>
                <a:gd name="T39" fmla="*/ 0 h 322"/>
                <a:gd name="T40" fmla="*/ 0 w 1548"/>
                <a:gd name="T41" fmla="*/ 0 h 322"/>
                <a:gd name="T42" fmla="*/ 0 w 1548"/>
                <a:gd name="T43" fmla="*/ 0 h 322"/>
                <a:gd name="T44" fmla="*/ 0 w 1548"/>
                <a:gd name="T45" fmla="*/ 0 h 322"/>
                <a:gd name="T46" fmla="*/ 0 w 1548"/>
                <a:gd name="T47" fmla="*/ 0 h 322"/>
                <a:gd name="T48" fmla="*/ 0 w 1548"/>
                <a:gd name="T49" fmla="*/ 0 h 322"/>
                <a:gd name="T50" fmla="*/ 0 w 1548"/>
                <a:gd name="T51" fmla="*/ 0 h 322"/>
                <a:gd name="T52" fmla="*/ 0 w 1548"/>
                <a:gd name="T53" fmla="*/ 0 h 322"/>
                <a:gd name="T54" fmla="*/ 0 w 1548"/>
                <a:gd name="T55" fmla="*/ 0 h 322"/>
                <a:gd name="T56" fmla="*/ 0 w 1548"/>
                <a:gd name="T57" fmla="*/ 0 h 322"/>
                <a:gd name="T58" fmla="*/ 0 w 1548"/>
                <a:gd name="T59" fmla="*/ 0 h 322"/>
                <a:gd name="T60" fmla="*/ 0 w 1548"/>
                <a:gd name="T61" fmla="*/ 0 h 322"/>
                <a:gd name="T62" fmla="*/ 0 w 1548"/>
                <a:gd name="T63" fmla="*/ 0 h 3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48"/>
                <a:gd name="T97" fmla="*/ 0 h 322"/>
                <a:gd name="T98" fmla="*/ 1548 w 1548"/>
                <a:gd name="T99" fmla="*/ 322 h 3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48" h="322">
                  <a:moveTo>
                    <a:pt x="0" y="322"/>
                  </a:moveTo>
                  <a:lnTo>
                    <a:pt x="0" y="314"/>
                  </a:lnTo>
                  <a:lnTo>
                    <a:pt x="11" y="306"/>
                  </a:lnTo>
                  <a:lnTo>
                    <a:pt x="37" y="306"/>
                  </a:lnTo>
                  <a:lnTo>
                    <a:pt x="95" y="306"/>
                  </a:lnTo>
                  <a:lnTo>
                    <a:pt x="98" y="298"/>
                  </a:lnTo>
                  <a:lnTo>
                    <a:pt x="113" y="298"/>
                  </a:lnTo>
                  <a:lnTo>
                    <a:pt x="126" y="290"/>
                  </a:lnTo>
                  <a:lnTo>
                    <a:pt x="134" y="282"/>
                  </a:lnTo>
                  <a:lnTo>
                    <a:pt x="142" y="273"/>
                  </a:lnTo>
                  <a:lnTo>
                    <a:pt x="152" y="273"/>
                  </a:lnTo>
                  <a:lnTo>
                    <a:pt x="157" y="265"/>
                  </a:lnTo>
                  <a:lnTo>
                    <a:pt x="177" y="265"/>
                  </a:lnTo>
                  <a:lnTo>
                    <a:pt x="227" y="265"/>
                  </a:lnTo>
                  <a:lnTo>
                    <a:pt x="239" y="258"/>
                  </a:lnTo>
                  <a:lnTo>
                    <a:pt x="267" y="258"/>
                  </a:lnTo>
                  <a:lnTo>
                    <a:pt x="271" y="248"/>
                  </a:lnTo>
                  <a:lnTo>
                    <a:pt x="330" y="248"/>
                  </a:lnTo>
                  <a:lnTo>
                    <a:pt x="346" y="240"/>
                  </a:lnTo>
                  <a:lnTo>
                    <a:pt x="365" y="240"/>
                  </a:lnTo>
                  <a:lnTo>
                    <a:pt x="374" y="233"/>
                  </a:lnTo>
                  <a:lnTo>
                    <a:pt x="381" y="224"/>
                  </a:lnTo>
                  <a:lnTo>
                    <a:pt x="387" y="215"/>
                  </a:lnTo>
                  <a:lnTo>
                    <a:pt x="395" y="208"/>
                  </a:lnTo>
                  <a:lnTo>
                    <a:pt x="461" y="208"/>
                  </a:lnTo>
                  <a:lnTo>
                    <a:pt x="480" y="200"/>
                  </a:lnTo>
                  <a:lnTo>
                    <a:pt x="497" y="192"/>
                  </a:lnTo>
                  <a:lnTo>
                    <a:pt x="512" y="192"/>
                  </a:lnTo>
                  <a:lnTo>
                    <a:pt x="529" y="183"/>
                  </a:lnTo>
                  <a:lnTo>
                    <a:pt x="579" y="183"/>
                  </a:lnTo>
                  <a:lnTo>
                    <a:pt x="581" y="175"/>
                  </a:lnTo>
                  <a:lnTo>
                    <a:pt x="685" y="175"/>
                  </a:lnTo>
                  <a:lnTo>
                    <a:pt x="687" y="166"/>
                  </a:lnTo>
                  <a:lnTo>
                    <a:pt x="728" y="166"/>
                  </a:lnTo>
                  <a:lnTo>
                    <a:pt x="732" y="159"/>
                  </a:lnTo>
                  <a:lnTo>
                    <a:pt x="745" y="150"/>
                  </a:lnTo>
                  <a:lnTo>
                    <a:pt x="789" y="150"/>
                  </a:lnTo>
                  <a:lnTo>
                    <a:pt x="794" y="141"/>
                  </a:lnTo>
                  <a:lnTo>
                    <a:pt x="817" y="134"/>
                  </a:lnTo>
                  <a:lnTo>
                    <a:pt x="825" y="125"/>
                  </a:lnTo>
                  <a:lnTo>
                    <a:pt x="867" y="125"/>
                  </a:lnTo>
                  <a:lnTo>
                    <a:pt x="869" y="116"/>
                  </a:lnTo>
                  <a:lnTo>
                    <a:pt x="883" y="109"/>
                  </a:lnTo>
                  <a:lnTo>
                    <a:pt x="894" y="100"/>
                  </a:lnTo>
                  <a:lnTo>
                    <a:pt x="929" y="93"/>
                  </a:lnTo>
                  <a:lnTo>
                    <a:pt x="1010" y="93"/>
                  </a:lnTo>
                  <a:lnTo>
                    <a:pt x="1010" y="84"/>
                  </a:lnTo>
                  <a:lnTo>
                    <a:pt x="1068" y="84"/>
                  </a:lnTo>
                  <a:lnTo>
                    <a:pt x="1073" y="75"/>
                  </a:lnTo>
                  <a:lnTo>
                    <a:pt x="1116" y="75"/>
                  </a:lnTo>
                  <a:lnTo>
                    <a:pt x="1129" y="68"/>
                  </a:lnTo>
                  <a:lnTo>
                    <a:pt x="1156" y="68"/>
                  </a:lnTo>
                  <a:lnTo>
                    <a:pt x="1176" y="59"/>
                  </a:lnTo>
                  <a:lnTo>
                    <a:pt x="1183" y="51"/>
                  </a:lnTo>
                  <a:lnTo>
                    <a:pt x="1184" y="42"/>
                  </a:lnTo>
                  <a:lnTo>
                    <a:pt x="1300" y="42"/>
                  </a:lnTo>
                  <a:lnTo>
                    <a:pt x="1313" y="34"/>
                  </a:lnTo>
                  <a:lnTo>
                    <a:pt x="1324" y="34"/>
                  </a:lnTo>
                  <a:lnTo>
                    <a:pt x="1331" y="25"/>
                  </a:lnTo>
                  <a:lnTo>
                    <a:pt x="1343" y="25"/>
                  </a:lnTo>
                  <a:lnTo>
                    <a:pt x="1356" y="17"/>
                  </a:lnTo>
                  <a:lnTo>
                    <a:pt x="1365" y="9"/>
                  </a:lnTo>
                  <a:lnTo>
                    <a:pt x="1481" y="9"/>
                  </a:lnTo>
                  <a:lnTo>
                    <a:pt x="1489" y="0"/>
                  </a:lnTo>
                  <a:lnTo>
                    <a:pt x="1548"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4" name="Freeform 432"/>
            <p:cNvSpPr>
              <a:spLocks/>
            </p:cNvSpPr>
            <p:nvPr/>
          </p:nvSpPr>
          <p:spPr bwMode="auto">
            <a:xfrm>
              <a:off x="3825" y="1358"/>
              <a:ext cx="307" cy="73"/>
            </a:xfrm>
            <a:custGeom>
              <a:avLst/>
              <a:gdLst>
                <a:gd name="T0" fmla="*/ 0 w 1230"/>
                <a:gd name="T1" fmla="*/ 0 h 290"/>
                <a:gd name="T2" fmla="*/ 0 w 1230"/>
                <a:gd name="T3" fmla="*/ 0 h 290"/>
                <a:gd name="T4" fmla="*/ 0 w 1230"/>
                <a:gd name="T5" fmla="*/ 0 h 290"/>
                <a:gd name="T6" fmla="*/ 0 w 1230"/>
                <a:gd name="T7" fmla="*/ 0 h 290"/>
                <a:gd name="T8" fmla="*/ 0 w 1230"/>
                <a:gd name="T9" fmla="*/ 0 h 290"/>
                <a:gd name="T10" fmla="*/ 0 w 1230"/>
                <a:gd name="T11" fmla="*/ 0 h 290"/>
                <a:gd name="T12" fmla="*/ 0 w 1230"/>
                <a:gd name="T13" fmla="*/ 0 h 290"/>
                <a:gd name="T14" fmla="*/ 0 w 1230"/>
                <a:gd name="T15" fmla="*/ 0 h 290"/>
                <a:gd name="T16" fmla="*/ 0 w 1230"/>
                <a:gd name="T17" fmla="*/ 0 h 290"/>
                <a:gd name="T18" fmla="*/ 0 w 1230"/>
                <a:gd name="T19" fmla="*/ 0 h 290"/>
                <a:gd name="T20" fmla="*/ 0 w 1230"/>
                <a:gd name="T21" fmla="*/ 0 h 290"/>
                <a:gd name="T22" fmla="*/ 0 w 1230"/>
                <a:gd name="T23" fmla="*/ 0 h 290"/>
                <a:gd name="T24" fmla="*/ 0 w 1230"/>
                <a:gd name="T25" fmla="*/ 0 h 290"/>
                <a:gd name="T26" fmla="*/ 0 w 1230"/>
                <a:gd name="T27" fmla="*/ 0 h 290"/>
                <a:gd name="T28" fmla="*/ 0 w 1230"/>
                <a:gd name="T29" fmla="*/ 0 h 290"/>
                <a:gd name="T30" fmla="*/ 0 w 1230"/>
                <a:gd name="T31" fmla="*/ 0 h 290"/>
                <a:gd name="T32" fmla="*/ 0 w 1230"/>
                <a:gd name="T33" fmla="*/ 0 h 290"/>
                <a:gd name="T34" fmla="*/ 0 w 1230"/>
                <a:gd name="T35" fmla="*/ 0 h 290"/>
                <a:gd name="T36" fmla="*/ 0 w 1230"/>
                <a:gd name="T37" fmla="*/ 0 h 290"/>
                <a:gd name="T38" fmla="*/ 0 w 1230"/>
                <a:gd name="T39" fmla="*/ 0 h 290"/>
                <a:gd name="T40" fmla="*/ 0 w 1230"/>
                <a:gd name="T41" fmla="*/ 0 h 290"/>
                <a:gd name="T42" fmla="*/ 0 w 1230"/>
                <a:gd name="T43" fmla="*/ 0 h 290"/>
                <a:gd name="T44" fmla="*/ 0 w 1230"/>
                <a:gd name="T45" fmla="*/ 0 h 290"/>
                <a:gd name="T46" fmla="*/ 0 w 1230"/>
                <a:gd name="T47" fmla="*/ 0 h 290"/>
                <a:gd name="T48" fmla="*/ 0 w 1230"/>
                <a:gd name="T49" fmla="*/ 0 h 290"/>
                <a:gd name="T50" fmla="*/ 0 w 1230"/>
                <a:gd name="T51" fmla="*/ 0 h 290"/>
                <a:gd name="T52" fmla="*/ 0 w 1230"/>
                <a:gd name="T53" fmla="*/ 0 h 290"/>
                <a:gd name="T54" fmla="*/ 0 w 1230"/>
                <a:gd name="T55" fmla="*/ 0 h 290"/>
                <a:gd name="T56" fmla="*/ 0 w 1230"/>
                <a:gd name="T57" fmla="*/ 0 h 290"/>
                <a:gd name="T58" fmla="*/ 0 w 1230"/>
                <a:gd name="T59" fmla="*/ 0 h 290"/>
                <a:gd name="T60" fmla="*/ 0 w 1230"/>
                <a:gd name="T61" fmla="*/ 0 h 290"/>
                <a:gd name="T62" fmla="*/ 0 w 1230"/>
                <a:gd name="T63" fmla="*/ 0 h 290"/>
                <a:gd name="T64" fmla="*/ 0 w 1230"/>
                <a:gd name="T65" fmla="*/ 0 h 290"/>
                <a:gd name="T66" fmla="*/ 0 w 1230"/>
                <a:gd name="T67" fmla="*/ 0 h 290"/>
                <a:gd name="T68" fmla="*/ 0 w 1230"/>
                <a:gd name="T69" fmla="*/ 0 h 290"/>
                <a:gd name="T70" fmla="*/ 0 w 1230"/>
                <a:gd name="T71" fmla="*/ 0 h 290"/>
                <a:gd name="T72" fmla="*/ 0 w 1230"/>
                <a:gd name="T73" fmla="*/ 0 h 290"/>
                <a:gd name="T74" fmla="*/ 0 w 1230"/>
                <a:gd name="T75" fmla="*/ 0 h 290"/>
                <a:gd name="T76" fmla="*/ 0 w 1230"/>
                <a:gd name="T77" fmla="*/ 0 h 290"/>
                <a:gd name="T78" fmla="*/ 0 w 1230"/>
                <a:gd name="T79" fmla="*/ 0 h 290"/>
                <a:gd name="T80" fmla="*/ 0 w 1230"/>
                <a:gd name="T81" fmla="*/ 0 h 290"/>
                <a:gd name="T82" fmla="*/ 0 w 1230"/>
                <a:gd name="T83" fmla="*/ 0 h 290"/>
                <a:gd name="T84" fmla="*/ 0 w 1230"/>
                <a:gd name="T85" fmla="*/ 0 h 290"/>
                <a:gd name="T86" fmla="*/ 0 w 1230"/>
                <a:gd name="T87" fmla="*/ 0 h 290"/>
                <a:gd name="T88" fmla="*/ 0 w 1230"/>
                <a:gd name="T89" fmla="*/ 0 h 290"/>
                <a:gd name="T90" fmla="*/ 0 w 1230"/>
                <a:gd name="T91" fmla="*/ 0 h 290"/>
                <a:gd name="T92" fmla="*/ 0 w 1230"/>
                <a:gd name="T93" fmla="*/ 0 h 290"/>
                <a:gd name="T94" fmla="*/ 0 w 1230"/>
                <a:gd name="T95" fmla="*/ 0 h 290"/>
                <a:gd name="T96" fmla="*/ 0 w 1230"/>
                <a:gd name="T97" fmla="*/ 0 h 290"/>
                <a:gd name="T98" fmla="*/ 0 w 1230"/>
                <a:gd name="T99" fmla="*/ 0 h 290"/>
                <a:gd name="T100" fmla="*/ 0 w 1230"/>
                <a:gd name="T101" fmla="*/ 0 h 290"/>
                <a:gd name="T102" fmla="*/ 0 w 1230"/>
                <a:gd name="T103" fmla="*/ 0 h 290"/>
                <a:gd name="T104" fmla="*/ 0 w 1230"/>
                <a:gd name="T105" fmla="*/ 0 h 290"/>
                <a:gd name="T106" fmla="*/ 0 w 1230"/>
                <a:gd name="T107" fmla="*/ 0 h 290"/>
                <a:gd name="T108" fmla="*/ 0 w 1230"/>
                <a:gd name="T109" fmla="*/ 0 h 290"/>
                <a:gd name="T110" fmla="*/ 0 w 1230"/>
                <a:gd name="T111" fmla="*/ 0 h 290"/>
                <a:gd name="T112" fmla="*/ 0 w 1230"/>
                <a:gd name="T113" fmla="*/ 0 h 290"/>
                <a:gd name="T114" fmla="*/ 0 w 1230"/>
                <a:gd name="T115" fmla="*/ 0 h 290"/>
                <a:gd name="T116" fmla="*/ 0 w 1230"/>
                <a:gd name="T117" fmla="*/ 0 h 290"/>
                <a:gd name="T118" fmla="*/ 0 w 1230"/>
                <a:gd name="T119" fmla="*/ 0 h 290"/>
                <a:gd name="T120" fmla="*/ 0 w 1230"/>
                <a:gd name="T121" fmla="*/ 0 h 290"/>
                <a:gd name="T122" fmla="*/ 0 w 1230"/>
                <a:gd name="T123" fmla="*/ 0 h 290"/>
                <a:gd name="T124" fmla="*/ 0 w 1230"/>
                <a:gd name="T125" fmla="*/ 0 h 2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30"/>
                <a:gd name="T190" fmla="*/ 0 h 290"/>
                <a:gd name="T191" fmla="*/ 1230 w 1230"/>
                <a:gd name="T192" fmla="*/ 290 h 29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30" h="290">
                  <a:moveTo>
                    <a:pt x="0" y="290"/>
                  </a:moveTo>
                  <a:lnTo>
                    <a:pt x="9" y="282"/>
                  </a:lnTo>
                  <a:lnTo>
                    <a:pt x="16" y="274"/>
                  </a:lnTo>
                  <a:lnTo>
                    <a:pt x="19" y="266"/>
                  </a:lnTo>
                  <a:lnTo>
                    <a:pt x="35" y="266"/>
                  </a:lnTo>
                  <a:lnTo>
                    <a:pt x="53" y="257"/>
                  </a:lnTo>
                  <a:lnTo>
                    <a:pt x="64" y="249"/>
                  </a:lnTo>
                  <a:lnTo>
                    <a:pt x="106" y="240"/>
                  </a:lnTo>
                  <a:lnTo>
                    <a:pt x="139" y="240"/>
                  </a:lnTo>
                  <a:lnTo>
                    <a:pt x="148" y="232"/>
                  </a:lnTo>
                  <a:lnTo>
                    <a:pt x="213" y="232"/>
                  </a:lnTo>
                  <a:lnTo>
                    <a:pt x="239" y="224"/>
                  </a:lnTo>
                  <a:lnTo>
                    <a:pt x="255" y="224"/>
                  </a:lnTo>
                  <a:lnTo>
                    <a:pt x="259" y="215"/>
                  </a:lnTo>
                  <a:lnTo>
                    <a:pt x="267" y="206"/>
                  </a:lnTo>
                  <a:lnTo>
                    <a:pt x="323" y="206"/>
                  </a:lnTo>
                  <a:lnTo>
                    <a:pt x="344" y="199"/>
                  </a:lnTo>
                  <a:lnTo>
                    <a:pt x="429" y="199"/>
                  </a:lnTo>
                  <a:lnTo>
                    <a:pt x="497" y="199"/>
                  </a:lnTo>
                  <a:lnTo>
                    <a:pt x="497" y="190"/>
                  </a:lnTo>
                  <a:lnTo>
                    <a:pt x="577" y="190"/>
                  </a:lnTo>
                  <a:lnTo>
                    <a:pt x="578" y="181"/>
                  </a:lnTo>
                  <a:lnTo>
                    <a:pt x="610" y="181"/>
                  </a:lnTo>
                  <a:lnTo>
                    <a:pt x="620" y="173"/>
                  </a:lnTo>
                  <a:lnTo>
                    <a:pt x="646" y="173"/>
                  </a:lnTo>
                  <a:lnTo>
                    <a:pt x="679" y="173"/>
                  </a:lnTo>
                  <a:lnTo>
                    <a:pt x="688" y="173"/>
                  </a:lnTo>
                  <a:lnTo>
                    <a:pt x="699" y="164"/>
                  </a:lnTo>
                  <a:lnTo>
                    <a:pt x="710" y="164"/>
                  </a:lnTo>
                  <a:lnTo>
                    <a:pt x="712" y="155"/>
                  </a:lnTo>
                  <a:lnTo>
                    <a:pt x="716" y="146"/>
                  </a:lnTo>
                  <a:lnTo>
                    <a:pt x="747" y="146"/>
                  </a:lnTo>
                  <a:lnTo>
                    <a:pt x="752" y="138"/>
                  </a:lnTo>
                  <a:lnTo>
                    <a:pt x="753" y="128"/>
                  </a:lnTo>
                  <a:lnTo>
                    <a:pt x="782" y="128"/>
                  </a:lnTo>
                  <a:lnTo>
                    <a:pt x="791" y="128"/>
                  </a:lnTo>
                  <a:lnTo>
                    <a:pt x="800" y="119"/>
                  </a:lnTo>
                  <a:lnTo>
                    <a:pt x="815" y="119"/>
                  </a:lnTo>
                  <a:lnTo>
                    <a:pt x="828" y="119"/>
                  </a:lnTo>
                  <a:lnTo>
                    <a:pt x="857" y="119"/>
                  </a:lnTo>
                  <a:lnTo>
                    <a:pt x="857" y="110"/>
                  </a:lnTo>
                  <a:lnTo>
                    <a:pt x="858" y="100"/>
                  </a:lnTo>
                  <a:lnTo>
                    <a:pt x="891" y="100"/>
                  </a:lnTo>
                  <a:lnTo>
                    <a:pt x="900" y="100"/>
                  </a:lnTo>
                  <a:lnTo>
                    <a:pt x="900" y="90"/>
                  </a:lnTo>
                  <a:lnTo>
                    <a:pt x="908" y="81"/>
                  </a:lnTo>
                  <a:lnTo>
                    <a:pt x="916" y="71"/>
                  </a:lnTo>
                  <a:lnTo>
                    <a:pt x="926" y="71"/>
                  </a:lnTo>
                  <a:lnTo>
                    <a:pt x="934" y="61"/>
                  </a:lnTo>
                  <a:lnTo>
                    <a:pt x="966" y="61"/>
                  </a:lnTo>
                  <a:lnTo>
                    <a:pt x="967" y="51"/>
                  </a:lnTo>
                  <a:lnTo>
                    <a:pt x="976" y="51"/>
                  </a:lnTo>
                  <a:lnTo>
                    <a:pt x="986" y="41"/>
                  </a:lnTo>
                  <a:lnTo>
                    <a:pt x="997" y="41"/>
                  </a:lnTo>
                  <a:lnTo>
                    <a:pt x="1147" y="41"/>
                  </a:lnTo>
                  <a:lnTo>
                    <a:pt x="1160" y="41"/>
                  </a:lnTo>
                  <a:lnTo>
                    <a:pt x="1164" y="30"/>
                  </a:lnTo>
                  <a:lnTo>
                    <a:pt x="1179" y="30"/>
                  </a:lnTo>
                  <a:lnTo>
                    <a:pt x="1179" y="20"/>
                  </a:lnTo>
                  <a:lnTo>
                    <a:pt x="1207" y="20"/>
                  </a:lnTo>
                  <a:lnTo>
                    <a:pt x="1207" y="9"/>
                  </a:lnTo>
                  <a:lnTo>
                    <a:pt x="1220" y="9"/>
                  </a:lnTo>
                  <a:lnTo>
                    <a:pt x="1230"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85" name="Freeform 433"/>
            <p:cNvSpPr>
              <a:spLocks/>
            </p:cNvSpPr>
            <p:nvPr/>
          </p:nvSpPr>
          <p:spPr bwMode="auto">
            <a:xfrm>
              <a:off x="4132" y="1268"/>
              <a:ext cx="615" cy="90"/>
            </a:xfrm>
            <a:custGeom>
              <a:avLst/>
              <a:gdLst>
                <a:gd name="T0" fmla="*/ 0 w 2458"/>
                <a:gd name="T1" fmla="*/ 0 h 363"/>
                <a:gd name="T2" fmla="*/ 0 w 2458"/>
                <a:gd name="T3" fmla="*/ 0 h 363"/>
                <a:gd name="T4" fmla="*/ 0 w 2458"/>
                <a:gd name="T5" fmla="*/ 0 h 363"/>
                <a:gd name="T6" fmla="*/ 0 w 2458"/>
                <a:gd name="T7" fmla="*/ 0 h 363"/>
                <a:gd name="T8" fmla="*/ 0 w 2458"/>
                <a:gd name="T9" fmla="*/ 0 h 363"/>
                <a:gd name="T10" fmla="*/ 0 w 2458"/>
                <a:gd name="T11" fmla="*/ 0 h 363"/>
                <a:gd name="T12" fmla="*/ 0 w 2458"/>
                <a:gd name="T13" fmla="*/ 0 h 363"/>
                <a:gd name="T14" fmla="*/ 0 w 2458"/>
                <a:gd name="T15" fmla="*/ 0 h 363"/>
                <a:gd name="T16" fmla="*/ 0 w 2458"/>
                <a:gd name="T17" fmla="*/ 0 h 363"/>
                <a:gd name="T18" fmla="*/ 0 w 2458"/>
                <a:gd name="T19" fmla="*/ 0 h 363"/>
                <a:gd name="T20" fmla="*/ 0 w 2458"/>
                <a:gd name="T21" fmla="*/ 0 h 363"/>
                <a:gd name="T22" fmla="*/ 0 w 2458"/>
                <a:gd name="T23" fmla="*/ 0 h 363"/>
                <a:gd name="T24" fmla="*/ 0 w 2458"/>
                <a:gd name="T25" fmla="*/ 0 h 363"/>
                <a:gd name="T26" fmla="*/ 0 w 2458"/>
                <a:gd name="T27" fmla="*/ 0 h 363"/>
                <a:gd name="T28" fmla="*/ 0 w 2458"/>
                <a:gd name="T29" fmla="*/ 0 h 363"/>
                <a:gd name="T30" fmla="*/ 0 w 2458"/>
                <a:gd name="T31" fmla="*/ 0 h 363"/>
                <a:gd name="T32" fmla="*/ 0 w 2458"/>
                <a:gd name="T33" fmla="*/ 0 h 363"/>
                <a:gd name="T34" fmla="*/ 0 w 2458"/>
                <a:gd name="T35" fmla="*/ 0 h 363"/>
                <a:gd name="T36" fmla="*/ 0 w 2458"/>
                <a:gd name="T37" fmla="*/ 0 h 363"/>
                <a:gd name="T38" fmla="*/ 0 w 2458"/>
                <a:gd name="T39" fmla="*/ 0 h 363"/>
                <a:gd name="T40" fmla="*/ 0 w 2458"/>
                <a:gd name="T41" fmla="*/ 0 h 363"/>
                <a:gd name="T42" fmla="*/ 0 w 2458"/>
                <a:gd name="T43" fmla="*/ 0 h 363"/>
                <a:gd name="T44" fmla="*/ 0 w 2458"/>
                <a:gd name="T45" fmla="*/ 0 h 363"/>
                <a:gd name="T46" fmla="*/ 0 w 2458"/>
                <a:gd name="T47" fmla="*/ 0 h 363"/>
                <a:gd name="T48" fmla="*/ 0 w 2458"/>
                <a:gd name="T49" fmla="*/ 0 h 363"/>
                <a:gd name="T50" fmla="*/ 0 w 2458"/>
                <a:gd name="T51" fmla="*/ 0 h 363"/>
                <a:gd name="T52" fmla="*/ 0 w 2458"/>
                <a:gd name="T53" fmla="*/ 0 h 363"/>
                <a:gd name="T54" fmla="*/ 0 w 2458"/>
                <a:gd name="T55" fmla="*/ 0 h 363"/>
                <a:gd name="T56" fmla="*/ 0 w 2458"/>
                <a:gd name="T57" fmla="*/ 0 h 363"/>
                <a:gd name="T58" fmla="*/ 0 w 2458"/>
                <a:gd name="T59" fmla="*/ 0 h 363"/>
                <a:gd name="T60" fmla="*/ 0 w 2458"/>
                <a:gd name="T61" fmla="*/ 0 h 363"/>
                <a:gd name="T62" fmla="*/ 0 w 2458"/>
                <a:gd name="T63" fmla="*/ 0 h 3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58"/>
                <a:gd name="T97" fmla="*/ 0 h 363"/>
                <a:gd name="T98" fmla="*/ 2458 w 2458"/>
                <a:gd name="T99" fmla="*/ 363 h 3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58" h="363">
                  <a:moveTo>
                    <a:pt x="0" y="363"/>
                  </a:moveTo>
                  <a:lnTo>
                    <a:pt x="4" y="352"/>
                  </a:lnTo>
                  <a:lnTo>
                    <a:pt x="22" y="352"/>
                  </a:lnTo>
                  <a:lnTo>
                    <a:pt x="54" y="352"/>
                  </a:lnTo>
                  <a:lnTo>
                    <a:pt x="55" y="342"/>
                  </a:lnTo>
                  <a:lnTo>
                    <a:pt x="99" y="342"/>
                  </a:lnTo>
                  <a:lnTo>
                    <a:pt x="109" y="331"/>
                  </a:lnTo>
                  <a:lnTo>
                    <a:pt x="280" y="331"/>
                  </a:lnTo>
                  <a:lnTo>
                    <a:pt x="295" y="320"/>
                  </a:lnTo>
                  <a:lnTo>
                    <a:pt x="304" y="309"/>
                  </a:lnTo>
                  <a:lnTo>
                    <a:pt x="354" y="309"/>
                  </a:lnTo>
                  <a:lnTo>
                    <a:pt x="370" y="298"/>
                  </a:lnTo>
                  <a:lnTo>
                    <a:pt x="460" y="298"/>
                  </a:lnTo>
                  <a:lnTo>
                    <a:pt x="465" y="289"/>
                  </a:lnTo>
                  <a:lnTo>
                    <a:pt x="482" y="289"/>
                  </a:lnTo>
                  <a:lnTo>
                    <a:pt x="491" y="289"/>
                  </a:lnTo>
                  <a:lnTo>
                    <a:pt x="507" y="289"/>
                  </a:lnTo>
                  <a:lnTo>
                    <a:pt x="509" y="277"/>
                  </a:lnTo>
                  <a:lnTo>
                    <a:pt x="521" y="266"/>
                  </a:lnTo>
                  <a:lnTo>
                    <a:pt x="604" y="266"/>
                  </a:lnTo>
                  <a:lnTo>
                    <a:pt x="630" y="255"/>
                  </a:lnTo>
                  <a:lnTo>
                    <a:pt x="642" y="255"/>
                  </a:lnTo>
                  <a:lnTo>
                    <a:pt x="646" y="243"/>
                  </a:lnTo>
                  <a:lnTo>
                    <a:pt x="783" y="243"/>
                  </a:lnTo>
                  <a:lnTo>
                    <a:pt x="791" y="232"/>
                  </a:lnTo>
                  <a:lnTo>
                    <a:pt x="816" y="232"/>
                  </a:lnTo>
                  <a:lnTo>
                    <a:pt x="831" y="221"/>
                  </a:lnTo>
                  <a:lnTo>
                    <a:pt x="927" y="221"/>
                  </a:lnTo>
                  <a:lnTo>
                    <a:pt x="937" y="209"/>
                  </a:lnTo>
                  <a:lnTo>
                    <a:pt x="959" y="209"/>
                  </a:lnTo>
                  <a:lnTo>
                    <a:pt x="962" y="198"/>
                  </a:lnTo>
                  <a:lnTo>
                    <a:pt x="1037" y="198"/>
                  </a:lnTo>
                  <a:lnTo>
                    <a:pt x="1041" y="186"/>
                  </a:lnTo>
                  <a:lnTo>
                    <a:pt x="1105" y="186"/>
                  </a:lnTo>
                  <a:lnTo>
                    <a:pt x="1115" y="176"/>
                  </a:lnTo>
                  <a:lnTo>
                    <a:pt x="1238" y="176"/>
                  </a:lnTo>
                  <a:lnTo>
                    <a:pt x="1239" y="164"/>
                  </a:lnTo>
                  <a:lnTo>
                    <a:pt x="1348" y="164"/>
                  </a:lnTo>
                  <a:lnTo>
                    <a:pt x="1348" y="153"/>
                  </a:lnTo>
                  <a:lnTo>
                    <a:pt x="1369" y="142"/>
                  </a:lnTo>
                  <a:lnTo>
                    <a:pt x="1426" y="142"/>
                  </a:lnTo>
                  <a:lnTo>
                    <a:pt x="1448" y="130"/>
                  </a:lnTo>
                  <a:lnTo>
                    <a:pt x="1502" y="130"/>
                  </a:lnTo>
                  <a:lnTo>
                    <a:pt x="1504" y="118"/>
                  </a:lnTo>
                  <a:lnTo>
                    <a:pt x="1577" y="118"/>
                  </a:lnTo>
                  <a:lnTo>
                    <a:pt x="1587" y="107"/>
                  </a:lnTo>
                  <a:lnTo>
                    <a:pt x="1892" y="107"/>
                  </a:lnTo>
                  <a:lnTo>
                    <a:pt x="1893" y="95"/>
                  </a:lnTo>
                  <a:lnTo>
                    <a:pt x="2001" y="95"/>
                  </a:lnTo>
                  <a:lnTo>
                    <a:pt x="2001" y="83"/>
                  </a:lnTo>
                  <a:lnTo>
                    <a:pt x="2075" y="83"/>
                  </a:lnTo>
                  <a:lnTo>
                    <a:pt x="2079" y="72"/>
                  </a:lnTo>
                  <a:lnTo>
                    <a:pt x="2086" y="60"/>
                  </a:lnTo>
                  <a:lnTo>
                    <a:pt x="2115" y="60"/>
                  </a:lnTo>
                  <a:lnTo>
                    <a:pt x="2115" y="48"/>
                  </a:lnTo>
                  <a:lnTo>
                    <a:pt x="2222" y="48"/>
                  </a:lnTo>
                  <a:lnTo>
                    <a:pt x="2227" y="37"/>
                  </a:lnTo>
                  <a:lnTo>
                    <a:pt x="2254" y="37"/>
                  </a:lnTo>
                  <a:lnTo>
                    <a:pt x="2282" y="37"/>
                  </a:lnTo>
                  <a:lnTo>
                    <a:pt x="2285" y="25"/>
                  </a:lnTo>
                  <a:lnTo>
                    <a:pt x="2356" y="25"/>
                  </a:lnTo>
                  <a:lnTo>
                    <a:pt x="2357" y="13"/>
                  </a:lnTo>
                  <a:lnTo>
                    <a:pt x="2435" y="13"/>
                  </a:lnTo>
                  <a:lnTo>
                    <a:pt x="2458" y="13"/>
                  </a:lnTo>
                  <a:lnTo>
                    <a:pt x="2458" y="0"/>
                  </a:lnTo>
                </a:path>
              </a:pathLst>
            </a:custGeom>
            <a:noFill/>
            <a:ln w="28575">
              <a:solidFill>
                <a:srgbClr val="99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8612" name="Freeform 434"/>
          <p:cNvSpPr>
            <a:spLocks/>
          </p:cNvSpPr>
          <p:nvPr/>
        </p:nvSpPr>
        <p:spPr bwMode="auto">
          <a:xfrm flipV="1">
            <a:off x="6477000" y="3133725"/>
            <a:ext cx="58738" cy="46038"/>
          </a:xfrm>
          <a:custGeom>
            <a:avLst/>
            <a:gdLst>
              <a:gd name="T0" fmla="*/ 0 w 111"/>
              <a:gd name="T1" fmla="*/ 0 h 45719"/>
              <a:gd name="T2" fmla="*/ 2147483647 w 111"/>
              <a:gd name="T3" fmla="*/ 0 h 45719"/>
              <a:gd name="T4" fmla="*/ 2147483647 w 111"/>
              <a:gd name="T5" fmla="*/ 0 h 45719"/>
              <a:gd name="T6" fmla="*/ 2147483647 w 111"/>
              <a:gd name="T7" fmla="*/ 0 h 45719"/>
              <a:gd name="T8" fmla="*/ 2147483647 w 111"/>
              <a:gd name="T9" fmla="*/ 0 h 45719"/>
              <a:gd name="T10" fmla="*/ 2147483647 w 111"/>
              <a:gd name="T11" fmla="*/ 0 h 45719"/>
              <a:gd name="T12" fmla="*/ 0 60000 65536"/>
              <a:gd name="T13" fmla="*/ 0 60000 65536"/>
              <a:gd name="T14" fmla="*/ 0 60000 65536"/>
              <a:gd name="T15" fmla="*/ 0 60000 65536"/>
              <a:gd name="T16" fmla="*/ 0 60000 65536"/>
              <a:gd name="T17" fmla="*/ 0 60000 65536"/>
              <a:gd name="T18" fmla="*/ 0 w 111"/>
              <a:gd name="T19" fmla="*/ 0 h 45719"/>
              <a:gd name="T20" fmla="*/ 111 w 111"/>
              <a:gd name="T21" fmla="*/ 0 h 45719"/>
            </a:gdLst>
            <a:ahLst/>
            <a:cxnLst>
              <a:cxn ang="T12">
                <a:pos x="T0" y="T1"/>
              </a:cxn>
              <a:cxn ang="T13">
                <a:pos x="T2" y="T3"/>
              </a:cxn>
              <a:cxn ang="T14">
                <a:pos x="T4" y="T5"/>
              </a:cxn>
              <a:cxn ang="T15">
                <a:pos x="T6" y="T7"/>
              </a:cxn>
              <a:cxn ang="T16">
                <a:pos x="T8" y="T9"/>
              </a:cxn>
              <a:cxn ang="T17">
                <a:pos x="T10" y="T11"/>
              </a:cxn>
            </a:cxnLst>
            <a:rect l="T18" t="T19" r="T20" b="T21"/>
            <a:pathLst>
              <a:path w="111" h="45719">
                <a:moveTo>
                  <a:pt x="0" y="0"/>
                </a:moveTo>
                <a:lnTo>
                  <a:pt x="10" y="0"/>
                </a:lnTo>
                <a:lnTo>
                  <a:pt x="38" y="0"/>
                </a:lnTo>
                <a:lnTo>
                  <a:pt x="77" y="0"/>
                </a:lnTo>
                <a:lnTo>
                  <a:pt x="86" y="0"/>
                </a:lnTo>
                <a:lnTo>
                  <a:pt x="111"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13" name="Text Box 23"/>
          <p:cNvSpPr txBox="1">
            <a:spLocks noChangeArrowheads="1"/>
          </p:cNvSpPr>
          <p:nvPr/>
        </p:nvSpPr>
        <p:spPr bwMode="auto">
          <a:xfrm>
            <a:off x="1470025" y="5900738"/>
            <a:ext cx="69707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600" b="1">
                <a:latin typeface="Arial" charset="0"/>
              </a:rPr>
              <a:t>Days after Randomisation</a:t>
            </a:r>
          </a:p>
        </p:txBody>
      </p:sp>
      <p:sp>
        <p:nvSpPr>
          <p:cNvPr id="68614" name="Text Box 33"/>
          <p:cNvSpPr txBox="1">
            <a:spLocks noChangeArrowheads="1"/>
          </p:cNvSpPr>
          <p:nvPr/>
        </p:nvSpPr>
        <p:spPr bwMode="auto">
          <a:xfrm>
            <a:off x="1252538" y="5711825"/>
            <a:ext cx="374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0</a:t>
            </a:r>
          </a:p>
        </p:txBody>
      </p:sp>
      <p:sp>
        <p:nvSpPr>
          <p:cNvPr id="68615" name="Text Box 34"/>
          <p:cNvSpPr txBox="1">
            <a:spLocks noChangeArrowheads="1"/>
          </p:cNvSpPr>
          <p:nvPr/>
        </p:nvSpPr>
        <p:spPr bwMode="auto">
          <a:xfrm>
            <a:off x="2314575" y="5715000"/>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60</a:t>
            </a:r>
          </a:p>
        </p:txBody>
      </p:sp>
      <p:sp>
        <p:nvSpPr>
          <p:cNvPr id="68616" name="Text Box 35"/>
          <p:cNvSpPr txBox="1">
            <a:spLocks noChangeArrowheads="1"/>
          </p:cNvSpPr>
          <p:nvPr/>
        </p:nvSpPr>
        <p:spPr bwMode="auto">
          <a:xfrm>
            <a:off x="3403600" y="5711825"/>
            <a:ext cx="63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120</a:t>
            </a:r>
          </a:p>
        </p:txBody>
      </p:sp>
      <p:sp>
        <p:nvSpPr>
          <p:cNvPr id="68617" name="Text Box 36"/>
          <p:cNvSpPr txBox="1">
            <a:spLocks noChangeArrowheads="1"/>
          </p:cNvSpPr>
          <p:nvPr/>
        </p:nvSpPr>
        <p:spPr bwMode="auto">
          <a:xfrm>
            <a:off x="4546600" y="5711825"/>
            <a:ext cx="63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180</a:t>
            </a:r>
          </a:p>
        </p:txBody>
      </p:sp>
      <p:sp>
        <p:nvSpPr>
          <p:cNvPr id="68618" name="Text Box 37"/>
          <p:cNvSpPr txBox="1">
            <a:spLocks noChangeArrowheads="1"/>
          </p:cNvSpPr>
          <p:nvPr/>
        </p:nvSpPr>
        <p:spPr bwMode="auto">
          <a:xfrm>
            <a:off x="5689600" y="5711825"/>
            <a:ext cx="63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240</a:t>
            </a:r>
          </a:p>
        </p:txBody>
      </p:sp>
      <p:sp>
        <p:nvSpPr>
          <p:cNvPr id="68619" name="Text Box 38"/>
          <p:cNvSpPr txBox="1">
            <a:spLocks noChangeArrowheads="1"/>
          </p:cNvSpPr>
          <p:nvPr/>
        </p:nvSpPr>
        <p:spPr bwMode="auto">
          <a:xfrm>
            <a:off x="6756400" y="5711825"/>
            <a:ext cx="63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300</a:t>
            </a:r>
          </a:p>
        </p:txBody>
      </p:sp>
      <p:sp>
        <p:nvSpPr>
          <p:cNvPr id="68620" name="Text Box 39"/>
          <p:cNvSpPr txBox="1">
            <a:spLocks noChangeArrowheads="1"/>
          </p:cNvSpPr>
          <p:nvPr/>
        </p:nvSpPr>
        <p:spPr bwMode="auto">
          <a:xfrm>
            <a:off x="7975600" y="5711825"/>
            <a:ext cx="635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400" b="1">
                <a:latin typeface="Arial" charset="0"/>
              </a:rPr>
              <a:t>360</a:t>
            </a:r>
          </a:p>
        </p:txBody>
      </p:sp>
      <p:sp>
        <p:nvSpPr>
          <p:cNvPr id="68621" name="Text Box 40"/>
          <p:cNvSpPr txBox="1">
            <a:spLocks noChangeArrowheads="1"/>
          </p:cNvSpPr>
          <p:nvPr/>
        </p:nvSpPr>
        <p:spPr bwMode="auto">
          <a:xfrm>
            <a:off x="719138" y="1752600"/>
            <a:ext cx="4778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12</a:t>
            </a:r>
          </a:p>
        </p:txBody>
      </p:sp>
      <p:sp>
        <p:nvSpPr>
          <p:cNvPr id="68622" name="Text Box 41"/>
          <p:cNvSpPr txBox="1">
            <a:spLocks noChangeArrowheads="1"/>
          </p:cNvSpPr>
          <p:nvPr/>
        </p:nvSpPr>
        <p:spPr bwMode="auto">
          <a:xfrm>
            <a:off x="741363" y="2054225"/>
            <a:ext cx="4778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11</a:t>
            </a:r>
          </a:p>
        </p:txBody>
      </p:sp>
      <p:sp>
        <p:nvSpPr>
          <p:cNvPr id="68623" name="Text Box 42"/>
          <p:cNvSpPr txBox="1">
            <a:spLocks noChangeArrowheads="1"/>
          </p:cNvSpPr>
          <p:nvPr/>
        </p:nvSpPr>
        <p:spPr bwMode="auto">
          <a:xfrm>
            <a:off x="712788" y="2435225"/>
            <a:ext cx="4778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10</a:t>
            </a:r>
          </a:p>
        </p:txBody>
      </p:sp>
      <p:sp>
        <p:nvSpPr>
          <p:cNvPr id="68624" name="Text Box 43"/>
          <p:cNvSpPr txBox="1">
            <a:spLocks noChangeArrowheads="1"/>
          </p:cNvSpPr>
          <p:nvPr/>
        </p:nvSpPr>
        <p:spPr bwMode="auto">
          <a:xfrm>
            <a:off x="804863" y="27400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9</a:t>
            </a:r>
          </a:p>
        </p:txBody>
      </p:sp>
      <p:sp>
        <p:nvSpPr>
          <p:cNvPr id="68625" name="Text Box 44"/>
          <p:cNvSpPr txBox="1">
            <a:spLocks noChangeArrowheads="1"/>
          </p:cNvSpPr>
          <p:nvPr/>
        </p:nvSpPr>
        <p:spPr bwMode="auto">
          <a:xfrm>
            <a:off x="804863" y="30448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8</a:t>
            </a:r>
          </a:p>
        </p:txBody>
      </p:sp>
      <p:sp>
        <p:nvSpPr>
          <p:cNvPr id="68626" name="Text Box 45"/>
          <p:cNvSpPr txBox="1">
            <a:spLocks noChangeArrowheads="1"/>
          </p:cNvSpPr>
          <p:nvPr/>
        </p:nvSpPr>
        <p:spPr bwMode="auto">
          <a:xfrm>
            <a:off x="804863" y="33496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7</a:t>
            </a:r>
          </a:p>
        </p:txBody>
      </p:sp>
      <p:sp>
        <p:nvSpPr>
          <p:cNvPr id="68627" name="Text Box 46"/>
          <p:cNvSpPr txBox="1">
            <a:spLocks noChangeArrowheads="1"/>
          </p:cNvSpPr>
          <p:nvPr/>
        </p:nvSpPr>
        <p:spPr bwMode="auto">
          <a:xfrm>
            <a:off x="804863" y="3657600"/>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6</a:t>
            </a:r>
          </a:p>
        </p:txBody>
      </p:sp>
      <p:sp>
        <p:nvSpPr>
          <p:cNvPr id="68628" name="Text Box 47"/>
          <p:cNvSpPr txBox="1">
            <a:spLocks noChangeArrowheads="1"/>
          </p:cNvSpPr>
          <p:nvPr/>
        </p:nvSpPr>
        <p:spPr bwMode="auto">
          <a:xfrm>
            <a:off x="804863" y="40354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5</a:t>
            </a:r>
          </a:p>
        </p:txBody>
      </p:sp>
      <p:sp>
        <p:nvSpPr>
          <p:cNvPr id="68629" name="Text Box 48"/>
          <p:cNvSpPr txBox="1">
            <a:spLocks noChangeArrowheads="1"/>
          </p:cNvSpPr>
          <p:nvPr/>
        </p:nvSpPr>
        <p:spPr bwMode="auto">
          <a:xfrm>
            <a:off x="804863" y="43402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4</a:t>
            </a:r>
          </a:p>
        </p:txBody>
      </p:sp>
      <p:sp>
        <p:nvSpPr>
          <p:cNvPr id="68630" name="Text Box 49"/>
          <p:cNvSpPr txBox="1">
            <a:spLocks noChangeArrowheads="1"/>
          </p:cNvSpPr>
          <p:nvPr/>
        </p:nvSpPr>
        <p:spPr bwMode="auto">
          <a:xfrm>
            <a:off x="808038" y="46450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3</a:t>
            </a:r>
          </a:p>
        </p:txBody>
      </p:sp>
      <p:sp>
        <p:nvSpPr>
          <p:cNvPr id="68631" name="Text Box 50"/>
          <p:cNvSpPr txBox="1">
            <a:spLocks noChangeArrowheads="1"/>
          </p:cNvSpPr>
          <p:nvPr/>
        </p:nvSpPr>
        <p:spPr bwMode="auto">
          <a:xfrm>
            <a:off x="804863" y="49498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2</a:t>
            </a:r>
          </a:p>
        </p:txBody>
      </p:sp>
      <p:sp>
        <p:nvSpPr>
          <p:cNvPr id="68632" name="Text Box 51"/>
          <p:cNvSpPr txBox="1">
            <a:spLocks noChangeArrowheads="1"/>
          </p:cNvSpPr>
          <p:nvPr/>
        </p:nvSpPr>
        <p:spPr bwMode="auto">
          <a:xfrm>
            <a:off x="788988" y="5254625"/>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1</a:t>
            </a:r>
          </a:p>
        </p:txBody>
      </p:sp>
      <p:sp>
        <p:nvSpPr>
          <p:cNvPr id="68633" name="Text Box 52"/>
          <p:cNvSpPr txBox="1">
            <a:spLocks noChangeArrowheads="1"/>
          </p:cNvSpPr>
          <p:nvPr/>
        </p:nvSpPr>
        <p:spPr bwMode="auto">
          <a:xfrm>
            <a:off x="804863" y="5486400"/>
            <a:ext cx="354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GB" altLang="en-US" sz="1400" b="1">
                <a:latin typeface="Arial" charset="0"/>
              </a:rPr>
              <a:t>0</a:t>
            </a:r>
          </a:p>
        </p:txBody>
      </p:sp>
      <p:sp>
        <p:nvSpPr>
          <p:cNvPr id="68634" name="Text Box 54"/>
          <p:cNvSpPr txBox="1">
            <a:spLocks noChangeArrowheads="1"/>
          </p:cNvSpPr>
          <p:nvPr/>
        </p:nvSpPr>
        <p:spPr bwMode="auto">
          <a:xfrm rot="-5400000">
            <a:off x="-1599406" y="3352006"/>
            <a:ext cx="4451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600" b="1">
                <a:latin typeface="Arial" charset="0"/>
              </a:rPr>
              <a:t>Cumulative incidence (%)</a:t>
            </a:r>
          </a:p>
        </p:txBody>
      </p:sp>
      <p:sp>
        <p:nvSpPr>
          <p:cNvPr id="68635" name="Text Box 58"/>
          <p:cNvSpPr txBox="1">
            <a:spLocks noChangeArrowheads="1"/>
          </p:cNvSpPr>
          <p:nvPr/>
        </p:nvSpPr>
        <p:spPr bwMode="auto">
          <a:xfrm>
            <a:off x="8091488" y="2405063"/>
            <a:ext cx="747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600">
                <a:latin typeface="Arial" charset="0"/>
              </a:rPr>
              <a:t>9.8%</a:t>
            </a:r>
          </a:p>
        </p:txBody>
      </p:sp>
      <p:sp>
        <p:nvSpPr>
          <p:cNvPr id="68636" name="Text Box 59"/>
          <p:cNvSpPr txBox="1">
            <a:spLocks noChangeArrowheads="1"/>
          </p:cNvSpPr>
          <p:nvPr/>
        </p:nvSpPr>
        <p:spPr bwMode="auto">
          <a:xfrm>
            <a:off x="8148638" y="1828800"/>
            <a:ext cx="766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600">
                <a:latin typeface="Arial" charset="0"/>
              </a:rPr>
              <a:t>11.7%</a:t>
            </a:r>
          </a:p>
        </p:txBody>
      </p:sp>
      <p:grpSp>
        <p:nvGrpSpPr>
          <p:cNvPr id="68637" name="Group 289"/>
          <p:cNvGrpSpPr>
            <a:grpSpLocks/>
          </p:cNvGrpSpPr>
          <p:nvPr/>
        </p:nvGrpSpPr>
        <p:grpSpPr bwMode="auto">
          <a:xfrm>
            <a:off x="1149350" y="1295400"/>
            <a:ext cx="7132638" cy="4467225"/>
            <a:chOff x="1382" y="947"/>
            <a:chExt cx="3395" cy="2157"/>
          </a:xfrm>
        </p:grpSpPr>
        <p:sp>
          <p:nvSpPr>
            <p:cNvPr id="68649" name="Line 60"/>
            <p:cNvSpPr>
              <a:spLocks noChangeShapeType="1"/>
            </p:cNvSpPr>
            <p:nvPr/>
          </p:nvSpPr>
          <p:spPr bwMode="auto">
            <a:xfrm>
              <a:off x="1416" y="3064"/>
              <a:ext cx="336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0" name="Line 61"/>
            <p:cNvSpPr>
              <a:spLocks noChangeShapeType="1"/>
            </p:cNvSpPr>
            <p:nvPr/>
          </p:nvSpPr>
          <p:spPr bwMode="auto">
            <a:xfrm>
              <a:off x="4772" y="3056"/>
              <a:ext cx="0" cy="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1" name="Line 62"/>
            <p:cNvSpPr>
              <a:spLocks noChangeShapeType="1"/>
            </p:cNvSpPr>
            <p:nvPr/>
          </p:nvSpPr>
          <p:spPr bwMode="auto">
            <a:xfrm>
              <a:off x="1536"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2" name="Line 63"/>
            <p:cNvSpPr>
              <a:spLocks noChangeShapeType="1"/>
            </p:cNvSpPr>
            <p:nvPr/>
          </p:nvSpPr>
          <p:spPr bwMode="auto">
            <a:xfrm>
              <a:off x="2075"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3" name="Line 65"/>
            <p:cNvSpPr>
              <a:spLocks noChangeShapeType="1"/>
            </p:cNvSpPr>
            <p:nvPr/>
          </p:nvSpPr>
          <p:spPr bwMode="auto">
            <a:xfrm>
              <a:off x="2614"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4" name="Line 66"/>
            <p:cNvSpPr>
              <a:spLocks noChangeShapeType="1"/>
            </p:cNvSpPr>
            <p:nvPr/>
          </p:nvSpPr>
          <p:spPr bwMode="auto">
            <a:xfrm>
              <a:off x="3154"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5" name="Line 67"/>
            <p:cNvSpPr>
              <a:spLocks noChangeShapeType="1"/>
            </p:cNvSpPr>
            <p:nvPr/>
          </p:nvSpPr>
          <p:spPr bwMode="auto">
            <a:xfrm>
              <a:off x="3693"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6" name="Line 68"/>
            <p:cNvSpPr>
              <a:spLocks noChangeShapeType="1"/>
            </p:cNvSpPr>
            <p:nvPr/>
          </p:nvSpPr>
          <p:spPr bwMode="auto">
            <a:xfrm>
              <a:off x="4232" y="3058"/>
              <a:ext cx="0" cy="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7" name="Line 69"/>
            <p:cNvSpPr>
              <a:spLocks noChangeShapeType="1"/>
            </p:cNvSpPr>
            <p:nvPr/>
          </p:nvSpPr>
          <p:spPr bwMode="auto">
            <a:xfrm>
              <a:off x="1424" y="947"/>
              <a:ext cx="0" cy="21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8" name="Line 70"/>
            <p:cNvSpPr>
              <a:spLocks noChangeShapeType="1"/>
            </p:cNvSpPr>
            <p:nvPr/>
          </p:nvSpPr>
          <p:spPr bwMode="auto">
            <a:xfrm>
              <a:off x="1382" y="956"/>
              <a:ext cx="4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9" name="Line 71"/>
            <p:cNvSpPr>
              <a:spLocks noChangeShapeType="1"/>
            </p:cNvSpPr>
            <p:nvPr/>
          </p:nvSpPr>
          <p:spPr bwMode="auto">
            <a:xfrm>
              <a:off x="1382" y="1109"/>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0" name="Line 72"/>
            <p:cNvSpPr>
              <a:spLocks noChangeShapeType="1"/>
            </p:cNvSpPr>
            <p:nvPr/>
          </p:nvSpPr>
          <p:spPr bwMode="auto">
            <a:xfrm>
              <a:off x="1382" y="1262"/>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1" name="Line 73"/>
            <p:cNvSpPr>
              <a:spLocks noChangeShapeType="1"/>
            </p:cNvSpPr>
            <p:nvPr/>
          </p:nvSpPr>
          <p:spPr bwMode="auto">
            <a:xfrm>
              <a:off x="1382" y="1415"/>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2" name="Line 74"/>
            <p:cNvSpPr>
              <a:spLocks noChangeShapeType="1"/>
            </p:cNvSpPr>
            <p:nvPr/>
          </p:nvSpPr>
          <p:spPr bwMode="auto">
            <a:xfrm>
              <a:off x="1382" y="1568"/>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3" name="Line 75"/>
            <p:cNvSpPr>
              <a:spLocks noChangeShapeType="1"/>
            </p:cNvSpPr>
            <p:nvPr/>
          </p:nvSpPr>
          <p:spPr bwMode="auto">
            <a:xfrm>
              <a:off x="1382" y="1722"/>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4" name="Line 76"/>
            <p:cNvSpPr>
              <a:spLocks noChangeShapeType="1"/>
            </p:cNvSpPr>
            <p:nvPr/>
          </p:nvSpPr>
          <p:spPr bwMode="auto">
            <a:xfrm>
              <a:off x="1382" y="1875"/>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5" name="Line 77"/>
            <p:cNvSpPr>
              <a:spLocks noChangeShapeType="1"/>
            </p:cNvSpPr>
            <p:nvPr/>
          </p:nvSpPr>
          <p:spPr bwMode="auto">
            <a:xfrm>
              <a:off x="1382" y="2028"/>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6" name="Line 78"/>
            <p:cNvSpPr>
              <a:spLocks noChangeShapeType="1"/>
            </p:cNvSpPr>
            <p:nvPr/>
          </p:nvSpPr>
          <p:spPr bwMode="auto">
            <a:xfrm>
              <a:off x="1382" y="2181"/>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7" name="Line 79"/>
            <p:cNvSpPr>
              <a:spLocks noChangeShapeType="1"/>
            </p:cNvSpPr>
            <p:nvPr/>
          </p:nvSpPr>
          <p:spPr bwMode="auto">
            <a:xfrm>
              <a:off x="1382" y="2335"/>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8" name="Line 80"/>
            <p:cNvSpPr>
              <a:spLocks noChangeShapeType="1"/>
            </p:cNvSpPr>
            <p:nvPr/>
          </p:nvSpPr>
          <p:spPr bwMode="auto">
            <a:xfrm>
              <a:off x="1382" y="2488"/>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69" name="Line 81"/>
            <p:cNvSpPr>
              <a:spLocks noChangeShapeType="1"/>
            </p:cNvSpPr>
            <p:nvPr/>
          </p:nvSpPr>
          <p:spPr bwMode="auto">
            <a:xfrm>
              <a:off x="1382" y="2641"/>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70" name="Line 82"/>
            <p:cNvSpPr>
              <a:spLocks noChangeShapeType="1"/>
            </p:cNvSpPr>
            <p:nvPr/>
          </p:nvSpPr>
          <p:spPr bwMode="auto">
            <a:xfrm>
              <a:off x="1382" y="2794"/>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71" name="Line 83"/>
            <p:cNvSpPr>
              <a:spLocks noChangeShapeType="1"/>
            </p:cNvSpPr>
            <p:nvPr/>
          </p:nvSpPr>
          <p:spPr bwMode="auto">
            <a:xfrm>
              <a:off x="1382" y="2948"/>
              <a:ext cx="4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8638" name="Text Box 57"/>
          <p:cNvSpPr txBox="1">
            <a:spLocks noChangeArrowheads="1"/>
          </p:cNvSpPr>
          <p:nvPr/>
        </p:nvSpPr>
        <p:spPr bwMode="auto">
          <a:xfrm>
            <a:off x="5313363" y="3167063"/>
            <a:ext cx="1544637"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GB" altLang="en-US" sz="1600" b="1">
                <a:solidFill>
                  <a:srgbClr val="800080"/>
                </a:solidFill>
                <a:latin typeface="Arial" charset="0"/>
              </a:rPr>
              <a:t>TICAGRELOR</a:t>
            </a:r>
          </a:p>
        </p:txBody>
      </p:sp>
      <p:sp>
        <p:nvSpPr>
          <p:cNvPr id="68639" name="Freeform 277"/>
          <p:cNvSpPr>
            <a:spLocks/>
          </p:cNvSpPr>
          <p:nvPr/>
        </p:nvSpPr>
        <p:spPr bwMode="auto">
          <a:xfrm>
            <a:off x="1392238" y="2057400"/>
            <a:ext cx="6815137" cy="3471863"/>
          </a:xfrm>
          <a:custGeom>
            <a:avLst/>
            <a:gdLst>
              <a:gd name="T0" fmla="*/ 2147483647 w 3244"/>
              <a:gd name="T1" fmla="*/ 2147483647 h 1793"/>
              <a:gd name="T2" fmla="*/ 2147483647 w 3244"/>
              <a:gd name="T3" fmla="*/ 2147483647 h 1793"/>
              <a:gd name="T4" fmla="*/ 2147483647 w 3244"/>
              <a:gd name="T5" fmla="*/ 2147483647 h 1793"/>
              <a:gd name="T6" fmla="*/ 2147483647 w 3244"/>
              <a:gd name="T7" fmla="*/ 2147483647 h 1793"/>
              <a:gd name="T8" fmla="*/ 2147483647 w 3244"/>
              <a:gd name="T9" fmla="*/ 2147483647 h 1793"/>
              <a:gd name="T10" fmla="*/ 2147483647 w 3244"/>
              <a:gd name="T11" fmla="*/ 2147483647 h 1793"/>
              <a:gd name="T12" fmla="*/ 2147483647 w 3244"/>
              <a:gd name="T13" fmla="*/ 2147483647 h 1793"/>
              <a:gd name="T14" fmla="*/ 2147483647 w 3244"/>
              <a:gd name="T15" fmla="*/ 2147483647 h 1793"/>
              <a:gd name="T16" fmla="*/ 2147483647 w 3244"/>
              <a:gd name="T17" fmla="*/ 2147483647 h 1793"/>
              <a:gd name="T18" fmla="*/ 2147483647 w 3244"/>
              <a:gd name="T19" fmla="*/ 2147483647 h 1793"/>
              <a:gd name="T20" fmla="*/ 2147483647 w 3244"/>
              <a:gd name="T21" fmla="*/ 2147483647 h 1793"/>
              <a:gd name="T22" fmla="*/ 2147483647 w 3244"/>
              <a:gd name="T23" fmla="*/ 2147483647 h 1793"/>
              <a:gd name="T24" fmla="*/ 2147483647 w 3244"/>
              <a:gd name="T25" fmla="*/ 2147483647 h 1793"/>
              <a:gd name="T26" fmla="*/ 2147483647 w 3244"/>
              <a:gd name="T27" fmla="*/ 2147483647 h 1793"/>
              <a:gd name="T28" fmla="*/ 2147483647 w 3244"/>
              <a:gd name="T29" fmla="*/ 2147483647 h 1793"/>
              <a:gd name="T30" fmla="*/ 2147483647 w 3244"/>
              <a:gd name="T31" fmla="*/ 2147483647 h 1793"/>
              <a:gd name="T32" fmla="*/ 2147483647 w 3244"/>
              <a:gd name="T33" fmla="*/ 2147483647 h 1793"/>
              <a:gd name="T34" fmla="*/ 2147483647 w 3244"/>
              <a:gd name="T35" fmla="*/ 2147483647 h 1793"/>
              <a:gd name="T36" fmla="*/ 2147483647 w 3244"/>
              <a:gd name="T37" fmla="*/ 2147483647 h 1793"/>
              <a:gd name="T38" fmla="*/ 2147483647 w 3244"/>
              <a:gd name="T39" fmla="*/ 2147483647 h 1793"/>
              <a:gd name="T40" fmla="*/ 2147483647 w 3244"/>
              <a:gd name="T41" fmla="*/ 2147483647 h 1793"/>
              <a:gd name="T42" fmla="*/ 2147483647 w 3244"/>
              <a:gd name="T43" fmla="*/ 2147483647 h 1793"/>
              <a:gd name="T44" fmla="*/ 2147483647 w 3244"/>
              <a:gd name="T45" fmla="*/ 2147483647 h 1793"/>
              <a:gd name="T46" fmla="*/ 2147483647 w 3244"/>
              <a:gd name="T47" fmla="*/ 2147483647 h 1793"/>
              <a:gd name="T48" fmla="*/ 2147483647 w 3244"/>
              <a:gd name="T49" fmla="*/ 2147483647 h 1793"/>
              <a:gd name="T50" fmla="*/ 2147483647 w 3244"/>
              <a:gd name="T51" fmla="*/ 2147483647 h 1793"/>
              <a:gd name="T52" fmla="*/ 2147483647 w 3244"/>
              <a:gd name="T53" fmla="*/ 2147483647 h 1793"/>
              <a:gd name="T54" fmla="*/ 2147483647 w 3244"/>
              <a:gd name="T55" fmla="*/ 2147483647 h 1793"/>
              <a:gd name="T56" fmla="*/ 2147483647 w 3244"/>
              <a:gd name="T57" fmla="*/ 2147483647 h 1793"/>
              <a:gd name="T58" fmla="*/ 2147483647 w 3244"/>
              <a:gd name="T59" fmla="*/ 2147483647 h 1793"/>
              <a:gd name="T60" fmla="*/ 2147483647 w 3244"/>
              <a:gd name="T61" fmla="*/ 2147483647 h 1793"/>
              <a:gd name="T62" fmla="*/ 2147483647 w 3244"/>
              <a:gd name="T63" fmla="*/ 2147483647 h 1793"/>
              <a:gd name="T64" fmla="*/ 2147483647 w 3244"/>
              <a:gd name="T65" fmla="*/ 2147483647 h 1793"/>
              <a:gd name="T66" fmla="*/ 2147483647 w 3244"/>
              <a:gd name="T67" fmla="*/ 2147483647 h 1793"/>
              <a:gd name="T68" fmla="*/ 2147483647 w 3244"/>
              <a:gd name="T69" fmla="*/ 2147483647 h 1793"/>
              <a:gd name="T70" fmla="*/ 2147483647 w 3244"/>
              <a:gd name="T71" fmla="*/ 2147483647 h 1793"/>
              <a:gd name="T72" fmla="*/ 2147483647 w 3244"/>
              <a:gd name="T73" fmla="*/ 2147483647 h 1793"/>
              <a:gd name="T74" fmla="*/ 2147483647 w 3244"/>
              <a:gd name="T75" fmla="*/ 2147483647 h 1793"/>
              <a:gd name="T76" fmla="*/ 2147483647 w 3244"/>
              <a:gd name="T77" fmla="*/ 2147483647 h 1793"/>
              <a:gd name="T78" fmla="*/ 2147483647 w 3244"/>
              <a:gd name="T79" fmla="*/ 2147483647 h 1793"/>
              <a:gd name="T80" fmla="*/ 2147483647 w 3244"/>
              <a:gd name="T81" fmla="*/ 2147483647 h 1793"/>
              <a:gd name="T82" fmla="*/ 2147483647 w 3244"/>
              <a:gd name="T83" fmla="*/ 2147483647 h 1793"/>
              <a:gd name="T84" fmla="*/ 2147483647 w 3244"/>
              <a:gd name="T85" fmla="*/ 2147483647 h 1793"/>
              <a:gd name="T86" fmla="*/ 2147483647 w 3244"/>
              <a:gd name="T87" fmla="*/ 2147483647 h 1793"/>
              <a:gd name="T88" fmla="*/ 2147483647 w 3244"/>
              <a:gd name="T89" fmla="*/ 2147483647 h 1793"/>
              <a:gd name="T90" fmla="*/ 2147483647 w 3244"/>
              <a:gd name="T91" fmla="*/ 2147483647 h 1793"/>
              <a:gd name="T92" fmla="*/ 2147483647 w 3244"/>
              <a:gd name="T93" fmla="*/ 2147483647 h 1793"/>
              <a:gd name="T94" fmla="*/ 2147483647 w 3244"/>
              <a:gd name="T95" fmla="*/ 2147483647 h 1793"/>
              <a:gd name="T96" fmla="*/ 2147483647 w 3244"/>
              <a:gd name="T97" fmla="*/ 2147483647 h 1793"/>
              <a:gd name="T98" fmla="*/ 2147483647 w 3244"/>
              <a:gd name="T99" fmla="*/ 2147483647 h 1793"/>
              <a:gd name="T100" fmla="*/ 2147483647 w 3244"/>
              <a:gd name="T101" fmla="*/ 2147483647 h 1793"/>
              <a:gd name="T102" fmla="*/ 2147483647 w 3244"/>
              <a:gd name="T103" fmla="*/ 2147483647 h 1793"/>
              <a:gd name="T104" fmla="*/ 2147483647 w 3244"/>
              <a:gd name="T105" fmla="*/ 2147483647 h 1793"/>
              <a:gd name="T106" fmla="*/ 2147483647 w 3244"/>
              <a:gd name="T107" fmla="*/ 2147483647 h 1793"/>
              <a:gd name="T108" fmla="*/ 2147483647 w 3244"/>
              <a:gd name="T109" fmla="*/ 2147483647 h 1793"/>
              <a:gd name="T110" fmla="*/ 2147483647 w 3244"/>
              <a:gd name="T111" fmla="*/ 2147483647 h 1793"/>
              <a:gd name="T112" fmla="*/ 2147483647 w 3244"/>
              <a:gd name="T113" fmla="*/ 2147483647 h 1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244"/>
              <a:gd name="T172" fmla="*/ 0 h 1793"/>
              <a:gd name="T173" fmla="*/ 3244 w 3244"/>
              <a:gd name="T174" fmla="*/ 1793 h 1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244" h="1793">
                <a:moveTo>
                  <a:pt x="0" y="1793"/>
                </a:moveTo>
                <a:lnTo>
                  <a:pt x="15" y="1790"/>
                </a:lnTo>
                <a:lnTo>
                  <a:pt x="13" y="1661"/>
                </a:lnTo>
                <a:lnTo>
                  <a:pt x="18" y="1661"/>
                </a:lnTo>
                <a:lnTo>
                  <a:pt x="18" y="1629"/>
                </a:lnTo>
                <a:lnTo>
                  <a:pt x="22" y="1629"/>
                </a:lnTo>
                <a:lnTo>
                  <a:pt x="19" y="1571"/>
                </a:lnTo>
                <a:lnTo>
                  <a:pt x="25" y="1572"/>
                </a:lnTo>
                <a:lnTo>
                  <a:pt x="24" y="1527"/>
                </a:lnTo>
                <a:lnTo>
                  <a:pt x="30" y="1526"/>
                </a:lnTo>
                <a:lnTo>
                  <a:pt x="30" y="1499"/>
                </a:lnTo>
                <a:lnTo>
                  <a:pt x="34" y="1497"/>
                </a:lnTo>
                <a:lnTo>
                  <a:pt x="33" y="1467"/>
                </a:lnTo>
                <a:lnTo>
                  <a:pt x="40" y="1467"/>
                </a:lnTo>
                <a:lnTo>
                  <a:pt x="39" y="1430"/>
                </a:lnTo>
                <a:lnTo>
                  <a:pt x="43" y="1431"/>
                </a:lnTo>
                <a:lnTo>
                  <a:pt x="43" y="1403"/>
                </a:lnTo>
                <a:lnTo>
                  <a:pt x="48" y="1403"/>
                </a:lnTo>
                <a:lnTo>
                  <a:pt x="48" y="1383"/>
                </a:lnTo>
                <a:lnTo>
                  <a:pt x="55" y="1383"/>
                </a:lnTo>
                <a:lnTo>
                  <a:pt x="55" y="1334"/>
                </a:lnTo>
                <a:lnTo>
                  <a:pt x="61" y="1331"/>
                </a:lnTo>
                <a:lnTo>
                  <a:pt x="63" y="1301"/>
                </a:lnTo>
                <a:lnTo>
                  <a:pt x="69" y="1302"/>
                </a:lnTo>
                <a:lnTo>
                  <a:pt x="69" y="1281"/>
                </a:lnTo>
                <a:lnTo>
                  <a:pt x="76" y="1277"/>
                </a:lnTo>
                <a:lnTo>
                  <a:pt x="76" y="1254"/>
                </a:lnTo>
                <a:lnTo>
                  <a:pt x="79" y="1256"/>
                </a:lnTo>
                <a:lnTo>
                  <a:pt x="79" y="1247"/>
                </a:lnTo>
                <a:lnTo>
                  <a:pt x="81" y="1239"/>
                </a:lnTo>
                <a:lnTo>
                  <a:pt x="88" y="1232"/>
                </a:lnTo>
                <a:lnTo>
                  <a:pt x="90" y="1224"/>
                </a:lnTo>
                <a:lnTo>
                  <a:pt x="91" y="1217"/>
                </a:lnTo>
                <a:lnTo>
                  <a:pt x="93" y="1202"/>
                </a:lnTo>
                <a:lnTo>
                  <a:pt x="99" y="1202"/>
                </a:lnTo>
                <a:lnTo>
                  <a:pt x="99" y="1191"/>
                </a:lnTo>
                <a:lnTo>
                  <a:pt x="103" y="1182"/>
                </a:lnTo>
                <a:lnTo>
                  <a:pt x="106" y="1173"/>
                </a:lnTo>
                <a:lnTo>
                  <a:pt x="112" y="1172"/>
                </a:lnTo>
                <a:lnTo>
                  <a:pt x="111" y="1158"/>
                </a:lnTo>
                <a:lnTo>
                  <a:pt x="115" y="1158"/>
                </a:lnTo>
                <a:lnTo>
                  <a:pt x="117" y="1151"/>
                </a:lnTo>
                <a:lnTo>
                  <a:pt x="120" y="1142"/>
                </a:lnTo>
                <a:lnTo>
                  <a:pt x="126" y="1137"/>
                </a:lnTo>
                <a:lnTo>
                  <a:pt x="129" y="1133"/>
                </a:lnTo>
                <a:lnTo>
                  <a:pt x="132" y="1125"/>
                </a:lnTo>
                <a:lnTo>
                  <a:pt x="136" y="1122"/>
                </a:lnTo>
                <a:lnTo>
                  <a:pt x="139" y="1113"/>
                </a:lnTo>
                <a:lnTo>
                  <a:pt x="141" y="1104"/>
                </a:lnTo>
                <a:lnTo>
                  <a:pt x="144" y="1098"/>
                </a:lnTo>
                <a:lnTo>
                  <a:pt x="147" y="1089"/>
                </a:lnTo>
                <a:lnTo>
                  <a:pt x="153" y="1083"/>
                </a:lnTo>
                <a:lnTo>
                  <a:pt x="153" y="1076"/>
                </a:lnTo>
                <a:lnTo>
                  <a:pt x="162" y="1076"/>
                </a:lnTo>
                <a:lnTo>
                  <a:pt x="166" y="1067"/>
                </a:lnTo>
                <a:lnTo>
                  <a:pt x="175" y="1064"/>
                </a:lnTo>
                <a:lnTo>
                  <a:pt x="181" y="1058"/>
                </a:lnTo>
                <a:lnTo>
                  <a:pt x="189" y="1050"/>
                </a:lnTo>
                <a:lnTo>
                  <a:pt x="189" y="1043"/>
                </a:lnTo>
                <a:lnTo>
                  <a:pt x="198" y="1040"/>
                </a:lnTo>
                <a:lnTo>
                  <a:pt x="199" y="1032"/>
                </a:lnTo>
                <a:lnTo>
                  <a:pt x="202" y="1028"/>
                </a:lnTo>
                <a:lnTo>
                  <a:pt x="213" y="1020"/>
                </a:lnTo>
                <a:lnTo>
                  <a:pt x="216" y="1014"/>
                </a:lnTo>
                <a:lnTo>
                  <a:pt x="220" y="1008"/>
                </a:lnTo>
                <a:lnTo>
                  <a:pt x="225" y="1002"/>
                </a:lnTo>
                <a:lnTo>
                  <a:pt x="228" y="999"/>
                </a:lnTo>
                <a:lnTo>
                  <a:pt x="238" y="996"/>
                </a:lnTo>
                <a:lnTo>
                  <a:pt x="237" y="989"/>
                </a:lnTo>
                <a:lnTo>
                  <a:pt x="241" y="983"/>
                </a:lnTo>
                <a:lnTo>
                  <a:pt x="247" y="980"/>
                </a:lnTo>
                <a:lnTo>
                  <a:pt x="252" y="974"/>
                </a:lnTo>
                <a:lnTo>
                  <a:pt x="255" y="969"/>
                </a:lnTo>
                <a:lnTo>
                  <a:pt x="261" y="965"/>
                </a:lnTo>
                <a:lnTo>
                  <a:pt x="265" y="965"/>
                </a:lnTo>
                <a:lnTo>
                  <a:pt x="271" y="959"/>
                </a:lnTo>
                <a:lnTo>
                  <a:pt x="277" y="957"/>
                </a:lnTo>
                <a:lnTo>
                  <a:pt x="286" y="953"/>
                </a:lnTo>
                <a:lnTo>
                  <a:pt x="291" y="945"/>
                </a:lnTo>
                <a:lnTo>
                  <a:pt x="295" y="941"/>
                </a:lnTo>
                <a:lnTo>
                  <a:pt x="301" y="936"/>
                </a:lnTo>
                <a:lnTo>
                  <a:pt x="306" y="933"/>
                </a:lnTo>
                <a:lnTo>
                  <a:pt x="309" y="929"/>
                </a:lnTo>
                <a:lnTo>
                  <a:pt x="313" y="923"/>
                </a:lnTo>
                <a:lnTo>
                  <a:pt x="313" y="915"/>
                </a:lnTo>
                <a:lnTo>
                  <a:pt x="333" y="915"/>
                </a:lnTo>
                <a:lnTo>
                  <a:pt x="334" y="909"/>
                </a:lnTo>
                <a:lnTo>
                  <a:pt x="346" y="909"/>
                </a:lnTo>
                <a:lnTo>
                  <a:pt x="355" y="906"/>
                </a:lnTo>
                <a:lnTo>
                  <a:pt x="364" y="906"/>
                </a:lnTo>
                <a:lnTo>
                  <a:pt x="367" y="890"/>
                </a:lnTo>
                <a:lnTo>
                  <a:pt x="378" y="890"/>
                </a:lnTo>
                <a:lnTo>
                  <a:pt x="385" y="881"/>
                </a:lnTo>
                <a:lnTo>
                  <a:pt x="391" y="881"/>
                </a:lnTo>
                <a:lnTo>
                  <a:pt x="393" y="872"/>
                </a:lnTo>
                <a:lnTo>
                  <a:pt x="408" y="872"/>
                </a:lnTo>
                <a:lnTo>
                  <a:pt x="409" y="864"/>
                </a:lnTo>
                <a:lnTo>
                  <a:pt x="420" y="861"/>
                </a:lnTo>
                <a:lnTo>
                  <a:pt x="420" y="855"/>
                </a:lnTo>
                <a:lnTo>
                  <a:pt x="432" y="855"/>
                </a:lnTo>
                <a:lnTo>
                  <a:pt x="432" y="846"/>
                </a:lnTo>
                <a:lnTo>
                  <a:pt x="438" y="839"/>
                </a:lnTo>
                <a:lnTo>
                  <a:pt x="439" y="833"/>
                </a:lnTo>
                <a:lnTo>
                  <a:pt x="448" y="833"/>
                </a:lnTo>
                <a:lnTo>
                  <a:pt x="448" y="825"/>
                </a:lnTo>
                <a:lnTo>
                  <a:pt x="457" y="825"/>
                </a:lnTo>
                <a:lnTo>
                  <a:pt x="460" y="816"/>
                </a:lnTo>
                <a:lnTo>
                  <a:pt x="472" y="816"/>
                </a:lnTo>
                <a:lnTo>
                  <a:pt x="477" y="806"/>
                </a:lnTo>
                <a:lnTo>
                  <a:pt x="490" y="806"/>
                </a:lnTo>
                <a:lnTo>
                  <a:pt x="490" y="795"/>
                </a:lnTo>
                <a:lnTo>
                  <a:pt x="507" y="797"/>
                </a:lnTo>
                <a:lnTo>
                  <a:pt x="505" y="779"/>
                </a:lnTo>
                <a:lnTo>
                  <a:pt x="513" y="779"/>
                </a:lnTo>
                <a:lnTo>
                  <a:pt x="519" y="776"/>
                </a:lnTo>
                <a:lnTo>
                  <a:pt x="522" y="770"/>
                </a:lnTo>
                <a:lnTo>
                  <a:pt x="531" y="770"/>
                </a:lnTo>
                <a:lnTo>
                  <a:pt x="531" y="765"/>
                </a:lnTo>
                <a:lnTo>
                  <a:pt x="537" y="765"/>
                </a:lnTo>
                <a:lnTo>
                  <a:pt x="540" y="759"/>
                </a:lnTo>
                <a:lnTo>
                  <a:pt x="546" y="759"/>
                </a:lnTo>
                <a:lnTo>
                  <a:pt x="552" y="755"/>
                </a:lnTo>
                <a:lnTo>
                  <a:pt x="556" y="755"/>
                </a:lnTo>
                <a:lnTo>
                  <a:pt x="559" y="750"/>
                </a:lnTo>
                <a:lnTo>
                  <a:pt x="565" y="747"/>
                </a:lnTo>
                <a:lnTo>
                  <a:pt x="573" y="744"/>
                </a:lnTo>
                <a:lnTo>
                  <a:pt x="579" y="744"/>
                </a:lnTo>
                <a:lnTo>
                  <a:pt x="583" y="738"/>
                </a:lnTo>
                <a:lnTo>
                  <a:pt x="589" y="738"/>
                </a:lnTo>
                <a:lnTo>
                  <a:pt x="597" y="737"/>
                </a:lnTo>
                <a:lnTo>
                  <a:pt x="604" y="734"/>
                </a:lnTo>
                <a:lnTo>
                  <a:pt x="607" y="729"/>
                </a:lnTo>
                <a:lnTo>
                  <a:pt x="612" y="725"/>
                </a:lnTo>
                <a:lnTo>
                  <a:pt x="619" y="720"/>
                </a:lnTo>
                <a:lnTo>
                  <a:pt x="627" y="720"/>
                </a:lnTo>
                <a:lnTo>
                  <a:pt x="631" y="714"/>
                </a:lnTo>
                <a:lnTo>
                  <a:pt x="639" y="716"/>
                </a:lnTo>
                <a:lnTo>
                  <a:pt x="657" y="716"/>
                </a:lnTo>
                <a:lnTo>
                  <a:pt x="657" y="707"/>
                </a:lnTo>
                <a:lnTo>
                  <a:pt x="667" y="705"/>
                </a:lnTo>
                <a:lnTo>
                  <a:pt x="669" y="699"/>
                </a:lnTo>
                <a:lnTo>
                  <a:pt x="684" y="699"/>
                </a:lnTo>
                <a:lnTo>
                  <a:pt x="690" y="690"/>
                </a:lnTo>
                <a:lnTo>
                  <a:pt x="699" y="692"/>
                </a:lnTo>
                <a:lnTo>
                  <a:pt x="711" y="692"/>
                </a:lnTo>
                <a:lnTo>
                  <a:pt x="711" y="686"/>
                </a:lnTo>
                <a:lnTo>
                  <a:pt x="720" y="686"/>
                </a:lnTo>
                <a:lnTo>
                  <a:pt x="721" y="678"/>
                </a:lnTo>
                <a:lnTo>
                  <a:pt x="754" y="678"/>
                </a:lnTo>
                <a:lnTo>
                  <a:pt x="756" y="671"/>
                </a:lnTo>
                <a:lnTo>
                  <a:pt x="763" y="669"/>
                </a:lnTo>
                <a:lnTo>
                  <a:pt x="771" y="666"/>
                </a:lnTo>
                <a:lnTo>
                  <a:pt x="783" y="662"/>
                </a:lnTo>
                <a:lnTo>
                  <a:pt x="789" y="654"/>
                </a:lnTo>
                <a:lnTo>
                  <a:pt x="813" y="656"/>
                </a:lnTo>
                <a:lnTo>
                  <a:pt x="814" y="648"/>
                </a:lnTo>
                <a:lnTo>
                  <a:pt x="828" y="648"/>
                </a:lnTo>
                <a:lnTo>
                  <a:pt x="832" y="644"/>
                </a:lnTo>
                <a:lnTo>
                  <a:pt x="841" y="642"/>
                </a:lnTo>
                <a:lnTo>
                  <a:pt x="850" y="638"/>
                </a:lnTo>
                <a:lnTo>
                  <a:pt x="859" y="632"/>
                </a:lnTo>
                <a:lnTo>
                  <a:pt x="868" y="624"/>
                </a:lnTo>
                <a:lnTo>
                  <a:pt x="877" y="618"/>
                </a:lnTo>
                <a:lnTo>
                  <a:pt x="888" y="618"/>
                </a:lnTo>
                <a:lnTo>
                  <a:pt x="894" y="615"/>
                </a:lnTo>
                <a:lnTo>
                  <a:pt x="901" y="617"/>
                </a:lnTo>
                <a:lnTo>
                  <a:pt x="903" y="611"/>
                </a:lnTo>
                <a:lnTo>
                  <a:pt x="924" y="612"/>
                </a:lnTo>
                <a:lnTo>
                  <a:pt x="928" y="605"/>
                </a:lnTo>
                <a:lnTo>
                  <a:pt x="936" y="602"/>
                </a:lnTo>
                <a:lnTo>
                  <a:pt x="948" y="599"/>
                </a:lnTo>
                <a:lnTo>
                  <a:pt x="952" y="591"/>
                </a:lnTo>
                <a:lnTo>
                  <a:pt x="963" y="591"/>
                </a:lnTo>
                <a:lnTo>
                  <a:pt x="972" y="585"/>
                </a:lnTo>
                <a:lnTo>
                  <a:pt x="982" y="579"/>
                </a:lnTo>
                <a:lnTo>
                  <a:pt x="993" y="573"/>
                </a:lnTo>
                <a:lnTo>
                  <a:pt x="1000" y="570"/>
                </a:lnTo>
                <a:lnTo>
                  <a:pt x="1009" y="569"/>
                </a:lnTo>
                <a:lnTo>
                  <a:pt x="1012" y="563"/>
                </a:lnTo>
                <a:lnTo>
                  <a:pt x="1020" y="563"/>
                </a:lnTo>
                <a:lnTo>
                  <a:pt x="1023" y="558"/>
                </a:lnTo>
                <a:lnTo>
                  <a:pt x="1072" y="558"/>
                </a:lnTo>
                <a:lnTo>
                  <a:pt x="1069" y="549"/>
                </a:lnTo>
                <a:lnTo>
                  <a:pt x="1092" y="551"/>
                </a:lnTo>
                <a:lnTo>
                  <a:pt x="1095" y="540"/>
                </a:lnTo>
                <a:lnTo>
                  <a:pt x="1143" y="540"/>
                </a:lnTo>
                <a:lnTo>
                  <a:pt x="1143" y="528"/>
                </a:lnTo>
                <a:lnTo>
                  <a:pt x="1161" y="530"/>
                </a:lnTo>
                <a:lnTo>
                  <a:pt x="1164" y="518"/>
                </a:lnTo>
                <a:lnTo>
                  <a:pt x="1195" y="516"/>
                </a:lnTo>
                <a:lnTo>
                  <a:pt x="1195" y="507"/>
                </a:lnTo>
                <a:lnTo>
                  <a:pt x="1203" y="506"/>
                </a:lnTo>
                <a:lnTo>
                  <a:pt x="1204" y="500"/>
                </a:lnTo>
                <a:lnTo>
                  <a:pt x="1215" y="498"/>
                </a:lnTo>
                <a:lnTo>
                  <a:pt x="1219" y="492"/>
                </a:lnTo>
                <a:lnTo>
                  <a:pt x="1233" y="489"/>
                </a:lnTo>
                <a:lnTo>
                  <a:pt x="1239" y="483"/>
                </a:lnTo>
                <a:lnTo>
                  <a:pt x="1252" y="482"/>
                </a:lnTo>
                <a:lnTo>
                  <a:pt x="1251" y="473"/>
                </a:lnTo>
                <a:lnTo>
                  <a:pt x="1267" y="474"/>
                </a:lnTo>
                <a:lnTo>
                  <a:pt x="1269" y="468"/>
                </a:lnTo>
                <a:lnTo>
                  <a:pt x="1309" y="470"/>
                </a:lnTo>
                <a:lnTo>
                  <a:pt x="1317" y="465"/>
                </a:lnTo>
                <a:lnTo>
                  <a:pt x="1326" y="462"/>
                </a:lnTo>
                <a:lnTo>
                  <a:pt x="1338" y="459"/>
                </a:lnTo>
                <a:lnTo>
                  <a:pt x="1345" y="455"/>
                </a:lnTo>
                <a:lnTo>
                  <a:pt x="1356" y="452"/>
                </a:lnTo>
                <a:lnTo>
                  <a:pt x="1362" y="446"/>
                </a:lnTo>
                <a:lnTo>
                  <a:pt x="1371" y="444"/>
                </a:lnTo>
                <a:lnTo>
                  <a:pt x="1374" y="434"/>
                </a:lnTo>
                <a:lnTo>
                  <a:pt x="1392" y="434"/>
                </a:lnTo>
                <a:lnTo>
                  <a:pt x="1395" y="429"/>
                </a:lnTo>
                <a:lnTo>
                  <a:pt x="1405" y="432"/>
                </a:lnTo>
                <a:lnTo>
                  <a:pt x="1407" y="425"/>
                </a:lnTo>
                <a:lnTo>
                  <a:pt x="1425" y="425"/>
                </a:lnTo>
                <a:lnTo>
                  <a:pt x="1432" y="422"/>
                </a:lnTo>
                <a:lnTo>
                  <a:pt x="1440" y="422"/>
                </a:lnTo>
                <a:lnTo>
                  <a:pt x="1447" y="419"/>
                </a:lnTo>
                <a:lnTo>
                  <a:pt x="1474" y="420"/>
                </a:lnTo>
                <a:lnTo>
                  <a:pt x="1476" y="416"/>
                </a:lnTo>
                <a:lnTo>
                  <a:pt x="1497" y="414"/>
                </a:lnTo>
                <a:lnTo>
                  <a:pt x="1497" y="410"/>
                </a:lnTo>
                <a:lnTo>
                  <a:pt x="1524" y="411"/>
                </a:lnTo>
                <a:lnTo>
                  <a:pt x="1525" y="404"/>
                </a:lnTo>
                <a:lnTo>
                  <a:pt x="1558" y="405"/>
                </a:lnTo>
                <a:lnTo>
                  <a:pt x="1561" y="398"/>
                </a:lnTo>
                <a:lnTo>
                  <a:pt x="1569" y="398"/>
                </a:lnTo>
                <a:lnTo>
                  <a:pt x="1572" y="389"/>
                </a:lnTo>
                <a:lnTo>
                  <a:pt x="1593" y="387"/>
                </a:lnTo>
                <a:lnTo>
                  <a:pt x="1594" y="383"/>
                </a:lnTo>
                <a:lnTo>
                  <a:pt x="1621" y="381"/>
                </a:lnTo>
                <a:lnTo>
                  <a:pt x="1623" y="372"/>
                </a:lnTo>
                <a:lnTo>
                  <a:pt x="1647" y="372"/>
                </a:lnTo>
                <a:lnTo>
                  <a:pt x="1648" y="366"/>
                </a:lnTo>
                <a:lnTo>
                  <a:pt x="1672" y="368"/>
                </a:lnTo>
                <a:lnTo>
                  <a:pt x="1674" y="360"/>
                </a:lnTo>
                <a:lnTo>
                  <a:pt x="1693" y="359"/>
                </a:lnTo>
                <a:lnTo>
                  <a:pt x="1692" y="351"/>
                </a:lnTo>
                <a:lnTo>
                  <a:pt x="1728" y="351"/>
                </a:lnTo>
                <a:lnTo>
                  <a:pt x="1728" y="347"/>
                </a:lnTo>
                <a:lnTo>
                  <a:pt x="1761" y="348"/>
                </a:lnTo>
                <a:lnTo>
                  <a:pt x="1762" y="345"/>
                </a:lnTo>
                <a:lnTo>
                  <a:pt x="1770" y="342"/>
                </a:lnTo>
                <a:lnTo>
                  <a:pt x="1774" y="335"/>
                </a:lnTo>
                <a:lnTo>
                  <a:pt x="1786" y="335"/>
                </a:lnTo>
                <a:lnTo>
                  <a:pt x="1786" y="330"/>
                </a:lnTo>
                <a:lnTo>
                  <a:pt x="1803" y="333"/>
                </a:lnTo>
                <a:lnTo>
                  <a:pt x="1804" y="324"/>
                </a:lnTo>
                <a:lnTo>
                  <a:pt x="1818" y="323"/>
                </a:lnTo>
                <a:lnTo>
                  <a:pt x="1819" y="320"/>
                </a:lnTo>
                <a:lnTo>
                  <a:pt x="1840" y="321"/>
                </a:lnTo>
                <a:lnTo>
                  <a:pt x="1842" y="315"/>
                </a:lnTo>
                <a:lnTo>
                  <a:pt x="1870" y="314"/>
                </a:lnTo>
                <a:lnTo>
                  <a:pt x="1872" y="308"/>
                </a:lnTo>
                <a:lnTo>
                  <a:pt x="1890" y="311"/>
                </a:lnTo>
                <a:lnTo>
                  <a:pt x="1888" y="302"/>
                </a:lnTo>
                <a:lnTo>
                  <a:pt x="1921" y="303"/>
                </a:lnTo>
                <a:lnTo>
                  <a:pt x="1921" y="291"/>
                </a:lnTo>
                <a:lnTo>
                  <a:pt x="1941" y="294"/>
                </a:lnTo>
                <a:lnTo>
                  <a:pt x="1941" y="288"/>
                </a:lnTo>
                <a:lnTo>
                  <a:pt x="1987" y="288"/>
                </a:lnTo>
                <a:lnTo>
                  <a:pt x="1989" y="279"/>
                </a:lnTo>
                <a:lnTo>
                  <a:pt x="2017" y="279"/>
                </a:lnTo>
                <a:lnTo>
                  <a:pt x="2019" y="272"/>
                </a:lnTo>
                <a:lnTo>
                  <a:pt x="2032" y="273"/>
                </a:lnTo>
                <a:lnTo>
                  <a:pt x="2038" y="270"/>
                </a:lnTo>
                <a:lnTo>
                  <a:pt x="2049" y="272"/>
                </a:lnTo>
                <a:lnTo>
                  <a:pt x="2052" y="266"/>
                </a:lnTo>
                <a:lnTo>
                  <a:pt x="2062" y="266"/>
                </a:lnTo>
                <a:lnTo>
                  <a:pt x="2068" y="261"/>
                </a:lnTo>
                <a:lnTo>
                  <a:pt x="2080" y="263"/>
                </a:lnTo>
                <a:lnTo>
                  <a:pt x="2083" y="257"/>
                </a:lnTo>
                <a:lnTo>
                  <a:pt x="2107" y="258"/>
                </a:lnTo>
                <a:lnTo>
                  <a:pt x="2109" y="242"/>
                </a:lnTo>
                <a:lnTo>
                  <a:pt x="2133" y="240"/>
                </a:lnTo>
                <a:lnTo>
                  <a:pt x="2145" y="236"/>
                </a:lnTo>
                <a:lnTo>
                  <a:pt x="2152" y="230"/>
                </a:lnTo>
                <a:lnTo>
                  <a:pt x="2158" y="225"/>
                </a:lnTo>
                <a:lnTo>
                  <a:pt x="2236" y="225"/>
                </a:lnTo>
                <a:lnTo>
                  <a:pt x="2236" y="218"/>
                </a:lnTo>
                <a:lnTo>
                  <a:pt x="2266" y="219"/>
                </a:lnTo>
                <a:lnTo>
                  <a:pt x="2266" y="203"/>
                </a:lnTo>
                <a:lnTo>
                  <a:pt x="2286" y="206"/>
                </a:lnTo>
                <a:lnTo>
                  <a:pt x="2289" y="198"/>
                </a:lnTo>
                <a:lnTo>
                  <a:pt x="2310" y="198"/>
                </a:lnTo>
                <a:lnTo>
                  <a:pt x="2314" y="194"/>
                </a:lnTo>
                <a:lnTo>
                  <a:pt x="2341" y="195"/>
                </a:lnTo>
                <a:lnTo>
                  <a:pt x="2343" y="191"/>
                </a:lnTo>
                <a:lnTo>
                  <a:pt x="2385" y="189"/>
                </a:lnTo>
                <a:lnTo>
                  <a:pt x="2383" y="183"/>
                </a:lnTo>
                <a:lnTo>
                  <a:pt x="2407" y="183"/>
                </a:lnTo>
                <a:lnTo>
                  <a:pt x="2406" y="176"/>
                </a:lnTo>
                <a:lnTo>
                  <a:pt x="2439" y="174"/>
                </a:lnTo>
                <a:lnTo>
                  <a:pt x="2493" y="176"/>
                </a:lnTo>
                <a:lnTo>
                  <a:pt x="2493" y="168"/>
                </a:lnTo>
                <a:lnTo>
                  <a:pt x="2509" y="168"/>
                </a:lnTo>
                <a:lnTo>
                  <a:pt x="2508" y="164"/>
                </a:lnTo>
                <a:lnTo>
                  <a:pt x="2539" y="164"/>
                </a:lnTo>
                <a:lnTo>
                  <a:pt x="2541" y="158"/>
                </a:lnTo>
                <a:lnTo>
                  <a:pt x="2550" y="156"/>
                </a:lnTo>
                <a:lnTo>
                  <a:pt x="2548" y="149"/>
                </a:lnTo>
                <a:lnTo>
                  <a:pt x="2568" y="152"/>
                </a:lnTo>
                <a:lnTo>
                  <a:pt x="2568" y="146"/>
                </a:lnTo>
                <a:lnTo>
                  <a:pt x="2586" y="146"/>
                </a:lnTo>
                <a:lnTo>
                  <a:pt x="2584" y="140"/>
                </a:lnTo>
                <a:lnTo>
                  <a:pt x="2598" y="140"/>
                </a:lnTo>
                <a:lnTo>
                  <a:pt x="2598" y="134"/>
                </a:lnTo>
                <a:lnTo>
                  <a:pt x="2625" y="132"/>
                </a:lnTo>
                <a:lnTo>
                  <a:pt x="2626" y="128"/>
                </a:lnTo>
                <a:lnTo>
                  <a:pt x="2665" y="129"/>
                </a:lnTo>
                <a:lnTo>
                  <a:pt x="2665" y="119"/>
                </a:lnTo>
                <a:lnTo>
                  <a:pt x="2700" y="119"/>
                </a:lnTo>
                <a:lnTo>
                  <a:pt x="2700" y="111"/>
                </a:lnTo>
                <a:lnTo>
                  <a:pt x="2715" y="110"/>
                </a:lnTo>
                <a:lnTo>
                  <a:pt x="2716" y="105"/>
                </a:lnTo>
                <a:lnTo>
                  <a:pt x="2812" y="104"/>
                </a:lnTo>
                <a:lnTo>
                  <a:pt x="2814" y="99"/>
                </a:lnTo>
                <a:lnTo>
                  <a:pt x="2829" y="102"/>
                </a:lnTo>
                <a:lnTo>
                  <a:pt x="2829" y="92"/>
                </a:lnTo>
                <a:lnTo>
                  <a:pt x="2851" y="92"/>
                </a:lnTo>
                <a:lnTo>
                  <a:pt x="2853" y="83"/>
                </a:lnTo>
                <a:lnTo>
                  <a:pt x="2878" y="83"/>
                </a:lnTo>
                <a:lnTo>
                  <a:pt x="2878" y="74"/>
                </a:lnTo>
                <a:lnTo>
                  <a:pt x="2892" y="74"/>
                </a:lnTo>
                <a:lnTo>
                  <a:pt x="2896" y="62"/>
                </a:lnTo>
                <a:lnTo>
                  <a:pt x="2941" y="62"/>
                </a:lnTo>
                <a:lnTo>
                  <a:pt x="2943" y="54"/>
                </a:lnTo>
                <a:lnTo>
                  <a:pt x="2953" y="56"/>
                </a:lnTo>
                <a:lnTo>
                  <a:pt x="2955" y="51"/>
                </a:lnTo>
                <a:lnTo>
                  <a:pt x="2971" y="51"/>
                </a:lnTo>
                <a:lnTo>
                  <a:pt x="2971" y="44"/>
                </a:lnTo>
                <a:lnTo>
                  <a:pt x="2988" y="45"/>
                </a:lnTo>
                <a:lnTo>
                  <a:pt x="2986" y="39"/>
                </a:lnTo>
                <a:lnTo>
                  <a:pt x="3013" y="39"/>
                </a:lnTo>
                <a:lnTo>
                  <a:pt x="3013" y="33"/>
                </a:lnTo>
                <a:lnTo>
                  <a:pt x="3060" y="33"/>
                </a:lnTo>
                <a:lnTo>
                  <a:pt x="3058" y="26"/>
                </a:lnTo>
                <a:lnTo>
                  <a:pt x="3084" y="27"/>
                </a:lnTo>
                <a:lnTo>
                  <a:pt x="3085" y="23"/>
                </a:lnTo>
                <a:lnTo>
                  <a:pt x="3133" y="23"/>
                </a:lnTo>
                <a:lnTo>
                  <a:pt x="3133" y="18"/>
                </a:lnTo>
                <a:lnTo>
                  <a:pt x="3183" y="18"/>
                </a:lnTo>
                <a:lnTo>
                  <a:pt x="3183" y="8"/>
                </a:lnTo>
                <a:lnTo>
                  <a:pt x="3222" y="8"/>
                </a:lnTo>
                <a:lnTo>
                  <a:pt x="3222" y="0"/>
                </a:lnTo>
                <a:lnTo>
                  <a:pt x="3244" y="0"/>
                </a:lnTo>
              </a:path>
            </a:pathLst>
          </a:custGeom>
          <a:noFill/>
          <a:ln w="28575">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40" name="Text Box 99"/>
          <p:cNvSpPr txBox="1">
            <a:spLocks noChangeArrowheads="1"/>
          </p:cNvSpPr>
          <p:nvPr/>
        </p:nvSpPr>
        <p:spPr bwMode="auto">
          <a:xfrm>
            <a:off x="228600" y="6581775"/>
            <a:ext cx="556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latin typeface="Arial" charset="0"/>
              </a:rPr>
              <a:t>Modified: Wallentin </a:t>
            </a:r>
            <a:r>
              <a:rPr lang="en-US" altLang="en-US" sz="1200" i="1">
                <a:latin typeface="Arial" charset="0"/>
              </a:rPr>
              <a:t>et al</a:t>
            </a:r>
            <a:r>
              <a:rPr lang="en-US" altLang="en-US" sz="1200">
                <a:latin typeface="Arial" charset="0"/>
              </a:rPr>
              <a:t>. </a:t>
            </a:r>
            <a:r>
              <a:rPr lang="en-US" altLang="en-US" sz="1200" i="1">
                <a:latin typeface="Arial" charset="0"/>
              </a:rPr>
              <a:t>New Eng J Med </a:t>
            </a:r>
            <a:r>
              <a:rPr lang="en-US" altLang="en-US" sz="1200">
                <a:latin typeface="Arial" charset="0"/>
              </a:rPr>
              <a:t> 2009; 361(11): </a:t>
            </a:r>
            <a:r>
              <a:rPr lang="en-GB" altLang="en-US" sz="1200">
                <a:latin typeface="Arial" charset="0"/>
              </a:rPr>
              <a:t>1045-1057</a:t>
            </a:r>
            <a:endParaRPr lang="en-US" altLang="en-US" sz="1200">
              <a:latin typeface="Arial" charset="0"/>
            </a:endParaRPr>
          </a:p>
        </p:txBody>
      </p:sp>
      <p:sp>
        <p:nvSpPr>
          <p:cNvPr id="68641" name="Title 1"/>
          <p:cNvSpPr txBox="1">
            <a:spLocks/>
          </p:cNvSpPr>
          <p:nvPr/>
        </p:nvSpPr>
        <p:spPr bwMode="auto">
          <a:xfrm>
            <a:off x="687388" y="608013"/>
            <a:ext cx="7772400"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800" b="1">
                <a:solidFill>
                  <a:srgbClr val="1E3268"/>
                </a:solidFill>
                <a:latin typeface="Arial" charset="0"/>
              </a:rPr>
              <a:t>PLATO Study: Ticagrelor vs. Clopidogrel </a:t>
            </a:r>
          </a:p>
        </p:txBody>
      </p:sp>
      <p:sp>
        <p:nvSpPr>
          <p:cNvPr id="68642" name="Text Box 5"/>
          <p:cNvSpPr txBox="1">
            <a:spLocks noChangeArrowheads="1"/>
          </p:cNvSpPr>
          <p:nvPr/>
        </p:nvSpPr>
        <p:spPr bwMode="auto">
          <a:xfrm>
            <a:off x="1795463" y="1398588"/>
            <a:ext cx="5791200" cy="495300"/>
          </a:xfrm>
          <a:prstGeom prst="rect">
            <a:avLst/>
          </a:prstGeom>
          <a:solidFill>
            <a:srgbClr val="C9C9C9"/>
          </a:solidFill>
          <a:ln w="38100">
            <a:solidFill>
              <a:schemeClr val="tx1"/>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400">
                <a:latin typeface="Open Sans" charset="0"/>
              </a:rPr>
              <a:t>n = 18,624</a:t>
            </a:r>
            <a:r>
              <a:rPr lang="en-US" altLang="en-US" sz="2400" i="1">
                <a:latin typeface="Open Sans" charset="0"/>
              </a:rPr>
              <a:t> </a:t>
            </a:r>
            <a:r>
              <a:rPr lang="en-US" altLang="en-US" sz="2400">
                <a:latin typeface="Open Sans" charset="0"/>
              </a:rPr>
              <a:t>ACS  </a:t>
            </a:r>
            <a:endParaRPr lang="en-US" altLang="en-US" sz="2400" i="1">
              <a:latin typeface="Open Sans" charset="0"/>
            </a:endParaRPr>
          </a:p>
        </p:txBody>
      </p:sp>
      <p:sp>
        <p:nvSpPr>
          <p:cNvPr id="68643" name="Text Box 9"/>
          <p:cNvSpPr txBox="1">
            <a:spLocks noChangeArrowheads="1"/>
          </p:cNvSpPr>
          <p:nvPr/>
        </p:nvSpPr>
        <p:spPr bwMode="auto">
          <a:xfrm>
            <a:off x="4343400" y="2065338"/>
            <a:ext cx="1752600" cy="339725"/>
          </a:xfrm>
          <a:prstGeom prst="rect">
            <a:avLst/>
          </a:prstGeom>
          <a:solidFill>
            <a:srgbClr val="FFFFFF"/>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b="1">
                <a:solidFill>
                  <a:srgbClr val="3366FF"/>
                </a:solidFill>
                <a:latin typeface="Arial" charset="0"/>
              </a:rPr>
              <a:t>CLOPIDOGREL</a:t>
            </a:r>
          </a:p>
        </p:txBody>
      </p:sp>
      <p:sp>
        <p:nvSpPr>
          <p:cNvPr id="81" name="Text Box 347"/>
          <p:cNvSpPr txBox="1">
            <a:spLocks noChangeArrowheads="1"/>
          </p:cNvSpPr>
          <p:nvPr/>
        </p:nvSpPr>
        <p:spPr bwMode="auto">
          <a:xfrm>
            <a:off x="5867400" y="4191000"/>
            <a:ext cx="1524000" cy="46196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NNT = 56</a:t>
            </a:r>
          </a:p>
        </p:txBody>
      </p:sp>
      <p:sp>
        <p:nvSpPr>
          <p:cNvPr id="82" name="Text Box 3"/>
          <p:cNvSpPr txBox="1">
            <a:spLocks noChangeArrowheads="1"/>
          </p:cNvSpPr>
          <p:nvPr/>
        </p:nvSpPr>
        <p:spPr bwMode="auto">
          <a:xfrm>
            <a:off x="3733800" y="3886200"/>
            <a:ext cx="1828800" cy="110807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HR: 0.84 </a:t>
            </a:r>
            <a:r>
              <a:rPr lang="en-US" altLang="en-US" sz="2400">
                <a:latin typeface="Arial" charset="0"/>
              </a:rPr>
              <a:t>(0.77-0.92) </a:t>
            </a:r>
            <a:r>
              <a:rPr lang="en-US" altLang="en-US" sz="1800" i="1">
                <a:latin typeface="Arial" charset="0"/>
              </a:rPr>
              <a:t>p </a:t>
            </a:r>
            <a:r>
              <a:rPr lang="en-US" altLang="en-US" sz="1800">
                <a:latin typeface="Arial" charset="0"/>
              </a:rPr>
              <a:t>&lt;0.001</a:t>
            </a:r>
          </a:p>
        </p:txBody>
      </p:sp>
      <p:sp>
        <p:nvSpPr>
          <p:cNvPr id="68646" name="Text Box 70"/>
          <p:cNvSpPr txBox="1">
            <a:spLocks noChangeArrowheads="1"/>
          </p:cNvSpPr>
          <p:nvPr/>
        </p:nvSpPr>
        <p:spPr bwMode="auto">
          <a:xfrm>
            <a:off x="1371600" y="2574925"/>
            <a:ext cx="2924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2000" b="1">
                <a:latin typeface="Arial" charset="0"/>
              </a:rPr>
              <a:t>CV Death / MI / Stroke</a:t>
            </a:r>
          </a:p>
        </p:txBody>
      </p:sp>
      <p:sp>
        <p:nvSpPr>
          <p:cNvPr id="68647" name="TextBox 84"/>
          <p:cNvSpPr txBox="1">
            <a:spLocks noChangeArrowheads="1"/>
          </p:cNvSpPr>
          <p:nvPr/>
        </p:nvSpPr>
        <p:spPr bwMode="auto">
          <a:xfrm>
            <a:off x="228600" y="6248400"/>
            <a:ext cx="8991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100">
                <a:latin typeface="Arial" charset="0"/>
              </a:rPr>
              <a:t>ACS = Acute Coronary Syndrome; PCI = Percutaneous Coronary Intervention; NNT = Number Needed to Treat; CV=Cardiovascular</a:t>
            </a:r>
          </a:p>
        </p:txBody>
      </p:sp>
      <p:sp>
        <p:nvSpPr>
          <p:cNvPr id="145489" name="Text Box 8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idx="4294967295"/>
          </p:nvPr>
        </p:nvSpPr>
        <p:spPr>
          <a:xfrm>
            <a:off x="685800" y="611188"/>
            <a:ext cx="7772400" cy="1143000"/>
          </a:xfrm>
        </p:spPr>
        <p:txBody>
          <a:bodyPr/>
          <a:lstStyle/>
          <a:p>
            <a:r>
              <a:rPr lang="en-US" altLang="en-US" sz="3600"/>
              <a:t>Dual Anti-platelet Therapy in People with diabetes and ACS</a:t>
            </a:r>
          </a:p>
        </p:txBody>
      </p:sp>
      <p:sp>
        <p:nvSpPr>
          <p:cNvPr id="70658" name="Content Placeholder 1"/>
          <p:cNvSpPr>
            <a:spLocks noGrp="1"/>
          </p:cNvSpPr>
          <p:nvPr>
            <p:ph idx="4294967295"/>
          </p:nvPr>
        </p:nvSpPr>
        <p:spPr>
          <a:xfrm>
            <a:off x="812800" y="1981200"/>
            <a:ext cx="2971800" cy="4114800"/>
          </a:xfrm>
        </p:spPr>
        <p:txBody>
          <a:bodyPr/>
          <a:lstStyle/>
          <a:p>
            <a:pPr marL="0" indent="0" eaLnBrk="1" hangingPunct="1">
              <a:buFontTx/>
              <a:buNone/>
            </a:pPr>
            <a:r>
              <a:rPr lang="en-US" altLang="en-US"/>
              <a:t>Prasugrel </a:t>
            </a:r>
            <a:r>
              <a:rPr lang="en-US" altLang="en-US" b="0"/>
              <a:t>if</a:t>
            </a:r>
          </a:p>
          <a:p>
            <a:pPr marL="0" indent="0" eaLnBrk="1" hangingPunct="1"/>
            <a:r>
              <a:rPr lang="en-US" altLang="en-US" sz="2000" b="0"/>
              <a:t> About to undergo PCI</a:t>
            </a:r>
          </a:p>
          <a:p>
            <a:pPr marL="0" indent="0" eaLnBrk="1" hangingPunct="1"/>
            <a:r>
              <a:rPr lang="en-US" altLang="en-US" sz="2000" b="0"/>
              <a:t> Clopidogrel-naïve</a:t>
            </a:r>
          </a:p>
          <a:p>
            <a:pPr marL="0" indent="0" eaLnBrk="1" hangingPunct="1"/>
            <a:r>
              <a:rPr lang="en-US" altLang="en-US" sz="2000" b="0"/>
              <a:t> &lt;75 yrs of age</a:t>
            </a:r>
          </a:p>
          <a:p>
            <a:pPr marL="0" indent="0" eaLnBrk="1" hangingPunct="1"/>
            <a:r>
              <a:rPr lang="en-US" altLang="en-US" sz="2000" b="0"/>
              <a:t> &gt;65 kg weight</a:t>
            </a:r>
          </a:p>
          <a:p>
            <a:pPr marL="0" indent="0" eaLnBrk="1" hangingPunct="1"/>
            <a:r>
              <a:rPr lang="en-US" altLang="en-US" sz="2000" b="0"/>
              <a:t> No history of stroke</a:t>
            </a:r>
          </a:p>
          <a:p>
            <a:pPr marL="0" indent="0" eaLnBrk="1" hangingPunct="1">
              <a:buFontTx/>
              <a:buNone/>
            </a:pPr>
            <a:endParaRPr lang="en-US" altLang="en-US">
              <a:latin typeface="Arial" charset="0"/>
            </a:endParaRPr>
          </a:p>
          <a:p>
            <a:pPr marL="0" indent="0">
              <a:lnSpc>
                <a:spcPct val="120000"/>
              </a:lnSpc>
            </a:pPr>
            <a:endParaRPr lang="en-US" altLang="en-US">
              <a:latin typeface="Arial" charset="0"/>
            </a:endParaRPr>
          </a:p>
        </p:txBody>
      </p:sp>
      <p:sp>
        <p:nvSpPr>
          <p:cNvPr id="70659" name="TextBox 3"/>
          <p:cNvSpPr txBox="1">
            <a:spLocks noChangeArrowheads="1"/>
          </p:cNvSpPr>
          <p:nvPr/>
        </p:nvSpPr>
        <p:spPr bwMode="auto">
          <a:xfrm>
            <a:off x="3997325" y="2057400"/>
            <a:ext cx="838200" cy="519113"/>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800">
                <a:solidFill>
                  <a:srgbClr val="000000"/>
                </a:solidFill>
                <a:latin typeface="Open Sans" charset="0"/>
              </a:rPr>
              <a:t>OR</a:t>
            </a:r>
          </a:p>
        </p:txBody>
      </p:sp>
      <p:sp>
        <p:nvSpPr>
          <p:cNvPr id="70660" name="TextBox 7"/>
          <p:cNvSpPr txBox="1">
            <a:spLocks noChangeArrowheads="1"/>
          </p:cNvSpPr>
          <p:nvPr/>
        </p:nvSpPr>
        <p:spPr bwMode="auto">
          <a:xfrm>
            <a:off x="3170238" y="4573588"/>
            <a:ext cx="2819400" cy="519112"/>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800">
                <a:solidFill>
                  <a:srgbClr val="000000"/>
                </a:solidFill>
                <a:latin typeface="Open Sans" charset="0"/>
              </a:rPr>
              <a:t>RATHER THAN</a:t>
            </a:r>
          </a:p>
        </p:txBody>
      </p:sp>
      <p:sp>
        <p:nvSpPr>
          <p:cNvPr id="70661" name="TextBox 12"/>
          <p:cNvSpPr txBox="1">
            <a:spLocks noChangeArrowheads="1"/>
          </p:cNvSpPr>
          <p:nvPr/>
        </p:nvSpPr>
        <p:spPr bwMode="auto">
          <a:xfrm>
            <a:off x="706438" y="5097463"/>
            <a:ext cx="7797800" cy="523875"/>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800">
                <a:solidFill>
                  <a:srgbClr val="000000"/>
                </a:solidFill>
                <a:latin typeface="Open Sans" charset="0"/>
              </a:rPr>
              <a:t>Clopidogrel to further reduce ischemic events</a:t>
            </a:r>
          </a:p>
        </p:txBody>
      </p:sp>
      <p:sp>
        <p:nvSpPr>
          <p:cNvPr id="147466"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70663" name="Content Placeholder 1"/>
          <p:cNvSpPr txBox="1">
            <a:spLocks/>
          </p:cNvSpPr>
          <p:nvPr/>
        </p:nvSpPr>
        <p:spPr bwMode="auto">
          <a:xfrm>
            <a:off x="5473700" y="1962150"/>
            <a:ext cx="34845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spcBef>
                <a:spcPts val="925"/>
              </a:spcBef>
            </a:pPr>
            <a:r>
              <a:rPr lang="en-US" altLang="en-US" sz="2600" b="1">
                <a:solidFill>
                  <a:srgbClr val="1E3268"/>
                </a:solidFill>
                <a:latin typeface="Open Sans" charset="0"/>
              </a:rPr>
              <a:t>Ticagrelor </a:t>
            </a:r>
            <a:r>
              <a:rPr lang="en-US" altLang="en-US" sz="2600">
                <a:solidFill>
                  <a:srgbClr val="1E3268"/>
                </a:solidFill>
                <a:latin typeface="Open Sans" charset="0"/>
              </a:rPr>
              <a:t>if</a:t>
            </a:r>
          </a:p>
          <a:p>
            <a:pPr eaLnBrk="1" hangingPunct="1">
              <a:lnSpc>
                <a:spcPct val="90000"/>
              </a:lnSpc>
              <a:spcBef>
                <a:spcPts val="925"/>
              </a:spcBef>
              <a:buFont typeface="Arial" charset="0"/>
              <a:buChar char="•"/>
            </a:pPr>
            <a:r>
              <a:rPr lang="en-US" altLang="en-US" sz="2000">
                <a:solidFill>
                  <a:srgbClr val="1E3268"/>
                </a:solidFill>
                <a:latin typeface="Open Sans" charset="0"/>
              </a:rPr>
              <a:t> No history of hemorrhagic stroke</a:t>
            </a:r>
          </a:p>
          <a:p>
            <a:pPr eaLnBrk="1" hangingPunct="1">
              <a:lnSpc>
                <a:spcPct val="90000"/>
              </a:lnSpc>
              <a:spcBef>
                <a:spcPts val="925"/>
              </a:spcBef>
              <a:buFont typeface="Arial" charset="0"/>
              <a:buChar char="•"/>
            </a:pPr>
            <a:r>
              <a:rPr lang="en-US" altLang="en-US" sz="2000">
                <a:solidFill>
                  <a:srgbClr val="1E3268"/>
                </a:solidFill>
                <a:latin typeface="Open Sans" charset="0"/>
              </a:rPr>
              <a:t> No extreme bradycardia</a:t>
            </a:r>
          </a:p>
          <a:p>
            <a:pPr eaLnBrk="1" hangingPunct="1">
              <a:lnSpc>
                <a:spcPct val="90000"/>
              </a:lnSpc>
              <a:spcBef>
                <a:spcPts val="925"/>
              </a:spcBef>
            </a:pPr>
            <a:endParaRPr lang="en-US" altLang="en-US" sz="2600" b="1">
              <a:solidFill>
                <a:srgbClr val="1E3268"/>
              </a:solidFill>
              <a:latin typeface="Arial" charset="0"/>
            </a:endParaRPr>
          </a:p>
          <a:p>
            <a:pPr>
              <a:lnSpc>
                <a:spcPct val="120000"/>
              </a:lnSpc>
              <a:spcBef>
                <a:spcPts val="925"/>
              </a:spcBef>
              <a:buFont typeface="Arial" charset="0"/>
              <a:buChar char="•"/>
            </a:pPr>
            <a:endParaRPr lang="en-US" altLang="en-US" sz="2600" b="1">
              <a:solidFill>
                <a:srgbClr val="1E3268"/>
              </a:solidFill>
              <a:latin typeface="Arial" charset="0"/>
            </a:endParaRPr>
          </a:p>
        </p:txBody>
      </p:sp>
      <p:sp>
        <p:nvSpPr>
          <p:cNvPr id="70665" name="Text Box 9"/>
          <p:cNvSpPr txBox="1">
            <a:spLocks noChangeArrowheads="1"/>
          </p:cNvSpPr>
          <p:nvPr/>
        </p:nvSpPr>
        <p:spPr bwMode="auto">
          <a:xfrm>
            <a:off x="444500" y="6323013"/>
            <a:ext cx="5819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PCI</a:t>
            </a:r>
            <a:r>
              <a:rPr lang="en-US" altLang="en-US" sz="1400"/>
              <a:t>, percutaneous coronary intervention</a:t>
            </a:r>
            <a:endParaRPr lang="en-CA" altLang="en-US" sz="1400"/>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9546" name="Group 42"/>
          <p:cNvGraphicFramePr>
            <a:graphicFrameLocks noGrp="1"/>
          </p:cNvGraphicFramePr>
          <p:nvPr/>
        </p:nvGraphicFramePr>
        <p:xfrm>
          <a:off x="471488" y="1760538"/>
          <a:ext cx="8215312" cy="3933825"/>
        </p:xfrm>
        <a:graphic>
          <a:graphicData uri="http://schemas.openxmlformats.org/drawingml/2006/table">
            <a:tbl>
              <a:tblPr/>
              <a:tblGrid>
                <a:gridCol w="2054225"/>
                <a:gridCol w="1936750"/>
                <a:gridCol w="2209800"/>
                <a:gridCol w="2014537"/>
              </a:tblGrid>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2400" b="1" i="0" u="none" strike="noStrike" cap="none" normalizeH="0" baseline="0">
                        <a:ln>
                          <a:noFill/>
                        </a:ln>
                        <a:solidFill>
                          <a:srgbClr val="8497B0"/>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Open Sans" charset="0"/>
                          <a:ea typeface="MS PGothic" charset="-128"/>
                        </a:rPr>
                        <a:t>Clopidogrel</a:t>
                      </a:r>
                      <a:endParaRPr kumimoji="0" lang="en-US" altLang="en-US" sz="2400" b="1" i="0" u="none" strike="noStrike" cap="none" normalizeH="0" baseline="0">
                        <a:ln>
                          <a:noFill/>
                        </a:ln>
                        <a:solidFill>
                          <a:schemeClr val="tx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Open Sans" charset="0"/>
                          <a:ea typeface="MS PGothic" charset="-128"/>
                        </a:rPr>
                        <a:t>Prasugrel </a:t>
                      </a:r>
                      <a:endParaRPr kumimoji="0" lang="en-US" altLang="en-US" sz="2400" b="1" i="0" u="none" strike="noStrike" cap="none" normalizeH="0" baseline="0">
                        <a:ln>
                          <a:noFill/>
                        </a:ln>
                        <a:solidFill>
                          <a:srgbClr val="000000"/>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Open Sans" charset="0"/>
                          <a:ea typeface="MS PGothic" charset="-128"/>
                        </a:rPr>
                        <a:t>Ticagrelor</a:t>
                      </a:r>
                      <a:endParaRPr kumimoji="0" lang="en-US" altLang="en-US" sz="2400" b="1" i="0" u="none" strike="noStrike" cap="none" normalizeH="0" baseline="0">
                        <a:ln>
                          <a:noFill/>
                        </a:ln>
                        <a:solidFill>
                          <a:srgbClr val="000000"/>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8223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Dosing</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Oral, once daily</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Oral, once daily</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Oral, twice daily</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Onset</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2-6 hours</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&lt;1 hour</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&lt;1 hour</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Variability</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High </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Low </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Low</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Reversible</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No</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No</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Yes</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Plt Inhibition</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 50%</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70% at 1 hr</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Open Sans" charset="0"/>
                          <a:ea typeface="MS PGothic" charset="-128"/>
                        </a:rPr>
                        <a:t>95% at 2hrs </a:t>
                      </a: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82983" name="Title 2"/>
          <p:cNvSpPr>
            <a:spLocks noGrp="1"/>
          </p:cNvSpPr>
          <p:nvPr>
            <p:ph type="title" idx="4294967295"/>
          </p:nvPr>
        </p:nvSpPr>
        <p:spPr>
          <a:xfrm>
            <a:off x="687388" y="690563"/>
            <a:ext cx="7775575" cy="1143000"/>
          </a:xfrm>
        </p:spPr>
        <p:txBody>
          <a:bodyPr>
            <a:normAutofit fontScale="90000"/>
          </a:bodyPr>
          <a:lstStyle/>
          <a:p>
            <a:pPr eaLnBrk="1" hangingPunct="1">
              <a:defRPr/>
            </a:pPr>
            <a:r>
              <a:rPr lang="en-US" kern="1200" dirty="0">
                <a:ea typeface="+mj-ea"/>
              </a:rPr>
              <a:t>Comparison of Anti-platelet Therapies</a:t>
            </a:r>
            <a:br>
              <a:rPr lang="en-US" kern="1200" dirty="0">
                <a:ea typeface="+mj-ea"/>
              </a:rPr>
            </a:br>
            <a:endParaRPr lang="en-US" kern="1200" dirty="0">
              <a:ea typeface="+mj-ea"/>
            </a:endParaRPr>
          </a:p>
        </p:txBody>
      </p:sp>
      <p:sp>
        <p:nvSpPr>
          <p:cNvPr id="149544" name="Text Box 40"/>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72745" name="Text Box 41"/>
          <p:cNvSpPr txBox="1">
            <a:spLocks noChangeArrowheads="1"/>
          </p:cNvSpPr>
          <p:nvPr/>
        </p:nvSpPr>
        <p:spPr bwMode="auto">
          <a:xfrm>
            <a:off x="471488" y="6326188"/>
            <a:ext cx="3100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Plt</a:t>
            </a:r>
            <a:r>
              <a:rPr lang="en-US" altLang="en-US" sz="1400"/>
              <a:t>, platelet</a:t>
            </a:r>
            <a:endParaRPr lang="en-CA" altLang="en-US" sz="1400"/>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065838"/>
            <a:ext cx="9144000" cy="166687"/>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4754" name="Title 1"/>
          <p:cNvSpPr>
            <a:spLocks noGrp="1"/>
          </p:cNvSpPr>
          <p:nvPr>
            <p:ph type="title"/>
          </p:nvPr>
        </p:nvSpPr>
        <p:spPr>
          <a:xfrm>
            <a:off x="628650" y="354013"/>
            <a:ext cx="7886700" cy="1325562"/>
          </a:xfrm>
        </p:spPr>
        <p:txBody>
          <a:bodyPr/>
          <a:lstStyle/>
          <a:p>
            <a:r>
              <a:rPr lang="en-US" altLang="en-US" sz="4000"/>
              <a:t>Extended Dual Anti-Platelet Therapy: PEGASUS Trial</a:t>
            </a:r>
          </a:p>
        </p:txBody>
      </p:sp>
      <p:sp>
        <p:nvSpPr>
          <p:cNvPr id="74755" name="Content Placeholder 2"/>
          <p:cNvSpPr>
            <a:spLocks noGrp="1"/>
          </p:cNvSpPr>
          <p:nvPr>
            <p:ph idx="1"/>
          </p:nvPr>
        </p:nvSpPr>
        <p:spPr>
          <a:xfrm>
            <a:off x="717550" y="1695450"/>
            <a:ext cx="7772400" cy="4114800"/>
          </a:xfrm>
        </p:spPr>
        <p:txBody>
          <a:bodyPr/>
          <a:lstStyle/>
          <a:p>
            <a:pPr>
              <a:lnSpc>
                <a:spcPct val="100000"/>
              </a:lnSpc>
            </a:pPr>
            <a:r>
              <a:rPr lang="en-US" altLang="en-US" sz="2400" b="0"/>
              <a:t>Dual antiplatelet therapy with ASA + Ticagrelor for up to 3 years beyond usual 1 year treatment</a:t>
            </a:r>
          </a:p>
          <a:p>
            <a:pPr>
              <a:lnSpc>
                <a:spcPct val="100000"/>
              </a:lnSpc>
            </a:pPr>
            <a:r>
              <a:rPr lang="en-US" altLang="en-US" sz="2400" b="0"/>
              <a:t>Reduced CV death/ non-fatal MI, stroke  (ticagrelor 60 mg twice daily HR 0.84 95% CI 0.74-0.95)</a:t>
            </a:r>
          </a:p>
          <a:p>
            <a:pPr>
              <a:lnSpc>
                <a:spcPct val="100000"/>
              </a:lnSpc>
            </a:pPr>
            <a:r>
              <a:rPr lang="en-US" altLang="en-US" sz="2400" b="0"/>
              <a:t>No advantage from ticagrelor 90 mg twice daily</a:t>
            </a:r>
          </a:p>
          <a:p>
            <a:pPr>
              <a:lnSpc>
                <a:spcPct val="100000"/>
              </a:lnSpc>
            </a:pPr>
            <a:r>
              <a:rPr lang="en-US" altLang="en-US" sz="2400" b="0"/>
              <a:t>Major bleeding increased  (placebo 1.06%, 60 mg 2.3%, 90 mg 2.6%)</a:t>
            </a:r>
          </a:p>
          <a:p>
            <a:pPr>
              <a:lnSpc>
                <a:spcPct val="100000"/>
              </a:lnSpc>
            </a:pPr>
            <a:r>
              <a:rPr lang="en-US" altLang="en-US" sz="2400" b="0"/>
              <a:t>Patients with diabetes had similar relative benefit but with 50% higher event rates they had a 60% greater absolute benefit compared to patients with no diabetes. Bleeding rates similar in both groups</a:t>
            </a:r>
          </a:p>
          <a:p>
            <a:pPr>
              <a:lnSpc>
                <a:spcPct val="100000"/>
              </a:lnSpc>
            </a:pPr>
            <a:endParaRPr lang="en-US" altLang="en-US" sz="2400" b="0"/>
          </a:p>
        </p:txBody>
      </p:sp>
      <p:sp>
        <p:nvSpPr>
          <p:cNvPr id="74756" name="TextBox 3"/>
          <p:cNvSpPr txBox="1">
            <a:spLocks noChangeArrowheads="1"/>
          </p:cNvSpPr>
          <p:nvPr/>
        </p:nvSpPr>
        <p:spPr bwMode="auto">
          <a:xfrm>
            <a:off x="153988" y="6302375"/>
            <a:ext cx="51101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Bonaca et al  N Engl J Med 2015;372:1791</a:t>
            </a:r>
          </a:p>
          <a:p>
            <a:pPr eaLnBrk="1" hangingPunct="1"/>
            <a:r>
              <a:rPr lang="en-US" altLang="en-US" sz="1600" i="1"/>
              <a:t>CV</a:t>
            </a:r>
            <a:r>
              <a:rPr lang="en-US" altLang="en-US" sz="1600"/>
              <a:t>, cardiovascular; </a:t>
            </a:r>
            <a:r>
              <a:rPr lang="en-US" altLang="en-US" sz="1600" i="1"/>
              <a:t>MI,</a:t>
            </a:r>
            <a:r>
              <a:rPr lang="en-US" altLang="en-US" sz="1600"/>
              <a:t> myocardial infarct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96000"/>
            <a:ext cx="9144000" cy="7620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6802" name="Title 1"/>
          <p:cNvSpPr>
            <a:spLocks noGrp="1"/>
          </p:cNvSpPr>
          <p:nvPr>
            <p:ph type="title"/>
          </p:nvPr>
        </p:nvSpPr>
        <p:spPr>
          <a:xfrm>
            <a:off x="685800" y="190500"/>
            <a:ext cx="8458200" cy="1143000"/>
          </a:xfrm>
        </p:spPr>
        <p:txBody>
          <a:bodyPr/>
          <a:lstStyle/>
          <a:p>
            <a:r>
              <a:rPr lang="en-US" altLang="en-US" sz="3200"/>
              <a:t>Extended Dual Anti-Platelet Therapy beyond 1 year After Myocardial Infarction  (PEGASUS)</a:t>
            </a:r>
          </a:p>
        </p:txBody>
      </p:sp>
      <p:pic>
        <p:nvPicPr>
          <p:cNvPr id="7680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t="-410" b="690"/>
          <a:stretch>
            <a:fillRect/>
          </a:stretch>
        </p:blipFill>
        <p:spPr>
          <a:xfrm>
            <a:off x="1176338" y="1597025"/>
            <a:ext cx="6692900" cy="4806950"/>
          </a:xfrm>
        </p:spPr>
      </p:pic>
      <p:sp>
        <p:nvSpPr>
          <p:cNvPr id="76804" name="TextBox 4"/>
          <p:cNvSpPr txBox="1">
            <a:spLocks noChangeArrowheads="1"/>
          </p:cNvSpPr>
          <p:nvPr/>
        </p:nvSpPr>
        <p:spPr bwMode="auto">
          <a:xfrm>
            <a:off x="182563" y="6400800"/>
            <a:ext cx="4586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800"/>
              <a:t>Bonaca et al  N Engl J Med 2015;372:1791</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idx="4294967295"/>
          </p:nvPr>
        </p:nvSpPr>
        <p:spPr>
          <a:xfrm>
            <a:off x="685800" y="608013"/>
            <a:ext cx="7772400" cy="1143000"/>
          </a:xfrm>
        </p:spPr>
        <p:txBody>
          <a:bodyPr/>
          <a:lstStyle/>
          <a:p>
            <a:pPr eaLnBrk="1" hangingPunct="1">
              <a:defRPr/>
            </a:pPr>
            <a:r>
              <a:rPr lang="en-US" dirty="0" smtClean="0">
                <a:latin typeface="+mn-lt"/>
                <a:ea typeface="MS PGothic" charset="0"/>
                <a:cs typeface="MS PGothic" charset="0"/>
              </a:rPr>
              <a:t>Glycemic Control Among People with ACS</a:t>
            </a:r>
          </a:p>
        </p:txBody>
      </p:sp>
      <p:sp>
        <p:nvSpPr>
          <p:cNvPr id="3" name="Content Placeholder 2"/>
          <p:cNvSpPr txBox="1">
            <a:spLocks/>
          </p:cNvSpPr>
          <p:nvPr/>
        </p:nvSpPr>
        <p:spPr>
          <a:xfrm>
            <a:off x="990600" y="1752600"/>
            <a:ext cx="7772400" cy="4114800"/>
          </a:xfrm>
          <a:prstGeom prst="rect">
            <a:avLst/>
          </a:prstGeom>
        </p:spPr>
        <p:txBody>
          <a:bodyPr/>
          <a:lstStyle/>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i="1" kern="0" dirty="0">
              <a:latin typeface="+mn-lt"/>
              <a:ea typeface="+mn-ea"/>
              <a:cs typeface="Arial"/>
            </a:endParaRPr>
          </a:p>
          <a:p>
            <a:pPr marL="342900" indent="-342900">
              <a:spcBef>
                <a:spcPct val="20000"/>
              </a:spcBef>
              <a:buClr>
                <a:srgbClr val="FF0000"/>
              </a:buClr>
              <a:buSzPct val="80000"/>
              <a:defRPr/>
            </a:pPr>
            <a:endParaRPr lang="en-US" kern="0" dirty="0">
              <a:latin typeface="+mn-lt"/>
              <a:ea typeface="+mn-ea"/>
              <a:cs typeface="Arial"/>
            </a:endParaRPr>
          </a:p>
        </p:txBody>
      </p:sp>
      <p:sp>
        <p:nvSpPr>
          <p:cNvPr id="4" name="Content Placeholder 2"/>
          <p:cNvSpPr txBox="1">
            <a:spLocks/>
          </p:cNvSpPr>
          <p:nvPr/>
        </p:nvSpPr>
        <p:spPr>
          <a:xfrm>
            <a:off x="609600" y="1752600"/>
            <a:ext cx="7772400" cy="4114800"/>
          </a:xfrm>
          <a:prstGeom prst="rect">
            <a:avLst/>
          </a:prstGeom>
        </p:spPr>
        <p:txBody>
          <a:bodyPr/>
          <a:lstStyle/>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p:txBody>
      </p:sp>
      <p:sp>
        <p:nvSpPr>
          <p:cNvPr id="5" name="Content Placeholder 2"/>
          <p:cNvSpPr txBox="1">
            <a:spLocks/>
          </p:cNvSpPr>
          <p:nvPr/>
        </p:nvSpPr>
        <p:spPr>
          <a:xfrm>
            <a:off x="533400" y="1828800"/>
            <a:ext cx="7772400" cy="4114800"/>
          </a:xfrm>
          <a:prstGeom prst="rect">
            <a:avLst/>
          </a:prstGeom>
        </p:spPr>
        <p:txBody>
          <a:bodyPr/>
          <a:lstStyle/>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a:p>
            <a:pPr marL="342900" indent="-342900">
              <a:spcBef>
                <a:spcPct val="20000"/>
              </a:spcBef>
              <a:buClr>
                <a:srgbClr val="FF0000"/>
              </a:buClr>
              <a:buSzPct val="80000"/>
              <a:buFontTx/>
              <a:buChar char="•"/>
              <a:defRPr/>
            </a:pPr>
            <a:endParaRPr lang="en-US" kern="0" dirty="0">
              <a:latin typeface="+mn-lt"/>
              <a:ea typeface="+mn-ea"/>
              <a:cs typeface="Arial"/>
            </a:endParaRPr>
          </a:p>
        </p:txBody>
      </p:sp>
      <p:sp>
        <p:nvSpPr>
          <p:cNvPr id="151558" name="Content Placeholder 2"/>
          <p:cNvSpPr txBox="1">
            <a:spLocks/>
          </p:cNvSpPr>
          <p:nvPr/>
        </p:nvSpPr>
        <p:spPr bwMode="auto">
          <a:xfrm>
            <a:off x="762000" y="1866900"/>
            <a:ext cx="8001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700">
                <a:solidFill>
                  <a:schemeClr val="tx1"/>
                </a:solidFill>
                <a:latin typeface="Calibri" charset="0"/>
                <a:ea typeface="MS PGothic" charset="-128"/>
              </a:defRPr>
            </a:lvl1pPr>
            <a:lvl2pPr marL="800100" indent="-34290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20000"/>
              </a:spcBef>
              <a:buClr>
                <a:schemeClr val="tx1"/>
              </a:buClr>
              <a:buSzPct val="80000"/>
              <a:buFontTx/>
              <a:buChar char="•"/>
            </a:pPr>
            <a:r>
              <a:rPr lang="en-US" altLang="en-US" sz="2400">
                <a:latin typeface="Open Sans" charset="0"/>
              </a:rPr>
              <a:t>Hyperglycemia during the first 24 to 48 hours after admission </a:t>
            </a:r>
            <a:r>
              <a:rPr lang="en-US" altLang="en-US" sz="2400">
                <a:latin typeface="Open Sans" charset="0"/>
                <a:sym typeface="Wingdings" charset="2"/>
              </a:rPr>
              <a:t> </a:t>
            </a:r>
            <a:r>
              <a:rPr lang="en-US" altLang="en-US" sz="2800" b="1">
                <a:latin typeface="Open Sans" charset="0"/>
                <a:sym typeface="Wingdings" charset="2"/>
              </a:rPr>
              <a:t>↑</a:t>
            </a:r>
            <a:r>
              <a:rPr lang="en-US" altLang="en-US" sz="2400">
                <a:latin typeface="Open Sans" charset="0"/>
                <a:sym typeface="Wingdings" charset="2"/>
              </a:rPr>
              <a:t> </a:t>
            </a:r>
            <a:r>
              <a:rPr lang="en-US" altLang="en-US" sz="2400">
                <a:latin typeface="Open Sans" charset="0"/>
              </a:rPr>
              <a:t>early mortality in patients with ACS</a:t>
            </a:r>
          </a:p>
          <a:p>
            <a:pPr eaLnBrk="1" hangingPunct="1">
              <a:spcBef>
                <a:spcPct val="20000"/>
              </a:spcBef>
              <a:buClr>
                <a:srgbClr val="FF0000"/>
              </a:buClr>
              <a:buSzPct val="80000"/>
              <a:buFontTx/>
              <a:buChar char="•"/>
            </a:pPr>
            <a:endParaRPr lang="en-US" altLang="en-US" sz="1400">
              <a:latin typeface="Open Sans" charset="0"/>
            </a:endParaRPr>
          </a:p>
          <a:p>
            <a:pPr eaLnBrk="1" hangingPunct="1">
              <a:spcBef>
                <a:spcPct val="20000"/>
              </a:spcBef>
              <a:buClr>
                <a:schemeClr val="tx1"/>
              </a:buClr>
              <a:buSzPct val="80000"/>
              <a:buFontTx/>
              <a:buChar char="•"/>
            </a:pPr>
            <a:r>
              <a:rPr lang="en-US" altLang="en-US" sz="2400">
                <a:latin typeface="Open Sans" charset="0"/>
              </a:rPr>
              <a:t>Evidence to support treatment of elevated BG after ACS = inconclusive</a:t>
            </a:r>
          </a:p>
          <a:p>
            <a:pPr eaLnBrk="1" hangingPunct="1">
              <a:spcBef>
                <a:spcPct val="20000"/>
              </a:spcBef>
              <a:buClr>
                <a:schemeClr val="tx1"/>
              </a:buClr>
              <a:buSzPct val="80000"/>
              <a:buFontTx/>
              <a:buChar char="•"/>
            </a:pPr>
            <a:endParaRPr lang="en-US" altLang="en-US" sz="1400">
              <a:latin typeface="Open Sans" charset="0"/>
            </a:endParaRPr>
          </a:p>
          <a:p>
            <a:pPr eaLnBrk="1" hangingPunct="1">
              <a:spcBef>
                <a:spcPct val="20000"/>
              </a:spcBef>
              <a:buClr>
                <a:schemeClr val="tx1"/>
              </a:buClr>
              <a:buSzPct val="80000"/>
              <a:buFontTx/>
              <a:buChar char="•"/>
            </a:pPr>
            <a:r>
              <a:rPr lang="en-US" altLang="en-US" sz="2400">
                <a:latin typeface="Open Sans" charset="0"/>
              </a:rPr>
              <a:t>Patients with acute MI and BG on admission of &gt;11 mmol/L </a:t>
            </a:r>
            <a:r>
              <a:rPr lang="en-US" altLang="en-US" sz="2400">
                <a:latin typeface="Open Sans" charset="0"/>
                <a:sym typeface="Wingdings" charset="2"/>
              </a:rPr>
              <a:t> likely benefit from maintaining BG </a:t>
            </a:r>
            <a:r>
              <a:rPr lang="en-US" altLang="en-US" sz="2400">
                <a:latin typeface="Open Sans" charset="0"/>
              </a:rPr>
              <a:t>7.0 -10.0 mmol/L</a:t>
            </a:r>
          </a:p>
          <a:p>
            <a:pPr lvl="1" eaLnBrk="1" hangingPunct="1">
              <a:spcBef>
                <a:spcPct val="20000"/>
              </a:spcBef>
              <a:buClr>
                <a:schemeClr val="tx1"/>
              </a:buClr>
              <a:buSzPct val="80000"/>
              <a:buFont typeface="Arial" charset="0"/>
              <a:buChar char="–"/>
            </a:pPr>
            <a:r>
              <a:rPr lang="en-US" altLang="en-US" sz="2000">
                <a:latin typeface="Open Sans" charset="0"/>
              </a:rPr>
              <a:t>Insulin therapy may be required </a:t>
            </a:r>
          </a:p>
          <a:p>
            <a:pPr lvl="1" eaLnBrk="1" hangingPunct="1">
              <a:spcBef>
                <a:spcPct val="20000"/>
              </a:spcBef>
              <a:buClr>
                <a:schemeClr val="tx1"/>
              </a:buClr>
              <a:buSzPct val="80000"/>
              <a:buFont typeface="Arial" charset="0"/>
              <a:buChar char="–"/>
            </a:pPr>
            <a:r>
              <a:rPr lang="en-US" altLang="en-US" sz="2000">
                <a:latin typeface="Open Sans" charset="0"/>
              </a:rPr>
              <a:t>Helpful to have protocols</a:t>
            </a:r>
          </a:p>
          <a:p>
            <a:pPr eaLnBrk="1" hangingPunct="1">
              <a:spcBef>
                <a:spcPct val="20000"/>
              </a:spcBef>
              <a:buClr>
                <a:schemeClr val="tx1"/>
              </a:buClr>
              <a:buSzPct val="80000"/>
            </a:pPr>
            <a:endParaRPr lang="en-US" altLang="en-US" sz="2400">
              <a:latin typeface="Open Sans" charset="0"/>
            </a:endParaRPr>
          </a:p>
        </p:txBody>
      </p:sp>
      <p:sp>
        <p:nvSpPr>
          <p:cNvPr id="15155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77832" name="Text Box 8"/>
          <p:cNvSpPr txBox="1">
            <a:spLocks noChangeArrowheads="1"/>
          </p:cNvSpPr>
          <p:nvPr/>
        </p:nvSpPr>
        <p:spPr bwMode="auto">
          <a:xfrm>
            <a:off x="533400" y="6264275"/>
            <a:ext cx="6745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BG</a:t>
            </a:r>
            <a:r>
              <a:rPr lang="en-US" altLang="en-US" sz="1400"/>
              <a:t>, blood glucose; </a:t>
            </a:r>
            <a:r>
              <a:rPr lang="en-US" altLang="en-US" sz="1400" i="1"/>
              <a:t>MI</a:t>
            </a:r>
            <a:r>
              <a:rPr lang="en-US" altLang="en-US" sz="1400"/>
              <a:t>, myocardial infarction</a:t>
            </a:r>
            <a:endParaRPr lang="en-CA" altLang="en-US" sz="14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096000"/>
            <a:ext cx="9144000" cy="7620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9874" name="Rectangle 2"/>
          <p:cNvSpPr>
            <a:spLocks noGrp="1"/>
          </p:cNvSpPr>
          <p:nvPr>
            <p:ph type="title" idx="4294967295"/>
          </p:nvPr>
        </p:nvSpPr>
        <p:spPr>
          <a:xfrm>
            <a:off x="628650" y="269875"/>
            <a:ext cx="7886700" cy="1325563"/>
          </a:xfrm>
        </p:spPr>
        <p:txBody>
          <a:bodyPr/>
          <a:lstStyle/>
          <a:p>
            <a:r>
              <a:rPr lang="en-US" altLang="en-US"/>
              <a:t>Recommendation 1</a:t>
            </a:r>
            <a:endParaRPr lang="en-CA" altLang="en-US"/>
          </a:p>
        </p:txBody>
      </p:sp>
      <p:sp>
        <p:nvSpPr>
          <p:cNvPr id="79875" name="Rectangle 3"/>
          <p:cNvSpPr>
            <a:spLocks noGrp="1"/>
          </p:cNvSpPr>
          <p:nvPr>
            <p:ph type="body" idx="4294967295"/>
          </p:nvPr>
        </p:nvSpPr>
        <p:spPr>
          <a:xfrm>
            <a:off x="628650" y="1309688"/>
            <a:ext cx="7886700" cy="4729162"/>
          </a:xfrm>
        </p:spPr>
        <p:txBody>
          <a:bodyPr/>
          <a:lstStyle/>
          <a:p>
            <a:pPr marL="495300" indent="-495300">
              <a:lnSpc>
                <a:spcPct val="100000"/>
              </a:lnSpc>
              <a:buFont typeface="Arial" charset="0"/>
              <a:buAutoNum type="arabicPeriod"/>
            </a:pPr>
            <a:r>
              <a:rPr lang="en-US" altLang="en-US" sz="2400" b="0"/>
              <a:t>In all people with ACS, a </a:t>
            </a:r>
            <a:r>
              <a:rPr lang="en-US" altLang="en-US" sz="2400"/>
              <a:t>random BG </a:t>
            </a:r>
            <a:r>
              <a:rPr lang="en-US" altLang="en-US" sz="2400" b="0"/>
              <a:t>and an </a:t>
            </a:r>
            <a:r>
              <a:rPr lang="en-US" altLang="en-US" sz="2400"/>
              <a:t>A1C </a:t>
            </a:r>
            <a:r>
              <a:rPr lang="en-US" altLang="en-US" sz="2400" b="0"/>
              <a:t>(if not done in the 3 months prior to admission) should be measured:</a:t>
            </a:r>
          </a:p>
          <a:p>
            <a:pPr marL="839788" lvl="1" indent="-419100">
              <a:lnSpc>
                <a:spcPct val="100000"/>
              </a:lnSpc>
            </a:pPr>
            <a:endParaRPr lang="en-US" altLang="en-US" sz="500" b="1">
              <a:latin typeface="Open Sans" charset="0"/>
            </a:endParaRPr>
          </a:p>
          <a:p>
            <a:pPr marL="839788" lvl="1" indent="-419100">
              <a:lnSpc>
                <a:spcPct val="100000"/>
              </a:lnSpc>
            </a:pPr>
            <a:r>
              <a:rPr lang="en-US" altLang="en-US" sz="2000">
                <a:latin typeface="Open Sans" charset="0"/>
              </a:rPr>
              <a:t>For people with a history of diabetes to identify individuals that would benefit from glycemic optimization </a:t>
            </a:r>
            <a:r>
              <a:rPr lang="en-US" altLang="en-US" sz="1600">
                <a:latin typeface="Open Sans" charset="0"/>
              </a:rPr>
              <a:t>[Grade D, Consensus]</a:t>
            </a:r>
            <a:r>
              <a:rPr lang="en-US" altLang="en-US" sz="2000">
                <a:latin typeface="Open Sans" charset="0"/>
              </a:rPr>
              <a:t> </a:t>
            </a:r>
          </a:p>
          <a:p>
            <a:pPr marL="839788" lvl="1" indent="-419100">
              <a:lnSpc>
                <a:spcPct val="100000"/>
              </a:lnSpc>
            </a:pPr>
            <a:r>
              <a:rPr lang="en-US" altLang="en-US" sz="2000">
                <a:latin typeface="Open Sans" charset="0"/>
              </a:rPr>
              <a:t>For people without a history of diabetes, to identify individuals at risk for ongoing dysglycemia </a:t>
            </a:r>
            <a:r>
              <a:rPr lang="en-US" altLang="en-US" sz="1600">
                <a:latin typeface="Open Sans" charset="0"/>
              </a:rPr>
              <a:t>[Grade D, Consensus]  </a:t>
            </a:r>
          </a:p>
          <a:p>
            <a:pPr marL="1185863" lvl="2" indent="-342900">
              <a:lnSpc>
                <a:spcPct val="100000"/>
              </a:lnSpc>
            </a:pPr>
            <a:r>
              <a:rPr lang="en-US" altLang="en-US">
                <a:latin typeface="Open Sans" charset="0"/>
              </a:rPr>
              <a:t>If the </a:t>
            </a:r>
            <a:r>
              <a:rPr lang="en-US" altLang="en-US" b="1">
                <a:latin typeface="Open Sans" charset="0"/>
              </a:rPr>
              <a:t>A1C is ≥6.5% and/or random BG is &gt;11.0 mmol/L</a:t>
            </a:r>
            <a:r>
              <a:rPr lang="en-US" altLang="en-US">
                <a:latin typeface="Open Sans" charset="0"/>
              </a:rPr>
              <a:t>, in-hospital CBGM should be initiated </a:t>
            </a:r>
            <a:r>
              <a:rPr lang="en-US" altLang="en-US" sz="1400">
                <a:latin typeface="Open Sans" charset="0"/>
              </a:rPr>
              <a:t>[Grade D, Consensus]</a:t>
            </a:r>
          </a:p>
          <a:p>
            <a:pPr marL="1185863" lvl="2" indent="-342900">
              <a:lnSpc>
                <a:spcPct val="100000"/>
              </a:lnSpc>
            </a:pPr>
            <a:r>
              <a:rPr lang="en-US" altLang="en-US">
                <a:latin typeface="Open Sans" charset="0"/>
              </a:rPr>
              <a:t>If </a:t>
            </a:r>
            <a:r>
              <a:rPr lang="en-US" altLang="en-US" b="1">
                <a:latin typeface="Open Sans" charset="0"/>
              </a:rPr>
              <a:t>A1C is 5.5-6.4%</a:t>
            </a:r>
            <a:r>
              <a:rPr lang="en-US" altLang="en-US">
                <a:latin typeface="Open Sans" charset="0"/>
              </a:rPr>
              <a:t>, repeat screening for diabetes should be performed after discharge as per diabetes screening recommendations </a:t>
            </a:r>
            <a:r>
              <a:rPr lang="en-US" altLang="en-US" sz="1600">
                <a:latin typeface="Open Sans" charset="0"/>
              </a:rPr>
              <a:t>[Grade D, Consensus] ) (see Figure: Screening for Diabetes in Adults chapter)</a:t>
            </a:r>
            <a:endParaRPr lang="en-US" altLang="en-US" sz="1600"/>
          </a:p>
        </p:txBody>
      </p:sp>
      <p:sp>
        <p:nvSpPr>
          <p:cNvPr id="7987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9933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79879" name="Text Box 7"/>
          <p:cNvSpPr txBox="1">
            <a:spLocks noChangeArrowheads="1"/>
          </p:cNvSpPr>
          <p:nvPr/>
        </p:nvSpPr>
        <p:spPr bwMode="auto">
          <a:xfrm>
            <a:off x="533400" y="6353175"/>
            <a:ext cx="798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BG</a:t>
            </a:r>
            <a:r>
              <a:rPr lang="en-US" altLang="en-US" sz="1400"/>
              <a:t>, blood glucose; </a:t>
            </a:r>
            <a:r>
              <a:rPr lang="en-US" altLang="en-US" sz="1400" i="1"/>
              <a:t>CBGM</a:t>
            </a:r>
            <a:r>
              <a:rPr lang="en-US" altLang="en-US" sz="1400"/>
              <a:t>, capillary blood glucose monitoring</a:t>
            </a:r>
            <a:endParaRPr lang="en-CA" altLang="en-US"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idx="4294967295"/>
          </p:nvPr>
        </p:nvSpPr>
        <p:spPr/>
        <p:txBody>
          <a:bodyPr/>
          <a:lstStyle/>
          <a:p>
            <a:r>
              <a:rPr lang="en-US" altLang="en-US"/>
              <a:t>Recommendation 2</a:t>
            </a:r>
            <a:endParaRPr lang="en-CA" altLang="en-US"/>
          </a:p>
        </p:txBody>
      </p:sp>
      <p:sp>
        <p:nvSpPr>
          <p:cNvPr id="80898" name="Rectangle 3"/>
          <p:cNvSpPr>
            <a:spLocks noGrp="1"/>
          </p:cNvSpPr>
          <p:nvPr>
            <p:ph type="body" idx="4294967295"/>
          </p:nvPr>
        </p:nvSpPr>
        <p:spPr>
          <a:xfrm>
            <a:off x="628650" y="1508125"/>
            <a:ext cx="7886700" cy="4729163"/>
          </a:xfrm>
        </p:spPr>
        <p:txBody>
          <a:bodyPr/>
          <a:lstStyle/>
          <a:p>
            <a:pPr marL="495300" indent="-495300">
              <a:lnSpc>
                <a:spcPct val="100000"/>
              </a:lnSpc>
              <a:buFont typeface="Arial" charset="0"/>
              <a:buNone/>
            </a:pPr>
            <a:r>
              <a:rPr lang="en-US" altLang="en-US" sz="2400" b="0"/>
              <a:t>2.   In-hospital management of diabetes in ACS should include strategies to </a:t>
            </a:r>
            <a:r>
              <a:rPr lang="en-US" altLang="en-US" sz="2400"/>
              <a:t>avoid both hyperglycemia and hypoglycemia</a:t>
            </a:r>
            <a:r>
              <a:rPr lang="en-US" altLang="en-US" sz="2400" b="0"/>
              <a:t>:</a:t>
            </a:r>
          </a:p>
          <a:p>
            <a:pPr marL="839788" lvl="1" indent="-419100">
              <a:lnSpc>
                <a:spcPct val="100000"/>
              </a:lnSpc>
            </a:pPr>
            <a:r>
              <a:rPr lang="en-US" altLang="en-US" sz="2000">
                <a:latin typeface="Open Sans" charset="0"/>
              </a:rPr>
              <a:t>People with ACS and a random BG of &gt;11.0 mmol/L on admission may be treated to achieve </a:t>
            </a:r>
            <a:r>
              <a:rPr lang="en-US" altLang="en-US" sz="2000" b="1">
                <a:latin typeface="Open Sans" charset="0"/>
              </a:rPr>
              <a:t>BG levels in the range of 7.0-10.0 mmol/L</a:t>
            </a:r>
            <a:r>
              <a:rPr lang="en-US" altLang="en-US" sz="2000">
                <a:latin typeface="Open Sans" charset="0"/>
              </a:rPr>
              <a:t> followed by strategies to achieve recommended BG targets long term</a:t>
            </a:r>
            <a:r>
              <a:rPr lang="en-US" altLang="en-US" sz="2400">
                <a:latin typeface="Open Sans" charset="0"/>
              </a:rPr>
              <a:t> </a:t>
            </a:r>
            <a:r>
              <a:rPr lang="en-US" altLang="en-US" sz="1600">
                <a:latin typeface="Open Sans" charset="0"/>
              </a:rPr>
              <a:t>[Grade C, Level 2].</a:t>
            </a:r>
            <a:r>
              <a:rPr lang="en-US" altLang="en-US" sz="2400">
                <a:latin typeface="Open Sans" charset="0"/>
              </a:rPr>
              <a:t> </a:t>
            </a:r>
            <a:r>
              <a:rPr lang="en-US" altLang="en-US" sz="2000">
                <a:latin typeface="Open Sans" charset="0"/>
              </a:rPr>
              <a:t>Insulin therapy may be required to achieve these targets</a:t>
            </a:r>
            <a:r>
              <a:rPr lang="en-US" altLang="en-US" sz="2400">
                <a:latin typeface="Open Sans" charset="0"/>
              </a:rPr>
              <a:t> </a:t>
            </a:r>
            <a:r>
              <a:rPr lang="en-US" altLang="en-US" sz="1600">
                <a:latin typeface="Open Sans" charset="0"/>
              </a:rPr>
              <a:t>[Grade D, Consensus]</a:t>
            </a:r>
            <a:r>
              <a:rPr lang="en-US" altLang="en-US" sz="2000">
                <a:latin typeface="Open Sans" charset="0"/>
              </a:rPr>
              <a:t> </a:t>
            </a:r>
          </a:p>
          <a:p>
            <a:pPr marL="839788" lvl="1" indent="-419100">
              <a:lnSpc>
                <a:spcPct val="100000"/>
              </a:lnSpc>
            </a:pPr>
            <a:r>
              <a:rPr lang="en-US" altLang="en-US" sz="2000">
                <a:latin typeface="Open Sans" charset="0"/>
              </a:rPr>
              <a:t>An </a:t>
            </a:r>
            <a:r>
              <a:rPr lang="en-US" altLang="en-US" sz="2000" b="1">
                <a:latin typeface="Open Sans" charset="0"/>
              </a:rPr>
              <a:t>appropriate protocol </a:t>
            </a:r>
            <a:r>
              <a:rPr lang="en-US" altLang="en-US" sz="2000">
                <a:latin typeface="Open Sans" charset="0"/>
              </a:rPr>
              <a:t>should be developed and staff trained to ensure the safe and effective implementation of this therapy and to minimize the likelihood of hypoglycemia</a:t>
            </a:r>
            <a:r>
              <a:rPr lang="en-US" altLang="en-US" sz="2400">
                <a:latin typeface="Open Sans" charset="0"/>
              </a:rPr>
              <a:t> </a:t>
            </a:r>
            <a:r>
              <a:rPr lang="en-US" altLang="en-US" sz="1600">
                <a:latin typeface="Open Sans" charset="0"/>
              </a:rPr>
              <a:t>[Grade D, Consensus]</a:t>
            </a:r>
          </a:p>
          <a:p>
            <a:pPr marL="495300" indent="-495300">
              <a:lnSpc>
                <a:spcPct val="100000"/>
              </a:lnSpc>
              <a:buFont typeface="Arial" charset="0"/>
              <a:buNone/>
            </a:pPr>
            <a:endParaRPr lang="en-US" altLang="en-US" sz="1600" b="0"/>
          </a:p>
        </p:txBody>
      </p:sp>
      <p:sp>
        <p:nvSpPr>
          <p:cNvPr id="1136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0901" name="Text Box 5"/>
          <p:cNvSpPr txBox="1">
            <a:spLocks noChangeArrowheads="1"/>
          </p:cNvSpPr>
          <p:nvPr/>
        </p:nvSpPr>
        <p:spPr bwMode="auto">
          <a:xfrm>
            <a:off x="533400" y="6353175"/>
            <a:ext cx="798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BG</a:t>
            </a:r>
            <a:r>
              <a:rPr lang="en-US" altLang="en-US" sz="1400"/>
              <a:t>, blood glucose</a:t>
            </a:r>
            <a:endParaRPr lang="en-CA" altLang="en-US" sz="1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p:cNvSpPr>
          <p:nvPr>
            <p:ph type="title" idx="4294967295"/>
          </p:nvPr>
        </p:nvSpPr>
        <p:spPr/>
        <p:txBody>
          <a:bodyPr/>
          <a:lstStyle/>
          <a:p>
            <a:r>
              <a:rPr lang="en-US" altLang="en-US"/>
              <a:t>Recommendation 3</a:t>
            </a:r>
            <a:endParaRPr lang="en-CA" altLang="en-US"/>
          </a:p>
        </p:txBody>
      </p:sp>
      <p:sp>
        <p:nvSpPr>
          <p:cNvPr id="81922"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None/>
            </a:pPr>
            <a:r>
              <a:rPr lang="en-US" altLang="en-US" sz="2400" b="0"/>
              <a:t>3.   People with diabetes and ACS should receive the </a:t>
            </a:r>
            <a:r>
              <a:rPr lang="en-US" altLang="en-US" sz="2400"/>
              <a:t>same treatments </a:t>
            </a:r>
            <a:r>
              <a:rPr lang="en-US" altLang="en-US" sz="2400" b="0"/>
              <a:t>that are recommended for people with ACS without diabetes since they benefit equally </a:t>
            </a:r>
            <a:r>
              <a:rPr lang="en-US" altLang="en-US" sz="2000" b="0"/>
              <a:t>[Grade D, Consensus]</a:t>
            </a:r>
          </a:p>
          <a:p>
            <a:pPr marL="839788" lvl="1" indent="-419100">
              <a:lnSpc>
                <a:spcPct val="100000"/>
              </a:lnSpc>
              <a:buFont typeface="Arial" charset="0"/>
              <a:buNone/>
            </a:pPr>
            <a:r>
              <a:rPr lang="en-US" altLang="en-US" sz="2000">
                <a:latin typeface="Open Sans" charset="0"/>
              </a:rPr>
              <a:t>a.   In people with diabetes and ACS undergoing PCI, antiplatelet therapy with </a:t>
            </a:r>
            <a:r>
              <a:rPr lang="en-US" altLang="en-US" sz="2000" b="1">
                <a:latin typeface="Open Sans" charset="0"/>
              </a:rPr>
              <a:t>prasugrel</a:t>
            </a:r>
            <a:r>
              <a:rPr lang="en-US" altLang="en-US" sz="2000">
                <a:latin typeface="Open Sans" charset="0"/>
              </a:rPr>
              <a:t> (if clopidogrel-naïve, &lt;75 years of age, weight &gt;60 kg, and no history of stroke) </a:t>
            </a:r>
            <a:r>
              <a:rPr lang="en-US" altLang="en-US" sz="1600">
                <a:latin typeface="Open Sans" charset="0"/>
              </a:rPr>
              <a:t>[Grade A, Level 1]</a:t>
            </a:r>
            <a:r>
              <a:rPr lang="en-US" altLang="en-US" sz="2000">
                <a:latin typeface="Open Sans" charset="0"/>
              </a:rPr>
              <a:t> or </a:t>
            </a:r>
            <a:r>
              <a:rPr lang="en-US" altLang="en-US" sz="2000" b="1">
                <a:latin typeface="Open Sans" charset="0"/>
              </a:rPr>
              <a:t>ticagrelor</a:t>
            </a:r>
            <a:r>
              <a:rPr lang="en-US" altLang="en-US" sz="2000">
                <a:latin typeface="Open Sans" charset="0"/>
              </a:rPr>
              <a:t> </a:t>
            </a:r>
            <a:r>
              <a:rPr lang="en-US" altLang="en-US" sz="1600">
                <a:latin typeface="Open Sans" charset="0"/>
              </a:rPr>
              <a:t>[Grade B, Level 1],</a:t>
            </a:r>
            <a:r>
              <a:rPr lang="en-US" altLang="en-US" sz="2000">
                <a:latin typeface="Open Sans" charset="0"/>
              </a:rPr>
              <a:t> </a:t>
            </a:r>
            <a:r>
              <a:rPr lang="en-US" altLang="en-US" sz="2000" b="1">
                <a:latin typeface="Open Sans" charset="0"/>
              </a:rPr>
              <a:t>rather than clopidogrel</a:t>
            </a:r>
            <a:r>
              <a:rPr lang="en-US" altLang="en-US" sz="2000">
                <a:latin typeface="Open Sans" charset="0"/>
              </a:rPr>
              <a:t>, should be used to further reduce recurrent ischemic events. People with diabetes and non-STE ACS and higher risk features destined for a selective invasive strategy should receive ticagrelor, rather than clopidogrel </a:t>
            </a:r>
            <a:r>
              <a:rPr lang="en-US" altLang="en-US" sz="1600">
                <a:latin typeface="Open Sans" charset="0"/>
              </a:rPr>
              <a:t>[Grade B, Level 2]</a:t>
            </a:r>
          </a:p>
        </p:txBody>
      </p:sp>
      <p:sp>
        <p:nvSpPr>
          <p:cNvPr id="819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674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1926" name="Text Box 6"/>
          <p:cNvSpPr txBox="1">
            <a:spLocks noChangeArrowheads="1"/>
          </p:cNvSpPr>
          <p:nvPr/>
        </p:nvSpPr>
        <p:spPr bwMode="auto">
          <a:xfrm>
            <a:off x="533400" y="6353175"/>
            <a:ext cx="798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PCI</a:t>
            </a:r>
            <a:r>
              <a:rPr lang="en-US" altLang="en-US" sz="1400"/>
              <a:t>, percutaneous coronary intervention; </a:t>
            </a:r>
            <a:r>
              <a:rPr lang="en-US" altLang="en-US" sz="1400" i="1"/>
              <a:t>STE</a:t>
            </a:r>
            <a:r>
              <a:rPr lang="en-US" altLang="en-US" sz="1400"/>
              <a:t>, ST elevation</a:t>
            </a:r>
            <a:endParaRPr lang="en-CA" altLang="en-US"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628441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p:cNvSpPr>
          <p:nvPr>
            <p:ph type="title" idx="4294967295"/>
          </p:nvPr>
        </p:nvSpPr>
        <p:spPr/>
        <p:txBody>
          <a:bodyPr/>
          <a:lstStyle/>
          <a:p>
            <a:r>
              <a:rPr lang="en-US" altLang="en-US"/>
              <a:t>Recommendation 3 cont</a:t>
            </a:r>
            <a:r>
              <a:rPr lang="ja-JP" altLang="en-US"/>
              <a:t>’</a:t>
            </a:r>
            <a:r>
              <a:rPr lang="en-US" altLang="ja-JP"/>
              <a:t>d</a:t>
            </a:r>
            <a:endParaRPr lang="en-CA" altLang="en-US"/>
          </a:p>
        </p:txBody>
      </p:sp>
      <p:sp>
        <p:nvSpPr>
          <p:cNvPr id="82946"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None/>
            </a:pPr>
            <a:r>
              <a:rPr lang="en-US" altLang="en-US" sz="2400" b="0"/>
              <a:t>3.   People with diabetes and ACS should receive the </a:t>
            </a:r>
            <a:r>
              <a:rPr lang="en-US" altLang="en-US" sz="2400"/>
              <a:t>same treatments </a:t>
            </a:r>
            <a:r>
              <a:rPr lang="en-US" altLang="en-US" sz="2400" b="0"/>
              <a:t>that are recommended for people with ACS without diabetes since they benefit equally </a:t>
            </a:r>
            <a:r>
              <a:rPr lang="en-US" altLang="en-US" sz="2000" b="0"/>
              <a:t>[Grade D, Consensus]</a:t>
            </a:r>
          </a:p>
          <a:p>
            <a:pPr marL="839788" lvl="1" indent="-419100">
              <a:lnSpc>
                <a:spcPct val="100000"/>
              </a:lnSpc>
              <a:buFont typeface="Arial" charset="0"/>
              <a:buNone/>
            </a:pPr>
            <a:r>
              <a:rPr lang="en-US" altLang="en-US" sz="2000">
                <a:latin typeface="Open Sans" charset="0"/>
              </a:rPr>
              <a:t>b.  In people with diabetes and ACS, at </a:t>
            </a:r>
            <a:r>
              <a:rPr lang="en-US" altLang="en-US" sz="2000" b="1">
                <a:latin typeface="Open Sans" charset="0"/>
              </a:rPr>
              <a:t>very high risk of recurrent ischemic events</a:t>
            </a:r>
            <a:r>
              <a:rPr lang="en-US" altLang="en-US" sz="2000">
                <a:latin typeface="Open Sans" charset="0"/>
              </a:rPr>
              <a:t> and at average or low bleeding risk, </a:t>
            </a:r>
            <a:r>
              <a:rPr lang="en-US" altLang="en-US" sz="2000" b="1">
                <a:latin typeface="Open Sans" charset="0"/>
              </a:rPr>
              <a:t>prolonged</a:t>
            </a:r>
            <a:r>
              <a:rPr lang="en-US" altLang="en-US" sz="2000">
                <a:latin typeface="Open Sans" charset="0"/>
              </a:rPr>
              <a:t> (up to 3 years post ACS) treatment with </a:t>
            </a:r>
            <a:r>
              <a:rPr lang="en-US" altLang="en-US" sz="2000" b="1">
                <a:latin typeface="Open Sans" charset="0"/>
              </a:rPr>
              <a:t>ticagrelor</a:t>
            </a:r>
            <a:r>
              <a:rPr lang="en-US" altLang="en-US" sz="2000">
                <a:latin typeface="Open Sans" charset="0"/>
              </a:rPr>
              <a:t> 60 mg twice daily should be considered </a:t>
            </a:r>
            <a:r>
              <a:rPr lang="en-US" altLang="en-US" sz="1600">
                <a:latin typeface="Open Sans" charset="0"/>
              </a:rPr>
              <a:t>[Grade B, Level 2]</a:t>
            </a:r>
          </a:p>
        </p:txBody>
      </p:sp>
      <p:sp>
        <p:nvSpPr>
          <p:cNvPr id="8294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776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2950" name="Text Box 6"/>
          <p:cNvSpPr txBox="1">
            <a:spLocks noChangeArrowheads="1"/>
          </p:cNvSpPr>
          <p:nvPr/>
        </p:nvSpPr>
        <p:spPr bwMode="auto">
          <a:xfrm>
            <a:off x="533400" y="6353175"/>
            <a:ext cx="798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a:t>
            </a:r>
            <a:endParaRPr lang="en-CA" altLang="en-US" sz="1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p:cNvSpPr>
          <p:nvPr>
            <p:ph type="title" idx="4294967295"/>
          </p:nvPr>
        </p:nvSpPr>
        <p:spPr/>
        <p:txBody>
          <a:bodyPr/>
          <a:lstStyle/>
          <a:p>
            <a:r>
              <a:rPr lang="en-US" altLang="en-US"/>
              <a:t>Recommendation 3 cont</a:t>
            </a:r>
            <a:r>
              <a:rPr lang="ja-JP" altLang="en-US"/>
              <a:t>’</a:t>
            </a:r>
            <a:r>
              <a:rPr lang="en-US" altLang="ja-JP"/>
              <a:t>d</a:t>
            </a:r>
            <a:endParaRPr lang="en-CA" altLang="en-US"/>
          </a:p>
        </p:txBody>
      </p:sp>
      <p:sp>
        <p:nvSpPr>
          <p:cNvPr id="83970"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None/>
            </a:pPr>
            <a:r>
              <a:rPr lang="en-US" altLang="en-US" sz="2400" b="0"/>
              <a:t>3.   People with diabetes and ACS should receive the </a:t>
            </a:r>
            <a:r>
              <a:rPr lang="en-US" altLang="en-US" sz="2400"/>
              <a:t>same treatments </a:t>
            </a:r>
            <a:r>
              <a:rPr lang="en-US" altLang="en-US" sz="2400" b="0"/>
              <a:t>that are recommended for people with ACS without diabetes since they benefit equally </a:t>
            </a:r>
            <a:r>
              <a:rPr lang="en-US" altLang="en-US" sz="2000" b="0"/>
              <a:t>[Grade D, Consensus]</a:t>
            </a:r>
          </a:p>
          <a:p>
            <a:pPr marL="839788" lvl="1" indent="-419100">
              <a:lnSpc>
                <a:spcPct val="100000"/>
              </a:lnSpc>
              <a:buFont typeface="Arial" charset="0"/>
              <a:buNone/>
            </a:pPr>
            <a:r>
              <a:rPr lang="en-US" altLang="en-US" sz="2000">
                <a:latin typeface="Open Sans" charset="0"/>
              </a:rPr>
              <a:t>c.  In people with diabetes and </a:t>
            </a:r>
            <a:r>
              <a:rPr lang="en-US" altLang="en-US" sz="2000" b="1">
                <a:latin typeface="Open Sans" charset="0"/>
              </a:rPr>
              <a:t>non-STE ACS and high risk features</a:t>
            </a:r>
            <a:r>
              <a:rPr lang="en-US" altLang="en-US" sz="2000">
                <a:latin typeface="Open Sans" charset="0"/>
              </a:rPr>
              <a:t> an </a:t>
            </a:r>
            <a:r>
              <a:rPr lang="en-US" altLang="en-US" sz="2000" b="1">
                <a:latin typeface="Open Sans" charset="0"/>
              </a:rPr>
              <a:t>early invasive approach</a:t>
            </a:r>
            <a:r>
              <a:rPr lang="en-US" altLang="en-US" sz="2000">
                <a:latin typeface="Open Sans" charset="0"/>
              </a:rPr>
              <a:t>, rather than a selective invasive approach to revascularization, should be used to reduce recurrent coronary events, unless contraindicated </a:t>
            </a:r>
            <a:r>
              <a:rPr lang="en-US" altLang="en-US" sz="1600">
                <a:latin typeface="Open Sans" charset="0"/>
              </a:rPr>
              <a:t>[Grade B, Level 2]</a:t>
            </a:r>
          </a:p>
        </p:txBody>
      </p:sp>
      <p:sp>
        <p:nvSpPr>
          <p:cNvPr id="8397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981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3974" name="Rectangle 6"/>
          <p:cNvSpPr>
            <a:spLocks noChangeArrowheads="1"/>
          </p:cNvSpPr>
          <p:nvPr/>
        </p:nvSpPr>
        <p:spPr bwMode="auto">
          <a:xfrm>
            <a:off x="809625" y="6323013"/>
            <a:ext cx="3708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r>
              <a:rPr lang="en-US" altLang="en-US" sz="1400" i="1"/>
              <a:t>ACS,</a:t>
            </a:r>
            <a:r>
              <a:rPr lang="en-US" altLang="en-US" sz="1400"/>
              <a:t> acute coronary syndrome; </a:t>
            </a:r>
            <a:r>
              <a:rPr lang="en-US" altLang="en-US" sz="1400" i="1"/>
              <a:t>STE</a:t>
            </a:r>
            <a:r>
              <a:rPr lang="en-US" altLang="en-US" sz="1400"/>
              <a:t>, ST elevation</a:t>
            </a:r>
            <a:endParaRPr lang="en-CA" altLang="en-US"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35675"/>
            <a:ext cx="9144000" cy="82232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4994" name="Rectangle 2"/>
          <p:cNvSpPr>
            <a:spLocks noGrp="1"/>
          </p:cNvSpPr>
          <p:nvPr>
            <p:ph type="title" idx="4294967295"/>
          </p:nvPr>
        </p:nvSpPr>
        <p:spPr/>
        <p:txBody>
          <a:bodyPr/>
          <a:lstStyle/>
          <a:p>
            <a:r>
              <a:rPr lang="en-US" altLang="en-US"/>
              <a:t>Recommendation 3 cont</a:t>
            </a:r>
            <a:r>
              <a:rPr lang="ja-JP" altLang="en-US"/>
              <a:t>’</a:t>
            </a:r>
            <a:r>
              <a:rPr lang="en-US" altLang="ja-JP"/>
              <a:t>d</a:t>
            </a:r>
            <a:endParaRPr lang="en-CA" altLang="en-US"/>
          </a:p>
        </p:txBody>
      </p:sp>
      <p:sp>
        <p:nvSpPr>
          <p:cNvPr id="84995" name="Rectangle 3"/>
          <p:cNvSpPr>
            <a:spLocks noGrp="1"/>
          </p:cNvSpPr>
          <p:nvPr>
            <p:ph type="body" idx="4294967295"/>
          </p:nvPr>
        </p:nvSpPr>
        <p:spPr>
          <a:xfrm>
            <a:off x="628650" y="1404938"/>
            <a:ext cx="7886700" cy="4729162"/>
          </a:xfrm>
        </p:spPr>
        <p:txBody>
          <a:bodyPr/>
          <a:lstStyle/>
          <a:p>
            <a:pPr marL="495300" indent="-495300">
              <a:lnSpc>
                <a:spcPct val="100000"/>
              </a:lnSpc>
              <a:buFont typeface="Arial" charset="0"/>
              <a:buNone/>
            </a:pPr>
            <a:r>
              <a:rPr lang="en-US" altLang="en-US" sz="2400" b="0"/>
              <a:t>3.   People with diabetes and ACS should receive the </a:t>
            </a:r>
            <a:r>
              <a:rPr lang="en-US" altLang="en-US" sz="2400"/>
              <a:t>same treatments </a:t>
            </a:r>
            <a:r>
              <a:rPr lang="en-US" altLang="en-US" sz="2400" b="0"/>
              <a:t>that are recommended for people with ACS without diabetes since they benefit equally [Grade D, Consensus]</a:t>
            </a:r>
          </a:p>
          <a:p>
            <a:pPr marL="839788" lvl="1" indent="-419100">
              <a:lnSpc>
                <a:spcPct val="100000"/>
              </a:lnSpc>
              <a:buFont typeface="Arial" charset="0"/>
              <a:buNone/>
            </a:pPr>
            <a:r>
              <a:rPr lang="en-US" altLang="en-US" sz="2000">
                <a:latin typeface="Open Sans" charset="0"/>
              </a:rPr>
              <a:t>d.  For people with diabetes with </a:t>
            </a:r>
            <a:r>
              <a:rPr lang="en-US" altLang="en-US" sz="2000" b="1">
                <a:latin typeface="Open Sans" charset="0"/>
              </a:rPr>
              <a:t>NSTE-ACS and complex coronary anatomy</a:t>
            </a:r>
            <a:r>
              <a:rPr lang="en-US" altLang="en-US" sz="2000">
                <a:latin typeface="Open Sans" charset="0"/>
              </a:rPr>
              <a:t>, </a:t>
            </a:r>
            <a:r>
              <a:rPr lang="en-US" altLang="en-US" sz="2000" b="1">
                <a:latin typeface="Open Sans" charset="0"/>
              </a:rPr>
              <a:t>CABG</a:t>
            </a:r>
            <a:r>
              <a:rPr lang="en-US" altLang="en-US" sz="2000">
                <a:latin typeface="Open Sans" charset="0"/>
              </a:rPr>
              <a:t> should be considered rather than complex PCI </a:t>
            </a:r>
            <a:r>
              <a:rPr lang="en-US" altLang="en-US" sz="1600">
                <a:latin typeface="Open Sans" charset="0"/>
              </a:rPr>
              <a:t>[Grade A, Level 1]</a:t>
            </a:r>
          </a:p>
          <a:p>
            <a:pPr marL="839788" lvl="1" indent="-419100">
              <a:lnSpc>
                <a:spcPct val="100000"/>
              </a:lnSpc>
              <a:buFont typeface="Arial" charset="0"/>
              <a:buNone/>
            </a:pPr>
            <a:r>
              <a:rPr lang="en-US" altLang="en-US" sz="2000">
                <a:latin typeface="Open Sans" charset="0"/>
              </a:rPr>
              <a:t>e.   In people with diabetes and </a:t>
            </a:r>
            <a:r>
              <a:rPr lang="en-US" altLang="en-US" sz="2000" b="1">
                <a:latin typeface="Open Sans" charset="0"/>
              </a:rPr>
              <a:t>STE-ACS</a:t>
            </a:r>
            <a:r>
              <a:rPr lang="en-US" altLang="en-US" sz="2000">
                <a:latin typeface="Open Sans" charset="0"/>
              </a:rPr>
              <a:t>, the selection of the </a:t>
            </a:r>
            <a:r>
              <a:rPr lang="en-US" altLang="en-US" sz="2000" b="1">
                <a:latin typeface="Open Sans" charset="0"/>
              </a:rPr>
              <a:t>reperfusion modality </a:t>
            </a:r>
            <a:r>
              <a:rPr lang="en-US" altLang="en-US" sz="2000">
                <a:latin typeface="Open Sans" charset="0"/>
              </a:rPr>
              <a:t>(PPCI vs. fibrinolysis) </a:t>
            </a:r>
            <a:r>
              <a:rPr lang="en-US" altLang="en-US" sz="2000" b="1">
                <a:latin typeface="Open Sans" charset="0"/>
              </a:rPr>
              <a:t>should not differ</a:t>
            </a:r>
            <a:r>
              <a:rPr lang="en-US" altLang="en-US" sz="2000">
                <a:latin typeface="Open Sans" charset="0"/>
              </a:rPr>
              <a:t> from people with STE-ACS without diabetes; the presence of retinopathy should not be a contraindication to fibrinolysis </a:t>
            </a:r>
            <a:r>
              <a:rPr lang="en-US" altLang="en-US" sz="1600">
                <a:latin typeface="Open Sans" charset="0"/>
              </a:rPr>
              <a:t>[Grade B, Level 2]</a:t>
            </a:r>
          </a:p>
        </p:txBody>
      </p:sp>
      <p:sp>
        <p:nvSpPr>
          <p:cNvPr id="849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878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4999" name="Text Box 7"/>
          <p:cNvSpPr txBox="1">
            <a:spLocks noChangeArrowheads="1"/>
          </p:cNvSpPr>
          <p:nvPr/>
        </p:nvSpPr>
        <p:spPr bwMode="auto">
          <a:xfrm>
            <a:off x="533400" y="6353175"/>
            <a:ext cx="79819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 </a:t>
            </a:r>
            <a:r>
              <a:rPr lang="en-US" altLang="en-US" sz="1400" i="1"/>
              <a:t>CABG</a:t>
            </a:r>
            <a:r>
              <a:rPr lang="en-US" altLang="en-US" sz="1400"/>
              <a:t>, coronary artery bypass grafting; </a:t>
            </a:r>
            <a:r>
              <a:rPr lang="en-US" altLang="en-US" sz="1400" i="1"/>
              <a:t>PPCI</a:t>
            </a:r>
            <a:r>
              <a:rPr lang="en-US" altLang="en-US" sz="1400"/>
              <a:t>, primary percutaneous coronary intervention; </a:t>
            </a:r>
            <a:r>
              <a:rPr lang="en-US" altLang="en-US" sz="1400" i="1"/>
              <a:t>STE</a:t>
            </a:r>
            <a:r>
              <a:rPr lang="en-US" altLang="en-US" sz="1400"/>
              <a:t>, ST elevation</a:t>
            </a:r>
            <a:endParaRPr lang="en-CA" altLang="en-US" sz="14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p:cNvSpPr>
          <p:nvPr>
            <p:ph type="title" idx="4294967295"/>
          </p:nvPr>
        </p:nvSpPr>
        <p:spPr/>
        <p:txBody>
          <a:bodyPr/>
          <a:lstStyle/>
          <a:p>
            <a:r>
              <a:rPr lang="en-US" altLang="en-US"/>
              <a:t>Key Messages</a:t>
            </a:r>
            <a:endParaRPr lang="en-CA" altLang="en-US"/>
          </a:p>
        </p:txBody>
      </p:sp>
      <p:sp>
        <p:nvSpPr>
          <p:cNvPr id="86018" name="Rectangle 3"/>
          <p:cNvSpPr>
            <a:spLocks noGrp="1"/>
          </p:cNvSpPr>
          <p:nvPr>
            <p:ph type="body" idx="4294967295"/>
          </p:nvPr>
        </p:nvSpPr>
        <p:spPr>
          <a:xfrm>
            <a:off x="628650" y="1781175"/>
            <a:ext cx="7886700" cy="4678363"/>
          </a:xfrm>
        </p:spPr>
        <p:txBody>
          <a:bodyPr/>
          <a:lstStyle/>
          <a:p>
            <a:pPr>
              <a:lnSpc>
                <a:spcPct val="100000"/>
              </a:lnSpc>
            </a:pPr>
            <a:r>
              <a:rPr lang="en-US" altLang="en-US" sz="2400" b="0"/>
              <a:t>Over the past 20 years the rates of acute MI in patients with diabetes has decreased substantially. However the burden of disease remains high because of the increased prevalence of diabetes</a:t>
            </a:r>
          </a:p>
          <a:p>
            <a:pPr>
              <a:lnSpc>
                <a:spcPct val="100000"/>
              </a:lnSpc>
            </a:pPr>
            <a:r>
              <a:rPr lang="en-US" altLang="en-US" sz="2400" b="0"/>
              <a:t>Diabetes and hyperglycemia are independent predictors of increased short- and long-term mortality, recurrent MI infarction, and the development of heart failure in patients with acute MI</a:t>
            </a:r>
          </a:p>
          <a:p>
            <a:pPr>
              <a:lnSpc>
                <a:spcPct val="100000"/>
              </a:lnSpc>
            </a:pPr>
            <a:endParaRPr lang="en-US" altLang="en-US" sz="2400" b="0"/>
          </a:p>
        </p:txBody>
      </p:sp>
      <p:sp>
        <p:nvSpPr>
          <p:cNvPr id="7475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6021" name="Text Box 5"/>
          <p:cNvSpPr txBox="1">
            <a:spLocks noChangeArrowheads="1"/>
          </p:cNvSpPr>
          <p:nvPr/>
        </p:nvSpPr>
        <p:spPr bwMode="auto">
          <a:xfrm>
            <a:off x="628650" y="6356350"/>
            <a:ext cx="4684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MI,</a:t>
            </a:r>
            <a:r>
              <a:rPr lang="en-US" altLang="en-US" sz="1400"/>
              <a:t> myocardial infarction</a:t>
            </a:r>
            <a:endParaRPr lang="en-CA" altLang="en-US" sz="14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p:cNvSpPr>
          <p:nvPr>
            <p:ph type="title" idx="4294967295"/>
          </p:nvPr>
        </p:nvSpPr>
        <p:spPr/>
        <p:txBody>
          <a:bodyPr/>
          <a:lstStyle/>
          <a:p>
            <a:r>
              <a:rPr lang="en-US" altLang="en-US"/>
              <a:t>Key Messages</a:t>
            </a:r>
          </a:p>
        </p:txBody>
      </p:sp>
      <p:sp>
        <p:nvSpPr>
          <p:cNvPr id="87042" name="Rectangle 3"/>
          <p:cNvSpPr>
            <a:spLocks noGrp="1"/>
          </p:cNvSpPr>
          <p:nvPr>
            <p:ph type="body" idx="4294967295"/>
          </p:nvPr>
        </p:nvSpPr>
        <p:spPr/>
        <p:txBody>
          <a:bodyPr/>
          <a:lstStyle/>
          <a:p>
            <a:pPr>
              <a:lnSpc>
                <a:spcPct val="100000"/>
              </a:lnSpc>
            </a:pPr>
            <a:r>
              <a:rPr lang="en-US" altLang="en-US" sz="2400" b="0"/>
              <a:t>People with an acute MI and hyperglycemia (random BG &gt;11.0 mmol/L) may receive antihyperglycemic therapy to maintain BG levels between 7.0 to 10.0 mmol/L</a:t>
            </a:r>
          </a:p>
        </p:txBody>
      </p:sp>
      <p:sp>
        <p:nvSpPr>
          <p:cNvPr id="1126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7045" name="Text Box 5"/>
          <p:cNvSpPr txBox="1">
            <a:spLocks noChangeArrowheads="1"/>
          </p:cNvSpPr>
          <p:nvPr/>
        </p:nvSpPr>
        <p:spPr bwMode="auto">
          <a:xfrm>
            <a:off x="628650" y="6356350"/>
            <a:ext cx="4684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BG, </a:t>
            </a:r>
            <a:r>
              <a:rPr lang="en-US" altLang="en-US" sz="1400"/>
              <a:t>blood glucose</a:t>
            </a:r>
            <a:r>
              <a:rPr lang="en-US" altLang="en-US" sz="1400" i="1"/>
              <a:t>; MI,</a:t>
            </a:r>
            <a:r>
              <a:rPr lang="en-US" altLang="en-US" sz="1400"/>
              <a:t> myocardial infarction</a:t>
            </a:r>
            <a:endParaRPr lang="en-CA" altLang="en-US"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p:cNvSpPr>
          <p:nvPr>
            <p:ph type="title" idx="4294967295"/>
          </p:nvPr>
        </p:nvSpPr>
        <p:spPr/>
        <p:txBody>
          <a:bodyPr/>
          <a:lstStyle/>
          <a:p>
            <a:r>
              <a:rPr lang="en-US" altLang="en-US"/>
              <a:t>Key Messages</a:t>
            </a:r>
          </a:p>
        </p:txBody>
      </p:sp>
      <p:sp>
        <p:nvSpPr>
          <p:cNvPr id="88066" name="Rectangle 3"/>
          <p:cNvSpPr>
            <a:spLocks noGrp="1"/>
          </p:cNvSpPr>
          <p:nvPr>
            <p:ph type="body" idx="4294967295"/>
          </p:nvPr>
        </p:nvSpPr>
        <p:spPr/>
        <p:txBody>
          <a:bodyPr/>
          <a:lstStyle/>
          <a:p>
            <a:pPr>
              <a:lnSpc>
                <a:spcPct val="100000"/>
              </a:lnSpc>
            </a:pPr>
            <a:r>
              <a:rPr lang="en-US" altLang="en-US" sz="2400" b="0"/>
              <a:t>People with diabetes are less likely to receive recommended treatment such as an early invasive strategy and revascularization, reperfusion therapy, beta blockers, or dual antiplatelet therapy than people without diabetes. Efforts should be directed at promoting adherence to existing proven therapies in the high risk person with MI and diabetes</a:t>
            </a:r>
          </a:p>
        </p:txBody>
      </p:sp>
      <p:sp>
        <p:nvSpPr>
          <p:cNvPr id="11571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88069" name="Text Box 5"/>
          <p:cNvSpPr txBox="1">
            <a:spLocks noChangeArrowheads="1"/>
          </p:cNvSpPr>
          <p:nvPr/>
        </p:nvSpPr>
        <p:spPr bwMode="auto">
          <a:xfrm>
            <a:off x="628650" y="6356350"/>
            <a:ext cx="4684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MI,</a:t>
            </a:r>
            <a:r>
              <a:rPr lang="en-US" altLang="en-US" sz="1400"/>
              <a:t> myocardial infarction</a:t>
            </a:r>
            <a:endParaRPr lang="en-CA" altLang="en-US"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idx="4294967295"/>
          </p:nvPr>
        </p:nvSpPr>
        <p:spPr>
          <a:xfrm>
            <a:off x="628650" y="515938"/>
            <a:ext cx="7886700" cy="1325562"/>
          </a:xfrm>
        </p:spPr>
        <p:txBody>
          <a:bodyPr/>
          <a:lstStyle/>
          <a:p>
            <a:r>
              <a:rPr lang="en-US" altLang="en-US"/>
              <a:t>Key Messages for People with Diabetes</a:t>
            </a:r>
            <a:endParaRPr lang="en-CA" altLang="en-US"/>
          </a:p>
        </p:txBody>
      </p:sp>
      <p:sp>
        <p:nvSpPr>
          <p:cNvPr id="89090" name="Rectangle 3"/>
          <p:cNvSpPr>
            <a:spLocks noGrp="1"/>
          </p:cNvSpPr>
          <p:nvPr>
            <p:ph type="body" idx="4294967295"/>
          </p:nvPr>
        </p:nvSpPr>
        <p:spPr>
          <a:xfrm>
            <a:off x="628650" y="1989138"/>
            <a:ext cx="8064500" cy="4824412"/>
          </a:xfrm>
        </p:spPr>
        <p:txBody>
          <a:bodyPr/>
          <a:lstStyle/>
          <a:p>
            <a:pPr>
              <a:lnSpc>
                <a:spcPct val="100000"/>
              </a:lnSpc>
            </a:pPr>
            <a:r>
              <a:rPr lang="en-US" altLang="en-US" sz="2400" b="0"/>
              <a:t>A heart attack can manifest as chest discomfort or crushing pain; or as pain in the arms, back, neck, jaw and, even, the stomach. Shortness of breath, cold sweat, nausea and lightheadedness may also occur</a:t>
            </a:r>
          </a:p>
          <a:p>
            <a:pPr>
              <a:lnSpc>
                <a:spcPct val="100000"/>
              </a:lnSpc>
            </a:pPr>
            <a:r>
              <a:rPr lang="en-US" altLang="en-US" sz="2400" b="0"/>
              <a:t>If you are experiencing symptoms of a heart attack, you should seek medical help immediately. The faster treatment is started, the better</a:t>
            </a:r>
          </a:p>
          <a:p>
            <a:pPr>
              <a:lnSpc>
                <a:spcPct val="100000"/>
              </a:lnSpc>
            </a:pPr>
            <a:endParaRPr lang="en-CA" altLang="en-US" sz="2400" b="0"/>
          </a:p>
        </p:txBody>
      </p:sp>
      <p:sp>
        <p:nvSpPr>
          <p:cNvPr id="757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9011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9113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3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idx="4294967295"/>
          </p:nvPr>
        </p:nvSpPr>
        <p:spPr/>
        <p:txBody>
          <a:bodyPr/>
          <a:lstStyle/>
          <a:p>
            <a:r>
              <a:rPr lang="en-US" altLang="en-US">
                <a:latin typeface="Arial" charset="0"/>
              </a:rPr>
              <a:t>Diabetes Canada Clinical Practice Guidelines</a:t>
            </a:r>
          </a:p>
        </p:txBody>
      </p:sp>
      <p:sp>
        <p:nvSpPr>
          <p:cNvPr id="92162" name="Content Placeholder 2"/>
          <p:cNvSpPr>
            <a:spLocks noGrp="1"/>
          </p:cNvSpPr>
          <p:nvPr>
            <p:ph idx="4294967295"/>
          </p:nvPr>
        </p:nvSpPr>
        <p:spPr/>
        <p:txBody>
          <a:bodyPr/>
          <a:lstStyle/>
          <a:p>
            <a:pPr marL="0" indent="0">
              <a:buFontTx/>
              <a:buNone/>
            </a:pPr>
            <a:endParaRPr lang="en-US" altLang="en-US">
              <a:latin typeface="Arial" charset="0"/>
              <a:hlinkClick r:id="rId3"/>
            </a:endParaRPr>
          </a:p>
          <a:p>
            <a:pPr marL="0" indent="0">
              <a:buFontTx/>
              <a:buNone/>
            </a:pPr>
            <a:r>
              <a:rPr lang="en-US" altLang="en-US">
                <a:solidFill>
                  <a:srgbClr val="C00000"/>
                </a:solidFill>
                <a:latin typeface="Arial" charset="0"/>
                <a:hlinkClick r:id="rId3"/>
              </a:rPr>
              <a:t>www.guidelines.diabetes.ca</a:t>
            </a:r>
            <a:r>
              <a:rPr lang="en-US" altLang="en-US">
                <a:solidFill>
                  <a:srgbClr val="C00000"/>
                </a:solidFill>
                <a:latin typeface="Arial" charset="0"/>
              </a:rPr>
              <a:t> </a:t>
            </a:r>
            <a:r>
              <a:rPr lang="en-US" altLang="en-US">
                <a:solidFill>
                  <a:schemeClr val="accent1"/>
                </a:solidFill>
                <a:latin typeface="Arial" charset="0"/>
              </a:rPr>
              <a:t>– for health-care providers</a:t>
            </a:r>
          </a:p>
          <a:p>
            <a:pPr marL="0" indent="0">
              <a:buFontTx/>
              <a:buNone/>
            </a:pPr>
            <a:endParaRPr lang="en-US" altLang="en-US">
              <a:solidFill>
                <a:schemeClr val="accent1"/>
              </a:solidFill>
              <a:latin typeface="Arial" charset="0"/>
            </a:endParaRPr>
          </a:p>
          <a:p>
            <a:pPr marL="0" indent="0">
              <a:buFontTx/>
              <a:buNone/>
            </a:pPr>
            <a:r>
              <a:rPr lang="en-US" altLang="en-US">
                <a:latin typeface="Arial" charset="0"/>
              </a:rPr>
              <a:t>1-800-BANTING (226-8464)</a:t>
            </a:r>
          </a:p>
          <a:p>
            <a:pPr marL="0" indent="0">
              <a:buFontTx/>
              <a:buNone/>
            </a:pPr>
            <a:endParaRPr lang="en-US" altLang="en-US">
              <a:latin typeface="Arial" charset="0"/>
            </a:endParaRPr>
          </a:p>
          <a:p>
            <a:pPr marL="0" indent="0">
              <a:buFontTx/>
              <a:buNone/>
            </a:pPr>
            <a:r>
              <a:rPr lang="en-US" altLang="en-US">
                <a:latin typeface="Arial" charset="0"/>
                <a:hlinkClick r:id="rId4"/>
              </a:rPr>
              <a:t>www.diabetes.ca </a:t>
            </a:r>
            <a:r>
              <a:rPr lang="en-US" altLang="en-US">
                <a:solidFill>
                  <a:schemeClr val="accent1"/>
                </a:solidFill>
                <a:latin typeface="Arial" charset="0"/>
              </a:rPr>
              <a:t>– for people with diabetes</a:t>
            </a:r>
          </a:p>
          <a:p>
            <a:pPr marL="0" indent="0">
              <a:buFontTx/>
              <a:buNone/>
            </a:pPr>
            <a:endParaRPr lang="en-US" altLang="en-US">
              <a:solidFill>
                <a:schemeClr val="accent1"/>
              </a:solidFill>
              <a:latin typeface="Arial" charset="0"/>
            </a:endParaRPr>
          </a:p>
          <a:p>
            <a:pPr marL="0" indent="0"/>
            <a:endParaRPr lang="en-US" altLang="en-US">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p:txBody>
          <a:bodyPr/>
          <a:lstStyle/>
          <a:p>
            <a:pPr eaLnBrk="1" hangingPunct="1"/>
            <a:r>
              <a:rPr lang="en-CA" altLang="en-US"/>
              <a:t>Key Changes</a:t>
            </a:r>
          </a:p>
        </p:txBody>
      </p:sp>
      <p:sp>
        <p:nvSpPr>
          <p:cNvPr id="54274" name="Content Placeholder 2"/>
          <p:cNvSpPr>
            <a:spLocks noGrp="1"/>
          </p:cNvSpPr>
          <p:nvPr>
            <p:ph type="body" idx="4294967295"/>
          </p:nvPr>
        </p:nvSpPr>
        <p:spPr/>
        <p:txBody>
          <a:bodyPr/>
          <a:lstStyle/>
          <a:p>
            <a:pPr>
              <a:lnSpc>
                <a:spcPct val="100000"/>
              </a:lnSpc>
            </a:pPr>
            <a:r>
              <a:rPr lang="en-CA" altLang="ja-JP" sz="2400" b="0"/>
              <a:t>New algorithm for </a:t>
            </a:r>
          </a:p>
          <a:p>
            <a:pPr lvl="1">
              <a:lnSpc>
                <a:spcPct val="100000"/>
              </a:lnSpc>
            </a:pPr>
            <a:r>
              <a:rPr lang="en-CA" altLang="ja-JP" sz="2400" b="1">
                <a:latin typeface="Open Sans" charset="0"/>
              </a:rPr>
              <a:t>screening for diabetes in people with ACS but no history of diabetes</a:t>
            </a:r>
          </a:p>
          <a:p>
            <a:pPr>
              <a:lnSpc>
                <a:spcPct val="100000"/>
              </a:lnSpc>
            </a:pPr>
            <a:r>
              <a:rPr lang="en-CA" altLang="ja-JP" sz="2400" b="0"/>
              <a:t>New recommendations on</a:t>
            </a:r>
          </a:p>
          <a:p>
            <a:pPr lvl="1">
              <a:lnSpc>
                <a:spcPct val="100000"/>
              </a:lnSpc>
            </a:pPr>
            <a:r>
              <a:rPr lang="en-CA" altLang="ja-JP" sz="2400" b="1">
                <a:latin typeface="Open Sans" charset="0"/>
              </a:rPr>
              <a:t>Use of ticagrelor for people with diabetes with ACS at high risk of recurrent ischemic events</a:t>
            </a:r>
          </a:p>
          <a:p>
            <a:pPr>
              <a:lnSpc>
                <a:spcPct val="100000"/>
              </a:lnSpc>
              <a:buFont typeface="Arial" charset="0"/>
              <a:buNone/>
            </a:pPr>
            <a:endParaRPr lang="en-CA" altLang="en-US" sz="2400" b="0"/>
          </a:p>
        </p:txBody>
      </p:sp>
      <p:sp>
        <p:nvSpPr>
          <p:cNvPr id="5427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54278" name="Text Box 6"/>
          <p:cNvSpPr txBox="1">
            <a:spLocks noChangeArrowheads="1"/>
          </p:cNvSpPr>
          <p:nvPr/>
        </p:nvSpPr>
        <p:spPr bwMode="auto">
          <a:xfrm>
            <a:off x="1173163" y="6323013"/>
            <a:ext cx="33004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a:t>
            </a:r>
            <a:endParaRPr lang="en-CA" altLang="en-US" sz="1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idx="4294967295"/>
          </p:nvPr>
        </p:nvSpPr>
        <p:spPr/>
        <p:txBody>
          <a:bodyPr/>
          <a:lstStyle/>
          <a:p>
            <a:r>
              <a:rPr lang="en-CA" altLang="en-US" sz="4000"/>
              <a:t>Acute Coronary Syndrome Checklist</a:t>
            </a:r>
          </a:p>
        </p:txBody>
      </p:sp>
      <p:sp>
        <p:nvSpPr>
          <p:cNvPr id="55298" name="Content Placeholder 2"/>
          <p:cNvSpPr>
            <a:spLocks noGrp="1"/>
          </p:cNvSpPr>
          <p:nvPr>
            <p:ph idx="4294967295"/>
          </p:nvPr>
        </p:nvSpPr>
        <p:spPr>
          <a:xfrm>
            <a:off x="685800" y="1752600"/>
            <a:ext cx="7772400" cy="4114800"/>
          </a:xfrm>
        </p:spPr>
        <p:txBody>
          <a:bodyPr/>
          <a:lstStyle/>
          <a:p>
            <a:pPr eaLnBrk="1" hangingPunct="1">
              <a:lnSpc>
                <a:spcPct val="120000"/>
              </a:lnSpc>
              <a:buClr>
                <a:srgbClr val="FF0000"/>
              </a:buClr>
              <a:buSzPct val="110000"/>
              <a:buFont typeface="Wingdings" charset="2"/>
              <a:buChar char="ü"/>
            </a:pPr>
            <a:r>
              <a:rPr lang="en-US" altLang="en-US"/>
              <a:t>SCREEN</a:t>
            </a:r>
            <a:r>
              <a:rPr lang="en-US" altLang="en-US" b="0"/>
              <a:t> for diabetes in people with ACS</a:t>
            </a:r>
          </a:p>
          <a:p>
            <a:pPr eaLnBrk="1" hangingPunct="1">
              <a:lnSpc>
                <a:spcPct val="120000"/>
              </a:lnSpc>
              <a:buClr>
                <a:srgbClr val="FF0000"/>
              </a:buClr>
              <a:buSzPct val="110000"/>
              <a:buFont typeface="Wingdings" charset="2"/>
              <a:buChar char="ü"/>
            </a:pPr>
            <a:r>
              <a:rPr lang="en-US" altLang="en-US"/>
              <a:t>USE</a:t>
            </a:r>
            <a:r>
              <a:rPr lang="en-US" altLang="en-US" b="0"/>
              <a:t> anti-platelet therapies, prasugrel or ticagrelor,</a:t>
            </a:r>
            <a:r>
              <a:rPr lang="en-US" altLang="en-US" b="0">
                <a:solidFill>
                  <a:srgbClr val="FF0000"/>
                </a:solidFill>
              </a:rPr>
              <a:t> </a:t>
            </a:r>
            <a:r>
              <a:rPr lang="en-US" altLang="en-US" b="0"/>
              <a:t>instead of clopidogrel in people with diabetes undergoing percutaneous coronary intervention (PCI)</a:t>
            </a:r>
          </a:p>
          <a:p>
            <a:pPr eaLnBrk="1" hangingPunct="1">
              <a:lnSpc>
                <a:spcPct val="120000"/>
              </a:lnSpc>
              <a:buClr>
                <a:srgbClr val="FF0000"/>
              </a:buClr>
              <a:buSzPct val="110000"/>
              <a:buFont typeface="Wingdings" charset="2"/>
              <a:buChar char="ü"/>
            </a:pPr>
            <a:r>
              <a:rPr lang="en-US" altLang="en-US"/>
              <a:t>AVOID</a:t>
            </a:r>
            <a:r>
              <a:rPr lang="en-US" altLang="en-US" b="0"/>
              <a:t> both hyper- and hypoglycemia among people with diabetes admitted with ACS</a:t>
            </a:r>
          </a:p>
          <a:p>
            <a:pPr eaLnBrk="1" hangingPunct="1">
              <a:lnSpc>
                <a:spcPct val="120000"/>
              </a:lnSpc>
              <a:buClr>
                <a:srgbClr val="FF0000"/>
              </a:buClr>
              <a:buSzPct val="110000"/>
              <a:buFont typeface="Wingdings" charset="2"/>
              <a:buChar char="ü"/>
            </a:pPr>
            <a:endParaRPr lang="en-US" altLang="en-US" b="0"/>
          </a:p>
          <a:p>
            <a:pPr eaLnBrk="1" hangingPunct="1">
              <a:lnSpc>
                <a:spcPct val="120000"/>
              </a:lnSpc>
              <a:buClr>
                <a:srgbClr val="FF0000"/>
              </a:buClr>
              <a:buSzPct val="110000"/>
              <a:buFont typeface="Wingdings" charset="2"/>
              <a:buChar char="ü"/>
            </a:pPr>
            <a:endParaRPr lang="en-US" altLang="en-US" b="0"/>
          </a:p>
          <a:p>
            <a:pPr eaLnBrk="1" hangingPunct="1">
              <a:lnSpc>
                <a:spcPct val="120000"/>
              </a:lnSpc>
              <a:buClr>
                <a:srgbClr val="FF0000"/>
              </a:buClr>
              <a:buSzPct val="110000"/>
              <a:buFont typeface="Wingdings" charset="2"/>
              <a:buChar char="ü"/>
            </a:pPr>
            <a:endParaRPr lang="en-US" altLang="en-US" b="0"/>
          </a:p>
          <a:p>
            <a:pPr eaLnBrk="1" hangingPunct="1">
              <a:lnSpc>
                <a:spcPct val="120000"/>
              </a:lnSpc>
              <a:buClr>
                <a:srgbClr val="FF0000"/>
              </a:buClr>
              <a:buSzPct val="110000"/>
              <a:buFont typeface="Wingdings" charset="2"/>
              <a:buChar char="ü"/>
            </a:pPr>
            <a:endParaRPr lang="en-US" altLang="en-US" b="0"/>
          </a:p>
          <a:p>
            <a:pPr eaLnBrk="1" hangingPunct="1">
              <a:lnSpc>
                <a:spcPct val="120000"/>
              </a:lnSpc>
              <a:buClr>
                <a:srgbClr val="FF0000"/>
              </a:buClr>
              <a:buSzPct val="110000"/>
              <a:buFont typeface="Wingdings" charset="2"/>
              <a:buChar char="ü"/>
            </a:pPr>
            <a:endParaRPr lang="en-US" altLang="en-US" b="0"/>
          </a:p>
        </p:txBody>
      </p:sp>
      <p:sp>
        <p:nvSpPr>
          <p:cNvPr id="12902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55301" name="Text Box 5"/>
          <p:cNvSpPr txBox="1">
            <a:spLocks noChangeArrowheads="1"/>
          </p:cNvSpPr>
          <p:nvPr/>
        </p:nvSpPr>
        <p:spPr bwMode="auto">
          <a:xfrm>
            <a:off x="1173163" y="6323013"/>
            <a:ext cx="33004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a:t>
            </a:r>
            <a:endParaRPr lang="en-CA" altLang="en-US"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65838"/>
            <a:ext cx="9144000" cy="7921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7346" name="Rectangle 4"/>
          <p:cNvSpPr>
            <a:spLocks noGrp="1"/>
          </p:cNvSpPr>
          <p:nvPr>
            <p:ph type="title" idx="4294967295"/>
          </p:nvPr>
        </p:nvSpPr>
        <p:spPr/>
        <p:txBody>
          <a:bodyPr/>
          <a:lstStyle/>
          <a:p>
            <a:r>
              <a:rPr lang="en-US" altLang="en-US" sz="4000"/>
              <a:t>Screening for Type 2 Diabetes in Acute Coronary Syndromes</a:t>
            </a:r>
            <a:endParaRPr lang="en-CA" altLang="en-US" sz="4000"/>
          </a:p>
        </p:txBody>
      </p:sp>
      <p:sp>
        <p:nvSpPr>
          <p:cNvPr id="12083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pic>
        <p:nvPicPr>
          <p:cNvPr id="120838" name="Picture 6"/>
          <p:cNvPicPr>
            <a:picLocks noChangeAspect="1" noChangeArrowheads="1"/>
          </p:cNvPicPr>
          <p:nvPr/>
        </p:nvPicPr>
        <p:blipFill>
          <a:blip r:embed="rId2">
            <a:extLst>
              <a:ext uri="{28A0092B-C50C-407E-A947-70E740481C1C}">
                <a14:useLocalDpi xmlns:a14="http://schemas.microsoft.com/office/drawing/2010/main" val="0"/>
              </a:ext>
            </a:extLst>
          </a:blip>
          <a:srcRect l="6285" t="13408" r="52974" b="12630"/>
          <a:stretch>
            <a:fillRect/>
          </a:stretch>
        </p:blipFill>
        <p:spPr bwMode="auto">
          <a:xfrm>
            <a:off x="242888" y="1762125"/>
            <a:ext cx="8705850" cy="4938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 name="Rectangle 2"/>
          <p:cNvSpPr/>
          <p:nvPr/>
        </p:nvSpPr>
        <p:spPr>
          <a:xfrm>
            <a:off x="474663" y="6434138"/>
            <a:ext cx="4498975" cy="2667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p:nvPr/>
        </p:nvSpPr>
        <p:spPr>
          <a:xfrm>
            <a:off x="474663" y="3038475"/>
            <a:ext cx="2552700" cy="10096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3071813" y="3048000"/>
            <a:ext cx="2459037" cy="10096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5567363" y="3038475"/>
            <a:ext cx="3097212" cy="10096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5573713" y="4057650"/>
            <a:ext cx="3090862" cy="16764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325438" y="381000"/>
            <a:ext cx="84931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sz="2400">
              <a:latin typeface="Arial" charset="0"/>
            </a:endParaRPr>
          </a:p>
        </p:txBody>
      </p:sp>
      <p:sp>
        <p:nvSpPr>
          <p:cNvPr id="58370" name="Text Box 4"/>
          <p:cNvSpPr txBox="1">
            <a:spLocks noChangeArrowheads="1"/>
          </p:cNvSpPr>
          <p:nvPr/>
        </p:nvSpPr>
        <p:spPr bwMode="auto">
          <a:xfrm>
            <a:off x="349250" y="6383338"/>
            <a:ext cx="3917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hangingPunct="0">
              <a:tabLst>
                <a:tab pos="655638" algn="l"/>
                <a:tab pos="1312863" algn="l"/>
                <a:tab pos="1968500" algn="l"/>
                <a:tab pos="2625725" algn="l"/>
                <a:tab pos="3282950" algn="l"/>
              </a:tabLst>
              <a:defRPr sz="1700">
                <a:solidFill>
                  <a:schemeClr val="tx1"/>
                </a:solidFill>
                <a:latin typeface="Calibri" charset="0"/>
                <a:ea typeface="MS PGothic" charset="-128"/>
              </a:defRPr>
            </a:lvl1pPr>
            <a:lvl2pPr marL="742950" indent="-285750" eaLnBrk="0" hangingPunct="0">
              <a:tabLst>
                <a:tab pos="655638" algn="l"/>
                <a:tab pos="1312863" algn="l"/>
                <a:tab pos="1968500" algn="l"/>
                <a:tab pos="2625725" algn="l"/>
                <a:tab pos="3282950" algn="l"/>
              </a:tabLst>
              <a:defRPr sz="1700">
                <a:solidFill>
                  <a:schemeClr val="tx1"/>
                </a:solidFill>
                <a:latin typeface="Calibri" charset="0"/>
                <a:ea typeface="MS PGothic" charset="-128"/>
              </a:defRPr>
            </a:lvl2pPr>
            <a:lvl3pPr marL="1143000" indent="-228600" eaLnBrk="0" hangingPunct="0">
              <a:tabLst>
                <a:tab pos="655638" algn="l"/>
                <a:tab pos="1312863" algn="l"/>
                <a:tab pos="1968500" algn="l"/>
                <a:tab pos="2625725" algn="l"/>
                <a:tab pos="3282950" algn="l"/>
              </a:tabLst>
              <a:defRPr sz="1700">
                <a:solidFill>
                  <a:schemeClr val="tx1"/>
                </a:solidFill>
                <a:latin typeface="Calibri" charset="0"/>
                <a:ea typeface="MS PGothic" charset="-128"/>
              </a:defRPr>
            </a:lvl3pPr>
            <a:lvl4pPr marL="1600200" indent="-228600" eaLnBrk="0" hangingPunct="0">
              <a:tabLst>
                <a:tab pos="655638" algn="l"/>
                <a:tab pos="1312863" algn="l"/>
                <a:tab pos="1968500" algn="l"/>
                <a:tab pos="2625725" algn="l"/>
                <a:tab pos="3282950" algn="l"/>
              </a:tabLst>
              <a:defRPr sz="1700">
                <a:solidFill>
                  <a:schemeClr val="tx1"/>
                </a:solidFill>
                <a:latin typeface="Calibri" charset="0"/>
                <a:ea typeface="MS PGothic" charset="-128"/>
              </a:defRPr>
            </a:lvl4pPr>
            <a:lvl5pPr marL="2057400" indent="-228600" eaLnBrk="0" hangingPunct="0">
              <a:tabLst>
                <a:tab pos="655638" algn="l"/>
                <a:tab pos="1312863" algn="l"/>
                <a:tab pos="1968500" algn="l"/>
                <a:tab pos="2625725" algn="l"/>
                <a:tab pos="3282950" algn="l"/>
              </a:tabLst>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tabLst>
                <a:tab pos="655638" algn="l"/>
                <a:tab pos="1312863" algn="l"/>
                <a:tab pos="1968500" algn="l"/>
                <a:tab pos="2625725" algn="l"/>
                <a:tab pos="3282950" algn="l"/>
              </a:tabLs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tabLst>
                <a:tab pos="655638" algn="l"/>
                <a:tab pos="1312863" algn="l"/>
                <a:tab pos="1968500" algn="l"/>
                <a:tab pos="2625725" algn="l"/>
                <a:tab pos="3282950" algn="l"/>
              </a:tabLs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tabLst>
                <a:tab pos="655638" algn="l"/>
                <a:tab pos="1312863" algn="l"/>
                <a:tab pos="1968500" algn="l"/>
                <a:tab pos="2625725" algn="l"/>
                <a:tab pos="3282950" algn="l"/>
              </a:tabLs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tabLst>
                <a:tab pos="655638" algn="l"/>
                <a:tab pos="1312863" algn="l"/>
                <a:tab pos="1968500" algn="l"/>
                <a:tab pos="2625725" algn="l"/>
                <a:tab pos="3282950" algn="l"/>
              </a:tabLst>
              <a:defRPr sz="1700">
                <a:solidFill>
                  <a:schemeClr val="tx1"/>
                </a:solidFill>
                <a:latin typeface="Calibri" charset="0"/>
                <a:ea typeface="MS PGothic" charset="-128"/>
              </a:defRPr>
            </a:lvl9pPr>
          </a:lstStyle>
          <a:p>
            <a:pPr eaLnBrk="1" hangingPunct="1"/>
            <a:r>
              <a:rPr lang="en-GB" altLang="en-US" sz="1200">
                <a:solidFill>
                  <a:srgbClr val="000000"/>
                </a:solidFill>
                <a:latin typeface="Arial" charset="0"/>
              </a:rPr>
              <a:t>Radke P W ,et al. </a:t>
            </a:r>
            <a:r>
              <a:rPr lang="en-GB" altLang="en-US" sz="1200" i="1">
                <a:solidFill>
                  <a:srgbClr val="000000"/>
                </a:solidFill>
                <a:latin typeface="Arial" charset="0"/>
              </a:rPr>
              <a:t>Eur Heart J </a:t>
            </a:r>
            <a:r>
              <a:rPr lang="en-GB" altLang="en-US" sz="1200">
                <a:solidFill>
                  <a:srgbClr val="000000"/>
                </a:solidFill>
                <a:latin typeface="Arial" charset="0"/>
              </a:rPr>
              <a:t>2010;31:2971-3.</a:t>
            </a:r>
          </a:p>
          <a:p>
            <a:pPr eaLnBrk="1" hangingPunct="1"/>
            <a:r>
              <a:rPr lang="en-GB" altLang="en-US" sz="1200" i="1">
                <a:solidFill>
                  <a:srgbClr val="000000"/>
                </a:solidFill>
                <a:latin typeface="Arial" charset="0"/>
              </a:rPr>
              <a:t>ACS</a:t>
            </a:r>
            <a:r>
              <a:rPr lang="en-GB" altLang="en-US" sz="1200">
                <a:solidFill>
                  <a:srgbClr val="000000"/>
                </a:solidFill>
                <a:latin typeface="Arial" charset="0"/>
              </a:rPr>
              <a:t>, acute coronary syndrome</a:t>
            </a:r>
          </a:p>
        </p:txBody>
      </p:sp>
      <p:sp>
        <p:nvSpPr>
          <p:cNvPr id="58371" name="Title 1"/>
          <p:cNvSpPr txBox="1">
            <a:spLocks/>
          </p:cNvSpPr>
          <p:nvPr/>
        </p:nvSpPr>
        <p:spPr bwMode="auto">
          <a:xfrm>
            <a:off x="687388" y="609600"/>
            <a:ext cx="7775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800" b="1">
                <a:solidFill>
                  <a:srgbClr val="1E3268"/>
                </a:solidFill>
                <a:latin typeface="Open Sans" charset="0"/>
              </a:rPr>
              <a:t>ACS Mortality in Diabetes vs. No Diabetes: Changes Across the Eras</a:t>
            </a:r>
          </a:p>
        </p:txBody>
      </p:sp>
      <p:pic>
        <p:nvPicPr>
          <p:cNvPr id="5837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589088"/>
            <a:ext cx="6248400" cy="420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idx="4294967295"/>
          </p:nvPr>
        </p:nvSpPr>
        <p:spPr>
          <a:xfrm>
            <a:off x="457200" y="2590800"/>
            <a:ext cx="8305800" cy="1143000"/>
          </a:xfrm>
        </p:spPr>
        <p:txBody>
          <a:bodyPr/>
          <a:lstStyle/>
          <a:p>
            <a:pPr algn="ctr">
              <a:lnSpc>
                <a:spcPct val="120000"/>
              </a:lnSpc>
            </a:pPr>
            <a:r>
              <a:rPr lang="en-US" altLang="en-US" sz="3200">
                <a:solidFill>
                  <a:srgbClr val="000000"/>
                </a:solidFill>
              </a:rPr>
              <a:t>All people with diabetes and ACS should receive the same treatments as those without diabetes…</a:t>
            </a:r>
            <a:br>
              <a:rPr lang="en-US" altLang="en-US" sz="3200">
                <a:solidFill>
                  <a:srgbClr val="000000"/>
                </a:solidFill>
              </a:rPr>
            </a:br>
            <a:r>
              <a:rPr lang="en-US" altLang="en-US" sz="3200">
                <a:solidFill>
                  <a:srgbClr val="000000"/>
                </a:solidFill>
              </a:rPr>
              <a:t/>
            </a:r>
            <a:br>
              <a:rPr lang="en-US" altLang="en-US" sz="3200">
                <a:solidFill>
                  <a:srgbClr val="000000"/>
                </a:solidFill>
              </a:rPr>
            </a:br>
            <a:r>
              <a:rPr lang="en-US" altLang="en-US" sz="3200">
                <a:solidFill>
                  <a:srgbClr val="000000"/>
                </a:solidFill>
              </a:rPr>
              <a:t> with some differences</a:t>
            </a:r>
          </a:p>
        </p:txBody>
      </p:sp>
      <p:sp>
        <p:nvSpPr>
          <p:cNvPr id="137219" name="Text Box 3"/>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
        <p:nvSpPr>
          <p:cNvPr id="60420" name="Text Box 4"/>
          <p:cNvSpPr txBox="1">
            <a:spLocks noChangeArrowheads="1"/>
          </p:cNvSpPr>
          <p:nvPr/>
        </p:nvSpPr>
        <p:spPr bwMode="auto">
          <a:xfrm>
            <a:off x="1173163" y="6323013"/>
            <a:ext cx="33004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ACS</a:t>
            </a:r>
            <a:r>
              <a:rPr lang="en-US" altLang="en-US" sz="1400"/>
              <a:t>, acute coronary syndrome</a:t>
            </a:r>
            <a:endParaRPr lang="en-CA" altLang="en-US" sz="1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US" altLang="en-US"/>
              <a:t>Dual Anti-platelet Therapy in Patients with Diabetes</a:t>
            </a:r>
          </a:p>
        </p:txBody>
      </p:sp>
      <p:sp>
        <p:nvSpPr>
          <p:cNvPr id="62466" name="Content Placeholder 2"/>
          <p:cNvSpPr>
            <a:spLocks noGrp="1"/>
          </p:cNvSpPr>
          <p:nvPr>
            <p:ph idx="4294967295"/>
          </p:nvPr>
        </p:nvSpPr>
        <p:spPr>
          <a:xfrm>
            <a:off x="762000" y="1828800"/>
            <a:ext cx="7772400" cy="4114800"/>
          </a:xfrm>
        </p:spPr>
        <p:txBody>
          <a:bodyPr/>
          <a:lstStyle/>
          <a:p>
            <a:pPr>
              <a:lnSpc>
                <a:spcPct val="110000"/>
              </a:lnSpc>
            </a:pPr>
            <a:r>
              <a:rPr lang="en-US" altLang="en-US" sz="2400" b="0">
                <a:sym typeface="Wingdings" charset="2"/>
              </a:rPr>
              <a:t>Diabetes  ↑ risk</a:t>
            </a:r>
            <a:r>
              <a:rPr lang="en-US" altLang="en-US" sz="2400" b="0"/>
              <a:t> of recurrent atherothrombotic events, including stent thrombosis</a:t>
            </a:r>
          </a:p>
          <a:p>
            <a:pPr>
              <a:lnSpc>
                <a:spcPct val="110000"/>
              </a:lnSpc>
            </a:pPr>
            <a:r>
              <a:rPr lang="en-US" altLang="en-US" sz="2400" b="0"/>
              <a:t>Low dose ASA (75-150 mg) is effective for secondary prevention </a:t>
            </a:r>
          </a:p>
          <a:p>
            <a:pPr>
              <a:lnSpc>
                <a:spcPct val="110000"/>
              </a:lnSpc>
            </a:pPr>
            <a:r>
              <a:rPr lang="en-US" altLang="en-US" sz="2400" b="0"/>
              <a:t>Dual anti-platelet therapy (ASA + clopidogrel) has been standard of care for non-ST elevation acute coronary syndrome (NSTE ACS) but recurrent events continue to occur, especially in diabetes</a:t>
            </a:r>
          </a:p>
        </p:txBody>
      </p:sp>
      <p:sp>
        <p:nvSpPr>
          <p:cNvPr id="1392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6054725"/>
            <a:ext cx="9144000" cy="8032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4514" name="Rectangle 1"/>
          <p:cNvSpPr>
            <a:spLocks noChangeArrowheads="1"/>
          </p:cNvSpPr>
          <p:nvPr/>
        </p:nvSpPr>
        <p:spPr bwMode="auto">
          <a:xfrm>
            <a:off x="241300" y="5867400"/>
            <a:ext cx="8597900" cy="9144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p>
        </p:txBody>
      </p:sp>
      <p:sp>
        <p:nvSpPr>
          <p:cNvPr id="64515" name="Rectangle 321"/>
          <p:cNvSpPr>
            <a:spLocks noGrp="1"/>
          </p:cNvSpPr>
          <p:nvPr>
            <p:ph type="title" idx="4294967295"/>
          </p:nvPr>
        </p:nvSpPr>
        <p:spPr>
          <a:xfrm>
            <a:off x="687388" y="457200"/>
            <a:ext cx="7775575" cy="1143000"/>
          </a:xfrm>
        </p:spPr>
        <p:txBody>
          <a:bodyPr/>
          <a:lstStyle/>
          <a:p>
            <a:pPr eaLnBrk="1" hangingPunct="1"/>
            <a:r>
              <a:rPr lang="en-US" altLang="en-US" sz="2800"/>
              <a:t>TRITON Study: Prasugrel vs. Clopidogrel</a:t>
            </a:r>
            <a:r>
              <a:rPr lang="en-US" altLang="en-US" sz="2800">
                <a:solidFill>
                  <a:srgbClr val="000000"/>
                </a:solidFill>
              </a:rPr>
              <a:t/>
            </a:r>
            <a:br>
              <a:rPr lang="en-US" altLang="en-US" sz="2800">
                <a:solidFill>
                  <a:srgbClr val="000000"/>
                </a:solidFill>
              </a:rPr>
            </a:br>
            <a:endParaRPr lang="en-US" altLang="en-US" sz="2800"/>
          </a:p>
        </p:txBody>
      </p:sp>
      <p:sp>
        <p:nvSpPr>
          <p:cNvPr id="64516" name="Text Box 15"/>
          <p:cNvSpPr txBox="1">
            <a:spLocks noChangeArrowheads="1"/>
          </p:cNvSpPr>
          <p:nvPr/>
        </p:nvSpPr>
        <p:spPr bwMode="auto">
          <a:xfrm>
            <a:off x="3733800" y="5943600"/>
            <a:ext cx="1295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600" b="1">
                <a:latin typeface="Arial" charset="0"/>
              </a:rPr>
              <a:t>Days</a:t>
            </a:r>
          </a:p>
        </p:txBody>
      </p:sp>
      <p:sp>
        <p:nvSpPr>
          <p:cNvPr id="64517" name="Text Box 16"/>
          <p:cNvSpPr txBox="1">
            <a:spLocks noChangeArrowheads="1"/>
          </p:cNvSpPr>
          <p:nvPr/>
        </p:nvSpPr>
        <p:spPr bwMode="auto">
          <a:xfrm rot="-5400000">
            <a:off x="-513557" y="3682207"/>
            <a:ext cx="3065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000">
                <a:latin typeface="Arial" charset="0"/>
              </a:rPr>
              <a:t> % of Patients</a:t>
            </a:r>
          </a:p>
        </p:txBody>
      </p:sp>
      <p:sp>
        <p:nvSpPr>
          <p:cNvPr id="64518" name="Rectangle 20"/>
          <p:cNvSpPr>
            <a:spLocks noChangeArrowheads="1"/>
          </p:cNvSpPr>
          <p:nvPr/>
        </p:nvSpPr>
        <p:spPr bwMode="auto">
          <a:xfrm>
            <a:off x="1239838" y="1781175"/>
            <a:ext cx="11112" cy="4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00">
                <a:solidFill>
                  <a:srgbClr val="FFFFFF"/>
                </a:solidFill>
              </a:rPr>
              <a:t> </a:t>
            </a:r>
            <a:endParaRPr lang="en-US" altLang="en-US">
              <a:solidFill>
                <a:srgbClr val="FFFFFF"/>
              </a:solidFill>
            </a:endParaRPr>
          </a:p>
        </p:txBody>
      </p:sp>
      <p:sp>
        <p:nvSpPr>
          <p:cNvPr id="64519" name="Rectangle 21"/>
          <p:cNvSpPr>
            <a:spLocks noChangeArrowheads="1"/>
          </p:cNvSpPr>
          <p:nvPr/>
        </p:nvSpPr>
        <p:spPr bwMode="auto">
          <a:xfrm>
            <a:off x="1520825" y="1857375"/>
            <a:ext cx="5616575"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endParaRPr lang="en-GB" altLang="en-US">
              <a:solidFill>
                <a:srgbClr val="000000"/>
              </a:solidFill>
            </a:endParaRPr>
          </a:p>
        </p:txBody>
      </p:sp>
      <p:sp>
        <p:nvSpPr>
          <p:cNvPr id="64520" name="Line 23"/>
          <p:cNvSpPr>
            <a:spLocks noChangeShapeType="1"/>
          </p:cNvSpPr>
          <p:nvPr/>
        </p:nvSpPr>
        <p:spPr bwMode="auto">
          <a:xfrm>
            <a:off x="1520825" y="1857375"/>
            <a:ext cx="5616575"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64521" name="Line 25"/>
          <p:cNvSpPr>
            <a:spLocks noChangeShapeType="1"/>
          </p:cNvSpPr>
          <p:nvPr/>
        </p:nvSpPr>
        <p:spPr bwMode="auto">
          <a:xfrm flipV="1">
            <a:off x="7137400" y="1857375"/>
            <a:ext cx="1588" cy="38639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64522" name="Line 31"/>
          <p:cNvSpPr>
            <a:spLocks noChangeShapeType="1"/>
          </p:cNvSpPr>
          <p:nvPr/>
        </p:nvSpPr>
        <p:spPr bwMode="auto">
          <a:xfrm>
            <a:off x="1428750" y="4430713"/>
            <a:ext cx="92075" cy="15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3" name="Line 36"/>
          <p:cNvSpPr>
            <a:spLocks noChangeShapeType="1"/>
          </p:cNvSpPr>
          <p:nvPr/>
        </p:nvSpPr>
        <p:spPr bwMode="auto">
          <a:xfrm>
            <a:off x="1428750" y="3148013"/>
            <a:ext cx="92075" cy="15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4" name="Line 41"/>
          <p:cNvSpPr>
            <a:spLocks noChangeShapeType="1"/>
          </p:cNvSpPr>
          <p:nvPr/>
        </p:nvSpPr>
        <p:spPr bwMode="auto">
          <a:xfrm>
            <a:off x="1428750" y="1857375"/>
            <a:ext cx="92075"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5" name="Line 43"/>
          <p:cNvSpPr>
            <a:spLocks noChangeShapeType="1"/>
          </p:cNvSpPr>
          <p:nvPr/>
        </p:nvSpPr>
        <p:spPr bwMode="auto">
          <a:xfrm>
            <a:off x="1406525" y="4430713"/>
            <a:ext cx="114300" cy="1587"/>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6" name="Line 44"/>
          <p:cNvSpPr>
            <a:spLocks noChangeShapeType="1"/>
          </p:cNvSpPr>
          <p:nvPr/>
        </p:nvSpPr>
        <p:spPr bwMode="auto">
          <a:xfrm>
            <a:off x="1406525" y="3148013"/>
            <a:ext cx="114300" cy="1587"/>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7" name="Line 45"/>
          <p:cNvSpPr>
            <a:spLocks noChangeShapeType="1"/>
          </p:cNvSpPr>
          <p:nvPr/>
        </p:nvSpPr>
        <p:spPr bwMode="auto">
          <a:xfrm>
            <a:off x="1406525" y="1857375"/>
            <a:ext cx="114300" cy="1588"/>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8" name="Line 47"/>
          <p:cNvSpPr>
            <a:spLocks noChangeShapeType="1"/>
          </p:cNvSpPr>
          <p:nvPr/>
        </p:nvSpPr>
        <p:spPr bwMode="auto">
          <a:xfrm flipV="1">
            <a:off x="1889125"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9" name="Line 48"/>
          <p:cNvSpPr>
            <a:spLocks noChangeShapeType="1"/>
          </p:cNvSpPr>
          <p:nvPr/>
        </p:nvSpPr>
        <p:spPr bwMode="auto">
          <a:xfrm flipV="1">
            <a:off x="2270125"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0" name="Line 49"/>
          <p:cNvSpPr>
            <a:spLocks noChangeShapeType="1"/>
          </p:cNvSpPr>
          <p:nvPr/>
        </p:nvSpPr>
        <p:spPr bwMode="auto">
          <a:xfrm flipV="1">
            <a:off x="2638425" y="5721350"/>
            <a:ext cx="0"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1" name="Line 50"/>
          <p:cNvSpPr>
            <a:spLocks noChangeShapeType="1"/>
          </p:cNvSpPr>
          <p:nvPr/>
        </p:nvSpPr>
        <p:spPr bwMode="auto">
          <a:xfrm flipV="1">
            <a:off x="3017838"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2" name="Line 51"/>
          <p:cNvSpPr>
            <a:spLocks noChangeShapeType="1"/>
          </p:cNvSpPr>
          <p:nvPr/>
        </p:nvSpPr>
        <p:spPr bwMode="auto">
          <a:xfrm flipV="1">
            <a:off x="3386138"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3" name="Line 52"/>
          <p:cNvSpPr>
            <a:spLocks noChangeShapeType="1"/>
          </p:cNvSpPr>
          <p:nvPr/>
        </p:nvSpPr>
        <p:spPr bwMode="auto">
          <a:xfrm flipV="1">
            <a:off x="3765550"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4" name="Line 53"/>
          <p:cNvSpPr>
            <a:spLocks noChangeShapeType="1"/>
          </p:cNvSpPr>
          <p:nvPr/>
        </p:nvSpPr>
        <p:spPr bwMode="auto">
          <a:xfrm flipV="1">
            <a:off x="4144963"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5" name="Line 54"/>
          <p:cNvSpPr>
            <a:spLocks noChangeShapeType="1"/>
          </p:cNvSpPr>
          <p:nvPr/>
        </p:nvSpPr>
        <p:spPr bwMode="auto">
          <a:xfrm flipV="1">
            <a:off x="4513263"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6" name="Line 55"/>
          <p:cNvSpPr>
            <a:spLocks noChangeShapeType="1"/>
          </p:cNvSpPr>
          <p:nvPr/>
        </p:nvSpPr>
        <p:spPr bwMode="auto">
          <a:xfrm flipV="1">
            <a:off x="4894263" y="5721350"/>
            <a:ext cx="0"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7" name="Line 56"/>
          <p:cNvSpPr>
            <a:spLocks noChangeShapeType="1"/>
          </p:cNvSpPr>
          <p:nvPr/>
        </p:nvSpPr>
        <p:spPr bwMode="auto">
          <a:xfrm flipV="1">
            <a:off x="5262563" y="5721350"/>
            <a:ext cx="0"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8" name="Line 57"/>
          <p:cNvSpPr>
            <a:spLocks noChangeShapeType="1"/>
          </p:cNvSpPr>
          <p:nvPr/>
        </p:nvSpPr>
        <p:spPr bwMode="auto">
          <a:xfrm flipV="1">
            <a:off x="5641975"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39" name="Line 58"/>
          <p:cNvSpPr>
            <a:spLocks noChangeShapeType="1"/>
          </p:cNvSpPr>
          <p:nvPr/>
        </p:nvSpPr>
        <p:spPr bwMode="auto">
          <a:xfrm flipV="1">
            <a:off x="6010275"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0" name="Line 59"/>
          <p:cNvSpPr>
            <a:spLocks noChangeShapeType="1"/>
          </p:cNvSpPr>
          <p:nvPr/>
        </p:nvSpPr>
        <p:spPr bwMode="auto">
          <a:xfrm flipV="1">
            <a:off x="6389688"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1" name="Line 60"/>
          <p:cNvSpPr>
            <a:spLocks noChangeShapeType="1"/>
          </p:cNvSpPr>
          <p:nvPr/>
        </p:nvSpPr>
        <p:spPr bwMode="auto">
          <a:xfrm flipV="1">
            <a:off x="6757988" y="5721350"/>
            <a:ext cx="1587"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2" name="Line 61"/>
          <p:cNvSpPr>
            <a:spLocks noChangeShapeType="1"/>
          </p:cNvSpPr>
          <p:nvPr/>
        </p:nvSpPr>
        <p:spPr bwMode="auto">
          <a:xfrm flipV="1">
            <a:off x="7137400" y="5721350"/>
            <a:ext cx="1588" cy="61913"/>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3" name="Line 62"/>
          <p:cNvSpPr>
            <a:spLocks noChangeShapeType="1"/>
          </p:cNvSpPr>
          <p:nvPr/>
        </p:nvSpPr>
        <p:spPr bwMode="auto">
          <a:xfrm flipV="1">
            <a:off x="1447800" y="1857375"/>
            <a:ext cx="1588" cy="38639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4" name="Line 63"/>
          <p:cNvSpPr>
            <a:spLocks noChangeShapeType="1"/>
          </p:cNvSpPr>
          <p:nvPr/>
        </p:nvSpPr>
        <p:spPr bwMode="auto">
          <a:xfrm>
            <a:off x="1447800" y="5721350"/>
            <a:ext cx="6035675"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45" name="Freeform 64"/>
          <p:cNvSpPr>
            <a:spLocks/>
          </p:cNvSpPr>
          <p:nvPr/>
        </p:nvSpPr>
        <p:spPr bwMode="auto">
          <a:xfrm>
            <a:off x="1498600" y="2595563"/>
            <a:ext cx="5616575" cy="3105150"/>
          </a:xfrm>
          <a:custGeom>
            <a:avLst/>
            <a:gdLst>
              <a:gd name="T0" fmla="*/ 2147483647 w 3904"/>
              <a:gd name="T1" fmla="*/ 2147483647 h 2424"/>
              <a:gd name="T2" fmla="*/ 2147483647 w 3904"/>
              <a:gd name="T3" fmla="*/ 2147483647 h 2424"/>
              <a:gd name="T4" fmla="*/ 2147483647 w 3904"/>
              <a:gd name="T5" fmla="*/ 2147483647 h 2424"/>
              <a:gd name="T6" fmla="*/ 2147483647 w 3904"/>
              <a:gd name="T7" fmla="*/ 2147483647 h 2424"/>
              <a:gd name="T8" fmla="*/ 2147483647 w 3904"/>
              <a:gd name="T9" fmla="*/ 2147483647 h 2424"/>
              <a:gd name="T10" fmla="*/ 2147483647 w 3904"/>
              <a:gd name="T11" fmla="*/ 2147483647 h 2424"/>
              <a:gd name="T12" fmla="*/ 2147483647 w 3904"/>
              <a:gd name="T13" fmla="*/ 2147483647 h 2424"/>
              <a:gd name="T14" fmla="*/ 2147483647 w 3904"/>
              <a:gd name="T15" fmla="*/ 2147483647 h 2424"/>
              <a:gd name="T16" fmla="*/ 2147483647 w 3904"/>
              <a:gd name="T17" fmla="*/ 2147483647 h 2424"/>
              <a:gd name="T18" fmla="*/ 2147483647 w 3904"/>
              <a:gd name="T19" fmla="*/ 2147483647 h 2424"/>
              <a:gd name="T20" fmla="*/ 2147483647 w 3904"/>
              <a:gd name="T21" fmla="*/ 2147483647 h 2424"/>
              <a:gd name="T22" fmla="*/ 2147483647 w 3904"/>
              <a:gd name="T23" fmla="*/ 2147483647 h 2424"/>
              <a:gd name="T24" fmla="*/ 2147483647 w 3904"/>
              <a:gd name="T25" fmla="*/ 2147483647 h 2424"/>
              <a:gd name="T26" fmla="*/ 2147483647 w 3904"/>
              <a:gd name="T27" fmla="*/ 2147483647 h 2424"/>
              <a:gd name="T28" fmla="*/ 2147483647 w 3904"/>
              <a:gd name="T29" fmla="*/ 2147483647 h 2424"/>
              <a:gd name="T30" fmla="*/ 2147483647 w 3904"/>
              <a:gd name="T31" fmla="*/ 2147483647 h 2424"/>
              <a:gd name="T32" fmla="*/ 2147483647 w 3904"/>
              <a:gd name="T33" fmla="*/ 2147483647 h 2424"/>
              <a:gd name="T34" fmla="*/ 2147483647 w 3904"/>
              <a:gd name="T35" fmla="*/ 2147483647 h 2424"/>
              <a:gd name="T36" fmla="*/ 2147483647 w 3904"/>
              <a:gd name="T37" fmla="*/ 2147483647 h 2424"/>
              <a:gd name="T38" fmla="*/ 2147483647 w 3904"/>
              <a:gd name="T39" fmla="*/ 2147483647 h 2424"/>
              <a:gd name="T40" fmla="*/ 2147483647 w 3904"/>
              <a:gd name="T41" fmla="*/ 2147483647 h 2424"/>
              <a:gd name="T42" fmla="*/ 2147483647 w 3904"/>
              <a:gd name="T43" fmla="*/ 2147483647 h 2424"/>
              <a:gd name="T44" fmla="*/ 2147483647 w 3904"/>
              <a:gd name="T45" fmla="*/ 2147483647 h 2424"/>
              <a:gd name="T46" fmla="*/ 2147483647 w 3904"/>
              <a:gd name="T47" fmla="*/ 2147483647 h 2424"/>
              <a:gd name="T48" fmla="*/ 2147483647 w 3904"/>
              <a:gd name="T49" fmla="*/ 2147483647 h 2424"/>
              <a:gd name="T50" fmla="*/ 2147483647 w 3904"/>
              <a:gd name="T51" fmla="*/ 2147483647 h 2424"/>
              <a:gd name="T52" fmla="*/ 2147483647 w 3904"/>
              <a:gd name="T53" fmla="*/ 2147483647 h 2424"/>
              <a:gd name="T54" fmla="*/ 2147483647 w 3904"/>
              <a:gd name="T55" fmla="*/ 2147483647 h 2424"/>
              <a:gd name="T56" fmla="*/ 2147483647 w 3904"/>
              <a:gd name="T57" fmla="*/ 2147483647 h 2424"/>
              <a:gd name="T58" fmla="*/ 2147483647 w 3904"/>
              <a:gd name="T59" fmla="*/ 2147483647 h 2424"/>
              <a:gd name="T60" fmla="*/ 2147483647 w 3904"/>
              <a:gd name="T61" fmla="*/ 2147483647 h 2424"/>
              <a:gd name="T62" fmla="*/ 2147483647 w 3904"/>
              <a:gd name="T63" fmla="*/ 2147483647 h 2424"/>
              <a:gd name="T64" fmla="*/ 2147483647 w 3904"/>
              <a:gd name="T65" fmla="*/ 2147483647 h 2424"/>
              <a:gd name="T66" fmla="*/ 2147483647 w 3904"/>
              <a:gd name="T67" fmla="*/ 2147483647 h 2424"/>
              <a:gd name="T68" fmla="*/ 2147483647 w 3904"/>
              <a:gd name="T69" fmla="*/ 2147483647 h 2424"/>
              <a:gd name="T70" fmla="*/ 2147483647 w 3904"/>
              <a:gd name="T71" fmla="*/ 2147483647 h 2424"/>
              <a:gd name="T72" fmla="*/ 2147483647 w 3904"/>
              <a:gd name="T73" fmla="*/ 2147483647 h 2424"/>
              <a:gd name="T74" fmla="*/ 2147483647 w 3904"/>
              <a:gd name="T75" fmla="*/ 2147483647 h 2424"/>
              <a:gd name="T76" fmla="*/ 2147483647 w 3904"/>
              <a:gd name="T77" fmla="*/ 2147483647 h 2424"/>
              <a:gd name="T78" fmla="*/ 2147483647 w 3904"/>
              <a:gd name="T79" fmla="*/ 2147483647 h 2424"/>
              <a:gd name="T80" fmla="*/ 2147483647 w 3904"/>
              <a:gd name="T81" fmla="*/ 2147483647 h 2424"/>
              <a:gd name="T82" fmla="*/ 2147483647 w 3904"/>
              <a:gd name="T83" fmla="*/ 2147483647 h 2424"/>
              <a:gd name="T84" fmla="*/ 2147483647 w 3904"/>
              <a:gd name="T85" fmla="*/ 2147483647 h 2424"/>
              <a:gd name="T86" fmla="*/ 2147483647 w 3904"/>
              <a:gd name="T87" fmla="*/ 2147483647 h 2424"/>
              <a:gd name="T88" fmla="*/ 2147483647 w 3904"/>
              <a:gd name="T89" fmla="*/ 2147483647 h 2424"/>
              <a:gd name="T90" fmla="*/ 2147483647 w 3904"/>
              <a:gd name="T91" fmla="*/ 2147483647 h 2424"/>
              <a:gd name="T92" fmla="*/ 2147483647 w 3904"/>
              <a:gd name="T93" fmla="*/ 2147483647 h 2424"/>
              <a:gd name="T94" fmla="*/ 2147483647 w 3904"/>
              <a:gd name="T95" fmla="*/ 2147483647 h 2424"/>
              <a:gd name="T96" fmla="*/ 2147483647 w 3904"/>
              <a:gd name="T97" fmla="*/ 2147483647 h 2424"/>
              <a:gd name="T98" fmla="*/ 2147483647 w 3904"/>
              <a:gd name="T99" fmla="*/ 2147483647 h 2424"/>
              <a:gd name="T100" fmla="*/ 2147483647 w 3904"/>
              <a:gd name="T101" fmla="*/ 2147483647 h 2424"/>
              <a:gd name="T102" fmla="*/ 2147483647 w 3904"/>
              <a:gd name="T103" fmla="*/ 2147483647 h 2424"/>
              <a:gd name="T104" fmla="*/ 2147483647 w 3904"/>
              <a:gd name="T105" fmla="*/ 2147483647 h 2424"/>
              <a:gd name="T106" fmla="*/ 2147483647 w 3904"/>
              <a:gd name="T107" fmla="*/ 2147483647 h 2424"/>
              <a:gd name="T108" fmla="*/ 2147483647 w 3904"/>
              <a:gd name="T109" fmla="*/ 2147483647 h 2424"/>
              <a:gd name="T110" fmla="*/ 2147483647 w 3904"/>
              <a:gd name="T111" fmla="*/ 2147483647 h 2424"/>
              <a:gd name="T112" fmla="*/ 2147483647 w 3904"/>
              <a:gd name="T113" fmla="*/ 2147483647 h 2424"/>
              <a:gd name="T114" fmla="*/ 2147483647 w 3904"/>
              <a:gd name="T115" fmla="*/ 2147483647 h 2424"/>
              <a:gd name="T116" fmla="*/ 2147483647 w 3904"/>
              <a:gd name="T117" fmla="*/ 2147483647 h 2424"/>
              <a:gd name="T118" fmla="*/ 2147483647 w 3904"/>
              <a:gd name="T119" fmla="*/ 0 h 242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2424"/>
              <a:gd name="T182" fmla="*/ 3904 w 3904"/>
              <a:gd name="T183" fmla="*/ 2424 h 242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2424">
                <a:moveTo>
                  <a:pt x="0" y="2424"/>
                </a:moveTo>
                <a:lnTo>
                  <a:pt x="0" y="2424"/>
                </a:lnTo>
                <a:lnTo>
                  <a:pt x="8" y="2424"/>
                </a:lnTo>
                <a:lnTo>
                  <a:pt x="8" y="1408"/>
                </a:lnTo>
                <a:lnTo>
                  <a:pt x="16" y="1408"/>
                </a:lnTo>
                <a:lnTo>
                  <a:pt x="16" y="1344"/>
                </a:lnTo>
                <a:lnTo>
                  <a:pt x="24" y="1344"/>
                </a:lnTo>
                <a:lnTo>
                  <a:pt x="24" y="1288"/>
                </a:lnTo>
                <a:lnTo>
                  <a:pt x="32" y="1288"/>
                </a:lnTo>
                <a:lnTo>
                  <a:pt x="32" y="1248"/>
                </a:lnTo>
                <a:lnTo>
                  <a:pt x="40" y="1248"/>
                </a:lnTo>
                <a:lnTo>
                  <a:pt x="40" y="1216"/>
                </a:lnTo>
                <a:lnTo>
                  <a:pt x="48" y="1216"/>
                </a:lnTo>
                <a:lnTo>
                  <a:pt x="48" y="1168"/>
                </a:lnTo>
                <a:lnTo>
                  <a:pt x="56" y="1168"/>
                </a:lnTo>
                <a:lnTo>
                  <a:pt x="56" y="1136"/>
                </a:lnTo>
                <a:lnTo>
                  <a:pt x="64" y="1136"/>
                </a:lnTo>
                <a:lnTo>
                  <a:pt x="64" y="1112"/>
                </a:lnTo>
                <a:lnTo>
                  <a:pt x="72" y="1112"/>
                </a:lnTo>
                <a:lnTo>
                  <a:pt x="72" y="1096"/>
                </a:lnTo>
                <a:lnTo>
                  <a:pt x="88" y="1096"/>
                </a:lnTo>
                <a:lnTo>
                  <a:pt x="88" y="1080"/>
                </a:lnTo>
                <a:lnTo>
                  <a:pt x="96" y="1080"/>
                </a:lnTo>
                <a:lnTo>
                  <a:pt x="96" y="1072"/>
                </a:lnTo>
                <a:lnTo>
                  <a:pt x="104" y="1072"/>
                </a:lnTo>
                <a:lnTo>
                  <a:pt x="104" y="1056"/>
                </a:lnTo>
                <a:lnTo>
                  <a:pt x="112" y="1056"/>
                </a:lnTo>
                <a:lnTo>
                  <a:pt x="112" y="1040"/>
                </a:lnTo>
                <a:lnTo>
                  <a:pt x="120" y="1040"/>
                </a:lnTo>
                <a:lnTo>
                  <a:pt x="120" y="1032"/>
                </a:lnTo>
                <a:lnTo>
                  <a:pt x="128" y="1032"/>
                </a:lnTo>
                <a:lnTo>
                  <a:pt x="128" y="1008"/>
                </a:lnTo>
                <a:lnTo>
                  <a:pt x="136" y="1008"/>
                </a:lnTo>
                <a:lnTo>
                  <a:pt x="136" y="992"/>
                </a:lnTo>
                <a:lnTo>
                  <a:pt x="144" y="992"/>
                </a:lnTo>
                <a:lnTo>
                  <a:pt x="152" y="992"/>
                </a:lnTo>
                <a:lnTo>
                  <a:pt x="152" y="976"/>
                </a:lnTo>
                <a:lnTo>
                  <a:pt x="160" y="976"/>
                </a:lnTo>
                <a:lnTo>
                  <a:pt x="168" y="976"/>
                </a:lnTo>
                <a:lnTo>
                  <a:pt x="176" y="976"/>
                </a:lnTo>
                <a:lnTo>
                  <a:pt x="176" y="968"/>
                </a:lnTo>
                <a:lnTo>
                  <a:pt x="192" y="968"/>
                </a:lnTo>
                <a:lnTo>
                  <a:pt x="200" y="968"/>
                </a:lnTo>
                <a:lnTo>
                  <a:pt x="208" y="968"/>
                </a:lnTo>
                <a:lnTo>
                  <a:pt x="208" y="960"/>
                </a:lnTo>
                <a:lnTo>
                  <a:pt x="216" y="960"/>
                </a:lnTo>
                <a:lnTo>
                  <a:pt x="216" y="952"/>
                </a:lnTo>
                <a:lnTo>
                  <a:pt x="224" y="952"/>
                </a:lnTo>
                <a:lnTo>
                  <a:pt x="224" y="944"/>
                </a:lnTo>
                <a:lnTo>
                  <a:pt x="232" y="944"/>
                </a:lnTo>
                <a:lnTo>
                  <a:pt x="240" y="944"/>
                </a:lnTo>
                <a:lnTo>
                  <a:pt x="240" y="936"/>
                </a:lnTo>
                <a:lnTo>
                  <a:pt x="248" y="936"/>
                </a:lnTo>
                <a:lnTo>
                  <a:pt x="256" y="936"/>
                </a:lnTo>
                <a:lnTo>
                  <a:pt x="256" y="928"/>
                </a:lnTo>
                <a:lnTo>
                  <a:pt x="264" y="928"/>
                </a:lnTo>
                <a:lnTo>
                  <a:pt x="272" y="928"/>
                </a:lnTo>
                <a:lnTo>
                  <a:pt x="288" y="928"/>
                </a:lnTo>
                <a:lnTo>
                  <a:pt x="296" y="928"/>
                </a:lnTo>
                <a:lnTo>
                  <a:pt x="296" y="920"/>
                </a:lnTo>
                <a:lnTo>
                  <a:pt x="304" y="920"/>
                </a:lnTo>
                <a:lnTo>
                  <a:pt x="312" y="920"/>
                </a:lnTo>
                <a:lnTo>
                  <a:pt x="320" y="920"/>
                </a:lnTo>
                <a:lnTo>
                  <a:pt x="328" y="920"/>
                </a:lnTo>
                <a:lnTo>
                  <a:pt x="328" y="912"/>
                </a:lnTo>
                <a:lnTo>
                  <a:pt x="336" y="912"/>
                </a:lnTo>
                <a:lnTo>
                  <a:pt x="336" y="904"/>
                </a:lnTo>
                <a:lnTo>
                  <a:pt x="344" y="904"/>
                </a:lnTo>
                <a:lnTo>
                  <a:pt x="344" y="896"/>
                </a:lnTo>
                <a:lnTo>
                  <a:pt x="352" y="896"/>
                </a:lnTo>
                <a:lnTo>
                  <a:pt x="352" y="880"/>
                </a:lnTo>
                <a:lnTo>
                  <a:pt x="360" y="880"/>
                </a:lnTo>
                <a:lnTo>
                  <a:pt x="368" y="880"/>
                </a:lnTo>
                <a:lnTo>
                  <a:pt x="376" y="880"/>
                </a:lnTo>
                <a:lnTo>
                  <a:pt x="392" y="880"/>
                </a:lnTo>
                <a:lnTo>
                  <a:pt x="392" y="872"/>
                </a:lnTo>
                <a:lnTo>
                  <a:pt x="400" y="872"/>
                </a:lnTo>
                <a:lnTo>
                  <a:pt x="408" y="872"/>
                </a:lnTo>
                <a:lnTo>
                  <a:pt x="416" y="872"/>
                </a:lnTo>
                <a:lnTo>
                  <a:pt x="424" y="872"/>
                </a:lnTo>
                <a:lnTo>
                  <a:pt x="424" y="864"/>
                </a:lnTo>
                <a:lnTo>
                  <a:pt x="432" y="864"/>
                </a:lnTo>
                <a:lnTo>
                  <a:pt x="432" y="856"/>
                </a:lnTo>
                <a:lnTo>
                  <a:pt x="440" y="856"/>
                </a:lnTo>
                <a:lnTo>
                  <a:pt x="440" y="848"/>
                </a:lnTo>
                <a:lnTo>
                  <a:pt x="448" y="848"/>
                </a:lnTo>
                <a:lnTo>
                  <a:pt x="456" y="848"/>
                </a:lnTo>
                <a:lnTo>
                  <a:pt x="464" y="848"/>
                </a:lnTo>
                <a:lnTo>
                  <a:pt x="472" y="848"/>
                </a:lnTo>
                <a:lnTo>
                  <a:pt x="480" y="848"/>
                </a:lnTo>
                <a:lnTo>
                  <a:pt x="480" y="840"/>
                </a:lnTo>
                <a:lnTo>
                  <a:pt x="496" y="840"/>
                </a:lnTo>
                <a:lnTo>
                  <a:pt x="496" y="832"/>
                </a:lnTo>
                <a:lnTo>
                  <a:pt x="504" y="832"/>
                </a:lnTo>
                <a:lnTo>
                  <a:pt x="512" y="832"/>
                </a:lnTo>
                <a:lnTo>
                  <a:pt x="512" y="824"/>
                </a:lnTo>
                <a:lnTo>
                  <a:pt x="520" y="824"/>
                </a:lnTo>
                <a:lnTo>
                  <a:pt x="528" y="824"/>
                </a:lnTo>
                <a:lnTo>
                  <a:pt x="528" y="816"/>
                </a:lnTo>
                <a:lnTo>
                  <a:pt x="536" y="816"/>
                </a:lnTo>
                <a:lnTo>
                  <a:pt x="544" y="816"/>
                </a:lnTo>
                <a:lnTo>
                  <a:pt x="552" y="816"/>
                </a:lnTo>
                <a:lnTo>
                  <a:pt x="560" y="816"/>
                </a:lnTo>
                <a:lnTo>
                  <a:pt x="568" y="816"/>
                </a:lnTo>
                <a:lnTo>
                  <a:pt x="576" y="816"/>
                </a:lnTo>
                <a:lnTo>
                  <a:pt x="576" y="808"/>
                </a:lnTo>
                <a:lnTo>
                  <a:pt x="584" y="808"/>
                </a:lnTo>
                <a:lnTo>
                  <a:pt x="600" y="808"/>
                </a:lnTo>
                <a:lnTo>
                  <a:pt x="608" y="808"/>
                </a:lnTo>
                <a:lnTo>
                  <a:pt x="608" y="800"/>
                </a:lnTo>
                <a:lnTo>
                  <a:pt x="616" y="800"/>
                </a:lnTo>
                <a:lnTo>
                  <a:pt x="616" y="784"/>
                </a:lnTo>
                <a:lnTo>
                  <a:pt x="624" y="784"/>
                </a:lnTo>
                <a:lnTo>
                  <a:pt x="632" y="784"/>
                </a:lnTo>
                <a:lnTo>
                  <a:pt x="632" y="776"/>
                </a:lnTo>
                <a:lnTo>
                  <a:pt x="640" y="776"/>
                </a:lnTo>
                <a:lnTo>
                  <a:pt x="648" y="776"/>
                </a:lnTo>
                <a:lnTo>
                  <a:pt x="656" y="776"/>
                </a:lnTo>
                <a:lnTo>
                  <a:pt x="664" y="776"/>
                </a:lnTo>
                <a:lnTo>
                  <a:pt x="664" y="768"/>
                </a:lnTo>
                <a:lnTo>
                  <a:pt x="672" y="768"/>
                </a:lnTo>
                <a:lnTo>
                  <a:pt x="672" y="760"/>
                </a:lnTo>
                <a:lnTo>
                  <a:pt x="680" y="760"/>
                </a:lnTo>
                <a:lnTo>
                  <a:pt x="696" y="760"/>
                </a:lnTo>
                <a:lnTo>
                  <a:pt x="704" y="760"/>
                </a:lnTo>
                <a:lnTo>
                  <a:pt x="704" y="752"/>
                </a:lnTo>
                <a:lnTo>
                  <a:pt x="712" y="752"/>
                </a:lnTo>
                <a:lnTo>
                  <a:pt x="712" y="744"/>
                </a:lnTo>
                <a:lnTo>
                  <a:pt x="720" y="744"/>
                </a:lnTo>
                <a:lnTo>
                  <a:pt x="728" y="744"/>
                </a:lnTo>
                <a:lnTo>
                  <a:pt x="736" y="744"/>
                </a:lnTo>
                <a:lnTo>
                  <a:pt x="736" y="736"/>
                </a:lnTo>
                <a:lnTo>
                  <a:pt x="744" y="736"/>
                </a:lnTo>
                <a:lnTo>
                  <a:pt x="744" y="728"/>
                </a:lnTo>
                <a:lnTo>
                  <a:pt x="752" y="728"/>
                </a:lnTo>
                <a:lnTo>
                  <a:pt x="760" y="728"/>
                </a:lnTo>
                <a:lnTo>
                  <a:pt x="768" y="728"/>
                </a:lnTo>
                <a:lnTo>
                  <a:pt x="768" y="720"/>
                </a:lnTo>
                <a:lnTo>
                  <a:pt x="776" y="720"/>
                </a:lnTo>
                <a:lnTo>
                  <a:pt x="784" y="720"/>
                </a:lnTo>
                <a:lnTo>
                  <a:pt x="784" y="704"/>
                </a:lnTo>
                <a:lnTo>
                  <a:pt x="800" y="704"/>
                </a:lnTo>
                <a:lnTo>
                  <a:pt x="808" y="704"/>
                </a:lnTo>
                <a:lnTo>
                  <a:pt x="808" y="696"/>
                </a:lnTo>
                <a:lnTo>
                  <a:pt x="816" y="696"/>
                </a:lnTo>
                <a:lnTo>
                  <a:pt x="824" y="696"/>
                </a:lnTo>
                <a:lnTo>
                  <a:pt x="832" y="696"/>
                </a:lnTo>
                <a:lnTo>
                  <a:pt x="840" y="696"/>
                </a:lnTo>
                <a:lnTo>
                  <a:pt x="840" y="688"/>
                </a:lnTo>
                <a:lnTo>
                  <a:pt x="848" y="688"/>
                </a:lnTo>
                <a:lnTo>
                  <a:pt x="856" y="688"/>
                </a:lnTo>
                <a:lnTo>
                  <a:pt x="856" y="680"/>
                </a:lnTo>
                <a:lnTo>
                  <a:pt x="864" y="680"/>
                </a:lnTo>
                <a:lnTo>
                  <a:pt x="864" y="672"/>
                </a:lnTo>
                <a:lnTo>
                  <a:pt x="872" y="672"/>
                </a:lnTo>
                <a:lnTo>
                  <a:pt x="880" y="672"/>
                </a:lnTo>
                <a:lnTo>
                  <a:pt x="888" y="672"/>
                </a:lnTo>
                <a:lnTo>
                  <a:pt x="888" y="664"/>
                </a:lnTo>
                <a:lnTo>
                  <a:pt x="904" y="664"/>
                </a:lnTo>
                <a:lnTo>
                  <a:pt x="904" y="656"/>
                </a:lnTo>
                <a:lnTo>
                  <a:pt x="912" y="656"/>
                </a:lnTo>
                <a:lnTo>
                  <a:pt x="920" y="656"/>
                </a:lnTo>
                <a:lnTo>
                  <a:pt x="920" y="648"/>
                </a:lnTo>
                <a:lnTo>
                  <a:pt x="928" y="648"/>
                </a:lnTo>
                <a:lnTo>
                  <a:pt x="928" y="640"/>
                </a:lnTo>
                <a:lnTo>
                  <a:pt x="936" y="640"/>
                </a:lnTo>
                <a:lnTo>
                  <a:pt x="944" y="640"/>
                </a:lnTo>
                <a:lnTo>
                  <a:pt x="944" y="632"/>
                </a:lnTo>
                <a:lnTo>
                  <a:pt x="952" y="632"/>
                </a:lnTo>
                <a:lnTo>
                  <a:pt x="960" y="632"/>
                </a:lnTo>
                <a:lnTo>
                  <a:pt x="960" y="624"/>
                </a:lnTo>
                <a:lnTo>
                  <a:pt x="968" y="624"/>
                </a:lnTo>
                <a:lnTo>
                  <a:pt x="976" y="624"/>
                </a:lnTo>
                <a:lnTo>
                  <a:pt x="984" y="624"/>
                </a:lnTo>
                <a:lnTo>
                  <a:pt x="984" y="616"/>
                </a:lnTo>
                <a:lnTo>
                  <a:pt x="992" y="616"/>
                </a:lnTo>
                <a:lnTo>
                  <a:pt x="1008" y="616"/>
                </a:lnTo>
                <a:lnTo>
                  <a:pt x="1016" y="616"/>
                </a:lnTo>
                <a:lnTo>
                  <a:pt x="1024" y="616"/>
                </a:lnTo>
                <a:lnTo>
                  <a:pt x="1032" y="616"/>
                </a:lnTo>
                <a:lnTo>
                  <a:pt x="1032" y="600"/>
                </a:lnTo>
                <a:lnTo>
                  <a:pt x="1040" y="600"/>
                </a:lnTo>
                <a:lnTo>
                  <a:pt x="1048" y="600"/>
                </a:lnTo>
                <a:lnTo>
                  <a:pt x="1056" y="600"/>
                </a:lnTo>
                <a:lnTo>
                  <a:pt x="1056" y="592"/>
                </a:lnTo>
                <a:lnTo>
                  <a:pt x="1064" y="592"/>
                </a:lnTo>
                <a:lnTo>
                  <a:pt x="1064" y="584"/>
                </a:lnTo>
                <a:lnTo>
                  <a:pt x="1072" y="584"/>
                </a:lnTo>
                <a:lnTo>
                  <a:pt x="1080" y="584"/>
                </a:lnTo>
                <a:lnTo>
                  <a:pt x="1080" y="576"/>
                </a:lnTo>
                <a:lnTo>
                  <a:pt x="1088" y="576"/>
                </a:lnTo>
                <a:lnTo>
                  <a:pt x="1104" y="576"/>
                </a:lnTo>
                <a:lnTo>
                  <a:pt x="1112" y="576"/>
                </a:lnTo>
                <a:lnTo>
                  <a:pt x="1120" y="576"/>
                </a:lnTo>
                <a:lnTo>
                  <a:pt x="1128" y="576"/>
                </a:lnTo>
                <a:lnTo>
                  <a:pt x="1136" y="576"/>
                </a:lnTo>
                <a:lnTo>
                  <a:pt x="1144" y="576"/>
                </a:lnTo>
                <a:lnTo>
                  <a:pt x="1144" y="568"/>
                </a:lnTo>
                <a:lnTo>
                  <a:pt x="1152" y="568"/>
                </a:lnTo>
                <a:lnTo>
                  <a:pt x="1160" y="568"/>
                </a:lnTo>
                <a:lnTo>
                  <a:pt x="1168" y="568"/>
                </a:lnTo>
                <a:lnTo>
                  <a:pt x="1176" y="568"/>
                </a:lnTo>
                <a:lnTo>
                  <a:pt x="1176" y="560"/>
                </a:lnTo>
                <a:lnTo>
                  <a:pt x="1184" y="560"/>
                </a:lnTo>
                <a:lnTo>
                  <a:pt x="1192" y="560"/>
                </a:lnTo>
                <a:lnTo>
                  <a:pt x="1208" y="560"/>
                </a:lnTo>
                <a:lnTo>
                  <a:pt x="1208" y="552"/>
                </a:lnTo>
                <a:lnTo>
                  <a:pt x="1216" y="552"/>
                </a:lnTo>
                <a:lnTo>
                  <a:pt x="1216" y="544"/>
                </a:lnTo>
                <a:lnTo>
                  <a:pt x="1224" y="544"/>
                </a:lnTo>
                <a:lnTo>
                  <a:pt x="1232" y="544"/>
                </a:lnTo>
                <a:lnTo>
                  <a:pt x="1240" y="544"/>
                </a:lnTo>
                <a:lnTo>
                  <a:pt x="1248" y="544"/>
                </a:lnTo>
                <a:lnTo>
                  <a:pt x="1248" y="536"/>
                </a:lnTo>
                <a:lnTo>
                  <a:pt x="1256" y="536"/>
                </a:lnTo>
                <a:lnTo>
                  <a:pt x="1264" y="536"/>
                </a:lnTo>
                <a:lnTo>
                  <a:pt x="1272" y="536"/>
                </a:lnTo>
                <a:lnTo>
                  <a:pt x="1280" y="536"/>
                </a:lnTo>
                <a:lnTo>
                  <a:pt x="1288" y="536"/>
                </a:lnTo>
                <a:lnTo>
                  <a:pt x="1288" y="528"/>
                </a:lnTo>
                <a:lnTo>
                  <a:pt x="1296" y="528"/>
                </a:lnTo>
                <a:lnTo>
                  <a:pt x="1312" y="528"/>
                </a:lnTo>
                <a:lnTo>
                  <a:pt x="1320" y="528"/>
                </a:lnTo>
                <a:lnTo>
                  <a:pt x="1328" y="528"/>
                </a:lnTo>
                <a:lnTo>
                  <a:pt x="1328" y="520"/>
                </a:lnTo>
                <a:lnTo>
                  <a:pt x="1336" y="520"/>
                </a:lnTo>
                <a:lnTo>
                  <a:pt x="1344" y="520"/>
                </a:lnTo>
                <a:lnTo>
                  <a:pt x="1352" y="520"/>
                </a:lnTo>
                <a:lnTo>
                  <a:pt x="1352" y="512"/>
                </a:lnTo>
                <a:lnTo>
                  <a:pt x="1360" y="512"/>
                </a:lnTo>
                <a:lnTo>
                  <a:pt x="1368" y="512"/>
                </a:lnTo>
                <a:lnTo>
                  <a:pt x="1376" y="512"/>
                </a:lnTo>
                <a:lnTo>
                  <a:pt x="1384" y="512"/>
                </a:lnTo>
                <a:lnTo>
                  <a:pt x="1384" y="504"/>
                </a:lnTo>
                <a:lnTo>
                  <a:pt x="1392" y="504"/>
                </a:lnTo>
                <a:lnTo>
                  <a:pt x="1400" y="504"/>
                </a:lnTo>
                <a:lnTo>
                  <a:pt x="1400" y="496"/>
                </a:lnTo>
                <a:lnTo>
                  <a:pt x="1416" y="496"/>
                </a:lnTo>
                <a:lnTo>
                  <a:pt x="1424" y="496"/>
                </a:lnTo>
                <a:lnTo>
                  <a:pt x="1432" y="496"/>
                </a:lnTo>
                <a:lnTo>
                  <a:pt x="1440" y="496"/>
                </a:lnTo>
                <a:lnTo>
                  <a:pt x="1440" y="488"/>
                </a:lnTo>
                <a:lnTo>
                  <a:pt x="1448" y="488"/>
                </a:lnTo>
                <a:lnTo>
                  <a:pt x="1456" y="488"/>
                </a:lnTo>
                <a:lnTo>
                  <a:pt x="1456" y="480"/>
                </a:lnTo>
                <a:lnTo>
                  <a:pt x="1464" y="480"/>
                </a:lnTo>
                <a:lnTo>
                  <a:pt x="1472" y="480"/>
                </a:lnTo>
                <a:lnTo>
                  <a:pt x="1472" y="472"/>
                </a:lnTo>
                <a:lnTo>
                  <a:pt x="1480" y="472"/>
                </a:lnTo>
                <a:lnTo>
                  <a:pt x="1488" y="472"/>
                </a:lnTo>
                <a:lnTo>
                  <a:pt x="1496" y="472"/>
                </a:lnTo>
                <a:lnTo>
                  <a:pt x="1496" y="464"/>
                </a:lnTo>
                <a:lnTo>
                  <a:pt x="1512" y="464"/>
                </a:lnTo>
                <a:lnTo>
                  <a:pt x="1520" y="464"/>
                </a:lnTo>
                <a:lnTo>
                  <a:pt x="1528" y="464"/>
                </a:lnTo>
                <a:lnTo>
                  <a:pt x="1536" y="464"/>
                </a:lnTo>
                <a:lnTo>
                  <a:pt x="1544" y="464"/>
                </a:lnTo>
                <a:lnTo>
                  <a:pt x="1544" y="456"/>
                </a:lnTo>
                <a:lnTo>
                  <a:pt x="1552" y="456"/>
                </a:lnTo>
                <a:lnTo>
                  <a:pt x="1560" y="456"/>
                </a:lnTo>
                <a:lnTo>
                  <a:pt x="1560" y="448"/>
                </a:lnTo>
                <a:lnTo>
                  <a:pt x="1568" y="448"/>
                </a:lnTo>
                <a:lnTo>
                  <a:pt x="1576" y="448"/>
                </a:lnTo>
                <a:lnTo>
                  <a:pt x="1576" y="440"/>
                </a:lnTo>
                <a:lnTo>
                  <a:pt x="1584" y="440"/>
                </a:lnTo>
                <a:lnTo>
                  <a:pt x="1592" y="440"/>
                </a:lnTo>
                <a:lnTo>
                  <a:pt x="1592" y="432"/>
                </a:lnTo>
                <a:lnTo>
                  <a:pt x="1600" y="432"/>
                </a:lnTo>
                <a:lnTo>
                  <a:pt x="1616" y="432"/>
                </a:lnTo>
                <a:lnTo>
                  <a:pt x="1616" y="424"/>
                </a:lnTo>
                <a:lnTo>
                  <a:pt x="1624" y="424"/>
                </a:lnTo>
                <a:lnTo>
                  <a:pt x="1632" y="424"/>
                </a:lnTo>
                <a:lnTo>
                  <a:pt x="1640" y="424"/>
                </a:lnTo>
                <a:lnTo>
                  <a:pt x="1648" y="424"/>
                </a:lnTo>
                <a:lnTo>
                  <a:pt x="1648" y="416"/>
                </a:lnTo>
                <a:lnTo>
                  <a:pt x="1656" y="416"/>
                </a:lnTo>
                <a:lnTo>
                  <a:pt x="1656" y="408"/>
                </a:lnTo>
                <a:lnTo>
                  <a:pt x="1664" y="408"/>
                </a:lnTo>
                <a:lnTo>
                  <a:pt x="1672" y="408"/>
                </a:lnTo>
                <a:lnTo>
                  <a:pt x="1680" y="408"/>
                </a:lnTo>
                <a:lnTo>
                  <a:pt x="1688" y="408"/>
                </a:lnTo>
                <a:lnTo>
                  <a:pt x="1696" y="408"/>
                </a:lnTo>
                <a:lnTo>
                  <a:pt x="1704" y="408"/>
                </a:lnTo>
                <a:lnTo>
                  <a:pt x="1704" y="400"/>
                </a:lnTo>
                <a:lnTo>
                  <a:pt x="1720" y="400"/>
                </a:lnTo>
                <a:lnTo>
                  <a:pt x="1720" y="392"/>
                </a:lnTo>
                <a:lnTo>
                  <a:pt x="1728" y="392"/>
                </a:lnTo>
                <a:lnTo>
                  <a:pt x="1728" y="384"/>
                </a:lnTo>
                <a:lnTo>
                  <a:pt x="1736" y="384"/>
                </a:lnTo>
                <a:lnTo>
                  <a:pt x="1744" y="384"/>
                </a:lnTo>
                <a:lnTo>
                  <a:pt x="1752" y="384"/>
                </a:lnTo>
                <a:lnTo>
                  <a:pt x="1760" y="384"/>
                </a:lnTo>
                <a:lnTo>
                  <a:pt x="1768" y="384"/>
                </a:lnTo>
                <a:lnTo>
                  <a:pt x="1776" y="384"/>
                </a:lnTo>
                <a:lnTo>
                  <a:pt x="1784" y="384"/>
                </a:lnTo>
                <a:lnTo>
                  <a:pt x="1792" y="384"/>
                </a:lnTo>
                <a:lnTo>
                  <a:pt x="1800" y="384"/>
                </a:lnTo>
                <a:lnTo>
                  <a:pt x="1808" y="384"/>
                </a:lnTo>
                <a:lnTo>
                  <a:pt x="1824" y="384"/>
                </a:lnTo>
                <a:lnTo>
                  <a:pt x="1824" y="376"/>
                </a:lnTo>
                <a:lnTo>
                  <a:pt x="1832" y="376"/>
                </a:lnTo>
                <a:lnTo>
                  <a:pt x="1840" y="376"/>
                </a:lnTo>
                <a:lnTo>
                  <a:pt x="1848" y="376"/>
                </a:lnTo>
                <a:lnTo>
                  <a:pt x="1848" y="368"/>
                </a:lnTo>
                <a:lnTo>
                  <a:pt x="1856" y="368"/>
                </a:lnTo>
                <a:lnTo>
                  <a:pt x="1864" y="368"/>
                </a:lnTo>
                <a:lnTo>
                  <a:pt x="1872" y="368"/>
                </a:lnTo>
                <a:lnTo>
                  <a:pt x="1880" y="368"/>
                </a:lnTo>
                <a:lnTo>
                  <a:pt x="1888" y="368"/>
                </a:lnTo>
                <a:lnTo>
                  <a:pt x="1888" y="360"/>
                </a:lnTo>
                <a:lnTo>
                  <a:pt x="1896" y="360"/>
                </a:lnTo>
                <a:lnTo>
                  <a:pt x="1904" y="360"/>
                </a:lnTo>
                <a:lnTo>
                  <a:pt x="1920" y="360"/>
                </a:lnTo>
                <a:lnTo>
                  <a:pt x="1928" y="360"/>
                </a:lnTo>
                <a:lnTo>
                  <a:pt x="1928" y="352"/>
                </a:lnTo>
                <a:lnTo>
                  <a:pt x="1936" y="352"/>
                </a:lnTo>
                <a:lnTo>
                  <a:pt x="1936" y="344"/>
                </a:lnTo>
                <a:lnTo>
                  <a:pt x="1944" y="344"/>
                </a:lnTo>
                <a:lnTo>
                  <a:pt x="1952" y="344"/>
                </a:lnTo>
                <a:lnTo>
                  <a:pt x="1960" y="344"/>
                </a:lnTo>
                <a:lnTo>
                  <a:pt x="1968" y="344"/>
                </a:lnTo>
                <a:lnTo>
                  <a:pt x="1976" y="344"/>
                </a:lnTo>
                <a:lnTo>
                  <a:pt x="1984" y="344"/>
                </a:lnTo>
                <a:lnTo>
                  <a:pt x="1992" y="344"/>
                </a:lnTo>
                <a:lnTo>
                  <a:pt x="1992" y="336"/>
                </a:lnTo>
                <a:lnTo>
                  <a:pt x="2000" y="336"/>
                </a:lnTo>
                <a:lnTo>
                  <a:pt x="2000" y="328"/>
                </a:lnTo>
                <a:lnTo>
                  <a:pt x="2008" y="328"/>
                </a:lnTo>
                <a:lnTo>
                  <a:pt x="2024" y="328"/>
                </a:lnTo>
                <a:lnTo>
                  <a:pt x="2024" y="320"/>
                </a:lnTo>
                <a:lnTo>
                  <a:pt x="2032" y="320"/>
                </a:lnTo>
                <a:lnTo>
                  <a:pt x="2040" y="320"/>
                </a:lnTo>
                <a:lnTo>
                  <a:pt x="2048" y="320"/>
                </a:lnTo>
                <a:lnTo>
                  <a:pt x="2056" y="320"/>
                </a:lnTo>
                <a:lnTo>
                  <a:pt x="2064" y="320"/>
                </a:lnTo>
                <a:lnTo>
                  <a:pt x="2072" y="320"/>
                </a:lnTo>
                <a:lnTo>
                  <a:pt x="2080" y="320"/>
                </a:lnTo>
                <a:lnTo>
                  <a:pt x="2080" y="312"/>
                </a:lnTo>
                <a:lnTo>
                  <a:pt x="2088" y="312"/>
                </a:lnTo>
                <a:lnTo>
                  <a:pt x="2088" y="304"/>
                </a:lnTo>
                <a:lnTo>
                  <a:pt x="2096" y="304"/>
                </a:lnTo>
                <a:lnTo>
                  <a:pt x="2104" y="304"/>
                </a:lnTo>
                <a:lnTo>
                  <a:pt x="2112" y="304"/>
                </a:lnTo>
                <a:lnTo>
                  <a:pt x="2128" y="304"/>
                </a:lnTo>
                <a:lnTo>
                  <a:pt x="2136" y="304"/>
                </a:lnTo>
                <a:lnTo>
                  <a:pt x="2144" y="304"/>
                </a:lnTo>
                <a:lnTo>
                  <a:pt x="2152" y="304"/>
                </a:lnTo>
                <a:lnTo>
                  <a:pt x="2160" y="304"/>
                </a:lnTo>
                <a:lnTo>
                  <a:pt x="2168" y="304"/>
                </a:lnTo>
                <a:lnTo>
                  <a:pt x="2168" y="296"/>
                </a:lnTo>
                <a:lnTo>
                  <a:pt x="2176" y="296"/>
                </a:lnTo>
                <a:lnTo>
                  <a:pt x="2176" y="288"/>
                </a:lnTo>
                <a:lnTo>
                  <a:pt x="2184" y="288"/>
                </a:lnTo>
                <a:lnTo>
                  <a:pt x="2192" y="288"/>
                </a:lnTo>
                <a:lnTo>
                  <a:pt x="2200" y="288"/>
                </a:lnTo>
                <a:lnTo>
                  <a:pt x="2208" y="288"/>
                </a:lnTo>
                <a:lnTo>
                  <a:pt x="2216" y="288"/>
                </a:lnTo>
                <a:lnTo>
                  <a:pt x="2232" y="288"/>
                </a:lnTo>
                <a:lnTo>
                  <a:pt x="2240" y="288"/>
                </a:lnTo>
                <a:lnTo>
                  <a:pt x="2248" y="288"/>
                </a:lnTo>
                <a:lnTo>
                  <a:pt x="2256" y="288"/>
                </a:lnTo>
                <a:lnTo>
                  <a:pt x="2264" y="288"/>
                </a:lnTo>
                <a:lnTo>
                  <a:pt x="2264" y="280"/>
                </a:lnTo>
                <a:lnTo>
                  <a:pt x="2272" y="280"/>
                </a:lnTo>
                <a:lnTo>
                  <a:pt x="2280" y="280"/>
                </a:lnTo>
                <a:lnTo>
                  <a:pt x="2288" y="280"/>
                </a:lnTo>
                <a:lnTo>
                  <a:pt x="2296" y="280"/>
                </a:lnTo>
                <a:lnTo>
                  <a:pt x="2304" y="280"/>
                </a:lnTo>
                <a:lnTo>
                  <a:pt x="2312" y="280"/>
                </a:lnTo>
                <a:lnTo>
                  <a:pt x="2328" y="280"/>
                </a:lnTo>
                <a:lnTo>
                  <a:pt x="2336" y="280"/>
                </a:lnTo>
                <a:lnTo>
                  <a:pt x="2336" y="272"/>
                </a:lnTo>
                <a:lnTo>
                  <a:pt x="2344" y="272"/>
                </a:lnTo>
                <a:lnTo>
                  <a:pt x="2352" y="272"/>
                </a:lnTo>
                <a:lnTo>
                  <a:pt x="2360" y="272"/>
                </a:lnTo>
                <a:lnTo>
                  <a:pt x="2368" y="272"/>
                </a:lnTo>
                <a:lnTo>
                  <a:pt x="2368" y="264"/>
                </a:lnTo>
                <a:lnTo>
                  <a:pt x="2376" y="264"/>
                </a:lnTo>
                <a:lnTo>
                  <a:pt x="2384" y="264"/>
                </a:lnTo>
                <a:lnTo>
                  <a:pt x="2392" y="264"/>
                </a:lnTo>
                <a:lnTo>
                  <a:pt x="2392" y="256"/>
                </a:lnTo>
                <a:lnTo>
                  <a:pt x="2400" y="256"/>
                </a:lnTo>
                <a:lnTo>
                  <a:pt x="2400" y="248"/>
                </a:lnTo>
                <a:lnTo>
                  <a:pt x="2408" y="248"/>
                </a:lnTo>
                <a:lnTo>
                  <a:pt x="2416" y="248"/>
                </a:lnTo>
                <a:lnTo>
                  <a:pt x="2432" y="248"/>
                </a:lnTo>
                <a:lnTo>
                  <a:pt x="2440" y="248"/>
                </a:lnTo>
                <a:lnTo>
                  <a:pt x="2440" y="240"/>
                </a:lnTo>
                <a:lnTo>
                  <a:pt x="2448" y="240"/>
                </a:lnTo>
                <a:lnTo>
                  <a:pt x="2456" y="240"/>
                </a:lnTo>
                <a:lnTo>
                  <a:pt x="2464" y="240"/>
                </a:lnTo>
                <a:lnTo>
                  <a:pt x="2472" y="240"/>
                </a:lnTo>
                <a:lnTo>
                  <a:pt x="2480" y="240"/>
                </a:lnTo>
                <a:lnTo>
                  <a:pt x="2488" y="240"/>
                </a:lnTo>
                <a:lnTo>
                  <a:pt x="2496" y="240"/>
                </a:lnTo>
                <a:lnTo>
                  <a:pt x="2504" y="240"/>
                </a:lnTo>
                <a:lnTo>
                  <a:pt x="2512" y="240"/>
                </a:lnTo>
                <a:lnTo>
                  <a:pt x="2520" y="240"/>
                </a:lnTo>
                <a:lnTo>
                  <a:pt x="2536" y="240"/>
                </a:lnTo>
                <a:lnTo>
                  <a:pt x="2544" y="240"/>
                </a:lnTo>
                <a:lnTo>
                  <a:pt x="2544" y="232"/>
                </a:lnTo>
                <a:lnTo>
                  <a:pt x="2552" y="232"/>
                </a:lnTo>
                <a:lnTo>
                  <a:pt x="2552" y="224"/>
                </a:lnTo>
                <a:lnTo>
                  <a:pt x="2560" y="224"/>
                </a:lnTo>
                <a:lnTo>
                  <a:pt x="2568" y="224"/>
                </a:lnTo>
                <a:lnTo>
                  <a:pt x="2576" y="224"/>
                </a:lnTo>
                <a:lnTo>
                  <a:pt x="2584" y="224"/>
                </a:lnTo>
                <a:lnTo>
                  <a:pt x="2592" y="224"/>
                </a:lnTo>
                <a:lnTo>
                  <a:pt x="2600" y="224"/>
                </a:lnTo>
                <a:lnTo>
                  <a:pt x="2608" y="224"/>
                </a:lnTo>
                <a:lnTo>
                  <a:pt x="2608" y="216"/>
                </a:lnTo>
                <a:lnTo>
                  <a:pt x="2616" y="216"/>
                </a:lnTo>
                <a:lnTo>
                  <a:pt x="2632" y="216"/>
                </a:lnTo>
                <a:lnTo>
                  <a:pt x="2640" y="216"/>
                </a:lnTo>
                <a:lnTo>
                  <a:pt x="2640" y="208"/>
                </a:lnTo>
                <a:lnTo>
                  <a:pt x="2648" y="208"/>
                </a:lnTo>
                <a:lnTo>
                  <a:pt x="2656" y="208"/>
                </a:lnTo>
                <a:lnTo>
                  <a:pt x="2664" y="208"/>
                </a:lnTo>
                <a:lnTo>
                  <a:pt x="2672" y="208"/>
                </a:lnTo>
                <a:lnTo>
                  <a:pt x="2672" y="200"/>
                </a:lnTo>
                <a:lnTo>
                  <a:pt x="2680" y="200"/>
                </a:lnTo>
                <a:lnTo>
                  <a:pt x="2688" y="200"/>
                </a:lnTo>
                <a:lnTo>
                  <a:pt x="2696" y="200"/>
                </a:lnTo>
                <a:lnTo>
                  <a:pt x="2704" y="200"/>
                </a:lnTo>
                <a:lnTo>
                  <a:pt x="2712" y="200"/>
                </a:lnTo>
                <a:lnTo>
                  <a:pt x="2720" y="200"/>
                </a:lnTo>
                <a:lnTo>
                  <a:pt x="2736" y="200"/>
                </a:lnTo>
                <a:lnTo>
                  <a:pt x="2744" y="200"/>
                </a:lnTo>
                <a:lnTo>
                  <a:pt x="2752" y="200"/>
                </a:lnTo>
                <a:lnTo>
                  <a:pt x="2760" y="200"/>
                </a:lnTo>
                <a:lnTo>
                  <a:pt x="2760" y="192"/>
                </a:lnTo>
                <a:lnTo>
                  <a:pt x="2768" y="192"/>
                </a:lnTo>
                <a:lnTo>
                  <a:pt x="2776" y="192"/>
                </a:lnTo>
                <a:lnTo>
                  <a:pt x="2784" y="192"/>
                </a:lnTo>
                <a:lnTo>
                  <a:pt x="2784" y="184"/>
                </a:lnTo>
                <a:lnTo>
                  <a:pt x="2792" y="184"/>
                </a:lnTo>
                <a:lnTo>
                  <a:pt x="2800" y="184"/>
                </a:lnTo>
                <a:lnTo>
                  <a:pt x="2800" y="176"/>
                </a:lnTo>
                <a:lnTo>
                  <a:pt x="2808" y="176"/>
                </a:lnTo>
                <a:lnTo>
                  <a:pt x="2816" y="176"/>
                </a:lnTo>
                <a:lnTo>
                  <a:pt x="2824" y="176"/>
                </a:lnTo>
                <a:lnTo>
                  <a:pt x="2840" y="176"/>
                </a:lnTo>
                <a:lnTo>
                  <a:pt x="2848" y="176"/>
                </a:lnTo>
                <a:lnTo>
                  <a:pt x="2856" y="176"/>
                </a:lnTo>
                <a:lnTo>
                  <a:pt x="2864" y="176"/>
                </a:lnTo>
                <a:lnTo>
                  <a:pt x="2872" y="176"/>
                </a:lnTo>
                <a:lnTo>
                  <a:pt x="2880" y="176"/>
                </a:lnTo>
                <a:lnTo>
                  <a:pt x="2888" y="176"/>
                </a:lnTo>
                <a:lnTo>
                  <a:pt x="2896" y="176"/>
                </a:lnTo>
                <a:lnTo>
                  <a:pt x="2896" y="168"/>
                </a:lnTo>
                <a:lnTo>
                  <a:pt x="2904" y="168"/>
                </a:lnTo>
                <a:lnTo>
                  <a:pt x="2912" y="168"/>
                </a:lnTo>
                <a:lnTo>
                  <a:pt x="2920" y="168"/>
                </a:lnTo>
                <a:lnTo>
                  <a:pt x="2928" y="168"/>
                </a:lnTo>
                <a:lnTo>
                  <a:pt x="2944" y="168"/>
                </a:lnTo>
                <a:lnTo>
                  <a:pt x="2952" y="168"/>
                </a:lnTo>
                <a:lnTo>
                  <a:pt x="2952" y="160"/>
                </a:lnTo>
                <a:lnTo>
                  <a:pt x="2960" y="160"/>
                </a:lnTo>
                <a:lnTo>
                  <a:pt x="2960" y="152"/>
                </a:lnTo>
                <a:lnTo>
                  <a:pt x="2968" y="152"/>
                </a:lnTo>
                <a:lnTo>
                  <a:pt x="2976" y="152"/>
                </a:lnTo>
                <a:lnTo>
                  <a:pt x="2984" y="152"/>
                </a:lnTo>
                <a:lnTo>
                  <a:pt x="2992" y="152"/>
                </a:lnTo>
                <a:lnTo>
                  <a:pt x="3000" y="152"/>
                </a:lnTo>
                <a:lnTo>
                  <a:pt x="3008" y="152"/>
                </a:lnTo>
                <a:lnTo>
                  <a:pt x="3016" y="152"/>
                </a:lnTo>
                <a:lnTo>
                  <a:pt x="3024" y="152"/>
                </a:lnTo>
                <a:lnTo>
                  <a:pt x="3040" y="152"/>
                </a:lnTo>
                <a:lnTo>
                  <a:pt x="3048" y="152"/>
                </a:lnTo>
                <a:lnTo>
                  <a:pt x="3056" y="152"/>
                </a:lnTo>
                <a:lnTo>
                  <a:pt x="3056" y="144"/>
                </a:lnTo>
                <a:lnTo>
                  <a:pt x="3064" y="144"/>
                </a:lnTo>
                <a:lnTo>
                  <a:pt x="3072" y="144"/>
                </a:lnTo>
                <a:lnTo>
                  <a:pt x="3080" y="144"/>
                </a:lnTo>
                <a:lnTo>
                  <a:pt x="3080" y="136"/>
                </a:lnTo>
                <a:lnTo>
                  <a:pt x="3088" y="136"/>
                </a:lnTo>
                <a:lnTo>
                  <a:pt x="3096" y="136"/>
                </a:lnTo>
                <a:lnTo>
                  <a:pt x="3104" y="136"/>
                </a:lnTo>
                <a:lnTo>
                  <a:pt x="3112" y="136"/>
                </a:lnTo>
                <a:lnTo>
                  <a:pt x="3120" y="136"/>
                </a:lnTo>
                <a:lnTo>
                  <a:pt x="3128" y="136"/>
                </a:lnTo>
                <a:lnTo>
                  <a:pt x="3144" y="136"/>
                </a:lnTo>
                <a:lnTo>
                  <a:pt x="3152" y="136"/>
                </a:lnTo>
                <a:lnTo>
                  <a:pt x="3160" y="136"/>
                </a:lnTo>
                <a:lnTo>
                  <a:pt x="3160" y="128"/>
                </a:lnTo>
                <a:lnTo>
                  <a:pt x="3168" y="128"/>
                </a:lnTo>
                <a:lnTo>
                  <a:pt x="3176" y="128"/>
                </a:lnTo>
                <a:lnTo>
                  <a:pt x="3184" y="128"/>
                </a:lnTo>
                <a:lnTo>
                  <a:pt x="3192" y="128"/>
                </a:lnTo>
                <a:lnTo>
                  <a:pt x="3200" y="128"/>
                </a:lnTo>
                <a:lnTo>
                  <a:pt x="3208" y="128"/>
                </a:lnTo>
                <a:lnTo>
                  <a:pt x="3208" y="120"/>
                </a:lnTo>
                <a:lnTo>
                  <a:pt x="3216" y="120"/>
                </a:lnTo>
                <a:lnTo>
                  <a:pt x="3224" y="120"/>
                </a:lnTo>
                <a:lnTo>
                  <a:pt x="3232" y="120"/>
                </a:lnTo>
                <a:lnTo>
                  <a:pt x="3248" y="120"/>
                </a:lnTo>
                <a:lnTo>
                  <a:pt x="3248" y="112"/>
                </a:lnTo>
                <a:lnTo>
                  <a:pt x="3256" y="112"/>
                </a:lnTo>
                <a:lnTo>
                  <a:pt x="3264" y="112"/>
                </a:lnTo>
                <a:lnTo>
                  <a:pt x="3272" y="112"/>
                </a:lnTo>
                <a:lnTo>
                  <a:pt x="3272" y="104"/>
                </a:lnTo>
                <a:lnTo>
                  <a:pt x="3280" y="104"/>
                </a:lnTo>
                <a:lnTo>
                  <a:pt x="3288" y="104"/>
                </a:lnTo>
                <a:lnTo>
                  <a:pt x="3296" y="104"/>
                </a:lnTo>
                <a:lnTo>
                  <a:pt x="3304" y="104"/>
                </a:lnTo>
                <a:lnTo>
                  <a:pt x="3312" y="104"/>
                </a:lnTo>
                <a:lnTo>
                  <a:pt x="3320" y="104"/>
                </a:lnTo>
                <a:lnTo>
                  <a:pt x="3328" y="104"/>
                </a:lnTo>
                <a:lnTo>
                  <a:pt x="3328" y="88"/>
                </a:lnTo>
                <a:lnTo>
                  <a:pt x="3336" y="88"/>
                </a:lnTo>
                <a:lnTo>
                  <a:pt x="3336" y="80"/>
                </a:lnTo>
                <a:lnTo>
                  <a:pt x="3352" y="80"/>
                </a:lnTo>
                <a:lnTo>
                  <a:pt x="3360" y="80"/>
                </a:lnTo>
                <a:lnTo>
                  <a:pt x="3368" y="80"/>
                </a:lnTo>
                <a:lnTo>
                  <a:pt x="3376" y="80"/>
                </a:lnTo>
                <a:lnTo>
                  <a:pt x="3384" y="80"/>
                </a:lnTo>
                <a:lnTo>
                  <a:pt x="3392" y="80"/>
                </a:lnTo>
                <a:lnTo>
                  <a:pt x="3392" y="72"/>
                </a:lnTo>
                <a:lnTo>
                  <a:pt x="3400" y="72"/>
                </a:lnTo>
                <a:lnTo>
                  <a:pt x="3408" y="72"/>
                </a:lnTo>
                <a:lnTo>
                  <a:pt x="3416" y="72"/>
                </a:lnTo>
                <a:lnTo>
                  <a:pt x="3424" y="72"/>
                </a:lnTo>
                <a:lnTo>
                  <a:pt x="3432" y="72"/>
                </a:lnTo>
                <a:lnTo>
                  <a:pt x="3448" y="72"/>
                </a:lnTo>
                <a:lnTo>
                  <a:pt x="3456" y="72"/>
                </a:lnTo>
                <a:lnTo>
                  <a:pt x="3464" y="72"/>
                </a:lnTo>
                <a:lnTo>
                  <a:pt x="3472" y="72"/>
                </a:lnTo>
                <a:lnTo>
                  <a:pt x="3472" y="64"/>
                </a:lnTo>
                <a:lnTo>
                  <a:pt x="3480" y="64"/>
                </a:lnTo>
                <a:lnTo>
                  <a:pt x="3488" y="64"/>
                </a:lnTo>
                <a:lnTo>
                  <a:pt x="3496" y="64"/>
                </a:lnTo>
                <a:lnTo>
                  <a:pt x="3504" y="64"/>
                </a:lnTo>
                <a:lnTo>
                  <a:pt x="3512" y="64"/>
                </a:lnTo>
                <a:lnTo>
                  <a:pt x="3520" y="64"/>
                </a:lnTo>
                <a:lnTo>
                  <a:pt x="3520" y="48"/>
                </a:lnTo>
                <a:lnTo>
                  <a:pt x="3528" y="48"/>
                </a:lnTo>
                <a:lnTo>
                  <a:pt x="3536" y="48"/>
                </a:lnTo>
                <a:lnTo>
                  <a:pt x="3552" y="48"/>
                </a:lnTo>
                <a:lnTo>
                  <a:pt x="3560" y="48"/>
                </a:lnTo>
                <a:lnTo>
                  <a:pt x="3568" y="48"/>
                </a:lnTo>
                <a:lnTo>
                  <a:pt x="3576" y="48"/>
                </a:lnTo>
                <a:lnTo>
                  <a:pt x="3584" y="48"/>
                </a:lnTo>
                <a:lnTo>
                  <a:pt x="3592" y="48"/>
                </a:lnTo>
                <a:lnTo>
                  <a:pt x="3600" y="48"/>
                </a:lnTo>
                <a:lnTo>
                  <a:pt x="3600" y="40"/>
                </a:lnTo>
                <a:lnTo>
                  <a:pt x="3608" y="40"/>
                </a:lnTo>
                <a:lnTo>
                  <a:pt x="3616" y="40"/>
                </a:lnTo>
                <a:lnTo>
                  <a:pt x="3624" y="40"/>
                </a:lnTo>
                <a:lnTo>
                  <a:pt x="3632" y="40"/>
                </a:lnTo>
                <a:lnTo>
                  <a:pt x="3632" y="32"/>
                </a:lnTo>
                <a:lnTo>
                  <a:pt x="3640" y="32"/>
                </a:lnTo>
                <a:lnTo>
                  <a:pt x="3640" y="24"/>
                </a:lnTo>
                <a:lnTo>
                  <a:pt x="3656" y="24"/>
                </a:lnTo>
                <a:lnTo>
                  <a:pt x="3656" y="16"/>
                </a:lnTo>
                <a:lnTo>
                  <a:pt x="3664" y="16"/>
                </a:lnTo>
                <a:lnTo>
                  <a:pt x="3672" y="16"/>
                </a:lnTo>
                <a:lnTo>
                  <a:pt x="3680" y="16"/>
                </a:lnTo>
                <a:lnTo>
                  <a:pt x="3688" y="16"/>
                </a:lnTo>
                <a:lnTo>
                  <a:pt x="3696" y="16"/>
                </a:lnTo>
                <a:lnTo>
                  <a:pt x="3704" y="16"/>
                </a:lnTo>
                <a:lnTo>
                  <a:pt x="3704" y="8"/>
                </a:lnTo>
                <a:lnTo>
                  <a:pt x="3712" y="8"/>
                </a:lnTo>
                <a:lnTo>
                  <a:pt x="3720" y="8"/>
                </a:lnTo>
                <a:lnTo>
                  <a:pt x="3728" y="8"/>
                </a:lnTo>
                <a:lnTo>
                  <a:pt x="3736" y="8"/>
                </a:lnTo>
                <a:lnTo>
                  <a:pt x="3744" y="8"/>
                </a:lnTo>
                <a:lnTo>
                  <a:pt x="3760" y="8"/>
                </a:lnTo>
                <a:lnTo>
                  <a:pt x="3768" y="8"/>
                </a:lnTo>
                <a:lnTo>
                  <a:pt x="3776" y="8"/>
                </a:lnTo>
                <a:lnTo>
                  <a:pt x="3784" y="8"/>
                </a:lnTo>
                <a:lnTo>
                  <a:pt x="3792" y="8"/>
                </a:lnTo>
                <a:lnTo>
                  <a:pt x="3800" y="8"/>
                </a:lnTo>
                <a:lnTo>
                  <a:pt x="3808" y="8"/>
                </a:lnTo>
                <a:lnTo>
                  <a:pt x="3816" y="8"/>
                </a:lnTo>
                <a:lnTo>
                  <a:pt x="3824" y="8"/>
                </a:lnTo>
                <a:lnTo>
                  <a:pt x="3832" y="8"/>
                </a:lnTo>
                <a:lnTo>
                  <a:pt x="3840" y="8"/>
                </a:lnTo>
                <a:lnTo>
                  <a:pt x="3856" y="8"/>
                </a:lnTo>
                <a:lnTo>
                  <a:pt x="3864" y="8"/>
                </a:lnTo>
                <a:lnTo>
                  <a:pt x="3872" y="8"/>
                </a:lnTo>
                <a:lnTo>
                  <a:pt x="3880" y="8"/>
                </a:lnTo>
                <a:lnTo>
                  <a:pt x="3880" y="0"/>
                </a:lnTo>
                <a:lnTo>
                  <a:pt x="3888" y="0"/>
                </a:lnTo>
                <a:lnTo>
                  <a:pt x="3896" y="0"/>
                </a:lnTo>
                <a:lnTo>
                  <a:pt x="3904" y="0"/>
                </a:lnTo>
              </a:path>
            </a:pathLst>
          </a:custGeom>
          <a:noFill/>
          <a:ln w="3810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46" name="Freeform 65"/>
          <p:cNvSpPr>
            <a:spLocks/>
          </p:cNvSpPr>
          <p:nvPr/>
        </p:nvSpPr>
        <p:spPr bwMode="auto">
          <a:xfrm>
            <a:off x="1498600" y="3148013"/>
            <a:ext cx="5616575" cy="2552700"/>
          </a:xfrm>
          <a:custGeom>
            <a:avLst/>
            <a:gdLst>
              <a:gd name="T0" fmla="*/ 2147483647 w 3904"/>
              <a:gd name="T1" fmla="*/ 2147483647 h 1992"/>
              <a:gd name="T2" fmla="*/ 2147483647 w 3904"/>
              <a:gd name="T3" fmla="*/ 2147483647 h 1992"/>
              <a:gd name="T4" fmla="*/ 2147483647 w 3904"/>
              <a:gd name="T5" fmla="*/ 2147483647 h 1992"/>
              <a:gd name="T6" fmla="*/ 2147483647 w 3904"/>
              <a:gd name="T7" fmla="*/ 2147483647 h 1992"/>
              <a:gd name="T8" fmla="*/ 2147483647 w 3904"/>
              <a:gd name="T9" fmla="*/ 2147483647 h 1992"/>
              <a:gd name="T10" fmla="*/ 2147483647 w 3904"/>
              <a:gd name="T11" fmla="*/ 2147483647 h 1992"/>
              <a:gd name="T12" fmla="*/ 2147483647 w 3904"/>
              <a:gd name="T13" fmla="*/ 2147483647 h 1992"/>
              <a:gd name="T14" fmla="*/ 2147483647 w 3904"/>
              <a:gd name="T15" fmla="*/ 2147483647 h 1992"/>
              <a:gd name="T16" fmla="*/ 2147483647 w 3904"/>
              <a:gd name="T17" fmla="*/ 2147483647 h 1992"/>
              <a:gd name="T18" fmla="*/ 2147483647 w 3904"/>
              <a:gd name="T19" fmla="*/ 2147483647 h 1992"/>
              <a:gd name="T20" fmla="*/ 2147483647 w 3904"/>
              <a:gd name="T21" fmla="*/ 2147483647 h 1992"/>
              <a:gd name="T22" fmla="*/ 2147483647 w 3904"/>
              <a:gd name="T23" fmla="*/ 2147483647 h 1992"/>
              <a:gd name="T24" fmla="*/ 2147483647 w 3904"/>
              <a:gd name="T25" fmla="*/ 2147483647 h 1992"/>
              <a:gd name="T26" fmla="*/ 2147483647 w 3904"/>
              <a:gd name="T27" fmla="*/ 2147483647 h 1992"/>
              <a:gd name="T28" fmla="*/ 2147483647 w 3904"/>
              <a:gd name="T29" fmla="*/ 2147483647 h 1992"/>
              <a:gd name="T30" fmla="*/ 2147483647 w 3904"/>
              <a:gd name="T31" fmla="*/ 2147483647 h 1992"/>
              <a:gd name="T32" fmla="*/ 2147483647 w 3904"/>
              <a:gd name="T33" fmla="*/ 2147483647 h 1992"/>
              <a:gd name="T34" fmla="*/ 2147483647 w 3904"/>
              <a:gd name="T35" fmla="*/ 2147483647 h 1992"/>
              <a:gd name="T36" fmla="*/ 2147483647 w 3904"/>
              <a:gd name="T37" fmla="*/ 2147483647 h 1992"/>
              <a:gd name="T38" fmla="*/ 2147483647 w 3904"/>
              <a:gd name="T39" fmla="*/ 2147483647 h 1992"/>
              <a:gd name="T40" fmla="*/ 2147483647 w 3904"/>
              <a:gd name="T41" fmla="*/ 2147483647 h 1992"/>
              <a:gd name="T42" fmla="*/ 2147483647 w 3904"/>
              <a:gd name="T43" fmla="*/ 2147483647 h 1992"/>
              <a:gd name="T44" fmla="*/ 2147483647 w 3904"/>
              <a:gd name="T45" fmla="*/ 2147483647 h 1992"/>
              <a:gd name="T46" fmla="*/ 2147483647 w 3904"/>
              <a:gd name="T47" fmla="*/ 2147483647 h 1992"/>
              <a:gd name="T48" fmla="*/ 2147483647 w 3904"/>
              <a:gd name="T49" fmla="*/ 2147483647 h 1992"/>
              <a:gd name="T50" fmla="*/ 2147483647 w 3904"/>
              <a:gd name="T51" fmla="*/ 2147483647 h 1992"/>
              <a:gd name="T52" fmla="*/ 2147483647 w 3904"/>
              <a:gd name="T53" fmla="*/ 2147483647 h 1992"/>
              <a:gd name="T54" fmla="*/ 2147483647 w 3904"/>
              <a:gd name="T55" fmla="*/ 2147483647 h 1992"/>
              <a:gd name="T56" fmla="*/ 2147483647 w 3904"/>
              <a:gd name="T57" fmla="*/ 2147483647 h 1992"/>
              <a:gd name="T58" fmla="*/ 2147483647 w 3904"/>
              <a:gd name="T59" fmla="*/ 2147483647 h 1992"/>
              <a:gd name="T60" fmla="*/ 2147483647 w 3904"/>
              <a:gd name="T61" fmla="*/ 2147483647 h 1992"/>
              <a:gd name="T62" fmla="*/ 2147483647 w 3904"/>
              <a:gd name="T63" fmla="*/ 2147483647 h 1992"/>
              <a:gd name="T64" fmla="*/ 2147483647 w 3904"/>
              <a:gd name="T65" fmla="*/ 2147483647 h 1992"/>
              <a:gd name="T66" fmla="*/ 2147483647 w 3904"/>
              <a:gd name="T67" fmla="*/ 2147483647 h 1992"/>
              <a:gd name="T68" fmla="*/ 2147483647 w 3904"/>
              <a:gd name="T69" fmla="*/ 2147483647 h 1992"/>
              <a:gd name="T70" fmla="*/ 2147483647 w 3904"/>
              <a:gd name="T71" fmla="*/ 2147483647 h 1992"/>
              <a:gd name="T72" fmla="*/ 2147483647 w 3904"/>
              <a:gd name="T73" fmla="*/ 2147483647 h 1992"/>
              <a:gd name="T74" fmla="*/ 2147483647 w 3904"/>
              <a:gd name="T75" fmla="*/ 2147483647 h 1992"/>
              <a:gd name="T76" fmla="*/ 2147483647 w 3904"/>
              <a:gd name="T77" fmla="*/ 2147483647 h 1992"/>
              <a:gd name="T78" fmla="*/ 2147483647 w 3904"/>
              <a:gd name="T79" fmla="*/ 2147483647 h 1992"/>
              <a:gd name="T80" fmla="*/ 2147483647 w 3904"/>
              <a:gd name="T81" fmla="*/ 2147483647 h 1992"/>
              <a:gd name="T82" fmla="*/ 2147483647 w 3904"/>
              <a:gd name="T83" fmla="*/ 2147483647 h 1992"/>
              <a:gd name="T84" fmla="*/ 2147483647 w 3904"/>
              <a:gd name="T85" fmla="*/ 2147483647 h 1992"/>
              <a:gd name="T86" fmla="*/ 2147483647 w 3904"/>
              <a:gd name="T87" fmla="*/ 2147483647 h 1992"/>
              <a:gd name="T88" fmla="*/ 2147483647 w 3904"/>
              <a:gd name="T89" fmla="*/ 2147483647 h 1992"/>
              <a:gd name="T90" fmla="*/ 2147483647 w 3904"/>
              <a:gd name="T91" fmla="*/ 2147483647 h 1992"/>
              <a:gd name="T92" fmla="*/ 2147483647 w 3904"/>
              <a:gd name="T93" fmla="*/ 2147483647 h 1992"/>
              <a:gd name="T94" fmla="*/ 2147483647 w 3904"/>
              <a:gd name="T95" fmla="*/ 2147483647 h 1992"/>
              <a:gd name="T96" fmla="*/ 2147483647 w 3904"/>
              <a:gd name="T97" fmla="*/ 2147483647 h 1992"/>
              <a:gd name="T98" fmla="*/ 2147483647 w 3904"/>
              <a:gd name="T99" fmla="*/ 2147483647 h 1992"/>
              <a:gd name="T100" fmla="*/ 2147483647 w 3904"/>
              <a:gd name="T101" fmla="*/ 2147483647 h 1992"/>
              <a:gd name="T102" fmla="*/ 2147483647 w 3904"/>
              <a:gd name="T103" fmla="*/ 2147483647 h 1992"/>
              <a:gd name="T104" fmla="*/ 2147483647 w 3904"/>
              <a:gd name="T105" fmla="*/ 2147483647 h 1992"/>
              <a:gd name="T106" fmla="*/ 2147483647 w 3904"/>
              <a:gd name="T107" fmla="*/ 2147483647 h 1992"/>
              <a:gd name="T108" fmla="*/ 2147483647 w 3904"/>
              <a:gd name="T109" fmla="*/ 2147483647 h 1992"/>
              <a:gd name="T110" fmla="*/ 2147483647 w 3904"/>
              <a:gd name="T111" fmla="*/ 2147483647 h 1992"/>
              <a:gd name="T112" fmla="*/ 2147483647 w 3904"/>
              <a:gd name="T113" fmla="*/ 2147483647 h 1992"/>
              <a:gd name="T114" fmla="*/ 2147483647 w 3904"/>
              <a:gd name="T115" fmla="*/ 0 h 1992"/>
              <a:gd name="T116" fmla="*/ 2147483647 w 3904"/>
              <a:gd name="T117" fmla="*/ 0 h 1992"/>
              <a:gd name="T118" fmla="*/ 2147483647 w 3904"/>
              <a:gd name="T119" fmla="*/ 0 h 1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04"/>
              <a:gd name="T181" fmla="*/ 0 h 1992"/>
              <a:gd name="T182" fmla="*/ 3904 w 3904"/>
              <a:gd name="T183" fmla="*/ 1992 h 19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04" h="1992">
                <a:moveTo>
                  <a:pt x="0" y="1992"/>
                </a:moveTo>
                <a:lnTo>
                  <a:pt x="0" y="1992"/>
                </a:lnTo>
                <a:lnTo>
                  <a:pt x="8" y="1992"/>
                </a:lnTo>
                <a:lnTo>
                  <a:pt x="8" y="1120"/>
                </a:lnTo>
                <a:lnTo>
                  <a:pt x="16" y="1120"/>
                </a:lnTo>
                <a:lnTo>
                  <a:pt x="16" y="1072"/>
                </a:lnTo>
                <a:lnTo>
                  <a:pt x="24" y="1072"/>
                </a:lnTo>
                <a:lnTo>
                  <a:pt x="24" y="1048"/>
                </a:lnTo>
                <a:lnTo>
                  <a:pt x="32" y="1048"/>
                </a:lnTo>
                <a:lnTo>
                  <a:pt x="32" y="1040"/>
                </a:lnTo>
                <a:lnTo>
                  <a:pt x="40" y="1040"/>
                </a:lnTo>
                <a:lnTo>
                  <a:pt x="40" y="1016"/>
                </a:lnTo>
                <a:lnTo>
                  <a:pt x="48" y="1016"/>
                </a:lnTo>
                <a:lnTo>
                  <a:pt x="48" y="1000"/>
                </a:lnTo>
                <a:lnTo>
                  <a:pt x="56" y="1000"/>
                </a:lnTo>
                <a:lnTo>
                  <a:pt x="56" y="984"/>
                </a:lnTo>
                <a:lnTo>
                  <a:pt x="64" y="984"/>
                </a:lnTo>
                <a:lnTo>
                  <a:pt x="72" y="984"/>
                </a:lnTo>
                <a:lnTo>
                  <a:pt x="72" y="960"/>
                </a:lnTo>
                <a:lnTo>
                  <a:pt x="88" y="960"/>
                </a:lnTo>
                <a:lnTo>
                  <a:pt x="88" y="936"/>
                </a:lnTo>
                <a:lnTo>
                  <a:pt x="96" y="936"/>
                </a:lnTo>
                <a:lnTo>
                  <a:pt x="96" y="928"/>
                </a:lnTo>
                <a:lnTo>
                  <a:pt x="104" y="928"/>
                </a:lnTo>
                <a:lnTo>
                  <a:pt x="104" y="920"/>
                </a:lnTo>
                <a:lnTo>
                  <a:pt x="112" y="920"/>
                </a:lnTo>
                <a:lnTo>
                  <a:pt x="112" y="912"/>
                </a:lnTo>
                <a:lnTo>
                  <a:pt x="120" y="912"/>
                </a:lnTo>
                <a:lnTo>
                  <a:pt x="128" y="912"/>
                </a:lnTo>
                <a:lnTo>
                  <a:pt x="128" y="904"/>
                </a:lnTo>
                <a:lnTo>
                  <a:pt x="136" y="904"/>
                </a:lnTo>
                <a:lnTo>
                  <a:pt x="144" y="904"/>
                </a:lnTo>
                <a:lnTo>
                  <a:pt x="144" y="896"/>
                </a:lnTo>
                <a:lnTo>
                  <a:pt x="152" y="896"/>
                </a:lnTo>
                <a:lnTo>
                  <a:pt x="160" y="896"/>
                </a:lnTo>
                <a:lnTo>
                  <a:pt x="168" y="896"/>
                </a:lnTo>
                <a:lnTo>
                  <a:pt x="168" y="888"/>
                </a:lnTo>
                <a:lnTo>
                  <a:pt x="176" y="888"/>
                </a:lnTo>
                <a:lnTo>
                  <a:pt x="176" y="880"/>
                </a:lnTo>
                <a:lnTo>
                  <a:pt x="192" y="880"/>
                </a:lnTo>
                <a:lnTo>
                  <a:pt x="192" y="872"/>
                </a:lnTo>
                <a:lnTo>
                  <a:pt x="200" y="872"/>
                </a:lnTo>
                <a:lnTo>
                  <a:pt x="200" y="864"/>
                </a:lnTo>
                <a:lnTo>
                  <a:pt x="208" y="864"/>
                </a:lnTo>
                <a:lnTo>
                  <a:pt x="208" y="856"/>
                </a:lnTo>
                <a:lnTo>
                  <a:pt x="216" y="856"/>
                </a:lnTo>
                <a:lnTo>
                  <a:pt x="224" y="856"/>
                </a:lnTo>
                <a:lnTo>
                  <a:pt x="232" y="856"/>
                </a:lnTo>
                <a:lnTo>
                  <a:pt x="232" y="848"/>
                </a:lnTo>
                <a:lnTo>
                  <a:pt x="240" y="848"/>
                </a:lnTo>
                <a:lnTo>
                  <a:pt x="248" y="848"/>
                </a:lnTo>
                <a:lnTo>
                  <a:pt x="256" y="848"/>
                </a:lnTo>
                <a:lnTo>
                  <a:pt x="256" y="840"/>
                </a:lnTo>
                <a:lnTo>
                  <a:pt x="264" y="840"/>
                </a:lnTo>
                <a:lnTo>
                  <a:pt x="264" y="824"/>
                </a:lnTo>
                <a:lnTo>
                  <a:pt x="272" y="824"/>
                </a:lnTo>
                <a:lnTo>
                  <a:pt x="272" y="816"/>
                </a:lnTo>
                <a:lnTo>
                  <a:pt x="288" y="816"/>
                </a:lnTo>
                <a:lnTo>
                  <a:pt x="296" y="816"/>
                </a:lnTo>
                <a:lnTo>
                  <a:pt x="304" y="816"/>
                </a:lnTo>
                <a:lnTo>
                  <a:pt x="304" y="808"/>
                </a:lnTo>
                <a:lnTo>
                  <a:pt x="312" y="808"/>
                </a:lnTo>
                <a:lnTo>
                  <a:pt x="312" y="800"/>
                </a:lnTo>
                <a:lnTo>
                  <a:pt x="320" y="800"/>
                </a:lnTo>
                <a:lnTo>
                  <a:pt x="328" y="800"/>
                </a:lnTo>
                <a:lnTo>
                  <a:pt x="336" y="800"/>
                </a:lnTo>
                <a:lnTo>
                  <a:pt x="344" y="800"/>
                </a:lnTo>
                <a:lnTo>
                  <a:pt x="344" y="792"/>
                </a:lnTo>
                <a:lnTo>
                  <a:pt x="352" y="792"/>
                </a:lnTo>
                <a:lnTo>
                  <a:pt x="360" y="792"/>
                </a:lnTo>
                <a:lnTo>
                  <a:pt x="368" y="792"/>
                </a:lnTo>
                <a:lnTo>
                  <a:pt x="376" y="792"/>
                </a:lnTo>
                <a:lnTo>
                  <a:pt x="376" y="784"/>
                </a:lnTo>
                <a:lnTo>
                  <a:pt x="392" y="784"/>
                </a:lnTo>
                <a:lnTo>
                  <a:pt x="392" y="776"/>
                </a:lnTo>
                <a:lnTo>
                  <a:pt x="400" y="776"/>
                </a:lnTo>
                <a:lnTo>
                  <a:pt x="400" y="768"/>
                </a:lnTo>
                <a:lnTo>
                  <a:pt x="408" y="768"/>
                </a:lnTo>
                <a:lnTo>
                  <a:pt x="416" y="768"/>
                </a:lnTo>
                <a:lnTo>
                  <a:pt x="416" y="760"/>
                </a:lnTo>
                <a:lnTo>
                  <a:pt x="424" y="760"/>
                </a:lnTo>
                <a:lnTo>
                  <a:pt x="424" y="752"/>
                </a:lnTo>
                <a:lnTo>
                  <a:pt x="432" y="752"/>
                </a:lnTo>
                <a:lnTo>
                  <a:pt x="440" y="752"/>
                </a:lnTo>
                <a:lnTo>
                  <a:pt x="448" y="752"/>
                </a:lnTo>
                <a:lnTo>
                  <a:pt x="456" y="752"/>
                </a:lnTo>
                <a:lnTo>
                  <a:pt x="456" y="744"/>
                </a:lnTo>
                <a:lnTo>
                  <a:pt x="464" y="744"/>
                </a:lnTo>
                <a:lnTo>
                  <a:pt x="472" y="744"/>
                </a:lnTo>
                <a:lnTo>
                  <a:pt x="472" y="728"/>
                </a:lnTo>
                <a:lnTo>
                  <a:pt x="480" y="728"/>
                </a:lnTo>
                <a:lnTo>
                  <a:pt x="496" y="728"/>
                </a:lnTo>
                <a:lnTo>
                  <a:pt x="504" y="728"/>
                </a:lnTo>
                <a:lnTo>
                  <a:pt x="504" y="720"/>
                </a:lnTo>
                <a:lnTo>
                  <a:pt x="512" y="720"/>
                </a:lnTo>
                <a:lnTo>
                  <a:pt x="520" y="720"/>
                </a:lnTo>
                <a:lnTo>
                  <a:pt x="520" y="712"/>
                </a:lnTo>
                <a:lnTo>
                  <a:pt x="528" y="712"/>
                </a:lnTo>
                <a:lnTo>
                  <a:pt x="528" y="704"/>
                </a:lnTo>
                <a:lnTo>
                  <a:pt x="536" y="704"/>
                </a:lnTo>
                <a:lnTo>
                  <a:pt x="544" y="704"/>
                </a:lnTo>
                <a:lnTo>
                  <a:pt x="544" y="696"/>
                </a:lnTo>
                <a:lnTo>
                  <a:pt x="552" y="696"/>
                </a:lnTo>
                <a:lnTo>
                  <a:pt x="560" y="696"/>
                </a:lnTo>
                <a:lnTo>
                  <a:pt x="560" y="688"/>
                </a:lnTo>
                <a:lnTo>
                  <a:pt x="568" y="688"/>
                </a:lnTo>
                <a:lnTo>
                  <a:pt x="576" y="688"/>
                </a:lnTo>
                <a:lnTo>
                  <a:pt x="576" y="680"/>
                </a:lnTo>
                <a:lnTo>
                  <a:pt x="584" y="680"/>
                </a:lnTo>
                <a:lnTo>
                  <a:pt x="600" y="680"/>
                </a:lnTo>
                <a:lnTo>
                  <a:pt x="608" y="680"/>
                </a:lnTo>
                <a:lnTo>
                  <a:pt x="616" y="680"/>
                </a:lnTo>
                <a:lnTo>
                  <a:pt x="616" y="672"/>
                </a:lnTo>
                <a:lnTo>
                  <a:pt x="624" y="672"/>
                </a:lnTo>
                <a:lnTo>
                  <a:pt x="632" y="672"/>
                </a:lnTo>
                <a:lnTo>
                  <a:pt x="640" y="672"/>
                </a:lnTo>
                <a:lnTo>
                  <a:pt x="648" y="672"/>
                </a:lnTo>
                <a:lnTo>
                  <a:pt x="656" y="672"/>
                </a:lnTo>
                <a:lnTo>
                  <a:pt x="664" y="672"/>
                </a:lnTo>
                <a:lnTo>
                  <a:pt x="664" y="656"/>
                </a:lnTo>
                <a:lnTo>
                  <a:pt x="672" y="656"/>
                </a:lnTo>
                <a:lnTo>
                  <a:pt x="672" y="648"/>
                </a:lnTo>
                <a:lnTo>
                  <a:pt x="680" y="648"/>
                </a:lnTo>
                <a:lnTo>
                  <a:pt x="696" y="648"/>
                </a:lnTo>
                <a:lnTo>
                  <a:pt x="704" y="648"/>
                </a:lnTo>
                <a:lnTo>
                  <a:pt x="712" y="648"/>
                </a:lnTo>
                <a:lnTo>
                  <a:pt x="720" y="648"/>
                </a:lnTo>
                <a:lnTo>
                  <a:pt x="720" y="632"/>
                </a:lnTo>
                <a:lnTo>
                  <a:pt x="728" y="632"/>
                </a:lnTo>
                <a:lnTo>
                  <a:pt x="736" y="632"/>
                </a:lnTo>
                <a:lnTo>
                  <a:pt x="736" y="624"/>
                </a:lnTo>
                <a:lnTo>
                  <a:pt x="744" y="624"/>
                </a:lnTo>
                <a:lnTo>
                  <a:pt x="752" y="624"/>
                </a:lnTo>
                <a:lnTo>
                  <a:pt x="760" y="624"/>
                </a:lnTo>
                <a:lnTo>
                  <a:pt x="768" y="624"/>
                </a:lnTo>
                <a:lnTo>
                  <a:pt x="776" y="624"/>
                </a:lnTo>
                <a:lnTo>
                  <a:pt x="776" y="616"/>
                </a:lnTo>
                <a:lnTo>
                  <a:pt x="784" y="616"/>
                </a:lnTo>
                <a:lnTo>
                  <a:pt x="800" y="616"/>
                </a:lnTo>
                <a:lnTo>
                  <a:pt x="808" y="616"/>
                </a:lnTo>
                <a:lnTo>
                  <a:pt x="808" y="608"/>
                </a:lnTo>
                <a:lnTo>
                  <a:pt x="816" y="608"/>
                </a:lnTo>
                <a:lnTo>
                  <a:pt x="816" y="600"/>
                </a:lnTo>
                <a:lnTo>
                  <a:pt x="824" y="600"/>
                </a:lnTo>
                <a:lnTo>
                  <a:pt x="832" y="600"/>
                </a:lnTo>
                <a:lnTo>
                  <a:pt x="840" y="600"/>
                </a:lnTo>
                <a:lnTo>
                  <a:pt x="848" y="600"/>
                </a:lnTo>
                <a:lnTo>
                  <a:pt x="856" y="600"/>
                </a:lnTo>
                <a:lnTo>
                  <a:pt x="864" y="600"/>
                </a:lnTo>
                <a:lnTo>
                  <a:pt x="864" y="592"/>
                </a:lnTo>
                <a:lnTo>
                  <a:pt x="872" y="592"/>
                </a:lnTo>
                <a:lnTo>
                  <a:pt x="872" y="584"/>
                </a:lnTo>
                <a:lnTo>
                  <a:pt x="880" y="584"/>
                </a:lnTo>
                <a:lnTo>
                  <a:pt x="888" y="584"/>
                </a:lnTo>
                <a:lnTo>
                  <a:pt x="904" y="584"/>
                </a:lnTo>
                <a:lnTo>
                  <a:pt x="912" y="584"/>
                </a:lnTo>
                <a:lnTo>
                  <a:pt x="912" y="576"/>
                </a:lnTo>
                <a:lnTo>
                  <a:pt x="920" y="576"/>
                </a:lnTo>
                <a:lnTo>
                  <a:pt x="928" y="576"/>
                </a:lnTo>
                <a:lnTo>
                  <a:pt x="928" y="568"/>
                </a:lnTo>
                <a:lnTo>
                  <a:pt x="936" y="568"/>
                </a:lnTo>
                <a:lnTo>
                  <a:pt x="944" y="568"/>
                </a:lnTo>
                <a:lnTo>
                  <a:pt x="944" y="560"/>
                </a:lnTo>
                <a:lnTo>
                  <a:pt x="952" y="560"/>
                </a:lnTo>
                <a:lnTo>
                  <a:pt x="952" y="552"/>
                </a:lnTo>
                <a:lnTo>
                  <a:pt x="960" y="552"/>
                </a:lnTo>
                <a:lnTo>
                  <a:pt x="968" y="552"/>
                </a:lnTo>
                <a:lnTo>
                  <a:pt x="968" y="544"/>
                </a:lnTo>
                <a:lnTo>
                  <a:pt x="976" y="544"/>
                </a:lnTo>
                <a:lnTo>
                  <a:pt x="976" y="536"/>
                </a:lnTo>
                <a:lnTo>
                  <a:pt x="984" y="536"/>
                </a:lnTo>
                <a:lnTo>
                  <a:pt x="992" y="536"/>
                </a:lnTo>
                <a:lnTo>
                  <a:pt x="1008" y="536"/>
                </a:lnTo>
                <a:lnTo>
                  <a:pt x="1008" y="528"/>
                </a:lnTo>
                <a:lnTo>
                  <a:pt x="1016" y="528"/>
                </a:lnTo>
                <a:lnTo>
                  <a:pt x="1016" y="520"/>
                </a:lnTo>
                <a:lnTo>
                  <a:pt x="1024" y="520"/>
                </a:lnTo>
                <a:lnTo>
                  <a:pt x="1032" y="520"/>
                </a:lnTo>
                <a:lnTo>
                  <a:pt x="1032" y="512"/>
                </a:lnTo>
                <a:lnTo>
                  <a:pt x="1040" y="512"/>
                </a:lnTo>
                <a:lnTo>
                  <a:pt x="1048" y="512"/>
                </a:lnTo>
                <a:lnTo>
                  <a:pt x="1056" y="512"/>
                </a:lnTo>
                <a:lnTo>
                  <a:pt x="1064" y="512"/>
                </a:lnTo>
                <a:lnTo>
                  <a:pt x="1072" y="512"/>
                </a:lnTo>
                <a:lnTo>
                  <a:pt x="1080" y="512"/>
                </a:lnTo>
                <a:lnTo>
                  <a:pt x="1088" y="512"/>
                </a:lnTo>
                <a:lnTo>
                  <a:pt x="1104" y="512"/>
                </a:lnTo>
                <a:lnTo>
                  <a:pt x="1112" y="512"/>
                </a:lnTo>
                <a:lnTo>
                  <a:pt x="1120" y="512"/>
                </a:lnTo>
                <a:lnTo>
                  <a:pt x="1120" y="504"/>
                </a:lnTo>
                <a:lnTo>
                  <a:pt x="1128" y="504"/>
                </a:lnTo>
                <a:lnTo>
                  <a:pt x="1136" y="504"/>
                </a:lnTo>
                <a:lnTo>
                  <a:pt x="1144" y="504"/>
                </a:lnTo>
                <a:lnTo>
                  <a:pt x="1152" y="504"/>
                </a:lnTo>
                <a:lnTo>
                  <a:pt x="1152" y="496"/>
                </a:lnTo>
                <a:lnTo>
                  <a:pt x="1160" y="496"/>
                </a:lnTo>
                <a:lnTo>
                  <a:pt x="1168" y="496"/>
                </a:lnTo>
                <a:lnTo>
                  <a:pt x="1176" y="496"/>
                </a:lnTo>
                <a:lnTo>
                  <a:pt x="1184" y="496"/>
                </a:lnTo>
                <a:lnTo>
                  <a:pt x="1184" y="488"/>
                </a:lnTo>
                <a:lnTo>
                  <a:pt x="1192" y="488"/>
                </a:lnTo>
                <a:lnTo>
                  <a:pt x="1208" y="488"/>
                </a:lnTo>
                <a:lnTo>
                  <a:pt x="1208" y="480"/>
                </a:lnTo>
                <a:lnTo>
                  <a:pt x="1216" y="480"/>
                </a:lnTo>
                <a:lnTo>
                  <a:pt x="1216" y="472"/>
                </a:lnTo>
                <a:lnTo>
                  <a:pt x="1224" y="472"/>
                </a:lnTo>
                <a:lnTo>
                  <a:pt x="1232" y="472"/>
                </a:lnTo>
                <a:lnTo>
                  <a:pt x="1232" y="464"/>
                </a:lnTo>
                <a:lnTo>
                  <a:pt x="1240" y="464"/>
                </a:lnTo>
                <a:lnTo>
                  <a:pt x="1248" y="464"/>
                </a:lnTo>
                <a:lnTo>
                  <a:pt x="1256" y="464"/>
                </a:lnTo>
                <a:lnTo>
                  <a:pt x="1264" y="464"/>
                </a:lnTo>
                <a:lnTo>
                  <a:pt x="1264" y="456"/>
                </a:lnTo>
                <a:lnTo>
                  <a:pt x="1272" y="456"/>
                </a:lnTo>
                <a:lnTo>
                  <a:pt x="1280" y="456"/>
                </a:lnTo>
                <a:lnTo>
                  <a:pt x="1288" y="456"/>
                </a:lnTo>
                <a:lnTo>
                  <a:pt x="1288" y="448"/>
                </a:lnTo>
                <a:lnTo>
                  <a:pt x="1296" y="448"/>
                </a:lnTo>
                <a:lnTo>
                  <a:pt x="1312" y="448"/>
                </a:lnTo>
                <a:lnTo>
                  <a:pt x="1312" y="440"/>
                </a:lnTo>
                <a:lnTo>
                  <a:pt x="1320" y="440"/>
                </a:lnTo>
                <a:lnTo>
                  <a:pt x="1328" y="440"/>
                </a:lnTo>
                <a:lnTo>
                  <a:pt x="1336" y="440"/>
                </a:lnTo>
                <a:lnTo>
                  <a:pt x="1336" y="432"/>
                </a:lnTo>
                <a:lnTo>
                  <a:pt x="1344" y="432"/>
                </a:lnTo>
                <a:lnTo>
                  <a:pt x="1352" y="432"/>
                </a:lnTo>
                <a:lnTo>
                  <a:pt x="1360" y="432"/>
                </a:lnTo>
                <a:lnTo>
                  <a:pt x="1360" y="424"/>
                </a:lnTo>
                <a:lnTo>
                  <a:pt x="1368" y="424"/>
                </a:lnTo>
                <a:lnTo>
                  <a:pt x="1368" y="416"/>
                </a:lnTo>
                <a:lnTo>
                  <a:pt x="1376" y="416"/>
                </a:lnTo>
                <a:lnTo>
                  <a:pt x="1384" y="416"/>
                </a:lnTo>
                <a:lnTo>
                  <a:pt x="1384" y="408"/>
                </a:lnTo>
                <a:lnTo>
                  <a:pt x="1392" y="408"/>
                </a:lnTo>
                <a:lnTo>
                  <a:pt x="1400" y="408"/>
                </a:lnTo>
                <a:lnTo>
                  <a:pt x="1416" y="408"/>
                </a:lnTo>
                <a:lnTo>
                  <a:pt x="1416" y="400"/>
                </a:lnTo>
                <a:lnTo>
                  <a:pt x="1424" y="400"/>
                </a:lnTo>
                <a:lnTo>
                  <a:pt x="1432" y="400"/>
                </a:lnTo>
                <a:lnTo>
                  <a:pt x="1440" y="400"/>
                </a:lnTo>
                <a:lnTo>
                  <a:pt x="1448" y="400"/>
                </a:lnTo>
                <a:lnTo>
                  <a:pt x="1456" y="400"/>
                </a:lnTo>
                <a:lnTo>
                  <a:pt x="1464" y="400"/>
                </a:lnTo>
                <a:lnTo>
                  <a:pt x="1472" y="400"/>
                </a:lnTo>
                <a:lnTo>
                  <a:pt x="1472" y="392"/>
                </a:lnTo>
                <a:lnTo>
                  <a:pt x="1480" y="392"/>
                </a:lnTo>
                <a:lnTo>
                  <a:pt x="1488" y="392"/>
                </a:lnTo>
                <a:lnTo>
                  <a:pt x="1488" y="384"/>
                </a:lnTo>
                <a:lnTo>
                  <a:pt x="1496" y="384"/>
                </a:lnTo>
                <a:lnTo>
                  <a:pt x="1512" y="384"/>
                </a:lnTo>
                <a:lnTo>
                  <a:pt x="1520" y="384"/>
                </a:lnTo>
                <a:lnTo>
                  <a:pt x="1528" y="384"/>
                </a:lnTo>
                <a:lnTo>
                  <a:pt x="1528" y="376"/>
                </a:lnTo>
                <a:lnTo>
                  <a:pt x="1536" y="376"/>
                </a:lnTo>
                <a:lnTo>
                  <a:pt x="1544" y="376"/>
                </a:lnTo>
                <a:lnTo>
                  <a:pt x="1552" y="376"/>
                </a:lnTo>
                <a:lnTo>
                  <a:pt x="1560" y="376"/>
                </a:lnTo>
                <a:lnTo>
                  <a:pt x="1560" y="368"/>
                </a:lnTo>
                <a:lnTo>
                  <a:pt x="1568" y="368"/>
                </a:lnTo>
                <a:lnTo>
                  <a:pt x="1576" y="368"/>
                </a:lnTo>
                <a:lnTo>
                  <a:pt x="1584" y="368"/>
                </a:lnTo>
                <a:lnTo>
                  <a:pt x="1584" y="360"/>
                </a:lnTo>
                <a:lnTo>
                  <a:pt x="1592" y="360"/>
                </a:lnTo>
                <a:lnTo>
                  <a:pt x="1600" y="360"/>
                </a:lnTo>
                <a:lnTo>
                  <a:pt x="1616" y="360"/>
                </a:lnTo>
                <a:lnTo>
                  <a:pt x="1624" y="360"/>
                </a:lnTo>
                <a:lnTo>
                  <a:pt x="1632" y="360"/>
                </a:lnTo>
                <a:lnTo>
                  <a:pt x="1640" y="360"/>
                </a:lnTo>
                <a:lnTo>
                  <a:pt x="1648" y="360"/>
                </a:lnTo>
                <a:lnTo>
                  <a:pt x="1656" y="360"/>
                </a:lnTo>
                <a:lnTo>
                  <a:pt x="1664" y="360"/>
                </a:lnTo>
                <a:lnTo>
                  <a:pt x="1672" y="360"/>
                </a:lnTo>
                <a:lnTo>
                  <a:pt x="1680" y="360"/>
                </a:lnTo>
                <a:lnTo>
                  <a:pt x="1680" y="352"/>
                </a:lnTo>
                <a:lnTo>
                  <a:pt x="1688" y="352"/>
                </a:lnTo>
                <a:lnTo>
                  <a:pt x="1696" y="352"/>
                </a:lnTo>
                <a:lnTo>
                  <a:pt x="1704" y="352"/>
                </a:lnTo>
                <a:lnTo>
                  <a:pt x="1720" y="352"/>
                </a:lnTo>
                <a:lnTo>
                  <a:pt x="1728" y="352"/>
                </a:lnTo>
                <a:lnTo>
                  <a:pt x="1736" y="352"/>
                </a:lnTo>
                <a:lnTo>
                  <a:pt x="1736" y="344"/>
                </a:lnTo>
                <a:lnTo>
                  <a:pt x="1744" y="344"/>
                </a:lnTo>
                <a:lnTo>
                  <a:pt x="1744" y="336"/>
                </a:lnTo>
                <a:lnTo>
                  <a:pt x="1752" y="336"/>
                </a:lnTo>
                <a:lnTo>
                  <a:pt x="1760" y="336"/>
                </a:lnTo>
                <a:lnTo>
                  <a:pt x="1768" y="336"/>
                </a:lnTo>
                <a:lnTo>
                  <a:pt x="1776" y="336"/>
                </a:lnTo>
                <a:lnTo>
                  <a:pt x="1784" y="336"/>
                </a:lnTo>
                <a:lnTo>
                  <a:pt x="1792" y="336"/>
                </a:lnTo>
                <a:lnTo>
                  <a:pt x="1800" y="336"/>
                </a:lnTo>
                <a:lnTo>
                  <a:pt x="1808" y="336"/>
                </a:lnTo>
                <a:lnTo>
                  <a:pt x="1824" y="336"/>
                </a:lnTo>
                <a:lnTo>
                  <a:pt x="1832" y="336"/>
                </a:lnTo>
                <a:lnTo>
                  <a:pt x="1840" y="336"/>
                </a:lnTo>
                <a:lnTo>
                  <a:pt x="1840" y="328"/>
                </a:lnTo>
                <a:lnTo>
                  <a:pt x="1848" y="328"/>
                </a:lnTo>
                <a:lnTo>
                  <a:pt x="1856" y="328"/>
                </a:lnTo>
                <a:lnTo>
                  <a:pt x="1864" y="328"/>
                </a:lnTo>
                <a:lnTo>
                  <a:pt x="1872" y="328"/>
                </a:lnTo>
                <a:lnTo>
                  <a:pt x="1880" y="328"/>
                </a:lnTo>
                <a:lnTo>
                  <a:pt x="1880" y="312"/>
                </a:lnTo>
                <a:lnTo>
                  <a:pt x="1888" y="312"/>
                </a:lnTo>
                <a:lnTo>
                  <a:pt x="1896" y="312"/>
                </a:lnTo>
                <a:lnTo>
                  <a:pt x="1904" y="312"/>
                </a:lnTo>
                <a:lnTo>
                  <a:pt x="1904" y="304"/>
                </a:lnTo>
                <a:lnTo>
                  <a:pt x="1920" y="304"/>
                </a:lnTo>
                <a:lnTo>
                  <a:pt x="1928" y="304"/>
                </a:lnTo>
                <a:lnTo>
                  <a:pt x="1936" y="304"/>
                </a:lnTo>
                <a:lnTo>
                  <a:pt x="1944" y="304"/>
                </a:lnTo>
                <a:lnTo>
                  <a:pt x="1952" y="304"/>
                </a:lnTo>
                <a:lnTo>
                  <a:pt x="1960" y="304"/>
                </a:lnTo>
                <a:lnTo>
                  <a:pt x="1968" y="304"/>
                </a:lnTo>
                <a:lnTo>
                  <a:pt x="1976" y="304"/>
                </a:lnTo>
                <a:lnTo>
                  <a:pt x="1976" y="296"/>
                </a:lnTo>
                <a:lnTo>
                  <a:pt x="1984" y="296"/>
                </a:lnTo>
                <a:lnTo>
                  <a:pt x="1984" y="288"/>
                </a:lnTo>
                <a:lnTo>
                  <a:pt x="1992" y="288"/>
                </a:lnTo>
                <a:lnTo>
                  <a:pt x="2000" y="288"/>
                </a:lnTo>
                <a:lnTo>
                  <a:pt x="2008" y="288"/>
                </a:lnTo>
                <a:lnTo>
                  <a:pt x="2024" y="288"/>
                </a:lnTo>
                <a:lnTo>
                  <a:pt x="2024" y="280"/>
                </a:lnTo>
                <a:lnTo>
                  <a:pt x="2032" y="280"/>
                </a:lnTo>
                <a:lnTo>
                  <a:pt x="2040" y="280"/>
                </a:lnTo>
                <a:lnTo>
                  <a:pt x="2040" y="272"/>
                </a:lnTo>
                <a:lnTo>
                  <a:pt x="2048" y="272"/>
                </a:lnTo>
                <a:lnTo>
                  <a:pt x="2056" y="272"/>
                </a:lnTo>
                <a:lnTo>
                  <a:pt x="2064" y="272"/>
                </a:lnTo>
                <a:lnTo>
                  <a:pt x="2072" y="272"/>
                </a:lnTo>
                <a:lnTo>
                  <a:pt x="2080" y="272"/>
                </a:lnTo>
                <a:lnTo>
                  <a:pt x="2088" y="272"/>
                </a:lnTo>
                <a:lnTo>
                  <a:pt x="2088" y="264"/>
                </a:lnTo>
                <a:lnTo>
                  <a:pt x="2096" y="264"/>
                </a:lnTo>
                <a:lnTo>
                  <a:pt x="2104" y="264"/>
                </a:lnTo>
                <a:lnTo>
                  <a:pt x="2112" y="264"/>
                </a:lnTo>
                <a:lnTo>
                  <a:pt x="2128" y="264"/>
                </a:lnTo>
                <a:lnTo>
                  <a:pt x="2136" y="264"/>
                </a:lnTo>
                <a:lnTo>
                  <a:pt x="2136" y="256"/>
                </a:lnTo>
                <a:lnTo>
                  <a:pt x="2144" y="256"/>
                </a:lnTo>
                <a:lnTo>
                  <a:pt x="2152" y="256"/>
                </a:lnTo>
                <a:lnTo>
                  <a:pt x="2160" y="256"/>
                </a:lnTo>
                <a:lnTo>
                  <a:pt x="2168" y="256"/>
                </a:lnTo>
                <a:lnTo>
                  <a:pt x="2168" y="248"/>
                </a:lnTo>
                <a:lnTo>
                  <a:pt x="2176" y="248"/>
                </a:lnTo>
                <a:lnTo>
                  <a:pt x="2184" y="248"/>
                </a:lnTo>
                <a:lnTo>
                  <a:pt x="2192" y="248"/>
                </a:lnTo>
                <a:lnTo>
                  <a:pt x="2200" y="248"/>
                </a:lnTo>
                <a:lnTo>
                  <a:pt x="2208" y="248"/>
                </a:lnTo>
                <a:lnTo>
                  <a:pt x="2216" y="248"/>
                </a:lnTo>
                <a:lnTo>
                  <a:pt x="2232" y="248"/>
                </a:lnTo>
                <a:lnTo>
                  <a:pt x="2240" y="248"/>
                </a:lnTo>
                <a:lnTo>
                  <a:pt x="2248" y="248"/>
                </a:lnTo>
                <a:lnTo>
                  <a:pt x="2248" y="240"/>
                </a:lnTo>
                <a:lnTo>
                  <a:pt x="2256" y="240"/>
                </a:lnTo>
                <a:lnTo>
                  <a:pt x="2264" y="240"/>
                </a:lnTo>
                <a:lnTo>
                  <a:pt x="2272" y="240"/>
                </a:lnTo>
                <a:lnTo>
                  <a:pt x="2272" y="232"/>
                </a:lnTo>
                <a:lnTo>
                  <a:pt x="2280" y="232"/>
                </a:lnTo>
                <a:lnTo>
                  <a:pt x="2288" y="232"/>
                </a:lnTo>
                <a:lnTo>
                  <a:pt x="2296" y="232"/>
                </a:lnTo>
                <a:lnTo>
                  <a:pt x="2296" y="224"/>
                </a:lnTo>
                <a:lnTo>
                  <a:pt x="2304" y="224"/>
                </a:lnTo>
                <a:lnTo>
                  <a:pt x="2312" y="224"/>
                </a:lnTo>
                <a:lnTo>
                  <a:pt x="2328" y="224"/>
                </a:lnTo>
                <a:lnTo>
                  <a:pt x="2336" y="224"/>
                </a:lnTo>
                <a:lnTo>
                  <a:pt x="2336" y="216"/>
                </a:lnTo>
                <a:lnTo>
                  <a:pt x="2344" y="216"/>
                </a:lnTo>
                <a:lnTo>
                  <a:pt x="2352" y="216"/>
                </a:lnTo>
                <a:lnTo>
                  <a:pt x="2360" y="216"/>
                </a:lnTo>
                <a:lnTo>
                  <a:pt x="2368" y="216"/>
                </a:lnTo>
                <a:lnTo>
                  <a:pt x="2376" y="216"/>
                </a:lnTo>
                <a:lnTo>
                  <a:pt x="2384" y="216"/>
                </a:lnTo>
                <a:lnTo>
                  <a:pt x="2384" y="208"/>
                </a:lnTo>
                <a:lnTo>
                  <a:pt x="2392" y="208"/>
                </a:lnTo>
                <a:lnTo>
                  <a:pt x="2400" y="208"/>
                </a:lnTo>
                <a:lnTo>
                  <a:pt x="2408" y="208"/>
                </a:lnTo>
                <a:lnTo>
                  <a:pt x="2416" y="208"/>
                </a:lnTo>
                <a:lnTo>
                  <a:pt x="2432" y="208"/>
                </a:lnTo>
                <a:lnTo>
                  <a:pt x="2440" y="208"/>
                </a:lnTo>
                <a:lnTo>
                  <a:pt x="2440" y="200"/>
                </a:lnTo>
                <a:lnTo>
                  <a:pt x="2448" y="200"/>
                </a:lnTo>
                <a:lnTo>
                  <a:pt x="2456" y="200"/>
                </a:lnTo>
                <a:lnTo>
                  <a:pt x="2464" y="200"/>
                </a:lnTo>
                <a:lnTo>
                  <a:pt x="2472" y="200"/>
                </a:lnTo>
                <a:lnTo>
                  <a:pt x="2480" y="200"/>
                </a:lnTo>
                <a:lnTo>
                  <a:pt x="2488" y="200"/>
                </a:lnTo>
                <a:lnTo>
                  <a:pt x="2496" y="200"/>
                </a:lnTo>
                <a:lnTo>
                  <a:pt x="2504" y="200"/>
                </a:lnTo>
                <a:lnTo>
                  <a:pt x="2512" y="200"/>
                </a:lnTo>
                <a:lnTo>
                  <a:pt x="2520" y="200"/>
                </a:lnTo>
                <a:lnTo>
                  <a:pt x="2520" y="192"/>
                </a:lnTo>
                <a:lnTo>
                  <a:pt x="2536" y="192"/>
                </a:lnTo>
                <a:lnTo>
                  <a:pt x="2544" y="192"/>
                </a:lnTo>
                <a:lnTo>
                  <a:pt x="2552" y="192"/>
                </a:lnTo>
                <a:lnTo>
                  <a:pt x="2560" y="192"/>
                </a:lnTo>
                <a:lnTo>
                  <a:pt x="2560" y="184"/>
                </a:lnTo>
                <a:lnTo>
                  <a:pt x="2568" y="184"/>
                </a:lnTo>
                <a:lnTo>
                  <a:pt x="2576" y="184"/>
                </a:lnTo>
                <a:lnTo>
                  <a:pt x="2584" y="184"/>
                </a:lnTo>
                <a:lnTo>
                  <a:pt x="2592" y="184"/>
                </a:lnTo>
                <a:lnTo>
                  <a:pt x="2600" y="184"/>
                </a:lnTo>
                <a:lnTo>
                  <a:pt x="2608" y="184"/>
                </a:lnTo>
                <a:lnTo>
                  <a:pt x="2616" y="184"/>
                </a:lnTo>
                <a:lnTo>
                  <a:pt x="2632" y="184"/>
                </a:lnTo>
                <a:lnTo>
                  <a:pt x="2640" y="184"/>
                </a:lnTo>
                <a:lnTo>
                  <a:pt x="2648" y="184"/>
                </a:lnTo>
                <a:lnTo>
                  <a:pt x="2648" y="176"/>
                </a:lnTo>
                <a:lnTo>
                  <a:pt x="2656" y="176"/>
                </a:lnTo>
                <a:lnTo>
                  <a:pt x="2664" y="176"/>
                </a:lnTo>
                <a:lnTo>
                  <a:pt x="2672" y="176"/>
                </a:lnTo>
                <a:lnTo>
                  <a:pt x="2680" y="176"/>
                </a:lnTo>
                <a:lnTo>
                  <a:pt x="2688" y="176"/>
                </a:lnTo>
                <a:lnTo>
                  <a:pt x="2696" y="176"/>
                </a:lnTo>
                <a:lnTo>
                  <a:pt x="2704" y="176"/>
                </a:lnTo>
                <a:lnTo>
                  <a:pt x="2712" y="176"/>
                </a:lnTo>
                <a:lnTo>
                  <a:pt x="2720" y="176"/>
                </a:lnTo>
                <a:lnTo>
                  <a:pt x="2736" y="176"/>
                </a:lnTo>
                <a:lnTo>
                  <a:pt x="2744" y="176"/>
                </a:lnTo>
                <a:lnTo>
                  <a:pt x="2744" y="168"/>
                </a:lnTo>
                <a:lnTo>
                  <a:pt x="2752" y="168"/>
                </a:lnTo>
                <a:lnTo>
                  <a:pt x="2752" y="160"/>
                </a:lnTo>
                <a:lnTo>
                  <a:pt x="2760" y="160"/>
                </a:lnTo>
                <a:lnTo>
                  <a:pt x="2760" y="152"/>
                </a:lnTo>
                <a:lnTo>
                  <a:pt x="2768" y="152"/>
                </a:lnTo>
                <a:lnTo>
                  <a:pt x="2776" y="152"/>
                </a:lnTo>
                <a:lnTo>
                  <a:pt x="2784" y="152"/>
                </a:lnTo>
                <a:lnTo>
                  <a:pt x="2792" y="152"/>
                </a:lnTo>
                <a:lnTo>
                  <a:pt x="2800" y="152"/>
                </a:lnTo>
                <a:lnTo>
                  <a:pt x="2808" y="152"/>
                </a:lnTo>
                <a:lnTo>
                  <a:pt x="2808" y="144"/>
                </a:lnTo>
                <a:lnTo>
                  <a:pt x="2816" y="144"/>
                </a:lnTo>
                <a:lnTo>
                  <a:pt x="2824" y="144"/>
                </a:lnTo>
                <a:lnTo>
                  <a:pt x="2840" y="144"/>
                </a:lnTo>
                <a:lnTo>
                  <a:pt x="2848" y="144"/>
                </a:lnTo>
                <a:lnTo>
                  <a:pt x="2856" y="144"/>
                </a:lnTo>
                <a:lnTo>
                  <a:pt x="2864" y="144"/>
                </a:lnTo>
                <a:lnTo>
                  <a:pt x="2872" y="144"/>
                </a:lnTo>
                <a:lnTo>
                  <a:pt x="2880" y="144"/>
                </a:lnTo>
                <a:lnTo>
                  <a:pt x="2888" y="144"/>
                </a:lnTo>
                <a:lnTo>
                  <a:pt x="2888" y="136"/>
                </a:lnTo>
                <a:lnTo>
                  <a:pt x="2896" y="136"/>
                </a:lnTo>
                <a:lnTo>
                  <a:pt x="2904" y="136"/>
                </a:lnTo>
                <a:lnTo>
                  <a:pt x="2912" y="136"/>
                </a:lnTo>
                <a:lnTo>
                  <a:pt x="2920" y="136"/>
                </a:lnTo>
                <a:lnTo>
                  <a:pt x="2928" y="136"/>
                </a:lnTo>
                <a:lnTo>
                  <a:pt x="2944" y="136"/>
                </a:lnTo>
                <a:lnTo>
                  <a:pt x="2952" y="136"/>
                </a:lnTo>
                <a:lnTo>
                  <a:pt x="2960" y="136"/>
                </a:lnTo>
                <a:lnTo>
                  <a:pt x="2968" y="136"/>
                </a:lnTo>
                <a:lnTo>
                  <a:pt x="2976" y="136"/>
                </a:lnTo>
                <a:lnTo>
                  <a:pt x="2984" y="136"/>
                </a:lnTo>
                <a:lnTo>
                  <a:pt x="2992" y="136"/>
                </a:lnTo>
                <a:lnTo>
                  <a:pt x="2992" y="128"/>
                </a:lnTo>
                <a:lnTo>
                  <a:pt x="3000" y="128"/>
                </a:lnTo>
                <a:lnTo>
                  <a:pt x="3008" y="128"/>
                </a:lnTo>
                <a:lnTo>
                  <a:pt x="3016" y="128"/>
                </a:lnTo>
                <a:lnTo>
                  <a:pt x="3024" y="128"/>
                </a:lnTo>
                <a:lnTo>
                  <a:pt x="3024" y="120"/>
                </a:lnTo>
                <a:lnTo>
                  <a:pt x="3040" y="120"/>
                </a:lnTo>
                <a:lnTo>
                  <a:pt x="3048" y="120"/>
                </a:lnTo>
                <a:lnTo>
                  <a:pt x="3056" y="120"/>
                </a:lnTo>
                <a:lnTo>
                  <a:pt x="3064" y="120"/>
                </a:lnTo>
                <a:lnTo>
                  <a:pt x="3072" y="120"/>
                </a:lnTo>
                <a:lnTo>
                  <a:pt x="3080" y="120"/>
                </a:lnTo>
                <a:lnTo>
                  <a:pt x="3088" y="120"/>
                </a:lnTo>
                <a:lnTo>
                  <a:pt x="3096" y="120"/>
                </a:lnTo>
                <a:lnTo>
                  <a:pt x="3104" y="120"/>
                </a:lnTo>
                <a:lnTo>
                  <a:pt x="3104" y="112"/>
                </a:lnTo>
                <a:lnTo>
                  <a:pt x="3112" y="112"/>
                </a:lnTo>
                <a:lnTo>
                  <a:pt x="3120" y="112"/>
                </a:lnTo>
                <a:lnTo>
                  <a:pt x="3128" y="112"/>
                </a:lnTo>
                <a:lnTo>
                  <a:pt x="3144" y="112"/>
                </a:lnTo>
                <a:lnTo>
                  <a:pt x="3152" y="112"/>
                </a:lnTo>
                <a:lnTo>
                  <a:pt x="3160" y="112"/>
                </a:lnTo>
                <a:lnTo>
                  <a:pt x="3168" y="112"/>
                </a:lnTo>
                <a:lnTo>
                  <a:pt x="3176" y="112"/>
                </a:lnTo>
                <a:lnTo>
                  <a:pt x="3184" y="112"/>
                </a:lnTo>
                <a:lnTo>
                  <a:pt x="3184" y="104"/>
                </a:lnTo>
                <a:lnTo>
                  <a:pt x="3192" y="104"/>
                </a:lnTo>
                <a:lnTo>
                  <a:pt x="3200" y="104"/>
                </a:lnTo>
                <a:lnTo>
                  <a:pt x="3208" y="104"/>
                </a:lnTo>
                <a:lnTo>
                  <a:pt x="3216" y="104"/>
                </a:lnTo>
                <a:lnTo>
                  <a:pt x="3224" y="104"/>
                </a:lnTo>
                <a:lnTo>
                  <a:pt x="3232" y="104"/>
                </a:lnTo>
                <a:lnTo>
                  <a:pt x="3248" y="104"/>
                </a:lnTo>
                <a:lnTo>
                  <a:pt x="3256" y="104"/>
                </a:lnTo>
                <a:lnTo>
                  <a:pt x="3264" y="104"/>
                </a:lnTo>
                <a:lnTo>
                  <a:pt x="3272" y="104"/>
                </a:lnTo>
                <a:lnTo>
                  <a:pt x="3272" y="96"/>
                </a:lnTo>
                <a:lnTo>
                  <a:pt x="3280" y="96"/>
                </a:lnTo>
                <a:lnTo>
                  <a:pt x="3280" y="88"/>
                </a:lnTo>
                <a:lnTo>
                  <a:pt x="3288" y="88"/>
                </a:lnTo>
                <a:lnTo>
                  <a:pt x="3288" y="80"/>
                </a:lnTo>
                <a:lnTo>
                  <a:pt x="3296" y="80"/>
                </a:lnTo>
                <a:lnTo>
                  <a:pt x="3304" y="80"/>
                </a:lnTo>
                <a:lnTo>
                  <a:pt x="3312" y="80"/>
                </a:lnTo>
                <a:lnTo>
                  <a:pt x="3320" y="80"/>
                </a:lnTo>
                <a:lnTo>
                  <a:pt x="3328" y="80"/>
                </a:lnTo>
                <a:lnTo>
                  <a:pt x="3328" y="72"/>
                </a:lnTo>
                <a:lnTo>
                  <a:pt x="3336" y="72"/>
                </a:lnTo>
                <a:lnTo>
                  <a:pt x="3352" y="72"/>
                </a:lnTo>
                <a:lnTo>
                  <a:pt x="3360" y="72"/>
                </a:lnTo>
                <a:lnTo>
                  <a:pt x="3368" y="72"/>
                </a:lnTo>
                <a:lnTo>
                  <a:pt x="3376" y="72"/>
                </a:lnTo>
                <a:lnTo>
                  <a:pt x="3384" y="72"/>
                </a:lnTo>
                <a:lnTo>
                  <a:pt x="3392" y="72"/>
                </a:lnTo>
                <a:lnTo>
                  <a:pt x="3392" y="64"/>
                </a:lnTo>
                <a:lnTo>
                  <a:pt x="3400" y="64"/>
                </a:lnTo>
                <a:lnTo>
                  <a:pt x="3408" y="64"/>
                </a:lnTo>
                <a:lnTo>
                  <a:pt x="3416" y="64"/>
                </a:lnTo>
                <a:lnTo>
                  <a:pt x="3424" y="64"/>
                </a:lnTo>
                <a:lnTo>
                  <a:pt x="3432" y="64"/>
                </a:lnTo>
                <a:lnTo>
                  <a:pt x="3448" y="64"/>
                </a:lnTo>
                <a:lnTo>
                  <a:pt x="3456" y="64"/>
                </a:lnTo>
                <a:lnTo>
                  <a:pt x="3456" y="56"/>
                </a:lnTo>
                <a:lnTo>
                  <a:pt x="3464" y="56"/>
                </a:lnTo>
                <a:lnTo>
                  <a:pt x="3472" y="56"/>
                </a:lnTo>
                <a:lnTo>
                  <a:pt x="3480" y="56"/>
                </a:lnTo>
                <a:lnTo>
                  <a:pt x="3488" y="56"/>
                </a:lnTo>
                <a:lnTo>
                  <a:pt x="3488" y="48"/>
                </a:lnTo>
                <a:lnTo>
                  <a:pt x="3496" y="48"/>
                </a:lnTo>
                <a:lnTo>
                  <a:pt x="3504" y="48"/>
                </a:lnTo>
                <a:lnTo>
                  <a:pt x="3512" y="48"/>
                </a:lnTo>
                <a:lnTo>
                  <a:pt x="3520" y="48"/>
                </a:lnTo>
                <a:lnTo>
                  <a:pt x="3528" y="48"/>
                </a:lnTo>
                <a:lnTo>
                  <a:pt x="3528" y="32"/>
                </a:lnTo>
                <a:lnTo>
                  <a:pt x="3536" y="32"/>
                </a:lnTo>
                <a:lnTo>
                  <a:pt x="3552" y="32"/>
                </a:lnTo>
                <a:lnTo>
                  <a:pt x="3560" y="32"/>
                </a:lnTo>
                <a:lnTo>
                  <a:pt x="3568" y="32"/>
                </a:lnTo>
                <a:lnTo>
                  <a:pt x="3576" y="32"/>
                </a:lnTo>
                <a:lnTo>
                  <a:pt x="3584" y="32"/>
                </a:lnTo>
                <a:lnTo>
                  <a:pt x="3592" y="32"/>
                </a:lnTo>
                <a:lnTo>
                  <a:pt x="3592" y="24"/>
                </a:lnTo>
                <a:lnTo>
                  <a:pt x="3600" y="24"/>
                </a:lnTo>
                <a:lnTo>
                  <a:pt x="3608" y="24"/>
                </a:lnTo>
                <a:lnTo>
                  <a:pt x="3616" y="24"/>
                </a:lnTo>
                <a:lnTo>
                  <a:pt x="3624" y="24"/>
                </a:lnTo>
                <a:lnTo>
                  <a:pt x="3632" y="24"/>
                </a:lnTo>
                <a:lnTo>
                  <a:pt x="3640" y="24"/>
                </a:lnTo>
                <a:lnTo>
                  <a:pt x="3656" y="24"/>
                </a:lnTo>
                <a:lnTo>
                  <a:pt x="3664" y="24"/>
                </a:lnTo>
                <a:lnTo>
                  <a:pt x="3672" y="24"/>
                </a:lnTo>
                <a:lnTo>
                  <a:pt x="3680" y="24"/>
                </a:lnTo>
                <a:lnTo>
                  <a:pt x="3680" y="16"/>
                </a:lnTo>
                <a:lnTo>
                  <a:pt x="3688" y="16"/>
                </a:lnTo>
                <a:lnTo>
                  <a:pt x="3696" y="16"/>
                </a:lnTo>
                <a:lnTo>
                  <a:pt x="3704" y="16"/>
                </a:lnTo>
                <a:lnTo>
                  <a:pt x="3712" y="16"/>
                </a:lnTo>
                <a:lnTo>
                  <a:pt x="3720" y="16"/>
                </a:lnTo>
                <a:lnTo>
                  <a:pt x="3728" y="16"/>
                </a:lnTo>
                <a:lnTo>
                  <a:pt x="3736" y="16"/>
                </a:lnTo>
                <a:lnTo>
                  <a:pt x="3744" y="16"/>
                </a:lnTo>
                <a:lnTo>
                  <a:pt x="3744" y="8"/>
                </a:lnTo>
                <a:lnTo>
                  <a:pt x="3760" y="8"/>
                </a:lnTo>
                <a:lnTo>
                  <a:pt x="3760" y="0"/>
                </a:lnTo>
                <a:lnTo>
                  <a:pt x="3768" y="0"/>
                </a:lnTo>
                <a:lnTo>
                  <a:pt x="3776" y="0"/>
                </a:lnTo>
                <a:lnTo>
                  <a:pt x="3784" y="0"/>
                </a:lnTo>
                <a:lnTo>
                  <a:pt x="3792" y="0"/>
                </a:lnTo>
                <a:lnTo>
                  <a:pt x="3800" y="0"/>
                </a:lnTo>
                <a:lnTo>
                  <a:pt x="3808" y="0"/>
                </a:lnTo>
                <a:lnTo>
                  <a:pt x="3816" y="0"/>
                </a:lnTo>
                <a:lnTo>
                  <a:pt x="3824" y="0"/>
                </a:lnTo>
                <a:lnTo>
                  <a:pt x="3832" y="0"/>
                </a:lnTo>
                <a:lnTo>
                  <a:pt x="3840" y="0"/>
                </a:lnTo>
                <a:lnTo>
                  <a:pt x="3856" y="0"/>
                </a:lnTo>
                <a:lnTo>
                  <a:pt x="3864" y="0"/>
                </a:lnTo>
                <a:lnTo>
                  <a:pt x="3872" y="0"/>
                </a:lnTo>
                <a:lnTo>
                  <a:pt x="3880" y="0"/>
                </a:lnTo>
                <a:lnTo>
                  <a:pt x="3888" y="0"/>
                </a:lnTo>
                <a:lnTo>
                  <a:pt x="3896" y="0"/>
                </a:lnTo>
                <a:lnTo>
                  <a:pt x="3904" y="0"/>
                </a:lnTo>
              </a:path>
            </a:pathLst>
          </a:cu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47" name="Rectangle 66"/>
          <p:cNvSpPr>
            <a:spLocks noChangeArrowheads="1"/>
          </p:cNvSpPr>
          <p:nvPr/>
        </p:nvSpPr>
        <p:spPr bwMode="auto">
          <a:xfrm>
            <a:off x="1208088" y="5594350"/>
            <a:ext cx="114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0</a:t>
            </a:r>
          </a:p>
        </p:txBody>
      </p:sp>
      <p:sp>
        <p:nvSpPr>
          <p:cNvPr id="64548" name="Rectangle 67"/>
          <p:cNvSpPr>
            <a:spLocks noChangeArrowheads="1"/>
          </p:cNvSpPr>
          <p:nvPr/>
        </p:nvSpPr>
        <p:spPr bwMode="auto">
          <a:xfrm>
            <a:off x="1208088" y="4332288"/>
            <a:ext cx="114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5</a:t>
            </a:r>
          </a:p>
        </p:txBody>
      </p:sp>
      <p:sp>
        <p:nvSpPr>
          <p:cNvPr id="64549" name="Rectangle 68"/>
          <p:cNvSpPr>
            <a:spLocks noChangeArrowheads="1"/>
          </p:cNvSpPr>
          <p:nvPr/>
        </p:nvSpPr>
        <p:spPr bwMode="auto">
          <a:xfrm>
            <a:off x="1112838" y="3052763"/>
            <a:ext cx="2270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10</a:t>
            </a:r>
          </a:p>
        </p:txBody>
      </p:sp>
      <p:sp>
        <p:nvSpPr>
          <p:cNvPr id="64550" name="Rectangle 69"/>
          <p:cNvSpPr>
            <a:spLocks noChangeArrowheads="1"/>
          </p:cNvSpPr>
          <p:nvPr/>
        </p:nvSpPr>
        <p:spPr bwMode="auto">
          <a:xfrm>
            <a:off x="1112838" y="1760538"/>
            <a:ext cx="2270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15</a:t>
            </a:r>
          </a:p>
        </p:txBody>
      </p:sp>
      <p:sp>
        <p:nvSpPr>
          <p:cNvPr id="64551" name="Rectangle 70"/>
          <p:cNvSpPr>
            <a:spLocks noChangeArrowheads="1"/>
          </p:cNvSpPr>
          <p:nvPr/>
        </p:nvSpPr>
        <p:spPr bwMode="auto">
          <a:xfrm>
            <a:off x="1492250" y="5808663"/>
            <a:ext cx="114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solidFill>
                  <a:schemeClr val="bg1"/>
                </a:solidFill>
              </a:rPr>
              <a:t>0</a:t>
            </a:r>
          </a:p>
        </p:txBody>
      </p:sp>
      <p:sp>
        <p:nvSpPr>
          <p:cNvPr id="64552" name="Rectangle 71"/>
          <p:cNvSpPr>
            <a:spLocks noChangeArrowheads="1"/>
          </p:cNvSpPr>
          <p:nvPr/>
        </p:nvSpPr>
        <p:spPr bwMode="auto">
          <a:xfrm>
            <a:off x="1825625" y="5808663"/>
            <a:ext cx="2270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solidFill>
                  <a:schemeClr val="bg1"/>
                </a:solidFill>
              </a:rPr>
              <a:t>30</a:t>
            </a:r>
          </a:p>
        </p:txBody>
      </p:sp>
      <p:sp>
        <p:nvSpPr>
          <p:cNvPr id="64553" name="Rectangle 72"/>
          <p:cNvSpPr>
            <a:spLocks noChangeArrowheads="1"/>
          </p:cNvSpPr>
          <p:nvPr/>
        </p:nvSpPr>
        <p:spPr bwMode="auto">
          <a:xfrm>
            <a:off x="2193925" y="5808663"/>
            <a:ext cx="2270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solidFill>
                  <a:schemeClr val="bg1"/>
                </a:solidFill>
              </a:rPr>
              <a:t>60</a:t>
            </a:r>
          </a:p>
        </p:txBody>
      </p:sp>
      <p:sp>
        <p:nvSpPr>
          <p:cNvPr id="64554" name="Rectangle 73"/>
          <p:cNvSpPr>
            <a:spLocks noChangeArrowheads="1"/>
          </p:cNvSpPr>
          <p:nvPr/>
        </p:nvSpPr>
        <p:spPr bwMode="auto">
          <a:xfrm>
            <a:off x="2574925" y="5808663"/>
            <a:ext cx="2270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90</a:t>
            </a:r>
          </a:p>
        </p:txBody>
      </p:sp>
      <p:sp>
        <p:nvSpPr>
          <p:cNvPr id="64555" name="Rectangle 76"/>
          <p:cNvSpPr>
            <a:spLocks noChangeArrowheads="1"/>
          </p:cNvSpPr>
          <p:nvPr/>
        </p:nvSpPr>
        <p:spPr bwMode="auto">
          <a:xfrm>
            <a:off x="3656013" y="5808663"/>
            <a:ext cx="3413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180</a:t>
            </a:r>
          </a:p>
        </p:txBody>
      </p:sp>
      <p:sp>
        <p:nvSpPr>
          <p:cNvPr id="64556" name="Rectangle 79"/>
          <p:cNvSpPr>
            <a:spLocks noChangeArrowheads="1"/>
          </p:cNvSpPr>
          <p:nvPr/>
        </p:nvSpPr>
        <p:spPr bwMode="auto">
          <a:xfrm>
            <a:off x="4784725" y="5808663"/>
            <a:ext cx="3413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270</a:t>
            </a:r>
          </a:p>
        </p:txBody>
      </p:sp>
      <p:sp>
        <p:nvSpPr>
          <p:cNvPr id="64557" name="Rectangle 82"/>
          <p:cNvSpPr>
            <a:spLocks noChangeArrowheads="1"/>
          </p:cNvSpPr>
          <p:nvPr/>
        </p:nvSpPr>
        <p:spPr bwMode="auto">
          <a:xfrm>
            <a:off x="5900738" y="5808663"/>
            <a:ext cx="3413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360</a:t>
            </a:r>
          </a:p>
        </p:txBody>
      </p:sp>
      <p:sp>
        <p:nvSpPr>
          <p:cNvPr id="64558" name="Rectangle 85"/>
          <p:cNvSpPr>
            <a:spLocks noChangeArrowheads="1"/>
          </p:cNvSpPr>
          <p:nvPr/>
        </p:nvSpPr>
        <p:spPr bwMode="auto">
          <a:xfrm>
            <a:off x="7027863" y="5808663"/>
            <a:ext cx="3413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600"/>
              <a:t>450</a:t>
            </a:r>
          </a:p>
        </p:txBody>
      </p:sp>
      <p:sp>
        <p:nvSpPr>
          <p:cNvPr id="64559" name="Line 285"/>
          <p:cNvSpPr>
            <a:spLocks noChangeShapeType="1"/>
          </p:cNvSpPr>
          <p:nvPr/>
        </p:nvSpPr>
        <p:spPr bwMode="auto">
          <a:xfrm flipV="1">
            <a:off x="2638425" y="3497263"/>
            <a:ext cx="0" cy="1111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60" name="Line 286"/>
          <p:cNvSpPr>
            <a:spLocks noChangeShapeType="1"/>
          </p:cNvSpPr>
          <p:nvPr/>
        </p:nvSpPr>
        <p:spPr bwMode="auto">
          <a:xfrm flipV="1">
            <a:off x="2638425" y="3467100"/>
            <a:ext cx="0" cy="95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88" name="Text Box 3"/>
          <p:cNvSpPr txBox="1">
            <a:spLocks noChangeArrowheads="1"/>
          </p:cNvSpPr>
          <p:nvPr/>
        </p:nvSpPr>
        <p:spPr bwMode="auto">
          <a:xfrm>
            <a:off x="3124200" y="4225925"/>
            <a:ext cx="1828800" cy="110807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HR: 0.81</a:t>
            </a:r>
            <a:r>
              <a:rPr lang="en-US" altLang="en-US" sz="2400">
                <a:latin typeface="Arial" charset="0"/>
              </a:rPr>
              <a:t/>
            </a:r>
            <a:br>
              <a:rPr lang="en-US" altLang="en-US" sz="2400">
                <a:latin typeface="Arial" charset="0"/>
              </a:rPr>
            </a:br>
            <a:r>
              <a:rPr lang="en-US" altLang="en-US" sz="2400">
                <a:latin typeface="Arial" charset="0"/>
              </a:rPr>
              <a:t>(0.73-0.90) </a:t>
            </a:r>
            <a:r>
              <a:rPr lang="en-US" altLang="en-US" sz="1800" i="1">
                <a:latin typeface="Arial" charset="0"/>
              </a:rPr>
              <a:t>p </a:t>
            </a:r>
            <a:r>
              <a:rPr lang="en-US" altLang="en-US" sz="1800">
                <a:latin typeface="Arial" charset="0"/>
              </a:rPr>
              <a:t>&lt;.001</a:t>
            </a:r>
          </a:p>
        </p:txBody>
      </p:sp>
      <p:sp>
        <p:nvSpPr>
          <p:cNvPr id="64562" name="Text Box 4"/>
          <p:cNvSpPr txBox="1">
            <a:spLocks noChangeArrowheads="1"/>
          </p:cNvSpPr>
          <p:nvPr/>
        </p:nvSpPr>
        <p:spPr bwMode="auto">
          <a:xfrm>
            <a:off x="5029200" y="3440113"/>
            <a:ext cx="2473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Prasugrel</a:t>
            </a:r>
            <a:r>
              <a:rPr lang="en-US" altLang="en-US" sz="2400" b="1">
                <a:solidFill>
                  <a:schemeClr val="bg1"/>
                </a:solidFill>
                <a:latin typeface="Arial" charset="0"/>
              </a:rPr>
              <a:t> (n=6813</a:t>
            </a:r>
            <a:r>
              <a:rPr lang="en-US" altLang="en-US" sz="2400" b="1">
                <a:solidFill>
                  <a:srgbClr val="FFFFFF"/>
                </a:solidFill>
                <a:latin typeface="Arial" charset="0"/>
              </a:rPr>
              <a:t>)</a:t>
            </a:r>
            <a:endParaRPr lang="en-US" altLang="en-US" sz="2400" b="1">
              <a:solidFill>
                <a:srgbClr val="FFFF00"/>
              </a:solidFill>
              <a:latin typeface="Arial" charset="0"/>
            </a:endParaRPr>
          </a:p>
        </p:txBody>
      </p:sp>
      <p:sp>
        <p:nvSpPr>
          <p:cNvPr id="64563" name="Text Box 18"/>
          <p:cNvSpPr txBox="1">
            <a:spLocks noChangeArrowheads="1"/>
          </p:cNvSpPr>
          <p:nvPr/>
        </p:nvSpPr>
        <p:spPr bwMode="auto">
          <a:xfrm>
            <a:off x="6791325" y="2373313"/>
            <a:ext cx="1485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800">
                <a:latin typeface="Arial" charset="0"/>
              </a:rPr>
              <a:t>12.1%</a:t>
            </a:r>
          </a:p>
        </p:txBody>
      </p:sp>
      <p:sp>
        <p:nvSpPr>
          <p:cNvPr id="64564" name="Text Box 19"/>
          <p:cNvSpPr txBox="1">
            <a:spLocks noChangeArrowheads="1"/>
          </p:cNvSpPr>
          <p:nvPr/>
        </p:nvSpPr>
        <p:spPr bwMode="auto">
          <a:xfrm>
            <a:off x="6781800" y="2982913"/>
            <a:ext cx="1409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800">
                <a:latin typeface="Arial" charset="0"/>
              </a:rPr>
              <a:t>9.9%</a:t>
            </a:r>
          </a:p>
        </p:txBody>
      </p:sp>
      <p:sp>
        <p:nvSpPr>
          <p:cNvPr id="10292" name="Text Box 347"/>
          <p:cNvSpPr txBox="1">
            <a:spLocks noChangeArrowheads="1"/>
          </p:cNvSpPr>
          <p:nvPr/>
        </p:nvSpPr>
        <p:spPr bwMode="auto">
          <a:xfrm>
            <a:off x="5105400" y="4495800"/>
            <a:ext cx="1677988" cy="46196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2400" b="1">
                <a:latin typeface="Arial" charset="0"/>
              </a:rPr>
              <a:t>NNT = 46</a:t>
            </a:r>
          </a:p>
        </p:txBody>
      </p:sp>
      <p:sp>
        <p:nvSpPr>
          <p:cNvPr id="64566" name="TextBox 7"/>
          <p:cNvSpPr txBox="1">
            <a:spLocks noChangeArrowheads="1"/>
          </p:cNvSpPr>
          <p:nvPr/>
        </p:nvSpPr>
        <p:spPr bwMode="auto">
          <a:xfrm>
            <a:off x="241300" y="6581775"/>
            <a:ext cx="510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latin typeface="Arial" charset="0"/>
              </a:rPr>
              <a:t>Modified from Wiviott</a:t>
            </a:r>
            <a:r>
              <a:rPr lang="en-US" altLang="en-US" sz="1200">
                <a:solidFill>
                  <a:schemeClr val="bg1"/>
                </a:solidFill>
                <a:latin typeface="Arial" charset="0"/>
              </a:rPr>
              <a:t> </a:t>
            </a:r>
            <a:r>
              <a:rPr lang="en-US" altLang="en-US" sz="1200">
                <a:latin typeface="Arial" charset="0"/>
              </a:rPr>
              <a:t>SD, et al. </a:t>
            </a:r>
            <a:r>
              <a:rPr lang="en-US" altLang="en-US" sz="1200" i="1">
                <a:latin typeface="Arial" charset="0"/>
              </a:rPr>
              <a:t>N Engl J Med. </a:t>
            </a:r>
            <a:r>
              <a:rPr lang="en-US" altLang="en-US" sz="1200">
                <a:latin typeface="Arial" charset="0"/>
              </a:rPr>
              <a:t>2007;357(20):2001-2015.</a:t>
            </a:r>
          </a:p>
        </p:txBody>
      </p:sp>
      <p:sp>
        <p:nvSpPr>
          <p:cNvPr id="64567" name="Rectangle 61"/>
          <p:cNvSpPr>
            <a:spLocks noChangeArrowheads="1"/>
          </p:cNvSpPr>
          <p:nvPr/>
        </p:nvSpPr>
        <p:spPr bwMode="auto">
          <a:xfrm>
            <a:off x="2514600" y="1352550"/>
            <a:ext cx="4200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000" b="1">
                <a:solidFill>
                  <a:schemeClr val="bg1"/>
                </a:solidFill>
              </a:rPr>
              <a:t>CV Death/MI/Stroke at 15 months</a:t>
            </a:r>
          </a:p>
        </p:txBody>
      </p:sp>
      <p:sp>
        <p:nvSpPr>
          <p:cNvPr id="64568" name="Text Box 5"/>
          <p:cNvSpPr txBox="1">
            <a:spLocks noChangeArrowheads="1"/>
          </p:cNvSpPr>
          <p:nvPr/>
        </p:nvSpPr>
        <p:spPr bwMode="auto">
          <a:xfrm>
            <a:off x="609600" y="1219200"/>
            <a:ext cx="8001000" cy="495300"/>
          </a:xfrm>
          <a:prstGeom prst="rect">
            <a:avLst/>
          </a:prstGeom>
          <a:solidFill>
            <a:srgbClr val="C9C9C9"/>
          </a:solidFill>
          <a:ln w="38100">
            <a:solidFill>
              <a:schemeClr val="tx1"/>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400">
                <a:latin typeface="Open Sans" charset="0"/>
              </a:rPr>
              <a:t>n =13,608</a:t>
            </a:r>
            <a:r>
              <a:rPr lang="en-US" altLang="en-US" sz="2400" i="1">
                <a:latin typeface="Open Sans" charset="0"/>
              </a:rPr>
              <a:t>: </a:t>
            </a:r>
            <a:r>
              <a:rPr lang="en-US" altLang="en-US" sz="2400">
                <a:latin typeface="Open Sans" charset="0"/>
              </a:rPr>
              <a:t>ACS (STEMI or NSTE ACS) and Planned PCI</a:t>
            </a:r>
            <a:r>
              <a:rPr lang="en-US" altLang="en-US" sz="2400">
                <a:latin typeface="Arial" charset="0"/>
              </a:rPr>
              <a:t>  </a:t>
            </a:r>
            <a:endParaRPr lang="en-US" altLang="en-US" sz="2400" i="1">
              <a:latin typeface="Arial" charset="0"/>
            </a:endParaRPr>
          </a:p>
        </p:txBody>
      </p:sp>
      <p:sp>
        <p:nvSpPr>
          <p:cNvPr id="64569" name="Text Box 9"/>
          <p:cNvSpPr txBox="1">
            <a:spLocks noChangeArrowheads="1"/>
          </p:cNvSpPr>
          <p:nvPr/>
        </p:nvSpPr>
        <p:spPr bwMode="auto">
          <a:xfrm>
            <a:off x="3962400" y="1944688"/>
            <a:ext cx="2667000" cy="646112"/>
          </a:xfrm>
          <a:prstGeom prst="rect">
            <a:avLst/>
          </a:prstGeom>
          <a:solidFill>
            <a:srgbClr val="FFFFFF"/>
          </a:solidFill>
          <a:ln w="38100">
            <a:solidFill>
              <a:schemeClr val="tx1"/>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3366FF"/>
                </a:solidFill>
                <a:latin typeface="Arial" charset="0"/>
              </a:rPr>
              <a:t>CLOPIDOGREL</a:t>
            </a:r>
          </a:p>
          <a:p>
            <a:pPr algn="ctr" eaLnBrk="1" hangingPunct="1"/>
            <a:r>
              <a:rPr lang="en-US" altLang="en-US" sz="1800" b="1">
                <a:solidFill>
                  <a:srgbClr val="3366FF"/>
                </a:solidFill>
                <a:latin typeface="Arial" charset="0"/>
              </a:rPr>
              <a:t>300 mg LD/ 75 mg MD</a:t>
            </a:r>
          </a:p>
        </p:txBody>
      </p:sp>
      <p:sp>
        <p:nvSpPr>
          <p:cNvPr id="64570" name="Text Box 8"/>
          <p:cNvSpPr txBox="1">
            <a:spLocks noChangeArrowheads="1"/>
          </p:cNvSpPr>
          <p:nvPr/>
        </p:nvSpPr>
        <p:spPr bwMode="auto">
          <a:xfrm>
            <a:off x="5181600" y="3468688"/>
            <a:ext cx="2438400" cy="646112"/>
          </a:xfrm>
          <a:prstGeom prst="rect">
            <a:avLst/>
          </a:prstGeom>
          <a:solidFill>
            <a:schemeClr val="bg1"/>
          </a:solidFill>
          <a:ln w="38100">
            <a:solidFill>
              <a:schemeClr val="tx1"/>
            </a:solidFill>
            <a:miter lim="800000"/>
            <a:headEnd/>
            <a:tailEnd/>
          </a:ln>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b="1">
                <a:solidFill>
                  <a:srgbClr val="800000"/>
                </a:solidFill>
                <a:latin typeface="Arial" charset="0"/>
              </a:rPr>
              <a:t>PRASUGREL</a:t>
            </a:r>
          </a:p>
          <a:p>
            <a:pPr algn="ctr" eaLnBrk="1" hangingPunct="1"/>
            <a:r>
              <a:rPr lang="en-US" altLang="en-US" sz="1800" b="1">
                <a:solidFill>
                  <a:srgbClr val="800000"/>
                </a:solidFill>
                <a:latin typeface="Arial" charset="0"/>
              </a:rPr>
              <a:t>60 mg LD/ 10 mg MD</a:t>
            </a:r>
            <a:endParaRPr lang="en-US" altLang="en-US" sz="1800" b="1" i="1">
              <a:solidFill>
                <a:srgbClr val="800000"/>
              </a:solidFill>
              <a:latin typeface="Arial" charset="0"/>
            </a:endParaRPr>
          </a:p>
        </p:txBody>
      </p:sp>
      <p:sp>
        <p:nvSpPr>
          <p:cNvPr id="64571" name="Text Box 352"/>
          <p:cNvSpPr txBox="1">
            <a:spLocks noChangeArrowheads="1"/>
          </p:cNvSpPr>
          <p:nvPr/>
        </p:nvSpPr>
        <p:spPr bwMode="auto">
          <a:xfrm>
            <a:off x="1447800" y="2590800"/>
            <a:ext cx="2924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2000" b="1">
                <a:solidFill>
                  <a:srgbClr val="000000"/>
                </a:solidFill>
                <a:latin typeface="Arial" charset="0"/>
              </a:rPr>
              <a:t>CV Death / MI / Stroke</a:t>
            </a:r>
          </a:p>
        </p:txBody>
      </p:sp>
      <p:sp>
        <p:nvSpPr>
          <p:cNvPr id="64572" name="TextBox 2"/>
          <p:cNvSpPr txBox="1">
            <a:spLocks noChangeArrowheads="1"/>
          </p:cNvSpPr>
          <p:nvPr/>
        </p:nvSpPr>
        <p:spPr bwMode="auto">
          <a:xfrm>
            <a:off x="0" y="6199188"/>
            <a:ext cx="91440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100">
                <a:latin typeface="Arial" charset="0"/>
              </a:rPr>
              <a:t>ACS = Acute Coronary Syndrome; STEMI = ST-elevation Myocardial Infarction; NSTE ACS = Non-ST-elevation Acute coronary Syndrome; PCI = Percutaneous Coronary Intervention; LD = Loading Dose; MD = Maintenance Dose; NNT = Number Needed to Treat; CV = Cardiovascular</a:t>
            </a:r>
          </a:p>
        </p:txBody>
      </p:sp>
      <p:sp>
        <p:nvSpPr>
          <p:cNvPr id="141373" name="Text Box 6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27.  Management of Acute Coronary Syndromes</a:t>
            </a:r>
            <a:endParaRPr lang="en-CA" altLang="en-US" sz="2400"/>
          </a:p>
        </p:txBody>
      </p:sp>
    </p:spTree>
    <p:custDataLst>
      <p:tags r:id="rId1"/>
    </p:custData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8" grpId="0" animBg="1"/>
      <p:bldP spid="1029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4_Office Theme">
  <a:themeElements>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9_Office Theme">
  <a:themeElements>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9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12</TotalTime>
  <Words>4113</Words>
  <Application>Microsoft Macintosh PowerPoint</Application>
  <PresentationFormat>Letter Paper (8.5x11 in)</PresentationFormat>
  <Paragraphs>344</Paragraphs>
  <Slides>29</Slides>
  <Notes>12</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29</vt:i4>
      </vt:variant>
    </vt:vector>
  </HeadingPairs>
  <TitlesOfParts>
    <vt:vector size="43" baseType="lpstr">
      <vt:lpstr>Calibri</vt:lpstr>
      <vt:lpstr>Helvetica</vt:lpstr>
      <vt:lpstr>MS PGothic</vt:lpstr>
      <vt:lpstr>ＭＳ Ｐゴシック</vt:lpstr>
      <vt:lpstr>Open Sans</vt:lpstr>
      <vt:lpstr>Open Sans Light</vt:lpstr>
      <vt:lpstr>Times New Roman</vt:lpstr>
      <vt:lpstr>Wingdings</vt:lpstr>
      <vt:lpstr>Arial</vt:lpstr>
      <vt:lpstr>Office Theme</vt:lpstr>
      <vt:lpstr>1_Office Theme</vt:lpstr>
      <vt:lpstr>4_Office Theme</vt:lpstr>
      <vt:lpstr>14_Office Theme</vt:lpstr>
      <vt:lpstr>19_Office Theme</vt:lpstr>
      <vt:lpstr>Management of Acute Coronary Syndromes</vt:lpstr>
      <vt:lpstr>PowerPoint Presentation</vt:lpstr>
      <vt:lpstr>Key Changes</vt:lpstr>
      <vt:lpstr>Acute Coronary Syndrome Checklist</vt:lpstr>
      <vt:lpstr>Screening for Type 2 Diabetes in Acute Coronary Syndromes</vt:lpstr>
      <vt:lpstr>PowerPoint Presentation</vt:lpstr>
      <vt:lpstr>All people with diabetes and ACS should receive the same treatments as those without diabetes…   with some differences</vt:lpstr>
      <vt:lpstr>Dual Anti-platelet Therapy in Patients with Diabetes</vt:lpstr>
      <vt:lpstr>TRITON Study: Prasugrel vs. Clopidogrel </vt:lpstr>
      <vt:lpstr>TRITON: Diabetes Subgroup - Prasugrel</vt:lpstr>
      <vt:lpstr>PowerPoint Presentation</vt:lpstr>
      <vt:lpstr>Dual Anti-platelet Therapy in People with diabetes and ACS</vt:lpstr>
      <vt:lpstr>Comparison of Anti-platelet Therapies </vt:lpstr>
      <vt:lpstr>Extended Dual Anti-Platelet Therapy: PEGASUS Trial</vt:lpstr>
      <vt:lpstr>Extended Dual Anti-Platelet Therapy beyond 1 year After Myocardial Infarction  (PEGASUS)</vt:lpstr>
      <vt:lpstr>Glycemic Control Among People with ACS</vt:lpstr>
      <vt:lpstr>Recommendation 1</vt:lpstr>
      <vt:lpstr>Recommendation 2</vt:lpstr>
      <vt:lpstr>Recommendation 3</vt:lpstr>
      <vt:lpstr>Recommendation 3 cont’d</vt:lpstr>
      <vt:lpstr>Recommendation 3 cont’d</vt:lpstr>
      <vt:lpstr>Recommendation 3 cont’d</vt:lpstr>
      <vt:lpstr>Key Messages</vt:lpstr>
      <vt:lpstr>Key Messages</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Acute Coronary Syndromes</dc:title>
  <dc:creator>Kate Campbell</dc:creator>
  <cp:lastModifiedBy>Kate Campbell</cp:lastModifiedBy>
  <cp:revision>4</cp:revision>
  <cp:lastPrinted>2017-01-20T14:54:31Z</cp:lastPrinted>
  <dcterms:created xsi:type="dcterms:W3CDTF">2018-04-09T17:37:04Z</dcterms:created>
  <dcterms:modified xsi:type="dcterms:W3CDTF">2018-10-24T02:50:55Z</dcterms:modified>
</cp:coreProperties>
</file>