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6"/>
  </p:sldMasterIdLst>
  <p:notesMasterIdLst>
    <p:notesMasterId r:id="rId48"/>
  </p:notesMasterIdLst>
  <p:handoutMasterIdLst>
    <p:handoutMasterId r:id="rId49"/>
  </p:handoutMasterIdLst>
  <p:sldIdLst>
    <p:sldId id="272" r:id="rId7"/>
    <p:sldId id="285" r:id="rId8"/>
    <p:sldId id="287" r:id="rId9"/>
    <p:sldId id="288" r:id="rId10"/>
    <p:sldId id="343" r:id="rId11"/>
    <p:sldId id="289" r:id="rId12"/>
    <p:sldId id="290" r:id="rId13"/>
    <p:sldId id="291" r:id="rId14"/>
    <p:sldId id="292" r:id="rId15"/>
    <p:sldId id="293" r:id="rId16"/>
    <p:sldId id="325" r:id="rId17"/>
    <p:sldId id="294" r:id="rId18"/>
    <p:sldId id="295" r:id="rId19"/>
    <p:sldId id="296" r:id="rId20"/>
    <p:sldId id="297" r:id="rId21"/>
    <p:sldId id="298" r:id="rId22"/>
    <p:sldId id="326" r:id="rId23"/>
    <p:sldId id="306" r:id="rId24"/>
    <p:sldId id="301" r:id="rId25"/>
    <p:sldId id="300" r:id="rId26"/>
    <p:sldId id="302" r:id="rId27"/>
    <p:sldId id="344" r:id="rId28"/>
    <p:sldId id="345" r:id="rId29"/>
    <p:sldId id="346" r:id="rId30"/>
    <p:sldId id="347" r:id="rId31"/>
    <p:sldId id="348" r:id="rId32"/>
    <p:sldId id="324" r:id="rId33"/>
    <p:sldId id="273" r:id="rId34"/>
    <p:sldId id="303" r:id="rId35"/>
    <p:sldId id="304" r:id="rId36"/>
    <p:sldId id="329" r:id="rId37"/>
    <p:sldId id="333" r:id="rId38"/>
    <p:sldId id="334" r:id="rId39"/>
    <p:sldId id="335" r:id="rId40"/>
    <p:sldId id="332" r:id="rId41"/>
    <p:sldId id="339" r:id="rId42"/>
    <p:sldId id="305" r:id="rId43"/>
    <p:sldId id="274" r:id="rId44"/>
    <p:sldId id="331" r:id="rId45"/>
    <p:sldId id="338" r:id="rId46"/>
    <p:sldId id="282" r:id="rId47"/>
  </p:sldIdLst>
  <p:sldSz cx="12192000" cy="6858000"/>
  <p:notesSz cx="7010400" cy="9236075"/>
  <p:embeddedFontLst>
    <p:embeddedFont>
      <p:font typeface="Times" panose="02020603050405020304" pitchFamily="18" charset="0"/>
      <p:regular r:id="rId50"/>
      <p:bold r:id="rId51"/>
      <p:italic r:id="rId52"/>
      <p:boldItalic r:id="rId53"/>
    </p:embeddedFont>
    <p:embeddedFont>
      <p:font typeface="Calibri" panose="020F0502020204030204" pitchFamily="34" charset="0"/>
      <p:regular r:id="rId54"/>
      <p:bold r:id="rId55"/>
      <p:italic r:id="rId56"/>
      <p:boldItalic r:id="rId57"/>
    </p:embeddedFont>
    <p:embeddedFont>
      <p:font typeface="Calibri Light" panose="020F0302020204030204" pitchFamily="34" charset="0"/>
      <p:regular r:id="rId58"/>
      <p:italic r:id="rId59"/>
    </p:embeddedFont>
    <p:embeddedFont>
      <p:font typeface="Helvetica" panose="020B0604020202020204" pitchFamily="34" charset="0"/>
      <p:regular r:id="rId60"/>
      <p:bold r:id="rId61"/>
      <p:italic r:id="rId62"/>
      <p:boldItalic r:id="rId63"/>
    </p:embeddedFont>
    <p:embeddedFont>
      <p:font typeface="Open Sans" panose="020B0604020202020204" charset="0"/>
      <p:regular r:id="rId64"/>
      <p:bold r:id="rId65"/>
      <p:italic r:id="rId66"/>
      <p:boldItalic r:id="rId67"/>
    </p:embeddedFont>
    <p:embeddedFont>
      <p:font typeface="Montserrat" panose="020B0604020202020204" charset="0"/>
      <p:regular r:id="rId68"/>
      <p:bold r:id="rId69"/>
      <p:italic r:id="rId70"/>
      <p:boldItalic r:id="rId71"/>
    </p:embeddedFont>
    <p:embeddedFont>
      <p:font typeface="Open Sans Light" panose="020B0604020202020204" charset="0"/>
      <p:regular r:id="rId72"/>
      <p:italic r:id="rId73"/>
    </p:embeddedFont>
    <p:embeddedFont>
      <p:font typeface="MS PGothic" panose="020B0600070205080204" pitchFamily="34" charset="-128"/>
      <p:regular r:id="rId74"/>
    </p:embeddedFont>
  </p:embeddedFontLst>
  <p:defaultText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4" userDrawn="1">
          <p15:clr>
            <a:srgbClr val="A4A3A4"/>
          </p15:clr>
        </p15:guide>
        <p15:guide id="2" pos="4224" userDrawn="1">
          <p15:clr>
            <a:srgbClr val="A4A3A4"/>
          </p15:clr>
        </p15:guide>
        <p15:guide id="3" orient="horz" pos="2160" userDrawn="1">
          <p15:clr>
            <a:srgbClr val="A4A3A4"/>
          </p15:clr>
        </p15:guide>
        <p15:guide id="4" pos="3840" userDrawn="1">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50F6E5-30C6-4565-AA4F-49A9BADF19B7}" v="49" dt="2025-03-07T17:56:42.349"/>
    <p1510:client id="{C7F55A15-852B-4139-94DF-23AA06401687}" v="356" dt="2025-03-05T19:56:42.4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073" autoAdjust="0"/>
  </p:normalViewPr>
  <p:slideViewPr>
    <p:cSldViewPr snapToGrid="0">
      <p:cViewPr varScale="1">
        <p:scale>
          <a:sx n="61" d="100"/>
          <a:sy n="61" d="100"/>
        </p:scale>
        <p:origin x="1254" y="78"/>
      </p:cViewPr>
      <p:guideLst>
        <p:guide orient="horz" pos="2304"/>
        <p:guide pos="4224"/>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font" Target="fonts/font22.fntdata"/><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font" Target="fonts/font25.fntdata"/><Relationship Id="rId87"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font" Target="fonts/font12.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font" Target="fonts/font2.fntdata"/><Relationship Id="rId72" Type="http://schemas.openxmlformats.org/officeDocument/2006/relationships/font" Target="fonts/font23.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presProps" Target="presProps.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57"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J. Bresolin" userId="e4e2aa98-858e-4e99-8d6e-869f37c1ad1a" providerId="ADAL" clId="{7A75B2C3-297C-B94E-ADD5-79FF3EFF4542}"/>
    <pc:docChg chg="undo custSel modSld">
      <pc:chgData name="J.J. Bresolin" userId="e4e2aa98-858e-4e99-8d6e-869f37c1ad1a" providerId="ADAL" clId="{7A75B2C3-297C-B94E-ADD5-79FF3EFF4542}" dt="2022-12-08T15:35:40.395" v="8" actId="20577"/>
      <pc:docMkLst>
        <pc:docMk/>
      </pc:docMkLst>
      <pc:sldChg chg="modSp mod">
        <pc:chgData name="J.J. Bresolin" userId="e4e2aa98-858e-4e99-8d6e-869f37c1ad1a" providerId="ADAL" clId="{7A75B2C3-297C-B94E-ADD5-79FF3EFF4542}" dt="2022-12-08T15:35:40.395" v="8" actId="20577"/>
        <pc:sldMkLst>
          <pc:docMk/>
          <pc:sldMk cId="3458307408" sldId="273"/>
        </pc:sldMkLst>
        <pc:spChg chg="mod">
          <ac:chgData name="J.J. Bresolin" userId="e4e2aa98-858e-4e99-8d6e-869f37c1ad1a" providerId="ADAL" clId="{7A75B2C3-297C-B94E-ADD5-79FF3EFF4542}" dt="2022-12-08T15:35:40.395" v="8" actId="20577"/>
          <ac:spMkLst>
            <pc:docMk/>
            <pc:sldMk cId="3458307408" sldId="273"/>
            <ac:spMk id="2" creationId="{00000000-0000-0000-0000-000000000000}"/>
          </ac:spMkLst>
        </pc:spChg>
      </pc:sldChg>
    </pc:docChg>
  </pc:docChgLst>
  <pc:docChgLst>
    <pc:chgData name="Brandy Wicklow" userId="e2vAKsKOGzPNap8Mv35r1bX9RKwuHImo4TWg76AHALU=" providerId="None" clId="Web-{C7F55A15-852B-4139-94DF-23AA06401687}"/>
    <pc:docChg chg="modSld">
      <pc:chgData name="Brandy Wicklow" userId="e2vAKsKOGzPNap8Mv35r1bX9RKwuHImo4TWg76AHALU=" providerId="None" clId="Web-{C7F55A15-852B-4139-94DF-23AA06401687}" dt="2025-03-05T19:56:42.449" v="233" actId="1076"/>
      <pc:docMkLst>
        <pc:docMk/>
      </pc:docMkLst>
      <pc:sldChg chg="modSp">
        <pc:chgData name="Brandy Wicklow" userId="e2vAKsKOGzPNap8Mv35r1bX9RKwuHImo4TWg76AHALU=" providerId="None" clId="Web-{C7F55A15-852B-4139-94DF-23AA06401687}" dt="2025-03-05T19:20:18.927" v="0" actId="1076"/>
        <pc:sldMkLst>
          <pc:docMk/>
          <pc:sldMk cId="2591177173" sldId="285"/>
        </pc:sldMkLst>
        <pc:spChg chg="mod">
          <ac:chgData name="Brandy Wicklow" userId="e2vAKsKOGzPNap8Mv35r1bX9RKwuHImo4TWg76AHALU=" providerId="None" clId="Web-{C7F55A15-852B-4139-94DF-23AA06401687}" dt="2025-03-05T19:20:18.927" v="0" actId="1076"/>
          <ac:spMkLst>
            <pc:docMk/>
            <pc:sldMk cId="2591177173" sldId="285"/>
            <ac:spMk id="10" creationId="{DE799CA9-ADBA-8796-E162-6321F0D9CCFF}"/>
          </ac:spMkLst>
        </pc:spChg>
      </pc:sldChg>
      <pc:sldChg chg="modSp">
        <pc:chgData name="Brandy Wicklow" userId="e2vAKsKOGzPNap8Mv35r1bX9RKwuHImo4TWg76AHALU=" providerId="None" clId="Web-{C7F55A15-852B-4139-94DF-23AA06401687}" dt="2025-03-05T19:21:07.006" v="67" actId="1076"/>
        <pc:sldMkLst>
          <pc:docMk/>
          <pc:sldMk cId="3236832080" sldId="286"/>
        </pc:sldMkLst>
        <pc:graphicFrameChg chg="mod modGraphic">
          <ac:chgData name="Brandy Wicklow" userId="e2vAKsKOGzPNap8Mv35r1bX9RKwuHImo4TWg76AHALU=" providerId="None" clId="Web-{C7F55A15-852B-4139-94DF-23AA06401687}" dt="2025-03-05T19:21:07.006" v="67" actId="1076"/>
          <ac:graphicFrameMkLst>
            <pc:docMk/>
            <pc:sldMk cId="3236832080" sldId="286"/>
            <ac:graphicFrameMk id="8" creationId="{9550CE61-69C9-4316-AFBA-34982DFB833C}"/>
          </ac:graphicFrameMkLst>
        </pc:graphicFrameChg>
      </pc:sldChg>
      <pc:sldChg chg="modSp">
        <pc:chgData name="Brandy Wicklow" userId="e2vAKsKOGzPNap8Mv35r1bX9RKwuHImo4TWg76AHALU=" providerId="None" clId="Web-{C7F55A15-852B-4139-94DF-23AA06401687}" dt="2025-03-05T19:21:34.164" v="70" actId="14100"/>
        <pc:sldMkLst>
          <pc:docMk/>
          <pc:sldMk cId="3884184792" sldId="288"/>
        </pc:sldMkLst>
        <pc:spChg chg="mod">
          <ac:chgData name="Brandy Wicklow" userId="e2vAKsKOGzPNap8Mv35r1bX9RKwuHImo4TWg76AHALU=" providerId="None" clId="Web-{C7F55A15-852B-4139-94DF-23AA06401687}" dt="2025-03-05T19:21:34.164" v="70" actId="14100"/>
          <ac:spMkLst>
            <pc:docMk/>
            <pc:sldMk cId="3884184792" sldId="288"/>
            <ac:spMk id="2" creationId="{00000000-0000-0000-0000-000000000000}"/>
          </ac:spMkLst>
        </pc:spChg>
        <pc:picChg chg="mod">
          <ac:chgData name="Brandy Wicklow" userId="e2vAKsKOGzPNap8Mv35r1bX9RKwuHImo4TWg76AHALU=" providerId="None" clId="Web-{C7F55A15-852B-4139-94DF-23AA06401687}" dt="2025-03-05T19:21:19.757" v="68" actId="1076"/>
          <ac:picMkLst>
            <pc:docMk/>
            <pc:sldMk cId="3884184792" sldId="288"/>
            <ac:picMk id="3" creationId="{00000000-0000-0000-0000-000000000000}"/>
          </ac:picMkLst>
        </pc:picChg>
      </pc:sldChg>
      <pc:sldChg chg="delSp modSp">
        <pc:chgData name="Brandy Wicklow" userId="e2vAKsKOGzPNap8Mv35r1bX9RKwuHImo4TWg76AHALU=" providerId="None" clId="Web-{C7F55A15-852B-4139-94DF-23AA06401687}" dt="2025-03-05T19:26:48.174" v="220" actId="1076"/>
        <pc:sldMkLst>
          <pc:docMk/>
          <pc:sldMk cId="3744528680" sldId="289"/>
        </pc:sldMkLst>
        <pc:spChg chg="del">
          <ac:chgData name="Brandy Wicklow" userId="e2vAKsKOGzPNap8Mv35r1bX9RKwuHImo4TWg76AHALU=" providerId="None" clId="Web-{C7F55A15-852B-4139-94DF-23AA06401687}" dt="2025-03-05T19:22:02.430" v="72"/>
          <ac:spMkLst>
            <pc:docMk/>
            <pc:sldMk cId="3744528680" sldId="289"/>
            <ac:spMk id="2" creationId="{F60F4EE2-3D00-4EC4-BE1A-07BF1B1B0789}"/>
          </ac:spMkLst>
        </pc:spChg>
        <pc:spChg chg="mod">
          <ac:chgData name="Brandy Wicklow" userId="e2vAKsKOGzPNap8Mv35r1bX9RKwuHImo4TWg76AHALU=" providerId="None" clId="Web-{C7F55A15-852B-4139-94DF-23AA06401687}" dt="2025-03-05T19:26:48.174" v="220" actId="1076"/>
          <ac:spMkLst>
            <pc:docMk/>
            <pc:sldMk cId="3744528680" sldId="289"/>
            <ac:spMk id="3" creationId="{C5F98FB3-02F1-4D31-B9E5-ADEBA63E4473}"/>
          </ac:spMkLst>
        </pc:spChg>
        <pc:spChg chg="mod">
          <ac:chgData name="Brandy Wicklow" userId="e2vAKsKOGzPNap8Mv35r1bX9RKwuHImo4TWg76AHALU=" providerId="None" clId="Web-{C7F55A15-852B-4139-94DF-23AA06401687}" dt="2025-03-05T19:25:44.813" v="215" actId="20577"/>
          <ac:spMkLst>
            <pc:docMk/>
            <pc:sldMk cId="3744528680" sldId="289"/>
            <ac:spMk id="4" creationId="{8C8B800C-49D1-4CB5-9202-69FACFEE93E1}"/>
          </ac:spMkLst>
        </pc:spChg>
        <pc:spChg chg="mod">
          <ac:chgData name="Brandy Wicklow" userId="e2vAKsKOGzPNap8Mv35r1bX9RKwuHImo4TWg76AHALU=" providerId="None" clId="Web-{C7F55A15-852B-4139-94DF-23AA06401687}" dt="2025-03-05T19:22:21.978" v="74" actId="1076"/>
          <ac:spMkLst>
            <pc:docMk/>
            <pc:sldMk cId="3744528680" sldId="289"/>
            <ac:spMk id="29" creationId="{299689A1-6669-4EC1-834F-7F8FAAEA5079}"/>
          </ac:spMkLst>
        </pc:spChg>
      </pc:sldChg>
      <pc:sldChg chg="modSp">
        <pc:chgData name="Brandy Wicklow" userId="e2vAKsKOGzPNap8Mv35r1bX9RKwuHImo4TWg76AHALU=" providerId="None" clId="Web-{C7F55A15-852B-4139-94DF-23AA06401687}" dt="2025-03-05T19:27:52.989" v="223" actId="1076"/>
        <pc:sldMkLst>
          <pc:docMk/>
          <pc:sldMk cId="2427986330" sldId="290"/>
        </pc:sldMkLst>
        <pc:spChg chg="mod">
          <ac:chgData name="Brandy Wicklow" userId="e2vAKsKOGzPNap8Mv35r1bX9RKwuHImo4TWg76AHALU=" providerId="None" clId="Web-{C7F55A15-852B-4139-94DF-23AA06401687}" dt="2025-03-05T19:27:34.473" v="221" actId="1076"/>
          <ac:spMkLst>
            <pc:docMk/>
            <pc:sldMk cId="2427986330" sldId="290"/>
            <ac:spMk id="3" creationId="{1064901C-852B-D9BF-0425-3A4F38DBAF43}"/>
          </ac:spMkLst>
        </pc:spChg>
        <pc:spChg chg="mod">
          <ac:chgData name="Brandy Wicklow" userId="e2vAKsKOGzPNap8Mv35r1bX9RKwuHImo4TWg76AHALU=" providerId="None" clId="Web-{C7F55A15-852B-4139-94DF-23AA06401687}" dt="2025-03-05T19:27:44.395" v="222" actId="1076"/>
          <ac:spMkLst>
            <pc:docMk/>
            <pc:sldMk cId="2427986330" sldId="290"/>
            <ac:spMk id="9" creationId="{82CDF4E4-BBE4-742F-BE16-7C55B58FC9AB}"/>
          </ac:spMkLst>
        </pc:spChg>
        <pc:picChg chg="mod">
          <ac:chgData name="Brandy Wicklow" userId="e2vAKsKOGzPNap8Mv35r1bX9RKwuHImo4TWg76AHALU=" providerId="None" clId="Web-{C7F55A15-852B-4139-94DF-23AA06401687}" dt="2025-03-05T19:27:52.989" v="223" actId="1076"/>
          <ac:picMkLst>
            <pc:docMk/>
            <pc:sldMk cId="2427986330" sldId="290"/>
            <ac:picMk id="8" creationId="{55BC5F93-B884-1CC3-94A1-A433A897927C}"/>
          </ac:picMkLst>
        </pc:picChg>
      </pc:sldChg>
      <pc:sldChg chg="modSp">
        <pc:chgData name="Brandy Wicklow" userId="e2vAKsKOGzPNap8Mv35r1bX9RKwuHImo4TWg76AHALU=" providerId="None" clId="Web-{C7F55A15-852B-4139-94DF-23AA06401687}" dt="2025-03-05T19:29:05.695" v="231" actId="1076"/>
        <pc:sldMkLst>
          <pc:docMk/>
          <pc:sldMk cId="1793232538" sldId="291"/>
        </pc:sldMkLst>
        <pc:spChg chg="mod">
          <ac:chgData name="Brandy Wicklow" userId="e2vAKsKOGzPNap8Mv35r1bX9RKwuHImo4TWg76AHALU=" providerId="None" clId="Web-{C7F55A15-852B-4139-94DF-23AA06401687}" dt="2025-03-05T19:28:19.724" v="225" actId="14100"/>
          <ac:spMkLst>
            <pc:docMk/>
            <pc:sldMk cId="1793232538" sldId="291"/>
            <ac:spMk id="3" creationId="{00000000-0000-0000-0000-000000000000}"/>
          </ac:spMkLst>
        </pc:spChg>
        <pc:spChg chg="mod">
          <ac:chgData name="Brandy Wicklow" userId="e2vAKsKOGzPNap8Mv35r1bX9RKwuHImo4TWg76AHALU=" providerId="None" clId="Web-{C7F55A15-852B-4139-94DF-23AA06401687}" dt="2025-03-05T19:28:51.444" v="229" actId="1076"/>
          <ac:spMkLst>
            <pc:docMk/>
            <pc:sldMk cId="1793232538" sldId="291"/>
            <ac:spMk id="6" creationId="{05E97127-9055-43FB-BA2D-64B89519FB11}"/>
          </ac:spMkLst>
        </pc:spChg>
        <pc:spChg chg="mod">
          <ac:chgData name="Brandy Wicklow" userId="e2vAKsKOGzPNap8Mv35r1bX9RKwuHImo4TWg76AHALU=" providerId="None" clId="Web-{C7F55A15-852B-4139-94DF-23AA06401687}" dt="2025-03-05T19:28:26.240" v="226" actId="1076"/>
          <ac:spMkLst>
            <pc:docMk/>
            <pc:sldMk cId="1793232538" sldId="291"/>
            <ac:spMk id="7" creationId="{C137A9A9-5A04-4AAD-992C-A28DB2A8D5A9}"/>
          </ac:spMkLst>
        </pc:spChg>
        <pc:spChg chg="mod">
          <ac:chgData name="Brandy Wicklow" userId="e2vAKsKOGzPNap8Mv35r1bX9RKwuHImo4TWg76AHALU=" providerId="None" clId="Web-{C7F55A15-852B-4139-94DF-23AA06401687}" dt="2025-03-05T19:28:44.413" v="228" actId="1076"/>
          <ac:spMkLst>
            <pc:docMk/>
            <pc:sldMk cId="1793232538" sldId="291"/>
            <ac:spMk id="9" creationId="{44B94173-86F7-4DB8-9F1A-A6B5DE52EDF7}"/>
          </ac:spMkLst>
        </pc:spChg>
        <pc:picChg chg="mod">
          <ac:chgData name="Brandy Wicklow" userId="e2vAKsKOGzPNap8Mv35r1bX9RKwuHImo4TWg76AHALU=" providerId="None" clId="Web-{C7F55A15-852B-4139-94DF-23AA06401687}" dt="2025-03-05T19:29:05.695" v="231" actId="1076"/>
          <ac:picMkLst>
            <pc:docMk/>
            <pc:sldMk cId="1793232538" sldId="291"/>
            <ac:picMk id="4" creationId="{00000000-0000-0000-0000-000000000000}"/>
          </ac:picMkLst>
        </pc:picChg>
      </pc:sldChg>
      <pc:sldChg chg="modSp">
        <pc:chgData name="Brandy Wicklow" userId="e2vAKsKOGzPNap8Mv35r1bX9RKwuHImo4TWg76AHALU=" providerId="None" clId="Web-{C7F55A15-852B-4139-94DF-23AA06401687}" dt="2025-03-05T19:30:46.808" v="232" actId="1076"/>
        <pc:sldMkLst>
          <pc:docMk/>
          <pc:sldMk cId="1690055554" sldId="292"/>
        </pc:sldMkLst>
        <pc:spChg chg="mod">
          <ac:chgData name="Brandy Wicklow" userId="e2vAKsKOGzPNap8Mv35r1bX9RKwuHImo4TWg76AHALU=" providerId="None" clId="Web-{C7F55A15-852B-4139-94DF-23AA06401687}" dt="2025-03-05T19:30:46.808" v="232" actId="1076"/>
          <ac:spMkLst>
            <pc:docMk/>
            <pc:sldMk cId="1690055554" sldId="292"/>
            <ac:spMk id="3" creationId="{00000000-0000-0000-0000-000000000000}"/>
          </ac:spMkLst>
        </pc:spChg>
      </pc:sldChg>
      <pc:sldChg chg="modSp">
        <pc:chgData name="Brandy Wicklow" userId="e2vAKsKOGzPNap8Mv35r1bX9RKwuHImo4TWg76AHALU=" providerId="None" clId="Web-{C7F55A15-852B-4139-94DF-23AA06401687}" dt="2025-03-05T19:56:42.449" v="233" actId="1076"/>
        <pc:sldMkLst>
          <pc:docMk/>
          <pc:sldMk cId="330750688" sldId="293"/>
        </pc:sldMkLst>
        <pc:spChg chg="mod">
          <ac:chgData name="Brandy Wicklow" userId="e2vAKsKOGzPNap8Mv35r1bX9RKwuHImo4TWg76AHALU=" providerId="None" clId="Web-{C7F55A15-852B-4139-94DF-23AA06401687}" dt="2025-03-05T19:56:42.449" v="233" actId="1076"/>
          <ac:spMkLst>
            <pc:docMk/>
            <pc:sldMk cId="330750688" sldId="293"/>
            <ac:spMk id="3" creationId="{00000000-0000-0000-0000-000000000000}"/>
          </ac:spMkLst>
        </pc:spChg>
      </pc:sldChg>
    </pc:docChg>
  </pc:docChgLst>
  <pc:docChgLst>
    <pc:chgData name="Brandy Wicklow" userId="e2vAKsKOGzPNap8Mv35r1bX9RKwuHImo4TWg76AHALU=" providerId="None" clId="Web-{A650F6E5-30C6-4565-AA4F-49A9BADF19B7}"/>
    <pc:docChg chg="modSld">
      <pc:chgData name="Brandy Wicklow" userId="e2vAKsKOGzPNap8Mv35r1bX9RKwuHImo4TWg76AHALU=" providerId="None" clId="Web-{A650F6E5-30C6-4565-AA4F-49A9BADF19B7}" dt="2025-03-07T17:56:42.349" v="40" actId="1076"/>
      <pc:docMkLst>
        <pc:docMk/>
      </pc:docMkLst>
      <pc:sldChg chg="modSp">
        <pc:chgData name="Brandy Wicklow" userId="e2vAKsKOGzPNap8Mv35r1bX9RKwuHImo4TWg76AHALU=" providerId="None" clId="Web-{A650F6E5-30C6-4565-AA4F-49A9BADF19B7}" dt="2025-03-07T17:55:28.739" v="33" actId="1076"/>
        <pc:sldMkLst>
          <pc:docMk/>
          <pc:sldMk cId="1690055554" sldId="292"/>
        </pc:sldMkLst>
        <pc:spChg chg="mod">
          <ac:chgData name="Brandy Wicklow" userId="e2vAKsKOGzPNap8Mv35r1bX9RKwuHImo4TWg76AHALU=" providerId="None" clId="Web-{A650F6E5-30C6-4565-AA4F-49A9BADF19B7}" dt="2025-03-07T17:55:23.833" v="32" actId="1076"/>
          <ac:spMkLst>
            <pc:docMk/>
            <pc:sldMk cId="1690055554" sldId="292"/>
            <ac:spMk id="2" creationId="{A68F04C8-D107-44D8-8CDE-9F164CC8362D}"/>
          </ac:spMkLst>
        </pc:spChg>
        <pc:spChg chg="mod">
          <ac:chgData name="Brandy Wicklow" userId="e2vAKsKOGzPNap8Mv35r1bX9RKwuHImo4TWg76AHALU=" providerId="None" clId="Web-{A650F6E5-30C6-4565-AA4F-49A9BADF19B7}" dt="2025-03-07T17:55:28.739" v="33" actId="1076"/>
          <ac:spMkLst>
            <pc:docMk/>
            <pc:sldMk cId="1690055554" sldId="292"/>
            <ac:spMk id="5" creationId="{ADC37EEB-F16F-455B-9E38-68C9329798CA}"/>
          </ac:spMkLst>
        </pc:spChg>
        <pc:spChg chg="mod">
          <ac:chgData name="Brandy Wicklow" userId="e2vAKsKOGzPNap8Mv35r1bX9RKwuHImo4TWg76AHALU=" providerId="None" clId="Web-{A650F6E5-30C6-4565-AA4F-49A9BADF19B7}" dt="2025-03-07T17:55:12.052" v="31" actId="1076"/>
          <ac:spMkLst>
            <pc:docMk/>
            <pc:sldMk cId="1690055554" sldId="292"/>
            <ac:spMk id="6" creationId="{F205D2CD-FD3A-4681-8E15-65D1B65775EE}"/>
          </ac:spMkLst>
        </pc:spChg>
        <pc:graphicFrameChg chg="mod modGraphic">
          <ac:chgData name="Brandy Wicklow" userId="e2vAKsKOGzPNap8Mv35r1bX9RKwuHImo4TWg76AHALU=" providerId="None" clId="Web-{A650F6E5-30C6-4565-AA4F-49A9BADF19B7}" dt="2025-03-07T17:55:03.958" v="30"/>
          <ac:graphicFrameMkLst>
            <pc:docMk/>
            <pc:sldMk cId="1690055554" sldId="292"/>
            <ac:graphicFrameMk id="4" creationId="{062B17B9-2D7D-4A8C-B5E4-B994CA4657A0}"/>
          </ac:graphicFrameMkLst>
        </pc:graphicFrameChg>
      </pc:sldChg>
      <pc:sldChg chg="modSp">
        <pc:chgData name="Brandy Wicklow" userId="e2vAKsKOGzPNap8Mv35r1bX9RKwuHImo4TWg76AHALU=" providerId="None" clId="Web-{A650F6E5-30C6-4565-AA4F-49A9BADF19B7}" dt="2025-03-07T17:55:52.646" v="37" actId="1076"/>
        <pc:sldMkLst>
          <pc:docMk/>
          <pc:sldMk cId="330750688" sldId="293"/>
        </pc:sldMkLst>
        <pc:spChg chg="mod">
          <ac:chgData name="Brandy Wicklow" userId="e2vAKsKOGzPNap8Mv35r1bX9RKwuHImo4TWg76AHALU=" providerId="None" clId="Web-{A650F6E5-30C6-4565-AA4F-49A9BADF19B7}" dt="2025-03-07T17:55:42.786" v="36" actId="20577"/>
          <ac:spMkLst>
            <pc:docMk/>
            <pc:sldMk cId="330750688" sldId="293"/>
            <ac:spMk id="3" creationId="{00000000-0000-0000-0000-000000000000}"/>
          </ac:spMkLst>
        </pc:spChg>
        <pc:spChg chg="mod">
          <ac:chgData name="Brandy Wicklow" userId="e2vAKsKOGzPNap8Mv35r1bX9RKwuHImo4TWg76AHALU=" providerId="None" clId="Web-{A650F6E5-30C6-4565-AA4F-49A9BADF19B7}" dt="2025-03-07T17:55:52.646" v="37" actId="1076"/>
          <ac:spMkLst>
            <pc:docMk/>
            <pc:sldMk cId="330750688" sldId="293"/>
            <ac:spMk id="8" creationId="{CCE47845-CE75-4555-8DFE-8B6316B6142C}"/>
          </ac:spMkLst>
        </pc:spChg>
      </pc:sldChg>
      <pc:sldChg chg="modSp">
        <pc:chgData name="Brandy Wicklow" userId="e2vAKsKOGzPNap8Mv35r1bX9RKwuHImo4TWg76AHALU=" providerId="None" clId="Web-{A650F6E5-30C6-4565-AA4F-49A9BADF19B7}" dt="2025-03-07T17:56:29.740" v="38" actId="1076"/>
        <pc:sldMkLst>
          <pc:docMk/>
          <pc:sldMk cId="1797597535" sldId="295"/>
        </pc:sldMkLst>
        <pc:spChg chg="mod">
          <ac:chgData name="Brandy Wicklow" userId="e2vAKsKOGzPNap8Mv35r1bX9RKwuHImo4TWg76AHALU=" providerId="None" clId="Web-{A650F6E5-30C6-4565-AA4F-49A9BADF19B7}" dt="2025-03-07T17:56:29.740" v="38" actId="1076"/>
          <ac:spMkLst>
            <pc:docMk/>
            <pc:sldMk cId="1797597535" sldId="295"/>
            <ac:spMk id="3" creationId="{00000000-0000-0000-0000-000000000000}"/>
          </ac:spMkLst>
        </pc:spChg>
      </pc:sldChg>
      <pc:sldChg chg="modSp">
        <pc:chgData name="Brandy Wicklow" userId="e2vAKsKOGzPNap8Mv35r1bX9RKwuHImo4TWg76AHALU=" providerId="None" clId="Web-{A650F6E5-30C6-4565-AA4F-49A9BADF19B7}" dt="2025-03-07T17:56:34.443" v="39" actId="1076"/>
        <pc:sldMkLst>
          <pc:docMk/>
          <pc:sldMk cId="2953871847" sldId="296"/>
        </pc:sldMkLst>
        <pc:spChg chg="mod">
          <ac:chgData name="Brandy Wicklow" userId="e2vAKsKOGzPNap8Mv35r1bX9RKwuHImo4TWg76AHALU=" providerId="None" clId="Web-{A650F6E5-30C6-4565-AA4F-49A9BADF19B7}" dt="2025-03-07T17:56:34.443" v="39" actId="1076"/>
          <ac:spMkLst>
            <pc:docMk/>
            <pc:sldMk cId="2953871847" sldId="296"/>
            <ac:spMk id="3" creationId="{00000000-0000-0000-0000-000000000000}"/>
          </ac:spMkLst>
        </pc:spChg>
      </pc:sldChg>
      <pc:sldChg chg="modSp">
        <pc:chgData name="Brandy Wicklow" userId="e2vAKsKOGzPNap8Mv35r1bX9RKwuHImo4TWg76AHALU=" providerId="None" clId="Web-{A650F6E5-30C6-4565-AA4F-49A9BADF19B7}" dt="2025-03-07T17:56:42.349" v="40" actId="1076"/>
        <pc:sldMkLst>
          <pc:docMk/>
          <pc:sldMk cId="1129793273" sldId="297"/>
        </pc:sldMkLst>
        <pc:spChg chg="mod">
          <ac:chgData name="Brandy Wicklow" userId="e2vAKsKOGzPNap8Mv35r1bX9RKwuHImo4TWg76AHALU=" providerId="None" clId="Web-{A650F6E5-30C6-4565-AA4F-49A9BADF19B7}" dt="2025-03-07T17:56:42.349" v="40" actId="1076"/>
          <ac:spMkLst>
            <pc:docMk/>
            <pc:sldMk cId="1129793273" sldId="297"/>
            <ac:spMk id="3" creationId="{00000000-0000-0000-0000-000000000000}"/>
          </ac:spMkLst>
        </pc:spChg>
      </pc:sldChg>
    </pc:docChg>
  </pc:docChgLst>
  <pc:docChgLst>
    <pc:chgData name="Lori Sroujian" userId="S::lori.sroujian@diabetes.ca::db76e129-b31c-4144-b7af-76904df2f9e2" providerId="AD" clId="Web-{253AD38E-8BAF-E5FA-498C-42546D1B4359}"/>
    <pc:docChg chg="addSld delSld">
      <pc:chgData name="Lori Sroujian" userId="S::lori.sroujian@diabetes.ca::db76e129-b31c-4144-b7af-76904df2f9e2" providerId="AD" clId="Web-{253AD38E-8BAF-E5FA-498C-42546D1B4359}" dt="2023-11-16T13:13:44.917" v="1"/>
      <pc:docMkLst>
        <pc:docMk/>
      </pc:docMkLst>
      <pc:sldChg chg="add del">
        <pc:chgData name="Lori Sroujian" userId="S::lori.sroujian@diabetes.ca::db76e129-b31c-4144-b7af-76904df2f9e2" providerId="AD" clId="Web-{253AD38E-8BAF-E5FA-498C-42546D1B4359}" dt="2023-11-16T13:13:44.917" v="1"/>
        <pc:sldMkLst>
          <pc:docMk/>
          <pc:sldMk cId="3458307408" sldId="273"/>
        </pc:sldMkLst>
      </pc:sldChg>
    </pc:docChg>
  </pc:docChgLst>
  <pc:docChgLst>
    <pc:chgData name="Kim Fletcher" userId="b40c309a-75a8-42c6-a4c5-5dcfbd75d910" providerId="ADAL" clId="{268CF09F-174A-4034-AE7B-EA46FC856728}"/>
    <pc:docChg chg="modMainMaster">
      <pc:chgData name="Kim Fletcher" userId="b40c309a-75a8-42c6-a4c5-5dcfbd75d910" providerId="ADAL" clId="{268CF09F-174A-4034-AE7B-EA46FC856728}" dt="2022-12-08T21:18:56.172" v="1"/>
      <pc:docMkLst>
        <pc:docMk/>
      </pc:docMkLst>
      <pc:sldMasterChg chg="addSp delSp modSp">
        <pc:chgData name="Kim Fletcher" userId="b40c309a-75a8-42c6-a4c5-5dcfbd75d910" providerId="ADAL" clId="{268CF09F-174A-4034-AE7B-EA46FC856728}" dt="2022-12-08T21:18:56.172" v="1"/>
        <pc:sldMasterMkLst>
          <pc:docMk/>
          <pc:sldMasterMk cId="1714282868" sldId="2147483648"/>
        </pc:sldMasterMkLst>
        <pc:spChg chg="mod">
          <ac:chgData name="Kim Fletcher" userId="b40c309a-75a8-42c6-a4c5-5dcfbd75d910" providerId="ADAL" clId="{268CF09F-174A-4034-AE7B-EA46FC856728}" dt="2022-12-08T21:18:56.172" v="1"/>
          <ac:spMkLst>
            <pc:docMk/>
            <pc:sldMasterMk cId="1714282868" sldId="2147483648"/>
            <ac:spMk id="4" creationId="{194E40F1-6A81-B969-D785-37C721455B5F}"/>
          </ac:spMkLst>
        </pc:spChg>
        <pc:grpChg chg="add mod">
          <ac:chgData name="Kim Fletcher" userId="b40c309a-75a8-42c6-a4c5-5dcfbd75d910" providerId="ADAL" clId="{268CF09F-174A-4034-AE7B-EA46FC856728}" dt="2022-12-08T21:18:56.172" v="1"/>
          <ac:grpSpMkLst>
            <pc:docMk/>
            <pc:sldMasterMk cId="1714282868" sldId="2147483648"/>
            <ac:grpSpMk id="2" creationId="{9F7C4D78-6663-48A2-A735-29179C8EFD05}"/>
          </ac:grpSpMkLst>
        </pc:grpChg>
        <pc:picChg chg="mod">
          <ac:chgData name="Kim Fletcher" userId="b40c309a-75a8-42c6-a4c5-5dcfbd75d910" providerId="ADAL" clId="{268CF09F-174A-4034-AE7B-EA46FC856728}" dt="2022-12-08T21:18:56.172" v="1"/>
          <ac:picMkLst>
            <pc:docMk/>
            <pc:sldMasterMk cId="1714282868" sldId="2147483648"/>
            <ac:picMk id="5" creationId="{64CD47F3-84E0-A278-ADD7-D34C1824689D}"/>
          </ac:picMkLst>
        </pc:picChg>
        <pc:picChg chg="del">
          <ac:chgData name="Kim Fletcher" userId="b40c309a-75a8-42c6-a4c5-5dcfbd75d910" providerId="ADAL" clId="{268CF09F-174A-4034-AE7B-EA46FC856728}" dt="2022-12-08T21:18:54.386" v="0" actId="478"/>
          <ac:picMkLst>
            <pc:docMk/>
            <pc:sldMasterMk cId="1714282868" sldId="2147483648"/>
            <ac:picMk id="2050" creationId="{00000000-0000-0000-0000-000000000000}"/>
          </ac:picMkLst>
        </pc:pic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852F48-4BC3-5B4F-B93A-D1FDEABE8757}" type="doc">
      <dgm:prSet loTypeId="urn:microsoft.com/office/officeart/2005/8/layout/hChevron3" loCatId="" qsTypeId="urn:microsoft.com/office/officeart/2005/8/quickstyle/simple1" qsCatId="simple" csTypeId="urn:microsoft.com/office/officeart/2005/8/colors/accent1_4" csCatId="accent1" phldr="1"/>
      <dgm:spPr/>
      <dgm:t>
        <a:bodyPr/>
        <a:lstStyle/>
        <a:p>
          <a:endParaRPr lang="en-US"/>
        </a:p>
      </dgm:t>
    </dgm:pt>
    <dgm:pt modelId="{DD36F6A6-3D69-FD48-801A-B37C1F02B30D}">
      <dgm:prSet phldrT="[Text]" custT="1"/>
      <dgm:spPr/>
      <dgm:t>
        <a:bodyPr/>
        <a:lstStyle/>
        <a:p>
          <a:r>
            <a:rPr lang="en-US" sz="1600" i="1" dirty="0"/>
            <a:t>Insulin Delivery       Device Choice:</a:t>
          </a:r>
        </a:p>
      </dgm:t>
    </dgm:pt>
    <dgm:pt modelId="{5FD147D4-05F2-3E4D-94DC-1AB97BA275B0}" type="parTrans" cxnId="{EE7A63AF-E09C-7449-8B1C-68AAD6E65E86}">
      <dgm:prSet/>
      <dgm:spPr/>
      <dgm:t>
        <a:bodyPr/>
        <a:lstStyle/>
        <a:p>
          <a:endParaRPr lang="en-US"/>
        </a:p>
      </dgm:t>
    </dgm:pt>
    <dgm:pt modelId="{0CBDE2D0-63A4-9640-B6FC-789C16156353}" type="sibTrans" cxnId="{EE7A63AF-E09C-7449-8B1C-68AAD6E65E86}">
      <dgm:prSet/>
      <dgm:spPr/>
      <dgm:t>
        <a:bodyPr/>
        <a:lstStyle/>
        <a:p>
          <a:endParaRPr lang="en-US"/>
        </a:p>
      </dgm:t>
    </dgm:pt>
    <dgm:pt modelId="{5131F0D6-C634-3A44-B4F3-176A2246228F}">
      <dgm:prSet custT="1"/>
      <dgm:spPr/>
      <dgm:t>
        <a:bodyPr/>
        <a:lstStyle/>
        <a:p>
          <a:r>
            <a:rPr lang="en-US" sz="1600" dirty="0"/>
            <a:t>Insulin Pump Therapy</a:t>
          </a:r>
        </a:p>
        <a:p>
          <a:r>
            <a:rPr lang="en-US" sz="1600" dirty="0"/>
            <a:t>(IPT) </a:t>
          </a:r>
        </a:p>
      </dgm:t>
    </dgm:pt>
    <dgm:pt modelId="{F01773A1-105C-0A44-A409-E6D7D7B2023B}" type="parTrans" cxnId="{B747E830-6E55-6242-AC9C-491011FD290D}">
      <dgm:prSet/>
      <dgm:spPr/>
      <dgm:t>
        <a:bodyPr/>
        <a:lstStyle/>
        <a:p>
          <a:endParaRPr lang="en-US"/>
        </a:p>
      </dgm:t>
    </dgm:pt>
    <dgm:pt modelId="{273C39F2-0256-A647-85DB-50DE4281B80E}" type="sibTrans" cxnId="{B747E830-6E55-6242-AC9C-491011FD290D}">
      <dgm:prSet/>
      <dgm:spPr/>
      <dgm:t>
        <a:bodyPr/>
        <a:lstStyle/>
        <a:p>
          <a:endParaRPr lang="en-US"/>
        </a:p>
      </dgm:t>
    </dgm:pt>
    <dgm:pt modelId="{D0FA298D-45C7-3942-9C72-269D11B05EEF}">
      <dgm:prSet phldrT="[Text]" custT="1"/>
      <dgm:spPr/>
      <dgm:t>
        <a:bodyPr/>
        <a:lstStyle/>
        <a:p>
          <a:r>
            <a:rPr lang="en-US" sz="1400" dirty="0"/>
            <a:t>Insulin Pump Therapy + Predictive Low Glucose Suspend</a:t>
          </a:r>
        </a:p>
        <a:p>
          <a:r>
            <a:rPr lang="en-US" sz="1600" dirty="0"/>
            <a:t>(IPT + PLGS)</a:t>
          </a:r>
          <a:endParaRPr lang="en-US" sz="1800" dirty="0"/>
        </a:p>
      </dgm:t>
    </dgm:pt>
    <dgm:pt modelId="{AF94C137-38E2-D948-8661-EE76168B6300}" type="parTrans" cxnId="{B1AB2BBB-9340-1A46-8C16-232D495FDE85}">
      <dgm:prSet/>
      <dgm:spPr/>
      <dgm:t>
        <a:bodyPr/>
        <a:lstStyle/>
        <a:p>
          <a:endParaRPr lang="en-US"/>
        </a:p>
      </dgm:t>
    </dgm:pt>
    <dgm:pt modelId="{75DC8D63-CCC6-864D-9E4B-4688FC93090F}" type="sibTrans" cxnId="{B1AB2BBB-9340-1A46-8C16-232D495FDE85}">
      <dgm:prSet/>
      <dgm:spPr/>
      <dgm:t>
        <a:bodyPr/>
        <a:lstStyle/>
        <a:p>
          <a:endParaRPr lang="en-US"/>
        </a:p>
      </dgm:t>
    </dgm:pt>
    <dgm:pt modelId="{88CC458F-E9A4-1E41-BA45-E4D84CAA2B6A}">
      <dgm:prSet phldrT="[Text]" custT="1"/>
      <dgm:spPr/>
      <dgm:t>
        <a:bodyPr/>
        <a:lstStyle/>
        <a:p>
          <a:r>
            <a:rPr lang="en-US" sz="1600" dirty="0"/>
            <a:t>Automated Insulin Delivery</a:t>
          </a:r>
        </a:p>
        <a:p>
          <a:r>
            <a:rPr lang="en-US" sz="1600" dirty="0"/>
            <a:t>(AID)</a:t>
          </a:r>
        </a:p>
      </dgm:t>
    </dgm:pt>
    <dgm:pt modelId="{D864EC4E-0E9F-7240-BF08-B808C7D4FA9E}" type="parTrans" cxnId="{A9C55584-E396-7346-9987-0E191ECBD89A}">
      <dgm:prSet/>
      <dgm:spPr/>
      <dgm:t>
        <a:bodyPr/>
        <a:lstStyle/>
        <a:p>
          <a:endParaRPr lang="en-US"/>
        </a:p>
      </dgm:t>
    </dgm:pt>
    <dgm:pt modelId="{7BE64EA0-EB66-7F4D-B3E6-5D177B0A4846}" type="sibTrans" cxnId="{A9C55584-E396-7346-9987-0E191ECBD89A}">
      <dgm:prSet/>
      <dgm:spPr/>
      <dgm:t>
        <a:bodyPr/>
        <a:lstStyle/>
        <a:p>
          <a:endParaRPr lang="en-US"/>
        </a:p>
      </dgm:t>
    </dgm:pt>
    <dgm:pt modelId="{218159AA-5CE2-2F45-8879-ABEED4DB1365}" type="pres">
      <dgm:prSet presAssocID="{07852F48-4BC3-5B4F-B93A-D1FDEABE8757}" presName="Name0" presStyleCnt="0">
        <dgm:presLayoutVars>
          <dgm:dir/>
          <dgm:resizeHandles val="exact"/>
        </dgm:presLayoutVars>
      </dgm:prSet>
      <dgm:spPr/>
      <dgm:t>
        <a:bodyPr/>
        <a:lstStyle/>
        <a:p>
          <a:endParaRPr lang="en-US"/>
        </a:p>
      </dgm:t>
    </dgm:pt>
    <dgm:pt modelId="{A424D6DD-1093-A449-9C50-176E28BFB23D}" type="pres">
      <dgm:prSet presAssocID="{DD36F6A6-3D69-FD48-801A-B37C1F02B30D}" presName="parTxOnly" presStyleLbl="node1" presStyleIdx="0" presStyleCnt="4" custScaleX="19716" custScaleY="72045" custLinFactX="-6448" custLinFactNeighborX="-100000" custLinFactNeighborY="16635">
        <dgm:presLayoutVars>
          <dgm:bulletEnabled val="1"/>
        </dgm:presLayoutVars>
      </dgm:prSet>
      <dgm:spPr/>
      <dgm:t>
        <a:bodyPr/>
        <a:lstStyle/>
        <a:p>
          <a:endParaRPr lang="en-US"/>
        </a:p>
      </dgm:t>
    </dgm:pt>
    <dgm:pt modelId="{B46EDEC6-5C46-D344-9288-03058350BD57}" type="pres">
      <dgm:prSet presAssocID="{0CBDE2D0-63A4-9640-B6FC-789C16156353}" presName="parSpace" presStyleCnt="0"/>
      <dgm:spPr/>
    </dgm:pt>
    <dgm:pt modelId="{90EED0E7-BA68-5848-B942-1D279DAA15DE}" type="pres">
      <dgm:prSet presAssocID="{5131F0D6-C634-3A44-B4F3-176A2246228F}" presName="parTxOnly" presStyleLbl="node1" presStyleIdx="1" presStyleCnt="4" custScaleX="29095" custScaleY="72045" custLinFactNeighborX="-39791">
        <dgm:presLayoutVars>
          <dgm:bulletEnabled val="1"/>
        </dgm:presLayoutVars>
      </dgm:prSet>
      <dgm:spPr/>
      <dgm:t>
        <a:bodyPr/>
        <a:lstStyle/>
        <a:p>
          <a:endParaRPr lang="en-US"/>
        </a:p>
      </dgm:t>
    </dgm:pt>
    <dgm:pt modelId="{D8BB42CB-3BE0-8342-B2E1-7CE845F5FA7B}" type="pres">
      <dgm:prSet presAssocID="{273C39F2-0256-A647-85DB-50DE4281B80E}" presName="parSpace" presStyleCnt="0"/>
      <dgm:spPr/>
    </dgm:pt>
    <dgm:pt modelId="{863EF8B4-2DFE-3F48-A0D3-64558BF535D9}" type="pres">
      <dgm:prSet presAssocID="{D0FA298D-45C7-3942-9C72-269D11B05EEF}" presName="parTxOnly" presStyleLbl="node1" presStyleIdx="2" presStyleCnt="4" custScaleX="29095" custScaleY="72045" custLinFactNeighborX="47119">
        <dgm:presLayoutVars>
          <dgm:bulletEnabled val="1"/>
        </dgm:presLayoutVars>
      </dgm:prSet>
      <dgm:spPr/>
      <dgm:t>
        <a:bodyPr/>
        <a:lstStyle/>
        <a:p>
          <a:endParaRPr lang="en-US"/>
        </a:p>
      </dgm:t>
    </dgm:pt>
    <dgm:pt modelId="{0483E11F-FCC2-1243-A0DD-969B4B7F7428}" type="pres">
      <dgm:prSet presAssocID="{75DC8D63-CCC6-864D-9E4B-4688FC93090F}" presName="parSpace" presStyleCnt="0"/>
      <dgm:spPr/>
    </dgm:pt>
    <dgm:pt modelId="{3F9F396A-16DA-B34A-BB8E-D22F6878AB3F}" type="pres">
      <dgm:prSet presAssocID="{88CC458F-E9A4-1E41-BA45-E4D84CAA2B6A}" presName="parTxOnly" presStyleLbl="node1" presStyleIdx="3" presStyleCnt="4" custScaleX="29095" custScaleY="51059" custLinFactX="6511" custLinFactNeighborX="100000">
        <dgm:presLayoutVars>
          <dgm:bulletEnabled val="1"/>
        </dgm:presLayoutVars>
      </dgm:prSet>
      <dgm:spPr/>
      <dgm:t>
        <a:bodyPr/>
        <a:lstStyle/>
        <a:p>
          <a:endParaRPr lang="en-US"/>
        </a:p>
      </dgm:t>
    </dgm:pt>
  </dgm:ptLst>
  <dgm:cxnLst>
    <dgm:cxn modelId="{B747E830-6E55-6242-AC9C-491011FD290D}" srcId="{07852F48-4BC3-5B4F-B93A-D1FDEABE8757}" destId="{5131F0D6-C634-3A44-B4F3-176A2246228F}" srcOrd="1" destOrd="0" parTransId="{F01773A1-105C-0A44-A409-E6D7D7B2023B}" sibTransId="{273C39F2-0256-A647-85DB-50DE4281B80E}"/>
    <dgm:cxn modelId="{EE7A63AF-E09C-7449-8B1C-68AAD6E65E86}" srcId="{07852F48-4BC3-5B4F-B93A-D1FDEABE8757}" destId="{DD36F6A6-3D69-FD48-801A-B37C1F02B30D}" srcOrd="0" destOrd="0" parTransId="{5FD147D4-05F2-3E4D-94DC-1AB97BA275B0}" sibTransId="{0CBDE2D0-63A4-9640-B6FC-789C16156353}"/>
    <dgm:cxn modelId="{A9C55584-E396-7346-9987-0E191ECBD89A}" srcId="{07852F48-4BC3-5B4F-B93A-D1FDEABE8757}" destId="{88CC458F-E9A4-1E41-BA45-E4D84CAA2B6A}" srcOrd="3" destOrd="0" parTransId="{D864EC4E-0E9F-7240-BF08-B808C7D4FA9E}" sibTransId="{7BE64EA0-EB66-7F4D-B3E6-5D177B0A4846}"/>
    <dgm:cxn modelId="{D5C9520B-7639-E845-B3C8-E3DB15C85964}" type="presOf" srcId="{DD36F6A6-3D69-FD48-801A-B37C1F02B30D}" destId="{A424D6DD-1093-A449-9C50-176E28BFB23D}" srcOrd="0" destOrd="0" presId="urn:microsoft.com/office/officeart/2005/8/layout/hChevron3"/>
    <dgm:cxn modelId="{B1AB2BBB-9340-1A46-8C16-232D495FDE85}" srcId="{07852F48-4BC3-5B4F-B93A-D1FDEABE8757}" destId="{D0FA298D-45C7-3942-9C72-269D11B05EEF}" srcOrd="2" destOrd="0" parTransId="{AF94C137-38E2-D948-8661-EE76168B6300}" sibTransId="{75DC8D63-CCC6-864D-9E4B-4688FC93090F}"/>
    <dgm:cxn modelId="{FE5A7A00-5D45-0B43-A2DD-11FA1A8C7C73}" type="presOf" srcId="{07852F48-4BC3-5B4F-B93A-D1FDEABE8757}" destId="{218159AA-5CE2-2F45-8879-ABEED4DB1365}" srcOrd="0" destOrd="0" presId="urn:microsoft.com/office/officeart/2005/8/layout/hChevron3"/>
    <dgm:cxn modelId="{48DA7CA1-C7AB-1947-939E-1BCC2BF72BFF}" type="presOf" srcId="{88CC458F-E9A4-1E41-BA45-E4D84CAA2B6A}" destId="{3F9F396A-16DA-B34A-BB8E-D22F6878AB3F}" srcOrd="0" destOrd="0" presId="urn:microsoft.com/office/officeart/2005/8/layout/hChevron3"/>
    <dgm:cxn modelId="{7C8CF982-46FA-224C-903A-554B5DBDA644}" type="presOf" srcId="{D0FA298D-45C7-3942-9C72-269D11B05EEF}" destId="{863EF8B4-2DFE-3F48-A0D3-64558BF535D9}" srcOrd="0" destOrd="0" presId="urn:microsoft.com/office/officeart/2005/8/layout/hChevron3"/>
    <dgm:cxn modelId="{9D7E9175-03AC-204E-8ECF-A4706350F9C9}" type="presOf" srcId="{5131F0D6-C634-3A44-B4F3-176A2246228F}" destId="{90EED0E7-BA68-5848-B942-1D279DAA15DE}" srcOrd="0" destOrd="0" presId="urn:microsoft.com/office/officeart/2005/8/layout/hChevron3"/>
    <dgm:cxn modelId="{902B9B46-7885-4743-B26E-2FFE0AEF1639}" type="presParOf" srcId="{218159AA-5CE2-2F45-8879-ABEED4DB1365}" destId="{A424D6DD-1093-A449-9C50-176E28BFB23D}" srcOrd="0" destOrd="0" presId="urn:microsoft.com/office/officeart/2005/8/layout/hChevron3"/>
    <dgm:cxn modelId="{B4AE951E-C8E3-0E40-BD65-09F9E12DE650}" type="presParOf" srcId="{218159AA-5CE2-2F45-8879-ABEED4DB1365}" destId="{B46EDEC6-5C46-D344-9288-03058350BD57}" srcOrd="1" destOrd="0" presId="urn:microsoft.com/office/officeart/2005/8/layout/hChevron3"/>
    <dgm:cxn modelId="{5D94DF33-BEF9-CE42-8C29-39E964E1F28F}" type="presParOf" srcId="{218159AA-5CE2-2F45-8879-ABEED4DB1365}" destId="{90EED0E7-BA68-5848-B942-1D279DAA15DE}" srcOrd="2" destOrd="0" presId="urn:microsoft.com/office/officeart/2005/8/layout/hChevron3"/>
    <dgm:cxn modelId="{172F3A01-61BE-BB46-B7C5-629BB370431B}" type="presParOf" srcId="{218159AA-5CE2-2F45-8879-ABEED4DB1365}" destId="{D8BB42CB-3BE0-8342-B2E1-7CE845F5FA7B}" srcOrd="3" destOrd="0" presId="urn:microsoft.com/office/officeart/2005/8/layout/hChevron3"/>
    <dgm:cxn modelId="{FA4B4C4D-5776-9F4C-BCBD-C98B68F67A20}" type="presParOf" srcId="{218159AA-5CE2-2F45-8879-ABEED4DB1365}" destId="{863EF8B4-2DFE-3F48-A0D3-64558BF535D9}" srcOrd="4" destOrd="0" presId="urn:microsoft.com/office/officeart/2005/8/layout/hChevron3"/>
    <dgm:cxn modelId="{732595D7-1D1F-C94B-BA7F-940CADABA0DE}" type="presParOf" srcId="{218159AA-5CE2-2F45-8879-ABEED4DB1365}" destId="{0483E11F-FCC2-1243-A0DD-969B4B7F7428}" srcOrd="5" destOrd="0" presId="urn:microsoft.com/office/officeart/2005/8/layout/hChevron3"/>
    <dgm:cxn modelId="{FDE7BC86-1262-FF41-AF82-0CA999BD378E}" type="presParOf" srcId="{218159AA-5CE2-2F45-8879-ABEED4DB1365}" destId="{3F9F396A-16DA-B34A-BB8E-D22F6878AB3F}"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4D6DD-1093-A449-9C50-176E28BFB23D}">
      <dsp:nvSpPr>
        <dsp:cNvPr id="0" name=""/>
        <dsp:cNvSpPr/>
      </dsp:nvSpPr>
      <dsp:spPr>
        <a:xfrm>
          <a:off x="28994" y="0"/>
          <a:ext cx="2358544" cy="1139264"/>
        </a:xfrm>
        <a:prstGeom prst="homePlat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lang="en-US" sz="1600" i="1" kern="1200" dirty="0"/>
            <a:t>Insulin Delivery       Device Choice:</a:t>
          </a:r>
        </a:p>
      </dsp:txBody>
      <dsp:txXfrm>
        <a:off x="28994" y="0"/>
        <a:ext cx="2073728" cy="1139264"/>
      </dsp:txXfrm>
    </dsp:sp>
    <dsp:sp modelId="{90EED0E7-BA68-5848-B942-1D279DAA15DE}">
      <dsp:nvSpPr>
        <dsp:cNvPr id="0" name=""/>
        <dsp:cNvSpPr/>
      </dsp:nvSpPr>
      <dsp:spPr>
        <a:xfrm>
          <a:off x="2206880" y="0"/>
          <a:ext cx="3480516" cy="1139264"/>
        </a:xfrm>
        <a:prstGeom prst="chevron">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n-US" sz="1600" kern="1200" dirty="0"/>
            <a:t>Insulin Pump Therapy</a:t>
          </a:r>
        </a:p>
        <a:p>
          <a:pPr lvl="0" algn="ctr" defTabSz="711200">
            <a:lnSpc>
              <a:spcPct val="90000"/>
            </a:lnSpc>
            <a:spcBef>
              <a:spcPct val="0"/>
            </a:spcBef>
            <a:spcAft>
              <a:spcPct val="35000"/>
            </a:spcAft>
          </a:pPr>
          <a:r>
            <a:rPr lang="en-US" sz="1600" kern="1200" dirty="0"/>
            <a:t>(IPT) </a:t>
          </a:r>
        </a:p>
      </dsp:txBody>
      <dsp:txXfrm>
        <a:off x="2776512" y="0"/>
        <a:ext cx="2341252" cy="1139264"/>
      </dsp:txXfrm>
    </dsp:sp>
    <dsp:sp modelId="{863EF8B4-2DFE-3F48-A0D3-64558BF535D9}">
      <dsp:nvSpPr>
        <dsp:cNvPr id="0" name=""/>
        <dsp:cNvSpPr/>
      </dsp:nvSpPr>
      <dsp:spPr>
        <a:xfrm>
          <a:off x="5374216" y="0"/>
          <a:ext cx="3480516" cy="1139264"/>
        </a:xfrm>
        <a:prstGeom prst="chevron">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sz="1400" kern="1200" dirty="0"/>
            <a:t>Insulin Pump Therapy + Predictive Low Glucose Suspend</a:t>
          </a:r>
        </a:p>
        <a:p>
          <a:pPr lvl="0" algn="ctr" defTabSz="622300">
            <a:lnSpc>
              <a:spcPct val="90000"/>
            </a:lnSpc>
            <a:spcBef>
              <a:spcPct val="0"/>
            </a:spcBef>
            <a:spcAft>
              <a:spcPct val="35000"/>
            </a:spcAft>
          </a:pPr>
          <a:r>
            <a:rPr lang="en-US" sz="1600" kern="1200" dirty="0"/>
            <a:t>(IPT + PLGS)</a:t>
          </a:r>
          <a:endParaRPr lang="en-US" sz="1800" kern="1200" dirty="0"/>
        </a:p>
      </dsp:txBody>
      <dsp:txXfrm>
        <a:off x="5943848" y="0"/>
        <a:ext cx="2341252" cy="1139264"/>
      </dsp:txXfrm>
    </dsp:sp>
    <dsp:sp modelId="{3F9F396A-16DA-B34A-BB8E-D22F6878AB3F}">
      <dsp:nvSpPr>
        <dsp:cNvPr id="0" name=""/>
        <dsp:cNvSpPr/>
      </dsp:nvSpPr>
      <dsp:spPr>
        <a:xfrm>
          <a:off x="8493770" y="0"/>
          <a:ext cx="3480516" cy="1139264"/>
        </a:xfrm>
        <a:prstGeom prst="chevron">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n-US" sz="1600" kern="1200" dirty="0"/>
            <a:t>Automated Insulin Delivery</a:t>
          </a:r>
        </a:p>
        <a:p>
          <a:pPr lvl="0" algn="ctr" defTabSz="711200">
            <a:lnSpc>
              <a:spcPct val="90000"/>
            </a:lnSpc>
            <a:spcBef>
              <a:spcPct val="0"/>
            </a:spcBef>
            <a:spcAft>
              <a:spcPct val="35000"/>
            </a:spcAft>
          </a:pPr>
          <a:r>
            <a:rPr lang="en-US" sz="1600" kern="1200" dirty="0"/>
            <a:t>(AID)</a:t>
          </a:r>
        </a:p>
      </dsp:txBody>
      <dsp:txXfrm>
        <a:off x="9063402" y="0"/>
        <a:ext cx="2341252" cy="113926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1804"/>
          </a:xfrm>
          <a:prstGeom prst="rect">
            <a:avLst/>
          </a:prstGeom>
        </p:spPr>
        <p:txBody>
          <a:bodyPr vert="horz" lIns="92830" tIns="46415" rIns="92830" bIns="46415" rtlCol="0"/>
          <a:lstStyle>
            <a:lvl1pPr algn="r">
              <a:defRPr sz="1200"/>
            </a:lvl1pPr>
          </a:lstStyle>
          <a:p>
            <a:fld id="{AAF34167-8172-45F3-B5ED-F241A835C2B5}" type="datetimeFigureOut">
              <a:rPr lang="en-CA" smtClean="0"/>
              <a:t>2025-07-24</a:t>
            </a:fld>
            <a:endParaRPr lang="en-CA"/>
          </a:p>
        </p:txBody>
      </p:sp>
      <p:sp>
        <p:nvSpPr>
          <p:cNvPr id="4" name="Footer Placeholder 3"/>
          <p:cNvSpPr>
            <a:spLocks noGrp="1"/>
          </p:cNvSpPr>
          <p:nvPr>
            <p:ph type="ftr" sz="quarter" idx="2"/>
          </p:nvPr>
        </p:nvSpPr>
        <p:spPr>
          <a:xfrm>
            <a:off x="0" y="8772668"/>
            <a:ext cx="3037840" cy="461804"/>
          </a:xfrm>
          <a:prstGeom prst="rect">
            <a:avLst/>
          </a:prstGeom>
        </p:spPr>
        <p:txBody>
          <a:bodyPr vert="horz" lIns="92830" tIns="46415" rIns="92830" bIns="46415"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772668"/>
            <a:ext cx="3037840" cy="461804"/>
          </a:xfrm>
          <a:prstGeom prst="rect">
            <a:avLst/>
          </a:prstGeom>
        </p:spPr>
        <p:txBody>
          <a:bodyPr vert="horz" lIns="92830" tIns="46415" rIns="92830" bIns="46415" rtlCol="0" anchor="b"/>
          <a:lstStyle>
            <a:lvl1pPr algn="r">
              <a:defRPr sz="1200"/>
            </a:lvl1pPr>
          </a:lstStyle>
          <a:p>
            <a:fld id="{A91DA90F-8054-4731-9D22-CAF15D94CC4D}" type="slidenum">
              <a:rPr lang="en-CA" smtClean="0"/>
              <a:t>‹#›</a:t>
            </a:fld>
            <a:endParaRPr lang="en-CA"/>
          </a:p>
        </p:txBody>
      </p:sp>
    </p:spTree>
    <p:extLst>
      <p:ext uri="{BB962C8B-B14F-4D97-AF65-F5344CB8AC3E}">
        <p14:creationId xmlns:p14="http://schemas.microsoft.com/office/powerpoint/2010/main" val="42877321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90919861-C087-804A-9A8E-1B2272988E45}" type="datetimeFigureOut">
              <a:rPr lang="en-US" smtClean="0"/>
              <a:t>07/24/2025</a:t>
            </a:fld>
            <a:endParaRPr lang="en-US"/>
          </a:p>
        </p:txBody>
      </p:sp>
      <p:sp>
        <p:nvSpPr>
          <p:cNvPr id="4" name="Slide Image Placeholder 3"/>
          <p:cNvSpPr>
            <a:spLocks noGrp="1" noRot="1" noChangeAspect="1"/>
          </p:cNvSpPr>
          <p:nvPr>
            <p:ph type="sldImg" idx="2"/>
          </p:nvPr>
        </p:nvSpPr>
        <p:spPr>
          <a:xfrm>
            <a:off x="735013" y="1154113"/>
            <a:ext cx="55403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9DBF03C-9940-E848-9C84-715520EA1291}" type="slidenum">
              <a:rPr lang="en-US" smtClean="0"/>
              <a:t>‹#›</a:t>
            </a:fld>
            <a:endParaRPr lang="en-US"/>
          </a:p>
        </p:txBody>
      </p:sp>
    </p:spTree>
    <p:extLst>
      <p:ext uri="{BB962C8B-B14F-4D97-AF65-F5344CB8AC3E}">
        <p14:creationId xmlns:p14="http://schemas.microsoft.com/office/powerpoint/2010/main" val="1898051793"/>
      </p:ext>
    </p:extLst>
  </p:cSld>
  <p:clrMap bg1="lt1" tx1="dk1" bg2="lt2" tx2="dk2" accent1="accent1" accent2="accent2" accent3="accent3" accent4="accent4" accent5="accent5" accent6="accent6" hlink="hlink" folHlink="folHlink"/>
  <p:notesStyle>
    <a:lvl1pPr marL="0" algn="l" defTabSz="842162" rtl="0" eaLnBrk="1" latinLnBrk="0" hangingPunct="1">
      <a:defRPr sz="1100" kern="1200">
        <a:solidFill>
          <a:schemeClr val="tx1"/>
        </a:solidFill>
        <a:latin typeface="+mn-lt"/>
        <a:ea typeface="+mn-ea"/>
        <a:cs typeface="+mn-cs"/>
      </a:defRPr>
    </a:lvl1pPr>
    <a:lvl2pPr marL="421081" algn="l" defTabSz="842162" rtl="0" eaLnBrk="1" latinLnBrk="0" hangingPunct="1">
      <a:defRPr sz="1100" kern="1200">
        <a:solidFill>
          <a:schemeClr val="tx1"/>
        </a:solidFill>
        <a:latin typeface="+mn-lt"/>
        <a:ea typeface="+mn-ea"/>
        <a:cs typeface="+mn-cs"/>
      </a:defRPr>
    </a:lvl2pPr>
    <a:lvl3pPr marL="842162" algn="l" defTabSz="842162" rtl="0" eaLnBrk="1" latinLnBrk="0" hangingPunct="1">
      <a:defRPr sz="1100" kern="1200">
        <a:solidFill>
          <a:schemeClr val="tx1"/>
        </a:solidFill>
        <a:latin typeface="+mn-lt"/>
        <a:ea typeface="+mn-ea"/>
        <a:cs typeface="+mn-cs"/>
      </a:defRPr>
    </a:lvl3pPr>
    <a:lvl4pPr marL="1263244" algn="l" defTabSz="842162" rtl="0" eaLnBrk="1" latinLnBrk="0" hangingPunct="1">
      <a:defRPr sz="1100" kern="1200">
        <a:solidFill>
          <a:schemeClr val="tx1"/>
        </a:solidFill>
        <a:latin typeface="+mn-lt"/>
        <a:ea typeface="+mn-ea"/>
        <a:cs typeface="+mn-cs"/>
      </a:defRPr>
    </a:lvl4pPr>
    <a:lvl5pPr marL="1684325" algn="l" defTabSz="842162" rtl="0" eaLnBrk="1" latinLnBrk="0" hangingPunct="1">
      <a:defRPr sz="1100" kern="1200">
        <a:solidFill>
          <a:schemeClr val="tx1"/>
        </a:solidFill>
        <a:latin typeface="+mn-lt"/>
        <a:ea typeface="+mn-ea"/>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Lock these boxes for formatting!</a:t>
            </a:r>
          </a:p>
        </p:txBody>
      </p:sp>
      <p:sp>
        <p:nvSpPr>
          <p:cNvPr id="4" name="Slide Number Placeholder 3"/>
          <p:cNvSpPr>
            <a:spLocks noGrp="1"/>
          </p:cNvSpPr>
          <p:nvPr>
            <p:ph type="sldNum" sz="quarter" idx="10"/>
          </p:nvPr>
        </p:nvSpPr>
        <p:spPr/>
        <p:txBody>
          <a:bodyPr/>
          <a:lstStyle/>
          <a:p>
            <a:fld id="{81B58452-A64F-4FC9-BAD1-D42848DEA35F}" type="slidenum">
              <a:rPr lang="en-US" smtClean="0"/>
              <a:t>2</a:t>
            </a:fld>
            <a:endParaRPr lang="en-US"/>
          </a:p>
        </p:txBody>
      </p:sp>
    </p:spTree>
    <p:extLst>
      <p:ext uri="{BB962C8B-B14F-4D97-AF65-F5344CB8AC3E}">
        <p14:creationId xmlns:p14="http://schemas.microsoft.com/office/powerpoint/2010/main" val="1143130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Nothing has changed</a:t>
            </a:r>
            <a:r>
              <a:rPr lang="en-US" baseline="0" dirty="0"/>
              <a:t> with NPH? Check data on young kids? </a:t>
            </a:r>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16</a:t>
            </a:fld>
            <a:endParaRPr lang="en-US"/>
          </a:p>
        </p:txBody>
      </p:sp>
    </p:spTree>
    <p:extLst>
      <p:ext uri="{BB962C8B-B14F-4D97-AF65-F5344CB8AC3E}">
        <p14:creationId xmlns:p14="http://schemas.microsoft.com/office/powerpoint/2010/main" val="4093463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1517D-CB95-557E-EE6C-443B834FC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6591F-2201-2C96-9E50-0E5A14FA2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911DD-25CE-37B5-41D6-5D62DB222B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3F9AE9-38DA-6FF5-3972-3B99FC1C09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794C19-A7B9-3949-8F50-BC09DB53BF0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8110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20</a:t>
            </a:fld>
            <a:endParaRPr lang="en-US"/>
          </a:p>
        </p:txBody>
      </p:sp>
    </p:spTree>
    <p:extLst>
      <p:ext uri="{BB962C8B-B14F-4D97-AF65-F5344CB8AC3E}">
        <p14:creationId xmlns:p14="http://schemas.microsoft.com/office/powerpoint/2010/main" val="4287102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Wajeeha</a:t>
            </a:r>
            <a:r>
              <a:rPr lang="en-US" baseline="0"/>
              <a:t> Cheema </a:t>
            </a:r>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21</a:t>
            </a:fld>
            <a:endParaRPr lang="en-US"/>
          </a:p>
        </p:txBody>
      </p:sp>
    </p:spTree>
    <p:extLst>
      <p:ext uri="{BB962C8B-B14F-4D97-AF65-F5344CB8AC3E}">
        <p14:creationId xmlns:p14="http://schemas.microsoft.com/office/powerpoint/2010/main" val="2668594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Choosing </a:t>
            </a:r>
            <a:r>
              <a:rPr lang="en-CA" dirty="0" err="1"/>
              <a:t>Dexcom</a:t>
            </a:r>
            <a:r>
              <a:rPr lang="en-CA" dirty="0"/>
              <a:t> = Choice of 3 smart pumps</a:t>
            </a:r>
          </a:p>
          <a:p>
            <a:r>
              <a:rPr lang="en-CA" dirty="0" err="1"/>
              <a:t>Dexcom</a:t>
            </a:r>
            <a:r>
              <a:rPr lang="en-CA" dirty="0"/>
              <a:t> has 10+ years experience and over 40 clinical studies across AID systems ( more than any other CGM brand) </a:t>
            </a:r>
          </a:p>
          <a:p>
            <a:r>
              <a:rPr lang="en-CA" dirty="0" err="1"/>
              <a:t>Dexcom</a:t>
            </a:r>
            <a:r>
              <a:rPr lang="en-CA" dirty="0"/>
              <a:t> data on file 2023.</a:t>
            </a:r>
          </a:p>
        </p:txBody>
      </p:sp>
      <p:sp>
        <p:nvSpPr>
          <p:cNvPr id="4" name="Slide Number Placeholder 3"/>
          <p:cNvSpPr>
            <a:spLocks noGrp="1"/>
          </p:cNvSpPr>
          <p:nvPr>
            <p:ph type="sldNum" sz="quarter" idx="5"/>
          </p:nvPr>
        </p:nvSpPr>
        <p:spPr/>
        <p:txBody>
          <a:bodyPr/>
          <a:lstStyle/>
          <a:p>
            <a:fld id="{F9D62E51-9C96-42AD-9607-3DA8C0519C2C}" type="slidenum">
              <a:rPr lang="en-CA" smtClean="0"/>
              <a:t>22</a:t>
            </a:fld>
            <a:endParaRPr lang="en-CA"/>
          </a:p>
        </p:txBody>
      </p:sp>
    </p:spTree>
    <p:extLst>
      <p:ext uri="{BB962C8B-B14F-4D97-AF65-F5344CB8AC3E}">
        <p14:creationId xmlns:p14="http://schemas.microsoft.com/office/powerpoint/2010/main" val="1973233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DBF03C-9940-E848-9C84-715520EA1291}" type="slidenum">
              <a:rPr lang="en-US" smtClean="0"/>
              <a:t>23</a:t>
            </a:fld>
            <a:endParaRPr lang="en-US"/>
          </a:p>
        </p:txBody>
      </p:sp>
    </p:spTree>
    <p:extLst>
      <p:ext uri="{BB962C8B-B14F-4D97-AF65-F5344CB8AC3E}">
        <p14:creationId xmlns:p14="http://schemas.microsoft.com/office/powerpoint/2010/main" val="3140733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DBF03C-9940-E848-9C84-715520EA1291}" type="slidenum">
              <a:rPr lang="en-US" smtClean="0"/>
              <a:t>25</a:t>
            </a:fld>
            <a:endParaRPr lang="en-US"/>
          </a:p>
        </p:txBody>
      </p:sp>
    </p:spTree>
    <p:extLst>
      <p:ext uri="{BB962C8B-B14F-4D97-AF65-F5344CB8AC3E}">
        <p14:creationId xmlns:p14="http://schemas.microsoft.com/office/powerpoint/2010/main" val="3413613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DBF03C-9940-E848-9C84-715520EA1291}" type="slidenum">
              <a:rPr lang="en-US" smtClean="0"/>
              <a:t>26</a:t>
            </a:fld>
            <a:endParaRPr lang="en-US"/>
          </a:p>
        </p:txBody>
      </p:sp>
    </p:spTree>
    <p:extLst>
      <p:ext uri="{BB962C8B-B14F-4D97-AF65-F5344CB8AC3E}">
        <p14:creationId xmlns:p14="http://schemas.microsoft.com/office/powerpoint/2010/main" val="1129854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Image Placeholder 1"/>
          <p:cNvSpPr>
            <a:spLocks noGrp="1" noRot="1" noChangeAspect="1" noTextEdit="1"/>
          </p:cNvSpPr>
          <p:nvPr>
            <p:ph type="sldImg"/>
          </p:nvPr>
        </p:nvSpPr>
        <p:spPr bwMode="auto">
          <a:xfrm>
            <a:off x="638175" y="404813"/>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a:t>Treatment period was preceded by a 6-week lead in insulin intensification period, a 2-week placebo run-in period, and followed by a 3-week safety follow-up</a:t>
            </a:r>
          </a:p>
          <a:p>
            <a:pPr>
              <a:defRPr/>
            </a:pPr>
            <a:r>
              <a:rPr lang="en-US" sz="1100" dirty="0">
                <a:latin typeface="Arial" panose="020B0604020202020204" pitchFamily="34" charset="0"/>
                <a:ea typeface="+mn-ea"/>
                <a:cs typeface="Arial" panose="020B0604020202020204" pitchFamily="34" charset="0"/>
              </a:rPr>
              <a:t>design and conduct of EASE-2 and EASE-3 was identical with the exception of the following differences in EASE-3: A shorter treatment duration, the assessment of continuous glucose monitoring (CGM) as a sub-study and the inclusion of a lower dose (2.5mg).</a:t>
            </a:r>
            <a:endParaRPr lang="en-US" dirty="0"/>
          </a:p>
          <a:p>
            <a:pPr>
              <a:defRPr/>
            </a:pPr>
            <a:endParaRPr lang="en-US" dirty="0"/>
          </a:p>
        </p:txBody>
      </p:sp>
      <p:sp>
        <p:nvSpPr>
          <p:cNvPr id="356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3D80912-A22C-416B-9DE9-4238A457C79A}" type="slidenum">
              <a:rPr lang="en-US" altLang="en-US">
                <a:solidFill>
                  <a:srgbClr val="000000"/>
                </a:solidFill>
              </a:rPr>
              <a:pPr/>
              <a:t>32</a:t>
            </a:fld>
            <a:endParaRPr lang="en-US" altLang="en-US">
              <a:solidFill>
                <a:srgbClr val="000000"/>
              </a:solidFill>
            </a:endParaRPr>
          </a:p>
        </p:txBody>
      </p:sp>
    </p:spTree>
    <p:extLst>
      <p:ext uri="{BB962C8B-B14F-4D97-AF65-F5344CB8AC3E}">
        <p14:creationId xmlns:p14="http://schemas.microsoft.com/office/powerpoint/2010/main" val="2556171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Image Placeholder 1"/>
          <p:cNvSpPr>
            <a:spLocks noGrp="1" noRot="1" noChangeAspect="1" noTextEdit="1"/>
          </p:cNvSpPr>
          <p:nvPr>
            <p:ph type="sldImg"/>
          </p:nvPr>
        </p:nvSpPr>
        <p:spPr bwMode="auto">
          <a:xfrm>
            <a:off x="638175" y="404813"/>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eaLnBrk="1" hangingPunct="1">
              <a:spcBef>
                <a:spcPct val="0"/>
              </a:spcBef>
            </a:pPr>
            <a:fld id="{BABEA256-960E-4FCD-BD47-B960722938AA}" type="slidenum">
              <a:rPr lang="en-GB" altLang="en-US">
                <a:solidFill>
                  <a:srgbClr val="000000"/>
                </a:solidFill>
              </a:rPr>
              <a:pPr eaLnBrk="1" hangingPunct="1">
                <a:spcBef>
                  <a:spcPct val="0"/>
                </a:spcBef>
              </a:pPr>
              <a:t>33</a:t>
            </a:fld>
            <a:endParaRPr lang="en-GB" altLang="en-US">
              <a:solidFill>
                <a:srgbClr val="000000"/>
              </a:solidFill>
            </a:endParaRPr>
          </a:p>
        </p:txBody>
      </p:sp>
    </p:spTree>
    <p:extLst>
      <p:ext uri="{BB962C8B-B14F-4D97-AF65-F5344CB8AC3E}">
        <p14:creationId xmlns:p14="http://schemas.microsoft.com/office/powerpoint/2010/main" val="237009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Lock these boxes for formatting!</a:t>
            </a:r>
          </a:p>
        </p:txBody>
      </p:sp>
      <p:sp>
        <p:nvSpPr>
          <p:cNvPr id="4" name="Slide Number Placeholder 3"/>
          <p:cNvSpPr>
            <a:spLocks noGrp="1"/>
          </p:cNvSpPr>
          <p:nvPr>
            <p:ph type="sldNum" sz="quarter" idx="10"/>
          </p:nvPr>
        </p:nvSpPr>
        <p:spPr/>
        <p:txBody>
          <a:bodyPr/>
          <a:lstStyle/>
          <a:p>
            <a:fld id="{81B58452-A64F-4FC9-BAD1-D42848DEA35F}" type="slidenum">
              <a:rPr lang="en-US" smtClean="0"/>
              <a:t>3</a:t>
            </a:fld>
            <a:endParaRPr lang="en-US"/>
          </a:p>
        </p:txBody>
      </p:sp>
    </p:spTree>
    <p:extLst>
      <p:ext uri="{BB962C8B-B14F-4D97-AF65-F5344CB8AC3E}">
        <p14:creationId xmlns:p14="http://schemas.microsoft.com/office/powerpoint/2010/main" val="1167950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Image Placeholder 1"/>
          <p:cNvSpPr>
            <a:spLocks noGrp="1" noRot="1" noChangeAspect="1" noTextEdit="1"/>
          </p:cNvSpPr>
          <p:nvPr>
            <p:ph type="sldImg"/>
          </p:nvPr>
        </p:nvSpPr>
        <p:spPr bwMode="auto">
          <a:xfrm>
            <a:off x="638175" y="404813"/>
            <a:ext cx="5581650" cy="31400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171450" indent="-171450" eaLnBrk="1" fontAlgn="auto" hangingPunct="1">
              <a:spcBef>
                <a:spcPts val="0"/>
              </a:spcBef>
              <a:spcAft>
                <a:spcPts val="0"/>
              </a:spcAft>
              <a:buFont typeface="Arial" panose="020B0604020202020204" pitchFamily="34" charset="0"/>
              <a:buChar char="•"/>
              <a:defRPr/>
            </a:pPr>
            <a:r>
              <a:rPr lang="en-US" dirty="0">
                <a:latin typeface="Arial" panose="020B0604020202020204" pitchFamily="34" charset="0"/>
                <a:ea typeface="+mn-ea"/>
                <a:cs typeface="Arial" panose="020B0604020202020204" pitchFamily="34" charset="0"/>
              </a:rPr>
              <a:t>while the rate was higher in empagliflozin 10 and 25mg groups compared with placebo </a:t>
            </a:r>
          </a:p>
          <a:p>
            <a:pPr marL="171450" indent="-171450" eaLnBrk="1" fontAlgn="auto" hangingPunct="1">
              <a:spcBef>
                <a:spcPts val="0"/>
              </a:spcBef>
              <a:spcAft>
                <a:spcPts val="0"/>
              </a:spcAft>
              <a:buFont typeface="Arial" panose="020B0604020202020204" pitchFamily="34" charset="0"/>
              <a:buChar char="•"/>
              <a:defRPr/>
            </a:pPr>
            <a:r>
              <a:rPr lang="en-US" dirty="0"/>
              <a:t>Data suggest a dose dependent DKA risk; </a:t>
            </a:r>
          </a:p>
          <a:p>
            <a:pPr marL="171450" indent="-171450" eaLnBrk="1" fontAlgn="auto" hangingPunct="1">
              <a:spcBef>
                <a:spcPts val="0"/>
              </a:spcBef>
              <a:spcAft>
                <a:spcPts val="0"/>
              </a:spcAft>
              <a:buFont typeface="Arial" panose="020B0604020202020204" pitchFamily="34" charset="0"/>
              <a:buChar char="•"/>
              <a:defRPr/>
            </a:pPr>
            <a:r>
              <a:rPr lang="en-US" dirty="0">
                <a:latin typeface="Arial" panose="020B0604020202020204" pitchFamily="34" charset="0"/>
                <a:ea typeface="+mn-ea"/>
                <a:cs typeface="Arial" panose="020B0604020202020204" pitchFamily="34" charset="0"/>
              </a:rPr>
              <a:t>There were few severe DKA cases overall with a trend towards more severe cases on empagliflozin 25 mg including one fatal case mainly related to delayed DKA diagnosis and treatment </a:t>
            </a:r>
            <a:endParaRPr lang="en-GB" dirty="0">
              <a:cs typeface="+mn-cs"/>
            </a:endParaRPr>
          </a:p>
          <a:p>
            <a:pPr>
              <a:defRPr/>
            </a:pPr>
            <a:endParaRPr lang="en-US" dirty="0"/>
          </a:p>
          <a:p>
            <a:pPr>
              <a:defRPr/>
            </a:pPr>
            <a:endParaRPr lang="en-US" dirty="0"/>
          </a:p>
        </p:txBody>
      </p:sp>
      <p:sp>
        <p:nvSpPr>
          <p:cNvPr id="361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eaLnBrk="1" hangingPunct="1">
              <a:spcBef>
                <a:spcPct val="0"/>
              </a:spcBef>
            </a:pPr>
            <a:fld id="{8D6C4C0B-7EAB-40F7-8253-181CEE21CA94}" type="slidenum">
              <a:rPr lang="en-US" altLang="en-US">
                <a:solidFill>
                  <a:srgbClr val="000000"/>
                </a:solidFill>
              </a:rPr>
              <a:pPr eaLnBrk="1" hangingPunct="1">
                <a:spcBef>
                  <a:spcPct val="0"/>
                </a:spcBef>
              </a:pPr>
              <a:t>34</a:t>
            </a:fld>
            <a:endParaRPr lang="en-US" altLang="en-US">
              <a:solidFill>
                <a:srgbClr val="000000"/>
              </a:solidFill>
            </a:endParaRPr>
          </a:p>
        </p:txBody>
      </p:sp>
    </p:spTree>
    <p:extLst>
      <p:ext uri="{BB962C8B-B14F-4D97-AF65-F5344CB8AC3E}">
        <p14:creationId xmlns:p14="http://schemas.microsoft.com/office/powerpoint/2010/main" val="2859687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37</a:t>
            </a:fld>
            <a:endParaRPr lang="en-US"/>
          </a:p>
        </p:txBody>
      </p:sp>
    </p:spTree>
    <p:extLst>
      <p:ext uri="{BB962C8B-B14F-4D97-AF65-F5344CB8AC3E}">
        <p14:creationId xmlns:p14="http://schemas.microsoft.com/office/powerpoint/2010/main" val="2884224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epidemiology of type 1 diabetes</a:t>
            </a:r>
          </a:p>
          <a:p>
            <a:pPr lvl="0"/>
            <a:r>
              <a:rPr lang="en-US" sz="1200" kern="1200" dirty="0">
                <a:solidFill>
                  <a:schemeClr val="tx1"/>
                </a:solidFill>
                <a:effectLst/>
                <a:latin typeface="+mn-lt"/>
                <a:ea typeface="+mn-ea"/>
                <a:cs typeface="+mn-cs"/>
              </a:rPr>
              <a:t>new diagnosis of type 1 diabetes</a:t>
            </a:r>
          </a:p>
          <a:p>
            <a:pPr lvl="0"/>
            <a:r>
              <a:rPr lang="en-US" sz="1200" kern="1200" dirty="0">
                <a:solidFill>
                  <a:schemeClr val="tx1"/>
                </a:solidFill>
                <a:effectLst/>
                <a:latin typeface="+mn-lt"/>
                <a:ea typeface="+mn-ea"/>
                <a:cs typeface="+mn-cs"/>
              </a:rPr>
              <a:t>screening and prevention</a:t>
            </a:r>
          </a:p>
          <a:p>
            <a:pPr lvl="0"/>
            <a:r>
              <a:rPr lang="en-US" sz="1200" kern="1200" dirty="0">
                <a:solidFill>
                  <a:schemeClr val="tx1"/>
                </a:solidFill>
                <a:effectLst/>
                <a:latin typeface="+mn-lt"/>
                <a:ea typeface="+mn-ea"/>
                <a:cs typeface="+mn-cs"/>
              </a:rPr>
              <a:t>glycemic targets</a:t>
            </a:r>
          </a:p>
          <a:p>
            <a:pPr lvl="0"/>
            <a:r>
              <a:rPr lang="en-US" sz="1200" kern="1200" dirty="0">
                <a:solidFill>
                  <a:schemeClr val="tx1"/>
                </a:solidFill>
                <a:effectLst/>
                <a:latin typeface="+mn-lt"/>
                <a:ea typeface="+mn-ea"/>
                <a:cs typeface="+mn-cs"/>
              </a:rPr>
              <a:t>insulin delivery</a:t>
            </a:r>
          </a:p>
          <a:p>
            <a:pPr lvl="0"/>
            <a:r>
              <a:rPr lang="en-US" sz="1200" kern="1200" dirty="0">
                <a:solidFill>
                  <a:schemeClr val="tx1"/>
                </a:solidFill>
                <a:effectLst/>
                <a:latin typeface="+mn-lt"/>
                <a:ea typeface="+mn-ea"/>
                <a:cs typeface="+mn-cs"/>
              </a:rPr>
              <a:t>insulin types</a:t>
            </a:r>
          </a:p>
          <a:p>
            <a:pPr lvl="0"/>
            <a:r>
              <a:rPr lang="en-US" sz="1200" kern="1200" dirty="0">
                <a:solidFill>
                  <a:schemeClr val="tx1"/>
                </a:solidFill>
                <a:effectLst/>
                <a:latin typeface="+mn-lt"/>
                <a:ea typeface="+mn-ea"/>
                <a:cs typeface="+mn-cs"/>
              </a:rPr>
              <a:t>adjuvant therapies</a:t>
            </a:r>
          </a:p>
          <a:p>
            <a:pPr lvl="0"/>
            <a:r>
              <a:rPr lang="en-US" sz="1200" kern="1200" dirty="0">
                <a:solidFill>
                  <a:schemeClr val="tx1"/>
                </a:solidFill>
                <a:effectLst/>
                <a:latin typeface="+mn-lt"/>
                <a:ea typeface="+mn-ea"/>
                <a:cs typeface="+mn-cs"/>
              </a:rPr>
              <a:t>transplant/stem cells</a:t>
            </a:r>
          </a:p>
          <a:p>
            <a:pPr lvl="0"/>
            <a:r>
              <a:rPr lang="en-US" sz="1200" kern="1200" dirty="0">
                <a:solidFill>
                  <a:schemeClr val="tx1"/>
                </a:solidFill>
                <a:effectLst/>
                <a:latin typeface="+mn-lt"/>
                <a:ea typeface="+mn-ea"/>
                <a:cs typeface="+mn-cs"/>
              </a:rPr>
              <a:t>DKA</a:t>
            </a:r>
          </a:p>
          <a:p>
            <a:pPr lvl="0"/>
            <a:r>
              <a:rPr lang="en-US" sz="1200" kern="1200" dirty="0">
                <a:solidFill>
                  <a:schemeClr val="tx1"/>
                </a:solidFill>
                <a:effectLst/>
                <a:latin typeface="+mn-lt"/>
                <a:ea typeface="+mn-ea"/>
                <a:cs typeface="+mn-cs"/>
              </a:rPr>
              <a:t>sick-day management</a:t>
            </a:r>
          </a:p>
          <a:p>
            <a:pPr lvl="0"/>
            <a:r>
              <a:rPr lang="en-US" sz="1200" kern="1200" dirty="0">
                <a:solidFill>
                  <a:schemeClr val="tx1"/>
                </a:solidFill>
                <a:effectLst/>
                <a:latin typeface="+mn-lt"/>
                <a:ea typeface="+mn-ea"/>
                <a:cs typeface="+mn-cs"/>
              </a:rPr>
              <a:t>reproductive health</a:t>
            </a:r>
          </a:p>
          <a:p>
            <a:pPr lvl="0"/>
            <a:r>
              <a:rPr lang="en-US" sz="1200" kern="1200" dirty="0">
                <a:solidFill>
                  <a:schemeClr val="tx1"/>
                </a:solidFill>
                <a:effectLst/>
                <a:latin typeface="+mn-lt"/>
                <a:ea typeface="+mn-ea"/>
                <a:cs typeface="+mn-cs"/>
              </a:rPr>
              <a:t>screening for complications (BP, LDL)</a:t>
            </a:r>
          </a:p>
          <a:p>
            <a:pPr lvl="0"/>
            <a:r>
              <a:rPr lang="en-US" sz="1200" kern="1200" dirty="0">
                <a:solidFill>
                  <a:schemeClr val="tx1"/>
                </a:solidFill>
                <a:effectLst/>
                <a:latin typeface="+mn-lt"/>
                <a:ea typeface="+mn-ea"/>
                <a:cs typeface="+mn-cs"/>
              </a:rPr>
              <a:t>disordered eating</a:t>
            </a:r>
          </a:p>
          <a:p>
            <a:pPr lvl="0"/>
            <a:r>
              <a:rPr lang="en-US" sz="1200" kern="1200" dirty="0">
                <a:solidFill>
                  <a:schemeClr val="tx1"/>
                </a:solidFill>
                <a:effectLst/>
                <a:latin typeface="+mn-lt"/>
                <a:ea typeface="+mn-ea"/>
                <a:cs typeface="+mn-cs"/>
              </a:rPr>
              <a:t>peer support/peer groups</a:t>
            </a:r>
          </a:p>
          <a:p>
            <a:pPr lvl="0"/>
            <a:r>
              <a:rPr lang="en-US" sz="1200" kern="1200" dirty="0">
                <a:solidFill>
                  <a:schemeClr val="tx1"/>
                </a:solidFill>
                <a:effectLst/>
                <a:latin typeface="+mn-lt"/>
                <a:ea typeface="+mn-ea"/>
                <a:cs typeface="+mn-cs"/>
              </a:rPr>
              <a:t>nutrition</a:t>
            </a:r>
          </a:p>
          <a:p>
            <a:pPr lvl="0"/>
            <a:r>
              <a:rPr lang="en-US" sz="1200" kern="1200" dirty="0">
                <a:solidFill>
                  <a:schemeClr val="tx1"/>
                </a:solidFill>
                <a:effectLst/>
                <a:latin typeface="+mn-lt"/>
                <a:ea typeface="+mn-ea"/>
                <a:cs typeface="+mn-cs"/>
              </a:rPr>
              <a:t>physical activity/exercise</a:t>
            </a:r>
          </a:p>
          <a:p>
            <a:pPr lvl="0"/>
            <a:r>
              <a:rPr lang="en-US" sz="1200" kern="1200" dirty="0">
                <a:solidFill>
                  <a:schemeClr val="tx1"/>
                </a:solidFill>
                <a:effectLst/>
                <a:latin typeface="+mn-lt"/>
                <a:ea typeface="+mn-ea"/>
                <a:cs typeface="+mn-cs"/>
              </a:rPr>
              <a:t>substance use</a:t>
            </a:r>
          </a:p>
          <a:p>
            <a:pPr lvl="0"/>
            <a:r>
              <a:rPr lang="en-US" sz="1200" kern="1200" dirty="0">
                <a:solidFill>
                  <a:schemeClr val="tx1"/>
                </a:solidFill>
                <a:effectLst/>
                <a:latin typeface="+mn-lt"/>
                <a:ea typeface="+mn-ea"/>
                <a:cs typeface="+mn-cs"/>
              </a:rPr>
              <a:t>transition of care from childhood to adulthood</a:t>
            </a:r>
          </a:p>
          <a:p>
            <a:pPr lvl="0"/>
            <a:r>
              <a:rPr lang="en-US" sz="1200" kern="1200" dirty="0">
                <a:solidFill>
                  <a:schemeClr val="tx1"/>
                </a:solidFill>
                <a:effectLst/>
                <a:latin typeface="+mn-lt"/>
                <a:ea typeface="+mn-ea"/>
                <a:cs typeface="+mn-cs"/>
              </a:rPr>
              <a:t>diabetes at work/diabetes at school</a:t>
            </a:r>
          </a:p>
          <a:p>
            <a:endParaRPr lang="en-CA" dirty="0"/>
          </a:p>
          <a:p>
            <a:endParaRPr lang="en-CA" dirty="0"/>
          </a:p>
          <a:p>
            <a:r>
              <a:rPr lang="en-CA" dirty="0"/>
              <a:t>120 PIC</a:t>
            </a:r>
          </a:p>
          <a:p>
            <a:r>
              <a:rPr lang="en-CA" dirty="0"/>
              <a:t>Over 1200 papers </a:t>
            </a:r>
          </a:p>
        </p:txBody>
      </p:sp>
      <p:sp>
        <p:nvSpPr>
          <p:cNvPr id="4" name="Slide Number Placeholder 3"/>
          <p:cNvSpPr>
            <a:spLocks noGrp="1"/>
          </p:cNvSpPr>
          <p:nvPr>
            <p:ph type="sldNum" sz="quarter" idx="10"/>
          </p:nvPr>
        </p:nvSpPr>
        <p:spPr/>
        <p:txBody>
          <a:bodyPr/>
          <a:lstStyle/>
          <a:p>
            <a:fld id="{4F07F373-D984-44BA-8FCA-A27058EA090E}" type="slidenum">
              <a:rPr lang="en-CA" smtClean="0"/>
              <a:t>4</a:t>
            </a:fld>
            <a:endParaRPr lang="en-CA"/>
          </a:p>
        </p:txBody>
      </p:sp>
    </p:spTree>
    <p:extLst>
      <p:ext uri="{BB962C8B-B14F-4D97-AF65-F5344CB8AC3E}">
        <p14:creationId xmlns:p14="http://schemas.microsoft.com/office/powerpoint/2010/main" val="3753112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u="none" strike="noStrike">
                <a:solidFill>
                  <a:srgbClr val="212121"/>
                </a:solidFill>
                <a:effectLst/>
                <a:latin typeface="BlinkMacSystemFont"/>
              </a:rPr>
              <a:t>Weisman A, Booth GL, Everett K, Tomlinson GA. Recent Improvements in Attainment of the Hemoglobin A1c Target of ≤7.0% Among Adults with Type 1 Diabetes in Ontario: A Retrospective Cohort Study. Diabetes Technol </a:t>
            </a:r>
            <a:r>
              <a:rPr lang="en-CA" b="0" i="0" u="none" strike="noStrike" err="1">
                <a:solidFill>
                  <a:srgbClr val="212121"/>
                </a:solidFill>
                <a:effectLst/>
                <a:latin typeface="BlinkMacSystemFont"/>
              </a:rPr>
              <a:t>Ther</a:t>
            </a:r>
            <a:r>
              <a:rPr lang="en-CA" b="0" i="0" u="none" strike="noStrike">
                <a:solidFill>
                  <a:srgbClr val="212121"/>
                </a:solidFill>
                <a:effectLst/>
                <a:latin typeface="BlinkMacSystemFont"/>
              </a:rPr>
              <a:t>. 2024 Sep;26(9):607-617. </a:t>
            </a:r>
            <a:r>
              <a:rPr lang="en-CA" b="0" i="0" u="none" strike="noStrike" err="1">
                <a:solidFill>
                  <a:srgbClr val="212121"/>
                </a:solidFill>
                <a:effectLst/>
                <a:latin typeface="BlinkMacSystemFont"/>
              </a:rPr>
              <a:t>doi</a:t>
            </a:r>
            <a:r>
              <a:rPr lang="en-CA" b="0" i="0" u="none" strike="noStrike">
                <a:solidFill>
                  <a:srgbClr val="212121"/>
                </a:solidFill>
                <a:effectLst/>
                <a:latin typeface="BlinkMacSystemFont"/>
              </a:rPr>
              <a:t>: 10.1089/dia.2024.0017. </a:t>
            </a:r>
            <a:r>
              <a:rPr lang="en-CA" b="0" i="0" u="none" strike="noStrike" err="1">
                <a:solidFill>
                  <a:srgbClr val="212121"/>
                </a:solidFill>
                <a:effectLst/>
                <a:latin typeface="BlinkMacSystemFont"/>
              </a:rPr>
              <a:t>Epub</a:t>
            </a:r>
            <a:r>
              <a:rPr lang="en-CA" b="0" i="0" u="none" strike="noStrike">
                <a:solidFill>
                  <a:srgbClr val="212121"/>
                </a:solidFill>
                <a:effectLst/>
                <a:latin typeface="BlinkMacSystemFont"/>
              </a:rPr>
              <a:t> 2024 Apr 8. PMID: 38526559.</a:t>
            </a:r>
            <a:endParaRPr lang="en-CA" i="1">
              <a:effectLst/>
              <a:latin typeface="Helvetica" pitchFamily="2" charset="0"/>
            </a:endParaRPr>
          </a:p>
          <a:p>
            <a:endParaRPr lang="en-CA" i="1">
              <a:effectLst/>
              <a:latin typeface="Helvetica" pitchFamily="2" charset="0"/>
            </a:endParaRPr>
          </a:p>
          <a:p>
            <a:r>
              <a:rPr lang="en-CA" i="1">
                <a:effectLst/>
                <a:latin typeface="Helvetica" pitchFamily="2" charset="0"/>
              </a:rPr>
              <a:t>Abstract</a:t>
            </a:r>
            <a:endParaRPr lang="en-CA">
              <a:effectLst/>
              <a:latin typeface="Helvetica" pitchFamily="2" charset="0"/>
            </a:endParaRPr>
          </a:p>
          <a:p>
            <a:r>
              <a:rPr lang="en-CA" i="1">
                <a:effectLst/>
                <a:latin typeface="Times"/>
              </a:rPr>
              <a:t>Aims: We evaluated attainment of the hemoglobin A1c (HbA1c) target of </a:t>
            </a:r>
            <a:r>
              <a:rPr lang="en-CA" i="1">
                <a:effectLst/>
                <a:latin typeface="Helvetica" pitchFamily="2" charset="0"/>
              </a:rPr>
              <a:t>£</a:t>
            </a:r>
            <a:r>
              <a:rPr lang="en-CA" i="1">
                <a:effectLst/>
                <a:latin typeface="Times"/>
              </a:rPr>
              <a:t>7.0%, its temporal trends, and</a:t>
            </a:r>
            <a:endParaRPr lang="en-CA">
              <a:effectLst/>
              <a:latin typeface="Times"/>
            </a:endParaRPr>
          </a:p>
          <a:p>
            <a:r>
              <a:rPr lang="en-CA" i="1">
                <a:effectLst/>
                <a:latin typeface="Times"/>
              </a:rPr>
              <a:t>associated factors among adults with type 1 diabetes in Ontario, Canada, using administrative data.</a:t>
            </a:r>
            <a:endParaRPr lang="en-CA">
              <a:effectLst/>
              <a:latin typeface="Times"/>
            </a:endParaRPr>
          </a:p>
          <a:p>
            <a:r>
              <a:rPr lang="en-CA" i="1">
                <a:effectLst/>
                <a:latin typeface="Times"/>
              </a:rPr>
              <a:t>Methods: We conducted a retrospective cohort study, including Ontarians with type 1 diabetes </a:t>
            </a:r>
            <a:r>
              <a:rPr lang="en-CA" i="1">
                <a:effectLst/>
                <a:latin typeface="Helvetica" pitchFamily="2" charset="0"/>
              </a:rPr>
              <a:t>‡</a:t>
            </a:r>
            <a:r>
              <a:rPr lang="en-CA" i="1">
                <a:effectLst/>
                <a:latin typeface="Times"/>
              </a:rPr>
              <a:t>18 years old</a:t>
            </a:r>
            <a:endParaRPr lang="en-CA">
              <a:effectLst/>
              <a:latin typeface="Times"/>
            </a:endParaRPr>
          </a:p>
          <a:p>
            <a:r>
              <a:rPr lang="en-CA" i="1">
                <a:effectLst/>
                <a:latin typeface="Times"/>
              </a:rPr>
              <a:t>with </a:t>
            </a:r>
            <a:r>
              <a:rPr lang="en-CA" i="1">
                <a:effectLst/>
                <a:latin typeface="Helvetica" pitchFamily="2" charset="0"/>
              </a:rPr>
              <a:t>‡</a:t>
            </a:r>
            <a:r>
              <a:rPr lang="en-CA" i="1">
                <a:effectLst/>
                <a:latin typeface="Times"/>
              </a:rPr>
              <a:t>1 HbA1c test between April 1, 2012 (fiscal year 2013), and March 31, 2023. Generalized estimating</a:t>
            </a:r>
            <a:endParaRPr lang="en-CA">
              <a:effectLst/>
              <a:latin typeface="Times"/>
            </a:endParaRPr>
          </a:p>
          <a:p>
            <a:r>
              <a:rPr lang="en-CA" i="1">
                <a:effectLst/>
                <a:latin typeface="Times"/>
              </a:rPr>
              <a:t>equations were used to determine probabilities of meeting the HbA1c target, as well as associations between</a:t>
            </a:r>
            <a:endParaRPr lang="en-CA">
              <a:effectLst/>
              <a:latin typeface="Times"/>
            </a:endParaRPr>
          </a:p>
          <a:p>
            <a:r>
              <a:rPr lang="en-CA" i="1">
                <a:effectLst/>
                <a:latin typeface="Times"/>
              </a:rPr>
              <a:t>fiscal year and individual-, physician-, and system-level factors on odds of meeting the target.</a:t>
            </a:r>
            <a:endParaRPr lang="en-CA">
              <a:effectLst/>
              <a:latin typeface="Times"/>
            </a:endParaRPr>
          </a:p>
          <a:p>
            <a:endParaRPr lang="en-CA" i="1">
              <a:effectLst/>
              <a:latin typeface="Times"/>
            </a:endParaRPr>
          </a:p>
          <a:p>
            <a:r>
              <a:rPr lang="en-CA" i="1">
                <a:effectLst/>
                <a:latin typeface="Times"/>
              </a:rPr>
              <a:t>Results: Among </a:t>
            </a:r>
            <a:r>
              <a:rPr lang="en-CA" b="1" i="1">
                <a:effectLst/>
                <a:latin typeface="Times"/>
              </a:rPr>
              <a:t>28,827 adults with type 1 diabetes </a:t>
            </a:r>
            <a:r>
              <a:rPr lang="en-CA" i="1">
                <a:effectLst/>
                <a:latin typeface="Times"/>
              </a:rPr>
              <a:t>[14,385 (49.9%) female, 17,998 (62.4%) pump users], with</a:t>
            </a:r>
            <a:endParaRPr lang="en-CA">
              <a:effectLst/>
              <a:latin typeface="Times"/>
            </a:endParaRPr>
          </a:p>
          <a:p>
            <a:r>
              <a:rPr lang="en-CA" i="1">
                <a:effectLst/>
                <a:latin typeface="Times"/>
              </a:rPr>
              <a:t>median age at index of 25 years [interquartile range (IQR) 18–37] and median diabetes duration of 12 years</a:t>
            </a:r>
            <a:endParaRPr lang="en-CA">
              <a:effectLst/>
              <a:latin typeface="Times"/>
            </a:endParaRPr>
          </a:p>
          <a:p>
            <a:r>
              <a:rPr lang="en-CA" i="1">
                <a:effectLst/>
                <a:latin typeface="Times"/>
              </a:rPr>
              <a:t>[6–18], there were 474,714 HbA1c tests [median 2/individual/year (IQR: 1–3)]. The </a:t>
            </a:r>
            <a:r>
              <a:rPr lang="en-CA" b="1" i="1">
                <a:effectLst/>
                <a:latin typeface="Times"/>
              </a:rPr>
              <a:t>model-estimated probability</a:t>
            </a:r>
            <a:endParaRPr lang="en-CA" b="1">
              <a:effectLst/>
              <a:latin typeface="Times"/>
            </a:endParaRPr>
          </a:p>
          <a:p>
            <a:r>
              <a:rPr lang="en-CA" b="1" i="1">
                <a:effectLst/>
                <a:latin typeface="Times"/>
              </a:rPr>
              <a:t>of meeting the HbA1c target of </a:t>
            </a:r>
            <a:r>
              <a:rPr lang="en-CA" b="1" i="1">
                <a:effectLst/>
                <a:latin typeface="Helvetica" pitchFamily="2" charset="0"/>
              </a:rPr>
              <a:t>£</a:t>
            </a:r>
            <a:r>
              <a:rPr lang="en-CA" b="1" i="1">
                <a:effectLst/>
                <a:latin typeface="Times"/>
              </a:rPr>
              <a:t>7.0% was 22.1%</a:t>
            </a:r>
            <a:r>
              <a:rPr lang="en-CA" i="1">
                <a:effectLst/>
                <a:latin typeface="Times"/>
              </a:rPr>
              <a:t> (95% confidence interval, CI: 21.6 to 22.5) </a:t>
            </a:r>
            <a:r>
              <a:rPr lang="en-CA" b="1" i="1">
                <a:effectLst/>
                <a:latin typeface="Times"/>
              </a:rPr>
              <a:t>in 2013</a:t>
            </a:r>
            <a:r>
              <a:rPr lang="en-CA" i="1">
                <a:effectLst/>
                <a:latin typeface="Times"/>
              </a:rPr>
              <a:t>,</a:t>
            </a:r>
            <a:endParaRPr lang="en-CA">
              <a:effectLst/>
              <a:latin typeface="Times"/>
            </a:endParaRPr>
          </a:p>
          <a:p>
            <a:r>
              <a:rPr lang="en-CA" i="1">
                <a:effectLst/>
                <a:latin typeface="Times"/>
              </a:rPr>
              <a:t>remained stable until 2020, </a:t>
            </a:r>
            <a:r>
              <a:rPr lang="en-CA" b="1" i="1">
                <a:effectLst/>
                <a:latin typeface="Times"/>
              </a:rPr>
              <a:t>and increased to 34.7% (95% CI: 34.3 to 35.2) in 2023</a:t>
            </a:r>
            <a:r>
              <a:rPr lang="en-CA" i="1">
                <a:effectLst/>
                <a:latin typeface="Times"/>
              </a:rPr>
              <a:t>. The age- and sex-adjusted</a:t>
            </a:r>
            <a:endParaRPr lang="en-CA">
              <a:effectLst/>
              <a:latin typeface="Times"/>
            </a:endParaRPr>
          </a:p>
          <a:p>
            <a:r>
              <a:rPr lang="en-CA" i="1">
                <a:effectLst/>
                <a:latin typeface="Times"/>
              </a:rPr>
              <a:t>odds ratio for meeting the target in 2023 versus 2013 was 1.87 (95% CI: 1.79 to 1.96). Young adults (18–25</a:t>
            </a:r>
            <a:endParaRPr lang="en-CA">
              <a:effectLst/>
              <a:latin typeface="Times"/>
            </a:endParaRPr>
          </a:p>
          <a:p>
            <a:r>
              <a:rPr lang="en-CA" i="1">
                <a:effectLst/>
                <a:latin typeface="Times"/>
              </a:rPr>
              <a:t>years), diabetic ketoacidosis, greater comorbidity, and receiving diabetes care from a nonspecialist physician</a:t>
            </a:r>
            <a:endParaRPr lang="en-CA">
              <a:effectLst/>
              <a:latin typeface="Times"/>
            </a:endParaRPr>
          </a:p>
          <a:p>
            <a:r>
              <a:rPr lang="en-CA" i="1">
                <a:effectLst/>
                <a:latin typeface="Times"/>
              </a:rPr>
              <a:t>were associated with reduced odds of meeting the HbA1c target.</a:t>
            </a:r>
            <a:endParaRPr lang="en-CA">
              <a:effectLst/>
              <a:latin typeface="Times"/>
            </a:endParaRPr>
          </a:p>
          <a:p>
            <a:endParaRPr lang="en-CA" i="1">
              <a:effectLst/>
              <a:latin typeface="Times"/>
            </a:endParaRPr>
          </a:p>
          <a:p>
            <a:r>
              <a:rPr lang="en-CA" i="1">
                <a:effectLst/>
                <a:latin typeface="Times"/>
              </a:rPr>
              <a:t>Conclusions: One-third of adults with type 1 diabetes in Ontario met the recommended HbA1c target of </a:t>
            </a:r>
            <a:r>
              <a:rPr lang="en-CA" i="1">
                <a:effectLst/>
                <a:latin typeface="Helvetica" pitchFamily="2" charset="0"/>
              </a:rPr>
              <a:t>£</a:t>
            </a:r>
            <a:r>
              <a:rPr lang="en-CA" i="1">
                <a:effectLst/>
                <a:latin typeface="Times"/>
              </a:rPr>
              <a:t>7.0%</a:t>
            </a:r>
            <a:endParaRPr lang="en-CA">
              <a:effectLst/>
              <a:latin typeface="Times"/>
            </a:endParaRPr>
          </a:p>
          <a:p>
            <a:r>
              <a:rPr lang="en-CA" i="1">
                <a:effectLst/>
                <a:latin typeface="Times"/>
              </a:rPr>
              <a:t>in 2023, with </a:t>
            </a:r>
            <a:r>
              <a:rPr lang="en-CA" b="1" i="1">
                <a:effectLst/>
                <a:latin typeface="Times"/>
              </a:rPr>
              <a:t>improvement noted since 2021, which may be due to advanced technologies or effects of the</a:t>
            </a:r>
            <a:endParaRPr lang="en-CA" b="1">
              <a:effectLst/>
              <a:latin typeface="Times"/>
            </a:endParaRPr>
          </a:p>
          <a:p>
            <a:r>
              <a:rPr lang="en-CA" b="1" i="1">
                <a:effectLst/>
                <a:latin typeface="Times"/>
              </a:rPr>
              <a:t>COVID-19 pandemic.</a:t>
            </a:r>
            <a:endParaRPr lang="en-CA" b="1">
              <a:effectLst/>
              <a:latin typeface="Times"/>
            </a:endParaRPr>
          </a:p>
          <a:p>
            <a:endParaRPr lang="en-US"/>
          </a:p>
        </p:txBody>
      </p:sp>
      <p:sp>
        <p:nvSpPr>
          <p:cNvPr id="4" name="Slide Number Placeholder 3"/>
          <p:cNvSpPr>
            <a:spLocks noGrp="1"/>
          </p:cNvSpPr>
          <p:nvPr>
            <p:ph type="sldNum" sz="quarter" idx="5"/>
          </p:nvPr>
        </p:nvSpPr>
        <p:spPr/>
        <p:txBody>
          <a:bodyPr/>
          <a:lstStyle/>
          <a:p>
            <a:fld id="{0B952C55-542B-3D4F-8188-72F5D58E079F}" type="slidenum">
              <a:rPr lang="en-US" smtClean="0"/>
              <a:t>7</a:t>
            </a:fld>
            <a:endParaRPr lang="en-US"/>
          </a:p>
        </p:txBody>
      </p:sp>
    </p:spTree>
    <p:extLst>
      <p:ext uri="{BB962C8B-B14F-4D97-AF65-F5344CB8AC3E}">
        <p14:creationId xmlns:p14="http://schemas.microsoft.com/office/powerpoint/2010/main" val="265547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7.1-8.5 Functionally dependent, Recurrent severe hypoglycemia or hypoglycemia unawareness, limited life expectancy, frail elderly/dementia</a:t>
            </a:r>
          </a:p>
          <a:p>
            <a:endParaRPr lang="en-US" dirty="0"/>
          </a:p>
          <a:p>
            <a:r>
              <a:rPr lang="en-US" dirty="0"/>
              <a:t>Children (chapter 34)- anyone under age 18 years</a:t>
            </a:r>
          </a:p>
          <a:p>
            <a:endParaRPr lang="en-US" dirty="0"/>
          </a:p>
          <a:p>
            <a:r>
              <a:rPr lang="en-US" dirty="0"/>
              <a:t>Individualized targets- patient and caregiver context across domains of health care access, technology, fear of hypo, mental health </a:t>
            </a:r>
            <a:r>
              <a:rPr lang="en-US" dirty="0" err="1"/>
              <a:t>etc</a:t>
            </a:r>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8</a:t>
            </a:fld>
            <a:endParaRPr lang="en-US"/>
          </a:p>
        </p:txBody>
      </p:sp>
    </p:spTree>
    <p:extLst>
      <p:ext uri="{BB962C8B-B14F-4D97-AF65-F5344CB8AC3E}">
        <p14:creationId xmlns:p14="http://schemas.microsoft.com/office/powerpoint/2010/main" val="3597174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Oral carbohydrates 0.3 g/kg if mild or moderate</a:t>
            </a:r>
          </a:p>
          <a:p>
            <a:r>
              <a:rPr lang="en-US" dirty="0"/>
              <a:t>Glucose rechecked after 15 minutes and retreated if BG remains &lt; 3.9 mmol/L</a:t>
            </a:r>
          </a:p>
        </p:txBody>
      </p:sp>
      <p:sp>
        <p:nvSpPr>
          <p:cNvPr id="4" name="Slide Number Placeholder 3"/>
          <p:cNvSpPr>
            <a:spLocks noGrp="1"/>
          </p:cNvSpPr>
          <p:nvPr>
            <p:ph type="sldNum" sz="quarter" idx="5"/>
          </p:nvPr>
        </p:nvSpPr>
        <p:spPr/>
        <p:txBody>
          <a:bodyPr/>
          <a:lstStyle/>
          <a:p>
            <a:fld id="{81B58452-A64F-4FC9-BAD1-D42848DEA35F}" type="slidenum">
              <a:rPr lang="en-US" smtClean="0"/>
              <a:t>9</a:t>
            </a:fld>
            <a:endParaRPr lang="en-US"/>
          </a:p>
        </p:txBody>
      </p:sp>
    </p:spTree>
    <p:extLst>
      <p:ext uri="{BB962C8B-B14F-4D97-AF65-F5344CB8AC3E}">
        <p14:creationId xmlns:p14="http://schemas.microsoft.com/office/powerpoint/2010/main" val="1861363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LowWe</a:t>
            </a:r>
            <a:r>
              <a:rPr lang="en-US" dirty="0"/>
              <a:t> continue to</a:t>
            </a:r>
            <a:r>
              <a:rPr lang="en-US" baseline="0" dirty="0"/>
              <a:t> strongly recommend intensive insulin therapy to reduce A1C and complications, this has not really changed from previous guidelines though we will focus on what is new. </a:t>
            </a:r>
          </a:p>
          <a:p>
            <a:endParaRPr lang="en-US" baseline="0" dirty="0"/>
          </a:p>
          <a:p>
            <a:pPr lvl="0"/>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Minimize the risk of any hypoglycemia in adults [Grade B, Level 1a {21290, 21291 , 21292}] and severe hypoglycemia in adults in adolescents using basal-bolus injection therapy [Grade B, Level 2 {21292 , 21295 }; and in children [ Grade D, Consensus]</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treatment satisfaction in parents of preschoolers  [Grade C, Level 3 {21296}]</a:t>
            </a:r>
          </a:p>
          <a:p>
            <a:pPr lvl="0"/>
            <a:endParaRPr lang="en-CA" sz="1200" kern="1200" dirty="0">
              <a:solidFill>
                <a:schemeClr val="tx1"/>
              </a:solidFill>
              <a:effectLst/>
              <a:latin typeface="+mn-lt"/>
              <a:ea typeface="+mn-ea"/>
              <a:cs typeface="+mn-cs"/>
            </a:endParaRPr>
          </a:p>
          <a:p>
            <a:pPr lvl="0"/>
            <a:r>
              <a:rPr lang="en-CA" sz="1200" u="none" strike="noStrike" kern="1200" dirty="0">
                <a:solidFill>
                  <a:schemeClr val="tx1"/>
                </a:solidFill>
                <a:effectLst/>
                <a:latin typeface="+mn-lt"/>
                <a:ea typeface="+mn-ea"/>
                <a:cs typeface="+mn-cs"/>
              </a:rPr>
              <a:t>In individuals on basal bolus injection therapy not at target  to:</a:t>
            </a:r>
            <a:endParaRPr lang="en-US" sz="1200" u="none" strike="noStrike"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A1C in children and adolescents [Grade A, Level 1A {19953}]</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And may</a:t>
            </a:r>
            <a:r>
              <a:rPr lang="en-CA" sz="1200" i="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be used in place of rapid acting analogues to lower post prandial glucose</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in children and adolescents [Grade C, Level 2 {19953}];</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b. In individuals on insulin pump therapy* not at target,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insulin analogues should be considered  to:</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time in range and time below range in adults [Grade A, Level 1A {536}]</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Lower post-prandial glucose in adults [Grade A , Level 1a {471, 563, 21293}] + {8769, 2216, 1056, 2149}</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 In automated insulin delivery systems*,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acting insulin analogues7. be considered to:</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time in range in adults [Grade C, Level 3 {1056, 964} and decrease time below range in adults [ Grade C, Level 3 {964,1056}]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Decrease post-prandial glucose in adults [Grade C, Level 3 {1056}]</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*some insulin pumps are not compatible with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insulin and there is an increased risk of occlusions and </a:t>
            </a:r>
            <a:r>
              <a:rPr lang="en-CA" sz="1200" kern="1200" dirty="0" err="1">
                <a:solidFill>
                  <a:schemeClr val="tx1"/>
                </a:solidFill>
                <a:effectLst/>
                <a:latin typeface="+mn-lt"/>
                <a:ea typeface="+mn-ea"/>
                <a:cs typeface="+mn-cs"/>
              </a:rPr>
              <a:t>pumpsite</a:t>
            </a:r>
            <a:r>
              <a:rPr lang="en-CA" sz="1200" kern="1200" dirty="0">
                <a:solidFill>
                  <a:schemeClr val="tx1"/>
                </a:solidFill>
                <a:effectLst/>
                <a:latin typeface="+mn-lt"/>
                <a:ea typeface="+mn-ea"/>
                <a:cs typeface="+mn-cs"/>
              </a:rPr>
              <a:t> failures.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13</a:t>
            </a:fld>
            <a:endParaRPr lang="en-US"/>
          </a:p>
        </p:txBody>
      </p:sp>
    </p:spTree>
    <p:extLst>
      <p:ext uri="{BB962C8B-B14F-4D97-AF65-F5344CB8AC3E}">
        <p14:creationId xmlns:p14="http://schemas.microsoft.com/office/powerpoint/2010/main" val="1462472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LowWe</a:t>
            </a:r>
            <a:r>
              <a:rPr lang="en-US" dirty="0"/>
              <a:t> continue to</a:t>
            </a:r>
            <a:r>
              <a:rPr lang="en-US" baseline="0" dirty="0"/>
              <a:t> strongly recommend intensive insulin therapy to reduce A1C and complications, this has not really changed from previous guidelines though we will focus on what is new. </a:t>
            </a:r>
          </a:p>
          <a:p>
            <a:endParaRPr lang="en-US" baseline="0" dirty="0"/>
          </a:p>
          <a:p>
            <a:pPr lvl="0"/>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Minimize the risk of any hypoglycemia in adults [Grade B, Level 1a {21290, 21291 , 21292}] and severe hypoglycemia in adults in adolescents using basal-bolus injection therapy [Grade B, Level 2 {21292 , 21295 }; and in children [ Grade D, Consensus]</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treatment satisfaction in parents of preschoolers  [Grade C, Level 3 {21296}]</a:t>
            </a:r>
          </a:p>
          <a:p>
            <a:pPr lvl="0"/>
            <a:endParaRPr lang="en-CA" sz="1200" kern="1200" dirty="0">
              <a:solidFill>
                <a:schemeClr val="tx1"/>
              </a:solidFill>
              <a:effectLst/>
              <a:latin typeface="+mn-lt"/>
              <a:ea typeface="+mn-ea"/>
              <a:cs typeface="+mn-cs"/>
            </a:endParaRPr>
          </a:p>
          <a:p>
            <a:pPr lvl="0"/>
            <a:r>
              <a:rPr lang="en-CA" sz="1200" u="none" strike="noStrike" kern="1200" dirty="0">
                <a:solidFill>
                  <a:schemeClr val="tx1"/>
                </a:solidFill>
                <a:effectLst/>
                <a:latin typeface="+mn-lt"/>
                <a:ea typeface="+mn-ea"/>
                <a:cs typeface="+mn-cs"/>
              </a:rPr>
              <a:t>In individuals on basal bolus injection therapy not at target  to:</a:t>
            </a:r>
            <a:endParaRPr lang="en-US" sz="1200" u="none" strike="noStrike"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A1C in children and adolescents [Grade A, Level 1A {19953}]</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And may</a:t>
            </a:r>
            <a:r>
              <a:rPr lang="en-CA" sz="1200" i="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be used in place of rapid acting analogues to lower post prandial glucose</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in children and adolescents [Grade C, Level 2 {19953}];</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b. In individuals on insulin pump therapy* not at target,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insulin analogues should be considered  to:</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time in range and time below range in adults [Grade A, Level 1A {536}]</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Lower post-prandial glucose in adults [Grade A , Level 1a {471, 563, 21293}] + {8769, 2216, 1056, 2149}</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 In automated insulin delivery systems*,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acting insulin analogues7. be considered to:</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time in range in adults [Grade C, Level 3 {1056, 964} and decrease time below range in adults [ Grade C, Level 3 {964,1056}]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Decrease post-prandial glucose in adults [Grade C, Level 3 {1056}]</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*some insulin pumps are not compatible with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insulin and there is an increased risk of occlusions and </a:t>
            </a:r>
            <a:r>
              <a:rPr lang="en-CA" sz="1200" kern="1200" dirty="0" err="1">
                <a:solidFill>
                  <a:schemeClr val="tx1"/>
                </a:solidFill>
                <a:effectLst/>
                <a:latin typeface="+mn-lt"/>
                <a:ea typeface="+mn-ea"/>
                <a:cs typeface="+mn-cs"/>
              </a:rPr>
              <a:t>pumpsite</a:t>
            </a:r>
            <a:r>
              <a:rPr lang="en-CA" sz="1200" kern="1200" dirty="0">
                <a:solidFill>
                  <a:schemeClr val="tx1"/>
                </a:solidFill>
                <a:effectLst/>
                <a:latin typeface="+mn-lt"/>
                <a:ea typeface="+mn-ea"/>
                <a:cs typeface="+mn-cs"/>
              </a:rPr>
              <a:t> failures.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14</a:t>
            </a:fld>
            <a:endParaRPr lang="en-US"/>
          </a:p>
        </p:txBody>
      </p:sp>
    </p:spTree>
    <p:extLst>
      <p:ext uri="{BB962C8B-B14F-4D97-AF65-F5344CB8AC3E}">
        <p14:creationId xmlns:p14="http://schemas.microsoft.com/office/powerpoint/2010/main" val="968645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LowWe</a:t>
            </a:r>
            <a:r>
              <a:rPr lang="en-US" dirty="0"/>
              <a:t> continue to</a:t>
            </a:r>
            <a:r>
              <a:rPr lang="en-US" baseline="0" dirty="0"/>
              <a:t> strongly recommend intensive insulin therapy to reduce A1C and complications, this has not really changed from previous guidelines though we will focus on what is new. </a:t>
            </a:r>
          </a:p>
          <a:p>
            <a:endParaRPr lang="en-US" baseline="0" dirty="0"/>
          </a:p>
          <a:p>
            <a:pPr lvl="0"/>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Minimize the risk of any hypoglycemia in adults [Grade B, Level 1a {21290, 21291 , 21292}] and severe hypoglycemia in adults in adolescents using basal-bolus injection therapy [Grade B, Level 2 {21292 , 21295 }; and in children [ Grade D, Consensus]</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treatment satisfaction in parents of preschoolers  [Grade C, Level 3 {21296}]</a:t>
            </a:r>
          </a:p>
          <a:p>
            <a:pPr lvl="0"/>
            <a:endParaRPr lang="en-CA" sz="1200" kern="1200" dirty="0">
              <a:solidFill>
                <a:schemeClr val="tx1"/>
              </a:solidFill>
              <a:effectLst/>
              <a:latin typeface="+mn-lt"/>
              <a:ea typeface="+mn-ea"/>
              <a:cs typeface="+mn-cs"/>
            </a:endParaRPr>
          </a:p>
          <a:p>
            <a:pPr lvl="0"/>
            <a:r>
              <a:rPr lang="en-CA" sz="1200" u="none" strike="noStrike" kern="1200" dirty="0">
                <a:solidFill>
                  <a:schemeClr val="tx1"/>
                </a:solidFill>
                <a:effectLst/>
                <a:latin typeface="+mn-lt"/>
                <a:ea typeface="+mn-ea"/>
                <a:cs typeface="+mn-cs"/>
              </a:rPr>
              <a:t>In individuals on basal bolus injection therapy not at target  to:</a:t>
            </a:r>
            <a:endParaRPr lang="en-US" sz="1200" u="none" strike="noStrike"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A1C in children and adolescents [Grade A, Level 1A {19953}]</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And may</a:t>
            </a:r>
            <a:r>
              <a:rPr lang="en-CA" sz="1200" i="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be used in place of rapid acting analogues to lower post prandial glucose</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in children and adolescents [Grade C, Level 2 {19953}];</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b. In individuals on insulin pump therapy* not at target,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insulin analogues should be considered  to:</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time in range and time below range in adults [Grade A, Level 1A {536}]</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Lower post-prandial glucose in adults [Grade A , Level 1a {471, 563, 21293}] + {8769, 2216, 1056, 2149}</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 In automated insulin delivery systems*,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acting insulin analogues7. be considered to:</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Improve time in range in adults [Grade C, Level 3 {1056, 964} and decrease time below range in adults [ Grade C, Level 3 {964,1056}] </a:t>
            </a:r>
            <a:endParaRPr lang="en-US"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Decrease post-prandial glucose in adults [Grade C, Level 3 {1056}]</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*some insulin pumps are not compatible with </a:t>
            </a:r>
            <a:r>
              <a:rPr lang="en-CA" sz="1200" kern="1200" dirty="0" err="1">
                <a:solidFill>
                  <a:schemeClr val="tx1"/>
                </a:solidFill>
                <a:effectLst/>
                <a:latin typeface="+mn-lt"/>
                <a:ea typeface="+mn-ea"/>
                <a:cs typeface="+mn-cs"/>
              </a:rPr>
              <a:t>ultrarapid</a:t>
            </a:r>
            <a:r>
              <a:rPr lang="en-CA" sz="1200" kern="1200" dirty="0">
                <a:solidFill>
                  <a:schemeClr val="tx1"/>
                </a:solidFill>
                <a:effectLst/>
                <a:latin typeface="+mn-lt"/>
                <a:ea typeface="+mn-ea"/>
                <a:cs typeface="+mn-cs"/>
              </a:rPr>
              <a:t> insulin and there is an increased risk of occlusions and </a:t>
            </a:r>
            <a:r>
              <a:rPr lang="en-CA" sz="1200" kern="1200" dirty="0" err="1">
                <a:solidFill>
                  <a:schemeClr val="tx1"/>
                </a:solidFill>
                <a:effectLst/>
                <a:latin typeface="+mn-lt"/>
                <a:ea typeface="+mn-ea"/>
                <a:cs typeface="+mn-cs"/>
              </a:rPr>
              <a:t>pumpsite</a:t>
            </a:r>
            <a:r>
              <a:rPr lang="en-CA" sz="1200" kern="1200" dirty="0">
                <a:solidFill>
                  <a:schemeClr val="tx1"/>
                </a:solidFill>
                <a:effectLst/>
                <a:latin typeface="+mn-lt"/>
                <a:ea typeface="+mn-ea"/>
                <a:cs typeface="+mn-cs"/>
              </a:rPr>
              <a:t> failures.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15</a:t>
            </a:fld>
            <a:endParaRPr lang="en-US"/>
          </a:p>
        </p:txBody>
      </p:sp>
    </p:spTree>
    <p:extLst>
      <p:ext uri="{BB962C8B-B14F-4D97-AF65-F5344CB8AC3E}">
        <p14:creationId xmlns:p14="http://schemas.microsoft.com/office/powerpoint/2010/main" val="2145039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0" y="6141876"/>
            <a:ext cx="12192000" cy="716124"/>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rtlCol="0" anchor="ctr"/>
          <a:lstStyle/>
          <a:p>
            <a:pPr algn="ctr"/>
            <a:endParaRPr lang="en-US" sz="1700"/>
          </a:p>
        </p:txBody>
      </p:sp>
      <p:sp>
        <p:nvSpPr>
          <p:cNvPr id="4" name="Title 1"/>
          <p:cNvSpPr>
            <a:spLocks noGrp="1"/>
          </p:cNvSpPr>
          <p:nvPr>
            <p:ph type="ctrTitle"/>
          </p:nvPr>
        </p:nvSpPr>
        <p:spPr>
          <a:xfrm>
            <a:off x="914400" y="3406725"/>
            <a:ext cx="10363200" cy="848868"/>
          </a:xfrm>
        </p:spPr>
        <p:txBody>
          <a:bodyPr/>
          <a:lstStyle/>
          <a:p>
            <a:r>
              <a:rPr lang="en-CA"/>
              <a:t>Click to edit Master title style</a:t>
            </a:r>
            <a:endParaRPr lang="en-US"/>
          </a:p>
        </p:txBody>
      </p:sp>
      <p:sp>
        <p:nvSpPr>
          <p:cNvPr id="5" name="Subtitle 2"/>
          <p:cNvSpPr>
            <a:spLocks noGrp="1"/>
          </p:cNvSpPr>
          <p:nvPr>
            <p:ph type="subTitle" idx="1"/>
          </p:nvPr>
        </p:nvSpPr>
        <p:spPr>
          <a:xfrm>
            <a:off x="1828800" y="4609110"/>
            <a:ext cx="8534400" cy="1369374"/>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a:t>Click to edit Master subtitle style</a:t>
            </a:r>
            <a:endParaRPr lang="en-US"/>
          </a:p>
        </p:txBody>
      </p:sp>
      <p:pic>
        <p:nvPicPr>
          <p:cNvPr id="6" name="Picture 2">
            <a:extLst>
              <a:ext uri="{FF2B5EF4-FFF2-40B4-BE49-F238E27FC236}">
                <a16:creationId xmlns:a16="http://schemas.microsoft.com/office/drawing/2014/main" id="{B4EF5C7D-DD96-4D6D-AF17-D2DB9CD17B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6862" y="924362"/>
            <a:ext cx="2971356" cy="105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1554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4" name="Content Placeholder 3"/>
          <p:cNvSpPr>
            <a:spLocks noGrp="1"/>
          </p:cNvSpPr>
          <p:nvPr>
            <p:ph sz="half" idx="2"/>
          </p:nvPr>
        </p:nvSpPr>
        <p:spPr>
          <a:xfrm>
            <a:off x="609603" y="1866126"/>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Content Placeholder 5"/>
          <p:cNvSpPr>
            <a:spLocks noGrp="1"/>
          </p:cNvSpPr>
          <p:nvPr>
            <p:ph sz="quarter" idx="4"/>
          </p:nvPr>
        </p:nvSpPr>
        <p:spPr>
          <a:xfrm>
            <a:off x="6193370" y="1866126"/>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2071D5-3FCF-6040-BF8F-7A47F9EFA478}" type="slidenum">
              <a:rPr lang="en-US" smtClean="0"/>
              <a:t>‹#›</a:t>
            </a:fld>
            <a:endParaRPr lang="en-US"/>
          </a:p>
        </p:txBody>
      </p:sp>
      <p:sp>
        <p:nvSpPr>
          <p:cNvPr id="10"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11" name="Group 10">
            <a:extLst>
              <a:ext uri="{FF2B5EF4-FFF2-40B4-BE49-F238E27FC236}">
                <a16:creationId xmlns:a16="http://schemas.microsoft.com/office/drawing/2014/main" id="{22BF28C9-81D5-408B-9A66-A1988CBE7477}"/>
              </a:ext>
            </a:extLst>
          </p:cNvPr>
          <p:cNvGrpSpPr/>
          <p:nvPr userDrawn="1"/>
        </p:nvGrpSpPr>
        <p:grpSpPr>
          <a:xfrm>
            <a:off x="10075019" y="6234546"/>
            <a:ext cx="1934095" cy="581891"/>
            <a:chOff x="10183088" y="6217920"/>
            <a:chExt cx="1934095" cy="581891"/>
          </a:xfrm>
        </p:grpSpPr>
        <p:sp>
          <p:nvSpPr>
            <p:cNvPr id="12" name="Rectangle 11">
              <a:extLst>
                <a:ext uri="{FF2B5EF4-FFF2-40B4-BE49-F238E27FC236}">
                  <a16:creationId xmlns:a16="http://schemas.microsoft.com/office/drawing/2014/main" id="{29B7E625-31B0-41C6-9F7B-A25889452C44}"/>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E672B7D1-84B7-4AA3-A0C2-3F0033D055C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3139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2071D5-3FCF-6040-BF8F-7A47F9EFA478}" type="slidenum">
              <a:rPr lang="en-US" smtClean="0"/>
              <a:t>‹#›</a:t>
            </a:fld>
            <a:endParaRPr lang="en-US"/>
          </a:p>
        </p:txBody>
      </p:sp>
      <p:sp>
        <p:nvSpPr>
          <p:cNvPr id="6"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7" name="Group 6">
            <a:extLst>
              <a:ext uri="{FF2B5EF4-FFF2-40B4-BE49-F238E27FC236}">
                <a16:creationId xmlns:a16="http://schemas.microsoft.com/office/drawing/2014/main" id="{E93612F5-B2D6-4209-928F-9EB4C2226F85}"/>
              </a:ext>
            </a:extLst>
          </p:cNvPr>
          <p:cNvGrpSpPr/>
          <p:nvPr userDrawn="1"/>
        </p:nvGrpSpPr>
        <p:grpSpPr>
          <a:xfrm>
            <a:off x="10075019" y="6234546"/>
            <a:ext cx="1934095" cy="581891"/>
            <a:chOff x="10183088" y="6217920"/>
            <a:chExt cx="1934095" cy="581891"/>
          </a:xfrm>
        </p:grpSpPr>
        <p:sp>
          <p:nvSpPr>
            <p:cNvPr id="8" name="Rectangle 7">
              <a:extLst>
                <a:ext uri="{FF2B5EF4-FFF2-40B4-BE49-F238E27FC236}">
                  <a16:creationId xmlns:a16="http://schemas.microsoft.com/office/drawing/2014/main" id="{BEF4C28E-A805-4F74-B8E8-2486125A7334}"/>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B834F0F6-E61B-4F63-8103-BD74962CB0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410045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2071D5-3FCF-6040-BF8F-7A47F9EFA478}" type="slidenum">
              <a:rPr lang="en-US" smtClean="0"/>
              <a:t>‹#›</a:t>
            </a:fld>
            <a:endParaRPr lang="en-US"/>
          </a:p>
        </p:txBody>
      </p:sp>
      <p:sp>
        <p:nvSpPr>
          <p:cNvPr id="5"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6" name="Group 5">
            <a:extLst>
              <a:ext uri="{FF2B5EF4-FFF2-40B4-BE49-F238E27FC236}">
                <a16:creationId xmlns:a16="http://schemas.microsoft.com/office/drawing/2014/main" id="{D83450BD-BD76-400B-A6B1-C88DB4E909B6}"/>
              </a:ext>
            </a:extLst>
          </p:cNvPr>
          <p:cNvGrpSpPr/>
          <p:nvPr userDrawn="1"/>
        </p:nvGrpSpPr>
        <p:grpSpPr>
          <a:xfrm>
            <a:off x="10075019" y="6234546"/>
            <a:ext cx="1934095" cy="581891"/>
            <a:chOff x="10183088" y="6217920"/>
            <a:chExt cx="1934095" cy="581891"/>
          </a:xfrm>
        </p:grpSpPr>
        <p:sp>
          <p:nvSpPr>
            <p:cNvPr id="7" name="Rectangle 6">
              <a:extLst>
                <a:ext uri="{FF2B5EF4-FFF2-40B4-BE49-F238E27FC236}">
                  <a16:creationId xmlns:a16="http://schemas.microsoft.com/office/drawing/2014/main" id="{1F6802D5-0474-4600-A18C-148C9134E5DD}"/>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EC292623-8A9D-4DC2-8627-55B23D7ED6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98120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3" y="273053"/>
            <a:ext cx="4011084" cy="593849"/>
          </a:xfrm>
        </p:spPr>
        <p:txBody>
          <a:bodyPr anchor="b">
            <a:noAutofit/>
          </a:bodyPr>
          <a:lstStyle>
            <a:lvl1pPr algn="l">
              <a:defRPr sz="4100" b="1"/>
            </a:lvl1pPr>
          </a:lstStyle>
          <a:p>
            <a:r>
              <a:rPr lang="en-CA"/>
              <a:t>Master title</a:t>
            </a:r>
            <a:endParaRPr lang="en-US"/>
          </a:p>
        </p:txBody>
      </p:sp>
      <p:sp>
        <p:nvSpPr>
          <p:cNvPr id="3" name="Content Placeholder 2"/>
          <p:cNvSpPr>
            <a:spLocks noGrp="1"/>
          </p:cNvSpPr>
          <p:nvPr>
            <p:ph idx="1" hasCustomPrompt="1"/>
          </p:nvPr>
        </p:nvSpPr>
        <p:spPr>
          <a:xfrm>
            <a:off x="4766733" y="273054"/>
            <a:ext cx="6815667"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styles/Image</a:t>
            </a:r>
          </a:p>
          <a:p>
            <a:pPr lvl="1"/>
            <a:r>
              <a:rPr lang="en-CA"/>
              <a:t>Second level</a:t>
            </a:r>
          </a:p>
          <a:p>
            <a:pPr lvl="2"/>
            <a:r>
              <a:rPr lang="en-CA"/>
              <a:t>Third level</a:t>
            </a:r>
          </a:p>
          <a:p>
            <a:pPr lvl="3"/>
            <a:r>
              <a:rPr lang="en-CA"/>
              <a:t>Fourth level</a:t>
            </a:r>
          </a:p>
          <a:p>
            <a:pPr lvl="4"/>
            <a:r>
              <a:rPr lang="en-CA"/>
              <a:t>Fifth level</a:t>
            </a:r>
            <a:endParaRPr lang="en-US"/>
          </a:p>
          <a:p>
            <a:pPr lvl="0"/>
            <a:endParaRPr lang="en-US"/>
          </a:p>
        </p:txBody>
      </p:sp>
      <p:sp>
        <p:nvSpPr>
          <p:cNvPr id="4" name="Text Placeholder 3"/>
          <p:cNvSpPr>
            <a:spLocks noGrp="1"/>
          </p:cNvSpPr>
          <p:nvPr>
            <p:ph type="body" sz="half" idx="2"/>
          </p:nvPr>
        </p:nvSpPr>
        <p:spPr>
          <a:xfrm>
            <a:off x="609603" y="1187532"/>
            <a:ext cx="4011084"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071D5-3FCF-6040-BF8F-7A47F9EFA478}" type="slidenum">
              <a:rPr lang="en-US" smtClean="0"/>
              <a:t>‹#›</a:t>
            </a:fld>
            <a:endParaRPr lang="en-US"/>
          </a:p>
        </p:txBody>
      </p:sp>
      <p:sp>
        <p:nvSpPr>
          <p:cNvPr id="8"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9" name="Group 8">
            <a:extLst>
              <a:ext uri="{FF2B5EF4-FFF2-40B4-BE49-F238E27FC236}">
                <a16:creationId xmlns:a16="http://schemas.microsoft.com/office/drawing/2014/main" id="{0CBCD8DA-6B3F-4D5D-B124-2CDA7BB528F4}"/>
              </a:ext>
            </a:extLst>
          </p:cNvPr>
          <p:cNvGrpSpPr/>
          <p:nvPr userDrawn="1"/>
        </p:nvGrpSpPr>
        <p:grpSpPr>
          <a:xfrm>
            <a:off x="10075019" y="6234546"/>
            <a:ext cx="1934095" cy="581891"/>
            <a:chOff x="10183088" y="6217920"/>
            <a:chExt cx="1934095" cy="581891"/>
          </a:xfrm>
        </p:grpSpPr>
        <p:sp>
          <p:nvSpPr>
            <p:cNvPr id="10" name="Rectangle 9">
              <a:extLst>
                <a:ext uri="{FF2B5EF4-FFF2-40B4-BE49-F238E27FC236}">
                  <a16:creationId xmlns:a16="http://schemas.microsoft.com/office/drawing/2014/main" id="{F2380FBF-5936-4C6B-B8C4-5C355A438CF4}"/>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74C95958-C984-40AC-B8AD-EED88D9791D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6418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100"/>
            </a:lvl1pPr>
            <a:lvl2pPr marL="449167" indent="0">
              <a:buNone/>
              <a:defRPr sz="2800"/>
            </a:lvl2pPr>
            <a:lvl3pPr marL="898334" indent="0">
              <a:buNone/>
              <a:defRPr sz="2400"/>
            </a:lvl3pPr>
            <a:lvl4pPr marL="1347502" indent="0">
              <a:buNone/>
              <a:defRPr sz="2000"/>
            </a:lvl4pPr>
            <a:lvl5pPr marL="1796669" indent="0">
              <a:buNone/>
              <a:defRPr sz="2000"/>
            </a:lvl5pPr>
            <a:lvl6pPr marL="2245836" indent="0">
              <a:buNone/>
              <a:defRPr sz="2000"/>
            </a:lvl6pPr>
            <a:lvl7pPr marL="2695003" indent="0">
              <a:buNone/>
              <a:defRPr sz="2000"/>
            </a:lvl7pPr>
            <a:lvl8pPr marL="3144172" indent="0">
              <a:buNone/>
              <a:defRPr sz="2000"/>
            </a:lvl8pPr>
            <a:lvl9pPr marL="3593339" indent="0">
              <a:buNone/>
              <a:defRPr sz="2000"/>
            </a:lvl9pPr>
          </a:lstStyle>
          <a:p>
            <a:endParaRPr lang="en-US"/>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071D5-3FCF-6040-BF8F-7A47F9EFA478}" type="slidenum">
              <a:rPr lang="en-US" smtClean="0"/>
              <a:t>‹#›</a:t>
            </a:fld>
            <a:endParaRPr lang="en-US"/>
          </a:p>
        </p:txBody>
      </p:sp>
      <p:sp>
        <p:nvSpPr>
          <p:cNvPr id="8"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9" name="Group 8">
            <a:extLst>
              <a:ext uri="{FF2B5EF4-FFF2-40B4-BE49-F238E27FC236}">
                <a16:creationId xmlns:a16="http://schemas.microsoft.com/office/drawing/2014/main" id="{1FA92A85-8B11-44F6-A8EB-969716537F66}"/>
              </a:ext>
            </a:extLst>
          </p:cNvPr>
          <p:cNvGrpSpPr/>
          <p:nvPr userDrawn="1"/>
        </p:nvGrpSpPr>
        <p:grpSpPr>
          <a:xfrm>
            <a:off x="10075019" y="6234546"/>
            <a:ext cx="1934095" cy="581891"/>
            <a:chOff x="10183088" y="6217920"/>
            <a:chExt cx="1934095" cy="581891"/>
          </a:xfrm>
        </p:grpSpPr>
        <p:sp>
          <p:nvSpPr>
            <p:cNvPr id="10" name="Rectangle 9">
              <a:extLst>
                <a:ext uri="{FF2B5EF4-FFF2-40B4-BE49-F238E27FC236}">
                  <a16:creationId xmlns:a16="http://schemas.microsoft.com/office/drawing/2014/main" id="{524AB668-661A-4092-AADA-727EF9657361}"/>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BEACBEA6-DA8E-43AE-AE79-EF1C44065D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59368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9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F9775C3-0748-7B43-AFF5-39925284D5EA}" type="slidenum">
              <a:rPr lang="en-US" smtClean="0"/>
              <a:t>‹#›</a:t>
            </a:fld>
            <a:endParaRPr lang="en-US"/>
          </a:p>
        </p:txBody>
      </p:sp>
      <p:grpSp>
        <p:nvGrpSpPr>
          <p:cNvPr id="8" name="Group 7">
            <a:extLst>
              <a:ext uri="{FF2B5EF4-FFF2-40B4-BE49-F238E27FC236}">
                <a16:creationId xmlns:a16="http://schemas.microsoft.com/office/drawing/2014/main" id="{3BDF8C9A-A34F-4394-A1FD-0C3BF61C23A1}"/>
              </a:ext>
            </a:extLst>
          </p:cNvPr>
          <p:cNvGrpSpPr/>
          <p:nvPr userDrawn="1"/>
        </p:nvGrpSpPr>
        <p:grpSpPr>
          <a:xfrm>
            <a:off x="10075019" y="6234546"/>
            <a:ext cx="1934095" cy="581891"/>
            <a:chOff x="10183088" y="6217920"/>
            <a:chExt cx="1934095" cy="581891"/>
          </a:xfrm>
        </p:grpSpPr>
        <p:sp>
          <p:nvSpPr>
            <p:cNvPr id="9" name="Rectangle 8">
              <a:extLst>
                <a:ext uri="{FF2B5EF4-FFF2-40B4-BE49-F238E27FC236}">
                  <a16:creationId xmlns:a16="http://schemas.microsoft.com/office/drawing/2014/main" id="{C7076D15-3FE4-42A0-B215-BFC65449534D}"/>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B661D460-1FE0-464F-BB3A-390367D244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754558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6" name="Footer Placeholder 5"/>
          <p:cNvSpPr>
            <a:spLocks noGrp="1"/>
          </p:cNvSpPr>
          <p:nvPr>
            <p:ph type="ftr" sz="quarter" idx="11"/>
          </p:nvPr>
        </p:nvSpPr>
        <p:spPr>
          <a:xfrm>
            <a:off x="4038600" y="6356354"/>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F9775C3-0748-7B43-AFF5-39925284D5EA}" type="slidenum">
              <a:rPr lang="en-US" smtClean="0"/>
              <a:t>‹#›</a:t>
            </a:fld>
            <a:endParaRPr lang="en-US"/>
          </a:p>
        </p:txBody>
      </p:sp>
      <p:grpSp>
        <p:nvGrpSpPr>
          <p:cNvPr id="8" name="Group 7">
            <a:extLst>
              <a:ext uri="{FF2B5EF4-FFF2-40B4-BE49-F238E27FC236}">
                <a16:creationId xmlns:a16="http://schemas.microsoft.com/office/drawing/2014/main" id="{AB1D0C9E-141A-4988-893F-54977A087C0A}"/>
              </a:ext>
            </a:extLst>
          </p:cNvPr>
          <p:cNvGrpSpPr/>
          <p:nvPr userDrawn="1"/>
        </p:nvGrpSpPr>
        <p:grpSpPr>
          <a:xfrm>
            <a:off x="10075019" y="6234546"/>
            <a:ext cx="1934095" cy="581891"/>
            <a:chOff x="10183088" y="6217920"/>
            <a:chExt cx="1934095" cy="581891"/>
          </a:xfrm>
        </p:grpSpPr>
        <p:sp>
          <p:nvSpPr>
            <p:cNvPr id="9" name="Rectangle 8">
              <a:extLst>
                <a:ext uri="{FF2B5EF4-FFF2-40B4-BE49-F238E27FC236}">
                  <a16:creationId xmlns:a16="http://schemas.microsoft.com/office/drawing/2014/main" id="{3A9905B3-2D96-43B4-BCF8-2B669388408E}"/>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92F5BE25-912B-4862-BE5F-6DF8DF849A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7602482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F9775C3-0748-7B43-AFF5-39925284D5EA}" type="slidenum">
              <a:rPr lang="en-US" smtClean="0"/>
              <a:t>‹#›</a:t>
            </a:fld>
            <a:endParaRPr lang="en-US"/>
          </a:p>
        </p:txBody>
      </p:sp>
      <p:grpSp>
        <p:nvGrpSpPr>
          <p:cNvPr id="7" name="Group 6">
            <a:extLst>
              <a:ext uri="{FF2B5EF4-FFF2-40B4-BE49-F238E27FC236}">
                <a16:creationId xmlns:a16="http://schemas.microsoft.com/office/drawing/2014/main" id="{C2027926-1E7B-457F-8320-F1DA7DFD5725}"/>
              </a:ext>
            </a:extLst>
          </p:cNvPr>
          <p:cNvGrpSpPr/>
          <p:nvPr userDrawn="1"/>
        </p:nvGrpSpPr>
        <p:grpSpPr>
          <a:xfrm>
            <a:off x="10075019" y="6234546"/>
            <a:ext cx="1934095" cy="581891"/>
            <a:chOff x="10183088" y="6217920"/>
            <a:chExt cx="1934095" cy="581891"/>
          </a:xfrm>
        </p:grpSpPr>
        <p:sp>
          <p:nvSpPr>
            <p:cNvPr id="8" name="Rectangle 7">
              <a:extLst>
                <a:ext uri="{FF2B5EF4-FFF2-40B4-BE49-F238E27FC236}">
                  <a16:creationId xmlns:a16="http://schemas.microsoft.com/office/drawing/2014/main" id="{F9474FF6-18F9-4E7B-81CE-AE530F6300AF}"/>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9313C178-6EA5-4CFE-B052-FFFC304B98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757347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F9775C3-0748-7B43-AFF5-39925284D5EA}" type="slidenum">
              <a:rPr lang="en-US" smtClean="0"/>
              <a:t>‹#›</a:t>
            </a:fld>
            <a:endParaRPr lang="en-US"/>
          </a:p>
        </p:txBody>
      </p:sp>
      <p:grpSp>
        <p:nvGrpSpPr>
          <p:cNvPr id="7" name="Group 6">
            <a:extLst>
              <a:ext uri="{FF2B5EF4-FFF2-40B4-BE49-F238E27FC236}">
                <a16:creationId xmlns:a16="http://schemas.microsoft.com/office/drawing/2014/main" id="{3BA34E8D-11CE-4C61-8D1D-F77E6E7BFA1D}"/>
              </a:ext>
            </a:extLst>
          </p:cNvPr>
          <p:cNvGrpSpPr/>
          <p:nvPr userDrawn="1"/>
        </p:nvGrpSpPr>
        <p:grpSpPr>
          <a:xfrm>
            <a:off x="10075019" y="6234546"/>
            <a:ext cx="1934095" cy="581891"/>
            <a:chOff x="10183088" y="6217920"/>
            <a:chExt cx="1934095" cy="581891"/>
          </a:xfrm>
        </p:grpSpPr>
        <p:sp>
          <p:nvSpPr>
            <p:cNvPr id="8" name="Rectangle 7">
              <a:extLst>
                <a:ext uri="{FF2B5EF4-FFF2-40B4-BE49-F238E27FC236}">
                  <a16:creationId xmlns:a16="http://schemas.microsoft.com/office/drawing/2014/main" id="{E89FB444-CD71-4295-A1D5-1B5DB3E1FED3}"/>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667A7EDD-E917-42ED-A121-9C934BACBAB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608327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_sub">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B0F0A3E-BBA4-43B8-A931-0C78BD8D8F4A}"/>
              </a:ext>
            </a:extLst>
          </p:cNvPr>
          <p:cNvSpPr>
            <a:spLocks noGrp="1"/>
          </p:cNvSpPr>
          <p:nvPr>
            <p:ph sz="quarter" idx="10"/>
          </p:nvPr>
        </p:nvSpPr>
        <p:spPr>
          <a:xfrm>
            <a:off x="262800" y="1728000"/>
            <a:ext cx="11512163" cy="4199939"/>
          </a:xfrm>
        </p:spPr>
        <p:txBody>
          <a:bodyPr/>
          <a:lstStyle>
            <a:lvl3pPr marL="365751" indent="-182875">
              <a:buClr>
                <a:schemeClr val="accent1"/>
              </a:buClr>
              <a:buFont typeface="Arial" panose="020B0604020202020204" pitchFamily="34" charset="0"/>
              <a:buChar char="•"/>
              <a:defRPr/>
            </a:lvl3pPr>
            <a:lvl4pPr marL="548626" indent="-182875">
              <a:buClr>
                <a:schemeClr val="accent1"/>
              </a:buClr>
              <a:buFont typeface="Arial" panose="020B0604020202020204" pitchFamily="34" charset="0"/>
              <a:buChar char="•"/>
              <a:defRPr/>
            </a:lvl4pPr>
            <a:lvl5pPr marL="731502" indent="-182875">
              <a:buClr>
                <a:schemeClr val="accent1"/>
              </a:buClr>
              <a:buFont typeface="Arial" panose="020B0604020202020204" pitchFamily="34" charset="0"/>
              <a:buChar char="•"/>
              <a:defRPr/>
            </a:lvl5pPr>
          </a:lstStyle>
          <a:p>
            <a:pPr marL="228594" marR="0" lvl="0" indent="-228594" algn="l" defTabSz="914377" rtl="0" eaLnBrk="1" fontAlgn="auto" latinLnBrk="0" hangingPunct="1">
              <a:lnSpc>
                <a:spcPct val="90000"/>
              </a:lnSpc>
              <a:spcBef>
                <a:spcPts val="1000"/>
              </a:spcBef>
              <a:spcAft>
                <a:spcPts val="0"/>
              </a:spcAft>
              <a:buClr>
                <a:srgbClr val="32AD10"/>
              </a:buClr>
              <a:buSzTx/>
              <a:buFont typeface="Arial" panose="020B0604020202020204" pitchFamily="34" charset="0"/>
              <a:buChar char="•"/>
              <a:tabLst/>
              <a:defRPr/>
            </a:pPr>
            <a:r>
              <a:rPr kumimoji="0" lang="en-US" sz="2400" b="0" i="0" u="none" strike="noStrike" kern="1200" cap="none" spc="0" normalizeH="0" baseline="0" noProof="0">
                <a:ln>
                  <a:noFill/>
                </a:ln>
                <a:solidFill>
                  <a:srgbClr val="424140"/>
                </a:solidFill>
                <a:effectLst/>
                <a:uLnTx/>
                <a:uFillTx/>
                <a:latin typeface="Arial" panose="020B0604020202020204"/>
                <a:ea typeface="+mn-ea"/>
                <a:cs typeface="+mn-cs"/>
              </a:rPr>
              <a:t>Click to edit Master text styles</a:t>
            </a:r>
          </a:p>
          <a:p>
            <a:pPr marL="685783" marR="0" lvl="1" indent="-228594" algn="l" defTabSz="914377" rtl="0" eaLnBrk="1" fontAlgn="auto" latinLnBrk="0" hangingPunct="1">
              <a:lnSpc>
                <a:spcPct val="90000"/>
              </a:lnSpc>
              <a:spcBef>
                <a:spcPts val="500"/>
              </a:spcBef>
              <a:spcAft>
                <a:spcPts val="0"/>
              </a:spcAft>
              <a:buClr>
                <a:srgbClr val="32AD10"/>
              </a:buClr>
              <a:buSzTx/>
              <a:buFont typeface="Arial" panose="020B0604020202020204" pitchFamily="34" charset="0"/>
              <a:buChar char="•"/>
              <a:tabLst/>
              <a:defRPr/>
            </a:pPr>
            <a:r>
              <a:rPr kumimoji="0" lang="en-US" sz="2000" b="0" i="0" u="none" strike="noStrike" kern="1200" cap="none" spc="0" normalizeH="0" baseline="0" noProof="0">
                <a:ln>
                  <a:noFill/>
                </a:ln>
                <a:solidFill>
                  <a:srgbClr val="424140"/>
                </a:solidFill>
                <a:effectLst/>
                <a:uLnTx/>
                <a:uFillTx/>
                <a:latin typeface="Arial" panose="020B0604020202020204"/>
                <a:ea typeface="+mn-ea"/>
                <a:cs typeface="+mn-cs"/>
              </a:rPr>
              <a:t>Second level</a:t>
            </a:r>
          </a:p>
          <a:p>
            <a:pPr marL="1142971" marR="0" lvl="2" indent="-228594" algn="l" defTabSz="914377" rtl="0" eaLnBrk="1" fontAlgn="auto" latinLnBrk="0" hangingPunct="1">
              <a:lnSpc>
                <a:spcPct val="90000"/>
              </a:lnSpc>
              <a:spcBef>
                <a:spcPts val="500"/>
              </a:spcBef>
              <a:spcAft>
                <a:spcPts val="0"/>
              </a:spcAft>
              <a:buClr>
                <a:srgbClr val="32AD10"/>
              </a:buClr>
              <a:buSzTx/>
              <a:buFont typeface="Arial" panose="020B0604020202020204" pitchFamily="34" charset="0"/>
              <a:buChar char="•"/>
              <a:tabLst/>
              <a:defRPr/>
            </a:pPr>
            <a:r>
              <a:rPr kumimoji="0" lang="en-US" sz="1800" b="0" i="0" u="none" strike="noStrike" kern="1200" cap="none" spc="0" normalizeH="0" baseline="0" noProof="0">
                <a:ln>
                  <a:noFill/>
                </a:ln>
                <a:solidFill>
                  <a:srgbClr val="424140"/>
                </a:solidFill>
                <a:effectLst/>
                <a:uLnTx/>
                <a:uFillTx/>
                <a:latin typeface="Arial" panose="020B0604020202020204"/>
                <a:ea typeface="+mn-ea"/>
                <a:cs typeface="+mn-cs"/>
              </a:rPr>
              <a:t>Third level</a:t>
            </a:r>
          </a:p>
          <a:p>
            <a:pPr marL="1600160" marR="0" lvl="3" indent="-228594" algn="l" defTabSz="914377" rtl="0" eaLnBrk="1" fontAlgn="auto" latinLnBrk="0" hangingPunct="1">
              <a:lnSpc>
                <a:spcPct val="90000"/>
              </a:lnSpc>
              <a:spcBef>
                <a:spcPts val="500"/>
              </a:spcBef>
              <a:spcAft>
                <a:spcPts val="0"/>
              </a:spcAft>
              <a:buClr>
                <a:srgbClr val="32AD10"/>
              </a:buClr>
              <a:buSzTx/>
              <a:buFont typeface="Arial" panose="020B0604020202020204" pitchFamily="34" charset="0"/>
              <a:buChar char="•"/>
              <a:tabLst/>
              <a:defRPr/>
            </a:pPr>
            <a:r>
              <a:rPr kumimoji="0" lang="en-US" sz="1600" b="0" i="0" u="none" strike="noStrike" kern="1200" cap="none" spc="0" normalizeH="0" baseline="0" noProof="0">
                <a:ln>
                  <a:noFill/>
                </a:ln>
                <a:solidFill>
                  <a:srgbClr val="424140"/>
                </a:solidFill>
                <a:effectLst/>
                <a:uLnTx/>
                <a:uFillTx/>
                <a:latin typeface="Arial" panose="020B0604020202020204"/>
                <a:ea typeface="+mn-ea"/>
                <a:cs typeface="+mn-cs"/>
              </a:rPr>
              <a:t>Fourth level</a:t>
            </a:r>
          </a:p>
          <a:p>
            <a:pPr marL="2057349" marR="0" lvl="4" indent="-228594" algn="l" defTabSz="914377" rtl="0" eaLnBrk="1" fontAlgn="auto" latinLnBrk="0" hangingPunct="1">
              <a:lnSpc>
                <a:spcPct val="90000"/>
              </a:lnSpc>
              <a:spcBef>
                <a:spcPts val="500"/>
              </a:spcBef>
              <a:spcAft>
                <a:spcPts val="0"/>
              </a:spcAft>
              <a:buClr>
                <a:srgbClr val="32AD10"/>
              </a:buClr>
              <a:buSzTx/>
              <a:buFont typeface="Arial" panose="020B0604020202020204" pitchFamily="34" charset="0"/>
              <a:buChar char="•"/>
              <a:tabLst/>
              <a:defRPr/>
            </a:pPr>
            <a:r>
              <a:rPr kumimoji="0" lang="en-US" sz="1600" b="0" i="0" u="none" strike="noStrike" kern="1200" cap="none" spc="0" normalizeH="0" baseline="0" noProof="0">
                <a:ln>
                  <a:noFill/>
                </a:ln>
                <a:solidFill>
                  <a:srgbClr val="424140"/>
                </a:solidFill>
                <a:effectLst/>
                <a:uLnTx/>
                <a:uFillTx/>
                <a:latin typeface="Arial" panose="020B0604020202020204"/>
                <a:ea typeface="+mn-ea"/>
                <a:cs typeface="+mn-cs"/>
              </a:rPr>
              <a:t>Fifth level</a:t>
            </a:r>
          </a:p>
        </p:txBody>
      </p:sp>
      <p:sp>
        <p:nvSpPr>
          <p:cNvPr id="3" name="Title 2">
            <a:extLst>
              <a:ext uri="{FF2B5EF4-FFF2-40B4-BE49-F238E27FC236}">
                <a16:creationId xmlns:a16="http://schemas.microsoft.com/office/drawing/2014/main" id="{91E73D15-1286-478B-B895-06C76D21EC0F}"/>
              </a:ext>
            </a:extLst>
          </p:cNvPr>
          <p:cNvSpPr>
            <a:spLocks noGrp="1"/>
          </p:cNvSpPr>
          <p:nvPr>
            <p:ph type="title"/>
          </p:nvPr>
        </p:nvSpPr>
        <p:spPr/>
        <p:txBody>
          <a:bodyPr/>
          <a:lstStyle/>
          <a:p>
            <a:r>
              <a:rPr lang="en-US"/>
              <a:t>Click to edit Master title style</a:t>
            </a:r>
          </a:p>
        </p:txBody>
      </p:sp>
      <p:sp>
        <p:nvSpPr>
          <p:cNvPr id="10" name="Text Placeholder 8">
            <a:extLst>
              <a:ext uri="{FF2B5EF4-FFF2-40B4-BE49-F238E27FC236}">
                <a16:creationId xmlns:a16="http://schemas.microsoft.com/office/drawing/2014/main" id="{DC8CA083-16B6-40BC-91AF-D66368547EBA}"/>
              </a:ext>
            </a:extLst>
          </p:cNvPr>
          <p:cNvSpPr>
            <a:spLocks noGrp="1"/>
          </p:cNvSpPr>
          <p:nvPr>
            <p:ph type="body" sz="quarter" idx="14" hasCustomPrompt="1"/>
          </p:nvPr>
        </p:nvSpPr>
        <p:spPr>
          <a:xfrm>
            <a:off x="262801" y="1137160"/>
            <a:ext cx="11534391" cy="341632"/>
          </a:xfrm>
        </p:spPr>
        <p:txBody>
          <a:bodyPr vert="horz" wrap="square" lIns="91440" tIns="45720" rIns="91440" bIns="45720" rtlCol="0">
            <a:noAutofit/>
          </a:bodyPr>
          <a:lstStyle>
            <a:lvl1pPr marL="0" indent="0">
              <a:buNone/>
              <a:defRPr lang="en-US" sz="2600" dirty="0">
                <a:solidFill>
                  <a:schemeClr val="bg1">
                    <a:lumMod val="65000"/>
                  </a:schemeClr>
                </a:solidFill>
              </a:defRPr>
            </a:lvl1pPr>
          </a:lstStyle>
          <a:p>
            <a:pPr lvl="0"/>
            <a:r>
              <a:rPr lang="en-US"/>
              <a:t>Subtitle goes here</a:t>
            </a:r>
          </a:p>
        </p:txBody>
      </p:sp>
      <p:sp>
        <p:nvSpPr>
          <p:cNvPr id="5" name="Footer Placeholder 4">
            <a:extLst>
              <a:ext uri="{FF2B5EF4-FFF2-40B4-BE49-F238E27FC236}">
                <a16:creationId xmlns:a16="http://schemas.microsoft.com/office/drawing/2014/main" id="{CABC5999-368D-A656-AAFF-6DA49DFC0D55}"/>
              </a:ext>
            </a:extLst>
          </p:cNvPr>
          <p:cNvSpPr>
            <a:spLocks noGrp="1"/>
          </p:cNvSpPr>
          <p:nvPr>
            <p:ph type="ftr" sz="quarter" idx="3"/>
          </p:nvPr>
        </p:nvSpPr>
        <p:spPr>
          <a:xfrm>
            <a:off x="442913" y="6494466"/>
            <a:ext cx="9729787" cy="243759"/>
          </a:xfrm>
          <a:prstGeom prst="rect">
            <a:avLst/>
          </a:prstGeom>
        </p:spPr>
        <p:txBody>
          <a:bodyPr vert="horz" lIns="0" tIns="0" rIns="0" bIns="0" rtlCol="0" anchor="b">
            <a:noAutofit/>
          </a:bodyPr>
          <a:lstStyle>
            <a:lvl1pPr algn="l">
              <a:defRPr sz="800">
                <a:solidFill>
                  <a:srgbClr val="666666"/>
                </a:solidFill>
              </a:defRPr>
            </a:lvl1pPr>
          </a:lstStyle>
          <a:p>
            <a:endParaRPr lang="en-US"/>
          </a:p>
        </p:txBody>
      </p:sp>
      <p:sp>
        <p:nvSpPr>
          <p:cNvPr id="7" name="Slide Number Placeholder 5">
            <a:extLst>
              <a:ext uri="{FF2B5EF4-FFF2-40B4-BE49-F238E27FC236}">
                <a16:creationId xmlns:a16="http://schemas.microsoft.com/office/drawing/2014/main" id="{2ABFC7B6-BEFA-AD92-EAAF-96A75ABD1CDD}"/>
              </a:ext>
            </a:extLst>
          </p:cNvPr>
          <p:cNvSpPr>
            <a:spLocks noGrp="1"/>
          </p:cNvSpPr>
          <p:nvPr>
            <p:ph type="sldNum" sz="quarter" idx="4"/>
          </p:nvPr>
        </p:nvSpPr>
        <p:spPr>
          <a:xfrm>
            <a:off x="11415860" y="6603225"/>
            <a:ext cx="710939" cy="252583"/>
          </a:xfrm>
          <a:prstGeom prst="rect">
            <a:avLst/>
          </a:prstGeom>
        </p:spPr>
        <p:txBody>
          <a:bodyPr/>
          <a:lstStyle>
            <a:lvl1pPr algn="r">
              <a:defRPr sz="900"/>
            </a:lvl1pPr>
          </a:lstStyle>
          <a:p>
            <a:fld id="{DB88D264-6A9B-6747-9112-33C4DF4D5A35}" type="slidenum">
              <a:rPr lang="en-US" smtClean="0"/>
              <a:pPr/>
              <a:t>‹#›</a:t>
            </a:fld>
            <a:endParaRPr lang="en-US"/>
          </a:p>
        </p:txBody>
      </p:sp>
    </p:spTree>
    <p:extLst>
      <p:ext uri="{BB962C8B-B14F-4D97-AF65-F5344CB8AC3E}">
        <p14:creationId xmlns:p14="http://schemas.microsoft.com/office/powerpoint/2010/main" val="184564558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a:xfrm>
            <a:off x="262128" y="6356354"/>
            <a:ext cx="2743200" cy="365125"/>
          </a:xfrm>
        </p:spPr>
        <p:txBody>
          <a:bodyPr/>
          <a:lstStyle/>
          <a:p>
            <a:fld id="{BF9775C3-0748-7B43-AFF5-39925284D5EA}" type="slidenum">
              <a:rPr lang="en-US" smtClean="0"/>
              <a:t>‹#›</a:t>
            </a:fld>
            <a:endParaRPr lang="en-US"/>
          </a:p>
        </p:txBody>
      </p:sp>
      <p:sp>
        <p:nvSpPr>
          <p:cNvPr id="7" name="Date Placeholder 1"/>
          <p:cNvSpPr>
            <a:spLocks noGrp="1"/>
          </p:cNvSpPr>
          <p:nvPr>
            <p:ph type="dt" sz="half" idx="10"/>
          </p:nvPr>
        </p:nvSpPr>
        <p:spPr>
          <a:xfrm>
            <a:off x="850200" y="6354502"/>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8" name="Footer Placeholder 2"/>
          <p:cNvSpPr>
            <a:spLocks noGrp="1"/>
          </p:cNvSpPr>
          <p:nvPr>
            <p:ph type="ftr" sz="quarter" idx="11"/>
          </p:nvPr>
        </p:nvSpPr>
        <p:spPr>
          <a:xfrm>
            <a:off x="4050600" y="6354502"/>
            <a:ext cx="4114800" cy="365125"/>
          </a:xfrm>
          <a:prstGeom prst="rect">
            <a:avLst/>
          </a:prstGeom>
        </p:spPr>
        <p:txBody>
          <a:bodyPr/>
          <a:lstStyle/>
          <a:p>
            <a:endParaRPr lang="en-US"/>
          </a:p>
        </p:txBody>
      </p:sp>
      <p:sp>
        <p:nvSpPr>
          <p:cNvPr id="6" name="Rectangle 5"/>
          <p:cNvSpPr/>
          <p:nvPr userDrawn="1"/>
        </p:nvSpPr>
        <p:spPr>
          <a:xfrm>
            <a:off x="0" y="0"/>
            <a:ext cx="12192000" cy="2024743"/>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rtlCol="0" anchor="ctr"/>
          <a:lstStyle/>
          <a:p>
            <a:pPr algn="ctr"/>
            <a:endParaRPr lang="en-US" sz="1700"/>
          </a:p>
        </p:txBody>
      </p:sp>
      <p:sp>
        <p:nvSpPr>
          <p:cNvPr id="4" name="Title 1"/>
          <p:cNvSpPr>
            <a:spLocks noGrp="1"/>
          </p:cNvSpPr>
          <p:nvPr>
            <p:ph type="title" hasCustomPrompt="1"/>
          </p:nvPr>
        </p:nvSpPr>
        <p:spPr>
          <a:xfrm>
            <a:off x="838200" y="2826471"/>
            <a:ext cx="10515600" cy="1205058"/>
          </a:xfrm>
        </p:spPr>
        <p:txBody>
          <a:bodyPr/>
          <a:lstStyle>
            <a:lvl1pPr>
              <a:defRPr/>
            </a:lvl1pPr>
          </a:lstStyle>
          <a:p>
            <a:r>
              <a:rPr lang="en-CA"/>
              <a:t>Section Title</a:t>
            </a:r>
            <a:endParaRPr lang="en-US"/>
          </a:p>
        </p:txBody>
      </p:sp>
      <p:grpSp>
        <p:nvGrpSpPr>
          <p:cNvPr id="10" name="Group 9">
            <a:extLst>
              <a:ext uri="{FF2B5EF4-FFF2-40B4-BE49-F238E27FC236}">
                <a16:creationId xmlns:a16="http://schemas.microsoft.com/office/drawing/2014/main" id="{A3A6A777-1E0F-4905-80B4-BB2326503EC7}"/>
              </a:ext>
            </a:extLst>
          </p:cNvPr>
          <p:cNvGrpSpPr/>
          <p:nvPr userDrawn="1"/>
        </p:nvGrpSpPr>
        <p:grpSpPr>
          <a:xfrm>
            <a:off x="10075019" y="6234546"/>
            <a:ext cx="1934095" cy="581891"/>
            <a:chOff x="10183088" y="6217920"/>
            <a:chExt cx="1934095" cy="581891"/>
          </a:xfrm>
        </p:grpSpPr>
        <p:sp>
          <p:nvSpPr>
            <p:cNvPr id="11" name="Rectangle 10">
              <a:extLst>
                <a:ext uri="{FF2B5EF4-FFF2-40B4-BE49-F238E27FC236}">
                  <a16:creationId xmlns:a16="http://schemas.microsoft.com/office/drawing/2014/main" id="{CD903559-D07B-4D04-8A29-B5C97AB5B2A2}"/>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a:extLst>
                <a:ext uri="{FF2B5EF4-FFF2-40B4-BE49-F238E27FC236}">
                  <a16:creationId xmlns:a16="http://schemas.microsoft.com/office/drawing/2014/main" id="{89ACCD9E-DF09-4C7C-AF01-701AFB70A12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21370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ircular Image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DBF674-95B9-41B9-9C26-240117AF9AEA}"/>
              </a:ext>
              <a:ext uri="{C183D7F6-B498-43B3-948B-1728B52AA6E4}">
                <adec:decorative xmlns:adec="http://schemas.microsoft.com/office/drawing/2017/decorative" xmlns="" val="1"/>
              </a:ext>
            </a:extLst>
          </p:cNvPr>
          <p:cNvSpPr>
            <a:spLocks noGrp="1"/>
          </p:cNvSpPr>
          <p:nvPr>
            <p:ph type="pic" sz="quarter" idx="17"/>
          </p:nvPr>
        </p:nvSpPr>
        <p:spPr>
          <a:xfrm>
            <a:off x="6225649" y="654644"/>
            <a:ext cx="5497193" cy="5403996"/>
          </a:xfrm>
          <a:prstGeom prst="ellipse">
            <a:avLst/>
          </a:prstGeom>
          <a:solidFill>
            <a:schemeClr val="tx1">
              <a:lumMod val="20000"/>
              <a:lumOff val="80000"/>
            </a:schemeClr>
          </a:solidFill>
        </p:spPr>
        <p:txBody>
          <a:bodyPr vert="horz" lIns="0" tIns="45720" rIns="0" bIns="45720" rtlCol="0" anchor="ctr">
            <a:noAutofit/>
          </a:bodyPr>
          <a:lstStyle>
            <a:lvl1pPr>
              <a:defRPr lang="en-US" dirty="0"/>
            </a:lvl1pPr>
          </a:lstStyle>
          <a:p>
            <a:pPr lvl="0" algn="ctr"/>
            <a:endParaRPr lang="en-US"/>
          </a:p>
        </p:txBody>
      </p:sp>
      <p:sp>
        <p:nvSpPr>
          <p:cNvPr id="9" name="Title 8">
            <a:extLst>
              <a:ext uri="{FF2B5EF4-FFF2-40B4-BE49-F238E27FC236}">
                <a16:creationId xmlns:a16="http://schemas.microsoft.com/office/drawing/2014/main" id="{D4ED90FA-9059-4A06-9E7A-4B1A16277363}"/>
              </a:ext>
            </a:extLst>
          </p:cNvPr>
          <p:cNvSpPr>
            <a:spLocks noGrp="1"/>
          </p:cNvSpPr>
          <p:nvPr>
            <p:ph type="title" hasCustomPrompt="1"/>
          </p:nvPr>
        </p:nvSpPr>
        <p:spPr/>
        <p:txBody>
          <a:bodyPr/>
          <a:lstStyle/>
          <a:p>
            <a:r>
              <a:rPr lang="en-US"/>
              <a:t>Slide title goes here</a:t>
            </a:r>
          </a:p>
        </p:txBody>
      </p:sp>
      <p:sp>
        <p:nvSpPr>
          <p:cNvPr id="10" name="Text Placeholder 5">
            <a:extLst>
              <a:ext uri="{FF2B5EF4-FFF2-40B4-BE49-F238E27FC236}">
                <a16:creationId xmlns:a16="http://schemas.microsoft.com/office/drawing/2014/main" id="{0D160304-570D-4E4C-B151-EEF8C1FC335E}"/>
              </a:ext>
            </a:extLst>
          </p:cNvPr>
          <p:cNvSpPr>
            <a:spLocks noGrp="1"/>
          </p:cNvSpPr>
          <p:nvPr>
            <p:ph type="body" sz="quarter" idx="12" hasCustomPrompt="1"/>
          </p:nvPr>
        </p:nvSpPr>
        <p:spPr>
          <a:xfrm>
            <a:off x="593662" y="723902"/>
            <a:ext cx="5383277" cy="323165"/>
          </a:xfrm>
          <a:prstGeom prst="rect">
            <a:avLst/>
          </a:prstGeom>
        </p:spPr>
        <p:txBody>
          <a:bodyPr vert="horz" wrap="square" lIns="0" tIns="45720" rIns="0" bIns="45720" rtlCol="0">
            <a:spAutoFit/>
          </a:bodyPr>
          <a:lstStyle>
            <a:lvl1pPr>
              <a:defRPr lang="en-US" sz="1500" b="0" dirty="0">
                <a:solidFill>
                  <a:schemeClr val="bg2"/>
                </a:solidFill>
                <a:latin typeface="Avenir Next World Demi" panose="020B0703020202020204" pitchFamily="34" charset="0"/>
                <a:cs typeface="Avenir Next World Demi" panose="020B0703020202020204" pitchFamily="34" charset="0"/>
              </a:defRPr>
            </a:lvl1pPr>
          </a:lstStyle>
          <a:p>
            <a:pPr lvl="0"/>
            <a:r>
              <a:rPr lang="en-US"/>
              <a:t>Subtitle goes here</a:t>
            </a:r>
          </a:p>
        </p:txBody>
      </p:sp>
      <p:sp>
        <p:nvSpPr>
          <p:cNvPr id="12" name="Content Placeholder 4">
            <a:extLst>
              <a:ext uri="{FF2B5EF4-FFF2-40B4-BE49-F238E27FC236}">
                <a16:creationId xmlns:a16="http://schemas.microsoft.com/office/drawing/2014/main" id="{DC5BB8FC-5DD8-4825-A2EB-1344AF5B1568}"/>
              </a:ext>
            </a:extLst>
          </p:cNvPr>
          <p:cNvSpPr>
            <a:spLocks noGrp="1"/>
          </p:cNvSpPr>
          <p:nvPr>
            <p:ph sz="quarter" idx="18"/>
          </p:nvPr>
        </p:nvSpPr>
        <p:spPr>
          <a:xfrm>
            <a:off x="593991" y="1270003"/>
            <a:ext cx="5372364" cy="4728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5">
            <a:extLst>
              <a:ext uri="{FF2B5EF4-FFF2-40B4-BE49-F238E27FC236}">
                <a16:creationId xmlns:a16="http://schemas.microsoft.com/office/drawing/2014/main" id="{4AC3E647-3758-4D64-9F7D-E97097388A4B}"/>
              </a:ext>
            </a:extLst>
          </p:cNvPr>
          <p:cNvSpPr>
            <a:spLocks noGrp="1"/>
          </p:cNvSpPr>
          <p:nvPr>
            <p:ph type="body" sz="quarter" idx="13" hasCustomPrompt="1"/>
          </p:nvPr>
        </p:nvSpPr>
        <p:spPr>
          <a:xfrm>
            <a:off x="593992" y="6135690"/>
            <a:ext cx="9140031" cy="115416"/>
          </a:xfrm>
          <a:prstGeom prst="rect">
            <a:avLst/>
          </a:prstGeom>
        </p:spPr>
        <p:txBody>
          <a:bodyPr vert="horz" wrap="square" lIns="0" tIns="0" rIns="0" bIns="0" rtlCol="0" anchor="b">
            <a:spAutoFit/>
          </a:bodyPr>
          <a:lstStyle>
            <a:lvl1pPr>
              <a:defRPr lang="en-US" sz="750" b="0" dirty="0">
                <a:solidFill>
                  <a:srgbClr val="767676"/>
                </a:solidFill>
              </a:defRPr>
            </a:lvl1pPr>
          </a:lstStyle>
          <a:p>
            <a:pPr lvl="0"/>
            <a:r>
              <a:rPr lang="en-US"/>
              <a:t>Source goes here</a:t>
            </a:r>
          </a:p>
        </p:txBody>
      </p:sp>
      <p:sp>
        <p:nvSpPr>
          <p:cNvPr id="3" name="Footer Placeholder 2">
            <a:extLst>
              <a:ext uri="{FF2B5EF4-FFF2-40B4-BE49-F238E27FC236}">
                <a16:creationId xmlns:a16="http://schemas.microsoft.com/office/drawing/2014/main" id="{DDD69FB9-F826-4F73-A8F7-4A5503B6A992}"/>
              </a:ext>
              <a:ext uri="{C183D7F6-B498-43B3-948B-1728B52AA6E4}">
                <adec:decorative xmlns:adec="http://schemas.microsoft.com/office/drawing/2017/decorative" xmlns="" val="1"/>
              </a:ext>
            </a:extLst>
          </p:cNvPr>
          <p:cNvSpPr>
            <a:spLocks noGrp="1"/>
          </p:cNvSpPr>
          <p:nvPr>
            <p:ph type="ftr" sz="quarter" idx="10"/>
          </p:nvPr>
        </p:nvSpPr>
        <p:spPr/>
        <p:txBody>
          <a:bodyPr/>
          <a:lstStyle/>
          <a:p>
            <a:endParaRPr lang="en-US"/>
          </a:p>
        </p:txBody>
      </p:sp>
      <p:sp>
        <p:nvSpPr>
          <p:cNvPr id="4" name="Slide Number Placeholder 3">
            <a:extLst>
              <a:ext uri="{FF2B5EF4-FFF2-40B4-BE49-F238E27FC236}">
                <a16:creationId xmlns:a16="http://schemas.microsoft.com/office/drawing/2014/main" id="{06CE35CB-2423-4891-AD8A-A1DCB52CCFD9}"/>
              </a:ext>
              <a:ext uri="{C183D7F6-B498-43B3-948B-1728B52AA6E4}">
                <adec:decorative xmlns:adec="http://schemas.microsoft.com/office/drawing/2017/decorative" xmlns="" val="1"/>
              </a:ext>
            </a:extLst>
          </p:cNvPr>
          <p:cNvSpPr>
            <a:spLocks noGrp="1"/>
          </p:cNvSpPr>
          <p:nvPr>
            <p:ph type="sldNum" sz="quarter" idx="11"/>
          </p:nvPr>
        </p:nvSpPr>
        <p:spPr/>
        <p:txBody>
          <a:bodyPr/>
          <a:lstStyle/>
          <a:p>
            <a:fld id="{CD0300D1-3F1C-4290-A0D1-7CD19DBD9909}" type="slidenum">
              <a:rPr lang="en-US" smtClean="0"/>
              <a:pPr/>
              <a:t>‹#›</a:t>
            </a:fld>
            <a:endParaRPr lang="en-US"/>
          </a:p>
        </p:txBody>
      </p:sp>
    </p:spTree>
    <p:extLst>
      <p:ext uri="{BB962C8B-B14F-4D97-AF65-F5344CB8AC3E}">
        <p14:creationId xmlns:p14="http://schemas.microsoft.com/office/powerpoint/2010/main" val="2405405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CFDC9-03EC-4780-AB22-9216CFC2ED0A}"/>
              </a:ext>
            </a:extLst>
          </p:cNvPr>
          <p:cNvSpPr>
            <a:spLocks noGrp="1"/>
          </p:cNvSpPr>
          <p:nvPr>
            <p:ph type="title" hasCustomPrompt="1"/>
          </p:nvPr>
        </p:nvSpPr>
        <p:spPr/>
        <p:txBody>
          <a:bodyPr/>
          <a:lstStyle>
            <a:lvl1pPr>
              <a:defRPr/>
            </a:lvl1pPr>
          </a:lstStyle>
          <a:p>
            <a:r>
              <a:rPr lang="en-US"/>
              <a:t>Slide title goes here</a:t>
            </a:r>
          </a:p>
        </p:txBody>
      </p:sp>
      <p:sp>
        <p:nvSpPr>
          <p:cNvPr id="7" name="Text Placeholder 5">
            <a:extLst>
              <a:ext uri="{FF2B5EF4-FFF2-40B4-BE49-F238E27FC236}">
                <a16:creationId xmlns:a16="http://schemas.microsoft.com/office/drawing/2014/main" id="{33D455FD-A842-4F0A-B110-15F878D21A50}"/>
              </a:ext>
            </a:extLst>
          </p:cNvPr>
          <p:cNvSpPr>
            <a:spLocks noGrp="1"/>
          </p:cNvSpPr>
          <p:nvPr>
            <p:ph type="body" sz="quarter" idx="13" hasCustomPrompt="1"/>
          </p:nvPr>
        </p:nvSpPr>
        <p:spPr>
          <a:xfrm>
            <a:off x="593990" y="6135688"/>
            <a:ext cx="9140031" cy="115416"/>
          </a:xfrm>
          <a:prstGeom prst="rect">
            <a:avLst/>
          </a:prstGeom>
        </p:spPr>
        <p:txBody>
          <a:bodyPr vert="horz" wrap="square" lIns="0" tIns="0" rIns="0" bIns="0" rtlCol="0" anchor="b">
            <a:spAutoFit/>
          </a:bodyPr>
          <a:lstStyle>
            <a:lvl1pPr>
              <a:defRPr lang="en-US" sz="750" b="0" dirty="0">
                <a:solidFill>
                  <a:srgbClr val="767676"/>
                </a:solidFill>
              </a:defRPr>
            </a:lvl1pPr>
          </a:lstStyle>
          <a:p>
            <a:pPr lvl="0"/>
            <a:r>
              <a:rPr lang="en-US"/>
              <a:t>Source goes here</a:t>
            </a:r>
          </a:p>
        </p:txBody>
      </p:sp>
      <p:sp>
        <p:nvSpPr>
          <p:cNvPr id="5" name="Footer Placeholder 4">
            <a:extLst>
              <a:ext uri="{FF2B5EF4-FFF2-40B4-BE49-F238E27FC236}">
                <a16:creationId xmlns:a16="http://schemas.microsoft.com/office/drawing/2014/main" id="{1BE3AA71-DC14-482F-BF0B-9FA6773CAA77}"/>
              </a:ext>
              <a:ext uri="{C183D7F6-B498-43B3-948B-1728B52AA6E4}">
                <adec:decorative xmlns:adec="http://schemas.microsoft.com/office/drawing/2017/decorative" xmlns="" val="1"/>
              </a:ext>
            </a:extLst>
          </p:cNvPr>
          <p:cNvSpPr>
            <a:spLocks noGrp="1"/>
          </p:cNvSpPr>
          <p:nvPr>
            <p:ph type="ftr" sz="quarter" idx="14"/>
          </p:nvPr>
        </p:nvSpPr>
        <p:spPr/>
        <p:txBody>
          <a:bodyPr/>
          <a:lstStyle/>
          <a:p>
            <a:r>
              <a:rPr lang="en-US"/>
              <a:t>Presentation Title (Edit on Slide Master)   |   Month ##, 2021   |   Confidential, for Internal Use Only</a:t>
            </a:r>
          </a:p>
        </p:txBody>
      </p:sp>
      <p:sp>
        <p:nvSpPr>
          <p:cNvPr id="6" name="Slide Number Placeholder 5">
            <a:extLst>
              <a:ext uri="{FF2B5EF4-FFF2-40B4-BE49-F238E27FC236}">
                <a16:creationId xmlns:a16="http://schemas.microsoft.com/office/drawing/2014/main" id="{51A7A68E-66D8-41DA-8586-9A8F841AF430}"/>
              </a:ext>
              <a:ext uri="{C183D7F6-B498-43B3-948B-1728B52AA6E4}">
                <adec:decorative xmlns:adec="http://schemas.microsoft.com/office/drawing/2017/decorative" xmlns="" val="1"/>
              </a:ext>
            </a:extLst>
          </p:cNvPr>
          <p:cNvSpPr>
            <a:spLocks noGrp="1"/>
          </p:cNvSpPr>
          <p:nvPr>
            <p:ph type="sldNum" sz="quarter" idx="15"/>
          </p:nvPr>
        </p:nvSpPr>
        <p:spPr/>
        <p:txBody>
          <a:bodyPr/>
          <a:lstStyle/>
          <a:p>
            <a:fld id="{CD0300D1-3F1C-4290-A0D1-7CD19DBD9909}" type="slidenum">
              <a:rPr lang="en-US" smtClean="0"/>
              <a:pPr/>
              <a:t>‹#›</a:t>
            </a:fld>
            <a:endParaRPr lang="en-US"/>
          </a:p>
        </p:txBody>
      </p:sp>
    </p:spTree>
    <p:extLst>
      <p:ext uri="{BB962C8B-B14F-4D97-AF65-F5344CB8AC3E}">
        <p14:creationId xmlns:p14="http://schemas.microsoft.com/office/powerpoint/2010/main" val="129368963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7" name="Content Placeholder 6"/>
          <p:cNvSpPr>
            <a:spLocks noGrp="1"/>
          </p:cNvSpPr>
          <p:nvPr>
            <p:ph sz="quarter" idx="16"/>
          </p:nvPr>
        </p:nvSpPr>
        <p:spPr>
          <a:xfrm>
            <a:off x="336000" y="1339200"/>
            <a:ext cx="11520000" cy="4344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7"/>
          </p:nvPr>
        </p:nvSpPr>
        <p:spPr/>
        <p:txBody>
          <a:bodyPr/>
          <a:lstStyle>
            <a:lvl1pPr>
              <a:defRPr>
                <a:latin typeface="Calibri" panose="020F0502020204030204" pitchFamily="34" charset="0"/>
              </a:defRPr>
            </a:lvl1pPr>
          </a:lstStyle>
          <a:p>
            <a:fld id="{FD8F8CD9-011C-4876-8E01-49EA7852A581}" type="slidenum">
              <a:rPr lang="en-GB" altLang="en-US"/>
              <a:pPr/>
              <a:t>‹#›</a:t>
            </a:fld>
            <a:endParaRPr lang="en-GB" altLang="en-US"/>
          </a:p>
        </p:txBody>
      </p:sp>
      <p:sp>
        <p:nvSpPr>
          <p:cNvPr id="5" name="Footer Placeholder 4"/>
          <p:cNvSpPr>
            <a:spLocks noGrp="1"/>
          </p:cNvSpPr>
          <p:nvPr>
            <p:ph type="ftr" sz="quarter" idx="18"/>
          </p:nvPr>
        </p:nvSpPr>
        <p:spPr/>
        <p:txBody>
          <a:bodyPr/>
          <a:lstStyle>
            <a:lvl1pPr fontAlgn="base">
              <a:spcBef>
                <a:spcPct val="0"/>
              </a:spcBef>
              <a:spcAft>
                <a:spcPct val="0"/>
              </a:spcAft>
              <a:defRPr>
                <a:latin typeface="Calibri" pitchFamily="34" charset="0"/>
                <a:ea typeface="MS PGothic" pitchFamily="34" charset="-128"/>
              </a:defRPr>
            </a:lvl1pPr>
          </a:lstStyle>
          <a:p>
            <a:pPr>
              <a:defRPr/>
            </a:pPr>
            <a:endParaRPr lang="en-GB"/>
          </a:p>
        </p:txBody>
      </p:sp>
    </p:spTree>
    <p:extLst>
      <p:ext uri="{BB962C8B-B14F-4D97-AF65-F5344CB8AC3E}">
        <p14:creationId xmlns:p14="http://schemas.microsoft.com/office/powerpoint/2010/main" val="4178631951"/>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E72494-6645-F281-6E79-6F662A625EA2}"/>
              </a:ext>
            </a:extLst>
          </p:cNvPr>
          <p:cNvSpPr/>
          <p:nvPr userDrawn="1"/>
        </p:nvSpPr>
        <p:spPr>
          <a:xfrm>
            <a:off x="0" y="0"/>
            <a:ext cx="12192000" cy="6858000"/>
          </a:xfrm>
          <a:prstGeom prst="rect">
            <a:avLst/>
          </a:prstGeom>
          <a:solidFill>
            <a:srgbClr val="F7F7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E348E6DF-2331-4B92-1654-003FCD40BE1A}"/>
              </a:ext>
            </a:extLst>
          </p:cNvPr>
          <p:cNvSpPr>
            <a:spLocks noGrp="1"/>
          </p:cNvSpPr>
          <p:nvPr>
            <p:ph sz="quarter" idx="14" hasCustomPrompt="1"/>
          </p:nvPr>
        </p:nvSpPr>
        <p:spPr>
          <a:xfrm>
            <a:off x="565700" y="6574637"/>
            <a:ext cx="9812867" cy="138499"/>
          </a:xfrm>
          <a:prstGeom prst="rect">
            <a:avLst/>
          </a:prstGeom>
        </p:spPr>
        <p:txBody>
          <a:bodyPr wrap="square" lIns="0" tIns="0" rIns="0" bIns="0" anchor="b" anchorCtr="0">
            <a:spAutoFit/>
          </a:bodyPr>
          <a:lstStyle>
            <a:lvl1pPr marL="0" indent="0">
              <a:spcBef>
                <a:spcPts val="0"/>
              </a:spcBef>
              <a:buNone/>
              <a:defRPr sz="1000">
                <a:solidFill>
                  <a:schemeClr val="tx1">
                    <a:lumMod val="50000"/>
                    <a:lumOff val="50000"/>
                  </a:schemeClr>
                </a:solidFill>
                <a:latin typeface="+mn-lt"/>
                <a:ea typeface="Roboto Light"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Footer</a:t>
            </a:r>
            <a:endParaRPr lang="en-CA"/>
          </a:p>
        </p:txBody>
      </p:sp>
      <p:sp>
        <p:nvSpPr>
          <p:cNvPr id="12" name="TextBox 11">
            <a:extLst>
              <a:ext uri="{FF2B5EF4-FFF2-40B4-BE49-F238E27FC236}">
                <a16:creationId xmlns:a16="http://schemas.microsoft.com/office/drawing/2014/main" id="{503787A3-F1FB-2D6C-160C-186B4641E672}"/>
              </a:ext>
            </a:extLst>
          </p:cNvPr>
          <p:cNvSpPr txBox="1"/>
          <p:nvPr userDrawn="1"/>
        </p:nvSpPr>
        <p:spPr>
          <a:xfrm>
            <a:off x="231272" y="6592228"/>
            <a:ext cx="270933" cy="92333"/>
          </a:xfrm>
          <a:prstGeom prst="rect">
            <a:avLst/>
          </a:prstGeom>
          <a:noFill/>
        </p:spPr>
        <p:txBody>
          <a:bodyPr wrap="square" lIns="0" tIns="0" rIns="0" bIns="0" rtlCol="0">
            <a:spAutoFit/>
          </a:bodyPr>
          <a:lstStyle/>
          <a:p>
            <a:pPr algn="r"/>
            <a:fld id="{2B56930D-C7C7-4391-8273-B6FF97D667AC}" type="slidenum">
              <a:rPr lang="en-CA" sz="600" smtClean="0">
                <a:solidFill>
                  <a:schemeClr val="accent2"/>
                </a:solidFill>
                <a:latin typeface="Montserrat" panose="00000500000000000000" pitchFamily="50" charset="0"/>
              </a:rPr>
              <a:pPr algn="r"/>
              <a:t>‹#›</a:t>
            </a:fld>
            <a:r>
              <a:rPr lang="en-CA" sz="600">
                <a:solidFill>
                  <a:schemeClr val="accent2"/>
                </a:solidFill>
                <a:latin typeface="Montserrat" panose="00000500000000000000" pitchFamily="50" charset="0"/>
              </a:rPr>
              <a:t> |</a:t>
            </a:r>
          </a:p>
        </p:txBody>
      </p:sp>
      <p:sp>
        <p:nvSpPr>
          <p:cNvPr id="4" name="Title 1">
            <a:extLst>
              <a:ext uri="{FF2B5EF4-FFF2-40B4-BE49-F238E27FC236}">
                <a16:creationId xmlns:a16="http://schemas.microsoft.com/office/drawing/2014/main" id="{CC1538EE-0ACF-0190-6366-F4849D884633}"/>
              </a:ext>
            </a:extLst>
          </p:cNvPr>
          <p:cNvSpPr>
            <a:spLocks noGrp="1"/>
          </p:cNvSpPr>
          <p:nvPr>
            <p:ph type="title"/>
          </p:nvPr>
        </p:nvSpPr>
        <p:spPr>
          <a:xfrm>
            <a:off x="565701" y="334003"/>
            <a:ext cx="11416750" cy="553998"/>
          </a:xfrm>
          <a:prstGeom prst="rect">
            <a:avLst/>
          </a:prstGeom>
        </p:spPr>
        <p:txBody>
          <a:bodyPr wrap="square" lIns="0" tIns="0" rIns="0" bIns="0">
            <a:spAutoFit/>
          </a:bodyPr>
          <a:lstStyle>
            <a:lvl1pPr>
              <a:lnSpc>
                <a:spcPct val="100000"/>
              </a:lnSpc>
              <a:defRPr sz="3600" b="1">
                <a:solidFill>
                  <a:srgbClr val="729090"/>
                </a:solidFill>
                <a:latin typeface="+mj-lt"/>
                <a:ea typeface="Roboto" panose="02000000000000000000" pitchFamily="2" charset="0"/>
              </a:defRPr>
            </a:lvl1pPr>
          </a:lstStyle>
          <a:p>
            <a:r>
              <a:rPr lang="en-US"/>
              <a:t>Click to edit Master title style</a:t>
            </a:r>
          </a:p>
        </p:txBody>
      </p:sp>
      <p:sp>
        <p:nvSpPr>
          <p:cNvPr id="6" name="Content Placeholder 2">
            <a:extLst>
              <a:ext uri="{FF2B5EF4-FFF2-40B4-BE49-F238E27FC236}">
                <a16:creationId xmlns:a16="http://schemas.microsoft.com/office/drawing/2014/main" id="{CE83B87D-EB25-4B3D-A0CD-3610D188DC86}"/>
              </a:ext>
            </a:extLst>
          </p:cNvPr>
          <p:cNvSpPr>
            <a:spLocks noGrp="1"/>
          </p:cNvSpPr>
          <p:nvPr>
            <p:ph idx="1"/>
          </p:nvPr>
        </p:nvSpPr>
        <p:spPr>
          <a:xfrm>
            <a:off x="565700" y="1282019"/>
            <a:ext cx="11416748" cy="1703030"/>
          </a:xfrm>
          <a:prstGeom prst="rect">
            <a:avLst/>
          </a:prstGeom>
        </p:spPr>
        <p:txBody>
          <a:bodyPr wrap="square" lIns="0" tIns="0" rIns="0" bIns="0">
            <a:spAutoFit/>
          </a:bodyPr>
          <a:lstStyle>
            <a:lvl1pPr marL="228600" indent="-228600">
              <a:lnSpc>
                <a:spcPct val="100000"/>
              </a:lnSpc>
              <a:buClr>
                <a:schemeClr val="accent1"/>
              </a:buClr>
              <a:buSzPct val="100000"/>
              <a:buFontTx/>
              <a:buBlip>
                <a:blip r:embed="rId2">
                  <a:extLst>
                    <a:ext uri="{96DAC541-7B7A-43D3-8B79-37D633B846F1}">
                      <asvg:svgBlip xmlns="" xmlns:asvg="http://schemas.microsoft.com/office/drawing/2016/SVG/main" r:embed="rId3"/>
                    </a:ext>
                  </a:extLst>
                </a:blip>
              </a:buBlip>
              <a:defRPr sz="2400" b="0" baseline="0">
                <a:latin typeface="+mn-lt"/>
              </a:defRPr>
            </a:lvl1pPr>
            <a:lvl2pPr marL="685800" indent="-228600">
              <a:lnSpc>
                <a:spcPct val="100000"/>
              </a:lnSpc>
              <a:buClr>
                <a:schemeClr val="accent1"/>
              </a:buClr>
              <a:buSzPct val="100000"/>
              <a:buFontTx/>
              <a:buBlip>
                <a:blip r:embed="rId2">
                  <a:extLst>
                    <a:ext uri="{96DAC541-7B7A-43D3-8B79-37D633B846F1}">
                      <asvg:svgBlip xmlns="" xmlns:asvg="http://schemas.microsoft.com/office/drawing/2016/SVG/main" r:embed="rId3"/>
                    </a:ext>
                  </a:extLst>
                </a:blip>
              </a:buBlip>
              <a:defRPr sz="2000" b="0" baseline="0">
                <a:latin typeface="+mn-lt"/>
              </a:defRPr>
            </a:lvl2pPr>
            <a:lvl3pPr marL="1143000" indent="-228600">
              <a:lnSpc>
                <a:spcPct val="100000"/>
              </a:lnSpc>
              <a:buClr>
                <a:schemeClr val="accent1"/>
              </a:buClr>
              <a:buSzPct val="100000"/>
              <a:buFontTx/>
              <a:buBlip>
                <a:blip r:embed="rId2">
                  <a:extLst>
                    <a:ext uri="{96DAC541-7B7A-43D3-8B79-37D633B846F1}">
                      <asvg:svgBlip xmlns="" xmlns:asvg="http://schemas.microsoft.com/office/drawing/2016/SVG/main" r:embed="rId3"/>
                    </a:ext>
                  </a:extLst>
                </a:blip>
              </a:buBlip>
              <a:defRPr sz="1800" b="0" baseline="0">
                <a:latin typeface="+mn-lt"/>
              </a:defRPr>
            </a:lvl3pPr>
            <a:lvl4pPr marL="1600200" indent="-228600">
              <a:lnSpc>
                <a:spcPct val="100000"/>
              </a:lnSpc>
              <a:buClr>
                <a:schemeClr val="accent1"/>
              </a:buClr>
              <a:buSzPct val="100000"/>
              <a:buFontTx/>
              <a:buBlip>
                <a:blip r:embed="rId2">
                  <a:extLst>
                    <a:ext uri="{96DAC541-7B7A-43D3-8B79-37D633B846F1}">
                      <asvg:svgBlip xmlns="" xmlns:asvg="http://schemas.microsoft.com/office/drawing/2016/SVG/main" r:embed="rId3"/>
                    </a:ext>
                  </a:extLst>
                </a:blip>
              </a:buBlip>
              <a:defRPr sz="1600" b="0" baseline="0">
                <a:latin typeface="+mn-lt"/>
              </a:defRPr>
            </a:lvl4pPr>
            <a:lvl5pPr marL="2057400" indent="-228600">
              <a:lnSpc>
                <a:spcPct val="100000"/>
              </a:lnSpc>
              <a:buClr>
                <a:schemeClr val="accent1"/>
              </a:buClr>
              <a:buSzPct val="100000"/>
              <a:buFontTx/>
              <a:buBlip>
                <a:blip r:embed="rId2">
                  <a:extLst>
                    <a:ext uri="{96DAC541-7B7A-43D3-8B79-37D633B846F1}">
                      <asvg:svgBlip xmlns="" xmlns:asvg="http://schemas.microsoft.com/office/drawing/2016/SVG/main" r:embed="rId3"/>
                    </a:ext>
                  </a:extLst>
                </a:blip>
              </a:buBlip>
              <a:defRPr sz="1600" b="0" baseline="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51D82A91-0E2B-8683-B246-782F53873A2F}"/>
              </a:ext>
            </a:extLst>
          </p:cNvPr>
          <p:cNvSpPr txBox="1"/>
          <p:nvPr userDrawn="1"/>
        </p:nvSpPr>
        <p:spPr>
          <a:xfrm>
            <a:off x="11382517" y="6534962"/>
            <a:ext cx="814040" cy="215444"/>
          </a:xfrm>
          <a:prstGeom prst="rect">
            <a:avLst/>
          </a:prstGeom>
          <a:noFill/>
        </p:spPr>
        <p:txBody>
          <a:bodyPr wrap="square" rtlCol="0">
            <a:spAutoFit/>
          </a:bodyPr>
          <a:lstStyle/>
          <a:p>
            <a:r>
              <a:rPr lang="en-US" sz="800">
                <a:latin typeface="+mn-lt"/>
                <a:ea typeface="Roboto" panose="02000000000000000000" pitchFamily="2" charset="0"/>
                <a:cs typeface="Roboto" panose="02000000000000000000" pitchFamily="2" charset="0"/>
              </a:rPr>
              <a:t>MAT-7760</a:t>
            </a:r>
          </a:p>
        </p:txBody>
      </p:sp>
    </p:spTree>
    <p:extLst>
      <p:ext uri="{BB962C8B-B14F-4D97-AF65-F5344CB8AC3E}">
        <p14:creationId xmlns:p14="http://schemas.microsoft.com/office/powerpoint/2010/main" val="323422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10" name="Date Placeholder 1"/>
          <p:cNvSpPr>
            <a:spLocks noGrp="1"/>
          </p:cNvSpPr>
          <p:nvPr>
            <p:ph type="dt" sz="half" idx="10"/>
          </p:nvPr>
        </p:nvSpPr>
        <p:spPr>
          <a:xfrm>
            <a:off x="864593" y="6354502"/>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11" name="Footer Placeholder 2"/>
          <p:cNvSpPr>
            <a:spLocks noGrp="1"/>
          </p:cNvSpPr>
          <p:nvPr>
            <p:ph type="ftr" sz="quarter" idx="11"/>
          </p:nvPr>
        </p:nvSpPr>
        <p:spPr>
          <a:xfrm>
            <a:off x="4064993" y="6365635"/>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F9775C3-0748-7B43-AFF5-39925284D5EA}" type="slidenum">
              <a:rPr lang="en-US" smtClean="0"/>
              <a:t>‹#›</a:t>
            </a:fld>
            <a:endParaRPr lang="en-US"/>
          </a:p>
        </p:txBody>
      </p:sp>
      <p:sp>
        <p:nvSpPr>
          <p:cNvPr id="4" name="Content Placeholder 2"/>
          <p:cNvSpPr>
            <a:spLocks noGrp="1"/>
          </p:cNvSpPr>
          <p:nvPr>
            <p:ph idx="1"/>
          </p:nvPr>
        </p:nvSpPr>
        <p:spPr>
          <a:xfrm>
            <a:off x="838200" y="534394"/>
            <a:ext cx="10515600" cy="5597445"/>
          </a:xfrm>
        </p:spPr>
        <p:txBody>
          <a:bodyPr/>
          <a:lstStyle>
            <a:lvl1pPr>
              <a:defRPr/>
            </a:lvl1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grpSp>
        <p:nvGrpSpPr>
          <p:cNvPr id="8" name="Group 7">
            <a:extLst>
              <a:ext uri="{FF2B5EF4-FFF2-40B4-BE49-F238E27FC236}">
                <a16:creationId xmlns:a16="http://schemas.microsoft.com/office/drawing/2014/main" id="{AA6C9C0F-B414-4B10-8A95-642AE0F9CB08}"/>
              </a:ext>
            </a:extLst>
          </p:cNvPr>
          <p:cNvGrpSpPr/>
          <p:nvPr userDrawn="1"/>
        </p:nvGrpSpPr>
        <p:grpSpPr>
          <a:xfrm>
            <a:off x="10075019" y="6234546"/>
            <a:ext cx="1934095" cy="581891"/>
            <a:chOff x="10183088" y="6217920"/>
            <a:chExt cx="1934095" cy="581891"/>
          </a:xfrm>
        </p:grpSpPr>
        <p:sp>
          <p:nvSpPr>
            <p:cNvPr id="9" name="Rectangle 8">
              <a:extLst>
                <a:ext uri="{FF2B5EF4-FFF2-40B4-BE49-F238E27FC236}">
                  <a16:creationId xmlns:a16="http://schemas.microsoft.com/office/drawing/2014/main" id="{26EB8E79-E739-4C24-93C9-209160146F82}"/>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00E83E2C-6EA5-4E40-90C5-4AD1CDE8E4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07549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4" name="Date Placeholder 1"/>
          <p:cNvSpPr>
            <a:spLocks noGrp="1"/>
          </p:cNvSpPr>
          <p:nvPr>
            <p:ph type="dt" sz="half" idx="10"/>
          </p:nvPr>
        </p:nvSpPr>
        <p:spPr>
          <a:xfrm>
            <a:off x="850200" y="6354502"/>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15" name="Footer Placeholder 2"/>
          <p:cNvSpPr>
            <a:spLocks noGrp="1"/>
          </p:cNvSpPr>
          <p:nvPr>
            <p:ph type="ftr" sz="quarter" idx="11"/>
          </p:nvPr>
        </p:nvSpPr>
        <p:spPr>
          <a:xfrm>
            <a:off x="4050600" y="634337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262128" y="6356354"/>
            <a:ext cx="2743200" cy="365125"/>
          </a:xfrm>
        </p:spPr>
        <p:txBody>
          <a:bodyPr/>
          <a:lstStyle/>
          <a:p>
            <a:fld id="{BF9775C3-0748-7B43-AFF5-39925284D5EA}" type="slidenum">
              <a:rPr lang="en-US" smtClean="0"/>
              <a:t>‹#›</a:t>
            </a:fld>
            <a:endParaRPr lang="en-US"/>
          </a:p>
        </p:txBody>
      </p:sp>
      <p:sp>
        <p:nvSpPr>
          <p:cNvPr id="5" name="Title 1"/>
          <p:cNvSpPr>
            <a:spLocks noGrp="1"/>
          </p:cNvSpPr>
          <p:nvPr>
            <p:ph type="title" hasCustomPrompt="1"/>
          </p:nvPr>
        </p:nvSpPr>
        <p:spPr>
          <a:xfrm>
            <a:off x="838200" y="365128"/>
            <a:ext cx="10515600" cy="1325563"/>
          </a:xfrm>
        </p:spPr>
        <p:txBody>
          <a:bodyPr/>
          <a:lstStyle>
            <a:lvl1pPr>
              <a:defRPr/>
            </a:lvl1pPr>
          </a:lstStyle>
          <a:p>
            <a:r>
              <a:rPr lang="en-CA"/>
              <a:t>Page Title </a:t>
            </a:r>
            <a:endParaRPr lang="en-US"/>
          </a:p>
        </p:txBody>
      </p:sp>
      <p:sp>
        <p:nvSpPr>
          <p:cNvPr id="4" name="Content Placeholder 2"/>
          <p:cNvSpPr>
            <a:spLocks noGrp="1"/>
          </p:cNvSpPr>
          <p:nvPr>
            <p:ph idx="1"/>
          </p:nvPr>
        </p:nvSpPr>
        <p:spPr>
          <a:xfrm>
            <a:off x="838200" y="1825625"/>
            <a:ext cx="10515600" cy="4328476"/>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grpSp>
        <p:nvGrpSpPr>
          <p:cNvPr id="12" name="Group 11">
            <a:extLst>
              <a:ext uri="{FF2B5EF4-FFF2-40B4-BE49-F238E27FC236}">
                <a16:creationId xmlns:a16="http://schemas.microsoft.com/office/drawing/2014/main" id="{237DD966-999B-46EF-8E7A-D58A8E2FC26C}"/>
              </a:ext>
            </a:extLst>
          </p:cNvPr>
          <p:cNvGrpSpPr/>
          <p:nvPr userDrawn="1"/>
        </p:nvGrpSpPr>
        <p:grpSpPr>
          <a:xfrm>
            <a:off x="10075019" y="6234546"/>
            <a:ext cx="1934095" cy="581891"/>
            <a:chOff x="10183088" y="6217920"/>
            <a:chExt cx="1934095" cy="581891"/>
          </a:xfrm>
        </p:grpSpPr>
        <p:sp>
          <p:nvSpPr>
            <p:cNvPr id="13" name="Rectangle 12">
              <a:extLst>
                <a:ext uri="{FF2B5EF4-FFF2-40B4-BE49-F238E27FC236}">
                  <a16:creationId xmlns:a16="http://schemas.microsoft.com/office/drawing/2014/main" id="{E2A4087A-F663-4AA8-B1DA-0D691B1594D4}"/>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D8C21DB1-781F-4603-8EAC-C676FEDF85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62015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Title">
    <p:spTree>
      <p:nvGrpSpPr>
        <p:cNvPr id="1" name=""/>
        <p:cNvGrpSpPr/>
        <p:nvPr/>
      </p:nvGrpSpPr>
      <p:grpSpPr>
        <a:xfrm>
          <a:off x="0" y="0"/>
          <a:ext cx="0" cy="0"/>
          <a:chOff x="0" y="0"/>
          <a:chExt cx="0" cy="0"/>
        </a:xfrm>
      </p:grpSpPr>
      <p:sp>
        <p:nvSpPr>
          <p:cNvPr id="2" name="Rectangle 1"/>
          <p:cNvSpPr/>
          <p:nvPr userDrawn="1"/>
        </p:nvSpPr>
        <p:spPr>
          <a:xfrm>
            <a:off x="0" y="0"/>
            <a:ext cx="12192000" cy="6163294"/>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rtlCol="0" anchor="ctr"/>
          <a:lstStyle/>
          <a:p>
            <a:pPr algn="ctr"/>
            <a:endParaRPr lang="en-US" sz="1700"/>
          </a:p>
        </p:txBody>
      </p:sp>
      <p:sp>
        <p:nvSpPr>
          <p:cNvPr id="3" name="Title 1"/>
          <p:cNvSpPr>
            <a:spLocks noGrp="1"/>
          </p:cNvSpPr>
          <p:nvPr>
            <p:ph type="title" hasCustomPrompt="1"/>
          </p:nvPr>
        </p:nvSpPr>
        <p:spPr>
          <a:xfrm>
            <a:off x="838200" y="2766222"/>
            <a:ext cx="10515600" cy="1325563"/>
          </a:xfrm>
        </p:spPr>
        <p:txBody>
          <a:bodyPr/>
          <a:lstStyle>
            <a:lvl1pPr algn="ctr">
              <a:defRPr baseline="0">
                <a:solidFill>
                  <a:schemeClr val="bg1"/>
                </a:solidFill>
              </a:defRPr>
            </a:lvl1pPr>
          </a:lstStyle>
          <a:p>
            <a:r>
              <a:rPr lang="en-CA"/>
              <a:t>THANK YOU!</a:t>
            </a:r>
            <a:endParaRPr lang="en-US"/>
          </a:p>
        </p:txBody>
      </p:sp>
      <p:grpSp>
        <p:nvGrpSpPr>
          <p:cNvPr id="4" name="Group 3">
            <a:extLst>
              <a:ext uri="{FF2B5EF4-FFF2-40B4-BE49-F238E27FC236}">
                <a16:creationId xmlns:a16="http://schemas.microsoft.com/office/drawing/2014/main" id="{B7BD0C71-EBF4-44C6-9F87-7262EF49D0BE}"/>
              </a:ext>
            </a:extLst>
          </p:cNvPr>
          <p:cNvGrpSpPr/>
          <p:nvPr userDrawn="1"/>
        </p:nvGrpSpPr>
        <p:grpSpPr>
          <a:xfrm>
            <a:off x="10075019" y="6234546"/>
            <a:ext cx="1934095" cy="581891"/>
            <a:chOff x="10183088" y="6217920"/>
            <a:chExt cx="1934095" cy="581891"/>
          </a:xfrm>
        </p:grpSpPr>
        <p:sp>
          <p:nvSpPr>
            <p:cNvPr id="5" name="Rectangle 4">
              <a:extLst>
                <a:ext uri="{FF2B5EF4-FFF2-40B4-BE49-F238E27FC236}">
                  <a16:creationId xmlns:a16="http://schemas.microsoft.com/office/drawing/2014/main" id="{183ED6E7-754D-47D9-B8BB-36D99A636412}"/>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CAAD56E7-3F77-4AD7-91DE-0E0BFFB2E33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61651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sp>
        <p:nvSpPr>
          <p:cNvPr id="3" name="Footer Placeholder 2"/>
          <p:cNvSpPr>
            <a:spLocks noGrp="1"/>
          </p:cNvSpPr>
          <p:nvPr>
            <p:ph type="ftr" sz="quarter" idx="11"/>
          </p:nvPr>
        </p:nvSpPr>
        <p:spPr>
          <a:xfrm>
            <a:off x="4038600" y="6356354"/>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F9775C3-0748-7B43-AFF5-39925284D5EA}" type="slidenum">
              <a:rPr lang="en-US" smtClean="0"/>
              <a:t>‹#›</a:t>
            </a:fld>
            <a:endParaRPr lang="en-US"/>
          </a:p>
        </p:txBody>
      </p:sp>
      <p:sp>
        <p:nvSpPr>
          <p:cNvPr id="5" name="Picture Placeholder 2"/>
          <p:cNvSpPr>
            <a:spLocks noGrp="1"/>
          </p:cNvSpPr>
          <p:nvPr>
            <p:ph type="pic" idx="1"/>
          </p:nvPr>
        </p:nvSpPr>
        <p:spPr>
          <a:xfrm>
            <a:off x="922108" y="810203"/>
            <a:ext cx="10347784" cy="5237596"/>
          </a:xfrm>
        </p:spPr>
        <p:txBody>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r>
              <a:rPr lang="en-US"/>
              <a:t>Drag picture to placeholder or click icon to add</a:t>
            </a:r>
          </a:p>
        </p:txBody>
      </p:sp>
      <p:grpSp>
        <p:nvGrpSpPr>
          <p:cNvPr id="6" name="Group 5">
            <a:extLst>
              <a:ext uri="{FF2B5EF4-FFF2-40B4-BE49-F238E27FC236}">
                <a16:creationId xmlns:a16="http://schemas.microsoft.com/office/drawing/2014/main" id="{D0A986C2-8FBA-4E4E-934C-56C7E2677771}"/>
              </a:ext>
            </a:extLst>
          </p:cNvPr>
          <p:cNvGrpSpPr/>
          <p:nvPr userDrawn="1"/>
        </p:nvGrpSpPr>
        <p:grpSpPr>
          <a:xfrm>
            <a:off x="10075019" y="6234546"/>
            <a:ext cx="1934095" cy="581891"/>
            <a:chOff x="10183088" y="6217920"/>
            <a:chExt cx="1934095" cy="581891"/>
          </a:xfrm>
        </p:grpSpPr>
        <p:sp>
          <p:nvSpPr>
            <p:cNvPr id="7" name="Rectangle 6">
              <a:extLst>
                <a:ext uri="{FF2B5EF4-FFF2-40B4-BE49-F238E27FC236}">
                  <a16:creationId xmlns:a16="http://schemas.microsoft.com/office/drawing/2014/main" id="{618445A8-5548-431D-97D2-FDB7FFC52ADB}"/>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BCC62BC5-623A-4DD8-AAD1-58638CB57B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305946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a:t>Click to edit Master subtitle style</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071D5-3FCF-6040-BF8F-7A47F9EFA478}" type="slidenum">
              <a:rPr lang="en-US" smtClean="0"/>
              <a:t>‹#›</a:t>
            </a:fld>
            <a:endParaRPr lang="en-US"/>
          </a:p>
        </p:txBody>
      </p:sp>
      <p:sp>
        <p:nvSpPr>
          <p:cNvPr id="7"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8" name="Group 7">
            <a:extLst>
              <a:ext uri="{FF2B5EF4-FFF2-40B4-BE49-F238E27FC236}">
                <a16:creationId xmlns:a16="http://schemas.microsoft.com/office/drawing/2014/main" id="{53FCE962-11B8-4101-A0C0-1D6EFD8D4E2E}"/>
              </a:ext>
            </a:extLst>
          </p:cNvPr>
          <p:cNvGrpSpPr/>
          <p:nvPr userDrawn="1"/>
        </p:nvGrpSpPr>
        <p:grpSpPr>
          <a:xfrm>
            <a:off x="10075019" y="6234546"/>
            <a:ext cx="1934095" cy="581891"/>
            <a:chOff x="10183088" y="6217920"/>
            <a:chExt cx="1934095" cy="581891"/>
          </a:xfrm>
        </p:grpSpPr>
        <p:sp>
          <p:nvSpPr>
            <p:cNvPr id="9" name="Rectangle 8">
              <a:extLst>
                <a:ext uri="{FF2B5EF4-FFF2-40B4-BE49-F238E27FC236}">
                  <a16:creationId xmlns:a16="http://schemas.microsoft.com/office/drawing/2014/main" id="{2B0002E3-BC1C-4964-9E3A-0F7AE21D0345}"/>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EF584278-54CF-4827-95A5-C1221B49F5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954898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2071D5-3FCF-6040-BF8F-7A47F9EFA478}" type="slidenum">
              <a:rPr lang="en-US" smtClean="0"/>
              <a:t>‹#›</a:t>
            </a:fld>
            <a:endParaRPr lang="en-US"/>
          </a:p>
        </p:txBody>
      </p:sp>
      <p:sp>
        <p:nvSpPr>
          <p:cNvPr id="7"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8" name="Group 7">
            <a:extLst>
              <a:ext uri="{FF2B5EF4-FFF2-40B4-BE49-F238E27FC236}">
                <a16:creationId xmlns:a16="http://schemas.microsoft.com/office/drawing/2014/main" id="{8BBEAEBF-A478-4387-A13E-3DD826207E1D}"/>
              </a:ext>
            </a:extLst>
          </p:cNvPr>
          <p:cNvGrpSpPr/>
          <p:nvPr userDrawn="1"/>
        </p:nvGrpSpPr>
        <p:grpSpPr>
          <a:xfrm>
            <a:off x="10075019" y="6234546"/>
            <a:ext cx="1934095" cy="581891"/>
            <a:chOff x="10183088" y="6217920"/>
            <a:chExt cx="1934095" cy="581891"/>
          </a:xfrm>
        </p:grpSpPr>
        <p:sp>
          <p:nvSpPr>
            <p:cNvPr id="9" name="Rectangle 8">
              <a:extLst>
                <a:ext uri="{FF2B5EF4-FFF2-40B4-BE49-F238E27FC236}">
                  <a16:creationId xmlns:a16="http://schemas.microsoft.com/office/drawing/2014/main" id="{45363D37-F367-4483-B713-13509ACA7581}"/>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19CBEE15-F41B-4480-816D-DBFBF08548B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600355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2071D5-3FCF-6040-BF8F-7A47F9EFA478}" type="slidenum">
              <a:rPr lang="en-US" smtClean="0"/>
              <a:t>‹#›</a:t>
            </a:fld>
            <a:endParaRPr lang="en-US"/>
          </a:p>
        </p:txBody>
      </p:sp>
      <p:sp>
        <p:nvSpPr>
          <p:cNvPr id="8" name="Date Placeholder 4"/>
          <p:cNvSpPr>
            <a:spLocks noGrp="1"/>
          </p:cNvSpPr>
          <p:nvPr>
            <p:ph type="dt" sz="half" idx="10"/>
          </p:nvPr>
        </p:nvSpPr>
        <p:spPr>
          <a:xfrm>
            <a:off x="838200" y="6356354"/>
            <a:ext cx="2743200" cy="365125"/>
          </a:xfrm>
          <a:prstGeom prst="rect">
            <a:avLst/>
          </a:prstGeom>
        </p:spPr>
        <p:txBody>
          <a:bodyPr lIns="84216" tIns="42108" rIns="84216" bIns="42108"/>
          <a:lstStyle/>
          <a:p>
            <a:fld id="{D45A4D8E-690F-2444-9B3D-468C4CBE220F}" type="datetimeFigureOut">
              <a:rPr lang="en-US" smtClean="0"/>
              <a:t>07/24/2025</a:t>
            </a:fld>
            <a:endParaRPr lang="en-US"/>
          </a:p>
        </p:txBody>
      </p:sp>
      <p:grpSp>
        <p:nvGrpSpPr>
          <p:cNvPr id="9" name="Group 8">
            <a:extLst>
              <a:ext uri="{FF2B5EF4-FFF2-40B4-BE49-F238E27FC236}">
                <a16:creationId xmlns:a16="http://schemas.microsoft.com/office/drawing/2014/main" id="{EA4C95D0-71F6-4515-8790-C54DDABCD112}"/>
              </a:ext>
            </a:extLst>
          </p:cNvPr>
          <p:cNvGrpSpPr/>
          <p:nvPr userDrawn="1"/>
        </p:nvGrpSpPr>
        <p:grpSpPr>
          <a:xfrm>
            <a:off x="10075019" y="6234546"/>
            <a:ext cx="1934095" cy="581891"/>
            <a:chOff x="10183088" y="6217920"/>
            <a:chExt cx="1934095" cy="581891"/>
          </a:xfrm>
        </p:grpSpPr>
        <p:sp>
          <p:nvSpPr>
            <p:cNvPr id="10" name="Rectangle 9">
              <a:extLst>
                <a:ext uri="{FF2B5EF4-FFF2-40B4-BE49-F238E27FC236}">
                  <a16:creationId xmlns:a16="http://schemas.microsoft.com/office/drawing/2014/main" id="{B6220A77-BF20-4C54-8467-6F054E39C982}"/>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0CA3842F-24A3-4F1B-B32F-8D157C41D1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00334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28476"/>
          </a:xfrm>
          <a:prstGeom prst="rect">
            <a:avLst/>
          </a:prstGeom>
        </p:spPr>
        <p:txBody>
          <a:bodyPr vert="horz" lIns="84216" tIns="42108" rIns="84216" bIns="421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262128" y="6356354"/>
            <a:ext cx="2743200" cy="365125"/>
          </a:xfrm>
          <a:prstGeom prst="rect">
            <a:avLst/>
          </a:prstGeom>
        </p:spPr>
        <p:txBody>
          <a:bodyPr vert="horz" lIns="84216" tIns="42108" rIns="84216" bIns="42108" rtlCol="0" anchor="ctr"/>
          <a:lstStyle>
            <a:lvl1pPr algn="l">
              <a:defRPr sz="1100" b="1" i="0">
                <a:solidFill>
                  <a:srgbClr val="00B2EB"/>
                </a:solidFill>
                <a:latin typeface="Open Sans" charset="0"/>
                <a:ea typeface="Open Sans" charset="0"/>
                <a:cs typeface="Open Sans" charset="0"/>
              </a:defRPr>
            </a:lvl1pPr>
          </a:lstStyle>
          <a:p>
            <a:fld id="{BF9775C3-0748-7B43-AFF5-39925284D5EA}" type="slidenum">
              <a:rPr lang="en-US" smtClean="0"/>
              <a:pPr/>
              <a:t>‹#›</a:t>
            </a:fld>
            <a:endParaRPr lang="en-US"/>
          </a:p>
        </p:txBody>
      </p:sp>
      <p:sp>
        <p:nvSpPr>
          <p:cNvPr id="9" name="Footer Placeholder 8"/>
          <p:cNvSpPr>
            <a:spLocks noGrp="1"/>
          </p:cNvSpPr>
          <p:nvPr>
            <p:ph type="ftr" sz="quarter" idx="3"/>
          </p:nvPr>
        </p:nvSpPr>
        <p:spPr>
          <a:xfrm>
            <a:off x="4038600" y="6356354"/>
            <a:ext cx="4114800" cy="365125"/>
          </a:xfrm>
          <a:prstGeom prst="rect">
            <a:avLst/>
          </a:prstGeom>
        </p:spPr>
        <p:txBody>
          <a:bodyPr vert="horz" lIns="84216" tIns="42108" rIns="84216" bIns="42108" rtlCol="0" anchor="ctr"/>
          <a:lstStyle>
            <a:lvl1pPr algn="ctr">
              <a:defRPr sz="1100">
                <a:solidFill>
                  <a:schemeClr val="tx1">
                    <a:tint val="75000"/>
                  </a:schemeClr>
                </a:solidFill>
              </a:defRPr>
            </a:lvl1pPr>
          </a:lstStyle>
          <a:p>
            <a:endParaRPr lang="en-US"/>
          </a:p>
        </p:txBody>
      </p:sp>
      <p:sp>
        <p:nvSpPr>
          <p:cNvPr id="11" name="Title Placeholder 10"/>
          <p:cNvSpPr>
            <a:spLocks noGrp="1"/>
          </p:cNvSpPr>
          <p:nvPr>
            <p:ph type="title"/>
          </p:nvPr>
        </p:nvSpPr>
        <p:spPr>
          <a:xfrm>
            <a:off x="838200" y="365128"/>
            <a:ext cx="10515600" cy="1325563"/>
          </a:xfrm>
          <a:prstGeom prst="rect">
            <a:avLst/>
          </a:prstGeom>
        </p:spPr>
        <p:txBody>
          <a:bodyPr vert="horz" lIns="84216" tIns="42108" rIns="84216" bIns="42108" rtlCol="0" anchor="ctr">
            <a:normAutofit/>
          </a:bodyPr>
          <a:lstStyle/>
          <a:p>
            <a:r>
              <a:rPr lang="en-US"/>
              <a:t>Click to edit Master title style</a:t>
            </a:r>
          </a:p>
        </p:txBody>
      </p:sp>
      <p:sp>
        <p:nvSpPr>
          <p:cNvPr id="12" name="Rectangle 11"/>
          <p:cNvSpPr/>
          <p:nvPr userDrawn="1"/>
        </p:nvSpPr>
        <p:spPr>
          <a:xfrm flipV="1">
            <a:off x="0" y="6154104"/>
            <a:ext cx="12192000" cy="45719"/>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rtlCol="0" anchor="ctr"/>
          <a:lstStyle/>
          <a:p>
            <a:pPr algn="ctr"/>
            <a:endParaRPr lang="en-US" sz="1700"/>
          </a:p>
        </p:txBody>
      </p:sp>
      <p:grpSp>
        <p:nvGrpSpPr>
          <p:cNvPr id="2" name="Group 1">
            <a:extLst>
              <a:ext uri="{FF2B5EF4-FFF2-40B4-BE49-F238E27FC236}">
                <a16:creationId xmlns:a16="http://schemas.microsoft.com/office/drawing/2014/main" id="{9F7C4D78-6663-48A2-A735-29179C8EFD05}"/>
              </a:ext>
            </a:extLst>
          </p:cNvPr>
          <p:cNvGrpSpPr/>
          <p:nvPr userDrawn="1"/>
        </p:nvGrpSpPr>
        <p:grpSpPr>
          <a:xfrm>
            <a:off x="10075019" y="6234546"/>
            <a:ext cx="1934095" cy="581891"/>
            <a:chOff x="10183088" y="6217920"/>
            <a:chExt cx="1934095" cy="581891"/>
          </a:xfrm>
        </p:grpSpPr>
        <p:sp>
          <p:nvSpPr>
            <p:cNvPr id="4" name="Rectangle 3">
              <a:extLst>
                <a:ext uri="{FF2B5EF4-FFF2-40B4-BE49-F238E27FC236}">
                  <a16:creationId xmlns:a16="http://schemas.microsoft.com/office/drawing/2014/main" id="{194E40F1-6A81-B969-D785-37C721455B5F}"/>
                </a:ext>
              </a:extLst>
            </p:cNvPr>
            <p:cNvSpPr/>
            <p:nvPr userDrawn="1"/>
          </p:nvSpPr>
          <p:spPr>
            <a:xfrm>
              <a:off x="10183088" y="6217920"/>
              <a:ext cx="1934095" cy="58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64CD47F3-84E0-A278-ADD7-D34C1824689D}"/>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5374" y="6279175"/>
              <a:ext cx="1235008" cy="44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714282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60" r:id="rId7"/>
    <p:sldLayoutId id="2147483662" r:id="rId8"/>
    <p:sldLayoutId id="2147483663" r:id="rId9"/>
    <p:sldLayoutId id="2147483664" r:id="rId10"/>
    <p:sldLayoutId id="2147483665" r:id="rId11"/>
    <p:sldLayoutId id="2147483666" r:id="rId12"/>
    <p:sldLayoutId id="2147483667" r:id="rId13"/>
    <p:sldLayoutId id="2147483668" r:id="rId14"/>
    <p:sldLayoutId id="2147483656" r:id="rId15"/>
    <p:sldLayoutId id="2147483657" r:id="rId16"/>
    <p:sldLayoutId id="2147483658" r:id="rId17"/>
    <p:sldLayoutId id="2147483659" r:id="rId18"/>
    <p:sldLayoutId id="2147483669" r:id="rId19"/>
    <p:sldLayoutId id="2147483670" r:id="rId20"/>
    <p:sldLayoutId id="2147483675" r:id="rId21"/>
    <p:sldLayoutId id="2147483676" r:id="rId22"/>
    <p:sldLayoutId id="2147483677" r:id="rId23"/>
  </p:sldLayoutIdLst>
  <p:txStyles>
    <p:titleStyle>
      <a:lvl1pPr algn="l" defTabSz="842162" rtl="0" eaLnBrk="1" latinLnBrk="0" hangingPunct="1">
        <a:lnSpc>
          <a:spcPct val="90000"/>
        </a:lnSpc>
        <a:spcBef>
          <a:spcPct val="0"/>
        </a:spcBef>
        <a:buNone/>
        <a:defRPr sz="4100" b="1" i="0" kern="1200">
          <a:solidFill>
            <a:srgbClr val="1E3268"/>
          </a:solidFill>
          <a:latin typeface="Open Sans" charset="0"/>
          <a:ea typeface="Open Sans" charset="0"/>
          <a:cs typeface="Open Sans" charset="0"/>
        </a:defRPr>
      </a:lvl1pPr>
    </p:titleStyle>
    <p:bodyStyle>
      <a:lvl1pPr marL="210541" indent="-210541" algn="l" defTabSz="842162" rtl="0" eaLnBrk="1" latinLnBrk="0" hangingPunct="1">
        <a:lnSpc>
          <a:spcPct val="90000"/>
        </a:lnSpc>
        <a:spcBef>
          <a:spcPts val="921"/>
        </a:spcBef>
        <a:buFont typeface="Arial"/>
        <a:buChar char="•"/>
        <a:defRPr sz="2600" b="1" i="0" kern="1200">
          <a:solidFill>
            <a:srgbClr val="1E3268"/>
          </a:solidFill>
          <a:latin typeface="Open Sans" charset="0"/>
          <a:ea typeface="Open Sans" charset="0"/>
          <a:cs typeface="Open Sans" charset="0"/>
        </a:defRPr>
      </a:lvl1pPr>
      <a:lvl2pPr marL="631622" indent="-210541" algn="l" defTabSz="842162" rtl="0" eaLnBrk="1" latinLnBrk="0" hangingPunct="1">
        <a:lnSpc>
          <a:spcPct val="90000"/>
        </a:lnSpc>
        <a:spcBef>
          <a:spcPts val="461"/>
        </a:spcBef>
        <a:buFont typeface="Arial"/>
        <a:buChar char="•"/>
        <a:defRPr sz="2200" b="0" i="0" kern="1200">
          <a:solidFill>
            <a:srgbClr val="1E3268"/>
          </a:solidFill>
          <a:latin typeface="Open Sans Light" charset="0"/>
          <a:ea typeface="Open Sans Light" charset="0"/>
          <a:cs typeface="Open Sans Light" charset="0"/>
        </a:defRPr>
      </a:lvl2pPr>
      <a:lvl3pPr marL="1052703" indent="-210541" algn="l" defTabSz="842162" rtl="0" eaLnBrk="1" latinLnBrk="0" hangingPunct="1">
        <a:lnSpc>
          <a:spcPct val="90000"/>
        </a:lnSpc>
        <a:spcBef>
          <a:spcPts val="461"/>
        </a:spcBef>
        <a:buFont typeface="Arial"/>
        <a:buChar char="•"/>
        <a:defRPr sz="1800" b="0" i="0" kern="1200">
          <a:solidFill>
            <a:srgbClr val="1E3268"/>
          </a:solidFill>
          <a:latin typeface="Open Sans Light" charset="0"/>
          <a:ea typeface="Open Sans Light" charset="0"/>
          <a:cs typeface="Open Sans Light" charset="0"/>
        </a:defRPr>
      </a:lvl3pPr>
      <a:lvl4pPr marL="1473784" indent="-210541" algn="l" defTabSz="842162" rtl="0" eaLnBrk="1" latinLnBrk="0" hangingPunct="1">
        <a:lnSpc>
          <a:spcPct val="90000"/>
        </a:lnSpc>
        <a:spcBef>
          <a:spcPts val="461"/>
        </a:spcBef>
        <a:buFont typeface="Arial"/>
        <a:buChar char="•"/>
        <a:defRPr sz="1700" b="0" i="0" kern="1200">
          <a:solidFill>
            <a:srgbClr val="1E3268"/>
          </a:solidFill>
          <a:latin typeface="Open Sans Light" charset="0"/>
          <a:ea typeface="Open Sans Light" charset="0"/>
          <a:cs typeface="Open Sans Light" charset="0"/>
        </a:defRPr>
      </a:lvl4pPr>
      <a:lvl5pPr marL="1894865" indent="-210541" algn="l" defTabSz="842162" rtl="0" eaLnBrk="1" latinLnBrk="0" hangingPunct="1">
        <a:lnSpc>
          <a:spcPct val="90000"/>
        </a:lnSpc>
        <a:spcBef>
          <a:spcPts val="461"/>
        </a:spcBef>
        <a:buFont typeface="Arial"/>
        <a:buChar char="•"/>
        <a:defRPr sz="1700" b="0" i="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a:t>Glycemic Management of T1D Across the Lifespan </a:t>
            </a:r>
          </a:p>
        </p:txBody>
      </p:sp>
      <p:sp>
        <p:nvSpPr>
          <p:cNvPr id="3" name="Subtitle 2"/>
          <p:cNvSpPr>
            <a:spLocks noGrp="1"/>
          </p:cNvSpPr>
          <p:nvPr>
            <p:ph type="subTitle" idx="1"/>
          </p:nvPr>
        </p:nvSpPr>
        <p:spPr/>
        <p:txBody>
          <a:bodyPr/>
          <a:lstStyle/>
          <a:p>
            <a:endParaRPr lang="en-CA"/>
          </a:p>
        </p:txBody>
      </p:sp>
    </p:spTree>
    <p:extLst>
      <p:ext uri="{BB962C8B-B14F-4D97-AF65-F5344CB8AC3E}">
        <p14:creationId xmlns:p14="http://schemas.microsoft.com/office/powerpoint/2010/main" val="15188022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AC67BA-7B19-456B-BBCF-000D443508C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32714" y="1100241"/>
            <a:ext cx="6559287" cy="4974167"/>
          </a:xfrm>
        </p:spPr>
      </p:pic>
      <p:sp>
        <p:nvSpPr>
          <p:cNvPr id="3" name="Title 2"/>
          <p:cNvSpPr>
            <a:spLocks noGrp="1"/>
          </p:cNvSpPr>
          <p:nvPr>
            <p:ph type="title"/>
          </p:nvPr>
        </p:nvSpPr>
        <p:spPr>
          <a:xfrm>
            <a:off x="85725" y="3178"/>
            <a:ext cx="10515600" cy="1325563"/>
          </a:xfrm>
        </p:spPr>
        <p:txBody>
          <a:bodyPr/>
          <a:lstStyle/>
          <a:p>
            <a:r>
              <a:rPr lang="en-US" dirty="0">
                <a:latin typeface="Open Sans"/>
                <a:ea typeface="Open Sans"/>
                <a:cs typeface="Open Sans"/>
              </a:rPr>
              <a:t>DKA Management </a:t>
            </a:r>
          </a:p>
        </p:txBody>
      </p:sp>
      <p:sp>
        <p:nvSpPr>
          <p:cNvPr id="7" name="TextBox 6">
            <a:extLst>
              <a:ext uri="{FF2B5EF4-FFF2-40B4-BE49-F238E27FC236}">
                <a16:creationId xmlns:a16="http://schemas.microsoft.com/office/drawing/2014/main" id="{DFE02F43-DA23-4B78-B3AC-6BEA4D420524}"/>
              </a:ext>
            </a:extLst>
          </p:cNvPr>
          <p:cNvSpPr txBox="1"/>
          <p:nvPr/>
        </p:nvSpPr>
        <p:spPr>
          <a:xfrm>
            <a:off x="81963" y="1290918"/>
            <a:ext cx="6321399" cy="2185598"/>
          </a:xfrm>
          <a:prstGeom prst="rect">
            <a:avLst/>
          </a:prstGeom>
          <a:noFill/>
        </p:spPr>
        <p:txBody>
          <a:bodyPr wrap="square" rtlCol="0">
            <a:spAutoFit/>
          </a:bodyPr>
          <a:lstStyle/>
          <a:p>
            <a:r>
              <a:rPr lang="en-US" sz="2267" dirty="0"/>
              <a:t>Mild to Moderate DKA in Children</a:t>
            </a:r>
          </a:p>
          <a:p>
            <a:pPr marL="380990" indent="-380990">
              <a:buFont typeface="Arial" panose="020B0604020202020204" pitchFamily="34" charset="0"/>
              <a:buChar char="•"/>
            </a:pPr>
            <a:r>
              <a:rPr lang="en-US" sz="2267" dirty="0"/>
              <a:t>Isotonic or Hypotonic Fluids</a:t>
            </a:r>
          </a:p>
          <a:p>
            <a:pPr marL="380990" indent="-380990">
              <a:buFont typeface="Arial" panose="020B0604020202020204" pitchFamily="34" charset="0"/>
              <a:buChar char="•"/>
            </a:pPr>
            <a:r>
              <a:rPr lang="en-US" sz="2267" dirty="0"/>
              <a:t>Isotonic Fluid Bolus 10-20 ml/Kg for rehydration without risk of cerebral edema (Grade B/Level 2)</a:t>
            </a:r>
          </a:p>
          <a:p>
            <a:pPr marL="380990" indent="-380990">
              <a:buFont typeface="Arial" panose="020B0604020202020204" pitchFamily="34" charset="0"/>
              <a:buChar char="•"/>
            </a:pPr>
            <a:r>
              <a:rPr lang="en-US" sz="2267" dirty="0"/>
              <a:t>If no IV insulin frequent subcutaneous insulin injections may be used (Grade B/Level 2)</a:t>
            </a:r>
          </a:p>
        </p:txBody>
      </p:sp>
      <p:sp>
        <p:nvSpPr>
          <p:cNvPr id="8" name="TextBox 7">
            <a:extLst>
              <a:ext uri="{FF2B5EF4-FFF2-40B4-BE49-F238E27FC236}">
                <a16:creationId xmlns:a16="http://schemas.microsoft.com/office/drawing/2014/main" id="{CCE47845-CE75-4555-8DFE-8B6316B6142C}"/>
              </a:ext>
            </a:extLst>
          </p:cNvPr>
          <p:cNvSpPr txBox="1"/>
          <p:nvPr/>
        </p:nvSpPr>
        <p:spPr>
          <a:xfrm>
            <a:off x="81962" y="3751456"/>
            <a:ext cx="6321399" cy="1487843"/>
          </a:xfrm>
          <a:prstGeom prst="rect">
            <a:avLst/>
          </a:prstGeom>
          <a:noFill/>
        </p:spPr>
        <p:txBody>
          <a:bodyPr wrap="square" rtlCol="0">
            <a:spAutoFit/>
          </a:bodyPr>
          <a:lstStyle/>
          <a:p>
            <a:r>
              <a:rPr lang="en-US" sz="2267" dirty="0"/>
              <a:t>DKA in Adults</a:t>
            </a:r>
          </a:p>
          <a:p>
            <a:pPr marL="380990" indent="-380990">
              <a:buFont typeface="Arial" panose="020B0604020202020204" pitchFamily="34" charset="0"/>
              <a:buChar char="•"/>
            </a:pPr>
            <a:r>
              <a:rPr lang="en-US" sz="2267" dirty="0"/>
              <a:t>Subcutaneous insulin for management of DKA may be considered in stable adults to reduce ICU admission (Grade B/ Level 1&amp;3)</a:t>
            </a:r>
          </a:p>
        </p:txBody>
      </p:sp>
    </p:spTree>
    <p:extLst>
      <p:ext uri="{BB962C8B-B14F-4D97-AF65-F5344CB8AC3E}">
        <p14:creationId xmlns:p14="http://schemas.microsoft.com/office/powerpoint/2010/main" val="3307506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Insulin Therapy</a:t>
            </a:r>
          </a:p>
        </p:txBody>
      </p:sp>
    </p:spTree>
    <p:extLst>
      <p:ext uri="{BB962C8B-B14F-4D97-AF65-F5344CB8AC3E}">
        <p14:creationId xmlns:p14="http://schemas.microsoft.com/office/powerpoint/2010/main" val="4207040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49901" y="1069301"/>
          <a:ext cx="11802256" cy="5656288"/>
        </p:xfrm>
        <a:graphic>
          <a:graphicData uri="http://schemas.openxmlformats.org/drawingml/2006/table">
            <a:tbl>
              <a:tblPr firstRow="1" firstCol="1" bandRow="1">
                <a:tableStyleId>{5C22544A-7EE6-4342-B048-85BDC9FD1C3A}</a:tableStyleId>
              </a:tblPr>
              <a:tblGrid>
                <a:gridCol w="7150779">
                  <a:extLst>
                    <a:ext uri="{9D8B030D-6E8A-4147-A177-3AD203B41FA5}">
                      <a16:colId xmlns:a16="http://schemas.microsoft.com/office/drawing/2014/main" val="3642330403"/>
                    </a:ext>
                  </a:extLst>
                </a:gridCol>
                <a:gridCol w="1431417">
                  <a:extLst>
                    <a:ext uri="{9D8B030D-6E8A-4147-A177-3AD203B41FA5}">
                      <a16:colId xmlns:a16="http://schemas.microsoft.com/office/drawing/2014/main" val="2556855689"/>
                    </a:ext>
                  </a:extLst>
                </a:gridCol>
                <a:gridCol w="1831559">
                  <a:extLst>
                    <a:ext uri="{9D8B030D-6E8A-4147-A177-3AD203B41FA5}">
                      <a16:colId xmlns:a16="http://schemas.microsoft.com/office/drawing/2014/main" val="2318710260"/>
                    </a:ext>
                  </a:extLst>
                </a:gridCol>
                <a:gridCol w="1388501">
                  <a:extLst>
                    <a:ext uri="{9D8B030D-6E8A-4147-A177-3AD203B41FA5}">
                      <a16:colId xmlns:a16="http://schemas.microsoft.com/office/drawing/2014/main" val="2456058855"/>
                    </a:ext>
                  </a:extLst>
                </a:gridCol>
              </a:tblGrid>
              <a:tr h="288219">
                <a:tc>
                  <a:txBody>
                    <a:bodyPr/>
                    <a:lstStyle/>
                    <a:p>
                      <a:pPr marL="0" marR="0">
                        <a:spcBef>
                          <a:spcPts val="0"/>
                        </a:spcBef>
                        <a:spcAft>
                          <a:spcPts val="0"/>
                        </a:spcAft>
                      </a:pPr>
                      <a:r>
                        <a:rPr lang="en-US" sz="1600">
                          <a:effectLst/>
                        </a:rPr>
                        <a:t>Insulin type (trade name)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600">
                          <a:effectLst/>
                        </a:rPr>
                        <a:t>Onset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600">
                          <a:effectLst/>
                        </a:rPr>
                        <a:t>Peak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600">
                          <a:effectLst/>
                        </a:rPr>
                        <a:t>Duration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1815726280"/>
                  </a:ext>
                </a:extLst>
              </a:tr>
              <a:tr h="288219">
                <a:tc gridSpan="4">
                  <a:txBody>
                    <a:bodyPr/>
                    <a:lstStyle/>
                    <a:p>
                      <a:pPr marL="0" marR="0">
                        <a:spcBef>
                          <a:spcPts val="0"/>
                        </a:spcBef>
                        <a:spcAft>
                          <a:spcPts val="0"/>
                        </a:spcAft>
                      </a:pPr>
                      <a:r>
                        <a:rPr lang="en-US" sz="1600" b="1" dirty="0">
                          <a:solidFill>
                            <a:schemeClr val="tx2">
                              <a:lumMod val="50000"/>
                            </a:schemeClr>
                          </a:solidFill>
                          <a:effectLst/>
                        </a:rPr>
                        <a:t>Basal insulins</a:t>
                      </a:r>
                      <a:endParaRPr lang="en-US" sz="1600" b="1"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36020233"/>
                  </a:ext>
                </a:extLst>
              </a:tr>
              <a:tr h="684519">
                <a:tc>
                  <a:txBody>
                    <a:bodyPr/>
                    <a:lstStyle/>
                    <a:p>
                      <a:pPr marL="0" marR="0">
                        <a:spcBef>
                          <a:spcPts val="0"/>
                        </a:spcBef>
                        <a:spcAft>
                          <a:spcPts val="0"/>
                        </a:spcAft>
                      </a:pPr>
                      <a:r>
                        <a:rPr lang="en-US" sz="1300" dirty="0">
                          <a:effectLst/>
                        </a:rPr>
                        <a:t>Intermediate-acting (cloudy)</a:t>
                      </a:r>
                      <a:endParaRPr lang="en-US" sz="1600" dirty="0">
                        <a:effectLst/>
                      </a:endParaRPr>
                    </a:p>
                    <a:p>
                      <a:pPr marL="342900" marR="0" lvl="0" indent="-342900">
                        <a:spcBef>
                          <a:spcPts val="0"/>
                        </a:spcBef>
                        <a:spcAft>
                          <a:spcPts val="0"/>
                        </a:spcAft>
                        <a:buFont typeface="Symbol" panose="05050102010706020507" pitchFamily="18" charset="2"/>
                        <a:buChar char=""/>
                      </a:pPr>
                      <a:r>
                        <a:rPr lang="en-US" sz="1300" dirty="0">
                          <a:effectLst/>
                        </a:rPr>
                        <a:t>Insulin neutral protamine </a:t>
                      </a:r>
                      <a:r>
                        <a:rPr lang="en-US" sz="1300" dirty="0" err="1">
                          <a:effectLst/>
                        </a:rPr>
                        <a:t>Hagedorn</a:t>
                      </a:r>
                      <a:r>
                        <a:rPr lang="en-US" sz="1300" dirty="0">
                          <a:effectLst/>
                        </a:rPr>
                        <a:t> (</a:t>
                      </a:r>
                      <a:r>
                        <a:rPr lang="en-US" sz="1300" dirty="0" err="1">
                          <a:effectLst/>
                        </a:rPr>
                        <a:t>Humulin</a:t>
                      </a:r>
                      <a:r>
                        <a:rPr lang="en-US" sz="1300" dirty="0">
                          <a:effectLst/>
                        </a:rPr>
                        <a:t>®-N, </a:t>
                      </a:r>
                      <a:r>
                        <a:rPr lang="en-US" sz="1300" dirty="0" err="1">
                          <a:effectLst/>
                        </a:rPr>
                        <a:t>Novolin</a:t>
                      </a:r>
                      <a:r>
                        <a:rPr lang="en-US" sz="1300" dirty="0">
                          <a:effectLst/>
                        </a:rPr>
                        <a:t>® </a:t>
                      </a:r>
                      <a:r>
                        <a:rPr lang="en-US" sz="1300" dirty="0" err="1">
                          <a:effectLst/>
                        </a:rPr>
                        <a:t>ge</a:t>
                      </a:r>
                      <a:r>
                        <a:rPr lang="en-US" sz="1300" dirty="0">
                          <a:effectLst/>
                        </a:rPr>
                        <a:t> NPH)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1 – 3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5 – 8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Up to 18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2125782849"/>
                  </a:ext>
                </a:extLst>
              </a:tr>
              <a:tr h="684519">
                <a:tc>
                  <a:txBody>
                    <a:bodyPr/>
                    <a:lstStyle/>
                    <a:p>
                      <a:pPr marL="0" marR="0">
                        <a:spcBef>
                          <a:spcPts val="0"/>
                        </a:spcBef>
                        <a:spcAft>
                          <a:spcPts val="0"/>
                        </a:spcAft>
                      </a:pPr>
                      <a:r>
                        <a:rPr lang="en-US" sz="1300">
                          <a:effectLst/>
                        </a:rPr>
                        <a:t>Long-acting insulin (clear)</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detemir (Levemir®)</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glargine U-100 (Basaglar®§, Lantus®, Semglee®§)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90 min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Not applicable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16 – 24 h</a:t>
                      </a:r>
                      <a:endParaRPr lang="en-US" sz="1600">
                        <a:effectLst/>
                      </a:endParaRPr>
                    </a:p>
                    <a:p>
                      <a:pPr marL="0" marR="0">
                        <a:spcBef>
                          <a:spcPts val="0"/>
                        </a:spcBef>
                        <a:spcAft>
                          <a:spcPts val="0"/>
                        </a:spcAft>
                      </a:pPr>
                      <a:r>
                        <a:rPr lang="en-US" sz="1300">
                          <a:effectLst/>
                        </a:rPr>
                        <a:t>24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124925211"/>
                  </a:ext>
                </a:extLst>
              </a:tr>
              <a:tr h="684519">
                <a:tc>
                  <a:txBody>
                    <a:bodyPr/>
                    <a:lstStyle/>
                    <a:p>
                      <a:pPr marL="0" marR="0">
                        <a:spcBef>
                          <a:spcPts val="0"/>
                        </a:spcBef>
                        <a:spcAft>
                          <a:spcPts val="0"/>
                        </a:spcAft>
                      </a:pPr>
                      <a:r>
                        <a:rPr lang="en-US" sz="1300">
                          <a:effectLst/>
                        </a:rPr>
                        <a:t>Ultra long-acting insulin (clear)</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glargine U-300 (Toujeo®)</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degludec U-100, U-200 (Tresiba®)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90 min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Not applicable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&gt;30 h</a:t>
                      </a:r>
                      <a:endParaRPr lang="en-US" sz="1600">
                        <a:effectLst/>
                      </a:endParaRPr>
                    </a:p>
                    <a:p>
                      <a:pPr marL="0" marR="0">
                        <a:spcBef>
                          <a:spcPts val="0"/>
                        </a:spcBef>
                        <a:spcAft>
                          <a:spcPts val="0"/>
                        </a:spcAft>
                      </a:pPr>
                      <a:r>
                        <a:rPr lang="en-US" sz="1300">
                          <a:effectLst/>
                        </a:rPr>
                        <a:t>42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2413241401"/>
                  </a:ext>
                </a:extLst>
              </a:tr>
              <a:tr h="456345">
                <a:tc>
                  <a:txBody>
                    <a:bodyPr/>
                    <a:lstStyle/>
                    <a:p>
                      <a:pPr marL="0" marR="0">
                        <a:spcBef>
                          <a:spcPts val="0"/>
                        </a:spcBef>
                        <a:spcAft>
                          <a:spcPts val="0"/>
                        </a:spcAft>
                      </a:pPr>
                      <a:r>
                        <a:rPr lang="en-US" sz="1300">
                          <a:effectLst/>
                        </a:rPr>
                        <a:t>Once weekly basal insulin (clear)</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icodec U-700 (Awiqli®)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16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2 – 4 days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&gt;7 days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2924996488"/>
                  </a:ext>
                </a:extLst>
              </a:tr>
              <a:tr h="288219">
                <a:tc gridSpan="4">
                  <a:txBody>
                    <a:bodyPr/>
                    <a:lstStyle/>
                    <a:p>
                      <a:pPr marL="0" marR="0">
                        <a:spcBef>
                          <a:spcPts val="0"/>
                        </a:spcBef>
                        <a:spcAft>
                          <a:spcPts val="0"/>
                        </a:spcAft>
                      </a:pPr>
                      <a:r>
                        <a:rPr lang="en-US" sz="1600" dirty="0">
                          <a:solidFill>
                            <a:schemeClr val="tx2">
                              <a:lumMod val="50000"/>
                            </a:schemeClr>
                          </a:solidFill>
                          <a:effectLst/>
                        </a:rPr>
                        <a:t>Bolus (</a:t>
                      </a:r>
                      <a:r>
                        <a:rPr lang="en-US" sz="1600" dirty="0" err="1">
                          <a:solidFill>
                            <a:schemeClr val="tx2">
                              <a:lumMod val="50000"/>
                            </a:schemeClr>
                          </a:solidFill>
                          <a:effectLst/>
                        </a:rPr>
                        <a:t>preprandial</a:t>
                      </a:r>
                      <a:r>
                        <a:rPr lang="en-US" sz="1600" dirty="0">
                          <a:solidFill>
                            <a:schemeClr val="tx2">
                              <a:lumMod val="50000"/>
                            </a:schemeClr>
                          </a:solidFill>
                          <a:effectLst/>
                        </a:rPr>
                        <a:t> or mealtime or correction) insulin</a:t>
                      </a:r>
                      <a:endParaRPr lang="en-US" sz="16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97184442"/>
                  </a:ext>
                </a:extLst>
              </a:tr>
              <a:tr h="684519">
                <a:tc>
                  <a:txBody>
                    <a:bodyPr/>
                    <a:lstStyle/>
                    <a:p>
                      <a:pPr marL="0" marR="0">
                        <a:spcBef>
                          <a:spcPts val="0"/>
                        </a:spcBef>
                        <a:spcAft>
                          <a:spcPts val="0"/>
                        </a:spcAft>
                      </a:pPr>
                      <a:r>
                        <a:rPr lang="en-US" sz="1300" dirty="0">
                          <a:effectLst/>
                        </a:rPr>
                        <a:t>Short-acting insulins (clear)</a:t>
                      </a:r>
                      <a:endParaRPr lang="en-US" sz="1600" dirty="0">
                        <a:effectLst/>
                      </a:endParaRPr>
                    </a:p>
                    <a:p>
                      <a:pPr marL="342900" marR="0" lvl="0" indent="-342900">
                        <a:spcBef>
                          <a:spcPts val="0"/>
                        </a:spcBef>
                        <a:spcAft>
                          <a:spcPts val="0"/>
                        </a:spcAft>
                        <a:buFont typeface="Symbol" panose="05050102010706020507" pitchFamily="18" charset="2"/>
                        <a:buChar char=""/>
                      </a:pPr>
                      <a:r>
                        <a:rPr lang="en-US" sz="1300" dirty="0">
                          <a:effectLst/>
                        </a:rPr>
                        <a:t>Insulin regular (</a:t>
                      </a:r>
                      <a:r>
                        <a:rPr lang="en-US" sz="1300" dirty="0" err="1">
                          <a:effectLst/>
                        </a:rPr>
                        <a:t>Humulin</a:t>
                      </a:r>
                      <a:r>
                        <a:rPr lang="en-US" sz="1300" dirty="0">
                          <a:effectLst/>
                        </a:rPr>
                        <a:t>®-R, </a:t>
                      </a:r>
                      <a:r>
                        <a:rPr lang="en-US" sz="1300" dirty="0" err="1">
                          <a:effectLst/>
                        </a:rPr>
                        <a:t>Novolin</a:t>
                      </a:r>
                      <a:r>
                        <a:rPr lang="en-US" sz="1300" dirty="0">
                          <a:effectLst/>
                        </a:rPr>
                        <a:t>® </a:t>
                      </a:r>
                      <a:r>
                        <a:rPr lang="en-US" sz="1300" dirty="0" err="1">
                          <a:effectLst/>
                        </a:rPr>
                        <a:t>ge</a:t>
                      </a:r>
                      <a:r>
                        <a:rPr lang="en-US" sz="1300" dirty="0">
                          <a:effectLst/>
                        </a:rPr>
                        <a:t> Toronto)</a:t>
                      </a:r>
                      <a:endParaRPr lang="en-US" sz="1600" dirty="0">
                        <a:effectLst/>
                      </a:endParaRPr>
                    </a:p>
                    <a:p>
                      <a:pPr marL="342900" marR="0" lvl="0" indent="-342900">
                        <a:spcBef>
                          <a:spcPts val="0"/>
                        </a:spcBef>
                        <a:spcAft>
                          <a:spcPts val="0"/>
                        </a:spcAft>
                        <a:buFont typeface="Symbol" panose="05050102010706020507" pitchFamily="18" charset="2"/>
                        <a:buChar char=""/>
                      </a:pPr>
                      <a:r>
                        <a:rPr lang="en-US" sz="1300" dirty="0">
                          <a:effectLst/>
                        </a:rPr>
                        <a:t>Insulin regular (</a:t>
                      </a:r>
                      <a:r>
                        <a:rPr lang="en-US" sz="1300" dirty="0" err="1">
                          <a:effectLst/>
                        </a:rPr>
                        <a:t>Entuzity</a:t>
                      </a:r>
                      <a:r>
                        <a:rPr lang="en-US" sz="1300" dirty="0">
                          <a:effectLst/>
                        </a:rPr>
                        <a:t>® U-500)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30 min</a:t>
                      </a:r>
                      <a:endParaRPr lang="en-US" sz="1600">
                        <a:effectLst/>
                      </a:endParaRPr>
                    </a:p>
                    <a:p>
                      <a:pPr marL="0" marR="0">
                        <a:spcBef>
                          <a:spcPts val="0"/>
                        </a:spcBef>
                        <a:spcAft>
                          <a:spcPts val="0"/>
                        </a:spcAft>
                      </a:pPr>
                      <a:r>
                        <a:rPr lang="en-US" sz="1300">
                          <a:effectLst/>
                        </a:rPr>
                        <a:t>15 min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2 – 3 h</a:t>
                      </a:r>
                      <a:endParaRPr lang="en-US" sz="1600">
                        <a:effectLst/>
                      </a:endParaRPr>
                    </a:p>
                    <a:p>
                      <a:pPr marL="0" marR="0">
                        <a:spcBef>
                          <a:spcPts val="0"/>
                        </a:spcBef>
                        <a:spcAft>
                          <a:spcPts val="0"/>
                        </a:spcAft>
                      </a:pPr>
                      <a:r>
                        <a:rPr lang="en-US" sz="1300">
                          <a:effectLst/>
                        </a:rPr>
                        <a:t>4 – 8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6.5 h</a:t>
                      </a:r>
                      <a:endParaRPr lang="en-US" sz="1600">
                        <a:effectLst/>
                      </a:endParaRPr>
                    </a:p>
                    <a:p>
                      <a:pPr marL="0" marR="0">
                        <a:spcBef>
                          <a:spcPts val="0"/>
                        </a:spcBef>
                        <a:spcAft>
                          <a:spcPts val="0"/>
                        </a:spcAft>
                      </a:pPr>
                      <a:r>
                        <a:rPr lang="en-US" sz="1300">
                          <a:effectLst/>
                        </a:rPr>
                        <a:t>17 – 24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3997668404"/>
                  </a:ext>
                </a:extLst>
              </a:tr>
              <a:tr h="1140865">
                <a:tc>
                  <a:txBody>
                    <a:bodyPr/>
                    <a:lstStyle/>
                    <a:p>
                      <a:pPr marL="0" marR="0">
                        <a:spcBef>
                          <a:spcPts val="0"/>
                        </a:spcBef>
                        <a:spcAft>
                          <a:spcPts val="0"/>
                        </a:spcAft>
                      </a:pPr>
                      <a:r>
                        <a:rPr lang="en-US" sz="1300">
                          <a:effectLst/>
                        </a:rPr>
                        <a:t>Rapid-acting insulin analogues (clear)</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aspart (Kirsty®†, NovoRapid®, Trurapi®†)</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glulisine (Apidra®)</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lispro U-100 (Admelog®‡, Humalog® U-100)</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Insulin lispro U-200 (Humalog® U-200)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9 – 20 min</a:t>
                      </a:r>
                      <a:endParaRPr lang="en-US" sz="1600">
                        <a:effectLst/>
                      </a:endParaRPr>
                    </a:p>
                    <a:p>
                      <a:pPr marL="0" marR="0">
                        <a:spcBef>
                          <a:spcPts val="0"/>
                        </a:spcBef>
                        <a:spcAft>
                          <a:spcPts val="0"/>
                        </a:spcAft>
                      </a:pPr>
                      <a:r>
                        <a:rPr lang="en-US" sz="1300">
                          <a:effectLst/>
                        </a:rPr>
                        <a:t>10 – 15 min</a:t>
                      </a:r>
                      <a:endParaRPr lang="en-US" sz="1600">
                        <a:effectLst/>
                      </a:endParaRPr>
                    </a:p>
                    <a:p>
                      <a:pPr marL="0" marR="0">
                        <a:spcBef>
                          <a:spcPts val="0"/>
                        </a:spcBef>
                        <a:spcAft>
                          <a:spcPts val="0"/>
                        </a:spcAft>
                      </a:pPr>
                      <a:r>
                        <a:rPr lang="en-US" sz="1300">
                          <a:effectLst/>
                        </a:rPr>
                        <a:t>10 – 15 min</a:t>
                      </a:r>
                      <a:endParaRPr lang="en-US" sz="1600">
                        <a:effectLst/>
                      </a:endParaRPr>
                    </a:p>
                    <a:p>
                      <a:pPr marL="0" marR="0">
                        <a:spcBef>
                          <a:spcPts val="0"/>
                        </a:spcBef>
                        <a:spcAft>
                          <a:spcPts val="0"/>
                        </a:spcAft>
                      </a:pPr>
                      <a:r>
                        <a:rPr lang="en-US" sz="1300">
                          <a:effectLst/>
                        </a:rPr>
                        <a:t>10 – 15 min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1 – 1.5 h</a:t>
                      </a:r>
                      <a:endParaRPr lang="en-US" sz="1600">
                        <a:effectLst/>
                      </a:endParaRPr>
                    </a:p>
                    <a:p>
                      <a:pPr marL="0" marR="0">
                        <a:spcBef>
                          <a:spcPts val="0"/>
                        </a:spcBef>
                        <a:spcAft>
                          <a:spcPts val="0"/>
                        </a:spcAft>
                      </a:pPr>
                      <a:r>
                        <a:rPr lang="en-US" sz="1300">
                          <a:effectLst/>
                        </a:rPr>
                        <a:t>1 – 1.5 h</a:t>
                      </a:r>
                      <a:endParaRPr lang="en-US" sz="1600">
                        <a:effectLst/>
                      </a:endParaRPr>
                    </a:p>
                    <a:p>
                      <a:pPr marL="0" marR="0">
                        <a:spcBef>
                          <a:spcPts val="0"/>
                        </a:spcBef>
                        <a:spcAft>
                          <a:spcPts val="0"/>
                        </a:spcAft>
                      </a:pPr>
                      <a:r>
                        <a:rPr lang="en-US" sz="1300">
                          <a:effectLst/>
                        </a:rPr>
                        <a:t>1 – 2 h</a:t>
                      </a:r>
                      <a:endParaRPr lang="en-US" sz="1600">
                        <a:effectLst/>
                      </a:endParaRPr>
                    </a:p>
                    <a:p>
                      <a:pPr marL="0" marR="0">
                        <a:spcBef>
                          <a:spcPts val="0"/>
                        </a:spcBef>
                        <a:spcAft>
                          <a:spcPts val="0"/>
                        </a:spcAft>
                      </a:pPr>
                      <a:r>
                        <a:rPr lang="en-US" sz="1300">
                          <a:effectLst/>
                        </a:rPr>
                        <a:t>1 – 2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3 – 5 h</a:t>
                      </a:r>
                      <a:endParaRPr lang="en-US" sz="1600">
                        <a:effectLst/>
                      </a:endParaRPr>
                    </a:p>
                    <a:p>
                      <a:pPr marL="0" marR="0">
                        <a:spcBef>
                          <a:spcPts val="0"/>
                        </a:spcBef>
                        <a:spcAft>
                          <a:spcPts val="0"/>
                        </a:spcAft>
                      </a:pPr>
                      <a:r>
                        <a:rPr lang="en-US" sz="1300">
                          <a:effectLst/>
                        </a:rPr>
                        <a:t>3.5 – 5 h</a:t>
                      </a:r>
                      <a:endParaRPr lang="en-US" sz="1600">
                        <a:effectLst/>
                      </a:endParaRPr>
                    </a:p>
                    <a:p>
                      <a:pPr marL="0" marR="0">
                        <a:spcBef>
                          <a:spcPts val="0"/>
                        </a:spcBef>
                        <a:spcAft>
                          <a:spcPts val="0"/>
                        </a:spcAft>
                      </a:pPr>
                      <a:r>
                        <a:rPr lang="en-US" sz="1300">
                          <a:effectLst/>
                        </a:rPr>
                        <a:t>3 – 4.75 h</a:t>
                      </a:r>
                      <a:endParaRPr lang="en-US" sz="1600">
                        <a:effectLst/>
                      </a:endParaRPr>
                    </a:p>
                    <a:p>
                      <a:pPr marL="0" marR="0">
                        <a:spcBef>
                          <a:spcPts val="0"/>
                        </a:spcBef>
                        <a:spcAft>
                          <a:spcPts val="0"/>
                        </a:spcAft>
                      </a:pPr>
                      <a:r>
                        <a:rPr lang="en-US" sz="1300">
                          <a:effectLst/>
                        </a:rPr>
                        <a:t>3 – 4.75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4231974982"/>
                  </a:ext>
                </a:extLst>
              </a:tr>
              <a:tr h="456345">
                <a:tc>
                  <a:txBody>
                    <a:bodyPr/>
                    <a:lstStyle/>
                    <a:p>
                      <a:pPr marL="0" marR="0">
                        <a:spcBef>
                          <a:spcPts val="0"/>
                        </a:spcBef>
                        <a:spcAft>
                          <a:spcPts val="0"/>
                        </a:spcAft>
                      </a:pPr>
                      <a:r>
                        <a:rPr lang="en-US" sz="1300">
                          <a:effectLst/>
                        </a:rPr>
                        <a:t>Ultra rapid-acting insulin analogues (clear)</a:t>
                      </a:r>
                      <a:endParaRPr lang="en-US" sz="1600">
                        <a:effectLst/>
                      </a:endParaRPr>
                    </a:p>
                    <a:p>
                      <a:pPr marL="342900" marR="0" lvl="0" indent="-342900">
                        <a:spcBef>
                          <a:spcPts val="0"/>
                        </a:spcBef>
                        <a:spcAft>
                          <a:spcPts val="0"/>
                        </a:spcAft>
                        <a:buFont typeface="Symbol" panose="05050102010706020507" pitchFamily="18" charset="2"/>
                        <a:buChar char=""/>
                      </a:pPr>
                      <a:r>
                        <a:rPr lang="en-US" sz="1300">
                          <a:effectLst/>
                        </a:rPr>
                        <a:t>Faster-acting insulin aspart (Fiasp®)</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4 min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a:effectLst/>
                        </a:rPr>
                        <a:t> </a:t>
                      </a:r>
                      <a:endParaRPr lang="en-US" sz="1600">
                        <a:effectLst/>
                      </a:endParaRPr>
                    </a:p>
                    <a:p>
                      <a:pPr marL="0" marR="0">
                        <a:spcBef>
                          <a:spcPts val="0"/>
                        </a:spcBef>
                        <a:spcAft>
                          <a:spcPts val="0"/>
                        </a:spcAft>
                      </a:pPr>
                      <a:r>
                        <a:rPr lang="en-US" sz="1300">
                          <a:effectLst/>
                        </a:rPr>
                        <a:t>0.5 – 1.5 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tc>
                  <a:txBody>
                    <a:bodyPr/>
                    <a:lstStyle/>
                    <a:p>
                      <a:pPr marL="0" marR="0">
                        <a:spcBef>
                          <a:spcPts val="0"/>
                        </a:spcBef>
                        <a:spcAft>
                          <a:spcPts val="0"/>
                        </a:spcAft>
                      </a:pPr>
                      <a:r>
                        <a:rPr lang="en-US" sz="1300" dirty="0">
                          <a:effectLst/>
                        </a:rPr>
                        <a:t> </a:t>
                      </a:r>
                      <a:endParaRPr lang="en-US" sz="1600" dirty="0">
                        <a:effectLst/>
                      </a:endParaRPr>
                    </a:p>
                    <a:p>
                      <a:pPr marL="0" marR="0">
                        <a:spcBef>
                          <a:spcPts val="0"/>
                        </a:spcBef>
                        <a:spcAft>
                          <a:spcPts val="0"/>
                        </a:spcAft>
                      </a:pPr>
                      <a:r>
                        <a:rPr lang="en-US" sz="1300" dirty="0">
                          <a:effectLst/>
                        </a:rPr>
                        <a:t>3 – 5  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T="0" marB="0"/>
                </a:tc>
                <a:extLst>
                  <a:ext uri="{0D108BD9-81ED-4DB2-BD59-A6C34878D82A}">
                    <a16:rowId xmlns:a16="http://schemas.microsoft.com/office/drawing/2014/main" val="154423627"/>
                  </a:ext>
                </a:extLst>
              </a:tr>
            </a:tbl>
          </a:graphicData>
        </a:graphic>
      </p:graphicFrame>
      <p:sp>
        <p:nvSpPr>
          <p:cNvPr id="3" name="Title 2"/>
          <p:cNvSpPr>
            <a:spLocks noGrp="1"/>
          </p:cNvSpPr>
          <p:nvPr>
            <p:ph type="title"/>
          </p:nvPr>
        </p:nvSpPr>
        <p:spPr>
          <a:xfrm>
            <a:off x="149901" y="0"/>
            <a:ext cx="10515600" cy="1325563"/>
          </a:xfrm>
        </p:spPr>
        <p:txBody>
          <a:bodyPr/>
          <a:lstStyle/>
          <a:p>
            <a:r>
              <a:rPr lang="en-US" dirty="0"/>
              <a:t>Insulin Types</a:t>
            </a:r>
          </a:p>
        </p:txBody>
      </p:sp>
    </p:spTree>
    <p:extLst>
      <p:ext uri="{BB962C8B-B14F-4D97-AF65-F5344CB8AC3E}">
        <p14:creationId xmlns:p14="http://schemas.microsoft.com/office/powerpoint/2010/main" val="1679994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494" y="1784510"/>
            <a:ext cx="12138212" cy="4974164"/>
          </a:xfrm>
        </p:spPr>
        <p:txBody>
          <a:bodyPr>
            <a:normAutofit fontScale="32500" lnSpcReduction="20000"/>
          </a:bodyPr>
          <a:lstStyle/>
          <a:p>
            <a:pPr marL="0" indent="0">
              <a:buNone/>
            </a:pPr>
            <a:r>
              <a:rPr lang="en-US" sz="7466" dirty="0"/>
              <a:t>Rapid preferred over short acting insulin to</a:t>
            </a:r>
          </a:p>
          <a:p>
            <a:pPr marL="0" indent="0">
              <a:buNone/>
            </a:pPr>
            <a:endParaRPr lang="en-US" sz="7333" b="0" dirty="0"/>
          </a:p>
          <a:p>
            <a:r>
              <a:rPr lang="en-US" sz="7333" b="0" dirty="0"/>
              <a:t>Reduce</a:t>
            </a:r>
            <a:r>
              <a:rPr lang="en-US" sz="7333" dirty="0"/>
              <a:t> A1C </a:t>
            </a:r>
            <a:r>
              <a:rPr lang="en-US" sz="7333" b="0" dirty="0"/>
              <a:t>in </a:t>
            </a:r>
            <a:r>
              <a:rPr lang="en-US" sz="7333" b="0" dirty="0">
                <a:solidFill>
                  <a:schemeClr val="accent2">
                    <a:lumMod val="75000"/>
                  </a:schemeClr>
                </a:solidFill>
              </a:rPr>
              <a:t>adults</a:t>
            </a:r>
            <a:r>
              <a:rPr lang="en-US" sz="7333" b="0" dirty="0"/>
              <a:t> (Grade A, Level 1A)</a:t>
            </a:r>
          </a:p>
          <a:p>
            <a:r>
              <a:rPr lang="en-US" sz="7333" b="0" dirty="0"/>
              <a:t>Lower </a:t>
            </a:r>
            <a:r>
              <a:rPr lang="en-US" sz="7333" dirty="0"/>
              <a:t>post prandial </a:t>
            </a:r>
            <a:r>
              <a:rPr lang="en-US" sz="7333" b="0" dirty="0"/>
              <a:t>glucose in </a:t>
            </a:r>
            <a:r>
              <a:rPr lang="en-US" sz="7333" b="0" dirty="0">
                <a:solidFill>
                  <a:srgbClr val="FFC000"/>
                </a:solidFill>
              </a:rPr>
              <a:t>adolescents</a:t>
            </a:r>
            <a:r>
              <a:rPr lang="en-US" sz="7333" b="0" dirty="0"/>
              <a:t> (Grade A, Level 1A)</a:t>
            </a:r>
          </a:p>
          <a:p>
            <a:r>
              <a:rPr lang="en-US" sz="7333" b="0" dirty="0"/>
              <a:t>Reduce </a:t>
            </a:r>
            <a:r>
              <a:rPr lang="en-US" sz="7333" dirty="0"/>
              <a:t>A1C and hypoglycemia </a:t>
            </a:r>
            <a:r>
              <a:rPr lang="en-US" sz="7333" b="0" dirty="0"/>
              <a:t>in </a:t>
            </a:r>
            <a:r>
              <a:rPr lang="en-US" sz="7333" b="0" dirty="0">
                <a:solidFill>
                  <a:schemeClr val="accent6">
                    <a:lumMod val="75000"/>
                  </a:schemeClr>
                </a:solidFill>
              </a:rPr>
              <a:t>young children </a:t>
            </a:r>
            <a:r>
              <a:rPr lang="en-US" sz="7333" b="0" dirty="0"/>
              <a:t>(age 2-6) (Grade C, Level 3)</a:t>
            </a:r>
          </a:p>
          <a:p>
            <a:r>
              <a:rPr lang="en-US" sz="7333" b="0" dirty="0"/>
              <a:t>Minimize </a:t>
            </a:r>
            <a:r>
              <a:rPr lang="en-US" sz="7333" dirty="0"/>
              <a:t>hypoglycemic </a:t>
            </a:r>
            <a:r>
              <a:rPr lang="en-US" sz="7333" b="0" dirty="0"/>
              <a:t>in </a:t>
            </a:r>
            <a:r>
              <a:rPr lang="en-US" sz="7333" b="0" dirty="0">
                <a:solidFill>
                  <a:schemeClr val="accent2">
                    <a:lumMod val="75000"/>
                  </a:schemeClr>
                </a:solidFill>
              </a:rPr>
              <a:t>adults</a:t>
            </a:r>
            <a:r>
              <a:rPr lang="en-US" sz="7333" b="0" dirty="0"/>
              <a:t> (Grade B, level 1A)</a:t>
            </a:r>
          </a:p>
          <a:p>
            <a:r>
              <a:rPr lang="en-US" sz="7333" b="0" dirty="0"/>
              <a:t>Minimize </a:t>
            </a:r>
            <a:r>
              <a:rPr lang="en-US" sz="7333" dirty="0"/>
              <a:t>severe hypoglycemia </a:t>
            </a:r>
            <a:r>
              <a:rPr lang="en-US" sz="7333" b="0" dirty="0"/>
              <a:t>in </a:t>
            </a:r>
            <a:r>
              <a:rPr lang="en-US" sz="7333" b="0" dirty="0">
                <a:solidFill>
                  <a:schemeClr val="accent2">
                    <a:lumMod val="75000"/>
                  </a:schemeClr>
                </a:solidFill>
              </a:rPr>
              <a:t>adults</a:t>
            </a:r>
            <a:r>
              <a:rPr lang="en-US" sz="7333" b="0" dirty="0"/>
              <a:t> and </a:t>
            </a:r>
            <a:r>
              <a:rPr lang="en-US" sz="7333" b="0" dirty="0">
                <a:solidFill>
                  <a:srgbClr val="FFC000"/>
                </a:solidFill>
              </a:rPr>
              <a:t>adolescents</a:t>
            </a:r>
            <a:r>
              <a:rPr lang="en-US" sz="7333" b="0" dirty="0"/>
              <a:t> using BBI (Grade B, Level 2)</a:t>
            </a:r>
          </a:p>
          <a:p>
            <a:r>
              <a:rPr lang="en-US" sz="7333" b="0" dirty="0"/>
              <a:t>Improve </a:t>
            </a:r>
            <a:r>
              <a:rPr lang="en-US" sz="7333" dirty="0"/>
              <a:t>treatment satisfaction </a:t>
            </a:r>
            <a:r>
              <a:rPr lang="en-US" sz="7333" b="0" dirty="0"/>
              <a:t>in </a:t>
            </a:r>
            <a:r>
              <a:rPr lang="en-US" sz="7333" b="0" dirty="0">
                <a:solidFill>
                  <a:schemeClr val="accent6">
                    <a:lumMod val="75000"/>
                  </a:schemeClr>
                </a:solidFill>
              </a:rPr>
              <a:t>parents of young children </a:t>
            </a:r>
            <a:r>
              <a:rPr lang="en-US" sz="7333" b="0" dirty="0"/>
              <a:t>(Grade C, Level 3)</a:t>
            </a:r>
          </a:p>
          <a:p>
            <a:r>
              <a:rPr lang="en-US" sz="7333" b="0" dirty="0"/>
              <a:t>Improve </a:t>
            </a:r>
            <a:r>
              <a:rPr lang="en-US" sz="7333" dirty="0"/>
              <a:t>A1C </a:t>
            </a:r>
            <a:r>
              <a:rPr lang="en-US" sz="7333" b="0" dirty="0"/>
              <a:t>and </a:t>
            </a:r>
            <a:r>
              <a:rPr lang="en-US" sz="7333" dirty="0"/>
              <a:t>hypoglycemia </a:t>
            </a:r>
            <a:r>
              <a:rPr lang="en-US" sz="7333" b="0" dirty="0"/>
              <a:t>in all other </a:t>
            </a:r>
            <a:r>
              <a:rPr lang="en-US" sz="7333" b="0" dirty="0">
                <a:solidFill>
                  <a:schemeClr val="accent1">
                    <a:lumMod val="75000"/>
                  </a:schemeClr>
                </a:solidFill>
              </a:rPr>
              <a:t>children</a:t>
            </a:r>
            <a:r>
              <a:rPr lang="en-US" sz="7333" b="0" dirty="0"/>
              <a:t> (Grade D, Consensus) </a:t>
            </a:r>
          </a:p>
          <a:p>
            <a:pPr marL="0" indent="0">
              <a:buNone/>
            </a:pPr>
            <a:endParaRPr lang="en-US" sz="5333" b="0" dirty="0"/>
          </a:p>
          <a:p>
            <a:pPr marL="0" indent="0">
              <a:buNone/>
            </a:pPr>
            <a:endParaRPr lang="en-US" sz="5333" b="0" dirty="0"/>
          </a:p>
          <a:p>
            <a:pPr marL="0" indent="0">
              <a:buNone/>
            </a:pPr>
            <a:r>
              <a:rPr lang="en-US" b="0" dirty="0"/>
              <a:t>   </a:t>
            </a:r>
          </a:p>
        </p:txBody>
      </p:sp>
      <p:sp>
        <p:nvSpPr>
          <p:cNvPr id="3" name="Title 2"/>
          <p:cNvSpPr>
            <a:spLocks noGrp="1"/>
          </p:cNvSpPr>
          <p:nvPr>
            <p:ph type="title"/>
          </p:nvPr>
        </p:nvSpPr>
        <p:spPr>
          <a:xfrm>
            <a:off x="180975" y="307978"/>
            <a:ext cx="10515600" cy="1325563"/>
          </a:xfrm>
        </p:spPr>
        <p:txBody>
          <a:bodyPr/>
          <a:lstStyle/>
          <a:p>
            <a:r>
              <a:rPr lang="en-US" dirty="0"/>
              <a:t>Insulins- Prandial </a:t>
            </a:r>
          </a:p>
        </p:txBody>
      </p:sp>
    </p:spTree>
    <p:extLst>
      <p:ext uri="{BB962C8B-B14F-4D97-AF65-F5344CB8AC3E}">
        <p14:creationId xmlns:p14="http://schemas.microsoft.com/office/powerpoint/2010/main" val="1797597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0773" y="1418073"/>
            <a:ext cx="11931227" cy="4974164"/>
          </a:xfrm>
        </p:spPr>
        <p:txBody>
          <a:bodyPr>
            <a:normAutofit fontScale="40000" lnSpcReduction="20000"/>
          </a:bodyPr>
          <a:lstStyle/>
          <a:p>
            <a:pPr marL="0" indent="0">
              <a:buNone/>
            </a:pPr>
            <a:endParaRPr lang="en-US" sz="5333" dirty="0"/>
          </a:p>
          <a:p>
            <a:pPr marL="0" indent="0">
              <a:buNone/>
            </a:pPr>
            <a:r>
              <a:rPr lang="en-US" sz="6400" dirty="0" err="1"/>
              <a:t>Ultrarapid</a:t>
            </a:r>
            <a:r>
              <a:rPr lang="en-US" sz="6400" dirty="0"/>
              <a:t> insulins preferred over rapid insulin in PWD not at target to</a:t>
            </a:r>
          </a:p>
          <a:p>
            <a:pPr marL="0" indent="0">
              <a:buNone/>
            </a:pPr>
            <a:r>
              <a:rPr lang="en-US" sz="6400" dirty="0"/>
              <a:t> </a:t>
            </a:r>
          </a:p>
          <a:p>
            <a:r>
              <a:rPr lang="en-US" sz="5333" b="0" dirty="0"/>
              <a:t>Improved </a:t>
            </a:r>
            <a:r>
              <a:rPr lang="en-US" sz="5333" dirty="0"/>
              <a:t>A1C</a:t>
            </a:r>
            <a:r>
              <a:rPr lang="en-US" sz="5333" b="0" dirty="0"/>
              <a:t> in </a:t>
            </a:r>
            <a:r>
              <a:rPr lang="en-US" sz="5333" b="0" dirty="0">
                <a:solidFill>
                  <a:schemeClr val="accent1">
                    <a:lumMod val="75000"/>
                  </a:schemeClr>
                </a:solidFill>
              </a:rPr>
              <a:t>children </a:t>
            </a:r>
            <a:r>
              <a:rPr lang="en-US" sz="5333" b="0" dirty="0"/>
              <a:t>and </a:t>
            </a:r>
            <a:r>
              <a:rPr lang="en-US" sz="5333" b="0" dirty="0">
                <a:solidFill>
                  <a:srgbClr val="FFC000"/>
                </a:solidFill>
              </a:rPr>
              <a:t>adolescents</a:t>
            </a:r>
            <a:r>
              <a:rPr lang="en-US" sz="5333" b="0" dirty="0"/>
              <a:t> on BBI (Grade A, Level 1A)</a:t>
            </a:r>
          </a:p>
          <a:p>
            <a:r>
              <a:rPr lang="en-US" sz="5333" b="0" dirty="0"/>
              <a:t>Lower </a:t>
            </a:r>
            <a:r>
              <a:rPr lang="en-US" sz="5333" dirty="0"/>
              <a:t>post prandial </a:t>
            </a:r>
            <a:r>
              <a:rPr lang="en-US" sz="5333" b="0" dirty="0"/>
              <a:t>glucose in </a:t>
            </a:r>
            <a:r>
              <a:rPr lang="en-US" sz="5333" b="0" dirty="0">
                <a:solidFill>
                  <a:schemeClr val="accent2">
                    <a:lumMod val="75000"/>
                  </a:schemeClr>
                </a:solidFill>
              </a:rPr>
              <a:t>adults</a:t>
            </a:r>
            <a:r>
              <a:rPr lang="en-US" sz="5333" b="0" dirty="0"/>
              <a:t> on BBI (Grade A, Level 1A)</a:t>
            </a:r>
          </a:p>
          <a:p>
            <a:r>
              <a:rPr lang="en-US" sz="5333" b="0" dirty="0"/>
              <a:t>Lower </a:t>
            </a:r>
            <a:r>
              <a:rPr lang="en-US" sz="5333" dirty="0"/>
              <a:t>post prandial </a:t>
            </a:r>
            <a:r>
              <a:rPr lang="en-US" sz="5333" b="0" dirty="0"/>
              <a:t>glucose in </a:t>
            </a:r>
            <a:r>
              <a:rPr lang="en-US" sz="5333" b="0" dirty="0">
                <a:solidFill>
                  <a:schemeClr val="accent1">
                    <a:lumMod val="75000"/>
                  </a:schemeClr>
                </a:solidFill>
              </a:rPr>
              <a:t>children </a:t>
            </a:r>
            <a:r>
              <a:rPr lang="en-US" sz="5333" b="0" dirty="0"/>
              <a:t>and </a:t>
            </a:r>
            <a:r>
              <a:rPr lang="en-US" sz="5333" b="0" dirty="0">
                <a:solidFill>
                  <a:srgbClr val="FFC000"/>
                </a:solidFill>
              </a:rPr>
              <a:t>adolescents</a:t>
            </a:r>
            <a:r>
              <a:rPr lang="en-US" sz="5333" b="0" dirty="0"/>
              <a:t> on BBI (Grade B, Level 2)</a:t>
            </a:r>
          </a:p>
          <a:p>
            <a:r>
              <a:rPr lang="en-US" sz="5333" b="0" dirty="0"/>
              <a:t>Improve </a:t>
            </a:r>
            <a:r>
              <a:rPr lang="en-US" sz="5333" dirty="0"/>
              <a:t>TIR, TBR </a:t>
            </a:r>
            <a:r>
              <a:rPr lang="en-US" sz="5333" b="0" dirty="0"/>
              <a:t>and </a:t>
            </a:r>
            <a:r>
              <a:rPr lang="en-US" sz="5333" dirty="0"/>
              <a:t>post prandial </a:t>
            </a:r>
            <a:r>
              <a:rPr lang="en-US" sz="5333" b="0" dirty="0"/>
              <a:t>glucose  in </a:t>
            </a:r>
            <a:r>
              <a:rPr lang="en-US" sz="5333" b="0" dirty="0">
                <a:solidFill>
                  <a:schemeClr val="accent2">
                    <a:lumMod val="75000"/>
                  </a:schemeClr>
                </a:solidFill>
              </a:rPr>
              <a:t>adults</a:t>
            </a:r>
            <a:r>
              <a:rPr lang="en-US" sz="5333" b="0" dirty="0"/>
              <a:t> on IPT (Grade A, Level 1A)</a:t>
            </a:r>
          </a:p>
          <a:p>
            <a:r>
              <a:rPr lang="en-US" sz="5333" b="0" dirty="0"/>
              <a:t>Improve </a:t>
            </a:r>
            <a:r>
              <a:rPr lang="en-US" sz="5333" dirty="0"/>
              <a:t>TIR , TBR </a:t>
            </a:r>
            <a:r>
              <a:rPr lang="en-US" sz="5333" b="0" dirty="0"/>
              <a:t>and </a:t>
            </a:r>
            <a:r>
              <a:rPr lang="en-US" sz="5333" dirty="0"/>
              <a:t>post prandial </a:t>
            </a:r>
            <a:r>
              <a:rPr lang="en-US" sz="5333" b="0" dirty="0"/>
              <a:t>glucose in </a:t>
            </a:r>
            <a:r>
              <a:rPr lang="en-US" sz="5333" b="0" dirty="0">
                <a:solidFill>
                  <a:schemeClr val="accent2">
                    <a:lumMod val="75000"/>
                  </a:schemeClr>
                </a:solidFill>
              </a:rPr>
              <a:t>adults </a:t>
            </a:r>
            <a:r>
              <a:rPr lang="en-US" sz="5333" b="0" dirty="0"/>
              <a:t>on AID (Grade C, Level 3) </a:t>
            </a:r>
          </a:p>
          <a:p>
            <a:pPr marL="0" indent="0">
              <a:buNone/>
            </a:pPr>
            <a:endParaRPr lang="en-US" sz="5333" dirty="0"/>
          </a:p>
          <a:p>
            <a:pPr marL="0" indent="0">
              <a:buNone/>
            </a:pPr>
            <a:r>
              <a:rPr lang="en-US" sz="5333" i="1" dirty="0"/>
              <a:t>* Some insulin pumps are not compatible with the </a:t>
            </a:r>
            <a:r>
              <a:rPr lang="en-US" sz="5333" i="1" dirty="0" err="1"/>
              <a:t>ultrapid</a:t>
            </a:r>
            <a:r>
              <a:rPr lang="en-US" sz="5333" i="1" dirty="0"/>
              <a:t> insulin available in Canada and increased risk of occlusions and pump site failures has been reported. </a:t>
            </a:r>
          </a:p>
          <a:p>
            <a:pPr marL="0" indent="0">
              <a:buNone/>
            </a:pPr>
            <a:endParaRPr lang="en-US" sz="5333" dirty="0"/>
          </a:p>
        </p:txBody>
      </p:sp>
      <p:sp>
        <p:nvSpPr>
          <p:cNvPr id="3" name="Title 2"/>
          <p:cNvSpPr>
            <a:spLocks noGrp="1"/>
          </p:cNvSpPr>
          <p:nvPr>
            <p:ph type="title"/>
          </p:nvPr>
        </p:nvSpPr>
        <p:spPr>
          <a:xfrm>
            <a:off x="257175" y="384178"/>
            <a:ext cx="10515600" cy="1325563"/>
          </a:xfrm>
        </p:spPr>
        <p:txBody>
          <a:bodyPr/>
          <a:lstStyle/>
          <a:p>
            <a:r>
              <a:rPr lang="en-US" dirty="0"/>
              <a:t>Insulins- Prandial </a:t>
            </a:r>
          </a:p>
        </p:txBody>
      </p:sp>
    </p:spTree>
    <p:extLst>
      <p:ext uri="{BB962C8B-B14F-4D97-AF65-F5344CB8AC3E}">
        <p14:creationId xmlns:p14="http://schemas.microsoft.com/office/powerpoint/2010/main" val="29538718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1" y="1107177"/>
            <a:ext cx="12138212" cy="4974164"/>
          </a:xfrm>
        </p:spPr>
        <p:txBody>
          <a:bodyPr>
            <a:normAutofit fontScale="47500" lnSpcReduction="20000"/>
          </a:bodyPr>
          <a:lstStyle/>
          <a:p>
            <a:pPr marL="0" indent="0">
              <a:buNone/>
            </a:pPr>
            <a:endParaRPr lang="en-US" sz="5333" dirty="0"/>
          </a:p>
          <a:p>
            <a:pPr marL="0" indent="0">
              <a:buNone/>
            </a:pPr>
            <a:r>
              <a:rPr lang="en-CA" sz="6400" dirty="0"/>
              <a:t>Meal time rapid or </a:t>
            </a:r>
            <a:r>
              <a:rPr lang="en-CA" sz="6400" dirty="0" err="1"/>
              <a:t>ultrarapid</a:t>
            </a:r>
            <a:r>
              <a:rPr lang="en-CA" sz="6400" dirty="0"/>
              <a:t> insulin boluses may be delivered 10-20 minutes prior rather than immediately prior or after meals to: </a:t>
            </a:r>
            <a:endParaRPr lang="en-US" sz="6400" dirty="0"/>
          </a:p>
          <a:p>
            <a:pPr lvl="0"/>
            <a:r>
              <a:rPr lang="en-CA" sz="5333" b="0" dirty="0"/>
              <a:t>Improve </a:t>
            </a:r>
            <a:r>
              <a:rPr lang="en-CA" sz="5333" dirty="0"/>
              <a:t>A1C</a:t>
            </a:r>
            <a:r>
              <a:rPr lang="en-CA" sz="5333" b="0" dirty="0"/>
              <a:t> in adults </a:t>
            </a:r>
            <a:r>
              <a:rPr lang="en-US" sz="5333" b="0" dirty="0">
                <a:solidFill>
                  <a:schemeClr val="accent1">
                    <a:lumMod val="75000"/>
                  </a:schemeClr>
                </a:solidFill>
              </a:rPr>
              <a:t>children </a:t>
            </a:r>
            <a:r>
              <a:rPr lang="en-US" sz="5333" b="0" dirty="0"/>
              <a:t>and </a:t>
            </a:r>
            <a:r>
              <a:rPr lang="en-US" sz="5333" b="0" dirty="0">
                <a:solidFill>
                  <a:srgbClr val="FFC000"/>
                </a:solidFill>
              </a:rPr>
              <a:t>adolescents</a:t>
            </a:r>
            <a:r>
              <a:rPr lang="en-US" sz="5333" b="0" dirty="0"/>
              <a:t> </a:t>
            </a:r>
            <a:r>
              <a:rPr lang="en-CA" sz="5333" b="0" dirty="0"/>
              <a:t>(Grade C, Level 3)</a:t>
            </a:r>
            <a:endParaRPr lang="en-US" sz="5333" b="0" dirty="0"/>
          </a:p>
          <a:p>
            <a:pPr lvl="0"/>
            <a:r>
              <a:rPr lang="en-CA" sz="5333" b="0" dirty="0"/>
              <a:t>Decrease </a:t>
            </a:r>
            <a:r>
              <a:rPr lang="en-CA" sz="5333" dirty="0"/>
              <a:t>post-prandial</a:t>
            </a:r>
            <a:r>
              <a:rPr lang="en-CA" sz="5333" b="0" dirty="0"/>
              <a:t> glucose in </a:t>
            </a:r>
            <a:r>
              <a:rPr lang="en-CA" sz="5333" b="0" dirty="0">
                <a:solidFill>
                  <a:schemeClr val="accent2">
                    <a:lumMod val="75000"/>
                  </a:schemeClr>
                </a:solidFill>
              </a:rPr>
              <a:t>adults</a:t>
            </a:r>
            <a:r>
              <a:rPr lang="en-CA" sz="5333" b="0" dirty="0"/>
              <a:t> (Grade C, Level 3); and in children and adolescents (Grade B, Level 2)</a:t>
            </a:r>
          </a:p>
          <a:p>
            <a:pPr lvl="0"/>
            <a:r>
              <a:rPr lang="en-CA" sz="5333" b="0" dirty="0"/>
              <a:t>Minimize the risk of </a:t>
            </a:r>
            <a:r>
              <a:rPr lang="en-CA" sz="5333" dirty="0"/>
              <a:t>hypoglycemia</a:t>
            </a:r>
            <a:r>
              <a:rPr lang="en-CA" sz="5333" b="0" dirty="0"/>
              <a:t> in </a:t>
            </a:r>
            <a:r>
              <a:rPr lang="en-CA" sz="5333" b="0" dirty="0">
                <a:solidFill>
                  <a:schemeClr val="accent1">
                    <a:lumMod val="75000"/>
                  </a:schemeClr>
                </a:solidFill>
              </a:rPr>
              <a:t>children</a:t>
            </a:r>
            <a:r>
              <a:rPr lang="en-CA" sz="5333" b="0" dirty="0"/>
              <a:t>, </a:t>
            </a:r>
            <a:r>
              <a:rPr lang="en-CA" sz="5333" b="0" dirty="0">
                <a:solidFill>
                  <a:srgbClr val="FFC000"/>
                </a:solidFill>
              </a:rPr>
              <a:t>adolescents</a:t>
            </a:r>
            <a:r>
              <a:rPr lang="en-CA" sz="5333" b="0" dirty="0"/>
              <a:t> and </a:t>
            </a:r>
            <a:r>
              <a:rPr lang="en-CA" sz="5333" b="0" dirty="0">
                <a:solidFill>
                  <a:schemeClr val="accent2">
                    <a:lumMod val="75000"/>
                  </a:schemeClr>
                </a:solidFill>
              </a:rPr>
              <a:t>adults</a:t>
            </a:r>
            <a:r>
              <a:rPr lang="en-CA" sz="5333" b="0" dirty="0"/>
              <a:t> (Grade C, Level 3)</a:t>
            </a:r>
            <a:endParaRPr lang="en-US" sz="5333" b="0" dirty="0"/>
          </a:p>
          <a:p>
            <a:pPr marL="0" indent="0">
              <a:buNone/>
            </a:pPr>
            <a:endParaRPr lang="en-US" sz="5333" dirty="0"/>
          </a:p>
          <a:p>
            <a:pPr marL="0" indent="0">
              <a:buNone/>
            </a:pPr>
            <a:r>
              <a:rPr lang="en-US" sz="5333" dirty="0"/>
              <a:t>Bolus calculators found in smartphone applications can be used to:</a:t>
            </a:r>
          </a:p>
          <a:p>
            <a:r>
              <a:rPr lang="en-CA" sz="5333" b="0" dirty="0"/>
              <a:t>improve </a:t>
            </a:r>
            <a:r>
              <a:rPr lang="en-CA" sz="5333" dirty="0"/>
              <a:t>A1C</a:t>
            </a:r>
            <a:r>
              <a:rPr lang="en-CA" sz="5333" b="0" dirty="0"/>
              <a:t>, in </a:t>
            </a:r>
            <a:r>
              <a:rPr lang="en-US" sz="5333" b="0" dirty="0">
                <a:solidFill>
                  <a:schemeClr val="accent1">
                    <a:lumMod val="75000"/>
                  </a:schemeClr>
                </a:solidFill>
              </a:rPr>
              <a:t>children </a:t>
            </a:r>
            <a:r>
              <a:rPr lang="en-US" sz="5333" b="0" dirty="0"/>
              <a:t>and </a:t>
            </a:r>
            <a:r>
              <a:rPr lang="en-US" sz="5333" b="0" dirty="0">
                <a:solidFill>
                  <a:srgbClr val="FFC000"/>
                </a:solidFill>
              </a:rPr>
              <a:t>adolescents</a:t>
            </a:r>
            <a:r>
              <a:rPr lang="en-US" sz="5333" b="0" dirty="0"/>
              <a:t> </a:t>
            </a:r>
            <a:r>
              <a:rPr lang="en-CA" sz="5333" b="0" dirty="0"/>
              <a:t>on BBI (Grade B, Level 2)</a:t>
            </a:r>
          </a:p>
          <a:p>
            <a:r>
              <a:rPr lang="en-CA" sz="5333" b="0" dirty="0"/>
              <a:t>assist with insulin dose decisions in all individuals on BBI (Grade D, consensus)</a:t>
            </a:r>
            <a:r>
              <a:rPr lang="en-US" b="0" dirty="0"/>
              <a:t>    </a:t>
            </a:r>
          </a:p>
        </p:txBody>
      </p:sp>
      <p:sp>
        <p:nvSpPr>
          <p:cNvPr id="3" name="Title 2"/>
          <p:cNvSpPr>
            <a:spLocks noGrp="1"/>
          </p:cNvSpPr>
          <p:nvPr>
            <p:ph type="title"/>
          </p:nvPr>
        </p:nvSpPr>
        <p:spPr>
          <a:xfrm>
            <a:off x="152400" y="193678"/>
            <a:ext cx="10515600" cy="1325563"/>
          </a:xfrm>
        </p:spPr>
        <p:txBody>
          <a:bodyPr/>
          <a:lstStyle/>
          <a:p>
            <a:r>
              <a:rPr lang="en-US" dirty="0"/>
              <a:t>Insulins- Prandial </a:t>
            </a:r>
          </a:p>
        </p:txBody>
      </p:sp>
    </p:spTree>
    <p:extLst>
      <p:ext uri="{BB962C8B-B14F-4D97-AF65-F5344CB8AC3E}">
        <p14:creationId xmlns:p14="http://schemas.microsoft.com/office/powerpoint/2010/main" val="1129793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152001"/>
            <a:ext cx="10972800" cy="4974164"/>
          </a:xfrm>
        </p:spPr>
        <p:txBody>
          <a:bodyPr>
            <a:normAutofit/>
          </a:bodyPr>
          <a:lstStyle/>
          <a:p>
            <a:pPr marL="0" indent="0">
              <a:buNone/>
            </a:pPr>
            <a:r>
              <a:rPr lang="en-CA" b="1" dirty="0" err="1"/>
              <a:t>Ultralong</a:t>
            </a:r>
            <a:r>
              <a:rPr lang="en-CA" b="1" dirty="0"/>
              <a:t> acting basal insulin analogues preferred over long acting insulin analogues to:</a:t>
            </a:r>
            <a:endParaRPr lang="en-US" b="1" dirty="0"/>
          </a:p>
          <a:p>
            <a:pPr lvl="0"/>
            <a:r>
              <a:rPr lang="en-CA" sz="1733" b="0" dirty="0"/>
              <a:t>Minimize the risk </a:t>
            </a:r>
            <a:r>
              <a:rPr lang="en-US" sz="1733" dirty="0"/>
              <a:t>nocturnal hypoglycemia </a:t>
            </a:r>
            <a:r>
              <a:rPr lang="en-US" sz="1733" b="0" dirty="0"/>
              <a:t>(Grade </a:t>
            </a:r>
            <a:r>
              <a:rPr lang="en-US" sz="1733" b="0" dirty="0" err="1"/>
              <a:t>C,Level</a:t>
            </a:r>
            <a:r>
              <a:rPr lang="en-US" sz="1733" b="0" dirty="0"/>
              <a:t> 3) and </a:t>
            </a:r>
            <a:r>
              <a:rPr lang="en-US" sz="1733" dirty="0"/>
              <a:t>severe hypoglycemia </a:t>
            </a:r>
            <a:r>
              <a:rPr lang="en-US" sz="1733" b="0" dirty="0"/>
              <a:t>in </a:t>
            </a:r>
            <a:r>
              <a:rPr lang="en-US" sz="1733" b="0" dirty="0">
                <a:solidFill>
                  <a:srgbClr val="FF0000"/>
                </a:solidFill>
              </a:rPr>
              <a:t>all ages </a:t>
            </a:r>
            <a:r>
              <a:rPr lang="en-US" sz="1733" b="0" dirty="0"/>
              <a:t>(Grade C, Level 2)  </a:t>
            </a:r>
          </a:p>
          <a:p>
            <a:pPr lvl="0"/>
            <a:r>
              <a:rPr lang="en-CA" sz="1733" b="0" dirty="0"/>
              <a:t>Reduce the risk of </a:t>
            </a:r>
            <a:r>
              <a:rPr lang="en-CA" sz="1733" dirty="0"/>
              <a:t>hyperglycemia with ketosis</a:t>
            </a:r>
            <a:r>
              <a:rPr lang="en-CA" sz="1733" b="0" dirty="0"/>
              <a:t> in </a:t>
            </a:r>
            <a:r>
              <a:rPr lang="en-US" sz="1800" b="0" dirty="0">
                <a:solidFill>
                  <a:schemeClr val="accent1">
                    <a:lumMod val="75000"/>
                  </a:schemeClr>
                </a:solidFill>
              </a:rPr>
              <a:t>children </a:t>
            </a:r>
            <a:r>
              <a:rPr lang="en-US" sz="1800" b="0" dirty="0"/>
              <a:t>and </a:t>
            </a:r>
            <a:r>
              <a:rPr lang="en-US" sz="1800" b="0" dirty="0">
                <a:solidFill>
                  <a:srgbClr val="FFC000"/>
                </a:solidFill>
              </a:rPr>
              <a:t>adolescents</a:t>
            </a:r>
            <a:r>
              <a:rPr lang="en-US" sz="1800" b="0" dirty="0"/>
              <a:t> </a:t>
            </a:r>
            <a:r>
              <a:rPr lang="en-CA" sz="1733" b="0" dirty="0"/>
              <a:t>, (Grade B, Level 2) </a:t>
            </a:r>
            <a:endParaRPr lang="en-US" sz="1733" b="0" dirty="0"/>
          </a:p>
          <a:p>
            <a:pPr lvl="0"/>
            <a:r>
              <a:rPr lang="en-CA" sz="1733" b="0" dirty="0"/>
              <a:t>Reduce </a:t>
            </a:r>
            <a:r>
              <a:rPr lang="en-CA" sz="1733" dirty="0"/>
              <a:t>glycemic variability </a:t>
            </a:r>
            <a:r>
              <a:rPr lang="en-CA" sz="1733" b="0" dirty="0"/>
              <a:t>in </a:t>
            </a:r>
            <a:r>
              <a:rPr lang="en-CA" sz="1733" b="0" dirty="0">
                <a:solidFill>
                  <a:schemeClr val="accent2">
                    <a:lumMod val="75000"/>
                  </a:schemeClr>
                </a:solidFill>
              </a:rPr>
              <a:t>adults</a:t>
            </a:r>
            <a:r>
              <a:rPr lang="en-CA" sz="1733" b="0" dirty="0"/>
              <a:t> prone to severe nocturnal hypoglycemia (Grade C, Level 3) and in </a:t>
            </a:r>
            <a:r>
              <a:rPr lang="en-CA" sz="1733" b="0" dirty="0">
                <a:solidFill>
                  <a:srgbClr val="92D050"/>
                </a:solidFill>
              </a:rPr>
              <a:t>toddlers and young children </a:t>
            </a:r>
            <a:r>
              <a:rPr lang="en-CA" sz="1733" b="0" dirty="0"/>
              <a:t>(Grade B, Level 2)   </a:t>
            </a:r>
            <a:endParaRPr lang="en-US" sz="1733" b="0" dirty="0"/>
          </a:p>
          <a:p>
            <a:pPr lvl="0"/>
            <a:endParaRPr lang="en-US" sz="2133" dirty="0"/>
          </a:p>
          <a:p>
            <a:pPr marL="0" indent="0">
              <a:buNone/>
            </a:pPr>
            <a:r>
              <a:rPr lang="en-CA" b="1" dirty="0" err="1"/>
              <a:t>Ultralong</a:t>
            </a:r>
            <a:r>
              <a:rPr lang="en-CA" b="1" dirty="0"/>
              <a:t> acting daily basal insulin analogues preferred over weekly  basal insulin to:</a:t>
            </a:r>
            <a:endParaRPr lang="en-US" b="1" dirty="0"/>
          </a:p>
          <a:p>
            <a:pPr lvl="0"/>
            <a:r>
              <a:rPr lang="en-CA" sz="1867" b="0" dirty="0"/>
              <a:t>Minimize the risk of h</a:t>
            </a:r>
            <a:r>
              <a:rPr lang="en-CA" sz="1867" dirty="0"/>
              <a:t>ypoglycemia </a:t>
            </a:r>
            <a:r>
              <a:rPr lang="en-CA" sz="1867" b="0" dirty="0"/>
              <a:t>in </a:t>
            </a:r>
            <a:r>
              <a:rPr lang="en-CA" sz="1867" b="0" dirty="0">
                <a:solidFill>
                  <a:schemeClr val="accent2">
                    <a:lumMod val="75000"/>
                  </a:schemeClr>
                </a:solidFill>
              </a:rPr>
              <a:t>adults</a:t>
            </a:r>
            <a:r>
              <a:rPr lang="en-CA" sz="1867" b="0" dirty="0"/>
              <a:t> (Grade B, Level 2); and in </a:t>
            </a:r>
            <a:r>
              <a:rPr lang="en-US" sz="2000" b="0" dirty="0">
                <a:solidFill>
                  <a:schemeClr val="accent1">
                    <a:lumMod val="75000"/>
                  </a:schemeClr>
                </a:solidFill>
              </a:rPr>
              <a:t>children </a:t>
            </a:r>
            <a:r>
              <a:rPr lang="en-US" sz="2000" b="0" dirty="0"/>
              <a:t>and </a:t>
            </a:r>
            <a:r>
              <a:rPr lang="en-US" sz="2000" b="0" dirty="0">
                <a:solidFill>
                  <a:srgbClr val="FFC000"/>
                </a:solidFill>
              </a:rPr>
              <a:t>adolescents</a:t>
            </a:r>
            <a:r>
              <a:rPr lang="en-US" sz="2000" b="0" dirty="0"/>
              <a:t> </a:t>
            </a:r>
            <a:r>
              <a:rPr lang="en-CA" sz="1867" b="0" dirty="0"/>
              <a:t>(Grade D, Consensus) </a:t>
            </a:r>
            <a:endParaRPr lang="en-US" sz="1867" b="0" dirty="0"/>
          </a:p>
          <a:p>
            <a:pPr lvl="0"/>
            <a:r>
              <a:rPr lang="en-CA" sz="1867" b="0" dirty="0"/>
              <a:t>Improve diabetes </a:t>
            </a:r>
            <a:r>
              <a:rPr lang="en-CA" sz="1867" dirty="0"/>
              <a:t>treatment satisfaction </a:t>
            </a:r>
            <a:r>
              <a:rPr lang="en-CA" sz="1867" b="0" dirty="0"/>
              <a:t>in </a:t>
            </a:r>
            <a:r>
              <a:rPr lang="en-CA" sz="1867" b="0" dirty="0">
                <a:solidFill>
                  <a:schemeClr val="accent2">
                    <a:lumMod val="75000"/>
                  </a:schemeClr>
                </a:solidFill>
              </a:rPr>
              <a:t>adults</a:t>
            </a:r>
            <a:r>
              <a:rPr lang="en-CA" sz="1867" b="0" dirty="0"/>
              <a:t> (Grade B, Level 2)</a:t>
            </a:r>
            <a:endParaRPr lang="en-US" sz="1867" b="0" dirty="0"/>
          </a:p>
          <a:p>
            <a:pPr marL="0" indent="0">
              <a:buNone/>
            </a:pPr>
            <a:endParaRPr lang="en-US" dirty="0"/>
          </a:p>
        </p:txBody>
      </p:sp>
      <p:sp>
        <p:nvSpPr>
          <p:cNvPr id="3" name="Title 2"/>
          <p:cNvSpPr>
            <a:spLocks noGrp="1"/>
          </p:cNvSpPr>
          <p:nvPr>
            <p:ph type="title"/>
          </p:nvPr>
        </p:nvSpPr>
        <p:spPr>
          <a:xfrm>
            <a:off x="609600" y="-173562"/>
            <a:ext cx="10515600" cy="1325563"/>
          </a:xfrm>
        </p:spPr>
        <p:txBody>
          <a:bodyPr/>
          <a:lstStyle/>
          <a:p>
            <a:r>
              <a:rPr lang="en-US" dirty="0"/>
              <a:t>Insulins- Basal </a:t>
            </a:r>
          </a:p>
        </p:txBody>
      </p:sp>
    </p:spTree>
    <p:extLst>
      <p:ext uri="{BB962C8B-B14F-4D97-AF65-F5344CB8AC3E}">
        <p14:creationId xmlns:p14="http://schemas.microsoft.com/office/powerpoint/2010/main" val="14701386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Insulin Delivery</a:t>
            </a:r>
          </a:p>
        </p:txBody>
      </p:sp>
    </p:spTree>
    <p:extLst>
      <p:ext uri="{BB962C8B-B14F-4D97-AF65-F5344CB8AC3E}">
        <p14:creationId xmlns:p14="http://schemas.microsoft.com/office/powerpoint/2010/main" val="38780254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Title 2"/>
          <p:cNvSpPr>
            <a:spLocks noGrp="1"/>
          </p:cNvSpPr>
          <p:nvPr>
            <p:ph type="title"/>
          </p:nvPr>
        </p:nvSpPr>
        <p:spPr/>
        <p:txBody>
          <a:bodyPr/>
          <a:lstStyle/>
          <a:p>
            <a:endParaRPr lang="en-US"/>
          </a:p>
        </p:txBody>
      </p:sp>
      <p:sp>
        <p:nvSpPr>
          <p:cNvPr id="4" name="Text Placeholder 3"/>
          <p:cNvSpPr>
            <a:spLocks noGrp="1"/>
          </p:cNvSpPr>
          <p:nvPr>
            <p:ph type="body" sz="quarter" idx="12"/>
          </p:nvPr>
        </p:nvSpPr>
        <p:spPr/>
        <p:txBody>
          <a:bodyPr/>
          <a:lstStyle/>
          <a:p>
            <a:endParaRPr lang="en-US"/>
          </a:p>
        </p:txBody>
      </p:sp>
      <p:sp>
        <p:nvSpPr>
          <p:cNvPr id="5" name="Content Placeholder 4"/>
          <p:cNvSpPr>
            <a:spLocks noGrp="1"/>
          </p:cNvSpPr>
          <p:nvPr>
            <p:ph sz="quarter" idx="18"/>
          </p:nvPr>
        </p:nvSpPr>
        <p:spPr/>
        <p:txBody>
          <a:bodyPr/>
          <a:lstStyle/>
          <a:p>
            <a:endParaRPr lang="en-US"/>
          </a:p>
        </p:txBody>
      </p:sp>
      <p:sp>
        <p:nvSpPr>
          <p:cNvPr id="6" name="Text Placeholder 5"/>
          <p:cNvSpPr>
            <a:spLocks noGrp="1"/>
          </p:cNvSpPr>
          <p:nvPr>
            <p:ph type="body" sz="quarter" idx="13"/>
          </p:nvPr>
        </p:nvSpPr>
        <p:spPr/>
        <p:txBody>
          <a:bodyPr/>
          <a:lstStyle/>
          <a:p>
            <a:endParaRPr lang="en-US"/>
          </a:p>
        </p:txBody>
      </p:sp>
      <p:pic>
        <p:nvPicPr>
          <p:cNvPr id="7" name="Picture 6"/>
          <p:cNvPicPr>
            <a:picLocks noChangeAspect="1"/>
          </p:cNvPicPr>
          <p:nvPr/>
        </p:nvPicPr>
        <p:blipFill>
          <a:blip r:embed="rId2"/>
          <a:stretch>
            <a:fillRect/>
          </a:stretch>
        </p:blipFill>
        <p:spPr>
          <a:xfrm>
            <a:off x="660654" y="126608"/>
            <a:ext cx="11062188" cy="6764629"/>
          </a:xfrm>
          <a:prstGeom prst="rect">
            <a:avLst/>
          </a:prstGeom>
        </p:spPr>
      </p:pic>
    </p:spTree>
    <p:extLst>
      <p:ext uri="{BB962C8B-B14F-4D97-AF65-F5344CB8AC3E}">
        <p14:creationId xmlns:p14="http://schemas.microsoft.com/office/powerpoint/2010/main" val="15698876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3E09E-AD2E-8D2D-3780-04965C41F222}"/>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2F235514-AA3B-E62B-0D8D-20113EB1CC90}"/>
              </a:ext>
            </a:extLst>
          </p:cNvPr>
          <p:cNvGraphicFramePr/>
          <p:nvPr/>
        </p:nvGraphicFramePr>
        <p:xfrm>
          <a:off x="116115" y="0"/>
          <a:ext cx="11974287" cy="1139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Table 4">
            <a:extLst>
              <a:ext uri="{FF2B5EF4-FFF2-40B4-BE49-F238E27FC236}">
                <a16:creationId xmlns:a16="http://schemas.microsoft.com/office/drawing/2014/main" id="{DB9BE4CA-2C7B-0559-2886-5C685B79820B}"/>
              </a:ext>
            </a:extLst>
          </p:cNvPr>
          <p:cNvGraphicFramePr>
            <a:graphicFrameLocks noGrp="1"/>
          </p:cNvGraphicFramePr>
          <p:nvPr/>
        </p:nvGraphicFramePr>
        <p:xfrm>
          <a:off x="145143" y="1260508"/>
          <a:ext cx="11959772" cy="2942112"/>
        </p:xfrm>
        <a:graphic>
          <a:graphicData uri="http://schemas.openxmlformats.org/drawingml/2006/table">
            <a:tbl>
              <a:tblPr firstRow="1" bandRow="1">
                <a:tableStyleId>{5C22544A-7EE6-4342-B048-85BDC9FD1C3A}</a:tableStyleId>
              </a:tblPr>
              <a:tblGrid>
                <a:gridCol w="2191657">
                  <a:extLst>
                    <a:ext uri="{9D8B030D-6E8A-4147-A177-3AD203B41FA5}">
                      <a16:colId xmlns:a16="http://schemas.microsoft.com/office/drawing/2014/main" val="3059027908"/>
                    </a:ext>
                  </a:extLst>
                </a:gridCol>
                <a:gridCol w="3193143">
                  <a:extLst>
                    <a:ext uri="{9D8B030D-6E8A-4147-A177-3AD203B41FA5}">
                      <a16:colId xmlns:a16="http://schemas.microsoft.com/office/drawing/2014/main" val="3722357129"/>
                    </a:ext>
                  </a:extLst>
                </a:gridCol>
                <a:gridCol w="3120572">
                  <a:extLst>
                    <a:ext uri="{9D8B030D-6E8A-4147-A177-3AD203B41FA5}">
                      <a16:colId xmlns:a16="http://schemas.microsoft.com/office/drawing/2014/main" val="871930021"/>
                    </a:ext>
                  </a:extLst>
                </a:gridCol>
                <a:gridCol w="3454400">
                  <a:extLst>
                    <a:ext uri="{9D8B030D-6E8A-4147-A177-3AD203B41FA5}">
                      <a16:colId xmlns:a16="http://schemas.microsoft.com/office/drawing/2014/main" val="4155713421"/>
                    </a:ext>
                  </a:extLst>
                </a:gridCol>
              </a:tblGrid>
              <a:tr h="343997">
                <a:tc gridSpan="4">
                  <a:txBody>
                    <a:bodyPr/>
                    <a:lstStyle/>
                    <a:p>
                      <a:pPr algn="ctr"/>
                      <a:r>
                        <a:rPr lang="en-US" sz="1600" dirty="0"/>
                        <a:t>Adults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254585165"/>
                  </a:ext>
                </a:extLst>
              </a:tr>
              <a:tr h="1656080">
                <a:tc>
                  <a:txBody>
                    <a:bodyPr/>
                    <a:lstStyle/>
                    <a:p>
                      <a:r>
                        <a:rPr lang="en-US" sz="1500" dirty="0"/>
                        <a:t>Should be used* to:</a:t>
                      </a:r>
                      <a:endParaRPr lang="en-US" sz="1500" i="1" dirty="0"/>
                    </a:p>
                  </a:txBody>
                  <a:tcPr/>
                </a:tc>
                <a:tc>
                  <a:txBody>
                    <a:bodyPr/>
                    <a:lstStyle/>
                    <a:p>
                      <a:pPr marL="185738" indent="-185738" rtl="0">
                        <a:buFont typeface="Arial" panose="020B0604020202020204" pitchFamily="34" charset="0"/>
                        <a:buChar char="•"/>
                        <a:tabLst/>
                      </a:pPr>
                      <a:r>
                        <a:rPr lang="en-CA" sz="1500" u="none" strike="noStrike" kern="1200" dirty="0">
                          <a:effectLst/>
                        </a:rPr>
                        <a:t>Improve A1C</a:t>
                      </a:r>
                    </a:p>
                    <a:p>
                      <a:pPr marL="185738" indent="-185738" rtl="0">
                        <a:buFont typeface="Arial" panose="020B0604020202020204" pitchFamily="34" charset="0"/>
                        <a:buChar char="•"/>
                        <a:tabLst/>
                      </a:pPr>
                      <a:r>
                        <a:rPr lang="en-CA" sz="1500" u="none" strike="noStrike" kern="1200" dirty="0">
                          <a:effectLst/>
                        </a:rPr>
                        <a:t>Not affect incidence of severe hypoglycemia</a:t>
                      </a:r>
                      <a:endParaRPr lang="en-CA" sz="1500" b="0" dirty="0">
                        <a:effectLst/>
                      </a:endParaRPr>
                    </a:p>
                  </a:txBody>
                  <a:tcPr/>
                </a:tc>
                <a:tc>
                  <a:txBody>
                    <a:bodyPr/>
                    <a:lstStyle/>
                    <a:p>
                      <a:pPr algn="ctr"/>
                      <a:r>
                        <a:rPr lang="en-US" sz="1500" dirty="0"/>
                        <a:t>---</a:t>
                      </a:r>
                    </a:p>
                  </a:txBody>
                  <a:tcPr anchor="ctr"/>
                </a:tc>
                <a:tc>
                  <a:txBody>
                    <a:bodyPr/>
                    <a:lstStyle/>
                    <a:p>
                      <a:pPr marL="185738" indent="-185738">
                        <a:buFont typeface="Arial" panose="020B0604020202020204" pitchFamily="34" charset="0"/>
                        <a:buChar char="•"/>
                        <a:tabLst/>
                      </a:pPr>
                      <a:r>
                        <a:rPr lang="en-CA" sz="1500" u="none" strike="noStrike" kern="1200" dirty="0">
                          <a:effectLst/>
                        </a:rPr>
                        <a:t>Improve A1C &amp; TIR</a:t>
                      </a:r>
                    </a:p>
                    <a:p>
                      <a:pPr marL="185738" indent="-185738">
                        <a:buFont typeface="Arial" panose="020B0604020202020204" pitchFamily="34" charset="0"/>
                        <a:buChar char="•"/>
                        <a:tabLst/>
                      </a:pPr>
                      <a:r>
                        <a:rPr lang="en-CA" sz="1500" u="none" strike="noStrike" kern="1200" dirty="0">
                          <a:effectLst/>
                        </a:rPr>
                        <a:t>Reduce hypoglycemia </a:t>
                      </a:r>
                    </a:p>
                    <a:p>
                      <a:pPr marL="185738" indent="-185738">
                        <a:buFont typeface="Arial" panose="020B0604020202020204" pitchFamily="34" charset="0"/>
                        <a:buChar char="•"/>
                        <a:tabLst/>
                      </a:pPr>
                      <a:r>
                        <a:rPr lang="en-CA" sz="1500" u="none" strike="noStrike" kern="1200" dirty="0">
                          <a:effectLst/>
                        </a:rPr>
                        <a:t>Reduce fear of hypoglycemia</a:t>
                      </a:r>
                    </a:p>
                    <a:p>
                      <a:pPr marL="185738" indent="-185738">
                        <a:buFont typeface="Arial" panose="020B0604020202020204" pitchFamily="34" charset="0"/>
                        <a:buChar char="•"/>
                        <a:tabLst/>
                      </a:pPr>
                      <a:r>
                        <a:rPr lang="en-CA" sz="1500" u="none" strike="noStrike" kern="1200" dirty="0">
                          <a:effectLst/>
                        </a:rPr>
                        <a:t>Improve unawareness of hypoglycemia</a:t>
                      </a:r>
                    </a:p>
                    <a:p>
                      <a:pPr marL="185738" indent="-185738">
                        <a:buFont typeface="Arial" panose="020B0604020202020204" pitchFamily="34" charset="0"/>
                        <a:buChar char="•"/>
                        <a:tabLst/>
                      </a:pPr>
                      <a:r>
                        <a:rPr lang="en-CA" sz="1500" u="none" strike="noStrike" kern="1200" dirty="0">
                          <a:effectLst/>
                        </a:rPr>
                        <a:t>Reduce diabetes distress</a:t>
                      </a:r>
                    </a:p>
                    <a:p>
                      <a:pPr marL="185738" indent="-185738">
                        <a:buFont typeface="Arial" panose="020B0604020202020204" pitchFamily="34" charset="0"/>
                        <a:buChar char="•"/>
                        <a:tabLst/>
                      </a:pPr>
                      <a:r>
                        <a:rPr lang="en-CA" sz="1500" u="none" strike="noStrike" kern="1200" dirty="0">
                          <a:effectLst/>
                        </a:rPr>
                        <a:t>Improve quality of life</a:t>
                      </a:r>
                    </a:p>
                    <a:p>
                      <a:pPr marL="185738" marR="0" lvl="0" indent="-1857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500" u="none" strike="noStrike" kern="1200" dirty="0">
                          <a:effectLst/>
                        </a:rPr>
                        <a:t>Not increase risk of DKA</a:t>
                      </a:r>
                      <a:endParaRPr lang="en-CA" sz="1500" b="0" i="0" u="none" strike="noStrike" kern="1200" dirty="0">
                        <a:solidFill>
                          <a:schemeClr val="dk1"/>
                        </a:solidFill>
                        <a:effectLst/>
                        <a:latin typeface="+mn-lt"/>
                        <a:ea typeface="+mn-ea"/>
                        <a:cs typeface="+mn-cs"/>
                      </a:endParaRPr>
                    </a:p>
                  </a:txBody>
                  <a:tcPr/>
                </a:tc>
                <a:extLst>
                  <a:ext uri="{0D108BD9-81ED-4DB2-BD59-A6C34878D82A}">
                    <a16:rowId xmlns:a16="http://schemas.microsoft.com/office/drawing/2014/main" val="3515861915"/>
                  </a:ext>
                </a:extLst>
              </a:tr>
              <a:tr h="906475">
                <a:tc>
                  <a:txBody>
                    <a:bodyPr/>
                    <a:lstStyle/>
                    <a:p>
                      <a:pPr algn="l"/>
                      <a:r>
                        <a:rPr lang="en-US" sz="1500" dirty="0"/>
                        <a:t>May be used* to:</a:t>
                      </a:r>
                      <a:endParaRPr lang="en-US" sz="1500" b="1" i="1" dirty="0"/>
                    </a:p>
                  </a:txBody>
                  <a:tcPr/>
                </a:tc>
                <a:tc>
                  <a:txBody>
                    <a:bodyPr/>
                    <a:lstStyle/>
                    <a:p>
                      <a:pPr marL="185738" indent="-185738" algn="l">
                        <a:buFont typeface="Arial" panose="020B0604020202020204" pitchFamily="34" charset="0"/>
                        <a:buChar char="•"/>
                        <a:tabLst/>
                      </a:pPr>
                      <a:r>
                        <a:rPr lang="en-CA" sz="1500" u="none" strike="noStrike" kern="1200" dirty="0">
                          <a:effectLst/>
                        </a:rPr>
                        <a:t>Allow for flexible bolus and basal dosing</a:t>
                      </a:r>
                      <a:endParaRPr lang="en-US" sz="1500" dirty="0"/>
                    </a:p>
                  </a:txBody>
                  <a:tcPr/>
                </a:tc>
                <a:tc>
                  <a:txBody>
                    <a:bodyPr/>
                    <a:lstStyle/>
                    <a:p>
                      <a:pPr marL="136525" indent="-136525">
                        <a:buFont typeface="Arial" panose="020B0604020202020204" pitchFamily="34" charset="0"/>
                        <a:buChar char="•"/>
                        <a:tabLst/>
                      </a:pPr>
                      <a:r>
                        <a:rPr lang="en-CA" sz="1500" u="none" strike="noStrike" kern="1200" dirty="0">
                          <a:effectLst/>
                        </a:rPr>
                        <a:t>Reduce frequency of hypoglycemia and severe hypoglycemia, in those who are hypoglycemia prone</a:t>
                      </a:r>
                      <a:endParaRPr lang="en-US" sz="1500" b="0" i="1" dirty="0"/>
                    </a:p>
                  </a:txBody>
                  <a:tcPr/>
                </a:tc>
                <a:tc>
                  <a:txBody>
                    <a:bodyPr/>
                    <a:lstStyle/>
                    <a:p>
                      <a:pPr marL="285750" indent="-285750" rtl="0" fontAlgn="base">
                        <a:buFont typeface="Arial" panose="020B0604020202020204" pitchFamily="34" charset="0"/>
                        <a:buChar char="•"/>
                      </a:pPr>
                      <a:endParaRPr lang="en-CA" sz="1500" b="0" i="0" u="none" strike="noStrike" kern="1200" dirty="0">
                        <a:solidFill>
                          <a:schemeClr val="dk1"/>
                        </a:solidFill>
                        <a:effectLst/>
                        <a:latin typeface="+mn-lt"/>
                        <a:ea typeface="+mn-ea"/>
                        <a:cs typeface="+mn-cs"/>
                      </a:endParaRPr>
                    </a:p>
                  </a:txBody>
                  <a:tcPr/>
                </a:tc>
                <a:extLst>
                  <a:ext uri="{0D108BD9-81ED-4DB2-BD59-A6C34878D82A}">
                    <a16:rowId xmlns:a16="http://schemas.microsoft.com/office/drawing/2014/main" val="3603881875"/>
                  </a:ext>
                </a:extLst>
              </a:tr>
            </a:tbl>
          </a:graphicData>
        </a:graphic>
      </p:graphicFrame>
      <p:graphicFrame>
        <p:nvGraphicFramePr>
          <p:cNvPr id="8" name="Table 7">
            <a:extLst>
              <a:ext uri="{FF2B5EF4-FFF2-40B4-BE49-F238E27FC236}">
                <a16:creationId xmlns:a16="http://schemas.microsoft.com/office/drawing/2014/main" id="{ED3EF877-824A-72BA-36B0-52CDE9092587}"/>
              </a:ext>
            </a:extLst>
          </p:cNvPr>
          <p:cNvGraphicFramePr>
            <a:graphicFrameLocks noGrp="1"/>
          </p:cNvGraphicFramePr>
          <p:nvPr>
            <p:extLst>
              <p:ext uri="{D42A27DB-BD31-4B8C-83A1-F6EECF244321}">
                <p14:modId xmlns:p14="http://schemas.microsoft.com/office/powerpoint/2010/main" val="3752623698"/>
              </p:ext>
            </p:extLst>
          </p:nvPr>
        </p:nvGraphicFramePr>
        <p:xfrm>
          <a:off x="145143" y="4202620"/>
          <a:ext cx="11959772" cy="2666074"/>
        </p:xfrm>
        <a:graphic>
          <a:graphicData uri="http://schemas.openxmlformats.org/drawingml/2006/table">
            <a:tbl>
              <a:tblPr firstRow="1" bandRow="1">
                <a:tableStyleId>{5C22544A-7EE6-4342-B048-85BDC9FD1C3A}</a:tableStyleId>
              </a:tblPr>
              <a:tblGrid>
                <a:gridCol w="2206172">
                  <a:extLst>
                    <a:ext uri="{9D8B030D-6E8A-4147-A177-3AD203B41FA5}">
                      <a16:colId xmlns:a16="http://schemas.microsoft.com/office/drawing/2014/main" val="3059027908"/>
                    </a:ext>
                  </a:extLst>
                </a:gridCol>
                <a:gridCol w="3193143">
                  <a:extLst>
                    <a:ext uri="{9D8B030D-6E8A-4147-A177-3AD203B41FA5}">
                      <a16:colId xmlns:a16="http://schemas.microsoft.com/office/drawing/2014/main" val="3722357129"/>
                    </a:ext>
                  </a:extLst>
                </a:gridCol>
                <a:gridCol w="3106057">
                  <a:extLst>
                    <a:ext uri="{9D8B030D-6E8A-4147-A177-3AD203B41FA5}">
                      <a16:colId xmlns:a16="http://schemas.microsoft.com/office/drawing/2014/main" val="871930021"/>
                    </a:ext>
                  </a:extLst>
                </a:gridCol>
                <a:gridCol w="3454400">
                  <a:extLst>
                    <a:ext uri="{9D8B030D-6E8A-4147-A177-3AD203B41FA5}">
                      <a16:colId xmlns:a16="http://schemas.microsoft.com/office/drawing/2014/main" val="4155713421"/>
                    </a:ext>
                  </a:extLst>
                </a:gridCol>
              </a:tblGrid>
              <a:tr h="342355">
                <a:tc gridSpan="4">
                  <a:txBody>
                    <a:bodyPr/>
                    <a:lstStyle/>
                    <a:p>
                      <a:pPr algn="ctr"/>
                      <a:r>
                        <a:rPr lang="en-US" sz="1600" dirty="0"/>
                        <a:t>Children &amp; Adolescents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254585165"/>
                  </a:ext>
                </a:extLst>
              </a:tr>
              <a:tr h="1656080">
                <a:tc>
                  <a:txBody>
                    <a:bodyPr/>
                    <a:lstStyle/>
                    <a:p>
                      <a:r>
                        <a:rPr lang="en-US" sz="1500" b="1" i="1" dirty="0"/>
                        <a:t>Should </a:t>
                      </a:r>
                      <a:r>
                        <a:rPr lang="en-US" sz="1500" i="1" dirty="0"/>
                        <a:t>be used* to:</a:t>
                      </a:r>
                    </a:p>
                  </a:txBody>
                  <a:tcPr/>
                </a:tc>
                <a:tc>
                  <a:txBody>
                    <a:bodyPr/>
                    <a:lstStyle/>
                    <a:p>
                      <a:pPr marL="185738" marR="0" lvl="0" indent="-1857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500" b="0" i="0" u="none" strike="noStrike" kern="1200" dirty="0">
                          <a:solidFill>
                            <a:schemeClr val="dk1"/>
                          </a:solidFill>
                          <a:effectLst/>
                          <a:latin typeface="+mn-lt"/>
                          <a:ea typeface="+mn-ea"/>
                          <a:cs typeface="+mn-cs"/>
                        </a:rPr>
                        <a:t>Improve A1C</a:t>
                      </a:r>
                    </a:p>
                    <a:p>
                      <a:pPr marL="185738" marR="0" lvl="0" indent="-1857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500" b="0" i="0" u="none" strike="noStrike" kern="1200" dirty="0">
                          <a:solidFill>
                            <a:schemeClr val="dk1"/>
                          </a:solidFill>
                          <a:effectLst/>
                          <a:latin typeface="+mn-lt"/>
                          <a:ea typeface="+mn-ea"/>
                          <a:cs typeface="+mn-cs"/>
                        </a:rPr>
                        <a:t>Not affect incidence of severe hypoglycemia or DKA</a:t>
                      </a:r>
                      <a:endParaRPr lang="en-CA" sz="1500" b="0" dirty="0">
                        <a:effectLst/>
                      </a:endParaRPr>
                    </a:p>
                    <a:p>
                      <a:pPr marL="285750" indent="-285750">
                        <a:buFont typeface="Arial" panose="020B0604020202020204" pitchFamily="34" charset="0"/>
                        <a:buChar char="•"/>
                      </a:pPr>
                      <a:endParaRPr lang="en-US" sz="1500" dirty="0"/>
                    </a:p>
                  </a:txBody>
                  <a:tcPr/>
                </a:tc>
                <a:tc>
                  <a:txBody>
                    <a:bodyPr/>
                    <a:lstStyle/>
                    <a:p>
                      <a:pPr marL="185738" indent="-185738">
                        <a:buFont typeface="Arial" panose="020B0604020202020204" pitchFamily="34" charset="0"/>
                        <a:buChar char="•"/>
                        <a:tabLst/>
                      </a:pPr>
                      <a:r>
                        <a:rPr lang="en-CA" sz="1500" b="0" i="0" u="none" strike="noStrike" kern="1200" dirty="0">
                          <a:solidFill>
                            <a:schemeClr val="dk1"/>
                          </a:solidFill>
                          <a:effectLst/>
                          <a:latin typeface="+mn-lt"/>
                          <a:ea typeface="+mn-ea"/>
                          <a:cs typeface="+mn-cs"/>
                        </a:rPr>
                        <a:t>Reduce daytime and nocturnal hypoglycemia </a:t>
                      </a:r>
                      <a:endParaRPr lang="en-US" sz="1500" dirty="0"/>
                    </a:p>
                  </a:txBody>
                  <a:tcPr/>
                </a:tc>
                <a:tc>
                  <a:txBody>
                    <a:bodyPr/>
                    <a:lstStyle/>
                    <a:p>
                      <a:pPr marL="223838" indent="-223838">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Improve A1C &amp; TIR</a:t>
                      </a:r>
                    </a:p>
                    <a:p>
                      <a:pPr marL="223838" indent="-223838">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Reduce hypoglycemia </a:t>
                      </a:r>
                    </a:p>
                    <a:p>
                      <a:pPr marL="223838" indent="-223838">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Reduce fear of hypoglycemia</a:t>
                      </a:r>
                    </a:p>
                    <a:p>
                      <a:pPr marL="223838" indent="-223838">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Improve unawareness of hypoglycemia</a:t>
                      </a:r>
                    </a:p>
                    <a:p>
                      <a:pPr marL="223838" indent="-223838">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Reduce diabetes distress</a:t>
                      </a:r>
                    </a:p>
                    <a:p>
                      <a:pPr marL="223838" indent="-223838">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Improve quality of life</a:t>
                      </a:r>
                    </a:p>
                    <a:p>
                      <a:pPr marL="223838" marR="0" lvl="0" indent="-2238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500" b="0" u="none" strike="noStrike" kern="1200" dirty="0">
                          <a:solidFill>
                            <a:schemeClr val="dk1"/>
                          </a:solidFill>
                          <a:effectLst/>
                          <a:latin typeface="Calibri" panose="020F0502020204030204" pitchFamily="34" charset="0"/>
                          <a:cs typeface="Calibri" panose="020F0502020204030204" pitchFamily="34" charset="0"/>
                        </a:rPr>
                        <a:t>Not increase risk of DKA</a:t>
                      </a:r>
                      <a:endParaRPr lang="en-CA" sz="1500" b="0" i="0" u="none" strike="noStrike" kern="1200" dirty="0">
                        <a:solidFill>
                          <a:schemeClr val="dk1"/>
                        </a:solidFill>
                        <a:effectLst/>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515861915"/>
                  </a:ext>
                </a:extLst>
              </a:tr>
              <a:tr h="632079">
                <a:tc>
                  <a:txBody>
                    <a:bodyPr/>
                    <a:lstStyle/>
                    <a:p>
                      <a:r>
                        <a:rPr lang="en-US" sz="1500" b="1" i="1" dirty="0"/>
                        <a:t>May </a:t>
                      </a:r>
                      <a:r>
                        <a:rPr lang="en-US" sz="1500" b="0" i="1" dirty="0"/>
                        <a:t>be used* to:</a:t>
                      </a:r>
                      <a:endParaRPr lang="en-US" sz="1500" b="1" i="1" dirty="0"/>
                    </a:p>
                  </a:txBody>
                  <a:tcPr/>
                </a:tc>
                <a:tc>
                  <a:txBody>
                    <a:bodyPr/>
                    <a:lstStyle/>
                    <a:p>
                      <a:pPr marL="185738" marR="0" lvl="0" indent="-1857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500" b="0" i="0" u="none" strike="noStrike" kern="1200" dirty="0">
                          <a:solidFill>
                            <a:schemeClr val="dk1"/>
                          </a:solidFill>
                          <a:effectLst/>
                          <a:latin typeface="+mn-lt"/>
                          <a:ea typeface="+mn-ea"/>
                          <a:cs typeface="+mn-cs"/>
                        </a:rPr>
                        <a:t>Allow for flexible bolus and basal dosing</a:t>
                      </a:r>
                      <a:endParaRPr lang="en-US" sz="1500" dirty="0"/>
                    </a:p>
                  </a:txBody>
                  <a:tcPr/>
                </a:tc>
                <a:tc>
                  <a:txBody>
                    <a:bodyPr/>
                    <a:lstStyle/>
                    <a:p>
                      <a:pPr algn="ctr"/>
                      <a:r>
                        <a:rPr lang="en-US" sz="1500" dirty="0"/>
                        <a:t>---</a:t>
                      </a:r>
                    </a:p>
                  </a:txBody>
                  <a:tcPr anchor="ctr"/>
                </a:tc>
                <a:tc>
                  <a:txBody>
                    <a:bodyPr/>
                    <a:lstStyle/>
                    <a:p>
                      <a:pPr marL="223838" indent="-223838" rtl="0" fontAlgn="base">
                        <a:buFont typeface="Arial" panose="020B0604020202020204" pitchFamily="34" charset="0"/>
                        <a:buChar char="•"/>
                        <a:tabLst/>
                      </a:pPr>
                      <a:r>
                        <a:rPr lang="en-CA" sz="1500" b="0" u="none" strike="noStrike" kern="1200" dirty="0">
                          <a:solidFill>
                            <a:schemeClr val="dk1"/>
                          </a:solidFill>
                          <a:effectLst/>
                          <a:latin typeface="Calibri" panose="020F0502020204030204" pitchFamily="34" charset="0"/>
                          <a:cs typeface="Calibri" panose="020F0502020204030204" pitchFamily="34" charset="0"/>
                        </a:rPr>
                        <a:t>Improve quality of sleep for youth and their parents/caregivers</a:t>
                      </a:r>
                      <a:endParaRPr lang="en-US" sz="11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03881875"/>
                  </a:ext>
                </a:extLst>
              </a:tr>
            </a:tbl>
          </a:graphicData>
        </a:graphic>
      </p:graphicFrame>
      <p:sp>
        <p:nvSpPr>
          <p:cNvPr id="10" name="TextBox 9">
            <a:extLst>
              <a:ext uri="{FF2B5EF4-FFF2-40B4-BE49-F238E27FC236}">
                <a16:creationId xmlns:a16="http://schemas.microsoft.com/office/drawing/2014/main" id="{56232BED-FC16-9B50-A7D0-2850DFB49359}"/>
              </a:ext>
            </a:extLst>
          </p:cNvPr>
          <p:cNvSpPr txBox="1"/>
          <p:nvPr/>
        </p:nvSpPr>
        <p:spPr>
          <a:xfrm>
            <a:off x="116115" y="6633968"/>
            <a:ext cx="6096000" cy="254044"/>
          </a:xfrm>
          <a:prstGeom prst="rect">
            <a:avLst/>
          </a:prstGeom>
          <a:noFill/>
        </p:spPr>
        <p:txBody>
          <a:bodyPr wrap="square">
            <a:spAutoFit/>
          </a:bodyPr>
          <a:lstStyle/>
          <a:p>
            <a:pPr defTabSz="914377">
              <a:defRPr/>
            </a:pPr>
            <a:r>
              <a:rPr lang="en-CA" sz="1051" i="1" dirty="0">
                <a:solidFill>
                  <a:srgbClr val="343337"/>
                </a:solidFill>
                <a:latin typeface="Aptos" panose="02110004020202020204"/>
              </a:rPr>
              <a:t>* for those willing to wear  and operate the device(s)</a:t>
            </a:r>
            <a:endParaRPr lang="en-US" sz="1051" i="1" dirty="0">
              <a:solidFill>
                <a:srgbClr val="343337"/>
              </a:solidFill>
              <a:latin typeface="Aptos" panose="02110004020202020204"/>
            </a:endParaRPr>
          </a:p>
        </p:txBody>
      </p:sp>
    </p:spTree>
    <p:extLst>
      <p:ext uri="{BB962C8B-B14F-4D97-AF65-F5344CB8AC3E}">
        <p14:creationId xmlns:p14="http://schemas.microsoft.com/office/powerpoint/2010/main" val="1713421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9550CE61-69C9-4316-AFBA-34982DFB833C}"/>
              </a:ext>
            </a:extLst>
          </p:cNvPr>
          <p:cNvGraphicFramePr>
            <a:graphicFrameLocks noGrp="1"/>
          </p:cNvGraphicFramePr>
          <p:nvPr>
            <p:extLst>
              <p:ext uri="{D42A27DB-BD31-4B8C-83A1-F6EECF244321}">
                <p14:modId xmlns:p14="http://schemas.microsoft.com/office/powerpoint/2010/main" val="1487306809"/>
              </p:ext>
            </p:extLst>
          </p:nvPr>
        </p:nvGraphicFramePr>
        <p:xfrm>
          <a:off x="609598" y="2099538"/>
          <a:ext cx="10972801" cy="3871270"/>
        </p:xfrm>
        <a:graphic>
          <a:graphicData uri="http://schemas.openxmlformats.org/drawingml/2006/table">
            <a:tbl>
              <a:tblPr firstRow="1" bandRow="1">
                <a:tableStyleId>{5C22544A-7EE6-4342-B048-85BDC9FD1C3A}</a:tableStyleId>
              </a:tblPr>
              <a:tblGrid>
                <a:gridCol w="3826216">
                  <a:extLst>
                    <a:ext uri="{9D8B030D-6E8A-4147-A177-3AD203B41FA5}">
                      <a16:colId xmlns:a16="http://schemas.microsoft.com/office/drawing/2014/main" val="3327610896"/>
                    </a:ext>
                  </a:extLst>
                </a:gridCol>
                <a:gridCol w="4163437">
                  <a:extLst>
                    <a:ext uri="{9D8B030D-6E8A-4147-A177-3AD203B41FA5}">
                      <a16:colId xmlns:a16="http://schemas.microsoft.com/office/drawing/2014/main" val="1952303198"/>
                    </a:ext>
                  </a:extLst>
                </a:gridCol>
                <a:gridCol w="2983148">
                  <a:extLst>
                    <a:ext uri="{9D8B030D-6E8A-4147-A177-3AD203B41FA5}">
                      <a16:colId xmlns:a16="http://schemas.microsoft.com/office/drawing/2014/main" val="741542345"/>
                    </a:ext>
                  </a:extLst>
                </a:gridCol>
              </a:tblGrid>
              <a:tr h="646668">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NATURE OF RELATIONSHIP</a:t>
                      </a:r>
                    </a:p>
                  </a:txBody>
                  <a:tcPr marL="121920" marR="121920" marT="60960" marB="60960" anchor="ctr">
                    <a:solidFill>
                      <a:srgbClr val="00B2EB"/>
                    </a:solidFill>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NAME OF THE FOR-PROFIT OR </a:t>
                      </a:r>
                    </a:p>
                    <a:p>
                      <a:pPr algn="ctr"/>
                      <a:r>
                        <a:rPr lang="en-US" sz="1600" dirty="0">
                          <a:latin typeface="Open Sans" panose="020B0606030504020204" pitchFamily="34" charset="0"/>
                          <a:ea typeface="Open Sans" panose="020B0606030504020204" pitchFamily="34" charset="0"/>
                          <a:cs typeface="Open Sans" panose="020B0606030504020204" pitchFamily="34" charset="0"/>
                        </a:rPr>
                        <a:t>NOT-FOR-PROFIT ORGANIZATION</a:t>
                      </a:r>
                    </a:p>
                  </a:txBody>
                  <a:tcPr marL="121920" marR="121920" marT="60960" marB="60960" anchor="ctr">
                    <a:solidFill>
                      <a:srgbClr val="00B2EB"/>
                    </a:solidFill>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DESCRIPTION OF RELATIONSHIP</a:t>
                      </a:r>
                    </a:p>
                  </a:txBody>
                  <a:tcPr marL="121920" marR="121920" marT="60960" marB="60960" anchor="ctr">
                    <a:solidFill>
                      <a:srgbClr val="00B2EB"/>
                    </a:solidFill>
                  </a:tcPr>
                </a:tc>
                <a:extLst>
                  <a:ext uri="{0D108BD9-81ED-4DB2-BD59-A6C34878D82A}">
                    <a16:rowId xmlns:a16="http://schemas.microsoft.com/office/drawing/2014/main" val="1485841013"/>
                  </a:ext>
                </a:extLst>
              </a:tr>
              <a:tr h="609600">
                <a:tc>
                  <a:txBody>
                    <a:bodyPr/>
                    <a:lstStyle/>
                    <a:p>
                      <a:pPr algn="l"/>
                      <a:r>
                        <a:rPr lang="en-US" sz="1600" dirty="0">
                          <a:latin typeface="Open Sans" panose="020B0606030504020204" pitchFamily="34" charset="0"/>
                          <a:ea typeface="Open Sans" panose="020B0606030504020204" pitchFamily="34" charset="0"/>
                          <a:cs typeface="Open Sans" panose="020B0606030504020204" pitchFamily="34" charset="0"/>
                        </a:rPr>
                        <a:t>Any direct financial payments including receipt of honoraria</a:t>
                      </a: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extLst>
                  <a:ext uri="{0D108BD9-81ED-4DB2-BD59-A6C34878D82A}">
                    <a16:rowId xmlns:a16="http://schemas.microsoft.com/office/drawing/2014/main" val="1899716357"/>
                  </a:ext>
                </a:extLst>
              </a:tr>
              <a:tr h="609600">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Membership on advisory boards or speakers’ bureaus</a:t>
                      </a:r>
                    </a:p>
                  </a:txBody>
                  <a:tcPr marL="121920" marR="121920" marT="60960" marB="60960" anchor="ctr">
                    <a:solidFill>
                      <a:schemeClr val="bg1"/>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chemeClr val="bg1"/>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chemeClr val="bg1"/>
                    </a:solidFill>
                  </a:tcPr>
                </a:tc>
                <a:extLst>
                  <a:ext uri="{0D108BD9-81ED-4DB2-BD59-A6C34878D82A}">
                    <a16:rowId xmlns:a16="http://schemas.microsoft.com/office/drawing/2014/main" val="2072972087"/>
                  </a:ext>
                </a:extLst>
              </a:tr>
              <a:tr h="454061">
                <a:tc>
                  <a:txBody>
                    <a:bodyPr/>
                    <a:lstStyle/>
                    <a:p>
                      <a:pPr algn="l"/>
                      <a:r>
                        <a:rPr lang="en-US" sz="1600" dirty="0">
                          <a:latin typeface="Open Sans" panose="020B0606030504020204" pitchFamily="34" charset="0"/>
                          <a:ea typeface="Open Sans" panose="020B0606030504020204" pitchFamily="34" charset="0"/>
                          <a:cs typeface="Open Sans" panose="020B0606030504020204" pitchFamily="34" charset="0"/>
                        </a:rPr>
                        <a:t>Funded grants of clinical trials</a:t>
                      </a: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extLst>
                  <a:ext uri="{0D108BD9-81ED-4DB2-BD59-A6C34878D82A}">
                    <a16:rowId xmlns:a16="http://schemas.microsoft.com/office/drawing/2014/main" val="4199206297"/>
                  </a:ext>
                </a:extLst>
              </a:tr>
              <a:tr h="454061">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Patents on a drug, product or device</a:t>
                      </a:r>
                    </a:p>
                  </a:txBody>
                  <a:tcPr marL="121920" marR="121920" marT="60960" marB="60960" anchor="ctr">
                    <a:solidFill>
                      <a:schemeClr val="bg1"/>
                    </a:solidFill>
                  </a:tcPr>
                </a:tc>
                <a:tc>
                  <a:txBody>
                    <a:bodyPr/>
                    <a:lstStyle/>
                    <a:p>
                      <a:pPr algn="ctr"/>
                      <a:endParaRPr lang="en-US" sz="160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chemeClr val="bg1"/>
                    </a:solidFill>
                  </a:tcPr>
                </a:tc>
                <a:tc>
                  <a:txBody>
                    <a:bodyPr/>
                    <a:lstStyle/>
                    <a:p>
                      <a:pPr algn="ctr"/>
                      <a:endParaRPr lang="en-US" sz="160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chemeClr val="bg1"/>
                    </a:solidFill>
                  </a:tcPr>
                </a:tc>
                <a:extLst>
                  <a:ext uri="{0D108BD9-81ED-4DB2-BD59-A6C34878D82A}">
                    <a16:rowId xmlns:a16="http://schemas.microsoft.com/office/drawing/2014/main" val="2454491535"/>
                  </a:ext>
                </a:extLst>
              </a:tr>
              <a:tr h="1097280">
                <a:tc>
                  <a:txBody>
                    <a:bodyPr/>
                    <a:lstStyle/>
                    <a:p>
                      <a:pPr algn="l"/>
                      <a:r>
                        <a:rPr lang="en-US" sz="1600" dirty="0">
                          <a:latin typeface="Open Sans" panose="020B0606030504020204" pitchFamily="34" charset="0"/>
                          <a:ea typeface="Open Sans" panose="020B0606030504020204" pitchFamily="34" charset="0"/>
                          <a:cs typeface="Open Sans" panose="020B0606030504020204" pitchFamily="34" charset="0"/>
                        </a:rPr>
                        <a:t>All other investments/relationship that could be seen as having the potential to influence the content of the educational activity</a:t>
                      </a:r>
                    </a:p>
                  </a:txBody>
                  <a:tcPr marL="121920" marR="121920" marT="60960" marB="60960" anchor="ctr">
                    <a:solidFill>
                      <a:srgbClr val="00B2EB">
                        <a:alpha val="29804"/>
                      </a:srgbClr>
                    </a:solidFill>
                  </a:tcPr>
                </a:tc>
                <a:tc>
                  <a:txBody>
                    <a:bodyPr/>
                    <a:lstStyle/>
                    <a:p>
                      <a:pPr algn="ctr"/>
                      <a:endParaRPr lang="en-US" sz="160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extLst>
                  <a:ext uri="{0D108BD9-81ED-4DB2-BD59-A6C34878D82A}">
                    <a16:rowId xmlns:a16="http://schemas.microsoft.com/office/drawing/2014/main" val="2223182232"/>
                  </a:ext>
                </a:extLst>
              </a:tr>
            </a:tbl>
          </a:graphicData>
        </a:graphic>
      </p:graphicFrame>
      <p:sp>
        <p:nvSpPr>
          <p:cNvPr id="13" name="Content Placeholder 12">
            <a:extLst>
              <a:ext uri="{FF2B5EF4-FFF2-40B4-BE49-F238E27FC236}">
                <a16:creationId xmlns:a16="http://schemas.microsoft.com/office/drawing/2014/main" id="{A730D039-40DC-29CE-E508-EAF9745385C1}"/>
              </a:ext>
            </a:extLst>
          </p:cNvPr>
          <p:cNvSpPr>
            <a:spLocks noGrp="1"/>
          </p:cNvSpPr>
          <p:nvPr>
            <p:ph idx="1"/>
          </p:nvPr>
        </p:nvSpPr>
        <p:spPr>
          <a:xfrm>
            <a:off x="609601" y="1152001"/>
            <a:ext cx="10972799" cy="825144"/>
          </a:xfrm>
        </p:spPr>
        <p:txBody>
          <a:bodyPr>
            <a:normAutofit/>
          </a:bodyPr>
          <a:lstStyle/>
          <a:p>
            <a:pPr marL="0" inden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9">
            <a:extLst>
              <a:ext uri="{FF2B5EF4-FFF2-40B4-BE49-F238E27FC236}">
                <a16:creationId xmlns:a16="http://schemas.microsoft.com/office/drawing/2014/main" id="{DE799CA9-ADBA-8796-E162-6321F0D9CCFF}"/>
              </a:ext>
            </a:extLst>
          </p:cNvPr>
          <p:cNvSpPr>
            <a:spLocks noGrp="1"/>
          </p:cNvSpPr>
          <p:nvPr>
            <p:ph type="title"/>
          </p:nvPr>
        </p:nvSpPr>
        <p:spPr>
          <a:xfrm>
            <a:off x="314793" y="584204"/>
            <a:ext cx="12832830" cy="444340"/>
          </a:xfrm>
        </p:spPr>
        <p:txBody>
          <a:bodyPr>
            <a:noAutofit/>
          </a:bodyPr>
          <a:lstStyle/>
          <a:p>
            <a:r>
              <a:rPr lang="en-US" sz="3200" dirty="0"/>
              <a:t>PROGRAM DISCLOSURE OF COMMERCIAL </a:t>
            </a:r>
            <a:r>
              <a:rPr lang="en-US" sz="3200" dirty="0" smtClean="0"/>
              <a:t>SUPPORT</a:t>
            </a:r>
            <a:endParaRPr lang="en-US" sz="3200" dirty="0"/>
          </a:p>
        </p:txBody>
      </p:sp>
      <p:sp>
        <p:nvSpPr>
          <p:cNvPr id="11" name="Footer Placeholder 1">
            <a:extLst>
              <a:ext uri="{FF2B5EF4-FFF2-40B4-BE49-F238E27FC236}">
                <a16:creationId xmlns:a16="http://schemas.microsoft.com/office/drawing/2014/main" id="{7E06E54F-7AA6-31BC-2F27-6A5F8B133CC7}"/>
              </a:ext>
            </a:extLst>
          </p:cNvPr>
          <p:cNvSpPr txBox="1">
            <a:spLocks/>
          </p:cNvSpPr>
          <p:nvPr/>
        </p:nvSpPr>
        <p:spPr>
          <a:xfrm>
            <a:off x="1542" y="6163713"/>
            <a:ext cx="9454959" cy="502977"/>
          </a:xfrm>
          <a:prstGeom prst="rect">
            <a:avLst/>
          </a:prstGeom>
          <a:noFill/>
        </p:spPr>
        <p:txBody>
          <a:bodyPr lIns="240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[presentation title] </a:t>
            </a:r>
            <a:r>
              <a:rPr lang="en-US" sz="1333"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[speaker]</a:t>
            </a:r>
            <a:endParaRPr lang="en-CA" sz="1333"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91177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Insulin Delivery</a:t>
            </a:r>
          </a:p>
        </p:txBody>
      </p:sp>
      <p:sp>
        <p:nvSpPr>
          <p:cNvPr id="10" name="Rectangle 7"/>
          <p:cNvSpPr>
            <a:spLocks noGrp="1" noChangeArrowheads="1"/>
          </p:cNvSpPr>
          <p:nvPr>
            <p:ph idx="1"/>
          </p:nvPr>
        </p:nvSpPr>
        <p:spPr bwMode="auto">
          <a:xfrm>
            <a:off x="164818" y="1667570"/>
            <a:ext cx="11862365" cy="3299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rtlCol="0" anchor="ctr" anchorCtr="0" compatLnSpc="1">
            <a:prstTxWarp prst="textNoShape">
              <a:avLst/>
            </a:prstTxWarp>
            <a:spAutoFit/>
          </a:bodyPr>
          <a:lstStyle/>
          <a:p>
            <a:pPr marL="0" indent="0" defTabSz="1219170" eaLnBrk="0" fontAlgn="base" hangingPunct="0">
              <a:lnSpc>
                <a:spcPct val="100000"/>
              </a:lnSpc>
              <a:spcBef>
                <a:spcPct val="0"/>
              </a:spcBef>
              <a:spcAft>
                <a:spcPct val="0"/>
              </a:spcAft>
              <a:buNone/>
            </a:pPr>
            <a:r>
              <a:rPr lang="en-CA" altLang="en-US" sz="3200" dirty="0">
                <a:solidFill>
                  <a:schemeClr val="tx1"/>
                </a:solidFill>
                <a:latin typeface="+mj-lt"/>
                <a:ea typeface="Calibri" panose="020F0502020204030204" pitchFamily="34" charset="0"/>
              </a:rPr>
              <a:t>Automated insulin delivery should be used by </a:t>
            </a:r>
            <a:r>
              <a:rPr lang="en-CA" altLang="en-US" sz="3200" dirty="0">
                <a:solidFill>
                  <a:srgbClr val="FF0000"/>
                </a:solidFill>
                <a:latin typeface="+mj-lt"/>
                <a:ea typeface="Calibri" panose="020F0502020204030204" pitchFamily="34" charset="0"/>
              </a:rPr>
              <a:t>all individuals </a:t>
            </a:r>
            <a:r>
              <a:rPr lang="en-CA" altLang="en-US" sz="3200" dirty="0">
                <a:solidFill>
                  <a:schemeClr val="tx1"/>
                </a:solidFill>
                <a:latin typeface="+mj-lt"/>
                <a:ea typeface="Calibri" panose="020F0502020204030204" pitchFamily="34" charset="0"/>
              </a:rPr>
              <a:t>with T1D* to improve:</a:t>
            </a:r>
          </a:p>
          <a:p>
            <a:pPr marL="0" indent="0" defTabSz="1219170" eaLnBrk="0" fontAlgn="base" hangingPunct="0">
              <a:lnSpc>
                <a:spcPct val="100000"/>
              </a:lnSpc>
              <a:spcBef>
                <a:spcPct val="0"/>
              </a:spcBef>
              <a:spcAft>
                <a:spcPct val="0"/>
              </a:spcAft>
              <a:buNone/>
            </a:pPr>
            <a:endParaRPr lang="en-CA" altLang="en-US" sz="3200" b="0" dirty="0">
              <a:solidFill>
                <a:schemeClr val="tx1"/>
              </a:solidFill>
              <a:latin typeface="+mj-lt"/>
              <a:ea typeface="Calibri" panose="020F0502020204030204" pitchFamily="34" charset="0"/>
            </a:endParaRPr>
          </a:p>
          <a:p>
            <a:pPr eaLnBrk="0" fontAlgn="base" hangingPunct="0">
              <a:spcBef>
                <a:spcPct val="0"/>
              </a:spcBef>
              <a:spcAft>
                <a:spcPct val="0"/>
              </a:spcAft>
            </a:pPr>
            <a:r>
              <a:rPr lang="en-CA" altLang="en-US" sz="2667" b="0" dirty="0">
                <a:solidFill>
                  <a:schemeClr val="tx1"/>
                </a:solidFill>
                <a:latin typeface="+mj-lt"/>
                <a:ea typeface="Calibri" panose="020F0502020204030204" pitchFamily="34" charset="0"/>
              </a:rPr>
              <a:t>A1C</a:t>
            </a:r>
          </a:p>
          <a:p>
            <a:pPr eaLnBrk="0" fontAlgn="base" hangingPunct="0">
              <a:spcBef>
                <a:spcPct val="0"/>
              </a:spcBef>
              <a:spcAft>
                <a:spcPct val="0"/>
              </a:spcAft>
            </a:pPr>
            <a:r>
              <a:rPr lang="en-CA" altLang="en-US" sz="2667" b="0" dirty="0">
                <a:solidFill>
                  <a:schemeClr val="tx1"/>
                </a:solidFill>
                <a:latin typeface="+mj-lt"/>
                <a:ea typeface="Calibri" panose="020F0502020204030204" pitchFamily="34" charset="0"/>
              </a:rPr>
              <a:t>TIR</a:t>
            </a:r>
          </a:p>
          <a:p>
            <a:pPr eaLnBrk="0" fontAlgn="base" hangingPunct="0">
              <a:spcBef>
                <a:spcPct val="0"/>
              </a:spcBef>
              <a:spcAft>
                <a:spcPct val="0"/>
              </a:spcAft>
            </a:pPr>
            <a:r>
              <a:rPr lang="en-CA" altLang="en-US" sz="2667" b="0" dirty="0">
                <a:solidFill>
                  <a:schemeClr val="tx1"/>
                </a:solidFill>
                <a:latin typeface="+mj-lt"/>
                <a:ea typeface="Calibri" panose="020F0502020204030204" pitchFamily="34" charset="0"/>
              </a:rPr>
              <a:t>hypoglycemia, fear of hypoglycemia and unawareness of hypoglycemia</a:t>
            </a:r>
          </a:p>
          <a:p>
            <a:pPr eaLnBrk="0" fontAlgn="base" hangingPunct="0">
              <a:spcBef>
                <a:spcPct val="0"/>
              </a:spcBef>
              <a:spcAft>
                <a:spcPct val="0"/>
              </a:spcAft>
            </a:pPr>
            <a:r>
              <a:rPr lang="en-CA" altLang="en-US" sz="2667" b="0" dirty="0">
                <a:solidFill>
                  <a:schemeClr val="tx1"/>
                </a:solidFill>
                <a:latin typeface="+mj-lt"/>
                <a:ea typeface="Calibri" panose="020F0502020204030204" pitchFamily="34" charset="0"/>
              </a:rPr>
              <a:t>diabetes distress and quality of life </a:t>
            </a:r>
          </a:p>
          <a:p>
            <a:pPr marL="0" indent="0" algn="r" eaLnBrk="0" fontAlgn="base" hangingPunct="0">
              <a:spcBef>
                <a:spcPct val="0"/>
              </a:spcBef>
              <a:spcAft>
                <a:spcPct val="0"/>
              </a:spcAft>
              <a:buNone/>
            </a:pPr>
            <a:r>
              <a:rPr lang="en-CA" altLang="en-US" sz="1600" b="0" dirty="0">
                <a:solidFill>
                  <a:schemeClr val="tx1"/>
                </a:solidFill>
                <a:latin typeface="Arial" panose="020B0604020202020204" pitchFamily="34" charset="0"/>
                <a:ea typeface="Calibri" panose="020F0502020204030204" pitchFamily="34" charset="0"/>
              </a:rPr>
              <a:t>Level 1A, Grade A </a:t>
            </a:r>
            <a:endParaRPr lang="en-CA" altLang="en-US" sz="2400" b="0" dirty="0">
              <a:solidFill>
                <a:schemeClr val="tx1"/>
              </a:solidFill>
              <a:latin typeface="Arial" panose="020B0604020202020204" pitchFamily="34" charset="0"/>
            </a:endParaRPr>
          </a:p>
        </p:txBody>
      </p:sp>
      <p:sp>
        <p:nvSpPr>
          <p:cNvPr id="11" name="Rectangle 10"/>
          <p:cNvSpPr/>
          <p:nvPr/>
        </p:nvSpPr>
        <p:spPr>
          <a:xfrm>
            <a:off x="609601" y="6274670"/>
            <a:ext cx="4442113" cy="338554"/>
          </a:xfrm>
          <a:prstGeom prst="rect">
            <a:avLst/>
          </a:prstGeom>
        </p:spPr>
        <p:txBody>
          <a:bodyPr wrap="none">
            <a:spAutoFit/>
          </a:bodyPr>
          <a:lstStyle/>
          <a:p>
            <a:pPr defTabSz="914377">
              <a:defRPr/>
            </a:pPr>
            <a:r>
              <a:rPr lang="en-CA" sz="1067" i="1" dirty="0">
                <a:solidFill>
                  <a:srgbClr val="343337"/>
                </a:solidFill>
                <a:latin typeface="Aptos" panose="02110004020202020204"/>
              </a:rPr>
              <a:t>* </a:t>
            </a:r>
            <a:r>
              <a:rPr lang="en-CA" sz="1600" i="1" dirty="0">
                <a:solidFill>
                  <a:srgbClr val="343337"/>
                </a:solidFill>
              </a:rPr>
              <a:t>for those willing to wear  and operate the devices</a:t>
            </a:r>
            <a:endParaRPr lang="en-US" sz="1600" i="1" dirty="0">
              <a:solidFill>
                <a:srgbClr val="343337"/>
              </a:solidFill>
            </a:endParaRPr>
          </a:p>
        </p:txBody>
      </p:sp>
      <p:pic>
        <p:nvPicPr>
          <p:cNvPr id="2054" name="Picture 6" descr="113,700+ New Logo Stock Illustrations, Royalty-Free Vector Graphics &amp; Clip  Art - iStock | New logo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02933" y="-170157"/>
            <a:ext cx="1626096" cy="16260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OPINION: Gatekeeping in communities hinders self-expression – The Roar">
            <a:extLst>
              <a:ext uri="{FF2B5EF4-FFF2-40B4-BE49-F238E27FC236}">
                <a16:creationId xmlns:a16="http://schemas.microsoft.com/office/drawing/2014/main" id="{228D68A0-1841-DEBB-DB3B-287AA93D1F78}"/>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235301" y="4610832"/>
            <a:ext cx="2725675" cy="2247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023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9724" y="1374724"/>
            <a:ext cx="7561301" cy="5483276"/>
          </a:xfrm>
        </p:spPr>
        <p:txBody>
          <a:bodyPr/>
          <a:lstStyle/>
          <a:p>
            <a:pPr marL="0" indent="0">
              <a:buNone/>
            </a:pPr>
            <a:r>
              <a:rPr lang="en-CA" b="0" dirty="0"/>
              <a:t>For individuals of all ages using insulin delivery via insulin pump ( IPT +/- PLGS or AID it is important to </a:t>
            </a:r>
            <a:r>
              <a:rPr lang="en-CA" dirty="0"/>
              <a:t>regularly counsel </a:t>
            </a:r>
            <a:r>
              <a:rPr lang="en-CA" b="0" dirty="0"/>
              <a:t>on: </a:t>
            </a:r>
          </a:p>
          <a:p>
            <a:r>
              <a:rPr lang="en-CA" b="0" dirty="0"/>
              <a:t>infusion site management including frequency of site changes, site rotation, appropriateness of infusion set type, and skin care solutions (Grade D, Consensus)</a:t>
            </a:r>
          </a:p>
          <a:p>
            <a:r>
              <a:rPr lang="en-CA" b="0" dirty="0"/>
              <a:t>sick day management and troubleshooting in the face of pump failure and development of ketones (Grade D, Consensus)</a:t>
            </a:r>
          </a:p>
          <a:p>
            <a:pPr marL="0" indent="0">
              <a:buNone/>
            </a:pPr>
            <a:endParaRPr lang="en-CA" dirty="0"/>
          </a:p>
          <a:p>
            <a:endParaRPr lang="en-CA" dirty="0"/>
          </a:p>
          <a:p>
            <a:endParaRPr lang="en-US" dirty="0"/>
          </a:p>
          <a:p>
            <a:pPr marL="0" indent="0">
              <a:buNone/>
            </a:pPr>
            <a:endParaRPr lang="en-US" dirty="0"/>
          </a:p>
        </p:txBody>
      </p:sp>
      <p:sp>
        <p:nvSpPr>
          <p:cNvPr id="3" name="Title 2"/>
          <p:cNvSpPr>
            <a:spLocks noGrp="1"/>
          </p:cNvSpPr>
          <p:nvPr>
            <p:ph type="title"/>
          </p:nvPr>
        </p:nvSpPr>
        <p:spPr/>
        <p:txBody>
          <a:bodyPr/>
          <a:lstStyle/>
          <a:p>
            <a:r>
              <a:rPr lang="en-US" dirty="0"/>
              <a:t>Insulin Delivery </a:t>
            </a:r>
          </a:p>
        </p:txBody>
      </p:sp>
      <p:pic>
        <p:nvPicPr>
          <p:cNvPr id="5" name="Picture 4"/>
          <p:cNvPicPr>
            <a:picLocks noChangeAspect="1"/>
          </p:cNvPicPr>
          <p:nvPr/>
        </p:nvPicPr>
        <p:blipFill>
          <a:blip r:embed="rId3"/>
          <a:stretch>
            <a:fillRect/>
          </a:stretch>
        </p:blipFill>
        <p:spPr>
          <a:xfrm>
            <a:off x="8253496" y="1690691"/>
            <a:ext cx="3938504" cy="3027405"/>
          </a:xfrm>
          <a:prstGeom prst="rect">
            <a:avLst/>
          </a:prstGeom>
        </p:spPr>
      </p:pic>
    </p:spTree>
    <p:extLst>
      <p:ext uri="{BB962C8B-B14F-4D97-AF65-F5344CB8AC3E}">
        <p14:creationId xmlns:p14="http://schemas.microsoft.com/office/powerpoint/2010/main" val="1304219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6A477A-7883-8DB1-0A04-F3921891F744}"/>
              </a:ext>
            </a:extLst>
          </p:cNvPr>
          <p:cNvSpPr>
            <a:spLocks noGrp="1"/>
          </p:cNvSpPr>
          <p:nvPr>
            <p:ph type="title"/>
          </p:nvPr>
        </p:nvSpPr>
        <p:spPr/>
        <p:txBody>
          <a:bodyPr/>
          <a:lstStyle/>
          <a:p>
            <a:r>
              <a:rPr lang="en-CA" dirty="0" smtClean="0"/>
              <a:t>Available commercial  AID systems in Canada </a:t>
            </a:r>
            <a:endParaRPr lang="en-CA" dirty="0"/>
          </a:p>
        </p:txBody>
      </p:sp>
      <p:grpSp>
        <p:nvGrpSpPr>
          <p:cNvPr id="18" name="Group 17">
            <a:extLst>
              <a:ext uri="{FF2B5EF4-FFF2-40B4-BE49-F238E27FC236}">
                <a16:creationId xmlns:a16="http://schemas.microsoft.com/office/drawing/2014/main" id="{6B3659B1-5C1E-D101-7744-1E0D5C8814C6}"/>
              </a:ext>
            </a:extLst>
          </p:cNvPr>
          <p:cNvGrpSpPr/>
          <p:nvPr/>
        </p:nvGrpSpPr>
        <p:grpSpPr>
          <a:xfrm>
            <a:off x="6695120" y="2536580"/>
            <a:ext cx="3066087" cy="1804583"/>
            <a:chOff x="6274075" y="2750049"/>
            <a:chExt cx="5630612" cy="3443544"/>
          </a:xfrm>
        </p:grpSpPr>
        <p:pic>
          <p:nvPicPr>
            <p:cNvPr id="19" name="Picture 10" descr="Ypsomed and CamDiab receive Health Canada approval for mylife YpsoPump and  CamAPS FX, and provide an enhancing diabetes management - mylife  Diabetescare - Canada">
              <a:extLst>
                <a:ext uri="{FF2B5EF4-FFF2-40B4-BE49-F238E27FC236}">
                  <a16:creationId xmlns:a16="http://schemas.microsoft.com/office/drawing/2014/main" id="{E140743F-26A9-CA5E-8879-A83B548E3B4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358" t="7332" r="13344" b="5366"/>
            <a:stretch/>
          </p:blipFill>
          <p:spPr bwMode="auto">
            <a:xfrm>
              <a:off x="6274075" y="2750049"/>
              <a:ext cx="5630612" cy="3443544"/>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9F6D7CCB-5A65-616D-DF29-10508C9AE5F9}"/>
                </a:ext>
              </a:extLst>
            </p:cNvPr>
            <p:cNvSpPr/>
            <p:nvPr/>
          </p:nvSpPr>
          <p:spPr>
            <a:xfrm>
              <a:off x="10483644" y="4839127"/>
              <a:ext cx="1387497" cy="13544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1" name="Group 20">
            <a:extLst>
              <a:ext uri="{FF2B5EF4-FFF2-40B4-BE49-F238E27FC236}">
                <a16:creationId xmlns:a16="http://schemas.microsoft.com/office/drawing/2014/main" id="{E922488D-66CF-4547-C486-17025D0B38E3}"/>
              </a:ext>
            </a:extLst>
          </p:cNvPr>
          <p:cNvGrpSpPr/>
          <p:nvPr/>
        </p:nvGrpSpPr>
        <p:grpSpPr>
          <a:xfrm>
            <a:off x="3295274" y="3425708"/>
            <a:ext cx="3154745" cy="3079836"/>
            <a:chOff x="3626562" y="2666043"/>
            <a:chExt cx="2520613" cy="2460761"/>
          </a:xfrm>
        </p:grpSpPr>
        <p:pic>
          <p:nvPicPr>
            <p:cNvPr id="22" name="Picture 14" descr="Omnipod® 5 Automated Insulin Delivery System | Omnipod">
              <a:extLst>
                <a:ext uri="{FF2B5EF4-FFF2-40B4-BE49-F238E27FC236}">
                  <a16:creationId xmlns:a16="http://schemas.microsoft.com/office/drawing/2014/main" id="{807C10AE-E0B3-A9C7-5610-1244257B3DE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53789"/>
            <a:stretch/>
          </p:blipFill>
          <p:spPr bwMode="auto">
            <a:xfrm>
              <a:off x="3626562" y="2666043"/>
              <a:ext cx="1705726" cy="246076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6" descr="Dexcom G7 now integrates with Omnipod® 5 | Dexcom">
              <a:extLst>
                <a:ext uri="{FF2B5EF4-FFF2-40B4-BE49-F238E27FC236}">
                  <a16:creationId xmlns:a16="http://schemas.microsoft.com/office/drawing/2014/main" id="{4C2F3B65-8BD5-DDE3-2F90-90C2F3943BC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129" r="23459" b="11484"/>
            <a:stretch/>
          </p:blipFill>
          <p:spPr bwMode="auto">
            <a:xfrm>
              <a:off x="5005875" y="3429000"/>
              <a:ext cx="1141300" cy="1064482"/>
            </a:xfrm>
            <a:prstGeom prst="rect">
              <a:avLst/>
            </a:prstGeom>
            <a:noFill/>
            <a:extLst>
              <a:ext uri="{909E8E84-426E-40DD-AFC4-6F175D3DCCD1}">
                <a14:hiddenFill xmlns:a14="http://schemas.microsoft.com/office/drawing/2010/main">
                  <a:solidFill>
                    <a:srgbClr val="FFFFFF"/>
                  </a:solidFill>
                </a14:hiddenFill>
              </a:ext>
            </a:extLst>
          </p:spPr>
        </p:pic>
      </p:grpSp>
      <p:pic>
        <p:nvPicPr>
          <p:cNvPr id="24" name="Picture 18" descr="Tandem Diabetes Care Receives CE Mark for t:slim X2 Insulin Pump - iData  Research">
            <a:extLst>
              <a:ext uri="{FF2B5EF4-FFF2-40B4-BE49-F238E27FC236}">
                <a16:creationId xmlns:a16="http://schemas.microsoft.com/office/drawing/2014/main" id="{3720E97B-FDC2-D80E-F37C-28963F5617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982" y="2382201"/>
            <a:ext cx="2820959" cy="2201814"/>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FE83CEDB-677A-D2DF-664A-825CF2D686C6}"/>
              </a:ext>
            </a:extLst>
          </p:cNvPr>
          <p:cNvSpPr txBox="1"/>
          <p:nvPr/>
        </p:nvSpPr>
        <p:spPr>
          <a:xfrm>
            <a:off x="67619" y="1705583"/>
            <a:ext cx="3367129" cy="830997"/>
          </a:xfrm>
          <a:prstGeom prst="rect">
            <a:avLst/>
          </a:prstGeom>
          <a:noFill/>
        </p:spPr>
        <p:txBody>
          <a:bodyPr wrap="square" lIns="91440" tIns="45720" rIns="91440" bIns="45720" rtlCol="0" anchor="t">
            <a:spAutoFit/>
          </a:bodyPr>
          <a:lstStyle/>
          <a:p>
            <a:pPr algn="ctr"/>
            <a:r>
              <a:rPr lang="en-CA" sz="1400" b="1" dirty="0"/>
              <a:t>Tandem</a:t>
            </a:r>
            <a:r>
              <a:rPr lang="en-CA" sz="1400" dirty="0"/>
              <a:t> t:slim X2 </a:t>
            </a:r>
            <a:r>
              <a:rPr lang="en-CA" sz="1400" dirty="0" smtClean="0"/>
              <a:t>with </a:t>
            </a:r>
            <a:r>
              <a:rPr lang="en-CA" sz="1400" dirty="0"/>
              <a:t>Control-IQ Technology and </a:t>
            </a:r>
            <a:r>
              <a:rPr lang="en-CA" sz="1400" dirty="0" err="1"/>
              <a:t>Dexcom</a:t>
            </a:r>
            <a:r>
              <a:rPr lang="en-CA" sz="1400" dirty="0"/>
              <a:t> </a:t>
            </a:r>
            <a:r>
              <a:rPr lang="en-CA" sz="1400" dirty="0" smtClean="0"/>
              <a:t>G6/G7</a:t>
            </a:r>
            <a:endParaRPr lang="en-CA" sz="1400" dirty="0"/>
          </a:p>
          <a:p>
            <a:pPr algn="ctr"/>
            <a:endParaRPr lang="en-CA" sz="2000" dirty="0"/>
          </a:p>
        </p:txBody>
      </p:sp>
      <p:sp>
        <p:nvSpPr>
          <p:cNvPr id="26" name="TextBox 25">
            <a:extLst>
              <a:ext uri="{FF2B5EF4-FFF2-40B4-BE49-F238E27FC236}">
                <a16:creationId xmlns:a16="http://schemas.microsoft.com/office/drawing/2014/main" id="{A882C0DE-3E67-0D1C-3CFD-2B69CCD7ADA6}"/>
              </a:ext>
            </a:extLst>
          </p:cNvPr>
          <p:cNvSpPr txBox="1"/>
          <p:nvPr/>
        </p:nvSpPr>
        <p:spPr>
          <a:xfrm>
            <a:off x="3199623" y="2670445"/>
            <a:ext cx="3447148" cy="523220"/>
          </a:xfrm>
          <a:prstGeom prst="rect">
            <a:avLst/>
          </a:prstGeom>
          <a:noFill/>
        </p:spPr>
        <p:txBody>
          <a:bodyPr wrap="square">
            <a:spAutoFit/>
          </a:bodyPr>
          <a:lstStyle/>
          <a:p>
            <a:pPr algn="ctr"/>
            <a:r>
              <a:rPr lang="en-CA" sz="1400" b="1" dirty="0" err="1" smtClean="0"/>
              <a:t>Omnipod</a:t>
            </a:r>
            <a:r>
              <a:rPr lang="en-CA" sz="1400" dirty="0" smtClean="0"/>
              <a:t> </a:t>
            </a:r>
            <a:r>
              <a:rPr lang="en-CA" sz="1400" dirty="0"/>
              <a:t>5 with </a:t>
            </a:r>
            <a:br>
              <a:rPr lang="en-CA" sz="1400" dirty="0"/>
            </a:br>
            <a:r>
              <a:rPr lang="en-CA" sz="1400" dirty="0" err="1"/>
              <a:t>Dexcom</a:t>
            </a:r>
            <a:r>
              <a:rPr lang="en-CA" sz="1400" dirty="0"/>
              <a:t> </a:t>
            </a:r>
            <a:r>
              <a:rPr lang="en-CA" sz="1400" dirty="0" smtClean="0"/>
              <a:t>G6/G7</a:t>
            </a:r>
            <a:endParaRPr lang="en-CA" sz="1400" dirty="0"/>
          </a:p>
        </p:txBody>
      </p:sp>
      <p:sp>
        <p:nvSpPr>
          <p:cNvPr id="27" name="TextBox 26">
            <a:extLst>
              <a:ext uri="{FF2B5EF4-FFF2-40B4-BE49-F238E27FC236}">
                <a16:creationId xmlns:a16="http://schemas.microsoft.com/office/drawing/2014/main" id="{D2655BB5-B8DA-5354-2B40-7822D56D7523}"/>
              </a:ext>
            </a:extLst>
          </p:cNvPr>
          <p:cNvSpPr txBox="1"/>
          <p:nvPr/>
        </p:nvSpPr>
        <p:spPr>
          <a:xfrm>
            <a:off x="6170649" y="1581456"/>
            <a:ext cx="4163324" cy="523220"/>
          </a:xfrm>
          <a:prstGeom prst="rect">
            <a:avLst/>
          </a:prstGeom>
          <a:noFill/>
        </p:spPr>
        <p:txBody>
          <a:bodyPr wrap="square">
            <a:spAutoFit/>
          </a:bodyPr>
          <a:lstStyle/>
          <a:p>
            <a:pPr algn="ctr"/>
            <a:r>
              <a:rPr lang="en-CA" sz="1400" b="1" dirty="0" smtClean="0"/>
              <a:t>Ypsomed</a:t>
            </a:r>
            <a:r>
              <a:rPr lang="en-CA" sz="1400" dirty="0" smtClean="0"/>
              <a:t> pump and </a:t>
            </a:r>
            <a:r>
              <a:rPr lang="en-CA" sz="1400" dirty="0" err="1" smtClean="0"/>
              <a:t>Dexcom</a:t>
            </a:r>
            <a:r>
              <a:rPr lang="en-CA" sz="1400" dirty="0" smtClean="0"/>
              <a:t> </a:t>
            </a:r>
            <a:r>
              <a:rPr lang="en-CA" sz="1400" dirty="0"/>
              <a:t>G6 </a:t>
            </a:r>
            <a:r>
              <a:rPr lang="en-CA" sz="1400" dirty="0" smtClean="0"/>
              <a:t>with                       </a:t>
            </a:r>
            <a:r>
              <a:rPr lang="en-CA" sz="1400" dirty="0" err="1" smtClean="0"/>
              <a:t>mylife</a:t>
            </a:r>
            <a:r>
              <a:rPr lang="en-CA" sz="1400" dirty="0" smtClean="0"/>
              <a:t> </a:t>
            </a:r>
            <a:r>
              <a:rPr lang="en-CA" sz="1400" dirty="0" err="1" smtClean="0"/>
              <a:t>CamAPS</a:t>
            </a:r>
            <a:r>
              <a:rPr lang="en-CA" sz="1400" dirty="0" smtClean="0"/>
              <a:t> FX App on Android Phone </a:t>
            </a:r>
            <a:endParaRPr lang="en-CA" sz="1400" dirty="0"/>
          </a:p>
        </p:txBody>
      </p:sp>
      <p:pic>
        <p:nvPicPr>
          <p:cNvPr id="28" name="Content Placeholder 2" descr="A close up of a device&#10;&#10;AI-generated content may be incorrect.">
            <a:extLst>
              <a:ext uri="{FF2B5EF4-FFF2-40B4-BE49-F238E27FC236}">
                <a16:creationId xmlns:a16="http://schemas.microsoft.com/office/drawing/2014/main" id="{8317B2ED-2D16-F3C1-BA22-B0EDF7A455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3182" y="3565987"/>
            <a:ext cx="1048066" cy="698711"/>
          </a:xfrm>
          <a:prstGeom prst="rect">
            <a:avLst/>
          </a:prstGeom>
        </p:spPr>
      </p:pic>
      <p:pic>
        <p:nvPicPr>
          <p:cNvPr id="29" name="Content Placeholder 2" descr="A close up of a device&#10;&#10;AI-generated content may be incorrect.">
            <a:extLst>
              <a:ext uri="{FF2B5EF4-FFF2-40B4-BE49-F238E27FC236}">
                <a16:creationId xmlns:a16="http://schemas.microsoft.com/office/drawing/2014/main" id="{8E83CB5D-CD47-60BC-9822-3A21097A05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0738" y="3877970"/>
            <a:ext cx="1048066" cy="698711"/>
          </a:xfrm>
          <a:prstGeom prst="rect">
            <a:avLst/>
          </a:prstGeom>
        </p:spPr>
      </p:pic>
      <p:pic>
        <p:nvPicPr>
          <p:cNvPr id="30" name="Picture 29" descr="A white circular object with a black background&#10;&#10;AI-generated content may be incorrect.">
            <a:extLst>
              <a:ext uri="{FF2B5EF4-FFF2-40B4-BE49-F238E27FC236}">
                <a16:creationId xmlns:a16="http://schemas.microsoft.com/office/drawing/2014/main" id="{3C18FEE4-8332-2B08-1A30-06A70789914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1449" y="3650496"/>
            <a:ext cx="1384389" cy="1153658"/>
          </a:xfrm>
          <a:prstGeom prst="rect">
            <a:avLst/>
          </a:prstGeom>
        </p:spPr>
      </p:pic>
      <p:pic>
        <p:nvPicPr>
          <p:cNvPr id="32" name="Picture 30" descr="Graphical user interface, application&#10;&#10;Description automatically generated">
            <a:extLst>
              <a:ext uri="{FF2B5EF4-FFF2-40B4-BE49-F238E27FC236}">
                <a16:creationId xmlns:a16="http://schemas.microsoft.com/office/drawing/2014/main" id="{BFF2E0E0-49A7-FEDB-137A-177A522C7F6E}"/>
              </a:ext>
            </a:extLst>
          </p:cNvPr>
          <p:cNvPicPr>
            <a:picLocks noGrp="1" noChangeAspect="1"/>
          </p:cNvPicPr>
          <p:nvPr>
            <p:ph sz="quarter" idx="14"/>
          </p:nvPr>
        </p:nvPicPr>
        <p:blipFill>
          <a:blip r:embed="rId9"/>
          <a:stretch>
            <a:fillRect/>
          </a:stretch>
        </p:blipFill>
        <p:spPr>
          <a:xfrm>
            <a:off x="9463078" y="3761622"/>
            <a:ext cx="2232691" cy="2408008"/>
          </a:xfrm>
          <a:prstGeom prst="rect">
            <a:avLst/>
          </a:prstGeom>
        </p:spPr>
      </p:pic>
      <p:sp>
        <p:nvSpPr>
          <p:cNvPr id="2" name="Rectangle 1"/>
          <p:cNvSpPr/>
          <p:nvPr/>
        </p:nvSpPr>
        <p:spPr>
          <a:xfrm>
            <a:off x="9444811" y="2906682"/>
            <a:ext cx="2433763" cy="523220"/>
          </a:xfrm>
          <a:prstGeom prst="rect">
            <a:avLst/>
          </a:prstGeom>
        </p:spPr>
        <p:txBody>
          <a:bodyPr wrap="square">
            <a:spAutoFit/>
          </a:bodyPr>
          <a:lstStyle/>
          <a:p>
            <a:pPr algn="ctr"/>
            <a:r>
              <a:rPr lang="en-CA" sz="1400" b="1" dirty="0" smtClean="0"/>
              <a:t>Medtronic</a:t>
            </a:r>
            <a:r>
              <a:rPr lang="en-CA" sz="1400" dirty="0" smtClean="0"/>
              <a:t> 780g with  Guardian 4</a:t>
            </a:r>
            <a:endParaRPr lang="en-CA" sz="1400" dirty="0"/>
          </a:p>
        </p:txBody>
      </p:sp>
      <p:sp>
        <p:nvSpPr>
          <p:cNvPr id="3" name="TextBox 2"/>
          <p:cNvSpPr txBox="1"/>
          <p:nvPr/>
        </p:nvSpPr>
        <p:spPr>
          <a:xfrm>
            <a:off x="9868619" y="6488668"/>
            <a:ext cx="2176732" cy="261610"/>
          </a:xfrm>
          <a:prstGeom prst="rect">
            <a:avLst/>
          </a:prstGeom>
          <a:solidFill>
            <a:schemeClr val="bg1"/>
          </a:solidFill>
        </p:spPr>
        <p:txBody>
          <a:bodyPr wrap="square" rtlCol="0">
            <a:spAutoFit/>
          </a:bodyPr>
          <a:lstStyle/>
          <a:p>
            <a:r>
              <a:rPr lang="en-US" sz="1100" dirty="0" smtClean="0"/>
              <a:t>Ilana Halperin MSc MD FRCPC</a:t>
            </a:r>
            <a:endParaRPr lang="en-US" sz="1100" dirty="0"/>
          </a:p>
        </p:txBody>
      </p:sp>
    </p:spTree>
    <p:extLst>
      <p:ext uri="{BB962C8B-B14F-4D97-AF65-F5344CB8AC3E}">
        <p14:creationId xmlns:p14="http://schemas.microsoft.com/office/powerpoint/2010/main" val="5187674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Content Placeholder 5">
            <a:extLst>
              <a:ext uri="{FF2B5EF4-FFF2-40B4-BE49-F238E27FC236}">
                <a16:creationId xmlns:a16="http://schemas.microsoft.com/office/drawing/2014/main" id="{9D2385C8-DED9-D6F5-73B4-9B51475434C8}"/>
              </a:ext>
            </a:extLst>
          </p:cNvPr>
          <p:cNvGraphicFramePr>
            <a:graphicFrameLocks/>
          </p:cNvGraphicFramePr>
          <p:nvPr>
            <p:extLst/>
          </p:nvPr>
        </p:nvGraphicFramePr>
        <p:xfrm>
          <a:off x="492497" y="270441"/>
          <a:ext cx="11417300" cy="6357856"/>
        </p:xfrm>
        <a:graphic>
          <a:graphicData uri="http://schemas.openxmlformats.org/drawingml/2006/table">
            <a:tbl>
              <a:tblPr firstRow="1" bandRow="1">
                <a:tableStyleId>{7DF18680-E054-41AD-8BC1-D1AEF772440D}</a:tableStyleId>
              </a:tblPr>
              <a:tblGrid>
                <a:gridCol w="2074434">
                  <a:extLst>
                    <a:ext uri="{9D8B030D-6E8A-4147-A177-3AD203B41FA5}">
                      <a16:colId xmlns:a16="http://schemas.microsoft.com/office/drawing/2014/main" val="443029773"/>
                    </a:ext>
                  </a:extLst>
                </a:gridCol>
                <a:gridCol w="2422811">
                  <a:extLst>
                    <a:ext uri="{9D8B030D-6E8A-4147-A177-3AD203B41FA5}">
                      <a16:colId xmlns:a16="http://schemas.microsoft.com/office/drawing/2014/main" val="1113995219"/>
                    </a:ext>
                  </a:extLst>
                </a:gridCol>
                <a:gridCol w="2422811">
                  <a:extLst>
                    <a:ext uri="{9D8B030D-6E8A-4147-A177-3AD203B41FA5}">
                      <a16:colId xmlns:a16="http://schemas.microsoft.com/office/drawing/2014/main" val="637888938"/>
                    </a:ext>
                  </a:extLst>
                </a:gridCol>
                <a:gridCol w="2248622">
                  <a:extLst>
                    <a:ext uri="{9D8B030D-6E8A-4147-A177-3AD203B41FA5}">
                      <a16:colId xmlns:a16="http://schemas.microsoft.com/office/drawing/2014/main" val="4244401993"/>
                    </a:ext>
                  </a:extLst>
                </a:gridCol>
                <a:gridCol w="2248622">
                  <a:extLst>
                    <a:ext uri="{9D8B030D-6E8A-4147-A177-3AD203B41FA5}">
                      <a16:colId xmlns:a16="http://schemas.microsoft.com/office/drawing/2014/main" val="1473353828"/>
                    </a:ext>
                  </a:extLst>
                </a:gridCol>
              </a:tblGrid>
              <a:tr h="775284">
                <a:tc>
                  <a:txBody>
                    <a:bodyPr/>
                    <a:lstStyle/>
                    <a:p>
                      <a:endParaRPr lang="en-CA" sz="1600" dirty="0">
                        <a:latin typeface="Gilroy" panose="020B0604020202020204" charset="0"/>
                        <a:cs typeface="Gilroy" panose="020B0604020202020204" charset="0"/>
                      </a:endParaRPr>
                    </a:p>
                  </a:txBody>
                  <a:tcPr anchor="ctr"/>
                </a:tc>
                <a:tc>
                  <a:txBody>
                    <a:bodyPr/>
                    <a:lstStyle/>
                    <a:p>
                      <a:pPr algn="ctr"/>
                      <a:r>
                        <a:rPr lang="en-CA" sz="1600" dirty="0" smtClean="0"/>
                        <a:t>Medtronic 780g</a:t>
                      </a:r>
                      <a:r>
                        <a:rPr lang="en-CA" sz="1600" baseline="0" dirty="0" smtClean="0"/>
                        <a:t> </a:t>
                      </a:r>
                      <a:endParaRPr lang="en-CA" sz="1600" dirty="0">
                        <a:latin typeface="Gilroy" panose="020B0604020202020204" charset="0"/>
                        <a:cs typeface="Gilroy" panose="020B0604020202020204" charset="0"/>
                      </a:endParaRPr>
                    </a:p>
                  </a:txBody>
                  <a:tcPr anchor="ctr"/>
                </a:tc>
                <a:tc>
                  <a:txBody>
                    <a:bodyPr/>
                    <a:lstStyle/>
                    <a:p>
                      <a:pPr algn="ctr"/>
                      <a:r>
                        <a:rPr lang="en-CA" sz="1600" dirty="0"/>
                        <a:t>Tandem t:slim X2 Insulin Pump with Control-IQ Technology</a:t>
                      </a:r>
                      <a:endParaRPr lang="en-CA" sz="1600" dirty="0">
                        <a:latin typeface="Gilroy" panose="020B0604020202020204" charset="0"/>
                        <a:cs typeface="Gilroy" panose="020B0604020202020204" charset="0"/>
                      </a:endParaRPr>
                    </a:p>
                  </a:txBody>
                  <a:tcPr anchor="ctr"/>
                </a:tc>
                <a:tc>
                  <a:txBody>
                    <a:bodyPr/>
                    <a:lstStyle/>
                    <a:p>
                      <a:pPr algn="ctr"/>
                      <a:r>
                        <a:rPr lang="en-CA" sz="1600" dirty="0" err="1"/>
                        <a:t>Omnipod</a:t>
                      </a:r>
                      <a:r>
                        <a:rPr lang="en-CA" sz="1600" u="none" strike="noStrike" baseline="30000" noProof="0" dirty="0"/>
                        <a:t>®</a:t>
                      </a:r>
                      <a:r>
                        <a:rPr lang="en-CA" sz="1600" dirty="0"/>
                        <a:t> 5</a:t>
                      </a:r>
                      <a:endParaRPr lang="en-CA" sz="1600" b="0" i="0" u="none" strike="noStrike" baseline="30000" noProof="0" dirty="0">
                        <a:solidFill>
                          <a:srgbClr val="434141"/>
                        </a:solidFill>
                        <a:latin typeface="Gilroy" panose="020B0604020202020204" charset="0"/>
                        <a:cs typeface="Gilroy" panose="020B0604020202020204" charset="0"/>
                      </a:endParaRPr>
                    </a:p>
                  </a:txBody>
                  <a:tcPr anchor="ctr"/>
                </a:tc>
                <a:tc>
                  <a:txBody>
                    <a:bodyPr/>
                    <a:lstStyle/>
                    <a:p>
                      <a:pPr lvl="0" algn="ctr">
                        <a:buNone/>
                      </a:pPr>
                      <a:r>
                        <a:rPr lang="en-CA" sz="1600" u="none" strike="noStrike" noProof="0" dirty="0" err="1"/>
                        <a:t>mylife</a:t>
                      </a:r>
                      <a:r>
                        <a:rPr lang="en-CA" sz="1600" u="none" strike="noStrike" noProof="0" dirty="0"/>
                        <a:t> </a:t>
                      </a:r>
                      <a:r>
                        <a:rPr lang="en-CA" sz="1600" u="none" strike="noStrike" noProof="0" dirty="0" err="1"/>
                        <a:t>YpsoPump</a:t>
                      </a:r>
                      <a:r>
                        <a:rPr lang="en-CA" sz="1600" u="none" strike="noStrike" noProof="0" dirty="0"/>
                        <a:t> with </a:t>
                      </a:r>
                      <a:r>
                        <a:rPr lang="en-CA" sz="1600" u="none" strike="noStrike" noProof="0" dirty="0" err="1"/>
                        <a:t>mylife</a:t>
                      </a:r>
                      <a:r>
                        <a:rPr lang="en-CA" sz="1600" u="none" strike="noStrike" noProof="0" dirty="0"/>
                        <a:t> </a:t>
                      </a:r>
                      <a:r>
                        <a:rPr lang="en-CA" sz="1600" u="none" strike="noStrike" noProof="0" dirty="0" err="1"/>
                        <a:t>CamAPS</a:t>
                      </a:r>
                      <a:r>
                        <a:rPr lang="en-CA" sz="1600" u="none" strike="noStrike" noProof="0" dirty="0"/>
                        <a:t> FX algorithm</a:t>
                      </a:r>
                      <a:endParaRPr lang="en-US" sz="1600" b="1" dirty="0">
                        <a:latin typeface="Gilroy" panose="020B0604020202020204" charset="0"/>
                        <a:cs typeface="Gilroy" panose="020B0604020202020204" charset="0"/>
                      </a:endParaRPr>
                    </a:p>
                  </a:txBody>
                  <a:tcPr anchor="ctr"/>
                </a:tc>
                <a:extLst>
                  <a:ext uri="{0D108BD9-81ED-4DB2-BD59-A6C34878D82A}">
                    <a16:rowId xmlns:a16="http://schemas.microsoft.com/office/drawing/2014/main" val="4086509016"/>
                  </a:ext>
                </a:extLst>
              </a:tr>
              <a:tr h="314421">
                <a:tc>
                  <a:txBody>
                    <a:bodyPr/>
                    <a:lstStyle/>
                    <a:p>
                      <a:r>
                        <a:rPr lang="en-CA" sz="1800" b="1" dirty="0"/>
                        <a:t>Age indication</a:t>
                      </a:r>
                      <a:endParaRPr lang="en-CA" sz="1800" b="1" dirty="0">
                        <a:latin typeface="+mn-lt"/>
                        <a:cs typeface="Gilroy" panose="020B0604020202020204" charset="0"/>
                      </a:endParaRPr>
                    </a:p>
                  </a:txBody>
                  <a:tcPr anchor="ctr"/>
                </a:tc>
                <a:tc>
                  <a:txBody>
                    <a:bodyPr/>
                    <a:lstStyle/>
                    <a:p>
                      <a:pPr algn="ctr"/>
                      <a:r>
                        <a:rPr lang="en-CA" sz="1400" dirty="0" smtClean="0"/>
                        <a:t>6 years to 80</a:t>
                      </a:r>
                      <a:r>
                        <a:rPr lang="en-CA" sz="1400" baseline="0" dirty="0" smtClean="0"/>
                        <a:t> years</a:t>
                      </a:r>
                      <a:endParaRPr lang="en-CA" sz="1400" dirty="0">
                        <a:latin typeface="Gilroy" panose="020B0604020202020204"/>
                        <a:cs typeface="Gilroy" panose="020B0604020202020204" charset="0"/>
                      </a:endParaRPr>
                    </a:p>
                  </a:txBody>
                  <a:tcPr anchor="ctr"/>
                </a:tc>
                <a:tc>
                  <a:txBody>
                    <a:bodyPr/>
                    <a:lstStyle/>
                    <a:p>
                      <a:pPr algn="ctr"/>
                      <a:r>
                        <a:rPr lang="en-CA" sz="1400"/>
                        <a:t>6 years and older</a:t>
                      </a:r>
                      <a:endParaRPr lang="en-CA" sz="1400">
                        <a:latin typeface="Gilroy" panose="020B0604020202020204"/>
                        <a:cs typeface="Gilroy" panose="020B0604020202020204" charset="0"/>
                      </a:endParaRPr>
                    </a:p>
                  </a:txBody>
                  <a:tcPr anchor="ctr"/>
                </a:tc>
                <a:tc>
                  <a:txBody>
                    <a:bodyPr/>
                    <a:lstStyle/>
                    <a:p>
                      <a:pPr algn="ctr"/>
                      <a:r>
                        <a:rPr lang="en-CA" sz="1400"/>
                        <a:t>2 years and older</a:t>
                      </a:r>
                      <a:endParaRPr lang="en-CA" sz="1400">
                        <a:latin typeface="Gilroy" panose="020B0604020202020204"/>
                        <a:cs typeface="Gilroy" panose="020B0604020202020204" charset="0"/>
                      </a:endParaRPr>
                    </a:p>
                  </a:txBody>
                  <a:tcPr anchor="ctr"/>
                </a:tc>
                <a:tc>
                  <a:txBody>
                    <a:bodyPr/>
                    <a:lstStyle/>
                    <a:p>
                      <a:pPr algn="ctr"/>
                      <a:r>
                        <a:rPr lang="en-CA" sz="1400"/>
                        <a:t>2 years and older</a:t>
                      </a:r>
                      <a:endParaRPr lang="en-CA" sz="1400">
                        <a:latin typeface="Gilroy" panose="020B0604020202020204"/>
                        <a:cs typeface="Gilroy" panose="020B0604020202020204" charset="0"/>
                      </a:endParaRPr>
                    </a:p>
                  </a:txBody>
                  <a:tcPr anchor="ctr"/>
                </a:tc>
                <a:extLst>
                  <a:ext uri="{0D108BD9-81ED-4DB2-BD59-A6C34878D82A}">
                    <a16:rowId xmlns:a16="http://schemas.microsoft.com/office/drawing/2014/main" val="149359654"/>
                  </a:ext>
                </a:extLst>
              </a:tr>
              <a:tr h="314421">
                <a:tc>
                  <a:txBody>
                    <a:bodyPr/>
                    <a:lstStyle/>
                    <a:p>
                      <a:r>
                        <a:rPr lang="en-CA" sz="1800" b="1" dirty="0" smtClean="0"/>
                        <a:t>CGM (duration)</a:t>
                      </a:r>
                      <a:endParaRPr lang="en-CA" sz="1800" b="1" dirty="0">
                        <a:latin typeface="+mn-lt"/>
                        <a:cs typeface="Gilroy" panose="020B0604020202020204" charset="0"/>
                      </a:endParaRPr>
                    </a:p>
                  </a:txBody>
                  <a:tcPr anchor="ctr"/>
                </a:tc>
                <a:tc>
                  <a:txBody>
                    <a:bodyPr/>
                    <a:lstStyle/>
                    <a:p>
                      <a:pPr algn="ctr"/>
                      <a:r>
                        <a:rPr lang="en-CA" sz="1400" dirty="0" smtClean="0"/>
                        <a:t>Guardian 4 (7 days)</a:t>
                      </a:r>
                      <a:endParaRPr lang="en-CA" sz="1400" dirty="0">
                        <a:latin typeface="Gilroy" panose="020B0604020202020204"/>
                        <a:cs typeface="Gilroy" panose="020B0604020202020204" charset="0"/>
                      </a:endParaRPr>
                    </a:p>
                  </a:txBody>
                  <a:tcPr anchor="ctr"/>
                </a:tc>
                <a:tc>
                  <a:txBody>
                    <a:bodyPr/>
                    <a:lstStyle/>
                    <a:p>
                      <a:pPr algn="ctr"/>
                      <a:r>
                        <a:rPr lang="en-CA" sz="1400" dirty="0" err="1" smtClean="0"/>
                        <a:t>Dexcom</a:t>
                      </a:r>
                      <a:r>
                        <a:rPr lang="en-CA" sz="1400" dirty="0" smtClean="0"/>
                        <a:t> G6 </a:t>
                      </a:r>
                      <a:r>
                        <a:rPr lang="en-CA" sz="1400" dirty="0"/>
                        <a:t>&amp; </a:t>
                      </a:r>
                      <a:r>
                        <a:rPr lang="en-CA" sz="1400" dirty="0" smtClean="0"/>
                        <a:t>G7 (10 days)</a:t>
                      </a:r>
                      <a:endParaRPr lang="en-CA" sz="1400" dirty="0">
                        <a:latin typeface="Gilroy" panose="020B0604020202020204"/>
                        <a:cs typeface="Gilroy" panose="020B0604020202020204" charset="0"/>
                      </a:endParaRPr>
                    </a:p>
                  </a:txBody>
                  <a:tcPr anchor="ctr"/>
                </a:tc>
                <a:tc>
                  <a:txBody>
                    <a:bodyPr/>
                    <a:lstStyle/>
                    <a:p>
                      <a:pPr algn="ctr"/>
                      <a:r>
                        <a:rPr lang="en-CA" sz="1400" dirty="0" err="1" smtClean="0"/>
                        <a:t>Dexcom</a:t>
                      </a:r>
                      <a:r>
                        <a:rPr lang="en-CA" sz="1400" dirty="0" smtClean="0"/>
                        <a:t> G6 &amp; G7 (10 days)</a:t>
                      </a:r>
                      <a:endParaRPr lang="en-CA" sz="1400" dirty="0">
                        <a:latin typeface="Gilroy" panose="020B0604020202020204"/>
                        <a:cs typeface="Gilroy" panose="020B0604020202020204" charset="0"/>
                      </a:endParaRPr>
                    </a:p>
                  </a:txBody>
                  <a:tcPr anchor="ctr"/>
                </a:tc>
                <a:tc>
                  <a:txBody>
                    <a:bodyPr/>
                    <a:lstStyle/>
                    <a:p>
                      <a:pPr algn="ctr"/>
                      <a:r>
                        <a:rPr lang="en-CA" sz="1400" dirty="0" err="1" smtClean="0"/>
                        <a:t>Dexcom</a:t>
                      </a:r>
                      <a:r>
                        <a:rPr lang="en-CA" sz="1400" dirty="0" smtClean="0"/>
                        <a:t> G6 (10 days)</a:t>
                      </a:r>
                      <a:endParaRPr lang="en-CA" sz="1400" dirty="0">
                        <a:latin typeface="Gilroy" panose="020B0604020202020204"/>
                        <a:cs typeface="Gilroy" panose="020B0604020202020204" charset="0"/>
                      </a:endParaRPr>
                    </a:p>
                  </a:txBody>
                  <a:tcPr anchor="ctr"/>
                </a:tc>
                <a:extLst>
                  <a:ext uri="{0D108BD9-81ED-4DB2-BD59-A6C34878D82A}">
                    <a16:rowId xmlns:a16="http://schemas.microsoft.com/office/drawing/2014/main" val="2768890185"/>
                  </a:ext>
                </a:extLst>
              </a:tr>
              <a:tr h="314421">
                <a:tc>
                  <a:txBody>
                    <a:bodyPr/>
                    <a:lstStyle/>
                    <a:p>
                      <a:r>
                        <a:rPr lang="en-CA" sz="1800" b="1" dirty="0"/>
                        <a:t>Phone compatibility</a:t>
                      </a:r>
                      <a:endParaRPr lang="en-CA" sz="1800" b="1" dirty="0">
                        <a:latin typeface="+mn-lt"/>
                        <a:cs typeface="Gilroy" panose="020B0604020202020204" charset="0"/>
                      </a:endParaRPr>
                    </a:p>
                  </a:txBody>
                  <a:tcPr anchor="ctr"/>
                </a:tc>
                <a:tc>
                  <a:txBody>
                    <a:bodyPr/>
                    <a:lstStyle/>
                    <a:p>
                      <a:pPr algn="ctr"/>
                      <a:r>
                        <a:rPr lang="en-CA" sz="1400" dirty="0" err="1" smtClean="0"/>
                        <a:t>MiniMed</a:t>
                      </a:r>
                      <a:r>
                        <a:rPr lang="en-CA" sz="1400" baseline="0" dirty="0" smtClean="0"/>
                        <a:t> Mobile App (but not mobile bolus)</a:t>
                      </a:r>
                      <a:endParaRPr lang="en-CA" sz="1400" dirty="0">
                        <a:latin typeface="Gilroy" panose="020B0604020202020204"/>
                        <a:cs typeface="Gilroy" panose="020B0604020202020204" charset="0"/>
                      </a:endParaRPr>
                    </a:p>
                  </a:txBody>
                  <a:tcPr anchor="ctr"/>
                </a:tc>
                <a:tc>
                  <a:txBody>
                    <a:bodyPr/>
                    <a:lstStyle/>
                    <a:p>
                      <a:pPr algn="ctr"/>
                      <a:r>
                        <a:rPr lang="en-CA" sz="1400" dirty="0"/>
                        <a:t>NA</a:t>
                      </a:r>
                      <a:endParaRPr lang="en-CA" sz="1400" dirty="0">
                        <a:latin typeface="Gilroy" panose="020B0604020202020204"/>
                        <a:cs typeface="Gilroy" panose="020B0604020202020204" charset="0"/>
                      </a:endParaRPr>
                    </a:p>
                  </a:txBody>
                  <a:tcPr anchor="ctr"/>
                </a:tc>
                <a:tc>
                  <a:txBody>
                    <a:bodyPr/>
                    <a:lstStyle/>
                    <a:p>
                      <a:pPr algn="ctr"/>
                      <a:r>
                        <a:rPr lang="en-CA" sz="1400" dirty="0"/>
                        <a:t>NA</a:t>
                      </a:r>
                      <a:endParaRPr lang="en-CA" sz="1400" dirty="0">
                        <a:latin typeface="Gilroy" panose="020B0604020202020204"/>
                        <a:cs typeface="Gilroy" panose="020B0604020202020204" charset="0"/>
                      </a:endParaRPr>
                    </a:p>
                  </a:txBody>
                  <a:tcPr anchor="ctr"/>
                </a:tc>
                <a:tc>
                  <a:txBody>
                    <a:bodyPr/>
                    <a:lstStyle/>
                    <a:p>
                      <a:pPr algn="ctr"/>
                      <a:r>
                        <a:rPr lang="en-CA" sz="1400"/>
                        <a:t>Android</a:t>
                      </a:r>
                      <a:endParaRPr lang="en-CA" sz="1400">
                        <a:latin typeface="Gilroy" panose="020B0604020202020204"/>
                        <a:cs typeface="Gilroy" panose="020B0604020202020204" charset="0"/>
                      </a:endParaRPr>
                    </a:p>
                  </a:txBody>
                  <a:tcPr anchor="ctr"/>
                </a:tc>
                <a:extLst>
                  <a:ext uri="{0D108BD9-81ED-4DB2-BD59-A6C34878D82A}">
                    <a16:rowId xmlns:a16="http://schemas.microsoft.com/office/drawing/2014/main" val="2663971014"/>
                  </a:ext>
                </a:extLst>
              </a:tr>
              <a:tr h="314421">
                <a:tc>
                  <a:txBody>
                    <a:bodyPr/>
                    <a:lstStyle/>
                    <a:p>
                      <a:r>
                        <a:rPr lang="en-CA" sz="1800" b="1" dirty="0"/>
                        <a:t>Tubing</a:t>
                      </a:r>
                      <a:endParaRPr lang="en-CA" sz="1800" b="1" dirty="0">
                        <a:latin typeface="+mn-lt"/>
                        <a:cs typeface="Gilroy" panose="020B0604020202020204" charset="0"/>
                      </a:endParaRPr>
                    </a:p>
                  </a:txBody>
                  <a:tcPr/>
                </a:tc>
                <a:tc>
                  <a:txBody>
                    <a:bodyPr/>
                    <a:lstStyle/>
                    <a:p>
                      <a:pPr algn="ctr"/>
                      <a:r>
                        <a:rPr lang="en-CA" sz="1400" dirty="0" smtClean="0"/>
                        <a:t>Yes</a:t>
                      </a:r>
                      <a:endParaRPr lang="en-CA" sz="1400" dirty="0">
                        <a:latin typeface="Gilroy" panose="020B0604020202020204"/>
                        <a:cs typeface="Gilroy" panose="020B0604020202020204" charset="0"/>
                      </a:endParaRPr>
                    </a:p>
                  </a:txBody>
                  <a:tcPr/>
                </a:tc>
                <a:tc>
                  <a:txBody>
                    <a:bodyPr/>
                    <a:lstStyle/>
                    <a:p>
                      <a:pPr algn="ctr"/>
                      <a:r>
                        <a:rPr lang="en-CA" sz="1400" dirty="0"/>
                        <a:t>Yes</a:t>
                      </a:r>
                      <a:endParaRPr lang="en-CA" sz="1400" dirty="0">
                        <a:latin typeface="Gilroy" panose="020B0604020202020204"/>
                        <a:cs typeface="Gilroy" panose="020B0604020202020204" charset="0"/>
                      </a:endParaRPr>
                    </a:p>
                  </a:txBody>
                  <a:tcPr/>
                </a:tc>
                <a:tc>
                  <a:txBody>
                    <a:bodyPr/>
                    <a:lstStyle/>
                    <a:p>
                      <a:pPr algn="ctr"/>
                      <a:r>
                        <a:rPr lang="en-CA" sz="1400" dirty="0"/>
                        <a:t>No</a:t>
                      </a:r>
                      <a:endParaRPr lang="en-CA" sz="1400" dirty="0">
                        <a:latin typeface="Gilroy" panose="020B0604020202020204"/>
                        <a:cs typeface="Gilroy" panose="020B0604020202020204" charset="0"/>
                      </a:endParaRPr>
                    </a:p>
                  </a:txBody>
                  <a:tcPr/>
                </a:tc>
                <a:tc>
                  <a:txBody>
                    <a:bodyPr/>
                    <a:lstStyle/>
                    <a:p>
                      <a:pPr algn="ctr"/>
                      <a:r>
                        <a:rPr lang="en-CA" sz="1400" dirty="0"/>
                        <a:t>Yes</a:t>
                      </a:r>
                      <a:endParaRPr lang="en-CA" sz="1400" dirty="0">
                        <a:latin typeface="Gilroy" panose="020B0604020202020204"/>
                        <a:cs typeface="Gilroy" panose="020B0604020202020204" charset="0"/>
                      </a:endParaRPr>
                    </a:p>
                  </a:txBody>
                  <a:tcPr/>
                </a:tc>
                <a:extLst>
                  <a:ext uri="{0D108BD9-81ED-4DB2-BD59-A6C34878D82A}">
                    <a16:rowId xmlns:a16="http://schemas.microsoft.com/office/drawing/2014/main" val="2781044783"/>
                  </a:ext>
                </a:extLst>
              </a:tr>
              <a:tr h="775284">
                <a:tc>
                  <a:txBody>
                    <a:bodyPr/>
                    <a:lstStyle/>
                    <a:p>
                      <a:r>
                        <a:rPr lang="en-CA" sz="1800" b="1" strike="noStrike" dirty="0"/>
                        <a:t>Battery life</a:t>
                      </a:r>
                      <a:endParaRPr lang="en-CA" sz="1800" b="1" strike="noStrike" dirty="0">
                        <a:latin typeface="+mn-lt"/>
                        <a:cs typeface="Gilroy" panose="020B0604020202020204" charset="0"/>
                      </a:endParaRPr>
                    </a:p>
                  </a:txBody>
                  <a:tcPr/>
                </a:tc>
                <a:tc>
                  <a:txBody>
                    <a:bodyPr/>
                    <a:lstStyle/>
                    <a:p>
                      <a:pPr marL="0" marR="0" lvl="0" indent="0" algn="ctr" rtl="0" eaLnBrk="1" fontAlgn="auto" latinLnBrk="0" hangingPunct="1">
                        <a:lnSpc>
                          <a:spcPct val="100000"/>
                        </a:lnSpc>
                        <a:spcBef>
                          <a:spcPts val="0"/>
                        </a:spcBef>
                        <a:spcAft>
                          <a:spcPts val="0"/>
                        </a:spcAft>
                        <a:buClrTx/>
                        <a:buSzTx/>
                        <a:buFontTx/>
                        <a:buNone/>
                      </a:pPr>
                      <a:r>
                        <a:rPr lang="en-CA" sz="1400" dirty="0" smtClean="0"/>
                        <a:t>1 AA</a:t>
                      </a:r>
                      <a:r>
                        <a:rPr lang="en-CA" sz="1400" baseline="0" dirty="0" smtClean="0"/>
                        <a:t> battery</a:t>
                      </a:r>
                      <a:endParaRPr lang="en-CA" sz="1400" dirty="0">
                        <a:latin typeface="Gilroy" panose="020B0604020202020204"/>
                        <a:cs typeface="Gilroy" panose="020B0604020202020204" charset="0"/>
                      </a:endParaRPr>
                    </a:p>
                  </a:txBody>
                  <a:tcPr/>
                </a:tc>
                <a:tc>
                  <a:txBody>
                    <a:bodyPr/>
                    <a:lstStyle/>
                    <a:p>
                      <a:pPr algn="ctr"/>
                      <a:r>
                        <a:rPr lang="en-CA" sz="1400"/>
                        <a:t>5 – 7 days</a:t>
                      </a:r>
                    </a:p>
                    <a:p>
                      <a:pPr marL="0" marR="0" lvl="0" indent="0" algn="ctr" rtl="0" eaLnBrk="1" fontAlgn="auto" latinLnBrk="0" hangingPunct="1">
                        <a:lnSpc>
                          <a:spcPct val="100000"/>
                        </a:lnSpc>
                        <a:spcBef>
                          <a:spcPts val="0"/>
                        </a:spcBef>
                        <a:spcAft>
                          <a:spcPts val="0"/>
                        </a:spcAft>
                        <a:buClrTx/>
                        <a:buSzTx/>
                        <a:buFontTx/>
                        <a:buNone/>
                      </a:pPr>
                      <a:r>
                        <a:rPr lang="en-CA" sz="1400"/>
                        <a:t>(Rechargeable medical grade lithium)</a:t>
                      </a:r>
                      <a:endParaRPr lang="en-CA" sz="1400">
                        <a:latin typeface="Gilroy" panose="020B0604020202020204"/>
                        <a:cs typeface="Gilroy" panose="020B0604020202020204" charset="0"/>
                      </a:endParaRPr>
                    </a:p>
                  </a:txBody>
                  <a:tcPr/>
                </a:tc>
                <a:tc>
                  <a:txBody>
                    <a:bodyPr/>
                    <a:lstStyle/>
                    <a:p>
                      <a:pPr algn="ctr"/>
                      <a:r>
                        <a:rPr lang="en-CA" sz="1400" dirty="0"/>
                        <a:t>Pod: up to 72 hours (disposable)</a:t>
                      </a:r>
                    </a:p>
                    <a:p>
                      <a:pPr algn="ctr"/>
                      <a:r>
                        <a:rPr lang="en-CA" sz="1400" dirty="0"/>
                        <a:t>Controller: Rechargeable</a:t>
                      </a:r>
                      <a:endParaRPr lang="en-CA" sz="1400" dirty="0">
                        <a:latin typeface="Gilroy" panose="020B0604020202020204"/>
                        <a:cs typeface="Gilroy" panose="020B060402020202020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400" kern="1200" dirty="0">
                          <a:effectLst/>
                        </a:rPr>
                        <a:t>30 days of average use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CA" sz="1400" kern="1200" dirty="0">
                          <a:effectLst/>
                        </a:rPr>
                        <a:t>(</a:t>
                      </a:r>
                      <a:r>
                        <a:rPr lang="en-CA" sz="1400" dirty="0"/>
                        <a:t>1 AAA alkaline battery)</a:t>
                      </a:r>
                      <a:endParaRPr lang="en-CA" sz="1400" dirty="0">
                        <a:latin typeface="Gilroy" panose="020B0604020202020204"/>
                        <a:cs typeface="Gilroy" panose="020B0604020202020204" charset="0"/>
                      </a:endParaRPr>
                    </a:p>
                  </a:txBody>
                  <a:tcPr/>
                </a:tc>
                <a:extLst>
                  <a:ext uri="{0D108BD9-81ED-4DB2-BD59-A6C34878D82A}">
                    <a16:rowId xmlns:a16="http://schemas.microsoft.com/office/drawing/2014/main" val="1616706187"/>
                  </a:ext>
                </a:extLst>
              </a:tr>
              <a:tr h="672926">
                <a:tc>
                  <a:txBody>
                    <a:bodyPr/>
                    <a:lstStyle/>
                    <a:p>
                      <a:r>
                        <a:rPr lang="en-CA" sz="1800" b="1" dirty="0"/>
                        <a:t>Water resistant</a:t>
                      </a:r>
                      <a:endParaRPr lang="en-CA" sz="1800" b="1" dirty="0">
                        <a:latin typeface="+mn-lt"/>
                        <a:cs typeface="Gilroy" panose="020B0604020202020204" charset="0"/>
                      </a:endParaRPr>
                    </a:p>
                  </a:txBody>
                  <a:tcPr/>
                </a:tc>
                <a:tc>
                  <a:txBody>
                    <a:bodyPr/>
                    <a:lstStyle/>
                    <a:p>
                      <a:pPr algn="ctr"/>
                      <a:r>
                        <a:rPr lang="en-CA" sz="1400" baseline="0" dirty="0" smtClean="0"/>
                        <a:t>Yes</a:t>
                      </a:r>
                      <a:endParaRPr lang="en-CA" sz="1400" baseline="0" dirty="0" smtClean="0">
                        <a:latin typeface="Gilroy" panose="020B0604020202020204"/>
                        <a:cs typeface="Gilroy" panose="020B0604020202020204" charset="0"/>
                      </a:endParaRPr>
                    </a:p>
                  </a:txBody>
                  <a:tcPr/>
                </a:tc>
                <a:tc>
                  <a:txBody>
                    <a:bodyPr/>
                    <a:lstStyle/>
                    <a:p>
                      <a:pPr algn="ctr"/>
                      <a:r>
                        <a:rPr lang="en-CA" sz="1400" dirty="0" smtClean="0"/>
                        <a:t>Yes </a:t>
                      </a:r>
                      <a:r>
                        <a:rPr lang="en-CA" sz="1400" dirty="0"/>
                        <a:t/>
                      </a:r>
                      <a:br>
                        <a:rPr lang="en-CA" sz="1400" dirty="0"/>
                      </a:br>
                      <a:r>
                        <a:rPr lang="en-CA" sz="1400" dirty="0"/>
                        <a:t>Not waterproof. Not recommended for bathing </a:t>
                      </a:r>
                      <a:br>
                        <a:rPr lang="en-CA" sz="1400" dirty="0"/>
                      </a:br>
                      <a:r>
                        <a:rPr lang="en-CA" sz="1400" dirty="0"/>
                        <a:t>or swimming</a:t>
                      </a:r>
                      <a:endParaRPr lang="en-CA" sz="1400" baseline="30000" dirty="0">
                        <a:latin typeface="Gilroy" panose="020B0604020202020204"/>
                        <a:cs typeface="Gilroy" panose="020B0604020202020204" charset="0"/>
                      </a:endParaRPr>
                    </a:p>
                  </a:txBody>
                  <a:tcPr/>
                </a:tc>
                <a:tc>
                  <a:txBody>
                    <a:bodyPr/>
                    <a:lstStyle/>
                    <a:p>
                      <a:pPr lvl="0" algn="ctr">
                        <a:buNone/>
                      </a:pPr>
                      <a:r>
                        <a:rPr lang="en-CA" sz="1400" u="none" strike="noStrike" noProof="0" dirty="0"/>
                        <a:t>Pod is waterproof</a:t>
                      </a:r>
                      <a:r>
                        <a:rPr lang="en-CA" sz="1400" baseline="30000" dirty="0"/>
                        <a:t>†</a:t>
                      </a:r>
                      <a:r>
                        <a:rPr lang="en-CA" sz="1400" dirty="0"/>
                        <a:t> </a:t>
                      </a:r>
                      <a:endParaRPr lang="en-CA" sz="1400" u="none" strike="noStrike" baseline="30000" noProof="0" dirty="0"/>
                    </a:p>
                    <a:p>
                      <a:pPr lvl="0" algn="ctr">
                        <a:buNone/>
                      </a:pPr>
                      <a:r>
                        <a:rPr lang="en-CA" sz="1400" u="none" strike="noStrike" noProof="0" dirty="0"/>
                        <a:t>Controller is not</a:t>
                      </a:r>
                      <a:endParaRPr lang="en-CA" sz="1400" dirty="0">
                        <a:latin typeface="Gilroy" panose="020B0604020202020204"/>
                        <a:cs typeface="Gilroy" panose="020B0604020202020204" charset="0"/>
                      </a:endParaRPr>
                    </a:p>
                  </a:txBody>
                  <a:tcPr/>
                </a:tc>
                <a:tc>
                  <a:txBody>
                    <a:bodyPr/>
                    <a:lstStyle/>
                    <a:p>
                      <a:pPr algn="ctr"/>
                      <a:r>
                        <a:rPr lang="en-CA" sz="1400" dirty="0" smtClean="0"/>
                        <a:t>Yes</a:t>
                      </a:r>
                      <a:endParaRPr lang="en-CA" sz="1400" dirty="0">
                        <a:latin typeface="Gilroy" panose="020B0604020202020204"/>
                        <a:cs typeface="Gilroy" panose="020B0604020202020204" charset="0"/>
                      </a:endParaRPr>
                    </a:p>
                  </a:txBody>
                  <a:tcPr/>
                </a:tc>
                <a:extLst>
                  <a:ext uri="{0D108BD9-81ED-4DB2-BD59-A6C34878D82A}">
                    <a16:rowId xmlns:a16="http://schemas.microsoft.com/office/drawing/2014/main" val="2387519095"/>
                  </a:ext>
                </a:extLst>
              </a:tr>
              <a:tr h="672926">
                <a:tc>
                  <a:txBody>
                    <a:bodyPr/>
                    <a:lstStyle/>
                    <a:p>
                      <a:r>
                        <a:rPr lang="en-CA" sz="1800" b="1" u="none" strike="noStrike" noProof="0" dirty="0"/>
                        <a:t>Wireless data upload</a:t>
                      </a:r>
                      <a:endParaRPr lang="en-CA" sz="1800" b="1" dirty="0">
                        <a:solidFill>
                          <a:schemeClr val="tx1"/>
                        </a:solidFill>
                        <a:latin typeface="+mn-lt"/>
                        <a:cs typeface="Gilroy" panose="020B0604020202020204" charset="0"/>
                      </a:endParaRPr>
                    </a:p>
                  </a:txBody>
                  <a:tcPr/>
                </a:tc>
                <a:tc>
                  <a:txBody>
                    <a:bodyPr/>
                    <a:lstStyle/>
                    <a:p>
                      <a:pPr marL="0" lvl="0" algn="ctr" defTabSz="842162" rtl="0" eaLnBrk="1" latinLnBrk="0" hangingPunct="1">
                        <a:buNone/>
                      </a:pPr>
                      <a:r>
                        <a:rPr lang="en-CA" sz="1400" dirty="0" err="1" smtClean="0"/>
                        <a:t>Minimed</a:t>
                      </a:r>
                      <a:r>
                        <a:rPr lang="en-CA" sz="1400" baseline="0" dirty="0" smtClean="0"/>
                        <a:t> Mobile App</a:t>
                      </a:r>
                      <a:endParaRPr lang="en-CA" sz="1400" dirty="0">
                        <a:latin typeface="Gilroy" panose="020B0604020202020204"/>
                      </a:endParaRPr>
                    </a:p>
                  </a:txBody>
                  <a:tcPr/>
                </a:tc>
                <a:tc>
                  <a:txBody>
                    <a:bodyPr/>
                    <a:lstStyle/>
                    <a:p>
                      <a:pPr algn="ctr"/>
                      <a:r>
                        <a:rPr lang="en-CA" sz="1400" dirty="0"/>
                        <a:t>No </a:t>
                      </a:r>
                      <a:endParaRPr lang="en-US" sz="1400" dirty="0">
                        <a:latin typeface="Gilroy" panose="020B0604020202020204"/>
                        <a:cs typeface="Gilroy" panose="020B0604020202020204" charset="0"/>
                      </a:endParaRPr>
                    </a:p>
                  </a:txBody>
                  <a:tcPr/>
                </a:tc>
                <a:tc>
                  <a:txBody>
                    <a:bodyPr/>
                    <a:lstStyle/>
                    <a:p>
                      <a:pPr algn="ctr"/>
                      <a:r>
                        <a:rPr lang="en-CA" sz="1400" dirty="0"/>
                        <a:t>Automatic upload hourly to </a:t>
                      </a:r>
                      <a:r>
                        <a:rPr lang="en-CA" sz="1400" dirty="0" err="1"/>
                        <a:t>Glooko</a:t>
                      </a:r>
                      <a:r>
                        <a:rPr lang="en-CA" sz="1400" dirty="0"/>
                        <a:t> hourly via </a:t>
                      </a:r>
                      <a:r>
                        <a:rPr lang="en-CA" sz="1400" dirty="0" err="1"/>
                        <a:t>Wifi</a:t>
                      </a:r>
                      <a:r>
                        <a:rPr lang="en-CA" sz="1400" dirty="0"/>
                        <a:t> or SIM card (from controller)</a:t>
                      </a:r>
                      <a:endParaRPr lang="en-CA" sz="1400" dirty="0">
                        <a:latin typeface="Gilroy" panose="020B0604020202020204"/>
                        <a:cs typeface="Gilroy" panose="020B0604020202020204" charset="0"/>
                      </a:endParaRPr>
                    </a:p>
                  </a:txBody>
                  <a:tcPr/>
                </a:tc>
                <a:tc>
                  <a:txBody>
                    <a:bodyPr/>
                    <a:lstStyle/>
                    <a:p>
                      <a:pPr algn="ctr"/>
                      <a:r>
                        <a:rPr lang="en-CA" sz="1400" strike="noStrike" dirty="0"/>
                        <a:t>Every hour on </a:t>
                      </a:r>
                      <a:r>
                        <a:rPr lang="en-CA" sz="1400" strike="noStrike" dirty="0" err="1"/>
                        <a:t>mylife</a:t>
                      </a:r>
                      <a:r>
                        <a:rPr lang="en-CA" sz="1400" strike="noStrike" dirty="0"/>
                        <a:t> cloud or </a:t>
                      </a:r>
                      <a:r>
                        <a:rPr lang="en-CA" sz="1400" strike="noStrike" dirty="0" err="1"/>
                        <a:t>Glooko</a:t>
                      </a:r>
                      <a:r>
                        <a:rPr lang="en-CA" sz="1400" strike="noStrike" dirty="0"/>
                        <a:t> or on demand</a:t>
                      </a:r>
                      <a:endParaRPr lang="en-CA" sz="1400" strike="noStrike" dirty="0">
                        <a:latin typeface="Gilroy" panose="020B0604020202020204"/>
                        <a:cs typeface="Gilroy" panose="020B0604020202020204" charset="0"/>
                      </a:endParaRPr>
                    </a:p>
                  </a:txBody>
                  <a:tcPr/>
                </a:tc>
                <a:extLst>
                  <a:ext uri="{0D108BD9-81ED-4DB2-BD59-A6C34878D82A}">
                    <a16:rowId xmlns:a16="http://schemas.microsoft.com/office/drawing/2014/main" val="2484048947"/>
                  </a:ext>
                </a:extLst>
              </a:tr>
              <a:tr h="672926">
                <a:tc>
                  <a:txBody>
                    <a:bodyPr/>
                    <a:lstStyle/>
                    <a:p>
                      <a:r>
                        <a:rPr lang="en-CA" sz="1800" b="1" dirty="0"/>
                        <a:t>HCP access to AID data</a:t>
                      </a:r>
                      <a:endParaRPr lang="en-CA" sz="1800" b="1" dirty="0">
                        <a:latin typeface="+mn-lt"/>
                        <a:cs typeface="Gilroy" panose="020B0604020202020204" charset="0"/>
                      </a:endParaRPr>
                    </a:p>
                  </a:txBody>
                  <a:tcPr anchor="ctr"/>
                </a:tc>
                <a:tc>
                  <a:txBody>
                    <a:bodyPr/>
                    <a:lstStyle/>
                    <a:p>
                      <a:pPr algn="ctr"/>
                      <a:r>
                        <a:rPr lang="en-CA" sz="1400" dirty="0" err="1" smtClean="0"/>
                        <a:t>Carelink</a:t>
                      </a:r>
                      <a:endParaRPr lang="en-CA" sz="1400" dirty="0">
                        <a:latin typeface="Gilroy" panose="020B0604020202020204"/>
                        <a:cs typeface="Gilroy" panose="020B0604020202020204" charset="0"/>
                      </a:endParaRPr>
                    </a:p>
                  </a:txBody>
                  <a:tcPr anchor="ctr"/>
                </a:tc>
                <a:tc>
                  <a:txBody>
                    <a:bodyPr/>
                    <a:lstStyle/>
                    <a:p>
                      <a:pPr algn="ctr"/>
                      <a:r>
                        <a:rPr lang="en-CA" sz="1400"/>
                        <a:t>Tandem Source</a:t>
                      </a:r>
                      <a:endParaRPr lang="en-CA" sz="1400">
                        <a:latin typeface="Gilroy" panose="020B0604020202020204"/>
                        <a:cs typeface="Gilroy" panose="020B0604020202020204" charset="0"/>
                      </a:endParaRPr>
                    </a:p>
                  </a:txBody>
                  <a:tcPr anchor="ctr"/>
                </a:tc>
                <a:tc>
                  <a:txBody>
                    <a:bodyPr/>
                    <a:lstStyle/>
                    <a:p>
                      <a:pPr algn="ctr"/>
                      <a:r>
                        <a:rPr lang="en-CA" sz="1400" dirty="0" err="1"/>
                        <a:t>Glooko</a:t>
                      </a:r>
                      <a:endParaRPr lang="en-CA" sz="1400" dirty="0">
                        <a:latin typeface="Gilroy" panose="020B0604020202020204"/>
                        <a:cs typeface="Gilroy" panose="020B0604020202020204" charset="0"/>
                      </a:endParaRPr>
                    </a:p>
                  </a:txBody>
                  <a:tcPr anchor="ctr"/>
                </a:tc>
                <a:tc>
                  <a:txBody>
                    <a:bodyPr/>
                    <a:lstStyle/>
                    <a:p>
                      <a:pPr algn="ctr"/>
                      <a:r>
                        <a:rPr lang="en-CA" sz="1400" dirty="0" err="1"/>
                        <a:t>mylife</a:t>
                      </a:r>
                      <a:r>
                        <a:rPr lang="en-CA" sz="1400" dirty="0"/>
                        <a:t> cloud</a:t>
                      </a:r>
                      <a:endParaRPr lang="en-CA" sz="1400" dirty="0">
                        <a:latin typeface="Gilroy" panose="020B0604020202020204"/>
                        <a:cs typeface="Gilroy" panose="020B0604020202020204" charset="0"/>
                      </a:endParaRPr>
                    </a:p>
                  </a:txBody>
                  <a:tcPr anchor="ctr"/>
                </a:tc>
                <a:extLst>
                  <a:ext uri="{0D108BD9-81ED-4DB2-BD59-A6C34878D82A}">
                    <a16:rowId xmlns:a16="http://schemas.microsoft.com/office/drawing/2014/main" val="1339153469"/>
                  </a:ext>
                </a:extLst>
              </a:tr>
              <a:tr h="672926">
                <a:tc>
                  <a:txBody>
                    <a:bodyPr/>
                    <a:lstStyle/>
                    <a:p>
                      <a:r>
                        <a:rPr lang="en-CA" sz="1800" b="1" dirty="0" smtClean="0"/>
                        <a:t>Duration of infusion sets</a:t>
                      </a:r>
                      <a:r>
                        <a:rPr lang="en-CA" sz="1800" b="1" baseline="0" dirty="0" smtClean="0"/>
                        <a:t> </a:t>
                      </a:r>
                      <a:endParaRPr lang="en-CA" sz="1800" b="1" dirty="0">
                        <a:latin typeface="+mn-lt"/>
                        <a:cs typeface="Gilroy" panose="020B0604020202020204" charset="0"/>
                      </a:endParaRPr>
                    </a:p>
                  </a:txBody>
                  <a:tcPr anchor="ctr"/>
                </a:tc>
                <a:tc>
                  <a:txBody>
                    <a:bodyPr/>
                    <a:lstStyle/>
                    <a:p>
                      <a:pPr algn="ctr"/>
                      <a:r>
                        <a:rPr lang="en-CA" sz="1400" dirty="0" smtClean="0"/>
                        <a:t>3</a:t>
                      </a:r>
                      <a:r>
                        <a:rPr lang="en-CA" sz="1400" baseline="0" dirty="0" smtClean="0"/>
                        <a:t> and 7 day options</a:t>
                      </a:r>
                      <a:endParaRPr lang="en-CA" sz="1400" dirty="0">
                        <a:latin typeface="Gilroy" panose="020B0604020202020204"/>
                        <a:cs typeface="Gilroy" panose="020B0604020202020204" charset="0"/>
                      </a:endParaRPr>
                    </a:p>
                  </a:txBody>
                  <a:tcPr anchor="ctr"/>
                </a:tc>
                <a:tc>
                  <a:txBody>
                    <a:bodyPr/>
                    <a:lstStyle/>
                    <a:p>
                      <a:pPr algn="ctr"/>
                      <a:r>
                        <a:rPr lang="en-CA" sz="1400" dirty="0" smtClean="0"/>
                        <a:t>3 day</a:t>
                      </a:r>
                      <a:endParaRPr lang="en-CA" sz="1400" dirty="0">
                        <a:latin typeface="Gilroy" panose="020B0604020202020204"/>
                        <a:cs typeface="Gilroy" panose="020B0604020202020204" charset="0"/>
                      </a:endParaRPr>
                    </a:p>
                  </a:txBody>
                  <a:tcPr anchor="ctr"/>
                </a:tc>
                <a:tc>
                  <a:txBody>
                    <a:bodyPr/>
                    <a:lstStyle/>
                    <a:p>
                      <a:pPr algn="ctr"/>
                      <a:r>
                        <a:rPr lang="en-CA" sz="1400" dirty="0" smtClean="0"/>
                        <a:t>3 day</a:t>
                      </a:r>
                      <a:endParaRPr lang="en-CA" sz="1400" dirty="0">
                        <a:latin typeface="Gilroy" panose="020B0604020202020204"/>
                        <a:cs typeface="Gilroy" panose="020B0604020202020204" charset="0"/>
                      </a:endParaRPr>
                    </a:p>
                  </a:txBody>
                  <a:tcPr anchor="ctr"/>
                </a:tc>
                <a:tc>
                  <a:txBody>
                    <a:bodyPr/>
                    <a:lstStyle/>
                    <a:p>
                      <a:pPr algn="ctr"/>
                      <a:r>
                        <a:rPr lang="en-CA" sz="1400" dirty="0" smtClean="0"/>
                        <a:t>3 day</a:t>
                      </a:r>
                      <a:endParaRPr lang="en-CA" sz="1400" dirty="0">
                        <a:latin typeface="Gilroy" panose="020B0604020202020204"/>
                        <a:cs typeface="Gilroy" panose="020B0604020202020204" charset="0"/>
                      </a:endParaRPr>
                    </a:p>
                  </a:txBody>
                  <a:tcPr anchor="ctr"/>
                </a:tc>
                <a:extLst>
                  <a:ext uri="{0D108BD9-81ED-4DB2-BD59-A6C34878D82A}">
                    <a16:rowId xmlns:a16="http://schemas.microsoft.com/office/drawing/2014/main" val="4056985086"/>
                  </a:ext>
                </a:extLst>
              </a:tr>
            </a:tbl>
          </a:graphicData>
        </a:graphic>
      </p:graphicFrame>
      <p:sp>
        <p:nvSpPr>
          <p:cNvPr id="5" name="TextBox 4"/>
          <p:cNvSpPr txBox="1"/>
          <p:nvPr/>
        </p:nvSpPr>
        <p:spPr>
          <a:xfrm>
            <a:off x="9733065" y="6596390"/>
            <a:ext cx="2176732" cy="261610"/>
          </a:xfrm>
          <a:prstGeom prst="rect">
            <a:avLst/>
          </a:prstGeom>
          <a:solidFill>
            <a:schemeClr val="bg1"/>
          </a:solidFill>
        </p:spPr>
        <p:txBody>
          <a:bodyPr wrap="square" rtlCol="0">
            <a:spAutoFit/>
          </a:bodyPr>
          <a:lstStyle/>
          <a:p>
            <a:r>
              <a:rPr lang="en-US" sz="1100" dirty="0" smtClean="0"/>
              <a:t>Ilana Halperin MSc MD FRCPC</a:t>
            </a:r>
            <a:endParaRPr lang="en-US" sz="1100" dirty="0"/>
          </a:p>
        </p:txBody>
      </p:sp>
    </p:spTree>
    <p:extLst>
      <p:ext uri="{BB962C8B-B14F-4D97-AF65-F5344CB8AC3E}">
        <p14:creationId xmlns:p14="http://schemas.microsoft.com/office/powerpoint/2010/main" val="37161957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obeStock_498747665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515" y="2333297"/>
            <a:ext cx="5178062" cy="34520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76796" y="678935"/>
            <a:ext cx="10947565" cy="1325563"/>
          </a:xfrm>
        </p:spPr>
        <p:txBody>
          <a:bodyPr>
            <a:normAutofit/>
          </a:bodyPr>
          <a:lstStyle/>
          <a:p>
            <a:r>
              <a:rPr lang="en-US" sz="3200" dirty="0" smtClean="0">
                <a:latin typeface="+mn-lt"/>
              </a:rPr>
              <a:t>It is critical to understand how different AID </a:t>
            </a:r>
            <a:r>
              <a:rPr lang="en-US" sz="3200" dirty="0">
                <a:latin typeface="+mn-lt"/>
              </a:rPr>
              <a:t>systems work</a:t>
            </a:r>
          </a:p>
        </p:txBody>
      </p:sp>
      <p:sp>
        <p:nvSpPr>
          <p:cNvPr id="4" name="Content Placeholder 3"/>
          <p:cNvSpPr>
            <a:spLocks noGrp="1"/>
          </p:cNvSpPr>
          <p:nvPr>
            <p:ph idx="1"/>
          </p:nvPr>
        </p:nvSpPr>
        <p:spPr>
          <a:xfrm>
            <a:off x="6659419" y="2752437"/>
            <a:ext cx="4632978" cy="2094771"/>
          </a:xfrm>
        </p:spPr>
        <p:txBody>
          <a:bodyPr/>
          <a:lstStyle/>
          <a:p>
            <a:pPr marL="0" indent="0">
              <a:buNone/>
            </a:pPr>
            <a:r>
              <a:rPr lang="en-US" dirty="0" smtClean="0"/>
              <a:t>Each system has different levers (modifiable settings) that can be adjusted to </a:t>
            </a:r>
            <a:r>
              <a:rPr lang="en-US" dirty="0"/>
              <a:t>optimize </a:t>
            </a:r>
            <a:r>
              <a:rPr lang="en-US" dirty="0" smtClean="0"/>
              <a:t>outcomes. </a:t>
            </a:r>
            <a:endParaRPr lang="en-US" dirty="0"/>
          </a:p>
        </p:txBody>
      </p:sp>
      <p:sp>
        <p:nvSpPr>
          <p:cNvPr id="5" name="TextBox 4"/>
          <p:cNvSpPr txBox="1"/>
          <p:nvPr/>
        </p:nvSpPr>
        <p:spPr>
          <a:xfrm>
            <a:off x="9868619" y="6488668"/>
            <a:ext cx="2176732" cy="261610"/>
          </a:xfrm>
          <a:prstGeom prst="rect">
            <a:avLst/>
          </a:prstGeom>
          <a:solidFill>
            <a:schemeClr val="bg1"/>
          </a:solidFill>
        </p:spPr>
        <p:txBody>
          <a:bodyPr wrap="square" rtlCol="0">
            <a:spAutoFit/>
          </a:bodyPr>
          <a:lstStyle/>
          <a:p>
            <a:r>
              <a:rPr lang="en-US" sz="1100" dirty="0" smtClean="0"/>
              <a:t>Ilana Halperin MSc MD FRCPC</a:t>
            </a:r>
            <a:endParaRPr lang="en-US" sz="1100" dirty="0"/>
          </a:p>
        </p:txBody>
      </p:sp>
    </p:spTree>
    <p:extLst>
      <p:ext uri="{BB962C8B-B14F-4D97-AF65-F5344CB8AC3E}">
        <p14:creationId xmlns:p14="http://schemas.microsoft.com/office/powerpoint/2010/main" val="26295733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977" y="-295593"/>
            <a:ext cx="10515600" cy="1325563"/>
          </a:xfrm>
        </p:spPr>
        <p:txBody>
          <a:bodyPr/>
          <a:lstStyle/>
          <a:p>
            <a:r>
              <a:rPr lang="en-US" dirty="0" smtClean="0"/>
              <a:t>Comparison of Algorithm features </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524297464"/>
              </p:ext>
            </p:extLst>
          </p:nvPr>
        </p:nvGraphicFramePr>
        <p:xfrm>
          <a:off x="169361" y="685919"/>
          <a:ext cx="11804216" cy="5338983"/>
        </p:xfrm>
        <a:graphic>
          <a:graphicData uri="http://schemas.openxmlformats.org/drawingml/2006/table">
            <a:tbl>
              <a:tblPr firstRow="1" firstCol="1" bandRow="1">
                <a:tableStyleId>{5C22544A-7EE6-4342-B048-85BDC9FD1C3A}</a:tableStyleId>
              </a:tblPr>
              <a:tblGrid>
                <a:gridCol w="1628907">
                  <a:extLst>
                    <a:ext uri="{9D8B030D-6E8A-4147-A177-3AD203B41FA5}">
                      <a16:colId xmlns:a16="http://schemas.microsoft.com/office/drawing/2014/main" val="2320506446"/>
                    </a:ext>
                  </a:extLst>
                </a:gridCol>
                <a:gridCol w="2305285">
                  <a:extLst>
                    <a:ext uri="{9D8B030D-6E8A-4147-A177-3AD203B41FA5}">
                      <a16:colId xmlns:a16="http://schemas.microsoft.com/office/drawing/2014/main" val="8292719"/>
                    </a:ext>
                  </a:extLst>
                </a:gridCol>
                <a:gridCol w="1967096">
                  <a:extLst>
                    <a:ext uri="{9D8B030D-6E8A-4147-A177-3AD203B41FA5}">
                      <a16:colId xmlns:a16="http://schemas.microsoft.com/office/drawing/2014/main" val="2850026124"/>
                    </a:ext>
                  </a:extLst>
                </a:gridCol>
                <a:gridCol w="2262656">
                  <a:extLst>
                    <a:ext uri="{9D8B030D-6E8A-4147-A177-3AD203B41FA5}">
                      <a16:colId xmlns:a16="http://schemas.microsoft.com/office/drawing/2014/main" val="635625061"/>
                    </a:ext>
                  </a:extLst>
                </a:gridCol>
                <a:gridCol w="1672356">
                  <a:extLst>
                    <a:ext uri="{9D8B030D-6E8A-4147-A177-3AD203B41FA5}">
                      <a16:colId xmlns:a16="http://schemas.microsoft.com/office/drawing/2014/main" val="626053622"/>
                    </a:ext>
                  </a:extLst>
                </a:gridCol>
                <a:gridCol w="1967916">
                  <a:extLst>
                    <a:ext uri="{9D8B030D-6E8A-4147-A177-3AD203B41FA5}">
                      <a16:colId xmlns:a16="http://schemas.microsoft.com/office/drawing/2014/main" val="2637325071"/>
                    </a:ext>
                  </a:extLst>
                </a:gridCol>
              </a:tblGrid>
              <a:tr h="1163223">
                <a:tc>
                  <a:txBody>
                    <a:bodyPr/>
                    <a:lstStyle/>
                    <a:p>
                      <a:pPr marL="0" marR="0">
                        <a:spcBef>
                          <a:spcPts val="0"/>
                        </a:spcBef>
                        <a:spcAft>
                          <a:spcPts val="0"/>
                        </a:spcAft>
                      </a:pPr>
                      <a:r>
                        <a:rPr lang="en-CA"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000" dirty="0">
                          <a:effectLst/>
                        </a:rPr>
                        <a:t>Glucose </a:t>
                      </a:r>
                      <a:r>
                        <a:rPr lang="en-CA" sz="2000" dirty="0" smtClean="0">
                          <a:effectLst/>
                        </a:rPr>
                        <a:t>Target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000" dirty="0" smtClean="0">
                          <a:effectLst/>
                        </a:rPr>
                        <a:t>Basal Modulation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000" dirty="0" smtClean="0">
                          <a:effectLst/>
                          <a:latin typeface="+mn-lt"/>
                          <a:ea typeface="+mn-ea"/>
                          <a:cs typeface="+mn-cs"/>
                        </a:rPr>
                        <a:t>Auto</a:t>
                      </a:r>
                      <a:r>
                        <a:rPr lang="en-CA" sz="2000" baseline="0" dirty="0" smtClean="0">
                          <a:effectLst/>
                          <a:latin typeface="+mn-lt"/>
                          <a:ea typeface="+mn-ea"/>
                          <a:cs typeface="+mn-cs"/>
                        </a:rPr>
                        <a:t> corrections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000" dirty="0" smtClean="0">
                          <a:effectLst/>
                        </a:rPr>
                        <a:t>Exercise or Activity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000" dirty="0" smtClean="0">
                          <a:effectLst/>
                          <a:latin typeface="+mn-lt"/>
                          <a:ea typeface="+mn-ea"/>
                          <a:cs typeface="+mn-cs"/>
                        </a:rPr>
                        <a:t>Optimize</a:t>
                      </a:r>
                      <a:r>
                        <a:rPr lang="en-CA" sz="2000" baseline="0" dirty="0" smtClean="0">
                          <a:effectLst/>
                          <a:latin typeface="+mn-lt"/>
                          <a:ea typeface="+mn-ea"/>
                          <a:cs typeface="+mn-cs"/>
                        </a:rPr>
                        <a:t> by…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6643489"/>
                  </a:ext>
                </a:extLst>
              </a:tr>
              <a:tr h="581612">
                <a:tc>
                  <a:txBody>
                    <a:bodyPr/>
                    <a:lstStyle/>
                    <a:p>
                      <a:pPr marL="0" marR="0">
                        <a:spcBef>
                          <a:spcPts val="0"/>
                        </a:spcBef>
                        <a:spcAft>
                          <a:spcPts val="0"/>
                        </a:spcAft>
                      </a:pPr>
                      <a:r>
                        <a:rPr lang="en-CA" sz="2000" dirty="0">
                          <a:effectLst/>
                        </a:rPr>
                        <a:t>Medtronic 780g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5.5, 6.1, 6.7</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1800" b="0" baseline="0" dirty="0" smtClean="0">
                          <a:effectLst/>
                          <a:latin typeface="+mn-lt"/>
                          <a:ea typeface="+mn-ea"/>
                          <a:cs typeface="+mn-cs"/>
                        </a:rPr>
                        <a:t> </a:t>
                      </a:r>
                      <a:r>
                        <a:rPr lang="en-CA" sz="1800" b="0" baseline="0" dirty="0" err="1" smtClean="0">
                          <a:effectLst/>
                          <a:latin typeface="+mn-lt"/>
                          <a:ea typeface="+mn-ea"/>
                          <a:cs typeface="+mn-cs"/>
                        </a:rPr>
                        <a:t>Autobasal</a:t>
                      </a:r>
                      <a:r>
                        <a:rPr lang="en-CA" sz="1800" b="0" baseline="0" dirty="0" smtClean="0">
                          <a:effectLst/>
                          <a:latin typeface="+mn-lt"/>
                          <a:ea typeface="+mn-ea"/>
                          <a:cs typeface="+mn-cs"/>
                        </a:rPr>
                        <a:t> based on TDI of last week</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Every 5 min when</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glucose &gt;6.7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Temp</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Target to 8.3.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spcBef>
                          <a:spcPts val="0"/>
                        </a:spcBef>
                        <a:spcAft>
                          <a:spcPts val="0"/>
                        </a:spcAft>
                        <a:buFont typeface="Arial" panose="020B0604020202020204" pitchFamily="34" charset="0"/>
                        <a:buNone/>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bolus increment 0.025</a:t>
                      </a:r>
                    </a:p>
                    <a:p>
                      <a:pPr marL="0" marR="0" indent="0">
                        <a:spcBef>
                          <a:spcPts val="0"/>
                        </a:spcBef>
                        <a:spcAft>
                          <a:spcPts val="0"/>
                        </a:spcAft>
                        <a:buFont typeface="Arial" panose="020B0604020202020204" pitchFamily="34" charset="0"/>
                        <a:buNone/>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AIT 2 </a:t>
                      </a:r>
                      <a:r>
                        <a:rPr lang="en-US" sz="1800" b="0" baseline="0" dirty="0" err="1" smtClean="0">
                          <a:effectLst/>
                          <a:latin typeface="Calibri" panose="020F0502020204030204" pitchFamily="34" charset="0"/>
                          <a:ea typeface="Calibri" panose="020F0502020204030204" pitchFamily="34" charset="0"/>
                          <a:cs typeface="Times New Roman" panose="02020603050405020304" pitchFamily="18" charset="0"/>
                        </a:rPr>
                        <a:t>hrs</a:t>
                      </a:r>
                      <a:endPar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Font typeface="Arial" panose="020B0604020202020204" pitchFamily="34" charset="0"/>
                        <a:buNone/>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GT 5.5 </a:t>
                      </a:r>
                    </a:p>
                  </a:txBody>
                  <a:tcPr marL="68580" marR="68580" marT="0" marB="0"/>
                </a:tc>
                <a:extLst>
                  <a:ext uri="{0D108BD9-81ED-4DB2-BD59-A6C34878D82A}">
                    <a16:rowId xmlns:a16="http://schemas.microsoft.com/office/drawing/2014/main" val="3869409031"/>
                  </a:ext>
                </a:extLst>
              </a:tr>
              <a:tr h="581612">
                <a:tc>
                  <a:txBody>
                    <a:bodyPr/>
                    <a:lstStyle/>
                    <a:p>
                      <a:pPr marL="0" marR="0">
                        <a:spcBef>
                          <a:spcPts val="0"/>
                        </a:spcBef>
                        <a:spcAft>
                          <a:spcPts val="0"/>
                        </a:spcAft>
                      </a:pPr>
                      <a:r>
                        <a:rPr lang="en-CA" sz="2000" dirty="0">
                          <a:effectLst/>
                        </a:rPr>
                        <a:t>Tandem CIQ</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CIQ 6.25 – 8.9  </a:t>
                      </a:r>
                    </a:p>
                    <a:p>
                      <a:pPr marL="0" marR="0">
                        <a:spcBef>
                          <a:spcPts val="0"/>
                        </a:spcBef>
                        <a:spcAft>
                          <a:spcPts val="0"/>
                        </a:spcAft>
                      </a:pPr>
                      <a:r>
                        <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Sleep- 6.25- 6.7 </a:t>
                      </a: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0-4x programed basal rates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Hourly when</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predicted glucose is &gt;10, target to 6.1 </a:t>
                      </a:r>
                    </a:p>
                    <a:p>
                      <a:pPr marL="0" marR="0">
                        <a:spcBef>
                          <a:spcPts val="0"/>
                        </a:spcBef>
                        <a:spcAft>
                          <a:spcPts val="0"/>
                        </a:spcAft>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(not in sleep activity)</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Exercise - 7.8-8.9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CF</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to 90/TDI</a:t>
                      </a:r>
                    </a:p>
                    <a:p>
                      <a:pPr marL="0" marR="0">
                        <a:spcBef>
                          <a:spcPts val="0"/>
                        </a:spcBef>
                        <a:spcAft>
                          <a:spcPts val="0"/>
                        </a:spcAft>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Program Basal ≥delivered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1538772"/>
                  </a:ext>
                </a:extLst>
              </a:tr>
              <a:tr h="733781">
                <a:tc>
                  <a:txBody>
                    <a:bodyPr/>
                    <a:lstStyle/>
                    <a:p>
                      <a:pPr marL="0" marR="0">
                        <a:spcBef>
                          <a:spcPts val="0"/>
                        </a:spcBef>
                        <a:spcAft>
                          <a:spcPts val="0"/>
                        </a:spcAft>
                      </a:pPr>
                      <a:r>
                        <a:rPr lang="en-CA" sz="2000">
                          <a:effectLst/>
                        </a:rPr>
                        <a:t>OP5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6.1,</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6.7, 7.2,7.8,</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ABR based on TDI history, updates with each pod modulates from 0-4x ABR</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1800" b="0" dirty="0" smtClean="0">
                          <a:effectLst/>
                        </a:rPr>
                        <a:t>       none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Temp target 8.3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Manual</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corrections  to increase TDI.</a:t>
                      </a:r>
                    </a:p>
                    <a:p>
                      <a:pPr marL="0" marR="0">
                        <a:spcBef>
                          <a:spcPts val="0"/>
                        </a:spcBef>
                        <a:spcAft>
                          <a:spcPts val="0"/>
                        </a:spcAft>
                      </a:pP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Watch out for Limited </a:t>
                      </a:r>
                      <a:r>
                        <a:rPr lang="en-US" sz="1800" b="0" baseline="0" dirty="0" err="1" smtClean="0">
                          <a:effectLst/>
                          <a:latin typeface="Calibri" panose="020F0502020204030204" pitchFamily="34" charset="0"/>
                          <a:ea typeface="Calibri" panose="020F0502020204030204" pitchFamily="34" charset="0"/>
                          <a:cs typeface="Times New Roman" panose="02020603050405020304" pitchFamily="18" charset="0"/>
                        </a:rPr>
                        <a:t>Automode</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9712622"/>
                  </a:ext>
                </a:extLst>
              </a:tr>
              <a:tr h="581612">
                <a:tc>
                  <a:txBody>
                    <a:bodyPr/>
                    <a:lstStyle/>
                    <a:p>
                      <a:pPr marL="0" marR="0">
                        <a:spcBef>
                          <a:spcPts val="0"/>
                        </a:spcBef>
                        <a:spcAft>
                          <a:spcPts val="0"/>
                        </a:spcAft>
                      </a:pPr>
                      <a:r>
                        <a:rPr lang="en-CA" sz="2000" dirty="0" err="1">
                          <a:effectLst/>
                        </a:rPr>
                        <a:t>myLife</a:t>
                      </a:r>
                      <a:r>
                        <a:rPr lang="en-CA" sz="2000" dirty="0">
                          <a:effectLst/>
                        </a:rPr>
                        <a:t> Ypsomed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4.4-11.1</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1800" b="0" baseline="0" dirty="0" smtClean="0">
                          <a:effectLst/>
                          <a:latin typeface="+mn-lt"/>
                          <a:ea typeface="+mn-ea"/>
                          <a:cs typeface="+mn-cs"/>
                        </a:rPr>
                        <a:t>Adaptive based on TDI       </a:t>
                      </a: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1800" b="0" dirty="0" smtClean="0">
                          <a:effectLst/>
                        </a:rPr>
                        <a:t>    none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Use</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“ease off”</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b="0" dirty="0" smtClean="0">
                          <a:effectLst/>
                          <a:latin typeface="Calibri" panose="020F0502020204030204" pitchFamily="34" charset="0"/>
                          <a:ea typeface="Calibri" panose="020F0502020204030204" pitchFamily="34" charset="0"/>
                          <a:cs typeface="Times New Roman" panose="02020603050405020304" pitchFamily="18" charset="0"/>
                        </a:rPr>
                        <a:t>Use </a:t>
                      </a:r>
                      <a:r>
                        <a:rPr lang="en-US" sz="1800" b="0" baseline="0" dirty="0" smtClean="0">
                          <a:effectLst/>
                          <a:latin typeface="Calibri" panose="020F0502020204030204" pitchFamily="34" charset="0"/>
                          <a:ea typeface="Calibri" panose="020F0502020204030204" pitchFamily="34" charset="0"/>
                          <a:cs typeface="Times New Roman" panose="02020603050405020304" pitchFamily="18" charset="0"/>
                        </a:rPr>
                        <a:t> boost feature to increase TDI</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000065"/>
                  </a:ext>
                </a:extLst>
              </a:tr>
            </a:tbl>
          </a:graphicData>
        </a:graphic>
      </p:graphicFrame>
      <p:sp>
        <p:nvSpPr>
          <p:cNvPr id="74" name="TextBox 73"/>
          <p:cNvSpPr txBox="1"/>
          <p:nvPr/>
        </p:nvSpPr>
        <p:spPr>
          <a:xfrm>
            <a:off x="387784" y="6550223"/>
            <a:ext cx="12024986" cy="307777"/>
          </a:xfrm>
          <a:prstGeom prst="rect">
            <a:avLst/>
          </a:prstGeom>
          <a:noFill/>
        </p:spPr>
        <p:txBody>
          <a:bodyPr wrap="square" rtlCol="0">
            <a:spAutoFit/>
          </a:bodyPr>
          <a:lstStyle/>
          <a:p>
            <a:r>
              <a:rPr lang="en-US" sz="1400" dirty="0" smtClean="0"/>
              <a:t>*TDI= total daily insulin. AIT= Active Insulin Time GT= Glucose Target. CF= correction Factor  ABR=adaptive basal rate </a:t>
            </a:r>
            <a:endParaRPr lang="en-US" sz="1400" dirty="0"/>
          </a:p>
        </p:txBody>
      </p:sp>
      <p:sp>
        <p:nvSpPr>
          <p:cNvPr id="5" name="TextBox 4"/>
          <p:cNvSpPr txBox="1"/>
          <p:nvPr/>
        </p:nvSpPr>
        <p:spPr>
          <a:xfrm>
            <a:off x="9868619" y="6488668"/>
            <a:ext cx="2176732" cy="261610"/>
          </a:xfrm>
          <a:prstGeom prst="rect">
            <a:avLst/>
          </a:prstGeom>
          <a:solidFill>
            <a:schemeClr val="bg1"/>
          </a:solidFill>
        </p:spPr>
        <p:txBody>
          <a:bodyPr wrap="square" rtlCol="0">
            <a:spAutoFit/>
          </a:bodyPr>
          <a:lstStyle/>
          <a:p>
            <a:r>
              <a:rPr lang="en-US" sz="1100" dirty="0" smtClean="0"/>
              <a:t>Ilana Halperin MSc MD FRCPC</a:t>
            </a:r>
            <a:endParaRPr lang="en-US" sz="1100" dirty="0"/>
          </a:p>
        </p:txBody>
      </p:sp>
    </p:spTree>
    <p:extLst>
      <p:ext uri="{BB962C8B-B14F-4D97-AF65-F5344CB8AC3E}">
        <p14:creationId xmlns:p14="http://schemas.microsoft.com/office/powerpoint/2010/main" val="8643738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Modifiable settings across systems</a:t>
            </a:r>
            <a:endParaRPr lang="en-US" dirty="0"/>
          </a:p>
        </p:txBody>
      </p:sp>
      <p:graphicFrame>
        <p:nvGraphicFramePr>
          <p:cNvPr id="3" name="Table 2"/>
          <p:cNvGraphicFramePr>
            <a:graphicFrameLocks noGrp="1"/>
          </p:cNvGraphicFramePr>
          <p:nvPr/>
        </p:nvGraphicFramePr>
        <p:xfrm>
          <a:off x="613776" y="1630341"/>
          <a:ext cx="10740024" cy="3789487"/>
        </p:xfrm>
        <a:graphic>
          <a:graphicData uri="http://schemas.openxmlformats.org/drawingml/2006/table">
            <a:tbl>
              <a:tblPr firstRow="1" firstCol="1" bandRow="1">
                <a:tableStyleId>{5C22544A-7EE6-4342-B048-85BDC9FD1C3A}</a:tableStyleId>
              </a:tblPr>
              <a:tblGrid>
                <a:gridCol w="1789755">
                  <a:extLst>
                    <a:ext uri="{9D8B030D-6E8A-4147-A177-3AD203B41FA5}">
                      <a16:colId xmlns:a16="http://schemas.microsoft.com/office/drawing/2014/main" val="2320506446"/>
                    </a:ext>
                  </a:extLst>
                </a:gridCol>
                <a:gridCol w="1789755">
                  <a:extLst>
                    <a:ext uri="{9D8B030D-6E8A-4147-A177-3AD203B41FA5}">
                      <a16:colId xmlns:a16="http://schemas.microsoft.com/office/drawing/2014/main" val="8292719"/>
                    </a:ext>
                  </a:extLst>
                </a:gridCol>
                <a:gridCol w="1789755">
                  <a:extLst>
                    <a:ext uri="{9D8B030D-6E8A-4147-A177-3AD203B41FA5}">
                      <a16:colId xmlns:a16="http://schemas.microsoft.com/office/drawing/2014/main" val="2850026124"/>
                    </a:ext>
                  </a:extLst>
                </a:gridCol>
                <a:gridCol w="2058670">
                  <a:extLst>
                    <a:ext uri="{9D8B030D-6E8A-4147-A177-3AD203B41FA5}">
                      <a16:colId xmlns:a16="http://schemas.microsoft.com/office/drawing/2014/main" val="635625061"/>
                    </a:ext>
                  </a:extLst>
                </a:gridCol>
                <a:gridCol w="1521587">
                  <a:extLst>
                    <a:ext uri="{9D8B030D-6E8A-4147-A177-3AD203B41FA5}">
                      <a16:colId xmlns:a16="http://schemas.microsoft.com/office/drawing/2014/main" val="626053622"/>
                    </a:ext>
                  </a:extLst>
                </a:gridCol>
                <a:gridCol w="1790502">
                  <a:extLst>
                    <a:ext uri="{9D8B030D-6E8A-4147-A177-3AD203B41FA5}">
                      <a16:colId xmlns:a16="http://schemas.microsoft.com/office/drawing/2014/main" val="2637325071"/>
                    </a:ext>
                  </a:extLst>
                </a:gridCol>
              </a:tblGrid>
              <a:tr h="1163223">
                <a:tc>
                  <a:txBody>
                    <a:bodyPr/>
                    <a:lstStyle/>
                    <a:p>
                      <a:pPr marL="0" marR="0">
                        <a:spcBef>
                          <a:spcPts val="0"/>
                        </a:spcBef>
                        <a:spcAft>
                          <a:spcPts val="0"/>
                        </a:spcAft>
                      </a:pPr>
                      <a:r>
                        <a:rPr lang="en-CA" sz="2400" dirty="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dirty="0">
                          <a:effectLst/>
                        </a:rPr>
                        <a:t>Glucose Target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dirty="0">
                          <a:effectLst/>
                        </a:rPr>
                        <a:t>Active Insulin Time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dirty="0" smtClean="0">
                          <a:effectLst/>
                        </a:rPr>
                        <a:t>Correction/ </a:t>
                      </a:r>
                      <a:r>
                        <a:rPr lang="en-CA" sz="2400" dirty="0">
                          <a:effectLst/>
                        </a:rPr>
                        <a:t>sensitivity factor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a:effectLst/>
                        </a:rPr>
                        <a:t>Carb Ratio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dirty="0">
                          <a:effectLst/>
                        </a:rPr>
                        <a:t>Basal </a:t>
                      </a:r>
                      <a:r>
                        <a:rPr lang="en-CA" sz="2400" dirty="0" smtClean="0">
                          <a:effectLst/>
                        </a:rPr>
                        <a:t>rate</a:t>
                      </a:r>
                      <a:r>
                        <a:rPr lang="en-CA" sz="2400" baseline="0" dirty="0" smtClean="0">
                          <a:effectLst/>
                        </a:rPr>
                        <a:t> ^</a:t>
                      </a:r>
                      <a:r>
                        <a:rPr lang="en-CA" sz="2400" dirty="0" smtClean="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6643489"/>
                  </a:ext>
                </a:extLst>
              </a:tr>
              <a:tr h="581612">
                <a:tc>
                  <a:txBody>
                    <a:bodyPr/>
                    <a:lstStyle/>
                    <a:p>
                      <a:pPr marL="0" marR="0">
                        <a:spcBef>
                          <a:spcPts val="0"/>
                        </a:spcBef>
                        <a:spcAft>
                          <a:spcPts val="0"/>
                        </a:spcAft>
                      </a:pPr>
                      <a:r>
                        <a:rPr lang="en-CA" sz="2400" dirty="0">
                          <a:effectLst/>
                        </a:rPr>
                        <a:t>Medtronic 780g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baseline="0" dirty="0" smtClean="0">
                          <a:effectLst/>
                          <a:latin typeface="+mn-lt"/>
                          <a:ea typeface="+mn-ea"/>
                          <a:cs typeface="+mn-cs"/>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9409031"/>
                  </a:ext>
                </a:extLst>
              </a:tr>
              <a:tr h="581612">
                <a:tc>
                  <a:txBody>
                    <a:bodyPr/>
                    <a:lstStyle/>
                    <a:p>
                      <a:pPr marL="0" marR="0">
                        <a:spcBef>
                          <a:spcPts val="0"/>
                        </a:spcBef>
                        <a:spcAft>
                          <a:spcPts val="0"/>
                        </a:spcAft>
                      </a:pPr>
                      <a:r>
                        <a:rPr lang="en-CA" sz="2400">
                          <a:effectLst/>
                        </a:rPr>
                        <a:t>Tandem CIQ</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1538772"/>
                  </a:ext>
                </a:extLst>
              </a:tr>
              <a:tr h="581612">
                <a:tc>
                  <a:txBody>
                    <a:bodyPr/>
                    <a:lstStyle/>
                    <a:p>
                      <a:pPr marL="0" marR="0">
                        <a:spcBef>
                          <a:spcPts val="0"/>
                        </a:spcBef>
                        <a:spcAft>
                          <a:spcPts val="0"/>
                        </a:spcAft>
                      </a:pPr>
                      <a:r>
                        <a:rPr lang="en-CA" sz="2400">
                          <a:effectLst/>
                        </a:rPr>
                        <a:t>OP5</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dirty="0" smtClean="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9712622"/>
                  </a:ext>
                </a:extLst>
              </a:tr>
              <a:tr h="581612">
                <a:tc>
                  <a:txBody>
                    <a:bodyPr/>
                    <a:lstStyle/>
                    <a:p>
                      <a:pPr marL="0" marR="0">
                        <a:spcBef>
                          <a:spcPts val="0"/>
                        </a:spcBef>
                        <a:spcAft>
                          <a:spcPts val="0"/>
                        </a:spcAft>
                      </a:pPr>
                      <a:r>
                        <a:rPr lang="en-CA" sz="2400">
                          <a:effectLst/>
                        </a:rPr>
                        <a:t>myLife Ypsomed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baseline="0" dirty="0" smtClean="0">
                          <a:effectLst/>
                          <a:latin typeface="+mn-lt"/>
                          <a:ea typeface="+mn-ea"/>
                          <a:cs typeface="+mn-cs"/>
                        </a:rPr>
                        <a:t>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CA" sz="2400" dirty="0" smtClean="0">
                          <a:effectLst/>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000065"/>
                  </a:ext>
                </a:extLst>
              </a:tr>
            </a:tbl>
          </a:graphicData>
        </a:graphic>
      </p:graphicFrame>
      <p:grpSp>
        <p:nvGrpSpPr>
          <p:cNvPr id="4" name="Group 46">
            <a:extLst>
              <a:ext uri="{FF2B5EF4-FFF2-40B4-BE49-F238E27FC236}">
                <a16:creationId xmlns:a16="http://schemas.microsoft.com/office/drawing/2014/main" id="{574AD4EC-BFDA-48B9-A4F9-567A04D65C6D}"/>
              </a:ext>
            </a:extLst>
          </p:cNvPr>
          <p:cNvGrpSpPr>
            <a:grpSpLocks noChangeAspect="1"/>
          </p:cNvGrpSpPr>
          <p:nvPr/>
        </p:nvGrpSpPr>
        <p:grpSpPr>
          <a:xfrm>
            <a:off x="4588634" y="2933307"/>
            <a:ext cx="456683" cy="450827"/>
            <a:chOff x="20583525" y="2271713"/>
            <a:chExt cx="742950" cy="733425"/>
          </a:xfrm>
          <a:solidFill>
            <a:srgbClr val="001E46"/>
          </a:solidFill>
        </p:grpSpPr>
        <p:sp>
          <p:nvSpPr>
            <p:cNvPr id="5"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6"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7" name="Group 46">
            <a:extLst>
              <a:ext uri="{FF2B5EF4-FFF2-40B4-BE49-F238E27FC236}">
                <a16:creationId xmlns:a16="http://schemas.microsoft.com/office/drawing/2014/main" id="{574AD4EC-BFDA-48B9-A4F9-567A04D65C6D}"/>
              </a:ext>
            </a:extLst>
          </p:cNvPr>
          <p:cNvGrpSpPr>
            <a:grpSpLocks noChangeAspect="1"/>
          </p:cNvGrpSpPr>
          <p:nvPr/>
        </p:nvGrpSpPr>
        <p:grpSpPr>
          <a:xfrm>
            <a:off x="2972208" y="2955904"/>
            <a:ext cx="456683" cy="450827"/>
            <a:chOff x="20583525" y="2271713"/>
            <a:chExt cx="742950" cy="733425"/>
          </a:xfrm>
          <a:solidFill>
            <a:srgbClr val="001E46"/>
          </a:solidFill>
        </p:grpSpPr>
        <p:sp>
          <p:nvSpPr>
            <p:cNvPr id="8"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9"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10" name="Group 46">
            <a:extLst>
              <a:ext uri="{FF2B5EF4-FFF2-40B4-BE49-F238E27FC236}">
                <a16:creationId xmlns:a16="http://schemas.microsoft.com/office/drawing/2014/main" id="{574AD4EC-BFDA-48B9-A4F9-567A04D65C6D}"/>
              </a:ext>
            </a:extLst>
          </p:cNvPr>
          <p:cNvGrpSpPr>
            <a:grpSpLocks noChangeAspect="1"/>
          </p:cNvGrpSpPr>
          <p:nvPr/>
        </p:nvGrpSpPr>
        <p:grpSpPr>
          <a:xfrm>
            <a:off x="2979038" y="4183315"/>
            <a:ext cx="456683" cy="450827"/>
            <a:chOff x="20583525" y="2271713"/>
            <a:chExt cx="742950" cy="733425"/>
          </a:xfrm>
          <a:solidFill>
            <a:srgbClr val="001E46"/>
          </a:solidFill>
        </p:grpSpPr>
        <p:sp>
          <p:nvSpPr>
            <p:cNvPr id="11"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12"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19" name="Group 46">
            <a:extLst>
              <a:ext uri="{FF2B5EF4-FFF2-40B4-BE49-F238E27FC236}">
                <a16:creationId xmlns:a16="http://schemas.microsoft.com/office/drawing/2014/main" id="{574AD4EC-BFDA-48B9-A4F9-567A04D65C6D}"/>
              </a:ext>
            </a:extLst>
          </p:cNvPr>
          <p:cNvGrpSpPr>
            <a:grpSpLocks noChangeAspect="1"/>
          </p:cNvGrpSpPr>
          <p:nvPr/>
        </p:nvGrpSpPr>
        <p:grpSpPr>
          <a:xfrm>
            <a:off x="2965378" y="4858567"/>
            <a:ext cx="456683" cy="450827"/>
            <a:chOff x="20583525" y="2271713"/>
            <a:chExt cx="742950" cy="733425"/>
          </a:xfrm>
          <a:solidFill>
            <a:srgbClr val="001E46"/>
          </a:solidFill>
        </p:grpSpPr>
        <p:sp>
          <p:nvSpPr>
            <p:cNvPr id="20"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21"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32" name="Group 46">
            <a:extLst>
              <a:ext uri="{FF2B5EF4-FFF2-40B4-BE49-F238E27FC236}">
                <a16:creationId xmlns:a16="http://schemas.microsoft.com/office/drawing/2014/main" id="{574AD4EC-BFDA-48B9-A4F9-567A04D65C6D}"/>
              </a:ext>
            </a:extLst>
          </p:cNvPr>
          <p:cNvGrpSpPr>
            <a:grpSpLocks noChangeAspect="1"/>
          </p:cNvGrpSpPr>
          <p:nvPr/>
        </p:nvGrpSpPr>
        <p:grpSpPr>
          <a:xfrm>
            <a:off x="4588634" y="4183315"/>
            <a:ext cx="456683" cy="450827"/>
            <a:chOff x="20583525" y="2271713"/>
            <a:chExt cx="742950" cy="733425"/>
          </a:xfrm>
          <a:solidFill>
            <a:srgbClr val="001E46"/>
          </a:solidFill>
        </p:grpSpPr>
        <p:sp>
          <p:nvSpPr>
            <p:cNvPr id="33"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34"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35" name="Group 46">
            <a:extLst>
              <a:ext uri="{FF2B5EF4-FFF2-40B4-BE49-F238E27FC236}">
                <a16:creationId xmlns:a16="http://schemas.microsoft.com/office/drawing/2014/main" id="{574AD4EC-BFDA-48B9-A4F9-567A04D65C6D}"/>
              </a:ext>
            </a:extLst>
          </p:cNvPr>
          <p:cNvGrpSpPr>
            <a:grpSpLocks noChangeAspect="1"/>
          </p:cNvGrpSpPr>
          <p:nvPr/>
        </p:nvGrpSpPr>
        <p:grpSpPr>
          <a:xfrm>
            <a:off x="4577412" y="4814180"/>
            <a:ext cx="456683" cy="450827"/>
            <a:chOff x="20583525" y="2271713"/>
            <a:chExt cx="742950" cy="733425"/>
          </a:xfrm>
          <a:solidFill>
            <a:srgbClr val="001E46"/>
          </a:solidFill>
        </p:grpSpPr>
        <p:sp>
          <p:nvSpPr>
            <p:cNvPr id="36"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37"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47" name="Group 46">
            <a:extLst>
              <a:ext uri="{FF2B5EF4-FFF2-40B4-BE49-F238E27FC236}">
                <a16:creationId xmlns:a16="http://schemas.microsoft.com/office/drawing/2014/main" id="{574AD4EC-BFDA-48B9-A4F9-567A04D65C6D}"/>
              </a:ext>
            </a:extLst>
          </p:cNvPr>
          <p:cNvGrpSpPr>
            <a:grpSpLocks noChangeAspect="1"/>
          </p:cNvGrpSpPr>
          <p:nvPr/>
        </p:nvGrpSpPr>
        <p:grpSpPr>
          <a:xfrm>
            <a:off x="6500003" y="4792449"/>
            <a:ext cx="456683" cy="450827"/>
            <a:chOff x="20583525" y="2271713"/>
            <a:chExt cx="742950" cy="733425"/>
          </a:xfrm>
          <a:solidFill>
            <a:srgbClr val="001E46"/>
          </a:solidFill>
        </p:grpSpPr>
        <p:sp>
          <p:nvSpPr>
            <p:cNvPr id="48"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49"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50" name="Group 46">
            <a:extLst>
              <a:ext uri="{FF2B5EF4-FFF2-40B4-BE49-F238E27FC236}">
                <a16:creationId xmlns:a16="http://schemas.microsoft.com/office/drawing/2014/main" id="{574AD4EC-BFDA-48B9-A4F9-567A04D65C6D}"/>
              </a:ext>
            </a:extLst>
          </p:cNvPr>
          <p:cNvGrpSpPr>
            <a:grpSpLocks noChangeAspect="1"/>
          </p:cNvGrpSpPr>
          <p:nvPr/>
        </p:nvGrpSpPr>
        <p:grpSpPr>
          <a:xfrm>
            <a:off x="6500004" y="4175804"/>
            <a:ext cx="456683" cy="450827"/>
            <a:chOff x="20583525" y="2271713"/>
            <a:chExt cx="742950" cy="733425"/>
          </a:xfrm>
          <a:solidFill>
            <a:srgbClr val="001E46"/>
          </a:solidFill>
        </p:grpSpPr>
        <p:sp>
          <p:nvSpPr>
            <p:cNvPr id="51"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52"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53" name="Group 46">
            <a:extLst>
              <a:ext uri="{FF2B5EF4-FFF2-40B4-BE49-F238E27FC236}">
                <a16:creationId xmlns:a16="http://schemas.microsoft.com/office/drawing/2014/main" id="{574AD4EC-BFDA-48B9-A4F9-567A04D65C6D}"/>
              </a:ext>
            </a:extLst>
          </p:cNvPr>
          <p:cNvGrpSpPr>
            <a:grpSpLocks noChangeAspect="1"/>
          </p:cNvGrpSpPr>
          <p:nvPr/>
        </p:nvGrpSpPr>
        <p:grpSpPr>
          <a:xfrm>
            <a:off x="6500005" y="3590314"/>
            <a:ext cx="456683" cy="450827"/>
            <a:chOff x="20583525" y="2271713"/>
            <a:chExt cx="742950" cy="733425"/>
          </a:xfrm>
          <a:solidFill>
            <a:srgbClr val="001E46"/>
          </a:solidFill>
        </p:grpSpPr>
        <p:sp>
          <p:nvSpPr>
            <p:cNvPr id="54"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55"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56" name="Group 46">
            <a:extLst>
              <a:ext uri="{FF2B5EF4-FFF2-40B4-BE49-F238E27FC236}">
                <a16:creationId xmlns:a16="http://schemas.microsoft.com/office/drawing/2014/main" id="{574AD4EC-BFDA-48B9-A4F9-567A04D65C6D}"/>
              </a:ext>
            </a:extLst>
          </p:cNvPr>
          <p:cNvGrpSpPr>
            <a:grpSpLocks noChangeAspect="1"/>
          </p:cNvGrpSpPr>
          <p:nvPr/>
        </p:nvGrpSpPr>
        <p:grpSpPr>
          <a:xfrm>
            <a:off x="8438533" y="4146239"/>
            <a:ext cx="456683" cy="450827"/>
            <a:chOff x="20583525" y="2271713"/>
            <a:chExt cx="742950" cy="733425"/>
          </a:xfrm>
          <a:solidFill>
            <a:srgbClr val="001E46"/>
          </a:solidFill>
        </p:grpSpPr>
        <p:sp>
          <p:nvSpPr>
            <p:cNvPr id="57"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58"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59" name="Group 46">
            <a:extLst>
              <a:ext uri="{FF2B5EF4-FFF2-40B4-BE49-F238E27FC236}">
                <a16:creationId xmlns:a16="http://schemas.microsoft.com/office/drawing/2014/main" id="{574AD4EC-BFDA-48B9-A4F9-567A04D65C6D}"/>
              </a:ext>
            </a:extLst>
          </p:cNvPr>
          <p:cNvGrpSpPr>
            <a:grpSpLocks noChangeAspect="1"/>
          </p:cNvGrpSpPr>
          <p:nvPr/>
        </p:nvGrpSpPr>
        <p:grpSpPr>
          <a:xfrm>
            <a:off x="9895593" y="3621045"/>
            <a:ext cx="456683" cy="450827"/>
            <a:chOff x="20583525" y="2271713"/>
            <a:chExt cx="742950" cy="733425"/>
          </a:xfrm>
          <a:solidFill>
            <a:srgbClr val="001E46"/>
          </a:solidFill>
        </p:grpSpPr>
        <p:sp>
          <p:nvSpPr>
            <p:cNvPr id="60"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61"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62" name="Group 46">
            <a:extLst>
              <a:ext uri="{FF2B5EF4-FFF2-40B4-BE49-F238E27FC236}">
                <a16:creationId xmlns:a16="http://schemas.microsoft.com/office/drawing/2014/main" id="{574AD4EC-BFDA-48B9-A4F9-567A04D65C6D}"/>
              </a:ext>
            </a:extLst>
          </p:cNvPr>
          <p:cNvGrpSpPr>
            <a:grpSpLocks noChangeAspect="1"/>
          </p:cNvGrpSpPr>
          <p:nvPr/>
        </p:nvGrpSpPr>
        <p:grpSpPr>
          <a:xfrm>
            <a:off x="8420167" y="2933308"/>
            <a:ext cx="456683" cy="450827"/>
            <a:chOff x="20583525" y="2271713"/>
            <a:chExt cx="742950" cy="733425"/>
          </a:xfrm>
          <a:solidFill>
            <a:srgbClr val="001E46"/>
          </a:solidFill>
        </p:grpSpPr>
        <p:sp>
          <p:nvSpPr>
            <p:cNvPr id="63"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64"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65" name="Group 46">
            <a:extLst>
              <a:ext uri="{FF2B5EF4-FFF2-40B4-BE49-F238E27FC236}">
                <a16:creationId xmlns:a16="http://schemas.microsoft.com/office/drawing/2014/main" id="{574AD4EC-BFDA-48B9-A4F9-567A04D65C6D}"/>
              </a:ext>
            </a:extLst>
          </p:cNvPr>
          <p:cNvGrpSpPr>
            <a:grpSpLocks noChangeAspect="1"/>
          </p:cNvGrpSpPr>
          <p:nvPr/>
        </p:nvGrpSpPr>
        <p:grpSpPr>
          <a:xfrm>
            <a:off x="8431703" y="3580981"/>
            <a:ext cx="456683" cy="450827"/>
            <a:chOff x="20583525" y="2271713"/>
            <a:chExt cx="742950" cy="733425"/>
          </a:xfrm>
          <a:solidFill>
            <a:srgbClr val="001E46"/>
          </a:solidFill>
        </p:grpSpPr>
        <p:sp>
          <p:nvSpPr>
            <p:cNvPr id="66"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67"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grpSp>
        <p:nvGrpSpPr>
          <p:cNvPr id="68" name="Group 46">
            <a:extLst>
              <a:ext uri="{FF2B5EF4-FFF2-40B4-BE49-F238E27FC236}">
                <a16:creationId xmlns:a16="http://schemas.microsoft.com/office/drawing/2014/main" id="{574AD4EC-BFDA-48B9-A4F9-567A04D65C6D}"/>
              </a:ext>
            </a:extLst>
          </p:cNvPr>
          <p:cNvGrpSpPr>
            <a:grpSpLocks noChangeAspect="1"/>
          </p:cNvGrpSpPr>
          <p:nvPr/>
        </p:nvGrpSpPr>
        <p:grpSpPr>
          <a:xfrm>
            <a:off x="8445363" y="4740654"/>
            <a:ext cx="456683" cy="450827"/>
            <a:chOff x="20583525" y="2271713"/>
            <a:chExt cx="742950" cy="733425"/>
          </a:xfrm>
          <a:solidFill>
            <a:srgbClr val="001E46"/>
          </a:solidFill>
        </p:grpSpPr>
        <p:sp>
          <p:nvSpPr>
            <p:cNvPr id="69" name="Freeform 125">
              <a:extLst>
                <a:ext uri="{FF2B5EF4-FFF2-40B4-BE49-F238E27FC236}">
                  <a16:creationId xmlns:a16="http://schemas.microsoft.com/office/drawing/2014/main" id="{533B8089-92E4-44B7-81C0-D9CC4D6A526D}"/>
                </a:ext>
              </a:extLst>
            </p:cNvPr>
            <p:cNvSpPr>
              <a:spLocks noEditPoints="1"/>
            </p:cNvSpPr>
            <p:nvPr/>
          </p:nvSpPr>
          <p:spPr bwMode="auto">
            <a:xfrm>
              <a:off x="20583525" y="2271713"/>
              <a:ext cx="742950" cy="733425"/>
            </a:xfrm>
            <a:custGeom>
              <a:avLst/>
              <a:gdLst>
                <a:gd name="T0" fmla="*/ 468 w 468"/>
                <a:gd name="T1" fmla="*/ 462 h 462"/>
                <a:gd name="T2" fmla="*/ 0 w 468"/>
                <a:gd name="T3" fmla="*/ 462 h 462"/>
                <a:gd name="T4" fmla="*/ 0 w 468"/>
                <a:gd name="T5" fmla="*/ 0 h 462"/>
                <a:gd name="T6" fmla="*/ 468 w 468"/>
                <a:gd name="T7" fmla="*/ 0 h 462"/>
                <a:gd name="T8" fmla="*/ 468 w 468"/>
                <a:gd name="T9" fmla="*/ 462 h 462"/>
                <a:gd name="T10" fmla="*/ 35 w 468"/>
                <a:gd name="T11" fmla="*/ 427 h 462"/>
                <a:gd name="T12" fmla="*/ 432 w 468"/>
                <a:gd name="T13" fmla="*/ 427 h 462"/>
                <a:gd name="T14" fmla="*/ 432 w 468"/>
                <a:gd name="T15" fmla="*/ 36 h 462"/>
                <a:gd name="T16" fmla="*/ 35 w 468"/>
                <a:gd name="T17" fmla="*/ 36 h 462"/>
                <a:gd name="T18" fmla="*/ 35 w 468"/>
                <a:gd name="T19" fmla="*/ 42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462">
                  <a:moveTo>
                    <a:pt x="468" y="462"/>
                  </a:moveTo>
                  <a:lnTo>
                    <a:pt x="0" y="462"/>
                  </a:lnTo>
                  <a:lnTo>
                    <a:pt x="0" y="0"/>
                  </a:lnTo>
                  <a:lnTo>
                    <a:pt x="468" y="0"/>
                  </a:lnTo>
                  <a:lnTo>
                    <a:pt x="468" y="462"/>
                  </a:lnTo>
                  <a:close/>
                  <a:moveTo>
                    <a:pt x="35" y="427"/>
                  </a:moveTo>
                  <a:lnTo>
                    <a:pt x="432" y="427"/>
                  </a:lnTo>
                  <a:lnTo>
                    <a:pt x="432" y="36"/>
                  </a:lnTo>
                  <a:lnTo>
                    <a:pt x="35" y="36"/>
                  </a:lnTo>
                  <a:lnTo>
                    <a:pt x="35" y="4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sp>
          <p:nvSpPr>
            <p:cNvPr id="70" name="Freeform 126">
              <a:extLst>
                <a:ext uri="{FF2B5EF4-FFF2-40B4-BE49-F238E27FC236}">
                  <a16:creationId xmlns:a16="http://schemas.microsoft.com/office/drawing/2014/main" id="{FB2E46B5-8576-42A7-8D25-F08EED5B5BE5}"/>
                </a:ext>
              </a:extLst>
            </p:cNvPr>
            <p:cNvSpPr>
              <a:spLocks/>
            </p:cNvSpPr>
            <p:nvPr/>
          </p:nvSpPr>
          <p:spPr bwMode="auto">
            <a:xfrm>
              <a:off x="20718463" y="2419350"/>
              <a:ext cx="495300" cy="450850"/>
            </a:xfrm>
            <a:custGeom>
              <a:avLst/>
              <a:gdLst>
                <a:gd name="T0" fmla="*/ 99 w 312"/>
                <a:gd name="T1" fmla="*/ 284 h 284"/>
                <a:gd name="T2" fmla="*/ 0 w 312"/>
                <a:gd name="T3" fmla="*/ 185 h 284"/>
                <a:gd name="T4" fmla="*/ 28 w 312"/>
                <a:gd name="T5" fmla="*/ 156 h 284"/>
                <a:gd name="T6" fmla="*/ 99 w 312"/>
                <a:gd name="T7" fmla="*/ 234 h 284"/>
                <a:gd name="T8" fmla="*/ 283 w 312"/>
                <a:gd name="T9" fmla="*/ 0 h 284"/>
                <a:gd name="T10" fmla="*/ 312 w 312"/>
                <a:gd name="T11" fmla="*/ 21 h 284"/>
                <a:gd name="T12" fmla="*/ 99 w 312"/>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312" h="284">
                  <a:moveTo>
                    <a:pt x="99" y="284"/>
                  </a:moveTo>
                  <a:lnTo>
                    <a:pt x="0" y="185"/>
                  </a:lnTo>
                  <a:lnTo>
                    <a:pt x="28" y="156"/>
                  </a:lnTo>
                  <a:lnTo>
                    <a:pt x="99" y="234"/>
                  </a:lnTo>
                  <a:lnTo>
                    <a:pt x="283" y="0"/>
                  </a:lnTo>
                  <a:lnTo>
                    <a:pt x="312" y="21"/>
                  </a:lnTo>
                  <a:lnTo>
                    <a:pt x="99" y="2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1E46"/>
                </a:solidFill>
                <a:effectLst/>
                <a:uLnTx/>
                <a:uFillTx/>
                <a:latin typeface="Arial"/>
                <a:ea typeface="+mn-ea"/>
                <a:cs typeface="+mn-cs"/>
              </a:endParaRPr>
            </a:p>
          </p:txBody>
        </p:sp>
      </p:grpSp>
      <p:sp>
        <p:nvSpPr>
          <p:cNvPr id="74" name="TextBox 73"/>
          <p:cNvSpPr txBox="1"/>
          <p:nvPr/>
        </p:nvSpPr>
        <p:spPr>
          <a:xfrm>
            <a:off x="0" y="6202291"/>
            <a:ext cx="12024986" cy="523220"/>
          </a:xfrm>
          <a:prstGeom prst="rect">
            <a:avLst/>
          </a:prstGeom>
          <a:noFill/>
        </p:spPr>
        <p:txBody>
          <a:bodyPr wrap="square" rtlCol="0">
            <a:spAutoFit/>
          </a:bodyPr>
          <a:lstStyle/>
          <a:p>
            <a:r>
              <a:rPr lang="en-US" sz="1400" dirty="0" smtClean="0"/>
              <a:t>*AIT and CF impact user initiated boluses but not the algorithm                 </a:t>
            </a:r>
          </a:p>
          <a:p>
            <a:r>
              <a:rPr lang="en-US" sz="1400" dirty="0" smtClean="0"/>
              <a:t> ^ all systems need a programmed basal rate to revert to if automation (sensor) fails. </a:t>
            </a:r>
            <a:endParaRPr lang="en-US" sz="1400" dirty="0"/>
          </a:p>
        </p:txBody>
      </p:sp>
    </p:spTree>
    <p:extLst>
      <p:ext uri="{BB962C8B-B14F-4D97-AF65-F5344CB8AC3E}">
        <p14:creationId xmlns:p14="http://schemas.microsoft.com/office/powerpoint/2010/main" val="36089646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word about carb counting…..</a:t>
            </a:r>
          </a:p>
        </p:txBody>
      </p:sp>
      <p:sp>
        <p:nvSpPr>
          <p:cNvPr id="3" name="Content Placeholder 2"/>
          <p:cNvSpPr>
            <a:spLocks noGrp="1"/>
          </p:cNvSpPr>
          <p:nvPr>
            <p:ph idx="1"/>
          </p:nvPr>
        </p:nvSpPr>
        <p:spPr/>
        <p:txBody>
          <a:bodyPr/>
          <a:lstStyle/>
          <a:p>
            <a:r>
              <a:rPr lang="en-US" dirty="0"/>
              <a:t>Unannounced meals can be managed by the system*</a:t>
            </a:r>
          </a:p>
          <a:p>
            <a:r>
              <a:rPr lang="en-US" dirty="0"/>
              <a:t>Familiarity with carbohydrates helpful</a:t>
            </a:r>
          </a:p>
          <a:p>
            <a:pPr lvl="1"/>
            <a:r>
              <a:rPr lang="en-US" dirty="0"/>
              <a:t>Newer systems can use preset carb amounts, user doesn’t need to enter a number </a:t>
            </a:r>
          </a:p>
          <a:p>
            <a:r>
              <a:rPr lang="en-US" dirty="0"/>
              <a:t>Carb counting proficiency should NOT be a barrier to starting AID </a:t>
            </a:r>
          </a:p>
        </p:txBody>
      </p:sp>
      <p:sp>
        <p:nvSpPr>
          <p:cNvPr id="5" name="TextBox 4">
            <a:extLst>
              <a:ext uri="{FF2B5EF4-FFF2-40B4-BE49-F238E27FC236}">
                <a16:creationId xmlns:a16="http://schemas.microsoft.com/office/drawing/2014/main" id="{B2EAB85E-7E98-FAC4-C30E-27FFBF19CB92}"/>
              </a:ext>
            </a:extLst>
          </p:cNvPr>
          <p:cNvSpPr txBox="1"/>
          <p:nvPr/>
        </p:nvSpPr>
        <p:spPr>
          <a:xfrm>
            <a:off x="838200" y="6336243"/>
            <a:ext cx="8528538" cy="369332"/>
          </a:xfrm>
          <a:prstGeom prst="rect">
            <a:avLst/>
          </a:prstGeom>
          <a:noFill/>
        </p:spPr>
        <p:txBody>
          <a:bodyPr wrap="square" lIns="91440" tIns="45720" rIns="91440" bIns="45720" anchor="t">
            <a:spAutoFit/>
          </a:bodyPr>
          <a:lstStyle/>
          <a:p>
            <a:pPr lvl="0" defTabSz="914400">
              <a:defRPr/>
            </a:pPr>
            <a:r>
              <a:rPr kumimoji="0" lang="en-US" sz="750" b="0" i="0" u="none" strike="noStrike" kern="1200" cap="none" spc="0" normalizeH="0" baseline="0" noProof="0" dirty="0">
                <a:ln>
                  <a:noFill/>
                </a:ln>
                <a:solidFill>
                  <a:srgbClr val="00364F"/>
                </a:solidFill>
                <a:effectLst/>
                <a:uLnTx/>
                <a:uFillTx/>
                <a:latin typeface="Montserrat"/>
                <a:ea typeface="+mn-ea"/>
                <a:cs typeface="+mn-cs"/>
              </a:rPr>
              <a:t>* </a:t>
            </a:r>
            <a:r>
              <a:rPr kumimoji="0" lang="en-US" sz="900" b="1" i="0" u="none" strike="noStrike" kern="1200" cap="none" spc="0" normalizeH="0" baseline="0" noProof="0" dirty="0">
                <a:ln>
                  <a:noFill/>
                </a:ln>
                <a:solidFill>
                  <a:srgbClr val="0070C0"/>
                </a:solidFill>
                <a:effectLst/>
                <a:uLnTx/>
                <a:uFillTx/>
                <a:latin typeface="Montserrat"/>
              </a:rPr>
              <a:t>Messer LH and Breton MD. Therapy settings associated with optimal outcomes for t:slim X2 with Control-IQ technology in real world clinical care. </a:t>
            </a:r>
            <a:r>
              <a:rPr kumimoji="0" lang="en-US" sz="900" b="1" i="1" u="none" strike="noStrike" kern="1200" cap="none" spc="0" normalizeH="0" baseline="0" noProof="0" dirty="0">
                <a:ln>
                  <a:noFill/>
                </a:ln>
                <a:solidFill>
                  <a:srgbClr val="0070C0"/>
                </a:solidFill>
                <a:effectLst/>
                <a:uLnTx/>
                <a:uFillTx/>
                <a:latin typeface="Montserrat"/>
              </a:rPr>
              <a:t>Diabetes </a:t>
            </a:r>
            <a:r>
              <a:rPr kumimoji="0" lang="en-US" sz="900" b="1" i="1" u="none" strike="noStrike" kern="1200" cap="none" spc="0" normalizeH="0" baseline="0" noProof="0" dirty="0" err="1">
                <a:ln>
                  <a:noFill/>
                </a:ln>
                <a:solidFill>
                  <a:srgbClr val="0070C0"/>
                </a:solidFill>
                <a:effectLst/>
                <a:uLnTx/>
                <a:uFillTx/>
                <a:latin typeface="Montserrat"/>
              </a:rPr>
              <a:t>Technol</a:t>
            </a:r>
            <a:r>
              <a:rPr kumimoji="0" lang="en-US" sz="900" b="1" i="1" u="none" strike="noStrike" kern="1200" cap="none" spc="0" normalizeH="0" baseline="0" noProof="0" dirty="0">
                <a:ln>
                  <a:noFill/>
                </a:ln>
                <a:solidFill>
                  <a:srgbClr val="0070C0"/>
                </a:solidFill>
                <a:effectLst/>
                <a:uLnTx/>
                <a:uFillTx/>
                <a:latin typeface="Montserrat"/>
              </a:rPr>
              <a:t> </a:t>
            </a:r>
            <a:r>
              <a:rPr kumimoji="0" lang="en-US" sz="900" b="1" i="1" u="none" strike="noStrike" kern="1200" cap="none" spc="0" normalizeH="0" baseline="0" noProof="0" dirty="0" err="1">
                <a:ln>
                  <a:noFill/>
                </a:ln>
                <a:solidFill>
                  <a:srgbClr val="0070C0"/>
                </a:solidFill>
                <a:effectLst/>
                <a:uLnTx/>
                <a:uFillTx/>
                <a:latin typeface="Montserrat"/>
              </a:rPr>
              <a:t>Ther</a:t>
            </a:r>
            <a:r>
              <a:rPr kumimoji="0" lang="en-US" sz="900" b="1" i="0" u="none" strike="noStrike" kern="1200" cap="none" spc="0" normalizeH="0" baseline="0" noProof="0" dirty="0">
                <a:ln>
                  <a:noFill/>
                </a:ln>
                <a:solidFill>
                  <a:srgbClr val="0070C0"/>
                </a:solidFill>
                <a:effectLst/>
                <a:uLnTx/>
                <a:uFillTx/>
                <a:latin typeface="Montserrat"/>
              </a:rPr>
              <a:t>. 2023;25(12):877-882. </a:t>
            </a:r>
            <a:r>
              <a:rPr kumimoji="0" lang="en-US" sz="900" b="1" i="0" u="none" strike="noStrike" kern="1200" cap="none" spc="0" normalizeH="0" baseline="0" noProof="0" dirty="0" err="1">
                <a:ln>
                  <a:noFill/>
                </a:ln>
                <a:solidFill>
                  <a:srgbClr val="0070C0"/>
                </a:solidFill>
                <a:effectLst/>
                <a:uLnTx/>
                <a:uFillTx/>
                <a:latin typeface="Montserrat"/>
              </a:rPr>
              <a:t>doi</a:t>
            </a:r>
            <a:r>
              <a:rPr kumimoji="0" lang="en-US" sz="900" b="1" i="0" u="none" strike="noStrike" kern="1200" cap="none" spc="0" normalizeH="0" baseline="0" noProof="0" dirty="0">
                <a:ln>
                  <a:noFill/>
                </a:ln>
                <a:solidFill>
                  <a:srgbClr val="0070C0"/>
                </a:solidFill>
                <a:effectLst/>
                <a:uLnTx/>
                <a:uFillTx/>
                <a:latin typeface="Montserrat"/>
              </a:rPr>
              <a:t>: 10.1089/dia.2023.0308.  </a:t>
            </a:r>
            <a:r>
              <a:rPr lang="en-US" sz="900" b="1" dirty="0" err="1">
                <a:solidFill>
                  <a:srgbClr val="0070C0"/>
                </a:solidFill>
              </a:rPr>
              <a:t>Shalit</a:t>
            </a:r>
            <a:r>
              <a:rPr lang="en-US" sz="900" b="1" dirty="0">
                <a:solidFill>
                  <a:srgbClr val="0070C0"/>
                </a:solidFill>
              </a:rPr>
              <a:t> R, et al. </a:t>
            </a:r>
            <a:r>
              <a:rPr lang="en-US" sz="900" b="1" i="1" dirty="0">
                <a:solidFill>
                  <a:srgbClr val="0070C0"/>
                </a:solidFill>
              </a:rPr>
              <a:t>Diabetes </a:t>
            </a:r>
            <a:r>
              <a:rPr lang="en-US" sz="900" b="1" i="1" dirty="0" err="1">
                <a:solidFill>
                  <a:srgbClr val="0070C0"/>
                </a:solidFill>
              </a:rPr>
              <a:t>Technol</a:t>
            </a:r>
            <a:r>
              <a:rPr lang="en-US" sz="900" b="1" i="1" dirty="0">
                <a:solidFill>
                  <a:srgbClr val="0070C0"/>
                </a:solidFill>
              </a:rPr>
              <a:t> </a:t>
            </a:r>
            <a:r>
              <a:rPr lang="en-US" sz="900" b="1" i="1" dirty="0" err="1">
                <a:solidFill>
                  <a:srgbClr val="0070C0"/>
                </a:solidFill>
              </a:rPr>
              <a:t>Ther</a:t>
            </a:r>
            <a:r>
              <a:rPr lang="en-US" sz="900" b="1" i="1" dirty="0">
                <a:solidFill>
                  <a:srgbClr val="0070C0"/>
                </a:solidFill>
              </a:rPr>
              <a:t>. </a:t>
            </a:r>
            <a:r>
              <a:rPr lang="en-US" sz="900" b="1" dirty="0">
                <a:solidFill>
                  <a:srgbClr val="0070C0"/>
                </a:solidFill>
              </a:rPr>
              <a:t>2023;10.1089/dia.2023.0139</a:t>
            </a:r>
            <a:endParaRPr kumimoji="0" lang="en-US" sz="900" b="1" i="0" u="none" strike="noStrike" kern="1200" cap="none" spc="0" normalizeH="0" baseline="0" noProof="0" dirty="0">
              <a:ln>
                <a:noFill/>
              </a:ln>
              <a:solidFill>
                <a:srgbClr val="0070C0"/>
              </a:solidFill>
              <a:effectLst/>
              <a:uLnTx/>
              <a:uFillTx/>
              <a:latin typeface="Montserrat"/>
            </a:endParaRPr>
          </a:p>
        </p:txBody>
      </p:sp>
      <p:pic>
        <p:nvPicPr>
          <p:cNvPr id="6" name="Picture 5" descr="OPINION: Gatekeeping in communities hinders self-expression – The Roar">
            <a:extLst>
              <a:ext uri="{FF2B5EF4-FFF2-40B4-BE49-F238E27FC236}">
                <a16:creationId xmlns:a16="http://schemas.microsoft.com/office/drawing/2014/main" id="{228D68A0-1841-DEBB-DB3B-287AA93D1F78}"/>
              </a:ext>
            </a:extLst>
          </p:cNvPr>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434515" y="4267199"/>
            <a:ext cx="2183561" cy="1800225"/>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5">
            <a:extLst>
              <a:ext uri="{FF2B5EF4-FFF2-40B4-BE49-F238E27FC236}">
                <a16:creationId xmlns:a16="http://schemas.microsoft.com/office/drawing/2014/main" id="{D0900D1E-B419-BDA4-3A2E-60E643151515}"/>
              </a:ext>
            </a:extLst>
          </p:cNvPr>
          <p:cNvSpPr txBox="1">
            <a:spLocks/>
          </p:cNvSpPr>
          <p:nvPr/>
        </p:nvSpPr>
        <p:spPr>
          <a:xfrm>
            <a:off x="574897" y="6306171"/>
            <a:ext cx="9140031" cy="347808"/>
          </a:xfrm>
          <a:prstGeom prst="rect">
            <a:avLst/>
          </a:prstGeom>
        </p:spPr>
        <p:txBody>
          <a:bodyPr/>
          <a:lstStyle>
            <a:lvl1pPr marL="210541" indent="-210541" algn="l" defTabSz="842162" rtl="0" eaLnBrk="1" latinLnBrk="0" hangingPunct="1">
              <a:lnSpc>
                <a:spcPct val="90000"/>
              </a:lnSpc>
              <a:spcBef>
                <a:spcPts val="921"/>
              </a:spcBef>
              <a:buFont typeface="Arial"/>
              <a:buChar char="•"/>
              <a:defRPr sz="2600" b="1" i="0" kern="1200">
                <a:solidFill>
                  <a:srgbClr val="1E3268"/>
                </a:solidFill>
                <a:latin typeface="Open Sans" charset="0"/>
                <a:ea typeface="Open Sans" charset="0"/>
                <a:cs typeface="Open Sans" charset="0"/>
              </a:defRPr>
            </a:lvl1pPr>
            <a:lvl2pPr marL="631622" indent="-210541" algn="l" defTabSz="842162" rtl="0" eaLnBrk="1" latinLnBrk="0" hangingPunct="1">
              <a:lnSpc>
                <a:spcPct val="90000"/>
              </a:lnSpc>
              <a:spcBef>
                <a:spcPts val="461"/>
              </a:spcBef>
              <a:buFont typeface="Arial"/>
              <a:buChar char="•"/>
              <a:defRPr sz="2200" b="0" i="0" kern="1200">
                <a:solidFill>
                  <a:srgbClr val="1E3268"/>
                </a:solidFill>
                <a:latin typeface="Open Sans Light" charset="0"/>
                <a:ea typeface="Open Sans Light" charset="0"/>
                <a:cs typeface="Open Sans Light" charset="0"/>
              </a:defRPr>
            </a:lvl2pPr>
            <a:lvl3pPr marL="1052703" indent="-210541" algn="l" defTabSz="842162" rtl="0" eaLnBrk="1" latinLnBrk="0" hangingPunct="1">
              <a:lnSpc>
                <a:spcPct val="90000"/>
              </a:lnSpc>
              <a:spcBef>
                <a:spcPts val="461"/>
              </a:spcBef>
              <a:buFont typeface="Arial"/>
              <a:buChar char="•"/>
              <a:defRPr sz="1800" b="0" i="0" kern="1200">
                <a:solidFill>
                  <a:srgbClr val="1E3268"/>
                </a:solidFill>
                <a:latin typeface="Open Sans Light" charset="0"/>
                <a:ea typeface="Open Sans Light" charset="0"/>
                <a:cs typeface="Open Sans Light" charset="0"/>
              </a:defRPr>
            </a:lvl3pPr>
            <a:lvl4pPr marL="1473784" indent="-210541" algn="l" defTabSz="842162" rtl="0" eaLnBrk="1" latinLnBrk="0" hangingPunct="1">
              <a:lnSpc>
                <a:spcPct val="90000"/>
              </a:lnSpc>
              <a:spcBef>
                <a:spcPts val="461"/>
              </a:spcBef>
              <a:buFont typeface="Arial"/>
              <a:buChar char="•"/>
              <a:defRPr sz="1700" b="0" i="0" kern="1200">
                <a:solidFill>
                  <a:srgbClr val="1E3268"/>
                </a:solidFill>
                <a:latin typeface="Open Sans Light" charset="0"/>
                <a:ea typeface="Open Sans Light" charset="0"/>
                <a:cs typeface="Open Sans Light" charset="0"/>
              </a:defRPr>
            </a:lvl4pPr>
            <a:lvl5pPr marL="1894865" indent="-210541" algn="l" defTabSz="842162" rtl="0" eaLnBrk="1" latinLnBrk="0" hangingPunct="1">
              <a:lnSpc>
                <a:spcPct val="90000"/>
              </a:lnSpc>
              <a:spcBef>
                <a:spcPts val="461"/>
              </a:spcBef>
              <a:buFont typeface="Arial"/>
              <a:buChar char="•"/>
              <a:defRPr sz="1700" b="0" i="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a:lstStyle>
          <a:p>
            <a:endParaRPr lang="en-US" sz="800" dirty="0">
              <a:solidFill>
                <a:schemeClr val="bg1">
                  <a:lumMod val="50000"/>
                </a:schemeClr>
              </a:solidFill>
            </a:endParaRPr>
          </a:p>
          <a:p>
            <a:r>
              <a:rPr lang="en-US" sz="800" dirty="0">
                <a:solidFill>
                  <a:schemeClr val="bg1">
                    <a:lumMod val="50000"/>
                  </a:schemeClr>
                </a:solidFill>
              </a:rPr>
              <a:t>1.  </a:t>
            </a:r>
          </a:p>
        </p:txBody>
      </p:sp>
    </p:spTree>
    <p:extLst>
      <p:ext uri="{BB962C8B-B14F-4D97-AF65-F5344CB8AC3E}">
        <p14:creationId xmlns:p14="http://schemas.microsoft.com/office/powerpoint/2010/main" val="20729799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Adjunctive Therapy </a:t>
            </a:r>
          </a:p>
        </p:txBody>
      </p:sp>
    </p:spTree>
    <p:extLst>
      <p:ext uri="{BB962C8B-B14F-4D97-AF65-F5344CB8AC3E}">
        <p14:creationId xmlns:p14="http://schemas.microsoft.com/office/powerpoint/2010/main" val="34583074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113,700+ New Logo Stock Illustrations, Royalty-Free Vector Graphics &amp; Clip  Art - iStock | New logo vec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5998" y="528114"/>
            <a:ext cx="1416472" cy="141647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375920" y="2198481"/>
            <a:ext cx="10972800" cy="4974164"/>
          </a:xfrm>
        </p:spPr>
        <p:txBody>
          <a:bodyPr>
            <a:normAutofit/>
          </a:bodyPr>
          <a:lstStyle/>
          <a:p>
            <a:pPr marL="0" indent="0">
              <a:buNone/>
            </a:pPr>
            <a:r>
              <a:rPr lang="en-CA" b="0" dirty="0"/>
              <a:t>In adults with type 1 diabetes, metformin, GLP-1 RA or SGLT2i as non-insulin </a:t>
            </a:r>
            <a:r>
              <a:rPr lang="en-CA" b="0" dirty="0" err="1"/>
              <a:t>antihyperglycemics</a:t>
            </a:r>
            <a:r>
              <a:rPr lang="en-CA" b="0" dirty="0"/>
              <a:t> may be used in addition to insulin to help individuals achieve outcomes which are important to them using the principles of shared decision making, where the balance of risks, benefits, and side effects is acceptable and strategies to mitigate risks* are employed. The safety, efficacy, and tolerability of the agent should be reviewed at 3 months and annually to determine if the therapy should continue</a:t>
            </a:r>
            <a:r>
              <a:rPr lang="en-CA" dirty="0"/>
              <a:t>. </a:t>
            </a:r>
          </a:p>
          <a:p>
            <a:pPr marL="0" indent="0" algn="r">
              <a:buNone/>
            </a:pPr>
            <a:r>
              <a:rPr lang="en-CA" dirty="0"/>
              <a:t>Grade D, Consensus</a:t>
            </a:r>
            <a:endParaRPr lang="en-US" dirty="0"/>
          </a:p>
          <a:p>
            <a:pPr marL="0" indent="0">
              <a:buNone/>
            </a:pPr>
            <a:endParaRPr lang="en-US" dirty="0"/>
          </a:p>
        </p:txBody>
      </p:sp>
      <p:sp>
        <p:nvSpPr>
          <p:cNvPr id="3" name="Title 2"/>
          <p:cNvSpPr>
            <a:spLocks noGrp="1"/>
          </p:cNvSpPr>
          <p:nvPr>
            <p:ph type="title"/>
          </p:nvPr>
        </p:nvSpPr>
        <p:spPr/>
        <p:txBody>
          <a:bodyPr/>
          <a:lstStyle/>
          <a:p>
            <a:r>
              <a:rPr lang="en-US" dirty="0"/>
              <a:t>Adjunctive Therapy</a:t>
            </a:r>
          </a:p>
        </p:txBody>
      </p:sp>
    </p:spTree>
    <p:extLst>
      <p:ext uri="{BB962C8B-B14F-4D97-AF65-F5344CB8AC3E}">
        <p14:creationId xmlns:p14="http://schemas.microsoft.com/office/powerpoint/2010/main" val="2795285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9550CE61-69C9-4316-AFBA-34982DFB833C}"/>
              </a:ext>
            </a:extLst>
          </p:cNvPr>
          <p:cNvGraphicFramePr>
            <a:graphicFrameLocks noGrp="1"/>
          </p:cNvGraphicFramePr>
          <p:nvPr>
            <p:extLst>
              <p:ext uri="{D42A27DB-BD31-4B8C-83A1-F6EECF244321}">
                <p14:modId xmlns:p14="http://schemas.microsoft.com/office/powerpoint/2010/main" val="1961424202"/>
              </p:ext>
            </p:extLst>
          </p:nvPr>
        </p:nvGraphicFramePr>
        <p:xfrm>
          <a:off x="609600" y="1291429"/>
          <a:ext cx="10972800" cy="4647304"/>
        </p:xfrm>
        <a:graphic>
          <a:graphicData uri="http://schemas.openxmlformats.org/drawingml/2006/table">
            <a:tbl>
              <a:tblPr firstRow="1" bandRow="1">
                <a:tableStyleId>{5C22544A-7EE6-4342-B048-85BDC9FD1C3A}</a:tableStyleId>
              </a:tblPr>
              <a:tblGrid>
                <a:gridCol w="3531620">
                  <a:extLst>
                    <a:ext uri="{9D8B030D-6E8A-4147-A177-3AD203B41FA5}">
                      <a16:colId xmlns:a16="http://schemas.microsoft.com/office/drawing/2014/main" val="3327610896"/>
                    </a:ext>
                  </a:extLst>
                </a:gridCol>
                <a:gridCol w="7441180">
                  <a:extLst>
                    <a:ext uri="{9D8B030D-6E8A-4147-A177-3AD203B41FA5}">
                      <a16:colId xmlns:a16="http://schemas.microsoft.com/office/drawing/2014/main" val="1952303198"/>
                    </a:ext>
                  </a:extLst>
                </a:gridCol>
              </a:tblGrid>
              <a:tr h="976477">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POTENTIAL SOURCE OF BIAS</a:t>
                      </a:r>
                    </a:p>
                  </a:txBody>
                  <a:tcPr marL="121920" marR="121920" marT="60960" marB="60960" anchor="ctr">
                    <a:solidFill>
                      <a:srgbClr val="00B0F0"/>
                    </a:solidFill>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MEASURES TAKEN TO MITIGATE BIAS</a:t>
                      </a:r>
                    </a:p>
                  </a:txBody>
                  <a:tcPr marL="121920" marR="121920" marT="60960" marB="60960" anchor="ctr">
                    <a:solidFill>
                      <a:srgbClr val="00B0F0"/>
                    </a:solidFill>
                  </a:tcPr>
                </a:tc>
                <a:extLst>
                  <a:ext uri="{0D108BD9-81ED-4DB2-BD59-A6C34878D82A}">
                    <a16:rowId xmlns:a16="http://schemas.microsoft.com/office/drawing/2014/main" val="1485841013"/>
                  </a:ext>
                </a:extLst>
              </a:tr>
              <a:tr h="853440">
                <a:tc>
                  <a:txBody>
                    <a:bodyPr/>
                    <a:lstStyle/>
                    <a:p>
                      <a:pPr algn="l"/>
                      <a:r>
                        <a:rPr lang="en-US" sz="1600" dirty="0">
                          <a:latin typeface="Open Sans" panose="020B0606030504020204" pitchFamily="34" charset="0"/>
                          <a:ea typeface="Open Sans" panose="020B0606030504020204" pitchFamily="34" charset="0"/>
                          <a:cs typeface="Open Sans" panose="020B0606030504020204" pitchFamily="34" charset="0"/>
                        </a:rPr>
                        <a:t>#1: Recommendations</a:t>
                      </a:r>
                      <a:r>
                        <a:rPr lang="en-US" sz="1600" baseline="0" dirty="0">
                          <a:latin typeface="Open Sans" panose="020B0606030504020204" pitchFamily="34" charset="0"/>
                          <a:ea typeface="Open Sans" panose="020B0606030504020204" pitchFamily="34" charset="0"/>
                          <a:cs typeface="Open Sans" panose="020B0606030504020204" pitchFamily="34" charset="0"/>
                        </a:rPr>
                        <a:t> related to pump, sensor, adjunctive therapy  and insulins</a:t>
                      </a: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tc>
                  <a:txBody>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All</a:t>
                      </a:r>
                      <a:r>
                        <a:rPr lang="en-US" sz="1600" baseline="0" dirty="0">
                          <a:latin typeface="Open Sans" panose="020B0606030504020204" pitchFamily="34" charset="0"/>
                          <a:ea typeface="Open Sans" panose="020B0606030504020204" pitchFamily="34" charset="0"/>
                          <a:cs typeface="Open Sans" panose="020B0606030504020204" pitchFamily="34" charset="0"/>
                        </a:rPr>
                        <a:t> recommendations are graded by MERST and agreed upon by all authors and steering committee.</a:t>
                      </a: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extLst>
                  <a:ext uri="{0D108BD9-81ED-4DB2-BD59-A6C34878D82A}">
                    <a16:rowId xmlns:a16="http://schemas.microsoft.com/office/drawing/2014/main" val="1899716357"/>
                  </a:ext>
                </a:extLst>
              </a:tr>
              <a:tr h="646188">
                <a:tc>
                  <a:txBody>
                    <a:bodyPr/>
                    <a:lstStyle/>
                    <a:p>
                      <a:pPr algn="l"/>
                      <a:r>
                        <a:rPr lang="en-US" sz="1600" dirty="0">
                          <a:latin typeface="Open Sans" panose="020B0606030504020204" pitchFamily="34" charset="0"/>
                          <a:ea typeface="Open Sans" panose="020B0606030504020204" pitchFamily="34" charset="0"/>
                          <a:cs typeface="Open Sans" panose="020B0606030504020204" pitchFamily="34" charset="0"/>
                        </a:rPr>
                        <a:t>#2:</a:t>
                      </a:r>
                    </a:p>
                  </a:txBody>
                  <a:tcPr marL="121920" marR="121920" marT="60960" marB="60960" anchor="ctr">
                    <a:solidFill>
                      <a:schemeClr val="bg1"/>
                    </a:solidFill>
                  </a:tcPr>
                </a:tc>
                <a:tc>
                  <a:txBody>
                    <a:bodyPr/>
                    <a:lstStyle/>
                    <a:p>
                      <a:pPr algn="ctr"/>
                      <a:endParaRPr lang="en-US" sz="160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chemeClr val="bg1"/>
                    </a:solidFill>
                  </a:tcPr>
                </a:tc>
                <a:extLst>
                  <a:ext uri="{0D108BD9-81ED-4DB2-BD59-A6C34878D82A}">
                    <a16:rowId xmlns:a16="http://schemas.microsoft.com/office/drawing/2014/main" val="2072972087"/>
                  </a:ext>
                </a:extLst>
              </a:tr>
              <a:tr h="814200">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#3:</a:t>
                      </a: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extLst>
                  <a:ext uri="{0D108BD9-81ED-4DB2-BD59-A6C34878D82A}">
                    <a16:rowId xmlns:a16="http://schemas.microsoft.com/office/drawing/2014/main" val="4199206297"/>
                  </a:ext>
                </a:extLst>
              </a:tr>
              <a:tr h="641763">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#4:</a:t>
                      </a:r>
                    </a:p>
                  </a:txBody>
                  <a:tcPr marL="121920" marR="121920" marT="60960" marB="60960" anchor="ctr">
                    <a:solidFill>
                      <a:schemeClr val="bg1"/>
                    </a:solidFill>
                  </a:tcPr>
                </a:tc>
                <a:tc>
                  <a:txBody>
                    <a:bodyPr/>
                    <a:lstStyle/>
                    <a:p>
                      <a:pPr algn="ctr"/>
                      <a:endParaRPr lang="en-US" sz="160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chemeClr val="bg1"/>
                    </a:solidFill>
                  </a:tcPr>
                </a:tc>
                <a:extLst>
                  <a:ext uri="{0D108BD9-81ED-4DB2-BD59-A6C34878D82A}">
                    <a16:rowId xmlns:a16="http://schemas.microsoft.com/office/drawing/2014/main" val="2454491535"/>
                  </a:ext>
                </a:extLst>
              </a:tr>
              <a:tr h="715236">
                <a:tc>
                  <a:txBody>
                    <a:bodyPr/>
                    <a:lstStyle/>
                    <a:p>
                      <a:pPr algn="l"/>
                      <a:r>
                        <a:rPr lang="en-US" sz="1600">
                          <a:latin typeface="Open Sans" panose="020B0606030504020204" pitchFamily="34" charset="0"/>
                          <a:ea typeface="Open Sans" panose="020B0606030504020204" pitchFamily="34" charset="0"/>
                          <a:cs typeface="Open Sans" panose="020B0606030504020204" pitchFamily="34" charset="0"/>
                        </a:rPr>
                        <a:t>#5:</a:t>
                      </a:r>
                    </a:p>
                  </a:txBody>
                  <a:tcPr marL="121920" marR="121920" marT="60960" marB="60960" anchor="ctr">
                    <a:solidFill>
                      <a:srgbClr val="00B2EB">
                        <a:alpha val="29804"/>
                      </a:srgbClr>
                    </a:solidFill>
                  </a:tcPr>
                </a:tc>
                <a:tc>
                  <a:txBody>
                    <a:bodyPr/>
                    <a:lstStyle/>
                    <a:p>
                      <a:pPr algn="ctr"/>
                      <a:endParaRPr lang="en-US" sz="1600" dirty="0">
                        <a:latin typeface="Open Sans" panose="020B0606030504020204" pitchFamily="34" charset="0"/>
                        <a:ea typeface="Open Sans" panose="020B0606030504020204" pitchFamily="34" charset="0"/>
                        <a:cs typeface="Open Sans" panose="020B0606030504020204" pitchFamily="34" charset="0"/>
                      </a:endParaRPr>
                    </a:p>
                  </a:txBody>
                  <a:tcPr marL="121920" marR="121920" marT="60960" marB="60960" anchor="ctr">
                    <a:solidFill>
                      <a:srgbClr val="00B2EB">
                        <a:alpha val="29804"/>
                      </a:srgbClr>
                    </a:solidFill>
                  </a:tcPr>
                </a:tc>
                <a:extLst>
                  <a:ext uri="{0D108BD9-81ED-4DB2-BD59-A6C34878D82A}">
                    <a16:rowId xmlns:a16="http://schemas.microsoft.com/office/drawing/2014/main" val="2223182232"/>
                  </a:ext>
                </a:extLst>
              </a:tr>
            </a:tbl>
          </a:graphicData>
        </a:graphic>
      </p:graphicFrame>
      <p:sp>
        <p:nvSpPr>
          <p:cNvPr id="5" name="Title 4">
            <a:extLst>
              <a:ext uri="{FF2B5EF4-FFF2-40B4-BE49-F238E27FC236}">
                <a16:creationId xmlns:a16="http://schemas.microsoft.com/office/drawing/2014/main" id="{59F234FD-13E4-31B4-419A-3051F2F474E9}"/>
              </a:ext>
            </a:extLst>
          </p:cNvPr>
          <p:cNvSpPr>
            <a:spLocks noGrp="1"/>
          </p:cNvSpPr>
          <p:nvPr>
            <p:ph type="title"/>
          </p:nvPr>
        </p:nvSpPr>
        <p:spPr/>
        <p:txBody>
          <a:bodyPr>
            <a:normAutofit/>
          </a:bodyPr>
          <a:lstStyle/>
          <a:p>
            <a:r>
              <a:rPr lang="en-US" dirty="0"/>
              <a:t>MITIGATION OF BIAS</a:t>
            </a:r>
          </a:p>
        </p:txBody>
      </p:sp>
      <p:sp>
        <p:nvSpPr>
          <p:cNvPr id="7" name="Footer Placeholder 1">
            <a:extLst>
              <a:ext uri="{FF2B5EF4-FFF2-40B4-BE49-F238E27FC236}">
                <a16:creationId xmlns:a16="http://schemas.microsoft.com/office/drawing/2014/main" id="{35291323-8EBD-EA92-D9DC-0773779029E0}"/>
              </a:ext>
            </a:extLst>
          </p:cNvPr>
          <p:cNvSpPr txBox="1">
            <a:spLocks/>
          </p:cNvSpPr>
          <p:nvPr/>
        </p:nvSpPr>
        <p:spPr>
          <a:xfrm>
            <a:off x="1542" y="6163713"/>
            <a:ext cx="9454959" cy="502977"/>
          </a:xfrm>
          <a:prstGeom prst="rect">
            <a:avLst/>
          </a:prstGeom>
          <a:noFill/>
        </p:spPr>
        <p:txBody>
          <a:bodyPr lIns="240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33" b="1"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[presentation title] </a:t>
            </a:r>
            <a:r>
              <a:rPr lang="en-US" sz="1333"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[speaker]</a:t>
            </a:r>
            <a:endParaRPr lang="en-CA" sz="1333"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744030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5325" y="1539875"/>
            <a:ext cx="10515600" cy="4328476"/>
          </a:xfrm>
        </p:spPr>
        <p:txBody>
          <a:bodyPr>
            <a:normAutofit fontScale="85000" lnSpcReduction="20000"/>
          </a:bodyPr>
          <a:lstStyle/>
          <a:p>
            <a:pPr marL="0" indent="0">
              <a:buNone/>
            </a:pPr>
            <a:r>
              <a:rPr lang="en-CA" b="1" dirty="0"/>
              <a:t>The evidence for adjunctive therapy for people with type 1 diabetes shows:</a:t>
            </a:r>
            <a:endParaRPr lang="en-US" dirty="0"/>
          </a:p>
          <a:p>
            <a:pPr marL="0" indent="0">
              <a:buNone/>
            </a:pPr>
            <a:endParaRPr lang="en-US" dirty="0"/>
          </a:p>
          <a:p>
            <a:pPr lvl="0"/>
            <a:r>
              <a:rPr lang="en-CA" dirty="0"/>
              <a:t>Metformin in addition to insulin reduces A1C (modestly), weight, and insulin dose in adults, </a:t>
            </a:r>
            <a:r>
              <a:rPr lang="en-CA" b="1" i="1" dirty="0"/>
              <a:t>but with an increased risk of gastrointestinal side effects</a:t>
            </a:r>
            <a:r>
              <a:rPr lang="en-CA" dirty="0"/>
              <a:t> </a:t>
            </a:r>
            <a:endParaRPr lang="en-US" dirty="0"/>
          </a:p>
          <a:p>
            <a:pPr lvl="0"/>
            <a:r>
              <a:rPr lang="en-CA" dirty="0"/>
              <a:t>Metformin in addition to insulin reduces weight and insulin doses in adolescents, </a:t>
            </a:r>
            <a:r>
              <a:rPr lang="en-CA" b="1" i="1" dirty="0"/>
              <a:t>but with an increased risk of gastrointestinal side effects</a:t>
            </a:r>
            <a:r>
              <a:rPr lang="en-CA" dirty="0"/>
              <a:t> </a:t>
            </a:r>
            <a:endParaRPr lang="en-US" dirty="0"/>
          </a:p>
          <a:p>
            <a:pPr lvl="0"/>
            <a:r>
              <a:rPr lang="en-CA" dirty="0" err="1"/>
              <a:t>Liraglutide</a:t>
            </a:r>
            <a:r>
              <a:rPr lang="en-CA" dirty="0"/>
              <a:t> in addition to insulin reduces A1C (modestly), weight, and insulin dose in adults, </a:t>
            </a:r>
            <a:r>
              <a:rPr lang="en-CA" b="1" i="1" dirty="0"/>
              <a:t>but with an increased risk of gastrointestinal side effects</a:t>
            </a:r>
            <a:r>
              <a:rPr lang="en-CA" dirty="0"/>
              <a:t> </a:t>
            </a:r>
            <a:endParaRPr lang="en-US" dirty="0"/>
          </a:p>
          <a:p>
            <a:pPr lvl="0"/>
            <a:r>
              <a:rPr lang="en-CA" dirty="0"/>
              <a:t>SGLT2i in addition to insulin reduces A1C, glucose variability and weight, and improves treatment satisfaction in adults, </a:t>
            </a:r>
            <a:r>
              <a:rPr lang="en-CA" b="1" i="1" dirty="0"/>
              <a:t>but with an increased risk of </a:t>
            </a:r>
            <a:r>
              <a:rPr lang="en-CA" b="1" i="1" dirty="0" err="1"/>
              <a:t>euglycemic</a:t>
            </a:r>
            <a:r>
              <a:rPr lang="en-CA" b="1" i="1" dirty="0"/>
              <a:t> or hyperglycemic ketoacidosis and genital infections. </a:t>
            </a:r>
            <a:endParaRPr lang="en-US" dirty="0"/>
          </a:p>
          <a:p>
            <a:endParaRPr lang="en-US" dirty="0"/>
          </a:p>
        </p:txBody>
      </p:sp>
      <p:sp>
        <p:nvSpPr>
          <p:cNvPr id="3" name="Title 2"/>
          <p:cNvSpPr>
            <a:spLocks noGrp="1"/>
          </p:cNvSpPr>
          <p:nvPr>
            <p:ph type="title"/>
          </p:nvPr>
        </p:nvSpPr>
        <p:spPr/>
        <p:txBody>
          <a:bodyPr/>
          <a:lstStyle/>
          <a:p>
            <a:r>
              <a:rPr lang="en-US" dirty="0"/>
              <a:t>Adjunctive Therapy- Evidence </a:t>
            </a:r>
          </a:p>
        </p:txBody>
      </p:sp>
    </p:spTree>
    <p:extLst>
      <p:ext uri="{BB962C8B-B14F-4D97-AF65-F5344CB8AC3E}">
        <p14:creationId xmlns:p14="http://schemas.microsoft.com/office/powerpoint/2010/main" val="3766455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916" y="-283801"/>
            <a:ext cx="10515600" cy="1325563"/>
          </a:xfrm>
        </p:spPr>
        <p:txBody>
          <a:bodyPr/>
          <a:lstStyle/>
          <a:p>
            <a:r>
              <a:rPr lang="en-US" dirty="0"/>
              <a:t>Impact of adjunctive therapies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6065226"/>
              </p:ext>
            </p:extLst>
          </p:nvPr>
        </p:nvGraphicFramePr>
        <p:xfrm>
          <a:off x="447370" y="765495"/>
          <a:ext cx="10392692" cy="5058485"/>
        </p:xfrm>
        <a:graphic>
          <a:graphicData uri="http://schemas.openxmlformats.org/drawingml/2006/table">
            <a:tbl>
              <a:tblPr>
                <a:tableStyleId>{5C22544A-7EE6-4342-B048-85BDC9FD1C3A}</a:tableStyleId>
              </a:tblPr>
              <a:tblGrid>
                <a:gridCol w="1299086">
                  <a:extLst>
                    <a:ext uri="{9D8B030D-6E8A-4147-A177-3AD203B41FA5}">
                      <a16:colId xmlns:a16="http://schemas.microsoft.com/office/drawing/2014/main" val="1529320723"/>
                    </a:ext>
                  </a:extLst>
                </a:gridCol>
                <a:gridCol w="1299086">
                  <a:extLst>
                    <a:ext uri="{9D8B030D-6E8A-4147-A177-3AD203B41FA5}">
                      <a16:colId xmlns:a16="http://schemas.microsoft.com/office/drawing/2014/main" val="3707963897"/>
                    </a:ext>
                  </a:extLst>
                </a:gridCol>
                <a:gridCol w="1299086">
                  <a:extLst>
                    <a:ext uri="{9D8B030D-6E8A-4147-A177-3AD203B41FA5}">
                      <a16:colId xmlns:a16="http://schemas.microsoft.com/office/drawing/2014/main" val="2143950096"/>
                    </a:ext>
                  </a:extLst>
                </a:gridCol>
                <a:gridCol w="1299086">
                  <a:extLst>
                    <a:ext uri="{9D8B030D-6E8A-4147-A177-3AD203B41FA5}">
                      <a16:colId xmlns:a16="http://schemas.microsoft.com/office/drawing/2014/main" val="951516545"/>
                    </a:ext>
                  </a:extLst>
                </a:gridCol>
                <a:gridCol w="1282216">
                  <a:extLst>
                    <a:ext uri="{9D8B030D-6E8A-4147-A177-3AD203B41FA5}">
                      <a16:colId xmlns:a16="http://schemas.microsoft.com/office/drawing/2014/main" val="3408097067"/>
                    </a:ext>
                  </a:extLst>
                </a:gridCol>
                <a:gridCol w="1315960">
                  <a:extLst>
                    <a:ext uri="{9D8B030D-6E8A-4147-A177-3AD203B41FA5}">
                      <a16:colId xmlns:a16="http://schemas.microsoft.com/office/drawing/2014/main" val="3535963340"/>
                    </a:ext>
                  </a:extLst>
                </a:gridCol>
                <a:gridCol w="1299086">
                  <a:extLst>
                    <a:ext uri="{9D8B030D-6E8A-4147-A177-3AD203B41FA5}">
                      <a16:colId xmlns:a16="http://schemas.microsoft.com/office/drawing/2014/main" val="3704288348"/>
                    </a:ext>
                  </a:extLst>
                </a:gridCol>
                <a:gridCol w="1299086">
                  <a:extLst>
                    <a:ext uri="{9D8B030D-6E8A-4147-A177-3AD203B41FA5}">
                      <a16:colId xmlns:a16="http://schemas.microsoft.com/office/drawing/2014/main" val="2431048496"/>
                    </a:ext>
                  </a:extLst>
                </a:gridCol>
              </a:tblGrid>
              <a:tr h="505103">
                <a:tc>
                  <a:txBody>
                    <a:bodyPr/>
                    <a:lstStyle/>
                    <a:p>
                      <a:pPr marL="0" marR="0">
                        <a:lnSpc>
                          <a:spcPct val="115000"/>
                        </a:lnSpc>
                        <a:spcBef>
                          <a:spcPts val="0"/>
                        </a:spcBef>
                        <a:spcAft>
                          <a:spcPts val="0"/>
                        </a:spcAft>
                      </a:pPr>
                      <a:r>
                        <a:rPr lang="en-US" sz="1400" dirty="0">
                          <a:effectLst/>
                        </a:rPr>
                        <a:t> </a:t>
                      </a:r>
                      <a:endParaRPr lang="en-US" sz="1400" dirty="0">
                        <a:effectLst/>
                        <a:latin typeface="Arial" panose="020B0604020202020204" pitchFamily="34" charset="0"/>
                        <a:ea typeface="Arial" panose="020B0604020202020204" pitchFamily="34" charset="0"/>
                      </a:endParaRPr>
                    </a:p>
                  </a:txBody>
                  <a:tcPr marL="52289" marR="52289" marT="52289" marB="52289"/>
                </a:tc>
                <a:tc gridSpan="3">
                  <a:txBody>
                    <a:bodyPr/>
                    <a:lstStyle/>
                    <a:p>
                      <a:pPr marL="0" marR="0" algn="ctr">
                        <a:lnSpc>
                          <a:spcPct val="115000"/>
                        </a:lnSpc>
                        <a:spcBef>
                          <a:spcPts val="0"/>
                        </a:spcBef>
                        <a:spcAft>
                          <a:spcPts val="0"/>
                        </a:spcAft>
                      </a:pPr>
                      <a:r>
                        <a:rPr lang="en-US" sz="1400" dirty="0">
                          <a:effectLst/>
                        </a:rPr>
                        <a:t>Beneficial Effects </a:t>
                      </a:r>
                    </a:p>
                    <a:p>
                      <a:pPr marL="0" marR="0" algn="ctr">
                        <a:lnSpc>
                          <a:spcPct val="115000"/>
                        </a:lnSpc>
                        <a:spcBef>
                          <a:spcPts val="0"/>
                        </a:spcBef>
                        <a:spcAft>
                          <a:spcPts val="0"/>
                        </a:spcAft>
                      </a:pPr>
                      <a:r>
                        <a:rPr lang="en-US" sz="1400" dirty="0">
                          <a:effectLst/>
                        </a:rPr>
                        <a:t>(Weighted Mean Difference)</a:t>
                      </a:r>
                      <a:endParaRPr lang="en-US" sz="1400" dirty="0">
                        <a:effectLst/>
                        <a:latin typeface="Arial" panose="020B0604020202020204" pitchFamily="34" charset="0"/>
                        <a:ea typeface="Arial" panose="020B0604020202020204" pitchFamily="34" charset="0"/>
                      </a:endParaRPr>
                    </a:p>
                  </a:txBody>
                  <a:tcPr marL="52289" marR="52289" marT="52289" marB="52289"/>
                </a:tc>
                <a:tc hMerge="1">
                  <a:txBody>
                    <a:bodyPr/>
                    <a:lstStyle/>
                    <a:p>
                      <a:endParaRPr lang="en-US"/>
                    </a:p>
                  </a:txBody>
                  <a:tcPr/>
                </a:tc>
                <a:tc hMerge="1">
                  <a:txBody>
                    <a:bodyPr/>
                    <a:lstStyle/>
                    <a:p>
                      <a:endParaRPr lang="en-US"/>
                    </a:p>
                  </a:txBody>
                  <a:tcPr/>
                </a:tc>
                <a:tc gridSpan="4">
                  <a:txBody>
                    <a:bodyPr/>
                    <a:lstStyle/>
                    <a:p>
                      <a:pPr marL="0" marR="0" algn="ctr">
                        <a:lnSpc>
                          <a:spcPct val="115000"/>
                        </a:lnSpc>
                        <a:spcBef>
                          <a:spcPts val="0"/>
                        </a:spcBef>
                        <a:spcAft>
                          <a:spcPts val="0"/>
                        </a:spcAft>
                      </a:pPr>
                      <a:r>
                        <a:rPr lang="en-US" sz="1400" dirty="0">
                          <a:effectLst/>
                        </a:rPr>
                        <a:t>Adverse Effects </a:t>
                      </a:r>
                    </a:p>
                    <a:p>
                      <a:pPr marL="0" marR="0" algn="ctr">
                        <a:lnSpc>
                          <a:spcPct val="115000"/>
                        </a:lnSpc>
                        <a:spcBef>
                          <a:spcPts val="0"/>
                        </a:spcBef>
                        <a:spcAft>
                          <a:spcPts val="0"/>
                        </a:spcAft>
                      </a:pPr>
                      <a:r>
                        <a:rPr lang="en-US" sz="1400" dirty="0">
                          <a:effectLst/>
                        </a:rPr>
                        <a:t>(Risk Ratio)</a:t>
                      </a:r>
                      <a:endParaRPr lang="en-US" sz="1400" dirty="0">
                        <a:effectLst/>
                        <a:latin typeface="Arial" panose="020B0604020202020204" pitchFamily="34" charset="0"/>
                        <a:ea typeface="Arial" panose="020B0604020202020204" pitchFamily="34" charset="0"/>
                      </a:endParaRPr>
                    </a:p>
                  </a:txBody>
                  <a:tcPr marL="52289" marR="52289" marT="52289" marB="52289"/>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29369495"/>
                  </a:ext>
                </a:extLst>
              </a:tr>
              <a:tr h="884908">
                <a:tc>
                  <a:txBody>
                    <a:bodyPr/>
                    <a:lstStyle/>
                    <a:p>
                      <a:pPr marL="0" marR="0">
                        <a:lnSpc>
                          <a:spcPct val="115000"/>
                        </a:lnSpc>
                        <a:spcBef>
                          <a:spcPts val="0"/>
                        </a:spcBef>
                        <a:spcAft>
                          <a:spcPts val="0"/>
                        </a:spcAft>
                      </a:pPr>
                      <a:r>
                        <a:rPr lang="en-US" sz="1400">
                          <a:effectLst/>
                        </a:rPr>
                        <a:t> </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A1c (%)</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Weight (kg)</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Insulin Dose (units/day)</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Hypoglycemia</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Severe Hypo</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GI side effects</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Ketoacidosis</a:t>
                      </a:r>
                      <a:endParaRPr lang="en-US" sz="1400" dirty="0">
                        <a:effectLst/>
                        <a:latin typeface="Arial" panose="020B0604020202020204" pitchFamily="34" charset="0"/>
                        <a:ea typeface="Arial" panose="020B0604020202020204" pitchFamily="34" charset="0"/>
                      </a:endParaRPr>
                    </a:p>
                  </a:txBody>
                  <a:tcPr marL="52289" marR="52289" marT="52289" marB="52289"/>
                </a:tc>
                <a:extLst>
                  <a:ext uri="{0D108BD9-81ED-4DB2-BD59-A6C34878D82A}">
                    <a16:rowId xmlns:a16="http://schemas.microsoft.com/office/drawing/2014/main" val="3014331318"/>
                  </a:ext>
                </a:extLst>
              </a:tr>
              <a:tr h="596593">
                <a:tc>
                  <a:txBody>
                    <a:bodyPr/>
                    <a:lstStyle/>
                    <a:p>
                      <a:pPr marL="0" marR="0">
                        <a:lnSpc>
                          <a:spcPct val="115000"/>
                        </a:lnSpc>
                        <a:spcBef>
                          <a:spcPts val="0"/>
                        </a:spcBef>
                        <a:spcAft>
                          <a:spcPts val="0"/>
                        </a:spcAft>
                      </a:pPr>
                      <a:r>
                        <a:rPr lang="en-US" sz="1400" dirty="0">
                          <a:effectLst/>
                        </a:rPr>
                        <a:t>Metformin</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solidFill>
                            <a:schemeClr val="tx1"/>
                          </a:solidFill>
                          <a:effectLst/>
                        </a:rPr>
                        <a:t>–0.29 (–0.50 to –0.08)</a:t>
                      </a:r>
                      <a:endParaRPr lang="en-US" sz="1400" b="1" dirty="0">
                        <a:solidFill>
                          <a:schemeClr val="tx1"/>
                        </a:solidFill>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b="1" dirty="0">
                          <a:effectLst/>
                        </a:rPr>
                        <a:t>–2.1 (-2.8 to –1.3)</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b="1" dirty="0">
                          <a:effectLst/>
                        </a:rPr>
                        <a:t>–4.8 (–7.1 to –2.6)</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a:effectLst/>
                        </a:rPr>
                        <a:t>1.18 (0.48-2.86)</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1.99 (0.95–4.17)</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effectLst/>
                        </a:rPr>
                        <a:t>1.69 (1.11–2.56)</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dirty="0">
                          <a:effectLst/>
                        </a:rPr>
                        <a:t>1.16 (0.38–3.48)</a:t>
                      </a:r>
                      <a:endParaRPr lang="en-US" sz="1400" dirty="0">
                        <a:effectLst/>
                        <a:latin typeface="Arial" panose="020B0604020202020204" pitchFamily="34" charset="0"/>
                        <a:ea typeface="Arial" panose="020B0604020202020204" pitchFamily="34" charset="0"/>
                      </a:endParaRPr>
                    </a:p>
                  </a:txBody>
                  <a:tcPr marL="52289" marR="52289" marT="52289" marB="52289"/>
                </a:tc>
                <a:extLst>
                  <a:ext uri="{0D108BD9-81ED-4DB2-BD59-A6C34878D82A}">
                    <a16:rowId xmlns:a16="http://schemas.microsoft.com/office/drawing/2014/main" val="411339582"/>
                  </a:ext>
                </a:extLst>
              </a:tr>
              <a:tr h="596593">
                <a:tc>
                  <a:txBody>
                    <a:bodyPr/>
                    <a:lstStyle/>
                    <a:p>
                      <a:pPr marL="0" marR="0">
                        <a:lnSpc>
                          <a:spcPct val="115000"/>
                        </a:lnSpc>
                        <a:spcBef>
                          <a:spcPts val="0"/>
                        </a:spcBef>
                        <a:spcAft>
                          <a:spcPts val="0"/>
                        </a:spcAft>
                      </a:pPr>
                      <a:r>
                        <a:rPr lang="en-US" sz="1400" dirty="0">
                          <a:effectLst/>
                        </a:rPr>
                        <a:t>GLP1-RA</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solidFill>
                            <a:schemeClr val="tx1"/>
                          </a:solidFill>
                          <a:effectLst/>
                        </a:rPr>
                        <a:t>–0.19 (–0.29 to –0.1)</a:t>
                      </a:r>
                      <a:endParaRPr lang="en-US" sz="1400" b="1" dirty="0">
                        <a:solidFill>
                          <a:schemeClr val="tx1"/>
                        </a:solidFill>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b="1">
                          <a:effectLst/>
                        </a:rPr>
                        <a:t>–4.8 (–5.0 to –4.6)</a:t>
                      </a:r>
                      <a:endParaRPr lang="en-US" sz="1400" b="1">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b="1" dirty="0">
                          <a:effectLst/>
                        </a:rPr>
                        <a:t>–5.5 (–7.8 to –3.3)</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a:effectLst/>
                        </a:rPr>
                        <a:t>1.03 (0.99-1.07)</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0.80 (0.58–1.1)</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effectLst/>
                        </a:rPr>
                        <a:t>2.52 (1.52–4.2)</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dirty="0">
                          <a:effectLst/>
                        </a:rPr>
                        <a:t>2.44 (0.29–20.5)</a:t>
                      </a:r>
                      <a:endParaRPr lang="en-US" sz="1400" dirty="0">
                        <a:effectLst/>
                        <a:latin typeface="Arial" panose="020B0604020202020204" pitchFamily="34" charset="0"/>
                        <a:ea typeface="Arial" panose="020B0604020202020204" pitchFamily="34" charset="0"/>
                      </a:endParaRPr>
                    </a:p>
                  </a:txBody>
                  <a:tcPr marL="52289" marR="52289" marT="52289" marB="52289"/>
                </a:tc>
                <a:extLst>
                  <a:ext uri="{0D108BD9-81ED-4DB2-BD59-A6C34878D82A}">
                    <a16:rowId xmlns:a16="http://schemas.microsoft.com/office/drawing/2014/main" val="669071594"/>
                  </a:ext>
                </a:extLst>
              </a:tr>
              <a:tr h="596593">
                <a:tc>
                  <a:txBody>
                    <a:bodyPr/>
                    <a:lstStyle/>
                    <a:p>
                      <a:pPr marL="0" marR="0">
                        <a:lnSpc>
                          <a:spcPct val="115000"/>
                        </a:lnSpc>
                        <a:spcBef>
                          <a:spcPts val="0"/>
                        </a:spcBef>
                        <a:spcAft>
                          <a:spcPts val="0"/>
                        </a:spcAft>
                      </a:pPr>
                      <a:r>
                        <a:rPr lang="en-US" sz="1400" dirty="0">
                          <a:effectLst/>
                        </a:rPr>
                        <a:t>SGLT2i</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solidFill>
                            <a:schemeClr val="tx1"/>
                          </a:solidFill>
                          <a:effectLst/>
                        </a:rPr>
                        <a:t>–0.42 (–0.47 to –0.37)</a:t>
                      </a:r>
                      <a:endParaRPr lang="en-US" sz="1400" b="1" dirty="0">
                        <a:solidFill>
                          <a:schemeClr val="tx1"/>
                        </a:solidFill>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b="1">
                          <a:effectLst/>
                        </a:rPr>
                        <a:t>–2.7 (–3.2 to –2.3)</a:t>
                      </a:r>
                      <a:endParaRPr lang="en-US" sz="1400" b="1">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b="1" dirty="0">
                          <a:effectLst/>
                        </a:rPr>
                        <a:t>–6.0 (–8.4 to –3.5)</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a:effectLst/>
                        </a:rPr>
                        <a:t>1.01 (0.99-1.04)</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0.94 (0.71–1.23)</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1.41 (0.83–2.39)</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solidFill>
                            <a:schemeClr val="tx1"/>
                          </a:solidFill>
                          <a:effectLst/>
                        </a:rPr>
                        <a:t>4.76 (2.67–8.49)*</a:t>
                      </a:r>
                      <a:endParaRPr lang="en-US" sz="1400" b="1" dirty="0">
                        <a:solidFill>
                          <a:schemeClr val="tx1"/>
                        </a:solidFill>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extLst>
                  <a:ext uri="{0D108BD9-81ED-4DB2-BD59-A6C34878D82A}">
                    <a16:rowId xmlns:a16="http://schemas.microsoft.com/office/drawing/2014/main" val="1447939349"/>
                  </a:ext>
                </a:extLst>
              </a:tr>
              <a:tr h="596593">
                <a:tc>
                  <a:txBody>
                    <a:bodyPr/>
                    <a:lstStyle/>
                    <a:p>
                      <a:pPr marL="0" marR="0">
                        <a:lnSpc>
                          <a:spcPct val="115000"/>
                        </a:lnSpc>
                        <a:spcBef>
                          <a:spcPts val="0"/>
                        </a:spcBef>
                        <a:spcAft>
                          <a:spcPts val="0"/>
                        </a:spcAft>
                      </a:pPr>
                      <a:r>
                        <a:rPr lang="en-US" sz="1400" dirty="0">
                          <a:effectLst/>
                        </a:rPr>
                        <a:t>AGI</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solidFill>
                            <a:schemeClr val="tx1"/>
                          </a:solidFill>
                          <a:effectLst/>
                        </a:rPr>
                        <a:t>–0.58 (–0.82 to –0.33)</a:t>
                      </a:r>
                      <a:endParaRPr lang="en-US" sz="1400" b="1" dirty="0">
                        <a:solidFill>
                          <a:schemeClr val="tx1"/>
                        </a:solidFill>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a:effectLst/>
                        </a:rPr>
                        <a:t>0.9 (–0.7 to 2.5)</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–0.6 (–5.1 to 4.1)</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1.60 (0.89-2.86)</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3.10 (0.13–74.6)</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b="1" dirty="0">
                          <a:effectLst/>
                        </a:rPr>
                        <a:t>2.83 (2.01–3.97)</a:t>
                      </a:r>
                      <a:endParaRPr lang="en-US" sz="1400" b="1" dirty="0">
                        <a:effectLst/>
                        <a:latin typeface="Arial" panose="020B0604020202020204" pitchFamily="34" charset="0"/>
                        <a:ea typeface="Arial" panose="020B0604020202020204" pitchFamily="34" charset="0"/>
                      </a:endParaRPr>
                    </a:p>
                  </a:txBody>
                  <a:tcPr marL="52289" marR="52289" marT="52289" marB="52289">
                    <a:solidFill>
                      <a:schemeClr val="accent1">
                        <a:lumMod val="60000"/>
                        <a:lumOff val="40000"/>
                      </a:schemeClr>
                    </a:solidFill>
                  </a:tcPr>
                </a:tc>
                <a:tc>
                  <a:txBody>
                    <a:bodyPr/>
                    <a:lstStyle/>
                    <a:p>
                      <a:pPr marL="0" marR="0">
                        <a:lnSpc>
                          <a:spcPct val="115000"/>
                        </a:lnSpc>
                        <a:spcBef>
                          <a:spcPts val="0"/>
                        </a:spcBef>
                        <a:spcAft>
                          <a:spcPts val="0"/>
                        </a:spcAft>
                      </a:pPr>
                      <a:r>
                        <a:rPr lang="en-US" sz="1400" dirty="0">
                          <a:effectLst/>
                        </a:rPr>
                        <a:t>N/A</a:t>
                      </a:r>
                      <a:endParaRPr lang="en-US" sz="1400" dirty="0">
                        <a:effectLst/>
                        <a:latin typeface="Arial" panose="020B0604020202020204" pitchFamily="34" charset="0"/>
                        <a:ea typeface="Arial" panose="020B0604020202020204" pitchFamily="34" charset="0"/>
                      </a:endParaRPr>
                    </a:p>
                  </a:txBody>
                  <a:tcPr marL="52289" marR="52289" marT="52289" marB="52289"/>
                </a:tc>
                <a:extLst>
                  <a:ext uri="{0D108BD9-81ED-4DB2-BD59-A6C34878D82A}">
                    <a16:rowId xmlns:a16="http://schemas.microsoft.com/office/drawing/2014/main" val="3262534377"/>
                  </a:ext>
                </a:extLst>
              </a:tr>
              <a:tr h="436418">
                <a:tc>
                  <a:txBody>
                    <a:bodyPr/>
                    <a:lstStyle/>
                    <a:p>
                      <a:pPr marL="0" marR="0">
                        <a:lnSpc>
                          <a:spcPct val="115000"/>
                        </a:lnSpc>
                        <a:spcBef>
                          <a:spcPts val="0"/>
                        </a:spcBef>
                        <a:spcAft>
                          <a:spcPts val="0"/>
                        </a:spcAft>
                      </a:pPr>
                      <a:r>
                        <a:rPr lang="en-US" sz="1400" dirty="0">
                          <a:effectLst/>
                        </a:rPr>
                        <a:t>TZD</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0.05 (–0.33 to 0.42)</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0.99 (–1.1 to 3.1)</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–0.2 (–3.4 to 3.0)</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1.24 (0.83-1.83)</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0.65 (0.11–3.8)</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0.20 (0.01–3.89)</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N/A</a:t>
                      </a:r>
                      <a:endParaRPr lang="en-US" sz="1400" dirty="0">
                        <a:effectLst/>
                        <a:latin typeface="Arial" panose="020B0604020202020204" pitchFamily="34" charset="0"/>
                        <a:ea typeface="Arial" panose="020B0604020202020204" pitchFamily="34" charset="0"/>
                      </a:endParaRPr>
                    </a:p>
                  </a:txBody>
                  <a:tcPr marL="52289" marR="52289" marT="52289" marB="52289"/>
                </a:tc>
                <a:extLst>
                  <a:ext uri="{0D108BD9-81ED-4DB2-BD59-A6C34878D82A}">
                    <a16:rowId xmlns:a16="http://schemas.microsoft.com/office/drawing/2014/main" val="3710060804"/>
                  </a:ext>
                </a:extLst>
              </a:tr>
              <a:tr h="596593">
                <a:tc>
                  <a:txBody>
                    <a:bodyPr/>
                    <a:lstStyle/>
                    <a:p>
                      <a:pPr marL="0" marR="0">
                        <a:lnSpc>
                          <a:spcPct val="115000"/>
                        </a:lnSpc>
                        <a:spcBef>
                          <a:spcPts val="0"/>
                        </a:spcBef>
                        <a:spcAft>
                          <a:spcPts val="0"/>
                        </a:spcAft>
                      </a:pPr>
                      <a:r>
                        <a:rPr lang="en-US" sz="1400" dirty="0">
                          <a:effectLst/>
                        </a:rPr>
                        <a:t>DPP4i</a:t>
                      </a:r>
                      <a:endParaRPr lang="en-US" sz="1400" dirty="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–0.15 (–0.34 to 0.04)</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0.1 (–0.9 to 1.1)</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–2.8 (–5.8 to 0.3)</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2.00 (0.2-19.6)</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0.33 (0.01–7.9)</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a:effectLst/>
                        </a:rPr>
                        <a:t>N/A</a:t>
                      </a:r>
                      <a:endParaRPr lang="en-US" sz="1400">
                        <a:effectLst/>
                        <a:latin typeface="Arial" panose="020B0604020202020204" pitchFamily="34" charset="0"/>
                        <a:ea typeface="Arial" panose="020B0604020202020204" pitchFamily="34" charset="0"/>
                      </a:endParaRPr>
                    </a:p>
                  </a:txBody>
                  <a:tcPr marL="52289" marR="52289" marT="52289" marB="52289"/>
                </a:tc>
                <a:tc>
                  <a:txBody>
                    <a:bodyPr/>
                    <a:lstStyle/>
                    <a:p>
                      <a:pPr marL="0" marR="0">
                        <a:lnSpc>
                          <a:spcPct val="115000"/>
                        </a:lnSpc>
                        <a:spcBef>
                          <a:spcPts val="0"/>
                        </a:spcBef>
                        <a:spcAft>
                          <a:spcPts val="0"/>
                        </a:spcAft>
                      </a:pPr>
                      <a:r>
                        <a:rPr lang="en-US" sz="1400" dirty="0">
                          <a:effectLst/>
                        </a:rPr>
                        <a:t>N/A</a:t>
                      </a:r>
                      <a:endParaRPr lang="en-US" sz="1400" dirty="0">
                        <a:effectLst/>
                        <a:latin typeface="Arial" panose="020B0604020202020204" pitchFamily="34" charset="0"/>
                        <a:ea typeface="Arial" panose="020B0604020202020204" pitchFamily="34" charset="0"/>
                      </a:endParaRPr>
                    </a:p>
                  </a:txBody>
                  <a:tcPr marL="52289" marR="52289" marT="52289" marB="52289"/>
                </a:tc>
                <a:extLst>
                  <a:ext uri="{0D108BD9-81ED-4DB2-BD59-A6C34878D82A}">
                    <a16:rowId xmlns:a16="http://schemas.microsoft.com/office/drawing/2014/main" val="3755897443"/>
                  </a:ext>
                </a:extLst>
              </a:tr>
            </a:tbl>
          </a:graphicData>
        </a:graphic>
      </p:graphicFrame>
      <p:sp>
        <p:nvSpPr>
          <p:cNvPr id="5" name="Rectangle 1"/>
          <p:cNvSpPr>
            <a:spLocks noChangeArrowheads="1"/>
          </p:cNvSpPr>
          <p:nvPr/>
        </p:nvSpPr>
        <p:spPr bwMode="auto">
          <a:xfrm>
            <a:off x="114300" y="6139546"/>
            <a:ext cx="91344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414141"/>
                </a:solidFill>
                <a:effectLst/>
                <a:latin typeface="Arial" panose="020B0604020202020204" pitchFamily="34" charset="0"/>
                <a:ea typeface="Calibri" panose="020F0502020204030204" pitchFamily="34" charset="0"/>
              </a:rPr>
              <a:t>Adapted from Cai et al (81). Data are presented as mean weighted difference or risk ratio (95% CI). Data in bold text indicates a statistically significant difference compared with placebo at an alpha of 0.05, while italicized text indicates no significant difference. *Up to ⅓ of cases of ketoacidosis in trials were associated with glucose levels &lt;13.9 mmol/L i.e. euglycemic ketoacidosis.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4855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Straight Arrow Connector 108"/>
          <p:cNvCxnSpPr>
            <a:cxnSpLocks noChangeShapeType="1"/>
          </p:cNvCxnSpPr>
          <p:nvPr/>
        </p:nvCxnSpPr>
        <p:spPr bwMode="auto">
          <a:xfrm flipH="1">
            <a:off x="4127501" y="5056718"/>
            <a:ext cx="800100" cy="2116"/>
          </a:xfrm>
          <a:prstGeom prst="straightConnector1">
            <a:avLst/>
          </a:prstGeom>
          <a:noFill/>
          <a:ln w="12700" algn="ctr">
            <a:solidFill>
              <a:schemeClr val="tx2"/>
            </a:solidFill>
            <a:round/>
            <a:headEnd/>
            <a:tailEnd/>
          </a:ln>
          <a:extLst>
            <a:ext uri="{909E8E84-426E-40DD-AFC4-6F175D3DCCD1}">
              <a14:hiddenFill xmlns:a14="http://schemas.microsoft.com/office/drawing/2010/main">
                <a:noFill/>
              </a14:hiddenFill>
            </a:ext>
          </a:extLst>
        </p:spPr>
      </p:cxnSp>
      <p:cxnSp>
        <p:nvCxnSpPr>
          <p:cNvPr id="108" name="Straight Connector 107"/>
          <p:cNvCxnSpPr>
            <a:cxnSpLocks noChangeShapeType="1"/>
          </p:cNvCxnSpPr>
          <p:nvPr/>
        </p:nvCxnSpPr>
        <p:spPr bwMode="auto">
          <a:xfrm>
            <a:off x="4925485" y="5577417"/>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87" name="Straight Connector 86"/>
          <p:cNvCxnSpPr>
            <a:cxnSpLocks noChangeShapeType="1"/>
          </p:cNvCxnSpPr>
          <p:nvPr/>
        </p:nvCxnSpPr>
        <p:spPr bwMode="auto">
          <a:xfrm>
            <a:off x="4925485" y="5253567"/>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86" name="Straight Connector 85"/>
          <p:cNvCxnSpPr>
            <a:cxnSpLocks noChangeShapeType="1"/>
          </p:cNvCxnSpPr>
          <p:nvPr/>
        </p:nvCxnSpPr>
        <p:spPr bwMode="auto">
          <a:xfrm>
            <a:off x="4925485" y="4948767"/>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83" name="Straight Connector 82"/>
          <p:cNvCxnSpPr>
            <a:cxnSpLocks noChangeShapeType="1"/>
          </p:cNvCxnSpPr>
          <p:nvPr/>
        </p:nvCxnSpPr>
        <p:spPr bwMode="auto">
          <a:xfrm>
            <a:off x="4925485" y="4633384"/>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81" name="Straight Connector 80"/>
          <p:cNvCxnSpPr>
            <a:cxnSpLocks noChangeShapeType="1"/>
          </p:cNvCxnSpPr>
          <p:nvPr/>
        </p:nvCxnSpPr>
        <p:spPr bwMode="auto">
          <a:xfrm>
            <a:off x="4925485" y="3257551"/>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80" name="Straight Connector 79"/>
          <p:cNvCxnSpPr>
            <a:cxnSpLocks noChangeShapeType="1"/>
          </p:cNvCxnSpPr>
          <p:nvPr/>
        </p:nvCxnSpPr>
        <p:spPr bwMode="auto">
          <a:xfrm>
            <a:off x="4925485" y="2647951"/>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79" name="Straight Connector 78"/>
          <p:cNvCxnSpPr>
            <a:cxnSpLocks noChangeShapeType="1"/>
          </p:cNvCxnSpPr>
          <p:nvPr/>
        </p:nvCxnSpPr>
        <p:spPr bwMode="auto">
          <a:xfrm>
            <a:off x="4819651" y="2954867"/>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326666" name="Title 2"/>
          <p:cNvSpPr>
            <a:spLocks noGrp="1"/>
          </p:cNvSpPr>
          <p:nvPr>
            <p:ph type="title"/>
          </p:nvPr>
        </p:nvSpPr>
        <p:spPr/>
        <p:txBody>
          <a:bodyPr/>
          <a:lstStyle/>
          <a:p>
            <a:pPr eaLnBrk="1" hangingPunct="1"/>
            <a:r>
              <a:rPr lang="en-GB" altLang="en-US"/>
              <a:t>EASE-2 and EASE-3: Trial design</a:t>
            </a:r>
            <a:endParaRPr lang="en-US" altLang="en-US"/>
          </a:p>
        </p:txBody>
      </p:sp>
      <p:sp>
        <p:nvSpPr>
          <p:cNvPr id="326667" name="Slide Number Placeholder 3"/>
          <p:cNvSpPr>
            <a:spLocks noGrp="1"/>
          </p:cNvSpPr>
          <p:nvPr>
            <p:ph type="sldNum" sz="quarter" idx="17"/>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D0369C7-73D0-46B1-8904-55D046756823}" type="slidenum">
              <a:rPr lang="en-GB" altLang="en-US"/>
              <a:pPr/>
              <a:t>32</a:t>
            </a:fld>
            <a:endParaRPr lang="en-GB" altLang="en-US"/>
          </a:p>
        </p:txBody>
      </p:sp>
      <p:cxnSp>
        <p:nvCxnSpPr>
          <p:cNvPr id="89" name="Straight Arrow Connector 88"/>
          <p:cNvCxnSpPr>
            <a:cxnSpLocks noChangeShapeType="1"/>
          </p:cNvCxnSpPr>
          <p:nvPr/>
        </p:nvCxnSpPr>
        <p:spPr bwMode="auto">
          <a:xfrm flipH="1">
            <a:off x="3678767" y="2976034"/>
            <a:ext cx="800100" cy="2117"/>
          </a:xfrm>
          <a:prstGeom prst="straightConnector1">
            <a:avLst/>
          </a:prstGeom>
          <a:noFill/>
          <a:ln w="12700" algn="ctr">
            <a:solidFill>
              <a:schemeClr val="tx2"/>
            </a:solidFill>
            <a:round/>
            <a:headEnd/>
            <a:tailEnd/>
          </a:ln>
          <a:extLst>
            <a:ext uri="{909E8E84-426E-40DD-AFC4-6F175D3DCCD1}">
              <a14:hiddenFill xmlns:a14="http://schemas.microsoft.com/office/drawing/2010/main">
                <a:noFill/>
              </a14:hiddenFill>
            </a:ext>
          </a:extLst>
        </p:spPr>
      </p:cxnSp>
      <p:cxnSp>
        <p:nvCxnSpPr>
          <p:cNvPr id="90" name="Straight Arrow Connector 89"/>
          <p:cNvCxnSpPr>
            <a:cxnSpLocks noChangeShapeType="1"/>
            <a:stCxn id="91" idx="3"/>
            <a:endCxn id="112" idx="1"/>
          </p:cNvCxnSpPr>
          <p:nvPr/>
        </p:nvCxnSpPr>
        <p:spPr bwMode="auto">
          <a:xfrm>
            <a:off x="2233084" y="2942167"/>
            <a:ext cx="1394883" cy="0"/>
          </a:xfrm>
          <a:prstGeom prst="straightConnector1">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91" name="Rectangle 90"/>
          <p:cNvSpPr/>
          <p:nvPr/>
        </p:nvSpPr>
        <p:spPr bwMode="auto">
          <a:xfrm>
            <a:off x="1329268" y="2726267"/>
            <a:ext cx="903817" cy="431800"/>
          </a:xfrm>
          <a:prstGeom prst="rect">
            <a:avLst/>
          </a:prstGeom>
          <a:solidFill>
            <a:schemeClr val="bg2">
              <a:lumMod val="75000"/>
            </a:schemeClr>
          </a:solidFill>
          <a:ln w="28575">
            <a:noFill/>
            <a:headEnd type="none" w="med" len="med"/>
            <a:tailEnd type="none" w="med" len="med"/>
          </a:ln>
          <a:effectLst/>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Screening</a:t>
            </a:r>
          </a:p>
        </p:txBody>
      </p:sp>
      <p:sp>
        <p:nvSpPr>
          <p:cNvPr id="92" name="Rectangle 91"/>
          <p:cNvSpPr/>
          <p:nvPr/>
        </p:nvSpPr>
        <p:spPr bwMode="auto">
          <a:xfrm>
            <a:off x="2345267" y="2067985"/>
            <a:ext cx="1240367" cy="307777"/>
          </a:xfrm>
          <a:prstGeom prst="rect">
            <a:avLst/>
          </a:prstGeom>
        </p:spPr>
        <p:txBody>
          <a:bodyPr>
            <a:spAutoFit/>
          </a:bodyPr>
          <a:lstStyle/>
          <a:p>
            <a:pPr algn="ctr" defTabSz="913021">
              <a:defRPr/>
            </a:pPr>
            <a:r>
              <a:rPr lang="en-GB" sz="1400" kern="0" dirty="0">
                <a:solidFill>
                  <a:srgbClr val="5A5A5A"/>
                </a:solidFill>
                <a:effectLst>
                  <a:outerShdw blurRad="38100" dist="38100" dir="2700000" algn="tl">
                    <a:srgbClr val="000000">
                      <a:alpha val="43137"/>
                    </a:srgbClr>
                  </a:outerShdw>
                </a:effectLst>
                <a:latin typeface="Arial"/>
                <a:cs typeface="Arial" pitchFamily="34" charset="0"/>
              </a:rPr>
              <a:t>6 weeks </a:t>
            </a:r>
            <a:endParaRPr lang="en-US" sz="1400" kern="0" dirty="0">
              <a:solidFill>
                <a:srgbClr val="5A5A5A"/>
              </a:solidFill>
              <a:effectLst>
                <a:outerShdw blurRad="38100" dist="38100" dir="2700000" algn="tl">
                  <a:srgbClr val="000000">
                    <a:alpha val="43137"/>
                  </a:srgbClr>
                </a:outerShdw>
              </a:effectLst>
              <a:latin typeface="Arial"/>
              <a:cs typeface="Arial" pitchFamily="34" charset="0"/>
            </a:endParaRPr>
          </a:p>
        </p:txBody>
      </p:sp>
      <p:sp>
        <p:nvSpPr>
          <p:cNvPr id="93" name="Rectangle 92"/>
          <p:cNvSpPr/>
          <p:nvPr/>
        </p:nvSpPr>
        <p:spPr bwMode="auto">
          <a:xfrm>
            <a:off x="2307096" y="2727021"/>
            <a:ext cx="1244273" cy="432000"/>
          </a:xfrm>
          <a:prstGeom prst="rect">
            <a:avLst/>
          </a:prstGeom>
          <a:solidFill>
            <a:schemeClr val="bg2">
              <a:lumMod val="75000"/>
            </a:schemeClr>
          </a:solidFill>
          <a:ln>
            <a:noFill/>
            <a:headEnd type="none" w="med" len="med"/>
            <a:tailEnd type="none" w="med" len="med"/>
          </a:ln>
          <a:effectLst/>
          <a:scene3d>
            <a:camera prst="orthographicFront"/>
            <a:lightRig rig="threePt" dir="t"/>
          </a:scene3d>
          <a:sp3d>
            <a:bevelT w="0" h="0"/>
          </a:sp3d>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T1D therapy intensification</a:t>
            </a:r>
          </a:p>
        </p:txBody>
      </p:sp>
      <p:cxnSp>
        <p:nvCxnSpPr>
          <p:cNvPr id="94" name="Straight Connector 93"/>
          <p:cNvCxnSpPr>
            <a:cxnSpLocks noChangeShapeType="1"/>
          </p:cNvCxnSpPr>
          <p:nvPr/>
        </p:nvCxnSpPr>
        <p:spPr bwMode="auto">
          <a:xfrm>
            <a:off x="2336801" y="2389717"/>
            <a:ext cx="12403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95" name="Straight Connector 94"/>
          <p:cNvCxnSpPr>
            <a:cxnSpLocks noChangeShapeType="1"/>
          </p:cNvCxnSpPr>
          <p:nvPr/>
        </p:nvCxnSpPr>
        <p:spPr bwMode="auto">
          <a:xfrm>
            <a:off x="2336800" y="2315633"/>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96" name="Straight Connector 95"/>
          <p:cNvCxnSpPr>
            <a:cxnSpLocks noChangeShapeType="1"/>
          </p:cNvCxnSpPr>
          <p:nvPr/>
        </p:nvCxnSpPr>
        <p:spPr bwMode="auto">
          <a:xfrm>
            <a:off x="3568700" y="2315633"/>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98" name="Rectangle 97"/>
          <p:cNvSpPr/>
          <p:nvPr/>
        </p:nvSpPr>
        <p:spPr bwMode="auto">
          <a:xfrm>
            <a:off x="5033686" y="2520073"/>
            <a:ext cx="4257324" cy="245251"/>
          </a:xfrm>
          <a:prstGeom prst="rect">
            <a:avLst/>
          </a:prstGeom>
          <a:solidFill>
            <a:schemeClr val="accent4"/>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400" b="1" kern="0" dirty="0">
                <a:solidFill>
                  <a:srgbClr val="FFFFFF"/>
                </a:solidFill>
                <a:effectLst>
                  <a:outerShdw blurRad="38100" dist="38100" dir="2700000" algn="tl">
                    <a:srgbClr val="000000">
                      <a:alpha val="43137"/>
                    </a:srgbClr>
                  </a:outerShdw>
                </a:effectLst>
                <a:latin typeface="Arial"/>
                <a:cs typeface="Arial" pitchFamily="34" charset="0"/>
              </a:rPr>
              <a:t>Placebo</a:t>
            </a:r>
            <a:endParaRPr lang="en-GB" sz="1400" b="1"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00" name="Rectangle 99"/>
          <p:cNvSpPr/>
          <p:nvPr/>
        </p:nvSpPr>
        <p:spPr bwMode="auto">
          <a:xfrm>
            <a:off x="5033667" y="2827093"/>
            <a:ext cx="4257325" cy="245251"/>
          </a:xfrm>
          <a:prstGeom prst="rect">
            <a:avLst/>
          </a:prstGeom>
          <a:solidFill>
            <a:schemeClr val="accent3"/>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GB" sz="1400" b="1" kern="0" dirty="0">
                <a:solidFill>
                  <a:srgbClr val="FFFFFF"/>
                </a:solidFill>
                <a:effectLst>
                  <a:outerShdw blurRad="38100" dist="38100" dir="2700000" algn="tl">
                    <a:srgbClr val="000000">
                      <a:alpha val="43137"/>
                    </a:srgbClr>
                  </a:outerShdw>
                </a:effectLst>
                <a:latin typeface="Arial"/>
                <a:cs typeface="Arial" pitchFamily="34" charset="0"/>
              </a:rPr>
              <a:t>Empagliflozin 10 mg</a:t>
            </a:r>
            <a:endParaRPr lang="en-GB" sz="1400" b="1"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01" name="Rectangle 100"/>
          <p:cNvSpPr/>
          <p:nvPr/>
        </p:nvSpPr>
        <p:spPr bwMode="auto">
          <a:xfrm>
            <a:off x="5033670" y="3133005"/>
            <a:ext cx="4257325" cy="245251"/>
          </a:xfrm>
          <a:prstGeom prst="rect">
            <a:avLst/>
          </a:prstGeom>
          <a:solidFill>
            <a:schemeClr val="accent2"/>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GB" sz="1400" b="1" kern="0" dirty="0">
                <a:solidFill>
                  <a:srgbClr val="FFFFFF"/>
                </a:solidFill>
                <a:effectLst>
                  <a:outerShdw blurRad="38100" dist="38100" dir="2700000" algn="tl">
                    <a:srgbClr val="000000">
                      <a:alpha val="43137"/>
                    </a:srgbClr>
                  </a:outerShdw>
                </a:effectLst>
                <a:latin typeface="Arial"/>
                <a:cs typeface="Arial" pitchFamily="34" charset="0"/>
              </a:rPr>
              <a:t>Empagliflozin</a:t>
            </a:r>
            <a:r>
              <a:rPr lang="en-GB" sz="1400" kern="0" dirty="0">
                <a:solidFill>
                  <a:srgbClr val="FFFFFF"/>
                </a:solidFill>
                <a:effectLst>
                  <a:outerShdw blurRad="38100" dist="38100" dir="2700000" algn="tl">
                    <a:srgbClr val="000000">
                      <a:alpha val="43137"/>
                    </a:srgbClr>
                  </a:outerShdw>
                </a:effectLst>
                <a:latin typeface="Arial"/>
                <a:cs typeface="Arial" pitchFamily="34" charset="0"/>
              </a:rPr>
              <a:t> 25 mg</a:t>
            </a:r>
            <a:endParaRPr lang="en-GB" sz="1400"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02" name="Rectangle 101"/>
          <p:cNvSpPr/>
          <p:nvPr/>
        </p:nvSpPr>
        <p:spPr bwMode="auto">
          <a:xfrm>
            <a:off x="1339851" y="2065867"/>
            <a:ext cx="853016" cy="307777"/>
          </a:xfrm>
          <a:prstGeom prst="rect">
            <a:avLst/>
          </a:prstGeom>
        </p:spPr>
        <p:txBody>
          <a:bodyPr>
            <a:spAutoFit/>
          </a:bodyPr>
          <a:lstStyle/>
          <a:p>
            <a:pPr algn="ctr" defTabSz="913021">
              <a:defRPr/>
            </a:pPr>
            <a:r>
              <a:rPr lang="en-GB" sz="1400" kern="0" dirty="0">
                <a:solidFill>
                  <a:srgbClr val="5A5A5A"/>
                </a:solidFill>
                <a:effectLst>
                  <a:outerShdw blurRad="38100" dist="38100" dir="2700000" algn="tl">
                    <a:srgbClr val="000000">
                      <a:alpha val="43137"/>
                    </a:srgbClr>
                  </a:outerShdw>
                </a:effectLst>
                <a:latin typeface="Arial"/>
                <a:cs typeface="Arial" pitchFamily="34" charset="0"/>
              </a:rPr>
              <a:t>1 week</a:t>
            </a:r>
            <a:endParaRPr lang="en-US" sz="1400" kern="0" dirty="0">
              <a:solidFill>
                <a:srgbClr val="5A5A5A"/>
              </a:solidFill>
              <a:effectLst>
                <a:outerShdw blurRad="38100" dist="38100" dir="2700000" algn="tl">
                  <a:srgbClr val="000000">
                    <a:alpha val="43137"/>
                  </a:srgbClr>
                </a:outerShdw>
              </a:effectLst>
              <a:latin typeface="Arial"/>
              <a:cs typeface="Arial" pitchFamily="34" charset="0"/>
            </a:endParaRPr>
          </a:p>
        </p:txBody>
      </p:sp>
      <p:cxnSp>
        <p:nvCxnSpPr>
          <p:cNvPr id="103" name="Straight Connector 102"/>
          <p:cNvCxnSpPr>
            <a:cxnSpLocks noChangeShapeType="1"/>
          </p:cNvCxnSpPr>
          <p:nvPr/>
        </p:nvCxnSpPr>
        <p:spPr bwMode="auto">
          <a:xfrm>
            <a:off x="1365251" y="2391833"/>
            <a:ext cx="825500"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04" name="Straight Connector 103"/>
          <p:cNvCxnSpPr>
            <a:cxnSpLocks noChangeShapeType="1"/>
          </p:cNvCxnSpPr>
          <p:nvPr/>
        </p:nvCxnSpPr>
        <p:spPr bwMode="auto">
          <a:xfrm>
            <a:off x="1365251" y="2317751"/>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05" name="Straight Connector 104"/>
          <p:cNvCxnSpPr>
            <a:cxnSpLocks noChangeShapeType="1"/>
          </p:cNvCxnSpPr>
          <p:nvPr/>
        </p:nvCxnSpPr>
        <p:spPr bwMode="auto">
          <a:xfrm>
            <a:off x="2192867" y="2317751"/>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06" name="Straight Connector 16"/>
          <p:cNvCxnSpPr>
            <a:cxnSpLocks noChangeShapeType="1"/>
          </p:cNvCxnSpPr>
          <p:nvPr/>
        </p:nvCxnSpPr>
        <p:spPr bwMode="auto">
          <a:xfrm>
            <a:off x="5033433" y="2393951"/>
            <a:ext cx="42502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110" name="TextBox 24"/>
          <p:cNvSpPr txBox="1">
            <a:spLocks noChangeArrowheads="1"/>
          </p:cNvSpPr>
          <p:nvPr/>
        </p:nvSpPr>
        <p:spPr bwMode="auto">
          <a:xfrm>
            <a:off x="9306985" y="2070101"/>
            <a:ext cx="1145116" cy="30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spAutoFit/>
          </a:bodyPr>
          <a:lstStyle>
            <a:lvl1pPr eaLnBrk="0" hangingPunct="0">
              <a:defRPr sz="1200" b="1">
                <a:solidFill>
                  <a:schemeClr val="tx1"/>
                </a:solidFill>
                <a:latin typeface="BISansCond" pitchFamily="2" charset="0"/>
                <a:cs typeface="Arial" charset="0"/>
              </a:defRPr>
            </a:lvl1pPr>
            <a:lvl2pPr marL="742950" indent="-285750" eaLnBrk="0" hangingPunct="0">
              <a:defRPr sz="1200" b="1">
                <a:solidFill>
                  <a:schemeClr val="tx1"/>
                </a:solidFill>
                <a:latin typeface="BISansCond" pitchFamily="2" charset="0"/>
                <a:cs typeface="Arial" charset="0"/>
              </a:defRPr>
            </a:lvl2pPr>
            <a:lvl3pPr marL="1143000" indent="-228600" eaLnBrk="0" hangingPunct="0">
              <a:defRPr sz="1200" b="1">
                <a:solidFill>
                  <a:schemeClr val="tx1"/>
                </a:solidFill>
                <a:latin typeface="BISansCond" pitchFamily="2" charset="0"/>
                <a:cs typeface="Arial" charset="0"/>
              </a:defRPr>
            </a:lvl3pPr>
            <a:lvl4pPr marL="1600200" indent="-228600" eaLnBrk="0" hangingPunct="0">
              <a:defRPr sz="1200" b="1">
                <a:solidFill>
                  <a:schemeClr val="tx1"/>
                </a:solidFill>
                <a:latin typeface="BISansCond" pitchFamily="2" charset="0"/>
                <a:cs typeface="Arial" charset="0"/>
              </a:defRPr>
            </a:lvl4pPr>
            <a:lvl5pPr marL="2057400" indent="-228600" eaLnBrk="0" hangingPunct="0">
              <a:defRPr sz="1200" b="1">
                <a:solidFill>
                  <a:schemeClr val="tx1"/>
                </a:solidFill>
                <a:latin typeface="BISansCond" pitchFamily="2" charset="0"/>
                <a:cs typeface="Arial" charset="0"/>
              </a:defRPr>
            </a:lvl5pPr>
            <a:lvl6pPr marL="2514600" indent="-228600" eaLnBrk="0" fontAlgn="base" hangingPunct="0">
              <a:spcBef>
                <a:spcPct val="0"/>
              </a:spcBef>
              <a:spcAft>
                <a:spcPct val="0"/>
              </a:spcAft>
              <a:defRPr sz="1200" b="1">
                <a:solidFill>
                  <a:schemeClr val="tx1"/>
                </a:solidFill>
                <a:latin typeface="BISansCond" pitchFamily="2" charset="0"/>
                <a:cs typeface="Arial" charset="0"/>
              </a:defRPr>
            </a:lvl6pPr>
            <a:lvl7pPr marL="2971800" indent="-228600" eaLnBrk="0" fontAlgn="base" hangingPunct="0">
              <a:spcBef>
                <a:spcPct val="0"/>
              </a:spcBef>
              <a:spcAft>
                <a:spcPct val="0"/>
              </a:spcAft>
              <a:defRPr sz="1200" b="1">
                <a:solidFill>
                  <a:schemeClr val="tx1"/>
                </a:solidFill>
                <a:latin typeface="BISansCond" pitchFamily="2" charset="0"/>
                <a:cs typeface="Arial" charset="0"/>
              </a:defRPr>
            </a:lvl7pPr>
            <a:lvl8pPr marL="3429000" indent="-228600" eaLnBrk="0" fontAlgn="base" hangingPunct="0">
              <a:spcBef>
                <a:spcPct val="0"/>
              </a:spcBef>
              <a:spcAft>
                <a:spcPct val="0"/>
              </a:spcAft>
              <a:defRPr sz="1200" b="1">
                <a:solidFill>
                  <a:schemeClr val="tx1"/>
                </a:solidFill>
                <a:latin typeface="BISansCond" pitchFamily="2" charset="0"/>
                <a:cs typeface="Arial" charset="0"/>
              </a:defRPr>
            </a:lvl8pPr>
            <a:lvl9pPr marL="3886200" indent="-228600" eaLnBrk="0" fontAlgn="base" hangingPunct="0">
              <a:spcBef>
                <a:spcPct val="0"/>
              </a:spcBef>
              <a:spcAft>
                <a:spcPct val="0"/>
              </a:spcAft>
              <a:defRPr sz="1200" b="1">
                <a:solidFill>
                  <a:schemeClr val="tx1"/>
                </a:solidFill>
                <a:latin typeface="BISansCond" pitchFamily="2" charset="0"/>
                <a:cs typeface="Arial" charset="0"/>
              </a:defRPr>
            </a:lvl9pPr>
          </a:lstStyle>
          <a:p>
            <a:pPr algn="ctr" defTabSz="895995" eaLnBrk="1" hangingPunct="1">
              <a:defRPr/>
            </a:pPr>
            <a:r>
              <a:rPr lang="en-GB" sz="1400" b="0" dirty="0">
                <a:solidFill>
                  <a:srgbClr val="5A5A5A"/>
                </a:solidFill>
                <a:effectLst>
                  <a:outerShdw blurRad="38100" dist="38100" dir="2700000" algn="tl">
                    <a:srgbClr val="000000">
                      <a:alpha val="43137"/>
                    </a:srgbClr>
                  </a:outerShdw>
                </a:effectLst>
                <a:latin typeface="Arial"/>
              </a:rPr>
              <a:t>3 weeks</a:t>
            </a:r>
          </a:p>
        </p:txBody>
      </p:sp>
      <p:sp>
        <p:nvSpPr>
          <p:cNvPr id="111" name="TextBox 56"/>
          <p:cNvSpPr txBox="1">
            <a:spLocks noChangeArrowheads="1"/>
          </p:cNvSpPr>
          <p:nvPr/>
        </p:nvSpPr>
        <p:spPr bwMode="auto">
          <a:xfrm>
            <a:off x="8231718" y="2070101"/>
            <a:ext cx="1119716" cy="30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spAutoFit/>
          </a:bodyPr>
          <a:lstStyle>
            <a:lvl1pPr eaLnBrk="0" hangingPunct="0">
              <a:defRPr sz="1200" b="1">
                <a:solidFill>
                  <a:schemeClr val="tx1"/>
                </a:solidFill>
                <a:latin typeface="BISansCond" pitchFamily="2" charset="0"/>
                <a:cs typeface="Arial" charset="0"/>
              </a:defRPr>
            </a:lvl1pPr>
            <a:lvl2pPr marL="742950" indent="-285750" eaLnBrk="0" hangingPunct="0">
              <a:defRPr sz="1200" b="1">
                <a:solidFill>
                  <a:schemeClr val="tx1"/>
                </a:solidFill>
                <a:latin typeface="BISansCond" pitchFamily="2" charset="0"/>
                <a:cs typeface="Arial" charset="0"/>
              </a:defRPr>
            </a:lvl2pPr>
            <a:lvl3pPr marL="1143000" indent="-228600" eaLnBrk="0" hangingPunct="0">
              <a:defRPr sz="1200" b="1">
                <a:solidFill>
                  <a:schemeClr val="tx1"/>
                </a:solidFill>
                <a:latin typeface="BISansCond" pitchFamily="2" charset="0"/>
                <a:cs typeface="Arial" charset="0"/>
              </a:defRPr>
            </a:lvl3pPr>
            <a:lvl4pPr marL="1600200" indent="-228600" eaLnBrk="0" hangingPunct="0">
              <a:defRPr sz="1200" b="1">
                <a:solidFill>
                  <a:schemeClr val="tx1"/>
                </a:solidFill>
                <a:latin typeface="BISansCond" pitchFamily="2" charset="0"/>
                <a:cs typeface="Arial" charset="0"/>
              </a:defRPr>
            </a:lvl4pPr>
            <a:lvl5pPr marL="2057400" indent="-228600" eaLnBrk="0" hangingPunct="0">
              <a:defRPr sz="1200" b="1">
                <a:solidFill>
                  <a:schemeClr val="tx1"/>
                </a:solidFill>
                <a:latin typeface="BISansCond" pitchFamily="2" charset="0"/>
                <a:cs typeface="Arial" charset="0"/>
              </a:defRPr>
            </a:lvl5pPr>
            <a:lvl6pPr marL="2514600" indent="-228600" eaLnBrk="0" fontAlgn="base" hangingPunct="0">
              <a:spcBef>
                <a:spcPct val="0"/>
              </a:spcBef>
              <a:spcAft>
                <a:spcPct val="0"/>
              </a:spcAft>
              <a:defRPr sz="1200" b="1">
                <a:solidFill>
                  <a:schemeClr val="tx1"/>
                </a:solidFill>
                <a:latin typeface="BISansCond" pitchFamily="2" charset="0"/>
                <a:cs typeface="Arial" charset="0"/>
              </a:defRPr>
            </a:lvl6pPr>
            <a:lvl7pPr marL="2971800" indent="-228600" eaLnBrk="0" fontAlgn="base" hangingPunct="0">
              <a:spcBef>
                <a:spcPct val="0"/>
              </a:spcBef>
              <a:spcAft>
                <a:spcPct val="0"/>
              </a:spcAft>
              <a:defRPr sz="1200" b="1">
                <a:solidFill>
                  <a:schemeClr val="tx1"/>
                </a:solidFill>
                <a:latin typeface="BISansCond" pitchFamily="2" charset="0"/>
                <a:cs typeface="Arial" charset="0"/>
              </a:defRPr>
            </a:lvl7pPr>
            <a:lvl8pPr marL="3429000" indent="-228600" eaLnBrk="0" fontAlgn="base" hangingPunct="0">
              <a:spcBef>
                <a:spcPct val="0"/>
              </a:spcBef>
              <a:spcAft>
                <a:spcPct val="0"/>
              </a:spcAft>
              <a:defRPr sz="1200" b="1">
                <a:solidFill>
                  <a:schemeClr val="tx1"/>
                </a:solidFill>
                <a:latin typeface="BISansCond" pitchFamily="2" charset="0"/>
                <a:cs typeface="Arial" charset="0"/>
              </a:defRPr>
            </a:lvl8pPr>
            <a:lvl9pPr marL="3886200" indent="-228600" eaLnBrk="0" fontAlgn="base" hangingPunct="0">
              <a:spcBef>
                <a:spcPct val="0"/>
              </a:spcBef>
              <a:spcAft>
                <a:spcPct val="0"/>
              </a:spcAft>
              <a:defRPr sz="1200" b="1">
                <a:solidFill>
                  <a:schemeClr val="tx1"/>
                </a:solidFill>
                <a:latin typeface="BISansCond" pitchFamily="2" charset="0"/>
                <a:cs typeface="Arial" charset="0"/>
              </a:defRPr>
            </a:lvl9pPr>
          </a:lstStyle>
          <a:p>
            <a:pPr algn="ctr" defTabSz="895995" eaLnBrk="1" hangingPunct="1">
              <a:defRPr/>
            </a:pPr>
            <a:r>
              <a:rPr lang="en-GB" sz="1400" b="0" dirty="0">
                <a:solidFill>
                  <a:srgbClr val="5A5A5A"/>
                </a:solidFill>
                <a:effectLst>
                  <a:outerShdw blurRad="38100" dist="38100" dir="2700000" algn="tl">
                    <a:srgbClr val="000000">
                      <a:alpha val="43137"/>
                    </a:srgbClr>
                  </a:outerShdw>
                </a:effectLst>
                <a:latin typeface="Arial"/>
              </a:rPr>
              <a:t>52 weeks</a:t>
            </a:r>
          </a:p>
        </p:txBody>
      </p:sp>
      <p:sp>
        <p:nvSpPr>
          <p:cNvPr id="112" name="Rectangle 111"/>
          <p:cNvSpPr/>
          <p:nvPr/>
        </p:nvSpPr>
        <p:spPr bwMode="auto">
          <a:xfrm>
            <a:off x="3627967" y="2726267"/>
            <a:ext cx="770467" cy="431800"/>
          </a:xfrm>
          <a:prstGeom prst="rect">
            <a:avLst/>
          </a:prstGeom>
          <a:solidFill>
            <a:schemeClr val="bg2">
              <a:lumMod val="75000"/>
            </a:schemeClr>
          </a:solidFill>
          <a:ln w="28575">
            <a:noFill/>
            <a:headEnd type="none" w="med" len="med"/>
            <a:tailEnd type="none" w="med" len="med"/>
          </a:ln>
          <a:effectLst/>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Placebo run-in</a:t>
            </a:r>
          </a:p>
        </p:txBody>
      </p:sp>
      <p:sp>
        <p:nvSpPr>
          <p:cNvPr id="113" name="Rectangle 112"/>
          <p:cNvSpPr/>
          <p:nvPr/>
        </p:nvSpPr>
        <p:spPr bwMode="auto">
          <a:xfrm>
            <a:off x="3522134" y="2072217"/>
            <a:ext cx="971551" cy="307777"/>
          </a:xfrm>
          <a:prstGeom prst="rect">
            <a:avLst/>
          </a:prstGeom>
        </p:spPr>
        <p:txBody>
          <a:bodyPr>
            <a:spAutoFit/>
          </a:bodyPr>
          <a:lstStyle/>
          <a:p>
            <a:pPr algn="ctr" defTabSz="913021">
              <a:defRPr/>
            </a:pPr>
            <a:r>
              <a:rPr lang="en-GB" sz="1400" kern="0" dirty="0">
                <a:solidFill>
                  <a:srgbClr val="5A5A5A"/>
                </a:solidFill>
                <a:effectLst>
                  <a:outerShdw blurRad="38100" dist="38100" dir="2700000" algn="tl">
                    <a:srgbClr val="000000">
                      <a:alpha val="43137"/>
                    </a:srgbClr>
                  </a:outerShdw>
                </a:effectLst>
                <a:latin typeface="Arial"/>
                <a:cs typeface="Arial" pitchFamily="34" charset="0"/>
              </a:rPr>
              <a:t>2 weeks</a:t>
            </a:r>
            <a:endParaRPr lang="en-US" sz="1400" kern="0" dirty="0">
              <a:solidFill>
                <a:srgbClr val="5A5A5A"/>
              </a:solidFill>
              <a:effectLst>
                <a:outerShdw blurRad="38100" dist="38100" dir="2700000" algn="tl">
                  <a:srgbClr val="000000">
                    <a:alpha val="43137"/>
                  </a:srgbClr>
                </a:outerShdw>
              </a:effectLst>
              <a:latin typeface="Arial"/>
              <a:cs typeface="Arial" pitchFamily="34" charset="0"/>
            </a:endParaRPr>
          </a:p>
        </p:txBody>
      </p:sp>
      <p:cxnSp>
        <p:nvCxnSpPr>
          <p:cNvPr id="114" name="Straight Connector 113"/>
          <p:cNvCxnSpPr>
            <a:cxnSpLocks noChangeShapeType="1"/>
          </p:cNvCxnSpPr>
          <p:nvPr/>
        </p:nvCxnSpPr>
        <p:spPr bwMode="auto">
          <a:xfrm>
            <a:off x="3644900" y="2387600"/>
            <a:ext cx="721784"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15" name="Straight Connector 114"/>
          <p:cNvCxnSpPr>
            <a:cxnSpLocks noChangeShapeType="1"/>
          </p:cNvCxnSpPr>
          <p:nvPr/>
        </p:nvCxnSpPr>
        <p:spPr bwMode="auto">
          <a:xfrm>
            <a:off x="3644900" y="2313517"/>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16" name="Straight Connector 115"/>
          <p:cNvCxnSpPr>
            <a:cxnSpLocks noChangeShapeType="1"/>
          </p:cNvCxnSpPr>
          <p:nvPr/>
        </p:nvCxnSpPr>
        <p:spPr bwMode="auto">
          <a:xfrm>
            <a:off x="4370917" y="2313517"/>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17" name="Straight Arrow Connector 116"/>
          <p:cNvCxnSpPr>
            <a:cxnSpLocks noChangeShapeType="1"/>
          </p:cNvCxnSpPr>
          <p:nvPr/>
        </p:nvCxnSpPr>
        <p:spPr bwMode="auto">
          <a:xfrm>
            <a:off x="9364134" y="2976033"/>
            <a:ext cx="99484" cy="0"/>
          </a:xfrm>
          <a:prstGeom prst="straightConnector1">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119" name="Rectangle 118"/>
          <p:cNvSpPr/>
          <p:nvPr/>
        </p:nvSpPr>
        <p:spPr bwMode="auto">
          <a:xfrm>
            <a:off x="9462685" y="2727021"/>
            <a:ext cx="906431" cy="432000"/>
          </a:xfrm>
          <a:prstGeom prst="rect">
            <a:avLst/>
          </a:prstGeom>
          <a:solidFill>
            <a:schemeClr val="bg2">
              <a:lumMod val="75000"/>
            </a:schemeClr>
          </a:solidFill>
          <a:ln>
            <a:noFill/>
            <a:headEnd type="none" w="med" len="med"/>
            <a:tailEnd type="none" w="med" len="med"/>
          </a:ln>
          <a:effectLst/>
          <a:scene3d>
            <a:camera prst="orthographicFront"/>
            <a:lightRig rig="threePt" dir="t"/>
          </a:scene3d>
          <a:sp3d>
            <a:bevelT w="0" h="0"/>
          </a:sp3d>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Follow-up</a:t>
            </a:r>
          </a:p>
        </p:txBody>
      </p:sp>
      <p:cxnSp>
        <p:nvCxnSpPr>
          <p:cNvPr id="141" name="Straight Arrow Connector 140"/>
          <p:cNvCxnSpPr>
            <a:cxnSpLocks noChangeShapeType="1"/>
          </p:cNvCxnSpPr>
          <p:nvPr/>
        </p:nvCxnSpPr>
        <p:spPr bwMode="auto">
          <a:xfrm flipH="1">
            <a:off x="3670301" y="5056718"/>
            <a:ext cx="800100" cy="2116"/>
          </a:xfrm>
          <a:prstGeom prst="straightConnector1">
            <a:avLst/>
          </a:prstGeom>
          <a:noFill/>
          <a:ln w="12700" algn="ctr">
            <a:solidFill>
              <a:schemeClr val="tx2"/>
            </a:solidFill>
            <a:round/>
            <a:headEnd/>
            <a:tailEnd/>
          </a:ln>
          <a:extLst>
            <a:ext uri="{909E8E84-426E-40DD-AFC4-6F175D3DCCD1}">
              <a14:hiddenFill xmlns:a14="http://schemas.microsoft.com/office/drawing/2010/main">
                <a:noFill/>
              </a14:hiddenFill>
            </a:ext>
          </a:extLst>
        </p:spPr>
      </p:cxnSp>
      <p:cxnSp>
        <p:nvCxnSpPr>
          <p:cNvPr id="142" name="Straight Arrow Connector 141"/>
          <p:cNvCxnSpPr>
            <a:cxnSpLocks noChangeShapeType="1"/>
            <a:stCxn id="143" idx="3"/>
            <a:endCxn id="164" idx="1"/>
          </p:cNvCxnSpPr>
          <p:nvPr/>
        </p:nvCxnSpPr>
        <p:spPr bwMode="auto">
          <a:xfrm>
            <a:off x="2224617" y="5022851"/>
            <a:ext cx="1394883" cy="0"/>
          </a:xfrm>
          <a:prstGeom prst="straightConnector1">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143" name="Rectangle 142"/>
          <p:cNvSpPr/>
          <p:nvPr/>
        </p:nvSpPr>
        <p:spPr bwMode="auto">
          <a:xfrm>
            <a:off x="1320801" y="4806951"/>
            <a:ext cx="903817" cy="431800"/>
          </a:xfrm>
          <a:prstGeom prst="rect">
            <a:avLst/>
          </a:prstGeom>
          <a:solidFill>
            <a:schemeClr val="bg2">
              <a:lumMod val="75000"/>
            </a:schemeClr>
          </a:solidFill>
          <a:ln w="28575">
            <a:noFill/>
            <a:headEnd type="none" w="med" len="med"/>
            <a:tailEnd type="none" w="med" len="med"/>
          </a:ln>
          <a:effectLst/>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Screening</a:t>
            </a:r>
          </a:p>
        </p:txBody>
      </p:sp>
      <p:sp>
        <p:nvSpPr>
          <p:cNvPr id="145" name="Rectangle 144"/>
          <p:cNvSpPr/>
          <p:nvPr/>
        </p:nvSpPr>
        <p:spPr bwMode="auto">
          <a:xfrm>
            <a:off x="2298806" y="4807691"/>
            <a:ext cx="1244273" cy="432000"/>
          </a:xfrm>
          <a:prstGeom prst="rect">
            <a:avLst/>
          </a:prstGeom>
          <a:solidFill>
            <a:schemeClr val="bg2">
              <a:lumMod val="75000"/>
            </a:schemeClr>
          </a:solidFill>
          <a:ln>
            <a:noFill/>
            <a:headEnd type="none" w="med" len="med"/>
            <a:tailEnd type="none" w="med" len="med"/>
          </a:ln>
          <a:effectLst/>
          <a:scene3d>
            <a:camera prst="orthographicFront"/>
            <a:lightRig rig="threePt" dir="t"/>
          </a:scene3d>
          <a:sp3d>
            <a:bevelT w="0" h="0"/>
          </a:sp3d>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T1D therapy intensification</a:t>
            </a:r>
          </a:p>
        </p:txBody>
      </p:sp>
      <p:sp>
        <p:nvSpPr>
          <p:cNvPr id="150" name="Rectangle 149"/>
          <p:cNvSpPr/>
          <p:nvPr/>
        </p:nvSpPr>
        <p:spPr bwMode="auto">
          <a:xfrm>
            <a:off x="5033718" y="4500197"/>
            <a:ext cx="2202369" cy="245251"/>
          </a:xfrm>
          <a:prstGeom prst="rect">
            <a:avLst/>
          </a:prstGeom>
          <a:solidFill>
            <a:schemeClr val="accent4"/>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400" b="1" kern="0" dirty="0">
                <a:solidFill>
                  <a:srgbClr val="FFFFFF"/>
                </a:solidFill>
                <a:effectLst>
                  <a:outerShdw blurRad="38100" dist="38100" dir="2700000" algn="tl">
                    <a:srgbClr val="000000">
                      <a:alpha val="43137"/>
                    </a:srgbClr>
                  </a:outerShdw>
                </a:effectLst>
                <a:latin typeface="Arial"/>
                <a:cs typeface="Arial" pitchFamily="34" charset="0"/>
              </a:rPr>
              <a:t>Placebo</a:t>
            </a:r>
            <a:endParaRPr lang="en-GB" sz="1400" b="1"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51" name="Rectangle 150"/>
          <p:cNvSpPr/>
          <p:nvPr/>
        </p:nvSpPr>
        <p:spPr bwMode="auto">
          <a:xfrm>
            <a:off x="5033701" y="4814581"/>
            <a:ext cx="2193903" cy="245251"/>
          </a:xfrm>
          <a:prstGeom prst="rect">
            <a:avLst/>
          </a:prstGeom>
          <a:solidFill>
            <a:schemeClr val="accent5"/>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GB" sz="1400" b="1" kern="0" dirty="0">
                <a:solidFill>
                  <a:srgbClr val="FFFFFF"/>
                </a:solidFill>
                <a:effectLst>
                  <a:outerShdw blurRad="38100" dist="38100" dir="2700000" algn="tl">
                    <a:srgbClr val="000000">
                      <a:alpha val="43137"/>
                    </a:srgbClr>
                  </a:outerShdw>
                </a:effectLst>
                <a:latin typeface="Arial"/>
                <a:cs typeface="Arial" pitchFamily="34" charset="0"/>
              </a:rPr>
              <a:t>Empagliflozin 2.5 mg</a:t>
            </a:r>
            <a:endParaRPr lang="en-GB" sz="1400" b="1"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52" name="Rectangle 151"/>
          <p:cNvSpPr/>
          <p:nvPr/>
        </p:nvSpPr>
        <p:spPr bwMode="auto">
          <a:xfrm>
            <a:off x="5033674" y="5128965"/>
            <a:ext cx="2210837" cy="245251"/>
          </a:xfrm>
          <a:prstGeom prst="rect">
            <a:avLst/>
          </a:prstGeom>
          <a:solidFill>
            <a:schemeClr val="accent3"/>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GB" sz="1400" b="1" kern="0" dirty="0">
                <a:solidFill>
                  <a:srgbClr val="FFFFFF"/>
                </a:solidFill>
                <a:effectLst>
                  <a:outerShdw blurRad="38100" dist="38100" dir="2700000" algn="tl">
                    <a:srgbClr val="000000">
                      <a:alpha val="43137"/>
                    </a:srgbClr>
                  </a:outerShdw>
                </a:effectLst>
                <a:latin typeface="Arial"/>
                <a:cs typeface="Arial" pitchFamily="34" charset="0"/>
              </a:rPr>
              <a:t>Empagliflozin 10 mg</a:t>
            </a:r>
            <a:endParaRPr lang="en-GB" sz="1400" b="1"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53" name="Rectangle 152"/>
          <p:cNvSpPr/>
          <p:nvPr/>
        </p:nvSpPr>
        <p:spPr bwMode="auto">
          <a:xfrm>
            <a:off x="5033676" y="5434877"/>
            <a:ext cx="2202368" cy="245251"/>
          </a:xfrm>
          <a:prstGeom prst="rect">
            <a:avLst/>
          </a:prstGeom>
          <a:solidFill>
            <a:schemeClr val="accent2"/>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GB" sz="1400" b="1" kern="0" dirty="0">
                <a:solidFill>
                  <a:srgbClr val="FFFFFF"/>
                </a:solidFill>
                <a:effectLst>
                  <a:outerShdw blurRad="38100" dist="38100" dir="2700000" algn="tl">
                    <a:srgbClr val="000000">
                      <a:alpha val="43137"/>
                    </a:srgbClr>
                  </a:outerShdw>
                </a:effectLst>
                <a:latin typeface="Arial"/>
                <a:cs typeface="Arial" pitchFamily="34" charset="0"/>
              </a:rPr>
              <a:t>Empagliflozin 25 mg</a:t>
            </a:r>
            <a:endParaRPr lang="en-GB" sz="1400" b="1" kern="0" baseline="30000" dirty="0">
              <a:solidFill>
                <a:srgbClr val="FFFFFF"/>
              </a:solidFill>
              <a:effectLst>
                <a:outerShdw blurRad="38100" dist="38100" dir="2700000" algn="tl">
                  <a:srgbClr val="000000">
                    <a:alpha val="43137"/>
                  </a:srgbClr>
                </a:outerShdw>
              </a:effectLst>
              <a:latin typeface="Arial"/>
              <a:cs typeface="Arial" pitchFamily="34" charset="0"/>
            </a:endParaRPr>
          </a:p>
        </p:txBody>
      </p:sp>
      <p:sp>
        <p:nvSpPr>
          <p:cNvPr id="163" name="TextBox 56"/>
          <p:cNvSpPr txBox="1">
            <a:spLocks noChangeArrowheads="1"/>
          </p:cNvSpPr>
          <p:nvPr/>
        </p:nvSpPr>
        <p:spPr bwMode="auto">
          <a:xfrm>
            <a:off x="5204884" y="1524001"/>
            <a:ext cx="2074333" cy="54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spAutoFit/>
          </a:bodyPr>
          <a:lstStyle>
            <a:lvl1pPr eaLnBrk="0" hangingPunct="0">
              <a:defRPr sz="1200" b="1">
                <a:solidFill>
                  <a:schemeClr val="tx1"/>
                </a:solidFill>
                <a:latin typeface="BISansCond" pitchFamily="2" charset="0"/>
                <a:cs typeface="Arial" charset="0"/>
              </a:defRPr>
            </a:lvl1pPr>
            <a:lvl2pPr marL="742950" indent="-285750" eaLnBrk="0" hangingPunct="0">
              <a:defRPr sz="1200" b="1">
                <a:solidFill>
                  <a:schemeClr val="tx1"/>
                </a:solidFill>
                <a:latin typeface="BISansCond" pitchFamily="2" charset="0"/>
                <a:cs typeface="Arial" charset="0"/>
              </a:defRPr>
            </a:lvl2pPr>
            <a:lvl3pPr marL="1143000" indent="-228600" eaLnBrk="0" hangingPunct="0">
              <a:defRPr sz="1200" b="1">
                <a:solidFill>
                  <a:schemeClr val="tx1"/>
                </a:solidFill>
                <a:latin typeface="BISansCond" pitchFamily="2" charset="0"/>
                <a:cs typeface="Arial" charset="0"/>
              </a:defRPr>
            </a:lvl3pPr>
            <a:lvl4pPr marL="1600200" indent="-228600" eaLnBrk="0" hangingPunct="0">
              <a:defRPr sz="1200" b="1">
                <a:solidFill>
                  <a:schemeClr val="tx1"/>
                </a:solidFill>
                <a:latin typeface="BISansCond" pitchFamily="2" charset="0"/>
                <a:cs typeface="Arial" charset="0"/>
              </a:defRPr>
            </a:lvl4pPr>
            <a:lvl5pPr marL="2057400" indent="-228600" eaLnBrk="0" hangingPunct="0">
              <a:defRPr sz="1200" b="1">
                <a:solidFill>
                  <a:schemeClr val="tx1"/>
                </a:solidFill>
                <a:latin typeface="BISansCond" pitchFamily="2" charset="0"/>
                <a:cs typeface="Arial" charset="0"/>
              </a:defRPr>
            </a:lvl5pPr>
            <a:lvl6pPr marL="2514600" indent="-228600" eaLnBrk="0" fontAlgn="base" hangingPunct="0">
              <a:spcBef>
                <a:spcPct val="0"/>
              </a:spcBef>
              <a:spcAft>
                <a:spcPct val="0"/>
              </a:spcAft>
              <a:defRPr sz="1200" b="1">
                <a:solidFill>
                  <a:schemeClr val="tx1"/>
                </a:solidFill>
                <a:latin typeface="BISansCond" pitchFamily="2" charset="0"/>
                <a:cs typeface="Arial" charset="0"/>
              </a:defRPr>
            </a:lvl6pPr>
            <a:lvl7pPr marL="2971800" indent="-228600" eaLnBrk="0" fontAlgn="base" hangingPunct="0">
              <a:spcBef>
                <a:spcPct val="0"/>
              </a:spcBef>
              <a:spcAft>
                <a:spcPct val="0"/>
              </a:spcAft>
              <a:defRPr sz="1200" b="1">
                <a:solidFill>
                  <a:schemeClr val="tx1"/>
                </a:solidFill>
                <a:latin typeface="BISansCond" pitchFamily="2" charset="0"/>
                <a:cs typeface="Arial" charset="0"/>
              </a:defRPr>
            </a:lvl7pPr>
            <a:lvl8pPr marL="3429000" indent="-228600" eaLnBrk="0" fontAlgn="base" hangingPunct="0">
              <a:spcBef>
                <a:spcPct val="0"/>
              </a:spcBef>
              <a:spcAft>
                <a:spcPct val="0"/>
              </a:spcAft>
              <a:defRPr sz="1200" b="1">
                <a:solidFill>
                  <a:schemeClr val="tx1"/>
                </a:solidFill>
                <a:latin typeface="BISansCond" pitchFamily="2" charset="0"/>
                <a:cs typeface="Arial" charset="0"/>
              </a:defRPr>
            </a:lvl8pPr>
            <a:lvl9pPr marL="3886200" indent="-228600" eaLnBrk="0" fontAlgn="base" hangingPunct="0">
              <a:spcBef>
                <a:spcPct val="0"/>
              </a:spcBef>
              <a:spcAft>
                <a:spcPct val="0"/>
              </a:spcAft>
              <a:defRPr sz="1200" b="1">
                <a:solidFill>
                  <a:schemeClr val="tx1"/>
                </a:solidFill>
                <a:latin typeface="BISansCond" pitchFamily="2" charset="0"/>
                <a:cs typeface="Arial" charset="0"/>
              </a:defRPr>
            </a:lvl9pPr>
          </a:lstStyle>
          <a:p>
            <a:pPr algn="r" defTabSz="895995" eaLnBrk="1" hangingPunct="1">
              <a:defRPr/>
            </a:pPr>
            <a:r>
              <a:rPr lang="en-GB" sz="1467" b="0" dirty="0">
                <a:solidFill>
                  <a:srgbClr val="364C73"/>
                </a:solidFill>
                <a:effectLst>
                  <a:outerShdw blurRad="38100" dist="38100" dir="2700000" algn="tl">
                    <a:srgbClr val="000000">
                      <a:alpha val="43137"/>
                    </a:srgbClr>
                  </a:outerShdw>
                </a:effectLst>
                <a:latin typeface="Arial"/>
              </a:rPr>
              <a:t>26 weeks</a:t>
            </a:r>
          </a:p>
          <a:p>
            <a:pPr algn="r" defTabSz="895995" eaLnBrk="1" hangingPunct="1">
              <a:defRPr/>
            </a:pPr>
            <a:r>
              <a:rPr lang="en-GB" sz="1467" b="0" dirty="0">
                <a:solidFill>
                  <a:srgbClr val="364C73"/>
                </a:solidFill>
                <a:effectLst>
                  <a:outerShdw blurRad="38100" dist="38100" dir="2700000" algn="tl">
                    <a:srgbClr val="000000">
                      <a:alpha val="43137"/>
                    </a:srgbClr>
                  </a:outerShdw>
                </a:effectLst>
                <a:latin typeface="Arial"/>
              </a:rPr>
              <a:t>(primary endpoint)</a:t>
            </a:r>
          </a:p>
        </p:txBody>
      </p:sp>
      <p:sp>
        <p:nvSpPr>
          <p:cNvPr id="164" name="Rectangle 163"/>
          <p:cNvSpPr/>
          <p:nvPr/>
        </p:nvSpPr>
        <p:spPr bwMode="auto">
          <a:xfrm>
            <a:off x="3619500" y="4806951"/>
            <a:ext cx="770467" cy="431800"/>
          </a:xfrm>
          <a:prstGeom prst="rect">
            <a:avLst/>
          </a:prstGeom>
          <a:solidFill>
            <a:schemeClr val="bg2">
              <a:lumMod val="75000"/>
            </a:schemeClr>
          </a:solidFill>
          <a:ln w="28575">
            <a:noFill/>
            <a:headEnd type="none" w="med" len="med"/>
            <a:tailEnd type="none" w="med" len="med"/>
          </a:ln>
          <a:effectLst/>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Placebo run-in</a:t>
            </a:r>
          </a:p>
        </p:txBody>
      </p:sp>
      <p:cxnSp>
        <p:nvCxnSpPr>
          <p:cNvPr id="169" name="Straight Arrow Connector 168"/>
          <p:cNvCxnSpPr>
            <a:cxnSpLocks noChangeShapeType="1"/>
          </p:cNvCxnSpPr>
          <p:nvPr/>
        </p:nvCxnSpPr>
        <p:spPr bwMode="auto">
          <a:xfrm>
            <a:off x="7325784" y="5101167"/>
            <a:ext cx="99483" cy="0"/>
          </a:xfrm>
          <a:prstGeom prst="straightConnector1">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70" name="Straight Connector 169"/>
          <p:cNvCxnSpPr>
            <a:cxnSpLocks noChangeShapeType="1"/>
          </p:cNvCxnSpPr>
          <p:nvPr/>
        </p:nvCxnSpPr>
        <p:spPr bwMode="auto">
          <a:xfrm flipV="1">
            <a:off x="7325784" y="4500034"/>
            <a:ext cx="0" cy="1181100"/>
          </a:xfrm>
          <a:prstGeom prst="line">
            <a:avLst/>
          </a:prstGeom>
          <a:noFill/>
          <a:ln w="15875" algn="ctr">
            <a:solidFill>
              <a:srgbClr val="828282"/>
            </a:solidFill>
            <a:round/>
            <a:headEnd/>
            <a:tailEnd/>
          </a:ln>
          <a:extLst>
            <a:ext uri="{909E8E84-426E-40DD-AFC4-6F175D3DCCD1}">
              <a14:hiddenFill xmlns:a14="http://schemas.microsoft.com/office/drawing/2010/main">
                <a:noFill/>
              </a14:hiddenFill>
            </a:ext>
          </a:extLst>
        </p:spPr>
      </p:cxnSp>
      <p:sp>
        <p:nvSpPr>
          <p:cNvPr id="171" name="Rectangle 170"/>
          <p:cNvSpPr/>
          <p:nvPr/>
        </p:nvSpPr>
        <p:spPr bwMode="auto">
          <a:xfrm>
            <a:off x="7424350" y="4853203"/>
            <a:ext cx="906431" cy="432000"/>
          </a:xfrm>
          <a:prstGeom prst="rect">
            <a:avLst/>
          </a:prstGeom>
          <a:solidFill>
            <a:schemeClr val="bg2">
              <a:lumMod val="75000"/>
            </a:schemeClr>
          </a:solidFill>
          <a:ln>
            <a:noFill/>
            <a:headEnd type="none" w="med" len="med"/>
            <a:tailEnd type="none" w="med" len="med"/>
          </a:ln>
          <a:effectLst/>
          <a:scene3d>
            <a:camera prst="orthographicFront"/>
            <a:lightRig rig="threePt" dir="t"/>
          </a:scene3d>
          <a:sp3d>
            <a:bevelT w="0" h="0"/>
          </a:sp3d>
        </p:spPr>
        <p:txBody>
          <a:bodyPr lIns="0" tIns="0" rIns="0" bIns="0" anchor="ctr"/>
          <a:lstStyle/>
          <a:p>
            <a:pPr algn="ctr" defTabSz="894760" eaLnBrk="0" hangingPunct="0">
              <a:defRPr/>
            </a:pPr>
            <a:r>
              <a:rPr lang="en-GB" sz="1333" kern="0" dirty="0">
                <a:solidFill>
                  <a:srgbClr val="5A5A5A"/>
                </a:solidFill>
                <a:effectLst>
                  <a:outerShdw blurRad="38100" dist="38100" dir="2700000" algn="tl">
                    <a:srgbClr val="000000">
                      <a:alpha val="43137"/>
                    </a:srgbClr>
                  </a:outerShdw>
                </a:effectLst>
                <a:latin typeface="Arial"/>
                <a:cs typeface="Arial" pitchFamily="34" charset="0"/>
              </a:rPr>
              <a:t>Follow-up</a:t>
            </a:r>
          </a:p>
        </p:txBody>
      </p:sp>
      <p:sp>
        <p:nvSpPr>
          <p:cNvPr id="175" name="Rectangle 174"/>
          <p:cNvSpPr/>
          <p:nvPr/>
        </p:nvSpPr>
        <p:spPr bwMode="auto">
          <a:xfrm>
            <a:off x="3677645" y="5736481"/>
            <a:ext cx="648000" cy="255975"/>
          </a:xfrm>
          <a:prstGeom prst="rect">
            <a:avLst/>
          </a:prstGeom>
          <a:solidFill>
            <a:schemeClr val="accent6">
              <a:lumMod val="60000"/>
              <a:lumOff val="40000"/>
            </a:schemeClr>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200" kern="0" dirty="0">
                <a:solidFill>
                  <a:srgbClr val="5A5A5A"/>
                </a:solidFill>
                <a:effectLst>
                  <a:outerShdw blurRad="38100" dist="38100" dir="2700000" algn="tl">
                    <a:srgbClr val="000000">
                      <a:alpha val="43137"/>
                    </a:srgbClr>
                  </a:outerShdw>
                </a:effectLst>
                <a:latin typeface="Arial"/>
                <a:cs typeface="Arial" pitchFamily="34" charset="0"/>
              </a:rPr>
              <a:t>CGM*</a:t>
            </a:r>
            <a:endParaRPr lang="en-GB" sz="1200" kern="0" baseline="30000" dirty="0">
              <a:solidFill>
                <a:srgbClr val="5A5A5A"/>
              </a:solidFill>
              <a:effectLst>
                <a:outerShdw blurRad="38100" dist="38100" dir="2700000" algn="tl">
                  <a:srgbClr val="000000">
                    <a:alpha val="43137"/>
                  </a:srgbClr>
                </a:outerShdw>
              </a:effectLst>
              <a:latin typeface="Arial"/>
              <a:cs typeface="Arial" pitchFamily="34" charset="0"/>
            </a:endParaRPr>
          </a:p>
        </p:txBody>
      </p:sp>
      <p:cxnSp>
        <p:nvCxnSpPr>
          <p:cNvPr id="198" name="Straight Connector 197"/>
          <p:cNvCxnSpPr>
            <a:cxnSpLocks noChangeShapeType="1"/>
          </p:cNvCxnSpPr>
          <p:nvPr/>
        </p:nvCxnSpPr>
        <p:spPr bwMode="auto">
          <a:xfrm>
            <a:off x="5033433" y="2313517"/>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199" name="Straight Connector 198"/>
          <p:cNvCxnSpPr>
            <a:cxnSpLocks noChangeShapeType="1"/>
          </p:cNvCxnSpPr>
          <p:nvPr/>
        </p:nvCxnSpPr>
        <p:spPr bwMode="auto">
          <a:xfrm>
            <a:off x="9290051" y="2324100"/>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00" name="Straight Connector 199"/>
          <p:cNvCxnSpPr>
            <a:cxnSpLocks noChangeShapeType="1"/>
          </p:cNvCxnSpPr>
          <p:nvPr/>
        </p:nvCxnSpPr>
        <p:spPr bwMode="auto">
          <a:xfrm>
            <a:off x="9467851" y="2391833"/>
            <a:ext cx="823383"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01" name="Straight Connector 200"/>
          <p:cNvCxnSpPr>
            <a:cxnSpLocks noChangeShapeType="1"/>
          </p:cNvCxnSpPr>
          <p:nvPr/>
        </p:nvCxnSpPr>
        <p:spPr bwMode="auto">
          <a:xfrm>
            <a:off x="9467851" y="2317751"/>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02" name="Straight Connector 201"/>
          <p:cNvCxnSpPr>
            <a:cxnSpLocks noChangeShapeType="1"/>
          </p:cNvCxnSpPr>
          <p:nvPr/>
        </p:nvCxnSpPr>
        <p:spPr bwMode="auto">
          <a:xfrm>
            <a:off x="10295467" y="2317751"/>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03" name="Straight Connector 202"/>
          <p:cNvCxnSpPr>
            <a:cxnSpLocks noChangeShapeType="1"/>
          </p:cNvCxnSpPr>
          <p:nvPr/>
        </p:nvCxnSpPr>
        <p:spPr bwMode="auto">
          <a:xfrm>
            <a:off x="9353551" y="2512485"/>
            <a:ext cx="0" cy="865716"/>
          </a:xfrm>
          <a:prstGeom prst="line">
            <a:avLst/>
          </a:prstGeom>
          <a:noFill/>
          <a:ln w="15875" algn="ctr">
            <a:solidFill>
              <a:srgbClr val="828282"/>
            </a:solidFill>
            <a:round/>
            <a:headEnd/>
            <a:tailEnd/>
          </a:ln>
          <a:extLst>
            <a:ext uri="{909E8E84-426E-40DD-AFC4-6F175D3DCCD1}">
              <a14:hiddenFill xmlns:a14="http://schemas.microsoft.com/office/drawing/2010/main">
                <a:noFill/>
              </a14:hiddenFill>
            </a:ext>
          </a:extLst>
        </p:spPr>
      </p:cxnSp>
      <p:sp>
        <p:nvSpPr>
          <p:cNvPr id="204" name="Rectangle 203"/>
          <p:cNvSpPr/>
          <p:nvPr/>
        </p:nvSpPr>
        <p:spPr bwMode="auto">
          <a:xfrm>
            <a:off x="3724036" y="3434489"/>
            <a:ext cx="601197" cy="255975"/>
          </a:xfrm>
          <a:prstGeom prst="rect">
            <a:avLst/>
          </a:prstGeom>
          <a:solidFill>
            <a:schemeClr val="accent6">
              <a:lumMod val="60000"/>
              <a:lumOff val="40000"/>
            </a:schemeClr>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200" b="1" kern="0" dirty="0">
                <a:solidFill>
                  <a:srgbClr val="5A5A5A"/>
                </a:solidFill>
                <a:effectLst>
                  <a:outerShdw blurRad="38100" dist="38100" dir="2700000" algn="tl">
                    <a:srgbClr val="000000">
                      <a:alpha val="43137"/>
                    </a:srgbClr>
                  </a:outerShdw>
                </a:effectLst>
                <a:latin typeface="Arial"/>
                <a:cs typeface="Arial" pitchFamily="34" charset="0"/>
              </a:rPr>
              <a:t>CGM</a:t>
            </a:r>
            <a:endParaRPr lang="en-GB" sz="1200" b="1" kern="0" baseline="30000" dirty="0">
              <a:solidFill>
                <a:srgbClr val="5A5A5A"/>
              </a:solidFill>
              <a:effectLst>
                <a:outerShdw blurRad="38100" dist="38100" dir="2700000" algn="tl">
                  <a:srgbClr val="000000">
                    <a:alpha val="43137"/>
                  </a:srgbClr>
                </a:outerShdw>
              </a:effectLst>
              <a:latin typeface="Arial"/>
              <a:cs typeface="Arial" pitchFamily="34" charset="0"/>
            </a:endParaRPr>
          </a:p>
        </p:txBody>
      </p:sp>
      <p:sp>
        <p:nvSpPr>
          <p:cNvPr id="205" name="Rectangle 204"/>
          <p:cNvSpPr/>
          <p:nvPr/>
        </p:nvSpPr>
        <p:spPr bwMode="auto">
          <a:xfrm>
            <a:off x="6493102" y="3453597"/>
            <a:ext cx="723079" cy="255975"/>
          </a:xfrm>
          <a:prstGeom prst="rect">
            <a:avLst/>
          </a:prstGeom>
          <a:solidFill>
            <a:schemeClr val="accent6">
              <a:lumMod val="60000"/>
              <a:lumOff val="40000"/>
            </a:schemeClr>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200" b="1" kern="0" dirty="0">
                <a:solidFill>
                  <a:srgbClr val="5A5A5A"/>
                </a:solidFill>
                <a:effectLst>
                  <a:outerShdw blurRad="38100" dist="38100" dir="2700000" algn="tl">
                    <a:srgbClr val="000000">
                      <a:alpha val="43137"/>
                    </a:srgbClr>
                  </a:outerShdw>
                </a:effectLst>
                <a:latin typeface="Arial"/>
                <a:cs typeface="Arial" pitchFamily="34" charset="0"/>
              </a:rPr>
              <a:t>CGM</a:t>
            </a:r>
            <a:endParaRPr lang="en-GB" sz="1200" b="1" kern="0" baseline="30000" dirty="0">
              <a:solidFill>
                <a:srgbClr val="5A5A5A"/>
              </a:solidFill>
              <a:effectLst>
                <a:outerShdw blurRad="38100" dist="38100" dir="2700000" algn="tl">
                  <a:srgbClr val="000000">
                    <a:alpha val="43137"/>
                  </a:srgbClr>
                </a:outerShdw>
              </a:effectLst>
              <a:latin typeface="Arial"/>
              <a:cs typeface="Arial" pitchFamily="34" charset="0"/>
            </a:endParaRPr>
          </a:p>
        </p:txBody>
      </p:sp>
      <p:cxnSp>
        <p:nvCxnSpPr>
          <p:cNvPr id="206" name="Straight Connector 16"/>
          <p:cNvCxnSpPr>
            <a:cxnSpLocks noChangeShapeType="1"/>
          </p:cNvCxnSpPr>
          <p:nvPr/>
        </p:nvCxnSpPr>
        <p:spPr bwMode="auto">
          <a:xfrm>
            <a:off x="5044018" y="4358217"/>
            <a:ext cx="2154767"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08" name="Straight Connector 207"/>
          <p:cNvCxnSpPr>
            <a:cxnSpLocks noChangeShapeType="1"/>
          </p:cNvCxnSpPr>
          <p:nvPr/>
        </p:nvCxnSpPr>
        <p:spPr bwMode="auto">
          <a:xfrm>
            <a:off x="5041900" y="4279900"/>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09" name="Straight Connector 208"/>
          <p:cNvCxnSpPr>
            <a:cxnSpLocks noChangeShapeType="1"/>
          </p:cNvCxnSpPr>
          <p:nvPr/>
        </p:nvCxnSpPr>
        <p:spPr bwMode="auto">
          <a:xfrm>
            <a:off x="7194551" y="4279900"/>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211" name="TextBox 56"/>
          <p:cNvSpPr txBox="1">
            <a:spLocks noChangeArrowheads="1"/>
          </p:cNvSpPr>
          <p:nvPr/>
        </p:nvSpPr>
        <p:spPr bwMode="auto">
          <a:xfrm>
            <a:off x="6165851" y="4049185"/>
            <a:ext cx="1117600" cy="30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spAutoFit/>
          </a:bodyPr>
          <a:lstStyle>
            <a:lvl1pPr eaLnBrk="0" hangingPunct="0">
              <a:defRPr sz="1200" b="1">
                <a:solidFill>
                  <a:schemeClr val="tx1"/>
                </a:solidFill>
                <a:latin typeface="BISansCond" pitchFamily="2" charset="0"/>
                <a:cs typeface="Arial" charset="0"/>
              </a:defRPr>
            </a:lvl1pPr>
            <a:lvl2pPr marL="742950" indent="-285750" eaLnBrk="0" hangingPunct="0">
              <a:defRPr sz="1200" b="1">
                <a:solidFill>
                  <a:schemeClr val="tx1"/>
                </a:solidFill>
                <a:latin typeface="BISansCond" pitchFamily="2" charset="0"/>
                <a:cs typeface="Arial" charset="0"/>
              </a:defRPr>
            </a:lvl2pPr>
            <a:lvl3pPr marL="1143000" indent="-228600" eaLnBrk="0" hangingPunct="0">
              <a:defRPr sz="1200" b="1">
                <a:solidFill>
                  <a:schemeClr val="tx1"/>
                </a:solidFill>
                <a:latin typeface="BISansCond" pitchFamily="2" charset="0"/>
                <a:cs typeface="Arial" charset="0"/>
              </a:defRPr>
            </a:lvl3pPr>
            <a:lvl4pPr marL="1600200" indent="-228600" eaLnBrk="0" hangingPunct="0">
              <a:defRPr sz="1200" b="1">
                <a:solidFill>
                  <a:schemeClr val="tx1"/>
                </a:solidFill>
                <a:latin typeface="BISansCond" pitchFamily="2" charset="0"/>
                <a:cs typeface="Arial" charset="0"/>
              </a:defRPr>
            </a:lvl4pPr>
            <a:lvl5pPr marL="2057400" indent="-228600" eaLnBrk="0" hangingPunct="0">
              <a:defRPr sz="1200" b="1">
                <a:solidFill>
                  <a:schemeClr val="tx1"/>
                </a:solidFill>
                <a:latin typeface="BISansCond" pitchFamily="2" charset="0"/>
                <a:cs typeface="Arial" charset="0"/>
              </a:defRPr>
            </a:lvl5pPr>
            <a:lvl6pPr marL="2514600" indent="-228600" eaLnBrk="0" fontAlgn="base" hangingPunct="0">
              <a:spcBef>
                <a:spcPct val="0"/>
              </a:spcBef>
              <a:spcAft>
                <a:spcPct val="0"/>
              </a:spcAft>
              <a:defRPr sz="1200" b="1">
                <a:solidFill>
                  <a:schemeClr val="tx1"/>
                </a:solidFill>
                <a:latin typeface="BISansCond" pitchFamily="2" charset="0"/>
                <a:cs typeface="Arial" charset="0"/>
              </a:defRPr>
            </a:lvl6pPr>
            <a:lvl7pPr marL="2971800" indent="-228600" eaLnBrk="0" fontAlgn="base" hangingPunct="0">
              <a:spcBef>
                <a:spcPct val="0"/>
              </a:spcBef>
              <a:spcAft>
                <a:spcPct val="0"/>
              </a:spcAft>
              <a:defRPr sz="1200" b="1">
                <a:solidFill>
                  <a:schemeClr val="tx1"/>
                </a:solidFill>
                <a:latin typeface="BISansCond" pitchFamily="2" charset="0"/>
                <a:cs typeface="Arial" charset="0"/>
              </a:defRPr>
            </a:lvl7pPr>
            <a:lvl8pPr marL="3429000" indent="-228600" eaLnBrk="0" fontAlgn="base" hangingPunct="0">
              <a:spcBef>
                <a:spcPct val="0"/>
              </a:spcBef>
              <a:spcAft>
                <a:spcPct val="0"/>
              </a:spcAft>
              <a:defRPr sz="1200" b="1">
                <a:solidFill>
                  <a:schemeClr val="tx1"/>
                </a:solidFill>
                <a:latin typeface="BISansCond" pitchFamily="2" charset="0"/>
                <a:cs typeface="Arial" charset="0"/>
              </a:defRPr>
            </a:lvl8pPr>
            <a:lvl9pPr marL="3886200" indent="-228600" eaLnBrk="0" fontAlgn="base" hangingPunct="0">
              <a:spcBef>
                <a:spcPct val="0"/>
              </a:spcBef>
              <a:spcAft>
                <a:spcPct val="0"/>
              </a:spcAft>
              <a:defRPr sz="1200" b="1">
                <a:solidFill>
                  <a:schemeClr val="tx1"/>
                </a:solidFill>
                <a:latin typeface="BISansCond" pitchFamily="2" charset="0"/>
                <a:cs typeface="Arial" charset="0"/>
              </a:defRPr>
            </a:lvl9pPr>
          </a:lstStyle>
          <a:p>
            <a:pPr algn="ctr" defTabSz="895995" eaLnBrk="1" hangingPunct="1">
              <a:defRPr/>
            </a:pPr>
            <a:r>
              <a:rPr lang="en-GB" sz="1400" b="0" dirty="0">
                <a:solidFill>
                  <a:srgbClr val="5A5A5A"/>
                </a:solidFill>
                <a:effectLst>
                  <a:outerShdw blurRad="38100" dist="38100" dir="2700000" algn="tl">
                    <a:srgbClr val="000000">
                      <a:alpha val="43137"/>
                    </a:srgbClr>
                  </a:outerShdw>
                </a:effectLst>
                <a:latin typeface="Arial"/>
              </a:rPr>
              <a:t>26 weeks</a:t>
            </a:r>
          </a:p>
        </p:txBody>
      </p:sp>
      <p:sp>
        <p:nvSpPr>
          <p:cNvPr id="215" name="Rectangle 214"/>
          <p:cNvSpPr/>
          <p:nvPr/>
        </p:nvSpPr>
        <p:spPr bwMode="auto">
          <a:xfrm>
            <a:off x="8579069" y="3453597"/>
            <a:ext cx="723079" cy="255975"/>
          </a:xfrm>
          <a:prstGeom prst="rect">
            <a:avLst/>
          </a:prstGeom>
          <a:solidFill>
            <a:schemeClr val="accent6">
              <a:lumMod val="60000"/>
              <a:lumOff val="40000"/>
            </a:schemeClr>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200" b="1" kern="0" dirty="0">
                <a:solidFill>
                  <a:srgbClr val="5A5A5A"/>
                </a:solidFill>
                <a:effectLst>
                  <a:outerShdw blurRad="38100" dist="38100" dir="2700000" algn="tl">
                    <a:srgbClr val="000000">
                      <a:alpha val="43137"/>
                    </a:srgbClr>
                  </a:outerShdw>
                </a:effectLst>
                <a:latin typeface="Arial"/>
                <a:cs typeface="Arial" pitchFamily="34" charset="0"/>
              </a:rPr>
              <a:t>CGM</a:t>
            </a:r>
            <a:endParaRPr lang="en-GB" sz="1200" b="1" kern="0" baseline="30000" dirty="0">
              <a:solidFill>
                <a:srgbClr val="5A5A5A"/>
              </a:solidFill>
              <a:effectLst>
                <a:outerShdw blurRad="38100" dist="38100" dir="2700000" algn="tl">
                  <a:srgbClr val="000000">
                    <a:alpha val="43137"/>
                  </a:srgbClr>
                </a:outerShdw>
              </a:effectLst>
              <a:latin typeface="Arial"/>
              <a:cs typeface="Arial" pitchFamily="34" charset="0"/>
            </a:endParaRPr>
          </a:p>
        </p:txBody>
      </p:sp>
      <p:sp>
        <p:nvSpPr>
          <p:cNvPr id="216" name="Rectangle 215"/>
          <p:cNvSpPr/>
          <p:nvPr/>
        </p:nvSpPr>
        <p:spPr bwMode="auto">
          <a:xfrm>
            <a:off x="5025127" y="5762943"/>
            <a:ext cx="648000" cy="255975"/>
          </a:xfrm>
          <a:prstGeom prst="rect">
            <a:avLst/>
          </a:prstGeom>
          <a:solidFill>
            <a:schemeClr val="accent6">
              <a:lumMod val="60000"/>
              <a:lumOff val="40000"/>
            </a:schemeClr>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200" kern="0" dirty="0">
                <a:solidFill>
                  <a:srgbClr val="5A5A5A"/>
                </a:solidFill>
                <a:effectLst>
                  <a:outerShdw blurRad="38100" dist="38100" dir="2700000" algn="tl">
                    <a:srgbClr val="000000">
                      <a:alpha val="43137"/>
                    </a:srgbClr>
                  </a:outerShdw>
                </a:effectLst>
                <a:latin typeface="Arial"/>
                <a:cs typeface="Arial" pitchFamily="34" charset="0"/>
              </a:rPr>
              <a:t>CGM*</a:t>
            </a:r>
            <a:endParaRPr lang="en-GB" sz="1200" kern="0" baseline="30000" dirty="0">
              <a:solidFill>
                <a:srgbClr val="5A5A5A"/>
              </a:solidFill>
              <a:effectLst>
                <a:outerShdw blurRad="38100" dist="38100" dir="2700000" algn="tl">
                  <a:srgbClr val="000000">
                    <a:alpha val="43137"/>
                  </a:srgbClr>
                </a:outerShdw>
              </a:effectLst>
              <a:latin typeface="Arial"/>
              <a:cs typeface="Arial" pitchFamily="34" charset="0"/>
            </a:endParaRPr>
          </a:p>
        </p:txBody>
      </p:sp>
      <p:sp>
        <p:nvSpPr>
          <p:cNvPr id="217" name="Rectangle 216"/>
          <p:cNvSpPr/>
          <p:nvPr/>
        </p:nvSpPr>
        <p:spPr bwMode="auto">
          <a:xfrm>
            <a:off x="6596752" y="5772469"/>
            <a:ext cx="648000" cy="255975"/>
          </a:xfrm>
          <a:prstGeom prst="rect">
            <a:avLst/>
          </a:prstGeom>
          <a:solidFill>
            <a:schemeClr val="accent6">
              <a:lumMod val="60000"/>
              <a:lumOff val="40000"/>
            </a:schemeClr>
          </a:solidFill>
          <a:ln>
            <a:noFill/>
            <a:headEnd type="none" w="med" len="med"/>
            <a:tailEnd type="none" w="med" len="med"/>
          </a:ln>
          <a:effectLst/>
          <a:scene3d>
            <a:camera prst="orthographicFront"/>
            <a:lightRig rig="threePt" dir="t"/>
          </a:scene3d>
          <a:sp3d>
            <a:bevelT w="190500" h="0"/>
          </a:sp3d>
        </p:spPr>
        <p:txBody>
          <a:bodyPr lIns="0" tIns="0" rIns="0" bIns="0" anchor="ctr"/>
          <a:lstStyle/>
          <a:p>
            <a:pPr algn="ctr" defTabSz="894760" eaLnBrk="0" hangingPunct="0">
              <a:defRPr/>
            </a:pPr>
            <a:r>
              <a:rPr lang="en-US" sz="1200" kern="0" dirty="0">
                <a:solidFill>
                  <a:srgbClr val="5A5A5A"/>
                </a:solidFill>
                <a:effectLst>
                  <a:outerShdw blurRad="38100" dist="38100" dir="2700000" algn="tl">
                    <a:srgbClr val="000000">
                      <a:alpha val="43137"/>
                    </a:srgbClr>
                  </a:outerShdw>
                </a:effectLst>
                <a:latin typeface="Arial"/>
                <a:cs typeface="Arial" pitchFamily="34" charset="0"/>
              </a:rPr>
              <a:t>CGM*</a:t>
            </a:r>
            <a:endParaRPr lang="en-GB" sz="1200" kern="0" baseline="30000" dirty="0">
              <a:solidFill>
                <a:srgbClr val="5A5A5A"/>
              </a:solidFill>
              <a:effectLst>
                <a:outerShdw blurRad="38100" dist="38100" dir="2700000" algn="tl">
                  <a:srgbClr val="000000">
                    <a:alpha val="43137"/>
                  </a:srgbClr>
                </a:outerShdw>
              </a:effectLst>
              <a:latin typeface="Arial"/>
              <a:cs typeface="Arial" pitchFamily="34" charset="0"/>
            </a:endParaRPr>
          </a:p>
        </p:txBody>
      </p:sp>
      <p:sp>
        <p:nvSpPr>
          <p:cNvPr id="218" name="TextBox 24"/>
          <p:cNvSpPr txBox="1">
            <a:spLocks noChangeArrowheads="1"/>
          </p:cNvSpPr>
          <p:nvPr/>
        </p:nvSpPr>
        <p:spPr bwMode="auto">
          <a:xfrm>
            <a:off x="7287685" y="4049185"/>
            <a:ext cx="1145116" cy="30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5" rIns="91411" bIns="45705">
            <a:spAutoFit/>
          </a:bodyPr>
          <a:lstStyle>
            <a:lvl1pPr eaLnBrk="0" hangingPunct="0">
              <a:defRPr sz="1200" b="1">
                <a:solidFill>
                  <a:schemeClr val="tx1"/>
                </a:solidFill>
                <a:latin typeface="BISansCond" pitchFamily="2" charset="0"/>
                <a:cs typeface="Arial" charset="0"/>
              </a:defRPr>
            </a:lvl1pPr>
            <a:lvl2pPr marL="742950" indent="-285750" eaLnBrk="0" hangingPunct="0">
              <a:defRPr sz="1200" b="1">
                <a:solidFill>
                  <a:schemeClr val="tx1"/>
                </a:solidFill>
                <a:latin typeface="BISansCond" pitchFamily="2" charset="0"/>
                <a:cs typeface="Arial" charset="0"/>
              </a:defRPr>
            </a:lvl2pPr>
            <a:lvl3pPr marL="1143000" indent="-228600" eaLnBrk="0" hangingPunct="0">
              <a:defRPr sz="1200" b="1">
                <a:solidFill>
                  <a:schemeClr val="tx1"/>
                </a:solidFill>
                <a:latin typeface="BISansCond" pitchFamily="2" charset="0"/>
                <a:cs typeface="Arial" charset="0"/>
              </a:defRPr>
            </a:lvl3pPr>
            <a:lvl4pPr marL="1600200" indent="-228600" eaLnBrk="0" hangingPunct="0">
              <a:defRPr sz="1200" b="1">
                <a:solidFill>
                  <a:schemeClr val="tx1"/>
                </a:solidFill>
                <a:latin typeface="BISansCond" pitchFamily="2" charset="0"/>
                <a:cs typeface="Arial" charset="0"/>
              </a:defRPr>
            </a:lvl4pPr>
            <a:lvl5pPr marL="2057400" indent="-228600" eaLnBrk="0" hangingPunct="0">
              <a:defRPr sz="1200" b="1">
                <a:solidFill>
                  <a:schemeClr val="tx1"/>
                </a:solidFill>
                <a:latin typeface="BISansCond" pitchFamily="2" charset="0"/>
                <a:cs typeface="Arial" charset="0"/>
              </a:defRPr>
            </a:lvl5pPr>
            <a:lvl6pPr marL="2514600" indent="-228600" eaLnBrk="0" fontAlgn="base" hangingPunct="0">
              <a:spcBef>
                <a:spcPct val="0"/>
              </a:spcBef>
              <a:spcAft>
                <a:spcPct val="0"/>
              </a:spcAft>
              <a:defRPr sz="1200" b="1">
                <a:solidFill>
                  <a:schemeClr val="tx1"/>
                </a:solidFill>
                <a:latin typeface="BISansCond" pitchFamily="2" charset="0"/>
                <a:cs typeface="Arial" charset="0"/>
              </a:defRPr>
            </a:lvl6pPr>
            <a:lvl7pPr marL="2971800" indent="-228600" eaLnBrk="0" fontAlgn="base" hangingPunct="0">
              <a:spcBef>
                <a:spcPct val="0"/>
              </a:spcBef>
              <a:spcAft>
                <a:spcPct val="0"/>
              </a:spcAft>
              <a:defRPr sz="1200" b="1">
                <a:solidFill>
                  <a:schemeClr val="tx1"/>
                </a:solidFill>
                <a:latin typeface="BISansCond" pitchFamily="2" charset="0"/>
                <a:cs typeface="Arial" charset="0"/>
              </a:defRPr>
            </a:lvl7pPr>
            <a:lvl8pPr marL="3429000" indent="-228600" eaLnBrk="0" fontAlgn="base" hangingPunct="0">
              <a:spcBef>
                <a:spcPct val="0"/>
              </a:spcBef>
              <a:spcAft>
                <a:spcPct val="0"/>
              </a:spcAft>
              <a:defRPr sz="1200" b="1">
                <a:solidFill>
                  <a:schemeClr val="tx1"/>
                </a:solidFill>
                <a:latin typeface="BISansCond" pitchFamily="2" charset="0"/>
                <a:cs typeface="Arial" charset="0"/>
              </a:defRPr>
            </a:lvl8pPr>
            <a:lvl9pPr marL="3886200" indent="-228600" eaLnBrk="0" fontAlgn="base" hangingPunct="0">
              <a:spcBef>
                <a:spcPct val="0"/>
              </a:spcBef>
              <a:spcAft>
                <a:spcPct val="0"/>
              </a:spcAft>
              <a:defRPr sz="1200" b="1">
                <a:solidFill>
                  <a:schemeClr val="tx1"/>
                </a:solidFill>
                <a:latin typeface="BISansCond" pitchFamily="2" charset="0"/>
                <a:cs typeface="Arial" charset="0"/>
              </a:defRPr>
            </a:lvl9pPr>
          </a:lstStyle>
          <a:p>
            <a:pPr algn="ctr" defTabSz="895995" eaLnBrk="1" hangingPunct="1">
              <a:defRPr/>
            </a:pPr>
            <a:r>
              <a:rPr lang="en-GB" sz="1400" b="0" dirty="0">
                <a:solidFill>
                  <a:srgbClr val="5A5A5A"/>
                </a:solidFill>
                <a:effectLst>
                  <a:outerShdw blurRad="38100" dist="38100" dir="2700000" algn="tl">
                    <a:srgbClr val="000000">
                      <a:alpha val="43137"/>
                    </a:srgbClr>
                  </a:outerShdw>
                </a:effectLst>
                <a:latin typeface="Arial"/>
              </a:rPr>
              <a:t>3 weeks</a:t>
            </a:r>
          </a:p>
        </p:txBody>
      </p:sp>
      <p:cxnSp>
        <p:nvCxnSpPr>
          <p:cNvPr id="219" name="Straight Connector 218"/>
          <p:cNvCxnSpPr>
            <a:cxnSpLocks noChangeShapeType="1"/>
          </p:cNvCxnSpPr>
          <p:nvPr/>
        </p:nvCxnSpPr>
        <p:spPr bwMode="auto">
          <a:xfrm>
            <a:off x="7448551" y="4347633"/>
            <a:ext cx="823383" cy="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20" name="Straight Connector 219"/>
          <p:cNvCxnSpPr>
            <a:cxnSpLocks noChangeShapeType="1"/>
          </p:cNvCxnSpPr>
          <p:nvPr/>
        </p:nvCxnSpPr>
        <p:spPr bwMode="auto">
          <a:xfrm>
            <a:off x="7448551" y="4273551"/>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cxnSp>
        <p:nvCxnSpPr>
          <p:cNvPr id="221" name="Straight Connector 220"/>
          <p:cNvCxnSpPr>
            <a:cxnSpLocks noChangeShapeType="1"/>
          </p:cNvCxnSpPr>
          <p:nvPr/>
        </p:nvCxnSpPr>
        <p:spPr bwMode="auto">
          <a:xfrm>
            <a:off x="8276167" y="4273551"/>
            <a:ext cx="0" cy="152400"/>
          </a:xfrm>
          <a:prstGeom prst="line">
            <a:avLst/>
          </a:prstGeom>
          <a:noFill/>
          <a:ln w="12700" algn="ctr">
            <a:solidFill>
              <a:srgbClr val="828282"/>
            </a:solidFill>
            <a:round/>
            <a:headEnd/>
            <a:tailEnd/>
          </a:ln>
          <a:extLst>
            <a:ext uri="{909E8E84-426E-40DD-AFC4-6F175D3DCCD1}">
              <a14:hiddenFill xmlns:a14="http://schemas.microsoft.com/office/drawing/2010/main">
                <a:noFill/>
              </a14:hiddenFill>
            </a:ext>
          </a:extLst>
        </p:spPr>
      </p:cxnSp>
      <p:sp>
        <p:nvSpPr>
          <p:cNvPr id="224" name="Rectangle 223"/>
          <p:cNvSpPr/>
          <p:nvPr/>
        </p:nvSpPr>
        <p:spPr>
          <a:xfrm>
            <a:off x="1327152" y="1557868"/>
            <a:ext cx="854401" cy="287323"/>
          </a:xfrm>
          <a:prstGeom prst="rect">
            <a:avLst/>
          </a:prstGeom>
        </p:spPr>
        <p:txBody>
          <a:bodyPr wrap="none" lIns="0" tIns="0" rIns="0" bIns="0">
            <a:spAutoFit/>
          </a:bodyPr>
          <a:lstStyle/>
          <a:p>
            <a:pPr defTabSz="457189">
              <a:defRPr/>
            </a:pPr>
            <a:r>
              <a:rPr lang="en-GB" sz="1867" dirty="0">
                <a:solidFill>
                  <a:srgbClr val="364C73"/>
                </a:solidFill>
                <a:effectLst>
                  <a:outerShdw blurRad="38100" dist="38100" dir="2700000" algn="tl">
                    <a:srgbClr val="000000">
                      <a:alpha val="43137"/>
                    </a:srgbClr>
                  </a:outerShdw>
                </a:effectLst>
                <a:latin typeface="Arial"/>
              </a:rPr>
              <a:t>EASE-2</a:t>
            </a:r>
            <a:endParaRPr lang="en-US" sz="1867" dirty="0">
              <a:solidFill>
                <a:srgbClr val="364C73"/>
              </a:solidFill>
              <a:effectLst>
                <a:outerShdw blurRad="38100" dist="38100" dir="2700000" algn="tl">
                  <a:srgbClr val="000000">
                    <a:alpha val="43137"/>
                  </a:srgbClr>
                </a:outerShdw>
              </a:effectLst>
              <a:latin typeface="Arial"/>
            </a:endParaRPr>
          </a:p>
        </p:txBody>
      </p:sp>
      <p:sp>
        <p:nvSpPr>
          <p:cNvPr id="225" name="Rectangle 224"/>
          <p:cNvSpPr/>
          <p:nvPr/>
        </p:nvSpPr>
        <p:spPr>
          <a:xfrm>
            <a:off x="1367368" y="4102101"/>
            <a:ext cx="854401" cy="287323"/>
          </a:xfrm>
          <a:prstGeom prst="rect">
            <a:avLst/>
          </a:prstGeom>
        </p:spPr>
        <p:txBody>
          <a:bodyPr wrap="none" lIns="0" tIns="0" rIns="0" bIns="0">
            <a:spAutoFit/>
          </a:bodyPr>
          <a:lstStyle/>
          <a:p>
            <a:pPr defTabSz="457189">
              <a:defRPr/>
            </a:pPr>
            <a:r>
              <a:rPr lang="en-GB" sz="1867" dirty="0">
                <a:solidFill>
                  <a:srgbClr val="364C73"/>
                </a:solidFill>
                <a:effectLst>
                  <a:outerShdw blurRad="38100" dist="38100" dir="2700000" algn="tl">
                    <a:srgbClr val="000000">
                      <a:alpha val="43137"/>
                    </a:srgbClr>
                  </a:outerShdw>
                </a:effectLst>
                <a:latin typeface="Arial"/>
              </a:rPr>
              <a:t>EASE-3</a:t>
            </a:r>
            <a:endParaRPr lang="en-US" sz="1867" dirty="0">
              <a:solidFill>
                <a:srgbClr val="364C73"/>
              </a:solidFill>
              <a:effectLst>
                <a:outerShdw blurRad="38100" dist="38100" dir="2700000" algn="tl">
                  <a:srgbClr val="000000">
                    <a:alpha val="43137"/>
                  </a:srgbClr>
                </a:outerShdw>
              </a:effectLst>
              <a:latin typeface="Arial"/>
            </a:endParaRPr>
          </a:p>
        </p:txBody>
      </p:sp>
      <p:cxnSp>
        <p:nvCxnSpPr>
          <p:cNvPr id="11" name="Straight Connector 10"/>
          <p:cNvCxnSpPr/>
          <p:nvPr/>
        </p:nvCxnSpPr>
        <p:spPr>
          <a:xfrm>
            <a:off x="1392767" y="3911600"/>
            <a:ext cx="9406467" cy="0"/>
          </a:xfrm>
          <a:prstGeom prst="line">
            <a:avLst/>
          </a:prstGeom>
          <a:ln w="1270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75" name="Oval 74"/>
          <p:cNvSpPr/>
          <p:nvPr/>
        </p:nvSpPr>
        <p:spPr>
          <a:xfrm>
            <a:off x="4472518" y="2794000"/>
            <a:ext cx="347133" cy="340784"/>
          </a:xfrm>
          <a:prstGeom prst="ellipse">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133" dirty="0">
                <a:solidFill>
                  <a:srgbClr val="FFFFFF"/>
                </a:solidFill>
                <a:effectLst>
                  <a:outerShdw blurRad="38100" dist="38100" dir="2700000" algn="tl">
                    <a:srgbClr val="000000">
                      <a:alpha val="43137"/>
                    </a:srgbClr>
                  </a:outerShdw>
                </a:effectLst>
              </a:rPr>
              <a:t>R</a:t>
            </a:r>
          </a:p>
        </p:txBody>
      </p:sp>
      <p:cxnSp>
        <p:nvCxnSpPr>
          <p:cNvPr id="82" name="Straight Connector 81"/>
          <p:cNvCxnSpPr>
            <a:cxnSpLocks noChangeShapeType="1"/>
          </p:cNvCxnSpPr>
          <p:nvPr/>
        </p:nvCxnSpPr>
        <p:spPr bwMode="auto">
          <a:xfrm>
            <a:off x="4925484" y="2647951"/>
            <a:ext cx="0" cy="609600"/>
          </a:xfrm>
          <a:prstGeom prst="line">
            <a:avLst/>
          </a:prstGeom>
          <a:noFill/>
          <a:ln w="15875" algn="ctr">
            <a:solidFill>
              <a:srgbClr val="828282"/>
            </a:solidFill>
            <a:round/>
            <a:headEnd/>
            <a:tailEnd/>
          </a:ln>
          <a:extLst>
            <a:ext uri="{909E8E84-426E-40DD-AFC4-6F175D3DCCD1}">
              <a14:hiddenFill xmlns:a14="http://schemas.microsoft.com/office/drawing/2010/main">
                <a:noFill/>
              </a14:hiddenFill>
            </a:ext>
          </a:extLst>
        </p:spPr>
      </p:cxnSp>
      <p:sp>
        <p:nvSpPr>
          <p:cNvPr id="84" name="Oval 83"/>
          <p:cNvSpPr/>
          <p:nvPr/>
        </p:nvSpPr>
        <p:spPr>
          <a:xfrm>
            <a:off x="4440767" y="4866218"/>
            <a:ext cx="347133" cy="340783"/>
          </a:xfrm>
          <a:prstGeom prst="ellipse">
            <a:avLst/>
          </a:prstGeom>
          <a:solidFill>
            <a:schemeClr val="tx2"/>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133" dirty="0">
                <a:solidFill>
                  <a:srgbClr val="FFFFFF"/>
                </a:solidFill>
                <a:effectLst>
                  <a:outerShdw blurRad="38100" dist="38100" dir="2700000" algn="tl">
                    <a:srgbClr val="000000">
                      <a:alpha val="43137"/>
                    </a:srgbClr>
                  </a:outerShdw>
                </a:effectLst>
              </a:rPr>
              <a:t>R</a:t>
            </a:r>
          </a:p>
        </p:txBody>
      </p:sp>
      <p:cxnSp>
        <p:nvCxnSpPr>
          <p:cNvPr id="85" name="Straight Connector 84"/>
          <p:cNvCxnSpPr>
            <a:cxnSpLocks noChangeShapeType="1"/>
          </p:cNvCxnSpPr>
          <p:nvPr/>
        </p:nvCxnSpPr>
        <p:spPr bwMode="auto">
          <a:xfrm>
            <a:off x="4925484" y="4633385"/>
            <a:ext cx="0" cy="944033"/>
          </a:xfrm>
          <a:prstGeom prst="line">
            <a:avLst/>
          </a:prstGeom>
          <a:noFill/>
          <a:ln w="15875" algn="ctr">
            <a:solidFill>
              <a:srgbClr val="828282"/>
            </a:solidFill>
            <a:round/>
            <a:headEnd/>
            <a:tailEnd/>
          </a:ln>
          <a:extLst>
            <a:ext uri="{909E8E84-426E-40DD-AFC4-6F175D3DCCD1}">
              <a14:hiddenFill xmlns:a14="http://schemas.microsoft.com/office/drawing/2010/main">
                <a:noFill/>
              </a14:hiddenFill>
            </a:ext>
          </a:extLst>
        </p:spPr>
      </p:cxnSp>
      <p:sp>
        <p:nvSpPr>
          <p:cNvPr id="326767" name="Footer Placeholder 1"/>
          <p:cNvSpPr>
            <a:spLocks noGrp="1"/>
          </p:cNvSpPr>
          <p:nvPr>
            <p:ph type="ftr" sz="quarter" idx="18"/>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r>
              <a:rPr lang="en-US" altLang="en-US" sz="1333">
                <a:solidFill>
                  <a:srgbClr val="5A5A5A"/>
                </a:solidFill>
              </a:rPr>
              <a:t>*CGM performed as sub-study in ~20% patients; </a:t>
            </a:r>
            <a:r>
              <a:rPr lang="en-GB" altLang="en-US" sz="1333">
                <a:solidFill>
                  <a:srgbClr val="5A5A5A"/>
                </a:solidFill>
              </a:rPr>
              <a:t>R, randomisation</a:t>
            </a:r>
          </a:p>
        </p:txBody>
      </p:sp>
      <p:sp>
        <p:nvSpPr>
          <p:cNvPr id="88" name="TextBox 87"/>
          <p:cNvSpPr txBox="1"/>
          <p:nvPr/>
        </p:nvSpPr>
        <p:spPr>
          <a:xfrm rot="18947142">
            <a:off x="10849430" y="220233"/>
            <a:ext cx="617157" cy="205121"/>
          </a:xfrm>
          <a:prstGeom prst="rect">
            <a:avLst/>
          </a:prstGeom>
          <a:noFill/>
        </p:spPr>
        <p:txBody>
          <a:bodyPr wrap="none" lIns="0" tIns="0" rIns="0" bIns="0">
            <a:spAutoFit/>
          </a:bodyPr>
          <a:lstStyle/>
          <a:p>
            <a:pPr>
              <a:defRPr/>
            </a:pPr>
            <a:r>
              <a:rPr lang="en-US" sz="1333" b="1" dirty="0">
                <a:solidFill>
                  <a:srgbClr val="FFFFFF"/>
                </a:solidFill>
                <a:latin typeface="Arial"/>
              </a:rPr>
              <a:t>EASE-2</a:t>
            </a:r>
          </a:p>
        </p:txBody>
      </p:sp>
      <p:sp>
        <p:nvSpPr>
          <p:cNvPr id="124" name="TextBox 123"/>
          <p:cNvSpPr txBox="1"/>
          <p:nvPr/>
        </p:nvSpPr>
        <p:spPr>
          <a:xfrm rot="18947142">
            <a:off x="10888134" y="210708"/>
            <a:ext cx="615951" cy="205121"/>
          </a:xfrm>
          <a:prstGeom prst="rect">
            <a:avLst/>
          </a:prstGeom>
          <a:noFill/>
        </p:spPr>
        <p:txBody>
          <a:bodyPr lIns="0" tIns="0" rIns="0" bIns="0">
            <a:spAutoFit/>
          </a:bodyPr>
          <a:lstStyle/>
          <a:p>
            <a:pPr>
              <a:defRPr/>
            </a:pPr>
            <a:r>
              <a:rPr lang="en-US" sz="1333" b="1" dirty="0">
                <a:solidFill>
                  <a:srgbClr val="FFFFFF"/>
                </a:solidFill>
                <a:latin typeface="Arial"/>
              </a:rPr>
              <a:t>EAE</a:t>
            </a:r>
          </a:p>
        </p:txBody>
      </p:sp>
      <p:sp>
        <p:nvSpPr>
          <p:cNvPr id="127" name="TextBox 126"/>
          <p:cNvSpPr txBox="1"/>
          <p:nvPr/>
        </p:nvSpPr>
        <p:spPr>
          <a:xfrm rot="18947142">
            <a:off x="11582401" y="210707"/>
            <a:ext cx="615951" cy="205121"/>
          </a:xfrm>
          <a:prstGeom prst="rect">
            <a:avLst/>
          </a:prstGeom>
          <a:noFill/>
        </p:spPr>
        <p:txBody>
          <a:bodyPr lIns="0" tIns="0" rIns="0" bIns="0">
            <a:spAutoFit/>
          </a:bodyPr>
          <a:lstStyle/>
          <a:p>
            <a:pPr>
              <a:defRPr/>
            </a:pPr>
            <a:r>
              <a:rPr lang="en-US" sz="1333" b="1" dirty="0">
                <a:solidFill>
                  <a:srgbClr val="FFFFFF"/>
                </a:solidFill>
                <a:latin typeface="Arial"/>
              </a:rPr>
              <a:t>EASE-3</a:t>
            </a:r>
          </a:p>
        </p:txBody>
      </p:sp>
      <p:cxnSp>
        <p:nvCxnSpPr>
          <p:cNvPr id="97" name="Straight Connector 96"/>
          <p:cNvCxnSpPr/>
          <p:nvPr/>
        </p:nvCxnSpPr>
        <p:spPr>
          <a:xfrm>
            <a:off x="7258051" y="1661584"/>
            <a:ext cx="14816" cy="4072467"/>
          </a:xfrm>
          <a:prstGeom prst="line">
            <a:avLst/>
          </a:prstGeom>
          <a:ln>
            <a:solidFill>
              <a:srgbClr val="7030A0"/>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04646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750"/>
                                        <p:tgtEl>
                                          <p:spTgt spid="81"/>
                                        </p:tgtEl>
                                      </p:cBhvr>
                                    </p:animEffect>
                                  </p:childTnLst>
                                </p:cTn>
                              </p:par>
                              <p:par>
                                <p:cTn id="8" presetID="10" presetClass="entr" presetSubtype="0"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750"/>
                                        <p:tgtEl>
                                          <p:spTgt spid="80"/>
                                        </p:tgtEl>
                                      </p:cBhvr>
                                    </p:animEffect>
                                  </p:childTnLst>
                                </p:cTn>
                              </p:par>
                              <p:par>
                                <p:cTn id="11" presetID="10" presetClass="entr" presetSubtype="0" fill="hold"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750"/>
                                        <p:tgtEl>
                                          <p:spTgt spid="79"/>
                                        </p:tgtEl>
                                      </p:cBhvr>
                                    </p:animEffect>
                                  </p:childTnLst>
                                </p:cTn>
                              </p:par>
                              <p:par>
                                <p:cTn id="14" presetID="10" presetClass="entr" presetSubtype="0" fill="hold" nodeType="withEffect">
                                  <p:stCondLst>
                                    <p:cond delay="0"/>
                                  </p:stCondLst>
                                  <p:childTnLst>
                                    <p:set>
                                      <p:cBhvr>
                                        <p:cTn id="15" dur="1" fill="hold">
                                          <p:stCondLst>
                                            <p:cond delay="0"/>
                                          </p:stCondLst>
                                        </p:cTn>
                                        <p:tgtEl>
                                          <p:spTgt spid="89"/>
                                        </p:tgtEl>
                                        <p:attrNameLst>
                                          <p:attrName>style.visibility</p:attrName>
                                        </p:attrNameLst>
                                      </p:cBhvr>
                                      <p:to>
                                        <p:strVal val="visible"/>
                                      </p:to>
                                    </p:set>
                                    <p:animEffect transition="in" filter="fade">
                                      <p:cBhvr>
                                        <p:cTn id="16" dur="750"/>
                                        <p:tgtEl>
                                          <p:spTgt spid="89"/>
                                        </p:tgtEl>
                                      </p:cBhvr>
                                    </p:animEffect>
                                  </p:childTnLst>
                                </p:cTn>
                              </p:par>
                              <p:par>
                                <p:cTn id="17" presetID="10" presetClass="entr" presetSubtype="0" fill="hold" nodeType="withEffect">
                                  <p:stCondLst>
                                    <p:cond delay="0"/>
                                  </p:stCondLst>
                                  <p:childTnLst>
                                    <p:set>
                                      <p:cBhvr>
                                        <p:cTn id="18" dur="1" fill="hold">
                                          <p:stCondLst>
                                            <p:cond delay="0"/>
                                          </p:stCondLst>
                                        </p:cTn>
                                        <p:tgtEl>
                                          <p:spTgt spid="90"/>
                                        </p:tgtEl>
                                        <p:attrNameLst>
                                          <p:attrName>style.visibility</p:attrName>
                                        </p:attrNameLst>
                                      </p:cBhvr>
                                      <p:to>
                                        <p:strVal val="visible"/>
                                      </p:to>
                                    </p:set>
                                    <p:animEffect transition="in" filter="fade">
                                      <p:cBhvr>
                                        <p:cTn id="19" dur="750"/>
                                        <p:tgtEl>
                                          <p:spTgt spid="9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1"/>
                                        </p:tgtEl>
                                        <p:attrNameLst>
                                          <p:attrName>style.visibility</p:attrName>
                                        </p:attrNameLst>
                                      </p:cBhvr>
                                      <p:to>
                                        <p:strVal val="visible"/>
                                      </p:to>
                                    </p:set>
                                    <p:animEffect transition="in" filter="fade">
                                      <p:cBhvr>
                                        <p:cTn id="22" dur="750"/>
                                        <p:tgtEl>
                                          <p:spTgt spid="9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750"/>
                                        <p:tgtEl>
                                          <p:spTgt spid="92"/>
                                        </p:tgtEl>
                                      </p:cBhvr>
                                    </p:animEffect>
                                  </p:childTnLst>
                                </p:cTn>
                              </p:par>
                              <p:par>
                                <p:cTn id="26" presetID="10" presetClass="entr" presetSubtype="0" fill="hold" nodeType="withEffect">
                                  <p:stCondLst>
                                    <p:cond delay="0"/>
                                  </p:stCondLst>
                                  <p:childTnLst>
                                    <p:set>
                                      <p:cBhvr>
                                        <p:cTn id="27" dur="1" fill="hold">
                                          <p:stCondLst>
                                            <p:cond delay="0"/>
                                          </p:stCondLst>
                                        </p:cTn>
                                        <p:tgtEl>
                                          <p:spTgt spid="93"/>
                                        </p:tgtEl>
                                        <p:attrNameLst>
                                          <p:attrName>style.visibility</p:attrName>
                                        </p:attrNameLst>
                                      </p:cBhvr>
                                      <p:to>
                                        <p:strVal val="visible"/>
                                      </p:to>
                                    </p:set>
                                    <p:animEffect transition="in" filter="fade">
                                      <p:cBhvr>
                                        <p:cTn id="28" dur="750"/>
                                        <p:tgtEl>
                                          <p:spTgt spid="93"/>
                                        </p:tgtEl>
                                      </p:cBhvr>
                                    </p:animEffect>
                                  </p:childTnLst>
                                </p:cTn>
                              </p:par>
                              <p:par>
                                <p:cTn id="29" presetID="10" presetClass="entr" presetSubtype="0" fill="hold" nodeType="with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fade">
                                      <p:cBhvr>
                                        <p:cTn id="31" dur="750"/>
                                        <p:tgtEl>
                                          <p:spTgt spid="94"/>
                                        </p:tgtEl>
                                      </p:cBhvr>
                                    </p:animEffect>
                                  </p:childTnLst>
                                </p:cTn>
                              </p:par>
                              <p:par>
                                <p:cTn id="32" presetID="10" presetClass="entr" presetSubtype="0" fill="hold" nodeType="withEffect">
                                  <p:stCondLst>
                                    <p:cond delay="0"/>
                                  </p:stCondLst>
                                  <p:childTnLst>
                                    <p:set>
                                      <p:cBhvr>
                                        <p:cTn id="33" dur="1" fill="hold">
                                          <p:stCondLst>
                                            <p:cond delay="0"/>
                                          </p:stCondLst>
                                        </p:cTn>
                                        <p:tgtEl>
                                          <p:spTgt spid="95"/>
                                        </p:tgtEl>
                                        <p:attrNameLst>
                                          <p:attrName>style.visibility</p:attrName>
                                        </p:attrNameLst>
                                      </p:cBhvr>
                                      <p:to>
                                        <p:strVal val="visible"/>
                                      </p:to>
                                    </p:set>
                                    <p:animEffect transition="in" filter="fade">
                                      <p:cBhvr>
                                        <p:cTn id="34" dur="750"/>
                                        <p:tgtEl>
                                          <p:spTgt spid="95"/>
                                        </p:tgtEl>
                                      </p:cBhvr>
                                    </p:animEffect>
                                  </p:childTnLst>
                                </p:cTn>
                              </p:par>
                              <p:par>
                                <p:cTn id="35" presetID="10" presetClass="entr" presetSubtype="0" fill="hold" nodeType="withEffect">
                                  <p:stCondLst>
                                    <p:cond delay="0"/>
                                  </p:stCondLst>
                                  <p:childTnLst>
                                    <p:set>
                                      <p:cBhvr>
                                        <p:cTn id="36" dur="1" fill="hold">
                                          <p:stCondLst>
                                            <p:cond delay="0"/>
                                          </p:stCondLst>
                                        </p:cTn>
                                        <p:tgtEl>
                                          <p:spTgt spid="96"/>
                                        </p:tgtEl>
                                        <p:attrNameLst>
                                          <p:attrName>style.visibility</p:attrName>
                                        </p:attrNameLst>
                                      </p:cBhvr>
                                      <p:to>
                                        <p:strVal val="visible"/>
                                      </p:to>
                                    </p:set>
                                    <p:animEffect transition="in" filter="fade">
                                      <p:cBhvr>
                                        <p:cTn id="37" dur="750"/>
                                        <p:tgtEl>
                                          <p:spTgt spid="96"/>
                                        </p:tgtEl>
                                      </p:cBhvr>
                                    </p:animEffect>
                                  </p:childTnLst>
                                </p:cTn>
                              </p:par>
                              <p:par>
                                <p:cTn id="38" presetID="10" presetClass="entr" presetSubtype="0" fill="hold" nodeType="withEffect">
                                  <p:stCondLst>
                                    <p:cond delay="0"/>
                                  </p:stCondLst>
                                  <p:childTnLst>
                                    <p:set>
                                      <p:cBhvr>
                                        <p:cTn id="39" dur="1" fill="hold">
                                          <p:stCondLst>
                                            <p:cond delay="0"/>
                                          </p:stCondLst>
                                        </p:cTn>
                                        <p:tgtEl>
                                          <p:spTgt spid="98"/>
                                        </p:tgtEl>
                                        <p:attrNameLst>
                                          <p:attrName>style.visibility</p:attrName>
                                        </p:attrNameLst>
                                      </p:cBhvr>
                                      <p:to>
                                        <p:strVal val="visible"/>
                                      </p:to>
                                    </p:set>
                                    <p:animEffect transition="in" filter="fade">
                                      <p:cBhvr>
                                        <p:cTn id="40" dur="750"/>
                                        <p:tgtEl>
                                          <p:spTgt spid="98"/>
                                        </p:tgtEl>
                                      </p:cBhvr>
                                    </p:animEffect>
                                  </p:childTnLst>
                                </p:cTn>
                              </p:par>
                              <p:par>
                                <p:cTn id="41" presetID="10" presetClass="entr" presetSubtype="0" fill="hold" nodeType="withEffect">
                                  <p:stCondLst>
                                    <p:cond delay="0"/>
                                  </p:stCondLst>
                                  <p:childTnLst>
                                    <p:set>
                                      <p:cBhvr>
                                        <p:cTn id="42" dur="1" fill="hold">
                                          <p:stCondLst>
                                            <p:cond delay="0"/>
                                          </p:stCondLst>
                                        </p:cTn>
                                        <p:tgtEl>
                                          <p:spTgt spid="100"/>
                                        </p:tgtEl>
                                        <p:attrNameLst>
                                          <p:attrName>style.visibility</p:attrName>
                                        </p:attrNameLst>
                                      </p:cBhvr>
                                      <p:to>
                                        <p:strVal val="visible"/>
                                      </p:to>
                                    </p:set>
                                    <p:animEffect transition="in" filter="fade">
                                      <p:cBhvr>
                                        <p:cTn id="43" dur="750"/>
                                        <p:tgtEl>
                                          <p:spTgt spid="100"/>
                                        </p:tgtEl>
                                      </p:cBhvr>
                                    </p:animEffect>
                                  </p:childTnLst>
                                </p:cTn>
                              </p:par>
                              <p:par>
                                <p:cTn id="44" presetID="10" presetClass="entr" presetSubtype="0" fill="hold" nodeType="withEffect">
                                  <p:stCondLst>
                                    <p:cond delay="0"/>
                                  </p:stCondLst>
                                  <p:childTnLst>
                                    <p:set>
                                      <p:cBhvr>
                                        <p:cTn id="45" dur="1" fill="hold">
                                          <p:stCondLst>
                                            <p:cond delay="0"/>
                                          </p:stCondLst>
                                        </p:cTn>
                                        <p:tgtEl>
                                          <p:spTgt spid="101"/>
                                        </p:tgtEl>
                                        <p:attrNameLst>
                                          <p:attrName>style.visibility</p:attrName>
                                        </p:attrNameLst>
                                      </p:cBhvr>
                                      <p:to>
                                        <p:strVal val="visible"/>
                                      </p:to>
                                    </p:set>
                                    <p:animEffect transition="in" filter="fade">
                                      <p:cBhvr>
                                        <p:cTn id="46" dur="750"/>
                                        <p:tgtEl>
                                          <p:spTgt spid="10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02"/>
                                        </p:tgtEl>
                                        <p:attrNameLst>
                                          <p:attrName>style.visibility</p:attrName>
                                        </p:attrNameLst>
                                      </p:cBhvr>
                                      <p:to>
                                        <p:strVal val="visible"/>
                                      </p:to>
                                    </p:set>
                                    <p:animEffect transition="in" filter="fade">
                                      <p:cBhvr>
                                        <p:cTn id="49" dur="750"/>
                                        <p:tgtEl>
                                          <p:spTgt spid="102"/>
                                        </p:tgtEl>
                                      </p:cBhvr>
                                    </p:animEffect>
                                  </p:childTnLst>
                                </p:cTn>
                              </p:par>
                              <p:par>
                                <p:cTn id="50" presetID="10" presetClass="entr" presetSubtype="0" fill="hold" nodeType="withEffect">
                                  <p:stCondLst>
                                    <p:cond delay="0"/>
                                  </p:stCondLst>
                                  <p:childTnLst>
                                    <p:set>
                                      <p:cBhvr>
                                        <p:cTn id="51" dur="1" fill="hold">
                                          <p:stCondLst>
                                            <p:cond delay="0"/>
                                          </p:stCondLst>
                                        </p:cTn>
                                        <p:tgtEl>
                                          <p:spTgt spid="103"/>
                                        </p:tgtEl>
                                        <p:attrNameLst>
                                          <p:attrName>style.visibility</p:attrName>
                                        </p:attrNameLst>
                                      </p:cBhvr>
                                      <p:to>
                                        <p:strVal val="visible"/>
                                      </p:to>
                                    </p:set>
                                    <p:animEffect transition="in" filter="fade">
                                      <p:cBhvr>
                                        <p:cTn id="52" dur="750"/>
                                        <p:tgtEl>
                                          <p:spTgt spid="103"/>
                                        </p:tgtEl>
                                      </p:cBhvr>
                                    </p:animEffect>
                                  </p:childTnLst>
                                </p:cTn>
                              </p:par>
                              <p:par>
                                <p:cTn id="53" presetID="10" presetClass="entr" presetSubtype="0" fill="hold" nodeType="withEffect">
                                  <p:stCondLst>
                                    <p:cond delay="0"/>
                                  </p:stCondLst>
                                  <p:childTnLst>
                                    <p:set>
                                      <p:cBhvr>
                                        <p:cTn id="54" dur="1" fill="hold">
                                          <p:stCondLst>
                                            <p:cond delay="0"/>
                                          </p:stCondLst>
                                        </p:cTn>
                                        <p:tgtEl>
                                          <p:spTgt spid="104"/>
                                        </p:tgtEl>
                                        <p:attrNameLst>
                                          <p:attrName>style.visibility</p:attrName>
                                        </p:attrNameLst>
                                      </p:cBhvr>
                                      <p:to>
                                        <p:strVal val="visible"/>
                                      </p:to>
                                    </p:set>
                                    <p:animEffect transition="in" filter="fade">
                                      <p:cBhvr>
                                        <p:cTn id="55" dur="750"/>
                                        <p:tgtEl>
                                          <p:spTgt spid="104"/>
                                        </p:tgtEl>
                                      </p:cBhvr>
                                    </p:animEffect>
                                  </p:childTnLst>
                                </p:cTn>
                              </p:par>
                              <p:par>
                                <p:cTn id="56" presetID="10" presetClass="entr" presetSubtype="0" fill="hold" nodeType="withEffect">
                                  <p:stCondLst>
                                    <p:cond delay="0"/>
                                  </p:stCondLst>
                                  <p:childTnLst>
                                    <p:set>
                                      <p:cBhvr>
                                        <p:cTn id="57" dur="1" fill="hold">
                                          <p:stCondLst>
                                            <p:cond delay="0"/>
                                          </p:stCondLst>
                                        </p:cTn>
                                        <p:tgtEl>
                                          <p:spTgt spid="105"/>
                                        </p:tgtEl>
                                        <p:attrNameLst>
                                          <p:attrName>style.visibility</p:attrName>
                                        </p:attrNameLst>
                                      </p:cBhvr>
                                      <p:to>
                                        <p:strVal val="visible"/>
                                      </p:to>
                                    </p:set>
                                    <p:animEffect transition="in" filter="fade">
                                      <p:cBhvr>
                                        <p:cTn id="58" dur="750"/>
                                        <p:tgtEl>
                                          <p:spTgt spid="105"/>
                                        </p:tgtEl>
                                      </p:cBhvr>
                                    </p:animEffect>
                                  </p:childTnLst>
                                </p:cTn>
                              </p:par>
                              <p:par>
                                <p:cTn id="59" presetID="10" presetClass="entr" presetSubtype="0" fill="hold" nodeType="withEffect">
                                  <p:stCondLst>
                                    <p:cond delay="0"/>
                                  </p:stCondLst>
                                  <p:childTnLst>
                                    <p:set>
                                      <p:cBhvr>
                                        <p:cTn id="60" dur="1" fill="hold">
                                          <p:stCondLst>
                                            <p:cond delay="0"/>
                                          </p:stCondLst>
                                        </p:cTn>
                                        <p:tgtEl>
                                          <p:spTgt spid="106"/>
                                        </p:tgtEl>
                                        <p:attrNameLst>
                                          <p:attrName>style.visibility</p:attrName>
                                        </p:attrNameLst>
                                      </p:cBhvr>
                                      <p:to>
                                        <p:strVal val="visible"/>
                                      </p:to>
                                    </p:set>
                                    <p:animEffect transition="in" filter="fade">
                                      <p:cBhvr>
                                        <p:cTn id="61" dur="750"/>
                                        <p:tgtEl>
                                          <p:spTgt spid="10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10"/>
                                        </p:tgtEl>
                                        <p:attrNameLst>
                                          <p:attrName>style.visibility</p:attrName>
                                        </p:attrNameLst>
                                      </p:cBhvr>
                                      <p:to>
                                        <p:strVal val="visible"/>
                                      </p:to>
                                    </p:set>
                                    <p:animEffect transition="in" filter="fade">
                                      <p:cBhvr>
                                        <p:cTn id="64" dur="750"/>
                                        <p:tgtEl>
                                          <p:spTgt spid="11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11"/>
                                        </p:tgtEl>
                                        <p:attrNameLst>
                                          <p:attrName>style.visibility</p:attrName>
                                        </p:attrNameLst>
                                      </p:cBhvr>
                                      <p:to>
                                        <p:strVal val="visible"/>
                                      </p:to>
                                    </p:set>
                                    <p:animEffect transition="in" filter="fade">
                                      <p:cBhvr>
                                        <p:cTn id="67" dur="750"/>
                                        <p:tgtEl>
                                          <p:spTgt spid="111"/>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12"/>
                                        </p:tgtEl>
                                        <p:attrNameLst>
                                          <p:attrName>style.visibility</p:attrName>
                                        </p:attrNameLst>
                                      </p:cBhvr>
                                      <p:to>
                                        <p:strVal val="visible"/>
                                      </p:to>
                                    </p:set>
                                    <p:animEffect transition="in" filter="fade">
                                      <p:cBhvr>
                                        <p:cTn id="70" dur="750"/>
                                        <p:tgtEl>
                                          <p:spTgt spid="112"/>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13"/>
                                        </p:tgtEl>
                                        <p:attrNameLst>
                                          <p:attrName>style.visibility</p:attrName>
                                        </p:attrNameLst>
                                      </p:cBhvr>
                                      <p:to>
                                        <p:strVal val="visible"/>
                                      </p:to>
                                    </p:set>
                                    <p:animEffect transition="in" filter="fade">
                                      <p:cBhvr>
                                        <p:cTn id="73" dur="750"/>
                                        <p:tgtEl>
                                          <p:spTgt spid="113"/>
                                        </p:tgtEl>
                                      </p:cBhvr>
                                    </p:animEffect>
                                  </p:childTnLst>
                                </p:cTn>
                              </p:par>
                              <p:par>
                                <p:cTn id="74" presetID="10" presetClass="entr" presetSubtype="0" fill="hold" nodeType="withEffect">
                                  <p:stCondLst>
                                    <p:cond delay="0"/>
                                  </p:stCondLst>
                                  <p:childTnLst>
                                    <p:set>
                                      <p:cBhvr>
                                        <p:cTn id="75" dur="1" fill="hold">
                                          <p:stCondLst>
                                            <p:cond delay="0"/>
                                          </p:stCondLst>
                                        </p:cTn>
                                        <p:tgtEl>
                                          <p:spTgt spid="114"/>
                                        </p:tgtEl>
                                        <p:attrNameLst>
                                          <p:attrName>style.visibility</p:attrName>
                                        </p:attrNameLst>
                                      </p:cBhvr>
                                      <p:to>
                                        <p:strVal val="visible"/>
                                      </p:to>
                                    </p:set>
                                    <p:animEffect transition="in" filter="fade">
                                      <p:cBhvr>
                                        <p:cTn id="76" dur="750"/>
                                        <p:tgtEl>
                                          <p:spTgt spid="114"/>
                                        </p:tgtEl>
                                      </p:cBhvr>
                                    </p:animEffect>
                                  </p:childTnLst>
                                </p:cTn>
                              </p:par>
                              <p:par>
                                <p:cTn id="77" presetID="10" presetClass="entr" presetSubtype="0" fill="hold" nodeType="withEffect">
                                  <p:stCondLst>
                                    <p:cond delay="0"/>
                                  </p:stCondLst>
                                  <p:childTnLst>
                                    <p:set>
                                      <p:cBhvr>
                                        <p:cTn id="78" dur="1" fill="hold">
                                          <p:stCondLst>
                                            <p:cond delay="0"/>
                                          </p:stCondLst>
                                        </p:cTn>
                                        <p:tgtEl>
                                          <p:spTgt spid="115"/>
                                        </p:tgtEl>
                                        <p:attrNameLst>
                                          <p:attrName>style.visibility</p:attrName>
                                        </p:attrNameLst>
                                      </p:cBhvr>
                                      <p:to>
                                        <p:strVal val="visible"/>
                                      </p:to>
                                    </p:set>
                                    <p:animEffect transition="in" filter="fade">
                                      <p:cBhvr>
                                        <p:cTn id="79" dur="750"/>
                                        <p:tgtEl>
                                          <p:spTgt spid="115"/>
                                        </p:tgtEl>
                                      </p:cBhvr>
                                    </p:animEffect>
                                  </p:childTnLst>
                                </p:cTn>
                              </p:par>
                              <p:par>
                                <p:cTn id="80" presetID="10" presetClass="entr" presetSubtype="0" fill="hold" nodeType="withEffect">
                                  <p:stCondLst>
                                    <p:cond delay="0"/>
                                  </p:stCondLst>
                                  <p:childTnLst>
                                    <p:set>
                                      <p:cBhvr>
                                        <p:cTn id="81" dur="1" fill="hold">
                                          <p:stCondLst>
                                            <p:cond delay="0"/>
                                          </p:stCondLst>
                                        </p:cTn>
                                        <p:tgtEl>
                                          <p:spTgt spid="116"/>
                                        </p:tgtEl>
                                        <p:attrNameLst>
                                          <p:attrName>style.visibility</p:attrName>
                                        </p:attrNameLst>
                                      </p:cBhvr>
                                      <p:to>
                                        <p:strVal val="visible"/>
                                      </p:to>
                                    </p:set>
                                    <p:animEffect transition="in" filter="fade">
                                      <p:cBhvr>
                                        <p:cTn id="82" dur="750"/>
                                        <p:tgtEl>
                                          <p:spTgt spid="116"/>
                                        </p:tgtEl>
                                      </p:cBhvr>
                                    </p:animEffect>
                                  </p:childTnLst>
                                </p:cTn>
                              </p:par>
                              <p:par>
                                <p:cTn id="83" presetID="10" presetClass="entr" presetSubtype="0" fill="hold" nodeType="withEffect">
                                  <p:stCondLst>
                                    <p:cond delay="0"/>
                                  </p:stCondLst>
                                  <p:childTnLst>
                                    <p:set>
                                      <p:cBhvr>
                                        <p:cTn id="84" dur="1" fill="hold">
                                          <p:stCondLst>
                                            <p:cond delay="0"/>
                                          </p:stCondLst>
                                        </p:cTn>
                                        <p:tgtEl>
                                          <p:spTgt spid="117"/>
                                        </p:tgtEl>
                                        <p:attrNameLst>
                                          <p:attrName>style.visibility</p:attrName>
                                        </p:attrNameLst>
                                      </p:cBhvr>
                                      <p:to>
                                        <p:strVal val="visible"/>
                                      </p:to>
                                    </p:set>
                                    <p:animEffect transition="in" filter="fade">
                                      <p:cBhvr>
                                        <p:cTn id="85" dur="750"/>
                                        <p:tgtEl>
                                          <p:spTgt spid="117"/>
                                        </p:tgtEl>
                                      </p:cBhvr>
                                    </p:animEffect>
                                  </p:childTnLst>
                                </p:cTn>
                              </p:par>
                              <p:par>
                                <p:cTn id="86" presetID="10" presetClass="entr" presetSubtype="0" fill="hold" nodeType="withEffect">
                                  <p:stCondLst>
                                    <p:cond delay="0"/>
                                  </p:stCondLst>
                                  <p:childTnLst>
                                    <p:set>
                                      <p:cBhvr>
                                        <p:cTn id="87" dur="1" fill="hold">
                                          <p:stCondLst>
                                            <p:cond delay="0"/>
                                          </p:stCondLst>
                                        </p:cTn>
                                        <p:tgtEl>
                                          <p:spTgt spid="119"/>
                                        </p:tgtEl>
                                        <p:attrNameLst>
                                          <p:attrName>style.visibility</p:attrName>
                                        </p:attrNameLst>
                                      </p:cBhvr>
                                      <p:to>
                                        <p:strVal val="visible"/>
                                      </p:to>
                                    </p:set>
                                    <p:animEffect transition="in" filter="fade">
                                      <p:cBhvr>
                                        <p:cTn id="88" dur="750"/>
                                        <p:tgtEl>
                                          <p:spTgt spid="11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63"/>
                                        </p:tgtEl>
                                        <p:attrNameLst>
                                          <p:attrName>style.visibility</p:attrName>
                                        </p:attrNameLst>
                                      </p:cBhvr>
                                      <p:to>
                                        <p:strVal val="visible"/>
                                      </p:to>
                                    </p:set>
                                    <p:animEffect transition="in" filter="fade">
                                      <p:cBhvr>
                                        <p:cTn id="91" dur="750"/>
                                        <p:tgtEl>
                                          <p:spTgt spid="163"/>
                                        </p:tgtEl>
                                      </p:cBhvr>
                                    </p:animEffect>
                                  </p:childTnLst>
                                </p:cTn>
                              </p:par>
                              <p:par>
                                <p:cTn id="92" presetID="10" presetClass="entr" presetSubtype="0" fill="hold" nodeType="withEffect">
                                  <p:stCondLst>
                                    <p:cond delay="0"/>
                                  </p:stCondLst>
                                  <p:childTnLst>
                                    <p:set>
                                      <p:cBhvr>
                                        <p:cTn id="93" dur="1" fill="hold">
                                          <p:stCondLst>
                                            <p:cond delay="0"/>
                                          </p:stCondLst>
                                        </p:cTn>
                                        <p:tgtEl>
                                          <p:spTgt spid="198"/>
                                        </p:tgtEl>
                                        <p:attrNameLst>
                                          <p:attrName>style.visibility</p:attrName>
                                        </p:attrNameLst>
                                      </p:cBhvr>
                                      <p:to>
                                        <p:strVal val="visible"/>
                                      </p:to>
                                    </p:set>
                                    <p:animEffect transition="in" filter="fade">
                                      <p:cBhvr>
                                        <p:cTn id="94" dur="750"/>
                                        <p:tgtEl>
                                          <p:spTgt spid="198"/>
                                        </p:tgtEl>
                                      </p:cBhvr>
                                    </p:animEffect>
                                  </p:childTnLst>
                                </p:cTn>
                              </p:par>
                              <p:par>
                                <p:cTn id="95" presetID="10" presetClass="entr" presetSubtype="0" fill="hold" nodeType="withEffect">
                                  <p:stCondLst>
                                    <p:cond delay="0"/>
                                  </p:stCondLst>
                                  <p:childTnLst>
                                    <p:set>
                                      <p:cBhvr>
                                        <p:cTn id="96" dur="1" fill="hold">
                                          <p:stCondLst>
                                            <p:cond delay="0"/>
                                          </p:stCondLst>
                                        </p:cTn>
                                        <p:tgtEl>
                                          <p:spTgt spid="199"/>
                                        </p:tgtEl>
                                        <p:attrNameLst>
                                          <p:attrName>style.visibility</p:attrName>
                                        </p:attrNameLst>
                                      </p:cBhvr>
                                      <p:to>
                                        <p:strVal val="visible"/>
                                      </p:to>
                                    </p:set>
                                    <p:animEffect transition="in" filter="fade">
                                      <p:cBhvr>
                                        <p:cTn id="97" dur="750"/>
                                        <p:tgtEl>
                                          <p:spTgt spid="199"/>
                                        </p:tgtEl>
                                      </p:cBhvr>
                                    </p:animEffect>
                                  </p:childTnLst>
                                </p:cTn>
                              </p:par>
                              <p:par>
                                <p:cTn id="98" presetID="10" presetClass="entr" presetSubtype="0" fill="hold" nodeType="withEffect">
                                  <p:stCondLst>
                                    <p:cond delay="0"/>
                                  </p:stCondLst>
                                  <p:childTnLst>
                                    <p:set>
                                      <p:cBhvr>
                                        <p:cTn id="99" dur="1" fill="hold">
                                          <p:stCondLst>
                                            <p:cond delay="0"/>
                                          </p:stCondLst>
                                        </p:cTn>
                                        <p:tgtEl>
                                          <p:spTgt spid="200"/>
                                        </p:tgtEl>
                                        <p:attrNameLst>
                                          <p:attrName>style.visibility</p:attrName>
                                        </p:attrNameLst>
                                      </p:cBhvr>
                                      <p:to>
                                        <p:strVal val="visible"/>
                                      </p:to>
                                    </p:set>
                                    <p:animEffect transition="in" filter="fade">
                                      <p:cBhvr>
                                        <p:cTn id="100" dur="750"/>
                                        <p:tgtEl>
                                          <p:spTgt spid="200"/>
                                        </p:tgtEl>
                                      </p:cBhvr>
                                    </p:animEffect>
                                  </p:childTnLst>
                                </p:cTn>
                              </p:par>
                              <p:par>
                                <p:cTn id="101" presetID="10" presetClass="entr" presetSubtype="0" fill="hold" nodeType="withEffect">
                                  <p:stCondLst>
                                    <p:cond delay="0"/>
                                  </p:stCondLst>
                                  <p:childTnLst>
                                    <p:set>
                                      <p:cBhvr>
                                        <p:cTn id="102" dur="1" fill="hold">
                                          <p:stCondLst>
                                            <p:cond delay="0"/>
                                          </p:stCondLst>
                                        </p:cTn>
                                        <p:tgtEl>
                                          <p:spTgt spid="201"/>
                                        </p:tgtEl>
                                        <p:attrNameLst>
                                          <p:attrName>style.visibility</p:attrName>
                                        </p:attrNameLst>
                                      </p:cBhvr>
                                      <p:to>
                                        <p:strVal val="visible"/>
                                      </p:to>
                                    </p:set>
                                    <p:animEffect transition="in" filter="fade">
                                      <p:cBhvr>
                                        <p:cTn id="103" dur="750"/>
                                        <p:tgtEl>
                                          <p:spTgt spid="201"/>
                                        </p:tgtEl>
                                      </p:cBhvr>
                                    </p:animEffect>
                                  </p:childTnLst>
                                </p:cTn>
                              </p:par>
                              <p:par>
                                <p:cTn id="104" presetID="10" presetClass="entr" presetSubtype="0" fill="hold" nodeType="withEffect">
                                  <p:stCondLst>
                                    <p:cond delay="0"/>
                                  </p:stCondLst>
                                  <p:childTnLst>
                                    <p:set>
                                      <p:cBhvr>
                                        <p:cTn id="105" dur="1" fill="hold">
                                          <p:stCondLst>
                                            <p:cond delay="0"/>
                                          </p:stCondLst>
                                        </p:cTn>
                                        <p:tgtEl>
                                          <p:spTgt spid="202"/>
                                        </p:tgtEl>
                                        <p:attrNameLst>
                                          <p:attrName>style.visibility</p:attrName>
                                        </p:attrNameLst>
                                      </p:cBhvr>
                                      <p:to>
                                        <p:strVal val="visible"/>
                                      </p:to>
                                    </p:set>
                                    <p:animEffect transition="in" filter="fade">
                                      <p:cBhvr>
                                        <p:cTn id="106" dur="750"/>
                                        <p:tgtEl>
                                          <p:spTgt spid="202"/>
                                        </p:tgtEl>
                                      </p:cBhvr>
                                    </p:animEffect>
                                  </p:childTnLst>
                                </p:cTn>
                              </p:par>
                              <p:par>
                                <p:cTn id="107" presetID="10" presetClass="entr" presetSubtype="0" fill="hold" nodeType="withEffect">
                                  <p:stCondLst>
                                    <p:cond delay="0"/>
                                  </p:stCondLst>
                                  <p:childTnLst>
                                    <p:set>
                                      <p:cBhvr>
                                        <p:cTn id="108" dur="1" fill="hold">
                                          <p:stCondLst>
                                            <p:cond delay="0"/>
                                          </p:stCondLst>
                                        </p:cTn>
                                        <p:tgtEl>
                                          <p:spTgt spid="203"/>
                                        </p:tgtEl>
                                        <p:attrNameLst>
                                          <p:attrName>style.visibility</p:attrName>
                                        </p:attrNameLst>
                                      </p:cBhvr>
                                      <p:to>
                                        <p:strVal val="visible"/>
                                      </p:to>
                                    </p:set>
                                    <p:animEffect transition="in" filter="fade">
                                      <p:cBhvr>
                                        <p:cTn id="109" dur="750"/>
                                        <p:tgtEl>
                                          <p:spTgt spid="203"/>
                                        </p:tgtEl>
                                      </p:cBhvr>
                                    </p:animEffect>
                                  </p:childTnLst>
                                </p:cTn>
                              </p:par>
                              <p:par>
                                <p:cTn id="110" presetID="10" presetClass="entr" presetSubtype="0" fill="hold" nodeType="withEffect">
                                  <p:stCondLst>
                                    <p:cond delay="0"/>
                                  </p:stCondLst>
                                  <p:childTnLst>
                                    <p:set>
                                      <p:cBhvr>
                                        <p:cTn id="111" dur="1" fill="hold">
                                          <p:stCondLst>
                                            <p:cond delay="0"/>
                                          </p:stCondLst>
                                        </p:cTn>
                                        <p:tgtEl>
                                          <p:spTgt spid="204"/>
                                        </p:tgtEl>
                                        <p:attrNameLst>
                                          <p:attrName>style.visibility</p:attrName>
                                        </p:attrNameLst>
                                      </p:cBhvr>
                                      <p:to>
                                        <p:strVal val="visible"/>
                                      </p:to>
                                    </p:set>
                                    <p:animEffect transition="in" filter="fade">
                                      <p:cBhvr>
                                        <p:cTn id="112" dur="750"/>
                                        <p:tgtEl>
                                          <p:spTgt spid="204"/>
                                        </p:tgtEl>
                                      </p:cBhvr>
                                    </p:animEffect>
                                  </p:childTnLst>
                                </p:cTn>
                              </p:par>
                              <p:par>
                                <p:cTn id="113" presetID="10" presetClass="entr" presetSubtype="0" fill="hold" nodeType="withEffect">
                                  <p:stCondLst>
                                    <p:cond delay="0"/>
                                  </p:stCondLst>
                                  <p:childTnLst>
                                    <p:set>
                                      <p:cBhvr>
                                        <p:cTn id="114" dur="1" fill="hold">
                                          <p:stCondLst>
                                            <p:cond delay="0"/>
                                          </p:stCondLst>
                                        </p:cTn>
                                        <p:tgtEl>
                                          <p:spTgt spid="205"/>
                                        </p:tgtEl>
                                        <p:attrNameLst>
                                          <p:attrName>style.visibility</p:attrName>
                                        </p:attrNameLst>
                                      </p:cBhvr>
                                      <p:to>
                                        <p:strVal val="visible"/>
                                      </p:to>
                                    </p:set>
                                    <p:animEffect transition="in" filter="fade">
                                      <p:cBhvr>
                                        <p:cTn id="115" dur="750"/>
                                        <p:tgtEl>
                                          <p:spTgt spid="205"/>
                                        </p:tgtEl>
                                      </p:cBhvr>
                                    </p:animEffect>
                                  </p:childTnLst>
                                </p:cTn>
                              </p:par>
                              <p:par>
                                <p:cTn id="116" presetID="10" presetClass="entr" presetSubtype="0" fill="hold" nodeType="withEffect">
                                  <p:stCondLst>
                                    <p:cond delay="0"/>
                                  </p:stCondLst>
                                  <p:childTnLst>
                                    <p:set>
                                      <p:cBhvr>
                                        <p:cTn id="117" dur="1" fill="hold">
                                          <p:stCondLst>
                                            <p:cond delay="0"/>
                                          </p:stCondLst>
                                        </p:cTn>
                                        <p:tgtEl>
                                          <p:spTgt spid="215"/>
                                        </p:tgtEl>
                                        <p:attrNameLst>
                                          <p:attrName>style.visibility</p:attrName>
                                        </p:attrNameLst>
                                      </p:cBhvr>
                                      <p:to>
                                        <p:strVal val="visible"/>
                                      </p:to>
                                    </p:set>
                                    <p:animEffect transition="in" filter="fade">
                                      <p:cBhvr>
                                        <p:cTn id="118" dur="750"/>
                                        <p:tgtEl>
                                          <p:spTgt spid="215"/>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224"/>
                                        </p:tgtEl>
                                        <p:attrNameLst>
                                          <p:attrName>style.visibility</p:attrName>
                                        </p:attrNameLst>
                                      </p:cBhvr>
                                      <p:to>
                                        <p:strVal val="visible"/>
                                      </p:to>
                                    </p:set>
                                    <p:animEffect transition="in" filter="fade">
                                      <p:cBhvr>
                                        <p:cTn id="121" dur="750"/>
                                        <p:tgtEl>
                                          <p:spTgt spid="224"/>
                                        </p:tgtEl>
                                      </p:cBhvr>
                                    </p:animEffect>
                                  </p:childTnLst>
                                </p:cTn>
                              </p:par>
                              <p:par>
                                <p:cTn id="122" presetID="10" presetClass="entr" presetSubtype="0" fill="hold" nodeType="withEffect">
                                  <p:stCondLst>
                                    <p:cond delay="0"/>
                                  </p:stCondLst>
                                  <p:childTnLst>
                                    <p:set>
                                      <p:cBhvr>
                                        <p:cTn id="123" dur="1" fill="hold">
                                          <p:stCondLst>
                                            <p:cond delay="0"/>
                                          </p:stCondLst>
                                        </p:cTn>
                                        <p:tgtEl>
                                          <p:spTgt spid="11"/>
                                        </p:tgtEl>
                                        <p:attrNameLst>
                                          <p:attrName>style.visibility</p:attrName>
                                        </p:attrNameLst>
                                      </p:cBhvr>
                                      <p:to>
                                        <p:strVal val="visible"/>
                                      </p:to>
                                    </p:set>
                                    <p:animEffect transition="in" filter="fade">
                                      <p:cBhvr>
                                        <p:cTn id="124" dur="750"/>
                                        <p:tgtEl>
                                          <p:spTgt spid="11"/>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75"/>
                                        </p:tgtEl>
                                        <p:attrNameLst>
                                          <p:attrName>style.visibility</p:attrName>
                                        </p:attrNameLst>
                                      </p:cBhvr>
                                      <p:to>
                                        <p:strVal val="visible"/>
                                      </p:to>
                                    </p:set>
                                    <p:animEffect transition="in" filter="fade">
                                      <p:cBhvr>
                                        <p:cTn id="127" dur="750"/>
                                        <p:tgtEl>
                                          <p:spTgt spid="75"/>
                                        </p:tgtEl>
                                      </p:cBhvr>
                                    </p:animEffect>
                                  </p:childTnLst>
                                </p:cTn>
                              </p:par>
                              <p:par>
                                <p:cTn id="128" presetID="10" presetClass="entr" presetSubtype="0" fill="hold" nodeType="withEffect">
                                  <p:stCondLst>
                                    <p:cond delay="0"/>
                                  </p:stCondLst>
                                  <p:childTnLst>
                                    <p:set>
                                      <p:cBhvr>
                                        <p:cTn id="129" dur="1" fill="hold">
                                          <p:stCondLst>
                                            <p:cond delay="0"/>
                                          </p:stCondLst>
                                        </p:cTn>
                                        <p:tgtEl>
                                          <p:spTgt spid="82"/>
                                        </p:tgtEl>
                                        <p:attrNameLst>
                                          <p:attrName>style.visibility</p:attrName>
                                        </p:attrNameLst>
                                      </p:cBhvr>
                                      <p:to>
                                        <p:strVal val="visible"/>
                                      </p:to>
                                    </p:set>
                                    <p:animEffect transition="in" filter="fade">
                                      <p:cBhvr>
                                        <p:cTn id="130" dur="750"/>
                                        <p:tgtEl>
                                          <p:spTgt spid="82"/>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10" presetClass="entr" presetSubtype="0" fill="hold" nodeType="clickEffect">
                                  <p:stCondLst>
                                    <p:cond delay="0"/>
                                  </p:stCondLst>
                                  <p:childTnLst>
                                    <p:set>
                                      <p:cBhvr>
                                        <p:cTn id="134" dur="1" fill="hold">
                                          <p:stCondLst>
                                            <p:cond delay="0"/>
                                          </p:stCondLst>
                                        </p:cTn>
                                        <p:tgtEl>
                                          <p:spTgt spid="109"/>
                                        </p:tgtEl>
                                        <p:attrNameLst>
                                          <p:attrName>style.visibility</p:attrName>
                                        </p:attrNameLst>
                                      </p:cBhvr>
                                      <p:to>
                                        <p:strVal val="visible"/>
                                      </p:to>
                                    </p:set>
                                    <p:animEffect transition="in" filter="fade">
                                      <p:cBhvr>
                                        <p:cTn id="135" dur="750"/>
                                        <p:tgtEl>
                                          <p:spTgt spid="109"/>
                                        </p:tgtEl>
                                      </p:cBhvr>
                                    </p:animEffect>
                                  </p:childTnLst>
                                </p:cTn>
                              </p:par>
                              <p:par>
                                <p:cTn id="136" presetID="10" presetClass="entr" presetSubtype="0" fill="hold" nodeType="withEffect">
                                  <p:stCondLst>
                                    <p:cond delay="0"/>
                                  </p:stCondLst>
                                  <p:childTnLst>
                                    <p:set>
                                      <p:cBhvr>
                                        <p:cTn id="137" dur="1" fill="hold">
                                          <p:stCondLst>
                                            <p:cond delay="0"/>
                                          </p:stCondLst>
                                        </p:cTn>
                                        <p:tgtEl>
                                          <p:spTgt spid="108"/>
                                        </p:tgtEl>
                                        <p:attrNameLst>
                                          <p:attrName>style.visibility</p:attrName>
                                        </p:attrNameLst>
                                      </p:cBhvr>
                                      <p:to>
                                        <p:strVal val="visible"/>
                                      </p:to>
                                    </p:set>
                                    <p:animEffect transition="in" filter="fade">
                                      <p:cBhvr>
                                        <p:cTn id="138" dur="750"/>
                                        <p:tgtEl>
                                          <p:spTgt spid="108"/>
                                        </p:tgtEl>
                                      </p:cBhvr>
                                    </p:animEffect>
                                  </p:childTnLst>
                                </p:cTn>
                              </p:par>
                              <p:par>
                                <p:cTn id="139" presetID="10" presetClass="entr" presetSubtype="0" fill="hold" nodeType="withEffect">
                                  <p:stCondLst>
                                    <p:cond delay="0"/>
                                  </p:stCondLst>
                                  <p:childTnLst>
                                    <p:set>
                                      <p:cBhvr>
                                        <p:cTn id="140" dur="1" fill="hold">
                                          <p:stCondLst>
                                            <p:cond delay="0"/>
                                          </p:stCondLst>
                                        </p:cTn>
                                        <p:tgtEl>
                                          <p:spTgt spid="87"/>
                                        </p:tgtEl>
                                        <p:attrNameLst>
                                          <p:attrName>style.visibility</p:attrName>
                                        </p:attrNameLst>
                                      </p:cBhvr>
                                      <p:to>
                                        <p:strVal val="visible"/>
                                      </p:to>
                                    </p:set>
                                    <p:animEffect transition="in" filter="fade">
                                      <p:cBhvr>
                                        <p:cTn id="141" dur="750"/>
                                        <p:tgtEl>
                                          <p:spTgt spid="87"/>
                                        </p:tgtEl>
                                      </p:cBhvr>
                                    </p:animEffect>
                                  </p:childTnLst>
                                </p:cTn>
                              </p:par>
                              <p:par>
                                <p:cTn id="142" presetID="10" presetClass="entr" presetSubtype="0" fill="hold" nodeType="withEffect">
                                  <p:stCondLst>
                                    <p:cond delay="0"/>
                                  </p:stCondLst>
                                  <p:childTnLst>
                                    <p:set>
                                      <p:cBhvr>
                                        <p:cTn id="143" dur="1" fill="hold">
                                          <p:stCondLst>
                                            <p:cond delay="0"/>
                                          </p:stCondLst>
                                        </p:cTn>
                                        <p:tgtEl>
                                          <p:spTgt spid="86"/>
                                        </p:tgtEl>
                                        <p:attrNameLst>
                                          <p:attrName>style.visibility</p:attrName>
                                        </p:attrNameLst>
                                      </p:cBhvr>
                                      <p:to>
                                        <p:strVal val="visible"/>
                                      </p:to>
                                    </p:set>
                                    <p:animEffect transition="in" filter="fade">
                                      <p:cBhvr>
                                        <p:cTn id="144" dur="750"/>
                                        <p:tgtEl>
                                          <p:spTgt spid="86"/>
                                        </p:tgtEl>
                                      </p:cBhvr>
                                    </p:animEffect>
                                  </p:childTnLst>
                                </p:cTn>
                              </p:par>
                              <p:par>
                                <p:cTn id="145" presetID="10" presetClass="entr" presetSubtype="0" fill="hold" nodeType="withEffect">
                                  <p:stCondLst>
                                    <p:cond delay="0"/>
                                  </p:stCondLst>
                                  <p:childTnLst>
                                    <p:set>
                                      <p:cBhvr>
                                        <p:cTn id="146" dur="1" fill="hold">
                                          <p:stCondLst>
                                            <p:cond delay="0"/>
                                          </p:stCondLst>
                                        </p:cTn>
                                        <p:tgtEl>
                                          <p:spTgt spid="83"/>
                                        </p:tgtEl>
                                        <p:attrNameLst>
                                          <p:attrName>style.visibility</p:attrName>
                                        </p:attrNameLst>
                                      </p:cBhvr>
                                      <p:to>
                                        <p:strVal val="visible"/>
                                      </p:to>
                                    </p:set>
                                    <p:animEffect transition="in" filter="fade">
                                      <p:cBhvr>
                                        <p:cTn id="147" dur="750"/>
                                        <p:tgtEl>
                                          <p:spTgt spid="83"/>
                                        </p:tgtEl>
                                      </p:cBhvr>
                                    </p:animEffect>
                                  </p:childTnLst>
                                </p:cTn>
                              </p:par>
                              <p:par>
                                <p:cTn id="148" presetID="10" presetClass="entr" presetSubtype="0" fill="hold" nodeType="withEffect">
                                  <p:stCondLst>
                                    <p:cond delay="0"/>
                                  </p:stCondLst>
                                  <p:childTnLst>
                                    <p:set>
                                      <p:cBhvr>
                                        <p:cTn id="149" dur="1" fill="hold">
                                          <p:stCondLst>
                                            <p:cond delay="0"/>
                                          </p:stCondLst>
                                        </p:cTn>
                                        <p:tgtEl>
                                          <p:spTgt spid="141"/>
                                        </p:tgtEl>
                                        <p:attrNameLst>
                                          <p:attrName>style.visibility</p:attrName>
                                        </p:attrNameLst>
                                      </p:cBhvr>
                                      <p:to>
                                        <p:strVal val="visible"/>
                                      </p:to>
                                    </p:set>
                                    <p:animEffect transition="in" filter="fade">
                                      <p:cBhvr>
                                        <p:cTn id="150" dur="750"/>
                                        <p:tgtEl>
                                          <p:spTgt spid="141"/>
                                        </p:tgtEl>
                                      </p:cBhvr>
                                    </p:animEffect>
                                  </p:childTnLst>
                                </p:cTn>
                              </p:par>
                              <p:par>
                                <p:cTn id="151" presetID="10" presetClass="entr" presetSubtype="0" fill="hold" nodeType="withEffect">
                                  <p:stCondLst>
                                    <p:cond delay="0"/>
                                  </p:stCondLst>
                                  <p:childTnLst>
                                    <p:set>
                                      <p:cBhvr>
                                        <p:cTn id="152" dur="1" fill="hold">
                                          <p:stCondLst>
                                            <p:cond delay="0"/>
                                          </p:stCondLst>
                                        </p:cTn>
                                        <p:tgtEl>
                                          <p:spTgt spid="142"/>
                                        </p:tgtEl>
                                        <p:attrNameLst>
                                          <p:attrName>style.visibility</p:attrName>
                                        </p:attrNameLst>
                                      </p:cBhvr>
                                      <p:to>
                                        <p:strVal val="visible"/>
                                      </p:to>
                                    </p:set>
                                    <p:animEffect transition="in" filter="fade">
                                      <p:cBhvr>
                                        <p:cTn id="153" dur="750"/>
                                        <p:tgtEl>
                                          <p:spTgt spid="142"/>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143"/>
                                        </p:tgtEl>
                                        <p:attrNameLst>
                                          <p:attrName>style.visibility</p:attrName>
                                        </p:attrNameLst>
                                      </p:cBhvr>
                                      <p:to>
                                        <p:strVal val="visible"/>
                                      </p:to>
                                    </p:set>
                                    <p:animEffect transition="in" filter="fade">
                                      <p:cBhvr>
                                        <p:cTn id="156" dur="750"/>
                                        <p:tgtEl>
                                          <p:spTgt spid="143"/>
                                        </p:tgtEl>
                                      </p:cBhvr>
                                    </p:animEffect>
                                  </p:childTnLst>
                                </p:cTn>
                              </p:par>
                              <p:par>
                                <p:cTn id="157" presetID="10" presetClass="entr" presetSubtype="0" fill="hold" nodeType="withEffect">
                                  <p:stCondLst>
                                    <p:cond delay="0"/>
                                  </p:stCondLst>
                                  <p:childTnLst>
                                    <p:set>
                                      <p:cBhvr>
                                        <p:cTn id="158" dur="1" fill="hold">
                                          <p:stCondLst>
                                            <p:cond delay="0"/>
                                          </p:stCondLst>
                                        </p:cTn>
                                        <p:tgtEl>
                                          <p:spTgt spid="145"/>
                                        </p:tgtEl>
                                        <p:attrNameLst>
                                          <p:attrName>style.visibility</p:attrName>
                                        </p:attrNameLst>
                                      </p:cBhvr>
                                      <p:to>
                                        <p:strVal val="visible"/>
                                      </p:to>
                                    </p:set>
                                    <p:animEffect transition="in" filter="fade">
                                      <p:cBhvr>
                                        <p:cTn id="159" dur="750"/>
                                        <p:tgtEl>
                                          <p:spTgt spid="145"/>
                                        </p:tgtEl>
                                      </p:cBhvr>
                                    </p:animEffect>
                                  </p:childTnLst>
                                </p:cTn>
                              </p:par>
                              <p:par>
                                <p:cTn id="160" presetID="10" presetClass="entr" presetSubtype="0" fill="hold" nodeType="withEffect">
                                  <p:stCondLst>
                                    <p:cond delay="0"/>
                                  </p:stCondLst>
                                  <p:childTnLst>
                                    <p:set>
                                      <p:cBhvr>
                                        <p:cTn id="161" dur="1" fill="hold">
                                          <p:stCondLst>
                                            <p:cond delay="0"/>
                                          </p:stCondLst>
                                        </p:cTn>
                                        <p:tgtEl>
                                          <p:spTgt spid="150"/>
                                        </p:tgtEl>
                                        <p:attrNameLst>
                                          <p:attrName>style.visibility</p:attrName>
                                        </p:attrNameLst>
                                      </p:cBhvr>
                                      <p:to>
                                        <p:strVal val="visible"/>
                                      </p:to>
                                    </p:set>
                                    <p:animEffect transition="in" filter="fade">
                                      <p:cBhvr>
                                        <p:cTn id="162" dur="750"/>
                                        <p:tgtEl>
                                          <p:spTgt spid="150"/>
                                        </p:tgtEl>
                                      </p:cBhvr>
                                    </p:animEffect>
                                  </p:childTnLst>
                                </p:cTn>
                              </p:par>
                              <p:par>
                                <p:cTn id="163" presetID="10" presetClass="entr" presetSubtype="0" fill="hold" nodeType="withEffect">
                                  <p:stCondLst>
                                    <p:cond delay="0"/>
                                  </p:stCondLst>
                                  <p:childTnLst>
                                    <p:set>
                                      <p:cBhvr>
                                        <p:cTn id="164" dur="1" fill="hold">
                                          <p:stCondLst>
                                            <p:cond delay="0"/>
                                          </p:stCondLst>
                                        </p:cTn>
                                        <p:tgtEl>
                                          <p:spTgt spid="151"/>
                                        </p:tgtEl>
                                        <p:attrNameLst>
                                          <p:attrName>style.visibility</p:attrName>
                                        </p:attrNameLst>
                                      </p:cBhvr>
                                      <p:to>
                                        <p:strVal val="visible"/>
                                      </p:to>
                                    </p:set>
                                    <p:animEffect transition="in" filter="fade">
                                      <p:cBhvr>
                                        <p:cTn id="165" dur="750"/>
                                        <p:tgtEl>
                                          <p:spTgt spid="151"/>
                                        </p:tgtEl>
                                      </p:cBhvr>
                                    </p:animEffect>
                                  </p:childTnLst>
                                </p:cTn>
                              </p:par>
                              <p:par>
                                <p:cTn id="166" presetID="10" presetClass="entr" presetSubtype="0" fill="hold" nodeType="withEffect">
                                  <p:stCondLst>
                                    <p:cond delay="0"/>
                                  </p:stCondLst>
                                  <p:childTnLst>
                                    <p:set>
                                      <p:cBhvr>
                                        <p:cTn id="167" dur="1" fill="hold">
                                          <p:stCondLst>
                                            <p:cond delay="0"/>
                                          </p:stCondLst>
                                        </p:cTn>
                                        <p:tgtEl>
                                          <p:spTgt spid="152"/>
                                        </p:tgtEl>
                                        <p:attrNameLst>
                                          <p:attrName>style.visibility</p:attrName>
                                        </p:attrNameLst>
                                      </p:cBhvr>
                                      <p:to>
                                        <p:strVal val="visible"/>
                                      </p:to>
                                    </p:set>
                                    <p:animEffect transition="in" filter="fade">
                                      <p:cBhvr>
                                        <p:cTn id="168" dur="750"/>
                                        <p:tgtEl>
                                          <p:spTgt spid="152"/>
                                        </p:tgtEl>
                                      </p:cBhvr>
                                    </p:animEffect>
                                  </p:childTnLst>
                                </p:cTn>
                              </p:par>
                              <p:par>
                                <p:cTn id="169" presetID="10" presetClass="entr" presetSubtype="0" fill="hold" nodeType="withEffect">
                                  <p:stCondLst>
                                    <p:cond delay="0"/>
                                  </p:stCondLst>
                                  <p:childTnLst>
                                    <p:set>
                                      <p:cBhvr>
                                        <p:cTn id="170" dur="1" fill="hold">
                                          <p:stCondLst>
                                            <p:cond delay="0"/>
                                          </p:stCondLst>
                                        </p:cTn>
                                        <p:tgtEl>
                                          <p:spTgt spid="153"/>
                                        </p:tgtEl>
                                        <p:attrNameLst>
                                          <p:attrName>style.visibility</p:attrName>
                                        </p:attrNameLst>
                                      </p:cBhvr>
                                      <p:to>
                                        <p:strVal val="visible"/>
                                      </p:to>
                                    </p:set>
                                    <p:animEffect transition="in" filter="fade">
                                      <p:cBhvr>
                                        <p:cTn id="171" dur="750"/>
                                        <p:tgtEl>
                                          <p:spTgt spid="153"/>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164"/>
                                        </p:tgtEl>
                                        <p:attrNameLst>
                                          <p:attrName>style.visibility</p:attrName>
                                        </p:attrNameLst>
                                      </p:cBhvr>
                                      <p:to>
                                        <p:strVal val="visible"/>
                                      </p:to>
                                    </p:set>
                                    <p:animEffect transition="in" filter="fade">
                                      <p:cBhvr>
                                        <p:cTn id="174" dur="750"/>
                                        <p:tgtEl>
                                          <p:spTgt spid="164"/>
                                        </p:tgtEl>
                                      </p:cBhvr>
                                    </p:animEffect>
                                  </p:childTnLst>
                                </p:cTn>
                              </p:par>
                              <p:par>
                                <p:cTn id="175" presetID="10" presetClass="entr" presetSubtype="0" fill="hold" nodeType="withEffect">
                                  <p:stCondLst>
                                    <p:cond delay="0"/>
                                  </p:stCondLst>
                                  <p:childTnLst>
                                    <p:set>
                                      <p:cBhvr>
                                        <p:cTn id="176" dur="1" fill="hold">
                                          <p:stCondLst>
                                            <p:cond delay="0"/>
                                          </p:stCondLst>
                                        </p:cTn>
                                        <p:tgtEl>
                                          <p:spTgt spid="169"/>
                                        </p:tgtEl>
                                        <p:attrNameLst>
                                          <p:attrName>style.visibility</p:attrName>
                                        </p:attrNameLst>
                                      </p:cBhvr>
                                      <p:to>
                                        <p:strVal val="visible"/>
                                      </p:to>
                                    </p:set>
                                    <p:animEffect transition="in" filter="fade">
                                      <p:cBhvr>
                                        <p:cTn id="177" dur="750"/>
                                        <p:tgtEl>
                                          <p:spTgt spid="169"/>
                                        </p:tgtEl>
                                      </p:cBhvr>
                                    </p:animEffect>
                                  </p:childTnLst>
                                </p:cTn>
                              </p:par>
                              <p:par>
                                <p:cTn id="178" presetID="10" presetClass="entr" presetSubtype="0" fill="hold" nodeType="withEffect">
                                  <p:stCondLst>
                                    <p:cond delay="0"/>
                                  </p:stCondLst>
                                  <p:childTnLst>
                                    <p:set>
                                      <p:cBhvr>
                                        <p:cTn id="179" dur="1" fill="hold">
                                          <p:stCondLst>
                                            <p:cond delay="0"/>
                                          </p:stCondLst>
                                        </p:cTn>
                                        <p:tgtEl>
                                          <p:spTgt spid="170"/>
                                        </p:tgtEl>
                                        <p:attrNameLst>
                                          <p:attrName>style.visibility</p:attrName>
                                        </p:attrNameLst>
                                      </p:cBhvr>
                                      <p:to>
                                        <p:strVal val="visible"/>
                                      </p:to>
                                    </p:set>
                                    <p:animEffect transition="in" filter="fade">
                                      <p:cBhvr>
                                        <p:cTn id="180" dur="750"/>
                                        <p:tgtEl>
                                          <p:spTgt spid="170"/>
                                        </p:tgtEl>
                                      </p:cBhvr>
                                    </p:animEffect>
                                  </p:childTnLst>
                                </p:cTn>
                              </p:par>
                              <p:par>
                                <p:cTn id="181" presetID="10" presetClass="entr" presetSubtype="0" fill="hold" nodeType="withEffect">
                                  <p:stCondLst>
                                    <p:cond delay="0"/>
                                  </p:stCondLst>
                                  <p:childTnLst>
                                    <p:set>
                                      <p:cBhvr>
                                        <p:cTn id="182" dur="1" fill="hold">
                                          <p:stCondLst>
                                            <p:cond delay="0"/>
                                          </p:stCondLst>
                                        </p:cTn>
                                        <p:tgtEl>
                                          <p:spTgt spid="171"/>
                                        </p:tgtEl>
                                        <p:attrNameLst>
                                          <p:attrName>style.visibility</p:attrName>
                                        </p:attrNameLst>
                                      </p:cBhvr>
                                      <p:to>
                                        <p:strVal val="visible"/>
                                      </p:to>
                                    </p:set>
                                    <p:animEffect transition="in" filter="fade">
                                      <p:cBhvr>
                                        <p:cTn id="183" dur="750"/>
                                        <p:tgtEl>
                                          <p:spTgt spid="171"/>
                                        </p:tgtEl>
                                      </p:cBhvr>
                                    </p:animEffect>
                                  </p:childTnLst>
                                </p:cTn>
                              </p:par>
                              <p:par>
                                <p:cTn id="184" presetID="10" presetClass="entr" presetSubtype="0" fill="hold" nodeType="withEffect">
                                  <p:stCondLst>
                                    <p:cond delay="0"/>
                                  </p:stCondLst>
                                  <p:childTnLst>
                                    <p:set>
                                      <p:cBhvr>
                                        <p:cTn id="185" dur="1" fill="hold">
                                          <p:stCondLst>
                                            <p:cond delay="0"/>
                                          </p:stCondLst>
                                        </p:cTn>
                                        <p:tgtEl>
                                          <p:spTgt spid="175"/>
                                        </p:tgtEl>
                                        <p:attrNameLst>
                                          <p:attrName>style.visibility</p:attrName>
                                        </p:attrNameLst>
                                      </p:cBhvr>
                                      <p:to>
                                        <p:strVal val="visible"/>
                                      </p:to>
                                    </p:set>
                                    <p:animEffect transition="in" filter="fade">
                                      <p:cBhvr>
                                        <p:cTn id="186" dur="750"/>
                                        <p:tgtEl>
                                          <p:spTgt spid="175"/>
                                        </p:tgtEl>
                                      </p:cBhvr>
                                    </p:animEffect>
                                  </p:childTnLst>
                                </p:cTn>
                              </p:par>
                              <p:par>
                                <p:cTn id="187" presetID="10" presetClass="entr" presetSubtype="0" fill="hold" nodeType="withEffect">
                                  <p:stCondLst>
                                    <p:cond delay="0"/>
                                  </p:stCondLst>
                                  <p:childTnLst>
                                    <p:set>
                                      <p:cBhvr>
                                        <p:cTn id="188" dur="1" fill="hold">
                                          <p:stCondLst>
                                            <p:cond delay="0"/>
                                          </p:stCondLst>
                                        </p:cTn>
                                        <p:tgtEl>
                                          <p:spTgt spid="206"/>
                                        </p:tgtEl>
                                        <p:attrNameLst>
                                          <p:attrName>style.visibility</p:attrName>
                                        </p:attrNameLst>
                                      </p:cBhvr>
                                      <p:to>
                                        <p:strVal val="visible"/>
                                      </p:to>
                                    </p:set>
                                    <p:animEffect transition="in" filter="fade">
                                      <p:cBhvr>
                                        <p:cTn id="189" dur="750"/>
                                        <p:tgtEl>
                                          <p:spTgt spid="206"/>
                                        </p:tgtEl>
                                      </p:cBhvr>
                                    </p:animEffect>
                                  </p:childTnLst>
                                </p:cTn>
                              </p:par>
                              <p:par>
                                <p:cTn id="190" presetID="10" presetClass="entr" presetSubtype="0" fill="hold" nodeType="withEffect">
                                  <p:stCondLst>
                                    <p:cond delay="0"/>
                                  </p:stCondLst>
                                  <p:childTnLst>
                                    <p:set>
                                      <p:cBhvr>
                                        <p:cTn id="191" dur="1" fill="hold">
                                          <p:stCondLst>
                                            <p:cond delay="0"/>
                                          </p:stCondLst>
                                        </p:cTn>
                                        <p:tgtEl>
                                          <p:spTgt spid="208"/>
                                        </p:tgtEl>
                                        <p:attrNameLst>
                                          <p:attrName>style.visibility</p:attrName>
                                        </p:attrNameLst>
                                      </p:cBhvr>
                                      <p:to>
                                        <p:strVal val="visible"/>
                                      </p:to>
                                    </p:set>
                                    <p:animEffect transition="in" filter="fade">
                                      <p:cBhvr>
                                        <p:cTn id="192" dur="750"/>
                                        <p:tgtEl>
                                          <p:spTgt spid="208"/>
                                        </p:tgtEl>
                                      </p:cBhvr>
                                    </p:animEffect>
                                  </p:childTnLst>
                                </p:cTn>
                              </p:par>
                              <p:par>
                                <p:cTn id="193" presetID="10" presetClass="entr" presetSubtype="0" fill="hold" nodeType="withEffect">
                                  <p:stCondLst>
                                    <p:cond delay="0"/>
                                  </p:stCondLst>
                                  <p:childTnLst>
                                    <p:set>
                                      <p:cBhvr>
                                        <p:cTn id="194" dur="1" fill="hold">
                                          <p:stCondLst>
                                            <p:cond delay="0"/>
                                          </p:stCondLst>
                                        </p:cTn>
                                        <p:tgtEl>
                                          <p:spTgt spid="209"/>
                                        </p:tgtEl>
                                        <p:attrNameLst>
                                          <p:attrName>style.visibility</p:attrName>
                                        </p:attrNameLst>
                                      </p:cBhvr>
                                      <p:to>
                                        <p:strVal val="visible"/>
                                      </p:to>
                                    </p:set>
                                    <p:animEffect transition="in" filter="fade">
                                      <p:cBhvr>
                                        <p:cTn id="195" dur="750"/>
                                        <p:tgtEl>
                                          <p:spTgt spid="209"/>
                                        </p:tgtEl>
                                      </p:cBhvr>
                                    </p:animEffect>
                                  </p:childTnLst>
                                </p:cTn>
                              </p:par>
                              <p:par>
                                <p:cTn id="196" presetID="10" presetClass="entr" presetSubtype="0" fill="hold" grpId="0" nodeType="withEffect">
                                  <p:stCondLst>
                                    <p:cond delay="0"/>
                                  </p:stCondLst>
                                  <p:childTnLst>
                                    <p:set>
                                      <p:cBhvr>
                                        <p:cTn id="197" dur="1" fill="hold">
                                          <p:stCondLst>
                                            <p:cond delay="0"/>
                                          </p:stCondLst>
                                        </p:cTn>
                                        <p:tgtEl>
                                          <p:spTgt spid="211"/>
                                        </p:tgtEl>
                                        <p:attrNameLst>
                                          <p:attrName>style.visibility</p:attrName>
                                        </p:attrNameLst>
                                      </p:cBhvr>
                                      <p:to>
                                        <p:strVal val="visible"/>
                                      </p:to>
                                    </p:set>
                                    <p:animEffect transition="in" filter="fade">
                                      <p:cBhvr>
                                        <p:cTn id="198" dur="750"/>
                                        <p:tgtEl>
                                          <p:spTgt spid="211"/>
                                        </p:tgtEl>
                                      </p:cBhvr>
                                    </p:animEffect>
                                  </p:childTnLst>
                                </p:cTn>
                              </p:par>
                              <p:par>
                                <p:cTn id="199" presetID="10" presetClass="entr" presetSubtype="0" fill="hold" nodeType="withEffect">
                                  <p:stCondLst>
                                    <p:cond delay="0"/>
                                  </p:stCondLst>
                                  <p:childTnLst>
                                    <p:set>
                                      <p:cBhvr>
                                        <p:cTn id="200" dur="1" fill="hold">
                                          <p:stCondLst>
                                            <p:cond delay="0"/>
                                          </p:stCondLst>
                                        </p:cTn>
                                        <p:tgtEl>
                                          <p:spTgt spid="216"/>
                                        </p:tgtEl>
                                        <p:attrNameLst>
                                          <p:attrName>style.visibility</p:attrName>
                                        </p:attrNameLst>
                                      </p:cBhvr>
                                      <p:to>
                                        <p:strVal val="visible"/>
                                      </p:to>
                                    </p:set>
                                    <p:animEffect transition="in" filter="fade">
                                      <p:cBhvr>
                                        <p:cTn id="201" dur="750"/>
                                        <p:tgtEl>
                                          <p:spTgt spid="216"/>
                                        </p:tgtEl>
                                      </p:cBhvr>
                                    </p:animEffect>
                                  </p:childTnLst>
                                </p:cTn>
                              </p:par>
                              <p:par>
                                <p:cTn id="202" presetID="10" presetClass="entr" presetSubtype="0" fill="hold" nodeType="withEffect">
                                  <p:stCondLst>
                                    <p:cond delay="0"/>
                                  </p:stCondLst>
                                  <p:childTnLst>
                                    <p:set>
                                      <p:cBhvr>
                                        <p:cTn id="203" dur="1" fill="hold">
                                          <p:stCondLst>
                                            <p:cond delay="0"/>
                                          </p:stCondLst>
                                        </p:cTn>
                                        <p:tgtEl>
                                          <p:spTgt spid="217"/>
                                        </p:tgtEl>
                                        <p:attrNameLst>
                                          <p:attrName>style.visibility</p:attrName>
                                        </p:attrNameLst>
                                      </p:cBhvr>
                                      <p:to>
                                        <p:strVal val="visible"/>
                                      </p:to>
                                    </p:set>
                                    <p:animEffect transition="in" filter="fade">
                                      <p:cBhvr>
                                        <p:cTn id="204" dur="750"/>
                                        <p:tgtEl>
                                          <p:spTgt spid="217"/>
                                        </p:tgtEl>
                                      </p:cBhvr>
                                    </p:animEffect>
                                  </p:childTnLst>
                                </p:cTn>
                              </p:par>
                              <p:par>
                                <p:cTn id="205" presetID="10" presetClass="entr" presetSubtype="0" fill="hold" grpId="0" nodeType="withEffect">
                                  <p:stCondLst>
                                    <p:cond delay="0"/>
                                  </p:stCondLst>
                                  <p:childTnLst>
                                    <p:set>
                                      <p:cBhvr>
                                        <p:cTn id="206" dur="1" fill="hold">
                                          <p:stCondLst>
                                            <p:cond delay="0"/>
                                          </p:stCondLst>
                                        </p:cTn>
                                        <p:tgtEl>
                                          <p:spTgt spid="218"/>
                                        </p:tgtEl>
                                        <p:attrNameLst>
                                          <p:attrName>style.visibility</p:attrName>
                                        </p:attrNameLst>
                                      </p:cBhvr>
                                      <p:to>
                                        <p:strVal val="visible"/>
                                      </p:to>
                                    </p:set>
                                    <p:animEffect transition="in" filter="fade">
                                      <p:cBhvr>
                                        <p:cTn id="207" dur="750"/>
                                        <p:tgtEl>
                                          <p:spTgt spid="218"/>
                                        </p:tgtEl>
                                      </p:cBhvr>
                                    </p:animEffect>
                                  </p:childTnLst>
                                </p:cTn>
                              </p:par>
                              <p:par>
                                <p:cTn id="208" presetID="10" presetClass="entr" presetSubtype="0" fill="hold" nodeType="withEffect">
                                  <p:stCondLst>
                                    <p:cond delay="0"/>
                                  </p:stCondLst>
                                  <p:childTnLst>
                                    <p:set>
                                      <p:cBhvr>
                                        <p:cTn id="209" dur="1" fill="hold">
                                          <p:stCondLst>
                                            <p:cond delay="0"/>
                                          </p:stCondLst>
                                        </p:cTn>
                                        <p:tgtEl>
                                          <p:spTgt spid="219"/>
                                        </p:tgtEl>
                                        <p:attrNameLst>
                                          <p:attrName>style.visibility</p:attrName>
                                        </p:attrNameLst>
                                      </p:cBhvr>
                                      <p:to>
                                        <p:strVal val="visible"/>
                                      </p:to>
                                    </p:set>
                                    <p:animEffect transition="in" filter="fade">
                                      <p:cBhvr>
                                        <p:cTn id="210" dur="750"/>
                                        <p:tgtEl>
                                          <p:spTgt spid="219"/>
                                        </p:tgtEl>
                                      </p:cBhvr>
                                    </p:animEffect>
                                  </p:childTnLst>
                                </p:cTn>
                              </p:par>
                              <p:par>
                                <p:cTn id="211" presetID="10" presetClass="entr" presetSubtype="0" fill="hold" nodeType="withEffect">
                                  <p:stCondLst>
                                    <p:cond delay="0"/>
                                  </p:stCondLst>
                                  <p:childTnLst>
                                    <p:set>
                                      <p:cBhvr>
                                        <p:cTn id="212" dur="1" fill="hold">
                                          <p:stCondLst>
                                            <p:cond delay="0"/>
                                          </p:stCondLst>
                                        </p:cTn>
                                        <p:tgtEl>
                                          <p:spTgt spid="220"/>
                                        </p:tgtEl>
                                        <p:attrNameLst>
                                          <p:attrName>style.visibility</p:attrName>
                                        </p:attrNameLst>
                                      </p:cBhvr>
                                      <p:to>
                                        <p:strVal val="visible"/>
                                      </p:to>
                                    </p:set>
                                    <p:animEffect transition="in" filter="fade">
                                      <p:cBhvr>
                                        <p:cTn id="213" dur="750"/>
                                        <p:tgtEl>
                                          <p:spTgt spid="220"/>
                                        </p:tgtEl>
                                      </p:cBhvr>
                                    </p:animEffect>
                                  </p:childTnLst>
                                </p:cTn>
                              </p:par>
                              <p:par>
                                <p:cTn id="214" presetID="10" presetClass="entr" presetSubtype="0" fill="hold" nodeType="withEffect">
                                  <p:stCondLst>
                                    <p:cond delay="0"/>
                                  </p:stCondLst>
                                  <p:childTnLst>
                                    <p:set>
                                      <p:cBhvr>
                                        <p:cTn id="215" dur="1" fill="hold">
                                          <p:stCondLst>
                                            <p:cond delay="0"/>
                                          </p:stCondLst>
                                        </p:cTn>
                                        <p:tgtEl>
                                          <p:spTgt spid="221"/>
                                        </p:tgtEl>
                                        <p:attrNameLst>
                                          <p:attrName>style.visibility</p:attrName>
                                        </p:attrNameLst>
                                      </p:cBhvr>
                                      <p:to>
                                        <p:strVal val="visible"/>
                                      </p:to>
                                    </p:set>
                                    <p:animEffect transition="in" filter="fade">
                                      <p:cBhvr>
                                        <p:cTn id="216" dur="750"/>
                                        <p:tgtEl>
                                          <p:spTgt spid="221"/>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225"/>
                                        </p:tgtEl>
                                        <p:attrNameLst>
                                          <p:attrName>style.visibility</p:attrName>
                                        </p:attrNameLst>
                                      </p:cBhvr>
                                      <p:to>
                                        <p:strVal val="visible"/>
                                      </p:to>
                                    </p:set>
                                    <p:animEffect transition="in" filter="fade">
                                      <p:cBhvr>
                                        <p:cTn id="219" dur="750"/>
                                        <p:tgtEl>
                                          <p:spTgt spid="225"/>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84"/>
                                        </p:tgtEl>
                                        <p:attrNameLst>
                                          <p:attrName>style.visibility</p:attrName>
                                        </p:attrNameLst>
                                      </p:cBhvr>
                                      <p:to>
                                        <p:strVal val="visible"/>
                                      </p:to>
                                    </p:set>
                                    <p:animEffect transition="in" filter="fade">
                                      <p:cBhvr>
                                        <p:cTn id="222" dur="750"/>
                                        <p:tgtEl>
                                          <p:spTgt spid="84"/>
                                        </p:tgtEl>
                                      </p:cBhvr>
                                    </p:animEffect>
                                  </p:childTnLst>
                                </p:cTn>
                              </p:par>
                              <p:par>
                                <p:cTn id="223" presetID="10" presetClass="entr" presetSubtype="0" fill="hold" nodeType="withEffect">
                                  <p:stCondLst>
                                    <p:cond delay="0"/>
                                  </p:stCondLst>
                                  <p:childTnLst>
                                    <p:set>
                                      <p:cBhvr>
                                        <p:cTn id="224" dur="1" fill="hold">
                                          <p:stCondLst>
                                            <p:cond delay="0"/>
                                          </p:stCondLst>
                                        </p:cTn>
                                        <p:tgtEl>
                                          <p:spTgt spid="85"/>
                                        </p:tgtEl>
                                        <p:attrNameLst>
                                          <p:attrName>style.visibility</p:attrName>
                                        </p:attrNameLst>
                                      </p:cBhvr>
                                      <p:to>
                                        <p:strVal val="visible"/>
                                      </p:to>
                                    </p:set>
                                    <p:animEffect transition="in" filter="fade">
                                      <p:cBhvr>
                                        <p:cTn id="225" dur="750"/>
                                        <p:tgtEl>
                                          <p:spTgt spid="85"/>
                                        </p:tgtEl>
                                      </p:cBhvr>
                                    </p:animEffect>
                                  </p:childTnLst>
                                </p:cTn>
                              </p:par>
                            </p:childTnLst>
                          </p:cTn>
                        </p:par>
                      </p:childTnLst>
                    </p:cTn>
                  </p:par>
                  <p:par>
                    <p:cTn id="226" fill="hold" nodeType="clickPar">
                      <p:stCondLst>
                        <p:cond delay="indefinite"/>
                      </p:stCondLst>
                      <p:childTnLst>
                        <p:par>
                          <p:cTn id="227" fill="hold" nodeType="withGroup">
                            <p:stCondLst>
                              <p:cond delay="0"/>
                            </p:stCondLst>
                            <p:childTnLst>
                              <p:par>
                                <p:cTn id="228" presetID="10" presetClass="entr" presetSubtype="0" fill="hold" nodeType="clickEffect">
                                  <p:stCondLst>
                                    <p:cond delay="0"/>
                                  </p:stCondLst>
                                  <p:childTnLst>
                                    <p:set>
                                      <p:cBhvr>
                                        <p:cTn id="229" dur="1" fill="hold">
                                          <p:stCondLst>
                                            <p:cond delay="0"/>
                                          </p:stCondLst>
                                        </p:cTn>
                                        <p:tgtEl>
                                          <p:spTgt spid="97"/>
                                        </p:tgtEl>
                                        <p:attrNameLst>
                                          <p:attrName>style.visibility</p:attrName>
                                        </p:attrNameLst>
                                      </p:cBhvr>
                                      <p:to>
                                        <p:strVal val="visible"/>
                                      </p:to>
                                    </p:set>
                                    <p:animEffect transition="in" filter="fade">
                                      <p:cBhvr>
                                        <p:cTn id="230" dur="75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p:bldP spid="102" grpId="0"/>
      <p:bldP spid="110" grpId="0"/>
      <p:bldP spid="111" grpId="0"/>
      <p:bldP spid="112" grpId="0" animBg="1"/>
      <p:bldP spid="113" grpId="0"/>
      <p:bldP spid="143" grpId="0" animBg="1"/>
      <p:bldP spid="163" grpId="0"/>
      <p:bldP spid="164" grpId="0" animBg="1"/>
      <p:bldP spid="211" grpId="0"/>
      <p:bldP spid="218" grpId="0"/>
      <p:bldP spid="224" grpId="0"/>
      <p:bldP spid="225" grpId="0"/>
      <p:bldP spid="75" grpId="0" animBg="1"/>
      <p:bldP spid="8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695" y="94911"/>
            <a:ext cx="11518900" cy="1007535"/>
          </a:xfrm>
        </p:spPr>
        <p:txBody>
          <a:bodyPr rtlCol="0">
            <a:noAutofit/>
          </a:bodyPr>
          <a:lstStyle/>
          <a:p>
            <a:pPr>
              <a:defRPr/>
            </a:pPr>
            <a:r>
              <a:rPr lang="en-US" sz="3733" dirty="0">
                <a:solidFill>
                  <a:srgbClr val="000000"/>
                </a:solidFill>
                <a:latin typeface="Calibri"/>
                <a:cs typeface="Calibri"/>
              </a:rPr>
              <a:t>Summary effects of empagliflozin over intensified insulin </a:t>
            </a:r>
          </a:p>
        </p:txBody>
      </p:sp>
      <p:sp>
        <p:nvSpPr>
          <p:cNvPr id="7" name="Content Placeholder 2"/>
          <p:cNvSpPr>
            <a:spLocks noGrp="1"/>
          </p:cNvSpPr>
          <p:nvPr>
            <p:ph sz="quarter" idx="16"/>
          </p:nvPr>
        </p:nvSpPr>
        <p:spPr>
          <a:xfrm>
            <a:off x="117264" y="1577435"/>
            <a:ext cx="5555064" cy="3389545"/>
          </a:xfrm>
        </p:spPr>
        <p:txBody>
          <a:bodyPr>
            <a:normAutofit fontScale="92500"/>
          </a:bodyPr>
          <a:lstStyle/>
          <a:p>
            <a:pPr eaLnBrk="1" hangingPunct="1">
              <a:spcAft>
                <a:spcPct val="0"/>
              </a:spcAft>
              <a:buFont typeface="Wingdings" panose="05000000000000000000" pitchFamily="2" charset="2"/>
              <a:buChar char="§"/>
            </a:pPr>
            <a:r>
              <a:rPr lang="en-US" altLang="en-US" sz="2667" b="1" dirty="0" err="1">
                <a:latin typeface="Calibri" panose="020F0502020204030204" pitchFamily="34" charset="0"/>
              </a:rPr>
              <a:t>Empagliflozin</a:t>
            </a:r>
            <a:r>
              <a:rPr lang="en-US" altLang="en-US" sz="2667" b="1" dirty="0">
                <a:latin typeface="Calibri" panose="020F0502020204030204" pitchFamily="34" charset="0"/>
              </a:rPr>
              <a:t> 10 and 25 mg :</a:t>
            </a:r>
          </a:p>
          <a:p>
            <a:pPr lvl="1" eaLnBrk="1" hangingPunct="1">
              <a:spcAft>
                <a:spcPct val="0"/>
              </a:spcAft>
              <a:buFont typeface="Wingdings" panose="05000000000000000000" pitchFamily="2" charset="2"/>
              <a:buChar char="Ø"/>
            </a:pPr>
            <a:r>
              <a:rPr lang="en-US" altLang="en-US" sz="2667" dirty="0">
                <a:latin typeface="Calibri" panose="020F0502020204030204" pitchFamily="34" charset="0"/>
              </a:rPr>
              <a:t>HbA1c (&gt; -0.5%) </a:t>
            </a:r>
          </a:p>
          <a:p>
            <a:pPr lvl="1" eaLnBrk="1" hangingPunct="1">
              <a:spcAft>
                <a:spcPct val="0"/>
              </a:spcAft>
              <a:buFont typeface="Wingdings" panose="05000000000000000000" pitchFamily="2" charset="2"/>
              <a:buChar char="Ø"/>
            </a:pPr>
            <a:r>
              <a:rPr lang="en-US" altLang="en-US" sz="2667" dirty="0">
                <a:latin typeface="Calibri" panose="020F0502020204030204" pitchFamily="34" charset="0"/>
              </a:rPr>
              <a:t>Body weight (-3.4 kg)</a:t>
            </a:r>
          </a:p>
          <a:p>
            <a:pPr lvl="1" eaLnBrk="1" hangingPunct="1">
              <a:spcAft>
                <a:spcPct val="0"/>
              </a:spcAft>
              <a:buFont typeface="Wingdings" panose="05000000000000000000" pitchFamily="2" charset="2"/>
              <a:buChar char="Ø"/>
            </a:pPr>
            <a:r>
              <a:rPr lang="en-US" altLang="en-US" sz="2667" dirty="0">
                <a:latin typeface="Calibri" panose="020F0502020204030204" pitchFamily="34" charset="0"/>
              </a:rPr>
              <a:t>Insulin dose (-13%) </a:t>
            </a:r>
          </a:p>
          <a:p>
            <a:pPr lvl="1" eaLnBrk="1" hangingPunct="1">
              <a:spcAft>
                <a:spcPct val="0"/>
              </a:spcAft>
              <a:buFont typeface="Wingdings" panose="05000000000000000000" pitchFamily="2" charset="2"/>
              <a:buChar char="Ø"/>
            </a:pPr>
            <a:r>
              <a:rPr lang="en-US" altLang="en-US" sz="2667" dirty="0">
                <a:latin typeface="Calibri" panose="020F0502020204030204" pitchFamily="34" charset="0"/>
              </a:rPr>
              <a:t>Systolic blood pressure (-3.9 mmHg) </a:t>
            </a:r>
          </a:p>
          <a:p>
            <a:pPr lvl="1" eaLnBrk="1" hangingPunct="1">
              <a:spcAft>
                <a:spcPct val="0"/>
              </a:spcAft>
              <a:buFont typeface="Wingdings" panose="05000000000000000000" pitchFamily="2" charset="2"/>
              <a:buChar char="Ø"/>
            </a:pPr>
            <a:r>
              <a:rPr lang="en-US" altLang="en-US" sz="2667" dirty="0">
                <a:latin typeface="Calibri" panose="020F0502020204030204" pitchFamily="34" charset="0"/>
              </a:rPr>
              <a:t>Glucose time in range (+3 </a:t>
            </a:r>
            <a:r>
              <a:rPr lang="en-US" altLang="en-US" sz="2667" dirty="0" err="1">
                <a:latin typeface="Calibri" panose="020F0502020204030204" pitchFamily="34" charset="0"/>
              </a:rPr>
              <a:t>hrs</a:t>
            </a:r>
            <a:r>
              <a:rPr lang="en-US" altLang="en-US" sz="2667" dirty="0">
                <a:latin typeface="Calibri" panose="020F0502020204030204" pitchFamily="34" charset="0"/>
              </a:rPr>
              <a:t>/day)</a:t>
            </a:r>
          </a:p>
          <a:p>
            <a:pPr lvl="1" eaLnBrk="1" hangingPunct="1">
              <a:spcAft>
                <a:spcPct val="0"/>
              </a:spcAft>
              <a:buFont typeface="Wingdings" panose="05000000000000000000" pitchFamily="2" charset="2"/>
              <a:buChar char="Ø"/>
            </a:pPr>
            <a:r>
              <a:rPr lang="de-DE" altLang="en-US" sz="2667" dirty="0">
                <a:latin typeface="Calibri" panose="020F0502020204030204" pitchFamily="34" charset="0"/>
              </a:rPr>
              <a:t>≈30% reduction in daytime and nocturnal hypoglycemia</a:t>
            </a:r>
            <a:endParaRPr lang="en-US" altLang="en-US" sz="2667" dirty="0">
              <a:latin typeface="Calibri" panose="020F0502020204030204" pitchFamily="34" charset="0"/>
            </a:endParaRPr>
          </a:p>
          <a:p>
            <a:pPr eaLnBrk="1" hangingPunct="1">
              <a:buFont typeface="Wingdings" panose="05000000000000000000" pitchFamily="2" charset="2"/>
              <a:buChar char="§"/>
            </a:pPr>
            <a:endParaRPr lang="en-US" altLang="en-US" sz="2667" dirty="0">
              <a:latin typeface="Calibri" panose="020F0502020204030204" pitchFamily="34" charset="0"/>
            </a:endParaRPr>
          </a:p>
        </p:txBody>
      </p:sp>
      <p:sp>
        <p:nvSpPr>
          <p:cNvPr id="5" name="Rectangle 4"/>
          <p:cNvSpPr/>
          <p:nvPr/>
        </p:nvSpPr>
        <p:spPr>
          <a:xfrm>
            <a:off x="5672328" y="1513427"/>
            <a:ext cx="6519672" cy="2811091"/>
          </a:xfrm>
          <a:prstGeom prst="rect">
            <a:avLst/>
          </a:prstGeom>
        </p:spPr>
        <p:txBody>
          <a:bodyPr wrap="square">
            <a:spAutoFit/>
          </a:bodyPr>
          <a:lstStyle/>
          <a:p>
            <a:pPr>
              <a:spcAft>
                <a:spcPct val="0"/>
              </a:spcAft>
              <a:buFont typeface="Wingdings" panose="05000000000000000000" pitchFamily="2" charset="2"/>
              <a:buChar char="§"/>
            </a:pPr>
            <a:r>
              <a:rPr lang="en-US" altLang="en-US" sz="2667" b="1" dirty="0" err="1">
                <a:latin typeface="Calibri" panose="020F0502020204030204" pitchFamily="34" charset="0"/>
              </a:rPr>
              <a:t>Empagliflozin</a:t>
            </a:r>
            <a:r>
              <a:rPr lang="en-US" altLang="en-US" sz="2667" b="1" dirty="0">
                <a:latin typeface="Calibri" panose="020F0502020204030204" pitchFamily="34" charset="0"/>
              </a:rPr>
              <a:t> 2.5 mg : </a:t>
            </a:r>
          </a:p>
          <a:p>
            <a:pPr lvl="1">
              <a:spcAft>
                <a:spcPct val="0"/>
              </a:spcAft>
              <a:buFont typeface="Wingdings" panose="05000000000000000000" pitchFamily="2" charset="2"/>
              <a:buChar char="Ø"/>
            </a:pPr>
            <a:r>
              <a:rPr lang="en-US" altLang="en-US" sz="2500" dirty="0">
                <a:latin typeface="Calibri" panose="020F0502020204030204" pitchFamily="34" charset="0"/>
              </a:rPr>
              <a:t>HbA1c:-0.28% (HbA1c ≥8.0% -0.35%)</a:t>
            </a:r>
          </a:p>
          <a:p>
            <a:pPr lvl="1">
              <a:spcAft>
                <a:spcPct val="0"/>
              </a:spcAft>
              <a:buFont typeface="Wingdings" panose="05000000000000000000" pitchFamily="2" charset="2"/>
              <a:buChar char="Ø"/>
            </a:pPr>
            <a:r>
              <a:rPr lang="en-US" altLang="en-US" sz="2500" dirty="0">
                <a:latin typeface="Calibri" panose="020F0502020204030204" pitchFamily="34" charset="0"/>
              </a:rPr>
              <a:t>Body weight (-1.8 kg)</a:t>
            </a:r>
          </a:p>
          <a:p>
            <a:pPr lvl="1">
              <a:spcAft>
                <a:spcPct val="0"/>
              </a:spcAft>
              <a:buFont typeface="Wingdings" panose="05000000000000000000" pitchFamily="2" charset="2"/>
              <a:buChar char="Ø"/>
            </a:pPr>
            <a:r>
              <a:rPr lang="en-US" altLang="en-US" sz="2500" dirty="0">
                <a:latin typeface="Calibri" panose="020F0502020204030204" pitchFamily="34" charset="0"/>
              </a:rPr>
              <a:t>Insulin dose (-6.4%)</a:t>
            </a:r>
          </a:p>
          <a:p>
            <a:pPr lvl="1">
              <a:spcAft>
                <a:spcPct val="0"/>
              </a:spcAft>
              <a:buFont typeface="Wingdings" panose="05000000000000000000" pitchFamily="2" charset="2"/>
              <a:buChar char="Ø"/>
            </a:pPr>
            <a:r>
              <a:rPr lang="de-DE" altLang="en-US" sz="2500" dirty="0">
                <a:latin typeface="Calibri" panose="020F0502020204030204" pitchFamily="34" charset="0"/>
              </a:rPr>
              <a:t>Systolic blood pressure (-2.1 mmHg)</a:t>
            </a:r>
            <a:r>
              <a:rPr lang="en-US" altLang="en-US" sz="2500" dirty="0">
                <a:latin typeface="Calibri" panose="020F0502020204030204" pitchFamily="34" charset="0"/>
              </a:rPr>
              <a:t> </a:t>
            </a:r>
          </a:p>
          <a:p>
            <a:pPr lvl="1">
              <a:spcAft>
                <a:spcPct val="0"/>
              </a:spcAft>
              <a:buFont typeface="Wingdings" panose="05000000000000000000" pitchFamily="2" charset="2"/>
              <a:buChar char="Ø"/>
            </a:pPr>
            <a:r>
              <a:rPr lang="en-US" altLang="en-US" sz="2500" dirty="0">
                <a:latin typeface="Calibri" panose="020F0502020204030204" pitchFamily="34" charset="0"/>
              </a:rPr>
              <a:t>Glucose time in range (+1 </a:t>
            </a:r>
            <a:r>
              <a:rPr lang="en-US" altLang="en-US" sz="2500" dirty="0" err="1">
                <a:latin typeface="Calibri" panose="020F0502020204030204" pitchFamily="34" charset="0"/>
              </a:rPr>
              <a:t>hr</a:t>
            </a:r>
            <a:r>
              <a:rPr lang="en-US" altLang="en-US" sz="2500" dirty="0">
                <a:latin typeface="Calibri" panose="020F0502020204030204" pitchFamily="34" charset="0"/>
              </a:rPr>
              <a:t>/day)</a:t>
            </a:r>
          </a:p>
          <a:p>
            <a:pPr lvl="1">
              <a:spcAft>
                <a:spcPct val="0"/>
              </a:spcAft>
              <a:buFont typeface="Wingdings" panose="05000000000000000000" pitchFamily="2" charset="2"/>
              <a:buChar char="Ø"/>
            </a:pPr>
            <a:r>
              <a:rPr lang="de-DE" altLang="en-US" sz="2500" dirty="0">
                <a:latin typeface="Calibri" panose="020F0502020204030204" pitchFamily="34" charset="0"/>
              </a:rPr>
              <a:t>≈30% reduction in nocturnal hypoglycemia</a:t>
            </a:r>
          </a:p>
        </p:txBody>
      </p:sp>
    </p:spTree>
    <p:extLst>
      <p:ext uri="{BB962C8B-B14F-4D97-AF65-F5344CB8AC3E}">
        <p14:creationId xmlns:p14="http://schemas.microsoft.com/office/powerpoint/2010/main" val="20681397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5"/>
          <p:cNvGraphicFramePr>
            <a:graphicFrameLocks/>
          </p:cNvGraphicFramePr>
          <p:nvPr/>
        </p:nvGraphicFramePr>
        <p:xfrm>
          <a:off x="336022" y="1316569"/>
          <a:ext cx="11521562" cy="4695720"/>
        </p:xfrm>
        <a:graphic>
          <a:graphicData uri="http://schemas.openxmlformats.org/drawingml/2006/table">
            <a:tbl>
              <a:tblPr firstRow="1">
                <a:tableStyleId>{B301B821-A1FF-4177-AEE7-76D212191A09}</a:tableStyleId>
              </a:tblPr>
              <a:tblGrid>
                <a:gridCol w="4281977">
                  <a:extLst>
                    <a:ext uri="{9D8B030D-6E8A-4147-A177-3AD203B41FA5}">
                      <a16:colId xmlns:a16="http://schemas.microsoft.com/office/drawing/2014/main" val="20000"/>
                    </a:ext>
                  </a:extLst>
                </a:gridCol>
                <a:gridCol w="1447917">
                  <a:extLst>
                    <a:ext uri="{9D8B030D-6E8A-4147-A177-3AD203B41FA5}">
                      <a16:colId xmlns:a16="http://schemas.microsoft.com/office/drawing/2014/main" val="20001"/>
                    </a:ext>
                  </a:extLst>
                </a:gridCol>
                <a:gridCol w="1447917">
                  <a:extLst>
                    <a:ext uri="{9D8B030D-6E8A-4147-A177-3AD203B41FA5}">
                      <a16:colId xmlns:a16="http://schemas.microsoft.com/office/drawing/2014/main" val="20002"/>
                    </a:ext>
                  </a:extLst>
                </a:gridCol>
                <a:gridCol w="1447917">
                  <a:extLst>
                    <a:ext uri="{9D8B030D-6E8A-4147-A177-3AD203B41FA5}">
                      <a16:colId xmlns:a16="http://schemas.microsoft.com/office/drawing/2014/main" val="20003"/>
                    </a:ext>
                  </a:extLst>
                </a:gridCol>
                <a:gridCol w="1447917">
                  <a:extLst>
                    <a:ext uri="{9D8B030D-6E8A-4147-A177-3AD203B41FA5}">
                      <a16:colId xmlns:a16="http://schemas.microsoft.com/office/drawing/2014/main" val="20004"/>
                    </a:ext>
                  </a:extLst>
                </a:gridCol>
                <a:gridCol w="1447917">
                  <a:extLst>
                    <a:ext uri="{9D8B030D-6E8A-4147-A177-3AD203B41FA5}">
                      <a16:colId xmlns:a16="http://schemas.microsoft.com/office/drawing/2014/main" val="20005"/>
                    </a:ext>
                  </a:extLst>
                </a:gridCol>
              </a:tblGrid>
              <a:tr h="12649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500" b="1" i="0" dirty="0"/>
                    </a:p>
                  </a:txBody>
                  <a:tcPr marL="121920" marR="121920" marT="60960" marB="60960" anchor="b"/>
                </a:tc>
                <a:tc>
                  <a:txBody>
                    <a:bodyPr/>
                    <a:lstStyle/>
                    <a:p>
                      <a:pPr algn="ctr"/>
                      <a:r>
                        <a:rPr lang="en-GB" sz="1500" dirty="0">
                          <a:solidFill>
                            <a:srgbClr val="FEE898"/>
                          </a:solidFill>
                        </a:rPr>
                        <a:t>Pooled*</a:t>
                      </a:r>
                    </a:p>
                    <a:p>
                      <a:pPr algn="ctr"/>
                      <a:r>
                        <a:rPr lang="en-GB" sz="1500" dirty="0"/>
                        <a:t>placebo</a:t>
                      </a:r>
                      <a:r>
                        <a:rPr lang="en-GB" sz="1500" baseline="0" dirty="0"/>
                        <a:t> </a:t>
                      </a:r>
                      <a:br>
                        <a:rPr lang="en-GB" sz="1500" baseline="0" dirty="0"/>
                      </a:br>
                      <a:r>
                        <a:rPr lang="en-GB" sz="1500" dirty="0"/>
                        <a:t>(n=484)</a:t>
                      </a:r>
                      <a:endParaRPr lang="en-US" sz="1500" dirty="0"/>
                    </a:p>
                  </a:txBody>
                  <a:tcPr marL="121920" marR="121920" marT="60960" marB="6096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500" dirty="0">
                          <a:solidFill>
                            <a:srgbClr val="FEE898"/>
                          </a:solidFill>
                        </a:rPr>
                        <a:t>Pooled*</a:t>
                      </a:r>
                    </a:p>
                    <a:p>
                      <a:pPr marL="0" marR="0" indent="0" algn="ctr" defTabSz="457200" rtl="0" eaLnBrk="1" fontAlgn="auto" latinLnBrk="0" hangingPunct="1">
                        <a:lnSpc>
                          <a:spcPct val="100000"/>
                        </a:lnSpc>
                        <a:spcBef>
                          <a:spcPts val="0"/>
                        </a:spcBef>
                        <a:spcAft>
                          <a:spcPts val="0"/>
                        </a:spcAft>
                        <a:buClrTx/>
                        <a:buSzTx/>
                        <a:buFontTx/>
                        <a:buNone/>
                        <a:tabLst/>
                        <a:defRPr/>
                      </a:pPr>
                      <a:r>
                        <a:rPr lang="en-GB" sz="1500" dirty="0" err="1"/>
                        <a:t>empa</a:t>
                      </a:r>
                      <a:endParaRPr lang="en-GB" sz="1500" dirty="0"/>
                    </a:p>
                    <a:p>
                      <a:pPr marL="0" marR="0" indent="0" algn="ctr" defTabSz="457200" rtl="0" eaLnBrk="1" fontAlgn="auto" latinLnBrk="0" hangingPunct="1">
                        <a:lnSpc>
                          <a:spcPct val="100000"/>
                        </a:lnSpc>
                        <a:spcBef>
                          <a:spcPts val="0"/>
                        </a:spcBef>
                        <a:spcAft>
                          <a:spcPts val="0"/>
                        </a:spcAft>
                        <a:buClrTx/>
                        <a:buSzTx/>
                        <a:buFontTx/>
                        <a:buNone/>
                        <a:tabLst/>
                        <a:defRPr/>
                      </a:pPr>
                      <a:r>
                        <a:rPr lang="en-GB" sz="1500" baseline="0" dirty="0"/>
                        <a:t>10 mg </a:t>
                      </a:r>
                      <a:br>
                        <a:rPr lang="en-GB" sz="1500" baseline="0" dirty="0"/>
                      </a:br>
                      <a:r>
                        <a:rPr lang="en-GB" sz="1500" dirty="0"/>
                        <a:t>(n=491)</a:t>
                      </a:r>
                      <a:endParaRPr lang="en-US" sz="1500" dirty="0"/>
                    </a:p>
                  </a:txBody>
                  <a:tcPr marL="121920" marR="121920" marT="60960" marB="60960"/>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500" dirty="0">
                          <a:solidFill>
                            <a:srgbClr val="FEE898"/>
                          </a:solidFill>
                        </a:rPr>
                        <a:t>Pooled*</a:t>
                      </a:r>
                    </a:p>
                    <a:p>
                      <a:pPr marL="0" marR="0" indent="0" algn="ctr" defTabSz="457200" rtl="0" eaLnBrk="1" fontAlgn="auto" latinLnBrk="0" hangingPunct="1">
                        <a:lnSpc>
                          <a:spcPct val="100000"/>
                        </a:lnSpc>
                        <a:spcBef>
                          <a:spcPts val="0"/>
                        </a:spcBef>
                        <a:spcAft>
                          <a:spcPts val="0"/>
                        </a:spcAft>
                        <a:buClrTx/>
                        <a:buSzTx/>
                        <a:buFontTx/>
                        <a:buNone/>
                        <a:tabLst/>
                        <a:defRPr/>
                      </a:pPr>
                      <a:r>
                        <a:rPr lang="en-GB" sz="1500" dirty="0" err="1"/>
                        <a:t>empa</a:t>
                      </a:r>
                      <a:endParaRPr lang="en-GB" sz="1500" dirty="0"/>
                    </a:p>
                    <a:p>
                      <a:pPr marL="0" marR="0" indent="0" algn="ctr" defTabSz="457200" rtl="0" eaLnBrk="1" fontAlgn="auto" latinLnBrk="0" hangingPunct="1">
                        <a:lnSpc>
                          <a:spcPct val="100000"/>
                        </a:lnSpc>
                        <a:spcBef>
                          <a:spcPts val="0"/>
                        </a:spcBef>
                        <a:spcAft>
                          <a:spcPts val="0"/>
                        </a:spcAft>
                        <a:buClrTx/>
                        <a:buSzTx/>
                        <a:buFontTx/>
                        <a:buNone/>
                        <a:tabLst/>
                        <a:defRPr/>
                      </a:pPr>
                      <a:r>
                        <a:rPr lang="en-GB" sz="1500" baseline="0" dirty="0"/>
                        <a:t>25 mg </a:t>
                      </a:r>
                      <a:br>
                        <a:rPr lang="en-GB" sz="1500" baseline="0" dirty="0"/>
                      </a:br>
                      <a:r>
                        <a:rPr lang="en-GB" sz="1500" dirty="0"/>
                        <a:t>(n=489)</a:t>
                      </a:r>
                      <a:endParaRPr lang="en-US" sz="1500" dirty="0"/>
                    </a:p>
                  </a:txBody>
                  <a:tcPr marL="121920" marR="121920" marT="60960" marB="60960"/>
                </a:tc>
                <a:tc>
                  <a:txBody>
                    <a:bodyPr/>
                    <a:lstStyle/>
                    <a:p>
                      <a:pPr algn="ctr"/>
                      <a:r>
                        <a:rPr lang="en-GB" sz="1500" dirty="0">
                          <a:solidFill>
                            <a:srgbClr val="FEE898"/>
                          </a:solidFill>
                        </a:rPr>
                        <a:t>EASE-3</a:t>
                      </a:r>
                    </a:p>
                    <a:p>
                      <a:pPr algn="ctr"/>
                      <a:r>
                        <a:rPr lang="en-GB" sz="1500" dirty="0"/>
                        <a:t>placebo</a:t>
                      </a:r>
                    </a:p>
                    <a:p>
                      <a:pPr marL="0" marR="0" indent="0" algn="ctr" defTabSz="457200" rtl="0" eaLnBrk="1" fontAlgn="auto" latinLnBrk="0" hangingPunct="1">
                        <a:lnSpc>
                          <a:spcPct val="100000"/>
                        </a:lnSpc>
                        <a:spcBef>
                          <a:spcPts val="0"/>
                        </a:spcBef>
                        <a:spcAft>
                          <a:spcPts val="0"/>
                        </a:spcAft>
                        <a:buClrTx/>
                        <a:buSzTx/>
                        <a:buFontTx/>
                        <a:buNone/>
                        <a:tabLst/>
                        <a:defRPr/>
                      </a:pPr>
                      <a:r>
                        <a:rPr lang="en-GB" sz="1500" dirty="0"/>
                        <a:t>(n=241)</a:t>
                      </a:r>
                      <a:endParaRPr lang="en-US" sz="1500" dirty="0"/>
                    </a:p>
                  </a:txBody>
                  <a:tcPr marL="121920" marR="121920" marT="60960" marB="60960"/>
                </a:tc>
                <a:tc>
                  <a:txBody>
                    <a:bodyPr/>
                    <a:lstStyle/>
                    <a:p>
                      <a:pPr algn="ctr"/>
                      <a:r>
                        <a:rPr lang="en-GB" sz="1500" dirty="0">
                          <a:solidFill>
                            <a:srgbClr val="FEE898"/>
                          </a:solidFill>
                        </a:rPr>
                        <a:t>EASE-3</a:t>
                      </a:r>
                    </a:p>
                    <a:p>
                      <a:pPr algn="ctr"/>
                      <a:r>
                        <a:rPr lang="en-GB" sz="1500" dirty="0" err="1"/>
                        <a:t>empa</a:t>
                      </a:r>
                      <a:endParaRPr lang="en-GB" sz="1500" dirty="0"/>
                    </a:p>
                    <a:p>
                      <a:pPr algn="ctr"/>
                      <a:r>
                        <a:rPr lang="en-GB" sz="1500" baseline="0" dirty="0"/>
                        <a:t> 2.5 mg</a:t>
                      </a:r>
                    </a:p>
                    <a:p>
                      <a:pPr marL="0" marR="0" indent="0" algn="ctr" defTabSz="457200" rtl="0" eaLnBrk="1" fontAlgn="auto" latinLnBrk="0" hangingPunct="1">
                        <a:lnSpc>
                          <a:spcPct val="100000"/>
                        </a:lnSpc>
                        <a:spcBef>
                          <a:spcPts val="0"/>
                        </a:spcBef>
                        <a:spcAft>
                          <a:spcPts val="0"/>
                        </a:spcAft>
                        <a:buClrTx/>
                        <a:buSzTx/>
                        <a:buFontTx/>
                        <a:buNone/>
                        <a:tabLst/>
                        <a:defRPr/>
                      </a:pPr>
                      <a:r>
                        <a:rPr lang="en-GB" sz="1500" dirty="0"/>
                        <a:t>(n=241)</a:t>
                      </a:r>
                      <a:endParaRPr lang="en-US" sz="1500" dirty="0"/>
                    </a:p>
                  </a:txBody>
                  <a:tcPr marL="121920" marR="121920" marT="60960" marB="60960">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0"/>
                  </a:ext>
                </a:extLst>
              </a:tr>
              <a:tr h="144000">
                <a:tc>
                  <a:txBody>
                    <a:bodyPr/>
                    <a:lstStyle/>
                    <a:p>
                      <a:pPr marL="0" indent="0">
                        <a:lnSpc>
                          <a:spcPct val="100000"/>
                        </a:lnSpc>
                      </a:pPr>
                      <a:endParaRPr lang="en-GB" sz="800" b="1" dirty="0">
                        <a:solidFill>
                          <a:schemeClr val="tx2"/>
                        </a:solidFill>
                      </a:endParaRPr>
                    </a:p>
                  </a:txBody>
                  <a:tcPr marL="0" marR="0" marT="0" marB="0" anchor="ctr"/>
                </a:tc>
                <a:tc>
                  <a:txBody>
                    <a:bodyPr/>
                    <a:lstStyle/>
                    <a:p>
                      <a:pPr algn="ctr"/>
                      <a:endParaRPr lang="en-US" sz="800" b="0" dirty="0">
                        <a:solidFill>
                          <a:schemeClr val="tx2"/>
                        </a:solidFill>
                      </a:endParaRPr>
                    </a:p>
                  </a:txBody>
                  <a:tcPr marL="0" marR="0" marT="0" marB="0" anchor="ctr">
                    <a:solidFill>
                      <a:schemeClr val="accent4"/>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800" b="0" dirty="0">
                        <a:solidFill>
                          <a:schemeClr val="tx2"/>
                        </a:solidFill>
                      </a:endParaRPr>
                    </a:p>
                  </a:txBody>
                  <a:tcPr marL="0" marR="0" marT="0" marB="0" anchor="ctr">
                    <a:solidFill>
                      <a:schemeClr val="accent3"/>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800" b="0" dirty="0">
                        <a:solidFill>
                          <a:schemeClr val="tx2"/>
                        </a:solidFill>
                      </a:endParaRPr>
                    </a:p>
                  </a:txBody>
                  <a:tcPr marL="0" marR="0" marT="0" marB="0" anchor="ctr">
                    <a:lnR w="12700" cap="flat" cmpd="sng" algn="ctr">
                      <a:solidFill>
                        <a:schemeClr val="accent1"/>
                      </a:solidFill>
                      <a:prstDash val="solid"/>
                      <a:round/>
                      <a:headEnd type="none" w="med" len="med"/>
                      <a:tailEnd type="none" w="med" len="med"/>
                    </a:lnR>
                    <a:solidFill>
                      <a:schemeClr val="accent2"/>
                    </a:solidFill>
                  </a:tcPr>
                </a:tc>
                <a:tc>
                  <a:txBody>
                    <a:bodyPr/>
                    <a:lstStyle/>
                    <a:p>
                      <a:pPr algn="ctr"/>
                      <a:endParaRPr lang="en-US" sz="800" b="0" dirty="0">
                        <a:solidFill>
                          <a:schemeClr val="tx2"/>
                        </a:solidFill>
                      </a:endParaRPr>
                    </a:p>
                  </a:txBody>
                  <a:tcPr marL="0" marR="0" marT="0" marB="0" anchor="ctr">
                    <a:lnL w="12700" cap="flat" cmpd="sng" algn="ctr">
                      <a:solidFill>
                        <a:schemeClr val="accent1"/>
                      </a:solidFill>
                      <a:prstDash val="solid"/>
                      <a:round/>
                      <a:headEnd type="none" w="med" len="med"/>
                      <a:tailEnd type="none" w="med" len="med"/>
                    </a:lnL>
                    <a:solidFill>
                      <a:schemeClr val="accent4"/>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800" b="0" dirty="0">
                        <a:solidFill>
                          <a:schemeClr val="tx2"/>
                        </a:solidFill>
                      </a:endParaRPr>
                    </a:p>
                  </a:txBody>
                  <a:tcPr marL="0" marR="0" marT="0" marB="0" anchor="ctr">
                    <a:lnR w="12700" cap="flat" cmpd="sng" algn="ctr">
                      <a:solidFill>
                        <a:schemeClr val="accent1"/>
                      </a:solidFill>
                      <a:prstDash val="solid"/>
                      <a:round/>
                      <a:headEnd type="none" w="med" len="med"/>
                      <a:tailEnd type="none" w="med" len="med"/>
                    </a:lnR>
                    <a:solidFill>
                      <a:schemeClr val="accent5"/>
                    </a:solidFill>
                  </a:tcPr>
                </a:tc>
                <a:extLst>
                  <a:ext uri="{0D108BD9-81ED-4DB2-BD59-A6C34878D82A}">
                    <a16:rowId xmlns:a16="http://schemas.microsoft.com/office/drawing/2014/main" val="10001"/>
                  </a:ext>
                </a:extLst>
              </a:tr>
              <a:tr h="350520">
                <a:tc>
                  <a:txBody>
                    <a:bodyPr/>
                    <a:lstStyle/>
                    <a:p>
                      <a:pPr marL="0" indent="0">
                        <a:lnSpc>
                          <a:spcPct val="100000"/>
                        </a:lnSpc>
                      </a:pPr>
                      <a:r>
                        <a:rPr lang="en-GB" sz="1500" b="1" dirty="0"/>
                        <a:t>Patients with certain</a:t>
                      </a:r>
                      <a:r>
                        <a:rPr lang="en-GB" sz="1500" b="1" baseline="0" dirty="0"/>
                        <a:t> DKA</a:t>
                      </a:r>
                      <a:r>
                        <a:rPr lang="en-GB" sz="1500" b="1" dirty="0"/>
                        <a:t>, n (%)</a:t>
                      </a:r>
                      <a:endParaRPr lang="en-GB" sz="1500" b="1" dirty="0">
                        <a:solidFill>
                          <a:schemeClr val="tx2"/>
                        </a:solidFill>
                      </a:endParaRPr>
                    </a:p>
                  </a:txBody>
                  <a:tcPr marL="121920" marR="121920" marT="60960" marB="60960" anchor="ctr"/>
                </a:tc>
                <a:tc>
                  <a:txBody>
                    <a:bodyPr/>
                    <a:lstStyle/>
                    <a:p>
                      <a:pPr algn="ctr"/>
                      <a:r>
                        <a:rPr lang="en-US" sz="1500" dirty="0"/>
                        <a:t>6 (1.2)</a:t>
                      </a:r>
                      <a:endParaRPr lang="en-US" sz="1500" b="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21 (4.3)</a:t>
                      </a:r>
                      <a:endParaRPr lang="en-US" sz="1500" b="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16 (3.3)</a:t>
                      </a:r>
                      <a:endParaRPr lang="en-US" sz="1500" b="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algn="ctr"/>
                      <a:r>
                        <a:rPr lang="en-US" sz="1500" dirty="0"/>
                        <a:t>3 (1.2)</a:t>
                      </a:r>
                      <a:endParaRPr lang="en-US" sz="1500" b="0" dirty="0">
                        <a:solidFill>
                          <a:schemeClr val="tx2"/>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2 (0.8)</a:t>
                      </a:r>
                      <a:endParaRPr lang="en-US" sz="1500" b="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2"/>
                  </a:ext>
                </a:extLst>
              </a:tr>
              <a:tr h="350520">
                <a:tc>
                  <a:txBody>
                    <a:bodyPr/>
                    <a:lstStyle/>
                    <a:p>
                      <a:pPr marL="179388" indent="0">
                        <a:lnSpc>
                          <a:spcPct val="100000"/>
                        </a:lnSpc>
                      </a:pPr>
                      <a:r>
                        <a:rPr lang="en-GB" sz="1500" dirty="0"/>
                        <a:t>Certain DKA events, n</a:t>
                      </a:r>
                      <a:endParaRPr lang="en-GB" sz="1500" b="1" dirty="0">
                        <a:solidFill>
                          <a:schemeClr val="tx2"/>
                        </a:solidFill>
                      </a:endParaRPr>
                    </a:p>
                  </a:txBody>
                  <a:tcPr marL="121920" marR="121920" marT="60960" marB="60960" anchor="ctr"/>
                </a:tc>
                <a:tc>
                  <a:txBody>
                    <a:bodyPr/>
                    <a:lstStyle/>
                    <a:p>
                      <a:pPr algn="ctr"/>
                      <a:r>
                        <a:rPr lang="en-US" sz="1500" dirty="0"/>
                        <a:t>6</a:t>
                      </a:r>
                      <a:endParaRPr lang="en-US" sz="1500" b="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21</a:t>
                      </a:r>
                      <a:endParaRPr lang="en-US" sz="1500" b="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18</a:t>
                      </a:r>
                      <a:endParaRPr lang="en-US" sz="1500" b="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3</a:t>
                      </a:r>
                      <a:endParaRPr lang="en-US" sz="1500" b="0" dirty="0">
                        <a:solidFill>
                          <a:schemeClr val="tx2"/>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a:t>2</a:t>
                      </a:r>
                      <a:endParaRPr lang="en-US" sz="1500" b="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3"/>
                  </a:ext>
                </a:extLst>
              </a:tr>
              <a:tr h="579120">
                <a:tc>
                  <a:txBody>
                    <a:bodyPr/>
                    <a:lstStyle/>
                    <a:p>
                      <a:pPr marL="179388" indent="0">
                        <a:lnSpc>
                          <a:spcPct val="100000"/>
                        </a:lnSpc>
                      </a:pPr>
                      <a:r>
                        <a:rPr lang="en-GB" sz="1500" b="1" dirty="0"/>
                        <a:t>Incidence rate per 100 patient-years</a:t>
                      </a:r>
                      <a:endParaRPr lang="en-GB" sz="1500" b="1" dirty="0">
                        <a:solidFill>
                          <a:schemeClr val="tx2"/>
                        </a:solidFill>
                      </a:endParaRPr>
                    </a:p>
                  </a:txBody>
                  <a:tcPr marL="121920" marR="121920" marT="60960" marB="60960" anchor="ctr"/>
                </a:tc>
                <a:tc>
                  <a:txBody>
                    <a:bodyPr/>
                    <a:lstStyle/>
                    <a:p>
                      <a:pPr algn="ctr"/>
                      <a:r>
                        <a:rPr lang="en-US" sz="1500" b="1" dirty="0"/>
                        <a:t>1.77</a:t>
                      </a:r>
                      <a:endParaRPr lang="en-US" sz="1500" b="1"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a:t>5.94</a:t>
                      </a:r>
                      <a:endParaRPr lang="en-US" sz="1500" b="1"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a:t>5.05</a:t>
                      </a:r>
                      <a:endParaRPr lang="en-US" sz="1500" b="1"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a:t>2.52</a:t>
                      </a:r>
                      <a:endParaRPr lang="en-US" sz="1500" b="1" dirty="0">
                        <a:solidFill>
                          <a:schemeClr val="tx2"/>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b="1" dirty="0"/>
                        <a:t>1.65</a:t>
                      </a:r>
                      <a:endParaRPr lang="en-US" sz="1500" b="1"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4"/>
                  </a:ext>
                </a:extLst>
              </a:tr>
              <a:tr h="350520">
                <a:tc>
                  <a:txBody>
                    <a:bodyPr/>
                    <a:lstStyle/>
                    <a:p>
                      <a:pPr marL="179388" indent="0">
                        <a:lnSpc>
                          <a:spcPct val="100000"/>
                        </a:lnSpc>
                      </a:pPr>
                      <a:r>
                        <a:rPr lang="en-GB" sz="1500" b="0" dirty="0">
                          <a:solidFill>
                            <a:schemeClr val="tx2"/>
                          </a:solidFill>
                        </a:rPr>
                        <a:t>Events by severity, n</a:t>
                      </a:r>
                    </a:p>
                  </a:txBody>
                  <a:tcPr marL="121920" marR="121920" marT="60960" marB="60960" anchor="ctr"/>
                </a:tc>
                <a:tc>
                  <a:txBody>
                    <a:bodyPr/>
                    <a:lstStyle/>
                    <a:p>
                      <a:pPr algn="ctr"/>
                      <a:endParaRPr lang="en-US" sz="1500" b="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500" b="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500" b="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algn="ctr"/>
                      <a:endParaRPr lang="en-US" sz="1500" dirty="0">
                        <a:solidFill>
                          <a:schemeClr val="tx2"/>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algn="ct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5"/>
                  </a:ext>
                </a:extLst>
              </a:tr>
              <a:tr h="326400">
                <a:tc>
                  <a:txBody>
                    <a:bodyPr/>
                    <a:lstStyle/>
                    <a:p>
                      <a:pPr marL="360363" marR="0" indent="0" algn="l" defTabSz="457200" rtl="0" eaLnBrk="1" fontAlgn="auto" latinLnBrk="0" hangingPunct="1">
                        <a:lnSpc>
                          <a:spcPts val="1200"/>
                        </a:lnSpc>
                        <a:spcBef>
                          <a:spcPts val="0"/>
                        </a:spcBef>
                        <a:spcAft>
                          <a:spcPts val="0"/>
                        </a:spcAft>
                        <a:buClrTx/>
                        <a:buSzTx/>
                        <a:buFontTx/>
                        <a:buNone/>
                        <a:tabLst/>
                        <a:defRPr/>
                      </a:pPr>
                      <a:r>
                        <a:rPr lang="en-GB" sz="1500" kern="1200" dirty="0"/>
                        <a:t>Severe</a:t>
                      </a:r>
                      <a:endParaRPr lang="en-US" sz="1500" kern="1200" dirty="0">
                        <a:solidFill>
                          <a:schemeClr val="tx2"/>
                        </a:solidFill>
                        <a:latin typeface="+mn-lt"/>
                        <a:ea typeface="+mn-ea"/>
                        <a:cs typeface="+mn-cs"/>
                      </a:endParaRPr>
                    </a:p>
                  </a:txBody>
                  <a:tcPr marL="121920" marR="121920" marT="60960" marB="60960" anchor="ctr"/>
                </a:tc>
                <a:tc>
                  <a:txBody>
                    <a:bodyPr/>
                    <a:lstStyle/>
                    <a:p>
                      <a:pPr algn="ctr">
                        <a:lnSpc>
                          <a:spcPts val="1200"/>
                        </a:lnSpc>
                      </a:pPr>
                      <a:r>
                        <a:rPr lang="en-US" sz="1500" dirty="0"/>
                        <a:t>1</a:t>
                      </a:r>
                      <a:endParaRPr lang="en-US" sz="150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2</a:t>
                      </a:r>
                      <a:endParaRPr lang="en-US" sz="1500" dirty="0">
                        <a:solidFill>
                          <a:schemeClr val="tx2"/>
                        </a:solidFill>
                      </a:endParaRPr>
                    </a:p>
                  </a:txBody>
                  <a:tcPr marL="121920" marR="121920" marT="60960" marB="60960" anchor="ctr"/>
                </a:tc>
                <a:tc>
                  <a:txBody>
                    <a:bodyPr/>
                    <a:lstStyle/>
                    <a:p>
                      <a:pPr algn="ctr">
                        <a:lnSpc>
                          <a:spcPts val="1200"/>
                        </a:lnSpc>
                      </a:pPr>
                      <a:r>
                        <a:rPr lang="en-US" sz="1500" dirty="0"/>
                        <a:t>6</a:t>
                      </a: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algn="ctr">
                        <a:lnSpc>
                          <a:spcPts val="1200"/>
                        </a:lnSpc>
                      </a:pPr>
                      <a:r>
                        <a:rPr lang="en-US" sz="1500" dirty="0"/>
                        <a:t>1</a:t>
                      </a:r>
                      <a:endParaRPr lang="en-US" sz="1500" strike="sngStrike" dirty="0">
                        <a:solidFill>
                          <a:srgbClr val="FF0000"/>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algn="ctr">
                        <a:lnSpc>
                          <a:spcPts val="1200"/>
                        </a:lnSpc>
                      </a:pPr>
                      <a:r>
                        <a:rPr lang="en-US" sz="1500" dirty="0"/>
                        <a:t>0 </a:t>
                      </a: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6"/>
                  </a:ext>
                </a:extLst>
              </a:tr>
              <a:tr h="326400">
                <a:tc>
                  <a:txBody>
                    <a:bodyPr/>
                    <a:lstStyle/>
                    <a:p>
                      <a:pPr marL="360363" marR="0" indent="0" algn="l" defTabSz="457200" rtl="0" eaLnBrk="1" fontAlgn="auto" latinLnBrk="0" hangingPunct="1">
                        <a:lnSpc>
                          <a:spcPts val="1200"/>
                        </a:lnSpc>
                        <a:spcBef>
                          <a:spcPts val="0"/>
                        </a:spcBef>
                        <a:spcAft>
                          <a:spcPts val="0"/>
                        </a:spcAft>
                        <a:buClrTx/>
                        <a:buSzTx/>
                        <a:buFontTx/>
                        <a:buNone/>
                        <a:tabLst/>
                        <a:defRPr/>
                      </a:pPr>
                      <a:r>
                        <a:rPr lang="en-GB" sz="1500" kern="1200" dirty="0"/>
                        <a:t>Moderate</a:t>
                      </a:r>
                      <a:endParaRPr lang="en-US" sz="1500" kern="1200" dirty="0">
                        <a:solidFill>
                          <a:schemeClr val="tx2"/>
                        </a:solidFill>
                        <a:latin typeface="+mn-lt"/>
                        <a:ea typeface="+mn-ea"/>
                        <a:cs typeface="+mn-cs"/>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4</a:t>
                      </a:r>
                      <a:endParaRPr lang="en-US" sz="150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13</a:t>
                      </a:r>
                      <a:endParaRPr lang="en-US" sz="150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8</a:t>
                      </a: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1</a:t>
                      </a:r>
                      <a:endParaRPr lang="en-US" sz="1500" strike="sngStrike" dirty="0">
                        <a:solidFill>
                          <a:srgbClr val="FF0000"/>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0</a:t>
                      </a: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7"/>
                  </a:ext>
                </a:extLst>
              </a:tr>
              <a:tr h="326400">
                <a:tc>
                  <a:txBody>
                    <a:bodyPr/>
                    <a:lstStyle/>
                    <a:p>
                      <a:pPr marL="360363" marR="0" indent="0" algn="l" defTabSz="457200" rtl="0" eaLnBrk="1" fontAlgn="auto" latinLnBrk="0" hangingPunct="1">
                        <a:lnSpc>
                          <a:spcPts val="1200"/>
                        </a:lnSpc>
                        <a:spcBef>
                          <a:spcPts val="0"/>
                        </a:spcBef>
                        <a:spcAft>
                          <a:spcPts val="0"/>
                        </a:spcAft>
                        <a:buClrTx/>
                        <a:buSzTx/>
                        <a:buFontTx/>
                        <a:buNone/>
                        <a:tabLst/>
                        <a:defRPr/>
                      </a:pPr>
                      <a:r>
                        <a:rPr lang="en-GB" sz="1500" kern="1200" dirty="0"/>
                        <a:t>Mild </a:t>
                      </a:r>
                      <a:endParaRPr lang="en-US" sz="1500" kern="1200" dirty="0">
                        <a:solidFill>
                          <a:schemeClr val="tx2"/>
                        </a:solidFill>
                        <a:latin typeface="+mn-lt"/>
                        <a:ea typeface="+mn-ea"/>
                        <a:cs typeface="+mn-cs"/>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1</a:t>
                      </a:r>
                      <a:endParaRPr lang="en-US" sz="1500" dirty="0">
                        <a:solidFill>
                          <a:schemeClr val="tx2"/>
                        </a:solidFill>
                      </a:endParaRPr>
                    </a:p>
                  </a:txBody>
                  <a:tcPr marL="121920" marR="121920" marT="60960" marB="60960" anchor="ctr"/>
                </a:tc>
                <a:tc>
                  <a:txBody>
                    <a:bodyPr/>
                    <a:lstStyle/>
                    <a:p>
                      <a:pPr algn="ctr">
                        <a:lnSpc>
                          <a:spcPts val="1200"/>
                        </a:lnSpc>
                      </a:pPr>
                      <a:r>
                        <a:rPr lang="en-US" sz="1500" dirty="0"/>
                        <a:t>6</a:t>
                      </a:r>
                      <a:endParaRPr lang="en-US" sz="150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4</a:t>
                      </a: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1</a:t>
                      </a:r>
                      <a:endParaRPr lang="en-US" sz="1500" dirty="0">
                        <a:solidFill>
                          <a:schemeClr val="tx2"/>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dirty="0"/>
                        <a:t>2</a:t>
                      </a:r>
                      <a:endParaRPr lang="en-US" sz="1500" strike="sngStrike" dirty="0">
                        <a:solidFill>
                          <a:srgbClr val="FF0000"/>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8"/>
                  </a:ext>
                </a:extLst>
              </a:tr>
              <a:tr h="350520">
                <a:tc>
                  <a:txBody>
                    <a:bodyPr/>
                    <a:lstStyle/>
                    <a:p>
                      <a:pPr marL="179388" indent="0" algn="l" defTabSz="457200" rtl="0" eaLnBrk="1" latinLnBrk="0" hangingPunct="1">
                        <a:lnSpc>
                          <a:spcPct val="100000"/>
                        </a:lnSpc>
                        <a:spcAft>
                          <a:spcPts val="0"/>
                        </a:spcAft>
                      </a:pPr>
                      <a:r>
                        <a:rPr lang="en-GB" sz="1500" kern="1200" dirty="0"/>
                        <a:t>Outcome of event</a:t>
                      </a:r>
                      <a:endParaRPr lang="en-US" sz="1500" kern="1200" dirty="0">
                        <a:solidFill>
                          <a:schemeClr val="tx2"/>
                        </a:solidFill>
                        <a:latin typeface="+mn-lt"/>
                        <a:ea typeface="+mn-ea"/>
                        <a:cs typeface="+mn-cs"/>
                      </a:endParaRPr>
                    </a:p>
                  </a:txBody>
                  <a:tcPr marL="121920" marR="121920" marT="60960" marB="60960" anchor="ctr"/>
                </a:tc>
                <a:tc>
                  <a:txBody>
                    <a:bodyPr/>
                    <a:lstStyle/>
                    <a:p>
                      <a:endParaRPr lang="en-US" sz="1500" dirty="0"/>
                    </a:p>
                  </a:txBody>
                  <a:tcPr marL="121920" marR="121920" marT="60960" marB="60960" anchor="ctr"/>
                </a:tc>
                <a:tc>
                  <a:txBody>
                    <a:bodyPr/>
                    <a:lstStyle/>
                    <a:p>
                      <a:pPr algn="ctr">
                        <a:lnSpc>
                          <a:spcPts val="1200"/>
                        </a:lnSpc>
                      </a:pPr>
                      <a:endParaRPr lang="en-US" sz="1500" dirty="0">
                        <a:solidFill>
                          <a:schemeClr val="tx2"/>
                        </a:solidFill>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endParaRPr lang="en-US" sz="1500" dirty="0">
                        <a:solidFill>
                          <a:schemeClr val="tx2"/>
                        </a:solidFill>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endParaRPr lang="en-US" sz="1500" dirty="0">
                        <a:solidFill>
                          <a:schemeClr val="tx2"/>
                        </a:solidFill>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09"/>
                  </a:ext>
                </a:extLst>
              </a:tr>
              <a:tr h="326400">
                <a:tc>
                  <a:txBody>
                    <a:bodyPr/>
                    <a:lstStyle/>
                    <a:p>
                      <a:pPr marL="360363" indent="0">
                        <a:lnSpc>
                          <a:spcPts val="1200"/>
                        </a:lnSpc>
                        <a:spcAft>
                          <a:spcPts val="0"/>
                        </a:spcAft>
                      </a:pPr>
                      <a:r>
                        <a:rPr lang="en-GB" sz="1500" kern="1200" dirty="0"/>
                        <a:t>Fatal </a:t>
                      </a:r>
                      <a:endParaRPr lang="en-US" sz="1500" kern="1200" dirty="0">
                        <a:solidFill>
                          <a:schemeClr val="tx2"/>
                        </a:solidFill>
                        <a:latin typeface="+mn-lt"/>
                        <a:ea typeface="+mn-ea"/>
                        <a:cs typeface="+mn-cs"/>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kern="1200" dirty="0"/>
                        <a:t>0</a:t>
                      </a:r>
                      <a:endParaRPr lang="en-US" sz="1500" kern="1200" dirty="0">
                        <a:solidFill>
                          <a:schemeClr val="tx2"/>
                        </a:solidFill>
                        <a:latin typeface="+mn-lt"/>
                        <a:ea typeface="+mn-ea"/>
                        <a:cs typeface="+mn-cs"/>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kern="1200" dirty="0"/>
                        <a:t>0</a:t>
                      </a:r>
                      <a:endParaRPr lang="en-US" sz="1500" kern="1200" dirty="0">
                        <a:solidFill>
                          <a:schemeClr val="tx2"/>
                        </a:solidFill>
                        <a:latin typeface="+mn-lt"/>
                        <a:ea typeface="+mn-ea"/>
                        <a:cs typeface="+mn-cs"/>
                      </a:endParaRPr>
                    </a:p>
                  </a:txBody>
                  <a:tcPr marL="121920" marR="121920" marT="60960" marB="60960" anchor="ct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kern="1200" dirty="0"/>
                        <a:t>1 </a:t>
                      </a:r>
                      <a:endParaRPr lang="en-US" sz="1500" kern="1200" dirty="0">
                        <a:solidFill>
                          <a:schemeClr val="tx2"/>
                        </a:solidFill>
                        <a:latin typeface="+mn-lt"/>
                        <a:ea typeface="+mn-ea"/>
                        <a:cs typeface="+mn-cs"/>
                      </a:endParaRPr>
                    </a:p>
                  </a:txBody>
                  <a:tcPr marL="121920" marR="121920" marT="60960" marB="60960" anchor="ctr">
                    <a:lnR w="12700" cap="flat" cmpd="sng" algn="ctr">
                      <a:solidFill>
                        <a:schemeClr val="accent1"/>
                      </a:solidFill>
                      <a:prstDash val="solid"/>
                      <a:round/>
                      <a:headEnd type="none" w="med" len="med"/>
                      <a:tailEnd type="none" w="med" len="med"/>
                    </a:lnR>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kern="1200" dirty="0"/>
                        <a:t>0</a:t>
                      </a:r>
                      <a:endParaRPr lang="en-US" sz="1500" kern="1200" dirty="0">
                        <a:solidFill>
                          <a:schemeClr val="tx2"/>
                        </a:solidFill>
                        <a:latin typeface="+mn-lt"/>
                        <a:ea typeface="+mn-ea"/>
                        <a:cs typeface="+mn-cs"/>
                      </a:endParaRPr>
                    </a:p>
                  </a:txBody>
                  <a:tcPr marL="121920" marR="121920" marT="60960" marB="60960" anchor="ctr">
                    <a:lnL w="12700" cap="flat" cmpd="sng" algn="ctr">
                      <a:solidFill>
                        <a:schemeClr val="accent1"/>
                      </a:solidFill>
                      <a:prstDash val="solid"/>
                      <a:round/>
                      <a:headEnd type="none" w="med" len="med"/>
                      <a:tailEnd type="none" w="med" len="med"/>
                    </a:lnL>
                  </a:tcPr>
                </a:tc>
                <a:tc>
                  <a:txBody>
                    <a:bodyPr/>
                    <a:lstStyle/>
                    <a:p>
                      <a:pPr marL="0" marR="0" indent="0" algn="ctr" defTabSz="457200" rtl="0" eaLnBrk="1" fontAlgn="auto" latinLnBrk="0" hangingPunct="1">
                        <a:lnSpc>
                          <a:spcPts val="1200"/>
                        </a:lnSpc>
                        <a:spcBef>
                          <a:spcPts val="0"/>
                        </a:spcBef>
                        <a:spcAft>
                          <a:spcPts val="0"/>
                        </a:spcAft>
                        <a:buClrTx/>
                        <a:buSzTx/>
                        <a:buFontTx/>
                        <a:buNone/>
                        <a:tabLst/>
                        <a:defRPr/>
                      </a:pPr>
                      <a:r>
                        <a:rPr lang="en-US" sz="1500" kern="1200" dirty="0"/>
                        <a:t>0</a:t>
                      </a:r>
                      <a:endParaRPr lang="en-US" sz="1500" kern="1200" dirty="0">
                        <a:solidFill>
                          <a:schemeClr val="tx2"/>
                        </a:solidFill>
                        <a:latin typeface="+mn-lt"/>
                        <a:ea typeface="+mn-ea"/>
                        <a:cs typeface="+mn-cs"/>
                      </a:endParaRPr>
                    </a:p>
                  </a:txBody>
                  <a:tcPr marL="121920" marR="121920" marT="60960" marB="60960" anchor="ctr">
                    <a:lnR w="12700" cap="flat" cmpd="sng" algn="ctr">
                      <a:solidFill>
                        <a:schemeClr val="accent1"/>
                      </a:solidFill>
                      <a:prstDash val="solid"/>
                      <a:round/>
                      <a:headEnd type="none" w="med" len="med"/>
                      <a:tailEnd type="none" w="med" len="med"/>
                    </a:lnR>
                  </a:tcPr>
                </a:tc>
                <a:extLst>
                  <a:ext uri="{0D108BD9-81ED-4DB2-BD59-A6C34878D82A}">
                    <a16:rowId xmlns:a16="http://schemas.microsoft.com/office/drawing/2014/main" val="10010"/>
                  </a:ext>
                </a:extLst>
              </a:tr>
            </a:tbl>
          </a:graphicData>
        </a:graphic>
      </p:graphicFrame>
      <p:sp>
        <p:nvSpPr>
          <p:cNvPr id="331779" name="Footer Placeholder 1"/>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eaLnBrk="0" hangingPunct="0">
              <a:spcAft>
                <a:spcPts val="800"/>
              </a:spcAft>
              <a:buClr>
                <a:schemeClr val="accent2"/>
              </a:buClr>
              <a:buSzPct val="100000"/>
              <a:buFont typeface="Arial" panose="020B0604020202020204" pitchFamily="34" charset="0"/>
              <a:buChar char="•"/>
              <a:defRPr>
                <a:solidFill>
                  <a:schemeClr val="tx2"/>
                </a:solidFill>
                <a:latin typeface="Arial" panose="020B0604020202020204" pitchFamily="34" charset="0"/>
                <a:ea typeface="MS PGothic" panose="020B0600070205080204" pitchFamily="34" charset="-128"/>
              </a:defRPr>
            </a:lvl1pPr>
            <a:lvl2pPr marL="986342" indent="-376757" eaLnBrk="0" hangingPunct="0">
              <a:spcAft>
                <a:spcPts val="800"/>
              </a:spcAft>
              <a:buClr>
                <a:schemeClr val="accent2"/>
              </a:buClr>
              <a:buFont typeface="Calibri" panose="020F0502020204030204" pitchFamily="34" charset="0"/>
              <a:buChar char="–"/>
              <a:defRPr>
                <a:solidFill>
                  <a:schemeClr val="tx2"/>
                </a:solidFill>
                <a:latin typeface="Arial" panose="020B0604020202020204" pitchFamily="34" charset="0"/>
                <a:ea typeface="MS PGothic" panose="020B0600070205080204" pitchFamily="34" charset="-128"/>
              </a:defRPr>
            </a:lvl2pPr>
            <a:lvl3pPr marL="1519729" indent="-300559" eaLnBrk="0" hangingPunct="0">
              <a:spcAft>
                <a:spcPts val="800"/>
              </a:spcAft>
              <a:buClr>
                <a:schemeClr val="accent2"/>
              </a:buClr>
              <a:buFont typeface="Arial" panose="020B0604020202020204" pitchFamily="34" charset="0"/>
              <a:buChar char="•"/>
              <a:defRPr sz="2133">
                <a:solidFill>
                  <a:schemeClr val="tx2"/>
                </a:solidFill>
                <a:latin typeface="Arial" panose="020B0604020202020204" pitchFamily="34" charset="0"/>
                <a:ea typeface="MS PGothic" panose="020B0600070205080204" pitchFamily="34" charset="-128"/>
              </a:defRPr>
            </a:lvl3pPr>
            <a:lvl4pPr marL="2129313" indent="-300559" eaLnBrk="0" hangingPunct="0">
              <a:spcAft>
                <a:spcPts val="800"/>
              </a:spcAft>
              <a:buClr>
                <a:schemeClr val="accent2"/>
              </a:buClr>
              <a:buFont typeface="Calibri" panose="020F0502020204030204" pitchFamily="34" charset="0"/>
              <a:buChar char="–"/>
              <a:defRPr sz="2133">
                <a:solidFill>
                  <a:schemeClr val="tx2"/>
                </a:solidFill>
                <a:latin typeface="Arial" panose="020B0604020202020204" pitchFamily="34" charset="0"/>
                <a:ea typeface="MS PGothic" panose="020B0600070205080204" pitchFamily="34" charset="-128"/>
              </a:defRPr>
            </a:lvl4pPr>
            <a:lvl5pPr marL="2738898" indent="-300559" eaLnBrk="0" hangingPunct="0">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5pPr>
            <a:lvl6pPr marL="3348483"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6pPr>
            <a:lvl7pPr marL="3958068"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7pPr>
            <a:lvl8pPr marL="4567652"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8pPr>
            <a:lvl9pPr marL="5177237"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9pPr>
          </a:lstStyle>
          <a:p>
            <a:pPr eaLnBrk="1" hangingPunct="1">
              <a:spcAft>
                <a:spcPct val="0"/>
              </a:spcAft>
              <a:buClrTx/>
              <a:buSzTx/>
              <a:buFontTx/>
              <a:buNone/>
            </a:pPr>
            <a:r>
              <a:rPr lang="en-US" altLang="en-US" sz="1333">
                <a:solidFill>
                  <a:srgbClr val="434343"/>
                </a:solidFill>
              </a:rPr>
              <a:t>*Consists of EASE-2 and EASE-3 data up to 52 weeks; </a:t>
            </a:r>
            <a:r>
              <a:rPr lang="en-GB" altLang="en-US" sz="1333">
                <a:solidFill>
                  <a:srgbClr val="434343"/>
                </a:solidFill>
              </a:rPr>
              <a:t>Treated set. On-treatment analysis. </a:t>
            </a:r>
          </a:p>
          <a:p>
            <a:pPr eaLnBrk="1" hangingPunct="1">
              <a:spcAft>
                <a:spcPct val="0"/>
              </a:spcAft>
              <a:buClrTx/>
              <a:buSzTx/>
              <a:buFontTx/>
              <a:buNone/>
            </a:pPr>
            <a:r>
              <a:rPr lang="en-GB" altLang="en-US" sz="1333" b="1">
                <a:solidFill>
                  <a:srgbClr val="434343"/>
                </a:solidFill>
              </a:rPr>
              <a:t>Female Sex and Insulin Pump Therapy were associated with greater risk</a:t>
            </a:r>
          </a:p>
        </p:txBody>
      </p:sp>
      <p:sp>
        <p:nvSpPr>
          <p:cNvPr id="33178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Aft>
                <a:spcPts val="800"/>
              </a:spcAft>
              <a:buClr>
                <a:schemeClr val="accent2"/>
              </a:buClr>
              <a:buSzPct val="100000"/>
              <a:buFont typeface="Arial" panose="020B0604020202020204" pitchFamily="34" charset="0"/>
              <a:buChar char="•"/>
              <a:defRPr>
                <a:solidFill>
                  <a:schemeClr val="tx2"/>
                </a:solidFill>
                <a:latin typeface="Arial" panose="020B0604020202020204" pitchFamily="34" charset="0"/>
                <a:ea typeface="MS PGothic" panose="020B0600070205080204" pitchFamily="34" charset="-128"/>
              </a:defRPr>
            </a:lvl1pPr>
            <a:lvl2pPr marL="986342" indent="-376757" eaLnBrk="0" hangingPunct="0">
              <a:spcAft>
                <a:spcPts val="800"/>
              </a:spcAft>
              <a:buClr>
                <a:schemeClr val="accent2"/>
              </a:buClr>
              <a:buFont typeface="Calibri" panose="020F0502020204030204" pitchFamily="34" charset="0"/>
              <a:buChar char="–"/>
              <a:defRPr>
                <a:solidFill>
                  <a:schemeClr val="tx2"/>
                </a:solidFill>
                <a:latin typeface="Arial" panose="020B0604020202020204" pitchFamily="34" charset="0"/>
                <a:ea typeface="MS PGothic" panose="020B0600070205080204" pitchFamily="34" charset="-128"/>
              </a:defRPr>
            </a:lvl2pPr>
            <a:lvl3pPr marL="1519729" indent="-300559" eaLnBrk="0" hangingPunct="0">
              <a:spcAft>
                <a:spcPts val="800"/>
              </a:spcAft>
              <a:buClr>
                <a:schemeClr val="accent2"/>
              </a:buClr>
              <a:buFont typeface="Arial" panose="020B0604020202020204" pitchFamily="34" charset="0"/>
              <a:buChar char="•"/>
              <a:defRPr sz="2133">
                <a:solidFill>
                  <a:schemeClr val="tx2"/>
                </a:solidFill>
                <a:latin typeface="Arial" panose="020B0604020202020204" pitchFamily="34" charset="0"/>
                <a:ea typeface="MS PGothic" panose="020B0600070205080204" pitchFamily="34" charset="-128"/>
              </a:defRPr>
            </a:lvl3pPr>
            <a:lvl4pPr marL="2129313" indent="-300559" eaLnBrk="0" hangingPunct="0">
              <a:spcAft>
                <a:spcPts val="800"/>
              </a:spcAft>
              <a:buClr>
                <a:schemeClr val="accent2"/>
              </a:buClr>
              <a:buFont typeface="Calibri" panose="020F0502020204030204" pitchFamily="34" charset="0"/>
              <a:buChar char="–"/>
              <a:defRPr sz="2133">
                <a:solidFill>
                  <a:schemeClr val="tx2"/>
                </a:solidFill>
                <a:latin typeface="Arial" panose="020B0604020202020204" pitchFamily="34" charset="0"/>
                <a:ea typeface="MS PGothic" panose="020B0600070205080204" pitchFamily="34" charset="-128"/>
              </a:defRPr>
            </a:lvl4pPr>
            <a:lvl5pPr marL="2738898" indent="-300559" eaLnBrk="0" hangingPunct="0">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5pPr>
            <a:lvl6pPr marL="3348483"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6pPr>
            <a:lvl7pPr marL="3958068"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7pPr>
            <a:lvl8pPr marL="4567652"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8pPr>
            <a:lvl9pPr marL="5177237" indent="-300559" eaLnBrk="0" fontAlgn="base" hangingPunct="0">
              <a:spcBef>
                <a:spcPct val="0"/>
              </a:spcBef>
              <a:spcAft>
                <a:spcPts val="800"/>
              </a:spcAft>
              <a:buClr>
                <a:schemeClr val="accent2"/>
              </a:buClr>
              <a:buFont typeface="Arial" panose="020B0604020202020204" pitchFamily="34" charset="0"/>
              <a:buChar char="•"/>
              <a:defRPr sz="1867">
                <a:solidFill>
                  <a:schemeClr val="tx2"/>
                </a:solidFill>
                <a:latin typeface="Arial" panose="020B0604020202020204" pitchFamily="34" charset="0"/>
                <a:ea typeface="MS PGothic" panose="020B0600070205080204" pitchFamily="34" charset="-128"/>
              </a:defRPr>
            </a:lvl9pPr>
          </a:lstStyle>
          <a:p>
            <a:pPr eaLnBrk="1" hangingPunct="1">
              <a:spcAft>
                <a:spcPct val="0"/>
              </a:spcAft>
              <a:buClrTx/>
              <a:buSzTx/>
              <a:buFontTx/>
              <a:buNone/>
            </a:pPr>
            <a:fld id="{F0A4ED30-568A-42A1-92C2-31FCCB63BE3B}" type="slidenum">
              <a:rPr lang="en-GB" altLang="en-US">
                <a:solidFill>
                  <a:srgbClr val="364C73"/>
                </a:solidFill>
              </a:rPr>
              <a:pPr eaLnBrk="1" hangingPunct="1">
                <a:spcAft>
                  <a:spcPct val="0"/>
                </a:spcAft>
                <a:buClrTx/>
                <a:buSzTx/>
                <a:buFontTx/>
                <a:buNone/>
              </a:pPr>
              <a:t>34</a:t>
            </a:fld>
            <a:endParaRPr lang="en-GB" altLang="en-US">
              <a:solidFill>
                <a:srgbClr val="364C73"/>
              </a:solidFill>
            </a:endParaRPr>
          </a:p>
        </p:txBody>
      </p:sp>
      <p:sp>
        <p:nvSpPr>
          <p:cNvPr id="8" name="Rectangle 7"/>
          <p:cNvSpPr>
            <a:spLocks noChangeArrowheads="1"/>
          </p:cNvSpPr>
          <p:nvPr/>
        </p:nvSpPr>
        <p:spPr bwMode="auto">
          <a:xfrm>
            <a:off x="8959851" y="2707218"/>
            <a:ext cx="2895600" cy="1297516"/>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3248" tIns="46631" rIns="93248" bIns="46631" anchor="ctr"/>
          <a:lstStyle>
            <a:lvl1pPr marL="228600" indent="-228600" eaLnBrk="0" hangingPunct="0">
              <a:spcAft>
                <a:spcPts val="600"/>
              </a:spcAft>
              <a:buClr>
                <a:schemeClr val="accent2"/>
              </a:buClr>
              <a:buSzPct val="100000"/>
              <a:buFont typeface="Arial" panose="020B0604020202020204" pitchFamily="34" charset="0"/>
              <a:buChar char="•"/>
              <a:defRPr>
                <a:solidFill>
                  <a:schemeClr val="tx2"/>
                </a:solidFill>
                <a:latin typeface="Arial" panose="020B0604020202020204" pitchFamily="34" charset="0"/>
                <a:ea typeface="MS PGothic" panose="020B0600070205080204" pitchFamily="34" charset="-128"/>
              </a:defRPr>
            </a:lvl1pPr>
            <a:lvl2pPr marL="742950" indent="-285750" eaLnBrk="0" hangingPunct="0">
              <a:spcAft>
                <a:spcPts val="600"/>
              </a:spcAft>
              <a:buClr>
                <a:schemeClr val="accent2"/>
              </a:buClr>
              <a:buFont typeface="Calibri" panose="020F0502020204030204" pitchFamily="34" charset="0"/>
              <a:buChar char="–"/>
              <a:defRPr>
                <a:solidFill>
                  <a:schemeClr val="tx2"/>
                </a:solidFill>
                <a:latin typeface="Arial" panose="020B0604020202020204" pitchFamily="34" charset="0"/>
                <a:ea typeface="MS PGothic" panose="020B0600070205080204" pitchFamily="34" charset="-128"/>
              </a:defRPr>
            </a:lvl2pPr>
            <a:lvl3pPr marL="1143000" indent="-228600" eaLnBrk="0" hangingPunct="0">
              <a:spcAft>
                <a:spcPts val="600"/>
              </a:spcAft>
              <a:buClr>
                <a:schemeClr val="accent2"/>
              </a:buClr>
              <a:buFont typeface="Arial" panose="020B0604020202020204" pitchFamily="34" charset="0"/>
              <a:buChar char="•"/>
              <a:defRPr sz="1600">
                <a:solidFill>
                  <a:schemeClr val="tx2"/>
                </a:solidFill>
                <a:latin typeface="Arial" panose="020B0604020202020204" pitchFamily="34" charset="0"/>
                <a:ea typeface="MS PGothic" panose="020B0600070205080204" pitchFamily="34" charset="-128"/>
              </a:defRPr>
            </a:lvl3pPr>
            <a:lvl4pPr marL="1600200" indent="-228600" eaLnBrk="0" hangingPunct="0">
              <a:spcAft>
                <a:spcPts val="600"/>
              </a:spcAft>
              <a:buClr>
                <a:schemeClr val="accent2"/>
              </a:buClr>
              <a:buFont typeface="Calibri" panose="020F0502020204030204" pitchFamily="34" charset="0"/>
              <a:buChar char="–"/>
              <a:defRPr sz="1600">
                <a:solidFill>
                  <a:schemeClr val="tx2"/>
                </a:solidFill>
                <a:latin typeface="Arial" panose="020B0604020202020204" pitchFamily="34" charset="0"/>
                <a:ea typeface="MS PGothic" panose="020B0600070205080204" pitchFamily="34" charset="-128"/>
              </a:defRPr>
            </a:lvl4pPr>
            <a:lvl5pPr marL="2057400" indent="-228600" eaLnBrk="0" hangingPunct="0">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9pPr>
          </a:lstStyle>
          <a:p>
            <a:pPr algn="ctr" eaLnBrk="1" hangingPunct="1">
              <a:spcBef>
                <a:spcPts val="800"/>
              </a:spcBef>
              <a:spcAft>
                <a:spcPct val="0"/>
              </a:spcAft>
              <a:buClr>
                <a:srgbClr val="F0414B"/>
              </a:buClr>
              <a:buSzTx/>
            </a:pPr>
            <a:endParaRPr lang="en-US" altLang="en-US" sz="2667">
              <a:solidFill>
                <a:srgbClr val="5A5A5A"/>
              </a:solidFill>
            </a:endParaRPr>
          </a:p>
        </p:txBody>
      </p:sp>
      <p:sp>
        <p:nvSpPr>
          <p:cNvPr id="331782" name="Title 3"/>
          <p:cNvSpPr txBox="1">
            <a:spLocks/>
          </p:cNvSpPr>
          <p:nvPr/>
        </p:nvSpPr>
        <p:spPr bwMode="auto">
          <a:xfrm>
            <a:off x="342901" y="67733"/>
            <a:ext cx="11518900" cy="1009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49" rIns="121899" bIns="60949" anchor="b"/>
          <a:lstStyle>
            <a:lvl1pPr defTabSz="911225" eaLnBrk="0" hangingPunct="0">
              <a:spcAft>
                <a:spcPts val="600"/>
              </a:spcAft>
              <a:buClr>
                <a:schemeClr val="accent2"/>
              </a:buClr>
              <a:buSzPct val="100000"/>
              <a:buFont typeface="Arial" panose="020B0604020202020204" pitchFamily="34" charset="0"/>
              <a:buChar char="•"/>
              <a:defRPr>
                <a:solidFill>
                  <a:schemeClr val="tx2"/>
                </a:solidFill>
                <a:latin typeface="Arial" panose="020B0604020202020204" pitchFamily="34" charset="0"/>
                <a:ea typeface="MS PGothic" panose="020B0600070205080204" pitchFamily="34" charset="-128"/>
              </a:defRPr>
            </a:lvl1pPr>
            <a:lvl2pPr marL="447675" indent="-271463" defTabSz="911225" eaLnBrk="0" hangingPunct="0">
              <a:spcAft>
                <a:spcPts val="600"/>
              </a:spcAft>
              <a:buClr>
                <a:schemeClr val="accent2"/>
              </a:buClr>
              <a:buFont typeface="Calibri" panose="020F0502020204030204" pitchFamily="34" charset="0"/>
              <a:buChar char="–"/>
              <a:defRPr>
                <a:solidFill>
                  <a:schemeClr val="tx2"/>
                </a:solidFill>
                <a:latin typeface="Arial" panose="020B0604020202020204" pitchFamily="34" charset="0"/>
                <a:ea typeface="MS PGothic" panose="020B0600070205080204" pitchFamily="34" charset="-128"/>
              </a:defRPr>
            </a:lvl2pPr>
            <a:lvl3pPr marL="627063" indent="-174625" defTabSz="911225" eaLnBrk="0" hangingPunct="0">
              <a:spcAft>
                <a:spcPts val="600"/>
              </a:spcAft>
              <a:buClr>
                <a:schemeClr val="accent2"/>
              </a:buClr>
              <a:buFont typeface="Arial" panose="020B0604020202020204" pitchFamily="34" charset="0"/>
              <a:buChar char="•"/>
              <a:defRPr sz="1600">
                <a:solidFill>
                  <a:schemeClr val="tx2"/>
                </a:solidFill>
                <a:latin typeface="Arial" panose="020B0604020202020204" pitchFamily="34" charset="0"/>
                <a:ea typeface="MS PGothic" panose="020B0600070205080204" pitchFamily="34" charset="-128"/>
              </a:defRPr>
            </a:lvl3pPr>
            <a:lvl4pPr marL="893763" indent="-263525" defTabSz="911225" eaLnBrk="0" hangingPunct="0">
              <a:spcAft>
                <a:spcPts val="600"/>
              </a:spcAft>
              <a:buClr>
                <a:schemeClr val="accent2"/>
              </a:buClr>
              <a:buFont typeface="Calibri" panose="020F0502020204030204" pitchFamily="34" charset="0"/>
              <a:buChar char="–"/>
              <a:defRPr sz="1600">
                <a:solidFill>
                  <a:schemeClr val="tx2"/>
                </a:solidFill>
                <a:latin typeface="Arial" panose="020B0604020202020204" pitchFamily="34" charset="0"/>
                <a:ea typeface="MS PGothic" panose="020B0600070205080204" pitchFamily="34" charset="-128"/>
              </a:defRPr>
            </a:lvl4pPr>
            <a:lvl5pPr marL="1077913" indent="-180975" defTabSz="911225" eaLnBrk="0" hangingPunct="0">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5pPr>
            <a:lvl6pPr marL="1535113" indent="-180975" defTabSz="911225"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6pPr>
            <a:lvl7pPr marL="1992313" indent="-180975" defTabSz="911225"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7pPr>
            <a:lvl8pPr marL="2449513" indent="-180975" defTabSz="911225"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8pPr>
            <a:lvl9pPr marL="2906713" indent="-180975" defTabSz="911225" eaLnBrk="0" fontAlgn="base" hangingPunct="0">
              <a:spcBef>
                <a:spcPct val="0"/>
              </a:spcBef>
              <a:spcAft>
                <a:spcPts val="600"/>
              </a:spcAft>
              <a:buClr>
                <a:schemeClr val="accent2"/>
              </a:buClr>
              <a:buFont typeface="Arial" panose="020B0604020202020204" pitchFamily="34" charset="0"/>
              <a:buChar char="•"/>
              <a:defRPr sz="1400">
                <a:solidFill>
                  <a:schemeClr val="tx2"/>
                </a:solidFill>
                <a:latin typeface="Arial" panose="020B0604020202020204" pitchFamily="34" charset="0"/>
                <a:ea typeface="MS PGothic" panose="020B0600070205080204" pitchFamily="34" charset="-128"/>
              </a:defRPr>
            </a:lvl9pPr>
          </a:lstStyle>
          <a:p>
            <a:pPr eaLnBrk="1" hangingPunct="1">
              <a:spcAft>
                <a:spcPct val="0"/>
              </a:spcAft>
              <a:buClrTx/>
              <a:buSzTx/>
              <a:buFontTx/>
              <a:buNone/>
            </a:pPr>
            <a:r>
              <a:rPr lang="en-GB" altLang="en-US" sz="3733" b="1">
                <a:solidFill>
                  <a:srgbClr val="000000"/>
                </a:solidFill>
                <a:latin typeface="Calibri" panose="020F0502020204030204" pitchFamily="34" charset="0"/>
              </a:rPr>
              <a:t>Adjudication results: Certain DKA</a:t>
            </a:r>
            <a:endParaRPr lang="en-US" altLang="en-US" sz="3733" b="1">
              <a:solidFill>
                <a:srgbClr val="000000"/>
              </a:solidFill>
              <a:latin typeface="Calibri" panose="020F0502020204030204" pitchFamily="34" charset="0"/>
            </a:endParaRPr>
          </a:p>
        </p:txBody>
      </p:sp>
    </p:spTree>
    <p:extLst>
      <p:ext uri="{BB962C8B-B14F-4D97-AF65-F5344CB8AC3E}">
        <p14:creationId xmlns:p14="http://schemas.microsoft.com/office/powerpoint/2010/main" val="384046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Euglycemic</a:t>
            </a:r>
            <a:r>
              <a:rPr lang="en-US" dirty="0"/>
              <a:t> DKA</a:t>
            </a:r>
          </a:p>
        </p:txBody>
      </p:sp>
      <p:sp>
        <p:nvSpPr>
          <p:cNvPr id="3" name="Content Placeholder 2"/>
          <p:cNvSpPr>
            <a:spLocks noGrp="1"/>
          </p:cNvSpPr>
          <p:nvPr>
            <p:ph idx="1"/>
          </p:nvPr>
        </p:nvSpPr>
        <p:spPr/>
        <p:txBody>
          <a:bodyPr/>
          <a:lstStyle/>
          <a:p>
            <a:r>
              <a:rPr lang="en-CA" altLang="en-US" sz="2200" dirty="0"/>
              <a:t>Background population risk (</a:t>
            </a:r>
            <a:r>
              <a:rPr lang="en-CA" altLang="en-US" sz="2200" dirty="0">
                <a:sym typeface="Symbol" panose="05050102010706020507" pitchFamily="18" charset="2"/>
              </a:rPr>
              <a:t>5-7%), higher A1C higher risk </a:t>
            </a:r>
          </a:p>
          <a:p>
            <a:r>
              <a:rPr lang="en-CA" altLang="en-US" sz="2200" dirty="0"/>
              <a:t>known mechanistic relationship between </a:t>
            </a:r>
            <a:r>
              <a:rPr lang="en-CA" altLang="en-US" sz="2200" dirty="0" err="1"/>
              <a:t>SGLTi</a:t>
            </a:r>
            <a:r>
              <a:rPr lang="en-CA" altLang="en-US" sz="2200" dirty="0"/>
              <a:t> and DKA</a:t>
            </a:r>
          </a:p>
          <a:p>
            <a:pPr marL="741363" lvl="1" indent="-284163"/>
            <a:r>
              <a:rPr lang="en-CA" altLang="en-US" dirty="0"/>
              <a:t>Metabolism shift and decreased insulin doses </a:t>
            </a:r>
            <a:r>
              <a:rPr lang="en-CA" altLang="en-US" dirty="0">
                <a:sym typeface="Symbol" panose="05050102010706020507" pitchFamily="18" charset="2"/>
              </a:rPr>
              <a:t> lipolysis and </a:t>
            </a:r>
            <a:r>
              <a:rPr lang="en-CA" altLang="en-US" dirty="0" err="1">
                <a:sym typeface="Symbol" panose="05050102010706020507" pitchFamily="18" charset="2"/>
              </a:rPr>
              <a:t>ketogenesis</a:t>
            </a:r>
            <a:endParaRPr lang="en-CA" altLang="en-US" dirty="0">
              <a:sym typeface="Symbol" panose="05050102010706020507" pitchFamily="18" charset="2"/>
            </a:endParaRPr>
          </a:p>
          <a:p>
            <a:pPr marL="741363" lvl="1" indent="-284163"/>
            <a:r>
              <a:rPr lang="en-CA" altLang="en-US" dirty="0" err="1">
                <a:sym typeface="Symbol" panose="05050102010706020507" pitchFamily="18" charset="2"/>
              </a:rPr>
              <a:t>Hyperglucagonemia</a:t>
            </a:r>
            <a:r>
              <a:rPr lang="en-CA" altLang="en-US" dirty="0">
                <a:sym typeface="Symbol" panose="05050102010706020507" pitchFamily="18" charset="2"/>
              </a:rPr>
              <a:t> (SGLT2 expression in pancreatic alpha cells)</a:t>
            </a:r>
          </a:p>
          <a:p>
            <a:pPr marL="741363" lvl="1" indent="-284163"/>
            <a:r>
              <a:rPr lang="en-CA" altLang="en-US" dirty="0">
                <a:sym typeface="Symbol" panose="05050102010706020507" pitchFamily="18" charset="2"/>
              </a:rPr>
              <a:t>[Decreased urinary ketone excretion (SLC5A8 Na+ and ketone co-transporter)]</a:t>
            </a:r>
          </a:p>
          <a:p>
            <a:pPr marL="741363" lvl="1" indent="-284163"/>
            <a:r>
              <a:rPr lang="en-CA" altLang="en-US" dirty="0">
                <a:sym typeface="Symbol" panose="05050102010706020507" pitchFamily="18" charset="2"/>
              </a:rPr>
              <a:t>~doubling of risk observed in T2D</a:t>
            </a:r>
          </a:p>
          <a:p>
            <a:r>
              <a:rPr lang="en-CA" altLang="en-US" sz="2200" dirty="0"/>
              <a:t>Successfully adapted high-risk therapies into practice in the past, we can we do it with SGLT2i in T1D </a:t>
            </a:r>
          </a:p>
          <a:p>
            <a:endParaRPr lang="en-US" dirty="0"/>
          </a:p>
        </p:txBody>
      </p:sp>
    </p:spTree>
    <p:extLst>
      <p:ext uri="{BB962C8B-B14F-4D97-AF65-F5344CB8AC3E}">
        <p14:creationId xmlns:p14="http://schemas.microsoft.com/office/powerpoint/2010/main" val="28738926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4DAD3-10B3-D069-C71E-A9F54144038D}"/>
              </a:ext>
            </a:extLst>
          </p:cNvPr>
          <p:cNvSpPr>
            <a:spLocks noGrp="1"/>
          </p:cNvSpPr>
          <p:nvPr>
            <p:ph type="title"/>
          </p:nvPr>
        </p:nvSpPr>
        <p:spPr>
          <a:xfrm>
            <a:off x="838200" y="-15465"/>
            <a:ext cx="10515600" cy="963613"/>
          </a:xfrm>
          <a:ln>
            <a:noFill/>
          </a:ln>
        </p:spPr>
        <p:txBody>
          <a:bodyPr>
            <a:normAutofit/>
          </a:bodyPr>
          <a:lstStyle/>
          <a:p>
            <a:r>
              <a:rPr lang="en-US" sz="2800" b="1" dirty="0">
                <a:solidFill>
                  <a:srgbClr val="213966"/>
                </a:solidFill>
                <a:latin typeface="Calibri" panose="020F0502020204030204" pitchFamily="34" charset="0"/>
                <a:cs typeface="Calibri" panose="020F0502020204030204" pitchFamily="34" charset="0"/>
              </a:rPr>
              <a:t>Prediction of DKA by On-therapy Ketone Levels in the EASE Program</a:t>
            </a:r>
          </a:p>
        </p:txBody>
      </p:sp>
      <p:pic>
        <p:nvPicPr>
          <p:cNvPr id="4" name="Picture 7" descr="Chart, line chart&#10;&#10;Description automatically generated">
            <a:extLst>
              <a:ext uri="{FF2B5EF4-FFF2-40B4-BE49-F238E27FC236}">
                <a16:creationId xmlns:a16="http://schemas.microsoft.com/office/drawing/2014/main" id="{6FB395B9-FEF2-0057-3D96-471F4EA4BA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 t="5528" r="50915" b="-963"/>
          <a:stretch/>
        </p:blipFill>
        <p:spPr bwMode="auto">
          <a:xfrm>
            <a:off x="3699557" y="851611"/>
            <a:ext cx="4239680" cy="362038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5DF2C361-2814-D21E-E853-0A91D354D0DE}"/>
              </a:ext>
            </a:extLst>
          </p:cNvPr>
          <p:cNvGraphicFramePr>
            <a:graphicFrameLocks noGrp="1"/>
          </p:cNvGraphicFramePr>
          <p:nvPr/>
        </p:nvGraphicFramePr>
        <p:xfrm>
          <a:off x="732116" y="4356976"/>
          <a:ext cx="10402084" cy="1371600"/>
        </p:xfrm>
        <a:graphic>
          <a:graphicData uri="http://schemas.openxmlformats.org/drawingml/2006/table">
            <a:tbl>
              <a:tblPr firstRow="1" firstCol="1" bandRow="1"/>
              <a:tblGrid>
                <a:gridCol w="3051003">
                  <a:extLst>
                    <a:ext uri="{9D8B030D-6E8A-4147-A177-3AD203B41FA5}">
                      <a16:colId xmlns:a16="http://schemas.microsoft.com/office/drawing/2014/main" val="2488658273"/>
                    </a:ext>
                  </a:extLst>
                </a:gridCol>
                <a:gridCol w="1426008">
                  <a:extLst>
                    <a:ext uri="{9D8B030D-6E8A-4147-A177-3AD203B41FA5}">
                      <a16:colId xmlns:a16="http://schemas.microsoft.com/office/drawing/2014/main" val="1643512088"/>
                    </a:ext>
                  </a:extLst>
                </a:gridCol>
                <a:gridCol w="1185200">
                  <a:extLst>
                    <a:ext uri="{9D8B030D-6E8A-4147-A177-3AD203B41FA5}">
                      <a16:colId xmlns:a16="http://schemas.microsoft.com/office/drawing/2014/main" val="4133775616"/>
                    </a:ext>
                  </a:extLst>
                </a:gridCol>
                <a:gridCol w="1185200">
                  <a:extLst>
                    <a:ext uri="{9D8B030D-6E8A-4147-A177-3AD203B41FA5}">
                      <a16:colId xmlns:a16="http://schemas.microsoft.com/office/drawing/2014/main" val="3211335627"/>
                    </a:ext>
                  </a:extLst>
                </a:gridCol>
                <a:gridCol w="789514">
                  <a:extLst>
                    <a:ext uri="{9D8B030D-6E8A-4147-A177-3AD203B41FA5}">
                      <a16:colId xmlns:a16="http://schemas.microsoft.com/office/drawing/2014/main" val="3469257407"/>
                    </a:ext>
                  </a:extLst>
                </a:gridCol>
                <a:gridCol w="790444">
                  <a:extLst>
                    <a:ext uri="{9D8B030D-6E8A-4147-A177-3AD203B41FA5}">
                      <a16:colId xmlns:a16="http://schemas.microsoft.com/office/drawing/2014/main" val="263515433"/>
                    </a:ext>
                  </a:extLst>
                </a:gridCol>
                <a:gridCol w="658548">
                  <a:extLst>
                    <a:ext uri="{9D8B030D-6E8A-4147-A177-3AD203B41FA5}">
                      <a16:colId xmlns:a16="http://schemas.microsoft.com/office/drawing/2014/main" val="3985159854"/>
                    </a:ext>
                  </a:extLst>
                </a:gridCol>
                <a:gridCol w="657619">
                  <a:extLst>
                    <a:ext uri="{9D8B030D-6E8A-4147-A177-3AD203B41FA5}">
                      <a16:colId xmlns:a16="http://schemas.microsoft.com/office/drawing/2014/main" val="3245716522"/>
                    </a:ext>
                  </a:extLst>
                </a:gridCol>
                <a:gridCol w="658548">
                  <a:extLst>
                    <a:ext uri="{9D8B030D-6E8A-4147-A177-3AD203B41FA5}">
                      <a16:colId xmlns:a16="http://schemas.microsoft.com/office/drawing/2014/main" val="740126666"/>
                    </a:ext>
                  </a:extLst>
                </a:gridCol>
              </a:tblGrid>
              <a:tr h="240425">
                <a:tc>
                  <a:txBody>
                    <a:bodyPr/>
                    <a:lstStyle/>
                    <a:p>
                      <a:r>
                        <a:rPr lang="en-CA" sz="1800" b="1" dirty="0">
                          <a:effectLst/>
                          <a:latin typeface="Calibri" panose="020F0502020204030204" pitchFamily="34" charset="0"/>
                          <a:ea typeface="Calibri" panose="020F0502020204030204" pitchFamily="34" charset="0"/>
                          <a:cs typeface="Arial" panose="020B0604020202020204" pitchFamily="34" charset="0"/>
                        </a:rPr>
                        <a:t>Definition </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dirty="0">
                          <a:effectLst/>
                          <a:latin typeface="Calibri" panose="020F0502020204030204" pitchFamily="34" charset="0"/>
                          <a:ea typeface="Calibri" panose="020F0502020204030204" pitchFamily="34" charset="0"/>
                          <a:cs typeface="Arial" panose="020B0604020202020204" pitchFamily="34" charset="0"/>
                        </a:rPr>
                        <a:t>Threshold</a:t>
                      </a:r>
                      <a:r>
                        <a:rPr lang="en-CA" sz="1800" b="1" baseline="0" dirty="0">
                          <a:effectLst/>
                          <a:latin typeface="Calibri" panose="020F0502020204030204" pitchFamily="34" charset="0"/>
                          <a:ea typeface="Calibri" panose="020F0502020204030204" pitchFamily="34" charset="0"/>
                          <a:cs typeface="Arial" panose="020B0604020202020204" pitchFamily="34" charset="0"/>
                        </a:rPr>
                        <a:t> </a:t>
                      </a:r>
                      <a:r>
                        <a:rPr lang="en-CA" sz="1800" b="1" dirty="0">
                          <a:effectLst/>
                          <a:latin typeface="Calibri" panose="020F0502020204030204" pitchFamily="34" charset="0"/>
                          <a:ea typeface="Calibri" panose="020F0502020204030204" pitchFamily="34" charset="0"/>
                          <a:cs typeface="Arial" panose="020B0604020202020204" pitchFamily="34" charset="0"/>
                        </a:rPr>
                        <a:t>(≥)</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dirty="0">
                          <a:effectLst/>
                          <a:latin typeface="Calibri" panose="020F0502020204030204" pitchFamily="34" charset="0"/>
                          <a:ea typeface="Calibri" panose="020F0502020204030204" pitchFamily="34" charset="0"/>
                          <a:cs typeface="Arial" panose="020B0604020202020204" pitchFamily="34" charset="0"/>
                        </a:rPr>
                        <a:t>Sensitivity</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dirty="0">
                          <a:effectLst/>
                          <a:latin typeface="Calibri" panose="020F0502020204030204" pitchFamily="34" charset="0"/>
                          <a:ea typeface="Calibri" panose="020F0502020204030204" pitchFamily="34" charset="0"/>
                          <a:cs typeface="Arial" panose="020B0604020202020204" pitchFamily="34" charset="0"/>
                        </a:rPr>
                        <a:t>Specificity</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dirty="0">
                          <a:effectLst/>
                          <a:latin typeface="Calibri" panose="020F0502020204030204" pitchFamily="34" charset="0"/>
                          <a:ea typeface="Calibri" panose="020F0502020204030204" pitchFamily="34" charset="0"/>
                          <a:cs typeface="Arial" panose="020B0604020202020204" pitchFamily="34" charset="0"/>
                        </a:rPr>
                        <a:t>PPV</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dirty="0">
                          <a:effectLst/>
                          <a:latin typeface="Calibri" panose="020F0502020204030204" pitchFamily="34" charset="0"/>
                          <a:ea typeface="Calibri" panose="020F0502020204030204" pitchFamily="34" charset="0"/>
                          <a:cs typeface="Arial" panose="020B0604020202020204" pitchFamily="34" charset="0"/>
                        </a:rPr>
                        <a:t>NPV</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a:effectLst/>
                          <a:latin typeface="Calibri" panose="020F0502020204030204" pitchFamily="34" charset="0"/>
                          <a:ea typeface="Calibri" panose="020F0502020204030204" pitchFamily="34" charset="0"/>
                          <a:cs typeface="Arial" panose="020B0604020202020204" pitchFamily="34" charset="0"/>
                        </a:rPr>
                        <a:t>LR+</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a:effectLst/>
                          <a:latin typeface="Calibri" panose="020F0502020204030204" pitchFamily="34" charset="0"/>
                          <a:ea typeface="Calibri" panose="020F0502020204030204" pitchFamily="34" charset="0"/>
                          <a:cs typeface="Arial" panose="020B0604020202020204" pitchFamily="34" charset="0"/>
                        </a:rPr>
                        <a:t>LR-</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CA" sz="1800" b="1" dirty="0">
                          <a:effectLst/>
                          <a:latin typeface="Calibri" panose="020F0502020204030204" pitchFamily="34" charset="0"/>
                          <a:ea typeface="Calibri" panose="020F0502020204030204" pitchFamily="34" charset="0"/>
                          <a:cs typeface="Arial" panose="020B0604020202020204" pitchFamily="34" charset="0"/>
                        </a:rPr>
                        <a:t>DOR</a:t>
                      </a: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7162359"/>
                  </a:ext>
                </a:extLst>
              </a:tr>
              <a:tr h="240425">
                <a:tc>
                  <a:txBody>
                    <a:bodyPr/>
                    <a:lstStyle/>
                    <a:p>
                      <a:r>
                        <a:rPr lang="en-CA" sz="1800" b="1" dirty="0">
                          <a:effectLst/>
                          <a:latin typeface="Calibri" panose="020F0502020204030204" pitchFamily="34" charset="0"/>
                          <a:ea typeface="Calibri" panose="020F0502020204030204" pitchFamily="34" charset="0"/>
                          <a:cs typeface="Arial" panose="020B0604020202020204" pitchFamily="34" charset="0"/>
                        </a:rPr>
                        <a:t>Max Ketone (AUC = 0.764)</a:t>
                      </a:r>
                      <a:endParaRPr lang="en-CA"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r>
                        <a:rPr lang="en-CA" sz="18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0834883"/>
                  </a:ext>
                </a:extLst>
              </a:tr>
              <a:tr h="188156">
                <a:tc>
                  <a:txBody>
                    <a:bodyPr/>
                    <a:lstStyle/>
                    <a:p>
                      <a:r>
                        <a:rPr lang="en-CA" sz="1800">
                          <a:effectLst/>
                          <a:latin typeface="Calibri" panose="020F0502020204030204" pitchFamily="34" charset="0"/>
                          <a:ea typeface="Calibri" panose="020F0502020204030204" pitchFamily="34" charset="0"/>
                          <a:cs typeface="Arial" panose="020B0604020202020204" pitchFamily="34" charset="0"/>
                        </a:rPr>
                        <a:t>Optimal</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0.7</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70%</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75%</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14%</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98%</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2.7</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0.4</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6.8</a:t>
                      </a:r>
                    </a:p>
                  </a:txBody>
                  <a:tcPr marL="68580" marR="68580" marT="0" marB="0">
                    <a:lnL>
                      <a:noFill/>
                    </a:lnL>
                    <a:lnR>
                      <a:noFill/>
                    </a:lnR>
                    <a:lnT>
                      <a:noFill/>
                    </a:lnT>
                    <a:lnB>
                      <a:noFill/>
                    </a:lnB>
                  </a:tcPr>
                </a:tc>
                <a:extLst>
                  <a:ext uri="{0D108BD9-81ED-4DB2-BD59-A6C34878D82A}">
                    <a16:rowId xmlns:a16="http://schemas.microsoft.com/office/drawing/2014/main" val="2159830605"/>
                  </a:ext>
                </a:extLst>
              </a:tr>
              <a:tr h="240425">
                <a:tc>
                  <a:txBody>
                    <a:bodyPr/>
                    <a:lstStyle/>
                    <a:p>
                      <a:r>
                        <a:rPr lang="en-CA" sz="1800">
                          <a:effectLst/>
                          <a:latin typeface="Calibri" panose="020F0502020204030204" pitchFamily="34" charset="0"/>
                          <a:ea typeface="Calibri" panose="020F0502020204030204" pitchFamily="34" charset="0"/>
                          <a:cs typeface="Arial" panose="020B0604020202020204" pitchFamily="34" charset="0"/>
                        </a:rPr>
                        <a:t>Favors sensitivity </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0.5</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77%</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63%</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11%</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98%</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2.1</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0.4</a:t>
                      </a:r>
                    </a:p>
                  </a:txBody>
                  <a:tcPr marL="68580" marR="68580" marT="0" marB="0">
                    <a:lnL>
                      <a:noFill/>
                    </a:lnL>
                    <a:lnR>
                      <a:noFill/>
                    </a:lnR>
                    <a:lnT>
                      <a:noFill/>
                    </a:lnT>
                    <a:lnB>
                      <a:noFill/>
                    </a:lnB>
                  </a:tcPr>
                </a:tc>
                <a:tc>
                  <a:txBody>
                    <a:bodyPr/>
                    <a:lstStyle/>
                    <a:p>
                      <a:pPr algn="ctr"/>
                      <a:r>
                        <a:rPr lang="en-CA" sz="1800" dirty="0">
                          <a:effectLst/>
                          <a:latin typeface="Calibri" panose="020F0502020204030204" pitchFamily="34" charset="0"/>
                          <a:ea typeface="Calibri" panose="020F0502020204030204" pitchFamily="34" charset="0"/>
                          <a:cs typeface="Arial" panose="020B0604020202020204" pitchFamily="34" charset="0"/>
                        </a:rPr>
                        <a:t>5.9</a:t>
                      </a:r>
                    </a:p>
                  </a:txBody>
                  <a:tcPr marL="68580" marR="68580" marT="0" marB="0">
                    <a:lnL>
                      <a:noFill/>
                    </a:lnL>
                    <a:lnR>
                      <a:noFill/>
                    </a:lnR>
                    <a:lnT>
                      <a:noFill/>
                    </a:lnT>
                    <a:lnB>
                      <a:noFill/>
                    </a:lnB>
                  </a:tcPr>
                </a:tc>
                <a:extLst>
                  <a:ext uri="{0D108BD9-81ED-4DB2-BD59-A6C34878D82A}">
                    <a16:rowId xmlns:a16="http://schemas.microsoft.com/office/drawing/2014/main" val="311422465"/>
                  </a:ext>
                </a:extLst>
              </a:tr>
              <a:tr h="240425">
                <a:tc>
                  <a:txBody>
                    <a:bodyPr/>
                    <a:lstStyle/>
                    <a:p>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Favors specificity</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0.8</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66%</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80%</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16%</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98%</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3.2</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0.4</a:t>
                      </a:r>
                    </a:p>
                  </a:txBody>
                  <a:tcPr marL="68580" marR="68580" marT="0" marB="0">
                    <a:lnL>
                      <a:noFill/>
                    </a:lnL>
                    <a:lnR>
                      <a:noFill/>
                    </a:lnR>
                    <a:lnT>
                      <a:noFill/>
                    </a:lnT>
                    <a:lnB>
                      <a:noFill/>
                    </a:lnB>
                  </a:tcPr>
                </a:tc>
                <a:tc>
                  <a:txBody>
                    <a:bodyPr/>
                    <a:lstStyle/>
                    <a:p>
                      <a:pPr algn="ctr"/>
                      <a:r>
                        <a:rPr lang="en-CA" sz="1800" dirty="0">
                          <a:solidFill>
                            <a:srgbClr val="2A80AB"/>
                          </a:solidFill>
                          <a:effectLst/>
                          <a:latin typeface="Calibri" panose="020F0502020204030204" pitchFamily="34" charset="0"/>
                          <a:ea typeface="Calibri" panose="020F0502020204030204" pitchFamily="34" charset="0"/>
                          <a:cs typeface="Arial" panose="020B0604020202020204" pitchFamily="34" charset="0"/>
                        </a:rPr>
                        <a:t>7.6</a:t>
                      </a:r>
                    </a:p>
                  </a:txBody>
                  <a:tcPr marL="68580" marR="68580" marT="0" marB="0">
                    <a:lnL>
                      <a:noFill/>
                    </a:lnL>
                    <a:lnR>
                      <a:noFill/>
                    </a:lnR>
                    <a:lnT>
                      <a:noFill/>
                    </a:lnT>
                    <a:lnB>
                      <a:noFill/>
                    </a:lnB>
                  </a:tcPr>
                </a:tc>
                <a:extLst>
                  <a:ext uri="{0D108BD9-81ED-4DB2-BD59-A6C34878D82A}">
                    <a16:rowId xmlns:a16="http://schemas.microsoft.com/office/drawing/2014/main" val="2154860981"/>
                  </a:ext>
                </a:extLst>
              </a:tr>
            </a:tbl>
          </a:graphicData>
        </a:graphic>
      </p:graphicFrame>
      <p:sp>
        <p:nvSpPr>
          <p:cNvPr id="7" name="TextBox 6">
            <a:extLst>
              <a:ext uri="{FF2B5EF4-FFF2-40B4-BE49-F238E27FC236}">
                <a16:creationId xmlns:a16="http://schemas.microsoft.com/office/drawing/2014/main" id="{D89F2F84-8860-A099-8744-B53BE91B526B}"/>
              </a:ext>
            </a:extLst>
          </p:cNvPr>
          <p:cNvSpPr txBox="1"/>
          <p:nvPr/>
        </p:nvSpPr>
        <p:spPr>
          <a:xfrm>
            <a:off x="3993694" y="6138501"/>
            <a:ext cx="6513945" cy="646331"/>
          </a:xfrm>
          <a:prstGeom prst="rect">
            <a:avLst/>
          </a:prstGeom>
          <a:noFill/>
        </p:spPr>
        <p:txBody>
          <a:bodyPr wrap="square" rtlCol="0">
            <a:spAutoFit/>
          </a:bodyPr>
          <a:lstStyle/>
          <a:p>
            <a:r>
              <a:rPr lang="en-US" b="1" dirty="0">
                <a:solidFill>
                  <a:srgbClr val="2A80AB"/>
                </a:solidFill>
                <a:latin typeface="Calibri" panose="020F0502020204030204" pitchFamily="34" charset="0"/>
                <a:cs typeface="Calibri" panose="020F0502020204030204" pitchFamily="34" charset="0"/>
              </a:rPr>
              <a:t>Non-</a:t>
            </a:r>
            <a:r>
              <a:rPr lang="en-US" b="1" dirty="0" err="1">
                <a:solidFill>
                  <a:srgbClr val="2A80AB"/>
                </a:solidFill>
                <a:latin typeface="Calibri" panose="020F0502020204030204" pitchFamily="34" charset="0"/>
                <a:cs typeface="Calibri" panose="020F0502020204030204" pitchFamily="34" charset="0"/>
              </a:rPr>
              <a:t>SGLTi</a:t>
            </a:r>
            <a:r>
              <a:rPr lang="en-US" b="1" dirty="0">
                <a:solidFill>
                  <a:srgbClr val="2A80AB"/>
                </a:solidFill>
                <a:latin typeface="Calibri" panose="020F0502020204030204" pitchFamily="34" charset="0"/>
                <a:cs typeface="Calibri" panose="020F0502020204030204" pitchFamily="34" charset="0"/>
              </a:rPr>
              <a:t> Users: Song et al. Diabetes Care 2023</a:t>
            </a:r>
          </a:p>
          <a:p>
            <a:r>
              <a:rPr lang="en-US" b="1" dirty="0" err="1">
                <a:solidFill>
                  <a:srgbClr val="2A80AB"/>
                </a:solidFill>
                <a:latin typeface="Calibri" panose="020F0502020204030204" pitchFamily="34" charset="0"/>
                <a:cs typeface="Calibri" panose="020F0502020204030204" pitchFamily="34" charset="0"/>
              </a:rPr>
              <a:t>SGLTi</a:t>
            </a:r>
            <a:r>
              <a:rPr lang="en-US" b="1" dirty="0">
                <a:solidFill>
                  <a:srgbClr val="2A80AB"/>
                </a:solidFill>
                <a:latin typeface="Calibri" panose="020F0502020204030204" pitchFamily="34" charset="0"/>
                <a:cs typeface="Calibri" panose="020F0502020204030204" pitchFamily="34" charset="0"/>
              </a:rPr>
              <a:t> Uses: Bapat et al. in preparation (ADA 2024 Abstract) </a:t>
            </a:r>
          </a:p>
        </p:txBody>
      </p:sp>
      <p:pic>
        <p:nvPicPr>
          <p:cNvPr id="9" name="Picture 17" descr="https://tse1.mm.bing.net/th?id=OIP.KGKnNJRI0b-YXdWzVS6tHQHaCg&amp;pid=Api&amp;P=0&amp;w=542&amp;h=184">
            <a:extLst>
              <a:ext uri="{FF2B5EF4-FFF2-40B4-BE49-F238E27FC236}">
                <a16:creationId xmlns:a16="http://schemas.microsoft.com/office/drawing/2014/main" id="{5B4D0AFA-5558-13F6-3376-E719C12B55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03559" y="6028764"/>
            <a:ext cx="2235860" cy="756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703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1360" y="1534161"/>
            <a:ext cx="6878320" cy="4205924"/>
          </a:xfrm>
        </p:spPr>
        <p:txBody>
          <a:bodyPr>
            <a:normAutofit fontScale="92500" lnSpcReduction="20000"/>
          </a:bodyPr>
          <a:lstStyle/>
          <a:p>
            <a:r>
              <a:rPr lang="en-US" b="0" dirty="0"/>
              <a:t>Explain the potential for </a:t>
            </a:r>
            <a:r>
              <a:rPr lang="en-US" dirty="0" err="1"/>
              <a:t>euglycemic</a:t>
            </a:r>
            <a:r>
              <a:rPr lang="en-US" dirty="0"/>
              <a:t> </a:t>
            </a:r>
            <a:r>
              <a:rPr lang="en-US" b="0" dirty="0"/>
              <a:t>DKA</a:t>
            </a:r>
          </a:p>
          <a:p>
            <a:r>
              <a:rPr lang="en-US" b="0" dirty="0"/>
              <a:t>Review provoking factors:</a:t>
            </a:r>
          </a:p>
          <a:p>
            <a:pPr lvl="1"/>
            <a:r>
              <a:rPr lang="en-US" dirty="0"/>
              <a:t>Stress</a:t>
            </a:r>
          </a:p>
          <a:p>
            <a:pPr lvl="1"/>
            <a:r>
              <a:rPr lang="en-US" dirty="0"/>
              <a:t>Infection</a:t>
            </a:r>
          </a:p>
          <a:p>
            <a:pPr lvl="1"/>
            <a:r>
              <a:rPr lang="en-US" dirty="0"/>
              <a:t>Procedures</a:t>
            </a:r>
          </a:p>
          <a:p>
            <a:pPr lvl="1"/>
            <a:r>
              <a:rPr lang="en-US" dirty="0"/>
              <a:t>Pump or infusion set failures</a:t>
            </a:r>
            <a:endParaRPr lang="en-US" b="0" dirty="0"/>
          </a:p>
          <a:p>
            <a:r>
              <a:rPr lang="en-US" b="0" dirty="0"/>
              <a:t>Prescribe ketone testing equipment</a:t>
            </a:r>
          </a:p>
          <a:p>
            <a:r>
              <a:rPr lang="en-US" b="0" i="1" dirty="0"/>
              <a:t>Provide written instructions on how to treat elevated ketones with additional oral carbohydrates and insulin by injection </a:t>
            </a:r>
          </a:p>
          <a:p>
            <a:r>
              <a:rPr lang="en-US" b="0" dirty="0"/>
              <a:t>Consider well day fasting ketone testing before and after starting SGLT2i</a:t>
            </a:r>
          </a:p>
          <a:p>
            <a:pPr lvl="1"/>
            <a:r>
              <a:rPr lang="en-US" dirty="0"/>
              <a:t>If &gt;0.8 adjust insulin and/or diet (increase carbs)</a:t>
            </a:r>
            <a:endParaRPr lang="en-US" b="0" dirty="0"/>
          </a:p>
          <a:p>
            <a:endParaRPr lang="en-US" b="0" i="1" dirty="0"/>
          </a:p>
        </p:txBody>
      </p:sp>
      <p:sp>
        <p:nvSpPr>
          <p:cNvPr id="3" name="Title 2"/>
          <p:cNvSpPr>
            <a:spLocks noGrp="1"/>
          </p:cNvSpPr>
          <p:nvPr>
            <p:ph type="title"/>
          </p:nvPr>
        </p:nvSpPr>
        <p:spPr>
          <a:xfrm>
            <a:off x="721360" y="56197"/>
            <a:ext cx="10515600" cy="1325563"/>
          </a:xfrm>
        </p:spPr>
        <p:txBody>
          <a:bodyPr/>
          <a:lstStyle/>
          <a:p>
            <a:r>
              <a:rPr lang="en-US" dirty="0"/>
              <a:t>Mitigation Strategies- DKA </a:t>
            </a:r>
          </a:p>
        </p:txBody>
      </p:sp>
      <p:pic>
        <p:nvPicPr>
          <p:cNvPr id="4" name="Picture 3"/>
          <p:cNvPicPr>
            <a:picLocks noChangeAspect="1"/>
          </p:cNvPicPr>
          <p:nvPr/>
        </p:nvPicPr>
        <p:blipFill>
          <a:blip r:embed="rId3"/>
          <a:stretch>
            <a:fillRect/>
          </a:stretch>
        </p:blipFill>
        <p:spPr>
          <a:xfrm>
            <a:off x="8119872" y="0"/>
            <a:ext cx="3018736" cy="3753773"/>
          </a:xfrm>
          <a:prstGeom prst="rect">
            <a:avLst/>
          </a:prstGeom>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8472" y="3809970"/>
            <a:ext cx="3416553" cy="1899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566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57353816"/>
              </p:ext>
            </p:extLst>
          </p:nvPr>
        </p:nvGraphicFramePr>
        <p:xfrm>
          <a:off x="5663382" y="3725048"/>
          <a:ext cx="6223818" cy="1927711"/>
        </p:xfrm>
        <a:graphic>
          <a:graphicData uri="http://schemas.openxmlformats.org/drawingml/2006/table">
            <a:tbl>
              <a:tblPr firstRow="1" firstCol="1" bandRow="1">
                <a:tableStyleId>{2D5ABB26-0587-4C30-8999-92F81FD0307C}</a:tableStyleId>
              </a:tblPr>
              <a:tblGrid>
                <a:gridCol w="3476832">
                  <a:extLst>
                    <a:ext uri="{9D8B030D-6E8A-4147-A177-3AD203B41FA5}">
                      <a16:colId xmlns:a16="http://schemas.microsoft.com/office/drawing/2014/main" val="2510635011"/>
                    </a:ext>
                  </a:extLst>
                </a:gridCol>
                <a:gridCol w="1880316">
                  <a:extLst>
                    <a:ext uri="{9D8B030D-6E8A-4147-A177-3AD203B41FA5}">
                      <a16:colId xmlns:a16="http://schemas.microsoft.com/office/drawing/2014/main" val="1570388090"/>
                    </a:ext>
                  </a:extLst>
                </a:gridCol>
                <a:gridCol w="866670">
                  <a:extLst>
                    <a:ext uri="{9D8B030D-6E8A-4147-A177-3AD203B41FA5}">
                      <a16:colId xmlns:a16="http://schemas.microsoft.com/office/drawing/2014/main" val="1831360981"/>
                    </a:ext>
                  </a:extLst>
                </a:gridCol>
              </a:tblGrid>
              <a:tr h="607327">
                <a:tc>
                  <a:txBody>
                    <a:bodyPr/>
                    <a:lstStyle/>
                    <a:p>
                      <a:pPr algn="ct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b="1" kern="100" dirty="0">
                          <a:effectLst/>
                          <a:latin typeface="Arial" panose="020B0604020202020204" pitchFamily="34" charset="0"/>
                          <a:cs typeface="Arial" panose="020B0604020202020204" pitchFamily="34" charset="0"/>
                        </a:rPr>
                        <a:t>Paired difference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600" b="1" kern="100" dirty="0">
                          <a:effectLst/>
                          <a:latin typeface="Arial" panose="020B0604020202020204" pitchFamily="34" charset="0"/>
                          <a:cs typeface="Arial" panose="020B0604020202020204" pitchFamily="34" charset="0"/>
                        </a:rPr>
                        <a:t>p value</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7695354"/>
                  </a:ext>
                </a:extLst>
              </a:tr>
              <a:tr h="417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b="1" kern="0" dirty="0">
                          <a:effectLst/>
                          <a:latin typeface="Arial" panose="020B0604020202020204" pitchFamily="34" charset="0"/>
                          <a:cs typeface="Arial" panose="020B0604020202020204" pitchFamily="34" charset="0"/>
                        </a:rPr>
                        <a:t>HbA1c (%)</a:t>
                      </a:r>
                      <a:r>
                        <a:rPr lang="en-CA" sz="1600" b="1" dirty="0">
                          <a:effectLst/>
                          <a:latin typeface="Arial" panose="020B0604020202020204" pitchFamily="34" charset="0"/>
                          <a:cs typeface="Arial" panose="020B0604020202020204" pitchFamily="34" charset="0"/>
                        </a:rPr>
                        <a:t>  </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CA" sz="1600" kern="100" dirty="0">
                          <a:solidFill>
                            <a:srgbClr val="000000"/>
                          </a:solidFill>
                          <a:effectLst/>
                          <a:latin typeface="Arial" panose="020B0604020202020204" pitchFamily="34" charset="0"/>
                          <a:cs typeface="Arial" panose="020B0604020202020204" pitchFamily="34" charset="0"/>
                        </a:rPr>
                        <a:t>-0.5 [-0.7, -0.2]</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CA" sz="1600" kern="100" dirty="0">
                          <a:effectLst/>
                          <a:latin typeface="Arial" panose="020B0604020202020204" pitchFamily="34" charset="0"/>
                          <a:cs typeface="Arial" panose="020B0604020202020204" pitchFamily="34" charset="0"/>
                        </a:rPr>
                        <a:t>&lt; 0.001</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911393942"/>
                  </a:ext>
                </a:extLst>
              </a:tr>
              <a:tr h="451652">
                <a:tc>
                  <a:txBody>
                    <a:bodyPr/>
                    <a:lstStyle/>
                    <a:p>
                      <a:r>
                        <a:rPr lang="en-CA" sz="1600" b="1" kern="100" dirty="0">
                          <a:effectLst/>
                          <a:latin typeface="Arial" panose="020B0604020202020204" pitchFamily="34" charset="0"/>
                          <a:cs typeface="Arial" panose="020B0604020202020204" pitchFamily="34" charset="0"/>
                        </a:rPr>
                        <a:t>Weight (kg)</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CA" sz="16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-5.3 (2.9)</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CA" sz="1600" kern="100" dirty="0">
                          <a:effectLst/>
                          <a:latin typeface="Arial" panose="020B0604020202020204" pitchFamily="34" charset="0"/>
                          <a:ea typeface="Times New Roman" panose="02020603050405020304" pitchFamily="18" charset="0"/>
                          <a:cs typeface="Arial" panose="020B0604020202020204" pitchFamily="34" charset="0"/>
                        </a:rPr>
                        <a:t>&lt; 0.001</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177766347"/>
                  </a:ext>
                </a:extLst>
              </a:tr>
              <a:tr h="451652">
                <a:tc>
                  <a:txBody>
                    <a:bodyPr/>
                    <a:lstStyle/>
                    <a:p>
                      <a:r>
                        <a:rPr lang="en-CA" sz="1600" b="1" kern="100" dirty="0">
                          <a:effectLst/>
                          <a:latin typeface="Arial" panose="020B0604020202020204" pitchFamily="34" charset="0"/>
                          <a:ea typeface="Times New Roman" panose="02020603050405020304" pitchFamily="18" charset="0"/>
                          <a:cs typeface="Arial" panose="020B0604020202020204" pitchFamily="34" charset="0"/>
                        </a:rPr>
                        <a:t>Weight based TDD (U/kg/day)</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CA" sz="1600" kern="100" dirty="0">
                          <a:effectLst/>
                          <a:latin typeface="Arial" panose="020B0604020202020204" pitchFamily="34" charset="0"/>
                          <a:ea typeface="Times New Roman" panose="02020603050405020304" pitchFamily="18" charset="0"/>
                          <a:cs typeface="Arial" panose="020B0604020202020204" pitchFamily="34" charset="0"/>
                        </a:rPr>
                        <a:t>-0.13 (0.16)</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CA" sz="1600" kern="100" dirty="0">
                          <a:effectLst/>
                          <a:latin typeface="Arial" panose="020B0604020202020204" pitchFamily="34" charset="0"/>
                          <a:ea typeface="Times New Roman" panose="02020603050405020304" pitchFamily="18" charset="0"/>
                          <a:cs typeface="Arial" panose="020B0604020202020204" pitchFamily="34" charset="0"/>
                        </a:rPr>
                        <a:t>0.002</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599678052"/>
                  </a:ext>
                </a:extLst>
              </a:tr>
            </a:tbl>
          </a:graphicData>
        </a:graphic>
      </p:graphicFrame>
      <p:pic>
        <p:nvPicPr>
          <p:cNvPr id="4" name="Picture 3"/>
          <p:cNvPicPr>
            <a:picLocks noChangeAspect="1"/>
          </p:cNvPicPr>
          <p:nvPr/>
        </p:nvPicPr>
        <p:blipFill>
          <a:blip r:embed="rId2"/>
          <a:stretch>
            <a:fillRect/>
          </a:stretch>
        </p:blipFill>
        <p:spPr>
          <a:xfrm>
            <a:off x="0" y="70162"/>
            <a:ext cx="6420465" cy="2957688"/>
          </a:xfrm>
          <a:prstGeom prst="rect">
            <a:avLst/>
          </a:prstGeom>
        </p:spPr>
      </p:pic>
      <p:graphicFrame>
        <p:nvGraphicFramePr>
          <p:cNvPr id="6" name="Table 5">
            <a:extLst>
              <a:ext uri="{FF2B5EF4-FFF2-40B4-BE49-F238E27FC236}">
                <a16:creationId xmlns:a16="http://schemas.microsoft.com/office/drawing/2014/main" id="{8BDD8B43-DD66-5F38-32CB-1B3774C58002}"/>
              </a:ext>
            </a:extLst>
          </p:cNvPr>
          <p:cNvGraphicFramePr>
            <a:graphicFrameLocks noGrp="1"/>
          </p:cNvGraphicFramePr>
          <p:nvPr>
            <p:extLst>
              <p:ext uri="{D42A27DB-BD31-4B8C-83A1-F6EECF244321}">
                <p14:modId xmlns:p14="http://schemas.microsoft.com/office/powerpoint/2010/main" val="3545859899"/>
              </p:ext>
            </p:extLst>
          </p:nvPr>
        </p:nvGraphicFramePr>
        <p:xfrm>
          <a:off x="4336025" y="2108998"/>
          <a:ext cx="7302911" cy="1616050"/>
        </p:xfrm>
        <a:graphic>
          <a:graphicData uri="http://schemas.openxmlformats.org/drawingml/2006/table">
            <a:tbl>
              <a:tblPr firstRow="1" firstCol="1" bandRow="1">
                <a:tableStyleId>{5940675A-B579-460E-94D1-54222C63F5DA}</a:tableStyleId>
              </a:tblPr>
              <a:tblGrid>
                <a:gridCol w="2244064">
                  <a:extLst>
                    <a:ext uri="{9D8B030D-6E8A-4147-A177-3AD203B41FA5}">
                      <a16:colId xmlns:a16="http://schemas.microsoft.com/office/drawing/2014/main" val="1662764699"/>
                    </a:ext>
                  </a:extLst>
                </a:gridCol>
                <a:gridCol w="1645473">
                  <a:extLst>
                    <a:ext uri="{9D8B030D-6E8A-4147-A177-3AD203B41FA5}">
                      <a16:colId xmlns:a16="http://schemas.microsoft.com/office/drawing/2014/main" val="2072560916"/>
                    </a:ext>
                  </a:extLst>
                </a:gridCol>
                <a:gridCol w="1725442">
                  <a:extLst>
                    <a:ext uri="{9D8B030D-6E8A-4147-A177-3AD203B41FA5}">
                      <a16:colId xmlns:a16="http://schemas.microsoft.com/office/drawing/2014/main" val="2643700857"/>
                    </a:ext>
                  </a:extLst>
                </a:gridCol>
                <a:gridCol w="1687932">
                  <a:extLst>
                    <a:ext uri="{9D8B030D-6E8A-4147-A177-3AD203B41FA5}">
                      <a16:colId xmlns:a16="http://schemas.microsoft.com/office/drawing/2014/main" val="373245077"/>
                    </a:ext>
                  </a:extLst>
                </a:gridCol>
              </a:tblGrid>
              <a:tr h="348127">
                <a:tc>
                  <a:txBody>
                    <a:bodyPr/>
                    <a:lstStyle/>
                    <a:p>
                      <a:pPr algn="ct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CA" sz="1600" b="1" kern="100" dirty="0">
                          <a:effectLst/>
                          <a:latin typeface="Arial" panose="020B0604020202020204" pitchFamily="34" charset="0"/>
                          <a:cs typeface="Arial" panose="020B0604020202020204" pitchFamily="34" charset="0"/>
                        </a:rPr>
                        <a:t>Placebo</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CA" sz="1600" b="1" kern="100" dirty="0" err="1">
                          <a:effectLst/>
                          <a:latin typeface="Arial" panose="020B0604020202020204" pitchFamily="34" charset="0"/>
                          <a:cs typeface="Arial" panose="020B0604020202020204" pitchFamily="34" charset="0"/>
                        </a:rPr>
                        <a:t>Semaglutide</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CA" sz="1600" b="1" kern="100" dirty="0">
                          <a:effectLst/>
                          <a:latin typeface="Arial" panose="020B0604020202020204" pitchFamily="34" charset="0"/>
                          <a:cs typeface="Arial" panose="020B0604020202020204" pitchFamily="34" charset="0"/>
                        </a:rPr>
                        <a:t>p value</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37482508"/>
                  </a:ext>
                </a:extLst>
              </a:tr>
              <a:tr h="331959">
                <a:tc>
                  <a:txBody>
                    <a:bodyPr/>
                    <a:lstStyle/>
                    <a:p>
                      <a:r>
                        <a:rPr lang="en-CA" sz="1600" b="1" kern="100" dirty="0">
                          <a:solidFill>
                            <a:srgbClr val="FF0000"/>
                          </a:solidFill>
                          <a:effectLst/>
                          <a:latin typeface="Arial" panose="020B0604020202020204" pitchFamily="34" charset="0"/>
                          <a:cs typeface="Arial" panose="020B0604020202020204" pitchFamily="34" charset="0"/>
                        </a:rPr>
                        <a:t>Time 3.9–10.0 (%)</a:t>
                      </a:r>
                      <a:endParaRPr lang="en-CA" sz="1600" b="1" kern="1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dirty="0">
                          <a:effectLst/>
                          <a:latin typeface="Arial" panose="020B0604020202020204" pitchFamily="34" charset="0"/>
                          <a:cs typeface="Arial" panose="020B0604020202020204" pitchFamily="34" charset="0"/>
                        </a:rPr>
                        <a:t>69</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dirty="0">
                          <a:effectLst/>
                          <a:latin typeface="Arial" panose="020B0604020202020204" pitchFamily="34" charset="0"/>
                          <a:cs typeface="Arial" panose="020B0604020202020204" pitchFamily="34" charset="0"/>
                        </a:rPr>
                        <a:t>74</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b="1" kern="100" dirty="0">
                          <a:effectLst/>
                          <a:latin typeface="Arial" panose="020B0604020202020204" pitchFamily="34" charset="0"/>
                          <a:cs typeface="Arial" panose="020B0604020202020204" pitchFamily="34" charset="0"/>
                        </a:rPr>
                        <a:t>0.006</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89778917"/>
                  </a:ext>
                </a:extLst>
              </a:tr>
              <a:tr h="311988">
                <a:tc>
                  <a:txBody>
                    <a:bodyPr/>
                    <a:lstStyle/>
                    <a:p>
                      <a:r>
                        <a:rPr lang="en-CA" sz="1600" b="1" kern="100" dirty="0">
                          <a:effectLst/>
                          <a:latin typeface="Arial" panose="020B0604020202020204" pitchFamily="34" charset="0"/>
                          <a:cs typeface="Arial" panose="020B0604020202020204" pitchFamily="34" charset="0"/>
                        </a:rPr>
                        <a:t>Time &gt;10.0 (%)</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a:effectLst/>
                          <a:latin typeface="Arial" panose="020B0604020202020204" pitchFamily="34" charset="0"/>
                          <a:cs typeface="Arial" panose="020B0604020202020204" pitchFamily="34" charset="0"/>
                        </a:rPr>
                        <a:t>29</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dirty="0">
                          <a:effectLst/>
                          <a:latin typeface="Arial" panose="020B0604020202020204" pitchFamily="34" charset="0"/>
                          <a:cs typeface="Arial" panose="020B0604020202020204" pitchFamily="34" charset="0"/>
                        </a:rPr>
                        <a:t>24</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b="1" kern="100">
                          <a:effectLst/>
                          <a:latin typeface="Arial" panose="020B0604020202020204" pitchFamily="34" charset="0"/>
                          <a:cs typeface="Arial" panose="020B0604020202020204" pitchFamily="34" charset="0"/>
                        </a:rPr>
                        <a:t>0.006</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15527175"/>
                  </a:ext>
                </a:extLst>
              </a:tr>
              <a:tr h="311988">
                <a:tc>
                  <a:txBody>
                    <a:bodyPr/>
                    <a:lstStyle/>
                    <a:p>
                      <a:r>
                        <a:rPr lang="en-CA" sz="1600" b="1" kern="100">
                          <a:effectLst/>
                          <a:latin typeface="Arial" panose="020B0604020202020204" pitchFamily="34" charset="0"/>
                          <a:cs typeface="Arial" panose="020B0604020202020204" pitchFamily="34" charset="0"/>
                        </a:rPr>
                        <a:t>Time &lt;3.9 (%)</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a:effectLst/>
                          <a:latin typeface="Arial" panose="020B0604020202020204" pitchFamily="34" charset="0"/>
                          <a:cs typeface="Arial" panose="020B0604020202020204" pitchFamily="34" charset="0"/>
                        </a:rPr>
                        <a:t>1.1</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dirty="0">
                          <a:effectLst/>
                          <a:latin typeface="Arial" panose="020B0604020202020204" pitchFamily="34" charset="0"/>
                          <a:cs typeface="Arial" panose="020B0604020202020204" pitchFamily="34" charset="0"/>
                        </a:rPr>
                        <a:t>1.2</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dirty="0">
                          <a:effectLst/>
                          <a:latin typeface="Arial" panose="020B0604020202020204" pitchFamily="34" charset="0"/>
                          <a:cs typeface="Arial" panose="020B0604020202020204" pitchFamily="34" charset="0"/>
                        </a:rPr>
                        <a:t>0.19</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11688906"/>
                  </a:ext>
                </a:extLst>
              </a:tr>
              <a:tr h="311988">
                <a:tc>
                  <a:txBody>
                    <a:bodyPr/>
                    <a:lstStyle/>
                    <a:p>
                      <a:r>
                        <a:rPr lang="en-CA" sz="1600" b="1" kern="100">
                          <a:effectLst/>
                          <a:latin typeface="Arial" panose="020B0604020202020204" pitchFamily="34" charset="0"/>
                          <a:ea typeface="Times New Roman" panose="02020603050405020304" pitchFamily="18" charset="0"/>
                          <a:cs typeface="Arial" panose="020B0604020202020204" pitchFamily="34" charset="0"/>
                        </a:rPr>
                        <a:t>TDD (U/day)</a:t>
                      </a:r>
                      <a:endParaRPr lang="en-CA" sz="1600" b="1"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a:effectLst/>
                          <a:latin typeface="Arial" panose="020B0604020202020204" pitchFamily="34" charset="0"/>
                          <a:ea typeface="Times New Roman" panose="02020603050405020304" pitchFamily="18" charset="0"/>
                          <a:cs typeface="Arial" panose="020B0604020202020204" pitchFamily="34" charset="0"/>
                        </a:rPr>
                        <a:t>62</a:t>
                      </a:r>
                      <a:endParaRPr lang="en-CA"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kern="100" dirty="0">
                          <a:effectLst/>
                          <a:latin typeface="Arial" panose="020B0604020202020204" pitchFamily="34" charset="0"/>
                          <a:ea typeface="Times New Roman" panose="02020603050405020304" pitchFamily="18" charset="0"/>
                          <a:cs typeface="Arial" panose="020B0604020202020204" pitchFamily="34" charset="0"/>
                        </a:rPr>
                        <a:t>46</a:t>
                      </a: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CA" sz="1600" b="1" kern="100" dirty="0">
                          <a:effectLst/>
                          <a:latin typeface="Arial" panose="020B0604020202020204" pitchFamily="34" charset="0"/>
                          <a:ea typeface="Times New Roman" panose="02020603050405020304" pitchFamily="18" charset="0"/>
                          <a:cs typeface="Arial" panose="020B0604020202020204" pitchFamily="34" charset="0"/>
                        </a:rPr>
                        <a:t>&lt;0.001</a:t>
                      </a: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3850009"/>
                  </a:ext>
                </a:extLst>
              </a:tr>
            </a:tbl>
          </a:graphicData>
        </a:graphic>
      </p:graphicFrame>
    </p:spTree>
    <p:extLst>
      <p:ext uri="{BB962C8B-B14F-4D97-AF65-F5344CB8AC3E}">
        <p14:creationId xmlns:p14="http://schemas.microsoft.com/office/powerpoint/2010/main" val="193080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pic>
        <p:nvPicPr>
          <p:cNvPr id="4" name="Picture 3"/>
          <p:cNvPicPr>
            <a:picLocks noChangeAspect="1"/>
          </p:cNvPicPr>
          <p:nvPr/>
        </p:nvPicPr>
        <p:blipFill>
          <a:blip r:embed="rId2"/>
          <a:stretch>
            <a:fillRect/>
          </a:stretch>
        </p:blipFill>
        <p:spPr>
          <a:xfrm>
            <a:off x="0" y="70162"/>
            <a:ext cx="6420465" cy="2957688"/>
          </a:xfrm>
          <a:prstGeom prst="rect">
            <a:avLst/>
          </a:prstGeom>
        </p:spPr>
      </p:pic>
      <p:graphicFrame>
        <p:nvGraphicFramePr>
          <p:cNvPr id="7" name="Table 6">
            <a:extLst>
              <a:ext uri="{FF2B5EF4-FFF2-40B4-BE49-F238E27FC236}">
                <a16:creationId xmlns:a16="http://schemas.microsoft.com/office/drawing/2014/main" id="{861493EA-444B-A530-BE11-7B61A8C3C49A}"/>
              </a:ext>
            </a:extLst>
          </p:cNvPr>
          <p:cNvGraphicFramePr>
            <a:graphicFrameLocks noGrp="1"/>
          </p:cNvGraphicFramePr>
          <p:nvPr>
            <p:extLst>
              <p:ext uri="{D42A27DB-BD31-4B8C-83A1-F6EECF244321}">
                <p14:modId xmlns:p14="http://schemas.microsoft.com/office/powerpoint/2010/main" val="2875496501"/>
              </p:ext>
            </p:extLst>
          </p:nvPr>
        </p:nvGraphicFramePr>
        <p:xfrm>
          <a:off x="1522486" y="3227774"/>
          <a:ext cx="9831314" cy="2150370"/>
        </p:xfrm>
        <a:graphic>
          <a:graphicData uri="http://schemas.openxmlformats.org/drawingml/2006/table">
            <a:tbl>
              <a:tblPr firstRow="1" firstCol="1" bandRow="1">
                <a:tableStyleId>{2D5ABB26-0587-4C30-8999-92F81FD0307C}</a:tableStyleId>
              </a:tblPr>
              <a:tblGrid>
                <a:gridCol w="3276089">
                  <a:extLst>
                    <a:ext uri="{9D8B030D-6E8A-4147-A177-3AD203B41FA5}">
                      <a16:colId xmlns:a16="http://schemas.microsoft.com/office/drawing/2014/main" val="686193397"/>
                    </a:ext>
                  </a:extLst>
                </a:gridCol>
                <a:gridCol w="2959442">
                  <a:extLst>
                    <a:ext uri="{9D8B030D-6E8A-4147-A177-3AD203B41FA5}">
                      <a16:colId xmlns:a16="http://schemas.microsoft.com/office/drawing/2014/main" val="2659074693"/>
                    </a:ext>
                  </a:extLst>
                </a:gridCol>
                <a:gridCol w="3595783">
                  <a:extLst>
                    <a:ext uri="{9D8B030D-6E8A-4147-A177-3AD203B41FA5}">
                      <a16:colId xmlns:a16="http://schemas.microsoft.com/office/drawing/2014/main" val="3951315120"/>
                    </a:ext>
                  </a:extLst>
                </a:gridCol>
              </a:tblGrid>
              <a:tr h="329755">
                <a:tc>
                  <a:txBody>
                    <a:bodyPr/>
                    <a:lstStyle/>
                    <a:p>
                      <a:endParaRPr lang="en-CA" sz="1600"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600" b="1" kern="100" dirty="0">
                          <a:effectLst/>
                          <a:latin typeface="Calibri" panose="020F0502020204030204" pitchFamily="34" charset="0"/>
                          <a:cs typeface="Calibri" panose="020F0502020204030204" pitchFamily="34" charset="0"/>
                        </a:rPr>
                        <a:t>Placebo (n=27)</a:t>
                      </a: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600" b="1" kern="100" dirty="0" err="1">
                          <a:effectLst/>
                          <a:latin typeface="Calibri" panose="020F0502020204030204" pitchFamily="34" charset="0"/>
                          <a:cs typeface="Calibri" panose="020F0502020204030204" pitchFamily="34" charset="0"/>
                        </a:rPr>
                        <a:t>Semaglutide</a:t>
                      </a:r>
                      <a:r>
                        <a:rPr lang="en-CA" sz="1600" b="1" kern="100" dirty="0">
                          <a:effectLst/>
                          <a:latin typeface="Calibri" panose="020F0502020204030204" pitchFamily="34" charset="0"/>
                          <a:cs typeface="Calibri" panose="020F0502020204030204" pitchFamily="34" charset="0"/>
                        </a:rPr>
                        <a:t> (n=28)</a:t>
                      </a:r>
                    </a:p>
                  </a:txBody>
                  <a:tcPr marL="68580" marR="68580" marT="0" marB="0">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1719902"/>
                  </a:ext>
                </a:extLst>
              </a:tr>
              <a:tr h="364123">
                <a:tc>
                  <a:txBody>
                    <a:bodyPr/>
                    <a:lstStyle/>
                    <a:p>
                      <a:r>
                        <a:rPr lang="en-CA" sz="1600" b="1" kern="100">
                          <a:effectLst/>
                          <a:latin typeface="Calibri" panose="020F0502020204030204" pitchFamily="34" charset="0"/>
                          <a:cs typeface="Calibri" panose="020F0502020204030204" pitchFamily="34" charset="0"/>
                        </a:rPr>
                        <a:t>Gastrointestinal</a:t>
                      </a:r>
                      <a:endParaRPr lang="en-CA" sz="1600" b="1"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algn="ctr"/>
                      <a:r>
                        <a:rPr lang="en-CA" sz="1600" kern="100" dirty="0">
                          <a:effectLst/>
                          <a:latin typeface="Calibri" panose="020F0502020204030204" pitchFamily="34" charset="0"/>
                          <a:cs typeface="Calibri" panose="020F0502020204030204" pitchFamily="34" charset="0"/>
                        </a:rPr>
                        <a:t>14</a:t>
                      </a:r>
                      <a:endParaRPr lang="en-CA" sz="1600"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tc>
                  <a:txBody>
                    <a:bodyPr/>
                    <a:lstStyle/>
                    <a:p>
                      <a:pPr algn="ctr"/>
                      <a:r>
                        <a:rPr lang="en-CA" sz="1600" kern="100" dirty="0">
                          <a:effectLst/>
                          <a:latin typeface="Calibri" panose="020F0502020204030204" pitchFamily="34" charset="0"/>
                          <a:cs typeface="Calibri" panose="020F0502020204030204" pitchFamily="34" charset="0"/>
                        </a:rPr>
                        <a:t>72</a:t>
                      </a:r>
                      <a:endParaRPr lang="en-CA" sz="1600"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4095824676"/>
                  </a:ext>
                </a:extLst>
              </a:tr>
              <a:tr h="364123">
                <a:tc>
                  <a:txBody>
                    <a:bodyPr/>
                    <a:lstStyle/>
                    <a:p>
                      <a:r>
                        <a:rPr lang="en-CA" sz="1600" b="1" kern="1200" dirty="0">
                          <a:solidFill>
                            <a:schemeClr val="tx1"/>
                          </a:solidFill>
                          <a:effectLst/>
                          <a:latin typeface="Calibri" panose="020F0502020204030204" pitchFamily="34" charset="0"/>
                          <a:ea typeface="+mn-ea"/>
                          <a:cs typeface="Calibri" panose="020F0502020204030204" pitchFamily="34" charset="0"/>
                        </a:rPr>
                        <a:t>Severe hypoglycemic </a:t>
                      </a:r>
                      <a:endParaRPr lang="en-CA" sz="1600" b="1"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1</a:t>
                      </a: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0</a:t>
                      </a:r>
                    </a:p>
                  </a:txBody>
                  <a:tcPr marL="68580" marR="68580" marT="0" marB="0">
                    <a:solidFill>
                      <a:schemeClr val="bg1"/>
                    </a:solidFill>
                  </a:tcPr>
                </a:tc>
                <a:extLst>
                  <a:ext uri="{0D108BD9-81ED-4DB2-BD59-A6C34878D82A}">
                    <a16:rowId xmlns:a16="http://schemas.microsoft.com/office/drawing/2014/main" val="1329991014"/>
                  </a:ext>
                </a:extLst>
              </a:tr>
              <a:tr h="364123">
                <a:tc>
                  <a:txBody>
                    <a:bodyPr/>
                    <a:lstStyle/>
                    <a:p>
                      <a:r>
                        <a:rPr lang="en-CA" sz="1600" b="1" kern="1200" dirty="0">
                          <a:solidFill>
                            <a:schemeClr val="tx1"/>
                          </a:solidFill>
                          <a:effectLst/>
                          <a:latin typeface="Calibri" panose="020F0502020204030204" pitchFamily="34" charset="0"/>
                          <a:ea typeface="+mn-ea"/>
                          <a:cs typeface="Calibri" panose="020F0502020204030204" pitchFamily="34" charset="0"/>
                        </a:rPr>
                        <a:t>Euglycemic ketosis</a:t>
                      </a:r>
                      <a:endParaRPr lang="en-CA" sz="1600" b="1"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0</a:t>
                      </a:r>
                    </a:p>
                  </a:txBody>
                  <a:tcPr marL="68580" marR="68580" marT="0" marB="0">
                    <a:solidFill>
                      <a:schemeClr val="bg1"/>
                    </a:solidFill>
                  </a:tcPr>
                </a:tc>
                <a:tc>
                  <a:txBody>
                    <a:bodyPr/>
                    <a:lstStyle/>
                    <a:p>
                      <a:pPr algn="ctr"/>
                      <a:r>
                        <a:rPr lang="en-CA" sz="1600" b="1" kern="100" dirty="0">
                          <a:effectLst/>
                          <a:latin typeface="Calibri" panose="020F0502020204030204" pitchFamily="34" charset="0"/>
                          <a:ea typeface="Times New Roman" panose="02020603050405020304" pitchFamily="18" charset="0"/>
                          <a:cs typeface="Calibri" panose="020F0502020204030204" pitchFamily="34" charset="0"/>
                        </a:rPr>
                        <a:t>2*</a:t>
                      </a:r>
                    </a:p>
                  </a:txBody>
                  <a:tcPr marL="68580" marR="68580" marT="0" marB="0">
                    <a:solidFill>
                      <a:schemeClr val="bg1"/>
                    </a:solidFill>
                  </a:tcPr>
                </a:tc>
                <a:extLst>
                  <a:ext uri="{0D108BD9-81ED-4DB2-BD59-A6C34878D82A}">
                    <a16:rowId xmlns:a16="http://schemas.microsoft.com/office/drawing/2014/main" val="3466526493"/>
                  </a:ext>
                </a:extLst>
              </a:tr>
              <a:tr h="364123">
                <a:tc>
                  <a:txBody>
                    <a:bodyPr/>
                    <a:lstStyle/>
                    <a:p>
                      <a:r>
                        <a:rPr lang="en-CA" sz="1600" b="1" kern="1200" dirty="0">
                          <a:solidFill>
                            <a:schemeClr val="tx1"/>
                          </a:solidFill>
                          <a:effectLst/>
                          <a:latin typeface="Calibri" panose="020F0502020204030204" pitchFamily="34" charset="0"/>
                          <a:ea typeface="+mn-ea"/>
                          <a:cs typeface="Calibri" panose="020F0502020204030204" pitchFamily="34" charset="0"/>
                        </a:rPr>
                        <a:t>Diabetic ketoacidosis</a:t>
                      </a:r>
                      <a:r>
                        <a:rPr lang="en-CA" sz="1600" b="1" dirty="0">
                          <a:effectLst/>
                          <a:latin typeface="Calibri" panose="020F0502020204030204" pitchFamily="34" charset="0"/>
                          <a:cs typeface="Calibri" panose="020F0502020204030204" pitchFamily="34" charset="0"/>
                        </a:rPr>
                        <a:t> </a:t>
                      </a:r>
                      <a:endParaRPr lang="en-CA" sz="1600" b="1" kern="1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0</a:t>
                      </a: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0</a:t>
                      </a:r>
                    </a:p>
                  </a:txBody>
                  <a:tcPr marL="68580" marR="68580" marT="0" marB="0">
                    <a:solidFill>
                      <a:schemeClr val="bg1"/>
                    </a:solidFill>
                  </a:tcPr>
                </a:tc>
                <a:extLst>
                  <a:ext uri="{0D108BD9-81ED-4DB2-BD59-A6C34878D82A}">
                    <a16:rowId xmlns:a16="http://schemas.microsoft.com/office/drawing/2014/main" val="3964248491"/>
                  </a:ext>
                </a:extLst>
              </a:tr>
              <a:tr h="364123">
                <a:tc>
                  <a:txBody>
                    <a:bodyPr/>
                    <a:lstStyle/>
                    <a:p>
                      <a:r>
                        <a:rPr lang="en-CA" sz="1600" b="1" kern="100" dirty="0">
                          <a:effectLst/>
                          <a:latin typeface="Calibri" panose="020F0502020204030204" pitchFamily="34" charset="0"/>
                          <a:ea typeface="Times New Roman" panose="02020603050405020304" pitchFamily="18" charset="0"/>
                          <a:cs typeface="Calibri" panose="020F0502020204030204" pitchFamily="34" charset="0"/>
                        </a:rPr>
                        <a:t>Serious Adverse Events</a:t>
                      </a: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0</a:t>
                      </a:r>
                    </a:p>
                  </a:txBody>
                  <a:tcPr marL="68580" marR="68580" marT="0" marB="0">
                    <a:solidFill>
                      <a:schemeClr val="bg1"/>
                    </a:solidFill>
                  </a:tcPr>
                </a:tc>
                <a:tc>
                  <a:txBody>
                    <a:bodyPr/>
                    <a:lstStyle/>
                    <a:p>
                      <a:pPr algn="ctr"/>
                      <a:r>
                        <a:rPr lang="en-CA" sz="1600" kern="100" dirty="0">
                          <a:effectLst/>
                          <a:latin typeface="Calibri" panose="020F0502020204030204" pitchFamily="34" charset="0"/>
                          <a:ea typeface="Times New Roman" panose="02020603050405020304" pitchFamily="18" charset="0"/>
                          <a:cs typeface="Calibri" panose="020F0502020204030204" pitchFamily="34" charset="0"/>
                        </a:rPr>
                        <a:t>1</a:t>
                      </a:r>
                    </a:p>
                  </a:txBody>
                  <a:tcPr marL="68580" marR="68580" marT="0" marB="0">
                    <a:solidFill>
                      <a:schemeClr val="bg1"/>
                    </a:solidFill>
                  </a:tcPr>
                </a:tc>
                <a:extLst>
                  <a:ext uri="{0D108BD9-81ED-4DB2-BD59-A6C34878D82A}">
                    <a16:rowId xmlns:a16="http://schemas.microsoft.com/office/drawing/2014/main" val="2637842871"/>
                  </a:ext>
                </a:extLst>
              </a:tr>
            </a:tbl>
          </a:graphicData>
        </a:graphic>
      </p:graphicFrame>
      <p:sp>
        <p:nvSpPr>
          <p:cNvPr id="3" name="Content Placeholder 2"/>
          <p:cNvSpPr>
            <a:spLocks noGrp="1"/>
          </p:cNvSpPr>
          <p:nvPr>
            <p:ph idx="1"/>
          </p:nvPr>
        </p:nvSpPr>
        <p:spPr>
          <a:xfrm>
            <a:off x="208936" y="6093210"/>
            <a:ext cx="10515600" cy="4328476"/>
          </a:xfrm>
        </p:spPr>
        <p:txBody>
          <a:bodyPr/>
          <a:lstStyle/>
          <a:p>
            <a:endParaRPr lang="en-US" dirty="0"/>
          </a:p>
        </p:txBody>
      </p:sp>
    </p:spTree>
    <p:extLst>
      <p:ext uri="{BB962C8B-B14F-4D97-AF65-F5344CB8AC3E}">
        <p14:creationId xmlns:p14="http://schemas.microsoft.com/office/powerpoint/2010/main" val="1812608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554" y="107576"/>
            <a:ext cx="11191875" cy="1143000"/>
          </a:xfrm>
        </p:spPr>
        <p:txBody>
          <a:bodyPr>
            <a:normAutofit/>
          </a:bodyPr>
          <a:lstStyle/>
          <a:p>
            <a:r>
              <a:rPr lang="en-CA" dirty="0"/>
              <a:t>Type 1 Diabetes in the 2018 Guidelines</a:t>
            </a:r>
          </a:p>
        </p:txBody>
      </p:sp>
      <p:pic>
        <p:nvPicPr>
          <p:cNvPr id="3" name="Content Placeholder 2"/>
          <p:cNvPicPr>
            <a:picLocks noGrp="1" noChangeAspect="1"/>
          </p:cNvPicPr>
          <p:nvPr>
            <p:ph idx="1"/>
          </p:nvPr>
        </p:nvPicPr>
        <p:blipFill>
          <a:blip r:embed="rId3"/>
          <a:stretch>
            <a:fillRect/>
          </a:stretch>
        </p:blipFill>
        <p:spPr>
          <a:xfrm>
            <a:off x="443195" y="1385095"/>
            <a:ext cx="5215569" cy="4525963"/>
          </a:xfrm>
          <a:prstGeom prst="roundRect">
            <a:avLst>
              <a:gd name="adj" fmla="val 8594"/>
            </a:avLst>
          </a:prstGeom>
          <a:solidFill>
            <a:srgbClr val="FFFFFF">
              <a:shade val="85000"/>
            </a:srgbClr>
          </a:solidFill>
          <a:ln>
            <a:noFill/>
          </a:ln>
          <a:effectLst>
            <a:outerShdw blurRad="50800" dist="38100" dir="10800000" algn="r" rotWithShape="0">
              <a:prstClr val="black">
                <a:alpha val="40000"/>
              </a:prstClr>
            </a:outerShdw>
          </a:effectLst>
        </p:spPr>
      </p:pic>
      <p:pic>
        <p:nvPicPr>
          <p:cNvPr id="4" name="Picture 3"/>
          <p:cNvPicPr>
            <a:picLocks noChangeAspect="1"/>
          </p:cNvPicPr>
          <p:nvPr/>
        </p:nvPicPr>
        <p:blipFill>
          <a:blip r:embed="rId4"/>
          <a:stretch>
            <a:fillRect/>
          </a:stretch>
        </p:blipFill>
        <p:spPr>
          <a:xfrm>
            <a:off x="5715000" y="1386683"/>
            <a:ext cx="5176405" cy="4648200"/>
          </a:xfrm>
          <a:prstGeom prst="rect">
            <a:avLst/>
          </a:prstGeom>
          <a:effectLst>
            <a:outerShdw blurRad="50800" dist="38100" dir="10800000" algn="r" rotWithShape="0">
              <a:prstClr val="black">
                <a:alpha val="40000"/>
              </a:prstClr>
            </a:outerShdw>
          </a:effectLst>
        </p:spPr>
      </p:pic>
      <p:sp>
        <p:nvSpPr>
          <p:cNvPr id="5" name="TextBox 4"/>
          <p:cNvSpPr txBox="1"/>
          <p:nvPr/>
        </p:nvSpPr>
        <p:spPr>
          <a:xfrm>
            <a:off x="9067802" y="2514601"/>
            <a:ext cx="66168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800" dirty="0"/>
              <a:t>#12</a:t>
            </a:r>
          </a:p>
        </p:txBody>
      </p:sp>
      <p:sp>
        <p:nvSpPr>
          <p:cNvPr id="8" name="TextBox 7"/>
          <p:cNvSpPr txBox="1"/>
          <p:nvPr/>
        </p:nvSpPr>
        <p:spPr>
          <a:xfrm>
            <a:off x="4553085" y="2529841"/>
            <a:ext cx="66168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1800" dirty="0"/>
              <a:t>#34</a:t>
            </a:r>
          </a:p>
        </p:txBody>
      </p:sp>
    </p:spTree>
    <p:extLst>
      <p:ext uri="{BB962C8B-B14F-4D97-AF65-F5344CB8AC3E}">
        <p14:creationId xmlns:p14="http://schemas.microsoft.com/office/powerpoint/2010/main" val="38841847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Key Messages </a:t>
            </a:r>
          </a:p>
        </p:txBody>
      </p:sp>
      <p:sp>
        <p:nvSpPr>
          <p:cNvPr id="4" name="Content Placeholder 3"/>
          <p:cNvSpPr>
            <a:spLocks noGrp="1"/>
          </p:cNvSpPr>
          <p:nvPr>
            <p:ph idx="1"/>
          </p:nvPr>
        </p:nvSpPr>
        <p:spPr>
          <a:xfrm>
            <a:off x="655320" y="1432433"/>
            <a:ext cx="10515600" cy="4328476"/>
          </a:xfrm>
        </p:spPr>
        <p:txBody>
          <a:bodyPr>
            <a:normAutofit fontScale="55000" lnSpcReduction="20000"/>
          </a:bodyPr>
          <a:lstStyle/>
          <a:p>
            <a:pPr lvl="0"/>
            <a:r>
              <a:rPr lang="en-US" b="0" dirty="0"/>
              <a:t>Glycemic targets and management approach for all individuals living with T1DM should be </a:t>
            </a:r>
            <a:r>
              <a:rPr lang="en-US" dirty="0"/>
              <a:t>individualized using a person and family centered approach </a:t>
            </a:r>
            <a:r>
              <a:rPr lang="en-US" b="0" dirty="0"/>
              <a:t>to minimize the risk of long-term complications while balancing hypoglycemia and ketosis risk and burden of diabetes self-management. </a:t>
            </a:r>
          </a:p>
          <a:p>
            <a:pPr lvl="0"/>
            <a:r>
              <a:rPr lang="en-US" dirty="0"/>
              <a:t>Automated Insulin Delivery (AID) </a:t>
            </a:r>
            <a:r>
              <a:rPr lang="en-US" b="0" dirty="0"/>
              <a:t>systems (insulin pump and connected continuous glucose monitor) are the </a:t>
            </a:r>
            <a:r>
              <a:rPr lang="en-US" dirty="0"/>
              <a:t>preferred treatment method for all individuals to optimize </a:t>
            </a:r>
            <a:r>
              <a:rPr lang="en-US" dirty="0" err="1"/>
              <a:t>glycemia</a:t>
            </a:r>
            <a:r>
              <a:rPr lang="en-US" dirty="0"/>
              <a:t> and/or person reported outcomes, </a:t>
            </a:r>
            <a:r>
              <a:rPr lang="en-US" b="0" dirty="0"/>
              <a:t>provided the individual is willing and able to wear and operate the devices. </a:t>
            </a:r>
          </a:p>
          <a:p>
            <a:pPr lvl="0"/>
            <a:r>
              <a:rPr lang="en-US" b="0" dirty="0"/>
              <a:t>When AID systems are not possible or chosen, CGM should be used in combination with insulin pump therapy (IPT) or basal bolus injection (BBI) therapy</a:t>
            </a:r>
          </a:p>
          <a:p>
            <a:pPr lvl="0"/>
            <a:r>
              <a:rPr lang="en-US" dirty="0"/>
              <a:t>BBI therapy with long acting basal analogs is preferred </a:t>
            </a:r>
            <a:r>
              <a:rPr lang="en-US" b="0" dirty="0"/>
              <a:t>to conventional insulin regimens (TID or BID) using NPH because of its variable action profile and higher risk of hypoglycemia in both adults and children.</a:t>
            </a:r>
          </a:p>
          <a:p>
            <a:pPr lvl="0"/>
            <a:r>
              <a:rPr lang="en-US" b="0" dirty="0"/>
              <a:t>Ultra-rapid and ultra-long acting insulin analogs should be considered in place of rapid or long acting insulin analogs for BBI therapy in both adults and children to improve glycemic outcomes and minimize hypoglycemia</a:t>
            </a:r>
          </a:p>
          <a:p>
            <a:pPr lvl="0"/>
            <a:r>
              <a:rPr lang="en-US" b="0" dirty="0"/>
              <a:t>In adults</a:t>
            </a:r>
            <a:r>
              <a:rPr lang="en-US" dirty="0"/>
              <a:t>, adjunctive therapy </a:t>
            </a:r>
            <a:r>
              <a:rPr lang="en-US" b="0" dirty="0"/>
              <a:t>such as metformin, GLP RA or SGLT2i, may be considered in addition to insulin to </a:t>
            </a:r>
            <a:r>
              <a:rPr lang="en-US" dirty="0"/>
              <a:t>meet individual treatment goals while employing strategies to support safety, efficacy and tolerability of these medications</a:t>
            </a:r>
            <a:r>
              <a:rPr lang="en-US" b="0" dirty="0"/>
              <a:t>. </a:t>
            </a:r>
          </a:p>
          <a:p>
            <a:pPr lvl="0"/>
            <a:r>
              <a:rPr lang="en-US" b="0" dirty="0"/>
              <a:t>The dose of </a:t>
            </a:r>
            <a:r>
              <a:rPr lang="en-US" dirty="0"/>
              <a:t>oral glucose used to treat hypoglycemia </a:t>
            </a:r>
            <a:r>
              <a:rPr lang="en-US" b="0" dirty="0"/>
              <a:t>should be tailored to </a:t>
            </a:r>
            <a:r>
              <a:rPr lang="en-US" dirty="0"/>
              <a:t>patient’s age and the insulin treatment</a:t>
            </a:r>
            <a:r>
              <a:rPr lang="en-US" b="0" dirty="0"/>
              <a:t> regimen with lower carbohydrate requirements in those using AID.</a:t>
            </a:r>
          </a:p>
          <a:p>
            <a:pPr lvl="0"/>
            <a:r>
              <a:rPr lang="en-US" dirty="0"/>
              <a:t>Intranasal glucagon</a:t>
            </a:r>
            <a:r>
              <a:rPr lang="en-US" b="0" dirty="0"/>
              <a:t> and instructions for use should be provided for adults and </a:t>
            </a:r>
            <a:r>
              <a:rPr lang="en-US" dirty="0"/>
              <a:t>children </a:t>
            </a:r>
          </a:p>
          <a:p>
            <a:pPr lvl="0"/>
            <a:r>
              <a:rPr lang="en-US" b="0" dirty="0"/>
              <a:t>Newer evidence supports </a:t>
            </a:r>
            <a:r>
              <a:rPr lang="en-US" dirty="0"/>
              <a:t>more aggressive fluid resuscitation is safe when managing diabetic ketoacidosis </a:t>
            </a:r>
            <a:r>
              <a:rPr lang="en-US" b="0" dirty="0"/>
              <a:t>in children</a:t>
            </a:r>
          </a:p>
          <a:p>
            <a:pPr lvl="0"/>
            <a:r>
              <a:rPr lang="en-US" dirty="0"/>
              <a:t>Subcutaneous insulin </a:t>
            </a:r>
            <a:r>
              <a:rPr lang="en-US" b="0" dirty="0"/>
              <a:t>can be safely used to manage </a:t>
            </a:r>
            <a:r>
              <a:rPr lang="en-US" dirty="0"/>
              <a:t>non-severe DKA in adults. </a:t>
            </a:r>
          </a:p>
          <a:p>
            <a:endParaRPr lang="en-US" dirty="0"/>
          </a:p>
        </p:txBody>
      </p:sp>
    </p:spTree>
    <p:extLst>
      <p:ext uri="{BB962C8B-B14F-4D97-AF65-F5344CB8AC3E}">
        <p14:creationId xmlns:p14="http://schemas.microsoft.com/office/powerpoint/2010/main" val="10958399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Tree>
    <p:extLst>
      <p:ext uri="{BB962C8B-B14F-4D97-AF65-F5344CB8AC3E}">
        <p14:creationId xmlns:p14="http://schemas.microsoft.com/office/powerpoint/2010/main" val="2664571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F67F3E-6C3C-DA5E-67F8-F392211FCAF5}"/>
              </a:ext>
            </a:extLst>
          </p:cNvPr>
          <p:cNvSpPr>
            <a:spLocks noGrp="1"/>
          </p:cNvSpPr>
          <p:nvPr>
            <p:ph sz="quarter" idx="14"/>
          </p:nvPr>
        </p:nvSpPr>
        <p:spPr>
          <a:xfrm>
            <a:off x="565700" y="6574637"/>
            <a:ext cx="9812867" cy="138499"/>
          </a:xfrm>
        </p:spPr>
        <p:txBody>
          <a:bodyPr/>
          <a:lstStyle/>
          <a:p>
            <a:r>
              <a:rPr lang="fr-CA"/>
              <a:t>Halperin, IJ. et al</a:t>
            </a:r>
            <a:r>
              <a:rPr lang="fr-CA" i="1"/>
              <a:t>. Can. J. </a:t>
            </a:r>
            <a:r>
              <a:rPr lang="fr-CA" i="1" err="1"/>
              <a:t>Diabetes</a:t>
            </a:r>
            <a:r>
              <a:rPr lang="fr-CA"/>
              <a:t>. 2025;49(1):1-18. </a:t>
            </a:r>
            <a:r>
              <a:rPr lang="fr-CA" err="1"/>
              <a:t>doi</a:t>
            </a:r>
            <a:r>
              <a:rPr lang="fr-CA"/>
              <a:t>: 10.1016/j.jcjd.2025.01.001</a:t>
            </a:r>
          </a:p>
        </p:txBody>
      </p:sp>
      <p:pic>
        <p:nvPicPr>
          <p:cNvPr id="5" name="Picture 4">
            <a:extLst>
              <a:ext uri="{FF2B5EF4-FFF2-40B4-BE49-F238E27FC236}">
                <a16:creationId xmlns:a16="http://schemas.microsoft.com/office/drawing/2014/main" id="{2FF24AE0-EA41-34A1-6F7D-72ED1F61EC46}"/>
              </a:ext>
            </a:extLst>
          </p:cNvPr>
          <p:cNvPicPr>
            <a:picLocks noChangeAspect="1"/>
          </p:cNvPicPr>
          <p:nvPr/>
        </p:nvPicPr>
        <p:blipFill>
          <a:blip r:embed="rId2"/>
          <a:stretch>
            <a:fillRect/>
          </a:stretch>
        </p:blipFill>
        <p:spPr>
          <a:xfrm>
            <a:off x="786442" y="611002"/>
            <a:ext cx="10489128" cy="5230726"/>
          </a:xfrm>
          <a:prstGeom prst="rect">
            <a:avLst/>
          </a:prstGeom>
          <a:ln>
            <a:noFill/>
          </a:ln>
          <a:effectLst>
            <a:outerShdw blurRad="50800" dist="38100" dir="2700000" algn="tl" rotWithShape="0">
              <a:prstClr val="black">
                <a:alpha val="40000"/>
              </a:prstClr>
            </a:outerShdw>
          </a:effectLst>
        </p:spPr>
      </p:pic>
      <p:pic>
        <p:nvPicPr>
          <p:cNvPr id="7" name="Picture 6" descr="A qr code with a white background&#10;&#10;AI-generated content may be incorrect.">
            <a:extLst>
              <a:ext uri="{FF2B5EF4-FFF2-40B4-BE49-F238E27FC236}">
                <a16:creationId xmlns:a16="http://schemas.microsoft.com/office/drawing/2014/main" id="{95448576-84D0-5548-31AE-DF6E1DC30D6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189873" y="4730748"/>
            <a:ext cx="1729911" cy="1729911"/>
          </a:xfrm>
          <a:prstGeom prst="rect">
            <a:avLst/>
          </a:prstGeom>
          <a:effectLst>
            <a:outerShdw blurRad="50800" dist="38100" dir="2700000" algn="tl" rotWithShape="0">
              <a:prstClr val="black">
                <a:alpha val="40000"/>
              </a:prstClr>
            </a:outerShdw>
          </a:effectLst>
        </p:spPr>
      </p:pic>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318564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F98FB3-02F1-4D31-B9E5-ADEBA63E4473}"/>
              </a:ext>
            </a:extLst>
          </p:cNvPr>
          <p:cNvSpPr>
            <a:spLocks noGrp="1"/>
          </p:cNvSpPr>
          <p:nvPr>
            <p:ph type="title"/>
          </p:nvPr>
        </p:nvSpPr>
        <p:spPr>
          <a:xfrm>
            <a:off x="40463" y="78290"/>
            <a:ext cx="11626901" cy="1325563"/>
          </a:xfrm>
        </p:spPr>
        <p:txBody>
          <a:bodyPr>
            <a:normAutofit/>
          </a:bodyPr>
          <a:lstStyle/>
          <a:p>
            <a:r>
              <a:rPr lang="en-US" sz="3600" dirty="0">
                <a:latin typeface="Open Sans"/>
                <a:ea typeface="Open Sans"/>
                <a:cs typeface="Open Sans"/>
              </a:rPr>
              <a:t>Glycemic management</a:t>
            </a:r>
            <a:r>
              <a:rPr lang="en-US" sz="3600" i="1" dirty="0">
                <a:latin typeface="Open Sans"/>
                <a:ea typeface="Open Sans"/>
                <a:cs typeface="Open Sans"/>
              </a:rPr>
              <a:t> </a:t>
            </a:r>
            <a:r>
              <a:rPr lang="en-US" sz="3600" dirty="0">
                <a:latin typeface="Open Sans"/>
                <a:ea typeface="Open Sans"/>
                <a:cs typeface="Open Sans"/>
              </a:rPr>
              <a:t>across </a:t>
            </a:r>
            <a:r>
              <a:rPr lang="en-US" sz="3600" i="1" dirty="0">
                <a:latin typeface="Open Sans"/>
                <a:ea typeface="Open Sans"/>
                <a:cs typeface="Open Sans"/>
              </a:rPr>
              <a:t>most</a:t>
            </a:r>
            <a:r>
              <a:rPr lang="en-US" sz="3600" dirty="0">
                <a:latin typeface="Open Sans"/>
                <a:ea typeface="Open Sans"/>
                <a:cs typeface="Open Sans"/>
              </a:rPr>
              <a:t> of the Lifespan</a:t>
            </a:r>
          </a:p>
        </p:txBody>
      </p:sp>
      <p:pic>
        <p:nvPicPr>
          <p:cNvPr id="6" name="Content Placeholder 5">
            <a:extLst>
              <a:ext uri="{FF2B5EF4-FFF2-40B4-BE49-F238E27FC236}">
                <a16:creationId xmlns:a16="http://schemas.microsoft.com/office/drawing/2014/main" id="{E7F6B73D-DE97-4D26-B2B9-61697466D0D9}"/>
              </a:ext>
            </a:extLst>
          </p:cNvPr>
          <p:cNvPicPr>
            <a:picLocks noGrp="1" noChangeAspect="1"/>
          </p:cNvPicPr>
          <p:nvPr>
            <p:ph idx="1"/>
          </p:nvPr>
        </p:nvPicPr>
        <p:blipFill>
          <a:blip r:embed="rId2"/>
          <a:stretch>
            <a:fillRect/>
          </a:stretch>
        </p:blipFill>
        <p:spPr>
          <a:xfrm>
            <a:off x="7681952" y="1822037"/>
            <a:ext cx="4184656" cy="4032487"/>
          </a:xfrm>
          <a:prstGeom prst="rect">
            <a:avLst/>
          </a:prstGeom>
        </p:spPr>
      </p:pic>
      <p:sp>
        <p:nvSpPr>
          <p:cNvPr id="29" name="TextBox 28">
            <a:extLst>
              <a:ext uri="{FF2B5EF4-FFF2-40B4-BE49-F238E27FC236}">
                <a16:creationId xmlns:a16="http://schemas.microsoft.com/office/drawing/2014/main" id="{299689A1-6669-4EC1-834F-7F8FAAEA5079}"/>
              </a:ext>
            </a:extLst>
          </p:cNvPr>
          <p:cNvSpPr txBox="1"/>
          <p:nvPr/>
        </p:nvSpPr>
        <p:spPr>
          <a:xfrm>
            <a:off x="-4" y="1602341"/>
            <a:ext cx="7110295" cy="441211"/>
          </a:xfrm>
          <a:prstGeom prst="rect">
            <a:avLst/>
          </a:prstGeom>
          <a:noFill/>
        </p:spPr>
        <p:txBody>
          <a:bodyPr wrap="square" rtlCol="0">
            <a:spAutoFit/>
          </a:bodyPr>
          <a:lstStyle/>
          <a:p>
            <a:r>
              <a:rPr lang="en-US" sz="2267" dirty="0"/>
              <a:t>Toddlers– Nutrition, sick day management, daycare</a:t>
            </a:r>
          </a:p>
        </p:txBody>
      </p:sp>
      <p:sp>
        <p:nvSpPr>
          <p:cNvPr id="30" name="TextBox 29">
            <a:extLst>
              <a:ext uri="{FF2B5EF4-FFF2-40B4-BE49-F238E27FC236}">
                <a16:creationId xmlns:a16="http://schemas.microsoft.com/office/drawing/2014/main" id="{B9F68E0A-BEF8-4464-B705-85C238356F86}"/>
              </a:ext>
            </a:extLst>
          </p:cNvPr>
          <p:cNvSpPr txBox="1"/>
          <p:nvPr/>
        </p:nvSpPr>
        <p:spPr>
          <a:xfrm>
            <a:off x="0" y="2157697"/>
            <a:ext cx="7550845" cy="441211"/>
          </a:xfrm>
          <a:prstGeom prst="rect">
            <a:avLst/>
          </a:prstGeom>
          <a:noFill/>
        </p:spPr>
        <p:txBody>
          <a:bodyPr wrap="square" rtlCol="0">
            <a:spAutoFit/>
          </a:bodyPr>
          <a:lstStyle/>
          <a:p>
            <a:r>
              <a:rPr lang="en-US" sz="2267" dirty="0"/>
              <a:t>Childhood– DKA, sick day management, diabetes at school</a:t>
            </a:r>
          </a:p>
        </p:txBody>
      </p:sp>
      <p:sp>
        <p:nvSpPr>
          <p:cNvPr id="31" name="TextBox 30">
            <a:extLst>
              <a:ext uri="{FF2B5EF4-FFF2-40B4-BE49-F238E27FC236}">
                <a16:creationId xmlns:a16="http://schemas.microsoft.com/office/drawing/2014/main" id="{4EB86236-69A4-42B5-9D4A-430547B9DEAF}"/>
              </a:ext>
            </a:extLst>
          </p:cNvPr>
          <p:cNvSpPr txBox="1"/>
          <p:nvPr/>
        </p:nvSpPr>
        <p:spPr>
          <a:xfrm>
            <a:off x="0" y="2753140"/>
            <a:ext cx="7868451" cy="790088"/>
          </a:xfrm>
          <a:prstGeom prst="rect">
            <a:avLst/>
          </a:prstGeom>
          <a:noFill/>
        </p:spPr>
        <p:txBody>
          <a:bodyPr wrap="square" rtlCol="0">
            <a:spAutoFit/>
          </a:bodyPr>
          <a:lstStyle/>
          <a:p>
            <a:r>
              <a:rPr lang="en-US" sz="2267" dirty="0"/>
              <a:t>Early Adolescence– Puberty, disordered eating, Peer support, Peer groups</a:t>
            </a:r>
          </a:p>
        </p:txBody>
      </p:sp>
      <p:sp>
        <p:nvSpPr>
          <p:cNvPr id="32" name="TextBox 31">
            <a:extLst>
              <a:ext uri="{FF2B5EF4-FFF2-40B4-BE49-F238E27FC236}">
                <a16:creationId xmlns:a16="http://schemas.microsoft.com/office/drawing/2014/main" id="{BEE4BB48-0D97-45C3-A0ED-4A8942B54A63}"/>
              </a:ext>
            </a:extLst>
          </p:cNvPr>
          <p:cNvSpPr txBox="1"/>
          <p:nvPr/>
        </p:nvSpPr>
        <p:spPr>
          <a:xfrm>
            <a:off x="0" y="3698416"/>
            <a:ext cx="7681952" cy="790088"/>
          </a:xfrm>
          <a:prstGeom prst="rect">
            <a:avLst/>
          </a:prstGeom>
          <a:noFill/>
        </p:spPr>
        <p:txBody>
          <a:bodyPr wrap="square" rtlCol="0">
            <a:spAutoFit/>
          </a:bodyPr>
          <a:lstStyle/>
          <a:p>
            <a:r>
              <a:rPr lang="en-US" sz="2267" dirty="0"/>
              <a:t>Emerging Adulthood– Substance Use, Reproductive Health, Complication Screening, Transition of Care</a:t>
            </a:r>
          </a:p>
        </p:txBody>
      </p:sp>
      <p:sp>
        <p:nvSpPr>
          <p:cNvPr id="33" name="TextBox 32">
            <a:extLst>
              <a:ext uri="{FF2B5EF4-FFF2-40B4-BE49-F238E27FC236}">
                <a16:creationId xmlns:a16="http://schemas.microsoft.com/office/drawing/2014/main" id="{820C9CEF-AD32-462D-BCED-A2BEBC9CD8DA}"/>
              </a:ext>
            </a:extLst>
          </p:cNvPr>
          <p:cNvSpPr txBox="1"/>
          <p:nvPr/>
        </p:nvSpPr>
        <p:spPr>
          <a:xfrm>
            <a:off x="-5" y="4719441"/>
            <a:ext cx="7681952" cy="441211"/>
          </a:xfrm>
          <a:prstGeom prst="rect">
            <a:avLst/>
          </a:prstGeom>
          <a:noFill/>
        </p:spPr>
        <p:txBody>
          <a:bodyPr wrap="square" rtlCol="0">
            <a:spAutoFit/>
          </a:bodyPr>
          <a:lstStyle/>
          <a:p>
            <a:r>
              <a:rPr lang="en-US" sz="2267" dirty="0"/>
              <a:t>Adulthood– Diabetes at Work, Diabetes and Family Life</a:t>
            </a:r>
          </a:p>
        </p:txBody>
      </p:sp>
      <p:sp>
        <p:nvSpPr>
          <p:cNvPr id="34" name="TextBox 33">
            <a:extLst>
              <a:ext uri="{FF2B5EF4-FFF2-40B4-BE49-F238E27FC236}">
                <a16:creationId xmlns:a16="http://schemas.microsoft.com/office/drawing/2014/main" id="{5131E4D8-DFF5-4111-AFA7-4B3F4CDDBDAD}"/>
              </a:ext>
            </a:extLst>
          </p:cNvPr>
          <p:cNvSpPr txBox="1"/>
          <p:nvPr/>
        </p:nvSpPr>
        <p:spPr>
          <a:xfrm>
            <a:off x="0" y="5459478"/>
            <a:ext cx="7681947" cy="441211"/>
          </a:xfrm>
          <a:prstGeom prst="rect">
            <a:avLst/>
          </a:prstGeom>
          <a:noFill/>
        </p:spPr>
        <p:txBody>
          <a:bodyPr wrap="square" rtlCol="0">
            <a:spAutoFit/>
          </a:bodyPr>
          <a:lstStyle/>
          <a:p>
            <a:r>
              <a:rPr lang="en-US" sz="2267" dirty="0"/>
              <a:t>Elderly– Hypoglycemia and Falls</a:t>
            </a:r>
          </a:p>
        </p:txBody>
      </p:sp>
      <p:sp>
        <p:nvSpPr>
          <p:cNvPr id="4" name="TextBox 3">
            <a:extLst>
              <a:ext uri="{FF2B5EF4-FFF2-40B4-BE49-F238E27FC236}">
                <a16:creationId xmlns:a16="http://schemas.microsoft.com/office/drawing/2014/main" id="{8C8B800C-49D1-4CB5-9202-69FACFEE93E1}"/>
              </a:ext>
            </a:extLst>
          </p:cNvPr>
          <p:cNvSpPr txBox="1"/>
          <p:nvPr/>
        </p:nvSpPr>
        <p:spPr>
          <a:xfrm>
            <a:off x="38088" y="1477412"/>
            <a:ext cx="7681947" cy="4614597"/>
          </a:xfrm>
          <a:prstGeom prst="rect">
            <a:avLst/>
          </a:prstGeom>
          <a:solidFill>
            <a:srgbClr val="FFFFFF"/>
          </a:solidFill>
        </p:spPr>
        <p:txBody>
          <a:bodyPr wrap="square" lIns="91440" tIns="45720" rIns="91440" bIns="45720" rtlCol="0" anchor="t">
            <a:spAutoFit/>
          </a:bodyPr>
          <a:lstStyle/>
          <a:p>
            <a:r>
              <a:rPr lang="en-US" sz="2250" dirty="0"/>
              <a:t>Focused on Management of Hyper and Hypoglycemia </a:t>
            </a:r>
            <a:endParaRPr lang="en-US" sz="2250" dirty="0">
              <a:ea typeface="Calibri"/>
              <a:cs typeface="Calibri"/>
            </a:endParaRPr>
          </a:p>
          <a:p>
            <a:endParaRPr lang="en-US" sz="2250" dirty="0"/>
          </a:p>
          <a:p>
            <a:r>
              <a:rPr lang="en-US" sz="2267" b="1" dirty="0">
                <a:effectLst>
                  <a:outerShdw blurRad="38100" dist="38100" dir="2700000" algn="tl">
                    <a:srgbClr val="000000">
                      <a:alpha val="43137"/>
                    </a:srgbClr>
                  </a:outerShdw>
                </a:effectLst>
              </a:rPr>
              <a:t>Recommendations</a:t>
            </a:r>
            <a:r>
              <a:rPr lang="en-US" sz="2267" dirty="0"/>
              <a:t> - Based on evidence in existing literature</a:t>
            </a:r>
          </a:p>
          <a:p>
            <a:endParaRPr lang="en-US" sz="2267" dirty="0"/>
          </a:p>
          <a:p>
            <a:r>
              <a:rPr lang="en-US" sz="2267" b="1" dirty="0">
                <a:effectLst>
                  <a:outerShdw blurRad="38100" dist="38100" dir="2700000" algn="tl">
                    <a:srgbClr val="000000">
                      <a:alpha val="43137"/>
                    </a:srgbClr>
                  </a:outerShdw>
                </a:effectLst>
              </a:rPr>
              <a:t>Narrative</a:t>
            </a:r>
            <a:r>
              <a:rPr lang="en-US" sz="2267" dirty="0"/>
              <a:t> - Considering the patient experience, context and environmental considerations</a:t>
            </a:r>
          </a:p>
          <a:p>
            <a:endParaRPr lang="en-US" sz="2267" dirty="0"/>
          </a:p>
          <a:p>
            <a:r>
              <a:rPr lang="en-US" sz="2267" dirty="0"/>
              <a:t>Does not include exercise, nutrition, mental health </a:t>
            </a:r>
          </a:p>
          <a:p>
            <a:r>
              <a:rPr lang="en-US" sz="2267" dirty="0"/>
              <a:t>Does not include workplace, daycare, school, care home</a:t>
            </a:r>
          </a:p>
          <a:p>
            <a:r>
              <a:rPr lang="en-US" sz="2250" dirty="0">
                <a:ea typeface="Calibri"/>
                <a:cs typeface="Calibri"/>
              </a:rPr>
              <a:t>Does not include management in Pregnancy or  Elderly</a:t>
            </a:r>
          </a:p>
          <a:p>
            <a:r>
              <a:rPr lang="en-US" sz="2250" dirty="0">
                <a:ea typeface="Calibri"/>
                <a:cs typeface="Calibri"/>
              </a:rPr>
              <a:t>Does not include content in recent updates (Monitoring, Hypoglycemia in Adults)</a:t>
            </a:r>
          </a:p>
          <a:p>
            <a:endParaRPr lang="en-US" sz="2267" dirty="0">
              <a:ea typeface="Calibri"/>
              <a:cs typeface="Calibri"/>
            </a:endParaRPr>
          </a:p>
        </p:txBody>
      </p:sp>
    </p:spTree>
    <p:extLst>
      <p:ext uri="{BB962C8B-B14F-4D97-AF65-F5344CB8AC3E}">
        <p14:creationId xmlns:p14="http://schemas.microsoft.com/office/powerpoint/2010/main" val="374452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graph of a number of patients&#10;&#10;Description automatically generated">
            <a:extLst>
              <a:ext uri="{FF2B5EF4-FFF2-40B4-BE49-F238E27FC236}">
                <a16:creationId xmlns:a16="http://schemas.microsoft.com/office/drawing/2014/main" id="{55BC5F93-B884-1CC3-94A1-A433A897927C}"/>
              </a:ext>
            </a:extLst>
          </p:cNvPr>
          <p:cNvPicPr>
            <a:picLocks noGrp="1" noChangeAspect="1"/>
          </p:cNvPicPr>
          <p:nvPr>
            <p:ph sz="quarter" idx="10"/>
          </p:nvPr>
        </p:nvPicPr>
        <p:blipFill>
          <a:blip r:embed="rId3"/>
          <a:srcRect l="1338" r="6008" b="2896"/>
          <a:stretch/>
        </p:blipFill>
        <p:spPr>
          <a:xfrm>
            <a:off x="5251597" y="1647132"/>
            <a:ext cx="6040439" cy="4040579"/>
          </a:xfrm>
          <a:ln w="76200">
            <a:solidFill>
              <a:schemeClr val="bg2"/>
            </a:solidFill>
          </a:ln>
          <a:effectLst>
            <a:outerShdw blurRad="50800" dist="38100" dir="2700000" algn="tl" rotWithShape="0">
              <a:prstClr val="black">
                <a:alpha val="40000"/>
              </a:prstClr>
            </a:outerShdw>
          </a:effectLst>
        </p:spPr>
      </p:pic>
      <p:sp>
        <p:nvSpPr>
          <p:cNvPr id="3" name="Title 2">
            <a:extLst>
              <a:ext uri="{FF2B5EF4-FFF2-40B4-BE49-F238E27FC236}">
                <a16:creationId xmlns:a16="http://schemas.microsoft.com/office/drawing/2014/main" id="{1064901C-852B-D9BF-0425-3A4F38DBAF43}"/>
              </a:ext>
            </a:extLst>
          </p:cNvPr>
          <p:cNvSpPr>
            <a:spLocks noGrp="1"/>
          </p:cNvSpPr>
          <p:nvPr>
            <p:ph type="title"/>
          </p:nvPr>
        </p:nvSpPr>
        <p:spPr>
          <a:xfrm>
            <a:off x="123721" y="99353"/>
            <a:ext cx="11949953" cy="1143000"/>
          </a:xfrm>
        </p:spPr>
        <p:txBody>
          <a:bodyPr>
            <a:normAutofit fontScale="90000"/>
          </a:bodyPr>
          <a:lstStyle/>
          <a:p>
            <a:r>
              <a:rPr lang="en-US" dirty="0"/>
              <a:t>Recent Improvements to A1C Among Canadians</a:t>
            </a:r>
          </a:p>
        </p:txBody>
      </p:sp>
      <p:sp>
        <p:nvSpPr>
          <p:cNvPr id="4" name="Text Placeholder 3">
            <a:extLst>
              <a:ext uri="{FF2B5EF4-FFF2-40B4-BE49-F238E27FC236}">
                <a16:creationId xmlns:a16="http://schemas.microsoft.com/office/drawing/2014/main" id="{B036EB07-2662-1C63-AB2B-0914C8A25110}"/>
              </a:ext>
            </a:extLst>
          </p:cNvPr>
          <p:cNvSpPr>
            <a:spLocks noGrp="1"/>
          </p:cNvSpPr>
          <p:nvPr>
            <p:ph type="body" sz="quarter" idx="14"/>
          </p:nvPr>
        </p:nvSpPr>
        <p:spPr/>
        <p:txBody>
          <a:bodyPr/>
          <a:lstStyle/>
          <a:p>
            <a:r>
              <a:rPr lang="en-US" sz="2000"/>
              <a:t>28,827 Adults in Ontario Living with T1D | Retrospective Cohort Study, 2024</a:t>
            </a:r>
          </a:p>
        </p:txBody>
      </p:sp>
      <p:sp>
        <p:nvSpPr>
          <p:cNvPr id="9" name="TextBox 8">
            <a:extLst>
              <a:ext uri="{FF2B5EF4-FFF2-40B4-BE49-F238E27FC236}">
                <a16:creationId xmlns:a16="http://schemas.microsoft.com/office/drawing/2014/main" id="{82CDF4E4-BBE4-742F-BE16-7C55B58FC9AB}"/>
              </a:ext>
            </a:extLst>
          </p:cNvPr>
          <p:cNvSpPr txBox="1"/>
          <p:nvPr/>
        </p:nvSpPr>
        <p:spPr>
          <a:xfrm>
            <a:off x="585107" y="2069276"/>
            <a:ext cx="3995433" cy="2414471"/>
          </a:xfrm>
          <a:prstGeom prst="rect">
            <a:avLst/>
          </a:prstGeom>
          <a:solidFill>
            <a:schemeClr val="bg2"/>
          </a:solidFill>
          <a:effectLst>
            <a:outerShdw blurRad="50800" dist="38100" dir="2700000" algn="tl" rotWithShape="0">
              <a:prstClr val="black">
                <a:alpha val="40000"/>
              </a:prstClr>
            </a:outerShdw>
          </a:effectLst>
        </p:spPr>
        <p:txBody>
          <a:bodyPr wrap="square" lIns="216000" tIns="144000" rIns="216000" bIns="144000" rtlCol="0">
            <a:spAutoFit/>
          </a:bodyPr>
          <a:lstStyle/>
          <a:p>
            <a:r>
              <a:rPr lang="en-US" sz="6000">
                <a:solidFill>
                  <a:schemeClr val="accent1"/>
                </a:solidFill>
              </a:rPr>
              <a:t>~1/3 </a:t>
            </a:r>
          </a:p>
          <a:p>
            <a:r>
              <a:rPr lang="en-US" sz="2000"/>
              <a:t>of adults in Ontario with T1D met the recommended A1C target of 7.0% in 2023</a:t>
            </a:r>
          </a:p>
          <a:p>
            <a:endParaRPr lang="en-US" sz="1800"/>
          </a:p>
        </p:txBody>
      </p:sp>
      <p:sp>
        <p:nvSpPr>
          <p:cNvPr id="10" name="Rounded Rectangle 9">
            <a:extLst>
              <a:ext uri="{FF2B5EF4-FFF2-40B4-BE49-F238E27FC236}">
                <a16:creationId xmlns:a16="http://schemas.microsoft.com/office/drawing/2014/main" id="{23462C72-23FC-9958-2989-ECEABE5A7AE2}"/>
              </a:ext>
            </a:extLst>
          </p:cNvPr>
          <p:cNvSpPr/>
          <p:nvPr/>
        </p:nvSpPr>
        <p:spPr>
          <a:xfrm>
            <a:off x="5594458" y="5600700"/>
            <a:ext cx="1148308" cy="750235"/>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a:solidFill>
                  <a:schemeClr val="tx1"/>
                </a:solidFill>
              </a:rPr>
              <a:t>22.1%</a:t>
            </a:r>
          </a:p>
        </p:txBody>
      </p:sp>
      <p:sp>
        <p:nvSpPr>
          <p:cNvPr id="12" name="Pentagon 11">
            <a:extLst>
              <a:ext uri="{FF2B5EF4-FFF2-40B4-BE49-F238E27FC236}">
                <a16:creationId xmlns:a16="http://schemas.microsoft.com/office/drawing/2014/main" id="{2D2313EF-0414-9787-79C9-CAFB291A066A}"/>
              </a:ext>
            </a:extLst>
          </p:cNvPr>
          <p:cNvSpPr/>
          <p:nvPr/>
        </p:nvSpPr>
        <p:spPr>
          <a:xfrm>
            <a:off x="1339914" y="5681991"/>
            <a:ext cx="3922541" cy="616228"/>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51999" rtlCol="0" anchor="ctr"/>
          <a:lstStyle/>
          <a:p>
            <a:r>
              <a:rPr lang="en-US" sz="1800">
                <a:solidFill>
                  <a:schemeClr val="tx1"/>
                </a:solidFill>
              </a:rPr>
              <a:t>Increased probability of meeting </a:t>
            </a:r>
          </a:p>
          <a:p>
            <a:r>
              <a:rPr lang="en-US" sz="1800">
                <a:solidFill>
                  <a:schemeClr val="tx1"/>
                </a:solidFill>
              </a:rPr>
              <a:t>A1C target of 7.0%</a:t>
            </a:r>
          </a:p>
        </p:txBody>
      </p:sp>
      <p:sp>
        <p:nvSpPr>
          <p:cNvPr id="13" name="Rounded Rectangle 12">
            <a:extLst>
              <a:ext uri="{FF2B5EF4-FFF2-40B4-BE49-F238E27FC236}">
                <a16:creationId xmlns:a16="http://schemas.microsoft.com/office/drawing/2014/main" id="{13C56285-7D47-34A1-3EF4-3E2F25A53723}"/>
              </a:ext>
            </a:extLst>
          </p:cNvPr>
          <p:cNvSpPr/>
          <p:nvPr/>
        </p:nvSpPr>
        <p:spPr>
          <a:xfrm>
            <a:off x="10530357" y="5600701"/>
            <a:ext cx="1148308" cy="778809"/>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a:solidFill>
                  <a:schemeClr val="tx1"/>
                </a:solidFill>
              </a:rPr>
              <a:t>34.7%</a:t>
            </a:r>
          </a:p>
        </p:txBody>
      </p:sp>
      <p:cxnSp>
        <p:nvCxnSpPr>
          <p:cNvPr id="15" name="Straight Connector 14">
            <a:extLst>
              <a:ext uri="{FF2B5EF4-FFF2-40B4-BE49-F238E27FC236}">
                <a16:creationId xmlns:a16="http://schemas.microsoft.com/office/drawing/2014/main" id="{2016F624-E29B-DCDD-6D8D-98355A874F2A}"/>
              </a:ext>
            </a:extLst>
          </p:cNvPr>
          <p:cNvCxnSpPr>
            <a:cxnSpLocks/>
          </p:cNvCxnSpPr>
          <p:nvPr/>
        </p:nvCxnSpPr>
        <p:spPr>
          <a:xfrm>
            <a:off x="6168611" y="5435817"/>
            <a:ext cx="0" cy="164884"/>
          </a:xfrm>
          <a:prstGeom prst="line">
            <a:avLst/>
          </a:prstGeom>
          <a:ln>
            <a:solidFill>
              <a:schemeClr val="accent4"/>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6364943-8936-0EA6-010D-3A51E845339C}"/>
              </a:ext>
            </a:extLst>
          </p:cNvPr>
          <p:cNvCxnSpPr>
            <a:cxnSpLocks/>
          </p:cNvCxnSpPr>
          <p:nvPr/>
        </p:nvCxnSpPr>
        <p:spPr>
          <a:xfrm>
            <a:off x="11104511" y="5435817"/>
            <a:ext cx="0" cy="164884"/>
          </a:xfrm>
          <a:prstGeom prst="line">
            <a:avLst/>
          </a:prstGeom>
          <a:ln>
            <a:solidFill>
              <a:schemeClr val="accent4"/>
            </a:solidFill>
            <a:prstDash val="sysDot"/>
          </a:ln>
        </p:spPr>
        <p:style>
          <a:lnRef idx="2">
            <a:schemeClr val="accent1"/>
          </a:lnRef>
          <a:fillRef idx="0">
            <a:schemeClr val="accent1"/>
          </a:fillRef>
          <a:effectRef idx="1">
            <a:schemeClr val="accent1"/>
          </a:effectRef>
          <a:fontRef idx="minor">
            <a:schemeClr val="tx1"/>
          </a:fontRef>
        </p:style>
      </p:cxnSp>
      <p:sp>
        <p:nvSpPr>
          <p:cNvPr id="18" name="Striped Right Arrow 17">
            <a:extLst>
              <a:ext uri="{FF2B5EF4-FFF2-40B4-BE49-F238E27FC236}">
                <a16:creationId xmlns:a16="http://schemas.microsoft.com/office/drawing/2014/main" id="{2ED7C295-32F1-B331-56BE-4ED3D603C72E}"/>
              </a:ext>
            </a:extLst>
          </p:cNvPr>
          <p:cNvSpPr/>
          <p:nvPr/>
        </p:nvSpPr>
        <p:spPr>
          <a:xfrm>
            <a:off x="6855731" y="5879196"/>
            <a:ext cx="3561659" cy="384401"/>
          </a:xfrm>
          <a:prstGeom prst="stripedRightArrow">
            <a:avLst/>
          </a:prstGeom>
          <a:gradFill flip="none" rotWithShape="1">
            <a:gsLst>
              <a:gs pos="0">
                <a:schemeClr val="accent5"/>
              </a:gs>
              <a:gs pos="74000">
                <a:schemeClr val="accent2">
                  <a:lumMod val="40000"/>
                  <a:lumOff val="60000"/>
                </a:schemeClr>
              </a:gs>
              <a:gs pos="83000">
                <a:schemeClr val="accent2">
                  <a:lumMod val="20000"/>
                  <a:lumOff val="80000"/>
                </a:schemeClr>
              </a:gs>
              <a:gs pos="100000">
                <a:schemeClr val="accent2">
                  <a:lumMod val="60000"/>
                  <a:lumOff val="4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251999" rtlCol="0" anchor="ctr"/>
          <a:lstStyle/>
          <a:p>
            <a:endParaRPr lang="en-US" sz="1800">
              <a:solidFill>
                <a:schemeClr val="tx1"/>
              </a:solidFill>
            </a:endParaRPr>
          </a:p>
        </p:txBody>
      </p:sp>
      <p:sp>
        <p:nvSpPr>
          <p:cNvPr id="19" name="Striped Right Arrow 18">
            <a:extLst>
              <a:ext uri="{FF2B5EF4-FFF2-40B4-BE49-F238E27FC236}">
                <a16:creationId xmlns:a16="http://schemas.microsoft.com/office/drawing/2014/main" id="{0D820B9B-5335-FE4C-184A-026EFE0740D3}"/>
              </a:ext>
            </a:extLst>
          </p:cNvPr>
          <p:cNvSpPr/>
          <p:nvPr/>
        </p:nvSpPr>
        <p:spPr>
          <a:xfrm>
            <a:off x="9996136" y="3881558"/>
            <a:ext cx="1189856" cy="616228"/>
          </a:xfrm>
          <a:prstGeom prst="stripedRightArrow">
            <a:avLst>
              <a:gd name="adj1" fmla="val 71715"/>
              <a:gd name="adj2" fmla="val 50000"/>
            </a:avLst>
          </a:prstGeom>
          <a:gradFill flip="none" rotWithShape="1">
            <a:gsLst>
              <a:gs pos="0">
                <a:schemeClr val="accent5"/>
              </a:gs>
              <a:gs pos="74000">
                <a:schemeClr val="accent2">
                  <a:lumMod val="40000"/>
                  <a:lumOff val="60000"/>
                </a:schemeClr>
              </a:gs>
              <a:gs pos="83000">
                <a:schemeClr val="accent2">
                  <a:lumMod val="20000"/>
                  <a:lumOff val="80000"/>
                </a:schemeClr>
              </a:gs>
              <a:gs pos="100000">
                <a:schemeClr val="accent2">
                  <a:lumMod val="60000"/>
                  <a:lumOff val="4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en-US" sz="1000">
                <a:solidFill>
                  <a:schemeClr val="tx1"/>
                </a:solidFill>
              </a:rPr>
              <a:t>improvements since 2021</a:t>
            </a:r>
          </a:p>
        </p:txBody>
      </p:sp>
      <p:sp>
        <p:nvSpPr>
          <p:cNvPr id="6" name="TextBox 5">
            <a:extLst>
              <a:ext uri="{FF2B5EF4-FFF2-40B4-BE49-F238E27FC236}">
                <a16:creationId xmlns:a16="http://schemas.microsoft.com/office/drawing/2014/main" id="{2C1A1793-9AEE-05C8-993F-E8BFA6CFAA44}"/>
              </a:ext>
            </a:extLst>
          </p:cNvPr>
          <p:cNvSpPr txBox="1"/>
          <p:nvPr/>
        </p:nvSpPr>
        <p:spPr>
          <a:xfrm>
            <a:off x="123720" y="6488218"/>
            <a:ext cx="10057344" cy="338554"/>
          </a:xfrm>
          <a:prstGeom prst="rect">
            <a:avLst/>
          </a:prstGeom>
          <a:noFill/>
        </p:spPr>
        <p:txBody>
          <a:bodyPr wrap="square">
            <a:spAutoFit/>
          </a:bodyPr>
          <a:lstStyle/>
          <a:p>
            <a:r>
              <a:rPr lang="en-CA" sz="800">
                <a:solidFill>
                  <a:schemeClr val="tx1">
                    <a:lumMod val="60000"/>
                    <a:lumOff val="40000"/>
                  </a:schemeClr>
                </a:solidFill>
                <a:latin typeface="+mj-lt"/>
              </a:rPr>
              <a:t>Weisman A, Booth GL, Everett K, Tomlinson GA. Recent Improvements in Attainment of the Hemoglobin A1c Target of ≤7.0% Among Adults with Type 1 Diabetes in Ontario: A Retrospective Cohort Study. Diabetes Technol </a:t>
            </a:r>
            <a:r>
              <a:rPr lang="en-CA" sz="800" err="1">
                <a:solidFill>
                  <a:schemeClr val="tx1">
                    <a:lumMod val="60000"/>
                    <a:lumOff val="40000"/>
                  </a:schemeClr>
                </a:solidFill>
                <a:latin typeface="+mj-lt"/>
              </a:rPr>
              <a:t>Ther</a:t>
            </a:r>
            <a:r>
              <a:rPr lang="en-CA" sz="800">
                <a:solidFill>
                  <a:schemeClr val="tx1">
                    <a:lumMod val="60000"/>
                    <a:lumOff val="40000"/>
                  </a:schemeClr>
                </a:solidFill>
                <a:latin typeface="+mj-lt"/>
              </a:rPr>
              <a:t>. 2024 Sep;26(9):607-617. </a:t>
            </a:r>
            <a:r>
              <a:rPr lang="en-CA" sz="800" err="1">
                <a:solidFill>
                  <a:schemeClr val="tx1">
                    <a:lumMod val="60000"/>
                    <a:lumOff val="40000"/>
                  </a:schemeClr>
                </a:solidFill>
                <a:latin typeface="+mj-lt"/>
              </a:rPr>
              <a:t>doi</a:t>
            </a:r>
            <a:r>
              <a:rPr lang="en-CA" sz="800">
                <a:solidFill>
                  <a:schemeClr val="tx1">
                    <a:lumMod val="60000"/>
                    <a:lumOff val="40000"/>
                  </a:schemeClr>
                </a:solidFill>
                <a:latin typeface="+mj-lt"/>
              </a:rPr>
              <a:t>: 10.1089/dia.2024.0017. </a:t>
            </a:r>
            <a:r>
              <a:rPr lang="en-CA" sz="800" err="1">
                <a:solidFill>
                  <a:schemeClr val="tx1">
                    <a:lumMod val="60000"/>
                    <a:lumOff val="40000"/>
                  </a:schemeClr>
                </a:solidFill>
                <a:latin typeface="+mj-lt"/>
              </a:rPr>
              <a:t>Epub</a:t>
            </a:r>
            <a:r>
              <a:rPr lang="en-CA" sz="800">
                <a:solidFill>
                  <a:schemeClr val="tx1">
                    <a:lumMod val="60000"/>
                    <a:lumOff val="40000"/>
                  </a:schemeClr>
                </a:solidFill>
                <a:latin typeface="+mj-lt"/>
              </a:rPr>
              <a:t> 2024 Apr 8. PMID: 38526559.</a:t>
            </a:r>
            <a:endParaRPr lang="en-CA" sz="800" i="1">
              <a:solidFill>
                <a:schemeClr val="tx1">
                  <a:lumMod val="60000"/>
                  <a:lumOff val="40000"/>
                </a:schemeClr>
              </a:solidFill>
              <a:latin typeface="+mj-lt"/>
            </a:endParaRPr>
          </a:p>
        </p:txBody>
      </p:sp>
    </p:spTree>
    <p:extLst>
      <p:ext uri="{BB962C8B-B14F-4D97-AF65-F5344CB8AC3E}">
        <p14:creationId xmlns:p14="http://schemas.microsoft.com/office/powerpoint/2010/main" val="2427986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13,700+ New Logo Stock Illustrations, Royalty-Free Vector Graphics &amp; Clip  Art - iStock | New logo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0140" y="2608407"/>
            <a:ext cx="918384" cy="91838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04800" y="365128"/>
            <a:ext cx="11049000" cy="944563"/>
          </a:xfrm>
        </p:spPr>
        <p:txBody>
          <a:bodyPr>
            <a:normAutofit/>
          </a:bodyPr>
          <a:lstStyle/>
          <a:p>
            <a:r>
              <a:rPr lang="en-US" dirty="0"/>
              <a:t>Glycemic Targets</a:t>
            </a:r>
          </a:p>
        </p:txBody>
      </p:sp>
      <p:sp>
        <p:nvSpPr>
          <p:cNvPr id="6" name="TextBox 5">
            <a:extLst>
              <a:ext uri="{FF2B5EF4-FFF2-40B4-BE49-F238E27FC236}">
                <a16:creationId xmlns:a16="http://schemas.microsoft.com/office/drawing/2014/main" id="{05E97127-9055-43FB-BA2D-64B89519FB11}"/>
              </a:ext>
            </a:extLst>
          </p:cNvPr>
          <p:cNvSpPr txBox="1"/>
          <p:nvPr/>
        </p:nvSpPr>
        <p:spPr>
          <a:xfrm>
            <a:off x="305239" y="2700964"/>
            <a:ext cx="3603083" cy="2883353"/>
          </a:xfrm>
          <a:prstGeom prst="rect">
            <a:avLst/>
          </a:prstGeom>
          <a:noFill/>
        </p:spPr>
        <p:txBody>
          <a:bodyPr wrap="square" rtlCol="0">
            <a:spAutoFit/>
          </a:bodyPr>
          <a:lstStyle/>
          <a:p>
            <a:r>
              <a:rPr lang="en-US" sz="2267" dirty="0"/>
              <a:t>Adults (No Change)</a:t>
            </a:r>
          </a:p>
          <a:p>
            <a:r>
              <a:rPr lang="en-US" sz="2267" dirty="0"/>
              <a:t>A1c ≤ 7.0%</a:t>
            </a:r>
          </a:p>
          <a:p>
            <a:r>
              <a:rPr lang="en-US" sz="2267" dirty="0"/>
              <a:t>Glycemic variability ≤ 36%</a:t>
            </a:r>
          </a:p>
          <a:p>
            <a:r>
              <a:rPr lang="en-US" sz="2267" dirty="0"/>
              <a:t>Time in Range &gt; 70%</a:t>
            </a:r>
          </a:p>
          <a:p>
            <a:r>
              <a:rPr lang="en-US" sz="2267" dirty="0"/>
              <a:t>Time Below Range &lt; 3.0%</a:t>
            </a:r>
          </a:p>
          <a:p>
            <a:r>
              <a:rPr lang="en-US" sz="2267" dirty="0"/>
              <a:t>Time Above Range &lt;20%</a:t>
            </a:r>
          </a:p>
          <a:p>
            <a:endParaRPr lang="en-US" sz="2267" dirty="0"/>
          </a:p>
          <a:p>
            <a:endParaRPr lang="en-US" sz="2267" dirty="0"/>
          </a:p>
        </p:txBody>
      </p:sp>
      <p:sp>
        <p:nvSpPr>
          <p:cNvPr id="7" name="TextBox 6">
            <a:extLst>
              <a:ext uri="{FF2B5EF4-FFF2-40B4-BE49-F238E27FC236}">
                <a16:creationId xmlns:a16="http://schemas.microsoft.com/office/drawing/2014/main" id="{C137A9A9-5A04-4AAD-992C-A28DB2A8D5A9}"/>
              </a:ext>
            </a:extLst>
          </p:cNvPr>
          <p:cNvSpPr txBox="1"/>
          <p:nvPr/>
        </p:nvSpPr>
        <p:spPr>
          <a:xfrm>
            <a:off x="305203" y="1885727"/>
            <a:ext cx="6660995" cy="441211"/>
          </a:xfrm>
          <a:prstGeom prst="rect">
            <a:avLst/>
          </a:prstGeom>
          <a:noFill/>
        </p:spPr>
        <p:txBody>
          <a:bodyPr wrap="square" rtlCol="0">
            <a:spAutoFit/>
          </a:bodyPr>
          <a:lstStyle/>
          <a:p>
            <a:pPr algn="ctr"/>
            <a:r>
              <a:rPr lang="en-US" sz="2267" b="1" dirty="0"/>
              <a:t>Emphasize Individualized Targets based on Context </a:t>
            </a:r>
          </a:p>
        </p:txBody>
      </p:sp>
      <p:sp>
        <p:nvSpPr>
          <p:cNvPr id="9" name="TextBox 8">
            <a:extLst>
              <a:ext uri="{FF2B5EF4-FFF2-40B4-BE49-F238E27FC236}">
                <a16:creationId xmlns:a16="http://schemas.microsoft.com/office/drawing/2014/main" id="{44B94173-86F7-4DB8-9F1A-A6B5DE52EDF7}"/>
              </a:ext>
            </a:extLst>
          </p:cNvPr>
          <p:cNvSpPr txBox="1"/>
          <p:nvPr/>
        </p:nvSpPr>
        <p:spPr>
          <a:xfrm>
            <a:off x="3660671" y="2700964"/>
            <a:ext cx="3869783" cy="2534476"/>
          </a:xfrm>
          <a:prstGeom prst="rect">
            <a:avLst/>
          </a:prstGeom>
          <a:noFill/>
        </p:spPr>
        <p:txBody>
          <a:bodyPr wrap="square" rtlCol="0">
            <a:spAutoFit/>
          </a:bodyPr>
          <a:lstStyle/>
          <a:p>
            <a:r>
              <a:rPr lang="en-US" sz="2267" dirty="0"/>
              <a:t>Children </a:t>
            </a:r>
          </a:p>
          <a:p>
            <a:r>
              <a:rPr lang="en-US" sz="2267" dirty="0">
                <a:solidFill>
                  <a:prstClr val="black"/>
                </a:solidFill>
              </a:rPr>
              <a:t>A1c ≤ 7.0%</a:t>
            </a:r>
          </a:p>
          <a:p>
            <a:pPr lvl="0"/>
            <a:r>
              <a:rPr lang="en-US" sz="2267" dirty="0">
                <a:solidFill>
                  <a:prstClr val="black"/>
                </a:solidFill>
              </a:rPr>
              <a:t>Glycemic variability ≤ 36%</a:t>
            </a:r>
          </a:p>
          <a:p>
            <a:pPr lvl="0"/>
            <a:r>
              <a:rPr lang="en-US" sz="2267" dirty="0">
                <a:solidFill>
                  <a:prstClr val="black"/>
                </a:solidFill>
              </a:rPr>
              <a:t>Time in Range &gt; 70%</a:t>
            </a:r>
          </a:p>
          <a:p>
            <a:pPr lvl="0"/>
            <a:r>
              <a:rPr lang="en-US" sz="2267" dirty="0">
                <a:solidFill>
                  <a:prstClr val="black"/>
                </a:solidFill>
              </a:rPr>
              <a:t>Time Below Range &lt; 3.0%</a:t>
            </a:r>
          </a:p>
          <a:p>
            <a:pPr lvl="0"/>
            <a:r>
              <a:rPr lang="en-US" sz="2267" dirty="0">
                <a:solidFill>
                  <a:prstClr val="black"/>
                </a:solidFill>
              </a:rPr>
              <a:t>Time Above Range &lt;20%</a:t>
            </a:r>
          </a:p>
          <a:p>
            <a:endParaRPr lang="en-US" sz="2267" dirty="0"/>
          </a:p>
        </p:txBody>
      </p:sp>
      <p:pic>
        <p:nvPicPr>
          <p:cNvPr id="4" name="Content Placeholder 3"/>
          <p:cNvPicPr>
            <a:picLocks noGrp="1" noChangeAspect="1"/>
          </p:cNvPicPr>
          <p:nvPr>
            <p:ph idx="1"/>
          </p:nvPr>
        </p:nvPicPr>
        <p:blipFill>
          <a:blip r:embed="rId4"/>
          <a:stretch>
            <a:fillRect/>
          </a:stretch>
        </p:blipFill>
        <p:spPr>
          <a:xfrm>
            <a:off x="7665334" y="1884841"/>
            <a:ext cx="3698948" cy="3696007"/>
          </a:xfrm>
          <a:prstGeom prst="rect">
            <a:avLst/>
          </a:prstGeom>
        </p:spPr>
      </p:pic>
    </p:spTree>
    <p:extLst>
      <p:ext uri="{BB962C8B-B14F-4D97-AF65-F5344CB8AC3E}">
        <p14:creationId xmlns:p14="http://schemas.microsoft.com/office/powerpoint/2010/main" val="17932325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62B17B9-2D7D-4A8C-B5E4-B994CA4657A0}"/>
              </a:ext>
            </a:extLst>
          </p:cNvPr>
          <p:cNvGraphicFramePr>
            <a:graphicFrameLocks noGrp="1"/>
          </p:cNvGraphicFramePr>
          <p:nvPr>
            <p:ph idx="1"/>
            <p:extLst>
              <p:ext uri="{D42A27DB-BD31-4B8C-83A1-F6EECF244321}">
                <p14:modId xmlns:p14="http://schemas.microsoft.com/office/powerpoint/2010/main" val="3271402316"/>
              </p:ext>
            </p:extLst>
          </p:nvPr>
        </p:nvGraphicFramePr>
        <p:xfrm>
          <a:off x="0" y="1151467"/>
          <a:ext cx="12191996" cy="5698324"/>
        </p:xfrm>
        <a:graphic>
          <a:graphicData uri="http://schemas.openxmlformats.org/drawingml/2006/table">
            <a:tbl>
              <a:tblPr firstRow="1" bandRow="1">
                <a:tableStyleId>{5C22544A-7EE6-4342-B048-85BDC9FD1C3A}</a:tableStyleId>
              </a:tblPr>
              <a:tblGrid>
                <a:gridCol w="2101385">
                  <a:extLst>
                    <a:ext uri="{9D8B030D-6E8A-4147-A177-3AD203B41FA5}">
                      <a16:colId xmlns:a16="http://schemas.microsoft.com/office/drawing/2014/main" val="2208426858"/>
                    </a:ext>
                  </a:extLst>
                </a:gridCol>
                <a:gridCol w="3097479">
                  <a:extLst>
                    <a:ext uri="{9D8B030D-6E8A-4147-A177-3AD203B41FA5}">
                      <a16:colId xmlns:a16="http://schemas.microsoft.com/office/drawing/2014/main" val="142215534"/>
                    </a:ext>
                  </a:extLst>
                </a:gridCol>
                <a:gridCol w="3602181">
                  <a:extLst>
                    <a:ext uri="{9D8B030D-6E8A-4147-A177-3AD203B41FA5}">
                      <a16:colId xmlns:a16="http://schemas.microsoft.com/office/drawing/2014/main" val="443703141"/>
                    </a:ext>
                  </a:extLst>
                </a:gridCol>
                <a:gridCol w="3390951">
                  <a:extLst>
                    <a:ext uri="{9D8B030D-6E8A-4147-A177-3AD203B41FA5}">
                      <a16:colId xmlns:a16="http://schemas.microsoft.com/office/drawing/2014/main" val="2423708184"/>
                    </a:ext>
                  </a:extLst>
                </a:gridCol>
              </a:tblGrid>
              <a:tr h="1048475">
                <a:tc>
                  <a:txBody>
                    <a:bodyPr/>
                    <a:lstStyle/>
                    <a:p>
                      <a:r>
                        <a:rPr lang="en-US" sz="2300" dirty="0"/>
                        <a:t>Category</a:t>
                      </a:r>
                    </a:p>
                  </a:txBody>
                  <a:tcPr marL="121920" marR="121920" marT="60960" marB="60960"/>
                </a:tc>
                <a:tc>
                  <a:txBody>
                    <a:bodyPr/>
                    <a:lstStyle/>
                    <a:p>
                      <a:r>
                        <a:rPr lang="en-US" sz="2300" dirty="0"/>
                        <a:t>Level 1- Mild </a:t>
                      </a:r>
                      <a:endParaRPr lang="en-US" dirty="0"/>
                    </a:p>
                  </a:txBody>
                  <a:tcPr marL="121920" marR="121920" marT="60960" marB="60960"/>
                </a:tc>
                <a:tc>
                  <a:txBody>
                    <a:bodyPr/>
                    <a:lstStyle/>
                    <a:p>
                      <a:r>
                        <a:rPr lang="en-US" sz="2300" dirty="0"/>
                        <a:t>Level 2- Moderate </a:t>
                      </a:r>
                    </a:p>
                  </a:txBody>
                  <a:tcPr marL="121920" marR="121920" marT="60960" marB="60960"/>
                </a:tc>
                <a:tc>
                  <a:txBody>
                    <a:bodyPr/>
                    <a:lstStyle/>
                    <a:p>
                      <a:r>
                        <a:rPr lang="en-US" sz="2300" dirty="0"/>
                        <a:t>Level 3- Severe </a:t>
                      </a:r>
                    </a:p>
                  </a:txBody>
                  <a:tcPr marL="121920" marR="121920" marT="60960" marB="60960"/>
                </a:tc>
                <a:extLst>
                  <a:ext uri="{0D108BD9-81ED-4DB2-BD59-A6C34878D82A}">
                    <a16:rowId xmlns:a16="http://schemas.microsoft.com/office/drawing/2014/main" val="2401725344"/>
                  </a:ext>
                </a:extLst>
              </a:tr>
              <a:tr h="890649">
                <a:tc>
                  <a:txBody>
                    <a:bodyPr/>
                    <a:lstStyle/>
                    <a:p>
                      <a:r>
                        <a:rPr lang="en-US" sz="2300" dirty="0"/>
                        <a:t>Description</a:t>
                      </a:r>
                    </a:p>
                  </a:txBody>
                  <a:tcPr marL="121920" marR="121920" marT="60960" marB="60960"/>
                </a:tc>
                <a:tc>
                  <a:txBody>
                    <a:bodyPr/>
                    <a:lstStyle/>
                    <a:p>
                      <a:r>
                        <a:rPr lang="en-US" sz="2300" dirty="0"/>
                        <a:t>Glucose 3.0-3.9 mmol/L</a:t>
                      </a:r>
                    </a:p>
                    <a:p>
                      <a:r>
                        <a:rPr lang="en-US" sz="2300" dirty="0"/>
                        <a:t>Autonomic Symptoms</a:t>
                      </a:r>
                    </a:p>
                  </a:txBody>
                  <a:tcPr marL="121920" marR="121920" marT="60960" marB="60960"/>
                </a:tc>
                <a:tc>
                  <a:txBody>
                    <a:bodyPr/>
                    <a:lstStyle/>
                    <a:p>
                      <a:r>
                        <a:rPr lang="en-US" sz="2300" dirty="0"/>
                        <a:t>Glucose &lt; 3.0 mmol/L</a:t>
                      </a:r>
                    </a:p>
                    <a:p>
                      <a:r>
                        <a:rPr lang="en-US" sz="2300" dirty="0"/>
                        <a:t>Neuroglycopenic symptoms</a:t>
                      </a:r>
                    </a:p>
                  </a:txBody>
                  <a:tcPr marL="121920" marR="121920" marT="60960" marB="60960"/>
                </a:tc>
                <a:tc>
                  <a:txBody>
                    <a:bodyPr/>
                    <a:lstStyle/>
                    <a:p>
                      <a:r>
                        <a:rPr lang="en-US" sz="2300" dirty="0"/>
                        <a:t>Glucose low  </a:t>
                      </a:r>
                      <a:endParaRPr lang="en-US"/>
                    </a:p>
                    <a:p>
                      <a:pPr lvl="0">
                        <a:buNone/>
                      </a:pPr>
                      <a:r>
                        <a:rPr lang="en-US" sz="2300" dirty="0"/>
                        <a:t>Cognitive impairment</a:t>
                      </a:r>
                    </a:p>
                  </a:txBody>
                  <a:tcPr marL="121920" marR="121920" marT="60960" marB="60960"/>
                </a:tc>
                <a:extLst>
                  <a:ext uri="{0D108BD9-81ED-4DB2-BD59-A6C34878D82A}">
                    <a16:rowId xmlns:a16="http://schemas.microsoft.com/office/drawing/2014/main" val="2221536451"/>
                  </a:ext>
                </a:extLst>
              </a:tr>
              <a:tr h="3759200">
                <a:tc>
                  <a:txBody>
                    <a:bodyPr/>
                    <a:lstStyle/>
                    <a:p>
                      <a:r>
                        <a:rPr lang="en-US" sz="2300" dirty="0"/>
                        <a:t>Management</a:t>
                      </a:r>
                    </a:p>
                    <a:p>
                      <a:endParaRPr lang="en-US" sz="2300" dirty="0"/>
                    </a:p>
                  </a:txBody>
                  <a:tcPr marL="121920" marR="121920" marT="60960" marB="60960"/>
                </a:tc>
                <a:tc gridSpan="2">
                  <a:txBody>
                    <a:bodyPr/>
                    <a:lstStyle/>
                    <a:p>
                      <a:r>
                        <a:rPr lang="en-US" sz="2300" dirty="0"/>
                        <a:t>Basal Bolus Injections &amp; Insulin Pump Therapy</a:t>
                      </a:r>
                    </a:p>
                    <a:p>
                      <a:r>
                        <a:rPr lang="en-US" sz="2100" u="sng" dirty="0"/>
                        <a:t>Oral Glucose</a:t>
                      </a:r>
                    </a:p>
                    <a:p>
                      <a:r>
                        <a:rPr lang="en-US" sz="2100" dirty="0"/>
                        <a:t>Age &lt; 5 yrs: 5 g</a:t>
                      </a:r>
                    </a:p>
                    <a:p>
                      <a:r>
                        <a:rPr lang="en-US" sz="2100" dirty="0"/>
                        <a:t>Age 5-10 yrs: 10 g</a:t>
                      </a:r>
                    </a:p>
                    <a:p>
                      <a:r>
                        <a:rPr lang="en-US" sz="2100" dirty="0"/>
                        <a:t>Age &gt; 10 yrs: 15g</a:t>
                      </a:r>
                      <a:endParaRPr lang="en-US" sz="2300" dirty="0"/>
                    </a:p>
                    <a:p>
                      <a:r>
                        <a:rPr lang="en-US" sz="2300" dirty="0"/>
                        <a:t>Automated Insulin Delivery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sng" strike="noStrike" kern="1200" cap="none" spc="0" normalizeH="0" baseline="0" noProof="0" dirty="0">
                          <a:ln>
                            <a:noFill/>
                          </a:ln>
                          <a:solidFill>
                            <a:prstClr val="black"/>
                          </a:solidFill>
                          <a:effectLst/>
                          <a:uLnTx/>
                          <a:uFillTx/>
                          <a:latin typeface="+mn-lt"/>
                          <a:ea typeface="+mn-ea"/>
                          <a:cs typeface="+mn-cs"/>
                        </a:rPr>
                        <a:t>Oral Glucose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mn-lt"/>
                          <a:ea typeface="+mn-ea"/>
                          <a:cs typeface="+mn-cs"/>
                        </a:rPr>
                        <a:t>Age &lt; 5 yrs: 5g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mn-lt"/>
                          <a:ea typeface="+mn-ea"/>
                          <a:cs typeface="+mn-cs"/>
                        </a:rPr>
                        <a:t>Age 5-10 yrs: 5g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mn-lt"/>
                          <a:ea typeface="+mn-ea"/>
                          <a:cs typeface="+mn-cs"/>
                        </a:rPr>
                        <a:t>Age &gt; 10 yrs: 5-10g</a:t>
                      </a:r>
                      <a:endParaRPr lang="en-US" sz="2300" dirty="0"/>
                    </a:p>
                    <a:p>
                      <a:endParaRPr lang="en-US" sz="2300" dirty="0"/>
                    </a:p>
                  </a:txBody>
                  <a:tcPr marL="121920" marR="121920" marT="60960" marB="60960"/>
                </a:tc>
                <a:tc hMerge="1">
                  <a:txBody>
                    <a:bodyPr/>
                    <a:lstStyle/>
                    <a:p>
                      <a:endParaRPr lang="en-US" dirty="0"/>
                    </a:p>
                  </a:txBody>
                  <a:tcPr/>
                </a:tc>
                <a:tc>
                  <a:txBody>
                    <a:bodyPr/>
                    <a:lstStyle/>
                    <a:p>
                      <a:r>
                        <a:rPr lang="en-US" sz="2100" dirty="0"/>
                        <a:t>Oral Glucose 20 g</a:t>
                      </a:r>
                    </a:p>
                    <a:p>
                      <a:endParaRPr lang="en-US" sz="2100" dirty="0"/>
                    </a:p>
                    <a:p>
                      <a:r>
                        <a:rPr lang="en-US" sz="2100" dirty="0"/>
                        <a:t>Unable to swallow</a:t>
                      </a:r>
                    </a:p>
                    <a:p>
                      <a:endParaRPr lang="en-US" sz="2100" dirty="0"/>
                    </a:p>
                    <a:p>
                      <a:endParaRPr lang="en-US" sz="2100" dirty="0"/>
                    </a:p>
                    <a:p>
                      <a:r>
                        <a:rPr lang="en-US" sz="2100" dirty="0"/>
                        <a:t>Age ≥ 4 years: IN/IM/SQ glucagon</a:t>
                      </a:r>
                    </a:p>
                    <a:p>
                      <a:r>
                        <a:rPr lang="en-US" sz="2100" dirty="0"/>
                        <a:t>Age &lt; 4 years: SQ/IM glucagon </a:t>
                      </a:r>
                    </a:p>
                    <a:p>
                      <a:r>
                        <a:rPr lang="en-US" sz="2100" dirty="0"/>
                        <a:t>0.5 mg &lt; 20 Kg</a:t>
                      </a:r>
                    </a:p>
                    <a:p>
                      <a:r>
                        <a:rPr lang="en-US" sz="2100" dirty="0"/>
                        <a:t>1.0 mg ≥ 20 Kg</a:t>
                      </a:r>
                    </a:p>
                  </a:txBody>
                  <a:tcPr marL="121920" marR="121920" marT="60960" marB="60960"/>
                </a:tc>
                <a:extLst>
                  <a:ext uri="{0D108BD9-81ED-4DB2-BD59-A6C34878D82A}">
                    <a16:rowId xmlns:a16="http://schemas.microsoft.com/office/drawing/2014/main" val="1335911637"/>
                  </a:ext>
                </a:extLst>
              </a:tr>
            </a:tbl>
          </a:graphicData>
        </a:graphic>
      </p:graphicFrame>
      <p:sp>
        <p:nvSpPr>
          <p:cNvPr id="3" name="Title 2"/>
          <p:cNvSpPr>
            <a:spLocks noGrp="1"/>
          </p:cNvSpPr>
          <p:nvPr>
            <p:ph type="title"/>
          </p:nvPr>
        </p:nvSpPr>
        <p:spPr>
          <a:xfrm>
            <a:off x="0" y="3178"/>
            <a:ext cx="10515600" cy="1325563"/>
          </a:xfrm>
        </p:spPr>
        <p:txBody>
          <a:bodyPr/>
          <a:lstStyle/>
          <a:p>
            <a:r>
              <a:rPr lang="en-US" dirty="0"/>
              <a:t>Hypoglycemia in Children</a:t>
            </a:r>
          </a:p>
        </p:txBody>
      </p:sp>
      <p:sp>
        <p:nvSpPr>
          <p:cNvPr id="2" name="TextBox 1">
            <a:extLst>
              <a:ext uri="{FF2B5EF4-FFF2-40B4-BE49-F238E27FC236}">
                <a16:creationId xmlns:a16="http://schemas.microsoft.com/office/drawing/2014/main" id="{A68F04C8-D107-44D8-8CDE-9F164CC8362D}"/>
              </a:ext>
            </a:extLst>
          </p:cNvPr>
          <p:cNvSpPr txBox="1"/>
          <p:nvPr/>
        </p:nvSpPr>
        <p:spPr>
          <a:xfrm>
            <a:off x="4653724" y="3506476"/>
            <a:ext cx="2715025" cy="420564"/>
          </a:xfrm>
          <a:prstGeom prst="rect">
            <a:avLst/>
          </a:prstGeom>
          <a:noFill/>
        </p:spPr>
        <p:txBody>
          <a:bodyPr wrap="square" rtlCol="0">
            <a:spAutoFit/>
          </a:bodyPr>
          <a:lstStyle/>
          <a:p>
            <a:r>
              <a:rPr lang="en-US" sz="2133" dirty="0"/>
              <a:t>[Grade A, Level 2]</a:t>
            </a:r>
          </a:p>
        </p:txBody>
      </p:sp>
      <p:sp>
        <p:nvSpPr>
          <p:cNvPr id="5" name="TextBox 4">
            <a:extLst>
              <a:ext uri="{FF2B5EF4-FFF2-40B4-BE49-F238E27FC236}">
                <a16:creationId xmlns:a16="http://schemas.microsoft.com/office/drawing/2014/main" id="{ADC37EEB-F16F-455B-9E38-68C9329798CA}"/>
              </a:ext>
            </a:extLst>
          </p:cNvPr>
          <p:cNvSpPr txBox="1"/>
          <p:nvPr/>
        </p:nvSpPr>
        <p:spPr>
          <a:xfrm>
            <a:off x="4653723" y="5175325"/>
            <a:ext cx="3063369" cy="420564"/>
          </a:xfrm>
          <a:prstGeom prst="rect">
            <a:avLst/>
          </a:prstGeom>
          <a:noFill/>
        </p:spPr>
        <p:txBody>
          <a:bodyPr wrap="square" rtlCol="0">
            <a:spAutoFit/>
          </a:bodyPr>
          <a:lstStyle/>
          <a:p>
            <a:r>
              <a:rPr lang="en-US" sz="2133" dirty="0"/>
              <a:t>[Grade D, Consensus]</a:t>
            </a:r>
          </a:p>
        </p:txBody>
      </p:sp>
      <p:sp>
        <p:nvSpPr>
          <p:cNvPr id="6" name="TextBox 5">
            <a:extLst>
              <a:ext uri="{FF2B5EF4-FFF2-40B4-BE49-F238E27FC236}">
                <a16:creationId xmlns:a16="http://schemas.microsoft.com/office/drawing/2014/main" id="{F205D2CD-FD3A-4681-8E15-65D1B65775EE}"/>
              </a:ext>
            </a:extLst>
          </p:cNvPr>
          <p:cNvSpPr txBox="1"/>
          <p:nvPr/>
        </p:nvSpPr>
        <p:spPr>
          <a:xfrm>
            <a:off x="8861905" y="4113396"/>
            <a:ext cx="3063369" cy="420564"/>
          </a:xfrm>
          <a:prstGeom prst="rect">
            <a:avLst/>
          </a:prstGeom>
          <a:noFill/>
        </p:spPr>
        <p:txBody>
          <a:bodyPr wrap="square" rtlCol="0">
            <a:spAutoFit/>
          </a:bodyPr>
          <a:lstStyle/>
          <a:p>
            <a:r>
              <a:rPr lang="en-US" sz="2133" dirty="0"/>
              <a:t>[Grade B, Level 2]</a:t>
            </a:r>
          </a:p>
        </p:txBody>
      </p:sp>
    </p:spTree>
    <p:extLst>
      <p:ext uri="{BB962C8B-B14F-4D97-AF65-F5344CB8AC3E}">
        <p14:creationId xmlns:p14="http://schemas.microsoft.com/office/powerpoint/2010/main" val="1690055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202f137e-1084-49bf-8dc4-52cce1a03cbd">4ACUP55NRP4V-1262533590-60212</_dlc_DocId>
    <_dlc_DocIdUrl xmlns="202f137e-1084-49bf-8dc4-52cce1a03cbd">
      <Url>https://diabetescanada.sharepoint.com/sites/intranet/DiabetesCanada/mc/_layouts/15/DocIdRedir.aspx?ID=4ACUP55NRP4V-1262533590-60212</Url>
      <Description>4ACUP55NRP4V-1262533590-60212</Description>
    </_dlc_DocIdUrl>
    <TaxKeywordTaxHTField xmlns="202f137e-1084-49bf-8dc4-52cce1a03cbd">
      <Terms xmlns="http://schemas.microsoft.com/office/infopath/2007/PartnerControls"/>
    </TaxKeywordTaxHTField>
    <_DCDateModified xmlns="http://schemas.microsoft.com/sharepoint/v3/fields" xsi:nil="true"/>
    <TaxCatchAll xmlns="202f137e-1084-49bf-8dc4-52cce1a03cbd" xsi:nil="true"/>
    <PublishingExpirationDate xmlns="http://schemas.microsoft.com/sharepoint/v3" xsi:nil="true"/>
    <PublishingStartDate xmlns="http://schemas.microsoft.com/sharepoint/v3" xsi:nil="true"/>
    <_DCDateCreated xmlns="http://schemas.microsoft.com/sharepoint/v3/fields" xsi:nil="true"/>
    <SharedWithUsers xmlns="d662901f-9381-43ba-a20a-ced8214359c6">
      <UserInfo>
        <DisplayName>Andrea Kwasnicki</DisplayName>
        <AccountId>138</AccountId>
        <AccountType/>
      </UserInfo>
    </SharedWithUsers>
    <lcf76f155ced4ddcb4097134ff3c332f xmlns="54a41695-27be-45b9-94c4-6e1ca89a7fd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DBEE5006F06A4485A21197589218BE" ma:contentTypeVersion="132" ma:contentTypeDescription="Create a new document." ma:contentTypeScope="" ma:versionID="902752b6c71d8a69f39294674b302778">
  <xsd:schema xmlns:xsd="http://www.w3.org/2001/XMLSchema" xmlns:xs="http://www.w3.org/2001/XMLSchema" xmlns:p="http://schemas.microsoft.com/office/2006/metadata/properties" xmlns:ns1="http://schemas.microsoft.com/sharepoint/v3" xmlns:ns2="202f137e-1084-49bf-8dc4-52cce1a03cbd" xmlns:ns3="54a41695-27be-45b9-94c4-6e1ca89a7fdf" xmlns:ns4="d662901f-9381-43ba-a20a-ced8214359c6" xmlns:ns5="http://schemas.microsoft.com/sharepoint/v3/fields" targetNamespace="http://schemas.microsoft.com/office/2006/metadata/properties" ma:root="true" ma:fieldsID="1e43c24006a4b2ee5ea5814283e7b8ac" ns1:_="" ns2:_="" ns3:_="" ns4:_="" ns5:_="">
    <xsd:import namespace="http://schemas.microsoft.com/sharepoint/v3"/>
    <xsd:import namespace="202f137e-1084-49bf-8dc4-52cce1a03cbd"/>
    <xsd:import namespace="54a41695-27be-45b9-94c4-6e1ca89a7fdf"/>
    <xsd:import namespace="d662901f-9381-43ba-a20a-ced8214359c6"/>
    <xsd:import namespace="http://schemas.microsoft.com/sharepoint/v3/fields"/>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OCR" minOccurs="0"/>
                <xsd:element ref="ns2:TaxKeywordTaxHTField" minOccurs="0"/>
                <xsd:element ref="ns2:TaxCatchAll" minOccurs="0"/>
                <xsd:element ref="ns4:SharedWithUsers" minOccurs="0"/>
                <xsd:element ref="ns4:SharedWithDetails" minOccurs="0"/>
                <xsd:element ref="ns3:MediaServiceLocation" minOccurs="0"/>
                <xsd:element ref="ns5:_DCDateCreated" minOccurs="0"/>
                <xsd:element ref="ns5:_DCDateModified" minOccurs="0"/>
                <xsd:element ref="ns1:_dlc_ExpireDateSaved" minOccurs="0"/>
                <xsd:element ref="ns1:_dlc_ExpireDate" minOccurs="0"/>
                <xsd:element ref="ns1:_dlc_Exempt"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3"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element name="_dlc_ExpireDateSaved" ma:index="26" nillable="true" ma:displayName="Original Expiration Date" ma:hidden="true" ma:internalName="_dlc_ExpireDateSaved" ma:readOnly="true">
      <xsd:simpleType>
        <xsd:restriction base="dms:DateTime"/>
      </xsd:simpleType>
    </xsd:element>
    <xsd:element name="_dlc_ExpireDate" ma:index="27" nillable="true" ma:displayName="Expiration Date" ma:description="" ma:hidden="true" ma:indexed="true" ma:internalName="_dlc_ExpireDate" ma:readOnly="true">
      <xsd:simpleType>
        <xsd:restriction base="dms:DateTime"/>
      </xsd:simpleType>
    </xsd:element>
    <xsd:element name="_dlc_Exempt" ma:index="28"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2f137e-1084-49bf-8dc4-52cce1a03cbd"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TaxKeywordTaxHTField" ma:index="19" nillable="true" ma:taxonomy="true" ma:internalName="TaxKeywordTaxHTField" ma:taxonomyFieldName="TaxKeyword" ma:displayName="Enterprise Keywords" ma:fieldId="{23f27201-bee3-471e-b2e7-b64fd8b7ca38}" ma:taxonomyMulti="true" ma:sspId="690b3106-8918-4fc7-9aa5-a79d0971ae24" ma:termSetId="00000000-0000-0000-0000-000000000000" ma:anchorId="00000000-0000-0000-0000-000000000000" ma:open="true" ma:isKeyword="true">
      <xsd:complexType>
        <xsd:sequence>
          <xsd:element ref="pc:Terms" minOccurs="0" maxOccurs="1"/>
        </xsd:sequence>
      </xsd:complexType>
    </xsd:element>
    <xsd:element name="TaxCatchAll" ma:index="20" nillable="true" ma:displayName="Taxonomy Catch All Column" ma:hidden="true" ma:list="{503bcb71-bd8d-44af-a267-5e6f562debca}" ma:internalName="TaxCatchAll" ma:showField="CatchAllData" ma:web="202f137e-1084-49bf-8dc4-52cce1a03c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a41695-27be-45b9-94c4-6e1ca89a7fdf"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DateTaken" ma:index="9" nillable="true" ma:displayName="MediaServiceDateTaken" ma:hidden="true" ma:internalName="MediaServiceDateTaken" ma:readOnly="true">
      <xsd:simpleType>
        <xsd:restriction base="dms:Text"/>
      </xsd:simpleType>
    </xsd:element>
    <xsd:element name="MediaServiceAutoTags" ma:index="10"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Location" ma:index="23" nillable="true" ma:displayName="MediaServiceLocation" ma:internalName="MediaServiceLocation"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GenerationTime" ma:index="30" nillable="true" ma:displayName="MediaServiceGenerationTime" ma:hidden="true" ma:internalName="MediaServiceGenerationTime"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MediaLengthInSeconds" ma:index="33" nillable="true" ma:displayName="Length (seconds)" ma:internalName="MediaLengthInSeconds" ma:readOnly="true">
      <xsd:simpleType>
        <xsd:restriction base="dms:Unknown"/>
      </xsd:simpleType>
    </xsd:element>
    <xsd:element name="lcf76f155ced4ddcb4097134ff3c332f" ma:index="35" nillable="true" ma:taxonomy="true" ma:internalName="lcf76f155ced4ddcb4097134ff3c332f" ma:taxonomyFieldName="MediaServiceImageTags" ma:displayName="Image Tags" ma:readOnly="false" ma:fieldId="{5cf76f15-5ced-4ddc-b409-7134ff3c332f}" ma:taxonomyMulti="true" ma:sspId="690b3106-8918-4fc7-9aa5-a79d0971ae2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62901f-9381-43ba-a20a-ced8214359c6"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Created" ma:index="24" nillable="true" ma:displayName="Date Created" ma:description="The date on which this resource was created" ma:format="DateTime" ma:internalName="_DCDateCreated">
      <xsd:simpleType>
        <xsd:restriction base="dms:DateTime"/>
      </xsd:simpleType>
    </xsd:element>
    <xsd:element name="_DCDateModified" ma:index="25" nillable="true" ma:displayName="Date Modified" ma:description="The date on which this resource was last modified" ma:format="DateTime" ma:internalName="_DCDateModified">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10001</Type>
    <SequenceNumber>101</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Version=16.0.0.0,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Version=16.0.0.0, Culture=neutral, PublicKeyToken=71e9bce111e9429c</Assembly>
    <Class>Microsoft.Office.RecordsManagement.Internal.UpdateExpireDate</Class>
    <Data/>
    <Filter/>
  </Receiver>
</spe:Receivers>
</file>

<file path=customXml/item5.xml><?xml version="1.0" encoding="utf-8"?>
<?mso-contentType ?>
<p:Policy xmlns:p="office.server.policy" id="" local="true">
  <p:Name>Document</p:Name>
  <p:Description>Delete all previous versions 7 years after their last modified date.</p:Description>
  <p:Statement>Delete all previous versions 7 years after their last modified date.</p:Statement>
  <p:PolicyItems>
    <p:PolicyItem featureId="Microsoft.Office.RecordsManagement.PolicyFeatures.Expiration" staticId="0x0101|351795386" UniqueId="12f8c153-f641-4348-8023-654ffcb3326d">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7</number>
                  <property>_DCDateModified</property>
                  <propertyId>810dbd02-bbf5-4c67-b1ce-5ad7c5a512b2</propertyId>
                  <period>years</period>
                </formula>
                <action type="action" id="Microsoft.Office.RecordsManagement.PolicyFeatures.Expiration.Action.DeletePreviousVersions"/>
              </data>
            </stages>
          </Schedule>
        </Schedules>
      </p:CustomData>
    </p:PolicyItem>
  </p:PolicyItems>
</p:Policy>
</file>

<file path=customXml/itemProps1.xml><?xml version="1.0" encoding="utf-8"?>
<ds:datastoreItem xmlns:ds="http://schemas.openxmlformats.org/officeDocument/2006/customXml" ds:itemID="{214FA69C-009D-4B39-932C-145256A078EB}">
  <ds:schemaRefs>
    <ds:schemaRef ds:uri="http://schemas.microsoft.com/sharepoint/v3/contenttype/forms"/>
  </ds:schemaRefs>
</ds:datastoreItem>
</file>

<file path=customXml/itemProps2.xml><?xml version="1.0" encoding="utf-8"?>
<ds:datastoreItem xmlns:ds="http://schemas.openxmlformats.org/officeDocument/2006/customXml" ds:itemID="{7973308F-133F-4408-B509-B8787D1AF3C7}">
  <ds:schemaRefs>
    <ds:schemaRef ds:uri="http://schemas.microsoft.com/office/infopath/2007/PartnerControls"/>
    <ds:schemaRef ds:uri="202f137e-1084-49bf-8dc4-52cce1a03cbd"/>
    <ds:schemaRef ds:uri="http://purl.org/dc/terms/"/>
    <ds:schemaRef ds:uri="http://schemas.openxmlformats.org/package/2006/metadata/core-properties"/>
    <ds:schemaRef ds:uri="http://schemas.microsoft.com/office/2006/documentManagement/types"/>
    <ds:schemaRef ds:uri="54a41695-27be-45b9-94c4-6e1ca89a7fdf"/>
    <ds:schemaRef ds:uri="http://schemas.microsoft.com/sharepoint/v3/fields"/>
    <ds:schemaRef ds:uri="d662901f-9381-43ba-a20a-ced8214359c6"/>
    <ds:schemaRef ds:uri="http://purl.org/dc/elements/1.1/"/>
    <ds:schemaRef ds:uri="http://schemas.microsoft.com/sharepoint/v3"/>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F01A02A-2387-4CA8-9687-B055DEEC12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02f137e-1084-49bf-8dc4-52cce1a03cbd"/>
    <ds:schemaRef ds:uri="54a41695-27be-45b9-94c4-6e1ca89a7fdf"/>
    <ds:schemaRef ds:uri="d662901f-9381-43ba-a20a-ced8214359c6"/>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529D447-D7ED-442C-AE4D-695EE778FBD3}">
  <ds:schemaRefs>
    <ds:schemaRef ds:uri="http://schemas.microsoft.com/sharepoint/events"/>
  </ds:schemaRefs>
</ds:datastoreItem>
</file>

<file path=customXml/itemProps5.xml><?xml version="1.0" encoding="utf-8"?>
<ds:datastoreItem xmlns:ds="http://schemas.openxmlformats.org/officeDocument/2006/customXml" ds:itemID="{7F19A5F1-DA41-456C-8141-665BB3320750}">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Diabetes-Canada</Template>
  <TotalTime>11266</TotalTime>
  <Words>5680</Words>
  <Application>Microsoft Office PowerPoint</Application>
  <PresentationFormat>Widescreen</PresentationFormat>
  <Paragraphs>884</Paragraphs>
  <Slides>41</Slides>
  <Notes>21</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41</vt:i4>
      </vt:variant>
    </vt:vector>
  </HeadingPairs>
  <TitlesOfParts>
    <vt:vector size="60" baseType="lpstr">
      <vt:lpstr>BlinkMacSystemFont</vt:lpstr>
      <vt:lpstr>Symbol</vt:lpstr>
      <vt:lpstr>Gilroy</vt:lpstr>
      <vt:lpstr>Times</vt:lpstr>
      <vt:lpstr>Calibri</vt:lpstr>
      <vt:lpstr>Calibri Light</vt:lpstr>
      <vt:lpstr>Aptos</vt:lpstr>
      <vt:lpstr>Roboto Light</vt:lpstr>
      <vt:lpstr>Helvetica</vt:lpstr>
      <vt:lpstr>Times New Roman</vt:lpstr>
      <vt:lpstr>Open Sans</vt:lpstr>
      <vt:lpstr>Montserrat</vt:lpstr>
      <vt:lpstr>Avenir Next World Demi</vt:lpstr>
      <vt:lpstr>Arial</vt:lpstr>
      <vt:lpstr>Open Sans Light</vt:lpstr>
      <vt:lpstr>MS PGothic</vt:lpstr>
      <vt:lpstr>Roboto</vt:lpstr>
      <vt:lpstr>Wingdings</vt:lpstr>
      <vt:lpstr>Office Theme</vt:lpstr>
      <vt:lpstr>Glycemic Management of T1D Across the Lifespan </vt:lpstr>
      <vt:lpstr>PROGRAM DISCLOSURE OF COMMERCIAL SUPPORT</vt:lpstr>
      <vt:lpstr>MITIGATION OF BIAS</vt:lpstr>
      <vt:lpstr>Type 1 Diabetes in the 2018 Guidelines</vt:lpstr>
      <vt:lpstr>PowerPoint Presentation</vt:lpstr>
      <vt:lpstr>Glycemic management across most of the Lifespan</vt:lpstr>
      <vt:lpstr>Recent Improvements to A1C Among Canadians</vt:lpstr>
      <vt:lpstr>Glycemic Targets</vt:lpstr>
      <vt:lpstr>Hypoglycemia in Children</vt:lpstr>
      <vt:lpstr>DKA Management </vt:lpstr>
      <vt:lpstr>Insulin Therapy</vt:lpstr>
      <vt:lpstr>Insulin Types</vt:lpstr>
      <vt:lpstr>Insulins- Prandial </vt:lpstr>
      <vt:lpstr>Insulins- Prandial </vt:lpstr>
      <vt:lpstr>Insulins- Prandial </vt:lpstr>
      <vt:lpstr>Insulins- Basal </vt:lpstr>
      <vt:lpstr>Insulin Delivery</vt:lpstr>
      <vt:lpstr>PowerPoint Presentation</vt:lpstr>
      <vt:lpstr>PowerPoint Presentation</vt:lpstr>
      <vt:lpstr>Insulin Delivery</vt:lpstr>
      <vt:lpstr>Insulin Delivery </vt:lpstr>
      <vt:lpstr>Available commercial  AID systems in Canada </vt:lpstr>
      <vt:lpstr>PowerPoint Presentation</vt:lpstr>
      <vt:lpstr>It is critical to understand how different AID systems work</vt:lpstr>
      <vt:lpstr>Comparison of Algorithm features </vt:lpstr>
      <vt:lpstr>Modifiable settings across systems</vt:lpstr>
      <vt:lpstr>A word about carb counting…..</vt:lpstr>
      <vt:lpstr>Adjunctive Therapy </vt:lpstr>
      <vt:lpstr>Adjunctive Therapy</vt:lpstr>
      <vt:lpstr>Adjunctive Therapy- Evidence </vt:lpstr>
      <vt:lpstr>Impact of adjunctive therapies </vt:lpstr>
      <vt:lpstr>EASE-2 and EASE-3: Trial design</vt:lpstr>
      <vt:lpstr>Summary effects of empagliflozin over intensified insulin </vt:lpstr>
      <vt:lpstr>PowerPoint Presentation</vt:lpstr>
      <vt:lpstr>Euglycemic DKA</vt:lpstr>
      <vt:lpstr>Prediction of DKA by On-therapy Ketone Levels in the EASE Program</vt:lpstr>
      <vt:lpstr>Mitigation Strategies- DKA </vt:lpstr>
      <vt:lpstr>PowerPoint Presentation</vt:lpstr>
      <vt:lpstr>PowerPoint Presentation</vt:lpstr>
      <vt:lpstr>Key Messages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Halperin, Dr. Ilana Jaye</cp:lastModifiedBy>
  <cp:revision>131</cp:revision>
  <cp:lastPrinted>2017-01-20T14:54:31Z</cp:lastPrinted>
  <dcterms:created xsi:type="dcterms:W3CDTF">2016-12-08T13:37:53Z</dcterms:created>
  <dcterms:modified xsi:type="dcterms:W3CDTF">2025-07-24T11:59:58Z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policyId">
    <vt:lpwstr>0x0101|351795386</vt:lpwstr>
  </property>
  <property fmtid="{D5CDD505-2E9C-101B-9397-08002B2CF9AE}" pid="3" name="ContentTypeId">
    <vt:lpwstr>0x01010056DBEE5006F06A4485A21197589218BE</vt:lpwstr>
  </property>
  <property fmtid="{D5CDD505-2E9C-101B-9397-08002B2CF9AE}" pid="4" name="ItemRetentionFormula">
    <vt:lpwstr>&lt;formula id="Microsoft.Office.RecordsManagement.PolicyFeatures.Expiration.Formula.BuiltIn"&gt;&lt;number&gt;7&lt;/number&gt;&lt;property&gt;_DCDateModified&lt;/property&gt;&lt;propertyId&gt;810dbd02-bbf5-4c67-b1ce-5ad7c5a512b2&lt;/propertyId&gt;&lt;period&gt;years&lt;/period&gt;&lt;/formula&gt;</vt:lpwstr>
  </property>
  <property fmtid="{D5CDD505-2E9C-101B-9397-08002B2CF9AE}" pid="5" name="_dlc_DocIdItemGuid">
    <vt:lpwstr>d071dcc0-f3ab-4d75-b9e5-90326485b221</vt:lpwstr>
  </property>
  <property fmtid="{D5CDD505-2E9C-101B-9397-08002B2CF9AE}" pid="6" name="TaxKeyword">
    <vt:lpwstr/>
  </property>
  <property fmtid="{D5CDD505-2E9C-101B-9397-08002B2CF9AE}" pid="7" name="MediaServiceImageTags">
    <vt:lpwstr/>
  </property>
</Properties>
</file>