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compatMode="1" saveSubsetFonts="1" autoCompressPictures="0">
  <p:sldMasterIdLst>
    <p:sldMasterId id="2147483648" r:id="rId1"/>
    <p:sldMasterId id="2147483795" r:id="rId2"/>
  </p:sldMasterIdLst>
  <p:notesMasterIdLst>
    <p:notesMasterId r:id="rId59"/>
  </p:notesMasterIdLst>
  <p:handoutMasterIdLst>
    <p:handoutMasterId r:id="rId60"/>
  </p:handoutMasterIdLst>
  <p:sldIdLst>
    <p:sldId id="391" r:id="rId3"/>
    <p:sldId id="450" r:id="rId4"/>
    <p:sldId id="289" r:id="rId5"/>
    <p:sldId id="394" r:id="rId6"/>
    <p:sldId id="396" r:id="rId7"/>
    <p:sldId id="397" r:id="rId8"/>
    <p:sldId id="398" r:id="rId9"/>
    <p:sldId id="400" r:id="rId10"/>
    <p:sldId id="401" r:id="rId11"/>
    <p:sldId id="402" r:id="rId12"/>
    <p:sldId id="404" r:id="rId13"/>
    <p:sldId id="405" r:id="rId14"/>
    <p:sldId id="406" r:id="rId15"/>
    <p:sldId id="443" r:id="rId16"/>
    <p:sldId id="444" r:id="rId17"/>
    <p:sldId id="408" r:id="rId18"/>
    <p:sldId id="409" r:id="rId19"/>
    <p:sldId id="412" r:id="rId20"/>
    <p:sldId id="413" r:id="rId21"/>
    <p:sldId id="414" r:id="rId22"/>
    <p:sldId id="415" r:id="rId23"/>
    <p:sldId id="416" r:id="rId24"/>
    <p:sldId id="418" r:id="rId25"/>
    <p:sldId id="417" r:id="rId26"/>
    <p:sldId id="445" r:id="rId27"/>
    <p:sldId id="422" r:id="rId28"/>
    <p:sldId id="423" r:id="rId29"/>
    <p:sldId id="424" r:id="rId30"/>
    <p:sldId id="425" r:id="rId31"/>
    <p:sldId id="426" r:id="rId32"/>
    <p:sldId id="427" r:id="rId33"/>
    <p:sldId id="428" r:id="rId34"/>
    <p:sldId id="429" r:id="rId35"/>
    <p:sldId id="438" r:id="rId36"/>
    <p:sldId id="439" r:id="rId37"/>
    <p:sldId id="440" r:id="rId38"/>
    <p:sldId id="348" r:id="rId39"/>
    <p:sldId id="378" r:id="rId40"/>
    <p:sldId id="379" r:id="rId41"/>
    <p:sldId id="319" r:id="rId42"/>
    <p:sldId id="380" r:id="rId43"/>
    <p:sldId id="366" r:id="rId44"/>
    <p:sldId id="381" r:id="rId45"/>
    <p:sldId id="383" r:id="rId46"/>
    <p:sldId id="384" r:id="rId47"/>
    <p:sldId id="385" r:id="rId48"/>
    <p:sldId id="386" r:id="rId49"/>
    <p:sldId id="387" r:id="rId50"/>
    <p:sldId id="388" r:id="rId51"/>
    <p:sldId id="389" r:id="rId52"/>
    <p:sldId id="390" r:id="rId53"/>
    <p:sldId id="446" r:id="rId54"/>
    <p:sldId id="447" r:id="rId55"/>
    <p:sldId id="448" r:id="rId56"/>
    <p:sldId id="449" r:id="rId57"/>
    <p:sldId id="437" r:id="rId58"/>
  </p:sldIdLst>
  <p:sldSz cx="9144000" cy="6858000" type="letter"/>
  <p:notesSz cx="7010400" cy="9236075"/>
  <p:defaultTextStyle>
    <a:defPPr>
      <a:defRPr lang="en-US"/>
    </a:defPPr>
    <a:lvl1pPr algn="l" defTabSz="841375" rtl="0" fontAlgn="base">
      <a:spcBef>
        <a:spcPct val="0"/>
      </a:spcBef>
      <a:spcAft>
        <a:spcPct val="0"/>
      </a:spcAft>
      <a:defRPr sz="2400" kern="1200">
        <a:solidFill>
          <a:schemeClr val="tx1"/>
        </a:solidFill>
        <a:latin typeface="Calibri" charset="0"/>
        <a:ea typeface="MS PGothic" charset="-128"/>
        <a:cs typeface="+mn-cs"/>
      </a:defRPr>
    </a:lvl1pPr>
    <a:lvl2pPr marL="420688" indent="36513" algn="l" defTabSz="841375" rtl="0" fontAlgn="base">
      <a:spcBef>
        <a:spcPct val="0"/>
      </a:spcBef>
      <a:spcAft>
        <a:spcPct val="0"/>
      </a:spcAft>
      <a:defRPr sz="2400" kern="1200">
        <a:solidFill>
          <a:schemeClr val="tx1"/>
        </a:solidFill>
        <a:latin typeface="Calibri" charset="0"/>
        <a:ea typeface="MS PGothic" charset="-128"/>
        <a:cs typeface="+mn-cs"/>
      </a:defRPr>
    </a:lvl2pPr>
    <a:lvl3pPr marL="841375" indent="73025" algn="l" defTabSz="841375" rtl="0" fontAlgn="base">
      <a:spcBef>
        <a:spcPct val="0"/>
      </a:spcBef>
      <a:spcAft>
        <a:spcPct val="0"/>
      </a:spcAft>
      <a:defRPr sz="2400" kern="1200">
        <a:solidFill>
          <a:schemeClr val="tx1"/>
        </a:solidFill>
        <a:latin typeface="Calibri" charset="0"/>
        <a:ea typeface="MS PGothic" charset="-128"/>
        <a:cs typeface="+mn-cs"/>
      </a:defRPr>
    </a:lvl3pPr>
    <a:lvl4pPr marL="1262063" indent="109538" algn="l" defTabSz="841375" rtl="0" fontAlgn="base">
      <a:spcBef>
        <a:spcPct val="0"/>
      </a:spcBef>
      <a:spcAft>
        <a:spcPct val="0"/>
      </a:spcAft>
      <a:defRPr sz="2400" kern="1200">
        <a:solidFill>
          <a:schemeClr val="tx1"/>
        </a:solidFill>
        <a:latin typeface="Calibri" charset="0"/>
        <a:ea typeface="MS PGothic" charset="-128"/>
        <a:cs typeface="+mn-cs"/>
      </a:defRPr>
    </a:lvl4pPr>
    <a:lvl5pPr marL="1682750" indent="146050" algn="l" defTabSz="841375" rtl="0" fontAlgn="base">
      <a:spcBef>
        <a:spcPct val="0"/>
      </a:spcBef>
      <a:spcAft>
        <a:spcPct val="0"/>
      </a:spcAft>
      <a:defRPr sz="2400" kern="1200">
        <a:solidFill>
          <a:schemeClr val="tx1"/>
        </a:solidFill>
        <a:latin typeface="Calibri" charset="0"/>
        <a:ea typeface="MS PGothic" charset="-128"/>
        <a:cs typeface="+mn-cs"/>
      </a:defRPr>
    </a:lvl5pPr>
    <a:lvl6pPr marL="2286000" algn="l" defTabSz="914400" rtl="0" eaLnBrk="1" latinLnBrk="0" hangingPunct="1">
      <a:defRPr sz="2400" kern="1200">
        <a:solidFill>
          <a:schemeClr val="tx1"/>
        </a:solidFill>
        <a:latin typeface="Calibri" charset="0"/>
        <a:ea typeface="MS PGothic" charset="-128"/>
        <a:cs typeface="+mn-cs"/>
      </a:defRPr>
    </a:lvl6pPr>
    <a:lvl7pPr marL="2743200" algn="l" defTabSz="914400" rtl="0" eaLnBrk="1" latinLnBrk="0" hangingPunct="1">
      <a:defRPr sz="2400" kern="1200">
        <a:solidFill>
          <a:schemeClr val="tx1"/>
        </a:solidFill>
        <a:latin typeface="Calibri" charset="0"/>
        <a:ea typeface="MS PGothic" charset="-128"/>
        <a:cs typeface="+mn-cs"/>
      </a:defRPr>
    </a:lvl7pPr>
    <a:lvl8pPr marL="3200400" algn="l" defTabSz="914400" rtl="0" eaLnBrk="1" latinLnBrk="0" hangingPunct="1">
      <a:defRPr sz="2400" kern="1200">
        <a:solidFill>
          <a:schemeClr val="tx1"/>
        </a:solidFill>
        <a:latin typeface="Calibri" charset="0"/>
        <a:ea typeface="MS PGothic" charset="-128"/>
        <a:cs typeface="+mn-cs"/>
      </a:defRPr>
    </a:lvl8pPr>
    <a:lvl9pPr marL="3657600" algn="l" defTabSz="914400" rtl="0" eaLnBrk="1" latinLnBrk="0" hangingPunct="1">
      <a:defRPr sz="2400" kern="1200">
        <a:solidFill>
          <a:schemeClr val="tx1"/>
        </a:solidFill>
        <a:latin typeface="Calibri" charset="0"/>
        <a:ea typeface="MS PGothic"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9">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1E3268"/>
    <a:srgbClr val="00B2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1"/>
    <p:restoredTop sz="94328"/>
  </p:normalViewPr>
  <p:slideViewPr>
    <p:cSldViewPr snapToGrid="0" snapToObjects="1">
      <p:cViewPr varScale="1">
        <p:scale>
          <a:sx n="75" d="100"/>
          <a:sy n="75" d="100"/>
        </p:scale>
        <p:origin x="1256" y="17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296"/>
    </p:cViewPr>
  </p:sorterViewPr>
  <p:notesViewPr>
    <p:cSldViewPr snapToGrid="0" snapToObjects="1">
      <p:cViewPr varScale="1">
        <p:scale>
          <a:sx n="88" d="100"/>
          <a:sy n="88" d="100"/>
        </p:scale>
        <p:origin x="-3822" y="-120"/>
      </p:cViewPr>
      <p:guideLst>
        <p:guide orient="horz" pos="2909"/>
        <p:guide pos="2208"/>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63" Type="http://schemas.openxmlformats.org/officeDocument/2006/relationships/theme" Target="theme/theme1.xml"/><Relationship Id="rId64" Type="http://schemas.openxmlformats.org/officeDocument/2006/relationships/tableStyles" Target="tableStyles.xml"/><Relationship Id="rId50" Type="http://schemas.openxmlformats.org/officeDocument/2006/relationships/slide" Target="slides/slide48.xml"/><Relationship Id="rId51" Type="http://schemas.openxmlformats.org/officeDocument/2006/relationships/slide" Target="slides/slide49.xml"/><Relationship Id="rId52" Type="http://schemas.openxmlformats.org/officeDocument/2006/relationships/slide" Target="slides/slide50.xml"/><Relationship Id="rId53" Type="http://schemas.openxmlformats.org/officeDocument/2006/relationships/slide" Target="slides/slide51.xml"/><Relationship Id="rId54" Type="http://schemas.openxmlformats.org/officeDocument/2006/relationships/slide" Target="slides/slide52.xml"/><Relationship Id="rId55" Type="http://schemas.openxmlformats.org/officeDocument/2006/relationships/slide" Target="slides/slide53.xml"/><Relationship Id="rId56" Type="http://schemas.openxmlformats.org/officeDocument/2006/relationships/slide" Target="slides/slide54.xml"/><Relationship Id="rId57" Type="http://schemas.openxmlformats.org/officeDocument/2006/relationships/slide" Target="slides/slide55.xml"/><Relationship Id="rId58" Type="http://schemas.openxmlformats.org/officeDocument/2006/relationships/slide" Target="slides/slide56.xml"/><Relationship Id="rId59" Type="http://schemas.openxmlformats.org/officeDocument/2006/relationships/notesMaster" Target="notesMasters/notesMaster1.xml"/><Relationship Id="rId40" Type="http://schemas.openxmlformats.org/officeDocument/2006/relationships/slide" Target="slides/slide38.xml"/><Relationship Id="rId41" Type="http://schemas.openxmlformats.org/officeDocument/2006/relationships/slide" Target="slides/slide39.xml"/><Relationship Id="rId42" Type="http://schemas.openxmlformats.org/officeDocument/2006/relationships/slide" Target="slides/slide40.xml"/><Relationship Id="rId43" Type="http://schemas.openxmlformats.org/officeDocument/2006/relationships/slide" Target="slides/slide41.xml"/><Relationship Id="rId44" Type="http://schemas.openxmlformats.org/officeDocument/2006/relationships/slide" Target="slides/slide42.xml"/><Relationship Id="rId45" Type="http://schemas.openxmlformats.org/officeDocument/2006/relationships/slide" Target="slides/slide43.xml"/><Relationship Id="rId46" Type="http://schemas.openxmlformats.org/officeDocument/2006/relationships/slide" Target="slides/slide44.xml"/><Relationship Id="rId47" Type="http://schemas.openxmlformats.org/officeDocument/2006/relationships/slide" Target="slides/slide45.xml"/><Relationship Id="rId48" Type="http://schemas.openxmlformats.org/officeDocument/2006/relationships/slide" Target="slides/slide46.xml"/><Relationship Id="rId49" Type="http://schemas.openxmlformats.org/officeDocument/2006/relationships/slide" Target="slides/slide4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60" Type="http://schemas.openxmlformats.org/officeDocument/2006/relationships/handoutMaster" Target="handoutMasters/handoutMaster1.xml"/><Relationship Id="rId61" Type="http://schemas.openxmlformats.org/officeDocument/2006/relationships/presProps" Target="presProps.xml"/><Relationship Id="rId62" Type="http://schemas.openxmlformats.org/officeDocument/2006/relationships/viewProps" Target="viewProp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1963"/>
          </a:xfrm>
          <a:prstGeom prst="rect">
            <a:avLst/>
          </a:prstGeom>
        </p:spPr>
        <p:txBody>
          <a:bodyPr vert="horz" lIns="92830" tIns="46415" rIns="92830" bIns="46415" rtlCol="0"/>
          <a:lstStyle>
            <a:lvl1pPr algn="l" defTabSz="842162" fontAlgn="auto">
              <a:spcBef>
                <a:spcPts val="0"/>
              </a:spcBef>
              <a:spcAft>
                <a:spcPts val="0"/>
              </a:spcAft>
              <a:defRPr sz="1200">
                <a:latin typeface="+mn-lt"/>
                <a:ea typeface="+mn-ea"/>
                <a:cs typeface="+mn-cs"/>
              </a:defRPr>
            </a:lvl1pPr>
          </a:lstStyle>
          <a:p>
            <a:pPr>
              <a:defRPr/>
            </a:pPr>
            <a:endParaRPr lang="en-CA"/>
          </a:p>
        </p:txBody>
      </p:sp>
      <p:sp>
        <p:nvSpPr>
          <p:cNvPr id="3" name="Date Placeholder 2"/>
          <p:cNvSpPr>
            <a:spLocks noGrp="1"/>
          </p:cNvSpPr>
          <p:nvPr>
            <p:ph type="dt" sz="quarter" idx="1"/>
          </p:nvPr>
        </p:nvSpPr>
        <p:spPr>
          <a:xfrm>
            <a:off x="3970338" y="0"/>
            <a:ext cx="3038475" cy="461963"/>
          </a:xfrm>
          <a:prstGeom prst="rect">
            <a:avLst/>
          </a:prstGeom>
        </p:spPr>
        <p:txBody>
          <a:bodyPr vert="horz" wrap="square" lIns="92830" tIns="46415" rIns="92830" bIns="46415" numCol="1" anchor="t" anchorCtr="0" compatLnSpc="1">
            <a:prstTxWarp prst="textNoShape">
              <a:avLst/>
            </a:prstTxWarp>
          </a:bodyPr>
          <a:lstStyle>
            <a:lvl1pPr algn="r">
              <a:defRPr sz="1200"/>
            </a:lvl1pPr>
          </a:lstStyle>
          <a:p>
            <a:fld id="{406CC44F-B772-C645-A030-89449C415EA9}" type="datetimeFigureOut">
              <a:rPr lang="en-CA" altLang="en-US"/>
              <a:pPr/>
              <a:t>2018-10-23</a:t>
            </a:fld>
            <a:endParaRPr lang="en-CA" altLang="en-US"/>
          </a:p>
        </p:txBody>
      </p:sp>
      <p:sp>
        <p:nvSpPr>
          <p:cNvPr id="4" name="Footer Placeholder 3"/>
          <p:cNvSpPr>
            <a:spLocks noGrp="1"/>
          </p:cNvSpPr>
          <p:nvPr>
            <p:ph type="ftr" sz="quarter" idx="2"/>
          </p:nvPr>
        </p:nvSpPr>
        <p:spPr>
          <a:xfrm>
            <a:off x="0" y="8772525"/>
            <a:ext cx="3038475" cy="461963"/>
          </a:xfrm>
          <a:prstGeom prst="rect">
            <a:avLst/>
          </a:prstGeom>
        </p:spPr>
        <p:txBody>
          <a:bodyPr vert="horz" lIns="92830" tIns="46415" rIns="92830" bIns="46415" rtlCol="0" anchor="b"/>
          <a:lstStyle>
            <a:lvl1pPr algn="l" defTabSz="842162" fontAlgn="auto">
              <a:spcBef>
                <a:spcPts val="0"/>
              </a:spcBef>
              <a:spcAft>
                <a:spcPts val="0"/>
              </a:spcAft>
              <a:defRPr sz="1200">
                <a:latin typeface="+mn-lt"/>
                <a:ea typeface="+mn-ea"/>
                <a:cs typeface="+mn-cs"/>
              </a:defRPr>
            </a:lvl1pPr>
          </a:lstStyle>
          <a:p>
            <a:pPr>
              <a:defRPr/>
            </a:pPr>
            <a:endParaRPr lang="en-CA"/>
          </a:p>
        </p:txBody>
      </p:sp>
      <p:sp>
        <p:nvSpPr>
          <p:cNvPr id="5" name="Slide Number Placeholder 4"/>
          <p:cNvSpPr>
            <a:spLocks noGrp="1"/>
          </p:cNvSpPr>
          <p:nvPr>
            <p:ph type="sldNum" sz="quarter" idx="3"/>
          </p:nvPr>
        </p:nvSpPr>
        <p:spPr>
          <a:xfrm>
            <a:off x="3970338" y="8772525"/>
            <a:ext cx="3038475" cy="461963"/>
          </a:xfrm>
          <a:prstGeom prst="rect">
            <a:avLst/>
          </a:prstGeom>
        </p:spPr>
        <p:txBody>
          <a:bodyPr vert="horz" wrap="square" lIns="92830" tIns="46415" rIns="92830" bIns="46415" numCol="1" anchor="b" anchorCtr="0" compatLnSpc="1">
            <a:prstTxWarp prst="textNoShape">
              <a:avLst/>
            </a:prstTxWarp>
          </a:bodyPr>
          <a:lstStyle>
            <a:lvl1pPr algn="r">
              <a:defRPr sz="1200"/>
            </a:lvl1pPr>
          </a:lstStyle>
          <a:p>
            <a:fld id="{199C205E-885D-5F48-B7E1-61759027C338}" type="slidenum">
              <a:rPr lang="en-CA" altLang="en-US"/>
              <a:pPr/>
              <a:t>‹#›</a:t>
            </a:fld>
            <a:endParaRPr lang="en-CA" altLang="en-US"/>
          </a:p>
        </p:txBody>
      </p:sp>
    </p:spTree>
    <p:extLst>
      <p:ext uri="{BB962C8B-B14F-4D97-AF65-F5344CB8AC3E}">
        <p14:creationId xmlns:p14="http://schemas.microsoft.com/office/powerpoint/2010/main" val="15763446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3550"/>
          </a:xfrm>
          <a:prstGeom prst="rect">
            <a:avLst/>
          </a:prstGeom>
        </p:spPr>
        <p:txBody>
          <a:bodyPr vert="horz" lIns="92830" tIns="46415" rIns="92830" bIns="46415" rtlCol="0"/>
          <a:lstStyle>
            <a:lvl1pPr algn="l" defTabSz="842162"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970338" y="0"/>
            <a:ext cx="3038475" cy="463550"/>
          </a:xfrm>
          <a:prstGeom prst="rect">
            <a:avLst/>
          </a:prstGeom>
        </p:spPr>
        <p:txBody>
          <a:bodyPr vert="horz" wrap="square" lIns="92830" tIns="46415" rIns="92830" bIns="46415" numCol="1" anchor="t" anchorCtr="0" compatLnSpc="1">
            <a:prstTxWarp prst="textNoShape">
              <a:avLst/>
            </a:prstTxWarp>
          </a:bodyPr>
          <a:lstStyle>
            <a:lvl1pPr algn="r">
              <a:defRPr sz="1200"/>
            </a:lvl1pPr>
          </a:lstStyle>
          <a:p>
            <a:fld id="{3715800B-0B9D-0B49-AD6F-CC426A21D8BF}" type="datetimeFigureOut">
              <a:rPr lang="en-US" altLang="en-US"/>
              <a:pPr/>
              <a:t>10/23/18</a:t>
            </a:fld>
            <a:endParaRPr lang="en-US" altLang="en-US"/>
          </a:p>
        </p:txBody>
      </p:sp>
      <p:sp>
        <p:nvSpPr>
          <p:cNvPr id="4" name="Slide Image Placeholder 3"/>
          <p:cNvSpPr>
            <a:spLocks noGrp="1" noRot="1" noChangeAspect="1"/>
          </p:cNvSpPr>
          <p:nvPr>
            <p:ph type="sldImg" idx="2"/>
          </p:nvPr>
        </p:nvSpPr>
        <p:spPr>
          <a:xfrm>
            <a:off x="1427163" y="1154113"/>
            <a:ext cx="4156075" cy="3117850"/>
          </a:xfrm>
          <a:prstGeom prst="rect">
            <a:avLst/>
          </a:prstGeom>
          <a:noFill/>
          <a:ln w="12700">
            <a:solidFill>
              <a:prstClr val="black"/>
            </a:solidFill>
          </a:ln>
        </p:spPr>
        <p:txBody>
          <a:bodyPr vert="horz" lIns="92830" tIns="46415" rIns="92830" bIns="46415" rtlCol="0" anchor="ctr"/>
          <a:lstStyle/>
          <a:p>
            <a:pPr lvl="0"/>
            <a:endParaRPr lang="en-US" noProof="0"/>
          </a:p>
        </p:txBody>
      </p:sp>
      <p:sp>
        <p:nvSpPr>
          <p:cNvPr id="5" name="Notes Placeholder 4"/>
          <p:cNvSpPr>
            <a:spLocks noGrp="1"/>
          </p:cNvSpPr>
          <p:nvPr>
            <p:ph type="body" sz="quarter" idx="3"/>
          </p:nvPr>
        </p:nvSpPr>
        <p:spPr>
          <a:xfrm>
            <a:off x="701675" y="4445000"/>
            <a:ext cx="5607050" cy="3636963"/>
          </a:xfrm>
          <a:prstGeom prst="rect">
            <a:avLst/>
          </a:prstGeom>
        </p:spPr>
        <p:txBody>
          <a:bodyPr vert="horz" lIns="92830" tIns="46415" rIns="92830" bIns="46415"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772525"/>
            <a:ext cx="3038475" cy="463550"/>
          </a:xfrm>
          <a:prstGeom prst="rect">
            <a:avLst/>
          </a:prstGeom>
        </p:spPr>
        <p:txBody>
          <a:bodyPr vert="horz" lIns="92830" tIns="46415" rIns="92830" bIns="46415" rtlCol="0" anchor="b"/>
          <a:lstStyle>
            <a:lvl1pPr algn="l" defTabSz="842162"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970338" y="8772525"/>
            <a:ext cx="3038475" cy="463550"/>
          </a:xfrm>
          <a:prstGeom prst="rect">
            <a:avLst/>
          </a:prstGeom>
        </p:spPr>
        <p:txBody>
          <a:bodyPr vert="horz" wrap="square" lIns="92830" tIns="46415" rIns="92830" bIns="46415" numCol="1" anchor="b" anchorCtr="0" compatLnSpc="1">
            <a:prstTxWarp prst="textNoShape">
              <a:avLst/>
            </a:prstTxWarp>
          </a:bodyPr>
          <a:lstStyle>
            <a:lvl1pPr algn="r">
              <a:defRPr sz="1200"/>
            </a:lvl1pPr>
          </a:lstStyle>
          <a:p>
            <a:fld id="{20F39EB6-47E5-C949-8CC5-73CAAED68AF3}" type="slidenum">
              <a:rPr lang="en-US" altLang="en-US"/>
              <a:pPr/>
              <a:t>‹#›</a:t>
            </a:fld>
            <a:endParaRPr lang="en-US" altLang="en-US"/>
          </a:p>
        </p:txBody>
      </p:sp>
    </p:spTree>
    <p:extLst>
      <p:ext uri="{BB962C8B-B14F-4D97-AF65-F5344CB8AC3E}">
        <p14:creationId xmlns:p14="http://schemas.microsoft.com/office/powerpoint/2010/main" val="1821244765"/>
      </p:ext>
    </p:extLst>
  </p:cSld>
  <p:clrMap bg1="lt1" tx1="dk1" bg2="lt2" tx2="dk2" accent1="accent1" accent2="accent2" accent3="accent3" accent4="accent4" accent5="accent5" accent6="accent6" hlink="hlink" folHlink="folHlink"/>
  <p:notesStyle>
    <a:lvl1pPr algn="l" defTabSz="841375" rtl="0" eaLnBrk="0" fontAlgn="base" hangingPunct="0">
      <a:spcBef>
        <a:spcPct val="30000"/>
      </a:spcBef>
      <a:spcAft>
        <a:spcPct val="0"/>
      </a:spcAft>
      <a:defRPr sz="1100" kern="1200">
        <a:solidFill>
          <a:schemeClr val="tx1"/>
        </a:solidFill>
        <a:latin typeface="+mn-lt"/>
        <a:ea typeface="MS PGothic" charset="-128"/>
        <a:cs typeface="MS PGothic" charset="0"/>
      </a:defRPr>
    </a:lvl1pPr>
    <a:lvl2pPr marL="420688" algn="l" defTabSz="841375" rtl="0" eaLnBrk="0" fontAlgn="base" hangingPunct="0">
      <a:spcBef>
        <a:spcPct val="30000"/>
      </a:spcBef>
      <a:spcAft>
        <a:spcPct val="0"/>
      </a:spcAft>
      <a:defRPr sz="1100" kern="1200">
        <a:solidFill>
          <a:schemeClr val="tx1"/>
        </a:solidFill>
        <a:latin typeface="+mn-lt"/>
        <a:ea typeface="MS PGothic" pitchFamily="34" charset="-128"/>
        <a:cs typeface="MS PGothic" charset="0"/>
      </a:defRPr>
    </a:lvl2pPr>
    <a:lvl3pPr marL="841375" algn="l" defTabSz="841375" rtl="0" eaLnBrk="0" fontAlgn="base" hangingPunct="0">
      <a:spcBef>
        <a:spcPct val="30000"/>
      </a:spcBef>
      <a:spcAft>
        <a:spcPct val="0"/>
      </a:spcAft>
      <a:defRPr sz="1100" kern="1200">
        <a:solidFill>
          <a:schemeClr val="tx1"/>
        </a:solidFill>
        <a:latin typeface="+mn-lt"/>
        <a:ea typeface="MS PGothic" pitchFamily="34" charset="-128"/>
        <a:cs typeface="MS PGothic" charset="0"/>
      </a:defRPr>
    </a:lvl3pPr>
    <a:lvl4pPr marL="1262063" algn="l" defTabSz="841375" rtl="0" eaLnBrk="0" fontAlgn="base" hangingPunct="0">
      <a:spcBef>
        <a:spcPct val="30000"/>
      </a:spcBef>
      <a:spcAft>
        <a:spcPct val="0"/>
      </a:spcAft>
      <a:defRPr sz="1100" kern="1200">
        <a:solidFill>
          <a:schemeClr val="tx1"/>
        </a:solidFill>
        <a:latin typeface="+mn-lt"/>
        <a:ea typeface="MS PGothic" pitchFamily="34" charset="-128"/>
        <a:cs typeface="MS PGothic" charset="0"/>
      </a:defRPr>
    </a:lvl4pPr>
    <a:lvl5pPr marL="1682750" algn="l" defTabSz="841375" rtl="0" eaLnBrk="0" fontAlgn="base" hangingPunct="0">
      <a:spcBef>
        <a:spcPct val="30000"/>
      </a:spcBef>
      <a:spcAft>
        <a:spcPct val="0"/>
      </a:spcAft>
      <a:defRPr sz="1100" kern="1200">
        <a:solidFill>
          <a:schemeClr val="tx1"/>
        </a:solidFill>
        <a:latin typeface="+mn-lt"/>
        <a:ea typeface="MS PGothic" pitchFamily="34" charset="-128"/>
        <a:cs typeface="MS PGothic" charset="0"/>
      </a:defRPr>
    </a:lvl5pPr>
    <a:lvl6pPr marL="2105406" algn="l" defTabSz="842162" rtl="0" eaLnBrk="1" latinLnBrk="0" hangingPunct="1">
      <a:defRPr sz="1100" kern="1200">
        <a:solidFill>
          <a:schemeClr val="tx1"/>
        </a:solidFill>
        <a:latin typeface="+mn-lt"/>
        <a:ea typeface="+mn-ea"/>
        <a:cs typeface="+mn-cs"/>
      </a:defRPr>
    </a:lvl6pPr>
    <a:lvl7pPr marL="2526487" algn="l" defTabSz="842162" rtl="0" eaLnBrk="1" latinLnBrk="0" hangingPunct="1">
      <a:defRPr sz="1100" kern="1200">
        <a:solidFill>
          <a:schemeClr val="tx1"/>
        </a:solidFill>
        <a:latin typeface="+mn-lt"/>
        <a:ea typeface="+mn-ea"/>
        <a:cs typeface="+mn-cs"/>
      </a:defRPr>
    </a:lvl7pPr>
    <a:lvl8pPr marL="2947568" algn="l" defTabSz="842162" rtl="0" eaLnBrk="1" latinLnBrk="0" hangingPunct="1">
      <a:defRPr sz="1100" kern="1200">
        <a:solidFill>
          <a:schemeClr val="tx1"/>
        </a:solidFill>
        <a:latin typeface="+mn-lt"/>
        <a:ea typeface="+mn-ea"/>
        <a:cs typeface="+mn-cs"/>
      </a:defRPr>
    </a:lvl8pPr>
    <a:lvl9pPr marL="3368650" algn="l" defTabSz="842162"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NULL" TargetMode="External"/><Relationship Id="rId4" Type="http://schemas.openxmlformats.org/officeDocument/2006/relationships/hyperlink" Target="NULL" TargetMode="External"/><Relationship Id="rId5" Type="http://schemas.openxmlformats.org/officeDocument/2006/relationships/hyperlink" Target="NULL" TargetMode="External"/><Relationship Id="rId6" Type="http://schemas.openxmlformats.org/officeDocument/2006/relationships/hyperlink" Target="NULL" TargetMode="External"/><Relationship Id="rId7" Type="http://schemas.openxmlformats.org/officeDocument/2006/relationships/hyperlink" Target="NULL" TargetMode="External"/><Relationship Id="rId8" Type="http://schemas.openxmlformats.org/officeDocument/2006/relationships/hyperlink" Target="NULL" TargetMode="External"/><Relationship Id="rId9" Type="http://schemas.openxmlformats.org/officeDocument/2006/relationships/hyperlink" Target="NULL" TargetMode="External"/><Relationship Id="rId10" Type="http://schemas.openxmlformats.org/officeDocument/2006/relationships/hyperlink" Target="NULL" TargetMode="External"/><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8.xml.rels><?xml version="1.0" encoding="UTF-8" standalone="yes"?>
<Relationships xmlns="http://schemas.openxmlformats.org/package/2006/relationships"><Relationship Id="rId11" Type="http://schemas.openxmlformats.org/officeDocument/2006/relationships/hyperlink" Target="NULL" TargetMode="External"/><Relationship Id="rId12" Type="http://schemas.openxmlformats.org/officeDocument/2006/relationships/hyperlink" Target="NULL" TargetMode="External"/><Relationship Id="rId13" Type="http://schemas.openxmlformats.org/officeDocument/2006/relationships/hyperlink" Target="NULL" TargetMode="External"/><Relationship Id="rId1" Type="http://schemas.openxmlformats.org/officeDocument/2006/relationships/notesMaster" Target="../notesMasters/notesMaster1.xml"/><Relationship Id="rId2" Type="http://schemas.openxmlformats.org/officeDocument/2006/relationships/slide" Target="../slides/slide23.xml"/><Relationship Id="rId3" Type="http://schemas.openxmlformats.org/officeDocument/2006/relationships/hyperlink" Target="NULL" TargetMode="External"/><Relationship Id="rId4" Type="http://schemas.openxmlformats.org/officeDocument/2006/relationships/hyperlink" Target="NULL" TargetMode="External"/><Relationship Id="rId5" Type="http://schemas.openxmlformats.org/officeDocument/2006/relationships/hyperlink" Target="NULL" TargetMode="External"/><Relationship Id="rId6" Type="http://schemas.openxmlformats.org/officeDocument/2006/relationships/hyperlink" Target="NULL" TargetMode="External"/><Relationship Id="rId7" Type="http://schemas.openxmlformats.org/officeDocument/2006/relationships/hyperlink" Target="NULL" TargetMode="External"/><Relationship Id="rId8" Type="http://schemas.openxmlformats.org/officeDocument/2006/relationships/hyperlink" Target="NULL" TargetMode="External"/><Relationship Id="rId9" Type="http://schemas.openxmlformats.org/officeDocument/2006/relationships/hyperlink" Target="NULL" TargetMode="External"/><Relationship Id="rId10" Type="http://schemas.openxmlformats.org/officeDocument/2006/relationships/hyperlink" Target="NULL" TargetMode="Externa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xml.rels><?xml version="1.0" encoding="UTF-8" standalone="yes"?>
<Relationships xmlns="http://schemas.openxmlformats.org/package/2006/relationships"><Relationship Id="rId11" Type="http://schemas.openxmlformats.org/officeDocument/2006/relationships/hyperlink" Target="NULL" TargetMode="External"/><Relationship Id="rId12" Type="http://schemas.openxmlformats.org/officeDocument/2006/relationships/hyperlink" Target="NULL" TargetMode="External"/><Relationship Id="rId13" Type="http://schemas.openxmlformats.org/officeDocument/2006/relationships/hyperlink" Target="NULL" TargetMode="External"/><Relationship Id="rId1" Type="http://schemas.openxmlformats.org/officeDocument/2006/relationships/notesMaster" Target="../notesMasters/notesMaster1.xml"/><Relationship Id="rId2" Type="http://schemas.openxmlformats.org/officeDocument/2006/relationships/slide" Target="../slides/slide5.xml"/><Relationship Id="rId3" Type="http://schemas.openxmlformats.org/officeDocument/2006/relationships/hyperlink" Target="NULL" TargetMode="External"/><Relationship Id="rId4" Type="http://schemas.openxmlformats.org/officeDocument/2006/relationships/hyperlink" Target="NULL" TargetMode="External"/><Relationship Id="rId5" Type="http://schemas.openxmlformats.org/officeDocument/2006/relationships/hyperlink" Target="NULL" TargetMode="External"/><Relationship Id="rId6" Type="http://schemas.openxmlformats.org/officeDocument/2006/relationships/hyperlink" Target="NULL" TargetMode="External"/><Relationship Id="rId7" Type="http://schemas.openxmlformats.org/officeDocument/2006/relationships/hyperlink" Target="NULL" TargetMode="External"/><Relationship Id="rId8" Type="http://schemas.openxmlformats.org/officeDocument/2006/relationships/hyperlink" Target="NULL" TargetMode="External"/><Relationship Id="rId9" Type="http://schemas.openxmlformats.org/officeDocument/2006/relationships/hyperlink" Target="NULL" TargetMode="External"/><Relationship Id="rId10" Type="http://schemas.openxmlformats.org/officeDocument/2006/relationships/hyperlink" Target="NULL" TargetMode="External"/></Relationships>
</file>

<file path=ppt/notesSlides/_rels/notesSlide20.xml.rels><?xml version="1.0" encoding="UTF-8" standalone="yes"?>
<Relationships xmlns="http://schemas.openxmlformats.org/package/2006/relationships"><Relationship Id="rId11" Type="http://schemas.openxmlformats.org/officeDocument/2006/relationships/hyperlink" Target="NULL" TargetMode="External"/><Relationship Id="rId12" Type="http://schemas.openxmlformats.org/officeDocument/2006/relationships/hyperlink" Target="NULL" TargetMode="External"/><Relationship Id="rId13" Type="http://schemas.openxmlformats.org/officeDocument/2006/relationships/hyperlink" Target="NULL" TargetMode="External"/><Relationship Id="rId14" Type="http://schemas.openxmlformats.org/officeDocument/2006/relationships/hyperlink" Target="NULL" TargetMode="External"/><Relationship Id="rId15" Type="http://schemas.openxmlformats.org/officeDocument/2006/relationships/hyperlink" Target="NULL" TargetMode="External"/><Relationship Id="rId16" Type="http://schemas.openxmlformats.org/officeDocument/2006/relationships/hyperlink" Target="http://clinicaltrials.gov/show/NCT00081328" TargetMode="External"/><Relationship Id="rId1" Type="http://schemas.openxmlformats.org/officeDocument/2006/relationships/notesMaster" Target="../notesMasters/notesMaster1.xml"/><Relationship Id="rId2" Type="http://schemas.openxmlformats.org/officeDocument/2006/relationships/slide" Target="../slides/slide25.xml"/><Relationship Id="rId3" Type="http://schemas.openxmlformats.org/officeDocument/2006/relationships/hyperlink" Target="https://www-ncbi-nlm-nih-gov.myaccess.library.utoronto.ca/pubmed/22540912" TargetMode="External"/><Relationship Id="rId4" Type="http://schemas.openxmlformats.org/officeDocument/2006/relationships/hyperlink" Target="NULL" TargetMode="External"/><Relationship Id="rId5" Type="http://schemas.openxmlformats.org/officeDocument/2006/relationships/hyperlink" Target="NULL" TargetMode="External"/><Relationship Id="rId6" Type="http://schemas.openxmlformats.org/officeDocument/2006/relationships/hyperlink" Target="NULL" TargetMode="External"/><Relationship Id="rId7" Type="http://schemas.openxmlformats.org/officeDocument/2006/relationships/hyperlink" Target="NULL" TargetMode="External"/><Relationship Id="rId8" Type="http://schemas.openxmlformats.org/officeDocument/2006/relationships/hyperlink" Target="NULL" TargetMode="External"/><Relationship Id="rId9" Type="http://schemas.openxmlformats.org/officeDocument/2006/relationships/hyperlink" Target="NULL" TargetMode="External"/><Relationship Id="rId10" Type="http://schemas.openxmlformats.org/officeDocument/2006/relationships/hyperlink" Target="NULL" TargetMode="Externa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11" Type="http://schemas.openxmlformats.org/officeDocument/2006/relationships/hyperlink" Target="NULL" TargetMode="External"/><Relationship Id="rId12" Type="http://schemas.openxmlformats.org/officeDocument/2006/relationships/hyperlink" Target="NULL" TargetMode="External"/><Relationship Id="rId13" Type="http://schemas.openxmlformats.org/officeDocument/2006/relationships/hyperlink" Target="NULL" TargetMode="External"/><Relationship Id="rId1" Type="http://schemas.openxmlformats.org/officeDocument/2006/relationships/notesMaster" Target="../notesMasters/notesMaster1.xml"/><Relationship Id="rId2" Type="http://schemas.openxmlformats.org/officeDocument/2006/relationships/slide" Target="../slides/slide9.xml"/><Relationship Id="rId3" Type="http://schemas.openxmlformats.org/officeDocument/2006/relationships/hyperlink" Target="NULL" TargetMode="External"/><Relationship Id="rId4" Type="http://schemas.openxmlformats.org/officeDocument/2006/relationships/hyperlink" Target="NULL" TargetMode="External"/><Relationship Id="rId5" Type="http://schemas.openxmlformats.org/officeDocument/2006/relationships/hyperlink" Target="NULL" TargetMode="External"/><Relationship Id="rId6" Type="http://schemas.openxmlformats.org/officeDocument/2006/relationships/hyperlink" Target="NULL" TargetMode="External"/><Relationship Id="rId7" Type="http://schemas.openxmlformats.org/officeDocument/2006/relationships/hyperlink" Target="NULL" TargetMode="External"/><Relationship Id="rId8" Type="http://schemas.openxmlformats.org/officeDocument/2006/relationships/hyperlink" Target="NULL" TargetMode="External"/><Relationship Id="rId9" Type="http://schemas.openxmlformats.org/officeDocument/2006/relationships/hyperlink" Target="NULL" TargetMode="External"/><Relationship Id="rId10" Type="http://schemas.openxmlformats.org/officeDocument/2006/relationships/hyperlink" Target="NULL"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9458"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tLang="en-US"/>
          </a:p>
        </p:txBody>
      </p:sp>
      <p:sp>
        <p:nvSpPr>
          <p:cNvPr id="19459"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6C2CF444-4369-8146-82D8-1E856184B4D3}" type="slidenum">
              <a:rPr lang="en-US" altLang="en-US" sz="1200"/>
              <a:pPr algn="r" eaLnBrk="1" hangingPunct="1"/>
              <a:t>4</a:t>
            </a:fld>
            <a:endParaRPr lang="en-US" altLang="en-US" sz="1200"/>
          </a:p>
        </p:txBody>
      </p:sp>
    </p:spTree>
    <p:extLst>
      <p:ext uri="{BB962C8B-B14F-4D97-AF65-F5344CB8AC3E}">
        <p14:creationId xmlns:p14="http://schemas.microsoft.com/office/powerpoint/2010/main" val="1190148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7890"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solidFill>
                  <a:srgbClr val="C00000"/>
                </a:solidFill>
              </a:rPr>
              <a:t>Screening should occur in children or adolescents who meet any of the following conditions (1 or 2 or 3 or 4)</a:t>
            </a:r>
          </a:p>
        </p:txBody>
      </p:sp>
      <p:sp>
        <p:nvSpPr>
          <p:cNvPr id="37891"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229B1404-8121-B74D-B687-3888CEEF8513}" type="slidenum">
              <a:rPr lang="en-US" altLang="en-US" sz="1200"/>
              <a:pPr algn="r" eaLnBrk="1" hangingPunct="1"/>
              <a:t>13</a:t>
            </a:fld>
            <a:endParaRPr lang="en-US" altLang="en-US" sz="1200"/>
          </a:p>
        </p:txBody>
      </p:sp>
    </p:spTree>
    <p:extLst>
      <p:ext uri="{BB962C8B-B14F-4D97-AF65-F5344CB8AC3E}">
        <p14:creationId xmlns:p14="http://schemas.microsoft.com/office/powerpoint/2010/main" val="21368125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1986"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tLang="en-US"/>
          </a:p>
        </p:txBody>
      </p:sp>
      <p:sp>
        <p:nvSpPr>
          <p:cNvPr id="41987"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A2546A4F-867F-8D43-AB3C-85A9E36987F6}" type="slidenum">
              <a:rPr lang="en-US" altLang="en-US" sz="1200"/>
              <a:pPr algn="r" eaLnBrk="1" hangingPunct="1"/>
              <a:t>16</a:t>
            </a:fld>
            <a:endParaRPr lang="en-US" altLang="en-US" sz="1200"/>
          </a:p>
        </p:txBody>
      </p:sp>
    </p:spTree>
    <p:extLst>
      <p:ext uri="{BB962C8B-B14F-4D97-AF65-F5344CB8AC3E}">
        <p14:creationId xmlns:p14="http://schemas.microsoft.com/office/powerpoint/2010/main" val="10394990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4034"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tLang="en-US"/>
          </a:p>
        </p:txBody>
      </p:sp>
      <p:sp>
        <p:nvSpPr>
          <p:cNvPr id="44035"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A1C06493-7741-C246-9522-765457C677A9}" type="slidenum">
              <a:rPr lang="en-US" altLang="en-US" sz="1200"/>
              <a:pPr algn="r" eaLnBrk="1" hangingPunct="1"/>
              <a:t>17</a:t>
            </a:fld>
            <a:endParaRPr lang="en-US" altLang="en-US" sz="1200"/>
          </a:p>
        </p:txBody>
      </p:sp>
    </p:spTree>
    <p:extLst>
      <p:ext uri="{BB962C8B-B14F-4D97-AF65-F5344CB8AC3E}">
        <p14:creationId xmlns:p14="http://schemas.microsoft.com/office/powerpoint/2010/main" val="10813843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6082"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***need to emphasize the components of the interprofessional team: pediatric endocrinologist OR pediatrician with expertise in pediatric diabetes; diabetes educator, mental health professional</a:t>
            </a:r>
          </a:p>
        </p:txBody>
      </p:sp>
      <p:sp>
        <p:nvSpPr>
          <p:cNvPr id="46083"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1BA1C670-FD07-B54C-BF5C-86E7604FA9D9}" type="slidenum">
              <a:rPr lang="en-US" altLang="en-US" sz="1200"/>
              <a:pPr algn="r" eaLnBrk="1" hangingPunct="1"/>
              <a:t>18</a:t>
            </a:fld>
            <a:endParaRPr lang="en-US" altLang="en-US" sz="1200"/>
          </a:p>
        </p:txBody>
      </p:sp>
    </p:spTree>
    <p:extLst>
      <p:ext uri="{BB962C8B-B14F-4D97-AF65-F5344CB8AC3E}">
        <p14:creationId xmlns:p14="http://schemas.microsoft.com/office/powerpoint/2010/main" val="6724642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8130"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tLang="en-US"/>
          </a:p>
        </p:txBody>
      </p:sp>
      <p:sp>
        <p:nvSpPr>
          <p:cNvPr id="48131"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B0B179CB-7B8C-9F42-B3BF-BDE2CCE0B228}" type="slidenum">
              <a:rPr lang="en-US" altLang="en-US" sz="1200"/>
              <a:pPr algn="r" eaLnBrk="1" hangingPunct="1"/>
              <a:t>19</a:t>
            </a:fld>
            <a:endParaRPr lang="en-US" altLang="en-US" sz="1200"/>
          </a:p>
        </p:txBody>
      </p:sp>
    </p:spTree>
    <p:extLst>
      <p:ext uri="{BB962C8B-B14F-4D97-AF65-F5344CB8AC3E}">
        <p14:creationId xmlns:p14="http://schemas.microsoft.com/office/powerpoint/2010/main" val="20469429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0178"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hlinkClick r:id="rId3" invalidUrl="http://www-ncbi-nlm-nih-gov.myaccess.library.utoronto.ca/pubmed?term=&quot;Pediatric+diabetes&quot;[Jour]+AND+6[volume]+AND+84[page]+AND+2005[pdat]&amp;cmd=detailssearch" tooltip="Pediatric diabetes."/>
              </a:rPr>
              <a:t>Pediatr Diabetes.</a:t>
            </a:r>
            <a:r>
              <a:rPr lang="en-US" altLang="en-US"/>
              <a:t> 2005 Jun;6(2):84-9.</a:t>
            </a:r>
          </a:p>
          <a:p>
            <a:r>
              <a:rPr lang="en-US" altLang="en-US" b="1"/>
              <a:t>Neuropsychiatric disorders at the presentation of type 2 diabetes mellitus in children.</a:t>
            </a:r>
          </a:p>
          <a:p>
            <a:r>
              <a:rPr lang="en-US" altLang="en-US">
                <a:hlinkClick r:id="rId4" invalidUrl="http://www-ncbi-nlm-nih-gov.myaccess.library.utoronto.ca/pubmed?term=Levitt Katz LE[Author]&amp;cauthor=true&amp;cauthor_uid=15963035"/>
              </a:rPr>
              <a:t>Levitt Katz LE</a:t>
            </a:r>
            <a:r>
              <a:rPr lang="en-US" altLang="en-US"/>
              <a:t>, </a:t>
            </a:r>
            <a:r>
              <a:rPr lang="en-US" altLang="en-US">
                <a:hlinkClick r:id="rId5" invalidUrl="http://www-ncbi-nlm-nih-gov.myaccess.library.utoronto.ca/pubmed?term=Swami S[Author]&amp;cauthor=true&amp;cauthor_uid=15963035"/>
              </a:rPr>
              <a:t>Swami S</a:t>
            </a:r>
            <a:r>
              <a:rPr lang="en-US" altLang="en-US"/>
              <a:t>, </a:t>
            </a:r>
            <a:r>
              <a:rPr lang="en-US" altLang="en-US">
                <a:hlinkClick r:id="rId6" invalidUrl="http://www-ncbi-nlm-nih-gov.myaccess.library.utoronto.ca/pubmed?term=Abraham M[Author]&amp;cauthor=true&amp;cauthor_uid=15963035"/>
              </a:rPr>
              <a:t>Abraham M</a:t>
            </a:r>
            <a:r>
              <a:rPr lang="en-US" altLang="en-US"/>
              <a:t>, </a:t>
            </a:r>
            <a:r>
              <a:rPr lang="en-US" altLang="en-US">
                <a:hlinkClick r:id="rId7" invalidUrl="http://www-ncbi-nlm-nih-gov.myaccess.library.utoronto.ca/pubmed?term=Murphy KM[Author]&amp;cauthor=true&amp;cauthor_uid=15963035"/>
              </a:rPr>
              <a:t>Murphy KM</a:t>
            </a:r>
            <a:r>
              <a:rPr lang="en-US" altLang="en-US"/>
              <a:t>, </a:t>
            </a:r>
            <a:r>
              <a:rPr lang="en-US" altLang="en-US">
                <a:hlinkClick r:id="rId8" invalidUrl="http://www-ncbi-nlm-nih-gov.myaccess.library.utoronto.ca/pubmed?term=Jawad AF[Author]&amp;cauthor=true&amp;cauthor_uid=15963035"/>
              </a:rPr>
              <a:t>Jawad AF</a:t>
            </a:r>
            <a:r>
              <a:rPr lang="en-US" altLang="en-US"/>
              <a:t>, </a:t>
            </a:r>
            <a:r>
              <a:rPr lang="en-US" altLang="en-US">
                <a:hlinkClick r:id="rId9" invalidUrl="http://www-ncbi-nlm-nih-gov.myaccess.library.utoronto.ca/pubmed?term=McKnight-Menci H[Author]&amp;cauthor=true&amp;cauthor_uid=15963035"/>
              </a:rPr>
              <a:t>McKnight-Menci H</a:t>
            </a:r>
            <a:r>
              <a:rPr lang="en-US" altLang="en-US"/>
              <a:t>, </a:t>
            </a:r>
            <a:r>
              <a:rPr lang="en-US" altLang="en-US">
                <a:hlinkClick r:id="rId10" invalidUrl="http://www-ncbi-nlm-nih-gov.myaccess.library.utoronto.ca/pubmed?term=Berkowitz R[Author]&amp;cauthor=true&amp;cauthor_uid=15963035"/>
              </a:rPr>
              <a:t>Berkowitz R</a:t>
            </a:r>
            <a:r>
              <a:rPr lang="en-US" altLang="en-US"/>
              <a:t>.</a:t>
            </a:r>
          </a:p>
          <a:p>
            <a:r>
              <a:rPr lang="en-US" altLang="en-US" b="1"/>
              <a:t>Source</a:t>
            </a:r>
          </a:p>
          <a:p>
            <a:r>
              <a:rPr lang="en-US" altLang="en-US"/>
              <a:t>Division of Endocrinology, The Children's Hospital of Philadelphia, PA 19104-4399, USA. katzl@email.chop.edu</a:t>
            </a:r>
          </a:p>
          <a:p>
            <a:r>
              <a:rPr lang="en-US" altLang="en-US" b="1"/>
              <a:t>Abstract</a:t>
            </a:r>
          </a:p>
          <a:p>
            <a:r>
              <a:rPr lang="en-US" altLang="en-US" b="1"/>
              <a:t>OBJECTIVES: </a:t>
            </a:r>
          </a:p>
          <a:p>
            <a:r>
              <a:rPr lang="en-US" altLang="en-US"/>
              <a:t>To estimate the frequency of neuropsychiatric disease (NPD) in an urban pediatric type 2 diabetes mellitus (T2DM) population, to compare demographic characteristics of affected patients with those unaffected with NPD, and to determine the frequency of psychotropic medication treatment.</a:t>
            </a:r>
          </a:p>
          <a:p>
            <a:r>
              <a:rPr lang="en-US" altLang="en-US" b="1"/>
              <a:t>STUDY DESIGN: </a:t>
            </a:r>
          </a:p>
          <a:p>
            <a:r>
              <a:rPr lang="en-US" altLang="en-US"/>
              <a:t>Retrospective chart review of patients with T2DM at the Children's Hospital of Philadelphia.</a:t>
            </a:r>
          </a:p>
          <a:p>
            <a:r>
              <a:rPr lang="en-US" altLang="en-US" b="1"/>
              <a:t>RESULTS: </a:t>
            </a:r>
          </a:p>
          <a:p>
            <a:r>
              <a:rPr lang="en-US" altLang="en-US"/>
              <a:t>Of 237 patients with T2DM, 46 (19.4%) were found to have NPD at the presentation of diabetes. Diagnoses by report included depression, attention-deficit hyperactivity disorder (ADHD), neurodevelopmental disorders, schizophrenia, and bipolar disorder. Those affected were 63% females and 37% males, with a mean age of 14.6 yr and body mass index (BMI) of 34.3 kg/m(2) at diagnosis of T2DM. Patients were 79% African American, 13% Caucasian, 4.3% Hispanic, and 4.3% Asian. There were no statistically significant differences in demographic characteristics or BMI between those affected and unaffected with NPD. Twenty-nine patients (63%) were on psychotropic medication and were prescribed 58 medications, most commonly mood stabilizers (n = 20) and atypical antipsychotics (n = 17).</a:t>
            </a:r>
          </a:p>
          <a:p>
            <a:r>
              <a:rPr lang="en-US" altLang="en-US" b="1"/>
              <a:t>CONCLUSIONS: </a:t>
            </a:r>
          </a:p>
          <a:p>
            <a:r>
              <a:rPr lang="en-US" altLang="en-US"/>
              <a:t>Our data reveal a high frequency of NPD among pediatric patients with T2DM at presentation to a tertiary care, urban medical center. Many affected patients are receiving psychotropic medication. These data have implications for screening regimens for pediatric populations at high risk for T2DM and for therapeutic interventions, including lifestyle measures.</a:t>
            </a:r>
          </a:p>
          <a:p>
            <a:endParaRPr lang="en-US" altLang="en-US"/>
          </a:p>
        </p:txBody>
      </p:sp>
      <p:sp>
        <p:nvSpPr>
          <p:cNvPr id="50179"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9554CE54-98EB-A04A-89E7-8380641C3ACC}" type="slidenum">
              <a:rPr lang="en-US" altLang="en-US" sz="1200"/>
              <a:pPr algn="r" eaLnBrk="1" hangingPunct="1"/>
              <a:t>20</a:t>
            </a:fld>
            <a:endParaRPr lang="en-US" altLang="en-US" sz="1200"/>
          </a:p>
        </p:txBody>
      </p:sp>
    </p:spTree>
    <p:extLst>
      <p:ext uri="{BB962C8B-B14F-4D97-AF65-F5344CB8AC3E}">
        <p14:creationId xmlns:p14="http://schemas.microsoft.com/office/powerpoint/2010/main" val="2816483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2226"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tLang="en-US"/>
          </a:p>
        </p:txBody>
      </p:sp>
      <p:sp>
        <p:nvSpPr>
          <p:cNvPr id="52227"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AB59E6C6-9B49-E74A-B0AB-5ABEE8C3F45B}" type="slidenum">
              <a:rPr lang="en-US" altLang="en-US" sz="1200"/>
              <a:pPr algn="r" eaLnBrk="1" hangingPunct="1"/>
              <a:t>21</a:t>
            </a:fld>
            <a:endParaRPr lang="en-US" altLang="en-US" sz="1200"/>
          </a:p>
        </p:txBody>
      </p:sp>
    </p:spTree>
    <p:extLst>
      <p:ext uri="{BB962C8B-B14F-4D97-AF65-F5344CB8AC3E}">
        <p14:creationId xmlns:p14="http://schemas.microsoft.com/office/powerpoint/2010/main" val="6091377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4274"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tLang="en-US"/>
          </a:p>
        </p:txBody>
      </p:sp>
      <p:sp>
        <p:nvSpPr>
          <p:cNvPr id="54275"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4F1255D1-7ADE-1640-BFC3-E6C657776E84}" type="slidenum">
              <a:rPr lang="en-US" altLang="en-US" sz="1200"/>
              <a:pPr algn="r" eaLnBrk="1" hangingPunct="1"/>
              <a:t>22</a:t>
            </a:fld>
            <a:endParaRPr lang="en-US" altLang="en-US" sz="1200"/>
          </a:p>
        </p:txBody>
      </p:sp>
    </p:spTree>
    <p:extLst>
      <p:ext uri="{BB962C8B-B14F-4D97-AF65-F5344CB8AC3E}">
        <p14:creationId xmlns:p14="http://schemas.microsoft.com/office/powerpoint/2010/main" val="7238038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6322"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hlinkClick r:id="rId3" invalidUrl="http://www-ncbi-nlm-nih-gov.myaccess.library.utoronto.ca/pubmed?term=&quot;Diabetes+care&quot;[Jour]+AND+25[volume]+AND+89[page]+AND+2002[pdat]&amp;cmd=detailssearch" tooltip="Diabetes care."/>
              </a:rPr>
              <a:t>Diabetes Care.</a:t>
            </a:r>
            <a:r>
              <a:rPr lang="en-US" altLang="en-US"/>
              <a:t> 2002 Jan;25(1):89-94.</a:t>
            </a:r>
          </a:p>
          <a:p>
            <a:r>
              <a:rPr lang="en-US" altLang="en-US" b="1"/>
              <a:t>Effect of metformin in pediatric patients with type 2 diabetes: a randomized controlled trial.</a:t>
            </a:r>
          </a:p>
          <a:p>
            <a:r>
              <a:rPr lang="en-US" altLang="en-US">
                <a:hlinkClick r:id="rId4" invalidUrl="http://www-ncbi-nlm-nih-gov.myaccess.library.utoronto.ca/pubmed?term=Jones KL[Author]&amp;cauthor=true&amp;cauthor_uid=11772907"/>
              </a:rPr>
              <a:t>Jones KL</a:t>
            </a:r>
            <a:r>
              <a:rPr lang="en-US" altLang="en-US"/>
              <a:t>, </a:t>
            </a:r>
            <a:r>
              <a:rPr lang="en-US" altLang="en-US">
                <a:hlinkClick r:id="rId5" invalidUrl="http://www-ncbi-nlm-nih-gov.myaccess.library.utoronto.ca/pubmed?term=Arslanian S[Author]&amp;cauthor=true&amp;cauthor_uid=11772907"/>
              </a:rPr>
              <a:t>Arslanian S</a:t>
            </a:r>
            <a:r>
              <a:rPr lang="en-US" altLang="en-US"/>
              <a:t>, </a:t>
            </a:r>
            <a:r>
              <a:rPr lang="en-US" altLang="en-US">
                <a:hlinkClick r:id="rId6" invalidUrl="http://www-ncbi-nlm-nih-gov.myaccess.library.utoronto.ca/pubmed?term=Peterokova VA[Author]&amp;cauthor=true&amp;cauthor_uid=11772907"/>
              </a:rPr>
              <a:t>Peterokova VA</a:t>
            </a:r>
            <a:r>
              <a:rPr lang="en-US" altLang="en-US"/>
              <a:t>, </a:t>
            </a:r>
            <a:r>
              <a:rPr lang="en-US" altLang="en-US">
                <a:hlinkClick r:id="rId7" invalidUrl="http://www-ncbi-nlm-nih-gov.myaccess.library.utoronto.ca/pubmed?term=Park JS[Author]&amp;cauthor=true&amp;cauthor_uid=11772907"/>
              </a:rPr>
              <a:t>Park JS</a:t>
            </a:r>
            <a:r>
              <a:rPr lang="en-US" altLang="en-US"/>
              <a:t>, </a:t>
            </a:r>
            <a:r>
              <a:rPr lang="en-US" altLang="en-US">
                <a:hlinkClick r:id="rId8" invalidUrl="http://www-ncbi-nlm-nih-gov.myaccess.library.utoronto.ca/pubmed?term=Tomlinson MJ[Author]&amp;cauthor=true&amp;cauthor_uid=11772907"/>
              </a:rPr>
              <a:t>Tomlinson MJ</a:t>
            </a:r>
            <a:r>
              <a:rPr lang="en-US" altLang="en-US"/>
              <a:t>.</a:t>
            </a:r>
          </a:p>
          <a:p>
            <a:r>
              <a:rPr lang="en-US" altLang="en-US" b="1"/>
              <a:t>Source</a:t>
            </a:r>
          </a:p>
          <a:p>
            <a:r>
              <a:rPr lang="en-US" altLang="en-US"/>
              <a:t>University of California, San Diego Medical Center, San Diego, California 92093, USA. kljones@ucsd.edu</a:t>
            </a:r>
          </a:p>
          <a:p>
            <a:r>
              <a:rPr lang="en-US" altLang="en-US" b="1"/>
              <a:t>Abstract</a:t>
            </a:r>
          </a:p>
          <a:p>
            <a:r>
              <a:rPr lang="en-US" altLang="en-US" b="1"/>
              <a:t>OBJECTIVE: </a:t>
            </a:r>
          </a:p>
          <a:p>
            <a:r>
              <a:rPr lang="en-US" altLang="en-US"/>
              <a:t>Metformin is the most commonly prescribed oral antidiabetic agent in the U.S. for adults with type 2 diabetes. The incidence of type 2 diabetes in children has increased dramatically over the past 10 years, and yet, metformin has never been formally studied in children with type 2 diabetes.</a:t>
            </a:r>
          </a:p>
          <a:p>
            <a:r>
              <a:rPr lang="en-US" altLang="en-US" b="1"/>
              <a:t>RESEARCH DESIGN AND METHODS: </a:t>
            </a:r>
          </a:p>
          <a:p>
            <a:r>
              <a:rPr lang="en-US" altLang="en-US"/>
              <a:t>This study evaluated the safety and efficacy of metformin at doses up to 1,000 mg twice daily in 82 subjects aged 10-16 years for up to 16 weeks in a randomized double-blind placebo-controlled trial from September 1998 to November 1999. Subjects with type 2 diabetes were enrolled if they had a fasting plasma glucose (FPG) levels &gt; or =7.0 and &lt; or =13.3 mmol/l (&gt; or =126 and &lt; or =240 mg/dl), HbA(1c) &gt; or =7.0%, stimulated C-peptide &gt; or =0.5 nmol/l (&gt; or =1.5 ng/ml), and a BMI &gt; 50th percentile for age.</a:t>
            </a:r>
          </a:p>
          <a:p>
            <a:r>
              <a:rPr lang="en-US" altLang="en-US" b="1"/>
              <a:t>RESULTS: </a:t>
            </a:r>
          </a:p>
          <a:p>
            <a:r>
              <a:rPr lang="en-US" altLang="en-US"/>
              <a:t>Metformin significantly improved glycemic control. At the last double-blind visit, the adjusted mean change from baseline in FPG was -2.4 mmol/l (-42.9 mg/dl) for metformin compared with +1.2 mmol/l (+21.4 mg/dl) for placebo (P &lt; 0.001). Mean HbA(1c) values, adjusted for baseline levels, were also significantly lower for metformin compared with placebo (7.5 vs. 8.6%, respectively; P &lt; 0.001). Improvement in FPG was seen in both sexes and in all race subgroups. Metformin did not have a negative impact on body weight or lipid profile. Adverse events were similar to those reported in adults treated with metformin.</a:t>
            </a:r>
          </a:p>
          <a:p>
            <a:r>
              <a:rPr lang="en-US" altLang="en-US" b="1"/>
              <a:t>CONCLUSION: </a:t>
            </a:r>
          </a:p>
          <a:p>
            <a:r>
              <a:rPr lang="en-US" altLang="en-US"/>
              <a:t>Metformin was shown to be safe and effective for treatment of type 2 diabetes in pediatric patients.</a:t>
            </a:r>
          </a:p>
          <a:p>
            <a:endParaRPr lang="en-US" altLang="en-US"/>
          </a:p>
          <a:p>
            <a:r>
              <a:rPr lang="en-US" altLang="en-US">
                <a:hlinkClick r:id="rId9" invalidUrl="http://www-ncbi-nlm-nih-gov.myaccess.library.utoronto.ca/pubmed?term=&quot;Diabetes+care&quot;[Jour]+AND++30[volume]+AND+790[page]+AND+2007[pdat]&amp;cmd=detailssearch" tooltip="Diabetes care."/>
              </a:rPr>
              <a:t>Diabetes Care.</a:t>
            </a:r>
            <a:r>
              <a:rPr lang="en-US" altLang="en-US"/>
              <a:t> 2007 Apr;30(4):790-4.</a:t>
            </a:r>
          </a:p>
          <a:p>
            <a:r>
              <a:rPr lang="en-US" altLang="en-US" b="1"/>
              <a:t>Glimepiride versus metformin as monotherapy in pediatric patients with type 2 diabetes: a randomized, single-blind comparative study.</a:t>
            </a:r>
          </a:p>
          <a:p>
            <a:r>
              <a:rPr lang="en-US" altLang="en-US">
                <a:hlinkClick r:id="rId10" invalidUrl="http://www-ncbi-nlm-nih-gov.myaccess.library.utoronto.ca/pubmed?term=Gottschalk M[Author]&amp;cauthor=true&amp;cauthor_uid=17392540"/>
              </a:rPr>
              <a:t>Gottschalk M</a:t>
            </a:r>
            <a:r>
              <a:rPr lang="en-US" altLang="en-US"/>
              <a:t>, </a:t>
            </a:r>
            <a:r>
              <a:rPr lang="en-US" altLang="en-US">
                <a:hlinkClick r:id="rId11" invalidUrl="http://www-ncbi-nlm-nih-gov.myaccess.library.utoronto.ca/pubmed?term=Danne T[Author]&amp;cauthor=true&amp;cauthor_uid=17392540"/>
              </a:rPr>
              <a:t>Danne T</a:t>
            </a:r>
            <a:r>
              <a:rPr lang="en-US" altLang="en-US"/>
              <a:t>, </a:t>
            </a:r>
            <a:r>
              <a:rPr lang="en-US" altLang="en-US">
                <a:hlinkClick r:id="rId12" invalidUrl="http://www-ncbi-nlm-nih-gov.myaccess.library.utoronto.ca/pubmed?term=Vlajnic A[Author]&amp;cauthor=true&amp;cauthor_uid=17392540"/>
              </a:rPr>
              <a:t>Vlajnic A</a:t>
            </a:r>
            <a:r>
              <a:rPr lang="en-US" altLang="en-US"/>
              <a:t>, </a:t>
            </a:r>
            <a:r>
              <a:rPr lang="en-US" altLang="en-US">
                <a:hlinkClick r:id="rId13" invalidUrl="http://www-ncbi-nlm-nih-gov.myaccess.library.utoronto.ca/pubmed?term=Cara JF[Author]&amp;cauthor=true&amp;cauthor_uid=17392540"/>
              </a:rPr>
              <a:t>Cara JF</a:t>
            </a:r>
            <a:r>
              <a:rPr lang="en-US" altLang="en-US"/>
              <a:t>.</a:t>
            </a:r>
          </a:p>
          <a:p>
            <a:r>
              <a:rPr lang="en-US" altLang="en-US" b="1"/>
              <a:t>Source</a:t>
            </a:r>
          </a:p>
          <a:p>
            <a:r>
              <a:rPr lang="en-US" altLang="en-US"/>
              <a:t>University of California, San Diego Medical Center, San Diego, CA 92123, USA. mgottsch@ucsd.edu</a:t>
            </a:r>
          </a:p>
          <a:p>
            <a:r>
              <a:rPr lang="en-US" altLang="en-US" b="1"/>
              <a:t>Abstract</a:t>
            </a:r>
          </a:p>
          <a:p>
            <a:r>
              <a:rPr lang="en-US" altLang="en-US" b="1"/>
              <a:t>OBJECTIVE: </a:t>
            </a:r>
          </a:p>
          <a:p>
            <a:r>
              <a:rPr lang="en-US" altLang="en-US"/>
              <a:t>To compare the efficacy and safety of glimepiride versus metformin in pediatric subjects with type 2 diabetes inadequately controlled with diet and exercise alone or oral monotherapy.</a:t>
            </a:r>
          </a:p>
          <a:p>
            <a:r>
              <a:rPr lang="en-US" altLang="en-US" b="1"/>
              <a:t>RESEARCH DESIGN AND METHODS: </a:t>
            </a:r>
          </a:p>
          <a:p>
            <a:r>
              <a:rPr lang="en-US" altLang="en-US"/>
              <a:t>This 26-week, single-blind, active-controlled, multinational study randomized 285 subjects to receive glimepiride (1-8 mg once daily) or metformin (500-1000 mg twice daily) for 24 weeks. The primary end point was mean change in A1C from baseline to week 24. Safety was assessed by incidence of hypoglycemia and other adverse events.</a:t>
            </a:r>
          </a:p>
          <a:p>
            <a:r>
              <a:rPr lang="en-US" altLang="en-US" b="1"/>
              <a:t>RESULTS: </a:t>
            </a:r>
          </a:p>
          <a:p>
            <a:r>
              <a:rPr lang="en-US" altLang="en-US"/>
              <a:t>Significant reductions from baseline A1C were seen in both the glimepiride (-0.54%, P = 0.001) and metformin (-0.71%, P = 0.0002) groups. A total of 42.4% (56 of 132) and 48.1% (63 of 131) of subjects in the glimepiride and metformin groups, respectively, in the intent-to-treat population achieved A1C &lt;7.0% at week 24. No significant differences were observed between groups in reductions in A1C and self-monitored blood glucose levels, changes in serum lipid concentrations, or hypoglycemia incidence. Significant differences were observed in mean changes from baseline in BMI between groups (0.26 kg/m(2) for glimepiride and -0.33 kg/m(2) for metformin; P = 0.003). The adjusted mean body weight increase was 1.97 kg for glimepiride and 0.55 kg for metformin (P = 0.005). A hypoglycemic episode with blood glucose &lt;50 mg/dl (&lt;2.8 mmol/l) was experienced by 4.9 and 4.2% of glimepiride- and metformin-treated subjects, respectively. A single severe hypoglycemic event occurred in each group.</a:t>
            </a:r>
          </a:p>
          <a:p>
            <a:r>
              <a:rPr lang="en-US" altLang="en-US" b="1"/>
              <a:t>CONCLUSIONS: </a:t>
            </a:r>
          </a:p>
          <a:p>
            <a:r>
              <a:rPr lang="en-US" altLang="en-US"/>
              <a:t>Glimepiride reduced A1C similarly to metformin with greater weight gain, and there was comparable safety over 24 weeks in the treatment of pediatric subjects with type 2 diabetes.</a:t>
            </a:r>
          </a:p>
          <a:p>
            <a:endParaRPr lang="en-US" altLang="en-US"/>
          </a:p>
          <a:p>
            <a:endParaRPr lang="en-US" altLang="en-US"/>
          </a:p>
        </p:txBody>
      </p:sp>
      <p:sp>
        <p:nvSpPr>
          <p:cNvPr id="56323"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925661F6-15E3-A74A-854C-F55F02773C98}" type="slidenum">
              <a:rPr lang="en-US" altLang="en-US" sz="1200"/>
              <a:pPr algn="r" eaLnBrk="1" hangingPunct="1"/>
              <a:t>23</a:t>
            </a:fld>
            <a:endParaRPr lang="en-US" altLang="en-US" sz="1200"/>
          </a:p>
        </p:txBody>
      </p:sp>
    </p:spTree>
    <p:extLst>
      <p:ext uri="{BB962C8B-B14F-4D97-AF65-F5344CB8AC3E}">
        <p14:creationId xmlns:p14="http://schemas.microsoft.com/office/powerpoint/2010/main" val="16244009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8370"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This slide was edited to match the new recommendation 9 – basically says that everyone goes on metformin first</a:t>
            </a:r>
          </a:p>
        </p:txBody>
      </p:sp>
      <p:sp>
        <p:nvSpPr>
          <p:cNvPr id="58371"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3664C149-AF51-AB42-BD3E-BC93AF2E88F4}" type="slidenum">
              <a:rPr lang="en-US" altLang="en-US" sz="1200"/>
              <a:pPr algn="r" eaLnBrk="1" hangingPunct="1"/>
              <a:t>24</a:t>
            </a:fld>
            <a:endParaRPr lang="en-US" altLang="en-US" sz="1200"/>
          </a:p>
        </p:txBody>
      </p:sp>
    </p:spTree>
    <p:extLst>
      <p:ext uri="{BB962C8B-B14F-4D97-AF65-F5344CB8AC3E}">
        <p14:creationId xmlns:p14="http://schemas.microsoft.com/office/powerpoint/2010/main" val="3469606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1506"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hlinkClick r:id="rId3" invalidUrl="http://www-ncbi-nlm-nih-gov.myaccess.library.utoronto.ca/pubmed?term=diabetes+care[Jour]+AND+2010[pdat]+AND+Amed+S[author]&amp;cmd=detailssearch" tooltip="Diabetes care."/>
              </a:rPr>
              <a:t>Diabetes Care.</a:t>
            </a:r>
            <a:r>
              <a:rPr lang="en-US" altLang="en-US"/>
              <a:t> 2010 Apr;33(4):786-91. doi: 10.2337/dc09-1013. Epub 2010 Jan 12.</a:t>
            </a:r>
          </a:p>
          <a:p>
            <a:r>
              <a:rPr lang="en-US" altLang="en-US" b="1"/>
              <a:t>Type 2 diabetes, medication-induced diabetes, and monogenic diabetes in Canadian children: a prospective national surveillance study.</a:t>
            </a:r>
          </a:p>
          <a:p>
            <a:r>
              <a:rPr lang="en-US" altLang="en-US">
                <a:hlinkClick r:id="rId4" invalidUrl="http://www-ncbi-nlm-nih-gov.myaccess.library.utoronto.ca/pubmed?term=Amed S[Author]&amp;cauthor=true&amp;cauthor_uid=20067956"/>
              </a:rPr>
              <a:t>Amed S</a:t>
            </a:r>
            <a:r>
              <a:rPr lang="en-US" altLang="en-US"/>
              <a:t>, </a:t>
            </a:r>
            <a:r>
              <a:rPr lang="en-US" altLang="en-US">
                <a:hlinkClick r:id="rId5" invalidUrl="http://www-ncbi-nlm-nih-gov.myaccess.library.utoronto.ca/pubmed?term=Dean HJ[Author]&amp;cauthor=true&amp;cauthor_uid=20067956"/>
              </a:rPr>
              <a:t>Dean HJ</a:t>
            </a:r>
            <a:r>
              <a:rPr lang="en-US" altLang="en-US"/>
              <a:t>, </a:t>
            </a:r>
            <a:r>
              <a:rPr lang="en-US" altLang="en-US">
                <a:hlinkClick r:id="rId6" invalidUrl="http://www-ncbi-nlm-nih-gov.myaccess.library.utoronto.ca/pubmed?term=Panagiotopoulos C[Author]&amp;cauthor=true&amp;cauthor_uid=20067956"/>
              </a:rPr>
              <a:t>Panagiotopoulos C</a:t>
            </a:r>
            <a:r>
              <a:rPr lang="en-US" altLang="en-US"/>
              <a:t>, </a:t>
            </a:r>
            <a:r>
              <a:rPr lang="en-US" altLang="en-US">
                <a:hlinkClick r:id="rId7" invalidUrl="http://www-ncbi-nlm-nih-gov.myaccess.library.utoronto.ca/pubmed?term=Sellers EA[Author]&amp;cauthor=true&amp;cauthor_uid=20067956"/>
              </a:rPr>
              <a:t>Sellers EA</a:t>
            </a:r>
            <a:r>
              <a:rPr lang="en-US" altLang="en-US"/>
              <a:t>, </a:t>
            </a:r>
            <a:r>
              <a:rPr lang="en-US" altLang="en-US">
                <a:hlinkClick r:id="rId8" invalidUrl="http://www-ncbi-nlm-nih-gov.myaccess.library.utoronto.ca/pubmed?term=Hadjiyannakis S[Author]&amp;cauthor=true&amp;cauthor_uid=20067956"/>
              </a:rPr>
              <a:t>Hadjiyannakis S</a:t>
            </a:r>
            <a:r>
              <a:rPr lang="en-US" altLang="en-US"/>
              <a:t>, </a:t>
            </a:r>
            <a:r>
              <a:rPr lang="en-US" altLang="en-US">
                <a:hlinkClick r:id="rId9" invalidUrl="http://www-ncbi-nlm-nih-gov.myaccess.library.utoronto.ca/pubmed?term=Laubscher TA[Author]&amp;cauthor=true&amp;cauthor_uid=20067956"/>
              </a:rPr>
              <a:t>Laubscher TA</a:t>
            </a:r>
            <a:r>
              <a:rPr lang="en-US" altLang="en-US"/>
              <a:t>, </a:t>
            </a:r>
            <a:r>
              <a:rPr lang="en-US" altLang="en-US">
                <a:hlinkClick r:id="rId10" invalidUrl="http://www-ncbi-nlm-nih-gov.myaccess.library.utoronto.ca/pubmed?term=Dannenbaum D[Author]&amp;cauthor=true&amp;cauthor_uid=20067956"/>
              </a:rPr>
              <a:t>Dannenbaum D</a:t>
            </a:r>
            <a:r>
              <a:rPr lang="en-US" altLang="en-US"/>
              <a:t>, </a:t>
            </a:r>
            <a:r>
              <a:rPr lang="en-US" altLang="en-US">
                <a:hlinkClick r:id="rId11" invalidUrl="http://www-ncbi-nlm-nih-gov.myaccess.library.utoronto.ca/pubmed?term=Shah BR[Author]&amp;cauthor=true&amp;cauthor_uid=20067956"/>
              </a:rPr>
              <a:t>Shah BR</a:t>
            </a:r>
            <a:r>
              <a:rPr lang="en-US" altLang="en-US"/>
              <a:t>, </a:t>
            </a:r>
            <a:r>
              <a:rPr lang="en-US" altLang="en-US">
                <a:hlinkClick r:id="rId12" invalidUrl="http://www-ncbi-nlm-nih-gov.myaccess.library.utoronto.ca/pubmed?term=Booth GL[Author]&amp;cauthor=true&amp;cauthor_uid=20067956"/>
              </a:rPr>
              <a:t>Booth GL</a:t>
            </a:r>
            <a:r>
              <a:rPr lang="en-US" altLang="en-US"/>
              <a:t>, </a:t>
            </a:r>
            <a:r>
              <a:rPr lang="en-US" altLang="en-US">
                <a:hlinkClick r:id="rId13" invalidUrl="http://www-ncbi-nlm-nih-gov.myaccess.library.utoronto.ca/pubmed?term=Hamilton JK[Author]&amp;cauthor=true&amp;cauthor_uid=20067956"/>
              </a:rPr>
              <a:t>Hamilton JK</a:t>
            </a:r>
            <a:r>
              <a:rPr lang="en-US" altLang="en-US"/>
              <a:t>.</a:t>
            </a:r>
          </a:p>
          <a:p>
            <a:r>
              <a:rPr lang="en-US" altLang="en-US" b="1"/>
              <a:t>Source</a:t>
            </a:r>
          </a:p>
          <a:p>
            <a:r>
              <a:rPr lang="en-US" altLang="en-US"/>
              <a:t>Department of Pediatrics, University of British Columbia, Vancouver, British Columbia, Canada. samed@cw.bc.ca</a:t>
            </a:r>
          </a:p>
          <a:p>
            <a:r>
              <a:rPr lang="en-US" altLang="en-US" b="1"/>
              <a:t>Abstract</a:t>
            </a:r>
          </a:p>
          <a:p>
            <a:r>
              <a:rPr lang="en-US" altLang="en-US" b="1"/>
              <a:t>OBJECTIVE: </a:t>
            </a:r>
          </a:p>
          <a:p>
            <a:r>
              <a:rPr lang="en-US" altLang="en-US"/>
              <a:t>To determine in Canadian children aged &lt;18 years the 1) incidence of type 2 diabetes, medication-induced diabetes, and monogenic diabetes; 2) clinical features of type 2 diabetes; and 3) coexisting morbidity associated with type 2 diabetes at diagnosis.</a:t>
            </a:r>
          </a:p>
          <a:p>
            <a:r>
              <a:rPr lang="en-US" altLang="en-US" b="1"/>
              <a:t>RESEARCH DESIGN AND METHODS: </a:t>
            </a:r>
          </a:p>
          <a:p>
            <a:r>
              <a:rPr lang="en-US" altLang="en-US"/>
              <a:t>This Canadian prospective national surveillance study involved a network of pediatricians, pediatric endocrinologists, family physicians, and adult endocrinologists. Incidence rates were calculated using Canadian Census population data. Descriptive statistics were used to illustrate demographic and clinical features.</a:t>
            </a:r>
          </a:p>
          <a:p>
            <a:r>
              <a:rPr lang="en-US" altLang="en-US" b="1"/>
              <a:t>RESULTS: </a:t>
            </a:r>
          </a:p>
          <a:p>
            <a:r>
              <a:rPr lang="en-US" altLang="en-US"/>
              <a:t>From a population of 7.3 million children, 345 cases of non-type 1 diabetes were reported. The observed minimum incidence rates of type 2, medication-induced, and monogenic diabetes were 1.54, 0.4, and 0.2 cases per 100,000 children aged &lt;18 years per year, respectively. On average, children with type 2 diabetes were aged 13.7 years and 8% (19 of 227) presented before 10 years. Ethnic minorities were overrepresented, but 25% (57 of 227) of children with type 2 diabetes were Caucasian. Of children with type 2 diabetes, 95% (206 of 216) were obese and 37% (43 of 115) had at least one comorbidity at diagnosis.</a:t>
            </a:r>
          </a:p>
          <a:p>
            <a:r>
              <a:rPr lang="en-US" altLang="en-US" b="1"/>
              <a:t>CONCLUSIONS: </a:t>
            </a:r>
          </a:p>
          <a:p>
            <a:r>
              <a:rPr lang="en-US" altLang="en-US"/>
              <a:t>This is the first prospective national surveillance study in Canada to report the incidence of type 2 diabetes in children and also the first in the world to report the incidence of medication-induced and monogenic diabetes. Rates of type 2 diabetes were higher than expected with important regional variation. These results support recommendations that screening for comorbidity should occur at diagnosis of type 2 diabetes.</a:t>
            </a:r>
          </a:p>
          <a:p>
            <a:endParaRPr lang="en-US" altLang="en-US"/>
          </a:p>
        </p:txBody>
      </p:sp>
      <p:sp>
        <p:nvSpPr>
          <p:cNvPr id="21507"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CC96D088-5642-814C-A26A-449D2610D4FE}" type="slidenum">
              <a:rPr lang="en-US" altLang="en-US" sz="1200"/>
              <a:pPr algn="r" eaLnBrk="1" hangingPunct="1"/>
              <a:t>5</a:t>
            </a:fld>
            <a:endParaRPr lang="en-US" altLang="en-US" sz="1200"/>
          </a:p>
        </p:txBody>
      </p:sp>
    </p:spTree>
    <p:extLst>
      <p:ext uri="{BB962C8B-B14F-4D97-AF65-F5344CB8AC3E}">
        <p14:creationId xmlns:p14="http://schemas.microsoft.com/office/powerpoint/2010/main" val="9746195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041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hlinkClick r:id="rId3" tooltip="The New England journal of medicine."/>
              </a:rPr>
              <a:t>N Engl J Med.</a:t>
            </a:r>
            <a:r>
              <a:rPr lang="en-US" altLang="en-US"/>
              <a:t> 2012 Jun 14;366(24):2247-56. doi: 10.1056/NEJMoa1109333. Epub 2012 Apr 29.</a:t>
            </a:r>
          </a:p>
          <a:p>
            <a:r>
              <a:rPr lang="en-US" altLang="en-US" b="1"/>
              <a:t>A clinical trial to maintain glycemic control in youth with type 2 diabetes.</a:t>
            </a:r>
          </a:p>
          <a:p>
            <a:r>
              <a:rPr lang="en-US" altLang="en-US">
                <a:hlinkClick r:id="rId4" invalidUrl="https://www-ncbi-nlm-nih-gov.myaccess.library.utoronto.ca/pubmed/?term=TODAY Study Group[Corporate Author]"/>
              </a:rPr>
              <a:t>TODAY Study Group</a:t>
            </a:r>
            <a:r>
              <a:rPr lang="en-US" altLang="en-US"/>
              <a:t>, </a:t>
            </a:r>
            <a:r>
              <a:rPr lang="en-US" altLang="en-US">
                <a:hlinkClick r:id="rId5" invalidUrl="https://www-ncbi-nlm-nih-gov.myaccess.library.utoronto.ca/pubmed/?term=Zeitler P[Author]&amp;cauthor=true&amp;cauthor_uid=22540912"/>
              </a:rPr>
              <a:t>Zeitler P</a:t>
            </a:r>
            <a:r>
              <a:rPr lang="en-US" altLang="en-US"/>
              <a:t>, </a:t>
            </a:r>
            <a:r>
              <a:rPr lang="en-US" altLang="en-US">
                <a:hlinkClick r:id="rId6" invalidUrl="https://www-ncbi-nlm-nih-gov.myaccess.library.utoronto.ca/pubmed/?term=Hirst K[Author]&amp;cauthor=true&amp;cauthor_uid=22540912"/>
              </a:rPr>
              <a:t>Hirst K</a:t>
            </a:r>
            <a:r>
              <a:rPr lang="en-US" altLang="en-US"/>
              <a:t>, </a:t>
            </a:r>
            <a:r>
              <a:rPr lang="en-US" altLang="en-US">
                <a:hlinkClick r:id="rId7" invalidUrl="https://www-ncbi-nlm-nih-gov.myaccess.library.utoronto.ca/pubmed/?term=Pyle L[Author]&amp;cauthor=true&amp;cauthor_uid=22540912"/>
              </a:rPr>
              <a:t>Pyle L</a:t>
            </a:r>
            <a:r>
              <a:rPr lang="en-US" altLang="en-US"/>
              <a:t>, </a:t>
            </a:r>
            <a:r>
              <a:rPr lang="en-US" altLang="en-US">
                <a:hlinkClick r:id="rId8" invalidUrl="https://www-ncbi-nlm-nih-gov.myaccess.library.utoronto.ca/pubmed/?term=Linder B[Author]&amp;cauthor=true&amp;cauthor_uid=22540912"/>
              </a:rPr>
              <a:t>Linder B</a:t>
            </a:r>
            <a:r>
              <a:rPr lang="en-US" altLang="en-US"/>
              <a:t>, </a:t>
            </a:r>
            <a:r>
              <a:rPr lang="en-US" altLang="en-US">
                <a:hlinkClick r:id="rId9" invalidUrl="https://www-ncbi-nlm-nih-gov.myaccess.library.utoronto.ca/pubmed/?term=Copeland K[Author]&amp;cauthor=true&amp;cauthor_uid=22540912"/>
              </a:rPr>
              <a:t>Copeland K</a:t>
            </a:r>
            <a:r>
              <a:rPr lang="en-US" altLang="en-US"/>
              <a:t>, </a:t>
            </a:r>
            <a:r>
              <a:rPr lang="en-US" altLang="en-US">
                <a:hlinkClick r:id="rId10" invalidUrl="https://www-ncbi-nlm-nih-gov.myaccess.library.utoronto.ca/pubmed/?term=Arslanian S[Author]&amp;cauthor=true&amp;cauthor_uid=22540912"/>
              </a:rPr>
              <a:t>Arslanian S</a:t>
            </a:r>
            <a:r>
              <a:rPr lang="en-US" altLang="en-US"/>
              <a:t>, </a:t>
            </a:r>
            <a:r>
              <a:rPr lang="en-US" altLang="en-US">
                <a:hlinkClick r:id="rId11" invalidUrl="https://www-ncbi-nlm-nih-gov.myaccess.library.utoronto.ca/pubmed/?term=Cuttler L[Author]&amp;cauthor=true&amp;cauthor_uid=22540912"/>
              </a:rPr>
              <a:t>Cuttler L</a:t>
            </a:r>
            <a:r>
              <a:rPr lang="en-US" altLang="en-US"/>
              <a:t>, </a:t>
            </a:r>
            <a:r>
              <a:rPr lang="en-US" altLang="en-US">
                <a:hlinkClick r:id="rId12" invalidUrl="https://www-ncbi-nlm-nih-gov.myaccess.library.utoronto.ca/pubmed/?term=Nathan DM[Author]&amp;cauthor=true&amp;cauthor_uid=22540912"/>
              </a:rPr>
              <a:t>Nathan DM</a:t>
            </a:r>
            <a:r>
              <a:rPr lang="en-US" altLang="en-US"/>
              <a:t>, </a:t>
            </a:r>
            <a:r>
              <a:rPr lang="en-US" altLang="en-US">
                <a:hlinkClick r:id="rId13" invalidUrl="https://www-ncbi-nlm-nih-gov.myaccess.library.utoronto.ca/pubmed/?term=Tollefsen S[Author]&amp;cauthor=true&amp;cauthor_uid=22540912"/>
              </a:rPr>
              <a:t>Tollefsen S</a:t>
            </a:r>
            <a:r>
              <a:rPr lang="en-US" altLang="en-US"/>
              <a:t>, </a:t>
            </a:r>
            <a:r>
              <a:rPr lang="en-US" altLang="en-US">
                <a:hlinkClick r:id="rId14" invalidUrl="https://www-ncbi-nlm-nih-gov.myaccess.library.utoronto.ca/pubmed/?term=Wilfley D[Author]&amp;cauthor=true&amp;cauthor_uid=22540912"/>
              </a:rPr>
              <a:t>Wilfley D</a:t>
            </a:r>
            <a:r>
              <a:rPr lang="en-US" altLang="en-US"/>
              <a:t>, </a:t>
            </a:r>
            <a:r>
              <a:rPr lang="en-US" altLang="en-US">
                <a:hlinkClick r:id="rId15" invalidUrl="https://www-ncbi-nlm-nih-gov.myaccess.library.utoronto.ca/pubmed/?term=Kaufman F[Author]&amp;cauthor=true&amp;cauthor_uid=22540912"/>
              </a:rPr>
              <a:t>Kaufman F</a:t>
            </a:r>
            <a:r>
              <a:rPr lang="en-US" altLang="en-US"/>
              <a:t>.</a:t>
            </a:r>
          </a:p>
          <a:p>
            <a:r>
              <a:rPr lang="en-US" altLang="en-US" b="1">
                <a:hlinkClick r:id="rId3" tooltip="Open/close investigator list"/>
              </a:rPr>
              <a:t>Collaborators (213)</a:t>
            </a:r>
            <a:endParaRPr lang="en-US" altLang="en-US" b="1"/>
          </a:p>
          <a:p>
            <a:r>
              <a:rPr lang="en-US" altLang="en-US" b="1"/>
              <a:t>Abstract</a:t>
            </a:r>
          </a:p>
          <a:p>
            <a:r>
              <a:rPr lang="en-US" altLang="en-US" b="1"/>
              <a:t>BACKGROUND: </a:t>
            </a:r>
          </a:p>
          <a:p>
            <a:r>
              <a:rPr lang="en-US" altLang="en-US"/>
              <a:t>Despite the increasing prevalence of type 2 diabetes in youth, there are few data to guide treatment. We compared the efficacy of three treatment regimens to achieve durable glycemic control in children and adolescents with recent-onset type 2 diabetes.</a:t>
            </a:r>
          </a:p>
          <a:p>
            <a:r>
              <a:rPr lang="en-US" altLang="en-US" b="1"/>
              <a:t>METHODS: </a:t>
            </a:r>
          </a:p>
          <a:p>
            <a:r>
              <a:rPr lang="en-US" altLang="en-US"/>
              <a:t>Eligible patients 10 to 17 years of age were treated with metformin (at a dose of 1000 mg twice daily) to attain a glycated hemoglobin level of less than 8% and were randomly assigned to continued treatment with metformin alone or to metformin combined with rosiglitazone (4 mg twice a day) or a lifestyle-intervention program focusing on weight loss through eating and activity behaviors. The primary outcome was loss of glycemic control, defined as a glycated hemoglobin level of at least 8% for 6 months or sustained metabolic decompensation requiring insulin.</a:t>
            </a:r>
          </a:p>
          <a:p>
            <a:r>
              <a:rPr lang="en-US" altLang="en-US" b="1"/>
              <a:t>RESULTS: </a:t>
            </a:r>
          </a:p>
          <a:p>
            <a:r>
              <a:rPr lang="en-US" altLang="en-US"/>
              <a:t>Of the 699 randomly assigned participants (mean duration of diagnosed type 2 diabetes, 7.8 months), 319 (45.6%) reached the primary outcome over an average follow-up of 3.86 years. Rates of failure were 51.7% (120 of 232 participants), 38.6% (90 of 233), and 46.6% (109 of 234) for metformin alone, metformin plus rosiglitazone, and metformin plus lifestyle intervention, respectively. Metformin plus rosiglitazone was superior to metformin alone (P=0.006); metformin plus lifestyle intervention was intermediate but not significantly different from metformin alone or metformin plus rosiglitazone. Prespecified analyses according to sex and race or ethnic group showed differences in sustained effectiveness, with metformin alone least effective in non-Hispanic black participants and metformin plus rosiglitazone most effective in girls. Serious adverse events were reported in 19.2% of participants.</a:t>
            </a:r>
          </a:p>
          <a:p>
            <a:r>
              <a:rPr lang="en-US" altLang="en-US" b="1"/>
              <a:t>CONCLUSIONS: </a:t>
            </a:r>
          </a:p>
          <a:p>
            <a:r>
              <a:rPr lang="en-US" altLang="en-US"/>
              <a:t>Monotherapy with metformin was associated with durable glycemic control in approximately half of children and adolescents with type 2 diabetes. The addition of rosiglitazone, but not an intensive lifestyle intervention, was superior to metformin alone. (Funded by the National Institute of Diabetes and Digestive and Kidney Diseases and others; TODAY ClinicalTrials.gov number, </a:t>
            </a:r>
            <a:r>
              <a:rPr lang="en-US" altLang="en-US">
                <a:hlinkClick r:id="rId16" tooltip="See in ClinicalTrials.gov"/>
              </a:rPr>
              <a:t>NCT00081328</a:t>
            </a:r>
            <a:r>
              <a:rPr lang="en-US" altLang="en-US"/>
              <a:t>.).</a:t>
            </a:r>
          </a:p>
          <a:p>
            <a:endParaRPr lang="en-US" altLang="en-US"/>
          </a:p>
        </p:txBody>
      </p:sp>
      <p:sp>
        <p:nvSpPr>
          <p:cNvPr id="6041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fld id="{2036F353-5581-3845-A5D3-18F58C366F65}" type="slidenum">
              <a:rPr lang="en-US" altLang="en-US" sz="1200"/>
              <a:pPr eaLnBrk="1" hangingPunct="1"/>
              <a:t>25</a:t>
            </a:fld>
            <a:endParaRPr lang="en-US" altLang="en-US" sz="1200"/>
          </a:p>
        </p:txBody>
      </p:sp>
    </p:spTree>
    <p:extLst>
      <p:ext uri="{BB962C8B-B14F-4D97-AF65-F5344CB8AC3E}">
        <p14:creationId xmlns:p14="http://schemas.microsoft.com/office/powerpoint/2010/main" val="9496269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2466"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tLang="en-US"/>
          </a:p>
        </p:txBody>
      </p:sp>
      <p:sp>
        <p:nvSpPr>
          <p:cNvPr id="62467"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1C7DD642-DB8F-E046-922E-D88CF14C06E3}" type="slidenum">
              <a:rPr lang="en-US" altLang="en-US" sz="1200"/>
              <a:pPr algn="r" eaLnBrk="1" hangingPunct="1"/>
              <a:t>26</a:t>
            </a:fld>
            <a:endParaRPr lang="en-US" altLang="en-US" sz="1200"/>
          </a:p>
        </p:txBody>
      </p:sp>
    </p:spTree>
    <p:extLst>
      <p:ext uri="{BB962C8B-B14F-4D97-AF65-F5344CB8AC3E}">
        <p14:creationId xmlns:p14="http://schemas.microsoft.com/office/powerpoint/2010/main" val="2821883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4514"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tLang="en-US"/>
          </a:p>
        </p:txBody>
      </p:sp>
      <p:sp>
        <p:nvSpPr>
          <p:cNvPr id="64515"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EE4E318C-B5DE-184E-87E1-D9C620D71754}" type="slidenum">
              <a:rPr lang="en-US" altLang="en-US" sz="1200"/>
              <a:pPr algn="r" eaLnBrk="1" hangingPunct="1"/>
              <a:t>27</a:t>
            </a:fld>
            <a:endParaRPr lang="en-US" altLang="en-US" sz="1200"/>
          </a:p>
        </p:txBody>
      </p:sp>
    </p:spTree>
    <p:extLst>
      <p:ext uri="{BB962C8B-B14F-4D97-AF65-F5344CB8AC3E}">
        <p14:creationId xmlns:p14="http://schemas.microsoft.com/office/powerpoint/2010/main" val="10958067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6562"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tLang="en-US"/>
          </a:p>
        </p:txBody>
      </p:sp>
      <p:sp>
        <p:nvSpPr>
          <p:cNvPr id="66563"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346B1E25-681C-F54A-971C-13BFF010EA34}" type="slidenum">
              <a:rPr lang="en-US" altLang="en-US" sz="1200"/>
              <a:pPr algn="r" eaLnBrk="1" hangingPunct="1"/>
              <a:t>28</a:t>
            </a:fld>
            <a:endParaRPr lang="en-US" altLang="en-US" sz="1200"/>
          </a:p>
        </p:txBody>
      </p:sp>
    </p:spTree>
    <p:extLst>
      <p:ext uri="{BB962C8B-B14F-4D97-AF65-F5344CB8AC3E}">
        <p14:creationId xmlns:p14="http://schemas.microsoft.com/office/powerpoint/2010/main" val="4037191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8610"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tLang="en-US"/>
          </a:p>
        </p:txBody>
      </p:sp>
      <p:sp>
        <p:nvSpPr>
          <p:cNvPr id="68611"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C3739BF8-288A-6844-96EC-EA8E920E98F6}" type="slidenum">
              <a:rPr lang="en-US" altLang="en-US" sz="1200"/>
              <a:pPr algn="r" eaLnBrk="1" hangingPunct="1"/>
              <a:t>29</a:t>
            </a:fld>
            <a:endParaRPr lang="en-US" altLang="en-US" sz="1200"/>
          </a:p>
        </p:txBody>
      </p:sp>
    </p:spTree>
    <p:extLst>
      <p:ext uri="{BB962C8B-B14F-4D97-AF65-F5344CB8AC3E}">
        <p14:creationId xmlns:p14="http://schemas.microsoft.com/office/powerpoint/2010/main" val="14067451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0658"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tLang="en-US"/>
          </a:p>
        </p:txBody>
      </p:sp>
      <p:sp>
        <p:nvSpPr>
          <p:cNvPr id="70659"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0EECA164-4B9D-5640-9A54-6E69E870B860}" type="slidenum">
              <a:rPr lang="en-US" altLang="en-US" sz="1200"/>
              <a:pPr algn="r" eaLnBrk="1" hangingPunct="1"/>
              <a:t>30</a:t>
            </a:fld>
            <a:endParaRPr lang="en-US" altLang="en-US" sz="1200"/>
          </a:p>
        </p:txBody>
      </p:sp>
    </p:spTree>
    <p:extLst>
      <p:ext uri="{BB962C8B-B14F-4D97-AF65-F5344CB8AC3E}">
        <p14:creationId xmlns:p14="http://schemas.microsoft.com/office/powerpoint/2010/main" val="15175435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2706"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tLang="en-US"/>
          </a:p>
        </p:txBody>
      </p:sp>
      <p:sp>
        <p:nvSpPr>
          <p:cNvPr id="72707"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8D55F685-14AA-E942-A0B4-21D401F27964}" type="slidenum">
              <a:rPr lang="en-US" altLang="en-US" sz="1200"/>
              <a:pPr algn="r" eaLnBrk="1" hangingPunct="1"/>
              <a:t>31</a:t>
            </a:fld>
            <a:endParaRPr lang="en-US" altLang="en-US" sz="1200"/>
          </a:p>
        </p:txBody>
      </p:sp>
    </p:spTree>
    <p:extLst>
      <p:ext uri="{BB962C8B-B14F-4D97-AF65-F5344CB8AC3E}">
        <p14:creationId xmlns:p14="http://schemas.microsoft.com/office/powerpoint/2010/main" val="18382497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4754"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tLang="en-US"/>
          </a:p>
        </p:txBody>
      </p:sp>
      <p:sp>
        <p:nvSpPr>
          <p:cNvPr id="74755"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D4295A4C-E751-304F-BB15-D202F7779DF5}" type="slidenum">
              <a:rPr lang="en-US" altLang="en-US" sz="1200"/>
              <a:pPr algn="r" eaLnBrk="1" hangingPunct="1"/>
              <a:t>32</a:t>
            </a:fld>
            <a:endParaRPr lang="en-US" altLang="en-US" sz="1200"/>
          </a:p>
        </p:txBody>
      </p:sp>
    </p:spTree>
    <p:extLst>
      <p:ext uri="{BB962C8B-B14F-4D97-AF65-F5344CB8AC3E}">
        <p14:creationId xmlns:p14="http://schemas.microsoft.com/office/powerpoint/2010/main" val="17631302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76802"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tLang="en-US"/>
          </a:p>
        </p:txBody>
      </p:sp>
      <p:sp>
        <p:nvSpPr>
          <p:cNvPr id="76803"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FB22485B-93D0-2643-93E8-2CB8216E90C8}" type="slidenum">
              <a:rPr lang="en-US" altLang="en-US" sz="1200"/>
              <a:pPr algn="r" eaLnBrk="1" hangingPunct="1"/>
              <a:t>33</a:t>
            </a:fld>
            <a:endParaRPr lang="en-US" altLang="en-US" sz="1200"/>
          </a:p>
        </p:txBody>
      </p:sp>
    </p:spTree>
    <p:extLst>
      <p:ext uri="{BB962C8B-B14F-4D97-AF65-F5344CB8AC3E}">
        <p14:creationId xmlns:p14="http://schemas.microsoft.com/office/powerpoint/2010/main" val="19503806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8397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tLang="en-US"/>
          </a:p>
        </p:txBody>
      </p:sp>
      <p:sp>
        <p:nvSpPr>
          <p:cNvPr id="8397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fld id="{83FDA062-2492-AC47-ADC0-0F115533128D}" type="slidenum">
              <a:rPr lang="en-US" altLang="en-US" sz="1200"/>
              <a:pPr eaLnBrk="1" hangingPunct="1"/>
              <a:t>39</a:t>
            </a:fld>
            <a:endParaRPr lang="en-US" altLang="en-US" sz="1200"/>
          </a:p>
        </p:txBody>
      </p:sp>
    </p:spTree>
    <p:extLst>
      <p:ext uri="{BB962C8B-B14F-4D97-AF65-F5344CB8AC3E}">
        <p14:creationId xmlns:p14="http://schemas.microsoft.com/office/powerpoint/2010/main" val="8578690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3554"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tLang="en-US"/>
          </a:p>
        </p:txBody>
      </p:sp>
      <p:sp>
        <p:nvSpPr>
          <p:cNvPr id="23555"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71244920-A0E9-D547-AE0F-C956AE184085}" type="slidenum">
              <a:rPr lang="en-US" altLang="en-US" sz="1200"/>
              <a:pPr algn="r" eaLnBrk="1" hangingPunct="1"/>
              <a:t>6</a:t>
            </a:fld>
            <a:endParaRPr lang="en-US" altLang="en-US" sz="1200"/>
          </a:p>
        </p:txBody>
      </p:sp>
    </p:spTree>
    <p:extLst>
      <p:ext uri="{BB962C8B-B14F-4D97-AF65-F5344CB8AC3E}">
        <p14:creationId xmlns:p14="http://schemas.microsoft.com/office/powerpoint/2010/main" val="15722616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8806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Current recommendation says greater than or equal to</a:t>
            </a:r>
          </a:p>
        </p:txBody>
      </p:sp>
      <p:sp>
        <p:nvSpPr>
          <p:cNvPr id="8806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fld id="{57E3247F-CC70-5945-8182-4C02CE0F0F32}" type="slidenum">
              <a:rPr lang="en-US" altLang="en-US" sz="1200"/>
              <a:pPr eaLnBrk="1" hangingPunct="1"/>
              <a:t>42</a:t>
            </a:fld>
            <a:endParaRPr lang="en-US" altLang="en-US" sz="1200"/>
          </a:p>
        </p:txBody>
      </p:sp>
    </p:spTree>
    <p:extLst>
      <p:ext uri="{BB962C8B-B14F-4D97-AF65-F5344CB8AC3E}">
        <p14:creationId xmlns:p14="http://schemas.microsoft.com/office/powerpoint/2010/main" val="214693044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9011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tLang="en-US"/>
          </a:p>
        </p:txBody>
      </p:sp>
      <p:sp>
        <p:nvSpPr>
          <p:cNvPr id="9011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fld id="{20AAFF2F-4434-C545-8ADE-A1037FD3287F}" type="slidenum">
              <a:rPr lang="en-US" altLang="en-US" sz="1200"/>
              <a:pPr eaLnBrk="1" hangingPunct="1"/>
              <a:t>43</a:t>
            </a:fld>
            <a:endParaRPr lang="en-US" altLang="en-US" sz="1200"/>
          </a:p>
        </p:txBody>
      </p:sp>
    </p:spTree>
    <p:extLst>
      <p:ext uri="{BB962C8B-B14F-4D97-AF65-F5344CB8AC3E}">
        <p14:creationId xmlns:p14="http://schemas.microsoft.com/office/powerpoint/2010/main" val="143971860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04450"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tLang="en-US"/>
          </a:p>
        </p:txBody>
      </p:sp>
      <p:sp>
        <p:nvSpPr>
          <p:cNvPr id="104451"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3E9AB0D3-0560-494D-A092-CB1269F08111}" type="slidenum">
              <a:rPr lang="en-US" altLang="en-US" sz="1200"/>
              <a:pPr algn="r" eaLnBrk="1" hangingPunct="1"/>
              <a:t>56</a:t>
            </a:fld>
            <a:endParaRPr lang="en-US" altLang="en-US" sz="1200"/>
          </a:p>
        </p:txBody>
      </p:sp>
    </p:spTree>
    <p:extLst>
      <p:ext uri="{BB962C8B-B14F-4D97-AF65-F5344CB8AC3E}">
        <p14:creationId xmlns:p14="http://schemas.microsoft.com/office/powerpoint/2010/main" val="16523771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5602"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tLang="en-US"/>
          </a:p>
        </p:txBody>
      </p:sp>
      <p:sp>
        <p:nvSpPr>
          <p:cNvPr id="25603"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2286D8E8-91EE-3A4A-9CEF-7223B953BE79}" type="slidenum">
              <a:rPr lang="en-US" altLang="en-US" sz="1200"/>
              <a:pPr algn="r" eaLnBrk="1" hangingPunct="1"/>
              <a:t>7</a:t>
            </a:fld>
            <a:endParaRPr lang="en-US" altLang="en-US" sz="1200"/>
          </a:p>
        </p:txBody>
      </p:sp>
    </p:spTree>
    <p:extLst>
      <p:ext uri="{BB962C8B-B14F-4D97-AF65-F5344CB8AC3E}">
        <p14:creationId xmlns:p14="http://schemas.microsoft.com/office/powerpoint/2010/main" val="2156617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7650"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tLang="en-US"/>
          </a:p>
        </p:txBody>
      </p:sp>
      <p:sp>
        <p:nvSpPr>
          <p:cNvPr id="27651"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B91083F1-E0A8-EE42-8CDF-AC83F7E481E1}" type="slidenum">
              <a:rPr lang="en-US" altLang="en-US" sz="1200"/>
              <a:pPr algn="r" eaLnBrk="1" hangingPunct="1"/>
              <a:t>8</a:t>
            </a:fld>
            <a:endParaRPr lang="en-US" altLang="en-US" sz="1200"/>
          </a:p>
        </p:txBody>
      </p:sp>
    </p:spTree>
    <p:extLst>
      <p:ext uri="{BB962C8B-B14F-4D97-AF65-F5344CB8AC3E}">
        <p14:creationId xmlns:p14="http://schemas.microsoft.com/office/powerpoint/2010/main" val="18225567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9698"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14.2% have microvascular disease at diagnosis</a:t>
            </a:r>
          </a:p>
          <a:p>
            <a:r>
              <a:rPr lang="en-US" altLang="en-US"/>
              <a:t>10% present with DKA</a:t>
            </a:r>
          </a:p>
          <a:p>
            <a:endParaRPr lang="en-US" altLang="en-US"/>
          </a:p>
          <a:p>
            <a:pPr eaLnBrk="1" hangingPunct="1"/>
            <a:r>
              <a:rPr lang="en-US" altLang="en-US"/>
              <a:t>There is value to systematic screening programs aimed to identify children with type 2 diabetes in order to prevent acute, life-threatening presentation and to decrease the development of chronic complications </a:t>
            </a:r>
          </a:p>
          <a:p>
            <a:pPr eaLnBrk="1" hangingPunct="1"/>
            <a:endParaRPr lang="en-US" altLang="en-US">
              <a:latin typeface="Arial" charset="0"/>
            </a:endParaRPr>
          </a:p>
          <a:p>
            <a:r>
              <a:rPr lang="en-US" altLang="en-US">
                <a:hlinkClick r:id="rId3" invalidUrl="http://www-ncbi-nlm-nih-gov.myaccess.library.utoronto.ca/pubmed?term=diabetes+care[Jour]+AND+2010[pdat]+AND+Amed+S[author]&amp;cmd=detailssearch" tooltip="Diabetes care."/>
              </a:rPr>
              <a:t>Diabetes Care.</a:t>
            </a:r>
            <a:r>
              <a:rPr lang="en-US" altLang="en-US"/>
              <a:t> 2010 Apr;33(4):786-91. doi: 10.2337/dc09-1013. Epub 2010 Jan 12.</a:t>
            </a:r>
          </a:p>
          <a:p>
            <a:r>
              <a:rPr lang="en-US" altLang="en-US" b="1"/>
              <a:t>Type 2 diabetes, medication-induced diabetes, and monogenic diabetes in Canadian children: a prospective national surveillance study.</a:t>
            </a:r>
          </a:p>
          <a:p>
            <a:r>
              <a:rPr lang="en-US" altLang="en-US">
                <a:hlinkClick r:id="rId4" invalidUrl="http://www-ncbi-nlm-nih-gov.myaccess.library.utoronto.ca/pubmed?term=Amed S[Author]&amp;cauthor=true&amp;cauthor_uid=20067956"/>
              </a:rPr>
              <a:t>Amed S</a:t>
            </a:r>
            <a:r>
              <a:rPr lang="en-US" altLang="en-US"/>
              <a:t>, </a:t>
            </a:r>
            <a:r>
              <a:rPr lang="en-US" altLang="en-US">
                <a:hlinkClick r:id="rId5" invalidUrl="http://www-ncbi-nlm-nih-gov.myaccess.library.utoronto.ca/pubmed?term=Dean HJ[Author]&amp;cauthor=true&amp;cauthor_uid=20067956"/>
              </a:rPr>
              <a:t>Dean HJ</a:t>
            </a:r>
            <a:r>
              <a:rPr lang="en-US" altLang="en-US"/>
              <a:t>, </a:t>
            </a:r>
            <a:r>
              <a:rPr lang="en-US" altLang="en-US">
                <a:hlinkClick r:id="rId6" invalidUrl="http://www-ncbi-nlm-nih-gov.myaccess.library.utoronto.ca/pubmed?term=Panagiotopoulos C[Author]&amp;cauthor=true&amp;cauthor_uid=20067956"/>
              </a:rPr>
              <a:t>Panagiotopoulos C</a:t>
            </a:r>
            <a:r>
              <a:rPr lang="en-US" altLang="en-US"/>
              <a:t>, </a:t>
            </a:r>
            <a:r>
              <a:rPr lang="en-US" altLang="en-US">
                <a:hlinkClick r:id="rId7" invalidUrl="http://www-ncbi-nlm-nih-gov.myaccess.library.utoronto.ca/pubmed?term=Sellers EA[Author]&amp;cauthor=true&amp;cauthor_uid=20067956"/>
              </a:rPr>
              <a:t>Sellers EA</a:t>
            </a:r>
            <a:r>
              <a:rPr lang="en-US" altLang="en-US"/>
              <a:t>, </a:t>
            </a:r>
            <a:r>
              <a:rPr lang="en-US" altLang="en-US">
                <a:hlinkClick r:id="rId8" invalidUrl="http://www-ncbi-nlm-nih-gov.myaccess.library.utoronto.ca/pubmed?term=Hadjiyannakis S[Author]&amp;cauthor=true&amp;cauthor_uid=20067956"/>
              </a:rPr>
              <a:t>Hadjiyannakis S</a:t>
            </a:r>
            <a:r>
              <a:rPr lang="en-US" altLang="en-US"/>
              <a:t>, </a:t>
            </a:r>
            <a:r>
              <a:rPr lang="en-US" altLang="en-US">
                <a:hlinkClick r:id="rId9" invalidUrl="http://www-ncbi-nlm-nih-gov.myaccess.library.utoronto.ca/pubmed?term=Laubscher TA[Author]&amp;cauthor=true&amp;cauthor_uid=20067956"/>
              </a:rPr>
              <a:t>Laubscher TA</a:t>
            </a:r>
            <a:r>
              <a:rPr lang="en-US" altLang="en-US"/>
              <a:t>, </a:t>
            </a:r>
            <a:r>
              <a:rPr lang="en-US" altLang="en-US">
                <a:hlinkClick r:id="rId10" invalidUrl="http://www-ncbi-nlm-nih-gov.myaccess.library.utoronto.ca/pubmed?term=Dannenbaum D[Author]&amp;cauthor=true&amp;cauthor_uid=20067956"/>
              </a:rPr>
              <a:t>Dannenbaum D</a:t>
            </a:r>
            <a:r>
              <a:rPr lang="en-US" altLang="en-US"/>
              <a:t>, </a:t>
            </a:r>
            <a:r>
              <a:rPr lang="en-US" altLang="en-US">
                <a:hlinkClick r:id="rId11" invalidUrl="http://www-ncbi-nlm-nih-gov.myaccess.library.utoronto.ca/pubmed?term=Shah BR[Author]&amp;cauthor=true&amp;cauthor_uid=20067956"/>
              </a:rPr>
              <a:t>Shah BR</a:t>
            </a:r>
            <a:r>
              <a:rPr lang="en-US" altLang="en-US"/>
              <a:t>, </a:t>
            </a:r>
            <a:r>
              <a:rPr lang="en-US" altLang="en-US">
                <a:hlinkClick r:id="rId12" invalidUrl="http://www-ncbi-nlm-nih-gov.myaccess.library.utoronto.ca/pubmed?term=Booth GL[Author]&amp;cauthor=true&amp;cauthor_uid=20067956"/>
              </a:rPr>
              <a:t>Booth GL</a:t>
            </a:r>
            <a:r>
              <a:rPr lang="en-US" altLang="en-US"/>
              <a:t>, </a:t>
            </a:r>
            <a:r>
              <a:rPr lang="en-US" altLang="en-US">
                <a:hlinkClick r:id="rId13" invalidUrl="http://www-ncbi-nlm-nih-gov.myaccess.library.utoronto.ca/pubmed?term=Hamilton JK[Author]&amp;cauthor=true&amp;cauthor_uid=20067956"/>
              </a:rPr>
              <a:t>Hamilton JK</a:t>
            </a:r>
            <a:r>
              <a:rPr lang="en-US" altLang="en-US"/>
              <a:t>.</a:t>
            </a:r>
          </a:p>
          <a:p>
            <a:r>
              <a:rPr lang="en-US" altLang="en-US" b="1"/>
              <a:t>Source</a:t>
            </a:r>
          </a:p>
          <a:p>
            <a:r>
              <a:rPr lang="en-US" altLang="en-US"/>
              <a:t>Department of Pediatrics, University of British Columbia, Vancouver, British Columbia, Canada. samed@cw.bc.ca</a:t>
            </a:r>
          </a:p>
          <a:p>
            <a:r>
              <a:rPr lang="en-US" altLang="en-US" b="1"/>
              <a:t>Abstract</a:t>
            </a:r>
          </a:p>
          <a:p>
            <a:r>
              <a:rPr lang="en-US" altLang="en-US" b="1"/>
              <a:t>OBJECTIVE: </a:t>
            </a:r>
          </a:p>
          <a:p>
            <a:r>
              <a:rPr lang="en-US" altLang="en-US"/>
              <a:t>To determine in Canadian children aged &lt;18 years the 1) incidence of type 2 diabetes, medication-induced diabetes, and monogenic diabetes; 2) clinical features of type 2 diabetes; and 3) coexisting morbidity associated with type 2 diabetes at diagnosis.</a:t>
            </a:r>
          </a:p>
          <a:p>
            <a:r>
              <a:rPr lang="en-US" altLang="en-US" b="1"/>
              <a:t>RESEARCH DESIGN AND METHODS: </a:t>
            </a:r>
          </a:p>
          <a:p>
            <a:r>
              <a:rPr lang="en-US" altLang="en-US"/>
              <a:t>This Canadian prospective national surveillance study involved a network of pediatricians, pediatric endocrinologists, family physicians, and adult endocrinologists. Incidence rates were calculated using Canadian Census population data. Descriptive statistics were used to illustrate demographic and clinical features.</a:t>
            </a:r>
          </a:p>
          <a:p>
            <a:r>
              <a:rPr lang="en-US" altLang="en-US" b="1"/>
              <a:t>RESULTS: </a:t>
            </a:r>
          </a:p>
          <a:p>
            <a:r>
              <a:rPr lang="en-US" altLang="en-US"/>
              <a:t>From a population of 7.3 million children, 345 cases of non-type 1 diabetes were reported. The observed minimum incidence rates of type 2, medication-induced, and monogenic diabetes were 1.54, 0.4, and 0.2 cases per 100,000 children aged &lt;18 years per year, respectively. On average, children with type 2 diabetes were aged 13.7 years and 8% (19 of 227) presented before 10 years. Ethnic minorities were overrepresented, but 25% (57 of 227) of children with type 2 diabetes were Caucasian. Of children with type 2 diabetes, 95% (206 of 216) were obese and 37% (43 of 115) had at least one comorbidity at diagnosis.</a:t>
            </a:r>
          </a:p>
          <a:p>
            <a:r>
              <a:rPr lang="en-US" altLang="en-US" b="1"/>
              <a:t>CONCLUSIONS: </a:t>
            </a:r>
          </a:p>
          <a:p>
            <a:r>
              <a:rPr lang="en-US" altLang="en-US"/>
              <a:t>This is the first prospective national surveillance study in Canada to report the incidence of type 2 diabetes in children and also the first in the world to report the incidence of medication-induced and monogenic diabetes. Rates of type 2 diabetes were higher than expected with important regional variation. These results support recommendations that screening for comorbidity should occur at diagnosis of type 2 diabetes.</a:t>
            </a:r>
          </a:p>
          <a:p>
            <a:pPr eaLnBrk="1" hangingPunct="1"/>
            <a:endParaRPr lang="en-US" altLang="en-US">
              <a:latin typeface="Arial" charset="0"/>
            </a:endParaRPr>
          </a:p>
          <a:p>
            <a:endParaRPr lang="en-US" altLang="en-US"/>
          </a:p>
        </p:txBody>
      </p:sp>
      <p:sp>
        <p:nvSpPr>
          <p:cNvPr id="29699"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5489A5AA-D82A-6C4F-8B1F-4E33B6933A5F}" type="slidenum">
              <a:rPr lang="en-US" altLang="en-US" sz="1200"/>
              <a:pPr algn="r" eaLnBrk="1" hangingPunct="1"/>
              <a:t>9</a:t>
            </a:fld>
            <a:endParaRPr lang="en-US" altLang="en-US" sz="1200"/>
          </a:p>
        </p:txBody>
      </p:sp>
    </p:spTree>
    <p:extLst>
      <p:ext uri="{BB962C8B-B14F-4D97-AF65-F5344CB8AC3E}">
        <p14:creationId xmlns:p14="http://schemas.microsoft.com/office/powerpoint/2010/main" val="44387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1746"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tLang="en-US">
              <a:solidFill>
                <a:srgbClr val="C00000"/>
              </a:solidFill>
            </a:endParaRPr>
          </a:p>
        </p:txBody>
      </p:sp>
      <p:sp>
        <p:nvSpPr>
          <p:cNvPr id="31747"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236287E9-61B5-2840-99C4-277C8BA34D91}" type="slidenum">
              <a:rPr lang="en-US" altLang="en-US" sz="1200"/>
              <a:pPr algn="r" eaLnBrk="1" hangingPunct="1"/>
              <a:t>10</a:t>
            </a:fld>
            <a:endParaRPr lang="en-US" altLang="en-US" sz="1200"/>
          </a:p>
        </p:txBody>
      </p:sp>
    </p:spTree>
    <p:extLst>
      <p:ext uri="{BB962C8B-B14F-4D97-AF65-F5344CB8AC3E}">
        <p14:creationId xmlns:p14="http://schemas.microsoft.com/office/powerpoint/2010/main" val="15883499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3794"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tLang="en-US"/>
          </a:p>
        </p:txBody>
      </p:sp>
      <p:sp>
        <p:nvSpPr>
          <p:cNvPr id="33795"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DDFC5756-8F03-4A42-8007-BB4E272365BC}" type="slidenum">
              <a:rPr lang="en-US" altLang="en-US" sz="1200"/>
              <a:pPr algn="r" eaLnBrk="1" hangingPunct="1"/>
              <a:t>11</a:t>
            </a:fld>
            <a:endParaRPr lang="en-US" altLang="en-US" sz="1200"/>
          </a:p>
        </p:txBody>
      </p:sp>
    </p:spTree>
    <p:extLst>
      <p:ext uri="{BB962C8B-B14F-4D97-AF65-F5344CB8AC3E}">
        <p14:creationId xmlns:p14="http://schemas.microsoft.com/office/powerpoint/2010/main" val="284442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584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CA" altLang="en-US"/>
              <a:t>Script:</a:t>
            </a:r>
          </a:p>
          <a:p>
            <a:pPr eaLnBrk="1" hangingPunct="1">
              <a:spcBef>
                <a:spcPct val="0"/>
              </a:spcBef>
            </a:pPr>
            <a:r>
              <a:rPr lang="en-CA" altLang="en-US"/>
              <a:t>Diabetes can be diagnosed by many different cut-offs. The biggest change from the previous set of guidelines is that HbA1c &gt; 6.5% is part of diagnostic cut-off if a standardized validated assay is used with absence of other factors that affect A1c and not suspecting Dm. So FBG &gt;7, A1c &gt;6.5%, or 2h PG &gt; 11.1 or random PG &gt;11.1 can be used to used to diagnose diabetes. </a:t>
            </a:r>
          </a:p>
          <a:p>
            <a:pPr eaLnBrk="1" hangingPunct="1">
              <a:spcBef>
                <a:spcPct val="0"/>
              </a:spcBef>
            </a:pPr>
            <a:endParaRPr lang="en-CA" altLang="en-US"/>
          </a:p>
          <a:p>
            <a:pPr eaLnBrk="1" hangingPunct="1">
              <a:spcBef>
                <a:spcPct val="0"/>
              </a:spcBef>
            </a:pPr>
            <a:r>
              <a:rPr lang="en-CA" altLang="en-US"/>
              <a:t>Diagnosis of diabetes is based on thresholds of glycemia that are associated with microvascular disease</a:t>
            </a:r>
          </a:p>
          <a:p>
            <a:pPr eaLnBrk="1" hangingPunct="1">
              <a:spcBef>
                <a:spcPct val="0"/>
              </a:spcBef>
            </a:pPr>
            <a:endParaRPr lang="en-CA" altLang="en-US"/>
          </a:p>
          <a:p>
            <a:pPr eaLnBrk="1" hangingPunct="1">
              <a:spcBef>
                <a:spcPct val="0"/>
              </a:spcBef>
            </a:pPr>
            <a:r>
              <a:rPr lang="en-CA" altLang="en-US"/>
              <a:t>TTT: The slide illustrates the diagnostic cut off for diabetes with update that HbA1c is now part of the diagnostic cut offs</a:t>
            </a:r>
          </a:p>
        </p:txBody>
      </p:sp>
      <p:sp>
        <p:nvSpPr>
          <p:cNvPr id="35843" name="Slide Number Placeholder 3"/>
          <p:cNvSpPr txBox="1">
            <a:spLocks noGrp="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6D4852A1-6AEE-5C4D-9849-08BFF17EB645}" type="slidenum">
              <a:rPr lang="en-US" altLang="en-US" sz="1200">
                <a:solidFill>
                  <a:srgbClr val="000000"/>
                </a:solidFill>
                <a:latin typeface="Arial" charset="0"/>
              </a:rPr>
              <a:pPr algn="r" eaLnBrk="1" hangingPunct="1"/>
              <a:t>12</a:t>
            </a:fld>
            <a:endParaRPr lang="en-US" altLang="en-US" sz="1200">
              <a:solidFill>
                <a:srgbClr val="000000"/>
              </a:solidFill>
              <a:latin typeface="Arial" charset="0"/>
            </a:endParaRPr>
          </a:p>
        </p:txBody>
      </p:sp>
    </p:spTree>
    <p:extLst>
      <p:ext uri="{BB962C8B-B14F-4D97-AF65-F5344CB8AC3E}">
        <p14:creationId xmlns:p14="http://schemas.microsoft.com/office/powerpoint/2010/main" val="13205350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CA"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dirty="0" smtClean="0"/>
              <a:t>Click to edit Master subtitle style</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fld id="{39DD824E-D432-FD40-845B-05247C41E91F}" type="slidenum">
              <a:rPr lang="en-US" altLang="en-US"/>
              <a:pPr/>
              <a:t>‹#›</a:t>
            </a:fld>
            <a:endParaRPr lang="en-US" alt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0FE7AE5A-A6FA-8C46-BCA6-E9629A5EBD26}" type="datetimeFigureOut">
              <a:rPr lang="en-US" altLang="en-US"/>
              <a:pPr/>
              <a:t>10/23/18</a:t>
            </a:fld>
            <a:endParaRPr lang="en-US" altLang="en-US"/>
          </a:p>
        </p:txBody>
      </p:sp>
    </p:spTree>
    <p:extLst>
      <p:ext uri="{BB962C8B-B14F-4D97-AF65-F5344CB8AC3E}">
        <p14:creationId xmlns:p14="http://schemas.microsoft.com/office/powerpoint/2010/main" val="12244259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43E00A20-2E17-3345-86C8-445BBA5EB2D8}" type="datetimeFigureOut">
              <a:rPr lang="en-US" altLang="en-US"/>
              <a:pPr/>
              <a:t>10/23/18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768E8301-1CC7-8343-8AFB-5AA201B305F8}" type="slidenum">
              <a:rPr lang="en-US" altLang="en-US"/>
              <a:pPr/>
              <a:t>‹#›</a:t>
            </a:fld>
            <a:endParaRPr lang="en-US" altLang="en-US"/>
          </a:p>
        </p:txBody>
      </p:sp>
    </p:spTree>
    <p:extLst>
      <p:ext uri="{BB962C8B-B14F-4D97-AF65-F5344CB8AC3E}">
        <p14:creationId xmlns:p14="http://schemas.microsoft.com/office/powerpoint/2010/main" val="16433941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8B6FA84B-740F-224C-9361-45FA0D6E077A}" type="datetimeFigureOut">
              <a:rPr lang="en-US" altLang="en-US"/>
              <a:pPr/>
              <a:t>10/23/18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1C2B1EE1-24EF-EA46-93FD-47055D3E0592}" type="slidenum">
              <a:rPr lang="en-US" altLang="en-US"/>
              <a:pPr/>
              <a:t>‹#›</a:t>
            </a:fld>
            <a:endParaRPr lang="en-US" altLang="en-US"/>
          </a:p>
        </p:txBody>
      </p:sp>
    </p:spTree>
    <p:extLst>
      <p:ext uri="{BB962C8B-B14F-4D97-AF65-F5344CB8AC3E}">
        <p14:creationId xmlns:p14="http://schemas.microsoft.com/office/powerpoint/2010/main" val="17381101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CA"/>
          </a:p>
        </p:txBody>
      </p:sp>
    </p:spTree>
    <p:extLst>
      <p:ext uri="{BB962C8B-B14F-4D97-AF65-F5344CB8AC3E}">
        <p14:creationId xmlns:p14="http://schemas.microsoft.com/office/powerpoint/2010/main" val="13887116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extLst>
      <p:ext uri="{BB962C8B-B14F-4D97-AF65-F5344CB8AC3E}">
        <p14:creationId xmlns:p14="http://schemas.microsoft.com/office/powerpoint/2010/main" val="16864329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506635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62865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extLst>
      <p:ext uri="{BB962C8B-B14F-4D97-AF65-F5344CB8AC3E}">
        <p14:creationId xmlns:p14="http://schemas.microsoft.com/office/powerpoint/2010/main" val="3246865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extLst>
      <p:ext uri="{BB962C8B-B14F-4D97-AF65-F5344CB8AC3E}">
        <p14:creationId xmlns:p14="http://schemas.microsoft.com/office/powerpoint/2010/main" val="10975908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Tree>
    <p:extLst>
      <p:ext uri="{BB962C8B-B14F-4D97-AF65-F5344CB8AC3E}">
        <p14:creationId xmlns:p14="http://schemas.microsoft.com/office/powerpoint/2010/main" val="6940013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79458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9376456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39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rgbClr val="00B2EB"/>
                </a:solidFill>
              </a:defRPr>
            </a:lvl1pPr>
            <a:lvl2pPr marL="449167" indent="0">
              <a:buNone/>
              <a:defRPr sz="1800">
                <a:solidFill>
                  <a:schemeClr val="tx1">
                    <a:tint val="75000"/>
                  </a:schemeClr>
                </a:solidFill>
              </a:defRPr>
            </a:lvl2pPr>
            <a:lvl3pPr marL="898334" indent="0">
              <a:buNone/>
              <a:defRPr sz="1600">
                <a:solidFill>
                  <a:schemeClr val="tx1">
                    <a:tint val="75000"/>
                  </a:schemeClr>
                </a:solidFill>
              </a:defRPr>
            </a:lvl3pPr>
            <a:lvl4pPr marL="1347502" indent="0">
              <a:buNone/>
              <a:defRPr sz="1400">
                <a:solidFill>
                  <a:schemeClr val="tx1">
                    <a:tint val="75000"/>
                  </a:schemeClr>
                </a:solidFill>
              </a:defRPr>
            </a:lvl4pPr>
            <a:lvl5pPr marL="1796669" indent="0">
              <a:buNone/>
              <a:defRPr sz="1400">
                <a:solidFill>
                  <a:schemeClr val="tx1">
                    <a:tint val="75000"/>
                  </a:schemeClr>
                </a:solidFill>
              </a:defRPr>
            </a:lvl5pPr>
            <a:lvl6pPr marL="2245836" indent="0">
              <a:buNone/>
              <a:defRPr sz="1400">
                <a:solidFill>
                  <a:schemeClr val="tx1">
                    <a:tint val="75000"/>
                  </a:schemeClr>
                </a:solidFill>
              </a:defRPr>
            </a:lvl6pPr>
            <a:lvl7pPr marL="2695003" indent="0">
              <a:buNone/>
              <a:defRPr sz="1400">
                <a:solidFill>
                  <a:schemeClr val="tx1">
                    <a:tint val="75000"/>
                  </a:schemeClr>
                </a:solidFill>
              </a:defRPr>
            </a:lvl7pPr>
            <a:lvl8pPr marL="3144172" indent="0">
              <a:buNone/>
              <a:defRPr sz="1400">
                <a:solidFill>
                  <a:schemeClr val="tx1">
                    <a:tint val="75000"/>
                  </a:schemeClr>
                </a:solidFill>
              </a:defRPr>
            </a:lvl8pPr>
            <a:lvl9pPr marL="3593339" indent="0">
              <a:buNone/>
              <a:defRPr sz="1400">
                <a:solidFill>
                  <a:schemeClr val="tx1">
                    <a:tint val="75000"/>
                  </a:schemeClr>
                </a:solidFill>
              </a:defRPr>
            </a:lvl9pPr>
          </a:lstStyle>
          <a:p>
            <a:pPr lvl="0"/>
            <a:r>
              <a:rPr lang="en-CA" dirty="0" smtClean="0"/>
              <a:t>Click to edit Master text styles</a:t>
            </a:r>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fld id="{2856168F-D810-1C47-AAF7-C773871A32FF}" type="slidenum">
              <a:rPr lang="en-US" altLang="en-US"/>
              <a:pPr/>
              <a:t>‹#›</a:t>
            </a:fld>
            <a:endParaRPr lang="en-US" alt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3425F6B0-CE19-B344-AADE-5120126DC3AC}" type="datetimeFigureOut">
              <a:rPr lang="en-US" altLang="en-US"/>
              <a:pPr/>
              <a:t>10/23/18</a:t>
            </a:fld>
            <a:endParaRPr lang="en-US" altLang="en-US"/>
          </a:p>
        </p:txBody>
      </p:sp>
    </p:spTree>
    <p:extLst>
      <p:ext uri="{BB962C8B-B14F-4D97-AF65-F5344CB8AC3E}">
        <p14:creationId xmlns:p14="http://schemas.microsoft.com/office/powerpoint/2010/main" val="17387033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712849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extLst>
      <p:ext uri="{BB962C8B-B14F-4D97-AF65-F5344CB8AC3E}">
        <p14:creationId xmlns:p14="http://schemas.microsoft.com/office/powerpoint/2010/main" val="19594057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extLst>
      <p:ext uri="{BB962C8B-B14F-4D97-AF65-F5344CB8AC3E}">
        <p14:creationId xmlns:p14="http://schemas.microsoft.com/office/powerpoint/2010/main" val="2433966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fld id="{7A50A7B6-68B2-B749-8E9D-C7E2D72F17D9}" type="slidenum">
              <a:rPr lang="en-US" altLang="en-US"/>
              <a:pPr/>
              <a:t>‹#›</a:t>
            </a:fld>
            <a:endParaRPr lang="en-US" alt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6726C8D0-8A11-5246-B218-15F0BC08CAE0}" type="datetimeFigureOut">
              <a:rPr lang="en-US" altLang="en-US"/>
              <a:pPr/>
              <a:t>10/23/18</a:t>
            </a:fld>
            <a:endParaRPr lang="en-US" altLang="en-US"/>
          </a:p>
        </p:txBody>
      </p:sp>
    </p:spTree>
    <p:extLst>
      <p:ext uri="{BB962C8B-B14F-4D97-AF65-F5344CB8AC3E}">
        <p14:creationId xmlns:p14="http://schemas.microsoft.com/office/powerpoint/2010/main" val="1576781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smtClean="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5" name="Footer Placeholder 7"/>
          <p:cNvSpPr>
            <a:spLocks noGrp="1"/>
          </p:cNvSpPr>
          <p:nvPr>
            <p:ph type="ftr" sz="quarter" idx="10"/>
          </p:nvPr>
        </p:nvSpPr>
        <p:spPr/>
        <p:txBody>
          <a:bodyPr/>
          <a:lstStyle>
            <a:lvl1pPr>
              <a:defRPr/>
            </a:lvl1pPr>
          </a:lstStyle>
          <a:p>
            <a:pPr>
              <a:defRPr/>
            </a:pPr>
            <a:endParaRPr lang="en-US"/>
          </a:p>
        </p:txBody>
      </p:sp>
      <p:sp>
        <p:nvSpPr>
          <p:cNvPr id="7" name="Slide Number Placeholder 8"/>
          <p:cNvSpPr>
            <a:spLocks noGrp="1"/>
          </p:cNvSpPr>
          <p:nvPr>
            <p:ph type="sldNum" sz="quarter" idx="11"/>
          </p:nvPr>
        </p:nvSpPr>
        <p:spPr/>
        <p:txBody>
          <a:bodyPr/>
          <a:lstStyle>
            <a:lvl1pPr>
              <a:defRPr/>
            </a:lvl1pPr>
          </a:lstStyle>
          <a:p>
            <a:fld id="{14E6C569-B8F3-E94F-A3C3-583B72A718D1}" type="slidenum">
              <a:rPr lang="en-US" altLang="en-US"/>
              <a:pPr/>
              <a:t>‹#›</a:t>
            </a:fld>
            <a:endParaRPr lang="en-US" altLang="en-US"/>
          </a:p>
        </p:txBody>
      </p:sp>
      <p:sp>
        <p:nvSpPr>
          <p:cNvPr id="8"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4B4F0708-8CFF-774C-AE26-D6B0BB94D151}" type="datetimeFigureOut">
              <a:rPr lang="en-US" altLang="en-US"/>
              <a:pPr/>
              <a:t>10/23/18</a:t>
            </a:fld>
            <a:endParaRPr lang="en-US" altLang="en-US"/>
          </a:p>
        </p:txBody>
      </p:sp>
    </p:spTree>
    <p:extLst>
      <p:ext uri="{BB962C8B-B14F-4D97-AF65-F5344CB8AC3E}">
        <p14:creationId xmlns:p14="http://schemas.microsoft.com/office/powerpoint/2010/main" val="10224833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Footer Placeholder 3"/>
          <p:cNvSpPr>
            <a:spLocks noGrp="1"/>
          </p:cNvSpPr>
          <p:nvPr>
            <p:ph type="ftr" sz="quarter" idx="10"/>
          </p:nvPr>
        </p:nvSpPr>
        <p:spPr/>
        <p:txBody>
          <a:bodyPr/>
          <a:lstStyle>
            <a:lvl1pPr>
              <a:defRPr/>
            </a:lvl1pPr>
          </a:lstStyle>
          <a:p>
            <a:pPr>
              <a:defRPr/>
            </a:pPr>
            <a:endParaRPr lang="en-US"/>
          </a:p>
        </p:txBody>
      </p:sp>
      <p:sp>
        <p:nvSpPr>
          <p:cNvPr id="4" name="Slide Number Placeholder 4"/>
          <p:cNvSpPr>
            <a:spLocks noGrp="1"/>
          </p:cNvSpPr>
          <p:nvPr>
            <p:ph type="sldNum" sz="quarter" idx="11"/>
          </p:nvPr>
        </p:nvSpPr>
        <p:spPr/>
        <p:txBody>
          <a:bodyPr/>
          <a:lstStyle>
            <a:lvl1pPr>
              <a:defRPr/>
            </a:lvl1pPr>
          </a:lstStyle>
          <a:p>
            <a:fld id="{1BC62E05-C454-B94F-88B2-5C4B26F36AB3}" type="slidenum">
              <a:rPr lang="en-US" altLang="en-US"/>
              <a:pPr/>
              <a:t>‹#›</a:t>
            </a:fld>
            <a:endParaRPr lang="en-US" altLang="en-US"/>
          </a:p>
        </p:txBody>
      </p:sp>
      <p:sp>
        <p:nvSpPr>
          <p:cNvPr id="5"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4946603E-672D-DE47-8C9D-819B034CEF40}" type="datetimeFigureOut">
              <a:rPr lang="en-US" altLang="en-US"/>
              <a:pPr/>
              <a:t>10/23/18</a:t>
            </a:fld>
            <a:endParaRPr lang="en-US" altLang="en-US"/>
          </a:p>
        </p:txBody>
      </p:sp>
    </p:spTree>
    <p:extLst>
      <p:ext uri="{BB962C8B-B14F-4D97-AF65-F5344CB8AC3E}">
        <p14:creationId xmlns:p14="http://schemas.microsoft.com/office/powerpoint/2010/main" val="714242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p:cNvSpPr>
            <a:spLocks noGrp="1"/>
          </p:cNvSpPr>
          <p:nvPr>
            <p:ph type="ftr" sz="quarter" idx="10"/>
          </p:nvPr>
        </p:nvSpPr>
        <p:spPr/>
        <p:txBody>
          <a:bodyPr/>
          <a:lstStyle>
            <a:lvl1pPr>
              <a:defRPr/>
            </a:lvl1pPr>
          </a:lstStyle>
          <a:p>
            <a:pPr>
              <a:defRPr/>
            </a:pPr>
            <a:endParaRPr lang="en-US"/>
          </a:p>
        </p:txBody>
      </p:sp>
      <p:sp>
        <p:nvSpPr>
          <p:cNvPr id="3" name="Slide Number Placeholder 3"/>
          <p:cNvSpPr>
            <a:spLocks noGrp="1"/>
          </p:cNvSpPr>
          <p:nvPr>
            <p:ph type="sldNum" sz="quarter" idx="11"/>
          </p:nvPr>
        </p:nvSpPr>
        <p:spPr/>
        <p:txBody>
          <a:bodyPr/>
          <a:lstStyle>
            <a:lvl1pPr>
              <a:defRPr/>
            </a:lvl1pPr>
          </a:lstStyle>
          <a:p>
            <a:fld id="{5211A659-E14C-4D47-A9E7-5C8A8A0A2717}" type="slidenum">
              <a:rPr lang="en-US" altLang="en-US"/>
              <a:pPr/>
              <a:t>‹#›</a:t>
            </a:fld>
            <a:endParaRPr lang="en-US" altLang="en-US"/>
          </a:p>
        </p:txBody>
      </p:sp>
      <p:sp>
        <p:nvSpPr>
          <p:cNvPr id="4"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FC89515F-A776-1C48-AB2F-3D38E82F2352}" type="datetimeFigureOut">
              <a:rPr lang="en-US" altLang="en-US"/>
              <a:pPr/>
              <a:t>10/23/18</a:t>
            </a:fld>
            <a:endParaRPr lang="en-US" altLang="en-US"/>
          </a:p>
        </p:txBody>
      </p:sp>
    </p:spTree>
    <p:extLst>
      <p:ext uri="{BB962C8B-B14F-4D97-AF65-F5344CB8AC3E}">
        <p14:creationId xmlns:p14="http://schemas.microsoft.com/office/powerpoint/2010/main" val="1993594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2">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593849"/>
          </a:xfrm>
        </p:spPr>
        <p:txBody>
          <a:bodyPr anchor="b">
            <a:noAutofit/>
          </a:bodyPr>
          <a:lstStyle>
            <a:lvl1pPr algn="l">
              <a:defRPr sz="4100" b="1"/>
            </a:lvl1pPr>
          </a:lstStyle>
          <a:p>
            <a:r>
              <a:rPr lang="en-US" smtClean="0"/>
              <a:t>Click to edit Master title style</a:t>
            </a:r>
            <a:endParaRPr lang="en-US" dirty="0"/>
          </a:p>
        </p:txBody>
      </p:sp>
      <p:sp>
        <p:nvSpPr>
          <p:cNvPr id="3" name="Content Placeholder 2"/>
          <p:cNvSpPr>
            <a:spLocks noGrp="1"/>
          </p:cNvSpPr>
          <p:nvPr>
            <p:ph idx="1"/>
          </p:nvPr>
        </p:nvSpPr>
        <p:spPr>
          <a:xfrm>
            <a:off x="3575050" y="273051"/>
            <a:ext cx="5111750" cy="5853113"/>
          </a:xfrm>
        </p:spPr>
        <p:txBody>
          <a:bodyPr/>
          <a:lstStyle>
            <a:lvl1pPr>
              <a:defRPr sz="31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1187532"/>
            <a:ext cx="3008313" cy="4938632"/>
          </a:xfrm>
        </p:spPr>
        <p:txBody>
          <a:bodyPr/>
          <a:lstStyle>
            <a:lvl1pPr marL="0" indent="0">
              <a:buNone/>
              <a:defRPr sz="1400"/>
            </a:lvl1pPr>
            <a:lvl2pPr marL="449167" indent="0">
              <a:buNone/>
              <a:defRPr sz="1200"/>
            </a:lvl2pPr>
            <a:lvl3pPr marL="898334" indent="0">
              <a:buNone/>
              <a:defRPr sz="1000"/>
            </a:lvl3pPr>
            <a:lvl4pPr marL="1347502" indent="0">
              <a:buNone/>
              <a:defRPr sz="900"/>
            </a:lvl4pPr>
            <a:lvl5pPr marL="1796669" indent="0">
              <a:buNone/>
              <a:defRPr sz="900"/>
            </a:lvl5pPr>
            <a:lvl6pPr marL="2245836" indent="0">
              <a:buNone/>
              <a:defRPr sz="900"/>
            </a:lvl6pPr>
            <a:lvl7pPr marL="2695003" indent="0">
              <a:buNone/>
              <a:defRPr sz="900"/>
            </a:lvl7pPr>
            <a:lvl8pPr marL="3144172" indent="0">
              <a:buNone/>
              <a:defRPr sz="900"/>
            </a:lvl8pPr>
            <a:lvl9pPr marL="3593339" indent="0">
              <a:buNone/>
              <a:defRPr sz="900"/>
            </a:lvl9pPr>
          </a:lstStyle>
          <a:p>
            <a:pPr lvl="0"/>
            <a:r>
              <a:rPr lang="en-CA" dirty="0" smtClean="0"/>
              <a:t>Click to edit Master text styles</a:t>
            </a:r>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fld id="{E32B795B-531A-3B4B-ACF1-36EA2BC67F29}" type="slidenum">
              <a:rPr lang="en-US" altLang="en-US"/>
              <a:pPr/>
              <a:t>‹#›</a:t>
            </a:fld>
            <a:endParaRPr lang="en-US" alt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B68C6CF5-BBFB-A24E-80B6-C45A04064B73}" type="datetimeFigureOut">
              <a:rPr lang="en-US" altLang="en-US"/>
              <a:pPr/>
              <a:t>10/23/18</a:t>
            </a:fld>
            <a:endParaRPr lang="en-US" altLang="en-US"/>
          </a:p>
        </p:txBody>
      </p:sp>
    </p:spTree>
    <p:extLst>
      <p:ext uri="{BB962C8B-B14F-4D97-AF65-F5344CB8AC3E}">
        <p14:creationId xmlns:p14="http://schemas.microsoft.com/office/powerpoint/2010/main" val="1303169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7824EC35-B602-E940-BAC3-33C2BE16AB1A}" type="datetimeFigureOut">
              <a:rPr lang="en-US" altLang="en-US"/>
              <a:pPr/>
              <a:t>10/23/18</a:t>
            </a:fld>
            <a:endParaRPr lang="en-US" alt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0C154F37-B2EA-B841-81E3-6A80B6F70018}" type="slidenum">
              <a:rPr lang="en-US" altLang="en-US"/>
              <a:pPr/>
              <a:t>‹#›</a:t>
            </a:fld>
            <a:endParaRPr lang="en-US" altLang="en-US"/>
          </a:p>
        </p:txBody>
      </p:sp>
    </p:spTree>
    <p:extLst>
      <p:ext uri="{BB962C8B-B14F-4D97-AF65-F5344CB8AC3E}">
        <p14:creationId xmlns:p14="http://schemas.microsoft.com/office/powerpoint/2010/main" val="1910960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900"/>
            </a:lvl1pPr>
            <a:lvl2pPr marL="421081" indent="0">
              <a:buNone/>
              <a:defRPr sz="2600"/>
            </a:lvl2pPr>
            <a:lvl3pPr marL="842162" indent="0">
              <a:buNone/>
              <a:defRPr sz="2200"/>
            </a:lvl3pPr>
            <a:lvl4pPr marL="1263244" indent="0">
              <a:buNone/>
              <a:defRPr sz="1800"/>
            </a:lvl4pPr>
            <a:lvl5pPr marL="1684325" indent="0">
              <a:buNone/>
              <a:defRPr sz="1800"/>
            </a:lvl5pPr>
            <a:lvl6pPr marL="2105406" indent="0">
              <a:buNone/>
              <a:defRPr sz="1800"/>
            </a:lvl6pPr>
            <a:lvl7pPr marL="2526487" indent="0">
              <a:buNone/>
              <a:defRPr sz="1800"/>
            </a:lvl7pPr>
            <a:lvl8pPr marL="2947568" indent="0">
              <a:buNone/>
              <a:defRPr sz="1800"/>
            </a:lvl8pPr>
            <a:lvl9pPr marL="3368650" indent="0">
              <a:buNone/>
              <a:defRPr sz="18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lvl1pPr>
          </a:lstStyle>
          <a:p>
            <a:fld id="{70127834-C85E-1142-A399-5BC58BE12494}" type="datetimeFigureOut">
              <a:rPr lang="en-US" altLang="en-US"/>
              <a:pPr/>
              <a:t>10/23/18</a:t>
            </a:fld>
            <a:endParaRPr lang="en-US" alt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C6724D3D-31A6-CD45-A614-D98156C73D63}" type="slidenum">
              <a:rPr lang="en-US" altLang="en-US"/>
              <a:pPr/>
              <a:t>‹#›</a:t>
            </a:fld>
            <a:endParaRPr lang="en-US" altLang="en-US"/>
          </a:p>
        </p:txBody>
      </p:sp>
    </p:spTree>
    <p:extLst>
      <p:ext uri="{BB962C8B-B14F-4D97-AF65-F5344CB8AC3E}">
        <p14:creationId xmlns:p14="http://schemas.microsoft.com/office/powerpoint/2010/main" val="126364664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3" Type="http://schemas.openxmlformats.org/officeDocument/2006/relationships/image" Target="../media/image2.png"/><Relationship Id="rId14" Type="http://schemas.openxmlformats.org/officeDocument/2006/relationships/image" Target="../media/image3.png"/><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6" name="Slide Number Placeholder 5"/>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Open Sans" charset="0"/>
              </a:defRPr>
            </a:lvl1pPr>
          </a:lstStyle>
          <a:p>
            <a:fld id="{D00F3E1C-F337-A548-A7D0-285A6BEDEAA0}" type="slidenum">
              <a:rPr lang="en-US" altLang="en-US"/>
              <a:pPr/>
              <a:t>‹#›</a:t>
            </a:fld>
            <a:endParaRPr lang="en-US" altLang="en-US"/>
          </a:p>
        </p:txBody>
      </p:sp>
      <p:sp>
        <p:nvSpPr>
          <p:cNvPr id="9" name="Footer Placeholder 8"/>
          <p:cNvSpPr>
            <a:spLocks noGrp="1"/>
          </p:cNvSpPr>
          <p:nvPr>
            <p:ph type="ftr" sz="quarter" idx="3"/>
          </p:nvPr>
        </p:nvSpPr>
        <p:spPr>
          <a:xfrm>
            <a:off x="3028950" y="6356350"/>
            <a:ext cx="3086100" cy="365125"/>
          </a:xfrm>
          <a:prstGeom prst="rect">
            <a:avLst/>
          </a:prstGeom>
        </p:spPr>
        <p:txBody>
          <a:bodyPr vert="horz" lIns="84216" tIns="42108" rIns="84216" bIns="42108" rtlCol="0" anchor="ctr"/>
          <a:lstStyle>
            <a:lvl1pPr algn="ctr" defTabSz="842162" fontAlgn="auto">
              <a:spcBef>
                <a:spcPts val="0"/>
              </a:spcBef>
              <a:spcAft>
                <a:spcPts val="0"/>
              </a:spcAft>
              <a:defRPr sz="1100">
                <a:solidFill>
                  <a:schemeClr val="tx1">
                    <a:tint val="75000"/>
                  </a:schemeClr>
                </a:solidFill>
                <a:latin typeface="+mn-lt"/>
                <a:ea typeface="+mn-ea"/>
                <a:cs typeface="+mn-cs"/>
              </a:defRPr>
            </a:lvl1pPr>
          </a:lstStyle>
          <a:p>
            <a:pPr>
              <a:defRPr/>
            </a:pPr>
            <a:endParaRPr lang="en-US"/>
          </a:p>
        </p:txBody>
      </p:sp>
      <p:sp>
        <p:nvSpPr>
          <p:cNvPr id="1029"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ctr" anchorCtr="0" compatLnSpc="1">
            <a:prstTxWarp prst="textNoShape">
              <a:avLst/>
            </a:prstTxWarp>
          </a:bodyPr>
          <a:lstStyle/>
          <a:p>
            <a:pPr lvl="0"/>
            <a:r>
              <a:rPr lang="en-US" altLang="en-US"/>
              <a:t>Click to edit Master title style</a:t>
            </a:r>
          </a:p>
        </p:txBody>
      </p:sp>
      <p:sp>
        <p:nvSpPr>
          <p:cNvPr id="12" name="Rectangle 11"/>
          <p:cNvSpPr/>
          <p:nvPr/>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p>
        </p:txBody>
      </p:sp>
      <p:pic>
        <p:nvPicPr>
          <p:cNvPr id="8"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3" name="TextBox 12"/>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4" name="TextBox 13"/>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151" r:id="rId1"/>
    <p:sldLayoutId id="2147484152" r:id="rId2"/>
    <p:sldLayoutId id="2147484153" r:id="rId3"/>
    <p:sldLayoutId id="2147484154" r:id="rId4"/>
    <p:sldLayoutId id="2147484155" r:id="rId5"/>
    <p:sldLayoutId id="2147484156" r:id="rId6"/>
    <p:sldLayoutId id="2147484157" r:id="rId7"/>
    <p:sldLayoutId id="2147484158" r:id="rId8"/>
    <p:sldLayoutId id="2147484159" r:id="rId9"/>
    <p:sldLayoutId id="2147484160" r:id="rId10"/>
    <p:sldLayoutId id="2147484161"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Open Sans" charset="0"/>
          <a:ea typeface="MS PGothic" pitchFamily="34" charset="-128"/>
          <a:cs typeface="Open Sans"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5pPr>
      <a:lvl6pPr marL="4572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Open Sans" charset="0"/>
          <a:ea typeface="MS PGothic" pitchFamily="34" charset="-128"/>
          <a:cs typeface="Open Sans" charset="0"/>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charset="0"/>
          <a:ea typeface="MS PGothic" pitchFamily="34" charset="-128"/>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charset="0"/>
          <a:ea typeface="Open Sans Light" charset="0"/>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Open Sans Light" charset="0"/>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Open Sans Light" charset="0"/>
          <a:cs typeface="Open Sans Light" charset="0"/>
        </a:defRPr>
      </a:lvl5pPr>
      <a:lvl6pPr marL="2315947"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6pPr>
      <a:lvl7pPr marL="2737028"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7pPr>
      <a:lvl8pPr marL="3158109"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8pPr>
      <a:lvl9pPr marL="3579190"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9pPr>
    </p:bodyStyle>
    <p:other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p>
        </p:txBody>
      </p:sp>
      <p:pic>
        <p:nvPicPr>
          <p:cNvPr id="2051" name="Picture 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7739063" y="6288088"/>
            <a:ext cx="1270000" cy="43656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pic>
      <p:sp>
        <p:nvSpPr>
          <p:cNvPr id="8" name="Rectangle 7">
            <a:extLst>
              <a:ext uri="{FF2B5EF4-FFF2-40B4-BE49-F238E27FC236}"/>
            </a:extLst>
          </p:cNvPr>
          <p:cNvSpPr/>
          <p:nvPr userDrawn="1"/>
        </p:nvSpPr>
        <p:spPr>
          <a:xfrm>
            <a:off x="0" y="6142038"/>
            <a:ext cx="9144000" cy="715962"/>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p>
        </p:txBody>
      </p:sp>
      <p:pic>
        <p:nvPicPr>
          <p:cNvPr id="2053" name="Picture 2"/>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436563" y="942975"/>
            <a:ext cx="2971800" cy="10223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pic>
      <p:sp>
        <p:nvSpPr>
          <p:cNvPr id="13318"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3319"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ctr" anchorCtr="0" compatLnSpc="1">
            <a:prstTxWarp prst="textNoShape">
              <a:avLst/>
            </a:prstTxWarp>
          </a:bodyPr>
          <a:lstStyle/>
          <a:p>
            <a:pPr lvl="0"/>
            <a:r>
              <a:rPr lang="en-US" altLang="en-US"/>
              <a:t>Click to edit Master title style</a:t>
            </a:r>
          </a:p>
        </p:txBody>
      </p:sp>
      <p:sp>
        <p:nvSpPr>
          <p:cNvPr id="9" name="TextBox 8"/>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150" r:id="rId1"/>
    <p:sldLayoutId id="2147484149" r:id="rId2"/>
    <p:sldLayoutId id="2147484148" r:id="rId3"/>
    <p:sldLayoutId id="2147484147" r:id="rId4"/>
    <p:sldLayoutId id="2147484146" r:id="rId5"/>
    <p:sldLayoutId id="2147484145" r:id="rId6"/>
    <p:sldLayoutId id="2147484144" r:id="rId7"/>
    <p:sldLayoutId id="2147484143" r:id="rId8"/>
    <p:sldLayoutId id="2147484142" r:id="rId9"/>
    <p:sldLayoutId id="2147484141" r:id="rId10"/>
    <p:sldLayoutId id="2147484140"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a:solidFill>
            <a:srgbClr val="1E3268"/>
          </a:solidFill>
          <a:latin typeface="+mj-lt"/>
          <a:ea typeface="MS PGothic" charset="-128"/>
          <a:cs typeface="MS PGothic"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MS PGothic"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MS PGothic"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MS PGothic"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MS PGothic"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pitchFamily="34"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pitchFamily="34"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pitchFamily="34"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a:solidFill>
            <a:srgbClr val="1E3268"/>
          </a:solidFill>
          <a:latin typeface="+mn-lt"/>
          <a:ea typeface="MS PGothic" pitchFamily="34" charset="-128"/>
          <a:cs typeface="MS PGothic" pitchFamily="34" charset="-128"/>
        </a:defRPr>
      </a:lvl1pPr>
      <a:lvl2pPr marL="630238" indent="-209550" algn="l" defTabSz="841375" rtl="0" eaLnBrk="0" fontAlgn="base" hangingPunct="0">
        <a:lnSpc>
          <a:spcPct val="90000"/>
        </a:lnSpc>
        <a:spcBef>
          <a:spcPts val="463"/>
        </a:spcBef>
        <a:spcAft>
          <a:spcPct val="0"/>
        </a:spcAft>
        <a:buFont typeface="Arial" charset="0"/>
        <a:buChar char="•"/>
        <a:defRPr sz="2200">
          <a:solidFill>
            <a:srgbClr val="1E3268"/>
          </a:solidFill>
          <a:latin typeface="Open Sans Light" pitchFamily="34" charset="0"/>
          <a:ea typeface="MS PGothic" pitchFamily="34" charset="-128"/>
          <a:cs typeface="Open Sans Light" pitchFamily="34" charset="0"/>
        </a:defRPr>
      </a:lvl2pPr>
      <a:lvl3pPr marL="1052513" indent="-209550" algn="l" defTabSz="841375" rtl="0" eaLnBrk="0" fontAlgn="base" hangingPunct="0">
        <a:lnSpc>
          <a:spcPct val="90000"/>
        </a:lnSpc>
        <a:spcBef>
          <a:spcPts val="463"/>
        </a:spcBef>
        <a:spcAft>
          <a:spcPct val="0"/>
        </a:spcAft>
        <a:buFont typeface="Arial" charset="0"/>
        <a:buChar char="•"/>
        <a:defRPr>
          <a:solidFill>
            <a:srgbClr val="1E3268"/>
          </a:solidFill>
          <a:latin typeface="Open Sans Light" pitchFamily="34" charset="0"/>
          <a:ea typeface="Open Sans Light" pitchFamily="34" charset="0"/>
          <a:cs typeface="Open Sans Light" pitchFamily="34" charset="0"/>
        </a:defRPr>
      </a:lvl3pPr>
      <a:lvl4pPr marL="1473200"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Open Sans Light" pitchFamily="34" charset="0"/>
          <a:cs typeface="Open Sans Light" pitchFamily="34" charset="0"/>
        </a:defRPr>
      </a:lvl4pPr>
      <a:lvl5pPr marL="18938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Open Sans Light" pitchFamily="34" charset="0"/>
          <a:cs typeface="Open Sans Light" pitchFamily="34" charset="0"/>
        </a:defRPr>
      </a:lvl5pPr>
      <a:lvl6pPr marL="23510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Open Sans Light" pitchFamily="34" charset="0"/>
          <a:cs typeface="Open Sans Light" pitchFamily="34" charset="0"/>
        </a:defRPr>
      </a:lvl6pPr>
      <a:lvl7pPr marL="28082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Open Sans Light" pitchFamily="34" charset="0"/>
          <a:cs typeface="Open Sans Light" pitchFamily="34" charset="0"/>
        </a:defRPr>
      </a:lvl7pPr>
      <a:lvl8pPr marL="32654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Open Sans Light" pitchFamily="34" charset="0"/>
          <a:cs typeface="Open Sans Light" pitchFamily="34" charset="0"/>
        </a:defRPr>
      </a:lvl8pPr>
      <a:lvl9pPr marL="37226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Open Sans Light" pitchFamily="34" charset="0"/>
          <a:cs typeface="Open Sans Light"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hyperlink" Target="mailto:guidelines@diabetes.ca"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0.xml"/><Relationship Id="rId3" Type="http://schemas.openxmlformats.org/officeDocument/2006/relationships/image" Target="../media/image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0.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6.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7.png"/><Relationship Id="rId3" Type="http://schemas.openxmlformats.org/officeDocument/2006/relationships/image" Target="../media/image8.png"/></Relationships>
</file>

<file path=ppt/slides/_rels/slide56.xml.rels><?xml version="1.0" encoding="UTF-8" standalone="yes"?>
<Relationships xmlns="http://schemas.openxmlformats.org/package/2006/relationships"><Relationship Id="rId3" Type="http://schemas.openxmlformats.org/officeDocument/2006/relationships/hyperlink" Target="http://guidelines.diabetes.ca/" TargetMode="External"/><Relationship Id="rId4" Type="http://schemas.openxmlformats.org/officeDocument/2006/relationships/hyperlink" Target="http://diabetes.ca/" TargetMode="External"/><Relationship Id="rId1" Type="http://schemas.openxmlformats.org/officeDocument/2006/relationships/slideLayout" Target="../slideLayouts/slideLayout4.xml"/><Relationship Id="rId2" Type="http://schemas.openxmlformats.org/officeDocument/2006/relationships/notesSlide" Target="../notesSlides/notesSlide3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ctrTitle" idx="4294967295"/>
          </p:nvPr>
        </p:nvSpPr>
        <p:spPr>
          <a:xfrm>
            <a:off x="552450" y="3252788"/>
            <a:ext cx="6421438" cy="814387"/>
          </a:xfrm>
        </p:spPr>
        <p:txBody>
          <a:bodyPr/>
          <a:lstStyle/>
          <a:p>
            <a:r>
              <a:rPr lang="en-US" altLang="en-US" sz="3700">
                <a:latin typeface="Arial" charset="0"/>
              </a:rPr>
              <a:t>Type 2 Diabetes in Children and Adolescents</a:t>
            </a:r>
          </a:p>
        </p:txBody>
      </p:sp>
      <p:sp>
        <p:nvSpPr>
          <p:cNvPr id="16386" name="Content Placeholder 2"/>
          <p:cNvSpPr>
            <a:spLocks noGrp="1"/>
          </p:cNvSpPr>
          <p:nvPr>
            <p:ph type="subTitle" idx="4294967295"/>
          </p:nvPr>
        </p:nvSpPr>
        <p:spPr>
          <a:xfrm>
            <a:off x="573088" y="4365625"/>
            <a:ext cx="6400800" cy="1752600"/>
          </a:xfrm>
        </p:spPr>
        <p:txBody>
          <a:bodyPr/>
          <a:lstStyle/>
          <a:p>
            <a:pPr marL="0" indent="0">
              <a:buFont typeface="Arial" charset="0"/>
              <a:buNone/>
            </a:pPr>
            <a:r>
              <a:rPr lang="en-US" altLang="en-US" sz="2400">
                <a:solidFill>
                  <a:srgbClr val="00B2EB"/>
                </a:solidFill>
                <a:ea typeface="MS PGothic" charset="-128"/>
                <a:cs typeface="MS PGothic" charset="-128"/>
              </a:rPr>
              <a:t>Chapter 35</a:t>
            </a:r>
          </a:p>
          <a:p>
            <a:pPr marL="0" indent="0">
              <a:lnSpc>
                <a:spcPct val="80000"/>
              </a:lnSpc>
              <a:buFont typeface="Arial" charset="0"/>
              <a:buNone/>
            </a:pPr>
            <a:r>
              <a:rPr lang="en-CA" altLang="en-US" sz="2400">
                <a:ea typeface="MS PGothic" charset="-128"/>
                <a:cs typeface="MS PGothic" charset="-128"/>
              </a:rPr>
              <a:t>Constadina Panagiotopoulos</a:t>
            </a:r>
            <a:r>
              <a:rPr lang="en-CA" altLang="en-US" sz="2800">
                <a:ea typeface="MS PGothic" charset="-128"/>
                <a:cs typeface="MS PGothic" charset="-128"/>
              </a:rPr>
              <a:t> </a:t>
            </a:r>
            <a:r>
              <a:rPr lang="en-CA" altLang="en-US" sz="2000">
                <a:ea typeface="MS PGothic" charset="-128"/>
                <a:cs typeface="MS PGothic" charset="-128"/>
              </a:rPr>
              <a:t>MD FRCPC</a:t>
            </a:r>
          </a:p>
          <a:p>
            <a:pPr marL="0" indent="0">
              <a:lnSpc>
                <a:spcPct val="80000"/>
              </a:lnSpc>
              <a:buFont typeface="Arial" charset="0"/>
              <a:buNone/>
            </a:pPr>
            <a:r>
              <a:rPr lang="en-CA" altLang="en-US" sz="2400">
                <a:ea typeface="MS PGothic" charset="-128"/>
                <a:cs typeface="MS PGothic" charset="-128"/>
              </a:rPr>
              <a:t>Stasia Hadjiyannakis</a:t>
            </a:r>
            <a:r>
              <a:rPr lang="en-CA" altLang="en-US" sz="2800">
                <a:ea typeface="MS PGothic" charset="-128"/>
                <a:cs typeface="MS PGothic" charset="-128"/>
              </a:rPr>
              <a:t> </a:t>
            </a:r>
            <a:r>
              <a:rPr lang="en-CA" altLang="en-US" sz="2000">
                <a:ea typeface="MS PGothic" charset="-128"/>
                <a:cs typeface="MS PGothic" charset="-128"/>
              </a:rPr>
              <a:t>MD FRCPC</a:t>
            </a:r>
          </a:p>
          <a:p>
            <a:pPr marL="0" indent="0">
              <a:lnSpc>
                <a:spcPct val="80000"/>
              </a:lnSpc>
              <a:buFont typeface="Arial" charset="0"/>
              <a:buNone/>
            </a:pPr>
            <a:r>
              <a:rPr lang="en-CA" altLang="en-US" sz="2400">
                <a:ea typeface="MS PGothic" charset="-128"/>
                <a:cs typeface="MS PGothic" charset="-128"/>
              </a:rPr>
              <a:t>Mélanie Henderson</a:t>
            </a:r>
            <a:r>
              <a:rPr lang="en-CA" altLang="en-US" sz="2800">
                <a:ea typeface="MS PGothic" charset="-128"/>
                <a:cs typeface="MS PGothic" charset="-128"/>
              </a:rPr>
              <a:t> </a:t>
            </a:r>
            <a:r>
              <a:rPr lang="en-CA" altLang="en-US" sz="2000">
                <a:ea typeface="MS PGothic" charset="-128"/>
                <a:cs typeface="MS PGothic" charset="-128"/>
              </a:rPr>
              <a:t>MD FRCPC PhD</a:t>
            </a:r>
          </a:p>
          <a:p>
            <a:pPr marL="0" indent="0" algn="ctr">
              <a:buFont typeface="Arial" charset="0"/>
              <a:buNone/>
            </a:pPr>
            <a:endParaRPr lang="en-CA" altLang="en-US" sz="2000">
              <a:ea typeface="MS PGothic" charset="-128"/>
              <a:cs typeface="MS PGothic" charset="-128"/>
            </a:endParaRPr>
          </a:p>
        </p:txBody>
      </p:sp>
      <p:sp>
        <p:nvSpPr>
          <p:cNvPr id="16387" name="Title 1"/>
          <p:cNvSpPr txBox="1">
            <a:spLocks/>
          </p:cNvSpPr>
          <p:nvPr/>
        </p:nvSpPr>
        <p:spPr bwMode="auto">
          <a:xfrm>
            <a:off x="573088" y="2343150"/>
            <a:ext cx="7142162"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3600">
                <a:latin typeface="Arial" charset="0"/>
              </a:rPr>
              <a:t>2018 Clinical Practice Guidelines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3"/>
          <p:cNvSpPr>
            <a:spLocks noGrp="1"/>
          </p:cNvSpPr>
          <p:nvPr>
            <p:ph type="body" idx="4294967295"/>
          </p:nvPr>
        </p:nvSpPr>
        <p:spPr>
          <a:xfrm>
            <a:off x="762000" y="1282700"/>
            <a:ext cx="7920038" cy="4645025"/>
          </a:xfrm>
        </p:spPr>
        <p:txBody>
          <a:bodyPr/>
          <a:lstStyle/>
          <a:p>
            <a:pPr>
              <a:lnSpc>
                <a:spcPct val="100000"/>
              </a:lnSpc>
              <a:buFont typeface="Georgia" charset="0"/>
              <a:buChar char="–"/>
            </a:pPr>
            <a:r>
              <a:rPr lang="en-US" altLang="en-US" sz="2400" b="0">
                <a:ea typeface="MS PGothic" charset="-128"/>
              </a:rPr>
              <a:t>Type 2 diabetes in a first- or second-degree relative </a:t>
            </a:r>
          </a:p>
          <a:p>
            <a:pPr>
              <a:lnSpc>
                <a:spcPct val="100000"/>
              </a:lnSpc>
              <a:buFont typeface="Georgia" charset="0"/>
              <a:buChar char="–"/>
            </a:pPr>
            <a:r>
              <a:rPr lang="en-US" altLang="en-US" sz="2400" b="0">
                <a:ea typeface="MS PGothic" charset="-128"/>
              </a:rPr>
              <a:t>High risk ethnic or racial group</a:t>
            </a:r>
          </a:p>
          <a:p>
            <a:pPr>
              <a:lnSpc>
                <a:spcPct val="100000"/>
              </a:lnSpc>
              <a:buFont typeface="Georgia" charset="0"/>
              <a:buChar char="–"/>
            </a:pPr>
            <a:r>
              <a:rPr lang="en-US" altLang="en-US" sz="2400" b="0">
                <a:ea typeface="MS PGothic" charset="-128"/>
              </a:rPr>
              <a:t>Obesity (BMI ≥95</a:t>
            </a:r>
            <a:r>
              <a:rPr lang="en-US" altLang="en-US" sz="2400" b="0" baseline="30000">
                <a:ea typeface="MS PGothic" charset="-128"/>
              </a:rPr>
              <a:t>th</a:t>
            </a:r>
            <a:r>
              <a:rPr lang="en-US" altLang="en-US" sz="2400" b="0">
                <a:ea typeface="MS PGothic" charset="-128"/>
              </a:rPr>
              <a:t> percentile for age and gender)</a:t>
            </a:r>
          </a:p>
          <a:p>
            <a:pPr>
              <a:lnSpc>
                <a:spcPct val="100000"/>
              </a:lnSpc>
              <a:buFont typeface="Georgia" charset="0"/>
              <a:buChar char="–"/>
            </a:pPr>
            <a:r>
              <a:rPr lang="en-US" altLang="en-US" sz="2400" b="0">
                <a:ea typeface="MS PGothic" charset="-128"/>
              </a:rPr>
              <a:t>Impaired glucose tolerance </a:t>
            </a:r>
          </a:p>
          <a:p>
            <a:pPr>
              <a:lnSpc>
                <a:spcPct val="100000"/>
              </a:lnSpc>
              <a:buFont typeface="Georgia" charset="0"/>
              <a:buChar char="–"/>
            </a:pPr>
            <a:r>
              <a:rPr lang="en-US" altLang="en-US" sz="2400" b="0">
                <a:ea typeface="MS PGothic" charset="-128"/>
              </a:rPr>
              <a:t>Polycystic ovary syndrome  </a:t>
            </a:r>
          </a:p>
          <a:p>
            <a:pPr>
              <a:lnSpc>
                <a:spcPct val="100000"/>
              </a:lnSpc>
              <a:buFont typeface="Georgia" charset="0"/>
              <a:buChar char="–"/>
            </a:pPr>
            <a:r>
              <a:rPr lang="en-US" altLang="en-US" sz="2400" b="0">
                <a:ea typeface="MS PGothic" charset="-128"/>
              </a:rPr>
              <a:t>Exposure to diabetes in utero </a:t>
            </a:r>
          </a:p>
          <a:p>
            <a:pPr>
              <a:lnSpc>
                <a:spcPct val="100000"/>
              </a:lnSpc>
              <a:buFont typeface="Georgia" charset="0"/>
              <a:buChar char="–"/>
            </a:pPr>
            <a:r>
              <a:rPr lang="en-US" altLang="en-US" sz="2400" b="0">
                <a:ea typeface="MS PGothic" charset="-128"/>
              </a:rPr>
              <a:t>Acanthosis nigricans</a:t>
            </a:r>
          </a:p>
          <a:p>
            <a:pPr>
              <a:lnSpc>
                <a:spcPct val="100000"/>
              </a:lnSpc>
              <a:buFont typeface="Georgia" charset="0"/>
              <a:buChar char="–"/>
            </a:pPr>
            <a:r>
              <a:rPr lang="en-US" altLang="en-US" sz="2400" b="0">
                <a:ea typeface="MS PGothic" charset="-128"/>
              </a:rPr>
              <a:t>Hypertension and dyslipidemia</a:t>
            </a:r>
          </a:p>
          <a:p>
            <a:pPr>
              <a:lnSpc>
                <a:spcPct val="100000"/>
              </a:lnSpc>
              <a:buFont typeface="Georgia" charset="0"/>
              <a:buChar char="–"/>
            </a:pPr>
            <a:r>
              <a:rPr lang="en-US" altLang="en-US" sz="2400" b="0">
                <a:ea typeface="MS PGothic" charset="-128"/>
              </a:rPr>
              <a:t>Nonalcoholic fatty liver disease  </a:t>
            </a:r>
          </a:p>
          <a:p>
            <a:pPr>
              <a:lnSpc>
                <a:spcPct val="100000"/>
              </a:lnSpc>
              <a:buFont typeface="Georgia" charset="0"/>
              <a:buChar char="–"/>
            </a:pPr>
            <a:r>
              <a:rPr lang="en-US" altLang="en-US" sz="2400" b="0">
                <a:ea typeface="MS PGothic" charset="-128"/>
              </a:rPr>
              <a:t>Use of atypical antipsychotic </a:t>
            </a:r>
            <a:r>
              <a:rPr lang="en-CA" altLang="en-US" sz="2400" b="0">
                <a:ea typeface="MS PGothic" charset="-128"/>
              </a:rPr>
              <a:t>medications</a:t>
            </a:r>
            <a:endParaRPr lang="en-US" altLang="en-US" sz="2400" b="0">
              <a:ea typeface="MS PGothic" charset="-128"/>
            </a:endParaRPr>
          </a:p>
        </p:txBody>
      </p:sp>
      <p:sp>
        <p:nvSpPr>
          <p:cNvPr id="30722" name="Title 3"/>
          <p:cNvSpPr txBox="1">
            <a:spLocks noChangeArrowheads="1"/>
          </p:cNvSpPr>
          <p:nvPr/>
        </p:nvSpPr>
        <p:spPr bwMode="auto">
          <a:xfrm>
            <a:off x="685800" y="590550"/>
            <a:ext cx="7775575"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3200" b="1">
                <a:solidFill>
                  <a:srgbClr val="1E3268"/>
                </a:solidFill>
                <a:latin typeface="Open Sans" charset="0"/>
              </a:rPr>
              <a:t>Risk Factors for Childhood T2DM</a:t>
            </a:r>
          </a:p>
        </p:txBody>
      </p:sp>
      <p:sp>
        <p:nvSpPr>
          <p:cNvPr id="25604"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35.  Type 2 Diabetes in Children &amp; Adolescents  </a:t>
            </a:r>
          </a:p>
        </p:txBody>
      </p:sp>
      <p:sp>
        <p:nvSpPr>
          <p:cNvPr id="30725" name="Text Box 5"/>
          <p:cNvSpPr txBox="1">
            <a:spLocks noChangeArrowheads="1"/>
          </p:cNvSpPr>
          <p:nvPr/>
        </p:nvSpPr>
        <p:spPr bwMode="auto">
          <a:xfrm>
            <a:off x="930275" y="6400800"/>
            <a:ext cx="3821113" cy="304800"/>
          </a:xfrm>
          <a:prstGeom prst="rect">
            <a:avLst/>
          </a:prstGeom>
          <a:noFill/>
          <a:ln>
            <a:noFill/>
          </a:ln>
          <a:effectLst>
            <a:prstShdw prst="shdw17" dist="17961" dir="2700000">
              <a:schemeClr val="accent1">
                <a:gamma/>
                <a:shade val="60000"/>
                <a:invGamma/>
                <a:alpha val="74998"/>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a:solidFill>
                  <a:schemeClr val="tx1"/>
                </a:solidFill>
                <a:latin typeface="Calibri" charset="0"/>
                <a:ea typeface="MS PGothic" charset="-128"/>
              </a:defRPr>
            </a:lvl1pPr>
            <a:lvl2pPr eaLnBrk="0" hangingPunct="0">
              <a:defRPr sz="2400">
                <a:solidFill>
                  <a:schemeClr val="tx1"/>
                </a:solidFill>
                <a:latin typeface="Calibri" charset="0"/>
                <a:ea typeface="MS PGothic" charset="-128"/>
              </a:defRPr>
            </a:lvl2pPr>
            <a:lvl3pPr eaLnBrk="0" hangingPunct="0">
              <a:defRPr sz="2400">
                <a:solidFill>
                  <a:schemeClr val="tx1"/>
                </a:solidFill>
                <a:latin typeface="Calibri" charset="0"/>
                <a:ea typeface="MS PGothic" charset="-128"/>
              </a:defRPr>
            </a:lvl3pPr>
            <a:lvl4pPr eaLnBrk="0" hangingPunct="0">
              <a:defRPr sz="2400">
                <a:solidFill>
                  <a:schemeClr val="tx1"/>
                </a:solidFill>
                <a:latin typeface="Calibri" charset="0"/>
                <a:ea typeface="MS PGothic" charset="-128"/>
              </a:defRPr>
            </a:lvl4pPr>
            <a:lvl5pPr eaLnBrk="0" hangingPunct="0">
              <a:defRPr sz="2400">
                <a:solidFill>
                  <a:schemeClr val="tx1"/>
                </a:solidFill>
                <a:latin typeface="Calibri" charset="0"/>
                <a:ea typeface="MS PGothic" charset="-128"/>
              </a:defRPr>
            </a:lvl5pPr>
            <a:lvl6pPr marL="2139950" indent="146050" eaLnBrk="0" fontAlgn="base" hangingPunct="0">
              <a:spcBef>
                <a:spcPct val="0"/>
              </a:spcBef>
              <a:spcAft>
                <a:spcPct val="0"/>
              </a:spcAft>
              <a:defRPr sz="2400">
                <a:solidFill>
                  <a:schemeClr val="tx1"/>
                </a:solidFill>
                <a:latin typeface="Calibri" charset="0"/>
                <a:ea typeface="MS PGothic" charset="-128"/>
              </a:defRPr>
            </a:lvl6pPr>
            <a:lvl7pPr marL="2597150" indent="146050" eaLnBrk="0" fontAlgn="base" hangingPunct="0">
              <a:spcBef>
                <a:spcPct val="0"/>
              </a:spcBef>
              <a:spcAft>
                <a:spcPct val="0"/>
              </a:spcAft>
              <a:defRPr sz="2400">
                <a:solidFill>
                  <a:schemeClr val="tx1"/>
                </a:solidFill>
                <a:latin typeface="Calibri" charset="0"/>
                <a:ea typeface="MS PGothic" charset="-128"/>
              </a:defRPr>
            </a:lvl7pPr>
            <a:lvl8pPr marL="3054350" indent="146050" eaLnBrk="0" fontAlgn="base" hangingPunct="0">
              <a:spcBef>
                <a:spcPct val="0"/>
              </a:spcBef>
              <a:spcAft>
                <a:spcPct val="0"/>
              </a:spcAft>
              <a:defRPr sz="2400">
                <a:solidFill>
                  <a:schemeClr val="tx1"/>
                </a:solidFill>
                <a:latin typeface="Calibri" charset="0"/>
                <a:ea typeface="MS PGothic" charset="-128"/>
              </a:defRPr>
            </a:lvl8pPr>
            <a:lvl9pPr marL="3511550" indent="14605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BMI,</a:t>
            </a:r>
            <a:r>
              <a:rPr lang="en-US" altLang="en-US" sz="1400"/>
              <a:t> body mass index</a:t>
            </a:r>
            <a:endParaRPr lang="en-CA" altLang="en-US" sz="140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Grp="1"/>
          </p:cNvSpPr>
          <p:nvPr>
            <p:ph type="title" idx="4294967295"/>
          </p:nvPr>
        </p:nvSpPr>
        <p:spPr>
          <a:xfrm>
            <a:off x="687388" y="433388"/>
            <a:ext cx="7775575" cy="1144587"/>
          </a:xfrm>
        </p:spPr>
        <p:txBody>
          <a:bodyPr/>
          <a:lstStyle/>
          <a:p>
            <a:r>
              <a:rPr lang="en-US" altLang="en-US" sz="4000">
                <a:ea typeface="MS PGothic" charset="-128"/>
              </a:rPr>
              <a:t>How to Screen?</a:t>
            </a:r>
          </a:p>
        </p:txBody>
      </p:sp>
      <p:sp>
        <p:nvSpPr>
          <p:cNvPr id="37890" name="Rectangle 3"/>
          <p:cNvSpPr>
            <a:spLocks noGrp="1"/>
          </p:cNvSpPr>
          <p:nvPr>
            <p:ph type="body" idx="4294967295"/>
          </p:nvPr>
        </p:nvSpPr>
        <p:spPr>
          <a:xfrm>
            <a:off x="4752975" y="1430338"/>
            <a:ext cx="4141788" cy="1849437"/>
          </a:xfrm>
        </p:spPr>
        <p:txBody>
          <a:bodyPr/>
          <a:lstStyle/>
          <a:p>
            <a:pPr marL="0" indent="0" algn="ctr">
              <a:lnSpc>
                <a:spcPct val="80000"/>
              </a:lnSpc>
              <a:buFont typeface="Arial" charset="0"/>
              <a:buNone/>
              <a:defRPr/>
            </a:pPr>
            <a:r>
              <a:rPr lang="en-US" sz="2800" dirty="0" smtClean="0">
                <a:solidFill>
                  <a:schemeClr val="tx1"/>
                </a:solidFill>
                <a:latin typeface="Arial" charset="0"/>
                <a:ea typeface="ＭＳ Ｐゴシック" charset="0"/>
                <a:cs typeface="Arial" charset="0"/>
              </a:rPr>
              <a:t>A1C </a:t>
            </a:r>
          </a:p>
          <a:p>
            <a:pPr marL="0" indent="0" algn="ctr">
              <a:lnSpc>
                <a:spcPct val="80000"/>
              </a:lnSpc>
              <a:buFont typeface="Arial" charset="0"/>
              <a:buNone/>
              <a:defRPr/>
            </a:pPr>
            <a:r>
              <a:rPr lang="en-US" sz="4000" dirty="0" smtClean="0">
                <a:solidFill>
                  <a:schemeClr val="accent6"/>
                </a:solidFill>
                <a:latin typeface="Arial" charset="0"/>
                <a:ea typeface="ＭＳ Ｐゴシック" charset="0"/>
                <a:cs typeface="Arial" charset="0"/>
              </a:rPr>
              <a:t>+</a:t>
            </a:r>
            <a:r>
              <a:rPr lang="en-US" sz="4000" dirty="0" smtClean="0">
                <a:solidFill>
                  <a:schemeClr val="tx1"/>
                </a:solidFill>
                <a:latin typeface="Arial" charset="0"/>
                <a:ea typeface="ＭＳ Ｐゴシック" charset="0"/>
                <a:cs typeface="Arial" charset="0"/>
              </a:rPr>
              <a:t> </a:t>
            </a:r>
          </a:p>
          <a:p>
            <a:pPr marL="0" indent="0" algn="ctr">
              <a:lnSpc>
                <a:spcPct val="80000"/>
              </a:lnSpc>
              <a:buFont typeface="Arial" charset="0"/>
              <a:buNone/>
              <a:defRPr/>
            </a:pPr>
            <a:r>
              <a:rPr lang="en-US" sz="2800" dirty="0" smtClean="0">
                <a:solidFill>
                  <a:schemeClr val="tx1"/>
                </a:solidFill>
                <a:latin typeface="Arial" charset="0"/>
                <a:ea typeface="ＭＳ Ｐゴシック" charset="0"/>
                <a:cs typeface="Arial" charset="0"/>
              </a:rPr>
              <a:t>Fasting OR Random Plasma Glucose</a:t>
            </a:r>
            <a:endParaRPr lang="en-US" sz="2800" dirty="0">
              <a:solidFill>
                <a:schemeClr val="tx1"/>
              </a:solidFill>
              <a:latin typeface="Arial" charset="0"/>
              <a:ea typeface="ＭＳ Ｐゴシック" charset="0"/>
              <a:cs typeface="Arial" charset="0"/>
            </a:endParaRPr>
          </a:p>
        </p:txBody>
      </p:sp>
      <p:sp>
        <p:nvSpPr>
          <p:cNvPr id="2" name="Equal 1"/>
          <p:cNvSpPr/>
          <p:nvPr/>
        </p:nvSpPr>
        <p:spPr bwMode="auto">
          <a:xfrm>
            <a:off x="3990975" y="1974850"/>
            <a:ext cx="685800" cy="533400"/>
          </a:xfrm>
          <a:prstGeom prst="mathEqual">
            <a:avLst/>
          </a:prstGeom>
          <a:solidFill>
            <a:schemeClr val="accent6">
              <a:lumMod val="75000"/>
            </a:schemeClr>
          </a:solidFill>
          <a:ln w="9525" cap="flat" cmpd="sng" algn="ctr">
            <a:solidFill>
              <a:schemeClr val="tx1"/>
            </a:solidFill>
            <a:prstDash val="solid"/>
            <a:round/>
            <a:headEnd type="none" w="med" len="med"/>
            <a:tailEnd type="none" w="med" len="med"/>
          </a:ln>
          <a:effectLst/>
        </p:spPr>
        <p:txBody>
          <a:bodyPr/>
          <a:lstStyle/>
          <a:p>
            <a:pPr defTabSz="914400" eaLnBrk="0" hangingPunct="0">
              <a:defRPr/>
            </a:pPr>
            <a:endParaRPr lang="en-US" dirty="0">
              <a:latin typeface="Arial" charset="0"/>
              <a:ea typeface="MS PGothic" pitchFamily="34" charset="-128"/>
              <a:cs typeface="Arial" panose="020B0604020202020204" pitchFamily="34" charset="0"/>
            </a:endParaRPr>
          </a:p>
        </p:txBody>
      </p:sp>
      <p:sp>
        <p:nvSpPr>
          <p:cNvPr id="32772" name="Rectangle 3"/>
          <p:cNvSpPr txBox="1">
            <a:spLocks noChangeArrowheads="1"/>
          </p:cNvSpPr>
          <p:nvPr/>
        </p:nvSpPr>
        <p:spPr bwMode="auto">
          <a:xfrm>
            <a:off x="942975" y="1822450"/>
            <a:ext cx="29718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ctr" eaLnBrk="1" hangingPunct="1">
              <a:lnSpc>
                <a:spcPct val="110000"/>
              </a:lnSpc>
              <a:spcBef>
                <a:spcPct val="20000"/>
              </a:spcBef>
              <a:buClr>
                <a:srgbClr val="FF0000"/>
              </a:buClr>
              <a:buSzPct val="80000"/>
            </a:pPr>
            <a:r>
              <a:rPr lang="en-US" altLang="en-US" sz="2800">
                <a:latin typeface="Arial" charset="0"/>
              </a:rPr>
              <a:t>Recommended screening tests</a:t>
            </a:r>
          </a:p>
        </p:txBody>
      </p:sp>
      <p:sp>
        <p:nvSpPr>
          <p:cNvPr id="37893" name="Rectangle 3"/>
          <p:cNvSpPr txBox="1">
            <a:spLocks noChangeArrowheads="1"/>
          </p:cNvSpPr>
          <p:nvPr/>
        </p:nvSpPr>
        <p:spPr bwMode="auto">
          <a:xfrm>
            <a:off x="5029200" y="3914775"/>
            <a:ext cx="35814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ctr" eaLnBrk="1" hangingPunct="1">
              <a:lnSpc>
                <a:spcPct val="110000"/>
              </a:lnSpc>
              <a:spcBef>
                <a:spcPct val="20000"/>
              </a:spcBef>
              <a:buClr>
                <a:srgbClr val="FF0000"/>
              </a:buClr>
              <a:buSzPct val="80000"/>
            </a:pPr>
            <a:r>
              <a:rPr lang="en-US" altLang="en-US" sz="2800" b="1">
                <a:latin typeface="Arial" charset="0"/>
              </a:rPr>
              <a:t>Oral glucose tolerance test</a:t>
            </a:r>
          </a:p>
        </p:txBody>
      </p:sp>
      <p:sp>
        <p:nvSpPr>
          <p:cNvPr id="37894" name="Rectangle 3"/>
          <p:cNvSpPr txBox="1">
            <a:spLocks noChangeArrowheads="1"/>
          </p:cNvSpPr>
          <p:nvPr/>
        </p:nvSpPr>
        <p:spPr bwMode="auto">
          <a:xfrm>
            <a:off x="687388" y="3625850"/>
            <a:ext cx="3313112" cy="154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ctr" eaLnBrk="1" hangingPunct="1">
              <a:lnSpc>
                <a:spcPct val="110000"/>
              </a:lnSpc>
              <a:spcBef>
                <a:spcPct val="20000"/>
              </a:spcBef>
              <a:buClr>
                <a:srgbClr val="FF0000"/>
              </a:buClr>
              <a:buSzPct val="80000"/>
            </a:pPr>
            <a:r>
              <a:rPr lang="en-US" altLang="en-US">
                <a:solidFill>
                  <a:srgbClr val="000000"/>
                </a:solidFill>
                <a:latin typeface="Arial" charset="0"/>
              </a:rPr>
              <a:t>If there is </a:t>
            </a:r>
            <a:r>
              <a:rPr lang="en-US" altLang="en-US" b="1">
                <a:solidFill>
                  <a:srgbClr val="000000"/>
                </a:solidFill>
                <a:latin typeface="Arial" charset="0"/>
              </a:rPr>
              <a:t>discrepancy</a:t>
            </a:r>
            <a:r>
              <a:rPr lang="en-US" altLang="en-US">
                <a:solidFill>
                  <a:srgbClr val="000000"/>
                </a:solidFill>
                <a:latin typeface="Arial" charset="0"/>
              </a:rPr>
              <a:t> between A1C and FPG or RPG</a:t>
            </a:r>
          </a:p>
        </p:txBody>
      </p:sp>
      <p:sp>
        <p:nvSpPr>
          <p:cNvPr id="37895" name="Right Arrow 2"/>
          <p:cNvSpPr>
            <a:spLocks noChangeArrowheads="1"/>
          </p:cNvSpPr>
          <p:nvPr/>
        </p:nvSpPr>
        <p:spPr bwMode="auto">
          <a:xfrm>
            <a:off x="4038600" y="4143375"/>
            <a:ext cx="914400" cy="533400"/>
          </a:xfrm>
          <a:prstGeom prst="rightArrow">
            <a:avLst>
              <a:gd name="adj1" fmla="val 50000"/>
              <a:gd name="adj2" fmla="val 50000"/>
            </a:avLst>
          </a:prstGeom>
          <a:solidFill>
            <a:srgbClr val="222268"/>
          </a:solidFill>
          <a:ln w="9525">
            <a:solidFill>
              <a:schemeClr val="tx1"/>
            </a:solidFill>
            <a:round/>
            <a:headEnd/>
            <a:tailEnd/>
          </a:ln>
        </p:spPr>
        <p:txBody>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a:endParaRPr lang="en-CA" altLang="en-US">
              <a:latin typeface="Arial" charset="0"/>
            </a:endParaRPr>
          </a:p>
        </p:txBody>
      </p:sp>
      <p:sp>
        <p:nvSpPr>
          <p:cNvPr id="32776" name="Rectangle 3"/>
          <p:cNvSpPr txBox="1">
            <a:spLocks noChangeArrowheads="1"/>
          </p:cNvSpPr>
          <p:nvPr/>
        </p:nvSpPr>
        <p:spPr bwMode="auto">
          <a:xfrm>
            <a:off x="1076325" y="5570538"/>
            <a:ext cx="6858000" cy="609600"/>
          </a:xfrm>
          <a:prstGeom prst="rect">
            <a:avLst/>
          </a:prstGeom>
          <a:noFill/>
          <a:ln w="5715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ctr" eaLnBrk="1" hangingPunct="1">
              <a:lnSpc>
                <a:spcPct val="110000"/>
              </a:lnSpc>
              <a:spcBef>
                <a:spcPct val="20000"/>
              </a:spcBef>
              <a:buClr>
                <a:srgbClr val="FF0000"/>
              </a:buClr>
              <a:buSzPct val="80000"/>
            </a:pPr>
            <a:r>
              <a:rPr lang="en-US" altLang="en-US">
                <a:latin typeface="Arial" charset="0"/>
              </a:rPr>
              <a:t>Diagnostic criteria for above same as for adults</a:t>
            </a:r>
          </a:p>
        </p:txBody>
      </p:sp>
      <p:sp>
        <p:nvSpPr>
          <p:cNvPr id="27658" name="Text Box 10"/>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35.  Type 2 Diabetes in Children &amp; Adolescents  </a:t>
            </a:r>
          </a:p>
        </p:txBody>
      </p:sp>
      <p:sp>
        <p:nvSpPr>
          <p:cNvPr id="32780" name="Text Box 12"/>
          <p:cNvSpPr txBox="1">
            <a:spLocks noChangeArrowheads="1"/>
          </p:cNvSpPr>
          <p:nvPr/>
        </p:nvSpPr>
        <p:spPr bwMode="auto">
          <a:xfrm>
            <a:off x="409575" y="6378575"/>
            <a:ext cx="6980238" cy="304800"/>
          </a:xfrm>
          <a:prstGeom prst="rect">
            <a:avLst/>
          </a:prstGeom>
          <a:noFill/>
          <a:ln>
            <a:noFill/>
          </a:ln>
          <a:effectLst>
            <a:prstShdw prst="shdw17" dist="17961" dir="2700000">
              <a:schemeClr val="accent1">
                <a:gamma/>
                <a:shade val="60000"/>
                <a:invGamma/>
                <a:alpha val="74998"/>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a:solidFill>
                  <a:schemeClr val="tx1"/>
                </a:solidFill>
                <a:latin typeface="Calibri" charset="0"/>
                <a:ea typeface="MS PGothic" charset="-128"/>
              </a:defRPr>
            </a:lvl1pPr>
            <a:lvl2pPr eaLnBrk="0" hangingPunct="0">
              <a:defRPr sz="2400">
                <a:solidFill>
                  <a:schemeClr val="tx1"/>
                </a:solidFill>
                <a:latin typeface="Calibri" charset="0"/>
                <a:ea typeface="MS PGothic" charset="-128"/>
              </a:defRPr>
            </a:lvl2pPr>
            <a:lvl3pPr eaLnBrk="0" hangingPunct="0">
              <a:defRPr sz="2400">
                <a:solidFill>
                  <a:schemeClr val="tx1"/>
                </a:solidFill>
                <a:latin typeface="Calibri" charset="0"/>
                <a:ea typeface="MS PGothic" charset="-128"/>
              </a:defRPr>
            </a:lvl3pPr>
            <a:lvl4pPr eaLnBrk="0" hangingPunct="0">
              <a:defRPr sz="2400">
                <a:solidFill>
                  <a:schemeClr val="tx1"/>
                </a:solidFill>
                <a:latin typeface="Calibri" charset="0"/>
                <a:ea typeface="MS PGothic" charset="-128"/>
              </a:defRPr>
            </a:lvl4pPr>
            <a:lvl5pPr eaLnBrk="0" hangingPunct="0">
              <a:defRPr sz="2400">
                <a:solidFill>
                  <a:schemeClr val="tx1"/>
                </a:solidFill>
                <a:latin typeface="Calibri" charset="0"/>
                <a:ea typeface="MS PGothic" charset="-128"/>
              </a:defRPr>
            </a:lvl5pPr>
            <a:lvl6pPr marL="2139950" indent="146050" eaLnBrk="0" fontAlgn="base" hangingPunct="0">
              <a:spcBef>
                <a:spcPct val="0"/>
              </a:spcBef>
              <a:spcAft>
                <a:spcPct val="0"/>
              </a:spcAft>
              <a:defRPr sz="2400">
                <a:solidFill>
                  <a:schemeClr val="tx1"/>
                </a:solidFill>
                <a:latin typeface="Calibri" charset="0"/>
                <a:ea typeface="MS PGothic" charset="-128"/>
              </a:defRPr>
            </a:lvl6pPr>
            <a:lvl7pPr marL="2597150" indent="146050" eaLnBrk="0" fontAlgn="base" hangingPunct="0">
              <a:spcBef>
                <a:spcPct val="0"/>
              </a:spcBef>
              <a:spcAft>
                <a:spcPct val="0"/>
              </a:spcAft>
              <a:defRPr sz="2400">
                <a:solidFill>
                  <a:schemeClr val="tx1"/>
                </a:solidFill>
                <a:latin typeface="Calibri" charset="0"/>
                <a:ea typeface="MS PGothic" charset="-128"/>
              </a:defRPr>
            </a:lvl7pPr>
            <a:lvl8pPr marL="3054350" indent="146050" eaLnBrk="0" fontAlgn="base" hangingPunct="0">
              <a:spcBef>
                <a:spcPct val="0"/>
              </a:spcBef>
              <a:spcAft>
                <a:spcPct val="0"/>
              </a:spcAft>
              <a:defRPr sz="2400">
                <a:solidFill>
                  <a:schemeClr val="tx1"/>
                </a:solidFill>
                <a:latin typeface="Calibri" charset="0"/>
                <a:ea typeface="MS PGothic" charset="-128"/>
              </a:defRPr>
            </a:lvl8pPr>
            <a:lvl9pPr marL="3511550" indent="14605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FPG,</a:t>
            </a:r>
            <a:r>
              <a:rPr lang="en-US" altLang="en-US" sz="1400"/>
              <a:t> fasting plasma glucose; </a:t>
            </a:r>
            <a:r>
              <a:rPr lang="en-US" altLang="en-US" sz="1400" i="1"/>
              <a:t>RPG</a:t>
            </a:r>
            <a:r>
              <a:rPr lang="en-US" altLang="en-US" sz="1400"/>
              <a:t>, random plasma glucose</a:t>
            </a:r>
            <a:endParaRPr lang="en-CA" altLang="en-US" sz="1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89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789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78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3" grpId="0"/>
      <p:bldP spid="37894" grpId="0"/>
      <p:bldP spid="3789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609600" y="1600200"/>
          <a:ext cx="7769225" cy="4114800"/>
        </p:xfrm>
        <a:graphic>
          <a:graphicData uri="http://schemas.openxmlformats.org/drawingml/2006/table">
            <a:tbl>
              <a:tblPr/>
              <a:tblGrid>
                <a:gridCol w="7769225"/>
              </a:tblGrid>
              <a:tr h="4114800">
                <a:tc>
                  <a:txBody>
                    <a:bodyPr/>
                    <a:lstStyle>
                      <a:lvl1pPr defTabSz="457200" eaLnBrk="0" hangingPunct="0">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defTabSz="457200" eaLnBrk="0" hangingPunct="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defTabSz="457200" eaLnBrk="0" hangingPunct="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defTabSz="4572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defTabSz="4572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4572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4572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4572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457200"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ctr" defTabSz="457200" rtl="0" eaLnBrk="1" fontAlgn="base" latinLnBrk="0" hangingPunct="1">
                        <a:lnSpc>
                          <a:spcPct val="130000"/>
                        </a:lnSpc>
                        <a:spcBef>
                          <a:spcPct val="0"/>
                        </a:spcBef>
                        <a:spcAft>
                          <a:spcPct val="0"/>
                        </a:spcAft>
                        <a:buClrTx/>
                        <a:buSzTx/>
                        <a:buFontTx/>
                        <a:buNone/>
                        <a:tabLst/>
                      </a:pPr>
                      <a:r>
                        <a:rPr kumimoji="0" lang="en-US" altLang="en-US" sz="3200" b="1" i="0" u="none" strike="noStrike" cap="none" normalizeH="0" baseline="0">
                          <a:ln>
                            <a:noFill/>
                          </a:ln>
                          <a:solidFill>
                            <a:srgbClr val="000000"/>
                          </a:solidFill>
                          <a:effectLst/>
                          <a:latin typeface="Arial" charset="0"/>
                          <a:ea typeface="MS PGothic" charset="-128"/>
                          <a:cs typeface="Open Sans" charset="0"/>
                        </a:rPr>
                        <a:t>FPG ≥7.0 mmol/L</a:t>
                      </a:r>
                    </a:p>
                    <a:p>
                      <a:pPr marL="0" marR="0" lvl="0" indent="0" algn="ctr" defTabSz="457200" rtl="0" eaLnBrk="1" fontAlgn="base" latinLnBrk="0" hangingPunct="1">
                        <a:lnSpc>
                          <a:spcPct val="130000"/>
                        </a:lnSpc>
                        <a:spcBef>
                          <a:spcPct val="0"/>
                        </a:spcBef>
                        <a:spcAft>
                          <a:spcPct val="0"/>
                        </a:spcAft>
                        <a:buClrTx/>
                        <a:buSzTx/>
                        <a:buFontTx/>
                        <a:buNone/>
                        <a:tabLst/>
                      </a:pPr>
                      <a:r>
                        <a:rPr kumimoji="0" lang="en-US" altLang="en-US" sz="2800" b="0" i="0" u="none" strike="noStrike" cap="none" normalizeH="0" baseline="0">
                          <a:ln>
                            <a:noFill/>
                          </a:ln>
                          <a:solidFill>
                            <a:srgbClr val="000000"/>
                          </a:solidFill>
                          <a:effectLst/>
                          <a:latin typeface="Arial" charset="0"/>
                          <a:ea typeface="MS PGothic" charset="-128"/>
                          <a:cs typeface="Open Sans" charset="0"/>
                        </a:rPr>
                        <a:t>Fasting = no caloric intake for at least 8 hours</a:t>
                      </a:r>
                    </a:p>
                    <a:p>
                      <a:pPr marL="0" marR="0" lvl="0" indent="0" algn="ctr" defTabSz="457200" rtl="0" eaLnBrk="1" fontAlgn="base" latinLnBrk="0" hangingPunct="1">
                        <a:lnSpc>
                          <a:spcPct val="130000"/>
                        </a:lnSpc>
                        <a:spcBef>
                          <a:spcPct val="0"/>
                        </a:spcBef>
                        <a:spcAft>
                          <a:spcPct val="0"/>
                        </a:spcAft>
                        <a:buClrTx/>
                        <a:buSzTx/>
                        <a:buFontTx/>
                        <a:buNone/>
                        <a:tabLst/>
                      </a:pPr>
                      <a:r>
                        <a:rPr kumimoji="0" lang="en-US" altLang="en-US" sz="2800" b="0" i="1" u="none" strike="noStrike" cap="none" normalizeH="0" baseline="0">
                          <a:ln>
                            <a:noFill/>
                          </a:ln>
                          <a:solidFill>
                            <a:srgbClr val="000000"/>
                          </a:solidFill>
                          <a:effectLst/>
                          <a:latin typeface="Arial" charset="0"/>
                          <a:ea typeface="MS PGothic" charset="-128"/>
                          <a:cs typeface="Open Sans" charset="0"/>
                        </a:rPr>
                        <a:t>Or</a:t>
                      </a:r>
                    </a:p>
                    <a:p>
                      <a:pPr marL="0" marR="0" lvl="0" indent="0" algn="ctr" defTabSz="457200" rtl="0" eaLnBrk="1" fontAlgn="base" latinLnBrk="0" hangingPunct="1">
                        <a:lnSpc>
                          <a:spcPct val="130000"/>
                        </a:lnSpc>
                        <a:spcBef>
                          <a:spcPct val="0"/>
                        </a:spcBef>
                        <a:spcAft>
                          <a:spcPct val="0"/>
                        </a:spcAft>
                        <a:buClrTx/>
                        <a:buSzTx/>
                        <a:buFontTx/>
                        <a:buNone/>
                        <a:tabLst/>
                      </a:pPr>
                      <a:r>
                        <a:rPr kumimoji="0" lang="en-US" altLang="en-US" sz="3200" b="1" i="0" u="none" strike="noStrike" cap="none" normalizeH="0" baseline="0">
                          <a:ln>
                            <a:noFill/>
                          </a:ln>
                          <a:solidFill>
                            <a:srgbClr val="000000"/>
                          </a:solidFill>
                          <a:effectLst/>
                          <a:latin typeface="Arial" charset="0"/>
                          <a:ea typeface="MS PGothic" charset="-128"/>
                          <a:cs typeface="Open Sans" charset="0"/>
                        </a:rPr>
                        <a:t>2hPG in a 75-g OGTT ≥11.1 mmol/L</a:t>
                      </a:r>
                    </a:p>
                    <a:p>
                      <a:pPr marL="0" marR="0" lvl="0" indent="0" algn="ctr" defTabSz="457200" rtl="0" eaLnBrk="1" fontAlgn="base" latinLnBrk="0" hangingPunct="1">
                        <a:lnSpc>
                          <a:spcPct val="130000"/>
                        </a:lnSpc>
                        <a:spcBef>
                          <a:spcPct val="0"/>
                        </a:spcBef>
                        <a:spcAft>
                          <a:spcPct val="0"/>
                        </a:spcAft>
                        <a:buClrTx/>
                        <a:buSzTx/>
                        <a:buFontTx/>
                        <a:buNone/>
                        <a:tabLst/>
                      </a:pPr>
                      <a:r>
                        <a:rPr kumimoji="0" lang="en-US" altLang="en-US" sz="2800" b="0" i="1" u="none" strike="noStrike" cap="none" normalizeH="0" baseline="0">
                          <a:ln>
                            <a:noFill/>
                          </a:ln>
                          <a:solidFill>
                            <a:srgbClr val="000000"/>
                          </a:solidFill>
                          <a:effectLst/>
                          <a:latin typeface="Arial" charset="0"/>
                          <a:ea typeface="MS PGothic" charset="-128"/>
                          <a:cs typeface="Open Sans" charset="0"/>
                        </a:rPr>
                        <a:t>Or</a:t>
                      </a:r>
                      <a:endParaRPr kumimoji="0" lang="en-US" altLang="en-US" sz="2800" b="0" i="0" u="none" strike="noStrike" cap="none" normalizeH="0" baseline="0">
                        <a:ln>
                          <a:noFill/>
                        </a:ln>
                        <a:solidFill>
                          <a:srgbClr val="000000"/>
                        </a:solidFill>
                        <a:effectLst/>
                        <a:latin typeface="Arial" charset="0"/>
                        <a:ea typeface="MS PGothic" charset="-128"/>
                        <a:cs typeface="Open Sans" charset="0"/>
                      </a:endParaRPr>
                    </a:p>
                    <a:p>
                      <a:pPr marL="0" marR="0" lvl="0" indent="0" algn="ctr" defTabSz="457200" rtl="0" eaLnBrk="1" fontAlgn="base" latinLnBrk="0" hangingPunct="1">
                        <a:lnSpc>
                          <a:spcPct val="130000"/>
                        </a:lnSpc>
                        <a:spcBef>
                          <a:spcPct val="0"/>
                        </a:spcBef>
                        <a:spcAft>
                          <a:spcPct val="0"/>
                        </a:spcAft>
                        <a:buClrTx/>
                        <a:buSzTx/>
                        <a:buFontTx/>
                        <a:buNone/>
                        <a:tabLst/>
                      </a:pPr>
                      <a:r>
                        <a:rPr kumimoji="0" lang="en-US" altLang="en-US" sz="3200" b="1" i="0" u="none" strike="noStrike" cap="none" normalizeH="0" baseline="0">
                          <a:ln>
                            <a:noFill/>
                          </a:ln>
                          <a:solidFill>
                            <a:srgbClr val="000000"/>
                          </a:solidFill>
                          <a:effectLst/>
                          <a:latin typeface="Arial" charset="0"/>
                          <a:ea typeface="MS PGothic" charset="-128"/>
                          <a:cs typeface="Open Sans" charset="0"/>
                        </a:rPr>
                        <a:t>A1C ≥6.5%</a:t>
                      </a:r>
                    </a:p>
                  </a:txBody>
                  <a:tcPr marL="45716" marR="0" marT="0" marB="0" anchor="ct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tr>
            </a:tbl>
          </a:graphicData>
        </a:graphic>
      </p:graphicFrame>
      <p:sp>
        <p:nvSpPr>
          <p:cNvPr id="34823" name="TextBox 1"/>
          <p:cNvSpPr txBox="1">
            <a:spLocks noChangeArrowheads="1"/>
          </p:cNvSpPr>
          <p:nvPr/>
        </p:nvSpPr>
        <p:spPr bwMode="auto">
          <a:xfrm>
            <a:off x="266700" y="6256338"/>
            <a:ext cx="7410450"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2400">
                <a:solidFill>
                  <a:schemeClr val="tx1"/>
                </a:solidFill>
                <a:latin typeface="Calibri" charset="0"/>
                <a:ea typeface="MS PGothic" charset="-128"/>
              </a:defRPr>
            </a:lvl1pPr>
            <a:lvl2pPr marL="742950" indent="-285750" defTabSz="457200" eaLnBrk="0" hangingPunct="0">
              <a:defRPr sz="2400">
                <a:solidFill>
                  <a:schemeClr val="tx1"/>
                </a:solidFill>
                <a:latin typeface="Calibri" charset="0"/>
                <a:ea typeface="MS PGothic" charset="-128"/>
              </a:defRPr>
            </a:lvl2pPr>
            <a:lvl3pPr marL="1143000" indent="-228600" defTabSz="457200" eaLnBrk="0" hangingPunct="0">
              <a:defRPr sz="2400">
                <a:solidFill>
                  <a:schemeClr val="tx1"/>
                </a:solidFill>
                <a:latin typeface="Calibri" charset="0"/>
                <a:ea typeface="MS PGothic" charset="-128"/>
              </a:defRPr>
            </a:lvl3pPr>
            <a:lvl4pPr marL="1600200" indent="-228600" defTabSz="457200" eaLnBrk="0" hangingPunct="0">
              <a:defRPr sz="2400">
                <a:solidFill>
                  <a:schemeClr val="tx1"/>
                </a:solidFill>
                <a:latin typeface="Calibri" charset="0"/>
                <a:ea typeface="MS PGothic" charset="-128"/>
              </a:defRPr>
            </a:lvl4pPr>
            <a:lvl5pPr marL="2057400" indent="-228600" defTabSz="457200" eaLnBrk="0" hangingPunct="0">
              <a:defRPr sz="2400">
                <a:solidFill>
                  <a:schemeClr val="tx1"/>
                </a:solidFill>
                <a:latin typeface="Calibri" charset="0"/>
                <a:ea typeface="MS PGothic" charset="-128"/>
              </a:defRPr>
            </a:lvl5pPr>
            <a:lvl6pPr marL="2514600" indent="-228600" defTabSz="457200" eaLnBrk="0" fontAlgn="base" hangingPunct="0">
              <a:spcBef>
                <a:spcPct val="0"/>
              </a:spcBef>
              <a:spcAft>
                <a:spcPct val="0"/>
              </a:spcAft>
              <a:defRPr sz="2400">
                <a:solidFill>
                  <a:schemeClr val="tx1"/>
                </a:solidFill>
                <a:latin typeface="Calibri" charset="0"/>
                <a:ea typeface="MS PGothic" charset="-128"/>
              </a:defRPr>
            </a:lvl6pPr>
            <a:lvl7pPr marL="2971800" indent="-228600" defTabSz="457200" eaLnBrk="0" fontAlgn="base" hangingPunct="0">
              <a:spcBef>
                <a:spcPct val="0"/>
              </a:spcBef>
              <a:spcAft>
                <a:spcPct val="0"/>
              </a:spcAft>
              <a:defRPr sz="2400">
                <a:solidFill>
                  <a:schemeClr val="tx1"/>
                </a:solidFill>
                <a:latin typeface="Calibri" charset="0"/>
                <a:ea typeface="MS PGothic" charset="-128"/>
              </a:defRPr>
            </a:lvl7pPr>
            <a:lvl8pPr marL="3429000" indent="-228600" defTabSz="457200" eaLnBrk="0" fontAlgn="base" hangingPunct="0">
              <a:spcBef>
                <a:spcPct val="0"/>
              </a:spcBef>
              <a:spcAft>
                <a:spcPct val="0"/>
              </a:spcAft>
              <a:defRPr sz="2400">
                <a:solidFill>
                  <a:schemeClr val="tx1"/>
                </a:solidFill>
                <a:latin typeface="Calibri" charset="0"/>
                <a:ea typeface="MS PGothic" charset="-128"/>
              </a:defRPr>
            </a:lvl8pPr>
            <a:lvl9pPr marL="3886200" indent="-228600" defTabSz="457200"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1200">
                <a:solidFill>
                  <a:srgbClr val="000000"/>
                </a:solidFill>
                <a:latin typeface="Arial" charset="0"/>
              </a:rPr>
              <a:t>2hPG, 2-hour plasma glucose; FPG, fasting plasma glucose; OGTT, oral glucose tolerance test; PG, plasma glucose </a:t>
            </a:r>
          </a:p>
          <a:p>
            <a:pPr eaLnBrk="1" hangingPunct="1"/>
            <a:endParaRPr lang="en-US" altLang="en-US" sz="1800">
              <a:solidFill>
                <a:srgbClr val="000000"/>
              </a:solidFill>
              <a:latin typeface="Arial" charset="0"/>
            </a:endParaRPr>
          </a:p>
        </p:txBody>
      </p:sp>
      <p:sp>
        <p:nvSpPr>
          <p:cNvPr id="34824" name="Title 6"/>
          <p:cNvSpPr>
            <a:spLocks noGrp="1"/>
          </p:cNvSpPr>
          <p:nvPr>
            <p:ph type="title" idx="4294967295"/>
          </p:nvPr>
        </p:nvSpPr>
        <p:spPr>
          <a:xfrm>
            <a:off x="685800" y="608013"/>
            <a:ext cx="7772400" cy="1143000"/>
          </a:xfrm>
        </p:spPr>
        <p:txBody>
          <a:bodyPr/>
          <a:lstStyle/>
          <a:p>
            <a:r>
              <a:rPr lang="en-US" altLang="en-US">
                <a:ea typeface="MS PGothic" charset="-128"/>
              </a:rPr>
              <a:t>Diagnosis of Diabetes</a:t>
            </a:r>
          </a:p>
        </p:txBody>
      </p:sp>
      <p:sp>
        <p:nvSpPr>
          <p:cNvPr id="28682" name="Text Box 10"/>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35.  Type 2 Diabetes in Children &amp; Adolescents  </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Grp="1"/>
          </p:cNvSpPr>
          <p:nvPr>
            <p:ph type="title" idx="4294967295"/>
          </p:nvPr>
        </p:nvSpPr>
        <p:spPr>
          <a:xfrm>
            <a:off x="687388" y="417513"/>
            <a:ext cx="7775575" cy="1144587"/>
          </a:xfrm>
        </p:spPr>
        <p:txBody>
          <a:bodyPr/>
          <a:lstStyle/>
          <a:p>
            <a:r>
              <a:rPr lang="en-US" altLang="en-US">
                <a:latin typeface="Arial" charset="0"/>
                <a:ea typeface="MS PGothic" charset="-128"/>
              </a:rPr>
              <a:t>Who to screen?  </a:t>
            </a:r>
            <a:endParaRPr lang="en-US" altLang="en-US">
              <a:solidFill>
                <a:srgbClr val="C00000"/>
              </a:solidFill>
              <a:latin typeface="Arial" charset="0"/>
              <a:ea typeface="MS PGothic" charset="-128"/>
            </a:endParaRPr>
          </a:p>
        </p:txBody>
      </p:sp>
      <p:sp>
        <p:nvSpPr>
          <p:cNvPr id="36866" name="Rectangle 3"/>
          <p:cNvSpPr>
            <a:spLocks noGrp="1" noChangeArrowheads="1"/>
          </p:cNvSpPr>
          <p:nvPr>
            <p:ph type="body" idx="4294967295"/>
          </p:nvPr>
        </p:nvSpPr>
        <p:spPr>
          <a:xfrm>
            <a:off x="541338" y="1368425"/>
            <a:ext cx="7985125" cy="4114800"/>
          </a:xfrm>
        </p:spPr>
        <p:txBody>
          <a:bodyPr/>
          <a:lstStyle/>
          <a:p>
            <a:pPr marL="457200" indent="-457200">
              <a:lnSpc>
                <a:spcPct val="100000"/>
              </a:lnSpc>
              <a:buFont typeface="Calibri Light" charset="0"/>
              <a:buNone/>
            </a:pPr>
            <a:r>
              <a:rPr lang="en-US" altLang="en-US" sz="2400" b="0">
                <a:ea typeface="MS PGothic" charset="-128"/>
              </a:rPr>
              <a:t>Any of the following conditions:</a:t>
            </a:r>
          </a:p>
          <a:p>
            <a:pPr marL="457200" indent="-457200">
              <a:lnSpc>
                <a:spcPct val="100000"/>
              </a:lnSpc>
              <a:buFont typeface="Calibri Light" charset="0"/>
              <a:buAutoNum type="arabicPeriod"/>
            </a:pPr>
            <a:r>
              <a:rPr lang="en-US" altLang="en-US" sz="2400" b="0">
                <a:ea typeface="MS PGothic" charset="-128"/>
              </a:rPr>
              <a:t>Non-pubertal and ≥3 risk factors beginning at age 8 </a:t>
            </a:r>
            <a:r>
              <a:rPr lang="en-US" altLang="en-US" sz="2400" i="1">
                <a:ea typeface="MS PGothic" charset="-128"/>
              </a:rPr>
              <a:t>or</a:t>
            </a:r>
            <a:r>
              <a:rPr lang="en-US" altLang="en-US" sz="2400" b="0">
                <a:ea typeface="MS PGothic" charset="-128"/>
              </a:rPr>
              <a:t> Pubertal and ≥2 risk factors</a:t>
            </a:r>
          </a:p>
          <a:p>
            <a:pPr lvl="1">
              <a:lnSpc>
                <a:spcPct val="100000"/>
              </a:lnSpc>
            </a:pPr>
            <a:r>
              <a:rPr lang="en-US" altLang="en-US" sz="2400">
                <a:latin typeface="Open Sans" charset="0"/>
                <a:ea typeface="MS PGothic" charset="-128"/>
              </a:rPr>
              <a:t>Risk factors include:</a:t>
            </a:r>
          </a:p>
          <a:p>
            <a:pPr lvl="2">
              <a:lnSpc>
                <a:spcPct val="100000"/>
              </a:lnSpc>
            </a:pPr>
            <a:r>
              <a:rPr lang="en-US" altLang="en-US" sz="2100">
                <a:latin typeface="Open Sans" charset="0"/>
              </a:rPr>
              <a:t>Obesity (BMI ≥95th percentile for age and gender) </a:t>
            </a:r>
          </a:p>
          <a:p>
            <a:pPr lvl="2">
              <a:lnSpc>
                <a:spcPct val="100000"/>
              </a:lnSpc>
            </a:pPr>
            <a:r>
              <a:rPr lang="en-US" altLang="en-US" sz="2100">
                <a:latin typeface="Open Sans" charset="0"/>
              </a:rPr>
              <a:t>Member of a high-risk ethnic group (e.g., African, Arab, Asian, Hispanic, Indigenous or South Asian descent) </a:t>
            </a:r>
          </a:p>
          <a:p>
            <a:pPr lvl="2">
              <a:lnSpc>
                <a:spcPct val="100000"/>
              </a:lnSpc>
            </a:pPr>
            <a:r>
              <a:rPr lang="en-US" altLang="en-US" sz="2100">
                <a:latin typeface="Open Sans" charset="0"/>
              </a:rPr>
              <a:t>First degree relative with type 2 diabetes and/or exposure to hyperglycemia in utero </a:t>
            </a:r>
          </a:p>
          <a:p>
            <a:pPr lvl="2">
              <a:lnSpc>
                <a:spcPct val="100000"/>
              </a:lnSpc>
            </a:pPr>
            <a:r>
              <a:rPr lang="en-US" altLang="en-US" sz="2100">
                <a:ea typeface="MS PGothic" charset="-128"/>
              </a:rPr>
              <a:t>Signs or symptoms of insulin resistance (including acanthosis nigricans, hypertension, dyslipidemia, NAFLD [ALT &gt;3X upper limit of normal or fatty liver on ultrasound)</a:t>
            </a:r>
          </a:p>
          <a:p>
            <a:pPr lvl="2">
              <a:lnSpc>
                <a:spcPct val="100000"/>
              </a:lnSpc>
            </a:pPr>
            <a:endParaRPr lang="en-US" altLang="en-US" sz="2400">
              <a:latin typeface="Open Sans" charset="0"/>
            </a:endParaRPr>
          </a:p>
          <a:p>
            <a:pPr lvl="1">
              <a:lnSpc>
                <a:spcPct val="100000"/>
              </a:lnSpc>
              <a:buFont typeface="Arial" charset="0"/>
              <a:buNone/>
            </a:pPr>
            <a:endParaRPr lang="en-US" altLang="en-US" sz="2400">
              <a:latin typeface="Open Sans" charset="0"/>
              <a:ea typeface="MS PGothic" charset="-128"/>
            </a:endParaRPr>
          </a:p>
          <a:p>
            <a:pPr marL="457200" indent="-457200">
              <a:lnSpc>
                <a:spcPct val="100000"/>
              </a:lnSpc>
              <a:buFont typeface="Arial" charset="0"/>
              <a:buNone/>
            </a:pPr>
            <a:endParaRPr lang="en-US" altLang="en-US" sz="2400">
              <a:ea typeface="MS PGothic" charset="-128"/>
            </a:endParaRPr>
          </a:p>
        </p:txBody>
      </p:sp>
      <p:sp>
        <p:nvSpPr>
          <p:cNvPr id="29700"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35.  Type 2 Diabetes in Children &amp; Adolescents  </a:t>
            </a:r>
          </a:p>
        </p:txBody>
      </p:sp>
      <p:sp>
        <p:nvSpPr>
          <p:cNvPr id="36870" name="Text Box 6"/>
          <p:cNvSpPr txBox="1">
            <a:spLocks noChangeArrowheads="1"/>
          </p:cNvSpPr>
          <p:nvPr/>
        </p:nvSpPr>
        <p:spPr bwMode="auto">
          <a:xfrm>
            <a:off x="687388" y="6145213"/>
            <a:ext cx="6989762" cy="304800"/>
          </a:xfrm>
          <a:prstGeom prst="rect">
            <a:avLst/>
          </a:prstGeom>
          <a:noFill/>
          <a:ln>
            <a:noFill/>
          </a:ln>
          <a:effectLst>
            <a:prstShdw prst="shdw17" dist="17961" dir="2700000">
              <a:schemeClr val="accent1">
                <a:gamma/>
                <a:shade val="60000"/>
                <a:invGamma/>
                <a:alpha val="74998"/>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a:solidFill>
                  <a:schemeClr val="tx1"/>
                </a:solidFill>
                <a:latin typeface="Calibri" charset="0"/>
                <a:ea typeface="MS PGothic" charset="-128"/>
              </a:defRPr>
            </a:lvl1pPr>
            <a:lvl2pPr eaLnBrk="0" hangingPunct="0">
              <a:defRPr sz="2400">
                <a:solidFill>
                  <a:schemeClr val="tx1"/>
                </a:solidFill>
                <a:latin typeface="Calibri" charset="0"/>
                <a:ea typeface="MS PGothic" charset="-128"/>
              </a:defRPr>
            </a:lvl2pPr>
            <a:lvl3pPr eaLnBrk="0" hangingPunct="0">
              <a:defRPr sz="2400">
                <a:solidFill>
                  <a:schemeClr val="tx1"/>
                </a:solidFill>
                <a:latin typeface="Calibri" charset="0"/>
                <a:ea typeface="MS PGothic" charset="-128"/>
              </a:defRPr>
            </a:lvl3pPr>
            <a:lvl4pPr eaLnBrk="0" hangingPunct="0">
              <a:defRPr sz="2400">
                <a:solidFill>
                  <a:schemeClr val="tx1"/>
                </a:solidFill>
                <a:latin typeface="Calibri" charset="0"/>
                <a:ea typeface="MS PGothic" charset="-128"/>
              </a:defRPr>
            </a:lvl4pPr>
            <a:lvl5pPr eaLnBrk="0" hangingPunct="0">
              <a:defRPr sz="2400">
                <a:solidFill>
                  <a:schemeClr val="tx1"/>
                </a:solidFill>
                <a:latin typeface="Calibri" charset="0"/>
                <a:ea typeface="MS PGothic" charset="-128"/>
              </a:defRPr>
            </a:lvl5pPr>
            <a:lvl6pPr marL="2139950" indent="146050" eaLnBrk="0" fontAlgn="base" hangingPunct="0">
              <a:spcBef>
                <a:spcPct val="0"/>
              </a:spcBef>
              <a:spcAft>
                <a:spcPct val="0"/>
              </a:spcAft>
              <a:defRPr sz="2400">
                <a:solidFill>
                  <a:schemeClr val="tx1"/>
                </a:solidFill>
                <a:latin typeface="Calibri" charset="0"/>
                <a:ea typeface="MS PGothic" charset="-128"/>
              </a:defRPr>
            </a:lvl6pPr>
            <a:lvl7pPr marL="2597150" indent="146050" eaLnBrk="0" fontAlgn="base" hangingPunct="0">
              <a:spcBef>
                <a:spcPct val="0"/>
              </a:spcBef>
              <a:spcAft>
                <a:spcPct val="0"/>
              </a:spcAft>
              <a:defRPr sz="2400">
                <a:solidFill>
                  <a:schemeClr val="tx1"/>
                </a:solidFill>
                <a:latin typeface="Calibri" charset="0"/>
                <a:ea typeface="MS PGothic" charset="-128"/>
              </a:defRPr>
            </a:lvl7pPr>
            <a:lvl8pPr marL="3054350" indent="146050" eaLnBrk="0" fontAlgn="base" hangingPunct="0">
              <a:spcBef>
                <a:spcPct val="0"/>
              </a:spcBef>
              <a:spcAft>
                <a:spcPct val="0"/>
              </a:spcAft>
              <a:defRPr sz="2400">
                <a:solidFill>
                  <a:schemeClr val="tx1"/>
                </a:solidFill>
                <a:latin typeface="Calibri" charset="0"/>
                <a:ea typeface="MS PGothic" charset="-128"/>
              </a:defRPr>
            </a:lvl8pPr>
            <a:lvl9pPr marL="3511550" indent="14605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r>
              <a:rPr lang="en-US" altLang="en-US" sz="1400" i="1"/>
              <a:t>ALT</a:t>
            </a:r>
            <a:r>
              <a:rPr lang="en-US" altLang="en-US" sz="1400"/>
              <a:t>, alanine aminotransferase; </a:t>
            </a:r>
            <a:r>
              <a:rPr lang="en-US" altLang="en-US" sz="1400" i="1"/>
              <a:t>NAFLD</a:t>
            </a:r>
            <a:r>
              <a:rPr lang="en-US" altLang="en-US" sz="1400"/>
              <a:t>, non-alcoholic fatty liver disease</a:t>
            </a:r>
            <a:endParaRPr lang="en-CA" alt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p:cNvSpPr>
            <a:spLocks noGrp="1"/>
          </p:cNvSpPr>
          <p:nvPr>
            <p:ph type="title"/>
          </p:nvPr>
        </p:nvSpPr>
        <p:spPr/>
        <p:txBody>
          <a:bodyPr/>
          <a:lstStyle/>
          <a:p>
            <a:r>
              <a:rPr lang="en-US" altLang="en-US">
                <a:ea typeface="MS PGothic" charset="-128"/>
              </a:rPr>
              <a:t>Who to screen? (cont’d)</a:t>
            </a:r>
          </a:p>
        </p:txBody>
      </p:sp>
      <p:sp>
        <p:nvSpPr>
          <p:cNvPr id="3" name="Content Placeholder 2"/>
          <p:cNvSpPr>
            <a:spLocks noGrp="1"/>
          </p:cNvSpPr>
          <p:nvPr>
            <p:ph sz="half" idx="2"/>
          </p:nvPr>
        </p:nvSpPr>
        <p:spPr>
          <a:xfrm>
            <a:off x="628650" y="1690688"/>
            <a:ext cx="8262938" cy="3951287"/>
          </a:xfrm>
        </p:spPr>
        <p:txBody>
          <a:bodyPr/>
          <a:lstStyle/>
          <a:p>
            <a:pPr marL="419100" indent="-419100">
              <a:lnSpc>
                <a:spcPct val="100000"/>
              </a:lnSpc>
              <a:buFont typeface="Arial" charset="0"/>
              <a:buNone/>
            </a:pPr>
            <a:r>
              <a:rPr lang="en-US" altLang="en-US" b="0">
                <a:ea typeface="MS PGothic" charset="-128"/>
              </a:rPr>
              <a:t>Any of the following conditions:</a:t>
            </a:r>
          </a:p>
          <a:p>
            <a:pPr marL="419100" indent="-419100">
              <a:lnSpc>
                <a:spcPct val="100000"/>
              </a:lnSpc>
              <a:buFont typeface="Arial" charset="0"/>
              <a:buAutoNum type="arabicPeriod" startAt="2"/>
            </a:pPr>
            <a:r>
              <a:rPr lang="en-US" altLang="en-US" b="0">
                <a:ea typeface="MS PGothic" charset="-128"/>
              </a:rPr>
              <a:t>Polycystic ovary syndrome </a:t>
            </a:r>
          </a:p>
          <a:p>
            <a:pPr marL="419100" indent="-419100">
              <a:lnSpc>
                <a:spcPct val="100000"/>
              </a:lnSpc>
              <a:buFont typeface="Arial" charset="0"/>
              <a:buAutoNum type="arabicPeriod" startAt="2"/>
            </a:pPr>
            <a:r>
              <a:rPr lang="en-US" altLang="en-US" b="0">
                <a:ea typeface="MS PGothic" charset="-128"/>
              </a:rPr>
              <a:t>IFG and/or IGT</a:t>
            </a:r>
          </a:p>
          <a:p>
            <a:pPr marL="419100" indent="-419100">
              <a:lnSpc>
                <a:spcPct val="100000"/>
              </a:lnSpc>
              <a:buFont typeface="Arial" charset="0"/>
              <a:buAutoNum type="arabicPeriod" startAt="2"/>
            </a:pPr>
            <a:r>
              <a:rPr lang="en-US" altLang="en-US" b="0">
                <a:ea typeface="MS PGothic" charset="-128"/>
              </a:rPr>
              <a:t>Use of atypical antipsychotic medications</a:t>
            </a:r>
            <a:endParaRPr lang="en-US" altLang="en-US">
              <a:ea typeface="MS PGothic" charset="-128"/>
            </a:endParaRPr>
          </a:p>
          <a:p>
            <a:pPr marL="419100" indent="-419100">
              <a:lnSpc>
                <a:spcPct val="100000"/>
              </a:lnSpc>
              <a:buFont typeface="Arial" charset="0"/>
              <a:buNone/>
            </a:pPr>
            <a:endParaRPr lang="en-US" altLang="en-US" b="0">
              <a:ea typeface="MS PGothic" charset="-128"/>
            </a:endParaRPr>
          </a:p>
        </p:txBody>
      </p:sp>
      <p:sp>
        <p:nvSpPr>
          <p:cNvPr id="38916" name="Text Box 4"/>
          <p:cNvSpPr txBox="1">
            <a:spLocks noChangeArrowheads="1"/>
          </p:cNvSpPr>
          <p:nvPr/>
        </p:nvSpPr>
        <p:spPr bwMode="auto">
          <a:xfrm>
            <a:off x="628650" y="6389688"/>
            <a:ext cx="6470650" cy="304800"/>
          </a:xfrm>
          <a:prstGeom prst="rect">
            <a:avLst/>
          </a:prstGeom>
          <a:noFill/>
          <a:ln>
            <a:noFill/>
          </a:ln>
          <a:effectLst>
            <a:prstShdw prst="shdw17" dist="17961" dir="2700000">
              <a:schemeClr val="accent1">
                <a:gamma/>
                <a:shade val="60000"/>
                <a:invGamma/>
                <a:alpha val="74998"/>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a:solidFill>
                  <a:schemeClr val="tx1"/>
                </a:solidFill>
                <a:latin typeface="Calibri" charset="0"/>
                <a:ea typeface="MS PGothic" charset="-128"/>
              </a:defRPr>
            </a:lvl1pPr>
            <a:lvl2pPr eaLnBrk="0" hangingPunct="0">
              <a:defRPr sz="2400">
                <a:solidFill>
                  <a:schemeClr val="tx1"/>
                </a:solidFill>
                <a:latin typeface="Calibri" charset="0"/>
                <a:ea typeface="MS PGothic" charset="-128"/>
              </a:defRPr>
            </a:lvl2pPr>
            <a:lvl3pPr eaLnBrk="0" hangingPunct="0">
              <a:defRPr sz="2400">
                <a:solidFill>
                  <a:schemeClr val="tx1"/>
                </a:solidFill>
                <a:latin typeface="Calibri" charset="0"/>
                <a:ea typeface="MS PGothic" charset="-128"/>
              </a:defRPr>
            </a:lvl3pPr>
            <a:lvl4pPr eaLnBrk="0" hangingPunct="0">
              <a:defRPr sz="2400">
                <a:solidFill>
                  <a:schemeClr val="tx1"/>
                </a:solidFill>
                <a:latin typeface="Calibri" charset="0"/>
                <a:ea typeface="MS PGothic" charset="-128"/>
              </a:defRPr>
            </a:lvl4pPr>
            <a:lvl5pPr eaLnBrk="0" hangingPunct="0">
              <a:defRPr sz="2400">
                <a:solidFill>
                  <a:schemeClr val="tx1"/>
                </a:solidFill>
                <a:latin typeface="Calibri" charset="0"/>
                <a:ea typeface="MS PGothic" charset="-128"/>
              </a:defRPr>
            </a:lvl5pPr>
            <a:lvl6pPr marL="2139950" indent="146050" eaLnBrk="0" fontAlgn="base" hangingPunct="0">
              <a:spcBef>
                <a:spcPct val="0"/>
              </a:spcBef>
              <a:spcAft>
                <a:spcPct val="0"/>
              </a:spcAft>
              <a:defRPr sz="2400">
                <a:solidFill>
                  <a:schemeClr val="tx1"/>
                </a:solidFill>
                <a:latin typeface="Calibri" charset="0"/>
                <a:ea typeface="MS PGothic" charset="-128"/>
              </a:defRPr>
            </a:lvl6pPr>
            <a:lvl7pPr marL="2597150" indent="146050" eaLnBrk="0" fontAlgn="base" hangingPunct="0">
              <a:spcBef>
                <a:spcPct val="0"/>
              </a:spcBef>
              <a:spcAft>
                <a:spcPct val="0"/>
              </a:spcAft>
              <a:defRPr sz="2400">
                <a:solidFill>
                  <a:schemeClr val="tx1"/>
                </a:solidFill>
                <a:latin typeface="Calibri" charset="0"/>
                <a:ea typeface="MS PGothic" charset="-128"/>
              </a:defRPr>
            </a:lvl7pPr>
            <a:lvl8pPr marL="3054350" indent="146050" eaLnBrk="0" fontAlgn="base" hangingPunct="0">
              <a:spcBef>
                <a:spcPct val="0"/>
              </a:spcBef>
              <a:spcAft>
                <a:spcPct val="0"/>
              </a:spcAft>
              <a:defRPr sz="2400">
                <a:solidFill>
                  <a:schemeClr val="tx1"/>
                </a:solidFill>
                <a:latin typeface="Calibri" charset="0"/>
                <a:ea typeface="MS PGothic" charset="-128"/>
              </a:defRPr>
            </a:lvl8pPr>
            <a:lvl9pPr marL="3511550" indent="14605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a:t>IFG, impaired fasting glucose; IGT, impaired glucose tolerance</a:t>
            </a:r>
            <a:endParaRPr lang="en-CA" altLang="en-US" sz="140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p:nvPr>
        </p:nvSpPr>
        <p:spPr/>
        <p:txBody>
          <a:bodyPr/>
          <a:lstStyle/>
          <a:p>
            <a:r>
              <a:rPr lang="en-US" altLang="en-US">
                <a:ea typeface="MS PGothic" charset="-128"/>
              </a:rPr>
              <a:t>How often to screen? </a:t>
            </a:r>
          </a:p>
        </p:txBody>
      </p:sp>
      <p:sp>
        <p:nvSpPr>
          <p:cNvPr id="39938" name="Content Placeholder 2"/>
          <p:cNvSpPr>
            <a:spLocks noGrp="1"/>
          </p:cNvSpPr>
          <p:nvPr>
            <p:ph sz="half" idx="2"/>
          </p:nvPr>
        </p:nvSpPr>
        <p:spPr>
          <a:xfrm>
            <a:off x="646113" y="1866900"/>
            <a:ext cx="8058150" cy="3951288"/>
          </a:xfrm>
        </p:spPr>
        <p:txBody>
          <a:bodyPr/>
          <a:lstStyle/>
          <a:p>
            <a:r>
              <a:rPr lang="en-US" altLang="en-US" sz="3200" b="0">
                <a:ea typeface="MS PGothic" charset="-128"/>
              </a:rPr>
              <a:t>Every 2 years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3"/>
          <p:cNvSpPr>
            <a:spLocks noGrp="1" noChangeArrowheads="1"/>
          </p:cNvSpPr>
          <p:nvPr>
            <p:ph type="body" idx="4294967295"/>
          </p:nvPr>
        </p:nvSpPr>
        <p:spPr>
          <a:xfrm>
            <a:off x="762000" y="1816100"/>
            <a:ext cx="7775575" cy="4114800"/>
          </a:xfrm>
        </p:spPr>
        <p:txBody>
          <a:bodyPr/>
          <a:lstStyle/>
          <a:p>
            <a:pPr>
              <a:lnSpc>
                <a:spcPct val="100000"/>
              </a:lnSpc>
            </a:pPr>
            <a:r>
              <a:rPr lang="en-US" altLang="en-US" sz="2800" b="0">
                <a:ea typeface="MS PGothic" charset="-128"/>
              </a:rPr>
              <a:t>Presence of clinical risk factors, mode of presentation, and early course of the disease usually indicate whether the child has type 1 or type 2 diabetes. </a:t>
            </a:r>
          </a:p>
          <a:p>
            <a:pPr>
              <a:lnSpc>
                <a:spcPct val="100000"/>
              </a:lnSpc>
            </a:pPr>
            <a:r>
              <a:rPr lang="en-US" altLang="en-US" sz="2800" b="0">
                <a:ea typeface="MS PGothic" charset="-128"/>
              </a:rPr>
              <a:t>But, children with type 2 diabetes can present with DKA</a:t>
            </a:r>
          </a:p>
          <a:p>
            <a:pPr>
              <a:lnSpc>
                <a:spcPct val="100000"/>
              </a:lnSpc>
            </a:pPr>
            <a:r>
              <a:rPr lang="en-US" altLang="en-US" sz="2800" b="0">
                <a:ea typeface="MS PGothic" charset="-128"/>
              </a:rPr>
              <a:t>Testing for absence of islet autoantibodies may be useful</a:t>
            </a:r>
          </a:p>
          <a:p>
            <a:pPr>
              <a:lnSpc>
                <a:spcPct val="100000"/>
              </a:lnSpc>
              <a:buFont typeface="Arial" charset="0"/>
              <a:buNone/>
            </a:pPr>
            <a:endParaRPr lang="en-US" altLang="en-US" sz="2800" b="0">
              <a:latin typeface="Arial" charset="0"/>
              <a:ea typeface="MS PGothic" charset="-128"/>
            </a:endParaRPr>
          </a:p>
        </p:txBody>
      </p:sp>
      <p:sp>
        <p:nvSpPr>
          <p:cNvPr id="40962" name="Title 1"/>
          <p:cNvSpPr txBox="1">
            <a:spLocks noChangeArrowheads="1"/>
          </p:cNvSpPr>
          <p:nvPr/>
        </p:nvSpPr>
        <p:spPr bwMode="auto">
          <a:xfrm>
            <a:off x="687388" y="823913"/>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3200" b="1">
                <a:solidFill>
                  <a:srgbClr val="1E3268"/>
                </a:solidFill>
                <a:latin typeface="Open Sans" charset="0"/>
              </a:rPr>
              <a:t>Classification of type of diabetes</a:t>
            </a:r>
          </a:p>
        </p:txBody>
      </p:sp>
      <p:sp>
        <p:nvSpPr>
          <p:cNvPr id="30724"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35.  Type 2 Diabetes in Children &amp; Adolescents  </a:t>
            </a:r>
          </a:p>
        </p:txBody>
      </p:sp>
      <p:sp>
        <p:nvSpPr>
          <p:cNvPr id="40965" name="Text Box 5"/>
          <p:cNvSpPr txBox="1">
            <a:spLocks noChangeArrowheads="1"/>
          </p:cNvSpPr>
          <p:nvPr/>
        </p:nvSpPr>
        <p:spPr bwMode="auto">
          <a:xfrm>
            <a:off x="946150" y="6365875"/>
            <a:ext cx="3195638" cy="304800"/>
          </a:xfrm>
          <a:prstGeom prst="rect">
            <a:avLst/>
          </a:prstGeom>
          <a:noFill/>
          <a:ln>
            <a:noFill/>
          </a:ln>
          <a:effectLst>
            <a:prstShdw prst="shdw17" dist="17961" dir="2700000">
              <a:schemeClr val="accent1">
                <a:gamma/>
                <a:shade val="60000"/>
                <a:invGamma/>
                <a:alpha val="74998"/>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a:solidFill>
                  <a:schemeClr val="tx1"/>
                </a:solidFill>
                <a:latin typeface="Calibri" charset="0"/>
                <a:ea typeface="MS PGothic" charset="-128"/>
              </a:defRPr>
            </a:lvl1pPr>
            <a:lvl2pPr eaLnBrk="0" hangingPunct="0">
              <a:defRPr sz="2400">
                <a:solidFill>
                  <a:schemeClr val="tx1"/>
                </a:solidFill>
                <a:latin typeface="Calibri" charset="0"/>
                <a:ea typeface="MS PGothic" charset="-128"/>
              </a:defRPr>
            </a:lvl2pPr>
            <a:lvl3pPr eaLnBrk="0" hangingPunct="0">
              <a:defRPr sz="2400">
                <a:solidFill>
                  <a:schemeClr val="tx1"/>
                </a:solidFill>
                <a:latin typeface="Calibri" charset="0"/>
                <a:ea typeface="MS PGothic" charset="-128"/>
              </a:defRPr>
            </a:lvl3pPr>
            <a:lvl4pPr eaLnBrk="0" hangingPunct="0">
              <a:defRPr sz="2400">
                <a:solidFill>
                  <a:schemeClr val="tx1"/>
                </a:solidFill>
                <a:latin typeface="Calibri" charset="0"/>
                <a:ea typeface="MS PGothic" charset="-128"/>
              </a:defRPr>
            </a:lvl4pPr>
            <a:lvl5pPr eaLnBrk="0" hangingPunct="0">
              <a:defRPr sz="2400">
                <a:solidFill>
                  <a:schemeClr val="tx1"/>
                </a:solidFill>
                <a:latin typeface="Calibri" charset="0"/>
                <a:ea typeface="MS PGothic" charset="-128"/>
              </a:defRPr>
            </a:lvl5pPr>
            <a:lvl6pPr marL="2139950" indent="146050" eaLnBrk="0" fontAlgn="base" hangingPunct="0">
              <a:spcBef>
                <a:spcPct val="0"/>
              </a:spcBef>
              <a:spcAft>
                <a:spcPct val="0"/>
              </a:spcAft>
              <a:defRPr sz="2400">
                <a:solidFill>
                  <a:schemeClr val="tx1"/>
                </a:solidFill>
                <a:latin typeface="Calibri" charset="0"/>
                <a:ea typeface="MS PGothic" charset="-128"/>
              </a:defRPr>
            </a:lvl6pPr>
            <a:lvl7pPr marL="2597150" indent="146050" eaLnBrk="0" fontAlgn="base" hangingPunct="0">
              <a:spcBef>
                <a:spcPct val="0"/>
              </a:spcBef>
              <a:spcAft>
                <a:spcPct val="0"/>
              </a:spcAft>
              <a:defRPr sz="2400">
                <a:solidFill>
                  <a:schemeClr val="tx1"/>
                </a:solidFill>
                <a:latin typeface="Calibri" charset="0"/>
                <a:ea typeface="MS PGothic" charset="-128"/>
              </a:defRPr>
            </a:lvl7pPr>
            <a:lvl8pPr marL="3054350" indent="146050" eaLnBrk="0" fontAlgn="base" hangingPunct="0">
              <a:spcBef>
                <a:spcPct val="0"/>
              </a:spcBef>
              <a:spcAft>
                <a:spcPct val="0"/>
              </a:spcAft>
              <a:defRPr sz="2400">
                <a:solidFill>
                  <a:schemeClr val="tx1"/>
                </a:solidFill>
                <a:latin typeface="Calibri" charset="0"/>
                <a:ea typeface="MS PGothic" charset="-128"/>
              </a:defRPr>
            </a:lvl8pPr>
            <a:lvl9pPr marL="3511550" indent="14605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a:t>DKA, diabetic ketoacidosis</a:t>
            </a:r>
            <a:endParaRPr lang="en-CA" altLang="en-US" sz="140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3"/>
          <p:cNvSpPr>
            <a:spLocks noGrp="1" noChangeArrowheads="1"/>
          </p:cNvSpPr>
          <p:nvPr>
            <p:ph type="body" idx="4294967295"/>
          </p:nvPr>
        </p:nvSpPr>
        <p:spPr>
          <a:xfrm>
            <a:off x="762000" y="1676400"/>
            <a:ext cx="7775575" cy="4114800"/>
          </a:xfrm>
        </p:spPr>
        <p:txBody>
          <a:bodyPr/>
          <a:lstStyle/>
          <a:p>
            <a:pPr>
              <a:lnSpc>
                <a:spcPct val="100000"/>
              </a:lnSpc>
            </a:pPr>
            <a:r>
              <a:rPr lang="en-US" altLang="en-US" sz="2800" b="0">
                <a:ea typeface="MS PGothic" charset="-128"/>
              </a:rPr>
              <a:t>Fasting insulin levels are </a:t>
            </a:r>
            <a:r>
              <a:rPr lang="en-US" altLang="en-US" sz="2800">
                <a:solidFill>
                  <a:srgbClr val="000000"/>
                </a:solidFill>
                <a:ea typeface="MS PGothic" charset="-128"/>
              </a:rPr>
              <a:t>not</a:t>
            </a:r>
            <a:r>
              <a:rPr lang="en-US" altLang="en-US" sz="2800" b="0">
                <a:solidFill>
                  <a:srgbClr val="000000"/>
                </a:solidFill>
                <a:ea typeface="MS PGothic" charset="-128"/>
              </a:rPr>
              <a:t> </a:t>
            </a:r>
            <a:r>
              <a:rPr lang="en-US" altLang="en-US" sz="2800" b="0">
                <a:ea typeface="MS PGothic" charset="-128"/>
              </a:rPr>
              <a:t>helpful at diagnosis, as levels may be low due to glucose toxicity</a:t>
            </a:r>
          </a:p>
          <a:p>
            <a:pPr>
              <a:lnSpc>
                <a:spcPct val="100000"/>
              </a:lnSpc>
            </a:pPr>
            <a:r>
              <a:rPr lang="en-US" altLang="en-US" sz="2800" b="0">
                <a:ea typeface="MS PGothic" charset="-128"/>
              </a:rPr>
              <a:t>DNA diagnostic testing for genetic defects in beta cell function should be considered in children who have a strong family history suggestive of autosomal-dominant inheritance and who are lacking features of insulin resistance </a:t>
            </a:r>
            <a:endParaRPr lang="en-CA" altLang="en-US" sz="2800" b="0">
              <a:ea typeface="MS PGothic" charset="-128"/>
            </a:endParaRPr>
          </a:p>
          <a:p>
            <a:pPr>
              <a:lnSpc>
                <a:spcPct val="100000"/>
              </a:lnSpc>
            </a:pPr>
            <a:endParaRPr lang="en-US" altLang="en-US" sz="2800" b="0">
              <a:latin typeface="Arial" charset="0"/>
              <a:ea typeface="MS PGothic" charset="-128"/>
            </a:endParaRPr>
          </a:p>
        </p:txBody>
      </p:sp>
      <p:sp>
        <p:nvSpPr>
          <p:cNvPr id="31748"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35.  Type 2 Diabetes in Children &amp; Adolescents  </a:t>
            </a:r>
          </a:p>
        </p:txBody>
      </p:sp>
      <p:sp>
        <p:nvSpPr>
          <p:cNvPr id="43011" name="Title 1"/>
          <p:cNvSpPr txBox="1">
            <a:spLocks noChangeArrowheads="1"/>
          </p:cNvSpPr>
          <p:nvPr/>
        </p:nvSpPr>
        <p:spPr bwMode="auto">
          <a:xfrm>
            <a:off x="687388" y="823913"/>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3200" b="1">
                <a:solidFill>
                  <a:srgbClr val="1E3268"/>
                </a:solidFill>
                <a:latin typeface="Open Sans" charset="0"/>
              </a:rPr>
              <a:t>Classification of type of diabetes</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Grp="1"/>
          </p:cNvSpPr>
          <p:nvPr>
            <p:ph type="title" idx="4294967295"/>
          </p:nvPr>
        </p:nvSpPr>
        <p:spPr>
          <a:xfrm>
            <a:off x="687388" y="608013"/>
            <a:ext cx="7775575" cy="1144587"/>
          </a:xfrm>
        </p:spPr>
        <p:txBody>
          <a:bodyPr/>
          <a:lstStyle/>
          <a:p>
            <a:r>
              <a:rPr lang="en-US" altLang="en-US" sz="3600">
                <a:ea typeface="MS PGothic" charset="-128"/>
              </a:rPr>
              <a:t>Management</a:t>
            </a:r>
          </a:p>
        </p:txBody>
      </p:sp>
      <p:sp>
        <p:nvSpPr>
          <p:cNvPr id="45058" name="Rectangle 3"/>
          <p:cNvSpPr>
            <a:spLocks noGrp="1"/>
          </p:cNvSpPr>
          <p:nvPr>
            <p:ph type="body" idx="4294967295"/>
          </p:nvPr>
        </p:nvSpPr>
        <p:spPr>
          <a:xfrm>
            <a:off x="600075" y="1600200"/>
            <a:ext cx="8215313" cy="4114800"/>
          </a:xfrm>
        </p:spPr>
        <p:txBody>
          <a:bodyPr/>
          <a:lstStyle/>
          <a:p>
            <a:pPr>
              <a:lnSpc>
                <a:spcPct val="120000"/>
              </a:lnSpc>
            </a:pPr>
            <a:r>
              <a:rPr lang="en-US" altLang="en-US" b="0">
                <a:ea typeface="MS PGothic" charset="-128"/>
              </a:rPr>
              <a:t>Interprofessional pediatric diabetes health-care team</a:t>
            </a:r>
          </a:p>
          <a:p>
            <a:pPr lvl="1">
              <a:lnSpc>
                <a:spcPct val="120000"/>
              </a:lnSpc>
            </a:pPr>
            <a:r>
              <a:rPr lang="en-US" altLang="en-US">
                <a:ea typeface="MS PGothic" charset="-128"/>
              </a:rPr>
              <a:t>Pediatric endocrinologist OR pediatrician with diabetes expertise</a:t>
            </a:r>
          </a:p>
          <a:p>
            <a:pPr lvl="1">
              <a:lnSpc>
                <a:spcPct val="120000"/>
              </a:lnSpc>
            </a:pPr>
            <a:r>
              <a:rPr lang="en-US" altLang="en-US">
                <a:ea typeface="MS PGothic" charset="-128"/>
              </a:rPr>
              <a:t>Diabetes educator</a:t>
            </a:r>
          </a:p>
          <a:p>
            <a:pPr lvl="1">
              <a:lnSpc>
                <a:spcPct val="120000"/>
              </a:lnSpc>
            </a:pPr>
            <a:r>
              <a:rPr lang="en-US" altLang="en-US">
                <a:ea typeface="MS PGothic" charset="-128"/>
              </a:rPr>
              <a:t>Mental health professional</a:t>
            </a:r>
          </a:p>
          <a:p>
            <a:pPr>
              <a:lnSpc>
                <a:spcPct val="120000"/>
              </a:lnSpc>
            </a:pPr>
            <a:r>
              <a:rPr lang="en-US" altLang="en-US" b="0">
                <a:ea typeface="MS PGothic" charset="-128"/>
              </a:rPr>
              <a:t>Treatment programs for adolescents with type 2 diabetes should address the health behaviours of the entire family, emphasizing healthy eating and physical activity</a:t>
            </a:r>
          </a:p>
        </p:txBody>
      </p:sp>
      <p:sp>
        <p:nvSpPr>
          <p:cNvPr id="32772"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35.  Type 2 Diabetes in Children &amp; Adolescents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p:cNvSpPr>
            <a:spLocks noGrp="1"/>
          </p:cNvSpPr>
          <p:nvPr>
            <p:ph type="title" idx="4294967295"/>
          </p:nvPr>
        </p:nvSpPr>
        <p:spPr>
          <a:xfrm>
            <a:off x="687388" y="608013"/>
            <a:ext cx="7775575" cy="1144587"/>
          </a:xfrm>
        </p:spPr>
        <p:txBody>
          <a:bodyPr/>
          <a:lstStyle/>
          <a:p>
            <a:r>
              <a:rPr lang="en-US" altLang="en-US" sz="3600">
                <a:ea typeface="MS PGothic" charset="-128"/>
              </a:rPr>
              <a:t>Management (Physical Activity)</a:t>
            </a:r>
          </a:p>
        </p:txBody>
      </p:sp>
      <p:sp>
        <p:nvSpPr>
          <p:cNvPr id="47106" name="Rectangle 3"/>
          <p:cNvSpPr>
            <a:spLocks noGrp="1" noChangeArrowheads="1"/>
          </p:cNvSpPr>
          <p:nvPr>
            <p:ph type="body" idx="4294967295"/>
          </p:nvPr>
        </p:nvSpPr>
        <p:spPr>
          <a:xfrm>
            <a:off x="762000" y="1752600"/>
            <a:ext cx="7775575" cy="4114800"/>
          </a:xfrm>
        </p:spPr>
        <p:txBody>
          <a:bodyPr/>
          <a:lstStyle/>
          <a:p>
            <a:pPr>
              <a:lnSpc>
                <a:spcPct val="120000"/>
              </a:lnSpc>
            </a:pPr>
            <a:r>
              <a:rPr lang="en-US" altLang="en-US" b="0">
                <a:ea typeface="MS PGothic" charset="-128"/>
              </a:rPr>
              <a:t>Children with type 2 diabetes should strive to achieve the same activity level recommended for children in general: </a:t>
            </a:r>
          </a:p>
          <a:p>
            <a:pPr lvl="1">
              <a:lnSpc>
                <a:spcPct val="120000"/>
              </a:lnSpc>
            </a:pPr>
            <a:endParaRPr lang="en-US" altLang="en-US" sz="1000">
              <a:latin typeface="Open Sans" charset="0"/>
              <a:ea typeface="MS PGothic" charset="-128"/>
            </a:endParaRPr>
          </a:p>
          <a:p>
            <a:pPr lvl="1">
              <a:lnSpc>
                <a:spcPct val="120000"/>
              </a:lnSpc>
            </a:pPr>
            <a:r>
              <a:rPr lang="en-US" altLang="en-US" sz="2400">
                <a:latin typeface="Open Sans" charset="0"/>
                <a:ea typeface="MS PGothic" charset="-128"/>
              </a:rPr>
              <a:t>60 minutes / day of moderate-to-vigorous physical activity</a:t>
            </a:r>
          </a:p>
          <a:p>
            <a:pPr lvl="1">
              <a:lnSpc>
                <a:spcPct val="120000"/>
              </a:lnSpc>
            </a:pPr>
            <a:endParaRPr lang="en-US" altLang="en-US" sz="1200">
              <a:latin typeface="Open Sans" charset="0"/>
              <a:ea typeface="MS PGothic" charset="-128"/>
            </a:endParaRPr>
          </a:p>
          <a:p>
            <a:pPr lvl="1">
              <a:lnSpc>
                <a:spcPct val="120000"/>
              </a:lnSpc>
            </a:pPr>
            <a:r>
              <a:rPr lang="en-US" altLang="en-US" sz="2400">
                <a:latin typeface="Open Sans" charset="0"/>
                <a:ea typeface="MS PGothic" charset="-128"/>
              </a:rPr>
              <a:t>Limit sedentary screen time to ≤2 hours per day </a:t>
            </a:r>
          </a:p>
          <a:p>
            <a:pPr>
              <a:lnSpc>
                <a:spcPct val="120000"/>
              </a:lnSpc>
            </a:pPr>
            <a:endParaRPr lang="en-US" altLang="en-US" sz="2000" b="0">
              <a:ea typeface="MS PGothic" charset="-128"/>
            </a:endParaRPr>
          </a:p>
        </p:txBody>
      </p:sp>
      <p:sp>
        <p:nvSpPr>
          <p:cNvPr id="33796"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35.  Type 2 Diabetes in Children &amp; Adolescents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726830" y="567014"/>
            <a:ext cx="7573107" cy="5548507"/>
          </a:xfrm>
          <a:prstGeom prst="rect">
            <a:avLst/>
          </a:prstGeom>
        </p:spPr>
        <p:txBody>
          <a:bodyPr wrap="square">
            <a:spAutoFit/>
          </a:bodyPr>
          <a:lstStyle/>
          <a:p>
            <a:pPr algn="ctr">
              <a:lnSpc>
                <a:spcPct val="107000"/>
              </a:lnSpc>
              <a:spcAft>
                <a:spcPts val="800"/>
              </a:spcAft>
            </a:pPr>
            <a:r>
              <a:rPr lang="en-CA" sz="2400" b="1" dirty="0" smtClean="0">
                <a:solidFill>
                  <a:srgbClr val="000000"/>
                </a:solidFill>
                <a:latin typeface="Open Sans" charset="0"/>
                <a:ea typeface="Calibri" charset="0"/>
                <a:cs typeface="Open Sans" charset="0"/>
              </a:rPr>
              <a:t>Disclaimer</a:t>
            </a:r>
          </a:p>
          <a:p>
            <a:pPr>
              <a:lnSpc>
                <a:spcPct val="107000"/>
              </a:lnSpc>
              <a:spcAft>
                <a:spcPts val="800"/>
              </a:spcAft>
            </a:pPr>
            <a:endParaRPr lang="en-CA" sz="1800" dirty="0" smtClean="0">
              <a:solidFill>
                <a:srgbClr val="000000"/>
              </a:solidFill>
              <a:latin typeface="Open Sans" charset="0"/>
              <a:ea typeface="Calibri" charset="0"/>
              <a:cs typeface="Open Sans" charset="0"/>
            </a:endParaRPr>
          </a:p>
          <a:p>
            <a:pPr>
              <a:lnSpc>
                <a:spcPct val="107000"/>
              </a:lnSpc>
              <a:spcAft>
                <a:spcPts val="800"/>
              </a:spcAft>
            </a:pPr>
            <a:r>
              <a:rPr lang="en-CA" sz="1800" dirty="0" smtClean="0">
                <a:solidFill>
                  <a:srgbClr val="000000"/>
                </a:solidFill>
                <a:latin typeface="Open Sans" charset="0"/>
                <a:ea typeface="Calibri" charset="0"/>
                <a:cs typeface="Open Sans" charset="0"/>
              </a:rPr>
              <a:t>All </a:t>
            </a:r>
            <a:r>
              <a:rPr lang="en-CA" sz="1800" dirty="0">
                <a:solidFill>
                  <a:srgbClr val="000000"/>
                </a:solidFill>
                <a:latin typeface="Open Sans" charset="0"/>
                <a:ea typeface="Calibri" charset="0"/>
                <a:cs typeface="Open Sans" charset="0"/>
              </a:rPr>
              <a:t>Content contained on this slide deck is the property of Diabetes Canada, its content suppliers or its licensors as the case may be, and is protected by Canadian and international copyright, trademark, and other applicable laws. Diabetes Canada grants personal, limited, revocable, non-transferable and non-exclusive license to access and read content in this slide deck for personal, </a:t>
            </a:r>
            <a:r>
              <a:rPr lang="en-CA" sz="1800" b="1" dirty="0">
                <a:solidFill>
                  <a:srgbClr val="000000"/>
                </a:solidFill>
                <a:latin typeface="Open Sans" charset="0"/>
                <a:ea typeface="Calibri" charset="0"/>
                <a:cs typeface="Open Sans" charset="0"/>
              </a:rPr>
              <a:t>non-commercial</a:t>
            </a:r>
            <a:r>
              <a:rPr lang="en-CA" sz="1800" dirty="0">
                <a:solidFill>
                  <a:srgbClr val="000000"/>
                </a:solidFill>
                <a:latin typeface="Open Sans" charset="0"/>
                <a:ea typeface="Calibri" charset="0"/>
                <a:cs typeface="Open Sans" charset="0"/>
              </a:rPr>
              <a:t> and not-for-profit use only. The slide deck is made available for lawful, personal use only and </a:t>
            </a:r>
            <a:r>
              <a:rPr lang="en-CA" sz="1800" b="1" dirty="0">
                <a:solidFill>
                  <a:srgbClr val="000000"/>
                </a:solidFill>
                <a:latin typeface="Open Sans" charset="0"/>
                <a:ea typeface="Calibri" charset="0"/>
                <a:cs typeface="Open Sans" charset="0"/>
              </a:rPr>
              <a:t>not for commercial use</a:t>
            </a:r>
            <a:r>
              <a:rPr lang="en-CA" sz="1800" b="1" dirty="0" smtClean="0">
                <a:solidFill>
                  <a:srgbClr val="000000"/>
                </a:solidFill>
                <a:latin typeface="Open Sans" charset="0"/>
                <a:ea typeface="Calibri" charset="0"/>
                <a:cs typeface="Open Sans" charset="0"/>
              </a:rPr>
              <a:t>.</a:t>
            </a:r>
          </a:p>
          <a:p>
            <a:pPr>
              <a:lnSpc>
                <a:spcPct val="107000"/>
              </a:lnSpc>
              <a:spcAft>
                <a:spcPts val="800"/>
              </a:spcAft>
            </a:pPr>
            <a:endParaRPr lang="en-US" sz="1800" dirty="0">
              <a:latin typeface="Calibri" charset="0"/>
              <a:ea typeface="Calibri" charset="0"/>
              <a:cs typeface="Times New Roman" charset="0"/>
            </a:endParaRPr>
          </a:p>
          <a:p>
            <a:pPr>
              <a:lnSpc>
                <a:spcPct val="107000"/>
              </a:lnSpc>
              <a:spcAft>
                <a:spcPts val="800"/>
              </a:spcAft>
            </a:pPr>
            <a:r>
              <a:rPr lang="en-CA" sz="1800" b="1" dirty="0">
                <a:solidFill>
                  <a:srgbClr val="000000"/>
                </a:solidFill>
                <a:latin typeface="Open Sans" charset="0"/>
                <a:ea typeface="Calibri" charset="0"/>
                <a:cs typeface="Open Sans" charset="0"/>
              </a:rPr>
              <a:t>The unauthorized reproduction, distribution of this copyrighted work is not permitted.</a:t>
            </a:r>
            <a:endParaRPr lang="en-US" sz="1800" dirty="0">
              <a:latin typeface="Calibri" charset="0"/>
              <a:ea typeface="Calibri" charset="0"/>
              <a:cs typeface="Times New Roman" charset="0"/>
            </a:endParaRPr>
          </a:p>
          <a:p>
            <a:pPr>
              <a:lnSpc>
                <a:spcPct val="107000"/>
              </a:lnSpc>
              <a:spcAft>
                <a:spcPts val="800"/>
              </a:spcAft>
            </a:pPr>
            <a:endParaRPr lang="en-CA" sz="1800" b="1" dirty="0" smtClean="0">
              <a:solidFill>
                <a:srgbClr val="000000"/>
              </a:solidFill>
              <a:latin typeface="Open Sans" charset="0"/>
              <a:ea typeface="Calibri" charset="0"/>
              <a:cs typeface="Open Sans" charset="0"/>
            </a:endParaRPr>
          </a:p>
          <a:p>
            <a:pPr>
              <a:lnSpc>
                <a:spcPct val="107000"/>
              </a:lnSpc>
              <a:spcAft>
                <a:spcPts val="800"/>
              </a:spcAft>
            </a:pPr>
            <a:r>
              <a:rPr lang="en-CA" sz="1800" b="1" dirty="0" smtClean="0">
                <a:solidFill>
                  <a:srgbClr val="000000"/>
                </a:solidFill>
                <a:latin typeface="Open Sans" charset="0"/>
                <a:ea typeface="Calibri" charset="0"/>
                <a:cs typeface="Open Sans" charset="0"/>
              </a:rPr>
              <a:t>For </a:t>
            </a:r>
            <a:r>
              <a:rPr lang="en-CA" sz="1800" b="1" dirty="0">
                <a:solidFill>
                  <a:srgbClr val="000000"/>
                </a:solidFill>
                <a:latin typeface="Open Sans" charset="0"/>
                <a:ea typeface="Calibri" charset="0"/>
                <a:cs typeface="Open Sans" charset="0"/>
              </a:rPr>
              <a:t>permission to use this slide deck for commercial or any use other than personal, please contact </a:t>
            </a:r>
            <a:r>
              <a:rPr lang="en-CA" sz="1800" u="sng" dirty="0">
                <a:solidFill>
                  <a:srgbClr val="0563C1"/>
                </a:solidFill>
                <a:latin typeface="Open Sans" charset="0"/>
                <a:ea typeface="Calibri" charset="0"/>
                <a:cs typeface="Open Sans" charset="0"/>
                <a:hlinkClick r:id="rId2"/>
              </a:rPr>
              <a:t>guidelines@diabetes.ca</a:t>
            </a:r>
            <a:r>
              <a:rPr lang="en-CA" sz="1800" b="1" dirty="0">
                <a:solidFill>
                  <a:srgbClr val="000000"/>
                </a:solidFill>
                <a:latin typeface="Open Sans" charset="0"/>
                <a:ea typeface="Calibri" charset="0"/>
                <a:cs typeface="Open Sans" charset="0"/>
              </a:rPr>
              <a:t> </a:t>
            </a:r>
            <a:endParaRPr lang="en-US" sz="1800" dirty="0">
              <a:effectLst/>
              <a:latin typeface="Calibri" charset="0"/>
              <a:ea typeface="Calibri" charset="0"/>
              <a:cs typeface="Times New Roman" charset="0"/>
            </a:endParaRPr>
          </a:p>
        </p:txBody>
      </p:sp>
    </p:spTree>
    <p:extLst>
      <p:ext uri="{BB962C8B-B14F-4D97-AF65-F5344CB8AC3E}">
        <p14:creationId xmlns:p14="http://schemas.microsoft.com/office/powerpoint/2010/main" val="18730848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p:cNvSpPr>
            <a:spLocks noGrp="1"/>
          </p:cNvSpPr>
          <p:nvPr>
            <p:ph type="title" idx="4294967295"/>
          </p:nvPr>
        </p:nvSpPr>
        <p:spPr>
          <a:xfrm>
            <a:off x="687388" y="608013"/>
            <a:ext cx="7775575" cy="1144587"/>
          </a:xfrm>
        </p:spPr>
        <p:txBody>
          <a:bodyPr/>
          <a:lstStyle/>
          <a:p>
            <a:r>
              <a:rPr lang="en-US" altLang="en-US" sz="3600">
                <a:ea typeface="MS PGothic" charset="-128"/>
              </a:rPr>
              <a:t>Management (mental health)</a:t>
            </a:r>
            <a:r>
              <a:rPr lang="en-US" altLang="en-US" sz="4400">
                <a:latin typeface="Arial" charset="0"/>
                <a:ea typeface="MS PGothic" charset="-128"/>
              </a:rPr>
              <a:t> </a:t>
            </a:r>
          </a:p>
        </p:txBody>
      </p:sp>
      <p:sp>
        <p:nvSpPr>
          <p:cNvPr id="49154" name="Rectangle 3"/>
          <p:cNvSpPr>
            <a:spLocks noGrp="1" noChangeArrowheads="1"/>
          </p:cNvSpPr>
          <p:nvPr>
            <p:ph type="body" idx="4294967295"/>
          </p:nvPr>
        </p:nvSpPr>
        <p:spPr>
          <a:xfrm>
            <a:off x="838200" y="1752600"/>
            <a:ext cx="7775575" cy="4114800"/>
          </a:xfrm>
        </p:spPr>
        <p:txBody>
          <a:bodyPr/>
          <a:lstStyle/>
          <a:p>
            <a:pPr>
              <a:lnSpc>
                <a:spcPct val="120000"/>
              </a:lnSpc>
            </a:pPr>
            <a:r>
              <a:rPr lang="en-US" altLang="en-US" b="0">
                <a:ea typeface="MS PGothic" charset="-128"/>
              </a:rPr>
              <a:t>Psychological issues (depression, binge eating, smoking cessation) need to be addressed and interventions offered as required</a:t>
            </a:r>
          </a:p>
          <a:p>
            <a:pPr>
              <a:lnSpc>
                <a:spcPct val="120000"/>
              </a:lnSpc>
              <a:buFont typeface="Arial" charset="0"/>
              <a:buNone/>
            </a:pPr>
            <a:endParaRPr lang="en-US" altLang="en-US" b="0">
              <a:ea typeface="MS PGothic" charset="-128"/>
            </a:endParaRPr>
          </a:p>
          <a:p>
            <a:pPr algn="ctr">
              <a:lnSpc>
                <a:spcPct val="120000"/>
              </a:lnSpc>
              <a:buFont typeface="Arial" charset="0"/>
              <a:buNone/>
            </a:pPr>
            <a:r>
              <a:rPr lang="en-US" altLang="en-US" sz="2800">
                <a:ea typeface="MS PGothic" charset="-128"/>
              </a:rPr>
              <a:t>19.4% have neuropsychiatric disorder </a:t>
            </a:r>
          </a:p>
          <a:p>
            <a:pPr algn="ctr">
              <a:lnSpc>
                <a:spcPct val="120000"/>
              </a:lnSpc>
              <a:buFont typeface="Arial" charset="0"/>
              <a:buNone/>
            </a:pPr>
            <a:r>
              <a:rPr lang="en-US" altLang="en-US" sz="2800">
                <a:ea typeface="MS PGothic" charset="-128"/>
              </a:rPr>
              <a:t>at presentation of type 2 diabetes</a:t>
            </a:r>
          </a:p>
          <a:p>
            <a:pPr lvl="1">
              <a:lnSpc>
                <a:spcPct val="120000"/>
              </a:lnSpc>
              <a:buFont typeface="Arial" charset="0"/>
              <a:buNone/>
            </a:pPr>
            <a:endParaRPr lang="en-CA" altLang="en-US" sz="2400">
              <a:ea typeface="MS PGothic" charset="-128"/>
            </a:endParaRPr>
          </a:p>
        </p:txBody>
      </p:sp>
      <p:sp>
        <p:nvSpPr>
          <p:cNvPr id="49155" name="Rectangle 1"/>
          <p:cNvSpPr>
            <a:spLocks noChangeArrowheads="1"/>
          </p:cNvSpPr>
          <p:nvPr/>
        </p:nvSpPr>
        <p:spPr bwMode="auto">
          <a:xfrm>
            <a:off x="1270000" y="3790950"/>
            <a:ext cx="6816725" cy="1447800"/>
          </a:xfrm>
          <a:prstGeom prst="rect">
            <a:avLst/>
          </a:prstGeom>
          <a:noFill/>
          <a:ln w="57150">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a:endParaRPr lang="en-CA" altLang="en-US" sz="3200">
              <a:latin typeface="Arial" charset="0"/>
            </a:endParaRPr>
          </a:p>
        </p:txBody>
      </p:sp>
      <p:sp>
        <p:nvSpPr>
          <p:cNvPr id="49156" name="TextBox 2"/>
          <p:cNvSpPr txBox="1">
            <a:spLocks noChangeArrowheads="1"/>
          </p:cNvSpPr>
          <p:nvPr/>
        </p:nvSpPr>
        <p:spPr bwMode="auto">
          <a:xfrm>
            <a:off x="293688" y="6318250"/>
            <a:ext cx="5486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1200"/>
              <a:t>Levitt K, et al. Pediatr Diabetes 2005;6(2):84-89.</a:t>
            </a:r>
          </a:p>
        </p:txBody>
      </p:sp>
      <p:sp>
        <p:nvSpPr>
          <p:cNvPr id="34822"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35.  Type 2 Diabetes in Children &amp; Adolescents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Grp="1"/>
          </p:cNvSpPr>
          <p:nvPr>
            <p:ph type="title" idx="4294967295"/>
          </p:nvPr>
        </p:nvSpPr>
        <p:spPr>
          <a:xfrm>
            <a:off x="381000" y="457200"/>
            <a:ext cx="8761413" cy="1144588"/>
          </a:xfrm>
        </p:spPr>
        <p:txBody>
          <a:bodyPr/>
          <a:lstStyle/>
          <a:p>
            <a:r>
              <a:rPr lang="en-US" altLang="en-US" sz="3200">
                <a:ea typeface="MS PGothic" charset="-128"/>
              </a:rPr>
              <a:t>Management of severe metabolic decompensation</a:t>
            </a:r>
          </a:p>
        </p:txBody>
      </p:sp>
      <p:sp>
        <p:nvSpPr>
          <p:cNvPr id="51202" name="Rectangle 3"/>
          <p:cNvSpPr>
            <a:spLocks noGrp="1" noChangeArrowheads="1"/>
          </p:cNvSpPr>
          <p:nvPr>
            <p:ph type="body" idx="4294967295"/>
          </p:nvPr>
        </p:nvSpPr>
        <p:spPr>
          <a:xfrm>
            <a:off x="762000" y="1800225"/>
            <a:ext cx="7775575" cy="4114800"/>
          </a:xfrm>
        </p:spPr>
        <p:txBody>
          <a:bodyPr/>
          <a:lstStyle/>
          <a:p>
            <a:pPr>
              <a:lnSpc>
                <a:spcPct val="130000"/>
              </a:lnSpc>
            </a:pPr>
            <a:r>
              <a:rPr lang="en-US" altLang="en-US" b="0">
                <a:ea typeface="MS PGothic" charset="-128"/>
              </a:rPr>
              <a:t>Severe metabolic decompensation at diagnosis</a:t>
            </a:r>
          </a:p>
          <a:p>
            <a:pPr lvl="1">
              <a:lnSpc>
                <a:spcPct val="110000"/>
              </a:lnSpc>
            </a:pPr>
            <a:r>
              <a:rPr lang="en-US" altLang="en-US">
                <a:latin typeface="Open Sans" charset="0"/>
                <a:ea typeface="MS PGothic" charset="-128"/>
              </a:rPr>
              <a:t>DKA</a:t>
            </a:r>
          </a:p>
          <a:p>
            <a:pPr lvl="1">
              <a:lnSpc>
                <a:spcPct val="110000"/>
              </a:lnSpc>
            </a:pPr>
            <a:r>
              <a:rPr lang="en-US" altLang="en-US">
                <a:latin typeface="Open Sans" charset="0"/>
                <a:ea typeface="MS PGothic" charset="-128"/>
              </a:rPr>
              <a:t>A1C ≥9.0%</a:t>
            </a:r>
          </a:p>
          <a:p>
            <a:pPr lvl="1">
              <a:lnSpc>
                <a:spcPct val="110000"/>
              </a:lnSpc>
            </a:pPr>
            <a:r>
              <a:rPr lang="en-US" altLang="en-US">
                <a:latin typeface="Open Sans" charset="0"/>
                <a:ea typeface="MS PGothic" charset="-128"/>
              </a:rPr>
              <a:t>Symptoms of severe hyperglycemia </a:t>
            </a:r>
          </a:p>
          <a:p>
            <a:pPr lvl="1">
              <a:lnSpc>
                <a:spcPct val="130000"/>
              </a:lnSpc>
              <a:buFont typeface="Arial" charset="0"/>
              <a:buNone/>
            </a:pPr>
            <a:endParaRPr lang="en-US" altLang="en-US">
              <a:latin typeface="Open Sans" charset="0"/>
              <a:ea typeface="MS PGothic" charset="-128"/>
            </a:endParaRPr>
          </a:p>
          <a:p>
            <a:pPr lvl="1">
              <a:lnSpc>
                <a:spcPct val="130000"/>
              </a:lnSpc>
              <a:buFont typeface="Arial" charset="0"/>
              <a:buNone/>
            </a:pPr>
            <a:endParaRPr lang="en-US" altLang="en-US">
              <a:ea typeface="MS PGothic" charset="-128"/>
            </a:endParaRPr>
          </a:p>
          <a:p>
            <a:pPr lvl="1">
              <a:lnSpc>
                <a:spcPct val="130000"/>
              </a:lnSpc>
              <a:buFont typeface="Arial" charset="0"/>
              <a:buNone/>
            </a:pPr>
            <a:endParaRPr lang="en-US" altLang="en-US">
              <a:ea typeface="MS PGothic" charset="-128"/>
            </a:endParaRPr>
          </a:p>
          <a:p>
            <a:pPr>
              <a:lnSpc>
                <a:spcPct val="130000"/>
              </a:lnSpc>
            </a:pPr>
            <a:r>
              <a:rPr lang="en-US" altLang="en-US" sz="2000" b="0">
                <a:ea typeface="MS PGothic" charset="-128"/>
              </a:rPr>
              <a:t>May wean insulin once glycemic targets are achieved, particularly if healthy behaviour interventions are effectively adopted</a:t>
            </a:r>
            <a:r>
              <a:rPr lang="en-US" altLang="en-US" sz="2400" b="0">
                <a:ea typeface="MS PGothic" charset="-128"/>
              </a:rPr>
              <a:t> </a:t>
            </a:r>
          </a:p>
          <a:p>
            <a:pPr>
              <a:lnSpc>
                <a:spcPct val="130000"/>
              </a:lnSpc>
            </a:pPr>
            <a:endParaRPr lang="en-US" altLang="en-US" sz="1600" b="0">
              <a:ea typeface="MS PGothic" charset="-128"/>
            </a:endParaRPr>
          </a:p>
        </p:txBody>
      </p:sp>
      <p:sp>
        <p:nvSpPr>
          <p:cNvPr id="51203" name="TextBox 1"/>
          <p:cNvSpPr txBox="1">
            <a:spLocks noChangeArrowheads="1"/>
          </p:cNvSpPr>
          <p:nvPr/>
        </p:nvSpPr>
        <p:spPr bwMode="auto">
          <a:xfrm>
            <a:off x="606425" y="4527550"/>
            <a:ext cx="795655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ctr" eaLnBrk="1" hangingPunct="1"/>
            <a:r>
              <a:rPr lang="en-US" altLang="en-US" sz="2800" b="1"/>
              <a:t>INSULIN + METFORMIN*</a:t>
            </a:r>
          </a:p>
          <a:p>
            <a:pPr algn="ctr" eaLnBrk="1" hangingPunct="1"/>
            <a:r>
              <a:rPr lang="en-US" altLang="en-US" sz="2800" b="1"/>
              <a:t> </a:t>
            </a:r>
            <a:r>
              <a:rPr lang="en-US" altLang="en-US" b="1"/>
              <a:t>(*once acidosis resolved)</a:t>
            </a:r>
          </a:p>
        </p:txBody>
      </p:sp>
      <p:sp>
        <p:nvSpPr>
          <p:cNvPr id="3" name="Down Arrow 2"/>
          <p:cNvSpPr/>
          <p:nvPr/>
        </p:nvSpPr>
        <p:spPr bwMode="auto">
          <a:xfrm>
            <a:off x="4038600" y="3886200"/>
            <a:ext cx="609600" cy="609600"/>
          </a:xfrm>
          <a:prstGeom prst="downArrow">
            <a:avLst/>
          </a:prstGeom>
          <a:solidFill>
            <a:schemeClr val="accent6">
              <a:lumMod val="75000"/>
            </a:schemeClr>
          </a:solidFill>
          <a:ln w="9525" cap="flat" cmpd="sng" algn="ctr">
            <a:solidFill>
              <a:schemeClr val="tx1"/>
            </a:solidFill>
            <a:prstDash val="solid"/>
            <a:round/>
            <a:headEnd type="none" w="med" len="med"/>
            <a:tailEnd type="none" w="med" len="med"/>
          </a:ln>
          <a:effectLst/>
        </p:spPr>
        <p:txBody>
          <a:bodyPr/>
          <a:lstStyle/>
          <a:p>
            <a:pPr defTabSz="914400" eaLnBrk="0" hangingPunct="0">
              <a:defRPr/>
            </a:pPr>
            <a:endParaRPr lang="en-US" dirty="0">
              <a:latin typeface="Arial" charset="0"/>
              <a:ea typeface="MS PGothic" pitchFamily="34" charset="-128"/>
              <a:cs typeface="Arial" panose="020B0604020202020204" pitchFamily="34" charset="0"/>
            </a:endParaRPr>
          </a:p>
        </p:txBody>
      </p:sp>
      <p:sp>
        <p:nvSpPr>
          <p:cNvPr id="35846"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35.  Type 2 Diabetes in Children &amp; Adolescents  </a:t>
            </a:r>
          </a:p>
        </p:txBody>
      </p:sp>
      <p:sp>
        <p:nvSpPr>
          <p:cNvPr id="51207" name="Text Box 7"/>
          <p:cNvSpPr txBox="1">
            <a:spLocks noChangeArrowheads="1"/>
          </p:cNvSpPr>
          <p:nvPr/>
        </p:nvSpPr>
        <p:spPr bwMode="auto">
          <a:xfrm>
            <a:off x="661988" y="6399213"/>
            <a:ext cx="3879850" cy="304800"/>
          </a:xfrm>
          <a:prstGeom prst="rect">
            <a:avLst/>
          </a:prstGeom>
          <a:noFill/>
          <a:ln>
            <a:noFill/>
          </a:ln>
          <a:effectLst>
            <a:prstShdw prst="shdw17" dist="17961" dir="2700000">
              <a:schemeClr val="accent1">
                <a:gamma/>
                <a:shade val="60000"/>
                <a:invGamma/>
                <a:alpha val="74998"/>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a:solidFill>
                  <a:schemeClr val="tx1"/>
                </a:solidFill>
                <a:latin typeface="Calibri" charset="0"/>
                <a:ea typeface="MS PGothic" charset="-128"/>
              </a:defRPr>
            </a:lvl1pPr>
            <a:lvl2pPr eaLnBrk="0" hangingPunct="0">
              <a:defRPr sz="2400">
                <a:solidFill>
                  <a:schemeClr val="tx1"/>
                </a:solidFill>
                <a:latin typeface="Calibri" charset="0"/>
                <a:ea typeface="MS PGothic" charset="-128"/>
              </a:defRPr>
            </a:lvl2pPr>
            <a:lvl3pPr eaLnBrk="0" hangingPunct="0">
              <a:defRPr sz="2400">
                <a:solidFill>
                  <a:schemeClr val="tx1"/>
                </a:solidFill>
                <a:latin typeface="Calibri" charset="0"/>
                <a:ea typeface="MS PGothic" charset="-128"/>
              </a:defRPr>
            </a:lvl3pPr>
            <a:lvl4pPr eaLnBrk="0" hangingPunct="0">
              <a:defRPr sz="2400">
                <a:solidFill>
                  <a:schemeClr val="tx1"/>
                </a:solidFill>
                <a:latin typeface="Calibri" charset="0"/>
                <a:ea typeface="MS PGothic" charset="-128"/>
              </a:defRPr>
            </a:lvl4pPr>
            <a:lvl5pPr eaLnBrk="0" hangingPunct="0">
              <a:defRPr sz="2400">
                <a:solidFill>
                  <a:schemeClr val="tx1"/>
                </a:solidFill>
                <a:latin typeface="Calibri" charset="0"/>
                <a:ea typeface="MS PGothic" charset="-128"/>
              </a:defRPr>
            </a:lvl5pPr>
            <a:lvl6pPr marL="2139950" indent="146050" eaLnBrk="0" fontAlgn="base" hangingPunct="0">
              <a:spcBef>
                <a:spcPct val="0"/>
              </a:spcBef>
              <a:spcAft>
                <a:spcPct val="0"/>
              </a:spcAft>
              <a:defRPr sz="2400">
                <a:solidFill>
                  <a:schemeClr val="tx1"/>
                </a:solidFill>
                <a:latin typeface="Calibri" charset="0"/>
                <a:ea typeface="MS PGothic" charset="-128"/>
              </a:defRPr>
            </a:lvl6pPr>
            <a:lvl7pPr marL="2597150" indent="146050" eaLnBrk="0" fontAlgn="base" hangingPunct="0">
              <a:spcBef>
                <a:spcPct val="0"/>
              </a:spcBef>
              <a:spcAft>
                <a:spcPct val="0"/>
              </a:spcAft>
              <a:defRPr sz="2400">
                <a:solidFill>
                  <a:schemeClr val="tx1"/>
                </a:solidFill>
                <a:latin typeface="Calibri" charset="0"/>
                <a:ea typeface="MS PGothic" charset="-128"/>
              </a:defRPr>
            </a:lvl7pPr>
            <a:lvl8pPr marL="3054350" indent="146050" eaLnBrk="0" fontAlgn="base" hangingPunct="0">
              <a:spcBef>
                <a:spcPct val="0"/>
              </a:spcBef>
              <a:spcAft>
                <a:spcPct val="0"/>
              </a:spcAft>
              <a:defRPr sz="2400">
                <a:solidFill>
                  <a:schemeClr val="tx1"/>
                </a:solidFill>
                <a:latin typeface="Calibri" charset="0"/>
                <a:ea typeface="MS PGothic" charset="-128"/>
              </a:defRPr>
            </a:lvl8pPr>
            <a:lvl9pPr marL="3511550" indent="14605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a:t>DKA, diabetic ketoacidosis</a:t>
            </a:r>
            <a:endParaRPr lang="en-CA" altLang="en-US" sz="140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p:cNvSpPr>
            <a:spLocks noGrp="1"/>
          </p:cNvSpPr>
          <p:nvPr>
            <p:ph type="title" idx="4294967295"/>
          </p:nvPr>
        </p:nvSpPr>
        <p:spPr>
          <a:xfrm>
            <a:off x="687388" y="760413"/>
            <a:ext cx="7775575" cy="1144587"/>
          </a:xfrm>
        </p:spPr>
        <p:txBody>
          <a:bodyPr/>
          <a:lstStyle/>
          <a:p>
            <a:r>
              <a:rPr lang="en-US" altLang="en-US" sz="3200">
                <a:ea typeface="MS PGothic" charset="-128"/>
              </a:rPr>
              <a:t>Management  (Non-insulin Antihyperglycemic Agents)</a:t>
            </a:r>
          </a:p>
        </p:txBody>
      </p:sp>
      <p:sp>
        <p:nvSpPr>
          <p:cNvPr id="53250" name="Rectangle 3"/>
          <p:cNvSpPr>
            <a:spLocks noGrp="1"/>
          </p:cNvSpPr>
          <p:nvPr>
            <p:ph type="body" idx="4294967295"/>
          </p:nvPr>
        </p:nvSpPr>
        <p:spPr>
          <a:xfrm>
            <a:off x="762000" y="2009775"/>
            <a:ext cx="7620000" cy="4114800"/>
          </a:xfrm>
        </p:spPr>
        <p:txBody>
          <a:bodyPr/>
          <a:lstStyle/>
          <a:p>
            <a:pPr>
              <a:lnSpc>
                <a:spcPct val="110000"/>
              </a:lnSpc>
            </a:pPr>
            <a:r>
              <a:rPr lang="en-US" altLang="en-US" sz="2800" b="0">
                <a:ea typeface="MS PGothic" charset="-128"/>
              </a:rPr>
              <a:t>Limited data about the safety or efficacy of non-insulin antihyperglycemic agents in children</a:t>
            </a:r>
          </a:p>
          <a:p>
            <a:pPr lvl="1">
              <a:lnSpc>
                <a:spcPct val="110000"/>
              </a:lnSpc>
            </a:pPr>
            <a:endParaRPr lang="en-US" altLang="en-US" sz="2400">
              <a:ea typeface="MS PGothic" charset="-128"/>
            </a:endParaRPr>
          </a:p>
          <a:p>
            <a:pPr>
              <a:lnSpc>
                <a:spcPct val="110000"/>
              </a:lnSpc>
            </a:pPr>
            <a:r>
              <a:rPr lang="en-US" altLang="en-US" sz="2800" b="0">
                <a:ea typeface="MS PGothic" charset="-128"/>
              </a:rPr>
              <a:t>None of the non-insulin antihyperglycemic agents have been approved by Health Canada for use in children </a:t>
            </a:r>
            <a:endParaRPr lang="en-US" altLang="en-US" sz="2800" b="0">
              <a:latin typeface="Arial" charset="0"/>
              <a:ea typeface="MS PGothic" charset="-128"/>
            </a:endParaRPr>
          </a:p>
          <a:p>
            <a:pPr>
              <a:lnSpc>
                <a:spcPct val="110000"/>
              </a:lnSpc>
            </a:pPr>
            <a:endParaRPr lang="en-US" altLang="en-US" sz="2800" b="0">
              <a:ea typeface="MS PGothic" charset="-128"/>
            </a:endParaRPr>
          </a:p>
        </p:txBody>
      </p:sp>
      <p:sp>
        <p:nvSpPr>
          <p:cNvPr id="36868"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35.  Type 2 Diabetes in Children &amp; Adolescents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Grp="1"/>
          </p:cNvSpPr>
          <p:nvPr>
            <p:ph type="title" idx="4294967295"/>
          </p:nvPr>
        </p:nvSpPr>
        <p:spPr>
          <a:xfrm>
            <a:off x="684213" y="608013"/>
            <a:ext cx="7775575" cy="1144587"/>
          </a:xfrm>
        </p:spPr>
        <p:txBody>
          <a:bodyPr/>
          <a:lstStyle/>
          <a:p>
            <a:r>
              <a:rPr lang="en-US" altLang="en-US" sz="3600">
                <a:latin typeface="Arial" charset="0"/>
                <a:ea typeface="MS PGothic" charset="-128"/>
              </a:rPr>
              <a:t>Pharmacotherapy</a:t>
            </a:r>
          </a:p>
        </p:txBody>
      </p:sp>
      <p:sp>
        <p:nvSpPr>
          <p:cNvPr id="55298" name="Rectangle 3"/>
          <p:cNvSpPr>
            <a:spLocks noGrp="1"/>
          </p:cNvSpPr>
          <p:nvPr>
            <p:ph type="body" idx="4294967295"/>
          </p:nvPr>
        </p:nvSpPr>
        <p:spPr>
          <a:xfrm>
            <a:off x="758825" y="1600200"/>
            <a:ext cx="7775575" cy="4114800"/>
          </a:xfrm>
        </p:spPr>
        <p:txBody>
          <a:bodyPr/>
          <a:lstStyle/>
          <a:p>
            <a:pPr>
              <a:lnSpc>
                <a:spcPct val="120000"/>
              </a:lnSpc>
            </a:pPr>
            <a:r>
              <a:rPr lang="en-US" altLang="en-US" sz="2400" b="0">
                <a:ea typeface="MS PGothic" charset="-128"/>
              </a:rPr>
              <a:t>Metformin has been shown to be safe in adolescents for up to 16 weeks, reducing A1C by 1.0% - 2.0% and lowering FPG with similar side effects as seen in adults</a:t>
            </a:r>
          </a:p>
          <a:p>
            <a:pPr>
              <a:lnSpc>
                <a:spcPct val="120000"/>
              </a:lnSpc>
            </a:pPr>
            <a:r>
              <a:rPr lang="en-US" altLang="en-US" sz="2400" b="0">
                <a:ea typeface="MS PGothic" charset="-128"/>
              </a:rPr>
              <a:t>Glimepiride has also been shown to be safe and effective in adolescents for up to 24 weeks, reducing A1C (-0.54%) but </a:t>
            </a:r>
            <a:r>
              <a:rPr lang="en-US" altLang="en-US" sz="2400" b="0" i="1">
                <a:ea typeface="MS PGothic" charset="-128"/>
              </a:rPr>
              <a:t>weight gain of 1.3 kg </a:t>
            </a:r>
          </a:p>
          <a:p>
            <a:pPr>
              <a:lnSpc>
                <a:spcPct val="120000"/>
              </a:lnSpc>
            </a:pPr>
            <a:r>
              <a:rPr lang="en-US" altLang="en-US" sz="2400" b="0">
                <a:ea typeface="MS PGothic" charset="-128"/>
              </a:rPr>
              <a:t>Therefore, metformin preferred over glimepiride</a:t>
            </a:r>
          </a:p>
        </p:txBody>
      </p:sp>
      <p:sp>
        <p:nvSpPr>
          <p:cNvPr id="55299" name="TextBox 3"/>
          <p:cNvSpPr txBox="1">
            <a:spLocks noChangeArrowheads="1"/>
          </p:cNvSpPr>
          <p:nvPr/>
        </p:nvSpPr>
        <p:spPr bwMode="auto">
          <a:xfrm>
            <a:off x="304800" y="6145213"/>
            <a:ext cx="54864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1200"/>
              <a:t>Jones KL et al. Diabetes Care 2002;25(1):89-94.</a:t>
            </a:r>
          </a:p>
          <a:p>
            <a:pPr eaLnBrk="1" hangingPunct="1"/>
            <a:r>
              <a:rPr lang="en-US" altLang="en-US" sz="1200"/>
              <a:t>Gottschalk M et al. Diabetes Care 2007;30(4):790-794.</a:t>
            </a:r>
          </a:p>
          <a:p>
            <a:pPr eaLnBrk="1" hangingPunct="1"/>
            <a:r>
              <a:rPr lang="en-US" altLang="en-US" sz="1200" i="1"/>
              <a:t>FPG</a:t>
            </a:r>
            <a:r>
              <a:rPr lang="en-US" altLang="en-US" sz="1200"/>
              <a:t>, fasting plasma glucose</a:t>
            </a:r>
          </a:p>
        </p:txBody>
      </p:sp>
      <p:sp>
        <p:nvSpPr>
          <p:cNvPr id="38917"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35.  Type 2 Diabetes in Children &amp; Adolescents  </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p:cNvSpPr>
            <a:spLocks noGrp="1"/>
          </p:cNvSpPr>
          <p:nvPr>
            <p:ph type="title" idx="4294967295"/>
          </p:nvPr>
        </p:nvSpPr>
        <p:spPr>
          <a:xfrm>
            <a:off x="687388" y="608013"/>
            <a:ext cx="7775575" cy="1144587"/>
          </a:xfrm>
        </p:spPr>
        <p:txBody>
          <a:bodyPr/>
          <a:lstStyle/>
          <a:p>
            <a:r>
              <a:rPr lang="en-US" altLang="en-US" sz="4000">
                <a:latin typeface="Arial" charset="0"/>
                <a:ea typeface="MS PGothic" charset="-128"/>
              </a:rPr>
              <a:t>Management of metabolically stable</a:t>
            </a:r>
            <a:r>
              <a:rPr lang="en-US" altLang="en-US" sz="4000">
                <a:solidFill>
                  <a:srgbClr val="C00000"/>
                </a:solidFill>
                <a:latin typeface="Arial" charset="0"/>
                <a:ea typeface="MS PGothic" charset="-128"/>
              </a:rPr>
              <a:t> </a:t>
            </a:r>
          </a:p>
        </p:txBody>
      </p:sp>
      <p:sp>
        <p:nvSpPr>
          <p:cNvPr id="64515" name="Rectangle 3"/>
          <p:cNvSpPr>
            <a:spLocks noGrp="1" noChangeArrowheads="1"/>
          </p:cNvSpPr>
          <p:nvPr>
            <p:ph type="body" idx="4294967295"/>
          </p:nvPr>
        </p:nvSpPr>
        <p:spPr>
          <a:xfrm>
            <a:off x="758825" y="1979613"/>
            <a:ext cx="7874000" cy="4054475"/>
          </a:xfrm>
        </p:spPr>
        <p:txBody>
          <a:bodyPr/>
          <a:lstStyle/>
          <a:p>
            <a:pPr>
              <a:lnSpc>
                <a:spcPct val="120000"/>
              </a:lnSpc>
              <a:buFont typeface="Arial" pitchFamily="34" charset="0"/>
              <a:buChar char="•"/>
              <a:defRPr/>
            </a:pPr>
            <a:r>
              <a:rPr lang="en-US" b="0" dirty="0" smtClean="0">
                <a:solidFill>
                  <a:schemeClr val="tx1"/>
                </a:solidFill>
                <a:ea typeface="Open Sans" charset="0"/>
              </a:rPr>
              <a:t>Metformin should be initiated in conjunction with healthy </a:t>
            </a:r>
            <a:r>
              <a:rPr lang="en-US" b="0" dirty="0" err="1" smtClean="0">
                <a:solidFill>
                  <a:schemeClr val="tx1"/>
                </a:solidFill>
                <a:ea typeface="Open Sans" charset="0"/>
              </a:rPr>
              <a:t>behaviour</a:t>
            </a:r>
            <a:r>
              <a:rPr lang="en-US" b="0" dirty="0" smtClean="0">
                <a:solidFill>
                  <a:schemeClr val="tx1"/>
                </a:solidFill>
                <a:ea typeface="Open Sans" charset="0"/>
              </a:rPr>
              <a:t> interventions</a:t>
            </a:r>
          </a:p>
          <a:p>
            <a:pPr>
              <a:lnSpc>
                <a:spcPct val="120000"/>
              </a:lnSpc>
              <a:buFont typeface="Arial" pitchFamily="34" charset="0"/>
              <a:buChar char="•"/>
              <a:defRPr/>
            </a:pPr>
            <a:r>
              <a:rPr lang="en-US" b="0" dirty="0" smtClean="0">
                <a:solidFill>
                  <a:schemeClr val="tx1"/>
                </a:solidFill>
                <a:ea typeface="Open Sans" charset="0"/>
              </a:rPr>
              <a:t>If glycemic targets are not achieved within 3-6 months from diagnosis, then initiate basal insulin</a:t>
            </a:r>
          </a:p>
          <a:p>
            <a:pPr>
              <a:lnSpc>
                <a:spcPct val="120000"/>
              </a:lnSpc>
              <a:buFont typeface="Arial" pitchFamily="34" charset="0"/>
              <a:buChar char="•"/>
              <a:defRPr/>
            </a:pPr>
            <a:r>
              <a:rPr lang="en-US" b="0" dirty="0" smtClean="0">
                <a:solidFill>
                  <a:schemeClr val="tx1"/>
                </a:solidFill>
                <a:ea typeface="Open Sans" charset="0"/>
              </a:rPr>
              <a:t>If targets still not achieved on combination metformin and basal insulin, then add prandial insulin</a:t>
            </a:r>
          </a:p>
          <a:p>
            <a:pPr>
              <a:lnSpc>
                <a:spcPct val="120000"/>
              </a:lnSpc>
              <a:buFont typeface="Arial" pitchFamily="34" charset="0"/>
              <a:buChar char="•"/>
              <a:defRPr/>
            </a:pPr>
            <a:endParaRPr lang="en-US" b="0" dirty="0">
              <a:solidFill>
                <a:schemeClr val="tx1"/>
              </a:solidFill>
              <a:ea typeface="Open Sans" charset="0"/>
            </a:endParaRPr>
          </a:p>
          <a:p>
            <a:pPr>
              <a:lnSpc>
                <a:spcPct val="120000"/>
              </a:lnSpc>
              <a:buFont typeface="Arial" pitchFamily="34" charset="0"/>
              <a:buChar char="•"/>
              <a:defRPr/>
            </a:pPr>
            <a:endParaRPr lang="en-CA" b="0" dirty="0">
              <a:solidFill>
                <a:schemeClr val="tx1"/>
              </a:solidFill>
              <a:ea typeface="Open Sans" charset="0"/>
            </a:endParaRPr>
          </a:p>
          <a:p>
            <a:pPr marL="457200" lvl="1" indent="0">
              <a:lnSpc>
                <a:spcPct val="120000"/>
              </a:lnSpc>
              <a:buFont typeface="Arial" pitchFamily="34" charset="0"/>
              <a:buNone/>
              <a:defRPr/>
            </a:pPr>
            <a:endParaRPr lang="en-CA" dirty="0">
              <a:solidFill>
                <a:schemeClr val="tx1"/>
              </a:solidFill>
              <a:ea typeface="Open Sans Light" charset="0"/>
            </a:endParaRPr>
          </a:p>
          <a:p>
            <a:pPr marL="0" indent="0">
              <a:lnSpc>
                <a:spcPct val="120000"/>
              </a:lnSpc>
              <a:buFont typeface="Arial" pitchFamily="34" charset="0"/>
              <a:buNone/>
              <a:defRPr/>
            </a:pPr>
            <a:endParaRPr lang="en-US" b="0" dirty="0">
              <a:solidFill>
                <a:schemeClr val="tx1"/>
              </a:solidFill>
              <a:ea typeface="Open Sans" charset="0"/>
            </a:endParaRPr>
          </a:p>
        </p:txBody>
      </p:sp>
      <p:sp>
        <p:nvSpPr>
          <p:cNvPr id="37892" name="Text Box 8"/>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35.  Type 2 Diabetes in Children &amp; Adolescents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Rectangle 48"/>
          <p:cNvSpPr/>
          <p:nvPr/>
        </p:nvSpPr>
        <p:spPr>
          <a:xfrm>
            <a:off x="0" y="6142038"/>
            <a:ext cx="9144000" cy="715962"/>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59394" name="Title 4"/>
          <p:cNvSpPr>
            <a:spLocks noGrp="1"/>
          </p:cNvSpPr>
          <p:nvPr>
            <p:ph type="title"/>
          </p:nvPr>
        </p:nvSpPr>
        <p:spPr>
          <a:xfrm>
            <a:off x="628650" y="231775"/>
            <a:ext cx="7886700" cy="1325563"/>
          </a:xfrm>
        </p:spPr>
        <p:txBody>
          <a:bodyPr/>
          <a:lstStyle/>
          <a:p>
            <a:r>
              <a:rPr lang="en-US" altLang="en-US" sz="2800">
                <a:ea typeface="MS PGothic" charset="-128"/>
              </a:rPr>
              <a:t>TODAY study: </a:t>
            </a:r>
            <a:br>
              <a:rPr lang="en-US" altLang="en-US" sz="2800">
                <a:ea typeface="MS PGothic" charset="-128"/>
              </a:rPr>
            </a:br>
            <a:r>
              <a:rPr lang="en-US" altLang="en-US" sz="2800">
                <a:ea typeface="MS PGothic" charset="-128"/>
              </a:rPr>
              <a:t>~50% of patients on metformin will require additional glycemic therapy over 3.9 yrs </a:t>
            </a:r>
          </a:p>
        </p:txBody>
      </p:sp>
      <p:grpSp>
        <p:nvGrpSpPr>
          <p:cNvPr id="59395" name="Group 1"/>
          <p:cNvGrpSpPr>
            <a:grpSpLocks/>
          </p:cNvGrpSpPr>
          <p:nvPr/>
        </p:nvGrpSpPr>
        <p:grpSpPr bwMode="auto">
          <a:xfrm>
            <a:off x="1120775" y="1690688"/>
            <a:ext cx="7000875" cy="4751387"/>
            <a:chOff x="650865" y="1787156"/>
            <a:chExt cx="5447917" cy="3766622"/>
          </a:xfrm>
        </p:grpSpPr>
        <p:pic>
          <p:nvPicPr>
            <p:cNvPr id="59397" name="Picture 11" descr="NEJM TODAY study charts-01.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51386" y="1787156"/>
              <a:ext cx="4232049" cy="2087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rot="16200000">
              <a:off x="214785" y="3816805"/>
              <a:ext cx="1882682" cy="239659"/>
            </a:xfrm>
            <a:prstGeom prst="rect">
              <a:avLst/>
            </a:prstGeom>
            <a:noFill/>
          </p:spPr>
          <p:txBody>
            <a:bodyPr>
              <a:spAutoFit/>
            </a:bodyPr>
            <a:lstStyle/>
            <a:p>
              <a:pPr algn="ctr">
                <a:defRPr/>
              </a:pPr>
              <a:endParaRPr lang="nb-NO" sz="1400" dirty="0">
                <a:solidFill>
                  <a:srgbClr val="000000"/>
                </a:solidFill>
                <a:latin typeface="Calibri"/>
                <a:ea typeface="+mn-ea"/>
                <a:cs typeface="Calibri"/>
              </a:endParaRPr>
            </a:p>
          </p:txBody>
        </p:sp>
        <p:sp>
          <p:nvSpPr>
            <p:cNvPr id="10" name="TextBox 9"/>
            <p:cNvSpPr txBox="1"/>
            <p:nvPr/>
          </p:nvSpPr>
          <p:spPr>
            <a:xfrm>
              <a:off x="1652739" y="5070523"/>
              <a:ext cx="3956843" cy="244145"/>
            </a:xfrm>
            <a:prstGeom prst="rect">
              <a:avLst/>
            </a:prstGeom>
            <a:noFill/>
          </p:spPr>
          <p:txBody>
            <a:bodyPr>
              <a:spAutoFit/>
            </a:bodyPr>
            <a:lstStyle/>
            <a:p>
              <a:pPr algn="ctr">
                <a:defRPr/>
              </a:pPr>
              <a:r>
                <a:rPr lang="nb-NO" sz="1400" dirty="0" err="1">
                  <a:solidFill>
                    <a:srgbClr val="000000"/>
                  </a:solidFill>
                  <a:latin typeface="Calibri"/>
                  <a:ea typeface="+mn-ea"/>
                  <a:cs typeface="Calibri"/>
                </a:rPr>
                <a:t>Months</a:t>
              </a:r>
              <a:r>
                <a:rPr lang="nb-NO" sz="1400" dirty="0">
                  <a:solidFill>
                    <a:srgbClr val="000000"/>
                  </a:solidFill>
                  <a:latin typeface="Calibri"/>
                  <a:ea typeface="+mn-ea"/>
                  <a:cs typeface="Calibri"/>
                </a:rPr>
                <a:t> </a:t>
              </a:r>
              <a:r>
                <a:rPr lang="nb-NO" sz="1400" dirty="0" err="1">
                  <a:solidFill>
                    <a:srgbClr val="000000"/>
                  </a:solidFill>
                  <a:latin typeface="Calibri"/>
                  <a:ea typeface="+mn-ea"/>
                  <a:cs typeface="Calibri"/>
                </a:rPr>
                <a:t>since</a:t>
              </a:r>
              <a:r>
                <a:rPr lang="nb-NO" sz="1400" dirty="0">
                  <a:solidFill>
                    <a:srgbClr val="000000"/>
                  </a:solidFill>
                  <a:latin typeface="Calibri"/>
                  <a:ea typeface="+mn-ea"/>
                  <a:cs typeface="Calibri"/>
                </a:rPr>
                <a:t> </a:t>
              </a:r>
              <a:r>
                <a:rPr lang="nb-NO" sz="1400" dirty="0" err="1">
                  <a:solidFill>
                    <a:srgbClr val="000000"/>
                  </a:solidFill>
                  <a:latin typeface="Calibri"/>
                  <a:ea typeface="+mn-ea"/>
                  <a:cs typeface="Calibri"/>
                </a:rPr>
                <a:t>Randomization</a:t>
              </a:r>
              <a:endParaRPr lang="nb-NO" sz="1400" dirty="0">
                <a:solidFill>
                  <a:srgbClr val="000000"/>
                </a:solidFill>
                <a:latin typeface="Calibri"/>
                <a:ea typeface="+mn-ea"/>
                <a:cs typeface="Calibri"/>
              </a:endParaRPr>
            </a:p>
          </p:txBody>
        </p:sp>
        <p:sp>
          <p:nvSpPr>
            <p:cNvPr id="11" name="TextBox 10"/>
            <p:cNvSpPr txBox="1"/>
            <p:nvPr/>
          </p:nvSpPr>
          <p:spPr>
            <a:xfrm>
              <a:off x="1231482" y="4043605"/>
              <a:ext cx="345899" cy="169895"/>
            </a:xfrm>
            <a:prstGeom prst="rect">
              <a:avLst/>
            </a:prstGeom>
            <a:noFill/>
          </p:spPr>
          <p:txBody>
            <a:bodyPr lIns="36000" tIns="0" rIns="36000" bIns="0">
              <a:spAutoFit/>
            </a:bodyPr>
            <a:lstStyle/>
            <a:p>
              <a:pPr algn="r">
                <a:spcAft>
                  <a:spcPts val="0"/>
                </a:spcAft>
                <a:defRPr/>
              </a:pPr>
              <a:r>
                <a:rPr lang="en-US" sz="1400" dirty="0">
                  <a:solidFill>
                    <a:srgbClr val="000000"/>
                  </a:solidFill>
                  <a:latin typeface="Calibri"/>
                  <a:ea typeface="+mn-ea"/>
                  <a:cs typeface="Calibri"/>
                </a:rPr>
                <a:t>0.25</a:t>
              </a:r>
            </a:p>
          </p:txBody>
        </p:sp>
        <p:sp>
          <p:nvSpPr>
            <p:cNvPr id="12" name="TextBox 11"/>
            <p:cNvSpPr txBox="1"/>
            <p:nvPr/>
          </p:nvSpPr>
          <p:spPr>
            <a:xfrm>
              <a:off x="1231482" y="3321239"/>
              <a:ext cx="345899" cy="169895"/>
            </a:xfrm>
            <a:prstGeom prst="rect">
              <a:avLst/>
            </a:prstGeom>
            <a:noFill/>
          </p:spPr>
          <p:txBody>
            <a:bodyPr lIns="36000" tIns="0" rIns="36000" bIns="0">
              <a:spAutoFit/>
            </a:bodyPr>
            <a:lstStyle/>
            <a:p>
              <a:pPr algn="r">
                <a:spcAft>
                  <a:spcPts val="0"/>
                </a:spcAft>
                <a:defRPr/>
              </a:pPr>
              <a:r>
                <a:rPr lang="en-US" sz="1400" dirty="0">
                  <a:solidFill>
                    <a:srgbClr val="000000"/>
                  </a:solidFill>
                  <a:latin typeface="Calibri"/>
                  <a:ea typeface="+mn-ea"/>
                  <a:cs typeface="Calibri"/>
                </a:rPr>
                <a:t>0.50</a:t>
              </a:r>
            </a:p>
          </p:txBody>
        </p:sp>
        <p:sp>
          <p:nvSpPr>
            <p:cNvPr id="13" name="TextBox 12"/>
            <p:cNvSpPr txBox="1"/>
            <p:nvPr/>
          </p:nvSpPr>
          <p:spPr>
            <a:xfrm>
              <a:off x="1231482" y="2596356"/>
              <a:ext cx="345899" cy="171153"/>
            </a:xfrm>
            <a:prstGeom prst="rect">
              <a:avLst/>
            </a:prstGeom>
            <a:noFill/>
          </p:spPr>
          <p:txBody>
            <a:bodyPr lIns="36000" tIns="0" rIns="36000" bIns="0">
              <a:spAutoFit/>
            </a:bodyPr>
            <a:lstStyle/>
            <a:p>
              <a:pPr algn="r">
                <a:spcAft>
                  <a:spcPts val="0"/>
                </a:spcAft>
                <a:defRPr/>
              </a:pPr>
              <a:r>
                <a:rPr lang="en-US" sz="1400" dirty="0">
                  <a:solidFill>
                    <a:srgbClr val="000000"/>
                  </a:solidFill>
                  <a:latin typeface="Calibri"/>
                  <a:ea typeface="+mn-ea"/>
                  <a:cs typeface="Calibri"/>
                </a:rPr>
                <a:t>0.75</a:t>
              </a:r>
            </a:p>
          </p:txBody>
        </p:sp>
        <p:sp>
          <p:nvSpPr>
            <p:cNvPr id="14" name="TextBox 13"/>
            <p:cNvSpPr txBox="1"/>
            <p:nvPr/>
          </p:nvSpPr>
          <p:spPr>
            <a:xfrm>
              <a:off x="1169714" y="1873991"/>
              <a:ext cx="407667" cy="171153"/>
            </a:xfrm>
            <a:prstGeom prst="rect">
              <a:avLst/>
            </a:prstGeom>
            <a:noFill/>
          </p:spPr>
          <p:txBody>
            <a:bodyPr lIns="36000" tIns="0" rIns="36000" bIns="0">
              <a:spAutoFit/>
            </a:bodyPr>
            <a:lstStyle/>
            <a:p>
              <a:pPr algn="r">
                <a:spcAft>
                  <a:spcPts val="0"/>
                </a:spcAft>
                <a:defRPr/>
              </a:pPr>
              <a:r>
                <a:rPr lang="en-US" sz="1400" dirty="0">
                  <a:solidFill>
                    <a:srgbClr val="000000"/>
                  </a:solidFill>
                  <a:latin typeface="Calibri"/>
                  <a:ea typeface="+mn-ea"/>
                  <a:cs typeface="Calibri"/>
                </a:rPr>
                <a:t>1.00</a:t>
              </a:r>
            </a:p>
          </p:txBody>
        </p:sp>
        <p:cxnSp>
          <p:nvCxnSpPr>
            <p:cNvPr id="15" name="Straight Connector 14"/>
            <p:cNvCxnSpPr/>
            <p:nvPr/>
          </p:nvCxnSpPr>
          <p:spPr>
            <a:xfrm>
              <a:off x="1581088" y="4135475"/>
              <a:ext cx="66709" cy="0"/>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1581088" y="3413109"/>
              <a:ext cx="66709" cy="0"/>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1581088" y="2689484"/>
              <a:ext cx="66709" cy="0"/>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1587264" y="1967118"/>
              <a:ext cx="66709" cy="0"/>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9" name="TextBox 18"/>
            <p:cNvSpPr txBox="1"/>
            <p:nvPr/>
          </p:nvSpPr>
          <p:spPr>
            <a:xfrm>
              <a:off x="1262366" y="4767230"/>
              <a:ext cx="315015" cy="171153"/>
            </a:xfrm>
            <a:prstGeom prst="rect">
              <a:avLst/>
            </a:prstGeom>
            <a:noFill/>
          </p:spPr>
          <p:txBody>
            <a:bodyPr lIns="36000" tIns="0" rIns="36000" bIns="0">
              <a:spAutoFit/>
            </a:bodyPr>
            <a:lstStyle/>
            <a:p>
              <a:pPr algn="r">
                <a:spcAft>
                  <a:spcPts val="0"/>
                </a:spcAft>
                <a:defRPr/>
              </a:pPr>
              <a:r>
                <a:rPr lang="en-US" sz="1400" dirty="0">
                  <a:solidFill>
                    <a:srgbClr val="000000"/>
                  </a:solidFill>
                  <a:latin typeface="Calibri"/>
                  <a:ea typeface="+mn-ea"/>
                  <a:cs typeface="Calibri"/>
                </a:rPr>
                <a:t>0.00</a:t>
              </a:r>
            </a:p>
          </p:txBody>
        </p:sp>
        <p:sp>
          <p:nvSpPr>
            <p:cNvPr id="20" name="TextBox 19"/>
            <p:cNvSpPr txBox="1"/>
            <p:nvPr/>
          </p:nvSpPr>
          <p:spPr>
            <a:xfrm>
              <a:off x="1493377" y="4925798"/>
              <a:ext cx="317487" cy="171153"/>
            </a:xfrm>
            <a:prstGeom prst="rect">
              <a:avLst/>
            </a:prstGeom>
            <a:noFill/>
          </p:spPr>
          <p:txBody>
            <a:bodyPr lIns="36000" tIns="0" rIns="36000" bIns="0">
              <a:spAutoFit/>
            </a:bodyPr>
            <a:lstStyle/>
            <a:p>
              <a:pPr algn="ctr">
                <a:spcAft>
                  <a:spcPts val="0"/>
                </a:spcAft>
                <a:defRPr/>
              </a:pPr>
              <a:r>
                <a:rPr lang="en-US" sz="1400" dirty="0">
                  <a:solidFill>
                    <a:srgbClr val="000000"/>
                  </a:solidFill>
                  <a:latin typeface="Calibri"/>
                  <a:ea typeface="+mn-ea"/>
                  <a:cs typeface="Calibri"/>
                </a:rPr>
                <a:t>0</a:t>
              </a:r>
            </a:p>
          </p:txBody>
        </p:sp>
        <p:sp>
          <p:nvSpPr>
            <p:cNvPr id="21" name="TextBox 20"/>
            <p:cNvSpPr txBox="1"/>
            <p:nvPr/>
          </p:nvSpPr>
          <p:spPr>
            <a:xfrm>
              <a:off x="2276593" y="4925798"/>
              <a:ext cx="317487" cy="171153"/>
            </a:xfrm>
            <a:prstGeom prst="rect">
              <a:avLst/>
            </a:prstGeom>
            <a:noFill/>
          </p:spPr>
          <p:txBody>
            <a:bodyPr lIns="36000" tIns="0" rIns="36000" bIns="0">
              <a:spAutoFit/>
            </a:bodyPr>
            <a:lstStyle/>
            <a:p>
              <a:pPr algn="ctr">
                <a:spcAft>
                  <a:spcPts val="0"/>
                </a:spcAft>
                <a:defRPr/>
              </a:pPr>
              <a:r>
                <a:rPr lang="en-US" sz="1400" dirty="0">
                  <a:solidFill>
                    <a:srgbClr val="000000"/>
                  </a:solidFill>
                  <a:latin typeface="Calibri"/>
                  <a:ea typeface="+mn-ea"/>
                  <a:cs typeface="Calibri"/>
                </a:rPr>
                <a:t>12</a:t>
              </a:r>
            </a:p>
          </p:txBody>
        </p:sp>
        <p:sp>
          <p:nvSpPr>
            <p:cNvPr id="22" name="TextBox 21"/>
            <p:cNvSpPr txBox="1"/>
            <p:nvPr/>
          </p:nvSpPr>
          <p:spPr>
            <a:xfrm>
              <a:off x="3058573" y="4925798"/>
              <a:ext cx="317486" cy="171153"/>
            </a:xfrm>
            <a:prstGeom prst="rect">
              <a:avLst/>
            </a:prstGeom>
            <a:noFill/>
          </p:spPr>
          <p:txBody>
            <a:bodyPr lIns="36000" tIns="0" rIns="36000" bIns="0">
              <a:spAutoFit/>
            </a:bodyPr>
            <a:lstStyle/>
            <a:p>
              <a:pPr algn="ctr">
                <a:spcAft>
                  <a:spcPts val="0"/>
                </a:spcAft>
                <a:defRPr/>
              </a:pPr>
              <a:r>
                <a:rPr lang="en-US" sz="1400" dirty="0">
                  <a:solidFill>
                    <a:srgbClr val="000000"/>
                  </a:solidFill>
                  <a:latin typeface="Calibri"/>
                  <a:ea typeface="+mn-ea"/>
                  <a:cs typeface="Calibri"/>
                </a:rPr>
                <a:t>24</a:t>
              </a:r>
            </a:p>
          </p:txBody>
        </p:sp>
        <p:sp>
          <p:nvSpPr>
            <p:cNvPr id="23" name="TextBox 22"/>
            <p:cNvSpPr txBox="1"/>
            <p:nvPr/>
          </p:nvSpPr>
          <p:spPr>
            <a:xfrm>
              <a:off x="3841788" y="4925798"/>
              <a:ext cx="317486" cy="171153"/>
            </a:xfrm>
            <a:prstGeom prst="rect">
              <a:avLst/>
            </a:prstGeom>
            <a:noFill/>
          </p:spPr>
          <p:txBody>
            <a:bodyPr lIns="36000" tIns="0" rIns="36000" bIns="0">
              <a:spAutoFit/>
            </a:bodyPr>
            <a:lstStyle/>
            <a:p>
              <a:pPr algn="ctr">
                <a:spcAft>
                  <a:spcPts val="0"/>
                </a:spcAft>
                <a:defRPr/>
              </a:pPr>
              <a:r>
                <a:rPr lang="en-US" sz="1400" dirty="0">
                  <a:solidFill>
                    <a:srgbClr val="000000"/>
                  </a:solidFill>
                  <a:latin typeface="Calibri"/>
                  <a:ea typeface="+mn-ea"/>
                  <a:cs typeface="Calibri"/>
                </a:rPr>
                <a:t>36</a:t>
              </a:r>
            </a:p>
          </p:txBody>
        </p:sp>
        <p:sp>
          <p:nvSpPr>
            <p:cNvPr id="24" name="TextBox 23"/>
            <p:cNvSpPr txBox="1"/>
            <p:nvPr/>
          </p:nvSpPr>
          <p:spPr>
            <a:xfrm>
              <a:off x="4623768" y="4925798"/>
              <a:ext cx="317487" cy="171153"/>
            </a:xfrm>
            <a:prstGeom prst="rect">
              <a:avLst/>
            </a:prstGeom>
            <a:noFill/>
          </p:spPr>
          <p:txBody>
            <a:bodyPr lIns="36000" tIns="0" rIns="36000" bIns="0">
              <a:spAutoFit/>
            </a:bodyPr>
            <a:lstStyle/>
            <a:p>
              <a:pPr algn="ctr">
                <a:spcAft>
                  <a:spcPts val="0"/>
                </a:spcAft>
                <a:defRPr/>
              </a:pPr>
              <a:r>
                <a:rPr lang="en-US" sz="1400" dirty="0">
                  <a:solidFill>
                    <a:srgbClr val="000000"/>
                  </a:solidFill>
                  <a:latin typeface="Calibri"/>
                  <a:ea typeface="+mn-ea"/>
                  <a:cs typeface="Calibri"/>
                </a:rPr>
                <a:t>48</a:t>
              </a:r>
            </a:p>
          </p:txBody>
        </p:sp>
        <p:sp>
          <p:nvSpPr>
            <p:cNvPr id="25" name="TextBox 24"/>
            <p:cNvSpPr txBox="1"/>
            <p:nvPr/>
          </p:nvSpPr>
          <p:spPr>
            <a:xfrm>
              <a:off x="5406983" y="4925798"/>
              <a:ext cx="317487" cy="171153"/>
            </a:xfrm>
            <a:prstGeom prst="rect">
              <a:avLst/>
            </a:prstGeom>
            <a:noFill/>
          </p:spPr>
          <p:txBody>
            <a:bodyPr lIns="36000" tIns="0" rIns="36000" bIns="0">
              <a:spAutoFit/>
            </a:bodyPr>
            <a:lstStyle/>
            <a:p>
              <a:pPr algn="ctr">
                <a:spcAft>
                  <a:spcPts val="0"/>
                </a:spcAft>
                <a:defRPr/>
              </a:pPr>
              <a:r>
                <a:rPr lang="en-US" sz="1400" dirty="0">
                  <a:solidFill>
                    <a:srgbClr val="000000"/>
                  </a:solidFill>
                  <a:latin typeface="Calibri"/>
                  <a:ea typeface="+mn-ea"/>
                  <a:cs typeface="Calibri"/>
                </a:rPr>
                <a:t>60</a:t>
              </a:r>
            </a:p>
          </p:txBody>
        </p:sp>
        <p:cxnSp>
          <p:nvCxnSpPr>
            <p:cNvPr id="26" name="Straight Connector 25"/>
            <p:cNvCxnSpPr/>
            <p:nvPr/>
          </p:nvCxnSpPr>
          <p:spPr>
            <a:xfrm>
              <a:off x="1584794" y="4859099"/>
              <a:ext cx="3984021" cy="0"/>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grpSp>
          <p:nvGrpSpPr>
            <p:cNvPr id="59416" name="Group 32767"/>
            <p:cNvGrpSpPr>
              <a:grpSpLocks/>
            </p:cNvGrpSpPr>
            <p:nvPr/>
          </p:nvGrpSpPr>
          <p:grpSpPr bwMode="auto">
            <a:xfrm>
              <a:off x="2419418" y="4852780"/>
              <a:ext cx="3143741" cy="72000"/>
              <a:chOff x="2419418" y="4852781"/>
              <a:chExt cx="3143741" cy="89541"/>
            </a:xfrm>
          </p:grpSpPr>
          <p:cxnSp>
            <p:nvCxnSpPr>
              <p:cNvPr id="44" name="Straight Connector 43"/>
              <p:cNvCxnSpPr/>
              <p:nvPr/>
            </p:nvCxnSpPr>
            <p:spPr>
              <a:xfrm>
                <a:off x="5563873" y="4852815"/>
                <a:ext cx="0" cy="79818"/>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a:off x="2419893" y="4860639"/>
                <a:ext cx="0" cy="81384"/>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6" name="Straight Connector 45"/>
              <p:cNvCxnSpPr/>
              <p:nvPr/>
            </p:nvCxnSpPr>
            <p:spPr>
              <a:xfrm>
                <a:off x="3205580" y="4860639"/>
                <a:ext cx="0" cy="81384"/>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7" name="Straight Connector 46"/>
              <p:cNvCxnSpPr/>
              <p:nvPr/>
            </p:nvCxnSpPr>
            <p:spPr>
              <a:xfrm>
                <a:off x="3991266" y="4860639"/>
                <a:ext cx="0" cy="81384"/>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a:off x="4778187" y="4860639"/>
                <a:ext cx="0" cy="81384"/>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grpSp>
        <p:cxnSp>
          <p:nvCxnSpPr>
            <p:cNvPr id="28" name="Straight Connector 27"/>
            <p:cNvCxnSpPr>
              <a:endCxn id="20" idx="0"/>
            </p:cNvCxnSpPr>
            <p:nvPr/>
          </p:nvCxnSpPr>
          <p:spPr>
            <a:xfrm flipH="1">
              <a:off x="1652739" y="1964601"/>
              <a:ext cx="1235" cy="296119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9" name="TextBox 28"/>
            <p:cNvSpPr txBox="1"/>
            <p:nvPr/>
          </p:nvSpPr>
          <p:spPr>
            <a:xfrm rot="16200000">
              <a:off x="-481946" y="3293279"/>
              <a:ext cx="2957422" cy="239659"/>
            </a:xfrm>
            <a:prstGeom prst="rect">
              <a:avLst/>
            </a:prstGeom>
            <a:noFill/>
          </p:spPr>
          <p:txBody>
            <a:bodyPr>
              <a:spAutoFit/>
            </a:bodyPr>
            <a:lstStyle/>
            <a:p>
              <a:pPr algn="ctr">
                <a:defRPr/>
              </a:pPr>
              <a:r>
                <a:rPr lang="nb-NO" sz="1400" dirty="0" err="1">
                  <a:solidFill>
                    <a:srgbClr val="000000"/>
                  </a:solidFill>
                  <a:latin typeface="Calibri"/>
                  <a:ea typeface="+mn-ea"/>
                  <a:cs typeface="Calibri"/>
                </a:rPr>
                <a:t>Proportion</a:t>
              </a:r>
              <a:r>
                <a:rPr lang="nb-NO" sz="1400" dirty="0">
                  <a:solidFill>
                    <a:srgbClr val="000000"/>
                  </a:solidFill>
                  <a:latin typeface="Calibri"/>
                  <a:ea typeface="+mn-ea"/>
                  <a:cs typeface="Calibri"/>
                </a:rPr>
                <a:t> </a:t>
              </a:r>
              <a:r>
                <a:rPr lang="nb-NO" sz="1400" dirty="0" err="1">
                  <a:solidFill>
                    <a:srgbClr val="000000"/>
                  </a:solidFill>
                  <a:latin typeface="Calibri"/>
                  <a:ea typeface="+mn-ea"/>
                  <a:cs typeface="Calibri"/>
                </a:rPr>
                <a:t>Free</a:t>
              </a:r>
              <a:r>
                <a:rPr lang="nb-NO" sz="1400" dirty="0">
                  <a:solidFill>
                    <a:srgbClr val="000000"/>
                  </a:solidFill>
                  <a:latin typeface="Calibri"/>
                  <a:ea typeface="+mn-ea"/>
                  <a:cs typeface="Calibri"/>
                </a:rPr>
                <a:t> </a:t>
              </a:r>
              <a:r>
                <a:rPr lang="nb-NO" sz="1400" dirty="0" err="1">
                  <a:solidFill>
                    <a:srgbClr val="000000"/>
                  </a:solidFill>
                  <a:latin typeface="Calibri"/>
                  <a:ea typeface="+mn-ea"/>
                  <a:cs typeface="Calibri"/>
                </a:rPr>
                <a:t>of</a:t>
              </a:r>
              <a:r>
                <a:rPr lang="nb-NO" sz="1400" dirty="0">
                  <a:solidFill>
                    <a:srgbClr val="000000"/>
                  </a:solidFill>
                  <a:latin typeface="Calibri"/>
                  <a:ea typeface="+mn-ea"/>
                  <a:cs typeface="Calibri"/>
                </a:rPr>
                <a:t> </a:t>
              </a:r>
              <a:r>
                <a:rPr lang="nb-NO" sz="1400" dirty="0" err="1">
                  <a:solidFill>
                    <a:srgbClr val="000000"/>
                  </a:solidFill>
                  <a:latin typeface="Calibri"/>
                  <a:ea typeface="+mn-ea"/>
                  <a:cs typeface="Calibri"/>
                </a:rPr>
                <a:t>Glycemic</a:t>
              </a:r>
              <a:r>
                <a:rPr lang="nb-NO" sz="1400" dirty="0">
                  <a:solidFill>
                    <a:srgbClr val="000000"/>
                  </a:solidFill>
                  <a:latin typeface="Calibri"/>
                  <a:ea typeface="+mn-ea"/>
                  <a:cs typeface="Calibri"/>
                </a:rPr>
                <a:t> </a:t>
              </a:r>
              <a:r>
                <a:rPr lang="nb-NO" sz="1400" dirty="0" err="1">
                  <a:solidFill>
                    <a:srgbClr val="000000"/>
                  </a:solidFill>
                  <a:latin typeface="Calibri"/>
                  <a:ea typeface="+mn-ea"/>
                  <a:cs typeface="Calibri"/>
                </a:rPr>
                <a:t>Failure</a:t>
              </a:r>
              <a:endParaRPr lang="nb-NO" sz="1400" dirty="0">
                <a:solidFill>
                  <a:srgbClr val="000000"/>
                </a:solidFill>
                <a:latin typeface="Calibri"/>
                <a:ea typeface="+mn-ea"/>
                <a:cs typeface="Calibri"/>
              </a:endParaRPr>
            </a:p>
          </p:txBody>
        </p:sp>
        <p:sp>
          <p:nvSpPr>
            <p:cNvPr id="30" name="TextBox 29"/>
            <p:cNvSpPr txBox="1"/>
            <p:nvPr/>
          </p:nvSpPr>
          <p:spPr>
            <a:xfrm>
              <a:off x="1719448" y="3413109"/>
              <a:ext cx="3783893" cy="1365447"/>
            </a:xfrm>
            <a:prstGeom prst="rect">
              <a:avLst/>
            </a:prstGeom>
            <a:noFill/>
          </p:spPr>
          <p:txBody>
            <a:bodyPr lIns="36000" tIns="0" rIns="36000" bIns="0">
              <a:spAutoFit/>
            </a:bodyPr>
            <a:lstStyle/>
            <a:p>
              <a:pPr>
                <a:spcAft>
                  <a:spcPts val="0"/>
                </a:spcAft>
                <a:defRPr/>
              </a:pPr>
              <a:r>
                <a:rPr lang="en-US" sz="1400" b="1" dirty="0">
                  <a:solidFill>
                    <a:srgbClr val="000000"/>
                  </a:solidFill>
                  <a:latin typeface="Calibri"/>
                  <a:ea typeface="+mn-ea"/>
                  <a:cs typeface="Calibri"/>
                </a:rPr>
                <a:t>Failure rates:</a:t>
              </a:r>
            </a:p>
            <a:p>
              <a:pPr>
                <a:spcAft>
                  <a:spcPts val="0"/>
                </a:spcAft>
                <a:defRPr/>
              </a:pPr>
              <a:r>
                <a:rPr lang="en-US" sz="1400" dirty="0">
                  <a:solidFill>
                    <a:srgbClr val="000000"/>
                  </a:solidFill>
                  <a:latin typeface="Calibri"/>
                  <a:ea typeface="+mn-ea"/>
                  <a:cs typeface="Calibri"/>
                </a:rPr>
                <a:t>   Metformin alone, 51.7%</a:t>
              </a:r>
            </a:p>
            <a:p>
              <a:pPr>
                <a:spcAft>
                  <a:spcPts val="0"/>
                </a:spcAft>
                <a:defRPr/>
              </a:pPr>
              <a:r>
                <a:rPr lang="en-US" sz="1400" dirty="0">
                  <a:solidFill>
                    <a:srgbClr val="000000"/>
                  </a:solidFill>
                  <a:latin typeface="Calibri"/>
                  <a:ea typeface="+mn-ea"/>
                  <a:cs typeface="Calibri"/>
                </a:rPr>
                <a:t>   Metformin + rosiglitazone, 38.6%</a:t>
              </a:r>
            </a:p>
            <a:p>
              <a:pPr>
                <a:spcAft>
                  <a:spcPts val="0"/>
                </a:spcAft>
                <a:defRPr/>
              </a:pPr>
              <a:r>
                <a:rPr lang="en-US" sz="1400" dirty="0">
                  <a:solidFill>
                    <a:srgbClr val="000000"/>
                  </a:solidFill>
                  <a:latin typeface="Calibri"/>
                  <a:ea typeface="+mn-ea"/>
                  <a:cs typeface="Calibri"/>
                </a:rPr>
                <a:t>   Metformin + lifestyle, 46.6%</a:t>
              </a:r>
            </a:p>
            <a:p>
              <a:pPr>
                <a:spcAft>
                  <a:spcPts val="0"/>
                </a:spcAft>
                <a:defRPr/>
              </a:pPr>
              <a:r>
                <a:rPr lang="en-US" sz="1400" b="1" dirty="0">
                  <a:solidFill>
                    <a:srgbClr val="000000"/>
                  </a:solidFill>
                  <a:latin typeface="Calibri"/>
                  <a:ea typeface="+mn-ea"/>
                  <a:cs typeface="Calibri"/>
                </a:rPr>
                <a:t>Pairwise tests:</a:t>
              </a:r>
            </a:p>
            <a:p>
              <a:pPr>
                <a:spcAft>
                  <a:spcPts val="0"/>
                </a:spcAft>
                <a:defRPr/>
              </a:pPr>
              <a:r>
                <a:rPr lang="en-US" sz="1400" dirty="0">
                  <a:solidFill>
                    <a:srgbClr val="000000"/>
                  </a:solidFill>
                  <a:latin typeface="Calibri"/>
                  <a:ea typeface="+mn-ea"/>
                  <a:cs typeface="Calibri"/>
                </a:rPr>
                <a:t>   Metformin + lifestyle vs. metformin + rosiglitazone, </a:t>
              </a:r>
              <a:r>
                <a:rPr lang="en-US" sz="1400" i="1" dirty="0">
                  <a:solidFill>
                    <a:srgbClr val="000000"/>
                  </a:solidFill>
                  <a:latin typeface="Calibri"/>
                  <a:ea typeface="+mn-ea"/>
                  <a:cs typeface="Calibri"/>
                </a:rPr>
                <a:t>p</a:t>
              </a:r>
              <a:r>
                <a:rPr lang="en-US" sz="1400" dirty="0">
                  <a:solidFill>
                    <a:srgbClr val="000000"/>
                  </a:solidFill>
                  <a:latin typeface="Calibri"/>
                  <a:ea typeface="+mn-ea"/>
                  <a:cs typeface="Calibri"/>
                </a:rPr>
                <a:t>=0.15</a:t>
              </a:r>
            </a:p>
            <a:p>
              <a:pPr>
                <a:spcAft>
                  <a:spcPts val="0"/>
                </a:spcAft>
                <a:defRPr/>
              </a:pPr>
              <a:r>
                <a:rPr lang="en-US" sz="1400" dirty="0">
                  <a:solidFill>
                    <a:srgbClr val="000000"/>
                  </a:solidFill>
                  <a:latin typeface="Calibri"/>
                  <a:ea typeface="+mn-ea"/>
                  <a:cs typeface="Calibri"/>
                </a:rPr>
                <a:t>   Metformin alone vs. metformin + rosiglitazone, </a:t>
              </a:r>
              <a:r>
                <a:rPr lang="en-US" sz="1400" i="1" dirty="0">
                  <a:solidFill>
                    <a:srgbClr val="000000"/>
                  </a:solidFill>
                  <a:latin typeface="Calibri"/>
                  <a:ea typeface="+mn-ea"/>
                  <a:cs typeface="Calibri"/>
                </a:rPr>
                <a:t>p</a:t>
              </a:r>
              <a:r>
                <a:rPr lang="en-US" sz="1400" dirty="0">
                  <a:solidFill>
                    <a:srgbClr val="000000"/>
                  </a:solidFill>
                  <a:latin typeface="Calibri"/>
                  <a:ea typeface="+mn-ea"/>
                  <a:cs typeface="Calibri"/>
                </a:rPr>
                <a:t>=0.006</a:t>
              </a:r>
            </a:p>
            <a:p>
              <a:pPr>
                <a:spcAft>
                  <a:spcPts val="0"/>
                </a:spcAft>
                <a:defRPr/>
              </a:pPr>
              <a:r>
                <a:rPr lang="en-US" sz="1400" dirty="0">
                  <a:solidFill>
                    <a:srgbClr val="000000"/>
                  </a:solidFill>
                  <a:latin typeface="Calibri"/>
                  <a:ea typeface="+mn-ea"/>
                  <a:cs typeface="Calibri"/>
                </a:rPr>
                <a:t>   Metformin alone vs. metformin + lifestyle, </a:t>
              </a:r>
              <a:r>
                <a:rPr lang="en-US" sz="1400" i="1" dirty="0">
                  <a:solidFill>
                    <a:srgbClr val="000000"/>
                  </a:solidFill>
                  <a:latin typeface="Calibri"/>
                  <a:ea typeface="+mn-ea"/>
                  <a:cs typeface="Calibri"/>
                </a:rPr>
                <a:t>p</a:t>
              </a:r>
              <a:r>
                <a:rPr lang="en-US" sz="1400" dirty="0">
                  <a:solidFill>
                    <a:srgbClr val="000000"/>
                  </a:solidFill>
                  <a:latin typeface="Calibri"/>
                  <a:ea typeface="+mn-ea"/>
                  <a:cs typeface="Calibri"/>
                </a:rPr>
                <a:t>=0.17</a:t>
              </a:r>
            </a:p>
          </p:txBody>
        </p:sp>
        <p:sp>
          <p:nvSpPr>
            <p:cNvPr id="31" name="TextBox 30"/>
            <p:cNvSpPr txBox="1"/>
            <p:nvPr/>
          </p:nvSpPr>
          <p:spPr>
            <a:xfrm>
              <a:off x="650865" y="5382625"/>
              <a:ext cx="936399" cy="171153"/>
            </a:xfrm>
            <a:prstGeom prst="rect">
              <a:avLst/>
            </a:prstGeom>
            <a:noFill/>
          </p:spPr>
          <p:txBody>
            <a:bodyPr lIns="36000" tIns="0" rIns="36000" bIns="0">
              <a:spAutoFit/>
            </a:bodyPr>
            <a:lstStyle/>
            <a:p>
              <a:pPr>
                <a:defRPr/>
              </a:pPr>
              <a:r>
                <a:rPr lang="nb-NO" sz="1400" dirty="0">
                  <a:solidFill>
                    <a:srgbClr val="000000"/>
                  </a:solidFill>
                  <a:latin typeface="Calibri"/>
                  <a:ea typeface="+mn-ea"/>
                  <a:cs typeface="Calibri"/>
                </a:rPr>
                <a:t>No. at Risk</a:t>
              </a:r>
            </a:p>
          </p:txBody>
        </p:sp>
        <p:sp>
          <p:nvSpPr>
            <p:cNvPr id="32" name="TextBox 31"/>
            <p:cNvSpPr txBox="1"/>
            <p:nvPr/>
          </p:nvSpPr>
          <p:spPr>
            <a:xfrm>
              <a:off x="1493377" y="5382625"/>
              <a:ext cx="317487" cy="171153"/>
            </a:xfrm>
            <a:prstGeom prst="rect">
              <a:avLst/>
            </a:prstGeom>
            <a:noFill/>
          </p:spPr>
          <p:txBody>
            <a:bodyPr lIns="36000" tIns="0" rIns="36000" bIns="0">
              <a:spAutoFit/>
            </a:bodyPr>
            <a:lstStyle/>
            <a:p>
              <a:pPr algn="ctr">
                <a:spcAft>
                  <a:spcPts val="0"/>
                </a:spcAft>
                <a:defRPr/>
              </a:pPr>
              <a:r>
                <a:rPr lang="en-US" sz="1400" dirty="0">
                  <a:solidFill>
                    <a:srgbClr val="000000"/>
                  </a:solidFill>
                  <a:latin typeface="Calibri"/>
                  <a:ea typeface="+mn-ea"/>
                  <a:cs typeface="Calibri"/>
                </a:rPr>
                <a:t>699</a:t>
              </a:r>
            </a:p>
          </p:txBody>
        </p:sp>
        <p:sp>
          <p:nvSpPr>
            <p:cNvPr id="33" name="TextBox 32"/>
            <p:cNvSpPr txBox="1"/>
            <p:nvPr/>
          </p:nvSpPr>
          <p:spPr>
            <a:xfrm>
              <a:off x="2277828" y="5382625"/>
              <a:ext cx="317486" cy="171153"/>
            </a:xfrm>
            <a:prstGeom prst="rect">
              <a:avLst/>
            </a:prstGeom>
            <a:noFill/>
          </p:spPr>
          <p:txBody>
            <a:bodyPr lIns="36000" tIns="0" rIns="36000" bIns="0">
              <a:spAutoFit/>
            </a:bodyPr>
            <a:lstStyle/>
            <a:p>
              <a:pPr algn="ctr">
                <a:spcAft>
                  <a:spcPts val="0"/>
                </a:spcAft>
                <a:defRPr/>
              </a:pPr>
              <a:r>
                <a:rPr lang="en-US" sz="1400" dirty="0">
                  <a:solidFill>
                    <a:srgbClr val="000000"/>
                  </a:solidFill>
                  <a:latin typeface="Calibri"/>
                  <a:ea typeface="+mn-ea"/>
                  <a:cs typeface="Calibri"/>
                </a:rPr>
                <a:t>542</a:t>
              </a:r>
            </a:p>
          </p:txBody>
        </p:sp>
        <p:sp>
          <p:nvSpPr>
            <p:cNvPr id="34" name="TextBox 33"/>
            <p:cNvSpPr txBox="1"/>
            <p:nvPr/>
          </p:nvSpPr>
          <p:spPr>
            <a:xfrm>
              <a:off x="3062279" y="5382625"/>
              <a:ext cx="316251" cy="171153"/>
            </a:xfrm>
            <a:prstGeom prst="rect">
              <a:avLst/>
            </a:prstGeom>
            <a:noFill/>
          </p:spPr>
          <p:txBody>
            <a:bodyPr lIns="36000" tIns="0" rIns="36000" bIns="0">
              <a:spAutoFit/>
            </a:bodyPr>
            <a:lstStyle/>
            <a:p>
              <a:pPr algn="ctr">
                <a:spcAft>
                  <a:spcPts val="0"/>
                </a:spcAft>
                <a:defRPr/>
              </a:pPr>
              <a:r>
                <a:rPr lang="en-US" sz="1400" dirty="0">
                  <a:solidFill>
                    <a:srgbClr val="000000"/>
                  </a:solidFill>
                  <a:latin typeface="Calibri"/>
                  <a:ea typeface="+mn-ea"/>
                  <a:cs typeface="Calibri"/>
                </a:rPr>
                <a:t>425</a:t>
              </a:r>
            </a:p>
          </p:txBody>
        </p:sp>
        <p:sp>
          <p:nvSpPr>
            <p:cNvPr id="35" name="TextBox 34"/>
            <p:cNvSpPr txBox="1"/>
            <p:nvPr/>
          </p:nvSpPr>
          <p:spPr>
            <a:xfrm>
              <a:off x="3844259" y="5382625"/>
              <a:ext cx="317486" cy="171153"/>
            </a:xfrm>
            <a:prstGeom prst="rect">
              <a:avLst/>
            </a:prstGeom>
            <a:noFill/>
          </p:spPr>
          <p:txBody>
            <a:bodyPr lIns="36000" tIns="0" rIns="36000" bIns="0">
              <a:spAutoFit/>
            </a:bodyPr>
            <a:lstStyle/>
            <a:p>
              <a:pPr algn="ctr">
                <a:spcAft>
                  <a:spcPts val="0"/>
                </a:spcAft>
                <a:defRPr/>
              </a:pPr>
              <a:r>
                <a:rPr lang="en-US" sz="1400" dirty="0">
                  <a:solidFill>
                    <a:srgbClr val="000000"/>
                  </a:solidFill>
                  <a:latin typeface="Calibri"/>
                  <a:ea typeface="+mn-ea"/>
                  <a:cs typeface="Calibri"/>
                </a:rPr>
                <a:t>297</a:t>
              </a:r>
            </a:p>
          </p:txBody>
        </p:sp>
        <p:sp>
          <p:nvSpPr>
            <p:cNvPr id="36" name="TextBox 35"/>
            <p:cNvSpPr txBox="1"/>
            <p:nvPr/>
          </p:nvSpPr>
          <p:spPr>
            <a:xfrm>
              <a:off x="4628709" y="5382625"/>
              <a:ext cx="317487" cy="171153"/>
            </a:xfrm>
            <a:prstGeom prst="rect">
              <a:avLst/>
            </a:prstGeom>
            <a:noFill/>
          </p:spPr>
          <p:txBody>
            <a:bodyPr lIns="36000" tIns="0" rIns="36000" bIns="0">
              <a:spAutoFit/>
            </a:bodyPr>
            <a:lstStyle/>
            <a:p>
              <a:pPr algn="ctr">
                <a:spcAft>
                  <a:spcPts val="0"/>
                </a:spcAft>
                <a:defRPr/>
              </a:pPr>
              <a:r>
                <a:rPr lang="en-US" sz="1400" dirty="0">
                  <a:solidFill>
                    <a:srgbClr val="000000"/>
                  </a:solidFill>
                  <a:latin typeface="Calibri"/>
                  <a:ea typeface="+mn-ea"/>
                  <a:cs typeface="Calibri"/>
                </a:rPr>
                <a:t>187</a:t>
              </a:r>
            </a:p>
          </p:txBody>
        </p:sp>
        <p:sp>
          <p:nvSpPr>
            <p:cNvPr id="37" name="TextBox 36"/>
            <p:cNvSpPr txBox="1"/>
            <p:nvPr/>
          </p:nvSpPr>
          <p:spPr>
            <a:xfrm>
              <a:off x="5413160" y="5382625"/>
              <a:ext cx="317486" cy="171153"/>
            </a:xfrm>
            <a:prstGeom prst="rect">
              <a:avLst/>
            </a:prstGeom>
            <a:noFill/>
          </p:spPr>
          <p:txBody>
            <a:bodyPr lIns="36000" tIns="0" rIns="36000" bIns="0">
              <a:spAutoFit/>
            </a:bodyPr>
            <a:lstStyle/>
            <a:p>
              <a:pPr algn="ctr">
                <a:spcAft>
                  <a:spcPts val="0"/>
                </a:spcAft>
                <a:defRPr/>
              </a:pPr>
              <a:r>
                <a:rPr lang="en-US" sz="1400" dirty="0">
                  <a:solidFill>
                    <a:srgbClr val="000000"/>
                  </a:solidFill>
                  <a:latin typeface="Calibri"/>
                  <a:ea typeface="+mn-ea"/>
                  <a:cs typeface="Calibri"/>
                </a:rPr>
                <a:t>92</a:t>
              </a:r>
            </a:p>
          </p:txBody>
        </p:sp>
        <p:grpSp>
          <p:nvGrpSpPr>
            <p:cNvPr id="59427" name="Group 13"/>
            <p:cNvGrpSpPr>
              <a:grpSpLocks/>
            </p:cNvGrpSpPr>
            <p:nvPr/>
          </p:nvGrpSpPr>
          <p:grpSpPr bwMode="auto">
            <a:xfrm>
              <a:off x="3517614" y="1944324"/>
              <a:ext cx="2581168" cy="585572"/>
              <a:chOff x="3378654" y="1944324"/>
              <a:chExt cx="2581168" cy="585572"/>
            </a:xfrm>
          </p:grpSpPr>
          <p:sp>
            <p:nvSpPr>
              <p:cNvPr id="39" name="TextBox 38"/>
              <p:cNvSpPr txBox="1"/>
              <p:nvPr/>
            </p:nvSpPr>
            <p:spPr>
              <a:xfrm>
                <a:off x="3607706" y="1944465"/>
                <a:ext cx="2352116" cy="585192"/>
              </a:xfrm>
              <a:prstGeom prst="rect">
                <a:avLst/>
              </a:prstGeom>
              <a:noFill/>
            </p:spPr>
            <p:txBody>
              <a:bodyPr>
                <a:spAutoFit/>
              </a:bodyPr>
              <a:lstStyle/>
              <a:p>
                <a:pPr>
                  <a:defRPr/>
                </a:pPr>
                <a:r>
                  <a:rPr lang="en-US" sz="1400" dirty="0">
                    <a:solidFill>
                      <a:srgbClr val="000000"/>
                    </a:solidFill>
                    <a:latin typeface="+mn-lt"/>
                    <a:ea typeface="+mn-ea"/>
                  </a:rPr>
                  <a:t>M = metformin alone</a:t>
                </a:r>
              </a:p>
              <a:p>
                <a:pPr>
                  <a:defRPr/>
                </a:pPr>
                <a:r>
                  <a:rPr lang="en-US" sz="1400" dirty="0">
                    <a:solidFill>
                      <a:srgbClr val="000000"/>
                    </a:solidFill>
                    <a:latin typeface="+mn-lt"/>
                    <a:ea typeface="+mn-ea"/>
                  </a:rPr>
                  <a:t>M+R = metformin + rosiglitazone</a:t>
                </a:r>
              </a:p>
              <a:p>
                <a:pPr>
                  <a:defRPr/>
                </a:pPr>
                <a:r>
                  <a:rPr lang="en-US" sz="1400" dirty="0">
                    <a:solidFill>
                      <a:srgbClr val="000000"/>
                    </a:solidFill>
                    <a:latin typeface="+mn-lt"/>
                    <a:ea typeface="+mn-ea"/>
                  </a:rPr>
                  <a:t>M+L = metformin + lifestyle</a:t>
                </a:r>
                <a:endParaRPr lang="en-CA" sz="1400" dirty="0">
                  <a:solidFill>
                    <a:srgbClr val="000000"/>
                  </a:solidFill>
                  <a:latin typeface="+mn-lt"/>
                  <a:ea typeface="+mn-ea"/>
                </a:endParaRPr>
              </a:p>
            </p:txBody>
          </p:sp>
          <p:grpSp>
            <p:nvGrpSpPr>
              <p:cNvPr id="59429" name="Group 12"/>
              <p:cNvGrpSpPr>
                <a:grpSpLocks/>
              </p:cNvGrpSpPr>
              <p:nvPr/>
            </p:nvGrpSpPr>
            <p:grpSpPr bwMode="auto">
              <a:xfrm>
                <a:off x="3378654" y="2096826"/>
                <a:ext cx="284689" cy="289012"/>
                <a:chOff x="3933458" y="2329086"/>
                <a:chExt cx="289992" cy="243204"/>
              </a:xfrm>
            </p:grpSpPr>
            <p:cxnSp>
              <p:nvCxnSpPr>
                <p:cNvPr id="41" name="Straight Connector 40"/>
                <p:cNvCxnSpPr/>
                <p:nvPr/>
              </p:nvCxnSpPr>
              <p:spPr>
                <a:xfrm flipH="1">
                  <a:off x="3933979" y="2450800"/>
                  <a:ext cx="289424" cy="0"/>
                </a:xfrm>
                <a:prstGeom prst="line">
                  <a:avLst/>
                </a:prstGeom>
                <a:ln w="19050" cmpd="sng">
                  <a:solidFill>
                    <a:srgbClr val="E3771B"/>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flipH="1">
                  <a:off x="3933979" y="2572587"/>
                  <a:ext cx="289424" cy="0"/>
                </a:xfrm>
                <a:prstGeom prst="line">
                  <a:avLst/>
                </a:prstGeom>
                <a:ln w="19050" cmpd="sng">
                  <a:solidFill>
                    <a:srgbClr val="4E8557"/>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H="1">
                  <a:off x="3933979" y="2329015"/>
                  <a:ext cx="289424" cy="0"/>
                </a:xfrm>
                <a:prstGeom prst="line">
                  <a:avLst/>
                </a:prstGeom>
                <a:ln w="19050" cmpd="sng">
                  <a:solidFill>
                    <a:srgbClr val="0069B8"/>
                  </a:solidFill>
                </a:ln>
                <a:effectLst/>
              </p:spPr>
              <p:style>
                <a:lnRef idx="2">
                  <a:schemeClr val="accent1"/>
                </a:lnRef>
                <a:fillRef idx="0">
                  <a:schemeClr val="accent1"/>
                </a:fillRef>
                <a:effectRef idx="1">
                  <a:schemeClr val="accent1"/>
                </a:effectRef>
                <a:fontRef idx="minor">
                  <a:schemeClr val="tx1"/>
                </a:fontRef>
              </p:style>
            </p:cxnSp>
          </p:grpSp>
        </p:grpSp>
      </p:grpSp>
      <p:sp>
        <p:nvSpPr>
          <p:cNvPr id="59396" name="TextBox 49"/>
          <p:cNvSpPr txBox="1">
            <a:spLocks noChangeArrowheads="1"/>
          </p:cNvSpPr>
          <p:nvPr/>
        </p:nvSpPr>
        <p:spPr bwMode="auto">
          <a:xfrm>
            <a:off x="4741863" y="6596063"/>
            <a:ext cx="44021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r>
              <a:rPr lang="en-US" altLang="en-US" sz="1200">
                <a:solidFill>
                  <a:srgbClr val="000000"/>
                </a:solidFill>
              </a:rPr>
              <a:t>TODAY Study Group. </a:t>
            </a:r>
            <a:r>
              <a:rPr lang="en-US" altLang="en-US" sz="1200" i="1">
                <a:solidFill>
                  <a:srgbClr val="000000"/>
                </a:solidFill>
              </a:rPr>
              <a:t>N Engl J Med </a:t>
            </a:r>
            <a:r>
              <a:rPr lang="en-US" altLang="en-US" sz="1200">
                <a:solidFill>
                  <a:srgbClr val="000000"/>
                </a:solidFill>
              </a:rPr>
              <a:t>2012;366:2247-56.</a:t>
            </a:r>
            <a:endParaRPr lang="en-CA" altLang="en-US" sz="1200">
              <a:solidFill>
                <a:srgbClr val="000000"/>
              </a:solidFill>
            </a:endParaRPr>
          </a:p>
          <a:p>
            <a:pPr algn="r" eaLnBrk="1" hangingPunct="1"/>
            <a:endParaRPr lang="en-US" altLang="en-US" sz="1200">
              <a:solidFill>
                <a:srgbClr val="000000"/>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p:cNvSpPr>
            <a:spLocks noGrp="1"/>
          </p:cNvSpPr>
          <p:nvPr>
            <p:ph type="title" idx="4294967295"/>
          </p:nvPr>
        </p:nvSpPr>
        <p:spPr>
          <a:xfrm>
            <a:off x="687388" y="608013"/>
            <a:ext cx="7775575" cy="1144587"/>
          </a:xfrm>
        </p:spPr>
        <p:txBody>
          <a:bodyPr/>
          <a:lstStyle/>
          <a:p>
            <a:r>
              <a:rPr lang="en-US" altLang="en-US" sz="3600">
                <a:ea typeface="MS PGothic" charset="-128"/>
              </a:rPr>
              <a:t>Immunization</a:t>
            </a:r>
          </a:p>
        </p:txBody>
      </p:sp>
      <p:sp>
        <p:nvSpPr>
          <p:cNvPr id="61442" name="Rectangle 3"/>
          <p:cNvSpPr>
            <a:spLocks noGrp="1" noChangeArrowheads="1"/>
          </p:cNvSpPr>
          <p:nvPr>
            <p:ph type="body" idx="4294967295"/>
          </p:nvPr>
        </p:nvSpPr>
        <p:spPr>
          <a:xfrm>
            <a:off x="758825" y="1676400"/>
            <a:ext cx="7546975" cy="3581400"/>
          </a:xfrm>
        </p:spPr>
        <p:txBody>
          <a:bodyPr/>
          <a:lstStyle/>
          <a:p>
            <a:pPr>
              <a:lnSpc>
                <a:spcPct val="120000"/>
              </a:lnSpc>
            </a:pPr>
            <a:r>
              <a:rPr lang="en-US" altLang="en-US" b="0">
                <a:ea typeface="MS PGothic" charset="-128"/>
              </a:rPr>
              <a:t>Manage the same as in type 1 diabetes</a:t>
            </a:r>
          </a:p>
          <a:p>
            <a:pPr>
              <a:lnSpc>
                <a:spcPct val="120000"/>
              </a:lnSpc>
            </a:pPr>
            <a:endParaRPr lang="en-US" altLang="en-US" sz="1000" b="0">
              <a:ea typeface="MS PGothic" charset="-128"/>
            </a:endParaRPr>
          </a:p>
          <a:p>
            <a:pPr>
              <a:lnSpc>
                <a:spcPct val="120000"/>
              </a:lnSpc>
            </a:pPr>
            <a:r>
              <a:rPr lang="en-US" altLang="en-US" b="0">
                <a:ea typeface="MS PGothic" charset="-128"/>
              </a:rPr>
              <a:t>Some children with type 2 diabetes may have other factors (e.g. Indigenous heritage) that may place them at higher risk of increased influenza- and pneumococcal-related morbidity </a:t>
            </a:r>
            <a:endParaRPr lang="en-CA" altLang="en-US" b="0">
              <a:ea typeface="MS PGothic" charset="-128"/>
            </a:endParaRPr>
          </a:p>
          <a:p>
            <a:pPr>
              <a:lnSpc>
                <a:spcPct val="120000"/>
              </a:lnSpc>
            </a:pPr>
            <a:endParaRPr lang="en-US" altLang="en-US" b="0">
              <a:ea typeface="MS PGothic" charset="-128"/>
            </a:endParaRPr>
          </a:p>
        </p:txBody>
      </p:sp>
      <p:sp>
        <p:nvSpPr>
          <p:cNvPr id="40964"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35.  Type 2 Diabetes in Children &amp; Adolescents  </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p:cNvSpPr>
            <a:spLocks noGrp="1"/>
          </p:cNvSpPr>
          <p:nvPr>
            <p:ph type="title" idx="4294967295"/>
          </p:nvPr>
        </p:nvSpPr>
        <p:spPr>
          <a:xfrm>
            <a:off x="687388" y="595313"/>
            <a:ext cx="7775575" cy="1144587"/>
          </a:xfrm>
        </p:spPr>
        <p:txBody>
          <a:bodyPr/>
          <a:lstStyle/>
          <a:p>
            <a:r>
              <a:rPr lang="en-US" altLang="en-US" sz="3600">
                <a:ea typeface="MS PGothic" charset="-128"/>
              </a:rPr>
              <a:t>Complications – Short Term</a:t>
            </a:r>
          </a:p>
        </p:txBody>
      </p:sp>
      <p:sp>
        <p:nvSpPr>
          <p:cNvPr id="63490" name="Rectangle 3"/>
          <p:cNvSpPr>
            <a:spLocks noGrp="1"/>
          </p:cNvSpPr>
          <p:nvPr>
            <p:ph type="body" idx="4294967295"/>
          </p:nvPr>
        </p:nvSpPr>
        <p:spPr>
          <a:xfrm>
            <a:off x="758825" y="1600200"/>
            <a:ext cx="7546975" cy="4114800"/>
          </a:xfrm>
        </p:spPr>
        <p:txBody>
          <a:bodyPr/>
          <a:lstStyle/>
          <a:p>
            <a:pPr>
              <a:lnSpc>
                <a:spcPct val="120000"/>
              </a:lnSpc>
            </a:pPr>
            <a:r>
              <a:rPr lang="en-US" altLang="en-US">
                <a:ea typeface="MS PGothic" charset="-128"/>
              </a:rPr>
              <a:t>Diabetic ketoacidosis (DKA)</a:t>
            </a:r>
          </a:p>
          <a:p>
            <a:pPr lvl="1">
              <a:lnSpc>
                <a:spcPct val="120000"/>
              </a:lnSpc>
            </a:pPr>
            <a:r>
              <a:rPr lang="en-US" altLang="en-US">
                <a:latin typeface="Open Sans" charset="0"/>
                <a:ea typeface="MS PGothic" charset="-128"/>
              </a:rPr>
              <a:t>10% of Canadian youth present with DKA at diagnosis</a:t>
            </a:r>
          </a:p>
          <a:p>
            <a:pPr>
              <a:lnSpc>
                <a:spcPct val="120000"/>
              </a:lnSpc>
              <a:buFont typeface="Arial" charset="0"/>
              <a:buNone/>
            </a:pPr>
            <a:endParaRPr lang="en-US" altLang="en-US" b="0">
              <a:ea typeface="MS PGothic" charset="-128"/>
            </a:endParaRPr>
          </a:p>
          <a:p>
            <a:pPr>
              <a:lnSpc>
                <a:spcPct val="120000"/>
              </a:lnSpc>
            </a:pPr>
            <a:r>
              <a:rPr lang="en-US" altLang="en-US">
                <a:ea typeface="MS PGothic" charset="-128"/>
              </a:rPr>
              <a:t>Hyperglycemic hyperosmolar state (HHS) </a:t>
            </a:r>
          </a:p>
          <a:p>
            <a:pPr lvl="1">
              <a:lnSpc>
                <a:spcPct val="120000"/>
              </a:lnSpc>
            </a:pPr>
            <a:r>
              <a:rPr lang="en-US" altLang="en-US">
                <a:latin typeface="Open Sans" charset="0"/>
                <a:ea typeface="MS PGothic" charset="-128"/>
              </a:rPr>
              <a:t>High mortality rates (up to 37% in one series) have been reported in youth presenting with combined DKA and HHS at onset of type 2 diabetes</a:t>
            </a:r>
          </a:p>
          <a:p>
            <a:pPr lvl="1">
              <a:lnSpc>
                <a:spcPct val="120000"/>
              </a:lnSpc>
            </a:pPr>
            <a:endParaRPr lang="en-US" altLang="en-US">
              <a:latin typeface="Open Sans" charset="0"/>
              <a:ea typeface="MS PGothic" charset="-128"/>
            </a:endParaRPr>
          </a:p>
        </p:txBody>
      </p:sp>
      <p:sp>
        <p:nvSpPr>
          <p:cNvPr id="63491" name="TextBox 3"/>
          <p:cNvSpPr txBox="1">
            <a:spLocks noChangeArrowheads="1"/>
          </p:cNvSpPr>
          <p:nvPr/>
        </p:nvSpPr>
        <p:spPr bwMode="auto">
          <a:xfrm>
            <a:off x="304800" y="6315075"/>
            <a:ext cx="5486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1200"/>
              <a:t>Amed S et al. Diabetes Care 2010;33(4)786-791.</a:t>
            </a:r>
          </a:p>
          <a:p>
            <a:pPr eaLnBrk="1" hangingPunct="1"/>
            <a:r>
              <a:rPr lang="en-US" altLang="en-US" sz="1200"/>
              <a:t>Rosenbloom AL. J Pediatr 2010;156(2):180-184. </a:t>
            </a:r>
          </a:p>
        </p:txBody>
      </p:sp>
      <p:sp>
        <p:nvSpPr>
          <p:cNvPr id="41989"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35.  Type 2 Diabetes in Children &amp; Adolescents  </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p:cNvSpPr>
            <a:spLocks noGrp="1"/>
          </p:cNvSpPr>
          <p:nvPr>
            <p:ph type="title" idx="4294967295"/>
          </p:nvPr>
        </p:nvSpPr>
        <p:spPr>
          <a:xfrm>
            <a:off x="687388" y="608013"/>
            <a:ext cx="7775575" cy="1144587"/>
          </a:xfrm>
        </p:spPr>
        <p:txBody>
          <a:bodyPr/>
          <a:lstStyle/>
          <a:p>
            <a:r>
              <a:rPr lang="en-US" altLang="en-US" sz="3600">
                <a:ea typeface="MS PGothic" charset="-128"/>
              </a:rPr>
              <a:t>Complications – Longer term</a:t>
            </a:r>
          </a:p>
        </p:txBody>
      </p:sp>
      <p:sp>
        <p:nvSpPr>
          <p:cNvPr id="65538" name="Rectangle 3"/>
          <p:cNvSpPr>
            <a:spLocks noGrp="1"/>
          </p:cNvSpPr>
          <p:nvPr>
            <p:ph type="body" idx="4294967295"/>
          </p:nvPr>
        </p:nvSpPr>
        <p:spPr>
          <a:xfrm>
            <a:off x="762000" y="1676400"/>
            <a:ext cx="7543800" cy="4114800"/>
          </a:xfrm>
        </p:spPr>
        <p:txBody>
          <a:bodyPr/>
          <a:lstStyle/>
          <a:p>
            <a:pPr>
              <a:lnSpc>
                <a:spcPct val="120000"/>
              </a:lnSpc>
            </a:pPr>
            <a:r>
              <a:rPr lang="en-US" altLang="en-US" b="0">
                <a:ea typeface="MS PGothic" charset="-128"/>
              </a:rPr>
              <a:t>Evidence suggests that early-onset type 2 diabetes in adolescence is associated with severe and early-onset microvascular complications, including retinopathy, neuropathy, and nephropathy</a:t>
            </a:r>
          </a:p>
          <a:p>
            <a:pPr lvl="1">
              <a:lnSpc>
                <a:spcPct val="120000"/>
              </a:lnSpc>
              <a:buFont typeface="Arial" charset="0"/>
              <a:buNone/>
            </a:pPr>
            <a:endParaRPr lang="en-US" altLang="en-US" sz="1800">
              <a:latin typeface="Open Sans" charset="0"/>
              <a:ea typeface="MS PGothic" charset="-128"/>
            </a:endParaRPr>
          </a:p>
          <a:p>
            <a:pPr>
              <a:lnSpc>
                <a:spcPct val="120000"/>
              </a:lnSpc>
            </a:pPr>
            <a:r>
              <a:rPr lang="en-US" altLang="en-US" b="0">
                <a:ea typeface="MS PGothic" charset="-128"/>
              </a:rPr>
              <a:t>Therefore, it is prudent to consider screening for these complications at diagnosis and yearly thereafter</a:t>
            </a:r>
          </a:p>
        </p:txBody>
      </p:sp>
      <p:sp>
        <p:nvSpPr>
          <p:cNvPr id="43012"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35.  Type 2 Diabetes in Children &amp; Adolescents  </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3"/>
          <p:cNvSpPr>
            <a:spLocks noGrp="1"/>
          </p:cNvSpPr>
          <p:nvPr>
            <p:ph type="body" idx="4294967295"/>
          </p:nvPr>
        </p:nvSpPr>
        <p:spPr>
          <a:xfrm>
            <a:off x="762000" y="1447800"/>
            <a:ext cx="7848600" cy="4114800"/>
          </a:xfrm>
        </p:spPr>
        <p:txBody>
          <a:bodyPr/>
          <a:lstStyle/>
          <a:p>
            <a:pPr>
              <a:lnSpc>
                <a:spcPct val="110000"/>
              </a:lnSpc>
            </a:pPr>
            <a:r>
              <a:rPr lang="en-US" altLang="en-US" sz="2400" b="0">
                <a:ea typeface="MS PGothic" charset="-128"/>
              </a:rPr>
              <a:t>first morning urine ACR (preferred) </a:t>
            </a:r>
          </a:p>
          <a:p>
            <a:pPr>
              <a:lnSpc>
                <a:spcPct val="110000"/>
              </a:lnSpc>
            </a:pPr>
            <a:r>
              <a:rPr lang="en-US" altLang="en-US" sz="2400" b="0">
                <a:ea typeface="MS PGothic" charset="-128"/>
              </a:rPr>
              <a:t>Abnormal results should be confirmed at least 1 month later with:</a:t>
            </a:r>
          </a:p>
          <a:p>
            <a:pPr lvl="2">
              <a:lnSpc>
                <a:spcPct val="110000"/>
              </a:lnSpc>
            </a:pPr>
            <a:r>
              <a:rPr lang="en-US" altLang="en-US" sz="2400">
                <a:latin typeface="Open Sans" charset="0"/>
              </a:rPr>
              <a:t>A repeat first morning ACR </a:t>
            </a:r>
          </a:p>
          <a:p>
            <a:pPr lvl="2">
              <a:lnSpc>
                <a:spcPct val="110000"/>
              </a:lnSpc>
            </a:pPr>
            <a:r>
              <a:rPr lang="en-US" altLang="en-US" sz="2400">
                <a:latin typeface="Open Sans" charset="0"/>
              </a:rPr>
              <a:t>If abnormal, follow by timed, overnight urine collection for albumin excretion rate (AER)</a:t>
            </a:r>
          </a:p>
          <a:p>
            <a:pPr>
              <a:lnSpc>
                <a:spcPct val="110000"/>
              </a:lnSpc>
            </a:pPr>
            <a:r>
              <a:rPr lang="en-US" altLang="en-US" sz="2400" b="0">
                <a:ea typeface="MS PGothic" charset="-128"/>
              </a:rPr>
              <a:t>Albuminuria (ACR &gt;2.5 mg/mmol ) should not be diagnosed in adolescents unless it is persistent</a:t>
            </a:r>
          </a:p>
          <a:p>
            <a:pPr>
              <a:lnSpc>
                <a:spcPct val="110000"/>
              </a:lnSpc>
            </a:pPr>
            <a:r>
              <a:rPr lang="en-US" altLang="en-US" sz="2400" b="0">
                <a:ea typeface="MS PGothic" charset="-128"/>
              </a:rPr>
              <a:t>Persistent albuminuria should be referred to a pediatric nephrologist</a:t>
            </a:r>
            <a:endParaRPr lang="en-CA" altLang="en-US" sz="2400" b="0">
              <a:ea typeface="MS PGothic" charset="-128"/>
            </a:endParaRPr>
          </a:p>
          <a:p>
            <a:pPr>
              <a:lnSpc>
                <a:spcPct val="110000"/>
              </a:lnSpc>
              <a:buFont typeface="Arial" charset="0"/>
              <a:buNone/>
            </a:pPr>
            <a:r>
              <a:rPr lang="en-US" altLang="en-US" sz="2400" b="0">
                <a:ea typeface="MS PGothic" charset="-128"/>
              </a:rPr>
              <a:t> </a:t>
            </a:r>
          </a:p>
        </p:txBody>
      </p:sp>
      <p:sp>
        <p:nvSpPr>
          <p:cNvPr id="67586" name="Rectangle 2"/>
          <p:cNvSpPr txBox="1">
            <a:spLocks noChangeArrowheads="1"/>
          </p:cNvSpPr>
          <p:nvPr/>
        </p:nvSpPr>
        <p:spPr bwMode="auto">
          <a:xfrm>
            <a:off x="687388" y="457200"/>
            <a:ext cx="7775575" cy="1144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3200" b="1">
                <a:solidFill>
                  <a:srgbClr val="1E3268"/>
                </a:solidFill>
                <a:latin typeface="Open Sans" charset="0"/>
              </a:rPr>
              <a:t>Screen for Microalbuminuria</a:t>
            </a:r>
          </a:p>
        </p:txBody>
      </p:sp>
      <p:sp>
        <p:nvSpPr>
          <p:cNvPr id="44036"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35.  Type 2 Diabetes in Children &amp; Adolescents  </a:t>
            </a:r>
          </a:p>
        </p:txBody>
      </p:sp>
      <p:sp>
        <p:nvSpPr>
          <p:cNvPr id="67589" name="Text Box 5"/>
          <p:cNvSpPr txBox="1">
            <a:spLocks noChangeArrowheads="1"/>
          </p:cNvSpPr>
          <p:nvPr/>
        </p:nvSpPr>
        <p:spPr bwMode="auto">
          <a:xfrm>
            <a:off x="687388" y="6378575"/>
            <a:ext cx="2959100" cy="304800"/>
          </a:xfrm>
          <a:prstGeom prst="rect">
            <a:avLst/>
          </a:prstGeom>
          <a:noFill/>
          <a:ln>
            <a:noFill/>
          </a:ln>
          <a:effectLst>
            <a:prstShdw prst="shdw17" dist="17961" dir="2700000">
              <a:schemeClr val="accent1">
                <a:gamma/>
                <a:shade val="60000"/>
                <a:invGamma/>
                <a:alpha val="74998"/>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a:solidFill>
                  <a:schemeClr val="tx1"/>
                </a:solidFill>
                <a:latin typeface="Calibri" charset="0"/>
                <a:ea typeface="MS PGothic" charset="-128"/>
              </a:defRPr>
            </a:lvl1pPr>
            <a:lvl2pPr eaLnBrk="0" hangingPunct="0">
              <a:defRPr sz="2400">
                <a:solidFill>
                  <a:schemeClr val="tx1"/>
                </a:solidFill>
                <a:latin typeface="Calibri" charset="0"/>
                <a:ea typeface="MS PGothic" charset="-128"/>
              </a:defRPr>
            </a:lvl2pPr>
            <a:lvl3pPr eaLnBrk="0" hangingPunct="0">
              <a:defRPr sz="2400">
                <a:solidFill>
                  <a:schemeClr val="tx1"/>
                </a:solidFill>
                <a:latin typeface="Calibri" charset="0"/>
                <a:ea typeface="MS PGothic" charset="-128"/>
              </a:defRPr>
            </a:lvl3pPr>
            <a:lvl4pPr eaLnBrk="0" hangingPunct="0">
              <a:defRPr sz="2400">
                <a:solidFill>
                  <a:schemeClr val="tx1"/>
                </a:solidFill>
                <a:latin typeface="Calibri" charset="0"/>
                <a:ea typeface="MS PGothic" charset="-128"/>
              </a:defRPr>
            </a:lvl4pPr>
            <a:lvl5pPr eaLnBrk="0" hangingPunct="0">
              <a:defRPr sz="2400">
                <a:solidFill>
                  <a:schemeClr val="tx1"/>
                </a:solidFill>
                <a:latin typeface="Calibri" charset="0"/>
                <a:ea typeface="MS PGothic" charset="-128"/>
              </a:defRPr>
            </a:lvl5pPr>
            <a:lvl6pPr marL="2139950" indent="146050" eaLnBrk="0" fontAlgn="base" hangingPunct="0">
              <a:spcBef>
                <a:spcPct val="0"/>
              </a:spcBef>
              <a:spcAft>
                <a:spcPct val="0"/>
              </a:spcAft>
              <a:defRPr sz="2400">
                <a:solidFill>
                  <a:schemeClr val="tx1"/>
                </a:solidFill>
                <a:latin typeface="Calibri" charset="0"/>
                <a:ea typeface="MS PGothic" charset="-128"/>
              </a:defRPr>
            </a:lvl6pPr>
            <a:lvl7pPr marL="2597150" indent="146050" eaLnBrk="0" fontAlgn="base" hangingPunct="0">
              <a:spcBef>
                <a:spcPct val="0"/>
              </a:spcBef>
              <a:spcAft>
                <a:spcPct val="0"/>
              </a:spcAft>
              <a:defRPr sz="2400">
                <a:solidFill>
                  <a:schemeClr val="tx1"/>
                </a:solidFill>
                <a:latin typeface="Calibri" charset="0"/>
                <a:ea typeface="MS PGothic" charset="-128"/>
              </a:defRPr>
            </a:lvl7pPr>
            <a:lvl8pPr marL="3054350" indent="146050" eaLnBrk="0" fontAlgn="base" hangingPunct="0">
              <a:spcBef>
                <a:spcPct val="0"/>
              </a:spcBef>
              <a:spcAft>
                <a:spcPct val="0"/>
              </a:spcAft>
              <a:defRPr sz="2400">
                <a:solidFill>
                  <a:schemeClr val="tx1"/>
                </a:solidFill>
                <a:latin typeface="Calibri" charset="0"/>
                <a:ea typeface="MS PGothic" charset="-128"/>
              </a:defRPr>
            </a:lvl8pPr>
            <a:lvl9pPr marL="3511550" indent="14605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a:t>ACR, albumin to creatinine ratio</a:t>
            </a:r>
            <a:endParaRPr lang="en-CA" altLang="en-US" sz="140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idx="4294967295"/>
          </p:nvPr>
        </p:nvSpPr>
        <p:spPr/>
        <p:txBody>
          <a:bodyPr/>
          <a:lstStyle/>
          <a:p>
            <a:pPr eaLnBrk="1" hangingPunct="1"/>
            <a:r>
              <a:rPr lang="en-CA" altLang="en-US">
                <a:ea typeface="MS PGothic" charset="-128"/>
              </a:rPr>
              <a:t>Key Changes</a:t>
            </a:r>
          </a:p>
        </p:txBody>
      </p:sp>
      <p:sp>
        <p:nvSpPr>
          <p:cNvPr id="17410" name="Content Placeholder 2"/>
          <p:cNvSpPr>
            <a:spLocks noGrp="1"/>
          </p:cNvSpPr>
          <p:nvPr>
            <p:ph type="body" idx="4294967295"/>
          </p:nvPr>
        </p:nvSpPr>
        <p:spPr>
          <a:xfrm>
            <a:off x="628650" y="1674813"/>
            <a:ext cx="7886700" cy="4329112"/>
          </a:xfrm>
        </p:spPr>
        <p:txBody>
          <a:bodyPr/>
          <a:lstStyle/>
          <a:p>
            <a:pPr>
              <a:lnSpc>
                <a:spcPct val="100000"/>
              </a:lnSpc>
            </a:pPr>
            <a:r>
              <a:rPr lang="en-CA" altLang="ja-JP" sz="2400" b="0">
                <a:ea typeface="MS PGothic" charset="-128"/>
              </a:rPr>
              <a:t>New recommendations on</a:t>
            </a:r>
          </a:p>
          <a:p>
            <a:pPr lvl="1">
              <a:lnSpc>
                <a:spcPct val="100000"/>
              </a:lnSpc>
            </a:pPr>
            <a:r>
              <a:rPr lang="en-CA" altLang="ja-JP" sz="2400">
                <a:latin typeface="Open Sans" charset="0"/>
                <a:ea typeface="MS PGothic" charset="-128"/>
              </a:rPr>
              <a:t>Limiting sugar sweetened beverage intake, limiting screen time, improving sleep quantity and quality, decreasing sedentary behaviours and  increasing both light and vigorous physical activity</a:t>
            </a:r>
          </a:p>
          <a:p>
            <a:pPr lvl="1">
              <a:lnSpc>
                <a:spcPct val="100000"/>
              </a:lnSpc>
            </a:pPr>
            <a:r>
              <a:rPr lang="en-CA" altLang="ja-JP" sz="2400">
                <a:latin typeface="Open Sans" charset="0"/>
                <a:ea typeface="MS PGothic" charset="-128"/>
              </a:rPr>
              <a:t>Screening for type 2 diabetes in children and adolescents using a combination of A1C AND fasting or random PG </a:t>
            </a:r>
          </a:p>
          <a:p>
            <a:pPr lvl="1">
              <a:lnSpc>
                <a:spcPct val="100000"/>
              </a:lnSpc>
            </a:pPr>
            <a:r>
              <a:rPr lang="en-CA" altLang="ja-JP" sz="2400">
                <a:latin typeface="Open Sans" charset="0"/>
                <a:ea typeface="MS PGothic" charset="-128"/>
              </a:rPr>
              <a:t>Initial management of children with type 2 diabetes who are metabolically stable</a:t>
            </a:r>
          </a:p>
          <a:p>
            <a:pPr>
              <a:lnSpc>
                <a:spcPct val="100000"/>
              </a:lnSpc>
            </a:pPr>
            <a:endParaRPr lang="en-CA" altLang="ja-JP" sz="2400" b="0">
              <a:ea typeface="MS PGothic" charset="-128"/>
            </a:endParaRPr>
          </a:p>
        </p:txBody>
      </p:sp>
      <p:sp>
        <p:nvSpPr>
          <p:cNvPr id="17411"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algn="ctr" defTabSz="914400"/>
            <a:r>
              <a:rPr lang="en-US" altLang="en-US" sz="2000" b="1">
                <a:solidFill>
                  <a:schemeClr val="bg1"/>
                </a:solidFill>
                <a:latin typeface="Arial" charset="0"/>
              </a:rPr>
              <a:t>2018</a:t>
            </a:r>
          </a:p>
        </p:txBody>
      </p:sp>
      <p:sp>
        <p:nvSpPr>
          <p:cNvPr id="16389"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35.  Type 2 Diabetes in Children &amp; Adolescents  </a:t>
            </a:r>
          </a:p>
        </p:txBody>
      </p:sp>
      <p:sp>
        <p:nvSpPr>
          <p:cNvPr id="17414" name="Text Box 6"/>
          <p:cNvSpPr txBox="1">
            <a:spLocks noChangeArrowheads="1"/>
          </p:cNvSpPr>
          <p:nvPr/>
        </p:nvSpPr>
        <p:spPr bwMode="auto">
          <a:xfrm>
            <a:off x="1033463" y="6276975"/>
            <a:ext cx="4011612" cy="304800"/>
          </a:xfrm>
          <a:prstGeom prst="rect">
            <a:avLst/>
          </a:prstGeom>
          <a:noFill/>
          <a:ln>
            <a:noFill/>
          </a:ln>
          <a:effectLst>
            <a:prstShdw prst="shdw17" dist="17961" dir="2700000">
              <a:schemeClr val="accent1">
                <a:gamma/>
                <a:shade val="60000"/>
                <a:invGamma/>
                <a:alpha val="74998"/>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a:solidFill>
                  <a:schemeClr val="tx1"/>
                </a:solidFill>
                <a:latin typeface="Calibri" charset="0"/>
                <a:ea typeface="MS PGothic" charset="-128"/>
              </a:defRPr>
            </a:lvl1pPr>
            <a:lvl2pPr eaLnBrk="0" hangingPunct="0">
              <a:defRPr sz="2400">
                <a:solidFill>
                  <a:schemeClr val="tx1"/>
                </a:solidFill>
                <a:latin typeface="Calibri" charset="0"/>
                <a:ea typeface="MS PGothic" charset="-128"/>
              </a:defRPr>
            </a:lvl2pPr>
            <a:lvl3pPr eaLnBrk="0" hangingPunct="0">
              <a:defRPr sz="2400">
                <a:solidFill>
                  <a:schemeClr val="tx1"/>
                </a:solidFill>
                <a:latin typeface="Calibri" charset="0"/>
                <a:ea typeface="MS PGothic" charset="-128"/>
              </a:defRPr>
            </a:lvl3pPr>
            <a:lvl4pPr eaLnBrk="0" hangingPunct="0">
              <a:defRPr sz="2400">
                <a:solidFill>
                  <a:schemeClr val="tx1"/>
                </a:solidFill>
                <a:latin typeface="Calibri" charset="0"/>
                <a:ea typeface="MS PGothic" charset="-128"/>
              </a:defRPr>
            </a:lvl4pPr>
            <a:lvl5pPr eaLnBrk="0" hangingPunct="0">
              <a:defRPr sz="2400">
                <a:solidFill>
                  <a:schemeClr val="tx1"/>
                </a:solidFill>
                <a:latin typeface="Calibri" charset="0"/>
                <a:ea typeface="MS PGothic" charset="-128"/>
              </a:defRPr>
            </a:lvl5pPr>
            <a:lvl6pPr marL="2139950" indent="146050" eaLnBrk="0" fontAlgn="base" hangingPunct="0">
              <a:spcBef>
                <a:spcPct val="0"/>
              </a:spcBef>
              <a:spcAft>
                <a:spcPct val="0"/>
              </a:spcAft>
              <a:defRPr sz="2400">
                <a:solidFill>
                  <a:schemeClr val="tx1"/>
                </a:solidFill>
                <a:latin typeface="Calibri" charset="0"/>
                <a:ea typeface="MS PGothic" charset="-128"/>
              </a:defRPr>
            </a:lvl6pPr>
            <a:lvl7pPr marL="2597150" indent="146050" eaLnBrk="0" fontAlgn="base" hangingPunct="0">
              <a:spcBef>
                <a:spcPct val="0"/>
              </a:spcBef>
              <a:spcAft>
                <a:spcPct val="0"/>
              </a:spcAft>
              <a:defRPr sz="2400">
                <a:solidFill>
                  <a:schemeClr val="tx1"/>
                </a:solidFill>
                <a:latin typeface="Calibri" charset="0"/>
                <a:ea typeface="MS PGothic" charset="-128"/>
              </a:defRPr>
            </a:lvl7pPr>
            <a:lvl8pPr marL="3054350" indent="146050" eaLnBrk="0" fontAlgn="base" hangingPunct="0">
              <a:spcBef>
                <a:spcPct val="0"/>
              </a:spcBef>
              <a:spcAft>
                <a:spcPct val="0"/>
              </a:spcAft>
              <a:defRPr sz="2400">
                <a:solidFill>
                  <a:schemeClr val="tx1"/>
                </a:solidFill>
                <a:latin typeface="Calibri" charset="0"/>
                <a:ea typeface="MS PGothic" charset="-128"/>
              </a:defRPr>
            </a:lvl8pPr>
            <a:lvl9pPr marL="3511550" indent="14605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PG</a:t>
            </a:r>
            <a:r>
              <a:rPr lang="en-US" altLang="en-US" sz="1400"/>
              <a:t>, plasma glucose</a:t>
            </a:r>
            <a:endParaRPr lang="en-CA" altLang="en-US" sz="140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3"/>
          <p:cNvSpPr>
            <a:spLocks noGrp="1" noChangeArrowheads="1"/>
          </p:cNvSpPr>
          <p:nvPr>
            <p:ph type="body" idx="4294967295"/>
          </p:nvPr>
        </p:nvSpPr>
        <p:spPr>
          <a:xfrm>
            <a:off x="762000" y="1676400"/>
            <a:ext cx="7775575" cy="4114800"/>
          </a:xfrm>
        </p:spPr>
        <p:txBody>
          <a:bodyPr/>
          <a:lstStyle/>
          <a:p>
            <a:pPr>
              <a:lnSpc>
                <a:spcPct val="120000"/>
              </a:lnSpc>
            </a:pPr>
            <a:r>
              <a:rPr lang="en-US" altLang="en-US" sz="2400" b="0">
                <a:ea typeface="MS PGothic" charset="-128"/>
              </a:rPr>
              <a:t>Aboriginal youth in Canada are at increased risk of renal diseases that are not associated with diabetes</a:t>
            </a:r>
          </a:p>
          <a:p>
            <a:pPr>
              <a:lnSpc>
                <a:spcPct val="120000"/>
              </a:lnSpc>
            </a:pPr>
            <a:r>
              <a:rPr lang="en-US" altLang="en-US" sz="2400" b="0">
                <a:ea typeface="MS PGothic" charset="-128"/>
              </a:rPr>
              <a:t>Persistent albuminuria may be evidence of other underlying renal disease</a:t>
            </a:r>
          </a:p>
          <a:p>
            <a:pPr>
              <a:lnSpc>
                <a:spcPct val="120000"/>
              </a:lnSpc>
            </a:pPr>
            <a:r>
              <a:rPr lang="en-US" altLang="en-US" sz="2400" b="0">
                <a:ea typeface="MS PGothic" charset="-128"/>
              </a:rPr>
              <a:t>Referral to a pediatric nephrologist for assessment of etiology and treatment is recommended</a:t>
            </a:r>
            <a:endParaRPr lang="en-CA" altLang="en-US" sz="2400" b="0">
              <a:ea typeface="MS PGothic" charset="-128"/>
            </a:endParaRPr>
          </a:p>
          <a:p>
            <a:pPr>
              <a:lnSpc>
                <a:spcPct val="120000"/>
              </a:lnSpc>
            </a:pPr>
            <a:endParaRPr lang="en-US" altLang="en-US" sz="2400" b="0">
              <a:latin typeface="Arial" charset="0"/>
              <a:ea typeface="MS PGothic" charset="-128"/>
            </a:endParaRPr>
          </a:p>
        </p:txBody>
      </p:sp>
      <p:sp>
        <p:nvSpPr>
          <p:cNvPr id="69634" name="Rectangle 2"/>
          <p:cNvSpPr txBox="1">
            <a:spLocks noChangeArrowheads="1"/>
          </p:cNvSpPr>
          <p:nvPr/>
        </p:nvSpPr>
        <p:spPr bwMode="auto">
          <a:xfrm>
            <a:off x="687388" y="608013"/>
            <a:ext cx="7775575" cy="1144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3200" b="1">
                <a:solidFill>
                  <a:srgbClr val="1E3268"/>
                </a:solidFill>
                <a:latin typeface="Open Sans" charset="0"/>
              </a:rPr>
              <a:t>Complications – Special Populations</a:t>
            </a:r>
          </a:p>
        </p:txBody>
      </p:sp>
      <p:sp>
        <p:nvSpPr>
          <p:cNvPr id="45060"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35.  Type 2 Diabetes in Children &amp; Adolescents  </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3"/>
          <p:cNvSpPr>
            <a:spLocks noGrp="1"/>
          </p:cNvSpPr>
          <p:nvPr>
            <p:ph type="body" idx="4294967295"/>
          </p:nvPr>
        </p:nvSpPr>
        <p:spPr>
          <a:xfrm>
            <a:off x="914400" y="1676400"/>
            <a:ext cx="7391400" cy="4114800"/>
          </a:xfrm>
        </p:spPr>
        <p:txBody>
          <a:bodyPr/>
          <a:lstStyle/>
          <a:p>
            <a:pPr>
              <a:lnSpc>
                <a:spcPct val="120000"/>
              </a:lnSpc>
            </a:pPr>
            <a:r>
              <a:rPr lang="en-US" altLang="en-US" b="0">
                <a:ea typeface="MS PGothic" charset="-128"/>
              </a:rPr>
              <a:t>Screening for dyslipidemia at diagnosis and every 1 to 3 years as clinically indicated thereafter </a:t>
            </a:r>
          </a:p>
          <a:p>
            <a:pPr>
              <a:lnSpc>
                <a:spcPct val="120000"/>
              </a:lnSpc>
            </a:pPr>
            <a:endParaRPr lang="en-US" altLang="en-US" b="0">
              <a:ea typeface="MS PGothic" charset="-128"/>
            </a:endParaRPr>
          </a:p>
          <a:p>
            <a:pPr>
              <a:lnSpc>
                <a:spcPct val="120000"/>
              </a:lnSpc>
            </a:pPr>
            <a:r>
              <a:rPr lang="en-US" altLang="en-US" b="0">
                <a:ea typeface="MS PGothic" charset="-128"/>
              </a:rPr>
              <a:t>Start a statin if the LDL-C remains &gt;4.2 mmol/L after a 3- to 6-month trial of dietary intervention </a:t>
            </a:r>
            <a:endParaRPr lang="en-CA" altLang="en-US" b="0">
              <a:ea typeface="MS PGothic" charset="-128"/>
            </a:endParaRPr>
          </a:p>
        </p:txBody>
      </p:sp>
      <p:sp>
        <p:nvSpPr>
          <p:cNvPr id="71682" name="Rectangle 2"/>
          <p:cNvSpPr txBox="1">
            <a:spLocks noChangeArrowheads="1"/>
          </p:cNvSpPr>
          <p:nvPr/>
        </p:nvSpPr>
        <p:spPr bwMode="auto">
          <a:xfrm>
            <a:off x="687388" y="608013"/>
            <a:ext cx="7775575" cy="1144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3200" b="1">
                <a:solidFill>
                  <a:srgbClr val="1E3268"/>
                </a:solidFill>
                <a:latin typeface="Open Sans" charset="0"/>
              </a:rPr>
              <a:t>Comorbid Conditions - Dyslipidemia</a:t>
            </a:r>
          </a:p>
        </p:txBody>
      </p:sp>
      <p:sp>
        <p:nvSpPr>
          <p:cNvPr id="46084"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35.  Type 2 Diabetes in Children &amp; Adolescents  </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Rectangle 3"/>
          <p:cNvSpPr>
            <a:spLocks noGrp="1" noChangeArrowheads="1"/>
          </p:cNvSpPr>
          <p:nvPr>
            <p:ph type="body" idx="4294967295"/>
          </p:nvPr>
        </p:nvSpPr>
        <p:spPr>
          <a:xfrm>
            <a:off x="838200" y="1828800"/>
            <a:ext cx="7775575" cy="4114800"/>
          </a:xfrm>
        </p:spPr>
        <p:txBody>
          <a:bodyPr/>
          <a:lstStyle/>
          <a:p>
            <a:pPr>
              <a:lnSpc>
                <a:spcPct val="120000"/>
              </a:lnSpc>
            </a:pPr>
            <a:r>
              <a:rPr lang="en-US" altLang="en-US" b="0">
                <a:ea typeface="MS PGothic" charset="-128"/>
              </a:rPr>
              <a:t>Screening for high blood pressure should begin at diagnosis and subsequent clinic visits</a:t>
            </a:r>
          </a:p>
          <a:p>
            <a:pPr>
              <a:lnSpc>
                <a:spcPct val="120000"/>
              </a:lnSpc>
            </a:pPr>
            <a:endParaRPr lang="en-US" altLang="en-US" sz="1800" b="0">
              <a:ea typeface="MS PGothic" charset="-128"/>
            </a:endParaRPr>
          </a:p>
          <a:p>
            <a:pPr>
              <a:lnSpc>
                <a:spcPct val="120000"/>
              </a:lnSpc>
            </a:pPr>
            <a:r>
              <a:rPr lang="en-US" altLang="en-US" b="0">
                <a:ea typeface="MS PGothic" charset="-128"/>
              </a:rPr>
              <a:t>Surveillance should occur for comorbid conditions associated with insulin resistance</a:t>
            </a:r>
          </a:p>
          <a:p>
            <a:pPr lvl="1">
              <a:lnSpc>
                <a:spcPct val="120000"/>
              </a:lnSpc>
            </a:pPr>
            <a:r>
              <a:rPr lang="en-US" altLang="en-US">
                <a:ea typeface="MS PGothic" charset="-128"/>
              </a:rPr>
              <a:t>Polycystic ovary syndrome</a:t>
            </a:r>
          </a:p>
          <a:p>
            <a:pPr lvl="1">
              <a:lnSpc>
                <a:spcPct val="120000"/>
              </a:lnSpc>
            </a:pPr>
            <a:r>
              <a:rPr lang="en-US" altLang="en-US">
                <a:ea typeface="MS PGothic" charset="-128"/>
              </a:rPr>
              <a:t>Non-alcoholic fatty liver disease</a:t>
            </a:r>
            <a:endParaRPr lang="en-CA" altLang="en-US">
              <a:ea typeface="MS PGothic" charset="-128"/>
            </a:endParaRPr>
          </a:p>
          <a:p>
            <a:pPr>
              <a:lnSpc>
                <a:spcPct val="120000"/>
              </a:lnSpc>
            </a:pPr>
            <a:endParaRPr lang="en-CA" altLang="en-US" b="0">
              <a:ea typeface="MS PGothic" charset="-128"/>
            </a:endParaRPr>
          </a:p>
          <a:p>
            <a:pPr>
              <a:lnSpc>
                <a:spcPct val="120000"/>
              </a:lnSpc>
            </a:pPr>
            <a:endParaRPr lang="en-US" altLang="en-US" b="0">
              <a:latin typeface="Arial" charset="0"/>
              <a:ea typeface="MS PGothic" charset="-128"/>
            </a:endParaRPr>
          </a:p>
        </p:txBody>
      </p:sp>
      <p:sp>
        <p:nvSpPr>
          <p:cNvPr id="73730" name="Rectangle 2"/>
          <p:cNvSpPr txBox="1">
            <a:spLocks noChangeArrowheads="1"/>
          </p:cNvSpPr>
          <p:nvPr/>
        </p:nvSpPr>
        <p:spPr bwMode="auto">
          <a:xfrm>
            <a:off x="687388" y="608013"/>
            <a:ext cx="7775575" cy="1144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3200" b="1">
                <a:solidFill>
                  <a:srgbClr val="1E3268"/>
                </a:solidFill>
                <a:latin typeface="Open Sans" charset="0"/>
              </a:rPr>
              <a:t>Comorbid Conditions – Hypertension and Others</a:t>
            </a:r>
          </a:p>
        </p:txBody>
      </p:sp>
      <p:sp>
        <p:nvSpPr>
          <p:cNvPr id="47108"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35.  Type 2 Diabetes in Children &amp; Adolescents  </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6"/>
          <p:cNvSpPr>
            <a:spLocks noChangeArrowheads="1"/>
          </p:cNvSpPr>
          <p:nvPr/>
        </p:nvSpPr>
        <p:spPr bwMode="auto">
          <a:xfrm>
            <a:off x="-4446588" y="-608013"/>
            <a:ext cx="184150" cy="8683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r>
              <a:rPr lang="en-US" altLang="en-US" sz="1700"/>
              <a:t/>
            </a:r>
            <a:br>
              <a:rPr lang="en-US" altLang="en-US" sz="1700"/>
            </a:br>
            <a:endParaRPr lang="en-US" altLang="en-US" sz="1700"/>
          </a:p>
          <a:p>
            <a:endParaRPr lang="en-US" altLang="en-US" sz="1700"/>
          </a:p>
        </p:txBody>
      </p:sp>
      <p:sp>
        <p:nvSpPr>
          <p:cNvPr id="48131" name="Rectangle 217"/>
          <p:cNvSpPr>
            <a:spLocks noChangeArrowheads="1"/>
          </p:cNvSpPr>
          <p:nvPr/>
        </p:nvSpPr>
        <p:spPr bwMode="auto">
          <a:xfrm>
            <a:off x="-4446588" y="6872288"/>
            <a:ext cx="184150" cy="5953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r>
              <a:rPr lang="en-US" altLang="en-US" sz="800"/>
              <a:t/>
            </a:r>
            <a:br>
              <a:rPr lang="en-US" altLang="en-US" sz="800"/>
            </a:br>
            <a:r>
              <a:rPr lang="en-US" altLang="en-US" sz="800"/>
              <a:t/>
            </a:r>
            <a:br>
              <a:rPr lang="en-US" altLang="en-US" sz="800"/>
            </a:br>
            <a:endParaRPr lang="en-US" altLang="en-US" sz="1700"/>
          </a:p>
        </p:txBody>
      </p:sp>
      <p:sp>
        <p:nvSpPr>
          <p:cNvPr id="48132" name="Rectangle 230"/>
          <p:cNvSpPr>
            <a:spLocks noChangeArrowheads="1"/>
          </p:cNvSpPr>
          <p:nvPr/>
        </p:nvSpPr>
        <p:spPr bwMode="auto">
          <a:xfrm>
            <a:off x="-1985963" y="1149350"/>
            <a:ext cx="184150" cy="8683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r>
              <a:rPr lang="en-US" altLang="en-US" sz="1700"/>
              <a:t/>
            </a:r>
            <a:br>
              <a:rPr lang="en-US" altLang="en-US" sz="1700"/>
            </a:br>
            <a:endParaRPr lang="en-US" altLang="en-US" sz="1700"/>
          </a:p>
          <a:p>
            <a:endParaRPr lang="en-US" altLang="en-US" sz="1700"/>
          </a:p>
        </p:txBody>
      </p:sp>
      <p:graphicFrame>
        <p:nvGraphicFramePr>
          <p:cNvPr id="75802" name="Group 26"/>
          <p:cNvGraphicFramePr>
            <a:graphicFrameLocks noGrp="1"/>
          </p:cNvGraphicFramePr>
          <p:nvPr/>
        </p:nvGraphicFramePr>
        <p:xfrm>
          <a:off x="487363" y="992188"/>
          <a:ext cx="8277225" cy="5160962"/>
        </p:xfrm>
        <a:graphic>
          <a:graphicData uri="http://schemas.openxmlformats.org/drawingml/2006/table">
            <a:tbl>
              <a:tblPr/>
              <a:tblGrid>
                <a:gridCol w="1547812"/>
                <a:gridCol w="2244725"/>
                <a:gridCol w="4484688"/>
              </a:tblGrid>
              <a:tr h="822325">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eaLnBrk="0" hangingPunct="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ctr" defTabSz="841375"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a:ln>
                            <a:noFill/>
                          </a:ln>
                          <a:solidFill>
                            <a:srgbClr val="211E1E"/>
                          </a:solidFill>
                          <a:effectLst/>
                          <a:latin typeface="Arial" charset="0"/>
                          <a:ea typeface="MS PGothic" charset="-128"/>
                          <a:cs typeface="Open Sans" charset="0"/>
                        </a:rPr>
                        <a:t>Complication/ Comorbid condition</a:t>
                      </a:r>
                      <a:r>
                        <a:rPr kumimoji="0" lang="en-US" altLang="en-US" sz="1600" b="0" i="0" u="none" strike="noStrike" cap="none" normalizeH="0" baseline="0">
                          <a:ln>
                            <a:noFill/>
                          </a:ln>
                          <a:solidFill>
                            <a:srgbClr val="000000"/>
                          </a:solidFill>
                          <a:effectLst/>
                          <a:latin typeface="Arial" charset="0"/>
                          <a:ea typeface="MS PGothic" charset="-128"/>
                          <a:cs typeface="Open Sans" charset="0"/>
                        </a:rPr>
                        <a:t> </a:t>
                      </a:r>
                      <a:endParaRPr kumimoji="0" lang="en-US" altLang="en-US" sz="1600" b="0" i="0" u="none" strike="noStrike" cap="none" normalizeH="0" baseline="0">
                        <a:ln>
                          <a:noFill/>
                        </a:ln>
                        <a:solidFill>
                          <a:schemeClr val="tx1"/>
                        </a:solidFill>
                        <a:effectLst/>
                        <a:latin typeface="Calibri" charset="0"/>
                        <a:ea typeface="MS PGothic" charset="-128"/>
                        <a:cs typeface="Open Sans" charset="0"/>
                      </a:endParaRPr>
                    </a:p>
                  </a:txBody>
                  <a:tcPr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eaLnBrk="0" hangingPunct="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ctr" defTabSz="841375"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a:ln>
                            <a:noFill/>
                          </a:ln>
                          <a:solidFill>
                            <a:srgbClr val="000000"/>
                          </a:solidFill>
                          <a:effectLst/>
                          <a:latin typeface="Arial" charset="0"/>
                          <a:ea typeface="MS PGothic" charset="-128"/>
                          <a:cs typeface="Open Sans" charset="0"/>
                        </a:rPr>
                        <a:t>Indications and intervals for screening</a:t>
                      </a:r>
                      <a:r>
                        <a:rPr kumimoji="0" lang="en-US" altLang="en-US" sz="1600" b="0" i="0" u="none" strike="noStrike" cap="none" normalizeH="0" baseline="0">
                          <a:ln>
                            <a:noFill/>
                          </a:ln>
                          <a:solidFill>
                            <a:srgbClr val="000000"/>
                          </a:solidFill>
                          <a:effectLst/>
                          <a:latin typeface="Arial" charset="0"/>
                          <a:ea typeface="MS PGothic" charset="-128"/>
                          <a:cs typeface="Open Sans" charset="0"/>
                        </a:rPr>
                        <a:t> </a:t>
                      </a:r>
                      <a:endParaRPr kumimoji="0" lang="en-US" altLang="en-US" sz="1600" b="0" i="0" u="none" strike="noStrike" cap="none" normalizeH="0" baseline="0">
                        <a:ln>
                          <a:noFill/>
                        </a:ln>
                        <a:solidFill>
                          <a:schemeClr val="tx1"/>
                        </a:solidFill>
                        <a:effectLst/>
                        <a:latin typeface="Calibri" charset="0"/>
                        <a:ea typeface="MS PGothic" charset="-128"/>
                        <a:cs typeface="Open Sans" charset="0"/>
                      </a:endParaRPr>
                    </a:p>
                  </a:txBody>
                  <a:tcPr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eaLnBrk="0" hangingPunct="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ctr" defTabSz="841375"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a:ln>
                            <a:noFill/>
                          </a:ln>
                          <a:solidFill>
                            <a:srgbClr val="000000"/>
                          </a:solidFill>
                          <a:effectLst/>
                          <a:latin typeface="Arial" charset="0"/>
                          <a:ea typeface="MS PGothic" charset="-128"/>
                          <a:cs typeface="Open Sans" charset="0"/>
                        </a:rPr>
                        <a:t>Screening Test </a:t>
                      </a:r>
                      <a:endParaRPr kumimoji="0" lang="en-US" altLang="en-US" sz="1600" b="0" i="0" u="none" strike="noStrike" cap="none" normalizeH="0" baseline="0">
                        <a:ln>
                          <a:noFill/>
                        </a:ln>
                        <a:solidFill>
                          <a:schemeClr val="tx1"/>
                        </a:solidFill>
                        <a:effectLst/>
                        <a:latin typeface="Calibri" charset="0"/>
                        <a:ea typeface="MS PGothic" charset="-128"/>
                        <a:cs typeface="Open Sans" charset="0"/>
                      </a:endParaRPr>
                    </a:p>
                  </a:txBody>
                  <a:tcPr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2041525">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eaLnBrk="0" hangingPunct="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211E1E"/>
                          </a:solidFill>
                          <a:effectLst/>
                          <a:latin typeface="Arial" charset="0"/>
                          <a:ea typeface="MS PGothic" charset="-128"/>
                          <a:cs typeface="Open Sans" charset="0"/>
                        </a:rPr>
                        <a:t>Neuropathy </a:t>
                      </a:r>
                      <a:endParaRPr kumimoji="0" lang="en-US" altLang="en-US" sz="1600" b="0" i="0" u="none" strike="noStrike" cap="none" normalizeH="0" baseline="0">
                        <a:ln>
                          <a:noFill/>
                        </a:ln>
                        <a:solidFill>
                          <a:schemeClr val="tx1"/>
                        </a:solidFill>
                        <a:effectLst/>
                        <a:latin typeface="Calibri" charset="0"/>
                        <a:ea typeface="MS PGothic" charset="-128"/>
                        <a:cs typeface="Open Sans" charset="0"/>
                      </a:endParaRPr>
                    </a:p>
                  </a:txBody>
                  <a:tcPr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eaLnBrk="0" hangingPunct="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Arial" charset="0"/>
                          <a:ea typeface="MS PGothic" charset="-128"/>
                          <a:cs typeface="Open Sans" charset="0"/>
                        </a:rPr>
                        <a:t>Yearly screening commencing at diagnosis of diabetes. </a:t>
                      </a:r>
                      <a:endParaRPr kumimoji="0" lang="en-US" altLang="en-US" sz="1600" b="0" i="0" u="none" strike="noStrike" cap="none" normalizeH="0" baseline="0">
                        <a:ln>
                          <a:noFill/>
                        </a:ln>
                        <a:solidFill>
                          <a:schemeClr val="tx1"/>
                        </a:solidFill>
                        <a:effectLst/>
                        <a:latin typeface="Calibri" charset="0"/>
                        <a:ea typeface="MS PGothic" charset="-128"/>
                        <a:cs typeface="Open Sans" charset="0"/>
                      </a:endParaRPr>
                    </a:p>
                  </a:txBody>
                  <a:tcPr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eaLnBrk="0" hangingPunct="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Arial" charset="0"/>
                          <a:ea typeface="MS PGothic" charset="-128"/>
                          <a:cs typeface="Open Sans" charset="0"/>
                        </a:rPr>
                        <a:t>Questioned and examined for: </a:t>
                      </a:r>
                      <a:endParaRPr kumimoji="0" lang="en-US" altLang="en-US" sz="1600" b="0" i="0" u="none" strike="noStrike" cap="none" normalizeH="0" baseline="0">
                        <a:ln>
                          <a:noFill/>
                        </a:ln>
                        <a:solidFill>
                          <a:schemeClr val="tx1"/>
                        </a:solidFill>
                        <a:effectLst/>
                        <a:latin typeface="Calibri" charset="0"/>
                        <a:ea typeface="MS PGothic" charset="-128"/>
                        <a:cs typeface="Open Sans" charset="0"/>
                      </a:endParaRP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a:ln>
                            <a:noFill/>
                          </a:ln>
                          <a:solidFill>
                            <a:srgbClr val="000000"/>
                          </a:solidFill>
                          <a:effectLst/>
                          <a:latin typeface="Arial" charset="0"/>
                          <a:ea typeface="MS PGothic" charset="-128"/>
                          <a:cs typeface="Open Sans" charset="0"/>
                        </a:rPr>
                        <a:t> Symptoms of numbness, pain, cramps, and paresthesia </a:t>
                      </a: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a:ln>
                            <a:noFill/>
                          </a:ln>
                          <a:solidFill>
                            <a:srgbClr val="000000"/>
                          </a:solidFill>
                          <a:effectLst/>
                          <a:latin typeface="Arial" charset="0"/>
                          <a:ea typeface="MS PGothic" charset="-128"/>
                          <a:cs typeface="Open Sans" charset="0"/>
                        </a:rPr>
                        <a:t> Vibration sense </a:t>
                      </a: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a:ln>
                            <a:noFill/>
                          </a:ln>
                          <a:solidFill>
                            <a:srgbClr val="000000"/>
                          </a:solidFill>
                          <a:effectLst/>
                          <a:latin typeface="Arial" charset="0"/>
                          <a:ea typeface="MS PGothic" charset="-128"/>
                          <a:cs typeface="Open Sans" charset="0"/>
                        </a:rPr>
                        <a:t> Light touch, and </a:t>
                      </a: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a:ln>
                            <a:noFill/>
                          </a:ln>
                          <a:solidFill>
                            <a:srgbClr val="000000"/>
                          </a:solidFill>
                          <a:effectLst/>
                          <a:latin typeface="Arial" charset="0"/>
                          <a:ea typeface="MS PGothic" charset="-128"/>
                          <a:cs typeface="Open Sans" charset="0"/>
                        </a:rPr>
                        <a:t> Ankle reflexes </a:t>
                      </a:r>
                      <a:endParaRPr kumimoji="0" lang="en-US" altLang="en-US" sz="1600" b="0" i="0" u="none" strike="noStrike" cap="none" normalizeH="0" baseline="0">
                        <a:ln>
                          <a:noFill/>
                        </a:ln>
                        <a:solidFill>
                          <a:schemeClr val="tx1"/>
                        </a:solidFill>
                        <a:effectLst/>
                        <a:latin typeface="Calibri" charset="0"/>
                        <a:ea typeface="MS PGothic" charset="-128"/>
                        <a:cs typeface="Open Sans" charset="0"/>
                      </a:endParaRPr>
                    </a:p>
                    <a:p>
                      <a:pPr marL="0" marR="0" lvl="0" indent="0" algn="l" defTabSz="841375" rtl="0" eaLnBrk="0" fontAlgn="t"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chemeClr val="tx1"/>
                          </a:solidFill>
                          <a:effectLst/>
                          <a:latin typeface="Calibri" charset="0"/>
                          <a:ea typeface="MS PGothic" charset="-128"/>
                          <a:cs typeface="Open Sans" charset="0"/>
                        </a:rPr>
                        <a:t/>
                      </a:r>
                      <a:br>
                        <a:rPr kumimoji="0" lang="en-US" altLang="en-US" sz="1600" b="0" i="0" u="none" strike="noStrike" cap="none" normalizeH="0" baseline="0">
                          <a:ln>
                            <a:noFill/>
                          </a:ln>
                          <a:solidFill>
                            <a:schemeClr val="tx1"/>
                          </a:solidFill>
                          <a:effectLst/>
                          <a:latin typeface="Calibri" charset="0"/>
                          <a:ea typeface="MS PGothic" charset="-128"/>
                          <a:cs typeface="Open Sans" charset="0"/>
                        </a:rPr>
                      </a:br>
                      <a:endParaRPr kumimoji="0" lang="en-US" altLang="en-US" sz="1600" b="0" i="0" u="none" strike="noStrike" cap="none" normalizeH="0" baseline="0">
                        <a:ln>
                          <a:noFill/>
                        </a:ln>
                        <a:solidFill>
                          <a:schemeClr val="tx1"/>
                        </a:solidFill>
                        <a:effectLst/>
                        <a:latin typeface="Calibri" charset="0"/>
                        <a:ea typeface="MS PGothic" charset="-128"/>
                        <a:cs typeface="Open Sans" charset="0"/>
                      </a:endParaRPr>
                    </a:p>
                  </a:txBody>
                  <a:tcPr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86000">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eaLnBrk="0" hangingPunct="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211E1E"/>
                          </a:solidFill>
                          <a:effectLst/>
                          <a:latin typeface="Arial" charset="0"/>
                          <a:ea typeface="MS PGothic" charset="-128"/>
                          <a:cs typeface="Open Sans" charset="0"/>
                        </a:rPr>
                        <a:t>Retinopathy </a:t>
                      </a:r>
                      <a:endParaRPr kumimoji="0" lang="en-US" altLang="en-US" sz="1600" b="0" i="0" u="none" strike="noStrike" cap="none" normalizeH="0" baseline="0">
                        <a:ln>
                          <a:noFill/>
                        </a:ln>
                        <a:solidFill>
                          <a:schemeClr val="tx1"/>
                        </a:solidFill>
                        <a:effectLst/>
                        <a:latin typeface="Calibri" charset="0"/>
                        <a:ea typeface="MS PGothic" charset="-128"/>
                        <a:cs typeface="Open Sans" charset="0"/>
                      </a:endParaRPr>
                    </a:p>
                  </a:txBody>
                  <a:tcPr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eaLnBrk="0" hangingPunct="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Arial" charset="0"/>
                          <a:ea typeface="MS PGothic" charset="-128"/>
                          <a:cs typeface="Open Sans" charset="0"/>
                        </a:rPr>
                        <a:t>Yearly screening commencing at diagnosis of diabetes </a:t>
                      </a:r>
                      <a:endParaRPr kumimoji="0" lang="en-US" altLang="en-US" sz="1600" b="0" i="0" u="none" strike="noStrike" cap="none" normalizeH="0" baseline="0">
                        <a:ln>
                          <a:noFill/>
                        </a:ln>
                        <a:solidFill>
                          <a:schemeClr val="tx1"/>
                        </a:solidFill>
                        <a:effectLst/>
                        <a:latin typeface="Calibri" charset="0"/>
                        <a:ea typeface="MS PGothic" charset="-128"/>
                        <a:cs typeface="Open Sans" charset="0"/>
                      </a:endParaRPr>
                    </a:p>
                  </a:txBody>
                  <a:tcPr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eaLnBrk="0" hangingPunct="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0" fontAlgn="base" latinLnBrk="0" hangingPunct="0">
                        <a:lnSpc>
                          <a:spcPct val="100000"/>
                        </a:lnSpc>
                        <a:spcBef>
                          <a:spcPct val="0"/>
                        </a:spcBef>
                        <a:spcAft>
                          <a:spcPct val="0"/>
                        </a:spcAft>
                        <a:buClrTx/>
                        <a:buSzTx/>
                        <a:buFontTx/>
                        <a:buNone/>
                        <a:tabLst/>
                      </a:pPr>
                      <a:endParaRPr kumimoji="0" lang="en-US" altLang="en-US" sz="1600" b="0" i="0" u="none" strike="noStrike" cap="none" normalizeH="0" baseline="0">
                        <a:ln>
                          <a:noFill/>
                        </a:ln>
                        <a:solidFill>
                          <a:schemeClr val="tx1"/>
                        </a:solidFill>
                        <a:effectLst/>
                        <a:latin typeface="Calibri" charset="0"/>
                        <a:ea typeface="MS PGothic" charset="-128"/>
                        <a:cs typeface="Open Sans" charset="0"/>
                      </a:endParaRP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a:ln>
                            <a:noFill/>
                          </a:ln>
                          <a:solidFill>
                            <a:srgbClr val="000000"/>
                          </a:solidFill>
                          <a:effectLst/>
                          <a:latin typeface="Arial" charset="0"/>
                          <a:ea typeface="MS PGothic" charset="-128"/>
                          <a:cs typeface="Open Sans" charset="0"/>
                        </a:rPr>
                        <a:t> 7-standard field, stereoscopic-colour fundus photography with interpretation by a trained reader (gold standard); or </a:t>
                      </a: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a:ln>
                            <a:noFill/>
                          </a:ln>
                          <a:solidFill>
                            <a:srgbClr val="000000"/>
                          </a:solidFill>
                          <a:effectLst/>
                          <a:latin typeface="Arial" charset="0"/>
                          <a:ea typeface="MS PGothic" charset="-128"/>
                          <a:cs typeface="Open Sans" charset="0"/>
                        </a:rPr>
                        <a:t> Direct ophthalmoscopy or indirect slit-lamp fundoscopy through dilated pupil; or </a:t>
                      </a: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a:ln>
                            <a:noFill/>
                          </a:ln>
                          <a:solidFill>
                            <a:srgbClr val="000000"/>
                          </a:solidFill>
                          <a:effectLst/>
                          <a:latin typeface="Arial" charset="0"/>
                          <a:ea typeface="MS PGothic" charset="-128"/>
                          <a:cs typeface="Open Sans" charset="0"/>
                        </a:rPr>
                        <a:t> Digital fundus photography </a:t>
                      </a:r>
                      <a:endParaRPr kumimoji="0" lang="en-US" altLang="en-US" sz="1600" b="0" i="0" u="none" strike="noStrike" cap="none" normalizeH="0" baseline="0">
                        <a:ln>
                          <a:noFill/>
                        </a:ln>
                        <a:solidFill>
                          <a:schemeClr val="tx1"/>
                        </a:solidFill>
                        <a:effectLst/>
                        <a:latin typeface="Calibri" charset="0"/>
                        <a:ea typeface="MS PGothic" charset="-128"/>
                        <a:cs typeface="Open Sans" charset="0"/>
                      </a:endParaRPr>
                    </a:p>
                    <a:p>
                      <a:pPr marL="0" marR="0" lvl="0" indent="0" algn="l" defTabSz="841375" rtl="0" eaLnBrk="0" fontAlgn="t"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chemeClr val="tx1"/>
                          </a:solidFill>
                          <a:effectLst/>
                          <a:latin typeface="Calibri" charset="0"/>
                          <a:ea typeface="MS PGothic" charset="-128"/>
                          <a:cs typeface="Open Sans" charset="0"/>
                        </a:rPr>
                        <a:t/>
                      </a:r>
                      <a:br>
                        <a:rPr kumimoji="0" lang="en-US" altLang="en-US" sz="1600" b="0" i="0" u="none" strike="noStrike" cap="none" normalizeH="0" baseline="0">
                          <a:ln>
                            <a:noFill/>
                          </a:ln>
                          <a:solidFill>
                            <a:schemeClr val="tx1"/>
                          </a:solidFill>
                          <a:effectLst/>
                          <a:latin typeface="Calibri" charset="0"/>
                          <a:ea typeface="MS PGothic" charset="-128"/>
                          <a:cs typeface="Open Sans" charset="0"/>
                        </a:rPr>
                      </a:br>
                      <a:endParaRPr kumimoji="0" lang="en-US" altLang="en-US" sz="1600" b="0" i="0" u="none" strike="noStrike" cap="none" normalizeH="0" baseline="0">
                        <a:ln>
                          <a:noFill/>
                        </a:ln>
                        <a:solidFill>
                          <a:schemeClr val="tx1"/>
                        </a:solidFill>
                        <a:effectLst/>
                        <a:latin typeface="Calibri" charset="0"/>
                        <a:ea typeface="MS PGothic" charset="-128"/>
                        <a:cs typeface="Open Sans" charset="0"/>
                      </a:endParaRPr>
                    </a:p>
                  </a:txBody>
                  <a:tcPr marT="45719" marB="4571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48151" name="Rectangle 289"/>
          <p:cNvSpPr>
            <a:spLocks noChangeArrowheads="1"/>
          </p:cNvSpPr>
          <p:nvPr/>
        </p:nvSpPr>
        <p:spPr bwMode="auto">
          <a:xfrm>
            <a:off x="-1985963" y="5099050"/>
            <a:ext cx="184150" cy="6096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r>
              <a:rPr lang="en-US" altLang="en-US" sz="1700"/>
              <a:t/>
            </a:r>
            <a:br>
              <a:rPr lang="en-US" altLang="en-US" sz="1700"/>
            </a:br>
            <a:endParaRPr lang="en-US" altLang="en-US" sz="1700"/>
          </a:p>
        </p:txBody>
      </p:sp>
      <p:sp>
        <p:nvSpPr>
          <p:cNvPr id="48152" name="Text Box 294"/>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35.  Type 2 Diabetes in Children &amp; Adolescents  </a:t>
            </a:r>
          </a:p>
        </p:txBody>
      </p:sp>
      <p:sp>
        <p:nvSpPr>
          <p:cNvPr id="75800" name="Title 1"/>
          <p:cNvSpPr>
            <a:spLocks noGrp="1"/>
          </p:cNvSpPr>
          <p:nvPr>
            <p:ph type="title"/>
          </p:nvPr>
        </p:nvSpPr>
        <p:spPr>
          <a:xfrm>
            <a:off x="628650" y="-6350"/>
            <a:ext cx="7886700" cy="1325563"/>
          </a:xfrm>
        </p:spPr>
        <p:txBody>
          <a:bodyPr/>
          <a:lstStyle/>
          <a:p>
            <a:r>
              <a:rPr lang="en-US" altLang="en-US" sz="3200">
                <a:ea typeface="MS PGothic" charset="-128"/>
              </a:rPr>
              <a:t>Screening Schedule (part 1)</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4"/>
          <p:cNvSpPr>
            <a:spLocks noChangeArrowheads="1"/>
          </p:cNvSpPr>
          <p:nvPr/>
        </p:nvSpPr>
        <p:spPr bwMode="auto">
          <a:xfrm>
            <a:off x="-3355975" y="1812925"/>
            <a:ext cx="184150" cy="8683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r>
              <a:rPr lang="en-US" altLang="en-US" sz="1700"/>
              <a:t/>
            </a:r>
            <a:br>
              <a:rPr lang="en-US" altLang="en-US" sz="1700"/>
            </a:br>
            <a:endParaRPr lang="en-US" altLang="en-US" sz="1700"/>
          </a:p>
          <a:p>
            <a:endParaRPr lang="en-US" altLang="en-US" sz="1700"/>
          </a:p>
        </p:txBody>
      </p:sp>
      <p:graphicFrame>
        <p:nvGraphicFramePr>
          <p:cNvPr id="77848" name="Group 24"/>
          <p:cNvGraphicFramePr>
            <a:graphicFrameLocks noGrp="1"/>
          </p:cNvGraphicFramePr>
          <p:nvPr/>
        </p:nvGraphicFramePr>
        <p:xfrm>
          <a:off x="665163" y="947738"/>
          <a:ext cx="7718425" cy="5649912"/>
        </p:xfrm>
        <a:graphic>
          <a:graphicData uri="http://schemas.openxmlformats.org/drawingml/2006/table">
            <a:tbl>
              <a:tblPr/>
              <a:tblGrid>
                <a:gridCol w="1603375"/>
                <a:gridCol w="2089150"/>
                <a:gridCol w="4025900"/>
              </a:tblGrid>
              <a:tr h="2773363">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eaLnBrk="0" hangingPunct="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211E1E"/>
                          </a:solidFill>
                          <a:effectLst/>
                          <a:latin typeface="Arial" charset="0"/>
                          <a:ea typeface="MS PGothic" charset="-128"/>
                          <a:cs typeface="Open Sans" charset="0"/>
                        </a:rPr>
                        <a:t>Nephropathy </a:t>
                      </a:r>
                      <a:endParaRPr kumimoji="0" lang="en-US" altLang="en-US" sz="1600" b="0" i="0" u="none" strike="noStrike" cap="none" normalizeH="0" baseline="0">
                        <a:ln>
                          <a:noFill/>
                        </a:ln>
                        <a:solidFill>
                          <a:schemeClr val="tx1"/>
                        </a:solidFill>
                        <a:effectLst/>
                        <a:latin typeface="Calibri" charset="0"/>
                        <a:ea typeface="MS PGothic" charset="-128"/>
                        <a:cs typeface="Open Sans" charset="0"/>
                      </a:endParaRPr>
                    </a:p>
                  </a:txBody>
                  <a:tcPr marT="45710" marB="4571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eaLnBrk="0" hangingPunct="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Arial" charset="0"/>
                          <a:ea typeface="MS PGothic" charset="-128"/>
                          <a:cs typeface="Open Sans" charset="0"/>
                        </a:rPr>
                        <a:t>Yearly screening commencing at diagnosis of diabetes</a:t>
                      </a:r>
                      <a:endParaRPr kumimoji="0" lang="en-US" altLang="en-US" sz="1600" b="0" i="0" u="none" strike="noStrike" cap="none" normalizeH="0" baseline="0">
                        <a:ln>
                          <a:noFill/>
                        </a:ln>
                        <a:solidFill>
                          <a:schemeClr val="tx1"/>
                        </a:solidFill>
                        <a:effectLst/>
                        <a:latin typeface="Calibri" charset="0"/>
                        <a:ea typeface="MS PGothic" charset="-128"/>
                        <a:cs typeface="Open Sans" charset="0"/>
                      </a:endParaRPr>
                    </a:p>
                  </a:txBody>
                  <a:tcPr marT="45710" marB="4571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eaLnBrk="0" hangingPunct="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0" fontAlgn="base" latinLnBrk="0" hangingPunct="0">
                        <a:lnSpc>
                          <a:spcPct val="100000"/>
                        </a:lnSpc>
                        <a:spcBef>
                          <a:spcPct val="0"/>
                        </a:spcBef>
                        <a:spcAft>
                          <a:spcPct val="0"/>
                        </a:spcAft>
                        <a:buClrTx/>
                        <a:buSzTx/>
                        <a:buFontTx/>
                        <a:buNone/>
                        <a:tabLst/>
                      </a:pPr>
                      <a:endParaRPr kumimoji="0" lang="en-US" altLang="en-US" sz="1600" b="0" i="0" u="none" strike="noStrike" cap="none" normalizeH="0" baseline="0">
                        <a:ln>
                          <a:noFill/>
                        </a:ln>
                        <a:solidFill>
                          <a:schemeClr val="tx1"/>
                        </a:solidFill>
                        <a:effectLst/>
                        <a:latin typeface="Calibri" charset="0"/>
                        <a:ea typeface="MS PGothic" charset="-128"/>
                        <a:cs typeface="Open Sans" charset="0"/>
                      </a:endParaRP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a:ln>
                            <a:noFill/>
                          </a:ln>
                          <a:solidFill>
                            <a:srgbClr val="000000"/>
                          </a:solidFill>
                          <a:effectLst/>
                          <a:latin typeface="Arial" charset="0"/>
                          <a:ea typeface="MS PGothic" charset="-128"/>
                          <a:cs typeface="Open Sans" charset="0"/>
                        </a:rPr>
                        <a:t> First morning (preferred) or random ACR </a:t>
                      </a: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a:ln>
                            <a:noFill/>
                          </a:ln>
                          <a:solidFill>
                            <a:srgbClr val="000000"/>
                          </a:solidFill>
                          <a:effectLst/>
                          <a:latin typeface="Arial" charset="0"/>
                          <a:ea typeface="MS PGothic" charset="-128"/>
                          <a:cs typeface="Open Sans" charset="0"/>
                        </a:rPr>
                        <a:t> Abnormal ACR requires confirmation at least 1 month later with either a first morning ACR or timed overnight urine collection for ACR </a:t>
                      </a:r>
                    </a:p>
                    <a:p>
                      <a:pPr marL="0" marR="0" lvl="0" indent="0" algn="l" defTabSz="841375" rtl="0" eaLnBrk="0" fontAlgn="base" latinLnBrk="0" hangingPunct="0">
                        <a:lnSpc>
                          <a:spcPct val="100000"/>
                        </a:lnSpc>
                        <a:spcBef>
                          <a:spcPct val="0"/>
                        </a:spcBef>
                        <a:spcAft>
                          <a:spcPct val="0"/>
                        </a:spcAft>
                        <a:buClrTx/>
                        <a:buSzTx/>
                        <a:buFontTx/>
                        <a:buChar char="•"/>
                        <a:tabLst/>
                      </a:pPr>
                      <a:r>
                        <a:rPr kumimoji="0" lang="en-US" altLang="en-US" sz="1600" b="0" i="0" u="none" strike="noStrike" cap="none" normalizeH="0" baseline="0">
                          <a:ln>
                            <a:noFill/>
                          </a:ln>
                          <a:solidFill>
                            <a:srgbClr val="000000"/>
                          </a:solidFill>
                          <a:effectLst/>
                          <a:latin typeface="Arial" charset="0"/>
                          <a:ea typeface="MS PGothic" charset="-128"/>
                          <a:cs typeface="Open Sans" charset="0"/>
                        </a:rPr>
                        <a:t> Repeated sampling should be done every 3 to 4 months over a 6- to 12-month period to demonstrate persistence </a:t>
                      </a:r>
                      <a:endParaRPr kumimoji="0" lang="en-US" altLang="en-US" sz="1600" b="0" i="0" u="none" strike="noStrike" cap="none" normalizeH="0" baseline="0">
                        <a:ln>
                          <a:noFill/>
                        </a:ln>
                        <a:solidFill>
                          <a:schemeClr val="tx1"/>
                        </a:solidFill>
                        <a:effectLst/>
                        <a:latin typeface="Calibri" charset="0"/>
                        <a:ea typeface="MS PGothic" charset="-128"/>
                        <a:cs typeface="Open Sans" charset="0"/>
                      </a:endParaRPr>
                    </a:p>
                    <a:p>
                      <a:pPr marL="0" marR="0" lvl="0" indent="0" algn="l" defTabSz="841375" rtl="0" eaLnBrk="0" fontAlgn="t"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chemeClr val="tx1"/>
                          </a:solidFill>
                          <a:effectLst/>
                          <a:latin typeface="Calibri" charset="0"/>
                          <a:ea typeface="MS PGothic" charset="-128"/>
                          <a:cs typeface="Open Sans" charset="0"/>
                        </a:rPr>
                        <a:t/>
                      </a:r>
                      <a:br>
                        <a:rPr kumimoji="0" lang="en-US" altLang="en-US" sz="1600" b="0" i="0" u="none" strike="noStrike" cap="none" normalizeH="0" baseline="0">
                          <a:ln>
                            <a:noFill/>
                          </a:ln>
                          <a:solidFill>
                            <a:schemeClr val="tx1"/>
                          </a:solidFill>
                          <a:effectLst/>
                          <a:latin typeface="Calibri" charset="0"/>
                          <a:ea typeface="MS PGothic" charset="-128"/>
                          <a:cs typeface="Open Sans" charset="0"/>
                        </a:rPr>
                      </a:br>
                      <a:endParaRPr kumimoji="0" lang="en-US" altLang="en-US" sz="1600" b="0" i="0" u="none" strike="noStrike" cap="none" normalizeH="0" baseline="0">
                        <a:ln>
                          <a:noFill/>
                        </a:ln>
                        <a:solidFill>
                          <a:schemeClr val="tx1"/>
                        </a:solidFill>
                        <a:effectLst/>
                        <a:latin typeface="Calibri" charset="0"/>
                        <a:ea typeface="MS PGothic" charset="-128"/>
                        <a:cs typeface="Open Sans" charset="0"/>
                      </a:endParaRPr>
                    </a:p>
                  </a:txBody>
                  <a:tcPr marT="45710" marB="4571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311275">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eaLnBrk="0" hangingPunct="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211E1E"/>
                          </a:solidFill>
                          <a:effectLst/>
                          <a:latin typeface="Arial" charset="0"/>
                          <a:ea typeface="MS PGothic" charset="-128"/>
                          <a:cs typeface="Open Sans" charset="0"/>
                        </a:rPr>
                        <a:t>Dyslipidemia</a:t>
                      </a:r>
                      <a:r>
                        <a:rPr kumimoji="0" lang="en-US" altLang="en-US" sz="1600" b="0" i="0" u="none" strike="noStrike" cap="none" normalizeH="0" baseline="0">
                          <a:ln>
                            <a:noFill/>
                          </a:ln>
                          <a:solidFill>
                            <a:srgbClr val="000000"/>
                          </a:solidFill>
                          <a:effectLst/>
                          <a:latin typeface="Arial" charset="0"/>
                          <a:ea typeface="MS PGothic" charset="-128"/>
                          <a:cs typeface="Open Sans" charset="0"/>
                        </a:rPr>
                        <a:t> </a:t>
                      </a:r>
                      <a:endParaRPr kumimoji="0" lang="en-US" altLang="en-US" sz="1600" b="0" i="0" u="none" strike="noStrike" cap="none" normalizeH="0" baseline="0">
                        <a:ln>
                          <a:noFill/>
                        </a:ln>
                        <a:solidFill>
                          <a:schemeClr val="tx1"/>
                        </a:solidFill>
                        <a:effectLst/>
                        <a:latin typeface="Calibri" charset="0"/>
                        <a:ea typeface="MS PGothic" charset="-128"/>
                        <a:cs typeface="Open Sans" charset="0"/>
                      </a:endParaRPr>
                    </a:p>
                  </a:txBody>
                  <a:tcPr marT="45710" marB="4571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eaLnBrk="0" hangingPunct="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Arial" charset="0"/>
                          <a:ea typeface="MS PGothic" charset="-128"/>
                          <a:cs typeface="Open Sans" charset="0"/>
                        </a:rPr>
                        <a:t>Screening should commence at diagnosis of diabetes and yearly thereafter </a:t>
                      </a:r>
                      <a:endParaRPr kumimoji="0" lang="en-US" altLang="en-US" sz="1600" b="0" i="0" u="none" strike="noStrike" cap="none" normalizeH="0" baseline="0">
                        <a:ln>
                          <a:noFill/>
                        </a:ln>
                        <a:solidFill>
                          <a:schemeClr val="tx1"/>
                        </a:solidFill>
                        <a:effectLst/>
                        <a:latin typeface="Calibri" charset="0"/>
                        <a:ea typeface="MS PGothic" charset="-128"/>
                        <a:cs typeface="Open Sans" charset="0"/>
                      </a:endParaRPr>
                    </a:p>
                  </a:txBody>
                  <a:tcPr marT="45710" marB="4571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eaLnBrk="0" hangingPunct="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Arial" charset="0"/>
                          <a:ea typeface="MS PGothic" charset="-128"/>
                          <a:cs typeface="Open Sans" charset="0"/>
                        </a:rPr>
                        <a:t>Fasting TC, HDL-C, TG, LDL-C </a:t>
                      </a:r>
                      <a:endParaRPr kumimoji="0" lang="en-US" altLang="en-US" sz="1600" b="0" i="0" u="none" strike="noStrike" cap="none" normalizeH="0" baseline="0">
                        <a:ln>
                          <a:noFill/>
                        </a:ln>
                        <a:solidFill>
                          <a:schemeClr val="tx1"/>
                        </a:solidFill>
                        <a:effectLst/>
                        <a:latin typeface="Calibri" charset="0"/>
                        <a:ea typeface="MS PGothic" charset="-128"/>
                        <a:cs typeface="Open Sans" charset="0"/>
                      </a:endParaRPr>
                    </a:p>
                  </a:txBody>
                  <a:tcPr marT="45710" marB="4571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54163">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eaLnBrk="0" hangingPunct="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211E1E"/>
                          </a:solidFill>
                          <a:effectLst/>
                          <a:latin typeface="Arial" charset="0"/>
                          <a:ea typeface="MS PGothic" charset="-128"/>
                          <a:cs typeface="Open Sans" charset="0"/>
                        </a:rPr>
                        <a:t>Hypertension </a:t>
                      </a:r>
                      <a:endParaRPr kumimoji="0" lang="en-US" altLang="en-US" sz="1600" b="0" i="0" u="none" strike="noStrike" cap="none" normalizeH="0" baseline="0">
                        <a:ln>
                          <a:noFill/>
                        </a:ln>
                        <a:solidFill>
                          <a:schemeClr val="tx1"/>
                        </a:solidFill>
                        <a:effectLst/>
                        <a:latin typeface="Calibri" charset="0"/>
                        <a:ea typeface="MS PGothic" charset="-128"/>
                        <a:cs typeface="Open Sans" charset="0"/>
                      </a:endParaRPr>
                    </a:p>
                  </a:txBody>
                  <a:tcPr marT="45710" marB="4571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eaLnBrk="0" hangingPunct="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Arial" charset="0"/>
                          <a:ea typeface="MS PGothic" charset="-128"/>
                          <a:cs typeface="Open Sans" charset="0"/>
                        </a:rPr>
                        <a:t>At diagnosis of diabetes and every diabetes-related clinical encounter thereafter (at least twice annually) </a:t>
                      </a:r>
                      <a:endParaRPr kumimoji="0" lang="en-US" altLang="en-US" sz="1600" b="0" i="0" u="none" strike="noStrike" cap="none" normalizeH="0" baseline="0">
                        <a:ln>
                          <a:noFill/>
                        </a:ln>
                        <a:solidFill>
                          <a:schemeClr val="tx1"/>
                        </a:solidFill>
                        <a:effectLst/>
                        <a:latin typeface="Calibri" charset="0"/>
                        <a:ea typeface="MS PGothic" charset="-128"/>
                        <a:cs typeface="Open Sans" charset="0"/>
                      </a:endParaRPr>
                    </a:p>
                  </a:txBody>
                  <a:tcPr marT="45710" marB="4571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eaLnBrk="0" hangingPunct="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Arial" charset="0"/>
                          <a:ea typeface="MS PGothic" charset="-128"/>
                          <a:cs typeface="Open Sans" charset="0"/>
                        </a:rPr>
                        <a:t>BP measurement using appropriately sized cuff </a:t>
                      </a:r>
                      <a:endParaRPr kumimoji="0" lang="en-US" altLang="en-US" sz="1600" b="0" i="0" u="none" strike="noStrike" cap="none" normalizeH="0" baseline="0">
                        <a:ln>
                          <a:noFill/>
                        </a:ln>
                        <a:solidFill>
                          <a:schemeClr val="tx1"/>
                        </a:solidFill>
                        <a:effectLst/>
                        <a:latin typeface="Calibri" charset="0"/>
                        <a:ea typeface="MS PGothic" charset="-128"/>
                        <a:cs typeface="Open Sans" charset="0"/>
                      </a:endParaRPr>
                    </a:p>
                  </a:txBody>
                  <a:tcPr marT="45710" marB="4571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49173" name="Rectangle 63"/>
          <p:cNvSpPr>
            <a:spLocks noChangeArrowheads="1"/>
          </p:cNvSpPr>
          <p:nvPr/>
        </p:nvSpPr>
        <p:spPr bwMode="auto">
          <a:xfrm>
            <a:off x="-3355975" y="4573588"/>
            <a:ext cx="184150" cy="4730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0" hangingPunct="0">
              <a:defRPr/>
            </a:pPr>
            <a:r>
              <a:rPr lang="en-US" sz="800">
                <a:ea typeface="ＭＳ Ｐゴシック" charset="0"/>
                <a:cs typeface="Arial" charset="0"/>
              </a:rPr>
              <a:t/>
            </a:r>
            <a:br>
              <a:rPr lang="en-US" sz="800">
                <a:ea typeface="ＭＳ Ｐゴシック" charset="0"/>
                <a:cs typeface="Arial" charset="0"/>
              </a:rPr>
            </a:br>
            <a:endParaRPr lang="en-US" sz="1700">
              <a:ea typeface="ＭＳ Ｐゴシック" charset="0"/>
              <a:cs typeface="Arial" charset="0"/>
            </a:endParaRPr>
          </a:p>
        </p:txBody>
      </p:sp>
      <p:sp>
        <p:nvSpPr>
          <p:cNvPr id="49174" name="Text Box 73"/>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35.  Type 2 Diabetes in Children &amp; Adolescents  </a:t>
            </a:r>
          </a:p>
        </p:txBody>
      </p:sp>
      <p:sp>
        <p:nvSpPr>
          <p:cNvPr id="77846" name="Title 1"/>
          <p:cNvSpPr>
            <a:spLocks noGrp="1"/>
          </p:cNvSpPr>
          <p:nvPr>
            <p:ph type="title"/>
          </p:nvPr>
        </p:nvSpPr>
        <p:spPr>
          <a:xfrm>
            <a:off x="628650" y="-6350"/>
            <a:ext cx="7886700" cy="1325563"/>
          </a:xfrm>
        </p:spPr>
        <p:txBody>
          <a:bodyPr/>
          <a:lstStyle/>
          <a:p>
            <a:r>
              <a:rPr lang="en-US" altLang="en-US" sz="3200">
                <a:ea typeface="MS PGothic" charset="-128"/>
              </a:rPr>
              <a:t>Screening Schedule (part 2)</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4"/>
          <p:cNvSpPr>
            <a:spLocks noChangeArrowheads="1"/>
          </p:cNvSpPr>
          <p:nvPr/>
        </p:nvSpPr>
        <p:spPr bwMode="auto">
          <a:xfrm>
            <a:off x="-2849563" y="2284413"/>
            <a:ext cx="184150" cy="86836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r>
              <a:rPr lang="en-US" altLang="en-US" sz="1700"/>
              <a:t/>
            </a:r>
            <a:br>
              <a:rPr lang="en-US" altLang="en-US" sz="1700"/>
            </a:br>
            <a:endParaRPr lang="en-US" altLang="en-US" sz="1700"/>
          </a:p>
          <a:p>
            <a:endParaRPr lang="en-US" altLang="en-US" sz="1700"/>
          </a:p>
        </p:txBody>
      </p:sp>
      <p:graphicFrame>
        <p:nvGraphicFramePr>
          <p:cNvPr id="78872" name="Group 24"/>
          <p:cNvGraphicFramePr>
            <a:graphicFrameLocks noGrp="1"/>
          </p:cNvGraphicFramePr>
          <p:nvPr/>
        </p:nvGraphicFramePr>
        <p:xfrm>
          <a:off x="568325" y="1219200"/>
          <a:ext cx="8099425" cy="4879975"/>
        </p:xfrm>
        <a:graphic>
          <a:graphicData uri="http://schemas.openxmlformats.org/drawingml/2006/table">
            <a:tbl>
              <a:tblPr/>
              <a:tblGrid>
                <a:gridCol w="1319213"/>
                <a:gridCol w="1889125"/>
                <a:gridCol w="4891087"/>
              </a:tblGrid>
              <a:tr h="1831975">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eaLnBrk="0" hangingPunct="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211E1E"/>
                          </a:solidFill>
                          <a:effectLst/>
                          <a:latin typeface="Arial" charset="0"/>
                          <a:ea typeface="MS PGothic" charset="-128"/>
                          <a:cs typeface="Open Sans" charset="0"/>
                        </a:rPr>
                        <a:t>NAFLD </a:t>
                      </a:r>
                      <a:endParaRPr kumimoji="0" lang="en-US" altLang="en-US" sz="1600" b="0" i="0" u="none" strike="noStrike" cap="none" normalizeH="0" baseline="0">
                        <a:ln>
                          <a:noFill/>
                        </a:ln>
                        <a:solidFill>
                          <a:schemeClr val="tx1"/>
                        </a:solidFill>
                        <a:effectLst/>
                        <a:latin typeface="Calibri" charset="0"/>
                        <a:ea typeface="MS PGothic" charset="-128"/>
                        <a:cs typeface="Open Sans"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eaLnBrk="0" hangingPunct="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Arial" charset="0"/>
                          <a:ea typeface="MS PGothic" charset="-128"/>
                          <a:cs typeface="Open Sans" charset="0"/>
                        </a:rPr>
                        <a:t>Yearly screening commencing at diagnosis of diabetes</a:t>
                      </a:r>
                      <a:endParaRPr kumimoji="0" lang="en-US" altLang="en-US" sz="1600" b="0" i="0" u="none" strike="noStrike" cap="none" normalizeH="0" baseline="0">
                        <a:ln>
                          <a:noFill/>
                        </a:ln>
                        <a:solidFill>
                          <a:schemeClr val="tx1"/>
                        </a:solidFill>
                        <a:effectLst/>
                        <a:latin typeface="Calibri" charset="0"/>
                        <a:ea typeface="MS PGothic" charset="-128"/>
                        <a:cs typeface="Open Sans"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eaLnBrk="0" hangingPunct="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Arial" charset="0"/>
                          <a:ea typeface="MS PGothic" charset="-128"/>
                          <a:cs typeface="Open Sans" charset="0"/>
                        </a:rPr>
                        <a:t>ALT and/or fatty liver on ultrasound</a:t>
                      </a:r>
                      <a:endParaRPr kumimoji="0" lang="en-US" altLang="en-US" sz="1600" b="0" i="0" u="none" strike="noStrike" cap="none" normalizeH="0" baseline="0">
                        <a:ln>
                          <a:noFill/>
                        </a:ln>
                        <a:solidFill>
                          <a:schemeClr val="tx1"/>
                        </a:solidFill>
                        <a:effectLst/>
                        <a:latin typeface="Calibri" charset="0"/>
                        <a:ea typeface="MS PGothic" charset="-128"/>
                        <a:cs typeface="Open Sans"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54163">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eaLnBrk="0" hangingPunct="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211E1E"/>
                          </a:solidFill>
                          <a:effectLst/>
                          <a:latin typeface="Arial" charset="0"/>
                          <a:ea typeface="MS PGothic" charset="-128"/>
                          <a:cs typeface="Open Sans" charset="0"/>
                        </a:rPr>
                        <a:t>PCOS </a:t>
                      </a:r>
                      <a:endParaRPr kumimoji="0" lang="en-US" altLang="en-US" sz="1600" b="0" i="0" u="none" strike="noStrike" cap="none" normalizeH="0" baseline="0">
                        <a:ln>
                          <a:noFill/>
                        </a:ln>
                        <a:solidFill>
                          <a:schemeClr val="tx1"/>
                        </a:solidFill>
                        <a:effectLst/>
                        <a:latin typeface="Calibri" charset="0"/>
                        <a:ea typeface="MS PGothic" charset="-128"/>
                        <a:cs typeface="Open Sans"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eaLnBrk="0" hangingPunct="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Arial" charset="0"/>
                          <a:ea typeface="MS PGothic" charset="-128"/>
                          <a:cs typeface="Open Sans" charset="0"/>
                        </a:rPr>
                        <a:t>Yearly clinical screening commencing at diagnosis of diabetes in pubertal females </a:t>
                      </a:r>
                      <a:endParaRPr kumimoji="0" lang="en-US" altLang="en-US" sz="1600" b="0" i="0" u="none" strike="noStrike" cap="none" normalizeH="0" baseline="0">
                        <a:ln>
                          <a:noFill/>
                        </a:ln>
                        <a:solidFill>
                          <a:schemeClr val="tx1"/>
                        </a:solidFill>
                        <a:effectLst/>
                        <a:latin typeface="Calibri" charset="0"/>
                        <a:ea typeface="MS PGothic" charset="-128"/>
                        <a:cs typeface="Open Sans"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eaLnBrk="0" hangingPunct="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Arial" charset="0"/>
                          <a:ea typeface="MS PGothic" charset="-128"/>
                          <a:cs typeface="Open Sans" charset="0"/>
                        </a:rPr>
                        <a:t>Clinical assessment on history and physical exam for oligo/amenorrhea, acne, and/or hirsutism </a:t>
                      </a:r>
                      <a:endParaRPr kumimoji="0" lang="en-US" altLang="en-US" sz="1600" b="0" i="0" u="none" strike="noStrike" cap="none" normalizeH="0" baseline="0">
                        <a:ln>
                          <a:noFill/>
                        </a:ln>
                        <a:solidFill>
                          <a:schemeClr val="tx1"/>
                        </a:solidFill>
                        <a:effectLst/>
                        <a:latin typeface="Calibri" charset="0"/>
                        <a:ea typeface="MS PGothic" charset="-128"/>
                        <a:cs typeface="Open Sans"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490663">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eaLnBrk="0" hangingPunct="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211E1E"/>
                          </a:solidFill>
                          <a:effectLst/>
                          <a:latin typeface="Arial" charset="0"/>
                          <a:ea typeface="MS PGothic" charset="-128"/>
                          <a:cs typeface="Open Sans" charset="0"/>
                        </a:rPr>
                        <a:t>OSA</a:t>
                      </a:r>
                      <a:endParaRPr kumimoji="0" lang="en-US" altLang="en-US" sz="1600" b="0" i="0" u="none" strike="noStrike" cap="none" normalizeH="0" baseline="0">
                        <a:ln>
                          <a:noFill/>
                        </a:ln>
                        <a:solidFill>
                          <a:schemeClr val="tx1"/>
                        </a:solidFill>
                        <a:effectLst/>
                        <a:latin typeface="Calibri" charset="0"/>
                        <a:ea typeface="MS PGothic" charset="-128"/>
                        <a:cs typeface="Open Sans"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eaLnBrk="0" hangingPunct="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Arial" charset="0"/>
                          <a:ea typeface="MS PGothic" charset="-128"/>
                          <a:cs typeface="Open Sans" charset="0"/>
                        </a:rPr>
                        <a:t>At baseline, and yearly clinical screening </a:t>
                      </a:r>
                      <a:endParaRPr kumimoji="0" lang="en-US" altLang="en-US" sz="1600" b="0" i="0" u="none" strike="noStrike" cap="none" normalizeH="0" baseline="0">
                        <a:ln>
                          <a:noFill/>
                        </a:ln>
                        <a:solidFill>
                          <a:schemeClr val="tx1"/>
                        </a:solidFill>
                        <a:effectLst/>
                        <a:latin typeface="Calibri" charset="0"/>
                        <a:ea typeface="MS PGothic" charset="-128"/>
                        <a:cs typeface="Open Sans"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eaLnBrk="0" hangingPunct="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Arial" charset="0"/>
                          <a:ea typeface="MS PGothic" charset="-128"/>
                          <a:cs typeface="Open Sans" charset="0"/>
                        </a:rPr>
                        <a:t>Symptoms suggestive of OSA include: snoring, apneas, morning headaches, fatigue, daytime sleepiness, nocturia and enuresis. </a:t>
                      </a:r>
                      <a:endParaRPr kumimoji="0" lang="en-US" altLang="en-US" sz="1600" b="0" i="0" u="none" strike="noStrike" cap="none" normalizeH="0" baseline="0">
                        <a:ln>
                          <a:noFill/>
                        </a:ln>
                        <a:solidFill>
                          <a:schemeClr val="tx1"/>
                        </a:solidFill>
                        <a:effectLst/>
                        <a:latin typeface="Calibri" charset="0"/>
                        <a:ea typeface="MS PGothic" charset="-128"/>
                        <a:cs typeface="Open Sans" charset="0"/>
                      </a:endParaRPr>
                    </a:p>
                  </a:txBody>
                  <a:tcPr marT="45716" marB="4571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50197" name="Rectangle 62"/>
          <p:cNvSpPr>
            <a:spLocks noChangeArrowheads="1"/>
          </p:cNvSpPr>
          <p:nvPr/>
        </p:nvSpPr>
        <p:spPr bwMode="auto">
          <a:xfrm>
            <a:off x="-2849563" y="4102100"/>
            <a:ext cx="184150" cy="4730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0" hangingPunct="0">
              <a:defRPr/>
            </a:pPr>
            <a:r>
              <a:rPr lang="en-US" sz="800">
                <a:ea typeface="ＭＳ Ｐゴシック" charset="0"/>
                <a:cs typeface="Arial" charset="0"/>
              </a:rPr>
              <a:t/>
            </a:r>
            <a:br>
              <a:rPr lang="en-US" sz="800">
                <a:ea typeface="ＭＳ Ｐゴシック" charset="0"/>
                <a:cs typeface="Arial" charset="0"/>
              </a:rPr>
            </a:br>
            <a:endParaRPr lang="en-US" sz="1700">
              <a:ea typeface="ＭＳ Ｐゴシック" charset="0"/>
              <a:cs typeface="Arial" charset="0"/>
            </a:endParaRPr>
          </a:p>
        </p:txBody>
      </p:sp>
      <p:sp>
        <p:nvSpPr>
          <p:cNvPr id="50198" name="Text Box 68"/>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35.  Type 2 Diabetes in Children &amp; Adolescents  </a:t>
            </a:r>
          </a:p>
        </p:txBody>
      </p:sp>
      <p:sp>
        <p:nvSpPr>
          <p:cNvPr id="78870" name="Title 1"/>
          <p:cNvSpPr>
            <a:spLocks noGrp="1"/>
          </p:cNvSpPr>
          <p:nvPr>
            <p:ph type="title"/>
          </p:nvPr>
        </p:nvSpPr>
        <p:spPr>
          <a:xfrm>
            <a:off x="628650" y="120650"/>
            <a:ext cx="7886700" cy="1325563"/>
          </a:xfrm>
        </p:spPr>
        <p:txBody>
          <a:bodyPr/>
          <a:lstStyle/>
          <a:p>
            <a:r>
              <a:rPr lang="en-US" altLang="en-US" sz="3200">
                <a:ea typeface="MS PGothic" charset="-128"/>
              </a:rPr>
              <a:t>Screening Schedule (part 3)</a:t>
            </a:r>
          </a:p>
        </p:txBody>
      </p:sp>
      <p:sp>
        <p:nvSpPr>
          <p:cNvPr id="78873" name="Text Box 25"/>
          <p:cNvSpPr txBox="1">
            <a:spLocks noChangeArrowheads="1"/>
          </p:cNvSpPr>
          <p:nvPr/>
        </p:nvSpPr>
        <p:spPr bwMode="auto">
          <a:xfrm>
            <a:off x="860425" y="6400800"/>
            <a:ext cx="3668713" cy="457200"/>
          </a:xfrm>
          <a:prstGeom prst="rect">
            <a:avLst/>
          </a:prstGeom>
          <a:noFill/>
          <a:ln>
            <a:noFill/>
          </a:ln>
          <a:effectLst>
            <a:prstShdw prst="shdw17" dist="17961" dir="2700000">
              <a:schemeClr val="accent1">
                <a:gamma/>
                <a:shade val="60000"/>
                <a:invGamma/>
                <a:alpha val="74998"/>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a:solidFill>
                  <a:schemeClr val="tx1"/>
                </a:solidFill>
                <a:latin typeface="Calibri" charset="0"/>
                <a:ea typeface="MS PGothic" charset="-128"/>
              </a:defRPr>
            </a:lvl1pPr>
            <a:lvl2pPr eaLnBrk="0" hangingPunct="0">
              <a:defRPr sz="2400">
                <a:solidFill>
                  <a:schemeClr val="tx1"/>
                </a:solidFill>
                <a:latin typeface="Calibri" charset="0"/>
                <a:ea typeface="MS PGothic" charset="-128"/>
              </a:defRPr>
            </a:lvl2pPr>
            <a:lvl3pPr eaLnBrk="0" hangingPunct="0">
              <a:defRPr sz="2400">
                <a:solidFill>
                  <a:schemeClr val="tx1"/>
                </a:solidFill>
                <a:latin typeface="Calibri" charset="0"/>
                <a:ea typeface="MS PGothic" charset="-128"/>
              </a:defRPr>
            </a:lvl3pPr>
            <a:lvl4pPr eaLnBrk="0" hangingPunct="0">
              <a:defRPr sz="2400">
                <a:solidFill>
                  <a:schemeClr val="tx1"/>
                </a:solidFill>
                <a:latin typeface="Calibri" charset="0"/>
                <a:ea typeface="MS PGothic" charset="-128"/>
              </a:defRPr>
            </a:lvl4pPr>
            <a:lvl5pPr eaLnBrk="0" hangingPunct="0">
              <a:defRPr sz="2400">
                <a:solidFill>
                  <a:schemeClr val="tx1"/>
                </a:solidFill>
                <a:latin typeface="Calibri" charset="0"/>
                <a:ea typeface="MS PGothic" charset="-128"/>
              </a:defRPr>
            </a:lvl5pPr>
            <a:lvl6pPr marL="2139950" indent="146050" eaLnBrk="0" fontAlgn="base" hangingPunct="0">
              <a:spcBef>
                <a:spcPct val="0"/>
              </a:spcBef>
              <a:spcAft>
                <a:spcPct val="0"/>
              </a:spcAft>
              <a:defRPr sz="2400">
                <a:solidFill>
                  <a:schemeClr val="tx1"/>
                </a:solidFill>
                <a:latin typeface="Calibri" charset="0"/>
                <a:ea typeface="MS PGothic" charset="-128"/>
              </a:defRPr>
            </a:lvl6pPr>
            <a:lvl7pPr marL="2597150" indent="146050" eaLnBrk="0" fontAlgn="base" hangingPunct="0">
              <a:spcBef>
                <a:spcPct val="0"/>
              </a:spcBef>
              <a:spcAft>
                <a:spcPct val="0"/>
              </a:spcAft>
              <a:defRPr sz="2400">
                <a:solidFill>
                  <a:schemeClr val="tx1"/>
                </a:solidFill>
                <a:latin typeface="Calibri" charset="0"/>
                <a:ea typeface="MS PGothic" charset="-128"/>
              </a:defRPr>
            </a:lvl7pPr>
            <a:lvl8pPr marL="3054350" indent="146050" eaLnBrk="0" fontAlgn="base" hangingPunct="0">
              <a:spcBef>
                <a:spcPct val="0"/>
              </a:spcBef>
              <a:spcAft>
                <a:spcPct val="0"/>
              </a:spcAft>
              <a:defRPr sz="2400">
                <a:solidFill>
                  <a:schemeClr val="tx1"/>
                </a:solidFill>
                <a:latin typeface="Calibri" charset="0"/>
                <a:ea typeface="MS PGothic" charset="-128"/>
              </a:defRPr>
            </a:lvl8pPr>
            <a:lvl9pPr marL="3511550" indent="14605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endParaRPr lang="en-CA" altLang="en-US"/>
          </a:p>
        </p:txBody>
      </p:sp>
      <p:sp>
        <p:nvSpPr>
          <p:cNvPr id="78874" name="Text Box 26"/>
          <p:cNvSpPr txBox="1">
            <a:spLocks noChangeArrowheads="1"/>
          </p:cNvSpPr>
          <p:nvPr/>
        </p:nvSpPr>
        <p:spPr bwMode="auto">
          <a:xfrm>
            <a:off x="628650" y="6256338"/>
            <a:ext cx="6815138" cy="517525"/>
          </a:xfrm>
          <a:prstGeom prst="rect">
            <a:avLst/>
          </a:prstGeom>
          <a:noFill/>
          <a:ln>
            <a:noFill/>
          </a:ln>
          <a:effectLst>
            <a:prstShdw prst="shdw17" dist="17961" dir="2700000">
              <a:schemeClr val="accent1">
                <a:gamma/>
                <a:shade val="60000"/>
                <a:invGamma/>
                <a:alpha val="74998"/>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a:solidFill>
                  <a:schemeClr val="tx1"/>
                </a:solidFill>
                <a:latin typeface="Calibri" charset="0"/>
                <a:ea typeface="MS PGothic" charset="-128"/>
              </a:defRPr>
            </a:lvl1pPr>
            <a:lvl2pPr eaLnBrk="0" hangingPunct="0">
              <a:defRPr sz="2400">
                <a:solidFill>
                  <a:schemeClr val="tx1"/>
                </a:solidFill>
                <a:latin typeface="Calibri" charset="0"/>
                <a:ea typeface="MS PGothic" charset="-128"/>
              </a:defRPr>
            </a:lvl2pPr>
            <a:lvl3pPr eaLnBrk="0" hangingPunct="0">
              <a:defRPr sz="2400">
                <a:solidFill>
                  <a:schemeClr val="tx1"/>
                </a:solidFill>
                <a:latin typeface="Calibri" charset="0"/>
                <a:ea typeface="MS PGothic" charset="-128"/>
              </a:defRPr>
            </a:lvl3pPr>
            <a:lvl4pPr eaLnBrk="0" hangingPunct="0">
              <a:defRPr sz="2400">
                <a:solidFill>
                  <a:schemeClr val="tx1"/>
                </a:solidFill>
                <a:latin typeface="Calibri" charset="0"/>
                <a:ea typeface="MS PGothic" charset="-128"/>
              </a:defRPr>
            </a:lvl4pPr>
            <a:lvl5pPr eaLnBrk="0" hangingPunct="0">
              <a:defRPr sz="2400">
                <a:solidFill>
                  <a:schemeClr val="tx1"/>
                </a:solidFill>
                <a:latin typeface="Calibri" charset="0"/>
                <a:ea typeface="MS PGothic" charset="-128"/>
              </a:defRPr>
            </a:lvl5pPr>
            <a:lvl6pPr marL="2139950" indent="146050" eaLnBrk="0" fontAlgn="base" hangingPunct="0">
              <a:spcBef>
                <a:spcPct val="0"/>
              </a:spcBef>
              <a:spcAft>
                <a:spcPct val="0"/>
              </a:spcAft>
              <a:defRPr sz="2400">
                <a:solidFill>
                  <a:schemeClr val="tx1"/>
                </a:solidFill>
                <a:latin typeface="Calibri" charset="0"/>
                <a:ea typeface="MS PGothic" charset="-128"/>
              </a:defRPr>
            </a:lvl6pPr>
            <a:lvl7pPr marL="2597150" indent="146050" eaLnBrk="0" fontAlgn="base" hangingPunct="0">
              <a:spcBef>
                <a:spcPct val="0"/>
              </a:spcBef>
              <a:spcAft>
                <a:spcPct val="0"/>
              </a:spcAft>
              <a:defRPr sz="2400">
                <a:solidFill>
                  <a:schemeClr val="tx1"/>
                </a:solidFill>
                <a:latin typeface="Calibri" charset="0"/>
                <a:ea typeface="MS PGothic" charset="-128"/>
              </a:defRPr>
            </a:lvl7pPr>
            <a:lvl8pPr marL="3054350" indent="146050" eaLnBrk="0" fontAlgn="base" hangingPunct="0">
              <a:spcBef>
                <a:spcPct val="0"/>
              </a:spcBef>
              <a:spcAft>
                <a:spcPct val="0"/>
              </a:spcAft>
              <a:defRPr sz="2400">
                <a:solidFill>
                  <a:schemeClr val="tx1"/>
                </a:solidFill>
                <a:latin typeface="Calibri" charset="0"/>
                <a:ea typeface="MS PGothic" charset="-128"/>
              </a:defRPr>
            </a:lvl8pPr>
            <a:lvl9pPr marL="3511550" indent="14605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a:t>NAFLD, non-alcoholic fatty liver disease; OSA, obstructive sleep apnea; PCOS, polycystic ovary syndrome</a:t>
            </a:r>
            <a:endParaRPr lang="en-CA" altLang="en-US" sz="140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4"/>
          <p:cNvSpPr>
            <a:spLocks noChangeArrowheads="1"/>
          </p:cNvSpPr>
          <p:nvPr/>
        </p:nvSpPr>
        <p:spPr bwMode="auto">
          <a:xfrm>
            <a:off x="-1816100" y="2414588"/>
            <a:ext cx="184150" cy="86836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r>
              <a:rPr lang="en-US" altLang="en-US" sz="1700"/>
              <a:t/>
            </a:r>
            <a:br>
              <a:rPr lang="en-US" altLang="en-US" sz="1700"/>
            </a:br>
            <a:endParaRPr lang="en-US" altLang="en-US" sz="1700"/>
          </a:p>
          <a:p>
            <a:endParaRPr lang="en-US" altLang="en-US" sz="1700"/>
          </a:p>
        </p:txBody>
      </p:sp>
      <p:graphicFrame>
        <p:nvGraphicFramePr>
          <p:cNvPr id="319535" name="Group 47"/>
          <p:cNvGraphicFramePr>
            <a:graphicFrameLocks noGrp="1"/>
          </p:cNvGraphicFramePr>
          <p:nvPr/>
        </p:nvGraphicFramePr>
        <p:xfrm>
          <a:off x="641350" y="1204913"/>
          <a:ext cx="7939088" cy="4868862"/>
        </p:xfrm>
        <a:graphic>
          <a:graphicData uri="http://schemas.openxmlformats.org/drawingml/2006/table">
            <a:tbl>
              <a:tblPr/>
              <a:tblGrid>
                <a:gridCol w="1211263"/>
                <a:gridCol w="1982787"/>
                <a:gridCol w="4745038"/>
              </a:tblGrid>
              <a:tr h="3092450">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eaLnBrk="0" hangingPunct="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211E1E"/>
                          </a:solidFill>
                          <a:effectLst/>
                          <a:latin typeface="Arial" charset="0"/>
                          <a:ea typeface="MS PGothic" charset="-128"/>
                          <a:cs typeface="Open Sans" charset="0"/>
                        </a:rPr>
                        <a:t>Depression</a:t>
                      </a:r>
                      <a:endParaRPr kumimoji="0" lang="en-US" altLang="en-US" sz="1600" b="0" i="0" u="none" strike="noStrike" cap="none" normalizeH="0" baseline="0">
                        <a:ln>
                          <a:noFill/>
                        </a:ln>
                        <a:solidFill>
                          <a:schemeClr val="tx1"/>
                        </a:solidFill>
                        <a:effectLst/>
                        <a:latin typeface="Calibri"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eaLnBrk="0" hangingPunct="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Arial" charset="0"/>
                          <a:ea typeface="MS PGothic" charset="-128"/>
                          <a:cs typeface="Open Sans" charset="0"/>
                        </a:rPr>
                        <a:t>Screening at diagnosis, and yearly thereafter</a:t>
                      </a:r>
                      <a:endParaRPr kumimoji="0" lang="en-US" altLang="en-US" sz="1600" b="0" i="0" u="none" strike="noStrike" cap="none" normalizeH="0" baseline="0">
                        <a:ln>
                          <a:noFill/>
                        </a:ln>
                        <a:solidFill>
                          <a:schemeClr val="tx1"/>
                        </a:solidFill>
                        <a:effectLst/>
                        <a:latin typeface="Calibri"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eaLnBrk="0" hangingPunct="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Arial" charset="0"/>
                          <a:ea typeface="MS PGothic" charset="-128"/>
                          <a:cs typeface="Open Sans" charset="0"/>
                        </a:rPr>
                        <a:t>Clinical assessment on history of symptoms of depression, including fatigue, depressed or irritable mood, loss of interest or pleasure, feelings of worthlessness or guilt</a:t>
                      </a:r>
                      <a:endParaRPr kumimoji="0" lang="en-US" altLang="en-US" sz="1600" b="0" i="0" u="none" strike="noStrike" cap="none" normalizeH="0" baseline="0">
                        <a:ln>
                          <a:noFill/>
                        </a:ln>
                        <a:solidFill>
                          <a:schemeClr val="tx1"/>
                        </a:solidFill>
                        <a:effectLst/>
                        <a:latin typeface="Calibri"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776413">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eaLnBrk="0" hangingPunct="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211E1E"/>
                          </a:solidFill>
                          <a:effectLst/>
                          <a:latin typeface="Arial" charset="0"/>
                          <a:ea typeface="MS PGothic" charset="-128"/>
                          <a:cs typeface="Open Sans" charset="0"/>
                        </a:rPr>
                        <a:t>Binge Eating</a:t>
                      </a:r>
                      <a:endParaRPr kumimoji="0" lang="en-US" altLang="en-US" sz="1600" b="0" i="0" u="none" strike="noStrike" cap="none" normalizeH="0" baseline="0">
                        <a:ln>
                          <a:noFill/>
                        </a:ln>
                        <a:solidFill>
                          <a:schemeClr val="tx1"/>
                        </a:solidFill>
                        <a:effectLst/>
                        <a:latin typeface="Calibri"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eaLnBrk="0" hangingPunct="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Arial" charset="0"/>
                          <a:ea typeface="MS PGothic" charset="-128"/>
                          <a:cs typeface="Open Sans" charset="0"/>
                        </a:rPr>
                        <a:t>Screening at diagnosis, and yearly thereafter</a:t>
                      </a:r>
                      <a:endParaRPr kumimoji="0" lang="en-US" altLang="en-US" sz="1600" b="0" i="0" u="none" strike="noStrike" cap="none" normalizeH="0" baseline="0">
                        <a:ln>
                          <a:noFill/>
                        </a:ln>
                        <a:solidFill>
                          <a:schemeClr val="tx1"/>
                        </a:solidFill>
                        <a:effectLst/>
                        <a:latin typeface="Calibri"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eaLnBrk="0" hangingPunct="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eaLnBrk="0" hangingPunct="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000000"/>
                          </a:solidFill>
                          <a:effectLst/>
                          <a:latin typeface="Arial" charset="0"/>
                          <a:ea typeface="MS PGothic" charset="-128"/>
                          <a:cs typeface="Open Sans" charset="0"/>
                        </a:rPr>
                        <a:t>Clinical assessment on history: frequency of having lost control while eating, eating unusually large amounts</a:t>
                      </a:r>
                      <a:endParaRPr kumimoji="0" lang="en-US" altLang="en-US" sz="1600" b="0" i="0" u="none" strike="noStrike" cap="none" normalizeH="0" baseline="0">
                        <a:ln>
                          <a:noFill/>
                        </a:ln>
                        <a:solidFill>
                          <a:schemeClr val="tx1"/>
                        </a:solidFill>
                        <a:effectLst/>
                        <a:latin typeface="Calibri"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51217" name="Rectangle 43"/>
          <p:cNvSpPr>
            <a:spLocks noChangeArrowheads="1"/>
          </p:cNvSpPr>
          <p:nvPr/>
        </p:nvSpPr>
        <p:spPr bwMode="auto">
          <a:xfrm>
            <a:off x="-1816100" y="3971925"/>
            <a:ext cx="184150" cy="4730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0" hangingPunct="0">
              <a:defRPr/>
            </a:pPr>
            <a:r>
              <a:rPr lang="en-US" sz="800">
                <a:ea typeface="ＭＳ Ｐゴシック" charset="0"/>
                <a:cs typeface="Arial" charset="0"/>
              </a:rPr>
              <a:t/>
            </a:r>
            <a:br>
              <a:rPr lang="en-US" sz="800">
                <a:ea typeface="ＭＳ Ｐゴシック" charset="0"/>
                <a:cs typeface="Arial" charset="0"/>
              </a:rPr>
            </a:br>
            <a:endParaRPr lang="en-US" sz="1700">
              <a:ea typeface="ＭＳ Ｐゴシック" charset="0"/>
              <a:cs typeface="Arial" charset="0"/>
            </a:endParaRPr>
          </a:p>
        </p:txBody>
      </p:sp>
      <p:sp>
        <p:nvSpPr>
          <p:cNvPr id="51218" name="Text Box 48"/>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35.  Type 2 Diabetes in Children &amp; Adolescents  </a:t>
            </a:r>
          </a:p>
        </p:txBody>
      </p:sp>
      <p:sp>
        <p:nvSpPr>
          <p:cNvPr id="79890" name="Title 1"/>
          <p:cNvSpPr>
            <a:spLocks noGrp="1"/>
          </p:cNvSpPr>
          <p:nvPr>
            <p:ph type="title"/>
          </p:nvPr>
        </p:nvSpPr>
        <p:spPr>
          <a:xfrm>
            <a:off x="628650" y="131763"/>
            <a:ext cx="7886700" cy="1325562"/>
          </a:xfrm>
        </p:spPr>
        <p:txBody>
          <a:bodyPr/>
          <a:lstStyle/>
          <a:p>
            <a:r>
              <a:rPr lang="en-US" altLang="en-US" sz="3200">
                <a:ea typeface="MS PGothic" charset="-128"/>
              </a:rPr>
              <a:t>Screening Schedule (part 4)</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2"/>
          <p:cNvSpPr>
            <a:spLocks noGrp="1"/>
          </p:cNvSpPr>
          <p:nvPr>
            <p:ph type="title" idx="4294967295"/>
          </p:nvPr>
        </p:nvSpPr>
        <p:spPr/>
        <p:txBody>
          <a:bodyPr/>
          <a:lstStyle/>
          <a:p>
            <a:r>
              <a:rPr lang="en-US" altLang="en-US">
                <a:ea typeface="MS PGothic" charset="-128"/>
              </a:rPr>
              <a:t>Recommendation 1</a:t>
            </a:r>
            <a:endParaRPr lang="en-CA" altLang="en-US">
              <a:ea typeface="MS PGothic" charset="-128"/>
            </a:endParaRPr>
          </a:p>
        </p:txBody>
      </p:sp>
      <p:sp>
        <p:nvSpPr>
          <p:cNvPr id="80898" name="Rectangle 3"/>
          <p:cNvSpPr>
            <a:spLocks noGrp="1"/>
          </p:cNvSpPr>
          <p:nvPr>
            <p:ph type="body" idx="4294967295"/>
          </p:nvPr>
        </p:nvSpPr>
        <p:spPr>
          <a:xfrm>
            <a:off x="628650" y="1503363"/>
            <a:ext cx="7886700" cy="4329112"/>
          </a:xfrm>
        </p:spPr>
        <p:txBody>
          <a:bodyPr/>
          <a:lstStyle/>
          <a:p>
            <a:pPr marL="495300" indent="-495300">
              <a:lnSpc>
                <a:spcPct val="110000"/>
              </a:lnSpc>
              <a:spcBef>
                <a:spcPts val="900"/>
              </a:spcBef>
              <a:buFont typeface="Arial" charset="0"/>
              <a:buAutoNum type="arabicPeriod"/>
            </a:pPr>
            <a:r>
              <a:rPr lang="en-US" altLang="en-US" sz="2400">
                <a:ea typeface="MS PGothic" charset="-128"/>
              </a:rPr>
              <a:t>All children </a:t>
            </a:r>
            <a:r>
              <a:rPr lang="en-US" altLang="en-US" sz="2400" b="0">
                <a:ea typeface="MS PGothic" charset="-128"/>
              </a:rPr>
              <a:t>should receive </a:t>
            </a:r>
            <a:r>
              <a:rPr lang="en-US" altLang="en-US" sz="2400">
                <a:ea typeface="MS PGothic" charset="-128"/>
              </a:rPr>
              <a:t>guidance</a:t>
            </a:r>
            <a:r>
              <a:rPr lang="en-US" altLang="en-US" sz="2400" b="0">
                <a:ea typeface="MS PGothic" charset="-128"/>
              </a:rPr>
              <a:t> promoting </a:t>
            </a:r>
            <a:r>
              <a:rPr lang="en-US" altLang="en-US" sz="2400">
                <a:ea typeface="MS PGothic" charset="-128"/>
              </a:rPr>
              <a:t>healthy eating</a:t>
            </a:r>
            <a:r>
              <a:rPr lang="en-US" altLang="en-US" sz="2400" b="0">
                <a:ea typeface="MS PGothic" charset="-128"/>
              </a:rPr>
              <a:t>, limiting sugar sweetened </a:t>
            </a:r>
            <a:r>
              <a:rPr lang="en-US" altLang="en-US" sz="2400">
                <a:ea typeface="MS PGothic" charset="-128"/>
              </a:rPr>
              <a:t>beverage</a:t>
            </a:r>
            <a:r>
              <a:rPr lang="en-US" altLang="en-US" sz="2400" b="0">
                <a:ea typeface="MS PGothic" charset="-128"/>
              </a:rPr>
              <a:t> intake </a:t>
            </a:r>
            <a:r>
              <a:rPr lang="en-US" altLang="en-US" sz="1800" b="0">
                <a:ea typeface="MS PGothic" charset="-128"/>
              </a:rPr>
              <a:t>[Grade C, Level 3]</a:t>
            </a:r>
            <a:r>
              <a:rPr lang="en-US" altLang="en-US" sz="2400" b="0">
                <a:ea typeface="MS PGothic" charset="-128"/>
              </a:rPr>
              <a:t>, limiting </a:t>
            </a:r>
            <a:r>
              <a:rPr lang="en-US" altLang="en-US" sz="2400">
                <a:ea typeface="MS PGothic" charset="-128"/>
              </a:rPr>
              <a:t>screen</a:t>
            </a:r>
            <a:r>
              <a:rPr lang="en-US" altLang="en-US" sz="2400" b="0">
                <a:ea typeface="MS PGothic" charset="-128"/>
              </a:rPr>
              <a:t> time, improving </a:t>
            </a:r>
            <a:r>
              <a:rPr lang="en-US" altLang="en-US" sz="2400">
                <a:ea typeface="MS PGothic" charset="-128"/>
              </a:rPr>
              <a:t>sleep</a:t>
            </a:r>
            <a:r>
              <a:rPr lang="en-US" altLang="en-US" sz="2400" b="0">
                <a:ea typeface="MS PGothic" charset="-128"/>
              </a:rPr>
              <a:t> quantity and quality, decreasing sedentary behaviours and  increasing both light and vigorous </a:t>
            </a:r>
            <a:r>
              <a:rPr lang="en-US" altLang="en-US" sz="2400">
                <a:ea typeface="MS PGothic" charset="-128"/>
              </a:rPr>
              <a:t>physical activi</a:t>
            </a:r>
            <a:r>
              <a:rPr lang="en-US" altLang="en-US" sz="2400" b="0">
                <a:ea typeface="MS PGothic" charset="-128"/>
              </a:rPr>
              <a:t>ty </a:t>
            </a:r>
            <a:r>
              <a:rPr lang="en-US" altLang="en-US" sz="1800" b="0">
                <a:ea typeface="MS PGothic" charset="-128"/>
              </a:rPr>
              <a:t>[Grade C, Level 3] </a:t>
            </a:r>
            <a:r>
              <a:rPr lang="en-US" altLang="en-US" sz="2400" b="0">
                <a:ea typeface="MS PGothic" charset="-128"/>
              </a:rPr>
              <a:t>to prevent type 2 diabetes</a:t>
            </a:r>
            <a:endParaRPr lang="en-US" altLang="en-US" sz="2400">
              <a:ea typeface="MS PGothic" charset="-128"/>
            </a:endParaRPr>
          </a:p>
        </p:txBody>
      </p:sp>
      <p:sp>
        <p:nvSpPr>
          <p:cNvPr id="52228" name="Text Box 13"/>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35.  Type 2 Diabetes in Children &amp; Adolescents  </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2"/>
          <p:cNvSpPr>
            <a:spLocks noGrp="1"/>
          </p:cNvSpPr>
          <p:nvPr>
            <p:ph type="title" idx="4294967295"/>
          </p:nvPr>
        </p:nvSpPr>
        <p:spPr/>
        <p:txBody>
          <a:bodyPr/>
          <a:lstStyle/>
          <a:p>
            <a:r>
              <a:rPr lang="en-US" altLang="en-US">
                <a:ea typeface="MS PGothic" charset="-128"/>
              </a:rPr>
              <a:t>Recommendation 2</a:t>
            </a:r>
            <a:endParaRPr lang="en-CA" altLang="en-US">
              <a:ea typeface="MS PGothic" charset="-128"/>
            </a:endParaRPr>
          </a:p>
        </p:txBody>
      </p:sp>
      <p:sp>
        <p:nvSpPr>
          <p:cNvPr id="81922" name="Rectangle 3"/>
          <p:cNvSpPr>
            <a:spLocks noGrp="1"/>
          </p:cNvSpPr>
          <p:nvPr>
            <p:ph type="body" idx="4294967295"/>
          </p:nvPr>
        </p:nvSpPr>
        <p:spPr>
          <a:xfrm>
            <a:off x="628650" y="1579563"/>
            <a:ext cx="7886700" cy="4329112"/>
          </a:xfrm>
        </p:spPr>
        <p:txBody>
          <a:bodyPr/>
          <a:lstStyle/>
          <a:p>
            <a:pPr marL="495300" indent="-495300">
              <a:lnSpc>
                <a:spcPct val="110000"/>
              </a:lnSpc>
              <a:spcBef>
                <a:spcPts val="900"/>
              </a:spcBef>
              <a:buFont typeface="Arial" charset="0"/>
              <a:buNone/>
            </a:pPr>
            <a:r>
              <a:rPr lang="en-US" altLang="en-US" sz="2400" b="0">
                <a:ea typeface="MS PGothic" charset="-128"/>
              </a:rPr>
              <a:t>2.  Children with </a:t>
            </a:r>
            <a:r>
              <a:rPr lang="en-US" altLang="en-US" sz="2400">
                <a:ea typeface="MS PGothic" charset="-128"/>
              </a:rPr>
              <a:t>obesity</a:t>
            </a:r>
            <a:r>
              <a:rPr lang="en-US" altLang="en-US" sz="2400" b="0">
                <a:ea typeface="MS PGothic" charset="-128"/>
              </a:rPr>
              <a:t> should receive intensive healthy behaviour interventions that incorporate </a:t>
            </a:r>
            <a:r>
              <a:rPr lang="en-US" altLang="en-US" sz="2400">
                <a:ea typeface="MS PGothic" charset="-128"/>
              </a:rPr>
              <a:t>family-oriented counselling </a:t>
            </a:r>
            <a:r>
              <a:rPr lang="en-US" altLang="en-US" sz="2400" b="0">
                <a:ea typeface="MS PGothic" charset="-128"/>
              </a:rPr>
              <a:t>and </a:t>
            </a:r>
            <a:r>
              <a:rPr lang="en-US" altLang="en-US" sz="2400">
                <a:ea typeface="MS PGothic" charset="-128"/>
              </a:rPr>
              <a:t>behaviour therapy </a:t>
            </a:r>
            <a:r>
              <a:rPr lang="en-US" altLang="en-US" sz="2400" b="0">
                <a:ea typeface="MS PGothic" charset="-128"/>
              </a:rPr>
              <a:t>to reduce the risk of diabetes </a:t>
            </a:r>
            <a:r>
              <a:rPr lang="en-US" altLang="en-US" sz="2000" b="0">
                <a:ea typeface="MS PGothic" charset="-128"/>
              </a:rPr>
              <a:t>[Grade D, Level 4]</a:t>
            </a:r>
          </a:p>
        </p:txBody>
      </p:sp>
      <p:sp>
        <p:nvSpPr>
          <p:cNvPr id="53252"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35.  Type 2 Diabetes in Children &amp; Adolescents  </a:t>
            </a:r>
          </a:p>
        </p:txBody>
      </p:sp>
      <p:sp>
        <p:nvSpPr>
          <p:cNvPr id="81924"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algn="ctr" defTabSz="914400"/>
            <a:r>
              <a:rPr lang="en-US" altLang="en-US" sz="2000" b="1">
                <a:solidFill>
                  <a:schemeClr val="bg1"/>
                </a:solidFill>
                <a:latin typeface="Arial" charset="0"/>
              </a:rPr>
              <a:t>2018</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2"/>
          <p:cNvSpPr>
            <a:spLocks noGrp="1"/>
          </p:cNvSpPr>
          <p:nvPr>
            <p:ph type="title" idx="4294967295"/>
          </p:nvPr>
        </p:nvSpPr>
        <p:spPr>
          <a:xfrm>
            <a:off x="628650" y="163513"/>
            <a:ext cx="7886700" cy="1325562"/>
          </a:xfrm>
        </p:spPr>
        <p:txBody>
          <a:bodyPr/>
          <a:lstStyle/>
          <a:p>
            <a:r>
              <a:rPr lang="en-US" altLang="en-US" sz="3600">
                <a:ea typeface="MS PGothic" charset="-128"/>
              </a:rPr>
              <a:t>Recommendation 3</a:t>
            </a:r>
            <a:endParaRPr lang="en-CA" altLang="en-US" sz="3600">
              <a:ea typeface="MS PGothic" charset="-128"/>
            </a:endParaRPr>
          </a:p>
        </p:txBody>
      </p:sp>
      <p:sp>
        <p:nvSpPr>
          <p:cNvPr id="82946" name="Rectangle 3"/>
          <p:cNvSpPr>
            <a:spLocks noGrp="1"/>
          </p:cNvSpPr>
          <p:nvPr>
            <p:ph type="body" idx="4294967295"/>
          </p:nvPr>
        </p:nvSpPr>
        <p:spPr>
          <a:xfrm>
            <a:off x="628650" y="1152525"/>
            <a:ext cx="7886700" cy="4329113"/>
          </a:xfrm>
        </p:spPr>
        <p:txBody>
          <a:bodyPr/>
          <a:lstStyle/>
          <a:p>
            <a:pPr marL="495300" indent="-495300">
              <a:lnSpc>
                <a:spcPct val="110000"/>
              </a:lnSpc>
              <a:buFont typeface="Arial" charset="0"/>
              <a:buAutoNum type="arabicPeriod" startAt="3"/>
            </a:pPr>
            <a:r>
              <a:rPr lang="en-US" altLang="en-US" sz="1800">
                <a:ea typeface="MS PGothic" charset="-128"/>
              </a:rPr>
              <a:t>Screening</a:t>
            </a:r>
            <a:r>
              <a:rPr lang="en-US" altLang="en-US" sz="1800" b="0">
                <a:ea typeface="MS PGothic" charset="-128"/>
              </a:rPr>
              <a:t> for type 2 diabetes should be considered </a:t>
            </a:r>
            <a:r>
              <a:rPr lang="en-US" altLang="en-US" sz="1800">
                <a:ea typeface="MS PGothic" charset="-128"/>
              </a:rPr>
              <a:t>every 2 years </a:t>
            </a:r>
            <a:r>
              <a:rPr lang="en-US" altLang="en-US" sz="1800" b="0">
                <a:ea typeface="MS PGothic" charset="-128"/>
              </a:rPr>
              <a:t>using a combination of an </a:t>
            </a:r>
            <a:r>
              <a:rPr lang="en-US" altLang="en-US" sz="1800">
                <a:ea typeface="MS PGothic" charset="-128"/>
              </a:rPr>
              <a:t>A1C and a FPG or random </a:t>
            </a:r>
            <a:r>
              <a:rPr lang="en-US" altLang="en-US" sz="1800" b="0">
                <a:ea typeface="MS PGothic" charset="-128"/>
              </a:rPr>
              <a:t>plasma glucose in children and adolescents with any of the following conditions: </a:t>
            </a:r>
          </a:p>
          <a:p>
            <a:pPr marL="420688" lvl="1" indent="0">
              <a:lnSpc>
                <a:spcPct val="110000"/>
              </a:lnSpc>
              <a:buFont typeface="Arial" charset="0"/>
              <a:buNone/>
            </a:pPr>
            <a:r>
              <a:rPr lang="en-US" altLang="en-US" sz="1800">
                <a:latin typeface="Open Sans" charset="0"/>
                <a:ea typeface="MS PGothic" charset="-128"/>
              </a:rPr>
              <a:t>a</a:t>
            </a:r>
            <a:r>
              <a:rPr lang="en-US" altLang="en-US" sz="1600">
                <a:latin typeface="Open Sans" charset="0"/>
                <a:ea typeface="MS PGothic" charset="-128"/>
              </a:rPr>
              <a:t>. ≥3 risk factors in </a:t>
            </a:r>
            <a:r>
              <a:rPr lang="en-US" altLang="en-US" sz="1600" b="1">
                <a:latin typeface="Open Sans" charset="0"/>
                <a:ea typeface="MS PGothic" charset="-128"/>
              </a:rPr>
              <a:t>non-pubertal </a:t>
            </a:r>
            <a:r>
              <a:rPr lang="en-US" altLang="en-US" sz="1600">
                <a:latin typeface="Open Sans" charset="0"/>
                <a:ea typeface="MS PGothic" charset="-128"/>
              </a:rPr>
              <a:t>children beginning at 8 years of age or </a:t>
            </a:r>
          </a:p>
          <a:p>
            <a:pPr marL="420688" lvl="1" indent="0">
              <a:lnSpc>
                <a:spcPct val="110000"/>
              </a:lnSpc>
              <a:buFont typeface="Arial" charset="0"/>
              <a:buNone/>
            </a:pPr>
            <a:r>
              <a:rPr lang="en-US" altLang="en-US" sz="1600">
                <a:latin typeface="Open Sans" charset="0"/>
                <a:ea typeface="MS PGothic" charset="-128"/>
              </a:rPr>
              <a:t>   ≥2 risk factors in </a:t>
            </a:r>
            <a:r>
              <a:rPr lang="en-US" altLang="en-US" sz="1600" b="1">
                <a:latin typeface="Open Sans" charset="0"/>
                <a:ea typeface="MS PGothic" charset="-128"/>
              </a:rPr>
              <a:t>pubertal</a:t>
            </a:r>
            <a:r>
              <a:rPr lang="en-US" altLang="en-US" sz="1600">
                <a:latin typeface="Open Sans" charset="0"/>
                <a:ea typeface="MS PGothic" charset="-128"/>
              </a:rPr>
              <a:t> children </a:t>
            </a:r>
            <a:r>
              <a:rPr lang="en-US" altLang="en-US" sz="1200">
                <a:latin typeface="Open Sans" charset="0"/>
                <a:ea typeface="MS PGothic" charset="-128"/>
              </a:rPr>
              <a:t>[Grade D, Consensus].</a:t>
            </a:r>
            <a:r>
              <a:rPr lang="en-US" altLang="en-US" sz="1600">
                <a:latin typeface="Open Sans" charset="0"/>
                <a:ea typeface="MS PGothic" charset="-128"/>
              </a:rPr>
              <a:t> Risk factors include:</a:t>
            </a:r>
          </a:p>
          <a:p>
            <a:pPr marL="1243013" lvl="2" indent="-400050">
              <a:lnSpc>
                <a:spcPct val="110000"/>
              </a:lnSpc>
              <a:buFont typeface="Arial" charset="0"/>
              <a:buAutoNum type="romanLcPeriod"/>
            </a:pPr>
            <a:r>
              <a:rPr lang="en-US" altLang="en-US" sz="1500">
                <a:latin typeface="Open Sans" charset="0"/>
              </a:rPr>
              <a:t>Obesity (BMI ≥95th percentile for age and gender) </a:t>
            </a:r>
            <a:r>
              <a:rPr lang="en-US" altLang="en-US" sz="1200">
                <a:latin typeface="Open Sans" charset="0"/>
              </a:rPr>
              <a:t>[Grade D, Level 4]</a:t>
            </a:r>
          </a:p>
          <a:p>
            <a:pPr marL="1243013" lvl="2" indent="-400050">
              <a:lnSpc>
                <a:spcPct val="110000"/>
              </a:lnSpc>
              <a:buFont typeface="Arial" charset="0"/>
              <a:buAutoNum type="romanLcPeriod"/>
            </a:pPr>
            <a:r>
              <a:rPr lang="en-US" altLang="en-US" sz="1500">
                <a:latin typeface="Open Sans" charset="0"/>
              </a:rPr>
              <a:t>Member of a high-risk ethnic group (e.g., African, Arab, Asian, Hispanic, Indigenous or South Asian descent) </a:t>
            </a:r>
            <a:r>
              <a:rPr lang="en-US" altLang="en-US" sz="1200">
                <a:latin typeface="Open Sans" charset="0"/>
              </a:rPr>
              <a:t>[Grade D, Level 4]</a:t>
            </a:r>
          </a:p>
          <a:p>
            <a:pPr marL="1243013" lvl="2" indent="-400050">
              <a:lnSpc>
                <a:spcPct val="110000"/>
              </a:lnSpc>
              <a:buFont typeface="Arial" charset="0"/>
              <a:buAutoNum type="romanLcPeriod"/>
            </a:pPr>
            <a:r>
              <a:rPr lang="en-US" altLang="en-US" sz="1500">
                <a:latin typeface="Open Sans" charset="0"/>
              </a:rPr>
              <a:t>First degree relative with type 2 diabetes and/or exposure to hyperglycemia in utero [</a:t>
            </a:r>
            <a:r>
              <a:rPr lang="en-US" altLang="en-US" sz="1200">
                <a:latin typeface="Open Sans" charset="0"/>
              </a:rPr>
              <a:t>Grade D, Level 4]</a:t>
            </a:r>
          </a:p>
          <a:p>
            <a:pPr marL="1243013" lvl="2" indent="-400050">
              <a:lnSpc>
                <a:spcPct val="110000"/>
              </a:lnSpc>
              <a:buFont typeface="Arial" charset="0"/>
              <a:buAutoNum type="romanLcPeriod"/>
            </a:pPr>
            <a:r>
              <a:rPr lang="en-US" altLang="en-US" sz="1500">
                <a:latin typeface="Open Sans" charset="0"/>
              </a:rPr>
              <a:t>Signs of symptoms of insulin resistance (including acanthosis nigricans, hypertension, dyslipidemia, NAFLD [ALT &gt;3X upper limit of normal or fatty liver on ultrasound]) </a:t>
            </a:r>
            <a:r>
              <a:rPr lang="en-US" altLang="en-US" sz="1200">
                <a:latin typeface="Open Sans" charset="0"/>
              </a:rPr>
              <a:t>[Grade D, Level 4]</a:t>
            </a:r>
          </a:p>
          <a:p>
            <a:pPr marL="420688" lvl="1" indent="0">
              <a:lnSpc>
                <a:spcPct val="110000"/>
              </a:lnSpc>
              <a:buFont typeface="Arial" charset="0"/>
              <a:buNone/>
            </a:pPr>
            <a:r>
              <a:rPr lang="en-US" altLang="en-US" sz="1800">
                <a:latin typeface="Open Sans" charset="0"/>
                <a:ea typeface="MS PGothic" charset="-128"/>
              </a:rPr>
              <a:t>b. </a:t>
            </a:r>
            <a:r>
              <a:rPr lang="en-US" altLang="en-US" sz="1800" b="1">
                <a:latin typeface="Open Sans" charset="0"/>
                <a:ea typeface="MS PGothic" charset="-128"/>
              </a:rPr>
              <a:t>PCOS</a:t>
            </a:r>
            <a:r>
              <a:rPr lang="en-US" altLang="en-US" sz="1800">
                <a:latin typeface="Open Sans" charset="0"/>
                <a:ea typeface="MS PGothic" charset="-128"/>
              </a:rPr>
              <a:t> </a:t>
            </a:r>
            <a:r>
              <a:rPr lang="en-US" altLang="en-US" sz="1400">
                <a:latin typeface="Open Sans" charset="0"/>
                <a:ea typeface="MS PGothic" charset="-128"/>
              </a:rPr>
              <a:t>[Grade D, Level 4]</a:t>
            </a:r>
          </a:p>
          <a:p>
            <a:pPr marL="420688" lvl="1" indent="0">
              <a:lnSpc>
                <a:spcPct val="110000"/>
              </a:lnSpc>
              <a:buFont typeface="Arial" charset="0"/>
              <a:buNone/>
            </a:pPr>
            <a:r>
              <a:rPr lang="en-US" altLang="en-US" sz="1800">
                <a:latin typeface="Open Sans" charset="0"/>
                <a:ea typeface="MS PGothic" charset="-128"/>
              </a:rPr>
              <a:t>c.</a:t>
            </a:r>
            <a:r>
              <a:rPr lang="en-US" altLang="en-US" sz="1800" b="1">
                <a:latin typeface="Open Sans" charset="0"/>
                <a:ea typeface="MS PGothic" charset="-128"/>
              </a:rPr>
              <a:t> IFG</a:t>
            </a:r>
            <a:r>
              <a:rPr lang="en-US" altLang="en-US" sz="1800">
                <a:latin typeface="Open Sans" charset="0"/>
                <a:ea typeface="MS PGothic" charset="-128"/>
              </a:rPr>
              <a:t> and/or </a:t>
            </a:r>
            <a:r>
              <a:rPr lang="en-US" altLang="en-US" sz="1800" b="1">
                <a:latin typeface="Open Sans" charset="0"/>
                <a:ea typeface="MS PGothic" charset="-128"/>
              </a:rPr>
              <a:t>IGT</a:t>
            </a:r>
            <a:r>
              <a:rPr lang="en-US" altLang="en-US" sz="1800">
                <a:latin typeface="Open Sans" charset="0"/>
                <a:ea typeface="MS PGothic" charset="-128"/>
              </a:rPr>
              <a:t> </a:t>
            </a:r>
            <a:r>
              <a:rPr lang="en-US" altLang="en-US" sz="1400">
                <a:latin typeface="Open Sans" charset="0"/>
                <a:ea typeface="MS PGothic" charset="-128"/>
              </a:rPr>
              <a:t>[Grade D, Level 4]</a:t>
            </a:r>
          </a:p>
          <a:p>
            <a:pPr marL="420688" lvl="1" indent="0">
              <a:lnSpc>
                <a:spcPct val="110000"/>
              </a:lnSpc>
              <a:buFont typeface="Arial" charset="0"/>
              <a:buNone/>
            </a:pPr>
            <a:r>
              <a:rPr lang="en-US" altLang="en-US" sz="1800">
                <a:latin typeface="Open Sans" charset="0"/>
                <a:ea typeface="MS PGothic" charset="-128"/>
              </a:rPr>
              <a:t>d. Use of </a:t>
            </a:r>
            <a:r>
              <a:rPr lang="en-US" altLang="en-US" sz="1800" b="1">
                <a:latin typeface="Open Sans" charset="0"/>
                <a:ea typeface="MS PGothic" charset="-128"/>
              </a:rPr>
              <a:t>atypical antipsychotic </a:t>
            </a:r>
            <a:r>
              <a:rPr lang="en-US" altLang="en-US" sz="1800">
                <a:latin typeface="Open Sans" charset="0"/>
                <a:ea typeface="MS PGothic" charset="-128"/>
              </a:rPr>
              <a:t>medications </a:t>
            </a:r>
            <a:r>
              <a:rPr lang="en-US" altLang="en-US" sz="1400">
                <a:latin typeface="Open Sans" charset="0"/>
                <a:ea typeface="MS PGothic" charset="-128"/>
              </a:rPr>
              <a:t>[Grade C, Level 3]</a:t>
            </a:r>
          </a:p>
        </p:txBody>
      </p:sp>
      <p:sp>
        <p:nvSpPr>
          <p:cNvPr id="54276"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35.  Type 2 Diabetes in Children &amp; Adolescents  </a:t>
            </a:r>
          </a:p>
        </p:txBody>
      </p:sp>
      <p:sp>
        <p:nvSpPr>
          <p:cNvPr id="82948"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algn="ctr" defTabSz="914400"/>
            <a:r>
              <a:rPr lang="en-US" altLang="en-US" sz="2000" b="1">
                <a:solidFill>
                  <a:schemeClr val="bg1"/>
                </a:solidFill>
                <a:latin typeface="Arial" charset="0"/>
              </a:rPr>
              <a:t>2018</a:t>
            </a:r>
          </a:p>
        </p:txBody>
      </p:sp>
      <p:sp>
        <p:nvSpPr>
          <p:cNvPr id="82950" name="Text Box 6"/>
          <p:cNvSpPr txBox="1">
            <a:spLocks noChangeArrowheads="1"/>
          </p:cNvSpPr>
          <p:nvPr/>
        </p:nvSpPr>
        <p:spPr bwMode="auto">
          <a:xfrm>
            <a:off x="0" y="6256338"/>
            <a:ext cx="7677150" cy="457200"/>
          </a:xfrm>
          <a:prstGeom prst="rect">
            <a:avLst/>
          </a:prstGeom>
          <a:noFill/>
          <a:ln>
            <a:noFill/>
          </a:ln>
          <a:effectLst>
            <a:prstShdw prst="shdw17" dist="17961" dir="2700000">
              <a:schemeClr val="accent1">
                <a:gamma/>
                <a:shade val="60000"/>
                <a:invGamma/>
                <a:alpha val="74998"/>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a:solidFill>
                  <a:schemeClr val="tx1"/>
                </a:solidFill>
                <a:latin typeface="Calibri" charset="0"/>
                <a:ea typeface="MS PGothic" charset="-128"/>
              </a:defRPr>
            </a:lvl1pPr>
            <a:lvl2pPr eaLnBrk="0" hangingPunct="0">
              <a:defRPr sz="2400">
                <a:solidFill>
                  <a:schemeClr val="tx1"/>
                </a:solidFill>
                <a:latin typeface="Calibri" charset="0"/>
                <a:ea typeface="MS PGothic" charset="-128"/>
              </a:defRPr>
            </a:lvl2pPr>
            <a:lvl3pPr eaLnBrk="0" hangingPunct="0">
              <a:defRPr sz="2400">
                <a:solidFill>
                  <a:schemeClr val="tx1"/>
                </a:solidFill>
                <a:latin typeface="Calibri" charset="0"/>
                <a:ea typeface="MS PGothic" charset="-128"/>
              </a:defRPr>
            </a:lvl3pPr>
            <a:lvl4pPr eaLnBrk="0" hangingPunct="0">
              <a:defRPr sz="2400">
                <a:solidFill>
                  <a:schemeClr val="tx1"/>
                </a:solidFill>
                <a:latin typeface="Calibri" charset="0"/>
                <a:ea typeface="MS PGothic" charset="-128"/>
              </a:defRPr>
            </a:lvl4pPr>
            <a:lvl5pPr eaLnBrk="0" hangingPunct="0">
              <a:defRPr sz="2400">
                <a:solidFill>
                  <a:schemeClr val="tx1"/>
                </a:solidFill>
                <a:latin typeface="Calibri" charset="0"/>
                <a:ea typeface="MS PGothic" charset="-128"/>
              </a:defRPr>
            </a:lvl5pPr>
            <a:lvl6pPr marL="2139950" indent="146050" eaLnBrk="0" fontAlgn="base" hangingPunct="0">
              <a:spcBef>
                <a:spcPct val="0"/>
              </a:spcBef>
              <a:spcAft>
                <a:spcPct val="0"/>
              </a:spcAft>
              <a:defRPr sz="2400">
                <a:solidFill>
                  <a:schemeClr val="tx1"/>
                </a:solidFill>
                <a:latin typeface="Calibri" charset="0"/>
                <a:ea typeface="MS PGothic" charset="-128"/>
              </a:defRPr>
            </a:lvl6pPr>
            <a:lvl7pPr marL="2597150" indent="146050" eaLnBrk="0" fontAlgn="base" hangingPunct="0">
              <a:spcBef>
                <a:spcPct val="0"/>
              </a:spcBef>
              <a:spcAft>
                <a:spcPct val="0"/>
              </a:spcAft>
              <a:defRPr sz="2400">
                <a:solidFill>
                  <a:schemeClr val="tx1"/>
                </a:solidFill>
                <a:latin typeface="Calibri" charset="0"/>
                <a:ea typeface="MS PGothic" charset="-128"/>
              </a:defRPr>
            </a:lvl7pPr>
            <a:lvl8pPr marL="3054350" indent="146050" eaLnBrk="0" fontAlgn="base" hangingPunct="0">
              <a:spcBef>
                <a:spcPct val="0"/>
              </a:spcBef>
              <a:spcAft>
                <a:spcPct val="0"/>
              </a:spcAft>
              <a:defRPr sz="2400">
                <a:solidFill>
                  <a:schemeClr val="tx1"/>
                </a:solidFill>
                <a:latin typeface="Calibri" charset="0"/>
                <a:ea typeface="MS PGothic" charset="-128"/>
              </a:defRPr>
            </a:lvl8pPr>
            <a:lvl9pPr marL="3511550" indent="14605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200" i="1"/>
              <a:t>ALT</a:t>
            </a:r>
            <a:r>
              <a:rPr lang="en-US" altLang="en-US" sz="1200"/>
              <a:t>, alanine aminotransferase; </a:t>
            </a:r>
            <a:r>
              <a:rPr lang="en-US" altLang="en-US" sz="1200" i="1"/>
              <a:t>BMI</a:t>
            </a:r>
            <a:r>
              <a:rPr lang="en-US" altLang="en-US" sz="1200"/>
              <a:t>, body mass index; </a:t>
            </a:r>
            <a:r>
              <a:rPr lang="en-US" altLang="en-US" sz="1200" i="1"/>
              <a:t>FPG</a:t>
            </a:r>
            <a:r>
              <a:rPr lang="en-US" altLang="en-US" sz="1200"/>
              <a:t>, fasting plasma glucose; </a:t>
            </a:r>
            <a:r>
              <a:rPr lang="en-US" altLang="en-US" sz="1200" i="1"/>
              <a:t>IFG</a:t>
            </a:r>
            <a:r>
              <a:rPr lang="en-US" altLang="en-US" sz="1200"/>
              <a:t>, impaired fasting glucose; </a:t>
            </a:r>
            <a:r>
              <a:rPr lang="en-US" altLang="en-US" sz="1200" i="1"/>
              <a:t>IGT</a:t>
            </a:r>
            <a:r>
              <a:rPr lang="en-US" altLang="en-US" sz="1200"/>
              <a:t>, impaired glucose tolerance; </a:t>
            </a:r>
            <a:r>
              <a:rPr lang="en-US" altLang="en-US" sz="1200" i="1"/>
              <a:t>NAFLD</a:t>
            </a:r>
            <a:r>
              <a:rPr lang="en-US" altLang="en-US" sz="1200"/>
              <a:t>, non-alcoholic fatty liver disease; </a:t>
            </a:r>
            <a:r>
              <a:rPr lang="en-US" altLang="en-US" sz="1200" i="1"/>
              <a:t>PCOS</a:t>
            </a:r>
            <a:r>
              <a:rPr lang="en-US" altLang="en-US" sz="1200"/>
              <a:t>, polycystic ovary syndrome</a:t>
            </a:r>
            <a:endParaRPr lang="en-CA" altLang="en-US" sz="120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Grp="1"/>
          </p:cNvSpPr>
          <p:nvPr>
            <p:ph type="title" idx="4294967295"/>
          </p:nvPr>
        </p:nvSpPr>
        <p:spPr>
          <a:xfrm>
            <a:off x="687388" y="608013"/>
            <a:ext cx="7775575" cy="1144587"/>
          </a:xfrm>
        </p:spPr>
        <p:txBody>
          <a:bodyPr/>
          <a:lstStyle/>
          <a:p>
            <a:r>
              <a:rPr lang="en-US" altLang="en-US">
                <a:ea typeface="MS PGothic" charset="-128"/>
              </a:rPr>
              <a:t>Outline</a:t>
            </a:r>
          </a:p>
        </p:txBody>
      </p:sp>
      <p:sp>
        <p:nvSpPr>
          <p:cNvPr id="18434" name="Rectangle 3"/>
          <p:cNvSpPr>
            <a:spLocks noGrp="1"/>
          </p:cNvSpPr>
          <p:nvPr>
            <p:ph type="body" idx="4294967295"/>
          </p:nvPr>
        </p:nvSpPr>
        <p:spPr>
          <a:xfrm>
            <a:off x="687388" y="1736725"/>
            <a:ext cx="4343400" cy="2971800"/>
          </a:xfrm>
        </p:spPr>
        <p:txBody>
          <a:bodyPr/>
          <a:lstStyle/>
          <a:p>
            <a:pPr>
              <a:lnSpc>
                <a:spcPct val="120000"/>
              </a:lnSpc>
            </a:pPr>
            <a:r>
              <a:rPr lang="en-US" altLang="en-US" sz="2800">
                <a:ea typeface="MS PGothic" charset="-128"/>
              </a:rPr>
              <a:t>Epidemiology</a:t>
            </a:r>
          </a:p>
          <a:p>
            <a:pPr>
              <a:lnSpc>
                <a:spcPct val="120000"/>
              </a:lnSpc>
            </a:pPr>
            <a:r>
              <a:rPr lang="en-US" altLang="en-US" sz="2800">
                <a:ea typeface="MS PGothic" charset="-128"/>
              </a:rPr>
              <a:t>Prevention</a:t>
            </a:r>
          </a:p>
          <a:p>
            <a:pPr>
              <a:lnSpc>
                <a:spcPct val="120000"/>
              </a:lnSpc>
            </a:pPr>
            <a:r>
              <a:rPr lang="en-US" altLang="en-US" sz="2800">
                <a:ea typeface="MS PGothic" charset="-128"/>
              </a:rPr>
              <a:t>Screening &amp; Diagnosis</a:t>
            </a:r>
          </a:p>
          <a:p>
            <a:pPr>
              <a:lnSpc>
                <a:spcPct val="120000"/>
              </a:lnSpc>
            </a:pPr>
            <a:r>
              <a:rPr lang="en-US" altLang="en-US" sz="2800">
                <a:ea typeface="MS PGothic" charset="-128"/>
              </a:rPr>
              <a:t>Classification</a:t>
            </a:r>
          </a:p>
          <a:p>
            <a:pPr>
              <a:lnSpc>
                <a:spcPct val="120000"/>
              </a:lnSpc>
            </a:pPr>
            <a:endParaRPr lang="en-US" altLang="en-US" sz="2800">
              <a:ea typeface="MS PGothic" charset="-128"/>
            </a:endParaRPr>
          </a:p>
        </p:txBody>
      </p:sp>
      <p:sp>
        <p:nvSpPr>
          <p:cNvPr id="18435" name="TextBox 1"/>
          <p:cNvSpPr txBox="1">
            <a:spLocks noChangeArrowheads="1"/>
          </p:cNvSpPr>
          <p:nvPr/>
        </p:nvSpPr>
        <p:spPr bwMode="auto">
          <a:xfrm>
            <a:off x="5029200" y="1736725"/>
            <a:ext cx="4114800" cy="346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lnSpc>
                <a:spcPct val="120000"/>
              </a:lnSpc>
              <a:spcBef>
                <a:spcPts val="575"/>
              </a:spcBef>
              <a:buClr>
                <a:srgbClr val="1E3268"/>
              </a:buClr>
              <a:buSzPct val="80000"/>
              <a:buFont typeface="Arial" charset="0"/>
              <a:buChar char="•"/>
            </a:pPr>
            <a:r>
              <a:rPr lang="en-US" altLang="en-US" sz="2800" b="1">
                <a:solidFill>
                  <a:srgbClr val="1E3268"/>
                </a:solidFill>
                <a:latin typeface="Open Sans" charset="0"/>
              </a:rPr>
              <a:t>Management</a:t>
            </a:r>
          </a:p>
          <a:p>
            <a:pPr eaLnBrk="1" hangingPunct="1">
              <a:lnSpc>
                <a:spcPct val="120000"/>
              </a:lnSpc>
              <a:spcBef>
                <a:spcPts val="575"/>
              </a:spcBef>
              <a:buClr>
                <a:srgbClr val="1E3268"/>
              </a:buClr>
              <a:buSzPct val="80000"/>
              <a:buFont typeface="Arial" charset="0"/>
              <a:buChar char="•"/>
            </a:pPr>
            <a:r>
              <a:rPr lang="en-US" altLang="en-US" sz="2800" b="1">
                <a:solidFill>
                  <a:srgbClr val="1E3268"/>
                </a:solidFill>
                <a:latin typeface="Open Sans" charset="0"/>
              </a:rPr>
              <a:t>Immunization</a:t>
            </a:r>
          </a:p>
          <a:p>
            <a:pPr eaLnBrk="1" hangingPunct="1">
              <a:lnSpc>
                <a:spcPct val="120000"/>
              </a:lnSpc>
              <a:spcBef>
                <a:spcPts val="575"/>
              </a:spcBef>
              <a:buClr>
                <a:srgbClr val="1E3268"/>
              </a:buClr>
              <a:buSzPct val="80000"/>
              <a:buFont typeface="Arial" charset="0"/>
              <a:buChar char="•"/>
            </a:pPr>
            <a:r>
              <a:rPr lang="en-US" altLang="en-US" sz="2800" b="1">
                <a:solidFill>
                  <a:srgbClr val="1E3268"/>
                </a:solidFill>
                <a:latin typeface="Open Sans" charset="0"/>
              </a:rPr>
              <a:t>Complications</a:t>
            </a:r>
          </a:p>
          <a:p>
            <a:pPr eaLnBrk="1" hangingPunct="1">
              <a:lnSpc>
                <a:spcPct val="120000"/>
              </a:lnSpc>
              <a:spcBef>
                <a:spcPts val="575"/>
              </a:spcBef>
              <a:buClr>
                <a:srgbClr val="1E3268"/>
              </a:buClr>
              <a:buSzPct val="80000"/>
              <a:buFont typeface="Arial" charset="0"/>
              <a:buChar char="•"/>
            </a:pPr>
            <a:r>
              <a:rPr lang="en-US" altLang="en-US" sz="2800" b="1">
                <a:solidFill>
                  <a:srgbClr val="1E3268"/>
                </a:solidFill>
                <a:latin typeface="Open Sans" charset="0"/>
              </a:rPr>
              <a:t>Comorbid Conditions</a:t>
            </a:r>
          </a:p>
          <a:p>
            <a:pPr eaLnBrk="1" hangingPunct="1">
              <a:lnSpc>
                <a:spcPct val="120000"/>
              </a:lnSpc>
              <a:spcBef>
                <a:spcPts val="575"/>
              </a:spcBef>
              <a:buClr>
                <a:srgbClr val="FF0000"/>
              </a:buClr>
              <a:buSzPct val="80000"/>
              <a:buFont typeface="Arial" charset="0"/>
              <a:buChar char="•"/>
            </a:pPr>
            <a:endParaRPr lang="en-US" altLang="en-US" sz="2800" b="1">
              <a:solidFill>
                <a:srgbClr val="1E3268"/>
              </a:solidFill>
              <a:latin typeface="Open Sans" charset="0"/>
            </a:endParaRPr>
          </a:p>
        </p:txBody>
      </p:sp>
      <p:sp>
        <p:nvSpPr>
          <p:cNvPr id="19461"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35.  Type 2 Diabetes in Children &amp; Adolescents  </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2"/>
          <p:cNvSpPr>
            <a:spLocks noGrp="1"/>
          </p:cNvSpPr>
          <p:nvPr>
            <p:ph type="title" idx="4294967295"/>
          </p:nvPr>
        </p:nvSpPr>
        <p:spPr/>
        <p:txBody>
          <a:bodyPr/>
          <a:lstStyle/>
          <a:p>
            <a:r>
              <a:rPr lang="en-US" altLang="en-US">
                <a:ea typeface="MS PGothic" charset="-128"/>
              </a:rPr>
              <a:t>Recommendation 4</a:t>
            </a:r>
            <a:endParaRPr lang="en-CA" altLang="en-US">
              <a:ea typeface="MS PGothic" charset="-128"/>
            </a:endParaRPr>
          </a:p>
        </p:txBody>
      </p:sp>
      <p:sp>
        <p:nvSpPr>
          <p:cNvPr id="84994" name="Rectangle 3"/>
          <p:cNvSpPr>
            <a:spLocks noGrp="1"/>
          </p:cNvSpPr>
          <p:nvPr>
            <p:ph type="body" idx="4294967295"/>
          </p:nvPr>
        </p:nvSpPr>
        <p:spPr>
          <a:xfrm>
            <a:off x="506413" y="1625600"/>
            <a:ext cx="7886700" cy="4329113"/>
          </a:xfrm>
        </p:spPr>
        <p:txBody>
          <a:bodyPr/>
          <a:lstStyle/>
          <a:p>
            <a:pPr marL="495300" indent="-495300">
              <a:lnSpc>
                <a:spcPct val="110000"/>
              </a:lnSpc>
              <a:buFont typeface="Arial" charset="0"/>
              <a:buNone/>
            </a:pPr>
            <a:r>
              <a:rPr lang="en-US" altLang="en-US" sz="2400" b="0">
                <a:ea typeface="MS PGothic" charset="-128"/>
              </a:rPr>
              <a:t>4.  If there is a </a:t>
            </a:r>
            <a:r>
              <a:rPr lang="en-US" altLang="en-US" sz="2400">
                <a:ea typeface="MS PGothic" charset="-128"/>
              </a:rPr>
              <a:t>discrepancy</a:t>
            </a:r>
            <a:r>
              <a:rPr lang="en-US" altLang="en-US" sz="2400" b="0">
                <a:ea typeface="MS PGothic" charset="-128"/>
              </a:rPr>
              <a:t> between the A1C and FPG or random plasma glucose, testing may be </a:t>
            </a:r>
            <a:r>
              <a:rPr lang="en-US" altLang="en-US" sz="2400">
                <a:ea typeface="MS PGothic" charset="-128"/>
              </a:rPr>
              <a:t>repeated</a:t>
            </a:r>
            <a:r>
              <a:rPr lang="en-US" altLang="en-US" sz="2400" b="0">
                <a:ea typeface="MS PGothic" charset="-128"/>
              </a:rPr>
              <a:t> or a </a:t>
            </a:r>
            <a:r>
              <a:rPr lang="en-US" altLang="en-US" sz="2400">
                <a:ea typeface="MS PGothic" charset="-128"/>
              </a:rPr>
              <a:t>2h OGTT </a:t>
            </a:r>
            <a:r>
              <a:rPr lang="en-US" altLang="en-US" sz="2400" b="0">
                <a:ea typeface="MS PGothic" charset="-128"/>
              </a:rPr>
              <a:t>(1.75 g/kg; maximum 75 g) may be performed </a:t>
            </a:r>
            <a:r>
              <a:rPr lang="en-US" altLang="en-US" sz="2000" b="0">
                <a:ea typeface="MS PGothic" charset="-128"/>
              </a:rPr>
              <a:t>[Grade B, Level 2]</a:t>
            </a:r>
            <a:endParaRPr lang="en-CA" altLang="en-US" sz="2000" b="0">
              <a:ea typeface="MS PGothic" charset="-128"/>
            </a:endParaRPr>
          </a:p>
        </p:txBody>
      </p:sp>
      <p:sp>
        <p:nvSpPr>
          <p:cNvPr id="55300" name="Rectangle 14"/>
          <p:cNvSpPr>
            <a:spLocks noChangeArrowheads="1"/>
          </p:cNvSpPr>
          <p:nvPr/>
        </p:nvSpPr>
        <p:spPr bwMode="auto">
          <a:xfrm>
            <a:off x="4403725" y="3200400"/>
            <a:ext cx="338138"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wrap="none">
            <a:spAutoFit/>
          </a:bodyPr>
          <a:lstStyle/>
          <a:p>
            <a:pPr defTabSz="914400">
              <a:defRPr/>
            </a:pPr>
            <a:r>
              <a:rPr lang="en-US" b="1">
                <a:solidFill>
                  <a:schemeClr val="bg1"/>
                </a:solidFill>
                <a:ea typeface="ＭＳ Ｐゴシック" charset="0"/>
                <a:cs typeface="Arial" charset="0"/>
              </a:rPr>
              <a:t>2</a:t>
            </a:r>
          </a:p>
        </p:txBody>
      </p:sp>
      <p:sp>
        <p:nvSpPr>
          <p:cNvPr id="84996"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algn="ctr" defTabSz="914400"/>
            <a:r>
              <a:rPr lang="en-US" altLang="en-US" sz="2000" b="1">
                <a:solidFill>
                  <a:schemeClr val="bg1"/>
                </a:solidFill>
                <a:latin typeface="Arial" charset="0"/>
              </a:rPr>
              <a:t>2018</a:t>
            </a:r>
          </a:p>
        </p:txBody>
      </p:sp>
      <p:sp>
        <p:nvSpPr>
          <p:cNvPr id="55302" name="Text Box 18"/>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35.  Type 2 Diabetes in Children &amp; Adolescents  </a:t>
            </a:r>
          </a:p>
        </p:txBody>
      </p:sp>
      <p:sp>
        <p:nvSpPr>
          <p:cNvPr id="84999" name="Text Box 7"/>
          <p:cNvSpPr txBox="1">
            <a:spLocks noChangeArrowheads="1"/>
          </p:cNvSpPr>
          <p:nvPr/>
        </p:nvSpPr>
        <p:spPr bwMode="auto">
          <a:xfrm>
            <a:off x="795338" y="6315075"/>
            <a:ext cx="6724650" cy="304800"/>
          </a:xfrm>
          <a:prstGeom prst="rect">
            <a:avLst/>
          </a:prstGeom>
          <a:noFill/>
          <a:ln>
            <a:noFill/>
          </a:ln>
          <a:effectLst>
            <a:prstShdw prst="shdw17" dist="17961" dir="2700000">
              <a:schemeClr val="accent1">
                <a:gamma/>
                <a:shade val="60000"/>
                <a:invGamma/>
                <a:alpha val="74998"/>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a:solidFill>
                  <a:schemeClr val="tx1"/>
                </a:solidFill>
                <a:latin typeface="Calibri" charset="0"/>
                <a:ea typeface="MS PGothic" charset="-128"/>
              </a:defRPr>
            </a:lvl1pPr>
            <a:lvl2pPr eaLnBrk="0" hangingPunct="0">
              <a:defRPr sz="2400">
                <a:solidFill>
                  <a:schemeClr val="tx1"/>
                </a:solidFill>
                <a:latin typeface="Calibri" charset="0"/>
                <a:ea typeface="MS PGothic" charset="-128"/>
              </a:defRPr>
            </a:lvl2pPr>
            <a:lvl3pPr eaLnBrk="0" hangingPunct="0">
              <a:defRPr sz="2400">
                <a:solidFill>
                  <a:schemeClr val="tx1"/>
                </a:solidFill>
                <a:latin typeface="Calibri" charset="0"/>
                <a:ea typeface="MS PGothic" charset="-128"/>
              </a:defRPr>
            </a:lvl3pPr>
            <a:lvl4pPr eaLnBrk="0" hangingPunct="0">
              <a:defRPr sz="2400">
                <a:solidFill>
                  <a:schemeClr val="tx1"/>
                </a:solidFill>
                <a:latin typeface="Calibri" charset="0"/>
                <a:ea typeface="MS PGothic" charset="-128"/>
              </a:defRPr>
            </a:lvl4pPr>
            <a:lvl5pPr eaLnBrk="0" hangingPunct="0">
              <a:defRPr sz="2400">
                <a:solidFill>
                  <a:schemeClr val="tx1"/>
                </a:solidFill>
                <a:latin typeface="Calibri" charset="0"/>
                <a:ea typeface="MS PGothic" charset="-128"/>
              </a:defRPr>
            </a:lvl5pPr>
            <a:lvl6pPr marL="2139950" indent="146050" eaLnBrk="0" fontAlgn="base" hangingPunct="0">
              <a:spcBef>
                <a:spcPct val="0"/>
              </a:spcBef>
              <a:spcAft>
                <a:spcPct val="0"/>
              </a:spcAft>
              <a:defRPr sz="2400">
                <a:solidFill>
                  <a:schemeClr val="tx1"/>
                </a:solidFill>
                <a:latin typeface="Calibri" charset="0"/>
                <a:ea typeface="MS PGothic" charset="-128"/>
              </a:defRPr>
            </a:lvl6pPr>
            <a:lvl7pPr marL="2597150" indent="146050" eaLnBrk="0" fontAlgn="base" hangingPunct="0">
              <a:spcBef>
                <a:spcPct val="0"/>
              </a:spcBef>
              <a:spcAft>
                <a:spcPct val="0"/>
              </a:spcAft>
              <a:defRPr sz="2400">
                <a:solidFill>
                  <a:schemeClr val="tx1"/>
                </a:solidFill>
                <a:latin typeface="Calibri" charset="0"/>
                <a:ea typeface="MS PGothic" charset="-128"/>
              </a:defRPr>
            </a:lvl7pPr>
            <a:lvl8pPr marL="3054350" indent="146050" eaLnBrk="0" fontAlgn="base" hangingPunct="0">
              <a:spcBef>
                <a:spcPct val="0"/>
              </a:spcBef>
              <a:spcAft>
                <a:spcPct val="0"/>
              </a:spcAft>
              <a:defRPr sz="2400">
                <a:solidFill>
                  <a:schemeClr val="tx1"/>
                </a:solidFill>
                <a:latin typeface="Calibri" charset="0"/>
                <a:ea typeface="MS PGothic" charset="-128"/>
              </a:defRPr>
            </a:lvl8pPr>
            <a:lvl9pPr marL="3511550" indent="14605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FPG</a:t>
            </a:r>
            <a:r>
              <a:rPr lang="en-US" altLang="en-US" sz="1400"/>
              <a:t>, fasting plasma glucose; </a:t>
            </a:r>
            <a:r>
              <a:rPr lang="en-US" altLang="en-US" sz="1400" i="1"/>
              <a:t>OGTT</a:t>
            </a:r>
            <a:r>
              <a:rPr lang="en-US" altLang="en-US" sz="1400"/>
              <a:t>, oral glucose tolerance test</a:t>
            </a:r>
            <a:endParaRPr lang="en-CA" altLang="en-US" sz="140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2"/>
          <p:cNvSpPr>
            <a:spLocks noGrp="1"/>
          </p:cNvSpPr>
          <p:nvPr>
            <p:ph type="title" idx="4294967295"/>
          </p:nvPr>
        </p:nvSpPr>
        <p:spPr/>
        <p:txBody>
          <a:bodyPr/>
          <a:lstStyle/>
          <a:p>
            <a:r>
              <a:rPr lang="en-US" altLang="en-US">
                <a:ea typeface="MS PGothic" charset="-128"/>
              </a:rPr>
              <a:t>Recommendation 5</a:t>
            </a:r>
            <a:endParaRPr lang="en-CA" altLang="en-US">
              <a:ea typeface="MS PGothic" charset="-128"/>
            </a:endParaRPr>
          </a:p>
        </p:txBody>
      </p:sp>
      <p:sp>
        <p:nvSpPr>
          <p:cNvPr id="86018" name="Rectangle 3"/>
          <p:cNvSpPr>
            <a:spLocks noGrp="1"/>
          </p:cNvSpPr>
          <p:nvPr>
            <p:ph type="body" idx="4294967295"/>
          </p:nvPr>
        </p:nvSpPr>
        <p:spPr>
          <a:xfrm>
            <a:off x="506413" y="1625600"/>
            <a:ext cx="7886700" cy="4329113"/>
          </a:xfrm>
        </p:spPr>
        <p:txBody>
          <a:bodyPr/>
          <a:lstStyle/>
          <a:p>
            <a:pPr marL="495300" indent="-495300">
              <a:lnSpc>
                <a:spcPct val="110000"/>
              </a:lnSpc>
              <a:buFont typeface="Arial" charset="0"/>
              <a:buNone/>
            </a:pPr>
            <a:r>
              <a:rPr lang="en-US" altLang="en-US" sz="2400" b="0">
                <a:ea typeface="MS PGothic" charset="-128"/>
              </a:rPr>
              <a:t>5.   Starting at the time of diagnosis of type 2 diabetes, all children should receive ongoing intensive counselling, including healthy behaviour interventions, from an </a:t>
            </a:r>
            <a:r>
              <a:rPr lang="en-US" altLang="en-US" sz="2400">
                <a:ea typeface="MS PGothic" charset="-128"/>
              </a:rPr>
              <a:t>interprofessional pediatric health-care team</a:t>
            </a:r>
            <a:r>
              <a:rPr lang="en-US" altLang="en-US" sz="2400" b="0">
                <a:ea typeface="MS PGothic" charset="-128"/>
              </a:rPr>
              <a:t> that includes either a pediatric endocrinologist or pediatrician with diabetes expertise, diabetes educator, and mental health professional </a:t>
            </a:r>
            <a:r>
              <a:rPr lang="en-US" altLang="en-US" sz="2000" b="0">
                <a:ea typeface="MS PGothic" charset="-128"/>
              </a:rPr>
              <a:t>[Grade D, Consensus]</a:t>
            </a:r>
            <a:endParaRPr lang="en-CA" altLang="en-US" sz="2000" b="0">
              <a:ea typeface="MS PGothic" charset="-128"/>
            </a:endParaRPr>
          </a:p>
        </p:txBody>
      </p:sp>
      <p:sp>
        <p:nvSpPr>
          <p:cNvPr id="56324" name="Rectangle 4"/>
          <p:cNvSpPr>
            <a:spLocks noChangeArrowheads="1"/>
          </p:cNvSpPr>
          <p:nvPr/>
        </p:nvSpPr>
        <p:spPr bwMode="auto">
          <a:xfrm>
            <a:off x="4403725" y="3200400"/>
            <a:ext cx="338138"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wrap="none">
            <a:spAutoFit/>
          </a:bodyPr>
          <a:lstStyle/>
          <a:p>
            <a:pPr defTabSz="914400">
              <a:defRPr/>
            </a:pPr>
            <a:r>
              <a:rPr lang="en-US" b="1">
                <a:solidFill>
                  <a:schemeClr val="bg1"/>
                </a:solidFill>
                <a:ea typeface="ＭＳ Ｐゴシック" charset="0"/>
                <a:cs typeface="Arial" charset="0"/>
              </a:rPr>
              <a:t>2</a:t>
            </a:r>
          </a:p>
        </p:txBody>
      </p:sp>
      <p:sp>
        <p:nvSpPr>
          <p:cNvPr id="56325" name="Text Box 7"/>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35.  Type 2 Diabetes in Children &amp; Adolescents  </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2"/>
          <p:cNvSpPr>
            <a:spLocks noGrp="1"/>
          </p:cNvSpPr>
          <p:nvPr>
            <p:ph type="title" idx="4294967295"/>
          </p:nvPr>
        </p:nvSpPr>
        <p:spPr/>
        <p:txBody>
          <a:bodyPr/>
          <a:lstStyle/>
          <a:p>
            <a:r>
              <a:rPr lang="en-US" altLang="en-US">
                <a:ea typeface="MS PGothic" charset="-128"/>
              </a:rPr>
              <a:t>Recommendation 6</a:t>
            </a:r>
            <a:endParaRPr lang="en-CA" altLang="en-US">
              <a:ea typeface="MS PGothic" charset="-128"/>
            </a:endParaRPr>
          </a:p>
        </p:txBody>
      </p:sp>
      <p:sp>
        <p:nvSpPr>
          <p:cNvPr id="87042" name="Rectangle 3"/>
          <p:cNvSpPr>
            <a:spLocks noGrp="1"/>
          </p:cNvSpPr>
          <p:nvPr>
            <p:ph type="body" idx="4294967295"/>
          </p:nvPr>
        </p:nvSpPr>
        <p:spPr>
          <a:xfrm>
            <a:off x="506413" y="1625600"/>
            <a:ext cx="7886700" cy="4329113"/>
          </a:xfrm>
        </p:spPr>
        <p:txBody>
          <a:bodyPr/>
          <a:lstStyle/>
          <a:p>
            <a:pPr marL="495300" indent="-495300">
              <a:lnSpc>
                <a:spcPct val="110000"/>
              </a:lnSpc>
              <a:buFont typeface="Arial" charset="0"/>
              <a:buNone/>
            </a:pPr>
            <a:r>
              <a:rPr lang="en-US" altLang="en-US" sz="2400" b="0">
                <a:ea typeface="MS PGothic" charset="-128"/>
              </a:rPr>
              <a:t>6.  Regular physical activity, consisting of ≥60 minutes of moderate-to-vigorous physical activity daily, should be recommended to all children with type 2 diabetes </a:t>
            </a:r>
            <a:r>
              <a:rPr lang="en-US" altLang="en-US" sz="2000" b="0">
                <a:ea typeface="MS PGothic" charset="-128"/>
              </a:rPr>
              <a:t>[Grade B, Level 2]</a:t>
            </a:r>
            <a:r>
              <a:rPr lang="en-US" altLang="en-US">
                <a:ea typeface="MS PGothic" charset="-128"/>
              </a:rPr>
              <a:t> </a:t>
            </a:r>
            <a:endParaRPr lang="en-CA" altLang="en-US">
              <a:ea typeface="MS PGothic" charset="-128"/>
            </a:endParaRPr>
          </a:p>
        </p:txBody>
      </p:sp>
      <p:sp>
        <p:nvSpPr>
          <p:cNvPr id="57348" name="Text Box 10"/>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35.  Type 2 Diabetes in Children &amp; Adolescents  </a:t>
            </a:r>
          </a:p>
        </p:txBody>
      </p:sp>
      <p:sp>
        <p:nvSpPr>
          <p:cNvPr id="87044"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algn="ctr" defTabSz="914400"/>
            <a:r>
              <a:rPr lang="en-US" altLang="en-US" sz="2000" b="1">
                <a:solidFill>
                  <a:schemeClr val="bg1"/>
                </a:solidFill>
                <a:latin typeface="Arial" charset="0"/>
              </a:rPr>
              <a:t>2018</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2"/>
          <p:cNvSpPr>
            <a:spLocks noGrp="1"/>
          </p:cNvSpPr>
          <p:nvPr>
            <p:ph type="title" idx="4294967295"/>
          </p:nvPr>
        </p:nvSpPr>
        <p:spPr/>
        <p:txBody>
          <a:bodyPr/>
          <a:lstStyle/>
          <a:p>
            <a:r>
              <a:rPr lang="en-US" altLang="en-US">
                <a:ea typeface="MS PGothic" charset="-128"/>
              </a:rPr>
              <a:t>Recommendation 7-8</a:t>
            </a:r>
            <a:endParaRPr lang="en-CA" altLang="en-US">
              <a:ea typeface="MS PGothic" charset="-128"/>
            </a:endParaRPr>
          </a:p>
        </p:txBody>
      </p:sp>
      <p:sp>
        <p:nvSpPr>
          <p:cNvPr id="89090" name="Rectangle 3"/>
          <p:cNvSpPr>
            <a:spLocks noGrp="1"/>
          </p:cNvSpPr>
          <p:nvPr>
            <p:ph type="body" idx="4294967295"/>
          </p:nvPr>
        </p:nvSpPr>
        <p:spPr>
          <a:xfrm>
            <a:off x="506413" y="1625600"/>
            <a:ext cx="7886700" cy="4329113"/>
          </a:xfrm>
        </p:spPr>
        <p:txBody>
          <a:bodyPr/>
          <a:lstStyle/>
          <a:p>
            <a:pPr marL="495300" indent="-495300">
              <a:lnSpc>
                <a:spcPct val="110000"/>
              </a:lnSpc>
              <a:buFont typeface="Arial" charset="0"/>
              <a:buAutoNum type="arabicPeriod" startAt="7"/>
            </a:pPr>
            <a:r>
              <a:rPr lang="en-US" altLang="en-US" sz="2400" b="0">
                <a:ea typeface="MS PGothic" charset="-128"/>
              </a:rPr>
              <a:t>The </a:t>
            </a:r>
            <a:r>
              <a:rPr lang="en-US" altLang="en-US" sz="2400">
                <a:ea typeface="MS PGothic" charset="-128"/>
              </a:rPr>
              <a:t>target A1C </a:t>
            </a:r>
            <a:r>
              <a:rPr lang="en-US" altLang="en-US" sz="2400" b="0">
                <a:ea typeface="MS PGothic" charset="-128"/>
              </a:rPr>
              <a:t>for most children with type 2 diabetes should be </a:t>
            </a:r>
            <a:r>
              <a:rPr lang="en-US" altLang="en-US" sz="2400">
                <a:ea typeface="MS PGothic" charset="-128"/>
              </a:rPr>
              <a:t>≤7.0% </a:t>
            </a:r>
            <a:r>
              <a:rPr lang="en-US" altLang="en-US" sz="1800" b="0">
                <a:ea typeface="MS PGothic" charset="-128"/>
              </a:rPr>
              <a:t>[Grade D, Consensus]</a:t>
            </a:r>
          </a:p>
          <a:p>
            <a:pPr marL="495300" indent="-495300">
              <a:lnSpc>
                <a:spcPct val="110000"/>
              </a:lnSpc>
              <a:buFont typeface="Arial" charset="0"/>
              <a:buAutoNum type="arabicPeriod" startAt="7"/>
            </a:pPr>
            <a:r>
              <a:rPr lang="en-US" altLang="en-US" sz="2400" b="0">
                <a:ea typeface="MS PGothic" charset="-128"/>
              </a:rPr>
              <a:t>In children with type 2 diabetes and </a:t>
            </a:r>
            <a:r>
              <a:rPr lang="en-US" altLang="en-US" sz="2400">
                <a:ea typeface="MS PGothic" charset="-128"/>
              </a:rPr>
              <a:t>A1C ≥9.0% </a:t>
            </a:r>
            <a:r>
              <a:rPr lang="en-US" altLang="en-US" sz="2400" b="0">
                <a:ea typeface="MS PGothic" charset="-128"/>
              </a:rPr>
              <a:t>and in those with </a:t>
            </a:r>
            <a:r>
              <a:rPr lang="en-US" altLang="en-US" sz="2400">
                <a:ea typeface="MS PGothic" charset="-128"/>
              </a:rPr>
              <a:t>severe metabolic decompensation </a:t>
            </a:r>
            <a:r>
              <a:rPr lang="en-US" altLang="en-US" sz="2400" b="0">
                <a:ea typeface="MS PGothic" charset="-128"/>
              </a:rPr>
              <a:t>(e.g., DKA), </a:t>
            </a:r>
            <a:r>
              <a:rPr lang="en-US" altLang="en-US" sz="2400">
                <a:ea typeface="MS PGothic" charset="-128"/>
              </a:rPr>
              <a:t>insulin</a:t>
            </a:r>
            <a:r>
              <a:rPr lang="en-US" altLang="en-US" sz="2400" b="0">
                <a:ea typeface="MS PGothic" charset="-128"/>
              </a:rPr>
              <a:t> therapy should be initiated but may be successfully weaned once glycemic targets are achieved </a:t>
            </a:r>
            <a:r>
              <a:rPr lang="en-US" altLang="en-US" sz="1800" b="0">
                <a:ea typeface="MS PGothic" charset="-128"/>
              </a:rPr>
              <a:t>[Grade D, Level 4]</a:t>
            </a:r>
            <a:r>
              <a:rPr lang="en-US" altLang="en-US" sz="2400" b="0">
                <a:ea typeface="MS PGothic" charset="-128"/>
              </a:rPr>
              <a:t>. </a:t>
            </a:r>
            <a:r>
              <a:rPr lang="en-US" altLang="en-US" sz="2400">
                <a:ea typeface="MS PGothic" charset="-128"/>
              </a:rPr>
              <a:t>Metformin</a:t>
            </a:r>
            <a:r>
              <a:rPr lang="en-US" altLang="en-US" sz="2400" b="0">
                <a:ea typeface="MS PGothic" charset="-128"/>
              </a:rPr>
              <a:t> should generally be </a:t>
            </a:r>
            <a:r>
              <a:rPr lang="en-US" altLang="en-US" sz="2400">
                <a:ea typeface="MS PGothic" charset="-128"/>
              </a:rPr>
              <a:t>started at the same time </a:t>
            </a:r>
            <a:r>
              <a:rPr lang="en-US" altLang="en-US" sz="2400" b="0">
                <a:ea typeface="MS PGothic" charset="-128"/>
              </a:rPr>
              <a:t>as insulin unless acidosis is present </a:t>
            </a:r>
            <a:r>
              <a:rPr lang="en-US" altLang="en-US" sz="1800" b="0">
                <a:ea typeface="MS PGothic" charset="-128"/>
              </a:rPr>
              <a:t>[Grade B, Level 2]</a:t>
            </a:r>
          </a:p>
          <a:p>
            <a:pPr marL="495300" indent="-495300">
              <a:lnSpc>
                <a:spcPct val="110000"/>
              </a:lnSpc>
              <a:buFont typeface="Arial" charset="0"/>
              <a:buAutoNum type="arabicPeriod" startAt="7"/>
            </a:pPr>
            <a:endParaRPr lang="en-US" altLang="en-US" sz="2400" b="0">
              <a:ea typeface="MS PGothic" charset="-128"/>
            </a:endParaRPr>
          </a:p>
          <a:p>
            <a:pPr marL="495300" indent="-495300">
              <a:lnSpc>
                <a:spcPct val="110000"/>
              </a:lnSpc>
              <a:buFont typeface="Arial" charset="0"/>
              <a:buNone/>
            </a:pPr>
            <a:endParaRPr lang="en-US" altLang="en-US" sz="2400" b="0">
              <a:ea typeface="MS PGothic" charset="-128"/>
            </a:endParaRPr>
          </a:p>
        </p:txBody>
      </p:sp>
      <p:sp>
        <p:nvSpPr>
          <p:cNvPr id="58372"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35.  Type 2 Diabetes in Children &amp; Adolescents  </a:t>
            </a:r>
          </a:p>
        </p:txBody>
      </p:sp>
      <p:sp>
        <p:nvSpPr>
          <p:cNvPr id="89093" name="Text Box 5"/>
          <p:cNvSpPr txBox="1">
            <a:spLocks noChangeArrowheads="1"/>
          </p:cNvSpPr>
          <p:nvPr/>
        </p:nvSpPr>
        <p:spPr bwMode="auto">
          <a:xfrm>
            <a:off x="628650" y="6443663"/>
            <a:ext cx="2997200" cy="457200"/>
          </a:xfrm>
          <a:prstGeom prst="rect">
            <a:avLst/>
          </a:prstGeom>
          <a:noFill/>
          <a:ln>
            <a:noFill/>
          </a:ln>
          <a:effectLst>
            <a:prstShdw prst="shdw17" dist="17961" dir="2700000">
              <a:schemeClr val="accent1">
                <a:gamma/>
                <a:shade val="60000"/>
                <a:invGamma/>
                <a:alpha val="74998"/>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a:solidFill>
                  <a:schemeClr val="tx1"/>
                </a:solidFill>
                <a:latin typeface="Calibri" charset="0"/>
                <a:ea typeface="MS PGothic" charset="-128"/>
              </a:defRPr>
            </a:lvl1pPr>
            <a:lvl2pPr eaLnBrk="0" hangingPunct="0">
              <a:defRPr sz="2400">
                <a:solidFill>
                  <a:schemeClr val="tx1"/>
                </a:solidFill>
                <a:latin typeface="Calibri" charset="0"/>
                <a:ea typeface="MS PGothic" charset="-128"/>
              </a:defRPr>
            </a:lvl2pPr>
            <a:lvl3pPr eaLnBrk="0" hangingPunct="0">
              <a:defRPr sz="2400">
                <a:solidFill>
                  <a:schemeClr val="tx1"/>
                </a:solidFill>
                <a:latin typeface="Calibri" charset="0"/>
                <a:ea typeface="MS PGothic" charset="-128"/>
              </a:defRPr>
            </a:lvl3pPr>
            <a:lvl4pPr eaLnBrk="0" hangingPunct="0">
              <a:defRPr sz="2400">
                <a:solidFill>
                  <a:schemeClr val="tx1"/>
                </a:solidFill>
                <a:latin typeface="Calibri" charset="0"/>
                <a:ea typeface="MS PGothic" charset="-128"/>
              </a:defRPr>
            </a:lvl4pPr>
            <a:lvl5pPr eaLnBrk="0" hangingPunct="0">
              <a:defRPr sz="2400">
                <a:solidFill>
                  <a:schemeClr val="tx1"/>
                </a:solidFill>
                <a:latin typeface="Calibri" charset="0"/>
                <a:ea typeface="MS PGothic" charset="-128"/>
              </a:defRPr>
            </a:lvl5pPr>
            <a:lvl6pPr marL="2139950" indent="146050" eaLnBrk="0" fontAlgn="base" hangingPunct="0">
              <a:spcBef>
                <a:spcPct val="0"/>
              </a:spcBef>
              <a:spcAft>
                <a:spcPct val="0"/>
              </a:spcAft>
              <a:defRPr sz="2400">
                <a:solidFill>
                  <a:schemeClr val="tx1"/>
                </a:solidFill>
                <a:latin typeface="Calibri" charset="0"/>
                <a:ea typeface="MS PGothic" charset="-128"/>
              </a:defRPr>
            </a:lvl6pPr>
            <a:lvl7pPr marL="2597150" indent="146050" eaLnBrk="0" fontAlgn="base" hangingPunct="0">
              <a:spcBef>
                <a:spcPct val="0"/>
              </a:spcBef>
              <a:spcAft>
                <a:spcPct val="0"/>
              </a:spcAft>
              <a:defRPr sz="2400">
                <a:solidFill>
                  <a:schemeClr val="tx1"/>
                </a:solidFill>
                <a:latin typeface="Calibri" charset="0"/>
                <a:ea typeface="MS PGothic" charset="-128"/>
              </a:defRPr>
            </a:lvl7pPr>
            <a:lvl8pPr marL="3054350" indent="146050" eaLnBrk="0" fontAlgn="base" hangingPunct="0">
              <a:spcBef>
                <a:spcPct val="0"/>
              </a:spcBef>
              <a:spcAft>
                <a:spcPct val="0"/>
              </a:spcAft>
              <a:defRPr sz="2400">
                <a:solidFill>
                  <a:schemeClr val="tx1"/>
                </a:solidFill>
                <a:latin typeface="Calibri" charset="0"/>
                <a:ea typeface="MS PGothic" charset="-128"/>
              </a:defRPr>
            </a:lvl8pPr>
            <a:lvl9pPr marL="3511550" indent="14605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endParaRPr lang="en-CA" altLang="en-US"/>
          </a:p>
        </p:txBody>
      </p:sp>
      <p:sp>
        <p:nvSpPr>
          <p:cNvPr id="89094" name="Text Box 6"/>
          <p:cNvSpPr txBox="1">
            <a:spLocks noChangeArrowheads="1"/>
          </p:cNvSpPr>
          <p:nvPr/>
        </p:nvSpPr>
        <p:spPr bwMode="auto">
          <a:xfrm>
            <a:off x="871538" y="6443663"/>
            <a:ext cx="3421062" cy="304800"/>
          </a:xfrm>
          <a:prstGeom prst="rect">
            <a:avLst/>
          </a:prstGeom>
          <a:noFill/>
          <a:ln>
            <a:noFill/>
          </a:ln>
          <a:effectLst>
            <a:prstShdw prst="shdw17" dist="17961" dir="2700000">
              <a:schemeClr val="accent1">
                <a:gamma/>
                <a:shade val="60000"/>
                <a:invGamma/>
                <a:alpha val="74998"/>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a:solidFill>
                  <a:schemeClr val="tx1"/>
                </a:solidFill>
                <a:latin typeface="Calibri" charset="0"/>
                <a:ea typeface="MS PGothic" charset="-128"/>
              </a:defRPr>
            </a:lvl1pPr>
            <a:lvl2pPr eaLnBrk="0" hangingPunct="0">
              <a:defRPr sz="2400">
                <a:solidFill>
                  <a:schemeClr val="tx1"/>
                </a:solidFill>
                <a:latin typeface="Calibri" charset="0"/>
                <a:ea typeface="MS PGothic" charset="-128"/>
              </a:defRPr>
            </a:lvl2pPr>
            <a:lvl3pPr eaLnBrk="0" hangingPunct="0">
              <a:defRPr sz="2400">
                <a:solidFill>
                  <a:schemeClr val="tx1"/>
                </a:solidFill>
                <a:latin typeface="Calibri" charset="0"/>
                <a:ea typeface="MS PGothic" charset="-128"/>
              </a:defRPr>
            </a:lvl3pPr>
            <a:lvl4pPr eaLnBrk="0" hangingPunct="0">
              <a:defRPr sz="2400">
                <a:solidFill>
                  <a:schemeClr val="tx1"/>
                </a:solidFill>
                <a:latin typeface="Calibri" charset="0"/>
                <a:ea typeface="MS PGothic" charset="-128"/>
              </a:defRPr>
            </a:lvl4pPr>
            <a:lvl5pPr eaLnBrk="0" hangingPunct="0">
              <a:defRPr sz="2400">
                <a:solidFill>
                  <a:schemeClr val="tx1"/>
                </a:solidFill>
                <a:latin typeface="Calibri" charset="0"/>
                <a:ea typeface="MS PGothic" charset="-128"/>
              </a:defRPr>
            </a:lvl5pPr>
            <a:lvl6pPr marL="2139950" indent="146050" eaLnBrk="0" fontAlgn="base" hangingPunct="0">
              <a:spcBef>
                <a:spcPct val="0"/>
              </a:spcBef>
              <a:spcAft>
                <a:spcPct val="0"/>
              </a:spcAft>
              <a:defRPr sz="2400">
                <a:solidFill>
                  <a:schemeClr val="tx1"/>
                </a:solidFill>
                <a:latin typeface="Calibri" charset="0"/>
                <a:ea typeface="MS PGothic" charset="-128"/>
              </a:defRPr>
            </a:lvl6pPr>
            <a:lvl7pPr marL="2597150" indent="146050" eaLnBrk="0" fontAlgn="base" hangingPunct="0">
              <a:spcBef>
                <a:spcPct val="0"/>
              </a:spcBef>
              <a:spcAft>
                <a:spcPct val="0"/>
              </a:spcAft>
              <a:defRPr sz="2400">
                <a:solidFill>
                  <a:schemeClr val="tx1"/>
                </a:solidFill>
                <a:latin typeface="Calibri" charset="0"/>
                <a:ea typeface="MS PGothic" charset="-128"/>
              </a:defRPr>
            </a:lvl7pPr>
            <a:lvl8pPr marL="3054350" indent="146050" eaLnBrk="0" fontAlgn="base" hangingPunct="0">
              <a:spcBef>
                <a:spcPct val="0"/>
              </a:spcBef>
              <a:spcAft>
                <a:spcPct val="0"/>
              </a:spcAft>
              <a:defRPr sz="2400">
                <a:solidFill>
                  <a:schemeClr val="tx1"/>
                </a:solidFill>
                <a:latin typeface="Calibri" charset="0"/>
                <a:ea typeface="MS PGothic" charset="-128"/>
              </a:defRPr>
            </a:lvl8pPr>
            <a:lvl9pPr marL="3511550" indent="14605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a:t>DKA, diabetic ketoacidosis</a:t>
            </a:r>
            <a:endParaRPr lang="en-CA" altLang="en-US" sz="140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2"/>
          <p:cNvSpPr>
            <a:spLocks noGrp="1"/>
          </p:cNvSpPr>
          <p:nvPr>
            <p:ph type="title" idx="4294967295"/>
          </p:nvPr>
        </p:nvSpPr>
        <p:spPr/>
        <p:txBody>
          <a:bodyPr/>
          <a:lstStyle/>
          <a:p>
            <a:r>
              <a:rPr lang="en-US" altLang="en-US">
                <a:ea typeface="MS PGothic" charset="-128"/>
              </a:rPr>
              <a:t>Recommendation 9</a:t>
            </a:r>
            <a:endParaRPr lang="en-CA" altLang="en-US">
              <a:ea typeface="MS PGothic" charset="-128"/>
            </a:endParaRPr>
          </a:p>
        </p:txBody>
      </p:sp>
      <p:sp>
        <p:nvSpPr>
          <p:cNvPr id="91138" name="Rectangle 3"/>
          <p:cNvSpPr>
            <a:spLocks noGrp="1"/>
          </p:cNvSpPr>
          <p:nvPr>
            <p:ph type="body" idx="4294967295"/>
          </p:nvPr>
        </p:nvSpPr>
        <p:spPr>
          <a:xfrm>
            <a:off x="506413" y="1625600"/>
            <a:ext cx="7886700" cy="4329113"/>
          </a:xfrm>
        </p:spPr>
        <p:txBody>
          <a:bodyPr/>
          <a:lstStyle/>
          <a:p>
            <a:pPr marL="495300" indent="-495300">
              <a:lnSpc>
                <a:spcPct val="110000"/>
              </a:lnSpc>
              <a:spcBef>
                <a:spcPts val="900"/>
              </a:spcBef>
              <a:buFont typeface="Arial" charset="0"/>
              <a:buNone/>
            </a:pPr>
            <a:r>
              <a:rPr lang="en-US" altLang="en-US" sz="2400" b="0">
                <a:ea typeface="MS PGothic" charset="-128"/>
              </a:rPr>
              <a:t>9.   In children with type 2 diabetes who are </a:t>
            </a:r>
            <a:r>
              <a:rPr lang="en-US" altLang="en-US" sz="2400">
                <a:ea typeface="MS PGothic" charset="-128"/>
              </a:rPr>
              <a:t>metabolically stable </a:t>
            </a:r>
            <a:r>
              <a:rPr lang="en-US" altLang="en-US" sz="2400" b="0">
                <a:ea typeface="MS PGothic" charset="-128"/>
              </a:rPr>
              <a:t>(A1C &lt;9.0% and no/minimal symptoms) </a:t>
            </a:r>
            <a:r>
              <a:rPr lang="en-US" altLang="en-US" sz="2400">
                <a:ea typeface="MS PGothic" charset="-128"/>
              </a:rPr>
              <a:t>metformin</a:t>
            </a:r>
            <a:r>
              <a:rPr lang="en-US" altLang="en-US" sz="2400" b="0">
                <a:ea typeface="MS PGothic" charset="-128"/>
              </a:rPr>
              <a:t> should be initiated in conjunction with healthy behaviour interventions </a:t>
            </a:r>
            <a:r>
              <a:rPr lang="en-US" altLang="en-US" sz="2000" b="0">
                <a:ea typeface="MS PGothic" charset="-128"/>
              </a:rPr>
              <a:t>[Grade D, Consensus].</a:t>
            </a:r>
            <a:r>
              <a:rPr lang="en-US" altLang="en-US" sz="2400" b="0">
                <a:ea typeface="MS PGothic" charset="-128"/>
              </a:rPr>
              <a:t> If glycemic targets are not achieved within 3-6 months from diagnosis, then </a:t>
            </a:r>
            <a:r>
              <a:rPr lang="en-US" altLang="en-US" sz="2400">
                <a:ea typeface="MS PGothic" charset="-128"/>
              </a:rPr>
              <a:t>basal insulin </a:t>
            </a:r>
            <a:r>
              <a:rPr lang="en-US" altLang="en-US" sz="2400" b="0">
                <a:ea typeface="MS PGothic" charset="-128"/>
              </a:rPr>
              <a:t>should be initiated [Grade D, Consensus]. If targets are still not achieved on a combination of metformin and basal insulin, then prandial insulin should be initiated </a:t>
            </a:r>
            <a:r>
              <a:rPr lang="en-US" altLang="en-US" sz="2000" b="0">
                <a:ea typeface="MS PGothic" charset="-128"/>
              </a:rPr>
              <a:t>[Grade D, Consensus]</a:t>
            </a:r>
          </a:p>
          <a:p>
            <a:pPr marL="495300" indent="-495300">
              <a:lnSpc>
                <a:spcPct val="110000"/>
              </a:lnSpc>
              <a:buFont typeface="Arial" charset="0"/>
              <a:buNone/>
            </a:pPr>
            <a:endParaRPr lang="en-US" altLang="en-US" sz="2000" b="0">
              <a:ea typeface="MS PGothic" charset="-128"/>
            </a:endParaRPr>
          </a:p>
        </p:txBody>
      </p:sp>
      <p:sp>
        <p:nvSpPr>
          <p:cNvPr id="60420"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35.  Type 2 Diabetes in Children &amp; Adolescents  </a:t>
            </a:r>
          </a:p>
        </p:txBody>
      </p:sp>
      <p:sp>
        <p:nvSpPr>
          <p:cNvPr id="91140"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algn="ctr" defTabSz="914400"/>
            <a:r>
              <a:rPr lang="en-US" altLang="en-US" sz="2000" b="1">
                <a:solidFill>
                  <a:schemeClr val="bg1"/>
                </a:solidFill>
                <a:latin typeface="Arial" charset="0"/>
              </a:rPr>
              <a:t>2018</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2"/>
          <p:cNvSpPr>
            <a:spLocks noGrp="1"/>
          </p:cNvSpPr>
          <p:nvPr>
            <p:ph type="title" idx="4294967295"/>
          </p:nvPr>
        </p:nvSpPr>
        <p:spPr/>
        <p:txBody>
          <a:bodyPr/>
          <a:lstStyle/>
          <a:p>
            <a:r>
              <a:rPr lang="en-US" altLang="en-US">
                <a:ea typeface="MS PGothic" charset="-128"/>
              </a:rPr>
              <a:t>Recommendations 10-11</a:t>
            </a:r>
            <a:endParaRPr lang="en-CA" altLang="en-US">
              <a:ea typeface="MS PGothic" charset="-128"/>
            </a:endParaRPr>
          </a:p>
        </p:txBody>
      </p:sp>
      <p:sp>
        <p:nvSpPr>
          <p:cNvPr id="92162" name="Rectangle 3"/>
          <p:cNvSpPr>
            <a:spLocks noGrp="1"/>
          </p:cNvSpPr>
          <p:nvPr>
            <p:ph type="body" idx="4294967295"/>
          </p:nvPr>
        </p:nvSpPr>
        <p:spPr>
          <a:xfrm>
            <a:off x="506413" y="1625600"/>
            <a:ext cx="7886700" cy="4329113"/>
          </a:xfrm>
        </p:spPr>
        <p:txBody>
          <a:bodyPr/>
          <a:lstStyle/>
          <a:p>
            <a:pPr marL="495300" indent="-495300">
              <a:lnSpc>
                <a:spcPct val="110000"/>
              </a:lnSpc>
              <a:buFont typeface="Arial" charset="0"/>
              <a:buNone/>
            </a:pPr>
            <a:r>
              <a:rPr lang="en-US" altLang="en-US" sz="2400" b="0">
                <a:ea typeface="MS PGothic" charset="-128"/>
              </a:rPr>
              <a:t>10. Children with type 2 diabetes should be </a:t>
            </a:r>
            <a:r>
              <a:rPr lang="en-US" altLang="en-US" sz="2400">
                <a:ea typeface="MS PGothic" charset="-128"/>
              </a:rPr>
              <a:t>screened</a:t>
            </a:r>
            <a:r>
              <a:rPr lang="en-US" altLang="en-US" sz="2400" b="0">
                <a:ea typeface="MS PGothic" charset="-128"/>
              </a:rPr>
              <a:t> for </a:t>
            </a:r>
            <a:r>
              <a:rPr lang="en-US" altLang="en-US" sz="2400">
                <a:ea typeface="MS PGothic" charset="-128"/>
              </a:rPr>
              <a:t>neuropathy at diagnosis </a:t>
            </a:r>
            <a:r>
              <a:rPr lang="en-US" altLang="en-US" sz="1800" b="0">
                <a:ea typeface="MS PGothic" charset="-128"/>
              </a:rPr>
              <a:t>[Grade D, consensus] </a:t>
            </a:r>
            <a:r>
              <a:rPr lang="en-US" altLang="en-US" sz="2400" b="0">
                <a:ea typeface="MS PGothic" charset="-128"/>
              </a:rPr>
              <a:t>and </a:t>
            </a:r>
            <a:r>
              <a:rPr lang="en-US" altLang="en-US" sz="2400">
                <a:ea typeface="MS PGothic" charset="-128"/>
              </a:rPr>
              <a:t>annually</a:t>
            </a:r>
            <a:r>
              <a:rPr lang="en-US" altLang="en-US" sz="2400" b="0">
                <a:ea typeface="MS PGothic" charset="-128"/>
              </a:rPr>
              <a:t> thereafter </a:t>
            </a:r>
            <a:r>
              <a:rPr lang="en-US" altLang="en-US" sz="2000" b="0">
                <a:ea typeface="MS PGothic" charset="-128"/>
              </a:rPr>
              <a:t>[Grade D, Consensus]</a:t>
            </a:r>
          </a:p>
          <a:p>
            <a:pPr marL="495300" indent="-495300">
              <a:lnSpc>
                <a:spcPct val="110000"/>
              </a:lnSpc>
              <a:buFont typeface="Calibri Light" charset="0"/>
              <a:buAutoNum type="arabicPeriod" startAt="11"/>
            </a:pPr>
            <a:r>
              <a:rPr lang="en-US" altLang="en-US" sz="2400" b="0">
                <a:ea typeface="MS PGothic" charset="-128"/>
              </a:rPr>
              <a:t>Children with type 2 diabetes should be </a:t>
            </a:r>
            <a:r>
              <a:rPr lang="en-US" altLang="en-US" sz="2400">
                <a:ea typeface="MS PGothic" charset="-128"/>
              </a:rPr>
              <a:t>screened at diagnosis for retinopathy </a:t>
            </a:r>
            <a:r>
              <a:rPr lang="en-US" altLang="en-US" sz="2400" b="0">
                <a:ea typeface="MS PGothic" charset="-128"/>
              </a:rPr>
              <a:t>[Grade D, Consensus] and </a:t>
            </a:r>
            <a:r>
              <a:rPr lang="en-US" altLang="en-US" sz="2400">
                <a:ea typeface="MS PGothic" charset="-128"/>
              </a:rPr>
              <a:t>yearly</a:t>
            </a:r>
            <a:r>
              <a:rPr lang="en-US" altLang="en-US" sz="2400" b="0">
                <a:ea typeface="MS PGothic" charset="-128"/>
              </a:rPr>
              <a:t> thereafter </a:t>
            </a:r>
            <a:r>
              <a:rPr lang="en-US" altLang="en-US" sz="2000" b="0">
                <a:ea typeface="MS PGothic" charset="-128"/>
              </a:rPr>
              <a:t>[Grade B, Level 2]</a:t>
            </a:r>
          </a:p>
        </p:txBody>
      </p:sp>
      <p:sp>
        <p:nvSpPr>
          <p:cNvPr id="61444"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35.  Type 2 Diabetes in Children &amp; Adolescents  </a:t>
            </a:r>
          </a:p>
        </p:txBody>
      </p:sp>
      <p:sp>
        <p:nvSpPr>
          <p:cNvPr id="92164"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algn="ctr" defTabSz="914400"/>
            <a:r>
              <a:rPr lang="en-US" altLang="en-US" sz="2000" b="1">
                <a:solidFill>
                  <a:schemeClr val="bg1"/>
                </a:solidFill>
                <a:latin typeface="Arial" charset="0"/>
              </a:rPr>
              <a:t>2018</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2"/>
          <p:cNvSpPr>
            <a:spLocks noGrp="1"/>
          </p:cNvSpPr>
          <p:nvPr>
            <p:ph type="title" idx="4294967295"/>
          </p:nvPr>
        </p:nvSpPr>
        <p:spPr>
          <a:xfrm>
            <a:off x="628650" y="114300"/>
            <a:ext cx="7886700" cy="1325563"/>
          </a:xfrm>
        </p:spPr>
        <p:txBody>
          <a:bodyPr/>
          <a:lstStyle/>
          <a:p>
            <a:r>
              <a:rPr lang="en-US" altLang="en-US" sz="3200">
                <a:ea typeface="MS PGothic" charset="-128"/>
              </a:rPr>
              <a:t>Recommendation 12</a:t>
            </a:r>
            <a:endParaRPr lang="en-CA" altLang="en-US" sz="3200">
              <a:ea typeface="MS PGothic" charset="-128"/>
            </a:endParaRPr>
          </a:p>
        </p:txBody>
      </p:sp>
      <p:sp>
        <p:nvSpPr>
          <p:cNvPr id="93186" name="Rectangle 3"/>
          <p:cNvSpPr>
            <a:spLocks noGrp="1"/>
          </p:cNvSpPr>
          <p:nvPr>
            <p:ph type="body" idx="4294967295"/>
          </p:nvPr>
        </p:nvSpPr>
        <p:spPr>
          <a:xfrm>
            <a:off x="506413" y="1147763"/>
            <a:ext cx="7886700" cy="4787900"/>
          </a:xfrm>
        </p:spPr>
        <p:txBody>
          <a:bodyPr/>
          <a:lstStyle/>
          <a:p>
            <a:pPr marL="495300" indent="-495300">
              <a:lnSpc>
                <a:spcPct val="100000"/>
              </a:lnSpc>
              <a:spcBef>
                <a:spcPts val="900"/>
              </a:spcBef>
              <a:buFont typeface="Arial" charset="0"/>
              <a:buAutoNum type="arabicPeriod" startAt="12"/>
            </a:pPr>
            <a:r>
              <a:rPr lang="en-US" altLang="en-US" sz="2400" b="0">
                <a:ea typeface="MS PGothic" charset="-128"/>
              </a:rPr>
              <a:t>Children with type 2 diabetes should be </a:t>
            </a:r>
            <a:r>
              <a:rPr lang="en-US" altLang="en-US" sz="2400">
                <a:ea typeface="MS PGothic" charset="-128"/>
              </a:rPr>
              <a:t>screened for CKD at diagnosis</a:t>
            </a:r>
            <a:r>
              <a:rPr lang="en-US" altLang="en-US" sz="2400" b="0">
                <a:ea typeface="MS PGothic" charset="-128"/>
              </a:rPr>
              <a:t> </a:t>
            </a:r>
            <a:r>
              <a:rPr lang="en-US" altLang="en-US" sz="1800" b="0">
                <a:ea typeface="MS PGothic" charset="-128"/>
              </a:rPr>
              <a:t>[Grade B, Level 2]</a:t>
            </a:r>
            <a:r>
              <a:rPr lang="en-US" altLang="en-US" sz="2400" b="0">
                <a:ea typeface="MS PGothic" charset="-128"/>
              </a:rPr>
              <a:t> and </a:t>
            </a:r>
            <a:r>
              <a:rPr lang="en-US" altLang="en-US" sz="2400">
                <a:ea typeface="MS PGothic" charset="-128"/>
              </a:rPr>
              <a:t>yearly</a:t>
            </a:r>
            <a:r>
              <a:rPr lang="en-US" altLang="en-US" sz="2400" b="0">
                <a:ea typeface="MS PGothic" charset="-128"/>
              </a:rPr>
              <a:t> thereafter </a:t>
            </a:r>
            <a:r>
              <a:rPr lang="en-US" altLang="en-US" sz="1800" b="0">
                <a:ea typeface="MS PGothic" charset="-128"/>
              </a:rPr>
              <a:t>[Grade D, Consensus] </a:t>
            </a:r>
            <a:r>
              <a:rPr lang="en-US" altLang="en-US" sz="2400" b="0">
                <a:ea typeface="MS PGothic" charset="-128"/>
              </a:rPr>
              <a:t>with a ﬁrst morning </a:t>
            </a:r>
            <a:r>
              <a:rPr lang="en-US" altLang="en-US" sz="2400">
                <a:ea typeface="MS PGothic" charset="-128"/>
              </a:rPr>
              <a:t>urine ACR </a:t>
            </a:r>
            <a:r>
              <a:rPr lang="en-US" altLang="en-US" sz="2400" b="0">
                <a:ea typeface="MS PGothic" charset="-128"/>
              </a:rPr>
              <a:t>(preferred) </a:t>
            </a:r>
            <a:r>
              <a:rPr lang="en-US" altLang="en-US" sz="1800" b="0">
                <a:ea typeface="MS PGothic" charset="-128"/>
              </a:rPr>
              <a:t>[Grade B, Level 2]</a:t>
            </a:r>
            <a:r>
              <a:rPr lang="en-US" altLang="en-US" sz="2400" b="0">
                <a:ea typeface="MS PGothic" charset="-128"/>
              </a:rPr>
              <a:t> or a random ACR </a:t>
            </a:r>
            <a:r>
              <a:rPr lang="en-US" altLang="en-US" sz="1800" b="0">
                <a:ea typeface="MS PGothic" charset="-128"/>
              </a:rPr>
              <a:t>[Grade D, Consensus].   </a:t>
            </a:r>
          </a:p>
          <a:p>
            <a:pPr lvl="1">
              <a:lnSpc>
                <a:spcPct val="100000"/>
              </a:lnSpc>
              <a:spcBef>
                <a:spcPts val="900"/>
              </a:spcBef>
            </a:pPr>
            <a:r>
              <a:rPr lang="en-US" altLang="en-US">
                <a:ea typeface="MS PGothic" charset="-128"/>
              </a:rPr>
              <a:t>Abnormal results should be </a:t>
            </a:r>
            <a:r>
              <a:rPr lang="en-US" altLang="en-US" b="1">
                <a:ea typeface="MS PGothic" charset="-128"/>
              </a:rPr>
              <a:t>conﬁrmed</a:t>
            </a:r>
            <a:r>
              <a:rPr lang="en-US" altLang="en-US">
                <a:ea typeface="MS PGothic" charset="-128"/>
              </a:rPr>
              <a:t> </a:t>
            </a:r>
            <a:r>
              <a:rPr lang="en-US" altLang="en-US" sz="1800">
                <a:ea typeface="MS PGothic" charset="-128"/>
              </a:rPr>
              <a:t>[Grade B, Level 2] </a:t>
            </a:r>
            <a:r>
              <a:rPr lang="en-US" altLang="en-US">
                <a:ea typeface="MS PGothic" charset="-128"/>
              </a:rPr>
              <a:t>at least 1 month later with a ﬁrst morning ACR or timed, overnight urine collection for albumin excretion rate </a:t>
            </a:r>
            <a:r>
              <a:rPr lang="en-US" altLang="en-US" sz="1800">
                <a:ea typeface="MS PGothic" charset="-128"/>
              </a:rPr>
              <a:t>[Grade D, Consensus]</a:t>
            </a:r>
            <a:r>
              <a:rPr lang="en-US" altLang="en-US">
                <a:ea typeface="MS PGothic" charset="-128"/>
              </a:rPr>
              <a:t>.</a:t>
            </a:r>
          </a:p>
          <a:p>
            <a:pPr lvl="1">
              <a:lnSpc>
                <a:spcPct val="100000"/>
              </a:lnSpc>
              <a:spcBef>
                <a:spcPts val="900"/>
              </a:spcBef>
            </a:pPr>
            <a:r>
              <a:rPr lang="en-US" altLang="en-US" b="1">
                <a:ea typeface="MS PGothic" charset="-128"/>
              </a:rPr>
              <a:t>Albuminuria</a:t>
            </a:r>
            <a:r>
              <a:rPr lang="en-US" altLang="en-US">
                <a:ea typeface="MS PGothic" charset="-128"/>
              </a:rPr>
              <a:t> (ACR &gt;2.5 mg/mmol; AER&gt;20 mcg/min) should not be diagnosed unless it is </a:t>
            </a:r>
            <a:r>
              <a:rPr lang="en-US" altLang="en-US" b="1">
                <a:ea typeface="MS PGothic" charset="-128"/>
              </a:rPr>
              <a:t>persistent</a:t>
            </a:r>
            <a:r>
              <a:rPr lang="en-US" altLang="en-US">
                <a:ea typeface="MS PGothic" charset="-128"/>
              </a:rPr>
              <a:t>, as demonstrated by 2 consecutive ﬁrst morning ACR or timed collections obtained at 3- to 4-month intervals over a 6- to 12-month period </a:t>
            </a:r>
            <a:r>
              <a:rPr lang="en-US" altLang="en-US" sz="1800">
                <a:ea typeface="MS PGothic" charset="-128"/>
              </a:rPr>
              <a:t>[Grade D, Consensus]</a:t>
            </a:r>
          </a:p>
        </p:txBody>
      </p:sp>
      <p:sp>
        <p:nvSpPr>
          <p:cNvPr id="62468"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35.  Type 2 Diabetes in Children &amp; Adolescents  </a:t>
            </a:r>
          </a:p>
        </p:txBody>
      </p:sp>
      <p:sp>
        <p:nvSpPr>
          <p:cNvPr id="93189" name="Text Box 5"/>
          <p:cNvSpPr txBox="1">
            <a:spLocks noChangeArrowheads="1"/>
          </p:cNvSpPr>
          <p:nvPr/>
        </p:nvSpPr>
        <p:spPr bwMode="auto">
          <a:xfrm>
            <a:off x="247650" y="6276975"/>
            <a:ext cx="6711950" cy="304800"/>
          </a:xfrm>
          <a:prstGeom prst="rect">
            <a:avLst/>
          </a:prstGeom>
          <a:noFill/>
          <a:ln>
            <a:noFill/>
          </a:ln>
          <a:effectLst>
            <a:prstShdw prst="shdw17" dist="17961" dir="2700000">
              <a:schemeClr val="accent1">
                <a:gamma/>
                <a:shade val="60000"/>
                <a:invGamma/>
                <a:alpha val="74998"/>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a:solidFill>
                  <a:schemeClr val="tx1"/>
                </a:solidFill>
                <a:latin typeface="Calibri" charset="0"/>
                <a:ea typeface="MS PGothic" charset="-128"/>
              </a:defRPr>
            </a:lvl1pPr>
            <a:lvl2pPr eaLnBrk="0" hangingPunct="0">
              <a:defRPr sz="2400">
                <a:solidFill>
                  <a:schemeClr val="tx1"/>
                </a:solidFill>
                <a:latin typeface="Calibri" charset="0"/>
                <a:ea typeface="MS PGothic" charset="-128"/>
              </a:defRPr>
            </a:lvl2pPr>
            <a:lvl3pPr eaLnBrk="0" hangingPunct="0">
              <a:defRPr sz="2400">
                <a:solidFill>
                  <a:schemeClr val="tx1"/>
                </a:solidFill>
                <a:latin typeface="Calibri" charset="0"/>
                <a:ea typeface="MS PGothic" charset="-128"/>
              </a:defRPr>
            </a:lvl3pPr>
            <a:lvl4pPr eaLnBrk="0" hangingPunct="0">
              <a:defRPr sz="2400">
                <a:solidFill>
                  <a:schemeClr val="tx1"/>
                </a:solidFill>
                <a:latin typeface="Calibri" charset="0"/>
                <a:ea typeface="MS PGothic" charset="-128"/>
              </a:defRPr>
            </a:lvl4pPr>
            <a:lvl5pPr eaLnBrk="0" hangingPunct="0">
              <a:defRPr sz="2400">
                <a:solidFill>
                  <a:schemeClr val="tx1"/>
                </a:solidFill>
                <a:latin typeface="Calibri" charset="0"/>
                <a:ea typeface="MS PGothic" charset="-128"/>
              </a:defRPr>
            </a:lvl5pPr>
            <a:lvl6pPr marL="2139950" indent="146050" eaLnBrk="0" fontAlgn="base" hangingPunct="0">
              <a:spcBef>
                <a:spcPct val="0"/>
              </a:spcBef>
              <a:spcAft>
                <a:spcPct val="0"/>
              </a:spcAft>
              <a:defRPr sz="2400">
                <a:solidFill>
                  <a:schemeClr val="tx1"/>
                </a:solidFill>
                <a:latin typeface="Calibri" charset="0"/>
                <a:ea typeface="MS PGothic" charset="-128"/>
              </a:defRPr>
            </a:lvl6pPr>
            <a:lvl7pPr marL="2597150" indent="146050" eaLnBrk="0" fontAlgn="base" hangingPunct="0">
              <a:spcBef>
                <a:spcPct val="0"/>
              </a:spcBef>
              <a:spcAft>
                <a:spcPct val="0"/>
              </a:spcAft>
              <a:defRPr sz="2400">
                <a:solidFill>
                  <a:schemeClr val="tx1"/>
                </a:solidFill>
                <a:latin typeface="Calibri" charset="0"/>
                <a:ea typeface="MS PGothic" charset="-128"/>
              </a:defRPr>
            </a:lvl7pPr>
            <a:lvl8pPr marL="3054350" indent="146050" eaLnBrk="0" fontAlgn="base" hangingPunct="0">
              <a:spcBef>
                <a:spcPct val="0"/>
              </a:spcBef>
              <a:spcAft>
                <a:spcPct val="0"/>
              </a:spcAft>
              <a:defRPr sz="2400">
                <a:solidFill>
                  <a:schemeClr val="tx1"/>
                </a:solidFill>
                <a:latin typeface="Calibri" charset="0"/>
                <a:ea typeface="MS PGothic" charset="-128"/>
              </a:defRPr>
            </a:lvl8pPr>
            <a:lvl9pPr marL="3511550" indent="14605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a:t>ACR, albumin to creatinine ratio; AER, albumin excretion rate; CKD, chronic kidney disease</a:t>
            </a:r>
            <a:endParaRPr lang="en-CA" altLang="en-US" sz="140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2"/>
          <p:cNvSpPr>
            <a:spLocks noGrp="1"/>
          </p:cNvSpPr>
          <p:nvPr>
            <p:ph type="title" idx="4294967295"/>
          </p:nvPr>
        </p:nvSpPr>
        <p:spPr/>
        <p:txBody>
          <a:bodyPr/>
          <a:lstStyle/>
          <a:p>
            <a:r>
              <a:rPr lang="en-US" altLang="en-US">
                <a:ea typeface="MS PGothic" charset="-128"/>
              </a:rPr>
              <a:t>Recommendation 13</a:t>
            </a:r>
            <a:endParaRPr lang="en-CA" altLang="en-US">
              <a:ea typeface="MS PGothic" charset="-128"/>
            </a:endParaRPr>
          </a:p>
        </p:txBody>
      </p:sp>
      <p:sp>
        <p:nvSpPr>
          <p:cNvPr id="94210" name="Rectangle 3"/>
          <p:cNvSpPr>
            <a:spLocks noGrp="1"/>
          </p:cNvSpPr>
          <p:nvPr>
            <p:ph type="body" idx="4294967295"/>
          </p:nvPr>
        </p:nvSpPr>
        <p:spPr>
          <a:xfrm>
            <a:off x="506413" y="1625600"/>
            <a:ext cx="7886700" cy="4329113"/>
          </a:xfrm>
        </p:spPr>
        <p:txBody>
          <a:bodyPr/>
          <a:lstStyle/>
          <a:p>
            <a:pPr marL="495300" indent="-495300">
              <a:lnSpc>
                <a:spcPct val="110000"/>
              </a:lnSpc>
              <a:spcBef>
                <a:spcPts val="900"/>
              </a:spcBef>
              <a:buFont typeface="Arial" charset="0"/>
              <a:buNone/>
            </a:pPr>
            <a:r>
              <a:rPr lang="en-US" altLang="en-US" sz="2400" b="0">
                <a:ea typeface="MS PGothic" charset="-128"/>
              </a:rPr>
              <a:t>13. Children with type 2 diabetes with </a:t>
            </a:r>
            <a:r>
              <a:rPr lang="en-US" altLang="en-US" sz="2400">
                <a:ea typeface="MS PGothic" charset="-128"/>
              </a:rPr>
              <a:t>persistent albuminuria</a:t>
            </a:r>
            <a:r>
              <a:rPr lang="en-US" altLang="en-US" sz="2400" b="0">
                <a:ea typeface="MS PGothic" charset="-128"/>
              </a:rPr>
              <a:t> should be referred to a </a:t>
            </a:r>
            <a:r>
              <a:rPr lang="en-US" altLang="en-US" sz="2400">
                <a:ea typeface="MS PGothic" charset="-128"/>
              </a:rPr>
              <a:t>pediatric nephrologist</a:t>
            </a:r>
            <a:r>
              <a:rPr lang="en-US" altLang="en-US" sz="2400" b="0">
                <a:ea typeface="MS PGothic" charset="-128"/>
              </a:rPr>
              <a:t> for assessment of etiology and treatment </a:t>
            </a:r>
            <a:r>
              <a:rPr lang="en-US" altLang="en-US" sz="2000" b="0">
                <a:ea typeface="MS PGothic" charset="-128"/>
              </a:rPr>
              <a:t>[Grade D, Level 4]</a:t>
            </a:r>
          </a:p>
          <a:p>
            <a:pPr marL="495300" indent="-495300">
              <a:lnSpc>
                <a:spcPct val="110000"/>
              </a:lnSpc>
              <a:buFont typeface="Arial" charset="0"/>
              <a:buNone/>
            </a:pPr>
            <a:endParaRPr lang="en-US" altLang="en-US" sz="2000" b="0">
              <a:ea typeface="MS PGothic" charset="-128"/>
            </a:endParaRPr>
          </a:p>
        </p:txBody>
      </p:sp>
      <p:sp>
        <p:nvSpPr>
          <p:cNvPr id="63492"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35.  Type 2 Diabetes in Children &amp; Adolescents  </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2"/>
          <p:cNvSpPr>
            <a:spLocks noGrp="1"/>
          </p:cNvSpPr>
          <p:nvPr>
            <p:ph type="title" idx="4294967295"/>
          </p:nvPr>
        </p:nvSpPr>
        <p:spPr/>
        <p:txBody>
          <a:bodyPr/>
          <a:lstStyle/>
          <a:p>
            <a:r>
              <a:rPr lang="en-US" altLang="en-US">
                <a:ea typeface="MS PGothic" charset="-128"/>
              </a:rPr>
              <a:t>Recommendation 14</a:t>
            </a:r>
            <a:endParaRPr lang="en-CA" altLang="en-US">
              <a:ea typeface="MS PGothic" charset="-128"/>
            </a:endParaRPr>
          </a:p>
        </p:txBody>
      </p:sp>
      <p:sp>
        <p:nvSpPr>
          <p:cNvPr id="95234" name="Rectangle 3"/>
          <p:cNvSpPr>
            <a:spLocks noGrp="1"/>
          </p:cNvSpPr>
          <p:nvPr>
            <p:ph type="body" idx="4294967295"/>
          </p:nvPr>
        </p:nvSpPr>
        <p:spPr>
          <a:xfrm>
            <a:off x="506413" y="1625600"/>
            <a:ext cx="7886700" cy="4329113"/>
          </a:xfrm>
        </p:spPr>
        <p:txBody>
          <a:bodyPr/>
          <a:lstStyle/>
          <a:p>
            <a:pPr marL="495300" indent="-495300">
              <a:lnSpc>
                <a:spcPct val="110000"/>
              </a:lnSpc>
              <a:spcBef>
                <a:spcPts val="900"/>
              </a:spcBef>
              <a:buFont typeface="Arial" charset="0"/>
              <a:buNone/>
            </a:pPr>
            <a:r>
              <a:rPr lang="en-US" altLang="en-US" sz="2400" b="0">
                <a:ea typeface="MS PGothic" charset="-128"/>
              </a:rPr>
              <a:t>14.  Children with type 2 diabetes should have a </a:t>
            </a:r>
            <a:r>
              <a:rPr lang="en-US" altLang="en-US" sz="2400">
                <a:ea typeface="MS PGothic" charset="-128"/>
              </a:rPr>
              <a:t>fasting lipid</a:t>
            </a:r>
            <a:r>
              <a:rPr lang="en-US" altLang="en-US" sz="2400" b="0">
                <a:ea typeface="MS PGothic" charset="-128"/>
              </a:rPr>
              <a:t> proﬁle measured at </a:t>
            </a:r>
            <a:r>
              <a:rPr lang="en-US" altLang="en-US" sz="2400">
                <a:ea typeface="MS PGothic" charset="-128"/>
              </a:rPr>
              <a:t>diagnosis</a:t>
            </a:r>
            <a:r>
              <a:rPr lang="en-US" altLang="en-US" sz="2400" b="0">
                <a:ea typeface="MS PGothic" charset="-128"/>
              </a:rPr>
              <a:t> of diabetes and </a:t>
            </a:r>
            <a:r>
              <a:rPr lang="en-US" altLang="en-US" sz="2400">
                <a:ea typeface="MS PGothic" charset="-128"/>
              </a:rPr>
              <a:t>yearly</a:t>
            </a:r>
            <a:r>
              <a:rPr lang="en-US" altLang="en-US" sz="2400" b="0">
                <a:ea typeface="MS PGothic" charset="-128"/>
              </a:rPr>
              <a:t> thereafter </a:t>
            </a:r>
            <a:r>
              <a:rPr lang="en-US" altLang="en-US" sz="2000" b="0">
                <a:ea typeface="MS PGothic" charset="-128"/>
              </a:rPr>
              <a:t>[Grade B, Level 2]</a:t>
            </a:r>
          </a:p>
        </p:txBody>
      </p:sp>
      <p:sp>
        <p:nvSpPr>
          <p:cNvPr id="64516"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35.  Type 2 Diabetes in Children &amp; Adolescents  </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2"/>
          <p:cNvSpPr>
            <a:spLocks noGrp="1"/>
          </p:cNvSpPr>
          <p:nvPr>
            <p:ph type="title" idx="4294967295"/>
          </p:nvPr>
        </p:nvSpPr>
        <p:spPr/>
        <p:txBody>
          <a:bodyPr/>
          <a:lstStyle/>
          <a:p>
            <a:r>
              <a:rPr lang="en-US" altLang="en-US">
                <a:ea typeface="MS PGothic" charset="-128"/>
              </a:rPr>
              <a:t>Recommendation 15</a:t>
            </a:r>
            <a:endParaRPr lang="en-CA" altLang="en-US">
              <a:ea typeface="MS PGothic" charset="-128"/>
            </a:endParaRPr>
          </a:p>
        </p:txBody>
      </p:sp>
      <p:sp>
        <p:nvSpPr>
          <p:cNvPr id="96258" name="Rectangle 3"/>
          <p:cNvSpPr>
            <a:spLocks noGrp="1"/>
          </p:cNvSpPr>
          <p:nvPr>
            <p:ph type="body" idx="4294967295"/>
          </p:nvPr>
        </p:nvSpPr>
        <p:spPr>
          <a:xfrm>
            <a:off x="506413" y="1625600"/>
            <a:ext cx="7886700" cy="4329113"/>
          </a:xfrm>
        </p:spPr>
        <p:txBody>
          <a:bodyPr/>
          <a:lstStyle/>
          <a:p>
            <a:pPr marL="495300" indent="-495300">
              <a:lnSpc>
                <a:spcPct val="110000"/>
              </a:lnSpc>
              <a:buFont typeface="Arial" charset="0"/>
              <a:buNone/>
            </a:pPr>
            <a:r>
              <a:rPr lang="en-US" altLang="en-US" sz="2400" b="0">
                <a:ea typeface="MS PGothic" charset="-128"/>
              </a:rPr>
              <a:t>15. Children with type 2 diabetes should be screened for </a:t>
            </a:r>
            <a:r>
              <a:rPr lang="en-US" altLang="en-US" sz="2400">
                <a:ea typeface="MS PGothic" charset="-128"/>
              </a:rPr>
              <a:t>hypertension</a:t>
            </a:r>
            <a:r>
              <a:rPr lang="en-US" altLang="en-US" sz="2400" b="0">
                <a:ea typeface="MS PGothic" charset="-128"/>
              </a:rPr>
              <a:t> beginning </a:t>
            </a:r>
            <a:r>
              <a:rPr lang="en-US" altLang="en-US" sz="2400">
                <a:ea typeface="MS PGothic" charset="-128"/>
              </a:rPr>
              <a:t>at diagnosis </a:t>
            </a:r>
            <a:r>
              <a:rPr lang="en-US" altLang="en-US" sz="2400" b="0">
                <a:ea typeface="MS PGothic" charset="-128"/>
              </a:rPr>
              <a:t>of diabetes and at every diabetes-related clinical encounter thereafter (at least biannually) </a:t>
            </a:r>
            <a:r>
              <a:rPr lang="en-US" altLang="en-US" sz="2000" b="0">
                <a:ea typeface="MS PGothic" charset="-128"/>
              </a:rPr>
              <a:t>[Grade B, Level 2]</a:t>
            </a:r>
          </a:p>
        </p:txBody>
      </p:sp>
      <p:sp>
        <p:nvSpPr>
          <p:cNvPr id="65540"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35.  Type 2 Diabetes in Children &amp; Adolescents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36725"/>
            <a:ext cx="9144000" cy="367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2" name="Title 2"/>
          <p:cNvSpPr>
            <a:spLocks noGrp="1"/>
          </p:cNvSpPr>
          <p:nvPr>
            <p:ph type="title" idx="4294967295"/>
          </p:nvPr>
        </p:nvSpPr>
        <p:spPr>
          <a:xfrm>
            <a:off x="687388" y="608013"/>
            <a:ext cx="7772400" cy="1143000"/>
          </a:xfrm>
        </p:spPr>
        <p:txBody>
          <a:bodyPr/>
          <a:lstStyle/>
          <a:p>
            <a:r>
              <a:rPr lang="en-US" altLang="en-US" sz="2800">
                <a:ea typeface="MS PGothic" charset="-128"/>
              </a:rPr>
              <a:t>Incidence Rates of Type 2 diabetes in Canadian Children &lt;18 years</a:t>
            </a:r>
          </a:p>
        </p:txBody>
      </p:sp>
      <p:sp>
        <p:nvSpPr>
          <p:cNvPr id="20483" name="TextBox 3"/>
          <p:cNvSpPr txBox="1">
            <a:spLocks noChangeArrowheads="1"/>
          </p:cNvSpPr>
          <p:nvPr/>
        </p:nvSpPr>
        <p:spPr bwMode="auto">
          <a:xfrm>
            <a:off x="246063" y="6375400"/>
            <a:ext cx="5334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1200"/>
              <a:t>Amed S et al. </a:t>
            </a:r>
            <a:r>
              <a:rPr lang="en-US" altLang="en-US" sz="1200" i="1"/>
              <a:t>Diabetes Care</a:t>
            </a:r>
            <a:r>
              <a:rPr lang="en-US" altLang="en-US" sz="1200"/>
              <a:t> 2010;33:786-791.</a:t>
            </a:r>
          </a:p>
        </p:txBody>
      </p:sp>
      <p:sp>
        <p:nvSpPr>
          <p:cNvPr id="5" name="Rectangle 4"/>
          <p:cNvSpPr>
            <a:spLocks noChangeArrowheads="1"/>
          </p:cNvSpPr>
          <p:nvPr/>
        </p:nvSpPr>
        <p:spPr bwMode="auto">
          <a:xfrm>
            <a:off x="2895600" y="2514600"/>
            <a:ext cx="609600" cy="2133600"/>
          </a:xfrm>
          <a:prstGeom prst="rect">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a:endParaRPr lang="en-CA" altLang="en-US">
              <a:latin typeface="Arial" charset="0"/>
            </a:endParaRPr>
          </a:p>
        </p:txBody>
      </p:sp>
      <p:sp>
        <p:nvSpPr>
          <p:cNvPr id="20486"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35.  Type 2 Diabetes in Children &amp; Adolescents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2"/>
          <p:cNvSpPr>
            <a:spLocks noGrp="1"/>
          </p:cNvSpPr>
          <p:nvPr>
            <p:ph type="title" idx="4294967295"/>
          </p:nvPr>
        </p:nvSpPr>
        <p:spPr/>
        <p:txBody>
          <a:bodyPr/>
          <a:lstStyle/>
          <a:p>
            <a:r>
              <a:rPr lang="en-US" altLang="en-US">
                <a:ea typeface="MS PGothic" charset="-128"/>
              </a:rPr>
              <a:t>Recommendation 16</a:t>
            </a:r>
            <a:endParaRPr lang="en-CA" altLang="en-US">
              <a:ea typeface="MS PGothic" charset="-128"/>
            </a:endParaRPr>
          </a:p>
        </p:txBody>
      </p:sp>
      <p:sp>
        <p:nvSpPr>
          <p:cNvPr id="97282" name="Rectangle 3"/>
          <p:cNvSpPr>
            <a:spLocks noGrp="1"/>
          </p:cNvSpPr>
          <p:nvPr>
            <p:ph type="body" idx="4294967295"/>
          </p:nvPr>
        </p:nvSpPr>
        <p:spPr>
          <a:xfrm>
            <a:off x="506413" y="1625600"/>
            <a:ext cx="7886700" cy="4329113"/>
          </a:xfrm>
        </p:spPr>
        <p:txBody>
          <a:bodyPr/>
          <a:lstStyle/>
          <a:p>
            <a:pPr marL="495300" indent="-495300">
              <a:lnSpc>
                <a:spcPct val="110000"/>
              </a:lnSpc>
              <a:buFont typeface="Arial" charset="0"/>
              <a:buNone/>
            </a:pPr>
            <a:r>
              <a:rPr lang="en-US" altLang="en-US" sz="2400" b="0">
                <a:ea typeface="MS PGothic" charset="-128"/>
              </a:rPr>
              <a:t>16.  Children with type 2 diabetes should be </a:t>
            </a:r>
            <a:r>
              <a:rPr lang="en-US" altLang="en-US" sz="2400">
                <a:ea typeface="MS PGothic" charset="-128"/>
              </a:rPr>
              <a:t>screened</a:t>
            </a:r>
            <a:r>
              <a:rPr lang="en-US" altLang="en-US" sz="2400" b="0">
                <a:ea typeface="MS PGothic" charset="-128"/>
              </a:rPr>
              <a:t> at diagnosis for comorbid conditions associated with insulin resistance, including </a:t>
            </a:r>
            <a:r>
              <a:rPr lang="en-US" altLang="en-US" sz="2400">
                <a:ea typeface="MS PGothic" charset="-128"/>
              </a:rPr>
              <a:t>NAFLD</a:t>
            </a:r>
            <a:r>
              <a:rPr lang="en-US" altLang="en-US" sz="2400" b="0">
                <a:ea typeface="MS PGothic" charset="-128"/>
              </a:rPr>
              <a:t> </a:t>
            </a:r>
            <a:r>
              <a:rPr lang="en-US" altLang="en-US" sz="2000" b="0">
                <a:ea typeface="MS PGothic" charset="-128"/>
              </a:rPr>
              <a:t>[Grade D, Level 4],</a:t>
            </a:r>
            <a:r>
              <a:rPr lang="en-US" altLang="en-US" sz="2400" b="0">
                <a:ea typeface="MS PGothic" charset="-128"/>
              </a:rPr>
              <a:t> </a:t>
            </a:r>
            <a:r>
              <a:rPr lang="en-US" altLang="en-US" sz="2400">
                <a:ea typeface="MS PGothic" charset="-128"/>
              </a:rPr>
              <a:t>OSA</a:t>
            </a:r>
            <a:r>
              <a:rPr lang="en-US" altLang="en-US" sz="2400" b="0">
                <a:ea typeface="MS PGothic" charset="-128"/>
              </a:rPr>
              <a:t> </a:t>
            </a:r>
            <a:r>
              <a:rPr lang="en-US" altLang="en-US" sz="2000" b="0">
                <a:ea typeface="MS PGothic" charset="-128"/>
              </a:rPr>
              <a:t>[Grade D, Level 4],</a:t>
            </a:r>
            <a:r>
              <a:rPr lang="en-US" altLang="en-US" sz="2400" b="0">
                <a:ea typeface="MS PGothic" charset="-128"/>
              </a:rPr>
              <a:t> and </a:t>
            </a:r>
            <a:r>
              <a:rPr lang="en-US" altLang="en-US" sz="2400">
                <a:ea typeface="MS PGothic" charset="-128"/>
              </a:rPr>
              <a:t>PCOS</a:t>
            </a:r>
            <a:r>
              <a:rPr lang="en-US" altLang="en-US" sz="2400" b="0">
                <a:ea typeface="MS PGothic" charset="-128"/>
              </a:rPr>
              <a:t> in pubertal females </a:t>
            </a:r>
            <a:r>
              <a:rPr lang="en-US" altLang="en-US" sz="2000" b="0">
                <a:ea typeface="MS PGothic" charset="-128"/>
              </a:rPr>
              <a:t>[Grade D, Level 4],</a:t>
            </a:r>
            <a:r>
              <a:rPr lang="en-US" altLang="en-US" sz="2400" b="0">
                <a:ea typeface="MS PGothic" charset="-128"/>
              </a:rPr>
              <a:t> and yearly thereafter as clinically indicated </a:t>
            </a:r>
            <a:r>
              <a:rPr lang="en-US" altLang="en-US" sz="2000" b="0">
                <a:ea typeface="MS PGothic" charset="-128"/>
              </a:rPr>
              <a:t>[Grade D, Consensus]</a:t>
            </a:r>
          </a:p>
        </p:txBody>
      </p:sp>
      <p:sp>
        <p:nvSpPr>
          <p:cNvPr id="66564" name="Text Box 5"/>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35.  Type 2 Diabetes in Children &amp; Adolescents  </a:t>
            </a:r>
          </a:p>
        </p:txBody>
      </p:sp>
      <p:sp>
        <p:nvSpPr>
          <p:cNvPr id="97285" name="Text Box 5"/>
          <p:cNvSpPr txBox="1">
            <a:spLocks noChangeArrowheads="1"/>
          </p:cNvSpPr>
          <p:nvPr/>
        </p:nvSpPr>
        <p:spPr bwMode="auto">
          <a:xfrm>
            <a:off x="0" y="6321425"/>
            <a:ext cx="7677150" cy="304800"/>
          </a:xfrm>
          <a:prstGeom prst="rect">
            <a:avLst/>
          </a:prstGeom>
          <a:noFill/>
          <a:ln>
            <a:noFill/>
          </a:ln>
          <a:effectLst>
            <a:prstShdw prst="shdw17" dist="17961" dir="2700000">
              <a:schemeClr val="accent1">
                <a:gamma/>
                <a:shade val="60000"/>
                <a:invGamma/>
                <a:alpha val="74998"/>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a:solidFill>
                  <a:schemeClr val="tx1"/>
                </a:solidFill>
                <a:latin typeface="Calibri" charset="0"/>
                <a:ea typeface="MS PGothic" charset="-128"/>
              </a:defRPr>
            </a:lvl1pPr>
            <a:lvl2pPr eaLnBrk="0" hangingPunct="0">
              <a:defRPr sz="2400">
                <a:solidFill>
                  <a:schemeClr val="tx1"/>
                </a:solidFill>
                <a:latin typeface="Calibri" charset="0"/>
                <a:ea typeface="MS PGothic" charset="-128"/>
              </a:defRPr>
            </a:lvl2pPr>
            <a:lvl3pPr eaLnBrk="0" hangingPunct="0">
              <a:defRPr sz="2400">
                <a:solidFill>
                  <a:schemeClr val="tx1"/>
                </a:solidFill>
                <a:latin typeface="Calibri" charset="0"/>
                <a:ea typeface="MS PGothic" charset="-128"/>
              </a:defRPr>
            </a:lvl3pPr>
            <a:lvl4pPr eaLnBrk="0" hangingPunct="0">
              <a:defRPr sz="2400">
                <a:solidFill>
                  <a:schemeClr val="tx1"/>
                </a:solidFill>
                <a:latin typeface="Calibri" charset="0"/>
                <a:ea typeface="MS PGothic" charset="-128"/>
              </a:defRPr>
            </a:lvl4pPr>
            <a:lvl5pPr eaLnBrk="0" hangingPunct="0">
              <a:defRPr sz="2400">
                <a:solidFill>
                  <a:schemeClr val="tx1"/>
                </a:solidFill>
                <a:latin typeface="Calibri" charset="0"/>
                <a:ea typeface="MS PGothic" charset="-128"/>
              </a:defRPr>
            </a:lvl5pPr>
            <a:lvl6pPr marL="2139950" indent="146050" eaLnBrk="0" fontAlgn="base" hangingPunct="0">
              <a:spcBef>
                <a:spcPct val="0"/>
              </a:spcBef>
              <a:spcAft>
                <a:spcPct val="0"/>
              </a:spcAft>
              <a:defRPr sz="2400">
                <a:solidFill>
                  <a:schemeClr val="tx1"/>
                </a:solidFill>
                <a:latin typeface="Calibri" charset="0"/>
                <a:ea typeface="MS PGothic" charset="-128"/>
              </a:defRPr>
            </a:lvl6pPr>
            <a:lvl7pPr marL="2597150" indent="146050" eaLnBrk="0" fontAlgn="base" hangingPunct="0">
              <a:spcBef>
                <a:spcPct val="0"/>
              </a:spcBef>
              <a:spcAft>
                <a:spcPct val="0"/>
              </a:spcAft>
              <a:defRPr sz="2400">
                <a:solidFill>
                  <a:schemeClr val="tx1"/>
                </a:solidFill>
                <a:latin typeface="Calibri" charset="0"/>
                <a:ea typeface="MS PGothic" charset="-128"/>
              </a:defRPr>
            </a:lvl7pPr>
            <a:lvl8pPr marL="3054350" indent="146050" eaLnBrk="0" fontAlgn="base" hangingPunct="0">
              <a:spcBef>
                <a:spcPct val="0"/>
              </a:spcBef>
              <a:spcAft>
                <a:spcPct val="0"/>
              </a:spcAft>
              <a:defRPr sz="2400">
                <a:solidFill>
                  <a:schemeClr val="tx1"/>
                </a:solidFill>
                <a:latin typeface="Calibri" charset="0"/>
                <a:ea typeface="MS PGothic" charset="-128"/>
              </a:defRPr>
            </a:lvl8pPr>
            <a:lvl9pPr marL="3511550" indent="14605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NAFLD</a:t>
            </a:r>
            <a:r>
              <a:rPr lang="en-US" altLang="en-US" sz="1400"/>
              <a:t>, non-alcoholic fatty liver diseae; </a:t>
            </a:r>
            <a:r>
              <a:rPr lang="en-US" altLang="en-US" sz="1400" i="1"/>
              <a:t>OSA</a:t>
            </a:r>
            <a:r>
              <a:rPr lang="en-US" altLang="en-US" sz="1400"/>
              <a:t>, obstructive sleep apnea; </a:t>
            </a:r>
            <a:r>
              <a:rPr lang="en-US" altLang="en-US" sz="1400" i="1"/>
              <a:t>PCOS</a:t>
            </a:r>
            <a:r>
              <a:rPr lang="en-US" altLang="en-US" sz="1400"/>
              <a:t>, polycystic ovary syndrome</a:t>
            </a:r>
            <a:endParaRPr lang="en-CA" altLang="en-US" sz="140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2"/>
          <p:cNvSpPr>
            <a:spLocks noGrp="1"/>
          </p:cNvSpPr>
          <p:nvPr>
            <p:ph type="title" idx="4294967295"/>
          </p:nvPr>
        </p:nvSpPr>
        <p:spPr>
          <a:xfrm>
            <a:off x="484188" y="365125"/>
            <a:ext cx="7886700" cy="1325563"/>
          </a:xfrm>
        </p:spPr>
        <p:txBody>
          <a:bodyPr/>
          <a:lstStyle/>
          <a:p>
            <a:r>
              <a:rPr lang="en-US" altLang="en-US">
                <a:ea typeface="MS PGothic" charset="-128"/>
              </a:rPr>
              <a:t>Recommendation 17</a:t>
            </a:r>
            <a:endParaRPr lang="en-CA" altLang="en-US">
              <a:ea typeface="MS PGothic" charset="-128"/>
            </a:endParaRPr>
          </a:p>
        </p:txBody>
      </p:sp>
      <p:sp>
        <p:nvSpPr>
          <p:cNvPr id="98306" name="Rectangle 3"/>
          <p:cNvSpPr>
            <a:spLocks noGrp="1"/>
          </p:cNvSpPr>
          <p:nvPr>
            <p:ph type="body" idx="4294967295"/>
          </p:nvPr>
        </p:nvSpPr>
        <p:spPr>
          <a:xfrm>
            <a:off x="506413" y="1625600"/>
            <a:ext cx="7886700" cy="4329113"/>
          </a:xfrm>
        </p:spPr>
        <p:txBody>
          <a:bodyPr/>
          <a:lstStyle/>
          <a:p>
            <a:pPr marL="495300" indent="-495300">
              <a:lnSpc>
                <a:spcPct val="110000"/>
              </a:lnSpc>
              <a:buFont typeface="Arial" charset="0"/>
              <a:buNone/>
            </a:pPr>
            <a:r>
              <a:rPr lang="en-US" altLang="en-US" sz="2400" b="0">
                <a:ea typeface="MS PGothic" charset="-128"/>
              </a:rPr>
              <a:t>17. Children with type 2 diabetes should be </a:t>
            </a:r>
            <a:r>
              <a:rPr lang="en-US" altLang="en-US" sz="2400">
                <a:ea typeface="MS PGothic" charset="-128"/>
              </a:rPr>
              <a:t>screened </a:t>
            </a:r>
            <a:r>
              <a:rPr lang="en-US" altLang="en-US" sz="2400" b="0">
                <a:ea typeface="MS PGothic" charset="-128"/>
              </a:rPr>
              <a:t>at diagnosis for </a:t>
            </a:r>
            <a:r>
              <a:rPr lang="en-US" altLang="en-US" sz="2400">
                <a:ea typeface="MS PGothic" charset="-128"/>
              </a:rPr>
              <a:t>depression</a:t>
            </a:r>
            <a:r>
              <a:rPr lang="en-US" altLang="en-US" sz="2400" b="0">
                <a:ea typeface="MS PGothic" charset="-128"/>
              </a:rPr>
              <a:t> and </a:t>
            </a:r>
            <a:r>
              <a:rPr lang="en-US" altLang="en-US" sz="2400">
                <a:ea typeface="MS PGothic" charset="-128"/>
              </a:rPr>
              <a:t>disordered eating </a:t>
            </a:r>
            <a:r>
              <a:rPr lang="en-US" altLang="en-US" sz="2400" b="0">
                <a:ea typeface="MS PGothic" charset="-128"/>
              </a:rPr>
              <a:t>(in particular binge eating) and at every diabetes-related clinical encounter thereafter (at least biannually) </a:t>
            </a:r>
            <a:r>
              <a:rPr lang="en-US" altLang="en-US" sz="2000" b="0">
                <a:ea typeface="MS PGothic" charset="-128"/>
              </a:rPr>
              <a:t>[Grade B, Level 2]</a:t>
            </a:r>
          </a:p>
          <a:p>
            <a:pPr marL="495300" indent="-495300">
              <a:lnSpc>
                <a:spcPct val="110000"/>
              </a:lnSpc>
              <a:buFont typeface="Arial" charset="0"/>
              <a:buNone/>
            </a:pPr>
            <a:endParaRPr lang="en-US" altLang="en-US" sz="2000" b="0">
              <a:ea typeface="MS PGothic" charset="-128"/>
            </a:endParaRPr>
          </a:p>
        </p:txBody>
      </p:sp>
      <p:sp>
        <p:nvSpPr>
          <p:cNvPr id="98307"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algn="ctr" defTabSz="914400"/>
            <a:r>
              <a:rPr lang="en-US" altLang="en-US" sz="2000" b="1">
                <a:solidFill>
                  <a:schemeClr val="bg1"/>
                </a:solidFill>
                <a:latin typeface="Arial" charset="0"/>
              </a:rPr>
              <a:t>2018</a:t>
            </a:r>
          </a:p>
        </p:txBody>
      </p:sp>
      <p:sp>
        <p:nvSpPr>
          <p:cNvPr id="67589"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35.  Type 2 Diabetes in Children &amp; Adolescents  </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Rectangle 2"/>
          <p:cNvSpPr>
            <a:spLocks noGrp="1"/>
          </p:cNvSpPr>
          <p:nvPr>
            <p:ph type="title" idx="4294967295"/>
          </p:nvPr>
        </p:nvSpPr>
        <p:spPr>
          <a:xfrm>
            <a:off x="628650" y="238125"/>
            <a:ext cx="7886700" cy="1325563"/>
          </a:xfrm>
        </p:spPr>
        <p:txBody>
          <a:bodyPr/>
          <a:lstStyle/>
          <a:p>
            <a:r>
              <a:rPr lang="en-US" altLang="en-US">
                <a:ea typeface="MS PGothic" charset="-128"/>
              </a:rPr>
              <a:t>Key Messages</a:t>
            </a:r>
          </a:p>
        </p:txBody>
      </p:sp>
      <p:sp>
        <p:nvSpPr>
          <p:cNvPr id="99330" name="Rectangle 3"/>
          <p:cNvSpPr>
            <a:spLocks noGrp="1"/>
          </p:cNvSpPr>
          <p:nvPr>
            <p:ph type="body" idx="4294967295"/>
          </p:nvPr>
        </p:nvSpPr>
        <p:spPr>
          <a:xfrm>
            <a:off x="628650" y="1333500"/>
            <a:ext cx="7886700" cy="4329113"/>
          </a:xfrm>
        </p:spPr>
        <p:txBody>
          <a:bodyPr/>
          <a:lstStyle/>
          <a:p>
            <a:pPr>
              <a:lnSpc>
                <a:spcPct val="100000"/>
              </a:lnSpc>
            </a:pPr>
            <a:r>
              <a:rPr lang="en-US" altLang="en-US" sz="2200" b="0">
                <a:ea typeface="MS PGothic" charset="-128"/>
              </a:rPr>
              <a:t>Anticipatory guidance regarding healthy eating, physical activity, limiting screen time, and age appropriate sleep duration/quality is recommended to prevent type 2 diabetes in children and adolescents</a:t>
            </a:r>
          </a:p>
          <a:p>
            <a:pPr>
              <a:lnSpc>
                <a:spcPct val="100000"/>
              </a:lnSpc>
            </a:pPr>
            <a:r>
              <a:rPr lang="en-US" altLang="en-US" sz="2200" b="0">
                <a:ea typeface="MS PGothic" charset="-128"/>
              </a:rPr>
              <a:t>Regular targeted screening for type 2 diabetes is recommended in children at risk</a:t>
            </a:r>
          </a:p>
          <a:p>
            <a:pPr>
              <a:lnSpc>
                <a:spcPct val="100000"/>
              </a:lnSpc>
            </a:pPr>
            <a:r>
              <a:rPr lang="en-US" altLang="en-US" sz="2200" b="0">
                <a:ea typeface="MS PGothic" charset="-128"/>
              </a:rPr>
              <a:t>Children with type 2 diabetes should receive care in consultation with an interprofessional pediatric diabetes health-care team</a:t>
            </a:r>
          </a:p>
          <a:p>
            <a:pPr>
              <a:lnSpc>
                <a:spcPct val="100000"/>
              </a:lnSpc>
            </a:pPr>
            <a:r>
              <a:rPr lang="en-US" altLang="en-US" sz="2200" b="0">
                <a:ea typeface="MS PGothic" charset="-128"/>
              </a:rPr>
              <a:t>Early screening, intervention and optimization of glycemic control are essential, as the onset of type 2 diabetes during childhood is associated with severe and early onset of microvascular</a:t>
            </a:r>
            <a:r>
              <a:rPr lang="en-US" altLang="en-US" sz="2200" b="0">
                <a:solidFill>
                  <a:srgbClr val="000090"/>
                </a:solidFill>
                <a:ea typeface="MS PGothic" charset="-128"/>
              </a:rPr>
              <a:t> </a:t>
            </a:r>
            <a:r>
              <a:rPr lang="en-US" altLang="en-US" sz="2200" b="0">
                <a:ea typeface="MS PGothic" charset="-128"/>
              </a:rPr>
              <a:t>and CV complications</a:t>
            </a:r>
          </a:p>
          <a:p>
            <a:pPr>
              <a:lnSpc>
                <a:spcPct val="100000"/>
              </a:lnSpc>
              <a:spcBef>
                <a:spcPts val="900"/>
              </a:spcBef>
            </a:pPr>
            <a:endParaRPr lang="en-US" altLang="en-US" sz="2000" b="0">
              <a:ea typeface="MS PGothic" charset="-128"/>
            </a:endParaRPr>
          </a:p>
        </p:txBody>
      </p:sp>
      <p:sp>
        <p:nvSpPr>
          <p:cNvPr id="17412"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35.  Type 2 Diabetes in Children &amp; Adolescents  </a:t>
            </a:r>
          </a:p>
        </p:txBody>
      </p:sp>
      <p:sp>
        <p:nvSpPr>
          <p:cNvPr id="99333" name="Text Box 5"/>
          <p:cNvSpPr txBox="1">
            <a:spLocks noChangeArrowheads="1"/>
          </p:cNvSpPr>
          <p:nvPr/>
        </p:nvSpPr>
        <p:spPr bwMode="auto">
          <a:xfrm>
            <a:off x="628650" y="6330950"/>
            <a:ext cx="3114675" cy="304800"/>
          </a:xfrm>
          <a:prstGeom prst="rect">
            <a:avLst/>
          </a:prstGeom>
          <a:noFill/>
          <a:ln>
            <a:noFill/>
          </a:ln>
          <a:effectLst>
            <a:prstShdw prst="shdw17" dist="17961" dir="2700000">
              <a:schemeClr val="accent1">
                <a:gamma/>
                <a:shade val="60000"/>
                <a:invGamma/>
                <a:alpha val="74998"/>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eaLnBrk="0" hangingPunct="0">
              <a:defRPr sz="2400">
                <a:solidFill>
                  <a:schemeClr val="tx1"/>
                </a:solidFill>
                <a:latin typeface="Calibri" charset="0"/>
                <a:ea typeface="MS PGothic" charset="-128"/>
              </a:defRPr>
            </a:lvl1pPr>
            <a:lvl2pPr eaLnBrk="0" hangingPunct="0">
              <a:defRPr sz="2400">
                <a:solidFill>
                  <a:schemeClr val="tx1"/>
                </a:solidFill>
                <a:latin typeface="Calibri" charset="0"/>
                <a:ea typeface="MS PGothic" charset="-128"/>
              </a:defRPr>
            </a:lvl2pPr>
            <a:lvl3pPr eaLnBrk="0" hangingPunct="0">
              <a:defRPr sz="2400">
                <a:solidFill>
                  <a:schemeClr val="tx1"/>
                </a:solidFill>
                <a:latin typeface="Calibri" charset="0"/>
                <a:ea typeface="MS PGothic" charset="-128"/>
              </a:defRPr>
            </a:lvl3pPr>
            <a:lvl4pPr eaLnBrk="0" hangingPunct="0">
              <a:defRPr sz="2400">
                <a:solidFill>
                  <a:schemeClr val="tx1"/>
                </a:solidFill>
                <a:latin typeface="Calibri" charset="0"/>
                <a:ea typeface="MS PGothic" charset="-128"/>
              </a:defRPr>
            </a:lvl4pPr>
            <a:lvl5pPr eaLnBrk="0" hangingPunct="0">
              <a:defRPr sz="2400">
                <a:solidFill>
                  <a:schemeClr val="tx1"/>
                </a:solidFill>
                <a:latin typeface="Calibri" charset="0"/>
                <a:ea typeface="MS PGothic" charset="-128"/>
              </a:defRPr>
            </a:lvl5pPr>
            <a:lvl6pPr marL="2139950" indent="146050" eaLnBrk="0" fontAlgn="base" hangingPunct="0">
              <a:spcBef>
                <a:spcPct val="0"/>
              </a:spcBef>
              <a:spcAft>
                <a:spcPct val="0"/>
              </a:spcAft>
              <a:defRPr sz="2400">
                <a:solidFill>
                  <a:schemeClr val="tx1"/>
                </a:solidFill>
                <a:latin typeface="Calibri" charset="0"/>
                <a:ea typeface="MS PGothic" charset="-128"/>
              </a:defRPr>
            </a:lvl6pPr>
            <a:lvl7pPr marL="2597150" indent="146050" eaLnBrk="0" fontAlgn="base" hangingPunct="0">
              <a:spcBef>
                <a:spcPct val="0"/>
              </a:spcBef>
              <a:spcAft>
                <a:spcPct val="0"/>
              </a:spcAft>
              <a:defRPr sz="2400">
                <a:solidFill>
                  <a:schemeClr val="tx1"/>
                </a:solidFill>
                <a:latin typeface="Calibri" charset="0"/>
                <a:ea typeface="MS PGothic" charset="-128"/>
              </a:defRPr>
            </a:lvl7pPr>
            <a:lvl8pPr marL="3054350" indent="146050" eaLnBrk="0" fontAlgn="base" hangingPunct="0">
              <a:spcBef>
                <a:spcPct val="0"/>
              </a:spcBef>
              <a:spcAft>
                <a:spcPct val="0"/>
              </a:spcAft>
              <a:defRPr sz="2400">
                <a:solidFill>
                  <a:schemeClr val="tx1"/>
                </a:solidFill>
                <a:latin typeface="Calibri" charset="0"/>
                <a:ea typeface="MS PGothic" charset="-128"/>
              </a:defRPr>
            </a:lvl8pPr>
            <a:lvl9pPr marL="3511550" indent="14605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CV</a:t>
            </a:r>
            <a:r>
              <a:rPr lang="en-US" altLang="en-US" sz="1400"/>
              <a:t>, cardiovascular</a:t>
            </a:r>
            <a:endParaRPr lang="en-CA" altLang="en-US" sz="140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2"/>
          <p:cNvSpPr>
            <a:spLocks noGrp="1"/>
          </p:cNvSpPr>
          <p:nvPr>
            <p:ph type="title" idx="4294967295"/>
          </p:nvPr>
        </p:nvSpPr>
        <p:spPr/>
        <p:txBody>
          <a:bodyPr/>
          <a:lstStyle/>
          <a:p>
            <a:pPr>
              <a:lnSpc>
                <a:spcPct val="100000"/>
              </a:lnSpc>
            </a:pPr>
            <a:r>
              <a:rPr lang="en-US" altLang="en-US" sz="2800">
                <a:ea typeface="MS PGothic" charset="-128"/>
              </a:rPr>
              <a:t>Key Messages for People with Children and Adolescents with Type 2 Diabetes</a:t>
            </a:r>
            <a:endParaRPr lang="en-CA" altLang="en-US" sz="2800">
              <a:ea typeface="MS PGothic" charset="-128"/>
            </a:endParaRPr>
          </a:p>
        </p:txBody>
      </p:sp>
      <p:sp>
        <p:nvSpPr>
          <p:cNvPr id="100354" name="Rectangle 3"/>
          <p:cNvSpPr>
            <a:spLocks noGrp="1"/>
          </p:cNvSpPr>
          <p:nvPr>
            <p:ph type="body" idx="4294967295"/>
          </p:nvPr>
        </p:nvSpPr>
        <p:spPr>
          <a:xfrm>
            <a:off x="628650" y="1825625"/>
            <a:ext cx="8054975" cy="4824413"/>
          </a:xfrm>
        </p:spPr>
        <p:txBody>
          <a:bodyPr/>
          <a:lstStyle/>
          <a:p>
            <a:pPr>
              <a:lnSpc>
                <a:spcPct val="100000"/>
              </a:lnSpc>
            </a:pPr>
            <a:r>
              <a:rPr lang="en-US" altLang="en-US" sz="2400" b="0">
                <a:ea typeface="MS PGothic" charset="-128"/>
              </a:rPr>
              <a:t>There is plenty you can do to help manage or prevent type 2 diabetes in children and adolescents. Encourage your child or adolescent to eat healthy foods, limit sweet drinks (juice, pop), get plenty of physical activity, get a good night’s sleep and keep time spent on screens low </a:t>
            </a:r>
          </a:p>
          <a:p>
            <a:pPr>
              <a:lnSpc>
                <a:spcPct val="100000"/>
              </a:lnSpc>
            </a:pPr>
            <a:r>
              <a:rPr lang="en-US" altLang="en-US" sz="2400" b="0">
                <a:ea typeface="MS PGothic" charset="-128"/>
              </a:rPr>
              <a:t>Many children with type 2 diabetes will also require oral glucose lowering medication and/or insulin for treatment</a:t>
            </a:r>
          </a:p>
          <a:p>
            <a:pPr>
              <a:lnSpc>
                <a:spcPct val="100000"/>
              </a:lnSpc>
            </a:pPr>
            <a:endParaRPr lang="en-CA" altLang="en-US" sz="2400" b="0">
              <a:ea typeface="MS PGothic" charset="-128"/>
            </a:endParaRPr>
          </a:p>
        </p:txBody>
      </p:sp>
      <p:sp>
        <p:nvSpPr>
          <p:cNvPr id="18436" name="Text Box 11"/>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35.  Type 2 Diabetes in Children &amp; Adolescents  </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Title 4"/>
          <p:cNvSpPr>
            <a:spLocks noGrp="1"/>
          </p:cNvSpPr>
          <p:nvPr>
            <p:ph type="title"/>
          </p:nvPr>
        </p:nvSpPr>
        <p:spPr>
          <a:xfrm>
            <a:off x="666750" y="147638"/>
            <a:ext cx="7886700" cy="1325562"/>
          </a:xfrm>
        </p:spPr>
        <p:txBody>
          <a:bodyPr/>
          <a:lstStyle/>
          <a:p>
            <a:pPr algn="ctr"/>
            <a:r>
              <a:rPr lang="en-US" altLang="en-US" sz="3600" b="0">
                <a:ea typeface="MS PGothic" charset="-128"/>
              </a:rPr>
              <a:t>Visit </a:t>
            </a:r>
            <a:r>
              <a:rPr lang="en-US" altLang="en-US" sz="3600">
                <a:ea typeface="MS PGothic" charset="-128"/>
              </a:rPr>
              <a:t>guidelines.diabetes.ca</a:t>
            </a:r>
            <a:r>
              <a:rPr lang="en-US" altLang="en-US" sz="3600" b="0">
                <a:ea typeface="MS PGothic" charset="-128"/>
              </a:rPr>
              <a:t> </a:t>
            </a:r>
            <a:br>
              <a:rPr lang="en-US" altLang="en-US" sz="3600" b="0">
                <a:ea typeface="MS PGothic" charset="-128"/>
              </a:rPr>
            </a:br>
            <a:endParaRPr lang="en-US" altLang="en-US" sz="3600" b="0">
              <a:ea typeface="MS PGothic" charset="-128"/>
            </a:endParaRPr>
          </a:p>
        </p:txBody>
      </p:sp>
      <p:pic>
        <p:nvPicPr>
          <p:cNvPr id="101378"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0288"/>
            <a:ext cx="9144000" cy="572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Title 1"/>
          <p:cNvSpPr>
            <a:spLocks noGrp="1"/>
          </p:cNvSpPr>
          <p:nvPr>
            <p:ph type="title"/>
          </p:nvPr>
        </p:nvSpPr>
        <p:spPr>
          <a:xfrm>
            <a:off x="641350" y="0"/>
            <a:ext cx="7886700" cy="1325563"/>
          </a:xfrm>
        </p:spPr>
        <p:txBody>
          <a:bodyPr/>
          <a:lstStyle/>
          <a:p>
            <a:pPr algn="ctr"/>
            <a:r>
              <a:rPr lang="en-US" altLang="en-US">
                <a:ea typeface="MS PGothic" charset="-128"/>
              </a:rPr>
              <a:t>Or download the App</a:t>
            </a:r>
          </a:p>
        </p:txBody>
      </p:sp>
      <p:pic>
        <p:nvPicPr>
          <p:cNvPr id="102402"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67238" y="2103438"/>
            <a:ext cx="4022725"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03"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0613" y="1090613"/>
            <a:ext cx="3052762" cy="543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Title 1"/>
          <p:cNvSpPr>
            <a:spLocks noGrp="1"/>
          </p:cNvSpPr>
          <p:nvPr>
            <p:ph type="title" idx="4294967295"/>
          </p:nvPr>
        </p:nvSpPr>
        <p:spPr/>
        <p:txBody>
          <a:bodyPr/>
          <a:lstStyle/>
          <a:p>
            <a:r>
              <a:rPr lang="en-US" altLang="en-US">
                <a:ea typeface="MS PGothic" charset="-128"/>
              </a:rPr>
              <a:t>Diabetes Canada Clinical Practice Guidelines</a:t>
            </a:r>
          </a:p>
        </p:txBody>
      </p:sp>
      <p:sp>
        <p:nvSpPr>
          <p:cNvPr id="103426" name="Content Placeholder 2"/>
          <p:cNvSpPr>
            <a:spLocks noGrp="1"/>
          </p:cNvSpPr>
          <p:nvPr>
            <p:ph idx="4294967295"/>
          </p:nvPr>
        </p:nvSpPr>
        <p:spPr/>
        <p:txBody>
          <a:bodyPr/>
          <a:lstStyle/>
          <a:p>
            <a:pPr marL="0" indent="0">
              <a:buFont typeface="Arial" charset="0"/>
              <a:buNone/>
            </a:pPr>
            <a:endParaRPr lang="en-US" altLang="en-US">
              <a:ea typeface="MS PGothic" charset="-128"/>
              <a:hlinkClick r:id="rId3"/>
            </a:endParaRPr>
          </a:p>
          <a:p>
            <a:pPr marL="0" indent="0">
              <a:buFont typeface="Arial" charset="0"/>
              <a:buNone/>
            </a:pPr>
            <a:r>
              <a:rPr lang="en-US" altLang="en-US">
                <a:solidFill>
                  <a:srgbClr val="C00000"/>
                </a:solidFill>
                <a:ea typeface="MS PGothic" charset="-128"/>
                <a:hlinkClick r:id="rId3"/>
              </a:rPr>
              <a:t>http://guidelines.diabetes.ca</a:t>
            </a:r>
            <a:r>
              <a:rPr lang="en-US" altLang="en-US">
                <a:solidFill>
                  <a:srgbClr val="C00000"/>
                </a:solidFill>
                <a:ea typeface="MS PGothic" charset="-128"/>
              </a:rPr>
              <a:t> </a:t>
            </a:r>
            <a:r>
              <a:rPr lang="en-US" altLang="en-US">
                <a:solidFill>
                  <a:schemeClr val="accent1"/>
                </a:solidFill>
                <a:ea typeface="MS PGothic" charset="-128"/>
              </a:rPr>
              <a:t>– for health-care providers</a:t>
            </a:r>
          </a:p>
          <a:p>
            <a:pPr marL="0" indent="0">
              <a:buFont typeface="Arial" charset="0"/>
              <a:buNone/>
            </a:pPr>
            <a:endParaRPr lang="en-US" altLang="en-US">
              <a:solidFill>
                <a:schemeClr val="accent1"/>
              </a:solidFill>
              <a:ea typeface="MS PGothic" charset="-128"/>
            </a:endParaRPr>
          </a:p>
          <a:p>
            <a:pPr marL="0" indent="0">
              <a:buFont typeface="Arial" charset="0"/>
              <a:buNone/>
            </a:pPr>
            <a:r>
              <a:rPr lang="en-US" altLang="en-US">
                <a:ea typeface="MS PGothic" charset="-128"/>
              </a:rPr>
              <a:t>1-800-BANTING (226-8464)</a:t>
            </a:r>
          </a:p>
          <a:p>
            <a:pPr marL="0" indent="0">
              <a:buFont typeface="Arial" charset="0"/>
              <a:buNone/>
            </a:pPr>
            <a:endParaRPr lang="en-US" altLang="en-US">
              <a:ea typeface="MS PGothic" charset="-128"/>
            </a:endParaRPr>
          </a:p>
          <a:p>
            <a:pPr marL="0" indent="0">
              <a:buFont typeface="Arial" charset="0"/>
              <a:buNone/>
            </a:pPr>
            <a:r>
              <a:rPr lang="en-US" altLang="en-US">
                <a:ea typeface="MS PGothic" charset="-128"/>
                <a:hlinkClick r:id="rId4"/>
              </a:rPr>
              <a:t>http://diabetes.ca </a:t>
            </a:r>
            <a:r>
              <a:rPr lang="en-US" altLang="en-US">
                <a:solidFill>
                  <a:schemeClr val="accent1"/>
                </a:solidFill>
                <a:ea typeface="MS PGothic" charset="-128"/>
              </a:rPr>
              <a:t>– for people with diabetes</a:t>
            </a:r>
          </a:p>
          <a:p>
            <a:pPr marL="0" indent="0"/>
            <a:endParaRPr lang="en-US" altLang="en-US">
              <a:ea typeface="MS PGothic" charset="-128"/>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3"/>
          <p:cNvSpPr>
            <a:spLocks noGrp="1"/>
          </p:cNvSpPr>
          <p:nvPr>
            <p:ph type="body" idx="4294967295"/>
          </p:nvPr>
        </p:nvSpPr>
        <p:spPr>
          <a:xfrm>
            <a:off x="927100" y="1577975"/>
            <a:ext cx="7775575" cy="4114800"/>
          </a:xfrm>
        </p:spPr>
        <p:txBody>
          <a:bodyPr/>
          <a:lstStyle/>
          <a:p>
            <a:pPr>
              <a:lnSpc>
                <a:spcPct val="120000"/>
              </a:lnSpc>
            </a:pPr>
            <a:r>
              <a:rPr lang="en-US" altLang="en-US" b="0">
                <a:ea typeface="MS PGothic" charset="-128"/>
              </a:rPr>
              <a:t>Breastfeeding is beneficial in reducing risk</a:t>
            </a:r>
            <a:endParaRPr lang="en-CA" altLang="en-US" b="0">
              <a:ea typeface="MS PGothic" charset="-128"/>
            </a:endParaRPr>
          </a:p>
          <a:p>
            <a:pPr>
              <a:lnSpc>
                <a:spcPct val="120000"/>
              </a:lnSpc>
              <a:buFont typeface="Arial" charset="0"/>
              <a:buNone/>
            </a:pPr>
            <a:endParaRPr lang="en-CA" altLang="en-US" sz="1100" b="0">
              <a:ea typeface="MS PGothic" charset="-128"/>
            </a:endParaRPr>
          </a:p>
          <a:p>
            <a:pPr>
              <a:lnSpc>
                <a:spcPct val="120000"/>
              </a:lnSpc>
            </a:pPr>
            <a:r>
              <a:rPr lang="en-US" altLang="en-US" b="0">
                <a:ea typeface="MS PGothic" charset="-128"/>
              </a:rPr>
              <a:t>Obesity is a major modifiable risk factor</a:t>
            </a:r>
          </a:p>
          <a:p>
            <a:pPr>
              <a:lnSpc>
                <a:spcPct val="120000"/>
              </a:lnSpc>
            </a:pPr>
            <a:endParaRPr lang="en-US" altLang="en-US" sz="1400" b="0">
              <a:ea typeface="MS PGothic" charset="-128"/>
            </a:endParaRPr>
          </a:p>
          <a:p>
            <a:pPr>
              <a:lnSpc>
                <a:spcPct val="120000"/>
              </a:lnSpc>
            </a:pPr>
            <a:r>
              <a:rPr lang="en-US" altLang="en-US" b="0">
                <a:ea typeface="MS PGothic" charset="-128"/>
              </a:rPr>
              <a:t>Family-based healthy behaviour interventions with a behavioral component aimed at changes in diet and physical activity patterns have been shown to result in significant weight reduction in children and adolescents</a:t>
            </a:r>
            <a:endParaRPr lang="en-CA" altLang="en-US" b="0">
              <a:ea typeface="MS PGothic" charset="-128"/>
            </a:endParaRPr>
          </a:p>
        </p:txBody>
      </p:sp>
      <p:sp>
        <p:nvSpPr>
          <p:cNvPr id="22530" name="Title 2"/>
          <p:cNvSpPr txBox="1">
            <a:spLocks noChangeArrowheads="1"/>
          </p:cNvSpPr>
          <p:nvPr/>
        </p:nvSpPr>
        <p:spPr bwMode="auto">
          <a:xfrm>
            <a:off x="687388" y="835025"/>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3200" b="1">
                <a:solidFill>
                  <a:srgbClr val="1E3268"/>
                </a:solidFill>
                <a:latin typeface="Open Sans" charset="0"/>
              </a:rPr>
              <a:t>Prevention </a:t>
            </a:r>
          </a:p>
        </p:txBody>
      </p:sp>
      <p:sp>
        <p:nvSpPr>
          <p:cNvPr id="21508"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35.  Type 2 Diabetes in Children &amp; Adolescents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Rectangle 3"/>
          <p:cNvSpPr>
            <a:spLocks noGrp="1" noChangeArrowheads="1"/>
          </p:cNvSpPr>
          <p:nvPr>
            <p:ph type="body" idx="4294967295"/>
          </p:nvPr>
        </p:nvSpPr>
        <p:spPr>
          <a:xfrm>
            <a:off x="838200" y="1676400"/>
            <a:ext cx="7775575" cy="4114800"/>
          </a:xfrm>
        </p:spPr>
        <p:txBody>
          <a:bodyPr/>
          <a:lstStyle/>
          <a:p>
            <a:pPr>
              <a:lnSpc>
                <a:spcPct val="110000"/>
              </a:lnSpc>
            </a:pPr>
            <a:r>
              <a:rPr lang="en-US" altLang="en-US" b="0">
                <a:ea typeface="MS PGothic" charset="-128"/>
              </a:rPr>
              <a:t>The role of pharmacotherapy in the treatment of childhood obesity is controversial as there are few controlled trials and no long-term safety or efficacy data</a:t>
            </a:r>
          </a:p>
          <a:p>
            <a:pPr>
              <a:lnSpc>
                <a:spcPct val="110000"/>
              </a:lnSpc>
              <a:buFont typeface="Arial" charset="0"/>
              <a:buNone/>
            </a:pPr>
            <a:endParaRPr lang="en-US" altLang="en-US" sz="1200" b="0">
              <a:ea typeface="MS PGothic" charset="-128"/>
            </a:endParaRPr>
          </a:p>
          <a:p>
            <a:pPr>
              <a:lnSpc>
                <a:spcPct val="110000"/>
              </a:lnSpc>
            </a:pPr>
            <a:r>
              <a:rPr lang="en-US" altLang="en-US" b="0">
                <a:ea typeface="MS PGothic" charset="-128"/>
              </a:rPr>
              <a:t>Bariatric surgery in adolescents should be limited to exceptional cases and be performed only by experienced teams</a:t>
            </a:r>
            <a:endParaRPr lang="en-CA" altLang="en-US" b="0">
              <a:ea typeface="MS PGothic" charset="-128"/>
            </a:endParaRPr>
          </a:p>
          <a:p>
            <a:pPr>
              <a:lnSpc>
                <a:spcPct val="110000"/>
              </a:lnSpc>
            </a:pPr>
            <a:endParaRPr lang="en-US" altLang="en-US" b="0">
              <a:latin typeface="Arial" charset="0"/>
              <a:ea typeface="MS PGothic" charset="-128"/>
            </a:endParaRPr>
          </a:p>
        </p:txBody>
      </p:sp>
      <p:sp>
        <p:nvSpPr>
          <p:cNvPr id="24578" name="Title 2"/>
          <p:cNvSpPr txBox="1">
            <a:spLocks noChangeArrowheads="1"/>
          </p:cNvSpPr>
          <p:nvPr/>
        </p:nvSpPr>
        <p:spPr bwMode="auto">
          <a:xfrm>
            <a:off x="687388" y="9144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3200" b="1">
                <a:solidFill>
                  <a:srgbClr val="1E3268"/>
                </a:solidFill>
                <a:latin typeface="Open Sans" charset="0"/>
              </a:rPr>
              <a:t>Prevention </a:t>
            </a:r>
          </a:p>
        </p:txBody>
      </p:sp>
      <p:sp>
        <p:nvSpPr>
          <p:cNvPr id="22532"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35.  Type 2 Diabetes in Children &amp; Adolescents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idx="4294967295"/>
          </p:nvPr>
        </p:nvSpPr>
        <p:spPr>
          <a:xfrm>
            <a:off x="1371600" y="2286000"/>
            <a:ext cx="6629400" cy="1143000"/>
          </a:xfrm>
        </p:spPr>
        <p:txBody>
          <a:bodyPr/>
          <a:lstStyle/>
          <a:p>
            <a:pPr algn="ctr">
              <a:lnSpc>
                <a:spcPct val="200000"/>
              </a:lnSpc>
            </a:pPr>
            <a:r>
              <a:rPr lang="en-US" altLang="en-US" sz="3600">
                <a:ea typeface="MS PGothic" charset="-128"/>
              </a:rPr>
              <a:t>Screening and Diagnosis …</a:t>
            </a:r>
            <a:br>
              <a:rPr lang="en-US" altLang="en-US" sz="3600">
                <a:ea typeface="MS PGothic" charset="-128"/>
              </a:rPr>
            </a:br>
            <a:r>
              <a:rPr lang="en-US" altLang="en-US" sz="3600">
                <a:ea typeface="MS PGothic" charset="-128"/>
              </a:rPr>
              <a:t>Why is it worthwhile?</a:t>
            </a:r>
          </a:p>
        </p:txBody>
      </p:sp>
      <p:sp>
        <p:nvSpPr>
          <p:cNvPr id="23555" name="Text Box 3"/>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35.  Type 2 Diabetes in Children &amp; Adolescents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3519" name="Group 47"/>
          <p:cNvGraphicFramePr>
            <a:graphicFrameLocks noGrp="1"/>
          </p:cNvGraphicFramePr>
          <p:nvPr/>
        </p:nvGraphicFramePr>
        <p:xfrm>
          <a:off x="838200" y="1325563"/>
          <a:ext cx="7467600" cy="4694237"/>
        </p:xfrm>
        <a:graphic>
          <a:graphicData uri="http://schemas.openxmlformats.org/drawingml/2006/table">
            <a:tbl>
              <a:tblPr/>
              <a:tblGrid>
                <a:gridCol w="3886200"/>
                <a:gridCol w="3581400"/>
              </a:tblGrid>
              <a:tr h="426749">
                <a:tc>
                  <a:txBody>
                    <a:bodyPr/>
                    <a:lstStyle>
                      <a:lvl1pPr eaLnBrk="0" hangingPunct="0">
                        <a:lnSpc>
                          <a:spcPct val="90000"/>
                        </a:lnSpc>
                        <a:spcBef>
                          <a:spcPts val="925"/>
                        </a:spcBef>
                        <a:buFont typeface="Arial" charset="0"/>
                        <a:defRPr sz="2200" b="1">
                          <a:solidFill>
                            <a:srgbClr val="1E3268"/>
                          </a:solidFill>
                          <a:latin typeface="Open Sans" pitchFamily="34" charset="0"/>
                        </a:defRPr>
                      </a:lvl1pPr>
                      <a:lvl2pPr eaLnBrk="0" hangingPunct="0">
                        <a:lnSpc>
                          <a:spcPct val="90000"/>
                        </a:lnSpc>
                        <a:spcBef>
                          <a:spcPts val="463"/>
                        </a:spcBef>
                        <a:buFont typeface="Arial" charset="0"/>
                        <a:defRPr sz="2000">
                          <a:solidFill>
                            <a:srgbClr val="1E3268"/>
                          </a:solidFill>
                          <a:latin typeface="Open Sans Light" pitchFamily="34" charset="0"/>
                        </a:defRPr>
                      </a:lvl2pPr>
                      <a:lvl3pPr eaLnBrk="0" hangingPunct="0">
                        <a:lnSpc>
                          <a:spcPct val="90000"/>
                        </a:lnSpc>
                        <a:spcBef>
                          <a:spcPts val="463"/>
                        </a:spcBef>
                        <a:buFont typeface="Arial" charset="0"/>
                        <a:defRPr sz="1600">
                          <a:solidFill>
                            <a:srgbClr val="1E3268"/>
                          </a:solidFill>
                          <a:latin typeface="Open Sans Light" pitchFamily="34" charset="0"/>
                        </a:defRPr>
                      </a:lvl3pPr>
                      <a:lvl4pPr eaLnBrk="0" hangingPunct="0">
                        <a:lnSpc>
                          <a:spcPct val="90000"/>
                        </a:lnSpc>
                        <a:spcBef>
                          <a:spcPts val="463"/>
                        </a:spcBef>
                        <a:buFont typeface="Arial" charset="0"/>
                        <a:defRPr sz="1500">
                          <a:solidFill>
                            <a:srgbClr val="1E3268"/>
                          </a:solidFill>
                          <a:latin typeface="Open Sans Light" pitchFamily="34" charset="0"/>
                        </a:defRPr>
                      </a:lvl4pPr>
                      <a:lvl5pPr eaLnBrk="0" hangingPunct="0">
                        <a:lnSpc>
                          <a:spcPct val="90000"/>
                        </a:lnSpc>
                        <a:spcBef>
                          <a:spcPts val="463"/>
                        </a:spcBef>
                        <a:buFont typeface="Arial" charset="0"/>
                        <a:defRPr sz="1500">
                          <a:solidFill>
                            <a:srgbClr val="1E3268"/>
                          </a:solidFill>
                          <a:latin typeface="Open Sans Light" pitchFamily="34" charset="0"/>
                        </a:defRPr>
                      </a:lvl5pPr>
                      <a:lvl6pPr marL="21399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6pPr>
                      <a:lvl7pPr marL="25971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7pPr>
                      <a:lvl8pPr marL="30543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8pPr>
                      <a:lvl9pPr marL="35115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2200" b="1" i="0" u="none" strike="noStrike" cap="none" normalizeH="0" baseline="0" smtClean="0">
                          <a:ln>
                            <a:noFill/>
                          </a:ln>
                          <a:solidFill>
                            <a:srgbClr val="FFFFFF"/>
                          </a:solidFill>
                          <a:effectLst/>
                          <a:latin typeface="Arial" charset="0"/>
                          <a:cs typeface="Arial" charset="0"/>
                        </a:rPr>
                        <a:t>Clinical feature</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925"/>
                        </a:spcBef>
                        <a:buFont typeface="Arial" charset="0"/>
                        <a:defRPr sz="2200" b="1">
                          <a:solidFill>
                            <a:srgbClr val="1E3268"/>
                          </a:solidFill>
                          <a:latin typeface="Open Sans" pitchFamily="34" charset="0"/>
                        </a:defRPr>
                      </a:lvl1pPr>
                      <a:lvl2pPr eaLnBrk="0" hangingPunct="0">
                        <a:lnSpc>
                          <a:spcPct val="90000"/>
                        </a:lnSpc>
                        <a:spcBef>
                          <a:spcPts val="463"/>
                        </a:spcBef>
                        <a:buFont typeface="Arial" charset="0"/>
                        <a:defRPr sz="2000">
                          <a:solidFill>
                            <a:srgbClr val="1E3268"/>
                          </a:solidFill>
                          <a:latin typeface="Open Sans Light" pitchFamily="34" charset="0"/>
                        </a:defRPr>
                      </a:lvl2pPr>
                      <a:lvl3pPr eaLnBrk="0" hangingPunct="0">
                        <a:lnSpc>
                          <a:spcPct val="90000"/>
                        </a:lnSpc>
                        <a:spcBef>
                          <a:spcPts val="463"/>
                        </a:spcBef>
                        <a:buFont typeface="Arial" charset="0"/>
                        <a:defRPr sz="1600">
                          <a:solidFill>
                            <a:srgbClr val="1E3268"/>
                          </a:solidFill>
                          <a:latin typeface="Open Sans Light" pitchFamily="34" charset="0"/>
                        </a:defRPr>
                      </a:lvl3pPr>
                      <a:lvl4pPr eaLnBrk="0" hangingPunct="0">
                        <a:lnSpc>
                          <a:spcPct val="90000"/>
                        </a:lnSpc>
                        <a:spcBef>
                          <a:spcPts val="463"/>
                        </a:spcBef>
                        <a:buFont typeface="Arial" charset="0"/>
                        <a:defRPr sz="1500">
                          <a:solidFill>
                            <a:srgbClr val="1E3268"/>
                          </a:solidFill>
                          <a:latin typeface="Open Sans Light" pitchFamily="34" charset="0"/>
                        </a:defRPr>
                      </a:lvl4pPr>
                      <a:lvl5pPr eaLnBrk="0" hangingPunct="0">
                        <a:lnSpc>
                          <a:spcPct val="90000"/>
                        </a:lnSpc>
                        <a:spcBef>
                          <a:spcPts val="463"/>
                        </a:spcBef>
                        <a:buFont typeface="Arial" charset="0"/>
                        <a:defRPr sz="1500">
                          <a:solidFill>
                            <a:srgbClr val="1E3268"/>
                          </a:solidFill>
                          <a:latin typeface="Open Sans Light" pitchFamily="34" charset="0"/>
                        </a:defRPr>
                      </a:lvl5pPr>
                      <a:lvl6pPr marL="21399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6pPr>
                      <a:lvl7pPr marL="25971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7pPr>
                      <a:lvl8pPr marL="30543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8pPr>
                      <a:lvl9pPr marL="35115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2200" b="1" i="0" u="none" strike="noStrike" cap="none" normalizeH="0" baseline="0" smtClean="0">
                          <a:ln>
                            <a:noFill/>
                          </a:ln>
                          <a:solidFill>
                            <a:srgbClr val="FFFFFF"/>
                          </a:solidFill>
                          <a:effectLst/>
                          <a:latin typeface="Arial" charset="0"/>
                          <a:cs typeface="Arial" charset="0"/>
                        </a:rPr>
                        <a:t>Proportion (%)</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426749">
                <a:tc>
                  <a:txBody>
                    <a:bodyPr/>
                    <a:lstStyle>
                      <a:lvl1pPr eaLnBrk="0" hangingPunct="0">
                        <a:lnSpc>
                          <a:spcPct val="90000"/>
                        </a:lnSpc>
                        <a:spcBef>
                          <a:spcPts val="925"/>
                        </a:spcBef>
                        <a:buFont typeface="Arial" charset="0"/>
                        <a:defRPr sz="2200" b="1">
                          <a:solidFill>
                            <a:srgbClr val="1E3268"/>
                          </a:solidFill>
                          <a:latin typeface="Open Sans" pitchFamily="34" charset="0"/>
                        </a:defRPr>
                      </a:lvl1pPr>
                      <a:lvl2pPr eaLnBrk="0" hangingPunct="0">
                        <a:lnSpc>
                          <a:spcPct val="90000"/>
                        </a:lnSpc>
                        <a:spcBef>
                          <a:spcPts val="463"/>
                        </a:spcBef>
                        <a:buFont typeface="Arial" charset="0"/>
                        <a:defRPr sz="2000">
                          <a:solidFill>
                            <a:srgbClr val="1E3268"/>
                          </a:solidFill>
                          <a:latin typeface="Open Sans Light" pitchFamily="34" charset="0"/>
                        </a:defRPr>
                      </a:lvl2pPr>
                      <a:lvl3pPr eaLnBrk="0" hangingPunct="0">
                        <a:lnSpc>
                          <a:spcPct val="90000"/>
                        </a:lnSpc>
                        <a:spcBef>
                          <a:spcPts val="463"/>
                        </a:spcBef>
                        <a:buFont typeface="Arial" charset="0"/>
                        <a:defRPr sz="1600">
                          <a:solidFill>
                            <a:srgbClr val="1E3268"/>
                          </a:solidFill>
                          <a:latin typeface="Open Sans Light" pitchFamily="34" charset="0"/>
                        </a:defRPr>
                      </a:lvl3pPr>
                      <a:lvl4pPr eaLnBrk="0" hangingPunct="0">
                        <a:lnSpc>
                          <a:spcPct val="90000"/>
                        </a:lnSpc>
                        <a:spcBef>
                          <a:spcPts val="463"/>
                        </a:spcBef>
                        <a:buFont typeface="Arial" charset="0"/>
                        <a:defRPr sz="1500">
                          <a:solidFill>
                            <a:srgbClr val="1E3268"/>
                          </a:solidFill>
                          <a:latin typeface="Open Sans Light" pitchFamily="34" charset="0"/>
                        </a:defRPr>
                      </a:lvl4pPr>
                      <a:lvl5pPr eaLnBrk="0" hangingPunct="0">
                        <a:lnSpc>
                          <a:spcPct val="90000"/>
                        </a:lnSpc>
                        <a:spcBef>
                          <a:spcPts val="463"/>
                        </a:spcBef>
                        <a:buFont typeface="Arial" charset="0"/>
                        <a:defRPr sz="1500">
                          <a:solidFill>
                            <a:srgbClr val="1E3268"/>
                          </a:solidFill>
                          <a:latin typeface="Open Sans Light" pitchFamily="34" charset="0"/>
                        </a:defRPr>
                      </a:lvl5pPr>
                      <a:lvl6pPr marL="21399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6pPr>
                      <a:lvl7pPr marL="25971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7pPr>
                      <a:lvl8pPr marL="30543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8pPr>
                      <a:lvl9pPr marL="35115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rgbClr val="000000"/>
                          </a:solidFill>
                          <a:effectLst/>
                          <a:latin typeface="Arial" charset="0"/>
                          <a:cs typeface="Arial" charset="0"/>
                        </a:rPr>
                        <a:t>Asymptomatic</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alpha val="50000"/>
                      </a:schemeClr>
                    </a:solidFill>
                  </a:tcPr>
                </a:tc>
                <a:tc>
                  <a:txBody>
                    <a:bodyPr/>
                    <a:lstStyle>
                      <a:lvl1pPr eaLnBrk="0" hangingPunct="0">
                        <a:lnSpc>
                          <a:spcPct val="90000"/>
                        </a:lnSpc>
                        <a:spcBef>
                          <a:spcPts val="925"/>
                        </a:spcBef>
                        <a:buFont typeface="Arial" charset="0"/>
                        <a:defRPr sz="2200" b="1">
                          <a:solidFill>
                            <a:srgbClr val="1E3268"/>
                          </a:solidFill>
                          <a:latin typeface="Open Sans" pitchFamily="34" charset="0"/>
                        </a:defRPr>
                      </a:lvl1pPr>
                      <a:lvl2pPr eaLnBrk="0" hangingPunct="0">
                        <a:lnSpc>
                          <a:spcPct val="90000"/>
                        </a:lnSpc>
                        <a:spcBef>
                          <a:spcPts val="463"/>
                        </a:spcBef>
                        <a:buFont typeface="Arial" charset="0"/>
                        <a:defRPr sz="2000">
                          <a:solidFill>
                            <a:srgbClr val="1E3268"/>
                          </a:solidFill>
                          <a:latin typeface="Open Sans Light" pitchFamily="34" charset="0"/>
                        </a:defRPr>
                      </a:lvl2pPr>
                      <a:lvl3pPr eaLnBrk="0" hangingPunct="0">
                        <a:lnSpc>
                          <a:spcPct val="90000"/>
                        </a:lnSpc>
                        <a:spcBef>
                          <a:spcPts val="463"/>
                        </a:spcBef>
                        <a:buFont typeface="Arial" charset="0"/>
                        <a:defRPr sz="1600">
                          <a:solidFill>
                            <a:srgbClr val="1E3268"/>
                          </a:solidFill>
                          <a:latin typeface="Open Sans Light" pitchFamily="34" charset="0"/>
                        </a:defRPr>
                      </a:lvl3pPr>
                      <a:lvl4pPr eaLnBrk="0" hangingPunct="0">
                        <a:lnSpc>
                          <a:spcPct val="90000"/>
                        </a:lnSpc>
                        <a:spcBef>
                          <a:spcPts val="463"/>
                        </a:spcBef>
                        <a:buFont typeface="Arial" charset="0"/>
                        <a:defRPr sz="1500">
                          <a:solidFill>
                            <a:srgbClr val="1E3268"/>
                          </a:solidFill>
                          <a:latin typeface="Open Sans Light" pitchFamily="34" charset="0"/>
                        </a:defRPr>
                      </a:lvl4pPr>
                      <a:lvl5pPr eaLnBrk="0" hangingPunct="0">
                        <a:lnSpc>
                          <a:spcPct val="90000"/>
                        </a:lnSpc>
                        <a:spcBef>
                          <a:spcPts val="463"/>
                        </a:spcBef>
                        <a:buFont typeface="Arial" charset="0"/>
                        <a:defRPr sz="1500">
                          <a:solidFill>
                            <a:srgbClr val="1E3268"/>
                          </a:solidFill>
                          <a:latin typeface="Open Sans Light" pitchFamily="34" charset="0"/>
                        </a:defRPr>
                      </a:lvl5pPr>
                      <a:lvl6pPr marL="21399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6pPr>
                      <a:lvl7pPr marL="25971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7pPr>
                      <a:lvl8pPr marL="30543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8pPr>
                      <a:lvl9pPr marL="35115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rgbClr val="000000"/>
                          </a:solidFill>
                          <a:effectLst/>
                          <a:latin typeface="Arial" charset="0"/>
                          <a:cs typeface="Arial" charset="0"/>
                        </a:rPr>
                        <a:t>35%</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alpha val="50000"/>
                      </a:schemeClr>
                    </a:solidFill>
                  </a:tcPr>
                </a:tc>
              </a:tr>
              <a:tr h="426749">
                <a:tc>
                  <a:txBody>
                    <a:bodyPr/>
                    <a:lstStyle>
                      <a:lvl1pPr eaLnBrk="0" hangingPunct="0">
                        <a:lnSpc>
                          <a:spcPct val="90000"/>
                        </a:lnSpc>
                        <a:spcBef>
                          <a:spcPts val="925"/>
                        </a:spcBef>
                        <a:buFont typeface="Arial" charset="0"/>
                        <a:defRPr sz="2200" b="1">
                          <a:solidFill>
                            <a:srgbClr val="1E3268"/>
                          </a:solidFill>
                          <a:latin typeface="Open Sans" pitchFamily="34" charset="0"/>
                        </a:defRPr>
                      </a:lvl1pPr>
                      <a:lvl2pPr eaLnBrk="0" hangingPunct="0">
                        <a:lnSpc>
                          <a:spcPct val="90000"/>
                        </a:lnSpc>
                        <a:spcBef>
                          <a:spcPts val="463"/>
                        </a:spcBef>
                        <a:buFont typeface="Arial" charset="0"/>
                        <a:defRPr sz="2000">
                          <a:solidFill>
                            <a:srgbClr val="1E3268"/>
                          </a:solidFill>
                          <a:latin typeface="Open Sans Light" pitchFamily="34" charset="0"/>
                        </a:defRPr>
                      </a:lvl2pPr>
                      <a:lvl3pPr eaLnBrk="0" hangingPunct="0">
                        <a:lnSpc>
                          <a:spcPct val="90000"/>
                        </a:lnSpc>
                        <a:spcBef>
                          <a:spcPts val="463"/>
                        </a:spcBef>
                        <a:buFont typeface="Arial" charset="0"/>
                        <a:defRPr sz="1600">
                          <a:solidFill>
                            <a:srgbClr val="1E3268"/>
                          </a:solidFill>
                          <a:latin typeface="Open Sans Light" pitchFamily="34" charset="0"/>
                        </a:defRPr>
                      </a:lvl3pPr>
                      <a:lvl4pPr eaLnBrk="0" hangingPunct="0">
                        <a:lnSpc>
                          <a:spcPct val="90000"/>
                        </a:lnSpc>
                        <a:spcBef>
                          <a:spcPts val="463"/>
                        </a:spcBef>
                        <a:buFont typeface="Arial" charset="0"/>
                        <a:defRPr sz="1500">
                          <a:solidFill>
                            <a:srgbClr val="1E3268"/>
                          </a:solidFill>
                          <a:latin typeface="Open Sans Light" pitchFamily="34" charset="0"/>
                        </a:defRPr>
                      </a:lvl4pPr>
                      <a:lvl5pPr eaLnBrk="0" hangingPunct="0">
                        <a:lnSpc>
                          <a:spcPct val="90000"/>
                        </a:lnSpc>
                        <a:spcBef>
                          <a:spcPts val="463"/>
                        </a:spcBef>
                        <a:buFont typeface="Arial" charset="0"/>
                        <a:defRPr sz="1500">
                          <a:solidFill>
                            <a:srgbClr val="1E3268"/>
                          </a:solidFill>
                          <a:latin typeface="Open Sans Light" pitchFamily="34" charset="0"/>
                        </a:defRPr>
                      </a:lvl5pPr>
                      <a:lvl6pPr marL="21399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6pPr>
                      <a:lvl7pPr marL="25971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7pPr>
                      <a:lvl8pPr marL="30543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8pPr>
                      <a:lvl9pPr marL="35115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rgbClr val="000000"/>
                          </a:solidFill>
                          <a:effectLst/>
                          <a:latin typeface="Arial" charset="0"/>
                          <a:cs typeface="Arial" charset="0"/>
                        </a:rPr>
                        <a:t>Acanthosis nigricans</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alpha val="50000"/>
                      </a:schemeClr>
                    </a:solidFill>
                  </a:tcPr>
                </a:tc>
                <a:tc>
                  <a:txBody>
                    <a:bodyPr/>
                    <a:lstStyle>
                      <a:lvl1pPr eaLnBrk="0" hangingPunct="0">
                        <a:lnSpc>
                          <a:spcPct val="90000"/>
                        </a:lnSpc>
                        <a:spcBef>
                          <a:spcPts val="925"/>
                        </a:spcBef>
                        <a:buFont typeface="Arial" charset="0"/>
                        <a:defRPr sz="2200" b="1">
                          <a:solidFill>
                            <a:srgbClr val="1E3268"/>
                          </a:solidFill>
                          <a:latin typeface="Open Sans" pitchFamily="34" charset="0"/>
                        </a:defRPr>
                      </a:lvl1pPr>
                      <a:lvl2pPr eaLnBrk="0" hangingPunct="0">
                        <a:lnSpc>
                          <a:spcPct val="90000"/>
                        </a:lnSpc>
                        <a:spcBef>
                          <a:spcPts val="463"/>
                        </a:spcBef>
                        <a:buFont typeface="Arial" charset="0"/>
                        <a:defRPr sz="2000">
                          <a:solidFill>
                            <a:srgbClr val="1E3268"/>
                          </a:solidFill>
                          <a:latin typeface="Open Sans Light" pitchFamily="34" charset="0"/>
                        </a:defRPr>
                      </a:lvl2pPr>
                      <a:lvl3pPr eaLnBrk="0" hangingPunct="0">
                        <a:lnSpc>
                          <a:spcPct val="90000"/>
                        </a:lnSpc>
                        <a:spcBef>
                          <a:spcPts val="463"/>
                        </a:spcBef>
                        <a:buFont typeface="Arial" charset="0"/>
                        <a:defRPr sz="1600">
                          <a:solidFill>
                            <a:srgbClr val="1E3268"/>
                          </a:solidFill>
                          <a:latin typeface="Open Sans Light" pitchFamily="34" charset="0"/>
                        </a:defRPr>
                      </a:lvl3pPr>
                      <a:lvl4pPr eaLnBrk="0" hangingPunct="0">
                        <a:lnSpc>
                          <a:spcPct val="90000"/>
                        </a:lnSpc>
                        <a:spcBef>
                          <a:spcPts val="463"/>
                        </a:spcBef>
                        <a:buFont typeface="Arial" charset="0"/>
                        <a:defRPr sz="1500">
                          <a:solidFill>
                            <a:srgbClr val="1E3268"/>
                          </a:solidFill>
                          <a:latin typeface="Open Sans Light" pitchFamily="34" charset="0"/>
                        </a:defRPr>
                      </a:lvl4pPr>
                      <a:lvl5pPr eaLnBrk="0" hangingPunct="0">
                        <a:lnSpc>
                          <a:spcPct val="90000"/>
                        </a:lnSpc>
                        <a:spcBef>
                          <a:spcPts val="463"/>
                        </a:spcBef>
                        <a:buFont typeface="Arial" charset="0"/>
                        <a:defRPr sz="1500">
                          <a:solidFill>
                            <a:srgbClr val="1E3268"/>
                          </a:solidFill>
                          <a:latin typeface="Open Sans Light" pitchFamily="34" charset="0"/>
                        </a:defRPr>
                      </a:lvl5pPr>
                      <a:lvl6pPr marL="21399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6pPr>
                      <a:lvl7pPr marL="25971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7pPr>
                      <a:lvl8pPr marL="30543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8pPr>
                      <a:lvl9pPr marL="35115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rgbClr val="000000"/>
                          </a:solidFill>
                          <a:effectLst/>
                          <a:latin typeface="Arial" charset="0"/>
                          <a:cs typeface="Arial" charset="0"/>
                        </a:rPr>
                        <a:t>73%</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alpha val="50000"/>
                      </a:schemeClr>
                    </a:solidFill>
                  </a:tcPr>
                </a:tc>
              </a:tr>
              <a:tr h="426749">
                <a:tc>
                  <a:txBody>
                    <a:bodyPr/>
                    <a:lstStyle>
                      <a:lvl1pPr eaLnBrk="0" hangingPunct="0">
                        <a:lnSpc>
                          <a:spcPct val="90000"/>
                        </a:lnSpc>
                        <a:spcBef>
                          <a:spcPts val="925"/>
                        </a:spcBef>
                        <a:buFont typeface="Arial" charset="0"/>
                        <a:defRPr sz="2200" b="1">
                          <a:solidFill>
                            <a:srgbClr val="1E3268"/>
                          </a:solidFill>
                          <a:latin typeface="Open Sans" pitchFamily="34" charset="0"/>
                        </a:defRPr>
                      </a:lvl1pPr>
                      <a:lvl2pPr eaLnBrk="0" hangingPunct="0">
                        <a:lnSpc>
                          <a:spcPct val="90000"/>
                        </a:lnSpc>
                        <a:spcBef>
                          <a:spcPts val="463"/>
                        </a:spcBef>
                        <a:buFont typeface="Arial" charset="0"/>
                        <a:defRPr sz="2000">
                          <a:solidFill>
                            <a:srgbClr val="1E3268"/>
                          </a:solidFill>
                          <a:latin typeface="Open Sans Light" pitchFamily="34" charset="0"/>
                        </a:defRPr>
                      </a:lvl2pPr>
                      <a:lvl3pPr eaLnBrk="0" hangingPunct="0">
                        <a:lnSpc>
                          <a:spcPct val="90000"/>
                        </a:lnSpc>
                        <a:spcBef>
                          <a:spcPts val="463"/>
                        </a:spcBef>
                        <a:buFont typeface="Arial" charset="0"/>
                        <a:defRPr sz="1600">
                          <a:solidFill>
                            <a:srgbClr val="1E3268"/>
                          </a:solidFill>
                          <a:latin typeface="Open Sans Light" pitchFamily="34" charset="0"/>
                        </a:defRPr>
                      </a:lvl3pPr>
                      <a:lvl4pPr eaLnBrk="0" hangingPunct="0">
                        <a:lnSpc>
                          <a:spcPct val="90000"/>
                        </a:lnSpc>
                        <a:spcBef>
                          <a:spcPts val="463"/>
                        </a:spcBef>
                        <a:buFont typeface="Arial" charset="0"/>
                        <a:defRPr sz="1500">
                          <a:solidFill>
                            <a:srgbClr val="1E3268"/>
                          </a:solidFill>
                          <a:latin typeface="Open Sans Light" pitchFamily="34" charset="0"/>
                        </a:defRPr>
                      </a:lvl4pPr>
                      <a:lvl5pPr eaLnBrk="0" hangingPunct="0">
                        <a:lnSpc>
                          <a:spcPct val="90000"/>
                        </a:lnSpc>
                        <a:spcBef>
                          <a:spcPts val="463"/>
                        </a:spcBef>
                        <a:buFont typeface="Arial" charset="0"/>
                        <a:defRPr sz="1500">
                          <a:solidFill>
                            <a:srgbClr val="1E3268"/>
                          </a:solidFill>
                          <a:latin typeface="Open Sans Light" pitchFamily="34" charset="0"/>
                        </a:defRPr>
                      </a:lvl5pPr>
                      <a:lvl6pPr marL="21399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6pPr>
                      <a:lvl7pPr marL="25971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7pPr>
                      <a:lvl8pPr marL="30543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8pPr>
                      <a:lvl9pPr marL="35115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rgbClr val="000000"/>
                          </a:solidFill>
                          <a:effectLst/>
                          <a:latin typeface="Arial" charset="0"/>
                          <a:cs typeface="Arial" charset="0"/>
                        </a:rPr>
                        <a:t>Obesity</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alpha val="50000"/>
                      </a:schemeClr>
                    </a:solidFill>
                  </a:tcPr>
                </a:tc>
                <a:tc>
                  <a:txBody>
                    <a:bodyPr/>
                    <a:lstStyle>
                      <a:lvl1pPr eaLnBrk="0" hangingPunct="0">
                        <a:lnSpc>
                          <a:spcPct val="90000"/>
                        </a:lnSpc>
                        <a:spcBef>
                          <a:spcPts val="925"/>
                        </a:spcBef>
                        <a:buFont typeface="Arial" charset="0"/>
                        <a:defRPr sz="2200" b="1">
                          <a:solidFill>
                            <a:srgbClr val="1E3268"/>
                          </a:solidFill>
                          <a:latin typeface="Open Sans" pitchFamily="34" charset="0"/>
                        </a:defRPr>
                      </a:lvl1pPr>
                      <a:lvl2pPr eaLnBrk="0" hangingPunct="0">
                        <a:lnSpc>
                          <a:spcPct val="90000"/>
                        </a:lnSpc>
                        <a:spcBef>
                          <a:spcPts val="463"/>
                        </a:spcBef>
                        <a:buFont typeface="Arial" charset="0"/>
                        <a:defRPr sz="2000">
                          <a:solidFill>
                            <a:srgbClr val="1E3268"/>
                          </a:solidFill>
                          <a:latin typeface="Open Sans Light" pitchFamily="34" charset="0"/>
                        </a:defRPr>
                      </a:lvl2pPr>
                      <a:lvl3pPr eaLnBrk="0" hangingPunct="0">
                        <a:lnSpc>
                          <a:spcPct val="90000"/>
                        </a:lnSpc>
                        <a:spcBef>
                          <a:spcPts val="463"/>
                        </a:spcBef>
                        <a:buFont typeface="Arial" charset="0"/>
                        <a:defRPr sz="1600">
                          <a:solidFill>
                            <a:srgbClr val="1E3268"/>
                          </a:solidFill>
                          <a:latin typeface="Open Sans Light" pitchFamily="34" charset="0"/>
                        </a:defRPr>
                      </a:lvl3pPr>
                      <a:lvl4pPr eaLnBrk="0" hangingPunct="0">
                        <a:lnSpc>
                          <a:spcPct val="90000"/>
                        </a:lnSpc>
                        <a:spcBef>
                          <a:spcPts val="463"/>
                        </a:spcBef>
                        <a:buFont typeface="Arial" charset="0"/>
                        <a:defRPr sz="1500">
                          <a:solidFill>
                            <a:srgbClr val="1E3268"/>
                          </a:solidFill>
                          <a:latin typeface="Open Sans Light" pitchFamily="34" charset="0"/>
                        </a:defRPr>
                      </a:lvl4pPr>
                      <a:lvl5pPr eaLnBrk="0" hangingPunct="0">
                        <a:lnSpc>
                          <a:spcPct val="90000"/>
                        </a:lnSpc>
                        <a:spcBef>
                          <a:spcPts val="463"/>
                        </a:spcBef>
                        <a:buFont typeface="Arial" charset="0"/>
                        <a:defRPr sz="1500">
                          <a:solidFill>
                            <a:srgbClr val="1E3268"/>
                          </a:solidFill>
                          <a:latin typeface="Open Sans Light" pitchFamily="34" charset="0"/>
                        </a:defRPr>
                      </a:lvl5pPr>
                      <a:lvl6pPr marL="21399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6pPr>
                      <a:lvl7pPr marL="25971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7pPr>
                      <a:lvl8pPr marL="30543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8pPr>
                      <a:lvl9pPr marL="35115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rgbClr val="000000"/>
                          </a:solidFill>
                          <a:effectLst/>
                          <a:latin typeface="Arial" charset="0"/>
                          <a:cs typeface="Arial" charset="0"/>
                        </a:rPr>
                        <a:t>95%</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alpha val="50000"/>
                      </a:schemeClr>
                    </a:solidFill>
                  </a:tcPr>
                </a:tc>
              </a:tr>
              <a:tr h="426749">
                <a:tc>
                  <a:txBody>
                    <a:bodyPr/>
                    <a:lstStyle>
                      <a:lvl1pPr eaLnBrk="0" hangingPunct="0">
                        <a:lnSpc>
                          <a:spcPct val="90000"/>
                        </a:lnSpc>
                        <a:spcBef>
                          <a:spcPts val="925"/>
                        </a:spcBef>
                        <a:buFont typeface="Arial" charset="0"/>
                        <a:defRPr sz="2200" b="1">
                          <a:solidFill>
                            <a:srgbClr val="1E3268"/>
                          </a:solidFill>
                          <a:latin typeface="Open Sans" pitchFamily="34" charset="0"/>
                        </a:defRPr>
                      </a:lvl1pPr>
                      <a:lvl2pPr eaLnBrk="0" hangingPunct="0">
                        <a:lnSpc>
                          <a:spcPct val="90000"/>
                        </a:lnSpc>
                        <a:spcBef>
                          <a:spcPts val="463"/>
                        </a:spcBef>
                        <a:buFont typeface="Arial" charset="0"/>
                        <a:defRPr sz="2000">
                          <a:solidFill>
                            <a:srgbClr val="1E3268"/>
                          </a:solidFill>
                          <a:latin typeface="Open Sans Light" pitchFamily="34" charset="0"/>
                        </a:defRPr>
                      </a:lvl2pPr>
                      <a:lvl3pPr eaLnBrk="0" hangingPunct="0">
                        <a:lnSpc>
                          <a:spcPct val="90000"/>
                        </a:lnSpc>
                        <a:spcBef>
                          <a:spcPts val="463"/>
                        </a:spcBef>
                        <a:buFont typeface="Arial" charset="0"/>
                        <a:defRPr sz="1600">
                          <a:solidFill>
                            <a:srgbClr val="1E3268"/>
                          </a:solidFill>
                          <a:latin typeface="Open Sans Light" pitchFamily="34" charset="0"/>
                        </a:defRPr>
                      </a:lvl3pPr>
                      <a:lvl4pPr eaLnBrk="0" hangingPunct="0">
                        <a:lnSpc>
                          <a:spcPct val="90000"/>
                        </a:lnSpc>
                        <a:spcBef>
                          <a:spcPts val="463"/>
                        </a:spcBef>
                        <a:buFont typeface="Arial" charset="0"/>
                        <a:defRPr sz="1500">
                          <a:solidFill>
                            <a:srgbClr val="1E3268"/>
                          </a:solidFill>
                          <a:latin typeface="Open Sans Light" pitchFamily="34" charset="0"/>
                        </a:defRPr>
                      </a:lvl4pPr>
                      <a:lvl5pPr eaLnBrk="0" hangingPunct="0">
                        <a:lnSpc>
                          <a:spcPct val="90000"/>
                        </a:lnSpc>
                        <a:spcBef>
                          <a:spcPts val="463"/>
                        </a:spcBef>
                        <a:buFont typeface="Arial" charset="0"/>
                        <a:defRPr sz="1500">
                          <a:solidFill>
                            <a:srgbClr val="1E3268"/>
                          </a:solidFill>
                          <a:latin typeface="Open Sans Light" pitchFamily="34" charset="0"/>
                        </a:defRPr>
                      </a:lvl5pPr>
                      <a:lvl6pPr marL="21399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6pPr>
                      <a:lvl7pPr marL="25971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7pPr>
                      <a:lvl8pPr marL="30543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8pPr>
                      <a:lvl9pPr marL="35115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rgbClr val="000000"/>
                          </a:solidFill>
                          <a:effectLst/>
                          <a:latin typeface="Arial" charset="0"/>
                          <a:cs typeface="Arial" charset="0"/>
                        </a:rPr>
                        <a:t>Ketosis</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alpha val="50000"/>
                      </a:schemeClr>
                    </a:solidFill>
                  </a:tcPr>
                </a:tc>
                <a:tc>
                  <a:txBody>
                    <a:bodyPr/>
                    <a:lstStyle>
                      <a:lvl1pPr eaLnBrk="0" hangingPunct="0">
                        <a:lnSpc>
                          <a:spcPct val="90000"/>
                        </a:lnSpc>
                        <a:spcBef>
                          <a:spcPts val="925"/>
                        </a:spcBef>
                        <a:buFont typeface="Arial" charset="0"/>
                        <a:defRPr sz="2200" b="1">
                          <a:solidFill>
                            <a:srgbClr val="1E3268"/>
                          </a:solidFill>
                          <a:latin typeface="Open Sans" pitchFamily="34" charset="0"/>
                        </a:defRPr>
                      </a:lvl1pPr>
                      <a:lvl2pPr eaLnBrk="0" hangingPunct="0">
                        <a:lnSpc>
                          <a:spcPct val="90000"/>
                        </a:lnSpc>
                        <a:spcBef>
                          <a:spcPts val="463"/>
                        </a:spcBef>
                        <a:buFont typeface="Arial" charset="0"/>
                        <a:defRPr sz="2000">
                          <a:solidFill>
                            <a:srgbClr val="1E3268"/>
                          </a:solidFill>
                          <a:latin typeface="Open Sans Light" pitchFamily="34" charset="0"/>
                        </a:defRPr>
                      </a:lvl2pPr>
                      <a:lvl3pPr eaLnBrk="0" hangingPunct="0">
                        <a:lnSpc>
                          <a:spcPct val="90000"/>
                        </a:lnSpc>
                        <a:spcBef>
                          <a:spcPts val="463"/>
                        </a:spcBef>
                        <a:buFont typeface="Arial" charset="0"/>
                        <a:defRPr sz="1600">
                          <a:solidFill>
                            <a:srgbClr val="1E3268"/>
                          </a:solidFill>
                          <a:latin typeface="Open Sans Light" pitchFamily="34" charset="0"/>
                        </a:defRPr>
                      </a:lvl3pPr>
                      <a:lvl4pPr eaLnBrk="0" hangingPunct="0">
                        <a:lnSpc>
                          <a:spcPct val="90000"/>
                        </a:lnSpc>
                        <a:spcBef>
                          <a:spcPts val="463"/>
                        </a:spcBef>
                        <a:buFont typeface="Arial" charset="0"/>
                        <a:defRPr sz="1500">
                          <a:solidFill>
                            <a:srgbClr val="1E3268"/>
                          </a:solidFill>
                          <a:latin typeface="Open Sans Light" pitchFamily="34" charset="0"/>
                        </a:defRPr>
                      </a:lvl4pPr>
                      <a:lvl5pPr eaLnBrk="0" hangingPunct="0">
                        <a:lnSpc>
                          <a:spcPct val="90000"/>
                        </a:lnSpc>
                        <a:spcBef>
                          <a:spcPts val="463"/>
                        </a:spcBef>
                        <a:buFont typeface="Arial" charset="0"/>
                        <a:defRPr sz="1500">
                          <a:solidFill>
                            <a:srgbClr val="1E3268"/>
                          </a:solidFill>
                          <a:latin typeface="Open Sans Light" pitchFamily="34" charset="0"/>
                        </a:defRPr>
                      </a:lvl5pPr>
                      <a:lvl6pPr marL="21399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6pPr>
                      <a:lvl7pPr marL="25971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7pPr>
                      <a:lvl8pPr marL="30543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8pPr>
                      <a:lvl9pPr marL="35115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rgbClr val="000000"/>
                          </a:solidFill>
                          <a:effectLst/>
                          <a:latin typeface="Arial" charset="0"/>
                          <a:cs typeface="Arial" charset="0"/>
                        </a:rPr>
                        <a:t>44%</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alpha val="50000"/>
                      </a:schemeClr>
                    </a:solidFill>
                  </a:tcPr>
                </a:tc>
              </a:tr>
              <a:tr h="426749">
                <a:tc>
                  <a:txBody>
                    <a:bodyPr/>
                    <a:lstStyle>
                      <a:lvl1pPr eaLnBrk="0" hangingPunct="0">
                        <a:lnSpc>
                          <a:spcPct val="90000"/>
                        </a:lnSpc>
                        <a:spcBef>
                          <a:spcPts val="925"/>
                        </a:spcBef>
                        <a:buFont typeface="Arial" charset="0"/>
                        <a:defRPr sz="2200" b="1">
                          <a:solidFill>
                            <a:srgbClr val="1E3268"/>
                          </a:solidFill>
                          <a:latin typeface="Open Sans" pitchFamily="34" charset="0"/>
                        </a:defRPr>
                      </a:lvl1pPr>
                      <a:lvl2pPr eaLnBrk="0" hangingPunct="0">
                        <a:lnSpc>
                          <a:spcPct val="90000"/>
                        </a:lnSpc>
                        <a:spcBef>
                          <a:spcPts val="463"/>
                        </a:spcBef>
                        <a:buFont typeface="Arial" charset="0"/>
                        <a:defRPr sz="2000">
                          <a:solidFill>
                            <a:srgbClr val="1E3268"/>
                          </a:solidFill>
                          <a:latin typeface="Open Sans Light" pitchFamily="34" charset="0"/>
                        </a:defRPr>
                      </a:lvl2pPr>
                      <a:lvl3pPr eaLnBrk="0" hangingPunct="0">
                        <a:lnSpc>
                          <a:spcPct val="90000"/>
                        </a:lnSpc>
                        <a:spcBef>
                          <a:spcPts val="463"/>
                        </a:spcBef>
                        <a:buFont typeface="Arial" charset="0"/>
                        <a:defRPr sz="1600">
                          <a:solidFill>
                            <a:srgbClr val="1E3268"/>
                          </a:solidFill>
                          <a:latin typeface="Open Sans Light" pitchFamily="34" charset="0"/>
                        </a:defRPr>
                      </a:lvl3pPr>
                      <a:lvl4pPr eaLnBrk="0" hangingPunct="0">
                        <a:lnSpc>
                          <a:spcPct val="90000"/>
                        </a:lnSpc>
                        <a:spcBef>
                          <a:spcPts val="463"/>
                        </a:spcBef>
                        <a:buFont typeface="Arial" charset="0"/>
                        <a:defRPr sz="1500">
                          <a:solidFill>
                            <a:srgbClr val="1E3268"/>
                          </a:solidFill>
                          <a:latin typeface="Open Sans Light" pitchFamily="34" charset="0"/>
                        </a:defRPr>
                      </a:lvl4pPr>
                      <a:lvl5pPr eaLnBrk="0" hangingPunct="0">
                        <a:lnSpc>
                          <a:spcPct val="90000"/>
                        </a:lnSpc>
                        <a:spcBef>
                          <a:spcPts val="463"/>
                        </a:spcBef>
                        <a:buFont typeface="Arial" charset="0"/>
                        <a:defRPr sz="1500">
                          <a:solidFill>
                            <a:srgbClr val="1E3268"/>
                          </a:solidFill>
                          <a:latin typeface="Open Sans Light" pitchFamily="34" charset="0"/>
                        </a:defRPr>
                      </a:lvl5pPr>
                      <a:lvl6pPr marL="21399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6pPr>
                      <a:lvl7pPr marL="25971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7pPr>
                      <a:lvl8pPr marL="30543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8pPr>
                      <a:lvl9pPr marL="35115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rgbClr val="000000"/>
                          </a:solidFill>
                          <a:effectLst/>
                          <a:latin typeface="Arial" charset="0"/>
                          <a:cs typeface="Arial" charset="0"/>
                        </a:rPr>
                        <a:t>Diabetic ketoacidosis</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alpha val="50000"/>
                      </a:schemeClr>
                    </a:solidFill>
                  </a:tcPr>
                </a:tc>
                <a:tc>
                  <a:txBody>
                    <a:bodyPr/>
                    <a:lstStyle>
                      <a:lvl1pPr eaLnBrk="0" hangingPunct="0">
                        <a:lnSpc>
                          <a:spcPct val="90000"/>
                        </a:lnSpc>
                        <a:spcBef>
                          <a:spcPts val="925"/>
                        </a:spcBef>
                        <a:buFont typeface="Arial" charset="0"/>
                        <a:defRPr sz="2200" b="1">
                          <a:solidFill>
                            <a:srgbClr val="1E3268"/>
                          </a:solidFill>
                          <a:latin typeface="Open Sans" pitchFamily="34" charset="0"/>
                        </a:defRPr>
                      </a:lvl1pPr>
                      <a:lvl2pPr eaLnBrk="0" hangingPunct="0">
                        <a:lnSpc>
                          <a:spcPct val="90000"/>
                        </a:lnSpc>
                        <a:spcBef>
                          <a:spcPts val="463"/>
                        </a:spcBef>
                        <a:buFont typeface="Arial" charset="0"/>
                        <a:defRPr sz="2000">
                          <a:solidFill>
                            <a:srgbClr val="1E3268"/>
                          </a:solidFill>
                          <a:latin typeface="Open Sans Light" pitchFamily="34" charset="0"/>
                        </a:defRPr>
                      </a:lvl2pPr>
                      <a:lvl3pPr eaLnBrk="0" hangingPunct="0">
                        <a:lnSpc>
                          <a:spcPct val="90000"/>
                        </a:lnSpc>
                        <a:spcBef>
                          <a:spcPts val="463"/>
                        </a:spcBef>
                        <a:buFont typeface="Arial" charset="0"/>
                        <a:defRPr sz="1600">
                          <a:solidFill>
                            <a:srgbClr val="1E3268"/>
                          </a:solidFill>
                          <a:latin typeface="Open Sans Light" pitchFamily="34" charset="0"/>
                        </a:defRPr>
                      </a:lvl3pPr>
                      <a:lvl4pPr eaLnBrk="0" hangingPunct="0">
                        <a:lnSpc>
                          <a:spcPct val="90000"/>
                        </a:lnSpc>
                        <a:spcBef>
                          <a:spcPts val="463"/>
                        </a:spcBef>
                        <a:buFont typeface="Arial" charset="0"/>
                        <a:defRPr sz="1500">
                          <a:solidFill>
                            <a:srgbClr val="1E3268"/>
                          </a:solidFill>
                          <a:latin typeface="Open Sans Light" pitchFamily="34" charset="0"/>
                        </a:defRPr>
                      </a:lvl4pPr>
                      <a:lvl5pPr eaLnBrk="0" hangingPunct="0">
                        <a:lnSpc>
                          <a:spcPct val="90000"/>
                        </a:lnSpc>
                        <a:spcBef>
                          <a:spcPts val="463"/>
                        </a:spcBef>
                        <a:buFont typeface="Arial" charset="0"/>
                        <a:defRPr sz="1500">
                          <a:solidFill>
                            <a:srgbClr val="1E3268"/>
                          </a:solidFill>
                          <a:latin typeface="Open Sans Light" pitchFamily="34" charset="0"/>
                        </a:defRPr>
                      </a:lvl5pPr>
                      <a:lvl6pPr marL="21399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6pPr>
                      <a:lvl7pPr marL="25971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7pPr>
                      <a:lvl8pPr marL="30543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8pPr>
                      <a:lvl9pPr marL="35115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rgbClr val="000000"/>
                          </a:solidFill>
                          <a:effectLst/>
                          <a:latin typeface="Arial" charset="0"/>
                          <a:cs typeface="Arial" charset="0"/>
                        </a:rPr>
                        <a:t>10%</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alpha val="50000"/>
                      </a:schemeClr>
                    </a:solidFill>
                  </a:tcPr>
                </a:tc>
              </a:tr>
              <a:tr h="426749">
                <a:tc>
                  <a:txBody>
                    <a:bodyPr/>
                    <a:lstStyle>
                      <a:lvl1pPr eaLnBrk="0" hangingPunct="0">
                        <a:lnSpc>
                          <a:spcPct val="90000"/>
                        </a:lnSpc>
                        <a:spcBef>
                          <a:spcPts val="925"/>
                        </a:spcBef>
                        <a:buFont typeface="Arial" charset="0"/>
                        <a:defRPr sz="2200" b="1">
                          <a:solidFill>
                            <a:srgbClr val="1E3268"/>
                          </a:solidFill>
                          <a:latin typeface="Open Sans" pitchFamily="34" charset="0"/>
                        </a:defRPr>
                      </a:lvl1pPr>
                      <a:lvl2pPr eaLnBrk="0" hangingPunct="0">
                        <a:lnSpc>
                          <a:spcPct val="90000"/>
                        </a:lnSpc>
                        <a:spcBef>
                          <a:spcPts val="463"/>
                        </a:spcBef>
                        <a:buFont typeface="Arial" charset="0"/>
                        <a:defRPr sz="2000">
                          <a:solidFill>
                            <a:srgbClr val="1E3268"/>
                          </a:solidFill>
                          <a:latin typeface="Open Sans Light" pitchFamily="34" charset="0"/>
                        </a:defRPr>
                      </a:lvl2pPr>
                      <a:lvl3pPr eaLnBrk="0" hangingPunct="0">
                        <a:lnSpc>
                          <a:spcPct val="90000"/>
                        </a:lnSpc>
                        <a:spcBef>
                          <a:spcPts val="463"/>
                        </a:spcBef>
                        <a:buFont typeface="Arial" charset="0"/>
                        <a:defRPr sz="1600">
                          <a:solidFill>
                            <a:srgbClr val="1E3268"/>
                          </a:solidFill>
                          <a:latin typeface="Open Sans Light" pitchFamily="34" charset="0"/>
                        </a:defRPr>
                      </a:lvl3pPr>
                      <a:lvl4pPr eaLnBrk="0" hangingPunct="0">
                        <a:lnSpc>
                          <a:spcPct val="90000"/>
                        </a:lnSpc>
                        <a:spcBef>
                          <a:spcPts val="463"/>
                        </a:spcBef>
                        <a:buFont typeface="Arial" charset="0"/>
                        <a:defRPr sz="1500">
                          <a:solidFill>
                            <a:srgbClr val="1E3268"/>
                          </a:solidFill>
                          <a:latin typeface="Open Sans Light" pitchFamily="34" charset="0"/>
                        </a:defRPr>
                      </a:lvl4pPr>
                      <a:lvl5pPr eaLnBrk="0" hangingPunct="0">
                        <a:lnSpc>
                          <a:spcPct val="90000"/>
                        </a:lnSpc>
                        <a:spcBef>
                          <a:spcPts val="463"/>
                        </a:spcBef>
                        <a:buFont typeface="Arial" charset="0"/>
                        <a:defRPr sz="1500">
                          <a:solidFill>
                            <a:srgbClr val="1E3268"/>
                          </a:solidFill>
                          <a:latin typeface="Open Sans Light" pitchFamily="34" charset="0"/>
                        </a:defRPr>
                      </a:lvl5pPr>
                      <a:lvl6pPr marL="21399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6pPr>
                      <a:lvl7pPr marL="25971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7pPr>
                      <a:lvl8pPr marL="30543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8pPr>
                      <a:lvl9pPr marL="35115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rgbClr val="000000"/>
                          </a:solidFill>
                          <a:effectLst/>
                          <a:latin typeface="Arial" charset="0"/>
                          <a:cs typeface="Arial" charset="0"/>
                        </a:rPr>
                        <a:t>PCOS</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alpha val="50000"/>
                      </a:schemeClr>
                    </a:solidFill>
                  </a:tcPr>
                </a:tc>
                <a:tc>
                  <a:txBody>
                    <a:bodyPr/>
                    <a:lstStyle>
                      <a:lvl1pPr eaLnBrk="0" hangingPunct="0">
                        <a:lnSpc>
                          <a:spcPct val="90000"/>
                        </a:lnSpc>
                        <a:spcBef>
                          <a:spcPts val="925"/>
                        </a:spcBef>
                        <a:buFont typeface="Arial" charset="0"/>
                        <a:defRPr sz="2200" b="1">
                          <a:solidFill>
                            <a:srgbClr val="1E3268"/>
                          </a:solidFill>
                          <a:latin typeface="Open Sans" pitchFamily="34" charset="0"/>
                        </a:defRPr>
                      </a:lvl1pPr>
                      <a:lvl2pPr eaLnBrk="0" hangingPunct="0">
                        <a:lnSpc>
                          <a:spcPct val="90000"/>
                        </a:lnSpc>
                        <a:spcBef>
                          <a:spcPts val="463"/>
                        </a:spcBef>
                        <a:buFont typeface="Arial" charset="0"/>
                        <a:defRPr sz="2000">
                          <a:solidFill>
                            <a:srgbClr val="1E3268"/>
                          </a:solidFill>
                          <a:latin typeface="Open Sans Light" pitchFamily="34" charset="0"/>
                        </a:defRPr>
                      </a:lvl2pPr>
                      <a:lvl3pPr eaLnBrk="0" hangingPunct="0">
                        <a:lnSpc>
                          <a:spcPct val="90000"/>
                        </a:lnSpc>
                        <a:spcBef>
                          <a:spcPts val="463"/>
                        </a:spcBef>
                        <a:buFont typeface="Arial" charset="0"/>
                        <a:defRPr sz="1600">
                          <a:solidFill>
                            <a:srgbClr val="1E3268"/>
                          </a:solidFill>
                          <a:latin typeface="Open Sans Light" pitchFamily="34" charset="0"/>
                        </a:defRPr>
                      </a:lvl3pPr>
                      <a:lvl4pPr eaLnBrk="0" hangingPunct="0">
                        <a:lnSpc>
                          <a:spcPct val="90000"/>
                        </a:lnSpc>
                        <a:spcBef>
                          <a:spcPts val="463"/>
                        </a:spcBef>
                        <a:buFont typeface="Arial" charset="0"/>
                        <a:defRPr sz="1500">
                          <a:solidFill>
                            <a:srgbClr val="1E3268"/>
                          </a:solidFill>
                          <a:latin typeface="Open Sans Light" pitchFamily="34" charset="0"/>
                        </a:defRPr>
                      </a:lvl4pPr>
                      <a:lvl5pPr eaLnBrk="0" hangingPunct="0">
                        <a:lnSpc>
                          <a:spcPct val="90000"/>
                        </a:lnSpc>
                        <a:spcBef>
                          <a:spcPts val="463"/>
                        </a:spcBef>
                        <a:buFont typeface="Arial" charset="0"/>
                        <a:defRPr sz="1500">
                          <a:solidFill>
                            <a:srgbClr val="1E3268"/>
                          </a:solidFill>
                          <a:latin typeface="Open Sans Light" pitchFamily="34" charset="0"/>
                        </a:defRPr>
                      </a:lvl5pPr>
                      <a:lvl6pPr marL="21399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6pPr>
                      <a:lvl7pPr marL="25971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7pPr>
                      <a:lvl8pPr marL="30543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8pPr>
                      <a:lvl9pPr marL="35115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rgbClr val="000000"/>
                          </a:solidFill>
                          <a:effectLst/>
                          <a:latin typeface="Arial" charset="0"/>
                          <a:cs typeface="Arial" charset="0"/>
                        </a:rPr>
                        <a:t>12.1%</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alpha val="50000"/>
                      </a:schemeClr>
                    </a:solidFill>
                  </a:tcPr>
                </a:tc>
              </a:tr>
              <a:tr h="426749">
                <a:tc>
                  <a:txBody>
                    <a:bodyPr/>
                    <a:lstStyle>
                      <a:lvl1pPr eaLnBrk="0" hangingPunct="0">
                        <a:lnSpc>
                          <a:spcPct val="90000"/>
                        </a:lnSpc>
                        <a:spcBef>
                          <a:spcPts val="925"/>
                        </a:spcBef>
                        <a:buFont typeface="Arial" charset="0"/>
                        <a:defRPr sz="2200" b="1">
                          <a:solidFill>
                            <a:srgbClr val="1E3268"/>
                          </a:solidFill>
                          <a:latin typeface="Open Sans" pitchFamily="34" charset="0"/>
                        </a:defRPr>
                      </a:lvl1pPr>
                      <a:lvl2pPr eaLnBrk="0" hangingPunct="0">
                        <a:lnSpc>
                          <a:spcPct val="90000"/>
                        </a:lnSpc>
                        <a:spcBef>
                          <a:spcPts val="463"/>
                        </a:spcBef>
                        <a:buFont typeface="Arial" charset="0"/>
                        <a:defRPr sz="2000">
                          <a:solidFill>
                            <a:srgbClr val="1E3268"/>
                          </a:solidFill>
                          <a:latin typeface="Open Sans Light" pitchFamily="34" charset="0"/>
                        </a:defRPr>
                      </a:lvl2pPr>
                      <a:lvl3pPr eaLnBrk="0" hangingPunct="0">
                        <a:lnSpc>
                          <a:spcPct val="90000"/>
                        </a:lnSpc>
                        <a:spcBef>
                          <a:spcPts val="463"/>
                        </a:spcBef>
                        <a:buFont typeface="Arial" charset="0"/>
                        <a:defRPr sz="1600">
                          <a:solidFill>
                            <a:srgbClr val="1E3268"/>
                          </a:solidFill>
                          <a:latin typeface="Open Sans Light" pitchFamily="34" charset="0"/>
                        </a:defRPr>
                      </a:lvl3pPr>
                      <a:lvl4pPr eaLnBrk="0" hangingPunct="0">
                        <a:lnSpc>
                          <a:spcPct val="90000"/>
                        </a:lnSpc>
                        <a:spcBef>
                          <a:spcPts val="463"/>
                        </a:spcBef>
                        <a:buFont typeface="Arial" charset="0"/>
                        <a:defRPr sz="1500">
                          <a:solidFill>
                            <a:srgbClr val="1E3268"/>
                          </a:solidFill>
                          <a:latin typeface="Open Sans Light" pitchFamily="34" charset="0"/>
                        </a:defRPr>
                      </a:lvl4pPr>
                      <a:lvl5pPr eaLnBrk="0" hangingPunct="0">
                        <a:lnSpc>
                          <a:spcPct val="90000"/>
                        </a:lnSpc>
                        <a:spcBef>
                          <a:spcPts val="463"/>
                        </a:spcBef>
                        <a:buFont typeface="Arial" charset="0"/>
                        <a:defRPr sz="1500">
                          <a:solidFill>
                            <a:srgbClr val="1E3268"/>
                          </a:solidFill>
                          <a:latin typeface="Open Sans Light" pitchFamily="34" charset="0"/>
                        </a:defRPr>
                      </a:lvl5pPr>
                      <a:lvl6pPr marL="21399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6pPr>
                      <a:lvl7pPr marL="25971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7pPr>
                      <a:lvl8pPr marL="30543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8pPr>
                      <a:lvl9pPr marL="35115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rgbClr val="000000"/>
                          </a:solidFill>
                          <a:effectLst/>
                          <a:latin typeface="Arial" charset="0"/>
                          <a:cs typeface="Arial" charset="0"/>
                        </a:rPr>
                        <a:t>Dyslipidemia</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alpha val="50000"/>
                      </a:schemeClr>
                    </a:solidFill>
                  </a:tcPr>
                </a:tc>
                <a:tc>
                  <a:txBody>
                    <a:bodyPr/>
                    <a:lstStyle>
                      <a:lvl1pPr eaLnBrk="0" hangingPunct="0">
                        <a:lnSpc>
                          <a:spcPct val="90000"/>
                        </a:lnSpc>
                        <a:spcBef>
                          <a:spcPts val="925"/>
                        </a:spcBef>
                        <a:buFont typeface="Arial" charset="0"/>
                        <a:defRPr sz="2200" b="1">
                          <a:solidFill>
                            <a:srgbClr val="1E3268"/>
                          </a:solidFill>
                          <a:latin typeface="Open Sans" pitchFamily="34" charset="0"/>
                        </a:defRPr>
                      </a:lvl1pPr>
                      <a:lvl2pPr eaLnBrk="0" hangingPunct="0">
                        <a:lnSpc>
                          <a:spcPct val="90000"/>
                        </a:lnSpc>
                        <a:spcBef>
                          <a:spcPts val="463"/>
                        </a:spcBef>
                        <a:buFont typeface="Arial" charset="0"/>
                        <a:defRPr sz="2000">
                          <a:solidFill>
                            <a:srgbClr val="1E3268"/>
                          </a:solidFill>
                          <a:latin typeface="Open Sans Light" pitchFamily="34" charset="0"/>
                        </a:defRPr>
                      </a:lvl2pPr>
                      <a:lvl3pPr eaLnBrk="0" hangingPunct="0">
                        <a:lnSpc>
                          <a:spcPct val="90000"/>
                        </a:lnSpc>
                        <a:spcBef>
                          <a:spcPts val="463"/>
                        </a:spcBef>
                        <a:buFont typeface="Arial" charset="0"/>
                        <a:defRPr sz="1600">
                          <a:solidFill>
                            <a:srgbClr val="1E3268"/>
                          </a:solidFill>
                          <a:latin typeface="Open Sans Light" pitchFamily="34" charset="0"/>
                        </a:defRPr>
                      </a:lvl3pPr>
                      <a:lvl4pPr eaLnBrk="0" hangingPunct="0">
                        <a:lnSpc>
                          <a:spcPct val="90000"/>
                        </a:lnSpc>
                        <a:spcBef>
                          <a:spcPts val="463"/>
                        </a:spcBef>
                        <a:buFont typeface="Arial" charset="0"/>
                        <a:defRPr sz="1500">
                          <a:solidFill>
                            <a:srgbClr val="1E3268"/>
                          </a:solidFill>
                          <a:latin typeface="Open Sans Light" pitchFamily="34" charset="0"/>
                        </a:defRPr>
                      </a:lvl4pPr>
                      <a:lvl5pPr eaLnBrk="0" hangingPunct="0">
                        <a:lnSpc>
                          <a:spcPct val="90000"/>
                        </a:lnSpc>
                        <a:spcBef>
                          <a:spcPts val="463"/>
                        </a:spcBef>
                        <a:buFont typeface="Arial" charset="0"/>
                        <a:defRPr sz="1500">
                          <a:solidFill>
                            <a:srgbClr val="1E3268"/>
                          </a:solidFill>
                          <a:latin typeface="Open Sans Light" pitchFamily="34" charset="0"/>
                        </a:defRPr>
                      </a:lvl5pPr>
                      <a:lvl6pPr marL="21399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6pPr>
                      <a:lvl7pPr marL="25971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7pPr>
                      <a:lvl8pPr marL="30543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8pPr>
                      <a:lvl9pPr marL="35115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rgbClr val="000000"/>
                          </a:solidFill>
                          <a:effectLst/>
                          <a:latin typeface="Arial" charset="0"/>
                          <a:cs typeface="Arial" charset="0"/>
                        </a:rPr>
                        <a:t>44.8%</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alpha val="50000"/>
                      </a:schemeClr>
                    </a:solidFill>
                  </a:tcPr>
                </a:tc>
              </a:tr>
              <a:tr h="426749">
                <a:tc>
                  <a:txBody>
                    <a:bodyPr/>
                    <a:lstStyle>
                      <a:lvl1pPr eaLnBrk="0" hangingPunct="0">
                        <a:lnSpc>
                          <a:spcPct val="90000"/>
                        </a:lnSpc>
                        <a:spcBef>
                          <a:spcPts val="925"/>
                        </a:spcBef>
                        <a:buFont typeface="Arial" charset="0"/>
                        <a:defRPr sz="2200" b="1">
                          <a:solidFill>
                            <a:srgbClr val="1E3268"/>
                          </a:solidFill>
                          <a:latin typeface="Open Sans" pitchFamily="34" charset="0"/>
                        </a:defRPr>
                      </a:lvl1pPr>
                      <a:lvl2pPr eaLnBrk="0" hangingPunct="0">
                        <a:lnSpc>
                          <a:spcPct val="90000"/>
                        </a:lnSpc>
                        <a:spcBef>
                          <a:spcPts val="463"/>
                        </a:spcBef>
                        <a:buFont typeface="Arial" charset="0"/>
                        <a:defRPr sz="2000">
                          <a:solidFill>
                            <a:srgbClr val="1E3268"/>
                          </a:solidFill>
                          <a:latin typeface="Open Sans Light" pitchFamily="34" charset="0"/>
                        </a:defRPr>
                      </a:lvl2pPr>
                      <a:lvl3pPr eaLnBrk="0" hangingPunct="0">
                        <a:lnSpc>
                          <a:spcPct val="90000"/>
                        </a:lnSpc>
                        <a:spcBef>
                          <a:spcPts val="463"/>
                        </a:spcBef>
                        <a:buFont typeface="Arial" charset="0"/>
                        <a:defRPr sz="1600">
                          <a:solidFill>
                            <a:srgbClr val="1E3268"/>
                          </a:solidFill>
                          <a:latin typeface="Open Sans Light" pitchFamily="34" charset="0"/>
                        </a:defRPr>
                      </a:lvl3pPr>
                      <a:lvl4pPr eaLnBrk="0" hangingPunct="0">
                        <a:lnSpc>
                          <a:spcPct val="90000"/>
                        </a:lnSpc>
                        <a:spcBef>
                          <a:spcPts val="463"/>
                        </a:spcBef>
                        <a:buFont typeface="Arial" charset="0"/>
                        <a:defRPr sz="1500">
                          <a:solidFill>
                            <a:srgbClr val="1E3268"/>
                          </a:solidFill>
                          <a:latin typeface="Open Sans Light" pitchFamily="34" charset="0"/>
                        </a:defRPr>
                      </a:lvl4pPr>
                      <a:lvl5pPr eaLnBrk="0" hangingPunct="0">
                        <a:lnSpc>
                          <a:spcPct val="90000"/>
                        </a:lnSpc>
                        <a:spcBef>
                          <a:spcPts val="463"/>
                        </a:spcBef>
                        <a:buFont typeface="Arial" charset="0"/>
                        <a:defRPr sz="1500">
                          <a:solidFill>
                            <a:srgbClr val="1E3268"/>
                          </a:solidFill>
                          <a:latin typeface="Open Sans Light" pitchFamily="34" charset="0"/>
                        </a:defRPr>
                      </a:lvl5pPr>
                      <a:lvl6pPr marL="21399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6pPr>
                      <a:lvl7pPr marL="25971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7pPr>
                      <a:lvl8pPr marL="30543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8pPr>
                      <a:lvl9pPr marL="35115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rgbClr val="000000"/>
                          </a:solidFill>
                          <a:effectLst/>
                          <a:latin typeface="Arial" charset="0"/>
                          <a:cs typeface="Arial" charset="0"/>
                        </a:rPr>
                        <a:t>Hypertension</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alpha val="50000"/>
                      </a:schemeClr>
                    </a:solidFill>
                  </a:tcPr>
                </a:tc>
                <a:tc>
                  <a:txBody>
                    <a:bodyPr/>
                    <a:lstStyle>
                      <a:lvl1pPr eaLnBrk="0" hangingPunct="0">
                        <a:lnSpc>
                          <a:spcPct val="90000"/>
                        </a:lnSpc>
                        <a:spcBef>
                          <a:spcPts val="925"/>
                        </a:spcBef>
                        <a:buFont typeface="Arial" charset="0"/>
                        <a:defRPr sz="2200" b="1">
                          <a:solidFill>
                            <a:srgbClr val="1E3268"/>
                          </a:solidFill>
                          <a:latin typeface="Open Sans" pitchFamily="34" charset="0"/>
                        </a:defRPr>
                      </a:lvl1pPr>
                      <a:lvl2pPr eaLnBrk="0" hangingPunct="0">
                        <a:lnSpc>
                          <a:spcPct val="90000"/>
                        </a:lnSpc>
                        <a:spcBef>
                          <a:spcPts val="463"/>
                        </a:spcBef>
                        <a:buFont typeface="Arial" charset="0"/>
                        <a:defRPr sz="2000">
                          <a:solidFill>
                            <a:srgbClr val="1E3268"/>
                          </a:solidFill>
                          <a:latin typeface="Open Sans Light" pitchFamily="34" charset="0"/>
                        </a:defRPr>
                      </a:lvl2pPr>
                      <a:lvl3pPr eaLnBrk="0" hangingPunct="0">
                        <a:lnSpc>
                          <a:spcPct val="90000"/>
                        </a:lnSpc>
                        <a:spcBef>
                          <a:spcPts val="463"/>
                        </a:spcBef>
                        <a:buFont typeface="Arial" charset="0"/>
                        <a:defRPr sz="1600">
                          <a:solidFill>
                            <a:srgbClr val="1E3268"/>
                          </a:solidFill>
                          <a:latin typeface="Open Sans Light" pitchFamily="34" charset="0"/>
                        </a:defRPr>
                      </a:lvl3pPr>
                      <a:lvl4pPr eaLnBrk="0" hangingPunct="0">
                        <a:lnSpc>
                          <a:spcPct val="90000"/>
                        </a:lnSpc>
                        <a:spcBef>
                          <a:spcPts val="463"/>
                        </a:spcBef>
                        <a:buFont typeface="Arial" charset="0"/>
                        <a:defRPr sz="1500">
                          <a:solidFill>
                            <a:srgbClr val="1E3268"/>
                          </a:solidFill>
                          <a:latin typeface="Open Sans Light" pitchFamily="34" charset="0"/>
                        </a:defRPr>
                      </a:lvl4pPr>
                      <a:lvl5pPr eaLnBrk="0" hangingPunct="0">
                        <a:lnSpc>
                          <a:spcPct val="90000"/>
                        </a:lnSpc>
                        <a:spcBef>
                          <a:spcPts val="463"/>
                        </a:spcBef>
                        <a:buFont typeface="Arial" charset="0"/>
                        <a:defRPr sz="1500">
                          <a:solidFill>
                            <a:srgbClr val="1E3268"/>
                          </a:solidFill>
                          <a:latin typeface="Open Sans Light" pitchFamily="34" charset="0"/>
                        </a:defRPr>
                      </a:lvl5pPr>
                      <a:lvl6pPr marL="21399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6pPr>
                      <a:lvl7pPr marL="25971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7pPr>
                      <a:lvl8pPr marL="30543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8pPr>
                      <a:lvl9pPr marL="35115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rgbClr val="000000"/>
                          </a:solidFill>
                          <a:effectLst/>
                          <a:latin typeface="Arial" charset="0"/>
                          <a:cs typeface="Arial" charset="0"/>
                        </a:rPr>
                        <a:t>28.3%</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alpha val="50000"/>
                      </a:schemeClr>
                    </a:solidFill>
                  </a:tcPr>
                </a:tc>
              </a:tr>
              <a:tr h="426749">
                <a:tc>
                  <a:txBody>
                    <a:bodyPr/>
                    <a:lstStyle>
                      <a:lvl1pPr eaLnBrk="0" hangingPunct="0">
                        <a:lnSpc>
                          <a:spcPct val="90000"/>
                        </a:lnSpc>
                        <a:spcBef>
                          <a:spcPts val="925"/>
                        </a:spcBef>
                        <a:buFont typeface="Arial" charset="0"/>
                        <a:defRPr sz="2200" b="1">
                          <a:solidFill>
                            <a:srgbClr val="1E3268"/>
                          </a:solidFill>
                          <a:latin typeface="Open Sans" pitchFamily="34" charset="0"/>
                        </a:defRPr>
                      </a:lvl1pPr>
                      <a:lvl2pPr eaLnBrk="0" hangingPunct="0">
                        <a:lnSpc>
                          <a:spcPct val="90000"/>
                        </a:lnSpc>
                        <a:spcBef>
                          <a:spcPts val="463"/>
                        </a:spcBef>
                        <a:buFont typeface="Arial" charset="0"/>
                        <a:defRPr sz="2000">
                          <a:solidFill>
                            <a:srgbClr val="1E3268"/>
                          </a:solidFill>
                          <a:latin typeface="Open Sans Light" pitchFamily="34" charset="0"/>
                        </a:defRPr>
                      </a:lvl2pPr>
                      <a:lvl3pPr eaLnBrk="0" hangingPunct="0">
                        <a:lnSpc>
                          <a:spcPct val="90000"/>
                        </a:lnSpc>
                        <a:spcBef>
                          <a:spcPts val="463"/>
                        </a:spcBef>
                        <a:buFont typeface="Arial" charset="0"/>
                        <a:defRPr sz="1600">
                          <a:solidFill>
                            <a:srgbClr val="1E3268"/>
                          </a:solidFill>
                          <a:latin typeface="Open Sans Light" pitchFamily="34" charset="0"/>
                        </a:defRPr>
                      </a:lvl3pPr>
                      <a:lvl4pPr eaLnBrk="0" hangingPunct="0">
                        <a:lnSpc>
                          <a:spcPct val="90000"/>
                        </a:lnSpc>
                        <a:spcBef>
                          <a:spcPts val="463"/>
                        </a:spcBef>
                        <a:buFont typeface="Arial" charset="0"/>
                        <a:defRPr sz="1500">
                          <a:solidFill>
                            <a:srgbClr val="1E3268"/>
                          </a:solidFill>
                          <a:latin typeface="Open Sans Light" pitchFamily="34" charset="0"/>
                        </a:defRPr>
                      </a:lvl4pPr>
                      <a:lvl5pPr eaLnBrk="0" hangingPunct="0">
                        <a:lnSpc>
                          <a:spcPct val="90000"/>
                        </a:lnSpc>
                        <a:spcBef>
                          <a:spcPts val="463"/>
                        </a:spcBef>
                        <a:buFont typeface="Arial" charset="0"/>
                        <a:defRPr sz="1500">
                          <a:solidFill>
                            <a:srgbClr val="1E3268"/>
                          </a:solidFill>
                          <a:latin typeface="Open Sans Light" pitchFamily="34" charset="0"/>
                        </a:defRPr>
                      </a:lvl5pPr>
                      <a:lvl6pPr marL="21399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6pPr>
                      <a:lvl7pPr marL="25971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7pPr>
                      <a:lvl8pPr marL="30543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8pPr>
                      <a:lvl9pPr marL="35115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rgbClr val="000000"/>
                          </a:solidFill>
                          <a:effectLst/>
                          <a:latin typeface="Arial" charset="0"/>
                          <a:cs typeface="Arial" charset="0"/>
                        </a:rPr>
                        <a:t>ALT &gt; 90 IU/L or FLD</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alpha val="50000"/>
                      </a:schemeClr>
                    </a:solidFill>
                  </a:tcPr>
                </a:tc>
                <a:tc>
                  <a:txBody>
                    <a:bodyPr/>
                    <a:lstStyle>
                      <a:lvl1pPr eaLnBrk="0" hangingPunct="0">
                        <a:lnSpc>
                          <a:spcPct val="90000"/>
                        </a:lnSpc>
                        <a:spcBef>
                          <a:spcPts val="925"/>
                        </a:spcBef>
                        <a:buFont typeface="Arial" charset="0"/>
                        <a:defRPr sz="2200" b="1">
                          <a:solidFill>
                            <a:srgbClr val="1E3268"/>
                          </a:solidFill>
                          <a:latin typeface="Open Sans" pitchFamily="34" charset="0"/>
                        </a:defRPr>
                      </a:lvl1pPr>
                      <a:lvl2pPr eaLnBrk="0" hangingPunct="0">
                        <a:lnSpc>
                          <a:spcPct val="90000"/>
                        </a:lnSpc>
                        <a:spcBef>
                          <a:spcPts val="463"/>
                        </a:spcBef>
                        <a:buFont typeface="Arial" charset="0"/>
                        <a:defRPr sz="2000">
                          <a:solidFill>
                            <a:srgbClr val="1E3268"/>
                          </a:solidFill>
                          <a:latin typeface="Open Sans Light" pitchFamily="34" charset="0"/>
                        </a:defRPr>
                      </a:lvl2pPr>
                      <a:lvl3pPr eaLnBrk="0" hangingPunct="0">
                        <a:lnSpc>
                          <a:spcPct val="90000"/>
                        </a:lnSpc>
                        <a:spcBef>
                          <a:spcPts val="463"/>
                        </a:spcBef>
                        <a:buFont typeface="Arial" charset="0"/>
                        <a:defRPr sz="1600">
                          <a:solidFill>
                            <a:srgbClr val="1E3268"/>
                          </a:solidFill>
                          <a:latin typeface="Open Sans Light" pitchFamily="34" charset="0"/>
                        </a:defRPr>
                      </a:lvl3pPr>
                      <a:lvl4pPr eaLnBrk="0" hangingPunct="0">
                        <a:lnSpc>
                          <a:spcPct val="90000"/>
                        </a:lnSpc>
                        <a:spcBef>
                          <a:spcPts val="463"/>
                        </a:spcBef>
                        <a:buFont typeface="Arial" charset="0"/>
                        <a:defRPr sz="1500">
                          <a:solidFill>
                            <a:srgbClr val="1E3268"/>
                          </a:solidFill>
                          <a:latin typeface="Open Sans Light" pitchFamily="34" charset="0"/>
                        </a:defRPr>
                      </a:lvl4pPr>
                      <a:lvl5pPr eaLnBrk="0" hangingPunct="0">
                        <a:lnSpc>
                          <a:spcPct val="90000"/>
                        </a:lnSpc>
                        <a:spcBef>
                          <a:spcPts val="463"/>
                        </a:spcBef>
                        <a:buFont typeface="Arial" charset="0"/>
                        <a:defRPr sz="1500">
                          <a:solidFill>
                            <a:srgbClr val="1E3268"/>
                          </a:solidFill>
                          <a:latin typeface="Open Sans Light" pitchFamily="34" charset="0"/>
                        </a:defRPr>
                      </a:lvl5pPr>
                      <a:lvl6pPr marL="21399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6pPr>
                      <a:lvl7pPr marL="25971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7pPr>
                      <a:lvl8pPr marL="30543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8pPr>
                      <a:lvl9pPr marL="35115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rgbClr val="000000"/>
                          </a:solidFill>
                          <a:effectLst/>
                          <a:latin typeface="Arial" charset="0"/>
                          <a:cs typeface="Arial" charset="0"/>
                        </a:rPr>
                        <a:t>22.2%</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alpha val="50000"/>
                      </a:schemeClr>
                    </a:solidFill>
                  </a:tcPr>
                </a:tc>
              </a:tr>
              <a:tr h="426749">
                <a:tc>
                  <a:txBody>
                    <a:bodyPr/>
                    <a:lstStyle>
                      <a:lvl1pPr eaLnBrk="0" hangingPunct="0">
                        <a:lnSpc>
                          <a:spcPct val="90000"/>
                        </a:lnSpc>
                        <a:spcBef>
                          <a:spcPts val="925"/>
                        </a:spcBef>
                        <a:buFont typeface="Arial" charset="0"/>
                        <a:defRPr sz="2200" b="1">
                          <a:solidFill>
                            <a:srgbClr val="1E3268"/>
                          </a:solidFill>
                          <a:latin typeface="Open Sans" pitchFamily="34" charset="0"/>
                        </a:defRPr>
                      </a:lvl1pPr>
                      <a:lvl2pPr eaLnBrk="0" hangingPunct="0">
                        <a:lnSpc>
                          <a:spcPct val="90000"/>
                        </a:lnSpc>
                        <a:spcBef>
                          <a:spcPts val="463"/>
                        </a:spcBef>
                        <a:buFont typeface="Arial" charset="0"/>
                        <a:defRPr sz="2000">
                          <a:solidFill>
                            <a:srgbClr val="1E3268"/>
                          </a:solidFill>
                          <a:latin typeface="Open Sans Light" pitchFamily="34" charset="0"/>
                        </a:defRPr>
                      </a:lvl2pPr>
                      <a:lvl3pPr eaLnBrk="0" hangingPunct="0">
                        <a:lnSpc>
                          <a:spcPct val="90000"/>
                        </a:lnSpc>
                        <a:spcBef>
                          <a:spcPts val="463"/>
                        </a:spcBef>
                        <a:buFont typeface="Arial" charset="0"/>
                        <a:defRPr sz="1600">
                          <a:solidFill>
                            <a:srgbClr val="1E3268"/>
                          </a:solidFill>
                          <a:latin typeface="Open Sans Light" pitchFamily="34" charset="0"/>
                        </a:defRPr>
                      </a:lvl3pPr>
                      <a:lvl4pPr eaLnBrk="0" hangingPunct="0">
                        <a:lnSpc>
                          <a:spcPct val="90000"/>
                        </a:lnSpc>
                        <a:spcBef>
                          <a:spcPts val="463"/>
                        </a:spcBef>
                        <a:buFont typeface="Arial" charset="0"/>
                        <a:defRPr sz="1500">
                          <a:solidFill>
                            <a:srgbClr val="1E3268"/>
                          </a:solidFill>
                          <a:latin typeface="Open Sans Light" pitchFamily="34" charset="0"/>
                        </a:defRPr>
                      </a:lvl4pPr>
                      <a:lvl5pPr eaLnBrk="0" hangingPunct="0">
                        <a:lnSpc>
                          <a:spcPct val="90000"/>
                        </a:lnSpc>
                        <a:spcBef>
                          <a:spcPts val="463"/>
                        </a:spcBef>
                        <a:buFont typeface="Arial" charset="0"/>
                        <a:defRPr sz="1500">
                          <a:solidFill>
                            <a:srgbClr val="1E3268"/>
                          </a:solidFill>
                          <a:latin typeface="Open Sans Light" pitchFamily="34" charset="0"/>
                        </a:defRPr>
                      </a:lvl5pPr>
                      <a:lvl6pPr marL="21399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6pPr>
                      <a:lvl7pPr marL="25971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7pPr>
                      <a:lvl8pPr marL="30543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8pPr>
                      <a:lvl9pPr marL="35115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rgbClr val="000000"/>
                          </a:solidFill>
                          <a:effectLst/>
                          <a:latin typeface="Arial" charset="0"/>
                          <a:cs typeface="Arial" charset="0"/>
                        </a:rPr>
                        <a:t>Micro-/macroalbuminuria</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alpha val="50000"/>
                      </a:schemeClr>
                    </a:solidFill>
                  </a:tcPr>
                </a:tc>
                <a:tc>
                  <a:txBody>
                    <a:bodyPr/>
                    <a:lstStyle>
                      <a:lvl1pPr eaLnBrk="0" hangingPunct="0">
                        <a:lnSpc>
                          <a:spcPct val="90000"/>
                        </a:lnSpc>
                        <a:spcBef>
                          <a:spcPts val="925"/>
                        </a:spcBef>
                        <a:buFont typeface="Arial" charset="0"/>
                        <a:defRPr sz="2200" b="1">
                          <a:solidFill>
                            <a:srgbClr val="1E3268"/>
                          </a:solidFill>
                          <a:latin typeface="Open Sans" pitchFamily="34" charset="0"/>
                        </a:defRPr>
                      </a:lvl1pPr>
                      <a:lvl2pPr eaLnBrk="0" hangingPunct="0">
                        <a:lnSpc>
                          <a:spcPct val="90000"/>
                        </a:lnSpc>
                        <a:spcBef>
                          <a:spcPts val="463"/>
                        </a:spcBef>
                        <a:buFont typeface="Arial" charset="0"/>
                        <a:defRPr sz="2000">
                          <a:solidFill>
                            <a:srgbClr val="1E3268"/>
                          </a:solidFill>
                          <a:latin typeface="Open Sans Light" pitchFamily="34" charset="0"/>
                        </a:defRPr>
                      </a:lvl2pPr>
                      <a:lvl3pPr eaLnBrk="0" hangingPunct="0">
                        <a:lnSpc>
                          <a:spcPct val="90000"/>
                        </a:lnSpc>
                        <a:spcBef>
                          <a:spcPts val="463"/>
                        </a:spcBef>
                        <a:buFont typeface="Arial" charset="0"/>
                        <a:defRPr sz="1600">
                          <a:solidFill>
                            <a:srgbClr val="1E3268"/>
                          </a:solidFill>
                          <a:latin typeface="Open Sans Light" pitchFamily="34" charset="0"/>
                        </a:defRPr>
                      </a:lvl3pPr>
                      <a:lvl4pPr eaLnBrk="0" hangingPunct="0">
                        <a:lnSpc>
                          <a:spcPct val="90000"/>
                        </a:lnSpc>
                        <a:spcBef>
                          <a:spcPts val="463"/>
                        </a:spcBef>
                        <a:buFont typeface="Arial" charset="0"/>
                        <a:defRPr sz="1500">
                          <a:solidFill>
                            <a:srgbClr val="1E3268"/>
                          </a:solidFill>
                          <a:latin typeface="Open Sans Light" pitchFamily="34" charset="0"/>
                        </a:defRPr>
                      </a:lvl4pPr>
                      <a:lvl5pPr eaLnBrk="0" hangingPunct="0">
                        <a:lnSpc>
                          <a:spcPct val="90000"/>
                        </a:lnSpc>
                        <a:spcBef>
                          <a:spcPts val="463"/>
                        </a:spcBef>
                        <a:buFont typeface="Arial" charset="0"/>
                        <a:defRPr sz="1500">
                          <a:solidFill>
                            <a:srgbClr val="1E3268"/>
                          </a:solidFill>
                          <a:latin typeface="Open Sans Light" pitchFamily="34" charset="0"/>
                        </a:defRPr>
                      </a:lvl5pPr>
                      <a:lvl6pPr marL="21399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6pPr>
                      <a:lvl7pPr marL="25971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7pPr>
                      <a:lvl8pPr marL="30543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8pPr>
                      <a:lvl9pPr marL="3511550" indent="146050" defTabSz="841375"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smtClean="0">
                          <a:ln>
                            <a:noFill/>
                          </a:ln>
                          <a:solidFill>
                            <a:srgbClr val="000000"/>
                          </a:solidFill>
                          <a:effectLst/>
                          <a:latin typeface="Arial" charset="0"/>
                          <a:cs typeface="Arial" charset="0"/>
                        </a:rPr>
                        <a:t>14.2%</a:t>
                      </a:r>
                    </a:p>
                  </a:txBody>
                  <a:tcPr marT="45723" marB="4572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alpha val="50000"/>
                      </a:schemeClr>
                    </a:solidFill>
                  </a:tcPr>
                </a:tc>
              </a:tr>
            </a:tbl>
          </a:graphicData>
        </a:graphic>
      </p:graphicFrame>
      <p:sp>
        <p:nvSpPr>
          <p:cNvPr id="28711" name="Title 3"/>
          <p:cNvSpPr>
            <a:spLocks noGrp="1"/>
          </p:cNvSpPr>
          <p:nvPr>
            <p:ph type="title" idx="4294967295"/>
          </p:nvPr>
        </p:nvSpPr>
        <p:spPr>
          <a:xfrm>
            <a:off x="166688" y="381000"/>
            <a:ext cx="8763000" cy="1143000"/>
          </a:xfrm>
        </p:spPr>
        <p:txBody>
          <a:bodyPr/>
          <a:lstStyle/>
          <a:p>
            <a:r>
              <a:rPr lang="en-US" altLang="en-US" sz="2800">
                <a:ea typeface="MS PGothic" charset="-128"/>
              </a:rPr>
              <a:t>Clinical Features at Diagnosis of Type 2 Diabetes</a:t>
            </a:r>
          </a:p>
        </p:txBody>
      </p:sp>
      <p:sp>
        <p:nvSpPr>
          <p:cNvPr id="28712" name="TextBox 5"/>
          <p:cNvSpPr txBox="1">
            <a:spLocks noChangeArrowheads="1"/>
          </p:cNvSpPr>
          <p:nvPr/>
        </p:nvSpPr>
        <p:spPr bwMode="auto">
          <a:xfrm>
            <a:off x="263525" y="6273800"/>
            <a:ext cx="71485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1200"/>
              <a:t>Amed S et al. </a:t>
            </a:r>
            <a:r>
              <a:rPr lang="en-US" altLang="en-US" sz="1200" i="1"/>
              <a:t>Diabetes Care</a:t>
            </a:r>
            <a:r>
              <a:rPr lang="en-US" altLang="en-US" sz="1200"/>
              <a:t> 2010;33:786-791.</a:t>
            </a:r>
          </a:p>
          <a:p>
            <a:pPr eaLnBrk="1" hangingPunct="1"/>
            <a:r>
              <a:rPr lang="en-US" altLang="en-US" sz="1200" i="1"/>
              <a:t>ALT</a:t>
            </a:r>
            <a:r>
              <a:rPr lang="en-US" altLang="en-US" sz="1200"/>
              <a:t>, alanine aminotransferase; </a:t>
            </a:r>
            <a:r>
              <a:rPr lang="en-US" altLang="en-US" sz="1200" i="1"/>
              <a:t>FLD</a:t>
            </a:r>
            <a:r>
              <a:rPr lang="en-US" altLang="en-US" sz="1200"/>
              <a:t>, fatty liver disease; </a:t>
            </a:r>
            <a:r>
              <a:rPr lang="en-US" altLang="en-US" sz="1200" i="1"/>
              <a:t>PCOS</a:t>
            </a:r>
            <a:r>
              <a:rPr lang="en-US" altLang="en-US" sz="1200"/>
              <a:t>, polycystic ovary syndrome</a:t>
            </a:r>
          </a:p>
        </p:txBody>
      </p:sp>
      <p:sp>
        <p:nvSpPr>
          <p:cNvPr id="28713" name="Rectangle 1"/>
          <p:cNvSpPr>
            <a:spLocks noChangeArrowheads="1"/>
          </p:cNvSpPr>
          <p:nvPr/>
        </p:nvSpPr>
        <p:spPr bwMode="auto">
          <a:xfrm>
            <a:off x="838200" y="5562600"/>
            <a:ext cx="7467600" cy="457200"/>
          </a:xfrm>
          <a:prstGeom prst="rect">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a:endParaRPr lang="en-CA" altLang="en-US">
              <a:latin typeface="Arial" charset="0"/>
            </a:endParaRPr>
          </a:p>
        </p:txBody>
      </p:sp>
      <p:sp>
        <p:nvSpPr>
          <p:cNvPr id="28714" name="Rectangle 6"/>
          <p:cNvSpPr>
            <a:spLocks noChangeArrowheads="1"/>
          </p:cNvSpPr>
          <p:nvPr/>
        </p:nvSpPr>
        <p:spPr bwMode="auto">
          <a:xfrm>
            <a:off x="838200" y="3048000"/>
            <a:ext cx="7467600" cy="838200"/>
          </a:xfrm>
          <a:prstGeom prst="rect">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a:endParaRPr lang="en-CA" altLang="en-US">
              <a:latin typeface="Arial" charset="0"/>
            </a:endParaRPr>
          </a:p>
        </p:txBody>
      </p:sp>
      <p:sp>
        <p:nvSpPr>
          <p:cNvPr id="24621" name="Text Box 45"/>
          <p:cNvSpPr txBox="1">
            <a:spLocks noChangeArrowheads="1"/>
          </p:cNvSpPr>
          <p:nvPr/>
        </p:nvSpPr>
        <p:spPr bwMode="auto">
          <a:xfrm>
            <a:off x="0" y="60325"/>
            <a:ext cx="7677150" cy="30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35.  Type 2 Diabetes in Children &amp; Adolescents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abetes-Canada" id="{2758C9F2-230E-2647-99BB-84C4E5661632}" vid="{AA3FD364-9042-D741-9349-171970A5392E}"/>
    </a:ext>
  </a:extLst>
</a:theme>
</file>

<file path=ppt/theme/theme2.xml><?xml version="1.0" encoding="utf-8"?>
<a:theme xmlns:a="http://schemas.openxmlformats.org/drawingml/2006/main" name="1_Office Theme">
  <a:themeElements>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1_Office Theme">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Diabetes-Canada</Template>
  <TotalTime>0</TotalTime>
  <Words>6622</Words>
  <Application>Microsoft Macintosh PowerPoint</Application>
  <PresentationFormat>Letter Paper (8.5x11 in)</PresentationFormat>
  <Paragraphs>556</Paragraphs>
  <Slides>56</Slides>
  <Notes>32</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56</vt:i4>
      </vt:variant>
    </vt:vector>
  </HeadingPairs>
  <TitlesOfParts>
    <vt:vector size="67" baseType="lpstr">
      <vt:lpstr>Calibri</vt:lpstr>
      <vt:lpstr>Calibri Light</vt:lpstr>
      <vt:lpstr>Georgia</vt:lpstr>
      <vt:lpstr>MS PGothic</vt:lpstr>
      <vt:lpstr>ＭＳ Ｐゴシック</vt:lpstr>
      <vt:lpstr>Open Sans</vt:lpstr>
      <vt:lpstr>Open Sans Light</vt:lpstr>
      <vt:lpstr>Times New Roman</vt:lpstr>
      <vt:lpstr>Arial</vt:lpstr>
      <vt:lpstr>Office Theme</vt:lpstr>
      <vt:lpstr>1_Office Theme</vt:lpstr>
      <vt:lpstr>Type 2 Diabetes in Children and Adolescents</vt:lpstr>
      <vt:lpstr>PowerPoint Presentation</vt:lpstr>
      <vt:lpstr>Key Changes</vt:lpstr>
      <vt:lpstr>Outline</vt:lpstr>
      <vt:lpstr>Incidence Rates of Type 2 diabetes in Canadian Children &lt;18 years</vt:lpstr>
      <vt:lpstr>PowerPoint Presentation</vt:lpstr>
      <vt:lpstr>PowerPoint Presentation</vt:lpstr>
      <vt:lpstr>Screening and Diagnosis … Why is it worthwhile?</vt:lpstr>
      <vt:lpstr>Clinical Features at Diagnosis of Type 2 Diabetes</vt:lpstr>
      <vt:lpstr>PowerPoint Presentation</vt:lpstr>
      <vt:lpstr>How to Screen?</vt:lpstr>
      <vt:lpstr>Diagnosis of Diabetes</vt:lpstr>
      <vt:lpstr>Who to screen?  </vt:lpstr>
      <vt:lpstr>Who to screen? (cont’d)</vt:lpstr>
      <vt:lpstr>How often to screen? </vt:lpstr>
      <vt:lpstr>PowerPoint Presentation</vt:lpstr>
      <vt:lpstr>PowerPoint Presentation</vt:lpstr>
      <vt:lpstr>Management</vt:lpstr>
      <vt:lpstr>Management (Physical Activity)</vt:lpstr>
      <vt:lpstr>Management (mental health) </vt:lpstr>
      <vt:lpstr>Management of severe metabolic decompensation</vt:lpstr>
      <vt:lpstr>Management  (Non-insulin Antihyperglycemic Agents)</vt:lpstr>
      <vt:lpstr>Pharmacotherapy</vt:lpstr>
      <vt:lpstr>Management of metabolically stable </vt:lpstr>
      <vt:lpstr>TODAY study:  ~50% of patients on metformin will require additional glycemic therapy over 3.9 yrs </vt:lpstr>
      <vt:lpstr>Immunization</vt:lpstr>
      <vt:lpstr>Complications – Short Term</vt:lpstr>
      <vt:lpstr>Complications – Longer term</vt:lpstr>
      <vt:lpstr>PowerPoint Presentation</vt:lpstr>
      <vt:lpstr>PowerPoint Presentation</vt:lpstr>
      <vt:lpstr>PowerPoint Presentation</vt:lpstr>
      <vt:lpstr>PowerPoint Presentation</vt:lpstr>
      <vt:lpstr>Screening Schedule (part 1)</vt:lpstr>
      <vt:lpstr>Screening Schedule (part 2)</vt:lpstr>
      <vt:lpstr>Screening Schedule (part 3)</vt:lpstr>
      <vt:lpstr>Screening Schedule (part 4)</vt:lpstr>
      <vt:lpstr>Recommendation 1</vt:lpstr>
      <vt:lpstr>Recommendation 2</vt:lpstr>
      <vt:lpstr>Recommendation 3</vt:lpstr>
      <vt:lpstr>Recommendation 4</vt:lpstr>
      <vt:lpstr>Recommendation 5</vt:lpstr>
      <vt:lpstr>Recommendation 6</vt:lpstr>
      <vt:lpstr>Recommendation 7-8</vt:lpstr>
      <vt:lpstr>Recommendation 9</vt:lpstr>
      <vt:lpstr>Recommendations 10-11</vt:lpstr>
      <vt:lpstr>Recommendation 12</vt:lpstr>
      <vt:lpstr>Recommendation 13</vt:lpstr>
      <vt:lpstr>Recommendation 14</vt:lpstr>
      <vt:lpstr>Recommendation 15</vt:lpstr>
      <vt:lpstr>Recommendation 16</vt:lpstr>
      <vt:lpstr>Recommendation 17</vt:lpstr>
      <vt:lpstr>Key Messages</vt:lpstr>
      <vt:lpstr>Key Messages for People with Children and Adolescents with Type 2 Diabetes</vt:lpstr>
      <vt:lpstr>Visit guidelines.diabetes.ca  </vt:lpstr>
      <vt:lpstr>Or download the App</vt:lpstr>
      <vt:lpstr>Diabetes Canada Clinical Practice Guidelines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Type 2 Diabetes in Children and Adolescents</dc:title>
  <dc:creator>Kate Campbell</dc:creator>
  <cp:lastModifiedBy>Kate Campbell</cp:lastModifiedBy>
  <cp:revision>4</cp:revision>
  <cp:lastPrinted>2017-01-20T14:54:31Z</cp:lastPrinted>
  <dcterms:created xsi:type="dcterms:W3CDTF">2018-04-09T17:37:52Z</dcterms:created>
  <dcterms:modified xsi:type="dcterms:W3CDTF">2018-10-24T02:54:51Z</dcterms:modified>
</cp:coreProperties>
</file>