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29"/>
  </p:notesMasterIdLst>
  <p:handoutMasterIdLst>
    <p:handoutMasterId r:id="rId30"/>
  </p:handoutMasterIdLst>
  <p:sldIdLst>
    <p:sldId id="365" r:id="rId3"/>
    <p:sldId id="389" r:id="rId4"/>
    <p:sldId id="289" r:id="rId5"/>
    <p:sldId id="367" r:id="rId6"/>
    <p:sldId id="368" r:id="rId7"/>
    <p:sldId id="369" r:id="rId8"/>
    <p:sldId id="370" r:id="rId9"/>
    <p:sldId id="383" r:id="rId10"/>
    <p:sldId id="384" r:id="rId11"/>
    <p:sldId id="371" r:id="rId12"/>
    <p:sldId id="372" r:id="rId13"/>
    <p:sldId id="373" r:id="rId14"/>
    <p:sldId id="385" r:id="rId15"/>
    <p:sldId id="379" r:id="rId16"/>
    <p:sldId id="386" r:id="rId17"/>
    <p:sldId id="348" r:id="rId18"/>
    <p:sldId id="319" r:id="rId19"/>
    <p:sldId id="324" r:id="rId20"/>
    <p:sldId id="325" r:id="rId21"/>
    <p:sldId id="363" r:id="rId22"/>
    <p:sldId id="381" r:id="rId23"/>
    <p:sldId id="382" r:id="rId24"/>
    <p:sldId id="380" r:id="rId25"/>
    <p:sldId id="387" r:id="rId26"/>
    <p:sldId id="388" r:id="rId27"/>
    <p:sldId id="378" r:id="rId28"/>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handoutMaster" Target="handoutMasters/handout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53E43021-EB20-AC4F-BF68-4DA2B7A4CF4E}"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7F65FD2F-CB7B-EB4B-8BCD-E0F82DA86C89}" type="slidenum">
              <a:rPr lang="en-CA" altLang="en-US"/>
              <a:pPr/>
              <a:t>‹#›</a:t>
            </a:fld>
            <a:endParaRPr lang="en-CA" altLang="en-US"/>
          </a:p>
        </p:txBody>
      </p:sp>
    </p:spTree>
    <p:extLst>
      <p:ext uri="{BB962C8B-B14F-4D97-AF65-F5344CB8AC3E}">
        <p14:creationId xmlns:p14="http://schemas.microsoft.com/office/powerpoint/2010/main" val="10380839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D1CFE076-ECF1-4F46-BDB1-8FFB9E3FA2F0}"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CD56A402-BD45-E344-AA7C-83C77C2F2524}" type="slidenum">
              <a:rPr lang="en-US" altLang="en-US"/>
              <a:pPr/>
              <a:t>‹#›</a:t>
            </a:fld>
            <a:endParaRPr lang="en-US" altLang="en-US"/>
          </a:p>
        </p:txBody>
      </p:sp>
    </p:spTree>
    <p:extLst>
      <p:ext uri="{BB962C8B-B14F-4D97-AF65-F5344CB8AC3E}">
        <p14:creationId xmlns:p14="http://schemas.microsoft.com/office/powerpoint/2010/main" val="905717985"/>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pitchFamily="34" charset="-128"/>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pitchFamily="34" charset="-128"/>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pitchFamily="34" charset="-128"/>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pitchFamily="34" charset="-128"/>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2048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50B6DE9B-EFCA-A949-8623-D3E3E07B5935}" type="slidenum">
              <a:rPr lang="en-US" altLang="en-US" sz="1200"/>
              <a:pPr algn="r" eaLnBrk="1" hangingPunct="1"/>
              <a:t>4</a:t>
            </a:fld>
            <a:endParaRPr lang="en-US" altLang="en-US" sz="1200"/>
          </a:p>
        </p:txBody>
      </p:sp>
    </p:spTree>
    <p:extLst>
      <p:ext uri="{BB962C8B-B14F-4D97-AF65-F5344CB8AC3E}">
        <p14:creationId xmlns:p14="http://schemas.microsoft.com/office/powerpoint/2010/main" val="919950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a:defRPr/>
            </a:pPr>
            <a:r>
              <a:rPr lang="en-US" dirty="0" smtClean="0">
                <a:ea typeface="+mn-ea"/>
                <a:cs typeface="+mn-cs"/>
              </a:rPr>
              <a:t>35% reduction of HHF</a:t>
            </a:r>
          </a:p>
          <a:p>
            <a:pPr>
              <a:defRPr/>
            </a:pPr>
            <a:r>
              <a:rPr lang="en-US" dirty="0" smtClean="0">
                <a:ea typeface="+mn-ea"/>
                <a:cs typeface="+mn-cs"/>
              </a:rPr>
              <a:t>Note curves separate by 3 months and continue to diverge</a:t>
            </a:r>
            <a:endParaRPr lang="en-US" dirty="0">
              <a:ea typeface="+mn-ea"/>
              <a:cs typeface="+mn-cs"/>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fld id="{54EFCEA2-86EE-8341-AA81-F5EE49183997}" type="slidenum">
              <a:rPr lang="en-GB" altLang="en-US" sz="1200">
                <a:solidFill>
                  <a:srgbClr val="000000"/>
                </a:solidFill>
              </a:rPr>
              <a:pPr eaLnBrk="1" hangingPunct="1"/>
              <a:t>15</a:t>
            </a:fld>
            <a:endParaRPr lang="en-GB" altLang="en-US" sz="1200">
              <a:solidFill>
                <a:srgbClr val="000000"/>
              </a:solidFill>
            </a:endParaRPr>
          </a:p>
        </p:txBody>
      </p:sp>
    </p:spTree>
    <p:extLst>
      <p:ext uri="{BB962C8B-B14F-4D97-AF65-F5344CB8AC3E}">
        <p14:creationId xmlns:p14="http://schemas.microsoft.com/office/powerpoint/2010/main" val="1862790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5325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8EE35E5D-A5E1-7949-9A24-5CF181447B0E}" type="slidenum">
              <a:rPr lang="en-US" altLang="en-US" sz="1200">
                <a:solidFill>
                  <a:srgbClr val="000000"/>
                </a:solidFill>
              </a:rPr>
              <a:pPr algn="r" eaLnBrk="1" hangingPunct="1"/>
              <a:t>26</a:t>
            </a:fld>
            <a:endParaRPr lang="en-US" altLang="en-US" sz="1200">
              <a:solidFill>
                <a:srgbClr val="000000"/>
              </a:solidFill>
            </a:endParaRPr>
          </a:p>
        </p:txBody>
      </p:sp>
    </p:spTree>
    <p:extLst>
      <p:ext uri="{BB962C8B-B14F-4D97-AF65-F5344CB8AC3E}">
        <p14:creationId xmlns:p14="http://schemas.microsoft.com/office/powerpoint/2010/main" val="1901377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It is recognized that diabetes can cause heart failure independently of ischemic heart disease by causing a diabetic cardiomyopathy. </a:t>
            </a:r>
          </a:p>
          <a:p>
            <a:r>
              <a:rPr lang="en-US" altLang="en-US"/>
              <a:t>incidence of heart failure is 2- to 4-fold higher in people with diabetes compared to those without diabetes </a:t>
            </a:r>
          </a:p>
          <a:p>
            <a:r>
              <a:rPr lang="en-US" altLang="en-US"/>
              <a:t>occurrence of asymptomatic abnormalities of ventricular systolic and diastolic function, independently from ischemic heart disease or systemic hypertension.</a:t>
            </a:r>
          </a:p>
          <a:p>
            <a:endParaRPr lang="en-US" altLang="en-US"/>
          </a:p>
          <a:p>
            <a:endParaRPr lang="en-US" altLang="en-US"/>
          </a:p>
        </p:txBody>
      </p:sp>
      <p:sp>
        <p:nvSpPr>
          <p:cNvPr id="22531"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D3C99D1C-83C8-ED4B-B9C8-D6B4EFC8107B}" type="slidenum">
              <a:rPr lang="en-US" altLang="en-US" sz="1200">
                <a:latin typeface="Arial" charset="0"/>
              </a:rPr>
              <a:pPr algn="r" eaLnBrk="1" hangingPunct="1"/>
              <a:t>5</a:t>
            </a:fld>
            <a:endParaRPr lang="en-US" altLang="en-US" sz="1200">
              <a:latin typeface="Arial" charset="0"/>
            </a:endParaRPr>
          </a:p>
        </p:txBody>
      </p:sp>
    </p:spTree>
    <p:extLst>
      <p:ext uri="{BB962C8B-B14F-4D97-AF65-F5344CB8AC3E}">
        <p14:creationId xmlns:p14="http://schemas.microsoft.com/office/powerpoint/2010/main" val="187638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2457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D1892834-8A50-1C40-99A9-FC0FA91BD345}" type="slidenum">
              <a:rPr lang="en-US" altLang="en-US" sz="1200"/>
              <a:pPr algn="r" eaLnBrk="1" hangingPunct="1"/>
              <a:t>6</a:t>
            </a:fld>
            <a:endParaRPr lang="en-US" altLang="en-US" sz="1200"/>
          </a:p>
        </p:txBody>
      </p:sp>
    </p:spTree>
    <p:extLst>
      <p:ext uri="{BB962C8B-B14F-4D97-AF65-F5344CB8AC3E}">
        <p14:creationId xmlns:p14="http://schemas.microsoft.com/office/powerpoint/2010/main" val="656465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Same therapy applies for HF in patients with diabetes or without: untreated HF has poor prognosis =&gt; do not withhold treatment. Patients with diabetes usually undertreated</a:t>
            </a:r>
          </a:p>
          <a:p>
            <a:pPr eaLnBrk="1" hangingPunct="1">
              <a:spcBef>
                <a:spcPct val="0"/>
              </a:spcBef>
            </a:pPr>
            <a:endParaRPr lang="en-US" altLang="en-US"/>
          </a:p>
          <a:p>
            <a:pPr eaLnBrk="1" hangingPunct="1">
              <a:spcBef>
                <a:spcPct val="0"/>
              </a:spcBef>
            </a:pPr>
            <a:r>
              <a:rPr lang="en-US" altLang="en-US"/>
              <a:t>Be careful of renal failure / hyperK if patients treated with RAAS blockade</a:t>
            </a:r>
          </a:p>
          <a:p>
            <a:pPr eaLnBrk="1" hangingPunct="1">
              <a:spcBef>
                <a:spcPct val="0"/>
              </a:spcBef>
            </a:pPr>
            <a:r>
              <a:rPr lang="en-US" altLang="en-US"/>
              <a:t>3 Bb have shown to reduce mortality in patients with DM2 carvedilol, bisoprolol, and metoprolol. Also improvement of LV function</a:t>
            </a:r>
          </a:p>
        </p:txBody>
      </p:sp>
      <p:sp>
        <p:nvSpPr>
          <p:cNvPr id="26627"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92B943E8-9F83-C54D-822C-119D858A0E56}" type="slidenum">
              <a:rPr lang="en-US" altLang="en-US" sz="1200">
                <a:latin typeface="Arial" charset="0"/>
              </a:rPr>
              <a:pPr algn="r" eaLnBrk="1" hangingPunct="1"/>
              <a:t>7</a:t>
            </a:fld>
            <a:endParaRPr lang="en-US" altLang="en-US" sz="1200">
              <a:latin typeface="Arial" charset="0"/>
            </a:endParaRPr>
          </a:p>
        </p:txBody>
      </p:sp>
    </p:spTree>
    <p:extLst>
      <p:ext uri="{BB962C8B-B14F-4D97-AF65-F5344CB8AC3E}">
        <p14:creationId xmlns:p14="http://schemas.microsoft.com/office/powerpoint/2010/main" val="1595508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u="sng">
                <a:ea typeface="ヒラギノ角ゴ Pro W3" charset="-128"/>
              </a:rPr>
              <a:t>Speaker’s Notes:</a:t>
            </a:r>
          </a:p>
          <a:p>
            <a:r>
              <a:rPr lang="en-US" altLang="en-US">
                <a:ea typeface="ヒラギノ角ゴ Pro W3" charset="-128"/>
              </a:rPr>
              <a:t>While chronic heart failure has generally been considered a contraindication for metformin, there is mounting evidence that it may actually be beneficial. The Health Informatics Centre-dispensed prescribing database for the population of Tayside, Scotland (population ∼400,000) was linked to the Diabetes Audit and Research in Tayside Scotland (DARTS) information system. Patients with diabetes and incident chronic heart failure from 1994 to 2003 receiving oral hypoglycemic agents but not insulin were identified. Of 422 study subjects 68 were taking metformin monotherapy, 217 were taking sulfonylurea monotherapy, and 137 were taking combination medication. Fewer deaths occurred in the subjects taking metformin, alone or in combination with sulfonylureas, compared with those taking sulfonylurea monotherapy. </a:t>
            </a:r>
          </a:p>
          <a:p>
            <a:endParaRPr lang="en-US" altLang="en-US" sz="900" b="1">
              <a:ea typeface="ヒラギノ角ゴ Pro W3" charset="-128"/>
            </a:endParaRPr>
          </a:p>
          <a:p>
            <a:r>
              <a:rPr lang="en-US" altLang="en-US" sz="900">
                <a:ea typeface="ヒラギノ角ゴ Pro W3" charset="-128"/>
              </a:rPr>
              <a:t>Reference</a:t>
            </a:r>
            <a:r>
              <a:rPr lang="en-CA" altLang="en-US" sz="900">
                <a:ea typeface="ヒラギノ角ゴ Pro W3" charset="-128"/>
              </a:rPr>
              <a:t>:</a:t>
            </a:r>
          </a:p>
          <a:p>
            <a:r>
              <a:rPr lang="en-US" altLang="en-US" sz="900">
                <a:ea typeface="ヒラギノ角ゴ Pro W3" charset="-128"/>
              </a:rPr>
              <a:t>Evans JM, Doney AS, AlZadjali MA, et al. Effect of Metformin on mortality in patients with heart failure and type 2 diabetes mellitus. Am J Cardiol 2010;106:1006-10.</a:t>
            </a:r>
          </a:p>
        </p:txBody>
      </p:sp>
      <p:sp>
        <p:nvSpPr>
          <p:cNvPr id="3072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72FCEF39-CAE2-414E-90F6-7E6A87AEA656}" type="slidenum">
              <a:rPr lang="en-CA" altLang="en-US" sz="1200">
                <a:ea typeface="ヒラギノ角ゴ Pro W3" charset="-128"/>
              </a:rPr>
              <a:pPr algn="r" eaLnBrk="1" hangingPunct="1"/>
              <a:t>10</a:t>
            </a:fld>
            <a:endParaRPr lang="en-CA" altLang="en-US" sz="1200">
              <a:ea typeface="ヒラギノ角ゴ Pro W3" charset="-128"/>
            </a:endParaRPr>
          </a:p>
        </p:txBody>
      </p:sp>
    </p:spTree>
    <p:extLst>
      <p:ext uri="{BB962C8B-B14F-4D97-AF65-F5344CB8AC3E}">
        <p14:creationId xmlns:p14="http://schemas.microsoft.com/office/powerpoint/2010/main" val="82286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u="sng">
                <a:ea typeface="ヒラギノ角ゴ Pro W3" charset="-128"/>
              </a:rPr>
              <a:t>Speaker’s Notes:</a:t>
            </a:r>
          </a:p>
          <a:p>
            <a:r>
              <a:rPr lang="en-US" altLang="en-US">
                <a:ea typeface="ヒラギノ角ゴ Pro W3" charset="-128"/>
              </a:rPr>
              <a:t>The association between metformin use and clinical outcomes was examined in a cohort of 6,185 ambulatory patients with diabetes and established heart failure; 1,561 (25.2%) patients were treated with metformin. At two years of follow-up, there were 246 (15.8%) deaths among patients receiving metformin and 1,177 (25.5%) deaths among patients not receiving metformin (</a:t>
            </a:r>
            <a:r>
              <a:rPr lang="en-US" altLang="en-US" i="1">
                <a:ea typeface="ヒラギノ角ゴ Pro W3" charset="-128"/>
              </a:rPr>
              <a:t>p </a:t>
            </a:r>
            <a:r>
              <a:rPr lang="en-US" altLang="en-US">
                <a:ea typeface="ヒラギノ角ゴ Pro W3" charset="-128"/>
              </a:rPr>
              <a:t>&lt; 0.001). In the propensity score-matched analysis (n = 2,874), there were 232 (16.1%) deaths among patients receiving metformin compared with 285 (19.8%) deaths among patients not receiving metformin (hazard ratio 0.76; 95% CI 0.63–0.92; </a:t>
            </a:r>
            <a:r>
              <a:rPr lang="en-US" altLang="en-US" i="1">
                <a:ea typeface="ヒラギノ角ゴ Pro W3" charset="-128"/>
              </a:rPr>
              <a:t>p</a:t>
            </a:r>
            <a:r>
              <a:rPr lang="en-US" altLang="en-US">
                <a:ea typeface="ヒラギノ角ゴ Pro W3" charset="-128"/>
              </a:rPr>
              <a:t> &lt; 0.01).</a:t>
            </a:r>
          </a:p>
          <a:p>
            <a:endParaRPr lang="en-US" altLang="en-US" b="1">
              <a:ea typeface="ヒラギノ角ゴ Pro W3" charset="-128"/>
            </a:endParaRPr>
          </a:p>
          <a:p>
            <a:r>
              <a:rPr lang="en-US" altLang="en-US" sz="900">
                <a:ea typeface="ヒラギノ角ゴ Pro W3" charset="-128"/>
              </a:rPr>
              <a:t>Reference:</a:t>
            </a:r>
          </a:p>
          <a:p>
            <a:r>
              <a:rPr lang="en-US" altLang="en-US" sz="900">
                <a:ea typeface="ヒラギノ角ゴ Pro W3" charset="-128"/>
              </a:rPr>
              <a:t>Aguilar D, Chan W, Bozkurt B, Ramasubbu K, Deswal A. Metformin use and mortality in ambulatory patients with diabetes and heart failure. Circ Heart Fail 2011;4:53-8.</a:t>
            </a:r>
            <a:endParaRPr lang="en-CA" altLang="en-US" sz="900">
              <a:ea typeface="ヒラギノ角ゴ Pro W3" charset="-128"/>
            </a:endParaRPr>
          </a:p>
        </p:txBody>
      </p:sp>
      <p:sp>
        <p:nvSpPr>
          <p:cNvPr id="3277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C40DF88A-8AA8-654E-875D-F1FA0D71062F}" type="slidenum">
              <a:rPr lang="en-CA" altLang="en-US" sz="1200">
                <a:ea typeface="ヒラギノ角ゴ Pro W3" charset="-128"/>
              </a:rPr>
              <a:pPr algn="r" eaLnBrk="1" hangingPunct="1"/>
              <a:t>11</a:t>
            </a:fld>
            <a:endParaRPr lang="en-CA" altLang="en-US" sz="1200">
              <a:ea typeface="ヒラギノ角ゴ Pro W3" charset="-128"/>
            </a:endParaRPr>
          </a:p>
        </p:txBody>
      </p:sp>
    </p:spTree>
    <p:extLst>
      <p:ext uri="{BB962C8B-B14F-4D97-AF65-F5344CB8AC3E}">
        <p14:creationId xmlns:p14="http://schemas.microsoft.com/office/powerpoint/2010/main" val="6190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3481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CE14BCA4-9F5C-0C45-94EE-74ABEC8B9931}" type="slidenum">
              <a:rPr lang="en-US" altLang="en-US" sz="1200"/>
              <a:pPr algn="r" eaLnBrk="1" hangingPunct="1"/>
              <a:t>12</a:t>
            </a:fld>
            <a:endParaRPr lang="en-US" altLang="en-US" sz="1200"/>
          </a:p>
        </p:txBody>
      </p:sp>
    </p:spTree>
    <p:extLst>
      <p:ext uri="{BB962C8B-B14F-4D97-AF65-F5344CB8AC3E}">
        <p14:creationId xmlns:p14="http://schemas.microsoft.com/office/powerpoint/2010/main" val="965442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xfrm>
            <a:off x="1260475" y="711200"/>
            <a:ext cx="4741863" cy="3556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References:</a:t>
            </a:r>
            <a:endParaRPr lang="en-CA" altLang="en-US" b="1"/>
          </a:p>
          <a:p>
            <a:pPr eaLnBrk="1" hangingPunct="1">
              <a:spcBef>
                <a:spcPct val="0"/>
              </a:spcBef>
              <a:buFont typeface="Calibri Light" charset="0"/>
              <a:buAutoNum type="arabicPeriod"/>
            </a:pPr>
            <a:r>
              <a:rPr lang="en-CA" altLang="en-US"/>
              <a:t>White WB, Cannon CP, Heller SR et al. Alogliptin after acute coronary syndrome in patients with type 2 diabetes. N Engl J Med. 2013;369:1327-35.</a:t>
            </a:r>
          </a:p>
          <a:p>
            <a:pPr eaLnBrk="1" hangingPunct="1">
              <a:spcBef>
                <a:spcPct val="0"/>
              </a:spcBef>
              <a:buFont typeface="Calibri Light" charset="0"/>
              <a:buAutoNum type="arabicPeriod"/>
            </a:pPr>
            <a:r>
              <a:rPr lang="en-CA" altLang="en-US" sz="800"/>
              <a:t>Scirica BM, Bhatt DL, Braunwald E et al. Saxagliptin and cardiovascular outcomes in patients with type 2 diabetes mellitus. N Engl J Med. 2013;369:1317-26. </a:t>
            </a:r>
          </a:p>
          <a:p>
            <a:pPr>
              <a:buFont typeface="Calibri Light" charset="0"/>
              <a:buAutoNum type="arabicPeriod"/>
            </a:pPr>
            <a:r>
              <a:rPr lang="fr-FR" altLang="en-US" sz="800"/>
              <a:t>Green JB et al. </a:t>
            </a:r>
            <a:r>
              <a:rPr lang="en-CA" altLang="en-US"/>
              <a:t>Effect of Sitagliptin on Cardiovascular Outcomes in Type 2 Diabetes. </a:t>
            </a:r>
            <a:r>
              <a:rPr lang="fr-FR" altLang="en-US" sz="800"/>
              <a:t>N Engl J Med. 2015. doi: 10.1056/NEJMoa1501352.</a:t>
            </a:r>
          </a:p>
          <a:p>
            <a:endParaRPr lang="fr-FR" altLang="en-US" sz="800"/>
          </a:p>
          <a:p>
            <a:endParaRPr lang="en-CA" altLang="en-US"/>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fld id="{56AC98F4-AF2B-9046-ADD7-7C61A1160C02}" type="slidenum">
              <a:rPr lang="en-CA" altLang="en-US" sz="1200">
                <a:solidFill>
                  <a:srgbClr val="000000"/>
                </a:solidFill>
              </a:rPr>
              <a:pPr eaLnBrk="1" hangingPunct="1"/>
              <a:t>13</a:t>
            </a:fld>
            <a:endParaRPr lang="en-CA" altLang="en-US" sz="1200">
              <a:solidFill>
                <a:srgbClr val="000000"/>
              </a:solidFill>
            </a:endParaRPr>
          </a:p>
        </p:txBody>
      </p:sp>
    </p:spTree>
    <p:extLst>
      <p:ext uri="{BB962C8B-B14F-4D97-AF65-F5344CB8AC3E}">
        <p14:creationId xmlns:p14="http://schemas.microsoft.com/office/powerpoint/2010/main" val="1958673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a:defRPr/>
            </a:pPr>
            <a:r>
              <a:rPr lang="en-US" dirty="0" smtClean="0">
                <a:ea typeface="+mn-ea"/>
                <a:cs typeface="+mn-cs"/>
              </a:rPr>
              <a:t>35% reduction of HHF</a:t>
            </a:r>
          </a:p>
          <a:p>
            <a:pPr>
              <a:defRPr/>
            </a:pPr>
            <a:r>
              <a:rPr lang="en-US" dirty="0" smtClean="0">
                <a:ea typeface="+mn-ea"/>
                <a:cs typeface="+mn-cs"/>
              </a:rPr>
              <a:t>Note curves separate by 3 months and continue to diverge</a:t>
            </a:r>
            <a:endParaRPr lang="en-US" dirty="0">
              <a:ea typeface="+mn-ea"/>
              <a:cs typeface="+mn-cs"/>
            </a:endParaRP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fld id="{C108B84A-6950-DD41-A623-69EFCB35DA51}" type="slidenum">
              <a:rPr lang="en-GB" altLang="en-US" sz="1200">
                <a:solidFill>
                  <a:srgbClr val="000000"/>
                </a:solidFill>
              </a:rPr>
              <a:pPr eaLnBrk="1" hangingPunct="1"/>
              <a:t>14</a:t>
            </a:fld>
            <a:endParaRPr lang="en-GB" altLang="en-US" sz="1200">
              <a:solidFill>
                <a:srgbClr val="000000"/>
              </a:solidFill>
            </a:endParaRPr>
          </a:p>
        </p:txBody>
      </p:sp>
    </p:spTree>
    <p:extLst>
      <p:ext uri="{BB962C8B-B14F-4D97-AF65-F5344CB8AC3E}">
        <p14:creationId xmlns:p14="http://schemas.microsoft.com/office/powerpoint/2010/main" val="655714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A054C027-EC48-754C-ABEA-2F97279B8AD6}"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A74638D4-94AB-F646-A892-DB962577DF3A}" type="datetimeFigureOut">
              <a:rPr lang="en-US" altLang="en-US"/>
              <a:pPr/>
              <a:t>10/23/18</a:t>
            </a:fld>
            <a:endParaRPr lang="en-US" altLang="en-US"/>
          </a:p>
        </p:txBody>
      </p:sp>
    </p:spTree>
    <p:extLst>
      <p:ext uri="{BB962C8B-B14F-4D97-AF65-F5344CB8AC3E}">
        <p14:creationId xmlns:p14="http://schemas.microsoft.com/office/powerpoint/2010/main" val="376553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04C53407-CB58-9E43-AEE5-5D4B3403A6B2}"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6F567F1-3C8C-F549-9BD6-1761FC240BED}" type="slidenum">
              <a:rPr lang="en-US" altLang="en-US"/>
              <a:pPr/>
              <a:t>‹#›</a:t>
            </a:fld>
            <a:endParaRPr lang="en-US" altLang="en-US"/>
          </a:p>
        </p:txBody>
      </p:sp>
    </p:spTree>
    <p:extLst>
      <p:ext uri="{BB962C8B-B14F-4D97-AF65-F5344CB8AC3E}">
        <p14:creationId xmlns:p14="http://schemas.microsoft.com/office/powerpoint/2010/main" val="1242813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5B7267A8-D9CA-F147-B367-CC382B77EB52}"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BFE2E16-98F7-C142-B963-36A132DCE41A}" type="slidenum">
              <a:rPr lang="en-US" altLang="en-US"/>
              <a:pPr/>
              <a:t>‹#›</a:t>
            </a:fld>
            <a:endParaRPr lang="en-US" altLang="en-US"/>
          </a:p>
        </p:txBody>
      </p:sp>
    </p:spTree>
    <p:extLst>
      <p:ext uri="{BB962C8B-B14F-4D97-AF65-F5344CB8AC3E}">
        <p14:creationId xmlns:p14="http://schemas.microsoft.com/office/powerpoint/2010/main" val="1533955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C7A1989-5C16-4A44-9827-2659A05B2EF5}"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85262F3-B819-D547-BA92-D144DE242923}" type="slidenum">
              <a:rPr lang="en-US" altLang="en-US"/>
              <a:pPr/>
              <a:t>‹#›</a:t>
            </a:fld>
            <a:endParaRPr lang="en-US" altLang="en-US"/>
          </a:p>
        </p:txBody>
      </p:sp>
    </p:spTree>
    <p:extLst>
      <p:ext uri="{BB962C8B-B14F-4D97-AF65-F5344CB8AC3E}">
        <p14:creationId xmlns:p14="http://schemas.microsoft.com/office/powerpoint/2010/main" val="647797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87302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2602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84737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56429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29694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10357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962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16AF8D49-5642-0042-95DD-A764F6872887}"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1BC3CD19-67AE-3A47-A33E-F0B1A98A15AA}" type="datetimeFigureOut">
              <a:rPr lang="en-US" altLang="en-US"/>
              <a:pPr/>
              <a:t>10/23/18</a:t>
            </a:fld>
            <a:endParaRPr lang="en-US" altLang="en-US"/>
          </a:p>
        </p:txBody>
      </p:sp>
    </p:spTree>
    <p:extLst>
      <p:ext uri="{BB962C8B-B14F-4D97-AF65-F5344CB8AC3E}">
        <p14:creationId xmlns:p14="http://schemas.microsoft.com/office/powerpoint/2010/main" val="96938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35596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88841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101638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2067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848A70DC-C5DF-644A-B84E-0B95CB788ECD}"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705A9A8E-FE31-A741-92A6-D95373B7E134}" type="datetimeFigureOut">
              <a:rPr lang="en-US" altLang="en-US"/>
              <a:pPr/>
              <a:t>10/23/18</a:t>
            </a:fld>
            <a:endParaRPr lang="en-US" altLang="en-US"/>
          </a:p>
        </p:txBody>
      </p:sp>
    </p:spTree>
    <p:extLst>
      <p:ext uri="{BB962C8B-B14F-4D97-AF65-F5344CB8AC3E}">
        <p14:creationId xmlns:p14="http://schemas.microsoft.com/office/powerpoint/2010/main" val="1447101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CA8D294C-ABAD-3742-86BE-07968D3F92AA}"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BB16D81B-484D-C64E-A415-1D8E0B9C83C5}" type="datetimeFigureOut">
              <a:rPr lang="en-US" altLang="en-US"/>
              <a:pPr/>
              <a:t>10/23/18</a:t>
            </a:fld>
            <a:endParaRPr lang="en-US" altLang="en-US"/>
          </a:p>
        </p:txBody>
      </p:sp>
    </p:spTree>
    <p:extLst>
      <p:ext uri="{BB962C8B-B14F-4D97-AF65-F5344CB8AC3E}">
        <p14:creationId xmlns:p14="http://schemas.microsoft.com/office/powerpoint/2010/main" val="1176137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17BA1758-B009-7E4C-A0DE-4CA2591F1E70}"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9CEE70F0-D858-E14B-907B-5C5230D31041}" type="datetimeFigureOut">
              <a:rPr lang="en-US" altLang="en-US"/>
              <a:pPr/>
              <a:t>10/23/18</a:t>
            </a:fld>
            <a:endParaRPr lang="en-US" altLang="en-US"/>
          </a:p>
        </p:txBody>
      </p:sp>
    </p:spTree>
    <p:extLst>
      <p:ext uri="{BB962C8B-B14F-4D97-AF65-F5344CB8AC3E}">
        <p14:creationId xmlns:p14="http://schemas.microsoft.com/office/powerpoint/2010/main" val="1903979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78725DA5-0B3D-6A4E-9191-196A1BE90F4F}"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2B166D9B-F9A3-B648-82DC-991720C2CB69}" type="datetimeFigureOut">
              <a:rPr lang="en-US" altLang="en-US"/>
              <a:pPr/>
              <a:t>10/23/18</a:t>
            </a:fld>
            <a:endParaRPr lang="en-US" altLang="en-US"/>
          </a:p>
        </p:txBody>
      </p:sp>
    </p:spTree>
    <p:extLst>
      <p:ext uri="{BB962C8B-B14F-4D97-AF65-F5344CB8AC3E}">
        <p14:creationId xmlns:p14="http://schemas.microsoft.com/office/powerpoint/2010/main" val="533363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E14673CF-3CF6-DF4E-BFE7-D5D6AA9A2FC6}"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A9A5D0B5-840F-F746-BCBF-0BC377707B2B}" type="datetimeFigureOut">
              <a:rPr lang="en-US" altLang="en-US"/>
              <a:pPr/>
              <a:t>10/23/18</a:t>
            </a:fld>
            <a:endParaRPr lang="en-US" altLang="en-US"/>
          </a:p>
        </p:txBody>
      </p:sp>
    </p:spTree>
    <p:extLst>
      <p:ext uri="{BB962C8B-B14F-4D97-AF65-F5344CB8AC3E}">
        <p14:creationId xmlns:p14="http://schemas.microsoft.com/office/powerpoint/2010/main" val="647080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A1013352-24F1-7942-8630-306688976E94}"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E33B614E-3EC0-144F-B5F3-8EDEB0F3A2DE}" type="slidenum">
              <a:rPr lang="en-US" altLang="en-US"/>
              <a:pPr/>
              <a:t>‹#›</a:t>
            </a:fld>
            <a:endParaRPr lang="en-US" altLang="en-US"/>
          </a:p>
        </p:txBody>
      </p:sp>
    </p:spTree>
    <p:extLst>
      <p:ext uri="{BB962C8B-B14F-4D97-AF65-F5344CB8AC3E}">
        <p14:creationId xmlns:p14="http://schemas.microsoft.com/office/powerpoint/2010/main" val="632691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FB8D726E-5714-964E-B678-FD7458EB5374}"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0848BBC1-A822-5540-8895-388CA1C6B54F}" type="slidenum">
              <a:rPr lang="en-US" altLang="en-US"/>
              <a:pPr/>
              <a:t>‹#›</a:t>
            </a:fld>
            <a:endParaRPr lang="en-US" altLang="en-US"/>
          </a:p>
        </p:txBody>
      </p:sp>
    </p:spTree>
    <p:extLst>
      <p:ext uri="{BB962C8B-B14F-4D97-AF65-F5344CB8AC3E}">
        <p14:creationId xmlns:p14="http://schemas.microsoft.com/office/powerpoint/2010/main" val="144927722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D1FA600D-9C76-0849-BB8D-75A7D1A522E4}"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7101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7101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sp>
        <p:nvSpPr>
          <p:cNvPr id="14342"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343"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46" r:id="rId1"/>
    <p:sldLayoutId id="2147483945" r:id="rId2"/>
    <p:sldLayoutId id="2147483944" r:id="rId3"/>
    <p:sldLayoutId id="2147483943" r:id="rId4"/>
    <p:sldLayoutId id="2147483942" r:id="rId5"/>
    <p:sldLayoutId id="2147483941" r:id="rId6"/>
    <p:sldLayoutId id="2147483940" r:id="rId7"/>
    <p:sldLayoutId id="2147483939" r:id="rId8"/>
    <p:sldLayoutId id="2147483938" r:id="rId9"/>
    <p:sldLayoutId id="2147483937" r:id="rId10"/>
    <p:sldLayoutId id="2147483936"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pitchFamily="34" charset="-128"/>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 Id="rId3"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ctrTitle" idx="4294967295"/>
          </p:nvPr>
        </p:nvSpPr>
        <p:spPr>
          <a:xfrm>
            <a:off x="552450" y="3252788"/>
            <a:ext cx="6421438" cy="814387"/>
          </a:xfrm>
        </p:spPr>
        <p:txBody>
          <a:bodyPr/>
          <a:lstStyle/>
          <a:p>
            <a:r>
              <a:rPr lang="en-US" altLang="en-US" sz="3700">
                <a:latin typeface="Arial" charset="0"/>
              </a:rPr>
              <a:t>Treatment of Diabetes in People with Heart Failure </a:t>
            </a:r>
          </a:p>
        </p:txBody>
      </p:sp>
      <p:sp>
        <p:nvSpPr>
          <p:cNvPr id="17410" name="Content Placeholder 2"/>
          <p:cNvSpPr>
            <a:spLocks noGrp="1"/>
          </p:cNvSpPr>
          <p:nvPr>
            <p:ph type="subTitle" idx="4294967295"/>
          </p:nvPr>
        </p:nvSpPr>
        <p:spPr>
          <a:xfrm>
            <a:off x="573088" y="4365625"/>
            <a:ext cx="6400800" cy="1752600"/>
          </a:xfrm>
        </p:spPr>
        <p:txBody>
          <a:bodyPr/>
          <a:lstStyle/>
          <a:p>
            <a:pPr marL="0" indent="0">
              <a:buFont typeface="Arial" charset="0"/>
              <a:buNone/>
            </a:pPr>
            <a:r>
              <a:rPr lang="en-US" altLang="en-US" sz="2400">
                <a:solidFill>
                  <a:srgbClr val="00B2EB"/>
                </a:solidFill>
                <a:ea typeface="MS PGothic" charset="-128"/>
              </a:rPr>
              <a:t>Chapter 28</a:t>
            </a:r>
          </a:p>
          <a:p>
            <a:pPr marL="0" indent="0">
              <a:lnSpc>
                <a:spcPct val="70000"/>
              </a:lnSpc>
              <a:buFont typeface="Arial" charset="0"/>
              <a:buNone/>
            </a:pPr>
            <a:r>
              <a:rPr lang="en-CA" altLang="en-US" sz="2400">
                <a:ea typeface="MS PGothic" charset="-128"/>
              </a:rPr>
              <a:t>Kim A. Connelly</a:t>
            </a:r>
            <a:r>
              <a:rPr lang="en-CA" altLang="en-US" sz="2800">
                <a:ea typeface="MS PGothic" charset="-128"/>
              </a:rPr>
              <a:t> </a:t>
            </a:r>
            <a:r>
              <a:rPr lang="en-CA" altLang="en-US" sz="2000">
                <a:ea typeface="MS PGothic" charset="-128"/>
              </a:rPr>
              <a:t>MBBS PhD, </a:t>
            </a:r>
          </a:p>
          <a:p>
            <a:pPr marL="0" indent="0">
              <a:lnSpc>
                <a:spcPct val="70000"/>
              </a:lnSpc>
              <a:buFont typeface="Arial" charset="0"/>
              <a:buNone/>
            </a:pPr>
            <a:r>
              <a:rPr lang="en-CA" altLang="en-US" sz="2400">
                <a:ea typeface="MS PGothic" charset="-128"/>
              </a:rPr>
              <a:t>Richard E. Gilbert</a:t>
            </a:r>
            <a:r>
              <a:rPr lang="en-CA" altLang="en-US" sz="2800">
                <a:ea typeface="MS PGothic" charset="-128"/>
              </a:rPr>
              <a:t> </a:t>
            </a:r>
            <a:r>
              <a:rPr lang="en-CA" altLang="en-US" sz="2000">
                <a:ea typeface="MS PGothic" charset="-128"/>
              </a:rPr>
              <a:t>MBBS PhD, </a:t>
            </a:r>
          </a:p>
          <a:p>
            <a:pPr marL="0" indent="0">
              <a:lnSpc>
                <a:spcPct val="70000"/>
              </a:lnSpc>
              <a:buFont typeface="Arial" charset="0"/>
              <a:buNone/>
            </a:pPr>
            <a:r>
              <a:rPr lang="en-CA" altLang="en-US" sz="2400">
                <a:ea typeface="MS PGothic" charset="-128"/>
              </a:rPr>
              <a:t>Peter Liu</a:t>
            </a:r>
            <a:r>
              <a:rPr lang="en-CA" altLang="en-US" sz="2800">
                <a:ea typeface="MS PGothic" charset="-128"/>
              </a:rPr>
              <a:t> </a:t>
            </a:r>
            <a:r>
              <a:rPr lang="en-CA" altLang="en-US" sz="2000">
                <a:ea typeface="MS PGothic" charset="-128"/>
              </a:rPr>
              <a:t>MD FRCPC FACC</a:t>
            </a:r>
          </a:p>
        </p:txBody>
      </p:sp>
      <p:sp>
        <p:nvSpPr>
          <p:cNvPr id="17411"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4"/>
          <p:cNvSpPr>
            <a:spLocks noChangeArrowheads="1"/>
          </p:cNvSpPr>
          <p:nvPr/>
        </p:nvSpPr>
        <p:spPr bwMode="auto">
          <a:xfrm>
            <a:off x="315913" y="5422900"/>
            <a:ext cx="516572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i="1">
                <a:latin typeface="Open Sans" charset="0"/>
                <a:ea typeface="Arial Unicode MS" charset="0"/>
                <a:sym typeface="Verdana" charset="0"/>
              </a:rPr>
              <a:t>ACEi</a:t>
            </a:r>
            <a:r>
              <a:rPr lang="en-US" altLang="en-US" sz="1200">
                <a:latin typeface="Open Sans" charset="0"/>
                <a:ea typeface="Arial Unicode MS" charset="0"/>
                <a:sym typeface="Verdana" charset="0"/>
              </a:rPr>
              <a:t>, angiotensin converting enzyme inhibitor; </a:t>
            </a:r>
            <a:r>
              <a:rPr lang="en-US" altLang="en-US" sz="1200" i="1">
                <a:latin typeface="Open Sans" charset="0"/>
                <a:ea typeface="Arial Unicode MS" charset="0"/>
                <a:sym typeface="Verdana" charset="0"/>
              </a:rPr>
              <a:t>CHF</a:t>
            </a:r>
            <a:r>
              <a:rPr lang="en-US" altLang="en-US" sz="1200">
                <a:latin typeface="Open Sans" charset="0"/>
                <a:ea typeface="Arial Unicode MS" charset="0"/>
                <a:sym typeface="Verdana" charset="0"/>
              </a:rPr>
              <a:t>, congestive heart failure; </a:t>
            </a:r>
            <a:r>
              <a:rPr lang="en-US" altLang="en-US" sz="1200" i="1">
                <a:latin typeface="Open Sans" charset="0"/>
                <a:ea typeface="Arial Unicode MS" charset="0"/>
                <a:sym typeface="Verdana" charset="0"/>
              </a:rPr>
              <a:t>MI</a:t>
            </a:r>
            <a:r>
              <a:rPr lang="en-US" altLang="en-US" sz="1200">
                <a:latin typeface="Open Sans" charset="0"/>
                <a:ea typeface="Arial Unicode MS" charset="0"/>
                <a:sym typeface="Verdana" charset="0"/>
              </a:rPr>
              <a:t>, myocardial infarction; </a:t>
            </a:r>
            <a:r>
              <a:rPr lang="en-US" altLang="en-US" sz="1200" i="1">
                <a:latin typeface="Open Sans" charset="0"/>
                <a:ea typeface="Arial Unicode MS" charset="0"/>
                <a:sym typeface="Verdana" charset="0"/>
              </a:rPr>
              <a:t>SU</a:t>
            </a:r>
            <a:r>
              <a:rPr lang="en-US" altLang="en-US" sz="1200">
                <a:latin typeface="Open Sans" charset="0"/>
                <a:ea typeface="Arial Unicode MS" charset="0"/>
                <a:sym typeface="Verdana" charset="0"/>
              </a:rPr>
              <a:t>, sulfonylurea</a:t>
            </a:r>
          </a:p>
          <a:p>
            <a:pPr eaLnBrk="1" hangingPunct="1"/>
            <a:endParaRPr lang="en-US" altLang="en-US" sz="1200">
              <a:latin typeface="Open Sans" charset="0"/>
              <a:ea typeface="Arial Unicode MS" charset="0"/>
              <a:sym typeface="Verdana" charset="0"/>
            </a:endParaRPr>
          </a:p>
        </p:txBody>
      </p:sp>
      <p:sp>
        <p:nvSpPr>
          <p:cNvPr id="199684" name="Rectangle 5"/>
          <p:cNvSpPr>
            <a:spLocks/>
          </p:cNvSpPr>
          <p:nvPr/>
        </p:nvSpPr>
        <p:spPr bwMode="auto">
          <a:xfrm>
            <a:off x="668338" y="1752600"/>
            <a:ext cx="4254500" cy="4667250"/>
          </a:xfrm>
          <a:prstGeom prst="rect">
            <a:avLst/>
          </a:prstGeom>
          <a:noFill/>
          <a:ln w="12700">
            <a:noFill/>
            <a:miter lim="800000"/>
            <a:headEnd/>
            <a:tailEnd/>
          </a:ln>
        </p:spPr>
        <p:txBody>
          <a:bodyPr lIns="0" tIns="0" rIns="0" bIns="0"/>
          <a:lstStyle/>
          <a:p>
            <a:pPr>
              <a:lnSpc>
                <a:spcPct val="110000"/>
              </a:lnSpc>
              <a:buSzPct val="100000"/>
              <a:defRPr/>
            </a:pPr>
            <a:r>
              <a:rPr lang="en-US" sz="1700" dirty="0">
                <a:solidFill>
                  <a:srgbClr val="000000"/>
                </a:solidFill>
                <a:latin typeface="Open Sans"/>
                <a:ea typeface="Arial Unicode MS" pitchFamily="34" charset="-128"/>
                <a:cs typeface="Arial" panose="020B0604020202020204" pitchFamily="34" charset="0"/>
              </a:rPr>
              <a:t>Tayside, Scotland </a:t>
            </a:r>
            <a:br>
              <a:rPr lang="en-US" sz="1700" dirty="0">
                <a:solidFill>
                  <a:srgbClr val="000000"/>
                </a:solidFill>
                <a:latin typeface="Open Sans"/>
                <a:ea typeface="Arial Unicode MS" pitchFamily="34" charset="-128"/>
                <a:cs typeface="Arial" panose="020B0604020202020204" pitchFamily="34" charset="0"/>
              </a:rPr>
            </a:br>
            <a:r>
              <a:rPr lang="en-US" sz="1700" dirty="0">
                <a:solidFill>
                  <a:srgbClr val="000000"/>
                </a:solidFill>
                <a:latin typeface="Open Sans"/>
                <a:ea typeface="Arial Unicode MS" pitchFamily="34" charset="-128"/>
                <a:cs typeface="Arial" panose="020B0604020202020204" pitchFamily="34" charset="0"/>
              </a:rPr>
              <a:t>(population 400,000)</a:t>
            </a:r>
          </a:p>
          <a:p>
            <a:pPr>
              <a:lnSpc>
                <a:spcPct val="110000"/>
              </a:lnSpc>
              <a:spcBef>
                <a:spcPts val="1200"/>
              </a:spcBef>
              <a:buSzPct val="100000"/>
              <a:defRPr/>
            </a:pPr>
            <a:r>
              <a:rPr lang="en-US" sz="1700" dirty="0">
                <a:solidFill>
                  <a:srgbClr val="000000"/>
                </a:solidFill>
                <a:latin typeface="Open Sans"/>
                <a:ea typeface="Arial Unicode MS" pitchFamily="34" charset="-128"/>
                <a:cs typeface="Arial" panose="020B0604020202020204" pitchFamily="34" charset="0"/>
              </a:rPr>
              <a:t>n=422 with CHF and diabetes</a:t>
            </a:r>
          </a:p>
          <a:p>
            <a:pPr>
              <a:lnSpc>
                <a:spcPct val="110000"/>
              </a:lnSpc>
              <a:spcBef>
                <a:spcPts val="1200"/>
              </a:spcBef>
              <a:buSzPct val="100000"/>
              <a:defRPr/>
            </a:pPr>
            <a:r>
              <a:rPr lang="en-US" sz="1700" dirty="0" err="1">
                <a:solidFill>
                  <a:srgbClr val="000000"/>
                </a:solidFill>
                <a:latin typeface="Open Sans"/>
                <a:ea typeface="Arial Unicode MS" pitchFamily="34" charset="-128"/>
                <a:cs typeface="Arial" panose="020B0604020202020204" pitchFamily="34" charset="0"/>
              </a:rPr>
              <a:t>Antihyperglycemic</a:t>
            </a:r>
            <a:r>
              <a:rPr lang="en-US" sz="1700" dirty="0">
                <a:solidFill>
                  <a:srgbClr val="000000"/>
                </a:solidFill>
                <a:latin typeface="Open Sans"/>
                <a:ea typeface="Arial Unicode MS" pitchFamily="34" charset="-128"/>
                <a:cs typeface="Arial" panose="020B0604020202020204" pitchFamily="34" charset="0"/>
              </a:rPr>
              <a:t> therapy:</a:t>
            </a:r>
          </a:p>
          <a:p>
            <a:pPr marL="342900" indent="-285750">
              <a:lnSpc>
                <a:spcPct val="110000"/>
              </a:lnSpc>
              <a:buSzPct val="80000"/>
              <a:buFont typeface="Arial" panose="020B0604020202020204" pitchFamily="34" charset="0"/>
              <a:buChar char="•"/>
              <a:defRPr/>
            </a:pPr>
            <a:r>
              <a:rPr lang="en-US" sz="1600" dirty="0">
                <a:solidFill>
                  <a:srgbClr val="000000"/>
                </a:solidFill>
                <a:latin typeface="Open Sans"/>
                <a:ea typeface="Arial Unicode MS" pitchFamily="34" charset="-128"/>
                <a:cs typeface="Arial" panose="020B0604020202020204" pitchFamily="34" charset="0"/>
              </a:rPr>
              <a:t>Metformin alone n=68</a:t>
            </a:r>
          </a:p>
          <a:p>
            <a:pPr marL="342900" indent="-285750">
              <a:lnSpc>
                <a:spcPct val="110000"/>
              </a:lnSpc>
              <a:buSzPct val="80000"/>
              <a:buFont typeface="Arial" panose="020B0604020202020204" pitchFamily="34" charset="0"/>
              <a:buChar char="•"/>
              <a:defRPr/>
            </a:pPr>
            <a:r>
              <a:rPr lang="en-US" sz="1600" dirty="0">
                <a:solidFill>
                  <a:srgbClr val="000000"/>
                </a:solidFill>
                <a:latin typeface="Open Sans"/>
                <a:ea typeface="Arial Unicode MS" pitchFamily="34" charset="-128"/>
                <a:cs typeface="Arial" panose="020B0604020202020204" pitchFamily="34" charset="0"/>
              </a:rPr>
              <a:t>SU alone n=217</a:t>
            </a:r>
          </a:p>
          <a:p>
            <a:pPr marL="342900" indent="-285750">
              <a:lnSpc>
                <a:spcPct val="110000"/>
              </a:lnSpc>
              <a:buSzPct val="80000"/>
              <a:buFont typeface="Arial" panose="020B0604020202020204" pitchFamily="34" charset="0"/>
              <a:buChar char="•"/>
              <a:defRPr/>
            </a:pPr>
            <a:r>
              <a:rPr lang="en-US" sz="1600" dirty="0">
                <a:solidFill>
                  <a:srgbClr val="000000"/>
                </a:solidFill>
                <a:latin typeface="Open Sans"/>
                <a:ea typeface="Arial Unicode MS" pitchFamily="34" charset="-128"/>
                <a:cs typeface="Arial" panose="020B0604020202020204" pitchFamily="34" charset="0"/>
              </a:rPr>
              <a:t>Combination n=137</a:t>
            </a:r>
          </a:p>
        </p:txBody>
      </p:sp>
      <p:sp>
        <p:nvSpPr>
          <p:cNvPr id="29699" name="Rectangle 7"/>
          <p:cNvSpPr>
            <a:spLocks noChangeArrowheads="1"/>
          </p:cNvSpPr>
          <p:nvPr/>
        </p:nvSpPr>
        <p:spPr bwMode="auto">
          <a:xfrm rot="-5400000">
            <a:off x="3416300" y="3094038"/>
            <a:ext cx="32258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1600">
                <a:latin typeface="Open Sans" charset="0"/>
                <a:sym typeface="Verdana" charset="0"/>
              </a:rPr>
              <a:t>Cumulative mortality</a:t>
            </a:r>
          </a:p>
        </p:txBody>
      </p:sp>
      <p:grpSp>
        <p:nvGrpSpPr>
          <p:cNvPr id="29700" name="Group 38"/>
          <p:cNvGrpSpPr>
            <a:grpSpLocks/>
          </p:cNvGrpSpPr>
          <p:nvPr/>
        </p:nvGrpSpPr>
        <p:grpSpPr bwMode="auto">
          <a:xfrm>
            <a:off x="5259388" y="1635125"/>
            <a:ext cx="433387" cy="230188"/>
            <a:chOff x="1847143" y="1759652"/>
            <a:chExt cx="432507" cy="232127"/>
          </a:xfrm>
        </p:grpSpPr>
        <p:sp>
          <p:nvSpPr>
            <p:cNvPr id="29746" name="Line 15"/>
            <p:cNvSpPr>
              <a:spLocks noChangeShapeType="1"/>
            </p:cNvSpPr>
            <p:nvPr/>
          </p:nvSpPr>
          <p:spPr bwMode="auto">
            <a:xfrm>
              <a:off x="2195513" y="1874917"/>
              <a:ext cx="84137" cy="1587"/>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29747" name="Rectangle 19"/>
            <p:cNvSpPr>
              <a:spLocks noChangeArrowheads="1"/>
            </p:cNvSpPr>
            <p:nvPr/>
          </p:nvSpPr>
          <p:spPr bwMode="auto">
            <a:xfrm>
              <a:off x="1847143" y="1759652"/>
              <a:ext cx="267406" cy="23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latin typeface="Open Sans" charset="0"/>
                </a:rPr>
                <a:t>1.0</a:t>
              </a:r>
            </a:p>
          </p:txBody>
        </p:sp>
      </p:grpSp>
      <p:grpSp>
        <p:nvGrpSpPr>
          <p:cNvPr id="29701" name="Group 39"/>
          <p:cNvGrpSpPr>
            <a:grpSpLocks/>
          </p:cNvGrpSpPr>
          <p:nvPr/>
        </p:nvGrpSpPr>
        <p:grpSpPr bwMode="auto">
          <a:xfrm>
            <a:off x="5259388" y="2273300"/>
            <a:ext cx="433387" cy="230188"/>
            <a:chOff x="1847081" y="2603404"/>
            <a:chExt cx="432569" cy="230536"/>
          </a:xfrm>
        </p:grpSpPr>
        <p:sp>
          <p:nvSpPr>
            <p:cNvPr id="29744" name="Line 14"/>
            <p:cNvSpPr>
              <a:spLocks noChangeShapeType="1"/>
            </p:cNvSpPr>
            <p:nvPr/>
          </p:nvSpPr>
          <p:spPr bwMode="auto">
            <a:xfrm>
              <a:off x="2195370" y="2717880"/>
              <a:ext cx="84280" cy="1587"/>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29745" name="Rectangle 19"/>
            <p:cNvSpPr>
              <a:spLocks noChangeArrowheads="1"/>
            </p:cNvSpPr>
            <p:nvPr/>
          </p:nvSpPr>
          <p:spPr bwMode="auto">
            <a:xfrm>
              <a:off x="1847081" y="2603404"/>
              <a:ext cx="267437" cy="23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latin typeface="Open Sans" charset="0"/>
                </a:rPr>
                <a:t>0.8</a:t>
              </a:r>
            </a:p>
          </p:txBody>
        </p:sp>
      </p:grpSp>
      <p:grpSp>
        <p:nvGrpSpPr>
          <p:cNvPr id="29702" name="Group 40"/>
          <p:cNvGrpSpPr>
            <a:grpSpLocks/>
          </p:cNvGrpSpPr>
          <p:nvPr/>
        </p:nvGrpSpPr>
        <p:grpSpPr bwMode="auto">
          <a:xfrm>
            <a:off x="5259388" y="2911475"/>
            <a:ext cx="433387" cy="231775"/>
            <a:chOff x="1847143" y="3448050"/>
            <a:chExt cx="432507" cy="230536"/>
          </a:xfrm>
        </p:grpSpPr>
        <p:sp>
          <p:nvSpPr>
            <p:cNvPr id="29742" name="Line 13"/>
            <p:cNvSpPr>
              <a:spLocks noChangeShapeType="1"/>
            </p:cNvSpPr>
            <p:nvPr/>
          </p:nvSpPr>
          <p:spPr bwMode="auto">
            <a:xfrm>
              <a:off x="2195513" y="3570366"/>
              <a:ext cx="84137" cy="1588"/>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3" name="Rectangle 18"/>
            <p:cNvSpPr>
              <a:spLocks noChangeArrowheads="1"/>
            </p:cNvSpPr>
            <p:nvPr/>
          </p:nvSpPr>
          <p:spPr bwMode="auto">
            <a:xfrm>
              <a:off x="1847143" y="3448050"/>
              <a:ext cx="267406" cy="23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latin typeface="Open Sans" charset="0"/>
                </a:rPr>
                <a:t>0.6</a:t>
              </a:r>
            </a:p>
          </p:txBody>
        </p:sp>
      </p:grpSp>
      <p:grpSp>
        <p:nvGrpSpPr>
          <p:cNvPr id="29703" name="Group 125"/>
          <p:cNvGrpSpPr>
            <a:grpSpLocks/>
          </p:cNvGrpSpPr>
          <p:nvPr/>
        </p:nvGrpSpPr>
        <p:grpSpPr bwMode="auto">
          <a:xfrm>
            <a:off x="5419725" y="4827588"/>
            <a:ext cx="273050" cy="231775"/>
            <a:chOff x="2007877" y="4307592"/>
            <a:chExt cx="271773" cy="232126"/>
          </a:xfrm>
        </p:grpSpPr>
        <p:sp>
          <p:nvSpPr>
            <p:cNvPr id="29740" name="Line 12"/>
            <p:cNvSpPr>
              <a:spLocks noChangeShapeType="1"/>
            </p:cNvSpPr>
            <p:nvPr/>
          </p:nvSpPr>
          <p:spPr bwMode="auto">
            <a:xfrm>
              <a:off x="2195513" y="4422854"/>
              <a:ext cx="84137" cy="1588"/>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29741" name="Rectangle 19"/>
            <p:cNvSpPr>
              <a:spLocks noChangeArrowheads="1"/>
            </p:cNvSpPr>
            <p:nvPr/>
          </p:nvSpPr>
          <p:spPr bwMode="auto">
            <a:xfrm>
              <a:off x="2007877" y="4307592"/>
              <a:ext cx="106671" cy="23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latin typeface="Open Sans" charset="0"/>
                </a:rPr>
                <a:t>0</a:t>
              </a:r>
            </a:p>
          </p:txBody>
        </p:sp>
      </p:grpSp>
      <p:grpSp>
        <p:nvGrpSpPr>
          <p:cNvPr id="29704" name="Group 39"/>
          <p:cNvGrpSpPr>
            <a:grpSpLocks/>
          </p:cNvGrpSpPr>
          <p:nvPr/>
        </p:nvGrpSpPr>
        <p:grpSpPr bwMode="auto">
          <a:xfrm>
            <a:off x="5259388" y="3551238"/>
            <a:ext cx="433387" cy="230187"/>
            <a:chOff x="1847081" y="2603404"/>
            <a:chExt cx="432569" cy="230537"/>
          </a:xfrm>
        </p:grpSpPr>
        <p:sp>
          <p:nvSpPr>
            <p:cNvPr id="29738" name="Line 14"/>
            <p:cNvSpPr>
              <a:spLocks noChangeShapeType="1"/>
            </p:cNvSpPr>
            <p:nvPr/>
          </p:nvSpPr>
          <p:spPr bwMode="auto">
            <a:xfrm>
              <a:off x="2195370" y="2717880"/>
              <a:ext cx="84280" cy="1587"/>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29739" name="Rectangle 19"/>
            <p:cNvSpPr>
              <a:spLocks noChangeArrowheads="1"/>
            </p:cNvSpPr>
            <p:nvPr/>
          </p:nvSpPr>
          <p:spPr bwMode="auto">
            <a:xfrm>
              <a:off x="1847081" y="2603404"/>
              <a:ext cx="267437" cy="2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latin typeface="Open Sans" charset="0"/>
                </a:rPr>
                <a:t>0.4</a:t>
              </a:r>
            </a:p>
          </p:txBody>
        </p:sp>
      </p:grpSp>
      <p:grpSp>
        <p:nvGrpSpPr>
          <p:cNvPr id="29705" name="Group 41"/>
          <p:cNvGrpSpPr>
            <a:grpSpLocks/>
          </p:cNvGrpSpPr>
          <p:nvPr/>
        </p:nvGrpSpPr>
        <p:grpSpPr bwMode="auto">
          <a:xfrm>
            <a:off x="5259388" y="4189413"/>
            <a:ext cx="433387" cy="230187"/>
            <a:chOff x="1847143" y="4308380"/>
            <a:chExt cx="432507" cy="230537"/>
          </a:xfrm>
        </p:grpSpPr>
        <p:sp>
          <p:nvSpPr>
            <p:cNvPr id="29736" name="Line 12"/>
            <p:cNvSpPr>
              <a:spLocks noChangeShapeType="1"/>
            </p:cNvSpPr>
            <p:nvPr/>
          </p:nvSpPr>
          <p:spPr bwMode="auto">
            <a:xfrm>
              <a:off x="2195513" y="4422854"/>
              <a:ext cx="84137" cy="1588"/>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29737" name="Rectangle 19"/>
            <p:cNvSpPr>
              <a:spLocks noChangeArrowheads="1"/>
            </p:cNvSpPr>
            <p:nvPr/>
          </p:nvSpPr>
          <p:spPr bwMode="auto">
            <a:xfrm>
              <a:off x="1847143" y="4308380"/>
              <a:ext cx="267406" cy="2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latin typeface="Open Sans" charset="0"/>
                </a:rPr>
                <a:t>0.2</a:t>
              </a:r>
            </a:p>
          </p:txBody>
        </p:sp>
      </p:grpSp>
      <p:sp>
        <p:nvSpPr>
          <p:cNvPr id="29706" name="Rectangle 20"/>
          <p:cNvSpPr>
            <a:spLocks noChangeArrowheads="1"/>
          </p:cNvSpPr>
          <p:nvPr/>
        </p:nvSpPr>
        <p:spPr bwMode="auto">
          <a:xfrm>
            <a:off x="6538913" y="5414963"/>
            <a:ext cx="10747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1600">
                <a:latin typeface="Open Sans" charset="0"/>
                <a:ea typeface="Arial Unicode MS" charset="0"/>
                <a:sym typeface="Verdana" charset="0"/>
              </a:rPr>
              <a:t>Time (days)</a:t>
            </a:r>
          </a:p>
        </p:txBody>
      </p:sp>
      <p:grpSp>
        <p:nvGrpSpPr>
          <p:cNvPr id="29707" name="Group 145"/>
          <p:cNvGrpSpPr>
            <a:grpSpLocks/>
          </p:cNvGrpSpPr>
          <p:nvPr/>
        </p:nvGrpSpPr>
        <p:grpSpPr bwMode="auto">
          <a:xfrm>
            <a:off x="5635625" y="4941888"/>
            <a:ext cx="106363" cy="396875"/>
            <a:chOff x="2458056" y="5460999"/>
            <a:chExt cx="106982" cy="396741"/>
          </a:xfrm>
        </p:grpSpPr>
        <p:sp>
          <p:nvSpPr>
            <p:cNvPr id="31" name="Line 22"/>
            <p:cNvSpPr>
              <a:spLocks noChangeShapeType="1"/>
            </p:cNvSpPr>
            <p:nvPr/>
          </p:nvSpPr>
          <p:spPr bwMode="auto">
            <a:xfrm>
              <a:off x="2512345" y="5460999"/>
              <a:ext cx="0" cy="123783"/>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Open Sans"/>
                <a:ea typeface="ヒラギノ角ゴ Pro W3" charset="-128"/>
                <a:cs typeface="ヒラギノ角ゴ Pro W3" charset="-128"/>
              </a:endParaRPr>
            </a:p>
          </p:txBody>
        </p:sp>
        <p:sp>
          <p:nvSpPr>
            <p:cNvPr id="29735" name="Rectangle 30"/>
            <p:cNvSpPr>
              <a:spLocks noChangeArrowheads="1"/>
            </p:cNvSpPr>
            <p:nvPr/>
          </p:nvSpPr>
          <p:spPr bwMode="auto">
            <a:xfrm>
              <a:off x="2458056" y="5626908"/>
              <a:ext cx="10698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latin typeface="Open Sans" charset="0"/>
                  <a:ea typeface="Arial Unicode MS" charset="0"/>
                </a:rPr>
                <a:t>0</a:t>
              </a:r>
            </a:p>
          </p:txBody>
        </p:sp>
      </p:grpSp>
      <p:grpSp>
        <p:nvGrpSpPr>
          <p:cNvPr id="29708" name="Group 149"/>
          <p:cNvGrpSpPr>
            <a:grpSpLocks/>
          </p:cNvGrpSpPr>
          <p:nvPr/>
        </p:nvGrpSpPr>
        <p:grpSpPr bwMode="auto">
          <a:xfrm>
            <a:off x="6022975" y="4941888"/>
            <a:ext cx="427038" cy="396875"/>
            <a:chOff x="2299499" y="5460999"/>
            <a:chExt cx="424091" cy="396663"/>
          </a:xfrm>
        </p:grpSpPr>
        <p:sp>
          <p:nvSpPr>
            <p:cNvPr id="37" name="Line 22"/>
            <p:cNvSpPr>
              <a:spLocks noChangeShapeType="1"/>
            </p:cNvSpPr>
            <p:nvPr/>
          </p:nvSpPr>
          <p:spPr bwMode="auto">
            <a:xfrm>
              <a:off x="2512333"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Open Sans"/>
                <a:ea typeface="ヒラギノ角ゴ Pro W3" charset="-128"/>
                <a:cs typeface="ヒラギノ角ゴ Pro W3" charset="-128"/>
              </a:endParaRPr>
            </a:p>
          </p:txBody>
        </p:sp>
        <p:sp>
          <p:nvSpPr>
            <p:cNvPr id="29733" name="Rectangle 30"/>
            <p:cNvSpPr>
              <a:spLocks noChangeArrowheads="1"/>
            </p:cNvSpPr>
            <p:nvPr/>
          </p:nvSpPr>
          <p:spPr bwMode="auto">
            <a:xfrm>
              <a:off x="2299499" y="5626908"/>
              <a:ext cx="424091"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latin typeface="Open Sans" charset="0"/>
                  <a:ea typeface="Arial Unicode MS" charset="0"/>
                </a:rPr>
                <a:t>1000</a:t>
              </a:r>
            </a:p>
          </p:txBody>
        </p:sp>
      </p:grpSp>
      <p:grpSp>
        <p:nvGrpSpPr>
          <p:cNvPr id="29709" name="Group 152"/>
          <p:cNvGrpSpPr>
            <a:grpSpLocks/>
          </p:cNvGrpSpPr>
          <p:nvPr/>
        </p:nvGrpSpPr>
        <p:grpSpPr bwMode="auto">
          <a:xfrm>
            <a:off x="6572250" y="4941888"/>
            <a:ext cx="427038" cy="396875"/>
            <a:chOff x="2299499" y="5460999"/>
            <a:chExt cx="424091" cy="396663"/>
          </a:xfrm>
        </p:grpSpPr>
        <p:sp>
          <p:nvSpPr>
            <p:cNvPr id="40" name="Line 22"/>
            <p:cNvSpPr>
              <a:spLocks noChangeShapeType="1"/>
            </p:cNvSpPr>
            <p:nvPr/>
          </p:nvSpPr>
          <p:spPr bwMode="auto">
            <a:xfrm>
              <a:off x="2512333"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Open Sans"/>
                <a:ea typeface="ヒラギノ角ゴ Pro W3" charset="-128"/>
                <a:cs typeface="ヒラギノ角ゴ Pro W3" charset="-128"/>
              </a:endParaRPr>
            </a:p>
          </p:txBody>
        </p:sp>
        <p:sp>
          <p:nvSpPr>
            <p:cNvPr id="29731" name="Rectangle 30"/>
            <p:cNvSpPr>
              <a:spLocks noChangeArrowheads="1"/>
            </p:cNvSpPr>
            <p:nvPr/>
          </p:nvSpPr>
          <p:spPr bwMode="auto">
            <a:xfrm>
              <a:off x="2299499" y="5626908"/>
              <a:ext cx="424091"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latin typeface="Open Sans" charset="0"/>
                  <a:ea typeface="Arial Unicode MS" charset="0"/>
                </a:rPr>
                <a:t>2000</a:t>
              </a:r>
            </a:p>
          </p:txBody>
        </p:sp>
      </p:grpSp>
      <p:grpSp>
        <p:nvGrpSpPr>
          <p:cNvPr id="29710" name="Group 155"/>
          <p:cNvGrpSpPr>
            <a:grpSpLocks/>
          </p:cNvGrpSpPr>
          <p:nvPr/>
        </p:nvGrpSpPr>
        <p:grpSpPr bwMode="auto">
          <a:xfrm>
            <a:off x="7119938" y="4941888"/>
            <a:ext cx="428625" cy="396875"/>
            <a:chOff x="2296334" y="5460999"/>
            <a:chExt cx="430423" cy="396663"/>
          </a:xfrm>
        </p:grpSpPr>
        <p:sp>
          <p:nvSpPr>
            <p:cNvPr id="43" name="Line 22"/>
            <p:cNvSpPr>
              <a:spLocks noChangeShapeType="1"/>
            </p:cNvSpPr>
            <p:nvPr/>
          </p:nvSpPr>
          <p:spPr bwMode="auto">
            <a:xfrm>
              <a:off x="2513140"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Open Sans"/>
                <a:ea typeface="ヒラギノ角ゴ Pro W3" charset="-128"/>
                <a:cs typeface="ヒラギノ角ゴ Pro W3" charset="-128"/>
              </a:endParaRPr>
            </a:p>
          </p:txBody>
        </p:sp>
        <p:sp>
          <p:nvSpPr>
            <p:cNvPr id="29729" name="Rectangle 30"/>
            <p:cNvSpPr>
              <a:spLocks noChangeArrowheads="1"/>
            </p:cNvSpPr>
            <p:nvPr/>
          </p:nvSpPr>
          <p:spPr bwMode="auto">
            <a:xfrm>
              <a:off x="2296334" y="5626908"/>
              <a:ext cx="430423"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latin typeface="Open Sans" charset="0"/>
                  <a:ea typeface="Arial Unicode MS" charset="0"/>
                </a:rPr>
                <a:t>3000</a:t>
              </a:r>
            </a:p>
          </p:txBody>
        </p:sp>
      </p:grpSp>
      <p:grpSp>
        <p:nvGrpSpPr>
          <p:cNvPr id="29711" name="Group 152"/>
          <p:cNvGrpSpPr>
            <a:grpSpLocks/>
          </p:cNvGrpSpPr>
          <p:nvPr/>
        </p:nvGrpSpPr>
        <p:grpSpPr bwMode="auto">
          <a:xfrm>
            <a:off x="7669213" y="4941888"/>
            <a:ext cx="428625" cy="396875"/>
            <a:chOff x="2299499" y="5460999"/>
            <a:chExt cx="424091" cy="396663"/>
          </a:xfrm>
        </p:grpSpPr>
        <p:sp>
          <p:nvSpPr>
            <p:cNvPr id="49" name="Line 22"/>
            <p:cNvSpPr>
              <a:spLocks noChangeShapeType="1"/>
            </p:cNvSpPr>
            <p:nvPr/>
          </p:nvSpPr>
          <p:spPr bwMode="auto">
            <a:xfrm>
              <a:off x="2513115"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Open Sans"/>
                <a:ea typeface="ヒラギノ角ゴ Pro W3" charset="-128"/>
                <a:cs typeface="ヒラギノ角ゴ Pro W3" charset="-128"/>
              </a:endParaRPr>
            </a:p>
          </p:txBody>
        </p:sp>
        <p:sp>
          <p:nvSpPr>
            <p:cNvPr id="29727" name="Rectangle 30"/>
            <p:cNvSpPr>
              <a:spLocks noChangeArrowheads="1"/>
            </p:cNvSpPr>
            <p:nvPr/>
          </p:nvSpPr>
          <p:spPr bwMode="auto">
            <a:xfrm>
              <a:off x="2299499" y="5626908"/>
              <a:ext cx="424091"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latin typeface="Open Sans" charset="0"/>
                  <a:ea typeface="Arial Unicode MS" charset="0"/>
                </a:rPr>
                <a:t>4000</a:t>
              </a:r>
            </a:p>
          </p:txBody>
        </p:sp>
      </p:grpSp>
      <p:grpSp>
        <p:nvGrpSpPr>
          <p:cNvPr id="29712" name="Group 155"/>
          <p:cNvGrpSpPr>
            <a:grpSpLocks/>
          </p:cNvGrpSpPr>
          <p:nvPr/>
        </p:nvGrpSpPr>
        <p:grpSpPr bwMode="auto">
          <a:xfrm>
            <a:off x="8218488" y="4941888"/>
            <a:ext cx="427037" cy="396875"/>
            <a:chOff x="2296334" y="5460999"/>
            <a:chExt cx="430423" cy="396663"/>
          </a:xfrm>
        </p:grpSpPr>
        <p:sp>
          <p:nvSpPr>
            <p:cNvPr id="52" name="Line 22"/>
            <p:cNvSpPr>
              <a:spLocks noChangeShapeType="1"/>
            </p:cNvSpPr>
            <p:nvPr/>
          </p:nvSpPr>
          <p:spPr bwMode="auto">
            <a:xfrm>
              <a:off x="2512345"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Open Sans"/>
                <a:ea typeface="ヒラギノ角ゴ Pro W3" charset="-128"/>
                <a:cs typeface="ヒラギノ角ゴ Pro W3" charset="-128"/>
              </a:endParaRPr>
            </a:p>
          </p:txBody>
        </p:sp>
        <p:sp>
          <p:nvSpPr>
            <p:cNvPr id="29725" name="Rectangle 30"/>
            <p:cNvSpPr>
              <a:spLocks noChangeArrowheads="1"/>
            </p:cNvSpPr>
            <p:nvPr/>
          </p:nvSpPr>
          <p:spPr bwMode="auto">
            <a:xfrm>
              <a:off x="2296334" y="5626908"/>
              <a:ext cx="430423"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latin typeface="Open Sans" charset="0"/>
                  <a:ea typeface="Arial Unicode MS" charset="0"/>
                </a:rPr>
                <a:t>5000</a:t>
              </a:r>
            </a:p>
          </p:txBody>
        </p:sp>
      </p:grpSp>
      <p:sp>
        <p:nvSpPr>
          <p:cNvPr id="29713" name="TextBox 53"/>
          <p:cNvSpPr txBox="1">
            <a:spLocks noChangeArrowheads="1"/>
          </p:cNvSpPr>
          <p:nvPr/>
        </p:nvSpPr>
        <p:spPr bwMode="auto">
          <a:xfrm>
            <a:off x="7148513" y="3325813"/>
            <a:ext cx="1419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300">
                <a:latin typeface="Open Sans" charset="0"/>
                <a:ea typeface="Arial Unicode MS" charset="0"/>
              </a:rPr>
              <a:t>Sulfonylurea </a:t>
            </a:r>
            <a:br>
              <a:rPr lang="en-US" altLang="en-US" sz="1300">
                <a:latin typeface="Open Sans" charset="0"/>
                <a:ea typeface="Arial Unicode MS" charset="0"/>
              </a:rPr>
            </a:br>
            <a:r>
              <a:rPr lang="en-US" altLang="en-US" sz="1300">
                <a:latin typeface="Open Sans" charset="0"/>
                <a:ea typeface="Arial Unicode MS" charset="0"/>
              </a:rPr>
              <a:t>monotherapy</a:t>
            </a:r>
          </a:p>
        </p:txBody>
      </p:sp>
      <p:sp>
        <p:nvSpPr>
          <p:cNvPr id="29714" name="TextBox 56"/>
          <p:cNvSpPr txBox="1">
            <a:spLocks noChangeArrowheads="1"/>
          </p:cNvSpPr>
          <p:nvPr/>
        </p:nvSpPr>
        <p:spPr bwMode="auto">
          <a:xfrm>
            <a:off x="7148513" y="3894138"/>
            <a:ext cx="11906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300">
                <a:latin typeface="Open Sans" charset="0"/>
                <a:ea typeface="Arial Unicode MS" charset="0"/>
              </a:rPr>
              <a:t>Metformin </a:t>
            </a:r>
            <a:br>
              <a:rPr lang="en-US" altLang="en-US" sz="1300">
                <a:latin typeface="Open Sans" charset="0"/>
                <a:ea typeface="Arial Unicode MS" charset="0"/>
              </a:rPr>
            </a:br>
            <a:r>
              <a:rPr lang="en-US" altLang="en-US" sz="1300">
                <a:latin typeface="Open Sans" charset="0"/>
                <a:ea typeface="Arial Unicode MS" charset="0"/>
              </a:rPr>
              <a:t>monotherapy + </a:t>
            </a:r>
            <a:br>
              <a:rPr lang="en-US" altLang="en-US" sz="1300">
                <a:latin typeface="Open Sans" charset="0"/>
                <a:ea typeface="Arial Unicode MS" charset="0"/>
              </a:rPr>
            </a:br>
            <a:r>
              <a:rPr lang="en-US" altLang="en-US" sz="1300">
                <a:latin typeface="Open Sans" charset="0"/>
                <a:ea typeface="Arial Unicode MS" charset="0"/>
              </a:rPr>
              <a:t>combination</a:t>
            </a:r>
          </a:p>
        </p:txBody>
      </p:sp>
      <p:sp>
        <p:nvSpPr>
          <p:cNvPr id="29715" name="Freeform 57"/>
          <p:cNvSpPr>
            <a:spLocks noChangeArrowheads="1"/>
          </p:cNvSpPr>
          <p:nvPr/>
        </p:nvSpPr>
        <p:spPr bwMode="auto">
          <a:xfrm>
            <a:off x="5689600" y="1811338"/>
            <a:ext cx="2378075" cy="3124200"/>
          </a:xfrm>
          <a:custGeom>
            <a:avLst/>
            <a:gdLst>
              <a:gd name="T0" fmla="*/ 0 w 2379133"/>
              <a:gd name="T1" fmla="*/ 3124200 h 3124200"/>
              <a:gd name="T2" fmla="*/ 37003 w 2379133"/>
              <a:gd name="T3" fmla="*/ 2921000 h 3124200"/>
              <a:gd name="T4" fmla="*/ 53473 w 2379133"/>
              <a:gd name="T5" fmla="*/ 2760132 h 3124200"/>
              <a:gd name="T6" fmla="*/ 65803 w 2379133"/>
              <a:gd name="T7" fmla="*/ 2633132 h 3124200"/>
              <a:gd name="T8" fmla="*/ 82253 w 2379133"/>
              <a:gd name="T9" fmla="*/ 2586566 h 3124200"/>
              <a:gd name="T10" fmla="*/ 94595 w 2379133"/>
              <a:gd name="T11" fmla="*/ 2506132 h 3124200"/>
              <a:gd name="T12" fmla="*/ 143947 w 2379133"/>
              <a:gd name="T13" fmla="*/ 2302932 h 3124200"/>
              <a:gd name="T14" fmla="*/ 172734 w 2379133"/>
              <a:gd name="T15" fmla="*/ 2201332 h 3124200"/>
              <a:gd name="T16" fmla="*/ 197412 w 2379133"/>
              <a:gd name="T17" fmla="*/ 2167466 h 3124200"/>
              <a:gd name="T18" fmla="*/ 201522 w 2379133"/>
              <a:gd name="T19" fmla="*/ 2112432 h 3124200"/>
              <a:gd name="T20" fmla="*/ 242652 w 2379133"/>
              <a:gd name="T21" fmla="*/ 2074333 h 3124200"/>
              <a:gd name="T22" fmla="*/ 267332 w 2379133"/>
              <a:gd name="T23" fmla="*/ 1951567 h 3124200"/>
              <a:gd name="T24" fmla="*/ 296119 w 2379133"/>
              <a:gd name="T25" fmla="*/ 1917700 h 3124200"/>
              <a:gd name="T26" fmla="*/ 320793 w 2379133"/>
              <a:gd name="T27" fmla="*/ 1803400 h 3124200"/>
              <a:gd name="T28" fmla="*/ 366032 w 2379133"/>
              <a:gd name="T29" fmla="*/ 1680633 h 3124200"/>
              <a:gd name="T30" fmla="*/ 386599 w 2379133"/>
              <a:gd name="T31" fmla="*/ 1579033 h 3124200"/>
              <a:gd name="T32" fmla="*/ 440064 w 2379133"/>
              <a:gd name="T33" fmla="*/ 1430867 h 3124200"/>
              <a:gd name="T34" fmla="*/ 468850 w 2379133"/>
              <a:gd name="T35" fmla="*/ 1316567 h 3124200"/>
              <a:gd name="T36" fmla="*/ 497640 w 2379133"/>
              <a:gd name="T37" fmla="*/ 1202267 h 3124200"/>
              <a:gd name="T38" fmla="*/ 509978 w 2379133"/>
              <a:gd name="T39" fmla="*/ 1109133 h 3124200"/>
              <a:gd name="T40" fmla="*/ 559334 w 2379133"/>
              <a:gd name="T41" fmla="*/ 1049867 h 3124200"/>
              <a:gd name="T42" fmla="*/ 612797 w 2379133"/>
              <a:gd name="T43" fmla="*/ 1045633 h 3124200"/>
              <a:gd name="T44" fmla="*/ 633361 w 2379133"/>
              <a:gd name="T45" fmla="*/ 999067 h 3124200"/>
              <a:gd name="T46" fmla="*/ 641586 w 2379133"/>
              <a:gd name="T47" fmla="*/ 927100 h 3124200"/>
              <a:gd name="T48" fmla="*/ 678603 w 2379133"/>
              <a:gd name="T49" fmla="*/ 880533 h 3124200"/>
              <a:gd name="T50" fmla="*/ 695052 w 2379133"/>
              <a:gd name="T51" fmla="*/ 838200 h 3124200"/>
              <a:gd name="T52" fmla="*/ 695052 w 2379133"/>
              <a:gd name="T53" fmla="*/ 770467 h 3124200"/>
              <a:gd name="T54" fmla="*/ 732067 w 2379133"/>
              <a:gd name="T55" fmla="*/ 770467 h 3124200"/>
              <a:gd name="T56" fmla="*/ 760856 w 2379133"/>
              <a:gd name="T57" fmla="*/ 681567 h 3124200"/>
              <a:gd name="T58" fmla="*/ 781418 w 2379133"/>
              <a:gd name="T59" fmla="*/ 635000 h 3124200"/>
              <a:gd name="T60" fmla="*/ 822544 w 2379133"/>
              <a:gd name="T61" fmla="*/ 630767 h 3124200"/>
              <a:gd name="T62" fmla="*/ 900687 w 2379133"/>
              <a:gd name="T63" fmla="*/ 554567 h 3124200"/>
              <a:gd name="T64" fmla="*/ 929475 w 2379133"/>
              <a:gd name="T65" fmla="*/ 541867 h 3124200"/>
              <a:gd name="T66" fmla="*/ 962376 w 2379133"/>
              <a:gd name="T67" fmla="*/ 541867 h 3124200"/>
              <a:gd name="T68" fmla="*/ 982938 w 2379133"/>
              <a:gd name="T69" fmla="*/ 512233 h 3124200"/>
              <a:gd name="T70" fmla="*/ 1056977 w 2379133"/>
              <a:gd name="T71" fmla="*/ 512233 h 3124200"/>
              <a:gd name="T72" fmla="*/ 1073428 w 2379133"/>
              <a:gd name="T73" fmla="*/ 482600 h 3124200"/>
              <a:gd name="T74" fmla="*/ 1073428 w 2379133"/>
              <a:gd name="T75" fmla="*/ 440267 h 3124200"/>
              <a:gd name="T76" fmla="*/ 1118665 w 2379133"/>
              <a:gd name="T77" fmla="*/ 440267 h 3124200"/>
              <a:gd name="T78" fmla="*/ 1180355 w 2379133"/>
              <a:gd name="T79" fmla="*/ 364067 h 3124200"/>
              <a:gd name="T80" fmla="*/ 1250276 w 2379133"/>
              <a:gd name="T81" fmla="*/ 359833 h 3124200"/>
              <a:gd name="T82" fmla="*/ 1266722 w 2379133"/>
              <a:gd name="T83" fmla="*/ 296333 h 3124200"/>
              <a:gd name="T84" fmla="*/ 1279062 w 2379133"/>
              <a:gd name="T85" fmla="*/ 249767 h 3124200"/>
              <a:gd name="T86" fmla="*/ 1287284 w 2379133"/>
              <a:gd name="T87" fmla="*/ 228600 h 3124200"/>
              <a:gd name="T88" fmla="*/ 1303738 w 2379133"/>
              <a:gd name="T89" fmla="*/ 194733 h 3124200"/>
              <a:gd name="T90" fmla="*/ 1603962 w 2379133"/>
              <a:gd name="T91" fmla="*/ 194733 h 3124200"/>
              <a:gd name="T92" fmla="*/ 1686220 w 2379133"/>
              <a:gd name="T93" fmla="*/ 131233 h 3124200"/>
              <a:gd name="T94" fmla="*/ 1858949 w 2379133"/>
              <a:gd name="T95" fmla="*/ 131233 h 3124200"/>
              <a:gd name="T96" fmla="*/ 1871290 w 2379133"/>
              <a:gd name="T97" fmla="*/ 76200 h 3124200"/>
              <a:gd name="T98" fmla="*/ 1891852 w 2379133"/>
              <a:gd name="T99" fmla="*/ 63500 h 3124200"/>
              <a:gd name="T100" fmla="*/ 1965882 w 2379133"/>
              <a:gd name="T101" fmla="*/ 63500 h 3124200"/>
              <a:gd name="T102" fmla="*/ 1969992 w 2379133"/>
              <a:gd name="T103" fmla="*/ 0 h 3124200"/>
              <a:gd name="T104" fmla="*/ 2311344 w 2379133"/>
              <a:gd name="T105" fmla="*/ 0 h 31242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379133"/>
              <a:gd name="T160" fmla="*/ 0 h 3124200"/>
              <a:gd name="T161" fmla="*/ 2379133 w 2379133"/>
              <a:gd name="T162" fmla="*/ 3124200 h 31242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379133" h="3124200">
                <a:moveTo>
                  <a:pt x="0" y="3124200"/>
                </a:moveTo>
                <a:lnTo>
                  <a:pt x="38100" y="2921000"/>
                </a:lnTo>
                <a:lnTo>
                  <a:pt x="55033" y="2760133"/>
                </a:lnTo>
                <a:lnTo>
                  <a:pt x="67733" y="2633133"/>
                </a:lnTo>
                <a:lnTo>
                  <a:pt x="84667" y="2586567"/>
                </a:lnTo>
                <a:lnTo>
                  <a:pt x="97367" y="2506133"/>
                </a:lnTo>
                <a:lnTo>
                  <a:pt x="148167" y="2302933"/>
                </a:lnTo>
                <a:lnTo>
                  <a:pt x="177800" y="2201333"/>
                </a:lnTo>
                <a:lnTo>
                  <a:pt x="203200" y="2167467"/>
                </a:lnTo>
                <a:lnTo>
                  <a:pt x="207433" y="2112433"/>
                </a:lnTo>
                <a:lnTo>
                  <a:pt x="249767" y="2074333"/>
                </a:lnTo>
                <a:cubicBezTo>
                  <a:pt x="275463" y="1954420"/>
                  <a:pt x="275167" y="1996208"/>
                  <a:pt x="275167" y="1951567"/>
                </a:cubicBezTo>
                <a:cubicBezTo>
                  <a:pt x="305798" y="1920935"/>
                  <a:pt x="304800" y="1935902"/>
                  <a:pt x="304800" y="1917700"/>
                </a:cubicBezTo>
                <a:lnTo>
                  <a:pt x="330200" y="1803400"/>
                </a:lnTo>
                <a:lnTo>
                  <a:pt x="376767" y="1680633"/>
                </a:lnTo>
                <a:lnTo>
                  <a:pt x="397933" y="1579033"/>
                </a:lnTo>
                <a:lnTo>
                  <a:pt x="452967" y="1430867"/>
                </a:lnTo>
                <a:lnTo>
                  <a:pt x="482600" y="1316567"/>
                </a:lnTo>
                <a:lnTo>
                  <a:pt x="512233" y="1202267"/>
                </a:lnTo>
                <a:lnTo>
                  <a:pt x="524933" y="1109133"/>
                </a:lnTo>
                <a:lnTo>
                  <a:pt x="575733" y="1049867"/>
                </a:lnTo>
                <a:lnTo>
                  <a:pt x="630767" y="1045633"/>
                </a:lnTo>
                <a:lnTo>
                  <a:pt x="651933" y="999067"/>
                </a:lnTo>
                <a:lnTo>
                  <a:pt x="660400" y="927100"/>
                </a:lnTo>
                <a:lnTo>
                  <a:pt x="698500" y="880533"/>
                </a:lnTo>
                <a:cubicBezTo>
                  <a:pt x="716006" y="841144"/>
                  <a:pt x="715433" y="856331"/>
                  <a:pt x="715433" y="838200"/>
                </a:cubicBezTo>
                <a:lnTo>
                  <a:pt x="715433" y="770467"/>
                </a:lnTo>
                <a:lnTo>
                  <a:pt x="753533" y="770467"/>
                </a:lnTo>
                <a:cubicBezTo>
                  <a:pt x="783633" y="684468"/>
                  <a:pt x="783167" y="715701"/>
                  <a:pt x="783167" y="681567"/>
                </a:cubicBezTo>
                <a:cubicBezTo>
                  <a:pt x="800582" y="633674"/>
                  <a:pt x="783583" y="635000"/>
                  <a:pt x="804333" y="635000"/>
                </a:cubicBezTo>
                <a:lnTo>
                  <a:pt x="846667" y="630767"/>
                </a:lnTo>
                <a:lnTo>
                  <a:pt x="927100" y="554567"/>
                </a:lnTo>
                <a:lnTo>
                  <a:pt x="956733" y="541867"/>
                </a:lnTo>
                <a:lnTo>
                  <a:pt x="990600" y="541867"/>
                </a:lnTo>
                <a:lnTo>
                  <a:pt x="1011767" y="512233"/>
                </a:lnTo>
                <a:lnTo>
                  <a:pt x="1087967" y="512233"/>
                </a:lnTo>
                <a:lnTo>
                  <a:pt x="1104900" y="482600"/>
                </a:lnTo>
                <a:lnTo>
                  <a:pt x="1104900" y="440267"/>
                </a:lnTo>
                <a:lnTo>
                  <a:pt x="1151467" y="440267"/>
                </a:lnTo>
                <a:lnTo>
                  <a:pt x="1214967" y="364067"/>
                </a:lnTo>
                <a:lnTo>
                  <a:pt x="1286933" y="359833"/>
                </a:lnTo>
                <a:lnTo>
                  <a:pt x="1303867" y="296333"/>
                </a:lnTo>
                <a:cubicBezTo>
                  <a:pt x="1308100" y="280811"/>
                  <a:pt x="1311768" y="265124"/>
                  <a:pt x="1316567" y="249767"/>
                </a:cubicBezTo>
                <a:cubicBezTo>
                  <a:pt x="1318834" y="242514"/>
                  <a:pt x="1325033" y="228600"/>
                  <a:pt x="1325033" y="228600"/>
                </a:cubicBezTo>
                <a:cubicBezTo>
                  <a:pt x="1338229" y="193412"/>
                  <a:pt x="1325676" y="194733"/>
                  <a:pt x="1341967" y="194733"/>
                </a:cubicBezTo>
                <a:lnTo>
                  <a:pt x="1651000" y="194733"/>
                </a:lnTo>
                <a:cubicBezTo>
                  <a:pt x="1732541" y="130358"/>
                  <a:pt x="1697274" y="131233"/>
                  <a:pt x="1735667" y="131233"/>
                </a:cubicBezTo>
                <a:lnTo>
                  <a:pt x="1913467" y="131233"/>
                </a:lnTo>
                <a:lnTo>
                  <a:pt x="1926167" y="76200"/>
                </a:lnTo>
                <a:cubicBezTo>
                  <a:pt x="1944229" y="62653"/>
                  <a:pt x="1936045" y="63500"/>
                  <a:pt x="1947333" y="63500"/>
                </a:cubicBezTo>
                <a:lnTo>
                  <a:pt x="2023533" y="63500"/>
                </a:lnTo>
                <a:lnTo>
                  <a:pt x="2027767" y="0"/>
                </a:lnTo>
                <a:lnTo>
                  <a:pt x="2379133" y="0"/>
                </a:lnTo>
              </a:path>
            </a:pathLst>
          </a:custGeom>
          <a:noFill/>
          <a:ln w="22225">
            <a:solidFill>
              <a:srgbClr val="608ABE"/>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6" name="Freeform 58"/>
          <p:cNvSpPr>
            <a:spLocks noChangeArrowheads="1"/>
          </p:cNvSpPr>
          <p:nvPr/>
        </p:nvSpPr>
        <p:spPr bwMode="auto">
          <a:xfrm>
            <a:off x="5689600" y="2141538"/>
            <a:ext cx="2370138" cy="2806700"/>
          </a:xfrm>
          <a:custGeom>
            <a:avLst/>
            <a:gdLst>
              <a:gd name="T0" fmla="*/ 0 w 2370667"/>
              <a:gd name="T1" fmla="*/ 2806700 h 2806700"/>
              <a:gd name="T2" fmla="*/ 45917 w 2370667"/>
              <a:gd name="T3" fmla="*/ 2662766 h 2806700"/>
              <a:gd name="T4" fmla="*/ 83432 w 2370667"/>
              <a:gd name="T5" fmla="*/ 2527300 h 2806700"/>
              <a:gd name="T6" fmla="*/ 95953 w 2370667"/>
              <a:gd name="T7" fmla="*/ 2434166 h 2806700"/>
              <a:gd name="T8" fmla="*/ 121012 w 2370667"/>
              <a:gd name="T9" fmla="*/ 2302932 h 2806700"/>
              <a:gd name="T10" fmla="*/ 137685 w 2370667"/>
              <a:gd name="T11" fmla="*/ 2264832 h 2806700"/>
              <a:gd name="T12" fmla="*/ 171067 w 2370667"/>
              <a:gd name="T13" fmla="*/ 2260600 h 2806700"/>
              <a:gd name="T14" fmla="*/ 208612 w 2370667"/>
              <a:gd name="T15" fmla="*/ 2171700 h 2806700"/>
              <a:gd name="T16" fmla="*/ 233648 w 2370667"/>
              <a:gd name="T17" fmla="*/ 2087033 h 2806700"/>
              <a:gd name="T18" fmla="*/ 267027 w 2370667"/>
              <a:gd name="T19" fmla="*/ 2040467 h 2806700"/>
              <a:gd name="T20" fmla="*/ 296236 w 2370667"/>
              <a:gd name="T21" fmla="*/ 2006600 h 2806700"/>
              <a:gd name="T22" fmla="*/ 337954 w 2370667"/>
              <a:gd name="T23" fmla="*/ 1926167 h 2806700"/>
              <a:gd name="T24" fmla="*/ 388018 w 2370667"/>
              <a:gd name="T25" fmla="*/ 1807633 h 2806700"/>
              <a:gd name="T26" fmla="*/ 438096 w 2370667"/>
              <a:gd name="T27" fmla="*/ 1807633 h 2806700"/>
              <a:gd name="T28" fmla="*/ 463120 w 2370667"/>
              <a:gd name="T29" fmla="*/ 1756833 h 2806700"/>
              <a:gd name="T30" fmla="*/ 525708 w 2370667"/>
              <a:gd name="T31" fmla="*/ 1672167 h 2806700"/>
              <a:gd name="T32" fmla="*/ 554917 w 2370667"/>
              <a:gd name="T33" fmla="*/ 1617133 h 2806700"/>
              <a:gd name="T34" fmla="*/ 579954 w 2370667"/>
              <a:gd name="T35" fmla="*/ 1540933 h 2806700"/>
              <a:gd name="T36" fmla="*/ 634188 w 2370667"/>
              <a:gd name="T37" fmla="*/ 1384300 h 2806700"/>
              <a:gd name="T38" fmla="*/ 675913 w 2370667"/>
              <a:gd name="T39" fmla="*/ 1337733 h 2806700"/>
              <a:gd name="T40" fmla="*/ 700944 w 2370667"/>
              <a:gd name="T41" fmla="*/ 1253067 h 2806700"/>
              <a:gd name="T42" fmla="*/ 730153 w 2370667"/>
              <a:gd name="T43" fmla="*/ 1236133 h 2806700"/>
              <a:gd name="T44" fmla="*/ 767702 w 2370667"/>
              <a:gd name="T45" fmla="*/ 1159933 h 2806700"/>
              <a:gd name="T46" fmla="*/ 805252 w 2370667"/>
              <a:gd name="T47" fmla="*/ 1147233 h 2806700"/>
              <a:gd name="T48" fmla="*/ 855323 w 2370667"/>
              <a:gd name="T49" fmla="*/ 1100667 h 2806700"/>
              <a:gd name="T50" fmla="*/ 884526 w 2370667"/>
              <a:gd name="T51" fmla="*/ 1066800 h 2806700"/>
              <a:gd name="T52" fmla="*/ 917906 w 2370667"/>
              <a:gd name="T53" fmla="*/ 1037167 h 2806700"/>
              <a:gd name="T54" fmla="*/ 951283 w 2370667"/>
              <a:gd name="T55" fmla="*/ 960967 h 2806700"/>
              <a:gd name="T56" fmla="*/ 997179 w 2370667"/>
              <a:gd name="T57" fmla="*/ 956733 h 2806700"/>
              <a:gd name="T58" fmla="*/ 1030551 w 2370667"/>
              <a:gd name="T59" fmla="*/ 910167 h 2806700"/>
              <a:gd name="T60" fmla="*/ 1047256 w 2370667"/>
              <a:gd name="T61" fmla="*/ 872067 h 2806700"/>
              <a:gd name="T62" fmla="*/ 1084799 w 2370667"/>
              <a:gd name="T63" fmla="*/ 817033 h 2806700"/>
              <a:gd name="T64" fmla="*/ 1114009 w 2370667"/>
              <a:gd name="T65" fmla="*/ 817033 h 2806700"/>
              <a:gd name="T66" fmla="*/ 1143212 w 2370667"/>
              <a:gd name="T67" fmla="*/ 774700 h 2806700"/>
              <a:gd name="T68" fmla="*/ 1155726 w 2370667"/>
              <a:gd name="T69" fmla="*/ 715433 h 2806700"/>
              <a:gd name="T70" fmla="*/ 1189111 w 2370667"/>
              <a:gd name="T71" fmla="*/ 639233 h 2806700"/>
              <a:gd name="T72" fmla="*/ 1239173 w 2370667"/>
              <a:gd name="T73" fmla="*/ 639233 h 2806700"/>
              <a:gd name="T74" fmla="*/ 1247521 w 2370667"/>
              <a:gd name="T75" fmla="*/ 584200 h 2806700"/>
              <a:gd name="T76" fmla="*/ 1293413 w 2370667"/>
              <a:gd name="T77" fmla="*/ 550333 h 2806700"/>
              <a:gd name="T78" fmla="*/ 1335138 w 2370667"/>
              <a:gd name="T79" fmla="*/ 550333 h 2806700"/>
              <a:gd name="T80" fmla="*/ 1347653 w 2370667"/>
              <a:gd name="T81" fmla="*/ 524933 h 2806700"/>
              <a:gd name="T82" fmla="*/ 1414409 w 2370667"/>
              <a:gd name="T83" fmla="*/ 520700 h 2806700"/>
              <a:gd name="T84" fmla="*/ 1447791 w 2370667"/>
              <a:gd name="T85" fmla="*/ 457200 h 2806700"/>
              <a:gd name="T86" fmla="*/ 1560439 w 2370667"/>
              <a:gd name="T87" fmla="*/ 457200 h 2806700"/>
              <a:gd name="T88" fmla="*/ 1589646 w 2370667"/>
              <a:gd name="T89" fmla="*/ 402167 h 2806700"/>
              <a:gd name="T90" fmla="*/ 1597992 w 2370667"/>
              <a:gd name="T91" fmla="*/ 330200 h 2806700"/>
              <a:gd name="T92" fmla="*/ 1639709 w 2370667"/>
              <a:gd name="T93" fmla="*/ 330200 h 2806700"/>
              <a:gd name="T94" fmla="*/ 1681437 w 2370667"/>
              <a:gd name="T95" fmla="*/ 283633 h 2806700"/>
              <a:gd name="T96" fmla="*/ 1714810 w 2370667"/>
              <a:gd name="T97" fmla="*/ 279400 h 2806700"/>
              <a:gd name="T98" fmla="*/ 1723156 w 2370667"/>
              <a:gd name="T99" fmla="*/ 232833 h 2806700"/>
              <a:gd name="T100" fmla="*/ 1760707 w 2370667"/>
              <a:gd name="T101" fmla="*/ 207433 h 2806700"/>
              <a:gd name="T102" fmla="*/ 1794085 w 2370667"/>
              <a:gd name="T103" fmla="*/ 177800 h 2806700"/>
              <a:gd name="T104" fmla="*/ 1960975 w 2370667"/>
              <a:gd name="T105" fmla="*/ 177800 h 2806700"/>
              <a:gd name="T106" fmla="*/ 1977661 w 2370667"/>
              <a:gd name="T107" fmla="*/ 143933 h 2806700"/>
              <a:gd name="T108" fmla="*/ 1973493 w 2370667"/>
              <a:gd name="T109" fmla="*/ 93133 h 2806700"/>
              <a:gd name="T110" fmla="*/ 2027730 w 2370667"/>
              <a:gd name="T111" fmla="*/ 93133 h 2806700"/>
              <a:gd name="T112" fmla="*/ 2036075 w 2370667"/>
              <a:gd name="T113" fmla="*/ 25400 h 2806700"/>
              <a:gd name="T114" fmla="*/ 2061113 w 2370667"/>
              <a:gd name="T115" fmla="*/ 0 h 2806700"/>
              <a:gd name="T116" fmla="*/ 2336474 w 2370667"/>
              <a:gd name="T117" fmla="*/ 0 h 28067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70667"/>
              <a:gd name="T178" fmla="*/ 0 h 2806700"/>
              <a:gd name="T179" fmla="*/ 2370667 w 2370667"/>
              <a:gd name="T180" fmla="*/ 2806700 h 280670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70667" h="2806700">
                <a:moveTo>
                  <a:pt x="0" y="2806700"/>
                </a:moveTo>
                <a:cubicBezTo>
                  <a:pt x="47484" y="2668564"/>
                  <a:pt x="46567" y="2718982"/>
                  <a:pt x="46567" y="2662767"/>
                </a:cubicBezTo>
                <a:lnTo>
                  <a:pt x="84667" y="2527300"/>
                </a:lnTo>
                <a:lnTo>
                  <a:pt x="97367" y="2434167"/>
                </a:lnTo>
                <a:cubicBezTo>
                  <a:pt x="123654" y="2311494"/>
                  <a:pt x="122767" y="2356041"/>
                  <a:pt x="122767" y="2302933"/>
                </a:cubicBezTo>
                <a:lnTo>
                  <a:pt x="139700" y="2264833"/>
                </a:lnTo>
                <a:lnTo>
                  <a:pt x="173567" y="2260600"/>
                </a:lnTo>
                <a:lnTo>
                  <a:pt x="211667" y="2171700"/>
                </a:lnTo>
                <a:lnTo>
                  <a:pt x="237067" y="2087033"/>
                </a:lnTo>
                <a:cubicBezTo>
                  <a:pt x="267844" y="2043065"/>
                  <a:pt x="254520" y="2056880"/>
                  <a:pt x="270933" y="2040467"/>
                </a:cubicBezTo>
                <a:cubicBezTo>
                  <a:pt x="297180" y="2005471"/>
                  <a:pt x="282222" y="2006600"/>
                  <a:pt x="300567" y="2006600"/>
                </a:cubicBezTo>
                <a:cubicBezTo>
                  <a:pt x="339271" y="1924892"/>
                  <a:pt x="309000" y="1926167"/>
                  <a:pt x="342900" y="1926167"/>
                </a:cubicBezTo>
                <a:cubicBezTo>
                  <a:pt x="390220" y="1810019"/>
                  <a:pt x="360380" y="1840961"/>
                  <a:pt x="393700" y="1807633"/>
                </a:cubicBezTo>
                <a:lnTo>
                  <a:pt x="444500" y="1807633"/>
                </a:lnTo>
                <a:lnTo>
                  <a:pt x="469900" y="1756833"/>
                </a:lnTo>
                <a:lnTo>
                  <a:pt x="533400" y="1672167"/>
                </a:lnTo>
                <a:lnTo>
                  <a:pt x="563033" y="1617133"/>
                </a:lnTo>
                <a:lnTo>
                  <a:pt x="588433" y="1540933"/>
                </a:lnTo>
                <a:lnTo>
                  <a:pt x="643467" y="1384300"/>
                </a:lnTo>
                <a:lnTo>
                  <a:pt x="685800" y="1337733"/>
                </a:lnTo>
                <a:lnTo>
                  <a:pt x="711200" y="1253067"/>
                </a:lnTo>
                <a:lnTo>
                  <a:pt x="740833" y="1236133"/>
                </a:lnTo>
                <a:lnTo>
                  <a:pt x="778933" y="1159933"/>
                </a:lnTo>
                <a:cubicBezTo>
                  <a:pt x="811161" y="1146121"/>
                  <a:pt x="797820" y="1147233"/>
                  <a:pt x="817033" y="1147233"/>
                </a:cubicBezTo>
                <a:lnTo>
                  <a:pt x="867833" y="1100667"/>
                </a:lnTo>
                <a:lnTo>
                  <a:pt x="897467" y="1066800"/>
                </a:lnTo>
                <a:lnTo>
                  <a:pt x="931333" y="1037167"/>
                </a:lnTo>
                <a:lnTo>
                  <a:pt x="965200" y="960967"/>
                </a:lnTo>
                <a:lnTo>
                  <a:pt x="1011767" y="956733"/>
                </a:lnTo>
                <a:lnTo>
                  <a:pt x="1045633" y="910167"/>
                </a:lnTo>
                <a:lnTo>
                  <a:pt x="1062567" y="872067"/>
                </a:lnTo>
                <a:cubicBezTo>
                  <a:pt x="1097173" y="815831"/>
                  <a:pt x="1074893" y="817033"/>
                  <a:pt x="1100667" y="817033"/>
                </a:cubicBezTo>
                <a:lnTo>
                  <a:pt x="1130300" y="817033"/>
                </a:lnTo>
                <a:lnTo>
                  <a:pt x="1159933" y="774700"/>
                </a:lnTo>
                <a:lnTo>
                  <a:pt x="1172633" y="715433"/>
                </a:lnTo>
                <a:lnTo>
                  <a:pt x="1206500" y="639233"/>
                </a:lnTo>
                <a:lnTo>
                  <a:pt x="1257300" y="639233"/>
                </a:lnTo>
                <a:lnTo>
                  <a:pt x="1265767" y="584200"/>
                </a:lnTo>
                <a:cubicBezTo>
                  <a:pt x="1309202" y="549452"/>
                  <a:pt x="1290029" y="550333"/>
                  <a:pt x="1312333" y="550333"/>
                </a:cubicBezTo>
                <a:lnTo>
                  <a:pt x="1354667" y="550333"/>
                </a:lnTo>
                <a:lnTo>
                  <a:pt x="1367367" y="524933"/>
                </a:lnTo>
                <a:lnTo>
                  <a:pt x="1435100" y="520700"/>
                </a:lnTo>
                <a:lnTo>
                  <a:pt x="1468967" y="457200"/>
                </a:lnTo>
                <a:lnTo>
                  <a:pt x="1583267" y="457200"/>
                </a:lnTo>
                <a:cubicBezTo>
                  <a:pt x="1610178" y="407863"/>
                  <a:pt x="1600760" y="426448"/>
                  <a:pt x="1612900" y="402167"/>
                </a:cubicBezTo>
                <a:lnTo>
                  <a:pt x="1621367" y="330200"/>
                </a:lnTo>
                <a:lnTo>
                  <a:pt x="1663700" y="330200"/>
                </a:lnTo>
                <a:lnTo>
                  <a:pt x="1706033" y="283633"/>
                </a:lnTo>
                <a:lnTo>
                  <a:pt x="1739900" y="279400"/>
                </a:lnTo>
                <a:lnTo>
                  <a:pt x="1748367" y="232833"/>
                </a:lnTo>
                <a:cubicBezTo>
                  <a:pt x="1787701" y="210982"/>
                  <a:pt x="1786467" y="226195"/>
                  <a:pt x="1786467" y="207433"/>
                </a:cubicBezTo>
                <a:cubicBezTo>
                  <a:pt x="1817098" y="176802"/>
                  <a:pt x="1802131" y="177800"/>
                  <a:pt x="1820333" y="177800"/>
                </a:cubicBezTo>
                <a:lnTo>
                  <a:pt x="1989667" y="177800"/>
                </a:lnTo>
                <a:lnTo>
                  <a:pt x="2006600" y="143933"/>
                </a:lnTo>
                <a:cubicBezTo>
                  <a:pt x="2002239" y="95961"/>
                  <a:pt x="2002367" y="112953"/>
                  <a:pt x="2002367" y="93133"/>
                </a:cubicBezTo>
                <a:lnTo>
                  <a:pt x="2057400" y="93133"/>
                </a:lnTo>
                <a:lnTo>
                  <a:pt x="2065867" y="25400"/>
                </a:lnTo>
                <a:lnTo>
                  <a:pt x="2091267" y="0"/>
                </a:lnTo>
                <a:lnTo>
                  <a:pt x="2370667" y="0"/>
                </a:lnTo>
              </a:path>
            </a:pathLst>
          </a:custGeom>
          <a:noFill/>
          <a:ln w="222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7" name="Line 24"/>
          <p:cNvSpPr>
            <a:spLocks noChangeShapeType="1"/>
          </p:cNvSpPr>
          <p:nvPr/>
        </p:nvSpPr>
        <p:spPr bwMode="auto">
          <a:xfrm>
            <a:off x="5688013" y="4940300"/>
            <a:ext cx="2744787"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9718" name="Line 25"/>
          <p:cNvSpPr>
            <a:spLocks noChangeShapeType="1"/>
          </p:cNvSpPr>
          <p:nvPr/>
        </p:nvSpPr>
        <p:spPr bwMode="auto">
          <a:xfrm rot="10800000">
            <a:off x="5689600" y="1744663"/>
            <a:ext cx="0" cy="319881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cxnSp>
        <p:nvCxnSpPr>
          <p:cNvPr id="29719" name="Straight Connector 60"/>
          <p:cNvCxnSpPr>
            <a:cxnSpLocks noChangeShapeType="1"/>
          </p:cNvCxnSpPr>
          <p:nvPr/>
        </p:nvCxnSpPr>
        <p:spPr bwMode="auto">
          <a:xfrm>
            <a:off x="6858000" y="4010025"/>
            <a:ext cx="231775" cy="1588"/>
          </a:xfrm>
          <a:prstGeom prst="line">
            <a:avLst/>
          </a:prstGeom>
          <a:noFill/>
          <a:ln w="22225">
            <a:solidFill>
              <a:srgbClr val="008000"/>
            </a:solidFill>
            <a:round/>
            <a:headEnd/>
            <a:tailEnd/>
          </a:ln>
          <a:extLst>
            <a:ext uri="{909E8E84-426E-40DD-AFC4-6F175D3DCCD1}">
              <a14:hiddenFill xmlns:a14="http://schemas.microsoft.com/office/drawing/2010/main">
                <a:noFill/>
              </a14:hiddenFill>
            </a:ext>
          </a:extLst>
        </p:spPr>
      </p:cxnSp>
      <p:cxnSp>
        <p:nvCxnSpPr>
          <p:cNvPr id="29720" name="Straight Connector 62"/>
          <p:cNvCxnSpPr>
            <a:cxnSpLocks noChangeShapeType="1"/>
          </p:cNvCxnSpPr>
          <p:nvPr/>
        </p:nvCxnSpPr>
        <p:spPr bwMode="auto">
          <a:xfrm>
            <a:off x="6858000" y="3441700"/>
            <a:ext cx="231775" cy="1588"/>
          </a:xfrm>
          <a:prstGeom prst="line">
            <a:avLst/>
          </a:prstGeom>
          <a:noFill/>
          <a:ln w="22225">
            <a:solidFill>
              <a:srgbClr val="608ABE"/>
            </a:solidFill>
            <a:round/>
            <a:headEnd/>
            <a:tailEnd/>
          </a:ln>
          <a:extLst>
            <a:ext uri="{909E8E84-426E-40DD-AFC4-6F175D3DCCD1}">
              <a14:hiddenFill xmlns:a14="http://schemas.microsoft.com/office/drawing/2010/main">
                <a:noFill/>
              </a14:hiddenFill>
            </a:ext>
          </a:extLst>
        </p:spPr>
      </p:cxnSp>
      <p:sp>
        <p:nvSpPr>
          <p:cNvPr id="29721" name="TextBox 52"/>
          <p:cNvSpPr txBox="1">
            <a:spLocks noChangeArrowheads="1"/>
          </p:cNvSpPr>
          <p:nvPr/>
        </p:nvSpPr>
        <p:spPr bwMode="auto">
          <a:xfrm>
            <a:off x="234950" y="6376988"/>
            <a:ext cx="4452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latin typeface="Open Sans" charset="0"/>
              </a:rPr>
              <a:t>Evans JM, et al. Am J Cardiol 2010;106:1006-10.</a:t>
            </a:r>
          </a:p>
        </p:txBody>
      </p:sp>
      <p:sp>
        <p:nvSpPr>
          <p:cNvPr id="29722" name="Title 1"/>
          <p:cNvSpPr>
            <a:spLocks noGrp="1"/>
          </p:cNvSpPr>
          <p:nvPr>
            <p:ph type="title" idx="4294967295"/>
          </p:nvPr>
        </p:nvSpPr>
        <p:spPr/>
        <p:txBody>
          <a:bodyPr/>
          <a:lstStyle/>
          <a:p>
            <a:r>
              <a:rPr lang="en-CA" altLang="en-US" sz="3600">
                <a:ea typeface="MS PGothic" charset="-128"/>
              </a:rPr>
              <a:t>Metformin Use in Heart Failure Patients</a:t>
            </a:r>
          </a:p>
        </p:txBody>
      </p:sp>
      <p:sp>
        <p:nvSpPr>
          <p:cNvPr id="183348" name="Text Box 52"/>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p:cNvSpPr>
          <p:nvPr/>
        </p:nvSpPr>
        <p:spPr bwMode="auto">
          <a:xfrm>
            <a:off x="500063" y="1752600"/>
            <a:ext cx="3687762"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lvl1pPr marL="227013" indent="-227013" eaLnBrk="0" hangingPunct="0">
              <a:defRPr sz="2400">
                <a:solidFill>
                  <a:schemeClr val="tx1"/>
                </a:solidFill>
                <a:latin typeface="Calibri" charset="0"/>
                <a:ea typeface="MS PGothic" charset="-128"/>
              </a:defRPr>
            </a:lvl1pPr>
            <a:lvl2pPr marL="684213" indent="-227013"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spcAft>
                <a:spcPts val="600"/>
              </a:spcAft>
            </a:pPr>
            <a:r>
              <a:rPr lang="en-US" altLang="en-US" sz="1700">
                <a:latin typeface="Open Sans" charset="0"/>
                <a:ea typeface="Arial Unicode MS" charset="0"/>
              </a:rPr>
              <a:t>Veterans Affairs</a:t>
            </a:r>
          </a:p>
          <a:p>
            <a:pPr eaLnBrk="1" hangingPunct="1">
              <a:spcAft>
                <a:spcPts val="600"/>
              </a:spcAft>
              <a:buClr>
                <a:srgbClr val="FF0000"/>
              </a:buClr>
              <a:buSzPct val="80000"/>
              <a:buFont typeface="Arial" charset="0"/>
              <a:buChar char="•"/>
            </a:pPr>
            <a:r>
              <a:rPr lang="en-US" altLang="en-US" sz="1700">
                <a:latin typeface="Open Sans" charset="0"/>
                <a:ea typeface="Arial Unicode MS" charset="0"/>
              </a:rPr>
              <a:t>6,185 with CHF &amp; DM</a:t>
            </a:r>
          </a:p>
          <a:p>
            <a:pPr eaLnBrk="1" hangingPunct="1">
              <a:spcAft>
                <a:spcPts val="600"/>
              </a:spcAft>
              <a:buClr>
                <a:srgbClr val="FF0000"/>
              </a:buClr>
              <a:buSzPct val="80000"/>
              <a:buFont typeface="Arial" charset="0"/>
              <a:buChar char="•"/>
            </a:pPr>
            <a:r>
              <a:rPr lang="en-US" altLang="en-US" sz="1700">
                <a:latin typeface="Open Sans" charset="0"/>
                <a:ea typeface="Arial Unicode MS" charset="0"/>
              </a:rPr>
              <a:t>Oral antihyperglycemic:</a:t>
            </a:r>
          </a:p>
          <a:p>
            <a:pPr lvl="1" eaLnBrk="1" hangingPunct="1">
              <a:spcAft>
                <a:spcPts val="600"/>
              </a:spcAft>
              <a:buClr>
                <a:srgbClr val="FF0000"/>
              </a:buClr>
              <a:buFont typeface="Lucida Grande" charset="0"/>
              <a:buChar char="-"/>
            </a:pPr>
            <a:r>
              <a:rPr lang="en-US" altLang="en-US" sz="2000">
                <a:latin typeface="Open Sans" charset="0"/>
                <a:ea typeface="Arial Unicode MS" charset="0"/>
              </a:rPr>
              <a:t>With metformin (n=1,561)</a:t>
            </a:r>
          </a:p>
          <a:p>
            <a:pPr lvl="1" eaLnBrk="1" hangingPunct="1">
              <a:spcAft>
                <a:spcPts val="600"/>
              </a:spcAft>
              <a:buClr>
                <a:srgbClr val="FF0000"/>
              </a:buClr>
              <a:buFont typeface="Lucida Grande" charset="0"/>
              <a:buChar char="-"/>
            </a:pPr>
            <a:r>
              <a:rPr lang="en-US" altLang="en-US" sz="2000">
                <a:latin typeface="Open Sans" charset="0"/>
                <a:ea typeface="Arial Unicode MS" charset="0"/>
              </a:rPr>
              <a:t>Without metformin</a:t>
            </a:r>
          </a:p>
          <a:p>
            <a:pPr eaLnBrk="1" hangingPunct="1">
              <a:spcAft>
                <a:spcPts val="600"/>
              </a:spcAft>
              <a:buClr>
                <a:srgbClr val="FF0000"/>
              </a:buClr>
              <a:buSzPct val="80000"/>
              <a:buFont typeface="Arial" charset="0"/>
              <a:buChar char="•"/>
            </a:pPr>
            <a:r>
              <a:rPr lang="en-US" altLang="en-US" sz="1700">
                <a:latin typeface="Open Sans" charset="0"/>
                <a:ea typeface="Arial Unicode MS" charset="0"/>
              </a:rPr>
              <a:t>Statistically adjusted for </a:t>
            </a:r>
            <a:br>
              <a:rPr lang="en-US" altLang="en-US" sz="1700">
                <a:latin typeface="Open Sans" charset="0"/>
                <a:ea typeface="Arial Unicode MS" charset="0"/>
              </a:rPr>
            </a:br>
            <a:r>
              <a:rPr lang="en-US" altLang="en-US" sz="1700">
                <a:latin typeface="Open Sans" charset="0"/>
                <a:ea typeface="Arial Unicode MS" charset="0"/>
              </a:rPr>
              <a:t>co-variables</a:t>
            </a:r>
          </a:p>
        </p:txBody>
      </p:sp>
      <p:sp>
        <p:nvSpPr>
          <p:cNvPr id="31746" name="Rectangle 10"/>
          <p:cNvSpPr>
            <a:spLocks noChangeArrowheads="1"/>
          </p:cNvSpPr>
          <p:nvPr/>
        </p:nvSpPr>
        <p:spPr bwMode="auto">
          <a:xfrm>
            <a:off x="500063" y="4802188"/>
            <a:ext cx="3819525"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lvl1pPr eaLnBrk="0" hangingPunct="0">
              <a:tabLst>
                <a:tab pos="1719263" algn="l"/>
              </a:tabLst>
              <a:defRPr sz="2400">
                <a:solidFill>
                  <a:schemeClr val="tx1"/>
                </a:solidFill>
                <a:latin typeface="Calibri" charset="0"/>
                <a:ea typeface="MS PGothic" charset="-128"/>
              </a:defRPr>
            </a:lvl1pPr>
            <a:lvl2pPr marL="742950" indent="-285750" eaLnBrk="0" hangingPunct="0">
              <a:tabLst>
                <a:tab pos="1719263" algn="l"/>
              </a:tabLst>
              <a:defRPr sz="2400">
                <a:solidFill>
                  <a:schemeClr val="tx1"/>
                </a:solidFill>
                <a:latin typeface="Calibri" charset="0"/>
                <a:ea typeface="MS PGothic" charset="-128"/>
              </a:defRPr>
            </a:lvl2pPr>
            <a:lvl3pPr marL="1143000" indent="-228600" eaLnBrk="0" hangingPunct="0">
              <a:tabLst>
                <a:tab pos="1719263" algn="l"/>
              </a:tabLst>
              <a:defRPr sz="2400">
                <a:solidFill>
                  <a:schemeClr val="tx1"/>
                </a:solidFill>
                <a:latin typeface="Calibri" charset="0"/>
                <a:ea typeface="MS PGothic" charset="-128"/>
              </a:defRPr>
            </a:lvl3pPr>
            <a:lvl4pPr marL="1600200" indent="-228600" eaLnBrk="0" hangingPunct="0">
              <a:tabLst>
                <a:tab pos="1719263" algn="l"/>
              </a:tabLst>
              <a:defRPr sz="2400">
                <a:solidFill>
                  <a:schemeClr val="tx1"/>
                </a:solidFill>
                <a:latin typeface="Calibri" charset="0"/>
                <a:ea typeface="MS PGothic" charset="-128"/>
              </a:defRPr>
            </a:lvl4pPr>
            <a:lvl5pPr marL="2057400" indent="-228600" eaLnBrk="0" hangingPunct="0">
              <a:tabLst>
                <a:tab pos="1719263" algn="l"/>
              </a:tabLst>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tabLst>
                <a:tab pos="1719263" algn="l"/>
              </a:tabLs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tabLst>
                <a:tab pos="1719263" algn="l"/>
              </a:tabLs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tabLst>
                <a:tab pos="1719263" algn="l"/>
              </a:tabLs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tabLst>
                <a:tab pos="1719263" algn="l"/>
              </a:tabLst>
              <a:defRPr sz="2400">
                <a:solidFill>
                  <a:schemeClr val="tx1"/>
                </a:solidFill>
                <a:latin typeface="Calibri" charset="0"/>
                <a:ea typeface="MS PGothic" charset="-128"/>
              </a:defRPr>
            </a:lvl9pPr>
          </a:lstStyle>
          <a:p>
            <a:pPr eaLnBrk="1" hangingPunct="1"/>
            <a:r>
              <a:rPr lang="en-US" altLang="en-US" sz="1400">
                <a:latin typeface="Open Sans" charset="0"/>
                <a:ea typeface="Arial Unicode MS" charset="0"/>
                <a:sym typeface="Verdana" charset="0"/>
              </a:rPr>
              <a:t>Death:	0.76 (0.63-0.92) </a:t>
            </a:r>
            <a:r>
              <a:rPr lang="en-US" altLang="en-US" sz="1400" i="1">
                <a:latin typeface="Open Sans" charset="0"/>
                <a:ea typeface="Arial Unicode MS" charset="0"/>
                <a:sym typeface="Verdana" charset="0"/>
              </a:rPr>
              <a:t>p </a:t>
            </a:r>
            <a:r>
              <a:rPr lang="en-US" altLang="en-US" sz="1400">
                <a:latin typeface="Open Sans" charset="0"/>
                <a:ea typeface="Arial Unicode MS" charset="0"/>
                <a:sym typeface="Verdana" charset="0"/>
              </a:rPr>
              <a:t>&lt; 0.01</a:t>
            </a:r>
          </a:p>
          <a:p>
            <a:pPr eaLnBrk="1" hangingPunct="1"/>
            <a:r>
              <a:rPr lang="en-US" altLang="en-US" sz="1400">
                <a:latin typeface="Open Sans" charset="0"/>
                <a:ea typeface="Arial Unicode MS" charset="0"/>
                <a:sym typeface="Verdana" charset="0"/>
              </a:rPr>
              <a:t>CHF hospitalization:	0.93 (0.74-1.18) </a:t>
            </a:r>
            <a:r>
              <a:rPr lang="en-US" altLang="en-US" sz="1400" i="1">
                <a:latin typeface="Open Sans" charset="0"/>
                <a:ea typeface="Arial Unicode MS" charset="0"/>
                <a:sym typeface="Verdana" charset="0"/>
              </a:rPr>
              <a:t>p </a:t>
            </a:r>
            <a:r>
              <a:rPr lang="en-US" altLang="en-US" sz="1400">
                <a:latin typeface="Open Sans" charset="0"/>
                <a:ea typeface="Arial Unicode MS" charset="0"/>
                <a:sym typeface="Verdana" charset="0"/>
              </a:rPr>
              <a:t>= 0.56</a:t>
            </a:r>
          </a:p>
          <a:p>
            <a:pPr eaLnBrk="1" hangingPunct="1"/>
            <a:r>
              <a:rPr lang="en-US" altLang="en-US" sz="1400">
                <a:latin typeface="Open Sans" charset="0"/>
                <a:ea typeface="Arial Unicode MS" charset="0"/>
                <a:sym typeface="Verdana" charset="0"/>
              </a:rPr>
              <a:t>Total hospitalization: 0.94 (0.83-1.07) </a:t>
            </a:r>
            <a:r>
              <a:rPr lang="en-US" altLang="en-US" sz="1400" i="1">
                <a:latin typeface="Open Sans" charset="0"/>
                <a:ea typeface="Arial Unicode MS" charset="0"/>
                <a:sym typeface="Verdana" charset="0"/>
              </a:rPr>
              <a:t>p </a:t>
            </a:r>
            <a:r>
              <a:rPr lang="en-US" altLang="en-US" sz="1400">
                <a:latin typeface="Open Sans" charset="0"/>
                <a:ea typeface="Arial Unicode MS" charset="0"/>
                <a:sym typeface="Verdana" charset="0"/>
              </a:rPr>
              <a:t>= 0.35</a:t>
            </a:r>
          </a:p>
        </p:txBody>
      </p:sp>
      <p:sp>
        <p:nvSpPr>
          <p:cNvPr id="31747" name="Rectangle 7"/>
          <p:cNvSpPr>
            <a:spLocks noChangeArrowheads="1"/>
          </p:cNvSpPr>
          <p:nvPr/>
        </p:nvSpPr>
        <p:spPr bwMode="auto">
          <a:xfrm rot="-5400000">
            <a:off x="2757488" y="2984500"/>
            <a:ext cx="32258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1600">
                <a:sym typeface="Verdana" charset="0"/>
              </a:rPr>
              <a:t>Survival estimates</a:t>
            </a:r>
          </a:p>
        </p:txBody>
      </p:sp>
      <p:sp>
        <p:nvSpPr>
          <p:cNvPr id="31748" name="Line 24"/>
          <p:cNvSpPr>
            <a:spLocks noChangeShapeType="1"/>
          </p:cNvSpPr>
          <p:nvPr/>
        </p:nvSpPr>
        <p:spPr bwMode="auto">
          <a:xfrm>
            <a:off x="5167313" y="5027613"/>
            <a:ext cx="3379787"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31749" name="Line 25"/>
          <p:cNvSpPr>
            <a:spLocks noChangeShapeType="1"/>
          </p:cNvSpPr>
          <p:nvPr/>
        </p:nvSpPr>
        <p:spPr bwMode="auto">
          <a:xfrm rot="10800000">
            <a:off x="5168900" y="1830388"/>
            <a:ext cx="0" cy="319881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grpSp>
        <p:nvGrpSpPr>
          <p:cNvPr id="31750" name="Group 38"/>
          <p:cNvGrpSpPr>
            <a:grpSpLocks/>
          </p:cNvGrpSpPr>
          <p:nvPr/>
        </p:nvGrpSpPr>
        <p:grpSpPr bwMode="auto">
          <a:xfrm>
            <a:off x="4632325" y="1720850"/>
            <a:ext cx="539750" cy="231775"/>
            <a:chOff x="1740164" y="1759652"/>
            <a:chExt cx="539486" cy="232127"/>
          </a:xfrm>
        </p:grpSpPr>
        <p:sp>
          <p:nvSpPr>
            <p:cNvPr id="31800" name="Line 15"/>
            <p:cNvSpPr>
              <a:spLocks noChangeShapeType="1"/>
            </p:cNvSpPr>
            <p:nvPr/>
          </p:nvSpPr>
          <p:spPr bwMode="auto">
            <a:xfrm>
              <a:off x="2195513" y="1874917"/>
              <a:ext cx="84137" cy="1587"/>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31801" name="Rectangle 19"/>
            <p:cNvSpPr>
              <a:spLocks noChangeArrowheads="1"/>
            </p:cNvSpPr>
            <p:nvPr/>
          </p:nvSpPr>
          <p:spPr bwMode="auto">
            <a:xfrm>
              <a:off x="1740164" y="1759652"/>
              <a:ext cx="374388" cy="23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t>1.00</a:t>
              </a:r>
            </a:p>
          </p:txBody>
        </p:sp>
      </p:grpSp>
      <p:grpSp>
        <p:nvGrpSpPr>
          <p:cNvPr id="31751" name="Group 39"/>
          <p:cNvGrpSpPr>
            <a:grpSpLocks/>
          </p:cNvGrpSpPr>
          <p:nvPr/>
        </p:nvGrpSpPr>
        <p:grpSpPr bwMode="auto">
          <a:xfrm>
            <a:off x="4632325" y="2359025"/>
            <a:ext cx="539750" cy="231775"/>
            <a:chOff x="1740089" y="2603404"/>
            <a:chExt cx="539561" cy="230536"/>
          </a:xfrm>
        </p:grpSpPr>
        <p:sp>
          <p:nvSpPr>
            <p:cNvPr id="31798" name="Line 14"/>
            <p:cNvSpPr>
              <a:spLocks noChangeShapeType="1"/>
            </p:cNvSpPr>
            <p:nvPr/>
          </p:nvSpPr>
          <p:spPr bwMode="auto">
            <a:xfrm>
              <a:off x="2195370" y="2717880"/>
              <a:ext cx="84280" cy="1587"/>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31799" name="Rectangle 19"/>
            <p:cNvSpPr>
              <a:spLocks noChangeArrowheads="1"/>
            </p:cNvSpPr>
            <p:nvPr/>
          </p:nvSpPr>
          <p:spPr bwMode="auto">
            <a:xfrm>
              <a:off x="1740089" y="2603404"/>
              <a:ext cx="374432" cy="23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t>0.95</a:t>
              </a:r>
            </a:p>
          </p:txBody>
        </p:sp>
      </p:grpSp>
      <p:grpSp>
        <p:nvGrpSpPr>
          <p:cNvPr id="31752" name="Group 40"/>
          <p:cNvGrpSpPr>
            <a:grpSpLocks/>
          </p:cNvGrpSpPr>
          <p:nvPr/>
        </p:nvGrpSpPr>
        <p:grpSpPr bwMode="auto">
          <a:xfrm>
            <a:off x="4632325" y="2998788"/>
            <a:ext cx="539750" cy="230187"/>
            <a:chOff x="1740164" y="3448050"/>
            <a:chExt cx="539486" cy="230536"/>
          </a:xfrm>
        </p:grpSpPr>
        <p:sp>
          <p:nvSpPr>
            <p:cNvPr id="31796" name="Line 13"/>
            <p:cNvSpPr>
              <a:spLocks noChangeShapeType="1"/>
            </p:cNvSpPr>
            <p:nvPr/>
          </p:nvSpPr>
          <p:spPr bwMode="auto">
            <a:xfrm>
              <a:off x="2195513" y="3570366"/>
              <a:ext cx="84137" cy="1588"/>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97" name="Rectangle 19"/>
            <p:cNvSpPr>
              <a:spLocks noChangeArrowheads="1"/>
            </p:cNvSpPr>
            <p:nvPr/>
          </p:nvSpPr>
          <p:spPr bwMode="auto">
            <a:xfrm>
              <a:off x="1740164" y="3448050"/>
              <a:ext cx="374388" cy="23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t>0.90</a:t>
              </a:r>
            </a:p>
          </p:txBody>
        </p:sp>
      </p:grpSp>
      <p:grpSp>
        <p:nvGrpSpPr>
          <p:cNvPr id="31753" name="Group 125"/>
          <p:cNvGrpSpPr>
            <a:grpSpLocks/>
          </p:cNvGrpSpPr>
          <p:nvPr/>
        </p:nvGrpSpPr>
        <p:grpSpPr bwMode="auto">
          <a:xfrm>
            <a:off x="4632325" y="4913313"/>
            <a:ext cx="539750" cy="231775"/>
            <a:chOff x="1741247" y="4307592"/>
            <a:chExt cx="538403" cy="232126"/>
          </a:xfrm>
        </p:grpSpPr>
        <p:sp>
          <p:nvSpPr>
            <p:cNvPr id="31794" name="Line 12"/>
            <p:cNvSpPr>
              <a:spLocks noChangeShapeType="1"/>
            </p:cNvSpPr>
            <p:nvPr/>
          </p:nvSpPr>
          <p:spPr bwMode="auto">
            <a:xfrm>
              <a:off x="2195513" y="4422854"/>
              <a:ext cx="84137" cy="1588"/>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31795" name="Rectangle 19"/>
            <p:cNvSpPr>
              <a:spLocks noChangeArrowheads="1"/>
            </p:cNvSpPr>
            <p:nvPr/>
          </p:nvSpPr>
          <p:spPr bwMode="auto">
            <a:xfrm>
              <a:off x="1741247" y="4307592"/>
              <a:ext cx="373301" cy="23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t>0.75</a:t>
              </a:r>
            </a:p>
          </p:txBody>
        </p:sp>
      </p:grpSp>
      <p:grpSp>
        <p:nvGrpSpPr>
          <p:cNvPr id="31754" name="Group 39"/>
          <p:cNvGrpSpPr>
            <a:grpSpLocks/>
          </p:cNvGrpSpPr>
          <p:nvPr/>
        </p:nvGrpSpPr>
        <p:grpSpPr bwMode="auto">
          <a:xfrm>
            <a:off x="4632325" y="3636963"/>
            <a:ext cx="539750" cy="230187"/>
            <a:chOff x="1740089" y="2603404"/>
            <a:chExt cx="539561" cy="230537"/>
          </a:xfrm>
        </p:grpSpPr>
        <p:sp>
          <p:nvSpPr>
            <p:cNvPr id="31792" name="Line 14"/>
            <p:cNvSpPr>
              <a:spLocks noChangeShapeType="1"/>
            </p:cNvSpPr>
            <p:nvPr/>
          </p:nvSpPr>
          <p:spPr bwMode="auto">
            <a:xfrm>
              <a:off x="2195370" y="2717880"/>
              <a:ext cx="84280" cy="1587"/>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31793" name="Rectangle 19"/>
            <p:cNvSpPr>
              <a:spLocks noChangeArrowheads="1"/>
            </p:cNvSpPr>
            <p:nvPr/>
          </p:nvSpPr>
          <p:spPr bwMode="auto">
            <a:xfrm>
              <a:off x="1740089" y="2603404"/>
              <a:ext cx="374432" cy="2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t>0.85</a:t>
              </a:r>
            </a:p>
          </p:txBody>
        </p:sp>
      </p:grpSp>
      <p:grpSp>
        <p:nvGrpSpPr>
          <p:cNvPr id="31755" name="Group 41"/>
          <p:cNvGrpSpPr>
            <a:grpSpLocks/>
          </p:cNvGrpSpPr>
          <p:nvPr/>
        </p:nvGrpSpPr>
        <p:grpSpPr bwMode="auto">
          <a:xfrm>
            <a:off x="4632325" y="4275138"/>
            <a:ext cx="539750" cy="231775"/>
            <a:chOff x="1740164" y="4308380"/>
            <a:chExt cx="539486" cy="230537"/>
          </a:xfrm>
        </p:grpSpPr>
        <p:sp>
          <p:nvSpPr>
            <p:cNvPr id="31790" name="Line 12"/>
            <p:cNvSpPr>
              <a:spLocks noChangeShapeType="1"/>
            </p:cNvSpPr>
            <p:nvPr/>
          </p:nvSpPr>
          <p:spPr bwMode="auto">
            <a:xfrm>
              <a:off x="2195513" y="4422854"/>
              <a:ext cx="84137" cy="1588"/>
            </a:xfrm>
            <a:prstGeom prst="line">
              <a:avLst/>
            </a:prstGeom>
            <a:noFill/>
            <a:ln w="19050" cap="rnd">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31791" name="Rectangle 19"/>
            <p:cNvSpPr>
              <a:spLocks noChangeArrowheads="1"/>
            </p:cNvSpPr>
            <p:nvPr/>
          </p:nvSpPr>
          <p:spPr bwMode="auto">
            <a:xfrm>
              <a:off x="1740164" y="4308380"/>
              <a:ext cx="374388" cy="2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fr-CA" altLang="en-US" sz="1500"/>
                <a:t>0.80</a:t>
              </a:r>
            </a:p>
          </p:txBody>
        </p:sp>
      </p:grpSp>
      <p:sp>
        <p:nvSpPr>
          <p:cNvPr id="31756" name="Rectangle 20"/>
          <p:cNvSpPr>
            <a:spLocks noChangeArrowheads="1"/>
          </p:cNvSpPr>
          <p:nvPr/>
        </p:nvSpPr>
        <p:spPr bwMode="auto">
          <a:xfrm>
            <a:off x="6315075" y="5502275"/>
            <a:ext cx="10747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1600">
                <a:ea typeface="Arial Unicode MS" charset="0"/>
                <a:sym typeface="Verdana" charset="0"/>
              </a:rPr>
              <a:t>Time (days)</a:t>
            </a:r>
          </a:p>
        </p:txBody>
      </p:sp>
      <p:grpSp>
        <p:nvGrpSpPr>
          <p:cNvPr id="31757" name="Group 145"/>
          <p:cNvGrpSpPr>
            <a:grpSpLocks/>
          </p:cNvGrpSpPr>
          <p:nvPr/>
        </p:nvGrpSpPr>
        <p:grpSpPr bwMode="auto">
          <a:xfrm>
            <a:off x="5114925" y="5029200"/>
            <a:ext cx="106363" cy="396875"/>
            <a:chOff x="2458056" y="5460999"/>
            <a:chExt cx="106982" cy="396741"/>
          </a:xfrm>
        </p:grpSpPr>
        <p:sp>
          <p:nvSpPr>
            <p:cNvPr id="32" name="Line 22"/>
            <p:cNvSpPr>
              <a:spLocks noChangeShapeType="1"/>
            </p:cNvSpPr>
            <p:nvPr/>
          </p:nvSpPr>
          <p:spPr bwMode="auto">
            <a:xfrm>
              <a:off x="2512345" y="5460999"/>
              <a:ext cx="0" cy="123783"/>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Arial" charset="0"/>
                <a:ea typeface="ヒラギノ角ゴ Pro W3" charset="-128"/>
                <a:cs typeface="ヒラギノ角ゴ Pro W3" charset="-128"/>
              </a:endParaRPr>
            </a:p>
          </p:txBody>
        </p:sp>
        <p:sp>
          <p:nvSpPr>
            <p:cNvPr id="31789" name="Rectangle 30"/>
            <p:cNvSpPr>
              <a:spLocks noChangeArrowheads="1"/>
            </p:cNvSpPr>
            <p:nvPr/>
          </p:nvSpPr>
          <p:spPr bwMode="auto">
            <a:xfrm>
              <a:off x="2458056" y="5626908"/>
              <a:ext cx="10698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ea typeface="Arial Unicode MS" charset="0"/>
                </a:rPr>
                <a:t>0</a:t>
              </a:r>
            </a:p>
          </p:txBody>
        </p:sp>
      </p:grpSp>
      <p:grpSp>
        <p:nvGrpSpPr>
          <p:cNvPr id="31758" name="Group 146"/>
          <p:cNvGrpSpPr>
            <a:grpSpLocks/>
          </p:cNvGrpSpPr>
          <p:nvPr/>
        </p:nvGrpSpPr>
        <p:grpSpPr bwMode="auto">
          <a:xfrm>
            <a:off x="8372475" y="5029200"/>
            <a:ext cx="322263" cy="396875"/>
            <a:chOff x="2351337" y="5460999"/>
            <a:chExt cx="320423" cy="396663"/>
          </a:xfrm>
        </p:grpSpPr>
        <p:sp>
          <p:nvSpPr>
            <p:cNvPr id="35" name="Line 22"/>
            <p:cNvSpPr>
              <a:spLocks noChangeShapeType="1"/>
            </p:cNvSpPr>
            <p:nvPr/>
          </p:nvSpPr>
          <p:spPr bwMode="auto">
            <a:xfrm>
              <a:off x="2512337"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Arial" charset="0"/>
                <a:ea typeface="ヒラギノ角ゴ Pro W3" charset="-128"/>
                <a:cs typeface="ヒラギノ角ゴ Pro W3" charset="-128"/>
              </a:endParaRPr>
            </a:p>
          </p:txBody>
        </p:sp>
        <p:sp>
          <p:nvSpPr>
            <p:cNvPr id="31787" name="Rectangle 30"/>
            <p:cNvSpPr>
              <a:spLocks noChangeArrowheads="1"/>
            </p:cNvSpPr>
            <p:nvPr/>
          </p:nvSpPr>
          <p:spPr bwMode="auto">
            <a:xfrm>
              <a:off x="2351337" y="5626908"/>
              <a:ext cx="320423"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ea typeface="Arial Unicode MS" charset="0"/>
                </a:rPr>
                <a:t>700</a:t>
              </a:r>
            </a:p>
          </p:txBody>
        </p:sp>
      </p:grpSp>
      <p:grpSp>
        <p:nvGrpSpPr>
          <p:cNvPr id="31759" name="Group 149"/>
          <p:cNvGrpSpPr>
            <a:grpSpLocks/>
          </p:cNvGrpSpPr>
          <p:nvPr/>
        </p:nvGrpSpPr>
        <p:grpSpPr bwMode="auto">
          <a:xfrm>
            <a:off x="5487988" y="5029200"/>
            <a:ext cx="320675" cy="396875"/>
            <a:chOff x="2352510" y="5460999"/>
            <a:chExt cx="318066" cy="396663"/>
          </a:xfrm>
        </p:grpSpPr>
        <p:sp>
          <p:nvSpPr>
            <p:cNvPr id="38" name="Line 22"/>
            <p:cNvSpPr>
              <a:spLocks noChangeShapeType="1"/>
            </p:cNvSpPr>
            <p:nvPr/>
          </p:nvSpPr>
          <p:spPr bwMode="auto">
            <a:xfrm>
              <a:off x="2513118"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Arial" charset="0"/>
                <a:ea typeface="ヒラギノ角ゴ Pro W3" charset="-128"/>
                <a:cs typeface="ヒラギノ角ゴ Pro W3" charset="-128"/>
              </a:endParaRPr>
            </a:p>
          </p:txBody>
        </p:sp>
        <p:sp>
          <p:nvSpPr>
            <p:cNvPr id="31785" name="Rectangle 30"/>
            <p:cNvSpPr>
              <a:spLocks noChangeArrowheads="1"/>
            </p:cNvSpPr>
            <p:nvPr/>
          </p:nvSpPr>
          <p:spPr bwMode="auto">
            <a:xfrm>
              <a:off x="2352510" y="5626908"/>
              <a:ext cx="318066"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ea typeface="Arial Unicode MS" charset="0"/>
                </a:rPr>
                <a:t>100</a:t>
              </a:r>
            </a:p>
          </p:txBody>
        </p:sp>
      </p:grpSp>
      <p:grpSp>
        <p:nvGrpSpPr>
          <p:cNvPr id="31760" name="Group 152"/>
          <p:cNvGrpSpPr>
            <a:grpSpLocks/>
          </p:cNvGrpSpPr>
          <p:nvPr/>
        </p:nvGrpSpPr>
        <p:grpSpPr bwMode="auto">
          <a:xfrm>
            <a:off x="5970588" y="5029200"/>
            <a:ext cx="320675" cy="396875"/>
            <a:chOff x="2352510" y="5460999"/>
            <a:chExt cx="318066" cy="396663"/>
          </a:xfrm>
        </p:grpSpPr>
        <p:sp>
          <p:nvSpPr>
            <p:cNvPr id="41" name="Line 22"/>
            <p:cNvSpPr>
              <a:spLocks noChangeShapeType="1"/>
            </p:cNvSpPr>
            <p:nvPr/>
          </p:nvSpPr>
          <p:spPr bwMode="auto">
            <a:xfrm>
              <a:off x="2513118"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Arial" charset="0"/>
                <a:ea typeface="ヒラギノ角ゴ Pro W3" charset="-128"/>
                <a:cs typeface="ヒラギノ角ゴ Pro W3" charset="-128"/>
              </a:endParaRPr>
            </a:p>
          </p:txBody>
        </p:sp>
        <p:sp>
          <p:nvSpPr>
            <p:cNvPr id="31783" name="Rectangle 30"/>
            <p:cNvSpPr>
              <a:spLocks noChangeArrowheads="1"/>
            </p:cNvSpPr>
            <p:nvPr/>
          </p:nvSpPr>
          <p:spPr bwMode="auto">
            <a:xfrm>
              <a:off x="2352510" y="5626908"/>
              <a:ext cx="318066"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ea typeface="Arial Unicode MS" charset="0"/>
                </a:rPr>
                <a:t>200</a:t>
              </a:r>
            </a:p>
          </p:txBody>
        </p:sp>
      </p:grpSp>
      <p:grpSp>
        <p:nvGrpSpPr>
          <p:cNvPr id="31761" name="Group 155"/>
          <p:cNvGrpSpPr>
            <a:grpSpLocks/>
          </p:cNvGrpSpPr>
          <p:nvPr/>
        </p:nvGrpSpPr>
        <p:grpSpPr bwMode="auto">
          <a:xfrm>
            <a:off x="6451600" y="5029200"/>
            <a:ext cx="320675" cy="396875"/>
            <a:chOff x="2350137" y="5460999"/>
            <a:chExt cx="322816" cy="396663"/>
          </a:xfrm>
        </p:grpSpPr>
        <p:sp>
          <p:nvSpPr>
            <p:cNvPr id="44" name="Line 22"/>
            <p:cNvSpPr>
              <a:spLocks noChangeShapeType="1"/>
            </p:cNvSpPr>
            <p:nvPr/>
          </p:nvSpPr>
          <p:spPr bwMode="auto">
            <a:xfrm>
              <a:off x="2513143"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Arial" charset="0"/>
                <a:ea typeface="ヒラギノ角ゴ Pro W3" charset="-128"/>
                <a:cs typeface="ヒラギノ角ゴ Pro W3" charset="-128"/>
              </a:endParaRPr>
            </a:p>
          </p:txBody>
        </p:sp>
        <p:sp>
          <p:nvSpPr>
            <p:cNvPr id="31781" name="Rectangle 30"/>
            <p:cNvSpPr>
              <a:spLocks noChangeArrowheads="1"/>
            </p:cNvSpPr>
            <p:nvPr/>
          </p:nvSpPr>
          <p:spPr bwMode="auto">
            <a:xfrm>
              <a:off x="2350137" y="5626908"/>
              <a:ext cx="322816"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ea typeface="Arial Unicode MS" charset="0"/>
                </a:rPr>
                <a:t>300</a:t>
              </a:r>
            </a:p>
          </p:txBody>
        </p:sp>
      </p:grpSp>
      <p:grpSp>
        <p:nvGrpSpPr>
          <p:cNvPr id="31762" name="Group 158"/>
          <p:cNvGrpSpPr>
            <a:grpSpLocks/>
          </p:cNvGrpSpPr>
          <p:nvPr/>
        </p:nvGrpSpPr>
        <p:grpSpPr bwMode="auto">
          <a:xfrm>
            <a:off x="7893050" y="5029200"/>
            <a:ext cx="320675" cy="396875"/>
            <a:chOff x="2350139" y="5460999"/>
            <a:chExt cx="322813" cy="396663"/>
          </a:xfrm>
        </p:grpSpPr>
        <p:sp>
          <p:nvSpPr>
            <p:cNvPr id="47" name="Line 22"/>
            <p:cNvSpPr>
              <a:spLocks noChangeShapeType="1"/>
            </p:cNvSpPr>
            <p:nvPr/>
          </p:nvSpPr>
          <p:spPr bwMode="auto">
            <a:xfrm>
              <a:off x="2513144"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Arial" charset="0"/>
                <a:ea typeface="ヒラギノ角ゴ Pro W3" charset="-128"/>
                <a:cs typeface="ヒラギノ角ゴ Pro W3" charset="-128"/>
              </a:endParaRPr>
            </a:p>
          </p:txBody>
        </p:sp>
        <p:sp>
          <p:nvSpPr>
            <p:cNvPr id="31779" name="Rectangle 30"/>
            <p:cNvSpPr>
              <a:spLocks noChangeArrowheads="1"/>
            </p:cNvSpPr>
            <p:nvPr/>
          </p:nvSpPr>
          <p:spPr bwMode="auto">
            <a:xfrm>
              <a:off x="2350139" y="5626908"/>
              <a:ext cx="322813"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ea typeface="Arial Unicode MS" charset="0"/>
                </a:rPr>
                <a:t>600</a:t>
              </a:r>
            </a:p>
          </p:txBody>
        </p:sp>
      </p:grpSp>
      <p:grpSp>
        <p:nvGrpSpPr>
          <p:cNvPr id="31763" name="Group 152"/>
          <p:cNvGrpSpPr>
            <a:grpSpLocks/>
          </p:cNvGrpSpPr>
          <p:nvPr/>
        </p:nvGrpSpPr>
        <p:grpSpPr bwMode="auto">
          <a:xfrm>
            <a:off x="6932613" y="5029200"/>
            <a:ext cx="320675" cy="396875"/>
            <a:chOff x="2352510" y="5460999"/>
            <a:chExt cx="318066" cy="396663"/>
          </a:xfrm>
        </p:grpSpPr>
        <p:sp>
          <p:nvSpPr>
            <p:cNvPr id="50" name="Line 22"/>
            <p:cNvSpPr>
              <a:spLocks noChangeShapeType="1"/>
            </p:cNvSpPr>
            <p:nvPr/>
          </p:nvSpPr>
          <p:spPr bwMode="auto">
            <a:xfrm>
              <a:off x="2513118"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Arial" charset="0"/>
                <a:ea typeface="ヒラギノ角ゴ Pro W3" charset="-128"/>
                <a:cs typeface="ヒラギノ角ゴ Pro W3" charset="-128"/>
              </a:endParaRPr>
            </a:p>
          </p:txBody>
        </p:sp>
        <p:sp>
          <p:nvSpPr>
            <p:cNvPr id="31777" name="Rectangle 30"/>
            <p:cNvSpPr>
              <a:spLocks noChangeArrowheads="1"/>
            </p:cNvSpPr>
            <p:nvPr/>
          </p:nvSpPr>
          <p:spPr bwMode="auto">
            <a:xfrm>
              <a:off x="2352510" y="5626908"/>
              <a:ext cx="318066"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ea typeface="Arial Unicode MS" charset="0"/>
                </a:rPr>
                <a:t>400</a:t>
              </a:r>
            </a:p>
          </p:txBody>
        </p:sp>
      </p:grpSp>
      <p:grpSp>
        <p:nvGrpSpPr>
          <p:cNvPr id="31764" name="Group 155"/>
          <p:cNvGrpSpPr>
            <a:grpSpLocks/>
          </p:cNvGrpSpPr>
          <p:nvPr/>
        </p:nvGrpSpPr>
        <p:grpSpPr bwMode="auto">
          <a:xfrm>
            <a:off x="7412038" y="5029200"/>
            <a:ext cx="322262" cy="396875"/>
            <a:chOff x="2350137" y="5460999"/>
            <a:chExt cx="322816" cy="396663"/>
          </a:xfrm>
        </p:grpSpPr>
        <p:sp>
          <p:nvSpPr>
            <p:cNvPr id="53" name="Line 22"/>
            <p:cNvSpPr>
              <a:spLocks noChangeShapeType="1"/>
            </p:cNvSpPr>
            <p:nvPr/>
          </p:nvSpPr>
          <p:spPr bwMode="auto">
            <a:xfrm>
              <a:off x="2512340" y="5460999"/>
              <a:ext cx="0" cy="123759"/>
            </a:xfrm>
            <a:prstGeom prst="line">
              <a:avLst/>
            </a:prstGeom>
            <a:noFill/>
            <a:ln w="19050" cap="rnd">
              <a:solidFill>
                <a:srgbClr val="000000"/>
              </a:solidFill>
              <a:round/>
              <a:headEnd/>
              <a:tailEnd/>
            </a:ln>
          </p:spPr>
          <p:txBody>
            <a:bodyPr/>
            <a:lstStyle/>
            <a:p>
              <a:pPr defTabSz="914400" fontAlgn="auto">
                <a:spcBef>
                  <a:spcPts val="0"/>
                </a:spcBef>
                <a:spcAft>
                  <a:spcPts val="0"/>
                </a:spcAft>
                <a:defRPr/>
              </a:pPr>
              <a:endParaRPr lang="en-US" sz="1700" kern="0" dirty="0">
                <a:solidFill>
                  <a:sysClr val="windowText" lastClr="000000"/>
                </a:solidFill>
                <a:latin typeface="Arial" charset="0"/>
                <a:ea typeface="ヒラギノ角ゴ Pro W3" charset="-128"/>
                <a:cs typeface="ヒラギノ角ゴ Pro W3" charset="-128"/>
              </a:endParaRPr>
            </a:p>
          </p:txBody>
        </p:sp>
        <p:sp>
          <p:nvSpPr>
            <p:cNvPr id="31775" name="Rectangle 30"/>
            <p:cNvSpPr>
              <a:spLocks noChangeArrowheads="1"/>
            </p:cNvSpPr>
            <p:nvPr/>
          </p:nvSpPr>
          <p:spPr bwMode="auto">
            <a:xfrm>
              <a:off x="2350137" y="5626908"/>
              <a:ext cx="322816" cy="23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fr-CA" altLang="en-US" sz="1500">
                  <a:ea typeface="Arial Unicode MS" charset="0"/>
                </a:rPr>
                <a:t>500</a:t>
              </a:r>
            </a:p>
          </p:txBody>
        </p:sp>
      </p:grpSp>
      <p:sp>
        <p:nvSpPr>
          <p:cNvPr id="31765" name="Freeform 54"/>
          <p:cNvSpPr>
            <a:spLocks noChangeArrowheads="1"/>
          </p:cNvSpPr>
          <p:nvPr/>
        </p:nvSpPr>
        <p:spPr bwMode="auto">
          <a:xfrm>
            <a:off x="5180013" y="1833563"/>
            <a:ext cx="3462337" cy="2039937"/>
          </a:xfrm>
          <a:custGeom>
            <a:avLst/>
            <a:gdLst>
              <a:gd name="T0" fmla="*/ 25268 w 3462867"/>
              <a:gd name="T1" fmla="*/ 25169 h 2040467"/>
              <a:gd name="T2" fmla="*/ 96872 w 3462867"/>
              <a:gd name="T3" fmla="*/ 50371 h 2040467"/>
              <a:gd name="T4" fmla="*/ 197977 w 3462867"/>
              <a:gd name="T5" fmla="*/ 75540 h 2040467"/>
              <a:gd name="T6" fmla="*/ 248513 w 3462867"/>
              <a:gd name="T7" fmla="*/ 146913 h 2040467"/>
              <a:gd name="T8" fmla="*/ 328550 w 3462867"/>
              <a:gd name="T9" fmla="*/ 193083 h 2040467"/>
              <a:gd name="T10" fmla="*/ 374886 w 3462867"/>
              <a:gd name="T11" fmla="*/ 251834 h 2040467"/>
              <a:gd name="T12" fmla="*/ 454897 w 3462867"/>
              <a:gd name="T13" fmla="*/ 298007 h 2040467"/>
              <a:gd name="T14" fmla="*/ 518093 w 3462867"/>
              <a:gd name="T15" fmla="*/ 335784 h 2040467"/>
              <a:gd name="T16" fmla="*/ 598118 w 3462867"/>
              <a:gd name="T17" fmla="*/ 365165 h 2040467"/>
              <a:gd name="T18" fmla="*/ 673934 w 3462867"/>
              <a:gd name="T19" fmla="*/ 423925 h 2040467"/>
              <a:gd name="T20" fmla="*/ 833988 w 3462867"/>
              <a:gd name="T21" fmla="*/ 474292 h 2040467"/>
              <a:gd name="T22" fmla="*/ 939287 w 3462867"/>
              <a:gd name="T23" fmla="*/ 528859 h 2040467"/>
              <a:gd name="T24" fmla="*/ 1078293 w 3462867"/>
              <a:gd name="T25" fmla="*/ 604408 h 2040467"/>
              <a:gd name="T26" fmla="*/ 1170958 w 3462867"/>
              <a:gd name="T27" fmla="*/ 667369 h 2040467"/>
              <a:gd name="T28" fmla="*/ 1263627 w 3462867"/>
              <a:gd name="T29" fmla="*/ 768098 h 2040467"/>
              <a:gd name="T30" fmla="*/ 1352078 w 3462867"/>
              <a:gd name="T31" fmla="*/ 822660 h 2040467"/>
              <a:gd name="T32" fmla="*/ 1406836 w 3462867"/>
              <a:gd name="T33" fmla="*/ 843652 h 2040467"/>
              <a:gd name="T34" fmla="*/ 1486862 w 3462867"/>
              <a:gd name="T35" fmla="*/ 868830 h 2040467"/>
              <a:gd name="T36" fmla="*/ 1562680 w 3462867"/>
              <a:gd name="T37" fmla="*/ 923398 h 2040467"/>
              <a:gd name="T38" fmla="*/ 1646920 w 3462867"/>
              <a:gd name="T39" fmla="*/ 998945 h 2040467"/>
              <a:gd name="T40" fmla="*/ 1684829 w 3462867"/>
              <a:gd name="T41" fmla="*/ 1049319 h 2040467"/>
              <a:gd name="T42" fmla="*/ 1777495 w 3462867"/>
              <a:gd name="T43" fmla="*/ 1133264 h 2040467"/>
              <a:gd name="T44" fmla="*/ 1861736 w 3462867"/>
              <a:gd name="T45" fmla="*/ 1150054 h 2040467"/>
              <a:gd name="T46" fmla="*/ 1924914 w 3462867"/>
              <a:gd name="T47" fmla="*/ 1200420 h 2040467"/>
              <a:gd name="T48" fmla="*/ 2017582 w 3462867"/>
              <a:gd name="T49" fmla="*/ 1238197 h 2040467"/>
              <a:gd name="T50" fmla="*/ 2080759 w 3462867"/>
              <a:gd name="T51" fmla="*/ 1284366 h 2040467"/>
              <a:gd name="T52" fmla="*/ 2181843 w 3462867"/>
              <a:gd name="T53" fmla="*/ 1330536 h 2040467"/>
              <a:gd name="T54" fmla="*/ 2253455 w 3462867"/>
              <a:gd name="T55" fmla="*/ 1376704 h 2040467"/>
              <a:gd name="T56" fmla="*/ 2287149 w 3462867"/>
              <a:gd name="T57" fmla="*/ 1431268 h 2040467"/>
              <a:gd name="T58" fmla="*/ 2358757 w 3462867"/>
              <a:gd name="T59" fmla="*/ 1469044 h 2040467"/>
              <a:gd name="T60" fmla="*/ 2447209 w 3462867"/>
              <a:gd name="T61" fmla="*/ 1498425 h 2040467"/>
              <a:gd name="T62" fmla="*/ 2527241 w 3462867"/>
              <a:gd name="T63" fmla="*/ 1548791 h 2040467"/>
              <a:gd name="T64" fmla="*/ 2619901 w 3462867"/>
              <a:gd name="T65" fmla="*/ 1624341 h 2040467"/>
              <a:gd name="T66" fmla="*/ 2687294 w 3462867"/>
              <a:gd name="T67" fmla="*/ 1657918 h 2040467"/>
              <a:gd name="T68" fmla="*/ 2767321 w 3462867"/>
              <a:gd name="T69" fmla="*/ 1683102 h 2040467"/>
              <a:gd name="T70" fmla="*/ 2885257 w 3462867"/>
              <a:gd name="T71" fmla="*/ 1708287 h 2040467"/>
              <a:gd name="T72" fmla="*/ 2935803 w 3462867"/>
              <a:gd name="T73" fmla="*/ 1775441 h 2040467"/>
              <a:gd name="T74" fmla="*/ 3129560 w 3462867"/>
              <a:gd name="T75" fmla="*/ 1800625 h 2040467"/>
              <a:gd name="T76" fmla="*/ 3192739 w 3462867"/>
              <a:gd name="T77" fmla="*/ 1850991 h 2040467"/>
              <a:gd name="T78" fmla="*/ 3289615 w 3462867"/>
              <a:gd name="T79" fmla="*/ 1897161 h 2040467"/>
              <a:gd name="T80" fmla="*/ 3357009 w 3462867"/>
              <a:gd name="T81" fmla="*/ 1922344 h 2040467"/>
              <a:gd name="T82" fmla="*/ 3411763 w 3462867"/>
              <a:gd name="T83" fmla="*/ 1989500 h 20404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62867"/>
              <a:gd name="T127" fmla="*/ 0 h 2040467"/>
              <a:gd name="T128" fmla="*/ 3462867 w 3462867"/>
              <a:gd name="T129" fmla="*/ 2040467 h 204046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62867" h="2040467">
                <a:moveTo>
                  <a:pt x="0" y="0"/>
                </a:moveTo>
                <a:lnTo>
                  <a:pt x="25400" y="25400"/>
                </a:lnTo>
                <a:lnTo>
                  <a:pt x="50800" y="42333"/>
                </a:lnTo>
                <a:cubicBezTo>
                  <a:pt x="94517" y="51077"/>
                  <a:pt x="78743" y="50800"/>
                  <a:pt x="97367" y="50800"/>
                </a:cubicBezTo>
                <a:cubicBezTo>
                  <a:pt x="145322" y="59519"/>
                  <a:pt x="128156" y="59267"/>
                  <a:pt x="148167" y="59267"/>
                </a:cubicBezTo>
                <a:lnTo>
                  <a:pt x="198967" y="76200"/>
                </a:lnTo>
                <a:lnTo>
                  <a:pt x="224367" y="110067"/>
                </a:lnTo>
                <a:lnTo>
                  <a:pt x="249767" y="148167"/>
                </a:lnTo>
                <a:lnTo>
                  <a:pt x="283633" y="173567"/>
                </a:lnTo>
                <a:lnTo>
                  <a:pt x="330200" y="194733"/>
                </a:lnTo>
                <a:cubicBezTo>
                  <a:pt x="356684" y="216803"/>
                  <a:pt x="344579" y="215900"/>
                  <a:pt x="359833" y="215900"/>
                </a:cubicBezTo>
                <a:lnTo>
                  <a:pt x="376767" y="254000"/>
                </a:lnTo>
                <a:lnTo>
                  <a:pt x="406400" y="287867"/>
                </a:lnTo>
                <a:lnTo>
                  <a:pt x="457200" y="300567"/>
                </a:lnTo>
                <a:lnTo>
                  <a:pt x="491067" y="325967"/>
                </a:lnTo>
                <a:cubicBezTo>
                  <a:pt x="517729" y="339298"/>
                  <a:pt x="507001" y="338667"/>
                  <a:pt x="520700" y="338667"/>
                </a:cubicBezTo>
                <a:lnTo>
                  <a:pt x="567267" y="347133"/>
                </a:lnTo>
                <a:lnTo>
                  <a:pt x="601133" y="368300"/>
                </a:lnTo>
                <a:lnTo>
                  <a:pt x="639233" y="381000"/>
                </a:lnTo>
                <a:lnTo>
                  <a:pt x="677333" y="427567"/>
                </a:lnTo>
                <a:lnTo>
                  <a:pt x="783167" y="427567"/>
                </a:lnTo>
                <a:lnTo>
                  <a:pt x="838200" y="478367"/>
                </a:lnTo>
                <a:lnTo>
                  <a:pt x="889000" y="512233"/>
                </a:lnTo>
                <a:lnTo>
                  <a:pt x="944033" y="533400"/>
                </a:lnTo>
                <a:lnTo>
                  <a:pt x="1032933" y="571500"/>
                </a:lnTo>
                <a:cubicBezTo>
                  <a:pt x="1080592" y="610493"/>
                  <a:pt x="1059444" y="609600"/>
                  <a:pt x="1083733" y="609600"/>
                </a:cubicBezTo>
                <a:lnTo>
                  <a:pt x="1138767" y="647700"/>
                </a:lnTo>
                <a:lnTo>
                  <a:pt x="1176867" y="673100"/>
                </a:lnTo>
                <a:lnTo>
                  <a:pt x="1189567" y="715433"/>
                </a:lnTo>
                <a:lnTo>
                  <a:pt x="1270000" y="774700"/>
                </a:lnTo>
                <a:cubicBezTo>
                  <a:pt x="1319219" y="792597"/>
                  <a:pt x="1300050" y="791633"/>
                  <a:pt x="1325033" y="791633"/>
                </a:cubicBezTo>
                <a:lnTo>
                  <a:pt x="1358900" y="829733"/>
                </a:lnTo>
                <a:cubicBezTo>
                  <a:pt x="1385384" y="851803"/>
                  <a:pt x="1373279" y="850900"/>
                  <a:pt x="1388533" y="850900"/>
                </a:cubicBezTo>
                <a:lnTo>
                  <a:pt x="1413933" y="850900"/>
                </a:lnTo>
                <a:cubicBezTo>
                  <a:pt x="1436098" y="873065"/>
                  <a:pt x="1425122" y="872067"/>
                  <a:pt x="1439333" y="872067"/>
                </a:cubicBezTo>
                <a:lnTo>
                  <a:pt x="1494367" y="876300"/>
                </a:lnTo>
                <a:lnTo>
                  <a:pt x="1528233" y="910167"/>
                </a:lnTo>
                <a:lnTo>
                  <a:pt x="1570567" y="931333"/>
                </a:lnTo>
                <a:lnTo>
                  <a:pt x="1617133" y="969433"/>
                </a:lnTo>
                <a:cubicBezTo>
                  <a:pt x="1651937" y="1008588"/>
                  <a:pt x="1634008" y="1007533"/>
                  <a:pt x="1655233" y="1007533"/>
                </a:cubicBezTo>
                <a:lnTo>
                  <a:pt x="1684867" y="1020233"/>
                </a:lnTo>
                <a:lnTo>
                  <a:pt x="1693333" y="1058333"/>
                </a:lnTo>
                <a:cubicBezTo>
                  <a:pt x="1729324" y="1089826"/>
                  <a:pt x="1712199" y="1087967"/>
                  <a:pt x="1735667" y="1087967"/>
                </a:cubicBezTo>
                <a:cubicBezTo>
                  <a:pt x="1783145" y="1144077"/>
                  <a:pt x="1758203" y="1143000"/>
                  <a:pt x="1786467" y="1143000"/>
                </a:cubicBezTo>
                <a:lnTo>
                  <a:pt x="1833033" y="1143000"/>
                </a:lnTo>
                <a:lnTo>
                  <a:pt x="1871133" y="1159933"/>
                </a:lnTo>
                <a:lnTo>
                  <a:pt x="1909233" y="1181100"/>
                </a:lnTo>
                <a:lnTo>
                  <a:pt x="1934633" y="1210733"/>
                </a:lnTo>
                <a:lnTo>
                  <a:pt x="1972733" y="1214967"/>
                </a:lnTo>
                <a:lnTo>
                  <a:pt x="2027767" y="1248833"/>
                </a:lnTo>
                <a:lnTo>
                  <a:pt x="2061633" y="1270000"/>
                </a:lnTo>
                <a:cubicBezTo>
                  <a:pt x="2088031" y="1296398"/>
                  <a:pt x="2075059" y="1295400"/>
                  <a:pt x="2091267" y="1295400"/>
                </a:cubicBezTo>
                <a:cubicBezTo>
                  <a:pt x="2139709" y="1313015"/>
                  <a:pt x="2126154" y="1300654"/>
                  <a:pt x="2142067" y="1316567"/>
                </a:cubicBezTo>
                <a:lnTo>
                  <a:pt x="2192867" y="1341967"/>
                </a:lnTo>
                <a:lnTo>
                  <a:pt x="2243667" y="1371600"/>
                </a:lnTo>
                <a:lnTo>
                  <a:pt x="2264833" y="1388533"/>
                </a:lnTo>
                <a:lnTo>
                  <a:pt x="2269067" y="1422400"/>
                </a:lnTo>
                <a:cubicBezTo>
                  <a:pt x="2295551" y="1444470"/>
                  <a:pt x="2283446" y="1443567"/>
                  <a:pt x="2298700" y="1443567"/>
                </a:cubicBezTo>
                <a:cubicBezTo>
                  <a:pt x="2325184" y="1465636"/>
                  <a:pt x="2313079" y="1464733"/>
                  <a:pt x="2328333" y="1464733"/>
                </a:cubicBezTo>
                <a:lnTo>
                  <a:pt x="2370667" y="1481667"/>
                </a:lnTo>
                <a:cubicBezTo>
                  <a:pt x="2393829" y="1504829"/>
                  <a:pt x="2381855" y="1502833"/>
                  <a:pt x="2400300" y="1502833"/>
                </a:cubicBezTo>
                <a:cubicBezTo>
                  <a:pt x="2454244" y="1507329"/>
                  <a:pt x="2435901" y="1499469"/>
                  <a:pt x="2459567" y="1511300"/>
                </a:cubicBezTo>
                <a:cubicBezTo>
                  <a:pt x="2490348" y="1533287"/>
                  <a:pt x="2489200" y="1520328"/>
                  <a:pt x="2489200" y="1536700"/>
                </a:cubicBezTo>
                <a:cubicBezTo>
                  <a:pt x="2537006" y="1562776"/>
                  <a:pt x="2518086" y="1562100"/>
                  <a:pt x="2540000" y="1562100"/>
                </a:cubicBezTo>
                <a:lnTo>
                  <a:pt x="2603500" y="1608667"/>
                </a:lnTo>
                <a:lnTo>
                  <a:pt x="2633133" y="1638300"/>
                </a:lnTo>
                <a:lnTo>
                  <a:pt x="2675467" y="1655233"/>
                </a:lnTo>
                <a:cubicBezTo>
                  <a:pt x="2697735" y="1673049"/>
                  <a:pt x="2687598" y="1672167"/>
                  <a:pt x="2700867" y="1672167"/>
                </a:cubicBezTo>
                <a:lnTo>
                  <a:pt x="2751667" y="1676400"/>
                </a:lnTo>
                <a:lnTo>
                  <a:pt x="2781300" y="1697567"/>
                </a:lnTo>
                <a:lnTo>
                  <a:pt x="2815167" y="1697567"/>
                </a:lnTo>
                <a:cubicBezTo>
                  <a:pt x="2896946" y="1723392"/>
                  <a:pt x="2867484" y="1722967"/>
                  <a:pt x="2899833" y="1722967"/>
                </a:cubicBezTo>
                <a:cubicBezTo>
                  <a:pt x="2930465" y="1753598"/>
                  <a:pt x="2929467" y="1738631"/>
                  <a:pt x="2929467" y="1756833"/>
                </a:cubicBezTo>
                <a:cubicBezTo>
                  <a:pt x="2947031" y="1791962"/>
                  <a:pt x="2933779" y="1790700"/>
                  <a:pt x="2950633" y="1790700"/>
                </a:cubicBezTo>
                <a:lnTo>
                  <a:pt x="3119967" y="1794933"/>
                </a:lnTo>
                <a:cubicBezTo>
                  <a:pt x="3146541" y="1812650"/>
                  <a:pt x="3145367" y="1801691"/>
                  <a:pt x="3145367" y="1816100"/>
                </a:cubicBezTo>
                <a:lnTo>
                  <a:pt x="3179233" y="1841500"/>
                </a:lnTo>
                <a:lnTo>
                  <a:pt x="3208867" y="1866900"/>
                </a:lnTo>
                <a:lnTo>
                  <a:pt x="3251200" y="1883833"/>
                </a:lnTo>
                <a:cubicBezTo>
                  <a:pt x="3303219" y="1914178"/>
                  <a:pt x="3282396" y="1913467"/>
                  <a:pt x="3306233" y="1913467"/>
                </a:cubicBezTo>
                <a:lnTo>
                  <a:pt x="3352800" y="1917700"/>
                </a:lnTo>
                <a:lnTo>
                  <a:pt x="3373967" y="1938867"/>
                </a:lnTo>
                <a:lnTo>
                  <a:pt x="3407833" y="1972733"/>
                </a:lnTo>
                <a:lnTo>
                  <a:pt x="3429000" y="2006600"/>
                </a:lnTo>
                <a:lnTo>
                  <a:pt x="3462867" y="2040467"/>
                </a:lnTo>
              </a:path>
            </a:pathLst>
          </a:custGeom>
          <a:noFill/>
          <a:ln w="222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66" name="TextBox 55"/>
          <p:cNvSpPr txBox="1">
            <a:spLocks noChangeArrowheads="1"/>
          </p:cNvSpPr>
          <p:nvPr/>
        </p:nvSpPr>
        <p:spPr bwMode="auto">
          <a:xfrm>
            <a:off x="7296150" y="2806700"/>
            <a:ext cx="906463"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300">
                <a:ea typeface="Arial Unicode MS" charset="0"/>
              </a:rPr>
              <a:t>Metformin</a:t>
            </a:r>
          </a:p>
        </p:txBody>
      </p:sp>
      <p:sp>
        <p:nvSpPr>
          <p:cNvPr id="31767" name="TextBox 56"/>
          <p:cNvSpPr txBox="1">
            <a:spLocks noChangeArrowheads="1"/>
          </p:cNvSpPr>
          <p:nvPr/>
        </p:nvSpPr>
        <p:spPr bwMode="auto">
          <a:xfrm>
            <a:off x="7034213" y="3962400"/>
            <a:ext cx="1046162"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300">
                <a:ea typeface="Arial Unicode MS" charset="0"/>
              </a:rPr>
              <a:t>No metformin</a:t>
            </a:r>
          </a:p>
        </p:txBody>
      </p:sp>
      <p:sp>
        <p:nvSpPr>
          <p:cNvPr id="58" name="Freeform 57"/>
          <p:cNvSpPr/>
          <p:nvPr/>
        </p:nvSpPr>
        <p:spPr bwMode="auto">
          <a:xfrm>
            <a:off x="5187950" y="1833563"/>
            <a:ext cx="3489325" cy="2519362"/>
          </a:xfrm>
          <a:custGeom>
            <a:avLst/>
            <a:gdLst>
              <a:gd name="connsiteX0" fmla="*/ 0 w 3488266"/>
              <a:gd name="connsiteY0" fmla="*/ 0 h 2518833"/>
              <a:gd name="connsiteX1" fmla="*/ 38100 w 3488266"/>
              <a:gd name="connsiteY1" fmla="*/ 16933 h 2518833"/>
              <a:gd name="connsiteX2" fmla="*/ 80433 w 3488266"/>
              <a:gd name="connsiteY2" fmla="*/ 33867 h 2518833"/>
              <a:gd name="connsiteX3" fmla="*/ 114300 w 3488266"/>
              <a:gd name="connsiteY3" fmla="*/ 71967 h 2518833"/>
              <a:gd name="connsiteX4" fmla="*/ 135466 w 3488266"/>
              <a:gd name="connsiteY4" fmla="*/ 105833 h 2518833"/>
              <a:gd name="connsiteX5" fmla="*/ 156633 w 3488266"/>
              <a:gd name="connsiteY5" fmla="*/ 139700 h 2518833"/>
              <a:gd name="connsiteX6" fmla="*/ 186266 w 3488266"/>
              <a:gd name="connsiteY6" fmla="*/ 148167 h 2518833"/>
              <a:gd name="connsiteX7" fmla="*/ 203200 w 3488266"/>
              <a:gd name="connsiteY7" fmla="*/ 177800 h 2518833"/>
              <a:gd name="connsiteX8" fmla="*/ 241300 w 3488266"/>
              <a:gd name="connsiteY8" fmla="*/ 194733 h 2518833"/>
              <a:gd name="connsiteX9" fmla="*/ 283633 w 3488266"/>
              <a:gd name="connsiteY9" fmla="*/ 228600 h 2518833"/>
              <a:gd name="connsiteX10" fmla="*/ 334433 w 3488266"/>
              <a:gd name="connsiteY10" fmla="*/ 266700 h 2518833"/>
              <a:gd name="connsiteX11" fmla="*/ 359833 w 3488266"/>
              <a:gd name="connsiteY11" fmla="*/ 270933 h 2518833"/>
              <a:gd name="connsiteX12" fmla="*/ 397933 w 3488266"/>
              <a:gd name="connsiteY12" fmla="*/ 304800 h 2518833"/>
              <a:gd name="connsiteX13" fmla="*/ 444500 w 3488266"/>
              <a:gd name="connsiteY13" fmla="*/ 317500 h 2518833"/>
              <a:gd name="connsiteX14" fmla="*/ 486833 w 3488266"/>
              <a:gd name="connsiteY14" fmla="*/ 359833 h 2518833"/>
              <a:gd name="connsiteX15" fmla="*/ 537633 w 3488266"/>
              <a:gd name="connsiteY15" fmla="*/ 414867 h 2518833"/>
              <a:gd name="connsiteX16" fmla="*/ 571500 w 3488266"/>
              <a:gd name="connsiteY16" fmla="*/ 440267 h 2518833"/>
              <a:gd name="connsiteX17" fmla="*/ 622300 w 3488266"/>
              <a:gd name="connsiteY17" fmla="*/ 444500 h 2518833"/>
              <a:gd name="connsiteX18" fmla="*/ 656166 w 3488266"/>
              <a:gd name="connsiteY18" fmla="*/ 495300 h 2518833"/>
              <a:gd name="connsiteX19" fmla="*/ 698500 w 3488266"/>
              <a:gd name="connsiteY19" fmla="*/ 529167 h 2518833"/>
              <a:gd name="connsiteX20" fmla="*/ 732366 w 3488266"/>
              <a:gd name="connsiteY20" fmla="*/ 554567 h 2518833"/>
              <a:gd name="connsiteX21" fmla="*/ 770466 w 3488266"/>
              <a:gd name="connsiteY21" fmla="*/ 554567 h 2518833"/>
              <a:gd name="connsiteX22" fmla="*/ 808566 w 3488266"/>
              <a:gd name="connsiteY22" fmla="*/ 596900 h 2518833"/>
              <a:gd name="connsiteX23" fmla="*/ 821266 w 3488266"/>
              <a:gd name="connsiteY23" fmla="*/ 601133 h 2518833"/>
              <a:gd name="connsiteX24" fmla="*/ 863600 w 3488266"/>
              <a:gd name="connsiteY24" fmla="*/ 601133 h 2518833"/>
              <a:gd name="connsiteX25" fmla="*/ 897466 w 3488266"/>
              <a:gd name="connsiteY25" fmla="*/ 660400 h 2518833"/>
              <a:gd name="connsiteX26" fmla="*/ 931333 w 3488266"/>
              <a:gd name="connsiteY26" fmla="*/ 702733 h 2518833"/>
              <a:gd name="connsiteX27" fmla="*/ 944033 w 3488266"/>
              <a:gd name="connsiteY27" fmla="*/ 723900 h 2518833"/>
              <a:gd name="connsiteX28" fmla="*/ 982133 w 3488266"/>
              <a:gd name="connsiteY28" fmla="*/ 723900 h 2518833"/>
              <a:gd name="connsiteX29" fmla="*/ 1011766 w 3488266"/>
              <a:gd name="connsiteY29" fmla="*/ 762000 h 2518833"/>
              <a:gd name="connsiteX30" fmla="*/ 1049866 w 3488266"/>
              <a:gd name="connsiteY30" fmla="*/ 787400 h 2518833"/>
              <a:gd name="connsiteX31" fmla="*/ 1096433 w 3488266"/>
              <a:gd name="connsiteY31" fmla="*/ 795867 h 2518833"/>
              <a:gd name="connsiteX32" fmla="*/ 1130300 w 3488266"/>
              <a:gd name="connsiteY32" fmla="*/ 838200 h 2518833"/>
              <a:gd name="connsiteX33" fmla="*/ 1155700 w 3488266"/>
              <a:gd name="connsiteY33" fmla="*/ 867833 h 2518833"/>
              <a:gd name="connsiteX34" fmla="*/ 1181100 w 3488266"/>
              <a:gd name="connsiteY34" fmla="*/ 893233 h 2518833"/>
              <a:gd name="connsiteX35" fmla="*/ 1206500 w 3488266"/>
              <a:gd name="connsiteY35" fmla="*/ 914400 h 2518833"/>
              <a:gd name="connsiteX36" fmla="*/ 1231900 w 3488266"/>
              <a:gd name="connsiteY36" fmla="*/ 918633 h 2518833"/>
              <a:gd name="connsiteX37" fmla="*/ 1295400 w 3488266"/>
              <a:gd name="connsiteY37" fmla="*/ 1032933 h 2518833"/>
              <a:gd name="connsiteX38" fmla="*/ 1316566 w 3488266"/>
              <a:gd name="connsiteY38" fmla="*/ 1066800 h 2518833"/>
              <a:gd name="connsiteX39" fmla="*/ 1375833 w 3488266"/>
              <a:gd name="connsiteY39" fmla="*/ 1071033 h 2518833"/>
              <a:gd name="connsiteX40" fmla="*/ 1405466 w 3488266"/>
              <a:gd name="connsiteY40" fmla="*/ 1109133 h 2518833"/>
              <a:gd name="connsiteX41" fmla="*/ 1443566 w 3488266"/>
              <a:gd name="connsiteY41" fmla="*/ 1143000 h 2518833"/>
              <a:gd name="connsiteX42" fmla="*/ 1485900 w 3488266"/>
              <a:gd name="connsiteY42" fmla="*/ 1164167 h 2518833"/>
              <a:gd name="connsiteX43" fmla="*/ 1515533 w 3488266"/>
              <a:gd name="connsiteY43" fmla="*/ 1198033 h 2518833"/>
              <a:gd name="connsiteX44" fmla="*/ 1532466 w 3488266"/>
              <a:gd name="connsiteY44" fmla="*/ 1214967 h 2518833"/>
              <a:gd name="connsiteX45" fmla="*/ 1583266 w 3488266"/>
              <a:gd name="connsiteY45" fmla="*/ 1223433 h 2518833"/>
              <a:gd name="connsiteX46" fmla="*/ 1625600 w 3488266"/>
              <a:gd name="connsiteY46" fmla="*/ 1261533 h 2518833"/>
              <a:gd name="connsiteX47" fmla="*/ 1659466 w 3488266"/>
              <a:gd name="connsiteY47" fmla="*/ 1295400 h 2518833"/>
              <a:gd name="connsiteX48" fmla="*/ 1731433 w 3488266"/>
              <a:gd name="connsiteY48" fmla="*/ 1320800 h 2518833"/>
              <a:gd name="connsiteX49" fmla="*/ 1803400 w 3488266"/>
              <a:gd name="connsiteY49" fmla="*/ 1346200 h 2518833"/>
              <a:gd name="connsiteX50" fmla="*/ 1866900 w 3488266"/>
              <a:gd name="connsiteY50" fmla="*/ 1388533 h 2518833"/>
              <a:gd name="connsiteX51" fmla="*/ 1896533 w 3488266"/>
              <a:gd name="connsiteY51" fmla="*/ 1435100 h 2518833"/>
              <a:gd name="connsiteX52" fmla="*/ 1909233 w 3488266"/>
              <a:gd name="connsiteY52" fmla="*/ 1439333 h 2518833"/>
              <a:gd name="connsiteX53" fmla="*/ 1964266 w 3488266"/>
              <a:gd name="connsiteY53" fmla="*/ 1447800 h 2518833"/>
              <a:gd name="connsiteX54" fmla="*/ 2010833 w 3488266"/>
              <a:gd name="connsiteY54" fmla="*/ 1477433 h 2518833"/>
              <a:gd name="connsiteX55" fmla="*/ 2065866 w 3488266"/>
              <a:gd name="connsiteY55" fmla="*/ 1511300 h 2518833"/>
              <a:gd name="connsiteX56" fmla="*/ 2129366 w 3488266"/>
              <a:gd name="connsiteY56" fmla="*/ 1557867 h 2518833"/>
              <a:gd name="connsiteX57" fmla="*/ 2184400 w 3488266"/>
              <a:gd name="connsiteY57" fmla="*/ 1562100 h 2518833"/>
              <a:gd name="connsiteX58" fmla="*/ 2235200 w 3488266"/>
              <a:gd name="connsiteY58" fmla="*/ 1612900 h 2518833"/>
              <a:gd name="connsiteX59" fmla="*/ 2294466 w 3488266"/>
              <a:gd name="connsiteY59" fmla="*/ 1659467 h 2518833"/>
              <a:gd name="connsiteX60" fmla="*/ 2328333 w 3488266"/>
              <a:gd name="connsiteY60" fmla="*/ 1663700 h 2518833"/>
              <a:gd name="connsiteX61" fmla="*/ 2387600 w 3488266"/>
              <a:gd name="connsiteY61" fmla="*/ 1735667 h 2518833"/>
              <a:gd name="connsiteX62" fmla="*/ 2429933 w 3488266"/>
              <a:gd name="connsiteY62" fmla="*/ 1744133 h 2518833"/>
              <a:gd name="connsiteX63" fmla="*/ 2472266 w 3488266"/>
              <a:gd name="connsiteY63" fmla="*/ 1790700 h 2518833"/>
              <a:gd name="connsiteX64" fmla="*/ 2518833 w 3488266"/>
              <a:gd name="connsiteY64" fmla="*/ 1824567 h 2518833"/>
              <a:gd name="connsiteX65" fmla="*/ 2569633 w 3488266"/>
              <a:gd name="connsiteY65" fmla="*/ 1837267 h 2518833"/>
              <a:gd name="connsiteX66" fmla="*/ 2611966 w 3488266"/>
              <a:gd name="connsiteY66" fmla="*/ 1875367 h 2518833"/>
              <a:gd name="connsiteX67" fmla="*/ 2683933 w 3488266"/>
              <a:gd name="connsiteY67" fmla="*/ 1905000 h 2518833"/>
              <a:gd name="connsiteX68" fmla="*/ 2722033 w 3488266"/>
              <a:gd name="connsiteY68" fmla="*/ 1934633 h 2518833"/>
              <a:gd name="connsiteX69" fmla="*/ 2768600 w 3488266"/>
              <a:gd name="connsiteY69" fmla="*/ 1976967 h 2518833"/>
              <a:gd name="connsiteX70" fmla="*/ 2819400 w 3488266"/>
              <a:gd name="connsiteY70" fmla="*/ 2036233 h 2518833"/>
              <a:gd name="connsiteX71" fmla="*/ 2878666 w 3488266"/>
              <a:gd name="connsiteY71" fmla="*/ 2091267 h 2518833"/>
              <a:gd name="connsiteX72" fmla="*/ 2899833 w 3488266"/>
              <a:gd name="connsiteY72" fmla="*/ 2146300 h 2518833"/>
              <a:gd name="connsiteX73" fmla="*/ 2976033 w 3488266"/>
              <a:gd name="connsiteY73" fmla="*/ 2184400 h 2518833"/>
              <a:gd name="connsiteX74" fmla="*/ 3014133 w 3488266"/>
              <a:gd name="connsiteY74" fmla="*/ 2209800 h 2518833"/>
              <a:gd name="connsiteX75" fmla="*/ 3069166 w 3488266"/>
              <a:gd name="connsiteY75" fmla="*/ 2264833 h 2518833"/>
              <a:gd name="connsiteX76" fmla="*/ 3119966 w 3488266"/>
              <a:gd name="connsiteY76" fmla="*/ 2294467 h 2518833"/>
              <a:gd name="connsiteX77" fmla="*/ 3170766 w 3488266"/>
              <a:gd name="connsiteY77" fmla="*/ 2311400 h 2518833"/>
              <a:gd name="connsiteX78" fmla="*/ 3196166 w 3488266"/>
              <a:gd name="connsiteY78" fmla="*/ 2336800 h 2518833"/>
              <a:gd name="connsiteX79" fmla="*/ 3221566 w 3488266"/>
              <a:gd name="connsiteY79" fmla="*/ 2370667 h 2518833"/>
              <a:gd name="connsiteX80" fmla="*/ 3259666 w 3488266"/>
              <a:gd name="connsiteY80" fmla="*/ 2391833 h 2518833"/>
              <a:gd name="connsiteX81" fmla="*/ 3297766 w 3488266"/>
              <a:gd name="connsiteY81" fmla="*/ 2400300 h 2518833"/>
              <a:gd name="connsiteX82" fmla="*/ 3314700 w 3488266"/>
              <a:gd name="connsiteY82" fmla="*/ 2442633 h 2518833"/>
              <a:gd name="connsiteX83" fmla="*/ 3352800 w 3488266"/>
              <a:gd name="connsiteY83" fmla="*/ 2451100 h 2518833"/>
              <a:gd name="connsiteX84" fmla="*/ 3416300 w 3488266"/>
              <a:gd name="connsiteY84" fmla="*/ 2510367 h 2518833"/>
              <a:gd name="connsiteX85" fmla="*/ 3488266 w 3488266"/>
              <a:gd name="connsiteY85" fmla="*/ 2518833 h 251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3488266" h="2518833">
                <a:moveTo>
                  <a:pt x="0" y="0"/>
                </a:moveTo>
                <a:lnTo>
                  <a:pt x="38100" y="16933"/>
                </a:lnTo>
                <a:cubicBezTo>
                  <a:pt x="78093" y="30264"/>
                  <a:pt x="66735" y="20166"/>
                  <a:pt x="80433" y="33867"/>
                </a:cubicBezTo>
                <a:lnTo>
                  <a:pt x="114300" y="71967"/>
                </a:lnTo>
                <a:lnTo>
                  <a:pt x="135466" y="105833"/>
                </a:lnTo>
                <a:cubicBezTo>
                  <a:pt x="153031" y="140962"/>
                  <a:pt x="139778" y="139700"/>
                  <a:pt x="156633" y="139700"/>
                </a:cubicBezTo>
                <a:cubicBezTo>
                  <a:pt x="183372" y="148613"/>
                  <a:pt x="173108" y="148167"/>
                  <a:pt x="186266" y="148167"/>
                </a:cubicBezTo>
                <a:lnTo>
                  <a:pt x="203200" y="177800"/>
                </a:lnTo>
                <a:lnTo>
                  <a:pt x="241300" y="194733"/>
                </a:lnTo>
                <a:lnTo>
                  <a:pt x="283633" y="228600"/>
                </a:lnTo>
                <a:cubicBezTo>
                  <a:pt x="331292" y="267593"/>
                  <a:pt x="310144" y="266700"/>
                  <a:pt x="334433" y="266700"/>
                </a:cubicBezTo>
                <a:lnTo>
                  <a:pt x="359833" y="270933"/>
                </a:lnTo>
                <a:lnTo>
                  <a:pt x="397933" y="304800"/>
                </a:lnTo>
                <a:lnTo>
                  <a:pt x="444500" y="317500"/>
                </a:lnTo>
                <a:lnTo>
                  <a:pt x="486833" y="359833"/>
                </a:lnTo>
                <a:cubicBezTo>
                  <a:pt x="534311" y="415944"/>
                  <a:pt x="509369" y="414867"/>
                  <a:pt x="537633" y="414867"/>
                </a:cubicBezTo>
                <a:cubicBezTo>
                  <a:pt x="568890" y="437193"/>
                  <a:pt x="558683" y="427450"/>
                  <a:pt x="571500" y="440267"/>
                </a:cubicBezTo>
                <a:lnTo>
                  <a:pt x="622300" y="444500"/>
                </a:lnTo>
                <a:lnTo>
                  <a:pt x="656166" y="495300"/>
                </a:lnTo>
                <a:lnTo>
                  <a:pt x="698500" y="529167"/>
                </a:lnTo>
                <a:cubicBezTo>
                  <a:pt x="725895" y="556562"/>
                  <a:pt x="711926" y="554567"/>
                  <a:pt x="732366" y="554567"/>
                </a:cubicBezTo>
                <a:lnTo>
                  <a:pt x="770466" y="554567"/>
                </a:lnTo>
                <a:cubicBezTo>
                  <a:pt x="783166" y="568678"/>
                  <a:pt x="794571" y="584072"/>
                  <a:pt x="808566" y="596900"/>
                </a:cubicBezTo>
                <a:cubicBezTo>
                  <a:pt x="811855" y="599915"/>
                  <a:pt x="821266" y="601133"/>
                  <a:pt x="821266" y="601133"/>
                </a:cubicBezTo>
                <a:lnTo>
                  <a:pt x="863600" y="601133"/>
                </a:lnTo>
                <a:lnTo>
                  <a:pt x="897466" y="660400"/>
                </a:lnTo>
                <a:lnTo>
                  <a:pt x="931333" y="702733"/>
                </a:lnTo>
                <a:lnTo>
                  <a:pt x="944033" y="723900"/>
                </a:lnTo>
                <a:lnTo>
                  <a:pt x="982133" y="723900"/>
                </a:lnTo>
                <a:lnTo>
                  <a:pt x="1011766" y="762000"/>
                </a:lnTo>
                <a:cubicBezTo>
                  <a:pt x="1046762" y="788247"/>
                  <a:pt x="1031522" y="787400"/>
                  <a:pt x="1049866" y="787400"/>
                </a:cubicBezTo>
                <a:lnTo>
                  <a:pt x="1096433" y="795867"/>
                </a:lnTo>
                <a:lnTo>
                  <a:pt x="1130300" y="838200"/>
                </a:lnTo>
                <a:cubicBezTo>
                  <a:pt x="1152286" y="868981"/>
                  <a:pt x="1139327" y="867833"/>
                  <a:pt x="1155700" y="867833"/>
                </a:cubicBezTo>
                <a:lnTo>
                  <a:pt x="1181100" y="893233"/>
                </a:lnTo>
                <a:cubicBezTo>
                  <a:pt x="1203264" y="915398"/>
                  <a:pt x="1192288" y="914400"/>
                  <a:pt x="1206500" y="914400"/>
                </a:cubicBezTo>
                <a:lnTo>
                  <a:pt x="1231900" y="918633"/>
                </a:lnTo>
                <a:cubicBezTo>
                  <a:pt x="1296105" y="1029922"/>
                  <a:pt x="1295400" y="986343"/>
                  <a:pt x="1295400" y="1032933"/>
                </a:cubicBezTo>
                <a:cubicBezTo>
                  <a:pt x="1312964" y="1068062"/>
                  <a:pt x="1299712" y="1066800"/>
                  <a:pt x="1316566" y="1066800"/>
                </a:cubicBezTo>
                <a:lnTo>
                  <a:pt x="1375833" y="1071033"/>
                </a:lnTo>
                <a:lnTo>
                  <a:pt x="1405466" y="1109133"/>
                </a:lnTo>
                <a:lnTo>
                  <a:pt x="1443566" y="1143000"/>
                </a:lnTo>
                <a:lnTo>
                  <a:pt x="1485900" y="1164167"/>
                </a:lnTo>
                <a:cubicBezTo>
                  <a:pt x="1516531" y="1194798"/>
                  <a:pt x="1515533" y="1179831"/>
                  <a:pt x="1515533" y="1198033"/>
                </a:cubicBezTo>
                <a:cubicBezTo>
                  <a:pt x="1529080" y="1216096"/>
                  <a:pt x="1521177" y="1214967"/>
                  <a:pt x="1532466" y="1214967"/>
                </a:cubicBezTo>
                <a:cubicBezTo>
                  <a:pt x="1581020" y="1219381"/>
                  <a:pt x="1568012" y="1208179"/>
                  <a:pt x="1583266" y="1223433"/>
                </a:cubicBezTo>
                <a:lnTo>
                  <a:pt x="1625600" y="1261533"/>
                </a:lnTo>
                <a:cubicBezTo>
                  <a:pt x="1656162" y="1296462"/>
                  <a:pt x="1640233" y="1295400"/>
                  <a:pt x="1659466" y="1295400"/>
                </a:cubicBezTo>
                <a:cubicBezTo>
                  <a:pt x="1729105" y="1317162"/>
                  <a:pt x="1710474" y="1299841"/>
                  <a:pt x="1731433" y="1320800"/>
                </a:cubicBezTo>
                <a:cubicBezTo>
                  <a:pt x="1800487" y="1346696"/>
                  <a:pt x="1775053" y="1346200"/>
                  <a:pt x="1803400" y="1346200"/>
                </a:cubicBezTo>
                <a:cubicBezTo>
                  <a:pt x="1863814" y="1389353"/>
                  <a:pt x="1838389" y="1388533"/>
                  <a:pt x="1866900" y="1388533"/>
                </a:cubicBezTo>
                <a:cubicBezTo>
                  <a:pt x="1876778" y="1404055"/>
                  <a:pt x="1884755" y="1420966"/>
                  <a:pt x="1896533" y="1435100"/>
                </a:cubicBezTo>
                <a:cubicBezTo>
                  <a:pt x="1899390" y="1438528"/>
                  <a:pt x="1909233" y="1439333"/>
                  <a:pt x="1909233" y="1439333"/>
                </a:cubicBezTo>
                <a:lnTo>
                  <a:pt x="1964266" y="1447800"/>
                </a:lnTo>
                <a:lnTo>
                  <a:pt x="2010833" y="1477433"/>
                </a:lnTo>
                <a:lnTo>
                  <a:pt x="2065866" y="1511300"/>
                </a:lnTo>
                <a:lnTo>
                  <a:pt x="2129366" y="1557867"/>
                </a:lnTo>
                <a:lnTo>
                  <a:pt x="2184400" y="1562100"/>
                </a:lnTo>
                <a:cubicBezTo>
                  <a:pt x="2231920" y="1613940"/>
                  <a:pt x="2207995" y="1612900"/>
                  <a:pt x="2235200" y="1612900"/>
                </a:cubicBezTo>
                <a:cubicBezTo>
                  <a:pt x="2291310" y="1660378"/>
                  <a:pt x="2266203" y="1659467"/>
                  <a:pt x="2294466" y="1659467"/>
                </a:cubicBezTo>
                <a:lnTo>
                  <a:pt x="2328333" y="1663700"/>
                </a:lnTo>
                <a:cubicBezTo>
                  <a:pt x="2385433" y="1729585"/>
                  <a:pt x="2370839" y="1702148"/>
                  <a:pt x="2387600" y="1735667"/>
                </a:cubicBezTo>
                <a:lnTo>
                  <a:pt x="2429933" y="1744133"/>
                </a:lnTo>
                <a:cubicBezTo>
                  <a:pt x="2468926" y="1791792"/>
                  <a:pt x="2447977" y="1790700"/>
                  <a:pt x="2472266" y="1790700"/>
                </a:cubicBezTo>
                <a:cubicBezTo>
                  <a:pt x="2515702" y="1825448"/>
                  <a:pt x="2496529" y="1824567"/>
                  <a:pt x="2518833" y="1824567"/>
                </a:cubicBezTo>
                <a:lnTo>
                  <a:pt x="2569633" y="1837267"/>
                </a:lnTo>
                <a:cubicBezTo>
                  <a:pt x="2608731" y="1876365"/>
                  <a:pt x="2589772" y="1875367"/>
                  <a:pt x="2611966" y="1875367"/>
                </a:cubicBezTo>
                <a:lnTo>
                  <a:pt x="2683933" y="1905000"/>
                </a:lnTo>
                <a:cubicBezTo>
                  <a:pt x="2719396" y="1931597"/>
                  <a:pt x="2707822" y="1920422"/>
                  <a:pt x="2722033" y="1934633"/>
                </a:cubicBezTo>
                <a:cubicBezTo>
                  <a:pt x="2765364" y="1977965"/>
                  <a:pt x="2744410" y="1976967"/>
                  <a:pt x="2768600" y="1976967"/>
                </a:cubicBezTo>
                <a:cubicBezTo>
                  <a:pt x="2816455" y="2033523"/>
                  <a:pt x="2798172" y="2015010"/>
                  <a:pt x="2819400" y="2036233"/>
                </a:cubicBezTo>
                <a:cubicBezTo>
                  <a:pt x="2875431" y="2092265"/>
                  <a:pt x="2848490" y="2091267"/>
                  <a:pt x="2878666" y="2091267"/>
                </a:cubicBezTo>
                <a:cubicBezTo>
                  <a:pt x="2896015" y="2147649"/>
                  <a:pt x="2876407" y="2146300"/>
                  <a:pt x="2899833" y="2146300"/>
                </a:cubicBezTo>
                <a:lnTo>
                  <a:pt x="2976033" y="2184400"/>
                </a:lnTo>
                <a:lnTo>
                  <a:pt x="3014133" y="2209800"/>
                </a:lnTo>
                <a:lnTo>
                  <a:pt x="3069166" y="2264833"/>
                </a:lnTo>
                <a:lnTo>
                  <a:pt x="3119966" y="2294467"/>
                </a:lnTo>
                <a:cubicBezTo>
                  <a:pt x="3167859" y="2311882"/>
                  <a:pt x="3150016" y="2311400"/>
                  <a:pt x="3170766" y="2311400"/>
                </a:cubicBezTo>
                <a:lnTo>
                  <a:pt x="3196166" y="2336800"/>
                </a:lnTo>
                <a:cubicBezTo>
                  <a:pt x="3218081" y="2371864"/>
                  <a:pt x="3204020" y="2370667"/>
                  <a:pt x="3221566" y="2370667"/>
                </a:cubicBezTo>
                <a:cubicBezTo>
                  <a:pt x="3256630" y="2392581"/>
                  <a:pt x="3242121" y="2391833"/>
                  <a:pt x="3259666" y="2391833"/>
                </a:cubicBezTo>
                <a:cubicBezTo>
                  <a:pt x="3294902" y="2400642"/>
                  <a:pt x="3281897" y="2400300"/>
                  <a:pt x="3297766" y="2400300"/>
                </a:cubicBezTo>
                <a:lnTo>
                  <a:pt x="3314700" y="2442633"/>
                </a:lnTo>
                <a:cubicBezTo>
                  <a:pt x="3349935" y="2451442"/>
                  <a:pt x="3336930" y="2451100"/>
                  <a:pt x="3352800" y="2451100"/>
                </a:cubicBezTo>
                <a:lnTo>
                  <a:pt x="3416300" y="2510367"/>
                </a:lnTo>
                <a:lnTo>
                  <a:pt x="3488266" y="2518833"/>
                </a:lnTo>
              </a:path>
            </a:pathLst>
          </a:custGeom>
          <a:noFill/>
          <a:ln w="22225" cap="flat" cmpd="sng" algn="ctr">
            <a:solidFill>
              <a:schemeClr val="tx1">
                <a:lumMod val="50000"/>
                <a:lumOff val="50000"/>
              </a:schemeClr>
            </a:solidFill>
            <a:prstDash val="solid"/>
            <a:round/>
            <a:headEnd type="none" w="med" len="med"/>
            <a:tailEnd type="none" w="med" len="med"/>
          </a:ln>
          <a:effectLst/>
        </p:spPr>
        <p:txBody>
          <a:bodyPr/>
          <a:lstStyle/>
          <a:p>
            <a:pPr defTabSz="914400">
              <a:defRPr/>
            </a:pPr>
            <a:endParaRPr lang="en-CA" sz="1700" dirty="0">
              <a:latin typeface="Calibri" pitchFamily="34" charset="0"/>
              <a:ea typeface="ヒラギノ角ゴ Pro W3" pitchFamily="-64" charset="-128"/>
              <a:cs typeface="Arial" pitchFamily="34" charset="0"/>
            </a:endParaRPr>
          </a:p>
        </p:txBody>
      </p:sp>
      <p:sp>
        <p:nvSpPr>
          <p:cNvPr id="31769" name="TextBox 58"/>
          <p:cNvSpPr txBox="1">
            <a:spLocks noChangeArrowheads="1"/>
          </p:cNvSpPr>
          <p:nvPr/>
        </p:nvSpPr>
        <p:spPr bwMode="auto">
          <a:xfrm>
            <a:off x="7034213" y="4368800"/>
            <a:ext cx="1046162"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300" i="1">
                <a:ea typeface="Arial Unicode MS" charset="0"/>
              </a:rPr>
              <a:t>p </a:t>
            </a:r>
            <a:r>
              <a:rPr lang="en-US" altLang="en-US" sz="1300">
                <a:ea typeface="Arial Unicode MS" charset="0"/>
              </a:rPr>
              <a:t>= 0.01</a:t>
            </a:r>
          </a:p>
        </p:txBody>
      </p:sp>
      <p:sp>
        <p:nvSpPr>
          <p:cNvPr id="31770" name="TextBox 1"/>
          <p:cNvSpPr txBox="1">
            <a:spLocks noChangeArrowheads="1"/>
          </p:cNvSpPr>
          <p:nvPr/>
        </p:nvSpPr>
        <p:spPr bwMode="auto">
          <a:xfrm>
            <a:off x="241300" y="6142038"/>
            <a:ext cx="44529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t>Aguilar D, et al. Circ Heart Fail 2011;4:53-8.</a:t>
            </a:r>
          </a:p>
        </p:txBody>
      </p:sp>
      <p:sp>
        <p:nvSpPr>
          <p:cNvPr id="31771" name="Title 2"/>
          <p:cNvSpPr>
            <a:spLocks noGrp="1"/>
          </p:cNvSpPr>
          <p:nvPr>
            <p:ph type="title" idx="4294967295"/>
          </p:nvPr>
        </p:nvSpPr>
        <p:spPr/>
        <p:txBody>
          <a:bodyPr/>
          <a:lstStyle/>
          <a:p>
            <a:r>
              <a:rPr lang="en-CA" altLang="en-US" sz="4000">
                <a:ea typeface="MS PGothic" charset="-128"/>
              </a:rPr>
              <a:t>Metformin Use in Heart Failure Patients</a:t>
            </a:r>
          </a:p>
        </p:txBody>
      </p:sp>
      <p:sp>
        <p:nvSpPr>
          <p:cNvPr id="31772" name="Rectangle 3"/>
          <p:cNvSpPr>
            <a:spLocks noChangeArrowheads="1"/>
          </p:cNvSpPr>
          <p:nvPr/>
        </p:nvSpPr>
        <p:spPr bwMode="auto">
          <a:xfrm>
            <a:off x="368300" y="4711700"/>
            <a:ext cx="4256088" cy="1036638"/>
          </a:xfrm>
          <a:prstGeom prst="rect">
            <a:avLst/>
          </a:pr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
        <p:nvSpPr>
          <p:cNvPr id="185403" name="Text Box 59"/>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
        <p:nvSpPr>
          <p:cNvPr id="31803" name="Rectangle 4"/>
          <p:cNvSpPr>
            <a:spLocks noChangeArrowheads="1"/>
          </p:cNvSpPr>
          <p:nvPr/>
        </p:nvSpPr>
        <p:spPr bwMode="auto">
          <a:xfrm>
            <a:off x="322263" y="6378575"/>
            <a:ext cx="516572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i="1">
                <a:latin typeface="Open Sans" charset="0"/>
                <a:ea typeface="Arial Unicode MS" charset="0"/>
                <a:sym typeface="Verdana" charset="0"/>
              </a:rPr>
              <a:t>ACEi</a:t>
            </a:r>
            <a:r>
              <a:rPr lang="en-US" altLang="en-US" sz="1200">
                <a:latin typeface="Open Sans" charset="0"/>
                <a:ea typeface="Arial Unicode MS" charset="0"/>
                <a:sym typeface="Verdana" charset="0"/>
              </a:rPr>
              <a:t>, angiotensin converting enzyme inhibitor; </a:t>
            </a:r>
            <a:r>
              <a:rPr lang="en-US" altLang="en-US" sz="1200" i="1">
                <a:latin typeface="Open Sans" charset="0"/>
                <a:ea typeface="Arial Unicode MS" charset="0"/>
                <a:sym typeface="Verdana" charset="0"/>
              </a:rPr>
              <a:t>CHF</a:t>
            </a:r>
            <a:r>
              <a:rPr lang="en-US" altLang="en-US" sz="1200">
                <a:latin typeface="Open Sans" charset="0"/>
                <a:ea typeface="Arial Unicode MS" charset="0"/>
                <a:sym typeface="Verdana" charset="0"/>
              </a:rPr>
              <a:t>, congestive heart failure; </a:t>
            </a:r>
            <a:r>
              <a:rPr lang="en-US" altLang="en-US" sz="1200" i="1">
                <a:latin typeface="Open Sans" charset="0"/>
                <a:ea typeface="Arial Unicode MS" charset="0"/>
                <a:sym typeface="Verdana" charset="0"/>
              </a:rPr>
              <a:t>MI</a:t>
            </a:r>
            <a:r>
              <a:rPr lang="en-US" altLang="en-US" sz="1200">
                <a:latin typeface="Open Sans" charset="0"/>
                <a:ea typeface="Arial Unicode MS" charset="0"/>
                <a:sym typeface="Verdana" charset="0"/>
              </a:rPr>
              <a:t>, myocardial infarction; </a:t>
            </a:r>
            <a:r>
              <a:rPr lang="en-US" altLang="en-US" sz="1200" i="1">
                <a:latin typeface="Open Sans" charset="0"/>
                <a:ea typeface="Arial Unicode MS" charset="0"/>
                <a:sym typeface="Verdana" charset="0"/>
              </a:rPr>
              <a:t>SU</a:t>
            </a:r>
            <a:r>
              <a:rPr lang="en-US" altLang="en-US" sz="1200">
                <a:latin typeface="Open Sans" charset="0"/>
                <a:ea typeface="Arial Unicode MS" charset="0"/>
                <a:sym typeface="Verdana" charset="0"/>
              </a:rPr>
              <a:t>, sulfonylurea</a:t>
            </a:r>
          </a:p>
          <a:p>
            <a:pPr eaLnBrk="1" hangingPunct="1"/>
            <a:endParaRPr lang="en-US" altLang="en-US" sz="1200">
              <a:latin typeface="Open Sans" charset="0"/>
              <a:ea typeface="Arial Unicode MS" charset="0"/>
              <a:sym typeface="Verdana"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730250" y="2078038"/>
            <a:ext cx="7772400" cy="1143000"/>
          </a:xfrm>
        </p:spPr>
        <p:txBody>
          <a:bodyPr/>
          <a:lstStyle/>
          <a:p>
            <a:pPr algn="ctr">
              <a:lnSpc>
                <a:spcPct val="100000"/>
              </a:lnSpc>
            </a:pPr>
            <a:r>
              <a:rPr lang="en-US" altLang="en-US" sz="3600">
                <a:solidFill>
                  <a:srgbClr val="1F4E79"/>
                </a:solidFill>
                <a:ea typeface="MS PGothic" charset="-128"/>
              </a:rPr>
              <a:t>Use metformin in heart failure patients when eGFR &gt;30 mL/min/1.73 m</a:t>
            </a:r>
            <a:r>
              <a:rPr lang="en-US" altLang="en-US" sz="3600" baseline="30000">
                <a:solidFill>
                  <a:srgbClr val="1F4E79"/>
                </a:solidFill>
                <a:ea typeface="MS PGothic" charset="-128"/>
              </a:rPr>
              <a:t>2</a:t>
            </a:r>
          </a:p>
        </p:txBody>
      </p:sp>
      <p:sp>
        <p:nvSpPr>
          <p:cNvPr id="187396"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048375"/>
            <a:ext cx="9144000" cy="80962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aphicFrame>
        <p:nvGraphicFramePr>
          <p:cNvPr id="15" name="Table 14"/>
          <p:cNvGraphicFramePr>
            <a:graphicFrameLocks noGrp="1"/>
          </p:cNvGraphicFramePr>
          <p:nvPr/>
        </p:nvGraphicFramePr>
        <p:xfrm>
          <a:off x="295275" y="1566863"/>
          <a:ext cx="8372475" cy="4237037"/>
        </p:xfrm>
        <a:graphic>
          <a:graphicData uri="http://schemas.openxmlformats.org/drawingml/2006/table">
            <a:tbl>
              <a:tblPr/>
              <a:tblGrid>
                <a:gridCol w="2181225"/>
                <a:gridCol w="1238250"/>
                <a:gridCol w="1238250"/>
                <a:gridCol w="1238250"/>
                <a:gridCol w="1238250"/>
                <a:gridCol w="1238250"/>
              </a:tblGrid>
              <a:tr h="10588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endParaRPr kumimoji="0" lang="en-CA" altLang="en-US" sz="1600" b="1" i="0" u="none" strike="noStrike" cap="none" normalizeH="0" baseline="0">
                        <a:ln>
                          <a:noFill/>
                        </a:ln>
                        <a:solidFill>
                          <a:srgbClr val="FFFFFF"/>
                        </a:solidFill>
                        <a:effectLst/>
                        <a:latin typeface="Open Sans" charset="0"/>
                        <a:ea typeface="MS PGothic" charset="-128"/>
                      </a:endParaRPr>
                    </a:p>
                  </a:txBody>
                  <a:tcPr marL="68580" marR="68580" marT="45727" marB="45727" anchor="ctr" horzOverflow="overflow">
                    <a:lnL w="57150" cap="flat" cmpd="sng" algn="ctr">
                      <a:solidFill>
                        <a:srgbClr val="70AD47"/>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rgbClr val="70AD47"/>
                      </a:solidFill>
                      <a:prstDash val="solid"/>
                      <a:round/>
                      <a:headEnd type="none" w="med" len="med"/>
                      <a:tailEnd type="none" w="med" len="med"/>
                    </a:lnT>
                    <a:lnB>
                      <a:noFill/>
                    </a:lnB>
                    <a:lnTlToBr>
                      <a:noFill/>
                    </a:lnTlToBr>
                    <a:lnBlToTr>
                      <a:noFill/>
                    </a:lnBlToTr>
                    <a:solidFill>
                      <a:srgbClr val="191919"/>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Study Drug</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n/N (%)</a:t>
                      </a:r>
                      <a:endParaRPr kumimoji="0" lang="en-US" altLang="en-US" sz="1600" b="0" i="0" u="none" strike="noStrike" cap="none" normalizeH="0" baseline="0">
                        <a:ln>
                          <a:noFill/>
                        </a:ln>
                        <a:solidFill>
                          <a:srgbClr val="FFFFFF"/>
                        </a:solidFill>
                        <a:effectLst/>
                        <a:latin typeface="Open Sans" charset="0"/>
                        <a:ea typeface="MS PGothic" charset="-128"/>
                      </a:endParaRPr>
                    </a:p>
                  </a:txBody>
                  <a:tcPr marL="27000" marR="27000" marT="45727" marB="45727"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rgbClr val="70AD47"/>
                      </a:solidFill>
                      <a:prstDash val="solid"/>
                      <a:round/>
                      <a:headEnd type="none" w="med" len="med"/>
                      <a:tailEnd type="none" w="med" len="med"/>
                    </a:lnT>
                    <a:lnB>
                      <a:noFill/>
                    </a:lnB>
                    <a:lnTlToBr>
                      <a:noFill/>
                    </a:lnTlToBr>
                    <a:lnBlToTr>
                      <a:noFill/>
                    </a:lnBlToTr>
                    <a:solidFill>
                      <a:srgbClr val="191919"/>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Placebo</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n/N (%)</a:t>
                      </a:r>
                      <a:endParaRPr kumimoji="0" lang="en-US" altLang="en-US" sz="1600" b="0" i="0" u="none" strike="noStrike" cap="none" normalizeH="0" baseline="0">
                        <a:ln>
                          <a:noFill/>
                        </a:ln>
                        <a:solidFill>
                          <a:srgbClr val="FFFFFF"/>
                        </a:solidFill>
                        <a:effectLst/>
                        <a:latin typeface="Open Sans" charset="0"/>
                        <a:ea typeface="MS PGothic" charset="-128"/>
                      </a:endParaRPr>
                    </a:p>
                  </a:txBody>
                  <a:tcPr marL="68580" marR="68580" marT="45727" marB="45727"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rgbClr val="70AD47"/>
                      </a:solidFill>
                      <a:prstDash val="solid"/>
                      <a:round/>
                      <a:headEnd type="none" w="med" len="med"/>
                      <a:tailEnd type="none" w="med" len="med"/>
                    </a:lnT>
                    <a:lnB>
                      <a:noFill/>
                    </a:lnB>
                    <a:lnTlToBr>
                      <a:noFill/>
                    </a:lnTlToBr>
                    <a:lnBlToTr>
                      <a:noFill/>
                    </a:lnBlToTr>
                    <a:solidFill>
                      <a:srgbClr val="191919"/>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Hazard Ratio</a:t>
                      </a:r>
                    </a:p>
                  </a:txBody>
                  <a:tcPr marL="68580" marR="68580" marT="45727" marB="45727"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rgbClr val="70AD47"/>
                      </a:solidFill>
                      <a:prstDash val="solid"/>
                      <a:round/>
                      <a:headEnd type="none" w="med" len="med"/>
                      <a:tailEnd type="none" w="med" len="med"/>
                    </a:lnT>
                    <a:lnB>
                      <a:noFill/>
                    </a:lnB>
                    <a:lnTlToBr>
                      <a:noFill/>
                    </a:lnTlToBr>
                    <a:lnBlToTr>
                      <a:noFill/>
                    </a:lnBlToTr>
                    <a:solidFill>
                      <a:srgbClr val="191919"/>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95%</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CI</a:t>
                      </a:r>
                    </a:p>
                  </a:txBody>
                  <a:tcPr marL="27000" marR="27000" marT="45727" marB="45727" anchor="ctr" horzOverflow="overflow">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57150" cap="flat" cmpd="sng" algn="ctr">
                      <a:solidFill>
                        <a:srgbClr val="70AD47"/>
                      </a:solidFill>
                      <a:prstDash val="solid"/>
                      <a:round/>
                      <a:headEnd type="none" w="med" len="med"/>
                      <a:tailEnd type="none" w="med" len="med"/>
                    </a:lnT>
                    <a:lnB>
                      <a:noFill/>
                    </a:lnB>
                    <a:lnTlToBr>
                      <a:noFill/>
                    </a:lnTlToBr>
                    <a:lnBlToTr>
                      <a:noFill/>
                    </a:lnBlToTr>
                    <a:solidFill>
                      <a:srgbClr val="191919"/>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P Value</a:t>
                      </a:r>
                    </a:p>
                  </a:txBody>
                  <a:tcPr marL="68580" marR="68580" marT="45727" marB="45727" anchor="ctr" horzOverflow="overflow">
                    <a:lnL w="19050" cap="flat" cmpd="sng" algn="ctr">
                      <a:solidFill>
                        <a:schemeClr val="bg1"/>
                      </a:solidFill>
                      <a:prstDash val="solid"/>
                      <a:round/>
                      <a:headEnd type="none" w="med" len="med"/>
                      <a:tailEnd type="none" w="med" len="med"/>
                    </a:lnL>
                    <a:lnR w="57150" cap="flat" cmpd="sng" algn="ctr">
                      <a:solidFill>
                        <a:srgbClr val="70AD47"/>
                      </a:solidFill>
                      <a:prstDash val="solid"/>
                      <a:round/>
                      <a:headEnd type="none" w="med" len="med"/>
                      <a:tailEnd type="none" w="med" len="med"/>
                    </a:lnR>
                    <a:lnT w="57150" cap="flat" cmpd="sng" algn="ctr">
                      <a:solidFill>
                        <a:srgbClr val="70AD47"/>
                      </a:solidFill>
                      <a:prstDash val="solid"/>
                      <a:round/>
                      <a:headEnd type="none" w="med" len="med"/>
                      <a:tailEnd type="none" w="med" len="med"/>
                    </a:lnT>
                    <a:lnB>
                      <a:noFill/>
                    </a:lnB>
                    <a:lnTlToBr>
                      <a:noFill/>
                    </a:lnTlToBr>
                    <a:lnBlToTr>
                      <a:noFill/>
                    </a:lnBlToTr>
                    <a:solidFill>
                      <a:srgbClr val="191919"/>
                    </a:solidFill>
                  </a:tcPr>
                </a:tc>
              </a:tr>
              <a:tr h="10588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000000"/>
                          </a:solidFill>
                          <a:effectLst/>
                          <a:latin typeface="Open Sans" charset="0"/>
                          <a:ea typeface="MS PGothic" charset="-128"/>
                        </a:rPr>
                        <a:t>EXAMINE</a:t>
                      </a:r>
                      <a:r>
                        <a:rPr kumimoji="0" lang="en-US" altLang="en-US" sz="1600" b="1" i="0" u="none" strike="noStrike" cap="none" normalizeH="0" baseline="30000">
                          <a:ln>
                            <a:noFill/>
                          </a:ln>
                          <a:solidFill>
                            <a:srgbClr val="000000"/>
                          </a:solidFill>
                          <a:effectLst/>
                          <a:latin typeface="Open Sans" charset="0"/>
                          <a:ea typeface="MS PGothic" charset="-128"/>
                        </a:rPr>
                        <a:t>1</a:t>
                      </a:r>
                      <a:endParaRPr kumimoji="0" lang="en-US" altLang="en-US" sz="1600" b="1" i="0" u="none" strike="noStrike" cap="none" normalizeH="0" baseline="0">
                        <a:ln>
                          <a:noFill/>
                        </a:ln>
                        <a:solidFill>
                          <a:srgbClr val="000000"/>
                        </a:solidFill>
                        <a:effectLst/>
                        <a:latin typeface="Open Sans" charset="0"/>
                        <a:ea typeface="MS PGothic"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(alogliptin vs. placebo)</a:t>
                      </a:r>
                    </a:p>
                  </a:txBody>
                  <a:tcPr marL="68580" marR="68580" marT="45727" marB="45727" anchor="ctr" horzOverflow="overflow">
                    <a:lnL w="57150" cap="flat" cmpd="sng" algn="ctr">
                      <a:solidFill>
                        <a:srgbClr val="70AD47"/>
                      </a:solidFill>
                      <a:prstDash val="solid"/>
                      <a:round/>
                      <a:headEnd type="none" w="med" len="med"/>
                      <a:tailEnd type="none" w="med" len="med"/>
                    </a:lnL>
                    <a:lnR w="28575" cap="flat" cmpd="sng" algn="ctr">
                      <a:solidFill>
                        <a:srgbClr val="64A270"/>
                      </a:solidFill>
                      <a:prstDash val="dot"/>
                      <a:round/>
                      <a:headEnd type="none" w="med" len="med"/>
                      <a:tailEnd type="none" w="med" len="med"/>
                    </a:lnR>
                    <a:lnT>
                      <a:noFill/>
                    </a:lnT>
                    <a:lnB w="28575" cap="flat" cmpd="sng" algn="ctr">
                      <a:solidFill>
                        <a:srgbClr val="7F7F7F"/>
                      </a:solidFill>
                      <a:prstDash val="solid"/>
                      <a:round/>
                      <a:headEnd type="none" w="med" len="med"/>
                      <a:tailEnd type="none" w="med" len="med"/>
                    </a:lnB>
                    <a:lnTlToBr>
                      <a:noFill/>
                    </a:lnTlToBr>
                    <a:lnBlToTr>
                      <a:noFill/>
                    </a:lnBlToTr>
                    <a:solidFill>
                      <a:srgbClr val="E0ECE2"/>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106/2701</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(3.9%)</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a:noFill/>
                    </a:lnT>
                    <a:lnB w="28575"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89/2679</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(3.3%)</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a:noFill/>
                    </a:lnT>
                    <a:lnB w="28575"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1.19</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a:noFill/>
                    </a:lnT>
                    <a:lnB w="28575"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0.90, 1.58</a:t>
                      </a:r>
                    </a:p>
                  </a:txBody>
                  <a:tcPr marL="27000" marR="2700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a:noFill/>
                    </a:lnT>
                    <a:lnB w="28575"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0.220</a:t>
                      </a:r>
                    </a:p>
                  </a:txBody>
                  <a:tcPr marL="68580" marR="68580" marT="45727" marB="45727" anchor="ctr" horzOverflow="overflow">
                    <a:lnL w="28575" cap="flat" cmpd="sng" algn="ctr">
                      <a:solidFill>
                        <a:srgbClr val="64A270"/>
                      </a:solidFill>
                      <a:prstDash val="dot"/>
                      <a:round/>
                      <a:headEnd type="none" w="med" len="med"/>
                      <a:tailEnd type="none" w="med" len="med"/>
                    </a:lnL>
                    <a:lnR w="57150" cap="flat" cmpd="sng" algn="ctr">
                      <a:solidFill>
                        <a:srgbClr val="70AD47"/>
                      </a:solidFill>
                      <a:prstDash val="solid"/>
                      <a:round/>
                      <a:headEnd type="none" w="med" len="med"/>
                      <a:tailEnd type="none" w="med" len="med"/>
                    </a:lnR>
                    <a:lnT>
                      <a:noFill/>
                    </a:lnT>
                    <a:lnB w="28575" cap="flat" cmpd="sng" algn="ctr">
                      <a:solidFill>
                        <a:srgbClr val="7F7F7F"/>
                      </a:solidFill>
                      <a:prstDash val="solid"/>
                      <a:round/>
                      <a:headEnd type="none" w="med" len="med"/>
                      <a:tailEnd type="none" w="med" len="med"/>
                    </a:lnB>
                    <a:lnTlToBr>
                      <a:noFill/>
                    </a:lnTlToBr>
                    <a:lnBlToTr>
                      <a:noFill/>
                    </a:lnBlToTr>
                    <a:noFill/>
                  </a:tcPr>
                </a:tc>
              </a:tr>
              <a:tr h="10588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000000"/>
                          </a:solidFill>
                          <a:effectLst/>
                          <a:latin typeface="Open Sans" charset="0"/>
                          <a:ea typeface="MS PGothic" charset="-128"/>
                        </a:rPr>
                        <a:t>SAVOR-TIMI 53</a:t>
                      </a:r>
                      <a:r>
                        <a:rPr kumimoji="0" lang="en-US" altLang="en-US" sz="1600" b="1" i="0" u="none" strike="noStrike" cap="none" normalizeH="0" baseline="30000">
                          <a:ln>
                            <a:noFill/>
                          </a:ln>
                          <a:solidFill>
                            <a:srgbClr val="000000"/>
                          </a:solidFill>
                          <a:effectLst/>
                          <a:latin typeface="Open Sans" charset="0"/>
                          <a:ea typeface="MS PGothic" charset="-128"/>
                        </a:rPr>
                        <a:t>2</a:t>
                      </a:r>
                      <a:r>
                        <a:rPr kumimoji="0" lang="en-US" altLang="en-US" sz="1600" b="1" i="0" u="none" strike="noStrike" cap="none" normalizeH="0" baseline="0">
                          <a:ln>
                            <a:noFill/>
                          </a:ln>
                          <a:solidFill>
                            <a:srgbClr val="000000"/>
                          </a:solidFill>
                          <a:effectLst/>
                          <a:latin typeface="Open Sans" charset="0"/>
                          <a:ea typeface="MS PGothic" charset="-128"/>
                        </a:rPr>
                        <a:t/>
                      </a:r>
                      <a:br>
                        <a:rPr kumimoji="0" lang="en-US" altLang="en-US" sz="1600" b="1" i="0" u="none" strike="noStrike" cap="none" normalizeH="0" baseline="0">
                          <a:ln>
                            <a:noFill/>
                          </a:ln>
                          <a:solidFill>
                            <a:srgbClr val="000000"/>
                          </a:solidFill>
                          <a:effectLst/>
                          <a:latin typeface="Open Sans" charset="0"/>
                          <a:ea typeface="MS PGothic" charset="-128"/>
                        </a:rPr>
                      </a:br>
                      <a:r>
                        <a:rPr kumimoji="0" lang="en-US" altLang="en-US" sz="1600" b="0" i="0" u="none" strike="noStrike" cap="none" normalizeH="0" baseline="0">
                          <a:ln>
                            <a:noFill/>
                          </a:ln>
                          <a:solidFill>
                            <a:srgbClr val="000000"/>
                          </a:solidFill>
                          <a:effectLst/>
                          <a:latin typeface="Open Sans" charset="0"/>
                          <a:ea typeface="MS PGothic" charset="-128"/>
                        </a:rPr>
                        <a:t>(saxagliptin vs. placebo)</a:t>
                      </a:r>
                    </a:p>
                  </a:txBody>
                  <a:tcPr marL="68580" marR="68580" marT="45727" marB="45727" anchor="ctr" horzOverflow="overflow">
                    <a:lnL w="57150" cap="flat" cmpd="sng" algn="ctr">
                      <a:solidFill>
                        <a:srgbClr val="70AD47"/>
                      </a:solidFill>
                      <a:prstDash val="solid"/>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28575" cap="flat" cmpd="sng" algn="ctr">
                      <a:solidFill>
                        <a:srgbClr val="7F7F7F"/>
                      </a:solidFill>
                      <a:prstDash val="solid"/>
                      <a:round/>
                      <a:headEnd type="none" w="med" len="med"/>
                      <a:tailEnd type="none" w="med" len="med"/>
                    </a:lnB>
                    <a:lnTlToBr>
                      <a:noFill/>
                    </a:lnTlToBr>
                    <a:lnBlToTr>
                      <a:noFill/>
                    </a:lnBlToTr>
                    <a:solidFill>
                      <a:srgbClr val="E0ECE2"/>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289/8280</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(3.5%)</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28575"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228/8212</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(2.8%)</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28575"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Open Sans" charset="0"/>
                          <a:ea typeface="MS PGothic" charset="-128"/>
                        </a:rPr>
                        <a:t>1.27</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28575"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Open Sans" charset="0"/>
                          <a:ea typeface="MS PGothic" charset="-128"/>
                        </a:rPr>
                        <a:t>1.07, 1.51</a:t>
                      </a:r>
                    </a:p>
                  </a:txBody>
                  <a:tcPr marL="27000" marR="2700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28575"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Open Sans" charset="0"/>
                          <a:ea typeface="MS PGothic" charset="-128"/>
                        </a:rPr>
                        <a:t>0.007</a:t>
                      </a:r>
                    </a:p>
                  </a:txBody>
                  <a:tcPr marL="68580" marR="68580" marT="45727" marB="45727" anchor="ctr" horzOverflow="overflow">
                    <a:lnL w="28575" cap="flat" cmpd="sng" algn="ctr">
                      <a:solidFill>
                        <a:srgbClr val="64A270"/>
                      </a:solidFill>
                      <a:prstDash val="dot"/>
                      <a:round/>
                      <a:headEnd type="none" w="med" len="med"/>
                      <a:tailEnd type="none" w="med" len="med"/>
                    </a:lnL>
                    <a:lnR w="57150" cap="flat" cmpd="sng" algn="ctr">
                      <a:solidFill>
                        <a:srgbClr val="70AD47"/>
                      </a:solidFill>
                      <a:prstDash val="solid"/>
                      <a:round/>
                      <a:headEnd type="none" w="med" len="med"/>
                      <a:tailEnd type="none" w="med" len="med"/>
                    </a:lnR>
                    <a:lnT w="28575" cap="flat" cmpd="sng" algn="ctr">
                      <a:solidFill>
                        <a:srgbClr val="7F7F7F"/>
                      </a:solidFill>
                      <a:prstDash val="solid"/>
                      <a:round/>
                      <a:headEnd type="none" w="med" len="med"/>
                      <a:tailEnd type="none" w="med" len="med"/>
                    </a:lnT>
                    <a:lnB w="28575" cap="flat" cmpd="sng" algn="ctr">
                      <a:solidFill>
                        <a:srgbClr val="7F7F7F"/>
                      </a:solidFill>
                      <a:prstDash val="solid"/>
                      <a:round/>
                      <a:headEnd type="none" w="med" len="med"/>
                      <a:tailEnd type="none" w="med" len="med"/>
                    </a:lnB>
                    <a:lnTlToBr>
                      <a:noFill/>
                    </a:lnTlToBr>
                    <a:lnBlToTr>
                      <a:noFill/>
                    </a:lnBlToTr>
                    <a:noFill/>
                  </a:tcPr>
                </a:tc>
              </a:tr>
              <a:tr h="10588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000000"/>
                          </a:solidFill>
                          <a:effectLst/>
                          <a:latin typeface="Open Sans" charset="0"/>
                          <a:ea typeface="MS PGothic" charset="-128"/>
                        </a:rPr>
                        <a:t>TECOS</a:t>
                      </a:r>
                      <a:r>
                        <a:rPr kumimoji="0" lang="en-US" altLang="en-US" sz="1600" b="1" i="0" u="none" strike="noStrike" cap="none" normalizeH="0" baseline="30000">
                          <a:ln>
                            <a:noFill/>
                          </a:ln>
                          <a:solidFill>
                            <a:srgbClr val="000000"/>
                          </a:solidFill>
                          <a:effectLst/>
                          <a:latin typeface="Open Sans" charset="0"/>
                          <a:ea typeface="MS PGothic" charset="-128"/>
                        </a:rPr>
                        <a:t>3</a:t>
                      </a:r>
                      <a:endParaRPr kumimoji="0" lang="en-US" altLang="en-US" sz="1600" b="1" i="0" u="none" strike="noStrike" cap="none" normalizeH="0" baseline="0">
                        <a:ln>
                          <a:noFill/>
                        </a:ln>
                        <a:solidFill>
                          <a:srgbClr val="000000"/>
                        </a:solidFill>
                        <a:effectLst/>
                        <a:latin typeface="Open Sans" charset="0"/>
                        <a:ea typeface="MS PGothic"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(sitagliptin vs. placebo)</a:t>
                      </a:r>
                    </a:p>
                  </a:txBody>
                  <a:tcPr marL="68580" marR="68580" marT="45727" marB="45727" anchor="ctr" horzOverflow="overflow">
                    <a:lnL w="57150" cap="flat" cmpd="sng" algn="ctr">
                      <a:solidFill>
                        <a:srgbClr val="70AD47"/>
                      </a:solidFill>
                      <a:prstDash val="solid"/>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0ECE2"/>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228/7332</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(3.1%)</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229/7339</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(3.1%)</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13716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13716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1371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1371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1371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13716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1.00</a:t>
                      </a:r>
                    </a:p>
                  </a:txBody>
                  <a:tcPr marL="68580" marR="6858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13716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13716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1371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1371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1371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13716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0.83, 1.20</a:t>
                      </a:r>
                    </a:p>
                  </a:txBody>
                  <a:tcPr marL="27000" marR="27000" marT="45727" marB="45727" anchor="ctr" horzOverflow="overflow">
                    <a:lnL w="28575" cap="flat" cmpd="sng" algn="ctr">
                      <a:solidFill>
                        <a:srgbClr val="64A270"/>
                      </a:solidFill>
                      <a:prstDash val="dot"/>
                      <a:round/>
                      <a:headEnd type="none" w="med" len="med"/>
                      <a:tailEnd type="none" w="med" len="med"/>
                    </a:lnL>
                    <a:lnR w="28575" cap="flat" cmpd="sng" algn="ctr">
                      <a:solidFill>
                        <a:srgbClr val="64A270"/>
                      </a:solidFill>
                      <a:prstDash val="dot"/>
                      <a:round/>
                      <a:headEnd type="none" w="med" len="med"/>
                      <a:tailEnd type="none" w="med" len="med"/>
                    </a:lnR>
                    <a:lnT w="28575" cap="flat" cmpd="sng" algn="ctr">
                      <a:solidFill>
                        <a:srgbClr val="7F7F7F"/>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defTabSz="13716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13716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1371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1371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1371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1371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13716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Open Sans" charset="0"/>
                          <a:ea typeface="MS PGothic" charset="-128"/>
                        </a:rPr>
                        <a:t>0.983</a:t>
                      </a:r>
                    </a:p>
                  </a:txBody>
                  <a:tcPr marL="68580" marR="68580" marT="45727" marB="45727" anchor="ctr" horzOverflow="overflow">
                    <a:lnL w="28575" cap="flat" cmpd="sng" algn="ctr">
                      <a:solidFill>
                        <a:srgbClr val="64A270"/>
                      </a:solidFill>
                      <a:prstDash val="dot"/>
                      <a:round/>
                      <a:headEnd type="none" w="med" len="med"/>
                      <a:tailEnd type="none" w="med" len="med"/>
                    </a:lnL>
                    <a:lnR w="57150" cap="flat" cmpd="sng" algn="ctr">
                      <a:solidFill>
                        <a:srgbClr val="70AD47"/>
                      </a:solidFill>
                      <a:prstDash val="solid"/>
                      <a:round/>
                      <a:headEnd type="none" w="med" len="med"/>
                      <a:tailEnd type="none" w="med" len="med"/>
                    </a:lnR>
                    <a:lnT w="28575" cap="flat" cmpd="sng" algn="ctr">
                      <a:solidFill>
                        <a:srgbClr val="7F7F7F"/>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5883" name="Title 1"/>
          <p:cNvSpPr>
            <a:spLocks noGrp="1"/>
          </p:cNvSpPr>
          <p:nvPr>
            <p:ph type="title"/>
          </p:nvPr>
        </p:nvSpPr>
        <p:spPr>
          <a:xfrm>
            <a:off x="457200" y="250825"/>
            <a:ext cx="8229600" cy="1143000"/>
          </a:xfrm>
        </p:spPr>
        <p:txBody>
          <a:bodyPr/>
          <a:lstStyle/>
          <a:p>
            <a:r>
              <a:rPr lang="en-CA" altLang="en-US" sz="3600">
                <a:ea typeface="MS PGothic" charset="-128"/>
              </a:rPr>
              <a:t>Hospitalization for Heart Failure:</a:t>
            </a:r>
            <a:br>
              <a:rPr lang="en-CA" altLang="en-US" sz="3600">
                <a:ea typeface="MS PGothic" charset="-128"/>
              </a:rPr>
            </a:br>
            <a:r>
              <a:rPr lang="en-CA" altLang="en-US" sz="3600">
                <a:ea typeface="MS PGothic" charset="-128"/>
              </a:rPr>
              <a:t>DPP-4 inhibitors</a:t>
            </a:r>
          </a:p>
        </p:txBody>
      </p:sp>
      <p:sp>
        <p:nvSpPr>
          <p:cNvPr id="12" name="Footer Placeholder 16"/>
          <p:cNvSpPr>
            <a:spLocks noGrp="1"/>
          </p:cNvSpPr>
          <p:nvPr>
            <p:ph type="ftr" sz="quarter" idx="10"/>
          </p:nvPr>
        </p:nvSpPr>
        <p:spPr>
          <a:xfrm>
            <a:off x="258763" y="6262688"/>
            <a:ext cx="8578850" cy="263525"/>
          </a:xfrm>
        </p:spPr>
        <p:txBody>
          <a:bodyPr lIns="51206" tIns="25603" rIns="51206" bIns="25603"/>
          <a:lstStyle/>
          <a:p>
            <a:pPr algn="l">
              <a:defRPr/>
            </a:pPr>
            <a:r>
              <a:rPr lang="en-US" sz="1200" dirty="0">
                <a:solidFill>
                  <a:srgbClr val="000000"/>
                </a:solidFill>
                <a:latin typeface="Open Sans"/>
                <a:cs typeface="Open Sans"/>
              </a:rPr>
              <a:t>CI = confidence interval </a:t>
            </a:r>
          </a:p>
          <a:p>
            <a:pPr algn="l">
              <a:defRPr/>
            </a:pPr>
            <a:endParaRPr lang="en-US" sz="1200" dirty="0">
              <a:solidFill>
                <a:srgbClr val="000000"/>
              </a:solidFill>
              <a:latin typeface="Open Sans"/>
              <a:cs typeface="Open Sans"/>
            </a:endParaRPr>
          </a:p>
          <a:p>
            <a:pPr algn="l">
              <a:defRPr/>
            </a:pPr>
            <a:r>
              <a:rPr lang="en-CA" sz="1200" dirty="0">
                <a:solidFill>
                  <a:srgbClr val="000000"/>
                </a:solidFill>
                <a:latin typeface="Open Sans"/>
                <a:cs typeface="Open Sans"/>
              </a:rPr>
              <a:t>1 White WB </a:t>
            </a:r>
            <a:r>
              <a:rPr lang="en-CA" sz="1200" i="1" dirty="0">
                <a:solidFill>
                  <a:srgbClr val="000000"/>
                </a:solidFill>
                <a:latin typeface="Open Sans"/>
                <a:cs typeface="Open Sans"/>
              </a:rPr>
              <a:t>et al. N </a:t>
            </a:r>
            <a:r>
              <a:rPr lang="en-CA" sz="1200" i="1" dirty="0" err="1">
                <a:solidFill>
                  <a:srgbClr val="000000"/>
                </a:solidFill>
                <a:latin typeface="Open Sans"/>
                <a:cs typeface="Open Sans"/>
              </a:rPr>
              <a:t>Engl</a:t>
            </a:r>
            <a:r>
              <a:rPr lang="en-CA" sz="1200" i="1" dirty="0">
                <a:solidFill>
                  <a:srgbClr val="000000"/>
                </a:solidFill>
                <a:latin typeface="Open Sans"/>
                <a:cs typeface="Open Sans"/>
              </a:rPr>
              <a:t> J Med</a:t>
            </a:r>
            <a:r>
              <a:rPr lang="en-CA" sz="1200" dirty="0">
                <a:solidFill>
                  <a:srgbClr val="000000"/>
                </a:solidFill>
                <a:latin typeface="Open Sans"/>
                <a:cs typeface="Open Sans"/>
              </a:rPr>
              <a:t>. 2013;369:1327-35; 2 </a:t>
            </a:r>
            <a:r>
              <a:rPr lang="en-CA" sz="1200" dirty="0" err="1">
                <a:solidFill>
                  <a:srgbClr val="000000"/>
                </a:solidFill>
                <a:latin typeface="Open Sans"/>
                <a:cs typeface="Open Sans"/>
              </a:rPr>
              <a:t>Scirica</a:t>
            </a:r>
            <a:r>
              <a:rPr lang="en-CA" sz="1200" dirty="0">
                <a:solidFill>
                  <a:srgbClr val="000000"/>
                </a:solidFill>
                <a:latin typeface="Open Sans"/>
                <a:cs typeface="Open Sans"/>
              </a:rPr>
              <a:t> BM </a:t>
            </a:r>
            <a:r>
              <a:rPr lang="en-CA" sz="1200" i="1" dirty="0">
                <a:solidFill>
                  <a:srgbClr val="000000"/>
                </a:solidFill>
                <a:latin typeface="Open Sans"/>
                <a:cs typeface="Open Sans"/>
              </a:rPr>
              <a:t>et al. N </a:t>
            </a:r>
            <a:r>
              <a:rPr lang="en-CA" sz="1200" i="1" dirty="0" err="1">
                <a:solidFill>
                  <a:srgbClr val="000000"/>
                </a:solidFill>
                <a:latin typeface="Open Sans"/>
                <a:cs typeface="Open Sans"/>
              </a:rPr>
              <a:t>Engl</a:t>
            </a:r>
            <a:r>
              <a:rPr lang="en-CA" sz="1200" i="1" dirty="0">
                <a:solidFill>
                  <a:srgbClr val="000000"/>
                </a:solidFill>
                <a:latin typeface="Open Sans"/>
                <a:cs typeface="Open Sans"/>
              </a:rPr>
              <a:t> J Med</a:t>
            </a:r>
            <a:r>
              <a:rPr lang="en-CA" sz="1200" dirty="0">
                <a:solidFill>
                  <a:srgbClr val="000000"/>
                </a:solidFill>
                <a:latin typeface="Open Sans"/>
                <a:cs typeface="Open Sans"/>
              </a:rPr>
              <a:t>. 2013;369:1317-26 3 Green JB </a:t>
            </a:r>
            <a:r>
              <a:rPr lang="en-CA" sz="1200" i="1" dirty="0">
                <a:solidFill>
                  <a:srgbClr val="000000"/>
                </a:solidFill>
                <a:latin typeface="Open Sans"/>
                <a:cs typeface="Open Sans"/>
              </a:rPr>
              <a:t>et al. N </a:t>
            </a:r>
            <a:r>
              <a:rPr lang="en-CA" sz="1200" i="1" dirty="0" err="1">
                <a:solidFill>
                  <a:srgbClr val="000000"/>
                </a:solidFill>
                <a:latin typeface="Open Sans"/>
                <a:cs typeface="Open Sans"/>
              </a:rPr>
              <a:t>Engl</a:t>
            </a:r>
            <a:r>
              <a:rPr lang="en-CA" sz="1200" i="1" dirty="0">
                <a:solidFill>
                  <a:srgbClr val="000000"/>
                </a:solidFill>
                <a:latin typeface="Open Sans"/>
                <a:cs typeface="Open Sans"/>
              </a:rPr>
              <a:t> J Med</a:t>
            </a:r>
            <a:r>
              <a:rPr lang="en-CA" sz="1200" dirty="0">
                <a:solidFill>
                  <a:srgbClr val="000000"/>
                </a:solidFill>
                <a:latin typeface="Open Sans"/>
                <a:cs typeface="Open Sans"/>
              </a:rPr>
              <a:t>. 2015 </a:t>
            </a:r>
            <a:r>
              <a:rPr lang="en-CA" sz="1200" dirty="0" err="1">
                <a:solidFill>
                  <a:srgbClr val="000000"/>
                </a:solidFill>
                <a:latin typeface="Open Sans"/>
                <a:cs typeface="Open Sans"/>
              </a:rPr>
              <a:t>doi</a:t>
            </a:r>
            <a:r>
              <a:rPr lang="en-CA" sz="1200" dirty="0">
                <a:solidFill>
                  <a:srgbClr val="000000"/>
                </a:solidFill>
                <a:latin typeface="Open Sans"/>
                <a:cs typeface="Open Sans"/>
              </a:rPr>
              <a:t>: 10.1056/NEJMoa1501352</a:t>
            </a:r>
            <a:endParaRPr lang="pt-BR" sz="1200" dirty="0">
              <a:solidFill>
                <a:srgbClr val="000000"/>
              </a:solidFill>
              <a:latin typeface="Open Sans"/>
              <a:cs typeface="Open Sans"/>
            </a:endParaRPr>
          </a:p>
        </p:txBody>
      </p:sp>
      <p:sp>
        <p:nvSpPr>
          <p:cNvPr id="7" name="Rectangle 6"/>
          <p:cNvSpPr/>
          <p:nvPr/>
        </p:nvSpPr>
        <p:spPr>
          <a:xfrm>
            <a:off x="311150" y="3676650"/>
            <a:ext cx="8348663" cy="1033463"/>
          </a:xfrm>
          <a:prstGeom prst="rect">
            <a:avLst/>
          </a:prstGeom>
          <a:noFill/>
          <a:ln w="76200" cmpd="sng">
            <a:solidFill>
              <a:srgbClr val="ED1C24"/>
            </a:solidFill>
          </a:ln>
        </p:spPr>
        <p:style>
          <a:lnRef idx="1">
            <a:schemeClr val="accent1"/>
          </a:lnRef>
          <a:fillRef idx="3">
            <a:schemeClr val="accent1"/>
          </a:fillRef>
          <a:effectRef idx="2">
            <a:schemeClr val="accent1"/>
          </a:effectRef>
          <a:fontRef idx="minor">
            <a:schemeClr val="lt1"/>
          </a:fontRef>
        </p:style>
        <p:txBody>
          <a:bodyPr lIns="51206" tIns="25603" rIns="51206" bIns="25603" anchor="ctr"/>
          <a:lstStyle/>
          <a:p>
            <a:pPr algn="ctr">
              <a:defRPr/>
            </a:pPr>
            <a:endParaRPr lang="en-US">
              <a:latin typeface="Open Sans"/>
              <a:cs typeface="Open San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615950" y="309563"/>
            <a:ext cx="7716838" cy="1143000"/>
          </a:xfrm>
        </p:spPr>
        <p:txBody>
          <a:bodyPr/>
          <a:lstStyle/>
          <a:p>
            <a:pPr eaLnBrk="1" hangingPunct="1">
              <a:defRPr/>
            </a:pPr>
            <a:r>
              <a:rPr lang="en-US" altLang="en-US" sz="3600" dirty="0" err="1" smtClean="0">
                <a:solidFill>
                  <a:schemeClr val="accent5">
                    <a:lumMod val="50000"/>
                  </a:schemeClr>
                </a:solidFill>
                <a:latin typeface="Open Sans"/>
              </a:rPr>
              <a:t>Empagliflozin</a:t>
            </a:r>
            <a:r>
              <a:rPr lang="en-US" altLang="en-US" sz="3600" dirty="0" smtClean="0">
                <a:solidFill>
                  <a:schemeClr val="accent5">
                    <a:lumMod val="50000"/>
                  </a:schemeClr>
                </a:solidFill>
                <a:latin typeface="Open Sans"/>
              </a:rPr>
              <a:t> reduced hospitalization for heart failure</a:t>
            </a:r>
          </a:p>
        </p:txBody>
      </p:sp>
      <p:sp>
        <p:nvSpPr>
          <p:cNvPr id="37890" name="Footer Placeholder 5"/>
          <p:cNvSpPr>
            <a:spLocks noGrp="1"/>
          </p:cNvSpPr>
          <p:nvPr>
            <p:ph type="ftr" sz="quarter" idx="11"/>
          </p:nvPr>
        </p:nvSpPr>
        <p:spPr bwMode="auto">
          <a:xfrm>
            <a:off x="4452938" y="6297613"/>
            <a:ext cx="30861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defTabSz="841375" eaLnBrk="1" fontAlgn="base" hangingPunct="1">
              <a:spcBef>
                <a:spcPct val="0"/>
              </a:spcBef>
              <a:spcAft>
                <a:spcPct val="0"/>
              </a:spcAft>
            </a:pPr>
            <a:r>
              <a:rPr lang="en-GB" altLang="en-US" sz="1000">
                <a:solidFill>
                  <a:srgbClr val="5A5A5A"/>
                </a:solidFill>
                <a:latin typeface="Open Sans" charset="0"/>
              </a:rPr>
              <a:t>Cumulative incidence function. HR, hazard ratio </a:t>
            </a:r>
            <a:endParaRPr lang="en-US" altLang="en-US" sz="1000">
              <a:solidFill>
                <a:srgbClr val="5A5A5A"/>
              </a:solidFill>
              <a:latin typeface="Open Sans" charset="0"/>
            </a:endParaRPr>
          </a:p>
        </p:txBody>
      </p:sp>
      <p:sp>
        <p:nvSpPr>
          <p:cNvPr id="12" name="Rectangle 11"/>
          <p:cNvSpPr/>
          <p:nvPr/>
        </p:nvSpPr>
        <p:spPr>
          <a:xfrm>
            <a:off x="3851275" y="2205038"/>
            <a:ext cx="1612900" cy="66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anchor="ctr"/>
          <a:lstStyle/>
          <a:p>
            <a:pPr algn="ctr">
              <a:defRPr/>
            </a:pPr>
            <a:endParaRPr lang="nb-NO">
              <a:solidFill>
                <a:prstClr val="white"/>
              </a:solidFill>
              <a:latin typeface="Open Sans"/>
            </a:endParaRPr>
          </a:p>
        </p:txBody>
      </p:sp>
      <p:sp>
        <p:nvSpPr>
          <p:cNvPr id="37892" name="Footer Placeholder 6"/>
          <p:cNvSpPr txBox="1">
            <a:spLocks/>
          </p:cNvSpPr>
          <p:nvPr/>
        </p:nvSpPr>
        <p:spPr bwMode="auto">
          <a:xfrm>
            <a:off x="381000" y="6310313"/>
            <a:ext cx="81454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206" tIns="25603" rIns="51206" bIns="25603"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100">
                <a:solidFill>
                  <a:srgbClr val="000000"/>
                </a:solidFill>
              </a:rPr>
              <a:t> Zinman B, </a:t>
            </a:r>
            <a:r>
              <a:rPr lang="en-US" altLang="en-US" sz="1100" i="1">
                <a:solidFill>
                  <a:srgbClr val="000000"/>
                </a:solidFill>
              </a:rPr>
              <a:t>N Engl J Med</a:t>
            </a:r>
            <a:r>
              <a:rPr lang="en-US" altLang="en-US" sz="1100">
                <a:solidFill>
                  <a:srgbClr val="000000"/>
                </a:solidFill>
              </a:rPr>
              <a:t> Sep 17, 2015.</a:t>
            </a:r>
            <a:endParaRPr lang="en-CA" altLang="en-US" sz="1100">
              <a:solidFill>
                <a:srgbClr val="000000"/>
              </a:solidFill>
            </a:endParaRPr>
          </a:p>
        </p:txBody>
      </p:sp>
      <p:pic>
        <p:nvPicPr>
          <p:cNvPr id="3789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975" y="1497013"/>
            <a:ext cx="8091488"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615950" y="236538"/>
            <a:ext cx="7716838" cy="1143000"/>
          </a:xfrm>
        </p:spPr>
        <p:txBody>
          <a:bodyPr/>
          <a:lstStyle/>
          <a:p>
            <a:pPr eaLnBrk="1" hangingPunct="1">
              <a:defRPr/>
            </a:pPr>
            <a:r>
              <a:rPr lang="en-US" altLang="en-US" sz="3600" dirty="0" err="1" smtClean="0">
                <a:solidFill>
                  <a:schemeClr val="accent5">
                    <a:lumMod val="50000"/>
                  </a:schemeClr>
                </a:solidFill>
                <a:latin typeface="Open Sans"/>
              </a:rPr>
              <a:t>Canagliflozin</a:t>
            </a:r>
            <a:r>
              <a:rPr lang="en-US" altLang="en-US" sz="3600" dirty="0" smtClean="0">
                <a:solidFill>
                  <a:schemeClr val="accent5">
                    <a:lumMod val="50000"/>
                  </a:schemeClr>
                </a:solidFill>
                <a:latin typeface="Open Sans"/>
              </a:rPr>
              <a:t> reduced hospitalization for heart failure</a:t>
            </a:r>
          </a:p>
        </p:txBody>
      </p:sp>
      <p:sp>
        <p:nvSpPr>
          <p:cNvPr id="12" name="Rectangle 11"/>
          <p:cNvSpPr/>
          <p:nvPr/>
        </p:nvSpPr>
        <p:spPr>
          <a:xfrm>
            <a:off x="3851275" y="2205038"/>
            <a:ext cx="1612900" cy="66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anchor="ctr"/>
          <a:lstStyle/>
          <a:p>
            <a:pPr algn="ctr">
              <a:defRPr/>
            </a:pPr>
            <a:endParaRPr lang="nb-NO">
              <a:solidFill>
                <a:prstClr val="white"/>
              </a:solidFill>
              <a:latin typeface="Open Sans"/>
            </a:endParaRPr>
          </a:p>
        </p:txBody>
      </p:sp>
      <p:sp>
        <p:nvSpPr>
          <p:cNvPr id="39939" name="Footer Placeholder 6"/>
          <p:cNvSpPr txBox="1">
            <a:spLocks/>
          </p:cNvSpPr>
          <p:nvPr/>
        </p:nvSpPr>
        <p:spPr bwMode="auto">
          <a:xfrm>
            <a:off x="220663" y="6297613"/>
            <a:ext cx="814546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206" tIns="25603" rIns="51206" bIns="25603"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100">
                <a:solidFill>
                  <a:srgbClr val="000000"/>
                </a:solidFill>
                <a:latin typeface="Open Sans" charset="0"/>
              </a:rPr>
              <a:t>.Neal B et al. N Engl J Med 2017;</a:t>
            </a:r>
            <a:r>
              <a:rPr lang="mr-IN" altLang="en-US" sz="1100">
                <a:solidFill>
                  <a:srgbClr val="1E3268"/>
                </a:solidFill>
                <a:latin typeface="Open Sans" charset="0"/>
              </a:rPr>
              <a:t> 377(7):644-657</a:t>
            </a:r>
            <a:endParaRPr lang="en-CA" altLang="en-US" sz="1100">
              <a:solidFill>
                <a:srgbClr val="000000"/>
              </a:solidFill>
              <a:latin typeface="Open Sans" charset="0"/>
            </a:endParaRPr>
          </a:p>
        </p:txBody>
      </p:sp>
      <p:graphicFrame>
        <p:nvGraphicFramePr>
          <p:cNvPr id="7" name="object 11"/>
          <p:cNvGraphicFramePr>
            <a:graphicFrameLocks noGrp="1"/>
          </p:cNvGraphicFramePr>
          <p:nvPr/>
        </p:nvGraphicFramePr>
        <p:xfrm>
          <a:off x="1268413" y="5692775"/>
          <a:ext cx="6946900" cy="388938"/>
        </p:xfrm>
        <a:graphic>
          <a:graphicData uri="http://schemas.openxmlformats.org/drawingml/2006/table">
            <a:tbl>
              <a:tblPr/>
              <a:tblGrid>
                <a:gridCol w="685800"/>
                <a:gridCol w="1076325"/>
                <a:gridCol w="1050925"/>
                <a:gridCol w="1063625"/>
                <a:gridCol w="1036637"/>
                <a:gridCol w="1050925"/>
                <a:gridCol w="982663"/>
              </a:tblGrid>
              <a:tr h="212725">
                <a:tc>
                  <a:txBody>
                    <a:bodyPr/>
                    <a:lstStyle/>
                    <a:p>
                      <a:pPr marL="0" marR="0" lvl="0" indent="0" algn="r" defTabSz="841375" rtl="0" eaLnBrk="1" fontAlgn="base" latinLnBrk="0" hangingPunct="1">
                        <a:lnSpc>
                          <a:spcPts val="1100"/>
                        </a:lnSpc>
                        <a:spcBef>
                          <a:spcPct val="0"/>
                        </a:spcBef>
                        <a:spcAft>
                          <a:spcPct val="0"/>
                        </a:spcAft>
                        <a:buClrTx/>
                        <a:buSzTx/>
                        <a:buFontTx/>
                        <a:buNone/>
                        <a:tabLst>
                          <a:tab pos="563563" algn="l"/>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4347</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ctr"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4198</a:t>
                      </a:r>
                    </a:p>
                  </a:txBody>
                  <a:tcPr marL="0" marR="0" marT="0" marB="0" horzOverflow="overflow">
                    <a:lnL>
                      <a:noFill/>
                    </a:lnL>
                    <a:lnR>
                      <a:noFill/>
                    </a:lnR>
                    <a:lnT>
                      <a:noFill/>
                    </a:lnT>
                    <a:lnB>
                      <a:noFill/>
                    </a:lnB>
                    <a:lnTlToBr>
                      <a:noFill/>
                    </a:lnTlToBr>
                    <a:lnBlToTr>
                      <a:noFill/>
                    </a:lnBlToTr>
                    <a:noFill/>
                  </a:tcPr>
                </a:tc>
                <a:tc>
                  <a:txBody>
                    <a:bodyPr/>
                    <a:lstStyle/>
                    <a:p>
                      <a:pPr marL="236538" marR="0" lvl="0" indent="0" algn="l"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3011</a:t>
                      </a:r>
                    </a:p>
                  </a:txBody>
                  <a:tcPr marL="0" marR="0" marT="0" marB="0" horzOverflow="overflow">
                    <a:lnL>
                      <a:noFill/>
                    </a:lnL>
                    <a:lnR>
                      <a:noFill/>
                    </a:lnR>
                    <a:lnT>
                      <a:noFill/>
                    </a:lnT>
                    <a:lnB>
                      <a:noFill/>
                    </a:lnB>
                    <a:lnTlToBr>
                      <a:noFill/>
                    </a:lnTlToBr>
                    <a:lnBlToTr>
                      <a:noFill/>
                    </a:lnBlToTr>
                    <a:noFill/>
                  </a:tcPr>
                </a:tc>
                <a:tc>
                  <a:txBody>
                    <a:bodyPr/>
                    <a:lstStyle/>
                    <a:p>
                      <a:pPr marL="269875" marR="0" lvl="0" indent="0" algn="l"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1274</a:t>
                      </a:r>
                    </a:p>
                  </a:txBody>
                  <a:tcPr marL="0" marR="0" marT="0" marB="0" horzOverflow="overflow">
                    <a:lnL>
                      <a:noFill/>
                    </a:lnL>
                    <a:lnR>
                      <a:noFill/>
                    </a:lnR>
                    <a:lnT>
                      <a:noFill/>
                    </a:lnT>
                    <a:lnB>
                      <a:noFill/>
                    </a:lnB>
                    <a:lnTlToBr>
                      <a:noFill/>
                    </a:lnTlToBr>
                    <a:lnBlToTr>
                      <a:noFill/>
                    </a:lnBlToTr>
                    <a:noFill/>
                  </a:tcPr>
                </a:tc>
                <a:tc>
                  <a:txBody>
                    <a:bodyPr/>
                    <a:lstStyle/>
                    <a:p>
                      <a:pPr marL="268288" marR="0" lvl="0" indent="0" algn="l"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1236</a:t>
                      </a:r>
                    </a:p>
                  </a:txBody>
                  <a:tcPr marL="0" marR="0" marT="0" marB="0" horzOverflow="overflow">
                    <a:lnL>
                      <a:noFill/>
                    </a:lnL>
                    <a:lnR>
                      <a:noFill/>
                    </a:lnR>
                    <a:lnT>
                      <a:noFill/>
                    </a:lnT>
                    <a:lnB>
                      <a:noFill/>
                    </a:lnB>
                    <a:lnTlToBr>
                      <a:noFill/>
                    </a:lnTlToBr>
                    <a:lnBlToTr>
                      <a:noFill/>
                    </a:lnBlToTr>
                    <a:noFill/>
                  </a:tcPr>
                </a:tc>
                <a:tc>
                  <a:txBody>
                    <a:bodyPr/>
                    <a:lstStyle/>
                    <a:p>
                      <a:pPr marL="268288" marR="0" lvl="0" indent="0" algn="l"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1180</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ctr"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829</a:t>
                      </a:r>
                    </a:p>
                  </a:txBody>
                  <a:tcPr marL="0" marR="0" marT="0" marB="0" horzOverflow="overflow">
                    <a:lnL>
                      <a:noFill/>
                    </a:lnL>
                    <a:lnR>
                      <a:noFill/>
                    </a:lnR>
                    <a:lnT>
                      <a:noFill/>
                    </a:lnT>
                    <a:lnB>
                      <a:noFill/>
                    </a:lnB>
                    <a:lnTlToBr>
                      <a:noFill/>
                    </a:lnTlToBr>
                    <a:lnBlToTr>
                      <a:noFill/>
                    </a:lnBlToTr>
                    <a:noFill/>
                  </a:tcPr>
                </a:tc>
              </a:tr>
              <a:tr h="176213">
                <a:tc>
                  <a:txBody>
                    <a:bodyPr/>
                    <a:lstStyle/>
                    <a:p>
                      <a:pPr marL="0" marR="0" lvl="0" indent="0" algn="r" defTabSz="841375" rtl="0" eaLnBrk="1" fontAlgn="base" latinLnBrk="0" hangingPunct="1">
                        <a:lnSpc>
                          <a:spcPts val="1100"/>
                        </a:lnSpc>
                        <a:spcBef>
                          <a:spcPct val="0"/>
                        </a:spcBef>
                        <a:spcAft>
                          <a:spcPct val="0"/>
                        </a:spcAft>
                        <a:buClrTx/>
                        <a:buSzTx/>
                        <a:buFontTx/>
                        <a:buNone/>
                        <a:tabLst>
                          <a:tab pos="830263" algn="l"/>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5795</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ctr"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5653</a:t>
                      </a:r>
                    </a:p>
                  </a:txBody>
                  <a:tcPr marL="0" marR="0" marT="0" marB="0" horzOverflow="overflow">
                    <a:lnL>
                      <a:noFill/>
                    </a:lnL>
                    <a:lnR>
                      <a:noFill/>
                    </a:lnR>
                    <a:lnT>
                      <a:noFill/>
                    </a:lnT>
                    <a:lnB>
                      <a:noFill/>
                    </a:lnB>
                    <a:lnTlToBr>
                      <a:noFill/>
                    </a:lnTlToBr>
                    <a:lnBlToTr>
                      <a:noFill/>
                    </a:lnBlToTr>
                    <a:noFill/>
                  </a:tcPr>
                </a:tc>
                <a:tc>
                  <a:txBody>
                    <a:bodyPr/>
                    <a:lstStyle/>
                    <a:p>
                      <a:pPr marL="236538" marR="0" lvl="0" indent="0" algn="l"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4437</a:t>
                      </a:r>
                    </a:p>
                  </a:txBody>
                  <a:tcPr marL="0" marR="0" marT="0" marB="0" horzOverflow="overflow">
                    <a:lnL>
                      <a:noFill/>
                    </a:lnL>
                    <a:lnR>
                      <a:noFill/>
                    </a:lnR>
                    <a:lnT>
                      <a:noFill/>
                    </a:lnT>
                    <a:lnB>
                      <a:noFill/>
                    </a:lnB>
                    <a:lnTlToBr>
                      <a:noFill/>
                    </a:lnTlToBr>
                    <a:lnBlToTr>
                      <a:noFill/>
                    </a:lnBlToTr>
                    <a:noFill/>
                  </a:tcPr>
                </a:tc>
                <a:tc>
                  <a:txBody>
                    <a:bodyPr/>
                    <a:lstStyle/>
                    <a:p>
                      <a:pPr marL="236538" marR="0" lvl="0" indent="0" algn="l" defTabSz="841375" rtl="0" eaLnBrk="1" fontAlgn="base" latinLnBrk="0" hangingPunct="1">
                        <a:lnSpc>
                          <a:spcPts val="1100"/>
                        </a:lnSpc>
                        <a:spcBef>
                          <a:spcPct val="0"/>
                        </a:spcBef>
                        <a:spcAft>
                          <a:spcPct val="0"/>
                        </a:spcAft>
                        <a:buClrTx/>
                        <a:buSzTx/>
                        <a:buFontTx/>
                        <a:buNone/>
                        <a:tabLst/>
                      </a:pPr>
                      <a:r>
                        <a:rPr kumimoji="0" lang="en-US" sz="800" b="0" i="0" u="none" strike="noStrike" cap="none" normalizeH="0" baseline="0">
                          <a:ln>
                            <a:noFill/>
                          </a:ln>
                          <a:solidFill>
                            <a:srgbClr val="000000"/>
                          </a:solidFill>
                          <a:effectLst/>
                          <a:latin typeface="Verdana" charset="0"/>
                          <a:ea typeface="ＭＳ Ｐゴシック" charset="0"/>
                          <a:cs typeface="Verdana" charset="0"/>
                        </a:rPr>
                        <a:t> </a:t>
                      </a:r>
                      <a:r>
                        <a:rPr kumimoji="0" lang="en-US" sz="1100" b="0" i="0" u="none" strike="noStrike" cap="none" normalizeH="0" baseline="0">
                          <a:ln>
                            <a:noFill/>
                          </a:ln>
                          <a:solidFill>
                            <a:srgbClr val="000000"/>
                          </a:solidFill>
                          <a:effectLst/>
                          <a:latin typeface="Verdana" charset="0"/>
                          <a:ea typeface="ＭＳ Ｐゴシック" charset="0"/>
                          <a:cs typeface="Verdana" charset="0"/>
                        </a:rPr>
                        <a:t>2643</a:t>
                      </a:r>
                    </a:p>
                  </a:txBody>
                  <a:tcPr marL="0" marR="0" marT="0" marB="0" horzOverflow="overflow">
                    <a:lnL>
                      <a:noFill/>
                    </a:lnL>
                    <a:lnR>
                      <a:noFill/>
                    </a:lnR>
                    <a:lnT>
                      <a:noFill/>
                    </a:lnT>
                    <a:lnB>
                      <a:noFill/>
                    </a:lnB>
                    <a:lnTlToBr>
                      <a:noFill/>
                    </a:lnTlToBr>
                    <a:lnBlToTr>
                      <a:noFill/>
                    </a:lnBlToTr>
                    <a:noFill/>
                  </a:tcPr>
                </a:tc>
                <a:tc>
                  <a:txBody>
                    <a:bodyPr/>
                    <a:lstStyle/>
                    <a:p>
                      <a:pPr marL="236538" marR="0" lvl="0" indent="0" algn="l" defTabSz="841375" rtl="0" eaLnBrk="1" fontAlgn="base" latinLnBrk="0" hangingPunct="1">
                        <a:lnSpc>
                          <a:spcPts val="1100"/>
                        </a:lnSpc>
                        <a:spcBef>
                          <a:spcPct val="0"/>
                        </a:spcBef>
                        <a:spcAft>
                          <a:spcPct val="0"/>
                        </a:spcAft>
                        <a:buClrTx/>
                        <a:buSzTx/>
                        <a:buFontTx/>
                        <a:buNone/>
                        <a:tabLst/>
                      </a:pPr>
                      <a:r>
                        <a:rPr kumimoji="0" lang="en-US" sz="800" b="0" i="0" u="none" strike="noStrike" cap="none" normalizeH="0" baseline="0">
                          <a:ln>
                            <a:noFill/>
                          </a:ln>
                          <a:solidFill>
                            <a:srgbClr val="000000"/>
                          </a:solidFill>
                          <a:effectLst/>
                          <a:latin typeface="Verdana" charset="0"/>
                          <a:ea typeface="ＭＳ Ｐゴシック" charset="0"/>
                          <a:cs typeface="Verdana" charset="0"/>
                        </a:rPr>
                        <a:t> </a:t>
                      </a:r>
                      <a:r>
                        <a:rPr kumimoji="0" lang="en-US" sz="1100" b="0" i="0" u="none" strike="noStrike" cap="none" normalizeH="0" baseline="0">
                          <a:ln>
                            <a:noFill/>
                          </a:ln>
                          <a:solidFill>
                            <a:srgbClr val="000000"/>
                          </a:solidFill>
                          <a:effectLst/>
                          <a:latin typeface="Verdana" charset="0"/>
                          <a:ea typeface="ＭＳ Ｐゴシック" charset="0"/>
                          <a:cs typeface="Verdana" charset="0"/>
                        </a:rPr>
                        <a:t>2572</a:t>
                      </a:r>
                    </a:p>
                  </a:txBody>
                  <a:tcPr marL="0" marR="0" marT="0" marB="0" horzOverflow="overflow">
                    <a:lnL>
                      <a:noFill/>
                    </a:lnL>
                    <a:lnR>
                      <a:noFill/>
                    </a:lnR>
                    <a:lnT>
                      <a:noFill/>
                    </a:lnT>
                    <a:lnB>
                      <a:noFill/>
                    </a:lnB>
                    <a:lnTlToBr>
                      <a:noFill/>
                    </a:lnTlToBr>
                    <a:lnBlToTr>
                      <a:noFill/>
                    </a:lnBlToTr>
                    <a:noFill/>
                  </a:tcPr>
                </a:tc>
                <a:tc>
                  <a:txBody>
                    <a:bodyPr/>
                    <a:lstStyle/>
                    <a:p>
                      <a:pPr marL="236538" marR="0" lvl="0" indent="0" algn="l" defTabSz="841375" rtl="0" eaLnBrk="1" fontAlgn="base" latinLnBrk="0" hangingPunct="1">
                        <a:lnSpc>
                          <a:spcPts val="1100"/>
                        </a:lnSpc>
                        <a:spcBef>
                          <a:spcPct val="0"/>
                        </a:spcBef>
                        <a:spcAft>
                          <a:spcPct val="0"/>
                        </a:spcAft>
                        <a:buClrTx/>
                        <a:buSzTx/>
                        <a:buFontTx/>
                        <a:buNone/>
                        <a:tabLst/>
                      </a:pPr>
                      <a:r>
                        <a:rPr kumimoji="0" lang="en-US" sz="800" b="0" i="0" u="none" strike="noStrike" cap="none" normalizeH="0" baseline="0">
                          <a:ln>
                            <a:noFill/>
                          </a:ln>
                          <a:solidFill>
                            <a:srgbClr val="000000"/>
                          </a:solidFill>
                          <a:effectLst/>
                          <a:latin typeface="Verdana" charset="0"/>
                          <a:ea typeface="ＭＳ Ｐゴシック" charset="0"/>
                          <a:cs typeface="Verdana" charset="0"/>
                        </a:rPr>
                        <a:t> </a:t>
                      </a:r>
                      <a:r>
                        <a:rPr kumimoji="0" lang="en-US" sz="1100" b="0" i="0" u="none" strike="noStrike" cap="none" normalizeH="0" baseline="0">
                          <a:ln>
                            <a:noFill/>
                          </a:ln>
                          <a:solidFill>
                            <a:srgbClr val="000000"/>
                          </a:solidFill>
                          <a:effectLst/>
                          <a:latin typeface="Verdana" charset="0"/>
                          <a:ea typeface="ＭＳ Ｐゴシック" charset="0"/>
                          <a:cs typeface="Verdana" charset="0"/>
                        </a:rPr>
                        <a:t>2498</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ctr"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1782</a:t>
                      </a:r>
                    </a:p>
                  </a:txBody>
                  <a:tcPr marL="0" marR="0" marT="0" marB="0" horzOverflow="overflow">
                    <a:lnL>
                      <a:noFill/>
                    </a:lnL>
                    <a:lnR>
                      <a:noFill/>
                    </a:lnR>
                    <a:lnT>
                      <a:noFill/>
                    </a:lnT>
                    <a:lnB>
                      <a:noFill/>
                    </a:lnB>
                    <a:lnTlToBr>
                      <a:noFill/>
                    </a:lnTlToBr>
                    <a:lnBlToTr>
                      <a:noFill/>
                    </a:lnBlToTr>
                    <a:noFill/>
                  </a:tcPr>
                </a:tc>
              </a:tr>
            </a:tbl>
          </a:graphicData>
        </a:graphic>
      </p:graphicFrame>
      <p:sp>
        <p:nvSpPr>
          <p:cNvPr id="39955" name="Rectangle 7"/>
          <p:cNvSpPr>
            <a:spLocks noChangeArrowheads="1"/>
          </p:cNvSpPr>
          <p:nvPr/>
        </p:nvSpPr>
        <p:spPr bwMode="auto">
          <a:xfrm>
            <a:off x="1512888" y="5253038"/>
            <a:ext cx="68532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spcBef>
                <a:spcPts val="475"/>
              </a:spcBef>
            </a:pPr>
            <a:r>
              <a:rPr lang="en-US" altLang="en-US" sz="1600" b="1">
                <a:solidFill>
                  <a:srgbClr val="000000"/>
                </a:solidFill>
                <a:latin typeface="Verdana" charset="0"/>
              </a:rPr>
              <a:t>Years since randomization</a:t>
            </a:r>
          </a:p>
        </p:txBody>
      </p:sp>
      <p:graphicFrame>
        <p:nvGraphicFramePr>
          <p:cNvPr id="9" name="Table 8"/>
          <p:cNvGraphicFramePr>
            <a:graphicFrameLocks noGrp="1"/>
          </p:cNvGraphicFramePr>
          <p:nvPr/>
        </p:nvGraphicFramePr>
        <p:xfrm>
          <a:off x="377825" y="5368925"/>
          <a:ext cx="1328738" cy="723900"/>
        </p:xfrm>
        <a:graphic>
          <a:graphicData uri="http://schemas.openxmlformats.org/drawingml/2006/table">
            <a:tbl>
              <a:tblPr/>
              <a:tblGrid>
                <a:gridCol w="1328738"/>
              </a:tblGrid>
              <a:tr h="339725">
                <a:tc>
                  <a:txBody>
                    <a:bodyPr/>
                    <a:lstStyle/>
                    <a:p>
                      <a:pPr marL="0" marR="0" lvl="0" indent="0" algn="l"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No. of patients</a:t>
                      </a:r>
                    </a:p>
                  </a:txBody>
                  <a:tcPr marL="0" marR="0" marT="0" marB="0" anchor="ctr" horzOverflow="overflow">
                    <a:lnL>
                      <a:noFill/>
                    </a:lnL>
                    <a:lnR>
                      <a:noFill/>
                    </a:lnR>
                    <a:lnT>
                      <a:noFill/>
                    </a:lnT>
                    <a:lnB>
                      <a:noFill/>
                    </a:lnB>
                    <a:lnTlToBr>
                      <a:noFill/>
                    </a:lnTlToBr>
                    <a:lnBlToTr>
                      <a:noFill/>
                    </a:lnBlToTr>
                    <a:noFill/>
                  </a:tcPr>
                </a:tc>
              </a:tr>
              <a:tr h="192088">
                <a:tc>
                  <a:txBody>
                    <a:bodyPr/>
                    <a:lstStyle/>
                    <a:p>
                      <a:pPr marL="0" marR="0" lvl="0" indent="0" algn="l" defTabSz="841375" rtl="0" eaLnBrk="1" fontAlgn="base" latinLnBrk="0" hangingPunct="1">
                        <a:lnSpc>
                          <a:spcPts val="1138"/>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Placebo</a:t>
                      </a:r>
                    </a:p>
                  </a:txBody>
                  <a:tcPr marL="0" marR="0" marT="0" marB="0" horzOverflow="overflow">
                    <a:lnL>
                      <a:noFill/>
                    </a:lnL>
                    <a:lnR>
                      <a:noFill/>
                    </a:lnR>
                    <a:lnT>
                      <a:noFill/>
                    </a:lnT>
                    <a:lnB>
                      <a:noFill/>
                    </a:lnB>
                    <a:lnTlToBr>
                      <a:noFill/>
                    </a:lnTlToBr>
                    <a:lnBlToTr>
                      <a:noFill/>
                    </a:lnBlToTr>
                    <a:noFill/>
                  </a:tcPr>
                </a:tc>
              </a:tr>
              <a:tr h="192088">
                <a:tc>
                  <a:txBody>
                    <a:bodyPr/>
                    <a:lstStyle/>
                    <a:p>
                      <a:pPr marL="0" marR="0" lvl="0" indent="0" algn="l" defTabSz="841375" rtl="0" eaLnBrk="1" fontAlgn="base" latinLnBrk="0" hangingPunct="1">
                        <a:lnSpc>
                          <a:spcPts val="11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Verdana" charset="0"/>
                          <a:ea typeface="ＭＳ Ｐゴシック" charset="0"/>
                          <a:cs typeface="Verdana" charset="0"/>
                        </a:rPr>
                        <a:t>Canagliflozin</a:t>
                      </a:r>
                    </a:p>
                  </a:txBody>
                  <a:tcPr marL="0" marR="0" marT="0" marB="0" horzOverflow="overflow">
                    <a:lnL>
                      <a:noFill/>
                    </a:lnL>
                    <a:lnR>
                      <a:noFill/>
                    </a:lnR>
                    <a:lnT>
                      <a:noFill/>
                    </a:lnT>
                    <a:lnB>
                      <a:noFill/>
                    </a:lnB>
                    <a:lnTlToBr>
                      <a:noFill/>
                    </a:lnTlToBr>
                    <a:lnBlToTr>
                      <a:noFill/>
                    </a:lnBlToTr>
                    <a:noFill/>
                  </a:tcPr>
                </a:tc>
              </a:tr>
            </a:tbl>
          </a:graphicData>
        </a:graphic>
      </p:graphicFrame>
      <p:pic>
        <p:nvPicPr>
          <p:cNvPr id="39960"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975" y="1493838"/>
            <a:ext cx="8201025"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p:txBody>
          <a:bodyPr/>
          <a:lstStyle/>
          <a:p>
            <a:r>
              <a:rPr lang="en-US" altLang="en-US" sz="4000">
                <a:ea typeface="MS PGothic" charset="-128"/>
              </a:rPr>
              <a:t>Recommendation 1</a:t>
            </a:r>
            <a:endParaRPr lang="en-CA" altLang="en-US" sz="4000">
              <a:ea typeface="MS PGothic" charset="-128"/>
            </a:endParaRPr>
          </a:p>
        </p:txBody>
      </p:sp>
      <p:sp>
        <p:nvSpPr>
          <p:cNvPr id="36866"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AutoNum type="arabicPeriod"/>
            </a:pPr>
            <a:r>
              <a:rPr lang="en-US" altLang="en-US" sz="2400" b="0">
                <a:ea typeface="MS PGothic" charset="-128"/>
              </a:rPr>
              <a:t>Individuals with diabetes and heart failure should receive the </a:t>
            </a:r>
            <a:r>
              <a:rPr lang="en-US" altLang="en-US" sz="2400">
                <a:ea typeface="MS PGothic" charset="-128"/>
              </a:rPr>
              <a:t>same heart failure therapies </a:t>
            </a:r>
            <a:r>
              <a:rPr lang="en-US" altLang="en-US" sz="2400" b="0">
                <a:ea typeface="MS PGothic" charset="-128"/>
              </a:rPr>
              <a:t>as those identified in the evidence-based </a:t>
            </a:r>
            <a:r>
              <a:rPr lang="en-US" altLang="en-US" sz="2400" b="0" i="1">
                <a:ea typeface="MS PGothic" charset="-128"/>
              </a:rPr>
              <a:t>Canadian Cardiovascular Society Heart Failure</a:t>
            </a:r>
            <a:r>
              <a:rPr lang="en-US" altLang="en-US" sz="2400" b="0">
                <a:ea typeface="MS PGothic" charset="-128"/>
              </a:rPr>
              <a:t> recommendations </a:t>
            </a:r>
            <a:r>
              <a:rPr lang="en-US" altLang="en-US" sz="2000" b="0">
                <a:ea typeface="MS PGothic" charset="-128"/>
              </a:rPr>
              <a:t>(</a:t>
            </a:r>
            <a:r>
              <a:rPr lang="en-US" altLang="en-US" sz="2000" b="0" u="sng">
                <a:solidFill>
                  <a:srgbClr val="2E75B6"/>
                </a:solidFill>
                <a:ea typeface="MS PGothic" charset="-128"/>
              </a:rPr>
              <a:t>http://www.onlinecjc.ca/article/S0828-282X(12)01379-7/pdf</a:t>
            </a:r>
            <a:r>
              <a:rPr lang="en-US" altLang="en-US" sz="2000" b="0">
                <a:ea typeface="MS PGothic" charset="-128"/>
              </a:rPr>
              <a:t>) [Grade D, Consensus]</a:t>
            </a:r>
          </a:p>
        </p:txBody>
      </p:sp>
      <p:sp>
        <p:nvSpPr>
          <p:cNvPr id="4198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46439"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p:txBody>
          <a:bodyPr/>
          <a:lstStyle/>
          <a:p>
            <a:r>
              <a:rPr lang="en-US" altLang="en-US" sz="4000">
                <a:ea typeface="MS PGothic" charset="-128"/>
              </a:rPr>
              <a:t>Recommendation 2</a:t>
            </a:r>
            <a:endParaRPr lang="en-CA" altLang="en-US" sz="4000">
              <a:ea typeface="MS PGothic" charset="-128"/>
            </a:endParaRPr>
          </a:p>
        </p:txBody>
      </p:sp>
      <p:sp>
        <p:nvSpPr>
          <p:cNvPr id="43010"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None/>
            </a:pPr>
            <a:r>
              <a:rPr lang="en-US" altLang="en-US" b="0">
                <a:ea typeface="MS PGothic" charset="-128"/>
              </a:rPr>
              <a:t>2.  </a:t>
            </a:r>
            <a:r>
              <a:rPr lang="en-US" altLang="en-US" sz="2400" b="0">
                <a:ea typeface="MS PGothic" charset="-128"/>
              </a:rPr>
              <a:t>Unless contraindicated, </a:t>
            </a:r>
            <a:r>
              <a:rPr lang="en-US" altLang="en-US" sz="2400">
                <a:ea typeface="MS PGothic" charset="-128"/>
              </a:rPr>
              <a:t>metformin may be used </a:t>
            </a:r>
            <a:r>
              <a:rPr lang="en-US" altLang="en-US" sz="2400" b="0">
                <a:ea typeface="MS PGothic" charset="-128"/>
              </a:rPr>
              <a:t>in people with type 2 diabetes and heart failure </a:t>
            </a:r>
            <a:r>
              <a:rPr lang="en-US" altLang="en-US" sz="2000" b="0">
                <a:ea typeface="MS PGothic" charset="-128"/>
              </a:rPr>
              <a:t>[Grade C, Level 3].</a:t>
            </a:r>
            <a:r>
              <a:rPr lang="en-US" altLang="en-US" sz="2400" b="0">
                <a:ea typeface="MS PGothic" charset="-128"/>
              </a:rPr>
              <a:t> Metformin should be temporarily withheld if renal function acutely worsens, and should be discontinued if renal function significantly and chronically worsens </a:t>
            </a:r>
            <a:r>
              <a:rPr lang="en-US" altLang="en-US" sz="2000" b="0">
                <a:ea typeface="MS PGothic" charset="-128"/>
              </a:rPr>
              <a:t>[Grade D, Consensus]</a:t>
            </a:r>
            <a:endParaRPr lang="en-CA" altLang="en-US" sz="2000" b="0">
              <a:ea typeface="MS PGothic" charset="-128"/>
            </a:endParaRPr>
          </a:p>
        </p:txBody>
      </p:sp>
      <p:sp>
        <p:nvSpPr>
          <p:cNvPr id="430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0601" name="Text Box 9"/>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idx="4294967295"/>
          </p:nvPr>
        </p:nvSpPr>
        <p:spPr/>
        <p:txBody>
          <a:bodyPr/>
          <a:lstStyle/>
          <a:p>
            <a:r>
              <a:rPr lang="en-US" altLang="en-US" sz="4000">
                <a:ea typeface="MS PGothic" charset="-128"/>
              </a:rPr>
              <a:t>Recommendations 3-4</a:t>
            </a:r>
            <a:endParaRPr lang="en-CA" altLang="en-US" sz="4000">
              <a:ea typeface="MS PGothic" charset="-128"/>
            </a:endParaRPr>
          </a:p>
        </p:txBody>
      </p:sp>
      <p:sp>
        <p:nvSpPr>
          <p:cNvPr id="44034"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AutoNum type="arabicPeriod" startAt="3"/>
            </a:pPr>
            <a:r>
              <a:rPr lang="en-US" altLang="en-US" sz="2400" b="0">
                <a:ea typeface="MS PGothic" charset="-128"/>
              </a:rPr>
              <a:t>For people with NYHA class I-IV, exposure to </a:t>
            </a:r>
            <a:r>
              <a:rPr lang="en-US" altLang="en-US" sz="2400">
                <a:ea typeface="MS PGothic" charset="-128"/>
              </a:rPr>
              <a:t>TZDs should be avoided</a:t>
            </a:r>
            <a:r>
              <a:rPr lang="en-US" altLang="en-US" sz="2400" b="0">
                <a:ea typeface="MS PGothic" charset="-128"/>
              </a:rPr>
              <a:t> </a:t>
            </a:r>
            <a:r>
              <a:rPr lang="en-US" altLang="en-US" sz="2000" b="0">
                <a:ea typeface="MS PGothic" charset="-128"/>
              </a:rPr>
              <a:t>[Grade A, Level 1]</a:t>
            </a:r>
          </a:p>
          <a:p>
            <a:pPr marL="495300" indent="-495300">
              <a:lnSpc>
                <a:spcPct val="100000"/>
              </a:lnSpc>
              <a:buFont typeface="Arial" charset="0"/>
              <a:buAutoNum type="arabicPeriod" startAt="3"/>
            </a:pPr>
            <a:endParaRPr lang="en-US" altLang="en-US" sz="2000" b="0">
              <a:ea typeface="MS PGothic" charset="-128"/>
            </a:endParaRPr>
          </a:p>
          <a:p>
            <a:pPr marL="495300" indent="-495300">
              <a:lnSpc>
                <a:spcPct val="100000"/>
              </a:lnSpc>
              <a:buFont typeface="Arial" charset="0"/>
              <a:buAutoNum type="arabicPeriod" startAt="3"/>
            </a:pPr>
            <a:r>
              <a:rPr lang="en-US" altLang="en-US" sz="2400">
                <a:ea typeface="MS PGothic" charset="-128"/>
              </a:rPr>
              <a:t>Beta blockers </a:t>
            </a:r>
            <a:r>
              <a:rPr lang="en-US" altLang="en-US" sz="2400" b="0">
                <a:ea typeface="MS PGothic" charset="-128"/>
              </a:rPr>
              <a:t>should be prescribed when indicated for heart failure with reduced ejection fraction, as they provide similar benefits in people with or without diabetes </a:t>
            </a:r>
            <a:r>
              <a:rPr lang="en-US" altLang="en-US" sz="2000" b="0">
                <a:ea typeface="MS PGothic" charset="-128"/>
              </a:rPr>
              <a:t>[Grade B, Level 2]</a:t>
            </a:r>
          </a:p>
          <a:p>
            <a:pPr marL="495300" indent="-495300">
              <a:lnSpc>
                <a:spcPct val="100000"/>
              </a:lnSpc>
              <a:buFont typeface="Arial" charset="0"/>
              <a:buNone/>
            </a:pPr>
            <a:endParaRPr lang="en-CA" altLang="en-US" sz="2000" b="0">
              <a:ea typeface="MS PGothic" charset="-128"/>
            </a:endParaRPr>
          </a:p>
        </p:txBody>
      </p:sp>
      <p:sp>
        <p:nvSpPr>
          <p:cNvPr id="115719"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p:txBody>
          <a:bodyPr/>
          <a:lstStyle/>
          <a:p>
            <a:r>
              <a:rPr lang="en-US" altLang="en-US">
                <a:ea typeface="MS PGothic" charset="-128"/>
              </a:rPr>
              <a:t>Recommendation 5</a:t>
            </a:r>
            <a:endParaRPr lang="en-CA" altLang="en-US">
              <a:ea typeface="MS PGothic" charset="-128"/>
            </a:endParaRPr>
          </a:p>
        </p:txBody>
      </p:sp>
      <p:sp>
        <p:nvSpPr>
          <p:cNvPr id="45058"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US" altLang="en-US" sz="2400" b="0">
                <a:ea typeface="MS PGothic" charset="-128"/>
              </a:rPr>
              <a:t>5.   In adults with type 2 diabetes with </a:t>
            </a:r>
            <a:r>
              <a:rPr lang="en-US" altLang="en-US" sz="2400">
                <a:ea typeface="MS PGothic" charset="-128"/>
              </a:rPr>
              <a:t>clinical CVD </a:t>
            </a:r>
            <a:r>
              <a:rPr lang="en-US" altLang="en-US" sz="2400" b="0">
                <a:ea typeface="MS PGothic" charset="-128"/>
              </a:rPr>
              <a:t>in whom glycemic targets are not achieved with existing antihyperglycemic medication(s) </a:t>
            </a:r>
            <a:r>
              <a:rPr lang="en-US" altLang="en-US" sz="2400">
                <a:ea typeface="MS PGothic" charset="-128"/>
              </a:rPr>
              <a:t>and</a:t>
            </a:r>
            <a:r>
              <a:rPr lang="en-US" altLang="en-US" sz="2400" b="0">
                <a:ea typeface="MS PGothic" charset="-128"/>
              </a:rPr>
              <a:t> with an eGFR &gt;30 mL/min/1.73 m</a:t>
            </a:r>
            <a:r>
              <a:rPr lang="en-US" altLang="en-US" sz="2400" b="0" baseline="30000">
                <a:ea typeface="MS PGothic" charset="-128"/>
              </a:rPr>
              <a:t>2</a:t>
            </a:r>
            <a:r>
              <a:rPr lang="en-US" altLang="en-US" sz="2400" b="0">
                <a:ea typeface="MS PGothic" charset="-128"/>
              </a:rPr>
              <a:t>, an </a:t>
            </a:r>
            <a:r>
              <a:rPr lang="en-US" altLang="en-US" sz="2400">
                <a:ea typeface="MS PGothic" charset="-128"/>
              </a:rPr>
              <a:t>SGLT2 inhibitor </a:t>
            </a:r>
            <a:r>
              <a:rPr lang="en-US" altLang="en-US" sz="2400" b="0">
                <a:ea typeface="MS PGothic" charset="-128"/>
              </a:rPr>
              <a:t>with demonstrated heart failure hospitalization reduction may be added to </a:t>
            </a:r>
            <a:r>
              <a:rPr lang="en-US" altLang="en-US" sz="2400">
                <a:ea typeface="MS PGothic" charset="-128"/>
              </a:rPr>
              <a:t>reduce the risk of heart failure hospitalization</a:t>
            </a:r>
            <a:r>
              <a:rPr lang="en-US" altLang="en-US" sz="2400" b="0">
                <a:ea typeface="MS PGothic" charset="-128"/>
              </a:rPr>
              <a:t> </a:t>
            </a:r>
            <a:r>
              <a:rPr lang="en-US" altLang="en-US" sz="2000" b="0">
                <a:ea typeface="MS PGothic" charset="-128"/>
              </a:rPr>
              <a:t>[Grade B, Level 2 for empagliflozin; Grade C, Level 2 for canagliflozin]</a:t>
            </a:r>
            <a:endParaRPr lang="en-CA" altLang="en-US" sz="2000" b="0">
              <a:ea typeface="MS PGothic" charset="-128"/>
            </a:endParaRPr>
          </a:p>
        </p:txBody>
      </p:sp>
      <p:sp>
        <p:nvSpPr>
          <p:cNvPr id="116742"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
        <p:nvSpPr>
          <p:cNvPr id="4506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45062" name="Text Box 6"/>
          <p:cNvSpPr txBox="1">
            <a:spLocks noChangeArrowheads="1"/>
          </p:cNvSpPr>
          <p:nvPr/>
        </p:nvSpPr>
        <p:spPr bwMode="auto">
          <a:xfrm>
            <a:off x="1085850" y="6253163"/>
            <a:ext cx="4387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CVD,</a:t>
            </a:r>
            <a:r>
              <a:rPr lang="en-US" altLang="en-US" sz="1400"/>
              <a:t> cardiovascular disease</a:t>
            </a:r>
            <a:endParaRPr lang="en-CA" altLang="en-US"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582231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p:cNvSpPr>
          <p:nvPr>
            <p:ph type="title" idx="4294967295"/>
          </p:nvPr>
        </p:nvSpPr>
        <p:spPr>
          <a:xfrm>
            <a:off x="628650" y="282575"/>
            <a:ext cx="7886700" cy="1325563"/>
          </a:xfrm>
        </p:spPr>
        <p:txBody>
          <a:bodyPr/>
          <a:lstStyle/>
          <a:p>
            <a:r>
              <a:rPr lang="en-US" altLang="en-US" sz="3600">
                <a:ea typeface="MS PGothic" charset="-128"/>
              </a:rPr>
              <a:t>Recommendation 6</a:t>
            </a:r>
          </a:p>
        </p:txBody>
      </p:sp>
      <p:sp>
        <p:nvSpPr>
          <p:cNvPr id="46082" name="Rectangle 3"/>
          <p:cNvSpPr>
            <a:spLocks noGrp="1"/>
          </p:cNvSpPr>
          <p:nvPr>
            <p:ph type="body" idx="4294967295"/>
          </p:nvPr>
        </p:nvSpPr>
        <p:spPr>
          <a:xfrm>
            <a:off x="628650" y="1401763"/>
            <a:ext cx="7886700" cy="4329112"/>
          </a:xfrm>
        </p:spPr>
        <p:txBody>
          <a:bodyPr/>
          <a:lstStyle/>
          <a:p>
            <a:pPr marL="495300" indent="-495300">
              <a:lnSpc>
                <a:spcPct val="100000"/>
              </a:lnSpc>
              <a:buFont typeface="Arial" charset="0"/>
              <a:buNone/>
            </a:pPr>
            <a:r>
              <a:rPr lang="en-US" altLang="en-US" sz="2400" b="0">
                <a:ea typeface="MS PGothic" charset="-128"/>
              </a:rPr>
              <a:t>6.   In people with diabetes and heart failure with an </a:t>
            </a:r>
            <a:r>
              <a:rPr lang="en-US" altLang="en-US" sz="2400">
                <a:ea typeface="MS PGothic" charset="-128"/>
              </a:rPr>
              <a:t>eGFR &lt;60 mL/min/1.73 m</a:t>
            </a:r>
            <a:r>
              <a:rPr lang="en-US" altLang="en-US" sz="2400" baseline="30000">
                <a:ea typeface="MS PGothic" charset="-128"/>
              </a:rPr>
              <a:t>2</a:t>
            </a:r>
            <a:r>
              <a:rPr lang="en-US" altLang="en-US" sz="2400">
                <a:ea typeface="MS PGothic" charset="-128"/>
              </a:rPr>
              <a:t> </a:t>
            </a:r>
            <a:r>
              <a:rPr lang="en-US" altLang="en-US" sz="2400" b="0">
                <a:ea typeface="MS PGothic" charset="-128"/>
              </a:rPr>
              <a:t>and/or if </a:t>
            </a:r>
            <a:r>
              <a:rPr lang="en-US" altLang="en-US" sz="2400">
                <a:ea typeface="MS PGothic" charset="-128"/>
              </a:rPr>
              <a:t>combined RAAS </a:t>
            </a:r>
            <a:r>
              <a:rPr lang="en-US" altLang="en-US" sz="2400" b="0">
                <a:ea typeface="MS PGothic" charset="-128"/>
              </a:rPr>
              <a:t>blockade is employed:</a:t>
            </a:r>
          </a:p>
          <a:p>
            <a:pPr marL="495300" indent="-495300">
              <a:lnSpc>
                <a:spcPct val="100000"/>
              </a:lnSpc>
            </a:pPr>
            <a:endParaRPr lang="en-US" altLang="en-US" sz="100" b="0">
              <a:ea typeface="MS PGothic" charset="-128"/>
            </a:endParaRPr>
          </a:p>
          <a:p>
            <a:pPr marL="839788" lvl="1" indent="-419100">
              <a:lnSpc>
                <a:spcPct val="100000"/>
              </a:lnSpc>
            </a:pPr>
            <a:r>
              <a:rPr lang="en-US" altLang="en-US" sz="2000">
                <a:latin typeface="Open Sans" charset="0"/>
              </a:rPr>
              <a:t>Starting doses of ACE inhibitors or ARBs should be </a:t>
            </a:r>
            <a:r>
              <a:rPr lang="en-US" altLang="en-US" sz="2000" b="1">
                <a:latin typeface="Open Sans" charset="0"/>
              </a:rPr>
              <a:t>halved</a:t>
            </a:r>
            <a:r>
              <a:rPr lang="en-US" altLang="en-US" sz="2000">
                <a:latin typeface="Open Sans" charset="0"/>
              </a:rPr>
              <a:t> </a:t>
            </a:r>
            <a:r>
              <a:rPr lang="en-US" altLang="en-US" sz="1800">
                <a:latin typeface="Open Sans" charset="0"/>
              </a:rPr>
              <a:t>[Grade D, Consensus]</a:t>
            </a:r>
          </a:p>
          <a:p>
            <a:pPr marL="839788" lvl="1" indent="-419100">
              <a:lnSpc>
                <a:spcPct val="100000"/>
              </a:lnSpc>
            </a:pPr>
            <a:r>
              <a:rPr lang="en-US" altLang="en-US" sz="2000">
                <a:latin typeface="Open Sans" charset="0"/>
              </a:rPr>
              <a:t>Serum </a:t>
            </a:r>
            <a:r>
              <a:rPr lang="en-US" altLang="en-US" sz="2000" b="1">
                <a:latin typeface="Open Sans" charset="0"/>
              </a:rPr>
              <a:t>electrolytes and creatinine, BP and body weight</a:t>
            </a:r>
            <a:r>
              <a:rPr lang="en-US" altLang="en-US" sz="2000">
                <a:latin typeface="Open Sans" charset="0"/>
              </a:rPr>
              <a:t>, as well as heart failure symptoms and signs, should be monitored within 7-10 days of any initiation or titration of therapy </a:t>
            </a:r>
            <a:r>
              <a:rPr lang="en-US" altLang="en-US" sz="1800">
                <a:latin typeface="Open Sans" charset="0"/>
              </a:rPr>
              <a:t>[Grade D, Consensus]</a:t>
            </a:r>
          </a:p>
          <a:p>
            <a:pPr marL="839788" lvl="1" indent="-419100">
              <a:lnSpc>
                <a:spcPct val="100000"/>
              </a:lnSpc>
            </a:pPr>
            <a:r>
              <a:rPr lang="en-US" altLang="en-US" sz="2000">
                <a:latin typeface="Open Sans" charset="0"/>
              </a:rPr>
              <a:t>Dose-up </a:t>
            </a:r>
            <a:r>
              <a:rPr lang="en-US" altLang="en-US" sz="2000" b="1">
                <a:latin typeface="Open Sans" charset="0"/>
              </a:rPr>
              <a:t>titration</a:t>
            </a:r>
            <a:r>
              <a:rPr lang="en-US" altLang="en-US" sz="2000">
                <a:latin typeface="Open Sans" charset="0"/>
              </a:rPr>
              <a:t> should be more </a:t>
            </a:r>
            <a:r>
              <a:rPr lang="en-US" altLang="en-US" sz="2000" b="1">
                <a:latin typeface="Open Sans" charset="0"/>
              </a:rPr>
              <a:t>gradual</a:t>
            </a:r>
            <a:r>
              <a:rPr lang="en-US" altLang="en-US" sz="2000">
                <a:latin typeface="Open Sans" charset="0"/>
              </a:rPr>
              <a:t> (with monitoring of BP, serum potassium and creatinine) </a:t>
            </a:r>
            <a:r>
              <a:rPr lang="en-US" altLang="en-US" sz="1800">
                <a:latin typeface="Open Sans" charset="0"/>
              </a:rPr>
              <a:t>[Grade D, Consensus]</a:t>
            </a:r>
          </a:p>
          <a:p>
            <a:pPr marL="495300" indent="-495300">
              <a:lnSpc>
                <a:spcPct val="100000"/>
              </a:lnSpc>
              <a:buFont typeface="Arial" charset="0"/>
              <a:buNone/>
            </a:pPr>
            <a:endParaRPr lang="en-US" altLang="en-US" sz="2400" b="0">
              <a:ea typeface="MS PGothic" charset="-128"/>
            </a:endParaRPr>
          </a:p>
        </p:txBody>
      </p:sp>
      <p:sp>
        <p:nvSpPr>
          <p:cNvPr id="165893"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
        <p:nvSpPr>
          <p:cNvPr id="46085" name="Text Box 5"/>
          <p:cNvSpPr txBox="1">
            <a:spLocks noChangeArrowheads="1"/>
          </p:cNvSpPr>
          <p:nvPr/>
        </p:nvSpPr>
        <p:spPr bwMode="auto">
          <a:xfrm>
            <a:off x="628650" y="6284913"/>
            <a:ext cx="65500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ACE</a:t>
            </a:r>
            <a:r>
              <a:rPr lang="en-US" altLang="en-US" sz="1400"/>
              <a:t>, angiotensin converting enzyme; </a:t>
            </a:r>
            <a:r>
              <a:rPr lang="en-US" altLang="en-US" sz="1400" i="1"/>
              <a:t>ARB</a:t>
            </a:r>
            <a:r>
              <a:rPr lang="en-US" altLang="en-US" sz="1400"/>
              <a:t>, angiotensin receptor blocker; </a:t>
            </a:r>
            <a:r>
              <a:rPr lang="en-US" altLang="en-US" sz="1400" i="1"/>
              <a:t>BP</a:t>
            </a:r>
            <a:r>
              <a:rPr lang="en-US" altLang="en-US" sz="1400"/>
              <a:t>, blood pressure; </a:t>
            </a:r>
            <a:r>
              <a:rPr lang="en-US" altLang="en-US" sz="1400" i="1"/>
              <a:t>RAAS</a:t>
            </a:r>
            <a:r>
              <a:rPr lang="en-US" altLang="en-US" sz="1400"/>
              <a:t>, renin angiotension aldosterone system</a:t>
            </a:r>
            <a:endParaRPr lang="en-CA" altLang="en-US"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p:txBody>
          <a:bodyPr/>
          <a:lstStyle/>
          <a:p>
            <a:pPr eaLnBrk="1" hangingPunct="1"/>
            <a:r>
              <a:rPr lang="en-CA" altLang="en-US">
                <a:ea typeface="MS PGothic" charset="-128"/>
              </a:rPr>
              <a:t>Key Messages</a:t>
            </a:r>
          </a:p>
        </p:txBody>
      </p:sp>
      <p:sp>
        <p:nvSpPr>
          <p:cNvPr id="47106" name="Content Placeholder 2"/>
          <p:cNvSpPr>
            <a:spLocks noGrp="1"/>
          </p:cNvSpPr>
          <p:nvPr>
            <p:ph type="body" idx="4294967295"/>
          </p:nvPr>
        </p:nvSpPr>
        <p:spPr>
          <a:xfrm>
            <a:off x="628650" y="1481138"/>
            <a:ext cx="7886700" cy="4329112"/>
          </a:xfrm>
        </p:spPr>
        <p:txBody>
          <a:bodyPr/>
          <a:lstStyle/>
          <a:p>
            <a:r>
              <a:rPr lang="en-US" altLang="en-US" sz="2400" b="0">
                <a:ea typeface="MS PGothic" charset="-128"/>
              </a:rPr>
              <a:t>Heart failure is still under-recognized and misdiagnosed. This has significant clinical implications as the prognosis of untreated or undertreated heart failure is poor, and yet very effective proven therapies are widely available to most people</a:t>
            </a:r>
          </a:p>
          <a:p>
            <a:r>
              <a:rPr lang="en-US" altLang="en-US" sz="2400" b="0">
                <a:ea typeface="MS PGothic" charset="-128"/>
              </a:rPr>
              <a:t>Diabetes can cause heart failure independently of ischemic heart disease by causing a diabetic cardiomyopathy that may manifest in the setting of normal or reduced left ventricular ejection fraction</a:t>
            </a:r>
          </a:p>
          <a:p>
            <a:r>
              <a:rPr lang="en-US" altLang="en-US" sz="2400" b="0">
                <a:ea typeface="MS PGothic" charset="-128"/>
              </a:rPr>
              <a:t>The incidence of heart failure is 2- to 4-fold higher in people with diabetes compared to those without and, when present, occurs at an earlier age</a:t>
            </a:r>
          </a:p>
        </p:txBody>
      </p:sp>
      <p:sp>
        <p:nvSpPr>
          <p:cNvPr id="104454"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idx="4294967295"/>
          </p:nvPr>
        </p:nvSpPr>
        <p:spPr/>
        <p:txBody>
          <a:bodyPr/>
          <a:lstStyle/>
          <a:p>
            <a:pPr eaLnBrk="1" hangingPunct="1"/>
            <a:r>
              <a:rPr lang="en-CA" altLang="en-US">
                <a:ea typeface="MS PGothic" charset="-128"/>
              </a:rPr>
              <a:t>Key Messages</a:t>
            </a:r>
          </a:p>
        </p:txBody>
      </p:sp>
      <p:sp>
        <p:nvSpPr>
          <p:cNvPr id="48130" name="Content Placeholder 2"/>
          <p:cNvSpPr>
            <a:spLocks noGrp="1"/>
          </p:cNvSpPr>
          <p:nvPr>
            <p:ph type="body" idx="4294967295"/>
          </p:nvPr>
        </p:nvSpPr>
        <p:spPr/>
        <p:txBody>
          <a:bodyPr/>
          <a:lstStyle/>
          <a:p>
            <a:r>
              <a:rPr lang="en-US" altLang="en-US" sz="2400" b="0">
                <a:ea typeface="MS PGothic" charset="-128"/>
              </a:rPr>
              <a:t>Even though heart failure in people with diabetes should be treated similarly to heart failure in those without diabetes, they are less likely to receive appropriate therapies. The presence of diabetes should not affect the decision for treatment of heart failure. </a:t>
            </a:r>
          </a:p>
          <a:p>
            <a:r>
              <a:rPr lang="en-US" altLang="en-US" sz="2400" b="0">
                <a:ea typeface="MS PGothic" charset="-128"/>
              </a:rPr>
              <a:t>Comorbidities, such as renal dysfunction and propensity for hyperkalemia, are more prevalent in people with diabetes and may influence heart failure drug doses and monitoring of therapy but not therapeutic targets</a:t>
            </a:r>
          </a:p>
          <a:p>
            <a:pPr>
              <a:buFont typeface="Arial" charset="0"/>
              <a:buNone/>
            </a:pPr>
            <a:endParaRPr lang="en-CA" altLang="en-US" sz="2400" b="0">
              <a:ea typeface="MS PGothic" charset="-128"/>
            </a:endParaRPr>
          </a:p>
        </p:txBody>
      </p:sp>
      <p:sp>
        <p:nvSpPr>
          <p:cNvPr id="155653"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p:txBody>
          <a:bodyPr/>
          <a:lstStyle/>
          <a:p>
            <a:r>
              <a:rPr lang="en-US" altLang="en-US" sz="4000">
                <a:ea typeface="MS PGothic" charset="-128"/>
              </a:rPr>
              <a:t>Key Messages for People with Diabetes</a:t>
            </a:r>
            <a:endParaRPr lang="en-CA" altLang="en-US" sz="4000">
              <a:ea typeface="MS PGothic" charset="-128"/>
            </a:endParaRPr>
          </a:p>
        </p:txBody>
      </p:sp>
      <p:sp>
        <p:nvSpPr>
          <p:cNvPr id="49154" name="Rectangle 3"/>
          <p:cNvSpPr>
            <a:spLocks noGrp="1"/>
          </p:cNvSpPr>
          <p:nvPr>
            <p:ph type="body" idx="4294967295"/>
          </p:nvPr>
        </p:nvSpPr>
        <p:spPr>
          <a:xfrm>
            <a:off x="628650" y="1752600"/>
            <a:ext cx="8064500" cy="4824413"/>
          </a:xfrm>
        </p:spPr>
        <p:txBody>
          <a:bodyPr/>
          <a:lstStyle/>
          <a:p>
            <a:r>
              <a:rPr lang="en-US" altLang="en-US" sz="2200" b="0">
                <a:ea typeface="MS PGothic" charset="-128"/>
              </a:rPr>
              <a:t>Heart failure is a type of heart disease in which the heart no longer pumps sufficient blood to meet the body</a:t>
            </a:r>
            <a:r>
              <a:rPr lang="ja-JP" altLang="en-US" sz="2200" b="0">
                <a:ea typeface="MS PGothic" charset="-128"/>
              </a:rPr>
              <a:t>’</a:t>
            </a:r>
            <a:r>
              <a:rPr lang="en-US" altLang="ja-JP" sz="2200" b="0">
                <a:ea typeface="MS PGothic" charset="-128"/>
              </a:rPr>
              <a:t>s needs. Diabetes is a risk factor for heart failure</a:t>
            </a:r>
          </a:p>
          <a:p>
            <a:r>
              <a:rPr lang="en-US" altLang="en-US" sz="2200" b="0">
                <a:ea typeface="MS PGothic" charset="-128"/>
              </a:rPr>
              <a:t>Symptoms of heart failure include shortness of breath, persistent coughing, fatigue, chest pain, weight gain, or swelling of the feet, ankles and legs</a:t>
            </a:r>
          </a:p>
          <a:p>
            <a:r>
              <a:rPr lang="en-US" altLang="en-US" sz="2200" b="0">
                <a:ea typeface="MS PGothic" charset="-128"/>
              </a:rPr>
              <a:t>A number of effective drug treatments are available to keep heart failure in check.  Your healthcare provider will discuss these with you</a:t>
            </a:r>
          </a:p>
          <a:p>
            <a:r>
              <a:rPr lang="en-US" altLang="en-US" sz="2200" b="0">
                <a:ea typeface="MS PGothic" charset="-128"/>
              </a:rPr>
              <a:t>Certain glucose lowering medications have the potential to worsen or help heart failure. If you have heart failure, this will influence which glucose lowering medications your healthcare provider selects for you</a:t>
            </a:r>
            <a:endParaRPr lang="en-CA" altLang="en-US" sz="2200" b="0">
              <a:ea typeface="MS PGothic" charset="-128"/>
            </a:endParaRPr>
          </a:p>
        </p:txBody>
      </p:sp>
      <p:sp>
        <p:nvSpPr>
          <p:cNvPr id="149509"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4"/>
          <p:cNvSpPr>
            <a:spLocks noGrp="1"/>
          </p:cNvSpPr>
          <p:nvPr>
            <p:ph type="title"/>
          </p:nvPr>
        </p:nvSpPr>
        <p:spPr>
          <a:xfrm>
            <a:off x="666750" y="147638"/>
            <a:ext cx="7886700" cy="1325562"/>
          </a:xfrm>
        </p:spPr>
        <p:txBody>
          <a:bodyPr/>
          <a:lstStyle/>
          <a:p>
            <a:pPr algn="ctr"/>
            <a:r>
              <a:rPr lang="en-US" altLang="en-US" sz="3600" b="0">
                <a:ea typeface="MS PGothic" charset="-128"/>
              </a:rPr>
              <a:t>Visit </a:t>
            </a:r>
            <a:r>
              <a:rPr lang="en-US" altLang="en-US" sz="3600">
                <a:ea typeface="MS PGothic" charset="-128"/>
              </a:rPr>
              <a:t>guidelines.diabetes.ca</a:t>
            </a:r>
            <a:r>
              <a:rPr lang="en-US" altLang="en-US" sz="3600" b="0">
                <a:ea typeface="MS PGothic" charset="-128"/>
              </a:rPr>
              <a:t> </a:t>
            </a:r>
            <a:br>
              <a:rPr lang="en-US" altLang="en-US" sz="3600" b="0">
                <a:ea typeface="MS PGothic" charset="-128"/>
              </a:rPr>
            </a:br>
            <a:endParaRPr lang="en-US" altLang="en-US" sz="3600" b="0">
              <a:ea typeface="MS PGothic" charset="-128"/>
            </a:endParaRPr>
          </a:p>
        </p:txBody>
      </p:sp>
      <p:pic>
        <p:nvPicPr>
          <p:cNvPr id="5017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641350" y="0"/>
            <a:ext cx="7886700" cy="1325563"/>
          </a:xfrm>
        </p:spPr>
        <p:txBody>
          <a:bodyPr/>
          <a:lstStyle/>
          <a:p>
            <a:pPr algn="ctr"/>
            <a:r>
              <a:rPr lang="en-US" altLang="en-US">
                <a:ea typeface="MS PGothic" charset="-128"/>
              </a:rPr>
              <a:t>Or download the App</a:t>
            </a:r>
          </a:p>
        </p:txBody>
      </p:sp>
      <p:pic>
        <p:nvPicPr>
          <p:cNvPr id="5120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idx="4294967295"/>
          </p:nvPr>
        </p:nvSpPr>
        <p:spPr/>
        <p:txBody>
          <a:bodyPr/>
          <a:lstStyle/>
          <a:p>
            <a:r>
              <a:rPr lang="en-US" altLang="en-US">
                <a:latin typeface="Arial" charset="0"/>
                <a:ea typeface="MS PGothic" charset="-128"/>
              </a:rPr>
              <a:t>Diabetes Canada Clinical Practice Guidelines</a:t>
            </a:r>
          </a:p>
        </p:txBody>
      </p:sp>
      <p:sp>
        <p:nvSpPr>
          <p:cNvPr id="52226" name="Content Placeholder 2"/>
          <p:cNvSpPr>
            <a:spLocks noGrp="1"/>
          </p:cNvSpPr>
          <p:nvPr>
            <p:ph idx="4294967295"/>
          </p:nvPr>
        </p:nvSpPr>
        <p:spPr/>
        <p:txBody>
          <a:bodyPr/>
          <a:lstStyle/>
          <a:p>
            <a:pPr marL="0" indent="0">
              <a:buFontTx/>
              <a:buNone/>
            </a:pPr>
            <a:endParaRPr lang="en-US" altLang="en-US">
              <a:ea typeface="MS PGothic" charset="-128"/>
              <a:hlinkClick r:id="rId3"/>
            </a:endParaRPr>
          </a:p>
          <a:p>
            <a:pPr marL="0" indent="0">
              <a:buFontTx/>
              <a:buNone/>
            </a:pPr>
            <a:r>
              <a:rPr lang="en-US" altLang="en-US">
                <a:solidFill>
                  <a:srgbClr val="C00000"/>
                </a:solidFill>
                <a:ea typeface="MS PGothic" charset="-128"/>
                <a:hlinkClick r:id="rId3"/>
              </a:rPr>
              <a:t>www.guidelines.diabetes.ca</a:t>
            </a:r>
            <a:r>
              <a:rPr lang="en-US" altLang="en-US">
                <a:solidFill>
                  <a:srgbClr val="C00000"/>
                </a:solidFill>
                <a:ea typeface="MS PGothic" charset="-128"/>
              </a:rPr>
              <a:t> </a:t>
            </a:r>
            <a:r>
              <a:rPr lang="en-US" altLang="en-US">
                <a:solidFill>
                  <a:schemeClr val="accent1"/>
                </a:solidFill>
                <a:ea typeface="MS PGothic" charset="-128"/>
              </a:rPr>
              <a:t>– for health-care providers</a:t>
            </a:r>
          </a:p>
          <a:p>
            <a:pPr marL="0" indent="0">
              <a:buFontTx/>
              <a:buNone/>
            </a:pPr>
            <a:endParaRPr lang="en-US" altLang="en-US">
              <a:ea typeface="MS PGothic" charset="-128"/>
            </a:endParaRPr>
          </a:p>
          <a:p>
            <a:pPr marL="0" indent="0">
              <a:buFontTx/>
              <a:buNone/>
            </a:pPr>
            <a:r>
              <a:rPr lang="en-US" altLang="en-US">
                <a:ea typeface="MS PGothic" charset="-128"/>
              </a:rPr>
              <a:t>1-800-BANTING (226-8464)</a:t>
            </a:r>
          </a:p>
          <a:p>
            <a:pPr marL="0" indent="0">
              <a:buFontTx/>
              <a:buNone/>
            </a:pPr>
            <a:endParaRPr lang="en-US" altLang="en-US">
              <a:ea typeface="MS PGothic" charset="-128"/>
            </a:endParaRPr>
          </a:p>
          <a:p>
            <a:pPr marL="0" indent="0">
              <a:buFontTx/>
              <a:buNone/>
            </a:pPr>
            <a:r>
              <a:rPr lang="en-US" altLang="en-US">
                <a:ea typeface="MS PGothic" charset="-128"/>
                <a:hlinkClick r:id="rId4"/>
              </a:rPr>
              <a:t>www.diabetes.ca </a:t>
            </a:r>
            <a:r>
              <a:rPr lang="en-US" altLang="en-US">
                <a:solidFill>
                  <a:schemeClr val="accent1"/>
                </a:solidFill>
                <a:ea typeface="MS PGothic" charset="-128"/>
              </a:rPr>
              <a:t>– for people with diabetes</a:t>
            </a:r>
          </a:p>
          <a:p>
            <a:pPr marL="0" indent="0">
              <a:buFontTx/>
              <a:buNone/>
            </a:pPr>
            <a:endParaRPr lang="en-US" altLang="en-US">
              <a:solidFill>
                <a:schemeClr val="accent1"/>
              </a:solidFill>
              <a:ea typeface="MS PGothic" charset="-128"/>
            </a:endParaRPr>
          </a:p>
          <a:p>
            <a:pPr marL="0" indent="0"/>
            <a:endParaRPr lang="en-US" altLang="en-US">
              <a:ea typeface="MS PGothic"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r>
              <a:rPr lang="en-CA" altLang="en-US">
                <a:ea typeface="MS PGothic" charset="-128"/>
              </a:rPr>
              <a:t>Key Changes</a:t>
            </a:r>
          </a:p>
        </p:txBody>
      </p:sp>
      <p:sp>
        <p:nvSpPr>
          <p:cNvPr id="18434" name="Content Placeholder 2"/>
          <p:cNvSpPr>
            <a:spLocks noGrp="1"/>
          </p:cNvSpPr>
          <p:nvPr>
            <p:ph type="body" idx="4294967295"/>
          </p:nvPr>
        </p:nvSpPr>
        <p:spPr/>
        <p:txBody>
          <a:bodyPr/>
          <a:lstStyle/>
          <a:p>
            <a:r>
              <a:rPr lang="en-CA" altLang="ja-JP" sz="2400" b="0">
                <a:ea typeface="MS PGothic" charset="-128"/>
              </a:rPr>
              <a:t>New information on</a:t>
            </a:r>
          </a:p>
          <a:p>
            <a:pPr lvl="1"/>
            <a:r>
              <a:rPr lang="en-CA" altLang="ja-JP" sz="2400">
                <a:latin typeface="Open Sans" charset="0"/>
              </a:rPr>
              <a:t>The use of DPP4 inhibitor and GLP1 receptor agonists in people with type 2 diabetes and heart failure</a:t>
            </a:r>
          </a:p>
          <a:p>
            <a:pPr lvl="1"/>
            <a:r>
              <a:rPr lang="en-CA" altLang="ja-JP" sz="2400">
                <a:latin typeface="Open Sans" charset="0"/>
              </a:rPr>
              <a:t>Role of SGLT2 inhibitor in patients with established CVD to reduce heart failure hospitalization</a:t>
            </a:r>
          </a:p>
          <a:p>
            <a:pPr lvl="1"/>
            <a:r>
              <a:rPr lang="en-CA" altLang="ja-JP" sz="2400">
                <a:latin typeface="Open Sans" charset="0"/>
              </a:rPr>
              <a:t>Role of sacubritril/valsartan in patients with heart failure with reduced ejection fraction (HFrEF)</a:t>
            </a:r>
            <a:endParaRPr lang="en-CA" altLang="ja-JP" sz="2400" b="1">
              <a:latin typeface="Open Sans" charset="0"/>
            </a:endParaRPr>
          </a:p>
          <a:p>
            <a:pPr lvl="1"/>
            <a:endParaRPr lang="en-CA" altLang="ja-JP" sz="2400" b="1">
              <a:latin typeface="Open Sans" charset="0"/>
            </a:endParaRPr>
          </a:p>
        </p:txBody>
      </p:sp>
      <p:sp>
        <p:nvSpPr>
          <p:cNvPr id="184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7350"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
        <p:nvSpPr>
          <p:cNvPr id="18438" name="Text Box 6"/>
          <p:cNvSpPr txBox="1">
            <a:spLocks noChangeArrowheads="1"/>
          </p:cNvSpPr>
          <p:nvPr/>
        </p:nvSpPr>
        <p:spPr bwMode="auto">
          <a:xfrm>
            <a:off x="628650" y="6283325"/>
            <a:ext cx="5994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CVD,</a:t>
            </a:r>
            <a:r>
              <a:rPr lang="en-US" altLang="en-US" sz="1400"/>
              <a:t> cardiovascular disease</a:t>
            </a:r>
            <a:endParaRPr lang="en-CA" altLang="en-US" sz="14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Content Placeholder 2"/>
          <p:cNvSpPr>
            <a:spLocks noGrp="1"/>
          </p:cNvSpPr>
          <p:nvPr>
            <p:ph idx="4294967295"/>
          </p:nvPr>
        </p:nvSpPr>
        <p:spPr>
          <a:xfrm>
            <a:off x="708025" y="1730375"/>
            <a:ext cx="7775575" cy="4333875"/>
          </a:xfrm>
        </p:spPr>
        <p:txBody>
          <a:bodyPr/>
          <a:lstStyle/>
          <a:p>
            <a:pPr>
              <a:lnSpc>
                <a:spcPct val="120000"/>
              </a:lnSpc>
              <a:buClr>
                <a:srgbClr val="FF0000"/>
              </a:buClr>
              <a:buSzPct val="125000"/>
              <a:buFont typeface="Wingdings" charset="2"/>
              <a:buChar char="ü"/>
            </a:pPr>
            <a:r>
              <a:rPr lang="en-US" altLang="en-US" sz="2400" b="0">
                <a:ea typeface="MS PGothic" charset="-128"/>
              </a:rPr>
              <a:t>Treat heart failure in people with diabetes the </a:t>
            </a:r>
            <a:r>
              <a:rPr lang="en-US" altLang="en-US" sz="2400">
                <a:ea typeface="MS PGothic" charset="-128"/>
              </a:rPr>
              <a:t>SAME</a:t>
            </a:r>
            <a:r>
              <a:rPr lang="en-US" altLang="en-US" sz="2400" b="0">
                <a:ea typeface="MS PGothic" charset="-128"/>
              </a:rPr>
              <a:t> as you would a person without diabetes</a:t>
            </a:r>
          </a:p>
          <a:p>
            <a:pPr>
              <a:lnSpc>
                <a:spcPct val="120000"/>
              </a:lnSpc>
              <a:buClr>
                <a:srgbClr val="FF0000"/>
              </a:buClr>
              <a:buSzPct val="125000"/>
              <a:buFont typeface="Wingdings" charset="2"/>
              <a:buChar char="ü"/>
            </a:pPr>
            <a:r>
              <a:rPr lang="en-US" altLang="en-US" sz="2400" b="0">
                <a:ea typeface="MS PGothic" charset="-128"/>
              </a:rPr>
              <a:t>METFORMIN recommended if eGFR &gt;30 mL/min/1.73 m</a:t>
            </a:r>
            <a:r>
              <a:rPr lang="en-US" altLang="en-US" sz="2400" b="0" baseline="30000">
                <a:ea typeface="MS PGothic" charset="-128"/>
              </a:rPr>
              <a:t>2</a:t>
            </a:r>
          </a:p>
          <a:p>
            <a:pPr>
              <a:lnSpc>
                <a:spcPct val="120000"/>
              </a:lnSpc>
              <a:buClr>
                <a:srgbClr val="FF0000"/>
              </a:buClr>
              <a:buSzPct val="125000"/>
              <a:buFont typeface="Wingdings" charset="2"/>
              <a:buChar char="ü"/>
            </a:pPr>
            <a:r>
              <a:rPr lang="en-US" altLang="en-US" sz="2400" b="0">
                <a:ea typeface="MS PGothic" charset="-128"/>
              </a:rPr>
              <a:t>If eGFR &lt;60 mL/min, use Renin Angiotensin Aldosterone system or sacubitril/valsartan blockade carefully</a:t>
            </a:r>
          </a:p>
          <a:p>
            <a:pPr>
              <a:lnSpc>
                <a:spcPct val="120000"/>
              </a:lnSpc>
              <a:buClr>
                <a:srgbClr val="FF0000"/>
              </a:buClr>
              <a:buSzPct val="125000"/>
              <a:buFont typeface="Wingdings" charset="2"/>
              <a:buChar char="ü"/>
            </a:pPr>
            <a:r>
              <a:rPr lang="en-US" altLang="en-US" sz="2400" b="0">
                <a:ea typeface="MS PGothic" charset="-128"/>
              </a:rPr>
              <a:t>Do NOT use thiazolidinediones</a:t>
            </a:r>
          </a:p>
          <a:p>
            <a:pPr>
              <a:lnSpc>
                <a:spcPct val="120000"/>
              </a:lnSpc>
              <a:buClr>
                <a:srgbClr val="FF0000"/>
              </a:buClr>
              <a:buSzPct val="125000"/>
              <a:buFont typeface="Wingdings" charset="2"/>
              <a:buChar char="ü"/>
            </a:pPr>
            <a:r>
              <a:rPr lang="en-US" altLang="en-US" sz="2400" b="0">
                <a:ea typeface="MS PGothic" charset="-128"/>
              </a:rPr>
              <a:t>Avoid saxagliptin in patients with heart failure and diabetes</a:t>
            </a:r>
          </a:p>
        </p:txBody>
      </p:sp>
      <p:sp>
        <p:nvSpPr>
          <p:cNvPr id="19458" name="Title 1"/>
          <p:cNvSpPr>
            <a:spLocks noGrp="1"/>
          </p:cNvSpPr>
          <p:nvPr>
            <p:ph type="title" idx="4294967295"/>
          </p:nvPr>
        </p:nvSpPr>
        <p:spPr>
          <a:xfrm>
            <a:off x="330200" y="609600"/>
            <a:ext cx="8416925" cy="949325"/>
          </a:xfrm>
        </p:spPr>
        <p:txBody>
          <a:bodyPr/>
          <a:lstStyle/>
          <a:p>
            <a:r>
              <a:rPr lang="en-CA" altLang="en-US" sz="4000">
                <a:ea typeface="MS PGothic" charset="-128"/>
              </a:rPr>
              <a:t>Diabetes in Heart Failure Checklist</a:t>
            </a:r>
          </a:p>
        </p:txBody>
      </p:sp>
      <p:sp>
        <p:nvSpPr>
          <p:cNvPr id="175109"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Content Placeholder 2"/>
          <p:cNvSpPr>
            <a:spLocks noGrp="1"/>
          </p:cNvSpPr>
          <p:nvPr>
            <p:ph idx="4294967295"/>
          </p:nvPr>
        </p:nvSpPr>
        <p:spPr>
          <a:xfrm>
            <a:off x="990600" y="1752600"/>
            <a:ext cx="7443788" cy="4124325"/>
          </a:xfrm>
        </p:spPr>
        <p:txBody>
          <a:bodyPr/>
          <a:lstStyle/>
          <a:p>
            <a:pPr eaLnBrk="1" hangingPunct="1">
              <a:lnSpc>
                <a:spcPct val="120000"/>
              </a:lnSpc>
            </a:pPr>
            <a:r>
              <a:rPr lang="en-US" altLang="en-US" sz="2000" b="0">
                <a:ea typeface="MS PGothic" charset="-128"/>
              </a:rPr>
              <a:t>Diabetic cardiomyopathy</a:t>
            </a:r>
          </a:p>
          <a:p>
            <a:pPr eaLnBrk="1" hangingPunct="1">
              <a:lnSpc>
                <a:spcPct val="120000"/>
              </a:lnSpc>
            </a:pPr>
            <a:r>
              <a:rPr lang="en-US" altLang="en-US" sz="2000" b="0">
                <a:ea typeface="MS PGothic" charset="-128"/>
              </a:rPr>
              <a:t>2 to 4-fold increase incidence of heart failure in diabetes</a:t>
            </a:r>
          </a:p>
          <a:p>
            <a:pPr eaLnBrk="1" hangingPunct="1">
              <a:lnSpc>
                <a:spcPct val="120000"/>
              </a:lnSpc>
            </a:pPr>
            <a:r>
              <a:rPr lang="en-US" altLang="en-US" sz="2000" b="0">
                <a:ea typeface="MS PGothic" charset="-128"/>
              </a:rPr>
              <a:t>Asymptomatic abnormalities of ventricular systolic and diastolic function, independent of ischemic heart disease or systemic hypertension</a:t>
            </a:r>
          </a:p>
          <a:p>
            <a:pPr eaLnBrk="1" hangingPunct="1">
              <a:lnSpc>
                <a:spcPct val="120000"/>
              </a:lnSpc>
            </a:pPr>
            <a:r>
              <a:rPr lang="en-US" altLang="en-US" sz="2000" b="0">
                <a:ea typeface="MS PGothic" charset="-128"/>
              </a:rPr>
              <a:t>Independent risk factors for heart failure</a:t>
            </a:r>
          </a:p>
          <a:p>
            <a:pPr lvl="1" eaLnBrk="1" hangingPunct="1">
              <a:lnSpc>
                <a:spcPct val="120000"/>
              </a:lnSpc>
            </a:pPr>
            <a:r>
              <a:rPr lang="en-US" altLang="en-US" sz="2000">
                <a:latin typeface="Open Sans" charset="0"/>
              </a:rPr>
              <a:t>Elevated A1C</a:t>
            </a:r>
          </a:p>
          <a:p>
            <a:pPr lvl="1" eaLnBrk="1" hangingPunct="1">
              <a:lnSpc>
                <a:spcPct val="120000"/>
              </a:lnSpc>
            </a:pPr>
            <a:r>
              <a:rPr lang="en-US" altLang="en-US" sz="2000">
                <a:latin typeface="Open Sans" charset="0"/>
              </a:rPr>
              <a:t>Albuminuria</a:t>
            </a:r>
          </a:p>
          <a:p>
            <a:pPr lvl="1" eaLnBrk="1" hangingPunct="1">
              <a:lnSpc>
                <a:spcPct val="120000"/>
              </a:lnSpc>
              <a:spcBef>
                <a:spcPts val="925"/>
              </a:spcBef>
              <a:buFont typeface="Arial" charset="0"/>
              <a:buNone/>
            </a:pPr>
            <a:r>
              <a:rPr lang="en-US" altLang="en-US" sz="2000" i="1">
                <a:latin typeface="Open Sans" charset="0"/>
              </a:rPr>
              <a:t>Underlying ischemic heart disease should be ruled out.</a:t>
            </a:r>
          </a:p>
          <a:p>
            <a:pPr eaLnBrk="1" hangingPunct="1">
              <a:lnSpc>
                <a:spcPct val="120000"/>
              </a:lnSpc>
              <a:buFont typeface="Arial" charset="0"/>
              <a:buNone/>
            </a:pPr>
            <a:endParaRPr lang="en-US" altLang="en-US" sz="2000" b="0">
              <a:ea typeface="MS PGothic" charset="-128"/>
            </a:endParaRPr>
          </a:p>
        </p:txBody>
      </p:sp>
      <p:sp>
        <p:nvSpPr>
          <p:cNvPr id="21506" name="Title 1"/>
          <p:cNvSpPr>
            <a:spLocks noGrp="1"/>
          </p:cNvSpPr>
          <p:nvPr>
            <p:ph type="title" idx="4294967295"/>
          </p:nvPr>
        </p:nvSpPr>
        <p:spPr/>
        <p:txBody>
          <a:bodyPr/>
          <a:lstStyle/>
          <a:p>
            <a:r>
              <a:rPr lang="en-CA" altLang="en-US" sz="3200">
                <a:ea typeface="MS PGothic" charset="-128"/>
              </a:rPr>
              <a:t>Diabetes → Increased Risk of Heart Failure Independent of Ischemia</a:t>
            </a:r>
          </a:p>
        </p:txBody>
      </p:sp>
      <p:sp>
        <p:nvSpPr>
          <p:cNvPr id="177156"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730250" y="2566988"/>
            <a:ext cx="7772400" cy="1143000"/>
          </a:xfrm>
        </p:spPr>
        <p:txBody>
          <a:bodyPr/>
          <a:lstStyle/>
          <a:p>
            <a:pPr algn="ctr">
              <a:lnSpc>
                <a:spcPct val="100000"/>
              </a:lnSpc>
            </a:pPr>
            <a:r>
              <a:rPr lang="en-US" altLang="en-US" sz="3600">
                <a:solidFill>
                  <a:srgbClr val="1F4E79"/>
                </a:solidFill>
                <a:ea typeface="MS PGothic" charset="-128"/>
              </a:rPr>
              <a:t>Use the same heart failure therapies in people with diabetes as you would in people without diabetes based on the </a:t>
            </a:r>
            <a:r>
              <a:rPr lang="en-US" altLang="en-US" sz="3600" i="1">
                <a:solidFill>
                  <a:srgbClr val="1F4E79"/>
                </a:solidFill>
                <a:ea typeface="MS PGothic" charset="-128"/>
              </a:rPr>
              <a:t>Canadian Cardiovascular Society (CCS)</a:t>
            </a:r>
            <a:r>
              <a:rPr lang="en-US" altLang="en-US" sz="3600">
                <a:solidFill>
                  <a:srgbClr val="1F4E79"/>
                </a:solidFill>
                <a:ea typeface="MS PGothic" charset="-128"/>
              </a:rPr>
              <a:t> Recommendations </a:t>
            </a:r>
            <a:br>
              <a:rPr lang="en-US" altLang="en-US" sz="3600">
                <a:solidFill>
                  <a:srgbClr val="1F4E79"/>
                </a:solidFill>
                <a:ea typeface="MS PGothic" charset="-128"/>
              </a:rPr>
            </a:br>
            <a:r>
              <a:rPr lang="en-US" altLang="en-US" sz="3600">
                <a:solidFill>
                  <a:srgbClr val="1F4E79"/>
                </a:solidFill>
                <a:ea typeface="MS PGothic" charset="-128"/>
              </a:rPr>
              <a:t>(</a:t>
            </a:r>
            <a:r>
              <a:rPr lang="en-US" altLang="en-US" sz="3600" u="sng">
                <a:solidFill>
                  <a:srgbClr val="00B2EB"/>
                </a:solidFill>
                <a:ea typeface="MS PGothic" charset="-128"/>
              </a:rPr>
              <a:t>www.ccsguidelineprograms.ca</a:t>
            </a:r>
            <a:r>
              <a:rPr lang="en-US" altLang="en-US" sz="3600">
                <a:solidFill>
                  <a:srgbClr val="1F4E79"/>
                </a:solidFill>
                <a:ea typeface="MS PGothic" charset="-128"/>
              </a:rPr>
              <a:t>)</a:t>
            </a:r>
          </a:p>
        </p:txBody>
      </p:sp>
      <p:sp>
        <p:nvSpPr>
          <p:cNvPr id="179203" name="Text Box 3"/>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ontent Placeholder 2"/>
          <p:cNvSpPr>
            <a:spLocks noGrp="1"/>
          </p:cNvSpPr>
          <p:nvPr>
            <p:ph idx="4294967295"/>
          </p:nvPr>
        </p:nvSpPr>
        <p:spPr>
          <a:xfrm>
            <a:off x="990600" y="1752600"/>
            <a:ext cx="7775575" cy="4114800"/>
          </a:xfrm>
        </p:spPr>
        <p:txBody>
          <a:bodyPr/>
          <a:lstStyle/>
          <a:p>
            <a:pPr eaLnBrk="1" hangingPunct="1">
              <a:lnSpc>
                <a:spcPct val="100000"/>
              </a:lnSpc>
            </a:pPr>
            <a:r>
              <a:rPr lang="en-US" altLang="en-US" b="0">
                <a:ea typeface="MS PGothic" charset="-128"/>
              </a:rPr>
              <a:t>Beta-blocker for systolic heart failure if indicated</a:t>
            </a:r>
          </a:p>
          <a:p>
            <a:pPr eaLnBrk="1" hangingPunct="1">
              <a:lnSpc>
                <a:spcPct val="100000"/>
              </a:lnSpc>
            </a:pPr>
            <a:r>
              <a:rPr lang="en-US" altLang="en-US" b="0">
                <a:ea typeface="MS PGothic" charset="-128"/>
              </a:rPr>
              <a:t>Same target drug dose as indicated by CCS</a:t>
            </a:r>
          </a:p>
          <a:p>
            <a:pPr eaLnBrk="1" hangingPunct="1">
              <a:lnSpc>
                <a:spcPct val="100000"/>
              </a:lnSpc>
            </a:pPr>
            <a:r>
              <a:rPr lang="en-US" altLang="en-US" b="0">
                <a:ea typeface="MS PGothic" charset="-128"/>
              </a:rPr>
              <a:t>If eGFR &lt;60 mL/min/1.73 m</a:t>
            </a:r>
            <a:r>
              <a:rPr lang="en-US" altLang="en-US" b="0" baseline="30000">
                <a:ea typeface="MS PGothic" charset="-128"/>
              </a:rPr>
              <a:t>2</a:t>
            </a:r>
          </a:p>
          <a:p>
            <a:pPr lvl="1" eaLnBrk="1" hangingPunct="1">
              <a:lnSpc>
                <a:spcPct val="100000"/>
              </a:lnSpc>
            </a:pPr>
            <a:r>
              <a:rPr lang="en-US" altLang="en-US">
                <a:latin typeface="Open Sans" charset="0"/>
              </a:rPr>
              <a:t>Starting dose of ACEi/ARB should be halved with gradual up-titration</a:t>
            </a:r>
          </a:p>
          <a:p>
            <a:pPr lvl="1" eaLnBrk="1" hangingPunct="1">
              <a:lnSpc>
                <a:spcPct val="100000"/>
              </a:lnSpc>
            </a:pPr>
            <a:r>
              <a:rPr lang="en-US" altLang="en-US">
                <a:latin typeface="Open Sans" charset="0"/>
              </a:rPr>
              <a:t>Monitor electrolytes, creatinine, BP, weight within 7-10 days of starting</a:t>
            </a:r>
            <a:r>
              <a:rPr lang="en-US" altLang="en-US"/>
              <a:t>			</a:t>
            </a:r>
          </a:p>
        </p:txBody>
      </p:sp>
      <p:sp>
        <p:nvSpPr>
          <p:cNvPr id="25602" name="Title 2"/>
          <p:cNvSpPr>
            <a:spLocks noGrp="1"/>
          </p:cNvSpPr>
          <p:nvPr>
            <p:ph type="title" idx="4294967295"/>
          </p:nvPr>
        </p:nvSpPr>
        <p:spPr/>
        <p:txBody>
          <a:bodyPr/>
          <a:lstStyle/>
          <a:p>
            <a:r>
              <a:rPr lang="en-CA" altLang="en-US" sz="3600">
                <a:ea typeface="MS PGothic" charset="-128"/>
              </a:rPr>
              <a:t>Use Same Treatments as in People without Diabetes…</a:t>
            </a:r>
          </a:p>
        </p:txBody>
      </p:sp>
      <p:sp>
        <p:nvSpPr>
          <p:cNvPr id="181252"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28.  Treatment of Diabetes in People with Heart Failure</a:t>
            </a:r>
          </a:p>
        </p:txBody>
      </p:sp>
      <p:sp>
        <p:nvSpPr>
          <p:cNvPr id="25605" name="Text Box 5"/>
          <p:cNvSpPr txBox="1">
            <a:spLocks noChangeArrowheads="1"/>
          </p:cNvSpPr>
          <p:nvPr/>
        </p:nvSpPr>
        <p:spPr bwMode="auto">
          <a:xfrm>
            <a:off x="628650" y="6273800"/>
            <a:ext cx="67722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ACEi, angiotensin converting enzyme inhibitor; ARB, angiotensin receptor blocker; BP, blood pressure; CCS, Canadian Cardiovascular Society</a:t>
            </a:r>
            <a:endParaRPr lang="en-CA" altLang="en-US" sz="1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4"/>
          <p:cNvSpPr>
            <a:spLocks noGrp="1"/>
          </p:cNvSpPr>
          <p:nvPr>
            <p:ph type="title"/>
          </p:nvPr>
        </p:nvSpPr>
        <p:spPr>
          <a:xfrm>
            <a:off x="628650" y="-39688"/>
            <a:ext cx="7886700" cy="1325563"/>
          </a:xfrm>
        </p:spPr>
        <p:txBody>
          <a:bodyPr/>
          <a:lstStyle/>
          <a:p>
            <a:r>
              <a:rPr lang="en-US" altLang="en-US" sz="2800">
                <a:ea typeface="MS PGothic" charset="-128"/>
              </a:rPr>
              <a:t>Sacubitril/valsartan (LCZ696) reduced CV outcomes in HFrEF (34% had Diabetes)</a:t>
            </a:r>
          </a:p>
        </p:txBody>
      </p:sp>
      <p:sp>
        <p:nvSpPr>
          <p:cNvPr id="6" name="Rectangle 5"/>
          <p:cNvSpPr/>
          <p:nvPr/>
        </p:nvSpPr>
        <p:spPr>
          <a:xfrm>
            <a:off x="0" y="6048375"/>
            <a:ext cx="9144000" cy="80962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27651"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9663" y="1158875"/>
            <a:ext cx="6861175" cy="54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Box 7"/>
          <p:cNvSpPr txBox="1">
            <a:spLocks noChangeArrowheads="1"/>
          </p:cNvSpPr>
          <p:nvPr/>
        </p:nvSpPr>
        <p:spPr bwMode="auto">
          <a:xfrm>
            <a:off x="3411538" y="6573838"/>
            <a:ext cx="58054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en-US" altLang="en-US" sz="1600"/>
              <a:t>McMurray JJV et al. N Engl J Med 2014;371:993-1004.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2"/>
          <p:cNvSpPr>
            <a:spLocks noGrp="1"/>
          </p:cNvSpPr>
          <p:nvPr>
            <p:ph type="ctrTitle"/>
          </p:nvPr>
        </p:nvSpPr>
        <p:spPr>
          <a:xfrm>
            <a:off x="685800" y="2130425"/>
            <a:ext cx="8131175" cy="1470025"/>
          </a:xfrm>
        </p:spPr>
        <p:txBody>
          <a:bodyPr/>
          <a:lstStyle/>
          <a:p>
            <a:pPr>
              <a:lnSpc>
                <a:spcPct val="100000"/>
              </a:lnSpc>
            </a:pPr>
            <a:r>
              <a:rPr lang="en-US" altLang="en-US" sz="3700">
                <a:ea typeface="MS PGothic" charset="-128"/>
              </a:rPr>
              <a:t>Antihyperglycemic therapy in patients with diabetes with Heart Failure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12</TotalTime>
  <Words>2221</Words>
  <Application>Microsoft Macintosh PowerPoint</Application>
  <PresentationFormat>Letter Paper (8.5x11 in)</PresentationFormat>
  <Paragraphs>257</Paragraphs>
  <Slides>26</Slides>
  <Notes>11</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26</vt:i4>
      </vt:variant>
    </vt:vector>
  </HeadingPairs>
  <TitlesOfParts>
    <vt:vector size="42" baseType="lpstr">
      <vt:lpstr>Arial Unicode MS</vt:lpstr>
      <vt:lpstr>Calibri</vt:lpstr>
      <vt:lpstr>Calibri Light</vt:lpstr>
      <vt:lpstr>Lucida Grande</vt:lpstr>
      <vt:lpstr>Mangal</vt:lpstr>
      <vt:lpstr>MS PGothic</vt:lpstr>
      <vt:lpstr>ＭＳ Ｐゴシック</vt:lpstr>
      <vt:lpstr>Open Sans</vt:lpstr>
      <vt:lpstr>Open Sans Light</vt:lpstr>
      <vt:lpstr>Times New Roman</vt:lpstr>
      <vt:lpstr>Verdana</vt:lpstr>
      <vt:lpstr>Wingdings</vt:lpstr>
      <vt:lpstr>ヒラギノ角ゴ Pro W3</vt:lpstr>
      <vt:lpstr>Arial</vt:lpstr>
      <vt:lpstr>Office Theme</vt:lpstr>
      <vt:lpstr>1_Office Theme</vt:lpstr>
      <vt:lpstr>Treatment of Diabetes in People with Heart Failure </vt:lpstr>
      <vt:lpstr>PowerPoint Presentation</vt:lpstr>
      <vt:lpstr>Key Changes</vt:lpstr>
      <vt:lpstr>Diabetes in Heart Failure Checklist</vt:lpstr>
      <vt:lpstr>Diabetes → Increased Risk of Heart Failure Independent of Ischemia</vt:lpstr>
      <vt:lpstr>Use the same heart failure therapies in people with diabetes as you would in people without diabetes based on the Canadian Cardiovascular Society (CCS) Recommendations  (www.ccsguidelineprograms.ca)</vt:lpstr>
      <vt:lpstr>Use Same Treatments as in People without Diabetes…</vt:lpstr>
      <vt:lpstr>Sacubitril/valsartan (LCZ696) reduced CV outcomes in HFrEF (34% had Diabetes)</vt:lpstr>
      <vt:lpstr>Antihyperglycemic therapy in patients with diabetes with Heart Failure</vt:lpstr>
      <vt:lpstr>Metformin Use in Heart Failure Patients</vt:lpstr>
      <vt:lpstr>Metformin Use in Heart Failure Patients</vt:lpstr>
      <vt:lpstr>Use metformin in heart failure patients when eGFR &gt;30 mL/min/1.73 m2</vt:lpstr>
      <vt:lpstr>Hospitalization for Heart Failure: DPP-4 inhibitors</vt:lpstr>
      <vt:lpstr>Empagliflozin reduced hospitalization for heart failure</vt:lpstr>
      <vt:lpstr>Canagliflozin reduced hospitalization for heart failure</vt:lpstr>
      <vt:lpstr>Recommendation 1</vt:lpstr>
      <vt:lpstr>Recommendation 2</vt:lpstr>
      <vt:lpstr>Recommendations 3-4</vt:lpstr>
      <vt:lpstr>Recommendation 5</vt:lpstr>
      <vt:lpstr>Recommendation 6</vt:lpstr>
      <vt:lpstr>Key Messages</vt:lpstr>
      <vt:lpstr>Key Messages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of Diabetes in People with Heart Failure </dc:title>
  <dc:creator>Kate Campbell</dc:creator>
  <cp:lastModifiedBy>Kate Campbell</cp:lastModifiedBy>
  <cp:revision>4</cp:revision>
  <cp:lastPrinted>2017-01-20T14:54:31Z</cp:lastPrinted>
  <dcterms:created xsi:type="dcterms:W3CDTF">2018-04-09T17:37:12Z</dcterms:created>
  <dcterms:modified xsi:type="dcterms:W3CDTF">2018-10-24T02:51:18Z</dcterms:modified>
</cp:coreProperties>
</file>