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Lst>
  <p:notesMasterIdLst>
    <p:notesMasterId r:id="rId103"/>
  </p:notesMasterIdLst>
  <p:handoutMasterIdLst>
    <p:handoutMasterId r:id="rId104"/>
  </p:handoutMasterIdLst>
  <p:sldIdLst>
    <p:sldId id="324" r:id="rId3"/>
    <p:sldId id="428" r:id="rId4"/>
    <p:sldId id="330" r:id="rId5"/>
    <p:sldId id="332" r:id="rId6"/>
    <p:sldId id="333" r:id="rId7"/>
    <p:sldId id="334" r:id="rId8"/>
    <p:sldId id="335" r:id="rId9"/>
    <p:sldId id="336" r:id="rId10"/>
    <p:sldId id="337" r:id="rId11"/>
    <p:sldId id="338" r:id="rId12"/>
    <p:sldId id="339" r:id="rId13"/>
    <p:sldId id="340" r:id="rId14"/>
    <p:sldId id="341" r:id="rId15"/>
    <p:sldId id="342" r:id="rId16"/>
    <p:sldId id="344" r:id="rId17"/>
    <p:sldId id="343" r:id="rId18"/>
    <p:sldId id="345" r:id="rId19"/>
    <p:sldId id="346" r:id="rId20"/>
    <p:sldId id="347" r:id="rId21"/>
    <p:sldId id="348" r:id="rId22"/>
    <p:sldId id="426" r:id="rId23"/>
    <p:sldId id="349" r:id="rId24"/>
    <p:sldId id="350" r:id="rId25"/>
    <p:sldId id="351" r:id="rId26"/>
    <p:sldId id="352" r:id="rId27"/>
    <p:sldId id="353" r:id="rId28"/>
    <p:sldId id="354" r:id="rId29"/>
    <p:sldId id="355" r:id="rId30"/>
    <p:sldId id="356" r:id="rId31"/>
    <p:sldId id="357" r:id="rId32"/>
    <p:sldId id="358" r:id="rId33"/>
    <p:sldId id="359" r:id="rId34"/>
    <p:sldId id="360" r:id="rId35"/>
    <p:sldId id="361" r:id="rId36"/>
    <p:sldId id="362" r:id="rId37"/>
    <p:sldId id="363" r:id="rId38"/>
    <p:sldId id="364" r:id="rId39"/>
    <p:sldId id="365" r:id="rId40"/>
    <p:sldId id="366" r:id="rId41"/>
    <p:sldId id="367" r:id="rId42"/>
    <p:sldId id="368" r:id="rId43"/>
    <p:sldId id="369" r:id="rId44"/>
    <p:sldId id="370" r:id="rId45"/>
    <p:sldId id="371" r:id="rId46"/>
    <p:sldId id="372" r:id="rId47"/>
    <p:sldId id="373" r:id="rId48"/>
    <p:sldId id="374" r:id="rId49"/>
    <p:sldId id="375" r:id="rId50"/>
    <p:sldId id="376" r:id="rId51"/>
    <p:sldId id="377" r:id="rId52"/>
    <p:sldId id="378" r:id="rId53"/>
    <p:sldId id="379" r:id="rId54"/>
    <p:sldId id="380" r:id="rId55"/>
    <p:sldId id="381" r:id="rId56"/>
    <p:sldId id="382" r:id="rId57"/>
    <p:sldId id="383" r:id="rId58"/>
    <p:sldId id="384" r:id="rId59"/>
    <p:sldId id="385" r:id="rId60"/>
    <p:sldId id="386" r:id="rId61"/>
    <p:sldId id="387" r:id="rId62"/>
    <p:sldId id="388" r:id="rId63"/>
    <p:sldId id="389" r:id="rId64"/>
    <p:sldId id="390" r:id="rId65"/>
    <p:sldId id="391" r:id="rId66"/>
    <p:sldId id="392" r:id="rId67"/>
    <p:sldId id="393" r:id="rId68"/>
    <p:sldId id="394" r:id="rId69"/>
    <p:sldId id="395" r:id="rId70"/>
    <p:sldId id="396" r:id="rId71"/>
    <p:sldId id="397" r:id="rId72"/>
    <p:sldId id="398" r:id="rId73"/>
    <p:sldId id="399" r:id="rId74"/>
    <p:sldId id="400" r:id="rId75"/>
    <p:sldId id="401" r:id="rId76"/>
    <p:sldId id="402" r:id="rId77"/>
    <p:sldId id="403" r:id="rId78"/>
    <p:sldId id="404" r:id="rId79"/>
    <p:sldId id="405" r:id="rId80"/>
    <p:sldId id="406" r:id="rId81"/>
    <p:sldId id="407" r:id="rId82"/>
    <p:sldId id="408" r:id="rId83"/>
    <p:sldId id="409" r:id="rId84"/>
    <p:sldId id="410" r:id="rId85"/>
    <p:sldId id="411" r:id="rId86"/>
    <p:sldId id="412" r:id="rId87"/>
    <p:sldId id="413" r:id="rId88"/>
    <p:sldId id="414" r:id="rId89"/>
    <p:sldId id="415" r:id="rId90"/>
    <p:sldId id="416" r:id="rId91"/>
    <p:sldId id="417" r:id="rId92"/>
    <p:sldId id="418" r:id="rId93"/>
    <p:sldId id="419" r:id="rId94"/>
    <p:sldId id="420" r:id="rId95"/>
    <p:sldId id="421" r:id="rId96"/>
    <p:sldId id="422" r:id="rId97"/>
    <p:sldId id="427" r:id="rId98"/>
    <p:sldId id="425" r:id="rId99"/>
    <p:sldId id="325" r:id="rId100"/>
    <p:sldId id="326" r:id="rId101"/>
    <p:sldId id="327" r:id="rId102"/>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17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17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17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1700" kern="1200">
        <a:solidFill>
          <a:schemeClr val="tx1"/>
        </a:solidFill>
        <a:latin typeface="Calibri" charset="0"/>
        <a:ea typeface="MS PGothic" charset="-128"/>
        <a:cs typeface="+mn-cs"/>
      </a:defRPr>
    </a:lvl5pPr>
    <a:lvl6pPr marL="2286000" algn="l" defTabSz="914400" rtl="0" eaLnBrk="1" latinLnBrk="0" hangingPunct="1">
      <a:defRPr sz="1700" kern="1200">
        <a:solidFill>
          <a:schemeClr val="tx1"/>
        </a:solidFill>
        <a:latin typeface="Calibri" charset="0"/>
        <a:ea typeface="MS PGothic" charset="-128"/>
        <a:cs typeface="+mn-cs"/>
      </a:defRPr>
    </a:lvl6pPr>
    <a:lvl7pPr marL="2743200" algn="l" defTabSz="914400" rtl="0" eaLnBrk="1" latinLnBrk="0" hangingPunct="1">
      <a:defRPr sz="1700" kern="1200">
        <a:solidFill>
          <a:schemeClr val="tx1"/>
        </a:solidFill>
        <a:latin typeface="Calibri" charset="0"/>
        <a:ea typeface="MS PGothic" charset="-128"/>
        <a:cs typeface="+mn-cs"/>
      </a:defRPr>
    </a:lvl7pPr>
    <a:lvl8pPr marL="3200400" algn="l" defTabSz="914400" rtl="0" eaLnBrk="1" latinLnBrk="0" hangingPunct="1">
      <a:defRPr sz="1700" kern="1200">
        <a:solidFill>
          <a:schemeClr val="tx1"/>
        </a:solidFill>
        <a:latin typeface="Calibri" charset="0"/>
        <a:ea typeface="MS PGothic" charset="-128"/>
        <a:cs typeface="+mn-cs"/>
      </a:defRPr>
    </a:lvl8pPr>
    <a:lvl9pPr marL="3657600" algn="l" defTabSz="914400" rtl="0" eaLnBrk="1" latinLnBrk="0" hangingPunct="1">
      <a:defRPr sz="17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75" autoAdjust="0"/>
    <p:restoredTop sz="94328"/>
  </p:normalViewPr>
  <p:slideViewPr>
    <p:cSldViewPr snapToGrid="0" snapToObjects="1">
      <p:cViewPr>
        <p:scale>
          <a:sx n="75" d="100"/>
          <a:sy n="75" d="100"/>
        </p:scale>
        <p:origin x="1384"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7056"/>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9.xml"/><Relationship Id="rId102" Type="http://schemas.openxmlformats.org/officeDocument/2006/relationships/slide" Target="slides/slide100.xml"/><Relationship Id="rId103" Type="http://schemas.openxmlformats.org/officeDocument/2006/relationships/notesMaster" Target="notesMasters/notesMaster1.xml"/><Relationship Id="rId104" Type="http://schemas.openxmlformats.org/officeDocument/2006/relationships/handoutMaster" Target="handoutMasters/handoutMaster1.xml"/><Relationship Id="rId105" Type="http://schemas.openxmlformats.org/officeDocument/2006/relationships/presProps" Target="presProps.xml"/><Relationship Id="rId106" Type="http://schemas.openxmlformats.org/officeDocument/2006/relationships/viewProps" Target="viewProps.xml"/><Relationship Id="rId107"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8"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00" Type="http://schemas.openxmlformats.org/officeDocument/2006/relationships/slide" Target="slides/slide98.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20AE4C00-8E54-3A49-87FE-0B4DFBBD635B}"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11125587-BE80-B94D-B9A4-B182D3F9D895}" type="slidenum">
              <a:rPr lang="en-CA" altLang="en-US"/>
              <a:pPr/>
              <a:t>‹#›</a:t>
            </a:fld>
            <a:endParaRPr lang="en-CA" altLang="en-US"/>
          </a:p>
        </p:txBody>
      </p:sp>
    </p:spTree>
    <p:extLst>
      <p:ext uri="{BB962C8B-B14F-4D97-AF65-F5344CB8AC3E}">
        <p14:creationId xmlns:p14="http://schemas.microsoft.com/office/powerpoint/2010/main" val="3753910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CF5AD494-43E2-7245-BBF7-5CA1E342B826}"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EB1C7D96-4B93-754D-BD75-D5950E163B4B}" type="slidenum">
              <a:rPr lang="en-US" altLang="en-US"/>
              <a:pPr/>
              <a:t>‹#›</a:t>
            </a:fld>
            <a:endParaRPr lang="en-US" altLang="en-US"/>
          </a:p>
        </p:txBody>
      </p:sp>
    </p:spTree>
    <p:extLst>
      <p:ext uri="{BB962C8B-B14F-4D97-AF65-F5344CB8AC3E}">
        <p14:creationId xmlns:p14="http://schemas.microsoft.com/office/powerpoint/2010/main" val="1691355770"/>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charset="0"/>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21CEE7DB-AB27-684D-8E17-8C76EF6FF63E}" type="slidenum">
              <a:rPr lang="en-US" altLang="en-US" sz="1200">
                <a:latin typeface="Arial" charset="0"/>
              </a:rPr>
              <a:pPr eaLnBrk="1" hangingPunct="1"/>
              <a:t>4</a:t>
            </a:fld>
            <a:endParaRPr lang="en-US" altLang="en-US" sz="1200">
              <a:latin typeface="Arial" charset="0"/>
            </a:endParaRPr>
          </a:p>
        </p:txBody>
      </p:sp>
    </p:spTree>
    <p:extLst>
      <p:ext uri="{BB962C8B-B14F-4D97-AF65-F5344CB8AC3E}">
        <p14:creationId xmlns:p14="http://schemas.microsoft.com/office/powerpoint/2010/main" val="2037922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FFF79E7E-8EB6-724A-9E70-E923775A9166}" type="slidenum">
              <a:rPr lang="en-US" altLang="en-US" sz="1200">
                <a:latin typeface="Arial" charset="0"/>
              </a:rPr>
              <a:pPr eaLnBrk="1" hangingPunct="1"/>
              <a:t>17</a:t>
            </a:fld>
            <a:endParaRPr lang="en-US" altLang="en-US" sz="1200">
              <a:latin typeface="Arial" charset="0"/>
            </a:endParaRPr>
          </a:p>
        </p:txBody>
      </p:sp>
    </p:spTree>
    <p:extLst>
      <p:ext uri="{BB962C8B-B14F-4D97-AF65-F5344CB8AC3E}">
        <p14:creationId xmlns:p14="http://schemas.microsoft.com/office/powerpoint/2010/main" val="1222908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8CBFEE7B-2F67-D848-BF71-A8891785CE42}" type="slidenum">
              <a:rPr lang="en-US" altLang="en-US" sz="1200">
                <a:latin typeface="Arial" charset="0"/>
              </a:rPr>
              <a:pPr eaLnBrk="1" hangingPunct="1"/>
              <a:t>19</a:t>
            </a:fld>
            <a:endParaRPr lang="en-US" altLang="en-US" sz="1200">
              <a:latin typeface="Arial" charset="0"/>
            </a:endParaRPr>
          </a:p>
        </p:txBody>
      </p:sp>
    </p:spTree>
    <p:extLst>
      <p:ext uri="{BB962C8B-B14F-4D97-AF65-F5344CB8AC3E}">
        <p14:creationId xmlns:p14="http://schemas.microsoft.com/office/powerpoint/2010/main" val="1996304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TextEdit="1"/>
          </p:cNvSpPr>
          <p:nvPr>
            <p:ph type="sldImg"/>
          </p:nvPr>
        </p:nvSpPr>
        <p:spPr bwMode="auto">
          <a:xfrm>
            <a:off x="1258888" y="538163"/>
            <a:ext cx="4492625" cy="33686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es Placeholder 2"/>
          <p:cNvSpPr>
            <a:spLocks noGrp="1"/>
          </p:cNvSpPr>
          <p:nvPr>
            <p:ph type="body" idx="1"/>
          </p:nvPr>
        </p:nvSpPr>
        <p:spPr bwMode="auto">
          <a:xfrm>
            <a:off x="311150" y="4191000"/>
            <a:ext cx="6388100" cy="3541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solidFill>
                <a:srgbClr val="FF0000"/>
              </a:solidFill>
              <a:ea typeface="MS PGothic" charset="-128"/>
            </a:endParaRPr>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defRPr sz="1700">
                <a:solidFill>
                  <a:schemeClr val="tx1"/>
                </a:solidFill>
                <a:latin typeface="Calibri" charset="0"/>
                <a:ea typeface="MS PGothic" charset="-128"/>
              </a:defRPr>
            </a:lvl1pPr>
            <a:lvl2pPr marL="742950" indent="-285750" defTabSz="925513" eaLnBrk="0" hangingPunct="0">
              <a:defRPr sz="1700">
                <a:solidFill>
                  <a:schemeClr val="tx1"/>
                </a:solidFill>
                <a:latin typeface="Calibri" charset="0"/>
                <a:ea typeface="MS PGothic" charset="-128"/>
              </a:defRPr>
            </a:lvl2pPr>
            <a:lvl3pPr marL="1143000" indent="-228600" defTabSz="925513" eaLnBrk="0" hangingPunct="0">
              <a:defRPr sz="1700">
                <a:solidFill>
                  <a:schemeClr val="tx1"/>
                </a:solidFill>
                <a:latin typeface="Calibri" charset="0"/>
                <a:ea typeface="MS PGothic" charset="-128"/>
              </a:defRPr>
            </a:lvl3pPr>
            <a:lvl4pPr marL="1600200" indent="-228600" defTabSz="925513" eaLnBrk="0" hangingPunct="0">
              <a:defRPr sz="1700">
                <a:solidFill>
                  <a:schemeClr val="tx1"/>
                </a:solidFill>
                <a:latin typeface="Calibri" charset="0"/>
                <a:ea typeface="MS PGothic" charset="-128"/>
              </a:defRPr>
            </a:lvl4pPr>
            <a:lvl5pPr marL="2057400" indent="-228600" defTabSz="925513" eaLnBrk="0" hangingPunct="0">
              <a:defRPr sz="1700">
                <a:solidFill>
                  <a:schemeClr val="tx1"/>
                </a:solidFill>
                <a:latin typeface="Calibri" charset="0"/>
                <a:ea typeface="MS PGothic" charset="-128"/>
              </a:defRPr>
            </a:lvl5pPr>
            <a:lvl6pPr marL="2514600" indent="-228600" defTabSz="925513" eaLnBrk="0" fontAlgn="base" hangingPunct="0">
              <a:spcBef>
                <a:spcPct val="0"/>
              </a:spcBef>
              <a:spcAft>
                <a:spcPct val="0"/>
              </a:spcAft>
              <a:defRPr sz="1700">
                <a:solidFill>
                  <a:schemeClr val="tx1"/>
                </a:solidFill>
                <a:latin typeface="Calibri" charset="0"/>
                <a:ea typeface="MS PGothic" charset="-128"/>
              </a:defRPr>
            </a:lvl6pPr>
            <a:lvl7pPr marL="2971800" indent="-228600" defTabSz="925513" eaLnBrk="0" fontAlgn="base" hangingPunct="0">
              <a:spcBef>
                <a:spcPct val="0"/>
              </a:spcBef>
              <a:spcAft>
                <a:spcPct val="0"/>
              </a:spcAft>
              <a:defRPr sz="1700">
                <a:solidFill>
                  <a:schemeClr val="tx1"/>
                </a:solidFill>
                <a:latin typeface="Calibri" charset="0"/>
                <a:ea typeface="MS PGothic" charset="-128"/>
              </a:defRPr>
            </a:lvl7pPr>
            <a:lvl8pPr marL="3429000" indent="-228600" defTabSz="925513" eaLnBrk="0" fontAlgn="base" hangingPunct="0">
              <a:spcBef>
                <a:spcPct val="0"/>
              </a:spcBef>
              <a:spcAft>
                <a:spcPct val="0"/>
              </a:spcAft>
              <a:defRPr sz="1700">
                <a:solidFill>
                  <a:schemeClr val="tx1"/>
                </a:solidFill>
                <a:latin typeface="Calibri" charset="0"/>
                <a:ea typeface="MS PGothic" charset="-128"/>
              </a:defRPr>
            </a:lvl8pPr>
            <a:lvl9pPr marL="3886200" indent="-228600" defTabSz="925513"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2E738E21-661F-734A-A667-9BC5C6156252}" type="slidenum">
              <a:rPr lang="en-US" altLang="en-US" sz="1000">
                <a:latin typeface="Arial" charset="0"/>
              </a:rPr>
              <a:pPr eaLnBrk="1" hangingPunct="1"/>
              <a:t>20</a:t>
            </a:fld>
            <a:endParaRPr lang="en-US" altLang="en-US" sz="1000">
              <a:latin typeface="Arial" charset="0"/>
            </a:endParaRPr>
          </a:p>
        </p:txBody>
      </p:sp>
    </p:spTree>
    <p:extLst>
      <p:ext uri="{BB962C8B-B14F-4D97-AF65-F5344CB8AC3E}">
        <p14:creationId xmlns:p14="http://schemas.microsoft.com/office/powerpoint/2010/main" val="17549161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D159132B-B796-9F42-980D-AE8C3EFA4D60}" type="slidenum">
              <a:rPr lang="en-US" altLang="en-US" sz="1200">
                <a:latin typeface="Arial" charset="0"/>
              </a:rPr>
              <a:pPr eaLnBrk="1" hangingPunct="1"/>
              <a:t>22</a:t>
            </a:fld>
            <a:endParaRPr lang="en-US" altLang="en-US" sz="1200">
              <a:latin typeface="Arial" charset="0"/>
            </a:endParaRPr>
          </a:p>
        </p:txBody>
      </p:sp>
    </p:spTree>
    <p:extLst>
      <p:ext uri="{BB962C8B-B14F-4D97-AF65-F5344CB8AC3E}">
        <p14:creationId xmlns:p14="http://schemas.microsoft.com/office/powerpoint/2010/main" val="1335089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11769E62-8148-9849-9BDB-5C95486F761A}" type="slidenum">
              <a:rPr lang="en-US" altLang="en-US" sz="1200">
                <a:latin typeface="Arial" charset="0"/>
              </a:rPr>
              <a:pPr eaLnBrk="1" hangingPunct="1"/>
              <a:t>23</a:t>
            </a:fld>
            <a:endParaRPr lang="en-US" altLang="en-US" sz="1200">
              <a:latin typeface="Arial" charset="0"/>
            </a:endParaRPr>
          </a:p>
        </p:txBody>
      </p:sp>
    </p:spTree>
    <p:extLst>
      <p:ext uri="{BB962C8B-B14F-4D97-AF65-F5344CB8AC3E}">
        <p14:creationId xmlns:p14="http://schemas.microsoft.com/office/powerpoint/2010/main" val="1946032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552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E002BECF-3EB4-984E-B3F9-94466B474781}" type="slidenum">
              <a:rPr lang="en-US" altLang="en-US" sz="1200">
                <a:latin typeface="Arial" charset="0"/>
              </a:rPr>
              <a:pPr eaLnBrk="1" hangingPunct="1"/>
              <a:t>24</a:t>
            </a:fld>
            <a:endParaRPr lang="en-US" altLang="en-US" sz="1200">
              <a:latin typeface="Arial" charset="0"/>
            </a:endParaRPr>
          </a:p>
        </p:txBody>
      </p:sp>
    </p:spTree>
    <p:extLst>
      <p:ext uri="{BB962C8B-B14F-4D97-AF65-F5344CB8AC3E}">
        <p14:creationId xmlns:p14="http://schemas.microsoft.com/office/powerpoint/2010/main" val="789292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573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00DC562E-C1E4-2840-830A-DA21CC48F62E}" type="slidenum">
              <a:rPr lang="en-US" altLang="en-US" sz="1200">
                <a:latin typeface="Arial" charset="0"/>
              </a:rPr>
              <a:pPr eaLnBrk="1" hangingPunct="1"/>
              <a:t>25</a:t>
            </a:fld>
            <a:endParaRPr lang="en-US" altLang="en-US" sz="1200">
              <a:latin typeface="Arial" charset="0"/>
            </a:endParaRPr>
          </a:p>
        </p:txBody>
      </p:sp>
    </p:spTree>
    <p:extLst>
      <p:ext uri="{BB962C8B-B14F-4D97-AF65-F5344CB8AC3E}">
        <p14:creationId xmlns:p14="http://schemas.microsoft.com/office/powerpoint/2010/main" val="624895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14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61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D9251CF3-6742-F444-80B6-6F52C2776C0D}" type="slidenum">
              <a:rPr lang="en-US" altLang="en-US" sz="1200">
                <a:latin typeface="Arial" charset="0"/>
              </a:rPr>
              <a:pPr eaLnBrk="1" hangingPunct="1"/>
              <a:t>28</a:t>
            </a:fld>
            <a:endParaRPr lang="en-US" altLang="en-US" sz="1200">
              <a:latin typeface="Arial" charset="0"/>
            </a:endParaRPr>
          </a:p>
        </p:txBody>
      </p:sp>
    </p:spTree>
    <p:extLst>
      <p:ext uri="{BB962C8B-B14F-4D97-AF65-F5344CB8AC3E}">
        <p14:creationId xmlns:p14="http://schemas.microsoft.com/office/powerpoint/2010/main" val="1431853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BA4C9E14-4610-9A4D-9252-2BABDE4FB44B}" type="slidenum">
              <a:rPr lang="en-US" altLang="en-US" sz="1200">
                <a:latin typeface="Arial" charset="0"/>
              </a:rPr>
              <a:pPr eaLnBrk="1" hangingPunct="1"/>
              <a:t>29</a:t>
            </a:fld>
            <a:endParaRPr lang="en-US" altLang="en-US" sz="1200">
              <a:latin typeface="Arial" charset="0"/>
            </a:endParaRPr>
          </a:p>
        </p:txBody>
      </p:sp>
    </p:spTree>
    <p:extLst>
      <p:ext uri="{BB962C8B-B14F-4D97-AF65-F5344CB8AC3E}">
        <p14:creationId xmlns:p14="http://schemas.microsoft.com/office/powerpoint/2010/main" val="456547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B4D673BC-7A07-FE4B-B182-73A60604309A}" type="slidenum">
              <a:rPr lang="en-US" altLang="en-US" sz="1200">
                <a:latin typeface="Arial" charset="0"/>
              </a:rPr>
              <a:pPr eaLnBrk="1" hangingPunct="1"/>
              <a:t>30</a:t>
            </a:fld>
            <a:endParaRPr lang="en-US" altLang="en-US" sz="1200">
              <a:latin typeface="Arial" charset="0"/>
            </a:endParaRPr>
          </a:p>
        </p:txBody>
      </p:sp>
    </p:spTree>
    <p:extLst>
      <p:ext uri="{BB962C8B-B14F-4D97-AF65-F5344CB8AC3E}">
        <p14:creationId xmlns:p14="http://schemas.microsoft.com/office/powerpoint/2010/main" val="229198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686BF42-D3F1-2049-A7FC-360C7CF0F688}" type="slidenum">
              <a:rPr lang="en-US" altLang="en-US" sz="1200">
                <a:latin typeface="Arial" charset="0"/>
              </a:rPr>
              <a:pPr eaLnBrk="1" hangingPunct="1"/>
              <a:t>5</a:t>
            </a:fld>
            <a:endParaRPr lang="en-US" altLang="en-US" sz="1200">
              <a:latin typeface="Arial" charset="0"/>
            </a:endParaRPr>
          </a:p>
        </p:txBody>
      </p:sp>
    </p:spTree>
    <p:extLst>
      <p:ext uri="{BB962C8B-B14F-4D97-AF65-F5344CB8AC3E}">
        <p14:creationId xmlns:p14="http://schemas.microsoft.com/office/powerpoint/2010/main" val="1153796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2553D173-E732-4E45-816A-00FE5E96F21E}" type="slidenum">
              <a:rPr lang="en-US" altLang="en-US" sz="1200">
                <a:latin typeface="Arial" charset="0"/>
              </a:rPr>
              <a:pPr eaLnBrk="1" hangingPunct="1"/>
              <a:t>31</a:t>
            </a:fld>
            <a:endParaRPr lang="en-US" altLang="en-US" sz="1200">
              <a:latin typeface="Arial" charset="0"/>
            </a:endParaRPr>
          </a:p>
        </p:txBody>
      </p:sp>
    </p:spTree>
    <p:extLst>
      <p:ext uri="{BB962C8B-B14F-4D97-AF65-F5344CB8AC3E}">
        <p14:creationId xmlns:p14="http://schemas.microsoft.com/office/powerpoint/2010/main" val="17035650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96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696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F23C0152-B777-1B44-A6CB-F97596508744}" type="slidenum">
              <a:rPr lang="en-US" altLang="en-US" sz="1200">
                <a:latin typeface="Arial" charset="0"/>
              </a:rPr>
              <a:pPr eaLnBrk="1" hangingPunct="1"/>
              <a:t>32</a:t>
            </a:fld>
            <a:endParaRPr lang="en-US" altLang="en-US" sz="1200">
              <a:latin typeface="Arial" charset="0"/>
            </a:endParaRPr>
          </a:p>
        </p:txBody>
      </p:sp>
    </p:spTree>
    <p:extLst>
      <p:ext uri="{BB962C8B-B14F-4D97-AF65-F5344CB8AC3E}">
        <p14:creationId xmlns:p14="http://schemas.microsoft.com/office/powerpoint/2010/main" val="1566536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716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320CEB0-BBAB-AF4D-B867-E8D120C9A6D7}" type="slidenum">
              <a:rPr lang="en-US" altLang="en-US" sz="1200">
                <a:latin typeface="Arial" charset="0"/>
              </a:rPr>
              <a:pPr eaLnBrk="1" hangingPunct="1"/>
              <a:t>33</a:t>
            </a:fld>
            <a:endParaRPr lang="en-US" altLang="en-US" sz="1200">
              <a:latin typeface="Arial" charset="0"/>
            </a:endParaRPr>
          </a:p>
        </p:txBody>
      </p:sp>
    </p:spTree>
    <p:extLst>
      <p:ext uri="{BB962C8B-B14F-4D97-AF65-F5344CB8AC3E}">
        <p14:creationId xmlns:p14="http://schemas.microsoft.com/office/powerpoint/2010/main" val="625191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E0C59126-E124-DE4E-84FB-94B26D6ECB5E}" type="slidenum">
              <a:rPr lang="en-US" altLang="en-US" sz="1200">
                <a:latin typeface="Arial" charset="0"/>
              </a:rPr>
              <a:pPr eaLnBrk="1" hangingPunct="1"/>
              <a:t>34</a:t>
            </a:fld>
            <a:endParaRPr lang="en-US" altLang="en-US" sz="1200">
              <a:latin typeface="Arial" charset="0"/>
            </a:endParaRPr>
          </a:p>
        </p:txBody>
      </p:sp>
    </p:spTree>
    <p:extLst>
      <p:ext uri="{BB962C8B-B14F-4D97-AF65-F5344CB8AC3E}">
        <p14:creationId xmlns:p14="http://schemas.microsoft.com/office/powerpoint/2010/main" val="20969678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57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757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7414CC0-47F8-344F-A49E-6B38FB309401}" type="slidenum">
              <a:rPr lang="en-US" altLang="en-US" sz="1200">
                <a:latin typeface="Arial" charset="0"/>
              </a:rPr>
              <a:pPr eaLnBrk="1" hangingPunct="1"/>
              <a:t>35</a:t>
            </a:fld>
            <a:endParaRPr lang="en-US" altLang="en-US" sz="1200">
              <a:latin typeface="Arial" charset="0"/>
            </a:endParaRPr>
          </a:p>
        </p:txBody>
      </p:sp>
    </p:spTree>
    <p:extLst>
      <p:ext uri="{BB962C8B-B14F-4D97-AF65-F5344CB8AC3E}">
        <p14:creationId xmlns:p14="http://schemas.microsoft.com/office/powerpoint/2010/main" val="13843391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C052EF01-AE24-7043-B64F-B46F368D1B6C}" type="slidenum">
              <a:rPr lang="en-US" altLang="en-US" sz="1200">
                <a:latin typeface="Arial" charset="0"/>
              </a:rPr>
              <a:pPr eaLnBrk="1" hangingPunct="1"/>
              <a:t>40</a:t>
            </a:fld>
            <a:endParaRPr lang="en-US" altLang="en-US" sz="1200">
              <a:latin typeface="Arial" charset="0"/>
            </a:endParaRPr>
          </a:p>
        </p:txBody>
      </p:sp>
    </p:spTree>
    <p:extLst>
      <p:ext uri="{BB962C8B-B14F-4D97-AF65-F5344CB8AC3E}">
        <p14:creationId xmlns:p14="http://schemas.microsoft.com/office/powerpoint/2010/main" val="750363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7D2D4CCF-A3B5-154F-8300-871675662D70}" type="slidenum">
              <a:rPr lang="en-US" altLang="en-US" sz="1200">
                <a:latin typeface="Arial" charset="0"/>
              </a:rPr>
              <a:pPr eaLnBrk="1" hangingPunct="1"/>
              <a:t>41</a:t>
            </a:fld>
            <a:endParaRPr lang="en-US" altLang="en-US" sz="1200">
              <a:latin typeface="Arial" charset="0"/>
            </a:endParaRPr>
          </a:p>
        </p:txBody>
      </p:sp>
    </p:spTree>
    <p:extLst>
      <p:ext uri="{BB962C8B-B14F-4D97-AF65-F5344CB8AC3E}">
        <p14:creationId xmlns:p14="http://schemas.microsoft.com/office/powerpoint/2010/main" val="13319070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860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F683CA04-4672-3049-ACB9-54F47EF8820B}" type="slidenum">
              <a:rPr lang="en-US" altLang="en-US" sz="1200">
                <a:latin typeface="Arial" charset="0"/>
              </a:rPr>
              <a:pPr eaLnBrk="1" hangingPunct="1"/>
              <a:t>42</a:t>
            </a:fld>
            <a:endParaRPr lang="en-US" altLang="en-US" sz="1200">
              <a:latin typeface="Arial" charset="0"/>
            </a:endParaRPr>
          </a:p>
        </p:txBody>
      </p:sp>
    </p:spTree>
    <p:extLst>
      <p:ext uri="{BB962C8B-B14F-4D97-AF65-F5344CB8AC3E}">
        <p14:creationId xmlns:p14="http://schemas.microsoft.com/office/powerpoint/2010/main" val="2140140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880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2E53BBDA-B08A-E840-9E86-67EAB2709B88}" type="slidenum">
              <a:rPr lang="en-US" altLang="en-US" sz="1200">
                <a:latin typeface="Arial" charset="0"/>
              </a:rPr>
              <a:pPr eaLnBrk="1" hangingPunct="1"/>
              <a:t>43</a:t>
            </a:fld>
            <a:endParaRPr lang="en-US" altLang="en-US" sz="1200">
              <a:latin typeface="Arial" charset="0"/>
            </a:endParaRPr>
          </a:p>
        </p:txBody>
      </p:sp>
    </p:spTree>
    <p:extLst>
      <p:ext uri="{BB962C8B-B14F-4D97-AF65-F5344CB8AC3E}">
        <p14:creationId xmlns:p14="http://schemas.microsoft.com/office/powerpoint/2010/main" val="11299982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90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F3ADF5B4-434A-014A-9024-8AB9C4F5CA5C}" type="slidenum">
              <a:rPr lang="en-US" altLang="en-US" sz="1200">
                <a:latin typeface="Arial" charset="0"/>
              </a:rPr>
              <a:pPr eaLnBrk="1" hangingPunct="1"/>
              <a:t>44</a:t>
            </a:fld>
            <a:endParaRPr lang="en-US" altLang="en-US" sz="1200">
              <a:latin typeface="Arial" charset="0"/>
            </a:endParaRPr>
          </a:p>
        </p:txBody>
      </p:sp>
    </p:spTree>
    <p:extLst>
      <p:ext uri="{BB962C8B-B14F-4D97-AF65-F5344CB8AC3E}">
        <p14:creationId xmlns:p14="http://schemas.microsoft.com/office/powerpoint/2010/main" val="1682798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B6A46B3B-0545-E644-B874-6D71B7B27814}" type="slidenum">
              <a:rPr lang="en-US" altLang="en-US" sz="1200">
                <a:latin typeface="Arial" charset="0"/>
              </a:rPr>
              <a:pPr eaLnBrk="1" hangingPunct="1"/>
              <a:t>6</a:t>
            </a:fld>
            <a:endParaRPr lang="en-US" altLang="en-US" sz="1200">
              <a:latin typeface="Arial" charset="0"/>
            </a:endParaRPr>
          </a:p>
        </p:txBody>
      </p:sp>
    </p:spTree>
    <p:extLst>
      <p:ext uri="{BB962C8B-B14F-4D97-AF65-F5344CB8AC3E}">
        <p14:creationId xmlns:p14="http://schemas.microsoft.com/office/powerpoint/2010/main" val="858717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21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92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0D4C11F5-494B-8E48-B97E-AC76C5E4AC26}" type="slidenum">
              <a:rPr lang="en-US" altLang="en-US" sz="1200">
                <a:latin typeface="Arial" charset="0"/>
              </a:rPr>
              <a:pPr eaLnBrk="1" hangingPunct="1"/>
              <a:t>45</a:t>
            </a:fld>
            <a:endParaRPr lang="en-US" altLang="en-US" sz="1200">
              <a:latin typeface="Arial" charset="0"/>
            </a:endParaRPr>
          </a:p>
        </p:txBody>
      </p:sp>
    </p:spTree>
    <p:extLst>
      <p:ext uri="{BB962C8B-B14F-4D97-AF65-F5344CB8AC3E}">
        <p14:creationId xmlns:p14="http://schemas.microsoft.com/office/powerpoint/2010/main" val="4292290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42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942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FC65F0D-5551-6945-9BB7-9C85E2450AD8}" type="slidenum">
              <a:rPr lang="en-US" altLang="en-US" sz="1200">
                <a:latin typeface="Arial" charset="0"/>
              </a:rPr>
              <a:pPr eaLnBrk="1" hangingPunct="1"/>
              <a:t>46</a:t>
            </a:fld>
            <a:endParaRPr lang="en-US" altLang="en-US" sz="1200">
              <a:latin typeface="Arial" charset="0"/>
            </a:endParaRPr>
          </a:p>
        </p:txBody>
      </p:sp>
    </p:spTree>
    <p:extLst>
      <p:ext uri="{BB962C8B-B14F-4D97-AF65-F5344CB8AC3E}">
        <p14:creationId xmlns:p14="http://schemas.microsoft.com/office/powerpoint/2010/main" val="6543503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62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a:ea typeface="MS PGothic" charset="-128"/>
              </a:rPr>
              <a:t>Needs update algorithm added</a:t>
            </a:r>
            <a:endParaRPr lang="en-US" altLang="en-US">
              <a:ea typeface="MS PGothic" charset="-128"/>
            </a:endParaRPr>
          </a:p>
        </p:txBody>
      </p:sp>
      <p:sp>
        <p:nvSpPr>
          <p:cNvPr id="962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82745DF7-5433-8A4A-A71C-5C450FD6338B}" type="slidenum">
              <a:rPr lang="en-US" altLang="en-US" sz="1200">
                <a:latin typeface="Arial" charset="0"/>
              </a:rPr>
              <a:pPr eaLnBrk="1" hangingPunct="1"/>
              <a:t>47</a:t>
            </a:fld>
            <a:endParaRPr lang="en-US" altLang="en-US" sz="1200">
              <a:latin typeface="Arial" charset="0"/>
            </a:endParaRPr>
          </a:p>
        </p:txBody>
      </p:sp>
    </p:spTree>
    <p:extLst>
      <p:ext uri="{BB962C8B-B14F-4D97-AF65-F5344CB8AC3E}">
        <p14:creationId xmlns:p14="http://schemas.microsoft.com/office/powerpoint/2010/main" val="4030131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983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F85B3FB-D555-F240-880D-FE92606661BA}" type="slidenum">
              <a:rPr lang="en-US" altLang="en-US" sz="1200">
                <a:latin typeface="Arial" charset="0"/>
              </a:rPr>
              <a:pPr eaLnBrk="1" hangingPunct="1"/>
              <a:t>48</a:t>
            </a:fld>
            <a:endParaRPr lang="en-US" altLang="en-US" sz="1200">
              <a:latin typeface="Arial" charset="0"/>
            </a:endParaRPr>
          </a:p>
        </p:txBody>
      </p:sp>
    </p:spTree>
    <p:extLst>
      <p:ext uri="{BB962C8B-B14F-4D97-AF65-F5344CB8AC3E}">
        <p14:creationId xmlns:p14="http://schemas.microsoft.com/office/powerpoint/2010/main" val="2785053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64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064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4199CAA0-8FD8-8A41-9E56-10033EFC3A22}" type="slidenum">
              <a:rPr lang="en-US" altLang="en-US" sz="1200">
                <a:latin typeface="Arial" charset="0"/>
              </a:rPr>
              <a:pPr eaLnBrk="1" hangingPunct="1"/>
              <a:t>55</a:t>
            </a:fld>
            <a:endParaRPr lang="en-US" altLang="en-US" sz="1200">
              <a:latin typeface="Arial" charset="0"/>
            </a:endParaRPr>
          </a:p>
        </p:txBody>
      </p:sp>
    </p:spTree>
    <p:extLst>
      <p:ext uri="{BB962C8B-B14F-4D97-AF65-F5344CB8AC3E}">
        <p14:creationId xmlns:p14="http://schemas.microsoft.com/office/powerpoint/2010/main" val="14730044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85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085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140C1F61-D4DB-8145-AFEE-EE67154D5D48}" type="slidenum">
              <a:rPr lang="en-US" altLang="en-US" sz="1200">
                <a:latin typeface="Arial" charset="0"/>
              </a:rPr>
              <a:pPr eaLnBrk="1" hangingPunct="1"/>
              <a:t>56</a:t>
            </a:fld>
            <a:endParaRPr lang="en-US" altLang="en-US" sz="1200">
              <a:latin typeface="Arial" charset="0"/>
            </a:endParaRPr>
          </a:p>
        </p:txBody>
      </p:sp>
    </p:spTree>
    <p:extLst>
      <p:ext uri="{BB962C8B-B14F-4D97-AF65-F5344CB8AC3E}">
        <p14:creationId xmlns:p14="http://schemas.microsoft.com/office/powerpoint/2010/main" val="593905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05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105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1D65B773-59A3-894E-BDE3-8903B9CFF51E}" type="slidenum">
              <a:rPr lang="en-US" altLang="en-US" sz="1200">
                <a:latin typeface="Arial" charset="0"/>
              </a:rPr>
              <a:pPr eaLnBrk="1" hangingPunct="1"/>
              <a:t>57</a:t>
            </a:fld>
            <a:endParaRPr lang="en-US" altLang="en-US" sz="1200">
              <a:latin typeface="Arial" charset="0"/>
            </a:endParaRPr>
          </a:p>
        </p:txBody>
      </p:sp>
    </p:spTree>
    <p:extLst>
      <p:ext uri="{BB962C8B-B14F-4D97-AF65-F5344CB8AC3E}">
        <p14:creationId xmlns:p14="http://schemas.microsoft.com/office/powerpoint/2010/main" val="2601337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26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126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B71C29EC-9873-7348-809B-C86F24333F80}" type="slidenum">
              <a:rPr lang="en-US" altLang="en-US" sz="1200">
                <a:latin typeface="Arial" charset="0"/>
              </a:rPr>
              <a:pPr eaLnBrk="1" hangingPunct="1"/>
              <a:t>58</a:t>
            </a:fld>
            <a:endParaRPr lang="en-US" altLang="en-US" sz="1200">
              <a:latin typeface="Arial" charset="0"/>
            </a:endParaRPr>
          </a:p>
        </p:txBody>
      </p:sp>
    </p:spTree>
    <p:extLst>
      <p:ext uri="{BB962C8B-B14F-4D97-AF65-F5344CB8AC3E}">
        <p14:creationId xmlns:p14="http://schemas.microsoft.com/office/powerpoint/2010/main" val="19379750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4767F67F-A902-054B-B8BE-F353EA970105}" type="slidenum">
              <a:rPr lang="en-US" altLang="en-US" sz="1200">
                <a:latin typeface="Arial" charset="0"/>
              </a:rPr>
              <a:pPr eaLnBrk="1" hangingPunct="1"/>
              <a:t>59</a:t>
            </a:fld>
            <a:endParaRPr lang="en-US" altLang="en-US" sz="1200">
              <a:latin typeface="Arial" charset="0"/>
            </a:endParaRPr>
          </a:p>
        </p:txBody>
      </p:sp>
    </p:spTree>
    <p:extLst>
      <p:ext uri="{BB962C8B-B14F-4D97-AF65-F5344CB8AC3E}">
        <p14:creationId xmlns:p14="http://schemas.microsoft.com/office/powerpoint/2010/main" val="6629812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67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167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796FCD98-B15F-D343-99BC-2A5AE69AEA95}" type="slidenum">
              <a:rPr lang="en-US" altLang="en-US" sz="1200">
                <a:latin typeface="Arial" charset="0"/>
              </a:rPr>
              <a:pPr eaLnBrk="1" hangingPunct="1"/>
              <a:t>60</a:t>
            </a:fld>
            <a:endParaRPr lang="en-US" altLang="en-US" sz="1200">
              <a:latin typeface="Arial" charset="0"/>
            </a:endParaRPr>
          </a:p>
        </p:txBody>
      </p:sp>
    </p:spTree>
    <p:extLst>
      <p:ext uri="{BB962C8B-B14F-4D97-AF65-F5344CB8AC3E}">
        <p14:creationId xmlns:p14="http://schemas.microsoft.com/office/powerpoint/2010/main" val="1580371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7CBA4C0C-30B5-4E44-8402-91025A4EBB7F}" type="slidenum">
              <a:rPr lang="en-US" altLang="en-US" sz="1200">
                <a:latin typeface="Arial" charset="0"/>
              </a:rPr>
              <a:pPr eaLnBrk="1" hangingPunct="1"/>
              <a:t>7</a:t>
            </a:fld>
            <a:endParaRPr lang="en-US" altLang="en-US" sz="1200">
              <a:latin typeface="Arial" charset="0"/>
            </a:endParaRPr>
          </a:p>
        </p:txBody>
      </p:sp>
    </p:spTree>
    <p:extLst>
      <p:ext uri="{BB962C8B-B14F-4D97-AF65-F5344CB8AC3E}">
        <p14:creationId xmlns:p14="http://schemas.microsoft.com/office/powerpoint/2010/main" val="1375082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187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187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A7DCC1F-2CF9-6A4C-8ACD-8276AB5DF644}" type="slidenum">
              <a:rPr lang="en-US" altLang="en-US" sz="1200">
                <a:latin typeface="Arial" charset="0"/>
              </a:rPr>
              <a:pPr eaLnBrk="1" hangingPunct="1"/>
              <a:t>61</a:t>
            </a:fld>
            <a:endParaRPr lang="en-US" altLang="en-US" sz="1200">
              <a:latin typeface="Arial" charset="0"/>
            </a:endParaRPr>
          </a:p>
        </p:txBody>
      </p:sp>
    </p:spTree>
    <p:extLst>
      <p:ext uri="{BB962C8B-B14F-4D97-AF65-F5344CB8AC3E}">
        <p14:creationId xmlns:p14="http://schemas.microsoft.com/office/powerpoint/2010/main" val="12340209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08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208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A23E30CE-C50E-7341-BDFB-933FC508E0E1}" type="slidenum">
              <a:rPr lang="en-US" altLang="en-US" sz="1200">
                <a:latin typeface="Arial" charset="0"/>
              </a:rPr>
              <a:pPr eaLnBrk="1" hangingPunct="1"/>
              <a:t>62</a:t>
            </a:fld>
            <a:endParaRPr lang="en-US" altLang="en-US" sz="1200">
              <a:latin typeface="Arial" charset="0"/>
            </a:endParaRPr>
          </a:p>
        </p:txBody>
      </p:sp>
    </p:spTree>
    <p:extLst>
      <p:ext uri="{BB962C8B-B14F-4D97-AF65-F5344CB8AC3E}">
        <p14:creationId xmlns:p14="http://schemas.microsoft.com/office/powerpoint/2010/main" val="19400569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28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228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0EA01A92-E272-E149-B6F5-59F46AD0D403}" type="slidenum">
              <a:rPr lang="en-US" altLang="en-US" sz="1200">
                <a:latin typeface="Arial" charset="0"/>
              </a:rPr>
              <a:pPr eaLnBrk="1" hangingPunct="1"/>
              <a:t>63</a:t>
            </a:fld>
            <a:endParaRPr lang="en-US" altLang="en-US" sz="1200">
              <a:latin typeface="Arial" charset="0"/>
            </a:endParaRPr>
          </a:p>
        </p:txBody>
      </p:sp>
    </p:spTree>
    <p:extLst>
      <p:ext uri="{BB962C8B-B14F-4D97-AF65-F5344CB8AC3E}">
        <p14:creationId xmlns:p14="http://schemas.microsoft.com/office/powerpoint/2010/main" val="12933664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249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249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4512B22A-758E-1646-AC0C-F68FE31969B2}" type="slidenum">
              <a:rPr lang="en-US" altLang="en-US" sz="1200">
                <a:latin typeface="Arial" charset="0"/>
              </a:rPr>
              <a:pPr eaLnBrk="1" hangingPunct="1"/>
              <a:t>64</a:t>
            </a:fld>
            <a:endParaRPr lang="en-US" altLang="en-US" sz="1200">
              <a:latin typeface="Arial" charset="0"/>
            </a:endParaRPr>
          </a:p>
        </p:txBody>
      </p:sp>
    </p:spTree>
    <p:extLst>
      <p:ext uri="{BB962C8B-B14F-4D97-AF65-F5344CB8AC3E}">
        <p14:creationId xmlns:p14="http://schemas.microsoft.com/office/powerpoint/2010/main" val="7800132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41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341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2AB6C2BD-D246-FC43-8E6B-0F80B6A86A04}" type="slidenum">
              <a:rPr lang="en-US" altLang="en-US" sz="1200">
                <a:solidFill>
                  <a:srgbClr val="000000"/>
                </a:solidFill>
                <a:latin typeface="Arial" charset="0"/>
              </a:rPr>
              <a:pPr eaLnBrk="1" hangingPunct="1"/>
              <a:t>72</a:t>
            </a:fld>
            <a:endParaRPr lang="en-US" altLang="en-US" sz="1200">
              <a:solidFill>
                <a:srgbClr val="000000"/>
              </a:solidFill>
              <a:latin typeface="Arial" charset="0"/>
            </a:endParaRPr>
          </a:p>
        </p:txBody>
      </p:sp>
    </p:spTree>
    <p:extLst>
      <p:ext uri="{BB962C8B-B14F-4D97-AF65-F5344CB8AC3E}">
        <p14:creationId xmlns:p14="http://schemas.microsoft.com/office/powerpoint/2010/main" val="14422425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61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361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9F4F9336-272A-1640-9DD0-BB9268616B1C}" type="slidenum">
              <a:rPr lang="en-US" altLang="en-US" sz="1200">
                <a:solidFill>
                  <a:srgbClr val="000000"/>
                </a:solidFill>
                <a:latin typeface="Arial" charset="0"/>
              </a:rPr>
              <a:pPr eaLnBrk="1" hangingPunct="1"/>
              <a:t>73</a:t>
            </a:fld>
            <a:endParaRPr lang="en-US" altLang="en-US" sz="1200">
              <a:solidFill>
                <a:srgbClr val="000000"/>
              </a:solidFill>
              <a:latin typeface="Arial" charset="0"/>
            </a:endParaRPr>
          </a:p>
        </p:txBody>
      </p:sp>
    </p:spTree>
    <p:extLst>
      <p:ext uri="{BB962C8B-B14F-4D97-AF65-F5344CB8AC3E}">
        <p14:creationId xmlns:p14="http://schemas.microsoft.com/office/powerpoint/2010/main" val="11226141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8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38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3DD690C8-EF97-9F43-977D-D39AD9752F0A}" type="slidenum">
              <a:rPr lang="en-US" altLang="en-US" sz="1200">
                <a:solidFill>
                  <a:srgbClr val="000000"/>
                </a:solidFill>
                <a:latin typeface="Arial" charset="0"/>
              </a:rPr>
              <a:pPr eaLnBrk="1" hangingPunct="1"/>
              <a:t>74</a:t>
            </a:fld>
            <a:endParaRPr lang="en-US" altLang="en-US" sz="1200">
              <a:solidFill>
                <a:srgbClr val="000000"/>
              </a:solidFill>
              <a:latin typeface="Arial" charset="0"/>
            </a:endParaRPr>
          </a:p>
        </p:txBody>
      </p:sp>
    </p:spTree>
    <p:extLst>
      <p:ext uri="{BB962C8B-B14F-4D97-AF65-F5344CB8AC3E}">
        <p14:creationId xmlns:p14="http://schemas.microsoft.com/office/powerpoint/2010/main" val="21323650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0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40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C5069B8C-43AB-F54A-B68C-21918BA69AAB}" type="slidenum">
              <a:rPr lang="en-US" altLang="en-US" sz="1200">
                <a:solidFill>
                  <a:srgbClr val="000000"/>
                </a:solidFill>
                <a:latin typeface="Arial" charset="0"/>
              </a:rPr>
              <a:pPr eaLnBrk="1" hangingPunct="1"/>
              <a:t>75</a:t>
            </a:fld>
            <a:endParaRPr lang="en-US" altLang="en-US" sz="1200">
              <a:solidFill>
                <a:srgbClr val="000000"/>
              </a:solidFill>
              <a:latin typeface="Arial" charset="0"/>
            </a:endParaRPr>
          </a:p>
        </p:txBody>
      </p:sp>
    </p:spTree>
    <p:extLst>
      <p:ext uri="{BB962C8B-B14F-4D97-AF65-F5344CB8AC3E}">
        <p14:creationId xmlns:p14="http://schemas.microsoft.com/office/powerpoint/2010/main" val="145199168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5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45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B7C71BB0-9AC8-4240-ABD8-25FF9827FDF4}" type="slidenum">
              <a:rPr lang="en-US" altLang="en-US" sz="1200">
                <a:solidFill>
                  <a:srgbClr val="000000"/>
                </a:solidFill>
                <a:latin typeface="Arial" charset="0"/>
              </a:rPr>
              <a:pPr eaLnBrk="1" hangingPunct="1"/>
              <a:t>79</a:t>
            </a:fld>
            <a:endParaRPr lang="en-US" altLang="en-US" sz="1200">
              <a:solidFill>
                <a:srgbClr val="000000"/>
              </a:solidFill>
              <a:latin typeface="Arial" charset="0"/>
            </a:endParaRPr>
          </a:p>
        </p:txBody>
      </p:sp>
    </p:spTree>
    <p:extLst>
      <p:ext uri="{BB962C8B-B14F-4D97-AF65-F5344CB8AC3E}">
        <p14:creationId xmlns:p14="http://schemas.microsoft.com/office/powerpoint/2010/main" val="17676193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7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47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78360833-F748-D04E-8F70-716443D06B20}" type="slidenum">
              <a:rPr lang="en-US" altLang="en-US" sz="1200">
                <a:solidFill>
                  <a:srgbClr val="000000"/>
                </a:solidFill>
                <a:latin typeface="Arial" charset="0"/>
              </a:rPr>
              <a:pPr eaLnBrk="1" hangingPunct="1"/>
              <a:t>80</a:t>
            </a:fld>
            <a:endParaRPr lang="en-US" altLang="en-US" sz="1200">
              <a:solidFill>
                <a:srgbClr val="000000"/>
              </a:solidFill>
              <a:latin typeface="Arial" charset="0"/>
            </a:endParaRPr>
          </a:p>
        </p:txBody>
      </p:sp>
    </p:spTree>
    <p:extLst>
      <p:ext uri="{BB962C8B-B14F-4D97-AF65-F5344CB8AC3E}">
        <p14:creationId xmlns:p14="http://schemas.microsoft.com/office/powerpoint/2010/main" val="89726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6F639A68-0779-3148-B5A1-FFD94FDF8FBF}" type="slidenum">
              <a:rPr lang="en-US" altLang="en-US" sz="1200">
                <a:latin typeface="Arial" charset="0"/>
              </a:rPr>
              <a:pPr eaLnBrk="1" hangingPunct="1"/>
              <a:t>8</a:t>
            </a:fld>
            <a:endParaRPr lang="en-US" altLang="en-US" sz="1200">
              <a:latin typeface="Arial" charset="0"/>
            </a:endParaRPr>
          </a:p>
        </p:txBody>
      </p:sp>
    </p:spTree>
    <p:extLst>
      <p:ext uri="{BB962C8B-B14F-4D97-AF65-F5344CB8AC3E}">
        <p14:creationId xmlns:p14="http://schemas.microsoft.com/office/powerpoint/2010/main" val="4091401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9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49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A566AFEB-D4A5-ED45-A9BF-9FA5191E131D}" type="slidenum">
              <a:rPr lang="en-US" altLang="en-US" sz="1200">
                <a:solidFill>
                  <a:srgbClr val="000000"/>
                </a:solidFill>
                <a:latin typeface="Arial" charset="0"/>
              </a:rPr>
              <a:pPr eaLnBrk="1" hangingPunct="1"/>
              <a:t>81</a:t>
            </a:fld>
            <a:endParaRPr lang="en-US" altLang="en-US" sz="1200">
              <a:solidFill>
                <a:srgbClr val="000000"/>
              </a:solidFill>
              <a:latin typeface="Arial" charset="0"/>
            </a:endParaRPr>
          </a:p>
        </p:txBody>
      </p:sp>
    </p:spTree>
    <p:extLst>
      <p:ext uri="{BB962C8B-B14F-4D97-AF65-F5344CB8AC3E}">
        <p14:creationId xmlns:p14="http://schemas.microsoft.com/office/powerpoint/2010/main" val="5062696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1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51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80F016AF-2C59-0F4C-BD02-37E5032CE053}" type="slidenum">
              <a:rPr lang="en-US" altLang="en-US" sz="1200">
                <a:solidFill>
                  <a:srgbClr val="000000"/>
                </a:solidFill>
                <a:latin typeface="Arial" charset="0"/>
              </a:rPr>
              <a:pPr eaLnBrk="1" hangingPunct="1"/>
              <a:t>82</a:t>
            </a:fld>
            <a:endParaRPr lang="en-US" altLang="en-US" sz="1200">
              <a:solidFill>
                <a:srgbClr val="000000"/>
              </a:solidFill>
              <a:latin typeface="Arial" charset="0"/>
            </a:endParaRPr>
          </a:p>
        </p:txBody>
      </p:sp>
    </p:spTree>
    <p:extLst>
      <p:ext uri="{BB962C8B-B14F-4D97-AF65-F5344CB8AC3E}">
        <p14:creationId xmlns:p14="http://schemas.microsoft.com/office/powerpoint/2010/main" val="5432098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53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8F85E2B9-896D-8745-80C9-98061C4D9030}" type="slidenum">
              <a:rPr lang="en-US" altLang="en-US" sz="1200">
                <a:solidFill>
                  <a:srgbClr val="000000"/>
                </a:solidFill>
                <a:latin typeface="Arial" charset="0"/>
              </a:rPr>
              <a:pPr eaLnBrk="1" hangingPunct="1"/>
              <a:t>83</a:t>
            </a:fld>
            <a:endParaRPr lang="en-US" altLang="en-US" sz="1200">
              <a:solidFill>
                <a:srgbClr val="000000"/>
              </a:solidFill>
              <a:latin typeface="Arial" charset="0"/>
            </a:endParaRPr>
          </a:p>
        </p:txBody>
      </p:sp>
    </p:spTree>
    <p:extLst>
      <p:ext uri="{BB962C8B-B14F-4D97-AF65-F5344CB8AC3E}">
        <p14:creationId xmlns:p14="http://schemas.microsoft.com/office/powerpoint/2010/main" val="7756546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7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57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649FE7D6-F6C0-4C49-AFC4-D34B3B921520}" type="slidenum">
              <a:rPr lang="en-US" altLang="en-US" sz="1200">
                <a:solidFill>
                  <a:srgbClr val="000000"/>
                </a:solidFill>
                <a:latin typeface="Arial" charset="0"/>
              </a:rPr>
              <a:pPr eaLnBrk="1" hangingPunct="1"/>
              <a:t>86</a:t>
            </a:fld>
            <a:endParaRPr lang="en-US" altLang="en-US" sz="1200">
              <a:solidFill>
                <a:srgbClr val="000000"/>
              </a:solidFill>
              <a:latin typeface="Arial" charset="0"/>
            </a:endParaRPr>
          </a:p>
        </p:txBody>
      </p:sp>
    </p:spTree>
    <p:extLst>
      <p:ext uri="{BB962C8B-B14F-4D97-AF65-F5344CB8AC3E}">
        <p14:creationId xmlns:p14="http://schemas.microsoft.com/office/powerpoint/2010/main" val="12017971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9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59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B3FE6377-C7E6-824F-B1A1-ECD83CD90828}" type="slidenum">
              <a:rPr lang="en-US" altLang="en-US" sz="1200">
                <a:solidFill>
                  <a:srgbClr val="000000"/>
                </a:solidFill>
                <a:latin typeface="Arial" charset="0"/>
              </a:rPr>
              <a:pPr eaLnBrk="1" hangingPunct="1"/>
              <a:t>87</a:t>
            </a:fld>
            <a:endParaRPr lang="en-US" altLang="en-US" sz="1200">
              <a:solidFill>
                <a:srgbClr val="000000"/>
              </a:solidFill>
              <a:latin typeface="Arial" charset="0"/>
            </a:endParaRPr>
          </a:p>
        </p:txBody>
      </p:sp>
    </p:spTree>
    <p:extLst>
      <p:ext uri="{BB962C8B-B14F-4D97-AF65-F5344CB8AC3E}">
        <p14:creationId xmlns:p14="http://schemas.microsoft.com/office/powerpoint/2010/main" val="15216722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1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61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0CBE9176-4C97-2749-AF7C-A8618D137DFA}" type="slidenum">
              <a:rPr lang="en-US" altLang="en-US" sz="1200">
                <a:solidFill>
                  <a:srgbClr val="000000"/>
                </a:solidFill>
                <a:latin typeface="Arial" charset="0"/>
              </a:rPr>
              <a:pPr eaLnBrk="1" hangingPunct="1"/>
              <a:t>88</a:t>
            </a:fld>
            <a:endParaRPr lang="en-US" altLang="en-US" sz="1200">
              <a:solidFill>
                <a:srgbClr val="000000"/>
              </a:solidFill>
              <a:latin typeface="Arial" charset="0"/>
            </a:endParaRPr>
          </a:p>
        </p:txBody>
      </p:sp>
    </p:spTree>
    <p:extLst>
      <p:ext uri="{BB962C8B-B14F-4D97-AF65-F5344CB8AC3E}">
        <p14:creationId xmlns:p14="http://schemas.microsoft.com/office/powerpoint/2010/main" val="3635099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63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013DC99-E0A4-9E4C-B3C8-D64EC1A9B65D}" type="slidenum">
              <a:rPr lang="en-US" altLang="en-US" sz="1200">
                <a:solidFill>
                  <a:srgbClr val="000000"/>
                </a:solidFill>
                <a:latin typeface="Arial" charset="0"/>
              </a:rPr>
              <a:pPr eaLnBrk="1" hangingPunct="1"/>
              <a:t>89</a:t>
            </a:fld>
            <a:endParaRPr lang="en-US" altLang="en-US" sz="1200">
              <a:solidFill>
                <a:srgbClr val="000000"/>
              </a:solidFill>
              <a:latin typeface="Arial" charset="0"/>
            </a:endParaRPr>
          </a:p>
        </p:txBody>
      </p:sp>
    </p:spTree>
    <p:extLst>
      <p:ext uri="{BB962C8B-B14F-4D97-AF65-F5344CB8AC3E}">
        <p14:creationId xmlns:p14="http://schemas.microsoft.com/office/powerpoint/2010/main" val="20681031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5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65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230B0CC7-6583-C546-89B3-6CD747280909}" type="slidenum">
              <a:rPr lang="en-US" altLang="en-US" sz="1200">
                <a:solidFill>
                  <a:srgbClr val="000000"/>
                </a:solidFill>
                <a:latin typeface="Arial" charset="0"/>
              </a:rPr>
              <a:pPr eaLnBrk="1" hangingPunct="1"/>
              <a:t>90</a:t>
            </a:fld>
            <a:endParaRPr lang="en-US" altLang="en-US" sz="1200">
              <a:solidFill>
                <a:srgbClr val="000000"/>
              </a:solidFill>
              <a:latin typeface="Arial" charset="0"/>
            </a:endParaRPr>
          </a:p>
        </p:txBody>
      </p:sp>
    </p:spTree>
    <p:extLst>
      <p:ext uri="{BB962C8B-B14F-4D97-AF65-F5344CB8AC3E}">
        <p14:creationId xmlns:p14="http://schemas.microsoft.com/office/powerpoint/2010/main" val="15864119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7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67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9D8B0A77-B345-BB46-9A10-26DD9DD36445}" type="slidenum">
              <a:rPr lang="en-US" altLang="en-US" sz="1200">
                <a:solidFill>
                  <a:srgbClr val="000000"/>
                </a:solidFill>
                <a:latin typeface="Arial" charset="0"/>
              </a:rPr>
              <a:pPr eaLnBrk="1" hangingPunct="1"/>
              <a:t>91</a:t>
            </a:fld>
            <a:endParaRPr lang="en-US" altLang="en-US" sz="1200">
              <a:solidFill>
                <a:srgbClr val="000000"/>
              </a:solidFill>
              <a:latin typeface="Arial" charset="0"/>
            </a:endParaRPr>
          </a:p>
        </p:txBody>
      </p:sp>
    </p:spTree>
    <p:extLst>
      <p:ext uri="{BB962C8B-B14F-4D97-AF65-F5344CB8AC3E}">
        <p14:creationId xmlns:p14="http://schemas.microsoft.com/office/powerpoint/2010/main" val="18167880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9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69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B224D172-3549-6F4E-9EBE-8AE562DEB4E7}" type="slidenum">
              <a:rPr lang="en-US" altLang="en-US" sz="1200">
                <a:solidFill>
                  <a:srgbClr val="000000"/>
                </a:solidFill>
                <a:latin typeface="Arial" charset="0"/>
              </a:rPr>
              <a:pPr eaLnBrk="1" hangingPunct="1"/>
              <a:t>92</a:t>
            </a:fld>
            <a:endParaRPr lang="en-US" altLang="en-US" sz="1200">
              <a:solidFill>
                <a:srgbClr val="000000"/>
              </a:solidFill>
              <a:latin typeface="Arial" charset="0"/>
            </a:endParaRPr>
          </a:p>
        </p:txBody>
      </p:sp>
    </p:spTree>
    <p:extLst>
      <p:ext uri="{BB962C8B-B14F-4D97-AF65-F5344CB8AC3E}">
        <p14:creationId xmlns:p14="http://schemas.microsoft.com/office/powerpoint/2010/main" val="183349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13BC52C5-DD9C-5D4F-B7E3-67B9B6CC5C6A}" type="slidenum">
              <a:rPr lang="en-US" altLang="en-US" sz="1200">
                <a:latin typeface="Arial" charset="0"/>
              </a:rPr>
              <a:pPr eaLnBrk="1" hangingPunct="1"/>
              <a:t>11</a:t>
            </a:fld>
            <a:endParaRPr lang="en-US" altLang="en-US" sz="1200">
              <a:latin typeface="Arial" charset="0"/>
            </a:endParaRPr>
          </a:p>
        </p:txBody>
      </p:sp>
    </p:spTree>
    <p:extLst>
      <p:ext uri="{BB962C8B-B14F-4D97-AF65-F5344CB8AC3E}">
        <p14:creationId xmlns:p14="http://schemas.microsoft.com/office/powerpoint/2010/main" val="1756784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74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174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F5C9A14-F9AE-0044-A945-693A8575413C}" type="slidenum">
              <a:rPr lang="en-US" altLang="en-US" sz="1200">
                <a:latin typeface="Arial" charset="0"/>
              </a:rPr>
              <a:pPr eaLnBrk="1" hangingPunct="1"/>
              <a:t>95</a:t>
            </a:fld>
            <a:endParaRPr lang="en-US" altLang="en-US" sz="1200">
              <a:latin typeface="Arial" charset="0"/>
            </a:endParaRPr>
          </a:p>
        </p:txBody>
      </p:sp>
    </p:spTree>
    <p:extLst>
      <p:ext uri="{BB962C8B-B14F-4D97-AF65-F5344CB8AC3E}">
        <p14:creationId xmlns:p14="http://schemas.microsoft.com/office/powerpoint/2010/main" val="12266380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02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ea typeface="MS PGothic" charset="-128"/>
            </a:endParaRPr>
          </a:p>
        </p:txBody>
      </p:sp>
      <p:sp>
        <p:nvSpPr>
          <p:cNvPr id="180227"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3027A80A-3E1F-8B4D-A9D7-5300283E3451}" type="slidenum">
              <a:rPr lang="en-US" altLang="en-US" sz="1200">
                <a:solidFill>
                  <a:srgbClr val="000000"/>
                </a:solidFill>
                <a:latin typeface="Arial" charset="0"/>
              </a:rPr>
              <a:pPr algn="r" eaLnBrk="1" hangingPunct="1"/>
              <a:t>100</a:t>
            </a:fld>
            <a:endParaRPr lang="en-US" altLang="en-US" sz="1200">
              <a:solidFill>
                <a:srgbClr val="000000"/>
              </a:solidFill>
              <a:latin typeface="Arial" charset="0"/>
            </a:endParaRPr>
          </a:p>
        </p:txBody>
      </p:sp>
    </p:spTree>
    <p:extLst>
      <p:ext uri="{BB962C8B-B14F-4D97-AF65-F5344CB8AC3E}">
        <p14:creationId xmlns:p14="http://schemas.microsoft.com/office/powerpoint/2010/main" val="263048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1A9FD677-CF3A-3B44-9725-CAFE4C2272D9}" type="slidenum">
              <a:rPr lang="en-US" altLang="en-US" sz="1200">
                <a:latin typeface="Arial" charset="0"/>
              </a:rPr>
              <a:pPr eaLnBrk="1" hangingPunct="1"/>
              <a:t>13</a:t>
            </a:fld>
            <a:endParaRPr lang="en-US" altLang="en-US" sz="1200">
              <a:latin typeface="Arial" charset="0"/>
            </a:endParaRPr>
          </a:p>
        </p:txBody>
      </p:sp>
    </p:spTree>
    <p:extLst>
      <p:ext uri="{BB962C8B-B14F-4D97-AF65-F5344CB8AC3E}">
        <p14:creationId xmlns:p14="http://schemas.microsoft.com/office/powerpoint/2010/main" val="1985665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F0DD9822-5E78-BB4F-97AD-0E22FED229C7}" type="slidenum">
              <a:rPr lang="en-US" altLang="en-US" sz="1200">
                <a:latin typeface="Arial" charset="0"/>
              </a:rPr>
              <a:pPr eaLnBrk="1" hangingPunct="1"/>
              <a:t>14</a:t>
            </a:fld>
            <a:endParaRPr lang="en-US" altLang="en-US" sz="1200">
              <a:latin typeface="Arial" charset="0"/>
            </a:endParaRPr>
          </a:p>
        </p:txBody>
      </p:sp>
    </p:spTree>
    <p:extLst>
      <p:ext uri="{BB962C8B-B14F-4D97-AF65-F5344CB8AC3E}">
        <p14:creationId xmlns:p14="http://schemas.microsoft.com/office/powerpoint/2010/main" val="1185444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endParaRPr lang="en-CA" altLang="en-US">
              <a:ea typeface="MS PGothic" charset="-128"/>
            </a:endParaRPr>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5F0236F0-2D0A-2946-8AAE-F687480C1E8E}" type="slidenum">
              <a:rPr lang="en-US" altLang="en-US" sz="1200">
                <a:latin typeface="Arial" charset="0"/>
              </a:rPr>
              <a:pPr eaLnBrk="1" hangingPunct="1"/>
              <a:t>15</a:t>
            </a:fld>
            <a:endParaRPr lang="en-US" altLang="en-US" sz="1200">
              <a:latin typeface="Arial" charset="0"/>
            </a:endParaRPr>
          </a:p>
        </p:txBody>
      </p:sp>
    </p:spTree>
    <p:extLst>
      <p:ext uri="{BB962C8B-B14F-4D97-AF65-F5344CB8AC3E}">
        <p14:creationId xmlns:p14="http://schemas.microsoft.com/office/powerpoint/2010/main" val="1562355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57C3CAB1-1CCB-3C41-A096-F58447176709}"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59B6CA74-653C-C843-93BA-57C7893811DB}" type="datetimeFigureOut">
              <a:rPr lang="en-US" altLang="en-US"/>
              <a:pPr/>
              <a:t>10/23/18</a:t>
            </a:fld>
            <a:endParaRPr lang="en-US" altLang="en-US"/>
          </a:p>
        </p:txBody>
      </p:sp>
    </p:spTree>
    <p:extLst>
      <p:ext uri="{BB962C8B-B14F-4D97-AF65-F5344CB8AC3E}">
        <p14:creationId xmlns:p14="http://schemas.microsoft.com/office/powerpoint/2010/main" val="479145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EA75BEDD-D4D3-964A-B394-EEF4E4B15397}"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FF4B2C8-0118-6946-8DF6-21D8910BD1BC}" type="slidenum">
              <a:rPr lang="en-US" altLang="en-US"/>
              <a:pPr/>
              <a:t>‹#›</a:t>
            </a:fld>
            <a:endParaRPr lang="en-US" altLang="en-US"/>
          </a:p>
        </p:txBody>
      </p:sp>
    </p:spTree>
    <p:extLst>
      <p:ext uri="{BB962C8B-B14F-4D97-AF65-F5344CB8AC3E}">
        <p14:creationId xmlns:p14="http://schemas.microsoft.com/office/powerpoint/2010/main" val="226165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5056AC92-611F-684F-8E5D-CB9B2D591B9E}"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B66258F-510A-AD49-A673-34456AEE2E86}" type="slidenum">
              <a:rPr lang="en-US" altLang="en-US"/>
              <a:pPr/>
              <a:t>‹#›</a:t>
            </a:fld>
            <a:endParaRPr lang="en-US" altLang="en-US"/>
          </a:p>
        </p:txBody>
      </p:sp>
    </p:spTree>
    <p:extLst>
      <p:ext uri="{BB962C8B-B14F-4D97-AF65-F5344CB8AC3E}">
        <p14:creationId xmlns:p14="http://schemas.microsoft.com/office/powerpoint/2010/main" val="124461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FF6BAA6-E77E-7E4D-AF97-7003E0ECF266}" type="slidenum">
              <a:rPr lang="en-US" altLang="en-US"/>
              <a:pPr/>
              <a:t>‹#›</a:t>
            </a:fld>
            <a:endParaRPr lang="en-US" altLang="en-US"/>
          </a:p>
        </p:txBody>
      </p:sp>
    </p:spTree>
    <p:extLst>
      <p:ext uri="{BB962C8B-B14F-4D97-AF65-F5344CB8AC3E}">
        <p14:creationId xmlns:p14="http://schemas.microsoft.com/office/powerpoint/2010/main" val="17381207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1528020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835344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857044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402293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029840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610470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2093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382FB39B-68A9-4148-8DA6-80B0ED5852B1}"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01AD7907-5AD1-9145-BB43-81EAC03BEA1C}" type="datetimeFigureOut">
              <a:rPr lang="en-US" altLang="en-US"/>
              <a:pPr/>
              <a:t>10/23/18</a:t>
            </a:fld>
            <a:endParaRPr lang="en-US" altLang="en-US"/>
          </a:p>
        </p:txBody>
      </p:sp>
    </p:spTree>
    <p:extLst>
      <p:ext uri="{BB962C8B-B14F-4D97-AF65-F5344CB8AC3E}">
        <p14:creationId xmlns:p14="http://schemas.microsoft.com/office/powerpoint/2010/main" val="2078343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9169622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8345105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1954047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58687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8C7C90FE-2A87-C343-A8EE-A6F6C0F06B71}"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62AEAF20-2676-FA47-A3FC-CC8A61E53B8C}" type="datetimeFigureOut">
              <a:rPr lang="en-US" altLang="en-US"/>
              <a:pPr/>
              <a:t>10/23/18</a:t>
            </a:fld>
            <a:endParaRPr lang="en-US" altLang="en-US"/>
          </a:p>
        </p:txBody>
      </p:sp>
    </p:spTree>
    <p:extLst>
      <p:ext uri="{BB962C8B-B14F-4D97-AF65-F5344CB8AC3E}">
        <p14:creationId xmlns:p14="http://schemas.microsoft.com/office/powerpoint/2010/main" val="1897349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D18386D1-3D04-4847-9917-275EBCC3A930}"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59E8968F-553D-B947-87B8-E31EE13A494D}" type="datetimeFigureOut">
              <a:rPr lang="en-US" altLang="en-US"/>
              <a:pPr/>
              <a:t>10/23/18</a:t>
            </a:fld>
            <a:endParaRPr lang="en-US" altLang="en-US"/>
          </a:p>
        </p:txBody>
      </p:sp>
    </p:spTree>
    <p:extLst>
      <p:ext uri="{BB962C8B-B14F-4D97-AF65-F5344CB8AC3E}">
        <p14:creationId xmlns:p14="http://schemas.microsoft.com/office/powerpoint/2010/main" val="775179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30BA654E-B7FC-0642-A83D-1F89B4EC633E}"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FF3E6BF-37B2-4649-8FAD-58CA095685BB}" type="datetimeFigureOut">
              <a:rPr lang="en-US" altLang="en-US"/>
              <a:pPr/>
              <a:t>10/23/18</a:t>
            </a:fld>
            <a:endParaRPr lang="en-US" altLang="en-US"/>
          </a:p>
        </p:txBody>
      </p:sp>
    </p:spTree>
    <p:extLst>
      <p:ext uri="{BB962C8B-B14F-4D97-AF65-F5344CB8AC3E}">
        <p14:creationId xmlns:p14="http://schemas.microsoft.com/office/powerpoint/2010/main" val="179818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B9EE2E0A-7E39-EB42-A556-E6416F6211B8}"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66F435C1-647A-D742-8CFB-6B91789C19D7}" type="datetimeFigureOut">
              <a:rPr lang="en-US" altLang="en-US"/>
              <a:pPr/>
              <a:t>10/23/18</a:t>
            </a:fld>
            <a:endParaRPr lang="en-US" altLang="en-US"/>
          </a:p>
        </p:txBody>
      </p:sp>
    </p:spTree>
    <p:extLst>
      <p:ext uri="{BB962C8B-B14F-4D97-AF65-F5344CB8AC3E}">
        <p14:creationId xmlns:p14="http://schemas.microsoft.com/office/powerpoint/2010/main" val="610402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A9BACEAF-2BC0-054C-9543-1964B76C6F2A}"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542F9CE-8CE8-9944-ABE2-07CB9AD546AA}" type="datetimeFigureOut">
              <a:rPr lang="en-US" altLang="en-US"/>
              <a:pPr/>
              <a:t>10/23/18</a:t>
            </a:fld>
            <a:endParaRPr lang="en-US" altLang="en-US"/>
          </a:p>
        </p:txBody>
      </p:sp>
    </p:spTree>
    <p:extLst>
      <p:ext uri="{BB962C8B-B14F-4D97-AF65-F5344CB8AC3E}">
        <p14:creationId xmlns:p14="http://schemas.microsoft.com/office/powerpoint/2010/main" val="500780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7B0BD20-56A9-7447-90BC-E4BB6B671551}"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48FF26A0-E624-2347-89F3-FFD2662F0EEC}" type="slidenum">
              <a:rPr lang="en-US" altLang="en-US"/>
              <a:pPr/>
              <a:t>‹#›</a:t>
            </a:fld>
            <a:endParaRPr lang="en-US" altLang="en-US"/>
          </a:p>
        </p:txBody>
      </p:sp>
    </p:spTree>
    <p:extLst>
      <p:ext uri="{BB962C8B-B14F-4D97-AF65-F5344CB8AC3E}">
        <p14:creationId xmlns:p14="http://schemas.microsoft.com/office/powerpoint/2010/main" val="625114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6A5834E-DC66-FF49-8F8B-7CDEC771E875}"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72CF83CF-9BB8-104D-A8C0-50C2EB007101}" type="slidenum">
              <a:rPr lang="en-US" altLang="en-US"/>
              <a:pPr/>
              <a:t>‹#›</a:t>
            </a:fld>
            <a:endParaRPr lang="en-US" altLang="en-US"/>
          </a:p>
        </p:txBody>
      </p:sp>
    </p:spTree>
    <p:extLst>
      <p:ext uri="{BB962C8B-B14F-4D97-AF65-F5344CB8AC3E}">
        <p14:creationId xmlns:p14="http://schemas.microsoft.com/office/powerpoint/2010/main" val="8127785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C60ACBFB-3088-194C-B030-F8267D870960}"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0"/>
          <a:cs typeface="MS PGothic"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0"/>
          <a:cs typeface="MS PGothic"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1469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1469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4342"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343"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0"/>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0"/>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0"/>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0"/>
          <a:cs typeface="MS PGothic"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0"/>
          <a:cs typeface="MS PGothic"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0"/>
          <a:cs typeface="MS PGothic"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6.xml"/><Relationship Id="rId2" Type="http://schemas.openxmlformats.org/officeDocument/2006/relationships/notesSlide" Target="../notesSlides/notesSlide6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1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ctrTitle" idx="4294967295"/>
          </p:nvPr>
        </p:nvSpPr>
        <p:spPr>
          <a:xfrm>
            <a:off x="552450" y="3087688"/>
            <a:ext cx="7969250" cy="814387"/>
          </a:xfrm>
        </p:spPr>
        <p:txBody>
          <a:bodyPr/>
          <a:lstStyle/>
          <a:p>
            <a:r>
              <a:rPr lang="en-US" altLang="en-US">
                <a:latin typeface="Arial" charset="0"/>
                <a:ea typeface="MS PGothic" charset="-128"/>
              </a:rPr>
              <a:t>Type 1 Diabetes in Children and Adolescents</a:t>
            </a:r>
          </a:p>
        </p:txBody>
      </p:sp>
      <p:sp>
        <p:nvSpPr>
          <p:cNvPr id="17410" name="Content Placeholder 2"/>
          <p:cNvSpPr>
            <a:spLocks noGrp="1"/>
          </p:cNvSpPr>
          <p:nvPr>
            <p:ph type="subTitle" idx="4294967295"/>
          </p:nvPr>
        </p:nvSpPr>
        <p:spPr>
          <a:xfrm>
            <a:off x="573088" y="4260850"/>
            <a:ext cx="7616825" cy="1752600"/>
          </a:xfrm>
        </p:spPr>
        <p:txBody>
          <a:bodyPr/>
          <a:lstStyle/>
          <a:p>
            <a:pPr marL="0" indent="0">
              <a:lnSpc>
                <a:spcPct val="80000"/>
              </a:lnSpc>
              <a:buFont typeface="Arial" charset="0"/>
              <a:buNone/>
            </a:pPr>
            <a:r>
              <a:rPr lang="en-US" altLang="en-US" sz="2400">
                <a:solidFill>
                  <a:srgbClr val="00B2EB"/>
                </a:solidFill>
                <a:ea typeface="MS PGothic" charset="-128"/>
              </a:rPr>
              <a:t>Chapter 34</a:t>
            </a:r>
          </a:p>
          <a:p>
            <a:pPr marL="0" indent="0">
              <a:lnSpc>
                <a:spcPct val="100000"/>
              </a:lnSpc>
              <a:buFont typeface="Arial" charset="0"/>
              <a:buNone/>
            </a:pPr>
            <a:r>
              <a:rPr lang="en-CA" altLang="en-US" sz="2000">
                <a:ea typeface="MS PGothic" charset="-128"/>
              </a:rPr>
              <a:t>Diane K. Wherrett </a:t>
            </a:r>
            <a:r>
              <a:rPr lang="en-CA" altLang="en-US" sz="1600">
                <a:ea typeface="MS PGothic" charset="-128"/>
              </a:rPr>
              <a:t>MD FRCPC, </a:t>
            </a:r>
            <a:r>
              <a:rPr lang="en-CA" altLang="en-US" sz="2000">
                <a:ea typeface="MS PGothic" charset="-128"/>
              </a:rPr>
              <a:t>Céline Huot </a:t>
            </a:r>
            <a:r>
              <a:rPr lang="en-CA" altLang="en-US" sz="1600">
                <a:ea typeface="MS PGothic" charset="-128"/>
              </a:rPr>
              <a:t>MD MSc FRCPC, </a:t>
            </a:r>
            <a:r>
              <a:rPr lang="en-CA" altLang="en-US" sz="2000">
                <a:ea typeface="MS PGothic" charset="-128"/>
              </a:rPr>
              <a:t>Laurent Legault </a:t>
            </a:r>
            <a:r>
              <a:rPr lang="en-CA" altLang="en-US" sz="1600">
                <a:ea typeface="MS PGothic" charset="-128"/>
              </a:rPr>
              <a:t>MD FRCPC, </a:t>
            </a:r>
            <a:r>
              <a:rPr lang="en-CA" altLang="en-US" sz="2000">
                <a:ea typeface="MS PGothic" charset="-128"/>
              </a:rPr>
              <a:t>Josephine Ho </a:t>
            </a:r>
            <a:r>
              <a:rPr lang="en-CA" altLang="en-US" sz="1600">
                <a:ea typeface="MS PGothic" charset="-128"/>
              </a:rPr>
              <a:t>MD MSc FRCPC, </a:t>
            </a:r>
            <a:r>
              <a:rPr lang="en-CA" altLang="en-US" sz="2000">
                <a:ea typeface="MS PGothic" charset="-128"/>
              </a:rPr>
              <a:t>Meranda Nakhla </a:t>
            </a:r>
            <a:r>
              <a:rPr lang="en-CA" altLang="en-US" sz="1600">
                <a:ea typeface="MS PGothic" charset="-128"/>
              </a:rPr>
              <a:t>MD MSc FRCPC</a:t>
            </a:r>
            <a:r>
              <a:rPr lang="en-CA" altLang="en-US" sz="2000">
                <a:ea typeface="MS PGothic" charset="-128"/>
              </a:rPr>
              <a:t>, Elizabeth Rosolowsky </a:t>
            </a:r>
            <a:r>
              <a:rPr lang="en-CA" altLang="en-US" sz="1600">
                <a:ea typeface="MS PGothic" charset="-128"/>
              </a:rPr>
              <a:t>MD MPH FAAP FRCPC</a:t>
            </a:r>
          </a:p>
          <a:p>
            <a:pPr marL="0" indent="0" algn="ctr">
              <a:spcBef>
                <a:spcPts val="900"/>
              </a:spcBef>
              <a:buFont typeface="Arial" charset="0"/>
              <a:buNone/>
            </a:pPr>
            <a:r>
              <a:rPr lang="en-CA" altLang="en-US" sz="2400">
                <a:ea typeface="MS PGothic" charset="-128"/>
              </a:rPr>
              <a:t/>
            </a:r>
            <a:br>
              <a:rPr lang="en-CA" altLang="en-US" sz="2400">
                <a:ea typeface="MS PGothic" charset="-128"/>
              </a:rPr>
            </a:br>
            <a:endParaRPr lang="en-US" altLang="en-US" sz="2400">
              <a:solidFill>
                <a:srgbClr val="00B2EB"/>
              </a:solidFill>
              <a:ea typeface="MS PGothic" charset="-128"/>
            </a:endParaRPr>
          </a:p>
        </p:txBody>
      </p:sp>
      <p:sp>
        <p:nvSpPr>
          <p:cNvPr id="17411"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p:txBody>
          <a:bodyPr/>
          <a:lstStyle/>
          <a:p>
            <a:r>
              <a:rPr lang="en-US" altLang="en-US">
                <a:ea typeface="MS PGothic" charset="-128"/>
              </a:rPr>
              <a:t>Recommendation 2</a:t>
            </a:r>
            <a:endParaRPr lang="en-CA" altLang="en-US">
              <a:ea typeface="MS PGothic" charset="-128"/>
            </a:endParaRPr>
          </a:p>
        </p:txBody>
      </p:sp>
      <p:sp>
        <p:nvSpPr>
          <p:cNvPr id="30722" name="Rectangle 3"/>
          <p:cNvSpPr>
            <a:spLocks noGrp="1"/>
          </p:cNvSpPr>
          <p:nvPr>
            <p:ph type="body" idx="4294967295"/>
          </p:nvPr>
        </p:nvSpPr>
        <p:spPr>
          <a:xfrm>
            <a:off x="628650" y="1622425"/>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Delivery of Care</a:t>
            </a:r>
          </a:p>
          <a:p>
            <a:pPr marL="495300" indent="-495300">
              <a:lnSpc>
                <a:spcPct val="110000"/>
              </a:lnSpc>
              <a:spcBef>
                <a:spcPts val="900"/>
              </a:spcBef>
              <a:buFont typeface="Arial" charset="0"/>
              <a:buNone/>
            </a:pPr>
            <a:r>
              <a:rPr lang="en-US" altLang="en-US" sz="2400" b="0">
                <a:ea typeface="MS PGothic" charset="-128"/>
              </a:rPr>
              <a:t>2.  Children with </a:t>
            </a:r>
            <a:r>
              <a:rPr lang="en-US" altLang="en-US" sz="2400">
                <a:ea typeface="MS PGothic" charset="-128"/>
              </a:rPr>
              <a:t>new-onset type 1 diabetes </a:t>
            </a:r>
            <a:r>
              <a:rPr lang="en-US" altLang="en-US" sz="2400" b="0">
                <a:ea typeface="MS PGothic" charset="-128"/>
              </a:rPr>
              <a:t>who are medically stable should receive their initial education and management in an </a:t>
            </a:r>
            <a:r>
              <a:rPr lang="en-US" altLang="en-US" sz="2400">
                <a:ea typeface="MS PGothic" charset="-128"/>
              </a:rPr>
              <a:t>outpatient setting</a:t>
            </a:r>
            <a:r>
              <a:rPr lang="en-US" altLang="en-US" sz="2400" b="0">
                <a:ea typeface="MS PGothic" charset="-128"/>
              </a:rPr>
              <a:t>, provided that appropriate personnel and daily communication with a DHC team are available </a:t>
            </a:r>
            <a:r>
              <a:rPr lang="en-US" altLang="en-US" sz="2000" b="0">
                <a:ea typeface="MS PGothic" charset="-128"/>
              </a:rPr>
              <a:t>[Grade B, Level 1A]</a:t>
            </a:r>
          </a:p>
        </p:txBody>
      </p:sp>
      <p:sp>
        <p:nvSpPr>
          <p:cNvPr id="30723"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30725" name="Text Box 5"/>
          <p:cNvSpPr txBox="1">
            <a:spLocks noChangeArrowheads="1"/>
          </p:cNvSpPr>
          <p:nvPr/>
        </p:nvSpPr>
        <p:spPr bwMode="auto">
          <a:xfrm>
            <a:off x="628650" y="6351588"/>
            <a:ext cx="4260850"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DHC, diabetes health-care</a:t>
            </a:r>
            <a:r>
              <a:rPr lang="en-US" altLang="en-US"/>
              <a:t> </a:t>
            </a:r>
            <a:endParaRPr lang="en-CA" alt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Title 1"/>
          <p:cNvSpPr>
            <a:spLocks noGrp="1"/>
          </p:cNvSpPr>
          <p:nvPr>
            <p:ph type="title" idx="4294967295"/>
          </p:nvPr>
        </p:nvSpPr>
        <p:spPr/>
        <p:txBody>
          <a:bodyPr/>
          <a:lstStyle/>
          <a:p>
            <a:r>
              <a:rPr lang="en-US" altLang="en-US">
                <a:latin typeface="Arial" charset="0"/>
                <a:ea typeface="MS PGothic" charset="-128"/>
              </a:rPr>
              <a:t>Diabetes Canada Clinical Practice Guidelines</a:t>
            </a:r>
          </a:p>
        </p:txBody>
      </p:sp>
      <p:sp>
        <p:nvSpPr>
          <p:cNvPr id="179202" name="Content Placeholder 2"/>
          <p:cNvSpPr>
            <a:spLocks noGrp="1"/>
          </p:cNvSpPr>
          <p:nvPr>
            <p:ph idx="4294967295"/>
          </p:nvPr>
        </p:nvSpPr>
        <p:spPr/>
        <p:txBody>
          <a:bodyPr/>
          <a:lstStyle/>
          <a:p>
            <a:pPr marL="0" indent="0">
              <a:buFontTx/>
              <a:buNone/>
            </a:pPr>
            <a:endParaRPr lang="en-US" altLang="en-US">
              <a:latin typeface="Arial" charset="0"/>
              <a:ea typeface="MS PGothic" charset="-128"/>
              <a:hlinkClick r:id="rId3"/>
            </a:endParaRPr>
          </a:p>
          <a:p>
            <a:pPr marL="0" indent="0">
              <a:buFontTx/>
              <a:buNone/>
            </a:pPr>
            <a:r>
              <a:rPr lang="en-US" altLang="en-US">
                <a:solidFill>
                  <a:srgbClr val="C00000"/>
                </a:solidFill>
                <a:latin typeface="Arial" charset="0"/>
                <a:ea typeface="MS PGothic" charset="-128"/>
                <a:hlinkClick r:id="rId3"/>
              </a:rPr>
              <a:t>www.guidelines.diabetes.ca</a:t>
            </a:r>
            <a:r>
              <a:rPr lang="en-US" altLang="en-US">
                <a:solidFill>
                  <a:srgbClr val="C00000"/>
                </a:solidFill>
                <a:latin typeface="Arial" charset="0"/>
                <a:ea typeface="MS PGothic" charset="-128"/>
              </a:rPr>
              <a:t> </a:t>
            </a:r>
            <a:r>
              <a:rPr lang="en-US" altLang="en-US">
                <a:solidFill>
                  <a:schemeClr val="accent1"/>
                </a:solidFill>
                <a:latin typeface="Arial" charset="0"/>
                <a:ea typeface="MS PGothic" charset="-128"/>
              </a:rPr>
              <a:t>– for health-care providers</a:t>
            </a:r>
          </a:p>
          <a:p>
            <a:pPr marL="0" indent="0">
              <a:buFontTx/>
              <a:buNone/>
            </a:pPr>
            <a:endParaRPr lang="en-US" altLang="en-US">
              <a:solidFill>
                <a:schemeClr val="accent1"/>
              </a:solidFill>
              <a:latin typeface="Arial" charset="0"/>
              <a:ea typeface="MS PGothic" charset="-128"/>
            </a:endParaRPr>
          </a:p>
          <a:p>
            <a:pPr marL="0" indent="0">
              <a:buFontTx/>
              <a:buNone/>
            </a:pPr>
            <a:r>
              <a:rPr lang="en-US" altLang="en-US">
                <a:latin typeface="Arial" charset="0"/>
                <a:ea typeface="MS PGothic" charset="-128"/>
              </a:rPr>
              <a:t>1-800-BANTING (226-8464)</a:t>
            </a:r>
          </a:p>
          <a:p>
            <a:pPr marL="0" indent="0">
              <a:buFontTx/>
              <a:buNone/>
            </a:pPr>
            <a:endParaRPr lang="en-US" altLang="en-US">
              <a:latin typeface="Arial" charset="0"/>
              <a:ea typeface="MS PGothic" charset="-128"/>
            </a:endParaRPr>
          </a:p>
          <a:p>
            <a:pPr marL="0" indent="0">
              <a:buFontTx/>
              <a:buNone/>
            </a:pPr>
            <a:r>
              <a:rPr lang="en-US" altLang="en-US">
                <a:latin typeface="Arial" charset="0"/>
                <a:ea typeface="MS PGothic" charset="-128"/>
                <a:hlinkClick r:id="rId4"/>
              </a:rPr>
              <a:t>www.diabetes.ca </a:t>
            </a:r>
            <a:r>
              <a:rPr lang="en-US" altLang="en-US">
                <a:solidFill>
                  <a:schemeClr val="accent1"/>
                </a:solidFill>
                <a:latin typeface="Arial" charset="0"/>
                <a:ea typeface="MS PGothic" charset="-128"/>
              </a:rPr>
              <a:t>– for people with diabetes</a:t>
            </a:r>
          </a:p>
          <a:p>
            <a:pPr marL="0" indent="0">
              <a:buFontTx/>
              <a:buNone/>
            </a:pPr>
            <a:endParaRPr lang="en-US" altLang="en-US">
              <a:solidFill>
                <a:schemeClr val="accent1"/>
              </a:solidFill>
              <a:latin typeface="Arial" charset="0"/>
              <a:ea typeface="MS PGothic" charset="-128"/>
            </a:endParaRPr>
          </a:p>
          <a:p>
            <a:pPr marL="0" indent="0"/>
            <a:endParaRPr lang="en-US" altLang="en-US">
              <a:latin typeface="Arial" charset="0"/>
              <a:ea typeface="MS PGothic"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noChangeArrowheads="1"/>
          </p:cNvSpPr>
          <p:nvPr>
            <p:ph type="body" idx="4294967295"/>
          </p:nvPr>
        </p:nvSpPr>
        <p:spPr>
          <a:xfrm>
            <a:off x="739775" y="1468438"/>
            <a:ext cx="8012113" cy="4114800"/>
          </a:xfrm>
        </p:spPr>
        <p:txBody>
          <a:bodyPr/>
          <a:lstStyle/>
          <a:p>
            <a:pPr eaLnBrk="1" hangingPunct="1">
              <a:lnSpc>
                <a:spcPct val="110000"/>
              </a:lnSpc>
            </a:pPr>
            <a:r>
              <a:rPr lang="en-CA" altLang="en-US" sz="2500" b="0">
                <a:ea typeface="MS PGothic" charset="-128"/>
              </a:rPr>
              <a:t>Change of physician or DHC team can have major impact on disease management and metabolic control </a:t>
            </a:r>
          </a:p>
          <a:p>
            <a:pPr eaLnBrk="1" hangingPunct="1">
              <a:lnSpc>
                <a:spcPct val="110000"/>
              </a:lnSpc>
            </a:pPr>
            <a:r>
              <a:rPr lang="en-CA" altLang="en-US" sz="2500" b="0">
                <a:ea typeface="MS PGothic" charset="-128"/>
              </a:rPr>
              <a:t>25% to 65% of young adults have no medical follow-up during the transition</a:t>
            </a:r>
          </a:p>
          <a:p>
            <a:pPr eaLnBrk="1" hangingPunct="1">
              <a:lnSpc>
                <a:spcPct val="110000"/>
              </a:lnSpc>
            </a:pPr>
            <a:r>
              <a:rPr lang="en-CA" altLang="en-US" sz="2500" b="0">
                <a:ea typeface="MS PGothic" charset="-128"/>
              </a:rPr>
              <a:t>Those with no follow-up are more likely to experience hospitalization for DKA during this period </a:t>
            </a:r>
          </a:p>
          <a:p>
            <a:pPr eaLnBrk="1" hangingPunct="1">
              <a:lnSpc>
                <a:spcPct val="110000"/>
              </a:lnSpc>
            </a:pPr>
            <a:r>
              <a:rPr lang="en-CA" altLang="en-US" sz="2500" b="0">
                <a:ea typeface="MS PGothic" charset="-128"/>
              </a:rPr>
              <a:t>Organized transition services may decrease the rate of loss of follow-up</a:t>
            </a:r>
          </a:p>
          <a:p>
            <a:pPr lvl="1" eaLnBrk="1" hangingPunct="1">
              <a:lnSpc>
                <a:spcPct val="110000"/>
              </a:lnSpc>
              <a:spcBef>
                <a:spcPct val="0"/>
              </a:spcBef>
              <a:buClr>
                <a:schemeClr val="tx2"/>
              </a:buClr>
              <a:buFont typeface="Verdana" charset="0"/>
              <a:buNone/>
            </a:pPr>
            <a:endParaRPr lang="en-US" altLang="en-US" sz="2500">
              <a:latin typeface="Open Sans" charset="0"/>
              <a:ea typeface="MS PGothic" charset="-128"/>
            </a:endParaRPr>
          </a:p>
        </p:txBody>
      </p:sp>
      <p:sp>
        <p:nvSpPr>
          <p:cNvPr id="31746" name="Title 1"/>
          <p:cNvSpPr txBox="1">
            <a:spLocks/>
          </p:cNvSpPr>
          <p:nvPr/>
        </p:nvSpPr>
        <p:spPr bwMode="auto">
          <a:xfrm>
            <a:off x="628650" y="59531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Transition to Adult Care</a:t>
            </a:r>
          </a:p>
        </p:txBody>
      </p:sp>
      <p:sp>
        <p:nvSpPr>
          <p:cNvPr id="3174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31749"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DHC, diabetes health-care; </a:t>
            </a:r>
            <a:r>
              <a:rPr lang="en-US" altLang="en-US" sz="1400" i="1"/>
              <a:t>DKA,</a:t>
            </a:r>
            <a:r>
              <a:rPr lang="en-US" altLang="en-US" sz="1400"/>
              <a:t> diabetic ketoacidosis</a:t>
            </a:r>
            <a:endParaRPr lang="en-CA" altLang="en-US"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idx="4294967295"/>
          </p:nvPr>
        </p:nvSpPr>
        <p:spPr>
          <a:xfrm>
            <a:off x="628650" y="263525"/>
            <a:ext cx="7886700" cy="1325563"/>
          </a:xfrm>
        </p:spPr>
        <p:txBody>
          <a:bodyPr/>
          <a:lstStyle/>
          <a:p>
            <a:r>
              <a:rPr lang="en-US" altLang="en-US">
                <a:ea typeface="MS PGothic" charset="-128"/>
              </a:rPr>
              <a:t>Recommendation 3</a:t>
            </a:r>
            <a:endParaRPr lang="en-CA" altLang="en-US">
              <a:ea typeface="MS PGothic" charset="-128"/>
            </a:endParaRPr>
          </a:p>
        </p:txBody>
      </p:sp>
      <p:sp>
        <p:nvSpPr>
          <p:cNvPr id="59395" name="Rectangle 3"/>
          <p:cNvSpPr>
            <a:spLocks noGrp="1"/>
          </p:cNvSpPr>
          <p:nvPr>
            <p:ph type="body" idx="4294967295"/>
          </p:nvPr>
        </p:nvSpPr>
        <p:spPr>
          <a:xfrm>
            <a:off x="628650" y="1420813"/>
            <a:ext cx="7886700" cy="4329112"/>
          </a:xfrm>
        </p:spPr>
        <p:txBody>
          <a:bodyPr/>
          <a:lstStyle/>
          <a:p>
            <a:pPr marL="495300" indent="-495300">
              <a:lnSpc>
                <a:spcPct val="110000"/>
              </a:lnSpc>
              <a:spcBef>
                <a:spcPts val="900"/>
              </a:spcBef>
              <a:buFont typeface="Arial" panose="020B0604020202020204" pitchFamily="34" charset="0"/>
              <a:buNone/>
              <a:defRPr/>
            </a:pPr>
            <a:r>
              <a:rPr lang="en-US" altLang="en-US" sz="2400" dirty="0" smtClean="0">
                <a:latin typeface="Open Sans"/>
                <a:ea typeface="Open Sans"/>
                <a:cs typeface="Open Sans"/>
              </a:rPr>
              <a:t>Delivery of Care</a:t>
            </a:r>
          </a:p>
          <a:p>
            <a:pPr marL="457200" indent="-457200">
              <a:lnSpc>
                <a:spcPct val="110000"/>
              </a:lnSpc>
              <a:buFont typeface="+mj-lt"/>
              <a:buAutoNum type="arabicPeriod" startAt="3"/>
              <a:defRPr/>
            </a:pPr>
            <a:r>
              <a:rPr lang="en-CA" sz="2400" b="0" dirty="0" smtClean="0">
                <a:ea typeface="Open Sans" charset="0"/>
              </a:rPr>
              <a:t>To </a:t>
            </a:r>
            <a:r>
              <a:rPr lang="en-CA" sz="2400" b="0" dirty="0">
                <a:ea typeface="Open Sans" charset="0"/>
              </a:rPr>
              <a:t>ensure ongoing and adequate diabetes care, </a:t>
            </a:r>
            <a:r>
              <a:rPr lang="en-CA" sz="2400" dirty="0">
                <a:ea typeface="Open Sans" charset="0"/>
              </a:rPr>
              <a:t>adolescents</a:t>
            </a:r>
            <a:r>
              <a:rPr lang="en-CA" sz="2400" b="0" dirty="0">
                <a:ea typeface="Open Sans" charset="0"/>
              </a:rPr>
              <a:t> should </a:t>
            </a:r>
            <a:r>
              <a:rPr lang="en-CA" sz="2400" b="0" dirty="0" smtClean="0">
                <a:ea typeface="Open Sans" charset="0"/>
              </a:rPr>
              <a:t>receive care </a:t>
            </a:r>
            <a:r>
              <a:rPr lang="en-CA" sz="2400" b="0" dirty="0">
                <a:ea typeface="Open Sans" charset="0"/>
              </a:rPr>
              <a:t>from a </a:t>
            </a:r>
            <a:r>
              <a:rPr lang="en-CA" sz="2400" dirty="0">
                <a:ea typeface="Open Sans" charset="0"/>
              </a:rPr>
              <a:t>specialized program </a:t>
            </a:r>
            <a:r>
              <a:rPr lang="en-CA" sz="2400" b="0" dirty="0">
                <a:ea typeface="Open Sans" charset="0"/>
              </a:rPr>
              <a:t>aimed at creating a well-prepared </a:t>
            </a:r>
            <a:r>
              <a:rPr lang="en-CA" sz="2400" b="0" dirty="0" smtClean="0">
                <a:ea typeface="Open Sans" charset="0"/>
              </a:rPr>
              <a:t>and supported </a:t>
            </a:r>
            <a:r>
              <a:rPr lang="en-CA" sz="2400" dirty="0">
                <a:ea typeface="Open Sans" charset="0"/>
              </a:rPr>
              <a:t>transition</a:t>
            </a:r>
            <a:r>
              <a:rPr lang="en-CA" sz="2400" b="0" dirty="0">
                <a:ea typeface="Open Sans" charset="0"/>
              </a:rPr>
              <a:t> to adult care that is </a:t>
            </a:r>
            <a:r>
              <a:rPr lang="en-CA" sz="2400" dirty="0">
                <a:ea typeface="Open Sans" charset="0"/>
              </a:rPr>
              <a:t>initiated early </a:t>
            </a:r>
            <a:r>
              <a:rPr lang="en-CA" sz="2400" b="0" dirty="0">
                <a:ea typeface="Open Sans" charset="0"/>
              </a:rPr>
              <a:t>and includes </a:t>
            </a:r>
            <a:r>
              <a:rPr lang="en-CA" sz="2400" b="0" dirty="0" smtClean="0">
                <a:ea typeface="Open Sans" charset="0"/>
              </a:rPr>
              <a:t>a </a:t>
            </a:r>
            <a:r>
              <a:rPr lang="en-CA" sz="2400" dirty="0" smtClean="0">
                <a:ea typeface="Open Sans" charset="0"/>
              </a:rPr>
              <a:t>transition </a:t>
            </a:r>
            <a:r>
              <a:rPr lang="en-CA" sz="2400" dirty="0">
                <a:ea typeface="Open Sans" charset="0"/>
              </a:rPr>
              <a:t>coordinator</a:t>
            </a:r>
            <a:r>
              <a:rPr lang="en-CA" sz="2400" b="0" dirty="0">
                <a:ea typeface="Open Sans" charset="0"/>
              </a:rPr>
              <a:t>; patient </a:t>
            </a:r>
            <a:r>
              <a:rPr lang="en-CA" sz="2400" dirty="0">
                <a:ea typeface="Open Sans" charset="0"/>
              </a:rPr>
              <a:t>reminders</a:t>
            </a:r>
            <a:r>
              <a:rPr lang="en-CA" sz="2400" b="0" dirty="0">
                <a:ea typeface="Open Sans" charset="0"/>
              </a:rPr>
              <a:t>; and support and education </a:t>
            </a:r>
            <a:r>
              <a:rPr lang="en-CA" sz="2400" b="0" dirty="0" smtClean="0">
                <a:ea typeface="Open Sans" charset="0"/>
              </a:rPr>
              <a:t>promoting autonomy </a:t>
            </a:r>
            <a:r>
              <a:rPr lang="en-CA" sz="2400" b="0" dirty="0">
                <a:ea typeface="Open Sans" charset="0"/>
              </a:rPr>
              <a:t>and self-care management skills </a:t>
            </a:r>
            <a:r>
              <a:rPr lang="en-CA" sz="1600" b="0" dirty="0">
                <a:ea typeface="Open Sans" charset="0"/>
              </a:rPr>
              <a:t>[Grade C, Level </a:t>
            </a:r>
            <a:r>
              <a:rPr lang="en-CA" sz="1600" b="0" dirty="0" smtClean="0">
                <a:ea typeface="Open Sans" charset="0"/>
              </a:rPr>
              <a:t>3]</a:t>
            </a:r>
            <a:endParaRPr lang="en-CA" sz="2400" b="0" dirty="0">
              <a:ea typeface="Open Sans" charset="0"/>
            </a:endParaRPr>
          </a:p>
        </p:txBody>
      </p:sp>
      <p:sp>
        <p:nvSpPr>
          <p:cNvPr id="3379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Content Placeholder 2"/>
          <p:cNvSpPr>
            <a:spLocks noGrp="1"/>
          </p:cNvSpPr>
          <p:nvPr>
            <p:ph idx="1"/>
          </p:nvPr>
        </p:nvSpPr>
        <p:spPr>
          <a:xfrm>
            <a:off x="990600" y="1752600"/>
            <a:ext cx="7775575" cy="4114800"/>
          </a:xfrm>
        </p:spPr>
        <p:txBody>
          <a:bodyPr/>
          <a:lstStyle/>
          <a:p>
            <a:pPr eaLnBrk="1" hangingPunct="1">
              <a:lnSpc>
                <a:spcPct val="120000"/>
              </a:lnSpc>
            </a:pPr>
            <a:r>
              <a:rPr lang="en-CA" altLang="en-US" b="0">
                <a:ea typeface="MS PGothic" charset="-128"/>
              </a:rPr>
              <a:t>New single target of ≤7.5% for all children</a:t>
            </a:r>
          </a:p>
          <a:p>
            <a:pPr eaLnBrk="1" hangingPunct="1">
              <a:lnSpc>
                <a:spcPct val="120000"/>
              </a:lnSpc>
            </a:pPr>
            <a:r>
              <a:rPr lang="en-CA" altLang="en-US" b="0">
                <a:ea typeface="MS PGothic" charset="-128"/>
              </a:rPr>
              <a:t>Achieving adult targets for metabolic control is not always indicated and may be unsafe for some children</a:t>
            </a:r>
          </a:p>
          <a:p>
            <a:pPr eaLnBrk="1" hangingPunct="1">
              <a:lnSpc>
                <a:spcPct val="120000"/>
              </a:lnSpc>
            </a:pPr>
            <a:r>
              <a:rPr lang="en-CA" altLang="en-US" b="0">
                <a:ea typeface="MS PGothic" charset="-128"/>
              </a:rPr>
              <a:t>Achieving targets may require much work on the part of family and DHC team to find the right insulin approach </a:t>
            </a:r>
          </a:p>
        </p:txBody>
      </p:sp>
      <p:sp>
        <p:nvSpPr>
          <p:cNvPr id="34818" name="Title 3"/>
          <p:cNvSpPr>
            <a:spLocks noGrp="1"/>
          </p:cNvSpPr>
          <p:nvPr>
            <p:ph type="title"/>
          </p:nvPr>
        </p:nvSpPr>
        <p:spPr>
          <a:xfrm>
            <a:off x="592138" y="484188"/>
            <a:ext cx="8515350" cy="1325562"/>
          </a:xfrm>
        </p:spPr>
        <p:txBody>
          <a:bodyPr/>
          <a:lstStyle/>
          <a:p>
            <a:pPr eaLnBrk="1" hangingPunct="1"/>
            <a:r>
              <a:rPr lang="en-CA" altLang="en-US" sz="4000">
                <a:ea typeface="MS PGothic" charset="-128"/>
              </a:rPr>
              <a:t>Glycemic Targets – Key Message</a:t>
            </a:r>
          </a:p>
        </p:txBody>
      </p:sp>
      <p:sp>
        <p:nvSpPr>
          <p:cNvPr id="34819"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34820" name="Wave 5"/>
          <p:cNvSpPr>
            <a:spLocks noChangeArrowheads="1"/>
          </p:cNvSpPr>
          <p:nvPr/>
        </p:nvSpPr>
        <p:spPr bwMode="auto">
          <a:xfrm>
            <a:off x="8137525" y="88900"/>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
        <p:nvSpPr>
          <p:cNvPr id="34822" name="Text Box 6"/>
          <p:cNvSpPr txBox="1">
            <a:spLocks noChangeArrowheads="1"/>
          </p:cNvSpPr>
          <p:nvPr/>
        </p:nvSpPr>
        <p:spPr bwMode="auto">
          <a:xfrm>
            <a:off x="628650" y="6351588"/>
            <a:ext cx="4260850"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DHC, diabetes health-care</a:t>
            </a:r>
            <a:r>
              <a:rPr lang="en-US" altLang="en-US"/>
              <a:t> </a:t>
            </a:r>
            <a:endParaRPr lang="en-CA" altLang="en-US"/>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noChangeArrowheads="1"/>
          </p:cNvSpPr>
          <p:nvPr>
            <p:ph type="body" idx="4294967295"/>
          </p:nvPr>
        </p:nvSpPr>
        <p:spPr>
          <a:xfrm>
            <a:off x="801688" y="1462088"/>
            <a:ext cx="7775575" cy="4114800"/>
          </a:xfrm>
        </p:spPr>
        <p:txBody>
          <a:bodyPr/>
          <a:lstStyle/>
          <a:p>
            <a:pPr eaLnBrk="1" hangingPunct="1">
              <a:lnSpc>
                <a:spcPct val="120000"/>
              </a:lnSpc>
              <a:spcBef>
                <a:spcPct val="0"/>
              </a:spcBef>
            </a:pPr>
            <a:r>
              <a:rPr lang="en-CA" altLang="en-US" sz="2400" b="0">
                <a:ea typeface="MS PGothic" charset="-128"/>
              </a:rPr>
              <a:t>Clinical judgement is required – tailor goals to the patient </a:t>
            </a:r>
          </a:p>
          <a:p>
            <a:pPr eaLnBrk="1" hangingPunct="1">
              <a:lnSpc>
                <a:spcPct val="120000"/>
              </a:lnSpc>
              <a:spcBef>
                <a:spcPct val="0"/>
              </a:spcBef>
            </a:pPr>
            <a:r>
              <a:rPr lang="en-CA" altLang="en-US" sz="2400" b="0">
                <a:ea typeface="MS PGothic" charset="-128"/>
              </a:rPr>
              <a:t>Episodes of frequent or severe hypoglycemia have been associated with poorer cognitive function in some follow-up studies</a:t>
            </a:r>
          </a:p>
          <a:p>
            <a:pPr eaLnBrk="1" hangingPunct="1">
              <a:lnSpc>
                <a:spcPct val="120000"/>
              </a:lnSpc>
              <a:spcBef>
                <a:spcPct val="0"/>
              </a:spcBef>
            </a:pPr>
            <a:r>
              <a:rPr lang="en-CA" altLang="en-US" sz="2400" b="0">
                <a:ea typeface="MS PGothic" charset="-128"/>
              </a:rPr>
              <a:t>Know your goals – research suggests that knowledge of glycemic targets by patients and parents, and consistent target setting by the DHC team, was associated with improved metabolic control</a:t>
            </a:r>
          </a:p>
          <a:p>
            <a:pPr lvl="1" eaLnBrk="1" hangingPunct="1">
              <a:lnSpc>
                <a:spcPct val="120000"/>
              </a:lnSpc>
              <a:spcBef>
                <a:spcPct val="0"/>
              </a:spcBef>
              <a:buClr>
                <a:schemeClr val="tx2"/>
              </a:buClr>
            </a:pPr>
            <a:endParaRPr lang="en-US" altLang="en-US" sz="2000">
              <a:latin typeface="Open Sans" charset="0"/>
              <a:ea typeface="MS PGothic" charset="-128"/>
            </a:endParaRPr>
          </a:p>
        </p:txBody>
      </p:sp>
      <p:sp>
        <p:nvSpPr>
          <p:cNvPr id="36866" name="Title 3"/>
          <p:cNvSpPr txBox="1">
            <a:spLocks/>
          </p:cNvSpPr>
          <p:nvPr/>
        </p:nvSpPr>
        <p:spPr bwMode="auto">
          <a:xfrm>
            <a:off x="592138" y="568325"/>
            <a:ext cx="85153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Glycemic Targets </a:t>
            </a:r>
          </a:p>
        </p:txBody>
      </p:sp>
      <p:sp>
        <p:nvSpPr>
          <p:cNvPr id="36867"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36869" name="Text Box 5"/>
          <p:cNvSpPr txBox="1">
            <a:spLocks noChangeArrowheads="1"/>
          </p:cNvSpPr>
          <p:nvPr/>
        </p:nvSpPr>
        <p:spPr bwMode="auto">
          <a:xfrm>
            <a:off x="628650" y="6351588"/>
            <a:ext cx="4260850"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DHC, diabetes health-care</a:t>
            </a:r>
            <a:r>
              <a:rPr lang="en-US" altLang="en-US"/>
              <a:t> </a:t>
            </a:r>
            <a:endParaRPr lang="en-CA"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3"/>
          <p:cNvSpPr>
            <a:spLocks noGrp="1" noChangeArrowheads="1"/>
          </p:cNvSpPr>
          <p:nvPr>
            <p:ph type="body" idx="4294967295"/>
          </p:nvPr>
        </p:nvSpPr>
        <p:spPr>
          <a:xfrm>
            <a:off x="314325" y="5918200"/>
            <a:ext cx="8496300" cy="533400"/>
          </a:xfrm>
        </p:spPr>
        <p:txBody>
          <a:bodyPr/>
          <a:lstStyle/>
          <a:p>
            <a:pPr marL="0" indent="0" eaLnBrk="1" hangingPunct="1">
              <a:buFontTx/>
              <a:buNone/>
            </a:pPr>
            <a:r>
              <a:rPr lang="en-CA" altLang="en-US" sz="1100" b="0">
                <a:latin typeface="Arial" charset="0"/>
                <a:ea typeface="MS PGothic" charset="-128"/>
              </a:rPr>
              <a:t>*Postprandial monitoring is rarely done in young children except for those on pump therapy for whom targets are not available</a:t>
            </a:r>
          </a:p>
          <a:p>
            <a:pPr marL="0" indent="0" eaLnBrk="1" hangingPunct="1">
              <a:buFontTx/>
              <a:buNone/>
            </a:pPr>
            <a:endParaRPr lang="en-CA" altLang="en-US" sz="1100" b="0">
              <a:latin typeface="Arial" charset="0"/>
              <a:ea typeface="MS PGothic" charset="-128"/>
            </a:endParaRPr>
          </a:p>
          <a:p>
            <a:pPr marL="0" indent="0" eaLnBrk="1" hangingPunct="1">
              <a:buFontTx/>
              <a:buNone/>
            </a:pPr>
            <a:r>
              <a:rPr lang="en-CA" altLang="en-US" sz="1100" b="0" i="1">
                <a:latin typeface="Arial" charset="0"/>
                <a:ea typeface="MS PGothic" charset="-128"/>
              </a:rPr>
              <a:t>A1C ;</a:t>
            </a:r>
            <a:r>
              <a:rPr lang="en-CA" altLang="en-US" sz="1100" b="0">
                <a:latin typeface="Arial" charset="0"/>
                <a:ea typeface="MS PGothic" charset="-128"/>
              </a:rPr>
              <a:t> glycated hemoglobin; </a:t>
            </a:r>
            <a:r>
              <a:rPr lang="en-CA" altLang="en-US" sz="1100" b="0" i="1">
                <a:latin typeface="Arial" charset="0"/>
                <a:ea typeface="MS PGothic" charset="-128"/>
              </a:rPr>
              <a:t>FPG,</a:t>
            </a:r>
            <a:r>
              <a:rPr lang="en-CA" altLang="en-US" sz="1100" b="0">
                <a:latin typeface="Arial" charset="0"/>
                <a:ea typeface="MS PGothic" charset="-128"/>
              </a:rPr>
              <a:t> fasting plasma glucose; </a:t>
            </a:r>
            <a:r>
              <a:rPr lang="en-CA" altLang="en-US" sz="1100" b="0" i="1">
                <a:latin typeface="Arial" charset="0"/>
                <a:ea typeface="MS PGothic" charset="-128"/>
              </a:rPr>
              <a:t>PG,</a:t>
            </a:r>
            <a:r>
              <a:rPr lang="en-CA" altLang="en-US" sz="1100" b="0">
                <a:latin typeface="Arial" charset="0"/>
                <a:ea typeface="MS PGothic" charset="-128"/>
              </a:rPr>
              <a:t> plasma glucose; </a:t>
            </a:r>
            <a:endParaRPr lang="en-US" altLang="en-US" sz="1100" b="0">
              <a:latin typeface="Arial" charset="0"/>
              <a:ea typeface="MS PGothic" charset="-128"/>
            </a:endParaRPr>
          </a:p>
        </p:txBody>
      </p:sp>
      <p:graphicFrame>
        <p:nvGraphicFramePr>
          <p:cNvPr id="38938" name="Group 26"/>
          <p:cNvGraphicFramePr>
            <a:graphicFrameLocks noGrp="1"/>
          </p:cNvGraphicFramePr>
          <p:nvPr/>
        </p:nvGraphicFramePr>
        <p:xfrm>
          <a:off x="409575" y="1212850"/>
          <a:ext cx="8382000" cy="4622800"/>
        </p:xfrm>
        <a:graphic>
          <a:graphicData uri="http://schemas.openxmlformats.org/drawingml/2006/table">
            <a:tbl>
              <a:tblPr/>
              <a:tblGrid>
                <a:gridCol w="1076325"/>
                <a:gridCol w="1000125"/>
                <a:gridCol w="1614488"/>
                <a:gridCol w="1436687"/>
                <a:gridCol w="3254375"/>
              </a:tblGrid>
              <a:tr h="10255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rPr>
                        <a:t>Age (years)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rPr>
                        <a:t>A1C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rPr>
                        <a:t>FPG / premeal PG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rPr>
                        <a:t>(mmol/L)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rPr>
                        <a:t>2-hour pc PG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rPr>
                        <a:t>(mmol/L)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rPr>
                        <a:t>Considerations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272891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&lt;18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≤7.5%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4.0-8.0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5.0 – 10.0</a:t>
                      </a:r>
                      <a:endParaRPr kumimoji="0" lang="en-US" altLang="en-US" sz="2000" b="0" i="0" u="none" strike="noStrike" cap="none" normalizeH="0" baseline="0">
                        <a:ln>
                          <a:noFill/>
                        </a:ln>
                        <a:solidFill>
                          <a:srgbClr val="000000"/>
                        </a:solidFill>
                        <a:effectLst/>
                        <a:latin typeface="Open Sans" charset="0"/>
                        <a:ea typeface="MS PGothic"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Caution is required to</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minimize severe or</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excessive hypoglycemia.</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Consider preprandial</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targets of 6.0–10.0 mmol/L</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as well as higher A1C</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targets in children and</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adolescents who have had</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severe or excessive</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hypoglycemia or have</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hypoglycemia</a:t>
                      </a:r>
                    </a:p>
                    <a:p>
                      <a:pPr marL="38100" marR="0" lvl="0" indent="0" algn="l" defTabSz="914400" rtl="0" eaLnBrk="1" fontAlgn="base" latinLnBrk="0" hangingPunct="1">
                        <a:lnSpc>
                          <a:spcPct val="106000"/>
                        </a:lnSpc>
                        <a:spcBef>
                          <a:spcPts val="288"/>
                        </a:spcBef>
                        <a:spcAft>
                          <a:spcPct val="0"/>
                        </a:spcAft>
                        <a:buClrTx/>
                        <a:buSzTx/>
                        <a:buFontTx/>
                        <a:buNone/>
                        <a:tabLst/>
                      </a:pPr>
                      <a:r>
                        <a:rPr kumimoji="0" lang="en-CA" altLang="en-US" sz="1600" b="0" i="0" u="none" strike="noStrike" cap="none" normalizeH="0" baseline="0">
                          <a:ln>
                            <a:noFill/>
                          </a:ln>
                          <a:solidFill>
                            <a:srgbClr val="000000"/>
                          </a:solidFill>
                          <a:effectLst/>
                          <a:latin typeface="Open Sans" charset="0"/>
                          <a:ea typeface="MS PGothic" charset="-128"/>
                        </a:rPr>
                        <a:t>unawareness</a:t>
                      </a:r>
                      <a:endParaRPr kumimoji="0" lang="en-CA" altLang="en-US" sz="1600" b="0" i="0" u="none" strike="noStrike" cap="none" normalizeH="0" baseline="0">
                        <a:ln>
                          <a:noFill/>
                        </a:ln>
                        <a:solidFill>
                          <a:srgbClr val="000000"/>
                        </a:solidFill>
                        <a:effectLst/>
                        <a:latin typeface="Open Sans" charset="0"/>
                        <a:ea typeface="MS Mincho"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8934" name="Title 3"/>
          <p:cNvSpPr txBox="1">
            <a:spLocks/>
          </p:cNvSpPr>
          <p:nvPr/>
        </p:nvSpPr>
        <p:spPr bwMode="auto">
          <a:xfrm>
            <a:off x="592138" y="484188"/>
            <a:ext cx="851535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Glycemic Targets</a:t>
            </a:r>
          </a:p>
        </p:txBody>
      </p:sp>
      <p:sp>
        <p:nvSpPr>
          <p:cNvPr id="3893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38936" name="Wave 5"/>
          <p:cNvSpPr>
            <a:spLocks noChangeArrowheads="1"/>
          </p:cNvSpPr>
          <p:nvPr/>
        </p:nvSpPr>
        <p:spPr bwMode="auto">
          <a:xfrm>
            <a:off x="8137525" y="88900"/>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idx="4294967295"/>
          </p:nvPr>
        </p:nvSpPr>
        <p:spPr/>
        <p:txBody>
          <a:bodyPr/>
          <a:lstStyle/>
          <a:p>
            <a:r>
              <a:rPr lang="en-US" altLang="en-US">
                <a:ea typeface="MS PGothic" charset="-128"/>
              </a:rPr>
              <a:t>Recommendation 4</a:t>
            </a:r>
            <a:endParaRPr lang="en-CA" altLang="en-US">
              <a:ea typeface="MS PGothic" charset="-128"/>
            </a:endParaRPr>
          </a:p>
        </p:txBody>
      </p:sp>
      <p:sp>
        <p:nvSpPr>
          <p:cNvPr id="40962" name="Rectangle 3"/>
          <p:cNvSpPr>
            <a:spLocks noGrp="1"/>
          </p:cNvSpPr>
          <p:nvPr>
            <p:ph type="body" idx="4294967295"/>
          </p:nvPr>
        </p:nvSpPr>
        <p:spPr>
          <a:xfrm>
            <a:off x="654050" y="1506538"/>
            <a:ext cx="8134350" cy="4329112"/>
          </a:xfrm>
        </p:spPr>
        <p:txBody>
          <a:bodyPr/>
          <a:lstStyle/>
          <a:p>
            <a:pPr marL="495300" indent="-495300">
              <a:lnSpc>
                <a:spcPct val="100000"/>
              </a:lnSpc>
              <a:buFont typeface="Arial" charset="0"/>
              <a:buNone/>
            </a:pPr>
            <a:r>
              <a:rPr lang="en-US" altLang="en-US" sz="2400">
                <a:ea typeface="MS PGothic" charset="-128"/>
              </a:rPr>
              <a:t>Glycemic Targets</a:t>
            </a:r>
          </a:p>
          <a:p>
            <a:pPr marL="495300" indent="-495300">
              <a:lnSpc>
                <a:spcPct val="100000"/>
              </a:lnSpc>
              <a:buFont typeface="Arial" charset="0"/>
              <a:buNone/>
            </a:pPr>
            <a:r>
              <a:rPr lang="en-US" altLang="en-US" sz="2400" b="0">
                <a:ea typeface="MS PGothic" charset="-128"/>
              </a:rPr>
              <a:t>4.   Children and adolescents &lt;18 years of age should aim for an </a:t>
            </a:r>
            <a:r>
              <a:rPr lang="en-US" altLang="en-US" sz="2400">
                <a:ea typeface="MS PGothic" charset="-128"/>
              </a:rPr>
              <a:t>A1C target </a:t>
            </a:r>
            <a:r>
              <a:rPr lang="en-US" altLang="en-US" sz="2400" u="sng">
                <a:ea typeface="MS PGothic" charset="-128"/>
              </a:rPr>
              <a:t>&lt;</a:t>
            </a:r>
            <a:r>
              <a:rPr lang="en-US" altLang="en-US" sz="2400">
                <a:ea typeface="MS PGothic" charset="-128"/>
              </a:rPr>
              <a:t>7.5% </a:t>
            </a:r>
            <a:r>
              <a:rPr lang="en-US" altLang="en-US" sz="2000" b="0">
                <a:ea typeface="MS PGothic" charset="-128"/>
              </a:rPr>
              <a:t>[Grade D, Consensus]</a:t>
            </a:r>
          </a:p>
          <a:p>
            <a:pPr marL="839788" lvl="1" indent="-419100">
              <a:lnSpc>
                <a:spcPct val="100000"/>
              </a:lnSpc>
            </a:pPr>
            <a:r>
              <a:rPr lang="en-US" altLang="en-US" sz="2000">
                <a:latin typeface="Open Sans" charset="0"/>
                <a:ea typeface="MS PGothic" charset="-128"/>
              </a:rPr>
              <a:t>Attempts should be made to safely reach the recommended glycemic target, while </a:t>
            </a:r>
            <a:r>
              <a:rPr lang="en-US" altLang="en-US" sz="2000" b="1">
                <a:latin typeface="Open Sans" charset="0"/>
                <a:ea typeface="MS PGothic" charset="-128"/>
              </a:rPr>
              <a:t>minimizing the risk for severe or recurrent hypoglycemia</a:t>
            </a:r>
            <a:r>
              <a:rPr lang="en-US" altLang="en-US" sz="2000">
                <a:latin typeface="Open Sans" charset="0"/>
                <a:ea typeface="MS PGothic" charset="-128"/>
              </a:rPr>
              <a:t>. Treatment targets should be tailored to each child, taking into consideration individual risk factors for hypoglycemia </a:t>
            </a:r>
            <a:r>
              <a:rPr lang="en-US" altLang="en-US" sz="1600">
                <a:latin typeface="Open Sans" charset="0"/>
                <a:ea typeface="MS PGothic" charset="-128"/>
              </a:rPr>
              <a:t>[Grade D, Consensus]</a:t>
            </a:r>
          </a:p>
          <a:p>
            <a:pPr marL="839788" lvl="1" indent="-419100">
              <a:lnSpc>
                <a:spcPct val="100000"/>
              </a:lnSpc>
            </a:pPr>
            <a:r>
              <a:rPr lang="en-US" altLang="en-US" sz="2000">
                <a:latin typeface="Open Sans" charset="0"/>
                <a:ea typeface="MS PGothic" charset="-128"/>
              </a:rPr>
              <a:t>In children </a:t>
            </a:r>
            <a:r>
              <a:rPr lang="en-US" altLang="en-US" sz="2000" b="1">
                <a:latin typeface="Open Sans" charset="0"/>
                <a:ea typeface="MS PGothic" charset="-128"/>
              </a:rPr>
              <a:t>&lt;6 years of age</a:t>
            </a:r>
            <a:r>
              <a:rPr lang="en-US" altLang="en-US" sz="2000">
                <a:latin typeface="Open Sans" charset="0"/>
                <a:ea typeface="MS PGothic" charset="-128"/>
              </a:rPr>
              <a:t>, particular care to </a:t>
            </a:r>
            <a:r>
              <a:rPr lang="en-US" altLang="en-US" sz="2000" b="1">
                <a:latin typeface="Open Sans" charset="0"/>
                <a:ea typeface="MS PGothic" charset="-128"/>
              </a:rPr>
              <a:t>minimize hypoglycemia</a:t>
            </a:r>
            <a:r>
              <a:rPr lang="en-US" altLang="en-US" sz="2000">
                <a:latin typeface="Open Sans" charset="0"/>
                <a:ea typeface="MS PGothic" charset="-128"/>
              </a:rPr>
              <a:t> is recommended because of the potential association in this age group between severe hypoglycemia and later cognitive impairment </a:t>
            </a:r>
            <a:r>
              <a:rPr lang="en-US" altLang="en-US" sz="1600">
                <a:latin typeface="Open Sans" charset="0"/>
                <a:ea typeface="MS PGothic" charset="-128"/>
              </a:rPr>
              <a:t>[Grade D, Level 4]</a:t>
            </a:r>
            <a:r>
              <a:rPr lang="en-US" altLang="en-US" sz="2000">
                <a:ea typeface="MS PGothic" charset="-128"/>
              </a:rPr>
              <a:t> </a:t>
            </a:r>
            <a:endParaRPr lang="en-CA" altLang="en-US" sz="2000">
              <a:ea typeface="MS PGothic" charset="-128"/>
            </a:endParaRPr>
          </a:p>
        </p:txBody>
      </p:sp>
      <p:sp>
        <p:nvSpPr>
          <p:cNvPr id="4096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
        <p:nvSpPr>
          <p:cNvPr id="40964" name="Text Box 17"/>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990600" y="1968500"/>
            <a:ext cx="7775575" cy="4114800"/>
          </a:xfrm>
        </p:spPr>
        <p:txBody>
          <a:bodyPr/>
          <a:lstStyle/>
          <a:p>
            <a:pPr eaLnBrk="1" hangingPunct="1">
              <a:lnSpc>
                <a:spcPct val="120000"/>
              </a:lnSpc>
              <a:defRPr/>
            </a:pPr>
            <a:r>
              <a:rPr lang="en-CA" b="0" dirty="0">
                <a:latin typeface="Open Sans"/>
                <a:ea typeface="+mn-ea"/>
                <a:cs typeface="Open Sans"/>
              </a:rPr>
              <a:t>Diabetes control may worsen during adolescence, possibly due to the following factors:</a:t>
            </a:r>
          </a:p>
          <a:p>
            <a:pPr lvl="1" eaLnBrk="1" hangingPunct="1">
              <a:lnSpc>
                <a:spcPct val="120000"/>
              </a:lnSpc>
              <a:buFont typeface="Arial" pitchFamily="34" charset="0"/>
              <a:buChar char="–"/>
              <a:defRPr/>
            </a:pPr>
            <a:r>
              <a:rPr lang="en-CA" dirty="0">
                <a:latin typeface="Open Sans"/>
                <a:ea typeface="+mn-ea"/>
                <a:cs typeface="Open Sans"/>
              </a:rPr>
              <a:t>Adolescent adjustment issues</a:t>
            </a:r>
          </a:p>
          <a:p>
            <a:pPr lvl="1" eaLnBrk="1" hangingPunct="1">
              <a:lnSpc>
                <a:spcPct val="120000"/>
              </a:lnSpc>
              <a:buFont typeface="Arial" pitchFamily="34" charset="0"/>
              <a:buChar char="–"/>
              <a:defRPr/>
            </a:pPr>
            <a:r>
              <a:rPr lang="en-CA" dirty="0">
                <a:latin typeface="Open Sans"/>
                <a:ea typeface="+mn-ea"/>
                <a:cs typeface="Open Sans"/>
              </a:rPr>
              <a:t>Psychosocial distress</a:t>
            </a:r>
          </a:p>
          <a:p>
            <a:pPr lvl="1" eaLnBrk="1" hangingPunct="1">
              <a:lnSpc>
                <a:spcPct val="120000"/>
              </a:lnSpc>
              <a:buFont typeface="Arial" pitchFamily="34" charset="0"/>
              <a:buChar char="–"/>
              <a:defRPr/>
            </a:pPr>
            <a:r>
              <a:rPr lang="en-CA" dirty="0">
                <a:latin typeface="Open Sans"/>
                <a:ea typeface="+mn-ea"/>
                <a:cs typeface="Open Sans"/>
              </a:rPr>
              <a:t>Intentional insulin omission</a:t>
            </a:r>
          </a:p>
          <a:p>
            <a:pPr lvl="1" eaLnBrk="1" hangingPunct="1">
              <a:lnSpc>
                <a:spcPct val="120000"/>
              </a:lnSpc>
              <a:buFont typeface="Arial" pitchFamily="34" charset="0"/>
              <a:buChar char="–"/>
              <a:defRPr/>
            </a:pPr>
            <a:r>
              <a:rPr lang="en-CA" dirty="0">
                <a:latin typeface="Open Sans"/>
                <a:ea typeface="+mn-ea"/>
                <a:cs typeface="Open Sans"/>
              </a:rPr>
              <a:t>Physiologic insulin resistance</a:t>
            </a:r>
          </a:p>
          <a:p>
            <a:pPr lvl="1" eaLnBrk="1" hangingPunct="1">
              <a:lnSpc>
                <a:spcPct val="120000"/>
              </a:lnSpc>
              <a:spcBef>
                <a:spcPct val="0"/>
              </a:spcBef>
              <a:buClr>
                <a:schemeClr val="tx2"/>
              </a:buClr>
              <a:buSzPct val="100000"/>
              <a:buFont typeface="Verdana" pitchFamily="34" charset="0"/>
              <a:buNone/>
              <a:defRPr/>
            </a:pPr>
            <a:endParaRPr lang="en-US" dirty="0">
              <a:latin typeface="Open Sans"/>
              <a:ea typeface="+mn-ea"/>
              <a:cs typeface="Open Sans"/>
            </a:endParaRPr>
          </a:p>
        </p:txBody>
      </p:sp>
      <p:sp>
        <p:nvSpPr>
          <p:cNvPr id="41986" name="Rectangle 2"/>
          <p:cNvSpPr txBox="1">
            <a:spLocks/>
          </p:cNvSpPr>
          <p:nvPr/>
        </p:nvSpPr>
        <p:spPr bwMode="auto">
          <a:xfrm>
            <a:off x="628650" y="51593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000" b="1">
                <a:solidFill>
                  <a:srgbClr val="1E3268"/>
                </a:solidFill>
                <a:latin typeface="Open Sans" charset="0"/>
              </a:rPr>
              <a:t>Chronic Poor Metabolic Control</a:t>
            </a:r>
            <a:endParaRPr lang="en-CA" altLang="en-US" sz="4000" b="1">
              <a:solidFill>
                <a:srgbClr val="1E3268"/>
              </a:solidFill>
              <a:latin typeface="Open Sans" charset="0"/>
            </a:endParaRPr>
          </a:p>
        </p:txBody>
      </p:sp>
      <p:sp>
        <p:nvSpPr>
          <p:cNvPr id="4198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p:txBody>
          <a:bodyPr/>
          <a:lstStyle/>
          <a:p>
            <a:r>
              <a:rPr lang="en-US" altLang="en-US">
                <a:ea typeface="MS PGothic" charset="-128"/>
              </a:rPr>
              <a:t>Recommendation 5</a:t>
            </a:r>
            <a:endParaRPr lang="en-CA" altLang="en-US">
              <a:ea typeface="MS PGothic" charset="-128"/>
            </a:endParaRPr>
          </a:p>
        </p:txBody>
      </p:sp>
      <p:sp>
        <p:nvSpPr>
          <p:cNvPr id="44034" name="Rectangle 3"/>
          <p:cNvSpPr>
            <a:spLocks noGrp="1"/>
          </p:cNvSpPr>
          <p:nvPr>
            <p:ph type="body" idx="4294967295"/>
          </p:nvPr>
        </p:nvSpPr>
        <p:spPr>
          <a:xfrm>
            <a:off x="703263" y="1455738"/>
            <a:ext cx="7886700" cy="4329112"/>
          </a:xfrm>
        </p:spPr>
        <p:txBody>
          <a:bodyPr/>
          <a:lstStyle/>
          <a:p>
            <a:pPr marL="495300" indent="-495300">
              <a:lnSpc>
                <a:spcPct val="110000"/>
              </a:lnSpc>
              <a:buFont typeface="Arial" charset="0"/>
              <a:buNone/>
            </a:pPr>
            <a:r>
              <a:rPr lang="en-US" altLang="en-US" sz="2400">
                <a:ea typeface="MS PGothic" charset="-128"/>
              </a:rPr>
              <a:t>Glycemic Targets</a:t>
            </a:r>
          </a:p>
          <a:p>
            <a:pPr marL="495300" indent="-495300">
              <a:lnSpc>
                <a:spcPct val="110000"/>
              </a:lnSpc>
              <a:buFont typeface="Arial" charset="0"/>
              <a:buNone/>
            </a:pPr>
            <a:r>
              <a:rPr lang="en-US" altLang="en-US" sz="2400" b="0">
                <a:ea typeface="MS PGothic" charset="-128"/>
              </a:rPr>
              <a:t>5.  Children with </a:t>
            </a:r>
            <a:r>
              <a:rPr lang="en-US" altLang="en-US" sz="2400">
                <a:ea typeface="MS PGothic" charset="-128"/>
              </a:rPr>
              <a:t>persistently poor glycemic control (e.g., A1C &gt;10.0%</a:t>
            </a:r>
            <a:r>
              <a:rPr lang="en-US" altLang="en-US" sz="2400" b="0">
                <a:ea typeface="MS PGothic" charset="-128"/>
              </a:rPr>
              <a:t>) should be assessed with a </a:t>
            </a:r>
            <a:r>
              <a:rPr lang="en-US" altLang="en-US" sz="2400">
                <a:ea typeface="MS PGothic" charset="-128"/>
              </a:rPr>
              <a:t>validated tool </a:t>
            </a:r>
            <a:r>
              <a:rPr lang="en-US" altLang="en-US" sz="2400" b="0">
                <a:ea typeface="MS PGothic" charset="-128"/>
              </a:rPr>
              <a:t>by a </a:t>
            </a:r>
            <a:r>
              <a:rPr lang="en-US" altLang="en-US" sz="2400">
                <a:ea typeface="MS PGothic" charset="-128"/>
              </a:rPr>
              <a:t>specialized pediatric DHC team</a:t>
            </a:r>
            <a:r>
              <a:rPr lang="en-US" altLang="en-US" sz="2400" b="0">
                <a:ea typeface="MS PGothic" charset="-128"/>
              </a:rPr>
              <a:t> for comprehensive interdisciplinary assessment and referred for psychosocial support as indicated </a:t>
            </a:r>
            <a:r>
              <a:rPr lang="en-US" altLang="en-US" sz="2000" b="0">
                <a:ea typeface="MS PGothic" charset="-128"/>
              </a:rPr>
              <a:t>[Grade D, Consensus].</a:t>
            </a:r>
            <a:r>
              <a:rPr lang="en-US" altLang="en-US" sz="2400" b="0">
                <a:ea typeface="MS PGothic" charset="-128"/>
              </a:rPr>
              <a:t> </a:t>
            </a:r>
            <a:r>
              <a:rPr lang="en-US" altLang="en-US" sz="2400">
                <a:ea typeface="MS PGothic" charset="-128"/>
              </a:rPr>
              <a:t>Intensive family and individualized psychological interventions </a:t>
            </a:r>
            <a:r>
              <a:rPr lang="en-US" altLang="en-US" sz="2400" b="0">
                <a:ea typeface="MS PGothic" charset="-128"/>
              </a:rPr>
              <a:t>aimed at improving glycemic control should be considered to improve chronically poor metabolic control </a:t>
            </a:r>
            <a:r>
              <a:rPr lang="en-US" altLang="en-US" sz="2000" b="0">
                <a:ea typeface="MS PGothic" charset="-128"/>
              </a:rPr>
              <a:t>[Grade A, Level 1A] </a:t>
            </a:r>
          </a:p>
          <a:p>
            <a:pPr marL="495300" indent="-495300">
              <a:lnSpc>
                <a:spcPct val="110000"/>
              </a:lnSpc>
              <a:buFont typeface="Arial" charset="0"/>
              <a:buNone/>
            </a:pPr>
            <a:endParaRPr lang="en-CA" altLang="en-US" sz="2000" b="0">
              <a:ea typeface="MS PGothic" charset="-128"/>
            </a:endParaRPr>
          </a:p>
        </p:txBody>
      </p:sp>
      <p:sp>
        <p:nvSpPr>
          <p:cNvPr id="4403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44037" name="Text Box 5"/>
          <p:cNvSpPr txBox="1">
            <a:spLocks noChangeArrowheads="1"/>
          </p:cNvSpPr>
          <p:nvPr/>
        </p:nvSpPr>
        <p:spPr bwMode="auto">
          <a:xfrm>
            <a:off x="628650" y="6351588"/>
            <a:ext cx="4260850"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DHC, diabetes health-care</a:t>
            </a:r>
            <a:r>
              <a:rPr lang="en-US" altLang="en-US"/>
              <a:t> </a:t>
            </a:r>
            <a:endParaRPr lang="en-CA"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2"/>
          <p:cNvSpPr>
            <a:spLocks noGrp="1"/>
          </p:cNvSpPr>
          <p:nvPr>
            <p:ph idx="1"/>
          </p:nvPr>
        </p:nvSpPr>
        <p:spPr>
          <a:xfrm>
            <a:off x="990600" y="1752600"/>
            <a:ext cx="7775575" cy="4114800"/>
          </a:xfrm>
        </p:spPr>
        <p:txBody>
          <a:bodyPr/>
          <a:lstStyle/>
          <a:p>
            <a:pPr eaLnBrk="1" hangingPunct="1">
              <a:lnSpc>
                <a:spcPct val="120000"/>
              </a:lnSpc>
            </a:pPr>
            <a:r>
              <a:rPr lang="en-CA" altLang="en-US" b="0">
                <a:latin typeface="Arial" charset="0"/>
                <a:ea typeface="MS PGothic" charset="-128"/>
              </a:rPr>
              <a:t>It is reasonable to start with a basic insulin regimen (e.g. minimum 3 injections per day) but a more intensive approach is indicated if success not achieved despite good effort</a:t>
            </a:r>
          </a:p>
        </p:txBody>
      </p:sp>
      <p:sp>
        <p:nvSpPr>
          <p:cNvPr id="45058" name="Title 3"/>
          <p:cNvSpPr>
            <a:spLocks noGrp="1"/>
          </p:cNvSpPr>
          <p:nvPr>
            <p:ph type="title"/>
          </p:nvPr>
        </p:nvSpPr>
        <p:spPr>
          <a:xfrm>
            <a:off x="628650" y="427038"/>
            <a:ext cx="7886700" cy="1325562"/>
          </a:xfrm>
        </p:spPr>
        <p:txBody>
          <a:bodyPr/>
          <a:lstStyle/>
          <a:p>
            <a:pPr eaLnBrk="1" hangingPunct="1"/>
            <a:r>
              <a:rPr lang="en-CA" altLang="en-US" sz="4000">
                <a:latin typeface="Arial" charset="0"/>
                <a:ea typeface="MS PGothic" charset="-128"/>
              </a:rPr>
              <a:t>Insulin Therapy – Key Message</a:t>
            </a:r>
          </a:p>
        </p:txBody>
      </p:sp>
      <p:sp>
        <p:nvSpPr>
          <p:cNvPr id="45059"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708984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26" name="Group 46"/>
          <p:cNvGraphicFramePr>
            <a:graphicFrameLocks noGrp="1"/>
          </p:cNvGraphicFramePr>
          <p:nvPr>
            <p:ph idx="4294967295"/>
          </p:nvPr>
        </p:nvGraphicFramePr>
        <p:xfrm>
          <a:off x="298450" y="1119188"/>
          <a:ext cx="8605838" cy="5010150"/>
        </p:xfrm>
        <a:graphic>
          <a:graphicData uri="http://schemas.openxmlformats.org/drawingml/2006/table">
            <a:tbl>
              <a:tblPr/>
              <a:tblGrid>
                <a:gridCol w="3779838"/>
                <a:gridCol w="1176337"/>
                <a:gridCol w="1171575"/>
                <a:gridCol w="2478088"/>
              </a:tblGrid>
              <a:tr h="500063">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Insulin Type (trade name)</a:t>
                      </a:r>
                    </a:p>
                  </a:txBody>
                  <a:tcPr marL="39151" marR="39151"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Onset</a:t>
                      </a:r>
                    </a:p>
                  </a:txBody>
                  <a:tcPr marL="39151" marR="39151"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Peak </a:t>
                      </a:r>
                    </a:p>
                  </a:txBody>
                  <a:tcPr marL="39151" marR="39151"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FFFFFF"/>
                          </a:solidFill>
                          <a:effectLst/>
                          <a:latin typeface="Open Sans" charset="0"/>
                          <a:ea typeface="MS PGothic" charset="-128"/>
                        </a:rPr>
                        <a:t>Duration</a:t>
                      </a:r>
                    </a:p>
                  </a:txBody>
                  <a:tcPr marL="39151" marR="39151"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38150">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000000"/>
                          </a:solidFill>
                          <a:effectLst/>
                          <a:latin typeface="Open Sans" charset="0"/>
                          <a:ea typeface="MS PGothic" charset="-128"/>
                        </a:rPr>
                        <a:t>Bolus (prandial) Insulins</a:t>
                      </a:r>
                      <a:endParaRPr kumimoji="0" lang="en-US" altLang="en-US" sz="1600" b="1" i="0" u="none" strike="noStrike" cap="none" normalizeH="0" baseline="0">
                        <a:ln>
                          <a:noFill/>
                        </a:ln>
                        <a:solidFill>
                          <a:srgbClr val="FFFFFF"/>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80000"/>
                        </a:lnSpc>
                        <a:spcBef>
                          <a:spcPct val="0"/>
                        </a:spcBef>
                        <a:spcAft>
                          <a:spcPct val="20000"/>
                        </a:spcAft>
                        <a:buClrTx/>
                        <a:buSzTx/>
                        <a:buFontTx/>
                        <a:buNone/>
                        <a:tabLst/>
                      </a:pPr>
                      <a:endParaRPr kumimoji="0" lang="en-GB" altLang="en-US" sz="1400" b="1"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80000"/>
                        </a:lnSpc>
                        <a:spcBef>
                          <a:spcPct val="0"/>
                        </a:spcBef>
                        <a:spcAft>
                          <a:spcPct val="20000"/>
                        </a:spcAft>
                        <a:buClrTx/>
                        <a:buSzTx/>
                        <a:buFontTx/>
                        <a:buNone/>
                        <a:tabLst/>
                      </a:pPr>
                      <a:endParaRPr kumimoji="0" lang="en-GB" altLang="en-US" sz="1400" b="1"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80000"/>
                        </a:lnSpc>
                        <a:spcBef>
                          <a:spcPct val="0"/>
                        </a:spcBef>
                        <a:spcAft>
                          <a:spcPct val="20000"/>
                        </a:spcAft>
                        <a:buClrTx/>
                        <a:buSzTx/>
                        <a:buFontTx/>
                        <a:buNone/>
                        <a:tabLst/>
                      </a:pPr>
                      <a:endParaRPr kumimoji="0" lang="en-GB" altLang="en-US" sz="1400" b="1"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0128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Rapid-acting insulin analogues (clear):</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aspart (NovoRapid</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glulisine (Apidra™)</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lispro (Humalog</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endParaRPr kumimoji="0" lang="en-US" altLang="en-US" sz="1400" b="0" i="0" u="none" strike="noStrike" cap="none" normalizeH="0" baseline="0">
                        <a:ln>
                          <a:noFill/>
                        </a:ln>
                        <a:solidFill>
                          <a:srgbClr val="000000"/>
                        </a:solidFill>
                        <a:effectLst/>
                        <a:latin typeface="Open Sans" charset="0"/>
                        <a:ea typeface="MS PGothic" charset="-128"/>
                      </a:endParaRP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10 - 15 min</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10 - 15 min</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10 - 15 min</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endParaRPr kumimoji="0" lang="en-US" altLang="en-US" sz="1400" b="0" i="0" u="none" strike="noStrike" cap="none" normalizeH="0" baseline="0">
                        <a:ln>
                          <a:noFill/>
                        </a:ln>
                        <a:solidFill>
                          <a:srgbClr val="000000"/>
                        </a:solidFill>
                        <a:effectLst/>
                        <a:latin typeface="Open Sans" charset="0"/>
                        <a:ea typeface="MS PGothic" charset="-128"/>
                      </a:endParaRP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1 - 1.5 h</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1 - 1.5 h</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1 - 2 h</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endParaRPr kumimoji="0" lang="en-US" altLang="en-US" sz="1400" b="0" i="0" u="none" strike="noStrike" cap="none" normalizeH="0" baseline="0">
                        <a:ln>
                          <a:noFill/>
                        </a:ln>
                        <a:solidFill>
                          <a:srgbClr val="000000"/>
                        </a:solidFill>
                        <a:effectLst/>
                        <a:latin typeface="Open Sans" charset="0"/>
                        <a:ea typeface="MS PGothic" charset="-128"/>
                      </a:endParaRP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3 - 5 h</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3 - 5 h</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 3.5 - 4.75 h</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810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Short-acting insulins (clear):</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regular (Humulin</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-R)</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regular (Novolin</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geToronto)</a:t>
                      </a:r>
                      <a:endParaRPr kumimoji="0" lang="en-US" altLang="en-US" sz="1400" b="1"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endParaRPr kumimoji="0" lang="en-GB" altLang="en-US" sz="1400" b="0" i="0" u="none" strike="noStrike" cap="none" normalizeH="0" baseline="0">
                        <a:ln>
                          <a:noFill/>
                        </a:ln>
                        <a:solidFill>
                          <a:srgbClr val="000000"/>
                        </a:solidFill>
                        <a:effectLst/>
                        <a:latin typeface="Open Sans" charset="0"/>
                        <a:ea typeface="MS PGothic" charset="-128"/>
                      </a:endParaRPr>
                    </a:p>
                    <a:p>
                      <a:pPr marL="0" marR="0" lvl="0" indent="0" algn="ctr" defTabSz="914400" rtl="0" eaLnBrk="1" fontAlgn="base" latinLnBrk="0" hangingPunct="1">
                        <a:lnSpc>
                          <a:spcPct val="80000"/>
                        </a:lnSpc>
                        <a:spcBef>
                          <a:spcPct val="0"/>
                        </a:spcBef>
                        <a:spcAft>
                          <a:spcPct val="20000"/>
                        </a:spcAft>
                        <a:buClrTx/>
                        <a:buSzTx/>
                        <a:buFontTx/>
                        <a:buNone/>
                        <a:tabLst/>
                      </a:pPr>
                      <a:r>
                        <a:rPr kumimoji="0" lang="en-GB" altLang="en-US" sz="1400" b="0" i="0" u="none" strike="noStrike" cap="none" normalizeH="0" baseline="0">
                          <a:ln>
                            <a:noFill/>
                          </a:ln>
                          <a:solidFill>
                            <a:srgbClr val="000000"/>
                          </a:solidFill>
                          <a:effectLst/>
                          <a:latin typeface="Open Sans" charset="0"/>
                          <a:ea typeface="MS PGothic" charset="-128"/>
                        </a:rPr>
                        <a:t>30 min</a:t>
                      </a:r>
                      <a:endParaRPr kumimoji="0" lang="en-GB" altLang="en-US" sz="1400" b="0"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endParaRPr kumimoji="0" lang="en-GB" altLang="en-US" sz="1400" b="0" i="0" u="none" strike="noStrike" cap="none" normalizeH="0" baseline="0">
                        <a:ln>
                          <a:noFill/>
                        </a:ln>
                        <a:solidFill>
                          <a:srgbClr val="000000"/>
                        </a:solidFill>
                        <a:effectLst/>
                        <a:latin typeface="Open Sans" charset="0"/>
                        <a:ea typeface="MS PGothic" charset="-128"/>
                      </a:endParaRPr>
                    </a:p>
                    <a:p>
                      <a:pPr marL="0" marR="0" lvl="0" indent="0" algn="ctr" defTabSz="914400" rtl="0" eaLnBrk="1" fontAlgn="base" latinLnBrk="0" hangingPunct="1">
                        <a:lnSpc>
                          <a:spcPct val="80000"/>
                        </a:lnSpc>
                        <a:spcBef>
                          <a:spcPct val="0"/>
                        </a:spcBef>
                        <a:spcAft>
                          <a:spcPct val="20000"/>
                        </a:spcAft>
                        <a:buClrTx/>
                        <a:buSzTx/>
                        <a:buFontTx/>
                        <a:buNone/>
                        <a:tabLst/>
                      </a:pPr>
                      <a:r>
                        <a:rPr kumimoji="0" lang="en-GB" altLang="en-US" sz="1400" b="0" i="0" u="none" strike="noStrike" cap="none" normalizeH="0" baseline="0">
                          <a:ln>
                            <a:noFill/>
                          </a:ln>
                          <a:solidFill>
                            <a:srgbClr val="000000"/>
                          </a:solidFill>
                          <a:effectLst/>
                          <a:latin typeface="Open Sans" charset="0"/>
                          <a:ea typeface="MS PGothic" charset="-128"/>
                        </a:rPr>
                        <a:t>2 - 3 h</a:t>
                      </a:r>
                      <a:endParaRPr kumimoji="0" lang="en-GB" altLang="en-US" sz="1400" b="0"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endParaRPr kumimoji="0" lang="en-GB" altLang="en-US" sz="1400" b="0" i="0" u="none" strike="noStrike" cap="none" normalizeH="0" baseline="0">
                        <a:ln>
                          <a:noFill/>
                        </a:ln>
                        <a:solidFill>
                          <a:srgbClr val="000000"/>
                        </a:solidFill>
                        <a:effectLst/>
                        <a:latin typeface="Open Sans" charset="0"/>
                        <a:ea typeface="MS PGothic" charset="-128"/>
                      </a:endParaRPr>
                    </a:p>
                    <a:p>
                      <a:pPr marL="0" marR="0" lvl="0" indent="0" algn="ctr" defTabSz="914400" rtl="0" eaLnBrk="1" fontAlgn="base" latinLnBrk="0" hangingPunct="1">
                        <a:lnSpc>
                          <a:spcPct val="80000"/>
                        </a:lnSpc>
                        <a:spcBef>
                          <a:spcPct val="0"/>
                        </a:spcBef>
                        <a:spcAft>
                          <a:spcPct val="20000"/>
                        </a:spcAft>
                        <a:buClrTx/>
                        <a:buSzTx/>
                        <a:buFontTx/>
                        <a:buNone/>
                        <a:tabLst/>
                      </a:pPr>
                      <a:r>
                        <a:rPr kumimoji="0" lang="en-GB" altLang="en-US" sz="1400" b="0" i="0" u="none" strike="noStrike" cap="none" normalizeH="0" baseline="0">
                          <a:ln>
                            <a:noFill/>
                          </a:ln>
                          <a:solidFill>
                            <a:srgbClr val="000000"/>
                          </a:solidFill>
                          <a:effectLst/>
                          <a:latin typeface="Open Sans" charset="0"/>
                          <a:ea typeface="MS PGothic" charset="-128"/>
                        </a:rPr>
                        <a:t>6.5 h</a:t>
                      </a:r>
                      <a:endParaRPr kumimoji="0" lang="en-GB" altLang="en-US" sz="1400" b="0" i="0" u="none" strike="noStrike" cap="none" normalizeH="0" baseline="0">
                        <a:ln>
                          <a:noFill/>
                        </a:ln>
                        <a:solidFill>
                          <a:schemeClr val="tx1"/>
                        </a:solidFill>
                        <a:effectLst/>
                        <a:latin typeface="Open Sans" charset="0"/>
                        <a:ea typeface="MS PGothic" charset="-128"/>
                      </a:endParaRPr>
                    </a:p>
                  </a:txBody>
                  <a:tcPr marL="39151" marR="39151" marT="45807" marB="4580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38150">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000000"/>
                          </a:solidFill>
                          <a:effectLst/>
                          <a:latin typeface="Open Sans" charset="0"/>
                          <a:ea typeface="MS PGothic" charset="-128"/>
                        </a:rPr>
                        <a:t>Basal Insulins</a:t>
                      </a:r>
                      <a:endParaRPr kumimoji="0" lang="en-US" altLang="en-US" sz="1600" b="1" i="0" u="none" strike="noStrike" cap="none" normalizeH="0" baseline="0">
                        <a:ln>
                          <a:noFill/>
                        </a:ln>
                        <a:solidFill>
                          <a:srgbClr val="FFFFFF"/>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CA" altLang="en-US" sz="1600" b="1" i="0" u="none" strike="noStrike" cap="none" normalizeH="0" baseline="0">
                        <a:ln>
                          <a:noFill/>
                        </a:ln>
                        <a:solidFill>
                          <a:schemeClr val="bg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CA" altLang="en-US" sz="1600" b="1" i="0" u="none" strike="noStrike" cap="none" normalizeH="0" baseline="0">
                        <a:ln>
                          <a:noFill/>
                        </a:ln>
                        <a:solidFill>
                          <a:schemeClr val="bg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CA" altLang="en-US" sz="1600" b="1" i="0" u="none" strike="noStrike" cap="none" normalizeH="0" baseline="0">
                        <a:ln>
                          <a:noFill/>
                        </a:ln>
                        <a:solidFill>
                          <a:schemeClr val="bg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8794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Intermediate-acting insulins (cloudy):</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NPH (Humulin</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-N)</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NPH (Novolin</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ge NPH) </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r>
                        <a:rPr kumimoji="0" lang="en-GB" altLang="en-US" sz="1400" b="0" i="0" u="none" strike="noStrike" cap="none" normalizeH="0" baseline="0">
                          <a:ln>
                            <a:noFill/>
                          </a:ln>
                          <a:solidFill>
                            <a:srgbClr val="000000"/>
                          </a:solidFill>
                          <a:effectLst/>
                          <a:latin typeface="Open Sans" charset="0"/>
                          <a:ea typeface="MS PGothic" charset="-128"/>
                        </a:rPr>
                        <a:t>1 - 3 h</a:t>
                      </a:r>
                      <a:endParaRPr kumimoji="0" lang="en-US" altLang="en-US" sz="1600" b="0" i="0" u="none" strike="noStrike" cap="none" normalizeH="0" baseline="0">
                        <a:ln>
                          <a:noFill/>
                        </a:ln>
                        <a:solidFill>
                          <a:srgbClr val="000000"/>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5 - 8 h</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Up to 18 h</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960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80000"/>
                        </a:lnSpc>
                        <a:spcBef>
                          <a:spcPct val="0"/>
                        </a:spcBef>
                        <a:spcAft>
                          <a:spcPct val="20000"/>
                        </a:spcAft>
                        <a:buClrTx/>
                        <a:buSzTx/>
                        <a:buFont typeface="Arial" charset="0"/>
                        <a:buNone/>
                        <a:tabLst/>
                      </a:pPr>
                      <a:r>
                        <a:rPr kumimoji="0" lang="en-US" altLang="en-US" sz="1400" b="0" i="0" u="none" strike="noStrike" cap="none" normalizeH="0" baseline="0">
                          <a:ln>
                            <a:noFill/>
                          </a:ln>
                          <a:solidFill>
                            <a:srgbClr val="000000"/>
                          </a:solidFill>
                          <a:effectLst/>
                          <a:latin typeface="Open Sans" charset="0"/>
                          <a:ea typeface="MS PGothic" charset="-128"/>
                        </a:rPr>
                        <a:t>Long-acting basal insulin analogues (clear)</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detemir (Levemir</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a:t>
                      </a:r>
                    </a:p>
                    <a:p>
                      <a:pPr marL="0" marR="0" lvl="0" indent="0" algn="l" defTabSz="914400" rtl="0" eaLnBrk="1" fontAlgn="base" latinLnBrk="0" hangingPunct="1">
                        <a:lnSpc>
                          <a:spcPct val="80000"/>
                        </a:lnSpc>
                        <a:spcBef>
                          <a:spcPct val="0"/>
                        </a:spcBef>
                        <a:spcAft>
                          <a:spcPct val="20000"/>
                        </a:spcAft>
                        <a:buClrTx/>
                        <a:buSzTx/>
                        <a:buFont typeface="Arial" charset="0"/>
                        <a:buChar char="•"/>
                        <a:tabLst/>
                      </a:pPr>
                      <a:r>
                        <a:rPr kumimoji="0" lang="en-US" altLang="en-US" sz="1400" b="0" i="0" u="none" strike="noStrike" cap="none" normalizeH="0" baseline="0">
                          <a:ln>
                            <a:noFill/>
                          </a:ln>
                          <a:solidFill>
                            <a:srgbClr val="000000"/>
                          </a:solidFill>
                          <a:effectLst/>
                          <a:latin typeface="Open Sans" charset="0"/>
                          <a:ea typeface="MS PGothic" charset="-128"/>
                        </a:rPr>
                        <a:t> Insulin glargine (Lantus</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/Basaglar</a:t>
                      </a:r>
                      <a:r>
                        <a:rPr kumimoji="0" lang="en-US" altLang="en-US" sz="1400" b="0" i="0" u="none" strike="noStrike" cap="none" normalizeH="0" baseline="30000">
                          <a:ln>
                            <a:noFill/>
                          </a:ln>
                          <a:solidFill>
                            <a:srgbClr val="000000"/>
                          </a:solidFill>
                          <a:effectLst/>
                          <a:latin typeface="Open Sans" charset="0"/>
                          <a:ea typeface="MS PGothic" charset="-128"/>
                        </a:rPr>
                        <a:t>®</a:t>
                      </a:r>
                      <a:r>
                        <a:rPr kumimoji="0" lang="en-US" altLang="en-US" sz="1400" b="0" i="0" u="none" strike="noStrike" cap="none" normalizeH="0" baseline="0">
                          <a:ln>
                            <a:noFill/>
                          </a:ln>
                          <a:solidFill>
                            <a:srgbClr val="000000"/>
                          </a:solidFill>
                          <a:effectLst/>
                          <a:latin typeface="Open Sans" charset="0"/>
                          <a:ea typeface="MS PGothic" charset="-128"/>
                        </a:rPr>
                        <a:t>)</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90 min</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Not applicable</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Up to 24 h</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(glargine 24 h,</a:t>
                      </a:r>
                    </a:p>
                    <a:p>
                      <a:pPr marL="0" marR="0" lvl="0" indent="0" algn="ctr" defTabSz="914400" rtl="0" eaLnBrk="1" fontAlgn="base" latinLnBrk="0" hangingPunct="1">
                        <a:lnSpc>
                          <a:spcPct val="80000"/>
                        </a:lnSpc>
                        <a:spcBef>
                          <a:spcPct val="0"/>
                        </a:spcBef>
                        <a:spcAft>
                          <a:spcPct val="20000"/>
                        </a:spcAft>
                        <a:buClrTx/>
                        <a:buSzTx/>
                        <a:buFontTx/>
                        <a:buNone/>
                        <a:tabLst/>
                      </a:pPr>
                      <a:r>
                        <a:rPr kumimoji="0" lang="en-US" altLang="en-US" sz="1400" b="0" i="0" u="none" strike="noStrike" cap="none" normalizeH="0" baseline="0">
                          <a:ln>
                            <a:noFill/>
                          </a:ln>
                          <a:solidFill>
                            <a:srgbClr val="000000"/>
                          </a:solidFill>
                          <a:effectLst/>
                          <a:latin typeface="Open Sans" charset="0"/>
                          <a:ea typeface="MS PGothic" charset="-128"/>
                        </a:rPr>
                        <a:t> detemir 16 - 24 h)</a:t>
                      </a:r>
                      <a:endParaRPr kumimoji="0" lang="en-US" altLang="en-US" sz="1400" b="0" i="0" u="none" strike="noStrike" cap="none" normalizeH="0" baseline="0">
                        <a:ln>
                          <a:noFill/>
                        </a:ln>
                        <a:solidFill>
                          <a:schemeClr val="tx1"/>
                        </a:solidFill>
                        <a:effectLst/>
                        <a:latin typeface="Open Sans" charset="0"/>
                        <a:ea typeface="MS PGothic" charset="-128"/>
                      </a:endParaRPr>
                    </a:p>
                  </a:txBody>
                  <a:tcPr marT="45807" marB="4580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47147" name="Rectangle 2"/>
          <p:cNvSpPr txBox="1">
            <a:spLocks/>
          </p:cNvSpPr>
          <p:nvPr/>
        </p:nvSpPr>
        <p:spPr bwMode="auto">
          <a:xfrm>
            <a:off x="628650" y="4603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3600" b="1">
                <a:solidFill>
                  <a:srgbClr val="1E3268"/>
                </a:solidFill>
                <a:latin typeface="Open Sans" charset="0"/>
              </a:rPr>
              <a:t>Types of insulin in Type 1 Diabetes</a:t>
            </a:r>
            <a:endParaRPr lang="en-CA" altLang="en-US" sz="3600" b="1">
              <a:solidFill>
                <a:srgbClr val="1E3268"/>
              </a:solidFill>
              <a:latin typeface="Open Sans" charset="0"/>
            </a:endParaRPr>
          </a:p>
        </p:txBody>
      </p:sp>
      <p:sp>
        <p:nvSpPr>
          <p:cNvPr id="4714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232" name="Rectangle 256"/>
          <p:cNvSpPr>
            <a:spLocks noChangeArrowheads="1"/>
          </p:cNvSpPr>
          <p:nvPr/>
        </p:nvSpPr>
        <p:spPr bwMode="auto">
          <a:xfrm>
            <a:off x="0" y="-11747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defRPr/>
            </a:pPr>
            <a:endParaRPr lang="en-CA">
              <a:ea typeface="ＭＳ Ｐゴシック" charset="0"/>
              <a:cs typeface="Arial" charset="0"/>
            </a:endParaRPr>
          </a:p>
        </p:txBody>
      </p:sp>
      <p:graphicFrame>
        <p:nvGraphicFramePr>
          <p:cNvPr id="127517" name="Group 541"/>
          <p:cNvGraphicFramePr>
            <a:graphicFrameLocks noGrp="1"/>
          </p:cNvGraphicFramePr>
          <p:nvPr/>
        </p:nvGraphicFramePr>
        <p:xfrm>
          <a:off x="119063" y="182563"/>
          <a:ext cx="8901112" cy="6559550"/>
        </p:xfrm>
        <a:graphic>
          <a:graphicData uri="http://schemas.openxmlformats.org/drawingml/2006/table">
            <a:tbl>
              <a:tblPr/>
              <a:tblGrid>
                <a:gridCol w="3813175"/>
                <a:gridCol w="1431925"/>
                <a:gridCol w="1617662"/>
                <a:gridCol w="2038350"/>
              </a:tblGrid>
              <a:tr h="274638">
                <a:tc gridSpan="4">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FFFFFF"/>
                          </a:solidFill>
                          <a:effectLst/>
                          <a:latin typeface="Calibri" charset="0"/>
                          <a:ea typeface="MS PGothic" charset="-128"/>
                        </a:rPr>
                        <a:t>Types of insulin</a:t>
                      </a:r>
                      <a:endParaRPr kumimoji="0" lang="en-CA" altLang="en-US" sz="2400" b="0" i="0" u="none" strike="noStrike" cap="none" normalizeH="0" baseline="0">
                        <a:ln>
                          <a:noFill/>
                        </a:ln>
                        <a:solidFill>
                          <a:schemeClr val="bg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746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000000"/>
                          </a:solidFill>
                          <a:effectLst/>
                          <a:latin typeface="Calibri" charset="0"/>
                          <a:ea typeface="MS PGothic" charset="-128"/>
                        </a:rPr>
                        <a:t>Insulin type (trade name)</a:t>
                      </a:r>
                      <a:endParaRPr kumimoji="0" lang="en-CA" altLang="en-US" sz="2400" b="1" i="0" u="none" strike="noStrike" cap="none" normalizeH="0" baseline="0">
                        <a:ln>
                          <a:noFill/>
                        </a:ln>
                        <a:solidFill>
                          <a:schemeClr val="bg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000000"/>
                          </a:solidFill>
                          <a:effectLst/>
                          <a:latin typeface="Calibri" charset="0"/>
                          <a:ea typeface="MS PGothic" charset="-128"/>
                        </a:rPr>
                        <a:t>Onset</a:t>
                      </a:r>
                      <a:endParaRPr kumimoji="0" lang="en-CA" altLang="en-US" sz="2400" b="1" i="0" u="none" strike="noStrike" cap="none" normalizeH="0" baseline="0">
                        <a:ln>
                          <a:noFill/>
                        </a:ln>
                        <a:solidFill>
                          <a:schemeClr val="bg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000000"/>
                          </a:solidFill>
                          <a:effectLst/>
                          <a:latin typeface="Calibri" charset="0"/>
                          <a:ea typeface="MS PGothic" charset="-128"/>
                        </a:rPr>
                        <a:t>Peak</a:t>
                      </a:r>
                      <a:endParaRPr kumimoji="0" lang="en-CA" altLang="en-US" sz="2400" b="1" i="0" u="none" strike="noStrike" cap="none" normalizeH="0" baseline="0">
                        <a:ln>
                          <a:noFill/>
                        </a:ln>
                        <a:solidFill>
                          <a:schemeClr val="bg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000000"/>
                          </a:solidFill>
                          <a:effectLst/>
                          <a:latin typeface="Calibri" charset="0"/>
                          <a:ea typeface="MS PGothic" charset="-128"/>
                        </a:rPr>
                        <a:t>Duration</a:t>
                      </a:r>
                      <a:endParaRPr kumimoji="0" lang="en-CA" altLang="en-US" sz="2400" b="1" i="0" u="none" strike="noStrike" cap="none" normalizeH="0" baseline="0">
                        <a:ln>
                          <a:noFill/>
                        </a:ln>
                        <a:solidFill>
                          <a:schemeClr val="bg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274638">
                <a:tc gridSpan="4">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000000"/>
                          </a:solidFill>
                          <a:effectLst/>
                          <a:latin typeface="Calibri" charset="0"/>
                          <a:ea typeface="MS PGothic" charset="-128"/>
                        </a:rPr>
                        <a:t>BOLUS (prandial or mealtime) insulins</a:t>
                      </a:r>
                      <a:endParaRPr kumimoji="0" lang="en-CA" altLang="en-US" sz="2400" b="1" i="0" u="none" strike="noStrike" cap="none" normalizeH="0" baseline="0">
                        <a:ln>
                          <a:noFill/>
                        </a:ln>
                        <a:solidFill>
                          <a:schemeClr val="bg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0064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Rapid-acting insulin analogues (clear)</a:t>
                      </a:r>
                    </a:p>
                    <a:p>
                      <a:pPr marL="0" marR="0" lvl="0" indent="0" algn="l" defTabSz="841375" rtl="0" eaLnBrk="0" fontAlgn="base" latinLnBrk="0" hangingPunct="0">
                        <a:lnSpc>
                          <a:spcPct val="100000"/>
                        </a:lnSpc>
                        <a:spcBef>
                          <a:spcPct val="0"/>
                        </a:spcBef>
                        <a:spcAft>
                          <a:spcPct val="0"/>
                        </a:spcAft>
                        <a:buClrTx/>
                        <a:buSzPct val="50000"/>
                        <a:buFontTx/>
                        <a:buChar char="●"/>
                        <a:tabLst/>
                      </a:pPr>
                      <a:r>
                        <a:rPr kumimoji="0" lang="en-CA" altLang="en-US" sz="1200" b="0" i="0" u="none" strike="noStrike" cap="none" normalizeH="0" baseline="0">
                          <a:ln>
                            <a:noFill/>
                          </a:ln>
                          <a:solidFill>
                            <a:srgbClr val="000000"/>
                          </a:solidFill>
                          <a:effectLst/>
                          <a:latin typeface="Calibri" charset="0"/>
                          <a:ea typeface="MS PGothic" charset="-128"/>
                        </a:rPr>
                        <a:t>Insulin aspart (NovoRapid®)</a:t>
                      </a:r>
                    </a:p>
                    <a:p>
                      <a:pPr marL="0" marR="0" lvl="0" indent="0" algn="l" defTabSz="841375" rtl="0" eaLnBrk="0" fontAlgn="base" latinLnBrk="0" hangingPunct="0">
                        <a:lnSpc>
                          <a:spcPct val="100000"/>
                        </a:lnSpc>
                        <a:spcBef>
                          <a:spcPct val="0"/>
                        </a:spcBef>
                        <a:spcAft>
                          <a:spcPct val="0"/>
                        </a:spcAft>
                        <a:buClrTx/>
                        <a:buSzPct val="50000"/>
                        <a:buFontTx/>
                        <a:buChar char="●"/>
                        <a:tabLst/>
                      </a:pPr>
                      <a:r>
                        <a:rPr kumimoji="0" lang="en-CA" altLang="en-US" sz="1200" b="0" i="0" u="none" strike="noStrike" cap="none" normalizeH="0" baseline="0">
                          <a:ln>
                            <a:noFill/>
                          </a:ln>
                          <a:solidFill>
                            <a:srgbClr val="000000"/>
                          </a:solidFill>
                          <a:effectLst/>
                          <a:latin typeface="Calibri" charset="0"/>
                          <a:ea typeface="MS PGothic" charset="-128"/>
                        </a:rPr>
                        <a:t>Insulin glulisine (Apidra®)</a:t>
                      </a:r>
                    </a:p>
                    <a:p>
                      <a:pPr marL="0" marR="0" lvl="0" indent="0" algn="l" defTabSz="841375" rtl="0" eaLnBrk="0" fontAlgn="base" latinLnBrk="0" hangingPunct="0">
                        <a:lnSpc>
                          <a:spcPct val="100000"/>
                        </a:lnSpc>
                        <a:spcBef>
                          <a:spcPct val="0"/>
                        </a:spcBef>
                        <a:spcAft>
                          <a:spcPct val="0"/>
                        </a:spcAft>
                        <a:buClrTx/>
                        <a:buSzPct val="50000"/>
                        <a:buFontTx/>
                        <a:buChar char="●"/>
                        <a:tabLst/>
                      </a:pPr>
                      <a:r>
                        <a:rPr kumimoji="0" lang="en-CA" altLang="en-US" sz="1200" b="0" i="0" u="none" strike="noStrike" cap="none" normalizeH="0" baseline="0">
                          <a:ln>
                            <a:noFill/>
                          </a:ln>
                          <a:solidFill>
                            <a:srgbClr val="000000"/>
                          </a:solidFill>
                          <a:effectLst/>
                          <a:latin typeface="Calibri" charset="0"/>
                          <a:ea typeface="MS PGothic" charset="-128"/>
                        </a:rPr>
                        <a:t>Insulin lispro (Humalog®) U-100 U-200</a:t>
                      </a:r>
                    </a:p>
                    <a:p>
                      <a:pPr marL="0" marR="0" lvl="0" indent="0" algn="l" defTabSz="841375" rtl="0" eaLnBrk="0" fontAlgn="base" latinLnBrk="0" hangingPunct="0">
                        <a:lnSpc>
                          <a:spcPct val="100000"/>
                        </a:lnSpc>
                        <a:spcBef>
                          <a:spcPct val="0"/>
                        </a:spcBef>
                        <a:spcAft>
                          <a:spcPct val="0"/>
                        </a:spcAft>
                        <a:buClrTx/>
                        <a:buSzPct val="50000"/>
                        <a:buFontTx/>
                        <a:buChar char="●"/>
                        <a:tabLst/>
                      </a:pPr>
                      <a:r>
                        <a:rPr kumimoji="0" lang="en-CA" altLang="en-US" sz="1200" b="0" i="0" u="none" strike="noStrike" cap="none" normalizeH="0" baseline="0">
                          <a:ln>
                            <a:noFill/>
                          </a:ln>
                          <a:solidFill>
                            <a:srgbClr val="000000"/>
                          </a:solidFill>
                          <a:effectLst/>
                          <a:latin typeface="Calibri" charset="0"/>
                          <a:ea typeface="MS PGothic" charset="-128"/>
                        </a:rPr>
                        <a:t>Faster-acting insulin aspart (Fiasp®)</a:t>
                      </a:r>
                      <a:endParaRPr kumimoji="0" lang="en-CA" altLang="en-US" sz="1200" b="0" i="0" u="none" strike="noStrike" cap="none" normalizeH="0" baseline="0">
                        <a:ln>
                          <a:noFill/>
                        </a:ln>
                        <a:solidFill>
                          <a:schemeClr val="tx1"/>
                        </a:solidFill>
                        <a:effectLst/>
                        <a:latin typeface="Times New Roman"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9–20min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10–15min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10–15min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4min</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1–1.5h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1–1.5h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1–2h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0.5-1.5h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3–5h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3.5–5h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3–4.75h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3-5h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7112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Short-acting insulins (clear)</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pt-BR" altLang="en-US" sz="1200" b="0" i="0" u="none" strike="noStrike" cap="none" normalizeH="0" baseline="0">
                          <a:ln>
                            <a:noFill/>
                          </a:ln>
                          <a:solidFill>
                            <a:srgbClr val="000000"/>
                          </a:solidFill>
                          <a:effectLst/>
                          <a:latin typeface="Calibri" charset="0"/>
                          <a:ea typeface="MS PGothic" charset="-128"/>
                        </a:rPr>
                        <a:t>Insulin regular (Humulin®-R, Novolin® ge Toronto)</a:t>
                      </a: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regular U-500 (Entuzity® (U-500)</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30min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15min</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2–3h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4-8h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6.5h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17-24h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274638">
                <a:tc gridSpan="4">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000000"/>
                          </a:solidFill>
                          <a:effectLst/>
                          <a:latin typeface="Calibri" charset="0"/>
                          <a:ea typeface="MS PGothic" charset="-128"/>
                        </a:rPr>
                        <a:t>BASAL insulins</a:t>
                      </a:r>
                      <a:endParaRPr kumimoji="0" lang="en-CA" altLang="en-US" sz="1200" b="1" i="0" u="none" strike="noStrike" cap="none" normalizeH="0" baseline="0">
                        <a:ln>
                          <a:noFill/>
                        </a:ln>
                        <a:solidFill>
                          <a:schemeClr val="bg1"/>
                        </a:solidFill>
                        <a:effectLst/>
                        <a:latin typeface="Arial"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7620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Intermediate-acting (cloudy)</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neutral protamine Hagedorn (Humulin® N, Novolin® ge NPH)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1–3h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5–8h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CA" altLang="en-US" sz="1200" b="0" i="0" u="none" strike="noStrike" cap="none" normalizeH="0" baseline="0">
                        <a:ln>
                          <a:noFill/>
                        </a:ln>
                        <a:solidFill>
                          <a:srgbClr val="000000"/>
                        </a:solidFill>
                        <a:effectLst/>
                        <a:latin typeface="Calibri" charset="0"/>
                        <a:ea typeface="MS PGothic" charset="-128"/>
                      </a:endParaRP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Up to 18h</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1890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Long-acting  insulin (clear)</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detemir (Levemir®)</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glargine U-100 (Lantus®)</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glargine U-300 (Toujeo®)</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glargine biosimilar (Basaglar®)</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degludec U-100, U-200 (Tresiba®)</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90min</a:t>
                      </a:r>
                      <a:endParaRPr kumimoji="0" lang="en-CA" altLang="en-US" sz="1200" b="0" i="0" u="none" strike="noStrike" cap="none" normalizeH="0" baseline="0">
                        <a:ln>
                          <a:noFill/>
                        </a:ln>
                        <a:solidFill>
                          <a:schemeClr val="tx1"/>
                        </a:solidFill>
                        <a:effectLst/>
                        <a:latin typeface="Times New Roman"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Not applicable</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U-100 glargine 24h, </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detemir 16–24h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U-300 glargine &gt;30h</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degludec 42h</a:t>
                      </a:r>
                      <a:endParaRPr kumimoji="0" lang="en-CA" altLang="en-US" sz="1200" b="0" i="0" u="none" strike="noStrike" cap="none" normalizeH="0" baseline="0">
                        <a:ln>
                          <a:noFill/>
                        </a:ln>
                        <a:solidFill>
                          <a:schemeClr val="tx1"/>
                        </a:solidFill>
                        <a:effectLst/>
                        <a:latin typeface="Times New Roman"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274638">
                <a:tc gridSpan="4">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1" i="0" u="none" strike="noStrike" cap="none" normalizeH="0" baseline="0">
                          <a:ln>
                            <a:noFill/>
                          </a:ln>
                          <a:solidFill>
                            <a:srgbClr val="000000"/>
                          </a:solidFill>
                          <a:effectLst/>
                          <a:latin typeface="Calibri" charset="0"/>
                          <a:ea typeface="MS PGothic" charset="-128"/>
                        </a:rPr>
                        <a:t>PREMIXED insulins</a:t>
                      </a:r>
                      <a:endParaRPr kumimoji="0" lang="en-CA" altLang="en-US" sz="1200" b="1" i="0" u="none" strike="noStrike" cap="none" normalizeH="0" baseline="0">
                        <a:ln>
                          <a:noFill/>
                        </a:ln>
                        <a:solidFill>
                          <a:schemeClr val="bg1"/>
                        </a:solidFill>
                        <a:effectLst/>
                        <a:latin typeface="Arial"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6397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Premixed regular insulin –NPH (cloudy)</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Humulin® 30/70</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Novolin® ge 30/70, 40/60, 50/50</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rowSpan="2" gridSpan="3">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A single vial or cartridge contains a fixed ratio of insulin</a:t>
                      </a:r>
                    </a:p>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 of rapid-acting or short-acting insulin to % of intermediate-acting insulin)</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rowSpan="2" hMerge="1">
                  <a:txBody>
                    <a:bodyPr/>
                    <a:lstStyle/>
                    <a:p>
                      <a:endParaRPr lang="en-US"/>
                    </a:p>
                  </a:txBody>
                  <a:tcPr/>
                </a:tc>
                <a:tc rowSpan="2" hMerge="1">
                  <a:txBody>
                    <a:bodyPr/>
                    <a:lstStyle/>
                    <a:p>
                      <a:endParaRPr lang="en-US"/>
                    </a:p>
                  </a:txBody>
                  <a:tcPr/>
                </a:tc>
              </a:tr>
              <a:tr h="8794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CA" altLang="en-US" sz="1200" b="0" i="0" u="none" strike="noStrike" cap="none" normalizeH="0" baseline="0">
                          <a:ln>
                            <a:noFill/>
                          </a:ln>
                          <a:solidFill>
                            <a:srgbClr val="000000"/>
                          </a:solidFill>
                          <a:effectLst/>
                          <a:latin typeface="Calibri" charset="0"/>
                          <a:ea typeface="MS PGothic" charset="-128"/>
                        </a:rPr>
                        <a:t>Premixed insulin analogues (cloudy)</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Biphasic insulin aspart (NovoMix® 30)</a:t>
                      </a:r>
                    </a:p>
                    <a:p>
                      <a:pPr marL="0" marR="0" lvl="0" indent="0" algn="l" defTabSz="841375" rtl="0" eaLnBrk="0" fontAlgn="base" latinLnBrk="0" hangingPunct="0">
                        <a:lnSpc>
                          <a:spcPct val="100000"/>
                        </a:lnSpc>
                        <a:spcBef>
                          <a:spcPct val="0"/>
                        </a:spcBef>
                        <a:spcAft>
                          <a:spcPct val="0"/>
                        </a:spcAft>
                        <a:buClrTx/>
                        <a:buSzPct val="75000"/>
                        <a:buFont typeface="Arial" charset="0"/>
                        <a:buChar char="•"/>
                        <a:tabLst/>
                      </a:pPr>
                      <a:r>
                        <a:rPr kumimoji="0" lang="en-CA" altLang="en-US" sz="1200" b="0" i="0" u="none" strike="noStrike" cap="none" normalizeH="0" baseline="0">
                          <a:ln>
                            <a:noFill/>
                          </a:ln>
                          <a:solidFill>
                            <a:srgbClr val="000000"/>
                          </a:solidFill>
                          <a:effectLst/>
                          <a:latin typeface="Calibri" charset="0"/>
                          <a:ea typeface="MS PGothic" charset="-128"/>
                        </a:rPr>
                        <a:t>Insulin lispro/lispro protamine (Humalog® Mix25 and Mix50)</a:t>
                      </a:r>
                      <a:endParaRPr kumimoji="0" lang="en-CA" altLang="en-US" sz="2400" b="0" i="0" u="none" strike="noStrike" cap="none" normalizeH="0" baseline="0">
                        <a:ln>
                          <a:noFill/>
                        </a:ln>
                        <a:solidFill>
                          <a:schemeClr val="tx1"/>
                        </a:solidFill>
                        <a:effectLst/>
                        <a:latin typeface="Calibri" charset="0"/>
                        <a:ea typeface="MS PGothic" charset="-128"/>
                      </a:endParaRPr>
                    </a:p>
                  </a:txBody>
                  <a:tcPr marL="91429" marR="91429" marT="45718" marB="4571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r>
            </a:tbl>
          </a:graphicData>
        </a:graphic>
      </p:graphicFrame>
      <p:sp>
        <p:nvSpPr>
          <p:cNvPr id="127498" name="Rectangle 522"/>
          <p:cNvSpPr>
            <a:spLocks noChangeArrowheads="1"/>
          </p:cNvSpPr>
          <p:nvPr/>
        </p:nvSpPr>
        <p:spPr bwMode="auto">
          <a:xfrm>
            <a:off x="0" y="6973888"/>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defRPr/>
            </a:pPr>
            <a:endParaRPr lang="en-CA">
              <a:ea typeface="ＭＳ Ｐゴシック" charset="0"/>
              <a:cs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28" descr="line GRAPH.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687513"/>
            <a:ext cx="73660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8" name="Rectangle 4"/>
          <p:cNvSpPr>
            <a:spLocks noChangeArrowheads="1"/>
          </p:cNvSpPr>
          <p:nvPr/>
        </p:nvSpPr>
        <p:spPr bwMode="auto">
          <a:xfrm rot="16200000" flipV="1">
            <a:off x="3186113" y="2225675"/>
            <a:ext cx="369888"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lIns="0" tIns="0" rIns="0" bIns="0">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endParaRPr lang="en-CA" altLang="en-US" b="1">
              <a:solidFill>
                <a:schemeClr val="bg2"/>
              </a:solidFill>
            </a:endParaRPr>
          </a:p>
        </p:txBody>
      </p:sp>
      <p:sp>
        <p:nvSpPr>
          <p:cNvPr id="4" name="Freeform 12"/>
          <p:cNvSpPr>
            <a:spLocks/>
          </p:cNvSpPr>
          <p:nvPr/>
        </p:nvSpPr>
        <p:spPr bwMode="auto">
          <a:xfrm>
            <a:off x="3000375" y="2251075"/>
            <a:ext cx="2295525" cy="1357313"/>
          </a:xfrm>
          <a:custGeom>
            <a:avLst/>
            <a:gdLst>
              <a:gd name="T0" fmla="*/ 0 w 848"/>
              <a:gd name="T1" fmla="*/ 2147483647 h 599"/>
              <a:gd name="T2" fmla="*/ 2147483647 w 848"/>
              <a:gd name="T3" fmla="*/ 2147483647 h 599"/>
              <a:gd name="T4" fmla="*/ 2147483647 w 848"/>
              <a:gd name="T5" fmla="*/ 2147483647 h 599"/>
              <a:gd name="T6" fmla="*/ 2147483647 w 848"/>
              <a:gd name="T7" fmla="*/ 2147483647 h 599"/>
              <a:gd name="T8" fmla="*/ 2147483647 w 848"/>
              <a:gd name="T9" fmla="*/ 2147483647 h 599"/>
              <a:gd name="T10" fmla="*/ 2147483647 w 848"/>
              <a:gd name="T11" fmla="*/ 2147483647 h 599"/>
              <a:gd name="T12" fmla="*/ 2147483647 w 848"/>
              <a:gd name="T13" fmla="*/ 2147483647 h 599"/>
              <a:gd name="T14" fmla="*/ 2147483647 w 848"/>
              <a:gd name="T15" fmla="*/ 2147483647 h 599"/>
              <a:gd name="T16" fmla="*/ 2147483647 w 848"/>
              <a:gd name="T17" fmla="*/ 2147483647 h 599"/>
              <a:gd name="T18" fmla="*/ 2147483647 w 848"/>
              <a:gd name="T19" fmla="*/ 2147483647 h 599"/>
              <a:gd name="T20" fmla="*/ 2147483647 w 848"/>
              <a:gd name="T21" fmla="*/ 2147483647 h 599"/>
              <a:gd name="T22" fmla="*/ 2147483647 w 848"/>
              <a:gd name="T23" fmla="*/ 2147483647 h 599"/>
              <a:gd name="T24" fmla="*/ 2147483647 w 848"/>
              <a:gd name="T25" fmla="*/ 2147483647 h 599"/>
              <a:gd name="T26" fmla="*/ 2147483647 w 848"/>
              <a:gd name="T27" fmla="*/ 2147483647 h 599"/>
              <a:gd name="T28" fmla="*/ 2147483647 w 848"/>
              <a:gd name="T29" fmla="*/ 2147483647 h 599"/>
              <a:gd name="T30" fmla="*/ 2147483647 w 848"/>
              <a:gd name="T31" fmla="*/ 2147483647 h 599"/>
              <a:gd name="T32" fmla="*/ 2147483647 w 848"/>
              <a:gd name="T33" fmla="*/ 2147483647 h 5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8"/>
              <a:gd name="T52" fmla="*/ 0 h 599"/>
              <a:gd name="T53" fmla="*/ 848 w 848"/>
              <a:gd name="T54" fmla="*/ 599 h 5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8" h="599">
                <a:moveTo>
                  <a:pt x="0" y="599"/>
                </a:moveTo>
                <a:cubicBezTo>
                  <a:pt x="10" y="578"/>
                  <a:pt x="49" y="516"/>
                  <a:pt x="62" y="470"/>
                </a:cubicBezTo>
                <a:cubicBezTo>
                  <a:pt x="78" y="415"/>
                  <a:pt x="96" y="371"/>
                  <a:pt x="80" y="320"/>
                </a:cubicBezTo>
                <a:cubicBezTo>
                  <a:pt x="75" y="302"/>
                  <a:pt x="80" y="269"/>
                  <a:pt x="80" y="269"/>
                </a:cubicBezTo>
                <a:cubicBezTo>
                  <a:pt x="80" y="245"/>
                  <a:pt x="96" y="204"/>
                  <a:pt x="100" y="174"/>
                </a:cubicBezTo>
                <a:cubicBezTo>
                  <a:pt x="104" y="144"/>
                  <a:pt x="100" y="114"/>
                  <a:pt x="107" y="86"/>
                </a:cubicBezTo>
                <a:cubicBezTo>
                  <a:pt x="110" y="77"/>
                  <a:pt x="133" y="10"/>
                  <a:pt x="142" y="8"/>
                </a:cubicBezTo>
                <a:cubicBezTo>
                  <a:pt x="169" y="0"/>
                  <a:pt x="172" y="122"/>
                  <a:pt x="176" y="131"/>
                </a:cubicBezTo>
                <a:cubicBezTo>
                  <a:pt x="180" y="139"/>
                  <a:pt x="187" y="164"/>
                  <a:pt x="192" y="170"/>
                </a:cubicBezTo>
                <a:cubicBezTo>
                  <a:pt x="201" y="219"/>
                  <a:pt x="199" y="222"/>
                  <a:pt x="230" y="257"/>
                </a:cubicBezTo>
                <a:cubicBezTo>
                  <a:pt x="241" y="293"/>
                  <a:pt x="257" y="293"/>
                  <a:pt x="284" y="316"/>
                </a:cubicBezTo>
                <a:cubicBezTo>
                  <a:pt x="296" y="327"/>
                  <a:pt x="304" y="345"/>
                  <a:pt x="317" y="353"/>
                </a:cubicBezTo>
                <a:cubicBezTo>
                  <a:pt x="325" y="357"/>
                  <a:pt x="386" y="370"/>
                  <a:pt x="390" y="371"/>
                </a:cubicBezTo>
                <a:cubicBezTo>
                  <a:pt x="439" y="406"/>
                  <a:pt x="482" y="442"/>
                  <a:pt x="536" y="465"/>
                </a:cubicBezTo>
                <a:cubicBezTo>
                  <a:pt x="577" y="483"/>
                  <a:pt x="616" y="514"/>
                  <a:pt x="661" y="522"/>
                </a:cubicBezTo>
                <a:cubicBezTo>
                  <a:pt x="697" y="538"/>
                  <a:pt x="712" y="553"/>
                  <a:pt x="752" y="561"/>
                </a:cubicBezTo>
                <a:cubicBezTo>
                  <a:pt x="792" y="569"/>
                  <a:pt x="828" y="566"/>
                  <a:pt x="848" y="567"/>
                </a:cubicBezTo>
              </a:path>
            </a:pathLst>
          </a:custGeom>
          <a:noFill/>
          <a:ln w="57150">
            <a:solidFill>
              <a:srgbClr val="7D110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Freeform 13"/>
          <p:cNvSpPr>
            <a:spLocks/>
          </p:cNvSpPr>
          <p:nvPr/>
        </p:nvSpPr>
        <p:spPr bwMode="auto">
          <a:xfrm>
            <a:off x="1654175" y="2425700"/>
            <a:ext cx="3660775" cy="1271588"/>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 name="Freeform 14"/>
          <p:cNvSpPr>
            <a:spLocks/>
          </p:cNvSpPr>
          <p:nvPr/>
        </p:nvSpPr>
        <p:spPr bwMode="auto">
          <a:xfrm>
            <a:off x="4708525" y="2159000"/>
            <a:ext cx="2295525" cy="1427163"/>
          </a:xfrm>
          <a:custGeom>
            <a:avLst/>
            <a:gdLst>
              <a:gd name="T0" fmla="*/ 0 w 956"/>
              <a:gd name="T1" fmla="*/ 2147483647 h 680"/>
              <a:gd name="T2" fmla="*/ 2147483647 w 956"/>
              <a:gd name="T3" fmla="*/ 2147483647 h 680"/>
              <a:gd name="T4" fmla="*/ 2147483647 w 956"/>
              <a:gd name="T5" fmla="*/ 2147483647 h 680"/>
              <a:gd name="T6" fmla="*/ 2147483647 w 956"/>
              <a:gd name="T7" fmla="*/ 2147483647 h 680"/>
              <a:gd name="T8" fmla="*/ 2147483647 w 956"/>
              <a:gd name="T9" fmla="*/ 2147483647 h 680"/>
              <a:gd name="T10" fmla="*/ 2147483647 w 956"/>
              <a:gd name="T11" fmla="*/ 2147483647 h 680"/>
              <a:gd name="T12" fmla="*/ 2147483647 w 956"/>
              <a:gd name="T13" fmla="*/ 2147483647 h 680"/>
              <a:gd name="T14" fmla="*/ 2147483647 w 956"/>
              <a:gd name="T15" fmla="*/ 2147483647 h 680"/>
              <a:gd name="T16" fmla="*/ 2147483647 w 956"/>
              <a:gd name="T17" fmla="*/ 2147483647 h 680"/>
              <a:gd name="T18" fmla="*/ 2147483647 w 956"/>
              <a:gd name="T19" fmla="*/ 2147483647 h 680"/>
              <a:gd name="T20" fmla="*/ 2147483647 w 956"/>
              <a:gd name="T21" fmla="*/ 2147483647 h 680"/>
              <a:gd name="T22" fmla="*/ 2147483647 w 956"/>
              <a:gd name="T23" fmla="*/ 2147483647 h 680"/>
              <a:gd name="T24" fmla="*/ 2147483647 w 956"/>
              <a:gd name="T25" fmla="*/ 2147483647 h 680"/>
              <a:gd name="T26" fmla="*/ 2147483647 w 956"/>
              <a:gd name="T27" fmla="*/ 2147483647 h 680"/>
              <a:gd name="T28" fmla="*/ 2147483647 w 956"/>
              <a:gd name="T29" fmla="*/ 2147483647 h 680"/>
              <a:gd name="T30" fmla="*/ 2147483647 w 956"/>
              <a:gd name="T31" fmla="*/ 2147483647 h 680"/>
              <a:gd name="T32" fmla="*/ 2147483647 w 956"/>
              <a:gd name="T33" fmla="*/ 2147483647 h 680"/>
              <a:gd name="T34" fmla="*/ 2147483647 w 956"/>
              <a:gd name="T35" fmla="*/ 2147483647 h 680"/>
              <a:gd name="T36" fmla="*/ 2147483647 w 956"/>
              <a:gd name="T37" fmla="*/ 2147483647 h 680"/>
              <a:gd name="T38" fmla="*/ 2147483647 w 956"/>
              <a:gd name="T39" fmla="*/ 2147483647 h 680"/>
              <a:gd name="T40" fmla="*/ 2147483647 w 956"/>
              <a:gd name="T41" fmla="*/ 2147483647 h 680"/>
              <a:gd name="T42" fmla="*/ 2147483647 w 956"/>
              <a:gd name="T43" fmla="*/ 2147483647 h 680"/>
              <a:gd name="T44" fmla="*/ 2147483647 w 956"/>
              <a:gd name="T45" fmla="*/ 2147483647 h 680"/>
              <a:gd name="T46" fmla="*/ 2147483647 w 956"/>
              <a:gd name="T47" fmla="*/ 2147483647 h 6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56"/>
              <a:gd name="T73" fmla="*/ 0 h 680"/>
              <a:gd name="T74" fmla="*/ 956 w 956"/>
              <a:gd name="T75" fmla="*/ 680 h 6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56" h="680">
                <a:moveTo>
                  <a:pt x="0" y="643"/>
                </a:moveTo>
                <a:cubicBezTo>
                  <a:pt x="5" y="637"/>
                  <a:pt x="79" y="542"/>
                  <a:pt x="86" y="537"/>
                </a:cubicBezTo>
                <a:cubicBezTo>
                  <a:pt x="93" y="532"/>
                  <a:pt x="93" y="525"/>
                  <a:pt x="99" y="519"/>
                </a:cubicBezTo>
                <a:cubicBezTo>
                  <a:pt x="106" y="512"/>
                  <a:pt x="108" y="509"/>
                  <a:pt x="115" y="501"/>
                </a:cubicBezTo>
                <a:cubicBezTo>
                  <a:pt x="122" y="493"/>
                  <a:pt x="116" y="464"/>
                  <a:pt x="123" y="456"/>
                </a:cubicBezTo>
                <a:cubicBezTo>
                  <a:pt x="169" y="404"/>
                  <a:pt x="123" y="352"/>
                  <a:pt x="152" y="288"/>
                </a:cubicBezTo>
                <a:cubicBezTo>
                  <a:pt x="155" y="276"/>
                  <a:pt x="178" y="198"/>
                  <a:pt x="179" y="186"/>
                </a:cubicBezTo>
                <a:cubicBezTo>
                  <a:pt x="190" y="143"/>
                  <a:pt x="196" y="60"/>
                  <a:pt x="204" y="30"/>
                </a:cubicBezTo>
                <a:cubicBezTo>
                  <a:pt x="212" y="0"/>
                  <a:pt x="220" y="0"/>
                  <a:pt x="229" y="3"/>
                </a:cubicBezTo>
                <a:cubicBezTo>
                  <a:pt x="238" y="6"/>
                  <a:pt x="248" y="28"/>
                  <a:pt x="256" y="51"/>
                </a:cubicBezTo>
                <a:cubicBezTo>
                  <a:pt x="264" y="61"/>
                  <a:pt x="273" y="133"/>
                  <a:pt x="280" y="144"/>
                </a:cubicBezTo>
                <a:cubicBezTo>
                  <a:pt x="294" y="164"/>
                  <a:pt x="281" y="243"/>
                  <a:pt x="286" y="264"/>
                </a:cubicBezTo>
                <a:cubicBezTo>
                  <a:pt x="296" y="308"/>
                  <a:pt x="329" y="305"/>
                  <a:pt x="342" y="348"/>
                </a:cubicBezTo>
                <a:cubicBezTo>
                  <a:pt x="344" y="357"/>
                  <a:pt x="385" y="372"/>
                  <a:pt x="392" y="378"/>
                </a:cubicBezTo>
                <a:cubicBezTo>
                  <a:pt x="430" y="409"/>
                  <a:pt x="451" y="416"/>
                  <a:pt x="496" y="429"/>
                </a:cubicBezTo>
                <a:cubicBezTo>
                  <a:pt x="544" y="464"/>
                  <a:pt x="589" y="538"/>
                  <a:pt x="651" y="546"/>
                </a:cubicBezTo>
                <a:cubicBezTo>
                  <a:pt x="722" y="575"/>
                  <a:pt x="611" y="566"/>
                  <a:pt x="779" y="594"/>
                </a:cubicBezTo>
                <a:cubicBezTo>
                  <a:pt x="796" y="597"/>
                  <a:pt x="835" y="591"/>
                  <a:pt x="835" y="591"/>
                </a:cubicBezTo>
                <a:cubicBezTo>
                  <a:pt x="899" y="639"/>
                  <a:pt x="811" y="585"/>
                  <a:pt x="889" y="623"/>
                </a:cubicBezTo>
                <a:cubicBezTo>
                  <a:pt x="898" y="627"/>
                  <a:pt x="899" y="615"/>
                  <a:pt x="908" y="620"/>
                </a:cubicBezTo>
                <a:cubicBezTo>
                  <a:pt x="916" y="624"/>
                  <a:pt x="929" y="653"/>
                  <a:pt x="937" y="656"/>
                </a:cubicBezTo>
                <a:cubicBezTo>
                  <a:pt x="943" y="663"/>
                  <a:pt x="917" y="633"/>
                  <a:pt x="924" y="635"/>
                </a:cubicBezTo>
                <a:cubicBezTo>
                  <a:pt x="924" y="633"/>
                  <a:pt x="932" y="638"/>
                  <a:pt x="937" y="641"/>
                </a:cubicBezTo>
                <a:cubicBezTo>
                  <a:pt x="956" y="653"/>
                  <a:pt x="935" y="680"/>
                  <a:pt x="956" y="653"/>
                </a:cubicBezTo>
              </a:path>
            </a:pathLst>
          </a:custGeom>
          <a:noFill/>
          <a:ln w="57150">
            <a:solidFill>
              <a:srgbClr val="7D110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Freeform 33"/>
          <p:cNvSpPr>
            <a:spLocks noChangeArrowheads="1"/>
          </p:cNvSpPr>
          <p:nvPr/>
        </p:nvSpPr>
        <p:spPr bwMode="auto">
          <a:xfrm>
            <a:off x="1595438" y="3502025"/>
            <a:ext cx="6323012" cy="203200"/>
          </a:xfrm>
          <a:custGeom>
            <a:avLst/>
            <a:gdLst>
              <a:gd name="T0" fmla="*/ 0 w 3954780"/>
              <a:gd name="T1" fmla="*/ 0 h 459740"/>
              <a:gd name="T2" fmla="*/ 2147483647 w 3954780"/>
              <a:gd name="T3" fmla="*/ 0 h 459740"/>
              <a:gd name="T4" fmla="*/ 2147483647 w 3954780"/>
              <a:gd name="T5" fmla="*/ 0 h 459740"/>
              <a:gd name="T6" fmla="*/ 2147483647 w 3954780"/>
              <a:gd name="T7" fmla="*/ 0 h 459740"/>
              <a:gd name="T8" fmla="*/ 2147483647 w 3954780"/>
              <a:gd name="T9" fmla="*/ 0 h 459740"/>
              <a:gd name="T10" fmla="*/ 2147483647 w 3954780"/>
              <a:gd name="T11" fmla="*/ 0 h 459740"/>
              <a:gd name="T12" fmla="*/ 2147483647 w 3954780"/>
              <a:gd name="T13" fmla="*/ 0 h 459740"/>
              <a:gd name="T14" fmla="*/ 2147483647 w 3954780"/>
              <a:gd name="T15" fmla="*/ 0 h 459740"/>
              <a:gd name="T16" fmla="*/ 2147483647 w 3954780"/>
              <a:gd name="T17" fmla="*/ 0 h 459740"/>
              <a:gd name="T18" fmla="*/ 2147483647 w 3954780"/>
              <a:gd name="T19" fmla="*/ 0 h 459740"/>
              <a:gd name="T20" fmla="*/ 2147483647 w 3954780"/>
              <a:gd name="T21" fmla="*/ 0 h 4597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54780"/>
              <a:gd name="T34" fmla="*/ 0 h 459740"/>
              <a:gd name="T35" fmla="*/ 3954780 w 3954780"/>
              <a:gd name="T36" fmla="*/ 459740 h 4597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54780" h="459740">
                <a:moveTo>
                  <a:pt x="0" y="459740"/>
                </a:moveTo>
                <a:lnTo>
                  <a:pt x="1082040" y="93980"/>
                </a:lnTo>
                <a:cubicBezTo>
                  <a:pt x="1290320" y="27940"/>
                  <a:pt x="1249680" y="63500"/>
                  <a:pt x="1249680" y="63500"/>
                </a:cubicBezTo>
                <a:cubicBezTo>
                  <a:pt x="1343660" y="48260"/>
                  <a:pt x="1511300" y="5080"/>
                  <a:pt x="1645920" y="2540"/>
                </a:cubicBezTo>
                <a:cubicBezTo>
                  <a:pt x="1780540" y="0"/>
                  <a:pt x="2057400" y="48260"/>
                  <a:pt x="2057400" y="48260"/>
                </a:cubicBezTo>
                <a:cubicBezTo>
                  <a:pt x="2189480" y="63500"/>
                  <a:pt x="2270760" y="58420"/>
                  <a:pt x="2438400" y="93980"/>
                </a:cubicBezTo>
                <a:cubicBezTo>
                  <a:pt x="2606040" y="129540"/>
                  <a:pt x="2865120" y="210820"/>
                  <a:pt x="3063240" y="261620"/>
                </a:cubicBezTo>
                <a:cubicBezTo>
                  <a:pt x="3261360" y="312420"/>
                  <a:pt x="3487420" y="368300"/>
                  <a:pt x="3627120" y="398780"/>
                </a:cubicBezTo>
                <a:cubicBezTo>
                  <a:pt x="3766820" y="429260"/>
                  <a:pt x="3848100" y="436880"/>
                  <a:pt x="3901440" y="444500"/>
                </a:cubicBezTo>
                <a:cubicBezTo>
                  <a:pt x="3954780" y="452120"/>
                  <a:pt x="3947160" y="444500"/>
                  <a:pt x="3947160" y="444500"/>
                </a:cubicBezTo>
              </a:path>
            </a:pathLst>
          </a:custGeom>
          <a:noFill/>
          <a:ln w="38100">
            <a:solidFill>
              <a:srgbClr val="9F0EFF"/>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endParaRPr lang="en-US"/>
          </a:p>
        </p:txBody>
      </p:sp>
      <p:sp>
        <p:nvSpPr>
          <p:cNvPr id="8" name="Freeform 7"/>
          <p:cNvSpPr/>
          <p:nvPr/>
        </p:nvSpPr>
        <p:spPr>
          <a:xfrm>
            <a:off x="1624013" y="2928938"/>
            <a:ext cx="5880100" cy="854075"/>
          </a:xfrm>
          <a:custGeom>
            <a:avLst/>
            <a:gdLst>
              <a:gd name="connsiteX0" fmla="*/ 114300 w 4246880"/>
              <a:gd name="connsiteY0" fmla="*/ 787400 h 899160"/>
              <a:gd name="connsiteX1" fmla="*/ 175260 w 4246880"/>
              <a:gd name="connsiteY1" fmla="*/ 787400 h 899160"/>
              <a:gd name="connsiteX2" fmla="*/ 1165860 w 4246880"/>
              <a:gd name="connsiteY2" fmla="*/ 116840 h 899160"/>
              <a:gd name="connsiteX3" fmla="*/ 2110740 w 4246880"/>
              <a:gd name="connsiteY3" fmla="*/ 86360 h 899160"/>
              <a:gd name="connsiteX4" fmla="*/ 2842260 w 4246880"/>
              <a:gd name="connsiteY4" fmla="*/ 467360 h 899160"/>
              <a:gd name="connsiteX5" fmla="*/ 3284220 w 4246880"/>
              <a:gd name="connsiteY5" fmla="*/ 650240 h 899160"/>
              <a:gd name="connsiteX6" fmla="*/ 4107180 w 4246880"/>
              <a:gd name="connsiteY6" fmla="*/ 787400 h 899160"/>
              <a:gd name="connsiteX7" fmla="*/ 4122420 w 4246880"/>
              <a:gd name="connsiteY7" fmla="*/ 787400 h 899160"/>
              <a:gd name="connsiteX8" fmla="*/ 4076700 w 4246880"/>
              <a:gd name="connsiteY8" fmla="*/ 772160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46880" h="899160">
                <a:moveTo>
                  <a:pt x="114300" y="787400"/>
                </a:moveTo>
                <a:cubicBezTo>
                  <a:pt x="57150" y="843280"/>
                  <a:pt x="0" y="899160"/>
                  <a:pt x="175260" y="787400"/>
                </a:cubicBezTo>
                <a:cubicBezTo>
                  <a:pt x="350520" y="675640"/>
                  <a:pt x="843280" y="233680"/>
                  <a:pt x="1165860" y="116840"/>
                </a:cubicBezTo>
                <a:cubicBezTo>
                  <a:pt x="1488440" y="0"/>
                  <a:pt x="1831340" y="27940"/>
                  <a:pt x="2110740" y="86360"/>
                </a:cubicBezTo>
                <a:cubicBezTo>
                  <a:pt x="2390140" y="144780"/>
                  <a:pt x="2646680" y="373380"/>
                  <a:pt x="2842260" y="467360"/>
                </a:cubicBezTo>
                <a:cubicBezTo>
                  <a:pt x="3037840" y="561340"/>
                  <a:pt x="3073400" y="596900"/>
                  <a:pt x="3284220" y="650240"/>
                </a:cubicBezTo>
                <a:cubicBezTo>
                  <a:pt x="3495040" y="703580"/>
                  <a:pt x="3967480" y="764540"/>
                  <a:pt x="4107180" y="787400"/>
                </a:cubicBezTo>
                <a:cubicBezTo>
                  <a:pt x="4246880" y="810260"/>
                  <a:pt x="4127500" y="789940"/>
                  <a:pt x="4122420" y="787400"/>
                </a:cubicBezTo>
                <a:cubicBezTo>
                  <a:pt x="4117340" y="784860"/>
                  <a:pt x="4097020" y="778510"/>
                  <a:pt x="4076700" y="772160"/>
                </a:cubicBezTo>
              </a:path>
            </a:pathLst>
          </a:custGeom>
          <a:ln w="38100">
            <a:solidFill>
              <a:srgbClr val="00B05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ea typeface="Arial" charset="0"/>
              <a:cs typeface="Arial"/>
            </a:endParaRPr>
          </a:p>
        </p:txBody>
      </p:sp>
      <p:sp>
        <p:nvSpPr>
          <p:cNvPr id="50184" name="Text Box 18"/>
          <p:cNvSpPr txBox="1">
            <a:spLocks noChangeArrowheads="1"/>
          </p:cNvSpPr>
          <p:nvPr/>
        </p:nvSpPr>
        <p:spPr bwMode="auto">
          <a:xfrm rot="10800000">
            <a:off x="1023938" y="1524000"/>
            <a:ext cx="430212"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CA" altLang="en-US" sz="1600" b="1">
                <a:latin typeface="Arial" charset="0"/>
              </a:rPr>
              <a:t>Serum Insulin Level</a:t>
            </a:r>
            <a:endParaRPr lang="en-US" altLang="en-US" sz="1600" b="1">
              <a:latin typeface="Arial" charset="0"/>
            </a:endParaRPr>
          </a:p>
        </p:txBody>
      </p:sp>
      <p:sp>
        <p:nvSpPr>
          <p:cNvPr id="50185" name="Text Box 19"/>
          <p:cNvSpPr txBox="1">
            <a:spLocks noChangeArrowheads="1"/>
          </p:cNvSpPr>
          <p:nvPr/>
        </p:nvSpPr>
        <p:spPr bwMode="auto">
          <a:xfrm>
            <a:off x="4398963" y="4799013"/>
            <a:ext cx="6619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spcBef>
                <a:spcPct val="50000"/>
              </a:spcBef>
            </a:pPr>
            <a:r>
              <a:rPr lang="en-CA" altLang="en-US" sz="1400" b="1">
                <a:latin typeface="Arial" charset="0"/>
              </a:rPr>
              <a:t>Time</a:t>
            </a:r>
            <a:endParaRPr lang="en-US" altLang="en-US" sz="1400" b="1">
              <a:latin typeface="Arial" charset="0"/>
            </a:endParaRPr>
          </a:p>
        </p:txBody>
      </p:sp>
      <p:sp>
        <p:nvSpPr>
          <p:cNvPr id="11" name="Freeform 13"/>
          <p:cNvSpPr>
            <a:spLocks/>
          </p:cNvSpPr>
          <p:nvPr/>
        </p:nvSpPr>
        <p:spPr bwMode="auto">
          <a:xfrm>
            <a:off x="1673225" y="1927225"/>
            <a:ext cx="1841500" cy="1770063"/>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7D110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13"/>
          <p:cNvSpPr>
            <a:spLocks/>
          </p:cNvSpPr>
          <p:nvPr/>
        </p:nvSpPr>
        <p:spPr bwMode="auto">
          <a:xfrm>
            <a:off x="3136900" y="2479675"/>
            <a:ext cx="2576513" cy="1217613"/>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13"/>
          <p:cNvSpPr>
            <a:spLocks/>
          </p:cNvSpPr>
          <p:nvPr/>
        </p:nvSpPr>
        <p:spPr bwMode="auto">
          <a:xfrm>
            <a:off x="4965700" y="2374900"/>
            <a:ext cx="2997200" cy="1246188"/>
          </a:xfrm>
          <a:custGeom>
            <a:avLst/>
            <a:gdLst>
              <a:gd name="T0" fmla="*/ 0 w 680"/>
              <a:gd name="T1" fmla="*/ 2147483647 h 937"/>
              <a:gd name="T2" fmla="*/ 2147483647 w 680"/>
              <a:gd name="T3" fmla="*/ 2147483647 h 937"/>
              <a:gd name="T4" fmla="*/ 2147483647 w 680"/>
              <a:gd name="T5" fmla="*/ 2147483647 h 937"/>
              <a:gd name="T6" fmla="*/ 2147483647 w 680"/>
              <a:gd name="T7" fmla="*/ 2147483647 h 937"/>
              <a:gd name="T8" fmla="*/ 2147483647 w 680"/>
              <a:gd name="T9" fmla="*/ 2147483647 h 937"/>
              <a:gd name="T10" fmla="*/ 2147483647 w 680"/>
              <a:gd name="T11" fmla="*/ 2147483647 h 937"/>
              <a:gd name="T12" fmla="*/ 2147483647 w 680"/>
              <a:gd name="T13" fmla="*/ 2147483647 h 937"/>
              <a:gd name="T14" fmla="*/ 2147483647 w 680"/>
              <a:gd name="T15" fmla="*/ 2147483647 h 937"/>
              <a:gd name="T16" fmla="*/ 2147483647 w 680"/>
              <a:gd name="T17" fmla="*/ 2147483647 h 937"/>
              <a:gd name="T18" fmla="*/ 2147483647 w 680"/>
              <a:gd name="T19" fmla="*/ 2147483647 h 937"/>
              <a:gd name="T20" fmla="*/ 2147483647 w 680"/>
              <a:gd name="T21" fmla="*/ 2147483647 h 937"/>
              <a:gd name="T22" fmla="*/ 2147483647 w 680"/>
              <a:gd name="T23" fmla="*/ 2147483647 h 937"/>
              <a:gd name="T24" fmla="*/ 2147483647 w 680"/>
              <a:gd name="T25" fmla="*/ 2147483647 h 937"/>
              <a:gd name="T26" fmla="*/ 2147483647 w 680"/>
              <a:gd name="T27" fmla="*/ 2147483647 h 937"/>
              <a:gd name="T28" fmla="*/ 2147483647 w 680"/>
              <a:gd name="T29" fmla="*/ 2147483647 h 937"/>
              <a:gd name="T30" fmla="*/ 2147483647 w 680"/>
              <a:gd name="T31" fmla="*/ 2147483647 h 937"/>
              <a:gd name="T32" fmla="*/ 2147483647 w 680"/>
              <a:gd name="T33" fmla="*/ 2147483647 h 9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80"/>
              <a:gd name="T52" fmla="*/ 0 h 937"/>
              <a:gd name="T53" fmla="*/ 680 w 680"/>
              <a:gd name="T54" fmla="*/ 937 h 9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80" h="937">
                <a:moveTo>
                  <a:pt x="0" y="937"/>
                </a:moveTo>
                <a:cubicBezTo>
                  <a:pt x="15" y="903"/>
                  <a:pt x="36" y="872"/>
                  <a:pt x="47" y="836"/>
                </a:cubicBezTo>
                <a:cubicBezTo>
                  <a:pt x="57" y="804"/>
                  <a:pt x="58" y="769"/>
                  <a:pt x="64" y="736"/>
                </a:cubicBezTo>
                <a:cubicBezTo>
                  <a:pt x="70" y="654"/>
                  <a:pt x="68" y="445"/>
                  <a:pt x="72" y="341"/>
                </a:cubicBezTo>
                <a:cubicBezTo>
                  <a:pt x="78" y="235"/>
                  <a:pt x="98" y="152"/>
                  <a:pt x="105" y="100"/>
                </a:cubicBezTo>
                <a:cubicBezTo>
                  <a:pt x="113" y="46"/>
                  <a:pt x="106" y="45"/>
                  <a:pt x="112" y="27"/>
                </a:cubicBezTo>
                <a:cubicBezTo>
                  <a:pt x="119" y="12"/>
                  <a:pt x="140" y="0"/>
                  <a:pt x="146" y="8"/>
                </a:cubicBezTo>
                <a:cubicBezTo>
                  <a:pt x="161" y="22"/>
                  <a:pt x="148" y="39"/>
                  <a:pt x="152" y="73"/>
                </a:cubicBezTo>
                <a:cubicBezTo>
                  <a:pt x="156" y="107"/>
                  <a:pt x="163" y="166"/>
                  <a:pt x="170" y="212"/>
                </a:cubicBezTo>
                <a:cubicBezTo>
                  <a:pt x="172" y="257"/>
                  <a:pt x="183" y="308"/>
                  <a:pt x="196" y="350"/>
                </a:cubicBezTo>
                <a:cubicBezTo>
                  <a:pt x="202" y="371"/>
                  <a:pt x="221" y="395"/>
                  <a:pt x="232" y="413"/>
                </a:cubicBezTo>
                <a:cubicBezTo>
                  <a:pt x="258" y="458"/>
                  <a:pt x="275" y="498"/>
                  <a:pt x="312" y="527"/>
                </a:cubicBezTo>
                <a:cubicBezTo>
                  <a:pt x="329" y="568"/>
                  <a:pt x="341" y="574"/>
                  <a:pt x="374" y="599"/>
                </a:cubicBezTo>
                <a:cubicBezTo>
                  <a:pt x="379" y="608"/>
                  <a:pt x="407" y="638"/>
                  <a:pt x="415" y="644"/>
                </a:cubicBezTo>
                <a:cubicBezTo>
                  <a:pt x="441" y="663"/>
                  <a:pt x="444" y="676"/>
                  <a:pt x="473" y="690"/>
                </a:cubicBezTo>
                <a:cubicBezTo>
                  <a:pt x="501" y="704"/>
                  <a:pt x="522" y="725"/>
                  <a:pt x="551" y="736"/>
                </a:cubicBezTo>
                <a:cubicBezTo>
                  <a:pt x="570" y="756"/>
                  <a:pt x="663" y="856"/>
                  <a:pt x="680" y="877"/>
                </a:cubicBezTo>
              </a:path>
            </a:pathLst>
          </a:custGeom>
          <a:noFill/>
          <a:ln w="57150">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50189" name="Group 30"/>
          <p:cNvGrpSpPr>
            <a:grpSpLocks/>
          </p:cNvGrpSpPr>
          <p:nvPr/>
        </p:nvGrpSpPr>
        <p:grpSpPr bwMode="auto">
          <a:xfrm>
            <a:off x="982663" y="5051425"/>
            <a:ext cx="5538787" cy="617538"/>
            <a:chOff x="1409700" y="4980522"/>
            <a:chExt cx="5180528" cy="584497"/>
          </a:xfrm>
        </p:grpSpPr>
        <p:sp>
          <p:nvSpPr>
            <p:cNvPr id="50190" name="Line 27"/>
            <p:cNvSpPr>
              <a:spLocks noChangeShapeType="1"/>
            </p:cNvSpPr>
            <p:nvPr/>
          </p:nvSpPr>
          <p:spPr bwMode="auto">
            <a:xfrm>
              <a:off x="1409700" y="5416546"/>
              <a:ext cx="287338" cy="0"/>
            </a:xfrm>
            <a:prstGeom prst="line">
              <a:avLst/>
            </a:prstGeom>
            <a:noFill/>
            <a:ln w="38100">
              <a:solidFill>
                <a:srgbClr val="9F0E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1" name="Line 28"/>
            <p:cNvSpPr>
              <a:spLocks noChangeShapeType="1"/>
            </p:cNvSpPr>
            <p:nvPr/>
          </p:nvSpPr>
          <p:spPr bwMode="auto">
            <a:xfrm>
              <a:off x="4806950" y="5455175"/>
              <a:ext cx="287338" cy="0"/>
            </a:xfrm>
            <a:prstGeom prst="line">
              <a:avLst/>
            </a:prstGeom>
            <a:noFill/>
            <a:ln w="38100">
              <a:solidFill>
                <a:srgbClr val="7D110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2" name="Line 29"/>
            <p:cNvSpPr>
              <a:spLocks noChangeShapeType="1"/>
            </p:cNvSpPr>
            <p:nvPr/>
          </p:nvSpPr>
          <p:spPr bwMode="auto">
            <a:xfrm>
              <a:off x="1409700" y="5165729"/>
              <a:ext cx="287338" cy="0"/>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3" name="Text Box 8"/>
            <p:cNvSpPr txBox="1">
              <a:spLocks noChangeArrowheads="1"/>
            </p:cNvSpPr>
            <p:nvPr/>
          </p:nvSpPr>
          <p:spPr bwMode="auto">
            <a:xfrm>
              <a:off x="5092700" y="5265204"/>
              <a:ext cx="1497528" cy="29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105000"/>
                </a:lnSpc>
                <a:buClr>
                  <a:schemeClr val="accent2"/>
                </a:buClr>
                <a:buFont typeface="Wingdings" charset="2"/>
                <a:buNone/>
              </a:pPr>
              <a:r>
                <a:rPr lang="en-US" altLang="en-US" sz="1400" b="1">
                  <a:latin typeface="Arial" charset="0"/>
                </a:rPr>
                <a:t>Analogue Bolus</a:t>
              </a:r>
              <a:endParaRPr lang="en-US" altLang="en-US" sz="1400">
                <a:latin typeface="Arial" charset="0"/>
              </a:endParaRPr>
            </a:p>
          </p:txBody>
        </p:sp>
        <p:sp>
          <p:nvSpPr>
            <p:cNvPr id="50194" name="Text Box 8"/>
            <p:cNvSpPr txBox="1">
              <a:spLocks noChangeArrowheads="1"/>
            </p:cNvSpPr>
            <p:nvPr/>
          </p:nvSpPr>
          <p:spPr bwMode="auto">
            <a:xfrm>
              <a:off x="1693863" y="4985285"/>
              <a:ext cx="1236617" cy="29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105000"/>
                </a:lnSpc>
                <a:buClr>
                  <a:schemeClr val="accent2"/>
                </a:buClr>
                <a:buFont typeface="Wingdings" charset="2"/>
                <a:buNone/>
              </a:pPr>
              <a:r>
                <a:rPr lang="en-US" altLang="en-US" sz="1400" b="1">
                  <a:latin typeface="Arial" charset="0"/>
                </a:rPr>
                <a:t>Human Basal</a:t>
              </a:r>
              <a:endParaRPr lang="en-US" altLang="en-US" sz="1200">
                <a:latin typeface="Arial" charset="0"/>
              </a:endParaRPr>
            </a:p>
          </p:txBody>
        </p:sp>
        <p:sp>
          <p:nvSpPr>
            <p:cNvPr id="50195" name="Text Box 11"/>
            <p:cNvSpPr txBox="1">
              <a:spLocks noChangeArrowheads="1"/>
            </p:cNvSpPr>
            <p:nvPr/>
          </p:nvSpPr>
          <p:spPr bwMode="auto">
            <a:xfrm>
              <a:off x="1617663" y="5119154"/>
              <a:ext cx="1561741" cy="407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200">
                  <a:solidFill>
                    <a:schemeClr val="bg2"/>
                  </a:solidFill>
                  <a:latin typeface="Arial" charset="0"/>
                </a:rPr>
                <a:t> </a:t>
              </a:r>
              <a:r>
                <a:rPr lang="en-US" altLang="en-US" sz="1400" b="1">
                  <a:latin typeface="Arial" charset="0"/>
                </a:rPr>
                <a:t>Analogue Basal</a:t>
              </a:r>
              <a:endParaRPr lang="en-US" altLang="en-US" sz="1600">
                <a:latin typeface="Arial" charset="0"/>
              </a:endParaRPr>
            </a:p>
          </p:txBody>
        </p:sp>
        <p:sp>
          <p:nvSpPr>
            <p:cNvPr id="50196" name="Line 27"/>
            <p:cNvSpPr>
              <a:spLocks noChangeShapeType="1"/>
            </p:cNvSpPr>
            <p:nvPr/>
          </p:nvSpPr>
          <p:spPr bwMode="auto">
            <a:xfrm>
              <a:off x="4810655" y="5163613"/>
              <a:ext cx="287337" cy="0"/>
            </a:xfrm>
            <a:prstGeom prst="line">
              <a:avLst/>
            </a:prstGeom>
            <a:noFill/>
            <a:ln w="3810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7" name="Text Box 8"/>
            <p:cNvSpPr txBox="1">
              <a:spLocks noChangeArrowheads="1"/>
            </p:cNvSpPr>
            <p:nvPr/>
          </p:nvSpPr>
          <p:spPr bwMode="auto">
            <a:xfrm>
              <a:off x="5092700" y="4980522"/>
              <a:ext cx="1254984" cy="29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105000"/>
                </a:lnSpc>
                <a:buClr>
                  <a:schemeClr val="accent2"/>
                </a:buClr>
                <a:buFont typeface="Wingdings" charset="2"/>
                <a:buNone/>
              </a:pPr>
              <a:r>
                <a:rPr lang="en-US" altLang="en-US" sz="1400" b="1">
                  <a:latin typeface="Arial" charset="0"/>
                </a:rPr>
                <a:t>Human Bolus</a:t>
              </a:r>
              <a:endParaRPr lang="en-US" altLang="en-US" sz="1200">
                <a:latin typeface="Arial"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par>
                                <p:cTn id="18" presetID="29"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ppt_x</p:attrName>
                                        </p:attrNameLst>
                                      </p:cBhvr>
                                      <p:tavLst>
                                        <p:tav tm="0">
                                          <p:val>
                                            <p:strVal val="#ppt_x-.2"/>
                                          </p:val>
                                        </p:tav>
                                        <p:tav tm="100000">
                                          <p:val>
                                            <p:strVal val="#ppt_x"/>
                                          </p:val>
                                        </p:tav>
                                      </p:tavLst>
                                    </p:anim>
                                    <p:anim calcmode="lin" valueType="num">
                                      <p:cBhvr>
                                        <p:cTn id="21"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2"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par>
                                <p:cTn id="23" presetID="29"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ppt_x</p:attrName>
                                        </p:attrNameLst>
                                      </p:cBhvr>
                                      <p:tavLst>
                                        <p:tav tm="0">
                                          <p:val>
                                            <p:strVal val="#ppt_x-.2"/>
                                          </p:val>
                                        </p:tav>
                                        <p:tav tm="100000">
                                          <p:val>
                                            <p:strVal val="#ppt_x"/>
                                          </p:val>
                                        </p:tav>
                                      </p:tavLst>
                                    </p:anim>
                                    <p:anim calcmode="lin" valueType="num">
                                      <p:cBhvr>
                                        <p:cTn id="26" dur="5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7" dur="5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8" fill="hold" nodeType="clickPar">
                      <p:stCondLst>
                        <p:cond delay="indefinite"/>
                      </p:stCondLst>
                      <p:childTnLst>
                        <p:par>
                          <p:cTn id="29" fill="hold" nodeType="withGroup">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ppt_x</p:attrName>
                                        </p:attrNameLst>
                                      </p:cBhvr>
                                      <p:tavLst>
                                        <p:tav tm="0">
                                          <p:val>
                                            <p:strVal val="#ppt_x-.2"/>
                                          </p:val>
                                        </p:tav>
                                        <p:tav tm="100000">
                                          <p:val>
                                            <p:strVal val="#ppt_x"/>
                                          </p:val>
                                        </p:tav>
                                      </p:tavLst>
                                    </p:anim>
                                    <p:anim calcmode="lin" valueType="num">
                                      <p:cBhvr>
                                        <p:cTn id="33"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4" dur="500"/>
                                        <p:tgtEl>
                                          <p:spTgt spid="11"/>
                                        </p:tgtEl>
                                      </p:cBhvr>
                                    </p:animEffect>
                                  </p:childTnLst>
                                </p:cTn>
                              </p:par>
                              <p:par>
                                <p:cTn id="35" presetID="29"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ppt_x</p:attrName>
                                        </p:attrNameLst>
                                      </p:cBhvr>
                                      <p:tavLst>
                                        <p:tav tm="0">
                                          <p:val>
                                            <p:strVal val="#ppt_x-.2"/>
                                          </p:val>
                                        </p:tav>
                                        <p:tav tm="100000">
                                          <p:val>
                                            <p:strVal val="#ppt_x"/>
                                          </p:val>
                                        </p:tav>
                                      </p:tavLst>
                                    </p:anim>
                                    <p:anim calcmode="lin" valueType="num">
                                      <p:cBhvr>
                                        <p:cTn id="38"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39" dur="500"/>
                                        <p:tgtEl>
                                          <p:spTgt spid="4"/>
                                        </p:tgtEl>
                                      </p:cBhvr>
                                    </p:animEffect>
                                  </p:childTnLst>
                                </p:cTn>
                              </p:par>
                              <p:par>
                                <p:cTn id="40" presetID="29" presetClass="entr" presetSubtype="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p:cTn id="42" dur="500" fill="hold"/>
                                        <p:tgtEl>
                                          <p:spTgt spid="6"/>
                                        </p:tgtEl>
                                        <p:attrNameLst>
                                          <p:attrName>ppt_x</p:attrName>
                                        </p:attrNameLst>
                                      </p:cBhvr>
                                      <p:tavLst>
                                        <p:tav tm="0">
                                          <p:val>
                                            <p:strVal val="#ppt_x-.2"/>
                                          </p:val>
                                        </p:tav>
                                        <p:tav tm="100000">
                                          <p:val>
                                            <p:strVal val="#ppt_x"/>
                                          </p:val>
                                        </p:tav>
                                      </p:tavLst>
                                    </p:anim>
                                    <p:anim calcmode="lin" valueType="num">
                                      <p:cBhvr>
                                        <p:cTn id="43" dur="5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3"/>
          <p:cNvSpPr>
            <a:spLocks noGrp="1" noChangeArrowheads="1"/>
          </p:cNvSpPr>
          <p:nvPr>
            <p:ph type="body" idx="4294967295"/>
          </p:nvPr>
        </p:nvSpPr>
        <p:spPr>
          <a:xfrm>
            <a:off x="736600" y="1527175"/>
            <a:ext cx="7775575" cy="4114800"/>
          </a:xfrm>
        </p:spPr>
        <p:txBody>
          <a:bodyPr/>
          <a:lstStyle/>
          <a:p>
            <a:pPr eaLnBrk="1" hangingPunct="1">
              <a:lnSpc>
                <a:spcPct val="110000"/>
              </a:lnSpc>
            </a:pPr>
            <a:r>
              <a:rPr lang="en-CA" altLang="en-US" b="0">
                <a:ea typeface="MS PGothic" charset="-128"/>
              </a:rPr>
              <a:t>Insulin is the mainstay of medical management </a:t>
            </a:r>
          </a:p>
          <a:p>
            <a:pPr eaLnBrk="1" hangingPunct="1">
              <a:lnSpc>
                <a:spcPct val="110000"/>
              </a:lnSpc>
            </a:pPr>
            <a:endParaRPr lang="en-CA" altLang="en-US" sz="1800" b="0">
              <a:ea typeface="MS PGothic" charset="-128"/>
            </a:endParaRPr>
          </a:p>
          <a:p>
            <a:pPr eaLnBrk="1" hangingPunct="1">
              <a:lnSpc>
                <a:spcPct val="110000"/>
              </a:lnSpc>
            </a:pPr>
            <a:r>
              <a:rPr lang="en-CA" altLang="en-US" b="0">
                <a:ea typeface="MS PGothic" charset="-128"/>
              </a:rPr>
              <a:t>The choice of insulin regimen depends on many factors:</a:t>
            </a:r>
          </a:p>
          <a:p>
            <a:pPr lvl="1" eaLnBrk="1" hangingPunct="1">
              <a:lnSpc>
                <a:spcPct val="110000"/>
              </a:lnSpc>
            </a:pPr>
            <a:r>
              <a:rPr lang="en-CA" altLang="en-US" sz="2400">
                <a:latin typeface="Open Sans" charset="0"/>
                <a:ea typeface="MS PGothic" charset="-128"/>
              </a:rPr>
              <a:t>Child’s age</a:t>
            </a:r>
          </a:p>
          <a:p>
            <a:pPr lvl="1" eaLnBrk="1" hangingPunct="1">
              <a:lnSpc>
                <a:spcPct val="110000"/>
              </a:lnSpc>
            </a:pPr>
            <a:r>
              <a:rPr lang="en-CA" altLang="en-US" sz="2400">
                <a:latin typeface="Open Sans" charset="0"/>
                <a:ea typeface="MS PGothic" charset="-128"/>
              </a:rPr>
              <a:t>Duration of diabetes</a:t>
            </a:r>
          </a:p>
          <a:p>
            <a:pPr lvl="1" eaLnBrk="1" hangingPunct="1">
              <a:lnSpc>
                <a:spcPct val="110000"/>
              </a:lnSpc>
            </a:pPr>
            <a:r>
              <a:rPr lang="en-CA" altLang="en-US" sz="2400">
                <a:latin typeface="Open Sans" charset="0"/>
                <a:ea typeface="MS PGothic" charset="-128"/>
              </a:rPr>
              <a:t>Family lifestyle</a:t>
            </a:r>
          </a:p>
          <a:p>
            <a:pPr lvl="1" eaLnBrk="1" hangingPunct="1">
              <a:lnSpc>
                <a:spcPct val="110000"/>
              </a:lnSpc>
            </a:pPr>
            <a:r>
              <a:rPr lang="en-CA" altLang="en-US" sz="2400">
                <a:latin typeface="Open Sans" charset="0"/>
                <a:ea typeface="MS PGothic" charset="-128"/>
              </a:rPr>
              <a:t>Socioeconomic factors</a:t>
            </a:r>
          </a:p>
          <a:p>
            <a:pPr lvl="1" eaLnBrk="1" hangingPunct="1">
              <a:lnSpc>
                <a:spcPct val="110000"/>
              </a:lnSpc>
            </a:pPr>
            <a:r>
              <a:rPr lang="en-CA" altLang="en-US" sz="2400">
                <a:latin typeface="Open Sans" charset="0"/>
                <a:ea typeface="MS PGothic" charset="-128"/>
              </a:rPr>
              <a:t>Family, patient, and physician preferences</a:t>
            </a:r>
          </a:p>
          <a:p>
            <a:pPr lvl="1" eaLnBrk="1" hangingPunct="1">
              <a:lnSpc>
                <a:spcPct val="110000"/>
              </a:lnSpc>
            </a:pPr>
            <a:endParaRPr lang="en-CA" altLang="en-US" sz="2400">
              <a:latin typeface="Open Sans" charset="0"/>
              <a:ea typeface="MS PGothic" charset="-128"/>
            </a:endParaRPr>
          </a:p>
        </p:txBody>
      </p:sp>
      <p:sp>
        <p:nvSpPr>
          <p:cNvPr id="52226" name="Title 3"/>
          <p:cNvSpPr txBox="1">
            <a:spLocks/>
          </p:cNvSpPr>
          <p:nvPr/>
        </p:nvSpPr>
        <p:spPr bwMode="auto">
          <a:xfrm>
            <a:off x="628650" y="6238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Insulin Therapy – Key Message</a:t>
            </a:r>
          </a:p>
        </p:txBody>
      </p:sp>
      <p:sp>
        <p:nvSpPr>
          <p:cNvPr id="5222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3"/>
          <p:cNvSpPr>
            <a:spLocks noGrp="1" noChangeArrowheads="1"/>
          </p:cNvSpPr>
          <p:nvPr>
            <p:ph type="body" idx="4294967295"/>
          </p:nvPr>
        </p:nvSpPr>
        <p:spPr>
          <a:xfrm>
            <a:off x="854075" y="1901825"/>
            <a:ext cx="8110538" cy="2517775"/>
          </a:xfrm>
        </p:spPr>
        <p:txBody>
          <a:bodyPr/>
          <a:lstStyle/>
          <a:p>
            <a:pPr eaLnBrk="1" hangingPunct="1"/>
            <a:r>
              <a:rPr lang="en-CA" altLang="en-US" b="0">
                <a:ea typeface="MS PGothic" charset="-128"/>
              </a:rPr>
              <a:t>Starting regimen should comprise:</a:t>
            </a:r>
          </a:p>
          <a:p>
            <a:pPr lvl="1" eaLnBrk="1" hangingPunct="1"/>
            <a:endParaRPr lang="en-CA" altLang="en-US" sz="2400">
              <a:latin typeface="Open Sans" charset="0"/>
              <a:ea typeface="MS PGothic" charset="-128"/>
            </a:endParaRPr>
          </a:p>
          <a:p>
            <a:pPr lvl="1" eaLnBrk="1" hangingPunct="1"/>
            <a:r>
              <a:rPr lang="en-CA" altLang="en-US" sz="2400">
                <a:latin typeface="Open Sans" charset="0"/>
                <a:ea typeface="MS PGothic" charset="-128"/>
              </a:rPr>
              <a:t>≥2 daily bolus injections</a:t>
            </a:r>
          </a:p>
          <a:p>
            <a:pPr lvl="1" eaLnBrk="1" hangingPunct="1"/>
            <a:endParaRPr lang="en-CA" altLang="en-US" sz="2400">
              <a:latin typeface="Open Sans" charset="0"/>
              <a:ea typeface="MS PGothic" charset="-128"/>
            </a:endParaRPr>
          </a:p>
          <a:p>
            <a:pPr lvl="1" eaLnBrk="1" hangingPunct="1"/>
            <a:r>
              <a:rPr lang="en-CA" altLang="en-US" sz="2400">
                <a:latin typeface="Open Sans" charset="0"/>
                <a:ea typeface="MS PGothic" charset="-128"/>
              </a:rPr>
              <a:t>≥1 basal insulin injection</a:t>
            </a:r>
          </a:p>
          <a:p>
            <a:pPr lvl="1" eaLnBrk="1" hangingPunct="1"/>
            <a:endParaRPr lang="en-CA" altLang="en-US" sz="2400">
              <a:latin typeface="Open Sans" charset="0"/>
              <a:ea typeface="MS PGothic" charset="-128"/>
            </a:endParaRPr>
          </a:p>
        </p:txBody>
      </p:sp>
      <p:sp>
        <p:nvSpPr>
          <p:cNvPr id="54274" name="Title 3"/>
          <p:cNvSpPr txBox="1">
            <a:spLocks/>
          </p:cNvSpPr>
          <p:nvPr/>
        </p:nvSpPr>
        <p:spPr bwMode="auto">
          <a:xfrm>
            <a:off x="833438" y="6492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400" b="1">
                <a:solidFill>
                  <a:srgbClr val="1E3268"/>
                </a:solidFill>
                <a:latin typeface="Arial" charset="0"/>
              </a:rPr>
              <a:t>Insulin Therapy</a:t>
            </a:r>
          </a:p>
        </p:txBody>
      </p:sp>
      <p:sp>
        <p:nvSpPr>
          <p:cNvPr id="5427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38200" y="1676400"/>
            <a:ext cx="7620000" cy="4114800"/>
          </a:xfrm>
        </p:spPr>
        <p:txBody>
          <a:bodyPr/>
          <a:lstStyle/>
          <a:p>
            <a:pPr eaLnBrk="1" hangingPunct="1">
              <a:lnSpc>
                <a:spcPct val="110000"/>
              </a:lnSpc>
              <a:defRPr/>
            </a:pPr>
            <a:r>
              <a:rPr lang="en-CA" b="0" dirty="0">
                <a:ea typeface="+mn-ea"/>
              </a:rPr>
              <a:t>If initial regimen fails to meet glycemic targets, more intensive management may be required:</a:t>
            </a:r>
          </a:p>
          <a:p>
            <a:pPr eaLnBrk="1" hangingPunct="1">
              <a:lnSpc>
                <a:spcPct val="110000"/>
              </a:lnSpc>
              <a:defRPr/>
            </a:pPr>
            <a:r>
              <a:rPr lang="en-CA" b="0" dirty="0">
                <a:ea typeface="+mn-ea"/>
              </a:rPr>
              <a:t>Three methods of intensive diabetes management can be used at any age:</a:t>
            </a:r>
          </a:p>
          <a:p>
            <a:pPr lvl="1" eaLnBrk="1" hangingPunct="1">
              <a:lnSpc>
                <a:spcPct val="110000"/>
              </a:lnSpc>
              <a:defRPr/>
            </a:pPr>
            <a:r>
              <a:rPr lang="en-CA" dirty="0">
                <a:latin typeface="Open Sans"/>
                <a:ea typeface="+mn-ea"/>
                <a:cs typeface="Open Sans"/>
              </a:rPr>
              <a:t>Similar regimen with more frequent injections</a:t>
            </a:r>
          </a:p>
          <a:p>
            <a:pPr lvl="1" eaLnBrk="1" hangingPunct="1">
              <a:lnSpc>
                <a:spcPct val="110000"/>
              </a:lnSpc>
              <a:defRPr/>
            </a:pPr>
            <a:r>
              <a:rPr lang="en-CA" dirty="0">
                <a:latin typeface="Open Sans"/>
                <a:ea typeface="+mn-ea"/>
                <a:cs typeface="Open Sans"/>
              </a:rPr>
              <a:t>basal bolus regimens using long and rapid acting insulin analogues </a:t>
            </a:r>
          </a:p>
          <a:p>
            <a:pPr lvl="1" eaLnBrk="1" hangingPunct="1">
              <a:lnSpc>
                <a:spcPct val="110000"/>
              </a:lnSpc>
              <a:defRPr/>
            </a:pPr>
            <a:r>
              <a:rPr lang="en-CA" dirty="0">
                <a:latin typeface="Open Sans"/>
                <a:ea typeface="+mn-ea"/>
                <a:cs typeface="Open Sans"/>
              </a:rPr>
              <a:t>continuous subcutaneous insulin infusion (CSII, insulin pump therapy)</a:t>
            </a:r>
          </a:p>
          <a:p>
            <a:pPr eaLnBrk="1" hangingPunct="1">
              <a:lnSpc>
                <a:spcPct val="110000"/>
              </a:lnSpc>
              <a:defRPr/>
            </a:pPr>
            <a:endParaRPr lang="en-CA" b="0" dirty="0">
              <a:ea typeface="+mn-ea"/>
            </a:endParaRPr>
          </a:p>
          <a:p>
            <a:pPr lvl="1" eaLnBrk="1" hangingPunct="1">
              <a:lnSpc>
                <a:spcPct val="110000"/>
              </a:lnSpc>
              <a:spcBef>
                <a:spcPct val="0"/>
              </a:spcBef>
              <a:buClr>
                <a:schemeClr val="tx2"/>
              </a:buClr>
              <a:buSzPct val="100000"/>
              <a:buFont typeface="Verdana" pitchFamily="34" charset="0"/>
              <a:buNone/>
              <a:defRPr/>
            </a:pPr>
            <a:endParaRPr lang="en-US" dirty="0">
              <a:ea typeface="+mn-ea"/>
            </a:endParaRPr>
          </a:p>
        </p:txBody>
      </p:sp>
      <p:sp>
        <p:nvSpPr>
          <p:cNvPr id="56322" name="Title 3"/>
          <p:cNvSpPr txBox="1">
            <a:spLocks/>
          </p:cNvSpPr>
          <p:nvPr/>
        </p:nvSpPr>
        <p:spPr bwMode="auto">
          <a:xfrm>
            <a:off x="833438" y="6492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400" b="1">
                <a:solidFill>
                  <a:srgbClr val="1E3268"/>
                </a:solidFill>
                <a:latin typeface="Arial" charset="0"/>
              </a:rPr>
              <a:t>Insulin Therapy</a:t>
            </a:r>
          </a:p>
        </p:txBody>
      </p:sp>
      <p:sp>
        <p:nvSpPr>
          <p:cNvPr id="5632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idx="4294967295"/>
          </p:nvPr>
        </p:nvSpPr>
        <p:spPr/>
        <p:txBody>
          <a:bodyPr/>
          <a:lstStyle/>
          <a:p>
            <a:r>
              <a:rPr lang="en-US" altLang="en-US">
                <a:ea typeface="MS PGothic" charset="-128"/>
              </a:rPr>
              <a:t>Recommendation 6</a:t>
            </a:r>
            <a:endParaRPr lang="en-CA" altLang="en-US">
              <a:ea typeface="MS PGothic" charset="-128"/>
            </a:endParaRPr>
          </a:p>
        </p:txBody>
      </p:sp>
      <p:sp>
        <p:nvSpPr>
          <p:cNvPr id="58370" name="Rectangle 3"/>
          <p:cNvSpPr>
            <a:spLocks noGrp="1"/>
          </p:cNvSpPr>
          <p:nvPr>
            <p:ph type="body" idx="4294967295"/>
          </p:nvPr>
        </p:nvSpPr>
        <p:spPr>
          <a:xfrm>
            <a:off x="695325" y="1625600"/>
            <a:ext cx="7886700" cy="4329113"/>
          </a:xfrm>
        </p:spPr>
        <p:txBody>
          <a:bodyPr/>
          <a:lstStyle/>
          <a:p>
            <a:pPr marL="495300" indent="-495300">
              <a:lnSpc>
                <a:spcPct val="100000"/>
              </a:lnSpc>
              <a:buFont typeface="Arial" charset="0"/>
              <a:buNone/>
            </a:pPr>
            <a:r>
              <a:rPr lang="en-US" altLang="en-US" sz="2400">
                <a:ea typeface="MS PGothic" charset="-128"/>
              </a:rPr>
              <a:t>Insulin Therapy</a:t>
            </a:r>
          </a:p>
          <a:p>
            <a:pPr marL="495300" indent="-495300">
              <a:lnSpc>
                <a:spcPct val="100000"/>
              </a:lnSpc>
              <a:buFont typeface="Arial" charset="0"/>
              <a:buNone/>
            </a:pPr>
            <a:r>
              <a:rPr lang="en-US" altLang="en-US" sz="2400" b="0">
                <a:ea typeface="MS PGothic" charset="-128"/>
              </a:rPr>
              <a:t>6.  Children with new-onset diabetes should be started on </a:t>
            </a:r>
            <a:r>
              <a:rPr lang="en-US" altLang="en-US" sz="2400">
                <a:ea typeface="MS PGothic" charset="-128"/>
              </a:rPr>
              <a:t>boluses</a:t>
            </a:r>
            <a:r>
              <a:rPr lang="en-US" altLang="en-US" sz="2400" b="0">
                <a:ea typeface="MS PGothic" charset="-128"/>
              </a:rPr>
              <a:t> of rapid-acting  insulin analogues combined with </a:t>
            </a:r>
            <a:r>
              <a:rPr lang="en-US" altLang="en-US" sz="2400">
                <a:ea typeface="MS PGothic" charset="-128"/>
              </a:rPr>
              <a:t>basal</a:t>
            </a:r>
            <a:r>
              <a:rPr lang="en-US" altLang="en-US" sz="2400" b="0">
                <a:ea typeface="MS PGothic" charset="-128"/>
              </a:rPr>
              <a:t> insulin (e.g. intermediate-acting insulin or long-acting basal insulin analogue) using an </a:t>
            </a:r>
            <a:r>
              <a:rPr lang="en-US" altLang="en-US" sz="2400">
                <a:ea typeface="MS PGothic" charset="-128"/>
              </a:rPr>
              <a:t>individualized regimen </a:t>
            </a:r>
            <a:r>
              <a:rPr lang="en-US" altLang="en-US" sz="2400" b="0">
                <a:ea typeface="MS PGothic" charset="-128"/>
              </a:rPr>
              <a:t>that best addresses the practical issues of daily life </a:t>
            </a:r>
            <a:r>
              <a:rPr lang="en-US" altLang="en-US" sz="1800" b="0">
                <a:ea typeface="MS PGothic" charset="-128"/>
              </a:rPr>
              <a:t>[Grade D, Consensus]</a:t>
            </a:r>
            <a:endParaRPr lang="en-CA" altLang="en-US" sz="1800" b="0">
              <a:ea typeface="MS PGothic" charset="-128"/>
            </a:endParaRPr>
          </a:p>
        </p:txBody>
      </p:sp>
      <p:sp>
        <p:nvSpPr>
          <p:cNvPr id="58371"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idx="4294967295"/>
          </p:nvPr>
        </p:nvSpPr>
        <p:spPr/>
        <p:txBody>
          <a:bodyPr/>
          <a:lstStyle/>
          <a:p>
            <a:r>
              <a:rPr lang="en-US" altLang="en-US">
                <a:ea typeface="MS PGothic" charset="-128"/>
              </a:rPr>
              <a:t>Recommendation 7</a:t>
            </a:r>
            <a:endParaRPr lang="en-CA" altLang="en-US">
              <a:ea typeface="MS PGothic" charset="-128"/>
            </a:endParaRPr>
          </a:p>
        </p:txBody>
      </p:sp>
      <p:sp>
        <p:nvSpPr>
          <p:cNvPr id="59394" name="Rectangle 3"/>
          <p:cNvSpPr>
            <a:spLocks noGrp="1"/>
          </p:cNvSpPr>
          <p:nvPr>
            <p:ph type="body" idx="4294967295"/>
          </p:nvPr>
        </p:nvSpPr>
        <p:spPr>
          <a:xfrm>
            <a:off x="779463" y="1484313"/>
            <a:ext cx="7886700" cy="4329112"/>
          </a:xfrm>
        </p:spPr>
        <p:txBody>
          <a:bodyPr/>
          <a:lstStyle/>
          <a:p>
            <a:pPr marL="495300" indent="-495300">
              <a:lnSpc>
                <a:spcPct val="110000"/>
              </a:lnSpc>
              <a:buFont typeface="Arial" charset="0"/>
              <a:buNone/>
            </a:pPr>
            <a:r>
              <a:rPr lang="en-US" altLang="en-US" sz="2000">
                <a:ea typeface="MS PGothic" charset="-128"/>
              </a:rPr>
              <a:t>Insulin Therapy</a:t>
            </a:r>
          </a:p>
          <a:p>
            <a:pPr marL="495300" indent="-495300">
              <a:lnSpc>
                <a:spcPct val="110000"/>
              </a:lnSpc>
              <a:buFont typeface="Arial" charset="0"/>
              <a:buNone/>
            </a:pPr>
            <a:r>
              <a:rPr lang="en-US" altLang="en-US" sz="1800" b="0">
                <a:ea typeface="MS PGothic" charset="-128"/>
              </a:rPr>
              <a:t>7.     Insulin therapy should be </a:t>
            </a:r>
            <a:r>
              <a:rPr lang="en-US" altLang="en-US" sz="1800">
                <a:ea typeface="MS PGothic" charset="-128"/>
              </a:rPr>
              <a:t>assessed at each clinical encounter </a:t>
            </a:r>
            <a:r>
              <a:rPr lang="en-US" altLang="en-US" sz="1800" b="0">
                <a:ea typeface="MS PGothic" charset="-128"/>
              </a:rPr>
              <a:t>to ensure it still enables the child to meet A1C targets, minimizes the risk of hypoglycemia and allows ﬂexibility in carbohydrate intake, daily schedule and activities </a:t>
            </a:r>
            <a:r>
              <a:rPr lang="en-US" altLang="en-US" sz="1400" b="0">
                <a:ea typeface="MS PGothic" charset="-128"/>
              </a:rPr>
              <a:t>[Grade D, Consensus].</a:t>
            </a:r>
            <a:r>
              <a:rPr lang="en-US" altLang="en-US" sz="1800" b="0">
                <a:ea typeface="MS PGothic" charset="-128"/>
              </a:rPr>
              <a:t> </a:t>
            </a:r>
            <a:r>
              <a:rPr lang="en-US" altLang="en-US" sz="1800">
                <a:ea typeface="MS PGothic" charset="-128"/>
              </a:rPr>
              <a:t>If these goals are not being met,</a:t>
            </a:r>
            <a:r>
              <a:rPr lang="en-US" altLang="en-US" sz="1800" b="0">
                <a:ea typeface="MS PGothic" charset="-128"/>
              </a:rPr>
              <a:t> an </a:t>
            </a:r>
            <a:r>
              <a:rPr lang="en-US" altLang="en-US" sz="1800">
                <a:ea typeface="MS PGothic" charset="-128"/>
              </a:rPr>
              <a:t>intensiﬁed diabetes management </a:t>
            </a:r>
            <a:r>
              <a:rPr lang="en-US" altLang="en-US" sz="1800" b="0">
                <a:ea typeface="MS PGothic" charset="-128"/>
              </a:rPr>
              <a:t>approach (including increased education, monitoring and contact with diabetes team) should be used </a:t>
            </a:r>
            <a:r>
              <a:rPr lang="en-US" altLang="en-US" sz="1400" b="0">
                <a:ea typeface="MS PGothic" charset="-128"/>
              </a:rPr>
              <a:t>[Grade A, Level 1 for adolescents; Grade D, Consensus for younger children],</a:t>
            </a:r>
            <a:r>
              <a:rPr lang="en-US" altLang="en-US" sz="1800" b="0">
                <a:ea typeface="MS PGothic" charset="-128"/>
              </a:rPr>
              <a:t> and treatment options may include the following:</a:t>
            </a:r>
          </a:p>
          <a:p>
            <a:pPr marL="1185863" lvl="2" indent="-342900">
              <a:lnSpc>
                <a:spcPct val="110000"/>
              </a:lnSpc>
            </a:pPr>
            <a:r>
              <a:rPr lang="en-US" altLang="en-US">
                <a:latin typeface="Open Sans" charset="0"/>
                <a:ea typeface="MS PGothic" charset="-128"/>
              </a:rPr>
              <a:t>Increased frequency of injections </a:t>
            </a:r>
            <a:r>
              <a:rPr lang="en-US" altLang="en-US" sz="1400">
                <a:latin typeface="Open Sans" charset="0"/>
                <a:ea typeface="MS PGothic" charset="-128"/>
              </a:rPr>
              <a:t>[Grade D, Consensus]</a:t>
            </a:r>
          </a:p>
          <a:p>
            <a:pPr marL="1185863" lvl="2" indent="-342900">
              <a:lnSpc>
                <a:spcPct val="110000"/>
              </a:lnSpc>
            </a:pPr>
            <a:r>
              <a:rPr lang="en-US" altLang="en-US">
                <a:latin typeface="Open Sans" charset="0"/>
                <a:ea typeface="MS PGothic" charset="-128"/>
              </a:rPr>
              <a:t>Change in the type of basal and/or bolus insulin </a:t>
            </a:r>
            <a:r>
              <a:rPr lang="en-US" altLang="en-US" sz="1400">
                <a:latin typeface="Open Sans" charset="0"/>
                <a:ea typeface="MS PGothic" charset="-128"/>
              </a:rPr>
              <a:t>[Grade B, Level 2, for adolescents; Grade D, Consensus, for younger children]</a:t>
            </a:r>
          </a:p>
          <a:p>
            <a:pPr marL="1185863" lvl="2" indent="-342900">
              <a:lnSpc>
                <a:spcPct val="110000"/>
              </a:lnSpc>
            </a:pPr>
            <a:r>
              <a:rPr lang="en-US" altLang="en-US">
                <a:latin typeface="Open Sans" charset="0"/>
                <a:ea typeface="MS PGothic" charset="-128"/>
              </a:rPr>
              <a:t>Change to CSII therapy </a:t>
            </a:r>
            <a:r>
              <a:rPr lang="en-US" altLang="en-US" sz="1400">
                <a:latin typeface="Open Sans" charset="0"/>
                <a:ea typeface="MS PGothic" charset="-128"/>
              </a:rPr>
              <a:t>[Grade C, Level 3]</a:t>
            </a:r>
          </a:p>
        </p:txBody>
      </p:sp>
      <p:sp>
        <p:nvSpPr>
          <p:cNvPr id="5939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59397"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CSII,</a:t>
            </a:r>
            <a:r>
              <a:rPr lang="en-US" altLang="en-US" sz="1400"/>
              <a:t> continuous subcutaneous insulin infusion </a:t>
            </a:r>
            <a:endParaRPr lang="en-CA"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3"/>
          <p:cNvSpPr>
            <a:spLocks noGrp="1" noChangeArrowheads="1"/>
          </p:cNvSpPr>
          <p:nvPr>
            <p:ph type="body" idx="4294967295"/>
          </p:nvPr>
        </p:nvSpPr>
        <p:spPr>
          <a:xfrm>
            <a:off x="877888" y="1714500"/>
            <a:ext cx="7775575" cy="4114800"/>
          </a:xfrm>
        </p:spPr>
        <p:txBody>
          <a:bodyPr/>
          <a:lstStyle/>
          <a:p>
            <a:pPr eaLnBrk="1" hangingPunct="1">
              <a:lnSpc>
                <a:spcPct val="120000"/>
              </a:lnSpc>
            </a:pPr>
            <a:r>
              <a:rPr lang="en-CA" altLang="en-US" sz="2500" b="0">
                <a:ea typeface="MS PGothic" charset="-128"/>
              </a:rPr>
              <a:t>Self-monitoring of blood glucose is an essential part of management of type 1 diabetes</a:t>
            </a:r>
          </a:p>
          <a:p>
            <a:pPr eaLnBrk="1" hangingPunct="1">
              <a:lnSpc>
                <a:spcPct val="120000"/>
              </a:lnSpc>
            </a:pPr>
            <a:r>
              <a:rPr lang="en-CA" altLang="en-US" sz="2500" b="0">
                <a:ea typeface="MS PGothic" charset="-128"/>
              </a:rPr>
              <a:t>Subcutaneous continuous glucose sensors allow detection of asymptomatic hypoglycemia and hyperglycemia </a:t>
            </a:r>
          </a:p>
          <a:p>
            <a:pPr eaLnBrk="1" hangingPunct="1">
              <a:lnSpc>
                <a:spcPct val="120000"/>
              </a:lnSpc>
            </a:pPr>
            <a:r>
              <a:rPr lang="en-CA" altLang="en-US" sz="2500" b="0">
                <a:ea typeface="MS PGothic" charset="-128"/>
              </a:rPr>
              <a:t>Subcutaneous continuous glucose sensors may have a beneficial role in children and adolescents but evidence is not as strong as in adults</a:t>
            </a:r>
          </a:p>
          <a:p>
            <a:pPr lvl="1" eaLnBrk="1" hangingPunct="1">
              <a:lnSpc>
                <a:spcPct val="120000"/>
              </a:lnSpc>
              <a:spcBef>
                <a:spcPct val="0"/>
              </a:spcBef>
              <a:buClr>
                <a:schemeClr val="tx2"/>
              </a:buClr>
              <a:buFont typeface="Verdana" charset="0"/>
              <a:buNone/>
            </a:pPr>
            <a:endParaRPr lang="en-US" altLang="en-US" sz="2500">
              <a:latin typeface="Open Sans" charset="0"/>
              <a:ea typeface="MS PGothic" charset="-128"/>
            </a:endParaRPr>
          </a:p>
        </p:txBody>
      </p:sp>
      <p:sp>
        <p:nvSpPr>
          <p:cNvPr id="60418" name="Title 3"/>
          <p:cNvSpPr txBox="1">
            <a:spLocks/>
          </p:cNvSpPr>
          <p:nvPr/>
        </p:nvSpPr>
        <p:spPr bwMode="auto">
          <a:xfrm>
            <a:off x="833438" y="6492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Glucose Monitoring</a:t>
            </a:r>
          </a:p>
        </p:txBody>
      </p:sp>
      <p:sp>
        <p:nvSpPr>
          <p:cNvPr id="60419"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3"/>
          <p:cNvSpPr>
            <a:spLocks noGrp="1" noChangeArrowheads="1"/>
          </p:cNvSpPr>
          <p:nvPr>
            <p:ph type="body" idx="4294967295"/>
          </p:nvPr>
        </p:nvSpPr>
        <p:spPr>
          <a:xfrm>
            <a:off x="914400" y="1524000"/>
            <a:ext cx="7775575" cy="4114800"/>
          </a:xfrm>
        </p:spPr>
        <p:txBody>
          <a:bodyPr/>
          <a:lstStyle/>
          <a:p>
            <a:pPr eaLnBrk="1" hangingPunct="1">
              <a:lnSpc>
                <a:spcPct val="120000"/>
              </a:lnSpc>
            </a:pPr>
            <a:r>
              <a:rPr lang="en-CA" altLang="en-US" sz="2500" b="0">
                <a:ea typeface="MS PGothic" charset="-128"/>
              </a:rPr>
              <a:t>All children with type 1 diabetes should receive counselling from a registered dietitian experienced in pediatric diabetes</a:t>
            </a:r>
          </a:p>
          <a:p>
            <a:pPr eaLnBrk="1" hangingPunct="1">
              <a:lnSpc>
                <a:spcPct val="120000"/>
              </a:lnSpc>
            </a:pPr>
            <a:r>
              <a:rPr lang="en-CA" altLang="en-US" sz="2500" b="0">
                <a:ea typeface="MS PGothic" charset="-128"/>
              </a:rPr>
              <a:t>Children with diabetes should follow a healthy diet as recommended for children without diabetes in </a:t>
            </a:r>
            <a:r>
              <a:rPr lang="en-CA" altLang="en-US" sz="2500" b="0" i="1">
                <a:ea typeface="MS PGothic" charset="-128"/>
              </a:rPr>
              <a:t>Eating Well with Canada’s Food Guide</a:t>
            </a:r>
            <a:r>
              <a:rPr lang="en-CA" altLang="en-US" sz="2500" b="0">
                <a:ea typeface="MS PGothic" charset="-128"/>
              </a:rPr>
              <a:t> </a:t>
            </a:r>
          </a:p>
          <a:p>
            <a:pPr eaLnBrk="1" hangingPunct="1">
              <a:lnSpc>
                <a:spcPct val="120000"/>
              </a:lnSpc>
            </a:pPr>
            <a:r>
              <a:rPr lang="en-CA" altLang="en-US" sz="2500" b="0">
                <a:ea typeface="MS PGothic" charset="-128"/>
              </a:rPr>
              <a:t>There is no evidence that one form of nutrition therapy is superior to another in attaining age-appropriate glycemic targets</a:t>
            </a:r>
          </a:p>
        </p:txBody>
      </p:sp>
      <p:sp>
        <p:nvSpPr>
          <p:cNvPr id="62466" name="Title 3"/>
          <p:cNvSpPr txBox="1">
            <a:spLocks/>
          </p:cNvSpPr>
          <p:nvPr/>
        </p:nvSpPr>
        <p:spPr bwMode="auto">
          <a:xfrm>
            <a:off x="833438" y="6492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Nutrition</a:t>
            </a:r>
          </a:p>
        </p:txBody>
      </p:sp>
      <p:sp>
        <p:nvSpPr>
          <p:cNvPr id="6246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r>
              <a:rPr lang="en-CA" altLang="en-US">
                <a:ea typeface="MS PGothic" charset="-128"/>
              </a:rPr>
              <a:t>Key Changes</a:t>
            </a:r>
          </a:p>
        </p:txBody>
      </p:sp>
      <p:sp>
        <p:nvSpPr>
          <p:cNvPr id="18434" name="Content Placeholder 2"/>
          <p:cNvSpPr>
            <a:spLocks noGrp="1"/>
          </p:cNvSpPr>
          <p:nvPr>
            <p:ph type="body" idx="4294967295"/>
          </p:nvPr>
        </p:nvSpPr>
        <p:spPr/>
        <p:txBody>
          <a:bodyPr/>
          <a:lstStyle/>
          <a:p>
            <a:pPr>
              <a:lnSpc>
                <a:spcPct val="100000"/>
              </a:lnSpc>
            </a:pPr>
            <a:r>
              <a:rPr lang="en-CA" altLang="ja-JP" sz="2400" b="0">
                <a:ea typeface="MS PGothic" charset="-128"/>
              </a:rPr>
              <a:t>New recommendation on</a:t>
            </a:r>
          </a:p>
          <a:p>
            <a:pPr lvl="1">
              <a:lnSpc>
                <a:spcPct val="100000"/>
              </a:lnSpc>
            </a:pPr>
            <a:r>
              <a:rPr lang="en-CA" altLang="ja-JP" sz="2400">
                <a:latin typeface="Open Sans" charset="0"/>
                <a:ea typeface="MS PGothic" charset="-128"/>
              </a:rPr>
              <a:t>A1C target of </a:t>
            </a:r>
            <a:r>
              <a:rPr lang="en-CA" altLang="ja-JP" sz="2400" u="sng">
                <a:latin typeface="Open Sans" charset="0"/>
                <a:ea typeface="MS PGothic" charset="-128"/>
              </a:rPr>
              <a:t>&lt;</a:t>
            </a:r>
            <a:r>
              <a:rPr lang="en-CA" altLang="ja-JP" sz="2400">
                <a:latin typeface="Open Sans" charset="0"/>
                <a:ea typeface="MS PGothic" charset="-128"/>
              </a:rPr>
              <a:t> 7.5% for all children and adolescents &lt;18 years of age</a:t>
            </a:r>
          </a:p>
          <a:p>
            <a:pPr lvl="1">
              <a:lnSpc>
                <a:spcPct val="100000"/>
              </a:lnSpc>
            </a:pPr>
            <a:r>
              <a:rPr lang="en-CA" altLang="ja-JP" sz="2400">
                <a:latin typeface="Open Sans" charset="0"/>
                <a:ea typeface="MS PGothic" charset="-128"/>
              </a:rPr>
              <a:t>Use of a psychosocial risk index aid to identify children and adolescents at high risk of poor glycemic control</a:t>
            </a:r>
          </a:p>
          <a:p>
            <a:pPr>
              <a:lnSpc>
                <a:spcPct val="100000"/>
              </a:lnSpc>
            </a:pPr>
            <a:endParaRPr lang="en-CA" altLang="ja-JP" sz="2400" b="0">
              <a:ea typeface="MS PGothic" charset="-128"/>
            </a:endParaRPr>
          </a:p>
        </p:txBody>
      </p:sp>
      <p:sp>
        <p:nvSpPr>
          <p:cNvPr id="184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
        <p:nvSpPr>
          <p:cNvPr id="1843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3"/>
          <p:cNvSpPr>
            <a:spLocks noGrp="1" noChangeArrowheads="1"/>
          </p:cNvSpPr>
          <p:nvPr>
            <p:ph type="body" idx="4294967295"/>
          </p:nvPr>
        </p:nvSpPr>
        <p:spPr>
          <a:xfrm>
            <a:off x="914400" y="1524000"/>
            <a:ext cx="7775575" cy="4114800"/>
          </a:xfrm>
        </p:spPr>
        <p:txBody>
          <a:bodyPr/>
          <a:lstStyle/>
          <a:p>
            <a:pPr eaLnBrk="1" hangingPunct="1">
              <a:lnSpc>
                <a:spcPct val="120000"/>
              </a:lnSpc>
            </a:pPr>
            <a:r>
              <a:rPr lang="en-CA" altLang="en-US" sz="2500" b="0">
                <a:ea typeface="MS PGothic" charset="-128"/>
              </a:rPr>
              <a:t>Use of insulin to carbohydrate ratios may be beneficial but is not required</a:t>
            </a:r>
          </a:p>
          <a:p>
            <a:pPr eaLnBrk="1" hangingPunct="1">
              <a:lnSpc>
                <a:spcPct val="120000"/>
              </a:lnSpc>
            </a:pPr>
            <a:r>
              <a:rPr lang="en-CA" altLang="en-US" sz="2500" b="0">
                <a:ea typeface="MS PGothic" charset="-128"/>
              </a:rPr>
              <a:t>The effect of protein and fat on glucose absorption must also be considered</a:t>
            </a:r>
          </a:p>
          <a:p>
            <a:pPr eaLnBrk="1" hangingPunct="1">
              <a:lnSpc>
                <a:spcPct val="120000"/>
              </a:lnSpc>
            </a:pPr>
            <a:r>
              <a:rPr lang="en-CA" altLang="en-US" sz="2500" b="0">
                <a:ea typeface="MS PGothic" charset="-128"/>
              </a:rPr>
              <a:t>Nutrition therapy should be individualized (based on the child’s nutritional needs, eating habits, lifestyle, ability, and interest) and must ensure normal growth and development without compromising glycemic control </a:t>
            </a:r>
            <a:endParaRPr lang="en-US" altLang="en-US" sz="2500" b="0">
              <a:ea typeface="MS PGothic" charset="-128"/>
            </a:endParaRPr>
          </a:p>
        </p:txBody>
      </p:sp>
      <p:sp>
        <p:nvSpPr>
          <p:cNvPr id="64514" name="Title 3"/>
          <p:cNvSpPr txBox="1">
            <a:spLocks/>
          </p:cNvSpPr>
          <p:nvPr/>
        </p:nvSpPr>
        <p:spPr bwMode="auto">
          <a:xfrm>
            <a:off x="833438" y="6492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Nutrition</a:t>
            </a:r>
          </a:p>
        </p:txBody>
      </p:sp>
      <p:sp>
        <p:nvSpPr>
          <p:cNvPr id="6451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pPr eaLnBrk="1" hangingPunct="1"/>
            <a:r>
              <a:rPr lang="en-CA" altLang="en-US">
                <a:ea typeface="MS PGothic" charset="-128"/>
              </a:rPr>
              <a:t>Hypoglycemia – Key Message</a:t>
            </a:r>
          </a:p>
        </p:txBody>
      </p:sp>
      <p:sp>
        <p:nvSpPr>
          <p:cNvPr id="66562" name="Content Placeholder 2"/>
          <p:cNvSpPr>
            <a:spLocks noGrp="1"/>
          </p:cNvSpPr>
          <p:nvPr>
            <p:ph idx="1"/>
          </p:nvPr>
        </p:nvSpPr>
        <p:spPr/>
        <p:txBody>
          <a:bodyPr/>
          <a:lstStyle/>
          <a:p>
            <a:pPr eaLnBrk="1" hangingPunct="1">
              <a:lnSpc>
                <a:spcPct val="120000"/>
              </a:lnSpc>
            </a:pPr>
            <a:r>
              <a:rPr lang="en-CA" altLang="en-US" b="0">
                <a:ea typeface="MS PGothic" charset="-128"/>
              </a:rPr>
              <a:t>All families should understand the importance of hypoglycemia (severity and frequency) along with treatment and follow up strategies </a:t>
            </a:r>
          </a:p>
          <a:p>
            <a:pPr eaLnBrk="1" hangingPunct="1">
              <a:lnSpc>
                <a:spcPct val="120000"/>
              </a:lnSpc>
            </a:pPr>
            <a:endParaRPr lang="en-CA" altLang="en-US" b="0">
              <a:ea typeface="MS PGothic" charset="-128"/>
            </a:endParaRPr>
          </a:p>
          <a:p>
            <a:pPr eaLnBrk="1" hangingPunct="1">
              <a:lnSpc>
                <a:spcPct val="120000"/>
              </a:lnSpc>
            </a:pPr>
            <a:endParaRPr lang="en-CA" altLang="en-US" b="0">
              <a:ea typeface="MS PGothic" charset="-128"/>
            </a:endParaRPr>
          </a:p>
        </p:txBody>
      </p:sp>
      <p:sp>
        <p:nvSpPr>
          <p:cNvPr id="6656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3"/>
          <p:cNvSpPr>
            <a:spLocks noGrp="1" noChangeArrowheads="1"/>
          </p:cNvSpPr>
          <p:nvPr>
            <p:ph type="body" idx="4294967295"/>
          </p:nvPr>
        </p:nvSpPr>
        <p:spPr>
          <a:xfrm>
            <a:off x="838200" y="1524000"/>
            <a:ext cx="7775575" cy="4114800"/>
          </a:xfrm>
        </p:spPr>
        <p:txBody>
          <a:bodyPr/>
          <a:lstStyle/>
          <a:p>
            <a:pPr eaLnBrk="1" hangingPunct="1">
              <a:lnSpc>
                <a:spcPct val="120000"/>
              </a:lnSpc>
            </a:pPr>
            <a:r>
              <a:rPr lang="en-CA" altLang="en-US" sz="2500" b="0">
                <a:ea typeface="MS PGothic" charset="-128"/>
              </a:rPr>
              <a:t>Hypoglycemia is a major obstacle for children with type 1 diabetes and can affect their ability to achieve glycemic targets</a:t>
            </a:r>
          </a:p>
          <a:p>
            <a:pPr eaLnBrk="1" hangingPunct="1">
              <a:lnSpc>
                <a:spcPct val="120000"/>
              </a:lnSpc>
            </a:pPr>
            <a:r>
              <a:rPr lang="en-CA" altLang="en-US" sz="2500" b="0">
                <a:ea typeface="MS PGothic" charset="-128"/>
              </a:rPr>
              <a:t>Significant risk of hypoglycemia often necessitates less stringent glycemic goals, particularly for younger children</a:t>
            </a:r>
          </a:p>
          <a:p>
            <a:pPr eaLnBrk="1" hangingPunct="1">
              <a:lnSpc>
                <a:spcPct val="120000"/>
              </a:lnSpc>
            </a:pPr>
            <a:r>
              <a:rPr lang="en-CA" altLang="en-US" sz="2500" b="0">
                <a:ea typeface="MS PGothic" charset="-128"/>
              </a:rPr>
              <a:t>There is no evidence in children that one insulin regimen or mode of administration is superior to another for reducing non-severe hypoglycemia </a:t>
            </a:r>
            <a:endParaRPr lang="en-US" altLang="en-US" sz="2500" b="0">
              <a:ea typeface="MS PGothic" charset="-128"/>
            </a:endParaRPr>
          </a:p>
        </p:txBody>
      </p:sp>
      <p:sp>
        <p:nvSpPr>
          <p:cNvPr id="68610" name="Title 1"/>
          <p:cNvSpPr txBox="1">
            <a:spLocks/>
          </p:cNvSpPr>
          <p:nvPr/>
        </p:nvSpPr>
        <p:spPr bwMode="auto">
          <a:xfrm>
            <a:off x="628650" y="60007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Hypoglycemia – Key Message</a:t>
            </a:r>
          </a:p>
        </p:txBody>
      </p:sp>
      <p:sp>
        <p:nvSpPr>
          <p:cNvPr id="68611"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idx="4294967295"/>
          </p:nvPr>
        </p:nvSpPr>
        <p:spPr>
          <a:xfrm>
            <a:off x="354013" y="701675"/>
            <a:ext cx="8507412" cy="1144588"/>
          </a:xfrm>
        </p:spPr>
        <p:txBody>
          <a:bodyPr/>
          <a:lstStyle/>
          <a:p>
            <a:pPr eaLnBrk="1" hangingPunct="1"/>
            <a:r>
              <a:rPr lang="en-CA" altLang="ja-JP" sz="3200">
                <a:ea typeface="MS PGothic" charset="-128"/>
              </a:rPr>
              <a:t>Examples of Carbohydrate for Treatment of Mild to Moderate Hypoglycemia</a:t>
            </a:r>
            <a:endParaRPr lang="en-CA" altLang="en-US" sz="3200">
              <a:ea typeface="MS PGothic" charset="-128"/>
            </a:endParaRPr>
          </a:p>
        </p:txBody>
      </p:sp>
      <p:graphicFrame>
        <p:nvGraphicFramePr>
          <p:cNvPr id="4" name="Table 3"/>
          <p:cNvGraphicFramePr>
            <a:graphicFrameLocks noGrp="1"/>
          </p:cNvGraphicFramePr>
          <p:nvPr/>
        </p:nvGraphicFramePr>
        <p:xfrm>
          <a:off x="457200" y="2093913"/>
          <a:ext cx="8305800" cy="3613150"/>
        </p:xfrm>
        <a:graphic>
          <a:graphicData uri="http://schemas.openxmlformats.org/drawingml/2006/table">
            <a:tbl>
              <a:tblPr/>
              <a:tblGrid>
                <a:gridCol w="3502025"/>
                <a:gridCol w="1546225"/>
                <a:gridCol w="1697038"/>
                <a:gridCol w="1560512"/>
              </a:tblGrid>
              <a:tr h="4492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Patient Weight</a:t>
                      </a:r>
                      <a:endParaRPr kumimoji="0" lang="en-CA" altLang="en-US" sz="2000" b="1" i="0" u="none" strike="noStrike" cap="none" normalizeH="0" baseline="0">
                        <a:ln>
                          <a:noFill/>
                        </a:ln>
                        <a:solidFill>
                          <a:srgbClr val="FFFFFF"/>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&lt;15 kg </a:t>
                      </a:r>
                      <a:br>
                        <a:rPr kumimoji="0" lang="en-CA" altLang="en-US" sz="2000" b="1" i="0" u="none" strike="noStrike" cap="none" normalizeH="0" baseline="0">
                          <a:ln>
                            <a:noFill/>
                          </a:ln>
                          <a:solidFill>
                            <a:srgbClr val="FFFFFF"/>
                          </a:solidFill>
                          <a:effectLst/>
                          <a:latin typeface="Open Sans" charset="0"/>
                          <a:ea typeface="MS PGothic" charset="-128"/>
                        </a:rPr>
                      </a:br>
                      <a:endParaRPr kumimoji="0" lang="en-CA" altLang="en-US" sz="2000" b="1" i="0" u="none" strike="noStrike" cap="none" normalizeH="0" baseline="0">
                        <a:ln>
                          <a:noFill/>
                        </a:ln>
                        <a:solidFill>
                          <a:srgbClr val="FFFFFF"/>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15 to 30 kg </a:t>
                      </a:r>
                      <a:br>
                        <a:rPr kumimoji="0" lang="en-CA" altLang="en-US" sz="2000" b="1" i="0" u="none" strike="noStrike" cap="none" normalizeH="0" baseline="0">
                          <a:ln>
                            <a:noFill/>
                          </a:ln>
                          <a:solidFill>
                            <a:srgbClr val="FFFFFF"/>
                          </a:solidFill>
                          <a:effectLst/>
                          <a:latin typeface="Open Sans" charset="0"/>
                          <a:ea typeface="MS PGothic" charset="-128"/>
                        </a:rPr>
                      </a:br>
                      <a:endParaRPr kumimoji="0" lang="en-CA" altLang="en-US" sz="2000" b="1" i="0" u="none" strike="noStrike" cap="none" normalizeH="0" baseline="0">
                        <a:ln>
                          <a:noFill/>
                        </a:ln>
                        <a:solidFill>
                          <a:srgbClr val="FFFFFF"/>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&gt;30 kg </a:t>
                      </a:r>
                      <a:br>
                        <a:rPr kumimoji="0" lang="en-CA" altLang="en-US" sz="2000" b="1" i="0" u="none" strike="noStrike" cap="none" normalizeH="0" baseline="0">
                          <a:ln>
                            <a:noFill/>
                          </a:ln>
                          <a:solidFill>
                            <a:srgbClr val="FFFFFF"/>
                          </a:solidFill>
                          <a:effectLst/>
                          <a:latin typeface="Open Sans" charset="0"/>
                          <a:ea typeface="MS PGothic" charset="-128"/>
                        </a:rPr>
                      </a:br>
                      <a:endParaRPr kumimoji="0" lang="en-CA" altLang="en-US" sz="2000" b="1" i="0" u="none" strike="noStrike" cap="none" normalizeH="0" baseline="0">
                        <a:ln>
                          <a:noFill/>
                        </a:ln>
                        <a:solidFill>
                          <a:srgbClr val="FFFFFF"/>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254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Amount of carbohydrate</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5g</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10 g</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15 g</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79425">
                <a:tc gridSpan="4">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Carbohydrate Source</a:t>
                      </a:r>
                      <a:endParaRPr kumimoji="0" lang="en-CA" altLang="en-US" sz="2000" b="1"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762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Glucose tablet (4 g)</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1</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2 or  3</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4</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794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Dextrose tablet (3 g)</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2</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3</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5</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0414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altLang="en-US" sz="2000" b="1" i="0" u="none" strike="noStrike" cap="none" normalizeH="0" baseline="0">
                          <a:ln>
                            <a:noFill/>
                          </a:ln>
                          <a:solidFill>
                            <a:srgbClr val="FFFFFF"/>
                          </a:solidFill>
                          <a:effectLst/>
                          <a:latin typeface="Open Sans" charset="0"/>
                          <a:ea typeface="MS PGothic" charset="-128"/>
                        </a:rPr>
                        <a:t>Apple or orange juice; regular soft drink; sweet beverage (cocktails) </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40 ml</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85 ml</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altLang="en-US" sz="2000" b="0" i="0" u="none" strike="noStrike" cap="none" normalizeH="0" baseline="0">
                          <a:ln>
                            <a:noFill/>
                          </a:ln>
                          <a:solidFill>
                            <a:srgbClr val="000000"/>
                          </a:solidFill>
                          <a:effectLst/>
                          <a:latin typeface="Open Sans" charset="0"/>
                          <a:ea typeface="MS PGothic" charset="-128"/>
                        </a:rPr>
                        <a:t>125 ml</a:t>
                      </a:r>
                      <a:endParaRPr kumimoji="0" lang="en-CA" altLang="en-US" sz="2000" b="0" i="0" u="none" strike="noStrike" cap="none" normalizeH="0" baseline="0">
                        <a:ln>
                          <a:noFill/>
                        </a:ln>
                        <a:solidFill>
                          <a:srgbClr val="000000"/>
                        </a:solidFill>
                        <a:effectLst/>
                        <a:latin typeface="Open Sans" charset="0"/>
                        <a:ea typeface="MS Mincho" charset="-128"/>
                        <a:cs typeface="Open Sans"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7069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3"/>
          <p:cNvSpPr>
            <a:spLocks noGrp="1" noChangeArrowheads="1"/>
          </p:cNvSpPr>
          <p:nvPr>
            <p:ph type="body" idx="4294967295"/>
          </p:nvPr>
        </p:nvSpPr>
        <p:spPr>
          <a:xfrm>
            <a:off x="717550" y="1458913"/>
            <a:ext cx="7775575" cy="4114800"/>
          </a:xfrm>
        </p:spPr>
        <p:txBody>
          <a:bodyPr/>
          <a:lstStyle/>
          <a:p>
            <a:pPr eaLnBrk="1" hangingPunct="1">
              <a:lnSpc>
                <a:spcPct val="110000"/>
              </a:lnSpc>
            </a:pPr>
            <a:r>
              <a:rPr lang="en-CA" altLang="en-US" sz="2500" b="0">
                <a:ea typeface="MS PGothic" charset="-128"/>
              </a:rPr>
              <a:t>Frequent use of continuous glucose monitoring in a clinical care setting may reduce episodes of hypoglycemia</a:t>
            </a:r>
          </a:p>
          <a:p>
            <a:pPr eaLnBrk="1" hangingPunct="1">
              <a:lnSpc>
                <a:spcPct val="110000"/>
              </a:lnSpc>
            </a:pPr>
            <a:r>
              <a:rPr lang="en-CA" altLang="en-US" sz="2500" b="0">
                <a:ea typeface="MS PGothic" charset="-128"/>
              </a:rPr>
              <a:t>In children, the use of </a:t>
            </a:r>
            <a:r>
              <a:rPr lang="en-CA" altLang="en-US" sz="2500">
                <a:ea typeface="MS PGothic" charset="-128"/>
              </a:rPr>
              <a:t>mini-doses of glucagon </a:t>
            </a:r>
            <a:r>
              <a:rPr lang="en-CA" altLang="en-US" sz="2500" b="0">
                <a:ea typeface="MS PGothic" charset="-128"/>
              </a:rPr>
              <a:t>has been shown to be useful in the home management of mild or impending hypoglycemia associated with inability or refusal to take oral carbohydrate</a:t>
            </a:r>
          </a:p>
          <a:p>
            <a:pPr eaLnBrk="1" hangingPunct="1">
              <a:lnSpc>
                <a:spcPct val="110000"/>
              </a:lnSpc>
            </a:pPr>
            <a:r>
              <a:rPr lang="en-CA" altLang="en-US" sz="2500" b="0">
                <a:ea typeface="MS PGothic" charset="-128"/>
              </a:rPr>
              <a:t>Dose = 10 mcg x (years of age)</a:t>
            </a:r>
          </a:p>
          <a:p>
            <a:pPr eaLnBrk="1" hangingPunct="1">
              <a:lnSpc>
                <a:spcPct val="110000"/>
              </a:lnSpc>
            </a:pPr>
            <a:r>
              <a:rPr lang="en-CA" altLang="en-US" sz="2500" b="0">
                <a:ea typeface="MS PGothic" charset="-128"/>
              </a:rPr>
              <a:t>Dose range 20 – 150 mcg</a:t>
            </a:r>
          </a:p>
          <a:p>
            <a:pPr lvl="1" eaLnBrk="1" hangingPunct="1">
              <a:lnSpc>
                <a:spcPct val="110000"/>
              </a:lnSpc>
              <a:spcBef>
                <a:spcPct val="0"/>
              </a:spcBef>
              <a:buClr>
                <a:schemeClr val="tx2"/>
              </a:buClr>
              <a:buFont typeface="Verdana" charset="0"/>
              <a:buNone/>
            </a:pPr>
            <a:endParaRPr lang="en-US" altLang="en-US" sz="2500">
              <a:latin typeface="Open Sans" charset="0"/>
              <a:ea typeface="MS PGothic" charset="-128"/>
            </a:endParaRPr>
          </a:p>
        </p:txBody>
      </p:sp>
      <p:sp>
        <p:nvSpPr>
          <p:cNvPr id="72706" name="Title 1"/>
          <p:cNvSpPr txBox="1">
            <a:spLocks/>
          </p:cNvSpPr>
          <p:nvPr/>
        </p:nvSpPr>
        <p:spPr bwMode="auto">
          <a:xfrm>
            <a:off x="628650" y="60007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Hypoglycemia – Key Message</a:t>
            </a:r>
          </a:p>
        </p:txBody>
      </p:sp>
      <p:sp>
        <p:nvSpPr>
          <p:cNvPr id="7270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3"/>
          <p:cNvSpPr>
            <a:spLocks noGrp="1" noChangeArrowheads="1"/>
          </p:cNvSpPr>
          <p:nvPr>
            <p:ph type="body" idx="4294967295"/>
          </p:nvPr>
        </p:nvSpPr>
        <p:spPr>
          <a:xfrm>
            <a:off x="762000" y="1752600"/>
            <a:ext cx="7775575" cy="4302125"/>
          </a:xfrm>
        </p:spPr>
        <p:txBody>
          <a:bodyPr/>
          <a:lstStyle/>
          <a:p>
            <a:pPr marL="457200" lvl="1" indent="0" eaLnBrk="1" hangingPunct="1">
              <a:buFontTx/>
              <a:buNone/>
            </a:pPr>
            <a:r>
              <a:rPr lang="en-CA" altLang="en-US" sz="2400">
                <a:latin typeface="Open Sans" charset="0"/>
                <a:ea typeface="MS PGothic" charset="-128"/>
              </a:rPr>
              <a:t>Age ≤5 yrs 	</a:t>
            </a:r>
            <a:r>
              <a:rPr lang="en-CA" altLang="en-US" sz="2400">
                <a:latin typeface="Open Sans" charset="0"/>
                <a:ea typeface="MS PGothic" charset="-128"/>
                <a:sym typeface="Wingdings" charset="2"/>
              </a:rPr>
              <a:t></a:t>
            </a:r>
            <a:r>
              <a:rPr lang="en-CA" altLang="en-US" sz="2400">
                <a:latin typeface="Open Sans" charset="0"/>
                <a:ea typeface="MS PGothic" charset="-128"/>
              </a:rPr>
              <a:t>	0.5 mg glucagon SC or IM</a:t>
            </a:r>
          </a:p>
          <a:p>
            <a:pPr marL="457200" lvl="1" indent="0" eaLnBrk="1" hangingPunct="1">
              <a:buFontTx/>
              <a:buNone/>
            </a:pPr>
            <a:endParaRPr lang="en-CA" altLang="en-US" sz="1400">
              <a:latin typeface="Open Sans" charset="0"/>
              <a:ea typeface="MS PGothic" charset="-128"/>
            </a:endParaRPr>
          </a:p>
          <a:p>
            <a:pPr marL="457200" lvl="1" indent="0" eaLnBrk="1" hangingPunct="1">
              <a:buFontTx/>
              <a:buNone/>
            </a:pPr>
            <a:r>
              <a:rPr lang="en-CA" altLang="en-US" sz="2400">
                <a:latin typeface="Open Sans" charset="0"/>
                <a:ea typeface="MS PGothic" charset="-128"/>
              </a:rPr>
              <a:t>Age &gt;5 yrs 	</a:t>
            </a:r>
            <a:r>
              <a:rPr lang="en-CA" altLang="en-US" sz="2400">
                <a:latin typeface="Open Sans" charset="0"/>
                <a:ea typeface="MS PGothic" charset="-128"/>
                <a:sym typeface="Wingdings" charset="2"/>
              </a:rPr>
              <a:t></a:t>
            </a:r>
            <a:r>
              <a:rPr lang="en-CA" altLang="en-US" sz="2400">
                <a:latin typeface="Open Sans" charset="0"/>
                <a:ea typeface="MS PGothic" charset="-128"/>
              </a:rPr>
              <a:t>	1 mg glucagon SC or IM</a:t>
            </a:r>
          </a:p>
          <a:p>
            <a:pPr marL="457200" lvl="1" indent="0" eaLnBrk="1" hangingPunct="1"/>
            <a:endParaRPr lang="en-CA" altLang="en-US" sz="1600">
              <a:latin typeface="Open Sans" charset="0"/>
              <a:ea typeface="MS PGothic" charset="-128"/>
            </a:endParaRPr>
          </a:p>
          <a:p>
            <a:pPr eaLnBrk="1" hangingPunct="1"/>
            <a:endParaRPr lang="en-CA" altLang="en-US" sz="1000" b="0">
              <a:ea typeface="MS PGothic" charset="-128"/>
            </a:endParaRPr>
          </a:p>
          <a:p>
            <a:pPr eaLnBrk="1" hangingPunct="1">
              <a:lnSpc>
                <a:spcPct val="100000"/>
              </a:lnSpc>
            </a:pPr>
            <a:r>
              <a:rPr lang="en-CA" altLang="en-US" b="0">
                <a:ea typeface="MS PGothic" charset="-128"/>
              </a:rPr>
              <a:t>Diabetes care team should be contacted following a severe hypoglycemic event</a:t>
            </a:r>
          </a:p>
          <a:p>
            <a:pPr eaLnBrk="1" hangingPunct="1">
              <a:lnSpc>
                <a:spcPct val="100000"/>
              </a:lnSpc>
            </a:pPr>
            <a:endParaRPr lang="en-CA" altLang="en-US" b="0">
              <a:ea typeface="MS PGothic" charset="-128"/>
            </a:endParaRPr>
          </a:p>
          <a:p>
            <a:pPr eaLnBrk="1" hangingPunct="1">
              <a:lnSpc>
                <a:spcPct val="100000"/>
              </a:lnSpc>
            </a:pPr>
            <a:r>
              <a:rPr lang="en-CA" altLang="en-US" b="0">
                <a:ea typeface="MS PGothic" charset="-128"/>
              </a:rPr>
              <a:t>Consider reducing insulin doses in short term to avoid repeat event</a:t>
            </a:r>
          </a:p>
          <a:p>
            <a:pPr marL="457200" lvl="1" indent="0" eaLnBrk="1" hangingPunct="1">
              <a:spcBef>
                <a:spcPct val="0"/>
              </a:spcBef>
              <a:buClr>
                <a:schemeClr val="tx2"/>
              </a:buClr>
              <a:buFont typeface="Verdana" charset="0"/>
              <a:buNone/>
            </a:pPr>
            <a:endParaRPr lang="en-US" altLang="en-US" sz="1800">
              <a:latin typeface="Open Sans" charset="0"/>
              <a:ea typeface="MS PGothic" charset="-128"/>
            </a:endParaRPr>
          </a:p>
        </p:txBody>
      </p:sp>
      <p:sp>
        <p:nvSpPr>
          <p:cNvPr id="74754" name="Rectangle 1"/>
          <p:cNvSpPr>
            <a:spLocks noChangeArrowheads="1"/>
          </p:cNvSpPr>
          <p:nvPr/>
        </p:nvSpPr>
        <p:spPr bwMode="auto">
          <a:xfrm>
            <a:off x="990600" y="1628775"/>
            <a:ext cx="7239000" cy="1447800"/>
          </a:xfrm>
          <a:prstGeom prst="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latin typeface="Open Sans" charset="0"/>
            </a:endParaRPr>
          </a:p>
        </p:txBody>
      </p:sp>
      <p:sp>
        <p:nvSpPr>
          <p:cNvPr id="74755" name="Title 1"/>
          <p:cNvSpPr txBox="1">
            <a:spLocks/>
          </p:cNvSpPr>
          <p:nvPr/>
        </p:nvSpPr>
        <p:spPr bwMode="auto">
          <a:xfrm>
            <a:off x="628650" y="60007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Severe Hypoglycemia</a:t>
            </a:r>
          </a:p>
        </p:txBody>
      </p:sp>
      <p:sp>
        <p:nvSpPr>
          <p:cNvPr id="7475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p:cNvSpPr>
          <p:nvPr>
            <p:ph type="title" idx="4294967295"/>
          </p:nvPr>
        </p:nvSpPr>
        <p:spPr/>
        <p:txBody>
          <a:bodyPr/>
          <a:lstStyle/>
          <a:p>
            <a:r>
              <a:rPr lang="en-US" altLang="en-US">
                <a:ea typeface="MS PGothic" charset="-128"/>
              </a:rPr>
              <a:t>Recommendation 8</a:t>
            </a:r>
            <a:endParaRPr lang="en-CA" altLang="en-US">
              <a:ea typeface="MS PGothic" charset="-128"/>
            </a:endParaRPr>
          </a:p>
        </p:txBody>
      </p:sp>
      <p:sp>
        <p:nvSpPr>
          <p:cNvPr id="76802" name="Rectangle 3"/>
          <p:cNvSpPr>
            <a:spLocks noGrp="1"/>
          </p:cNvSpPr>
          <p:nvPr>
            <p:ph type="body" idx="4294967295"/>
          </p:nvPr>
        </p:nvSpPr>
        <p:spPr>
          <a:xfrm>
            <a:off x="676275"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Treatment of Hypoglycemia</a:t>
            </a:r>
          </a:p>
          <a:p>
            <a:pPr marL="495300" indent="-495300">
              <a:lnSpc>
                <a:spcPct val="110000"/>
              </a:lnSpc>
              <a:spcBef>
                <a:spcPts val="900"/>
              </a:spcBef>
              <a:buFont typeface="Arial" charset="0"/>
              <a:buNone/>
            </a:pPr>
            <a:r>
              <a:rPr lang="en-US" altLang="en-US" sz="2400" b="0">
                <a:ea typeface="MS PGothic" charset="-128"/>
              </a:rPr>
              <a:t>8.   In children, the use of </a:t>
            </a:r>
            <a:r>
              <a:rPr lang="en-US" altLang="en-US" sz="2400">
                <a:ea typeface="MS PGothic" charset="-128"/>
              </a:rPr>
              <a:t>mini-doses of glucagon </a:t>
            </a:r>
            <a:r>
              <a:rPr lang="en-US" altLang="en-US" sz="2400" b="0">
                <a:ea typeface="MS PGothic" charset="-128"/>
              </a:rPr>
              <a:t>(10 mcg per year of age with minimum dose 20 mcg and maximum dose 150 mcg) should be considered in the home management of mild or impending hypoglycemia associated with inability or refusal to take oral carbohydrate </a:t>
            </a:r>
            <a:r>
              <a:rPr lang="en-US" altLang="en-US" sz="2000" b="0">
                <a:ea typeface="MS PGothic" charset="-128"/>
              </a:rPr>
              <a:t>[Grade D, Level 4]</a:t>
            </a:r>
          </a:p>
          <a:p>
            <a:pPr marL="495300" indent="-495300">
              <a:lnSpc>
                <a:spcPct val="110000"/>
              </a:lnSpc>
              <a:spcBef>
                <a:spcPts val="900"/>
              </a:spcBef>
              <a:buFont typeface="Arial" charset="0"/>
              <a:buNone/>
            </a:pPr>
            <a:endParaRPr lang="en-US" altLang="en-US" sz="2000" b="0">
              <a:ea typeface="MS PGothic" charset="-128"/>
            </a:endParaRPr>
          </a:p>
        </p:txBody>
      </p:sp>
      <p:sp>
        <p:nvSpPr>
          <p:cNvPr id="76803"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idx="4294967295"/>
          </p:nvPr>
        </p:nvSpPr>
        <p:spPr/>
        <p:txBody>
          <a:bodyPr/>
          <a:lstStyle/>
          <a:p>
            <a:r>
              <a:rPr lang="en-US" altLang="en-US">
                <a:ea typeface="MS PGothic" charset="-128"/>
              </a:rPr>
              <a:t>Recommendation 9</a:t>
            </a:r>
            <a:endParaRPr lang="en-CA" altLang="en-US">
              <a:ea typeface="MS PGothic" charset="-128"/>
            </a:endParaRPr>
          </a:p>
        </p:txBody>
      </p:sp>
      <p:sp>
        <p:nvSpPr>
          <p:cNvPr id="77826" name="Rectangle 3"/>
          <p:cNvSpPr>
            <a:spLocks noGrp="1"/>
          </p:cNvSpPr>
          <p:nvPr>
            <p:ph type="body" idx="4294967295"/>
          </p:nvPr>
        </p:nvSpPr>
        <p:spPr>
          <a:xfrm>
            <a:off x="703263" y="1550988"/>
            <a:ext cx="7886700" cy="4329112"/>
          </a:xfrm>
        </p:spPr>
        <p:txBody>
          <a:bodyPr/>
          <a:lstStyle/>
          <a:p>
            <a:pPr marL="495300" indent="-495300">
              <a:lnSpc>
                <a:spcPct val="110000"/>
              </a:lnSpc>
              <a:spcBef>
                <a:spcPts val="900"/>
              </a:spcBef>
              <a:buFont typeface="Arial" charset="0"/>
              <a:buNone/>
            </a:pPr>
            <a:r>
              <a:rPr lang="en-US" altLang="en-US" sz="2400">
                <a:ea typeface="MS PGothic" charset="-128"/>
              </a:rPr>
              <a:t>Treatment of Hypoglycemia</a:t>
            </a:r>
          </a:p>
          <a:p>
            <a:pPr marL="495300" indent="-495300">
              <a:lnSpc>
                <a:spcPct val="110000"/>
              </a:lnSpc>
              <a:spcBef>
                <a:spcPts val="900"/>
              </a:spcBef>
              <a:buFont typeface="Arial" charset="0"/>
              <a:buNone/>
            </a:pPr>
            <a:r>
              <a:rPr lang="en-US" altLang="en-US" sz="2400" b="0">
                <a:ea typeface="MS PGothic" charset="-128"/>
              </a:rPr>
              <a:t>9.   In the home situation, </a:t>
            </a:r>
            <a:r>
              <a:rPr lang="en-US" altLang="en-US" sz="2400">
                <a:ea typeface="MS PGothic" charset="-128"/>
              </a:rPr>
              <a:t>severe hypoglycemia </a:t>
            </a:r>
            <a:r>
              <a:rPr lang="en-US" altLang="en-US" sz="2400" b="0">
                <a:ea typeface="MS PGothic" charset="-128"/>
              </a:rPr>
              <a:t>in an </a:t>
            </a:r>
            <a:r>
              <a:rPr lang="en-US" altLang="en-US" sz="2400">
                <a:ea typeface="MS PGothic" charset="-128"/>
              </a:rPr>
              <a:t>unconscious child &gt;5 years </a:t>
            </a:r>
            <a:r>
              <a:rPr lang="en-US" altLang="en-US" sz="2400" b="0">
                <a:ea typeface="MS PGothic" charset="-128"/>
              </a:rPr>
              <a:t>of age should be treated with </a:t>
            </a:r>
            <a:r>
              <a:rPr lang="en-US" altLang="en-US" sz="2400">
                <a:ea typeface="MS PGothic" charset="-128"/>
              </a:rPr>
              <a:t>1 mg glucagon </a:t>
            </a:r>
            <a:r>
              <a:rPr lang="en-US" altLang="en-US" sz="2400" b="0">
                <a:ea typeface="MS PGothic" charset="-128"/>
              </a:rPr>
              <a:t>subcutaneously or intramuscularly. In children </a:t>
            </a:r>
            <a:r>
              <a:rPr lang="en-US" altLang="en-US" sz="2400">
                <a:ea typeface="MS PGothic" charset="-128"/>
              </a:rPr>
              <a:t>&lt;5 years </a:t>
            </a:r>
            <a:r>
              <a:rPr lang="en-US" altLang="en-US" sz="2400" b="0">
                <a:ea typeface="MS PGothic" charset="-128"/>
              </a:rPr>
              <a:t>of age, a dose of </a:t>
            </a:r>
            <a:r>
              <a:rPr lang="en-US" altLang="en-US" sz="2400">
                <a:ea typeface="MS PGothic" charset="-128"/>
              </a:rPr>
              <a:t>0.5 mg glucagon </a:t>
            </a:r>
            <a:r>
              <a:rPr lang="en-US" altLang="en-US" sz="2400" b="0">
                <a:ea typeface="MS PGothic" charset="-128"/>
              </a:rPr>
              <a:t>should be given. The episode should be discussed with the DHC team as soon as possible and consideration given to reducing insulin doses for the next 24 hours to prevent further severe hypoglycemia </a:t>
            </a:r>
            <a:r>
              <a:rPr lang="en-US" altLang="en-US" sz="2000" b="0">
                <a:ea typeface="MS PGothic" charset="-128"/>
              </a:rPr>
              <a:t>[Grade D, Consensus]</a:t>
            </a:r>
          </a:p>
          <a:p>
            <a:pPr marL="495300" indent="-495300">
              <a:lnSpc>
                <a:spcPct val="110000"/>
              </a:lnSpc>
              <a:buFont typeface="Arial" charset="0"/>
              <a:buNone/>
            </a:pPr>
            <a:endParaRPr lang="en-US" altLang="en-US" sz="2400" b="0">
              <a:ea typeface="MS PGothic" charset="-128"/>
            </a:endParaRPr>
          </a:p>
        </p:txBody>
      </p:sp>
      <p:sp>
        <p:nvSpPr>
          <p:cNvPr id="77827"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77829" name="Text Box 5"/>
          <p:cNvSpPr txBox="1">
            <a:spLocks noChangeArrowheads="1"/>
          </p:cNvSpPr>
          <p:nvPr/>
        </p:nvSpPr>
        <p:spPr bwMode="auto">
          <a:xfrm>
            <a:off x="628650" y="6351588"/>
            <a:ext cx="4260850"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DHC, diabetes health-care</a:t>
            </a:r>
            <a:r>
              <a:rPr lang="en-US" altLang="en-US"/>
              <a:t> </a:t>
            </a:r>
            <a:endParaRPr lang="en-CA" alt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p:cNvSpPr>
          <p:nvPr>
            <p:ph type="title" idx="4294967295"/>
          </p:nvPr>
        </p:nvSpPr>
        <p:spPr/>
        <p:txBody>
          <a:bodyPr/>
          <a:lstStyle/>
          <a:p>
            <a:r>
              <a:rPr lang="en-US" altLang="en-US">
                <a:ea typeface="MS PGothic" charset="-128"/>
              </a:rPr>
              <a:t>Recommendation 10</a:t>
            </a:r>
            <a:endParaRPr lang="en-CA" altLang="en-US">
              <a:ea typeface="MS PGothic" charset="-128"/>
            </a:endParaRPr>
          </a:p>
        </p:txBody>
      </p:sp>
      <p:sp>
        <p:nvSpPr>
          <p:cNvPr id="78850" name="Rectangle 3"/>
          <p:cNvSpPr>
            <a:spLocks noGrp="1"/>
          </p:cNvSpPr>
          <p:nvPr>
            <p:ph type="body" idx="4294967295"/>
          </p:nvPr>
        </p:nvSpPr>
        <p:spPr>
          <a:xfrm>
            <a:off x="695325"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Treatment of Hypoglycemia</a:t>
            </a:r>
          </a:p>
          <a:p>
            <a:pPr marL="495300" indent="-495300">
              <a:lnSpc>
                <a:spcPct val="110000"/>
              </a:lnSpc>
              <a:spcBef>
                <a:spcPts val="900"/>
              </a:spcBef>
              <a:buFont typeface="Arial" charset="0"/>
              <a:buNone/>
            </a:pPr>
            <a:r>
              <a:rPr lang="en-US" altLang="en-US" sz="2400" b="0">
                <a:ea typeface="MS PGothic" charset="-128"/>
              </a:rPr>
              <a:t>10.  </a:t>
            </a:r>
            <a:r>
              <a:rPr lang="en-US" altLang="en-US" sz="2400">
                <a:ea typeface="MS PGothic" charset="-128"/>
              </a:rPr>
              <a:t>Dextrose 0.5 to 1 g/kg </a:t>
            </a:r>
            <a:r>
              <a:rPr lang="en-US" altLang="en-US" sz="2400" b="0">
                <a:ea typeface="MS PGothic" charset="-128"/>
              </a:rPr>
              <a:t>should be given intravenously over 1-3 minutes to treat severe hypoglycemia with unconsciousness when intravenous access is available </a:t>
            </a:r>
            <a:r>
              <a:rPr lang="en-US" altLang="en-US" sz="2000" b="0">
                <a:ea typeface="MS PGothic" charset="-128"/>
              </a:rPr>
              <a:t>[Grade D, Consensus]</a:t>
            </a:r>
          </a:p>
        </p:txBody>
      </p:sp>
      <p:sp>
        <p:nvSpPr>
          <p:cNvPr id="78851"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p:cNvSpPr>
          <p:nvPr>
            <p:ph type="title" idx="4294967295"/>
          </p:nvPr>
        </p:nvSpPr>
        <p:spPr/>
        <p:txBody>
          <a:bodyPr/>
          <a:lstStyle/>
          <a:p>
            <a:r>
              <a:rPr lang="en-US" altLang="en-US">
                <a:ea typeface="MS PGothic" charset="-128"/>
              </a:rPr>
              <a:t>Recommendation 11</a:t>
            </a:r>
            <a:endParaRPr lang="en-CA" altLang="en-US">
              <a:ea typeface="MS PGothic" charset="-128"/>
            </a:endParaRPr>
          </a:p>
        </p:txBody>
      </p:sp>
      <p:sp>
        <p:nvSpPr>
          <p:cNvPr id="79874" name="Rectangle 3"/>
          <p:cNvSpPr>
            <a:spLocks noGrp="1"/>
          </p:cNvSpPr>
          <p:nvPr>
            <p:ph type="body" idx="4294967295"/>
          </p:nvPr>
        </p:nvSpPr>
        <p:spPr>
          <a:xfrm>
            <a:off x="506413"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Physical Activity</a:t>
            </a:r>
          </a:p>
          <a:p>
            <a:pPr marL="495300" indent="-495300">
              <a:lnSpc>
                <a:spcPct val="110000"/>
              </a:lnSpc>
              <a:spcBef>
                <a:spcPts val="900"/>
              </a:spcBef>
              <a:buFont typeface="Arial" charset="0"/>
              <a:buNone/>
            </a:pPr>
            <a:r>
              <a:rPr lang="en-US" altLang="en-US" sz="2400" b="0">
                <a:ea typeface="MS PGothic" charset="-128"/>
              </a:rPr>
              <a:t>11. Regular </a:t>
            </a:r>
            <a:r>
              <a:rPr lang="en-US" altLang="en-US" sz="2400">
                <a:ea typeface="MS PGothic" charset="-128"/>
              </a:rPr>
              <a:t>physical activity  ≥3 times per week </a:t>
            </a:r>
            <a:r>
              <a:rPr lang="en-US" altLang="en-US" sz="2400" b="0">
                <a:ea typeface="MS PGothic" charset="-128"/>
              </a:rPr>
              <a:t>for  </a:t>
            </a:r>
            <a:r>
              <a:rPr lang="en-US" altLang="en-US" sz="2400">
                <a:ea typeface="MS PGothic" charset="-128"/>
              </a:rPr>
              <a:t>≥60 minutes </a:t>
            </a:r>
            <a:r>
              <a:rPr lang="en-US" altLang="en-US" sz="2400" b="0">
                <a:ea typeface="MS PGothic" charset="-128"/>
              </a:rPr>
              <a:t>each time should be encouraged for all children with diabetes </a:t>
            </a:r>
            <a:r>
              <a:rPr lang="en-US" altLang="en-US" sz="2000" b="0">
                <a:ea typeface="MS PGothic" charset="-128"/>
              </a:rPr>
              <a:t>[Grade A, Level 1]</a:t>
            </a:r>
          </a:p>
        </p:txBody>
      </p:sp>
      <p:sp>
        <p:nvSpPr>
          <p:cNvPr id="7987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79876" name="Wave 5"/>
          <p:cNvSpPr>
            <a:spLocks noChangeArrowheads="1"/>
          </p:cNvSpPr>
          <p:nvPr/>
        </p:nvSpPr>
        <p:spPr bwMode="auto">
          <a:xfrm>
            <a:off x="7677150" y="398463"/>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Content Placeholder 2"/>
          <p:cNvSpPr>
            <a:spLocks noGrp="1"/>
          </p:cNvSpPr>
          <p:nvPr>
            <p:ph idx="1"/>
          </p:nvPr>
        </p:nvSpPr>
        <p:spPr>
          <a:xfrm>
            <a:off x="533400" y="1600200"/>
            <a:ext cx="7772400" cy="4114800"/>
          </a:xfrm>
        </p:spPr>
        <p:txBody>
          <a:bodyPr/>
          <a:lstStyle/>
          <a:p>
            <a:pPr eaLnBrk="1" hangingPunct="1"/>
            <a:endParaRPr lang="en-CA" altLang="en-US">
              <a:ea typeface="MS PGothic" charset="-128"/>
            </a:endParaRPr>
          </a:p>
          <a:p>
            <a:pPr eaLnBrk="1" hangingPunct="1"/>
            <a:endParaRPr lang="en-CA" altLang="en-US">
              <a:ea typeface="MS PGothic" charset="-128"/>
            </a:endParaRPr>
          </a:p>
        </p:txBody>
      </p:sp>
      <p:graphicFrame>
        <p:nvGraphicFramePr>
          <p:cNvPr id="5" name="Table 4"/>
          <p:cNvGraphicFramePr>
            <a:graphicFrameLocks noGrp="1"/>
          </p:cNvGraphicFramePr>
          <p:nvPr/>
        </p:nvGraphicFramePr>
        <p:xfrm>
          <a:off x="990600" y="1524000"/>
          <a:ext cx="7467600" cy="4343400"/>
        </p:xfrm>
        <a:graphic>
          <a:graphicData uri="http://schemas.openxmlformats.org/drawingml/2006/table">
            <a:tbl>
              <a:tblPr firstRow="1" bandRow="1">
                <a:noFill/>
                <a:tableStyleId>{F5AB1C69-6EDB-4FF4-983F-18BD219EF322}</a:tableStyleId>
              </a:tblPr>
              <a:tblGrid>
                <a:gridCol w="3733800">
                  <a:extLst>
                    <a:ext uri="{9D8B030D-6E8A-4147-A177-3AD203B41FA5}"/>
                  </a:extLst>
                </a:gridCol>
                <a:gridCol w="3733800">
                  <a:extLst>
                    <a:ext uri="{9D8B030D-6E8A-4147-A177-3AD203B41FA5}"/>
                  </a:extLst>
                </a:gridCol>
              </a:tblGrid>
              <a:tr h="4343400">
                <a:tc>
                  <a:txBody>
                    <a:bodyPr/>
                    <a:lstStyle/>
                    <a:p>
                      <a:pPr>
                        <a:lnSpc>
                          <a:spcPct val="150000"/>
                        </a:lnSpc>
                        <a:buClr>
                          <a:srgbClr val="FF0000"/>
                        </a:buClr>
                        <a:buFont typeface="Arial" pitchFamily="34" charset="0"/>
                        <a:buNone/>
                      </a:pPr>
                      <a:r>
                        <a:rPr lang="en-CA" sz="2400" b="0" dirty="0">
                          <a:solidFill>
                            <a:schemeClr val="tx1"/>
                          </a:solidFill>
                          <a:latin typeface="Open Sans"/>
                          <a:cs typeface="Open Sans"/>
                        </a:rPr>
                        <a:t>Education</a:t>
                      </a:r>
                    </a:p>
                    <a:p>
                      <a:pPr>
                        <a:lnSpc>
                          <a:spcPct val="150000"/>
                        </a:lnSpc>
                        <a:buClr>
                          <a:srgbClr val="FF0000"/>
                        </a:buClr>
                        <a:buFont typeface="Arial" pitchFamily="34" charset="0"/>
                        <a:buNone/>
                      </a:pPr>
                      <a:r>
                        <a:rPr lang="en-CA" sz="2400" b="0" dirty="0">
                          <a:solidFill>
                            <a:schemeClr val="tx1"/>
                          </a:solidFill>
                          <a:latin typeface="Open Sans"/>
                          <a:cs typeface="Open Sans"/>
                        </a:rPr>
                        <a:t>Glycemic targets</a:t>
                      </a:r>
                    </a:p>
                    <a:p>
                      <a:pPr>
                        <a:lnSpc>
                          <a:spcPct val="150000"/>
                        </a:lnSpc>
                        <a:buClr>
                          <a:srgbClr val="FF0000"/>
                        </a:buClr>
                        <a:buFont typeface="Arial" pitchFamily="34" charset="0"/>
                        <a:buNone/>
                      </a:pPr>
                      <a:r>
                        <a:rPr lang="en-CA" sz="2400" b="0" dirty="0">
                          <a:solidFill>
                            <a:schemeClr val="tx1"/>
                          </a:solidFill>
                          <a:latin typeface="Open Sans"/>
                          <a:cs typeface="Open Sans"/>
                        </a:rPr>
                        <a:t>Insulin therapy</a:t>
                      </a:r>
                    </a:p>
                    <a:p>
                      <a:pPr>
                        <a:lnSpc>
                          <a:spcPct val="150000"/>
                        </a:lnSpc>
                        <a:buClr>
                          <a:srgbClr val="FF0000"/>
                        </a:buClr>
                        <a:buFont typeface="Arial" pitchFamily="34" charset="0"/>
                        <a:buNone/>
                      </a:pPr>
                      <a:r>
                        <a:rPr lang="en-CA" sz="2400" b="0" dirty="0">
                          <a:solidFill>
                            <a:schemeClr val="tx1"/>
                          </a:solidFill>
                          <a:latin typeface="Open Sans"/>
                          <a:cs typeface="Open Sans"/>
                        </a:rPr>
                        <a:t>Glucose monitoring</a:t>
                      </a:r>
                    </a:p>
                    <a:p>
                      <a:pPr>
                        <a:lnSpc>
                          <a:spcPct val="150000"/>
                        </a:lnSpc>
                        <a:buClr>
                          <a:srgbClr val="FF0000"/>
                        </a:buClr>
                        <a:buFont typeface="Arial" pitchFamily="34" charset="0"/>
                        <a:buNone/>
                      </a:pPr>
                      <a:r>
                        <a:rPr lang="en-CA" sz="2400" b="0" dirty="0">
                          <a:solidFill>
                            <a:schemeClr val="tx1"/>
                          </a:solidFill>
                          <a:latin typeface="Open Sans"/>
                          <a:cs typeface="Open Sans"/>
                        </a:rPr>
                        <a:t>Nutrition</a:t>
                      </a:r>
                    </a:p>
                    <a:p>
                      <a:pPr>
                        <a:lnSpc>
                          <a:spcPct val="150000"/>
                        </a:lnSpc>
                        <a:buClr>
                          <a:srgbClr val="FF0000"/>
                        </a:buClr>
                        <a:buFont typeface="Arial" pitchFamily="34" charset="0"/>
                        <a:buNone/>
                      </a:pPr>
                      <a:r>
                        <a:rPr lang="en-CA" sz="2400" b="0" dirty="0">
                          <a:solidFill>
                            <a:schemeClr val="tx1"/>
                          </a:solidFill>
                          <a:latin typeface="Open Sans"/>
                          <a:cs typeface="Open Sans"/>
                        </a:rPr>
                        <a:t>Hypoglycemia</a:t>
                      </a:r>
                    </a:p>
                    <a:p>
                      <a:pPr>
                        <a:lnSpc>
                          <a:spcPct val="150000"/>
                        </a:lnSpc>
                        <a:buClr>
                          <a:srgbClr val="FF0000"/>
                        </a:buClr>
                        <a:buFont typeface="Arial" pitchFamily="34" charset="0"/>
                        <a:buNone/>
                      </a:pPr>
                      <a:r>
                        <a:rPr lang="en-CA" sz="2400" b="0" dirty="0">
                          <a:solidFill>
                            <a:schemeClr val="tx1"/>
                          </a:solidFill>
                          <a:latin typeface="Open Sans"/>
                          <a:cs typeface="Open Sans"/>
                        </a:rPr>
                        <a:t>DKA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150000"/>
                        </a:lnSpc>
                        <a:buClr>
                          <a:srgbClr val="FF0000"/>
                        </a:buClr>
                        <a:buFont typeface="Arial" pitchFamily="34" charset="0"/>
                        <a:buNone/>
                      </a:pPr>
                      <a:r>
                        <a:rPr lang="en-CA" sz="2400" b="0" dirty="0" smtClean="0">
                          <a:solidFill>
                            <a:schemeClr val="tx1"/>
                          </a:solidFill>
                          <a:latin typeface="Open Sans"/>
                          <a:cs typeface="Open Sans"/>
                        </a:rPr>
                        <a:t>Complications</a:t>
                      </a:r>
                    </a:p>
                    <a:p>
                      <a:pPr>
                        <a:lnSpc>
                          <a:spcPct val="150000"/>
                        </a:lnSpc>
                        <a:buClr>
                          <a:srgbClr val="FF0000"/>
                        </a:buClr>
                        <a:buFont typeface="Arial" pitchFamily="34" charset="0"/>
                        <a:buNone/>
                      </a:pPr>
                      <a:r>
                        <a:rPr lang="en-CA" sz="2400" b="0" dirty="0" smtClean="0">
                          <a:solidFill>
                            <a:schemeClr val="tx1"/>
                          </a:solidFill>
                          <a:latin typeface="Open Sans"/>
                          <a:cs typeface="Open Sans"/>
                        </a:rPr>
                        <a:t>Immunization</a:t>
                      </a:r>
                      <a:endParaRPr lang="en-CA" sz="2400" b="0" dirty="0">
                        <a:solidFill>
                          <a:schemeClr val="tx1"/>
                        </a:solidFill>
                        <a:latin typeface="Open Sans"/>
                        <a:cs typeface="Open Sans"/>
                      </a:endParaRPr>
                    </a:p>
                    <a:p>
                      <a:pPr>
                        <a:lnSpc>
                          <a:spcPct val="150000"/>
                        </a:lnSpc>
                        <a:buClr>
                          <a:srgbClr val="FF0000"/>
                        </a:buClr>
                        <a:buFont typeface="Arial" pitchFamily="34" charset="0"/>
                        <a:buNone/>
                      </a:pPr>
                      <a:r>
                        <a:rPr lang="en-CA" sz="2400" b="0" dirty="0">
                          <a:solidFill>
                            <a:schemeClr val="tx1"/>
                          </a:solidFill>
                          <a:latin typeface="Open Sans"/>
                          <a:cs typeface="Open Sans"/>
                        </a:rPr>
                        <a:t>Smoking</a:t>
                      </a:r>
                    </a:p>
                    <a:p>
                      <a:pPr>
                        <a:lnSpc>
                          <a:spcPct val="150000"/>
                        </a:lnSpc>
                        <a:buClr>
                          <a:srgbClr val="FF0000"/>
                        </a:buClr>
                        <a:buFont typeface="Arial" pitchFamily="34" charset="0"/>
                        <a:buNone/>
                      </a:pPr>
                      <a:r>
                        <a:rPr lang="en-CA" sz="2400" b="0" dirty="0">
                          <a:solidFill>
                            <a:schemeClr val="tx1"/>
                          </a:solidFill>
                          <a:latin typeface="Open Sans"/>
                          <a:cs typeface="Open Sans"/>
                        </a:rPr>
                        <a:t>Sexual</a:t>
                      </a:r>
                      <a:r>
                        <a:rPr lang="en-CA" sz="2400" b="0" baseline="0" dirty="0">
                          <a:solidFill>
                            <a:schemeClr val="tx1"/>
                          </a:solidFill>
                          <a:latin typeface="Open Sans"/>
                          <a:cs typeface="Open Sans"/>
                        </a:rPr>
                        <a:t> Health</a:t>
                      </a:r>
                    </a:p>
                    <a:p>
                      <a:pPr>
                        <a:lnSpc>
                          <a:spcPct val="150000"/>
                        </a:lnSpc>
                        <a:buClr>
                          <a:srgbClr val="FF0000"/>
                        </a:buClr>
                        <a:buFont typeface="Arial" pitchFamily="34" charset="0"/>
                        <a:buNone/>
                      </a:pPr>
                      <a:r>
                        <a:rPr lang="en-CA" sz="2400" b="0" baseline="0" dirty="0">
                          <a:solidFill>
                            <a:schemeClr val="tx1"/>
                          </a:solidFill>
                          <a:latin typeface="Open Sans"/>
                          <a:cs typeface="Open Sans"/>
                        </a:rPr>
                        <a:t>Psychology</a:t>
                      </a:r>
                    </a:p>
                    <a:p>
                      <a:pPr>
                        <a:lnSpc>
                          <a:spcPct val="150000"/>
                        </a:lnSpc>
                        <a:buClr>
                          <a:srgbClr val="FF0000"/>
                        </a:buClr>
                        <a:buFont typeface="Arial" pitchFamily="34" charset="0"/>
                        <a:buNone/>
                      </a:pPr>
                      <a:r>
                        <a:rPr lang="en-CA" sz="2400" b="0" baseline="0" dirty="0">
                          <a:solidFill>
                            <a:schemeClr val="tx1"/>
                          </a:solidFill>
                          <a:latin typeface="Open Sans"/>
                          <a:cs typeface="Open Sans"/>
                        </a:rPr>
                        <a:t>Comorbidities</a:t>
                      </a:r>
                    </a:p>
                    <a:p>
                      <a:pPr>
                        <a:lnSpc>
                          <a:spcPct val="150000"/>
                        </a:lnSpc>
                        <a:buClr>
                          <a:srgbClr val="FF0000"/>
                        </a:buClr>
                        <a:buFont typeface="Arial" pitchFamily="34" charset="0"/>
                        <a:buNone/>
                      </a:pPr>
                      <a:r>
                        <a:rPr lang="en-CA" sz="2400" b="0" baseline="0" dirty="0" smtClean="0">
                          <a:solidFill>
                            <a:schemeClr val="tx1"/>
                          </a:solidFill>
                          <a:latin typeface="Open Sans"/>
                          <a:cs typeface="Open Sans"/>
                        </a:rPr>
                        <a:t>Transition </a:t>
                      </a:r>
                      <a:r>
                        <a:rPr lang="en-CA" sz="2400" b="0" baseline="0" dirty="0">
                          <a:solidFill>
                            <a:schemeClr val="tx1"/>
                          </a:solidFill>
                          <a:latin typeface="Open Sans"/>
                          <a:cs typeface="Open Sans"/>
                        </a:rPr>
                        <a:t>to Adult care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extLst>
              </a:tr>
            </a:tbl>
          </a:graphicData>
        </a:graphic>
      </p:graphicFrame>
      <p:sp>
        <p:nvSpPr>
          <p:cNvPr id="19461" name="Title 5"/>
          <p:cNvSpPr>
            <a:spLocks noGrp="1"/>
          </p:cNvSpPr>
          <p:nvPr>
            <p:ph type="title"/>
          </p:nvPr>
        </p:nvSpPr>
        <p:spPr/>
        <p:txBody>
          <a:bodyPr/>
          <a:lstStyle/>
          <a:p>
            <a:pPr eaLnBrk="1" hangingPunct="1"/>
            <a:r>
              <a:rPr lang="en-CA" altLang="en-US">
                <a:ea typeface="MS PGothic" charset="-128"/>
              </a:rPr>
              <a:t>Overview</a:t>
            </a:r>
          </a:p>
        </p:txBody>
      </p:sp>
      <p:sp>
        <p:nvSpPr>
          <p:cNvPr id="19462"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3"/>
          <p:cNvSpPr>
            <a:spLocks noGrp="1" noChangeArrowheads="1"/>
          </p:cNvSpPr>
          <p:nvPr>
            <p:ph type="body" idx="4294967295"/>
          </p:nvPr>
        </p:nvSpPr>
        <p:spPr>
          <a:xfrm>
            <a:off x="838200" y="1524000"/>
            <a:ext cx="7775575" cy="4114800"/>
          </a:xfrm>
        </p:spPr>
        <p:txBody>
          <a:bodyPr/>
          <a:lstStyle/>
          <a:p>
            <a:pPr eaLnBrk="1" hangingPunct="1">
              <a:lnSpc>
                <a:spcPct val="110000"/>
              </a:lnSpc>
            </a:pPr>
            <a:r>
              <a:rPr lang="en-CA" altLang="en-US" sz="2500" b="0">
                <a:ea typeface="MS PGothic" charset="-128"/>
              </a:rPr>
              <a:t>DKA is the leading cause of morbidity and mortality in children with diabetes</a:t>
            </a:r>
          </a:p>
          <a:p>
            <a:pPr eaLnBrk="1" hangingPunct="1">
              <a:lnSpc>
                <a:spcPct val="110000"/>
              </a:lnSpc>
            </a:pPr>
            <a:r>
              <a:rPr lang="en-CA" altLang="en-US" sz="2500" b="0">
                <a:ea typeface="MS PGothic" charset="-128"/>
              </a:rPr>
              <a:t>Strategies are required to prevent the development of DKA</a:t>
            </a:r>
          </a:p>
          <a:p>
            <a:pPr eaLnBrk="1" hangingPunct="1">
              <a:lnSpc>
                <a:spcPct val="110000"/>
              </a:lnSpc>
            </a:pPr>
            <a:r>
              <a:rPr lang="en-CA" altLang="en-US" sz="2500" b="0">
                <a:ea typeface="MS PGothic" charset="-128"/>
              </a:rPr>
              <a:t>In new-onset diabetes, DKA can be prevented through earlier recognition and initiation of insulin therapy</a:t>
            </a:r>
          </a:p>
          <a:p>
            <a:pPr eaLnBrk="1" hangingPunct="1">
              <a:lnSpc>
                <a:spcPct val="110000"/>
              </a:lnSpc>
            </a:pPr>
            <a:r>
              <a:rPr lang="en-CA" altLang="en-US" sz="2500" b="0">
                <a:ea typeface="MS PGothic" charset="-128"/>
              </a:rPr>
              <a:t>Caution is necessary in management of pediatric DKA due to increase risk of cerebral edema</a:t>
            </a:r>
          </a:p>
          <a:p>
            <a:pPr eaLnBrk="1" hangingPunct="1">
              <a:lnSpc>
                <a:spcPct val="110000"/>
              </a:lnSpc>
              <a:buFontTx/>
              <a:buNone/>
            </a:pPr>
            <a:endParaRPr lang="en-CA" altLang="en-US" sz="2500" b="0">
              <a:ea typeface="MS PGothic" charset="-128"/>
            </a:endParaRPr>
          </a:p>
        </p:txBody>
      </p:sp>
      <p:sp>
        <p:nvSpPr>
          <p:cNvPr id="80898" name="Title 1"/>
          <p:cNvSpPr txBox="1">
            <a:spLocks/>
          </p:cNvSpPr>
          <p:nvPr/>
        </p:nvSpPr>
        <p:spPr bwMode="auto">
          <a:xfrm>
            <a:off x="628650" y="60007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Diabetes Ketoacidosis</a:t>
            </a:r>
          </a:p>
        </p:txBody>
      </p:sp>
      <p:sp>
        <p:nvSpPr>
          <p:cNvPr id="80899"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80901"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762000" y="1543050"/>
            <a:ext cx="7775575" cy="4114800"/>
          </a:xfrm>
        </p:spPr>
        <p:txBody>
          <a:bodyPr/>
          <a:lstStyle/>
          <a:p>
            <a:pPr marL="0" indent="0" algn="ctr" eaLnBrk="1" hangingPunct="1">
              <a:buFontTx/>
              <a:buNone/>
              <a:defRPr/>
            </a:pPr>
            <a:r>
              <a:rPr lang="en-CA" b="0" dirty="0">
                <a:ea typeface="+mn-ea"/>
              </a:rPr>
              <a:t>Failing to take insulin or poor sick day management</a:t>
            </a:r>
          </a:p>
          <a:p>
            <a:pPr marL="0" indent="0" algn="ctr" eaLnBrk="1" hangingPunct="1">
              <a:buFontTx/>
              <a:buNone/>
              <a:defRPr/>
            </a:pPr>
            <a:endParaRPr lang="en-CA" b="0" dirty="0">
              <a:ea typeface="+mn-ea"/>
            </a:endParaRPr>
          </a:p>
          <a:p>
            <a:pPr marL="0" indent="0" algn="ctr" eaLnBrk="1" hangingPunct="1">
              <a:buFontTx/>
              <a:buNone/>
              <a:defRPr/>
            </a:pPr>
            <a:r>
              <a:rPr lang="en-CA" b="0" dirty="0">
                <a:ea typeface="+mn-ea"/>
              </a:rPr>
              <a:t>Diabetic ketoacidosis</a:t>
            </a:r>
          </a:p>
          <a:p>
            <a:pPr eaLnBrk="1" hangingPunct="1">
              <a:defRPr/>
            </a:pPr>
            <a:endParaRPr lang="en-CA" sz="1000" b="0" dirty="0">
              <a:ea typeface="+mn-ea"/>
            </a:endParaRPr>
          </a:p>
          <a:p>
            <a:pPr eaLnBrk="1" hangingPunct="1">
              <a:defRPr/>
            </a:pPr>
            <a:r>
              <a:rPr lang="en-CA" b="0" dirty="0">
                <a:ea typeface="+mn-ea"/>
              </a:rPr>
              <a:t>Risk factors are the following: </a:t>
            </a:r>
          </a:p>
          <a:p>
            <a:pPr lvl="1" eaLnBrk="1" hangingPunct="1">
              <a:lnSpc>
                <a:spcPct val="110000"/>
              </a:lnSpc>
              <a:defRPr/>
            </a:pPr>
            <a:r>
              <a:rPr lang="en-CA" sz="2000" dirty="0">
                <a:latin typeface="Open Sans"/>
                <a:ea typeface="+mn-ea"/>
                <a:cs typeface="Open Sans"/>
              </a:rPr>
              <a:t>Children with poor control or previous episodes of DKA</a:t>
            </a:r>
          </a:p>
          <a:p>
            <a:pPr lvl="1" eaLnBrk="1" hangingPunct="1">
              <a:lnSpc>
                <a:spcPct val="110000"/>
              </a:lnSpc>
              <a:defRPr/>
            </a:pPr>
            <a:r>
              <a:rPr lang="en-CA" sz="2000" dirty="0" err="1">
                <a:latin typeface="Open Sans"/>
                <a:ea typeface="+mn-ea"/>
                <a:cs typeface="Open Sans"/>
              </a:rPr>
              <a:t>Peripubertal</a:t>
            </a:r>
            <a:r>
              <a:rPr lang="en-CA" sz="2000" dirty="0">
                <a:latin typeface="Open Sans"/>
                <a:ea typeface="+mn-ea"/>
                <a:cs typeface="Open Sans"/>
              </a:rPr>
              <a:t> and adolescent girls</a:t>
            </a:r>
          </a:p>
          <a:p>
            <a:pPr lvl="1" eaLnBrk="1" hangingPunct="1">
              <a:lnSpc>
                <a:spcPct val="110000"/>
              </a:lnSpc>
              <a:defRPr/>
            </a:pPr>
            <a:r>
              <a:rPr lang="en-CA" sz="2000" dirty="0">
                <a:latin typeface="Open Sans"/>
                <a:ea typeface="+mn-ea"/>
                <a:cs typeface="Open Sans"/>
              </a:rPr>
              <a:t>Children on pumps or long-acting insulin analogs</a:t>
            </a:r>
          </a:p>
          <a:p>
            <a:pPr lvl="1" eaLnBrk="1" hangingPunct="1">
              <a:lnSpc>
                <a:spcPct val="110000"/>
              </a:lnSpc>
              <a:defRPr/>
            </a:pPr>
            <a:r>
              <a:rPr lang="en-CA" sz="2000" dirty="0">
                <a:latin typeface="Open Sans"/>
                <a:ea typeface="+mn-ea"/>
                <a:cs typeface="Open Sans"/>
              </a:rPr>
              <a:t>Children with psychiatric disorders, and those with difficult family circumstances</a:t>
            </a:r>
          </a:p>
          <a:p>
            <a:pPr lvl="1" eaLnBrk="1" hangingPunct="1">
              <a:spcBef>
                <a:spcPct val="0"/>
              </a:spcBef>
              <a:buClr>
                <a:schemeClr val="tx2"/>
              </a:buClr>
              <a:buSzPct val="100000"/>
              <a:buFont typeface="Verdana" pitchFamily="34" charset="0"/>
              <a:buNone/>
              <a:defRPr/>
            </a:pPr>
            <a:endParaRPr lang="en-US" dirty="0">
              <a:ea typeface="+mn-ea"/>
            </a:endParaRPr>
          </a:p>
        </p:txBody>
      </p:sp>
      <p:sp>
        <p:nvSpPr>
          <p:cNvPr id="2" name="Down Arrow 1"/>
          <p:cNvSpPr/>
          <p:nvPr/>
        </p:nvSpPr>
        <p:spPr bwMode="auto">
          <a:xfrm>
            <a:off x="4286250" y="1970088"/>
            <a:ext cx="533400" cy="539750"/>
          </a:xfrm>
          <a:prstGeom prst="downArrow">
            <a:avLst/>
          </a:prstGeom>
          <a:solidFill>
            <a:schemeClr val="accent1"/>
          </a:solidFill>
          <a:ln w="9525" cap="flat" cmpd="sng" algn="ctr">
            <a:solidFill>
              <a:srgbClr val="4F81BD"/>
            </a:solidFill>
            <a:prstDash val="solid"/>
            <a:round/>
            <a:headEnd type="none" w="med" len="med"/>
            <a:tailEnd type="none" w="med" len="med"/>
          </a:ln>
          <a:effectLst/>
        </p:spPr>
        <p:txBody>
          <a:bodyPr/>
          <a:lstStyle/>
          <a:p>
            <a:pPr>
              <a:defRPr/>
            </a:pPr>
            <a:endParaRPr lang="en-US" dirty="0">
              <a:ea typeface="MS PGothic" panose="020B0600070205080204" pitchFamily="34" charset="-128"/>
            </a:endParaRPr>
          </a:p>
        </p:txBody>
      </p:sp>
      <p:sp>
        <p:nvSpPr>
          <p:cNvPr id="82947" name="Title 1"/>
          <p:cNvSpPr txBox="1">
            <a:spLocks/>
          </p:cNvSpPr>
          <p:nvPr/>
        </p:nvSpPr>
        <p:spPr bwMode="auto">
          <a:xfrm>
            <a:off x="628650" y="60007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Diabetes Ketoacidosis</a:t>
            </a:r>
          </a:p>
        </p:txBody>
      </p:sp>
      <p:sp>
        <p:nvSpPr>
          <p:cNvPr id="8294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82950" name="Text Box 6"/>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3"/>
          <p:cNvSpPr>
            <a:spLocks noGrp="1" noChangeArrowheads="1"/>
          </p:cNvSpPr>
          <p:nvPr>
            <p:ph type="body" idx="4294967295"/>
          </p:nvPr>
        </p:nvSpPr>
        <p:spPr>
          <a:xfrm>
            <a:off x="838200" y="2090738"/>
            <a:ext cx="7543800" cy="4114800"/>
          </a:xfrm>
        </p:spPr>
        <p:txBody>
          <a:bodyPr/>
          <a:lstStyle/>
          <a:p>
            <a:pPr eaLnBrk="1" hangingPunct="1">
              <a:lnSpc>
                <a:spcPct val="120000"/>
              </a:lnSpc>
            </a:pPr>
            <a:r>
              <a:rPr lang="en-CA" altLang="en-US" b="0">
                <a:ea typeface="MS PGothic" charset="-128"/>
              </a:rPr>
              <a:t>The frequency of DKA in established diabetes can be decreased with education, behavioural intervention, and family support, as well as access to 24-hour telephone services for parents of children with diabetes</a:t>
            </a:r>
          </a:p>
          <a:p>
            <a:pPr lvl="1" eaLnBrk="1" hangingPunct="1">
              <a:lnSpc>
                <a:spcPct val="120000"/>
              </a:lnSpc>
              <a:spcBef>
                <a:spcPct val="0"/>
              </a:spcBef>
              <a:buClr>
                <a:schemeClr val="tx2"/>
              </a:buClr>
              <a:buFont typeface="Verdana" charset="0"/>
              <a:buNone/>
            </a:pPr>
            <a:endParaRPr lang="en-US" altLang="en-US">
              <a:latin typeface="Open Sans" charset="0"/>
              <a:ea typeface="MS PGothic" charset="-128"/>
            </a:endParaRPr>
          </a:p>
        </p:txBody>
      </p:sp>
      <p:sp>
        <p:nvSpPr>
          <p:cNvPr id="84994" name="Title 1"/>
          <p:cNvSpPr txBox="1">
            <a:spLocks/>
          </p:cNvSpPr>
          <p:nvPr/>
        </p:nvSpPr>
        <p:spPr bwMode="auto">
          <a:xfrm>
            <a:off x="628650" y="647700"/>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Diabetes Ketoacidosis: PREVENTION</a:t>
            </a:r>
          </a:p>
        </p:txBody>
      </p:sp>
      <p:sp>
        <p:nvSpPr>
          <p:cNvPr id="8499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84997"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35025" y="1997075"/>
            <a:ext cx="7775575" cy="4114800"/>
          </a:xfrm>
        </p:spPr>
        <p:txBody>
          <a:bodyPr/>
          <a:lstStyle/>
          <a:p>
            <a:pPr eaLnBrk="1" hangingPunct="1">
              <a:lnSpc>
                <a:spcPct val="120000"/>
              </a:lnSpc>
            </a:pPr>
            <a:r>
              <a:rPr lang="en-CA" altLang="en-US" sz="2500" b="0">
                <a:ea typeface="MS PGothic" charset="-128"/>
              </a:rPr>
              <a:t>0.5 to 1.0% of pediatric cases are complicated by cerebral edema which is associated with significant morbidity (21-35%) and mortality (21-24%)  </a:t>
            </a:r>
          </a:p>
          <a:p>
            <a:pPr eaLnBrk="1" hangingPunct="1">
              <a:lnSpc>
                <a:spcPct val="120000"/>
              </a:lnSpc>
            </a:pPr>
            <a:r>
              <a:rPr lang="en-CA" altLang="en-US" sz="2500" b="0">
                <a:ea typeface="MS PGothic" charset="-128"/>
              </a:rPr>
              <a:t>Do </a:t>
            </a:r>
            <a:r>
              <a:rPr lang="en-CA" altLang="en-US" sz="2500" b="0">
                <a:solidFill>
                  <a:srgbClr val="FF0000"/>
                </a:solidFill>
                <a:ea typeface="MS PGothic" charset="-128"/>
              </a:rPr>
              <a:t>NOT</a:t>
            </a:r>
            <a:r>
              <a:rPr lang="en-CA" altLang="en-US" sz="2500" b="0">
                <a:ea typeface="MS PGothic" charset="-128"/>
              </a:rPr>
              <a:t> administer hypotonic fluid rapidly</a:t>
            </a:r>
          </a:p>
          <a:p>
            <a:pPr eaLnBrk="1" hangingPunct="1">
              <a:lnSpc>
                <a:spcPct val="120000"/>
              </a:lnSpc>
            </a:pPr>
            <a:r>
              <a:rPr lang="en-CA" altLang="en-US" sz="2500" b="0">
                <a:ea typeface="MS PGothic" charset="-128"/>
              </a:rPr>
              <a:t>Do </a:t>
            </a:r>
            <a:r>
              <a:rPr lang="en-CA" altLang="en-US" sz="2500" b="0">
                <a:solidFill>
                  <a:srgbClr val="FF0000"/>
                </a:solidFill>
                <a:ea typeface="MS PGothic" charset="-128"/>
              </a:rPr>
              <a:t>NOT</a:t>
            </a:r>
            <a:r>
              <a:rPr lang="en-CA" altLang="en-US" sz="2500" b="0">
                <a:ea typeface="MS PGothic" charset="-128"/>
              </a:rPr>
              <a:t> give IV insulin bolus</a:t>
            </a:r>
          </a:p>
          <a:p>
            <a:pPr eaLnBrk="1" hangingPunct="1">
              <a:lnSpc>
                <a:spcPct val="120000"/>
              </a:lnSpc>
            </a:pPr>
            <a:r>
              <a:rPr lang="en-CA" altLang="en-US" sz="2500" b="0">
                <a:ea typeface="MS PGothic" charset="-128"/>
              </a:rPr>
              <a:t>Start IV insulin infusion </a:t>
            </a:r>
            <a:r>
              <a:rPr lang="en-CA" altLang="en-US" sz="2500" b="0">
                <a:solidFill>
                  <a:srgbClr val="FF0000"/>
                </a:solidFill>
                <a:ea typeface="MS PGothic" charset="-128"/>
              </a:rPr>
              <a:t>1 hour AFTER </a:t>
            </a:r>
            <a:r>
              <a:rPr lang="en-CA" altLang="en-US" sz="2500" b="0">
                <a:ea typeface="MS PGothic" charset="-128"/>
              </a:rPr>
              <a:t>fluid resuscitation has begun</a:t>
            </a:r>
          </a:p>
          <a:p>
            <a:pPr lvl="1" eaLnBrk="1" hangingPunct="1">
              <a:lnSpc>
                <a:spcPct val="120000"/>
              </a:lnSpc>
              <a:spcBef>
                <a:spcPct val="0"/>
              </a:spcBef>
              <a:buClr>
                <a:schemeClr val="tx2"/>
              </a:buClr>
              <a:buFont typeface="Verdana" charset="0"/>
              <a:buNone/>
            </a:pPr>
            <a:endParaRPr lang="en-US" altLang="en-US" sz="2500">
              <a:ea typeface="MS PGothic" charset="-128"/>
            </a:endParaRPr>
          </a:p>
        </p:txBody>
      </p:sp>
      <p:sp>
        <p:nvSpPr>
          <p:cNvPr id="87042" name="Title 1"/>
          <p:cNvSpPr txBox="1">
            <a:spLocks/>
          </p:cNvSpPr>
          <p:nvPr/>
        </p:nvSpPr>
        <p:spPr bwMode="auto">
          <a:xfrm>
            <a:off x="628650" y="647700"/>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Management of DKA: Cerebral Edema</a:t>
            </a:r>
          </a:p>
        </p:txBody>
      </p:sp>
      <p:sp>
        <p:nvSpPr>
          <p:cNvPr id="8704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a:xfrm>
            <a:off x="685800" y="514350"/>
            <a:ext cx="7772400" cy="1143000"/>
          </a:xfrm>
        </p:spPr>
        <p:txBody>
          <a:bodyPr/>
          <a:lstStyle/>
          <a:p>
            <a:pPr eaLnBrk="1" hangingPunct="1"/>
            <a:r>
              <a:rPr lang="en-CA" altLang="en-US" sz="4000">
                <a:ea typeface="MS PGothic" charset="-128"/>
              </a:rPr>
              <a:t>Risk Factors for Developing Cerebral Edema</a:t>
            </a:r>
          </a:p>
        </p:txBody>
      </p:sp>
      <p:sp>
        <p:nvSpPr>
          <p:cNvPr id="89090" name="Content Placeholder 1"/>
          <p:cNvSpPr>
            <a:spLocks noGrp="1"/>
          </p:cNvSpPr>
          <p:nvPr>
            <p:ph idx="1"/>
          </p:nvPr>
        </p:nvSpPr>
        <p:spPr>
          <a:xfrm>
            <a:off x="774700" y="1787525"/>
            <a:ext cx="7772400" cy="4114800"/>
          </a:xfrm>
        </p:spPr>
        <p:txBody>
          <a:bodyPr/>
          <a:lstStyle/>
          <a:p>
            <a:pPr eaLnBrk="1" hangingPunct="1"/>
            <a:r>
              <a:rPr lang="en-US" altLang="en-US" sz="2400" b="0">
                <a:ea typeface="MS PGothic" charset="-128"/>
              </a:rPr>
              <a:t>Younger age (&lt;5 years)</a:t>
            </a:r>
          </a:p>
          <a:p>
            <a:pPr eaLnBrk="1" hangingPunct="1"/>
            <a:r>
              <a:rPr lang="en-US" altLang="en-US" sz="2400" b="0">
                <a:ea typeface="MS PGothic" charset="-128"/>
              </a:rPr>
              <a:t>New-onset diabetes</a:t>
            </a:r>
          </a:p>
          <a:p>
            <a:pPr eaLnBrk="1" hangingPunct="1"/>
            <a:r>
              <a:rPr lang="en-US" altLang="en-US" sz="2400" b="0">
                <a:ea typeface="MS PGothic" charset="-128"/>
              </a:rPr>
              <a:t>High initial serum urea</a:t>
            </a:r>
          </a:p>
          <a:p>
            <a:pPr eaLnBrk="1" hangingPunct="1"/>
            <a:r>
              <a:rPr lang="en-US" altLang="en-US" sz="2400" b="0">
                <a:ea typeface="MS PGothic" charset="-128"/>
              </a:rPr>
              <a:t>Low initial partial pressure or arterial carbon dioxide (pCO2)</a:t>
            </a:r>
          </a:p>
          <a:p>
            <a:pPr eaLnBrk="1" hangingPunct="1"/>
            <a:r>
              <a:rPr lang="en-US" altLang="en-US" sz="2400" b="0">
                <a:ea typeface="MS PGothic" charset="-128"/>
              </a:rPr>
              <a:t>Rapid administration of hypotonic fluids</a:t>
            </a:r>
          </a:p>
          <a:p>
            <a:pPr eaLnBrk="1" hangingPunct="1"/>
            <a:r>
              <a:rPr lang="en-US" altLang="en-US" sz="2400" b="0">
                <a:ea typeface="MS PGothic" charset="-128"/>
              </a:rPr>
              <a:t>IV bolus of insulin</a:t>
            </a:r>
          </a:p>
          <a:p>
            <a:pPr eaLnBrk="1" hangingPunct="1"/>
            <a:r>
              <a:rPr lang="en-US" altLang="en-US" sz="2400" b="0">
                <a:ea typeface="MS PGothic" charset="-128"/>
              </a:rPr>
              <a:t>Early IV insulin infusion (within 1</a:t>
            </a:r>
            <a:r>
              <a:rPr lang="en-US" altLang="en-US" sz="2400" b="0" baseline="30000">
                <a:ea typeface="MS PGothic" charset="-128"/>
              </a:rPr>
              <a:t>st</a:t>
            </a:r>
            <a:r>
              <a:rPr lang="en-US" altLang="en-US" sz="2400" b="0">
                <a:ea typeface="MS PGothic" charset="-128"/>
              </a:rPr>
              <a:t> hour of fluids)</a:t>
            </a:r>
          </a:p>
          <a:p>
            <a:pPr eaLnBrk="1" hangingPunct="1"/>
            <a:r>
              <a:rPr lang="en-US" altLang="en-US" sz="2400" b="0">
                <a:ea typeface="MS PGothic" charset="-128"/>
              </a:rPr>
              <a:t>Failure of serum sodium to rise during treatment</a:t>
            </a:r>
          </a:p>
          <a:p>
            <a:pPr eaLnBrk="1" hangingPunct="1"/>
            <a:r>
              <a:rPr lang="en-US" altLang="en-US" sz="2400" b="0">
                <a:ea typeface="MS PGothic" charset="-128"/>
              </a:rPr>
              <a:t>Use of bicarbonate</a:t>
            </a:r>
          </a:p>
        </p:txBody>
      </p:sp>
      <p:sp>
        <p:nvSpPr>
          <p:cNvPr id="89091"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2"/>
          <p:cNvSpPr txBox="1">
            <a:spLocks/>
          </p:cNvSpPr>
          <p:nvPr/>
        </p:nvSpPr>
        <p:spPr bwMode="auto">
          <a:xfrm>
            <a:off x="368300" y="1641475"/>
            <a:ext cx="23622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lnSpc>
                <a:spcPct val="150000"/>
              </a:lnSpc>
            </a:pPr>
            <a:r>
              <a:rPr lang="en-US" altLang="en-US" sz="2400" b="1">
                <a:solidFill>
                  <a:srgbClr val="203864"/>
                </a:solidFill>
                <a:latin typeface="Open Sans" charset="0"/>
              </a:rPr>
              <a:t>Management of DKA in Children or Adolescents</a:t>
            </a:r>
          </a:p>
        </p:txBody>
      </p:sp>
      <p:pic>
        <p:nvPicPr>
          <p:cNvPr id="9113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8925" y="0"/>
            <a:ext cx="44656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Wave 5"/>
          <p:cNvSpPr>
            <a:spLocks noChangeArrowheads="1"/>
          </p:cNvSpPr>
          <p:nvPr/>
        </p:nvSpPr>
        <p:spPr bwMode="auto">
          <a:xfrm>
            <a:off x="7677150" y="398463"/>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2"/>
          <p:cNvSpPr>
            <a:spLocks noGrp="1"/>
          </p:cNvSpPr>
          <p:nvPr>
            <p:ph type="title"/>
          </p:nvPr>
        </p:nvSpPr>
        <p:spPr>
          <a:xfrm>
            <a:off x="685800" y="608013"/>
            <a:ext cx="7775575" cy="1143000"/>
          </a:xfrm>
        </p:spPr>
        <p:txBody>
          <a:bodyPr/>
          <a:lstStyle/>
          <a:p>
            <a:pPr eaLnBrk="1" hangingPunct="1"/>
            <a:r>
              <a:rPr lang="en-US" altLang="en-US">
                <a:ea typeface="MS PGothic" charset="-128"/>
              </a:rPr>
              <a:t>Management of DKA in Children or Adolescents</a:t>
            </a:r>
          </a:p>
        </p:txBody>
      </p:sp>
      <p:pic>
        <p:nvPicPr>
          <p:cNvPr id="9318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70100"/>
            <a:ext cx="9144000"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93188" name="Wave 5"/>
          <p:cNvSpPr>
            <a:spLocks noChangeArrowheads="1"/>
          </p:cNvSpPr>
          <p:nvPr/>
        </p:nvSpPr>
        <p:spPr bwMode="auto">
          <a:xfrm>
            <a:off x="7677150" y="398463"/>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671638"/>
            <a:ext cx="9144000" cy="44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4" name="Title 2"/>
          <p:cNvSpPr>
            <a:spLocks noGrp="1"/>
          </p:cNvSpPr>
          <p:nvPr>
            <p:ph type="title"/>
          </p:nvPr>
        </p:nvSpPr>
        <p:spPr>
          <a:xfrm>
            <a:off x="685800" y="444500"/>
            <a:ext cx="7775575" cy="1143000"/>
          </a:xfrm>
        </p:spPr>
        <p:txBody>
          <a:bodyPr/>
          <a:lstStyle/>
          <a:p>
            <a:pPr eaLnBrk="1" hangingPunct="1"/>
            <a:r>
              <a:rPr lang="en-US" altLang="en-US">
                <a:ea typeface="MS PGothic" charset="-128"/>
              </a:rPr>
              <a:t>Management of DKA in Children or Adolescents</a:t>
            </a:r>
          </a:p>
        </p:txBody>
      </p:sp>
      <p:pic>
        <p:nvPicPr>
          <p:cNvPr id="95235"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9300" y="3403600"/>
            <a:ext cx="127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9300" y="3403600"/>
            <a:ext cx="12700" cy="5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95238" name="Wave 5"/>
          <p:cNvSpPr>
            <a:spLocks noChangeArrowheads="1"/>
          </p:cNvSpPr>
          <p:nvPr/>
        </p:nvSpPr>
        <p:spPr bwMode="auto">
          <a:xfrm>
            <a:off x="7677150" y="398463"/>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096000"/>
            <a:ext cx="9144000" cy="762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9728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938" y="1147763"/>
            <a:ext cx="84709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Title 2"/>
          <p:cNvSpPr>
            <a:spLocks noGrp="1"/>
          </p:cNvSpPr>
          <p:nvPr>
            <p:ph type="title"/>
          </p:nvPr>
        </p:nvSpPr>
        <p:spPr>
          <a:xfrm>
            <a:off x="685800" y="209550"/>
            <a:ext cx="7775575" cy="1143000"/>
          </a:xfrm>
        </p:spPr>
        <p:txBody>
          <a:bodyPr/>
          <a:lstStyle/>
          <a:p>
            <a:pPr eaLnBrk="1" hangingPunct="1"/>
            <a:r>
              <a:rPr lang="en-US" altLang="en-US" sz="3200">
                <a:ea typeface="MS PGothic" charset="-128"/>
              </a:rPr>
              <a:t>Management of DKA in Children or Adolescents</a:t>
            </a:r>
          </a:p>
        </p:txBody>
      </p:sp>
      <p:sp>
        <p:nvSpPr>
          <p:cNvPr id="97284" name="Text Box 6"/>
          <p:cNvSpPr txBox="1">
            <a:spLocks noChangeArrowheads="1"/>
          </p:cNvSpPr>
          <p:nvPr/>
        </p:nvSpPr>
        <p:spPr bwMode="auto">
          <a:xfrm>
            <a:off x="0" y="-46038"/>
            <a:ext cx="7677150" cy="30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97285" name="Wave 5"/>
          <p:cNvSpPr>
            <a:spLocks noChangeArrowheads="1"/>
          </p:cNvSpPr>
          <p:nvPr/>
        </p:nvSpPr>
        <p:spPr bwMode="auto">
          <a:xfrm>
            <a:off x="8247063" y="23813"/>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p:cNvSpPr>
          <p:nvPr>
            <p:ph type="title" idx="4294967295"/>
          </p:nvPr>
        </p:nvSpPr>
        <p:spPr/>
        <p:txBody>
          <a:bodyPr/>
          <a:lstStyle/>
          <a:p>
            <a:r>
              <a:rPr lang="en-US" altLang="en-US">
                <a:ea typeface="MS PGothic" charset="-128"/>
              </a:rPr>
              <a:t>Recommendation 12</a:t>
            </a:r>
            <a:endParaRPr lang="en-CA" altLang="en-US">
              <a:ea typeface="MS PGothic" charset="-128"/>
            </a:endParaRPr>
          </a:p>
        </p:txBody>
      </p:sp>
      <p:sp>
        <p:nvSpPr>
          <p:cNvPr id="99330" name="Rectangle 3"/>
          <p:cNvSpPr>
            <a:spLocks noGrp="1"/>
          </p:cNvSpPr>
          <p:nvPr>
            <p:ph type="body" idx="4294967295"/>
          </p:nvPr>
        </p:nvSpPr>
        <p:spPr>
          <a:xfrm>
            <a:off x="658813" y="1460500"/>
            <a:ext cx="7886700" cy="4329113"/>
          </a:xfrm>
        </p:spPr>
        <p:txBody>
          <a:bodyPr/>
          <a:lstStyle/>
          <a:p>
            <a:pPr marL="495300" indent="-495300">
              <a:lnSpc>
                <a:spcPct val="100000"/>
              </a:lnSpc>
              <a:buFont typeface="Arial" charset="0"/>
              <a:buNone/>
            </a:pPr>
            <a:r>
              <a:rPr lang="en-US" altLang="en-US" sz="2400">
                <a:ea typeface="MS PGothic" charset="-128"/>
              </a:rPr>
              <a:t>Diabetic Ketoacidosis </a:t>
            </a:r>
            <a:r>
              <a:rPr lang="en-US" altLang="en-US" sz="2000">
                <a:ea typeface="MS PGothic" charset="-128"/>
              </a:rPr>
              <a:t> </a:t>
            </a:r>
          </a:p>
          <a:p>
            <a:pPr marL="495300" indent="-495300">
              <a:lnSpc>
                <a:spcPct val="100000"/>
              </a:lnSpc>
              <a:buFont typeface="Arial" charset="0"/>
              <a:buNone/>
            </a:pPr>
            <a:r>
              <a:rPr lang="en-US" altLang="en-US" sz="2000" b="0">
                <a:ea typeface="MS PGothic" charset="-128"/>
              </a:rPr>
              <a:t>12.  To </a:t>
            </a:r>
            <a:r>
              <a:rPr lang="en-US" altLang="en-US" sz="2000">
                <a:ea typeface="MS PGothic" charset="-128"/>
              </a:rPr>
              <a:t>prevent DKA </a:t>
            </a:r>
            <a:r>
              <a:rPr lang="en-US" altLang="en-US" sz="2000" b="0">
                <a:ea typeface="MS PGothic" charset="-128"/>
              </a:rPr>
              <a:t>in children with diabetes:</a:t>
            </a:r>
          </a:p>
          <a:p>
            <a:pPr marL="839788" lvl="1" indent="-419100">
              <a:lnSpc>
                <a:spcPct val="100000"/>
              </a:lnSpc>
            </a:pPr>
            <a:r>
              <a:rPr lang="en-US" altLang="en-US" sz="2000">
                <a:latin typeface="Open Sans" charset="0"/>
                <a:ea typeface="MS PGothic" charset="-128"/>
              </a:rPr>
              <a:t>Targeted </a:t>
            </a:r>
            <a:r>
              <a:rPr lang="en-US" altLang="en-US" sz="2000" b="1">
                <a:latin typeface="Open Sans" charset="0"/>
                <a:ea typeface="MS PGothic" charset="-128"/>
              </a:rPr>
              <a:t>public awareness campaigns </a:t>
            </a:r>
            <a:r>
              <a:rPr lang="en-US" altLang="en-US" sz="2000">
                <a:latin typeface="Open Sans" charset="0"/>
                <a:ea typeface="MS PGothic" charset="-128"/>
              </a:rPr>
              <a:t>should be considered to educate parents, other caregivers (e.g., teachers), and healthcare providers about the early symptoms of diabetes </a:t>
            </a:r>
            <a:r>
              <a:rPr lang="en-US" altLang="en-US" sz="1600">
                <a:latin typeface="Open Sans" charset="0"/>
                <a:ea typeface="MS PGothic" charset="-128"/>
              </a:rPr>
              <a:t>[Grade C, Level 3]</a:t>
            </a:r>
          </a:p>
          <a:p>
            <a:pPr marL="839788" lvl="1" indent="-419100">
              <a:lnSpc>
                <a:spcPct val="100000"/>
              </a:lnSpc>
            </a:pPr>
            <a:r>
              <a:rPr lang="en-US" altLang="en-US" sz="2000" b="1">
                <a:latin typeface="Open Sans" charset="0"/>
                <a:ea typeface="MS PGothic" charset="-128"/>
              </a:rPr>
              <a:t>Immediate assessment of ketone and acid-base </a:t>
            </a:r>
            <a:r>
              <a:rPr lang="en-US" altLang="en-US" sz="2000">
                <a:latin typeface="Open Sans" charset="0"/>
                <a:ea typeface="MS PGothic" charset="-128"/>
              </a:rPr>
              <a:t>status should be done in any child presenting with new onset diabetes </a:t>
            </a:r>
            <a:r>
              <a:rPr lang="en-US" altLang="en-US" sz="1600">
                <a:latin typeface="Open Sans" charset="0"/>
                <a:ea typeface="MS PGothic" charset="-128"/>
              </a:rPr>
              <a:t>[Grade D, Consensus]</a:t>
            </a:r>
          </a:p>
          <a:p>
            <a:pPr marL="839788" lvl="1" indent="-419100">
              <a:lnSpc>
                <a:spcPct val="100000"/>
              </a:lnSpc>
            </a:pPr>
            <a:r>
              <a:rPr lang="en-US" altLang="en-US" sz="2000">
                <a:latin typeface="Open Sans" charset="0"/>
                <a:ea typeface="MS PGothic" charset="-128"/>
              </a:rPr>
              <a:t>Comprehensive </a:t>
            </a:r>
            <a:r>
              <a:rPr lang="en-US" altLang="en-US" sz="2000" b="1">
                <a:latin typeface="Open Sans" charset="0"/>
                <a:ea typeface="MS PGothic" charset="-128"/>
              </a:rPr>
              <a:t>education and support services </a:t>
            </a:r>
            <a:r>
              <a:rPr lang="en-US" altLang="en-US" sz="1600">
                <a:latin typeface="Open Sans" charset="0"/>
                <a:ea typeface="MS PGothic" charset="-128"/>
              </a:rPr>
              <a:t>[Grade C, Level 3],</a:t>
            </a:r>
            <a:r>
              <a:rPr lang="en-US" altLang="en-US" sz="2000">
                <a:latin typeface="Open Sans" charset="0"/>
                <a:ea typeface="MS PGothic" charset="-128"/>
              </a:rPr>
              <a:t> as well as </a:t>
            </a:r>
            <a:r>
              <a:rPr lang="en-US" altLang="en-US" sz="2000" b="1">
                <a:latin typeface="Open Sans" charset="0"/>
                <a:ea typeface="MS PGothic" charset="-128"/>
              </a:rPr>
              <a:t>24-hour telephone services </a:t>
            </a:r>
            <a:r>
              <a:rPr lang="en-US" altLang="en-US" sz="1600">
                <a:latin typeface="Open Sans" charset="0"/>
                <a:ea typeface="MS PGothic" charset="-128"/>
              </a:rPr>
              <a:t>[Grade C, Level 3],</a:t>
            </a:r>
            <a:r>
              <a:rPr lang="en-US" altLang="en-US" sz="2000">
                <a:latin typeface="Open Sans" charset="0"/>
                <a:ea typeface="MS PGothic" charset="-128"/>
              </a:rPr>
              <a:t> should be available for families of children with diabetes</a:t>
            </a:r>
          </a:p>
          <a:p>
            <a:pPr marL="495300" indent="-495300">
              <a:lnSpc>
                <a:spcPct val="100000"/>
              </a:lnSpc>
              <a:buFont typeface="Arial" charset="0"/>
              <a:buNone/>
            </a:pPr>
            <a:endParaRPr lang="en-US" altLang="en-US" sz="2000" b="0">
              <a:ea typeface="MS PGothic" charset="-128"/>
            </a:endParaRPr>
          </a:p>
        </p:txBody>
      </p:sp>
      <p:sp>
        <p:nvSpPr>
          <p:cNvPr id="99331"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99333"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idx="4294967295"/>
          </p:nvPr>
        </p:nvSpPr>
        <p:spPr>
          <a:xfrm>
            <a:off x="685800" y="609600"/>
            <a:ext cx="7772400" cy="1144588"/>
          </a:xfrm>
        </p:spPr>
        <p:txBody>
          <a:bodyPr/>
          <a:lstStyle/>
          <a:p>
            <a:pPr eaLnBrk="1" hangingPunct="1"/>
            <a:r>
              <a:rPr lang="en-CA" altLang="en-US">
                <a:ea typeface="MS PGothic" charset="-128"/>
              </a:rPr>
              <a:t>Introduction</a:t>
            </a:r>
            <a:endParaRPr lang="en-US" altLang="en-US">
              <a:ea typeface="MS PGothic" charset="-128"/>
            </a:endParaRPr>
          </a:p>
        </p:txBody>
      </p:sp>
      <p:sp>
        <p:nvSpPr>
          <p:cNvPr id="21506" name="Rectangle 3"/>
          <p:cNvSpPr>
            <a:spLocks noGrp="1" noChangeArrowheads="1"/>
          </p:cNvSpPr>
          <p:nvPr>
            <p:ph type="body" idx="4294967295"/>
          </p:nvPr>
        </p:nvSpPr>
        <p:spPr>
          <a:xfrm>
            <a:off x="762000" y="1600200"/>
            <a:ext cx="7775575" cy="4114800"/>
          </a:xfrm>
        </p:spPr>
        <p:txBody>
          <a:bodyPr/>
          <a:lstStyle/>
          <a:p>
            <a:pPr marL="457200" indent="-457200" eaLnBrk="1" hangingPunct="1">
              <a:lnSpc>
                <a:spcPct val="120000"/>
              </a:lnSpc>
            </a:pPr>
            <a:r>
              <a:rPr lang="en-CA" altLang="en-US" b="0">
                <a:ea typeface="MS PGothic" charset="-128"/>
              </a:rPr>
              <a:t>Diabetes mellitus is the most common endocrine disease and one of the most common chronic conditions in children</a:t>
            </a:r>
          </a:p>
          <a:p>
            <a:pPr marL="457200" indent="-457200" eaLnBrk="1" hangingPunct="1">
              <a:lnSpc>
                <a:spcPct val="120000"/>
              </a:lnSpc>
            </a:pPr>
            <a:r>
              <a:rPr lang="en-CA" altLang="en-US" b="0">
                <a:ea typeface="MS PGothic" charset="-128"/>
              </a:rPr>
              <a:t>Type 2 diabetes and other types of diabetes, including genetic defects of beta cell function, such as maturity-onset diabetes of the young, are being increasingly recognized in children and should be considered when clinical presentation is atypical for type 1 diabetes</a:t>
            </a:r>
          </a:p>
          <a:p>
            <a:pPr marL="457200" indent="-457200" eaLnBrk="1" hangingPunct="1">
              <a:lnSpc>
                <a:spcPct val="120000"/>
              </a:lnSpc>
            </a:pPr>
            <a:endParaRPr lang="en-US" altLang="en-US" sz="1000" b="0">
              <a:ea typeface="MS PGothic" charset="-128"/>
            </a:endParaRPr>
          </a:p>
        </p:txBody>
      </p:sp>
      <p:sp>
        <p:nvSpPr>
          <p:cNvPr id="21507"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p:cNvSpPr>
          <p:nvPr>
            <p:ph type="title" idx="4294967295"/>
          </p:nvPr>
        </p:nvSpPr>
        <p:spPr/>
        <p:txBody>
          <a:bodyPr/>
          <a:lstStyle/>
          <a:p>
            <a:r>
              <a:rPr lang="en-US" altLang="en-US">
                <a:ea typeface="MS PGothic" charset="-128"/>
              </a:rPr>
              <a:t>Recommendation 13</a:t>
            </a:r>
            <a:endParaRPr lang="en-CA" altLang="en-US">
              <a:ea typeface="MS PGothic" charset="-128"/>
            </a:endParaRPr>
          </a:p>
        </p:txBody>
      </p:sp>
      <p:sp>
        <p:nvSpPr>
          <p:cNvPr id="100354" name="Rectangle 3"/>
          <p:cNvSpPr>
            <a:spLocks noGrp="1"/>
          </p:cNvSpPr>
          <p:nvPr>
            <p:ph type="body" idx="4294967295"/>
          </p:nvPr>
        </p:nvSpPr>
        <p:spPr>
          <a:xfrm>
            <a:off x="695325" y="1625600"/>
            <a:ext cx="7886700" cy="4329113"/>
          </a:xfrm>
        </p:spPr>
        <p:txBody>
          <a:bodyPr/>
          <a:lstStyle/>
          <a:p>
            <a:pPr marL="495300" indent="-495300">
              <a:lnSpc>
                <a:spcPct val="100000"/>
              </a:lnSpc>
              <a:buFont typeface="Arial" charset="0"/>
              <a:buNone/>
            </a:pPr>
            <a:r>
              <a:rPr lang="en-US" altLang="en-US" sz="2400">
                <a:ea typeface="MS PGothic" charset="-128"/>
              </a:rPr>
              <a:t>Diabetic Ketoacidosis</a:t>
            </a:r>
            <a:r>
              <a:rPr lang="en-US" altLang="en-US" sz="2400" b="0">
                <a:ea typeface="MS PGothic" charset="-128"/>
              </a:rPr>
              <a:t>  </a:t>
            </a:r>
          </a:p>
          <a:p>
            <a:pPr marL="495300" indent="-495300">
              <a:lnSpc>
                <a:spcPct val="100000"/>
              </a:lnSpc>
              <a:spcBef>
                <a:spcPts val="900"/>
              </a:spcBef>
              <a:buFont typeface="Arial" charset="0"/>
              <a:buNone/>
            </a:pPr>
            <a:r>
              <a:rPr lang="en-US" altLang="en-US" sz="2400" b="0">
                <a:ea typeface="MS PGothic" charset="-128"/>
              </a:rPr>
              <a:t>13.  DKA in children should be treated according to </a:t>
            </a:r>
            <a:r>
              <a:rPr lang="en-US" altLang="en-US" sz="2400">
                <a:ea typeface="MS PGothic" charset="-128"/>
              </a:rPr>
              <a:t>pediatric-speciﬁc protocols </a:t>
            </a:r>
            <a:r>
              <a:rPr lang="en-US" altLang="en-US" sz="2000" b="0">
                <a:ea typeface="MS PGothic" charset="-128"/>
              </a:rPr>
              <a:t>[Grade D, Consensus].</a:t>
            </a:r>
            <a:r>
              <a:rPr lang="en-US" altLang="en-US" sz="2400" b="0">
                <a:ea typeface="MS PGothic" charset="-128"/>
              </a:rPr>
              <a:t> If appropriate expertise/facilities are not available locally, there should be </a:t>
            </a:r>
            <a:r>
              <a:rPr lang="en-US" altLang="en-US" sz="2400">
                <a:ea typeface="MS PGothic" charset="-128"/>
              </a:rPr>
              <a:t>immediate consultation with a centre with expertise </a:t>
            </a:r>
            <a:r>
              <a:rPr lang="en-US" altLang="en-US" sz="2400" b="0">
                <a:ea typeface="MS PGothic" charset="-128"/>
              </a:rPr>
              <a:t>in pediatric diabetes </a:t>
            </a:r>
            <a:r>
              <a:rPr lang="en-US" altLang="en-US" sz="2000" b="0">
                <a:ea typeface="MS PGothic" charset="-128"/>
              </a:rPr>
              <a:t>[Grade D, Consensus]</a:t>
            </a:r>
          </a:p>
          <a:p>
            <a:pPr marL="495300" indent="-495300">
              <a:lnSpc>
                <a:spcPct val="100000"/>
              </a:lnSpc>
              <a:buFont typeface="Arial" charset="0"/>
              <a:buNone/>
            </a:pPr>
            <a:endParaRPr lang="en-US" altLang="en-US" sz="2000" b="0">
              <a:ea typeface="MS PGothic" charset="-128"/>
            </a:endParaRPr>
          </a:p>
        </p:txBody>
      </p:sp>
      <p:sp>
        <p:nvSpPr>
          <p:cNvPr id="10035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00357"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p:cNvSpPr>
          <p:nvPr>
            <p:ph type="title" idx="4294967295"/>
          </p:nvPr>
        </p:nvSpPr>
        <p:spPr/>
        <p:txBody>
          <a:bodyPr/>
          <a:lstStyle/>
          <a:p>
            <a:r>
              <a:rPr lang="en-US" altLang="en-US">
                <a:ea typeface="MS PGothic" charset="-128"/>
              </a:rPr>
              <a:t>Recommendation 14</a:t>
            </a:r>
            <a:endParaRPr lang="en-CA" altLang="en-US">
              <a:ea typeface="MS PGothic" charset="-128"/>
            </a:endParaRPr>
          </a:p>
        </p:txBody>
      </p:sp>
      <p:sp>
        <p:nvSpPr>
          <p:cNvPr id="101378" name="Rectangle 3"/>
          <p:cNvSpPr>
            <a:spLocks noGrp="1"/>
          </p:cNvSpPr>
          <p:nvPr>
            <p:ph type="body" idx="4294967295"/>
          </p:nvPr>
        </p:nvSpPr>
        <p:spPr>
          <a:xfrm>
            <a:off x="706438" y="1625600"/>
            <a:ext cx="7886700" cy="4329113"/>
          </a:xfrm>
        </p:spPr>
        <p:txBody>
          <a:bodyPr/>
          <a:lstStyle/>
          <a:p>
            <a:pPr marL="495300" indent="-495300">
              <a:lnSpc>
                <a:spcPct val="110000"/>
              </a:lnSpc>
              <a:buFont typeface="Arial" charset="0"/>
              <a:buNone/>
            </a:pPr>
            <a:r>
              <a:rPr lang="en-US" altLang="en-US" sz="2400">
                <a:ea typeface="MS PGothic" charset="-128"/>
              </a:rPr>
              <a:t>Diabetic Ketoacidosis</a:t>
            </a:r>
            <a:r>
              <a:rPr lang="en-US" altLang="en-US" sz="2400" b="0">
                <a:ea typeface="MS PGothic" charset="-128"/>
              </a:rPr>
              <a:t>  </a:t>
            </a:r>
          </a:p>
          <a:p>
            <a:pPr marL="495300" indent="-495300">
              <a:lnSpc>
                <a:spcPct val="110000"/>
              </a:lnSpc>
              <a:spcBef>
                <a:spcPts val="900"/>
              </a:spcBef>
              <a:buFont typeface="Arial" charset="0"/>
              <a:buNone/>
            </a:pPr>
            <a:r>
              <a:rPr lang="en-US" altLang="en-US" sz="2400" b="0">
                <a:ea typeface="MS PGothic" charset="-128"/>
              </a:rPr>
              <a:t>14. In children in DKA, </a:t>
            </a:r>
            <a:r>
              <a:rPr lang="en-US" altLang="en-US" sz="2400">
                <a:ea typeface="MS PGothic" charset="-128"/>
              </a:rPr>
              <a:t>rapid administration of hypotonic ﬂuids should be avoided </a:t>
            </a:r>
            <a:r>
              <a:rPr lang="en-US" altLang="en-US" sz="2000" b="0">
                <a:ea typeface="MS PGothic" charset="-128"/>
              </a:rPr>
              <a:t>[Grade D, Level 4].</a:t>
            </a:r>
            <a:r>
              <a:rPr lang="en-US" altLang="en-US" sz="2400" b="0">
                <a:ea typeface="MS PGothic" charset="-128"/>
              </a:rPr>
              <a:t> Circulatory compromise should be treated with only enough isotonic ﬂuids to correct circulatory inadequacy </a:t>
            </a:r>
            <a:r>
              <a:rPr lang="en-US" altLang="en-US" sz="2000" b="0">
                <a:ea typeface="MS PGothic" charset="-128"/>
              </a:rPr>
              <a:t>[Grade D, Consensus].</a:t>
            </a:r>
            <a:r>
              <a:rPr lang="en-US" altLang="en-US" sz="2400" b="0">
                <a:ea typeface="MS PGothic" charset="-128"/>
              </a:rPr>
              <a:t> </a:t>
            </a:r>
            <a:r>
              <a:rPr lang="en-US" altLang="en-US" sz="2400">
                <a:ea typeface="MS PGothic" charset="-128"/>
              </a:rPr>
              <a:t>Replacement of fluid deficit  should be extended over a 48-hour </a:t>
            </a:r>
            <a:r>
              <a:rPr lang="en-US" altLang="en-US" sz="2400" b="0">
                <a:ea typeface="MS PGothic" charset="-128"/>
              </a:rPr>
              <a:t>period with regular reassessments of ﬂuid status </a:t>
            </a:r>
            <a:r>
              <a:rPr lang="en-US" altLang="en-US" sz="2000" b="0">
                <a:ea typeface="MS PGothic" charset="-128"/>
              </a:rPr>
              <a:t>[Grade D, Level 4]</a:t>
            </a:r>
          </a:p>
        </p:txBody>
      </p:sp>
      <p:sp>
        <p:nvSpPr>
          <p:cNvPr id="101379"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01381"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p:cNvSpPr>
          <p:nvPr>
            <p:ph type="title" idx="4294967295"/>
          </p:nvPr>
        </p:nvSpPr>
        <p:spPr/>
        <p:txBody>
          <a:bodyPr/>
          <a:lstStyle/>
          <a:p>
            <a:r>
              <a:rPr lang="en-US" altLang="en-US">
                <a:ea typeface="MS PGothic" charset="-128"/>
              </a:rPr>
              <a:t>Recommendation 15</a:t>
            </a:r>
            <a:endParaRPr lang="en-CA" altLang="en-US">
              <a:ea typeface="MS PGothic" charset="-128"/>
            </a:endParaRPr>
          </a:p>
        </p:txBody>
      </p:sp>
      <p:sp>
        <p:nvSpPr>
          <p:cNvPr id="102402" name="Rectangle 3"/>
          <p:cNvSpPr>
            <a:spLocks noGrp="1"/>
          </p:cNvSpPr>
          <p:nvPr>
            <p:ph type="body" idx="4294967295"/>
          </p:nvPr>
        </p:nvSpPr>
        <p:spPr>
          <a:xfrm>
            <a:off x="635000" y="1555750"/>
            <a:ext cx="7886700" cy="4329113"/>
          </a:xfrm>
        </p:spPr>
        <p:txBody>
          <a:bodyPr/>
          <a:lstStyle/>
          <a:p>
            <a:pPr marL="495300" indent="-495300">
              <a:lnSpc>
                <a:spcPct val="110000"/>
              </a:lnSpc>
              <a:buFont typeface="Arial" charset="0"/>
              <a:buNone/>
            </a:pPr>
            <a:r>
              <a:rPr lang="en-US" altLang="en-US" sz="2400">
                <a:ea typeface="MS PGothic" charset="-128"/>
              </a:rPr>
              <a:t>Diabetic Ketoacidosis</a:t>
            </a:r>
            <a:r>
              <a:rPr lang="en-US" altLang="en-US" sz="2400" b="0">
                <a:ea typeface="MS PGothic" charset="-128"/>
              </a:rPr>
              <a:t>  </a:t>
            </a:r>
          </a:p>
          <a:p>
            <a:pPr marL="495300" indent="-495300">
              <a:lnSpc>
                <a:spcPct val="110000"/>
              </a:lnSpc>
              <a:spcBef>
                <a:spcPts val="900"/>
              </a:spcBef>
              <a:buFont typeface="Arial" charset="0"/>
              <a:buNone/>
            </a:pPr>
            <a:r>
              <a:rPr lang="en-US" altLang="en-US" sz="2400" b="0">
                <a:ea typeface="MS PGothic" charset="-128"/>
              </a:rPr>
              <a:t>15. In children in DKA, an </a:t>
            </a:r>
            <a:r>
              <a:rPr lang="en-US" altLang="en-US" sz="2400">
                <a:ea typeface="MS PGothic" charset="-128"/>
              </a:rPr>
              <a:t>intravenous insulin bolus should not be given</a:t>
            </a:r>
            <a:r>
              <a:rPr lang="en-US" altLang="en-US" sz="2400" b="0">
                <a:ea typeface="MS PGothic" charset="-128"/>
              </a:rPr>
              <a:t> </a:t>
            </a:r>
            <a:r>
              <a:rPr lang="en-US" altLang="en-US" sz="2000" b="0">
                <a:ea typeface="MS PGothic" charset="-128"/>
              </a:rPr>
              <a:t>[Grade D, Consensus].</a:t>
            </a:r>
            <a:r>
              <a:rPr lang="en-US" altLang="en-US" sz="2400" b="0">
                <a:ea typeface="MS PGothic" charset="-128"/>
              </a:rPr>
              <a:t> The </a:t>
            </a:r>
            <a:r>
              <a:rPr lang="en-US" altLang="en-US" sz="2400">
                <a:ea typeface="MS PGothic" charset="-128"/>
              </a:rPr>
              <a:t>insulin infusion should not be started for at least 1 hour after starting ﬂuid replacement </a:t>
            </a:r>
            <a:r>
              <a:rPr lang="en-US" altLang="en-US" sz="2400" b="0">
                <a:ea typeface="MS PGothic" charset="-128"/>
              </a:rPr>
              <a:t>therapy </a:t>
            </a:r>
            <a:r>
              <a:rPr lang="en-US" altLang="en-US" sz="2000" b="0">
                <a:ea typeface="MS PGothic" charset="-128"/>
              </a:rPr>
              <a:t>[Grade D, Level 4].</a:t>
            </a:r>
            <a:r>
              <a:rPr lang="en-US" altLang="en-US" sz="2400" b="0">
                <a:ea typeface="MS PGothic" charset="-128"/>
              </a:rPr>
              <a:t> An intravenous infusion of short-acting insulin should be used at an initial dose of </a:t>
            </a:r>
            <a:r>
              <a:rPr lang="en-US" altLang="en-US" sz="2400">
                <a:ea typeface="MS PGothic" charset="-128"/>
              </a:rPr>
              <a:t>0.05 to 0.1 units/kg/h</a:t>
            </a:r>
            <a:r>
              <a:rPr lang="en-US" altLang="en-US" sz="2400" b="0">
                <a:ea typeface="MS PGothic" charset="-128"/>
              </a:rPr>
              <a:t>, depending on the clinical situation </a:t>
            </a:r>
            <a:r>
              <a:rPr lang="en-US" altLang="en-US" sz="2000" b="0">
                <a:ea typeface="MS PGothic" charset="-128"/>
              </a:rPr>
              <a:t>[Grade A, Level 1A]</a:t>
            </a:r>
          </a:p>
        </p:txBody>
      </p:sp>
      <p:sp>
        <p:nvSpPr>
          <p:cNvPr id="102403"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02405"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idx="4294967295"/>
          </p:nvPr>
        </p:nvSpPr>
        <p:spPr/>
        <p:txBody>
          <a:bodyPr/>
          <a:lstStyle/>
          <a:p>
            <a:r>
              <a:rPr lang="en-US" altLang="en-US">
                <a:ea typeface="MS PGothic" charset="-128"/>
              </a:rPr>
              <a:t>Recommendation 16</a:t>
            </a:r>
            <a:endParaRPr lang="en-CA" altLang="en-US">
              <a:ea typeface="MS PGothic" charset="-128"/>
            </a:endParaRPr>
          </a:p>
        </p:txBody>
      </p:sp>
      <p:sp>
        <p:nvSpPr>
          <p:cNvPr id="103426" name="Rectangle 3"/>
          <p:cNvSpPr>
            <a:spLocks noGrp="1"/>
          </p:cNvSpPr>
          <p:nvPr>
            <p:ph type="body" idx="4294967295"/>
          </p:nvPr>
        </p:nvSpPr>
        <p:spPr>
          <a:xfrm>
            <a:off x="658813" y="1590675"/>
            <a:ext cx="7886700" cy="4329113"/>
          </a:xfrm>
        </p:spPr>
        <p:txBody>
          <a:bodyPr/>
          <a:lstStyle/>
          <a:p>
            <a:pPr marL="495300" indent="-495300">
              <a:lnSpc>
                <a:spcPct val="110000"/>
              </a:lnSpc>
              <a:buFont typeface="Arial" charset="0"/>
              <a:buNone/>
            </a:pPr>
            <a:r>
              <a:rPr lang="en-US" altLang="en-US" sz="2400">
                <a:ea typeface="MS PGothic" charset="-128"/>
              </a:rPr>
              <a:t>Diabetic Ketoacidosis</a:t>
            </a:r>
            <a:r>
              <a:rPr lang="en-US" altLang="en-US" sz="2400" b="0">
                <a:ea typeface="MS PGothic" charset="-128"/>
              </a:rPr>
              <a:t>  </a:t>
            </a:r>
          </a:p>
          <a:p>
            <a:pPr marL="495300" indent="-495300">
              <a:lnSpc>
                <a:spcPct val="110000"/>
              </a:lnSpc>
              <a:spcBef>
                <a:spcPts val="900"/>
              </a:spcBef>
              <a:buFont typeface="Arial" charset="0"/>
              <a:buNone/>
            </a:pPr>
            <a:r>
              <a:rPr lang="en-US" altLang="en-US" sz="2400" b="0">
                <a:ea typeface="MS PGothic" charset="-128"/>
              </a:rPr>
              <a:t>16. In children in DKA, once </a:t>
            </a:r>
            <a:r>
              <a:rPr lang="en-US" altLang="en-US" sz="2400">
                <a:ea typeface="MS PGothic" charset="-128"/>
              </a:rPr>
              <a:t>blood glucose reaches ≤17.0 mmol/L, intravenous dextrose should be started </a:t>
            </a:r>
            <a:r>
              <a:rPr lang="en-US" altLang="en-US" sz="2400" b="0">
                <a:ea typeface="MS PGothic" charset="-128"/>
              </a:rPr>
              <a:t>to prevent hypoglycemia. The dextrose infusion should be increased, rather than reducing insulin, to prevent rapid decreases in glucose. The insulin infusion should be maintained until pH normalizes and ketones have mostly cleared </a:t>
            </a:r>
            <a:r>
              <a:rPr lang="en-US" altLang="en-US" sz="2000" b="0">
                <a:ea typeface="MS PGothic" charset="-128"/>
              </a:rPr>
              <a:t>[Grade D, Consensus]</a:t>
            </a:r>
          </a:p>
        </p:txBody>
      </p:sp>
      <p:sp>
        <p:nvSpPr>
          <p:cNvPr id="103427"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0342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
        <p:nvSpPr>
          <p:cNvPr id="103430" name="Text Box 6"/>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p:cNvSpPr>
          <p:nvPr>
            <p:ph type="title" idx="4294967295"/>
          </p:nvPr>
        </p:nvSpPr>
        <p:spPr/>
        <p:txBody>
          <a:bodyPr/>
          <a:lstStyle/>
          <a:p>
            <a:r>
              <a:rPr lang="en-US" altLang="en-US">
                <a:ea typeface="MS PGothic" charset="-128"/>
              </a:rPr>
              <a:t>Recommendation 17-18</a:t>
            </a:r>
            <a:endParaRPr lang="en-CA" altLang="en-US">
              <a:ea typeface="MS PGothic" charset="-128"/>
            </a:endParaRPr>
          </a:p>
        </p:txBody>
      </p:sp>
      <p:sp>
        <p:nvSpPr>
          <p:cNvPr id="104450" name="Rectangle 3"/>
          <p:cNvSpPr>
            <a:spLocks noGrp="1"/>
          </p:cNvSpPr>
          <p:nvPr>
            <p:ph type="body" idx="4294967295"/>
          </p:nvPr>
        </p:nvSpPr>
        <p:spPr>
          <a:xfrm>
            <a:off x="658813" y="1625600"/>
            <a:ext cx="7886700" cy="4329113"/>
          </a:xfrm>
        </p:spPr>
        <p:txBody>
          <a:bodyPr/>
          <a:lstStyle/>
          <a:p>
            <a:pPr marL="495300" indent="-495300">
              <a:lnSpc>
                <a:spcPct val="100000"/>
              </a:lnSpc>
              <a:buFont typeface="Arial" charset="0"/>
              <a:buNone/>
            </a:pPr>
            <a:r>
              <a:rPr lang="en-US" altLang="en-US" sz="2400">
                <a:ea typeface="MS PGothic" charset="-128"/>
              </a:rPr>
              <a:t>Diabetic Ketoacidosis</a:t>
            </a:r>
          </a:p>
          <a:p>
            <a:pPr marL="495300" indent="-495300">
              <a:lnSpc>
                <a:spcPct val="100000"/>
              </a:lnSpc>
              <a:buFont typeface="Arial" charset="0"/>
              <a:buAutoNum type="arabicPeriod" startAt="17"/>
            </a:pPr>
            <a:r>
              <a:rPr lang="en-US" altLang="en-US" sz="2400" b="0">
                <a:ea typeface="MS PGothic" charset="-128"/>
              </a:rPr>
              <a:t>In children in DKA, administration of </a:t>
            </a:r>
            <a:r>
              <a:rPr lang="en-US" altLang="en-US" sz="2400">
                <a:ea typeface="MS PGothic" charset="-128"/>
              </a:rPr>
              <a:t>sodium bicarbonate should be avoided </a:t>
            </a:r>
            <a:r>
              <a:rPr lang="en-US" altLang="en-US" sz="2400" b="0">
                <a:ea typeface="MS PGothic" charset="-128"/>
              </a:rPr>
              <a:t>except in extreme circulatory compromise, as this may contribute to cerebral edema </a:t>
            </a:r>
            <a:r>
              <a:rPr lang="en-US" altLang="en-US" sz="2000" b="0">
                <a:ea typeface="MS PGothic" charset="-128"/>
              </a:rPr>
              <a:t>[Grade D, Level 4]</a:t>
            </a:r>
          </a:p>
          <a:p>
            <a:pPr marL="495300" indent="-495300">
              <a:lnSpc>
                <a:spcPct val="100000"/>
              </a:lnSpc>
              <a:buFont typeface="Arial" charset="0"/>
              <a:buAutoNum type="arabicPeriod" startAt="17"/>
            </a:pPr>
            <a:endParaRPr lang="en-US" altLang="en-US" sz="2000" b="0">
              <a:ea typeface="MS PGothic" charset="-128"/>
            </a:endParaRPr>
          </a:p>
          <a:p>
            <a:pPr marL="495300" indent="-495300">
              <a:lnSpc>
                <a:spcPct val="100000"/>
              </a:lnSpc>
              <a:buFont typeface="Arial" charset="0"/>
              <a:buAutoNum type="arabicPeriod" startAt="17"/>
            </a:pPr>
            <a:r>
              <a:rPr lang="en-US" altLang="en-US" sz="2400" b="0">
                <a:ea typeface="MS PGothic" charset="-128"/>
              </a:rPr>
              <a:t>In children in DKA, either </a:t>
            </a:r>
            <a:r>
              <a:rPr lang="en-US" altLang="en-US" sz="2400">
                <a:ea typeface="MS PGothic" charset="-128"/>
              </a:rPr>
              <a:t>mannitol or hypertonic saline may be used</a:t>
            </a:r>
            <a:r>
              <a:rPr lang="en-US" altLang="en-US" sz="2400" b="0">
                <a:ea typeface="MS PGothic" charset="-128"/>
              </a:rPr>
              <a:t> in the treatment of </a:t>
            </a:r>
            <a:r>
              <a:rPr lang="en-US" altLang="en-US" sz="2400">
                <a:ea typeface="MS PGothic" charset="-128"/>
              </a:rPr>
              <a:t>cerebral edema</a:t>
            </a:r>
            <a:r>
              <a:rPr lang="en-US" altLang="en-US" sz="2400" b="0">
                <a:ea typeface="MS PGothic" charset="-128"/>
              </a:rPr>
              <a:t> </a:t>
            </a:r>
            <a:r>
              <a:rPr lang="en-US" altLang="en-US" sz="2000" b="0">
                <a:ea typeface="MS PGothic" charset="-128"/>
              </a:rPr>
              <a:t>[Grade D, Level 4]</a:t>
            </a:r>
          </a:p>
          <a:p>
            <a:pPr marL="495300" indent="-495300">
              <a:lnSpc>
                <a:spcPct val="100000"/>
              </a:lnSpc>
              <a:buFont typeface="Arial" charset="0"/>
              <a:buNone/>
            </a:pPr>
            <a:r>
              <a:rPr lang="en-US" altLang="en-US" sz="2400" b="0">
                <a:ea typeface="MS PGothic" charset="-128"/>
              </a:rPr>
              <a:t>  </a:t>
            </a:r>
          </a:p>
        </p:txBody>
      </p:sp>
      <p:sp>
        <p:nvSpPr>
          <p:cNvPr id="104451"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0445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
        <p:nvSpPr>
          <p:cNvPr id="104454" name="Text Box 6"/>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3"/>
          <p:cNvSpPr>
            <a:spLocks noGrp="1" noChangeArrowheads="1"/>
          </p:cNvSpPr>
          <p:nvPr>
            <p:ph type="body" idx="4294967295"/>
          </p:nvPr>
        </p:nvSpPr>
        <p:spPr>
          <a:xfrm>
            <a:off x="790575" y="1941513"/>
            <a:ext cx="7543800" cy="4114800"/>
          </a:xfrm>
        </p:spPr>
        <p:txBody>
          <a:bodyPr/>
          <a:lstStyle/>
          <a:p>
            <a:pPr eaLnBrk="1" hangingPunct="1">
              <a:lnSpc>
                <a:spcPct val="120000"/>
              </a:lnSpc>
            </a:pPr>
            <a:r>
              <a:rPr lang="en-CA" altLang="en-US" b="0">
                <a:ea typeface="MS PGothic" charset="-128"/>
              </a:rPr>
              <a:t>Nephropathy, retinopathy, neuropathy and hypertension are rare in pediatric diabetes </a:t>
            </a:r>
          </a:p>
          <a:p>
            <a:pPr eaLnBrk="1" hangingPunct="1">
              <a:lnSpc>
                <a:spcPct val="120000"/>
              </a:lnSpc>
            </a:pPr>
            <a:endParaRPr lang="en-CA" altLang="en-US" b="0">
              <a:ea typeface="MS PGothic" charset="-128"/>
            </a:endParaRPr>
          </a:p>
          <a:p>
            <a:pPr eaLnBrk="1" hangingPunct="1">
              <a:lnSpc>
                <a:spcPct val="120000"/>
              </a:lnSpc>
            </a:pPr>
            <a:r>
              <a:rPr lang="en-CA" altLang="en-US" b="0">
                <a:ea typeface="MS PGothic" charset="-128"/>
              </a:rPr>
              <a:t>Screening efforts should focus most attention on post-pubertal patients with longer duration and poorer control of their diabetes</a:t>
            </a:r>
          </a:p>
        </p:txBody>
      </p:sp>
      <p:sp>
        <p:nvSpPr>
          <p:cNvPr id="105474" name="Title 1"/>
          <p:cNvSpPr txBox="1">
            <a:spLocks/>
          </p:cNvSpPr>
          <p:nvPr/>
        </p:nvSpPr>
        <p:spPr bwMode="auto">
          <a:xfrm>
            <a:off x="735013" y="647700"/>
            <a:ext cx="738981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Diabetes Complications </a:t>
            </a:r>
            <a:r>
              <a:rPr lang="mr-IN" altLang="en-US" sz="4000" b="1">
                <a:solidFill>
                  <a:srgbClr val="1E3268"/>
                </a:solidFill>
                <a:latin typeface="Open Sans" charset="0"/>
              </a:rPr>
              <a:t>–</a:t>
            </a:r>
            <a:r>
              <a:rPr lang="en-CA" altLang="en-US" sz="4000" b="1">
                <a:solidFill>
                  <a:srgbClr val="1E3268"/>
                </a:solidFill>
                <a:latin typeface="Open Sans" charset="0"/>
              </a:rPr>
              <a:t> Key Messages</a:t>
            </a:r>
          </a:p>
        </p:txBody>
      </p:sp>
      <p:sp>
        <p:nvSpPr>
          <p:cNvPr id="10547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3"/>
          <p:cNvSpPr>
            <a:spLocks noGrp="1" noChangeArrowheads="1"/>
          </p:cNvSpPr>
          <p:nvPr>
            <p:ph type="body" idx="4294967295"/>
          </p:nvPr>
        </p:nvSpPr>
        <p:spPr>
          <a:xfrm>
            <a:off x="762000" y="1752600"/>
            <a:ext cx="7696200" cy="4114800"/>
          </a:xfrm>
        </p:spPr>
        <p:txBody>
          <a:bodyPr/>
          <a:lstStyle/>
          <a:p>
            <a:pPr eaLnBrk="1" hangingPunct="1">
              <a:lnSpc>
                <a:spcPct val="120000"/>
              </a:lnSpc>
            </a:pPr>
            <a:r>
              <a:rPr lang="en-CA" altLang="en-US" b="0">
                <a:ea typeface="MS PGothic" charset="-128"/>
              </a:rPr>
              <a:t>Prepubertal children, and those in the first 5 years of diabetes, should be considered at very low risk for microalbuminuria</a:t>
            </a:r>
          </a:p>
          <a:p>
            <a:pPr eaLnBrk="1" hangingPunct="1">
              <a:lnSpc>
                <a:spcPct val="120000"/>
              </a:lnSpc>
            </a:pPr>
            <a:endParaRPr lang="en-CA" altLang="en-US" b="0">
              <a:ea typeface="MS PGothic" charset="-128"/>
            </a:endParaRPr>
          </a:p>
          <a:p>
            <a:pPr eaLnBrk="1" hangingPunct="1">
              <a:lnSpc>
                <a:spcPct val="120000"/>
              </a:lnSpc>
            </a:pPr>
            <a:r>
              <a:rPr lang="en-CA" altLang="en-US" b="0">
                <a:ea typeface="MS PGothic" charset="-128"/>
              </a:rPr>
              <a:t>A first morning urine albumin to creatinine ratio (ACR) has high sensitivity and specificity for the detection of microalbuminuria (MAU)</a:t>
            </a:r>
          </a:p>
          <a:p>
            <a:pPr eaLnBrk="1" hangingPunct="1">
              <a:lnSpc>
                <a:spcPct val="120000"/>
              </a:lnSpc>
            </a:pPr>
            <a:endParaRPr lang="en-CA" altLang="en-US" b="0">
              <a:ea typeface="MS PGothic" charset="-128"/>
            </a:endParaRPr>
          </a:p>
        </p:txBody>
      </p:sp>
      <p:sp>
        <p:nvSpPr>
          <p:cNvPr id="107522"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Nephropathy</a:t>
            </a:r>
          </a:p>
        </p:txBody>
      </p:sp>
      <p:sp>
        <p:nvSpPr>
          <p:cNvPr id="10752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3"/>
          <p:cNvSpPr>
            <a:spLocks noGrp="1" noChangeArrowheads="1"/>
          </p:cNvSpPr>
          <p:nvPr>
            <p:ph type="body" idx="4294967295"/>
          </p:nvPr>
        </p:nvSpPr>
        <p:spPr>
          <a:xfrm>
            <a:off x="762000" y="1576388"/>
            <a:ext cx="7775575" cy="4114800"/>
          </a:xfrm>
        </p:spPr>
        <p:txBody>
          <a:bodyPr/>
          <a:lstStyle/>
          <a:p>
            <a:pPr eaLnBrk="1" hangingPunct="1">
              <a:lnSpc>
                <a:spcPct val="120000"/>
              </a:lnSpc>
            </a:pPr>
            <a:r>
              <a:rPr lang="en-CA" altLang="en-US" b="0">
                <a:ea typeface="MS PGothic" charset="-128"/>
              </a:rPr>
              <a:t>A random ACR may be compromised in adolescents due to their higher frequency of exercise-induced proteinuria and benign postural proteinuria </a:t>
            </a:r>
          </a:p>
          <a:p>
            <a:pPr eaLnBrk="1" hangingPunct="1">
              <a:lnSpc>
                <a:spcPct val="120000"/>
              </a:lnSpc>
            </a:pPr>
            <a:endParaRPr lang="en-CA" altLang="en-US" sz="1100" b="0">
              <a:ea typeface="MS PGothic" charset="-128"/>
            </a:endParaRPr>
          </a:p>
          <a:p>
            <a:pPr eaLnBrk="1" hangingPunct="1">
              <a:lnSpc>
                <a:spcPct val="120000"/>
              </a:lnSpc>
            </a:pPr>
            <a:r>
              <a:rPr lang="en-CA" altLang="en-US" b="0">
                <a:ea typeface="MS PGothic" charset="-128"/>
              </a:rPr>
              <a:t>Abnormal random ACRs (&gt;2.5 mg/mmol) require confirmation with a first morning ACR or timed urine overnight collection as abnormal ACR frequently normalize spontaneously</a:t>
            </a:r>
          </a:p>
          <a:p>
            <a:pPr eaLnBrk="1" hangingPunct="1">
              <a:lnSpc>
                <a:spcPct val="120000"/>
              </a:lnSpc>
            </a:pPr>
            <a:endParaRPr lang="en-CA" altLang="en-US" b="0">
              <a:ea typeface="MS PGothic" charset="-128"/>
            </a:endParaRPr>
          </a:p>
        </p:txBody>
      </p:sp>
      <p:sp>
        <p:nvSpPr>
          <p:cNvPr id="109570"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Nephropathy</a:t>
            </a:r>
          </a:p>
        </p:txBody>
      </p:sp>
      <p:sp>
        <p:nvSpPr>
          <p:cNvPr id="109571"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09573"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ACR</a:t>
            </a:r>
            <a:r>
              <a:rPr lang="en-US" altLang="en-US" sz="1400"/>
              <a:t>, albumin to creatinine ratio </a:t>
            </a:r>
            <a:endParaRPr lang="en-CA"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3"/>
          <p:cNvSpPr>
            <a:spLocks noGrp="1" noChangeArrowheads="1"/>
          </p:cNvSpPr>
          <p:nvPr>
            <p:ph type="body" idx="4294967295"/>
          </p:nvPr>
        </p:nvSpPr>
        <p:spPr>
          <a:xfrm>
            <a:off x="762000" y="1600200"/>
            <a:ext cx="7696200" cy="4114800"/>
          </a:xfrm>
        </p:spPr>
        <p:txBody>
          <a:bodyPr/>
          <a:lstStyle/>
          <a:p>
            <a:pPr eaLnBrk="1" hangingPunct="1">
              <a:lnSpc>
                <a:spcPct val="120000"/>
              </a:lnSpc>
            </a:pPr>
            <a:r>
              <a:rPr lang="en-CA" altLang="en-US" sz="2500" b="0">
                <a:ea typeface="MS PGothic" charset="-128"/>
              </a:rPr>
              <a:t>Treatment is indicated only for those adolescents with persistent albuminuria </a:t>
            </a:r>
          </a:p>
          <a:p>
            <a:pPr eaLnBrk="1" hangingPunct="1">
              <a:lnSpc>
                <a:spcPct val="120000"/>
              </a:lnSpc>
            </a:pPr>
            <a:r>
              <a:rPr lang="en-CA" altLang="en-US" sz="2500" b="0">
                <a:ea typeface="MS PGothic" charset="-128"/>
              </a:rPr>
              <a:t>There are no long-term intervention studies assessing the effectiveness of ACE inhibitors or angiotensin receptor blockers in delaying progression to overt nephropathy in adolescents with microalbuminuria</a:t>
            </a:r>
          </a:p>
          <a:p>
            <a:pPr eaLnBrk="1" hangingPunct="1">
              <a:lnSpc>
                <a:spcPct val="120000"/>
              </a:lnSpc>
            </a:pPr>
            <a:r>
              <a:rPr lang="en-CA" altLang="en-US" sz="2500" b="0">
                <a:ea typeface="MS PGothic" charset="-128"/>
              </a:rPr>
              <a:t>Therefore, treatment guidelines are based on adult data</a:t>
            </a:r>
          </a:p>
        </p:txBody>
      </p:sp>
      <p:sp>
        <p:nvSpPr>
          <p:cNvPr id="111618"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Nephropathy</a:t>
            </a:r>
          </a:p>
        </p:txBody>
      </p:sp>
      <p:sp>
        <p:nvSpPr>
          <p:cNvPr id="111619"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11621"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ACE, </a:t>
            </a:r>
            <a:r>
              <a:rPr lang="en-US" altLang="en-US" sz="1400"/>
              <a:t>angiotensin converting enzyme</a:t>
            </a:r>
            <a:r>
              <a:rPr lang="en-US" altLang="en-US" sz="1400" i="1"/>
              <a:t> </a:t>
            </a:r>
            <a:r>
              <a:rPr lang="en-US" altLang="en-US" sz="1400"/>
              <a:t> </a:t>
            </a:r>
            <a:endParaRPr lang="en-CA" alt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3"/>
          <p:cNvSpPr>
            <a:spLocks noGrp="1" noChangeArrowheads="1"/>
          </p:cNvSpPr>
          <p:nvPr>
            <p:ph type="body" idx="4294967295"/>
          </p:nvPr>
        </p:nvSpPr>
        <p:spPr>
          <a:xfrm>
            <a:off x="762000" y="1476375"/>
            <a:ext cx="8153400" cy="1676400"/>
          </a:xfrm>
        </p:spPr>
        <p:txBody>
          <a:bodyPr/>
          <a:lstStyle/>
          <a:p>
            <a:pPr eaLnBrk="1" hangingPunct="1">
              <a:lnSpc>
                <a:spcPct val="120000"/>
              </a:lnSpc>
            </a:pPr>
            <a:r>
              <a:rPr lang="en-CA" altLang="en-US" b="0">
                <a:ea typeface="MS PGothic" charset="-128"/>
              </a:rPr>
              <a:t>Retinopathy is rare in prepubertal children with type 1 diabetes and in postpubertal adolescents with good metabolic control</a:t>
            </a:r>
          </a:p>
        </p:txBody>
      </p:sp>
      <p:sp>
        <p:nvSpPr>
          <p:cNvPr id="113666" name="TextBox 1"/>
          <p:cNvSpPr txBox="1">
            <a:spLocks noChangeArrowheads="1"/>
          </p:cNvSpPr>
          <p:nvPr/>
        </p:nvSpPr>
        <p:spPr bwMode="auto">
          <a:xfrm>
            <a:off x="1066800" y="3208338"/>
            <a:ext cx="2667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400">
                <a:solidFill>
                  <a:srgbClr val="203864"/>
                </a:solidFill>
                <a:latin typeface="Open Sans" charset="0"/>
              </a:rPr>
              <a:t>Age ≥15 yrs + </a:t>
            </a:r>
          </a:p>
          <a:p>
            <a:pPr eaLnBrk="1" hangingPunct="1"/>
            <a:r>
              <a:rPr lang="en-US" altLang="en-US" sz="2400">
                <a:solidFill>
                  <a:srgbClr val="203864"/>
                </a:solidFill>
                <a:latin typeface="Open Sans" charset="0"/>
              </a:rPr>
              <a:t>DM of 5 years</a:t>
            </a:r>
          </a:p>
        </p:txBody>
      </p:sp>
      <p:sp>
        <p:nvSpPr>
          <p:cNvPr id="113667" name="TextBox 4"/>
          <p:cNvSpPr txBox="1">
            <a:spLocks noChangeArrowheads="1"/>
          </p:cNvSpPr>
          <p:nvPr/>
        </p:nvSpPr>
        <p:spPr bwMode="auto">
          <a:xfrm>
            <a:off x="5105400" y="3240088"/>
            <a:ext cx="3581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400">
                <a:solidFill>
                  <a:srgbClr val="203864"/>
                </a:solidFill>
                <a:latin typeface="Open Sans" charset="0"/>
              </a:rPr>
              <a:t>Begin annual screening </a:t>
            </a:r>
          </a:p>
        </p:txBody>
      </p:sp>
      <p:sp>
        <p:nvSpPr>
          <p:cNvPr id="113668" name="TextBox 5"/>
          <p:cNvSpPr txBox="1">
            <a:spLocks noChangeArrowheads="1"/>
          </p:cNvSpPr>
          <p:nvPr/>
        </p:nvSpPr>
        <p:spPr bwMode="auto">
          <a:xfrm>
            <a:off x="846138" y="4214813"/>
            <a:ext cx="28575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400">
                <a:solidFill>
                  <a:srgbClr val="203864"/>
                </a:solidFill>
                <a:latin typeface="Open Sans" charset="0"/>
              </a:rPr>
              <a:t>If DM 5-10 yrs + </a:t>
            </a:r>
          </a:p>
          <a:p>
            <a:pPr algn="ctr" eaLnBrk="1" hangingPunct="1"/>
            <a:r>
              <a:rPr lang="en-US" altLang="en-US" sz="2400">
                <a:solidFill>
                  <a:srgbClr val="203864"/>
                </a:solidFill>
                <a:latin typeface="Open Sans" charset="0"/>
              </a:rPr>
              <a:t>normal eye exam + </a:t>
            </a:r>
          </a:p>
          <a:p>
            <a:pPr algn="ctr" eaLnBrk="1" hangingPunct="1"/>
            <a:r>
              <a:rPr lang="en-US" altLang="en-US" sz="2400">
                <a:solidFill>
                  <a:srgbClr val="203864"/>
                </a:solidFill>
                <a:latin typeface="Open Sans" charset="0"/>
              </a:rPr>
              <a:t>good glycemic control </a:t>
            </a:r>
          </a:p>
        </p:txBody>
      </p:sp>
      <p:sp>
        <p:nvSpPr>
          <p:cNvPr id="113669" name="TextBox 6"/>
          <p:cNvSpPr txBox="1">
            <a:spLocks noChangeArrowheads="1"/>
          </p:cNvSpPr>
          <p:nvPr/>
        </p:nvSpPr>
        <p:spPr bwMode="auto">
          <a:xfrm>
            <a:off x="5105400" y="4643438"/>
            <a:ext cx="3200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400">
                <a:solidFill>
                  <a:srgbClr val="203864"/>
                </a:solidFill>
                <a:latin typeface="Open Sans" charset="0"/>
              </a:rPr>
              <a:t>Screen every 2 years</a:t>
            </a:r>
          </a:p>
        </p:txBody>
      </p:sp>
      <p:sp>
        <p:nvSpPr>
          <p:cNvPr id="113670" name="Right Arrow 2"/>
          <p:cNvSpPr>
            <a:spLocks noChangeArrowheads="1"/>
          </p:cNvSpPr>
          <p:nvPr/>
        </p:nvSpPr>
        <p:spPr bwMode="auto">
          <a:xfrm>
            <a:off x="4114800" y="3268663"/>
            <a:ext cx="762000" cy="457200"/>
          </a:xfrm>
          <a:prstGeom prst="rightArrow">
            <a:avLst>
              <a:gd name="adj1" fmla="val 50000"/>
              <a:gd name="adj2" fmla="val 50000"/>
            </a:avLst>
          </a:prstGeom>
          <a:solidFill>
            <a:srgbClr val="333399"/>
          </a:solidFill>
          <a:ln w="9525">
            <a:solidFill>
              <a:schemeClr val="tx1"/>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solidFill>
                <a:srgbClr val="203864"/>
              </a:solidFill>
              <a:latin typeface="Open Sans" charset="0"/>
            </a:endParaRPr>
          </a:p>
        </p:txBody>
      </p:sp>
      <p:sp>
        <p:nvSpPr>
          <p:cNvPr id="113671" name="Right Arrow 8"/>
          <p:cNvSpPr>
            <a:spLocks noChangeArrowheads="1"/>
          </p:cNvSpPr>
          <p:nvPr/>
        </p:nvSpPr>
        <p:spPr bwMode="auto">
          <a:xfrm>
            <a:off x="4114800" y="4640263"/>
            <a:ext cx="762000" cy="457200"/>
          </a:xfrm>
          <a:prstGeom prst="rightArrow">
            <a:avLst>
              <a:gd name="adj1" fmla="val 50000"/>
              <a:gd name="adj2" fmla="val 50000"/>
            </a:avLst>
          </a:prstGeom>
          <a:solidFill>
            <a:srgbClr val="333399"/>
          </a:solidFill>
          <a:ln w="9525">
            <a:solidFill>
              <a:schemeClr val="tx1"/>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endParaRPr lang="en-CA" altLang="en-US">
              <a:solidFill>
                <a:srgbClr val="203864"/>
              </a:solidFill>
              <a:latin typeface="Open Sans" charset="0"/>
            </a:endParaRPr>
          </a:p>
        </p:txBody>
      </p:sp>
      <p:sp>
        <p:nvSpPr>
          <p:cNvPr id="113672"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Retinopathy</a:t>
            </a:r>
          </a:p>
        </p:txBody>
      </p:sp>
      <p:sp>
        <p:nvSpPr>
          <p:cNvPr id="11367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13675" name="Text Box 11"/>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DM</a:t>
            </a:r>
            <a:r>
              <a:rPr lang="en-US" altLang="en-US" sz="1400"/>
              <a:t>, diabetes mellitus </a:t>
            </a:r>
            <a:endParaRPr lang="en-CA"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CA" altLang="en-US">
                <a:ea typeface="MS PGothic" charset="-128"/>
              </a:rPr>
              <a:t>Education – Key Message</a:t>
            </a:r>
          </a:p>
        </p:txBody>
      </p:sp>
      <p:sp>
        <p:nvSpPr>
          <p:cNvPr id="23554" name="Content Placeholder 2"/>
          <p:cNvSpPr>
            <a:spLocks noGrp="1"/>
          </p:cNvSpPr>
          <p:nvPr>
            <p:ph idx="1"/>
          </p:nvPr>
        </p:nvSpPr>
        <p:spPr>
          <a:xfrm>
            <a:off x="990600" y="1752600"/>
            <a:ext cx="7775575" cy="4114800"/>
          </a:xfrm>
        </p:spPr>
        <p:txBody>
          <a:bodyPr/>
          <a:lstStyle/>
          <a:p>
            <a:pPr eaLnBrk="1" hangingPunct="1">
              <a:lnSpc>
                <a:spcPct val="120000"/>
              </a:lnSpc>
            </a:pPr>
            <a:r>
              <a:rPr lang="en-CA" altLang="en-US" b="0">
                <a:ea typeface="MS PGothic" charset="-128"/>
              </a:rPr>
              <a:t>Education, from diagnosis onwards, is complex, touching on a range of issues medical and social. Therefore it is best done by a interprofessional team trained in pediatric diabetes </a:t>
            </a:r>
          </a:p>
        </p:txBody>
      </p:sp>
      <p:sp>
        <p:nvSpPr>
          <p:cNvPr id="2355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3"/>
          <p:cNvSpPr>
            <a:spLocks noGrp="1" noChangeArrowheads="1"/>
          </p:cNvSpPr>
          <p:nvPr>
            <p:ph type="body" idx="4294967295"/>
          </p:nvPr>
        </p:nvSpPr>
        <p:spPr>
          <a:xfrm>
            <a:off x="762000" y="1576388"/>
            <a:ext cx="7775575" cy="4114800"/>
          </a:xfrm>
        </p:spPr>
        <p:txBody>
          <a:bodyPr/>
          <a:lstStyle/>
          <a:p>
            <a:pPr eaLnBrk="1" hangingPunct="1">
              <a:lnSpc>
                <a:spcPct val="130000"/>
              </a:lnSpc>
            </a:pPr>
            <a:r>
              <a:rPr lang="en-CA" altLang="en-US" b="0">
                <a:ea typeface="MS PGothic" charset="-128"/>
              </a:rPr>
              <a:t>Neuropathy is mostly subclinical in children </a:t>
            </a:r>
            <a:endParaRPr lang="en-CA" altLang="en-US" sz="1200" b="0">
              <a:ea typeface="MS PGothic" charset="-128"/>
            </a:endParaRPr>
          </a:p>
          <a:p>
            <a:pPr eaLnBrk="1" hangingPunct="1">
              <a:lnSpc>
                <a:spcPct val="130000"/>
              </a:lnSpc>
            </a:pPr>
            <a:r>
              <a:rPr lang="en-CA" altLang="en-US" b="0">
                <a:ea typeface="MS PGothic" charset="-128"/>
              </a:rPr>
              <a:t>Vibration and monofilament testing have suboptimal sensitivity and specificity in adolescents, persistence of abnormalities is an inconsistent finding</a:t>
            </a:r>
            <a:endParaRPr lang="en-CA" altLang="en-US" sz="1600" b="0">
              <a:ea typeface="MS PGothic" charset="-128"/>
            </a:endParaRPr>
          </a:p>
          <a:p>
            <a:pPr eaLnBrk="1" hangingPunct="1">
              <a:lnSpc>
                <a:spcPct val="130000"/>
              </a:lnSpc>
            </a:pPr>
            <a:r>
              <a:rPr lang="en-CA" altLang="en-US" b="0">
                <a:ea typeface="MS PGothic" charset="-128"/>
              </a:rPr>
              <a:t>The only treatment modality for children and adolescents is intensified diabetes management to achieve and maintain glycemic targets</a:t>
            </a:r>
          </a:p>
          <a:p>
            <a:pPr eaLnBrk="1" hangingPunct="1">
              <a:lnSpc>
                <a:spcPct val="130000"/>
              </a:lnSpc>
            </a:pPr>
            <a:endParaRPr lang="en-CA" altLang="en-US" b="0">
              <a:ea typeface="MS PGothic" charset="-128"/>
            </a:endParaRPr>
          </a:p>
        </p:txBody>
      </p:sp>
      <p:sp>
        <p:nvSpPr>
          <p:cNvPr id="115714"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Neuropathy</a:t>
            </a:r>
          </a:p>
        </p:txBody>
      </p:sp>
      <p:sp>
        <p:nvSpPr>
          <p:cNvPr id="115715"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762000" y="1465263"/>
            <a:ext cx="8001000" cy="4114800"/>
          </a:xfrm>
        </p:spPr>
        <p:txBody>
          <a:bodyPr/>
          <a:lstStyle/>
          <a:p>
            <a:pPr eaLnBrk="1" hangingPunct="1">
              <a:lnSpc>
                <a:spcPct val="120000"/>
              </a:lnSpc>
            </a:pPr>
            <a:r>
              <a:rPr lang="en-CA" altLang="en-US" b="0">
                <a:ea typeface="MS PGothic" charset="-128"/>
              </a:rPr>
              <a:t>Most children with type 1 diabetes should be considered at low risk for vascular disease associated with dyslipidemia. The exceptions are those with:</a:t>
            </a:r>
          </a:p>
          <a:p>
            <a:pPr lvl="1" eaLnBrk="1" hangingPunct="1">
              <a:lnSpc>
                <a:spcPct val="120000"/>
              </a:lnSpc>
              <a:spcBef>
                <a:spcPts val="200"/>
              </a:spcBef>
            </a:pPr>
            <a:r>
              <a:rPr lang="en-CA" altLang="en-US">
                <a:latin typeface="Open Sans" charset="0"/>
                <a:ea typeface="MS PGothic" charset="-128"/>
              </a:rPr>
              <a:t>Longer duration of disease </a:t>
            </a:r>
          </a:p>
          <a:p>
            <a:pPr lvl="1" eaLnBrk="1" hangingPunct="1">
              <a:lnSpc>
                <a:spcPct val="120000"/>
              </a:lnSpc>
              <a:spcBef>
                <a:spcPts val="200"/>
              </a:spcBef>
            </a:pPr>
            <a:r>
              <a:rPr lang="en-CA" altLang="en-US">
                <a:latin typeface="Open Sans" charset="0"/>
                <a:ea typeface="MS PGothic" charset="-128"/>
              </a:rPr>
              <a:t>Microvascular complications</a:t>
            </a:r>
          </a:p>
          <a:p>
            <a:pPr lvl="1" eaLnBrk="1" hangingPunct="1">
              <a:lnSpc>
                <a:spcPct val="120000"/>
              </a:lnSpc>
              <a:spcBef>
                <a:spcPts val="200"/>
              </a:spcBef>
            </a:pPr>
            <a:r>
              <a:rPr lang="en-CA" altLang="en-US">
                <a:latin typeface="Open Sans" charset="0"/>
                <a:ea typeface="MS PGothic" charset="-128"/>
              </a:rPr>
              <a:t>CV risk factors, including:</a:t>
            </a:r>
          </a:p>
          <a:p>
            <a:pPr lvl="2" eaLnBrk="1" hangingPunct="1">
              <a:lnSpc>
                <a:spcPct val="120000"/>
              </a:lnSpc>
              <a:spcBef>
                <a:spcPts val="200"/>
              </a:spcBef>
            </a:pPr>
            <a:r>
              <a:rPr lang="en-CA" altLang="en-US">
                <a:latin typeface="Open Sans" charset="0"/>
                <a:ea typeface="MS PGothic" charset="-128"/>
              </a:rPr>
              <a:t>Smoking</a:t>
            </a:r>
          </a:p>
          <a:p>
            <a:pPr lvl="2" eaLnBrk="1" hangingPunct="1">
              <a:lnSpc>
                <a:spcPct val="120000"/>
              </a:lnSpc>
              <a:spcBef>
                <a:spcPts val="200"/>
              </a:spcBef>
            </a:pPr>
            <a:r>
              <a:rPr lang="en-CA" altLang="en-US">
                <a:latin typeface="Open Sans" charset="0"/>
                <a:ea typeface="MS PGothic" charset="-128"/>
              </a:rPr>
              <a:t>Hypertension</a:t>
            </a:r>
          </a:p>
          <a:p>
            <a:pPr lvl="2" eaLnBrk="1" hangingPunct="1">
              <a:lnSpc>
                <a:spcPct val="120000"/>
              </a:lnSpc>
              <a:spcBef>
                <a:spcPts val="200"/>
              </a:spcBef>
            </a:pPr>
            <a:r>
              <a:rPr lang="en-CA" altLang="en-US">
                <a:latin typeface="Open Sans" charset="0"/>
                <a:ea typeface="MS PGothic" charset="-128"/>
              </a:rPr>
              <a:t>Obesity</a:t>
            </a:r>
          </a:p>
          <a:p>
            <a:pPr lvl="2" eaLnBrk="1" hangingPunct="1">
              <a:lnSpc>
                <a:spcPct val="120000"/>
              </a:lnSpc>
              <a:spcBef>
                <a:spcPts val="200"/>
              </a:spcBef>
            </a:pPr>
            <a:r>
              <a:rPr lang="en-CA" altLang="en-US">
                <a:latin typeface="Open Sans" charset="0"/>
                <a:ea typeface="MS PGothic" charset="-128"/>
              </a:rPr>
              <a:t>Family history of premature CVD</a:t>
            </a:r>
          </a:p>
        </p:txBody>
      </p:sp>
      <p:sp>
        <p:nvSpPr>
          <p:cNvPr id="117762"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Dyslipidemia</a:t>
            </a:r>
          </a:p>
        </p:txBody>
      </p:sp>
      <p:sp>
        <p:nvSpPr>
          <p:cNvPr id="11776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17765"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CV, </a:t>
            </a:r>
            <a:r>
              <a:rPr lang="en-US" altLang="en-US" sz="1400"/>
              <a:t>cardiovasulcar</a:t>
            </a:r>
            <a:r>
              <a:rPr lang="en-US" altLang="en-US" sz="1400" i="1"/>
              <a:t>; CVD, </a:t>
            </a:r>
            <a:r>
              <a:rPr lang="en-US" altLang="en-US" sz="1400"/>
              <a:t>cardiovascular disease</a:t>
            </a:r>
            <a:endParaRPr lang="en-CA" alt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3"/>
          <p:cNvSpPr>
            <a:spLocks noGrp="1" noChangeArrowheads="1"/>
          </p:cNvSpPr>
          <p:nvPr>
            <p:ph type="body" idx="4294967295"/>
          </p:nvPr>
        </p:nvSpPr>
        <p:spPr>
          <a:xfrm>
            <a:off x="838200" y="1435100"/>
            <a:ext cx="7775575" cy="4114800"/>
          </a:xfrm>
        </p:spPr>
        <p:txBody>
          <a:bodyPr/>
          <a:lstStyle/>
          <a:p>
            <a:pPr eaLnBrk="1" hangingPunct="1">
              <a:lnSpc>
                <a:spcPct val="120000"/>
              </a:lnSpc>
            </a:pPr>
            <a:r>
              <a:rPr lang="en-CA" altLang="en-US" b="0">
                <a:ea typeface="MS PGothic" charset="-128"/>
              </a:rPr>
              <a:t>Begin screening at:</a:t>
            </a:r>
          </a:p>
          <a:p>
            <a:pPr lvl="1" eaLnBrk="1" hangingPunct="1">
              <a:lnSpc>
                <a:spcPct val="120000"/>
              </a:lnSpc>
            </a:pPr>
            <a:r>
              <a:rPr lang="en-CA" altLang="en-US">
                <a:latin typeface="Open Sans" charset="0"/>
                <a:ea typeface="MS PGothic" charset="-128"/>
              </a:rPr>
              <a:t>≥12 years of age </a:t>
            </a:r>
          </a:p>
          <a:p>
            <a:pPr lvl="1" eaLnBrk="1" hangingPunct="1">
              <a:lnSpc>
                <a:spcPct val="120000"/>
              </a:lnSpc>
            </a:pPr>
            <a:r>
              <a:rPr lang="en-CA" altLang="en-US">
                <a:latin typeface="Open Sans" charset="0"/>
                <a:ea typeface="MS PGothic" charset="-128"/>
              </a:rPr>
              <a:t>&lt;12 years of age with specific risk factors </a:t>
            </a:r>
          </a:p>
          <a:p>
            <a:pPr eaLnBrk="1" hangingPunct="1">
              <a:lnSpc>
                <a:spcPct val="120000"/>
              </a:lnSpc>
            </a:pPr>
            <a:r>
              <a:rPr lang="en-CA" altLang="en-US" b="0">
                <a:ea typeface="MS PGothic" charset="-128"/>
              </a:rPr>
              <a:t>Repeat screening every 5 years</a:t>
            </a:r>
          </a:p>
          <a:p>
            <a:pPr eaLnBrk="1" hangingPunct="1">
              <a:lnSpc>
                <a:spcPct val="120000"/>
              </a:lnSpc>
            </a:pPr>
            <a:r>
              <a:rPr lang="en-CA" altLang="en-US" b="0">
                <a:ea typeface="MS PGothic" charset="-128"/>
              </a:rPr>
              <a:t>Statin therapy has only rarely been studied specifically in children with diabetes</a:t>
            </a:r>
            <a:endParaRPr lang="en-CA" altLang="en-US" sz="1000" b="0">
              <a:ea typeface="MS PGothic" charset="-128"/>
            </a:endParaRPr>
          </a:p>
          <a:p>
            <a:pPr eaLnBrk="1" hangingPunct="1">
              <a:lnSpc>
                <a:spcPct val="120000"/>
              </a:lnSpc>
            </a:pPr>
            <a:r>
              <a:rPr lang="en-CA" altLang="en-US" b="0">
                <a:ea typeface="MS PGothic" charset="-128"/>
              </a:rPr>
              <a:t>No evidence linking specific LDL-C cutoffs in children with diabetes with long-term outcomes</a:t>
            </a:r>
          </a:p>
        </p:txBody>
      </p:sp>
      <p:sp>
        <p:nvSpPr>
          <p:cNvPr id="119810"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Dyslipidemia</a:t>
            </a:r>
          </a:p>
        </p:txBody>
      </p:sp>
      <p:sp>
        <p:nvSpPr>
          <p:cNvPr id="119811"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3"/>
          <p:cNvSpPr>
            <a:spLocks noGrp="1" noChangeArrowheads="1"/>
          </p:cNvSpPr>
          <p:nvPr>
            <p:ph type="body" idx="4294967295"/>
          </p:nvPr>
        </p:nvSpPr>
        <p:spPr>
          <a:xfrm>
            <a:off x="762000" y="1676400"/>
            <a:ext cx="7775575" cy="4114800"/>
          </a:xfrm>
        </p:spPr>
        <p:txBody>
          <a:bodyPr/>
          <a:lstStyle/>
          <a:p>
            <a:pPr eaLnBrk="1" hangingPunct="1">
              <a:lnSpc>
                <a:spcPct val="120000"/>
              </a:lnSpc>
            </a:pPr>
            <a:r>
              <a:rPr lang="en-CA" altLang="en-US" b="0">
                <a:ea typeface="MS PGothic" charset="-128"/>
              </a:rPr>
              <a:t>Up to 16% of adolescents with type 1 diabetes have hypertension</a:t>
            </a:r>
          </a:p>
          <a:p>
            <a:pPr eaLnBrk="1" hangingPunct="1">
              <a:lnSpc>
                <a:spcPct val="120000"/>
              </a:lnSpc>
            </a:pPr>
            <a:r>
              <a:rPr lang="en-CA" altLang="en-US" b="0">
                <a:ea typeface="MS PGothic" charset="-128"/>
              </a:rPr>
              <a:t>Screen blood pressure at least twice a year</a:t>
            </a:r>
          </a:p>
          <a:p>
            <a:pPr eaLnBrk="1" hangingPunct="1">
              <a:lnSpc>
                <a:spcPct val="120000"/>
              </a:lnSpc>
            </a:pPr>
            <a:r>
              <a:rPr lang="en-CA" altLang="en-US" b="0">
                <a:ea typeface="MS PGothic" charset="-128"/>
              </a:rPr>
              <a:t>Role of ambulatory blood pressure monitoring in routine care remains uncertain</a:t>
            </a:r>
          </a:p>
          <a:p>
            <a:pPr eaLnBrk="1" hangingPunct="1">
              <a:lnSpc>
                <a:spcPct val="120000"/>
              </a:lnSpc>
            </a:pPr>
            <a:r>
              <a:rPr lang="en-CA" altLang="en-US" b="0">
                <a:ea typeface="MS PGothic" charset="-128"/>
              </a:rPr>
              <a:t>Treat according to the guidelines for children without diabetes</a:t>
            </a:r>
          </a:p>
          <a:p>
            <a:pPr eaLnBrk="1" hangingPunct="1">
              <a:lnSpc>
                <a:spcPct val="120000"/>
              </a:lnSpc>
            </a:pPr>
            <a:endParaRPr lang="en-CA" altLang="en-US" b="0">
              <a:ea typeface="MS PGothic" charset="-128"/>
            </a:endParaRPr>
          </a:p>
          <a:p>
            <a:pPr lvl="1" eaLnBrk="1" hangingPunct="1">
              <a:lnSpc>
                <a:spcPct val="120000"/>
              </a:lnSpc>
              <a:spcBef>
                <a:spcPct val="0"/>
              </a:spcBef>
              <a:buClr>
                <a:schemeClr val="tx2"/>
              </a:buClr>
              <a:buFont typeface="Verdana" charset="0"/>
              <a:buNone/>
            </a:pPr>
            <a:endParaRPr lang="en-US" altLang="en-US">
              <a:latin typeface="Open Sans" charset="0"/>
              <a:ea typeface="MS PGothic" charset="-128"/>
            </a:endParaRPr>
          </a:p>
        </p:txBody>
      </p:sp>
      <p:sp>
        <p:nvSpPr>
          <p:cNvPr id="121858" name="Title 1"/>
          <p:cNvSpPr txBox="1">
            <a:spLocks/>
          </p:cNvSpPr>
          <p:nvPr/>
        </p:nvSpPr>
        <p:spPr bwMode="auto">
          <a:xfrm>
            <a:off x="746125" y="752475"/>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000" b="1">
                <a:solidFill>
                  <a:srgbClr val="1E3268"/>
                </a:solidFill>
                <a:latin typeface="Open Sans" charset="0"/>
              </a:rPr>
              <a:t>Hypertension</a:t>
            </a:r>
          </a:p>
        </p:txBody>
      </p:sp>
      <p:sp>
        <p:nvSpPr>
          <p:cNvPr id="121859"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938" name="Group 34"/>
          <p:cNvGraphicFramePr>
            <a:graphicFrameLocks noGrp="1"/>
          </p:cNvGraphicFramePr>
          <p:nvPr/>
        </p:nvGraphicFramePr>
        <p:xfrm>
          <a:off x="0" y="623888"/>
          <a:ext cx="9220200" cy="6200775"/>
        </p:xfrm>
        <a:graphic>
          <a:graphicData uri="http://schemas.openxmlformats.org/drawingml/2006/table">
            <a:tbl>
              <a:tblPr/>
              <a:tblGrid>
                <a:gridCol w="1447800"/>
                <a:gridCol w="3276600"/>
                <a:gridCol w="4495800"/>
              </a:tblGrid>
              <a:tr h="401638">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ctr" defTabSz="841375" rtl="0" eaLnBrk="1" fontAlgn="base" latinLnBrk="0" hangingPunct="1">
                        <a:lnSpc>
                          <a:spcPct val="100000"/>
                        </a:lnSpc>
                        <a:spcBef>
                          <a:spcPts val="163"/>
                        </a:spcBef>
                        <a:spcAft>
                          <a:spcPct val="0"/>
                        </a:spcAft>
                        <a:buClrTx/>
                        <a:buSzTx/>
                        <a:buFontTx/>
                        <a:buNone/>
                        <a:tabLst/>
                      </a:pPr>
                      <a:r>
                        <a:rPr kumimoji="0" lang="en-CA" altLang="en-US" sz="1400" b="1" i="0" u="none" strike="noStrike" cap="none" normalizeH="0" baseline="0">
                          <a:ln>
                            <a:noFill/>
                          </a:ln>
                          <a:solidFill>
                            <a:srgbClr val="FFFFFF"/>
                          </a:solidFill>
                          <a:effectLst/>
                          <a:latin typeface="Calibri" charset="0"/>
                          <a:ea typeface="MS PGothic" charset="-128"/>
                        </a:rPr>
                        <a:t>Complication</a:t>
                      </a:r>
                      <a:endParaRPr kumimoji="0" lang="en-CA" altLang="en-US" sz="1400" b="1" i="0" u="none" strike="noStrike" cap="none" normalizeH="0" baseline="0">
                        <a:ln>
                          <a:noFill/>
                        </a:ln>
                        <a:solidFill>
                          <a:srgbClr val="FFFFFF"/>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8255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82550" marR="0" lvl="0" indent="0" algn="ctr" defTabSz="841375" rtl="0" eaLnBrk="1" fontAlgn="base" latinLnBrk="0" hangingPunct="1">
                        <a:lnSpc>
                          <a:spcPct val="100000"/>
                        </a:lnSpc>
                        <a:spcBef>
                          <a:spcPts val="163"/>
                        </a:spcBef>
                        <a:spcAft>
                          <a:spcPct val="0"/>
                        </a:spcAft>
                        <a:buClrTx/>
                        <a:buSzTx/>
                        <a:buFontTx/>
                        <a:buNone/>
                        <a:tabLst/>
                      </a:pPr>
                      <a:r>
                        <a:rPr kumimoji="0" lang="en-CA" altLang="en-US" sz="1400" b="1" i="0" u="none" strike="noStrike" cap="none" normalizeH="0" baseline="0">
                          <a:ln>
                            <a:noFill/>
                          </a:ln>
                          <a:solidFill>
                            <a:srgbClr val="FFFFFF"/>
                          </a:solidFill>
                          <a:effectLst/>
                          <a:latin typeface="Calibri" charset="0"/>
                          <a:ea typeface="MS PGothic" charset="-128"/>
                        </a:rPr>
                        <a:t>Indications &amp; intervals for screening</a:t>
                      </a:r>
                      <a:endParaRPr kumimoji="0" lang="en-CA" altLang="en-US" sz="1400" b="1" i="0" u="none" strike="noStrike" cap="none" normalizeH="0" baseline="0">
                        <a:ln>
                          <a:noFill/>
                        </a:ln>
                        <a:solidFill>
                          <a:srgbClr val="FFFFFF"/>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708025"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708025" marR="0" lvl="0" indent="0" algn="ctr" defTabSz="841375" rtl="0" eaLnBrk="1" fontAlgn="base" latinLnBrk="0" hangingPunct="1">
                        <a:lnSpc>
                          <a:spcPct val="100000"/>
                        </a:lnSpc>
                        <a:spcBef>
                          <a:spcPts val="163"/>
                        </a:spcBef>
                        <a:spcAft>
                          <a:spcPct val="0"/>
                        </a:spcAft>
                        <a:buClrTx/>
                        <a:buSzTx/>
                        <a:buFontTx/>
                        <a:buNone/>
                        <a:tabLst/>
                      </a:pPr>
                      <a:r>
                        <a:rPr kumimoji="0" lang="en-CA" altLang="en-US" sz="1400" b="1" i="0" u="none" strike="noStrike" cap="none" normalizeH="0" baseline="0">
                          <a:ln>
                            <a:noFill/>
                          </a:ln>
                          <a:solidFill>
                            <a:srgbClr val="FFFFFF"/>
                          </a:solidFill>
                          <a:effectLst/>
                          <a:latin typeface="Calibri" charset="0"/>
                          <a:ea typeface="MS PGothic" charset="-128"/>
                        </a:rPr>
                        <a:t>Screening method</a:t>
                      </a:r>
                      <a:endParaRPr kumimoji="0" lang="en-CA" altLang="en-US" sz="1400" b="1" i="0" u="none" strike="noStrike" cap="none" normalizeH="0" baseline="0">
                        <a:ln>
                          <a:noFill/>
                        </a:ln>
                        <a:solidFill>
                          <a:srgbClr val="FFFFFF"/>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1738313">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38"/>
                        </a:spcBef>
                        <a:spcAft>
                          <a:spcPct val="0"/>
                        </a:spcAft>
                        <a:buClrTx/>
                        <a:buSzTx/>
                        <a:buFontTx/>
                        <a:buNone/>
                        <a:tabLst/>
                      </a:pPr>
                      <a:r>
                        <a:rPr kumimoji="0" lang="en-CA" altLang="en-US" sz="1600" b="0" i="0" u="none" strike="noStrike" cap="none" normalizeH="0" baseline="0">
                          <a:ln>
                            <a:noFill/>
                          </a:ln>
                          <a:solidFill>
                            <a:srgbClr val="000000"/>
                          </a:solidFill>
                          <a:effectLst/>
                          <a:latin typeface="Calibri" charset="0"/>
                          <a:ea typeface="MS PGothic" charset="-128"/>
                        </a:rPr>
                        <a:t>Nephropathy</a:t>
                      </a:r>
                      <a:endParaRPr kumimoji="0" lang="en-CA" altLang="en-US" sz="16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Yearly screening commencing at 12 years of age in those with duration of type 1 diabetes ≥ 5 years</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First morning (preferred) or random urine ACR</a:t>
                      </a:r>
                    </a:p>
                    <a:p>
                      <a:pPr marL="38100" marR="0" lvl="0" indent="0" algn="l" defTabSz="841375" rtl="0" eaLnBrk="1" fontAlgn="base" latinLnBrk="0" hangingPunct="1">
                        <a:lnSpc>
                          <a:spcPct val="106000"/>
                        </a:lnSpc>
                        <a:spcBef>
                          <a:spcPts val="63"/>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Abnormal ACR requires confirmation at least 1 month later with a first morning ACR, and if abnormal, followed by timed, overnight or 24-hour split urine collections for albumin excretion rate</a:t>
                      </a:r>
                    </a:p>
                    <a:p>
                      <a:pPr marL="38100" marR="0" lvl="0" indent="0" algn="l" defTabSz="841375" rtl="0" eaLnBrk="1" fontAlgn="base" latinLnBrk="0" hangingPunct="1">
                        <a:lnSpc>
                          <a:spcPct val="106000"/>
                        </a:lnSpc>
                        <a:spcBef>
                          <a:spcPct val="0"/>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Repeated sampling should be done ever y 3–4 months over a 6-12-month period to demonstrate persistence</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525588">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38"/>
                        </a:spcBef>
                        <a:spcAft>
                          <a:spcPct val="0"/>
                        </a:spcAft>
                        <a:buClrTx/>
                        <a:buSzTx/>
                        <a:buFontTx/>
                        <a:buNone/>
                        <a:tabLst/>
                      </a:pPr>
                      <a:r>
                        <a:rPr kumimoji="0" lang="en-CA" altLang="en-US" sz="1600" b="0" i="0" u="none" strike="noStrike" cap="none" normalizeH="0" baseline="0">
                          <a:ln>
                            <a:noFill/>
                          </a:ln>
                          <a:solidFill>
                            <a:srgbClr val="000000"/>
                          </a:solidFill>
                          <a:effectLst/>
                          <a:latin typeface="Calibri" charset="0"/>
                          <a:ea typeface="MS PGothic" charset="-128"/>
                        </a:rPr>
                        <a:t>Retinopathy</a:t>
                      </a:r>
                      <a:endParaRPr kumimoji="0" lang="en-CA" altLang="en-US" sz="16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Yearly screening commencing at 15 yrs of age with duration of DM ≥ 5 yrs</a:t>
                      </a:r>
                    </a:p>
                    <a:p>
                      <a:pPr marL="38100" marR="0" lvl="0" indent="0" algn="l" defTabSz="841375" rtl="0" eaLnBrk="1" fontAlgn="base" latinLnBrk="0" hangingPunct="1">
                        <a:lnSpc>
                          <a:spcPct val="106000"/>
                        </a:lnSpc>
                        <a:spcBef>
                          <a:spcPct val="0"/>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Screening interval can increase to 2 yrs  if good glycemic control, duration of diabetes &lt; 10 yrs, and no retinopathy at initial assessment</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7-standard field, stereoscopic-colour fundus photography with interpretation by a trained reader (gold standard); or</a:t>
                      </a:r>
                    </a:p>
                    <a:p>
                      <a:pPr marL="38100" marR="0" lvl="0" indent="0" algn="l" defTabSz="841375" rtl="0" eaLnBrk="1" fontAlgn="base" latinLnBrk="0" hangingPunct="1">
                        <a:lnSpc>
                          <a:spcPct val="106000"/>
                        </a:lnSpc>
                        <a:spcBef>
                          <a:spcPct val="0"/>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Direct ophthalmoscopy or indirect slit-lamp fundoscopy through dilated pupil; or</a:t>
                      </a:r>
                    </a:p>
                    <a:p>
                      <a:pPr marL="38100" marR="0" lvl="0" indent="0" algn="l" defTabSz="841375" rtl="0" eaLnBrk="1" fontAlgn="base" latinLnBrk="0" hangingPunct="1">
                        <a:lnSpc>
                          <a:spcPct val="100000"/>
                        </a:lnSpc>
                        <a:spcBef>
                          <a:spcPct val="0"/>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Digital fundus photography</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803275">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38"/>
                        </a:spcBef>
                        <a:spcAft>
                          <a:spcPct val="0"/>
                        </a:spcAft>
                        <a:buClrTx/>
                        <a:buSzTx/>
                        <a:buFontTx/>
                        <a:buNone/>
                        <a:tabLst/>
                      </a:pPr>
                      <a:r>
                        <a:rPr kumimoji="0" lang="en-CA" altLang="en-US" sz="1600" b="0" i="0" u="none" strike="noStrike" cap="none" normalizeH="0" baseline="0">
                          <a:ln>
                            <a:noFill/>
                          </a:ln>
                          <a:solidFill>
                            <a:srgbClr val="000000"/>
                          </a:solidFill>
                          <a:effectLst/>
                          <a:latin typeface="Calibri" charset="0"/>
                          <a:ea typeface="MS PGothic" charset="-128"/>
                        </a:rPr>
                        <a:t>Neuropathy</a:t>
                      </a:r>
                      <a:endParaRPr kumimoji="0" lang="en-CA" altLang="en-US" sz="16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Postpubertal adolescents with poor metabolic control should be screened yearly after 5 years’</a:t>
                      </a:r>
                      <a:r>
                        <a:rPr kumimoji="0" lang="en-CA" altLang="ja-JP" sz="1400" b="0" i="0" u="none" strike="noStrike" cap="none" normalizeH="0" baseline="0">
                          <a:ln>
                            <a:noFill/>
                          </a:ln>
                          <a:solidFill>
                            <a:srgbClr val="000000"/>
                          </a:solidFill>
                          <a:effectLst/>
                          <a:latin typeface="Calibri" charset="0"/>
                          <a:ea typeface="MS PGothic" charset="-128"/>
                        </a:rPr>
                        <a:t> duration of DM</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Question and examine for symptoms of numbness, pain, cramps and paresthesia, as well as sensation, vibration sense, light touch &amp; ankle reflexes</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198563">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38"/>
                        </a:spcBef>
                        <a:spcAft>
                          <a:spcPct val="0"/>
                        </a:spcAft>
                        <a:buClrTx/>
                        <a:buSzTx/>
                        <a:buFontTx/>
                        <a:buNone/>
                        <a:tabLst/>
                      </a:pPr>
                      <a:r>
                        <a:rPr kumimoji="0" lang="en-CA" altLang="en-US" sz="1600" b="0" i="0" u="none" strike="noStrike" cap="none" normalizeH="0" baseline="0">
                          <a:ln>
                            <a:noFill/>
                          </a:ln>
                          <a:solidFill>
                            <a:srgbClr val="000000"/>
                          </a:solidFill>
                          <a:effectLst/>
                          <a:latin typeface="Calibri" charset="0"/>
                          <a:ea typeface="MS PGothic" charset="-128"/>
                        </a:rPr>
                        <a:t>Dyslipidemia</a:t>
                      </a:r>
                      <a:endParaRPr kumimoji="0" lang="en-CA" altLang="en-US" sz="16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Delay screening post-diabetes diagnosis until metabolic control has stabilized</a:t>
                      </a:r>
                    </a:p>
                    <a:p>
                      <a:pPr marL="38100" marR="0" lvl="0" indent="0" algn="l" defTabSz="841375" rtl="0" eaLnBrk="1" fontAlgn="base" latinLnBrk="0" hangingPunct="1">
                        <a:lnSpc>
                          <a:spcPct val="100000"/>
                        </a:lnSpc>
                        <a:spcBef>
                          <a:spcPct val="0"/>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Screen at ≥12 years of age or &lt;12 years of age with BMI &gt; 97th percentile, family history of hyperlipidemia or premature CVD</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Fasting or non-fastingTC, HDL-C, TG, LDL-C</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33400">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38"/>
                        </a:spcBef>
                        <a:spcAft>
                          <a:spcPct val="0"/>
                        </a:spcAft>
                        <a:buClrTx/>
                        <a:buSzTx/>
                        <a:buFontTx/>
                        <a:buNone/>
                        <a:tabLst/>
                      </a:pPr>
                      <a:r>
                        <a:rPr kumimoji="0" lang="en-CA" altLang="en-US" sz="1600" b="0" i="0" u="none" strike="noStrike" cap="none" normalizeH="0" baseline="0">
                          <a:ln>
                            <a:noFill/>
                          </a:ln>
                          <a:solidFill>
                            <a:srgbClr val="000000"/>
                          </a:solidFill>
                          <a:effectLst/>
                          <a:latin typeface="Calibri" charset="0"/>
                          <a:ea typeface="MS PGothic" charset="-128"/>
                        </a:rPr>
                        <a:t>Hyper tension</a:t>
                      </a:r>
                      <a:endParaRPr kumimoji="0" lang="en-CA" altLang="en-US" sz="16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Screen all children with type 1 diabetes at least twice a year</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38"/>
                        </a:spcBef>
                        <a:spcAft>
                          <a:spcPct val="0"/>
                        </a:spcAft>
                        <a:buClrTx/>
                        <a:buSzTx/>
                        <a:buFont typeface="Arial" charset="0"/>
                        <a:buNone/>
                        <a:tabLst/>
                      </a:pPr>
                      <a:r>
                        <a:rPr kumimoji="0" lang="en-CA" altLang="en-US" sz="1400" b="0" i="0" u="none" strike="noStrike" cap="none" normalizeH="0" baseline="0">
                          <a:ln>
                            <a:noFill/>
                          </a:ln>
                          <a:solidFill>
                            <a:srgbClr val="000000"/>
                          </a:solidFill>
                          <a:effectLst/>
                          <a:latin typeface="Calibri" charset="0"/>
                          <a:ea typeface="MS PGothic" charset="-128"/>
                        </a:rPr>
                        <a:t>• Use appropriate cuff size</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123935" name="Title 1"/>
          <p:cNvSpPr txBox="1">
            <a:spLocks/>
          </p:cNvSpPr>
          <p:nvPr/>
        </p:nvSpPr>
        <p:spPr bwMode="auto">
          <a:xfrm>
            <a:off x="746125" y="165100"/>
            <a:ext cx="760253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lnSpc>
                <a:spcPct val="90000"/>
              </a:lnSpc>
            </a:pPr>
            <a:r>
              <a:rPr lang="en-CA" altLang="en-US" sz="2800" b="1">
                <a:solidFill>
                  <a:srgbClr val="1E3268"/>
                </a:solidFill>
                <a:latin typeface="Open Sans" charset="0"/>
              </a:rPr>
              <a:t>Screening for Complications</a:t>
            </a:r>
          </a:p>
        </p:txBody>
      </p:sp>
      <p:sp>
        <p:nvSpPr>
          <p:cNvPr id="123936" name="Text Box 6"/>
          <p:cNvSpPr txBox="1">
            <a:spLocks noChangeArrowheads="1"/>
          </p:cNvSpPr>
          <p:nvPr/>
        </p:nvSpPr>
        <p:spPr bwMode="auto">
          <a:xfrm>
            <a:off x="0" y="-33338"/>
            <a:ext cx="767715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100" i="1">
                <a:solidFill>
                  <a:srgbClr val="000000"/>
                </a:solidFill>
              </a:rPr>
              <a:t>2018 Diabetes Canada CPG – Chapter 34.  Type 1 Diabetes in Children &amp; Adolescents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p:cNvSpPr>
          <p:nvPr>
            <p:ph type="title" idx="4294967295"/>
          </p:nvPr>
        </p:nvSpPr>
        <p:spPr/>
        <p:txBody>
          <a:bodyPr/>
          <a:lstStyle/>
          <a:p>
            <a:r>
              <a:rPr lang="en-US" altLang="en-US">
                <a:ea typeface="MS PGothic" charset="-128"/>
              </a:rPr>
              <a:t>Recommendation 19</a:t>
            </a:r>
            <a:endParaRPr lang="en-CA" altLang="en-US">
              <a:ea typeface="MS PGothic" charset="-128"/>
            </a:endParaRPr>
          </a:p>
        </p:txBody>
      </p:sp>
      <p:sp>
        <p:nvSpPr>
          <p:cNvPr id="125954" name="Rectangle 3"/>
          <p:cNvSpPr>
            <a:spLocks noGrp="1"/>
          </p:cNvSpPr>
          <p:nvPr>
            <p:ph type="body" idx="4294967295"/>
          </p:nvPr>
        </p:nvSpPr>
        <p:spPr>
          <a:xfrm>
            <a:off x="730250" y="1414463"/>
            <a:ext cx="7886700" cy="4329112"/>
          </a:xfrm>
        </p:spPr>
        <p:txBody>
          <a:bodyPr/>
          <a:lstStyle/>
          <a:p>
            <a:pPr marL="495300" indent="-495300">
              <a:lnSpc>
                <a:spcPct val="110000"/>
              </a:lnSpc>
              <a:spcBef>
                <a:spcPts val="900"/>
              </a:spcBef>
              <a:buFont typeface="Arial" charset="0"/>
              <a:buNone/>
            </a:pPr>
            <a:r>
              <a:rPr lang="en-US" altLang="en-US" sz="2000">
                <a:ea typeface="MS PGothic" charset="-128"/>
              </a:rPr>
              <a:t>Microvascular Complications</a:t>
            </a:r>
          </a:p>
          <a:p>
            <a:pPr marL="495300" indent="-495300">
              <a:lnSpc>
                <a:spcPct val="110000"/>
              </a:lnSpc>
              <a:spcBef>
                <a:spcPts val="900"/>
              </a:spcBef>
              <a:buFont typeface="Arial" charset="0"/>
              <a:buNone/>
            </a:pPr>
            <a:r>
              <a:rPr lang="en-US" altLang="en-US" sz="2000" b="0">
                <a:ea typeface="MS PGothic" charset="-128"/>
              </a:rPr>
              <a:t>19.  Children </a:t>
            </a:r>
            <a:r>
              <a:rPr lang="en-US" altLang="en-US" sz="2000">
                <a:ea typeface="MS PGothic" charset="-128"/>
              </a:rPr>
              <a:t>≥12 years </a:t>
            </a:r>
            <a:r>
              <a:rPr lang="en-US" altLang="en-US" sz="2000" b="0">
                <a:ea typeface="MS PGothic" charset="-128"/>
              </a:rPr>
              <a:t>with diabetes </a:t>
            </a:r>
            <a:r>
              <a:rPr lang="en-US" altLang="en-US" sz="2000">
                <a:ea typeface="MS PGothic" charset="-128"/>
              </a:rPr>
              <a:t>duration &gt; 5 years </a:t>
            </a:r>
            <a:r>
              <a:rPr lang="en-US" altLang="en-US" sz="2000" b="0">
                <a:ea typeface="MS PGothic" charset="-128"/>
              </a:rPr>
              <a:t>should be screened </a:t>
            </a:r>
            <a:r>
              <a:rPr lang="en-US" altLang="en-US" sz="2000">
                <a:ea typeface="MS PGothic" charset="-128"/>
              </a:rPr>
              <a:t>annually</a:t>
            </a:r>
            <a:r>
              <a:rPr lang="en-US" altLang="en-US" sz="2000" b="0">
                <a:ea typeface="MS PGothic" charset="-128"/>
              </a:rPr>
              <a:t> for CKD with a </a:t>
            </a:r>
            <a:r>
              <a:rPr lang="en-US" altLang="en-US" sz="2000">
                <a:ea typeface="MS PGothic" charset="-128"/>
              </a:rPr>
              <a:t>ﬁrst morning urine ACR </a:t>
            </a:r>
            <a:r>
              <a:rPr lang="en-US" altLang="en-US" sz="2000" b="0">
                <a:ea typeface="MS PGothic" charset="-128"/>
              </a:rPr>
              <a:t>(preferred) </a:t>
            </a:r>
            <a:r>
              <a:rPr lang="en-US" altLang="en-US" sz="1600" b="0">
                <a:ea typeface="MS PGothic" charset="-128"/>
              </a:rPr>
              <a:t>[Grade B, Level 2]</a:t>
            </a:r>
            <a:r>
              <a:rPr lang="en-US" altLang="en-US" sz="2000" b="0">
                <a:ea typeface="MS PGothic" charset="-128"/>
              </a:rPr>
              <a:t> or a </a:t>
            </a:r>
            <a:r>
              <a:rPr lang="en-US" altLang="en-US" sz="2000">
                <a:ea typeface="MS PGothic" charset="-128"/>
              </a:rPr>
              <a:t>random ACR </a:t>
            </a:r>
            <a:r>
              <a:rPr lang="en-US" altLang="en-US" sz="2000" b="0">
                <a:ea typeface="MS PGothic" charset="-128"/>
              </a:rPr>
              <a:t>[Grade D, Consensus]. Abnormal results should be conﬁrmed </a:t>
            </a:r>
            <a:r>
              <a:rPr lang="en-US" altLang="en-US" sz="1600" b="0">
                <a:ea typeface="MS PGothic" charset="-128"/>
              </a:rPr>
              <a:t>[Grade B, Level 2]</a:t>
            </a:r>
            <a:r>
              <a:rPr lang="en-US" altLang="en-US" sz="2000" b="0">
                <a:ea typeface="MS PGothic" charset="-128"/>
              </a:rPr>
              <a:t> at least 1 month later with a ﬁrst morning ACR and, if abnormal, followed by timed, overnight or 24-hour split urine collections for albumin excretion rate </a:t>
            </a:r>
            <a:r>
              <a:rPr lang="en-US" altLang="en-US" sz="1600" b="0">
                <a:ea typeface="MS PGothic" charset="-128"/>
              </a:rPr>
              <a:t>[Grade D, Consensus].</a:t>
            </a:r>
            <a:r>
              <a:rPr lang="en-US" altLang="en-US" sz="2000" b="0">
                <a:ea typeface="MS PGothic" charset="-128"/>
              </a:rPr>
              <a:t> Albuminuria (</a:t>
            </a:r>
            <a:r>
              <a:rPr lang="en-US" altLang="en-US" sz="2000">
                <a:ea typeface="MS PGothic" charset="-128"/>
              </a:rPr>
              <a:t>ACR &gt;2.5</a:t>
            </a:r>
            <a:r>
              <a:rPr lang="en-US" altLang="en-US" sz="2000" b="0">
                <a:ea typeface="MS PGothic" charset="-128"/>
              </a:rPr>
              <a:t> mg/mmol; </a:t>
            </a:r>
            <a:r>
              <a:rPr lang="en-US" altLang="en-US" sz="2000">
                <a:ea typeface="MS PGothic" charset="-128"/>
              </a:rPr>
              <a:t>AER &gt;20 </a:t>
            </a:r>
            <a:r>
              <a:rPr lang="en-US" altLang="en-US" sz="2000" b="0">
                <a:ea typeface="MS PGothic" charset="-128"/>
              </a:rPr>
              <a:t>mcg/min) should not be diagnosed unless it is </a:t>
            </a:r>
            <a:r>
              <a:rPr lang="en-US" altLang="en-US" sz="2000">
                <a:ea typeface="MS PGothic" charset="-128"/>
              </a:rPr>
              <a:t>persistent</a:t>
            </a:r>
            <a:r>
              <a:rPr lang="en-US" altLang="en-US" sz="2000" b="0">
                <a:ea typeface="MS PGothic" charset="-128"/>
              </a:rPr>
              <a:t>, as demonstrated by 2 consecutive ﬁrst morning ACR or timed collections obtained at 3- to 4-month intervals over a 6- to 12-month period </a:t>
            </a:r>
            <a:r>
              <a:rPr lang="en-US" altLang="en-US" sz="1600" b="0">
                <a:ea typeface="MS PGothic" charset="-128"/>
              </a:rPr>
              <a:t>[Grade D, Consensus]</a:t>
            </a:r>
          </a:p>
        </p:txBody>
      </p:sp>
      <p:sp>
        <p:nvSpPr>
          <p:cNvPr id="16179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25957" name="Text Box 5"/>
          <p:cNvSpPr txBox="1">
            <a:spLocks noChangeArrowheads="1"/>
          </p:cNvSpPr>
          <p:nvPr/>
        </p:nvSpPr>
        <p:spPr bwMode="auto">
          <a:xfrm>
            <a:off x="628650" y="6351588"/>
            <a:ext cx="7048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ACR, </a:t>
            </a:r>
            <a:r>
              <a:rPr lang="en-US" altLang="en-US" sz="1400"/>
              <a:t>albumin to creatinine ratio</a:t>
            </a:r>
            <a:r>
              <a:rPr lang="en-US" altLang="en-US" sz="1400" i="1"/>
              <a:t>; AER, </a:t>
            </a:r>
            <a:r>
              <a:rPr lang="en-US" altLang="en-US" sz="1400"/>
              <a:t>albumin excretion rate</a:t>
            </a:r>
            <a:r>
              <a:rPr lang="en-US" altLang="en-US" sz="1400" i="1"/>
              <a:t>; CKD, </a:t>
            </a:r>
            <a:r>
              <a:rPr lang="en-US" altLang="en-US" sz="1400"/>
              <a:t>chronic kidney disease</a:t>
            </a:r>
            <a:endParaRPr lang="en-CA" alt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p:cNvSpPr>
          <p:nvPr>
            <p:ph type="title" idx="4294967295"/>
          </p:nvPr>
        </p:nvSpPr>
        <p:spPr/>
        <p:txBody>
          <a:bodyPr/>
          <a:lstStyle/>
          <a:p>
            <a:r>
              <a:rPr lang="en-US" altLang="en-US">
                <a:ea typeface="MS PGothic" charset="-128"/>
              </a:rPr>
              <a:t>Recommendation 20</a:t>
            </a:r>
            <a:endParaRPr lang="en-CA" altLang="en-US">
              <a:ea typeface="MS PGothic" charset="-128"/>
            </a:endParaRPr>
          </a:p>
        </p:txBody>
      </p:sp>
      <p:sp>
        <p:nvSpPr>
          <p:cNvPr id="126978" name="Rectangle 3"/>
          <p:cNvSpPr>
            <a:spLocks noGrp="1"/>
          </p:cNvSpPr>
          <p:nvPr>
            <p:ph type="body" idx="4294967295"/>
          </p:nvPr>
        </p:nvSpPr>
        <p:spPr>
          <a:xfrm>
            <a:off x="647700"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Microvascular Complications</a:t>
            </a:r>
          </a:p>
          <a:p>
            <a:pPr marL="495300" indent="-495300">
              <a:lnSpc>
                <a:spcPct val="110000"/>
              </a:lnSpc>
              <a:buFont typeface="Arial" charset="0"/>
              <a:buNone/>
            </a:pPr>
            <a:r>
              <a:rPr lang="en-US" altLang="en-US" sz="2400" b="0">
                <a:ea typeface="MS PGothic" charset="-128"/>
              </a:rPr>
              <a:t>20.  Children </a:t>
            </a:r>
            <a:r>
              <a:rPr lang="en-US" altLang="en-US" sz="2400">
                <a:ea typeface="MS PGothic" charset="-128"/>
              </a:rPr>
              <a:t>≥12 years </a:t>
            </a:r>
            <a:r>
              <a:rPr lang="en-US" altLang="en-US" sz="2400" b="0">
                <a:ea typeface="MS PGothic" charset="-128"/>
              </a:rPr>
              <a:t>with </a:t>
            </a:r>
            <a:r>
              <a:rPr lang="en-US" altLang="en-US" sz="2400">
                <a:ea typeface="MS PGothic" charset="-128"/>
              </a:rPr>
              <a:t>persistent albuminuria </a:t>
            </a:r>
            <a:r>
              <a:rPr lang="en-US" altLang="en-US" sz="2400" b="0">
                <a:ea typeface="MS PGothic" charset="-128"/>
              </a:rPr>
              <a:t>should be treated per </a:t>
            </a:r>
            <a:r>
              <a:rPr lang="en-US" altLang="en-US" sz="2400">
                <a:ea typeface="MS PGothic" charset="-128"/>
              </a:rPr>
              <a:t>adult guidelines </a:t>
            </a:r>
            <a:r>
              <a:rPr lang="en-US" altLang="en-US" sz="2000" b="0">
                <a:ea typeface="MS PGothic" charset="-128"/>
              </a:rPr>
              <a:t>(see Chronic Kidney Disease in Diabetes chapter) [Grade D, Consensus]</a:t>
            </a:r>
          </a:p>
        </p:txBody>
      </p:sp>
      <p:sp>
        <p:nvSpPr>
          <p:cNvPr id="16282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p:cNvSpPr>
          <p:nvPr>
            <p:ph type="title" idx="4294967295"/>
          </p:nvPr>
        </p:nvSpPr>
        <p:spPr/>
        <p:txBody>
          <a:bodyPr/>
          <a:lstStyle/>
          <a:p>
            <a:r>
              <a:rPr lang="en-US" altLang="en-US">
                <a:ea typeface="MS PGothic" charset="-128"/>
              </a:rPr>
              <a:t>Recommendation 21</a:t>
            </a:r>
            <a:endParaRPr lang="en-CA" altLang="en-US">
              <a:ea typeface="MS PGothic" charset="-128"/>
            </a:endParaRPr>
          </a:p>
        </p:txBody>
      </p:sp>
      <p:sp>
        <p:nvSpPr>
          <p:cNvPr id="128002" name="Rectangle 3"/>
          <p:cNvSpPr>
            <a:spLocks noGrp="1"/>
          </p:cNvSpPr>
          <p:nvPr>
            <p:ph type="body" idx="4294967295"/>
          </p:nvPr>
        </p:nvSpPr>
        <p:spPr>
          <a:xfrm>
            <a:off x="635000" y="1531938"/>
            <a:ext cx="7886700" cy="4329112"/>
          </a:xfrm>
        </p:spPr>
        <p:txBody>
          <a:bodyPr/>
          <a:lstStyle/>
          <a:p>
            <a:pPr marL="495300" indent="-495300">
              <a:lnSpc>
                <a:spcPct val="110000"/>
              </a:lnSpc>
              <a:spcBef>
                <a:spcPts val="900"/>
              </a:spcBef>
              <a:buFont typeface="Arial" charset="0"/>
              <a:buNone/>
            </a:pPr>
            <a:r>
              <a:rPr lang="en-US" altLang="en-US" sz="2400">
                <a:ea typeface="MS PGothic" charset="-128"/>
              </a:rPr>
              <a:t>Microvascular Complications</a:t>
            </a:r>
          </a:p>
          <a:p>
            <a:pPr marL="495300" indent="-495300">
              <a:lnSpc>
                <a:spcPct val="110000"/>
              </a:lnSpc>
              <a:buFont typeface="Arial" charset="0"/>
              <a:buNone/>
            </a:pPr>
            <a:r>
              <a:rPr lang="en-US" altLang="en-US" sz="2400" b="0">
                <a:ea typeface="MS PGothic" charset="-128"/>
              </a:rPr>
              <a:t>21. Children </a:t>
            </a:r>
            <a:r>
              <a:rPr lang="en-US" altLang="en-US" sz="2400">
                <a:ea typeface="MS PGothic" charset="-128"/>
              </a:rPr>
              <a:t>≥15 years with 5 years diabetes </a:t>
            </a:r>
            <a:r>
              <a:rPr lang="en-US" altLang="en-US" sz="2400" b="0">
                <a:ea typeface="MS PGothic" charset="-128"/>
              </a:rPr>
              <a:t>duration should be </a:t>
            </a:r>
            <a:r>
              <a:rPr lang="en-US" altLang="en-US" sz="2400">
                <a:ea typeface="MS PGothic" charset="-128"/>
              </a:rPr>
              <a:t>annually</a:t>
            </a:r>
            <a:r>
              <a:rPr lang="en-US" altLang="en-US" sz="2400" b="0">
                <a:ea typeface="MS PGothic" charset="-128"/>
              </a:rPr>
              <a:t> screened and evaluated for </a:t>
            </a:r>
            <a:r>
              <a:rPr lang="en-US" altLang="en-US" sz="2400">
                <a:ea typeface="MS PGothic" charset="-128"/>
              </a:rPr>
              <a:t>retinopathy</a:t>
            </a:r>
            <a:r>
              <a:rPr lang="en-US" altLang="en-US" sz="2400" b="0">
                <a:ea typeface="MS PGothic" charset="-128"/>
              </a:rPr>
              <a:t> by an expert professional </a:t>
            </a:r>
            <a:r>
              <a:rPr lang="en-US" altLang="en-US" sz="2000" b="0">
                <a:ea typeface="MS PGothic" charset="-128"/>
              </a:rPr>
              <a:t>[Grade C, Level 3].</a:t>
            </a:r>
            <a:r>
              <a:rPr lang="en-US" altLang="en-US" sz="2400" b="0">
                <a:ea typeface="MS PGothic" charset="-128"/>
              </a:rPr>
              <a:t> The screening interval can be </a:t>
            </a:r>
            <a:r>
              <a:rPr lang="en-US" altLang="en-US" sz="2400">
                <a:ea typeface="MS PGothic" charset="-128"/>
              </a:rPr>
              <a:t>increased to every 2 years </a:t>
            </a:r>
            <a:r>
              <a:rPr lang="en-US" altLang="en-US" sz="2400" b="0">
                <a:ea typeface="MS PGothic" charset="-128"/>
              </a:rPr>
              <a:t>in children with type 1 diabetes who have </a:t>
            </a:r>
            <a:r>
              <a:rPr lang="en-US" altLang="en-US" sz="2400">
                <a:ea typeface="MS PGothic" charset="-128"/>
              </a:rPr>
              <a:t>good glycemic control</a:t>
            </a:r>
            <a:r>
              <a:rPr lang="en-US" altLang="en-US" sz="2400" b="0">
                <a:ea typeface="MS PGothic" charset="-128"/>
              </a:rPr>
              <a:t>, duration of diabetes </a:t>
            </a:r>
            <a:r>
              <a:rPr lang="en-US" altLang="en-US" sz="2400">
                <a:ea typeface="MS PGothic" charset="-128"/>
              </a:rPr>
              <a:t>&lt;10 years </a:t>
            </a:r>
            <a:r>
              <a:rPr lang="en-US" altLang="en-US" sz="2400" b="0">
                <a:ea typeface="MS PGothic" charset="-128"/>
              </a:rPr>
              <a:t>and </a:t>
            </a:r>
            <a:r>
              <a:rPr lang="en-US" altLang="en-US" sz="2400">
                <a:ea typeface="MS PGothic" charset="-128"/>
              </a:rPr>
              <a:t>no signiﬁcant retinopathy</a:t>
            </a:r>
            <a:r>
              <a:rPr lang="en-US" altLang="en-US" sz="2400" b="0">
                <a:ea typeface="MS PGothic" charset="-128"/>
              </a:rPr>
              <a:t> (as determined by an expert professional) </a:t>
            </a:r>
            <a:r>
              <a:rPr lang="en-US" altLang="en-US" sz="2000" b="0">
                <a:ea typeface="MS PGothic" charset="-128"/>
              </a:rPr>
              <a:t>[Grade D, Consensus]</a:t>
            </a:r>
          </a:p>
        </p:txBody>
      </p:sp>
      <p:sp>
        <p:nvSpPr>
          <p:cNvPr id="16384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p:cNvSpPr>
          <p:nvPr>
            <p:ph type="title" idx="4294967295"/>
          </p:nvPr>
        </p:nvSpPr>
        <p:spPr/>
        <p:txBody>
          <a:bodyPr/>
          <a:lstStyle/>
          <a:p>
            <a:r>
              <a:rPr lang="en-US" altLang="en-US">
                <a:ea typeface="MS PGothic" charset="-128"/>
              </a:rPr>
              <a:t>Recommendation 22</a:t>
            </a:r>
            <a:endParaRPr lang="en-CA" altLang="en-US">
              <a:ea typeface="MS PGothic" charset="-128"/>
            </a:endParaRPr>
          </a:p>
        </p:txBody>
      </p:sp>
      <p:sp>
        <p:nvSpPr>
          <p:cNvPr id="129026" name="Rectangle 3"/>
          <p:cNvSpPr>
            <a:spLocks noGrp="1"/>
          </p:cNvSpPr>
          <p:nvPr>
            <p:ph type="body" idx="4294967295"/>
          </p:nvPr>
        </p:nvSpPr>
        <p:spPr>
          <a:xfrm>
            <a:off x="682625"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Microvascular Complications</a:t>
            </a:r>
          </a:p>
          <a:p>
            <a:pPr marL="495300" indent="-495300">
              <a:lnSpc>
                <a:spcPct val="110000"/>
              </a:lnSpc>
              <a:spcBef>
                <a:spcPts val="900"/>
              </a:spcBef>
              <a:buFont typeface="Arial" charset="0"/>
              <a:buNone/>
            </a:pPr>
            <a:r>
              <a:rPr lang="en-US" altLang="en-US" sz="2400" b="0">
                <a:ea typeface="MS PGothic" charset="-128"/>
              </a:rPr>
              <a:t>22. Children </a:t>
            </a:r>
            <a:r>
              <a:rPr lang="en-US" altLang="en-US" sz="2400">
                <a:ea typeface="MS PGothic" charset="-128"/>
              </a:rPr>
              <a:t>≥15 years with 5 years duration </a:t>
            </a:r>
            <a:r>
              <a:rPr lang="en-US" altLang="en-US" sz="2400" b="0">
                <a:ea typeface="MS PGothic" charset="-128"/>
              </a:rPr>
              <a:t>and </a:t>
            </a:r>
            <a:r>
              <a:rPr lang="en-US" altLang="en-US" sz="2400">
                <a:ea typeface="MS PGothic" charset="-128"/>
              </a:rPr>
              <a:t>poor metabolic control </a:t>
            </a:r>
            <a:r>
              <a:rPr lang="en-US" altLang="en-US" sz="2400" b="0">
                <a:ea typeface="MS PGothic" charset="-128"/>
              </a:rPr>
              <a:t>should be questioned about symptoms of </a:t>
            </a:r>
            <a:r>
              <a:rPr lang="en-US" altLang="en-US" sz="2400">
                <a:ea typeface="MS PGothic" charset="-128"/>
              </a:rPr>
              <a:t>numbness, pain, cramps and paresthesia</a:t>
            </a:r>
            <a:r>
              <a:rPr lang="en-US" altLang="en-US" sz="2400" b="0">
                <a:ea typeface="MS PGothic" charset="-128"/>
              </a:rPr>
              <a:t>, and examined for </a:t>
            </a:r>
            <a:r>
              <a:rPr lang="en-US" altLang="en-US" sz="2400">
                <a:ea typeface="MS PGothic" charset="-128"/>
              </a:rPr>
              <a:t>skin sensation, vibration sense, light touch and ankle reﬂexes </a:t>
            </a:r>
            <a:r>
              <a:rPr lang="en-US" altLang="en-US" sz="2000" b="0">
                <a:ea typeface="MS PGothic" charset="-128"/>
              </a:rPr>
              <a:t>[Grade D, Consensus]</a:t>
            </a:r>
          </a:p>
        </p:txBody>
      </p:sp>
      <p:sp>
        <p:nvSpPr>
          <p:cNvPr id="1648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p:cNvSpPr>
          <p:nvPr>
            <p:ph type="title" idx="4294967295"/>
          </p:nvPr>
        </p:nvSpPr>
        <p:spPr/>
        <p:txBody>
          <a:bodyPr/>
          <a:lstStyle/>
          <a:p>
            <a:r>
              <a:rPr lang="en-US" altLang="en-US">
                <a:ea typeface="MS PGothic" charset="-128"/>
              </a:rPr>
              <a:t>Recommendation 25</a:t>
            </a:r>
            <a:endParaRPr lang="en-CA" altLang="en-US">
              <a:ea typeface="MS PGothic" charset="-128"/>
            </a:endParaRPr>
          </a:p>
        </p:txBody>
      </p:sp>
      <p:sp>
        <p:nvSpPr>
          <p:cNvPr id="130050" name="Rectangle 3"/>
          <p:cNvSpPr>
            <a:spLocks noGrp="1"/>
          </p:cNvSpPr>
          <p:nvPr>
            <p:ph type="body" idx="4294967295"/>
          </p:nvPr>
        </p:nvSpPr>
        <p:spPr>
          <a:xfrm>
            <a:off x="682625"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Comorbid Conditions and Other Complications</a:t>
            </a:r>
          </a:p>
          <a:p>
            <a:pPr marL="495300" indent="-495300">
              <a:lnSpc>
                <a:spcPct val="110000"/>
              </a:lnSpc>
              <a:spcBef>
                <a:spcPts val="900"/>
              </a:spcBef>
              <a:buFont typeface="Arial" charset="0"/>
              <a:buNone/>
            </a:pPr>
            <a:r>
              <a:rPr lang="en-US" altLang="en-US" sz="2400" b="0">
                <a:ea typeface="MS PGothic" charset="-128"/>
              </a:rPr>
              <a:t>25.  Children with type 1 diabetes who are </a:t>
            </a:r>
            <a:r>
              <a:rPr lang="en-US" altLang="en-US" sz="2400">
                <a:ea typeface="MS PGothic" charset="-128"/>
              </a:rPr>
              <a:t>&lt;12 years </a:t>
            </a:r>
            <a:r>
              <a:rPr lang="en-US" altLang="en-US" sz="2400" b="0">
                <a:ea typeface="MS PGothic" charset="-128"/>
              </a:rPr>
              <a:t>of age should be </a:t>
            </a:r>
            <a:r>
              <a:rPr lang="en-US" altLang="en-US" sz="2400">
                <a:ea typeface="MS PGothic" charset="-128"/>
              </a:rPr>
              <a:t>screened for dyslipidemia </a:t>
            </a:r>
            <a:r>
              <a:rPr lang="en-US" altLang="en-US" sz="2400" b="0">
                <a:ea typeface="MS PGothic" charset="-128"/>
              </a:rPr>
              <a:t>if they have other risk factors, such as </a:t>
            </a:r>
            <a:r>
              <a:rPr lang="en-US" altLang="en-US" sz="2400">
                <a:ea typeface="MS PGothic" charset="-128"/>
              </a:rPr>
              <a:t>obesity</a:t>
            </a:r>
            <a:r>
              <a:rPr lang="en-US" altLang="en-US" sz="2400" b="0">
                <a:ea typeface="MS PGothic" charset="-128"/>
              </a:rPr>
              <a:t> (body mass index &gt;97th percentile for age and gender) and/or a </a:t>
            </a:r>
            <a:r>
              <a:rPr lang="en-US" altLang="en-US" sz="2400">
                <a:ea typeface="MS PGothic" charset="-128"/>
              </a:rPr>
              <a:t>family history of dyslipidemia </a:t>
            </a:r>
            <a:r>
              <a:rPr lang="en-US" altLang="en-US" sz="2400" b="0">
                <a:ea typeface="MS PGothic" charset="-128"/>
              </a:rPr>
              <a:t>or </a:t>
            </a:r>
            <a:r>
              <a:rPr lang="en-US" altLang="en-US" sz="2400">
                <a:ea typeface="MS PGothic" charset="-128"/>
              </a:rPr>
              <a:t>premature CVD</a:t>
            </a:r>
            <a:r>
              <a:rPr lang="en-US" altLang="en-US" sz="2400" b="0">
                <a:ea typeface="MS PGothic" charset="-128"/>
              </a:rPr>
              <a:t>. </a:t>
            </a:r>
            <a:r>
              <a:rPr lang="en-US" altLang="en-US" sz="2400">
                <a:ea typeface="MS PGothic" charset="-128"/>
              </a:rPr>
              <a:t>Routine screening for </a:t>
            </a:r>
            <a:r>
              <a:rPr lang="en-US" altLang="en-US" sz="2400" b="0">
                <a:ea typeface="MS PGothic" charset="-128"/>
              </a:rPr>
              <a:t>dyslipidemia should begin at </a:t>
            </a:r>
            <a:r>
              <a:rPr lang="en-US" altLang="en-US" sz="2400">
                <a:ea typeface="MS PGothic" charset="-128"/>
              </a:rPr>
              <a:t>12 years </a:t>
            </a:r>
            <a:r>
              <a:rPr lang="en-US" altLang="en-US" sz="2400" b="0">
                <a:ea typeface="MS PGothic" charset="-128"/>
              </a:rPr>
              <a:t>of age, with </a:t>
            </a:r>
            <a:r>
              <a:rPr lang="en-US" altLang="en-US" sz="2400">
                <a:ea typeface="MS PGothic" charset="-128"/>
              </a:rPr>
              <a:t>repeat</a:t>
            </a:r>
            <a:r>
              <a:rPr lang="en-US" altLang="en-US" sz="2400" b="0">
                <a:ea typeface="MS PGothic" charset="-128"/>
              </a:rPr>
              <a:t> screening after </a:t>
            </a:r>
            <a:r>
              <a:rPr lang="en-US" altLang="en-US" sz="2400">
                <a:ea typeface="MS PGothic" charset="-128"/>
              </a:rPr>
              <a:t>5 years </a:t>
            </a:r>
            <a:r>
              <a:rPr lang="en-US" altLang="en-US" sz="2000" b="0">
                <a:ea typeface="MS PGothic" charset="-128"/>
              </a:rPr>
              <a:t>[Grade D, Consensus]</a:t>
            </a:r>
          </a:p>
          <a:p>
            <a:pPr marL="495300" indent="-495300">
              <a:lnSpc>
                <a:spcPct val="110000"/>
              </a:lnSpc>
              <a:buFont typeface="Arial" charset="0"/>
              <a:buNone/>
            </a:pPr>
            <a:endParaRPr lang="en-US" altLang="en-US" sz="2000" b="0">
              <a:ea typeface="MS PGothic" charset="-128"/>
            </a:endParaRPr>
          </a:p>
          <a:p>
            <a:pPr marL="495300" indent="-495300">
              <a:lnSpc>
                <a:spcPct val="110000"/>
              </a:lnSpc>
              <a:spcBef>
                <a:spcPts val="900"/>
              </a:spcBef>
              <a:buFont typeface="Arial" charset="0"/>
              <a:buNone/>
            </a:pPr>
            <a:endParaRPr lang="en-US" altLang="en-US" sz="2000" b="0">
              <a:ea typeface="MS PGothic" charset="-128"/>
            </a:endParaRPr>
          </a:p>
        </p:txBody>
      </p:sp>
      <p:sp>
        <p:nvSpPr>
          <p:cNvPr id="130051"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30053"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CVD, </a:t>
            </a:r>
            <a:r>
              <a:rPr lang="en-US" altLang="en-US" sz="1400"/>
              <a:t>cardiovascular disease </a:t>
            </a:r>
            <a:endParaRPr lang="en-CA"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762000" y="1333500"/>
            <a:ext cx="7775575" cy="4013200"/>
          </a:xfrm>
        </p:spPr>
        <p:txBody>
          <a:bodyPr/>
          <a:lstStyle/>
          <a:p>
            <a:pPr eaLnBrk="1" hangingPunct="1">
              <a:lnSpc>
                <a:spcPct val="110000"/>
              </a:lnSpc>
            </a:pPr>
            <a:r>
              <a:rPr lang="en-CA" altLang="en-US" b="0">
                <a:ea typeface="MS PGothic" charset="-128"/>
              </a:rPr>
              <a:t>Children with new-onset type 1 diabetes and their families require intensive diabetes education by an interprofessional pediatric diabetes health-care (DHC) team.  Education topics should include:</a:t>
            </a:r>
          </a:p>
          <a:p>
            <a:pPr marL="1028700" lvl="3" indent="-342900" eaLnBrk="1" hangingPunct="1">
              <a:lnSpc>
                <a:spcPct val="100000"/>
              </a:lnSpc>
              <a:spcBef>
                <a:spcPts val="400"/>
              </a:spcBef>
            </a:pPr>
            <a:r>
              <a:rPr lang="en-CA" altLang="en-US" sz="2000">
                <a:latin typeface="Open Sans" charset="0"/>
                <a:ea typeface="MS PGothic" charset="-128"/>
              </a:rPr>
              <a:t>Prevention, detection and treatment of hypoglycemia </a:t>
            </a:r>
            <a:endParaRPr lang="en-US" altLang="en-US" sz="2000">
              <a:latin typeface="Open Sans" charset="0"/>
              <a:ea typeface="MS PGothic" charset="-128"/>
            </a:endParaRPr>
          </a:p>
          <a:p>
            <a:pPr marL="1028700" lvl="3" indent="-342900" eaLnBrk="1" hangingPunct="1">
              <a:lnSpc>
                <a:spcPct val="100000"/>
              </a:lnSpc>
              <a:spcBef>
                <a:spcPts val="400"/>
              </a:spcBef>
            </a:pPr>
            <a:r>
              <a:rPr lang="en-CA" altLang="en-US" sz="2000">
                <a:latin typeface="Open Sans" charset="0"/>
                <a:ea typeface="MS PGothic" charset="-128"/>
              </a:rPr>
              <a:t>Insulin action and administration</a:t>
            </a:r>
          </a:p>
          <a:p>
            <a:pPr marL="1028700" lvl="3" indent="-342900" eaLnBrk="1" hangingPunct="1">
              <a:lnSpc>
                <a:spcPct val="100000"/>
              </a:lnSpc>
              <a:spcBef>
                <a:spcPts val="400"/>
              </a:spcBef>
            </a:pPr>
            <a:r>
              <a:rPr lang="en-CA" altLang="en-US" sz="2000">
                <a:latin typeface="Open Sans" charset="0"/>
                <a:ea typeface="MS PGothic" charset="-128"/>
              </a:rPr>
              <a:t>Dosage adjustment</a:t>
            </a:r>
          </a:p>
          <a:p>
            <a:pPr marL="1028700" lvl="3" indent="-342900" eaLnBrk="1" hangingPunct="1">
              <a:lnSpc>
                <a:spcPct val="100000"/>
              </a:lnSpc>
              <a:spcBef>
                <a:spcPts val="400"/>
              </a:spcBef>
            </a:pPr>
            <a:r>
              <a:rPr lang="en-CA" altLang="en-US" sz="2000">
                <a:latin typeface="Open Sans" charset="0"/>
                <a:ea typeface="MS PGothic" charset="-128"/>
              </a:rPr>
              <a:t>Blood glucose and ketone testing</a:t>
            </a:r>
          </a:p>
          <a:p>
            <a:pPr marL="1028700" lvl="3" indent="-342900" eaLnBrk="1" hangingPunct="1">
              <a:lnSpc>
                <a:spcPct val="100000"/>
              </a:lnSpc>
              <a:spcBef>
                <a:spcPts val="400"/>
              </a:spcBef>
            </a:pPr>
            <a:r>
              <a:rPr lang="en-CA" altLang="en-US" sz="2000">
                <a:latin typeface="Open Sans" charset="0"/>
                <a:ea typeface="MS PGothic" charset="-128"/>
              </a:rPr>
              <a:t>Sick-day management </a:t>
            </a:r>
          </a:p>
          <a:p>
            <a:pPr marL="1028700" lvl="3" indent="-342900" eaLnBrk="1" hangingPunct="1">
              <a:lnSpc>
                <a:spcPct val="100000"/>
              </a:lnSpc>
              <a:spcBef>
                <a:spcPts val="400"/>
              </a:spcBef>
            </a:pPr>
            <a:r>
              <a:rPr lang="en-CA" altLang="en-US" sz="2000">
                <a:latin typeface="Open Sans" charset="0"/>
                <a:ea typeface="MS PGothic" charset="-128"/>
              </a:rPr>
              <a:t>Prevention of DKA</a:t>
            </a:r>
          </a:p>
          <a:p>
            <a:pPr marL="1028700" lvl="3" indent="-342900" eaLnBrk="1" hangingPunct="1">
              <a:lnSpc>
                <a:spcPct val="100000"/>
              </a:lnSpc>
              <a:spcBef>
                <a:spcPts val="400"/>
              </a:spcBef>
            </a:pPr>
            <a:r>
              <a:rPr lang="en-CA" altLang="en-US" sz="2000">
                <a:latin typeface="Open Sans" charset="0"/>
                <a:ea typeface="MS PGothic" charset="-128"/>
              </a:rPr>
              <a:t>Nutrition and exercise</a:t>
            </a:r>
          </a:p>
        </p:txBody>
      </p:sp>
      <p:sp>
        <p:nvSpPr>
          <p:cNvPr id="25602" name="Title 1"/>
          <p:cNvSpPr txBox="1">
            <a:spLocks/>
          </p:cNvSpPr>
          <p:nvPr/>
        </p:nvSpPr>
        <p:spPr bwMode="auto">
          <a:xfrm>
            <a:off x="628650" y="5222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Education – Key Message</a:t>
            </a:r>
          </a:p>
        </p:txBody>
      </p:sp>
      <p:sp>
        <p:nvSpPr>
          <p:cNvPr id="25603"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25605" name="Text Box 5"/>
          <p:cNvSpPr txBox="1">
            <a:spLocks noChangeArrowheads="1"/>
          </p:cNvSpPr>
          <p:nvPr/>
        </p:nvSpPr>
        <p:spPr bwMode="auto">
          <a:xfrm>
            <a:off x="1073150" y="6383338"/>
            <a:ext cx="2320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DKA, diabetic ketoacidosis</a:t>
            </a:r>
            <a:endParaRPr lang="en-CA" altLang="en-US" sz="14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p:cNvSpPr>
          <p:nvPr>
            <p:ph type="title" idx="4294967295"/>
          </p:nvPr>
        </p:nvSpPr>
        <p:spPr/>
        <p:txBody>
          <a:bodyPr/>
          <a:lstStyle/>
          <a:p>
            <a:r>
              <a:rPr lang="en-US" altLang="en-US">
                <a:ea typeface="MS PGothic" charset="-128"/>
              </a:rPr>
              <a:t>Recommendation 26</a:t>
            </a:r>
            <a:endParaRPr lang="en-CA" altLang="en-US">
              <a:ea typeface="MS PGothic" charset="-128"/>
            </a:endParaRPr>
          </a:p>
        </p:txBody>
      </p:sp>
      <p:sp>
        <p:nvSpPr>
          <p:cNvPr id="131074" name="Rectangle 3"/>
          <p:cNvSpPr>
            <a:spLocks noGrp="1"/>
          </p:cNvSpPr>
          <p:nvPr>
            <p:ph type="body" idx="4294967295"/>
          </p:nvPr>
        </p:nvSpPr>
        <p:spPr>
          <a:xfrm>
            <a:off x="671513" y="1566863"/>
            <a:ext cx="7886700" cy="4329112"/>
          </a:xfrm>
        </p:spPr>
        <p:txBody>
          <a:bodyPr/>
          <a:lstStyle/>
          <a:p>
            <a:pPr marL="495300" indent="-495300">
              <a:lnSpc>
                <a:spcPct val="110000"/>
              </a:lnSpc>
              <a:spcBef>
                <a:spcPts val="900"/>
              </a:spcBef>
              <a:buFont typeface="Arial" charset="0"/>
              <a:buNone/>
            </a:pPr>
            <a:r>
              <a:rPr lang="en-US" altLang="en-US" sz="2400">
                <a:ea typeface="MS PGothic" charset="-128"/>
              </a:rPr>
              <a:t>Comorbid Conditions and Other Complications</a:t>
            </a:r>
          </a:p>
          <a:p>
            <a:pPr marL="495300" indent="-495300">
              <a:lnSpc>
                <a:spcPct val="110000"/>
              </a:lnSpc>
              <a:spcBef>
                <a:spcPts val="900"/>
              </a:spcBef>
              <a:buFont typeface="Arial" charset="0"/>
              <a:buNone/>
            </a:pPr>
            <a:r>
              <a:rPr lang="en-US" altLang="en-US" sz="2400" b="0">
                <a:ea typeface="MS PGothic" charset="-128"/>
              </a:rPr>
              <a:t>26.  Once dyslipidemia is diagnosed in children with type 1 diabetes, the dyslipidemia should be </a:t>
            </a:r>
            <a:r>
              <a:rPr lang="en-US" altLang="en-US" sz="2400">
                <a:ea typeface="MS PGothic" charset="-128"/>
              </a:rPr>
              <a:t>monitored regularly </a:t>
            </a:r>
            <a:r>
              <a:rPr lang="en-US" altLang="en-US" sz="2400" b="0">
                <a:ea typeface="MS PGothic" charset="-128"/>
              </a:rPr>
              <a:t>and efforts should be made to improve metabolic control and promote healthy behaviours. While it can be treated effectively with statins, a specific cut-off to initiate treatment is yet to be determined in this age category </a:t>
            </a:r>
            <a:r>
              <a:rPr lang="en-US" altLang="en-US" sz="2000" b="0">
                <a:ea typeface="MS PGothic" charset="-128"/>
              </a:rPr>
              <a:t>[Grade D, Consensus]</a:t>
            </a:r>
          </a:p>
        </p:txBody>
      </p:sp>
      <p:sp>
        <p:nvSpPr>
          <p:cNvPr id="16691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p:cNvSpPr>
          <p:nvPr>
            <p:ph type="title" idx="4294967295"/>
          </p:nvPr>
        </p:nvSpPr>
        <p:spPr>
          <a:xfrm>
            <a:off x="671513" y="212725"/>
            <a:ext cx="7886700" cy="1325563"/>
          </a:xfrm>
        </p:spPr>
        <p:txBody>
          <a:bodyPr/>
          <a:lstStyle/>
          <a:p>
            <a:r>
              <a:rPr lang="en-US" altLang="en-US">
                <a:ea typeface="MS PGothic" charset="-128"/>
              </a:rPr>
              <a:t>Recommendations 27-28</a:t>
            </a:r>
            <a:endParaRPr lang="en-CA" altLang="en-US">
              <a:ea typeface="MS PGothic" charset="-128"/>
            </a:endParaRPr>
          </a:p>
        </p:txBody>
      </p:sp>
      <p:sp>
        <p:nvSpPr>
          <p:cNvPr id="167939" name="Rectangle 3"/>
          <p:cNvSpPr>
            <a:spLocks noGrp="1"/>
          </p:cNvSpPr>
          <p:nvPr>
            <p:ph type="body" idx="4294967295"/>
          </p:nvPr>
        </p:nvSpPr>
        <p:spPr>
          <a:xfrm>
            <a:off x="671513" y="1331913"/>
            <a:ext cx="7886700" cy="4329112"/>
          </a:xfrm>
        </p:spPr>
        <p:txBody>
          <a:bodyPr/>
          <a:lstStyle/>
          <a:p>
            <a:pPr marL="495300" indent="-495300">
              <a:lnSpc>
                <a:spcPct val="100000"/>
              </a:lnSpc>
              <a:buFont typeface="Arial" charset="0"/>
              <a:buNone/>
              <a:defRPr/>
            </a:pPr>
            <a:r>
              <a:rPr lang="en-US" sz="2400" dirty="0"/>
              <a:t>Comorbid Conditions and Other Complications</a:t>
            </a:r>
          </a:p>
          <a:p>
            <a:pPr marL="495300" indent="-495300">
              <a:lnSpc>
                <a:spcPct val="100000"/>
              </a:lnSpc>
              <a:buFont typeface="Arial" charset="0"/>
              <a:buAutoNum type="arabicPeriod" startAt="27"/>
              <a:defRPr/>
            </a:pPr>
            <a:r>
              <a:rPr lang="en-US" sz="2400" b="0" dirty="0"/>
              <a:t>All children with type 1 diabetes should be </a:t>
            </a:r>
            <a:r>
              <a:rPr lang="en-US" sz="2400" dirty="0"/>
              <a:t>screened for hypertension </a:t>
            </a:r>
            <a:r>
              <a:rPr lang="en-US" sz="2400" b="0" dirty="0"/>
              <a:t>at least </a:t>
            </a:r>
            <a:r>
              <a:rPr lang="en-US" sz="2400" dirty="0"/>
              <a:t>twice annually </a:t>
            </a:r>
            <a:r>
              <a:rPr lang="en-US" sz="2000" b="0" dirty="0"/>
              <a:t>[Grade D, Consensus]</a:t>
            </a:r>
          </a:p>
          <a:p>
            <a:pPr marL="495300" indent="-495300">
              <a:lnSpc>
                <a:spcPct val="100000"/>
              </a:lnSpc>
              <a:buFont typeface="Arial" charset="0"/>
              <a:buAutoNum type="arabicPeriod" startAt="27"/>
              <a:defRPr/>
            </a:pPr>
            <a:endParaRPr lang="en-US" sz="1050" b="0" dirty="0"/>
          </a:p>
          <a:p>
            <a:pPr marL="495300" indent="-495300">
              <a:lnSpc>
                <a:spcPct val="100000"/>
              </a:lnSpc>
              <a:buFont typeface="Arial" charset="0"/>
              <a:buAutoNum type="arabicPeriod" startAt="27"/>
              <a:defRPr/>
            </a:pPr>
            <a:r>
              <a:rPr lang="en-US" sz="2400" b="0" dirty="0"/>
              <a:t>Children with type 1 diabetes and </a:t>
            </a:r>
            <a:r>
              <a:rPr lang="en-US" sz="2400" dirty="0"/>
              <a:t>BP readings </a:t>
            </a:r>
            <a:r>
              <a:rPr lang="en-US" sz="2400" b="0" dirty="0"/>
              <a:t>persistently </a:t>
            </a:r>
            <a:r>
              <a:rPr lang="en-US" sz="2400" dirty="0"/>
              <a:t>above the 95th percentile </a:t>
            </a:r>
            <a:r>
              <a:rPr lang="en-US" sz="2400" b="0" dirty="0"/>
              <a:t>for age should receive healthy behaviour </a:t>
            </a:r>
            <a:r>
              <a:rPr lang="en-US" sz="2400" b="0" dirty="0" err="1"/>
              <a:t>counselling</a:t>
            </a:r>
            <a:r>
              <a:rPr lang="en-US" sz="2400" b="0" dirty="0"/>
              <a:t>, including weight loss if overweight </a:t>
            </a:r>
            <a:r>
              <a:rPr lang="en-US" sz="2000" b="0" dirty="0"/>
              <a:t>[Grade D, Level 4].</a:t>
            </a:r>
            <a:r>
              <a:rPr lang="en-US" sz="2400" b="0" dirty="0"/>
              <a:t> If BP remains elevated, treatment should be initiated based on recommendations for children without diabetes </a:t>
            </a:r>
            <a:r>
              <a:rPr lang="en-US" sz="2000" b="0" dirty="0"/>
              <a:t>[Grade D, Consensus]</a:t>
            </a:r>
          </a:p>
          <a:p>
            <a:pPr marL="495300" indent="-495300">
              <a:lnSpc>
                <a:spcPct val="100000"/>
              </a:lnSpc>
              <a:spcBef>
                <a:spcPts val="900"/>
              </a:spcBef>
              <a:buFont typeface="Arial" charset="0"/>
              <a:buNone/>
              <a:defRPr/>
            </a:pPr>
            <a:endParaRPr lang="en-US" sz="2000" b="0" dirty="0"/>
          </a:p>
        </p:txBody>
      </p:sp>
      <p:sp>
        <p:nvSpPr>
          <p:cNvPr id="16794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32101"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BP</a:t>
            </a:r>
            <a:r>
              <a:rPr lang="en-US" altLang="en-US" sz="1400" i="1"/>
              <a:t>, blood pressure</a:t>
            </a:r>
            <a:endParaRPr lang="en-CA" alt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84388"/>
            <a:ext cx="7886700" cy="4329112"/>
          </a:xfrm>
        </p:spPr>
        <p:txBody>
          <a:bodyPr/>
          <a:lstStyle/>
          <a:p>
            <a:pPr eaLnBrk="1" hangingPunct="1">
              <a:defRPr/>
            </a:pPr>
            <a:r>
              <a:rPr lang="en-US" b="0" dirty="0">
                <a:ea typeface="+mn-ea"/>
              </a:rPr>
              <a:t>Immunization</a:t>
            </a:r>
          </a:p>
          <a:p>
            <a:pPr eaLnBrk="1" hangingPunct="1">
              <a:defRPr/>
            </a:pPr>
            <a:endParaRPr lang="en-US" sz="1400" b="0" dirty="0">
              <a:ea typeface="+mn-ea"/>
            </a:endParaRPr>
          </a:p>
          <a:p>
            <a:pPr eaLnBrk="1" hangingPunct="1">
              <a:defRPr/>
            </a:pPr>
            <a:r>
              <a:rPr lang="en-US" b="0" dirty="0">
                <a:ea typeface="+mn-ea"/>
              </a:rPr>
              <a:t>Smoking</a:t>
            </a:r>
          </a:p>
          <a:p>
            <a:pPr eaLnBrk="1" hangingPunct="1">
              <a:defRPr/>
            </a:pPr>
            <a:endParaRPr lang="en-US" sz="1400" b="0" dirty="0">
              <a:ea typeface="+mn-ea"/>
            </a:endParaRPr>
          </a:p>
          <a:p>
            <a:pPr eaLnBrk="1" hangingPunct="1">
              <a:defRPr/>
            </a:pPr>
            <a:r>
              <a:rPr lang="en-US" b="0" dirty="0">
                <a:ea typeface="+mn-ea"/>
              </a:rPr>
              <a:t>Contraception / Sexual health counseling</a:t>
            </a:r>
          </a:p>
          <a:p>
            <a:pPr marL="0" indent="0" eaLnBrk="1" hangingPunct="1">
              <a:buFontTx/>
              <a:buNone/>
              <a:defRPr/>
            </a:pPr>
            <a:endParaRPr lang="en-US" sz="1400" b="0" dirty="0">
              <a:ea typeface="+mn-ea"/>
            </a:endParaRPr>
          </a:p>
          <a:p>
            <a:pPr eaLnBrk="1" hangingPunct="1">
              <a:defRPr/>
            </a:pPr>
            <a:r>
              <a:rPr lang="en-US" b="0" dirty="0">
                <a:ea typeface="+mn-ea"/>
              </a:rPr>
              <a:t>Psychological / Psychiatric</a:t>
            </a:r>
          </a:p>
          <a:p>
            <a:pPr eaLnBrk="1" hangingPunct="1">
              <a:defRPr/>
            </a:pPr>
            <a:endParaRPr lang="en-US" sz="1400" b="0" dirty="0">
              <a:ea typeface="+mn-ea"/>
            </a:endParaRPr>
          </a:p>
          <a:p>
            <a:pPr eaLnBrk="1" hangingPunct="1">
              <a:defRPr/>
            </a:pPr>
            <a:r>
              <a:rPr lang="en-US" b="0" dirty="0">
                <a:ea typeface="+mn-ea"/>
              </a:rPr>
              <a:t>Eating disorders</a:t>
            </a:r>
          </a:p>
          <a:p>
            <a:pPr eaLnBrk="1" hangingPunct="1">
              <a:defRPr/>
            </a:pPr>
            <a:endParaRPr lang="en-US" b="0" dirty="0">
              <a:ea typeface="+mn-ea"/>
            </a:endParaRPr>
          </a:p>
          <a:p>
            <a:pPr eaLnBrk="1" hangingPunct="1">
              <a:defRPr/>
            </a:pPr>
            <a:endParaRPr lang="en-US" b="0" dirty="0">
              <a:ea typeface="+mn-ea"/>
            </a:endParaRPr>
          </a:p>
        </p:txBody>
      </p:sp>
      <p:sp>
        <p:nvSpPr>
          <p:cNvPr id="133122" name="Rectangle 2"/>
          <p:cNvSpPr>
            <a:spLocks noGrp="1"/>
          </p:cNvSpPr>
          <p:nvPr>
            <p:ph type="title" idx="4294967295"/>
          </p:nvPr>
        </p:nvSpPr>
        <p:spPr>
          <a:xfrm>
            <a:off x="671513" y="541338"/>
            <a:ext cx="7886700" cy="1325562"/>
          </a:xfrm>
        </p:spPr>
        <p:txBody>
          <a:bodyPr/>
          <a:lstStyle/>
          <a:p>
            <a:r>
              <a:rPr lang="en-US" altLang="en-US">
                <a:ea typeface="MS PGothic" charset="-128"/>
              </a:rPr>
              <a:t>Comorbid Conditions / Considerations</a:t>
            </a:r>
            <a:endParaRPr lang="en-CA" altLang="en-US">
              <a:ea typeface="MS PGothic" charset="-128"/>
            </a:endParaRPr>
          </a:p>
        </p:txBody>
      </p:sp>
      <p:sp>
        <p:nvSpPr>
          <p:cNvPr id="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3"/>
          <p:cNvSpPr>
            <a:spLocks noGrp="1" noChangeArrowheads="1"/>
          </p:cNvSpPr>
          <p:nvPr>
            <p:ph type="body" idx="4294967295"/>
          </p:nvPr>
        </p:nvSpPr>
        <p:spPr>
          <a:xfrm>
            <a:off x="838200" y="1641475"/>
            <a:ext cx="7775575" cy="4114800"/>
          </a:xfrm>
        </p:spPr>
        <p:txBody>
          <a:bodyPr/>
          <a:lstStyle/>
          <a:p>
            <a:pPr eaLnBrk="1" hangingPunct="1">
              <a:lnSpc>
                <a:spcPct val="120000"/>
              </a:lnSpc>
            </a:pPr>
            <a:r>
              <a:rPr lang="en-CA" altLang="en-US" b="0">
                <a:ea typeface="MS PGothic" charset="-128"/>
              </a:rPr>
              <a:t>There is no evidence supporting increased morbidity or mortality from influenza in children with type 1 diabetes</a:t>
            </a:r>
          </a:p>
          <a:p>
            <a:pPr eaLnBrk="1" hangingPunct="1">
              <a:lnSpc>
                <a:spcPct val="120000"/>
              </a:lnSpc>
            </a:pPr>
            <a:r>
              <a:rPr lang="en-CA" altLang="en-US" b="0">
                <a:ea typeface="MS PGothic" charset="-128"/>
              </a:rPr>
              <a:t>The management of type 1 diabetes can be complicated by illness</a:t>
            </a:r>
          </a:p>
          <a:p>
            <a:pPr eaLnBrk="1" hangingPunct="1">
              <a:lnSpc>
                <a:spcPct val="120000"/>
              </a:lnSpc>
            </a:pPr>
            <a:r>
              <a:rPr lang="en-CA" altLang="en-US" b="0">
                <a:ea typeface="MS PGothic" charset="-128"/>
              </a:rPr>
              <a:t>For this reason, parents may choose to immunize their children</a:t>
            </a:r>
            <a:endParaRPr lang="en-US" altLang="en-US" b="0">
              <a:ea typeface="MS PGothic" charset="-128"/>
            </a:endParaRPr>
          </a:p>
        </p:txBody>
      </p:sp>
      <p:sp>
        <p:nvSpPr>
          <p:cNvPr id="135170" name="Rectangle 2"/>
          <p:cNvSpPr txBox="1">
            <a:spLocks/>
          </p:cNvSpPr>
          <p:nvPr/>
        </p:nvSpPr>
        <p:spPr bwMode="auto">
          <a:xfrm>
            <a:off x="671513" y="29527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Immunizations</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3"/>
          <p:cNvSpPr>
            <a:spLocks noGrp="1" noChangeArrowheads="1"/>
          </p:cNvSpPr>
          <p:nvPr>
            <p:ph type="body" idx="4294967295"/>
          </p:nvPr>
        </p:nvSpPr>
        <p:spPr>
          <a:xfrm>
            <a:off x="914400" y="1600200"/>
            <a:ext cx="7543800" cy="1558925"/>
          </a:xfrm>
        </p:spPr>
        <p:txBody>
          <a:bodyPr/>
          <a:lstStyle/>
          <a:p>
            <a:pPr eaLnBrk="1" hangingPunct="1">
              <a:lnSpc>
                <a:spcPct val="120000"/>
              </a:lnSpc>
            </a:pPr>
            <a:r>
              <a:rPr lang="en-CA" altLang="en-US" b="0">
                <a:ea typeface="MS PGothic" charset="-128"/>
              </a:rPr>
              <a:t>Smoking prevention/cessation should be emphasized throughout childhood and adolescence.</a:t>
            </a:r>
          </a:p>
          <a:p>
            <a:pPr lvl="1" eaLnBrk="1" hangingPunct="1">
              <a:lnSpc>
                <a:spcPct val="120000"/>
              </a:lnSpc>
              <a:spcBef>
                <a:spcPct val="0"/>
              </a:spcBef>
              <a:buClr>
                <a:schemeClr val="tx2"/>
              </a:buClr>
            </a:pPr>
            <a:endParaRPr lang="en-US" altLang="en-US" sz="2400">
              <a:latin typeface="Open Sans" charset="0"/>
              <a:ea typeface="MS PGothic" charset="-128"/>
            </a:endParaRPr>
          </a:p>
        </p:txBody>
      </p:sp>
      <p:pic>
        <p:nvPicPr>
          <p:cNvPr id="13721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124200"/>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Rectangle 2"/>
          <p:cNvSpPr txBox="1">
            <a:spLocks/>
          </p:cNvSpPr>
          <p:nvPr/>
        </p:nvSpPr>
        <p:spPr bwMode="auto">
          <a:xfrm>
            <a:off x="671513" y="400050"/>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Smoking</a:t>
            </a:r>
            <a:endParaRPr lang="en-CA" altLang="en-US" sz="4100" b="1">
              <a:solidFill>
                <a:srgbClr val="1E3268"/>
              </a:solidFill>
              <a:latin typeface="Open Sans" charset="0"/>
            </a:endParaRPr>
          </a:p>
        </p:txBody>
      </p:sp>
      <p:sp>
        <p:nvSpPr>
          <p:cNvPr id="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3"/>
          <p:cNvSpPr>
            <a:spLocks noGrp="1" noChangeArrowheads="1"/>
          </p:cNvSpPr>
          <p:nvPr>
            <p:ph type="body" idx="4294967295"/>
          </p:nvPr>
        </p:nvSpPr>
        <p:spPr>
          <a:xfrm>
            <a:off x="779463" y="1870075"/>
            <a:ext cx="7775575" cy="4114800"/>
          </a:xfrm>
        </p:spPr>
        <p:txBody>
          <a:bodyPr/>
          <a:lstStyle/>
          <a:p>
            <a:pPr eaLnBrk="1" hangingPunct="1">
              <a:lnSpc>
                <a:spcPct val="100000"/>
              </a:lnSpc>
            </a:pPr>
            <a:r>
              <a:rPr lang="en-CA" altLang="en-US" sz="2400" b="0">
                <a:ea typeface="MS PGothic" charset="-128"/>
              </a:rPr>
              <a:t>Adolescents with diabetes should receive regular counselling about sexual health and contraception </a:t>
            </a:r>
          </a:p>
          <a:p>
            <a:pPr eaLnBrk="1" hangingPunct="1">
              <a:lnSpc>
                <a:spcPct val="100000"/>
              </a:lnSpc>
            </a:pPr>
            <a:r>
              <a:rPr lang="en-CA" altLang="en-US" sz="2400" b="0">
                <a:ea typeface="MS PGothic" charset="-128"/>
              </a:rPr>
              <a:t>Pregnancy in adolescent females with type 1 diabetes with suboptimal metabolic control may result in higher risks of maternal and fetal complications than in older women with type 1 diabetes</a:t>
            </a:r>
          </a:p>
          <a:p>
            <a:pPr eaLnBrk="1" hangingPunct="1">
              <a:lnSpc>
                <a:spcPct val="100000"/>
              </a:lnSpc>
            </a:pPr>
            <a:r>
              <a:rPr lang="en-CA" altLang="en-US" sz="2400" b="0">
                <a:ea typeface="MS PGothic" charset="-128"/>
              </a:rPr>
              <a:t>Oral contraceptives, intrauterine devices and barrier methods can be used safely in the vast majority of adolescents</a:t>
            </a:r>
          </a:p>
          <a:p>
            <a:pPr lvl="1" eaLnBrk="1" hangingPunct="1">
              <a:lnSpc>
                <a:spcPct val="100000"/>
              </a:lnSpc>
              <a:spcBef>
                <a:spcPct val="0"/>
              </a:spcBef>
              <a:buClr>
                <a:schemeClr val="tx2"/>
              </a:buClr>
              <a:buFont typeface="Verdana" charset="0"/>
              <a:buNone/>
            </a:pPr>
            <a:endParaRPr lang="en-US" altLang="en-US" sz="2400">
              <a:latin typeface="Open Sans" charset="0"/>
              <a:ea typeface="MS PGothic" charset="-128"/>
            </a:endParaRPr>
          </a:p>
        </p:txBody>
      </p:sp>
      <p:sp>
        <p:nvSpPr>
          <p:cNvPr id="139266" name="Rectangle 2"/>
          <p:cNvSpPr txBox="1">
            <a:spLocks/>
          </p:cNvSpPr>
          <p:nvPr/>
        </p:nvSpPr>
        <p:spPr bwMode="auto">
          <a:xfrm>
            <a:off x="671513" y="471488"/>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Contraception / Sexual Health Counseling</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2"/>
          <p:cNvSpPr>
            <a:spLocks noGrp="1"/>
          </p:cNvSpPr>
          <p:nvPr>
            <p:ph type="title" idx="4294967295"/>
          </p:nvPr>
        </p:nvSpPr>
        <p:spPr/>
        <p:txBody>
          <a:bodyPr/>
          <a:lstStyle/>
          <a:p>
            <a:r>
              <a:rPr lang="en-US" altLang="en-US">
                <a:ea typeface="MS PGothic" charset="-128"/>
              </a:rPr>
              <a:t>Recommendations 29</a:t>
            </a:r>
            <a:endParaRPr lang="en-CA" altLang="en-US">
              <a:ea typeface="MS PGothic" charset="-128"/>
            </a:endParaRPr>
          </a:p>
        </p:txBody>
      </p:sp>
      <p:sp>
        <p:nvSpPr>
          <p:cNvPr id="141314" name="Rectangle 3"/>
          <p:cNvSpPr>
            <a:spLocks noGrp="1"/>
          </p:cNvSpPr>
          <p:nvPr>
            <p:ph type="body" idx="4294967295"/>
          </p:nvPr>
        </p:nvSpPr>
        <p:spPr>
          <a:xfrm>
            <a:off x="687388"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Comorbid Conditions and Other Complications</a:t>
            </a:r>
          </a:p>
          <a:p>
            <a:pPr marL="495300" indent="-495300">
              <a:lnSpc>
                <a:spcPct val="110000"/>
              </a:lnSpc>
              <a:spcBef>
                <a:spcPts val="900"/>
              </a:spcBef>
              <a:buFont typeface="Arial" charset="0"/>
              <a:buAutoNum type="arabicPeriod" startAt="29"/>
            </a:pPr>
            <a:r>
              <a:rPr lang="en-US" altLang="en-US" sz="2400">
                <a:ea typeface="MS PGothic" charset="-128"/>
              </a:rPr>
              <a:t>Inﬂuenza vaccination </a:t>
            </a:r>
            <a:r>
              <a:rPr lang="en-US" altLang="en-US" sz="2400" b="0">
                <a:ea typeface="MS PGothic" charset="-128"/>
              </a:rPr>
              <a:t>should be offered to children with diabetes as a way to prevent an intercurrent illness that could complicate diabetes management </a:t>
            </a:r>
            <a:r>
              <a:rPr lang="en-US" altLang="en-US" sz="2000" b="0">
                <a:ea typeface="MS PGothic" charset="-128"/>
              </a:rPr>
              <a:t>[Grade D, Consensus]</a:t>
            </a:r>
          </a:p>
        </p:txBody>
      </p:sp>
      <p:sp>
        <p:nvSpPr>
          <p:cNvPr id="14131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p:cNvSpPr>
          <p:nvPr>
            <p:ph type="title" idx="4294967295"/>
          </p:nvPr>
        </p:nvSpPr>
        <p:spPr/>
        <p:txBody>
          <a:bodyPr/>
          <a:lstStyle/>
          <a:p>
            <a:r>
              <a:rPr lang="en-US" altLang="en-US">
                <a:ea typeface="MS PGothic" charset="-128"/>
              </a:rPr>
              <a:t>Recommendations 30-31</a:t>
            </a:r>
            <a:endParaRPr lang="en-CA" altLang="en-US">
              <a:ea typeface="MS PGothic" charset="-128"/>
            </a:endParaRPr>
          </a:p>
        </p:txBody>
      </p:sp>
      <p:sp>
        <p:nvSpPr>
          <p:cNvPr id="142338" name="Rectangle 3"/>
          <p:cNvSpPr>
            <a:spLocks noGrp="1"/>
          </p:cNvSpPr>
          <p:nvPr>
            <p:ph type="body" idx="4294967295"/>
          </p:nvPr>
        </p:nvSpPr>
        <p:spPr>
          <a:xfrm>
            <a:off x="706438"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Comorbid Conditions and Other Complications</a:t>
            </a:r>
          </a:p>
          <a:p>
            <a:pPr marL="495300" indent="-495300">
              <a:lnSpc>
                <a:spcPct val="110000"/>
              </a:lnSpc>
              <a:spcBef>
                <a:spcPts val="900"/>
              </a:spcBef>
              <a:buFont typeface="Arial" charset="0"/>
              <a:buNone/>
            </a:pPr>
            <a:r>
              <a:rPr lang="en-US" altLang="en-US" sz="2400" b="0">
                <a:ea typeface="MS PGothic" charset="-128"/>
              </a:rPr>
              <a:t>30. </a:t>
            </a:r>
            <a:r>
              <a:rPr lang="en-US" altLang="en-US" sz="2400">
                <a:ea typeface="MS PGothic" charset="-128"/>
              </a:rPr>
              <a:t>Formal smoking prevention and cessation counseling</a:t>
            </a:r>
            <a:r>
              <a:rPr lang="en-US" altLang="en-US" sz="2400" b="0">
                <a:ea typeface="MS PGothic" charset="-128"/>
              </a:rPr>
              <a:t> should be part of diabetes management for children with diabetes </a:t>
            </a:r>
            <a:r>
              <a:rPr lang="en-US" altLang="en-US" sz="2000" b="0">
                <a:ea typeface="MS PGothic" charset="-128"/>
              </a:rPr>
              <a:t>[Grade D, Consensus]</a:t>
            </a:r>
          </a:p>
          <a:p>
            <a:pPr marL="495300" indent="-495300">
              <a:lnSpc>
                <a:spcPct val="110000"/>
              </a:lnSpc>
              <a:spcBef>
                <a:spcPts val="900"/>
              </a:spcBef>
              <a:buFont typeface="Arial" charset="0"/>
              <a:buNone/>
            </a:pPr>
            <a:endParaRPr lang="en-US" altLang="en-US" sz="2000" b="0">
              <a:ea typeface="MS PGothic" charset="-128"/>
            </a:endParaRPr>
          </a:p>
          <a:p>
            <a:pPr marL="495300" indent="-495300">
              <a:lnSpc>
                <a:spcPct val="110000"/>
              </a:lnSpc>
              <a:spcBef>
                <a:spcPts val="900"/>
              </a:spcBef>
              <a:buFont typeface="Arial" charset="0"/>
              <a:buNone/>
            </a:pPr>
            <a:r>
              <a:rPr lang="en-US" altLang="en-US" sz="2400" b="0">
                <a:ea typeface="MS PGothic" charset="-128"/>
              </a:rPr>
              <a:t>31.  Adolescents should be regularly counseled around </a:t>
            </a:r>
            <a:r>
              <a:rPr lang="en-US" altLang="en-US" sz="2400">
                <a:ea typeface="MS PGothic" charset="-128"/>
              </a:rPr>
              <a:t>alcohol and substance use </a:t>
            </a:r>
            <a:r>
              <a:rPr lang="en-US" altLang="en-US" sz="2000" b="0">
                <a:ea typeface="MS PGothic" charset="-128"/>
              </a:rPr>
              <a:t>[Grade D, Consensus]</a:t>
            </a:r>
          </a:p>
          <a:p>
            <a:pPr marL="495300" indent="-495300">
              <a:lnSpc>
                <a:spcPct val="110000"/>
              </a:lnSpc>
              <a:spcBef>
                <a:spcPts val="900"/>
              </a:spcBef>
              <a:buFont typeface="Arial" charset="0"/>
              <a:buNone/>
            </a:pPr>
            <a:endParaRPr lang="en-US" altLang="en-US" sz="2000" b="0">
              <a:ea typeface="MS PGothic" charset="-128"/>
            </a:endParaRPr>
          </a:p>
        </p:txBody>
      </p:sp>
      <p:sp>
        <p:nvSpPr>
          <p:cNvPr id="142339"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p:cNvSpPr>
            <a:spLocks noGrp="1"/>
          </p:cNvSpPr>
          <p:nvPr>
            <p:ph type="title" idx="4294967295"/>
          </p:nvPr>
        </p:nvSpPr>
        <p:spPr/>
        <p:txBody>
          <a:bodyPr/>
          <a:lstStyle/>
          <a:p>
            <a:r>
              <a:rPr lang="en-US" altLang="en-US">
                <a:ea typeface="MS PGothic" charset="-128"/>
              </a:rPr>
              <a:t>Recommendation 32</a:t>
            </a:r>
            <a:endParaRPr lang="en-CA" altLang="en-US">
              <a:ea typeface="MS PGothic" charset="-128"/>
            </a:endParaRPr>
          </a:p>
        </p:txBody>
      </p:sp>
      <p:sp>
        <p:nvSpPr>
          <p:cNvPr id="143362" name="Rectangle 3"/>
          <p:cNvSpPr>
            <a:spLocks noGrp="1"/>
          </p:cNvSpPr>
          <p:nvPr>
            <p:ph type="body" idx="4294967295"/>
          </p:nvPr>
        </p:nvSpPr>
        <p:spPr>
          <a:xfrm>
            <a:off x="647700"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Comorbid Conditions and Other Complications</a:t>
            </a:r>
          </a:p>
          <a:p>
            <a:pPr marL="495300" indent="-495300">
              <a:lnSpc>
                <a:spcPct val="110000"/>
              </a:lnSpc>
              <a:spcBef>
                <a:spcPts val="900"/>
              </a:spcBef>
              <a:buFont typeface="Arial" charset="0"/>
              <a:buNone/>
            </a:pPr>
            <a:r>
              <a:rPr lang="en-US" altLang="en-US" sz="2400" b="0">
                <a:ea typeface="MS PGothic" charset="-128"/>
              </a:rPr>
              <a:t>32. </a:t>
            </a:r>
            <a:r>
              <a:rPr lang="en-US" altLang="en-US" sz="2400">
                <a:ea typeface="MS PGothic" charset="-128"/>
              </a:rPr>
              <a:t>Adolescent females </a:t>
            </a:r>
            <a:r>
              <a:rPr lang="en-US" altLang="en-US" sz="2400" b="0">
                <a:ea typeface="MS PGothic" charset="-128"/>
              </a:rPr>
              <a:t>with type 1 diabetes should receive counseling on </a:t>
            </a:r>
            <a:r>
              <a:rPr lang="en-US" altLang="en-US" sz="2400">
                <a:ea typeface="MS PGothic" charset="-128"/>
              </a:rPr>
              <a:t>contraception and sexual health</a:t>
            </a:r>
            <a:r>
              <a:rPr lang="en-US" altLang="en-US" sz="2400" b="0">
                <a:ea typeface="MS PGothic" charset="-128"/>
              </a:rPr>
              <a:t> in order to prevent unplanned pregnancy </a:t>
            </a:r>
            <a:r>
              <a:rPr lang="en-US" altLang="en-US" sz="2000" b="0">
                <a:ea typeface="MS PGothic" charset="-128"/>
              </a:rPr>
              <a:t>[Grade D, Level 4]</a:t>
            </a:r>
          </a:p>
        </p:txBody>
      </p:sp>
      <p:sp>
        <p:nvSpPr>
          <p:cNvPr id="143363"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3"/>
          <p:cNvSpPr>
            <a:spLocks noGrp="1" noChangeArrowheads="1"/>
          </p:cNvSpPr>
          <p:nvPr>
            <p:ph type="body" idx="4294967295"/>
          </p:nvPr>
        </p:nvSpPr>
        <p:spPr>
          <a:xfrm>
            <a:off x="838200" y="1752600"/>
            <a:ext cx="7775575" cy="4114800"/>
          </a:xfrm>
        </p:spPr>
        <p:txBody>
          <a:bodyPr/>
          <a:lstStyle/>
          <a:p>
            <a:pPr eaLnBrk="1" hangingPunct="1">
              <a:lnSpc>
                <a:spcPct val="120000"/>
              </a:lnSpc>
            </a:pPr>
            <a:r>
              <a:rPr lang="en-CA" altLang="en-US" b="0">
                <a:ea typeface="MS PGothic" charset="-128"/>
              </a:rPr>
              <a:t>For children, and particularly adolescents, there is a need to identify psychological disorders associated with diabetes and to intervene early to minimize the impact over the course of development.</a:t>
            </a:r>
          </a:p>
          <a:p>
            <a:pPr lvl="1" eaLnBrk="1" hangingPunct="1">
              <a:lnSpc>
                <a:spcPct val="120000"/>
              </a:lnSpc>
              <a:spcBef>
                <a:spcPct val="0"/>
              </a:spcBef>
              <a:buClr>
                <a:schemeClr val="tx2"/>
              </a:buClr>
              <a:buFont typeface="Verdana" charset="0"/>
              <a:buNone/>
            </a:pPr>
            <a:endParaRPr lang="en-US" altLang="en-US">
              <a:latin typeface="Open Sans" charset="0"/>
              <a:ea typeface="MS PGothic" charset="-128"/>
            </a:endParaRPr>
          </a:p>
        </p:txBody>
      </p:sp>
      <p:sp>
        <p:nvSpPr>
          <p:cNvPr id="144386" name="Rectangle 2"/>
          <p:cNvSpPr txBox="1">
            <a:spLocks/>
          </p:cNvSpPr>
          <p:nvPr/>
        </p:nvSpPr>
        <p:spPr bwMode="auto">
          <a:xfrm>
            <a:off x="671513" y="400050"/>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Psychological Issues</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38200" y="1306513"/>
            <a:ext cx="7775575" cy="3119437"/>
          </a:xfrm>
        </p:spPr>
        <p:txBody>
          <a:bodyPr/>
          <a:lstStyle/>
          <a:p>
            <a:pPr eaLnBrk="1" hangingPunct="1">
              <a:lnSpc>
                <a:spcPct val="100000"/>
              </a:lnSpc>
            </a:pPr>
            <a:r>
              <a:rPr lang="en-CA" altLang="en-US" b="0">
                <a:ea typeface="MS PGothic" charset="-128"/>
              </a:rPr>
              <a:t>Anticipatory guidance and healthy behaviour  counselling should be part of routine care during critical developmental transitions (</a:t>
            </a:r>
            <a:r>
              <a:rPr lang="en-CA" altLang="en-US" b="0" i="1">
                <a:ea typeface="MS PGothic" charset="-128"/>
              </a:rPr>
              <a:t>e.g</a:t>
            </a:r>
            <a:r>
              <a:rPr lang="en-CA" altLang="en-US" b="0">
                <a:ea typeface="MS PGothic" charset="-128"/>
              </a:rPr>
              <a:t>. school entry, beginning high school). </a:t>
            </a:r>
          </a:p>
          <a:p>
            <a:pPr eaLnBrk="1" hangingPunct="1">
              <a:lnSpc>
                <a:spcPct val="100000"/>
              </a:lnSpc>
            </a:pPr>
            <a:r>
              <a:rPr lang="en-CA" altLang="en-US" b="0">
                <a:ea typeface="MS PGothic" charset="-128"/>
              </a:rPr>
              <a:t>Health-care providers should regularly initiate discussions with children and their families about</a:t>
            </a:r>
          </a:p>
          <a:p>
            <a:pPr lvl="1" eaLnBrk="1" hangingPunct="1">
              <a:lnSpc>
                <a:spcPct val="100000"/>
              </a:lnSpc>
              <a:spcBef>
                <a:spcPct val="0"/>
              </a:spcBef>
              <a:buClr>
                <a:schemeClr val="tx2"/>
              </a:buClr>
              <a:buFont typeface="Verdana" charset="0"/>
              <a:buNone/>
            </a:pPr>
            <a:endParaRPr lang="en-US" altLang="en-US">
              <a:ea typeface="MS PGothic" charset="-128"/>
            </a:endParaRPr>
          </a:p>
        </p:txBody>
      </p:sp>
      <p:sp>
        <p:nvSpPr>
          <p:cNvPr id="27650" name="Title 1"/>
          <p:cNvSpPr txBox="1">
            <a:spLocks/>
          </p:cNvSpPr>
          <p:nvPr/>
        </p:nvSpPr>
        <p:spPr bwMode="auto">
          <a:xfrm>
            <a:off x="628650" y="4667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lnSpc>
                <a:spcPct val="90000"/>
              </a:lnSpc>
            </a:pPr>
            <a:r>
              <a:rPr lang="en-CA" altLang="en-US" sz="4100" b="1">
                <a:solidFill>
                  <a:srgbClr val="1E3268"/>
                </a:solidFill>
                <a:latin typeface="Open Sans" charset="0"/>
              </a:rPr>
              <a:t>Education – Key Message</a:t>
            </a:r>
          </a:p>
        </p:txBody>
      </p:sp>
      <p:sp>
        <p:nvSpPr>
          <p:cNvPr id="27651"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2" name="TextBox 1"/>
          <p:cNvSpPr txBox="1"/>
          <p:nvPr/>
        </p:nvSpPr>
        <p:spPr>
          <a:xfrm>
            <a:off x="1371600" y="4316413"/>
            <a:ext cx="3257550" cy="1441450"/>
          </a:xfrm>
          <a:prstGeom prst="rect">
            <a:avLst/>
          </a:prstGeom>
          <a:noFill/>
        </p:spPr>
        <p:txBody>
          <a:bodyPr>
            <a:spAutoFit/>
          </a:bodyPr>
          <a:lstStyle/>
          <a:p>
            <a:pPr marL="285750" indent="-285750">
              <a:lnSpc>
                <a:spcPct val="110000"/>
              </a:lnSpc>
              <a:buFont typeface="Arial"/>
              <a:buChar char="•"/>
              <a:defRPr/>
            </a:pPr>
            <a:r>
              <a:rPr lang="en-CA" sz="2000" dirty="0">
                <a:solidFill>
                  <a:schemeClr val="accent1">
                    <a:lumMod val="50000"/>
                  </a:schemeClr>
                </a:solidFill>
                <a:latin typeface="Open Sans"/>
                <a:ea typeface="MS PGothic" charset="0"/>
                <a:cs typeface="Open Sans"/>
              </a:rPr>
              <a:t>School </a:t>
            </a:r>
          </a:p>
          <a:p>
            <a:pPr marL="285750" indent="-285750">
              <a:lnSpc>
                <a:spcPct val="110000"/>
              </a:lnSpc>
              <a:buFont typeface="Arial"/>
              <a:buChar char="•"/>
              <a:defRPr/>
            </a:pPr>
            <a:r>
              <a:rPr lang="en-CA" sz="2000" dirty="0">
                <a:solidFill>
                  <a:schemeClr val="accent1">
                    <a:lumMod val="50000"/>
                  </a:schemeClr>
                </a:solidFill>
                <a:latin typeface="Open Sans"/>
                <a:ea typeface="MS PGothic" charset="0"/>
                <a:cs typeface="Open Sans"/>
              </a:rPr>
              <a:t>Diabetes camp</a:t>
            </a:r>
          </a:p>
          <a:p>
            <a:pPr marL="285750" indent="-285750">
              <a:lnSpc>
                <a:spcPct val="110000"/>
              </a:lnSpc>
              <a:buFont typeface="Arial"/>
              <a:buChar char="•"/>
              <a:defRPr/>
            </a:pPr>
            <a:r>
              <a:rPr lang="en-CA" sz="2000" dirty="0">
                <a:solidFill>
                  <a:schemeClr val="accent1">
                    <a:lumMod val="50000"/>
                  </a:schemeClr>
                </a:solidFill>
                <a:latin typeface="Open Sans"/>
                <a:ea typeface="MS PGothic" charset="0"/>
                <a:cs typeface="Open Sans"/>
              </a:rPr>
              <a:t>Psychological issues</a:t>
            </a:r>
          </a:p>
          <a:p>
            <a:pPr marL="285750" indent="-285750">
              <a:lnSpc>
                <a:spcPct val="110000"/>
              </a:lnSpc>
              <a:buFont typeface="Arial"/>
              <a:buChar char="•"/>
              <a:defRPr/>
            </a:pPr>
            <a:r>
              <a:rPr lang="en-CA" sz="2000" dirty="0">
                <a:solidFill>
                  <a:schemeClr val="accent1">
                    <a:lumMod val="50000"/>
                  </a:schemeClr>
                </a:solidFill>
                <a:latin typeface="Open Sans"/>
                <a:ea typeface="MS PGothic" charset="0"/>
                <a:cs typeface="Open Sans"/>
              </a:rPr>
              <a:t>Fear of hypoglycemia</a:t>
            </a:r>
          </a:p>
        </p:txBody>
      </p:sp>
      <p:sp>
        <p:nvSpPr>
          <p:cNvPr id="7" name="TextBox 6"/>
          <p:cNvSpPr txBox="1"/>
          <p:nvPr/>
        </p:nvSpPr>
        <p:spPr>
          <a:xfrm>
            <a:off x="5356225" y="4316413"/>
            <a:ext cx="3257550" cy="1101725"/>
          </a:xfrm>
          <a:prstGeom prst="rect">
            <a:avLst/>
          </a:prstGeom>
          <a:noFill/>
        </p:spPr>
        <p:txBody>
          <a:bodyPr>
            <a:spAutoFit/>
          </a:bodyPr>
          <a:lstStyle/>
          <a:p>
            <a:pPr marL="285750" indent="-285750">
              <a:lnSpc>
                <a:spcPct val="110000"/>
              </a:lnSpc>
              <a:buFont typeface="Arial"/>
              <a:buChar char="•"/>
              <a:defRPr/>
            </a:pPr>
            <a:r>
              <a:rPr lang="en-CA" sz="2000" dirty="0">
                <a:solidFill>
                  <a:schemeClr val="accent1">
                    <a:lumMod val="50000"/>
                  </a:schemeClr>
                </a:solidFill>
                <a:latin typeface="Open Sans"/>
                <a:ea typeface="MS PGothic" charset="0"/>
                <a:cs typeface="Open Sans"/>
              </a:rPr>
              <a:t>Substance use</a:t>
            </a:r>
          </a:p>
          <a:p>
            <a:pPr marL="285750" indent="-285750">
              <a:lnSpc>
                <a:spcPct val="110000"/>
              </a:lnSpc>
              <a:buFont typeface="Arial"/>
              <a:buChar char="•"/>
              <a:defRPr/>
            </a:pPr>
            <a:r>
              <a:rPr lang="en-CA" sz="2000" dirty="0">
                <a:solidFill>
                  <a:schemeClr val="accent1">
                    <a:lumMod val="50000"/>
                  </a:schemeClr>
                </a:solidFill>
                <a:latin typeface="Open Sans"/>
                <a:ea typeface="MS PGothic" charset="0"/>
                <a:cs typeface="Open Sans"/>
              </a:rPr>
              <a:t>Driving</a:t>
            </a:r>
          </a:p>
          <a:p>
            <a:pPr marL="285750" indent="-285750">
              <a:lnSpc>
                <a:spcPct val="110000"/>
              </a:lnSpc>
              <a:buFont typeface="Arial"/>
              <a:buChar char="•"/>
              <a:defRPr/>
            </a:pPr>
            <a:r>
              <a:rPr lang="en-CA" sz="2000" dirty="0">
                <a:solidFill>
                  <a:schemeClr val="accent1">
                    <a:lumMod val="50000"/>
                  </a:schemeClr>
                </a:solidFill>
                <a:latin typeface="Open Sans"/>
                <a:ea typeface="MS PGothic" charset="0"/>
                <a:cs typeface="Open Sans"/>
              </a:rPr>
              <a:t>Career choices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38200" y="1952625"/>
            <a:ext cx="7696200" cy="4114800"/>
          </a:xfrm>
        </p:spPr>
        <p:txBody>
          <a:bodyPr/>
          <a:lstStyle/>
          <a:p>
            <a:pPr eaLnBrk="1" hangingPunct="1">
              <a:lnSpc>
                <a:spcPct val="100000"/>
              </a:lnSpc>
              <a:defRPr/>
            </a:pPr>
            <a:r>
              <a:rPr lang="en-CA" b="0" dirty="0">
                <a:ea typeface="+mn-ea"/>
              </a:rPr>
              <a:t>Children and adolescents with diabetes have significant risks for psychological problems:</a:t>
            </a:r>
          </a:p>
          <a:p>
            <a:pPr lvl="1" eaLnBrk="1" hangingPunct="1">
              <a:lnSpc>
                <a:spcPct val="100000"/>
              </a:lnSpc>
              <a:defRPr/>
            </a:pPr>
            <a:r>
              <a:rPr lang="en-CA" sz="2400" dirty="0">
                <a:latin typeface="Open Sans"/>
                <a:ea typeface="+mn-ea"/>
                <a:cs typeface="Open Sans"/>
              </a:rPr>
              <a:t>Depression </a:t>
            </a:r>
          </a:p>
          <a:p>
            <a:pPr lvl="1" eaLnBrk="1" hangingPunct="1">
              <a:lnSpc>
                <a:spcPct val="100000"/>
              </a:lnSpc>
              <a:defRPr/>
            </a:pPr>
            <a:r>
              <a:rPr lang="en-CA" sz="2400" dirty="0">
                <a:latin typeface="Open Sans"/>
                <a:ea typeface="+mn-ea"/>
                <a:cs typeface="Open Sans"/>
              </a:rPr>
              <a:t>Anxiety</a:t>
            </a:r>
          </a:p>
          <a:p>
            <a:pPr lvl="1" eaLnBrk="1" hangingPunct="1">
              <a:lnSpc>
                <a:spcPct val="100000"/>
              </a:lnSpc>
              <a:defRPr/>
            </a:pPr>
            <a:r>
              <a:rPr lang="en-CA" sz="2400" dirty="0">
                <a:latin typeface="Open Sans"/>
                <a:ea typeface="+mn-ea"/>
                <a:cs typeface="Open Sans"/>
              </a:rPr>
              <a:t>Eating disorders</a:t>
            </a:r>
          </a:p>
          <a:p>
            <a:pPr lvl="1" eaLnBrk="1" hangingPunct="1">
              <a:lnSpc>
                <a:spcPct val="100000"/>
              </a:lnSpc>
              <a:defRPr/>
            </a:pPr>
            <a:r>
              <a:rPr lang="en-CA" sz="2400" dirty="0">
                <a:latin typeface="Open Sans"/>
                <a:ea typeface="+mn-ea"/>
                <a:cs typeface="Open Sans"/>
              </a:rPr>
              <a:t>Externalizing disorders</a:t>
            </a:r>
          </a:p>
          <a:p>
            <a:pPr lvl="1" eaLnBrk="1" hangingPunct="1">
              <a:lnSpc>
                <a:spcPct val="100000"/>
              </a:lnSpc>
              <a:defRPr/>
            </a:pPr>
            <a:endParaRPr lang="en-CA" dirty="0">
              <a:ea typeface="+mn-ea"/>
              <a:cs typeface="+mn-cs"/>
            </a:endParaRPr>
          </a:p>
          <a:p>
            <a:pPr eaLnBrk="1" hangingPunct="1">
              <a:lnSpc>
                <a:spcPct val="100000"/>
              </a:lnSpc>
              <a:defRPr/>
            </a:pPr>
            <a:r>
              <a:rPr lang="en-CA" b="0" dirty="0">
                <a:ea typeface="+mn-ea"/>
              </a:rPr>
              <a:t>The risks increase exponentially during adolescence</a:t>
            </a:r>
            <a:endParaRPr lang="en-US" b="0" dirty="0">
              <a:ea typeface="+mn-ea"/>
            </a:endParaRPr>
          </a:p>
        </p:txBody>
      </p:sp>
      <p:sp>
        <p:nvSpPr>
          <p:cNvPr id="146434" name="Rectangle 2"/>
          <p:cNvSpPr txBox="1">
            <a:spLocks/>
          </p:cNvSpPr>
          <p:nvPr/>
        </p:nvSpPr>
        <p:spPr bwMode="auto">
          <a:xfrm>
            <a:off x="671513" y="49371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Psychological / Psychiatric Risks</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3"/>
          <p:cNvSpPr>
            <a:spLocks noGrp="1" noChangeArrowheads="1"/>
          </p:cNvSpPr>
          <p:nvPr>
            <p:ph type="body" idx="4294967295"/>
          </p:nvPr>
        </p:nvSpPr>
        <p:spPr>
          <a:xfrm>
            <a:off x="782638" y="1917700"/>
            <a:ext cx="8024812" cy="4114800"/>
          </a:xfrm>
        </p:spPr>
        <p:txBody>
          <a:bodyPr/>
          <a:lstStyle/>
          <a:p>
            <a:pPr eaLnBrk="1" hangingPunct="1">
              <a:lnSpc>
                <a:spcPct val="120000"/>
              </a:lnSpc>
            </a:pPr>
            <a:r>
              <a:rPr lang="en-CA" altLang="en-US" sz="2500" b="0">
                <a:ea typeface="MS PGothic" charset="-128"/>
              </a:rPr>
              <a:t>Psychological disorders predict poor diabetes management and control and consequently, negative medical outcomes </a:t>
            </a:r>
          </a:p>
          <a:p>
            <a:pPr eaLnBrk="1" hangingPunct="1">
              <a:lnSpc>
                <a:spcPct val="120000"/>
              </a:lnSpc>
            </a:pPr>
            <a:r>
              <a:rPr lang="en-CA" altLang="en-US" sz="2500" b="0">
                <a:ea typeface="MS PGothic" charset="-128"/>
              </a:rPr>
              <a:t>Conversely, as glycemic control worsens, the probability of psychological problems increases</a:t>
            </a:r>
          </a:p>
          <a:p>
            <a:pPr eaLnBrk="1" hangingPunct="1">
              <a:lnSpc>
                <a:spcPct val="120000"/>
              </a:lnSpc>
            </a:pPr>
            <a:r>
              <a:rPr lang="en-CA" altLang="en-US" sz="2500" b="0">
                <a:ea typeface="MS PGothic" charset="-128"/>
              </a:rPr>
              <a:t>Presence of psychological symptoms and diabetes problems in children and adolescents are often strongly affected by caregiver/family distress </a:t>
            </a:r>
            <a:endParaRPr lang="en-US" altLang="en-US" sz="2500" b="0">
              <a:ea typeface="MS PGothic" charset="-128"/>
            </a:endParaRPr>
          </a:p>
          <a:p>
            <a:pPr lvl="1" eaLnBrk="1" hangingPunct="1">
              <a:lnSpc>
                <a:spcPct val="120000"/>
              </a:lnSpc>
              <a:spcBef>
                <a:spcPct val="0"/>
              </a:spcBef>
              <a:buClr>
                <a:schemeClr val="tx2"/>
              </a:buClr>
              <a:buFont typeface="Verdana" charset="0"/>
              <a:buNone/>
            </a:pPr>
            <a:endParaRPr lang="en-US" altLang="en-US" sz="2500">
              <a:latin typeface="Open Sans" charset="0"/>
              <a:ea typeface="MS PGothic" charset="-128"/>
            </a:endParaRPr>
          </a:p>
        </p:txBody>
      </p:sp>
      <p:sp>
        <p:nvSpPr>
          <p:cNvPr id="148482" name="Rectangle 2"/>
          <p:cNvSpPr txBox="1">
            <a:spLocks/>
          </p:cNvSpPr>
          <p:nvPr/>
        </p:nvSpPr>
        <p:spPr bwMode="auto">
          <a:xfrm>
            <a:off x="671513" y="49371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Psychological / Psychiatric Risks</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3"/>
          <p:cNvSpPr>
            <a:spLocks noGrp="1" noChangeArrowheads="1"/>
          </p:cNvSpPr>
          <p:nvPr>
            <p:ph type="body" idx="4294967295"/>
          </p:nvPr>
        </p:nvSpPr>
        <p:spPr>
          <a:xfrm>
            <a:off x="762000" y="1600200"/>
            <a:ext cx="7775575" cy="4114800"/>
          </a:xfrm>
        </p:spPr>
        <p:txBody>
          <a:bodyPr/>
          <a:lstStyle/>
          <a:p>
            <a:pPr eaLnBrk="1" hangingPunct="1">
              <a:lnSpc>
                <a:spcPct val="110000"/>
              </a:lnSpc>
            </a:pPr>
            <a:r>
              <a:rPr lang="en-CA" altLang="en-US" b="0">
                <a:ea typeface="MS PGothic" charset="-128"/>
              </a:rPr>
              <a:t>10% of adolescent females with type 1 diabetes meet the </a:t>
            </a:r>
            <a:r>
              <a:rPr lang="en-CA" altLang="en-US" b="0" i="1">
                <a:ea typeface="MS PGothic" charset="-128"/>
              </a:rPr>
              <a:t>Diagnostic and Statistical Manual of Mental Disorders</a:t>
            </a:r>
            <a:r>
              <a:rPr lang="en-CA" altLang="en-US" b="0">
                <a:ea typeface="MS PGothic" charset="-128"/>
              </a:rPr>
              <a:t> (4th Edition) criteria for eating disorders compared to 4% of their age-matched peers without diabetes</a:t>
            </a:r>
          </a:p>
          <a:p>
            <a:pPr eaLnBrk="1" hangingPunct="1">
              <a:lnSpc>
                <a:spcPct val="110000"/>
              </a:lnSpc>
            </a:pPr>
            <a:endParaRPr lang="en-CA" altLang="en-US" sz="1200" b="0">
              <a:ea typeface="MS PGothic" charset="-128"/>
            </a:endParaRPr>
          </a:p>
          <a:p>
            <a:pPr eaLnBrk="1" hangingPunct="1">
              <a:lnSpc>
                <a:spcPct val="110000"/>
              </a:lnSpc>
            </a:pPr>
            <a:r>
              <a:rPr lang="en-CA" altLang="en-US" b="0">
                <a:ea typeface="MS PGothic" charset="-128"/>
              </a:rPr>
              <a:t>Eating disorders are associated with poor metabolic control and earlier onset and more rapid progression of microvascular complications</a:t>
            </a:r>
          </a:p>
        </p:txBody>
      </p:sp>
      <p:sp>
        <p:nvSpPr>
          <p:cNvPr id="150530"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Eating Disorders</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38200" y="1600200"/>
            <a:ext cx="7775575" cy="4114800"/>
          </a:xfrm>
        </p:spPr>
        <p:txBody>
          <a:bodyPr/>
          <a:lstStyle/>
          <a:p>
            <a:pPr eaLnBrk="1" hangingPunct="1">
              <a:lnSpc>
                <a:spcPct val="110000"/>
              </a:lnSpc>
              <a:defRPr/>
            </a:pPr>
            <a:r>
              <a:rPr lang="en-CA" b="0" dirty="0">
                <a:latin typeface="Open Sans"/>
                <a:ea typeface="+mn-ea"/>
                <a:cs typeface="Open Sans"/>
              </a:rPr>
              <a:t>Eating disorders should be suspected in those adolescent and young adults who are unable to achieve and maintain metabolic targets, especially when insulin omission is suspected. </a:t>
            </a:r>
          </a:p>
          <a:p>
            <a:pPr eaLnBrk="1" hangingPunct="1">
              <a:lnSpc>
                <a:spcPct val="110000"/>
              </a:lnSpc>
              <a:defRPr/>
            </a:pPr>
            <a:endParaRPr lang="en-CA" sz="1050" b="0" dirty="0">
              <a:latin typeface="Open Sans"/>
              <a:ea typeface="+mn-ea"/>
              <a:cs typeface="Open Sans"/>
            </a:endParaRPr>
          </a:p>
          <a:p>
            <a:pPr eaLnBrk="1" hangingPunct="1">
              <a:lnSpc>
                <a:spcPct val="110000"/>
              </a:lnSpc>
              <a:defRPr/>
            </a:pPr>
            <a:r>
              <a:rPr lang="en-CA" b="0" dirty="0">
                <a:latin typeface="Open Sans"/>
                <a:ea typeface="+mn-ea"/>
                <a:cs typeface="Open Sans"/>
              </a:rPr>
              <a:t>It is important to identify individuals with eating disorders because different management strategies are required to optimize metabolic control and prevent microvascular complications</a:t>
            </a:r>
          </a:p>
          <a:p>
            <a:pPr lvl="1" eaLnBrk="1" hangingPunct="1">
              <a:lnSpc>
                <a:spcPct val="110000"/>
              </a:lnSpc>
              <a:spcBef>
                <a:spcPct val="0"/>
              </a:spcBef>
              <a:buClr>
                <a:schemeClr val="tx2"/>
              </a:buClr>
              <a:buSzPct val="100000"/>
              <a:buFont typeface="Verdana" pitchFamily="34" charset="0"/>
              <a:buNone/>
              <a:defRPr/>
            </a:pPr>
            <a:endParaRPr lang="en-US" dirty="0">
              <a:latin typeface="Open Sans"/>
              <a:ea typeface="+mn-ea"/>
              <a:cs typeface="Open Sans"/>
            </a:endParaRPr>
          </a:p>
          <a:p>
            <a:pPr lvl="1" eaLnBrk="1" hangingPunct="1">
              <a:lnSpc>
                <a:spcPct val="110000"/>
              </a:lnSpc>
              <a:spcBef>
                <a:spcPct val="0"/>
              </a:spcBef>
              <a:buClr>
                <a:schemeClr val="tx2"/>
              </a:buClr>
              <a:buSzPct val="100000"/>
              <a:buFont typeface="Verdana" pitchFamily="34" charset="0"/>
              <a:buNone/>
              <a:defRPr/>
            </a:pPr>
            <a:endParaRPr lang="en-US" dirty="0">
              <a:latin typeface="Open Sans"/>
              <a:ea typeface="+mn-ea"/>
              <a:cs typeface="Open Sans"/>
            </a:endParaRPr>
          </a:p>
        </p:txBody>
      </p:sp>
      <p:sp>
        <p:nvSpPr>
          <p:cNvPr id="152578"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Eating Disorders</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p:cNvSpPr>
            <a:spLocks noGrp="1"/>
          </p:cNvSpPr>
          <p:nvPr>
            <p:ph type="title" idx="4294967295"/>
          </p:nvPr>
        </p:nvSpPr>
        <p:spPr/>
        <p:txBody>
          <a:bodyPr/>
          <a:lstStyle/>
          <a:p>
            <a:r>
              <a:rPr lang="en-US" altLang="en-US">
                <a:ea typeface="MS PGothic" charset="-128"/>
              </a:rPr>
              <a:t>Recommendation 23</a:t>
            </a:r>
            <a:endParaRPr lang="en-CA" altLang="en-US">
              <a:ea typeface="MS PGothic" charset="-128"/>
            </a:endParaRPr>
          </a:p>
        </p:txBody>
      </p:sp>
      <p:sp>
        <p:nvSpPr>
          <p:cNvPr id="154626" name="Rectangle 3"/>
          <p:cNvSpPr>
            <a:spLocks noGrp="1"/>
          </p:cNvSpPr>
          <p:nvPr>
            <p:ph type="body" idx="4294967295"/>
          </p:nvPr>
        </p:nvSpPr>
        <p:spPr>
          <a:xfrm>
            <a:off x="682625"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Comorbid Conditions and Other Complications</a:t>
            </a:r>
          </a:p>
          <a:p>
            <a:pPr marL="495300" indent="-495300">
              <a:lnSpc>
                <a:spcPct val="110000"/>
              </a:lnSpc>
              <a:spcBef>
                <a:spcPts val="900"/>
              </a:spcBef>
              <a:buFont typeface="Arial" charset="0"/>
              <a:buNone/>
            </a:pPr>
            <a:r>
              <a:rPr lang="en-US" altLang="en-US" sz="2400" b="0">
                <a:ea typeface="MS PGothic" charset="-128"/>
              </a:rPr>
              <a:t>23.  Children and adolescents with diabetes, along with their families, should be screened regularly for </a:t>
            </a:r>
            <a:r>
              <a:rPr lang="en-US" altLang="en-US" sz="2400">
                <a:ea typeface="MS PGothic" charset="-128"/>
              </a:rPr>
              <a:t>psychosocial</a:t>
            </a:r>
            <a:r>
              <a:rPr lang="en-US" altLang="en-US" sz="2400" b="0">
                <a:ea typeface="MS PGothic" charset="-128"/>
              </a:rPr>
              <a:t> or </a:t>
            </a:r>
            <a:r>
              <a:rPr lang="en-US" altLang="en-US" sz="2400">
                <a:ea typeface="MS PGothic" charset="-128"/>
              </a:rPr>
              <a:t>psychological</a:t>
            </a:r>
            <a:r>
              <a:rPr lang="en-US" altLang="en-US" sz="2400" b="0">
                <a:ea typeface="MS PGothic" charset="-128"/>
              </a:rPr>
              <a:t> disorders </a:t>
            </a:r>
            <a:r>
              <a:rPr lang="en-US" altLang="en-US" sz="2000" b="0">
                <a:ea typeface="MS PGothic" charset="-128"/>
              </a:rPr>
              <a:t>[Grade D, Consensus]</a:t>
            </a:r>
            <a:r>
              <a:rPr lang="en-US" altLang="en-US" sz="2400" b="0">
                <a:ea typeface="MS PGothic" charset="-128"/>
              </a:rPr>
              <a:t> and should be referred to an expert in mental health and/or psychosocial issues for intervention when required </a:t>
            </a:r>
            <a:r>
              <a:rPr lang="en-US" altLang="en-US" sz="2000" b="0">
                <a:ea typeface="MS PGothic" charset="-128"/>
              </a:rPr>
              <a:t>[Grade D, Consensus]</a:t>
            </a:r>
          </a:p>
          <a:p>
            <a:pPr marL="495300" indent="-495300">
              <a:lnSpc>
                <a:spcPct val="110000"/>
              </a:lnSpc>
              <a:spcBef>
                <a:spcPts val="900"/>
              </a:spcBef>
              <a:buFont typeface="Arial" charset="0"/>
              <a:buNone/>
            </a:pPr>
            <a:endParaRPr lang="en-US" altLang="en-US" sz="2000" b="0">
              <a:ea typeface="MS PGothic" charset="-128"/>
            </a:endParaRPr>
          </a:p>
        </p:txBody>
      </p:sp>
      <p:sp>
        <p:nvSpPr>
          <p:cNvPr id="154627"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Grp="1"/>
          </p:cNvSpPr>
          <p:nvPr>
            <p:ph type="title" idx="4294967295"/>
          </p:nvPr>
        </p:nvSpPr>
        <p:spPr/>
        <p:txBody>
          <a:bodyPr/>
          <a:lstStyle/>
          <a:p>
            <a:r>
              <a:rPr lang="en-US" altLang="en-US">
                <a:ea typeface="MS PGothic" charset="-128"/>
              </a:rPr>
              <a:t>Recommendation 24</a:t>
            </a:r>
            <a:endParaRPr lang="en-CA" altLang="en-US">
              <a:ea typeface="MS PGothic" charset="-128"/>
            </a:endParaRPr>
          </a:p>
        </p:txBody>
      </p:sp>
      <p:sp>
        <p:nvSpPr>
          <p:cNvPr id="155650" name="Rectangle 3"/>
          <p:cNvSpPr>
            <a:spLocks noGrp="1"/>
          </p:cNvSpPr>
          <p:nvPr>
            <p:ph type="body" idx="4294967295"/>
          </p:nvPr>
        </p:nvSpPr>
        <p:spPr>
          <a:xfrm>
            <a:off x="706438" y="1625600"/>
            <a:ext cx="7886700" cy="4329113"/>
          </a:xfrm>
        </p:spPr>
        <p:txBody>
          <a:bodyPr/>
          <a:lstStyle/>
          <a:p>
            <a:pPr marL="495300" indent="-495300">
              <a:lnSpc>
                <a:spcPct val="110000"/>
              </a:lnSpc>
              <a:spcBef>
                <a:spcPts val="900"/>
              </a:spcBef>
              <a:buFont typeface="Arial" charset="0"/>
              <a:buNone/>
            </a:pPr>
            <a:r>
              <a:rPr lang="en-US" altLang="en-US" sz="2400">
                <a:ea typeface="MS PGothic" charset="-128"/>
              </a:rPr>
              <a:t>Comorbid Conditions and Other Complications</a:t>
            </a:r>
          </a:p>
          <a:p>
            <a:pPr marL="495300" indent="-495300">
              <a:lnSpc>
                <a:spcPct val="110000"/>
              </a:lnSpc>
              <a:spcBef>
                <a:spcPts val="900"/>
              </a:spcBef>
              <a:buFont typeface="Arial" charset="0"/>
              <a:buNone/>
            </a:pPr>
            <a:r>
              <a:rPr lang="en-US" altLang="en-US" sz="2400" b="0">
                <a:ea typeface="MS PGothic" charset="-128"/>
              </a:rPr>
              <a:t>24.  Adolescents with type 1 diabetes should be regularly screened using </a:t>
            </a:r>
            <a:r>
              <a:rPr lang="en-US" altLang="en-US" sz="2400">
                <a:ea typeface="MS PGothic" charset="-128"/>
              </a:rPr>
              <a:t>nonjudgmental</a:t>
            </a:r>
            <a:r>
              <a:rPr lang="en-US" altLang="en-US" sz="2400" b="0">
                <a:ea typeface="MS PGothic" charset="-128"/>
              </a:rPr>
              <a:t> questions about </a:t>
            </a:r>
            <a:r>
              <a:rPr lang="en-US" altLang="en-US" sz="2400">
                <a:ea typeface="MS PGothic" charset="-128"/>
              </a:rPr>
              <a:t>weight and body image </a:t>
            </a:r>
            <a:r>
              <a:rPr lang="en-US" altLang="en-US" sz="2400" b="0">
                <a:ea typeface="MS PGothic" charset="-128"/>
              </a:rPr>
              <a:t>concerns, dieting, binge eating and insulin omission for weight loss </a:t>
            </a:r>
            <a:r>
              <a:rPr lang="en-US" altLang="en-US" sz="2000" b="0">
                <a:ea typeface="MS PGothic" charset="-128"/>
              </a:rPr>
              <a:t>[Grade D, Consensus]</a:t>
            </a:r>
          </a:p>
          <a:p>
            <a:pPr marL="495300" indent="-495300">
              <a:lnSpc>
                <a:spcPct val="110000"/>
              </a:lnSpc>
              <a:buFont typeface="Arial" charset="0"/>
              <a:buNone/>
            </a:pPr>
            <a:endParaRPr lang="en-US" altLang="en-US" sz="2000" b="0">
              <a:ea typeface="MS PGothic" charset="-128"/>
            </a:endParaRPr>
          </a:p>
          <a:p>
            <a:pPr marL="495300" indent="-495300">
              <a:lnSpc>
                <a:spcPct val="110000"/>
              </a:lnSpc>
              <a:spcBef>
                <a:spcPts val="900"/>
              </a:spcBef>
              <a:buFont typeface="Arial" charset="0"/>
              <a:buNone/>
            </a:pPr>
            <a:endParaRPr lang="en-US" altLang="en-US" sz="2000" b="0">
              <a:ea typeface="MS PGothic" charset="-128"/>
            </a:endParaRPr>
          </a:p>
        </p:txBody>
      </p:sp>
      <p:sp>
        <p:nvSpPr>
          <p:cNvPr id="155651"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Content Placeholder 2"/>
          <p:cNvSpPr>
            <a:spLocks noGrp="1"/>
          </p:cNvSpPr>
          <p:nvPr>
            <p:ph idx="1"/>
          </p:nvPr>
        </p:nvSpPr>
        <p:spPr>
          <a:xfrm>
            <a:off x="990600" y="1963738"/>
            <a:ext cx="7467600" cy="4114800"/>
          </a:xfrm>
        </p:spPr>
        <p:txBody>
          <a:bodyPr/>
          <a:lstStyle/>
          <a:p>
            <a:pPr eaLnBrk="1" hangingPunct="1">
              <a:lnSpc>
                <a:spcPct val="120000"/>
              </a:lnSpc>
            </a:pPr>
            <a:r>
              <a:rPr lang="en-CA" altLang="en-US" b="0">
                <a:ea typeface="MS PGothic" charset="-128"/>
              </a:rPr>
              <a:t>Always consider the possibility of autoimmune thyroid and adrenal disease, and celiac disease, particularly when there are suggestive signs or symptoms </a:t>
            </a:r>
          </a:p>
        </p:txBody>
      </p:sp>
      <p:sp>
        <p:nvSpPr>
          <p:cNvPr id="156674" name="Rectangle 2"/>
          <p:cNvSpPr txBox="1">
            <a:spLocks/>
          </p:cNvSpPr>
          <p:nvPr/>
        </p:nvSpPr>
        <p:spPr bwMode="auto">
          <a:xfrm>
            <a:off x="671513" y="5175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Comorbid Conditions </a:t>
            </a:r>
            <a:r>
              <a:rPr lang="mr-IN" altLang="en-US" sz="4100" b="1">
                <a:solidFill>
                  <a:srgbClr val="1E3268"/>
                </a:solidFill>
                <a:latin typeface="Open Sans" charset="0"/>
              </a:rPr>
              <a:t>–</a:t>
            </a:r>
            <a:r>
              <a:rPr lang="en-US" altLang="en-US" sz="4100" b="1">
                <a:solidFill>
                  <a:srgbClr val="1E3268"/>
                </a:solidFill>
                <a:latin typeface="Open Sans" charset="0"/>
              </a:rPr>
              <a:t> Key Messages</a:t>
            </a:r>
            <a:endParaRPr lang="en-CA" altLang="en-US" sz="4100" b="1">
              <a:solidFill>
                <a:srgbClr val="1E3268"/>
              </a:solidFill>
              <a:latin typeface="Open Sans" charset="0"/>
            </a:endParaRPr>
          </a:p>
        </p:txBody>
      </p:sp>
      <p:sp>
        <p:nvSpPr>
          <p:cNvPr id="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01688" y="1576388"/>
            <a:ext cx="7756525" cy="4114800"/>
          </a:xfrm>
        </p:spPr>
        <p:txBody>
          <a:bodyPr/>
          <a:lstStyle/>
          <a:p>
            <a:pPr eaLnBrk="1" hangingPunct="1">
              <a:lnSpc>
                <a:spcPct val="120000"/>
              </a:lnSpc>
              <a:defRPr/>
            </a:pPr>
            <a:r>
              <a:rPr lang="en-CA" b="0" dirty="0">
                <a:latin typeface="Open Sans"/>
                <a:ea typeface="+mn-ea"/>
                <a:cs typeface="Open Sans"/>
              </a:rPr>
              <a:t>Autoimmune Thyroid Disease (AITD) occurs in 15 to 30% of individuals with type 1 diabetes</a:t>
            </a:r>
          </a:p>
          <a:p>
            <a:pPr lvl="1" eaLnBrk="1" hangingPunct="1">
              <a:lnSpc>
                <a:spcPct val="120000"/>
              </a:lnSpc>
              <a:defRPr/>
            </a:pPr>
            <a:r>
              <a:rPr lang="en-CA" dirty="0">
                <a:latin typeface="Open Sans"/>
                <a:ea typeface="+mn-ea"/>
                <a:cs typeface="Open Sans"/>
              </a:rPr>
              <a:t>Risk for AITD during the first decade of diabetes is directly related to the presence or absence of thyroid antibodies</a:t>
            </a:r>
          </a:p>
          <a:p>
            <a:pPr lvl="1" eaLnBrk="1" hangingPunct="1">
              <a:lnSpc>
                <a:spcPct val="120000"/>
              </a:lnSpc>
              <a:defRPr/>
            </a:pPr>
            <a:r>
              <a:rPr lang="en-CA" dirty="0">
                <a:latin typeface="Open Sans"/>
                <a:ea typeface="+mn-ea"/>
                <a:cs typeface="Open Sans"/>
              </a:rPr>
              <a:t>Hypothyroidism is most likely to develop in girls at puberty</a:t>
            </a:r>
          </a:p>
          <a:p>
            <a:pPr lvl="1" eaLnBrk="1" hangingPunct="1">
              <a:lnSpc>
                <a:spcPct val="120000"/>
              </a:lnSpc>
              <a:defRPr/>
            </a:pPr>
            <a:r>
              <a:rPr lang="en-CA" dirty="0">
                <a:latin typeface="Open Sans"/>
                <a:ea typeface="+mn-ea"/>
                <a:cs typeface="Open Sans"/>
              </a:rPr>
              <a:t>Early detection and treatment of hypothyroidism will prevent growth failure and symptoms of hypothyroidism</a:t>
            </a:r>
          </a:p>
          <a:p>
            <a:pPr eaLnBrk="1" hangingPunct="1">
              <a:lnSpc>
                <a:spcPct val="120000"/>
              </a:lnSpc>
              <a:defRPr/>
            </a:pPr>
            <a:endParaRPr lang="en-CA" b="0" dirty="0">
              <a:latin typeface="Open Sans"/>
              <a:ea typeface="+mn-ea"/>
              <a:cs typeface="Open Sans"/>
            </a:endParaRPr>
          </a:p>
          <a:p>
            <a:pPr lvl="1" eaLnBrk="1" hangingPunct="1">
              <a:lnSpc>
                <a:spcPct val="120000"/>
              </a:lnSpc>
              <a:spcBef>
                <a:spcPct val="0"/>
              </a:spcBef>
              <a:buClr>
                <a:schemeClr val="tx2"/>
              </a:buClr>
              <a:buSzPct val="100000"/>
              <a:buFont typeface="Verdana" pitchFamily="34" charset="0"/>
              <a:buNone/>
              <a:defRPr/>
            </a:pPr>
            <a:endParaRPr lang="en-US" dirty="0">
              <a:latin typeface="Open Sans"/>
              <a:ea typeface="+mn-ea"/>
              <a:cs typeface="Open Sans"/>
            </a:endParaRPr>
          </a:p>
        </p:txBody>
      </p:sp>
      <p:sp>
        <p:nvSpPr>
          <p:cNvPr id="158722"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Autoimmune Thyroid Disease</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3"/>
          <p:cNvSpPr>
            <a:spLocks noGrp="1" noChangeArrowheads="1"/>
          </p:cNvSpPr>
          <p:nvPr>
            <p:ph type="body" idx="4294967295"/>
          </p:nvPr>
        </p:nvSpPr>
        <p:spPr>
          <a:xfrm>
            <a:off x="990600" y="1752600"/>
            <a:ext cx="7543800" cy="4114800"/>
          </a:xfrm>
        </p:spPr>
        <p:txBody>
          <a:bodyPr/>
          <a:lstStyle/>
          <a:p>
            <a:pPr eaLnBrk="1" hangingPunct="1">
              <a:lnSpc>
                <a:spcPct val="120000"/>
              </a:lnSpc>
            </a:pPr>
            <a:r>
              <a:rPr lang="en-CA" altLang="en-US" b="0">
                <a:ea typeface="MS PGothic" charset="-128"/>
              </a:rPr>
              <a:t>Hyperthyroidism also occurs more frequently in association with type 1 diabetes than in the general population</a:t>
            </a:r>
          </a:p>
          <a:p>
            <a:pPr lvl="1" eaLnBrk="1" hangingPunct="1">
              <a:spcBef>
                <a:spcPct val="0"/>
              </a:spcBef>
              <a:buClr>
                <a:schemeClr val="tx2"/>
              </a:buClr>
              <a:buFont typeface="Verdana" charset="0"/>
              <a:buNone/>
            </a:pPr>
            <a:endParaRPr lang="en-US" altLang="en-US">
              <a:latin typeface="Open Sans" charset="0"/>
              <a:ea typeface="MS PGothic" charset="-128"/>
            </a:endParaRPr>
          </a:p>
        </p:txBody>
      </p:sp>
      <p:sp>
        <p:nvSpPr>
          <p:cNvPr id="160770"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Autoimmune Thyroid Disease</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3"/>
          <p:cNvSpPr>
            <a:spLocks noGrp="1" noChangeArrowheads="1"/>
          </p:cNvSpPr>
          <p:nvPr>
            <p:ph type="body" idx="4294967295"/>
          </p:nvPr>
        </p:nvSpPr>
        <p:spPr>
          <a:xfrm>
            <a:off x="990600" y="1752600"/>
            <a:ext cx="7239000" cy="4114800"/>
          </a:xfrm>
        </p:spPr>
        <p:txBody>
          <a:bodyPr/>
          <a:lstStyle/>
          <a:p>
            <a:pPr eaLnBrk="1" hangingPunct="1">
              <a:lnSpc>
                <a:spcPct val="110000"/>
              </a:lnSpc>
            </a:pPr>
            <a:r>
              <a:rPr lang="en-CA" altLang="en-US" b="0">
                <a:ea typeface="MS PGothic" charset="-128"/>
              </a:rPr>
              <a:t>Primary adrenal insufficiency is rare, even in those with type 1 diabetes</a:t>
            </a:r>
          </a:p>
          <a:p>
            <a:pPr eaLnBrk="1" hangingPunct="1">
              <a:lnSpc>
                <a:spcPct val="110000"/>
              </a:lnSpc>
            </a:pPr>
            <a:endParaRPr lang="en-CA" altLang="en-US" b="0">
              <a:ea typeface="MS PGothic" charset="-128"/>
            </a:endParaRPr>
          </a:p>
          <a:p>
            <a:pPr eaLnBrk="1" hangingPunct="1">
              <a:lnSpc>
                <a:spcPct val="110000"/>
              </a:lnSpc>
            </a:pPr>
            <a:r>
              <a:rPr lang="en-CA" altLang="en-US" b="0">
                <a:ea typeface="MS PGothic" charset="-128"/>
              </a:rPr>
              <a:t>Targeted screening is required in those with unexplained recurrent hypoglycemia and decreasing insulin requirements</a:t>
            </a:r>
          </a:p>
        </p:txBody>
      </p:sp>
      <p:sp>
        <p:nvSpPr>
          <p:cNvPr id="162818" name="Rectangle 2"/>
          <p:cNvSpPr txBox="1">
            <a:spLocks/>
          </p:cNvSpPr>
          <p:nvPr/>
        </p:nvSpPr>
        <p:spPr bwMode="auto">
          <a:xfrm>
            <a:off x="930275"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Primary Adrenal Insufficiency </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idx="4294967295"/>
          </p:nvPr>
        </p:nvSpPr>
        <p:spPr/>
        <p:txBody>
          <a:bodyPr/>
          <a:lstStyle/>
          <a:p>
            <a:r>
              <a:rPr lang="en-US" altLang="en-US">
                <a:ea typeface="MS PGothic" charset="-128"/>
              </a:rPr>
              <a:t>Recommendation 1</a:t>
            </a:r>
            <a:endParaRPr lang="en-CA" altLang="en-US">
              <a:ea typeface="MS PGothic" charset="-128"/>
            </a:endParaRPr>
          </a:p>
        </p:txBody>
      </p:sp>
      <p:sp>
        <p:nvSpPr>
          <p:cNvPr id="29698" name="Rectangle 3"/>
          <p:cNvSpPr>
            <a:spLocks noGrp="1"/>
          </p:cNvSpPr>
          <p:nvPr>
            <p:ph type="body" idx="4294967295"/>
          </p:nvPr>
        </p:nvSpPr>
        <p:spPr>
          <a:xfrm>
            <a:off x="628650" y="1585913"/>
            <a:ext cx="7886700" cy="4329112"/>
          </a:xfrm>
        </p:spPr>
        <p:txBody>
          <a:bodyPr/>
          <a:lstStyle/>
          <a:p>
            <a:pPr marL="495300" indent="-495300">
              <a:lnSpc>
                <a:spcPct val="100000"/>
              </a:lnSpc>
              <a:spcBef>
                <a:spcPts val="900"/>
              </a:spcBef>
              <a:buFont typeface="Arial" charset="0"/>
              <a:buNone/>
            </a:pPr>
            <a:r>
              <a:rPr lang="en-US" altLang="en-US" sz="2400">
                <a:ea typeface="MS PGothic" charset="-128"/>
              </a:rPr>
              <a:t>Delivery of Care</a:t>
            </a:r>
          </a:p>
          <a:p>
            <a:pPr marL="495300" indent="-495300">
              <a:lnSpc>
                <a:spcPct val="100000"/>
              </a:lnSpc>
              <a:spcBef>
                <a:spcPts val="900"/>
              </a:spcBef>
              <a:buFont typeface="Arial" charset="0"/>
              <a:buAutoNum type="arabicPeriod"/>
            </a:pPr>
            <a:r>
              <a:rPr lang="en-US" altLang="en-US" sz="2400" b="0">
                <a:ea typeface="MS PGothic" charset="-128"/>
              </a:rPr>
              <a:t>All children with diabetes should have access to an </a:t>
            </a:r>
            <a:r>
              <a:rPr lang="en-US" altLang="en-US" sz="2400">
                <a:ea typeface="MS PGothic" charset="-128"/>
              </a:rPr>
              <a:t>experienced pediatric DHC team </a:t>
            </a:r>
            <a:r>
              <a:rPr lang="en-US" altLang="en-US" sz="2400" b="0">
                <a:ea typeface="MS PGothic" charset="-128"/>
              </a:rPr>
              <a:t>that includes either a pediatric endocrinologist or pediatrician with diabetes expertise, dietician, diabetes nurse educator, social worker and mental health professional for specialized care starting at diagnosis </a:t>
            </a:r>
            <a:r>
              <a:rPr lang="en-US" altLang="en-US" sz="2000" b="0">
                <a:ea typeface="MS PGothic" charset="-128"/>
              </a:rPr>
              <a:t>[Grade D, Level 4]</a:t>
            </a:r>
          </a:p>
          <a:p>
            <a:pPr marL="495300" indent="-495300">
              <a:lnSpc>
                <a:spcPct val="100000"/>
              </a:lnSpc>
              <a:spcBef>
                <a:spcPts val="900"/>
              </a:spcBef>
              <a:buFont typeface="Arial" charset="0"/>
              <a:buAutoNum type="arabicPeriod"/>
            </a:pPr>
            <a:endParaRPr lang="en-US" altLang="en-US" sz="2000" b="0">
              <a:ea typeface="MS PGothic" charset="-128"/>
            </a:endParaRPr>
          </a:p>
        </p:txBody>
      </p:sp>
      <p:sp>
        <p:nvSpPr>
          <p:cNvPr id="29699" name="Text Box 12"/>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29702" name="Text Box 6"/>
          <p:cNvSpPr txBox="1">
            <a:spLocks noChangeArrowheads="1"/>
          </p:cNvSpPr>
          <p:nvPr/>
        </p:nvSpPr>
        <p:spPr bwMode="auto">
          <a:xfrm>
            <a:off x="628650" y="6351588"/>
            <a:ext cx="4260850"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a:t>DHC, diabetes health-care</a:t>
            </a:r>
            <a:r>
              <a:rPr lang="en-US" altLang="en-US"/>
              <a:t> </a:t>
            </a:r>
            <a:endParaRPr lang="en-CA" alt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38200" y="1582738"/>
            <a:ext cx="7391400" cy="4114800"/>
          </a:xfrm>
        </p:spPr>
        <p:txBody>
          <a:bodyPr/>
          <a:lstStyle/>
          <a:p>
            <a:pPr eaLnBrk="1" hangingPunct="1">
              <a:lnSpc>
                <a:spcPct val="110000"/>
              </a:lnSpc>
            </a:pPr>
            <a:r>
              <a:rPr lang="en-CA" altLang="en-US" b="0">
                <a:ea typeface="MS PGothic" charset="-128"/>
              </a:rPr>
              <a:t>Celiac disease can be identified in 4 to 9% of children with type 1 diabetes</a:t>
            </a:r>
          </a:p>
          <a:p>
            <a:pPr lvl="1" eaLnBrk="1" hangingPunct="1">
              <a:lnSpc>
                <a:spcPct val="110000"/>
              </a:lnSpc>
            </a:pPr>
            <a:r>
              <a:rPr lang="en-CA" altLang="en-US">
                <a:latin typeface="Open Sans" charset="0"/>
                <a:ea typeface="MS PGothic" charset="-128"/>
              </a:rPr>
              <a:t>60% to 70% of these children, the disease is asymptomatic </a:t>
            </a:r>
          </a:p>
          <a:p>
            <a:pPr eaLnBrk="1" hangingPunct="1">
              <a:lnSpc>
                <a:spcPct val="110000"/>
              </a:lnSpc>
            </a:pPr>
            <a:r>
              <a:rPr lang="en-CA" altLang="en-US" b="0">
                <a:ea typeface="MS PGothic" charset="-128"/>
              </a:rPr>
              <a:t>There is good evidence that treatment of classic or atypical celiac disease with a gluten-free diet improves:</a:t>
            </a:r>
          </a:p>
          <a:p>
            <a:pPr lvl="1" eaLnBrk="1" hangingPunct="1">
              <a:lnSpc>
                <a:spcPct val="110000"/>
              </a:lnSpc>
            </a:pPr>
            <a:r>
              <a:rPr lang="en-CA" altLang="en-US">
                <a:latin typeface="Open Sans" charset="0"/>
                <a:ea typeface="MS PGothic" charset="-128"/>
              </a:rPr>
              <a:t>Intestinal and extra-intestinal symptoms </a:t>
            </a:r>
          </a:p>
          <a:p>
            <a:pPr lvl="1" eaLnBrk="1" hangingPunct="1">
              <a:lnSpc>
                <a:spcPct val="110000"/>
              </a:lnSpc>
            </a:pPr>
            <a:r>
              <a:rPr lang="en-CA" altLang="en-US">
                <a:latin typeface="Open Sans" charset="0"/>
                <a:ea typeface="MS PGothic" charset="-128"/>
              </a:rPr>
              <a:t>Prevents the long-term sequelae of untreated disease</a:t>
            </a:r>
          </a:p>
          <a:p>
            <a:pPr lvl="1" eaLnBrk="1" hangingPunct="1">
              <a:lnSpc>
                <a:spcPct val="110000"/>
              </a:lnSpc>
              <a:spcBef>
                <a:spcPct val="0"/>
              </a:spcBef>
              <a:buClr>
                <a:schemeClr val="tx2"/>
              </a:buClr>
              <a:buFont typeface="Verdana" charset="0"/>
              <a:buNone/>
            </a:pPr>
            <a:endParaRPr lang="en-US" altLang="en-US">
              <a:ea typeface="MS PGothic" charset="-128"/>
            </a:endParaRPr>
          </a:p>
        </p:txBody>
      </p:sp>
      <p:sp>
        <p:nvSpPr>
          <p:cNvPr id="164866"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Celiac Disease</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838200" y="1752600"/>
            <a:ext cx="7543800" cy="4114800"/>
          </a:xfrm>
        </p:spPr>
        <p:txBody>
          <a:bodyPr/>
          <a:lstStyle/>
          <a:p>
            <a:pPr eaLnBrk="1" hangingPunct="1">
              <a:lnSpc>
                <a:spcPct val="110000"/>
              </a:lnSpc>
              <a:defRPr/>
            </a:pPr>
            <a:r>
              <a:rPr lang="en-CA" b="0" dirty="0">
                <a:latin typeface="Open Sans"/>
                <a:ea typeface="+mn-ea"/>
                <a:cs typeface="Open Sans"/>
              </a:rPr>
              <a:t>No evidence that:</a:t>
            </a:r>
          </a:p>
          <a:p>
            <a:pPr lvl="1" eaLnBrk="1" hangingPunct="1">
              <a:lnSpc>
                <a:spcPct val="110000"/>
              </a:lnSpc>
              <a:defRPr/>
            </a:pPr>
            <a:r>
              <a:rPr lang="en-CA" dirty="0">
                <a:latin typeface="Open Sans"/>
                <a:ea typeface="+mn-ea"/>
                <a:cs typeface="Open Sans"/>
              </a:rPr>
              <a:t>Untreated asymptomatic celiac disease is associated with short- or long-term health risks</a:t>
            </a:r>
          </a:p>
          <a:p>
            <a:pPr lvl="1" eaLnBrk="1" hangingPunct="1">
              <a:lnSpc>
                <a:spcPct val="110000"/>
              </a:lnSpc>
              <a:defRPr/>
            </a:pPr>
            <a:r>
              <a:rPr lang="en-CA" dirty="0">
                <a:latin typeface="Open Sans"/>
                <a:ea typeface="+mn-ea"/>
                <a:cs typeface="Open Sans"/>
              </a:rPr>
              <a:t>A gluten-free diet improves health in these individuals</a:t>
            </a:r>
          </a:p>
          <a:p>
            <a:pPr lvl="1" eaLnBrk="1" hangingPunct="1">
              <a:lnSpc>
                <a:spcPct val="110000"/>
              </a:lnSpc>
              <a:defRPr/>
            </a:pPr>
            <a:endParaRPr lang="en-CA" dirty="0">
              <a:latin typeface="Open Sans"/>
              <a:ea typeface="+mn-ea"/>
              <a:cs typeface="Open Sans"/>
            </a:endParaRPr>
          </a:p>
          <a:p>
            <a:pPr eaLnBrk="1" hangingPunct="1">
              <a:lnSpc>
                <a:spcPct val="110000"/>
              </a:lnSpc>
              <a:defRPr/>
            </a:pPr>
            <a:r>
              <a:rPr lang="en-CA" b="0" dirty="0">
                <a:latin typeface="Open Sans"/>
                <a:ea typeface="+mn-ea"/>
                <a:cs typeface="Open Sans"/>
              </a:rPr>
              <a:t>Universal screening for and treatment of asymptomatic celiac disease remains controversial</a:t>
            </a:r>
          </a:p>
          <a:p>
            <a:pPr lvl="1" eaLnBrk="1" hangingPunct="1">
              <a:lnSpc>
                <a:spcPct val="110000"/>
              </a:lnSpc>
              <a:spcBef>
                <a:spcPct val="0"/>
              </a:spcBef>
              <a:buClr>
                <a:schemeClr val="tx2"/>
              </a:buClr>
              <a:buSzPct val="100000"/>
              <a:buFont typeface="Verdana" pitchFamily="34" charset="0"/>
              <a:buNone/>
              <a:defRPr/>
            </a:pPr>
            <a:endParaRPr lang="en-US" dirty="0">
              <a:latin typeface="Open Sans"/>
              <a:ea typeface="+mn-ea"/>
              <a:cs typeface="Open Sans"/>
            </a:endParaRPr>
          </a:p>
        </p:txBody>
      </p:sp>
      <p:sp>
        <p:nvSpPr>
          <p:cNvPr id="166914"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Celiac Disease</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8995" name="Group 35"/>
          <p:cNvGraphicFramePr>
            <a:graphicFrameLocks noGrp="1"/>
          </p:cNvGraphicFramePr>
          <p:nvPr/>
        </p:nvGraphicFramePr>
        <p:xfrm>
          <a:off x="381000" y="1069975"/>
          <a:ext cx="8458200" cy="5033963"/>
        </p:xfrm>
        <a:graphic>
          <a:graphicData uri="http://schemas.openxmlformats.org/drawingml/2006/table">
            <a:tbl>
              <a:tblPr/>
              <a:tblGrid>
                <a:gridCol w="1646238"/>
                <a:gridCol w="2620962"/>
                <a:gridCol w="2095500"/>
                <a:gridCol w="2095500"/>
              </a:tblGrid>
              <a:tr h="400050">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0000"/>
                        </a:lnSpc>
                        <a:spcBef>
                          <a:spcPts val="113"/>
                        </a:spcBef>
                        <a:spcAft>
                          <a:spcPct val="0"/>
                        </a:spcAft>
                        <a:buClrTx/>
                        <a:buSzTx/>
                        <a:buFontTx/>
                        <a:buNone/>
                        <a:tabLst/>
                      </a:pPr>
                      <a:r>
                        <a:rPr kumimoji="0" lang="en-CA" altLang="en-US" sz="1400" b="1" i="0" u="none" strike="noStrike" cap="none" normalizeH="0" baseline="0">
                          <a:ln>
                            <a:noFill/>
                          </a:ln>
                          <a:solidFill>
                            <a:srgbClr val="FFFFFF"/>
                          </a:solidFill>
                          <a:effectLst/>
                          <a:latin typeface="Open Sans" charset="0"/>
                          <a:ea typeface="MS PGothic" charset="-128"/>
                        </a:rPr>
                        <a:t>Condition</a:t>
                      </a:r>
                      <a:endParaRPr kumimoji="0" lang="en-CA" altLang="en-US" sz="1400" b="1" i="0" u="none" strike="noStrike" cap="none" normalizeH="0" baseline="0">
                        <a:ln>
                          <a:noFill/>
                        </a:ln>
                        <a:solidFill>
                          <a:srgbClr val="FFFFFF"/>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38100" indent="66675"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66675" algn="l" defTabSz="841375" rtl="0" eaLnBrk="1" fontAlgn="base" latinLnBrk="0" hangingPunct="1">
                        <a:lnSpc>
                          <a:spcPct val="101000"/>
                        </a:lnSpc>
                        <a:spcBef>
                          <a:spcPts val="113"/>
                        </a:spcBef>
                        <a:spcAft>
                          <a:spcPct val="0"/>
                        </a:spcAft>
                        <a:buClrTx/>
                        <a:buSzTx/>
                        <a:buFontTx/>
                        <a:buNone/>
                        <a:tabLst/>
                      </a:pPr>
                      <a:r>
                        <a:rPr kumimoji="0" lang="en-CA" altLang="en-US" sz="1400" b="1" i="0" u="none" strike="noStrike" cap="none" normalizeH="0" baseline="0">
                          <a:ln>
                            <a:noFill/>
                          </a:ln>
                          <a:solidFill>
                            <a:srgbClr val="FFFFFF"/>
                          </a:solidFill>
                          <a:effectLst/>
                          <a:latin typeface="Open Sans" charset="0"/>
                          <a:ea typeface="MS PGothic" charset="-128"/>
                        </a:rPr>
                        <a:t>Indications for screening</a:t>
                      </a:r>
                      <a:endParaRPr kumimoji="0" lang="en-CA" altLang="en-US" sz="1400" b="1" i="0" u="none" strike="noStrike" cap="none" normalizeH="0" baseline="0">
                        <a:ln>
                          <a:noFill/>
                        </a:ln>
                        <a:solidFill>
                          <a:srgbClr val="FFFFFF"/>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300038" indent="-165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00038" marR="0" lvl="0" indent="-165100" algn="l" defTabSz="841375" rtl="0" eaLnBrk="1" fontAlgn="base" latinLnBrk="0" hangingPunct="1">
                        <a:lnSpc>
                          <a:spcPct val="101000"/>
                        </a:lnSpc>
                        <a:spcBef>
                          <a:spcPts val="113"/>
                        </a:spcBef>
                        <a:spcAft>
                          <a:spcPct val="0"/>
                        </a:spcAft>
                        <a:buClrTx/>
                        <a:buSzTx/>
                        <a:buFontTx/>
                        <a:buNone/>
                        <a:tabLst/>
                      </a:pPr>
                      <a:r>
                        <a:rPr kumimoji="0" lang="en-CA" altLang="en-US" sz="1400" b="1" i="0" u="none" strike="noStrike" cap="none" normalizeH="0" baseline="0">
                          <a:ln>
                            <a:noFill/>
                          </a:ln>
                          <a:solidFill>
                            <a:srgbClr val="FFFFFF"/>
                          </a:solidFill>
                          <a:effectLst/>
                          <a:latin typeface="Open Sans" charset="0"/>
                          <a:ea typeface="MS PGothic" charset="-128"/>
                        </a:rPr>
                        <a:t>Screening test</a:t>
                      </a:r>
                      <a:endParaRPr kumimoji="0" lang="en-CA" altLang="en-US" sz="1400" b="1" i="0" u="none" strike="noStrike" cap="none" normalizeH="0" baseline="0">
                        <a:ln>
                          <a:noFill/>
                        </a:ln>
                        <a:solidFill>
                          <a:srgbClr val="FFFFFF"/>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41275"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41275" marR="0" lvl="0" indent="0" algn="l" defTabSz="841375" rtl="0" eaLnBrk="1" fontAlgn="base" latinLnBrk="0" hangingPunct="1">
                        <a:lnSpc>
                          <a:spcPct val="100000"/>
                        </a:lnSpc>
                        <a:spcBef>
                          <a:spcPts val="113"/>
                        </a:spcBef>
                        <a:spcAft>
                          <a:spcPct val="0"/>
                        </a:spcAft>
                        <a:buClrTx/>
                        <a:buSzTx/>
                        <a:buFontTx/>
                        <a:buNone/>
                        <a:tabLst/>
                      </a:pPr>
                      <a:r>
                        <a:rPr kumimoji="0" lang="en-CA" altLang="en-US" sz="1400" b="1" i="0" u="none" strike="noStrike" cap="none" normalizeH="0" baseline="0">
                          <a:ln>
                            <a:noFill/>
                          </a:ln>
                          <a:solidFill>
                            <a:srgbClr val="FFFFFF"/>
                          </a:solidFill>
                          <a:effectLst/>
                          <a:latin typeface="Open Sans" charset="0"/>
                          <a:ea typeface="MS PGothic" charset="-128"/>
                        </a:rPr>
                        <a:t>Frequency</a:t>
                      </a:r>
                      <a:endParaRPr kumimoji="0" lang="en-CA" altLang="en-US" sz="1400" b="1" i="0" u="none" strike="noStrike" cap="none" normalizeH="0" baseline="0">
                        <a:ln>
                          <a:noFill/>
                        </a:ln>
                        <a:solidFill>
                          <a:srgbClr val="FFFFFF"/>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844550">
                <a:tc rowSpan="2">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6000"/>
                        </a:lnSpc>
                        <a:spcBef>
                          <a:spcPts val="138"/>
                        </a:spcBef>
                        <a:spcAft>
                          <a:spcPct val="0"/>
                        </a:spcAft>
                        <a:buClrTx/>
                        <a:buSzTx/>
                        <a:buFontTx/>
                        <a:buNone/>
                        <a:tabLst/>
                      </a:pPr>
                      <a:r>
                        <a:rPr kumimoji="0" lang="en-CA" altLang="en-US" sz="1400" b="1" i="0" u="none" strike="noStrike" cap="none" normalizeH="0" baseline="0">
                          <a:ln>
                            <a:noFill/>
                          </a:ln>
                          <a:solidFill>
                            <a:srgbClr val="000000"/>
                          </a:solidFill>
                          <a:effectLst/>
                          <a:latin typeface="Open Sans" charset="0"/>
                          <a:ea typeface="MS PGothic" charset="-128"/>
                        </a:rPr>
                        <a:t>Autoimmune thyroid disease</a:t>
                      </a:r>
                      <a:endParaRPr kumimoji="0" lang="en-CA" altLang="en-US" sz="1400" b="1"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All children with type 1 diabetes</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Serum TSH level + thyroperoxidase antibodies</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At diagnosis and every</a:t>
                      </a:r>
                    </a:p>
                    <a:p>
                      <a:pPr marL="38100" marR="0" lvl="0" indent="0" algn="l" defTabSz="841375" rtl="0" eaLnBrk="1" fontAlgn="base" latinLnBrk="0" hangingPunct="1">
                        <a:lnSpc>
                          <a:spcPct val="103000"/>
                        </a:lnSpc>
                        <a:spcBef>
                          <a:spcPct val="0"/>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2 years thereafter</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004888">
                <a:tc vMerge="1">
                  <a:txBody>
                    <a:bodyPr/>
                    <a:lstStyle/>
                    <a:p>
                      <a:endParaRPr lang="en-US"/>
                    </a:p>
                  </a:txBody>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Positive thyroid antibodies, thyroid symptoms or goiter</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Serum TSH level + thyroperoxidase antibodies (if previously negative)</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Every 6–12 months</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125538">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1" i="0" u="none" strike="noStrike" cap="none" normalizeH="0" baseline="0">
                          <a:ln>
                            <a:noFill/>
                          </a:ln>
                          <a:solidFill>
                            <a:srgbClr val="000000"/>
                          </a:solidFill>
                          <a:effectLst/>
                          <a:latin typeface="Open Sans" charset="0"/>
                          <a:ea typeface="MS PGothic" charset="-128"/>
                        </a:rPr>
                        <a:t>Primary adrenal insufficiency </a:t>
                      </a:r>
                      <a:endParaRPr kumimoji="0" lang="en-CA" altLang="en-US" sz="1400" b="1"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Unexplained recurrent hypoglycemia and decreasing insulin requirements</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8 AM serum cortisol</a:t>
                      </a:r>
                    </a:p>
                    <a:p>
                      <a:pPr marL="38100" marR="0" lvl="0" indent="0" algn="l" defTabSz="841375" rtl="0" eaLnBrk="1" fontAlgn="base" latinLnBrk="0" hangingPunct="1">
                        <a:lnSpc>
                          <a:spcPct val="103000"/>
                        </a:lnSpc>
                        <a:spcBef>
                          <a:spcPct val="0"/>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 serum sodium and potassium</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As clinically indicated</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1658938">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1" i="0" u="none" strike="noStrike" cap="none" normalizeH="0" baseline="0">
                          <a:ln>
                            <a:noFill/>
                          </a:ln>
                          <a:solidFill>
                            <a:srgbClr val="000000"/>
                          </a:solidFill>
                          <a:effectLst/>
                          <a:latin typeface="Open Sans" charset="0"/>
                          <a:ea typeface="MS PGothic" charset="-128"/>
                        </a:rPr>
                        <a:t>Celiac disease</a:t>
                      </a:r>
                      <a:endParaRPr kumimoji="0" lang="en-CA" altLang="en-US" sz="1400" b="1"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Recurrent gastrointestinal symptoms, poor linear growth, poor weight</a:t>
                      </a:r>
                    </a:p>
                    <a:p>
                      <a:pPr marL="38100" marR="0" lvl="0" indent="0" algn="l" defTabSz="841375" rtl="0" eaLnBrk="1" fontAlgn="base" latinLnBrk="0" hangingPunct="1">
                        <a:lnSpc>
                          <a:spcPct val="103000"/>
                        </a:lnSpc>
                        <a:spcBef>
                          <a:spcPct val="0"/>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gain, fatigue, anemia, unexplained frequent hypoglycemia or poor metabolic control</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Tissue transglutaminase</a:t>
                      </a:r>
                    </a:p>
                    <a:p>
                      <a:pPr marL="38100" marR="0" lvl="0" indent="0" algn="l" defTabSz="841375" rtl="0" eaLnBrk="1" fontAlgn="base" latinLnBrk="0" hangingPunct="1">
                        <a:lnSpc>
                          <a:spcPct val="103000"/>
                        </a:lnSpc>
                        <a:spcBef>
                          <a:spcPct val="0"/>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 immunoglobulin A levels</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38100"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38100" marR="0" lvl="0" indent="0" algn="l" defTabSz="841375" rtl="0" eaLnBrk="1" fontAlgn="base" latinLnBrk="0" hangingPunct="1">
                        <a:lnSpc>
                          <a:spcPct val="103000"/>
                        </a:lnSpc>
                        <a:spcBef>
                          <a:spcPts val="138"/>
                        </a:spcBef>
                        <a:spcAft>
                          <a:spcPct val="0"/>
                        </a:spcAft>
                        <a:buClrTx/>
                        <a:buSzTx/>
                        <a:buFontTx/>
                        <a:buNone/>
                        <a:tabLst/>
                      </a:pPr>
                      <a:r>
                        <a:rPr kumimoji="0" lang="en-CA" altLang="en-US" sz="1400" b="0" i="0" u="none" strike="noStrike" cap="none" normalizeH="0" baseline="0">
                          <a:ln>
                            <a:noFill/>
                          </a:ln>
                          <a:solidFill>
                            <a:srgbClr val="000000"/>
                          </a:solidFill>
                          <a:effectLst/>
                          <a:latin typeface="Open Sans" charset="0"/>
                          <a:ea typeface="MS PGothic" charset="-128"/>
                        </a:rPr>
                        <a:t>As clinically indicated</a:t>
                      </a:r>
                      <a:endParaRPr kumimoji="0" lang="en-CA" altLang="en-US" sz="1400" b="0" i="0" u="none" strike="noStrike" cap="none" normalizeH="0" baseline="0">
                        <a:ln>
                          <a:noFill/>
                        </a:ln>
                        <a:solidFill>
                          <a:srgbClr val="000000"/>
                        </a:solidFill>
                        <a:effectLst/>
                        <a:latin typeface="Open Sans" charset="0"/>
                        <a:ea typeface="MS Mincho" charset="-128"/>
                        <a:cs typeface="Open Sans" charset="0"/>
                      </a:endParaRPr>
                    </a:p>
                  </a:txBody>
                  <a:tcPr marL="0" marR="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168992" name="Title 1"/>
          <p:cNvSpPr txBox="1">
            <a:spLocks/>
          </p:cNvSpPr>
          <p:nvPr/>
        </p:nvSpPr>
        <p:spPr bwMode="auto">
          <a:xfrm>
            <a:off x="781050" y="423863"/>
            <a:ext cx="760253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lnSpc>
                <a:spcPct val="90000"/>
              </a:lnSpc>
            </a:pPr>
            <a:r>
              <a:rPr lang="en-CA" altLang="en-US" sz="3200" b="1">
                <a:solidFill>
                  <a:srgbClr val="1E3268"/>
                </a:solidFill>
                <a:latin typeface="Open Sans" charset="0"/>
              </a:rPr>
              <a:t>Screening for Comorbid Conditions</a:t>
            </a:r>
          </a:p>
        </p:txBody>
      </p:sp>
      <p:sp>
        <p:nvSpPr>
          <p:cNvPr id="168993" name="Text Box 6"/>
          <p:cNvSpPr txBox="1">
            <a:spLocks noChangeArrowheads="1"/>
          </p:cNvSpPr>
          <p:nvPr/>
        </p:nvSpPr>
        <p:spPr bwMode="auto">
          <a:xfrm>
            <a:off x="0" y="-33338"/>
            <a:ext cx="7677150" cy="26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100" i="1">
                <a:solidFill>
                  <a:srgbClr val="000000"/>
                </a:solidFill>
              </a:rPr>
              <a:t>2018 Diabetes Canada CPG – Chapter 34.  Type 1 Diabetes in Children &amp; Adolescents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p:cNvSpPr>
          <p:nvPr>
            <p:ph type="title" idx="4294967295"/>
          </p:nvPr>
        </p:nvSpPr>
        <p:spPr>
          <a:xfrm>
            <a:off x="628650" y="282575"/>
            <a:ext cx="7886700" cy="1325563"/>
          </a:xfrm>
        </p:spPr>
        <p:txBody>
          <a:bodyPr/>
          <a:lstStyle/>
          <a:p>
            <a:r>
              <a:rPr lang="en-US" altLang="en-US">
                <a:ea typeface="MS PGothic" charset="-128"/>
              </a:rPr>
              <a:t>Recommendation 33</a:t>
            </a:r>
            <a:endParaRPr lang="en-CA" altLang="en-US">
              <a:ea typeface="MS PGothic" charset="-128"/>
            </a:endParaRPr>
          </a:p>
        </p:txBody>
      </p:sp>
      <p:sp>
        <p:nvSpPr>
          <p:cNvPr id="171010" name="Rectangle 3"/>
          <p:cNvSpPr>
            <a:spLocks noGrp="1"/>
          </p:cNvSpPr>
          <p:nvPr>
            <p:ph type="body" idx="4294967295"/>
          </p:nvPr>
        </p:nvSpPr>
        <p:spPr>
          <a:xfrm>
            <a:off x="706438" y="1473200"/>
            <a:ext cx="7886700" cy="4329113"/>
          </a:xfrm>
        </p:spPr>
        <p:txBody>
          <a:bodyPr/>
          <a:lstStyle/>
          <a:p>
            <a:pPr marL="495300" indent="-495300">
              <a:lnSpc>
                <a:spcPct val="100000"/>
              </a:lnSpc>
              <a:spcBef>
                <a:spcPts val="900"/>
              </a:spcBef>
              <a:buFont typeface="Arial" charset="0"/>
              <a:buNone/>
            </a:pPr>
            <a:r>
              <a:rPr lang="en-US" altLang="en-US" sz="2400">
                <a:ea typeface="MS PGothic" charset="-128"/>
              </a:rPr>
              <a:t>Comorbid Conditions and Other Complications</a:t>
            </a:r>
          </a:p>
          <a:p>
            <a:pPr marL="495300" indent="-495300">
              <a:lnSpc>
                <a:spcPct val="100000"/>
              </a:lnSpc>
              <a:buFont typeface="Arial" charset="0"/>
              <a:buNone/>
            </a:pPr>
            <a:r>
              <a:rPr lang="en-US" altLang="en-US" sz="2400" b="0">
                <a:ea typeface="MS PGothic" charset="-128"/>
              </a:rPr>
              <a:t>33. Children with type 1 diabetes who have </a:t>
            </a:r>
            <a:r>
              <a:rPr lang="en-US" altLang="en-US" sz="2400">
                <a:ea typeface="MS PGothic" charset="-128"/>
              </a:rPr>
              <a:t>anti-thyroid antibodies</a:t>
            </a:r>
            <a:r>
              <a:rPr lang="en-US" altLang="en-US" sz="2400" b="0">
                <a:ea typeface="MS PGothic" charset="-128"/>
              </a:rPr>
              <a:t> should be considered high risk for autoimmune thyroid disease </a:t>
            </a:r>
            <a:r>
              <a:rPr lang="en-US" altLang="en-US" sz="2000" b="0">
                <a:ea typeface="MS PGothic" charset="-128"/>
              </a:rPr>
              <a:t>[Grade C, Level 3].</a:t>
            </a:r>
            <a:r>
              <a:rPr lang="en-US" altLang="en-US" sz="2400" b="0">
                <a:ea typeface="MS PGothic" charset="-128"/>
              </a:rPr>
              <a:t> Children with type 1 diabetes should be </a:t>
            </a:r>
            <a:r>
              <a:rPr lang="en-US" altLang="en-US" sz="2400">
                <a:ea typeface="MS PGothic" charset="-128"/>
              </a:rPr>
              <a:t>screened at diabetes diagnosis </a:t>
            </a:r>
            <a:r>
              <a:rPr lang="en-US" altLang="en-US" sz="2400" b="0">
                <a:ea typeface="MS PGothic" charset="-128"/>
              </a:rPr>
              <a:t>with </a:t>
            </a:r>
            <a:r>
              <a:rPr lang="en-US" altLang="en-US" sz="2400">
                <a:ea typeface="MS PGothic" charset="-128"/>
              </a:rPr>
              <a:t>repeat</a:t>
            </a:r>
            <a:r>
              <a:rPr lang="en-US" altLang="en-US" sz="2400" b="0">
                <a:ea typeface="MS PGothic" charset="-128"/>
              </a:rPr>
              <a:t> screening </a:t>
            </a:r>
            <a:r>
              <a:rPr lang="en-US" altLang="en-US" sz="2400">
                <a:ea typeface="MS PGothic" charset="-128"/>
              </a:rPr>
              <a:t>every 2 years </a:t>
            </a:r>
            <a:r>
              <a:rPr lang="en-US" altLang="en-US" sz="2400" b="0">
                <a:ea typeface="MS PGothic" charset="-128"/>
              </a:rPr>
              <a:t>using a serum thyroid- stimulating hormone and thyroid peroxidase antibodies </a:t>
            </a:r>
            <a:r>
              <a:rPr lang="en-US" altLang="en-US" sz="2000" b="0">
                <a:ea typeface="MS PGothic" charset="-128"/>
              </a:rPr>
              <a:t>[Grade D, Consensus].</a:t>
            </a:r>
            <a:r>
              <a:rPr lang="en-US" altLang="en-US" sz="2400" b="0">
                <a:ea typeface="MS PGothic" charset="-128"/>
              </a:rPr>
              <a:t> More frequent screening is indicated in the presence of positive anti-thyroid antibodies, thyroid symptoms or goiter </a:t>
            </a:r>
            <a:r>
              <a:rPr lang="en-US" altLang="en-US" sz="2000" b="0">
                <a:ea typeface="MS PGothic" charset="-128"/>
              </a:rPr>
              <a:t>[Grade D, Consensus]</a:t>
            </a:r>
          </a:p>
          <a:p>
            <a:pPr marL="495300" indent="-495300">
              <a:lnSpc>
                <a:spcPct val="100000"/>
              </a:lnSpc>
              <a:spcBef>
                <a:spcPts val="900"/>
              </a:spcBef>
              <a:buFont typeface="Arial" charset="0"/>
              <a:buNone/>
            </a:pPr>
            <a:endParaRPr lang="en-US" altLang="en-US" sz="2000" b="0">
              <a:ea typeface="MS PGothic" charset="-128"/>
            </a:endParaRPr>
          </a:p>
        </p:txBody>
      </p:sp>
      <p:sp>
        <p:nvSpPr>
          <p:cNvPr id="171011"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2"/>
          <p:cNvSpPr>
            <a:spLocks noGrp="1"/>
          </p:cNvSpPr>
          <p:nvPr>
            <p:ph type="title" idx="4294967295"/>
          </p:nvPr>
        </p:nvSpPr>
        <p:spPr/>
        <p:txBody>
          <a:bodyPr/>
          <a:lstStyle/>
          <a:p>
            <a:r>
              <a:rPr lang="en-US" altLang="en-US">
                <a:ea typeface="MS PGothic" charset="-128"/>
              </a:rPr>
              <a:t>Recommendation 34</a:t>
            </a:r>
            <a:endParaRPr lang="en-CA" altLang="en-US">
              <a:ea typeface="MS PGothic" charset="-128"/>
            </a:endParaRPr>
          </a:p>
        </p:txBody>
      </p:sp>
      <p:sp>
        <p:nvSpPr>
          <p:cNvPr id="172034" name="Rectangle 3"/>
          <p:cNvSpPr>
            <a:spLocks noGrp="1"/>
          </p:cNvSpPr>
          <p:nvPr>
            <p:ph type="body" idx="4294967295"/>
          </p:nvPr>
        </p:nvSpPr>
        <p:spPr>
          <a:xfrm>
            <a:off x="765175" y="1473200"/>
            <a:ext cx="7886700" cy="4329113"/>
          </a:xfrm>
        </p:spPr>
        <p:txBody>
          <a:bodyPr/>
          <a:lstStyle/>
          <a:p>
            <a:pPr marL="495300" indent="-495300">
              <a:lnSpc>
                <a:spcPct val="100000"/>
              </a:lnSpc>
              <a:spcBef>
                <a:spcPts val="900"/>
              </a:spcBef>
              <a:buFont typeface="Arial" charset="0"/>
              <a:buNone/>
            </a:pPr>
            <a:r>
              <a:rPr lang="en-US" altLang="en-US" sz="2400">
                <a:ea typeface="MS PGothic" charset="-128"/>
              </a:rPr>
              <a:t>Comorbid Conditions and Other Complications</a:t>
            </a:r>
          </a:p>
          <a:p>
            <a:pPr marL="495300" indent="-495300">
              <a:lnSpc>
                <a:spcPct val="100000"/>
              </a:lnSpc>
              <a:buFont typeface="Arial" charset="0"/>
              <a:buNone/>
            </a:pPr>
            <a:r>
              <a:rPr lang="en-US" altLang="en-US" sz="2400" b="0">
                <a:ea typeface="MS PGothic" charset="-128"/>
              </a:rPr>
              <a:t>34. Children with type 1 diabetes and </a:t>
            </a:r>
            <a:r>
              <a:rPr lang="en-US" altLang="en-US" sz="2400">
                <a:ea typeface="MS PGothic" charset="-128"/>
              </a:rPr>
              <a:t>symptoms</a:t>
            </a:r>
            <a:r>
              <a:rPr lang="en-US" altLang="en-US" sz="2400" b="0">
                <a:ea typeface="MS PGothic" charset="-128"/>
              </a:rPr>
              <a:t> of classic or atypical celiac disease should undergo </a:t>
            </a:r>
            <a:r>
              <a:rPr lang="en-US" altLang="en-US" sz="2400">
                <a:ea typeface="MS PGothic" charset="-128"/>
              </a:rPr>
              <a:t>celiac screening </a:t>
            </a:r>
            <a:r>
              <a:rPr lang="en-US" altLang="en-US" sz="2000" b="0">
                <a:ea typeface="MS PGothic" charset="-128"/>
              </a:rPr>
              <a:t>[Grade D, Consensus]</a:t>
            </a:r>
            <a:r>
              <a:rPr lang="en-US" altLang="en-US" sz="2400" b="0">
                <a:ea typeface="MS PGothic" charset="-128"/>
              </a:rPr>
              <a:t> and, if conﬁrmed, be treated with a gluten-free diet to improve symptoms </a:t>
            </a:r>
            <a:r>
              <a:rPr lang="en-US" altLang="en-US" sz="2000" b="0">
                <a:ea typeface="MS PGothic" charset="-128"/>
              </a:rPr>
              <a:t>[Grade D, Level 4]</a:t>
            </a:r>
            <a:r>
              <a:rPr lang="en-US" altLang="en-US" sz="2400" b="0">
                <a:ea typeface="MS PGothic" charset="-128"/>
              </a:rPr>
              <a:t> and prevent the long-term sequelae of untreated classic celiac disease </a:t>
            </a:r>
            <a:r>
              <a:rPr lang="en-US" altLang="en-US" sz="2000" b="0">
                <a:ea typeface="MS PGothic" charset="-128"/>
              </a:rPr>
              <a:t>[Grade D, Level 4].</a:t>
            </a:r>
            <a:r>
              <a:rPr lang="en-US" altLang="en-US" sz="2400" b="0">
                <a:ea typeface="MS PGothic" charset="-128"/>
              </a:rPr>
              <a:t> Discussion of the pros and cons of screening and treatment of asymptomatic celiac disease should take place with children and adolescents with type 1 diabetes and their families </a:t>
            </a:r>
            <a:r>
              <a:rPr lang="en-US" altLang="en-US" sz="2000" b="0">
                <a:ea typeface="MS PGothic" charset="-128"/>
              </a:rPr>
              <a:t>[Grade D, Consensus]</a:t>
            </a:r>
          </a:p>
          <a:p>
            <a:pPr marL="495300" indent="-495300">
              <a:lnSpc>
                <a:spcPct val="100000"/>
              </a:lnSpc>
              <a:buFont typeface="Arial" charset="0"/>
              <a:buNone/>
            </a:pPr>
            <a:endParaRPr lang="en-US" altLang="en-US" sz="2000" b="0">
              <a:ea typeface="MS PGothic" charset="-128"/>
            </a:endParaRPr>
          </a:p>
          <a:p>
            <a:pPr marL="495300" indent="-495300">
              <a:lnSpc>
                <a:spcPct val="100000"/>
              </a:lnSpc>
              <a:spcBef>
                <a:spcPts val="900"/>
              </a:spcBef>
              <a:buFont typeface="Arial" charset="0"/>
              <a:buNone/>
            </a:pPr>
            <a:endParaRPr lang="en-US" altLang="en-US" sz="2400" b="0">
              <a:ea typeface="MS PGothic" charset="-128"/>
            </a:endParaRPr>
          </a:p>
        </p:txBody>
      </p:sp>
      <p:sp>
        <p:nvSpPr>
          <p:cNvPr id="17203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3"/>
          <p:cNvSpPr>
            <a:spLocks noGrp="1" noChangeArrowheads="1"/>
          </p:cNvSpPr>
          <p:nvPr>
            <p:ph type="body" idx="4294967295"/>
          </p:nvPr>
        </p:nvSpPr>
        <p:spPr>
          <a:xfrm>
            <a:off x="758825" y="1676400"/>
            <a:ext cx="7775575" cy="4114800"/>
          </a:xfrm>
        </p:spPr>
        <p:txBody>
          <a:bodyPr/>
          <a:lstStyle/>
          <a:p>
            <a:pPr eaLnBrk="1" hangingPunct="1">
              <a:spcBef>
                <a:spcPct val="0"/>
              </a:spcBef>
              <a:buClr>
                <a:schemeClr val="tx2"/>
              </a:buClr>
              <a:buFont typeface="Verdana" charset="0"/>
              <a:buNone/>
            </a:pPr>
            <a:r>
              <a:rPr lang="en-US" altLang="en-US" b="0">
                <a:ea typeface="MS PGothic" charset="-128"/>
              </a:rPr>
              <a:t>Guidelines for children and adolescents differ from those of adults in a number of ways:</a:t>
            </a:r>
          </a:p>
          <a:p>
            <a:pPr eaLnBrk="1" hangingPunct="1">
              <a:lnSpc>
                <a:spcPct val="140000"/>
              </a:lnSpc>
              <a:spcBef>
                <a:spcPct val="0"/>
              </a:spcBef>
            </a:pPr>
            <a:r>
              <a:rPr lang="en-US" altLang="en-US" sz="2000" b="0">
                <a:ea typeface="MS PGothic" charset="-128"/>
              </a:rPr>
              <a:t>Less aggressive A1C target acceptable in children</a:t>
            </a:r>
          </a:p>
          <a:p>
            <a:pPr eaLnBrk="1" hangingPunct="1">
              <a:lnSpc>
                <a:spcPct val="140000"/>
              </a:lnSpc>
              <a:spcBef>
                <a:spcPct val="0"/>
              </a:spcBef>
            </a:pPr>
            <a:r>
              <a:rPr lang="en-US" altLang="en-US" sz="2000" b="0">
                <a:ea typeface="MS PGothic" charset="-128"/>
              </a:rPr>
              <a:t>Less intensive screening for complications of diabetes in the younger years due to lower incidence</a:t>
            </a:r>
          </a:p>
          <a:p>
            <a:pPr eaLnBrk="1" hangingPunct="1">
              <a:lnSpc>
                <a:spcPct val="140000"/>
              </a:lnSpc>
              <a:spcBef>
                <a:spcPct val="0"/>
              </a:spcBef>
            </a:pPr>
            <a:r>
              <a:rPr lang="en-US" altLang="en-US" sz="2000" b="0">
                <a:ea typeface="MS PGothic" charset="-128"/>
              </a:rPr>
              <a:t>Greater caution around DKA management given cerebral edema risk</a:t>
            </a:r>
          </a:p>
          <a:p>
            <a:pPr eaLnBrk="1" hangingPunct="1">
              <a:lnSpc>
                <a:spcPct val="140000"/>
              </a:lnSpc>
              <a:spcBef>
                <a:spcPct val="0"/>
              </a:spcBef>
            </a:pPr>
            <a:r>
              <a:rPr lang="en-US" altLang="en-US" sz="2000" b="0">
                <a:ea typeface="MS PGothic" charset="-128"/>
              </a:rPr>
              <a:t>Greater awareness of unique psychosocial needs as children progress through developmental stages</a:t>
            </a:r>
          </a:p>
          <a:p>
            <a:pPr eaLnBrk="1" hangingPunct="1">
              <a:lnSpc>
                <a:spcPct val="140000"/>
              </a:lnSpc>
              <a:spcBef>
                <a:spcPct val="0"/>
              </a:spcBef>
            </a:pPr>
            <a:endParaRPr lang="en-US" altLang="en-US" b="0">
              <a:ea typeface="MS PGothic" charset="-128"/>
            </a:endParaRPr>
          </a:p>
          <a:p>
            <a:pPr eaLnBrk="1" hangingPunct="1">
              <a:spcBef>
                <a:spcPct val="0"/>
              </a:spcBef>
            </a:pPr>
            <a:endParaRPr lang="en-US" altLang="en-US" b="0">
              <a:ea typeface="MS PGothic" charset="-128"/>
            </a:endParaRPr>
          </a:p>
          <a:p>
            <a:pPr eaLnBrk="1" hangingPunct="1">
              <a:spcBef>
                <a:spcPct val="0"/>
              </a:spcBef>
            </a:pPr>
            <a:endParaRPr lang="en-US" altLang="en-US" b="0">
              <a:ea typeface="MS PGothic" charset="-128"/>
            </a:endParaRPr>
          </a:p>
          <a:p>
            <a:pPr eaLnBrk="1" hangingPunct="1">
              <a:spcBef>
                <a:spcPct val="0"/>
              </a:spcBef>
            </a:pPr>
            <a:endParaRPr lang="en-US" altLang="en-US" b="0">
              <a:ea typeface="MS PGothic" charset="-128"/>
            </a:endParaRPr>
          </a:p>
          <a:p>
            <a:pPr lvl="1" eaLnBrk="1" hangingPunct="1">
              <a:spcBef>
                <a:spcPct val="0"/>
              </a:spcBef>
              <a:buClr>
                <a:schemeClr val="tx2"/>
              </a:buClr>
              <a:buFont typeface="Verdana" charset="0"/>
              <a:buNone/>
            </a:pPr>
            <a:endParaRPr lang="en-US" altLang="en-US">
              <a:latin typeface="Open Sans" charset="0"/>
              <a:ea typeface="MS PGothic" charset="-128"/>
            </a:endParaRPr>
          </a:p>
          <a:p>
            <a:pPr lvl="1" eaLnBrk="1" hangingPunct="1">
              <a:spcBef>
                <a:spcPct val="0"/>
              </a:spcBef>
              <a:buClr>
                <a:schemeClr val="tx2"/>
              </a:buClr>
              <a:buFont typeface="Verdana" charset="0"/>
              <a:buNone/>
            </a:pPr>
            <a:endParaRPr lang="en-US" altLang="en-US">
              <a:latin typeface="Open Sans" charset="0"/>
              <a:ea typeface="MS PGothic" charset="-128"/>
            </a:endParaRPr>
          </a:p>
        </p:txBody>
      </p:sp>
      <p:sp>
        <p:nvSpPr>
          <p:cNvPr id="173058"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Summary</a:t>
            </a:r>
            <a:endParaRPr lang="en-CA" altLang="en-US" sz="4100" b="1">
              <a:solidFill>
                <a:srgbClr val="1E3268"/>
              </a:solidFill>
              <a:latin typeface="Open Sans" charset="0"/>
            </a:endParaRPr>
          </a:p>
        </p:txBody>
      </p:sp>
      <p:sp>
        <p:nvSpPr>
          <p:cNvPr id="7"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73061" name="Text Box 5"/>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3"/>
          <p:cNvSpPr>
            <a:spLocks noGrp="1"/>
          </p:cNvSpPr>
          <p:nvPr>
            <p:ph type="body" idx="4294967295"/>
          </p:nvPr>
        </p:nvSpPr>
        <p:spPr>
          <a:xfrm>
            <a:off x="628650" y="1601788"/>
            <a:ext cx="7886700" cy="4329112"/>
          </a:xfrm>
        </p:spPr>
        <p:txBody>
          <a:bodyPr/>
          <a:lstStyle/>
          <a:p>
            <a:pPr>
              <a:lnSpc>
                <a:spcPct val="100000"/>
              </a:lnSpc>
              <a:spcBef>
                <a:spcPts val="900"/>
              </a:spcBef>
            </a:pPr>
            <a:r>
              <a:rPr lang="en-US" altLang="en-US" sz="2400" b="0">
                <a:ea typeface="MS PGothic" charset="-128"/>
              </a:rPr>
              <a:t>Suspicion of diabetes in a child should lead to immediate conﬁrmation of the diagnosis and initiation of treatment to reduce the likelihood of diabetic ketoacidosis</a:t>
            </a:r>
          </a:p>
          <a:p>
            <a:pPr>
              <a:lnSpc>
                <a:spcPct val="100000"/>
              </a:lnSpc>
              <a:spcBef>
                <a:spcPts val="900"/>
              </a:spcBef>
            </a:pPr>
            <a:r>
              <a:rPr lang="en-US" altLang="en-US" sz="2400" b="0">
                <a:ea typeface="MS PGothic" charset="-128"/>
              </a:rPr>
              <a:t>Management of pediatric DKA differs from DKA in adults because of the increased risk for cerebral edema. Pediatric protocols should be used</a:t>
            </a:r>
          </a:p>
          <a:p>
            <a:pPr>
              <a:lnSpc>
                <a:spcPct val="100000"/>
              </a:lnSpc>
              <a:spcBef>
                <a:spcPts val="900"/>
              </a:spcBef>
            </a:pPr>
            <a:r>
              <a:rPr lang="en-US" altLang="en-US" sz="2400" b="0">
                <a:ea typeface="MS PGothic" charset="-128"/>
              </a:rPr>
              <a:t>Children should be referred for diabetes education, ongoing care and psychosocial support to a diabetes team with pediatric expertise</a:t>
            </a:r>
          </a:p>
          <a:p>
            <a:pPr>
              <a:lnSpc>
                <a:spcPct val="100000"/>
              </a:lnSpc>
              <a:spcBef>
                <a:spcPts val="900"/>
              </a:spcBef>
            </a:pPr>
            <a:endParaRPr lang="en-US" altLang="en-US" sz="2400" b="0">
              <a:ea typeface="MS PGothic" charset="-128"/>
            </a:endParaRPr>
          </a:p>
        </p:txBody>
      </p:sp>
      <p:sp>
        <p:nvSpPr>
          <p:cNvPr id="175106" name="Rectangle 2"/>
          <p:cNvSpPr txBox="1">
            <a:spLocks/>
          </p:cNvSpPr>
          <p:nvPr/>
        </p:nvSpPr>
        <p:spPr bwMode="auto">
          <a:xfrm>
            <a:off x="671513" y="423863"/>
            <a:ext cx="7886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84216" tIns="42108" rIns="84216" bIns="42108"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nSpc>
                <a:spcPct val="90000"/>
              </a:lnSpc>
            </a:pPr>
            <a:r>
              <a:rPr lang="en-US" altLang="en-US" sz="4100" b="1">
                <a:solidFill>
                  <a:srgbClr val="1E3268"/>
                </a:solidFill>
                <a:latin typeface="Open Sans" charset="0"/>
              </a:rPr>
              <a:t>Key Messages</a:t>
            </a:r>
            <a:endParaRPr lang="en-CA" altLang="en-US" sz="4100" b="1">
              <a:solidFill>
                <a:srgbClr val="1E3268"/>
              </a:solidFill>
              <a:latin typeface="Open Sans" charset="0"/>
            </a:endParaRPr>
          </a:p>
        </p:txBody>
      </p:sp>
      <p:sp>
        <p:nvSpPr>
          <p:cNvPr id="5"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7510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
        <p:nvSpPr>
          <p:cNvPr id="175110" name="Text Box 6"/>
          <p:cNvSpPr txBox="1">
            <a:spLocks noChangeArrowheads="1"/>
          </p:cNvSpPr>
          <p:nvPr/>
        </p:nvSpPr>
        <p:spPr bwMode="auto">
          <a:xfrm>
            <a:off x="628650" y="6351588"/>
            <a:ext cx="4260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DKA</a:t>
            </a:r>
            <a:r>
              <a:rPr lang="en-US" altLang="en-US" sz="1400"/>
              <a:t>, diabetic ketoacidosis </a:t>
            </a:r>
            <a:endParaRPr lang="en-CA" alt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p:cNvSpPr>
            <a:spLocks noGrp="1"/>
          </p:cNvSpPr>
          <p:nvPr>
            <p:ph type="title" idx="4294967295"/>
          </p:nvPr>
        </p:nvSpPr>
        <p:spPr>
          <a:xfrm>
            <a:off x="628650" y="647700"/>
            <a:ext cx="7886700" cy="1325563"/>
          </a:xfrm>
        </p:spPr>
        <p:txBody>
          <a:bodyPr/>
          <a:lstStyle/>
          <a:p>
            <a:r>
              <a:rPr lang="en-US" altLang="en-US" sz="2800">
                <a:ea typeface="MS PGothic" charset="-128"/>
              </a:rPr>
              <a:t>Key Messages for People with Children and Adolescents with Type 1 Diabetes</a:t>
            </a:r>
            <a:endParaRPr lang="en-CA" altLang="en-US" sz="2800">
              <a:ea typeface="MS PGothic" charset="-128"/>
            </a:endParaRPr>
          </a:p>
        </p:txBody>
      </p:sp>
      <p:sp>
        <p:nvSpPr>
          <p:cNvPr id="176130" name="Rectangle 3"/>
          <p:cNvSpPr>
            <a:spLocks noGrp="1"/>
          </p:cNvSpPr>
          <p:nvPr>
            <p:ph type="body" idx="4294967295"/>
          </p:nvPr>
        </p:nvSpPr>
        <p:spPr>
          <a:xfrm>
            <a:off x="628650" y="2132013"/>
            <a:ext cx="8064500" cy="3417887"/>
          </a:xfrm>
        </p:spPr>
        <p:txBody>
          <a:bodyPr/>
          <a:lstStyle/>
          <a:p>
            <a:pPr>
              <a:lnSpc>
                <a:spcPct val="110000"/>
              </a:lnSpc>
            </a:pPr>
            <a:r>
              <a:rPr lang="en-US" altLang="en-US" sz="2400" b="0">
                <a:ea typeface="MS PGothic" charset="-128"/>
              </a:rPr>
              <a:t>When a child is diagnosed with type 1 diabetes, the role of a caregiver becomes more important than ever. Family life and daily routines may seem more complicated in the beginning but, over time, and with the support of your diabetes team, these will improve. You will discover that your child can have a healthy and fulfilling life with diabetes</a:t>
            </a:r>
            <a:endParaRPr lang="en-CA" altLang="en-US" sz="2400" b="0">
              <a:ea typeface="MS PGothic" charset="-128"/>
            </a:endParaRPr>
          </a:p>
        </p:txBody>
      </p:sp>
      <p:sp>
        <p:nvSpPr>
          <p:cNvPr id="176131" name="Text Box 10"/>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spcBef>
                <a:spcPct val="50000"/>
              </a:spcBef>
            </a:pPr>
            <a:r>
              <a:rPr lang="en-US" altLang="en-US" sz="1400" i="1">
                <a:solidFill>
                  <a:srgbClr val="000000"/>
                </a:solidFill>
              </a:rPr>
              <a:t>2018 Diabetes Canada CPG – Chapter 34.  Type 1 Diabetes in Children &amp; Adolescents  </a:t>
            </a:r>
          </a:p>
        </p:txBody>
      </p:sp>
      <p:sp>
        <p:nvSpPr>
          <p:cNvPr id="176132" name="Wave 5"/>
          <p:cNvSpPr>
            <a:spLocks noChangeArrowheads="1"/>
          </p:cNvSpPr>
          <p:nvPr/>
        </p:nvSpPr>
        <p:spPr bwMode="auto">
          <a:xfrm>
            <a:off x="8135938" y="95250"/>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ctr" eaLnBrk="1" hangingPunct="1"/>
            <a:r>
              <a:rPr lang="en-US" altLang="en-US" sz="2000" b="1">
                <a:solidFill>
                  <a:srgbClr val="FFFFFF"/>
                </a:solidFill>
              </a:rPr>
              <a:t>2018</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Title 4"/>
          <p:cNvSpPr>
            <a:spLocks noGrp="1"/>
          </p:cNvSpPr>
          <p:nvPr>
            <p:ph type="title"/>
          </p:nvPr>
        </p:nvSpPr>
        <p:spPr>
          <a:xfrm>
            <a:off x="666750" y="147638"/>
            <a:ext cx="7886700" cy="1325562"/>
          </a:xfrm>
        </p:spPr>
        <p:txBody>
          <a:bodyPr/>
          <a:lstStyle/>
          <a:p>
            <a:pPr algn="ctr"/>
            <a:r>
              <a:rPr lang="en-US" altLang="en-US" sz="3600" b="0">
                <a:ea typeface="MS PGothic" charset="-128"/>
              </a:rPr>
              <a:t>Visit </a:t>
            </a:r>
            <a:r>
              <a:rPr lang="en-US" altLang="en-US" sz="3600">
                <a:ea typeface="MS PGothic" charset="-128"/>
              </a:rPr>
              <a:t>guidelines.diabetes.ca</a:t>
            </a:r>
            <a:r>
              <a:rPr lang="en-US" altLang="en-US" sz="3600" b="0">
                <a:ea typeface="MS PGothic" charset="-128"/>
              </a:rPr>
              <a:t> </a:t>
            </a:r>
            <a:br>
              <a:rPr lang="en-US" altLang="en-US" sz="3600" b="0">
                <a:ea typeface="MS PGothic" charset="-128"/>
              </a:rPr>
            </a:br>
            <a:endParaRPr lang="en-US" altLang="en-US" sz="3600" b="0">
              <a:ea typeface="MS PGothic" charset="-128"/>
            </a:endParaRPr>
          </a:p>
        </p:txBody>
      </p:sp>
      <p:pic>
        <p:nvPicPr>
          <p:cNvPr id="17715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Title 1"/>
          <p:cNvSpPr>
            <a:spLocks noGrp="1"/>
          </p:cNvSpPr>
          <p:nvPr>
            <p:ph type="title"/>
          </p:nvPr>
        </p:nvSpPr>
        <p:spPr>
          <a:xfrm>
            <a:off x="641350" y="0"/>
            <a:ext cx="7886700" cy="1325563"/>
          </a:xfrm>
        </p:spPr>
        <p:txBody>
          <a:bodyPr/>
          <a:lstStyle/>
          <a:p>
            <a:pPr algn="ctr"/>
            <a:r>
              <a:rPr lang="en-US" altLang="en-US">
                <a:ea typeface="MS PGothic" charset="-128"/>
              </a:rPr>
              <a:t>Or download the App</a:t>
            </a:r>
          </a:p>
        </p:txBody>
      </p:sp>
      <p:pic>
        <p:nvPicPr>
          <p:cNvPr id="178178"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817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0</TotalTime>
  <Words>7417</Words>
  <Application>Microsoft Macintosh PowerPoint</Application>
  <PresentationFormat>Letter Paper (8.5x11 in)</PresentationFormat>
  <Paragraphs>827</Paragraphs>
  <Slides>100</Slides>
  <Notes>61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100</vt:i4>
      </vt:variant>
    </vt:vector>
  </HeadingPairs>
  <TitlesOfParts>
    <vt:vector size="113" baseType="lpstr">
      <vt:lpstr>Arial</vt:lpstr>
      <vt:lpstr>Calibri</vt:lpstr>
      <vt:lpstr>Mangal</vt:lpstr>
      <vt:lpstr>MS Mincho</vt:lpstr>
      <vt:lpstr>MS PGothic</vt:lpstr>
      <vt:lpstr>ＭＳ Ｐゴシック</vt:lpstr>
      <vt:lpstr>Open Sans</vt:lpstr>
      <vt:lpstr>Open Sans Light</vt:lpstr>
      <vt:lpstr>Times New Roman</vt:lpstr>
      <vt:lpstr>Verdana</vt:lpstr>
      <vt:lpstr>Wingdings</vt:lpstr>
      <vt:lpstr>Office Theme</vt:lpstr>
      <vt:lpstr>1_Office Theme</vt:lpstr>
      <vt:lpstr>Type 1 Diabetes in Children and Adolescents</vt:lpstr>
      <vt:lpstr>PowerPoint Presentation</vt:lpstr>
      <vt:lpstr>Key Changes</vt:lpstr>
      <vt:lpstr>Overview</vt:lpstr>
      <vt:lpstr>Introduction</vt:lpstr>
      <vt:lpstr>Education – Key Message</vt:lpstr>
      <vt:lpstr>PowerPoint Presentation</vt:lpstr>
      <vt:lpstr>PowerPoint Presentation</vt:lpstr>
      <vt:lpstr>Recommendation 1</vt:lpstr>
      <vt:lpstr>Recommendation 2</vt:lpstr>
      <vt:lpstr>PowerPoint Presentation</vt:lpstr>
      <vt:lpstr>Recommendation 3</vt:lpstr>
      <vt:lpstr>Glycemic Targets – Key Message</vt:lpstr>
      <vt:lpstr>PowerPoint Presentation</vt:lpstr>
      <vt:lpstr>PowerPoint Presentation</vt:lpstr>
      <vt:lpstr>Recommendation 4</vt:lpstr>
      <vt:lpstr>PowerPoint Presentation</vt:lpstr>
      <vt:lpstr>Recommendation 5</vt:lpstr>
      <vt:lpstr>Insulin Therapy – Key Message</vt:lpstr>
      <vt:lpstr>PowerPoint Presentation</vt:lpstr>
      <vt:lpstr>PowerPoint Presentation</vt:lpstr>
      <vt:lpstr>PowerPoint Presentation</vt:lpstr>
      <vt:lpstr>PowerPoint Presentation</vt:lpstr>
      <vt:lpstr>PowerPoint Presentation</vt:lpstr>
      <vt:lpstr>PowerPoint Presentation</vt:lpstr>
      <vt:lpstr>Recommendation 6</vt:lpstr>
      <vt:lpstr>Recommendation 7</vt:lpstr>
      <vt:lpstr>PowerPoint Presentation</vt:lpstr>
      <vt:lpstr>PowerPoint Presentation</vt:lpstr>
      <vt:lpstr>PowerPoint Presentation</vt:lpstr>
      <vt:lpstr>Hypoglycemia – Key Message</vt:lpstr>
      <vt:lpstr>PowerPoint Presentation</vt:lpstr>
      <vt:lpstr>Examples of Carbohydrate for Treatment of Mild to Moderate Hypoglycemia</vt:lpstr>
      <vt:lpstr>PowerPoint Presentation</vt:lpstr>
      <vt:lpstr>PowerPoint Presentation</vt:lpstr>
      <vt:lpstr>Recommendation 8</vt:lpstr>
      <vt:lpstr>Recommendation 9</vt:lpstr>
      <vt:lpstr>Recommendation 10</vt:lpstr>
      <vt:lpstr>Recommendation 11</vt:lpstr>
      <vt:lpstr>PowerPoint Presentation</vt:lpstr>
      <vt:lpstr>PowerPoint Presentation</vt:lpstr>
      <vt:lpstr>PowerPoint Presentation</vt:lpstr>
      <vt:lpstr>PowerPoint Presentation</vt:lpstr>
      <vt:lpstr>Risk Factors for Developing Cerebral Edema</vt:lpstr>
      <vt:lpstr>PowerPoint Presentation</vt:lpstr>
      <vt:lpstr>Management of DKA in Children or Adolescents</vt:lpstr>
      <vt:lpstr>Management of DKA in Children or Adolescents</vt:lpstr>
      <vt:lpstr>Management of DKA in Children or Adolescents</vt:lpstr>
      <vt:lpstr>Recommendation 12</vt:lpstr>
      <vt:lpstr>Recommendation 13</vt:lpstr>
      <vt:lpstr>Recommendation 14</vt:lpstr>
      <vt:lpstr>Recommendation 15</vt:lpstr>
      <vt:lpstr>Recommendation 16</vt:lpstr>
      <vt:lpstr>Recommendation 17-18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Recommendation 19</vt:lpstr>
      <vt:lpstr>Recommendation 20</vt:lpstr>
      <vt:lpstr>Recommendation 21</vt:lpstr>
      <vt:lpstr>Recommendation 22</vt:lpstr>
      <vt:lpstr>Recommendation 25</vt:lpstr>
      <vt:lpstr>Recommendation 26</vt:lpstr>
      <vt:lpstr>Recommendations 27-28</vt:lpstr>
      <vt:lpstr>Comorbid Conditions / Considerations</vt:lpstr>
      <vt:lpstr>PowerPoint Presentation</vt:lpstr>
      <vt:lpstr>PowerPoint Presentation</vt:lpstr>
      <vt:lpstr>PowerPoint Presentation</vt:lpstr>
      <vt:lpstr>Recommendations 29</vt:lpstr>
      <vt:lpstr>Recommendations 30-31</vt:lpstr>
      <vt:lpstr>Recommendation 32</vt:lpstr>
      <vt:lpstr>PowerPoint Presentation</vt:lpstr>
      <vt:lpstr>PowerPoint Presentation</vt:lpstr>
      <vt:lpstr>PowerPoint Presentation</vt:lpstr>
      <vt:lpstr>PowerPoint Presentation</vt:lpstr>
      <vt:lpstr>PowerPoint Presentation</vt:lpstr>
      <vt:lpstr>Recommendation 23</vt:lpstr>
      <vt:lpstr>Recommendation 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Recommendation 33</vt:lpstr>
      <vt:lpstr>Recommendation 34</vt:lpstr>
      <vt:lpstr>PowerPoint Presentation</vt:lpstr>
      <vt:lpstr>PowerPoint Presentation</vt:lpstr>
      <vt:lpstr>Key Messages for People with Children and Adolescents with Type 1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1 Diabetes in Children and Adolescents</dc:title>
  <dc:creator>Kate Campbell</dc:creator>
  <cp:lastModifiedBy>Kate Campbell</cp:lastModifiedBy>
  <cp:revision>4</cp:revision>
  <cp:lastPrinted>2017-01-20T14:54:31Z</cp:lastPrinted>
  <dcterms:created xsi:type="dcterms:W3CDTF">2018-04-09T17:37:44Z</dcterms:created>
  <dcterms:modified xsi:type="dcterms:W3CDTF">2018-10-24T02:54:24Z</dcterms:modified>
</cp:coreProperties>
</file>