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notesSlides/notesSlide12.xml" ContentType="application/vnd.openxmlformats-officedocument.presentationml.notesSlide+xml"/>
  <Override PartName="/ppt/charts/chart3.xml" ContentType="application/vnd.openxmlformats-officedocument.drawingml.chart+xml"/>
  <Override PartName="/ppt/notesSlides/notesSlide13.xml" ContentType="application/vnd.openxmlformats-officedocument.presentationml.notesSlide+xml"/>
  <Override PartName="/ppt/charts/chart4.xml" ContentType="application/vnd.openxmlformats-officedocument.drawingml.chart+xml"/>
  <Override PartName="/ppt/notesSlides/notesSlide14.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15.xml" ContentType="application/vnd.openxmlformats-officedocument.presentationml.notesSlide+xml"/>
  <Override PartName="/ppt/tags/tag1.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5"/>
  </p:notesMasterIdLst>
  <p:handoutMasterIdLst>
    <p:handoutMasterId r:id="rId46"/>
  </p:handoutMasterIdLst>
  <p:sldIdLst>
    <p:sldId id="533" r:id="rId2"/>
    <p:sldId id="276" r:id="rId3"/>
    <p:sldId id="334" r:id="rId4"/>
    <p:sldId id="366" r:id="rId5"/>
    <p:sldId id="432" r:id="rId6"/>
    <p:sldId id="367" r:id="rId7"/>
    <p:sldId id="433" r:id="rId8"/>
    <p:sldId id="434" r:id="rId9"/>
    <p:sldId id="439" r:id="rId10"/>
    <p:sldId id="440" r:id="rId11"/>
    <p:sldId id="441" r:id="rId12"/>
    <p:sldId id="260" r:id="rId13"/>
    <p:sldId id="442" r:id="rId14"/>
    <p:sldId id="259" r:id="rId15"/>
    <p:sldId id="443" r:id="rId16"/>
    <p:sldId id="258" r:id="rId17"/>
    <p:sldId id="257" r:id="rId18"/>
    <p:sldId id="262" r:id="rId19"/>
    <p:sldId id="468" r:id="rId20"/>
    <p:sldId id="435" r:id="rId21"/>
    <p:sldId id="445" r:id="rId22"/>
    <p:sldId id="457" r:id="rId23"/>
    <p:sldId id="455" r:id="rId24"/>
    <p:sldId id="456" r:id="rId25"/>
    <p:sldId id="447" r:id="rId26"/>
    <p:sldId id="467" r:id="rId27"/>
    <p:sldId id="536" r:id="rId28"/>
    <p:sldId id="535" r:id="rId29"/>
    <p:sldId id="537" r:id="rId30"/>
    <p:sldId id="538" r:id="rId31"/>
    <p:sldId id="539" r:id="rId32"/>
    <p:sldId id="540" r:id="rId33"/>
    <p:sldId id="541" r:id="rId34"/>
    <p:sldId id="543" r:id="rId35"/>
    <p:sldId id="542" r:id="rId36"/>
    <p:sldId id="544" r:id="rId37"/>
    <p:sldId id="545" r:id="rId38"/>
    <p:sldId id="546" r:id="rId39"/>
    <p:sldId id="547" r:id="rId40"/>
    <p:sldId id="548" r:id="rId41"/>
    <p:sldId id="549" r:id="rId42"/>
    <p:sldId id="550" r:id="rId43"/>
    <p:sldId id="551" r:id="rId44"/>
  </p:sldIdLst>
  <p:sldSz cx="9144000" cy="5143500" type="screen16x9"/>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 uri="{2D200454-40CA-4A62-9FC3-DE9A4176ACB9}">
      <p15:notesGuideLst xmlns:p15="http://schemas.microsoft.com/office/powerpoint/2012/main" xmlns="">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C6B1"/>
    <a:srgbClr val="DAA286"/>
    <a:srgbClr val="FFCD34"/>
    <a:srgbClr val="00B0F0"/>
    <a:srgbClr val="0050A2"/>
    <a:srgbClr val="3B3C5B"/>
    <a:srgbClr val="000099"/>
    <a:srgbClr val="D9201A"/>
    <a:srgbClr val="951B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556" autoAdjust="0"/>
    <p:restoredTop sz="51608" autoAdjust="0"/>
  </p:normalViewPr>
  <p:slideViewPr>
    <p:cSldViewPr>
      <p:cViewPr>
        <p:scale>
          <a:sx n="63" d="100"/>
          <a:sy n="63" d="100"/>
        </p:scale>
        <p:origin x="-2064" y="-72"/>
      </p:cViewPr>
      <p:guideLst>
        <p:guide orient="horz" pos="1620"/>
        <p:guide pos="2880"/>
      </p:guideLst>
    </p:cSldViewPr>
  </p:slideViewPr>
  <p:notesTextViewPr>
    <p:cViewPr>
      <p:scale>
        <a:sx n="1" d="1"/>
        <a:sy n="1" d="1"/>
      </p:scale>
      <p:origin x="0" y="0"/>
    </p:cViewPr>
  </p:notesTextViewPr>
  <p:sorterViewPr>
    <p:cViewPr>
      <p:scale>
        <a:sx n="1" d="1"/>
        <a:sy n="1" d="1"/>
      </p:scale>
      <p:origin x="0" y="0"/>
    </p:cViewPr>
  </p:sorterViewPr>
  <p:notesViewPr>
    <p:cSldViewPr>
      <p:cViewPr varScale="1">
        <p:scale>
          <a:sx n="114" d="100"/>
          <a:sy n="114" d="100"/>
        </p:scale>
        <p:origin x="-1722" y="-9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MACE</c:v>
                </c:pt>
              </c:strCache>
            </c:strRef>
          </c:tx>
          <c:invertIfNegative val="0"/>
          <c:dPt>
            <c:idx val="0"/>
            <c:invertIfNegative val="0"/>
            <c:bubble3D val="0"/>
            <c:spPr>
              <a:solidFill>
                <a:srgbClr val="00B0F0"/>
              </a:solidFill>
              <a:ln>
                <a:noFill/>
              </a:ln>
              <a:effectLst/>
            </c:spPr>
            <c:extLst xmlns:c16r2="http://schemas.microsoft.com/office/drawing/2015/06/chart">
              <c:ext xmlns:c16="http://schemas.microsoft.com/office/drawing/2014/chart" uri="{C3380CC4-5D6E-409C-BE32-E72D297353CC}">
                <c16:uniqueId val="{00000001-DD6D-5A40-AC03-2EA760A736F3}"/>
              </c:ext>
            </c:extLst>
          </c:dPt>
          <c:dPt>
            <c:idx val="1"/>
            <c:invertIfNegative val="0"/>
            <c:bubble3D val="0"/>
            <c:spPr>
              <a:solidFill>
                <a:srgbClr val="FFCD34"/>
              </a:solidFill>
              <a:ln>
                <a:noFill/>
              </a:ln>
              <a:effectLst/>
            </c:spPr>
            <c:extLst xmlns:c16r2="http://schemas.microsoft.com/office/drawing/2015/06/chart">
              <c:ext xmlns:c16="http://schemas.microsoft.com/office/drawing/2014/chart" uri="{C3380CC4-5D6E-409C-BE32-E72D297353CC}">
                <c16:uniqueId val="{00000003-DD6D-5A40-AC03-2EA760A736F3}"/>
              </c:ext>
            </c:extLst>
          </c:dPt>
          <c:errBars>
            <c:errBarType val="both"/>
            <c:errValType val="cust"/>
            <c:noEndCap val="0"/>
            <c:plus>
              <c:numRef>
                <c:f>Sheet1!$D$2:$D$7</c:f>
                <c:numCache>
                  <c:formatCode>General</c:formatCode>
                  <c:ptCount val="6"/>
                  <c:pt idx="0">
                    <c:v>6</c:v>
                  </c:pt>
                  <c:pt idx="1">
                    <c:v>6</c:v>
                  </c:pt>
                </c:numCache>
              </c:numRef>
            </c:plus>
            <c:minus>
              <c:numRef>
                <c:f>Sheet1!$D$2:$D$7</c:f>
                <c:numCache>
                  <c:formatCode>General</c:formatCode>
                  <c:ptCount val="6"/>
                  <c:pt idx="0">
                    <c:v>6</c:v>
                  </c:pt>
                  <c:pt idx="1">
                    <c:v>6</c:v>
                  </c:pt>
                </c:numCache>
              </c:numRef>
            </c:minus>
            <c:spPr>
              <a:noFill/>
              <a:ln w="15875" cap="flat" cmpd="sng" algn="ctr">
                <a:solidFill>
                  <a:schemeClr val="tx1">
                    <a:lumMod val="65000"/>
                    <a:lumOff val="35000"/>
                  </a:schemeClr>
                </a:solidFill>
                <a:round/>
              </a:ln>
              <a:effectLst/>
            </c:spPr>
          </c:errBars>
          <c:cat>
            <c:strRef>
              <c:f>Sheet1!$A$2:$A$3</c:f>
              <c:strCache>
                <c:ptCount val="2"/>
                <c:pt idx="0">
                  <c:v>GLP1-RA in ASCVD</c:v>
                </c:pt>
                <c:pt idx="1">
                  <c:v>SGLT2 in ASCVD</c:v>
                </c:pt>
              </c:strCache>
            </c:strRef>
          </c:cat>
          <c:val>
            <c:numRef>
              <c:f>Sheet1!$B$2:$B$3</c:f>
              <c:numCache>
                <c:formatCode>General</c:formatCode>
                <c:ptCount val="2"/>
                <c:pt idx="0">
                  <c:v>-14</c:v>
                </c:pt>
                <c:pt idx="1">
                  <c:v>-14</c:v>
                </c:pt>
              </c:numCache>
            </c:numRef>
          </c:val>
          <c:extLst xmlns:c16r2="http://schemas.microsoft.com/office/drawing/2015/06/chart">
            <c:ext xmlns:c16="http://schemas.microsoft.com/office/drawing/2014/chart" uri="{C3380CC4-5D6E-409C-BE32-E72D297353CC}">
              <c16:uniqueId val="{00000000-ABD5-CB44-8E0A-031FA0D6377E}"/>
            </c:ext>
          </c:extLst>
        </c:ser>
        <c:dLbls>
          <c:showLegendKey val="0"/>
          <c:showVal val="0"/>
          <c:showCatName val="0"/>
          <c:showSerName val="0"/>
          <c:showPercent val="0"/>
          <c:showBubbleSize val="0"/>
        </c:dLbls>
        <c:gapWidth val="219"/>
        <c:overlap val="-27"/>
        <c:axId val="158251264"/>
        <c:axId val="158261248"/>
      </c:barChart>
      <c:catAx>
        <c:axId val="158251264"/>
        <c:scaling>
          <c:orientation val="minMax"/>
        </c:scaling>
        <c:delete val="0"/>
        <c:axPos val="b"/>
        <c:numFmt formatCode="General" sourceLinked="1"/>
        <c:majorTickMark val="none"/>
        <c:minorTickMark val="none"/>
        <c:tickLblPos val="high"/>
        <c:spPr>
          <a:noFill/>
          <a:ln w="1905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58261248"/>
        <c:crosses val="autoZero"/>
        <c:auto val="1"/>
        <c:lblAlgn val="ctr"/>
        <c:lblOffset val="100"/>
        <c:noMultiLvlLbl val="0"/>
      </c:catAx>
      <c:valAx>
        <c:axId val="158261248"/>
        <c:scaling>
          <c:orientation val="minMax"/>
          <c:max val="0"/>
          <c:min val="-2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8251264"/>
        <c:crosses val="autoZero"/>
        <c:crossBetween val="between"/>
        <c:majorUnit val="10"/>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CKD progression</c:v>
                </c:pt>
              </c:strCache>
            </c:strRef>
          </c:tx>
          <c:spPr>
            <a:solidFill>
              <a:srgbClr val="00B0F0"/>
            </a:solidFill>
          </c:spPr>
          <c:invertIfNegative val="0"/>
          <c:dPt>
            <c:idx val="0"/>
            <c:invertIfNegative val="0"/>
            <c:bubble3D val="0"/>
            <c:spPr>
              <a:solidFill>
                <a:srgbClr val="00B0F0"/>
              </a:solidFill>
              <a:ln>
                <a:noFill/>
              </a:ln>
              <a:effectLst/>
            </c:spPr>
            <c:extLst xmlns:c16r2="http://schemas.microsoft.com/office/drawing/2015/06/chart">
              <c:ext xmlns:c16="http://schemas.microsoft.com/office/drawing/2014/chart" uri="{C3380CC4-5D6E-409C-BE32-E72D297353CC}">
                <c16:uniqueId val="{00000001-7C85-E040-98AC-095C98B83825}"/>
              </c:ext>
            </c:extLst>
          </c:dPt>
          <c:dPt>
            <c:idx val="1"/>
            <c:invertIfNegative val="0"/>
            <c:bubble3D val="0"/>
            <c:spPr>
              <a:solidFill>
                <a:srgbClr val="FFCD34"/>
              </a:solidFill>
              <a:ln>
                <a:noFill/>
              </a:ln>
              <a:effectLst/>
            </c:spPr>
            <c:extLst xmlns:c16r2="http://schemas.microsoft.com/office/drawing/2015/06/chart">
              <c:ext xmlns:c16="http://schemas.microsoft.com/office/drawing/2014/chart" uri="{C3380CC4-5D6E-409C-BE32-E72D297353CC}">
                <c16:uniqueId val="{00000003-7C85-E040-98AC-095C98B83825}"/>
              </c:ext>
            </c:extLst>
          </c:dPt>
          <c:errBars>
            <c:errBarType val="both"/>
            <c:errValType val="cust"/>
            <c:noEndCap val="0"/>
            <c:plus>
              <c:numRef>
                <c:f>Sheet1!$D$2:$D$7</c:f>
                <c:numCache>
                  <c:formatCode>General</c:formatCode>
                  <c:ptCount val="6"/>
                  <c:pt idx="0">
                    <c:v>15</c:v>
                  </c:pt>
                  <c:pt idx="1">
                    <c:v>16</c:v>
                  </c:pt>
                </c:numCache>
              </c:numRef>
            </c:plus>
            <c:minus>
              <c:numRef>
                <c:f>Sheet1!$D$2:$D$7</c:f>
                <c:numCache>
                  <c:formatCode>General</c:formatCode>
                  <c:ptCount val="6"/>
                  <c:pt idx="0">
                    <c:v>15</c:v>
                  </c:pt>
                  <c:pt idx="1">
                    <c:v>16</c:v>
                  </c:pt>
                </c:numCache>
              </c:numRef>
            </c:minus>
            <c:spPr>
              <a:noFill/>
              <a:ln w="15875" cap="flat" cmpd="sng" algn="ctr">
                <a:solidFill>
                  <a:schemeClr val="tx1">
                    <a:lumMod val="65000"/>
                    <a:lumOff val="35000"/>
                  </a:schemeClr>
                </a:solidFill>
                <a:round/>
              </a:ln>
              <a:effectLst/>
            </c:spPr>
          </c:errBars>
          <c:cat>
            <c:strRef>
              <c:f>Sheet1!$A$2:$A$3</c:f>
              <c:strCache>
                <c:ptCount val="2"/>
                <c:pt idx="0">
                  <c:v>GLP1-RA</c:v>
                </c:pt>
                <c:pt idx="1">
                  <c:v>SGLT2i</c:v>
                </c:pt>
              </c:strCache>
            </c:strRef>
          </c:cat>
          <c:val>
            <c:numRef>
              <c:f>Sheet1!$B$2:$B$3</c:f>
              <c:numCache>
                <c:formatCode>General</c:formatCode>
                <c:ptCount val="2"/>
                <c:pt idx="0">
                  <c:v>-13</c:v>
                </c:pt>
                <c:pt idx="1">
                  <c:v>-33</c:v>
                </c:pt>
              </c:numCache>
            </c:numRef>
          </c:val>
          <c:extLst xmlns:c16r2="http://schemas.microsoft.com/office/drawing/2015/06/chart">
            <c:ext xmlns:c16="http://schemas.microsoft.com/office/drawing/2014/chart" uri="{C3380CC4-5D6E-409C-BE32-E72D297353CC}">
              <c16:uniqueId val="{00000000-ABD5-CB44-8E0A-031FA0D6377E}"/>
            </c:ext>
          </c:extLst>
        </c:ser>
        <c:dLbls>
          <c:showLegendKey val="0"/>
          <c:showVal val="0"/>
          <c:showCatName val="0"/>
          <c:showSerName val="0"/>
          <c:showPercent val="0"/>
          <c:showBubbleSize val="0"/>
        </c:dLbls>
        <c:gapWidth val="219"/>
        <c:overlap val="-27"/>
        <c:axId val="158732288"/>
        <c:axId val="158733824"/>
      </c:barChart>
      <c:catAx>
        <c:axId val="158732288"/>
        <c:scaling>
          <c:orientation val="minMax"/>
        </c:scaling>
        <c:delete val="0"/>
        <c:axPos val="b"/>
        <c:numFmt formatCode="General" sourceLinked="1"/>
        <c:majorTickMark val="none"/>
        <c:minorTickMark val="none"/>
        <c:tickLblPos val="high"/>
        <c:spPr>
          <a:noFill/>
          <a:ln w="1905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58733824"/>
        <c:crosses val="autoZero"/>
        <c:auto val="1"/>
        <c:lblAlgn val="ctr"/>
        <c:lblOffset val="100"/>
        <c:noMultiLvlLbl val="0"/>
      </c:catAx>
      <c:valAx>
        <c:axId val="158733824"/>
        <c:scaling>
          <c:orientation val="minMax"/>
          <c:max val="5"/>
          <c:min val="-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8732288"/>
        <c:crosses val="autoZero"/>
        <c:crossBetween val="between"/>
        <c:majorUnit val="10"/>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HHF</c:v>
                </c:pt>
              </c:strCache>
            </c:strRef>
          </c:tx>
          <c:spPr>
            <a:solidFill>
              <a:srgbClr val="00B0F0"/>
            </a:solidFill>
          </c:spPr>
          <c:invertIfNegative val="0"/>
          <c:dPt>
            <c:idx val="0"/>
            <c:invertIfNegative val="0"/>
            <c:bubble3D val="0"/>
            <c:spPr>
              <a:solidFill>
                <a:srgbClr val="00B0F0"/>
              </a:solidFill>
              <a:ln>
                <a:noFill/>
              </a:ln>
              <a:effectLst/>
            </c:spPr>
            <c:extLst xmlns:c16r2="http://schemas.microsoft.com/office/drawing/2015/06/chart">
              <c:ext xmlns:c16="http://schemas.microsoft.com/office/drawing/2014/chart" uri="{C3380CC4-5D6E-409C-BE32-E72D297353CC}">
                <c16:uniqueId val="{00000001-7C85-E040-98AC-095C98B83825}"/>
              </c:ext>
            </c:extLst>
          </c:dPt>
          <c:dPt>
            <c:idx val="1"/>
            <c:invertIfNegative val="0"/>
            <c:bubble3D val="0"/>
            <c:spPr>
              <a:solidFill>
                <a:srgbClr val="FFCD34"/>
              </a:solidFill>
              <a:ln>
                <a:noFill/>
              </a:ln>
              <a:effectLst/>
            </c:spPr>
            <c:extLst xmlns:c16r2="http://schemas.microsoft.com/office/drawing/2015/06/chart">
              <c:ext xmlns:c16="http://schemas.microsoft.com/office/drawing/2014/chart" uri="{C3380CC4-5D6E-409C-BE32-E72D297353CC}">
                <c16:uniqueId val="{00000003-7C85-E040-98AC-095C98B83825}"/>
              </c:ext>
            </c:extLst>
          </c:dPt>
          <c:errBars>
            <c:errBarType val="both"/>
            <c:errValType val="cust"/>
            <c:noEndCap val="0"/>
            <c:plus>
              <c:numRef>
                <c:f>Sheet1!$D$2:$D$7</c:f>
                <c:numCache>
                  <c:formatCode>General</c:formatCode>
                  <c:ptCount val="6"/>
                  <c:pt idx="0">
                    <c:v>8</c:v>
                  </c:pt>
                  <c:pt idx="1">
                    <c:v>8</c:v>
                  </c:pt>
                </c:numCache>
              </c:numRef>
            </c:plus>
            <c:minus>
              <c:numRef>
                <c:f>Sheet1!$D$2:$D$7</c:f>
                <c:numCache>
                  <c:formatCode>General</c:formatCode>
                  <c:ptCount val="6"/>
                  <c:pt idx="0">
                    <c:v>8</c:v>
                  </c:pt>
                  <c:pt idx="1">
                    <c:v>8</c:v>
                  </c:pt>
                </c:numCache>
              </c:numRef>
            </c:minus>
            <c:spPr>
              <a:noFill/>
              <a:ln w="15875" cap="flat" cmpd="sng" algn="ctr">
                <a:solidFill>
                  <a:schemeClr val="tx1">
                    <a:lumMod val="65000"/>
                    <a:lumOff val="35000"/>
                  </a:schemeClr>
                </a:solidFill>
                <a:round/>
              </a:ln>
              <a:effectLst/>
            </c:spPr>
          </c:errBars>
          <c:cat>
            <c:strRef>
              <c:f>Sheet1!$A$2:$A$3</c:f>
              <c:strCache>
                <c:ptCount val="2"/>
                <c:pt idx="0">
                  <c:v>GLP1-RA (all)</c:v>
                </c:pt>
                <c:pt idx="1">
                  <c:v>SGLT2i (all)</c:v>
                </c:pt>
              </c:strCache>
            </c:strRef>
          </c:cat>
          <c:val>
            <c:numRef>
              <c:f>Sheet1!$B$2:$B$3</c:f>
              <c:numCache>
                <c:formatCode>General</c:formatCode>
                <c:ptCount val="2"/>
                <c:pt idx="0">
                  <c:v>-9</c:v>
                </c:pt>
                <c:pt idx="1">
                  <c:v>-31</c:v>
                </c:pt>
              </c:numCache>
            </c:numRef>
          </c:val>
          <c:extLst xmlns:c16r2="http://schemas.microsoft.com/office/drawing/2015/06/chart">
            <c:ext xmlns:c16="http://schemas.microsoft.com/office/drawing/2014/chart" uri="{C3380CC4-5D6E-409C-BE32-E72D297353CC}">
              <c16:uniqueId val="{00000000-ABD5-CB44-8E0A-031FA0D6377E}"/>
            </c:ext>
          </c:extLst>
        </c:ser>
        <c:dLbls>
          <c:showLegendKey val="0"/>
          <c:showVal val="0"/>
          <c:showCatName val="0"/>
          <c:showSerName val="0"/>
          <c:showPercent val="0"/>
          <c:showBubbleSize val="0"/>
        </c:dLbls>
        <c:gapWidth val="219"/>
        <c:overlap val="-27"/>
        <c:axId val="159388416"/>
        <c:axId val="159389952"/>
      </c:barChart>
      <c:catAx>
        <c:axId val="159388416"/>
        <c:scaling>
          <c:orientation val="minMax"/>
        </c:scaling>
        <c:delete val="0"/>
        <c:axPos val="b"/>
        <c:numFmt formatCode="General" sourceLinked="1"/>
        <c:majorTickMark val="none"/>
        <c:minorTickMark val="none"/>
        <c:tickLblPos val="high"/>
        <c:spPr>
          <a:noFill/>
          <a:ln w="1905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59389952"/>
        <c:crosses val="autoZero"/>
        <c:auto val="1"/>
        <c:lblAlgn val="ctr"/>
        <c:lblOffset val="100"/>
        <c:noMultiLvlLbl val="0"/>
      </c:catAx>
      <c:valAx>
        <c:axId val="159389952"/>
        <c:scaling>
          <c:orientation val="minMax"/>
          <c:max val="0"/>
          <c:min val="-4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9388416"/>
        <c:crosses val="autoZero"/>
        <c:crossBetween val="between"/>
        <c:majorUnit val="10"/>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MACE</c:v>
                </c:pt>
              </c:strCache>
            </c:strRef>
          </c:tx>
          <c:spPr>
            <a:solidFill>
              <a:srgbClr val="00B0F0"/>
            </a:solidFill>
          </c:spPr>
          <c:invertIfNegative val="0"/>
          <c:dPt>
            <c:idx val="0"/>
            <c:invertIfNegative val="0"/>
            <c:bubble3D val="0"/>
            <c:spPr>
              <a:solidFill>
                <a:srgbClr val="00B0F0"/>
              </a:solidFill>
              <a:ln>
                <a:noFill/>
              </a:ln>
              <a:effectLst/>
            </c:spPr>
            <c:extLst xmlns:c16r2="http://schemas.microsoft.com/office/drawing/2015/06/chart">
              <c:ext xmlns:c16="http://schemas.microsoft.com/office/drawing/2014/chart" uri="{C3380CC4-5D6E-409C-BE32-E72D297353CC}">
                <c16:uniqueId val="{00000001-3215-8943-B558-86C8DC1E2FF7}"/>
              </c:ext>
            </c:extLst>
          </c:dPt>
          <c:dPt>
            <c:idx val="1"/>
            <c:invertIfNegative val="0"/>
            <c:bubble3D val="0"/>
            <c:spPr>
              <a:solidFill>
                <a:srgbClr val="FFCD34"/>
              </a:solidFill>
              <a:ln>
                <a:noFill/>
              </a:ln>
              <a:effectLst/>
            </c:spPr>
            <c:extLst xmlns:c16r2="http://schemas.microsoft.com/office/drawing/2015/06/chart">
              <c:ext xmlns:c16="http://schemas.microsoft.com/office/drawing/2014/chart" uri="{C3380CC4-5D6E-409C-BE32-E72D297353CC}">
                <c16:uniqueId val="{00000003-3215-8943-B558-86C8DC1E2FF7}"/>
              </c:ext>
            </c:extLst>
          </c:dPt>
          <c:errBars>
            <c:errBarType val="both"/>
            <c:errValType val="cust"/>
            <c:noEndCap val="0"/>
            <c:plus>
              <c:numRef>
                <c:f>Sheet1!$D$2:$D$7</c:f>
                <c:numCache>
                  <c:formatCode>General</c:formatCode>
                  <c:ptCount val="6"/>
                  <c:pt idx="0">
                    <c:v>9</c:v>
                  </c:pt>
                  <c:pt idx="1">
                    <c:v>9</c:v>
                  </c:pt>
                </c:numCache>
              </c:numRef>
            </c:plus>
            <c:minus>
              <c:numRef>
                <c:f>Sheet1!$D$2:$D$7</c:f>
                <c:numCache>
                  <c:formatCode>General</c:formatCode>
                  <c:ptCount val="6"/>
                  <c:pt idx="0">
                    <c:v>9</c:v>
                  </c:pt>
                  <c:pt idx="1">
                    <c:v>9</c:v>
                  </c:pt>
                </c:numCache>
              </c:numRef>
            </c:minus>
            <c:spPr>
              <a:noFill/>
              <a:ln w="15875" cap="flat" cmpd="sng" algn="ctr">
                <a:solidFill>
                  <a:schemeClr val="tx1">
                    <a:lumMod val="65000"/>
                    <a:lumOff val="35000"/>
                  </a:schemeClr>
                </a:solidFill>
                <a:round/>
              </a:ln>
              <a:effectLst/>
            </c:spPr>
          </c:errBars>
          <c:cat>
            <c:strRef>
              <c:f>Sheet1!$A$2:$A$3</c:f>
              <c:strCache>
                <c:ptCount val="2"/>
                <c:pt idx="0">
                  <c:v>REWIND (GLP1-RA)</c:v>
                </c:pt>
                <c:pt idx="1">
                  <c:v>DECLARE (SGLT2i)</c:v>
                </c:pt>
              </c:strCache>
            </c:strRef>
          </c:cat>
          <c:val>
            <c:numRef>
              <c:f>Sheet1!$B$2:$B$3</c:f>
              <c:numCache>
                <c:formatCode>General</c:formatCode>
                <c:ptCount val="2"/>
                <c:pt idx="0">
                  <c:v>-12</c:v>
                </c:pt>
                <c:pt idx="1">
                  <c:v>-7</c:v>
                </c:pt>
              </c:numCache>
            </c:numRef>
          </c:val>
          <c:extLst xmlns:c16r2="http://schemas.microsoft.com/office/drawing/2015/06/chart">
            <c:ext xmlns:c16="http://schemas.microsoft.com/office/drawing/2014/chart" uri="{C3380CC4-5D6E-409C-BE32-E72D297353CC}">
              <c16:uniqueId val="{00000000-ABD5-CB44-8E0A-031FA0D6377E}"/>
            </c:ext>
          </c:extLst>
        </c:ser>
        <c:dLbls>
          <c:showLegendKey val="0"/>
          <c:showVal val="0"/>
          <c:showCatName val="0"/>
          <c:showSerName val="0"/>
          <c:showPercent val="0"/>
          <c:showBubbleSize val="0"/>
        </c:dLbls>
        <c:gapWidth val="219"/>
        <c:overlap val="-27"/>
        <c:axId val="159539200"/>
        <c:axId val="159540736"/>
      </c:barChart>
      <c:catAx>
        <c:axId val="159539200"/>
        <c:scaling>
          <c:orientation val="minMax"/>
        </c:scaling>
        <c:delete val="0"/>
        <c:axPos val="b"/>
        <c:numFmt formatCode="General" sourceLinked="1"/>
        <c:majorTickMark val="none"/>
        <c:minorTickMark val="none"/>
        <c:tickLblPos val="high"/>
        <c:spPr>
          <a:noFill/>
          <a:ln w="1905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59540736"/>
        <c:crosses val="autoZero"/>
        <c:auto val="1"/>
        <c:lblAlgn val="ctr"/>
        <c:lblOffset val="100"/>
        <c:noMultiLvlLbl val="0"/>
      </c:catAx>
      <c:valAx>
        <c:axId val="159540736"/>
        <c:scaling>
          <c:orientation val="minMax"/>
          <c:max val="5"/>
          <c:min val="-2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9539200"/>
        <c:crosses val="autoZero"/>
        <c:crossBetween val="between"/>
        <c:majorUnit val="10"/>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MACE</c:v>
                </c:pt>
              </c:strCache>
            </c:strRef>
          </c:tx>
          <c:spPr>
            <a:solidFill>
              <a:srgbClr val="00B0F0"/>
            </a:solidFill>
          </c:spPr>
          <c:invertIfNegative val="0"/>
          <c:dPt>
            <c:idx val="0"/>
            <c:invertIfNegative val="0"/>
            <c:bubble3D val="0"/>
            <c:spPr>
              <a:solidFill>
                <a:srgbClr val="00B0F0"/>
              </a:solidFill>
              <a:ln>
                <a:noFill/>
              </a:ln>
              <a:effectLst/>
            </c:spPr>
            <c:extLst xmlns:c16r2="http://schemas.microsoft.com/office/drawing/2015/06/chart">
              <c:ext xmlns:c16="http://schemas.microsoft.com/office/drawing/2014/chart" uri="{C3380CC4-5D6E-409C-BE32-E72D297353CC}">
                <c16:uniqueId val="{00000001-B299-594E-B239-12286BED1C0C}"/>
              </c:ext>
            </c:extLst>
          </c:dPt>
          <c:dPt>
            <c:idx val="1"/>
            <c:invertIfNegative val="0"/>
            <c:bubble3D val="0"/>
            <c:spPr>
              <a:solidFill>
                <a:srgbClr val="00B0F0"/>
              </a:solidFill>
              <a:ln>
                <a:noFill/>
              </a:ln>
              <a:effectLst/>
            </c:spPr>
            <c:extLst xmlns:c16r2="http://schemas.microsoft.com/office/drawing/2015/06/chart">
              <c:ext xmlns:c16="http://schemas.microsoft.com/office/drawing/2014/chart" uri="{C3380CC4-5D6E-409C-BE32-E72D297353CC}">
                <c16:uniqueId val="{00000003-B299-594E-B239-12286BED1C0C}"/>
              </c:ext>
            </c:extLst>
          </c:dPt>
          <c:errBars>
            <c:errBarType val="both"/>
            <c:errValType val="cust"/>
            <c:noEndCap val="0"/>
            <c:plus>
              <c:numRef>
                <c:f>Sheet1!$D$2:$D$7</c:f>
                <c:numCache>
                  <c:formatCode>General</c:formatCode>
                  <c:ptCount val="6"/>
                  <c:pt idx="0">
                    <c:v>11</c:v>
                  </c:pt>
                  <c:pt idx="1">
                    <c:v>13</c:v>
                  </c:pt>
                </c:numCache>
              </c:numRef>
            </c:plus>
            <c:minus>
              <c:numRef>
                <c:f>Sheet1!$D$2:$D$7</c:f>
                <c:numCache>
                  <c:formatCode>General</c:formatCode>
                  <c:ptCount val="6"/>
                  <c:pt idx="0">
                    <c:v>11</c:v>
                  </c:pt>
                  <c:pt idx="1">
                    <c:v>13</c:v>
                  </c:pt>
                </c:numCache>
              </c:numRef>
            </c:minus>
            <c:spPr>
              <a:noFill/>
              <a:ln w="15875" cap="flat" cmpd="sng" algn="ctr">
                <a:solidFill>
                  <a:schemeClr val="tx1">
                    <a:lumMod val="65000"/>
                    <a:lumOff val="35000"/>
                  </a:schemeClr>
                </a:solidFill>
                <a:round/>
              </a:ln>
              <a:effectLst/>
            </c:spPr>
          </c:errBars>
          <c:cat>
            <c:strRef>
              <c:f>Sheet1!$A$2:$A$3</c:f>
              <c:strCache>
                <c:ptCount val="2"/>
                <c:pt idx="0">
                  <c:v>GLP1-RA</c:v>
                </c:pt>
                <c:pt idx="1">
                  <c:v>SGLT2i</c:v>
                </c:pt>
              </c:strCache>
            </c:strRef>
          </c:cat>
          <c:val>
            <c:numRef>
              <c:f>Sheet1!$B$2:$B$3</c:f>
              <c:numCache>
                <c:formatCode>General</c:formatCode>
                <c:ptCount val="2"/>
                <c:pt idx="0">
                  <c:v>-6</c:v>
                </c:pt>
                <c:pt idx="1">
                  <c:v>0</c:v>
                </c:pt>
              </c:numCache>
            </c:numRef>
          </c:val>
          <c:extLst xmlns:c16r2="http://schemas.microsoft.com/office/drawing/2015/06/chart">
            <c:ext xmlns:c16="http://schemas.microsoft.com/office/drawing/2014/chart" uri="{C3380CC4-5D6E-409C-BE32-E72D297353CC}">
              <c16:uniqueId val="{00000000-ABD5-CB44-8E0A-031FA0D6377E}"/>
            </c:ext>
          </c:extLst>
        </c:ser>
        <c:dLbls>
          <c:showLegendKey val="0"/>
          <c:showVal val="0"/>
          <c:showCatName val="0"/>
          <c:showSerName val="0"/>
          <c:showPercent val="0"/>
          <c:showBubbleSize val="0"/>
        </c:dLbls>
        <c:gapWidth val="219"/>
        <c:overlap val="-27"/>
        <c:axId val="162073216"/>
        <c:axId val="162083200"/>
      </c:barChart>
      <c:catAx>
        <c:axId val="162073216"/>
        <c:scaling>
          <c:orientation val="minMax"/>
        </c:scaling>
        <c:delete val="0"/>
        <c:axPos val="b"/>
        <c:numFmt formatCode="General" sourceLinked="1"/>
        <c:majorTickMark val="none"/>
        <c:minorTickMark val="none"/>
        <c:tickLblPos val="high"/>
        <c:spPr>
          <a:noFill/>
          <a:ln w="1905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62083200"/>
        <c:crosses val="autoZero"/>
        <c:auto val="1"/>
        <c:lblAlgn val="ctr"/>
        <c:lblOffset val="100"/>
        <c:noMultiLvlLbl val="0"/>
      </c:catAx>
      <c:valAx>
        <c:axId val="162083200"/>
        <c:scaling>
          <c:orientation val="minMax"/>
          <c:max val="15"/>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073216"/>
        <c:crosses val="autoZero"/>
        <c:crossBetween val="between"/>
        <c:majorUnit val="10"/>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SGLT2i with RFs</c:v>
                </c:pt>
              </c:strCache>
            </c:strRef>
          </c:tx>
          <c:spPr>
            <a:solidFill>
              <a:srgbClr val="FFCD34"/>
            </a:solidFill>
            <a:ln>
              <a:noFill/>
            </a:ln>
            <a:effectLst/>
          </c:spPr>
          <c:invertIfNegative val="0"/>
          <c:errBars>
            <c:errBarType val="both"/>
            <c:errValType val="cust"/>
            <c:noEndCap val="0"/>
            <c:plus>
              <c:numRef>
                <c:f>Sheet1!$D$2:$D$6</c:f>
                <c:numCache>
                  <c:formatCode>General</c:formatCode>
                  <c:ptCount val="5"/>
                  <c:pt idx="0">
                    <c:v>13</c:v>
                  </c:pt>
                  <c:pt idx="1">
                    <c:v>22</c:v>
                  </c:pt>
                  <c:pt idx="2">
                    <c:v>13</c:v>
                  </c:pt>
                  <c:pt idx="3">
                    <c:v>20</c:v>
                  </c:pt>
                  <c:pt idx="4">
                    <c:v>20</c:v>
                  </c:pt>
                </c:numCache>
              </c:numRef>
            </c:plus>
            <c:minus>
              <c:numRef>
                <c:f>Sheet1!$D$2:$D$6</c:f>
                <c:numCache>
                  <c:formatCode>General</c:formatCode>
                  <c:ptCount val="5"/>
                  <c:pt idx="0">
                    <c:v>13</c:v>
                  </c:pt>
                  <c:pt idx="1">
                    <c:v>22</c:v>
                  </c:pt>
                  <c:pt idx="2">
                    <c:v>13</c:v>
                  </c:pt>
                  <c:pt idx="3">
                    <c:v>20</c:v>
                  </c:pt>
                  <c:pt idx="4">
                    <c:v>20</c:v>
                  </c:pt>
                </c:numCache>
              </c:numRef>
            </c:minus>
            <c:spPr>
              <a:noFill/>
              <a:ln w="15875" cap="flat" cmpd="sng" algn="ctr">
                <a:solidFill>
                  <a:schemeClr val="tx1">
                    <a:lumMod val="65000"/>
                    <a:lumOff val="35000"/>
                  </a:schemeClr>
                </a:solidFill>
                <a:round/>
              </a:ln>
              <a:effectLst/>
            </c:spPr>
          </c:errBars>
          <c:cat>
            <c:strRef>
              <c:f>Sheet1!$A$2:$A$6</c:f>
              <c:strCache>
                <c:ptCount val="5"/>
                <c:pt idx="0">
                  <c:v>MACE</c:v>
                </c:pt>
                <c:pt idx="1">
                  <c:v>CV Death</c:v>
                </c:pt>
                <c:pt idx="2">
                  <c:v>All Cause Mortality</c:v>
                </c:pt>
                <c:pt idx="3">
                  <c:v>MI</c:v>
                </c:pt>
                <c:pt idx="4">
                  <c:v>Stroke</c:v>
                </c:pt>
              </c:strCache>
            </c:strRef>
          </c:cat>
          <c:val>
            <c:numRef>
              <c:f>Sheet1!$B$2:$B$6</c:f>
              <c:numCache>
                <c:formatCode>General</c:formatCode>
                <c:ptCount val="5"/>
                <c:pt idx="0">
                  <c:v>0</c:v>
                </c:pt>
                <c:pt idx="1">
                  <c:v>2</c:v>
                </c:pt>
                <c:pt idx="2">
                  <c:v>-10</c:v>
                </c:pt>
                <c:pt idx="3">
                  <c:v>-1</c:v>
                </c:pt>
                <c:pt idx="4">
                  <c:v>1</c:v>
                </c:pt>
              </c:numCache>
            </c:numRef>
          </c:val>
          <c:extLst xmlns:c16r2="http://schemas.microsoft.com/office/drawing/2015/06/chart">
            <c:ext xmlns:c16="http://schemas.microsoft.com/office/drawing/2014/chart" uri="{C3380CC4-5D6E-409C-BE32-E72D297353CC}">
              <c16:uniqueId val="{00000000-ABD5-CB44-8E0A-031FA0D6377E}"/>
            </c:ext>
          </c:extLst>
        </c:ser>
        <c:dLbls>
          <c:showLegendKey val="0"/>
          <c:showVal val="0"/>
          <c:showCatName val="0"/>
          <c:showSerName val="0"/>
          <c:showPercent val="0"/>
          <c:showBubbleSize val="0"/>
        </c:dLbls>
        <c:gapWidth val="219"/>
        <c:overlap val="-27"/>
        <c:axId val="162139520"/>
        <c:axId val="162141312"/>
      </c:barChart>
      <c:catAx>
        <c:axId val="162139520"/>
        <c:scaling>
          <c:orientation val="minMax"/>
        </c:scaling>
        <c:delete val="0"/>
        <c:axPos val="b"/>
        <c:numFmt formatCode="General" sourceLinked="1"/>
        <c:majorTickMark val="none"/>
        <c:minorTickMark val="none"/>
        <c:tickLblPos val="high"/>
        <c:spPr>
          <a:noFill/>
          <a:ln w="1905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62141312"/>
        <c:crosses val="autoZero"/>
        <c:auto val="1"/>
        <c:lblAlgn val="ctr"/>
        <c:lblOffset val="100"/>
        <c:noMultiLvlLbl val="0"/>
      </c:catAx>
      <c:valAx>
        <c:axId val="162141312"/>
        <c:scaling>
          <c:orientation val="minMax"/>
          <c:max val="25"/>
          <c:min val="-2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139520"/>
        <c:crosses val="autoZero"/>
        <c:crossBetween val="between"/>
        <c:majorUnit val="10"/>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7C0A0622-C6DC-4FD2-ABD8-DDA167600CFD}" type="datetimeFigureOut">
              <a:rPr lang="en-CA" smtClean="0"/>
              <a:pPr/>
              <a:t>2022-11-04</a:t>
            </a:fld>
            <a:endParaRPr lang="en-CA"/>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E545ECF3-C548-4E2C-982A-AC21962E8F61}" type="slidenum">
              <a:rPr lang="en-CA" smtClean="0"/>
              <a:pPr/>
              <a:t>‹#›</a:t>
            </a:fld>
            <a:endParaRPr lang="en-CA"/>
          </a:p>
        </p:txBody>
      </p:sp>
    </p:spTree>
    <p:extLst>
      <p:ext uri="{BB962C8B-B14F-4D97-AF65-F5344CB8AC3E}">
        <p14:creationId xmlns:p14="http://schemas.microsoft.com/office/powerpoint/2010/main" val="33575583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3B915F43-2318-4079-8A6D-E087A6525080}" type="datetimeFigureOut">
              <a:rPr lang="en-US" smtClean="0"/>
              <a:pPr/>
              <a:t>11/4/2022</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81B58452-A64F-4FC9-BAD1-D42848DEA35F}" type="slidenum">
              <a:rPr lang="en-US" smtClean="0"/>
              <a:pPr/>
              <a:t>‹#›</a:t>
            </a:fld>
            <a:endParaRPr lang="en-US"/>
          </a:p>
        </p:txBody>
      </p:sp>
    </p:spTree>
    <p:extLst>
      <p:ext uri="{BB962C8B-B14F-4D97-AF65-F5344CB8AC3E}">
        <p14:creationId xmlns:p14="http://schemas.microsoft.com/office/powerpoint/2010/main" val="342729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9249" name="Shape 376"/>
          <p:cNvSpPr txBox="1">
            <a:spLocks noGrp="1"/>
          </p:cNvSpPr>
          <p:nvPr>
            <p:ph type="body" idx="1"/>
          </p:nvPr>
        </p:nvSpPr>
        <p:spPr bwMode="auto">
          <a:noFill/>
        </p:spPr>
        <p:txBody>
          <a:bodyPr vert="horz" numCol="1" compatLnSpc="1">
            <a:prstTxWarp prst="textNoShape">
              <a:avLst/>
            </a:prstTxWarp>
          </a:bodyPr>
          <a:lstStyle/>
          <a:p>
            <a:pPr marL="0" indent="-114300" eaLnBrk="1" hangingPunct="1">
              <a:spcBef>
                <a:spcPct val="0"/>
              </a:spcBef>
              <a:spcAft>
                <a:spcPct val="0"/>
              </a:spcAft>
              <a:buClr>
                <a:srgbClr val="000000"/>
              </a:buClr>
              <a:buSzTx/>
              <a:buFontTx/>
              <a:buNone/>
            </a:pPr>
            <a:endParaRPr lang="en-CA" dirty="0">
              <a:solidFill>
                <a:srgbClr val="000000"/>
              </a:solidFill>
              <a:latin typeface="Arial" charset="0"/>
              <a:cs typeface="Arial" charset="0"/>
              <a:sym typeface="Arial" charset="0"/>
            </a:endParaRPr>
          </a:p>
        </p:txBody>
      </p:sp>
      <p:sp>
        <p:nvSpPr>
          <p:cNvPr id="309250" name="Shape 377"/>
          <p:cNvSpPr>
            <a:spLocks noGrp="1" noRot="1" noChangeAspect="1"/>
          </p:cNvSpPr>
          <p:nvPr>
            <p:ph type="sldImg" idx="2"/>
          </p:nvPr>
        </p:nvSpPr>
        <p:spPr>
          <a:xfrm>
            <a:off x="735013" y="1154113"/>
            <a:ext cx="5540375" cy="3117850"/>
          </a:xfrm>
          <a:ln>
            <a:noFill/>
          </a:ln>
        </p:spPr>
      </p:sp>
    </p:spTree>
    <p:extLst>
      <p:ext uri="{BB962C8B-B14F-4D97-AF65-F5344CB8AC3E}">
        <p14:creationId xmlns:p14="http://schemas.microsoft.com/office/powerpoint/2010/main" val="20665621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9894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58452-A64F-4FC9-BAD1-D42848DEA35F}" type="slidenum">
              <a:rPr lang="en-US" smtClean="0"/>
              <a:pPr/>
              <a:t>12</a:t>
            </a:fld>
            <a:endParaRPr lang="en-US"/>
          </a:p>
        </p:txBody>
      </p:sp>
    </p:spTree>
    <p:extLst>
      <p:ext uri="{BB962C8B-B14F-4D97-AF65-F5344CB8AC3E}">
        <p14:creationId xmlns:p14="http://schemas.microsoft.com/office/powerpoint/2010/main" val="454851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002801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83603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57164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58452-A64F-4FC9-BAD1-D42848DEA35F}" type="slidenum">
              <a:rPr lang="en-US" smtClean="0"/>
              <a:pPr/>
              <a:t>19</a:t>
            </a:fld>
            <a:endParaRPr lang="en-US"/>
          </a:p>
        </p:txBody>
      </p:sp>
    </p:spTree>
    <p:extLst>
      <p:ext uri="{BB962C8B-B14F-4D97-AF65-F5344CB8AC3E}">
        <p14:creationId xmlns:p14="http://schemas.microsoft.com/office/powerpoint/2010/main" val="2890680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39589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834392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72138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212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7" name="Slide Image Placeholder 1"/>
          <p:cNvSpPr>
            <a:spLocks noGrp="1" noRot="1" noChangeAspect="1" noTextEdit="1"/>
          </p:cNvSpPr>
          <p:nvPr>
            <p:ph type="sldImg"/>
          </p:nvPr>
        </p:nvSpPr>
        <p:spPr>
          <a:xfrm>
            <a:off x="427038" y="692150"/>
            <a:ext cx="6157912" cy="3463925"/>
          </a:xfrm>
          <a:ln>
            <a:round/>
            <a:headEnd/>
            <a:tailEnd/>
          </a:ln>
        </p:spPr>
      </p:sp>
      <p:sp>
        <p:nvSpPr>
          <p:cNvPr id="311298" name="Notes Placeholder 2"/>
          <p:cNvSpPr txBox="1">
            <a:spLocks noGrp="1"/>
          </p:cNvSpPr>
          <p:nvPr>
            <p:ph type="body" idx="1"/>
          </p:nvPr>
        </p:nvSpPr>
        <p:spPr bwMode="auto">
          <a:xfrm>
            <a:off x="701675" y="4387850"/>
            <a:ext cx="5607050" cy="4156075"/>
          </a:xfrm>
          <a:noFill/>
        </p:spPr>
        <p:txBody>
          <a:bodyPr vert="horz" lIns="92830" tIns="46415" rIns="92830" bIns="46415" numCol="1" compatLnSpc="1">
            <a:prstTxWarp prst="textNoShape">
              <a:avLst/>
            </a:prstTxWarp>
          </a:bodyPr>
          <a:lstStyle/>
          <a:p>
            <a:pPr marL="342900" indent="-342900" eaLnBrk="1" hangingPunct="1">
              <a:spcBef>
                <a:spcPct val="30000"/>
              </a:spcBef>
              <a:spcAft>
                <a:spcPct val="0"/>
              </a:spcAft>
              <a:buClrTx/>
              <a:buSzTx/>
              <a:buFontTx/>
              <a:buNone/>
            </a:pPr>
            <a:endParaRPr lang="en-CA" sz="1200" dirty="0">
              <a:solidFill>
                <a:schemeClr val="tx1"/>
              </a:solidFill>
              <a:latin typeface="Arial" charset="0"/>
              <a:cs typeface="Arial" charset="0"/>
            </a:endParaRPr>
          </a:p>
        </p:txBody>
      </p:sp>
      <p:sp>
        <p:nvSpPr>
          <p:cNvPr id="311299"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eaLnBrk="0" hangingPunct="0"/>
            <a:fld id="{684EDECB-AD93-4682-88D9-DCAE8AA127D6}" type="slidenum">
              <a:rPr lang="en-US" sz="1200">
                <a:solidFill>
                  <a:schemeClr val="tx1"/>
                </a:solidFill>
                <a:ea typeface="MS PGothic" pitchFamily="34" charset="-128"/>
              </a:rPr>
              <a:pPr algn="r" defTabSz="928688" eaLnBrk="0" hangingPunct="0"/>
              <a:t>3</a:t>
            </a:fld>
            <a:endParaRPr lang="en-US" sz="1200">
              <a:solidFill>
                <a:schemeClr val="tx1"/>
              </a:solidFill>
              <a:ea typeface="MS PGothic" pitchFamily="34" charset="-128"/>
            </a:endParaRPr>
          </a:p>
        </p:txBody>
      </p:sp>
    </p:spTree>
    <p:extLst>
      <p:ext uri="{BB962C8B-B14F-4D97-AF65-F5344CB8AC3E}">
        <p14:creationId xmlns:p14="http://schemas.microsoft.com/office/powerpoint/2010/main" val="28503830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261508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58452-A64F-4FC9-BAD1-D42848DEA35F}" type="slidenum">
              <a:rPr lang="en-US" smtClean="0"/>
              <a:pPr/>
              <a:t>25</a:t>
            </a:fld>
            <a:endParaRPr lang="en-US"/>
          </a:p>
        </p:txBody>
      </p:sp>
    </p:spTree>
    <p:extLst>
      <p:ext uri="{BB962C8B-B14F-4D97-AF65-F5344CB8AC3E}">
        <p14:creationId xmlns:p14="http://schemas.microsoft.com/office/powerpoint/2010/main" val="39371394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58452-A64F-4FC9-BAD1-D42848DEA35F}" type="slidenum">
              <a:rPr lang="en-US" smtClean="0"/>
              <a:pPr/>
              <a:t>26</a:t>
            </a:fld>
            <a:endParaRPr lang="en-US"/>
          </a:p>
        </p:txBody>
      </p:sp>
    </p:spTree>
    <p:extLst>
      <p:ext uri="{BB962C8B-B14F-4D97-AF65-F5344CB8AC3E}">
        <p14:creationId xmlns:p14="http://schemas.microsoft.com/office/powerpoint/2010/main" val="26295795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pPr/>
              <a:t>27</a:t>
            </a:fld>
            <a:endParaRPr lang="en-US"/>
          </a:p>
        </p:txBody>
      </p:sp>
    </p:spTree>
    <p:extLst>
      <p:ext uri="{BB962C8B-B14F-4D97-AF65-F5344CB8AC3E}">
        <p14:creationId xmlns:p14="http://schemas.microsoft.com/office/powerpoint/2010/main" val="3171535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pPr/>
              <a:t>28</a:t>
            </a:fld>
            <a:endParaRPr lang="en-US"/>
          </a:p>
        </p:txBody>
      </p:sp>
    </p:spTree>
    <p:extLst>
      <p:ext uri="{BB962C8B-B14F-4D97-AF65-F5344CB8AC3E}">
        <p14:creationId xmlns:p14="http://schemas.microsoft.com/office/powerpoint/2010/main" val="3225537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pPr/>
              <a:t>29</a:t>
            </a:fld>
            <a:endParaRPr lang="en-US"/>
          </a:p>
        </p:txBody>
      </p:sp>
    </p:spTree>
    <p:extLst>
      <p:ext uri="{BB962C8B-B14F-4D97-AF65-F5344CB8AC3E}">
        <p14:creationId xmlns:p14="http://schemas.microsoft.com/office/powerpoint/2010/main" val="22686341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pPr/>
              <a:t>30</a:t>
            </a:fld>
            <a:endParaRPr lang="en-US"/>
          </a:p>
        </p:txBody>
      </p:sp>
    </p:spTree>
    <p:extLst>
      <p:ext uri="{BB962C8B-B14F-4D97-AF65-F5344CB8AC3E}">
        <p14:creationId xmlns:p14="http://schemas.microsoft.com/office/powerpoint/2010/main" val="36940497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pPr/>
              <a:t>31</a:t>
            </a:fld>
            <a:endParaRPr lang="en-US"/>
          </a:p>
        </p:txBody>
      </p:sp>
    </p:spTree>
    <p:extLst>
      <p:ext uri="{BB962C8B-B14F-4D97-AF65-F5344CB8AC3E}">
        <p14:creationId xmlns:p14="http://schemas.microsoft.com/office/powerpoint/2010/main" val="26033722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pPr/>
              <a:t>32</a:t>
            </a:fld>
            <a:endParaRPr lang="en-US"/>
          </a:p>
        </p:txBody>
      </p:sp>
    </p:spTree>
    <p:extLst>
      <p:ext uri="{BB962C8B-B14F-4D97-AF65-F5344CB8AC3E}">
        <p14:creationId xmlns:p14="http://schemas.microsoft.com/office/powerpoint/2010/main" val="29523928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pPr/>
              <a:t>33</a:t>
            </a:fld>
            <a:endParaRPr lang="en-US"/>
          </a:p>
        </p:txBody>
      </p:sp>
    </p:spTree>
    <p:extLst>
      <p:ext uri="{BB962C8B-B14F-4D97-AF65-F5344CB8AC3E}">
        <p14:creationId xmlns:p14="http://schemas.microsoft.com/office/powerpoint/2010/main" val="190143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8" name="Rectangle 2"/>
          <p:cNvSpPr>
            <a:spLocks noGrp="1" noRot="1" noChangeAspect="1" noTextEdit="1"/>
          </p:cNvSpPr>
          <p:nvPr>
            <p:ph type="sldImg"/>
          </p:nvPr>
        </p:nvSpPr>
        <p:spPr>
          <a:xfrm>
            <a:off x="735013" y="1154113"/>
            <a:ext cx="5540375" cy="3117850"/>
          </a:xfrm>
          <a:ln>
            <a:headEnd/>
            <a:tailEnd/>
          </a:ln>
        </p:spPr>
      </p:sp>
      <p:sp>
        <p:nvSpPr>
          <p:cNvPr id="644099" name="Text Box 3"/>
          <p:cNvSpPr txBox="1">
            <a:spLocks noGrp="1" noChangeArrowheads="1"/>
          </p:cNvSpPr>
          <p:nvPr>
            <p:ph type="body" idx="1"/>
          </p:nvPr>
        </p:nvSpPr>
        <p:spPr bwMode="auto">
          <a:noFill/>
        </p:spPr>
        <p:txBody>
          <a:bodyPr vert="horz" numCol="1" compatLnSpc="1">
            <a:prstTxWarp prst="textNoShape">
              <a:avLst/>
            </a:prstTxWarp>
          </a:bodyPr>
          <a:lstStyle/>
          <a:p>
            <a:pPr>
              <a:spcBef>
                <a:spcPct val="30000"/>
              </a:spcBef>
              <a:spcAft>
                <a:spcPct val="0"/>
              </a:spcAft>
              <a:buClrTx/>
              <a:buSzTx/>
              <a:buFontTx/>
              <a:buNone/>
            </a:pPr>
            <a:endParaRPr lang="en-CA" sz="1200" dirty="0">
              <a:solidFill>
                <a:schemeClr val="tx1"/>
              </a:solidFill>
              <a:latin typeface="Arial" charset="0"/>
            </a:endParaRPr>
          </a:p>
        </p:txBody>
      </p:sp>
    </p:spTree>
    <p:extLst>
      <p:ext uri="{BB962C8B-B14F-4D97-AF65-F5344CB8AC3E}">
        <p14:creationId xmlns:p14="http://schemas.microsoft.com/office/powerpoint/2010/main" val="4044769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pPr/>
              <a:t>34</a:t>
            </a:fld>
            <a:endParaRPr lang="en-US"/>
          </a:p>
        </p:txBody>
      </p:sp>
    </p:spTree>
    <p:extLst>
      <p:ext uri="{BB962C8B-B14F-4D97-AF65-F5344CB8AC3E}">
        <p14:creationId xmlns:p14="http://schemas.microsoft.com/office/powerpoint/2010/main" val="38567935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pPr/>
              <a:t>35</a:t>
            </a:fld>
            <a:endParaRPr lang="en-US"/>
          </a:p>
        </p:txBody>
      </p:sp>
    </p:spTree>
    <p:extLst>
      <p:ext uri="{BB962C8B-B14F-4D97-AF65-F5344CB8AC3E}">
        <p14:creationId xmlns:p14="http://schemas.microsoft.com/office/powerpoint/2010/main" val="4569661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pPr/>
              <a:t>36</a:t>
            </a:fld>
            <a:endParaRPr lang="en-US"/>
          </a:p>
        </p:txBody>
      </p:sp>
    </p:spTree>
    <p:extLst>
      <p:ext uri="{BB962C8B-B14F-4D97-AF65-F5344CB8AC3E}">
        <p14:creationId xmlns:p14="http://schemas.microsoft.com/office/powerpoint/2010/main" val="38222147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pPr/>
              <a:t>37</a:t>
            </a:fld>
            <a:endParaRPr lang="en-US"/>
          </a:p>
        </p:txBody>
      </p:sp>
    </p:spTree>
    <p:extLst>
      <p:ext uri="{BB962C8B-B14F-4D97-AF65-F5344CB8AC3E}">
        <p14:creationId xmlns:p14="http://schemas.microsoft.com/office/powerpoint/2010/main" val="11790921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pPr/>
              <a:t>38</a:t>
            </a:fld>
            <a:endParaRPr lang="en-US"/>
          </a:p>
        </p:txBody>
      </p:sp>
    </p:spTree>
    <p:extLst>
      <p:ext uri="{BB962C8B-B14F-4D97-AF65-F5344CB8AC3E}">
        <p14:creationId xmlns:p14="http://schemas.microsoft.com/office/powerpoint/2010/main" val="15269044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pPr/>
              <a:t>39</a:t>
            </a:fld>
            <a:endParaRPr lang="en-US"/>
          </a:p>
        </p:txBody>
      </p:sp>
    </p:spTree>
    <p:extLst>
      <p:ext uri="{BB962C8B-B14F-4D97-AF65-F5344CB8AC3E}">
        <p14:creationId xmlns:p14="http://schemas.microsoft.com/office/powerpoint/2010/main" val="2274513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pPr/>
              <a:t>40</a:t>
            </a:fld>
            <a:endParaRPr lang="en-US"/>
          </a:p>
        </p:txBody>
      </p:sp>
    </p:spTree>
    <p:extLst>
      <p:ext uri="{BB962C8B-B14F-4D97-AF65-F5344CB8AC3E}">
        <p14:creationId xmlns:p14="http://schemas.microsoft.com/office/powerpoint/2010/main" val="28695210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pPr/>
              <a:t>41</a:t>
            </a:fld>
            <a:endParaRPr lang="en-US"/>
          </a:p>
        </p:txBody>
      </p:sp>
    </p:spTree>
    <p:extLst>
      <p:ext uri="{BB962C8B-B14F-4D97-AF65-F5344CB8AC3E}">
        <p14:creationId xmlns:p14="http://schemas.microsoft.com/office/powerpoint/2010/main" val="30038780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pPr/>
              <a:t>42</a:t>
            </a:fld>
            <a:endParaRPr lang="en-US"/>
          </a:p>
        </p:txBody>
      </p:sp>
    </p:spTree>
    <p:extLst>
      <p:ext uri="{BB962C8B-B14F-4D97-AF65-F5344CB8AC3E}">
        <p14:creationId xmlns:p14="http://schemas.microsoft.com/office/powerpoint/2010/main" val="14713671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pPr/>
              <a:t>43</a:t>
            </a:fld>
            <a:endParaRPr lang="en-US"/>
          </a:p>
        </p:txBody>
      </p:sp>
    </p:spTree>
    <p:extLst>
      <p:ext uri="{BB962C8B-B14F-4D97-AF65-F5344CB8AC3E}">
        <p14:creationId xmlns:p14="http://schemas.microsoft.com/office/powerpoint/2010/main" val="695295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49403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2"/>
          <p:cNvSpPr>
            <a:spLocks noGrp="1" noRot="1" noChangeAspect="1" noTextEdit="1"/>
          </p:cNvSpPr>
          <p:nvPr>
            <p:ph type="sldImg"/>
          </p:nvPr>
        </p:nvSpPr>
        <p:spPr>
          <a:xfrm>
            <a:off x="735013" y="1154113"/>
            <a:ext cx="5540375" cy="3117850"/>
          </a:xfrm>
          <a:ln>
            <a:headEnd/>
            <a:tailEnd/>
          </a:ln>
        </p:spPr>
      </p:sp>
      <p:sp>
        <p:nvSpPr>
          <p:cNvPr id="645123" name="Text Box 3"/>
          <p:cNvSpPr txBox="1">
            <a:spLocks noGrp="1" noChangeArrowheads="1"/>
          </p:cNvSpPr>
          <p:nvPr>
            <p:ph type="body" idx="1"/>
          </p:nvPr>
        </p:nvSpPr>
        <p:spPr bwMode="auto">
          <a:noFill/>
        </p:spPr>
        <p:txBody>
          <a:bodyPr vert="horz" numCol="1" compatLnSpc="1">
            <a:prstTxWarp prst="textNoShape">
              <a:avLst/>
            </a:prstTxWarp>
          </a:bodyPr>
          <a:lstStyle/>
          <a:p>
            <a:pPr>
              <a:spcBef>
                <a:spcPct val="30000"/>
              </a:spcBef>
              <a:spcAft>
                <a:spcPct val="0"/>
              </a:spcAft>
              <a:buClrTx/>
              <a:buSzTx/>
              <a:buFontTx/>
              <a:buNone/>
            </a:pPr>
            <a:endParaRPr lang="en-CA" sz="1200" dirty="0">
              <a:solidFill>
                <a:schemeClr val="tx1"/>
              </a:solidFill>
              <a:latin typeface="Arial" charset="0"/>
            </a:endParaRPr>
          </a:p>
        </p:txBody>
      </p:sp>
    </p:spTree>
    <p:extLst>
      <p:ext uri="{BB962C8B-B14F-4D97-AF65-F5344CB8AC3E}">
        <p14:creationId xmlns:p14="http://schemas.microsoft.com/office/powerpoint/2010/main" val="904720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58452-A64F-4FC9-BAD1-D42848DEA35F}" type="slidenum">
              <a:rPr lang="en-US" smtClean="0"/>
              <a:pPr/>
              <a:t>7</a:t>
            </a:fld>
            <a:endParaRPr lang="en-US"/>
          </a:p>
        </p:txBody>
      </p:sp>
    </p:spTree>
    <p:extLst>
      <p:ext uri="{BB962C8B-B14F-4D97-AF65-F5344CB8AC3E}">
        <p14:creationId xmlns:p14="http://schemas.microsoft.com/office/powerpoint/2010/main" val="3632813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57595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36324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58452-A64F-4FC9-BAD1-D42848DEA35F}" type="slidenum">
              <a:rPr lang="en-US" smtClean="0"/>
              <a:pPr/>
              <a:t>10</a:t>
            </a:fld>
            <a:endParaRPr lang="en-US"/>
          </a:p>
        </p:txBody>
      </p:sp>
    </p:spTree>
    <p:extLst>
      <p:ext uri="{BB962C8B-B14F-4D97-AF65-F5344CB8AC3E}">
        <p14:creationId xmlns:p14="http://schemas.microsoft.com/office/powerpoint/2010/main" val="25913116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CA"/>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F049FDEE-93A2-4349-98AC-D47DCA232F6D}" type="datetimeFigureOut">
              <a:rPr lang="en-CA" smtClean="0"/>
              <a:pPr/>
              <a:t>2022-11-04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C1A6152-C9F3-465F-B6C6-8569001C42C1}" type="slidenum">
              <a:rPr lang="en-CA" smtClean="0"/>
              <a:pPr/>
              <a:t>‹#›</a:t>
            </a:fld>
            <a:endParaRPr lang="en-CA"/>
          </a:p>
        </p:txBody>
      </p:sp>
      <p:sp>
        <p:nvSpPr>
          <p:cNvPr id="7" name="Footer Placeholder 1">
            <a:extLst>
              <a:ext uri="{FF2B5EF4-FFF2-40B4-BE49-F238E27FC236}">
                <a16:creationId xmlns:a16="http://schemas.microsoft.com/office/drawing/2014/main" xmlns="" id="{79CF7E83-10A2-5447-9677-397252FB2F2B}"/>
              </a:ext>
            </a:extLst>
          </p:cNvPr>
          <p:cNvSpPr txBox="1">
            <a:spLocks/>
          </p:cNvSpPr>
          <p:nvPr userDrawn="1"/>
        </p:nvSpPr>
        <p:spPr>
          <a:xfrm>
            <a:off x="1156" y="4518473"/>
            <a:ext cx="9144000" cy="627531"/>
          </a:xfrm>
          <a:prstGeom prst="rect">
            <a:avLst/>
          </a:prstGeom>
          <a:solidFill>
            <a:schemeClr val="bg1"/>
          </a:solidFill>
        </p:spPr>
        <p:txBody>
          <a:bodyPr vert="horz" lIns="18000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b="1"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2020 CPG update</a:t>
            </a:r>
            <a:endParaRPr lang="en-CA" sz="1000"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xmlns="" id="{42D4BFE9-04E2-024B-9CDA-CA5E50BFA9C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0148" y="4639515"/>
            <a:ext cx="936104" cy="323401"/>
          </a:xfrm>
          <a:prstGeom prst="rect">
            <a:avLst/>
          </a:prstGeom>
        </p:spPr>
      </p:pic>
    </p:spTree>
    <p:extLst>
      <p:ext uri="{BB962C8B-B14F-4D97-AF65-F5344CB8AC3E}">
        <p14:creationId xmlns:p14="http://schemas.microsoft.com/office/powerpoint/2010/main" val="3109054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F049FDEE-93A2-4349-98AC-D47DCA232F6D}" type="datetimeFigureOut">
              <a:rPr lang="en-CA" smtClean="0"/>
              <a:pPr/>
              <a:t>2022-11-04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C1A6152-C9F3-465F-B6C6-8569001C42C1}" type="slidenum">
              <a:rPr lang="en-CA" smtClean="0"/>
              <a:pPr/>
              <a:t>‹#›</a:t>
            </a:fld>
            <a:endParaRPr lang="en-CA"/>
          </a:p>
        </p:txBody>
      </p:sp>
    </p:spTree>
    <p:extLst>
      <p:ext uri="{BB962C8B-B14F-4D97-AF65-F5344CB8AC3E}">
        <p14:creationId xmlns:p14="http://schemas.microsoft.com/office/powerpoint/2010/main" val="4255837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F049FDEE-93A2-4349-98AC-D47DCA232F6D}" type="datetimeFigureOut">
              <a:rPr lang="en-CA" smtClean="0"/>
              <a:pPr/>
              <a:t>2022-11-04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C1A6152-C9F3-465F-B6C6-8569001C42C1}" type="slidenum">
              <a:rPr lang="en-CA" smtClean="0"/>
              <a:pPr/>
              <a:t>‹#›</a:t>
            </a:fld>
            <a:endParaRPr lang="en-CA"/>
          </a:p>
        </p:txBody>
      </p:sp>
    </p:spTree>
    <p:extLst>
      <p:ext uri="{BB962C8B-B14F-4D97-AF65-F5344CB8AC3E}">
        <p14:creationId xmlns:p14="http://schemas.microsoft.com/office/powerpoint/2010/main" val="4010021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Footer Placeholder 1">
            <a:extLst>
              <a:ext uri="{FF2B5EF4-FFF2-40B4-BE49-F238E27FC236}">
                <a16:creationId xmlns:a16="http://schemas.microsoft.com/office/drawing/2014/main" xmlns="" id="{7708B1DD-58D1-3643-A5C0-46854766AEF3}"/>
              </a:ext>
            </a:extLst>
          </p:cNvPr>
          <p:cNvSpPr txBox="1">
            <a:spLocks/>
          </p:cNvSpPr>
          <p:nvPr userDrawn="1"/>
        </p:nvSpPr>
        <p:spPr>
          <a:xfrm>
            <a:off x="0" y="4536507"/>
            <a:ext cx="9144000" cy="627531"/>
          </a:xfrm>
          <a:prstGeom prst="rect">
            <a:avLst/>
          </a:prstGeom>
          <a:solidFill>
            <a:schemeClr val="bg1"/>
          </a:solidFill>
        </p:spPr>
        <p:txBody>
          <a:bodyPr vert="horz" lIns="18000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b="1"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2020 CPG update</a:t>
            </a:r>
            <a:endParaRPr lang="en-CA" sz="1000"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xmlns="" id="{DB8B4D39-0B60-114E-8937-8D18F9CC9C63}"/>
              </a:ext>
            </a:extLst>
          </p:cNvPr>
          <p:cNvSpPr/>
          <p:nvPr userDrawn="1"/>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2" name="Title 1"/>
          <p:cNvSpPr>
            <a:spLocks noGrp="1"/>
          </p:cNvSpPr>
          <p:nvPr>
            <p:ph type="title"/>
          </p:nvPr>
        </p:nvSpPr>
        <p:spPr>
          <a:xfrm>
            <a:off x="457200" y="30066"/>
            <a:ext cx="8229600" cy="593137"/>
          </a:xfrm>
        </p:spPr>
        <p:txBody>
          <a:bodyPr/>
          <a:lstStyle>
            <a:lvl1pPr>
              <a:defRPr lang="en-CA" sz="2800" kern="12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endParaRPr lang="en-CA" dirty="0"/>
          </a:p>
        </p:txBody>
      </p:sp>
      <p:pic>
        <p:nvPicPr>
          <p:cNvPr id="13" name="Picture 12">
            <a:extLst>
              <a:ext uri="{FF2B5EF4-FFF2-40B4-BE49-F238E27FC236}">
                <a16:creationId xmlns:a16="http://schemas.microsoft.com/office/drawing/2014/main" xmlns="" id="{F34EACE6-6969-E64D-A7D3-D0DA9BFE05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0148" y="4639515"/>
            <a:ext cx="936104" cy="323401"/>
          </a:xfrm>
          <a:prstGeom prst="rect">
            <a:avLst/>
          </a:prstGeom>
        </p:spPr>
      </p:pic>
    </p:spTree>
    <p:extLst>
      <p:ext uri="{BB962C8B-B14F-4D97-AF65-F5344CB8AC3E}">
        <p14:creationId xmlns:p14="http://schemas.microsoft.com/office/powerpoint/2010/main" val="2186300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49FDEE-93A2-4349-98AC-D47DCA232F6D}" type="datetimeFigureOut">
              <a:rPr lang="en-CA" smtClean="0"/>
              <a:pPr/>
              <a:t>2022-11-04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C1A6152-C9F3-465F-B6C6-8569001C42C1}" type="slidenum">
              <a:rPr lang="en-CA" smtClean="0"/>
              <a:pPr/>
              <a:t>‹#›</a:t>
            </a:fld>
            <a:endParaRPr lang="en-CA"/>
          </a:p>
        </p:txBody>
      </p:sp>
      <p:sp>
        <p:nvSpPr>
          <p:cNvPr id="7" name="Footer Placeholder 1">
            <a:extLst>
              <a:ext uri="{FF2B5EF4-FFF2-40B4-BE49-F238E27FC236}">
                <a16:creationId xmlns:a16="http://schemas.microsoft.com/office/drawing/2014/main" xmlns="" id="{A99E7702-C630-6541-8489-289F1C0E14D9}"/>
              </a:ext>
            </a:extLst>
          </p:cNvPr>
          <p:cNvSpPr txBox="1">
            <a:spLocks/>
          </p:cNvSpPr>
          <p:nvPr userDrawn="1"/>
        </p:nvSpPr>
        <p:spPr>
          <a:xfrm>
            <a:off x="1156" y="4518473"/>
            <a:ext cx="9144000" cy="627531"/>
          </a:xfrm>
          <a:prstGeom prst="rect">
            <a:avLst/>
          </a:prstGeom>
          <a:solidFill>
            <a:schemeClr val="bg1"/>
          </a:solidFill>
        </p:spPr>
        <p:txBody>
          <a:bodyPr vert="horz" lIns="18000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b="1">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2020 CPG update </a:t>
            </a:r>
            <a:r>
              <a:rPr lang="en-US" sz="10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Lipscombe &amp; Senior</a:t>
            </a:r>
            <a:endParaRPr lang="en-CA" sz="1000"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xmlns="" id="{6CE25D04-88C8-AA4B-843C-D516125704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44208" y="4725953"/>
            <a:ext cx="615302" cy="212572"/>
          </a:xfrm>
          <a:prstGeom prst="rect">
            <a:avLst/>
          </a:prstGeom>
        </p:spPr>
      </p:pic>
      <p:pic>
        <p:nvPicPr>
          <p:cNvPr id="9" name="Picture 8">
            <a:extLst>
              <a:ext uri="{FF2B5EF4-FFF2-40B4-BE49-F238E27FC236}">
                <a16:creationId xmlns:a16="http://schemas.microsoft.com/office/drawing/2014/main" xmlns="" id="{680D8A94-CC65-1B45-A004-842AC6A667D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8153425" y="4664319"/>
            <a:ext cx="745929" cy="269868"/>
          </a:xfrm>
          <a:prstGeom prst="rect">
            <a:avLst/>
          </a:prstGeom>
        </p:spPr>
      </p:pic>
      <p:pic>
        <p:nvPicPr>
          <p:cNvPr id="10" name="Picture 9">
            <a:extLst>
              <a:ext uri="{FF2B5EF4-FFF2-40B4-BE49-F238E27FC236}">
                <a16:creationId xmlns:a16="http://schemas.microsoft.com/office/drawing/2014/main" xmlns="" id="{609C4573-4594-0A4E-800B-66A1FC65932B}"/>
              </a:ext>
            </a:extLst>
          </p:cNvPr>
          <p:cNvPicPr>
            <a:picLocks noChangeAspect="1"/>
          </p:cNvPicPr>
          <p:nvPr userDrawn="1"/>
        </p:nvPicPr>
        <p:blipFill>
          <a:blip r:embed="rId4" cstate="print"/>
          <a:stretch>
            <a:fillRect/>
          </a:stretch>
        </p:blipFill>
        <p:spPr>
          <a:xfrm>
            <a:off x="7256093" y="4626881"/>
            <a:ext cx="768947" cy="350268"/>
          </a:xfrm>
          <a:prstGeom prst="rect">
            <a:avLst/>
          </a:prstGeom>
        </p:spPr>
      </p:pic>
    </p:spTree>
    <p:extLst>
      <p:ext uri="{BB962C8B-B14F-4D97-AF65-F5344CB8AC3E}">
        <p14:creationId xmlns:p14="http://schemas.microsoft.com/office/powerpoint/2010/main" val="2167154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F049FDEE-93A2-4349-98AC-D47DCA232F6D}" type="datetimeFigureOut">
              <a:rPr lang="en-CA" smtClean="0"/>
              <a:pPr/>
              <a:t>2022-11-04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C1A6152-C9F3-465F-B6C6-8569001C42C1}" type="slidenum">
              <a:rPr lang="en-CA" smtClean="0"/>
              <a:pPr/>
              <a:t>‹#›</a:t>
            </a:fld>
            <a:endParaRPr lang="en-CA"/>
          </a:p>
        </p:txBody>
      </p:sp>
      <p:sp>
        <p:nvSpPr>
          <p:cNvPr id="8" name="Footer Placeholder 1">
            <a:extLst>
              <a:ext uri="{FF2B5EF4-FFF2-40B4-BE49-F238E27FC236}">
                <a16:creationId xmlns:a16="http://schemas.microsoft.com/office/drawing/2014/main" xmlns="" id="{8C8AF8BD-A232-2C4A-AC11-BC7F3358539D}"/>
              </a:ext>
            </a:extLst>
          </p:cNvPr>
          <p:cNvSpPr txBox="1">
            <a:spLocks/>
          </p:cNvSpPr>
          <p:nvPr userDrawn="1"/>
        </p:nvSpPr>
        <p:spPr>
          <a:xfrm>
            <a:off x="1156" y="4518473"/>
            <a:ext cx="9144000" cy="627531"/>
          </a:xfrm>
          <a:prstGeom prst="rect">
            <a:avLst/>
          </a:prstGeom>
          <a:solidFill>
            <a:schemeClr val="bg1"/>
          </a:solidFill>
        </p:spPr>
        <p:txBody>
          <a:bodyPr vert="horz" lIns="18000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b="1">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2020 CPG update </a:t>
            </a:r>
            <a:r>
              <a:rPr lang="en-US" sz="10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Lipscombe &amp; Senior</a:t>
            </a:r>
            <a:endParaRPr lang="en-CA" sz="1000"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9" name="Picture 8">
            <a:extLst>
              <a:ext uri="{FF2B5EF4-FFF2-40B4-BE49-F238E27FC236}">
                <a16:creationId xmlns:a16="http://schemas.microsoft.com/office/drawing/2014/main" xmlns="" id="{250F65E1-0498-724E-872D-B861B6B45A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44208" y="4725953"/>
            <a:ext cx="615302" cy="212572"/>
          </a:xfrm>
          <a:prstGeom prst="rect">
            <a:avLst/>
          </a:prstGeom>
        </p:spPr>
      </p:pic>
      <p:pic>
        <p:nvPicPr>
          <p:cNvPr id="10" name="Picture 9">
            <a:extLst>
              <a:ext uri="{FF2B5EF4-FFF2-40B4-BE49-F238E27FC236}">
                <a16:creationId xmlns:a16="http://schemas.microsoft.com/office/drawing/2014/main" xmlns="" id="{E40C6989-5FD8-374B-A78D-34579BC8596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8153425" y="4664319"/>
            <a:ext cx="745929" cy="269868"/>
          </a:xfrm>
          <a:prstGeom prst="rect">
            <a:avLst/>
          </a:prstGeom>
        </p:spPr>
      </p:pic>
      <p:pic>
        <p:nvPicPr>
          <p:cNvPr id="11" name="Picture 10">
            <a:extLst>
              <a:ext uri="{FF2B5EF4-FFF2-40B4-BE49-F238E27FC236}">
                <a16:creationId xmlns:a16="http://schemas.microsoft.com/office/drawing/2014/main" xmlns="" id="{EB4E2CE2-4539-BA42-A495-0658E3E64B66}"/>
              </a:ext>
            </a:extLst>
          </p:cNvPr>
          <p:cNvPicPr>
            <a:picLocks noChangeAspect="1"/>
          </p:cNvPicPr>
          <p:nvPr userDrawn="1"/>
        </p:nvPicPr>
        <p:blipFill>
          <a:blip r:embed="rId4" cstate="print"/>
          <a:stretch>
            <a:fillRect/>
          </a:stretch>
        </p:blipFill>
        <p:spPr>
          <a:xfrm>
            <a:off x="7256093" y="4626881"/>
            <a:ext cx="768947" cy="350268"/>
          </a:xfrm>
          <a:prstGeom prst="rect">
            <a:avLst/>
          </a:prstGeom>
        </p:spPr>
      </p:pic>
      <p:sp>
        <p:nvSpPr>
          <p:cNvPr id="12" name="Rectangle 11">
            <a:extLst>
              <a:ext uri="{FF2B5EF4-FFF2-40B4-BE49-F238E27FC236}">
                <a16:creationId xmlns:a16="http://schemas.microsoft.com/office/drawing/2014/main" xmlns="" id="{8D1D2AB3-7CF7-654D-B79D-D0B83E4AEF48}"/>
              </a:ext>
            </a:extLst>
          </p:cNvPr>
          <p:cNvSpPr/>
          <p:nvPr userDrawn="1"/>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2" name="Title 1"/>
          <p:cNvSpPr>
            <a:spLocks noGrp="1"/>
          </p:cNvSpPr>
          <p:nvPr>
            <p:ph type="title"/>
          </p:nvPr>
        </p:nvSpPr>
        <p:spPr>
          <a:xfrm>
            <a:off x="468897" y="0"/>
            <a:ext cx="8229600" cy="648770"/>
          </a:xfrm>
        </p:spPr>
        <p:txBody>
          <a:bodyPr vert="horz" lIns="91440" tIns="45720" rIns="91440" bIns="45720" rtlCol="0" anchor="ctr">
            <a:normAutofit/>
          </a:bodyPr>
          <a:lstStyle>
            <a:lvl1pPr>
              <a:defRPr lang="en-CA" sz="280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title style</a:t>
            </a:r>
            <a:endParaRPr lang="en-CA"/>
          </a:p>
        </p:txBody>
      </p:sp>
    </p:spTree>
    <p:extLst>
      <p:ext uri="{BB962C8B-B14F-4D97-AF65-F5344CB8AC3E}">
        <p14:creationId xmlns:p14="http://schemas.microsoft.com/office/powerpoint/2010/main" val="3084785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F049FDEE-93A2-4349-98AC-D47DCA232F6D}" type="datetimeFigureOut">
              <a:rPr lang="en-CA" smtClean="0"/>
              <a:pPr/>
              <a:t>2022-11-04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DC1A6152-C9F3-465F-B6C6-8569001C42C1}" type="slidenum">
              <a:rPr lang="en-CA" smtClean="0"/>
              <a:pPr/>
              <a:t>‹#›</a:t>
            </a:fld>
            <a:endParaRPr lang="en-CA"/>
          </a:p>
        </p:txBody>
      </p:sp>
      <p:sp>
        <p:nvSpPr>
          <p:cNvPr id="10" name="Footer Placeholder 1">
            <a:extLst>
              <a:ext uri="{FF2B5EF4-FFF2-40B4-BE49-F238E27FC236}">
                <a16:creationId xmlns:a16="http://schemas.microsoft.com/office/drawing/2014/main" xmlns="" id="{3B1B2439-D9FF-664A-9B14-B879717FE90E}"/>
              </a:ext>
            </a:extLst>
          </p:cNvPr>
          <p:cNvSpPr txBox="1">
            <a:spLocks/>
          </p:cNvSpPr>
          <p:nvPr userDrawn="1"/>
        </p:nvSpPr>
        <p:spPr>
          <a:xfrm>
            <a:off x="1156" y="4518473"/>
            <a:ext cx="9144000" cy="627531"/>
          </a:xfrm>
          <a:prstGeom prst="rect">
            <a:avLst/>
          </a:prstGeom>
          <a:solidFill>
            <a:schemeClr val="bg1"/>
          </a:solidFill>
        </p:spPr>
        <p:txBody>
          <a:bodyPr vert="horz" lIns="18000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b="1">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2020 CPG update </a:t>
            </a:r>
            <a:r>
              <a:rPr lang="en-US" sz="10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Lipscombe &amp; Senior</a:t>
            </a:r>
            <a:endParaRPr lang="en-CA" sz="1000"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1" name="Picture 10">
            <a:extLst>
              <a:ext uri="{FF2B5EF4-FFF2-40B4-BE49-F238E27FC236}">
                <a16:creationId xmlns:a16="http://schemas.microsoft.com/office/drawing/2014/main" xmlns="" id="{B091DC5E-F5BB-4047-A433-27421B338F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44208" y="4725953"/>
            <a:ext cx="615302" cy="212572"/>
          </a:xfrm>
          <a:prstGeom prst="rect">
            <a:avLst/>
          </a:prstGeom>
        </p:spPr>
      </p:pic>
      <p:pic>
        <p:nvPicPr>
          <p:cNvPr id="12" name="Picture 11">
            <a:extLst>
              <a:ext uri="{FF2B5EF4-FFF2-40B4-BE49-F238E27FC236}">
                <a16:creationId xmlns:a16="http://schemas.microsoft.com/office/drawing/2014/main" xmlns="" id="{CCE8292D-C60A-9C49-98EA-B87B2F63388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8153425" y="4664319"/>
            <a:ext cx="745929" cy="269868"/>
          </a:xfrm>
          <a:prstGeom prst="rect">
            <a:avLst/>
          </a:prstGeom>
        </p:spPr>
      </p:pic>
      <p:pic>
        <p:nvPicPr>
          <p:cNvPr id="13" name="Picture 12">
            <a:extLst>
              <a:ext uri="{FF2B5EF4-FFF2-40B4-BE49-F238E27FC236}">
                <a16:creationId xmlns:a16="http://schemas.microsoft.com/office/drawing/2014/main" xmlns="" id="{D04ABB83-430E-4C48-A429-3FDA4FD73F17}"/>
              </a:ext>
            </a:extLst>
          </p:cNvPr>
          <p:cNvPicPr>
            <a:picLocks noChangeAspect="1"/>
          </p:cNvPicPr>
          <p:nvPr userDrawn="1"/>
        </p:nvPicPr>
        <p:blipFill>
          <a:blip r:embed="rId4" cstate="print"/>
          <a:stretch>
            <a:fillRect/>
          </a:stretch>
        </p:blipFill>
        <p:spPr>
          <a:xfrm>
            <a:off x="7256093" y="4626881"/>
            <a:ext cx="768947" cy="350268"/>
          </a:xfrm>
          <a:prstGeom prst="rect">
            <a:avLst/>
          </a:prstGeom>
        </p:spPr>
      </p:pic>
      <p:sp>
        <p:nvSpPr>
          <p:cNvPr id="14" name="Rectangle 13">
            <a:extLst>
              <a:ext uri="{FF2B5EF4-FFF2-40B4-BE49-F238E27FC236}">
                <a16:creationId xmlns:a16="http://schemas.microsoft.com/office/drawing/2014/main" xmlns="" id="{AE1128F4-F8A9-4A48-9B03-D875FDFC2E32}"/>
              </a:ext>
            </a:extLst>
          </p:cNvPr>
          <p:cNvSpPr/>
          <p:nvPr userDrawn="1"/>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2" name="Title 1"/>
          <p:cNvSpPr>
            <a:spLocks noGrp="1"/>
          </p:cNvSpPr>
          <p:nvPr>
            <p:ph type="title"/>
          </p:nvPr>
        </p:nvSpPr>
        <p:spPr>
          <a:xfrm>
            <a:off x="457200" y="14553"/>
            <a:ext cx="8229600" cy="638717"/>
          </a:xfrm>
        </p:spPr>
        <p:txBody>
          <a:bodyPr vert="horz" lIns="91440" tIns="45720" rIns="91440" bIns="45720" rtlCol="0" anchor="ctr">
            <a:normAutofit/>
          </a:bodyPr>
          <a:lstStyle>
            <a:lvl1pPr>
              <a:defRPr lang="en-CA" sz="28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title style</a:t>
            </a:r>
            <a:endParaRPr lang="en-CA" dirty="0"/>
          </a:p>
        </p:txBody>
      </p:sp>
    </p:spTree>
    <p:extLst>
      <p:ext uri="{BB962C8B-B14F-4D97-AF65-F5344CB8AC3E}">
        <p14:creationId xmlns:p14="http://schemas.microsoft.com/office/powerpoint/2010/main" val="3355569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49FDEE-93A2-4349-98AC-D47DCA232F6D}" type="datetimeFigureOut">
              <a:rPr lang="en-CA" smtClean="0"/>
              <a:pPr/>
              <a:t>2022-11-04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DC1A6152-C9F3-465F-B6C6-8569001C42C1}" type="slidenum">
              <a:rPr lang="en-CA" smtClean="0"/>
              <a:pPr/>
              <a:t>‹#›</a:t>
            </a:fld>
            <a:endParaRPr lang="en-CA"/>
          </a:p>
        </p:txBody>
      </p:sp>
      <p:sp>
        <p:nvSpPr>
          <p:cNvPr id="6" name="Footer Placeholder 1">
            <a:extLst>
              <a:ext uri="{FF2B5EF4-FFF2-40B4-BE49-F238E27FC236}">
                <a16:creationId xmlns:a16="http://schemas.microsoft.com/office/drawing/2014/main" xmlns="" id="{8800AC7B-0D8A-D649-9113-3BB5FEA196BB}"/>
              </a:ext>
            </a:extLst>
          </p:cNvPr>
          <p:cNvSpPr txBox="1">
            <a:spLocks/>
          </p:cNvSpPr>
          <p:nvPr userDrawn="1"/>
        </p:nvSpPr>
        <p:spPr>
          <a:xfrm>
            <a:off x="1156" y="4518473"/>
            <a:ext cx="9144000" cy="627531"/>
          </a:xfrm>
          <a:prstGeom prst="rect">
            <a:avLst/>
          </a:prstGeom>
          <a:solidFill>
            <a:schemeClr val="bg1"/>
          </a:solidFill>
        </p:spPr>
        <p:txBody>
          <a:bodyPr vert="horz" lIns="18000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b="1"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2020 CPG update</a:t>
            </a:r>
            <a:endParaRPr lang="en-CA" sz="1000"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xmlns="" id="{C078227C-DB61-2447-A339-860FAE909D1C}"/>
              </a:ext>
            </a:extLst>
          </p:cNvPr>
          <p:cNvSpPr/>
          <p:nvPr userDrawn="1"/>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2" name="Title 1"/>
          <p:cNvSpPr>
            <a:spLocks noGrp="1"/>
          </p:cNvSpPr>
          <p:nvPr>
            <p:ph type="title"/>
          </p:nvPr>
        </p:nvSpPr>
        <p:spPr>
          <a:xfrm>
            <a:off x="457200" y="3500"/>
            <a:ext cx="8229600" cy="649770"/>
          </a:xfrm>
        </p:spPr>
        <p:txBody>
          <a:bodyPr vert="horz" lIns="91440" tIns="45720" rIns="91440" bIns="45720" rtlCol="0" anchor="ctr">
            <a:normAutofit/>
          </a:bodyPr>
          <a:lstStyle>
            <a:lvl1pPr>
              <a:defRPr lang="en-CA" sz="280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title style</a:t>
            </a:r>
            <a:endParaRPr lang="en-CA"/>
          </a:p>
        </p:txBody>
      </p:sp>
      <p:pic>
        <p:nvPicPr>
          <p:cNvPr id="11" name="Picture 10">
            <a:extLst>
              <a:ext uri="{FF2B5EF4-FFF2-40B4-BE49-F238E27FC236}">
                <a16:creationId xmlns:a16="http://schemas.microsoft.com/office/drawing/2014/main" xmlns="" id="{EB3E4FC9-686A-ED40-960A-214518D2F87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0148" y="4639515"/>
            <a:ext cx="936104" cy="323401"/>
          </a:xfrm>
          <a:prstGeom prst="rect">
            <a:avLst/>
          </a:prstGeom>
        </p:spPr>
      </p:pic>
    </p:spTree>
    <p:extLst>
      <p:ext uri="{BB962C8B-B14F-4D97-AF65-F5344CB8AC3E}">
        <p14:creationId xmlns:p14="http://schemas.microsoft.com/office/powerpoint/2010/main" val="3824928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29529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49FDEE-93A2-4349-98AC-D47DCA232F6D}" type="datetimeFigureOut">
              <a:rPr lang="en-CA" smtClean="0"/>
              <a:pPr/>
              <a:t>2022-11-04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C1A6152-C9F3-465F-B6C6-8569001C42C1}" type="slidenum">
              <a:rPr lang="en-CA" smtClean="0"/>
              <a:pPr/>
              <a:t>‹#›</a:t>
            </a:fld>
            <a:endParaRPr lang="en-CA"/>
          </a:p>
        </p:txBody>
      </p:sp>
      <p:sp>
        <p:nvSpPr>
          <p:cNvPr id="8" name="Footer Placeholder 1">
            <a:extLst>
              <a:ext uri="{FF2B5EF4-FFF2-40B4-BE49-F238E27FC236}">
                <a16:creationId xmlns:a16="http://schemas.microsoft.com/office/drawing/2014/main" xmlns="" id="{2D34F3A8-F89E-BF4A-8793-80CF1465949A}"/>
              </a:ext>
            </a:extLst>
          </p:cNvPr>
          <p:cNvSpPr txBox="1">
            <a:spLocks/>
          </p:cNvSpPr>
          <p:nvPr userDrawn="1"/>
        </p:nvSpPr>
        <p:spPr>
          <a:xfrm>
            <a:off x="1156" y="4536507"/>
            <a:ext cx="9144000" cy="627531"/>
          </a:xfrm>
          <a:prstGeom prst="rect">
            <a:avLst/>
          </a:prstGeom>
          <a:solidFill>
            <a:schemeClr val="bg1"/>
          </a:solidFill>
        </p:spPr>
        <p:txBody>
          <a:bodyPr vert="horz" lIns="18000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b="1">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2020 CPG update </a:t>
            </a:r>
            <a:r>
              <a:rPr lang="en-US" sz="10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Lipscombe &amp; Senior</a:t>
            </a:r>
            <a:endParaRPr lang="en-CA" sz="1000"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9" name="Picture 8">
            <a:extLst>
              <a:ext uri="{FF2B5EF4-FFF2-40B4-BE49-F238E27FC236}">
                <a16:creationId xmlns:a16="http://schemas.microsoft.com/office/drawing/2014/main" xmlns="" id="{0616C0A0-5F16-994D-B88B-7624E4E35C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44208" y="4743987"/>
            <a:ext cx="615302" cy="212572"/>
          </a:xfrm>
          <a:prstGeom prst="rect">
            <a:avLst/>
          </a:prstGeom>
        </p:spPr>
      </p:pic>
      <p:pic>
        <p:nvPicPr>
          <p:cNvPr id="10" name="Picture 9">
            <a:extLst>
              <a:ext uri="{FF2B5EF4-FFF2-40B4-BE49-F238E27FC236}">
                <a16:creationId xmlns:a16="http://schemas.microsoft.com/office/drawing/2014/main" xmlns="" id="{AD1C773A-4947-4E4E-81FB-F952885A034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8153425" y="4682353"/>
            <a:ext cx="745929" cy="269868"/>
          </a:xfrm>
          <a:prstGeom prst="rect">
            <a:avLst/>
          </a:prstGeom>
        </p:spPr>
      </p:pic>
      <p:pic>
        <p:nvPicPr>
          <p:cNvPr id="11" name="Picture 10">
            <a:extLst>
              <a:ext uri="{FF2B5EF4-FFF2-40B4-BE49-F238E27FC236}">
                <a16:creationId xmlns:a16="http://schemas.microsoft.com/office/drawing/2014/main" xmlns="" id="{368B177B-25A5-9E46-B398-36EFE0F8BABE}"/>
              </a:ext>
            </a:extLst>
          </p:cNvPr>
          <p:cNvPicPr>
            <a:picLocks noChangeAspect="1"/>
          </p:cNvPicPr>
          <p:nvPr userDrawn="1"/>
        </p:nvPicPr>
        <p:blipFill>
          <a:blip r:embed="rId4" cstate="print"/>
          <a:stretch>
            <a:fillRect/>
          </a:stretch>
        </p:blipFill>
        <p:spPr>
          <a:xfrm>
            <a:off x="7256093" y="4644915"/>
            <a:ext cx="768947" cy="350268"/>
          </a:xfrm>
          <a:prstGeom prst="rect">
            <a:avLst/>
          </a:prstGeom>
        </p:spPr>
      </p:pic>
    </p:spTree>
    <p:extLst>
      <p:ext uri="{BB962C8B-B14F-4D97-AF65-F5344CB8AC3E}">
        <p14:creationId xmlns:p14="http://schemas.microsoft.com/office/powerpoint/2010/main" val="3660082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49FDEE-93A2-4349-98AC-D47DCA232F6D}" type="datetimeFigureOut">
              <a:rPr lang="en-CA" smtClean="0"/>
              <a:pPr/>
              <a:t>2022-11-04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C1A6152-C9F3-465F-B6C6-8569001C42C1}" type="slidenum">
              <a:rPr lang="en-CA" smtClean="0"/>
              <a:pPr/>
              <a:t>‹#›</a:t>
            </a:fld>
            <a:endParaRPr lang="en-CA"/>
          </a:p>
        </p:txBody>
      </p:sp>
      <p:sp>
        <p:nvSpPr>
          <p:cNvPr id="8" name="Footer Placeholder 1">
            <a:extLst>
              <a:ext uri="{FF2B5EF4-FFF2-40B4-BE49-F238E27FC236}">
                <a16:creationId xmlns:a16="http://schemas.microsoft.com/office/drawing/2014/main" xmlns="" id="{B6357A01-B2DA-F749-BB23-C1B73AF15D78}"/>
              </a:ext>
            </a:extLst>
          </p:cNvPr>
          <p:cNvSpPr txBox="1">
            <a:spLocks/>
          </p:cNvSpPr>
          <p:nvPr userDrawn="1"/>
        </p:nvSpPr>
        <p:spPr>
          <a:xfrm>
            <a:off x="1156" y="4518473"/>
            <a:ext cx="9144000" cy="627531"/>
          </a:xfrm>
          <a:prstGeom prst="rect">
            <a:avLst/>
          </a:prstGeom>
          <a:solidFill>
            <a:schemeClr val="bg1"/>
          </a:solidFill>
        </p:spPr>
        <p:txBody>
          <a:bodyPr vert="horz" lIns="18000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b="1">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2020 CPG update </a:t>
            </a:r>
            <a:r>
              <a:rPr lang="en-US" sz="10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Lipscombe &amp; Senior</a:t>
            </a:r>
            <a:endParaRPr lang="en-CA" sz="1000"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9" name="Picture 8">
            <a:extLst>
              <a:ext uri="{FF2B5EF4-FFF2-40B4-BE49-F238E27FC236}">
                <a16:creationId xmlns:a16="http://schemas.microsoft.com/office/drawing/2014/main" xmlns="" id="{9112F492-CF36-6D4E-B036-9F6EE2B7855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44208" y="4725953"/>
            <a:ext cx="615302" cy="212572"/>
          </a:xfrm>
          <a:prstGeom prst="rect">
            <a:avLst/>
          </a:prstGeom>
        </p:spPr>
      </p:pic>
      <p:pic>
        <p:nvPicPr>
          <p:cNvPr id="10" name="Picture 9">
            <a:extLst>
              <a:ext uri="{FF2B5EF4-FFF2-40B4-BE49-F238E27FC236}">
                <a16:creationId xmlns:a16="http://schemas.microsoft.com/office/drawing/2014/main" xmlns="" id="{2B4A5137-D44D-9F46-9406-7060E3E9D46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8153425" y="4664319"/>
            <a:ext cx="745929" cy="269868"/>
          </a:xfrm>
          <a:prstGeom prst="rect">
            <a:avLst/>
          </a:prstGeom>
        </p:spPr>
      </p:pic>
      <p:pic>
        <p:nvPicPr>
          <p:cNvPr id="11" name="Picture 10">
            <a:extLst>
              <a:ext uri="{FF2B5EF4-FFF2-40B4-BE49-F238E27FC236}">
                <a16:creationId xmlns:a16="http://schemas.microsoft.com/office/drawing/2014/main" xmlns="" id="{5D56B8EC-12BA-A042-926B-4F962C618409}"/>
              </a:ext>
            </a:extLst>
          </p:cNvPr>
          <p:cNvPicPr>
            <a:picLocks noChangeAspect="1"/>
          </p:cNvPicPr>
          <p:nvPr userDrawn="1"/>
        </p:nvPicPr>
        <p:blipFill>
          <a:blip r:embed="rId4" cstate="print"/>
          <a:stretch>
            <a:fillRect/>
          </a:stretch>
        </p:blipFill>
        <p:spPr>
          <a:xfrm>
            <a:off x="7256093" y="4626881"/>
            <a:ext cx="768947" cy="350268"/>
          </a:xfrm>
          <a:prstGeom prst="rect">
            <a:avLst/>
          </a:prstGeom>
        </p:spPr>
      </p:pic>
    </p:spTree>
    <p:extLst>
      <p:ext uri="{BB962C8B-B14F-4D97-AF65-F5344CB8AC3E}">
        <p14:creationId xmlns:p14="http://schemas.microsoft.com/office/powerpoint/2010/main" val="4245576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049FDEE-93A2-4349-98AC-D47DCA232F6D}" type="datetimeFigureOut">
              <a:rPr lang="en-CA" smtClean="0"/>
              <a:pPr/>
              <a:t>2022-11-04</a:t>
            </a:fld>
            <a:endParaRPr lang="en-CA"/>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DC1A6152-C9F3-465F-B6C6-8569001C42C1}" type="slidenum">
              <a:rPr lang="en-CA" smtClean="0"/>
              <a:pPr/>
              <a:t>‹#›</a:t>
            </a:fld>
            <a:endParaRPr lang="en-CA"/>
          </a:p>
        </p:txBody>
      </p:sp>
      <p:sp>
        <p:nvSpPr>
          <p:cNvPr id="7" name="Footer Placeholder 1">
            <a:extLst>
              <a:ext uri="{FF2B5EF4-FFF2-40B4-BE49-F238E27FC236}">
                <a16:creationId xmlns:a16="http://schemas.microsoft.com/office/drawing/2014/main" xmlns="" id="{1096AE12-DB1F-5542-8A1E-C876C7128B49}"/>
              </a:ext>
            </a:extLst>
          </p:cNvPr>
          <p:cNvSpPr txBox="1">
            <a:spLocks/>
          </p:cNvSpPr>
          <p:nvPr userDrawn="1"/>
        </p:nvSpPr>
        <p:spPr>
          <a:xfrm>
            <a:off x="1156" y="4767263"/>
            <a:ext cx="9144000" cy="378741"/>
          </a:xfrm>
          <a:prstGeom prst="rect">
            <a:avLst/>
          </a:prstGeom>
          <a:solidFill>
            <a:schemeClr val="bg1"/>
          </a:solidFill>
        </p:spPr>
        <p:txBody>
          <a:bodyPr lIns="18000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1"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2020 CPG update </a:t>
            </a:r>
            <a:r>
              <a:rPr lang="en-US" sz="1000"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Lipscombe &amp; Senior</a:t>
            </a:r>
            <a:endParaRPr lang="en-CA" sz="1000"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xmlns="" id="{0153DDEA-6267-E746-A822-46EA9EDAF29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444208" y="4725953"/>
            <a:ext cx="615302" cy="212572"/>
          </a:xfrm>
          <a:prstGeom prst="rect">
            <a:avLst/>
          </a:prstGeom>
        </p:spPr>
      </p:pic>
      <p:pic>
        <p:nvPicPr>
          <p:cNvPr id="9" name="Picture 8">
            <a:extLst>
              <a:ext uri="{FF2B5EF4-FFF2-40B4-BE49-F238E27FC236}">
                <a16:creationId xmlns:a16="http://schemas.microsoft.com/office/drawing/2014/main" xmlns="" id="{250A467F-EB70-1343-A72B-14A084FACC44}"/>
              </a:ext>
            </a:extLst>
          </p:cNvPr>
          <p:cNvPicPr>
            <a:picLocks noChangeAspect="1"/>
          </p:cNvPicPr>
          <p:nvPr userDrawn="1"/>
        </p:nvPicPr>
        <p:blipFill>
          <a:blip r:embed="rId14" cstate="print">
            <a:extLst>
              <a:ext uri="{28A0092B-C50C-407E-A947-70E740481C1C}">
                <a14:useLocalDpi xmlns:a14="http://schemas.microsoft.com/office/drawing/2010/main" val="0"/>
              </a:ext>
            </a:extLst>
          </a:blip>
          <a:srcRect/>
          <a:stretch/>
        </p:blipFill>
        <p:spPr>
          <a:xfrm>
            <a:off x="8153425" y="4664319"/>
            <a:ext cx="745929" cy="269868"/>
          </a:xfrm>
          <a:prstGeom prst="rect">
            <a:avLst/>
          </a:prstGeom>
        </p:spPr>
      </p:pic>
      <p:pic>
        <p:nvPicPr>
          <p:cNvPr id="10" name="Picture 9">
            <a:extLst>
              <a:ext uri="{FF2B5EF4-FFF2-40B4-BE49-F238E27FC236}">
                <a16:creationId xmlns:a16="http://schemas.microsoft.com/office/drawing/2014/main" xmlns="" id="{AB106850-DDC3-7642-97BA-0B92030DD08F}"/>
              </a:ext>
            </a:extLst>
          </p:cNvPr>
          <p:cNvPicPr>
            <a:picLocks noChangeAspect="1"/>
          </p:cNvPicPr>
          <p:nvPr userDrawn="1"/>
        </p:nvPicPr>
        <p:blipFill>
          <a:blip r:embed="rId15" cstate="print"/>
          <a:stretch>
            <a:fillRect/>
          </a:stretch>
        </p:blipFill>
        <p:spPr>
          <a:xfrm>
            <a:off x="7256093" y="4626881"/>
            <a:ext cx="768947" cy="350268"/>
          </a:xfrm>
          <a:prstGeom prst="rect">
            <a:avLst/>
          </a:prstGeom>
        </p:spPr>
      </p:pic>
    </p:spTree>
    <p:extLst>
      <p:ext uri="{BB962C8B-B14F-4D97-AF65-F5344CB8AC3E}">
        <p14:creationId xmlns:p14="http://schemas.microsoft.com/office/powerpoint/2010/main" val="26727462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8.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6.emf"/></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9155"/>
          <a:stretch/>
        </p:blipFill>
        <p:spPr bwMode="auto">
          <a:xfrm>
            <a:off x="1314455" y="1145574"/>
            <a:ext cx="6852800" cy="33243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a:extLst>
              <a:ext uri="{FF2B5EF4-FFF2-40B4-BE49-F238E27FC236}">
                <a16:creationId xmlns:a16="http://schemas.microsoft.com/office/drawing/2014/main" xmlns="" id="{A07F6154-22BF-436A-B36F-5971FAE460FF}"/>
              </a:ext>
            </a:extLst>
          </p:cNvPr>
          <p:cNvSpPr txBox="1"/>
          <p:nvPr/>
        </p:nvSpPr>
        <p:spPr>
          <a:xfrm>
            <a:off x="53752" y="120889"/>
            <a:ext cx="9144000" cy="507831"/>
          </a:xfrm>
          <a:prstGeom prst="rect">
            <a:avLst/>
          </a:prstGeom>
          <a:noFill/>
        </p:spPr>
        <p:txBody>
          <a:bodyPr wrap="square" rtlCol="0">
            <a:spAutoFit/>
          </a:bodyPr>
          <a:lstStyle/>
          <a:p>
            <a:pPr algn="ctr"/>
            <a:r>
              <a:rPr lang="en-CA" sz="27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The User’s Guide</a:t>
            </a:r>
          </a:p>
        </p:txBody>
      </p:sp>
      <p:sp>
        <p:nvSpPr>
          <p:cNvPr id="7" name="Rectangle 6">
            <a:extLst>
              <a:ext uri="{FF2B5EF4-FFF2-40B4-BE49-F238E27FC236}">
                <a16:creationId xmlns:a16="http://schemas.microsoft.com/office/drawing/2014/main" xmlns="" id="{25548EC5-1A6C-4498-9117-7B2636ACDD1C}"/>
              </a:ext>
            </a:extLst>
          </p:cNvPr>
          <p:cNvSpPr/>
          <p:nvPr/>
        </p:nvSpPr>
        <p:spPr>
          <a:xfrm>
            <a:off x="0" y="-1"/>
            <a:ext cx="9144000" cy="90386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accent1"/>
              </a:solidFill>
            </a:endParaRPr>
          </a:p>
        </p:txBody>
      </p:sp>
      <p:sp>
        <p:nvSpPr>
          <p:cNvPr id="8" name="TextBox 7">
            <a:extLst>
              <a:ext uri="{FF2B5EF4-FFF2-40B4-BE49-F238E27FC236}">
                <a16:creationId xmlns:a16="http://schemas.microsoft.com/office/drawing/2014/main" xmlns="" id="{A07F6154-22BF-436A-B36F-5971FAE460FF}"/>
              </a:ext>
            </a:extLst>
          </p:cNvPr>
          <p:cNvSpPr txBox="1"/>
          <p:nvPr/>
        </p:nvSpPr>
        <p:spPr>
          <a:xfrm>
            <a:off x="22881" y="3621"/>
            <a:ext cx="8758922" cy="923330"/>
          </a:xfrm>
          <a:prstGeom prst="rect">
            <a:avLst/>
          </a:prstGeom>
          <a:noFill/>
        </p:spPr>
        <p:txBody>
          <a:bodyPr wrap="square" rtlCol="0">
            <a:spAutoFit/>
          </a:bodyPr>
          <a:lstStyle/>
          <a:p>
            <a:pPr algn="ctr"/>
            <a:r>
              <a:rPr lang="en-CA" sz="27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Pharmacologic Glycemic Management of Type 2 Diabetes in Adults: 2020 Update</a:t>
            </a:r>
          </a:p>
        </p:txBody>
      </p:sp>
    </p:spTree>
    <p:extLst>
      <p:ext uri="{BB962C8B-B14F-4D97-AF65-F5344CB8AC3E}">
        <p14:creationId xmlns:p14="http://schemas.microsoft.com/office/powerpoint/2010/main" val="20693737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4841C4C4-5DED-1F47-9FAF-3DEF46D57668}"/>
              </a:ext>
            </a:extLst>
          </p:cNvPr>
          <p:cNvSpPr>
            <a:spLocks noGrp="1"/>
          </p:cNvSpPr>
          <p:nvPr>
            <p:ph type="title"/>
          </p:nvPr>
        </p:nvSpPr>
        <p:spPr/>
        <p:txBody>
          <a:bodyPr>
            <a:normAutofit fontScale="90000"/>
          </a:bodyPr>
          <a:lstStyle/>
          <a:p>
            <a:r>
              <a:rPr lang="en-US" dirty="0"/>
              <a:t>T2DM and ASCVD:</a:t>
            </a:r>
            <a:br>
              <a:rPr lang="en-US" dirty="0"/>
            </a:br>
            <a:r>
              <a:rPr lang="en-US" sz="2100" dirty="0"/>
              <a:t>% Risk Reduction for MACE in meta-analyses of CVOT</a:t>
            </a:r>
          </a:p>
        </p:txBody>
      </p:sp>
      <p:graphicFrame>
        <p:nvGraphicFramePr>
          <p:cNvPr id="6" name="Content Placeholder 5">
            <a:extLst>
              <a:ext uri="{FF2B5EF4-FFF2-40B4-BE49-F238E27FC236}">
                <a16:creationId xmlns:a16="http://schemas.microsoft.com/office/drawing/2014/main" xmlns="" id="{D024CC1C-950E-5641-BC2B-2C1B44DAB43B}"/>
              </a:ext>
            </a:extLst>
          </p:cNvPr>
          <p:cNvGraphicFramePr>
            <a:graphicFrameLocks noGrp="1"/>
          </p:cNvGraphicFramePr>
          <p:nvPr>
            <p:ph idx="1"/>
            <p:extLst>
              <p:ext uri="{D42A27DB-BD31-4B8C-83A1-F6EECF244321}">
                <p14:modId xmlns:p14="http://schemas.microsoft.com/office/powerpoint/2010/main" val="2294218026"/>
              </p:ext>
            </p:extLst>
          </p:nvPr>
        </p:nvGraphicFramePr>
        <p:xfrm>
          <a:off x="628650" y="1131590"/>
          <a:ext cx="7886700" cy="326350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xmlns="" id="{10024E65-A646-B948-9EDF-536C675D5532}"/>
              </a:ext>
            </a:extLst>
          </p:cNvPr>
          <p:cNvSpPr txBox="1"/>
          <p:nvPr/>
        </p:nvSpPr>
        <p:spPr>
          <a:xfrm>
            <a:off x="1763688" y="4299942"/>
            <a:ext cx="5024132" cy="415498"/>
          </a:xfrm>
          <a:prstGeom prst="rect">
            <a:avLst/>
          </a:prstGeom>
          <a:noFill/>
        </p:spPr>
        <p:txBody>
          <a:bodyPr wrap="none" rtlCol="0">
            <a:spAutoFit/>
          </a:bodyPr>
          <a:lstStyle/>
          <a:p>
            <a:r>
              <a:rPr lang="en-US" sz="1050" dirty="0"/>
              <a:t>Adapted from 	Kristensen </a:t>
            </a:r>
            <a:r>
              <a:rPr lang="en-US" sz="1050" i="1" dirty="0"/>
              <a:t>et al. </a:t>
            </a:r>
            <a:r>
              <a:rPr lang="en-CA" sz="1050" i="1" dirty="0"/>
              <a:t>The Lancet Diabetes &amp; Endocrinology</a:t>
            </a:r>
            <a:r>
              <a:rPr lang="en-US" sz="1050" i="1" dirty="0"/>
              <a:t> </a:t>
            </a:r>
            <a:r>
              <a:rPr lang="en-US" sz="1050" dirty="0"/>
              <a:t>2019; </a:t>
            </a:r>
            <a:r>
              <a:rPr lang="en-CA" sz="1050" dirty="0"/>
              <a:t>7: 776–785</a:t>
            </a:r>
          </a:p>
          <a:p>
            <a:r>
              <a:rPr lang="en-CA" sz="1050" dirty="0"/>
              <a:t>	</a:t>
            </a:r>
            <a:r>
              <a:rPr lang="en-CA" sz="1050" dirty="0" err="1"/>
              <a:t>Zeliniker</a:t>
            </a:r>
            <a:r>
              <a:rPr lang="en-CA" sz="1050" dirty="0"/>
              <a:t> </a:t>
            </a:r>
            <a:r>
              <a:rPr lang="en-CA" sz="1050" i="1" dirty="0"/>
              <a:t>et al. The Lancet </a:t>
            </a:r>
            <a:r>
              <a:rPr lang="en-CA" sz="1050" dirty="0"/>
              <a:t>2019; 393: 31–39</a:t>
            </a:r>
            <a:endParaRPr lang="en-US" sz="1050" dirty="0"/>
          </a:p>
        </p:txBody>
      </p:sp>
      <p:sp>
        <p:nvSpPr>
          <p:cNvPr id="2" name="TextBox 1">
            <a:extLst>
              <a:ext uri="{FF2B5EF4-FFF2-40B4-BE49-F238E27FC236}">
                <a16:creationId xmlns:a16="http://schemas.microsoft.com/office/drawing/2014/main" xmlns="" id="{ACEF1EDC-3267-4C4C-89EE-F7723C88A71E}"/>
              </a:ext>
            </a:extLst>
          </p:cNvPr>
          <p:cNvSpPr txBox="1"/>
          <p:nvPr/>
        </p:nvSpPr>
        <p:spPr>
          <a:xfrm rot="16200000">
            <a:off x="-877147" y="2823912"/>
            <a:ext cx="2642262" cy="369332"/>
          </a:xfrm>
          <a:prstGeom prst="rect">
            <a:avLst/>
          </a:prstGeom>
          <a:noFill/>
        </p:spPr>
        <p:txBody>
          <a:bodyPr wrap="none" rtlCol="0">
            <a:spAutoFit/>
          </a:bodyPr>
          <a:lstStyle/>
          <a:p>
            <a:r>
              <a:rPr lang="en-US" dirty="0"/>
              <a:t>% risk reduction v placebo</a:t>
            </a:r>
          </a:p>
        </p:txBody>
      </p:sp>
      <p:sp>
        <p:nvSpPr>
          <p:cNvPr id="7" name="TextBox 6">
            <a:extLst>
              <a:ext uri="{FF2B5EF4-FFF2-40B4-BE49-F238E27FC236}">
                <a16:creationId xmlns:a16="http://schemas.microsoft.com/office/drawing/2014/main" xmlns="" id="{0B3FC61E-A76B-5E41-A176-A4932063E471}"/>
              </a:ext>
            </a:extLst>
          </p:cNvPr>
          <p:cNvSpPr txBox="1"/>
          <p:nvPr/>
        </p:nvSpPr>
        <p:spPr>
          <a:xfrm>
            <a:off x="2555776" y="3747536"/>
            <a:ext cx="777777" cy="307777"/>
          </a:xfrm>
          <a:prstGeom prst="rect">
            <a:avLst/>
          </a:prstGeom>
          <a:noFill/>
        </p:spPr>
        <p:txBody>
          <a:bodyPr wrap="none" rtlCol="0">
            <a:spAutoFit/>
          </a:bodyPr>
          <a:lstStyle/>
          <a:p>
            <a:r>
              <a:rPr lang="en-US" sz="1400" dirty="0"/>
              <a:t>p&lt;0.001</a:t>
            </a:r>
          </a:p>
        </p:txBody>
      </p:sp>
      <p:sp>
        <p:nvSpPr>
          <p:cNvPr id="9" name="TextBox 8">
            <a:extLst>
              <a:ext uri="{FF2B5EF4-FFF2-40B4-BE49-F238E27FC236}">
                <a16:creationId xmlns:a16="http://schemas.microsoft.com/office/drawing/2014/main" xmlns="" id="{E42602DD-6B78-F041-A714-59747701E592}"/>
              </a:ext>
            </a:extLst>
          </p:cNvPr>
          <p:cNvSpPr txBox="1"/>
          <p:nvPr/>
        </p:nvSpPr>
        <p:spPr>
          <a:xfrm>
            <a:off x="6084168" y="3747684"/>
            <a:ext cx="870751" cy="307777"/>
          </a:xfrm>
          <a:prstGeom prst="rect">
            <a:avLst/>
          </a:prstGeom>
          <a:noFill/>
        </p:spPr>
        <p:txBody>
          <a:bodyPr wrap="none" rtlCol="0">
            <a:spAutoFit/>
          </a:bodyPr>
          <a:lstStyle/>
          <a:p>
            <a:r>
              <a:rPr lang="en-US" sz="1400" dirty="0"/>
              <a:t>p=0.0002</a:t>
            </a:r>
          </a:p>
        </p:txBody>
      </p:sp>
    </p:spTree>
    <p:extLst>
      <p:ext uri="{BB962C8B-B14F-4D97-AF65-F5344CB8AC3E}">
        <p14:creationId xmlns:p14="http://schemas.microsoft.com/office/powerpoint/2010/main" val="3117677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16E17B5-4A98-2246-895A-DCEA2EF1C49F}"/>
              </a:ext>
            </a:extLst>
          </p:cNvPr>
          <p:cNvPicPr>
            <a:picLocks noChangeAspect="1"/>
          </p:cNvPicPr>
          <p:nvPr/>
        </p:nvPicPr>
        <p:blipFill>
          <a:blip r:embed="rId3" cstate="print"/>
          <a:stretch>
            <a:fillRect/>
          </a:stretch>
        </p:blipFill>
        <p:spPr>
          <a:xfrm>
            <a:off x="542041" y="0"/>
            <a:ext cx="8059917" cy="4615222"/>
          </a:xfrm>
          <a:prstGeom prst="rect">
            <a:avLst/>
          </a:prstGeom>
        </p:spPr>
      </p:pic>
      <p:sp>
        <p:nvSpPr>
          <p:cNvPr id="4" name="Rectangle 3">
            <a:extLst>
              <a:ext uri="{FF2B5EF4-FFF2-40B4-BE49-F238E27FC236}">
                <a16:creationId xmlns:a16="http://schemas.microsoft.com/office/drawing/2014/main" xmlns="" id="{BB670A11-96D9-DC4F-ACBA-E5F36B75B166}"/>
              </a:ext>
            </a:extLst>
          </p:cNvPr>
          <p:cNvSpPr/>
          <p:nvPr/>
        </p:nvSpPr>
        <p:spPr>
          <a:xfrm>
            <a:off x="3242126" y="518474"/>
            <a:ext cx="4551539" cy="4025246"/>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xmlns="" id="{E4909E28-6202-0F49-AD3B-9453A8E02964}"/>
              </a:ext>
            </a:extLst>
          </p:cNvPr>
          <p:cNvSpPr/>
          <p:nvPr/>
        </p:nvSpPr>
        <p:spPr>
          <a:xfrm>
            <a:off x="560896" y="4289196"/>
            <a:ext cx="4878369" cy="263951"/>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xmlns="" id="{C7DCB947-CEA5-9449-864D-4064037FF7DB}"/>
              </a:ext>
            </a:extLst>
          </p:cNvPr>
          <p:cNvSpPr txBox="1"/>
          <p:nvPr/>
        </p:nvSpPr>
        <p:spPr>
          <a:xfrm>
            <a:off x="4083996" y="1799631"/>
            <a:ext cx="3281406" cy="523220"/>
          </a:xfrm>
          <a:prstGeom prst="rect">
            <a:avLst/>
          </a:prstGeom>
          <a:noFill/>
        </p:spPr>
        <p:txBody>
          <a:bodyPr wrap="square" rtlCol="0">
            <a:spAutoFit/>
          </a:bodyPr>
          <a:lstStyle/>
          <a:p>
            <a:r>
              <a:rPr lang="en-US" dirty="0"/>
              <a:t>SGLT2i reduce risk of nephropathy progression</a:t>
            </a:r>
          </a:p>
        </p:txBody>
      </p:sp>
      <p:sp>
        <p:nvSpPr>
          <p:cNvPr id="12" name="Rectangle 11">
            <a:extLst>
              <a:ext uri="{FF2B5EF4-FFF2-40B4-BE49-F238E27FC236}">
                <a16:creationId xmlns:a16="http://schemas.microsoft.com/office/drawing/2014/main" xmlns="" id="{F4B245DB-99FE-F645-B764-10AEF2CDBE0A}"/>
              </a:ext>
            </a:extLst>
          </p:cNvPr>
          <p:cNvSpPr/>
          <p:nvPr/>
        </p:nvSpPr>
        <p:spPr>
          <a:xfrm>
            <a:off x="560896" y="3674146"/>
            <a:ext cx="2662375" cy="28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528689E5-D106-164E-B005-1F0380CEBD30}"/>
              </a:ext>
            </a:extLst>
          </p:cNvPr>
          <p:cNvSpPr/>
          <p:nvPr/>
        </p:nvSpPr>
        <p:spPr>
          <a:xfrm>
            <a:off x="7809448" y="3096803"/>
            <a:ext cx="773655" cy="145634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xmlns="" id="{47E640EF-AB72-9242-B0F3-BD79B35782A8}"/>
              </a:ext>
            </a:extLst>
          </p:cNvPr>
          <p:cNvSpPr txBox="1"/>
          <p:nvPr/>
        </p:nvSpPr>
        <p:spPr>
          <a:xfrm>
            <a:off x="4083996" y="2534115"/>
            <a:ext cx="3281406" cy="523220"/>
          </a:xfrm>
          <a:prstGeom prst="rect">
            <a:avLst/>
          </a:prstGeom>
          <a:noFill/>
        </p:spPr>
        <p:txBody>
          <a:bodyPr wrap="square" rtlCol="0">
            <a:spAutoFit/>
          </a:bodyPr>
          <a:lstStyle/>
          <a:p>
            <a:r>
              <a:rPr lang="en-US" dirty="0"/>
              <a:t>Renal protection of SGLT2i is seen in a broad range of people with T2D</a:t>
            </a:r>
          </a:p>
        </p:txBody>
      </p:sp>
      <p:sp>
        <p:nvSpPr>
          <p:cNvPr id="14" name="Rectangle 13">
            <a:extLst>
              <a:ext uri="{FF2B5EF4-FFF2-40B4-BE49-F238E27FC236}">
                <a16:creationId xmlns:a16="http://schemas.microsoft.com/office/drawing/2014/main" xmlns="" id="{DAA50DBF-22CE-1C41-B5AC-89CF74C4080C}"/>
              </a:ext>
            </a:extLst>
          </p:cNvPr>
          <p:cNvSpPr/>
          <p:nvPr/>
        </p:nvSpPr>
        <p:spPr>
          <a:xfrm>
            <a:off x="1945758" y="3978633"/>
            <a:ext cx="1277513" cy="28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xmlns="" id="{E7B4D93F-0436-E744-9473-EE3516C50E9E}"/>
              </a:ext>
            </a:extLst>
          </p:cNvPr>
          <p:cNvSpPr/>
          <p:nvPr/>
        </p:nvSpPr>
        <p:spPr>
          <a:xfrm>
            <a:off x="1943348" y="3108085"/>
            <a:ext cx="1277513" cy="55477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xmlns="" id="{3F706513-850B-5048-9432-6295023E6BDD}"/>
              </a:ext>
            </a:extLst>
          </p:cNvPr>
          <p:cNvSpPr txBox="1"/>
          <p:nvPr/>
        </p:nvSpPr>
        <p:spPr>
          <a:xfrm>
            <a:off x="0" y="-567"/>
            <a:ext cx="5652120" cy="369332"/>
          </a:xfrm>
          <a:prstGeom prst="rect">
            <a:avLst/>
          </a:prstGeom>
          <a:solidFill>
            <a:schemeClr val="accent3"/>
          </a:solidFill>
        </p:spPr>
        <p:txBody>
          <a:bodyPr wrap="square" rtlCol="0">
            <a:spAutoFit/>
          </a:bodyPr>
          <a:lstStyle/>
          <a:p>
            <a:r>
              <a:rPr lang="en-US" dirty="0"/>
              <a:t>Summary of Outcome Trials Showing Cardiorenal Benefits</a:t>
            </a:r>
          </a:p>
        </p:txBody>
      </p:sp>
      <p:sp>
        <p:nvSpPr>
          <p:cNvPr id="20" name="Rectangle 19">
            <a:extLst>
              <a:ext uri="{FF2B5EF4-FFF2-40B4-BE49-F238E27FC236}">
                <a16:creationId xmlns:a16="http://schemas.microsoft.com/office/drawing/2014/main" xmlns="" id="{8177E0A1-7717-194A-B89F-2C6BE0D07523}"/>
              </a:ext>
            </a:extLst>
          </p:cNvPr>
          <p:cNvSpPr/>
          <p:nvPr/>
        </p:nvSpPr>
        <p:spPr>
          <a:xfrm>
            <a:off x="3997131" y="634260"/>
            <a:ext cx="3250565" cy="954107"/>
          </a:xfrm>
          <a:prstGeom prst="rect">
            <a:avLst/>
          </a:prstGeom>
        </p:spPr>
        <p:txBody>
          <a:bodyPr wrap="square">
            <a:spAutoFit/>
          </a:bodyPr>
          <a:lstStyle/>
          <a:p>
            <a:r>
              <a:rPr lang="en-US" sz="2800" dirty="0"/>
              <a:t>For People with T2D and CKD</a:t>
            </a:r>
          </a:p>
        </p:txBody>
      </p:sp>
      <p:sp>
        <p:nvSpPr>
          <p:cNvPr id="16" name="Shape 381">
            <a:extLst>
              <a:ext uri="{FF2B5EF4-FFF2-40B4-BE49-F238E27FC236}">
                <a16:creationId xmlns:a16="http://schemas.microsoft.com/office/drawing/2014/main" xmlns="" id="{041019AA-E212-E84D-9964-C25B5BECD029}"/>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
        <p:nvSpPr>
          <p:cNvPr id="21" name="Rectangle 20">
            <a:extLst>
              <a:ext uri="{FF2B5EF4-FFF2-40B4-BE49-F238E27FC236}">
                <a16:creationId xmlns:a16="http://schemas.microsoft.com/office/drawing/2014/main" xmlns="" id="{9C1454CB-BAAF-8E4A-A309-62C4380FC096}"/>
              </a:ext>
            </a:extLst>
          </p:cNvPr>
          <p:cNvSpPr/>
          <p:nvPr/>
        </p:nvSpPr>
        <p:spPr>
          <a:xfrm>
            <a:off x="7812360" y="3664257"/>
            <a:ext cx="773655" cy="30777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0884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ssolve">
                                      <p:cBhvr>
                                        <p:cTn id="7" dur="500"/>
                                        <p:tgtEl>
                                          <p:spTgt spid="2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dissolv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dissolve">
                                      <p:cBhvr>
                                        <p:cTn id="20" dur="500"/>
                                        <p:tgtEl>
                                          <p:spTgt spid="17"/>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dissolve">
                                      <p:cBhvr>
                                        <p:cTn id="23" dur="500"/>
                                        <p:tgtEl>
                                          <p:spTgt spid="14"/>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dissolve">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animBg="1"/>
      <p:bldP spid="13" grpId="0"/>
      <p:bldP spid="14" grpId="0" animBg="1"/>
      <p:bldP spid="17" grpId="0" animBg="1"/>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4841C4C4-5DED-1F47-9FAF-3DEF46D57668}"/>
              </a:ext>
            </a:extLst>
          </p:cNvPr>
          <p:cNvSpPr>
            <a:spLocks noGrp="1"/>
          </p:cNvSpPr>
          <p:nvPr>
            <p:ph type="title"/>
          </p:nvPr>
        </p:nvSpPr>
        <p:spPr/>
        <p:txBody>
          <a:bodyPr>
            <a:normAutofit/>
          </a:bodyPr>
          <a:lstStyle/>
          <a:p>
            <a:r>
              <a:rPr lang="en-US" sz="1600" dirty="0"/>
              <a:t>T2DM and CKD:</a:t>
            </a:r>
            <a:br>
              <a:rPr lang="en-US" sz="1600" dirty="0"/>
            </a:br>
            <a:r>
              <a:rPr lang="en-US" sz="1600" dirty="0"/>
              <a:t>% Risk Reduction in Progression of Nephropathy in CVOT meta-analyses </a:t>
            </a:r>
          </a:p>
        </p:txBody>
      </p:sp>
      <p:graphicFrame>
        <p:nvGraphicFramePr>
          <p:cNvPr id="6" name="Content Placeholder 5">
            <a:extLst>
              <a:ext uri="{FF2B5EF4-FFF2-40B4-BE49-F238E27FC236}">
                <a16:creationId xmlns:a16="http://schemas.microsoft.com/office/drawing/2014/main" xmlns="" id="{D024CC1C-950E-5641-BC2B-2C1B44DAB43B}"/>
              </a:ext>
            </a:extLst>
          </p:cNvPr>
          <p:cNvGraphicFramePr>
            <a:graphicFrameLocks noGrp="1"/>
          </p:cNvGraphicFramePr>
          <p:nvPr>
            <p:ph idx="1"/>
            <p:extLst>
              <p:ext uri="{D42A27DB-BD31-4B8C-83A1-F6EECF244321}">
                <p14:modId xmlns:p14="http://schemas.microsoft.com/office/powerpoint/2010/main" val="1981647029"/>
              </p:ext>
            </p:extLst>
          </p:nvPr>
        </p:nvGraphicFramePr>
        <p:xfrm>
          <a:off x="628650" y="1009225"/>
          <a:ext cx="7886700" cy="326350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xmlns="" id="{10024E65-A646-B948-9EDF-536C675D5532}"/>
              </a:ext>
            </a:extLst>
          </p:cNvPr>
          <p:cNvSpPr txBox="1"/>
          <p:nvPr/>
        </p:nvSpPr>
        <p:spPr>
          <a:xfrm>
            <a:off x="1871277" y="4362156"/>
            <a:ext cx="5024132" cy="415498"/>
          </a:xfrm>
          <a:prstGeom prst="rect">
            <a:avLst/>
          </a:prstGeom>
          <a:noFill/>
        </p:spPr>
        <p:txBody>
          <a:bodyPr wrap="none" rtlCol="0">
            <a:spAutoFit/>
          </a:bodyPr>
          <a:lstStyle/>
          <a:p>
            <a:r>
              <a:rPr lang="en-US" sz="1050" dirty="0"/>
              <a:t>Adapted from 	Kristensen </a:t>
            </a:r>
            <a:r>
              <a:rPr lang="en-US" sz="1050" i="1" dirty="0"/>
              <a:t>et al. </a:t>
            </a:r>
            <a:r>
              <a:rPr lang="en-CA" sz="1050" i="1" dirty="0"/>
              <a:t>The Lancet Diabetes &amp; Endocrinology</a:t>
            </a:r>
            <a:r>
              <a:rPr lang="en-US" sz="1050" i="1" dirty="0"/>
              <a:t> </a:t>
            </a:r>
            <a:r>
              <a:rPr lang="en-US" sz="1050" dirty="0"/>
              <a:t>2019; </a:t>
            </a:r>
            <a:r>
              <a:rPr lang="en-CA" sz="1050" dirty="0"/>
              <a:t>7: 776–785</a:t>
            </a:r>
          </a:p>
          <a:p>
            <a:r>
              <a:rPr lang="en-CA" sz="1050" dirty="0"/>
              <a:t>	</a:t>
            </a:r>
            <a:r>
              <a:rPr lang="en-CA" sz="1050" dirty="0" err="1"/>
              <a:t>Zeliniker</a:t>
            </a:r>
            <a:r>
              <a:rPr lang="en-CA" sz="1050" dirty="0"/>
              <a:t> </a:t>
            </a:r>
            <a:r>
              <a:rPr lang="en-CA" sz="1050" i="1" dirty="0"/>
              <a:t>et al. The Lancet </a:t>
            </a:r>
            <a:r>
              <a:rPr lang="en-CA" sz="1050" dirty="0"/>
              <a:t>2019; 393: 31–39</a:t>
            </a:r>
            <a:endParaRPr lang="en-US" sz="1050" dirty="0"/>
          </a:p>
        </p:txBody>
      </p:sp>
      <p:sp>
        <p:nvSpPr>
          <p:cNvPr id="5" name="TextBox 4">
            <a:extLst>
              <a:ext uri="{FF2B5EF4-FFF2-40B4-BE49-F238E27FC236}">
                <a16:creationId xmlns:a16="http://schemas.microsoft.com/office/drawing/2014/main" xmlns="" id="{43386ABC-2818-6E4E-AB83-89F7E4E47593}"/>
              </a:ext>
            </a:extLst>
          </p:cNvPr>
          <p:cNvSpPr txBox="1"/>
          <p:nvPr/>
        </p:nvSpPr>
        <p:spPr>
          <a:xfrm>
            <a:off x="2627784" y="3147814"/>
            <a:ext cx="676788" cy="253916"/>
          </a:xfrm>
          <a:prstGeom prst="rect">
            <a:avLst/>
          </a:prstGeom>
          <a:noFill/>
        </p:spPr>
        <p:txBody>
          <a:bodyPr wrap="none" rtlCol="0">
            <a:spAutoFit/>
          </a:bodyPr>
          <a:lstStyle/>
          <a:p>
            <a:r>
              <a:rPr lang="en-US" sz="1050" dirty="0"/>
              <a:t>p=0.098</a:t>
            </a:r>
          </a:p>
        </p:txBody>
      </p:sp>
      <p:sp>
        <p:nvSpPr>
          <p:cNvPr id="7" name="TextBox 6">
            <a:extLst>
              <a:ext uri="{FF2B5EF4-FFF2-40B4-BE49-F238E27FC236}">
                <a16:creationId xmlns:a16="http://schemas.microsoft.com/office/drawing/2014/main" xmlns="" id="{9968912E-067B-0E47-B1B9-0E4073279297}"/>
              </a:ext>
            </a:extLst>
          </p:cNvPr>
          <p:cNvSpPr txBox="1"/>
          <p:nvPr/>
        </p:nvSpPr>
        <p:spPr>
          <a:xfrm>
            <a:off x="6167486" y="4065032"/>
            <a:ext cx="752129" cy="253916"/>
          </a:xfrm>
          <a:prstGeom prst="rect">
            <a:avLst/>
          </a:prstGeom>
          <a:noFill/>
        </p:spPr>
        <p:txBody>
          <a:bodyPr wrap="none" rtlCol="0">
            <a:spAutoFit/>
          </a:bodyPr>
          <a:lstStyle/>
          <a:p>
            <a:r>
              <a:rPr lang="en-US" sz="1050" dirty="0"/>
              <a:t>p=0.0054</a:t>
            </a:r>
          </a:p>
        </p:txBody>
      </p:sp>
      <p:sp>
        <p:nvSpPr>
          <p:cNvPr id="9" name="TextBox 8">
            <a:extLst>
              <a:ext uri="{FF2B5EF4-FFF2-40B4-BE49-F238E27FC236}">
                <a16:creationId xmlns:a16="http://schemas.microsoft.com/office/drawing/2014/main" xmlns="" id="{0134B454-23EF-4444-89A0-ED138A4726A6}"/>
              </a:ext>
            </a:extLst>
          </p:cNvPr>
          <p:cNvSpPr txBox="1"/>
          <p:nvPr/>
        </p:nvSpPr>
        <p:spPr>
          <a:xfrm rot="16200000">
            <a:off x="-877147" y="2823912"/>
            <a:ext cx="2642262" cy="369332"/>
          </a:xfrm>
          <a:prstGeom prst="rect">
            <a:avLst/>
          </a:prstGeom>
          <a:noFill/>
        </p:spPr>
        <p:txBody>
          <a:bodyPr wrap="none" rtlCol="0">
            <a:spAutoFit/>
          </a:bodyPr>
          <a:lstStyle/>
          <a:p>
            <a:r>
              <a:rPr lang="en-US" dirty="0"/>
              <a:t>% risk reduction v placebo</a:t>
            </a:r>
          </a:p>
        </p:txBody>
      </p:sp>
    </p:spTree>
    <p:extLst>
      <p:ext uri="{BB962C8B-B14F-4D97-AF65-F5344CB8AC3E}">
        <p14:creationId xmlns:p14="http://schemas.microsoft.com/office/powerpoint/2010/main" val="3357287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16E17B5-4A98-2246-895A-DCEA2EF1C49F}"/>
              </a:ext>
            </a:extLst>
          </p:cNvPr>
          <p:cNvPicPr>
            <a:picLocks noChangeAspect="1"/>
          </p:cNvPicPr>
          <p:nvPr/>
        </p:nvPicPr>
        <p:blipFill>
          <a:blip r:embed="rId3" cstate="print"/>
          <a:stretch>
            <a:fillRect/>
          </a:stretch>
        </p:blipFill>
        <p:spPr>
          <a:xfrm>
            <a:off x="542041" y="9236"/>
            <a:ext cx="8059917" cy="4615222"/>
          </a:xfrm>
          <a:prstGeom prst="rect">
            <a:avLst/>
          </a:prstGeom>
        </p:spPr>
      </p:pic>
      <p:sp>
        <p:nvSpPr>
          <p:cNvPr id="4" name="Rectangle 3">
            <a:extLst>
              <a:ext uri="{FF2B5EF4-FFF2-40B4-BE49-F238E27FC236}">
                <a16:creationId xmlns:a16="http://schemas.microsoft.com/office/drawing/2014/main" xmlns="" id="{BB670A11-96D9-DC4F-ACBA-E5F36B75B166}"/>
              </a:ext>
            </a:extLst>
          </p:cNvPr>
          <p:cNvSpPr/>
          <p:nvPr/>
        </p:nvSpPr>
        <p:spPr>
          <a:xfrm>
            <a:off x="3242127" y="518474"/>
            <a:ext cx="3775362" cy="4025246"/>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xmlns="" id="{C7DCB947-CEA5-9449-864D-4064037FF7DB}"/>
              </a:ext>
            </a:extLst>
          </p:cNvPr>
          <p:cNvSpPr txBox="1"/>
          <p:nvPr/>
        </p:nvSpPr>
        <p:spPr>
          <a:xfrm>
            <a:off x="3682209" y="2230519"/>
            <a:ext cx="3281406" cy="523220"/>
          </a:xfrm>
          <a:prstGeom prst="rect">
            <a:avLst/>
          </a:prstGeom>
          <a:noFill/>
        </p:spPr>
        <p:txBody>
          <a:bodyPr wrap="square" rtlCol="0">
            <a:spAutoFit/>
          </a:bodyPr>
          <a:lstStyle/>
          <a:p>
            <a:r>
              <a:rPr lang="en-US" dirty="0"/>
              <a:t>SGLT2i reduce risk of hospitalization for HF (HHF)</a:t>
            </a:r>
          </a:p>
        </p:txBody>
      </p:sp>
      <p:sp>
        <p:nvSpPr>
          <p:cNvPr id="12" name="Rectangle 11">
            <a:extLst>
              <a:ext uri="{FF2B5EF4-FFF2-40B4-BE49-F238E27FC236}">
                <a16:creationId xmlns:a16="http://schemas.microsoft.com/office/drawing/2014/main" xmlns="" id="{F4B245DB-99FE-F645-B764-10AEF2CDBE0A}"/>
              </a:ext>
            </a:extLst>
          </p:cNvPr>
          <p:cNvSpPr/>
          <p:nvPr/>
        </p:nvSpPr>
        <p:spPr>
          <a:xfrm>
            <a:off x="570324" y="4282613"/>
            <a:ext cx="2662375" cy="28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528689E5-D106-164E-B005-1F0380CEBD30}"/>
              </a:ext>
            </a:extLst>
          </p:cNvPr>
          <p:cNvSpPr/>
          <p:nvPr/>
        </p:nvSpPr>
        <p:spPr>
          <a:xfrm>
            <a:off x="7001372" y="3096803"/>
            <a:ext cx="773655" cy="145634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xmlns="" id="{47E640EF-AB72-9242-B0F3-BD79B35782A8}"/>
              </a:ext>
            </a:extLst>
          </p:cNvPr>
          <p:cNvSpPr txBox="1"/>
          <p:nvPr/>
        </p:nvSpPr>
        <p:spPr>
          <a:xfrm>
            <a:off x="3666788" y="2941621"/>
            <a:ext cx="3281406" cy="523220"/>
          </a:xfrm>
          <a:prstGeom prst="rect">
            <a:avLst/>
          </a:prstGeom>
          <a:noFill/>
        </p:spPr>
        <p:txBody>
          <a:bodyPr wrap="square" rtlCol="0">
            <a:spAutoFit/>
          </a:bodyPr>
          <a:lstStyle/>
          <a:p>
            <a:r>
              <a:rPr lang="en-US" dirty="0"/>
              <a:t>SGLT2i reduce risk of HHF in a broad range of people with T2D</a:t>
            </a:r>
          </a:p>
        </p:txBody>
      </p:sp>
      <p:sp>
        <p:nvSpPr>
          <p:cNvPr id="17" name="Rectangle 16">
            <a:extLst>
              <a:ext uri="{FF2B5EF4-FFF2-40B4-BE49-F238E27FC236}">
                <a16:creationId xmlns:a16="http://schemas.microsoft.com/office/drawing/2014/main" xmlns="" id="{E7B4D93F-0436-E744-9473-EE3516C50E9E}"/>
              </a:ext>
            </a:extLst>
          </p:cNvPr>
          <p:cNvSpPr/>
          <p:nvPr/>
        </p:nvSpPr>
        <p:spPr>
          <a:xfrm>
            <a:off x="1964613" y="3102309"/>
            <a:ext cx="1277513" cy="11803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F920EF24-8057-8743-A27B-0BB7C2C47893}"/>
              </a:ext>
            </a:extLst>
          </p:cNvPr>
          <p:cNvSpPr/>
          <p:nvPr/>
        </p:nvSpPr>
        <p:spPr>
          <a:xfrm>
            <a:off x="7789571" y="559127"/>
            <a:ext cx="793532" cy="4025246"/>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xmlns="" id="{58764CAA-CDD7-DC47-B3B0-F27D60DBC769}"/>
              </a:ext>
            </a:extLst>
          </p:cNvPr>
          <p:cNvSpPr txBox="1"/>
          <p:nvPr/>
        </p:nvSpPr>
        <p:spPr>
          <a:xfrm>
            <a:off x="0" y="-567"/>
            <a:ext cx="5652120" cy="369332"/>
          </a:xfrm>
          <a:prstGeom prst="rect">
            <a:avLst/>
          </a:prstGeom>
          <a:solidFill>
            <a:schemeClr val="accent3"/>
          </a:solidFill>
        </p:spPr>
        <p:txBody>
          <a:bodyPr wrap="square" rtlCol="0">
            <a:spAutoFit/>
          </a:bodyPr>
          <a:lstStyle/>
          <a:p>
            <a:r>
              <a:rPr lang="en-US" dirty="0"/>
              <a:t>Summary of Outcome Trials Showing Cardiorenal Benefits</a:t>
            </a:r>
          </a:p>
        </p:txBody>
      </p:sp>
      <p:sp>
        <p:nvSpPr>
          <p:cNvPr id="20" name="Rectangle 19">
            <a:extLst>
              <a:ext uri="{FF2B5EF4-FFF2-40B4-BE49-F238E27FC236}">
                <a16:creationId xmlns:a16="http://schemas.microsoft.com/office/drawing/2014/main" xmlns="" id="{4CAF4062-B988-AD41-B196-79CE0B2CC99B}"/>
              </a:ext>
            </a:extLst>
          </p:cNvPr>
          <p:cNvSpPr/>
          <p:nvPr/>
        </p:nvSpPr>
        <p:spPr>
          <a:xfrm>
            <a:off x="3682209" y="641790"/>
            <a:ext cx="3250565" cy="1384995"/>
          </a:xfrm>
          <a:prstGeom prst="rect">
            <a:avLst/>
          </a:prstGeom>
        </p:spPr>
        <p:txBody>
          <a:bodyPr wrap="square">
            <a:spAutoFit/>
          </a:bodyPr>
          <a:lstStyle/>
          <a:p>
            <a:r>
              <a:rPr lang="en-US" sz="2800" dirty="0"/>
              <a:t>For People with T2D and reduced EF HF</a:t>
            </a:r>
          </a:p>
        </p:txBody>
      </p:sp>
      <p:sp>
        <p:nvSpPr>
          <p:cNvPr id="14" name="Shape 381">
            <a:extLst>
              <a:ext uri="{FF2B5EF4-FFF2-40B4-BE49-F238E27FC236}">
                <a16:creationId xmlns:a16="http://schemas.microsoft.com/office/drawing/2014/main" xmlns="" id="{1EE73822-B530-EB41-AFB7-E9398C497C10}"/>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
        <p:nvSpPr>
          <p:cNvPr id="21" name="Rectangle 20">
            <a:extLst>
              <a:ext uri="{FF2B5EF4-FFF2-40B4-BE49-F238E27FC236}">
                <a16:creationId xmlns:a16="http://schemas.microsoft.com/office/drawing/2014/main" xmlns="" id="{CA47748C-4A75-3E4C-94C6-088B17A4D876}"/>
              </a:ext>
            </a:extLst>
          </p:cNvPr>
          <p:cNvSpPr/>
          <p:nvPr/>
        </p:nvSpPr>
        <p:spPr>
          <a:xfrm>
            <a:off x="7001371" y="4262836"/>
            <a:ext cx="773655" cy="30777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3221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dissolv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dissolv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dissolve">
                                      <p:cBhvr>
                                        <p:cTn id="20" dur="500"/>
                                        <p:tgtEl>
                                          <p:spTgt spid="17"/>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dissolv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animBg="1"/>
      <p:bldP spid="13" grpId="0"/>
      <p:bldP spid="17" grpId="0" animBg="1"/>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4841C4C4-5DED-1F47-9FAF-3DEF46D57668}"/>
              </a:ext>
            </a:extLst>
          </p:cNvPr>
          <p:cNvSpPr>
            <a:spLocks noGrp="1"/>
          </p:cNvSpPr>
          <p:nvPr>
            <p:ph type="title"/>
          </p:nvPr>
        </p:nvSpPr>
        <p:spPr/>
        <p:txBody>
          <a:bodyPr>
            <a:normAutofit fontScale="90000"/>
          </a:bodyPr>
          <a:lstStyle/>
          <a:p>
            <a:r>
              <a:rPr lang="en-US" dirty="0"/>
              <a:t>T2DM and Heart Failure:</a:t>
            </a:r>
            <a:br>
              <a:rPr lang="en-US" dirty="0"/>
            </a:br>
            <a:r>
              <a:rPr lang="en-US" sz="2100" dirty="0"/>
              <a:t>% Risk Reduction for HHF in meta-analyses of CVOT</a:t>
            </a:r>
          </a:p>
        </p:txBody>
      </p:sp>
      <p:graphicFrame>
        <p:nvGraphicFramePr>
          <p:cNvPr id="6" name="Content Placeholder 5">
            <a:extLst>
              <a:ext uri="{FF2B5EF4-FFF2-40B4-BE49-F238E27FC236}">
                <a16:creationId xmlns:a16="http://schemas.microsoft.com/office/drawing/2014/main" xmlns="" id="{D024CC1C-950E-5641-BC2B-2C1B44DAB43B}"/>
              </a:ext>
            </a:extLst>
          </p:cNvPr>
          <p:cNvGraphicFramePr>
            <a:graphicFrameLocks noGrp="1"/>
          </p:cNvGraphicFramePr>
          <p:nvPr>
            <p:ph idx="1"/>
            <p:extLst>
              <p:ext uri="{D42A27DB-BD31-4B8C-83A1-F6EECF244321}">
                <p14:modId xmlns:p14="http://schemas.microsoft.com/office/powerpoint/2010/main" val="2066795570"/>
              </p:ext>
            </p:extLst>
          </p:nvPr>
        </p:nvGraphicFramePr>
        <p:xfrm>
          <a:off x="628650" y="984067"/>
          <a:ext cx="7886700" cy="326350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xmlns="" id="{10024E65-A646-B948-9EDF-536C675D5532}"/>
              </a:ext>
            </a:extLst>
          </p:cNvPr>
          <p:cNvSpPr txBox="1"/>
          <p:nvPr/>
        </p:nvSpPr>
        <p:spPr>
          <a:xfrm>
            <a:off x="1763688" y="4400686"/>
            <a:ext cx="5024132" cy="415498"/>
          </a:xfrm>
          <a:prstGeom prst="rect">
            <a:avLst/>
          </a:prstGeom>
          <a:noFill/>
        </p:spPr>
        <p:txBody>
          <a:bodyPr wrap="none" rtlCol="0">
            <a:spAutoFit/>
          </a:bodyPr>
          <a:lstStyle/>
          <a:p>
            <a:r>
              <a:rPr lang="en-US" sz="1050" dirty="0"/>
              <a:t>Adapted from 	Kristensen </a:t>
            </a:r>
            <a:r>
              <a:rPr lang="en-US" sz="1050" i="1" dirty="0"/>
              <a:t>et al. </a:t>
            </a:r>
            <a:r>
              <a:rPr lang="en-CA" sz="1050" i="1" dirty="0"/>
              <a:t>The Lancet Diabetes &amp; Endocrinology</a:t>
            </a:r>
            <a:r>
              <a:rPr lang="en-US" sz="1050" i="1" dirty="0"/>
              <a:t> </a:t>
            </a:r>
            <a:r>
              <a:rPr lang="en-US" sz="1050" dirty="0"/>
              <a:t>2019; </a:t>
            </a:r>
            <a:r>
              <a:rPr lang="en-CA" sz="1050" dirty="0"/>
              <a:t>7: 776–785</a:t>
            </a:r>
          </a:p>
          <a:p>
            <a:r>
              <a:rPr lang="en-CA" sz="1050" dirty="0"/>
              <a:t>	</a:t>
            </a:r>
            <a:r>
              <a:rPr lang="en-CA" sz="1050" dirty="0" err="1"/>
              <a:t>Zeliniker</a:t>
            </a:r>
            <a:r>
              <a:rPr lang="en-CA" sz="1050" dirty="0"/>
              <a:t> </a:t>
            </a:r>
            <a:r>
              <a:rPr lang="en-CA" sz="1050" i="1" dirty="0"/>
              <a:t>et al. The Lancet </a:t>
            </a:r>
            <a:r>
              <a:rPr lang="en-CA" sz="1050" dirty="0"/>
              <a:t>2019; 393: 31–39</a:t>
            </a:r>
            <a:endParaRPr lang="en-US" sz="1050" dirty="0"/>
          </a:p>
        </p:txBody>
      </p:sp>
      <p:sp>
        <p:nvSpPr>
          <p:cNvPr id="5" name="TextBox 4">
            <a:extLst>
              <a:ext uri="{FF2B5EF4-FFF2-40B4-BE49-F238E27FC236}">
                <a16:creationId xmlns:a16="http://schemas.microsoft.com/office/drawing/2014/main" xmlns="" id="{43386ABC-2818-6E4E-AB83-89F7E4E47593}"/>
              </a:ext>
            </a:extLst>
          </p:cNvPr>
          <p:cNvSpPr txBox="1"/>
          <p:nvPr/>
        </p:nvSpPr>
        <p:spPr>
          <a:xfrm>
            <a:off x="2520779" y="2615819"/>
            <a:ext cx="676788" cy="253916"/>
          </a:xfrm>
          <a:prstGeom prst="rect">
            <a:avLst/>
          </a:prstGeom>
          <a:noFill/>
        </p:spPr>
        <p:txBody>
          <a:bodyPr wrap="none" rtlCol="0">
            <a:spAutoFit/>
          </a:bodyPr>
          <a:lstStyle/>
          <a:p>
            <a:r>
              <a:rPr lang="en-US" sz="1050" dirty="0"/>
              <a:t>p=0.028</a:t>
            </a:r>
          </a:p>
        </p:txBody>
      </p:sp>
      <p:sp>
        <p:nvSpPr>
          <p:cNvPr id="7" name="TextBox 6">
            <a:extLst>
              <a:ext uri="{FF2B5EF4-FFF2-40B4-BE49-F238E27FC236}">
                <a16:creationId xmlns:a16="http://schemas.microsoft.com/office/drawing/2014/main" xmlns="" id="{9968912E-067B-0E47-B1B9-0E4073279297}"/>
              </a:ext>
            </a:extLst>
          </p:cNvPr>
          <p:cNvSpPr txBox="1"/>
          <p:nvPr/>
        </p:nvSpPr>
        <p:spPr>
          <a:xfrm>
            <a:off x="6166023" y="4043971"/>
            <a:ext cx="752129" cy="253916"/>
          </a:xfrm>
          <a:prstGeom prst="rect">
            <a:avLst/>
          </a:prstGeom>
          <a:noFill/>
        </p:spPr>
        <p:txBody>
          <a:bodyPr wrap="none" rtlCol="0">
            <a:spAutoFit/>
          </a:bodyPr>
          <a:lstStyle/>
          <a:p>
            <a:r>
              <a:rPr lang="en-US" sz="1050" dirty="0"/>
              <a:t>p&lt;0.0001</a:t>
            </a:r>
          </a:p>
        </p:txBody>
      </p:sp>
      <p:sp>
        <p:nvSpPr>
          <p:cNvPr id="9" name="TextBox 8">
            <a:extLst>
              <a:ext uri="{FF2B5EF4-FFF2-40B4-BE49-F238E27FC236}">
                <a16:creationId xmlns:a16="http://schemas.microsoft.com/office/drawing/2014/main" xmlns="" id="{88052AD0-D298-9F4B-BEFF-354ABE43F208}"/>
              </a:ext>
            </a:extLst>
          </p:cNvPr>
          <p:cNvSpPr txBox="1"/>
          <p:nvPr/>
        </p:nvSpPr>
        <p:spPr>
          <a:xfrm rot="16200000">
            <a:off x="-877147" y="2823912"/>
            <a:ext cx="2642262" cy="369332"/>
          </a:xfrm>
          <a:prstGeom prst="rect">
            <a:avLst/>
          </a:prstGeom>
          <a:noFill/>
        </p:spPr>
        <p:txBody>
          <a:bodyPr wrap="none" rtlCol="0">
            <a:spAutoFit/>
          </a:bodyPr>
          <a:lstStyle/>
          <a:p>
            <a:r>
              <a:rPr lang="en-US" dirty="0"/>
              <a:t>% risk reduction v placebo</a:t>
            </a:r>
          </a:p>
        </p:txBody>
      </p:sp>
    </p:spTree>
    <p:extLst>
      <p:ext uri="{BB962C8B-B14F-4D97-AF65-F5344CB8AC3E}">
        <p14:creationId xmlns:p14="http://schemas.microsoft.com/office/powerpoint/2010/main" val="3828827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16E17B5-4A98-2246-895A-DCEA2EF1C49F}"/>
              </a:ext>
            </a:extLst>
          </p:cNvPr>
          <p:cNvPicPr>
            <a:picLocks noChangeAspect="1"/>
          </p:cNvPicPr>
          <p:nvPr/>
        </p:nvPicPr>
        <p:blipFill>
          <a:blip r:embed="rId3" cstate="print"/>
          <a:stretch>
            <a:fillRect/>
          </a:stretch>
        </p:blipFill>
        <p:spPr>
          <a:xfrm>
            <a:off x="542041" y="0"/>
            <a:ext cx="8059917" cy="4615222"/>
          </a:xfrm>
          <a:prstGeom prst="rect">
            <a:avLst/>
          </a:prstGeom>
        </p:spPr>
      </p:pic>
      <p:sp>
        <p:nvSpPr>
          <p:cNvPr id="3" name="TextBox 2">
            <a:extLst>
              <a:ext uri="{FF2B5EF4-FFF2-40B4-BE49-F238E27FC236}">
                <a16:creationId xmlns:a16="http://schemas.microsoft.com/office/drawing/2014/main" xmlns="" id="{A0C64364-0833-C145-A2D0-2D842B9AD7DF}"/>
              </a:ext>
            </a:extLst>
          </p:cNvPr>
          <p:cNvSpPr txBox="1"/>
          <p:nvPr/>
        </p:nvSpPr>
        <p:spPr>
          <a:xfrm>
            <a:off x="542041" y="4713402"/>
            <a:ext cx="7107138" cy="307777"/>
          </a:xfrm>
          <a:prstGeom prst="rect">
            <a:avLst/>
          </a:prstGeom>
          <a:noFill/>
        </p:spPr>
        <p:txBody>
          <a:bodyPr wrap="none" rtlCol="0">
            <a:spAutoFit/>
          </a:bodyPr>
          <a:lstStyle/>
          <a:p>
            <a:r>
              <a:rPr lang="en-US" dirty="0"/>
              <a:t>Fig 2b: Adjusting or Advancing Therapy – Outcome Trials Showing Cardiorenal Benefits</a:t>
            </a:r>
          </a:p>
        </p:txBody>
      </p:sp>
      <p:sp>
        <p:nvSpPr>
          <p:cNvPr id="4" name="Rectangle 3">
            <a:extLst>
              <a:ext uri="{FF2B5EF4-FFF2-40B4-BE49-F238E27FC236}">
                <a16:creationId xmlns:a16="http://schemas.microsoft.com/office/drawing/2014/main" xmlns="" id="{BB670A11-96D9-DC4F-ACBA-E5F36B75B166}"/>
              </a:ext>
            </a:extLst>
          </p:cNvPr>
          <p:cNvSpPr/>
          <p:nvPr/>
        </p:nvSpPr>
        <p:spPr>
          <a:xfrm>
            <a:off x="3242126" y="3684019"/>
            <a:ext cx="4551539" cy="294614"/>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xmlns="" id="{E4909E28-6202-0F49-AD3B-9453A8E02964}"/>
              </a:ext>
            </a:extLst>
          </p:cNvPr>
          <p:cNvSpPr/>
          <p:nvPr/>
        </p:nvSpPr>
        <p:spPr>
          <a:xfrm>
            <a:off x="560896" y="4289196"/>
            <a:ext cx="8013984" cy="263951"/>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F4B245DB-99FE-F645-B764-10AEF2CDBE0A}"/>
              </a:ext>
            </a:extLst>
          </p:cNvPr>
          <p:cNvSpPr/>
          <p:nvPr/>
        </p:nvSpPr>
        <p:spPr>
          <a:xfrm>
            <a:off x="542041" y="3968759"/>
            <a:ext cx="2662375" cy="28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528689E5-D106-164E-B005-1F0380CEBD30}"/>
              </a:ext>
            </a:extLst>
          </p:cNvPr>
          <p:cNvSpPr/>
          <p:nvPr/>
        </p:nvSpPr>
        <p:spPr>
          <a:xfrm>
            <a:off x="7028121" y="3978633"/>
            <a:ext cx="1554981" cy="2941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DAA50DBF-22CE-1C41-B5AC-89CF74C4080C}"/>
              </a:ext>
            </a:extLst>
          </p:cNvPr>
          <p:cNvSpPr/>
          <p:nvPr/>
        </p:nvSpPr>
        <p:spPr>
          <a:xfrm>
            <a:off x="1945758" y="3978633"/>
            <a:ext cx="1277513" cy="28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06E8947E-3773-724D-9B20-B7A82ACF3213}"/>
              </a:ext>
            </a:extLst>
          </p:cNvPr>
          <p:cNvSpPr/>
          <p:nvPr/>
        </p:nvSpPr>
        <p:spPr>
          <a:xfrm>
            <a:off x="560896" y="2305015"/>
            <a:ext cx="2662375" cy="28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7406B9C3-638B-444B-ADBC-63A82D796F34}"/>
              </a:ext>
            </a:extLst>
          </p:cNvPr>
          <p:cNvSpPr/>
          <p:nvPr/>
        </p:nvSpPr>
        <p:spPr>
          <a:xfrm>
            <a:off x="552674" y="3094556"/>
            <a:ext cx="8022206" cy="855667"/>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351665BA-3456-B847-BD6A-9C23604CE5FB}"/>
              </a:ext>
            </a:extLst>
          </p:cNvPr>
          <p:cNvSpPr/>
          <p:nvPr/>
        </p:nvSpPr>
        <p:spPr>
          <a:xfrm>
            <a:off x="560897" y="1020686"/>
            <a:ext cx="8022206" cy="1263063"/>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xmlns="" id="{BF52ED89-E82B-7F4A-9710-EF6FEFC31044}"/>
              </a:ext>
            </a:extLst>
          </p:cNvPr>
          <p:cNvSpPr/>
          <p:nvPr/>
        </p:nvSpPr>
        <p:spPr>
          <a:xfrm>
            <a:off x="560896" y="2609261"/>
            <a:ext cx="8022206" cy="263951"/>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xmlns="" id="{4AE4FB4D-963F-E041-9B78-50667E7AFBB2}"/>
              </a:ext>
            </a:extLst>
          </p:cNvPr>
          <p:cNvSpPr/>
          <p:nvPr/>
        </p:nvSpPr>
        <p:spPr>
          <a:xfrm>
            <a:off x="3223272" y="2303840"/>
            <a:ext cx="710776" cy="2941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9F9F3EE8-BE36-0C4E-964A-F25BDBEC2458}"/>
              </a:ext>
            </a:extLst>
          </p:cNvPr>
          <p:cNvSpPr/>
          <p:nvPr/>
        </p:nvSpPr>
        <p:spPr>
          <a:xfrm>
            <a:off x="3242126" y="563790"/>
            <a:ext cx="710776" cy="2941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xmlns="" id="{45C4D76E-57E9-6845-89DA-7328ADD99DF2}"/>
              </a:ext>
            </a:extLst>
          </p:cNvPr>
          <p:cNvSpPr/>
          <p:nvPr/>
        </p:nvSpPr>
        <p:spPr>
          <a:xfrm>
            <a:off x="7019899" y="549157"/>
            <a:ext cx="1554981" cy="2941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xmlns="" id="{C7DCB947-CEA5-9449-864D-4064037FF7DB}"/>
              </a:ext>
            </a:extLst>
          </p:cNvPr>
          <p:cNvSpPr txBox="1"/>
          <p:nvPr/>
        </p:nvSpPr>
        <p:spPr>
          <a:xfrm>
            <a:off x="4563777" y="1390607"/>
            <a:ext cx="3281406" cy="307777"/>
          </a:xfrm>
          <a:prstGeom prst="rect">
            <a:avLst/>
          </a:prstGeom>
          <a:noFill/>
        </p:spPr>
        <p:txBody>
          <a:bodyPr wrap="square" rtlCol="0">
            <a:spAutoFit/>
          </a:bodyPr>
          <a:lstStyle/>
          <a:p>
            <a:r>
              <a:rPr lang="en-US" dirty="0"/>
              <a:t>GLP1-RA reduce risk of MACE</a:t>
            </a:r>
          </a:p>
        </p:txBody>
      </p:sp>
      <p:sp>
        <p:nvSpPr>
          <p:cNvPr id="27" name="TextBox 26">
            <a:extLst>
              <a:ext uri="{FF2B5EF4-FFF2-40B4-BE49-F238E27FC236}">
                <a16:creationId xmlns:a16="http://schemas.microsoft.com/office/drawing/2014/main" xmlns="" id="{B2E2C999-9011-144D-8A6D-ABA287E2DEA8}"/>
              </a:ext>
            </a:extLst>
          </p:cNvPr>
          <p:cNvSpPr txBox="1"/>
          <p:nvPr/>
        </p:nvSpPr>
        <p:spPr>
          <a:xfrm>
            <a:off x="4571999" y="3206381"/>
            <a:ext cx="4002881" cy="646331"/>
          </a:xfrm>
          <a:prstGeom prst="rect">
            <a:avLst/>
          </a:prstGeom>
          <a:noFill/>
        </p:spPr>
        <p:txBody>
          <a:bodyPr wrap="square" rtlCol="0">
            <a:spAutoFit/>
          </a:bodyPr>
          <a:lstStyle/>
          <a:p>
            <a:r>
              <a:rPr lang="en-US" dirty="0"/>
              <a:t>SGLT2i reduce HHF and CKD progression </a:t>
            </a:r>
          </a:p>
          <a:p>
            <a:r>
              <a:rPr lang="en-US" dirty="0"/>
              <a:t>but do </a:t>
            </a:r>
            <a:r>
              <a:rPr lang="en-US" b="1" dirty="0"/>
              <a:t>not</a:t>
            </a:r>
            <a:r>
              <a:rPr lang="en-US" dirty="0"/>
              <a:t> reduce risk of MACE</a:t>
            </a:r>
          </a:p>
        </p:txBody>
      </p:sp>
      <p:sp>
        <p:nvSpPr>
          <p:cNvPr id="28" name="TextBox 27">
            <a:extLst>
              <a:ext uri="{FF2B5EF4-FFF2-40B4-BE49-F238E27FC236}">
                <a16:creationId xmlns:a16="http://schemas.microsoft.com/office/drawing/2014/main" xmlns="" id="{4C3CFD1A-B4E5-D54B-9274-F6324B7AAF0A}"/>
              </a:ext>
            </a:extLst>
          </p:cNvPr>
          <p:cNvSpPr txBox="1"/>
          <p:nvPr/>
        </p:nvSpPr>
        <p:spPr>
          <a:xfrm>
            <a:off x="0" y="-567"/>
            <a:ext cx="5580112" cy="369332"/>
          </a:xfrm>
          <a:prstGeom prst="rect">
            <a:avLst/>
          </a:prstGeom>
          <a:solidFill>
            <a:schemeClr val="accent3"/>
          </a:solidFill>
        </p:spPr>
        <p:txBody>
          <a:bodyPr wrap="square" rtlCol="0">
            <a:spAutoFit/>
          </a:bodyPr>
          <a:lstStyle/>
          <a:p>
            <a:r>
              <a:rPr lang="en-US" dirty="0"/>
              <a:t>Summary of Outcome Trials Showing Cardiorenal Benefits</a:t>
            </a:r>
          </a:p>
        </p:txBody>
      </p:sp>
      <p:sp>
        <p:nvSpPr>
          <p:cNvPr id="30" name="Rectangle 29">
            <a:extLst>
              <a:ext uri="{FF2B5EF4-FFF2-40B4-BE49-F238E27FC236}">
                <a16:creationId xmlns:a16="http://schemas.microsoft.com/office/drawing/2014/main" xmlns="" id="{449A1F78-78E8-0C43-BB5E-9BD1F0910806}"/>
              </a:ext>
            </a:extLst>
          </p:cNvPr>
          <p:cNvSpPr/>
          <p:nvPr/>
        </p:nvSpPr>
        <p:spPr>
          <a:xfrm>
            <a:off x="614076" y="1093785"/>
            <a:ext cx="3896522" cy="954107"/>
          </a:xfrm>
          <a:prstGeom prst="rect">
            <a:avLst/>
          </a:prstGeom>
        </p:spPr>
        <p:txBody>
          <a:bodyPr wrap="square">
            <a:spAutoFit/>
          </a:bodyPr>
          <a:lstStyle/>
          <a:p>
            <a:r>
              <a:rPr lang="en-US" sz="2800" dirty="0"/>
              <a:t>For People with T2D and CV Risk Factors</a:t>
            </a:r>
          </a:p>
        </p:txBody>
      </p:sp>
      <p:sp>
        <p:nvSpPr>
          <p:cNvPr id="22" name="Shape 381">
            <a:extLst>
              <a:ext uri="{FF2B5EF4-FFF2-40B4-BE49-F238E27FC236}">
                <a16:creationId xmlns:a16="http://schemas.microsoft.com/office/drawing/2014/main" xmlns="" id="{53214794-64EA-DB4F-9C64-624B4C430EF4}"/>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
        <p:nvSpPr>
          <p:cNvPr id="25" name="Rectangle 24">
            <a:extLst>
              <a:ext uri="{FF2B5EF4-FFF2-40B4-BE49-F238E27FC236}">
                <a16:creationId xmlns:a16="http://schemas.microsoft.com/office/drawing/2014/main" xmlns="" id="{E1910BA1-EB1E-6D4E-942C-159277A01A0C}"/>
              </a:ext>
            </a:extLst>
          </p:cNvPr>
          <p:cNvSpPr/>
          <p:nvPr/>
        </p:nvSpPr>
        <p:spPr>
          <a:xfrm>
            <a:off x="1964613" y="2302505"/>
            <a:ext cx="1277513" cy="28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789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dissolve">
                                      <p:cBhvr>
                                        <p:cTn id="10" dur="500"/>
                                        <p:tgtEl>
                                          <p:spTgt spid="24"/>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dissolve">
                                      <p:cBhvr>
                                        <p:cTn id="13" dur="500"/>
                                        <p:tgtEl>
                                          <p:spTgt spid="16"/>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dissolv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dissolve">
                                      <p:cBhvr>
                                        <p:cTn id="21" dur="500"/>
                                        <p:tgtEl>
                                          <p:spTgt spid="12"/>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dissolve">
                                      <p:cBhvr>
                                        <p:cTn id="24" dur="500"/>
                                        <p:tgtEl>
                                          <p:spTgt spid="15"/>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dissolve">
                                      <p:cBhvr>
                                        <p:cTn id="2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6" grpId="0" animBg="1"/>
      <p:bldP spid="23" grpId="0" animBg="1"/>
      <p:bldP spid="24" grpId="0" animBg="1"/>
      <p:bldP spid="9" grpId="0"/>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4841C4C4-5DED-1F47-9FAF-3DEF46D57668}"/>
              </a:ext>
            </a:extLst>
          </p:cNvPr>
          <p:cNvSpPr>
            <a:spLocks noGrp="1"/>
          </p:cNvSpPr>
          <p:nvPr>
            <p:ph type="title"/>
          </p:nvPr>
        </p:nvSpPr>
        <p:spPr/>
        <p:txBody>
          <a:bodyPr>
            <a:normAutofit fontScale="90000"/>
          </a:bodyPr>
          <a:lstStyle/>
          <a:p>
            <a:r>
              <a:rPr lang="en-US" dirty="0"/>
              <a:t>T2DM and Risk Factors: </a:t>
            </a:r>
            <a:br>
              <a:rPr lang="en-US" dirty="0"/>
            </a:br>
            <a:r>
              <a:rPr lang="en-US" sz="2100" dirty="0"/>
              <a:t>% Risk Reduction for MACE in REWIND and DECLARE</a:t>
            </a:r>
            <a:endParaRPr lang="en-US" dirty="0"/>
          </a:p>
        </p:txBody>
      </p:sp>
      <p:graphicFrame>
        <p:nvGraphicFramePr>
          <p:cNvPr id="6" name="Content Placeholder 5">
            <a:extLst>
              <a:ext uri="{FF2B5EF4-FFF2-40B4-BE49-F238E27FC236}">
                <a16:creationId xmlns:a16="http://schemas.microsoft.com/office/drawing/2014/main" xmlns="" id="{D024CC1C-950E-5641-BC2B-2C1B44DAB43B}"/>
              </a:ext>
            </a:extLst>
          </p:cNvPr>
          <p:cNvGraphicFramePr>
            <a:graphicFrameLocks noGrp="1"/>
          </p:cNvGraphicFramePr>
          <p:nvPr>
            <p:ph idx="1"/>
            <p:extLst>
              <p:ext uri="{D42A27DB-BD31-4B8C-83A1-F6EECF244321}">
                <p14:modId xmlns:p14="http://schemas.microsoft.com/office/powerpoint/2010/main" val="892957083"/>
              </p:ext>
            </p:extLst>
          </p:nvPr>
        </p:nvGraphicFramePr>
        <p:xfrm>
          <a:off x="628650" y="1059582"/>
          <a:ext cx="7886700" cy="326350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xmlns="" id="{10024E65-A646-B948-9EDF-536C675D5532}"/>
              </a:ext>
            </a:extLst>
          </p:cNvPr>
          <p:cNvSpPr txBox="1"/>
          <p:nvPr/>
        </p:nvSpPr>
        <p:spPr>
          <a:xfrm>
            <a:off x="2446787" y="4338981"/>
            <a:ext cx="3672800" cy="415498"/>
          </a:xfrm>
          <a:prstGeom prst="rect">
            <a:avLst/>
          </a:prstGeom>
          <a:noFill/>
        </p:spPr>
        <p:txBody>
          <a:bodyPr wrap="none" rtlCol="0">
            <a:spAutoFit/>
          </a:bodyPr>
          <a:lstStyle/>
          <a:p>
            <a:r>
              <a:rPr lang="en-US" sz="1050" dirty="0"/>
              <a:t>Adapted from 	Gerstein </a:t>
            </a:r>
            <a:r>
              <a:rPr lang="en-US" sz="1050" i="1" dirty="0"/>
              <a:t>et al. </a:t>
            </a:r>
            <a:r>
              <a:rPr lang="en-CA" sz="1050" i="1" dirty="0"/>
              <a:t>The Lancet </a:t>
            </a:r>
            <a:r>
              <a:rPr lang="en-US" sz="1050" dirty="0"/>
              <a:t>2019; </a:t>
            </a:r>
            <a:r>
              <a:rPr lang="en-CA" sz="1050" dirty="0"/>
              <a:t>394: 121–130</a:t>
            </a:r>
          </a:p>
          <a:p>
            <a:r>
              <a:rPr lang="en-CA" sz="1050" dirty="0"/>
              <a:t>	</a:t>
            </a:r>
            <a:r>
              <a:rPr lang="en-CA" sz="1050" dirty="0" err="1"/>
              <a:t>Wiviott</a:t>
            </a:r>
            <a:r>
              <a:rPr lang="en-CA" sz="1050" dirty="0"/>
              <a:t> </a:t>
            </a:r>
            <a:r>
              <a:rPr lang="en-CA" sz="1050" i="1" dirty="0"/>
              <a:t>et al. N </a:t>
            </a:r>
            <a:r>
              <a:rPr lang="en-CA" sz="1050" i="1" dirty="0" err="1"/>
              <a:t>Engl</a:t>
            </a:r>
            <a:r>
              <a:rPr lang="en-CA" sz="1050" i="1" dirty="0"/>
              <a:t> J Med </a:t>
            </a:r>
            <a:r>
              <a:rPr lang="en-CA" sz="1050" dirty="0"/>
              <a:t>2019; 380: 347–357</a:t>
            </a:r>
            <a:endParaRPr lang="en-US" sz="1050" dirty="0"/>
          </a:p>
        </p:txBody>
      </p:sp>
      <p:sp>
        <p:nvSpPr>
          <p:cNvPr id="2" name="TextBox 1">
            <a:extLst>
              <a:ext uri="{FF2B5EF4-FFF2-40B4-BE49-F238E27FC236}">
                <a16:creationId xmlns:a16="http://schemas.microsoft.com/office/drawing/2014/main" xmlns="" id="{A06CEC56-DB98-9945-82CC-2D71862C191A}"/>
              </a:ext>
            </a:extLst>
          </p:cNvPr>
          <p:cNvSpPr txBox="1"/>
          <p:nvPr/>
        </p:nvSpPr>
        <p:spPr>
          <a:xfrm>
            <a:off x="7531691" y="995882"/>
            <a:ext cx="1463862" cy="646331"/>
          </a:xfrm>
          <a:prstGeom prst="rect">
            <a:avLst/>
          </a:prstGeom>
          <a:noFill/>
        </p:spPr>
        <p:txBody>
          <a:bodyPr wrap="none" rtlCol="0">
            <a:spAutoFit/>
          </a:bodyPr>
          <a:lstStyle/>
          <a:p>
            <a:r>
              <a:rPr lang="en-US" sz="1200" dirty="0"/>
              <a:t>n=17160</a:t>
            </a:r>
          </a:p>
          <a:p>
            <a:r>
              <a:rPr lang="en-US" sz="1200" dirty="0"/>
              <a:t>59.4% MRF</a:t>
            </a:r>
          </a:p>
          <a:p>
            <a:r>
              <a:rPr lang="en-US" sz="1200" dirty="0"/>
              <a:t>4.2 years follow up</a:t>
            </a:r>
          </a:p>
        </p:txBody>
      </p:sp>
      <p:sp>
        <p:nvSpPr>
          <p:cNvPr id="7" name="TextBox 6">
            <a:extLst>
              <a:ext uri="{FF2B5EF4-FFF2-40B4-BE49-F238E27FC236}">
                <a16:creationId xmlns:a16="http://schemas.microsoft.com/office/drawing/2014/main" xmlns="" id="{D3173486-1334-8046-92D9-48E33E258028}"/>
              </a:ext>
            </a:extLst>
          </p:cNvPr>
          <p:cNvSpPr txBox="1"/>
          <p:nvPr/>
        </p:nvSpPr>
        <p:spPr>
          <a:xfrm>
            <a:off x="3981194" y="984408"/>
            <a:ext cx="1463862" cy="646331"/>
          </a:xfrm>
          <a:prstGeom prst="rect">
            <a:avLst/>
          </a:prstGeom>
          <a:noFill/>
        </p:spPr>
        <p:txBody>
          <a:bodyPr wrap="none" rtlCol="0">
            <a:spAutoFit/>
          </a:bodyPr>
          <a:lstStyle/>
          <a:p>
            <a:r>
              <a:rPr lang="en-US" sz="1200" dirty="0"/>
              <a:t>n=9901</a:t>
            </a:r>
          </a:p>
          <a:p>
            <a:r>
              <a:rPr lang="en-US" sz="1200" dirty="0"/>
              <a:t>68.5% MRF</a:t>
            </a:r>
          </a:p>
          <a:p>
            <a:r>
              <a:rPr lang="en-US" sz="1200" dirty="0"/>
              <a:t>5.4 years follow up</a:t>
            </a:r>
          </a:p>
        </p:txBody>
      </p:sp>
      <p:sp>
        <p:nvSpPr>
          <p:cNvPr id="3" name="TextBox 2">
            <a:extLst>
              <a:ext uri="{FF2B5EF4-FFF2-40B4-BE49-F238E27FC236}">
                <a16:creationId xmlns:a16="http://schemas.microsoft.com/office/drawing/2014/main" xmlns="" id="{C01BE2AD-111D-9F4E-A277-63AD880238A8}"/>
              </a:ext>
            </a:extLst>
          </p:cNvPr>
          <p:cNvSpPr txBox="1"/>
          <p:nvPr/>
        </p:nvSpPr>
        <p:spPr>
          <a:xfrm>
            <a:off x="2474441" y="3851500"/>
            <a:ext cx="676788" cy="253916"/>
          </a:xfrm>
          <a:prstGeom prst="rect">
            <a:avLst/>
          </a:prstGeom>
          <a:noFill/>
        </p:spPr>
        <p:txBody>
          <a:bodyPr wrap="none" rtlCol="0">
            <a:spAutoFit/>
          </a:bodyPr>
          <a:lstStyle/>
          <a:p>
            <a:r>
              <a:rPr lang="en-US" sz="1050" dirty="0"/>
              <a:t>p=0.026</a:t>
            </a:r>
          </a:p>
        </p:txBody>
      </p:sp>
      <p:sp>
        <p:nvSpPr>
          <p:cNvPr id="9" name="TextBox 8">
            <a:extLst>
              <a:ext uri="{FF2B5EF4-FFF2-40B4-BE49-F238E27FC236}">
                <a16:creationId xmlns:a16="http://schemas.microsoft.com/office/drawing/2014/main" xmlns="" id="{58C12C56-485E-A244-B4D3-5186E6B96F54}"/>
              </a:ext>
            </a:extLst>
          </p:cNvPr>
          <p:cNvSpPr txBox="1"/>
          <p:nvPr/>
        </p:nvSpPr>
        <p:spPr>
          <a:xfrm>
            <a:off x="6240163" y="3456084"/>
            <a:ext cx="601447" cy="253916"/>
          </a:xfrm>
          <a:prstGeom prst="rect">
            <a:avLst/>
          </a:prstGeom>
          <a:noFill/>
        </p:spPr>
        <p:txBody>
          <a:bodyPr wrap="none" rtlCol="0">
            <a:spAutoFit/>
          </a:bodyPr>
          <a:lstStyle/>
          <a:p>
            <a:r>
              <a:rPr lang="en-US" sz="1050" dirty="0"/>
              <a:t>p=0.17</a:t>
            </a:r>
          </a:p>
        </p:txBody>
      </p:sp>
      <p:sp>
        <p:nvSpPr>
          <p:cNvPr id="10" name="TextBox 9">
            <a:extLst>
              <a:ext uri="{FF2B5EF4-FFF2-40B4-BE49-F238E27FC236}">
                <a16:creationId xmlns:a16="http://schemas.microsoft.com/office/drawing/2014/main" xmlns="" id="{7C883E27-FEDB-7D4D-A83F-0F0F9D717F10}"/>
              </a:ext>
            </a:extLst>
          </p:cNvPr>
          <p:cNvSpPr txBox="1"/>
          <p:nvPr/>
        </p:nvSpPr>
        <p:spPr>
          <a:xfrm rot="16200000">
            <a:off x="-877147" y="2823912"/>
            <a:ext cx="2642262" cy="369332"/>
          </a:xfrm>
          <a:prstGeom prst="rect">
            <a:avLst/>
          </a:prstGeom>
          <a:noFill/>
        </p:spPr>
        <p:txBody>
          <a:bodyPr wrap="none" rtlCol="0">
            <a:spAutoFit/>
          </a:bodyPr>
          <a:lstStyle/>
          <a:p>
            <a:r>
              <a:rPr lang="en-US" dirty="0"/>
              <a:t>% risk reduction v placebo</a:t>
            </a:r>
          </a:p>
        </p:txBody>
      </p:sp>
    </p:spTree>
    <p:extLst>
      <p:ext uri="{BB962C8B-B14F-4D97-AF65-F5344CB8AC3E}">
        <p14:creationId xmlns:p14="http://schemas.microsoft.com/office/powerpoint/2010/main" val="1880668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4841C4C4-5DED-1F47-9FAF-3DEF46D57668}"/>
              </a:ext>
            </a:extLst>
          </p:cNvPr>
          <p:cNvSpPr>
            <a:spLocks noGrp="1"/>
          </p:cNvSpPr>
          <p:nvPr>
            <p:ph type="title"/>
          </p:nvPr>
        </p:nvSpPr>
        <p:spPr/>
        <p:txBody>
          <a:bodyPr>
            <a:normAutofit fontScale="90000"/>
          </a:bodyPr>
          <a:lstStyle/>
          <a:p>
            <a:r>
              <a:rPr lang="en-US" dirty="0"/>
              <a:t>T2DM and Risk Factors only: </a:t>
            </a:r>
            <a:br>
              <a:rPr lang="en-US" dirty="0"/>
            </a:br>
            <a:r>
              <a:rPr lang="en-US" sz="2100" dirty="0"/>
              <a:t>% Risk Reduction for MACE in meta-analyses of CVOT</a:t>
            </a:r>
            <a:endParaRPr lang="en-US" dirty="0"/>
          </a:p>
        </p:txBody>
      </p:sp>
      <p:graphicFrame>
        <p:nvGraphicFramePr>
          <p:cNvPr id="6" name="Content Placeholder 5">
            <a:extLst>
              <a:ext uri="{FF2B5EF4-FFF2-40B4-BE49-F238E27FC236}">
                <a16:creationId xmlns:a16="http://schemas.microsoft.com/office/drawing/2014/main" xmlns="" id="{D024CC1C-950E-5641-BC2B-2C1B44DAB43B}"/>
              </a:ext>
            </a:extLst>
          </p:cNvPr>
          <p:cNvGraphicFramePr>
            <a:graphicFrameLocks noGrp="1"/>
          </p:cNvGraphicFramePr>
          <p:nvPr>
            <p:ph idx="1"/>
            <p:extLst>
              <p:ext uri="{D42A27DB-BD31-4B8C-83A1-F6EECF244321}">
                <p14:modId xmlns:p14="http://schemas.microsoft.com/office/powerpoint/2010/main" val="3507776241"/>
              </p:ext>
            </p:extLst>
          </p:nvPr>
        </p:nvGraphicFramePr>
        <p:xfrm>
          <a:off x="628650" y="1028782"/>
          <a:ext cx="7886700" cy="326350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xmlns="" id="{10024E65-A646-B948-9EDF-536C675D5532}"/>
              </a:ext>
            </a:extLst>
          </p:cNvPr>
          <p:cNvSpPr txBox="1"/>
          <p:nvPr/>
        </p:nvSpPr>
        <p:spPr>
          <a:xfrm>
            <a:off x="1835696" y="4282367"/>
            <a:ext cx="5024132" cy="415498"/>
          </a:xfrm>
          <a:prstGeom prst="rect">
            <a:avLst/>
          </a:prstGeom>
          <a:noFill/>
        </p:spPr>
        <p:txBody>
          <a:bodyPr wrap="none" rtlCol="0">
            <a:spAutoFit/>
          </a:bodyPr>
          <a:lstStyle/>
          <a:p>
            <a:r>
              <a:rPr lang="en-US" sz="1050" dirty="0"/>
              <a:t>Adapted from 	Kristensen </a:t>
            </a:r>
            <a:r>
              <a:rPr lang="en-US" sz="1050" i="1" dirty="0"/>
              <a:t>et al. </a:t>
            </a:r>
            <a:r>
              <a:rPr lang="en-CA" sz="1050" i="1" dirty="0"/>
              <a:t>The Lancet Diabetes &amp; Endocrinology</a:t>
            </a:r>
            <a:r>
              <a:rPr lang="en-US" sz="1050" i="1" dirty="0"/>
              <a:t> </a:t>
            </a:r>
            <a:r>
              <a:rPr lang="en-US" sz="1050" dirty="0"/>
              <a:t>2019; </a:t>
            </a:r>
            <a:r>
              <a:rPr lang="en-CA" sz="1050" dirty="0"/>
              <a:t>7: 776–785</a:t>
            </a:r>
          </a:p>
          <a:p>
            <a:r>
              <a:rPr lang="en-CA" sz="1050" dirty="0"/>
              <a:t>	</a:t>
            </a:r>
            <a:r>
              <a:rPr lang="en-CA" sz="1050" dirty="0" err="1"/>
              <a:t>Zeliniker</a:t>
            </a:r>
            <a:r>
              <a:rPr lang="en-CA" sz="1050" dirty="0"/>
              <a:t> </a:t>
            </a:r>
            <a:r>
              <a:rPr lang="en-CA" sz="1050" i="1" dirty="0"/>
              <a:t>et al. The Lancet </a:t>
            </a:r>
            <a:r>
              <a:rPr lang="en-CA" sz="1050" dirty="0"/>
              <a:t>2019; 393: 31–39</a:t>
            </a:r>
            <a:endParaRPr lang="en-US" sz="1050" dirty="0"/>
          </a:p>
        </p:txBody>
      </p:sp>
      <p:sp>
        <p:nvSpPr>
          <p:cNvPr id="2" name="Rectangle 1">
            <a:extLst>
              <a:ext uri="{FF2B5EF4-FFF2-40B4-BE49-F238E27FC236}">
                <a16:creationId xmlns:a16="http://schemas.microsoft.com/office/drawing/2014/main" xmlns="" id="{BDBA2386-741E-8047-88F9-FD33CD137B9C}"/>
              </a:ext>
            </a:extLst>
          </p:cNvPr>
          <p:cNvSpPr/>
          <p:nvPr/>
        </p:nvSpPr>
        <p:spPr>
          <a:xfrm>
            <a:off x="5986848" y="2643758"/>
            <a:ext cx="1167714" cy="34289"/>
          </a:xfrm>
          <a:prstGeom prst="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 name="TextBox 6">
            <a:extLst>
              <a:ext uri="{FF2B5EF4-FFF2-40B4-BE49-F238E27FC236}">
                <a16:creationId xmlns:a16="http://schemas.microsoft.com/office/drawing/2014/main" xmlns="" id="{597A4B74-A51A-8041-8F49-05DD278A6718}"/>
              </a:ext>
            </a:extLst>
          </p:cNvPr>
          <p:cNvSpPr txBox="1"/>
          <p:nvPr/>
        </p:nvSpPr>
        <p:spPr>
          <a:xfrm rot="16200000">
            <a:off x="-877147" y="2823912"/>
            <a:ext cx="2642262" cy="369332"/>
          </a:xfrm>
          <a:prstGeom prst="rect">
            <a:avLst/>
          </a:prstGeom>
          <a:noFill/>
        </p:spPr>
        <p:txBody>
          <a:bodyPr wrap="none" rtlCol="0">
            <a:spAutoFit/>
          </a:bodyPr>
          <a:lstStyle/>
          <a:p>
            <a:r>
              <a:rPr lang="en-US" dirty="0"/>
              <a:t>% risk reduction v placebo</a:t>
            </a:r>
          </a:p>
        </p:txBody>
      </p:sp>
    </p:spTree>
    <p:extLst>
      <p:ext uri="{BB962C8B-B14F-4D97-AF65-F5344CB8AC3E}">
        <p14:creationId xmlns:p14="http://schemas.microsoft.com/office/powerpoint/2010/main" val="1122216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4841C4C4-5DED-1F47-9FAF-3DEF46D57668}"/>
              </a:ext>
            </a:extLst>
          </p:cNvPr>
          <p:cNvSpPr>
            <a:spLocks noGrp="1"/>
          </p:cNvSpPr>
          <p:nvPr>
            <p:ph type="title"/>
          </p:nvPr>
        </p:nvSpPr>
        <p:spPr/>
        <p:txBody>
          <a:bodyPr>
            <a:normAutofit fontScale="90000"/>
          </a:bodyPr>
          <a:lstStyle/>
          <a:p>
            <a:r>
              <a:rPr lang="en-US" dirty="0"/>
              <a:t>SGLT2i in T2DM with Risk Factors Only:</a:t>
            </a:r>
            <a:br>
              <a:rPr lang="en-US" dirty="0"/>
            </a:br>
            <a:r>
              <a:rPr lang="en-US" sz="2100" dirty="0"/>
              <a:t>% Risk Reduction in meta-analysis of CVOT</a:t>
            </a:r>
          </a:p>
        </p:txBody>
      </p:sp>
      <p:graphicFrame>
        <p:nvGraphicFramePr>
          <p:cNvPr id="6" name="Content Placeholder 5">
            <a:extLst>
              <a:ext uri="{FF2B5EF4-FFF2-40B4-BE49-F238E27FC236}">
                <a16:creationId xmlns:a16="http://schemas.microsoft.com/office/drawing/2014/main" xmlns="" id="{D024CC1C-950E-5641-BC2B-2C1B44DAB43B}"/>
              </a:ext>
            </a:extLst>
          </p:cNvPr>
          <p:cNvGraphicFramePr>
            <a:graphicFrameLocks noGrp="1"/>
          </p:cNvGraphicFramePr>
          <p:nvPr>
            <p:ph idx="1"/>
            <p:extLst>
              <p:ext uri="{D42A27DB-BD31-4B8C-83A1-F6EECF244321}">
                <p14:modId xmlns:p14="http://schemas.microsoft.com/office/powerpoint/2010/main" val="2524184028"/>
              </p:ext>
            </p:extLst>
          </p:nvPr>
        </p:nvGraphicFramePr>
        <p:xfrm>
          <a:off x="628650" y="1009225"/>
          <a:ext cx="7886700" cy="326350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xmlns="" id="{10024E65-A646-B948-9EDF-536C675D5532}"/>
              </a:ext>
            </a:extLst>
          </p:cNvPr>
          <p:cNvSpPr txBox="1"/>
          <p:nvPr/>
        </p:nvSpPr>
        <p:spPr>
          <a:xfrm>
            <a:off x="2697929" y="4404835"/>
            <a:ext cx="3748142" cy="253916"/>
          </a:xfrm>
          <a:prstGeom prst="rect">
            <a:avLst/>
          </a:prstGeom>
          <a:noFill/>
        </p:spPr>
        <p:txBody>
          <a:bodyPr wrap="none" rtlCol="0">
            <a:spAutoFit/>
          </a:bodyPr>
          <a:lstStyle/>
          <a:p>
            <a:r>
              <a:rPr lang="en-US" sz="1050" dirty="0"/>
              <a:t>Adapted from 	</a:t>
            </a:r>
            <a:r>
              <a:rPr lang="en-CA" sz="1050" dirty="0" err="1"/>
              <a:t>Zeliniker</a:t>
            </a:r>
            <a:r>
              <a:rPr lang="en-CA" sz="1050" dirty="0"/>
              <a:t> </a:t>
            </a:r>
            <a:r>
              <a:rPr lang="en-CA" sz="1050" i="1" dirty="0"/>
              <a:t>et al. The Lancet </a:t>
            </a:r>
            <a:r>
              <a:rPr lang="en-CA" sz="1050" dirty="0"/>
              <a:t>2019; 393: 31–39</a:t>
            </a:r>
            <a:endParaRPr lang="en-US" sz="1050" dirty="0"/>
          </a:p>
        </p:txBody>
      </p:sp>
      <p:sp>
        <p:nvSpPr>
          <p:cNvPr id="5" name="TextBox 4">
            <a:extLst>
              <a:ext uri="{FF2B5EF4-FFF2-40B4-BE49-F238E27FC236}">
                <a16:creationId xmlns:a16="http://schemas.microsoft.com/office/drawing/2014/main" xmlns="" id="{8E4B4A83-D8EB-2B49-AC69-5D1BAB67211C}"/>
              </a:ext>
            </a:extLst>
          </p:cNvPr>
          <p:cNvSpPr txBox="1"/>
          <p:nvPr/>
        </p:nvSpPr>
        <p:spPr>
          <a:xfrm rot="16200000">
            <a:off x="-877147" y="2823912"/>
            <a:ext cx="2642262" cy="369332"/>
          </a:xfrm>
          <a:prstGeom prst="rect">
            <a:avLst/>
          </a:prstGeom>
          <a:noFill/>
        </p:spPr>
        <p:txBody>
          <a:bodyPr wrap="none" rtlCol="0">
            <a:spAutoFit/>
          </a:bodyPr>
          <a:lstStyle/>
          <a:p>
            <a:r>
              <a:rPr lang="en-US" dirty="0"/>
              <a:t>% risk reduction v placebo</a:t>
            </a:r>
          </a:p>
        </p:txBody>
      </p:sp>
    </p:spTree>
    <p:extLst>
      <p:ext uri="{BB962C8B-B14F-4D97-AF65-F5344CB8AC3E}">
        <p14:creationId xmlns:p14="http://schemas.microsoft.com/office/powerpoint/2010/main" val="2329194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xmlns="" id="{FF3D73A7-80D1-724C-A810-7AD8AB614B3D}"/>
              </a:ext>
            </a:extLst>
          </p:cNvPr>
          <p:cNvGrpSpPr/>
          <p:nvPr/>
        </p:nvGrpSpPr>
        <p:grpSpPr>
          <a:xfrm>
            <a:off x="852123" y="1131436"/>
            <a:ext cx="7968349" cy="3104160"/>
            <a:chOff x="1034943" y="562851"/>
            <a:chExt cx="7362173" cy="2006741"/>
          </a:xfrm>
        </p:grpSpPr>
        <p:cxnSp>
          <p:nvCxnSpPr>
            <p:cNvPr id="2" name="Connection Line">
              <a:extLst>
                <a:ext uri="{FF2B5EF4-FFF2-40B4-BE49-F238E27FC236}">
                  <a16:creationId xmlns:a16="http://schemas.microsoft.com/office/drawing/2014/main" xmlns="" id="{2B144AB4-5AAC-DE46-A518-C0FF7F1B021D}"/>
                </a:ext>
              </a:extLst>
            </p:cNvPr>
            <p:cNvCxnSpPr>
              <a:cxnSpLocks/>
              <a:stCxn id="6" idx="0"/>
              <a:endCxn id="7" idx="0"/>
            </p:cNvCxnSpPr>
            <p:nvPr/>
          </p:nvCxnSpPr>
          <p:spPr>
            <a:xfrm>
              <a:off x="4948595" y="562851"/>
              <a:ext cx="16117" cy="706510"/>
            </a:xfrm>
            <a:prstGeom prst="straightConnector1">
              <a:avLst/>
            </a:prstGeom>
            <a:ln w="12700">
              <a:solidFill>
                <a:srgbClr val="000000"/>
              </a:solidFill>
              <a:miter lim="400000"/>
              <a:tailEnd type="triangle"/>
            </a:ln>
          </p:spPr>
        </p:cxnSp>
        <p:cxnSp>
          <p:nvCxnSpPr>
            <p:cNvPr id="3" name="Connection Line">
              <a:extLst>
                <a:ext uri="{FF2B5EF4-FFF2-40B4-BE49-F238E27FC236}">
                  <a16:creationId xmlns:a16="http://schemas.microsoft.com/office/drawing/2014/main" xmlns="" id="{D151B500-E8D7-3045-9F54-E3C1B66611B4}"/>
                </a:ext>
              </a:extLst>
            </p:cNvPr>
            <p:cNvCxnSpPr>
              <a:cxnSpLocks/>
              <a:stCxn id="7" idx="1"/>
              <a:endCxn id="9" idx="0"/>
            </p:cNvCxnSpPr>
            <p:nvPr/>
          </p:nvCxnSpPr>
          <p:spPr>
            <a:xfrm rot="10800000" flipV="1">
              <a:off x="2886789" y="1464074"/>
              <a:ext cx="1093177" cy="261454"/>
            </a:xfrm>
            <a:prstGeom prst="bentConnector2">
              <a:avLst/>
            </a:prstGeom>
            <a:ln w="12700">
              <a:solidFill>
                <a:srgbClr val="000000"/>
              </a:solidFill>
              <a:miter lim="400000"/>
              <a:tailEnd type="triangle"/>
            </a:ln>
          </p:spPr>
        </p:cxnSp>
        <p:cxnSp>
          <p:nvCxnSpPr>
            <p:cNvPr id="4" name="Connection Line">
              <a:extLst>
                <a:ext uri="{FF2B5EF4-FFF2-40B4-BE49-F238E27FC236}">
                  <a16:creationId xmlns:a16="http://schemas.microsoft.com/office/drawing/2014/main" xmlns="" id="{D5AA344F-2C0F-E44C-AAB9-C3D9E73F03D7}"/>
                </a:ext>
              </a:extLst>
            </p:cNvPr>
            <p:cNvCxnSpPr>
              <a:cxnSpLocks/>
              <a:stCxn id="7" idx="3"/>
              <a:endCxn id="8" idx="0"/>
            </p:cNvCxnSpPr>
            <p:nvPr/>
          </p:nvCxnSpPr>
          <p:spPr>
            <a:xfrm>
              <a:off x="5949458" y="1464074"/>
              <a:ext cx="828377" cy="259040"/>
            </a:xfrm>
            <a:prstGeom prst="bentConnector2">
              <a:avLst/>
            </a:prstGeom>
            <a:ln w="12700">
              <a:solidFill>
                <a:srgbClr val="000000"/>
              </a:solidFill>
              <a:miter lim="400000"/>
              <a:tailEnd type="triangle"/>
            </a:ln>
          </p:spPr>
        </p:cxnSp>
        <p:sp>
          <p:nvSpPr>
            <p:cNvPr id="5" name="Regular Review…">
              <a:extLst>
                <a:ext uri="{FF2B5EF4-FFF2-40B4-BE49-F238E27FC236}">
                  <a16:creationId xmlns:a16="http://schemas.microsoft.com/office/drawing/2014/main" xmlns="" id="{F38F1104-E61D-F547-8CD5-D28A81F9028E}"/>
                </a:ext>
              </a:extLst>
            </p:cNvPr>
            <p:cNvSpPr/>
            <p:nvPr/>
          </p:nvSpPr>
          <p:spPr>
            <a:xfrm>
              <a:off x="1045883" y="564897"/>
              <a:ext cx="2674724" cy="835969"/>
            </a:xfrm>
            <a:prstGeom prst="roundRect">
              <a:avLst>
                <a:gd name="adj" fmla="val 4303"/>
              </a:avLst>
            </a:prstGeom>
            <a:solidFill>
              <a:srgbClr val="D4E6F8"/>
            </a:solidFill>
            <a:ln w="12700">
              <a:solidFill>
                <a:srgbClr val="4896DC"/>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t"/>
            <a:lstStyle/>
            <a:p>
              <a:pPr defTabSz="309563">
                <a:lnSpc>
                  <a:spcPct val="100000"/>
                </a:lnSpc>
                <a:spcBef>
                  <a:spcPts val="0"/>
                </a:spcBef>
                <a:spcAft>
                  <a:spcPts val="200"/>
                </a:spcAft>
                <a:defRPr sz="2100" b="1"/>
              </a:pPr>
              <a:r>
                <a:rPr sz="1000" dirty="0"/>
                <a:t>Regular Review</a:t>
              </a:r>
            </a:p>
            <a:p>
              <a:pPr marL="100013" indent="-100013" defTabSz="309563">
                <a:spcBef>
                  <a:spcPts val="0"/>
                </a:spcBef>
                <a:buSzPct val="123000"/>
                <a:buChar char="•"/>
                <a:defRPr sz="2100">
                  <a:latin typeface="Helvetica Neue Medium"/>
                  <a:ea typeface="Helvetica Neue Medium"/>
                  <a:cs typeface="Helvetica Neue Medium"/>
                  <a:sym typeface="Helvetica Neue Medium"/>
                </a:defRPr>
              </a:pPr>
              <a:r>
                <a:rPr sz="1000" dirty="0">
                  <a:latin typeface="Helvetica" pitchFamily="2" charset="0"/>
                </a:rPr>
                <a:t>Assess glycemic control, cardiovascular and renal status</a:t>
              </a:r>
            </a:p>
            <a:p>
              <a:pPr marL="100013" indent="-100013" defTabSz="309563">
                <a:spcBef>
                  <a:spcPts val="0"/>
                </a:spcBef>
                <a:buSzPct val="123000"/>
                <a:buChar char="•"/>
                <a:defRPr sz="2100">
                  <a:latin typeface="Helvetica Neue Medium"/>
                  <a:ea typeface="Helvetica Neue Medium"/>
                  <a:cs typeface="Helvetica Neue Medium"/>
                  <a:sym typeface="Helvetica Neue Medium"/>
                </a:defRPr>
              </a:pPr>
              <a:r>
                <a:rPr sz="1000" dirty="0">
                  <a:latin typeface="Helvetica" pitchFamily="2" charset="0"/>
                </a:rPr>
                <a:t>Screen for complications (eyes, feet, kidneys)</a:t>
              </a:r>
            </a:p>
            <a:p>
              <a:pPr marL="100013" indent="-100013" defTabSz="309563">
                <a:spcBef>
                  <a:spcPts val="0"/>
                </a:spcBef>
                <a:buSzPct val="123000"/>
                <a:buChar char="•"/>
                <a:defRPr sz="2100">
                  <a:latin typeface="Helvetica Neue Medium"/>
                  <a:ea typeface="Helvetica Neue Medium"/>
                  <a:cs typeface="Helvetica Neue Medium"/>
                  <a:sym typeface="Helvetica Neue Medium"/>
                </a:defRPr>
              </a:pPr>
              <a:r>
                <a:rPr sz="1000" dirty="0">
                  <a:latin typeface="Helvetica" pitchFamily="2" charset="0"/>
                </a:rPr>
                <a:t>Review efficacy, side effects, safety and ability to take current medications</a:t>
              </a:r>
            </a:p>
            <a:p>
              <a:pPr marL="100013" indent="-100013" defTabSz="309563">
                <a:spcBef>
                  <a:spcPts val="0"/>
                </a:spcBef>
                <a:buSzPct val="123000"/>
                <a:buChar char="•"/>
                <a:defRPr sz="2100">
                  <a:latin typeface="Helvetica Neue Medium"/>
                  <a:ea typeface="Helvetica Neue Medium"/>
                  <a:cs typeface="Helvetica Neue Medium"/>
                  <a:sym typeface="Helvetica Neue Medium"/>
                </a:defRPr>
              </a:pPr>
              <a:r>
                <a:rPr sz="1000" dirty="0">
                  <a:latin typeface="Helvetica" pitchFamily="2" charset="0"/>
                </a:rPr>
                <a:t>Reinforce </a:t>
              </a:r>
              <a:r>
                <a:rPr lang="en-US" sz="1000" dirty="0">
                  <a:latin typeface="Helvetica" pitchFamily="2" charset="0"/>
                </a:rPr>
                <a:t>&amp;</a:t>
              </a:r>
              <a:r>
                <a:rPr sz="1000" dirty="0">
                  <a:latin typeface="Helvetica" pitchFamily="2" charset="0"/>
                </a:rPr>
                <a:t> support healthy </a:t>
              </a:r>
              <a:r>
                <a:rPr sz="1000" dirty="0" err="1">
                  <a:latin typeface="Helvetica" pitchFamily="2" charset="0"/>
                </a:rPr>
                <a:t>behaviour</a:t>
              </a:r>
              <a:r>
                <a:rPr lang="en-US" sz="1000" dirty="0">
                  <a:latin typeface="Helvetica" pitchFamily="2" charset="0"/>
                </a:rPr>
                <a:t> </a:t>
              </a:r>
              <a:r>
                <a:rPr sz="1000" dirty="0">
                  <a:latin typeface="Helvetica" pitchFamily="2" charset="0"/>
                </a:rPr>
                <a:t>interventions</a:t>
              </a:r>
            </a:p>
          </p:txBody>
        </p:sp>
        <p:sp>
          <p:nvSpPr>
            <p:cNvPr id="6" name="if A1C NOT at Target…">
              <a:extLst>
                <a:ext uri="{FF2B5EF4-FFF2-40B4-BE49-F238E27FC236}">
                  <a16:creationId xmlns:a16="http://schemas.microsoft.com/office/drawing/2014/main" xmlns="" id="{4CBDFB21-04FE-A340-AA2F-8E0F633811AB}"/>
                </a:ext>
              </a:extLst>
            </p:cNvPr>
            <p:cNvSpPr/>
            <p:nvPr/>
          </p:nvSpPr>
          <p:spPr>
            <a:xfrm>
              <a:off x="3947730" y="562851"/>
              <a:ext cx="2001728" cy="477630"/>
            </a:xfrm>
            <a:prstGeom prst="roundRect">
              <a:avLst>
                <a:gd name="adj" fmla="val 9013"/>
              </a:avLst>
            </a:prstGeom>
            <a:solidFill>
              <a:srgbClr val="E8C6B1"/>
            </a:solidFill>
            <a:ln w="12700">
              <a:solidFill>
                <a:srgbClr val="B0161A"/>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defRPr sz="2400">
                  <a:latin typeface="Helvetica Neue Medium"/>
                  <a:ea typeface="Helvetica Neue Medium"/>
                  <a:cs typeface="Helvetica Neue Medium"/>
                  <a:sym typeface="Helvetica Neue Medium"/>
                </a:defRPr>
              </a:pPr>
              <a:r>
                <a:rPr sz="1100" dirty="0">
                  <a:latin typeface="Helvetica" pitchFamily="2" charset="0"/>
                </a:rPr>
                <a:t>if A1C NOT at Target</a:t>
              </a:r>
            </a:p>
            <a:p>
              <a:pPr algn="ctr" defTabSz="309563">
                <a:lnSpc>
                  <a:spcPct val="100000"/>
                </a:lnSpc>
                <a:spcBef>
                  <a:spcPts val="0"/>
                </a:spcBef>
                <a:defRPr sz="2400">
                  <a:latin typeface="Helvetica Neue Medium"/>
                  <a:ea typeface="Helvetica Neue Medium"/>
                  <a:cs typeface="Helvetica Neue Medium"/>
                  <a:sym typeface="Helvetica Neue Medium"/>
                </a:defRPr>
              </a:pPr>
              <a:r>
                <a:rPr sz="1100" dirty="0">
                  <a:latin typeface="Helvetica" pitchFamily="2" charset="0"/>
                </a:rPr>
                <a:t>and/or</a:t>
              </a:r>
            </a:p>
            <a:p>
              <a:pPr algn="ctr" defTabSz="309563">
                <a:lnSpc>
                  <a:spcPct val="100000"/>
                </a:lnSpc>
                <a:spcBef>
                  <a:spcPts val="0"/>
                </a:spcBef>
                <a:defRPr sz="2400">
                  <a:latin typeface="Helvetica Neue Medium"/>
                  <a:ea typeface="Helvetica Neue Medium"/>
                  <a:cs typeface="Helvetica Neue Medium"/>
                  <a:sym typeface="Helvetica Neue Medium"/>
                </a:defRPr>
              </a:pPr>
              <a:r>
                <a:rPr sz="1400" dirty="0">
                  <a:solidFill>
                    <a:srgbClr val="FF0000"/>
                  </a:solidFill>
                  <a:latin typeface="Helvetica" pitchFamily="2" charset="0"/>
                </a:rPr>
                <a:t>Change in Clinical Status</a:t>
              </a:r>
            </a:p>
          </p:txBody>
        </p:sp>
        <p:sp>
          <p:nvSpPr>
            <p:cNvPr id="7" name="Adjust or Advance Therapy1">
              <a:extLst>
                <a:ext uri="{FF2B5EF4-FFF2-40B4-BE49-F238E27FC236}">
                  <a16:creationId xmlns:a16="http://schemas.microsoft.com/office/drawing/2014/main" xmlns="" id="{3938C41B-7562-D949-8074-CB687E6FB84F}"/>
                </a:ext>
              </a:extLst>
            </p:cNvPr>
            <p:cNvSpPr/>
            <p:nvPr/>
          </p:nvSpPr>
          <p:spPr>
            <a:xfrm>
              <a:off x="3979965" y="1269361"/>
              <a:ext cx="1969493" cy="389426"/>
            </a:xfrm>
            <a:prstGeom prst="roundRect">
              <a:avLst>
                <a:gd name="adj" fmla="val 34744"/>
              </a:avLst>
            </a:prstGeom>
            <a:solidFill>
              <a:srgbClr val="F9F1CB"/>
            </a:solidFill>
            <a:ln w="12700">
              <a:solidFill>
                <a:srgbClr val="E9C931"/>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defRPr sz="2400">
                  <a:latin typeface="Helvetica Neue Medium"/>
                  <a:ea typeface="Helvetica Neue Medium"/>
                  <a:cs typeface="Helvetica Neue Medium"/>
                  <a:sym typeface="Helvetica Neue Medium"/>
                </a:defRPr>
              </a:pPr>
              <a:r>
                <a:rPr sz="1400" dirty="0">
                  <a:latin typeface="Helvetica" pitchFamily="2" charset="0"/>
                </a:rPr>
                <a:t>Adjust or Advance Therapy</a:t>
              </a:r>
              <a:r>
                <a:rPr sz="1400" baseline="31999" dirty="0">
                  <a:latin typeface="Helvetica" pitchFamily="2" charset="0"/>
                </a:rPr>
                <a:t>1</a:t>
              </a:r>
            </a:p>
          </p:txBody>
        </p:sp>
        <p:sp>
          <p:nvSpPr>
            <p:cNvPr id="8" name="A1C above target and glucose lowering required">
              <a:extLst>
                <a:ext uri="{FF2B5EF4-FFF2-40B4-BE49-F238E27FC236}">
                  <a16:creationId xmlns:a16="http://schemas.microsoft.com/office/drawing/2014/main" xmlns="" id="{C3BADFA4-C7CC-8442-A799-67764479CDAA}"/>
                </a:ext>
              </a:extLst>
            </p:cNvPr>
            <p:cNvSpPr/>
            <p:nvPr/>
          </p:nvSpPr>
          <p:spPr>
            <a:xfrm>
              <a:off x="5158554" y="1723114"/>
              <a:ext cx="3238562" cy="293637"/>
            </a:xfrm>
            <a:prstGeom prst="roundRect">
              <a:avLst>
                <a:gd name="adj" fmla="val 14660"/>
              </a:avLst>
            </a:prstGeom>
            <a:solidFill>
              <a:srgbClr val="E8C6B1"/>
            </a:solidFill>
            <a:ln w="12700">
              <a:solidFill>
                <a:srgbClr val="B0161A"/>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lvl1pPr algn="ctr" defTabSz="825500">
                <a:lnSpc>
                  <a:spcPct val="100000"/>
                </a:lnSpc>
                <a:spcBef>
                  <a:spcPts val="0"/>
                </a:spcBef>
                <a:defRPr sz="2400">
                  <a:latin typeface="Helvetica Neue Medium"/>
                  <a:ea typeface="Helvetica Neue Medium"/>
                  <a:cs typeface="Helvetica Neue Medium"/>
                  <a:sym typeface="Helvetica Neue Medium"/>
                </a:defRPr>
              </a:lvl1pPr>
            </a:lstStyle>
            <a:p>
              <a:r>
                <a:rPr sz="1200" dirty="0">
                  <a:latin typeface="Helvetica" pitchFamily="2" charset="0"/>
                </a:rPr>
                <a:t>A1C above target and glucose lowering required</a:t>
              </a:r>
            </a:p>
          </p:txBody>
        </p:sp>
        <p:sp>
          <p:nvSpPr>
            <p:cNvPr id="9" name="CVD, CKD or Heart Failure OR Age &gt;60 with 2 CV risk factors2">
              <a:extLst>
                <a:ext uri="{FF2B5EF4-FFF2-40B4-BE49-F238E27FC236}">
                  <a16:creationId xmlns:a16="http://schemas.microsoft.com/office/drawing/2014/main" xmlns="" id="{26D4BB0D-3C8B-ED47-97FC-E8C7CD75473B}"/>
                </a:ext>
              </a:extLst>
            </p:cNvPr>
            <p:cNvSpPr/>
            <p:nvPr/>
          </p:nvSpPr>
          <p:spPr>
            <a:xfrm>
              <a:off x="1034944" y="1725528"/>
              <a:ext cx="3703688" cy="293637"/>
            </a:xfrm>
            <a:prstGeom prst="roundRect">
              <a:avLst>
                <a:gd name="adj" fmla="val 14660"/>
              </a:avLst>
            </a:prstGeom>
            <a:solidFill>
              <a:srgbClr val="E8C6B1"/>
            </a:solidFill>
            <a:ln w="12700">
              <a:solidFill>
                <a:srgbClr val="B0161A"/>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defRPr sz="2400">
                  <a:latin typeface="Helvetica Neue Medium"/>
                  <a:ea typeface="Helvetica Neue Medium"/>
                  <a:cs typeface="Helvetica Neue Medium"/>
                  <a:sym typeface="Helvetica Neue Medium"/>
                </a:defRPr>
              </a:pPr>
              <a:r>
                <a:rPr lang="en-US" sz="1100" dirty="0">
                  <a:latin typeface="Helvetica" pitchFamily="2" charset="0"/>
                </a:rPr>
                <a:t>AS</a:t>
              </a:r>
              <a:r>
                <a:rPr sz="1100" dirty="0">
                  <a:latin typeface="Helvetica" pitchFamily="2" charset="0"/>
                </a:rPr>
                <a:t>CVD, </a:t>
              </a:r>
              <a:r>
                <a:rPr sz="1200" dirty="0">
                  <a:solidFill>
                    <a:srgbClr val="FF0000"/>
                  </a:solidFill>
                  <a:latin typeface="Helvetica" pitchFamily="2" charset="0"/>
                </a:rPr>
                <a:t>CKD or </a:t>
              </a:r>
              <a:r>
                <a:rPr lang="en-US" sz="1200" dirty="0">
                  <a:solidFill>
                    <a:srgbClr val="FF0000"/>
                  </a:solidFill>
                  <a:latin typeface="Helvetica" pitchFamily="2" charset="0"/>
                </a:rPr>
                <a:t>HF, </a:t>
              </a:r>
              <a:r>
                <a:rPr sz="1200" dirty="0">
                  <a:solidFill>
                    <a:srgbClr val="FF0000"/>
                  </a:solidFill>
                  <a:latin typeface="Helvetica" pitchFamily="2" charset="0"/>
                </a:rPr>
                <a:t>OR Age &gt;60 with 2 CV risk factors</a:t>
              </a:r>
              <a:r>
                <a:rPr sz="1200" baseline="31999" dirty="0">
                  <a:solidFill>
                    <a:srgbClr val="FF0000"/>
                  </a:solidFill>
                  <a:latin typeface="Helvetica" pitchFamily="2" charset="0"/>
                </a:rPr>
                <a:t>2</a:t>
              </a:r>
              <a:endParaRPr sz="1100" baseline="31999" dirty="0">
                <a:solidFill>
                  <a:srgbClr val="FF0000"/>
                </a:solidFill>
                <a:latin typeface="Helvetica" pitchFamily="2" charset="0"/>
              </a:endParaRPr>
            </a:p>
          </p:txBody>
        </p:sp>
        <p:sp>
          <p:nvSpPr>
            <p:cNvPr id="10" name="ADD or SUBSTITUTE AHA…">
              <a:extLst>
                <a:ext uri="{FF2B5EF4-FFF2-40B4-BE49-F238E27FC236}">
                  <a16:creationId xmlns:a16="http://schemas.microsoft.com/office/drawing/2014/main" xmlns="" id="{DEE893E7-A46D-BA43-8207-98DB8960C8C4}"/>
                </a:ext>
              </a:extLst>
            </p:cNvPr>
            <p:cNvSpPr/>
            <p:nvPr/>
          </p:nvSpPr>
          <p:spPr>
            <a:xfrm>
              <a:off x="1034943" y="2146837"/>
              <a:ext cx="3703688" cy="422755"/>
            </a:xfrm>
            <a:prstGeom prst="roundRect">
              <a:avLst>
                <a:gd name="adj" fmla="val 32005"/>
              </a:avLst>
            </a:prstGeom>
            <a:solidFill>
              <a:srgbClr val="D7E4C7">
                <a:alpha val="50404"/>
              </a:srgbClr>
            </a:solidFill>
            <a:ln w="12700">
              <a:solidFill>
                <a:srgbClr val="7DA74C"/>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defRPr sz="2400">
                  <a:latin typeface="Helvetica Neue Medium"/>
                  <a:ea typeface="Helvetica Neue Medium"/>
                  <a:cs typeface="Helvetica Neue Medium"/>
                  <a:sym typeface="Helvetica Neue Medium"/>
                </a:defRPr>
              </a:pPr>
              <a:r>
                <a:rPr sz="1200" dirty="0">
                  <a:latin typeface="Helvetica" pitchFamily="2" charset="0"/>
                </a:rPr>
                <a:t>ADD or </a:t>
              </a:r>
              <a:r>
                <a:rPr sz="1400" dirty="0">
                  <a:solidFill>
                    <a:srgbClr val="FF0000"/>
                  </a:solidFill>
                  <a:latin typeface="Helvetica" pitchFamily="2" charset="0"/>
                </a:rPr>
                <a:t>SUBSTITUTE</a:t>
              </a:r>
              <a:r>
                <a:rPr sz="1200" dirty="0">
                  <a:latin typeface="Helvetica" pitchFamily="2" charset="0"/>
                </a:rPr>
                <a:t> AHA </a:t>
              </a:r>
            </a:p>
            <a:p>
              <a:pPr algn="ctr" defTabSz="309563">
                <a:lnSpc>
                  <a:spcPct val="100000"/>
                </a:lnSpc>
                <a:spcBef>
                  <a:spcPts val="0"/>
                </a:spcBef>
                <a:defRPr sz="2400">
                  <a:latin typeface="Helvetica Neue Medium"/>
                  <a:ea typeface="Helvetica Neue Medium"/>
                  <a:cs typeface="Helvetica Neue Medium"/>
                  <a:sym typeface="Helvetica Neue Medium"/>
                </a:defRPr>
              </a:pPr>
              <a:r>
                <a:rPr sz="1200" dirty="0">
                  <a:latin typeface="Helvetica" pitchFamily="2" charset="0"/>
                </a:rPr>
                <a:t>with demonstrated </a:t>
              </a:r>
              <a:r>
                <a:rPr sz="1200" dirty="0">
                  <a:solidFill>
                    <a:srgbClr val="FF0000"/>
                  </a:solidFill>
                  <a:latin typeface="Helvetica" pitchFamily="2" charset="0"/>
                </a:rPr>
                <a:t>cardiorenal</a:t>
              </a:r>
              <a:r>
                <a:rPr sz="1200" dirty="0">
                  <a:latin typeface="Helvetica" pitchFamily="2" charset="0"/>
                </a:rPr>
                <a:t> benefits (see Fig 2b)</a:t>
              </a:r>
            </a:p>
          </p:txBody>
        </p:sp>
        <p:sp>
          <p:nvSpPr>
            <p:cNvPr id="11" name="ADD or SUBSTITUTE AHA3…">
              <a:extLst>
                <a:ext uri="{FF2B5EF4-FFF2-40B4-BE49-F238E27FC236}">
                  <a16:creationId xmlns:a16="http://schemas.microsoft.com/office/drawing/2014/main" xmlns="" id="{4AD176A4-B249-CB40-8642-B0B61E73075D}"/>
                </a:ext>
              </a:extLst>
            </p:cNvPr>
            <p:cNvSpPr/>
            <p:nvPr/>
          </p:nvSpPr>
          <p:spPr>
            <a:xfrm>
              <a:off x="5158553" y="2146707"/>
              <a:ext cx="3238558" cy="422885"/>
            </a:xfrm>
            <a:prstGeom prst="roundRect">
              <a:avLst>
                <a:gd name="adj" fmla="val 31995"/>
              </a:avLst>
            </a:prstGeom>
            <a:solidFill>
              <a:srgbClr val="F0EAF3"/>
            </a:solidFill>
            <a:ln w="12700">
              <a:solidFill>
                <a:srgbClr val="834A84"/>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defRPr sz="2400">
                  <a:latin typeface="Helvetica Neue Medium"/>
                  <a:ea typeface="Helvetica Neue Medium"/>
                  <a:cs typeface="Helvetica Neue Medium"/>
                  <a:sym typeface="Helvetica Neue Medium"/>
                </a:defRPr>
              </a:pPr>
              <a:r>
                <a:rPr sz="1200" dirty="0">
                  <a:latin typeface="Helvetica" pitchFamily="2" charset="0"/>
                </a:rPr>
                <a:t>ADD or SUBSTITUTE AHA</a:t>
              </a:r>
              <a:r>
                <a:rPr sz="1200" baseline="31999" dirty="0">
                  <a:latin typeface="Helvetica" pitchFamily="2" charset="0"/>
                </a:rPr>
                <a:t>3</a:t>
              </a:r>
            </a:p>
            <a:p>
              <a:pPr algn="ctr" defTabSz="309563">
                <a:lnSpc>
                  <a:spcPct val="100000"/>
                </a:lnSpc>
                <a:spcBef>
                  <a:spcPts val="0"/>
                </a:spcBef>
                <a:defRPr sz="2400">
                  <a:latin typeface="Helvetica Neue Medium"/>
                  <a:ea typeface="Helvetica Neue Medium"/>
                  <a:cs typeface="Helvetica Neue Medium"/>
                  <a:sym typeface="Helvetica Neue Medium"/>
                </a:defRPr>
              </a:pPr>
              <a:r>
                <a:rPr sz="1200" dirty="0">
                  <a:latin typeface="Helvetica" pitchFamily="2" charset="0"/>
                </a:rPr>
                <a:t>according to clinical priorities</a:t>
              </a:r>
              <a:r>
                <a:rPr sz="1200" baseline="31999" dirty="0">
                  <a:latin typeface="Helvetica" pitchFamily="2" charset="0"/>
                </a:rPr>
                <a:t>4</a:t>
              </a:r>
            </a:p>
            <a:p>
              <a:pPr algn="ctr" defTabSz="309563">
                <a:lnSpc>
                  <a:spcPct val="100000"/>
                </a:lnSpc>
                <a:spcBef>
                  <a:spcPts val="0"/>
                </a:spcBef>
                <a:defRPr sz="2400">
                  <a:latin typeface="Helvetica Neue Medium"/>
                  <a:ea typeface="Helvetica Neue Medium"/>
                  <a:cs typeface="Helvetica Neue Medium"/>
                  <a:sym typeface="Helvetica Neue Medium"/>
                </a:defRPr>
              </a:pPr>
              <a:r>
                <a:rPr sz="600" dirty="0">
                  <a:latin typeface="Helvetica" pitchFamily="2" charset="0"/>
                </a:rPr>
                <a:t>start insulin for symptomatic hyperglycemia and/or metabolic decompensation (fig 3)</a:t>
              </a:r>
            </a:p>
          </p:txBody>
        </p:sp>
        <p:cxnSp>
          <p:nvCxnSpPr>
            <p:cNvPr id="12" name="Connection Line">
              <a:extLst>
                <a:ext uri="{FF2B5EF4-FFF2-40B4-BE49-F238E27FC236}">
                  <a16:creationId xmlns:a16="http://schemas.microsoft.com/office/drawing/2014/main" xmlns="" id="{D7165358-1BD6-0D46-B4AB-C77825C24D72}"/>
                </a:ext>
              </a:extLst>
            </p:cNvPr>
            <p:cNvCxnSpPr>
              <a:cxnSpLocks/>
              <a:stCxn id="8" idx="2"/>
              <a:endCxn id="11" idx="0"/>
            </p:cNvCxnSpPr>
            <p:nvPr/>
          </p:nvCxnSpPr>
          <p:spPr>
            <a:xfrm flipH="1">
              <a:off x="6777832" y="2016751"/>
              <a:ext cx="3" cy="129956"/>
            </a:xfrm>
            <a:prstGeom prst="straightConnector1">
              <a:avLst/>
            </a:prstGeom>
            <a:ln w="12700">
              <a:solidFill>
                <a:srgbClr val="000000"/>
              </a:solidFill>
              <a:miter lim="400000"/>
              <a:tailEnd type="triangle"/>
            </a:ln>
          </p:spPr>
        </p:cxnSp>
        <p:cxnSp>
          <p:nvCxnSpPr>
            <p:cNvPr id="13" name="Connection Line">
              <a:extLst>
                <a:ext uri="{FF2B5EF4-FFF2-40B4-BE49-F238E27FC236}">
                  <a16:creationId xmlns:a16="http://schemas.microsoft.com/office/drawing/2014/main" xmlns="" id="{F92EC59F-2795-374D-89F2-AFA07267C02E}"/>
                </a:ext>
              </a:extLst>
            </p:cNvPr>
            <p:cNvCxnSpPr>
              <a:cxnSpLocks/>
              <a:stCxn id="9" idx="2"/>
              <a:endCxn id="10" idx="0"/>
            </p:cNvCxnSpPr>
            <p:nvPr/>
          </p:nvCxnSpPr>
          <p:spPr>
            <a:xfrm flipH="1">
              <a:off x="2886788" y="2019165"/>
              <a:ext cx="1" cy="127672"/>
            </a:xfrm>
            <a:prstGeom prst="straightConnector1">
              <a:avLst/>
            </a:prstGeom>
            <a:ln w="12700">
              <a:solidFill>
                <a:srgbClr val="000000"/>
              </a:solidFill>
              <a:miter lim="400000"/>
              <a:tailEnd type="triangle"/>
            </a:ln>
          </p:spPr>
        </p:cxnSp>
      </p:grpSp>
      <p:sp>
        <p:nvSpPr>
          <p:cNvPr id="36" name="Rectangle 35">
            <a:extLst>
              <a:ext uri="{FF2B5EF4-FFF2-40B4-BE49-F238E27FC236}">
                <a16:creationId xmlns:a16="http://schemas.microsoft.com/office/drawing/2014/main" xmlns="" id="{F389FA88-9DF6-BB41-90B3-8DDA9A56DB11}"/>
              </a:ext>
            </a:extLst>
          </p:cNvPr>
          <p:cNvSpPr/>
          <p:nvPr/>
        </p:nvSpPr>
        <p:spPr>
          <a:xfrm>
            <a:off x="2483768" y="4420741"/>
            <a:ext cx="4008638" cy="738664"/>
          </a:xfrm>
          <a:prstGeom prst="rect">
            <a:avLst/>
          </a:prstGeom>
        </p:spPr>
        <p:txBody>
          <a:bodyPr wrap="square" lIns="72000">
            <a:spAutoFit/>
          </a:bodyPr>
          <a:lstStyle/>
          <a:p>
            <a:pPr marL="166688" indent="-166688">
              <a:lnSpc>
                <a:spcPct val="100000"/>
              </a:lnSpc>
              <a:buSzPct val="100000"/>
              <a:buAutoNum type="arabicPeriod"/>
              <a:defRPr sz="1400"/>
            </a:pPr>
            <a:r>
              <a:rPr lang="en-CA" sz="600" dirty="0"/>
              <a:t>Changes in clinical status may necessitate adjustment of glycemic targets and/or deprescribing</a:t>
            </a:r>
          </a:p>
          <a:p>
            <a:pPr marL="166688" indent="-166688">
              <a:lnSpc>
                <a:spcPct val="100000"/>
              </a:lnSpc>
              <a:buSzPct val="100000"/>
              <a:buAutoNum type="arabicPeriod"/>
              <a:defRPr sz="1400"/>
            </a:pPr>
            <a:r>
              <a:rPr lang="en-CA" sz="600" dirty="0"/>
              <a:t>Tobacco use; dyslipidemia (use of lipid modifying therapy or a documented untreated LDL ≥3.4 mmol/L, or HDL-C &lt;1.0 mmol/L for men and &lt;1.3 mmol/L for women, or triglycerides ≥2.3 mmol/L); or hypertension (use of blood pressure drug or untreated SBP ≥140 mm Hg or DBP ≥95 mmHg)</a:t>
            </a:r>
          </a:p>
          <a:p>
            <a:pPr marL="166688" indent="-166688">
              <a:lnSpc>
                <a:spcPct val="100000"/>
              </a:lnSpc>
              <a:buSzPct val="100000"/>
              <a:buAutoNum type="arabicPeriod"/>
              <a:defRPr sz="1400"/>
            </a:pPr>
            <a:r>
              <a:rPr lang="en-CA" sz="600" dirty="0"/>
              <a:t>All AHA’s have Grade A evidence for effectiveness to reduce blood glucose levels</a:t>
            </a:r>
          </a:p>
          <a:p>
            <a:pPr marL="166688" indent="-166688">
              <a:lnSpc>
                <a:spcPct val="100000"/>
              </a:lnSpc>
              <a:buSzPct val="100000"/>
              <a:buAutoNum type="arabicPeriod"/>
              <a:defRPr sz="1400"/>
            </a:pPr>
            <a:r>
              <a:rPr lang="en-CA" sz="600" dirty="0"/>
              <a:t>Consider degree of hyperglycemia, costs and coverage, renal function, comorbidity, side effect profile, and potential for pregnancy</a:t>
            </a:r>
          </a:p>
        </p:txBody>
      </p:sp>
      <p:cxnSp>
        <p:nvCxnSpPr>
          <p:cNvPr id="18" name="Straight Arrow Connector 17">
            <a:extLst>
              <a:ext uri="{FF2B5EF4-FFF2-40B4-BE49-F238E27FC236}">
                <a16:creationId xmlns:a16="http://schemas.microsoft.com/office/drawing/2014/main" xmlns="" id="{AFDB86A7-446D-314D-940C-D4C164C40126}"/>
              </a:ext>
            </a:extLst>
          </p:cNvPr>
          <p:cNvCxnSpPr>
            <a:cxnSpLocks/>
          </p:cNvCxnSpPr>
          <p:nvPr/>
        </p:nvCxnSpPr>
        <p:spPr>
          <a:xfrm>
            <a:off x="539552" y="3186545"/>
            <a:ext cx="24532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xmlns="" id="{A28F30F5-1BFE-D34A-B1CD-EF41E6423DC4}"/>
              </a:ext>
            </a:extLst>
          </p:cNvPr>
          <p:cNvSpPr txBox="1"/>
          <p:nvPr/>
        </p:nvSpPr>
        <p:spPr>
          <a:xfrm>
            <a:off x="-17534" y="2976745"/>
            <a:ext cx="773110" cy="369332"/>
          </a:xfrm>
          <a:prstGeom prst="rect">
            <a:avLst/>
          </a:prstGeom>
          <a:noFill/>
        </p:spPr>
        <p:txBody>
          <a:bodyPr wrap="square" rtlCol="0">
            <a:spAutoFit/>
          </a:bodyPr>
          <a:lstStyle/>
          <a:p>
            <a:r>
              <a:rPr lang="en-US" b="1" dirty="0">
                <a:solidFill>
                  <a:srgbClr val="FF0000"/>
                </a:solidFill>
              </a:rPr>
              <a:t>NEW</a:t>
            </a:r>
          </a:p>
        </p:txBody>
      </p:sp>
      <p:cxnSp>
        <p:nvCxnSpPr>
          <p:cNvPr id="24" name="Straight Arrow Connector 23">
            <a:extLst>
              <a:ext uri="{FF2B5EF4-FFF2-40B4-BE49-F238E27FC236}">
                <a16:creationId xmlns:a16="http://schemas.microsoft.com/office/drawing/2014/main" xmlns="" id="{18D00A29-2E11-0F47-A458-A73126288D74}"/>
              </a:ext>
            </a:extLst>
          </p:cNvPr>
          <p:cNvCxnSpPr>
            <a:cxnSpLocks/>
          </p:cNvCxnSpPr>
          <p:nvPr/>
        </p:nvCxnSpPr>
        <p:spPr>
          <a:xfrm>
            <a:off x="539552" y="3939902"/>
            <a:ext cx="24532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xmlns="" id="{B3FE607E-457F-F745-8AAE-07594838BDFF}"/>
              </a:ext>
            </a:extLst>
          </p:cNvPr>
          <p:cNvSpPr txBox="1"/>
          <p:nvPr/>
        </p:nvSpPr>
        <p:spPr>
          <a:xfrm>
            <a:off x="-18700" y="3726811"/>
            <a:ext cx="773110" cy="369332"/>
          </a:xfrm>
          <a:prstGeom prst="rect">
            <a:avLst/>
          </a:prstGeom>
          <a:noFill/>
        </p:spPr>
        <p:txBody>
          <a:bodyPr wrap="square" rtlCol="0">
            <a:spAutoFit/>
          </a:bodyPr>
          <a:lstStyle/>
          <a:p>
            <a:r>
              <a:rPr lang="en-US" b="1" dirty="0">
                <a:solidFill>
                  <a:srgbClr val="FF0000"/>
                </a:solidFill>
              </a:rPr>
              <a:t>NEW</a:t>
            </a:r>
          </a:p>
        </p:txBody>
      </p:sp>
      <p:cxnSp>
        <p:nvCxnSpPr>
          <p:cNvPr id="26" name="Straight Arrow Connector 25">
            <a:extLst>
              <a:ext uri="{FF2B5EF4-FFF2-40B4-BE49-F238E27FC236}">
                <a16:creationId xmlns:a16="http://schemas.microsoft.com/office/drawing/2014/main" xmlns="" id="{8A3BAF36-8647-904F-A360-7B79FE4F5DB7}"/>
              </a:ext>
            </a:extLst>
          </p:cNvPr>
          <p:cNvCxnSpPr>
            <a:cxnSpLocks/>
          </p:cNvCxnSpPr>
          <p:nvPr/>
        </p:nvCxnSpPr>
        <p:spPr>
          <a:xfrm flipH="1">
            <a:off x="6185170" y="1675200"/>
            <a:ext cx="24938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xmlns="" id="{3773B8FE-C3AE-2D41-BFDD-A7C84E14E051}"/>
              </a:ext>
            </a:extLst>
          </p:cNvPr>
          <p:cNvSpPr txBox="1"/>
          <p:nvPr/>
        </p:nvSpPr>
        <p:spPr>
          <a:xfrm>
            <a:off x="6386538" y="1475549"/>
            <a:ext cx="733123" cy="369332"/>
          </a:xfrm>
          <a:prstGeom prst="rect">
            <a:avLst/>
          </a:prstGeom>
          <a:noFill/>
        </p:spPr>
        <p:txBody>
          <a:bodyPr wrap="square" rtlCol="0">
            <a:spAutoFit/>
          </a:bodyPr>
          <a:lstStyle/>
          <a:p>
            <a:r>
              <a:rPr lang="en-US" b="1" dirty="0">
                <a:solidFill>
                  <a:srgbClr val="FF0000"/>
                </a:solidFill>
              </a:rPr>
              <a:t>NEW</a:t>
            </a:r>
          </a:p>
        </p:txBody>
      </p:sp>
      <p:sp>
        <p:nvSpPr>
          <p:cNvPr id="17" name="Title 16">
            <a:extLst>
              <a:ext uri="{FF2B5EF4-FFF2-40B4-BE49-F238E27FC236}">
                <a16:creationId xmlns:a16="http://schemas.microsoft.com/office/drawing/2014/main" xmlns="" id="{B56114D4-A3C4-6845-968A-10065CDF8CDC}"/>
              </a:ext>
            </a:extLst>
          </p:cNvPr>
          <p:cNvSpPr>
            <a:spLocks noGrp="1"/>
          </p:cNvSpPr>
          <p:nvPr>
            <p:ph type="title"/>
          </p:nvPr>
        </p:nvSpPr>
        <p:spPr/>
        <p:txBody>
          <a:bodyPr>
            <a:normAutofit/>
          </a:bodyPr>
          <a:lstStyle/>
          <a:p>
            <a:r>
              <a:rPr lang="en-US" sz="2400" kern="0" dirty="0">
                <a:latin typeface="Open Sans"/>
                <a:cs typeface="Arial" charset="0"/>
                <a:sym typeface="Open Sans"/>
              </a:rPr>
              <a:t>Update: Reviewing, Adjusting or Advancing Therapy</a:t>
            </a:r>
            <a:endParaRPr lang="en-US" sz="2400" dirty="0"/>
          </a:p>
        </p:txBody>
      </p:sp>
      <p:sp>
        <p:nvSpPr>
          <p:cNvPr id="28" name="Shape 381">
            <a:extLst>
              <a:ext uri="{FF2B5EF4-FFF2-40B4-BE49-F238E27FC236}">
                <a16:creationId xmlns:a16="http://schemas.microsoft.com/office/drawing/2014/main" xmlns="" id="{C61FD6ED-57D7-4047-8F6E-3199C3C6459C}"/>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1206993581"/>
      </p:ext>
    </p:extLst>
  </p:cSld>
  <p:clrMapOvr>
    <a:masterClrMapping/>
  </p:clrMapOvr>
  <mc:AlternateContent xmlns:mc="http://schemas.openxmlformats.org/markup-compatibility/2006" xmlns:p14="http://schemas.microsoft.com/office/powerpoint/2010/main">
    <mc:Choice Requires="p14">
      <p:transition spd="slow" p14:dur="2000" advTm="44200"/>
    </mc:Choice>
    <mc:Fallback xmlns="">
      <p:transition spd="slow" advTm="442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7" name="Shape 380"/>
          <p:cNvSpPr txBox="1">
            <a:spLocks noGrp="1"/>
          </p:cNvSpPr>
          <p:nvPr>
            <p:ph idx="1"/>
          </p:nvPr>
        </p:nvSpPr>
        <p:spPr>
          <a:xfrm>
            <a:off x="455472" y="1059582"/>
            <a:ext cx="8229600" cy="3603847"/>
          </a:xfrm>
        </p:spPr>
        <p:txBody>
          <a:bodyPr lIns="84200" tIns="42100" rIns="84200" bIns="42100">
            <a:normAutofit fontScale="92500"/>
          </a:bodyPr>
          <a:lstStyle/>
          <a:p>
            <a:r>
              <a:rPr lang="en-US" sz="2400" b="1" dirty="0">
                <a:sym typeface="Open Sans"/>
              </a:rPr>
              <a:t>Updated algorithm </a:t>
            </a:r>
            <a:r>
              <a:rPr lang="en-US" sz="2400" dirty="0">
                <a:sym typeface="Open Sans"/>
              </a:rPr>
              <a:t>on management of type 2 diabetes</a:t>
            </a:r>
          </a:p>
          <a:p>
            <a:r>
              <a:rPr lang="en-US" sz="2400" b="1" dirty="0">
                <a:sym typeface="Open Sans"/>
              </a:rPr>
              <a:t>New recommendations for GLP1-RA or SGLT2i</a:t>
            </a:r>
          </a:p>
          <a:p>
            <a:pPr lvl="1">
              <a:buFont typeface="Wingdings" pitchFamily="2" charset="2"/>
              <a:buChar char="§"/>
            </a:pPr>
            <a:r>
              <a:rPr lang="en-US" sz="2400" b="1" dirty="0">
                <a:sym typeface="Open Sans"/>
              </a:rPr>
              <a:t>Cardio-renal protection in high risk populations, even if A1c at target</a:t>
            </a:r>
          </a:p>
          <a:p>
            <a:pPr lvl="2">
              <a:buFont typeface="Wingdings" pitchFamily="2" charset="2"/>
              <a:buChar char="§"/>
            </a:pPr>
            <a:r>
              <a:rPr lang="en-US" dirty="0">
                <a:sym typeface="Open Sans"/>
              </a:rPr>
              <a:t>ASCVD, CHF, CKD </a:t>
            </a:r>
          </a:p>
          <a:p>
            <a:pPr lvl="2">
              <a:buFont typeface="Wingdings" pitchFamily="2" charset="2"/>
              <a:buChar char="§"/>
            </a:pPr>
            <a:r>
              <a:rPr lang="en-US" dirty="0">
                <a:sym typeface="Open Sans"/>
              </a:rPr>
              <a:t>&gt;60 years with multiple risk factors</a:t>
            </a:r>
          </a:p>
          <a:p>
            <a:pPr lvl="1">
              <a:buFont typeface="Wingdings" pitchFamily="2" charset="2"/>
              <a:buChar char="§"/>
            </a:pPr>
            <a:r>
              <a:rPr lang="en-US" sz="2400" b="1" dirty="0">
                <a:sym typeface="Open Sans"/>
              </a:rPr>
              <a:t>If avoidance of hypoglycemia and weight loss are priorities</a:t>
            </a:r>
          </a:p>
          <a:p>
            <a:r>
              <a:rPr lang="en-US" sz="2400" b="1" dirty="0">
                <a:sym typeface="Open Sans"/>
              </a:rPr>
              <a:t>Updated tables </a:t>
            </a:r>
            <a:r>
              <a:rPr lang="en-US" sz="2400" dirty="0">
                <a:sym typeface="Open Sans"/>
              </a:rPr>
              <a:t>of major outcome trials</a:t>
            </a:r>
          </a:p>
          <a:p>
            <a:r>
              <a:rPr lang="en-US" sz="2400" dirty="0">
                <a:sym typeface="Open Sans"/>
              </a:rPr>
              <a:t>Additional information promoting </a:t>
            </a:r>
            <a:r>
              <a:rPr lang="en-US" sz="2400" b="1" dirty="0">
                <a:sym typeface="Open Sans"/>
              </a:rPr>
              <a:t>safe use of AHAs</a:t>
            </a:r>
          </a:p>
        </p:txBody>
      </p:sp>
      <p:sp>
        <p:nvSpPr>
          <p:cNvPr id="308226" name="Shape 379"/>
          <p:cNvSpPr txBox="1">
            <a:spLocks noGrp="1"/>
          </p:cNvSpPr>
          <p:nvPr>
            <p:ph type="title"/>
          </p:nvPr>
        </p:nvSpPr>
        <p:spPr>
          <a:xfrm>
            <a:off x="457200" y="30066"/>
            <a:ext cx="8229600" cy="593137"/>
          </a:xfrm>
        </p:spPr>
        <p:txBody>
          <a:bodyPr lIns="84200" tIns="42100" rIns="84200" bIns="42100">
            <a:normAutofit/>
          </a:bodyPr>
          <a:lstStyle/>
          <a:p>
            <a:r>
              <a:rPr lang="en-US" dirty="0">
                <a:sym typeface="Open Sans"/>
              </a:rPr>
              <a:t>Key Changes</a:t>
            </a:r>
          </a:p>
        </p:txBody>
      </p:sp>
      <p:sp>
        <p:nvSpPr>
          <p:cNvPr id="308228" name="Shape 381"/>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
        <p:nvSpPr>
          <p:cNvPr id="308230" name="Rectangle 6"/>
          <p:cNvSpPr>
            <a:spLocks noChangeArrowheads="1"/>
          </p:cNvSpPr>
          <p:nvPr/>
        </p:nvSpPr>
        <p:spPr bwMode="auto">
          <a:xfrm>
            <a:off x="107504" y="4876006"/>
            <a:ext cx="6480720" cy="338554"/>
          </a:xfrm>
          <a:prstGeom prst="rect">
            <a:avLst/>
          </a:prstGeom>
          <a:noFill/>
          <a:ln w="9525">
            <a:noFill/>
            <a:miter lim="800000"/>
            <a:headEnd/>
            <a:tailEnd/>
          </a:ln>
        </p:spPr>
        <p:txBody>
          <a:bodyPr wrap="square">
            <a:spAutoFit/>
          </a:bodyPr>
          <a:lstStyle/>
          <a:p>
            <a:r>
              <a:rPr lang="en-US" sz="800" dirty="0">
                <a:solidFill>
                  <a:schemeClr val="tx1"/>
                </a:solidFill>
                <a:latin typeface="Calibri" pitchFamily="34" charset="0"/>
                <a:ea typeface="MS PGothic" pitchFamily="34" charset="-128"/>
              </a:rPr>
              <a:t>GLP1-RA, glucagon-like peptide 1 receptor agonist; SGLT2i, sodium glucose cotransporter 2 inhibitor; ASCVD, atherosclerotic cardiovascular disease; CHF, congestive heart failure; CKD, chronic kidney disease </a:t>
            </a:r>
            <a:endParaRPr lang="en-CA" sz="800" dirty="0">
              <a:solidFill>
                <a:schemeClr val="tx1"/>
              </a:solidFill>
              <a:latin typeface="Calibri" pitchFamily="34" charset="0"/>
              <a:ea typeface="MS PGothic" pitchFamily="34" charset="-128"/>
            </a:endParaRPr>
          </a:p>
        </p:txBody>
      </p:sp>
    </p:spTree>
    <p:extLst>
      <p:ext uri="{BB962C8B-B14F-4D97-AF65-F5344CB8AC3E}">
        <p14:creationId xmlns:p14="http://schemas.microsoft.com/office/powerpoint/2010/main" val="177551401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BE6822B7-2425-4844-B5DE-7F2B868CEC18}"/>
              </a:ext>
            </a:extLst>
          </p:cNvPr>
          <p:cNvPicPr>
            <a:picLocks noChangeAspect="1"/>
          </p:cNvPicPr>
          <p:nvPr/>
        </p:nvPicPr>
        <p:blipFill>
          <a:blip r:embed="rId4" cstate="print"/>
          <a:stretch>
            <a:fillRect/>
          </a:stretch>
        </p:blipFill>
        <p:spPr>
          <a:xfrm>
            <a:off x="3420621" y="725710"/>
            <a:ext cx="5513829" cy="3692080"/>
          </a:xfrm>
          <a:prstGeom prst="rect">
            <a:avLst/>
          </a:prstGeom>
        </p:spPr>
      </p:pic>
      <p:sp>
        <p:nvSpPr>
          <p:cNvPr id="5" name="Rectangle 4">
            <a:extLst>
              <a:ext uri="{FF2B5EF4-FFF2-40B4-BE49-F238E27FC236}">
                <a16:creationId xmlns:a16="http://schemas.microsoft.com/office/drawing/2014/main" xmlns="" id="{76E7AF84-587C-F741-B389-A976EF034D7A}"/>
              </a:ext>
            </a:extLst>
          </p:cNvPr>
          <p:cNvSpPr/>
          <p:nvPr/>
        </p:nvSpPr>
        <p:spPr>
          <a:xfrm>
            <a:off x="447774" y="4534067"/>
            <a:ext cx="6971122" cy="320601"/>
          </a:xfrm>
          <a:prstGeom prst="rect">
            <a:avLst/>
          </a:prstGeom>
        </p:spPr>
        <p:txBody>
          <a:bodyPr wrap="square">
            <a:spAutoFit/>
          </a:bodyPr>
          <a:lstStyle/>
          <a:p>
            <a:pPr>
              <a:lnSpc>
                <a:spcPct val="100000"/>
              </a:lnSpc>
              <a:spcBef>
                <a:spcPts val="113"/>
              </a:spcBef>
              <a:buSzPct val="100000"/>
              <a:defRPr sz="1400"/>
            </a:pPr>
            <a:r>
              <a:rPr lang="en-CA" sz="700" dirty="0"/>
              <a:t>** In CV outcome trials performed in people with ASCVD, CKD, HF or at high CV risk</a:t>
            </a:r>
          </a:p>
          <a:p>
            <a:pPr>
              <a:lnSpc>
                <a:spcPct val="100000"/>
              </a:lnSpc>
              <a:spcBef>
                <a:spcPts val="113"/>
              </a:spcBef>
              <a:buSzPct val="100000"/>
              <a:defRPr sz="1400"/>
            </a:pPr>
            <a:r>
              <a:rPr lang="en-CA" sz="700" dirty="0"/>
              <a:t>*** VERTIS (CV outcome trial for ertugliflozin) presented at ADA June 2020 showed non-inferiority for MACE. Manuscript not published at time of writing.</a:t>
            </a:r>
          </a:p>
        </p:txBody>
      </p:sp>
      <p:cxnSp>
        <p:nvCxnSpPr>
          <p:cNvPr id="7" name="Straight Connector 6">
            <a:extLst>
              <a:ext uri="{FF2B5EF4-FFF2-40B4-BE49-F238E27FC236}">
                <a16:creationId xmlns:a16="http://schemas.microsoft.com/office/drawing/2014/main" xmlns="" id="{49BD57AC-D249-6647-9F1E-B160F2418C72}"/>
              </a:ext>
            </a:extLst>
          </p:cNvPr>
          <p:cNvCxnSpPr>
            <a:cxnSpLocks/>
          </p:cNvCxnSpPr>
          <p:nvPr/>
        </p:nvCxnSpPr>
        <p:spPr>
          <a:xfrm>
            <a:off x="5250730" y="1939208"/>
            <a:ext cx="0" cy="2478582"/>
          </a:xfrm>
          <a:prstGeom prst="line">
            <a:avLst/>
          </a:prstGeom>
          <a:ln>
            <a:solidFill>
              <a:schemeClr val="accent5"/>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FF3A6B1C-11F9-1C46-9471-696A382C45AF}"/>
              </a:ext>
            </a:extLst>
          </p:cNvPr>
          <p:cNvCxnSpPr>
            <a:cxnSpLocks/>
          </p:cNvCxnSpPr>
          <p:nvPr/>
        </p:nvCxnSpPr>
        <p:spPr>
          <a:xfrm>
            <a:off x="7091099" y="1939207"/>
            <a:ext cx="0" cy="2478583"/>
          </a:xfrm>
          <a:prstGeom prst="line">
            <a:avLst/>
          </a:prstGeom>
          <a:ln>
            <a:solidFill>
              <a:schemeClr val="accent5"/>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xmlns="" id="{34BBD63F-FE66-F747-A7C3-119A9CBD8AAC}"/>
              </a:ext>
            </a:extLst>
          </p:cNvPr>
          <p:cNvSpPr/>
          <p:nvPr/>
        </p:nvSpPr>
        <p:spPr>
          <a:xfrm>
            <a:off x="447774" y="1158542"/>
            <a:ext cx="2432097" cy="2826415"/>
          </a:xfrm>
          <a:prstGeom prst="rect">
            <a:avLst/>
          </a:prstGeom>
        </p:spPr>
        <p:txBody>
          <a:bodyPr wrap="square">
            <a:spAutoFit/>
          </a:bodyPr>
          <a:lstStyle/>
          <a:p>
            <a:pPr>
              <a:lnSpc>
                <a:spcPct val="100000"/>
              </a:lnSpc>
              <a:spcBef>
                <a:spcPts val="113"/>
              </a:spcBef>
              <a:buSzPct val="100000"/>
              <a:defRPr sz="1400"/>
            </a:pPr>
            <a:r>
              <a:rPr lang="en-CA" sz="1600" baseline="30000" dirty="0"/>
              <a:t>††</a:t>
            </a:r>
            <a:r>
              <a:rPr lang="en-CA" sz="1600" dirty="0"/>
              <a:t> All AHA’s have Grade A evidence for effectiveness to reduce blood glucose levels</a:t>
            </a:r>
          </a:p>
          <a:p>
            <a:pPr>
              <a:lnSpc>
                <a:spcPct val="100000"/>
              </a:lnSpc>
              <a:spcBef>
                <a:spcPts val="113"/>
              </a:spcBef>
              <a:buSzPct val="100000"/>
              <a:defRPr sz="1400"/>
            </a:pPr>
            <a:endParaRPr lang="en-CA" sz="1600" dirty="0"/>
          </a:p>
          <a:p>
            <a:pPr>
              <a:lnSpc>
                <a:spcPct val="100000"/>
              </a:lnSpc>
              <a:spcBef>
                <a:spcPts val="113"/>
              </a:spcBef>
              <a:buSzPct val="100000"/>
              <a:defRPr sz="1400"/>
            </a:pPr>
            <a:r>
              <a:rPr lang="en-CA" sz="1600" baseline="30000" dirty="0"/>
              <a:t>†††</a:t>
            </a:r>
            <a:r>
              <a:rPr lang="en-CA" sz="1600" dirty="0"/>
              <a:t> Consider degree of hyperglycemia, costs and coverage, renal function, comorbidity, side effect profile, and potential for pregnancy</a:t>
            </a:r>
          </a:p>
        </p:txBody>
      </p:sp>
      <p:sp>
        <p:nvSpPr>
          <p:cNvPr id="6" name="TextBox 5">
            <a:extLst>
              <a:ext uri="{FF2B5EF4-FFF2-40B4-BE49-F238E27FC236}">
                <a16:creationId xmlns:a16="http://schemas.microsoft.com/office/drawing/2014/main" xmlns="" id="{69AAFB44-5D1C-B043-8609-A94A92F04052}"/>
              </a:ext>
            </a:extLst>
          </p:cNvPr>
          <p:cNvSpPr txBox="1"/>
          <p:nvPr/>
        </p:nvSpPr>
        <p:spPr>
          <a:xfrm>
            <a:off x="3419872" y="973876"/>
            <a:ext cx="5442558" cy="369332"/>
          </a:xfrm>
          <a:prstGeom prst="rect">
            <a:avLst/>
          </a:prstGeom>
          <a:solidFill>
            <a:srgbClr val="00B0F0"/>
          </a:solidFill>
          <a:ln>
            <a:solidFill>
              <a:schemeClr val="tx1"/>
            </a:solidFill>
          </a:ln>
        </p:spPr>
        <p:txBody>
          <a:bodyPr wrap="square" rtlCol="0">
            <a:spAutoFit/>
          </a:bodyPr>
          <a:lstStyle/>
          <a:p>
            <a:pPr algn="ctr"/>
            <a:r>
              <a:rPr lang="en-US" sz="1800" b="1" dirty="0"/>
              <a:t>AGENT CHARACTERISTICS</a:t>
            </a:r>
          </a:p>
        </p:txBody>
      </p:sp>
      <p:sp>
        <p:nvSpPr>
          <p:cNvPr id="10" name="TextBox 9">
            <a:extLst>
              <a:ext uri="{FF2B5EF4-FFF2-40B4-BE49-F238E27FC236}">
                <a16:creationId xmlns:a16="http://schemas.microsoft.com/office/drawing/2014/main" xmlns="" id="{947B902C-7C4E-B046-B222-844791F9EC27}"/>
              </a:ext>
            </a:extLst>
          </p:cNvPr>
          <p:cNvSpPr txBox="1"/>
          <p:nvPr/>
        </p:nvSpPr>
        <p:spPr>
          <a:xfrm rot="16200000">
            <a:off x="1734383" y="2734320"/>
            <a:ext cx="2699665" cy="646331"/>
          </a:xfrm>
          <a:prstGeom prst="rect">
            <a:avLst/>
          </a:prstGeom>
          <a:solidFill>
            <a:srgbClr val="CCFF66"/>
          </a:solidFill>
          <a:ln>
            <a:solidFill>
              <a:schemeClr val="tx1"/>
            </a:solidFill>
          </a:ln>
        </p:spPr>
        <p:txBody>
          <a:bodyPr wrap="square" rtlCol="0">
            <a:spAutoFit/>
          </a:bodyPr>
          <a:lstStyle/>
          <a:p>
            <a:pPr algn="ctr"/>
            <a:r>
              <a:rPr lang="en-US" b="1" dirty="0"/>
              <a:t>PATIENT PRIORITIES/PREFERENCES</a:t>
            </a:r>
          </a:p>
        </p:txBody>
      </p:sp>
      <p:sp>
        <p:nvSpPr>
          <p:cNvPr id="13" name="Shape 381">
            <a:extLst>
              <a:ext uri="{FF2B5EF4-FFF2-40B4-BE49-F238E27FC236}">
                <a16:creationId xmlns:a16="http://schemas.microsoft.com/office/drawing/2014/main" xmlns="" id="{E9779C17-F869-444E-8DCD-489BC0C1D072}"/>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
        <p:nvSpPr>
          <p:cNvPr id="8" name="Title 7">
            <a:extLst>
              <a:ext uri="{FF2B5EF4-FFF2-40B4-BE49-F238E27FC236}">
                <a16:creationId xmlns:a16="http://schemas.microsoft.com/office/drawing/2014/main" xmlns="" id="{5C4F261A-72A7-7A46-AD6C-0B70913B5DF6}"/>
              </a:ext>
            </a:extLst>
          </p:cNvPr>
          <p:cNvSpPr>
            <a:spLocks noGrp="1"/>
          </p:cNvSpPr>
          <p:nvPr>
            <p:ph type="title"/>
          </p:nvPr>
        </p:nvSpPr>
        <p:spPr/>
        <p:txBody>
          <a:bodyPr>
            <a:normAutofit/>
          </a:bodyPr>
          <a:lstStyle/>
          <a:p>
            <a:r>
              <a:rPr lang="en-US" kern="0" dirty="0">
                <a:latin typeface="Open Sans"/>
                <a:cs typeface="Arial" charset="0"/>
                <a:sym typeface="Open Sans"/>
              </a:rPr>
              <a:t>Where additional glucose lowering is required</a:t>
            </a:r>
            <a:endParaRPr lang="en-US" dirty="0"/>
          </a:p>
        </p:txBody>
      </p:sp>
      <p:sp>
        <p:nvSpPr>
          <p:cNvPr id="9" name="TextBox 8">
            <a:extLst>
              <a:ext uri="{FF2B5EF4-FFF2-40B4-BE49-F238E27FC236}">
                <a16:creationId xmlns:a16="http://schemas.microsoft.com/office/drawing/2014/main" xmlns="" id="{8B3FE0C2-37AF-8E41-8DC3-32814D7E67C8}"/>
              </a:ext>
            </a:extLst>
          </p:cNvPr>
          <p:cNvSpPr txBox="1"/>
          <p:nvPr/>
        </p:nvSpPr>
        <p:spPr>
          <a:xfrm>
            <a:off x="5364088" y="4155926"/>
            <a:ext cx="864096" cy="153888"/>
          </a:xfrm>
          <a:prstGeom prst="rect">
            <a:avLst/>
          </a:prstGeom>
          <a:solidFill>
            <a:srgbClr val="DAA286"/>
          </a:solidFill>
        </p:spPr>
        <p:txBody>
          <a:bodyPr wrap="square" lIns="36000" tIns="0" rIns="36000" bIns="0" rtlCol="0">
            <a:spAutoFit/>
          </a:bodyPr>
          <a:lstStyle/>
          <a:p>
            <a:r>
              <a:rPr lang="en-US" sz="1000" b="1" dirty="0">
                <a:solidFill>
                  <a:srgbClr val="FF0000"/>
                </a:solidFill>
              </a:rPr>
              <a:t>Hypoglycemia</a:t>
            </a:r>
          </a:p>
        </p:txBody>
      </p:sp>
      <p:sp>
        <p:nvSpPr>
          <p:cNvPr id="14" name="TextBox 13">
            <a:extLst>
              <a:ext uri="{FF2B5EF4-FFF2-40B4-BE49-F238E27FC236}">
                <a16:creationId xmlns:a16="http://schemas.microsoft.com/office/drawing/2014/main" xmlns="" id="{E2A4AEA7-DD4D-CA48-B0F5-0E9C96A41BBB}"/>
              </a:ext>
            </a:extLst>
          </p:cNvPr>
          <p:cNvSpPr txBox="1"/>
          <p:nvPr/>
        </p:nvSpPr>
        <p:spPr>
          <a:xfrm>
            <a:off x="7308304" y="4169624"/>
            <a:ext cx="1292826" cy="153888"/>
          </a:xfrm>
          <a:prstGeom prst="rect">
            <a:avLst/>
          </a:prstGeom>
          <a:solidFill>
            <a:srgbClr val="E8C6B1"/>
          </a:solidFill>
        </p:spPr>
        <p:txBody>
          <a:bodyPr wrap="square" lIns="36000" tIns="0" rIns="36000" bIns="0" rtlCol="0">
            <a:spAutoFit/>
          </a:bodyPr>
          <a:lstStyle/>
          <a:p>
            <a:pPr algn="r"/>
            <a:r>
              <a:rPr lang="en-US" sz="1000" b="1" dirty="0">
                <a:solidFill>
                  <a:srgbClr val="FF0000"/>
                </a:solidFill>
              </a:rPr>
              <a:t>Weight gain</a:t>
            </a:r>
          </a:p>
        </p:txBody>
      </p:sp>
      <p:sp>
        <p:nvSpPr>
          <p:cNvPr id="15" name="Rectangle 14">
            <a:extLst>
              <a:ext uri="{FF2B5EF4-FFF2-40B4-BE49-F238E27FC236}">
                <a16:creationId xmlns:a16="http://schemas.microsoft.com/office/drawing/2014/main" xmlns="" id="{2863FAA2-3AF1-1F4E-AE86-916443409392}"/>
              </a:ext>
            </a:extLst>
          </p:cNvPr>
          <p:cNvSpPr/>
          <p:nvPr/>
        </p:nvSpPr>
        <p:spPr>
          <a:xfrm>
            <a:off x="3430563" y="1707652"/>
            <a:ext cx="1806926" cy="2699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1DD9B400-888B-5040-9380-55A435044330}"/>
              </a:ext>
            </a:extLst>
          </p:cNvPr>
          <p:cNvSpPr/>
          <p:nvPr/>
        </p:nvSpPr>
        <p:spPr>
          <a:xfrm>
            <a:off x="5220072" y="1939207"/>
            <a:ext cx="1944216" cy="2468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xmlns="" id="{60CBA84E-AF00-7F48-85D6-BC3AF0731AE0}"/>
              </a:ext>
            </a:extLst>
          </p:cNvPr>
          <p:cNvSpPr/>
          <p:nvPr/>
        </p:nvSpPr>
        <p:spPr>
          <a:xfrm>
            <a:off x="7106888" y="1707652"/>
            <a:ext cx="1857600" cy="23676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E94E83CF-11DE-C248-A745-43E7E34EC956}"/>
              </a:ext>
            </a:extLst>
          </p:cNvPr>
          <p:cNvSpPr/>
          <p:nvPr/>
        </p:nvSpPr>
        <p:spPr>
          <a:xfrm>
            <a:off x="7020272" y="4059744"/>
            <a:ext cx="1857600" cy="5038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6F266327-FDF3-844F-8ED6-704B88D7D9E1}"/>
              </a:ext>
            </a:extLst>
          </p:cNvPr>
          <p:cNvSpPr/>
          <p:nvPr/>
        </p:nvSpPr>
        <p:spPr>
          <a:xfrm>
            <a:off x="5940152" y="1707651"/>
            <a:ext cx="1181528" cy="5038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767721EA-B5C9-AE45-B3B7-413A8C23B608}"/>
              </a:ext>
            </a:extLst>
          </p:cNvPr>
          <p:cNvSpPr/>
          <p:nvPr/>
        </p:nvSpPr>
        <p:spPr>
          <a:xfrm>
            <a:off x="5220072" y="1708161"/>
            <a:ext cx="1181528" cy="5038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010535241"/>
      </p:ext>
    </p:extLst>
  </p:cSld>
  <p:clrMapOvr>
    <a:masterClrMapping/>
  </p:clrMapOvr>
  <mc:AlternateContent xmlns:mc="http://schemas.openxmlformats.org/markup-compatibility/2006" xmlns:p14="http://schemas.microsoft.com/office/powerpoint/2010/main">
    <mc:Choice Requires="p14">
      <p:transition spd="slow" p14:dur="2000" advTm="132167"/>
    </mc:Choice>
    <mc:Fallback xmlns="">
      <p:transition spd="slow" advTm="13216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grpId="0" nodeType="clickEffect">
                                  <p:stCondLst>
                                    <p:cond delay="0"/>
                                  </p:stCondLst>
                                  <p:childTnLst>
                                    <p:animEffect transition="out" filter="dissolve">
                                      <p:cBhvr>
                                        <p:cTn id="14" dur="500"/>
                                        <p:tgtEl>
                                          <p:spTgt spid="15"/>
                                        </p:tgtEl>
                                      </p:cBhvr>
                                    </p:animEffect>
                                    <p:set>
                                      <p:cBhvr>
                                        <p:cTn id="15" dur="1" fill="hold">
                                          <p:stCondLst>
                                            <p:cond delay="499"/>
                                          </p:stCondLst>
                                        </p:cTn>
                                        <p:tgtEl>
                                          <p:spTgt spid="15"/>
                                        </p:tgtEl>
                                        <p:attrNameLst>
                                          <p:attrName>style.visibility</p:attrName>
                                        </p:attrNameLst>
                                      </p:cBhvr>
                                      <p:to>
                                        <p:strVal val="hidden"/>
                                      </p:to>
                                    </p:set>
                                  </p:childTnLst>
                                </p:cTn>
                              </p:par>
                              <p:par>
                                <p:cTn id="16" presetID="9" presetClass="exit" presetSubtype="0" fill="hold" grpId="0" nodeType="withEffect">
                                  <p:stCondLst>
                                    <p:cond delay="0"/>
                                  </p:stCondLst>
                                  <p:childTnLst>
                                    <p:animEffect transition="out" filter="dissolve">
                                      <p:cBhvr>
                                        <p:cTn id="17" dur="500"/>
                                        <p:tgtEl>
                                          <p:spTgt spid="20"/>
                                        </p:tgtEl>
                                      </p:cBhvr>
                                    </p:animEffect>
                                    <p:set>
                                      <p:cBhvr>
                                        <p:cTn id="18" dur="1" fill="hold">
                                          <p:stCondLst>
                                            <p:cond delay="499"/>
                                          </p:stCondLst>
                                        </p:cTn>
                                        <p:tgtEl>
                                          <p:spTgt spid="2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9" presetClass="exit" presetSubtype="0" fill="hold" grpId="0" nodeType="clickEffect">
                                  <p:stCondLst>
                                    <p:cond delay="0"/>
                                  </p:stCondLst>
                                  <p:childTnLst>
                                    <p:animEffect transition="out" filter="dissolve">
                                      <p:cBhvr>
                                        <p:cTn id="22" dur="500"/>
                                        <p:tgtEl>
                                          <p:spTgt spid="19"/>
                                        </p:tgtEl>
                                      </p:cBhvr>
                                    </p:animEffect>
                                    <p:set>
                                      <p:cBhvr>
                                        <p:cTn id="23" dur="1" fill="hold">
                                          <p:stCondLst>
                                            <p:cond delay="499"/>
                                          </p:stCondLst>
                                        </p:cTn>
                                        <p:tgtEl>
                                          <p:spTgt spid="19"/>
                                        </p:tgtEl>
                                        <p:attrNameLst>
                                          <p:attrName>style.visibility</p:attrName>
                                        </p:attrNameLst>
                                      </p:cBhvr>
                                      <p:to>
                                        <p:strVal val="hidden"/>
                                      </p:to>
                                    </p:set>
                                  </p:childTnLst>
                                </p:cTn>
                              </p:par>
                              <p:par>
                                <p:cTn id="24" presetID="9" presetClass="exit" presetSubtype="0" fill="hold" grpId="0" nodeType="withEffect">
                                  <p:stCondLst>
                                    <p:cond delay="0"/>
                                  </p:stCondLst>
                                  <p:childTnLst>
                                    <p:animEffect transition="out" filter="dissolve">
                                      <p:cBhvr>
                                        <p:cTn id="25" dur="500"/>
                                        <p:tgtEl>
                                          <p:spTgt spid="16"/>
                                        </p:tgtEl>
                                      </p:cBhvr>
                                    </p:animEffect>
                                    <p:set>
                                      <p:cBhvr>
                                        <p:cTn id="26" dur="1" fill="hold">
                                          <p:stCondLst>
                                            <p:cond delay="499"/>
                                          </p:stCondLst>
                                        </p:cTn>
                                        <p:tgtEl>
                                          <p:spTgt spid="16"/>
                                        </p:tgtEl>
                                        <p:attrNameLst>
                                          <p:attrName>style.visibility</p:attrName>
                                        </p:attrNameLst>
                                      </p:cBhvr>
                                      <p:to>
                                        <p:strVal val="hidden"/>
                                      </p:to>
                                    </p:set>
                                  </p:childTnLst>
                                </p:cTn>
                              </p:par>
                              <p:par>
                                <p:cTn id="27" presetID="9" presetClass="exit" presetSubtype="0" fill="hold" grpId="0" nodeType="withEffect">
                                  <p:stCondLst>
                                    <p:cond delay="0"/>
                                  </p:stCondLst>
                                  <p:childTnLst>
                                    <p:animEffect transition="out" filter="dissolve">
                                      <p:cBhvr>
                                        <p:cTn id="28" dur="500"/>
                                        <p:tgtEl>
                                          <p:spTgt spid="18"/>
                                        </p:tgtEl>
                                      </p:cBhvr>
                                    </p:animEffect>
                                    <p:set>
                                      <p:cBhvr>
                                        <p:cTn id="29" dur="1" fill="hold">
                                          <p:stCondLst>
                                            <p:cond delay="499"/>
                                          </p:stCondLst>
                                        </p:cTn>
                                        <p:tgtEl>
                                          <p:spTgt spid="18"/>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9" presetClass="exit" presetSubtype="0" fill="hold" grpId="0" nodeType="clickEffect">
                                  <p:stCondLst>
                                    <p:cond delay="0"/>
                                  </p:stCondLst>
                                  <p:childTnLst>
                                    <p:animEffect transition="out" filter="dissolve">
                                      <p:cBhvr>
                                        <p:cTn id="33" dur="500"/>
                                        <p:tgtEl>
                                          <p:spTgt spid="17"/>
                                        </p:tgtEl>
                                      </p:cBhvr>
                                    </p:animEffect>
                                    <p:set>
                                      <p:cBhvr>
                                        <p:cTn id="34"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5" grpId="0" animBg="1"/>
      <p:bldP spid="16" grpId="0" animBg="1"/>
      <p:bldP spid="17" grpId="0" animBg="1"/>
      <p:bldP spid="18" grpId="0" animBg="1"/>
      <p:bldP spid="19" grpId="0" animBg="1"/>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736451-0782-164D-B5D6-DE0C7C663BB7}"/>
              </a:ext>
            </a:extLst>
          </p:cNvPr>
          <p:cNvSpPr>
            <a:spLocks noGrp="1"/>
          </p:cNvSpPr>
          <p:nvPr>
            <p:ph type="title"/>
          </p:nvPr>
        </p:nvSpPr>
        <p:spPr>
          <a:xfrm>
            <a:off x="179512" y="34292"/>
            <a:ext cx="8229600" cy="593137"/>
          </a:xfrm>
        </p:spPr>
        <p:txBody>
          <a:bodyPr/>
          <a:lstStyle/>
          <a:p>
            <a:r>
              <a:rPr lang="en-US" dirty="0"/>
              <a:t>Clinical factors to consider when selecting AHAs</a:t>
            </a:r>
          </a:p>
        </p:txBody>
      </p:sp>
      <p:sp>
        <p:nvSpPr>
          <p:cNvPr id="3" name="Content Placeholder 2">
            <a:extLst>
              <a:ext uri="{FF2B5EF4-FFF2-40B4-BE49-F238E27FC236}">
                <a16:creationId xmlns:a16="http://schemas.microsoft.com/office/drawing/2014/main" xmlns="" id="{6DFDE33B-76D1-8D48-B633-5BE6DD46A507}"/>
              </a:ext>
            </a:extLst>
          </p:cNvPr>
          <p:cNvSpPr>
            <a:spLocks noGrp="1"/>
          </p:cNvSpPr>
          <p:nvPr>
            <p:ph idx="1"/>
          </p:nvPr>
        </p:nvSpPr>
        <p:spPr>
          <a:xfrm>
            <a:off x="457200" y="871291"/>
            <a:ext cx="8229600" cy="3644676"/>
          </a:xfrm>
        </p:spPr>
        <p:txBody>
          <a:bodyPr numCol="2">
            <a:normAutofit/>
          </a:bodyPr>
          <a:lstStyle/>
          <a:p>
            <a:r>
              <a:rPr lang="en-CA" sz="1800" b="0" dirty="0"/>
              <a:t>The individual’s preference/goals</a:t>
            </a:r>
          </a:p>
          <a:p>
            <a:r>
              <a:rPr lang="en-CA" sz="1800" b="0" dirty="0"/>
              <a:t>Costs and coverage </a:t>
            </a:r>
          </a:p>
          <a:p>
            <a:r>
              <a:rPr lang="en-CA" sz="1800" b="0" dirty="0"/>
              <a:t>Frailty and goals of care, including life expectancy</a:t>
            </a:r>
          </a:p>
          <a:p>
            <a:r>
              <a:rPr lang="en-CA" sz="1800" b="0" dirty="0"/>
              <a:t>Side effect profile and medication intolerance</a:t>
            </a:r>
          </a:p>
          <a:p>
            <a:r>
              <a:rPr lang="en-CA" sz="1800" b="0" dirty="0"/>
              <a:t>Polypharmacy</a:t>
            </a:r>
          </a:p>
          <a:p>
            <a:r>
              <a:rPr lang="en-CA" sz="1800" b="0" dirty="0"/>
              <a:t>Degree of hyperglycemia*</a:t>
            </a:r>
          </a:p>
          <a:p>
            <a:r>
              <a:rPr lang="en-CA" sz="1800" b="0" dirty="0"/>
              <a:t>Symptoms of polyuria and polydipsia or weight loss that may indicate a need for insulin </a:t>
            </a:r>
          </a:p>
          <a:p>
            <a:r>
              <a:rPr lang="en-CA" sz="1800" b="0" dirty="0"/>
              <a:t>Renal function</a:t>
            </a:r>
            <a:r>
              <a:rPr lang="en-CA" sz="1800" b="0" baseline="30000" dirty="0"/>
              <a:t>†</a:t>
            </a:r>
          </a:p>
          <a:p>
            <a:r>
              <a:rPr lang="en-CA" sz="1800" b="0" dirty="0"/>
              <a:t>Eating patterns</a:t>
            </a:r>
          </a:p>
          <a:p>
            <a:r>
              <a:rPr lang="en-CA" sz="1800" b="0" dirty="0"/>
              <a:t>Need for blood glucose monitoring</a:t>
            </a:r>
          </a:p>
          <a:p>
            <a:r>
              <a:rPr lang="en-CA" sz="1800" b="0" dirty="0"/>
              <a:t>Dexterity for treatments taken by injection </a:t>
            </a:r>
          </a:p>
          <a:p>
            <a:r>
              <a:rPr lang="en-CA" sz="1800" b="0" dirty="0"/>
              <a:t>Planning or potential for pregnancy </a:t>
            </a:r>
          </a:p>
          <a:p>
            <a:r>
              <a:rPr lang="en-CA" sz="1800" b="0" dirty="0"/>
              <a:t>Breastfeeding</a:t>
            </a:r>
          </a:p>
          <a:p>
            <a:r>
              <a:rPr lang="en-CA" sz="1800" b="0" dirty="0"/>
              <a:t>Relative contributions of insulin deficiency versus insulin resistance</a:t>
            </a:r>
          </a:p>
        </p:txBody>
      </p:sp>
      <p:sp>
        <p:nvSpPr>
          <p:cNvPr id="4" name="TextBox 3">
            <a:extLst>
              <a:ext uri="{FF2B5EF4-FFF2-40B4-BE49-F238E27FC236}">
                <a16:creationId xmlns:a16="http://schemas.microsoft.com/office/drawing/2014/main" xmlns="" id="{097E6959-09CE-8340-8AD4-E7AA9D8AD403}"/>
              </a:ext>
            </a:extLst>
          </p:cNvPr>
          <p:cNvSpPr txBox="1"/>
          <p:nvPr/>
        </p:nvSpPr>
        <p:spPr>
          <a:xfrm>
            <a:off x="2555776" y="4605603"/>
            <a:ext cx="3836259" cy="507831"/>
          </a:xfrm>
          <a:prstGeom prst="rect">
            <a:avLst/>
          </a:prstGeom>
          <a:noFill/>
        </p:spPr>
        <p:txBody>
          <a:bodyPr wrap="square" rtlCol="0">
            <a:spAutoFit/>
          </a:bodyPr>
          <a:lstStyle/>
          <a:p>
            <a:r>
              <a:rPr lang="en-CA" sz="900" dirty="0"/>
              <a:t>* A1C, relative contributions of fasting vs postprandial hyperglycemia </a:t>
            </a:r>
          </a:p>
          <a:p>
            <a:r>
              <a:rPr lang="en-CA" sz="900" baseline="30000" dirty="0"/>
              <a:t>†</a:t>
            </a:r>
            <a:r>
              <a:rPr lang="en-US" sz="900" dirty="0"/>
              <a:t> </a:t>
            </a:r>
            <a:r>
              <a:rPr lang="en-CA" sz="900" dirty="0"/>
              <a:t>glycemic efficacy of SGLT2i is reduced with lower eGFR, dose adjustments may be required for metformin or SU</a:t>
            </a:r>
            <a:endParaRPr lang="en-US" sz="900" dirty="0"/>
          </a:p>
        </p:txBody>
      </p:sp>
      <p:sp>
        <p:nvSpPr>
          <p:cNvPr id="7" name="Shape 381">
            <a:extLst>
              <a:ext uri="{FF2B5EF4-FFF2-40B4-BE49-F238E27FC236}">
                <a16:creationId xmlns:a16="http://schemas.microsoft.com/office/drawing/2014/main" xmlns="" id="{B340498E-CBD2-CF48-A744-8D6445004B2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1354014622"/>
      </p:ext>
    </p:extLst>
  </p:cSld>
  <p:clrMapOvr>
    <a:masterClrMapping/>
  </p:clrMapOvr>
  <mc:AlternateContent xmlns:mc="http://schemas.openxmlformats.org/markup-compatibility/2006" xmlns:p14="http://schemas.microsoft.com/office/powerpoint/2010/main">
    <mc:Choice Requires="p14">
      <p:transition spd="slow" p14:dur="2000" advTm="144045"/>
    </mc:Choice>
    <mc:Fallback xmlns="">
      <p:transition spd="slow" advTm="144045"/>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04998430-5130-5D4A-9E0B-D30D011740FD}"/>
              </a:ext>
            </a:extLst>
          </p:cNvPr>
          <p:cNvSpPr>
            <a:spLocks noGrp="1"/>
          </p:cNvSpPr>
          <p:nvPr>
            <p:ph type="title"/>
          </p:nvPr>
        </p:nvSpPr>
        <p:spPr>
          <a:xfrm>
            <a:off x="395536" y="13935"/>
            <a:ext cx="8136904" cy="593137"/>
          </a:xfrm>
        </p:spPr>
        <p:txBody>
          <a:bodyPr>
            <a:normAutofit/>
          </a:bodyPr>
          <a:lstStyle/>
          <a:p>
            <a:r>
              <a:rPr lang="en-US" sz="2400" dirty="0"/>
              <a:t>AHA with </a:t>
            </a:r>
            <a:r>
              <a:rPr lang="en-US" sz="2400" u="sng" dirty="0"/>
              <a:t>low</a:t>
            </a:r>
            <a:r>
              <a:rPr lang="en-US" sz="2400" dirty="0"/>
              <a:t> risk for hypoglycemia and weight gain</a:t>
            </a:r>
          </a:p>
        </p:txBody>
      </p:sp>
      <p:graphicFrame>
        <p:nvGraphicFramePr>
          <p:cNvPr id="10" name="Content Placeholder 9">
            <a:extLst>
              <a:ext uri="{FF2B5EF4-FFF2-40B4-BE49-F238E27FC236}">
                <a16:creationId xmlns:a16="http://schemas.microsoft.com/office/drawing/2014/main" xmlns="" id="{8F42F887-2A10-7142-8D83-E360DA55D906}"/>
              </a:ext>
            </a:extLst>
          </p:cNvPr>
          <p:cNvGraphicFramePr>
            <a:graphicFrameLocks noGrp="1"/>
          </p:cNvGraphicFramePr>
          <p:nvPr>
            <p:ph idx="1"/>
            <p:extLst>
              <p:ext uri="{D42A27DB-BD31-4B8C-83A1-F6EECF244321}">
                <p14:modId xmlns:p14="http://schemas.microsoft.com/office/powerpoint/2010/main" val="290165917"/>
              </p:ext>
            </p:extLst>
          </p:nvPr>
        </p:nvGraphicFramePr>
        <p:xfrm>
          <a:off x="321253" y="810729"/>
          <a:ext cx="8501493" cy="3770196"/>
        </p:xfrm>
        <a:graphic>
          <a:graphicData uri="http://schemas.openxmlformats.org/drawingml/2006/table">
            <a:tbl>
              <a:tblPr firstRow="1" bandRow="1">
                <a:tableStyleId>{B301B821-A1FF-4177-AEE7-76D212191A09}</a:tableStyleId>
              </a:tblPr>
              <a:tblGrid>
                <a:gridCol w="1660734">
                  <a:extLst>
                    <a:ext uri="{9D8B030D-6E8A-4147-A177-3AD203B41FA5}">
                      <a16:colId xmlns:a16="http://schemas.microsoft.com/office/drawing/2014/main" xmlns="" val="3259317819"/>
                    </a:ext>
                  </a:extLst>
                </a:gridCol>
                <a:gridCol w="3310093">
                  <a:extLst>
                    <a:ext uri="{9D8B030D-6E8A-4147-A177-3AD203B41FA5}">
                      <a16:colId xmlns:a16="http://schemas.microsoft.com/office/drawing/2014/main" xmlns="" val="3660093381"/>
                    </a:ext>
                  </a:extLst>
                </a:gridCol>
                <a:gridCol w="3530666">
                  <a:extLst>
                    <a:ext uri="{9D8B030D-6E8A-4147-A177-3AD203B41FA5}">
                      <a16:colId xmlns:a16="http://schemas.microsoft.com/office/drawing/2014/main" xmlns="" val="292782605"/>
                    </a:ext>
                  </a:extLst>
                </a:gridCol>
              </a:tblGrid>
              <a:tr h="1501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effectLst/>
                        </a:rPr>
                        <a:t>Drug Class </a:t>
                      </a:r>
                      <a:endParaRPr lang="en-CA" sz="1200" dirty="0">
                        <a:effectLst/>
                      </a:endParaRPr>
                    </a:p>
                  </a:txBody>
                  <a:tcPr marL="37531" marR="37531" marT="18766" marB="18766" anchor="ctr">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effectLst/>
                        </a:rPr>
                        <a:t>Cautions </a:t>
                      </a:r>
                      <a:endParaRPr lang="en-CA" sz="1200" dirty="0">
                        <a:effectLst/>
                      </a:endParaRPr>
                    </a:p>
                  </a:txBody>
                  <a:tcPr marL="37531" marR="37531" marT="18766" marB="18766" anchor="ctr">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effectLst/>
                        </a:rPr>
                        <a:t>Other therapeutic considerations </a:t>
                      </a:r>
                      <a:endParaRPr lang="en-CA" sz="1200" dirty="0">
                        <a:effectLst/>
                      </a:endParaRPr>
                    </a:p>
                  </a:txBody>
                  <a:tcPr marL="37531" marR="37531" marT="18766" marB="18766" anchor="ctr">
                    <a:solidFill>
                      <a:srgbClr val="00B0F0"/>
                    </a:solidFill>
                  </a:tcPr>
                </a:tc>
                <a:extLst>
                  <a:ext uri="{0D108BD9-81ED-4DB2-BD59-A6C34878D82A}">
                    <a16:rowId xmlns:a16="http://schemas.microsoft.com/office/drawing/2014/main" xmlns="" val="3707527513"/>
                  </a:ext>
                </a:extLst>
              </a:tr>
              <a:tr h="1276056">
                <a:tc>
                  <a:txBody>
                    <a:bodyPr/>
                    <a:lstStyle/>
                    <a:p>
                      <a:r>
                        <a:rPr lang="en-CA" sz="1200" b="1" dirty="0">
                          <a:effectLst/>
                        </a:rPr>
                        <a:t>GLP-1 receptor agonists </a:t>
                      </a:r>
                    </a:p>
                    <a:p>
                      <a:pPr marL="180975" indent="0">
                        <a:tabLst/>
                      </a:pPr>
                      <a:r>
                        <a:rPr lang="en-CA" sz="1200" i="1" dirty="0">
                          <a:effectLst/>
                        </a:rPr>
                        <a:t>Longer-acting</a:t>
                      </a:r>
                      <a:r>
                        <a:rPr lang="en-CA" sz="1200" dirty="0">
                          <a:effectLst/>
                        </a:rPr>
                        <a:t>: </a:t>
                      </a:r>
                    </a:p>
                    <a:p>
                      <a:pPr marL="268288" indent="0">
                        <a:tabLst/>
                      </a:pPr>
                      <a:r>
                        <a:rPr lang="en-CA" sz="1200" dirty="0">
                          <a:effectLst/>
                        </a:rPr>
                        <a:t>Dulaglutide</a:t>
                      </a:r>
                    </a:p>
                    <a:p>
                      <a:pPr marL="268288" indent="0">
                        <a:tabLst/>
                      </a:pPr>
                      <a:r>
                        <a:rPr lang="en-CA" sz="1200" dirty="0" err="1">
                          <a:effectLst/>
                        </a:rPr>
                        <a:t>ExenatideER</a:t>
                      </a:r>
                      <a:endParaRPr lang="en-CA" sz="1200" dirty="0">
                        <a:effectLst/>
                      </a:endParaRPr>
                    </a:p>
                    <a:p>
                      <a:pPr marL="268288" indent="0">
                        <a:tabLst/>
                      </a:pPr>
                      <a:r>
                        <a:rPr lang="en-CA" sz="1200" dirty="0">
                          <a:effectLst/>
                        </a:rPr>
                        <a:t>Liraglutide</a:t>
                      </a:r>
                    </a:p>
                    <a:p>
                      <a:pPr marL="268288" indent="0">
                        <a:tabLst/>
                      </a:pPr>
                      <a:r>
                        <a:rPr lang="en-CA" sz="1200" dirty="0" err="1">
                          <a:effectLst/>
                        </a:rPr>
                        <a:t>Semaglutide</a:t>
                      </a:r>
                      <a:endParaRPr lang="en-CA" sz="1200" dirty="0">
                        <a:effectLst/>
                      </a:endParaRPr>
                    </a:p>
                    <a:p>
                      <a:pPr marL="180975" indent="0">
                        <a:tabLst/>
                      </a:pPr>
                      <a:r>
                        <a:rPr lang="en-CA" sz="1200" i="1" dirty="0">
                          <a:effectLst/>
                        </a:rPr>
                        <a:t>Short-acting</a:t>
                      </a:r>
                      <a:r>
                        <a:rPr lang="en-CA" sz="1200" dirty="0">
                          <a:effectLst/>
                        </a:rPr>
                        <a:t>: </a:t>
                      </a:r>
                    </a:p>
                    <a:p>
                      <a:pPr marL="268288" indent="0">
                        <a:tabLst/>
                      </a:pPr>
                      <a:r>
                        <a:rPr lang="en-CA" sz="1000" i="1" dirty="0">
                          <a:effectLst/>
                        </a:rPr>
                        <a:t>Exenatide</a:t>
                      </a:r>
                    </a:p>
                    <a:p>
                      <a:pPr marL="268288" indent="0">
                        <a:tabLst/>
                      </a:pPr>
                      <a:r>
                        <a:rPr lang="en-CA" sz="1000" i="1" dirty="0" err="1">
                          <a:effectLst/>
                        </a:rPr>
                        <a:t>Lixisenatide</a:t>
                      </a:r>
                      <a:r>
                        <a:rPr lang="en-CA" sz="1000" i="1" dirty="0">
                          <a:effectLst/>
                        </a:rPr>
                        <a:t> </a:t>
                      </a:r>
                    </a:p>
                  </a:txBody>
                  <a:tcPr marL="37531" marR="37531" marT="18766" marB="18766"/>
                </a:tc>
                <a:tc>
                  <a:txBody>
                    <a:bodyPr/>
                    <a:lstStyle/>
                    <a:p>
                      <a:pPr marL="171450" indent="-171450">
                        <a:buFont typeface="Arial" panose="020B0604020202020204" pitchFamily="34" charset="0"/>
                        <a:buChar char="•"/>
                      </a:pPr>
                      <a:r>
                        <a:rPr lang="en-CA" sz="1200" dirty="0">
                          <a:effectLst/>
                        </a:rPr>
                        <a:t>GI side effects</a:t>
                      </a:r>
                    </a:p>
                    <a:p>
                      <a:pPr marL="171450" indent="-171450">
                        <a:buFont typeface="Arial" panose="020B0604020202020204" pitchFamily="34" charset="0"/>
                        <a:buChar char="•"/>
                      </a:pPr>
                      <a:r>
                        <a:rPr lang="en-CA" sz="1200" dirty="0">
                          <a:solidFill>
                            <a:srgbClr val="FF0000"/>
                          </a:solidFill>
                          <a:effectLst/>
                        </a:rPr>
                        <a:t>Monitor retinopathy (especially if pre-existing retinopathy) because of risk of progression with rapid drops in A1C</a:t>
                      </a:r>
                    </a:p>
                    <a:p>
                      <a:pPr marL="171450" indent="-171450">
                        <a:buFont typeface="Arial" panose="020B0604020202020204" pitchFamily="34" charset="0"/>
                        <a:buChar char="•"/>
                      </a:pPr>
                      <a:r>
                        <a:rPr lang="en-CA" sz="1200" dirty="0">
                          <a:effectLst/>
                        </a:rPr>
                        <a:t>Contraindicated with personal/ family history of medullary thyroid cancer or multiple endocrine neoplasia syndrome type 2</a:t>
                      </a:r>
                    </a:p>
                    <a:p>
                      <a:pPr marL="171450" indent="-171450">
                        <a:buFont typeface="Arial" panose="020B0604020202020204" pitchFamily="34" charset="0"/>
                        <a:buChar char="•"/>
                      </a:pPr>
                      <a:r>
                        <a:rPr lang="en-CA" sz="1200" dirty="0">
                          <a:effectLst/>
                        </a:rPr>
                        <a:t>Caution with a history of pancreatitis or pancreatic cancer </a:t>
                      </a:r>
                    </a:p>
                  </a:txBody>
                  <a:tcPr marL="37531" marR="37531" marT="18766" marB="18766"/>
                </a:tc>
                <a:tc>
                  <a:txBody>
                    <a:bodyPr/>
                    <a:lstStyle/>
                    <a:p>
                      <a:pPr marL="171450" indent="-171450">
                        <a:buFont typeface="Arial" panose="020B0604020202020204" pitchFamily="34" charset="0"/>
                        <a:buChar char="•"/>
                      </a:pPr>
                      <a:r>
                        <a:rPr lang="en-CA" sz="1200" dirty="0">
                          <a:effectLst/>
                        </a:rPr>
                        <a:t>Less A1C reduction with short-acting agents</a:t>
                      </a:r>
                    </a:p>
                    <a:p>
                      <a:pPr marL="171450" indent="-171450">
                        <a:buFont typeface="Arial" panose="020B0604020202020204" pitchFamily="34" charset="0"/>
                        <a:buChar char="•"/>
                      </a:pPr>
                      <a:r>
                        <a:rPr lang="en-CA" sz="1200" dirty="0">
                          <a:effectLst/>
                        </a:rPr>
                        <a:t>No proven CV benefit for short acting GLP1RA </a:t>
                      </a:r>
                    </a:p>
                  </a:txBody>
                  <a:tcPr marL="37531" marR="37531" marT="18766" marB="18766"/>
                </a:tc>
                <a:extLst>
                  <a:ext uri="{0D108BD9-81ED-4DB2-BD59-A6C34878D82A}">
                    <a16:rowId xmlns:a16="http://schemas.microsoft.com/office/drawing/2014/main" xmlns="" val="316874987"/>
                  </a:ext>
                </a:extLst>
              </a:tr>
              <a:tr h="431607">
                <a:tc>
                  <a:txBody>
                    <a:bodyPr/>
                    <a:lstStyle/>
                    <a:p>
                      <a:r>
                        <a:rPr lang="en-CA" sz="1200" b="1" dirty="0">
                          <a:effectLst/>
                        </a:rPr>
                        <a:t>SGLT2 inhibitors </a:t>
                      </a:r>
                    </a:p>
                    <a:p>
                      <a:pPr marL="180975" indent="0">
                        <a:tabLst/>
                      </a:pPr>
                      <a:r>
                        <a:rPr lang="en-CA" sz="1200" dirty="0">
                          <a:effectLst/>
                        </a:rPr>
                        <a:t>Canagliflozin</a:t>
                      </a:r>
                    </a:p>
                    <a:p>
                      <a:pPr marL="180975" indent="0">
                        <a:tabLst/>
                      </a:pPr>
                      <a:r>
                        <a:rPr lang="en-CA" sz="1200" dirty="0">
                          <a:effectLst/>
                        </a:rPr>
                        <a:t>Dapagliflozin</a:t>
                      </a:r>
                    </a:p>
                    <a:p>
                      <a:pPr marL="180975" indent="0">
                        <a:tabLst/>
                      </a:pPr>
                      <a:r>
                        <a:rPr lang="en-CA" sz="1200" dirty="0">
                          <a:effectLst/>
                        </a:rPr>
                        <a:t>Empagliflozin</a:t>
                      </a:r>
                    </a:p>
                    <a:p>
                      <a:pPr marL="180975" indent="0">
                        <a:tabLst/>
                      </a:pPr>
                      <a:r>
                        <a:rPr lang="en-CA" sz="1000" i="1" dirty="0">
                          <a:effectLst/>
                        </a:rPr>
                        <a:t>Ertugliflozin†† </a:t>
                      </a:r>
                    </a:p>
                  </a:txBody>
                  <a:tcPr marL="37531" marR="37531" marT="18766" marB="18766"/>
                </a:tc>
                <a:tc>
                  <a:txBody>
                    <a:bodyPr/>
                    <a:lstStyle/>
                    <a:p>
                      <a:pPr marL="171450" indent="-171450">
                        <a:buFont typeface="Arial" panose="020B0604020202020204" pitchFamily="34" charset="0"/>
                        <a:buChar char="•"/>
                      </a:pPr>
                      <a:r>
                        <a:rPr lang="en-CA" sz="1200" dirty="0">
                          <a:effectLst/>
                        </a:rPr>
                        <a:t>Genital mycotic, urinary tract infections</a:t>
                      </a:r>
                    </a:p>
                    <a:p>
                      <a:pPr marL="171450" indent="-171450">
                        <a:buFont typeface="Arial" panose="020B0604020202020204" pitchFamily="34" charset="0"/>
                        <a:buChar char="•"/>
                      </a:pPr>
                      <a:r>
                        <a:rPr lang="en-CA" sz="1200" dirty="0">
                          <a:effectLst/>
                        </a:rPr>
                        <a:t>Hypotension</a:t>
                      </a:r>
                    </a:p>
                    <a:p>
                      <a:pPr marL="171450" indent="-171450">
                        <a:buFont typeface="Arial" panose="020B0604020202020204" pitchFamily="34" charset="0"/>
                        <a:buChar char="•"/>
                      </a:pPr>
                      <a:r>
                        <a:rPr lang="en-CA" sz="1200" dirty="0">
                          <a:effectLst/>
                        </a:rPr>
                        <a:t>Rare cases of DKA(which may occur without hyperglycemia) </a:t>
                      </a:r>
                    </a:p>
                    <a:p>
                      <a:pPr marL="171450" indent="-171450">
                        <a:buFont typeface="Arial" panose="020B0604020202020204" pitchFamily="34" charset="0"/>
                        <a:buChar char="•"/>
                      </a:pPr>
                      <a:r>
                        <a:rPr lang="en-CA" sz="1200" dirty="0">
                          <a:effectLst/>
                        </a:rPr>
                        <a:t>Caution required with low carbohydrate eating patterns or with suspected insulin deficiency </a:t>
                      </a:r>
                    </a:p>
                    <a:p>
                      <a:pPr marL="171450" indent="-171450">
                        <a:buFont typeface="Arial" panose="020B0604020202020204" pitchFamily="34" charset="0"/>
                        <a:buChar char="•"/>
                      </a:pPr>
                      <a:r>
                        <a:rPr lang="en-CA" sz="1200" dirty="0">
                          <a:solidFill>
                            <a:srgbClr val="FF0000"/>
                          </a:solidFill>
                          <a:effectLst/>
                        </a:rPr>
                        <a:t>Good foot care recommended – particularly in those with high risk feet </a:t>
                      </a:r>
                      <a:r>
                        <a:rPr lang="en-CA" sz="1200" dirty="0">
                          <a:effectLst/>
                        </a:rPr>
                        <a:t>(loss of protective sensation, previous foot ulcer or amputation)</a:t>
                      </a:r>
                    </a:p>
                    <a:p>
                      <a:pPr marL="171450" indent="-171450">
                        <a:buFont typeface="Arial" panose="020B0604020202020204" pitchFamily="34" charset="0"/>
                        <a:buChar char="•"/>
                      </a:pPr>
                      <a:r>
                        <a:rPr lang="en-CA" sz="1200" dirty="0">
                          <a:effectLst/>
                        </a:rPr>
                        <a:t>Dapagliflozin contraindicated with bladder cancer </a:t>
                      </a:r>
                    </a:p>
                  </a:txBody>
                  <a:tcPr marL="37531" marR="37531" marT="18766" marB="18766"/>
                </a:tc>
                <a:tc>
                  <a:txBody>
                    <a:bodyPr/>
                    <a:lstStyle/>
                    <a:p>
                      <a:pPr marL="171450" indent="-171450">
                        <a:buFont typeface="Arial" panose="020B0604020202020204" pitchFamily="34" charset="0"/>
                        <a:buChar char="•"/>
                      </a:pPr>
                      <a:r>
                        <a:rPr lang="en-CA" sz="1200" dirty="0">
                          <a:effectLst/>
                        </a:rPr>
                        <a:t>Less glycemic efficacy at lower GFR</a:t>
                      </a:r>
                    </a:p>
                    <a:p>
                      <a:pPr marL="171450" indent="-171450">
                        <a:buFont typeface="Arial" panose="020B0604020202020204" pitchFamily="34" charset="0"/>
                        <a:buChar char="•"/>
                      </a:pPr>
                      <a:r>
                        <a:rPr lang="en-CA" sz="1200" dirty="0">
                          <a:effectLst/>
                        </a:rPr>
                        <a:t>Do not initiate if eGFR is &lt;30ml/ min/1.73m</a:t>
                      </a:r>
                      <a:r>
                        <a:rPr lang="en-CA" sz="1200" baseline="30000" dirty="0">
                          <a:effectLst/>
                        </a:rPr>
                        <a:t>2</a:t>
                      </a:r>
                    </a:p>
                    <a:p>
                      <a:pPr marL="171450" indent="-171450">
                        <a:buFont typeface="Arial" panose="020B0604020202020204" pitchFamily="34" charset="0"/>
                        <a:buChar char="•"/>
                      </a:pPr>
                      <a:r>
                        <a:rPr lang="en-CA" sz="1200" dirty="0">
                          <a:effectLst/>
                        </a:rPr>
                        <a:t>Hold prior to major surgery or during serious illness or infections </a:t>
                      </a:r>
                    </a:p>
                    <a:p>
                      <a:pPr marL="171450" indent="-171450">
                        <a:buFont typeface="Arial" panose="020B0604020202020204" pitchFamily="34" charset="0"/>
                        <a:buChar char="•"/>
                      </a:pPr>
                      <a:r>
                        <a:rPr lang="en-CA" sz="1200" dirty="0">
                          <a:effectLst/>
                        </a:rPr>
                        <a:t>Hold during acute illnesses with risk for dehydration or procedures with high risk of acute kidney injury </a:t>
                      </a:r>
                    </a:p>
                    <a:p>
                      <a:pPr marL="171450" indent="-171450">
                        <a:buFont typeface="Arial" panose="020B0604020202020204" pitchFamily="34" charset="0"/>
                        <a:buChar char="•"/>
                      </a:pPr>
                      <a:r>
                        <a:rPr lang="en-CA" sz="1200" dirty="0">
                          <a:effectLst/>
                        </a:rPr>
                        <a:t>Provide education re sick day management</a:t>
                      </a:r>
                    </a:p>
                    <a:p>
                      <a:pPr marL="171450" indent="-171450">
                        <a:buFont typeface="Arial" panose="020B0604020202020204" pitchFamily="34" charset="0"/>
                        <a:buChar char="•"/>
                      </a:pPr>
                      <a:r>
                        <a:rPr lang="en-CA" sz="1200" dirty="0">
                          <a:effectLst/>
                        </a:rPr>
                        <a:t>Small reduction in eGFR (&lt;20%) expected when initiated </a:t>
                      </a:r>
                    </a:p>
                    <a:p>
                      <a:pPr marL="171450" indent="-171450">
                        <a:buFont typeface="Arial" panose="020B0604020202020204" pitchFamily="34" charset="0"/>
                        <a:buChar char="•"/>
                      </a:pPr>
                      <a:r>
                        <a:rPr lang="en-CA" sz="1200" dirty="0">
                          <a:effectLst/>
                        </a:rPr>
                        <a:t>Only CV safety shown for ertugliflozin </a:t>
                      </a:r>
                    </a:p>
                  </a:txBody>
                  <a:tcPr marL="37531" marR="37531" marT="18766" marB="18766"/>
                </a:tc>
                <a:extLst>
                  <a:ext uri="{0D108BD9-81ED-4DB2-BD59-A6C34878D82A}">
                    <a16:rowId xmlns:a16="http://schemas.microsoft.com/office/drawing/2014/main" xmlns="" val="1005467571"/>
                  </a:ext>
                </a:extLst>
              </a:tr>
            </a:tbl>
          </a:graphicData>
        </a:graphic>
      </p:graphicFrame>
      <p:sp>
        <p:nvSpPr>
          <p:cNvPr id="5" name="Shape 381">
            <a:extLst>
              <a:ext uri="{FF2B5EF4-FFF2-40B4-BE49-F238E27FC236}">
                <a16:creationId xmlns:a16="http://schemas.microsoft.com/office/drawing/2014/main" xmlns="" id="{0A18C6B8-55CB-E144-8EB8-3E463A594D25}"/>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
        <p:nvSpPr>
          <p:cNvPr id="2" name="Rectangle 1">
            <a:extLst>
              <a:ext uri="{FF2B5EF4-FFF2-40B4-BE49-F238E27FC236}">
                <a16:creationId xmlns:a16="http://schemas.microsoft.com/office/drawing/2014/main" xmlns="" id="{C6FBDE05-B3E3-7D4D-A122-ED67F6726096}"/>
              </a:ext>
            </a:extLst>
          </p:cNvPr>
          <p:cNvSpPr/>
          <p:nvPr/>
        </p:nvSpPr>
        <p:spPr>
          <a:xfrm>
            <a:off x="395536" y="4944899"/>
            <a:ext cx="5400600" cy="184666"/>
          </a:xfrm>
          <a:prstGeom prst="rect">
            <a:avLst/>
          </a:prstGeom>
        </p:spPr>
        <p:txBody>
          <a:bodyPr wrap="square">
            <a:spAutoFit/>
          </a:bodyPr>
          <a:lstStyle/>
          <a:p>
            <a:r>
              <a:rPr lang="en-CA" sz="600" baseline="30000" dirty="0">
                <a:latin typeface="Helvetica Light" panose="020B0403020202020204" pitchFamily="34" charset="0"/>
              </a:rPr>
              <a:t>††</a:t>
            </a:r>
            <a:r>
              <a:rPr lang="en-CA" sz="600" dirty="0">
                <a:latin typeface="Helvetica Light" panose="020B0403020202020204" pitchFamily="34" charset="0"/>
              </a:rPr>
              <a:t> VERTIS (CV outcome trial for ertugliflozin) presented at ADA June 2020 showed non-inferiority for MACE. Manuscript not published at time of writing </a:t>
            </a:r>
          </a:p>
        </p:txBody>
      </p:sp>
    </p:spTree>
    <p:extLst>
      <p:ext uri="{BB962C8B-B14F-4D97-AF65-F5344CB8AC3E}">
        <p14:creationId xmlns:p14="http://schemas.microsoft.com/office/powerpoint/2010/main" val="4161304158"/>
      </p:ext>
    </p:extLst>
  </p:cSld>
  <p:clrMapOvr>
    <a:masterClrMapping/>
  </p:clrMapOvr>
  <mc:AlternateContent xmlns:mc="http://schemas.openxmlformats.org/markup-compatibility/2006" xmlns:p14="http://schemas.microsoft.com/office/powerpoint/2010/main">
    <mc:Choice Requires="p14">
      <p:transition spd="slow" p14:dur="2000" advTm="123625"/>
    </mc:Choice>
    <mc:Fallback xmlns="">
      <p:transition spd="slow" advTm="123625"/>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04998430-5130-5D4A-9E0B-D30D011740FD}"/>
              </a:ext>
            </a:extLst>
          </p:cNvPr>
          <p:cNvSpPr>
            <a:spLocks noGrp="1"/>
          </p:cNvSpPr>
          <p:nvPr>
            <p:ph type="title"/>
          </p:nvPr>
        </p:nvSpPr>
        <p:spPr>
          <a:xfrm>
            <a:off x="395536" y="13935"/>
            <a:ext cx="8136904" cy="593137"/>
          </a:xfrm>
        </p:spPr>
        <p:txBody>
          <a:bodyPr>
            <a:normAutofit/>
          </a:bodyPr>
          <a:lstStyle/>
          <a:p>
            <a:r>
              <a:rPr lang="en-US" sz="2400" dirty="0"/>
              <a:t>AHA with </a:t>
            </a:r>
            <a:r>
              <a:rPr lang="en-US" sz="2400" u="sng" dirty="0"/>
              <a:t>low</a:t>
            </a:r>
            <a:r>
              <a:rPr lang="en-US" sz="2400" dirty="0"/>
              <a:t> risk for hypoglycemia and weight gain</a:t>
            </a:r>
          </a:p>
        </p:txBody>
      </p:sp>
      <p:graphicFrame>
        <p:nvGraphicFramePr>
          <p:cNvPr id="10" name="Content Placeholder 9">
            <a:extLst>
              <a:ext uri="{FF2B5EF4-FFF2-40B4-BE49-F238E27FC236}">
                <a16:creationId xmlns:a16="http://schemas.microsoft.com/office/drawing/2014/main" xmlns="" id="{8F42F887-2A10-7142-8D83-E360DA55D906}"/>
              </a:ext>
            </a:extLst>
          </p:cNvPr>
          <p:cNvGraphicFramePr>
            <a:graphicFrameLocks noGrp="1"/>
          </p:cNvGraphicFramePr>
          <p:nvPr>
            <p:ph idx="1"/>
            <p:extLst>
              <p:ext uri="{D42A27DB-BD31-4B8C-83A1-F6EECF244321}">
                <p14:modId xmlns:p14="http://schemas.microsoft.com/office/powerpoint/2010/main" val="2553980766"/>
              </p:ext>
            </p:extLst>
          </p:nvPr>
        </p:nvGraphicFramePr>
        <p:xfrm>
          <a:off x="318978" y="915566"/>
          <a:ext cx="8501493" cy="2805484"/>
        </p:xfrm>
        <a:graphic>
          <a:graphicData uri="http://schemas.openxmlformats.org/drawingml/2006/table">
            <a:tbl>
              <a:tblPr firstRow="1" bandRow="1">
                <a:tableStyleId>{B301B821-A1FF-4177-AEE7-76D212191A09}</a:tableStyleId>
              </a:tblPr>
              <a:tblGrid>
                <a:gridCol w="1372702">
                  <a:extLst>
                    <a:ext uri="{9D8B030D-6E8A-4147-A177-3AD203B41FA5}">
                      <a16:colId xmlns:a16="http://schemas.microsoft.com/office/drawing/2014/main" xmlns="" val="3259317819"/>
                    </a:ext>
                  </a:extLst>
                </a:gridCol>
                <a:gridCol w="3600400">
                  <a:extLst>
                    <a:ext uri="{9D8B030D-6E8A-4147-A177-3AD203B41FA5}">
                      <a16:colId xmlns:a16="http://schemas.microsoft.com/office/drawing/2014/main" xmlns="" val="3660093381"/>
                    </a:ext>
                  </a:extLst>
                </a:gridCol>
                <a:gridCol w="3528391">
                  <a:extLst>
                    <a:ext uri="{9D8B030D-6E8A-4147-A177-3AD203B41FA5}">
                      <a16:colId xmlns:a16="http://schemas.microsoft.com/office/drawing/2014/main" xmlns="" val="292782605"/>
                    </a:ext>
                  </a:extLst>
                </a:gridCol>
              </a:tblGrid>
              <a:tr h="2712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effectLst/>
                        </a:rPr>
                        <a:t>Drug Class </a:t>
                      </a:r>
                      <a:endParaRPr lang="en-CA" sz="1200" dirty="0">
                        <a:effectLst/>
                      </a:endParaRPr>
                    </a:p>
                  </a:txBody>
                  <a:tcPr marL="37531" marR="37531" marT="18766" marB="18766" anchor="ctr">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effectLst/>
                        </a:rPr>
                        <a:t>Cautions </a:t>
                      </a:r>
                      <a:endParaRPr lang="en-CA" sz="1200" dirty="0">
                        <a:effectLst/>
                      </a:endParaRPr>
                    </a:p>
                  </a:txBody>
                  <a:tcPr marL="37531" marR="37531" marT="18766" marB="18766" anchor="ctr">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effectLst/>
                        </a:rPr>
                        <a:t>Other therapeutic considerations </a:t>
                      </a:r>
                      <a:endParaRPr lang="en-CA" sz="1200" dirty="0">
                        <a:effectLst/>
                      </a:endParaRPr>
                    </a:p>
                  </a:txBody>
                  <a:tcPr marL="37531" marR="37531" marT="18766" marB="18766" anchor="ctr">
                    <a:solidFill>
                      <a:srgbClr val="00B0F0"/>
                    </a:solidFill>
                  </a:tcPr>
                </a:tc>
                <a:extLst>
                  <a:ext uri="{0D108BD9-81ED-4DB2-BD59-A6C34878D82A}">
                    <a16:rowId xmlns:a16="http://schemas.microsoft.com/office/drawing/2014/main" xmlns="" val="3707527513"/>
                  </a:ext>
                </a:extLst>
              </a:tr>
              <a:tr h="1024848">
                <a:tc>
                  <a:txBody>
                    <a:bodyPr/>
                    <a:lstStyle/>
                    <a:p>
                      <a:r>
                        <a:rPr lang="en-CA" sz="1200" b="1" dirty="0">
                          <a:effectLst/>
                        </a:rPr>
                        <a:t>Metformin</a:t>
                      </a:r>
                    </a:p>
                  </a:txBody>
                  <a:tcPr marL="37531" marR="37531" marT="18766" marB="18766"/>
                </a:tc>
                <a:tc>
                  <a:txBody>
                    <a:bodyPr/>
                    <a:lstStyle/>
                    <a:p>
                      <a:pPr marL="171450" indent="-171450">
                        <a:buFont typeface="Arial" panose="020B0604020202020204" pitchFamily="34" charset="0"/>
                        <a:buChar char="•"/>
                      </a:pPr>
                      <a:r>
                        <a:rPr lang="en-CA" sz="1200" dirty="0">
                          <a:effectLst/>
                        </a:rPr>
                        <a:t>Use lower dose if eGFR &lt;60ml/ min/1.73m</a:t>
                      </a:r>
                      <a:r>
                        <a:rPr lang="en-CA" sz="1200" baseline="30000" dirty="0">
                          <a:effectLst/>
                        </a:rPr>
                        <a:t>2</a:t>
                      </a:r>
                    </a:p>
                    <a:p>
                      <a:pPr marL="171450" indent="-171450">
                        <a:buFont typeface="Arial" panose="020B0604020202020204" pitchFamily="34" charset="0"/>
                        <a:buChar char="•"/>
                      </a:pPr>
                      <a:r>
                        <a:rPr lang="en-CA" sz="1200" dirty="0">
                          <a:effectLst/>
                        </a:rPr>
                        <a:t>Do not initiate if eGFR is &lt;30ml/ min/1.73m</a:t>
                      </a:r>
                      <a:r>
                        <a:rPr lang="en-CA" sz="1200" baseline="30000" dirty="0">
                          <a:effectLst/>
                        </a:rPr>
                        <a:t>2</a:t>
                      </a:r>
                      <a:r>
                        <a:rPr lang="en-CA" sz="1200" dirty="0">
                          <a:effectLst/>
                        </a:rPr>
                        <a:t> </a:t>
                      </a:r>
                    </a:p>
                    <a:p>
                      <a:pPr marL="171450" indent="-171450">
                        <a:buFont typeface="Arial" panose="020B0604020202020204" pitchFamily="34" charset="0"/>
                        <a:buChar char="•"/>
                      </a:pPr>
                      <a:r>
                        <a:rPr lang="en-CA" sz="1200" dirty="0">
                          <a:effectLst/>
                        </a:rPr>
                        <a:t>GI side effects </a:t>
                      </a:r>
                    </a:p>
                  </a:txBody>
                  <a:tcPr marL="37531" marR="37531" marT="18766" marB="18766"/>
                </a:tc>
                <a:tc>
                  <a:txBody>
                    <a:bodyPr/>
                    <a:lstStyle/>
                    <a:p>
                      <a:pPr marL="171450" indent="-171450">
                        <a:buFont typeface="Arial" panose="020B0604020202020204" pitchFamily="34" charset="0"/>
                        <a:buChar char="•"/>
                      </a:pPr>
                      <a:r>
                        <a:rPr lang="en-CA" sz="1200" dirty="0">
                          <a:effectLst/>
                        </a:rPr>
                        <a:t>Hold during acute illnesses with risk for dehydration or procedures with high risk of acute kidney injury </a:t>
                      </a:r>
                    </a:p>
                    <a:p>
                      <a:pPr marL="171450" indent="-171450">
                        <a:buFont typeface="Arial" panose="020B0604020202020204" pitchFamily="34" charset="0"/>
                        <a:buChar char="•"/>
                      </a:pPr>
                      <a:r>
                        <a:rPr lang="en-CA" sz="1200" dirty="0">
                          <a:effectLst/>
                        </a:rPr>
                        <a:t>Provide education regarding sick day management (Appendix 8: 2018 CPG)</a:t>
                      </a:r>
                    </a:p>
                    <a:p>
                      <a:pPr marL="171450" indent="-171450">
                        <a:buFont typeface="Arial" panose="020B0604020202020204" pitchFamily="34" charset="0"/>
                        <a:buChar char="•"/>
                      </a:pPr>
                      <a:r>
                        <a:rPr lang="en-CA" sz="1200" dirty="0">
                          <a:effectLst/>
                        </a:rPr>
                        <a:t>Can reduce vitamin B</a:t>
                      </a:r>
                      <a:r>
                        <a:rPr lang="en-CA" sz="1200" baseline="-25000" dirty="0">
                          <a:effectLst/>
                        </a:rPr>
                        <a:t>12</a:t>
                      </a:r>
                      <a:r>
                        <a:rPr lang="en-CA" sz="1200" dirty="0">
                          <a:effectLst/>
                        </a:rPr>
                        <a:t> absorption </a:t>
                      </a:r>
                    </a:p>
                  </a:txBody>
                  <a:tcPr marL="37531" marR="37531" marT="18766" marB="18766"/>
                </a:tc>
                <a:extLst>
                  <a:ext uri="{0D108BD9-81ED-4DB2-BD59-A6C34878D82A}">
                    <a16:rowId xmlns:a16="http://schemas.microsoft.com/office/drawing/2014/main" xmlns="" val="3574739031"/>
                  </a:ext>
                </a:extLst>
              </a:tr>
              <a:tr h="1171691">
                <a:tc>
                  <a:txBody>
                    <a:bodyPr/>
                    <a:lstStyle/>
                    <a:p>
                      <a:r>
                        <a:rPr lang="en-CA" sz="1200" b="1" dirty="0">
                          <a:effectLst/>
                        </a:rPr>
                        <a:t>DPP-4 inhibitors </a:t>
                      </a:r>
                    </a:p>
                    <a:p>
                      <a:pPr marL="180975" indent="0">
                        <a:tabLst/>
                      </a:pPr>
                      <a:r>
                        <a:rPr lang="en-CA" sz="1200" dirty="0" err="1">
                          <a:effectLst/>
                        </a:rPr>
                        <a:t>Alogliptin</a:t>
                      </a:r>
                      <a:endParaRPr lang="en-CA" sz="1200" dirty="0">
                        <a:effectLst/>
                      </a:endParaRPr>
                    </a:p>
                    <a:p>
                      <a:pPr marL="180975" indent="0">
                        <a:tabLst/>
                      </a:pPr>
                      <a:r>
                        <a:rPr lang="en-CA" sz="1200" dirty="0">
                          <a:effectLst/>
                        </a:rPr>
                        <a:t>Linagliptin</a:t>
                      </a:r>
                    </a:p>
                    <a:p>
                      <a:pPr marL="180975" indent="0">
                        <a:tabLst/>
                      </a:pPr>
                      <a:r>
                        <a:rPr lang="en-CA" sz="1200" dirty="0" err="1">
                          <a:effectLst/>
                        </a:rPr>
                        <a:t>Saxagliptin</a:t>
                      </a:r>
                      <a:endParaRPr lang="en-CA" sz="1200" dirty="0">
                        <a:effectLst/>
                      </a:endParaRPr>
                    </a:p>
                    <a:p>
                      <a:pPr marL="180975" indent="0">
                        <a:tabLst/>
                      </a:pPr>
                      <a:r>
                        <a:rPr lang="en-CA" sz="1200" dirty="0">
                          <a:effectLst/>
                        </a:rPr>
                        <a:t>Sitagliptin </a:t>
                      </a:r>
                    </a:p>
                  </a:txBody>
                  <a:tcPr marL="37531" marR="37531" marT="18766" marB="18766"/>
                </a:tc>
                <a:tc>
                  <a:txBody>
                    <a:bodyPr/>
                    <a:lstStyle/>
                    <a:p>
                      <a:pPr marL="171450" indent="-171450">
                        <a:buFont typeface="Arial" panose="020B0604020202020204" pitchFamily="34" charset="0"/>
                        <a:buChar char="•"/>
                      </a:pPr>
                      <a:r>
                        <a:rPr lang="en-CA" sz="1200" dirty="0">
                          <a:effectLst/>
                        </a:rPr>
                        <a:t>Risk of heart failure with </a:t>
                      </a:r>
                      <a:r>
                        <a:rPr lang="en-CA" sz="1200" dirty="0" err="1">
                          <a:effectLst/>
                        </a:rPr>
                        <a:t>saxagliptin</a:t>
                      </a:r>
                      <a:r>
                        <a:rPr lang="en-CA" sz="1200" dirty="0">
                          <a:effectLst/>
                        </a:rPr>
                        <a:t/>
                      </a:r>
                      <a:br>
                        <a:rPr lang="en-CA" sz="1200" dirty="0">
                          <a:effectLst/>
                        </a:rPr>
                      </a:br>
                      <a:r>
                        <a:rPr lang="en-CA" sz="1200" dirty="0">
                          <a:effectLst/>
                        </a:rPr>
                        <a:t>Caution with a history of pancreatitis or pancreatic cancer </a:t>
                      </a:r>
                    </a:p>
                  </a:txBody>
                  <a:tcPr marL="37531" marR="37531" marT="18766" marB="18766"/>
                </a:tc>
                <a:tc>
                  <a:txBody>
                    <a:bodyPr/>
                    <a:lstStyle/>
                    <a:p>
                      <a:pPr marL="171450" indent="-171450">
                        <a:buFont typeface="Arial" panose="020B0604020202020204" pitchFamily="34" charset="0"/>
                        <a:buChar char="•"/>
                      </a:pPr>
                      <a:r>
                        <a:rPr lang="en-CA" sz="1200" dirty="0">
                          <a:effectLst/>
                        </a:rPr>
                        <a:t>Rare cases of pancreatitis</a:t>
                      </a:r>
                    </a:p>
                    <a:p>
                      <a:pPr marL="171450" indent="-171450">
                        <a:buFont typeface="Arial" panose="020B0604020202020204" pitchFamily="34" charset="0"/>
                        <a:buChar char="•"/>
                      </a:pPr>
                      <a:r>
                        <a:rPr lang="en-CA" sz="1200" dirty="0">
                          <a:effectLst/>
                        </a:rPr>
                        <a:t>Rare cases of severe joint pain </a:t>
                      </a:r>
                    </a:p>
                  </a:txBody>
                  <a:tcPr marL="37531" marR="37531" marT="18766" marB="18766"/>
                </a:tc>
                <a:extLst>
                  <a:ext uri="{0D108BD9-81ED-4DB2-BD59-A6C34878D82A}">
                    <a16:rowId xmlns:a16="http://schemas.microsoft.com/office/drawing/2014/main" xmlns="" val="1005467571"/>
                  </a:ext>
                </a:extLst>
              </a:tr>
              <a:tr h="337649">
                <a:tc>
                  <a:txBody>
                    <a:bodyPr/>
                    <a:lstStyle/>
                    <a:p>
                      <a:r>
                        <a:rPr lang="en-CA" sz="1200" b="1" dirty="0">
                          <a:effectLst/>
                        </a:rPr>
                        <a:t>Acarbose</a:t>
                      </a:r>
                      <a:r>
                        <a:rPr lang="en-CA" sz="1200" dirty="0">
                          <a:effectLst/>
                        </a:rPr>
                        <a:t> </a:t>
                      </a:r>
                    </a:p>
                  </a:txBody>
                  <a:tcPr/>
                </a:tc>
                <a:tc>
                  <a:txBody>
                    <a:bodyPr/>
                    <a:lstStyle/>
                    <a:p>
                      <a:pPr marL="171450" indent="-171450">
                        <a:buFont typeface="Arial" panose="020B0604020202020204" pitchFamily="34" charset="0"/>
                        <a:buChar char="•"/>
                      </a:pPr>
                      <a:r>
                        <a:rPr lang="en-CA" sz="1200" dirty="0">
                          <a:effectLst/>
                        </a:rPr>
                        <a:t>GI side effects common </a:t>
                      </a:r>
                    </a:p>
                  </a:txBody>
                  <a:tcPr/>
                </a:tc>
                <a:tc>
                  <a:txBody>
                    <a:bodyPr/>
                    <a:lstStyle/>
                    <a:p>
                      <a:pPr marL="171450" indent="-171450">
                        <a:buFont typeface="Arial" panose="020B0604020202020204" pitchFamily="34" charset="0"/>
                        <a:buChar char="•"/>
                      </a:pPr>
                      <a:r>
                        <a:rPr lang="en-CA" sz="1200" dirty="0">
                          <a:effectLst/>
                        </a:rPr>
                        <a:t>Requires 3 times daily dosing </a:t>
                      </a:r>
                    </a:p>
                  </a:txBody>
                  <a:tcPr/>
                </a:tc>
                <a:extLst>
                  <a:ext uri="{0D108BD9-81ED-4DB2-BD59-A6C34878D82A}">
                    <a16:rowId xmlns:a16="http://schemas.microsoft.com/office/drawing/2014/main" xmlns="" val="2897641564"/>
                  </a:ext>
                </a:extLst>
              </a:tr>
            </a:tbl>
          </a:graphicData>
        </a:graphic>
      </p:graphicFrame>
      <p:sp>
        <p:nvSpPr>
          <p:cNvPr id="5" name="Shape 381">
            <a:extLst>
              <a:ext uri="{FF2B5EF4-FFF2-40B4-BE49-F238E27FC236}">
                <a16:creationId xmlns:a16="http://schemas.microsoft.com/office/drawing/2014/main" xmlns="" id="{0A18C6B8-55CB-E144-8EB8-3E463A594D25}"/>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1179865737"/>
      </p:ext>
    </p:extLst>
  </p:cSld>
  <p:clrMapOvr>
    <a:masterClrMapping/>
  </p:clrMapOvr>
  <mc:AlternateContent xmlns:mc="http://schemas.openxmlformats.org/markup-compatibility/2006" xmlns:p14="http://schemas.microsoft.com/office/powerpoint/2010/main">
    <mc:Choice Requires="p14">
      <p:transition spd="slow" p14:dur="2000" advTm="16309"/>
    </mc:Choice>
    <mc:Fallback xmlns="">
      <p:transition spd="slow" advTm="16309"/>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04998430-5130-5D4A-9E0B-D30D011740FD}"/>
              </a:ext>
            </a:extLst>
          </p:cNvPr>
          <p:cNvSpPr>
            <a:spLocks noGrp="1"/>
          </p:cNvSpPr>
          <p:nvPr>
            <p:ph type="title"/>
          </p:nvPr>
        </p:nvSpPr>
        <p:spPr/>
        <p:txBody>
          <a:bodyPr>
            <a:normAutofit/>
          </a:bodyPr>
          <a:lstStyle/>
          <a:p>
            <a:r>
              <a:rPr lang="en-US" sz="2400" dirty="0"/>
              <a:t>AHA </a:t>
            </a:r>
            <a:r>
              <a:rPr lang="en-US" sz="2400" u="sng" dirty="0"/>
              <a:t>with</a:t>
            </a:r>
            <a:r>
              <a:rPr lang="en-US" sz="2400" dirty="0"/>
              <a:t> risk for hypoglycemia and/or weight gain</a:t>
            </a:r>
          </a:p>
        </p:txBody>
      </p:sp>
      <p:graphicFrame>
        <p:nvGraphicFramePr>
          <p:cNvPr id="10" name="Content Placeholder 9">
            <a:extLst>
              <a:ext uri="{FF2B5EF4-FFF2-40B4-BE49-F238E27FC236}">
                <a16:creationId xmlns:a16="http://schemas.microsoft.com/office/drawing/2014/main" xmlns="" id="{8F42F887-2A10-7142-8D83-E360DA55D906}"/>
              </a:ext>
            </a:extLst>
          </p:cNvPr>
          <p:cNvGraphicFramePr>
            <a:graphicFrameLocks noGrp="1"/>
          </p:cNvGraphicFramePr>
          <p:nvPr>
            <p:ph idx="1"/>
            <p:extLst>
              <p:ext uri="{D42A27DB-BD31-4B8C-83A1-F6EECF244321}">
                <p14:modId xmlns:p14="http://schemas.microsoft.com/office/powerpoint/2010/main" val="2504397029"/>
              </p:ext>
            </p:extLst>
          </p:nvPr>
        </p:nvGraphicFramePr>
        <p:xfrm>
          <a:off x="367889" y="771550"/>
          <a:ext cx="8408222" cy="3816423"/>
        </p:xfrm>
        <a:graphic>
          <a:graphicData uri="http://schemas.openxmlformats.org/drawingml/2006/table">
            <a:tbl>
              <a:tblPr firstRow="1" bandRow="1">
                <a:tableStyleId>{B301B821-A1FF-4177-AEE7-76D212191A09}</a:tableStyleId>
              </a:tblPr>
              <a:tblGrid>
                <a:gridCol w="1323791">
                  <a:extLst>
                    <a:ext uri="{9D8B030D-6E8A-4147-A177-3AD203B41FA5}">
                      <a16:colId xmlns:a16="http://schemas.microsoft.com/office/drawing/2014/main" xmlns="" val="2677952078"/>
                    </a:ext>
                  </a:extLst>
                </a:gridCol>
                <a:gridCol w="3384376">
                  <a:extLst>
                    <a:ext uri="{9D8B030D-6E8A-4147-A177-3AD203B41FA5}">
                      <a16:colId xmlns:a16="http://schemas.microsoft.com/office/drawing/2014/main" xmlns="" val="3660093381"/>
                    </a:ext>
                  </a:extLst>
                </a:gridCol>
                <a:gridCol w="3700055">
                  <a:extLst>
                    <a:ext uri="{9D8B030D-6E8A-4147-A177-3AD203B41FA5}">
                      <a16:colId xmlns:a16="http://schemas.microsoft.com/office/drawing/2014/main" xmlns="" val="292782605"/>
                    </a:ext>
                  </a:extLst>
                </a:gridCol>
              </a:tblGrid>
              <a:tr h="3869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effectLst/>
                        </a:rPr>
                        <a:t>Drug Class</a:t>
                      </a:r>
                      <a:endParaRPr lang="en-CA" sz="1200" dirty="0">
                        <a:effectLst/>
                      </a:endParaRPr>
                    </a:p>
                  </a:txBody>
                  <a:tcPr marL="37531" marR="37531" marT="18766" marB="18766" anchor="ctr">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effectLst/>
                        </a:rPr>
                        <a:t>Cautions </a:t>
                      </a:r>
                      <a:endParaRPr lang="en-CA" sz="1200" dirty="0">
                        <a:effectLst/>
                      </a:endParaRPr>
                    </a:p>
                  </a:txBody>
                  <a:tcPr marL="37531" marR="37531" marT="18766" marB="18766" anchor="ctr">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effectLst/>
                        </a:rPr>
                        <a:t>Other therapeutic considerations </a:t>
                      </a:r>
                      <a:endParaRPr lang="en-CA" sz="1200" dirty="0">
                        <a:effectLst/>
                      </a:endParaRPr>
                    </a:p>
                  </a:txBody>
                  <a:tcPr marL="37531" marR="37531" marT="18766" marB="18766" anchor="ctr">
                    <a:solidFill>
                      <a:srgbClr val="00B0F0"/>
                    </a:solidFill>
                  </a:tcPr>
                </a:tc>
                <a:extLst>
                  <a:ext uri="{0D108BD9-81ED-4DB2-BD59-A6C34878D82A}">
                    <a16:rowId xmlns:a16="http://schemas.microsoft.com/office/drawing/2014/main" xmlns="" val="3707527513"/>
                  </a:ext>
                </a:extLst>
              </a:tr>
              <a:tr h="1143164">
                <a:tc>
                  <a:txBody>
                    <a:bodyPr/>
                    <a:lstStyle/>
                    <a:p>
                      <a:r>
                        <a:rPr lang="en-CA" sz="1200" b="1" dirty="0">
                          <a:effectLst/>
                        </a:rPr>
                        <a:t>Sulfonylureas</a:t>
                      </a:r>
                    </a:p>
                    <a:p>
                      <a:pPr marL="180975" indent="0">
                        <a:tabLst/>
                      </a:pPr>
                      <a:r>
                        <a:rPr lang="en-CA" sz="1200" b="0" dirty="0">
                          <a:effectLst/>
                        </a:rPr>
                        <a:t>Gliclazide</a:t>
                      </a:r>
                    </a:p>
                    <a:p>
                      <a:pPr marL="180975" indent="0">
                        <a:tabLst/>
                      </a:pPr>
                      <a:r>
                        <a:rPr lang="en-CA" sz="1200" b="0" dirty="0">
                          <a:effectLst/>
                        </a:rPr>
                        <a:t>Glimepiride</a:t>
                      </a:r>
                    </a:p>
                    <a:p>
                      <a:pPr marL="180975" indent="0">
                        <a:tabLst/>
                      </a:pPr>
                      <a:r>
                        <a:rPr lang="en-CA" sz="1200" b="0" dirty="0">
                          <a:effectLst/>
                        </a:rPr>
                        <a:t>Glyburide</a:t>
                      </a:r>
                    </a:p>
                  </a:txBody>
                  <a:tcPr/>
                </a:tc>
                <a:tc>
                  <a:txBody>
                    <a:bodyPr/>
                    <a:lstStyle/>
                    <a:p>
                      <a:pPr marL="171450" indent="-171450">
                        <a:buFont typeface="Arial" panose="020B0604020202020204" pitchFamily="34" charset="0"/>
                        <a:buChar char="•"/>
                      </a:pPr>
                      <a:r>
                        <a:rPr lang="en-CA" sz="1200" dirty="0">
                          <a:effectLst/>
                        </a:rPr>
                        <a:t>Higher risk of hypoglycemia with glyburide</a:t>
                      </a:r>
                    </a:p>
                    <a:p>
                      <a:pPr marL="171450" indent="-171450">
                        <a:buFont typeface="Arial" panose="020B0604020202020204" pitchFamily="34" charset="0"/>
                        <a:buChar char="•"/>
                      </a:pPr>
                      <a:r>
                        <a:rPr lang="en-CA" sz="1200" dirty="0">
                          <a:effectLst/>
                        </a:rPr>
                        <a:t>Risk of hypoglycemia increased with fasting or with eGFR &lt;60ml/ min/1.73m2 </a:t>
                      </a:r>
                    </a:p>
                    <a:p>
                      <a:pPr marL="171450" indent="-171450">
                        <a:buFont typeface="Arial" panose="020B0604020202020204" pitchFamily="34" charset="0"/>
                        <a:buChar char="•"/>
                      </a:pPr>
                      <a:r>
                        <a:rPr lang="en-CA" sz="1200" dirty="0">
                          <a:effectLst/>
                        </a:rPr>
                        <a:t>Provide education regarding sick day management (Appendix 8: 2018 CPG) </a:t>
                      </a:r>
                    </a:p>
                  </a:txBody>
                  <a:tcPr/>
                </a:tc>
                <a:tc>
                  <a:txBody>
                    <a:bodyPr/>
                    <a:lstStyle/>
                    <a:p>
                      <a:pPr marL="171450" indent="-171450">
                        <a:buFont typeface="Arial" panose="020B0604020202020204" pitchFamily="34" charset="0"/>
                        <a:buChar char="•"/>
                      </a:pPr>
                      <a:r>
                        <a:rPr lang="en-CA" sz="1200" dirty="0">
                          <a:effectLst/>
                        </a:rPr>
                        <a:t>Glycemic control is rapid but may not be durable</a:t>
                      </a:r>
                    </a:p>
                    <a:p>
                      <a:pPr marL="171450" indent="-171450">
                        <a:buFont typeface="Arial" panose="020B0604020202020204" pitchFamily="34" charset="0"/>
                        <a:buChar char="•"/>
                      </a:pPr>
                      <a:r>
                        <a:rPr lang="en-CA" sz="1200" dirty="0">
                          <a:effectLst/>
                        </a:rPr>
                        <a:t>Gliclazide preferred over glyburide (lower risk of hypoglycemia)</a:t>
                      </a:r>
                    </a:p>
                    <a:p>
                      <a:pPr marL="171450" indent="-171450">
                        <a:buFont typeface="Arial" panose="020B0604020202020204" pitchFamily="34" charset="0"/>
                        <a:buChar char="•"/>
                      </a:pPr>
                      <a:r>
                        <a:rPr lang="en-CA" sz="1200" dirty="0">
                          <a:solidFill>
                            <a:srgbClr val="FF0000"/>
                          </a:solidFill>
                          <a:effectLst/>
                        </a:rPr>
                        <a:t>Glimepiride showed CV safety similar to DPP4i </a:t>
                      </a:r>
                      <a:r>
                        <a:rPr lang="en-CA" sz="1200" dirty="0">
                          <a:effectLst/>
                        </a:rPr>
                        <a:t>(linagliptin) in CAROLINA trial </a:t>
                      </a:r>
                    </a:p>
                  </a:txBody>
                  <a:tcPr/>
                </a:tc>
                <a:extLst>
                  <a:ext uri="{0D108BD9-81ED-4DB2-BD59-A6C34878D82A}">
                    <a16:rowId xmlns:a16="http://schemas.microsoft.com/office/drawing/2014/main" xmlns="" val="2897641564"/>
                  </a:ext>
                </a:extLst>
              </a:tr>
              <a:tr h="965338">
                <a:tc>
                  <a:txBody>
                    <a:bodyPr/>
                    <a:lstStyle/>
                    <a:p>
                      <a:r>
                        <a:rPr lang="en-CA" sz="1200" b="1" dirty="0">
                          <a:effectLst/>
                        </a:rPr>
                        <a:t>Meglitinides</a:t>
                      </a:r>
                    </a:p>
                    <a:p>
                      <a:pPr marL="180975" indent="0">
                        <a:tabLst/>
                      </a:pPr>
                      <a:r>
                        <a:rPr lang="en-CA" sz="1200" dirty="0">
                          <a:effectLst/>
                        </a:rPr>
                        <a:t>Repaglinide</a:t>
                      </a:r>
                    </a:p>
                  </a:txBody>
                  <a:tcPr/>
                </a:tc>
                <a:tc>
                  <a:txBody>
                    <a:bodyPr/>
                    <a:lstStyle/>
                    <a:p>
                      <a:pPr marL="171450" indent="-171450">
                        <a:buFont typeface="Arial" panose="020B0604020202020204" pitchFamily="34" charset="0"/>
                        <a:buChar char="•"/>
                      </a:pPr>
                      <a:r>
                        <a:rPr lang="en-CA" sz="1200" dirty="0">
                          <a:effectLst/>
                        </a:rPr>
                        <a:t>Repaglinide contraindicated when co-administered with clopidogrel or with gemfibrozil </a:t>
                      </a:r>
                    </a:p>
                  </a:txBody>
                  <a:tcPr/>
                </a:tc>
                <a:tc>
                  <a:txBody>
                    <a:bodyPr/>
                    <a:lstStyle/>
                    <a:p>
                      <a:pPr marL="171450" indent="-171450">
                        <a:buFont typeface="Arial" panose="020B0604020202020204" pitchFamily="34" charset="0"/>
                        <a:buChar char="•"/>
                      </a:pPr>
                      <a:r>
                        <a:rPr lang="en-CA" sz="1200" dirty="0">
                          <a:effectLst/>
                        </a:rPr>
                        <a:t>Useful to reduce postprandial hyperglycemia</a:t>
                      </a:r>
                    </a:p>
                    <a:p>
                      <a:pPr marL="171450" indent="-171450">
                        <a:buFont typeface="Arial" panose="020B0604020202020204" pitchFamily="34" charset="0"/>
                        <a:buChar char="•"/>
                      </a:pPr>
                      <a:r>
                        <a:rPr lang="en-CA" sz="1200" dirty="0">
                          <a:effectLst/>
                        </a:rPr>
                        <a:t>Requires dosing with each meal (</a:t>
                      </a:r>
                      <a:r>
                        <a:rPr lang="en-CA" sz="1200" i="1" dirty="0">
                          <a:effectLst/>
                        </a:rPr>
                        <a:t>e.g.</a:t>
                      </a:r>
                      <a:r>
                        <a:rPr lang="en-CA" sz="1200" dirty="0">
                          <a:effectLst/>
                        </a:rPr>
                        <a:t> 3 times daily) </a:t>
                      </a:r>
                    </a:p>
                    <a:p>
                      <a:pPr marL="171450" indent="-171450">
                        <a:buFont typeface="Arial" panose="020B0604020202020204" pitchFamily="34" charset="0"/>
                        <a:buChar char="•"/>
                      </a:pPr>
                      <a:r>
                        <a:rPr lang="en-CA" sz="1200" dirty="0">
                          <a:effectLst/>
                        </a:rPr>
                        <a:t>Lower risk for hypoglycemia than sulfonylureas in renal impairment </a:t>
                      </a:r>
                    </a:p>
                  </a:txBody>
                  <a:tcPr/>
                </a:tc>
                <a:extLst>
                  <a:ext uri="{0D108BD9-81ED-4DB2-BD59-A6C34878D82A}">
                    <a16:rowId xmlns:a16="http://schemas.microsoft.com/office/drawing/2014/main" xmlns="" val="325014847"/>
                  </a:ext>
                </a:extLst>
              </a:tr>
              <a:tr h="1320989">
                <a:tc>
                  <a:txBody>
                    <a:bodyPr/>
                    <a:lstStyle/>
                    <a:p>
                      <a:r>
                        <a:rPr lang="en-CA" sz="1200" b="1" dirty="0">
                          <a:effectLst/>
                        </a:rPr>
                        <a:t>Thiazolidinedione</a:t>
                      </a:r>
                    </a:p>
                    <a:p>
                      <a:pPr marL="180975" indent="0">
                        <a:tabLst/>
                      </a:pPr>
                      <a:r>
                        <a:rPr lang="en-CA" sz="1200" b="0" dirty="0">
                          <a:effectLst/>
                        </a:rPr>
                        <a:t>Pioglitazone</a:t>
                      </a:r>
                    </a:p>
                    <a:p>
                      <a:pPr marL="180975" indent="0">
                        <a:tabLst/>
                      </a:pPr>
                      <a:r>
                        <a:rPr lang="en-CA" sz="1200" dirty="0">
                          <a:effectLst/>
                        </a:rPr>
                        <a:t>Rosiglitazone</a:t>
                      </a:r>
                    </a:p>
                  </a:txBody>
                  <a:tcPr/>
                </a:tc>
                <a:tc>
                  <a:txBody>
                    <a:bodyPr/>
                    <a:lstStyle/>
                    <a:p>
                      <a:pPr marL="171450" indent="-171450">
                        <a:buFont typeface="Arial" panose="020B0604020202020204" pitchFamily="34" charset="0"/>
                        <a:buChar char="•"/>
                      </a:pPr>
                      <a:r>
                        <a:rPr lang="en-CA" sz="1200" dirty="0">
                          <a:effectLst/>
                        </a:rPr>
                        <a:t>Greater weight gain in some individuals</a:t>
                      </a:r>
                    </a:p>
                    <a:p>
                      <a:pPr marL="171450" indent="-171450">
                        <a:buFont typeface="Arial" panose="020B0604020202020204" pitchFamily="34" charset="0"/>
                        <a:buChar char="•"/>
                      </a:pPr>
                      <a:r>
                        <a:rPr lang="en-CA" sz="1200" dirty="0">
                          <a:effectLst/>
                        </a:rPr>
                        <a:t>May induce edema and/or congestive heart failure </a:t>
                      </a:r>
                    </a:p>
                  </a:txBody>
                  <a:tcPr/>
                </a:tc>
                <a:tc>
                  <a:txBody>
                    <a:bodyPr/>
                    <a:lstStyle/>
                    <a:p>
                      <a:pPr marL="171450" indent="-171450">
                        <a:buFont typeface="Arial" panose="020B0604020202020204" pitchFamily="34" charset="0"/>
                        <a:buChar char="•"/>
                      </a:pPr>
                      <a:r>
                        <a:rPr lang="en-CA" sz="1200" dirty="0">
                          <a:effectLst/>
                        </a:rPr>
                        <a:t>Durable glycemic control</a:t>
                      </a:r>
                    </a:p>
                    <a:p>
                      <a:pPr marL="171450" indent="-171450">
                        <a:buFont typeface="Arial" panose="020B0604020202020204" pitchFamily="34" charset="0"/>
                        <a:buChar char="•"/>
                      </a:pPr>
                      <a:r>
                        <a:rPr lang="en-CA" sz="1200" dirty="0">
                          <a:effectLst/>
                        </a:rPr>
                        <a:t>Rare occurrence of macular edema</a:t>
                      </a:r>
                    </a:p>
                    <a:p>
                      <a:pPr marL="171450" indent="-171450">
                        <a:buFont typeface="Arial" panose="020B0604020202020204" pitchFamily="34" charset="0"/>
                        <a:buChar char="•"/>
                      </a:pPr>
                      <a:r>
                        <a:rPr lang="en-CA" sz="1200" dirty="0">
                          <a:effectLst/>
                        </a:rPr>
                        <a:t>Higher occurrence of fractures </a:t>
                      </a:r>
                    </a:p>
                    <a:p>
                      <a:pPr marL="171450" indent="-171450">
                        <a:buFont typeface="Arial" panose="020B0604020202020204" pitchFamily="34" charset="0"/>
                        <a:buChar char="•"/>
                      </a:pPr>
                      <a:r>
                        <a:rPr lang="en-CA" sz="1200" dirty="0">
                          <a:effectLst/>
                        </a:rPr>
                        <a:t>Pioglitazone: not to be used with bladder cancer </a:t>
                      </a:r>
                    </a:p>
                    <a:p>
                      <a:pPr marL="171450" indent="-171450">
                        <a:buFont typeface="Arial" panose="020B0604020202020204" pitchFamily="34" charset="0"/>
                        <a:buChar char="•"/>
                      </a:pPr>
                      <a:r>
                        <a:rPr lang="en-CA" sz="1200" dirty="0">
                          <a:effectLst/>
                        </a:rPr>
                        <a:t>Rosiglitazone: CV safety uncertain, suggestion of increased MI risk</a:t>
                      </a:r>
                      <a:endParaRPr lang="en-CA" sz="1200" b="0" i="0" dirty="0">
                        <a:effectLst/>
                        <a:latin typeface="Helvetica Light" panose="020B0403020202020204" pitchFamily="34" charset="0"/>
                      </a:endParaRPr>
                    </a:p>
                  </a:txBody>
                  <a:tcPr/>
                </a:tc>
                <a:extLst>
                  <a:ext uri="{0D108BD9-81ED-4DB2-BD59-A6C34878D82A}">
                    <a16:rowId xmlns:a16="http://schemas.microsoft.com/office/drawing/2014/main" xmlns="" val="696106322"/>
                  </a:ext>
                </a:extLst>
              </a:tr>
            </a:tbl>
          </a:graphicData>
        </a:graphic>
      </p:graphicFrame>
      <p:sp>
        <p:nvSpPr>
          <p:cNvPr id="6" name="Shape 381">
            <a:extLst>
              <a:ext uri="{FF2B5EF4-FFF2-40B4-BE49-F238E27FC236}">
                <a16:creationId xmlns:a16="http://schemas.microsoft.com/office/drawing/2014/main" xmlns="" id="{8E786847-6825-E546-908D-70CBCBCDD9BD}"/>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2381648240"/>
      </p:ext>
    </p:extLst>
  </p:cSld>
  <p:clrMapOvr>
    <a:masterClrMapping/>
  </p:clrMapOvr>
  <mc:AlternateContent xmlns:mc="http://schemas.openxmlformats.org/markup-compatibility/2006" xmlns:p14="http://schemas.microsoft.com/office/powerpoint/2010/main">
    <mc:Choice Requires="p14">
      <p:transition spd="slow" p14:dur="2000" advTm="24748"/>
    </mc:Choice>
    <mc:Fallback xmlns="">
      <p:transition spd="slow" advTm="24748"/>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1 titration of basal insulin to achieve FPG target without hypoglycemia…">
            <a:extLst>
              <a:ext uri="{FF2B5EF4-FFF2-40B4-BE49-F238E27FC236}">
                <a16:creationId xmlns:a16="http://schemas.microsoft.com/office/drawing/2014/main" xmlns="" id="{FD6FEA38-A30E-6844-8932-4E9E8A8A536E}"/>
              </a:ext>
            </a:extLst>
          </p:cNvPr>
          <p:cNvSpPr txBox="1"/>
          <p:nvPr/>
        </p:nvSpPr>
        <p:spPr>
          <a:xfrm>
            <a:off x="3164986" y="4496036"/>
            <a:ext cx="2703158" cy="6136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numCol="1" spcCol="206331"/>
          <a:lstStyle/>
          <a:p>
            <a:pPr>
              <a:lnSpc>
                <a:spcPct val="100000"/>
              </a:lnSpc>
              <a:spcBef>
                <a:spcPts val="0"/>
              </a:spcBef>
              <a:defRPr sz="1800"/>
            </a:pPr>
            <a:r>
              <a:rPr sz="675" baseline="31999" dirty="0"/>
              <a:t>1</a:t>
            </a:r>
            <a:r>
              <a:rPr sz="675" dirty="0"/>
              <a:t> titration of basal insulin to achieve FPG target without hypoglycemia </a:t>
            </a:r>
          </a:p>
          <a:p>
            <a:pPr>
              <a:lnSpc>
                <a:spcPct val="100000"/>
              </a:lnSpc>
              <a:spcBef>
                <a:spcPts val="0"/>
              </a:spcBef>
              <a:defRPr sz="1800"/>
            </a:pPr>
            <a:r>
              <a:rPr sz="675" baseline="31999" dirty="0"/>
              <a:t>2 </a:t>
            </a:r>
            <a:r>
              <a:rPr sz="675" dirty="0"/>
              <a:t>and titrate dose of GLP1-RA as tolerated </a:t>
            </a:r>
          </a:p>
          <a:p>
            <a:pPr>
              <a:lnSpc>
                <a:spcPct val="100000"/>
              </a:lnSpc>
              <a:spcBef>
                <a:spcPts val="0"/>
              </a:spcBef>
              <a:defRPr sz="1800"/>
            </a:pPr>
            <a:r>
              <a:rPr sz="675" baseline="31999" dirty="0"/>
              <a:t>3 </a:t>
            </a:r>
            <a:r>
              <a:rPr sz="675" dirty="0"/>
              <a:t>or fixed ratio combination</a:t>
            </a:r>
          </a:p>
          <a:p>
            <a:pPr>
              <a:lnSpc>
                <a:spcPct val="100000"/>
              </a:lnSpc>
              <a:spcBef>
                <a:spcPts val="0"/>
              </a:spcBef>
              <a:defRPr sz="1800"/>
            </a:pPr>
            <a:r>
              <a:rPr sz="675" baseline="31999" dirty="0"/>
              <a:t>4</a:t>
            </a:r>
            <a:r>
              <a:rPr sz="675" dirty="0"/>
              <a:t> if eGFR &gt;30 ml/min/1.73m</a:t>
            </a:r>
            <a:r>
              <a:rPr sz="675" baseline="31999" dirty="0"/>
              <a:t>2</a:t>
            </a:r>
            <a:r>
              <a:rPr sz="675" dirty="0"/>
              <a:t> may be used for cardiorenal benefit</a:t>
            </a:r>
          </a:p>
          <a:p>
            <a:pPr>
              <a:lnSpc>
                <a:spcPct val="100000"/>
              </a:lnSpc>
              <a:spcBef>
                <a:spcPts val="0"/>
              </a:spcBef>
              <a:defRPr sz="1800"/>
            </a:pPr>
            <a:r>
              <a:rPr sz="675" baseline="31999" dirty="0"/>
              <a:t>5</a:t>
            </a:r>
            <a:r>
              <a:rPr sz="675" dirty="0"/>
              <a:t> sulfonylureas or meglitinides</a:t>
            </a:r>
          </a:p>
        </p:txBody>
      </p:sp>
      <p:grpSp>
        <p:nvGrpSpPr>
          <p:cNvPr id="5" name="Group 4">
            <a:extLst>
              <a:ext uri="{FF2B5EF4-FFF2-40B4-BE49-F238E27FC236}">
                <a16:creationId xmlns:a16="http://schemas.microsoft.com/office/drawing/2014/main" xmlns="" id="{52EB88E8-C1CB-2142-8915-F07D7A1F2D75}"/>
              </a:ext>
            </a:extLst>
          </p:cNvPr>
          <p:cNvGrpSpPr/>
          <p:nvPr/>
        </p:nvGrpSpPr>
        <p:grpSpPr>
          <a:xfrm>
            <a:off x="755578" y="801377"/>
            <a:ext cx="7252180" cy="3540745"/>
            <a:chOff x="504112" y="904420"/>
            <a:chExt cx="7252180" cy="3540745"/>
          </a:xfrm>
        </p:grpSpPr>
        <p:cxnSp>
          <p:nvCxnSpPr>
            <p:cNvPr id="7" name="Connection Line">
              <a:extLst>
                <a:ext uri="{FF2B5EF4-FFF2-40B4-BE49-F238E27FC236}">
                  <a16:creationId xmlns:a16="http://schemas.microsoft.com/office/drawing/2014/main" xmlns="" id="{89B00924-EFE8-B44B-9E45-E528914A542D}"/>
                </a:ext>
              </a:extLst>
            </p:cNvPr>
            <p:cNvCxnSpPr>
              <a:cxnSpLocks/>
              <a:stCxn id="23" idx="2"/>
              <a:endCxn id="24" idx="0"/>
            </p:cNvCxnSpPr>
            <p:nvPr/>
          </p:nvCxnSpPr>
          <p:spPr>
            <a:xfrm>
              <a:off x="4266111" y="1415090"/>
              <a:ext cx="0" cy="159004"/>
            </a:xfrm>
            <a:prstGeom prst="straightConnector1">
              <a:avLst/>
            </a:prstGeom>
            <a:ln w="12700">
              <a:solidFill>
                <a:srgbClr val="000000"/>
              </a:solidFill>
              <a:miter lim="400000"/>
              <a:tailEnd type="triangle"/>
            </a:ln>
          </p:spPr>
        </p:cxnSp>
        <p:cxnSp>
          <p:nvCxnSpPr>
            <p:cNvPr id="8" name="Connection Line">
              <a:extLst>
                <a:ext uri="{FF2B5EF4-FFF2-40B4-BE49-F238E27FC236}">
                  <a16:creationId xmlns:a16="http://schemas.microsoft.com/office/drawing/2014/main" xmlns="" id="{3D56924F-0067-0C42-8DC8-DC46B3D445A9}"/>
                </a:ext>
              </a:extLst>
            </p:cNvPr>
            <p:cNvCxnSpPr>
              <a:cxnSpLocks/>
              <a:endCxn id="25" idx="0"/>
            </p:cNvCxnSpPr>
            <p:nvPr/>
          </p:nvCxnSpPr>
          <p:spPr>
            <a:xfrm>
              <a:off x="2575733" y="2009795"/>
              <a:ext cx="0" cy="166841"/>
            </a:xfrm>
            <a:prstGeom prst="straightConnector1">
              <a:avLst/>
            </a:prstGeom>
            <a:ln w="12700">
              <a:solidFill>
                <a:srgbClr val="000000"/>
              </a:solidFill>
              <a:miter lim="400000"/>
              <a:tailEnd type="triangle"/>
            </a:ln>
          </p:spPr>
        </p:cxnSp>
        <p:cxnSp>
          <p:nvCxnSpPr>
            <p:cNvPr id="9" name="Connection Line">
              <a:extLst>
                <a:ext uri="{FF2B5EF4-FFF2-40B4-BE49-F238E27FC236}">
                  <a16:creationId xmlns:a16="http://schemas.microsoft.com/office/drawing/2014/main" xmlns="" id="{5269043C-6701-3F40-B40E-A466B7A9130D}"/>
                </a:ext>
              </a:extLst>
            </p:cNvPr>
            <p:cNvCxnSpPr>
              <a:cxnSpLocks/>
              <a:endCxn id="26" idx="0"/>
            </p:cNvCxnSpPr>
            <p:nvPr/>
          </p:nvCxnSpPr>
          <p:spPr>
            <a:xfrm>
              <a:off x="3702651" y="2009795"/>
              <a:ext cx="0" cy="166841"/>
            </a:xfrm>
            <a:prstGeom prst="straightConnector1">
              <a:avLst/>
            </a:prstGeom>
            <a:ln w="12700">
              <a:solidFill>
                <a:srgbClr val="000000"/>
              </a:solidFill>
              <a:miter lim="400000"/>
              <a:tailEnd type="triangle"/>
            </a:ln>
          </p:spPr>
        </p:cxnSp>
        <p:cxnSp>
          <p:nvCxnSpPr>
            <p:cNvPr id="10" name="Connection Line">
              <a:extLst>
                <a:ext uri="{FF2B5EF4-FFF2-40B4-BE49-F238E27FC236}">
                  <a16:creationId xmlns:a16="http://schemas.microsoft.com/office/drawing/2014/main" xmlns="" id="{670974CA-C9F5-E546-AFE8-83FEA1D3EEF6}"/>
                </a:ext>
              </a:extLst>
            </p:cNvPr>
            <p:cNvCxnSpPr>
              <a:cxnSpLocks/>
              <a:endCxn id="27" idx="0"/>
            </p:cNvCxnSpPr>
            <p:nvPr/>
          </p:nvCxnSpPr>
          <p:spPr>
            <a:xfrm>
              <a:off x="4829569" y="2009795"/>
              <a:ext cx="0" cy="162078"/>
            </a:xfrm>
            <a:prstGeom prst="straightConnector1">
              <a:avLst/>
            </a:prstGeom>
            <a:ln w="12700">
              <a:solidFill>
                <a:srgbClr val="000000"/>
              </a:solidFill>
              <a:miter lim="400000"/>
              <a:tailEnd type="triangle"/>
            </a:ln>
          </p:spPr>
        </p:cxnSp>
        <p:cxnSp>
          <p:nvCxnSpPr>
            <p:cNvPr id="11" name="Connection Line">
              <a:extLst>
                <a:ext uri="{FF2B5EF4-FFF2-40B4-BE49-F238E27FC236}">
                  <a16:creationId xmlns:a16="http://schemas.microsoft.com/office/drawing/2014/main" xmlns="" id="{151A7F82-F894-3346-B082-569333563028}"/>
                </a:ext>
              </a:extLst>
            </p:cNvPr>
            <p:cNvCxnSpPr>
              <a:cxnSpLocks/>
              <a:endCxn id="30" idx="0"/>
            </p:cNvCxnSpPr>
            <p:nvPr/>
          </p:nvCxnSpPr>
          <p:spPr>
            <a:xfrm rot="16200000" flipH="1">
              <a:off x="5873066" y="2093214"/>
              <a:ext cx="166841" cy="1"/>
            </a:xfrm>
            <a:prstGeom prst="bentConnector3">
              <a:avLst>
                <a:gd name="adj1" fmla="val 50000"/>
              </a:avLst>
            </a:prstGeom>
            <a:ln w="12700">
              <a:solidFill>
                <a:srgbClr val="929292"/>
              </a:solidFill>
              <a:prstDash val="sysDot"/>
              <a:miter lim="400000"/>
              <a:tailEnd type="triangle"/>
            </a:ln>
          </p:spPr>
        </p:cxnSp>
        <p:cxnSp>
          <p:nvCxnSpPr>
            <p:cNvPr id="12" name="Connection Line">
              <a:extLst>
                <a:ext uri="{FF2B5EF4-FFF2-40B4-BE49-F238E27FC236}">
                  <a16:creationId xmlns:a16="http://schemas.microsoft.com/office/drawing/2014/main" xmlns="" id="{02494453-D40F-6944-B10E-D2EE98115E69}"/>
                </a:ext>
              </a:extLst>
            </p:cNvPr>
            <p:cNvCxnSpPr>
              <a:cxnSpLocks/>
              <a:stCxn id="27" idx="2"/>
              <a:endCxn id="32" idx="0"/>
            </p:cNvCxnSpPr>
            <p:nvPr/>
          </p:nvCxnSpPr>
          <p:spPr>
            <a:xfrm rot="5400000">
              <a:off x="3838828" y="1804417"/>
              <a:ext cx="192821" cy="1788663"/>
            </a:xfrm>
            <a:prstGeom prst="bentConnector3">
              <a:avLst>
                <a:gd name="adj1" fmla="val 50000"/>
              </a:avLst>
            </a:prstGeom>
            <a:ln w="12700">
              <a:solidFill>
                <a:srgbClr val="929292"/>
              </a:solidFill>
              <a:prstDash val="sysDot"/>
              <a:miter lim="400000"/>
              <a:tailEnd type="triangle"/>
            </a:ln>
          </p:spPr>
        </p:cxnSp>
        <p:cxnSp>
          <p:nvCxnSpPr>
            <p:cNvPr id="13" name="Connection Line">
              <a:extLst>
                <a:ext uri="{FF2B5EF4-FFF2-40B4-BE49-F238E27FC236}">
                  <a16:creationId xmlns:a16="http://schemas.microsoft.com/office/drawing/2014/main" xmlns="" id="{FF04ACC9-8039-364B-9683-B562A7D59D45}"/>
                </a:ext>
              </a:extLst>
            </p:cNvPr>
            <p:cNvCxnSpPr>
              <a:cxnSpLocks/>
            </p:cNvCxnSpPr>
            <p:nvPr/>
          </p:nvCxnSpPr>
          <p:spPr>
            <a:xfrm>
              <a:off x="3935237" y="2613627"/>
              <a:ext cx="0" cy="178270"/>
            </a:xfrm>
            <a:prstGeom prst="straightConnector1">
              <a:avLst/>
            </a:prstGeom>
            <a:ln w="12700">
              <a:solidFill>
                <a:srgbClr val="000000"/>
              </a:solidFill>
              <a:miter lim="400000"/>
              <a:tailEnd type="triangle"/>
            </a:ln>
          </p:spPr>
        </p:cxnSp>
        <p:cxnSp>
          <p:nvCxnSpPr>
            <p:cNvPr id="14" name="Connection Line">
              <a:extLst>
                <a:ext uri="{FF2B5EF4-FFF2-40B4-BE49-F238E27FC236}">
                  <a16:creationId xmlns:a16="http://schemas.microsoft.com/office/drawing/2014/main" xmlns="" id="{5EF7240A-6BA4-9641-A2B9-9CDDE7C994D7}"/>
                </a:ext>
              </a:extLst>
            </p:cNvPr>
            <p:cNvCxnSpPr>
              <a:cxnSpLocks/>
            </p:cNvCxnSpPr>
            <p:nvPr/>
          </p:nvCxnSpPr>
          <p:spPr>
            <a:xfrm>
              <a:off x="2920605" y="2613627"/>
              <a:ext cx="0" cy="181532"/>
            </a:xfrm>
            <a:prstGeom prst="straightConnector1">
              <a:avLst/>
            </a:prstGeom>
            <a:ln w="12700">
              <a:solidFill>
                <a:srgbClr val="000000"/>
              </a:solidFill>
              <a:miter lim="400000"/>
              <a:tailEnd type="triangle"/>
            </a:ln>
          </p:spPr>
        </p:cxnSp>
        <p:cxnSp>
          <p:nvCxnSpPr>
            <p:cNvPr id="15" name="Connection Line">
              <a:extLst>
                <a:ext uri="{FF2B5EF4-FFF2-40B4-BE49-F238E27FC236}">
                  <a16:creationId xmlns:a16="http://schemas.microsoft.com/office/drawing/2014/main" xmlns="" id="{FE62D5A2-C1E8-D34B-81B9-DE13D575F794}"/>
                </a:ext>
              </a:extLst>
            </p:cNvPr>
            <p:cNvCxnSpPr>
              <a:cxnSpLocks/>
              <a:stCxn id="32" idx="2"/>
            </p:cNvCxnSpPr>
            <p:nvPr/>
          </p:nvCxnSpPr>
          <p:spPr>
            <a:xfrm>
              <a:off x="3040906" y="3225624"/>
              <a:ext cx="0" cy="195119"/>
            </a:xfrm>
            <a:prstGeom prst="straightConnector1">
              <a:avLst/>
            </a:prstGeom>
            <a:ln w="12700">
              <a:solidFill>
                <a:srgbClr val="000000"/>
              </a:solidFill>
              <a:miter lim="400000"/>
              <a:tailEnd type="triangle"/>
            </a:ln>
          </p:spPr>
        </p:cxnSp>
        <p:cxnSp>
          <p:nvCxnSpPr>
            <p:cNvPr id="16" name="Connection Line">
              <a:extLst>
                <a:ext uri="{FF2B5EF4-FFF2-40B4-BE49-F238E27FC236}">
                  <a16:creationId xmlns:a16="http://schemas.microsoft.com/office/drawing/2014/main" xmlns="" id="{211C3DAF-EB45-D746-84A6-E46724B52622}"/>
                </a:ext>
              </a:extLst>
            </p:cNvPr>
            <p:cNvCxnSpPr>
              <a:cxnSpLocks/>
              <a:stCxn id="33" idx="2"/>
              <a:endCxn id="29" idx="0"/>
            </p:cNvCxnSpPr>
            <p:nvPr/>
          </p:nvCxnSpPr>
          <p:spPr>
            <a:xfrm>
              <a:off x="4266110" y="3225624"/>
              <a:ext cx="1" cy="172050"/>
            </a:xfrm>
            <a:prstGeom prst="straightConnector1">
              <a:avLst/>
            </a:prstGeom>
            <a:ln w="12700">
              <a:solidFill>
                <a:srgbClr val="000000"/>
              </a:solidFill>
              <a:miter lim="400000"/>
              <a:tailEnd type="triangle"/>
            </a:ln>
          </p:spPr>
        </p:cxnSp>
        <p:cxnSp>
          <p:nvCxnSpPr>
            <p:cNvPr id="17" name="Connection Line">
              <a:extLst>
                <a:ext uri="{FF2B5EF4-FFF2-40B4-BE49-F238E27FC236}">
                  <a16:creationId xmlns:a16="http://schemas.microsoft.com/office/drawing/2014/main" xmlns="" id="{5B78DB0B-3556-8D49-A005-3454B79D9A75}"/>
                </a:ext>
              </a:extLst>
            </p:cNvPr>
            <p:cNvCxnSpPr>
              <a:cxnSpLocks/>
              <a:stCxn id="29" idx="2"/>
              <a:endCxn id="31" idx="0"/>
            </p:cNvCxnSpPr>
            <p:nvPr/>
          </p:nvCxnSpPr>
          <p:spPr>
            <a:xfrm>
              <a:off x="4266111" y="3828139"/>
              <a:ext cx="0" cy="172049"/>
            </a:xfrm>
            <a:prstGeom prst="straightConnector1">
              <a:avLst/>
            </a:prstGeom>
            <a:ln w="12700">
              <a:solidFill>
                <a:srgbClr val="000000"/>
              </a:solidFill>
              <a:miter lim="400000"/>
              <a:tailEnd type="triangle"/>
            </a:ln>
          </p:spPr>
        </p:cxnSp>
        <p:cxnSp>
          <p:nvCxnSpPr>
            <p:cNvPr id="18" name="Connection Line">
              <a:extLst>
                <a:ext uri="{FF2B5EF4-FFF2-40B4-BE49-F238E27FC236}">
                  <a16:creationId xmlns:a16="http://schemas.microsoft.com/office/drawing/2014/main" xmlns="" id="{CA79DE44-4B60-264D-B42A-0E890142BE45}"/>
                </a:ext>
              </a:extLst>
            </p:cNvPr>
            <p:cNvCxnSpPr>
              <a:cxnSpLocks/>
              <a:stCxn id="30" idx="2"/>
            </p:cNvCxnSpPr>
            <p:nvPr/>
          </p:nvCxnSpPr>
          <p:spPr>
            <a:xfrm>
              <a:off x="5956487" y="3225624"/>
              <a:ext cx="0" cy="188058"/>
            </a:xfrm>
            <a:prstGeom prst="straightConnector1">
              <a:avLst/>
            </a:prstGeom>
            <a:ln w="12700">
              <a:solidFill>
                <a:srgbClr val="929292"/>
              </a:solidFill>
              <a:prstDash val="sysDot"/>
              <a:miter lim="400000"/>
              <a:tailEnd type="triangle"/>
            </a:ln>
          </p:spPr>
        </p:cxnSp>
        <p:cxnSp>
          <p:nvCxnSpPr>
            <p:cNvPr id="21" name="Connection Line">
              <a:extLst>
                <a:ext uri="{FF2B5EF4-FFF2-40B4-BE49-F238E27FC236}">
                  <a16:creationId xmlns:a16="http://schemas.microsoft.com/office/drawing/2014/main" xmlns="" id="{568BDDD5-44B5-6042-8955-A6D0A10F6840}"/>
                </a:ext>
              </a:extLst>
            </p:cNvPr>
            <p:cNvCxnSpPr>
              <a:cxnSpLocks/>
            </p:cNvCxnSpPr>
            <p:nvPr/>
          </p:nvCxnSpPr>
          <p:spPr>
            <a:xfrm>
              <a:off x="4630522" y="2602338"/>
              <a:ext cx="0" cy="212275"/>
            </a:xfrm>
            <a:prstGeom prst="straightConnector1">
              <a:avLst/>
            </a:prstGeom>
            <a:ln w="12700">
              <a:solidFill>
                <a:srgbClr val="929292"/>
              </a:solidFill>
              <a:prstDash val="sysDot"/>
              <a:miter lim="400000"/>
              <a:tailEnd type="triangle"/>
            </a:ln>
          </p:spPr>
        </p:cxnSp>
        <p:sp>
          <p:nvSpPr>
            <p:cNvPr id="22" name="Regular Review…">
              <a:extLst>
                <a:ext uri="{FF2B5EF4-FFF2-40B4-BE49-F238E27FC236}">
                  <a16:creationId xmlns:a16="http://schemas.microsoft.com/office/drawing/2014/main" xmlns="" id="{52A8FE54-792D-B443-9695-4421428234AC}"/>
                </a:ext>
              </a:extLst>
            </p:cNvPr>
            <p:cNvSpPr/>
            <p:nvPr/>
          </p:nvSpPr>
          <p:spPr>
            <a:xfrm>
              <a:off x="504112" y="1592927"/>
              <a:ext cx="1404916" cy="2852238"/>
            </a:xfrm>
            <a:prstGeom prst="roundRect">
              <a:avLst>
                <a:gd name="adj" fmla="val 3598"/>
              </a:avLst>
            </a:prstGeom>
            <a:solidFill>
              <a:srgbClr val="D4E6F8"/>
            </a:solidFill>
            <a:ln w="12700">
              <a:solidFill>
                <a:srgbClr val="4896DC"/>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defTabSz="309563">
                <a:lnSpc>
                  <a:spcPct val="100000"/>
                </a:lnSpc>
                <a:spcBef>
                  <a:spcPts val="0"/>
                </a:spcBef>
              </a:pPr>
              <a:r>
                <a:rPr sz="1000" dirty="0">
                  <a:latin typeface="Helvetica" pitchFamily="2" charset="0"/>
                  <a:ea typeface="Helvetica Neue Medium"/>
                  <a:cs typeface="Helvetica Neue Medium"/>
                </a:rPr>
                <a:t>Regular Review </a:t>
              </a:r>
              <a:endParaRPr lang="en-US" sz="1000" dirty="0">
                <a:latin typeface="Helvetica" pitchFamily="2" charset="0"/>
                <a:ea typeface="Helvetica Neue Medium"/>
                <a:cs typeface="Helvetica Neue Medium"/>
              </a:endParaRPr>
            </a:p>
            <a:p>
              <a:pPr defTabSz="309563">
                <a:lnSpc>
                  <a:spcPct val="100000"/>
                </a:lnSpc>
                <a:spcBef>
                  <a:spcPts val="0"/>
                </a:spcBef>
              </a:pPr>
              <a:endParaRPr sz="1000" dirty="0">
                <a:latin typeface="Helvetica" pitchFamily="2" charset="0"/>
                <a:ea typeface="Helvetica Neue Medium"/>
                <a:cs typeface="Helvetica Neue Medium"/>
              </a:endParaRPr>
            </a:p>
            <a:p>
              <a:pPr marL="171450" indent="-171450" defTabSz="309563">
                <a:lnSpc>
                  <a:spcPct val="100000"/>
                </a:lnSpc>
                <a:spcBef>
                  <a:spcPts val="0"/>
                </a:spcBef>
                <a:buFont typeface="Arial" panose="020B0604020202020204" pitchFamily="34" charset="0"/>
                <a:buChar char="•"/>
              </a:pPr>
              <a:r>
                <a:rPr sz="1000" dirty="0">
                  <a:latin typeface="Helvetica" pitchFamily="2" charset="0"/>
                  <a:ea typeface="Helvetica Neue Medium"/>
                  <a:cs typeface="Helvetica Neue Medium"/>
                </a:rPr>
                <a:t>Assess glycemic control, cardiovascular and renal status</a:t>
              </a:r>
            </a:p>
            <a:p>
              <a:pPr marL="171450" indent="-171450" defTabSz="309563">
                <a:lnSpc>
                  <a:spcPct val="100000"/>
                </a:lnSpc>
                <a:spcBef>
                  <a:spcPts val="0"/>
                </a:spcBef>
                <a:buFont typeface="Arial" panose="020B0604020202020204" pitchFamily="34" charset="0"/>
                <a:buChar char="•"/>
              </a:pPr>
              <a:r>
                <a:rPr sz="1000" dirty="0">
                  <a:latin typeface="Helvetica" pitchFamily="2" charset="0"/>
                  <a:ea typeface="Helvetica Neue Medium"/>
                  <a:cs typeface="Helvetica Neue Medium"/>
                </a:rPr>
                <a:t>Screen for complications (eyes, feet, kidneys)</a:t>
              </a:r>
            </a:p>
            <a:p>
              <a:pPr marL="171450" indent="-171450" defTabSz="309563">
                <a:lnSpc>
                  <a:spcPct val="100000"/>
                </a:lnSpc>
                <a:spcBef>
                  <a:spcPts val="0"/>
                </a:spcBef>
                <a:buFont typeface="Arial" panose="020B0604020202020204" pitchFamily="34" charset="0"/>
                <a:buChar char="•"/>
              </a:pPr>
              <a:r>
                <a:rPr sz="1000" dirty="0">
                  <a:latin typeface="Helvetica" pitchFamily="2" charset="0"/>
                  <a:ea typeface="Helvetica Neue Medium"/>
                  <a:cs typeface="Helvetica Neue Medium"/>
                </a:rPr>
                <a:t>Review efficacy, side effects, safety and ability to take current medications</a:t>
              </a:r>
            </a:p>
            <a:p>
              <a:pPr marL="171450" indent="-171450" defTabSz="309563">
                <a:lnSpc>
                  <a:spcPct val="100000"/>
                </a:lnSpc>
                <a:spcBef>
                  <a:spcPts val="0"/>
                </a:spcBef>
                <a:buFont typeface="Arial" panose="020B0604020202020204" pitchFamily="34" charset="0"/>
                <a:buChar char="•"/>
              </a:pPr>
              <a:r>
                <a:rPr sz="1000" dirty="0">
                  <a:latin typeface="Helvetica" pitchFamily="2" charset="0"/>
                  <a:ea typeface="Helvetica Neue Medium"/>
                  <a:cs typeface="Helvetica Neue Medium"/>
                </a:rPr>
                <a:t>Reinforce and support healthy </a:t>
              </a:r>
              <a:r>
                <a:rPr sz="1000" dirty="0" err="1">
                  <a:latin typeface="Helvetica" pitchFamily="2" charset="0"/>
                  <a:ea typeface="Helvetica Neue Medium"/>
                  <a:cs typeface="Helvetica Neue Medium"/>
                </a:rPr>
                <a:t>behaviour</a:t>
              </a:r>
              <a:r>
                <a:rPr sz="1000" dirty="0">
                  <a:latin typeface="Helvetica" pitchFamily="2" charset="0"/>
                  <a:ea typeface="Helvetica Neue Medium"/>
                  <a:cs typeface="Helvetica Neue Medium"/>
                </a:rPr>
                <a:t> interventions</a:t>
              </a:r>
            </a:p>
          </p:txBody>
        </p:sp>
        <p:sp>
          <p:nvSpPr>
            <p:cNvPr id="23" name="Decision to initiate Insulin (from Fig 1 or Fig 2)…">
              <a:extLst>
                <a:ext uri="{FF2B5EF4-FFF2-40B4-BE49-F238E27FC236}">
                  <a16:creationId xmlns:a16="http://schemas.microsoft.com/office/drawing/2014/main" xmlns="" id="{7E8ABC8F-DCD1-4D4E-BA45-1BDF8DDB5CA6}"/>
                </a:ext>
              </a:extLst>
            </p:cNvPr>
            <p:cNvSpPr/>
            <p:nvPr/>
          </p:nvSpPr>
          <p:spPr>
            <a:xfrm>
              <a:off x="2084855" y="904420"/>
              <a:ext cx="4362511" cy="510670"/>
            </a:xfrm>
            <a:prstGeom prst="roundRect">
              <a:avLst>
                <a:gd name="adj" fmla="val 7789"/>
              </a:avLst>
            </a:prstGeom>
            <a:solidFill>
              <a:srgbClr val="E8C6B1"/>
            </a:solidFill>
            <a:ln w="12700">
              <a:solidFill>
                <a:srgbClr val="B0161A"/>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pPr>
              <a:r>
                <a:rPr sz="1000" dirty="0">
                  <a:latin typeface="Helvetica" pitchFamily="2" charset="0"/>
                  <a:ea typeface="Helvetica Neue Medium"/>
                  <a:cs typeface="Helvetica Neue Medium"/>
                </a:rPr>
                <a:t>Decision to initiate Insulin (from Fig 1 or Fig 2)</a:t>
              </a:r>
            </a:p>
            <a:p>
              <a:pPr algn="ctr" defTabSz="309563">
                <a:lnSpc>
                  <a:spcPct val="100000"/>
                </a:lnSpc>
                <a:spcBef>
                  <a:spcPts val="0"/>
                </a:spcBef>
              </a:pPr>
              <a:r>
                <a:rPr sz="1000" dirty="0">
                  <a:latin typeface="Helvetica" pitchFamily="2" charset="0"/>
                  <a:ea typeface="Helvetica Neue Medium"/>
                  <a:cs typeface="Helvetica Neue Medium"/>
                </a:rPr>
                <a:t>Fasting Glucose and/or A1C NOT at target on current AHA</a:t>
              </a:r>
            </a:p>
            <a:p>
              <a:pPr algn="ctr" defTabSz="309563">
                <a:lnSpc>
                  <a:spcPct val="100000"/>
                </a:lnSpc>
                <a:spcBef>
                  <a:spcPts val="0"/>
                </a:spcBef>
              </a:pPr>
              <a:r>
                <a:rPr sz="1000" dirty="0">
                  <a:latin typeface="Helvetica" pitchFamily="2" charset="0"/>
                  <a:ea typeface="Helvetica Neue Medium"/>
                  <a:cs typeface="Helvetica Neue Medium"/>
                </a:rPr>
                <a:t>or symptomatic hyperglycemia and/or metabolic decompensation</a:t>
              </a:r>
            </a:p>
          </p:txBody>
        </p:sp>
        <p:sp>
          <p:nvSpPr>
            <p:cNvPr id="24" name="Start Basal Insulin and titrate to achieve fasting glucose target…">
              <a:extLst>
                <a:ext uri="{FF2B5EF4-FFF2-40B4-BE49-F238E27FC236}">
                  <a16:creationId xmlns:a16="http://schemas.microsoft.com/office/drawing/2014/main" xmlns="" id="{5B4EB01E-3258-3E4B-B721-93726AF33A76}"/>
                </a:ext>
              </a:extLst>
            </p:cNvPr>
            <p:cNvSpPr/>
            <p:nvPr/>
          </p:nvSpPr>
          <p:spPr>
            <a:xfrm>
              <a:off x="2074391" y="1574094"/>
              <a:ext cx="4383439" cy="435701"/>
            </a:xfrm>
            <a:prstGeom prst="roundRect">
              <a:avLst>
                <a:gd name="adj" fmla="val 31054"/>
              </a:avLst>
            </a:prstGeom>
            <a:solidFill>
              <a:srgbClr val="D4E6F8"/>
            </a:solidFill>
            <a:ln w="12700">
              <a:solidFill>
                <a:srgbClr val="4896DC"/>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pPr>
              <a:r>
                <a:rPr sz="1000" dirty="0">
                  <a:latin typeface="Helvetica" pitchFamily="2" charset="0"/>
                  <a:ea typeface="Helvetica Neue Medium"/>
                  <a:cs typeface="Helvetica Neue Medium"/>
                </a:rPr>
                <a:t>Start Basal Insulin and titrate to achieve fasting glucose target</a:t>
              </a:r>
            </a:p>
            <a:p>
              <a:pPr algn="ctr" defTabSz="309563">
                <a:lnSpc>
                  <a:spcPct val="100000"/>
                </a:lnSpc>
                <a:spcBef>
                  <a:spcPts val="0"/>
                </a:spcBef>
              </a:pPr>
              <a:r>
                <a:rPr sz="1000" dirty="0">
                  <a:latin typeface="Helvetica" pitchFamily="2" charset="0"/>
                  <a:ea typeface="Helvetica Neue Medium"/>
                  <a:cs typeface="Helvetica Neue Medium"/>
                </a:rPr>
                <a:t>Continue Metformin unless contraindicated. Review / adjust other AHAs</a:t>
              </a:r>
            </a:p>
          </p:txBody>
        </p:sp>
        <p:sp>
          <p:nvSpPr>
            <p:cNvPr id="25" name="ADD GLP1-RA 2,3…">
              <a:extLst>
                <a:ext uri="{FF2B5EF4-FFF2-40B4-BE49-F238E27FC236}">
                  <a16:creationId xmlns:a16="http://schemas.microsoft.com/office/drawing/2014/main" xmlns="" id="{2553F201-2DC6-4640-AEC7-E83B388793B8}"/>
                </a:ext>
              </a:extLst>
            </p:cNvPr>
            <p:cNvSpPr/>
            <p:nvPr/>
          </p:nvSpPr>
          <p:spPr>
            <a:xfrm>
              <a:off x="2074390" y="2176636"/>
              <a:ext cx="1002686" cy="430465"/>
            </a:xfrm>
            <a:prstGeom prst="roundRect">
              <a:avLst>
                <a:gd name="adj" fmla="val 21097"/>
              </a:avLst>
            </a:prstGeom>
            <a:solidFill>
              <a:srgbClr val="D7E4C7"/>
            </a:solidFill>
            <a:ln w="19050">
              <a:solidFill>
                <a:srgbClr val="7DA74C"/>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pPr>
              <a:r>
                <a:rPr sz="900" dirty="0">
                  <a:latin typeface="Helvetica" pitchFamily="2" charset="0"/>
                  <a:ea typeface="Helvetica Neue Medium"/>
                  <a:cs typeface="Helvetica Neue Medium"/>
                </a:rPr>
                <a:t>ADD GLP1-RA </a:t>
              </a:r>
              <a:r>
                <a:rPr sz="900" baseline="30000" dirty="0">
                  <a:latin typeface="Helvetica" pitchFamily="2" charset="0"/>
                  <a:ea typeface="Helvetica Neue Medium"/>
                  <a:cs typeface="Helvetica Neue Medium"/>
                </a:rPr>
                <a:t>2,3</a:t>
              </a:r>
            </a:p>
            <a:p>
              <a:pPr algn="ctr" defTabSz="309563">
                <a:lnSpc>
                  <a:spcPct val="100000"/>
                </a:lnSpc>
                <a:spcBef>
                  <a:spcPts val="0"/>
                </a:spcBef>
              </a:pPr>
              <a:r>
                <a:rPr sz="800" dirty="0">
                  <a:latin typeface="Helvetica" pitchFamily="2" charset="0"/>
                  <a:ea typeface="Helvetica Neue Medium"/>
                  <a:cs typeface="Helvetica Neue Medium"/>
                </a:rPr>
                <a:t>(stop DPP4i)</a:t>
              </a:r>
            </a:p>
          </p:txBody>
        </p:sp>
        <p:sp>
          <p:nvSpPr>
            <p:cNvPr id="26" name="ADD SGLT2i…">
              <a:extLst>
                <a:ext uri="{FF2B5EF4-FFF2-40B4-BE49-F238E27FC236}">
                  <a16:creationId xmlns:a16="http://schemas.microsoft.com/office/drawing/2014/main" xmlns="" id="{C0A053B2-989F-0047-868D-6AE88E47BF83}"/>
                </a:ext>
              </a:extLst>
            </p:cNvPr>
            <p:cNvSpPr/>
            <p:nvPr/>
          </p:nvSpPr>
          <p:spPr>
            <a:xfrm>
              <a:off x="3201308" y="2176636"/>
              <a:ext cx="1002686" cy="430465"/>
            </a:xfrm>
            <a:prstGeom prst="roundRect">
              <a:avLst>
                <a:gd name="adj" fmla="val 21097"/>
              </a:avLst>
            </a:prstGeom>
            <a:solidFill>
              <a:srgbClr val="D7E4C7"/>
            </a:solidFill>
            <a:ln w="19050">
              <a:solidFill>
                <a:srgbClr val="7DA74C"/>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pPr>
              <a:r>
                <a:rPr sz="900" dirty="0">
                  <a:latin typeface="Helvetica" pitchFamily="2" charset="0"/>
                  <a:ea typeface="Helvetica Neue Medium"/>
                  <a:cs typeface="Helvetica Neue Medium"/>
                </a:rPr>
                <a:t>ADD SGLT2i </a:t>
              </a:r>
            </a:p>
            <a:p>
              <a:pPr algn="ctr" defTabSz="309563">
                <a:lnSpc>
                  <a:spcPct val="100000"/>
                </a:lnSpc>
                <a:spcBef>
                  <a:spcPts val="0"/>
                </a:spcBef>
              </a:pPr>
              <a:r>
                <a:rPr sz="800" dirty="0">
                  <a:latin typeface="Helvetica" pitchFamily="2" charset="0"/>
                  <a:ea typeface="Helvetica Neue Medium"/>
                  <a:cs typeface="Helvetica Neue Medium"/>
                </a:rPr>
                <a:t>(for glycemia if eGFR &gt;45 </a:t>
              </a:r>
              <a:r>
                <a:rPr sz="800" baseline="30000" dirty="0">
                  <a:latin typeface="Helvetica" pitchFamily="2" charset="0"/>
                  <a:ea typeface="Helvetica Neue Medium"/>
                  <a:cs typeface="Helvetica Neue Medium"/>
                </a:rPr>
                <a:t>4</a:t>
              </a:r>
              <a:r>
                <a:rPr sz="800" dirty="0">
                  <a:latin typeface="Helvetica" pitchFamily="2" charset="0"/>
                  <a:ea typeface="Helvetica Neue Medium"/>
                  <a:cs typeface="Helvetica Neue Medium"/>
                </a:rPr>
                <a:t>)</a:t>
              </a:r>
            </a:p>
          </p:txBody>
        </p:sp>
        <p:sp>
          <p:nvSpPr>
            <p:cNvPr id="27" name="ADD DPP4i…">
              <a:extLst>
                <a:ext uri="{FF2B5EF4-FFF2-40B4-BE49-F238E27FC236}">
                  <a16:creationId xmlns:a16="http://schemas.microsoft.com/office/drawing/2014/main" xmlns="" id="{DD505090-EF7F-4246-953A-2F52D927F328}"/>
                </a:ext>
              </a:extLst>
            </p:cNvPr>
            <p:cNvSpPr/>
            <p:nvPr/>
          </p:nvSpPr>
          <p:spPr>
            <a:xfrm>
              <a:off x="4328226" y="2171873"/>
              <a:ext cx="1002686" cy="430465"/>
            </a:xfrm>
            <a:prstGeom prst="roundRect">
              <a:avLst>
                <a:gd name="adj" fmla="val 21097"/>
              </a:avLst>
            </a:prstGeom>
            <a:solidFill>
              <a:srgbClr val="F1EAF3"/>
            </a:solidFill>
            <a:ln w="12700">
              <a:solidFill>
                <a:srgbClr val="834A84"/>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pPr>
              <a:r>
                <a:rPr sz="900" dirty="0">
                  <a:latin typeface="Helvetica" pitchFamily="2" charset="0"/>
                  <a:ea typeface="Helvetica Neue Medium"/>
                  <a:cs typeface="Helvetica Neue Medium"/>
                </a:rPr>
                <a:t>ADD DPP4i</a:t>
              </a:r>
            </a:p>
            <a:p>
              <a:pPr algn="ctr" defTabSz="309563">
                <a:lnSpc>
                  <a:spcPct val="100000"/>
                </a:lnSpc>
                <a:spcBef>
                  <a:spcPts val="0"/>
                </a:spcBef>
              </a:pPr>
              <a:r>
                <a:rPr sz="800" dirty="0">
                  <a:latin typeface="Helvetica" pitchFamily="2" charset="0"/>
                  <a:ea typeface="Helvetica Neue Medium"/>
                  <a:cs typeface="Helvetica Neue Medium"/>
                </a:rPr>
                <a:t>(unless taking GLP1-RA)</a:t>
              </a:r>
            </a:p>
          </p:txBody>
        </p:sp>
        <p:sp>
          <p:nvSpPr>
            <p:cNvPr id="28" name="Advance Therapy if A1C not at Target  within 3-6 months…">
              <a:extLst>
                <a:ext uri="{FF2B5EF4-FFF2-40B4-BE49-F238E27FC236}">
                  <a16:creationId xmlns:a16="http://schemas.microsoft.com/office/drawing/2014/main" xmlns="" id="{6BB94AEA-38C1-F34B-8D4A-440B46F9D856}"/>
                </a:ext>
              </a:extLst>
            </p:cNvPr>
            <p:cNvSpPr/>
            <p:nvPr/>
          </p:nvSpPr>
          <p:spPr>
            <a:xfrm>
              <a:off x="6623193" y="2179705"/>
              <a:ext cx="1133099" cy="2241153"/>
            </a:xfrm>
            <a:prstGeom prst="roundRect">
              <a:avLst>
                <a:gd name="adj" fmla="val 3498"/>
              </a:avLst>
            </a:prstGeom>
            <a:solidFill>
              <a:srgbClr val="F9F1CB"/>
            </a:solidFill>
            <a:ln w="12700">
              <a:solidFill>
                <a:srgbClr val="E9C931"/>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pPr>
              <a:r>
                <a:rPr sz="1000" dirty="0">
                  <a:latin typeface="Helvetica" pitchFamily="2" charset="0"/>
                  <a:ea typeface="Helvetica Neue Medium"/>
                  <a:cs typeface="Helvetica Neue Medium"/>
                </a:rPr>
                <a:t>Advance Therapy if A1C not at Target  within 3-6 months</a:t>
              </a:r>
            </a:p>
            <a:p>
              <a:pPr algn="ctr" defTabSz="309563">
                <a:lnSpc>
                  <a:spcPct val="100000"/>
                </a:lnSpc>
                <a:spcBef>
                  <a:spcPts val="0"/>
                </a:spcBef>
              </a:pPr>
              <a:endParaRPr sz="1000" dirty="0">
                <a:latin typeface="Helvetica" pitchFamily="2" charset="0"/>
                <a:ea typeface="Helvetica Neue Medium"/>
                <a:cs typeface="Helvetica Neue Medium"/>
              </a:endParaRPr>
            </a:p>
            <a:p>
              <a:pPr algn="ctr" defTabSz="309563">
                <a:lnSpc>
                  <a:spcPct val="100000"/>
                </a:lnSpc>
                <a:spcBef>
                  <a:spcPts val="0"/>
                </a:spcBef>
              </a:pPr>
              <a:r>
                <a:rPr sz="900" dirty="0">
                  <a:latin typeface="Helvetica" pitchFamily="2" charset="0"/>
                  <a:ea typeface="Helvetica Neue Medium"/>
                  <a:cs typeface="Helvetica Neue Medium"/>
                </a:rPr>
                <a:t>despite adequate titration of insulin</a:t>
              </a:r>
              <a:r>
                <a:rPr sz="900" baseline="30000" dirty="0">
                  <a:latin typeface="Helvetica" pitchFamily="2" charset="0"/>
                  <a:ea typeface="Helvetica Neue Medium"/>
                  <a:cs typeface="Helvetica Neue Medium"/>
                </a:rPr>
                <a:t>1</a:t>
              </a:r>
              <a:r>
                <a:rPr sz="900" dirty="0">
                  <a:latin typeface="Helvetica" pitchFamily="2" charset="0"/>
                  <a:ea typeface="Helvetica Neue Medium"/>
                  <a:cs typeface="Helvetica Neue Medium"/>
                </a:rPr>
                <a:t> and supports for lifestyle and pharmacotherapy</a:t>
              </a:r>
            </a:p>
          </p:txBody>
        </p:sp>
        <p:sp>
          <p:nvSpPr>
            <p:cNvPr id="29" name="add bolus insulin step-wise,…">
              <a:extLst>
                <a:ext uri="{FF2B5EF4-FFF2-40B4-BE49-F238E27FC236}">
                  <a16:creationId xmlns:a16="http://schemas.microsoft.com/office/drawing/2014/main" xmlns="" id="{E4EEB53B-43A3-F04B-98FD-143E5B8E7989}"/>
                </a:ext>
              </a:extLst>
            </p:cNvPr>
            <p:cNvSpPr/>
            <p:nvPr/>
          </p:nvSpPr>
          <p:spPr>
            <a:xfrm>
              <a:off x="2074391" y="3397674"/>
              <a:ext cx="4383439" cy="430465"/>
            </a:xfrm>
            <a:prstGeom prst="roundRect">
              <a:avLst>
                <a:gd name="adj" fmla="val 21097"/>
              </a:avLst>
            </a:prstGeom>
            <a:solidFill>
              <a:srgbClr val="D7E4C7"/>
            </a:solidFill>
            <a:ln w="19050">
              <a:solidFill>
                <a:srgbClr val="7DA74C"/>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pPr>
              <a:r>
                <a:rPr sz="1000" dirty="0">
                  <a:latin typeface="Helvetica" pitchFamily="2" charset="0"/>
                  <a:ea typeface="Helvetica Neue Medium"/>
                  <a:cs typeface="Helvetica Neue Medium"/>
                </a:rPr>
                <a:t>add bolus insulin step-wise,</a:t>
              </a:r>
            </a:p>
            <a:p>
              <a:pPr algn="ctr" defTabSz="309563">
                <a:lnSpc>
                  <a:spcPct val="100000"/>
                </a:lnSpc>
                <a:spcBef>
                  <a:spcPts val="0"/>
                </a:spcBef>
              </a:pPr>
              <a:r>
                <a:rPr sz="1000" dirty="0">
                  <a:latin typeface="Helvetica" pitchFamily="2" charset="0"/>
                  <a:ea typeface="Helvetica Neue Medium"/>
                  <a:cs typeface="Helvetica Neue Medium"/>
                </a:rPr>
                <a:t>beginning with one meal injection per day (consider stopping SUs</a:t>
              </a:r>
              <a:r>
                <a:rPr sz="1000" baseline="30000" dirty="0">
                  <a:latin typeface="Helvetica" pitchFamily="2" charset="0"/>
                  <a:ea typeface="Helvetica Neue Medium"/>
                  <a:cs typeface="Helvetica Neue Medium"/>
                </a:rPr>
                <a:t>5</a:t>
              </a:r>
              <a:r>
                <a:rPr sz="1000" dirty="0">
                  <a:latin typeface="Helvetica" pitchFamily="2" charset="0"/>
                  <a:ea typeface="Helvetica Neue Medium"/>
                  <a:cs typeface="Helvetica Neue Medium"/>
                </a:rPr>
                <a:t>)</a:t>
              </a:r>
            </a:p>
          </p:txBody>
        </p:sp>
        <p:sp>
          <p:nvSpPr>
            <p:cNvPr id="30" name="If GLP1-RA, SGLT2i, DPP4i…">
              <a:extLst>
                <a:ext uri="{FF2B5EF4-FFF2-40B4-BE49-F238E27FC236}">
                  <a16:creationId xmlns:a16="http://schemas.microsoft.com/office/drawing/2014/main" xmlns="" id="{DD6623F5-7F6E-D846-ACD0-25910C92E243}"/>
                </a:ext>
              </a:extLst>
            </p:cNvPr>
            <p:cNvSpPr/>
            <p:nvPr/>
          </p:nvSpPr>
          <p:spPr>
            <a:xfrm>
              <a:off x="5455144" y="2176636"/>
              <a:ext cx="1002686" cy="1048988"/>
            </a:xfrm>
            <a:prstGeom prst="roundRect">
              <a:avLst>
                <a:gd name="adj" fmla="val 9057"/>
              </a:avLst>
            </a:prstGeom>
            <a:solidFill>
              <a:srgbClr val="DEECF0"/>
            </a:solidFill>
            <a:ln w="25400">
              <a:noFill/>
              <a:prstDash val="sysDot"/>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defRPr sz="1800" i="1">
                  <a:latin typeface="Helvetica Neue Light"/>
                  <a:ea typeface="Helvetica Neue Light"/>
                  <a:cs typeface="Helvetica Neue Light"/>
                  <a:sym typeface="Helvetica Neue Light"/>
                </a:defRPr>
              </a:pPr>
              <a:r>
                <a:rPr sz="675" dirty="0">
                  <a:latin typeface="Helvetica Light" panose="020B0403020202020204" pitchFamily="34" charset="0"/>
                </a:rPr>
                <a:t>If GLP1-RA, SGLT2i, DPP4i</a:t>
              </a:r>
            </a:p>
            <a:p>
              <a:pPr algn="ctr" defTabSz="309563">
                <a:lnSpc>
                  <a:spcPct val="100000"/>
                </a:lnSpc>
                <a:spcBef>
                  <a:spcPts val="0"/>
                </a:spcBef>
                <a:defRPr sz="1800" i="1">
                  <a:latin typeface="Helvetica Neue Light"/>
                  <a:ea typeface="Helvetica Neue Light"/>
                  <a:cs typeface="Helvetica Neue Light"/>
                  <a:sym typeface="Helvetica Neue Light"/>
                </a:defRPr>
              </a:pPr>
              <a:r>
                <a:rPr sz="675" dirty="0">
                  <a:latin typeface="Helvetica Light" panose="020B0403020202020204" pitchFamily="34" charset="0"/>
                </a:rPr>
                <a:t>are contraindicated </a:t>
              </a:r>
            </a:p>
            <a:p>
              <a:pPr algn="ctr" defTabSz="309563">
                <a:lnSpc>
                  <a:spcPct val="100000"/>
                </a:lnSpc>
                <a:spcBef>
                  <a:spcPts val="0"/>
                </a:spcBef>
                <a:defRPr sz="1800" i="1">
                  <a:latin typeface="Helvetica Neue Light"/>
                  <a:ea typeface="Helvetica Neue Light"/>
                  <a:cs typeface="Helvetica Neue Light"/>
                  <a:sym typeface="Helvetica Neue Light"/>
                </a:defRPr>
              </a:pPr>
              <a:r>
                <a:rPr sz="675" dirty="0">
                  <a:latin typeface="Helvetica Light" panose="020B0403020202020204" pitchFamily="34" charset="0"/>
                </a:rPr>
                <a:t>or not options</a:t>
              </a:r>
            </a:p>
          </p:txBody>
        </p:sp>
        <p:sp>
          <p:nvSpPr>
            <p:cNvPr id="31" name="advance to multiple injections with bolus injection at each meal…">
              <a:extLst>
                <a:ext uri="{FF2B5EF4-FFF2-40B4-BE49-F238E27FC236}">
                  <a16:creationId xmlns:a16="http://schemas.microsoft.com/office/drawing/2014/main" xmlns="" id="{A1FE08DA-9C8A-174C-A66E-86FA03EA5CC1}"/>
                </a:ext>
              </a:extLst>
            </p:cNvPr>
            <p:cNvSpPr/>
            <p:nvPr/>
          </p:nvSpPr>
          <p:spPr>
            <a:xfrm>
              <a:off x="2074391" y="4000188"/>
              <a:ext cx="4383439" cy="444976"/>
            </a:xfrm>
            <a:prstGeom prst="roundRect">
              <a:avLst>
                <a:gd name="adj" fmla="val 30406"/>
              </a:avLst>
            </a:prstGeom>
            <a:solidFill>
              <a:srgbClr val="D4E6F8"/>
            </a:solidFill>
            <a:ln w="12700">
              <a:solidFill>
                <a:srgbClr val="4896DC"/>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pPr>
              <a:r>
                <a:rPr lang="en-US" sz="1000" dirty="0">
                  <a:latin typeface="Helvetica" pitchFamily="2" charset="0"/>
                  <a:ea typeface="Helvetica Neue Medium"/>
                  <a:cs typeface="Helvetica Neue Medium"/>
                </a:rPr>
                <a:t>A</a:t>
              </a:r>
              <a:r>
                <a:rPr sz="1000" dirty="0">
                  <a:latin typeface="Helvetica" pitchFamily="2" charset="0"/>
                  <a:ea typeface="Helvetica Neue Medium"/>
                  <a:cs typeface="Helvetica Neue Medium"/>
                </a:rPr>
                <a:t>dvance to multiple injections with bolus injection at each meal</a:t>
              </a:r>
            </a:p>
            <a:p>
              <a:pPr algn="ctr" defTabSz="309563">
                <a:lnSpc>
                  <a:spcPct val="100000"/>
                </a:lnSpc>
                <a:spcBef>
                  <a:spcPts val="0"/>
                </a:spcBef>
              </a:pPr>
              <a:r>
                <a:rPr sz="900" dirty="0">
                  <a:latin typeface="Helvetica" pitchFamily="2" charset="0"/>
                  <a:ea typeface="Helvetica Neue Medium"/>
                  <a:cs typeface="Helvetica Neue Medium"/>
                </a:rPr>
                <a:t>(stop SUs*, review or adjust other AHAs</a:t>
              </a:r>
              <a:r>
                <a:rPr sz="1000" dirty="0">
                  <a:latin typeface="Helvetica" pitchFamily="2" charset="0"/>
                  <a:ea typeface="Helvetica Neue Medium"/>
                  <a:cs typeface="Helvetica Neue Medium"/>
                </a:rPr>
                <a:t>)</a:t>
              </a:r>
            </a:p>
          </p:txBody>
        </p:sp>
        <p:sp>
          <p:nvSpPr>
            <p:cNvPr id="32" name="add SGLT2i…">
              <a:extLst>
                <a:ext uri="{FF2B5EF4-FFF2-40B4-BE49-F238E27FC236}">
                  <a16:creationId xmlns:a16="http://schemas.microsoft.com/office/drawing/2014/main" xmlns="" id="{38A4B92A-5047-3947-92C2-6503A7674F72}"/>
                </a:ext>
              </a:extLst>
            </p:cNvPr>
            <p:cNvSpPr/>
            <p:nvPr/>
          </p:nvSpPr>
          <p:spPr>
            <a:xfrm>
              <a:off x="2539563" y="2795159"/>
              <a:ext cx="1002686" cy="430465"/>
            </a:xfrm>
            <a:prstGeom prst="roundRect">
              <a:avLst>
                <a:gd name="adj" fmla="val 21097"/>
              </a:avLst>
            </a:prstGeom>
            <a:solidFill>
              <a:srgbClr val="DEECF0"/>
            </a:solidFill>
            <a:ln w="25400">
              <a:noFill/>
              <a:prstDash val="sysDot"/>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defRPr sz="1800" i="1">
                  <a:latin typeface="Helvetica Neue Light"/>
                  <a:ea typeface="Helvetica Neue Light"/>
                  <a:cs typeface="Helvetica Neue Light"/>
                  <a:sym typeface="Helvetica Neue Light"/>
                </a:defRPr>
              </a:pPr>
              <a:r>
                <a:rPr sz="675" dirty="0">
                  <a:latin typeface="Helvetica Light" panose="020B0403020202020204" pitchFamily="34" charset="0"/>
                </a:rPr>
                <a:t>add SGLT2i </a:t>
              </a:r>
            </a:p>
            <a:p>
              <a:pPr algn="ctr" defTabSz="309563">
                <a:lnSpc>
                  <a:spcPct val="100000"/>
                </a:lnSpc>
                <a:spcBef>
                  <a:spcPts val="0"/>
                </a:spcBef>
                <a:defRPr sz="1600" i="1">
                  <a:latin typeface="Helvetica Neue Light"/>
                  <a:ea typeface="Helvetica Neue Light"/>
                  <a:cs typeface="Helvetica Neue Light"/>
                  <a:sym typeface="Helvetica Neue Light"/>
                </a:defRPr>
              </a:pPr>
              <a:r>
                <a:rPr sz="600" dirty="0">
                  <a:latin typeface="Helvetica Light" panose="020B0403020202020204" pitchFamily="34" charset="0"/>
                </a:rPr>
                <a:t>(for glycemia if eGFR &gt;45 </a:t>
              </a:r>
              <a:r>
                <a:rPr sz="600" baseline="31999" dirty="0">
                  <a:latin typeface="Helvetica Light" panose="020B0403020202020204" pitchFamily="34" charset="0"/>
                </a:rPr>
                <a:t>4</a:t>
              </a:r>
              <a:r>
                <a:rPr sz="600" dirty="0">
                  <a:latin typeface="Helvetica Light" panose="020B0403020202020204" pitchFamily="34" charset="0"/>
                </a:rPr>
                <a:t>)</a:t>
              </a:r>
            </a:p>
          </p:txBody>
        </p:sp>
        <p:sp>
          <p:nvSpPr>
            <p:cNvPr id="33" name="add GLP1-RA 2,3…">
              <a:extLst>
                <a:ext uri="{FF2B5EF4-FFF2-40B4-BE49-F238E27FC236}">
                  <a16:creationId xmlns:a16="http://schemas.microsoft.com/office/drawing/2014/main" xmlns="" id="{14F7A369-6C6E-FB49-A480-2F4FEBDE8B9E}"/>
                </a:ext>
              </a:extLst>
            </p:cNvPr>
            <p:cNvSpPr/>
            <p:nvPr/>
          </p:nvSpPr>
          <p:spPr>
            <a:xfrm>
              <a:off x="3764767" y="2795159"/>
              <a:ext cx="1002686" cy="430465"/>
            </a:xfrm>
            <a:prstGeom prst="roundRect">
              <a:avLst>
                <a:gd name="adj" fmla="val 21097"/>
              </a:avLst>
            </a:prstGeom>
            <a:solidFill>
              <a:srgbClr val="DEECF0"/>
            </a:solidFill>
            <a:ln w="25400">
              <a:noFill/>
              <a:prstDash val="sysDot"/>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defRPr sz="1800" i="1">
                  <a:latin typeface="Helvetica Neue Light"/>
                  <a:ea typeface="Helvetica Neue Light"/>
                  <a:cs typeface="Helvetica Neue Light"/>
                  <a:sym typeface="Helvetica Neue Light"/>
                </a:defRPr>
              </a:pPr>
              <a:r>
                <a:rPr sz="675" dirty="0">
                  <a:latin typeface="Helvetica Light" panose="020B0403020202020204" pitchFamily="34" charset="0"/>
                </a:rPr>
                <a:t>add GLP1-RA </a:t>
              </a:r>
              <a:r>
                <a:rPr sz="675" baseline="31999" dirty="0">
                  <a:latin typeface="Helvetica Light" panose="020B0403020202020204" pitchFamily="34" charset="0"/>
                </a:rPr>
                <a:t>2,3</a:t>
              </a:r>
            </a:p>
            <a:p>
              <a:pPr algn="ctr" defTabSz="309563">
                <a:lnSpc>
                  <a:spcPct val="100000"/>
                </a:lnSpc>
                <a:spcBef>
                  <a:spcPts val="0"/>
                </a:spcBef>
                <a:defRPr sz="1600" i="1">
                  <a:latin typeface="Helvetica Neue Light"/>
                  <a:ea typeface="Helvetica Neue Light"/>
                  <a:cs typeface="Helvetica Neue Light"/>
                  <a:sym typeface="Helvetica Neue Light"/>
                </a:defRPr>
              </a:pPr>
              <a:r>
                <a:rPr sz="600" dirty="0">
                  <a:latin typeface="Helvetica Light" panose="020B0403020202020204" pitchFamily="34" charset="0"/>
                </a:rPr>
                <a:t>(stop DPP4)</a:t>
              </a:r>
            </a:p>
          </p:txBody>
        </p:sp>
      </p:grpSp>
      <p:sp>
        <p:nvSpPr>
          <p:cNvPr id="2" name="Title 1">
            <a:extLst>
              <a:ext uri="{FF2B5EF4-FFF2-40B4-BE49-F238E27FC236}">
                <a16:creationId xmlns:a16="http://schemas.microsoft.com/office/drawing/2014/main" xmlns="" id="{4983E6BC-AEE5-7B40-A6D0-1E95030CE9CC}"/>
              </a:ext>
            </a:extLst>
          </p:cNvPr>
          <p:cNvSpPr>
            <a:spLocks noGrp="1"/>
          </p:cNvSpPr>
          <p:nvPr>
            <p:ph type="title"/>
          </p:nvPr>
        </p:nvSpPr>
        <p:spPr/>
        <p:txBody>
          <a:bodyPr>
            <a:normAutofit/>
          </a:bodyPr>
          <a:lstStyle/>
          <a:p>
            <a:r>
              <a:rPr lang="en-US" kern="0" dirty="0">
                <a:latin typeface="Open Sans"/>
                <a:cs typeface="Arial" charset="0"/>
                <a:sym typeface="Open Sans"/>
              </a:rPr>
              <a:t>Starting or Advancing Insulin in T2DM</a:t>
            </a:r>
            <a:endParaRPr lang="en-US" dirty="0"/>
          </a:p>
        </p:txBody>
      </p:sp>
      <p:sp>
        <p:nvSpPr>
          <p:cNvPr id="34" name="Shape 381">
            <a:extLst>
              <a:ext uri="{FF2B5EF4-FFF2-40B4-BE49-F238E27FC236}">
                <a16:creationId xmlns:a16="http://schemas.microsoft.com/office/drawing/2014/main" xmlns="" id="{32B1AF61-02F7-2F4D-8E46-C34ED577FE7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3811764466"/>
      </p:ext>
    </p:extLst>
  </p:cSld>
  <p:clrMapOvr>
    <a:masterClrMapping/>
  </p:clrMapOvr>
  <mc:AlternateContent xmlns:mc="http://schemas.openxmlformats.org/markup-compatibility/2006" xmlns:p14="http://schemas.microsoft.com/office/powerpoint/2010/main">
    <mc:Choice Requires="p14">
      <p:transition spd="slow" p14:dur="2000" advTm="269292"/>
    </mc:Choice>
    <mc:Fallback xmlns="">
      <p:transition spd="slow" advTm="269292"/>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F028D3D7-6E72-EF4D-827F-B115E10FAB55}"/>
              </a:ext>
            </a:extLst>
          </p:cNvPr>
          <p:cNvSpPr>
            <a:spLocks noGrp="1"/>
          </p:cNvSpPr>
          <p:nvPr>
            <p:ph idx="1"/>
          </p:nvPr>
        </p:nvSpPr>
        <p:spPr>
          <a:xfrm>
            <a:off x="457200" y="987574"/>
            <a:ext cx="8229600" cy="3528392"/>
          </a:xfrm>
        </p:spPr>
        <p:txBody>
          <a:bodyPr>
            <a:normAutofit lnSpcReduction="10000"/>
          </a:bodyPr>
          <a:lstStyle/>
          <a:p>
            <a:r>
              <a:rPr lang="en-US" sz="2000" dirty="0"/>
              <a:t>Regular review of clinical status and support of healthy </a:t>
            </a:r>
            <a:r>
              <a:rPr lang="en-US" sz="2000" dirty="0" err="1"/>
              <a:t>behaviours</a:t>
            </a:r>
            <a:endParaRPr lang="en-US" sz="2000" dirty="0"/>
          </a:p>
          <a:p>
            <a:r>
              <a:rPr lang="en-US" sz="2000" dirty="0"/>
              <a:t>Glycemic targets should be individualized</a:t>
            </a:r>
          </a:p>
          <a:p>
            <a:r>
              <a:rPr lang="en-US" sz="2000" dirty="0">
                <a:sym typeface="Open Sans"/>
              </a:rPr>
              <a:t>In high risk populations, GLP1-RA or SGLT2i are recommended for cardio-renal protection, even if A1c at target</a:t>
            </a:r>
          </a:p>
          <a:p>
            <a:pPr lvl="2"/>
            <a:r>
              <a:rPr lang="en-US" sz="2000" dirty="0">
                <a:sym typeface="Open Sans"/>
              </a:rPr>
              <a:t>ASCVD, CHF, CKD </a:t>
            </a:r>
          </a:p>
          <a:p>
            <a:pPr lvl="2"/>
            <a:r>
              <a:rPr lang="en-US" sz="2000" dirty="0">
                <a:sym typeface="Open Sans"/>
              </a:rPr>
              <a:t>&gt;60 years with multiple risk factors</a:t>
            </a:r>
          </a:p>
          <a:p>
            <a:pPr lvl="0"/>
            <a:r>
              <a:rPr lang="en-US" sz="2000" dirty="0"/>
              <a:t>Choice of AHAs should be based on clinical status and patient preferences</a:t>
            </a:r>
          </a:p>
          <a:p>
            <a:pPr lvl="1">
              <a:buFont typeface="Arial" panose="020B0604020202020204" pitchFamily="34" charset="0"/>
              <a:buChar char="•"/>
            </a:pPr>
            <a:r>
              <a:rPr lang="en-US" sz="2000" dirty="0"/>
              <a:t>Where weight loss is a priority, GLP1-RA and SGLT2i are preferred</a:t>
            </a:r>
          </a:p>
          <a:p>
            <a:pPr lvl="1">
              <a:buFont typeface="Arial" panose="020B0604020202020204" pitchFamily="34" charset="0"/>
              <a:buChar char="•"/>
            </a:pPr>
            <a:r>
              <a:rPr lang="en-US" sz="2000" dirty="0"/>
              <a:t>if reducing risk of hypoglycemia is a priority, agents other than secretagogues and insulin are preferred </a:t>
            </a:r>
          </a:p>
        </p:txBody>
      </p:sp>
      <p:sp>
        <p:nvSpPr>
          <p:cNvPr id="352257" name="Rectangle 2"/>
          <p:cNvSpPr>
            <a:spLocks noGrp="1"/>
          </p:cNvSpPr>
          <p:nvPr>
            <p:ph type="title"/>
          </p:nvPr>
        </p:nvSpPr>
        <p:spPr/>
        <p:txBody>
          <a:bodyPr>
            <a:normAutofit/>
          </a:bodyPr>
          <a:lstStyle/>
          <a:p>
            <a:r>
              <a:rPr lang="en-US" dirty="0"/>
              <a:t>Key Messages</a:t>
            </a:r>
            <a:endParaRPr lang="en-CA" dirty="0"/>
          </a:p>
        </p:txBody>
      </p:sp>
      <p:sp>
        <p:nvSpPr>
          <p:cNvPr id="5" name="Shape 381">
            <a:extLst>
              <a:ext uri="{FF2B5EF4-FFF2-40B4-BE49-F238E27FC236}">
                <a16:creationId xmlns:a16="http://schemas.microsoft.com/office/drawing/2014/main" xmlns="" id="{9DFAA13E-26B4-B84A-869A-B7345E26CEEF}"/>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556720637"/>
      </p:ext>
    </p:extLst>
  </p:cSld>
  <p:clrMapOvr>
    <a:masterClrMapping/>
  </p:clrMapOvr>
  <p:transition advTm="131171"/>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84337-C11E-0C4A-B784-73761B21BB82}"/>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xmlns="" id="{27E16CC4-AB22-414C-B6C8-1D7FD1CE68BC}"/>
              </a:ext>
            </a:extLst>
          </p:cNvPr>
          <p:cNvSpPr/>
          <p:nvPr/>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6" name="TextBox 5">
            <a:extLst>
              <a:ext uri="{FF2B5EF4-FFF2-40B4-BE49-F238E27FC236}">
                <a16:creationId xmlns:a16="http://schemas.microsoft.com/office/drawing/2014/main" xmlns="" id="{A07F6154-22BF-436A-B36F-5971FAE460FF}"/>
              </a:ext>
            </a:extLst>
          </p:cNvPr>
          <p:cNvSpPr txBox="1"/>
          <p:nvPr/>
        </p:nvSpPr>
        <p:spPr>
          <a:xfrm>
            <a:off x="53752" y="41377"/>
            <a:ext cx="9144000" cy="523220"/>
          </a:xfrm>
          <a:prstGeom prst="rect">
            <a:avLst/>
          </a:prstGeom>
          <a:noFill/>
        </p:spPr>
        <p:txBody>
          <a:bodyPr wrap="square" rtlCol="0">
            <a:spAutoFit/>
          </a:bodyPr>
          <a:lstStyle/>
          <a:p>
            <a:pPr algn="ctr"/>
            <a:r>
              <a:rPr lang="en-CA" sz="28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Recommendation 1</a:t>
            </a:r>
          </a:p>
        </p:txBody>
      </p:sp>
      <p:sp>
        <p:nvSpPr>
          <p:cNvPr id="3" name="TextBox 2">
            <a:extLst>
              <a:ext uri="{FF2B5EF4-FFF2-40B4-BE49-F238E27FC236}">
                <a16:creationId xmlns:a16="http://schemas.microsoft.com/office/drawing/2014/main" xmlns="" id="{0EFE9B72-4BFE-402F-AE1E-841D4A871F94}"/>
              </a:ext>
            </a:extLst>
          </p:cNvPr>
          <p:cNvSpPr txBox="1"/>
          <p:nvPr/>
        </p:nvSpPr>
        <p:spPr>
          <a:xfrm>
            <a:off x="395536" y="1188857"/>
            <a:ext cx="8208912" cy="1754326"/>
          </a:xfrm>
          <a:prstGeom prst="rect">
            <a:avLst/>
          </a:prstGeom>
          <a:noFill/>
        </p:spPr>
        <p:txBody>
          <a:bodyPr wrap="square" rtlCol="0">
            <a:spAutoFit/>
          </a:bodyPr>
          <a:lstStyle/>
          <a:p>
            <a:r>
              <a:rPr lang="en-CA" b="1" dirty="0"/>
              <a:t>Treatment of People With Newly Diagnosed Type 2 Diabetes </a:t>
            </a:r>
          </a:p>
          <a:p>
            <a:pPr marL="342900" lvl="0" indent="-342900">
              <a:buFont typeface="+mj-lt"/>
              <a:buAutoNum type="arabicPeriod"/>
            </a:pPr>
            <a:endParaRPr lang="en-CA" dirty="0"/>
          </a:p>
          <a:p>
            <a:pPr marL="342900" lvl="0" indent="-342900">
              <a:buFont typeface="+mj-lt"/>
              <a:buAutoNum type="arabicPeriod"/>
            </a:pPr>
            <a:r>
              <a:rPr lang="en-CA" dirty="0"/>
              <a:t>Healthy behaviour interventions should be initiated at type 2 diabetes diagnosis [Grade B, Level 2] and reinforced and maintained throughout. Metformin may be introduced at the time of diagnosis, in conjunction with healthy behaviour interventions [Grade D, Consensus].</a:t>
            </a:r>
          </a:p>
        </p:txBody>
      </p:sp>
      <p:cxnSp>
        <p:nvCxnSpPr>
          <p:cNvPr id="9" name="Straight Connector 8">
            <a:extLst>
              <a:ext uri="{FF2B5EF4-FFF2-40B4-BE49-F238E27FC236}">
                <a16:creationId xmlns:a16="http://schemas.microsoft.com/office/drawing/2014/main" xmlns="" id="{435B3BC7-0305-874D-99D4-B4286F567FA9}"/>
              </a:ext>
            </a:extLst>
          </p:cNvPr>
          <p:cNvCxnSpPr/>
          <p:nvPr/>
        </p:nvCxnSpPr>
        <p:spPr>
          <a:xfrm>
            <a:off x="0" y="4513442"/>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hape 381">
            <a:extLst>
              <a:ext uri="{FF2B5EF4-FFF2-40B4-BE49-F238E27FC236}">
                <a16:creationId xmlns:a16="http://schemas.microsoft.com/office/drawing/2014/main" xmlns="" id="{2E9D3DDC-A35A-E440-A02C-4EBD478743E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2407590246"/>
      </p:ext>
    </p:extLst>
  </p:cSld>
  <p:clrMapOvr>
    <a:masterClrMapping/>
  </p:clrMapOvr>
  <mc:AlternateContent xmlns:mc="http://schemas.openxmlformats.org/markup-compatibility/2006" xmlns:p14="http://schemas.microsoft.com/office/powerpoint/2010/main">
    <mc:Choice Requires="p14">
      <p:transition spd="slow" p14:dur="2000" advTm="33653"/>
    </mc:Choice>
    <mc:Fallback xmlns="">
      <p:transition spd="slow" advTm="33653"/>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84337-C11E-0C4A-B784-73761B21BB82}"/>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xmlns="" id="{27E16CC4-AB22-414C-B6C8-1D7FD1CE68BC}"/>
              </a:ext>
            </a:extLst>
          </p:cNvPr>
          <p:cNvSpPr/>
          <p:nvPr/>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6" name="TextBox 5">
            <a:extLst>
              <a:ext uri="{FF2B5EF4-FFF2-40B4-BE49-F238E27FC236}">
                <a16:creationId xmlns:a16="http://schemas.microsoft.com/office/drawing/2014/main" xmlns="" id="{A07F6154-22BF-436A-B36F-5971FAE460FF}"/>
              </a:ext>
            </a:extLst>
          </p:cNvPr>
          <p:cNvSpPr txBox="1"/>
          <p:nvPr/>
        </p:nvSpPr>
        <p:spPr>
          <a:xfrm>
            <a:off x="28720" y="48894"/>
            <a:ext cx="9144000" cy="523220"/>
          </a:xfrm>
          <a:prstGeom prst="rect">
            <a:avLst/>
          </a:prstGeom>
          <a:noFill/>
        </p:spPr>
        <p:txBody>
          <a:bodyPr wrap="square" rtlCol="0">
            <a:spAutoFit/>
          </a:bodyPr>
          <a:lstStyle/>
          <a:p>
            <a:pPr algn="ctr"/>
            <a:r>
              <a:rPr lang="en-CA" sz="28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Recommendation 2</a:t>
            </a:r>
          </a:p>
        </p:txBody>
      </p:sp>
      <p:sp>
        <p:nvSpPr>
          <p:cNvPr id="3" name="TextBox 2">
            <a:extLst>
              <a:ext uri="{FF2B5EF4-FFF2-40B4-BE49-F238E27FC236}">
                <a16:creationId xmlns:a16="http://schemas.microsoft.com/office/drawing/2014/main" xmlns="" id="{0EFE9B72-4BFE-402F-AE1E-841D4A871F94}"/>
              </a:ext>
            </a:extLst>
          </p:cNvPr>
          <p:cNvSpPr txBox="1"/>
          <p:nvPr/>
        </p:nvSpPr>
        <p:spPr>
          <a:xfrm>
            <a:off x="395536" y="1188857"/>
            <a:ext cx="8208912" cy="1754326"/>
          </a:xfrm>
          <a:prstGeom prst="rect">
            <a:avLst/>
          </a:prstGeom>
          <a:noFill/>
        </p:spPr>
        <p:txBody>
          <a:bodyPr wrap="square" rtlCol="0">
            <a:spAutoFit/>
          </a:bodyPr>
          <a:lstStyle/>
          <a:p>
            <a:pPr marL="342900" lvl="0" indent="-342900">
              <a:buFont typeface="+mj-lt"/>
              <a:buAutoNum type="arabicPeriod" startAt="2"/>
            </a:pPr>
            <a:r>
              <a:rPr lang="en-CA" dirty="0"/>
              <a:t>If glycemic targets are not achieved within 3 months using healthy behaviour interventions alone, antihyperglycemic therapy should be added to reduce the risk of microvascular complications [Grade A, Level 1A]. Metformin should usually be selected before other agents due to its low risk of hypoglycemia and weight gain [Grade A, Level 1A], and long-term experience with this agent [Grade D, Consensus].</a:t>
            </a:r>
          </a:p>
        </p:txBody>
      </p:sp>
      <p:cxnSp>
        <p:nvCxnSpPr>
          <p:cNvPr id="9" name="Straight Connector 8">
            <a:extLst>
              <a:ext uri="{FF2B5EF4-FFF2-40B4-BE49-F238E27FC236}">
                <a16:creationId xmlns:a16="http://schemas.microsoft.com/office/drawing/2014/main" xmlns="" id="{435B3BC7-0305-874D-99D4-B4286F567FA9}"/>
              </a:ext>
            </a:extLst>
          </p:cNvPr>
          <p:cNvCxnSpPr/>
          <p:nvPr/>
        </p:nvCxnSpPr>
        <p:spPr>
          <a:xfrm>
            <a:off x="0" y="4513442"/>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hape 381">
            <a:extLst>
              <a:ext uri="{FF2B5EF4-FFF2-40B4-BE49-F238E27FC236}">
                <a16:creationId xmlns:a16="http://schemas.microsoft.com/office/drawing/2014/main" xmlns="" id="{2E9D3DDC-A35A-E440-A02C-4EBD478743E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2246031544"/>
      </p:ext>
    </p:extLst>
  </p:cSld>
  <p:clrMapOvr>
    <a:masterClrMapping/>
  </p:clrMapOvr>
  <mc:AlternateContent xmlns:mc="http://schemas.openxmlformats.org/markup-compatibility/2006" xmlns:p14="http://schemas.microsoft.com/office/powerpoint/2010/main">
    <mc:Choice Requires="p14">
      <p:transition spd="slow" p14:dur="2000" advTm="33653"/>
    </mc:Choice>
    <mc:Fallback xmlns="">
      <p:transition spd="slow" advTm="33653"/>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84337-C11E-0C4A-B784-73761B21BB82}"/>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xmlns="" id="{27E16CC4-AB22-414C-B6C8-1D7FD1CE68BC}"/>
              </a:ext>
            </a:extLst>
          </p:cNvPr>
          <p:cNvSpPr/>
          <p:nvPr/>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6" name="TextBox 5">
            <a:extLst>
              <a:ext uri="{FF2B5EF4-FFF2-40B4-BE49-F238E27FC236}">
                <a16:creationId xmlns:a16="http://schemas.microsoft.com/office/drawing/2014/main" xmlns="" id="{A07F6154-22BF-436A-B36F-5971FAE460FF}"/>
              </a:ext>
            </a:extLst>
          </p:cNvPr>
          <p:cNvSpPr txBox="1"/>
          <p:nvPr/>
        </p:nvSpPr>
        <p:spPr>
          <a:xfrm>
            <a:off x="53752" y="41377"/>
            <a:ext cx="9144000" cy="523220"/>
          </a:xfrm>
          <a:prstGeom prst="rect">
            <a:avLst/>
          </a:prstGeom>
          <a:noFill/>
        </p:spPr>
        <p:txBody>
          <a:bodyPr wrap="square" rtlCol="0">
            <a:spAutoFit/>
          </a:bodyPr>
          <a:lstStyle/>
          <a:p>
            <a:pPr algn="ctr"/>
            <a:r>
              <a:rPr lang="en-CA" sz="28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Recommendations 3 &amp; 4</a:t>
            </a:r>
          </a:p>
        </p:txBody>
      </p:sp>
      <p:sp>
        <p:nvSpPr>
          <p:cNvPr id="3" name="TextBox 2">
            <a:extLst>
              <a:ext uri="{FF2B5EF4-FFF2-40B4-BE49-F238E27FC236}">
                <a16:creationId xmlns:a16="http://schemas.microsoft.com/office/drawing/2014/main" xmlns="" id="{0EFE9B72-4BFE-402F-AE1E-841D4A871F94}"/>
              </a:ext>
            </a:extLst>
          </p:cNvPr>
          <p:cNvSpPr txBox="1"/>
          <p:nvPr/>
        </p:nvSpPr>
        <p:spPr>
          <a:xfrm>
            <a:off x="395536" y="1188857"/>
            <a:ext cx="8208912" cy="2308324"/>
          </a:xfrm>
          <a:prstGeom prst="rect">
            <a:avLst/>
          </a:prstGeom>
          <a:noFill/>
        </p:spPr>
        <p:txBody>
          <a:bodyPr wrap="square" rtlCol="0">
            <a:spAutoFit/>
          </a:bodyPr>
          <a:lstStyle/>
          <a:p>
            <a:pPr marL="342900" lvl="0" indent="-342900">
              <a:buFont typeface="+mj-lt"/>
              <a:buAutoNum type="arabicPeriod" startAt="3"/>
            </a:pPr>
            <a:r>
              <a:rPr lang="en-CA" dirty="0"/>
              <a:t>If A1C values are ≥1.5% above target, initiating metformin in combination with a second antihyperglycemic agent should be considered to increase the likelihood of reaching target [Grade B, Level 2 for SGLT2i ; for DPP4i].</a:t>
            </a:r>
          </a:p>
          <a:p>
            <a:pPr marL="342900" lvl="0" indent="-342900">
              <a:buFont typeface="+mj-lt"/>
              <a:buAutoNum type="arabicPeriod" startAt="3"/>
            </a:pPr>
            <a:endParaRPr lang="en-CA" dirty="0"/>
          </a:p>
          <a:p>
            <a:pPr marL="342900" lvl="0" indent="-342900">
              <a:buFont typeface="+mj-lt"/>
              <a:buAutoNum type="arabicPeriod" startAt="3"/>
            </a:pPr>
            <a:r>
              <a:rPr lang="en-CA" dirty="0"/>
              <a:t>Individuals with metabolic decompensation (e.g. marked hyperglycemia, ketosis or unintentional weight loss) should receive insulin with or without metformin, until glycemic control is achieved OR type of diabetes is established [Grade D, Consensus].</a:t>
            </a:r>
          </a:p>
        </p:txBody>
      </p:sp>
      <p:cxnSp>
        <p:nvCxnSpPr>
          <p:cNvPr id="9" name="Straight Connector 8">
            <a:extLst>
              <a:ext uri="{FF2B5EF4-FFF2-40B4-BE49-F238E27FC236}">
                <a16:creationId xmlns:a16="http://schemas.microsoft.com/office/drawing/2014/main" xmlns="" id="{435B3BC7-0305-874D-99D4-B4286F567FA9}"/>
              </a:ext>
            </a:extLst>
          </p:cNvPr>
          <p:cNvCxnSpPr/>
          <p:nvPr/>
        </p:nvCxnSpPr>
        <p:spPr>
          <a:xfrm>
            <a:off x="0" y="4513442"/>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hape 381">
            <a:extLst>
              <a:ext uri="{FF2B5EF4-FFF2-40B4-BE49-F238E27FC236}">
                <a16:creationId xmlns:a16="http://schemas.microsoft.com/office/drawing/2014/main" xmlns="" id="{2E9D3DDC-A35A-E440-A02C-4EBD478743E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172112910"/>
      </p:ext>
    </p:extLst>
  </p:cSld>
  <p:clrMapOvr>
    <a:masterClrMapping/>
  </p:clrMapOvr>
  <mc:AlternateContent xmlns:mc="http://schemas.openxmlformats.org/markup-compatibility/2006" xmlns:p14="http://schemas.microsoft.com/office/powerpoint/2010/main">
    <mc:Choice Requires="p14">
      <p:transition spd="slow" p14:dur="2000" advTm="33653"/>
    </mc:Choice>
    <mc:Fallback xmlns="">
      <p:transition spd="slow" advTm="33653"/>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Content Placeholder 3"/>
          <p:cNvSpPr>
            <a:spLocks noGrp="1"/>
          </p:cNvSpPr>
          <p:nvPr>
            <p:ph idx="1"/>
          </p:nvPr>
        </p:nvSpPr>
        <p:spPr/>
        <p:txBody>
          <a:bodyPr lIns="91440" tIns="45720" rIns="91440" bIns="45720"/>
          <a:lstStyle/>
          <a:p>
            <a:pPr defTabSz="914400">
              <a:lnSpc>
                <a:spcPct val="100000"/>
              </a:lnSpc>
              <a:spcBef>
                <a:spcPts val="300"/>
              </a:spcBef>
              <a:buClr>
                <a:srgbClr val="FF0000"/>
              </a:buClr>
              <a:buFont typeface="Wingdings" pitchFamily="2" charset="2"/>
              <a:buChar char="ü"/>
            </a:pPr>
            <a:r>
              <a:rPr lang="en-US" sz="2400" b="0" dirty="0">
                <a:cs typeface="Arial" charset="0"/>
              </a:rPr>
              <a:t>CHOOSE therapy after assessing glycemia, cardiovascular and renal status, diet and weight change</a:t>
            </a:r>
          </a:p>
          <a:p>
            <a:pPr defTabSz="914400">
              <a:lnSpc>
                <a:spcPct val="100000"/>
              </a:lnSpc>
              <a:spcBef>
                <a:spcPts val="300"/>
              </a:spcBef>
              <a:buClr>
                <a:srgbClr val="FF0000"/>
              </a:buClr>
              <a:buFont typeface="Wingdings" pitchFamily="2" charset="2"/>
              <a:buChar char="ü"/>
            </a:pPr>
            <a:r>
              <a:rPr lang="en-US" sz="2400" b="0" dirty="0">
                <a:cs typeface="Arial" charset="0"/>
              </a:rPr>
              <a:t>ESTABLISH TARGET for A1C</a:t>
            </a:r>
          </a:p>
          <a:p>
            <a:pPr defTabSz="914400">
              <a:lnSpc>
                <a:spcPct val="100000"/>
              </a:lnSpc>
              <a:spcBef>
                <a:spcPts val="300"/>
              </a:spcBef>
              <a:buClr>
                <a:srgbClr val="FF0000"/>
              </a:buClr>
              <a:buFont typeface="Wingdings" pitchFamily="2" charset="2"/>
              <a:buChar char="ü"/>
            </a:pPr>
            <a:r>
              <a:rPr lang="en-CA" sz="2400" b="0" dirty="0">
                <a:cs typeface="Arial" charset="0"/>
              </a:rPr>
              <a:t>REACH TARGET </a:t>
            </a:r>
            <a:r>
              <a:rPr lang="en-CA" sz="2400" dirty="0">
                <a:cs typeface="Arial" charset="0"/>
              </a:rPr>
              <a:t>within </a:t>
            </a:r>
            <a:r>
              <a:rPr lang="en-CA" sz="2400" b="0" dirty="0">
                <a:cs typeface="Arial" charset="0"/>
              </a:rPr>
              <a:t>3-6 months</a:t>
            </a:r>
            <a:endParaRPr lang="en-CA" sz="2400" dirty="0">
              <a:cs typeface="Arial" charset="0"/>
            </a:endParaRPr>
          </a:p>
          <a:p>
            <a:pPr defTabSz="914400">
              <a:lnSpc>
                <a:spcPct val="100000"/>
              </a:lnSpc>
              <a:spcBef>
                <a:spcPts val="300"/>
              </a:spcBef>
              <a:buClr>
                <a:srgbClr val="FF0000"/>
              </a:buClr>
              <a:buFont typeface="Wingdings" pitchFamily="2" charset="2"/>
              <a:buChar char="ü"/>
            </a:pPr>
            <a:r>
              <a:rPr lang="en-CA" sz="2400" b="0" dirty="0">
                <a:cs typeface="Arial" charset="0"/>
              </a:rPr>
              <a:t>INDIVIDUALIZE </a:t>
            </a:r>
            <a:r>
              <a:rPr lang="en-CA" sz="2400" dirty="0">
                <a:cs typeface="Arial" charset="0"/>
              </a:rPr>
              <a:t>therapy based on characteristics and preferences </a:t>
            </a:r>
            <a:r>
              <a:rPr lang="en-CA" sz="2400" b="0" dirty="0">
                <a:cs typeface="Arial" charset="0"/>
              </a:rPr>
              <a:t>of the</a:t>
            </a:r>
            <a:r>
              <a:rPr lang="en-CA" sz="2400" dirty="0">
                <a:cs typeface="Arial" charset="0"/>
              </a:rPr>
              <a:t> </a:t>
            </a:r>
            <a:r>
              <a:rPr lang="en-CA" sz="2400" b="0" dirty="0">
                <a:cs typeface="Arial" charset="0"/>
              </a:rPr>
              <a:t>person with diabetes</a:t>
            </a:r>
          </a:p>
          <a:p>
            <a:pPr defTabSz="914400">
              <a:lnSpc>
                <a:spcPct val="100000"/>
              </a:lnSpc>
              <a:spcBef>
                <a:spcPts val="300"/>
              </a:spcBef>
              <a:buClr>
                <a:srgbClr val="FF0000"/>
              </a:buClr>
              <a:buFont typeface="Wingdings" pitchFamily="2" charset="2"/>
              <a:buChar char="ü"/>
            </a:pPr>
            <a:r>
              <a:rPr lang="en-CA" sz="2400" b="0" dirty="0">
                <a:cs typeface="Arial" charset="0"/>
              </a:rPr>
              <a:t>START </a:t>
            </a:r>
            <a:r>
              <a:rPr lang="en-CA" sz="2400" dirty="0">
                <a:cs typeface="Arial" charset="0"/>
              </a:rPr>
              <a:t>with </a:t>
            </a:r>
            <a:r>
              <a:rPr lang="en-CA" sz="2400" b="0" dirty="0">
                <a:cs typeface="Arial" charset="0"/>
              </a:rPr>
              <a:t>metformin </a:t>
            </a:r>
            <a:r>
              <a:rPr lang="en-CA" sz="2400" dirty="0">
                <a:cs typeface="Arial" charset="0"/>
              </a:rPr>
              <a:t>+/- others</a:t>
            </a:r>
          </a:p>
          <a:p>
            <a:pPr marL="0" indent="0" defTabSz="914400">
              <a:lnSpc>
                <a:spcPct val="100000"/>
              </a:lnSpc>
              <a:spcBef>
                <a:spcPts val="300"/>
              </a:spcBef>
              <a:buClr>
                <a:srgbClr val="FF0000"/>
              </a:buClr>
              <a:buNone/>
            </a:pPr>
            <a:endParaRPr lang="en-US" altLang="ja-JP" sz="2400" dirty="0">
              <a:ea typeface="MS PGothic" pitchFamily="34" charset="-128"/>
              <a:cs typeface="Arial" charset="0"/>
            </a:endParaRPr>
          </a:p>
        </p:txBody>
      </p:sp>
      <p:sp>
        <p:nvSpPr>
          <p:cNvPr id="310273" name="Title 1"/>
          <p:cNvSpPr>
            <a:spLocks noGrp="1"/>
          </p:cNvSpPr>
          <p:nvPr>
            <p:ph type="title"/>
          </p:nvPr>
        </p:nvSpPr>
        <p:spPr/>
        <p:txBody>
          <a:bodyPr lIns="91440" tIns="45720" rIns="91440" bIns="45720">
            <a:normAutofit/>
          </a:bodyPr>
          <a:lstStyle/>
          <a:p>
            <a:r>
              <a:rPr lang="en-US" dirty="0">
                <a:cs typeface="Arial" charset="0"/>
              </a:rPr>
              <a:t>Unchanged: Pharmacotherapy Checklist</a:t>
            </a:r>
          </a:p>
        </p:txBody>
      </p:sp>
    </p:spTree>
    <p:extLst>
      <p:ext uri="{BB962C8B-B14F-4D97-AF65-F5344CB8AC3E}">
        <p14:creationId xmlns:p14="http://schemas.microsoft.com/office/powerpoint/2010/main" val="193518556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84337-C11E-0C4A-B784-73761B21BB82}"/>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xmlns="" id="{27E16CC4-AB22-414C-B6C8-1D7FD1CE68BC}"/>
              </a:ext>
            </a:extLst>
          </p:cNvPr>
          <p:cNvSpPr/>
          <p:nvPr/>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6" name="TextBox 5">
            <a:extLst>
              <a:ext uri="{FF2B5EF4-FFF2-40B4-BE49-F238E27FC236}">
                <a16:creationId xmlns:a16="http://schemas.microsoft.com/office/drawing/2014/main" xmlns="" id="{A07F6154-22BF-436A-B36F-5971FAE460FF}"/>
              </a:ext>
            </a:extLst>
          </p:cNvPr>
          <p:cNvSpPr txBox="1"/>
          <p:nvPr/>
        </p:nvSpPr>
        <p:spPr>
          <a:xfrm>
            <a:off x="53752" y="41377"/>
            <a:ext cx="9144000" cy="523220"/>
          </a:xfrm>
          <a:prstGeom prst="rect">
            <a:avLst/>
          </a:prstGeom>
          <a:noFill/>
        </p:spPr>
        <p:txBody>
          <a:bodyPr wrap="square" rtlCol="0">
            <a:spAutoFit/>
          </a:bodyPr>
          <a:lstStyle/>
          <a:p>
            <a:pPr algn="ctr"/>
            <a:r>
              <a:rPr lang="en-CA" sz="28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Recommendations 5 &amp; 6</a:t>
            </a:r>
          </a:p>
        </p:txBody>
      </p:sp>
      <p:sp>
        <p:nvSpPr>
          <p:cNvPr id="3" name="TextBox 2">
            <a:extLst>
              <a:ext uri="{FF2B5EF4-FFF2-40B4-BE49-F238E27FC236}">
                <a16:creationId xmlns:a16="http://schemas.microsoft.com/office/drawing/2014/main" xmlns="" id="{0EFE9B72-4BFE-402F-AE1E-841D4A871F94}"/>
              </a:ext>
            </a:extLst>
          </p:cNvPr>
          <p:cNvSpPr txBox="1"/>
          <p:nvPr/>
        </p:nvSpPr>
        <p:spPr>
          <a:xfrm>
            <a:off x="395536" y="1188857"/>
            <a:ext cx="8208912" cy="2862322"/>
          </a:xfrm>
          <a:prstGeom prst="rect">
            <a:avLst/>
          </a:prstGeom>
          <a:noFill/>
        </p:spPr>
        <p:txBody>
          <a:bodyPr wrap="square" rtlCol="0">
            <a:spAutoFit/>
          </a:bodyPr>
          <a:lstStyle/>
          <a:p>
            <a:r>
              <a:rPr lang="en-CA" b="1" dirty="0"/>
              <a:t>Reassessment and Monitoring</a:t>
            </a:r>
          </a:p>
          <a:p>
            <a:pPr marL="342900" lvl="0" indent="-342900">
              <a:buFont typeface="+mj-lt"/>
              <a:buAutoNum type="arabicPeriod" startAt="3"/>
            </a:pPr>
            <a:endParaRPr lang="en-CA" dirty="0"/>
          </a:p>
          <a:p>
            <a:pPr marL="342900" lvl="0" indent="-342900">
              <a:buFont typeface="+mj-lt"/>
              <a:buAutoNum type="arabicPeriod" startAt="5"/>
            </a:pPr>
            <a:r>
              <a:rPr lang="en-CA" dirty="0"/>
              <a:t>Glycemic control, cardiovascular and renal status should be reviewed regularly (at least annually). Healthy behaviour interventions should be reinforced and supported. Efficacy, side effects and adherence to existing antihyperglycemic therapy should be assessed [Grade D, Consensus].</a:t>
            </a:r>
          </a:p>
          <a:p>
            <a:pPr marL="342900" lvl="0" indent="-342900">
              <a:buFont typeface="+mj-lt"/>
              <a:buAutoNum type="arabicPeriod" startAt="5"/>
            </a:pPr>
            <a:endParaRPr lang="en-CA" dirty="0"/>
          </a:p>
          <a:p>
            <a:pPr marL="342900" indent="-342900">
              <a:buFont typeface="+mj-lt"/>
              <a:buAutoNum type="arabicPeriod" startAt="5"/>
            </a:pPr>
            <a:r>
              <a:rPr lang="en-CA" dirty="0"/>
              <a:t>Dose adjustments, substitutions and/or addition of antihyperglycemic medications should be made in order to maintain A1C or attain target A1C within 3 to 6 months [Grade D, Consensus]. </a:t>
            </a:r>
          </a:p>
        </p:txBody>
      </p:sp>
      <p:cxnSp>
        <p:nvCxnSpPr>
          <p:cNvPr id="9" name="Straight Connector 8">
            <a:extLst>
              <a:ext uri="{FF2B5EF4-FFF2-40B4-BE49-F238E27FC236}">
                <a16:creationId xmlns:a16="http://schemas.microsoft.com/office/drawing/2014/main" xmlns="" id="{435B3BC7-0305-874D-99D4-B4286F567FA9}"/>
              </a:ext>
            </a:extLst>
          </p:cNvPr>
          <p:cNvCxnSpPr/>
          <p:nvPr/>
        </p:nvCxnSpPr>
        <p:spPr>
          <a:xfrm>
            <a:off x="0" y="4513442"/>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hape 381">
            <a:extLst>
              <a:ext uri="{FF2B5EF4-FFF2-40B4-BE49-F238E27FC236}">
                <a16:creationId xmlns:a16="http://schemas.microsoft.com/office/drawing/2014/main" xmlns="" id="{2E9D3DDC-A35A-E440-A02C-4EBD478743E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1631998245"/>
      </p:ext>
    </p:extLst>
  </p:cSld>
  <p:clrMapOvr>
    <a:masterClrMapping/>
  </p:clrMapOvr>
  <mc:AlternateContent xmlns:mc="http://schemas.openxmlformats.org/markup-compatibility/2006" xmlns:p14="http://schemas.microsoft.com/office/powerpoint/2010/main">
    <mc:Choice Requires="p14">
      <p:transition spd="slow" p14:dur="2000" advTm="33653"/>
    </mc:Choice>
    <mc:Fallback xmlns="">
      <p:transition spd="slow" advTm="33653"/>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84337-C11E-0C4A-B784-73761B21BB82}"/>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xmlns="" id="{27E16CC4-AB22-414C-B6C8-1D7FD1CE68BC}"/>
              </a:ext>
            </a:extLst>
          </p:cNvPr>
          <p:cNvSpPr/>
          <p:nvPr/>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6" name="TextBox 5">
            <a:extLst>
              <a:ext uri="{FF2B5EF4-FFF2-40B4-BE49-F238E27FC236}">
                <a16:creationId xmlns:a16="http://schemas.microsoft.com/office/drawing/2014/main" xmlns="" id="{A07F6154-22BF-436A-B36F-5971FAE460FF}"/>
              </a:ext>
            </a:extLst>
          </p:cNvPr>
          <p:cNvSpPr txBox="1"/>
          <p:nvPr/>
        </p:nvSpPr>
        <p:spPr>
          <a:xfrm>
            <a:off x="53752" y="41377"/>
            <a:ext cx="9144000" cy="523220"/>
          </a:xfrm>
          <a:prstGeom prst="rect">
            <a:avLst/>
          </a:prstGeom>
          <a:noFill/>
        </p:spPr>
        <p:txBody>
          <a:bodyPr wrap="square" rtlCol="0">
            <a:spAutoFit/>
          </a:bodyPr>
          <a:lstStyle/>
          <a:p>
            <a:pPr algn="ctr"/>
            <a:r>
              <a:rPr lang="en-CA" sz="28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Recommendations 7 &amp; 8</a:t>
            </a:r>
          </a:p>
        </p:txBody>
      </p:sp>
      <p:sp>
        <p:nvSpPr>
          <p:cNvPr id="3" name="TextBox 2">
            <a:extLst>
              <a:ext uri="{FF2B5EF4-FFF2-40B4-BE49-F238E27FC236}">
                <a16:creationId xmlns:a16="http://schemas.microsoft.com/office/drawing/2014/main" xmlns="" id="{0EFE9B72-4BFE-402F-AE1E-841D4A871F94}"/>
              </a:ext>
            </a:extLst>
          </p:cNvPr>
          <p:cNvSpPr txBox="1"/>
          <p:nvPr/>
        </p:nvSpPr>
        <p:spPr>
          <a:xfrm>
            <a:off x="395536" y="1188857"/>
            <a:ext cx="8208912" cy="2585323"/>
          </a:xfrm>
          <a:prstGeom prst="rect">
            <a:avLst/>
          </a:prstGeom>
          <a:noFill/>
        </p:spPr>
        <p:txBody>
          <a:bodyPr wrap="square" rtlCol="0">
            <a:spAutoFit/>
          </a:bodyPr>
          <a:lstStyle/>
          <a:p>
            <a:pPr marL="342900" lvl="0" indent="-342900">
              <a:buFont typeface="+mj-lt"/>
              <a:buAutoNum type="arabicPeriod" startAt="7"/>
            </a:pPr>
            <a:r>
              <a:rPr lang="en-CA" dirty="0"/>
              <a:t>If glycemic targets are not achieved with existing antihyperglycemic medication(s), or the individual’s clinical status changes, other classes of agents should be used (either by addition or replacement) to reduce cardiorenal outcomes and/or improve glycemic control; or glycemic targets should be reassessed [Grade D, Consensus].</a:t>
            </a:r>
          </a:p>
          <a:p>
            <a:pPr marL="342900" lvl="0" indent="-342900">
              <a:buFont typeface="+mj-lt"/>
              <a:buAutoNum type="arabicPeriod" startAt="7"/>
            </a:pPr>
            <a:endParaRPr lang="en-CA" dirty="0"/>
          </a:p>
          <a:p>
            <a:pPr marL="342900" lvl="0" indent="-342900">
              <a:buFont typeface="+mj-lt"/>
              <a:buAutoNum type="arabicPeriod" startAt="7"/>
            </a:pPr>
            <a:r>
              <a:rPr lang="en-CA" dirty="0"/>
              <a:t>For adults with type 2 diabetes with metabolic decompensation (e.g. marked or symptomatic hyperglycemia, ketosis or unintentional weight loss), insulin should be used [Grade D, Consensus].</a:t>
            </a:r>
          </a:p>
        </p:txBody>
      </p:sp>
      <p:cxnSp>
        <p:nvCxnSpPr>
          <p:cNvPr id="9" name="Straight Connector 8">
            <a:extLst>
              <a:ext uri="{FF2B5EF4-FFF2-40B4-BE49-F238E27FC236}">
                <a16:creationId xmlns:a16="http://schemas.microsoft.com/office/drawing/2014/main" xmlns="" id="{435B3BC7-0305-874D-99D4-B4286F567FA9}"/>
              </a:ext>
            </a:extLst>
          </p:cNvPr>
          <p:cNvCxnSpPr/>
          <p:nvPr/>
        </p:nvCxnSpPr>
        <p:spPr>
          <a:xfrm>
            <a:off x="0" y="4513442"/>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hape 381">
            <a:extLst>
              <a:ext uri="{FF2B5EF4-FFF2-40B4-BE49-F238E27FC236}">
                <a16:creationId xmlns:a16="http://schemas.microsoft.com/office/drawing/2014/main" xmlns="" id="{2E9D3DDC-A35A-E440-A02C-4EBD478743E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3996740462"/>
      </p:ext>
    </p:extLst>
  </p:cSld>
  <p:clrMapOvr>
    <a:masterClrMapping/>
  </p:clrMapOvr>
  <mc:AlternateContent xmlns:mc="http://schemas.openxmlformats.org/markup-compatibility/2006" xmlns:p14="http://schemas.microsoft.com/office/powerpoint/2010/main">
    <mc:Choice Requires="p14">
      <p:transition spd="slow" p14:dur="2000" advTm="33653"/>
    </mc:Choice>
    <mc:Fallback xmlns="">
      <p:transition spd="slow" advTm="33653"/>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84337-C11E-0C4A-B784-73761B21BB82}"/>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xmlns="" id="{27E16CC4-AB22-414C-B6C8-1D7FD1CE68BC}"/>
              </a:ext>
            </a:extLst>
          </p:cNvPr>
          <p:cNvSpPr/>
          <p:nvPr/>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6" name="TextBox 5">
            <a:extLst>
              <a:ext uri="{FF2B5EF4-FFF2-40B4-BE49-F238E27FC236}">
                <a16:creationId xmlns:a16="http://schemas.microsoft.com/office/drawing/2014/main" xmlns="" id="{A07F6154-22BF-436A-B36F-5971FAE460FF}"/>
              </a:ext>
            </a:extLst>
          </p:cNvPr>
          <p:cNvSpPr txBox="1"/>
          <p:nvPr/>
        </p:nvSpPr>
        <p:spPr>
          <a:xfrm>
            <a:off x="53752" y="41377"/>
            <a:ext cx="9144000" cy="523220"/>
          </a:xfrm>
          <a:prstGeom prst="rect">
            <a:avLst/>
          </a:prstGeom>
          <a:noFill/>
        </p:spPr>
        <p:txBody>
          <a:bodyPr wrap="square" rtlCol="0">
            <a:spAutoFit/>
          </a:bodyPr>
          <a:lstStyle/>
          <a:p>
            <a:pPr algn="ctr"/>
            <a:r>
              <a:rPr lang="en-CA" sz="28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Recommendation 9a</a:t>
            </a:r>
          </a:p>
        </p:txBody>
      </p:sp>
      <p:sp>
        <p:nvSpPr>
          <p:cNvPr id="3" name="TextBox 2">
            <a:extLst>
              <a:ext uri="{FF2B5EF4-FFF2-40B4-BE49-F238E27FC236}">
                <a16:creationId xmlns:a16="http://schemas.microsoft.com/office/drawing/2014/main" xmlns="" id="{0EFE9B72-4BFE-402F-AE1E-841D4A871F94}"/>
              </a:ext>
            </a:extLst>
          </p:cNvPr>
          <p:cNvSpPr txBox="1"/>
          <p:nvPr/>
        </p:nvSpPr>
        <p:spPr>
          <a:xfrm>
            <a:off x="395536" y="711897"/>
            <a:ext cx="8208912" cy="3139321"/>
          </a:xfrm>
          <a:prstGeom prst="rect">
            <a:avLst/>
          </a:prstGeom>
          <a:noFill/>
        </p:spPr>
        <p:txBody>
          <a:bodyPr wrap="square" rtlCol="0">
            <a:spAutoFit/>
          </a:bodyPr>
          <a:lstStyle/>
          <a:p>
            <a:r>
              <a:rPr lang="en-CA" b="1" dirty="0"/>
              <a:t>Advancement or Adjustment of Treatment in People With Type 2 Diabetes</a:t>
            </a:r>
          </a:p>
          <a:p>
            <a:endParaRPr lang="en-CA" dirty="0"/>
          </a:p>
          <a:p>
            <a:pPr marL="342900" lvl="0" indent="-342900">
              <a:buFont typeface="+mj-lt"/>
              <a:buAutoNum type="arabicPeriod" startAt="9"/>
            </a:pPr>
            <a:r>
              <a:rPr lang="en-CA" dirty="0"/>
              <a:t>In adults with type 2 diabetes …</a:t>
            </a:r>
          </a:p>
          <a:p>
            <a:pPr marL="800100" lvl="1" indent="-342900">
              <a:buFont typeface="+mj-lt"/>
              <a:buAutoNum type="alphaLcPeriod"/>
            </a:pPr>
            <a:r>
              <a:rPr lang="en-CA" u="sng" dirty="0"/>
              <a:t>and ASCVD</a:t>
            </a:r>
            <a:r>
              <a:rPr lang="en-CA" dirty="0"/>
              <a:t>, a GLP1-RA or SGLT2i with CV or renal benefit should be used to reduce the risk of:</a:t>
            </a:r>
          </a:p>
          <a:p>
            <a:pPr marL="1314450" lvl="2" indent="-400050">
              <a:buFont typeface="+mj-lt"/>
              <a:buAutoNum type="romanLcPeriod"/>
            </a:pPr>
            <a:r>
              <a:rPr lang="en-CA" dirty="0"/>
              <a:t>MACE [Grade A, Level 1A for liraglutide and dulaglutide; Grade B, Level 2 for subcutaneous </a:t>
            </a:r>
            <a:r>
              <a:rPr lang="en-CA" dirty="0" err="1"/>
              <a:t>semaglutide</a:t>
            </a:r>
            <a:r>
              <a:rPr lang="en-CA" dirty="0"/>
              <a:t>; Grade A, Level 1A for empagliflozin; Grade B, Level 2 for canagliflozin].</a:t>
            </a:r>
          </a:p>
          <a:p>
            <a:pPr marL="1314450" lvl="2" indent="-400050">
              <a:buFont typeface="+mj-lt"/>
              <a:buAutoNum type="romanLcPeriod"/>
            </a:pPr>
            <a:r>
              <a:rPr lang="en-CA" dirty="0"/>
              <a:t>HHF [Grade B, Level 2 for empagliflozin, canagliflozin and dapagliflozin].</a:t>
            </a:r>
          </a:p>
          <a:p>
            <a:pPr marL="1314450" lvl="2" indent="-400050">
              <a:buFont typeface="+mj-lt"/>
              <a:buAutoNum type="romanLcPeriod"/>
            </a:pPr>
            <a:r>
              <a:rPr lang="en-CA" dirty="0"/>
              <a:t>Progression of nephropathy [Grade B, Level 2 for empagliflozin, canagliflozin and dapagliflozin]. </a:t>
            </a:r>
          </a:p>
        </p:txBody>
      </p:sp>
      <p:cxnSp>
        <p:nvCxnSpPr>
          <p:cNvPr id="9" name="Straight Connector 8">
            <a:extLst>
              <a:ext uri="{FF2B5EF4-FFF2-40B4-BE49-F238E27FC236}">
                <a16:creationId xmlns:a16="http://schemas.microsoft.com/office/drawing/2014/main" xmlns="" id="{435B3BC7-0305-874D-99D4-B4286F567FA9}"/>
              </a:ext>
            </a:extLst>
          </p:cNvPr>
          <p:cNvCxnSpPr/>
          <p:nvPr/>
        </p:nvCxnSpPr>
        <p:spPr>
          <a:xfrm>
            <a:off x="0" y="458797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hape 381">
            <a:extLst>
              <a:ext uri="{FF2B5EF4-FFF2-40B4-BE49-F238E27FC236}">
                <a16:creationId xmlns:a16="http://schemas.microsoft.com/office/drawing/2014/main" xmlns="" id="{2E9D3DDC-A35A-E440-A02C-4EBD478743E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1239187967"/>
      </p:ext>
    </p:extLst>
  </p:cSld>
  <p:clrMapOvr>
    <a:masterClrMapping/>
  </p:clrMapOvr>
  <mc:AlternateContent xmlns:mc="http://schemas.openxmlformats.org/markup-compatibility/2006" xmlns:p14="http://schemas.microsoft.com/office/powerpoint/2010/main">
    <mc:Choice Requires="p14">
      <p:transition spd="slow" p14:dur="2000" advTm="33653"/>
    </mc:Choice>
    <mc:Fallback xmlns="">
      <p:transition spd="slow" advTm="33653"/>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84337-C11E-0C4A-B784-73761B21BB82}"/>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xmlns="" id="{27E16CC4-AB22-414C-B6C8-1D7FD1CE68BC}"/>
              </a:ext>
            </a:extLst>
          </p:cNvPr>
          <p:cNvSpPr/>
          <p:nvPr/>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6" name="TextBox 5">
            <a:extLst>
              <a:ext uri="{FF2B5EF4-FFF2-40B4-BE49-F238E27FC236}">
                <a16:creationId xmlns:a16="http://schemas.microsoft.com/office/drawing/2014/main" xmlns="" id="{A07F6154-22BF-436A-B36F-5971FAE460FF}"/>
              </a:ext>
            </a:extLst>
          </p:cNvPr>
          <p:cNvSpPr txBox="1"/>
          <p:nvPr/>
        </p:nvSpPr>
        <p:spPr>
          <a:xfrm>
            <a:off x="53752" y="41377"/>
            <a:ext cx="9144000" cy="523220"/>
          </a:xfrm>
          <a:prstGeom prst="rect">
            <a:avLst/>
          </a:prstGeom>
          <a:noFill/>
        </p:spPr>
        <p:txBody>
          <a:bodyPr wrap="square" rtlCol="0">
            <a:spAutoFit/>
          </a:bodyPr>
          <a:lstStyle/>
          <a:p>
            <a:pPr algn="ctr"/>
            <a:r>
              <a:rPr lang="en-CA" sz="28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Recommendation 9b</a:t>
            </a:r>
          </a:p>
        </p:txBody>
      </p:sp>
      <p:sp>
        <p:nvSpPr>
          <p:cNvPr id="3" name="TextBox 2">
            <a:extLst>
              <a:ext uri="{FF2B5EF4-FFF2-40B4-BE49-F238E27FC236}">
                <a16:creationId xmlns:a16="http://schemas.microsoft.com/office/drawing/2014/main" xmlns="" id="{0EFE9B72-4BFE-402F-AE1E-841D4A871F94}"/>
              </a:ext>
            </a:extLst>
          </p:cNvPr>
          <p:cNvSpPr txBox="1"/>
          <p:nvPr/>
        </p:nvSpPr>
        <p:spPr>
          <a:xfrm>
            <a:off x="395536" y="711897"/>
            <a:ext cx="8208912" cy="2308324"/>
          </a:xfrm>
          <a:prstGeom prst="rect">
            <a:avLst/>
          </a:prstGeom>
          <a:noFill/>
        </p:spPr>
        <p:txBody>
          <a:bodyPr wrap="square" rtlCol="0">
            <a:spAutoFit/>
          </a:bodyPr>
          <a:lstStyle/>
          <a:p>
            <a:pPr marL="342900" lvl="0" indent="-342900">
              <a:buFont typeface="+mj-lt"/>
              <a:buAutoNum type="arabicPeriod" startAt="9"/>
            </a:pPr>
            <a:r>
              <a:rPr lang="en-CA" dirty="0"/>
              <a:t>In adults with type 2 diabetes …</a:t>
            </a:r>
          </a:p>
          <a:p>
            <a:pPr marL="800100" lvl="1" indent="-342900">
              <a:buFont typeface="+mj-lt"/>
              <a:buAutoNum type="alphaLcParenR" startAt="2"/>
            </a:pPr>
            <a:r>
              <a:rPr lang="en-CA" dirty="0"/>
              <a:t>and </a:t>
            </a:r>
            <a:r>
              <a:rPr lang="en-CA" u="sng" dirty="0"/>
              <a:t>a history of HF </a:t>
            </a:r>
            <a:r>
              <a:rPr lang="en-CA" dirty="0"/>
              <a:t>(reduced ejection fraction ≤40%):</a:t>
            </a:r>
          </a:p>
          <a:p>
            <a:pPr marL="1314450" lvl="2" indent="-400050">
              <a:buFont typeface="+mj-lt"/>
              <a:buAutoNum type="romanLcPeriod"/>
            </a:pPr>
            <a:r>
              <a:rPr lang="en-CA" dirty="0"/>
              <a:t>An SGLT2i should be used to reduce the risk of HHF or CV death, if the eGFR is &gt;30 mL/min/1.73m</a:t>
            </a:r>
            <a:r>
              <a:rPr lang="en-CA" baseline="30000" dirty="0"/>
              <a:t>2</a:t>
            </a:r>
            <a:r>
              <a:rPr lang="en-CA" dirty="0"/>
              <a:t> [Grade A, Level 1A for dapagliflozin; Grade A, Level 1A for empagliflozin and canagliflozin].</a:t>
            </a:r>
          </a:p>
          <a:p>
            <a:pPr marL="1314450" lvl="2" indent="-400050">
              <a:buFont typeface="+mj-lt"/>
              <a:buAutoNum type="romanLcPeriod"/>
            </a:pPr>
            <a:r>
              <a:rPr lang="en-CA" dirty="0"/>
              <a:t>TZD and </a:t>
            </a:r>
            <a:r>
              <a:rPr lang="en-CA" dirty="0" err="1"/>
              <a:t>saxagliptin</a:t>
            </a:r>
            <a:r>
              <a:rPr lang="en-CA" dirty="0"/>
              <a:t> should be avoided due to their higher risk of HF [Grade A, Level 1A].</a:t>
            </a:r>
          </a:p>
          <a:p>
            <a:pPr marL="342900" lvl="0" indent="-342900">
              <a:buFont typeface="+mj-lt"/>
              <a:buAutoNum type="arabicPeriod" startAt="9"/>
            </a:pPr>
            <a:endParaRPr lang="en-CA" dirty="0"/>
          </a:p>
        </p:txBody>
      </p:sp>
      <p:cxnSp>
        <p:nvCxnSpPr>
          <p:cNvPr id="9" name="Straight Connector 8">
            <a:extLst>
              <a:ext uri="{FF2B5EF4-FFF2-40B4-BE49-F238E27FC236}">
                <a16:creationId xmlns:a16="http://schemas.microsoft.com/office/drawing/2014/main" xmlns="" id="{435B3BC7-0305-874D-99D4-B4286F567FA9}"/>
              </a:ext>
            </a:extLst>
          </p:cNvPr>
          <p:cNvCxnSpPr/>
          <p:nvPr/>
        </p:nvCxnSpPr>
        <p:spPr>
          <a:xfrm>
            <a:off x="0" y="458797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hape 381">
            <a:extLst>
              <a:ext uri="{FF2B5EF4-FFF2-40B4-BE49-F238E27FC236}">
                <a16:creationId xmlns:a16="http://schemas.microsoft.com/office/drawing/2014/main" xmlns="" id="{2E9D3DDC-A35A-E440-A02C-4EBD478743E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3276225108"/>
      </p:ext>
    </p:extLst>
  </p:cSld>
  <p:clrMapOvr>
    <a:masterClrMapping/>
  </p:clrMapOvr>
  <mc:AlternateContent xmlns:mc="http://schemas.openxmlformats.org/markup-compatibility/2006" xmlns:p14="http://schemas.microsoft.com/office/powerpoint/2010/main">
    <mc:Choice Requires="p14">
      <p:transition spd="slow" p14:dur="2000" advTm="33653"/>
    </mc:Choice>
    <mc:Fallback xmlns="">
      <p:transition spd="slow" advTm="33653"/>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84337-C11E-0C4A-B784-73761B21BB82}"/>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xmlns="" id="{27E16CC4-AB22-414C-B6C8-1D7FD1CE68BC}"/>
              </a:ext>
            </a:extLst>
          </p:cNvPr>
          <p:cNvSpPr/>
          <p:nvPr/>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6" name="TextBox 5">
            <a:extLst>
              <a:ext uri="{FF2B5EF4-FFF2-40B4-BE49-F238E27FC236}">
                <a16:creationId xmlns:a16="http://schemas.microsoft.com/office/drawing/2014/main" xmlns="" id="{A07F6154-22BF-436A-B36F-5971FAE460FF}"/>
              </a:ext>
            </a:extLst>
          </p:cNvPr>
          <p:cNvSpPr txBox="1"/>
          <p:nvPr/>
        </p:nvSpPr>
        <p:spPr>
          <a:xfrm>
            <a:off x="53752" y="41377"/>
            <a:ext cx="9144000" cy="523220"/>
          </a:xfrm>
          <a:prstGeom prst="rect">
            <a:avLst/>
          </a:prstGeom>
          <a:noFill/>
        </p:spPr>
        <p:txBody>
          <a:bodyPr wrap="square" rtlCol="0">
            <a:spAutoFit/>
          </a:bodyPr>
          <a:lstStyle/>
          <a:p>
            <a:pPr algn="ctr"/>
            <a:r>
              <a:rPr lang="en-CA" sz="28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Recommendation 9c</a:t>
            </a:r>
          </a:p>
        </p:txBody>
      </p:sp>
      <p:sp>
        <p:nvSpPr>
          <p:cNvPr id="3" name="TextBox 2">
            <a:extLst>
              <a:ext uri="{FF2B5EF4-FFF2-40B4-BE49-F238E27FC236}">
                <a16:creationId xmlns:a16="http://schemas.microsoft.com/office/drawing/2014/main" xmlns="" id="{0EFE9B72-4BFE-402F-AE1E-841D4A871F94}"/>
              </a:ext>
            </a:extLst>
          </p:cNvPr>
          <p:cNvSpPr txBox="1"/>
          <p:nvPr/>
        </p:nvSpPr>
        <p:spPr>
          <a:xfrm>
            <a:off x="395536" y="711897"/>
            <a:ext cx="8208912" cy="3139321"/>
          </a:xfrm>
          <a:prstGeom prst="rect">
            <a:avLst/>
          </a:prstGeom>
          <a:noFill/>
        </p:spPr>
        <p:txBody>
          <a:bodyPr wrap="square" rtlCol="0">
            <a:spAutoFit/>
          </a:bodyPr>
          <a:lstStyle/>
          <a:p>
            <a:pPr marL="342900" lvl="0" indent="-342900">
              <a:buFont typeface="+mj-lt"/>
              <a:buAutoNum type="arabicPeriod" startAt="9"/>
            </a:pPr>
            <a:r>
              <a:rPr lang="en-CA" dirty="0"/>
              <a:t>In adults with type 2 diabetes …</a:t>
            </a:r>
          </a:p>
          <a:p>
            <a:pPr marL="800100" lvl="1" indent="-342900">
              <a:buFont typeface="+mj-lt"/>
              <a:buAutoNum type="alphaLcPeriod" startAt="3"/>
            </a:pPr>
            <a:r>
              <a:rPr lang="en-CA" dirty="0"/>
              <a:t>and </a:t>
            </a:r>
            <a:r>
              <a:rPr lang="en-CA" u="sng" dirty="0"/>
              <a:t>CKD and an estimated eGFR &gt;30 </a:t>
            </a:r>
            <a:r>
              <a:rPr lang="en-CA" dirty="0"/>
              <a:t>mL/min/1.73m</a:t>
            </a:r>
            <a:r>
              <a:rPr lang="en-CA" baseline="30000" dirty="0"/>
              <a:t>2</a:t>
            </a:r>
            <a:r>
              <a:rPr lang="en-CA" dirty="0"/>
              <a:t>:</a:t>
            </a:r>
          </a:p>
          <a:p>
            <a:pPr marL="1314450" lvl="2" indent="-400050">
              <a:buFont typeface="+mj-lt"/>
              <a:buAutoNum type="romanLcPeriod"/>
            </a:pPr>
            <a:r>
              <a:rPr lang="en-CA" dirty="0"/>
              <a:t>An SGLT2i should be used to reduce the risk of:</a:t>
            </a:r>
          </a:p>
          <a:p>
            <a:pPr marL="1771650" lvl="3" indent="-400050">
              <a:buFont typeface="+mj-lt"/>
              <a:buAutoNum type="arabicParenR"/>
            </a:pPr>
            <a:r>
              <a:rPr lang="en-CA" dirty="0"/>
              <a:t>Progression of nephropathy [Grade A, Level 1A for canagliflozin; Grade A, Level 1 for empagliflozin and dapagliflozin].</a:t>
            </a:r>
          </a:p>
          <a:p>
            <a:pPr marL="1771650" lvl="3" indent="-400050">
              <a:buFont typeface="+mj-lt"/>
              <a:buAutoNum type="arabicParenR"/>
            </a:pPr>
            <a:r>
              <a:rPr lang="en-CA" dirty="0"/>
              <a:t>HHF [Grade A, Level 1 for canagliflozin, dapagliflozin and empagliflozin].</a:t>
            </a:r>
          </a:p>
          <a:p>
            <a:pPr marL="1771650" lvl="3" indent="-400050">
              <a:buFont typeface="+mj-lt"/>
              <a:buAutoNum type="arabicParenR"/>
            </a:pPr>
            <a:r>
              <a:rPr lang="en-CA" dirty="0"/>
              <a:t>MACE [Grade B, Level 2 for canagliflozin, Grade C, Level 3 for empagliflozin].</a:t>
            </a:r>
          </a:p>
          <a:p>
            <a:pPr marL="1314450" lvl="2" indent="-400050">
              <a:buFont typeface="+mj-lt"/>
              <a:buAutoNum type="romanLcPeriod"/>
            </a:pPr>
            <a:r>
              <a:rPr lang="en-CA" dirty="0"/>
              <a:t>A GLP1-RA may be considered to reduce the risk of MACE (Grade B, Level 2 for liraglutide and </a:t>
            </a:r>
            <a:r>
              <a:rPr lang="en-CA" dirty="0" err="1"/>
              <a:t>semaglutide</a:t>
            </a:r>
            <a:r>
              <a:rPr lang="en-CA" dirty="0"/>
              <a:t>).</a:t>
            </a:r>
          </a:p>
        </p:txBody>
      </p:sp>
      <p:cxnSp>
        <p:nvCxnSpPr>
          <p:cNvPr id="9" name="Straight Connector 8">
            <a:extLst>
              <a:ext uri="{FF2B5EF4-FFF2-40B4-BE49-F238E27FC236}">
                <a16:creationId xmlns:a16="http://schemas.microsoft.com/office/drawing/2014/main" xmlns="" id="{435B3BC7-0305-874D-99D4-B4286F567FA9}"/>
              </a:ext>
            </a:extLst>
          </p:cNvPr>
          <p:cNvCxnSpPr/>
          <p:nvPr/>
        </p:nvCxnSpPr>
        <p:spPr>
          <a:xfrm>
            <a:off x="0" y="458797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hape 381">
            <a:extLst>
              <a:ext uri="{FF2B5EF4-FFF2-40B4-BE49-F238E27FC236}">
                <a16:creationId xmlns:a16="http://schemas.microsoft.com/office/drawing/2014/main" xmlns="" id="{2E9D3DDC-A35A-E440-A02C-4EBD478743E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2641608540"/>
      </p:ext>
    </p:extLst>
  </p:cSld>
  <p:clrMapOvr>
    <a:masterClrMapping/>
  </p:clrMapOvr>
  <mc:AlternateContent xmlns:mc="http://schemas.openxmlformats.org/markup-compatibility/2006" xmlns:p14="http://schemas.microsoft.com/office/powerpoint/2010/main">
    <mc:Choice Requires="p14">
      <p:transition spd="slow" p14:dur="2000" advTm="33653"/>
    </mc:Choice>
    <mc:Fallback xmlns="">
      <p:transition spd="slow" advTm="33653"/>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84337-C11E-0C4A-B784-73761B21BB82}"/>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xmlns="" id="{27E16CC4-AB22-414C-B6C8-1D7FD1CE68BC}"/>
              </a:ext>
            </a:extLst>
          </p:cNvPr>
          <p:cNvSpPr/>
          <p:nvPr/>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6" name="TextBox 5">
            <a:extLst>
              <a:ext uri="{FF2B5EF4-FFF2-40B4-BE49-F238E27FC236}">
                <a16:creationId xmlns:a16="http://schemas.microsoft.com/office/drawing/2014/main" xmlns="" id="{A07F6154-22BF-436A-B36F-5971FAE460FF}"/>
              </a:ext>
            </a:extLst>
          </p:cNvPr>
          <p:cNvSpPr txBox="1"/>
          <p:nvPr/>
        </p:nvSpPr>
        <p:spPr>
          <a:xfrm>
            <a:off x="53752" y="41377"/>
            <a:ext cx="9144000" cy="523220"/>
          </a:xfrm>
          <a:prstGeom prst="rect">
            <a:avLst/>
          </a:prstGeom>
          <a:noFill/>
        </p:spPr>
        <p:txBody>
          <a:bodyPr wrap="square" rtlCol="0">
            <a:spAutoFit/>
          </a:bodyPr>
          <a:lstStyle/>
          <a:p>
            <a:pPr algn="ctr"/>
            <a:r>
              <a:rPr lang="en-CA" sz="28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Recommendation 10a</a:t>
            </a:r>
          </a:p>
        </p:txBody>
      </p:sp>
      <p:sp>
        <p:nvSpPr>
          <p:cNvPr id="3" name="TextBox 2">
            <a:extLst>
              <a:ext uri="{FF2B5EF4-FFF2-40B4-BE49-F238E27FC236}">
                <a16:creationId xmlns:a16="http://schemas.microsoft.com/office/drawing/2014/main" xmlns="" id="{0EFE9B72-4BFE-402F-AE1E-841D4A871F94}"/>
              </a:ext>
            </a:extLst>
          </p:cNvPr>
          <p:cNvSpPr txBox="1"/>
          <p:nvPr/>
        </p:nvSpPr>
        <p:spPr>
          <a:xfrm>
            <a:off x="395536" y="711897"/>
            <a:ext cx="8208912" cy="3970318"/>
          </a:xfrm>
          <a:prstGeom prst="rect">
            <a:avLst/>
          </a:prstGeom>
          <a:noFill/>
        </p:spPr>
        <p:txBody>
          <a:bodyPr wrap="square" rtlCol="0">
            <a:spAutoFit/>
          </a:bodyPr>
          <a:lstStyle/>
          <a:p>
            <a:pPr marL="342900" lvl="0" indent="-342900">
              <a:buFont typeface="+mj-lt"/>
              <a:buAutoNum type="arabicPeriod" startAt="10"/>
            </a:pPr>
            <a:r>
              <a:rPr lang="en-CA" dirty="0"/>
              <a:t>In adults with type 2 diabetes requiring treatment advancement or adjustment to improve glycemic control, the choice of antihyperglycemic medication should be individualized according to clinical priorities [Grade B, Level 2].</a:t>
            </a:r>
          </a:p>
          <a:p>
            <a:pPr marL="800100" lvl="1" indent="-342900">
              <a:buFont typeface="+mj-lt"/>
              <a:buAutoNum type="alphaLcParenR"/>
            </a:pPr>
            <a:r>
              <a:rPr lang="en-CA" dirty="0"/>
              <a:t>In adults with type 2 diabetes aged 60 years or older with at least 2 CV risk factors, inclusion of the following classes in glycemic management should be considered:</a:t>
            </a:r>
          </a:p>
          <a:p>
            <a:pPr marL="1314450" lvl="2" indent="-400050">
              <a:buFont typeface="+mj-lt"/>
              <a:buAutoNum type="romanLcPeriod"/>
            </a:pPr>
            <a:r>
              <a:rPr lang="en-CA" dirty="0"/>
              <a:t>A GLP1-RA with proven CV outcome benefit to reduce the risk of MACE [Grade A, Level 1A for dulaglutide; Grade B, Level 2 for liraglutide and Grade C, Level 2 subcutaneous </a:t>
            </a:r>
            <a:r>
              <a:rPr lang="en-CA" dirty="0" err="1"/>
              <a:t>semaglutide</a:t>
            </a:r>
            <a:r>
              <a:rPr lang="en-CA" dirty="0"/>
              <a:t>]; OR</a:t>
            </a:r>
          </a:p>
          <a:p>
            <a:pPr marL="1314450" lvl="2" indent="-400050">
              <a:buFont typeface="+mj-lt"/>
              <a:buAutoNum type="romanLcPeriod"/>
            </a:pPr>
            <a:r>
              <a:rPr lang="en-CA" dirty="0"/>
              <a:t>An SGLT2i with proven cardiorenal outcome benefit if estimated GFR is &gt;30 mL/min/1.73m2 to reduce the risk of</a:t>
            </a:r>
          </a:p>
          <a:p>
            <a:pPr marL="1771650" lvl="3" indent="-400050">
              <a:buFont typeface="+mj-lt"/>
              <a:buAutoNum type="arabicParenR"/>
            </a:pPr>
            <a:r>
              <a:rPr lang="en-CA" dirty="0"/>
              <a:t>HHF [Grade B Level 2 for dapagliflozin and canagliflozin].</a:t>
            </a:r>
          </a:p>
          <a:p>
            <a:pPr marL="1771650" lvl="3" indent="-400050">
              <a:buFont typeface="+mj-lt"/>
              <a:buAutoNum type="arabicParenR"/>
            </a:pPr>
            <a:r>
              <a:rPr lang="en-CA" dirty="0"/>
              <a:t>Progression of nephropathy [Grade C, Level 3 for canagliflozin and dapagliflozin].</a:t>
            </a:r>
          </a:p>
        </p:txBody>
      </p:sp>
      <p:cxnSp>
        <p:nvCxnSpPr>
          <p:cNvPr id="9" name="Straight Connector 8">
            <a:extLst>
              <a:ext uri="{FF2B5EF4-FFF2-40B4-BE49-F238E27FC236}">
                <a16:creationId xmlns:a16="http://schemas.microsoft.com/office/drawing/2014/main" xmlns="" id="{435B3BC7-0305-874D-99D4-B4286F567FA9}"/>
              </a:ext>
            </a:extLst>
          </p:cNvPr>
          <p:cNvCxnSpPr/>
          <p:nvPr/>
        </p:nvCxnSpPr>
        <p:spPr>
          <a:xfrm>
            <a:off x="0" y="458797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hape 381">
            <a:extLst>
              <a:ext uri="{FF2B5EF4-FFF2-40B4-BE49-F238E27FC236}">
                <a16:creationId xmlns:a16="http://schemas.microsoft.com/office/drawing/2014/main" xmlns="" id="{2E9D3DDC-A35A-E440-A02C-4EBD478743E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2574059314"/>
      </p:ext>
    </p:extLst>
  </p:cSld>
  <p:clrMapOvr>
    <a:masterClrMapping/>
  </p:clrMapOvr>
  <mc:AlternateContent xmlns:mc="http://schemas.openxmlformats.org/markup-compatibility/2006" xmlns:p14="http://schemas.microsoft.com/office/powerpoint/2010/main">
    <mc:Choice Requires="p14">
      <p:transition spd="slow" p14:dur="2000" advTm="33653"/>
    </mc:Choice>
    <mc:Fallback xmlns="">
      <p:transition spd="slow" advTm="33653"/>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84337-C11E-0C4A-B784-73761B21BB82}"/>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xmlns="" id="{27E16CC4-AB22-414C-B6C8-1D7FD1CE68BC}"/>
              </a:ext>
            </a:extLst>
          </p:cNvPr>
          <p:cNvSpPr/>
          <p:nvPr/>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6" name="TextBox 5">
            <a:extLst>
              <a:ext uri="{FF2B5EF4-FFF2-40B4-BE49-F238E27FC236}">
                <a16:creationId xmlns:a16="http://schemas.microsoft.com/office/drawing/2014/main" xmlns="" id="{A07F6154-22BF-436A-B36F-5971FAE460FF}"/>
              </a:ext>
            </a:extLst>
          </p:cNvPr>
          <p:cNvSpPr txBox="1"/>
          <p:nvPr/>
        </p:nvSpPr>
        <p:spPr>
          <a:xfrm>
            <a:off x="53752" y="41377"/>
            <a:ext cx="9144000" cy="523220"/>
          </a:xfrm>
          <a:prstGeom prst="rect">
            <a:avLst/>
          </a:prstGeom>
          <a:noFill/>
        </p:spPr>
        <p:txBody>
          <a:bodyPr wrap="square" rtlCol="0">
            <a:spAutoFit/>
          </a:bodyPr>
          <a:lstStyle/>
          <a:p>
            <a:pPr algn="ctr"/>
            <a:r>
              <a:rPr lang="en-CA" sz="28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Recommendations 10b, 10c</a:t>
            </a:r>
          </a:p>
        </p:txBody>
      </p:sp>
      <p:sp>
        <p:nvSpPr>
          <p:cNvPr id="3" name="TextBox 2">
            <a:extLst>
              <a:ext uri="{FF2B5EF4-FFF2-40B4-BE49-F238E27FC236}">
                <a16:creationId xmlns:a16="http://schemas.microsoft.com/office/drawing/2014/main" xmlns="" id="{0EFE9B72-4BFE-402F-AE1E-841D4A871F94}"/>
              </a:ext>
            </a:extLst>
          </p:cNvPr>
          <p:cNvSpPr txBox="1"/>
          <p:nvPr/>
        </p:nvSpPr>
        <p:spPr>
          <a:xfrm>
            <a:off x="395536" y="711897"/>
            <a:ext cx="8208912" cy="2585323"/>
          </a:xfrm>
          <a:prstGeom prst="rect">
            <a:avLst/>
          </a:prstGeom>
          <a:noFill/>
        </p:spPr>
        <p:txBody>
          <a:bodyPr wrap="square" rtlCol="0">
            <a:spAutoFit/>
          </a:bodyPr>
          <a:lstStyle/>
          <a:p>
            <a:pPr marL="342900" lvl="0" indent="-342900">
              <a:buFont typeface="+mj-lt"/>
              <a:buAutoNum type="arabicPeriod" startAt="10"/>
            </a:pPr>
            <a:r>
              <a:rPr lang="en-CA" dirty="0"/>
              <a:t>In adults with type 2 diabetes requiring treatment advancement or adjustment to improve glycemic control …</a:t>
            </a:r>
          </a:p>
          <a:p>
            <a:pPr marL="800100" lvl="1" indent="-342900">
              <a:buFont typeface="+mj-lt"/>
              <a:buAutoNum type="alphaLcParenR" startAt="2"/>
            </a:pPr>
            <a:r>
              <a:rPr lang="en-CA" dirty="0"/>
              <a:t>If reducing risk of hypoglycemia is a priority: Incretin agents (DPP4i or GLP1-RA), SGLT2i, acarbose and/or pioglitazone should be considered as add-on medication to improve glycemic control with a lower risk of hypoglycemia than other agents [Grade A, Level 1A]:</a:t>
            </a:r>
          </a:p>
          <a:p>
            <a:pPr marL="800100" lvl="1" indent="-342900">
              <a:buFont typeface="+mj-lt"/>
              <a:buAutoNum type="alphaLcParenR" startAt="2"/>
            </a:pPr>
            <a:r>
              <a:rPr lang="en-CA" dirty="0"/>
              <a:t>If weight loss is a priority: A GLP1-RA and/or SGLT2i should be considered as add-on medication to improve glycemic control with more weight loss than other agents [Grade A, Level 1A].</a:t>
            </a:r>
          </a:p>
        </p:txBody>
      </p:sp>
      <p:cxnSp>
        <p:nvCxnSpPr>
          <p:cNvPr id="9" name="Straight Connector 8">
            <a:extLst>
              <a:ext uri="{FF2B5EF4-FFF2-40B4-BE49-F238E27FC236}">
                <a16:creationId xmlns:a16="http://schemas.microsoft.com/office/drawing/2014/main" xmlns="" id="{435B3BC7-0305-874D-99D4-B4286F567FA9}"/>
              </a:ext>
            </a:extLst>
          </p:cNvPr>
          <p:cNvCxnSpPr/>
          <p:nvPr/>
        </p:nvCxnSpPr>
        <p:spPr>
          <a:xfrm>
            <a:off x="0" y="458797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hape 381">
            <a:extLst>
              <a:ext uri="{FF2B5EF4-FFF2-40B4-BE49-F238E27FC236}">
                <a16:creationId xmlns:a16="http://schemas.microsoft.com/office/drawing/2014/main" xmlns="" id="{2E9D3DDC-A35A-E440-A02C-4EBD478743E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3855966005"/>
      </p:ext>
    </p:extLst>
  </p:cSld>
  <p:clrMapOvr>
    <a:masterClrMapping/>
  </p:clrMapOvr>
  <mc:AlternateContent xmlns:mc="http://schemas.openxmlformats.org/markup-compatibility/2006" xmlns:p14="http://schemas.microsoft.com/office/powerpoint/2010/main">
    <mc:Choice Requires="p14">
      <p:transition spd="slow" p14:dur="2000" advTm="33653"/>
    </mc:Choice>
    <mc:Fallback xmlns="">
      <p:transition spd="slow" advTm="33653"/>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84337-C11E-0C4A-B784-73761B21BB82}"/>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xmlns="" id="{27E16CC4-AB22-414C-B6C8-1D7FD1CE68BC}"/>
              </a:ext>
            </a:extLst>
          </p:cNvPr>
          <p:cNvSpPr/>
          <p:nvPr/>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6" name="TextBox 5">
            <a:extLst>
              <a:ext uri="{FF2B5EF4-FFF2-40B4-BE49-F238E27FC236}">
                <a16:creationId xmlns:a16="http://schemas.microsoft.com/office/drawing/2014/main" xmlns="" id="{A07F6154-22BF-436A-B36F-5971FAE460FF}"/>
              </a:ext>
            </a:extLst>
          </p:cNvPr>
          <p:cNvSpPr txBox="1"/>
          <p:nvPr/>
        </p:nvSpPr>
        <p:spPr>
          <a:xfrm>
            <a:off x="53752" y="41377"/>
            <a:ext cx="9144000" cy="523220"/>
          </a:xfrm>
          <a:prstGeom prst="rect">
            <a:avLst/>
          </a:prstGeom>
          <a:noFill/>
        </p:spPr>
        <p:txBody>
          <a:bodyPr wrap="square" rtlCol="0">
            <a:spAutoFit/>
          </a:bodyPr>
          <a:lstStyle/>
          <a:p>
            <a:pPr algn="ctr"/>
            <a:r>
              <a:rPr lang="en-CA" sz="28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Recommendation 11</a:t>
            </a:r>
          </a:p>
        </p:txBody>
      </p:sp>
      <p:sp>
        <p:nvSpPr>
          <p:cNvPr id="3" name="TextBox 2">
            <a:extLst>
              <a:ext uri="{FF2B5EF4-FFF2-40B4-BE49-F238E27FC236}">
                <a16:creationId xmlns:a16="http://schemas.microsoft.com/office/drawing/2014/main" xmlns="" id="{0EFE9B72-4BFE-402F-AE1E-841D4A871F94}"/>
              </a:ext>
            </a:extLst>
          </p:cNvPr>
          <p:cNvSpPr txBox="1"/>
          <p:nvPr/>
        </p:nvSpPr>
        <p:spPr>
          <a:xfrm>
            <a:off x="395536" y="711897"/>
            <a:ext cx="8208912" cy="1754326"/>
          </a:xfrm>
          <a:prstGeom prst="rect">
            <a:avLst/>
          </a:prstGeom>
          <a:noFill/>
        </p:spPr>
        <p:txBody>
          <a:bodyPr wrap="square" rtlCol="0">
            <a:spAutoFit/>
          </a:bodyPr>
          <a:lstStyle/>
          <a:p>
            <a:r>
              <a:rPr lang="en-CA" b="1" dirty="0"/>
              <a:t>Initiating Insulin Treatment in Patients With Type 2 Diabetes</a:t>
            </a:r>
          </a:p>
          <a:p>
            <a:r>
              <a:rPr lang="en-CA" dirty="0"/>
              <a:t> </a:t>
            </a:r>
          </a:p>
          <a:p>
            <a:pPr marL="342900" lvl="0" indent="-342900">
              <a:buFont typeface="+mj-lt"/>
              <a:buAutoNum type="arabicPeriod" startAt="11"/>
            </a:pPr>
            <a:r>
              <a:rPr lang="en-CA" dirty="0"/>
              <a:t>In people not achieving glycemic targets on existing noninsulin antihyperglycemic medication(s), the addition of a basal insulin regimen should be considered over premixed insulin or bolus-only regimens, if lower risk of hypoglycemia and/or preventing weight gain are priorities [Grade B, Level 2].</a:t>
            </a:r>
          </a:p>
        </p:txBody>
      </p:sp>
      <p:cxnSp>
        <p:nvCxnSpPr>
          <p:cNvPr id="9" name="Straight Connector 8">
            <a:extLst>
              <a:ext uri="{FF2B5EF4-FFF2-40B4-BE49-F238E27FC236}">
                <a16:creationId xmlns:a16="http://schemas.microsoft.com/office/drawing/2014/main" xmlns="" id="{435B3BC7-0305-874D-99D4-B4286F567FA9}"/>
              </a:ext>
            </a:extLst>
          </p:cNvPr>
          <p:cNvCxnSpPr/>
          <p:nvPr/>
        </p:nvCxnSpPr>
        <p:spPr>
          <a:xfrm>
            <a:off x="0" y="458797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hape 381">
            <a:extLst>
              <a:ext uri="{FF2B5EF4-FFF2-40B4-BE49-F238E27FC236}">
                <a16:creationId xmlns:a16="http://schemas.microsoft.com/office/drawing/2014/main" xmlns="" id="{2E9D3DDC-A35A-E440-A02C-4EBD478743E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1285833582"/>
      </p:ext>
    </p:extLst>
  </p:cSld>
  <p:clrMapOvr>
    <a:masterClrMapping/>
  </p:clrMapOvr>
  <mc:AlternateContent xmlns:mc="http://schemas.openxmlformats.org/markup-compatibility/2006" xmlns:p14="http://schemas.microsoft.com/office/powerpoint/2010/main">
    <mc:Choice Requires="p14">
      <p:transition spd="slow" p14:dur="2000" advTm="33653"/>
    </mc:Choice>
    <mc:Fallback xmlns="">
      <p:transition spd="slow" advTm="33653"/>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84337-C11E-0C4A-B784-73761B21BB82}"/>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xmlns="" id="{27E16CC4-AB22-414C-B6C8-1D7FD1CE68BC}"/>
              </a:ext>
            </a:extLst>
          </p:cNvPr>
          <p:cNvSpPr/>
          <p:nvPr/>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6" name="TextBox 5">
            <a:extLst>
              <a:ext uri="{FF2B5EF4-FFF2-40B4-BE49-F238E27FC236}">
                <a16:creationId xmlns:a16="http://schemas.microsoft.com/office/drawing/2014/main" xmlns="" id="{A07F6154-22BF-436A-B36F-5971FAE460FF}"/>
              </a:ext>
            </a:extLst>
          </p:cNvPr>
          <p:cNvSpPr txBox="1"/>
          <p:nvPr/>
        </p:nvSpPr>
        <p:spPr>
          <a:xfrm>
            <a:off x="53752" y="41377"/>
            <a:ext cx="9144000" cy="523220"/>
          </a:xfrm>
          <a:prstGeom prst="rect">
            <a:avLst/>
          </a:prstGeom>
          <a:noFill/>
        </p:spPr>
        <p:txBody>
          <a:bodyPr wrap="square" rtlCol="0">
            <a:spAutoFit/>
          </a:bodyPr>
          <a:lstStyle/>
          <a:p>
            <a:pPr algn="ctr"/>
            <a:r>
              <a:rPr lang="en-CA" sz="28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Recommendation 12</a:t>
            </a:r>
          </a:p>
        </p:txBody>
      </p:sp>
      <p:sp>
        <p:nvSpPr>
          <p:cNvPr id="3" name="TextBox 2">
            <a:extLst>
              <a:ext uri="{FF2B5EF4-FFF2-40B4-BE49-F238E27FC236}">
                <a16:creationId xmlns:a16="http://schemas.microsoft.com/office/drawing/2014/main" xmlns="" id="{0EFE9B72-4BFE-402F-AE1E-841D4A871F94}"/>
              </a:ext>
            </a:extLst>
          </p:cNvPr>
          <p:cNvSpPr txBox="1"/>
          <p:nvPr/>
        </p:nvSpPr>
        <p:spPr>
          <a:xfrm>
            <a:off x="395536" y="711897"/>
            <a:ext cx="8208912" cy="2862322"/>
          </a:xfrm>
          <a:prstGeom prst="rect">
            <a:avLst/>
          </a:prstGeom>
          <a:noFill/>
        </p:spPr>
        <p:txBody>
          <a:bodyPr wrap="square" rtlCol="0">
            <a:spAutoFit/>
          </a:bodyPr>
          <a:lstStyle/>
          <a:p>
            <a:pPr marL="342900" lvl="0" indent="-342900">
              <a:buFont typeface="+mj-lt"/>
              <a:buAutoNum type="arabicPeriod" startAt="12"/>
            </a:pPr>
            <a:r>
              <a:rPr lang="en-CA" dirty="0"/>
              <a:t>In adults with type 2 diabetes treated with basal insulin therapy, if minimizing risk of hypoglycemia is a priority:</a:t>
            </a:r>
          </a:p>
          <a:p>
            <a:pPr marL="800100" lvl="1" indent="-342900">
              <a:buFont typeface="+mj-lt"/>
              <a:buAutoNum type="alphaLcPeriod"/>
            </a:pPr>
            <a:r>
              <a:rPr lang="en-CA" dirty="0"/>
              <a:t>Long-acting insulin analogues (insulin glargine U-100, glargine U-300, detemir, </a:t>
            </a:r>
            <a:r>
              <a:rPr lang="en-CA" dirty="0" err="1"/>
              <a:t>degludec</a:t>
            </a:r>
            <a:r>
              <a:rPr lang="en-CA" dirty="0"/>
              <a:t>) should be considered over NPH insulin to reduce the risk of nocturnal and symptomatic hypoglycemia [Grade A, Level 1A].</a:t>
            </a:r>
          </a:p>
          <a:p>
            <a:pPr marL="800100" lvl="1" indent="-342900">
              <a:buFont typeface="+mj-lt"/>
              <a:buAutoNum type="alphaLcPeriod"/>
            </a:pPr>
            <a:r>
              <a:rPr lang="en-CA" dirty="0"/>
              <a:t>Insulin </a:t>
            </a:r>
            <a:r>
              <a:rPr lang="en-CA" dirty="0" err="1"/>
              <a:t>degludec</a:t>
            </a:r>
            <a:r>
              <a:rPr lang="en-CA" dirty="0"/>
              <a:t> or insulin glargine U-300 may be considered over insulin glargine U-100 to reduce overall and nocturnal hypoglycemia [Grade B, Level 2 for individuals with ≥1 risk factor for hypoglycemia]; [Grade C, Level 3 for other individuals without risk factors for hypoglycemia]; and severe hypoglycemia in patients at high CV risk [Grade C, Level 3]</a:t>
            </a:r>
          </a:p>
        </p:txBody>
      </p:sp>
      <p:cxnSp>
        <p:nvCxnSpPr>
          <p:cNvPr id="9" name="Straight Connector 8">
            <a:extLst>
              <a:ext uri="{FF2B5EF4-FFF2-40B4-BE49-F238E27FC236}">
                <a16:creationId xmlns:a16="http://schemas.microsoft.com/office/drawing/2014/main" xmlns="" id="{435B3BC7-0305-874D-99D4-B4286F567FA9}"/>
              </a:ext>
            </a:extLst>
          </p:cNvPr>
          <p:cNvCxnSpPr/>
          <p:nvPr/>
        </p:nvCxnSpPr>
        <p:spPr>
          <a:xfrm>
            <a:off x="0" y="458797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hape 381">
            <a:extLst>
              <a:ext uri="{FF2B5EF4-FFF2-40B4-BE49-F238E27FC236}">
                <a16:creationId xmlns:a16="http://schemas.microsoft.com/office/drawing/2014/main" xmlns="" id="{2E9D3DDC-A35A-E440-A02C-4EBD478743E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3269700695"/>
      </p:ext>
    </p:extLst>
  </p:cSld>
  <p:clrMapOvr>
    <a:masterClrMapping/>
  </p:clrMapOvr>
  <mc:AlternateContent xmlns:mc="http://schemas.openxmlformats.org/markup-compatibility/2006" xmlns:p14="http://schemas.microsoft.com/office/powerpoint/2010/main">
    <mc:Choice Requires="p14">
      <p:transition spd="slow" p14:dur="2000" advTm="33653"/>
    </mc:Choice>
    <mc:Fallback xmlns="">
      <p:transition spd="slow" advTm="33653"/>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84337-C11E-0C4A-B784-73761B21BB82}"/>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xmlns="" id="{27E16CC4-AB22-414C-B6C8-1D7FD1CE68BC}"/>
              </a:ext>
            </a:extLst>
          </p:cNvPr>
          <p:cNvSpPr/>
          <p:nvPr/>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6" name="TextBox 5">
            <a:extLst>
              <a:ext uri="{FF2B5EF4-FFF2-40B4-BE49-F238E27FC236}">
                <a16:creationId xmlns:a16="http://schemas.microsoft.com/office/drawing/2014/main" xmlns="" id="{A07F6154-22BF-436A-B36F-5971FAE460FF}"/>
              </a:ext>
            </a:extLst>
          </p:cNvPr>
          <p:cNvSpPr txBox="1"/>
          <p:nvPr/>
        </p:nvSpPr>
        <p:spPr>
          <a:xfrm>
            <a:off x="53752" y="41377"/>
            <a:ext cx="9144000" cy="523220"/>
          </a:xfrm>
          <a:prstGeom prst="rect">
            <a:avLst/>
          </a:prstGeom>
          <a:noFill/>
        </p:spPr>
        <p:txBody>
          <a:bodyPr wrap="square" rtlCol="0">
            <a:spAutoFit/>
          </a:bodyPr>
          <a:lstStyle/>
          <a:p>
            <a:pPr algn="ctr"/>
            <a:r>
              <a:rPr lang="en-CA" sz="28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Recommendation 13</a:t>
            </a:r>
          </a:p>
        </p:txBody>
      </p:sp>
      <p:sp>
        <p:nvSpPr>
          <p:cNvPr id="3" name="TextBox 2">
            <a:extLst>
              <a:ext uri="{FF2B5EF4-FFF2-40B4-BE49-F238E27FC236}">
                <a16:creationId xmlns:a16="http://schemas.microsoft.com/office/drawing/2014/main" xmlns="" id="{0EFE9B72-4BFE-402F-AE1E-841D4A871F94}"/>
              </a:ext>
            </a:extLst>
          </p:cNvPr>
          <p:cNvSpPr txBox="1"/>
          <p:nvPr/>
        </p:nvSpPr>
        <p:spPr>
          <a:xfrm>
            <a:off x="395536" y="711897"/>
            <a:ext cx="8208912" cy="4247317"/>
          </a:xfrm>
          <a:prstGeom prst="rect">
            <a:avLst/>
          </a:prstGeom>
          <a:noFill/>
        </p:spPr>
        <p:txBody>
          <a:bodyPr wrap="square" rtlCol="0">
            <a:spAutoFit/>
          </a:bodyPr>
          <a:lstStyle/>
          <a:p>
            <a:r>
              <a:rPr lang="en-CA" b="1" dirty="0"/>
              <a:t>Treatment Advancement or Adjustment for People With T2D Treated With Insulin</a:t>
            </a:r>
          </a:p>
          <a:p>
            <a:r>
              <a:rPr lang="en-CA" dirty="0"/>
              <a:t> </a:t>
            </a:r>
          </a:p>
          <a:p>
            <a:pPr marL="342900" lvl="0" indent="-342900">
              <a:buFont typeface="+mj-lt"/>
              <a:buAutoNum type="arabicPeriod" startAt="13"/>
            </a:pPr>
            <a:r>
              <a:rPr lang="en-CA" dirty="0"/>
              <a:t>In adults with type 2 diabetes receiving insulin, doses should be adjusted and/or additional antihyperglycemic medication(s) should be added if glycemic targets are not achieved [Grade D, Consensus].</a:t>
            </a:r>
          </a:p>
          <a:p>
            <a:pPr marL="800100" lvl="1" indent="-342900">
              <a:buFont typeface="+mj-lt"/>
              <a:buAutoNum type="alphaLcPeriod"/>
            </a:pPr>
            <a:r>
              <a:rPr lang="en-CA" dirty="0"/>
              <a:t>A GLP1-RA should be considered as add-on therapy [Grade A, Level 1A], before initiating bolus insulin or intensifying insulin to improve glycemic control with potential benefits of weight loss and lower hypoglycemia risk compared to single or multiple bolus insulin injections [Grade A, Level 1A].</a:t>
            </a:r>
          </a:p>
          <a:p>
            <a:pPr marL="800100" lvl="1" indent="-342900">
              <a:buFont typeface="+mj-lt"/>
              <a:buAutoNum type="alphaLcPeriod"/>
            </a:pPr>
            <a:r>
              <a:rPr lang="en-CA" dirty="0"/>
              <a:t>An SGLT2i should be considered as add-on therapy to improve glycemic control with potential benefits of weight loss and lower hypoglycemia risk compared to additional insulin [Grade A, Level 1A].</a:t>
            </a:r>
          </a:p>
          <a:p>
            <a:pPr marL="800100" lvl="1" indent="-342900">
              <a:buFont typeface="+mj-lt"/>
              <a:buAutoNum type="alphaLcPeriod"/>
            </a:pPr>
            <a:r>
              <a:rPr lang="en-CA" dirty="0"/>
              <a:t>A DPP4i may be considered as add-on therapy to improve glycemic control with potential benefits of less weight gain and lower hypoglycemia risk compared to additional insulin [Grade B, Level 2].</a:t>
            </a:r>
          </a:p>
        </p:txBody>
      </p:sp>
      <p:cxnSp>
        <p:nvCxnSpPr>
          <p:cNvPr id="9" name="Straight Connector 8">
            <a:extLst>
              <a:ext uri="{FF2B5EF4-FFF2-40B4-BE49-F238E27FC236}">
                <a16:creationId xmlns:a16="http://schemas.microsoft.com/office/drawing/2014/main" xmlns="" id="{435B3BC7-0305-874D-99D4-B4286F567FA9}"/>
              </a:ext>
            </a:extLst>
          </p:cNvPr>
          <p:cNvCxnSpPr/>
          <p:nvPr/>
        </p:nvCxnSpPr>
        <p:spPr>
          <a:xfrm>
            <a:off x="0" y="458797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hape 381">
            <a:extLst>
              <a:ext uri="{FF2B5EF4-FFF2-40B4-BE49-F238E27FC236}">
                <a16:creationId xmlns:a16="http://schemas.microsoft.com/office/drawing/2014/main" xmlns="" id="{2E9D3DDC-A35A-E440-A02C-4EBD478743E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2455896385"/>
      </p:ext>
    </p:extLst>
  </p:cSld>
  <p:clrMapOvr>
    <a:masterClrMapping/>
  </p:clrMapOvr>
  <mc:AlternateContent xmlns:mc="http://schemas.openxmlformats.org/markup-compatibility/2006" xmlns:p14="http://schemas.microsoft.com/office/powerpoint/2010/main">
    <mc:Choice Requires="p14">
      <p:transition spd="slow" p14:dur="2000" advTm="33653"/>
    </mc:Choice>
    <mc:Fallback xmlns="">
      <p:transition spd="slow" advTm="3365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1" name="Title 1"/>
          <p:cNvSpPr>
            <a:spLocks noGrp="1"/>
          </p:cNvSpPr>
          <p:nvPr>
            <p:ph type="title"/>
          </p:nvPr>
        </p:nvSpPr>
        <p:spPr/>
        <p:txBody>
          <a:bodyPr/>
          <a:lstStyle/>
          <a:p>
            <a:r>
              <a:rPr lang="en-US" dirty="0"/>
              <a:t>Unchanged: Initial choice of therapy</a:t>
            </a:r>
            <a:endParaRPr lang="en-CA" dirty="0"/>
          </a:p>
        </p:txBody>
      </p:sp>
      <p:sp>
        <p:nvSpPr>
          <p:cNvPr id="312322" name="Rectangle 3"/>
          <p:cNvSpPr>
            <a:spLocks noChangeArrowheads="1"/>
          </p:cNvSpPr>
          <p:nvPr/>
        </p:nvSpPr>
        <p:spPr bwMode="auto">
          <a:xfrm>
            <a:off x="250826" y="1009293"/>
            <a:ext cx="8332788" cy="1457563"/>
          </a:xfrm>
          <a:prstGeom prst="rect">
            <a:avLst/>
          </a:prstGeom>
          <a:noFill/>
          <a:ln w="57150" algn="ctr">
            <a:solidFill>
              <a:schemeClr val="tx1"/>
            </a:solidFill>
            <a:round/>
            <a:headEnd/>
            <a:tailEnd/>
          </a:ln>
        </p:spPr>
        <p:txBody>
          <a:bodyPr/>
          <a:lstStyle/>
          <a:p>
            <a:pPr eaLnBrk="0" hangingPunct="0"/>
            <a:endParaRPr lang="en-CA" sz="2400">
              <a:solidFill>
                <a:schemeClr val="tx1"/>
              </a:solidFill>
              <a:ea typeface="MS PGothic" pitchFamily="34" charset="-128"/>
            </a:endParaRPr>
          </a:p>
        </p:txBody>
      </p:sp>
      <p:sp>
        <p:nvSpPr>
          <p:cNvPr id="312323" name="Rectangle 4"/>
          <p:cNvSpPr>
            <a:spLocks noChangeArrowheads="1"/>
          </p:cNvSpPr>
          <p:nvPr/>
        </p:nvSpPr>
        <p:spPr bwMode="auto">
          <a:xfrm>
            <a:off x="250826" y="2950369"/>
            <a:ext cx="8386763" cy="1621632"/>
          </a:xfrm>
          <a:prstGeom prst="rect">
            <a:avLst/>
          </a:prstGeom>
          <a:noFill/>
          <a:ln w="57150" algn="ctr">
            <a:solidFill>
              <a:schemeClr val="tx1"/>
            </a:solidFill>
            <a:round/>
            <a:headEnd/>
            <a:tailEnd/>
          </a:ln>
        </p:spPr>
        <p:txBody>
          <a:bodyPr/>
          <a:lstStyle/>
          <a:p>
            <a:pPr eaLnBrk="0" hangingPunct="0"/>
            <a:endParaRPr lang="en-CA" sz="2400">
              <a:solidFill>
                <a:schemeClr val="tx1"/>
              </a:solidFill>
              <a:ea typeface="MS PGothic" pitchFamily="34" charset="-128"/>
            </a:endParaRPr>
          </a:p>
        </p:txBody>
      </p:sp>
      <p:sp>
        <p:nvSpPr>
          <p:cNvPr id="6" name="Content Placeholder 2"/>
          <p:cNvSpPr txBox="1">
            <a:spLocks/>
          </p:cNvSpPr>
          <p:nvPr/>
        </p:nvSpPr>
        <p:spPr bwMode="auto">
          <a:xfrm>
            <a:off x="395287" y="1425308"/>
            <a:ext cx="3375025" cy="556022"/>
          </a:xfrm>
          <a:prstGeom prst="rect">
            <a:avLst/>
          </a:prstGeom>
          <a:noFill/>
          <a:ln w="9525">
            <a:noFill/>
            <a:miter lim="800000"/>
            <a:headEnd/>
            <a:tailEnd/>
          </a:ln>
        </p:spPr>
        <p:txBody>
          <a:bodyPr/>
          <a:lstStyle/>
          <a:p>
            <a:pPr>
              <a:spcBef>
                <a:spcPct val="20000"/>
              </a:spcBef>
              <a:buClr>
                <a:srgbClr val="FF0000"/>
              </a:buClr>
              <a:buSzPct val="80000"/>
            </a:pPr>
            <a:r>
              <a:rPr lang="en-US" sz="2400" dirty="0">
                <a:solidFill>
                  <a:schemeClr val="tx1"/>
                </a:solidFill>
                <a:ea typeface="MS PGothic" pitchFamily="34" charset="-128"/>
              </a:rPr>
              <a:t>A1C </a:t>
            </a:r>
            <a:r>
              <a:rPr lang="en-US" sz="2400" b="1" dirty="0">
                <a:solidFill>
                  <a:schemeClr val="tx1"/>
                </a:solidFill>
                <a:ea typeface="MS PGothic" pitchFamily="34" charset="-128"/>
              </a:rPr>
              <a:t>&lt;</a:t>
            </a:r>
            <a:r>
              <a:rPr lang="en-US" sz="2400" dirty="0">
                <a:solidFill>
                  <a:schemeClr val="tx1"/>
                </a:solidFill>
                <a:ea typeface="MS PGothic" pitchFamily="34" charset="-128"/>
              </a:rPr>
              <a:t>1.5% over target </a:t>
            </a:r>
          </a:p>
        </p:txBody>
      </p:sp>
      <p:sp>
        <p:nvSpPr>
          <p:cNvPr id="7" name="Content Placeholder 2"/>
          <p:cNvSpPr txBox="1">
            <a:spLocks/>
          </p:cNvSpPr>
          <p:nvPr/>
        </p:nvSpPr>
        <p:spPr bwMode="auto">
          <a:xfrm>
            <a:off x="4684713" y="1168598"/>
            <a:ext cx="3757232" cy="1043112"/>
          </a:xfrm>
          <a:prstGeom prst="rect">
            <a:avLst/>
          </a:prstGeom>
          <a:noFill/>
          <a:ln w="9525">
            <a:noFill/>
            <a:miter lim="800000"/>
            <a:headEnd/>
            <a:tailEnd/>
          </a:ln>
        </p:spPr>
        <p:txBody>
          <a:bodyPr/>
          <a:lstStyle/>
          <a:p>
            <a:pPr>
              <a:spcBef>
                <a:spcPct val="20000"/>
              </a:spcBef>
              <a:buClr>
                <a:srgbClr val="FF0000"/>
              </a:buClr>
              <a:buSzPct val="80000"/>
            </a:pPr>
            <a:r>
              <a:rPr lang="en-US" sz="2000" dirty="0">
                <a:solidFill>
                  <a:schemeClr val="tx1"/>
                </a:solidFill>
                <a:ea typeface="MS PGothic" pitchFamily="34" charset="-128"/>
              </a:rPr>
              <a:t>Initiate healthy behavior interventions and start metformin if not at target in 3 months</a:t>
            </a:r>
            <a:endParaRPr lang="en-US" sz="2000" dirty="0">
              <a:solidFill>
                <a:srgbClr val="FF0000"/>
              </a:solidFill>
              <a:ea typeface="MS PGothic" pitchFamily="34" charset="-128"/>
            </a:endParaRPr>
          </a:p>
        </p:txBody>
      </p:sp>
      <p:sp>
        <p:nvSpPr>
          <p:cNvPr id="8" name="Down Arrow 7"/>
          <p:cNvSpPr/>
          <p:nvPr/>
        </p:nvSpPr>
        <p:spPr>
          <a:xfrm rot="16200000">
            <a:off x="3967538" y="1323176"/>
            <a:ext cx="390268" cy="784720"/>
          </a:xfrm>
          <a:prstGeom prst="downArrow">
            <a:avLst/>
          </a:prstGeom>
          <a:solidFill>
            <a:schemeClr val="accent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9" name="Content Placeholder 2"/>
          <p:cNvSpPr txBox="1">
            <a:spLocks/>
          </p:cNvSpPr>
          <p:nvPr/>
        </p:nvSpPr>
        <p:spPr bwMode="auto">
          <a:xfrm>
            <a:off x="400050" y="3346847"/>
            <a:ext cx="3373438" cy="556022"/>
          </a:xfrm>
          <a:prstGeom prst="rect">
            <a:avLst/>
          </a:prstGeom>
          <a:noFill/>
          <a:ln w="9525">
            <a:noFill/>
            <a:miter lim="800000"/>
            <a:headEnd/>
            <a:tailEnd/>
          </a:ln>
        </p:spPr>
        <p:txBody>
          <a:bodyPr/>
          <a:lstStyle/>
          <a:p>
            <a:pPr>
              <a:spcBef>
                <a:spcPct val="20000"/>
              </a:spcBef>
              <a:buClr>
                <a:srgbClr val="FF0000"/>
              </a:buClr>
              <a:buSzPct val="80000"/>
            </a:pPr>
            <a:r>
              <a:rPr lang="en-US" sz="2400">
                <a:solidFill>
                  <a:schemeClr val="tx1"/>
                </a:solidFill>
                <a:ea typeface="MS PGothic" pitchFamily="34" charset="-128"/>
              </a:rPr>
              <a:t>A1C </a:t>
            </a:r>
            <a:r>
              <a:rPr lang="en-US" sz="2400" b="1">
                <a:solidFill>
                  <a:schemeClr val="tx1"/>
                </a:solidFill>
                <a:ea typeface="MS PGothic" pitchFamily="34" charset="-128"/>
              </a:rPr>
              <a:t>≥</a:t>
            </a:r>
            <a:r>
              <a:rPr lang="en-US" sz="2400">
                <a:solidFill>
                  <a:schemeClr val="tx1"/>
                </a:solidFill>
                <a:ea typeface="MS PGothic" pitchFamily="34" charset="-128"/>
              </a:rPr>
              <a:t> 1.5% over target </a:t>
            </a:r>
          </a:p>
        </p:txBody>
      </p:sp>
      <p:sp>
        <p:nvSpPr>
          <p:cNvPr id="10" name="Content Placeholder 2"/>
          <p:cNvSpPr txBox="1">
            <a:spLocks/>
          </p:cNvSpPr>
          <p:nvPr/>
        </p:nvSpPr>
        <p:spPr bwMode="auto">
          <a:xfrm>
            <a:off x="4684712" y="3093482"/>
            <a:ext cx="3898901" cy="966454"/>
          </a:xfrm>
          <a:prstGeom prst="rect">
            <a:avLst/>
          </a:prstGeom>
          <a:noFill/>
          <a:ln w="9525">
            <a:noFill/>
            <a:miter lim="800000"/>
            <a:headEnd/>
            <a:tailEnd/>
          </a:ln>
        </p:spPr>
        <p:txBody>
          <a:bodyPr/>
          <a:lstStyle/>
          <a:p>
            <a:pPr>
              <a:spcBef>
                <a:spcPct val="20000"/>
              </a:spcBef>
              <a:buClr>
                <a:srgbClr val="FF0000"/>
              </a:buClr>
              <a:buSzPct val="80000"/>
            </a:pPr>
            <a:r>
              <a:rPr lang="en-US" sz="2000" dirty="0">
                <a:solidFill>
                  <a:schemeClr val="tx1"/>
                </a:solidFill>
                <a:ea typeface="MS PGothic" pitchFamily="34" charset="-128"/>
              </a:rPr>
              <a:t>Start metformin with healthy behavior interventions </a:t>
            </a:r>
          </a:p>
          <a:p>
            <a:pPr>
              <a:spcBef>
                <a:spcPct val="20000"/>
              </a:spcBef>
              <a:buClr>
                <a:srgbClr val="FF0000"/>
              </a:buClr>
              <a:buSzPct val="80000"/>
            </a:pPr>
            <a:r>
              <a:rPr lang="en-US" sz="2000" dirty="0">
                <a:solidFill>
                  <a:srgbClr val="FF0000"/>
                </a:solidFill>
                <a:ea typeface="MS PGothic" pitchFamily="34" charset="-128"/>
              </a:rPr>
              <a:t>AND </a:t>
            </a:r>
          </a:p>
          <a:p>
            <a:pPr>
              <a:spcBef>
                <a:spcPct val="20000"/>
              </a:spcBef>
              <a:buClr>
                <a:srgbClr val="FF0000"/>
              </a:buClr>
              <a:buSzPct val="80000"/>
            </a:pPr>
            <a:r>
              <a:rPr lang="en-US" sz="1800" dirty="0">
                <a:solidFill>
                  <a:schemeClr val="tx1"/>
                </a:solidFill>
                <a:ea typeface="MS PGothic" pitchFamily="34" charset="-128"/>
              </a:rPr>
              <a:t>Consider second concurrent agent</a:t>
            </a:r>
          </a:p>
        </p:txBody>
      </p:sp>
      <p:sp>
        <p:nvSpPr>
          <p:cNvPr id="11" name="Down Arrow 10"/>
          <p:cNvSpPr/>
          <p:nvPr/>
        </p:nvSpPr>
        <p:spPr>
          <a:xfrm rot="16200000">
            <a:off x="3971257" y="3149895"/>
            <a:ext cx="390268" cy="784720"/>
          </a:xfrm>
          <a:prstGeom prst="downArrow">
            <a:avLst/>
          </a:prstGeom>
          <a:solidFill>
            <a:schemeClr val="accent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Tree>
    <p:extLst>
      <p:ext uri="{BB962C8B-B14F-4D97-AF65-F5344CB8AC3E}">
        <p14:creationId xmlns:p14="http://schemas.microsoft.com/office/powerpoint/2010/main" val="207679488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84337-C11E-0C4A-B784-73761B21BB82}"/>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xmlns="" id="{27E16CC4-AB22-414C-B6C8-1D7FD1CE68BC}"/>
              </a:ext>
            </a:extLst>
          </p:cNvPr>
          <p:cNvSpPr/>
          <p:nvPr/>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6" name="TextBox 5">
            <a:extLst>
              <a:ext uri="{FF2B5EF4-FFF2-40B4-BE49-F238E27FC236}">
                <a16:creationId xmlns:a16="http://schemas.microsoft.com/office/drawing/2014/main" xmlns="" id="{A07F6154-22BF-436A-B36F-5971FAE460FF}"/>
              </a:ext>
            </a:extLst>
          </p:cNvPr>
          <p:cNvSpPr txBox="1"/>
          <p:nvPr/>
        </p:nvSpPr>
        <p:spPr>
          <a:xfrm>
            <a:off x="53752" y="41377"/>
            <a:ext cx="9144000" cy="523220"/>
          </a:xfrm>
          <a:prstGeom prst="rect">
            <a:avLst/>
          </a:prstGeom>
          <a:noFill/>
        </p:spPr>
        <p:txBody>
          <a:bodyPr wrap="square" rtlCol="0">
            <a:spAutoFit/>
          </a:bodyPr>
          <a:lstStyle/>
          <a:p>
            <a:pPr algn="ctr"/>
            <a:r>
              <a:rPr lang="en-CA" sz="28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Recommendations 14 &amp; 15</a:t>
            </a:r>
          </a:p>
        </p:txBody>
      </p:sp>
      <p:sp>
        <p:nvSpPr>
          <p:cNvPr id="3" name="TextBox 2">
            <a:extLst>
              <a:ext uri="{FF2B5EF4-FFF2-40B4-BE49-F238E27FC236}">
                <a16:creationId xmlns:a16="http://schemas.microsoft.com/office/drawing/2014/main" xmlns="" id="{0EFE9B72-4BFE-402F-AE1E-841D4A871F94}"/>
              </a:ext>
            </a:extLst>
          </p:cNvPr>
          <p:cNvSpPr txBox="1"/>
          <p:nvPr/>
        </p:nvSpPr>
        <p:spPr>
          <a:xfrm>
            <a:off x="395536" y="711897"/>
            <a:ext cx="8208912" cy="2308324"/>
          </a:xfrm>
          <a:prstGeom prst="rect">
            <a:avLst/>
          </a:prstGeom>
          <a:noFill/>
        </p:spPr>
        <p:txBody>
          <a:bodyPr wrap="square" rtlCol="0">
            <a:spAutoFit/>
          </a:bodyPr>
          <a:lstStyle/>
          <a:p>
            <a:pPr marL="342900" lvl="0" indent="-342900">
              <a:buFont typeface="+mj-lt"/>
              <a:buAutoNum type="arabicPeriod" startAt="14"/>
            </a:pPr>
            <a:r>
              <a:rPr lang="en-CA" dirty="0"/>
              <a:t>When bolus insulin is added to antihyperglycemic agents, rapid-acting analogues may be considered over short-acting (regular) insulin for greater improvement in glycemic control [Grade B, Level 2 for </a:t>
            </a:r>
            <a:r>
              <a:rPr lang="en-CA" dirty="0" err="1"/>
              <a:t>aspart</a:t>
            </a:r>
            <a:r>
              <a:rPr lang="en-CA" dirty="0"/>
              <a:t>].</a:t>
            </a:r>
          </a:p>
          <a:p>
            <a:pPr marL="342900" lvl="0" indent="-342900">
              <a:buFont typeface="+mj-lt"/>
              <a:buAutoNum type="arabicPeriod" startAt="14"/>
            </a:pPr>
            <a:endParaRPr lang="en-CA" dirty="0"/>
          </a:p>
          <a:p>
            <a:pPr marL="342900" lvl="0" indent="-342900">
              <a:buFont typeface="+mj-lt"/>
              <a:buAutoNum type="arabicPeriod" startAt="14"/>
            </a:pPr>
            <a:r>
              <a:rPr lang="en-CA" dirty="0"/>
              <a:t>Bolus insulin may be initiated using a stepwise approach (starting with 1 injection at 1 meal and additional mealtime injections as needed) to achieve similar A1C reduction with lower hypoglycemia risk compared to initiating bolus injections at every meal [Grade B, Level 2].</a:t>
            </a:r>
          </a:p>
        </p:txBody>
      </p:sp>
      <p:cxnSp>
        <p:nvCxnSpPr>
          <p:cNvPr id="9" name="Straight Connector 8">
            <a:extLst>
              <a:ext uri="{FF2B5EF4-FFF2-40B4-BE49-F238E27FC236}">
                <a16:creationId xmlns:a16="http://schemas.microsoft.com/office/drawing/2014/main" xmlns="" id="{435B3BC7-0305-874D-99D4-B4286F567FA9}"/>
              </a:ext>
            </a:extLst>
          </p:cNvPr>
          <p:cNvCxnSpPr/>
          <p:nvPr/>
        </p:nvCxnSpPr>
        <p:spPr>
          <a:xfrm>
            <a:off x="0" y="458797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hape 381">
            <a:extLst>
              <a:ext uri="{FF2B5EF4-FFF2-40B4-BE49-F238E27FC236}">
                <a16:creationId xmlns:a16="http://schemas.microsoft.com/office/drawing/2014/main" xmlns="" id="{2E9D3DDC-A35A-E440-A02C-4EBD478743E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1309411067"/>
      </p:ext>
    </p:extLst>
  </p:cSld>
  <p:clrMapOvr>
    <a:masterClrMapping/>
  </p:clrMapOvr>
  <mc:AlternateContent xmlns:mc="http://schemas.openxmlformats.org/markup-compatibility/2006" xmlns:p14="http://schemas.microsoft.com/office/powerpoint/2010/main">
    <mc:Choice Requires="p14">
      <p:transition spd="slow" p14:dur="2000" advTm="33653"/>
    </mc:Choice>
    <mc:Fallback xmlns="">
      <p:transition spd="slow" advTm="33653"/>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84337-C11E-0C4A-B784-73761B21BB82}"/>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xmlns="" id="{27E16CC4-AB22-414C-B6C8-1D7FD1CE68BC}"/>
              </a:ext>
            </a:extLst>
          </p:cNvPr>
          <p:cNvSpPr/>
          <p:nvPr/>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6" name="TextBox 5">
            <a:extLst>
              <a:ext uri="{FF2B5EF4-FFF2-40B4-BE49-F238E27FC236}">
                <a16:creationId xmlns:a16="http://schemas.microsoft.com/office/drawing/2014/main" xmlns="" id="{A07F6154-22BF-436A-B36F-5971FAE460FF}"/>
              </a:ext>
            </a:extLst>
          </p:cNvPr>
          <p:cNvSpPr txBox="1"/>
          <p:nvPr/>
        </p:nvSpPr>
        <p:spPr>
          <a:xfrm>
            <a:off x="53752" y="41377"/>
            <a:ext cx="9144000" cy="523220"/>
          </a:xfrm>
          <a:prstGeom prst="rect">
            <a:avLst/>
          </a:prstGeom>
          <a:noFill/>
        </p:spPr>
        <p:txBody>
          <a:bodyPr wrap="square" rtlCol="0">
            <a:spAutoFit/>
          </a:bodyPr>
          <a:lstStyle/>
          <a:p>
            <a:pPr algn="ctr"/>
            <a:r>
              <a:rPr lang="en-CA" sz="28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Recommendation 16</a:t>
            </a:r>
          </a:p>
        </p:txBody>
      </p:sp>
      <p:sp>
        <p:nvSpPr>
          <p:cNvPr id="3" name="TextBox 2">
            <a:extLst>
              <a:ext uri="{FF2B5EF4-FFF2-40B4-BE49-F238E27FC236}">
                <a16:creationId xmlns:a16="http://schemas.microsoft.com/office/drawing/2014/main" xmlns="" id="{0EFE9B72-4BFE-402F-AE1E-841D4A871F94}"/>
              </a:ext>
            </a:extLst>
          </p:cNvPr>
          <p:cNvSpPr txBox="1"/>
          <p:nvPr/>
        </p:nvSpPr>
        <p:spPr>
          <a:xfrm>
            <a:off x="395536" y="711897"/>
            <a:ext cx="8208912" cy="1477328"/>
          </a:xfrm>
          <a:prstGeom prst="rect">
            <a:avLst/>
          </a:prstGeom>
          <a:noFill/>
        </p:spPr>
        <p:txBody>
          <a:bodyPr wrap="square" rtlCol="0">
            <a:spAutoFit/>
          </a:bodyPr>
          <a:lstStyle/>
          <a:p>
            <a:r>
              <a:rPr lang="en-CA" b="1" dirty="0"/>
              <a:t>Safety Considerations for Pharmacotherapy of Type 2 Diabetes</a:t>
            </a:r>
          </a:p>
          <a:p>
            <a:r>
              <a:rPr lang="en-CA" dirty="0"/>
              <a:t> </a:t>
            </a:r>
          </a:p>
          <a:p>
            <a:pPr marL="342900" lvl="0" indent="-342900">
              <a:buFont typeface="+mj-lt"/>
              <a:buAutoNum type="arabicPeriod" startAt="16"/>
            </a:pPr>
            <a:r>
              <a:rPr lang="en-CA" dirty="0"/>
              <a:t>All individuals with type 2 diabetes currently using or starting therapy with insulin or insulin secretagogues should be counselled about the prevention, recognition and treatment of hypoglycemia [Grade D, Consensus].</a:t>
            </a:r>
          </a:p>
        </p:txBody>
      </p:sp>
      <p:cxnSp>
        <p:nvCxnSpPr>
          <p:cNvPr id="9" name="Straight Connector 8">
            <a:extLst>
              <a:ext uri="{FF2B5EF4-FFF2-40B4-BE49-F238E27FC236}">
                <a16:creationId xmlns:a16="http://schemas.microsoft.com/office/drawing/2014/main" xmlns="" id="{435B3BC7-0305-874D-99D4-B4286F567FA9}"/>
              </a:ext>
            </a:extLst>
          </p:cNvPr>
          <p:cNvCxnSpPr/>
          <p:nvPr/>
        </p:nvCxnSpPr>
        <p:spPr>
          <a:xfrm>
            <a:off x="0" y="458797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hape 381">
            <a:extLst>
              <a:ext uri="{FF2B5EF4-FFF2-40B4-BE49-F238E27FC236}">
                <a16:creationId xmlns:a16="http://schemas.microsoft.com/office/drawing/2014/main" xmlns="" id="{2E9D3DDC-A35A-E440-A02C-4EBD478743E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2277594627"/>
      </p:ext>
    </p:extLst>
  </p:cSld>
  <p:clrMapOvr>
    <a:masterClrMapping/>
  </p:clrMapOvr>
  <mc:AlternateContent xmlns:mc="http://schemas.openxmlformats.org/markup-compatibility/2006" xmlns:p14="http://schemas.microsoft.com/office/powerpoint/2010/main">
    <mc:Choice Requires="p14">
      <p:transition spd="slow" p14:dur="2000" advTm="33653"/>
    </mc:Choice>
    <mc:Fallback xmlns="">
      <p:transition spd="slow" advTm="33653"/>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84337-C11E-0C4A-B784-73761B21BB82}"/>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xmlns="" id="{27E16CC4-AB22-414C-B6C8-1D7FD1CE68BC}"/>
              </a:ext>
            </a:extLst>
          </p:cNvPr>
          <p:cNvSpPr/>
          <p:nvPr/>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6" name="TextBox 5">
            <a:extLst>
              <a:ext uri="{FF2B5EF4-FFF2-40B4-BE49-F238E27FC236}">
                <a16:creationId xmlns:a16="http://schemas.microsoft.com/office/drawing/2014/main" xmlns="" id="{A07F6154-22BF-436A-B36F-5971FAE460FF}"/>
              </a:ext>
            </a:extLst>
          </p:cNvPr>
          <p:cNvSpPr txBox="1"/>
          <p:nvPr/>
        </p:nvSpPr>
        <p:spPr>
          <a:xfrm>
            <a:off x="53752" y="41377"/>
            <a:ext cx="9144000" cy="523220"/>
          </a:xfrm>
          <a:prstGeom prst="rect">
            <a:avLst/>
          </a:prstGeom>
          <a:noFill/>
        </p:spPr>
        <p:txBody>
          <a:bodyPr wrap="square" rtlCol="0">
            <a:spAutoFit/>
          </a:bodyPr>
          <a:lstStyle/>
          <a:p>
            <a:pPr algn="ctr"/>
            <a:r>
              <a:rPr lang="en-CA" sz="28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Recommendation 17</a:t>
            </a:r>
          </a:p>
        </p:txBody>
      </p:sp>
      <p:sp>
        <p:nvSpPr>
          <p:cNvPr id="3" name="TextBox 2">
            <a:extLst>
              <a:ext uri="{FF2B5EF4-FFF2-40B4-BE49-F238E27FC236}">
                <a16:creationId xmlns:a16="http://schemas.microsoft.com/office/drawing/2014/main" xmlns="" id="{0EFE9B72-4BFE-402F-AE1E-841D4A871F94}"/>
              </a:ext>
            </a:extLst>
          </p:cNvPr>
          <p:cNvSpPr txBox="1"/>
          <p:nvPr/>
        </p:nvSpPr>
        <p:spPr>
          <a:xfrm>
            <a:off x="395536" y="711897"/>
            <a:ext cx="8208912" cy="2585323"/>
          </a:xfrm>
          <a:prstGeom prst="rect">
            <a:avLst/>
          </a:prstGeom>
          <a:noFill/>
        </p:spPr>
        <p:txBody>
          <a:bodyPr wrap="square" rtlCol="0">
            <a:spAutoFit/>
          </a:bodyPr>
          <a:lstStyle/>
          <a:p>
            <a:pPr marL="342900" lvl="0" indent="-342900">
              <a:buFont typeface="+mj-lt"/>
              <a:buAutoNum type="arabicPeriod" startAt="17"/>
            </a:pPr>
            <a:r>
              <a:rPr lang="en-CA" dirty="0"/>
              <a:t>Pharmacotherapy may need to be temporarily adjusted during acute illness or around the time of some investigations:</a:t>
            </a:r>
          </a:p>
          <a:p>
            <a:pPr marL="800100" lvl="1" indent="-342900">
              <a:buFont typeface="+mj-lt"/>
              <a:buAutoNum type="alphaLcPeriod"/>
            </a:pPr>
            <a:r>
              <a:rPr lang="en-CA" dirty="0"/>
              <a:t>Metformin and SGLT2i should be temporarily withheld during acute illnesses associated with risk for dehydration or procedures associated with high risk of acute kidney injury [Grade D, Consensus]. (See Appendix 8. Sick-Day Medication List. 2018 CPG.)</a:t>
            </a:r>
          </a:p>
          <a:p>
            <a:pPr marL="800100" lvl="1" indent="-342900">
              <a:buFont typeface="+mj-lt"/>
              <a:buAutoNum type="alphaLcPeriod"/>
            </a:pPr>
            <a:r>
              <a:rPr lang="en-CA" dirty="0"/>
              <a:t>Insulin and insulin secretagogue doses should be decreased or held to reduce risk for hypoglycemia if oral intake is reduced [Grade D, Consensus]. (See Appendix 8. Sick-Day Medication List. 2018 CPG.)</a:t>
            </a:r>
          </a:p>
        </p:txBody>
      </p:sp>
      <p:cxnSp>
        <p:nvCxnSpPr>
          <p:cNvPr id="9" name="Straight Connector 8">
            <a:extLst>
              <a:ext uri="{FF2B5EF4-FFF2-40B4-BE49-F238E27FC236}">
                <a16:creationId xmlns:a16="http://schemas.microsoft.com/office/drawing/2014/main" xmlns="" id="{435B3BC7-0305-874D-99D4-B4286F567FA9}"/>
              </a:ext>
            </a:extLst>
          </p:cNvPr>
          <p:cNvCxnSpPr/>
          <p:nvPr/>
        </p:nvCxnSpPr>
        <p:spPr>
          <a:xfrm>
            <a:off x="0" y="458797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hape 381">
            <a:extLst>
              <a:ext uri="{FF2B5EF4-FFF2-40B4-BE49-F238E27FC236}">
                <a16:creationId xmlns:a16="http://schemas.microsoft.com/office/drawing/2014/main" xmlns="" id="{2E9D3DDC-A35A-E440-A02C-4EBD478743E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2607105397"/>
      </p:ext>
    </p:extLst>
  </p:cSld>
  <p:clrMapOvr>
    <a:masterClrMapping/>
  </p:clrMapOvr>
  <mc:AlternateContent xmlns:mc="http://schemas.openxmlformats.org/markup-compatibility/2006" xmlns:p14="http://schemas.microsoft.com/office/powerpoint/2010/main">
    <mc:Choice Requires="p14">
      <p:transition spd="slow" p14:dur="2000" advTm="33653"/>
    </mc:Choice>
    <mc:Fallback xmlns="">
      <p:transition spd="slow" advTm="33653"/>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84337-C11E-0C4A-B784-73761B21BB82}"/>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xmlns="" id="{27E16CC4-AB22-414C-B6C8-1D7FD1CE68BC}"/>
              </a:ext>
            </a:extLst>
          </p:cNvPr>
          <p:cNvSpPr/>
          <p:nvPr/>
        </p:nvSpPr>
        <p:spPr>
          <a:xfrm>
            <a:off x="0" y="0"/>
            <a:ext cx="9144000" cy="653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6" name="TextBox 5">
            <a:extLst>
              <a:ext uri="{FF2B5EF4-FFF2-40B4-BE49-F238E27FC236}">
                <a16:creationId xmlns:a16="http://schemas.microsoft.com/office/drawing/2014/main" xmlns="" id="{A07F6154-22BF-436A-B36F-5971FAE460FF}"/>
              </a:ext>
            </a:extLst>
          </p:cNvPr>
          <p:cNvSpPr txBox="1"/>
          <p:nvPr/>
        </p:nvSpPr>
        <p:spPr>
          <a:xfrm>
            <a:off x="53752" y="41377"/>
            <a:ext cx="9144000" cy="523220"/>
          </a:xfrm>
          <a:prstGeom prst="rect">
            <a:avLst/>
          </a:prstGeom>
          <a:noFill/>
        </p:spPr>
        <p:txBody>
          <a:bodyPr wrap="square" rtlCol="0">
            <a:spAutoFit/>
          </a:bodyPr>
          <a:lstStyle/>
          <a:p>
            <a:pPr algn="ctr"/>
            <a:r>
              <a:rPr lang="en-CA" sz="28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Recommendation 18</a:t>
            </a:r>
          </a:p>
        </p:txBody>
      </p:sp>
      <p:sp>
        <p:nvSpPr>
          <p:cNvPr id="3" name="TextBox 2">
            <a:extLst>
              <a:ext uri="{FF2B5EF4-FFF2-40B4-BE49-F238E27FC236}">
                <a16:creationId xmlns:a16="http://schemas.microsoft.com/office/drawing/2014/main" xmlns="" id="{0EFE9B72-4BFE-402F-AE1E-841D4A871F94}"/>
              </a:ext>
            </a:extLst>
          </p:cNvPr>
          <p:cNvSpPr txBox="1"/>
          <p:nvPr/>
        </p:nvSpPr>
        <p:spPr>
          <a:xfrm>
            <a:off x="395536" y="711897"/>
            <a:ext cx="8208912" cy="1477328"/>
          </a:xfrm>
          <a:prstGeom prst="rect">
            <a:avLst/>
          </a:prstGeom>
          <a:noFill/>
        </p:spPr>
        <p:txBody>
          <a:bodyPr wrap="square" rtlCol="0">
            <a:spAutoFit/>
          </a:bodyPr>
          <a:lstStyle/>
          <a:p>
            <a:pPr marL="342900" indent="-342900">
              <a:buFont typeface="+mj-lt"/>
              <a:buAutoNum type="arabicPeriod" startAt="18"/>
            </a:pPr>
            <a:r>
              <a:rPr lang="en-CA" dirty="0"/>
              <a:t>SGLT2i should be temporarily withheld prior to major surgical procedures and during acute infections and serious illness to reduce the risk of ketoacidosis [Grade D, Consensus]. Particular caution should be paid to this risk in people following low-carbohydrate eating </a:t>
            </a:r>
            <a:r>
              <a:rPr lang="en-CA"/>
              <a:t>patterns or </a:t>
            </a:r>
            <a:r>
              <a:rPr lang="en-CA" dirty="0"/>
              <a:t>with suspected insulin deficiency [Grade D, Consensus].</a:t>
            </a:r>
          </a:p>
        </p:txBody>
      </p:sp>
      <p:cxnSp>
        <p:nvCxnSpPr>
          <p:cNvPr id="9" name="Straight Connector 8">
            <a:extLst>
              <a:ext uri="{FF2B5EF4-FFF2-40B4-BE49-F238E27FC236}">
                <a16:creationId xmlns:a16="http://schemas.microsoft.com/office/drawing/2014/main" xmlns="" id="{435B3BC7-0305-874D-99D4-B4286F567FA9}"/>
              </a:ext>
            </a:extLst>
          </p:cNvPr>
          <p:cNvCxnSpPr/>
          <p:nvPr/>
        </p:nvCxnSpPr>
        <p:spPr>
          <a:xfrm>
            <a:off x="0" y="458797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hape 381">
            <a:extLst>
              <a:ext uri="{FF2B5EF4-FFF2-40B4-BE49-F238E27FC236}">
                <a16:creationId xmlns:a16="http://schemas.microsoft.com/office/drawing/2014/main" xmlns="" id="{2E9D3DDC-A35A-E440-A02C-4EBD478743E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2566891829"/>
      </p:ext>
    </p:extLst>
  </p:cSld>
  <p:clrMapOvr>
    <a:masterClrMapping/>
  </p:clrMapOvr>
  <mc:AlternateContent xmlns:mc="http://schemas.openxmlformats.org/markup-compatibility/2006" xmlns:p14="http://schemas.microsoft.com/office/powerpoint/2010/main">
    <mc:Choice Requires="p14">
      <p:transition spd="slow" p14:dur="2000" advTm="33653"/>
    </mc:Choice>
    <mc:Fallback xmlns="">
      <p:transition spd="slow" advTm="33653"/>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In individuals with atherosclerotic cardiovascular disease, history of heart failure (with reduced ejection fraction) or CKD, agents with cardiorenal benefits (Fig 2, 2b) may be considered (see commentary document)…">
            <a:extLst>
              <a:ext uri="{FF2B5EF4-FFF2-40B4-BE49-F238E27FC236}">
                <a16:creationId xmlns:a16="http://schemas.microsoft.com/office/drawing/2014/main" xmlns="" id="{F635676A-8447-0141-9627-A818B1E7657E}"/>
              </a:ext>
            </a:extLst>
          </p:cNvPr>
          <p:cNvSpPr txBox="1"/>
          <p:nvPr/>
        </p:nvSpPr>
        <p:spPr>
          <a:xfrm>
            <a:off x="86498" y="4944086"/>
            <a:ext cx="8593935" cy="2231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p>
            <a:pPr>
              <a:spcBef>
                <a:spcPts val="0"/>
              </a:spcBef>
              <a:buSzPct val="100000"/>
              <a:defRPr sz="2000"/>
            </a:pPr>
            <a:r>
              <a:rPr lang="en-US" sz="600" dirty="0"/>
              <a:t>* </a:t>
            </a:r>
            <a:r>
              <a:rPr sz="600" dirty="0"/>
              <a:t>In individuals </a:t>
            </a:r>
            <a:r>
              <a:rPr sz="600" b="1" dirty="0"/>
              <a:t>with</a:t>
            </a:r>
            <a:r>
              <a:rPr sz="600" dirty="0"/>
              <a:t> atherosclerotic cardiovascular disease, history of heart failure (with reduced ejection fraction) or </a:t>
            </a:r>
            <a:r>
              <a:rPr lang="en-US" sz="600" dirty="0"/>
              <a:t>chronic kidney disease</a:t>
            </a:r>
            <a:r>
              <a:rPr sz="600" dirty="0"/>
              <a:t>, agents with cardiorenal benefits (Fig 2</a:t>
            </a:r>
            <a:r>
              <a:rPr lang="en-US" sz="600" dirty="0"/>
              <a:t>a and</a:t>
            </a:r>
            <a:r>
              <a:rPr sz="600" dirty="0"/>
              <a:t> 2b) may be considered (see </a:t>
            </a:r>
            <a:r>
              <a:rPr lang="en-US" sz="600" dirty="0"/>
              <a:t>2020 Update – The Users Guide</a:t>
            </a:r>
            <a:r>
              <a:rPr sz="600" dirty="0"/>
              <a:t>)</a:t>
            </a:r>
          </a:p>
          <a:p>
            <a:pPr>
              <a:spcBef>
                <a:spcPts val="0"/>
              </a:spcBef>
              <a:buSzPct val="100000"/>
              <a:defRPr sz="2000"/>
            </a:pPr>
            <a:r>
              <a:rPr lang="en-US" sz="600" baseline="30000" dirty="0"/>
              <a:t>†</a:t>
            </a:r>
            <a:r>
              <a:rPr lang="en-US" sz="600" dirty="0"/>
              <a:t> </a:t>
            </a:r>
            <a:r>
              <a:rPr sz="600" dirty="0"/>
              <a:t>Unintentional weight loss should prompt consideration of other diagnoses (e.g. </a:t>
            </a:r>
            <a:r>
              <a:rPr lang="en-US" sz="600" dirty="0"/>
              <a:t>t</a:t>
            </a:r>
            <a:r>
              <a:rPr sz="600" dirty="0"/>
              <a:t>ype 1 diabetes or pancreatic disease)</a:t>
            </a:r>
            <a:r>
              <a:rPr lang="en-US" sz="600" dirty="0"/>
              <a:t> </a:t>
            </a:r>
            <a:r>
              <a:rPr lang="en-US" sz="600" baseline="30000" dirty="0"/>
              <a:t>††</a:t>
            </a:r>
            <a:r>
              <a:rPr lang="en-US" sz="600" dirty="0"/>
              <a:t> </a:t>
            </a:r>
            <a:r>
              <a:rPr sz="600" dirty="0"/>
              <a:t>Reassess need for ongoing insulin therapy once type of diabetes is established and response to health </a:t>
            </a:r>
            <a:r>
              <a:rPr sz="600" dirty="0" err="1"/>
              <a:t>behaviour</a:t>
            </a:r>
            <a:r>
              <a:rPr sz="600" dirty="0"/>
              <a:t> interventions is assessed</a:t>
            </a:r>
            <a:endParaRPr lang="en-US" sz="600" dirty="0"/>
          </a:p>
        </p:txBody>
      </p:sp>
      <p:grpSp>
        <p:nvGrpSpPr>
          <p:cNvPr id="114" name="Group 113">
            <a:extLst>
              <a:ext uri="{FF2B5EF4-FFF2-40B4-BE49-F238E27FC236}">
                <a16:creationId xmlns:a16="http://schemas.microsoft.com/office/drawing/2014/main" xmlns="" id="{A237D501-2D11-2A4D-9226-6204F579B05C}"/>
              </a:ext>
            </a:extLst>
          </p:cNvPr>
          <p:cNvGrpSpPr/>
          <p:nvPr/>
        </p:nvGrpSpPr>
        <p:grpSpPr>
          <a:xfrm>
            <a:off x="817628" y="962993"/>
            <a:ext cx="7459149" cy="3630518"/>
            <a:chOff x="1108296" y="897821"/>
            <a:chExt cx="6814199" cy="3316608"/>
          </a:xfrm>
        </p:grpSpPr>
        <p:cxnSp>
          <p:nvCxnSpPr>
            <p:cNvPr id="93" name="Connection Line">
              <a:extLst>
                <a:ext uri="{FF2B5EF4-FFF2-40B4-BE49-F238E27FC236}">
                  <a16:creationId xmlns:a16="http://schemas.microsoft.com/office/drawing/2014/main" xmlns="" id="{0853B22C-7D25-0E42-AE77-26126147E127}"/>
                </a:ext>
              </a:extLst>
            </p:cNvPr>
            <p:cNvCxnSpPr>
              <a:cxnSpLocks/>
              <a:stCxn id="104" idx="2"/>
              <a:endCxn id="107" idx="0"/>
            </p:cNvCxnSpPr>
            <p:nvPr/>
          </p:nvCxnSpPr>
          <p:spPr>
            <a:xfrm>
              <a:off x="5244225" y="1648438"/>
              <a:ext cx="0" cy="259943"/>
            </a:xfrm>
            <a:prstGeom prst="straightConnector1">
              <a:avLst/>
            </a:prstGeom>
            <a:ln w="12700">
              <a:solidFill>
                <a:srgbClr val="000000"/>
              </a:solidFill>
              <a:miter lim="400000"/>
              <a:tailEnd type="triangle"/>
            </a:ln>
          </p:spPr>
        </p:cxnSp>
        <p:cxnSp>
          <p:nvCxnSpPr>
            <p:cNvPr id="94" name="Connection Line">
              <a:extLst>
                <a:ext uri="{FF2B5EF4-FFF2-40B4-BE49-F238E27FC236}">
                  <a16:creationId xmlns:a16="http://schemas.microsoft.com/office/drawing/2014/main" xmlns="" id="{B48EEE9D-D1EB-F74E-BB4F-740B14175731}"/>
                </a:ext>
              </a:extLst>
            </p:cNvPr>
            <p:cNvCxnSpPr>
              <a:cxnSpLocks/>
              <a:endCxn id="106" idx="0"/>
            </p:cNvCxnSpPr>
            <p:nvPr/>
          </p:nvCxnSpPr>
          <p:spPr>
            <a:xfrm>
              <a:off x="3410017" y="1657229"/>
              <a:ext cx="0" cy="268167"/>
            </a:xfrm>
            <a:prstGeom prst="straightConnector1">
              <a:avLst/>
            </a:prstGeom>
            <a:ln w="12700">
              <a:solidFill>
                <a:srgbClr val="000000"/>
              </a:solidFill>
              <a:miter lim="400000"/>
              <a:tailEnd type="triangle"/>
            </a:ln>
          </p:spPr>
        </p:cxnSp>
        <p:cxnSp>
          <p:nvCxnSpPr>
            <p:cNvPr id="95" name="Connection Line">
              <a:extLst>
                <a:ext uri="{FF2B5EF4-FFF2-40B4-BE49-F238E27FC236}">
                  <a16:creationId xmlns:a16="http://schemas.microsoft.com/office/drawing/2014/main" xmlns="" id="{8F88B805-9357-D446-876D-F7220690F62A}"/>
                </a:ext>
              </a:extLst>
            </p:cNvPr>
            <p:cNvCxnSpPr>
              <a:cxnSpLocks/>
              <a:endCxn id="108" idx="0"/>
            </p:cNvCxnSpPr>
            <p:nvPr/>
          </p:nvCxnSpPr>
          <p:spPr>
            <a:xfrm flipH="1">
              <a:off x="7078433" y="1646158"/>
              <a:ext cx="0" cy="279238"/>
            </a:xfrm>
            <a:prstGeom prst="straightConnector1">
              <a:avLst/>
            </a:prstGeom>
            <a:ln w="12700">
              <a:solidFill>
                <a:srgbClr val="000000"/>
              </a:solidFill>
              <a:miter lim="400000"/>
              <a:tailEnd type="triangle"/>
            </a:ln>
          </p:spPr>
        </p:cxnSp>
        <p:cxnSp>
          <p:nvCxnSpPr>
            <p:cNvPr id="96" name="Connection Line">
              <a:extLst>
                <a:ext uri="{FF2B5EF4-FFF2-40B4-BE49-F238E27FC236}">
                  <a16:creationId xmlns:a16="http://schemas.microsoft.com/office/drawing/2014/main" xmlns="" id="{F9C551AF-A32F-554A-B14D-89C7E75AC0D8}"/>
                </a:ext>
              </a:extLst>
            </p:cNvPr>
            <p:cNvCxnSpPr>
              <a:cxnSpLocks/>
              <a:stCxn id="106" idx="2"/>
              <a:endCxn id="109" idx="0"/>
            </p:cNvCxnSpPr>
            <p:nvPr/>
          </p:nvCxnSpPr>
          <p:spPr>
            <a:xfrm>
              <a:off x="3410017" y="2827401"/>
              <a:ext cx="1231" cy="198570"/>
            </a:xfrm>
            <a:prstGeom prst="straightConnector1">
              <a:avLst/>
            </a:prstGeom>
            <a:ln w="12700">
              <a:solidFill>
                <a:srgbClr val="000000"/>
              </a:solidFill>
              <a:miter lim="400000"/>
              <a:tailEnd type="triangle"/>
            </a:ln>
          </p:spPr>
        </p:cxnSp>
        <p:cxnSp>
          <p:nvCxnSpPr>
            <p:cNvPr id="97" name="Connection Line">
              <a:extLst>
                <a:ext uri="{FF2B5EF4-FFF2-40B4-BE49-F238E27FC236}">
                  <a16:creationId xmlns:a16="http://schemas.microsoft.com/office/drawing/2014/main" xmlns="" id="{FB0F55EE-EC18-D945-8E24-08770518FB8B}"/>
                </a:ext>
              </a:extLst>
            </p:cNvPr>
            <p:cNvCxnSpPr>
              <a:cxnSpLocks/>
              <a:stCxn id="107" idx="2"/>
              <a:endCxn id="110" idx="0"/>
            </p:cNvCxnSpPr>
            <p:nvPr/>
          </p:nvCxnSpPr>
          <p:spPr>
            <a:xfrm>
              <a:off x="5244225" y="2810386"/>
              <a:ext cx="0" cy="200996"/>
            </a:xfrm>
            <a:prstGeom prst="straightConnector1">
              <a:avLst/>
            </a:prstGeom>
            <a:ln w="12700">
              <a:solidFill>
                <a:srgbClr val="000000"/>
              </a:solidFill>
              <a:miter lim="400000"/>
              <a:tailEnd type="triangle"/>
            </a:ln>
          </p:spPr>
        </p:cxnSp>
        <p:sp>
          <p:nvSpPr>
            <p:cNvPr id="98" name="Fig 3">
              <a:extLst>
                <a:ext uri="{FF2B5EF4-FFF2-40B4-BE49-F238E27FC236}">
                  <a16:creationId xmlns:a16="http://schemas.microsoft.com/office/drawing/2014/main" xmlns="" id="{61A0BFEE-B846-A140-9D38-6035253DA668}"/>
                </a:ext>
              </a:extLst>
            </p:cNvPr>
            <p:cNvSpPr txBox="1"/>
            <p:nvPr/>
          </p:nvSpPr>
          <p:spPr>
            <a:xfrm>
              <a:off x="6689704" y="4051307"/>
              <a:ext cx="777457" cy="1631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19050" tIns="19050" rIns="19050" bIns="19050" anchor="ctr">
              <a:spAutoFit/>
            </a:bodyPr>
            <a:lstStyle>
              <a:lvl1pPr>
                <a:defRPr sz="2800"/>
              </a:lvl1pPr>
            </a:lstStyle>
            <a:p>
              <a:r>
                <a:rPr lang="en-US" sz="900" dirty="0"/>
                <a:t>Go to </a:t>
              </a:r>
              <a:r>
                <a:rPr sz="900" dirty="0"/>
                <a:t>Fig</a:t>
              </a:r>
              <a:r>
                <a:rPr lang="en-US" sz="900" dirty="0"/>
                <a:t>ure</a:t>
              </a:r>
              <a:r>
                <a:rPr sz="900" dirty="0"/>
                <a:t> 3</a:t>
              </a:r>
            </a:p>
          </p:txBody>
        </p:sp>
        <p:cxnSp>
          <p:nvCxnSpPr>
            <p:cNvPr id="99" name="Connection Line">
              <a:extLst>
                <a:ext uri="{FF2B5EF4-FFF2-40B4-BE49-F238E27FC236}">
                  <a16:creationId xmlns:a16="http://schemas.microsoft.com/office/drawing/2014/main" xmlns="" id="{4C79C0EC-A4A8-2B4F-897D-6AC2E768C828}"/>
                </a:ext>
              </a:extLst>
            </p:cNvPr>
            <p:cNvCxnSpPr>
              <a:cxnSpLocks/>
              <a:stCxn id="108" idx="2"/>
              <a:endCxn id="98" idx="0"/>
            </p:cNvCxnSpPr>
            <p:nvPr/>
          </p:nvCxnSpPr>
          <p:spPr>
            <a:xfrm>
              <a:off x="7078433" y="2827401"/>
              <a:ext cx="0" cy="1223906"/>
            </a:xfrm>
            <a:prstGeom prst="straightConnector1">
              <a:avLst/>
            </a:prstGeom>
            <a:ln w="12700">
              <a:solidFill>
                <a:srgbClr val="000000"/>
              </a:solidFill>
              <a:miter lim="400000"/>
              <a:tailEnd type="triangle"/>
            </a:ln>
          </p:spPr>
        </p:cxnSp>
        <p:cxnSp>
          <p:nvCxnSpPr>
            <p:cNvPr id="100" name="Connection Line">
              <a:extLst>
                <a:ext uri="{FF2B5EF4-FFF2-40B4-BE49-F238E27FC236}">
                  <a16:creationId xmlns:a16="http://schemas.microsoft.com/office/drawing/2014/main" xmlns="" id="{6ED5E7D4-BC43-6547-BAD8-EC11BFD6B750}"/>
                </a:ext>
              </a:extLst>
            </p:cNvPr>
            <p:cNvCxnSpPr>
              <a:cxnSpLocks/>
              <a:stCxn id="110" idx="2"/>
            </p:cNvCxnSpPr>
            <p:nvPr/>
          </p:nvCxnSpPr>
          <p:spPr>
            <a:xfrm>
              <a:off x="5244225" y="3400808"/>
              <a:ext cx="0" cy="211170"/>
            </a:xfrm>
            <a:prstGeom prst="straightConnector1">
              <a:avLst/>
            </a:prstGeom>
            <a:ln w="12700">
              <a:solidFill>
                <a:srgbClr val="000000"/>
              </a:solidFill>
              <a:miter lim="400000"/>
              <a:tailEnd type="triangle"/>
            </a:ln>
          </p:spPr>
        </p:cxnSp>
        <p:cxnSp>
          <p:nvCxnSpPr>
            <p:cNvPr id="101" name="Connection Line">
              <a:extLst>
                <a:ext uri="{FF2B5EF4-FFF2-40B4-BE49-F238E27FC236}">
                  <a16:creationId xmlns:a16="http://schemas.microsoft.com/office/drawing/2014/main" xmlns="" id="{8DBB9286-4BF8-934D-A40B-6EDF3464C065}"/>
                </a:ext>
              </a:extLst>
            </p:cNvPr>
            <p:cNvCxnSpPr>
              <a:cxnSpLocks/>
              <a:stCxn id="109" idx="2"/>
            </p:cNvCxnSpPr>
            <p:nvPr/>
          </p:nvCxnSpPr>
          <p:spPr>
            <a:xfrm flipH="1">
              <a:off x="3409759" y="3415398"/>
              <a:ext cx="1489" cy="188454"/>
            </a:xfrm>
            <a:prstGeom prst="straightConnector1">
              <a:avLst/>
            </a:prstGeom>
            <a:ln w="12700">
              <a:solidFill>
                <a:srgbClr val="000000"/>
              </a:solidFill>
              <a:miter lim="400000"/>
              <a:tailEnd type="triangle"/>
            </a:ln>
          </p:spPr>
        </p:cxnSp>
        <p:sp>
          <p:nvSpPr>
            <p:cNvPr id="102" name="Fig 2">
              <a:extLst>
                <a:ext uri="{FF2B5EF4-FFF2-40B4-BE49-F238E27FC236}">
                  <a16:creationId xmlns:a16="http://schemas.microsoft.com/office/drawing/2014/main" xmlns="" id="{79FA0CDF-0F45-9243-ACE6-E4415EBB16F3}"/>
                </a:ext>
              </a:extLst>
            </p:cNvPr>
            <p:cNvSpPr txBox="1"/>
            <p:nvPr/>
          </p:nvSpPr>
          <p:spPr>
            <a:xfrm>
              <a:off x="3939027" y="4051307"/>
              <a:ext cx="777457" cy="1631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19050" tIns="19050" rIns="19050" bIns="19050" anchor="ctr">
              <a:spAutoFit/>
            </a:bodyPr>
            <a:lstStyle>
              <a:lvl1pPr>
                <a:defRPr sz="2800"/>
              </a:lvl1pPr>
            </a:lstStyle>
            <a:p>
              <a:r>
                <a:rPr lang="en-US" sz="900" dirty="0"/>
                <a:t>Go to </a:t>
              </a:r>
              <a:r>
                <a:rPr sz="900" dirty="0"/>
                <a:t>Fig</a:t>
              </a:r>
              <a:r>
                <a:rPr lang="en-US" sz="900" dirty="0"/>
                <a:t>ure</a:t>
              </a:r>
              <a:r>
                <a:rPr sz="900" dirty="0"/>
                <a:t> 2</a:t>
              </a:r>
            </a:p>
          </p:txBody>
        </p:sp>
        <p:cxnSp>
          <p:nvCxnSpPr>
            <p:cNvPr id="103" name="Connection Line">
              <a:extLst>
                <a:ext uri="{FF2B5EF4-FFF2-40B4-BE49-F238E27FC236}">
                  <a16:creationId xmlns:a16="http://schemas.microsoft.com/office/drawing/2014/main" xmlns="" id="{0312BBCE-871A-0443-BD81-36EA8A03AF0A}"/>
                </a:ext>
              </a:extLst>
            </p:cNvPr>
            <p:cNvCxnSpPr>
              <a:cxnSpLocks/>
              <a:stCxn id="111" idx="2"/>
              <a:endCxn id="102" idx="0"/>
            </p:cNvCxnSpPr>
            <p:nvPr/>
          </p:nvCxnSpPr>
          <p:spPr>
            <a:xfrm>
              <a:off x="4326862" y="3897489"/>
              <a:ext cx="894" cy="153818"/>
            </a:xfrm>
            <a:prstGeom prst="straightConnector1">
              <a:avLst/>
            </a:prstGeom>
            <a:ln w="12700">
              <a:solidFill>
                <a:srgbClr val="000000"/>
              </a:solidFill>
              <a:miter lim="400000"/>
              <a:tailEnd type="triangle"/>
            </a:ln>
          </p:spPr>
        </p:cxnSp>
        <p:sp>
          <p:nvSpPr>
            <p:cNvPr id="104" name="Assess glycemic control, cardiovascular and renal status1, recent dietary patterns and weight change2…">
              <a:extLst>
                <a:ext uri="{FF2B5EF4-FFF2-40B4-BE49-F238E27FC236}">
                  <a16:creationId xmlns:a16="http://schemas.microsoft.com/office/drawing/2014/main" xmlns="" id="{0052E3E7-CC3F-F849-AC79-A1603FEAAB50}"/>
                </a:ext>
              </a:extLst>
            </p:cNvPr>
            <p:cNvSpPr/>
            <p:nvPr/>
          </p:nvSpPr>
          <p:spPr>
            <a:xfrm>
              <a:off x="2577065" y="897821"/>
              <a:ext cx="5334319" cy="750617"/>
            </a:xfrm>
            <a:prstGeom prst="roundRect">
              <a:avLst>
                <a:gd name="adj" fmla="val 5663"/>
              </a:avLst>
            </a:prstGeom>
            <a:solidFill>
              <a:srgbClr val="D4E6F8"/>
            </a:solidFill>
            <a:ln w="12700">
              <a:solidFill>
                <a:srgbClr val="4896DC"/>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marL="228600" lvl="4" indent="-114300" defTabSz="19050">
                <a:lnSpc>
                  <a:spcPct val="100000"/>
                </a:lnSpc>
                <a:spcBef>
                  <a:spcPts val="0"/>
                </a:spcBef>
                <a:buSzPct val="123000"/>
                <a:buChar char="•"/>
                <a:defRPr sz="2400">
                  <a:latin typeface="Helvetica Neue Medium"/>
                  <a:ea typeface="Helvetica Neue Medium"/>
                  <a:cs typeface="Helvetica Neue Medium"/>
                  <a:sym typeface="Helvetica Neue Medium"/>
                </a:defRPr>
              </a:pPr>
              <a:r>
                <a:rPr sz="900" dirty="0">
                  <a:latin typeface="Helvetica" pitchFamily="2" charset="0"/>
                </a:rPr>
                <a:t>Assess glycemic control, cardiovascular and renal status</a:t>
              </a:r>
              <a:r>
                <a:rPr lang="en-US" sz="900" dirty="0">
                  <a:latin typeface="Helvetica" pitchFamily="2" charset="0"/>
                </a:rPr>
                <a:t>*</a:t>
              </a:r>
              <a:r>
                <a:rPr sz="900" dirty="0">
                  <a:latin typeface="Helvetica" pitchFamily="2" charset="0"/>
                </a:rPr>
                <a:t>, recent dietary patterns and weight change</a:t>
              </a:r>
              <a:r>
                <a:rPr lang="en-US" sz="900" baseline="30000" dirty="0">
                  <a:latin typeface="Helvetica" pitchFamily="2" charset="0"/>
                </a:rPr>
                <a:t> †</a:t>
              </a:r>
              <a:endParaRPr sz="900" baseline="31999" dirty="0">
                <a:latin typeface="Helvetica" pitchFamily="2" charset="0"/>
              </a:endParaRPr>
            </a:p>
            <a:p>
              <a:pPr marL="228600" lvl="4" indent="-114300" defTabSz="19050">
                <a:lnSpc>
                  <a:spcPct val="100000"/>
                </a:lnSpc>
                <a:spcBef>
                  <a:spcPts val="0"/>
                </a:spcBef>
                <a:buSzPct val="123000"/>
                <a:buChar char="•"/>
                <a:defRPr sz="2400">
                  <a:latin typeface="Helvetica Neue Medium"/>
                  <a:ea typeface="Helvetica Neue Medium"/>
                  <a:cs typeface="Helvetica Neue Medium"/>
                  <a:sym typeface="Helvetica Neue Medium"/>
                </a:defRPr>
              </a:pPr>
              <a:r>
                <a:rPr sz="900" dirty="0">
                  <a:latin typeface="Helvetica" pitchFamily="2" charset="0"/>
                </a:rPr>
                <a:t>Select individualized A1C target </a:t>
              </a:r>
              <a:r>
                <a:rPr sz="450" dirty="0">
                  <a:latin typeface="Helvetica" pitchFamily="2" charset="0"/>
                </a:rPr>
                <a:t>(see Chapter 8, 2018 CPG)</a:t>
              </a:r>
            </a:p>
            <a:p>
              <a:pPr marL="228600" lvl="4" indent="-114300" defTabSz="19050">
                <a:lnSpc>
                  <a:spcPct val="100000"/>
                </a:lnSpc>
                <a:spcBef>
                  <a:spcPts val="0"/>
                </a:spcBef>
                <a:buSzPct val="123000"/>
                <a:buChar char="•"/>
                <a:defRPr sz="2400">
                  <a:latin typeface="Helvetica Neue Medium"/>
                  <a:ea typeface="Helvetica Neue Medium"/>
                  <a:cs typeface="Helvetica Neue Medium"/>
                  <a:sym typeface="Helvetica Neue Medium"/>
                </a:defRPr>
              </a:pPr>
              <a:r>
                <a:rPr sz="900" dirty="0">
                  <a:latin typeface="Helvetica" pitchFamily="2" charset="0"/>
                </a:rPr>
                <a:t>Provide and/or refer for diabetes education </a:t>
              </a:r>
              <a:r>
                <a:rPr sz="450" dirty="0">
                  <a:latin typeface="Helvetica" pitchFamily="2" charset="0"/>
                </a:rPr>
                <a:t>(see Chapter 7</a:t>
              </a:r>
              <a:r>
                <a:rPr lang="en-US" sz="450" dirty="0">
                  <a:latin typeface="Helvetica" pitchFamily="2" charset="0"/>
                </a:rPr>
                <a:t> </a:t>
              </a:r>
              <a:r>
                <a:rPr lang="en-CA" sz="450" dirty="0">
                  <a:latin typeface="Helvetica" pitchFamily="2" charset="0"/>
                </a:rPr>
                <a:t>2018 CPG</a:t>
              </a:r>
              <a:r>
                <a:rPr sz="450" dirty="0">
                  <a:latin typeface="Helvetica" pitchFamily="2" charset="0"/>
                </a:rPr>
                <a:t>)</a:t>
              </a:r>
            </a:p>
            <a:p>
              <a:pPr marL="228600" lvl="4" indent="-114300" defTabSz="19050">
                <a:lnSpc>
                  <a:spcPct val="100000"/>
                </a:lnSpc>
                <a:spcBef>
                  <a:spcPts val="0"/>
                </a:spcBef>
                <a:buSzPct val="123000"/>
                <a:buChar char="•"/>
                <a:defRPr sz="2400">
                  <a:latin typeface="Helvetica Neue Medium"/>
                  <a:ea typeface="Helvetica Neue Medium"/>
                  <a:cs typeface="Helvetica Neue Medium"/>
                  <a:sym typeface="Helvetica Neue Medium"/>
                </a:defRPr>
              </a:pPr>
              <a:r>
                <a:rPr sz="900" dirty="0">
                  <a:latin typeface="Helvetica" pitchFamily="2" charset="0"/>
                </a:rPr>
                <a:t>Start healthy </a:t>
              </a:r>
              <a:r>
                <a:rPr sz="900" dirty="0" err="1">
                  <a:latin typeface="Helvetica" pitchFamily="2" charset="0"/>
                </a:rPr>
                <a:t>behaviour</a:t>
              </a:r>
              <a:r>
                <a:rPr sz="900" dirty="0">
                  <a:latin typeface="Helvetica" pitchFamily="2" charset="0"/>
                </a:rPr>
                <a:t> interventions </a:t>
              </a:r>
              <a:r>
                <a:rPr sz="450" dirty="0">
                  <a:latin typeface="Helvetica" pitchFamily="2" charset="0"/>
                </a:rPr>
                <a:t>(see Chapters 10,11, 17</a:t>
              </a:r>
              <a:r>
                <a:rPr lang="en-US" sz="450" dirty="0">
                  <a:latin typeface="Helvetica" pitchFamily="2" charset="0"/>
                </a:rPr>
                <a:t> </a:t>
              </a:r>
              <a:r>
                <a:rPr lang="en-CA" sz="450" dirty="0">
                  <a:latin typeface="Helvetica" pitchFamily="2" charset="0"/>
                </a:rPr>
                <a:t>2018 CPG</a:t>
              </a:r>
              <a:r>
                <a:rPr sz="450" dirty="0">
                  <a:latin typeface="Helvetica" pitchFamily="2" charset="0"/>
                </a:rPr>
                <a:t>)</a:t>
              </a:r>
            </a:p>
          </p:txBody>
        </p:sp>
        <p:sp>
          <p:nvSpPr>
            <p:cNvPr id="105" name="Goal:…">
              <a:extLst>
                <a:ext uri="{FF2B5EF4-FFF2-40B4-BE49-F238E27FC236}">
                  <a16:creationId xmlns:a16="http://schemas.microsoft.com/office/drawing/2014/main" xmlns="" id="{E0E89E8A-2B8E-FE45-8A22-AEB814011A89}"/>
                </a:ext>
              </a:extLst>
            </p:cNvPr>
            <p:cNvSpPr/>
            <p:nvPr/>
          </p:nvSpPr>
          <p:spPr>
            <a:xfrm>
              <a:off x="1108296" y="1925395"/>
              <a:ext cx="1345194" cy="902006"/>
            </a:xfrm>
            <a:prstGeom prst="roundRect">
              <a:avLst>
                <a:gd name="adj" fmla="val 4398"/>
              </a:avLst>
            </a:prstGeom>
            <a:solidFill>
              <a:srgbClr val="F9F1CB"/>
            </a:solidFill>
            <a:ln w="28575">
              <a:solidFill>
                <a:srgbClr val="E9C931"/>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defTabSz="309563">
                <a:lnSpc>
                  <a:spcPct val="100000"/>
                </a:lnSpc>
                <a:spcBef>
                  <a:spcPts val="0"/>
                </a:spcBef>
                <a:defRPr sz="3200" b="1"/>
              </a:pPr>
              <a:r>
                <a:rPr sz="1200" dirty="0"/>
                <a:t>Goal: </a:t>
              </a:r>
            </a:p>
            <a:p>
              <a:pPr algn="ctr" defTabSz="309563">
                <a:lnSpc>
                  <a:spcPct val="100000"/>
                </a:lnSpc>
                <a:spcBef>
                  <a:spcPts val="0"/>
                </a:spcBef>
                <a:defRPr sz="1600" b="1"/>
              </a:pPr>
              <a:endParaRPr sz="600" dirty="0"/>
            </a:p>
            <a:p>
              <a:pPr algn="ctr" defTabSz="309563">
                <a:lnSpc>
                  <a:spcPct val="100000"/>
                </a:lnSpc>
                <a:spcBef>
                  <a:spcPts val="0"/>
                </a:spcBef>
                <a:defRPr sz="3200" b="1"/>
              </a:pPr>
              <a:r>
                <a:rPr lang="en-US" sz="1200" dirty="0"/>
                <a:t>A</a:t>
              </a:r>
              <a:r>
                <a:rPr sz="1200" dirty="0"/>
                <a:t>ttain A1C target by 3 months</a:t>
              </a:r>
            </a:p>
          </p:txBody>
        </p:sp>
        <p:sp>
          <p:nvSpPr>
            <p:cNvPr id="106" name="Lifestyle changes expected to reduce blood glucose levels…">
              <a:extLst>
                <a:ext uri="{FF2B5EF4-FFF2-40B4-BE49-F238E27FC236}">
                  <a16:creationId xmlns:a16="http://schemas.microsoft.com/office/drawing/2014/main" xmlns="" id="{9CAE6405-3056-A049-A94D-86A4A74590C6}"/>
                </a:ext>
              </a:extLst>
            </p:cNvPr>
            <p:cNvSpPr/>
            <p:nvPr/>
          </p:nvSpPr>
          <p:spPr>
            <a:xfrm>
              <a:off x="2565955" y="1925395"/>
              <a:ext cx="1688124" cy="902006"/>
            </a:xfrm>
            <a:prstGeom prst="roundRect">
              <a:avLst>
                <a:gd name="adj" fmla="val 15000"/>
              </a:avLst>
            </a:prstGeom>
            <a:solidFill>
              <a:srgbClr val="F1EAF3"/>
            </a:solidFill>
            <a:ln w="12700">
              <a:solidFill>
                <a:srgbClr val="834A84"/>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defRPr sz="2400">
                  <a:latin typeface="Helvetica Neue Medium"/>
                  <a:ea typeface="Helvetica Neue Medium"/>
                  <a:cs typeface="Helvetica Neue Medium"/>
                  <a:sym typeface="Helvetica Neue Medium"/>
                </a:defRPr>
              </a:pPr>
              <a:r>
                <a:rPr sz="900" dirty="0">
                  <a:latin typeface="Helvetica" pitchFamily="2" charset="0"/>
                </a:rPr>
                <a:t>Lifestyle changes expected to reduce blood glucose levels</a:t>
              </a:r>
            </a:p>
            <a:p>
              <a:pPr algn="ctr" defTabSz="309563">
                <a:lnSpc>
                  <a:spcPct val="100000"/>
                </a:lnSpc>
                <a:spcBef>
                  <a:spcPts val="0"/>
                </a:spcBef>
                <a:defRPr sz="2400">
                  <a:latin typeface="Helvetica Neue Medium"/>
                  <a:ea typeface="Helvetica Neue Medium"/>
                  <a:cs typeface="Helvetica Neue Medium"/>
                  <a:sym typeface="Helvetica Neue Medium"/>
                </a:defRPr>
              </a:pPr>
              <a:endParaRPr sz="900" dirty="0">
                <a:latin typeface="Helvetica" pitchFamily="2" charset="0"/>
              </a:endParaRPr>
            </a:p>
            <a:p>
              <a:pPr algn="ctr" defTabSz="309563">
                <a:lnSpc>
                  <a:spcPct val="100000"/>
                </a:lnSpc>
                <a:spcBef>
                  <a:spcPts val="0"/>
                </a:spcBef>
                <a:defRPr sz="2400">
                  <a:latin typeface="Helvetica Neue Medium"/>
                  <a:ea typeface="Helvetica Neue Medium"/>
                  <a:cs typeface="Helvetica Neue Medium"/>
                  <a:sym typeface="Helvetica Neue Medium"/>
                </a:defRPr>
              </a:pPr>
              <a:r>
                <a:rPr sz="900" dirty="0">
                  <a:latin typeface="Helvetica" pitchFamily="2" charset="0"/>
                </a:rPr>
                <a:t>No pharmacotherapy</a:t>
              </a:r>
            </a:p>
          </p:txBody>
        </p:sp>
        <p:sp>
          <p:nvSpPr>
            <p:cNvPr id="107" name="Start Metformin…">
              <a:extLst>
                <a:ext uri="{FF2B5EF4-FFF2-40B4-BE49-F238E27FC236}">
                  <a16:creationId xmlns:a16="http://schemas.microsoft.com/office/drawing/2014/main" xmlns="" id="{52FB32E2-F541-E24A-8887-39AAC0F037BF}"/>
                </a:ext>
              </a:extLst>
            </p:cNvPr>
            <p:cNvSpPr/>
            <p:nvPr/>
          </p:nvSpPr>
          <p:spPr>
            <a:xfrm>
              <a:off x="4400163" y="1908380"/>
              <a:ext cx="1688124" cy="902006"/>
            </a:xfrm>
            <a:prstGeom prst="roundRect">
              <a:avLst>
                <a:gd name="adj" fmla="val 15000"/>
              </a:avLst>
            </a:prstGeom>
            <a:solidFill>
              <a:srgbClr val="D7E4C7"/>
            </a:solidFill>
            <a:ln w="12700">
              <a:solidFill>
                <a:srgbClr val="7DA74C"/>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defRPr sz="2400">
                  <a:latin typeface="Helvetica Neue Medium"/>
                  <a:ea typeface="Helvetica Neue Medium"/>
                  <a:cs typeface="Helvetica Neue Medium"/>
                  <a:sym typeface="Helvetica Neue Medium"/>
                </a:defRPr>
              </a:pPr>
              <a:r>
                <a:rPr sz="900" dirty="0">
                  <a:latin typeface="Helvetica" pitchFamily="2" charset="0"/>
                </a:rPr>
                <a:t>Start </a:t>
              </a:r>
              <a:r>
                <a:rPr lang="en-US" sz="900" dirty="0">
                  <a:latin typeface="Helvetica" pitchFamily="2" charset="0"/>
                </a:rPr>
                <a:t>m</a:t>
              </a:r>
              <a:r>
                <a:rPr sz="900" dirty="0">
                  <a:latin typeface="Helvetica" pitchFamily="2" charset="0"/>
                </a:rPr>
                <a:t>etformin</a:t>
              </a:r>
            </a:p>
            <a:p>
              <a:pPr algn="ctr" defTabSz="309563">
                <a:lnSpc>
                  <a:spcPct val="100000"/>
                </a:lnSpc>
                <a:spcBef>
                  <a:spcPts val="0"/>
                </a:spcBef>
                <a:defRPr sz="2400">
                  <a:latin typeface="Helvetica Neue Medium"/>
                  <a:ea typeface="Helvetica Neue Medium"/>
                  <a:cs typeface="Helvetica Neue Medium"/>
                  <a:sym typeface="Helvetica Neue Medium"/>
                </a:defRPr>
              </a:pPr>
              <a:endParaRPr sz="900" dirty="0">
                <a:latin typeface="Helvetica" pitchFamily="2" charset="0"/>
              </a:endParaRPr>
            </a:p>
            <a:p>
              <a:pPr algn="ctr" defTabSz="309563">
                <a:lnSpc>
                  <a:spcPct val="100000"/>
                </a:lnSpc>
                <a:spcBef>
                  <a:spcPts val="0"/>
                </a:spcBef>
                <a:defRPr sz="2000">
                  <a:latin typeface="Helvetica Neue Medium"/>
                  <a:ea typeface="Helvetica Neue Medium"/>
                  <a:cs typeface="Helvetica Neue Medium"/>
                  <a:sym typeface="Helvetica Neue Medium"/>
                </a:defRPr>
              </a:pPr>
              <a:r>
                <a:rPr sz="750" dirty="0">
                  <a:latin typeface="Helvetica" pitchFamily="2" charset="0"/>
                </a:rPr>
                <a:t>(if A1C is &gt; 1.5% above target</a:t>
              </a:r>
              <a:r>
                <a:rPr lang="en-US" sz="750" dirty="0">
                  <a:latin typeface="Helvetica" pitchFamily="2" charset="0"/>
                </a:rPr>
                <a:t>,</a:t>
              </a:r>
              <a:r>
                <a:rPr sz="750" dirty="0">
                  <a:latin typeface="Helvetica" pitchFamily="2" charset="0"/>
                </a:rPr>
                <a:t> start metformin plus a second agent)</a:t>
              </a:r>
            </a:p>
          </p:txBody>
        </p:sp>
        <p:sp>
          <p:nvSpPr>
            <p:cNvPr id="108" name="Symptomatic hyperglycemia and/or metabolic decompensation…">
              <a:extLst>
                <a:ext uri="{FF2B5EF4-FFF2-40B4-BE49-F238E27FC236}">
                  <a16:creationId xmlns:a16="http://schemas.microsoft.com/office/drawing/2014/main" xmlns="" id="{DE49452E-C599-EF42-A9B4-64C3E72F1C0C}"/>
                </a:ext>
              </a:extLst>
            </p:cNvPr>
            <p:cNvSpPr/>
            <p:nvPr/>
          </p:nvSpPr>
          <p:spPr>
            <a:xfrm>
              <a:off x="6234371" y="1925395"/>
              <a:ext cx="1688124" cy="902006"/>
            </a:xfrm>
            <a:prstGeom prst="roundRect">
              <a:avLst>
                <a:gd name="adj" fmla="val 15000"/>
              </a:avLst>
            </a:prstGeom>
            <a:solidFill>
              <a:srgbClr val="E8C6B1"/>
            </a:solidFill>
            <a:ln w="12700">
              <a:solidFill>
                <a:srgbClr val="B0161A"/>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defRPr sz="2400">
                  <a:latin typeface="Helvetica Neue Medium"/>
                  <a:ea typeface="Helvetica Neue Medium"/>
                  <a:cs typeface="Helvetica Neue Medium"/>
                  <a:sym typeface="Helvetica Neue Medium"/>
                </a:defRPr>
              </a:pPr>
              <a:r>
                <a:rPr sz="900" dirty="0">
                  <a:latin typeface="Helvetica" pitchFamily="2" charset="0"/>
                </a:rPr>
                <a:t>Symptomatic hyperglycemia and/or metabolic decompensation</a:t>
              </a:r>
            </a:p>
            <a:p>
              <a:pPr algn="ctr" defTabSz="309563">
                <a:lnSpc>
                  <a:spcPct val="100000"/>
                </a:lnSpc>
                <a:spcBef>
                  <a:spcPts val="0"/>
                </a:spcBef>
                <a:defRPr sz="2400">
                  <a:latin typeface="Helvetica Neue Medium"/>
                  <a:ea typeface="Helvetica Neue Medium"/>
                  <a:cs typeface="Helvetica Neue Medium"/>
                  <a:sym typeface="Helvetica Neue Medium"/>
                </a:defRPr>
              </a:pPr>
              <a:endParaRPr sz="900" dirty="0">
                <a:latin typeface="Helvetica" pitchFamily="2" charset="0"/>
              </a:endParaRPr>
            </a:p>
            <a:p>
              <a:pPr algn="ctr" defTabSz="309563">
                <a:lnSpc>
                  <a:spcPct val="100000"/>
                </a:lnSpc>
                <a:spcBef>
                  <a:spcPts val="0"/>
                </a:spcBef>
                <a:defRPr sz="2400">
                  <a:latin typeface="Helvetica Neue Medium"/>
                  <a:ea typeface="Helvetica Neue Medium"/>
                  <a:cs typeface="Helvetica Neue Medium"/>
                  <a:sym typeface="Helvetica Neue Medium"/>
                </a:defRPr>
              </a:pPr>
              <a:r>
                <a:rPr sz="900" dirty="0">
                  <a:latin typeface="Helvetica" pitchFamily="2" charset="0"/>
                </a:rPr>
                <a:t>Start Insulin</a:t>
              </a:r>
              <a:r>
                <a:rPr lang="en-US" sz="900" baseline="30000" dirty="0">
                  <a:latin typeface="Helvetica" pitchFamily="2" charset="0"/>
                </a:rPr>
                <a:t>††</a:t>
              </a:r>
              <a:r>
                <a:rPr sz="900" dirty="0">
                  <a:latin typeface="Helvetica" pitchFamily="2" charset="0"/>
                </a:rPr>
                <a:t> ± metformin</a:t>
              </a:r>
            </a:p>
          </p:txBody>
        </p:sp>
        <p:sp>
          <p:nvSpPr>
            <p:cNvPr id="109" name="start Metformin">
              <a:extLst>
                <a:ext uri="{FF2B5EF4-FFF2-40B4-BE49-F238E27FC236}">
                  <a16:creationId xmlns:a16="http://schemas.microsoft.com/office/drawing/2014/main" xmlns="" id="{DDDDDC8E-9F6E-9F43-AB7F-D42E5CF88FE7}"/>
                </a:ext>
              </a:extLst>
            </p:cNvPr>
            <p:cNvSpPr/>
            <p:nvPr/>
          </p:nvSpPr>
          <p:spPr>
            <a:xfrm>
              <a:off x="2567186" y="3025972"/>
              <a:ext cx="1688124" cy="389426"/>
            </a:xfrm>
            <a:prstGeom prst="roundRect">
              <a:avLst>
                <a:gd name="adj" fmla="val 34744"/>
              </a:avLst>
            </a:prstGeom>
            <a:solidFill>
              <a:srgbClr val="D7E4C7"/>
            </a:solidFill>
            <a:ln w="12700">
              <a:solidFill>
                <a:srgbClr val="7DA74C"/>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lvl1pPr algn="ctr" defTabSz="825500">
                <a:lnSpc>
                  <a:spcPct val="100000"/>
                </a:lnSpc>
                <a:spcBef>
                  <a:spcPts val="0"/>
                </a:spcBef>
                <a:defRPr sz="2400">
                  <a:latin typeface="Helvetica Neue Medium"/>
                  <a:ea typeface="Helvetica Neue Medium"/>
                  <a:cs typeface="Helvetica Neue Medium"/>
                  <a:sym typeface="Helvetica Neue Medium"/>
                </a:defRPr>
              </a:lvl1pPr>
            </a:lstStyle>
            <a:p>
              <a:r>
                <a:rPr sz="900" dirty="0">
                  <a:latin typeface="Helvetica" pitchFamily="2" charset="0"/>
                </a:rPr>
                <a:t>start Metformin</a:t>
              </a:r>
            </a:p>
          </p:txBody>
        </p:sp>
        <p:sp>
          <p:nvSpPr>
            <p:cNvPr id="110" name="Adjust or Advance Therapy">
              <a:extLst>
                <a:ext uri="{FF2B5EF4-FFF2-40B4-BE49-F238E27FC236}">
                  <a16:creationId xmlns:a16="http://schemas.microsoft.com/office/drawing/2014/main" xmlns="" id="{4713280E-C374-974C-8961-BA3D6738B386}"/>
                </a:ext>
              </a:extLst>
            </p:cNvPr>
            <p:cNvSpPr/>
            <p:nvPr/>
          </p:nvSpPr>
          <p:spPr>
            <a:xfrm>
              <a:off x="4400163" y="3011382"/>
              <a:ext cx="1688124" cy="389426"/>
            </a:xfrm>
            <a:prstGeom prst="roundRect">
              <a:avLst>
                <a:gd name="adj" fmla="val 34744"/>
              </a:avLst>
            </a:prstGeom>
            <a:solidFill>
              <a:srgbClr val="E6F1F3"/>
            </a:solidFill>
            <a:ln w="12700">
              <a:solidFill>
                <a:srgbClr val="73B0BE"/>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lvl1pPr algn="ctr" defTabSz="825500">
                <a:lnSpc>
                  <a:spcPct val="100000"/>
                </a:lnSpc>
                <a:spcBef>
                  <a:spcPts val="0"/>
                </a:spcBef>
                <a:defRPr sz="2400">
                  <a:latin typeface="Helvetica Neue Medium"/>
                  <a:ea typeface="Helvetica Neue Medium"/>
                  <a:cs typeface="Helvetica Neue Medium"/>
                  <a:sym typeface="Helvetica Neue Medium"/>
                </a:defRPr>
              </a:lvl1pPr>
            </a:lstStyle>
            <a:p>
              <a:r>
                <a:rPr sz="900" dirty="0">
                  <a:latin typeface="Helvetica" pitchFamily="2" charset="0"/>
                </a:rPr>
                <a:t>Adjust or Advance Therapy</a:t>
              </a:r>
            </a:p>
          </p:txBody>
        </p:sp>
        <p:sp>
          <p:nvSpPr>
            <p:cNvPr id="111" name="Reassess A1C in 3-6 months (see Chapter 9)">
              <a:extLst>
                <a:ext uri="{FF2B5EF4-FFF2-40B4-BE49-F238E27FC236}">
                  <a16:creationId xmlns:a16="http://schemas.microsoft.com/office/drawing/2014/main" xmlns="" id="{6C04E661-FCF7-824F-9DF0-20DBBE166B61}"/>
                </a:ext>
              </a:extLst>
            </p:cNvPr>
            <p:cNvSpPr/>
            <p:nvPr/>
          </p:nvSpPr>
          <p:spPr>
            <a:xfrm>
              <a:off x="2541495" y="3603852"/>
              <a:ext cx="3570734" cy="293637"/>
            </a:xfrm>
            <a:prstGeom prst="roundRect">
              <a:avLst>
                <a:gd name="adj" fmla="val 46204"/>
              </a:avLst>
            </a:prstGeom>
            <a:solidFill>
              <a:srgbClr val="D4E6F8"/>
            </a:solidFill>
            <a:ln w="12700">
              <a:solidFill>
                <a:srgbClr val="4896DC"/>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defRPr sz="2400">
                  <a:latin typeface="Helvetica Neue Medium"/>
                  <a:ea typeface="Helvetica Neue Medium"/>
                  <a:cs typeface="Helvetica Neue Medium"/>
                  <a:sym typeface="Helvetica Neue Medium"/>
                </a:defRPr>
              </a:pPr>
              <a:r>
                <a:rPr sz="900" dirty="0">
                  <a:latin typeface="Helvetica" pitchFamily="2" charset="0"/>
                </a:rPr>
                <a:t>Reassess A1C in 3-6 months </a:t>
              </a:r>
              <a:r>
                <a:rPr sz="450" dirty="0">
                  <a:latin typeface="Helvetica" pitchFamily="2" charset="0"/>
                </a:rPr>
                <a:t>(see Chapter 9</a:t>
              </a:r>
              <a:r>
                <a:rPr lang="en-US" sz="450" dirty="0">
                  <a:latin typeface="Helvetica" pitchFamily="2" charset="0"/>
                </a:rPr>
                <a:t> </a:t>
              </a:r>
              <a:r>
                <a:rPr lang="en-CA" sz="450" dirty="0">
                  <a:latin typeface="Helvetica" pitchFamily="2" charset="0"/>
                </a:rPr>
                <a:t>2018 CPG</a:t>
              </a:r>
              <a:r>
                <a:rPr sz="450" dirty="0">
                  <a:latin typeface="Helvetica" pitchFamily="2" charset="0"/>
                </a:rPr>
                <a:t>)</a:t>
              </a:r>
            </a:p>
          </p:txBody>
        </p:sp>
        <p:sp>
          <p:nvSpPr>
            <p:cNvPr id="112" name="If A1C NOT at target…">
              <a:extLst>
                <a:ext uri="{FF2B5EF4-FFF2-40B4-BE49-F238E27FC236}">
                  <a16:creationId xmlns:a16="http://schemas.microsoft.com/office/drawing/2014/main" xmlns="" id="{F4F5D6A9-CB5A-B942-A378-89548D06A84D}"/>
                </a:ext>
              </a:extLst>
            </p:cNvPr>
            <p:cNvSpPr/>
            <p:nvPr/>
          </p:nvSpPr>
          <p:spPr>
            <a:xfrm>
              <a:off x="1108296" y="3011382"/>
              <a:ext cx="1345194" cy="389426"/>
            </a:xfrm>
            <a:prstGeom prst="roundRect">
              <a:avLst>
                <a:gd name="adj" fmla="val 10689"/>
              </a:avLst>
            </a:prstGeom>
            <a:solidFill>
              <a:srgbClr val="E8C6B1"/>
            </a:solidFill>
            <a:ln w="28575">
              <a:solidFill>
                <a:srgbClr val="B0161A"/>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pPr>
              <a:r>
                <a:rPr sz="900" dirty="0">
                  <a:latin typeface="Helvetica" pitchFamily="2" charset="0"/>
                  <a:ea typeface="Helvetica Neue Medium"/>
                  <a:cs typeface="Helvetica Neue Medium"/>
                </a:rPr>
                <a:t>If A1C NOT at target </a:t>
              </a:r>
            </a:p>
            <a:p>
              <a:pPr algn="ctr" defTabSz="309563">
                <a:lnSpc>
                  <a:spcPct val="100000"/>
                </a:lnSpc>
                <a:spcBef>
                  <a:spcPts val="0"/>
                </a:spcBef>
              </a:pPr>
              <a:r>
                <a:rPr sz="900" dirty="0">
                  <a:latin typeface="Helvetica" pitchFamily="2" charset="0"/>
                  <a:ea typeface="Helvetica Neue Medium"/>
                  <a:cs typeface="Helvetica Neue Medium"/>
                </a:rPr>
                <a:t>at 3 months</a:t>
              </a:r>
            </a:p>
          </p:txBody>
        </p:sp>
      </p:grpSp>
      <p:sp>
        <p:nvSpPr>
          <p:cNvPr id="113" name="Rectangle 112">
            <a:extLst>
              <a:ext uri="{FF2B5EF4-FFF2-40B4-BE49-F238E27FC236}">
                <a16:creationId xmlns:a16="http://schemas.microsoft.com/office/drawing/2014/main" xmlns="" id="{C51018F5-C154-1A4A-BFD9-58A8AB60ED34}"/>
              </a:ext>
            </a:extLst>
          </p:cNvPr>
          <p:cNvSpPr/>
          <p:nvPr/>
        </p:nvSpPr>
        <p:spPr>
          <a:xfrm>
            <a:off x="86498" y="4315176"/>
            <a:ext cx="1462260" cy="307777"/>
          </a:xfrm>
          <a:prstGeom prst="rect">
            <a:avLst/>
          </a:prstGeom>
        </p:spPr>
        <p:txBody>
          <a:bodyPr wrap="none">
            <a:spAutoFit/>
          </a:bodyPr>
          <a:lstStyle/>
          <a:p>
            <a:pPr>
              <a:spcBef>
                <a:spcPts val="0"/>
              </a:spcBef>
              <a:buSzPct val="100000"/>
              <a:defRPr sz="2000"/>
            </a:pPr>
            <a:r>
              <a:rPr lang="en-US" sz="700" dirty="0"/>
              <a:t>A1C, glycated hemoglobin; </a:t>
            </a:r>
          </a:p>
          <a:p>
            <a:pPr>
              <a:spcBef>
                <a:spcPts val="0"/>
              </a:spcBef>
              <a:buSzPct val="100000"/>
              <a:defRPr sz="2000"/>
            </a:pPr>
            <a:r>
              <a:rPr lang="en-US" sz="700" dirty="0"/>
              <a:t>CPG, clinical practice guidelines</a:t>
            </a:r>
          </a:p>
        </p:txBody>
      </p:sp>
      <p:sp>
        <p:nvSpPr>
          <p:cNvPr id="6" name="Title 5">
            <a:extLst>
              <a:ext uri="{FF2B5EF4-FFF2-40B4-BE49-F238E27FC236}">
                <a16:creationId xmlns:a16="http://schemas.microsoft.com/office/drawing/2014/main" xmlns="" id="{D7DE6340-AD42-9E4F-B440-9E6FBD7BA7BA}"/>
              </a:ext>
            </a:extLst>
          </p:cNvPr>
          <p:cNvSpPr>
            <a:spLocks noGrp="1"/>
          </p:cNvSpPr>
          <p:nvPr>
            <p:ph type="title"/>
          </p:nvPr>
        </p:nvSpPr>
        <p:spPr/>
        <p:txBody>
          <a:bodyPr>
            <a:normAutofit/>
          </a:bodyPr>
          <a:lstStyle/>
          <a:p>
            <a:r>
              <a:rPr lang="en-US" kern="0" dirty="0">
                <a:latin typeface="Open Sans"/>
                <a:cs typeface="Arial" charset="0"/>
                <a:sym typeface="Open Sans"/>
              </a:rPr>
              <a:t>At Diagnosis of Type 2 Diabetes</a:t>
            </a:r>
            <a:endParaRPr lang="en-US" dirty="0"/>
          </a:p>
        </p:txBody>
      </p:sp>
      <p:sp>
        <p:nvSpPr>
          <p:cNvPr id="27" name="Shape 381">
            <a:extLst>
              <a:ext uri="{FF2B5EF4-FFF2-40B4-BE49-F238E27FC236}">
                <a16:creationId xmlns:a16="http://schemas.microsoft.com/office/drawing/2014/main" xmlns="" id="{4CAE54F9-5E06-F547-8E41-C1CB2BEB32D3}"/>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2881072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5" name="Title 1"/>
          <p:cNvSpPr>
            <a:spLocks noGrp="1"/>
          </p:cNvSpPr>
          <p:nvPr>
            <p:ph type="title"/>
          </p:nvPr>
        </p:nvSpPr>
        <p:spPr/>
        <p:txBody>
          <a:bodyPr/>
          <a:lstStyle/>
          <a:p>
            <a:r>
              <a:rPr lang="en-US" dirty="0"/>
              <a:t>Unchanged: Initial choice of therapy</a:t>
            </a:r>
            <a:endParaRPr lang="en-CA" dirty="0"/>
          </a:p>
        </p:txBody>
      </p:sp>
      <p:sp>
        <p:nvSpPr>
          <p:cNvPr id="313346" name="Content Placeholder 2"/>
          <p:cNvSpPr txBox="1">
            <a:spLocks/>
          </p:cNvSpPr>
          <p:nvPr/>
        </p:nvSpPr>
        <p:spPr bwMode="auto">
          <a:xfrm>
            <a:off x="1474789" y="1213248"/>
            <a:ext cx="3082925" cy="1597819"/>
          </a:xfrm>
          <a:prstGeom prst="rect">
            <a:avLst/>
          </a:prstGeom>
          <a:noFill/>
          <a:ln w="9525">
            <a:noFill/>
            <a:miter lim="800000"/>
            <a:headEnd/>
            <a:tailEnd/>
          </a:ln>
        </p:spPr>
        <p:txBody>
          <a:bodyPr/>
          <a:lstStyle/>
          <a:p>
            <a:pPr algn="ctr">
              <a:spcBef>
                <a:spcPct val="20000"/>
              </a:spcBef>
              <a:buClr>
                <a:srgbClr val="FF0000"/>
              </a:buClr>
              <a:buSzPct val="80000"/>
            </a:pPr>
            <a:r>
              <a:rPr lang="en-US" sz="2400">
                <a:solidFill>
                  <a:schemeClr val="tx1"/>
                </a:solidFill>
                <a:ea typeface="MS PGothic" pitchFamily="34" charset="-128"/>
              </a:rPr>
              <a:t>Symptomatic Hyperglycemia </a:t>
            </a:r>
          </a:p>
          <a:p>
            <a:pPr algn="ctr">
              <a:spcBef>
                <a:spcPct val="20000"/>
              </a:spcBef>
              <a:buClr>
                <a:srgbClr val="FF0000"/>
              </a:buClr>
              <a:buSzPct val="80000"/>
            </a:pPr>
            <a:r>
              <a:rPr lang="en-US" sz="2400">
                <a:solidFill>
                  <a:schemeClr val="tx1"/>
                </a:solidFill>
                <a:ea typeface="MS PGothic" pitchFamily="34" charset="-128"/>
              </a:rPr>
              <a:t>and/or </a:t>
            </a:r>
          </a:p>
          <a:p>
            <a:pPr algn="ctr">
              <a:spcBef>
                <a:spcPct val="20000"/>
              </a:spcBef>
              <a:buClr>
                <a:srgbClr val="FF0000"/>
              </a:buClr>
              <a:buSzPct val="80000"/>
            </a:pPr>
            <a:r>
              <a:rPr lang="en-US" sz="2400">
                <a:solidFill>
                  <a:schemeClr val="tx1"/>
                </a:solidFill>
                <a:ea typeface="MS PGothic" pitchFamily="34" charset="-128"/>
              </a:rPr>
              <a:t>Metabolic Decompensation</a:t>
            </a:r>
          </a:p>
        </p:txBody>
      </p:sp>
      <p:sp>
        <p:nvSpPr>
          <p:cNvPr id="7" name="Down Arrow 6"/>
          <p:cNvSpPr/>
          <p:nvPr/>
        </p:nvSpPr>
        <p:spPr>
          <a:xfrm>
            <a:off x="4344230" y="3250471"/>
            <a:ext cx="455539" cy="473407"/>
          </a:xfrm>
          <a:prstGeom prst="downArrow">
            <a:avLst/>
          </a:prstGeom>
          <a:solidFill>
            <a:schemeClr val="accent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313350" name="Content Placeholder 2"/>
          <p:cNvSpPr txBox="1">
            <a:spLocks/>
          </p:cNvSpPr>
          <p:nvPr/>
        </p:nvSpPr>
        <p:spPr bwMode="auto">
          <a:xfrm>
            <a:off x="4964113" y="1296591"/>
            <a:ext cx="2970212" cy="1443038"/>
          </a:xfrm>
          <a:prstGeom prst="rect">
            <a:avLst/>
          </a:prstGeom>
          <a:noFill/>
          <a:ln w="9525">
            <a:noFill/>
            <a:miter lim="800000"/>
            <a:headEnd/>
            <a:tailEnd/>
          </a:ln>
        </p:spPr>
        <p:txBody>
          <a:bodyPr/>
          <a:lstStyle/>
          <a:p>
            <a:pPr marL="342900" indent="-342900">
              <a:spcBef>
                <a:spcPct val="20000"/>
              </a:spcBef>
              <a:buClr>
                <a:srgbClr val="FF0000"/>
              </a:buClr>
              <a:buSzPct val="80000"/>
              <a:buFontTx/>
              <a:buChar char="•"/>
            </a:pPr>
            <a:r>
              <a:rPr lang="en-US" sz="2400">
                <a:solidFill>
                  <a:schemeClr val="tx1"/>
                </a:solidFill>
                <a:ea typeface="MS PGothic" pitchFamily="34" charset="-128"/>
              </a:rPr>
              <a:t>Polyuria</a:t>
            </a:r>
          </a:p>
          <a:p>
            <a:pPr marL="342900" indent="-342900">
              <a:spcBef>
                <a:spcPct val="20000"/>
              </a:spcBef>
              <a:buClr>
                <a:srgbClr val="FF0000"/>
              </a:buClr>
              <a:buSzPct val="80000"/>
              <a:buFontTx/>
              <a:buChar char="•"/>
            </a:pPr>
            <a:r>
              <a:rPr lang="en-US" sz="2400">
                <a:solidFill>
                  <a:schemeClr val="tx1"/>
                </a:solidFill>
                <a:ea typeface="MS PGothic" pitchFamily="34" charset="-128"/>
              </a:rPr>
              <a:t>Polydipsia</a:t>
            </a:r>
          </a:p>
          <a:p>
            <a:pPr marL="342900" indent="-342900">
              <a:spcBef>
                <a:spcPct val="20000"/>
              </a:spcBef>
              <a:buClr>
                <a:srgbClr val="FF0000"/>
              </a:buClr>
              <a:buSzPct val="80000"/>
              <a:buFontTx/>
              <a:buChar char="•"/>
            </a:pPr>
            <a:r>
              <a:rPr lang="en-US" sz="2400">
                <a:solidFill>
                  <a:schemeClr val="tx1"/>
                </a:solidFill>
                <a:ea typeface="MS PGothic" pitchFamily="34" charset="-128"/>
              </a:rPr>
              <a:t>Weight loss</a:t>
            </a:r>
          </a:p>
          <a:p>
            <a:pPr marL="342900" indent="-342900">
              <a:spcBef>
                <a:spcPct val="20000"/>
              </a:spcBef>
              <a:buClr>
                <a:srgbClr val="FF0000"/>
              </a:buClr>
              <a:buSzPct val="80000"/>
              <a:buFontTx/>
              <a:buChar char="•"/>
            </a:pPr>
            <a:r>
              <a:rPr lang="en-US" sz="2400">
                <a:solidFill>
                  <a:schemeClr val="tx1"/>
                </a:solidFill>
                <a:ea typeface="MS PGothic" pitchFamily="34" charset="-128"/>
              </a:rPr>
              <a:t>Volume depletion</a:t>
            </a:r>
          </a:p>
        </p:txBody>
      </p:sp>
      <p:sp>
        <p:nvSpPr>
          <p:cNvPr id="9" name="Content Placeholder 2"/>
          <p:cNvSpPr txBox="1">
            <a:spLocks/>
          </p:cNvSpPr>
          <p:nvPr/>
        </p:nvSpPr>
        <p:spPr bwMode="auto">
          <a:xfrm>
            <a:off x="1732948" y="3723878"/>
            <a:ext cx="5648325" cy="640556"/>
          </a:xfrm>
          <a:prstGeom prst="rect">
            <a:avLst/>
          </a:prstGeom>
          <a:noFill/>
          <a:ln w="9525">
            <a:noFill/>
            <a:miter lim="800000"/>
            <a:headEnd/>
            <a:tailEnd/>
          </a:ln>
        </p:spPr>
        <p:txBody>
          <a:bodyPr/>
          <a:lstStyle/>
          <a:p>
            <a:pPr algn="ctr">
              <a:spcBef>
                <a:spcPct val="20000"/>
              </a:spcBef>
              <a:buClr>
                <a:srgbClr val="FF0000"/>
              </a:buClr>
              <a:buSzPct val="80000"/>
            </a:pPr>
            <a:r>
              <a:rPr lang="en-US" sz="2800" b="1" dirty="0">
                <a:solidFill>
                  <a:schemeClr val="tx1"/>
                </a:solidFill>
                <a:ea typeface="MS PGothic" pitchFamily="34" charset="-128"/>
              </a:rPr>
              <a:t>Start INSULIN +/- metformin</a:t>
            </a:r>
          </a:p>
        </p:txBody>
      </p:sp>
      <p:sp>
        <p:nvSpPr>
          <p:cNvPr id="313352" name="Left Brace 9"/>
          <p:cNvSpPr>
            <a:spLocks/>
          </p:cNvSpPr>
          <p:nvPr/>
        </p:nvSpPr>
        <p:spPr bwMode="auto">
          <a:xfrm>
            <a:off x="4516438" y="1260872"/>
            <a:ext cx="431800" cy="1814933"/>
          </a:xfrm>
          <a:prstGeom prst="leftBrace">
            <a:avLst>
              <a:gd name="adj1" fmla="val 8333"/>
              <a:gd name="adj2" fmla="val 50000"/>
            </a:avLst>
          </a:prstGeom>
          <a:noFill/>
          <a:ln w="38100" algn="ctr">
            <a:solidFill>
              <a:schemeClr val="tx1"/>
            </a:solidFill>
            <a:round/>
            <a:headEnd/>
            <a:tailEnd/>
          </a:ln>
        </p:spPr>
        <p:txBody>
          <a:bodyPr/>
          <a:lstStyle/>
          <a:p>
            <a:pPr eaLnBrk="0" hangingPunct="0"/>
            <a:endParaRPr lang="en-CA" sz="2400">
              <a:solidFill>
                <a:schemeClr val="tx1"/>
              </a:solidFill>
              <a:ea typeface="MS PGothic" pitchFamily="34" charset="-128"/>
            </a:endParaRPr>
          </a:p>
        </p:txBody>
      </p:sp>
    </p:spTree>
    <p:extLst>
      <p:ext uri="{BB962C8B-B14F-4D97-AF65-F5344CB8AC3E}">
        <p14:creationId xmlns:p14="http://schemas.microsoft.com/office/powerpoint/2010/main" val="25486470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xmlns="" id="{FF3D73A7-80D1-724C-A810-7AD8AB614B3D}"/>
              </a:ext>
            </a:extLst>
          </p:cNvPr>
          <p:cNvGrpSpPr/>
          <p:nvPr/>
        </p:nvGrpSpPr>
        <p:grpSpPr>
          <a:xfrm>
            <a:off x="852123" y="1131436"/>
            <a:ext cx="7968349" cy="3104160"/>
            <a:chOff x="1034943" y="562851"/>
            <a:chExt cx="7362173" cy="2006741"/>
          </a:xfrm>
        </p:grpSpPr>
        <p:cxnSp>
          <p:nvCxnSpPr>
            <p:cNvPr id="2" name="Connection Line">
              <a:extLst>
                <a:ext uri="{FF2B5EF4-FFF2-40B4-BE49-F238E27FC236}">
                  <a16:creationId xmlns:a16="http://schemas.microsoft.com/office/drawing/2014/main" xmlns="" id="{2B144AB4-5AAC-DE46-A518-C0FF7F1B021D}"/>
                </a:ext>
              </a:extLst>
            </p:cNvPr>
            <p:cNvCxnSpPr>
              <a:cxnSpLocks/>
              <a:stCxn id="6" idx="0"/>
              <a:endCxn id="7" idx="0"/>
            </p:cNvCxnSpPr>
            <p:nvPr/>
          </p:nvCxnSpPr>
          <p:spPr>
            <a:xfrm>
              <a:off x="4948595" y="562851"/>
              <a:ext cx="16117" cy="706510"/>
            </a:xfrm>
            <a:prstGeom prst="straightConnector1">
              <a:avLst/>
            </a:prstGeom>
            <a:ln w="12700">
              <a:solidFill>
                <a:srgbClr val="000000"/>
              </a:solidFill>
              <a:miter lim="400000"/>
              <a:tailEnd type="triangle"/>
            </a:ln>
          </p:spPr>
        </p:cxnSp>
        <p:cxnSp>
          <p:nvCxnSpPr>
            <p:cNvPr id="3" name="Connection Line">
              <a:extLst>
                <a:ext uri="{FF2B5EF4-FFF2-40B4-BE49-F238E27FC236}">
                  <a16:creationId xmlns:a16="http://schemas.microsoft.com/office/drawing/2014/main" xmlns="" id="{D151B500-E8D7-3045-9F54-E3C1B66611B4}"/>
                </a:ext>
              </a:extLst>
            </p:cNvPr>
            <p:cNvCxnSpPr>
              <a:cxnSpLocks/>
              <a:stCxn id="7" idx="1"/>
              <a:endCxn id="9" idx="0"/>
            </p:cNvCxnSpPr>
            <p:nvPr/>
          </p:nvCxnSpPr>
          <p:spPr>
            <a:xfrm rot="10800000" flipV="1">
              <a:off x="2886789" y="1464074"/>
              <a:ext cx="1093177" cy="261454"/>
            </a:xfrm>
            <a:prstGeom prst="bentConnector2">
              <a:avLst/>
            </a:prstGeom>
            <a:ln w="12700">
              <a:solidFill>
                <a:srgbClr val="000000"/>
              </a:solidFill>
              <a:miter lim="400000"/>
              <a:tailEnd type="triangle"/>
            </a:ln>
          </p:spPr>
        </p:cxnSp>
        <p:cxnSp>
          <p:nvCxnSpPr>
            <p:cNvPr id="4" name="Connection Line">
              <a:extLst>
                <a:ext uri="{FF2B5EF4-FFF2-40B4-BE49-F238E27FC236}">
                  <a16:creationId xmlns:a16="http://schemas.microsoft.com/office/drawing/2014/main" xmlns="" id="{D5AA344F-2C0F-E44C-AAB9-C3D9E73F03D7}"/>
                </a:ext>
              </a:extLst>
            </p:cNvPr>
            <p:cNvCxnSpPr>
              <a:cxnSpLocks/>
              <a:stCxn id="7" idx="3"/>
              <a:endCxn id="8" idx="0"/>
            </p:cNvCxnSpPr>
            <p:nvPr/>
          </p:nvCxnSpPr>
          <p:spPr>
            <a:xfrm>
              <a:off x="5949458" y="1464074"/>
              <a:ext cx="828377" cy="259040"/>
            </a:xfrm>
            <a:prstGeom prst="bentConnector2">
              <a:avLst/>
            </a:prstGeom>
            <a:ln w="12700">
              <a:solidFill>
                <a:srgbClr val="000000"/>
              </a:solidFill>
              <a:miter lim="400000"/>
              <a:tailEnd type="triangle"/>
            </a:ln>
          </p:spPr>
        </p:cxnSp>
        <p:sp>
          <p:nvSpPr>
            <p:cNvPr id="5" name="Regular Review…">
              <a:extLst>
                <a:ext uri="{FF2B5EF4-FFF2-40B4-BE49-F238E27FC236}">
                  <a16:creationId xmlns:a16="http://schemas.microsoft.com/office/drawing/2014/main" xmlns="" id="{F38F1104-E61D-F547-8CD5-D28A81F9028E}"/>
                </a:ext>
              </a:extLst>
            </p:cNvPr>
            <p:cNvSpPr/>
            <p:nvPr/>
          </p:nvSpPr>
          <p:spPr>
            <a:xfrm>
              <a:off x="1045883" y="564897"/>
              <a:ext cx="2674724" cy="835969"/>
            </a:xfrm>
            <a:prstGeom prst="roundRect">
              <a:avLst>
                <a:gd name="adj" fmla="val 4303"/>
              </a:avLst>
            </a:prstGeom>
            <a:solidFill>
              <a:srgbClr val="D4E6F8"/>
            </a:solidFill>
            <a:ln w="12700">
              <a:solidFill>
                <a:srgbClr val="4896DC"/>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t"/>
            <a:lstStyle/>
            <a:p>
              <a:pPr defTabSz="309563">
                <a:lnSpc>
                  <a:spcPct val="100000"/>
                </a:lnSpc>
                <a:spcBef>
                  <a:spcPts val="0"/>
                </a:spcBef>
                <a:spcAft>
                  <a:spcPts val="200"/>
                </a:spcAft>
                <a:defRPr sz="2100" b="1"/>
              </a:pPr>
              <a:r>
                <a:rPr sz="1000" dirty="0"/>
                <a:t>Regular Review</a:t>
              </a:r>
            </a:p>
            <a:p>
              <a:pPr marL="100013" indent="-100013" defTabSz="309563">
                <a:spcBef>
                  <a:spcPts val="0"/>
                </a:spcBef>
                <a:buSzPct val="123000"/>
                <a:buChar char="•"/>
                <a:defRPr sz="2100">
                  <a:latin typeface="Helvetica Neue Medium"/>
                  <a:ea typeface="Helvetica Neue Medium"/>
                  <a:cs typeface="Helvetica Neue Medium"/>
                  <a:sym typeface="Helvetica Neue Medium"/>
                </a:defRPr>
              </a:pPr>
              <a:r>
                <a:rPr sz="1000" dirty="0">
                  <a:latin typeface="Helvetica" pitchFamily="2" charset="0"/>
                </a:rPr>
                <a:t>Assess glycemic control, cardiovascular and renal status</a:t>
              </a:r>
            </a:p>
            <a:p>
              <a:pPr marL="100013" indent="-100013" defTabSz="309563">
                <a:spcBef>
                  <a:spcPts val="0"/>
                </a:spcBef>
                <a:buSzPct val="123000"/>
                <a:buChar char="•"/>
                <a:defRPr sz="2100">
                  <a:latin typeface="Helvetica Neue Medium"/>
                  <a:ea typeface="Helvetica Neue Medium"/>
                  <a:cs typeface="Helvetica Neue Medium"/>
                  <a:sym typeface="Helvetica Neue Medium"/>
                </a:defRPr>
              </a:pPr>
              <a:r>
                <a:rPr sz="1000" dirty="0">
                  <a:latin typeface="Helvetica" pitchFamily="2" charset="0"/>
                </a:rPr>
                <a:t>Screen for complications (eyes, feet, kidneys)</a:t>
              </a:r>
            </a:p>
            <a:p>
              <a:pPr marL="100013" indent="-100013" defTabSz="309563">
                <a:spcBef>
                  <a:spcPts val="0"/>
                </a:spcBef>
                <a:buSzPct val="123000"/>
                <a:buChar char="•"/>
                <a:defRPr sz="2100">
                  <a:latin typeface="Helvetica Neue Medium"/>
                  <a:ea typeface="Helvetica Neue Medium"/>
                  <a:cs typeface="Helvetica Neue Medium"/>
                  <a:sym typeface="Helvetica Neue Medium"/>
                </a:defRPr>
              </a:pPr>
              <a:r>
                <a:rPr sz="1000" dirty="0">
                  <a:latin typeface="Helvetica" pitchFamily="2" charset="0"/>
                </a:rPr>
                <a:t>Review efficacy, side effects, safety and ability to take current medications</a:t>
              </a:r>
            </a:p>
            <a:p>
              <a:pPr marL="100013" indent="-100013" defTabSz="309563">
                <a:spcBef>
                  <a:spcPts val="0"/>
                </a:spcBef>
                <a:buSzPct val="123000"/>
                <a:buChar char="•"/>
                <a:defRPr sz="2100">
                  <a:latin typeface="Helvetica Neue Medium"/>
                  <a:ea typeface="Helvetica Neue Medium"/>
                  <a:cs typeface="Helvetica Neue Medium"/>
                  <a:sym typeface="Helvetica Neue Medium"/>
                </a:defRPr>
              </a:pPr>
              <a:r>
                <a:rPr sz="1000" dirty="0">
                  <a:latin typeface="Helvetica" pitchFamily="2" charset="0"/>
                </a:rPr>
                <a:t>Reinforce </a:t>
              </a:r>
              <a:r>
                <a:rPr lang="en-US" sz="1000" dirty="0">
                  <a:latin typeface="Helvetica" pitchFamily="2" charset="0"/>
                </a:rPr>
                <a:t>&amp;</a:t>
              </a:r>
              <a:r>
                <a:rPr sz="1000" dirty="0">
                  <a:latin typeface="Helvetica" pitchFamily="2" charset="0"/>
                </a:rPr>
                <a:t> support healthy </a:t>
              </a:r>
              <a:r>
                <a:rPr sz="1000" dirty="0" err="1">
                  <a:latin typeface="Helvetica" pitchFamily="2" charset="0"/>
                </a:rPr>
                <a:t>behaviour</a:t>
              </a:r>
              <a:r>
                <a:rPr lang="en-US" sz="1000" dirty="0">
                  <a:latin typeface="Helvetica" pitchFamily="2" charset="0"/>
                </a:rPr>
                <a:t> </a:t>
              </a:r>
              <a:r>
                <a:rPr sz="1000" dirty="0">
                  <a:latin typeface="Helvetica" pitchFamily="2" charset="0"/>
                </a:rPr>
                <a:t>interventions</a:t>
              </a:r>
            </a:p>
          </p:txBody>
        </p:sp>
        <p:sp>
          <p:nvSpPr>
            <p:cNvPr id="6" name="if A1C NOT at Target…">
              <a:extLst>
                <a:ext uri="{FF2B5EF4-FFF2-40B4-BE49-F238E27FC236}">
                  <a16:creationId xmlns:a16="http://schemas.microsoft.com/office/drawing/2014/main" xmlns="" id="{4CBDFB21-04FE-A340-AA2F-8E0F633811AB}"/>
                </a:ext>
              </a:extLst>
            </p:cNvPr>
            <p:cNvSpPr/>
            <p:nvPr/>
          </p:nvSpPr>
          <p:spPr>
            <a:xfrm>
              <a:off x="3947730" y="562851"/>
              <a:ext cx="2001728" cy="477630"/>
            </a:xfrm>
            <a:prstGeom prst="roundRect">
              <a:avLst>
                <a:gd name="adj" fmla="val 9013"/>
              </a:avLst>
            </a:prstGeom>
            <a:solidFill>
              <a:srgbClr val="E8C6B1"/>
            </a:solidFill>
            <a:ln w="12700">
              <a:solidFill>
                <a:srgbClr val="B0161A"/>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defRPr sz="2400">
                  <a:latin typeface="Helvetica Neue Medium"/>
                  <a:ea typeface="Helvetica Neue Medium"/>
                  <a:cs typeface="Helvetica Neue Medium"/>
                  <a:sym typeface="Helvetica Neue Medium"/>
                </a:defRPr>
              </a:pPr>
              <a:r>
                <a:rPr sz="1100" dirty="0">
                  <a:latin typeface="Helvetica" pitchFamily="2" charset="0"/>
                </a:rPr>
                <a:t>if A1C NOT at Target</a:t>
              </a:r>
            </a:p>
            <a:p>
              <a:pPr algn="ctr" defTabSz="309563">
                <a:lnSpc>
                  <a:spcPct val="100000"/>
                </a:lnSpc>
                <a:spcBef>
                  <a:spcPts val="0"/>
                </a:spcBef>
                <a:defRPr sz="2400">
                  <a:latin typeface="Helvetica Neue Medium"/>
                  <a:ea typeface="Helvetica Neue Medium"/>
                  <a:cs typeface="Helvetica Neue Medium"/>
                  <a:sym typeface="Helvetica Neue Medium"/>
                </a:defRPr>
              </a:pPr>
              <a:r>
                <a:rPr sz="1100" dirty="0">
                  <a:latin typeface="Helvetica" pitchFamily="2" charset="0"/>
                </a:rPr>
                <a:t>and/or</a:t>
              </a:r>
            </a:p>
            <a:p>
              <a:pPr algn="ctr" defTabSz="309563">
                <a:lnSpc>
                  <a:spcPct val="100000"/>
                </a:lnSpc>
                <a:spcBef>
                  <a:spcPts val="0"/>
                </a:spcBef>
                <a:defRPr sz="2400">
                  <a:latin typeface="Helvetica Neue Medium"/>
                  <a:ea typeface="Helvetica Neue Medium"/>
                  <a:cs typeface="Helvetica Neue Medium"/>
                  <a:sym typeface="Helvetica Neue Medium"/>
                </a:defRPr>
              </a:pPr>
              <a:r>
                <a:rPr sz="1400" dirty="0">
                  <a:solidFill>
                    <a:srgbClr val="FF0000"/>
                  </a:solidFill>
                  <a:latin typeface="Helvetica" pitchFamily="2" charset="0"/>
                </a:rPr>
                <a:t>Change in Clinical Status</a:t>
              </a:r>
            </a:p>
          </p:txBody>
        </p:sp>
        <p:sp>
          <p:nvSpPr>
            <p:cNvPr id="7" name="Adjust or Advance Therapy1">
              <a:extLst>
                <a:ext uri="{FF2B5EF4-FFF2-40B4-BE49-F238E27FC236}">
                  <a16:creationId xmlns:a16="http://schemas.microsoft.com/office/drawing/2014/main" xmlns="" id="{3938C41B-7562-D949-8074-CB687E6FB84F}"/>
                </a:ext>
              </a:extLst>
            </p:cNvPr>
            <p:cNvSpPr/>
            <p:nvPr/>
          </p:nvSpPr>
          <p:spPr>
            <a:xfrm>
              <a:off x="3979965" y="1269361"/>
              <a:ext cx="1969493" cy="389426"/>
            </a:xfrm>
            <a:prstGeom prst="roundRect">
              <a:avLst>
                <a:gd name="adj" fmla="val 34744"/>
              </a:avLst>
            </a:prstGeom>
            <a:solidFill>
              <a:srgbClr val="F9F1CB"/>
            </a:solidFill>
            <a:ln w="12700">
              <a:solidFill>
                <a:srgbClr val="E9C931"/>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defRPr sz="2400">
                  <a:latin typeface="Helvetica Neue Medium"/>
                  <a:ea typeface="Helvetica Neue Medium"/>
                  <a:cs typeface="Helvetica Neue Medium"/>
                  <a:sym typeface="Helvetica Neue Medium"/>
                </a:defRPr>
              </a:pPr>
              <a:r>
                <a:rPr sz="1400" dirty="0">
                  <a:latin typeface="Helvetica" pitchFamily="2" charset="0"/>
                </a:rPr>
                <a:t>Adjust or Advance Therapy</a:t>
              </a:r>
              <a:r>
                <a:rPr sz="1400" baseline="31999" dirty="0">
                  <a:latin typeface="Helvetica" pitchFamily="2" charset="0"/>
                </a:rPr>
                <a:t>1</a:t>
              </a:r>
            </a:p>
          </p:txBody>
        </p:sp>
        <p:sp>
          <p:nvSpPr>
            <p:cNvPr id="8" name="A1C above target and glucose lowering required">
              <a:extLst>
                <a:ext uri="{FF2B5EF4-FFF2-40B4-BE49-F238E27FC236}">
                  <a16:creationId xmlns:a16="http://schemas.microsoft.com/office/drawing/2014/main" xmlns="" id="{C3BADFA4-C7CC-8442-A799-67764479CDAA}"/>
                </a:ext>
              </a:extLst>
            </p:cNvPr>
            <p:cNvSpPr/>
            <p:nvPr/>
          </p:nvSpPr>
          <p:spPr>
            <a:xfrm>
              <a:off x="5158554" y="1723114"/>
              <a:ext cx="3238562" cy="293637"/>
            </a:xfrm>
            <a:prstGeom prst="roundRect">
              <a:avLst>
                <a:gd name="adj" fmla="val 14660"/>
              </a:avLst>
            </a:prstGeom>
            <a:solidFill>
              <a:srgbClr val="E8C6B1"/>
            </a:solidFill>
            <a:ln w="12700">
              <a:solidFill>
                <a:srgbClr val="B0161A"/>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lvl1pPr algn="ctr" defTabSz="825500">
                <a:lnSpc>
                  <a:spcPct val="100000"/>
                </a:lnSpc>
                <a:spcBef>
                  <a:spcPts val="0"/>
                </a:spcBef>
                <a:defRPr sz="2400">
                  <a:latin typeface="Helvetica Neue Medium"/>
                  <a:ea typeface="Helvetica Neue Medium"/>
                  <a:cs typeface="Helvetica Neue Medium"/>
                  <a:sym typeface="Helvetica Neue Medium"/>
                </a:defRPr>
              </a:lvl1pPr>
            </a:lstStyle>
            <a:p>
              <a:r>
                <a:rPr sz="1200" dirty="0">
                  <a:latin typeface="Helvetica" pitchFamily="2" charset="0"/>
                </a:rPr>
                <a:t>A1C above target and glucose lowering required</a:t>
              </a:r>
            </a:p>
          </p:txBody>
        </p:sp>
        <p:sp>
          <p:nvSpPr>
            <p:cNvPr id="9" name="CVD, CKD or Heart Failure OR Age &gt;60 with 2 CV risk factors2">
              <a:extLst>
                <a:ext uri="{FF2B5EF4-FFF2-40B4-BE49-F238E27FC236}">
                  <a16:creationId xmlns:a16="http://schemas.microsoft.com/office/drawing/2014/main" xmlns="" id="{26D4BB0D-3C8B-ED47-97FC-E8C7CD75473B}"/>
                </a:ext>
              </a:extLst>
            </p:cNvPr>
            <p:cNvSpPr/>
            <p:nvPr/>
          </p:nvSpPr>
          <p:spPr>
            <a:xfrm>
              <a:off x="1034944" y="1725528"/>
              <a:ext cx="3703688" cy="293637"/>
            </a:xfrm>
            <a:prstGeom prst="roundRect">
              <a:avLst>
                <a:gd name="adj" fmla="val 14660"/>
              </a:avLst>
            </a:prstGeom>
            <a:solidFill>
              <a:srgbClr val="E8C6B1"/>
            </a:solidFill>
            <a:ln w="12700">
              <a:solidFill>
                <a:srgbClr val="B0161A"/>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defRPr sz="2400">
                  <a:latin typeface="Helvetica Neue Medium"/>
                  <a:ea typeface="Helvetica Neue Medium"/>
                  <a:cs typeface="Helvetica Neue Medium"/>
                  <a:sym typeface="Helvetica Neue Medium"/>
                </a:defRPr>
              </a:pPr>
              <a:r>
                <a:rPr lang="en-US" sz="1100" dirty="0">
                  <a:latin typeface="Helvetica" pitchFamily="2" charset="0"/>
                </a:rPr>
                <a:t>AS</a:t>
              </a:r>
              <a:r>
                <a:rPr sz="1100" dirty="0">
                  <a:latin typeface="Helvetica" pitchFamily="2" charset="0"/>
                </a:rPr>
                <a:t>CVD, </a:t>
              </a:r>
              <a:r>
                <a:rPr sz="1200" dirty="0">
                  <a:solidFill>
                    <a:srgbClr val="FF0000"/>
                  </a:solidFill>
                  <a:latin typeface="Helvetica" pitchFamily="2" charset="0"/>
                </a:rPr>
                <a:t>CKD or </a:t>
              </a:r>
              <a:r>
                <a:rPr lang="en-US" sz="1200" dirty="0">
                  <a:solidFill>
                    <a:srgbClr val="FF0000"/>
                  </a:solidFill>
                  <a:latin typeface="Helvetica" pitchFamily="2" charset="0"/>
                </a:rPr>
                <a:t>HF, </a:t>
              </a:r>
              <a:r>
                <a:rPr sz="1200" dirty="0">
                  <a:solidFill>
                    <a:srgbClr val="FF0000"/>
                  </a:solidFill>
                  <a:latin typeface="Helvetica" pitchFamily="2" charset="0"/>
                </a:rPr>
                <a:t>OR Age &gt;60 with 2 CV risk factors</a:t>
              </a:r>
              <a:r>
                <a:rPr sz="1200" baseline="31999" dirty="0">
                  <a:solidFill>
                    <a:srgbClr val="FF0000"/>
                  </a:solidFill>
                  <a:latin typeface="Helvetica" pitchFamily="2" charset="0"/>
                </a:rPr>
                <a:t>2</a:t>
              </a:r>
              <a:endParaRPr sz="1100" baseline="31999" dirty="0">
                <a:solidFill>
                  <a:srgbClr val="FF0000"/>
                </a:solidFill>
                <a:latin typeface="Helvetica" pitchFamily="2" charset="0"/>
              </a:endParaRPr>
            </a:p>
          </p:txBody>
        </p:sp>
        <p:sp>
          <p:nvSpPr>
            <p:cNvPr id="10" name="ADD or SUBSTITUTE AHA…">
              <a:extLst>
                <a:ext uri="{FF2B5EF4-FFF2-40B4-BE49-F238E27FC236}">
                  <a16:creationId xmlns:a16="http://schemas.microsoft.com/office/drawing/2014/main" xmlns="" id="{DEE893E7-A46D-BA43-8207-98DB8960C8C4}"/>
                </a:ext>
              </a:extLst>
            </p:cNvPr>
            <p:cNvSpPr/>
            <p:nvPr/>
          </p:nvSpPr>
          <p:spPr>
            <a:xfrm>
              <a:off x="1034943" y="2146837"/>
              <a:ext cx="3703688" cy="422755"/>
            </a:xfrm>
            <a:prstGeom prst="roundRect">
              <a:avLst>
                <a:gd name="adj" fmla="val 32005"/>
              </a:avLst>
            </a:prstGeom>
            <a:solidFill>
              <a:srgbClr val="D7E4C7">
                <a:alpha val="50404"/>
              </a:srgbClr>
            </a:solidFill>
            <a:ln w="12700">
              <a:solidFill>
                <a:srgbClr val="7DA74C"/>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defRPr sz="2400">
                  <a:latin typeface="Helvetica Neue Medium"/>
                  <a:ea typeface="Helvetica Neue Medium"/>
                  <a:cs typeface="Helvetica Neue Medium"/>
                  <a:sym typeface="Helvetica Neue Medium"/>
                </a:defRPr>
              </a:pPr>
              <a:r>
                <a:rPr sz="1200" dirty="0">
                  <a:latin typeface="Helvetica" pitchFamily="2" charset="0"/>
                </a:rPr>
                <a:t>ADD or </a:t>
              </a:r>
              <a:r>
                <a:rPr sz="1400" dirty="0">
                  <a:solidFill>
                    <a:srgbClr val="FF0000"/>
                  </a:solidFill>
                  <a:latin typeface="Helvetica" pitchFamily="2" charset="0"/>
                </a:rPr>
                <a:t>SUBSTITUTE</a:t>
              </a:r>
              <a:r>
                <a:rPr sz="1200" dirty="0">
                  <a:latin typeface="Helvetica" pitchFamily="2" charset="0"/>
                </a:rPr>
                <a:t> AHA </a:t>
              </a:r>
            </a:p>
            <a:p>
              <a:pPr algn="ctr" defTabSz="309563">
                <a:lnSpc>
                  <a:spcPct val="100000"/>
                </a:lnSpc>
                <a:spcBef>
                  <a:spcPts val="0"/>
                </a:spcBef>
                <a:defRPr sz="2400">
                  <a:latin typeface="Helvetica Neue Medium"/>
                  <a:ea typeface="Helvetica Neue Medium"/>
                  <a:cs typeface="Helvetica Neue Medium"/>
                  <a:sym typeface="Helvetica Neue Medium"/>
                </a:defRPr>
              </a:pPr>
              <a:r>
                <a:rPr sz="1200" dirty="0">
                  <a:latin typeface="Helvetica" pitchFamily="2" charset="0"/>
                </a:rPr>
                <a:t>with demonstrated </a:t>
              </a:r>
              <a:r>
                <a:rPr sz="1200" dirty="0">
                  <a:solidFill>
                    <a:srgbClr val="FF0000"/>
                  </a:solidFill>
                  <a:latin typeface="Helvetica" pitchFamily="2" charset="0"/>
                </a:rPr>
                <a:t>cardiorenal</a:t>
              </a:r>
              <a:r>
                <a:rPr sz="1200" dirty="0">
                  <a:latin typeface="Helvetica" pitchFamily="2" charset="0"/>
                </a:rPr>
                <a:t> benefits (see Fig 2b)</a:t>
              </a:r>
            </a:p>
          </p:txBody>
        </p:sp>
        <p:sp>
          <p:nvSpPr>
            <p:cNvPr id="11" name="ADD or SUBSTITUTE AHA3…">
              <a:extLst>
                <a:ext uri="{FF2B5EF4-FFF2-40B4-BE49-F238E27FC236}">
                  <a16:creationId xmlns:a16="http://schemas.microsoft.com/office/drawing/2014/main" xmlns="" id="{4AD176A4-B249-CB40-8642-B0B61E73075D}"/>
                </a:ext>
              </a:extLst>
            </p:cNvPr>
            <p:cNvSpPr/>
            <p:nvPr/>
          </p:nvSpPr>
          <p:spPr>
            <a:xfrm>
              <a:off x="5158553" y="2146707"/>
              <a:ext cx="3238558" cy="422885"/>
            </a:xfrm>
            <a:prstGeom prst="roundRect">
              <a:avLst>
                <a:gd name="adj" fmla="val 31995"/>
              </a:avLst>
            </a:prstGeom>
            <a:solidFill>
              <a:srgbClr val="F0EAF3"/>
            </a:solidFill>
            <a:ln w="12700">
              <a:solidFill>
                <a:srgbClr val="834A84"/>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lstStyle/>
            <a:p>
              <a:pPr algn="ctr" defTabSz="309563">
                <a:lnSpc>
                  <a:spcPct val="100000"/>
                </a:lnSpc>
                <a:spcBef>
                  <a:spcPts val="0"/>
                </a:spcBef>
                <a:defRPr sz="2400">
                  <a:latin typeface="Helvetica Neue Medium"/>
                  <a:ea typeface="Helvetica Neue Medium"/>
                  <a:cs typeface="Helvetica Neue Medium"/>
                  <a:sym typeface="Helvetica Neue Medium"/>
                </a:defRPr>
              </a:pPr>
              <a:r>
                <a:rPr sz="1200" dirty="0">
                  <a:latin typeface="Helvetica" pitchFamily="2" charset="0"/>
                </a:rPr>
                <a:t>ADD or SUBSTITUTE AHA</a:t>
              </a:r>
              <a:r>
                <a:rPr sz="1200" baseline="31999" dirty="0">
                  <a:latin typeface="Helvetica" pitchFamily="2" charset="0"/>
                </a:rPr>
                <a:t>3</a:t>
              </a:r>
            </a:p>
            <a:p>
              <a:pPr algn="ctr" defTabSz="309563">
                <a:lnSpc>
                  <a:spcPct val="100000"/>
                </a:lnSpc>
                <a:spcBef>
                  <a:spcPts val="0"/>
                </a:spcBef>
                <a:defRPr sz="2400">
                  <a:latin typeface="Helvetica Neue Medium"/>
                  <a:ea typeface="Helvetica Neue Medium"/>
                  <a:cs typeface="Helvetica Neue Medium"/>
                  <a:sym typeface="Helvetica Neue Medium"/>
                </a:defRPr>
              </a:pPr>
              <a:r>
                <a:rPr sz="1200" dirty="0">
                  <a:latin typeface="Helvetica" pitchFamily="2" charset="0"/>
                </a:rPr>
                <a:t>according to clinical priorities</a:t>
              </a:r>
              <a:r>
                <a:rPr sz="1200" baseline="31999" dirty="0">
                  <a:latin typeface="Helvetica" pitchFamily="2" charset="0"/>
                </a:rPr>
                <a:t>4</a:t>
              </a:r>
            </a:p>
            <a:p>
              <a:pPr algn="ctr" defTabSz="309563">
                <a:lnSpc>
                  <a:spcPct val="100000"/>
                </a:lnSpc>
                <a:spcBef>
                  <a:spcPts val="0"/>
                </a:spcBef>
                <a:defRPr sz="2400">
                  <a:latin typeface="Helvetica Neue Medium"/>
                  <a:ea typeface="Helvetica Neue Medium"/>
                  <a:cs typeface="Helvetica Neue Medium"/>
                  <a:sym typeface="Helvetica Neue Medium"/>
                </a:defRPr>
              </a:pPr>
              <a:r>
                <a:rPr sz="600" dirty="0">
                  <a:latin typeface="Helvetica" pitchFamily="2" charset="0"/>
                </a:rPr>
                <a:t>start insulin for symptomatic hyperglycemia and/or metabolic decompensation (fig 3)</a:t>
              </a:r>
            </a:p>
          </p:txBody>
        </p:sp>
        <p:cxnSp>
          <p:nvCxnSpPr>
            <p:cNvPr id="12" name="Connection Line">
              <a:extLst>
                <a:ext uri="{FF2B5EF4-FFF2-40B4-BE49-F238E27FC236}">
                  <a16:creationId xmlns:a16="http://schemas.microsoft.com/office/drawing/2014/main" xmlns="" id="{D7165358-1BD6-0D46-B4AB-C77825C24D72}"/>
                </a:ext>
              </a:extLst>
            </p:cNvPr>
            <p:cNvCxnSpPr>
              <a:cxnSpLocks/>
              <a:stCxn id="8" idx="2"/>
              <a:endCxn id="11" idx="0"/>
            </p:cNvCxnSpPr>
            <p:nvPr/>
          </p:nvCxnSpPr>
          <p:spPr>
            <a:xfrm flipH="1">
              <a:off x="6777832" y="2016751"/>
              <a:ext cx="3" cy="129956"/>
            </a:xfrm>
            <a:prstGeom prst="straightConnector1">
              <a:avLst/>
            </a:prstGeom>
            <a:ln w="12700">
              <a:solidFill>
                <a:srgbClr val="000000"/>
              </a:solidFill>
              <a:miter lim="400000"/>
              <a:tailEnd type="triangle"/>
            </a:ln>
          </p:spPr>
        </p:cxnSp>
        <p:cxnSp>
          <p:nvCxnSpPr>
            <p:cNvPr id="13" name="Connection Line">
              <a:extLst>
                <a:ext uri="{FF2B5EF4-FFF2-40B4-BE49-F238E27FC236}">
                  <a16:creationId xmlns:a16="http://schemas.microsoft.com/office/drawing/2014/main" xmlns="" id="{F92EC59F-2795-374D-89F2-AFA07267C02E}"/>
                </a:ext>
              </a:extLst>
            </p:cNvPr>
            <p:cNvCxnSpPr>
              <a:cxnSpLocks/>
              <a:stCxn id="9" idx="2"/>
              <a:endCxn id="10" idx="0"/>
            </p:cNvCxnSpPr>
            <p:nvPr/>
          </p:nvCxnSpPr>
          <p:spPr>
            <a:xfrm flipH="1">
              <a:off x="2886788" y="2019165"/>
              <a:ext cx="1" cy="127672"/>
            </a:xfrm>
            <a:prstGeom prst="straightConnector1">
              <a:avLst/>
            </a:prstGeom>
            <a:ln w="12700">
              <a:solidFill>
                <a:srgbClr val="000000"/>
              </a:solidFill>
              <a:miter lim="400000"/>
              <a:tailEnd type="triangle"/>
            </a:ln>
          </p:spPr>
        </p:cxnSp>
      </p:grpSp>
      <p:sp>
        <p:nvSpPr>
          <p:cNvPr id="36" name="Rectangle 35">
            <a:extLst>
              <a:ext uri="{FF2B5EF4-FFF2-40B4-BE49-F238E27FC236}">
                <a16:creationId xmlns:a16="http://schemas.microsoft.com/office/drawing/2014/main" xmlns="" id="{F389FA88-9DF6-BB41-90B3-8DDA9A56DB11}"/>
              </a:ext>
            </a:extLst>
          </p:cNvPr>
          <p:cNvSpPr/>
          <p:nvPr/>
        </p:nvSpPr>
        <p:spPr>
          <a:xfrm>
            <a:off x="2483768" y="4420741"/>
            <a:ext cx="4008638" cy="738664"/>
          </a:xfrm>
          <a:prstGeom prst="rect">
            <a:avLst/>
          </a:prstGeom>
        </p:spPr>
        <p:txBody>
          <a:bodyPr wrap="square" lIns="72000">
            <a:spAutoFit/>
          </a:bodyPr>
          <a:lstStyle/>
          <a:p>
            <a:pPr marL="166688" indent="-166688">
              <a:lnSpc>
                <a:spcPct val="100000"/>
              </a:lnSpc>
              <a:buSzPct val="100000"/>
              <a:buAutoNum type="arabicPeriod"/>
              <a:defRPr sz="1400"/>
            </a:pPr>
            <a:r>
              <a:rPr lang="en-CA" sz="600" dirty="0"/>
              <a:t>Changes in clinical status may necessitate adjustment of glycemic targets and/or deprescribing</a:t>
            </a:r>
          </a:p>
          <a:p>
            <a:pPr marL="166688" indent="-166688">
              <a:lnSpc>
                <a:spcPct val="100000"/>
              </a:lnSpc>
              <a:buSzPct val="100000"/>
              <a:buAutoNum type="arabicPeriod"/>
              <a:defRPr sz="1400"/>
            </a:pPr>
            <a:r>
              <a:rPr lang="en-CA" sz="600" dirty="0"/>
              <a:t>Tobacco use; dyslipidemia (use of lipid modifying therapy or a documented untreated LDL ≥3.4 mmol/L, or HDL-C &lt;1.0 mmol/L for men and &lt;1.3 mmol/L for women, or triglycerides ≥2.3 mmol/L); or hypertension (use of blood pressure drug or untreated SBP ≥140 mm Hg or DBP ≥95 mmHg)</a:t>
            </a:r>
          </a:p>
          <a:p>
            <a:pPr marL="166688" indent="-166688">
              <a:lnSpc>
                <a:spcPct val="100000"/>
              </a:lnSpc>
              <a:buSzPct val="100000"/>
              <a:buAutoNum type="arabicPeriod"/>
              <a:defRPr sz="1400"/>
            </a:pPr>
            <a:r>
              <a:rPr lang="en-CA" sz="600" dirty="0"/>
              <a:t>All AHA’s have Grade A evidence for effectiveness to reduce blood glucose levels</a:t>
            </a:r>
          </a:p>
          <a:p>
            <a:pPr marL="166688" indent="-166688">
              <a:lnSpc>
                <a:spcPct val="100000"/>
              </a:lnSpc>
              <a:buSzPct val="100000"/>
              <a:buAutoNum type="arabicPeriod"/>
              <a:defRPr sz="1400"/>
            </a:pPr>
            <a:r>
              <a:rPr lang="en-CA" sz="600" dirty="0"/>
              <a:t>Consider degree of hyperglycemia, costs and coverage, renal function, comorbidity, side effect profile, and potential for pregnancy</a:t>
            </a:r>
          </a:p>
        </p:txBody>
      </p:sp>
      <p:cxnSp>
        <p:nvCxnSpPr>
          <p:cNvPr id="18" name="Straight Arrow Connector 17">
            <a:extLst>
              <a:ext uri="{FF2B5EF4-FFF2-40B4-BE49-F238E27FC236}">
                <a16:creationId xmlns:a16="http://schemas.microsoft.com/office/drawing/2014/main" xmlns="" id="{AFDB86A7-446D-314D-940C-D4C164C40126}"/>
              </a:ext>
            </a:extLst>
          </p:cNvPr>
          <p:cNvCxnSpPr>
            <a:cxnSpLocks/>
          </p:cNvCxnSpPr>
          <p:nvPr/>
        </p:nvCxnSpPr>
        <p:spPr>
          <a:xfrm>
            <a:off x="539552" y="3186545"/>
            <a:ext cx="24532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xmlns="" id="{A28F30F5-1BFE-D34A-B1CD-EF41E6423DC4}"/>
              </a:ext>
            </a:extLst>
          </p:cNvPr>
          <p:cNvSpPr txBox="1"/>
          <p:nvPr/>
        </p:nvSpPr>
        <p:spPr>
          <a:xfrm>
            <a:off x="-17534" y="2976745"/>
            <a:ext cx="773110" cy="369332"/>
          </a:xfrm>
          <a:prstGeom prst="rect">
            <a:avLst/>
          </a:prstGeom>
          <a:noFill/>
        </p:spPr>
        <p:txBody>
          <a:bodyPr wrap="square" rtlCol="0">
            <a:spAutoFit/>
          </a:bodyPr>
          <a:lstStyle/>
          <a:p>
            <a:r>
              <a:rPr lang="en-US" b="1" dirty="0">
                <a:solidFill>
                  <a:srgbClr val="FF0000"/>
                </a:solidFill>
              </a:rPr>
              <a:t>NEW</a:t>
            </a:r>
          </a:p>
        </p:txBody>
      </p:sp>
      <p:cxnSp>
        <p:nvCxnSpPr>
          <p:cNvPr id="24" name="Straight Arrow Connector 23">
            <a:extLst>
              <a:ext uri="{FF2B5EF4-FFF2-40B4-BE49-F238E27FC236}">
                <a16:creationId xmlns:a16="http://schemas.microsoft.com/office/drawing/2014/main" xmlns="" id="{18D00A29-2E11-0F47-A458-A73126288D74}"/>
              </a:ext>
            </a:extLst>
          </p:cNvPr>
          <p:cNvCxnSpPr>
            <a:cxnSpLocks/>
          </p:cNvCxnSpPr>
          <p:nvPr/>
        </p:nvCxnSpPr>
        <p:spPr>
          <a:xfrm>
            <a:off x="539552" y="3939902"/>
            <a:ext cx="24532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xmlns="" id="{B3FE607E-457F-F745-8AAE-07594838BDFF}"/>
              </a:ext>
            </a:extLst>
          </p:cNvPr>
          <p:cNvSpPr txBox="1"/>
          <p:nvPr/>
        </p:nvSpPr>
        <p:spPr>
          <a:xfrm>
            <a:off x="-18700" y="3726811"/>
            <a:ext cx="773110" cy="369332"/>
          </a:xfrm>
          <a:prstGeom prst="rect">
            <a:avLst/>
          </a:prstGeom>
          <a:noFill/>
        </p:spPr>
        <p:txBody>
          <a:bodyPr wrap="square" rtlCol="0">
            <a:spAutoFit/>
          </a:bodyPr>
          <a:lstStyle/>
          <a:p>
            <a:r>
              <a:rPr lang="en-US" b="1" dirty="0">
                <a:solidFill>
                  <a:srgbClr val="FF0000"/>
                </a:solidFill>
              </a:rPr>
              <a:t>NEW</a:t>
            </a:r>
          </a:p>
        </p:txBody>
      </p:sp>
      <p:cxnSp>
        <p:nvCxnSpPr>
          <p:cNvPr id="26" name="Straight Arrow Connector 25">
            <a:extLst>
              <a:ext uri="{FF2B5EF4-FFF2-40B4-BE49-F238E27FC236}">
                <a16:creationId xmlns:a16="http://schemas.microsoft.com/office/drawing/2014/main" xmlns="" id="{8A3BAF36-8647-904F-A360-7B79FE4F5DB7}"/>
              </a:ext>
            </a:extLst>
          </p:cNvPr>
          <p:cNvCxnSpPr>
            <a:cxnSpLocks/>
          </p:cNvCxnSpPr>
          <p:nvPr/>
        </p:nvCxnSpPr>
        <p:spPr>
          <a:xfrm flipH="1">
            <a:off x="6185170" y="1675200"/>
            <a:ext cx="24938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xmlns="" id="{3773B8FE-C3AE-2D41-BFDD-A7C84E14E051}"/>
              </a:ext>
            </a:extLst>
          </p:cNvPr>
          <p:cNvSpPr txBox="1"/>
          <p:nvPr/>
        </p:nvSpPr>
        <p:spPr>
          <a:xfrm>
            <a:off x="6386538" y="1475549"/>
            <a:ext cx="733123" cy="369332"/>
          </a:xfrm>
          <a:prstGeom prst="rect">
            <a:avLst/>
          </a:prstGeom>
          <a:noFill/>
        </p:spPr>
        <p:txBody>
          <a:bodyPr wrap="square" rtlCol="0">
            <a:spAutoFit/>
          </a:bodyPr>
          <a:lstStyle/>
          <a:p>
            <a:r>
              <a:rPr lang="en-US" b="1" dirty="0">
                <a:solidFill>
                  <a:srgbClr val="FF0000"/>
                </a:solidFill>
              </a:rPr>
              <a:t>NEW</a:t>
            </a:r>
          </a:p>
        </p:txBody>
      </p:sp>
      <p:sp>
        <p:nvSpPr>
          <p:cNvPr id="17" name="Title 16">
            <a:extLst>
              <a:ext uri="{FF2B5EF4-FFF2-40B4-BE49-F238E27FC236}">
                <a16:creationId xmlns:a16="http://schemas.microsoft.com/office/drawing/2014/main" xmlns="" id="{B56114D4-A3C4-6845-968A-10065CDF8CDC}"/>
              </a:ext>
            </a:extLst>
          </p:cNvPr>
          <p:cNvSpPr>
            <a:spLocks noGrp="1"/>
          </p:cNvSpPr>
          <p:nvPr>
            <p:ph type="title"/>
          </p:nvPr>
        </p:nvSpPr>
        <p:spPr/>
        <p:txBody>
          <a:bodyPr>
            <a:normAutofit/>
          </a:bodyPr>
          <a:lstStyle/>
          <a:p>
            <a:r>
              <a:rPr lang="en-US" sz="2400" kern="0" dirty="0">
                <a:latin typeface="Open Sans"/>
                <a:cs typeface="Arial" charset="0"/>
                <a:sym typeface="Open Sans"/>
              </a:rPr>
              <a:t>Update: Reviewing, Adjusting or Advancing Therapy</a:t>
            </a:r>
            <a:endParaRPr lang="en-US" sz="2400" dirty="0"/>
          </a:p>
        </p:txBody>
      </p:sp>
      <p:sp>
        <p:nvSpPr>
          <p:cNvPr id="28" name="Shape 381">
            <a:extLst>
              <a:ext uri="{FF2B5EF4-FFF2-40B4-BE49-F238E27FC236}">
                <a16:creationId xmlns:a16="http://schemas.microsoft.com/office/drawing/2014/main" xmlns="" id="{C61FD6ED-57D7-4047-8F6E-3199C3C6459C}"/>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2569594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76959696-A918-FD4E-BEE8-19717C87FDE4}"/>
              </a:ext>
            </a:extLst>
          </p:cNvPr>
          <p:cNvPicPr>
            <a:picLocks noChangeAspect="1"/>
          </p:cNvPicPr>
          <p:nvPr/>
        </p:nvPicPr>
        <p:blipFill rotWithShape="1">
          <a:blip r:embed="rId3" cstate="print"/>
          <a:srcRect t="1845"/>
          <a:stretch/>
        </p:blipFill>
        <p:spPr>
          <a:xfrm>
            <a:off x="905165" y="984234"/>
            <a:ext cx="6719596" cy="3510813"/>
          </a:xfrm>
          <a:prstGeom prst="rect">
            <a:avLst/>
          </a:prstGeom>
        </p:spPr>
      </p:pic>
      <p:pic>
        <p:nvPicPr>
          <p:cNvPr id="5" name="Picture 4">
            <a:extLst>
              <a:ext uri="{FF2B5EF4-FFF2-40B4-BE49-F238E27FC236}">
                <a16:creationId xmlns:a16="http://schemas.microsoft.com/office/drawing/2014/main" xmlns="" id="{1EEF5D14-1616-6E4C-8CA2-CD489C5C96D9}"/>
              </a:ext>
            </a:extLst>
          </p:cNvPr>
          <p:cNvPicPr>
            <a:picLocks noChangeAspect="1"/>
          </p:cNvPicPr>
          <p:nvPr/>
        </p:nvPicPr>
        <p:blipFill>
          <a:blip r:embed="rId4" cstate="print"/>
          <a:stretch>
            <a:fillRect/>
          </a:stretch>
        </p:blipFill>
        <p:spPr>
          <a:xfrm>
            <a:off x="1918223" y="4821790"/>
            <a:ext cx="4469354" cy="342248"/>
          </a:xfrm>
          <a:prstGeom prst="rect">
            <a:avLst/>
          </a:prstGeom>
        </p:spPr>
      </p:pic>
      <p:sp>
        <p:nvSpPr>
          <p:cNvPr id="6" name="TextBox 5">
            <a:extLst>
              <a:ext uri="{FF2B5EF4-FFF2-40B4-BE49-F238E27FC236}">
                <a16:creationId xmlns:a16="http://schemas.microsoft.com/office/drawing/2014/main" xmlns="" id="{EA49B277-889A-C645-A05E-D9FF1C4FBB04}"/>
              </a:ext>
            </a:extLst>
          </p:cNvPr>
          <p:cNvSpPr txBox="1"/>
          <p:nvPr/>
        </p:nvSpPr>
        <p:spPr>
          <a:xfrm>
            <a:off x="3015343" y="1491630"/>
            <a:ext cx="4508985" cy="400110"/>
          </a:xfrm>
          <a:prstGeom prst="rect">
            <a:avLst/>
          </a:prstGeom>
          <a:solidFill>
            <a:srgbClr val="00B0F0"/>
          </a:solidFill>
          <a:ln>
            <a:solidFill>
              <a:schemeClr val="tx1"/>
            </a:solidFill>
          </a:ln>
        </p:spPr>
        <p:txBody>
          <a:bodyPr wrap="square" rtlCol="0">
            <a:spAutoFit/>
          </a:bodyPr>
          <a:lstStyle/>
          <a:p>
            <a:pPr algn="ctr"/>
            <a:r>
              <a:rPr lang="en-US" sz="2000" b="1" dirty="0"/>
              <a:t>POPULATION</a:t>
            </a:r>
          </a:p>
        </p:txBody>
      </p:sp>
      <p:sp>
        <p:nvSpPr>
          <p:cNvPr id="7" name="TextBox 6">
            <a:extLst>
              <a:ext uri="{FF2B5EF4-FFF2-40B4-BE49-F238E27FC236}">
                <a16:creationId xmlns:a16="http://schemas.microsoft.com/office/drawing/2014/main" xmlns="" id="{7079EF62-6662-1A4D-8B23-8CCD3FC4C500}"/>
              </a:ext>
            </a:extLst>
          </p:cNvPr>
          <p:cNvSpPr txBox="1"/>
          <p:nvPr/>
        </p:nvSpPr>
        <p:spPr>
          <a:xfrm rot="16200000">
            <a:off x="-607602" y="2822100"/>
            <a:ext cx="2838437" cy="400110"/>
          </a:xfrm>
          <a:prstGeom prst="rect">
            <a:avLst/>
          </a:prstGeom>
          <a:solidFill>
            <a:schemeClr val="accent3"/>
          </a:solidFill>
          <a:ln>
            <a:solidFill>
              <a:schemeClr val="tx1"/>
            </a:solidFill>
          </a:ln>
        </p:spPr>
        <p:txBody>
          <a:bodyPr wrap="square" rtlCol="0">
            <a:spAutoFit/>
          </a:bodyPr>
          <a:lstStyle/>
          <a:p>
            <a:pPr algn="ctr"/>
            <a:r>
              <a:rPr lang="en-US" sz="2000" b="1" dirty="0"/>
              <a:t>OUTCOME</a:t>
            </a:r>
          </a:p>
        </p:txBody>
      </p:sp>
      <p:sp>
        <p:nvSpPr>
          <p:cNvPr id="8" name="Title 7">
            <a:extLst>
              <a:ext uri="{FF2B5EF4-FFF2-40B4-BE49-F238E27FC236}">
                <a16:creationId xmlns:a16="http://schemas.microsoft.com/office/drawing/2014/main" xmlns="" id="{5762BAD6-5F7E-144B-8642-FFE2E54EAAE4}"/>
              </a:ext>
            </a:extLst>
          </p:cNvPr>
          <p:cNvSpPr>
            <a:spLocks noGrp="1"/>
          </p:cNvSpPr>
          <p:nvPr>
            <p:ph type="title"/>
          </p:nvPr>
        </p:nvSpPr>
        <p:spPr/>
        <p:txBody>
          <a:bodyPr>
            <a:noAutofit/>
          </a:bodyPr>
          <a:lstStyle/>
          <a:p>
            <a:r>
              <a:rPr lang="en-US" sz="2400" kern="0" dirty="0">
                <a:latin typeface="Open Sans"/>
                <a:cs typeface="Arial" charset="0"/>
                <a:sym typeface="Open Sans"/>
              </a:rPr>
              <a:t>Update: For People with ASCVD, CKD or HF, </a:t>
            </a:r>
            <a:br>
              <a:rPr lang="en-US" sz="2400" kern="0" dirty="0">
                <a:latin typeface="Open Sans"/>
                <a:cs typeface="Arial" charset="0"/>
                <a:sym typeface="Open Sans"/>
              </a:rPr>
            </a:br>
            <a:r>
              <a:rPr lang="en-US" sz="2400" kern="0" dirty="0">
                <a:latin typeface="Open Sans"/>
                <a:cs typeface="Arial" charset="0"/>
                <a:sym typeface="Open Sans"/>
              </a:rPr>
              <a:t>OR &gt;60yrs and 2 CV risk factors</a:t>
            </a:r>
            <a:endParaRPr lang="en-US" sz="2400" dirty="0"/>
          </a:p>
        </p:txBody>
      </p:sp>
      <p:sp>
        <p:nvSpPr>
          <p:cNvPr id="9" name="Shape 381">
            <a:extLst>
              <a:ext uri="{FF2B5EF4-FFF2-40B4-BE49-F238E27FC236}">
                <a16:creationId xmlns:a16="http://schemas.microsoft.com/office/drawing/2014/main" xmlns="" id="{03CB4B28-8F21-014A-8257-377571EE4617}"/>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1171176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16E17B5-4A98-2246-895A-DCEA2EF1C49F}"/>
              </a:ext>
            </a:extLst>
          </p:cNvPr>
          <p:cNvPicPr>
            <a:picLocks noChangeAspect="1"/>
          </p:cNvPicPr>
          <p:nvPr/>
        </p:nvPicPr>
        <p:blipFill>
          <a:blip r:embed="rId3" cstate="print"/>
          <a:stretch>
            <a:fillRect/>
          </a:stretch>
        </p:blipFill>
        <p:spPr>
          <a:xfrm>
            <a:off x="542041" y="51470"/>
            <a:ext cx="8059917" cy="4615222"/>
          </a:xfrm>
          <a:prstGeom prst="rect">
            <a:avLst/>
          </a:prstGeom>
        </p:spPr>
      </p:pic>
      <p:sp>
        <p:nvSpPr>
          <p:cNvPr id="4" name="Rectangle 3">
            <a:extLst>
              <a:ext uri="{FF2B5EF4-FFF2-40B4-BE49-F238E27FC236}">
                <a16:creationId xmlns:a16="http://schemas.microsoft.com/office/drawing/2014/main" xmlns="" id="{BB670A11-96D9-DC4F-ACBA-E5F36B75B166}"/>
              </a:ext>
            </a:extLst>
          </p:cNvPr>
          <p:cNvSpPr/>
          <p:nvPr/>
        </p:nvSpPr>
        <p:spPr>
          <a:xfrm>
            <a:off x="5420412" y="569944"/>
            <a:ext cx="3181546" cy="4025246"/>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xmlns="" id="{E4909E28-6202-0F49-AD3B-9453A8E02964}"/>
              </a:ext>
            </a:extLst>
          </p:cNvPr>
          <p:cNvSpPr/>
          <p:nvPr/>
        </p:nvSpPr>
        <p:spPr>
          <a:xfrm>
            <a:off x="560896" y="4340666"/>
            <a:ext cx="4878369" cy="263951"/>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29242ED1-B533-F54C-AA50-B43A8185C606}"/>
              </a:ext>
            </a:extLst>
          </p:cNvPr>
          <p:cNvSpPr/>
          <p:nvPr/>
        </p:nvSpPr>
        <p:spPr>
          <a:xfrm>
            <a:off x="560896" y="3738927"/>
            <a:ext cx="4878369" cy="263951"/>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xmlns="" id="{D5EEBF42-1BFB-C843-8266-70C4E3EB9E7B}"/>
              </a:ext>
            </a:extLst>
          </p:cNvPr>
          <p:cNvSpPr/>
          <p:nvPr/>
        </p:nvSpPr>
        <p:spPr>
          <a:xfrm>
            <a:off x="3242821" y="569944"/>
            <a:ext cx="707010" cy="235231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xmlns="" id="{BEB8F933-9525-6548-9EE3-5FADAB4C564D}"/>
              </a:ext>
            </a:extLst>
          </p:cNvPr>
          <p:cNvSpPr/>
          <p:nvPr/>
        </p:nvSpPr>
        <p:spPr>
          <a:xfrm>
            <a:off x="1940536" y="1109609"/>
            <a:ext cx="1208017" cy="18126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xmlns="" id="{C7DCB947-CEA5-9449-864D-4064037FF7DB}"/>
              </a:ext>
            </a:extLst>
          </p:cNvPr>
          <p:cNvSpPr txBox="1"/>
          <p:nvPr/>
        </p:nvSpPr>
        <p:spPr>
          <a:xfrm>
            <a:off x="5497869" y="2010325"/>
            <a:ext cx="3045516" cy="523220"/>
          </a:xfrm>
          <a:prstGeom prst="rect">
            <a:avLst/>
          </a:prstGeom>
          <a:noFill/>
        </p:spPr>
        <p:txBody>
          <a:bodyPr wrap="square" rtlCol="0">
            <a:spAutoFit/>
          </a:bodyPr>
          <a:lstStyle/>
          <a:p>
            <a:r>
              <a:rPr lang="en-US" dirty="0"/>
              <a:t>Both GLP1-RA &amp; SGLT2i reduce risk of MACE</a:t>
            </a:r>
          </a:p>
        </p:txBody>
      </p:sp>
      <p:sp>
        <p:nvSpPr>
          <p:cNvPr id="12" name="Rectangle 11">
            <a:extLst>
              <a:ext uri="{FF2B5EF4-FFF2-40B4-BE49-F238E27FC236}">
                <a16:creationId xmlns:a16="http://schemas.microsoft.com/office/drawing/2014/main" xmlns="" id="{F4B245DB-99FE-F645-B764-10AEF2CDBE0A}"/>
              </a:ext>
            </a:extLst>
          </p:cNvPr>
          <p:cNvSpPr/>
          <p:nvPr/>
        </p:nvSpPr>
        <p:spPr>
          <a:xfrm>
            <a:off x="1939841" y="3134912"/>
            <a:ext cx="1208017" cy="60401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528689E5-D106-164E-B005-1F0380CEBD30}"/>
              </a:ext>
            </a:extLst>
          </p:cNvPr>
          <p:cNvSpPr/>
          <p:nvPr/>
        </p:nvSpPr>
        <p:spPr>
          <a:xfrm>
            <a:off x="3242821" y="3148274"/>
            <a:ext cx="707010" cy="5906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2D529D52-7E4A-B344-BC41-51923E0275E6}"/>
              </a:ext>
            </a:extLst>
          </p:cNvPr>
          <p:cNvSpPr/>
          <p:nvPr/>
        </p:nvSpPr>
        <p:spPr>
          <a:xfrm>
            <a:off x="557727" y="4039796"/>
            <a:ext cx="4878369" cy="263951"/>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xmlns="" id="{6E8FAAA1-5218-D44B-AD35-EF7F3C4EC578}"/>
              </a:ext>
            </a:extLst>
          </p:cNvPr>
          <p:cNvSpPr txBox="1"/>
          <p:nvPr/>
        </p:nvSpPr>
        <p:spPr>
          <a:xfrm>
            <a:off x="-1" y="-567"/>
            <a:ext cx="5940153" cy="369332"/>
          </a:xfrm>
          <a:prstGeom prst="rect">
            <a:avLst/>
          </a:prstGeom>
          <a:solidFill>
            <a:schemeClr val="accent3"/>
          </a:solidFill>
        </p:spPr>
        <p:txBody>
          <a:bodyPr wrap="square" rtlCol="0">
            <a:spAutoFit/>
          </a:bodyPr>
          <a:lstStyle/>
          <a:p>
            <a:r>
              <a:rPr lang="en-US" dirty="0"/>
              <a:t>Summary of Outcome Trials Showing Cardiorenal Benefits</a:t>
            </a:r>
          </a:p>
        </p:txBody>
      </p:sp>
      <p:sp>
        <p:nvSpPr>
          <p:cNvPr id="20" name="Rectangle 19">
            <a:extLst>
              <a:ext uri="{FF2B5EF4-FFF2-40B4-BE49-F238E27FC236}">
                <a16:creationId xmlns:a16="http://schemas.microsoft.com/office/drawing/2014/main" xmlns="" id="{56A38483-E002-DD49-AF3A-7B9CB2DF3E57}"/>
              </a:ext>
            </a:extLst>
          </p:cNvPr>
          <p:cNvSpPr/>
          <p:nvPr/>
        </p:nvSpPr>
        <p:spPr>
          <a:xfrm>
            <a:off x="5479394" y="813081"/>
            <a:ext cx="2927551" cy="954107"/>
          </a:xfrm>
          <a:prstGeom prst="rect">
            <a:avLst/>
          </a:prstGeom>
        </p:spPr>
        <p:txBody>
          <a:bodyPr wrap="square">
            <a:spAutoFit/>
          </a:bodyPr>
          <a:lstStyle/>
          <a:p>
            <a:r>
              <a:rPr lang="en-US" sz="2800" dirty="0"/>
              <a:t>For People with T2D and ASCVD</a:t>
            </a:r>
          </a:p>
        </p:txBody>
      </p:sp>
      <p:sp>
        <p:nvSpPr>
          <p:cNvPr id="21" name="Shape 381">
            <a:extLst>
              <a:ext uri="{FF2B5EF4-FFF2-40B4-BE49-F238E27FC236}">
                <a16:creationId xmlns:a16="http://schemas.microsoft.com/office/drawing/2014/main" xmlns="" id="{33431D50-4735-6349-B9B8-771EB0257B56}"/>
              </a:ext>
            </a:extLst>
          </p:cNvPr>
          <p:cNvSpPr>
            <a:spLocks noChangeArrowheads="1"/>
          </p:cNvSpPr>
          <p:nvPr/>
        </p:nvSpPr>
        <p:spPr bwMode="auto">
          <a:xfrm>
            <a:off x="8305800" y="2727"/>
            <a:ext cx="838200" cy="307777"/>
          </a:xfrm>
          <a:prstGeom prst="wave">
            <a:avLst>
              <a:gd name="adj1" fmla="val 583"/>
              <a:gd name="adj2" fmla="val 0"/>
            </a:avLst>
          </a:prstGeom>
          <a:solidFill>
            <a:srgbClr val="0050A2"/>
          </a:solidFill>
          <a:ln w="9525">
            <a:solidFill>
              <a:srgbClr val="0050A2"/>
            </a:solidFill>
            <a:miter lim="800000"/>
            <a:headEnd/>
            <a:tailEnd/>
          </a:ln>
        </p:spPr>
        <p:txBody>
          <a:bodyPr lIns="45700" tIns="0" rIns="0" bIns="0"/>
          <a:lstStyle/>
          <a:p>
            <a:pPr indent="-127000" algn="ctr">
              <a:buClr>
                <a:srgbClr val="FFFFFF"/>
              </a:buClr>
              <a:buSzPct val="100000"/>
              <a:buFont typeface="Arial" charset="0"/>
              <a:buNone/>
            </a:pPr>
            <a:r>
              <a:rPr lang="en-US" sz="2000" b="1" dirty="0">
                <a:solidFill>
                  <a:srgbClr val="FFFFFF"/>
                </a:solidFill>
              </a:rPr>
              <a:t>2020</a:t>
            </a:r>
          </a:p>
        </p:txBody>
      </p:sp>
    </p:spTree>
    <p:extLst>
      <p:ext uri="{BB962C8B-B14F-4D97-AF65-F5344CB8AC3E}">
        <p14:creationId xmlns:p14="http://schemas.microsoft.com/office/powerpoint/2010/main" val="3147109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0.2|21.3|10.3|8.4|49.5"/>
</p:tagLst>
</file>

<file path=ppt/theme/theme1.xml><?xml version="1.0" encoding="utf-8"?>
<a:theme xmlns:a="http://schemas.openxmlformats.org/drawingml/2006/main" name="Office Them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11516</TotalTime>
  <Words>3621</Words>
  <Application>Microsoft Office PowerPoint</Application>
  <PresentationFormat>On-screen Show (16:9)</PresentationFormat>
  <Paragraphs>468</Paragraphs>
  <Slides>43</Slides>
  <Notes>39</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Key Changes</vt:lpstr>
      <vt:lpstr>Unchanged: Pharmacotherapy Checklist</vt:lpstr>
      <vt:lpstr>Unchanged: Initial choice of therapy</vt:lpstr>
      <vt:lpstr>At Diagnosis of Type 2 Diabetes</vt:lpstr>
      <vt:lpstr>Unchanged: Initial choice of therapy</vt:lpstr>
      <vt:lpstr>Update: Reviewing, Adjusting or Advancing Therapy</vt:lpstr>
      <vt:lpstr>Update: For People with ASCVD, CKD or HF,  OR &gt;60yrs and 2 CV risk factors</vt:lpstr>
      <vt:lpstr>PowerPoint Presentation</vt:lpstr>
      <vt:lpstr>T2DM and ASCVD: % Risk Reduction for MACE in meta-analyses of CVOT</vt:lpstr>
      <vt:lpstr>PowerPoint Presentation</vt:lpstr>
      <vt:lpstr>T2DM and CKD: % Risk Reduction in Progression of Nephropathy in CVOT meta-analyses </vt:lpstr>
      <vt:lpstr>PowerPoint Presentation</vt:lpstr>
      <vt:lpstr>T2DM and Heart Failure: % Risk Reduction for HHF in meta-analyses of CVOT</vt:lpstr>
      <vt:lpstr>PowerPoint Presentation</vt:lpstr>
      <vt:lpstr>T2DM and Risk Factors:  % Risk Reduction for MACE in REWIND and DECLARE</vt:lpstr>
      <vt:lpstr>T2DM and Risk Factors only:  % Risk Reduction for MACE in meta-analyses of CVOT</vt:lpstr>
      <vt:lpstr>SGLT2i in T2DM with Risk Factors Only: % Risk Reduction in meta-analysis of CVOT</vt:lpstr>
      <vt:lpstr>Update: Reviewing, Adjusting or Advancing Therapy</vt:lpstr>
      <vt:lpstr>Where additional glucose lowering is required</vt:lpstr>
      <vt:lpstr>Clinical factors to consider when selecting AHAs</vt:lpstr>
      <vt:lpstr>AHA with low risk for hypoglycemia and weight gain</vt:lpstr>
      <vt:lpstr>AHA with low risk for hypoglycemia and weight gain</vt:lpstr>
      <vt:lpstr>AHA with risk for hypoglycemia and/or weight gain</vt:lpstr>
      <vt:lpstr>Starting or Advancing Insulin in T2DM</vt:lpstr>
      <vt:lpstr>Key Messages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CDA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Alarica Fernandes</dc:creator>
  <cp:lastModifiedBy>Joanne Lewis</cp:lastModifiedBy>
  <cp:revision>117</cp:revision>
  <dcterms:created xsi:type="dcterms:W3CDTF">2016-07-13T19:02:46Z</dcterms:created>
  <dcterms:modified xsi:type="dcterms:W3CDTF">2022-11-04T13:17:07Z</dcterms:modified>
</cp:coreProperties>
</file>