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7"/>
  </p:notesMasterIdLst>
  <p:handoutMasterIdLst>
    <p:handoutMasterId r:id="rId38"/>
  </p:handoutMasterIdLst>
  <p:sldIdLst>
    <p:sldId id="368" r:id="rId3"/>
    <p:sldId id="401" r:id="rId4"/>
    <p:sldId id="289" r:id="rId5"/>
    <p:sldId id="370" r:id="rId6"/>
    <p:sldId id="371" r:id="rId7"/>
    <p:sldId id="372" r:id="rId8"/>
    <p:sldId id="373" r:id="rId9"/>
    <p:sldId id="374" r:id="rId10"/>
    <p:sldId id="375" r:id="rId11"/>
    <p:sldId id="376" r:id="rId12"/>
    <p:sldId id="396" r:id="rId13"/>
    <p:sldId id="397" r:id="rId14"/>
    <p:sldId id="379" r:id="rId15"/>
    <p:sldId id="380" r:id="rId16"/>
    <p:sldId id="381" r:id="rId17"/>
    <p:sldId id="382" r:id="rId18"/>
    <p:sldId id="383" r:id="rId19"/>
    <p:sldId id="384" r:id="rId20"/>
    <p:sldId id="385" r:id="rId21"/>
    <p:sldId id="386" r:id="rId22"/>
    <p:sldId id="387" r:id="rId23"/>
    <p:sldId id="348" r:id="rId24"/>
    <p:sldId id="319" r:id="rId25"/>
    <p:sldId id="366" r:id="rId26"/>
    <p:sldId id="367" r:id="rId27"/>
    <p:sldId id="324" r:id="rId28"/>
    <p:sldId id="325" r:id="rId29"/>
    <p:sldId id="363" r:id="rId30"/>
    <p:sldId id="364" r:id="rId31"/>
    <p:sldId id="365" r:id="rId32"/>
    <p:sldId id="351" r:id="rId33"/>
    <p:sldId id="398" r:id="rId34"/>
    <p:sldId id="399" r:id="rId35"/>
    <p:sldId id="400" r:id="rId36"/>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1pPr>
    <a:lvl2pPr marL="420688" indent="36513"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2pPr>
    <a:lvl3pPr marL="841375" indent="73025"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3pPr>
    <a:lvl4pPr marL="1262063" indent="109538"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4pPr>
    <a:lvl5pPr marL="1682750" indent="146050" algn="l" defTabSz="841375" rtl="0" fontAlgn="base">
      <a:spcBef>
        <a:spcPct val="0"/>
      </a:spcBef>
      <a:spcAft>
        <a:spcPct val="0"/>
      </a:spcAft>
      <a:defRPr sz="24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2400"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sz="2400"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sz="2400"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sz="2400" kern="1200">
        <a:solidFill>
          <a:schemeClr val="tx1"/>
        </a:solidFill>
        <a:latin typeface="Calibri"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326">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32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extLst>
          </p:cNvPr>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atin typeface="Calibri" charset="0"/>
                <a:ea typeface="ＭＳ Ｐゴシック" charset="0"/>
                <a:cs typeface="ＭＳ Ｐゴシック" charset="0"/>
              </a:defRPr>
            </a:lvl1pPr>
          </a:lstStyle>
          <a:p>
            <a:pPr>
              <a:defRPr/>
            </a:pPr>
            <a:fld id="{507A0B3A-517C-4862-B278-102979FC5C54}" type="datetimeFigureOut">
              <a:rPr lang="en-CA"/>
              <a:pPr>
                <a:defRPr/>
              </a:pPr>
              <a:t>2018-10-23</a:t>
            </a:fld>
            <a:endParaRPr lang="en-CA"/>
          </a:p>
        </p:txBody>
      </p:sp>
      <p:sp>
        <p:nvSpPr>
          <p:cNvPr id="4" name="Footer Placeholder 3">
            <a:extLst>
              <a:ext uri="{FF2B5EF4-FFF2-40B4-BE49-F238E27FC236}"/>
            </a:extLst>
          </p:cNvPr>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5" name="Slide Number Placeholder 4">
            <a:extLst>
              <a:ext uri="{FF2B5EF4-FFF2-40B4-BE49-F238E27FC236}"/>
            </a:extLst>
          </p:cNvPr>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atin typeface="Calibri" charset="0"/>
                <a:ea typeface="ＭＳ Ｐゴシック" charset="0"/>
                <a:cs typeface="ＭＳ Ｐゴシック" charset="0"/>
              </a:defRPr>
            </a:lvl1pPr>
          </a:lstStyle>
          <a:p>
            <a:pPr>
              <a:defRPr/>
            </a:pPr>
            <a:fld id="{7F8A820D-BBD8-402C-B6CB-B53B2B6C59B1}" type="slidenum">
              <a:rPr lang="en-CA"/>
              <a:pPr>
                <a:defRPr/>
              </a:pPr>
              <a:t>‹#›</a:t>
            </a:fld>
            <a:endParaRPr lang="en-CA"/>
          </a:p>
        </p:txBody>
      </p:sp>
    </p:spTree>
    <p:extLst>
      <p:ext uri="{BB962C8B-B14F-4D97-AF65-F5344CB8AC3E}">
        <p14:creationId xmlns:p14="http://schemas.microsoft.com/office/powerpoint/2010/main" val="632708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latin typeface="Calibri" charset="0"/>
                <a:ea typeface="ＭＳ Ｐゴシック" charset="0"/>
                <a:cs typeface="ＭＳ Ｐゴシック" charset="0"/>
              </a:defRPr>
            </a:lvl1pPr>
          </a:lstStyle>
          <a:p>
            <a:pPr>
              <a:defRPr/>
            </a:pPr>
            <a:fld id="{0213992F-368C-4B04-9C02-8032473D37AC}" type="datetimeFigureOut">
              <a:rPr lang="en-US"/>
              <a:pPr>
                <a:defRPr/>
              </a:pPr>
              <a:t>10/23/18</a:t>
            </a:fld>
            <a:endParaRPr lang="en-US"/>
          </a:p>
        </p:txBody>
      </p:sp>
      <p:sp>
        <p:nvSpPr>
          <p:cNvPr id="4" name="Slide Image Placeholder 3">
            <a:extLst>
              <a:ext uri="{FF2B5EF4-FFF2-40B4-BE49-F238E27FC236}"/>
            </a:extLst>
          </p:cNvPr>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atin typeface="Calibri" charset="0"/>
                <a:ea typeface="ＭＳ Ｐゴシック" charset="0"/>
                <a:cs typeface="ＭＳ Ｐゴシック" charset="0"/>
              </a:defRPr>
            </a:lvl1pPr>
          </a:lstStyle>
          <a:p>
            <a:pPr>
              <a:defRPr/>
            </a:pPr>
            <a:fld id="{14E17142-A618-404F-B576-1597922EC516}" type="slidenum">
              <a:rPr lang="en-US"/>
              <a:pPr>
                <a:defRPr/>
              </a:pPr>
              <a:t>‹#›</a:t>
            </a:fld>
            <a:endParaRPr lang="en-US"/>
          </a:p>
        </p:txBody>
      </p:sp>
    </p:spTree>
    <p:extLst>
      <p:ext uri="{BB962C8B-B14F-4D97-AF65-F5344CB8AC3E}">
        <p14:creationId xmlns:p14="http://schemas.microsoft.com/office/powerpoint/2010/main" val="1052384793"/>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NULL"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 Id="rId3" Type="http://schemas.openxmlformats.org/officeDocument/2006/relationships/hyperlink" Target="http://www-ncbi-nlm-nih-gov.myaccess.library.utoronto.ca/pubmed/9732337"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 Id="rId3" Type="http://schemas.openxmlformats.org/officeDocument/2006/relationships/hyperlink" Target="http://www-ncbi-nlm-nih-gov.myaccess.library.utoronto.ca/pubmed/9732337" TargetMode="External"/></Relationships>
</file>

<file path=ppt/notesSlides/_rels/notesSlide13.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NULL" TargetMode="External"/><Relationship Id="rId25"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4.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http://www-ncbi-nlm-nih-gov.myaccess.library.utoronto.ca/pubmed/17055933"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9.xml"/><Relationship Id="rId3" Type="http://schemas.openxmlformats.org/officeDocument/2006/relationships/hyperlink" Target="http://www-ncbi-nlm-nih-gov.myaccess.library.utoronto.ca/pubmed/16310551"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ea typeface="ＭＳ Ｐゴシック" pitchFamily="34" charset="-128"/>
              </a:rPr>
              <a:t>Use same check marks as Geetha</a:t>
            </a:r>
          </a:p>
        </p:txBody>
      </p:sp>
      <p:sp>
        <p:nvSpPr>
          <p:cNvPr id="3379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2DD10503-98BB-42D3-9F1B-B4CFADCBB876}" type="slidenum">
              <a:rPr lang="en-CA" sz="1200"/>
              <a:pPr algn="r"/>
              <a:t>4</a:t>
            </a:fld>
            <a:endParaRPr lang="en-CA" sz="1200"/>
          </a:p>
        </p:txBody>
      </p:sp>
    </p:spTree>
    <p:extLst>
      <p:ext uri="{BB962C8B-B14F-4D97-AF65-F5344CB8AC3E}">
        <p14:creationId xmlns:p14="http://schemas.microsoft.com/office/powerpoint/2010/main" val="755899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r>
              <a:rPr lang="en-US" sz="800" smtClean="0">
                <a:ea typeface="ＭＳ Ｐゴシック" pitchFamily="34" charset="-128"/>
                <a:hlinkClick r:id="rId3" invalidUrl="http://www-ncbi-nlm-nih-gov.myaccess.library.utoronto.ca/pubmed?term=&quot;The+New+England+journal+of+medicine&quot;[Jour]+AND+329[volume]+AND+977[page]+AND+1993[pdat]&amp;cmd=detailssearch" tooltip="The New England journal of medicine."/>
              </a:rPr>
              <a:t>N Engl J Med.</a:t>
            </a:r>
            <a:r>
              <a:rPr lang="en-US" sz="800" smtClean="0">
                <a:ea typeface="ＭＳ Ｐゴシック" pitchFamily="34" charset="-128"/>
              </a:rPr>
              <a:t> 1993 Sep 30;329(14):977-86.</a:t>
            </a:r>
          </a:p>
          <a:p>
            <a:pPr>
              <a:lnSpc>
                <a:spcPct val="80000"/>
              </a:lnSpc>
            </a:pPr>
            <a:r>
              <a:rPr lang="en-US" sz="800" b="1" smtClean="0">
                <a:ea typeface="ＭＳ Ｐゴシック" pitchFamily="34" charset="-128"/>
              </a:rPr>
              <a:t>The effect of intensive treatment of diabetes on the development and progression of long-term complications in insulin-dependent diabetes mellitus. The Diabetes Control and Complications Trial Research Group.</a:t>
            </a:r>
          </a:p>
          <a:p>
            <a:pPr>
              <a:lnSpc>
                <a:spcPct val="80000"/>
              </a:lnSpc>
            </a:pPr>
            <a:r>
              <a:rPr lang="en-US" sz="800" smtClean="0">
                <a:ea typeface="ＭＳ Ｐゴシック" pitchFamily="34" charset="-128"/>
              </a:rPr>
              <a:t>[No authors listed]</a:t>
            </a:r>
          </a:p>
          <a:p>
            <a:pPr>
              <a:lnSpc>
                <a:spcPct val="80000"/>
              </a:lnSpc>
            </a:pPr>
            <a:r>
              <a:rPr lang="en-US" sz="800" b="1" smtClean="0">
                <a:ea typeface="ＭＳ Ｐゴシック" pitchFamily="34" charset="-128"/>
              </a:rPr>
              <a:t>Abstract</a:t>
            </a:r>
          </a:p>
          <a:p>
            <a:pPr>
              <a:lnSpc>
                <a:spcPct val="80000"/>
              </a:lnSpc>
            </a:pPr>
            <a:r>
              <a:rPr lang="en-US" sz="800" b="1" smtClean="0">
                <a:ea typeface="ＭＳ Ｐゴシック" pitchFamily="34" charset="-128"/>
              </a:rPr>
              <a:t>BACKGROUND: </a:t>
            </a:r>
          </a:p>
          <a:p>
            <a:pPr>
              <a:lnSpc>
                <a:spcPct val="80000"/>
              </a:lnSpc>
            </a:pPr>
            <a:r>
              <a:rPr lang="en-US" sz="800" smtClean="0">
                <a:ea typeface="ＭＳ Ｐゴシック" pitchFamily="34" charset="-128"/>
              </a:rPr>
              <a:t>Long-term microvascular and neurologic complications cause major morbidity and mortality in patients with insulin-dependent diabetes mellitus (IDDM). We examined whether intensive treatment with the goal of maintaining blood glucose concentrations close to the normal range could decrease the frequency and severity of these complications.</a:t>
            </a:r>
          </a:p>
          <a:p>
            <a:pPr>
              <a:lnSpc>
                <a:spcPct val="80000"/>
              </a:lnSpc>
            </a:pPr>
            <a:r>
              <a:rPr lang="en-US" sz="800" b="1" smtClean="0">
                <a:ea typeface="ＭＳ Ｐゴシック" pitchFamily="34" charset="-128"/>
              </a:rPr>
              <a:t>METHODS: </a:t>
            </a:r>
          </a:p>
          <a:p>
            <a:pPr>
              <a:lnSpc>
                <a:spcPct val="80000"/>
              </a:lnSpc>
            </a:pPr>
            <a:r>
              <a:rPr lang="en-US" sz="800" smtClean="0">
                <a:ea typeface="ＭＳ Ｐゴシック" pitchFamily="34" charset="-128"/>
              </a:rPr>
              <a:t>A total of 1441 patients with IDDM--726 with no retinopathy at base line (the primary-prevention cohort) and 715 with mild retinopathy (the secondary-intervention cohort) were randomly assigned to intensive therapy administered either with an external insulin pump or by three or more daily insulin injections and guided by frequent blood glucose monitoring or to conventional therapy with one or two daily insulin injections. The patients were followed for a mean of 6.5 years, and the appearance and progression of retinopathy and other complications were assessed regularly.</a:t>
            </a:r>
          </a:p>
          <a:p>
            <a:pPr>
              <a:lnSpc>
                <a:spcPct val="80000"/>
              </a:lnSpc>
            </a:pPr>
            <a:r>
              <a:rPr lang="en-US" sz="800" b="1" smtClean="0">
                <a:ea typeface="ＭＳ Ｐゴシック" pitchFamily="34" charset="-128"/>
              </a:rPr>
              <a:t>RESULTS: </a:t>
            </a:r>
          </a:p>
          <a:p>
            <a:pPr>
              <a:lnSpc>
                <a:spcPct val="80000"/>
              </a:lnSpc>
            </a:pPr>
            <a:r>
              <a:rPr lang="en-US" sz="800" smtClean="0">
                <a:ea typeface="ＭＳ Ｐゴシック" pitchFamily="34" charset="-128"/>
              </a:rPr>
              <a:t>In the primary-prevention cohort, intensive therapy reduced the adjusted mean risk for the development of retinopathy by 76 percent (95 percent confidence interval, 62 to 85 percent), as compared with conventional therapy. In the secondary-intervention cohort, intensive therapy slowed the progression of retinopathy by 54 percent (95 percent confidence interval, 39 to 66 percent) and reduced the development of proliferative or severe nonproliferative retinopathy by 47 percent (95 percent confidence interval, 14 to 67 percent). In the two cohorts combined, intensive therapy reduced the occurrence of microalbuminuria (urinary albumin excretion of &gt; or = 40 mg per 24 hours) by 39 percent (95 percent confidence interval, 21 to 52 percent), that of albuminuria (urinary albumin excretion of &gt; or = 300 mg per 24 hours) by 54 percent (95 percent confidence interval 19 to 74 percent), and that of clinical neuropathy by 60 percent (95 percent confidence interval, 38 to 74 percent). The chief adverse event associated with intensive therapy was a two-to-threefold increase in severe hypoglycemia.</a:t>
            </a:r>
          </a:p>
          <a:p>
            <a:pPr>
              <a:lnSpc>
                <a:spcPct val="80000"/>
              </a:lnSpc>
            </a:pPr>
            <a:r>
              <a:rPr lang="en-US" sz="800" b="1" smtClean="0">
                <a:ea typeface="ＭＳ Ｐゴシック" pitchFamily="34" charset="-128"/>
              </a:rPr>
              <a:t>CONCLUSIONS: </a:t>
            </a:r>
          </a:p>
          <a:p>
            <a:pPr>
              <a:lnSpc>
                <a:spcPct val="80000"/>
              </a:lnSpc>
            </a:pPr>
            <a:r>
              <a:rPr lang="en-US" sz="800" smtClean="0">
                <a:ea typeface="ＭＳ Ｐゴシック" pitchFamily="34" charset="-128"/>
              </a:rPr>
              <a:t>Intensive therapy effectively delays the onset and slows the progression of diabetic retinopathy, nephropathy, and neuropathy in patients with IDDM.</a:t>
            </a:r>
          </a:p>
          <a:p>
            <a:pPr>
              <a:lnSpc>
                <a:spcPct val="80000"/>
              </a:lnSpc>
            </a:pPr>
            <a:endParaRPr lang="en-US" sz="800" smtClean="0">
              <a:ea typeface="ＭＳ Ｐゴシック" pitchFamily="34" charset="-128"/>
            </a:endParaRPr>
          </a:p>
        </p:txBody>
      </p:sp>
      <p:sp>
        <p:nvSpPr>
          <p:cNvPr id="5427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6B8DF476-B804-4DE7-80DD-0F9A871039D7}" type="slidenum">
              <a:rPr lang="en-CA" sz="1200"/>
              <a:pPr algn="r"/>
              <a:t>15</a:t>
            </a:fld>
            <a:endParaRPr lang="en-CA" sz="1200"/>
          </a:p>
        </p:txBody>
      </p:sp>
    </p:spTree>
    <p:extLst>
      <p:ext uri="{BB962C8B-B14F-4D97-AF65-F5344CB8AC3E}">
        <p14:creationId xmlns:p14="http://schemas.microsoft.com/office/powerpoint/2010/main" val="428520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r>
              <a:rPr lang="en-US" sz="700" smtClean="0">
                <a:ea typeface="ＭＳ Ｐゴシック" pitchFamily="34" charset="-128"/>
                <a:hlinkClick r:id="rId3" tooltip="BMJ (Clinical research ed.)."/>
              </a:rPr>
              <a:t>BMJ.</a:t>
            </a:r>
            <a:r>
              <a:rPr lang="en-US" sz="700" smtClean="0">
                <a:ea typeface="ＭＳ Ｐゴシック" pitchFamily="34" charset="-128"/>
              </a:rPr>
              <a:t> 1998 Sep 12;317(7160):703-13.</a:t>
            </a:r>
          </a:p>
          <a:p>
            <a:pPr>
              <a:lnSpc>
                <a:spcPct val="80000"/>
              </a:lnSpc>
            </a:pPr>
            <a:r>
              <a:rPr lang="en-US" sz="700" b="1" smtClean="0">
                <a:ea typeface="ＭＳ Ｐゴシック" pitchFamily="34" charset="-128"/>
              </a:rPr>
              <a:t>Tight blood pressure control and risk of macrovascular and microvascular complications in type 2 diabetes: UKPDS 38. UK Prospective Diabetes Study Group.</a:t>
            </a:r>
          </a:p>
          <a:p>
            <a:pPr>
              <a:lnSpc>
                <a:spcPct val="80000"/>
              </a:lnSpc>
            </a:pPr>
            <a:r>
              <a:rPr lang="en-US" sz="700" smtClean="0">
                <a:ea typeface="ＭＳ Ｐゴシック" pitchFamily="34" charset="-128"/>
              </a:rPr>
              <a:t>[No authors listed]</a:t>
            </a:r>
          </a:p>
          <a:p>
            <a:pPr>
              <a:lnSpc>
                <a:spcPct val="80000"/>
              </a:lnSpc>
            </a:pPr>
            <a:r>
              <a:rPr lang="en-US" sz="700" b="1" smtClean="0">
                <a:ea typeface="ＭＳ Ｐゴシック" pitchFamily="34" charset="-128"/>
              </a:rPr>
              <a:t>Erratum in</a:t>
            </a:r>
          </a:p>
          <a:p>
            <a:pPr>
              <a:lnSpc>
                <a:spcPct val="80000"/>
              </a:lnSpc>
            </a:pPr>
            <a:r>
              <a:rPr lang="en-US" sz="700" smtClean="0">
                <a:ea typeface="ＭＳ Ｐゴシック" pitchFamily="34" charset="-128"/>
              </a:rPr>
              <a:t>BMJ 1999 Jan 2;318(7175):29. </a:t>
            </a:r>
          </a:p>
          <a:p>
            <a:pPr>
              <a:lnSpc>
                <a:spcPct val="80000"/>
              </a:lnSpc>
            </a:pPr>
            <a:r>
              <a:rPr lang="en-US" sz="700" b="1" smtClean="0">
                <a:ea typeface="ＭＳ Ｐゴシック" pitchFamily="34" charset="-128"/>
              </a:rPr>
              <a:t>Abstract</a:t>
            </a:r>
          </a:p>
          <a:p>
            <a:pPr>
              <a:lnSpc>
                <a:spcPct val="80000"/>
              </a:lnSpc>
            </a:pPr>
            <a:r>
              <a:rPr lang="en-US" sz="700" b="1" smtClean="0">
                <a:ea typeface="ＭＳ Ｐゴシック" pitchFamily="34" charset="-128"/>
              </a:rPr>
              <a:t>OBJECTIVE: </a:t>
            </a:r>
          </a:p>
          <a:p>
            <a:pPr>
              <a:lnSpc>
                <a:spcPct val="80000"/>
              </a:lnSpc>
            </a:pPr>
            <a:r>
              <a:rPr lang="en-US" sz="700" smtClean="0">
                <a:ea typeface="ＭＳ Ｐゴシック" pitchFamily="34" charset="-128"/>
              </a:rPr>
              <a:t>To determine whether tight control of blood pressure prevents macrovascular and microvascular complications in patients with type 2 diabetes.</a:t>
            </a:r>
          </a:p>
          <a:p>
            <a:pPr>
              <a:lnSpc>
                <a:spcPct val="80000"/>
              </a:lnSpc>
            </a:pPr>
            <a:r>
              <a:rPr lang="en-US" sz="700" b="1" smtClean="0">
                <a:ea typeface="ＭＳ Ｐゴシック" pitchFamily="34" charset="-128"/>
              </a:rPr>
              <a:t>DESIGN: </a:t>
            </a:r>
          </a:p>
          <a:p>
            <a:pPr>
              <a:lnSpc>
                <a:spcPct val="80000"/>
              </a:lnSpc>
            </a:pPr>
            <a:r>
              <a:rPr lang="en-US" sz="700" smtClean="0">
                <a:ea typeface="ＭＳ Ｐゴシック" pitchFamily="34" charset="-128"/>
              </a:rPr>
              <a:t>Randomised controlled trial comparing tight control of blood pressure aiming at a blood pressure of &lt;150/85 mm Hg (with the use of an angiotensin converting enzyme inhibitor captopril or a beta blocker atenolol as main treatment) with less tight control aiming at a blood pressure of &lt;180/105 mm Hg.</a:t>
            </a:r>
          </a:p>
          <a:p>
            <a:pPr>
              <a:lnSpc>
                <a:spcPct val="80000"/>
              </a:lnSpc>
            </a:pPr>
            <a:r>
              <a:rPr lang="en-US" sz="700" b="1" smtClean="0">
                <a:ea typeface="ＭＳ Ｐゴシック" pitchFamily="34" charset="-128"/>
              </a:rPr>
              <a:t>SETTING: </a:t>
            </a:r>
          </a:p>
          <a:p>
            <a:pPr>
              <a:lnSpc>
                <a:spcPct val="80000"/>
              </a:lnSpc>
            </a:pPr>
            <a:r>
              <a:rPr lang="en-US" sz="700" smtClean="0">
                <a:ea typeface="ＭＳ Ｐゴシック" pitchFamily="34" charset="-128"/>
              </a:rPr>
              <a:t>20 hospital based clinics in England, Scotland, and Northern Ireland.</a:t>
            </a:r>
          </a:p>
          <a:p>
            <a:pPr>
              <a:lnSpc>
                <a:spcPct val="80000"/>
              </a:lnSpc>
            </a:pPr>
            <a:r>
              <a:rPr lang="en-US" sz="700" b="1" smtClean="0">
                <a:ea typeface="ＭＳ Ｐゴシック" pitchFamily="34" charset="-128"/>
              </a:rPr>
              <a:t>SUBJECTS: </a:t>
            </a:r>
          </a:p>
          <a:p>
            <a:pPr>
              <a:lnSpc>
                <a:spcPct val="80000"/>
              </a:lnSpc>
            </a:pPr>
            <a:r>
              <a:rPr lang="en-US" sz="700" smtClean="0">
                <a:ea typeface="ＭＳ Ｐゴシック" pitchFamily="34" charset="-128"/>
              </a:rPr>
              <a:t>1148 hypertensive patients with type 2 diabetes (mean age 56, mean blood pressure at entry 160/94 mm Hg); 758 patients were allocated to tight control of blood pressure and 390 patients to less tight control with a median follow up of 8.4 years.</a:t>
            </a:r>
          </a:p>
          <a:p>
            <a:pPr>
              <a:lnSpc>
                <a:spcPct val="80000"/>
              </a:lnSpc>
            </a:pPr>
            <a:r>
              <a:rPr lang="en-US" sz="700" b="1" smtClean="0">
                <a:ea typeface="ＭＳ Ｐゴシック" pitchFamily="34" charset="-128"/>
              </a:rPr>
              <a:t>MAIN OUTCOME MEASURES: </a:t>
            </a:r>
          </a:p>
          <a:p>
            <a:pPr>
              <a:lnSpc>
                <a:spcPct val="80000"/>
              </a:lnSpc>
            </a:pPr>
            <a:r>
              <a:rPr lang="en-US" sz="700" smtClean="0">
                <a:ea typeface="ＭＳ Ｐゴシック" pitchFamily="34" charset="-128"/>
              </a:rPr>
              <a:t>Predefined clinical end points, fatal and non-fatal, related to diabetes, deaths related to diabetes, and all cause mortality. Surrogate measures of microvascular disease included urinary albumin excretion and retinal photography.</a:t>
            </a:r>
          </a:p>
          <a:p>
            <a:pPr>
              <a:lnSpc>
                <a:spcPct val="80000"/>
              </a:lnSpc>
            </a:pPr>
            <a:r>
              <a:rPr lang="en-US" sz="700" b="1" smtClean="0">
                <a:ea typeface="ＭＳ Ｐゴシック" pitchFamily="34" charset="-128"/>
              </a:rPr>
              <a:t>RESULTS: </a:t>
            </a:r>
          </a:p>
          <a:p>
            <a:pPr>
              <a:lnSpc>
                <a:spcPct val="80000"/>
              </a:lnSpc>
            </a:pPr>
            <a:r>
              <a:rPr lang="en-US" sz="700" smtClean="0">
                <a:ea typeface="ＭＳ Ｐゴシック" pitchFamily="34" charset="-128"/>
              </a:rPr>
              <a:t>Mean blood pressure during follow up was significantly reduced in the group assigned tight blood pressure control (144/82 mm Hg) compared with the group assigned to less tight control (154/87 mm Hg) (P&lt;0.0001). Reductions in risk in the group assigned to tight control compared with that assigned to less tight control were 24% in diabetes related end points (95% confidence interval 8% to 38%) (P=0.0046), 32% in deaths related to diabetes (6% to 51%) (P=0.019), 44% in strokes (11% to 65%) (P=0.013), and 37% in microvascular end points (11% to 56%) (P=0.0092), predominantly owing to a reduced risk of retinal photocoagulation. There was a non-significant reduction in all cause mortality. After nine years of follow up the group assigned to tight blood pressure control also had a 34% reduction in risk in the proportion of patients with deterioration of retinopathy by two steps (99% confidence interval 11% to 50%) (P=0.0004) and a 47% reduced risk (7% to 70%) (P=0.004) of deterioration in visual acuity by three lines of the early treatment of diabetic retinopathy study (ETDRS) chart. After nine years of follow up 29% of patients in the group assigned to tight control required three or more treatments to lower blood pressure to achieve target blood pressures.</a:t>
            </a:r>
          </a:p>
          <a:p>
            <a:pPr>
              <a:lnSpc>
                <a:spcPct val="80000"/>
              </a:lnSpc>
            </a:pPr>
            <a:r>
              <a:rPr lang="en-US" sz="700" b="1" smtClean="0">
                <a:ea typeface="ＭＳ Ｐゴシック" pitchFamily="34" charset="-128"/>
              </a:rPr>
              <a:t>CONCLUSION: </a:t>
            </a:r>
          </a:p>
          <a:p>
            <a:pPr>
              <a:lnSpc>
                <a:spcPct val="80000"/>
              </a:lnSpc>
            </a:pPr>
            <a:r>
              <a:rPr lang="en-US" sz="700" smtClean="0">
                <a:ea typeface="ＭＳ Ｐゴシック" pitchFamily="34" charset="-128"/>
              </a:rPr>
              <a:t>Tight blood pressure control in patients with hypertension and type 2 diabetes achieves a clinically important reduction in the risk of deaths related to diabetes, complications related to diabetes, progression of diabetic retinopathy, and deterioration in visual acuity.</a:t>
            </a:r>
          </a:p>
          <a:p>
            <a:pPr>
              <a:lnSpc>
                <a:spcPct val="80000"/>
              </a:lnSpc>
            </a:pPr>
            <a:endParaRPr lang="en-US" sz="700" smtClean="0">
              <a:ea typeface="ＭＳ Ｐゴシック" pitchFamily="34" charset="-128"/>
            </a:endParaRPr>
          </a:p>
        </p:txBody>
      </p:sp>
      <p:sp>
        <p:nvSpPr>
          <p:cNvPr id="5632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57DA84A9-EA0C-4431-A1B1-56AE7FBC68B7}" type="slidenum">
              <a:rPr lang="en-CA" sz="1200"/>
              <a:pPr algn="r"/>
              <a:t>16</a:t>
            </a:fld>
            <a:endParaRPr lang="en-CA" sz="1200"/>
          </a:p>
        </p:txBody>
      </p:sp>
    </p:spTree>
    <p:extLst>
      <p:ext uri="{BB962C8B-B14F-4D97-AF65-F5344CB8AC3E}">
        <p14:creationId xmlns:p14="http://schemas.microsoft.com/office/powerpoint/2010/main" val="1629156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r>
              <a:rPr lang="en-US" sz="700" smtClean="0">
                <a:ea typeface="ＭＳ Ｐゴシック" pitchFamily="34" charset="-128"/>
                <a:hlinkClick r:id="rId3" tooltip="BMJ (Clinical research ed.)."/>
              </a:rPr>
              <a:t>BMJ.</a:t>
            </a:r>
            <a:r>
              <a:rPr lang="en-US" sz="700" smtClean="0">
                <a:ea typeface="ＭＳ Ｐゴシック" pitchFamily="34" charset="-128"/>
              </a:rPr>
              <a:t> 1998 Sep 12;317(7160):703-13.</a:t>
            </a:r>
          </a:p>
          <a:p>
            <a:pPr>
              <a:lnSpc>
                <a:spcPct val="80000"/>
              </a:lnSpc>
            </a:pPr>
            <a:r>
              <a:rPr lang="en-US" sz="700" b="1" smtClean="0">
                <a:ea typeface="ＭＳ Ｐゴシック" pitchFamily="34" charset="-128"/>
              </a:rPr>
              <a:t>Tight blood pressure control and risk of macrovascular and microvascular complications in type 2 diabetes: UKPDS 38. UK Prospective Diabetes Study Group.</a:t>
            </a:r>
          </a:p>
          <a:p>
            <a:pPr>
              <a:lnSpc>
                <a:spcPct val="80000"/>
              </a:lnSpc>
            </a:pPr>
            <a:r>
              <a:rPr lang="en-US" sz="700" smtClean="0">
                <a:ea typeface="ＭＳ Ｐゴシック" pitchFamily="34" charset="-128"/>
              </a:rPr>
              <a:t>[No authors listed]</a:t>
            </a:r>
          </a:p>
          <a:p>
            <a:pPr>
              <a:lnSpc>
                <a:spcPct val="80000"/>
              </a:lnSpc>
            </a:pPr>
            <a:r>
              <a:rPr lang="en-US" sz="700" b="1" smtClean="0">
                <a:ea typeface="ＭＳ Ｐゴシック" pitchFamily="34" charset="-128"/>
              </a:rPr>
              <a:t>Erratum in</a:t>
            </a:r>
          </a:p>
          <a:p>
            <a:pPr>
              <a:lnSpc>
                <a:spcPct val="80000"/>
              </a:lnSpc>
            </a:pPr>
            <a:r>
              <a:rPr lang="en-US" sz="700" smtClean="0">
                <a:ea typeface="ＭＳ Ｐゴシック" pitchFamily="34" charset="-128"/>
              </a:rPr>
              <a:t>BMJ 1999 Jan 2;318(7175):29. </a:t>
            </a:r>
          </a:p>
          <a:p>
            <a:pPr>
              <a:lnSpc>
                <a:spcPct val="80000"/>
              </a:lnSpc>
            </a:pPr>
            <a:r>
              <a:rPr lang="en-US" sz="700" b="1" smtClean="0">
                <a:ea typeface="ＭＳ Ｐゴシック" pitchFamily="34" charset="-128"/>
              </a:rPr>
              <a:t>Abstract</a:t>
            </a:r>
          </a:p>
          <a:p>
            <a:pPr>
              <a:lnSpc>
                <a:spcPct val="80000"/>
              </a:lnSpc>
            </a:pPr>
            <a:r>
              <a:rPr lang="en-US" sz="700" b="1" smtClean="0">
                <a:ea typeface="ＭＳ Ｐゴシック" pitchFamily="34" charset="-128"/>
              </a:rPr>
              <a:t>OBJECTIVE: </a:t>
            </a:r>
          </a:p>
          <a:p>
            <a:pPr>
              <a:lnSpc>
                <a:spcPct val="80000"/>
              </a:lnSpc>
            </a:pPr>
            <a:r>
              <a:rPr lang="en-US" sz="700" smtClean="0">
                <a:ea typeface="ＭＳ Ｐゴシック" pitchFamily="34" charset="-128"/>
              </a:rPr>
              <a:t>To determine whether tight control of blood pressure prevents macrovascular and microvascular complications in patients with type 2 diabetes.</a:t>
            </a:r>
          </a:p>
          <a:p>
            <a:pPr>
              <a:lnSpc>
                <a:spcPct val="80000"/>
              </a:lnSpc>
            </a:pPr>
            <a:r>
              <a:rPr lang="en-US" sz="700" b="1" smtClean="0">
                <a:ea typeface="ＭＳ Ｐゴシック" pitchFamily="34" charset="-128"/>
              </a:rPr>
              <a:t>DESIGN: </a:t>
            </a:r>
          </a:p>
          <a:p>
            <a:pPr>
              <a:lnSpc>
                <a:spcPct val="80000"/>
              </a:lnSpc>
            </a:pPr>
            <a:r>
              <a:rPr lang="en-US" sz="700" smtClean="0">
                <a:ea typeface="ＭＳ Ｐゴシック" pitchFamily="34" charset="-128"/>
              </a:rPr>
              <a:t>Randomised controlled trial comparing tight control of blood pressure aiming at a blood pressure of &lt;150/85 mm Hg (with the use of an angiotensin converting enzyme inhibitor captopril or a beta blocker atenolol as main treatment) with less tight control aiming at a blood pressure of &lt;180/105 mm Hg.</a:t>
            </a:r>
          </a:p>
          <a:p>
            <a:pPr>
              <a:lnSpc>
                <a:spcPct val="80000"/>
              </a:lnSpc>
            </a:pPr>
            <a:r>
              <a:rPr lang="en-US" sz="700" b="1" smtClean="0">
                <a:ea typeface="ＭＳ Ｐゴシック" pitchFamily="34" charset="-128"/>
              </a:rPr>
              <a:t>SETTING: </a:t>
            </a:r>
          </a:p>
          <a:p>
            <a:pPr>
              <a:lnSpc>
                <a:spcPct val="80000"/>
              </a:lnSpc>
            </a:pPr>
            <a:r>
              <a:rPr lang="en-US" sz="700" smtClean="0">
                <a:ea typeface="ＭＳ Ｐゴシック" pitchFamily="34" charset="-128"/>
              </a:rPr>
              <a:t>20 hospital based clinics in England, Scotland, and Northern Ireland.</a:t>
            </a:r>
          </a:p>
          <a:p>
            <a:pPr>
              <a:lnSpc>
                <a:spcPct val="80000"/>
              </a:lnSpc>
            </a:pPr>
            <a:r>
              <a:rPr lang="en-US" sz="700" b="1" smtClean="0">
                <a:ea typeface="ＭＳ Ｐゴシック" pitchFamily="34" charset="-128"/>
              </a:rPr>
              <a:t>SUBJECTS: </a:t>
            </a:r>
          </a:p>
          <a:p>
            <a:pPr>
              <a:lnSpc>
                <a:spcPct val="80000"/>
              </a:lnSpc>
            </a:pPr>
            <a:r>
              <a:rPr lang="en-US" sz="700" smtClean="0">
                <a:ea typeface="ＭＳ Ｐゴシック" pitchFamily="34" charset="-128"/>
              </a:rPr>
              <a:t>1148 hypertensive patients with type 2 diabetes (mean age 56, mean blood pressure at entry 160/94 mm Hg); 758 patients were allocated to tight control of blood pressure and 390 patients to less tight control with a median follow up of 8.4 years.</a:t>
            </a:r>
          </a:p>
          <a:p>
            <a:pPr>
              <a:lnSpc>
                <a:spcPct val="80000"/>
              </a:lnSpc>
            </a:pPr>
            <a:r>
              <a:rPr lang="en-US" sz="700" b="1" smtClean="0">
                <a:ea typeface="ＭＳ Ｐゴシック" pitchFamily="34" charset="-128"/>
              </a:rPr>
              <a:t>MAIN OUTCOME MEASURES: </a:t>
            </a:r>
          </a:p>
          <a:p>
            <a:pPr>
              <a:lnSpc>
                <a:spcPct val="80000"/>
              </a:lnSpc>
            </a:pPr>
            <a:r>
              <a:rPr lang="en-US" sz="700" smtClean="0">
                <a:ea typeface="ＭＳ Ｐゴシック" pitchFamily="34" charset="-128"/>
              </a:rPr>
              <a:t>Predefined clinical end points, fatal and non-fatal, related to diabetes, deaths related to diabetes, and all cause mortality. Surrogate measures of microvascular disease included urinary albumin excretion and retinal photography.</a:t>
            </a:r>
          </a:p>
          <a:p>
            <a:pPr>
              <a:lnSpc>
                <a:spcPct val="80000"/>
              </a:lnSpc>
            </a:pPr>
            <a:r>
              <a:rPr lang="en-US" sz="700" b="1" smtClean="0">
                <a:ea typeface="ＭＳ Ｐゴシック" pitchFamily="34" charset="-128"/>
              </a:rPr>
              <a:t>RESULTS: </a:t>
            </a:r>
          </a:p>
          <a:p>
            <a:pPr>
              <a:lnSpc>
                <a:spcPct val="80000"/>
              </a:lnSpc>
            </a:pPr>
            <a:r>
              <a:rPr lang="en-US" sz="700" smtClean="0">
                <a:ea typeface="ＭＳ Ｐゴシック" pitchFamily="34" charset="-128"/>
              </a:rPr>
              <a:t>Mean blood pressure during follow up was significantly reduced in the group assigned tight blood pressure control (144/82 mm Hg) compared with the group assigned to less tight control (154/87 mm Hg) (P&lt;0.0001). Reductions in risk in the group assigned to tight control compared with that assigned to less tight control were 24% in diabetes related end points (95% confidence interval 8% to 38%) (P=0.0046), 32% in deaths related to diabetes (6% to 51%) (P=0.019), 44% in strokes (11% to 65%) (P=0.013), and 37% in microvascular end points (11% to 56%) (P=0.0092), predominantly owing to a reduced risk of retinal photocoagulation. There was a non-significant reduction in all cause mortality. After nine years of follow up the group assigned to tight blood pressure control also had a 34% reduction in risk in the proportion of patients with deterioration of retinopathy by two steps (99% confidence interval 11% to 50%) (P=0.0004) and a 47% reduced risk (7% to 70%) (P=0.004) of deterioration in visual acuity by three lines of the early treatment of diabetic retinopathy study (ETDRS) chart. After nine years of follow up 29% of patients in the group assigned to tight control required three or more treatments to lower blood pressure to achieve target blood pressures.</a:t>
            </a:r>
          </a:p>
          <a:p>
            <a:pPr>
              <a:lnSpc>
                <a:spcPct val="80000"/>
              </a:lnSpc>
            </a:pPr>
            <a:r>
              <a:rPr lang="en-US" sz="700" b="1" smtClean="0">
                <a:ea typeface="ＭＳ Ｐゴシック" pitchFamily="34" charset="-128"/>
              </a:rPr>
              <a:t>CONCLUSION: </a:t>
            </a:r>
          </a:p>
          <a:p>
            <a:pPr>
              <a:lnSpc>
                <a:spcPct val="80000"/>
              </a:lnSpc>
            </a:pPr>
            <a:r>
              <a:rPr lang="en-US" sz="700" smtClean="0">
                <a:ea typeface="ＭＳ Ｐゴシック" pitchFamily="34" charset="-128"/>
              </a:rPr>
              <a:t>Tight blood pressure control in patients with hypertension and type 2 diabetes achieves a clinically important reduction in the risk of deaths related to diabetes, complications related to diabetes, progression of diabetic retinopathy, and deterioration in visual acuity.</a:t>
            </a:r>
          </a:p>
        </p:txBody>
      </p:sp>
      <p:sp>
        <p:nvSpPr>
          <p:cNvPr id="5837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F0EE7105-C871-4EFF-9548-189B3FF5920A}" type="slidenum">
              <a:rPr lang="en-CA" sz="1200"/>
              <a:pPr algn="r"/>
              <a:t>17</a:t>
            </a:fld>
            <a:endParaRPr lang="en-CA" sz="1200"/>
          </a:p>
        </p:txBody>
      </p:sp>
    </p:spTree>
    <p:extLst>
      <p:ext uri="{BB962C8B-B14F-4D97-AF65-F5344CB8AC3E}">
        <p14:creationId xmlns:p14="http://schemas.microsoft.com/office/powerpoint/2010/main" val="818224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r>
              <a:rPr lang="en-US" sz="700" smtClean="0">
                <a:ea typeface="ＭＳ Ｐゴシック" pitchFamily="34" charset="-128"/>
                <a:hlinkClick r:id="rId3" invalidUrl="http://www-ncbi-nlm-nih-gov.myaccess.library.utoronto.ca/pubmed?term=&quot;The+New+England+journal+of+medicine&quot;[Jour]+AND+233[page]+AND+2010[pdat]&amp;cmd=detailssearch" tooltip="The New England journal of medicine."/>
              </a:rPr>
              <a:t>N Engl J Med.</a:t>
            </a:r>
            <a:r>
              <a:rPr lang="en-US" sz="700" smtClean="0">
                <a:ea typeface="ＭＳ Ｐゴシック" pitchFamily="34" charset="-128"/>
              </a:rPr>
              <a:t> 2010 Jul 15;363(3):233-44. doi: 10.1056/NEJMoa1001288. Epub 2010 Jun 29.</a:t>
            </a:r>
          </a:p>
          <a:p>
            <a:pPr>
              <a:lnSpc>
                <a:spcPct val="80000"/>
              </a:lnSpc>
            </a:pPr>
            <a:r>
              <a:rPr lang="en-US" sz="700" b="1" smtClean="0">
                <a:ea typeface="ＭＳ Ｐゴシック" pitchFamily="34" charset="-128"/>
              </a:rPr>
              <a:t>Effects of medical therapies on retinopathy progression in type 2 diabetes.</a:t>
            </a:r>
          </a:p>
          <a:p>
            <a:pPr>
              <a:lnSpc>
                <a:spcPct val="80000"/>
              </a:lnSpc>
            </a:pPr>
            <a:r>
              <a:rPr lang="en-US" sz="700" smtClean="0">
                <a:ea typeface="ＭＳ Ｐゴシック" pitchFamily="34" charset="-128"/>
                <a:hlinkClick r:id="rId4" invalidUrl="http://www-ncbi-nlm-nih-gov.myaccess.library.utoronto.ca/pubmed?term=ACCORD Study Group[Corporate Author]"/>
              </a:rPr>
              <a:t>ACCORD Study Group</a:t>
            </a:r>
            <a:r>
              <a:rPr lang="en-US" sz="700" smtClean="0">
                <a:ea typeface="ＭＳ Ｐゴシック" pitchFamily="34" charset="-128"/>
              </a:rPr>
              <a:t>; </a:t>
            </a:r>
            <a:r>
              <a:rPr lang="en-US" sz="700" smtClean="0">
                <a:ea typeface="ＭＳ Ｐゴシック" pitchFamily="34" charset="-128"/>
                <a:hlinkClick r:id="rId5" invalidUrl="http://www-ncbi-nlm-nih-gov.myaccess.library.utoronto.ca/pubmed?term=ACCORD Eye Study Group[Corporate Author]"/>
              </a:rPr>
              <a:t>ACCORD Eye Study Group</a:t>
            </a:r>
            <a:r>
              <a:rPr lang="en-US" sz="700" smtClean="0">
                <a:ea typeface="ＭＳ Ｐゴシック" pitchFamily="34" charset="-128"/>
              </a:rPr>
              <a:t>, </a:t>
            </a:r>
            <a:r>
              <a:rPr lang="en-US" sz="700" smtClean="0">
                <a:ea typeface="ＭＳ Ｐゴシック" pitchFamily="34" charset="-128"/>
                <a:hlinkClick r:id="rId6" invalidUrl="http://www-ncbi-nlm-nih-gov.myaccess.library.utoronto.ca/pubmed?term=Chew EY[Author]&amp;cauthor=true&amp;cauthor_uid=20587587"/>
              </a:rPr>
              <a:t>Chew EY</a:t>
            </a:r>
            <a:r>
              <a:rPr lang="en-US" sz="700" smtClean="0">
                <a:ea typeface="ＭＳ Ｐゴシック" pitchFamily="34" charset="-128"/>
              </a:rPr>
              <a:t>, </a:t>
            </a:r>
            <a:r>
              <a:rPr lang="en-US" sz="700" smtClean="0">
                <a:ea typeface="ＭＳ Ｐゴシック" pitchFamily="34" charset="-128"/>
                <a:hlinkClick r:id="rId7" invalidUrl="http://www-ncbi-nlm-nih-gov.myaccess.library.utoronto.ca/pubmed?term=Ambrosius WT[Author]&amp;cauthor=true&amp;cauthor_uid=20587587"/>
              </a:rPr>
              <a:t>Ambrosius WT</a:t>
            </a:r>
            <a:r>
              <a:rPr lang="en-US" sz="700" smtClean="0">
                <a:ea typeface="ＭＳ Ｐゴシック" pitchFamily="34" charset="-128"/>
              </a:rPr>
              <a:t>, </a:t>
            </a:r>
            <a:r>
              <a:rPr lang="en-US" sz="700" smtClean="0">
                <a:ea typeface="ＭＳ Ｐゴシック" pitchFamily="34" charset="-128"/>
                <a:hlinkClick r:id="rId8" invalidUrl="http://www-ncbi-nlm-nih-gov.myaccess.library.utoronto.ca/pubmed?term=Davis MD[Author]&amp;cauthor=true&amp;cauthor_uid=20587587"/>
              </a:rPr>
              <a:t>Davis MD</a:t>
            </a:r>
            <a:r>
              <a:rPr lang="en-US" sz="700" smtClean="0">
                <a:ea typeface="ＭＳ Ｐゴシック" pitchFamily="34" charset="-128"/>
              </a:rPr>
              <a:t>, </a:t>
            </a:r>
            <a:r>
              <a:rPr lang="en-US" sz="700" smtClean="0">
                <a:ea typeface="ＭＳ Ｐゴシック" pitchFamily="34" charset="-128"/>
                <a:hlinkClick r:id="rId9" invalidUrl="http://www-ncbi-nlm-nih-gov.myaccess.library.utoronto.ca/pubmed?term=Danis RP[Author]&amp;cauthor=true&amp;cauthor_uid=20587587"/>
              </a:rPr>
              <a:t>Danis RP</a:t>
            </a:r>
            <a:r>
              <a:rPr lang="en-US" sz="700" smtClean="0">
                <a:ea typeface="ＭＳ Ｐゴシック" pitchFamily="34" charset="-128"/>
              </a:rPr>
              <a:t>, </a:t>
            </a:r>
            <a:r>
              <a:rPr lang="en-US" sz="700" smtClean="0">
                <a:ea typeface="ＭＳ Ｐゴシック" pitchFamily="34" charset="-128"/>
                <a:hlinkClick r:id="rId10" invalidUrl="http://www-ncbi-nlm-nih-gov.myaccess.library.utoronto.ca/pubmed?term=Gangaputra S[Author]&amp;cauthor=true&amp;cauthor_uid=20587587"/>
              </a:rPr>
              <a:t>Gangaputra S</a:t>
            </a:r>
            <a:r>
              <a:rPr lang="en-US" sz="700" smtClean="0">
                <a:ea typeface="ＭＳ Ｐゴシック" pitchFamily="34" charset="-128"/>
              </a:rPr>
              <a:t>, </a:t>
            </a:r>
            <a:r>
              <a:rPr lang="en-US" sz="700" smtClean="0">
                <a:ea typeface="ＭＳ Ｐゴシック" pitchFamily="34" charset="-128"/>
                <a:hlinkClick r:id="rId11" invalidUrl="http://www-ncbi-nlm-nih-gov.myaccess.library.utoronto.ca/pubmed?term=Greven CM[Author]&amp;cauthor=true&amp;cauthor_uid=20587587"/>
              </a:rPr>
              <a:t>Greven CM</a:t>
            </a:r>
            <a:r>
              <a:rPr lang="en-US" sz="700" smtClean="0">
                <a:ea typeface="ＭＳ Ｐゴシック" pitchFamily="34" charset="-128"/>
              </a:rPr>
              <a:t>, </a:t>
            </a:r>
            <a:r>
              <a:rPr lang="en-US" sz="700" smtClean="0">
                <a:ea typeface="ＭＳ Ｐゴシック" pitchFamily="34" charset="-128"/>
                <a:hlinkClick r:id="rId12" invalidUrl="http://www-ncbi-nlm-nih-gov.myaccess.library.utoronto.ca/pubmed?term=Hubbard L[Author]&amp;cauthor=true&amp;cauthor_uid=20587587"/>
              </a:rPr>
              <a:t>Hubbard L</a:t>
            </a:r>
            <a:r>
              <a:rPr lang="en-US" sz="700" smtClean="0">
                <a:ea typeface="ＭＳ Ｐゴシック" pitchFamily="34" charset="-128"/>
              </a:rPr>
              <a:t>, </a:t>
            </a:r>
            <a:r>
              <a:rPr lang="en-US" sz="700" smtClean="0">
                <a:ea typeface="ＭＳ Ｐゴシック" pitchFamily="34" charset="-128"/>
                <a:hlinkClick r:id="rId13" invalidUrl="http://www-ncbi-nlm-nih-gov.myaccess.library.utoronto.ca/pubmed?term=Esser BA[Author]&amp;cauthor=true&amp;cauthor_uid=20587587"/>
              </a:rPr>
              <a:t>Esser BA</a:t>
            </a:r>
            <a:r>
              <a:rPr lang="en-US" sz="700" smtClean="0">
                <a:ea typeface="ＭＳ Ｐゴシック" pitchFamily="34" charset="-128"/>
              </a:rPr>
              <a:t>, </a:t>
            </a:r>
            <a:r>
              <a:rPr lang="en-US" sz="700" smtClean="0">
                <a:ea typeface="ＭＳ Ｐゴシック" pitchFamily="34" charset="-128"/>
                <a:hlinkClick r:id="rId14" invalidUrl="http://www-ncbi-nlm-nih-gov.myaccess.library.utoronto.ca/pubmed?term=Lovato JF[Author]&amp;cauthor=true&amp;cauthor_uid=20587587"/>
              </a:rPr>
              <a:t>Lovato JF</a:t>
            </a:r>
            <a:r>
              <a:rPr lang="en-US" sz="700" smtClean="0">
                <a:ea typeface="ＭＳ Ｐゴシック" pitchFamily="34" charset="-128"/>
              </a:rPr>
              <a:t>, </a:t>
            </a:r>
            <a:r>
              <a:rPr lang="en-US" sz="700" smtClean="0">
                <a:ea typeface="ＭＳ Ｐゴシック" pitchFamily="34" charset="-128"/>
                <a:hlinkClick r:id="rId15" invalidUrl="http://www-ncbi-nlm-nih-gov.myaccess.library.utoronto.ca/pubmed?term=Perdue LH[Author]&amp;cauthor=true&amp;cauthor_uid=20587587"/>
              </a:rPr>
              <a:t>Perdue LH</a:t>
            </a:r>
            <a:r>
              <a:rPr lang="en-US" sz="700" smtClean="0">
                <a:ea typeface="ＭＳ Ｐゴシック" pitchFamily="34" charset="-128"/>
              </a:rPr>
              <a:t>, </a:t>
            </a:r>
            <a:r>
              <a:rPr lang="en-US" sz="700" smtClean="0">
                <a:ea typeface="ＭＳ Ｐゴシック" pitchFamily="34" charset="-128"/>
                <a:hlinkClick r:id="rId16" invalidUrl="http://www-ncbi-nlm-nih-gov.myaccess.library.utoronto.ca/pubmed?term=Goff DC Jr[Author]&amp;cauthor=true&amp;cauthor_uid=20587587"/>
              </a:rPr>
              <a:t>Goff DC Jr</a:t>
            </a:r>
            <a:r>
              <a:rPr lang="en-US" sz="700" smtClean="0">
                <a:ea typeface="ＭＳ Ｐゴシック" pitchFamily="34" charset="-128"/>
              </a:rPr>
              <a:t>, </a:t>
            </a:r>
            <a:r>
              <a:rPr lang="en-US" sz="700" smtClean="0">
                <a:ea typeface="ＭＳ Ｐゴシック" pitchFamily="34" charset="-128"/>
                <a:hlinkClick r:id="rId17" invalidUrl="http://www-ncbi-nlm-nih-gov.myaccess.library.utoronto.ca/pubmed?term=Cushman WC[Author]&amp;cauthor=true&amp;cauthor_uid=20587587"/>
              </a:rPr>
              <a:t>Cushman WC</a:t>
            </a:r>
            <a:r>
              <a:rPr lang="en-US" sz="700" smtClean="0">
                <a:ea typeface="ＭＳ Ｐゴシック" pitchFamily="34" charset="-128"/>
              </a:rPr>
              <a:t>, </a:t>
            </a:r>
            <a:r>
              <a:rPr lang="en-US" sz="700" smtClean="0">
                <a:ea typeface="ＭＳ Ｐゴシック" pitchFamily="34" charset="-128"/>
                <a:hlinkClick r:id="rId18" invalidUrl="http://www-ncbi-nlm-nih-gov.myaccess.library.utoronto.ca/pubmed?term=Ginsberg HN[Author]&amp;cauthor=true&amp;cauthor_uid=20587587"/>
              </a:rPr>
              <a:t>Ginsberg HN</a:t>
            </a:r>
            <a:r>
              <a:rPr lang="en-US" sz="700" smtClean="0">
                <a:ea typeface="ＭＳ Ｐゴシック" pitchFamily="34" charset="-128"/>
              </a:rPr>
              <a:t>, </a:t>
            </a:r>
            <a:r>
              <a:rPr lang="en-US" sz="700" smtClean="0">
                <a:ea typeface="ＭＳ Ｐゴシック" pitchFamily="34" charset="-128"/>
                <a:hlinkClick r:id="rId19" invalidUrl="http://www-ncbi-nlm-nih-gov.myaccess.library.utoronto.ca/pubmed?term=Elam MB[Author]&amp;cauthor=true&amp;cauthor_uid=20587587"/>
              </a:rPr>
              <a:t>Elam MB</a:t>
            </a:r>
            <a:r>
              <a:rPr lang="en-US" sz="700" smtClean="0">
                <a:ea typeface="ＭＳ Ｐゴシック" pitchFamily="34" charset="-128"/>
              </a:rPr>
              <a:t>, </a:t>
            </a:r>
            <a:r>
              <a:rPr lang="en-US" sz="700" smtClean="0">
                <a:ea typeface="ＭＳ Ｐゴシック" pitchFamily="34" charset="-128"/>
                <a:hlinkClick r:id="rId20" invalidUrl="http://www-ncbi-nlm-nih-gov.myaccess.library.utoronto.ca/pubmed?term=Genuth S[Author]&amp;cauthor=true&amp;cauthor_uid=20587587"/>
              </a:rPr>
              <a:t>Genuth S</a:t>
            </a:r>
            <a:r>
              <a:rPr lang="en-US" sz="700" smtClean="0">
                <a:ea typeface="ＭＳ Ｐゴシック" pitchFamily="34" charset="-128"/>
              </a:rPr>
              <a:t>, </a:t>
            </a:r>
            <a:r>
              <a:rPr lang="en-US" sz="700" smtClean="0">
                <a:ea typeface="ＭＳ Ｐゴシック" pitchFamily="34" charset="-128"/>
                <a:hlinkClick r:id="rId21" invalidUrl="http://www-ncbi-nlm-nih-gov.myaccess.library.utoronto.ca/pubmed?term=Gerstein HC[Author]&amp;cauthor=true&amp;cauthor_uid=20587587"/>
              </a:rPr>
              <a:t>Gerstein HC</a:t>
            </a:r>
            <a:r>
              <a:rPr lang="en-US" sz="700" smtClean="0">
                <a:ea typeface="ＭＳ Ｐゴシック" pitchFamily="34" charset="-128"/>
              </a:rPr>
              <a:t>, </a:t>
            </a:r>
            <a:r>
              <a:rPr lang="en-US" sz="700" smtClean="0">
                <a:ea typeface="ＭＳ Ｐゴシック" pitchFamily="34" charset="-128"/>
                <a:hlinkClick r:id="rId22" invalidUrl="http://www-ncbi-nlm-nih-gov.myaccess.library.utoronto.ca/pubmed?term=Schubart U[Author]&amp;cauthor=true&amp;cauthor_uid=20587587"/>
              </a:rPr>
              <a:t>Schubart U</a:t>
            </a:r>
            <a:r>
              <a:rPr lang="en-US" sz="700" smtClean="0">
                <a:ea typeface="ＭＳ Ｐゴシック" pitchFamily="34" charset="-128"/>
              </a:rPr>
              <a:t>, </a:t>
            </a:r>
            <a:r>
              <a:rPr lang="en-US" sz="700" smtClean="0">
                <a:ea typeface="ＭＳ Ｐゴシック" pitchFamily="34" charset="-128"/>
                <a:hlinkClick r:id="rId23" invalidUrl="http://www-ncbi-nlm-nih-gov.myaccess.library.utoronto.ca/pubmed?term=Fine LJ[Author]&amp;cauthor=true&amp;cauthor_uid=20587587"/>
              </a:rPr>
              <a:t>Fine LJ</a:t>
            </a:r>
            <a:r>
              <a:rPr lang="en-US" sz="700" smtClean="0">
                <a:ea typeface="ＭＳ Ｐゴシック" pitchFamily="34" charset="-128"/>
              </a:rPr>
              <a:t>.</a:t>
            </a:r>
          </a:p>
          <a:p>
            <a:pPr>
              <a:lnSpc>
                <a:spcPct val="80000"/>
              </a:lnSpc>
            </a:pPr>
            <a:r>
              <a:rPr lang="en-US" sz="700" b="1" smtClean="0">
                <a:ea typeface="ＭＳ Ｐゴシック" pitchFamily="34" charset="-128"/>
              </a:rPr>
              <a:t>The following toggler user interface control may not be accessible. Tab to the next button to revert the control to an accessible version.</a:t>
            </a:r>
          </a:p>
          <a:p>
            <a:pPr>
              <a:lnSpc>
                <a:spcPct val="80000"/>
              </a:lnSpc>
            </a:pPr>
            <a:r>
              <a:rPr lang="en-US" sz="700" b="1" smtClean="0">
                <a:ea typeface="ＭＳ Ｐゴシック" pitchFamily="34" charset="-128"/>
                <a:hlinkClick r:id="rId24" invalidUrl="http://www-ncbi-nlm-nih-gov.myaccess.library.utoronto.ca/pubmed?term=&quot;The+New+England+journal+of+medicine&quot;[Jour]+AND+233[page]+AND+2010[pdat]&amp;cmd=detailssearch" tooltip="Click to revert the following toggler user interface control to an accessible version"/>
              </a:rPr>
              <a:t>Destroy user interface control</a:t>
            </a:r>
            <a:r>
              <a:rPr lang="en-US" sz="700" b="1" smtClean="0">
                <a:ea typeface="ＭＳ Ｐゴシック" pitchFamily="34" charset="-128"/>
                <a:hlinkClick r:id="rId25" invalidUrl="http://www-ncbi-nlm-nih-gov.myaccess.library.utoronto.ca/pubmed?term=&quot;The+New+England+journal+of+medicine&quot;[Jour]+AND+233[page]+AND+2010[pdat]&amp;cmd=detailssearch" tooltip="Open/close investigator list"/>
              </a:rPr>
              <a:t>Collaborators (1531)</a:t>
            </a:r>
            <a:endParaRPr lang="en-US" sz="700" b="1" smtClean="0">
              <a:ea typeface="ＭＳ Ｐゴシック" pitchFamily="34" charset="-128"/>
            </a:endParaRPr>
          </a:p>
          <a:p>
            <a:pPr>
              <a:lnSpc>
                <a:spcPct val="80000"/>
              </a:lnSpc>
            </a:pPr>
            <a:r>
              <a:rPr lang="en-US" sz="700" b="1" smtClean="0">
                <a:ea typeface="ＭＳ Ｐゴシック" pitchFamily="34" charset="-128"/>
              </a:rPr>
              <a:t>Erratum in</a:t>
            </a:r>
          </a:p>
          <a:p>
            <a:pPr>
              <a:lnSpc>
                <a:spcPct val="80000"/>
              </a:lnSpc>
            </a:pPr>
            <a:r>
              <a:rPr lang="en-US" sz="700" smtClean="0">
                <a:ea typeface="ＭＳ Ｐゴシック" pitchFamily="34" charset="-128"/>
              </a:rPr>
              <a:t>N Engl J Med. 2011 Jan 13;364(2):190. </a:t>
            </a:r>
          </a:p>
          <a:p>
            <a:pPr>
              <a:lnSpc>
                <a:spcPct val="80000"/>
              </a:lnSpc>
            </a:pPr>
            <a:r>
              <a:rPr lang="en-US" sz="700" smtClean="0">
                <a:ea typeface="ＭＳ Ｐゴシック" pitchFamily="34" charset="-128"/>
              </a:rPr>
              <a:t>N Engl J Med. 2012 Dec 20;367(25):2458. </a:t>
            </a:r>
          </a:p>
          <a:p>
            <a:pPr>
              <a:lnSpc>
                <a:spcPct val="80000"/>
              </a:lnSpc>
            </a:pPr>
            <a:r>
              <a:rPr lang="en-US" sz="700" b="1" smtClean="0">
                <a:ea typeface="ＭＳ Ｐゴシック" pitchFamily="34" charset="-128"/>
              </a:rPr>
              <a:t>Abstract</a:t>
            </a:r>
          </a:p>
          <a:p>
            <a:pPr>
              <a:lnSpc>
                <a:spcPct val="80000"/>
              </a:lnSpc>
            </a:pPr>
            <a:r>
              <a:rPr lang="en-US" sz="700" b="1" smtClean="0">
                <a:ea typeface="ＭＳ Ｐゴシック" pitchFamily="34" charset="-128"/>
              </a:rPr>
              <a:t>BACKGROUND: </a:t>
            </a:r>
          </a:p>
          <a:p>
            <a:pPr>
              <a:lnSpc>
                <a:spcPct val="80000"/>
              </a:lnSpc>
            </a:pPr>
            <a:r>
              <a:rPr lang="en-US" sz="700" smtClean="0">
                <a:ea typeface="ＭＳ Ｐゴシック" pitchFamily="34" charset="-128"/>
              </a:rPr>
              <a:t>We investigated whether intensive glycemic control, combination therapy for dyslipidemia, and intensive blood-pressure control would limit the progression of diabetic retinopathy in persons with type 2 diabetes. Previous data suggest that these systemic factors may be important in the development and progression of diabetic retinopathy.</a:t>
            </a:r>
          </a:p>
          <a:p>
            <a:pPr>
              <a:lnSpc>
                <a:spcPct val="80000"/>
              </a:lnSpc>
            </a:pPr>
            <a:r>
              <a:rPr lang="en-US" sz="700" b="1" smtClean="0">
                <a:ea typeface="ＭＳ Ｐゴシック" pitchFamily="34" charset="-128"/>
              </a:rPr>
              <a:t>METHODS: </a:t>
            </a:r>
          </a:p>
          <a:p>
            <a:pPr>
              <a:lnSpc>
                <a:spcPct val="80000"/>
              </a:lnSpc>
            </a:pPr>
            <a:r>
              <a:rPr lang="en-US" sz="700" smtClean="0">
                <a:ea typeface="ＭＳ Ｐゴシック" pitchFamily="34" charset="-128"/>
              </a:rPr>
              <a:t>In a randomized trial, we enrolled 10,251 participants with type 2 diabetes who were at high risk for cardiovascular disease to receive either intensive or standard treatment for glycemia (target glycated hemoglobin level, &lt;6.0% or 7.0 to 7.9%, respectively) and also for dyslipidemia (160 mg daily of fenofibrate plus simvastatin or placebo plus simvastatin) or for systolic blood-pressure control (target, &lt;120 or &lt;140 mm Hg). A subgroup of 2856 participants was evaluated for the effects of these interventions at 4 years on the progression of diabetic retinopathy by 3 or more steps on the Early Treatment Diabetic Retinopathy Study Severity Scale (as assessed from seven-field stereoscopic fundus photographs, with 17 possible steps and a higher number of steps indicating greater severity) or the development of diabetic retinopathy necessitating laser photocoagulation or vitrectomy.</a:t>
            </a:r>
          </a:p>
          <a:p>
            <a:pPr>
              <a:lnSpc>
                <a:spcPct val="80000"/>
              </a:lnSpc>
            </a:pPr>
            <a:r>
              <a:rPr lang="en-US" sz="700" b="1" smtClean="0">
                <a:ea typeface="ＭＳ Ｐゴシック" pitchFamily="34" charset="-128"/>
              </a:rPr>
              <a:t>RESULTS: </a:t>
            </a:r>
          </a:p>
          <a:p>
            <a:pPr>
              <a:lnSpc>
                <a:spcPct val="80000"/>
              </a:lnSpc>
            </a:pPr>
            <a:r>
              <a:rPr lang="en-US" sz="700" smtClean="0">
                <a:ea typeface="ＭＳ Ｐゴシック" pitchFamily="34" charset="-128"/>
              </a:rPr>
              <a:t>At 4 years, the rates of progression of diabetic retinopathy were 7.3% with intensive glycemia treatment, versus 10.4% with standard therapy (adjusted odds ratio, 0.67; 95% confidence interval [CI], 0.51 to 0.87; P=0.003); 6.5% with fenofibrate for intensive dyslipidemia therapy, versus 10.2% with placebo (adjusted odds ratio, 0.60; 95% CI, 0.42 to 0.87; P=0.006); and 10.4% with intensive blood-pressure therapy, versus 8.8% with standard therapy (adjusted odds ratio, 1.23; 95% CI, 0.84 to 1.79; P=0.29).</a:t>
            </a:r>
          </a:p>
          <a:p>
            <a:pPr>
              <a:lnSpc>
                <a:spcPct val="80000"/>
              </a:lnSpc>
            </a:pPr>
            <a:r>
              <a:rPr lang="en-US" sz="700" b="1" smtClean="0">
                <a:ea typeface="ＭＳ Ｐゴシック" pitchFamily="34" charset="-128"/>
              </a:rPr>
              <a:t>CONCLUSIONS: </a:t>
            </a:r>
          </a:p>
          <a:p>
            <a:pPr>
              <a:lnSpc>
                <a:spcPct val="80000"/>
              </a:lnSpc>
            </a:pPr>
            <a:r>
              <a:rPr lang="en-US" sz="700" smtClean="0">
                <a:ea typeface="ＭＳ Ｐゴシック" pitchFamily="34" charset="-128"/>
              </a:rPr>
              <a:t>Intensive glycemic control and intensive combination treatment of dyslipidemia, but not intensive blood-pressure control, reduced the rate of progression of diabetic retinopathy. (Funded by the National Heart, Lung, and Blood Institute and others; ClinicalTrials.gov numbers, NCT00000620 for the ACCORD study and NCT00542178 for the ACCORD Eye study.)</a:t>
            </a:r>
          </a:p>
          <a:p>
            <a:pPr>
              <a:lnSpc>
                <a:spcPct val="60000"/>
              </a:lnSpc>
            </a:pPr>
            <a:endParaRPr lang="en-US" sz="700" smtClean="0">
              <a:ea typeface="ＭＳ Ｐゴシック" pitchFamily="34" charset="-128"/>
            </a:endParaRPr>
          </a:p>
        </p:txBody>
      </p:sp>
      <p:sp>
        <p:nvSpPr>
          <p:cNvPr id="6041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9BB40EE7-2FB8-464F-A53B-3C40EF305AB3}" type="slidenum">
              <a:rPr lang="en-US" sz="1200"/>
              <a:pPr algn="r"/>
              <a:t>18</a:t>
            </a:fld>
            <a:endParaRPr lang="en-US" sz="1200"/>
          </a:p>
        </p:txBody>
      </p:sp>
    </p:spTree>
    <p:extLst>
      <p:ext uri="{BB962C8B-B14F-4D97-AF65-F5344CB8AC3E}">
        <p14:creationId xmlns:p14="http://schemas.microsoft.com/office/powerpoint/2010/main" val="1567178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2830" tIns="46415" rIns="92830" bIns="46415" anchor="b"/>
          <a:lstStyle/>
          <a:p>
            <a:pPr algn="r"/>
            <a:fld id="{32C261A6-3A00-4223-9446-04EEAE44C812}" type="slidenum">
              <a:rPr lang="en-CA" sz="1200">
                <a:solidFill>
                  <a:srgbClr val="000000"/>
                </a:solidFill>
              </a:rPr>
              <a:pPr algn="r"/>
              <a:t>19</a:t>
            </a:fld>
            <a:endParaRPr lang="en-CA" sz="1200">
              <a:solidFill>
                <a:srgbClr val="000000"/>
              </a:solidFill>
            </a:endParaRPr>
          </a:p>
        </p:txBody>
      </p:sp>
      <p:sp>
        <p:nvSpPr>
          <p:cNvPr id="62466" name="Rectangle 2"/>
          <p:cNvSpPr>
            <a:spLocks noGrp="1" noRot="1" noChangeAspect="1" noTextEdit="1"/>
          </p:cNvSpPr>
          <p:nvPr>
            <p:ph type="sldImg"/>
          </p:nvPr>
        </p:nvSpPr>
        <p:spPr bwMode="auto">
          <a:xfrm>
            <a:off x="1995488" y="1108075"/>
            <a:ext cx="3722687" cy="2792413"/>
          </a:xfrm>
          <a:noFill/>
          <a:ln>
            <a:solidFill>
              <a:srgbClr val="000000"/>
            </a:solidFill>
            <a:miter lim="800000"/>
            <a:headEnd/>
            <a:tailEnd/>
          </a:ln>
        </p:spPr>
      </p:sp>
      <p:sp>
        <p:nvSpPr>
          <p:cNvPr id="62467" name="Rectangle 3"/>
          <p:cNvSpPr>
            <a:spLocks noChangeArrowheads="1"/>
          </p:cNvSpPr>
          <p:nvPr/>
        </p:nvSpPr>
        <p:spPr bwMode="auto">
          <a:xfrm>
            <a:off x="1819275" y="603250"/>
            <a:ext cx="4486275" cy="365125"/>
          </a:xfrm>
          <a:prstGeom prst="rect">
            <a:avLst/>
          </a:prstGeom>
          <a:noFill/>
          <a:ln w="9525">
            <a:noFill/>
            <a:miter lim="800000"/>
            <a:headEnd/>
            <a:tailEnd/>
          </a:ln>
        </p:spPr>
        <p:txBody>
          <a:bodyPr lIns="91151" tIns="45575" rIns="91151" bIns="45575">
            <a:spAutoFit/>
          </a:bodyPr>
          <a:lstStyle/>
          <a:p>
            <a:pPr defTabSz="911225" eaLnBrk="0" hangingPunct="0"/>
            <a:r>
              <a:rPr lang="it-IT" sz="900" b="1">
                <a:solidFill>
                  <a:srgbClr val="003366"/>
                </a:solidFill>
                <a:latin typeface="Verdana" pitchFamily="34" charset="0"/>
              </a:rPr>
              <a:t>Microvascular disease</a:t>
            </a:r>
            <a:br>
              <a:rPr lang="it-IT" sz="900" b="1">
                <a:solidFill>
                  <a:srgbClr val="003366"/>
                </a:solidFill>
                <a:latin typeface="Verdana" pitchFamily="34" charset="0"/>
              </a:rPr>
            </a:br>
            <a:r>
              <a:rPr lang="it-IT" sz="900" b="1">
                <a:solidFill>
                  <a:srgbClr val="003366"/>
                </a:solidFill>
                <a:latin typeface="Verdana" pitchFamily="34" charset="0"/>
              </a:rPr>
              <a:t>Retinopathy</a:t>
            </a:r>
            <a:endParaRPr lang="fr-FR" sz="900" b="1">
              <a:solidFill>
                <a:srgbClr val="003366"/>
              </a:solidFill>
              <a:latin typeface="Verdana" pitchFamily="34" charset="0"/>
            </a:endParaRPr>
          </a:p>
        </p:txBody>
      </p:sp>
      <p:sp>
        <p:nvSpPr>
          <p:cNvPr id="62468" name="Rectangle 4"/>
          <p:cNvSpPr>
            <a:spLocks noChangeArrowheads="1"/>
          </p:cNvSpPr>
          <p:nvPr/>
        </p:nvSpPr>
        <p:spPr bwMode="auto">
          <a:xfrm>
            <a:off x="1819275" y="388938"/>
            <a:ext cx="4784725" cy="279400"/>
          </a:xfrm>
          <a:prstGeom prst="rect">
            <a:avLst/>
          </a:prstGeom>
          <a:noFill/>
          <a:ln w="9525">
            <a:noFill/>
            <a:miter lim="800000"/>
            <a:headEnd/>
            <a:tailEnd/>
          </a:ln>
        </p:spPr>
        <p:txBody>
          <a:bodyPr lIns="91151" tIns="45575" rIns="91151" bIns="45575">
            <a:spAutoFit/>
          </a:bodyPr>
          <a:lstStyle/>
          <a:p>
            <a:pPr defTabSz="911225"/>
            <a:r>
              <a:rPr lang="it-IT" sz="1300" b="1">
                <a:solidFill>
                  <a:srgbClr val="3A74AE"/>
                </a:solidFill>
                <a:latin typeface="Verdana" pitchFamily="34" charset="0"/>
              </a:rPr>
              <a:t>F</a:t>
            </a:r>
            <a:r>
              <a:rPr lang="it-IT" sz="900" b="1">
                <a:solidFill>
                  <a:srgbClr val="3A74AE"/>
                </a:solidFill>
                <a:latin typeface="Verdana" pitchFamily="34" charset="0"/>
              </a:rPr>
              <a:t>enofibrate </a:t>
            </a:r>
            <a:r>
              <a:rPr lang="it-IT" sz="1300" b="1">
                <a:solidFill>
                  <a:srgbClr val="3A74AE"/>
                </a:solidFill>
                <a:latin typeface="Verdana" pitchFamily="34" charset="0"/>
              </a:rPr>
              <a:t>I</a:t>
            </a:r>
            <a:r>
              <a:rPr lang="it-IT" sz="900" b="1">
                <a:solidFill>
                  <a:srgbClr val="3A74AE"/>
                </a:solidFill>
                <a:latin typeface="Verdana" pitchFamily="34" charset="0"/>
              </a:rPr>
              <a:t>ntervention and </a:t>
            </a:r>
            <a:r>
              <a:rPr lang="it-IT" sz="1300" b="1">
                <a:solidFill>
                  <a:srgbClr val="3A74AE"/>
                </a:solidFill>
                <a:latin typeface="Verdana" pitchFamily="34" charset="0"/>
              </a:rPr>
              <a:t>E</a:t>
            </a:r>
            <a:r>
              <a:rPr lang="it-IT" sz="900" b="1">
                <a:solidFill>
                  <a:srgbClr val="3A74AE"/>
                </a:solidFill>
                <a:latin typeface="Verdana" pitchFamily="34" charset="0"/>
              </a:rPr>
              <a:t>vent </a:t>
            </a:r>
            <a:r>
              <a:rPr lang="it-IT" sz="1300" b="1">
                <a:solidFill>
                  <a:srgbClr val="3A74AE"/>
                </a:solidFill>
                <a:latin typeface="Verdana" pitchFamily="34" charset="0"/>
              </a:rPr>
              <a:t>L</a:t>
            </a:r>
            <a:r>
              <a:rPr lang="it-IT" sz="900" b="1">
                <a:solidFill>
                  <a:srgbClr val="3A74AE"/>
                </a:solidFill>
                <a:latin typeface="Verdana" pitchFamily="34" charset="0"/>
              </a:rPr>
              <a:t>owering in </a:t>
            </a:r>
            <a:r>
              <a:rPr lang="it-IT" sz="1300" b="1">
                <a:solidFill>
                  <a:srgbClr val="3A74AE"/>
                </a:solidFill>
                <a:latin typeface="Verdana" pitchFamily="34" charset="0"/>
              </a:rPr>
              <a:t>D</a:t>
            </a:r>
            <a:r>
              <a:rPr lang="it-IT" sz="900" b="1">
                <a:solidFill>
                  <a:srgbClr val="3A74AE"/>
                </a:solidFill>
                <a:latin typeface="Verdana" pitchFamily="34" charset="0"/>
              </a:rPr>
              <a:t>iabetes </a:t>
            </a:r>
            <a:endParaRPr lang="fr-FR" sz="900" b="1">
              <a:solidFill>
                <a:srgbClr val="3A74AE"/>
              </a:solidFill>
              <a:latin typeface="Verdana" pitchFamily="34" charset="0"/>
            </a:endParaRPr>
          </a:p>
        </p:txBody>
      </p:sp>
      <p:sp>
        <p:nvSpPr>
          <p:cNvPr id="62469" name="Rectangle 5"/>
          <p:cNvSpPr>
            <a:spLocks noGrp="1" noChangeArrowheads="1"/>
          </p:cNvSpPr>
          <p:nvPr>
            <p:ph type="body" idx="1"/>
          </p:nvPr>
        </p:nvSpPr>
        <p:spPr bwMode="auto">
          <a:xfrm>
            <a:off x="1166813" y="4108450"/>
            <a:ext cx="5148262" cy="4287838"/>
          </a:xfrm>
          <a:noFill/>
        </p:spPr>
        <p:txBody>
          <a:bodyPr wrap="square" lIns="91151" tIns="45575" rIns="91151" bIns="45575" numCol="1" anchor="t" anchorCtr="0" compatLnSpc="1">
            <a:prstTxWarp prst="textNoShape">
              <a:avLst/>
            </a:prstTxWarp>
          </a:bodyPr>
          <a:lstStyle/>
          <a:p>
            <a:r>
              <a:rPr lang="en-US" smtClean="0">
                <a:ea typeface="ＭＳ Ｐゴシック" pitchFamily="34" charset="-128"/>
                <a:hlinkClick r:id="rId3" tooltip="Lancet."/>
              </a:rPr>
              <a:t>Lancet.</a:t>
            </a:r>
            <a:r>
              <a:rPr lang="en-US" smtClean="0">
                <a:ea typeface="ＭＳ Ｐゴシック" pitchFamily="34" charset="-128"/>
              </a:rPr>
              <a:t> 2005 Nov 26;366(9500):1849-61.</a:t>
            </a:r>
          </a:p>
          <a:p>
            <a:r>
              <a:rPr lang="en-US" b="1" smtClean="0">
                <a:ea typeface="ＭＳ Ｐゴシック" pitchFamily="34" charset="-128"/>
              </a:rPr>
              <a:t>Effects of long-term fenofibrate therapy on cardiovascular events in 9795 people with type 2 diabetes mellitus (the FIELD study): randomised controlled trial.</a:t>
            </a:r>
          </a:p>
          <a:p>
            <a:r>
              <a:rPr lang="en-US" smtClean="0">
                <a:ea typeface="ＭＳ Ｐゴシック" pitchFamily="34" charset="-128"/>
                <a:hlinkClick r:id="rId4" invalidUrl="http://www-ncbi-nlm-nih-gov.myaccess.library.utoronto.ca/pubmed?term=Keech A[Author]&amp;cauthor=true&amp;cauthor_uid=16310551"/>
              </a:rPr>
              <a:t>Keech A</a:t>
            </a:r>
            <a:r>
              <a:rPr lang="en-US" smtClean="0">
                <a:ea typeface="ＭＳ Ｐゴシック" pitchFamily="34" charset="-128"/>
              </a:rPr>
              <a:t>, </a:t>
            </a:r>
            <a:r>
              <a:rPr lang="en-US" smtClean="0">
                <a:ea typeface="ＭＳ Ｐゴシック" pitchFamily="34" charset="-128"/>
                <a:hlinkClick r:id="rId5" invalidUrl="http://www-ncbi-nlm-nih-gov.myaccess.library.utoronto.ca/pubmed?term=Simes RJ[Author]&amp;cauthor=true&amp;cauthor_uid=16310551"/>
              </a:rPr>
              <a:t>Simes RJ</a:t>
            </a:r>
            <a:r>
              <a:rPr lang="en-US" smtClean="0">
                <a:ea typeface="ＭＳ Ｐゴシック" pitchFamily="34" charset="-128"/>
              </a:rPr>
              <a:t>, </a:t>
            </a:r>
            <a:r>
              <a:rPr lang="en-US" smtClean="0">
                <a:ea typeface="ＭＳ Ｐゴシック" pitchFamily="34" charset="-128"/>
                <a:hlinkClick r:id="rId6" invalidUrl="http://www-ncbi-nlm-nih-gov.myaccess.library.utoronto.ca/pubmed?term=Barter P[Author]&amp;cauthor=true&amp;cauthor_uid=16310551"/>
              </a:rPr>
              <a:t>Barter P</a:t>
            </a:r>
            <a:r>
              <a:rPr lang="en-US" smtClean="0">
                <a:ea typeface="ＭＳ Ｐゴシック" pitchFamily="34" charset="-128"/>
              </a:rPr>
              <a:t>, </a:t>
            </a:r>
            <a:r>
              <a:rPr lang="en-US" smtClean="0">
                <a:ea typeface="ＭＳ Ｐゴシック" pitchFamily="34" charset="-128"/>
                <a:hlinkClick r:id="rId7" invalidUrl="http://www-ncbi-nlm-nih-gov.myaccess.library.utoronto.ca/pubmed?term=Best J[Author]&amp;cauthor=true&amp;cauthor_uid=16310551"/>
              </a:rPr>
              <a:t>Best J</a:t>
            </a:r>
            <a:r>
              <a:rPr lang="en-US" smtClean="0">
                <a:ea typeface="ＭＳ Ｐゴシック" pitchFamily="34" charset="-128"/>
              </a:rPr>
              <a:t>, </a:t>
            </a:r>
            <a:r>
              <a:rPr lang="en-US" smtClean="0">
                <a:ea typeface="ＭＳ Ｐゴシック" pitchFamily="34" charset="-128"/>
                <a:hlinkClick r:id="rId8" invalidUrl="http://www-ncbi-nlm-nih-gov.myaccess.library.utoronto.ca/pubmed?term=Scott R[Author]&amp;cauthor=true&amp;cauthor_uid=16310551"/>
              </a:rPr>
              <a:t>Scott R</a:t>
            </a:r>
            <a:r>
              <a:rPr lang="en-US" smtClean="0">
                <a:ea typeface="ＭＳ Ｐゴシック" pitchFamily="34" charset="-128"/>
              </a:rPr>
              <a:t>, </a:t>
            </a:r>
            <a:r>
              <a:rPr lang="en-US" smtClean="0">
                <a:ea typeface="ＭＳ Ｐゴシック" pitchFamily="34" charset="-128"/>
                <a:hlinkClick r:id="rId9" invalidUrl="http://www-ncbi-nlm-nih-gov.myaccess.library.utoronto.ca/pubmed?term=Taskinen MR[Author]&amp;cauthor=true&amp;cauthor_uid=16310551"/>
              </a:rPr>
              <a:t>Taskinen MR</a:t>
            </a:r>
            <a:r>
              <a:rPr lang="en-US" smtClean="0">
                <a:ea typeface="ＭＳ Ｐゴシック" pitchFamily="34" charset="-128"/>
              </a:rPr>
              <a:t>, </a:t>
            </a:r>
            <a:r>
              <a:rPr lang="en-US" smtClean="0">
                <a:ea typeface="ＭＳ Ｐゴシック" pitchFamily="34" charset="-128"/>
                <a:hlinkClick r:id="rId10" invalidUrl="http://www-ncbi-nlm-nih-gov.myaccess.library.utoronto.ca/pubmed?term=Forder P[Author]&amp;cauthor=true&amp;cauthor_uid=16310551"/>
              </a:rPr>
              <a:t>Forder P</a:t>
            </a:r>
            <a:r>
              <a:rPr lang="en-US" smtClean="0">
                <a:ea typeface="ＭＳ Ｐゴシック" pitchFamily="34" charset="-128"/>
              </a:rPr>
              <a:t>, </a:t>
            </a:r>
            <a:r>
              <a:rPr lang="en-US" smtClean="0">
                <a:ea typeface="ＭＳ Ｐゴシック" pitchFamily="34" charset="-128"/>
                <a:hlinkClick r:id="rId11" invalidUrl="http://www-ncbi-nlm-nih-gov.myaccess.library.utoronto.ca/pubmed?term=Pillai A[Author]&amp;cauthor=true&amp;cauthor_uid=16310551"/>
              </a:rPr>
              <a:t>Pillai A</a:t>
            </a:r>
            <a:r>
              <a:rPr lang="en-US" smtClean="0">
                <a:ea typeface="ＭＳ Ｐゴシック" pitchFamily="34" charset="-128"/>
              </a:rPr>
              <a:t>, </a:t>
            </a:r>
            <a:r>
              <a:rPr lang="en-US" smtClean="0">
                <a:ea typeface="ＭＳ Ｐゴシック" pitchFamily="34" charset="-128"/>
                <a:hlinkClick r:id="rId12" invalidUrl="http://www-ncbi-nlm-nih-gov.myaccess.library.utoronto.ca/pubmed?term=Davis T[Author]&amp;cauthor=true&amp;cauthor_uid=16310551"/>
              </a:rPr>
              <a:t>Davis T</a:t>
            </a:r>
            <a:r>
              <a:rPr lang="en-US" smtClean="0">
                <a:ea typeface="ＭＳ Ｐゴシック" pitchFamily="34" charset="-128"/>
              </a:rPr>
              <a:t>, </a:t>
            </a:r>
            <a:r>
              <a:rPr lang="en-US" smtClean="0">
                <a:ea typeface="ＭＳ Ｐゴシック" pitchFamily="34" charset="-128"/>
                <a:hlinkClick r:id="rId13" invalidUrl="http://www-ncbi-nlm-nih-gov.myaccess.library.utoronto.ca/pubmed?term=Glasziou P[Author]&amp;cauthor=true&amp;cauthor_uid=16310551"/>
              </a:rPr>
              <a:t>Glasziou P</a:t>
            </a:r>
            <a:r>
              <a:rPr lang="en-US" smtClean="0">
                <a:ea typeface="ＭＳ Ｐゴシック" pitchFamily="34" charset="-128"/>
              </a:rPr>
              <a:t>, </a:t>
            </a:r>
            <a:r>
              <a:rPr lang="en-US" smtClean="0">
                <a:ea typeface="ＭＳ Ｐゴシック" pitchFamily="34" charset="-128"/>
                <a:hlinkClick r:id="rId14" invalidUrl="http://www-ncbi-nlm-nih-gov.myaccess.library.utoronto.ca/pubmed?term=Drury P[Author]&amp;cauthor=true&amp;cauthor_uid=16310551"/>
              </a:rPr>
              <a:t>Drury P</a:t>
            </a:r>
            <a:r>
              <a:rPr lang="en-US" smtClean="0">
                <a:ea typeface="ＭＳ Ｐゴシック" pitchFamily="34" charset="-128"/>
              </a:rPr>
              <a:t>, </a:t>
            </a:r>
            <a:r>
              <a:rPr lang="en-US" smtClean="0">
                <a:ea typeface="ＭＳ Ｐゴシック" pitchFamily="34" charset="-128"/>
                <a:hlinkClick r:id="rId15" invalidUrl="http://www-ncbi-nlm-nih-gov.myaccess.library.utoronto.ca/pubmed?term=Kes%C3%A4niemi YA[Author]&amp;cauthor=true&amp;cauthor_uid=16310551"/>
              </a:rPr>
              <a:t>Kesäniemi YA</a:t>
            </a:r>
            <a:r>
              <a:rPr lang="en-US" smtClean="0">
                <a:ea typeface="ＭＳ Ｐゴシック" pitchFamily="34" charset="-128"/>
              </a:rPr>
              <a:t>, </a:t>
            </a:r>
            <a:r>
              <a:rPr lang="en-US" smtClean="0">
                <a:ea typeface="ＭＳ Ｐゴシック" pitchFamily="34" charset="-128"/>
                <a:hlinkClick r:id="rId16" invalidUrl="http://www-ncbi-nlm-nih-gov.myaccess.library.utoronto.ca/pubmed?term=Sullivan D[Author]&amp;cauthor=true&amp;cauthor_uid=16310551"/>
              </a:rPr>
              <a:t>Sullivan D</a:t>
            </a:r>
            <a:r>
              <a:rPr lang="en-US" smtClean="0">
                <a:ea typeface="ＭＳ Ｐゴシック" pitchFamily="34" charset="-128"/>
              </a:rPr>
              <a:t>, </a:t>
            </a:r>
            <a:r>
              <a:rPr lang="en-US" smtClean="0">
                <a:ea typeface="ＭＳ Ｐゴシック" pitchFamily="34" charset="-128"/>
                <a:hlinkClick r:id="rId17" invalidUrl="http://www-ncbi-nlm-nih-gov.myaccess.library.utoronto.ca/pubmed?term=Hunt D[Author]&amp;cauthor=true&amp;cauthor_uid=16310551"/>
              </a:rPr>
              <a:t>Hunt D</a:t>
            </a:r>
            <a:r>
              <a:rPr lang="en-US" smtClean="0">
                <a:ea typeface="ＭＳ Ｐゴシック" pitchFamily="34" charset="-128"/>
              </a:rPr>
              <a:t>, </a:t>
            </a:r>
            <a:r>
              <a:rPr lang="en-US" smtClean="0">
                <a:ea typeface="ＭＳ Ｐゴシック" pitchFamily="34" charset="-128"/>
                <a:hlinkClick r:id="rId18" invalidUrl="http://www-ncbi-nlm-nih-gov.myaccess.library.utoronto.ca/pubmed?term=Colman P[Author]&amp;cauthor=true&amp;cauthor_uid=16310551"/>
              </a:rPr>
              <a:t>Colman P</a:t>
            </a:r>
            <a:r>
              <a:rPr lang="en-US" smtClean="0">
                <a:ea typeface="ＭＳ Ｐゴシック" pitchFamily="34" charset="-128"/>
              </a:rPr>
              <a:t>, </a:t>
            </a:r>
            <a:r>
              <a:rPr lang="en-US" smtClean="0">
                <a:ea typeface="ＭＳ Ｐゴシック" pitchFamily="34" charset="-128"/>
                <a:hlinkClick r:id="rId19" invalidUrl="http://www-ncbi-nlm-nih-gov.myaccess.library.utoronto.ca/pubmed?term=d'Emden M[Author]&amp;cauthor=true&amp;cauthor_uid=16310551"/>
              </a:rPr>
              <a:t>d'Emden M</a:t>
            </a:r>
            <a:r>
              <a:rPr lang="en-US" smtClean="0">
                <a:ea typeface="ＭＳ Ｐゴシック" pitchFamily="34" charset="-128"/>
              </a:rPr>
              <a:t>, </a:t>
            </a:r>
            <a:r>
              <a:rPr lang="en-US" smtClean="0">
                <a:ea typeface="ＭＳ Ｐゴシック" pitchFamily="34" charset="-128"/>
                <a:hlinkClick r:id="rId20" invalidUrl="http://www-ncbi-nlm-nih-gov.myaccess.library.utoronto.ca/pubmed?term=Whiting M[Author]&amp;cauthor=true&amp;cauthor_uid=16310551"/>
              </a:rPr>
              <a:t>Whiting M</a:t>
            </a:r>
            <a:r>
              <a:rPr lang="en-US" smtClean="0">
                <a:ea typeface="ＭＳ Ｐゴシック" pitchFamily="34" charset="-128"/>
              </a:rPr>
              <a:t>, </a:t>
            </a:r>
            <a:r>
              <a:rPr lang="en-US" smtClean="0">
                <a:ea typeface="ＭＳ Ｐゴシック" pitchFamily="34" charset="-128"/>
                <a:hlinkClick r:id="rId21" invalidUrl="http://www-ncbi-nlm-nih-gov.myaccess.library.utoronto.ca/pubmed?term=Ehnholm C[Author]&amp;cauthor=true&amp;cauthor_uid=16310551"/>
              </a:rPr>
              <a:t>Ehnholm C</a:t>
            </a:r>
            <a:r>
              <a:rPr lang="en-US" smtClean="0">
                <a:ea typeface="ＭＳ Ｐゴシック" pitchFamily="34" charset="-128"/>
              </a:rPr>
              <a:t>, </a:t>
            </a:r>
            <a:r>
              <a:rPr lang="en-US" smtClean="0">
                <a:ea typeface="ＭＳ Ｐゴシック" pitchFamily="34" charset="-128"/>
                <a:hlinkClick r:id="rId22" invalidUrl="http://www-ncbi-nlm-nih-gov.myaccess.library.utoronto.ca/pubmed?term=Laakso M[Author]&amp;cauthor=true&amp;cauthor_uid=16310551"/>
              </a:rPr>
              <a:t>Laakso M</a:t>
            </a:r>
            <a:r>
              <a:rPr lang="en-US" smtClean="0">
                <a:ea typeface="ＭＳ Ｐゴシック" pitchFamily="34" charset="-128"/>
              </a:rPr>
              <a:t>; </a:t>
            </a:r>
            <a:r>
              <a:rPr lang="en-US" smtClean="0">
                <a:ea typeface="ＭＳ Ｐゴシック" pitchFamily="34" charset="-128"/>
                <a:hlinkClick r:id="rId23" invalidUrl="http://www-ncbi-nlm-nih-gov.myaccess.library.utoronto.ca/pubmed?term=FIELD study investigators[Corporate Author]"/>
              </a:rPr>
              <a:t>FIELD study investigators</a:t>
            </a:r>
            <a:r>
              <a:rPr lang="en-US" smtClean="0">
                <a:ea typeface="ＭＳ Ｐゴシック" pitchFamily="34" charset="-128"/>
              </a:rPr>
              <a:t>.</a:t>
            </a:r>
          </a:p>
          <a:p>
            <a:r>
              <a:rPr lang="en-US" b="1" smtClean="0">
                <a:ea typeface="ＭＳ Ｐゴシック" pitchFamily="34" charset="-128"/>
              </a:rPr>
              <a:t>Erratum in</a:t>
            </a:r>
          </a:p>
          <a:p>
            <a:r>
              <a:rPr lang="en-US" smtClean="0">
                <a:ea typeface="ＭＳ Ｐゴシック" pitchFamily="34" charset="-128"/>
                <a:hlinkClick r:id="rId24"/>
              </a:rPr>
              <a:t>Lancet. 2006 Oct 21;368(9545):1415. </a:t>
            </a:r>
            <a:endParaRPr lang="en-US" smtClean="0">
              <a:ea typeface="ＭＳ Ｐゴシック" pitchFamily="34" charset="-128"/>
            </a:endParaRPr>
          </a:p>
          <a:p>
            <a:r>
              <a:rPr lang="en-US" smtClean="0">
                <a:ea typeface="ＭＳ Ｐゴシック" pitchFamily="34" charset="-128"/>
              </a:rPr>
              <a:t>Lancet. 2006 Oct 21;368(9545):1420. </a:t>
            </a:r>
          </a:p>
          <a:p>
            <a:r>
              <a:rPr lang="en-US" b="1" smtClean="0">
                <a:ea typeface="ＭＳ Ｐゴシック" pitchFamily="34" charset="-128"/>
              </a:rPr>
              <a:t>Abstract</a:t>
            </a:r>
          </a:p>
          <a:p>
            <a:r>
              <a:rPr lang="en-US" b="1" smtClean="0">
                <a:ea typeface="ＭＳ Ｐゴシック" pitchFamily="34" charset="-128"/>
              </a:rPr>
              <a:t>BACKGROUND: </a:t>
            </a:r>
          </a:p>
          <a:p>
            <a:r>
              <a:rPr lang="en-US" smtClean="0">
                <a:ea typeface="ＭＳ Ｐゴシック" pitchFamily="34" charset="-128"/>
              </a:rPr>
              <a:t>Patients with type 2 diabetes mellitus are at increased risk of cardiovascular disease, partly owing to dyslipidaemia, which can be amenable to fibrate therapy. We designed the Fenofibrate Intervention and Event Lowering in Diabetes (FIELD) study to assess the effect of fenofibrate on cardiovascular disease events in these patients.</a:t>
            </a:r>
          </a:p>
          <a:p>
            <a:r>
              <a:rPr lang="en-US" b="1" smtClean="0">
                <a:ea typeface="ＭＳ Ｐゴシック" pitchFamily="34" charset="-128"/>
              </a:rPr>
              <a:t>METHODS: </a:t>
            </a:r>
          </a:p>
          <a:p>
            <a:r>
              <a:rPr lang="en-US" smtClean="0">
                <a:ea typeface="ＭＳ Ｐゴシック" pitchFamily="34" charset="-128"/>
              </a:rPr>
              <a:t>We did a multinational, randomised controlled trial with 9795 participants aged 50-75 years, with type 2 diabetes mellitus, and not taking statin therapy at study entry. After a placebo and a fenofibrate run-in phase, we randomly assigned patients (2131 with previous cardiovascular disease and 7664 without) with a total-cholesterol concentration of 3.0-6.5 mmol/L and a total-cholesterol/HDL-cholesterol ratio of 4.0 or more or plasma triglyceride of 1.0-5.0 mmol/L to micronised fenofibrate 200 mg daily (n=4895) or matching placebo (n=4900). Our primary outcome was coronary events (coronary heart disease death or non-fatal myocardial infarction); the outcome for prespecified subgroup analyses was total cardiovascular events (the composite of cardiovascular death, myocardial infarction, stroke, and coronary and carotid revascularisation). Analysis was by intention to treat. The study was prospectively registered (number ISRCTN 64783481).</a:t>
            </a:r>
          </a:p>
          <a:p>
            <a:r>
              <a:rPr lang="en-US" b="1" smtClean="0">
                <a:ea typeface="ＭＳ Ｐゴシック" pitchFamily="34" charset="-128"/>
              </a:rPr>
              <a:t>FINDINGS: </a:t>
            </a:r>
          </a:p>
          <a:p>
            <a:r>
              <a:rPr lang="en-US" smtClean="0">
                <a:ea typeface="ＭＳ Ｐゴシック" pitchFamily="34" charset="-128"/>
              </a:rPr>
              <a:t>Vital status was confirmed on all but 22 patients. Averaged over the 5 years' study duration, similar proportions in each group discontinued study medication (10% placebo vs 11% fenofibrate) and more patients allocated placebo (17%) than fenofibrate (8%; p&lt;0.0001) commenced other lipid treatments, predominantly statins. 5.9% (n=288) of patients on placebo and 5.2% (n=256) of those on fenofibrate had a coronary event (relative reduction of 11%; hazard ratio [HR] 0.89, 95% CI 0.75-1.05; p=0.16). This finding corresponds to a significant 24% reduction in non-fatal myocardial infarction (0.76, 0.62-0.94; p=0.010) and a non-significant increase in coronary heart disease mortality (1.19, 0.90-1.57; p=0.22). Total cardiovascular disease events were significantly reduced from 13.9% to 12.5% (0.89, 0.80-0.99; p=0.035). This finding included a 21% reduction in coronary revascularisation (0.79, 0.68-0.93; p=0.003). Total mortality was 6.6% in the placebo group and 7.3% in the fenofibrate group (p=0.18). Fenofibrate was associated with less albuminuria progression (p=0.002), and less retinopathy needing laser treatment (5.2%vs 3.6%, p=0.0003). There was a slight increase in pancreatitis (0.5%vs 0.8%, p=0.031) and pulmonary embolism (0.7%vs 1.1%, p=0.022), but no other significant adverse effects.</a:t>
            </a:r>
          </a:p>
          <a:p>
            <a:r>
              <a:rPr lang="en-US" b="1" smtClean="0">
                <a:ea typeface="ＭＳ Ｐゴシック" pitchFamily="34" charset="-128"/>
              </a:rPr>
              <a:t>INTERPRETATION: </a:t>
            </a:r>
          </a:p>
          <a:p>
            <a:r>
              <a:rPr lang="en-US" smtClean="0">
                <a:ea typeface="ＭＳ Ｐゴシック" pitchFamily="34" charset="-128"/>
              </a:rPr>
              <a:t>Fenofibrate did not significantly reduce the risk of the primary outcome of coronary events. It did reduce total cardiovascular events, mainly due to fewer non-fatal myocardial infarctions and revascularisations. The higher rate of starting statin therapy in patients allocated placebo might have masked a moderately larger treatment benefit.</a:t>
            </a:r>
          </a:p>
          <a:p>
            <a:pPr algn="just"/>
            <a:endParaRPr lang="en-US" smtClean="0">
              <a:ea typeface="ＭＳ Ｐゴシック" pitchFamily="34" charset="-128"/>
            </a:endParaRPr>
          </a:p>
        </p:txBody>
      </p:sp>
      <p:sp>
        <p:nvSpPr>
          <p:cNvPr id="62470" name="Rectangle 6"/>
          <p:cNvSpPr>
            <a:spLocks noChangeArrowheads="1"/>
          </p:cNvSpPr>
          <p:nvPr/>
        </p:nvSpPr>
        <p:spPr bwMode="auto">
          <a:xfrm>
            <a:off x="1347788" y="8532813"/>
            <a:ext cx="3381375" cy="344487"/>
          </a:xfrm>
          <a:prstGeom prst="rect">
            <a:avLst/>
          </a:prstGeom>
          <a:noFill/>
          <a:ln w="9525">
            <a:noFill/>
            <a:miter lim="800000"/>
            <a:headEnd/>
            <a:tailEnd/>
          </a:ln>
        </p:spPr>
        <p:txBody>
          <a:bodyPr wrap="none" lIns="91151" tIns="45575" rIns="91151" bIns="45575">
            <a:spAutoFit/>
          </a:bodyPr>
          <a:lstStyle/>
          <a:p>
            <a:pPr marL="4763" lvl="3" defTabSz="911225">
              <a:spcBef>
                <a:spcPct val="30000"/>
              </a:spcBef>
            </a:pPr>
            <a:r>
              <a:rPr lang="it-IT" sz="800" b="1">
                <a:solidFill>
                  <a:srgbClr val="000000"/>
                </a:solidFill>
                <a:latin typeface="Verdana" pitchFamily="34" charset="0"/>
              </a:rPr>
              <a:t>Reference :</a:t>
            </a:r>
          </a:p>
          <a:p>
            <a:pPr defTabSz="911225">
              <a:spcBef>
                <a:spcPct val="30000"/>
              </a:spcBef>
            </a:pPr>
            <a:r>
              <a:rPr lang="en-US" sz="800" i="1">
                <a:solidFill>
                  <a:srgbClr val="000000"/>
                </a:solidFill>
                <a:latin typeface="Verdana" pitchFamily="34" charset="0"/>
                <a:sym typeface="Wingdings" pitchFamily="2" charset="2"/>
              </a:rPr>
              <a:t>FIELD Study Investigators. Lancet 2005; 366(9500): 1849-61.</a:t>
            </a:r>
          </a:p>
        </p:txBody>
      </p:sp>
    </p:spTree>
    <p:extLst>
      <p:ext uri="{BB962C8B-B14F-4D97-AF65-F5344CB8AC3E}">
        <p14:creationId xmlns:p14="http://schemas.microsoft.com/office/powerpoint/2010/main" val="676639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smtClean="0">
                <a:ea typeface="ＭＳ Ｐゴシック" pitchFamily="34" charset="-128"/>
              </a:rPr>
              <a:t>- Added Aflibercept to list in item 2</a:t>
            </a:r>
          </a:p>
        </p:txBody>
      </p:sp>
      <p:sp>
        <p:nvSpPr>
          <p:cNvPr id="6451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867CD752-DB26-4681-9B95-8440B35BFA6B}" type="slidenum">
              <a:rPr lang="en-CA" sz="1200"/>
              <a:pPr algn="r"/>
              <a:t>20</a:t>
            </a:fld>
            <a:endParaRPr lang="en-CA" sz="1200"/>
          </a:p>
        </p:txBody>
      </p:sp>
    </p:spTree>
    <p:extLst>
      <p:ext uri="{BB962C8B-B14F-4D97-AF65-F5344CB8AC3E}">
        <p14:creationId xmlns:p14="http://schemas.microsoft.com/office/powerpoint/2010/main" val="1361947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6656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77A5BDFB-5FA9-459B-8C11-5344F1A034AA}" type="slidenum">
              <a:rPr lang="en-CA" sz="1200"/>
              <a:pPr algn="r"/>
              <a:t>21</a:t>
            </a:fld>
            <a:endParaRPr lang="en-CA" sz="1200"/>
          </a:p>
        </p:txBody>
      </p:sp>
    </p:spTree>
    <p:extLst>
      <p:ext uri="{BB962C8B-B14F-4D97-AF65-F5344CB8AC3E}">
        <p14:creationId xmlns:p14="http://schemas.microsoft.com/office/powerpoint/2010/main" val="219674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78851" name="Slide Number Placeholder 3"/>
          <p:cNvSpPr txBox="1">
            <a:spLocks noGrp="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755E351A-9DEF-4A9C-9226-82948FD4013B}" type="slidenum">
              <a:rPr lang="en-US" sz="1200">
                <a:solidFill>
                  <a:srgbClr val="000000"/>
                </a:solidFill>
                <a:latin typeface="Arial" charset="0"/>
              </a:rPr>
              <a:pPr algn="r"/>
              <a:t>34</a:t>
            </a:fld>
            <a:endParaRPr lang="en-US" sz="1200">
              <a:solidFill>
                <a:srgbClr val="000000"/>
              </a:solidFill>
              <a:latin typeface="Arial" charset="0"/>
            </a:endParaRPr>
          </a:p>
        </p:txBody>
      </p:sp>
    </p:spTree>
    <p:extLst>
      <p:ext uri="{BB962C8B-B14F-4D97-AF65-F5344CB8AC3E}">
        <p14:creationId xmlns:p14="http://schemas.microsoft.com/office/powerpoint/2010/main" val="542562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3584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9D43568B-4CC7-44BE-BD2A-C8360072B90D}" type="slidenum">
              <a:rPr lang="en-CA" sz="1200"/>
              <a:pPr algn="r"/>
              <a:t>5</a:t>
            </a:fld>
            <a:endParaRPr lang="en-CA" sz="1200"/>
          </a:p>
        </p:txBody>
      </p:sp>
    </p:spTree>
    <p:extLst>
      <p:ext uri="{BB962C8B-B14F-4D97-AF65-F5344CB8AC3E}">
        <p14:creationId xmlns:p14="http://schemas.microsoft.com/office/powerpoint/2010/main" val="2033074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3789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8AA59FAF-8E57-4C35-A5F0-35D20D1078CF}" type="slidenum">
              <a:rPr lang="en-CA" sz="1200"/>
              <a:pPr algn="r"/>
              <a:t>6</a:t>
            </a:fld>
            <a:endParaRPr lang="en-CA" sz="1200"/>
          </a:p>
        </p:txBody>
      </p:sp>
    </p:spTree>
    <p:extLst>
      <p:ext uri="{BB962C8B-B14F-4D97-AF65-F5344CB8AC3E}">
        <p14:creationId xmlns:p14="http://schemas.microsoft.com/office/powerpoint/2010/main" val="1262545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smtClean="0">
                <a:ea typeface="ＭＳ Ｐゴシック" pitchFamily="34" charset="-128"/>
              </a:rPr>
              <a:t>- In heading, suggest changing to “FORMS” rather than “Types”  </a:t>
            </a:r>
          </a:p>
        </p:txBody>
      </p:sp>
      <p:sp>
        <p:nvSpPr>
          <p:cNvPr id="3993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C670093C-5BD3-4518-A2CC-386A19F6AE31}" type="slidenum">
              <a:rPr lang="en-CA" sz="1200"/>
              <a:pPr algn="r"/>
              <a:t>7</a:t>
            </a:fld>
            <a:endParaRPr lang="en-CA" sz="1200"/>
          </a:p>
        </p:txBody>
      </p:sp>
    </p:spTree>
    <p:extLst>
      <p:ext uri="{BB962C8B-B14F-4D97-AF65-F5344CB8AC3E}">
        <p14:creationId xmlns:p14="http://schemas.microsoft.com/office/powerpoint/2010/main" val="308554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4198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49E3B13E-DDFF-4560-9356-F887A64C3773}" type="slidenum">
              <a:rPr lang="en-CA" sz="1200"/>
              <a:pPr algn="r"/>
              <a:t>8</a:t>
            </a:fld>
            <a:endParaRPr lang="en-CA" sz="1200"/>
          </a:p>
        </p:txBody>
      </p:sp>
    </p:spTree>
    <p:extLst>
      <p:ext uri="{BB962C8B-B14F-4D97-AF65-F5344CB8AC3E}">
        <p14:creationId xmlns:p14="http://schemas.microsoft.com/office/powerpoint/2010/main" val="149603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4403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69549F07-3C60-4E9B-AFFC-0CECF9A4886E}" type="slidenum">
              <a:rPr lang="en-CA" sz="1200"/>
              <a:pPr algn="r"/>
              <a:t>9</a:t>
            </a:fld>
            <a:endParaRPr lang="en-CA" sz="1200"/>
          </a:p>
        </p:txBody>
      </p:sp>
    </p:spTree>
    <p:extLst>
      <p:ext uri="{BB962C8B-B14F-4D97-AF65-F5344CB8AC3E}">
        <p14:creationId xmlns:p14="http://schemas.microsoft.com/office/powerpoint/2010/main" val="1152059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4608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3FD4E7FC-ABB6-4712-A2DA-B5414BF25B30}" type="slidenum">
              <a:rPr lang="en-CA" sz="1200"/>
              <a:pPr algn="r"/>
              <a:t>10</a:t>
            </a:fld>
            <a:endParaRPr lang="en-CA" sz="1200"/>
          </a:p>
        </p:txBody>
      </p:sp>
    </p:spTree>
    <p:extLst>
      <p:ext uri="{BB962C8B-B14F-4D97-AF65-F5344CB8AC3E}">
        <p14:creationId xmlns:p14="http://schemas.microsoft.com/office/powerpoint/2010/main" val="949203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5017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BDF2D5E7-5E94-4046-A25F-EC208CC52C15}" type="slidenum">
              <a:rPr lang="en-CA" sz="1200"/>
              <a:pPr algn="r"/>
              <a:t>13</a:t>
            </a:fld>
            <a:endParaRPr lang="en-CA" sz="1200"/>
          </a:p>
        </p:txBody>
      </p:sp>
    </p:spTree>
    <p:extLst>
      <p:ext uri="{BB962C8B-B14F-4D97-AF65-F5344CB8AC3E}">
        <p14:creationId xmlns:p14="http://schemas.microsoft.com/office/powerpoint/2010/main" val="174645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5222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6993B03F-A793-4D39-8905-59997146684A}" type="slidenum">
              <a:rPr lang="en-CA" sz="1200"/>
              <a:pPr algn="r"/>
              <a:t>14</a:t>
            </a:fld>
            <a:endParaRPr lang="en-CA" sz="1200"/>
          </a:p>
        </p:txBody>
      </p:sp>
    </p:spTree>
    <p:extLst>
      <p:ext uri="{BB962C8B-B14F-4D97-AF65-F5344CB8AC3E}">
        <p14:creationId xmlns:p14="http://schemas.microsoft.com/office/powerpoint/2010/main" val="932514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pPr>
              <a:defRPr/>
            </a:pPr>
            <a:fld id="{08A54B7F-25BF-4C5F-AF16-AE8B28DD792D}"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4AA94FBF-FAD3-4C06-8396-42DF7F7A845B}" type="datetimeFigureOut">
              <a:rPr lang="en-US"/>
              <a:pPr>
                <a:defRPr/>
              </a:pPr>
              <a:t>10/23/18</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1A09C758-3B81-4DE8-A7B4-1C1AEFCD846E}" type="datetimeFigureOut">
              <a:rPr lang="en-US"/>
              <a:pPr>
                <a:defRPr/>
              </a:pPr>
              <a:t>10/23/18</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E79DD604-D94F-4BDB-89D3-5BD0354ABA6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9EA9F14B-1DCF-4172-8B5B-B763FE1C53C1}" type="datetimeFigureOut">
              <a:rPr lang="en-US"/>
              <a:pPr>
                <a:defRPr/>
              </a:pPr>
              <a:t>10/23/18</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420FE689-B6D5-433A-BF57-6EC75957472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a:extLst>
              <a:ext uri="{FF2B5EF4-FFF2-40B4-BE49-F238E27FC236}"/>
            </a:extLst>
          </p:cNvPr>
          <p:cNvSpPr>
            <a:spLocks noGrp="1"/>
          </p:cNvSpPr>
          <p:nvPr>
            <p:ph type="dt" sz="half" idx="10"/>
          </p:nvPr>
        </p:nvSpPr>
        <p:spPr>
          <a:xfrm>
            <a:off x="638175" y="635476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Calibri" charset="0"/>
                <a:ea typeface="ＭＳ Ｐゴシック" charset="0"/>
                <a:cs typeface="ＭＳ Ｐゴシック" charset="0"/>
              </a:defRPr>
            </a:lvl1pPr>
          </a:lstStyle>
          <a:p>
            <a:pPr>
              <a:defRPr/>
            </a:pPr>
            <a:fld id="{4E028FDA-778B-400E-BD00-6E85454DFF06}"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solidFill>
                  <a:srgbClr val="000000">
                    <a:tint val="75000"/>
                  </a:srgbClr>
                </a:solidFill>
                <a:latin typeface="Open Sans"/>
                <a:ea typeface="Open Sans"/>
                <a:cs typeface="Open Sans"/>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6CA2627E-CE24-4A6A-9806-E2D9D4EF9FB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pPr>
              <a:defRPr/>
            </a:pPr>
            <a:fld id="{F79C77B5-2FF4-4F40-B8F5-937A03028FC1}"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F12652C4-5C7D-4E4F-A55C-EF45D97EC5B2}" type="datetimeFigureOut">
              <a:rPr lang="en-US"/>
              <a:pPr>
                <a:defRPr/>
              </a:pPr>
              <a:t>10/23/18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54841F36-0095-4A46-8622-49AEA1CAFDC4}"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5D569AA5-66F1-475E-905A-8463591292AC}" type="datetimeFigureOut">
              <a:rPr lang="en-US"/>
              <a:pPr>
                <a:defRPr/>
              </a:pPr>
              <a:t>10/23/18</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pPr>
              <a:defRPr/>
            </a:pPr>
            <a:fld id="{389BA6D2-B610-4841-926B-3BA281736C2D}" type="slidenum">
              <a:rPr lang="en-US"/>
              <a:pPr>
                <a:defRPr/>
              </a:pPr>
              <a:t>‹#›</a:t>
            </a:fld>
            <a:endParaRPr 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EF55A0F0-9382-44EF-A51B-A0291012B112}" type="datetimeFigureOut">
              <a:rPr lang="en-US"/>
              <a:pPr>
                <a:defRPr/>
              </a:pPr>
              <a:t>10/23/18</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pPr>
              <a:defRPr/>
            </a:pPr>
            <a:fld id="{B0CA9167-962F-4FA0-9FB2-6A69A99773BD}" type="slidenum">
              <a:rPr lang="en-US"/>
              <a:pPr>
                <a:defRPr/>
              </a:pPr>
              <a:t>‹#›</a:t>
            </a:fld>
            <a:endParaRPr 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EBB2A634-C9B9-4DFD-8DF9-6A9656E8764E}" type="datetimeFigureOut">
              <a:rPr lang="en-US"/>
              <a:pPr>
                <a:defRPr/>
              </a:pPr>
              <a:t>10/23/18</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pPr>
              <a:defRPr/>
            </a:pPr>
            <a:fld id="{1F5CF579-F1A8-427D-9800-FBDA95BD1FEA}" type="slidenum">
              <a:rPr lang="en-US"/>
              <a:pPr>
                <a:defRPr/>
              </a:pPr>
              <a:t>‹#›</a:t>
            </a:fld>
            <a:endParaRPr 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E44D6191-C154-493D-A0E7-8AB4BD1FE2B2}" type="datetimeFigureOut">
              <a:rPr lang="en-US"/>
              <a:pPr>
                <a:defRPr/>
              </a:pPr>
              <a:t>10/23/18</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622D575A-34DB-4045-9E78-87051AF7F844}"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03E96CCE-FE0D-4311-BF6B-571F46962FD5}" type="datetimeFigureOut">
              <a:rPr lang="en-US"/>
              <a:pPr>
                <a:defRPr/>
              </a:pPr>
              <a:t>10/23/18</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6517550C-1BF2-420C-AE74-6050531C54BA}" type="datetimeFigureOut">
              <a:rPr lang="en-US"/>
              <a:pPr>
                <a:defRPr/>
              </a:pPr>
              <a:t>10/23/18</a:t>
            </a:fld>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D0F9D446-88F5-447C-9333-1F44D5CD3D3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latin typeface="Calibri" charset="0"/>
                <a:ea typeface="ＭＳ Ｐゴシック" charset="0"/>
                <a:cs typeface="ＭＳ Ｐゴシック" charset="0"/>
              </a:defRPr>
            </a:lvl1pPr>
          </a:lstStyle>
          <a:p>
            <a:pPr>
              <a:defRPr/>
            </a:pPr>
            <a:fld id="{4F4906F6-1EDF-432B-8510-5CFEE90B97ED}" type="datetimeFigureOut">
              <a:rPr lang="en-US"/>
              <a:pPr>
                <a:defRPr/>
              </a:pPr>
              <a:t>10/23/18</a:t>
            </a:fld>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B3CFA4FA-6AEE-435F-8797-C1E7F93581E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ea typeface="ＭＳ Ｐゴシック" charset="0"/>
                <a:cs typeface="ＭＳ Ｐゴシック" charset="0"/>
              </a:defRPr>
            </a:lvl1pPr>
          </a:lstStyle>
          <a:p>
            <a:pPr>
              <a:defRPr/>
            </a:pPr>
            <a:fld id="{239A2BCA-EB7A-40B1-826E-D4F88C29D1B1}" type="slidenum">
              <a:rPr lang="en-US"/>
              <a:pPr>
                <a:defRPr/>
              </a:pPr>
              <a:t>‹#›</a:t>
            </a:fld>
            <a:endParaRPr 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a:extLst>
              <a:ext uri="{FF2B5EF4-FFF2-40B4-BE49-F238E27FC236}"/>
            </a:extLst>
          </p:cNvPr>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ＭＳ Ｐゴシック"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4339"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4341"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1434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8" r:id="rId1"/>
    <p:sldLayoutId id="2147483817" r:id="rId2"/>
    <p:sldLayoutId id="2147483816" r:id="rId3"/>
    <p:sldLayoutId id="2147483815" r:id="rId4"/>
    <p:sldLayoutId id="2147483814" r:id="rId5"/>
    <p:sldLayoutId id="2147483813" r:id="rId6"/>
    <p:sldLayoutId id="2147483812" r:id="rId7"/>
    <p:sldLayoutId id="2147483811" r:id="rId8"/>
    <p:sldLayoutId id="2147483810" r:id="rId9"/>
    <p:sldLayoutId id="2147483809" r:id="rId10"/>
    <p:sldLayoutId id="214748380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png"/><Relationship Id="rId3"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ctrTitle" idx="4294967295"/>
          </p:nvPr>
        </p:nvSpPr>
        <p:spPr>
          <a:xfrm>
            <a:off x="552450" y="3252788"/>
            <a:ext cx="6421438" cy="814387"/>
          </a:xfrm>
        </p:spPr>
        <p:txBody>
          <a:bodyPr/>
          <a:lstStyle/>
          <a:p>
            <a:r>
              <a:rPr lang="en-US" sz="3700" smtClean="0">
                <a:latin typeface="Arial" charset="0"/>
              </a:rPr>
              <a:t>Retinopathy</a:t>
            </a:r>
          </a:p>
        </p:txBody>
      </p:sp>
      <p:sp>
        <p:nvSpPr>
          <p:cNvPr id="28674" name="Content Placeholder 2"/>
          <p:cNvSpPr>
            <a:spLocks noGrp="1"/>
          </p:cNvSpPr>
          <p:nvPr>
            <p:ph type="subTitle" idx="4294967295"/>
          </p:nvPr>
        </p:nvSpPr>
        <p:spPr>
          <a:xfrm>
            <a:off x="573088" y="4365625"/>
            <a:ext cx="6400800" cy="1752600"/>
          </a:xfrm>
        </p:spPr>
        <p:txBody>
          <a:bodyPr/>
          <a:lstStyle/>
          <a:p>
            <a:pPr marL="0" indent="0">
              <a:lnSpc>
                <a:spcPct val="80000"/>
              </a:lnSpc>
              <a:buFont typeface="Arial" charset="0"/>
              <a:buNone/>
            </a:pPr>
            <a:r>
              <a:rPr lang="en-US" sz="2400" smtClean="0">
                <a:solidFill>
                  <a:srgbClr val="00B2EB"/>
                </a:solidFill>
                <a:cs typeface="ＭＳ Ｐゴシック" pitchFamily="34" charset="-128"/>
              </a:rPr>
              <a:t>Chapter 30</a:t>
            </a:r>
          </a:p>
          <a:p>
            <a:pPr marL="0" indent="0">
              <a:lnSpc>
                <a:spcPct val="80000"/>
              </a:lnSpc>
              <a:buFont typeface="Arial" charset="0"/>
              <a:buNone/>
            </a:pPr>
            <a:r>
              <a:rPr lang="en-CA" sz="2400" smtClean="0">
                <a:cs typeface="ＭＳ Ｐゴシック" pitchFamily="34" charset="-128"/>
              </a:rPr>
              <a:t>Filiberto Altomare</a:t>
            </a:r>
            <a:r>
              <a:rPr lang="en-CA" sz="2800" smtClean="0">
                <a:cs typeface="ＭＳ Ｐゴシック" pitchFamily="34" charset="-128"/>
              </a:rPr>
              <a:t> </a:t>
            </a:r>
            <a:r>
              <a:rPr lang="en-CA" sz="2000" smtClean="0">
                <a:cs typeface="ＭＳ Ｐゴシック" pitchFamily="34" charset="-128"/>
              </a:rPr>
              <a:t>MD FRCSC</a:t>
            </a:r>
          </a:p>
          <a:p>
            <a:pPr marL="0" indent="0">
              <a:lnSpc>
                <a:spcPct val="80000"/>
              </a:lnSpc>
              <a:buFont typeface="Arial" charset="0"/>
              <a:buNone/>
            </a:pPr>
            <a:r>
              <a:rPr lang="en-CA" sz="2400" smtClean="0">
                <a:cs typeface="ＭＳ Ｐゴシック" pitchFamily="34" charset="-128"/>
              </a:rPr>
              <a:t>Amin Kherani</a:t>
            </a:r>
            <a:r>
              <a:rPr lang="en-CA" sz="2800" smtClean="0">
                <a:cs typeface="ＭＳ Ｐゴシック" pitchFamily="34" charset="-128"/>
              </a:rPr>
              <a:t> </a:t>
            </a:r>
            <a:r>
              <a:rPr lang="en-CA" sz="2000" smtClean="0">
                <a:cs typeface="ＭＳ Ｐゴシック" pitchFamily="34" charset="-128"/>
              </a:rPr>
              <a:t>MD FRCSC</a:t>
            </a:r>
          </a:p>
          <a:p>
            <a:pPr marL="0" indent="0">
              <a:lnSpc>
                <a:spcPct val="80000"/>
              </a:lnSpc>
              <a:buFont typeface="Arial" charset="0"/>
              <a:buNone/>
            </a:pPr>
            <a:r>
              <a:rPr lang="en-CA" sz="2400" smtClean="0">
                <a:cs typeface="ＭＳ Ｐゴシック" pitchFamily="34" charset="-128"/>
              </a:rPr>
              <a:t>Julie Lovshin</a:t>
            </a:r>
            <a:r>
              <a:rPr lang="en-CA" sz="2800" smtClean="0">
                <a:cs typeface="ＭＳ Ｐゴシック" pitchFamily="34" charset="-128"/>
              </a:rPr>
              <a:t> </a:t>
            </a:r>
            <a:r>
              <a:rPr lang="en-CA" sz="2000" smtClean="0">
                <a:cs typeface="ＭＳ Ｐゴシック" pitchFamily="34" charset="-128"/>
              </a:rPr>
              <a:t>MD FRCPC</a:t>
            </a:r>
          </a:p>
        </p:txBody>
      </p:sp>
      <p:sp>
        <p:nvSpPr>
          <p:cNvPr id="28675" name="Title 1"/>
          <p:cNvSpPr txBox="1">
            <a:spLocks/>
          </p:cNvSpPr>
          <p:nvPr/>
        </p:nvSpPr>
        <p:spPr bwMode="auto">
          <a:xfrm>
            <a:off x="573088" y="2343150"/>
            <a:ext cx="7142162" cy="512763"/>
          </a:xfrm>
          <a:prstGeom prst="rect">
            <a:avLst/>
          </a:prstGeom>
          <a:noFill/>
          <a:ln w="9525">
            <a:noFill/>
            <a:miter lim="800000"/>
            <a:headEnd/>
            <a:tailEnd/>
          </a:ln>
        </p:spPr>
        <p:txBody>
          <a:bodyPr anchor="ctr"/>
          <a:lstStyle/>
          <a:p>
            <a:r>
              <a:rPr 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2"/>
          <p:cNvSpPr>
            <a:spLocks noGrp="1"/>
          </p:cNvSpPr>
          <p:nvPr>
            <p:ph idx="4294967295"/>
          </p:nvPr>
        </p:nvSpPr>
        <p:spPr/>
        <p:txBody>
          <a:bodyPr/>
          <a:lstStyle/>
          <a:p>
            <a:pPr marL="341313" indent="-341313">
              <a:lnSpc>
                <a:spcPct val="120000"/>
              </a:lnSpc>
            </a:pPr>
            <a:r>
              <a:rPr lang="en-US" b="0" smtClean="0">
                <a:latin typeface="Open Sans"/>
                <a:ea typeface="ＭＳ Ｐゴシック" pitchFamily="34" charset="-128"/>
                <a:cs typeface="Open Sans"/>
              </a:rPr>
              <a:t>Seen with fluorescein angiography</a:t>
            </a:r>
          </a:p>
          <a:p>
            <a:pPr marL="341313" indent="-341313">
              <a:lnSpc>
                <a:spcPct val="120000"/>
              </a:lnSpc>
            </a:pPr>
            <a:endParaRPr lang="en-US" b="0" smtClean="0">
              <a:latin typeface="Open Sans"/>
              <a:ea typeface="ＭＳ Ｐゴシック" pitchFamily="34" charset="-128"/>
              <a:cs typeface="Open Sans"/>
            </a:endParaRPr>
          </a:p>
          <a:p>
            <a:pPr marL="341313" indent="-341313">
              <a:lnSpc>
                <a:spcPct val="120000"/>
              </a:lnSpc>
            </a:pPr>
            <a:r>
              <a:rPr lang="en-US" b="0" smtClean="0">
                <a:latin typeface="Open Sans"/>
                <a:ea typeface="ＭＳ Ｐゴシック" pitchFamily="34" charset="-128"/>
                <a:cs typeface="Open Sans"/>
              </a:rPr>
              <a:t>Potentially blinding complication</a:t>
            </a:r>
          </a:p>
          <a:p>
            <a:pPr marL="341313" indent="-341313">
              <a:lnSpc>
                <a:spcPct val="120000"/>
              </a:lnSpc>
            </a:pPr>
            <a:endParaRPr lang="en-US" b="0" smtClean="0">
              <a:latin typeface="Open Sans"/>
              <a:ea typeface="ＭＳ Ｐゴシック" pitchFamily="34" charset="-128"/>
              <a:cs typeface="Open Sans"/>
            </a:endParaRPr>
          </a:p>
          <a:p>
            <a:pPr marL="341313" indent="-341313">
              <a:lnSpc>
                <a:spcPct val="120000"/>
              </a:lnSpc>
            </a:pPr>
            <a:r>
              <a:rPr lang="en-US" b="0" smtClean="0">
                <a:latin typeface="Open Sans"/>
                <a:ea typeface="ＭＳ Ｐゴシック" pitchFamily="34" charset="-128"/>
                <a:cs typeface="Open Sans"/>
              </a:rPr>
              <a:t>Currently no treatment options</a:t>
            </a:r>
            <a:endParaRPr lang="en-CA" b="0" smtClean="0">
              <a:latin typeface="Open Sans"/>
              <a:ea typeface="ＭＳ Ｐゴシック" pitchFamily="34" charset="-128"/>
              <a:cs typeface="Open Sans"/>
            </a:endParaRPr>
          </a:p>
        </p:txBody>
      </p:sp>
      <p:sp>
        <p:nvSpPr>
          <p:cNvPr id="45058" name="Title 3"/>
          <p:cNvSpPr>
            <a:spLocks noGrp="1"/>
          </p:cNvSpPr>
          <p:nvPr>
            <p:ph type="title" idx="4294967295"/>
          </p:nvPr>
        </p:nvSpPr>
        <p:spPr/>
        <p:txBody>
          <a:bodyPr/>
          <a:lstStyle/>
          <a:p>
            <a:r>
              <a:rPr lang="en-CA" smtClean="0">
                <a:latin typeface="Open Sans"/>
                <a:ea typeface="ＭＳ Ｐゴシック" pitchFamily="34" charset="-128"/>
                <a:cs typeface="Open Sans"/>
              </a:rPr>
              <a:t>Retinal Capillary Closure</a:t>
            </a:r>
          </a:p>
        </p:txBody>
      </p:sp>
      <p:sp>
        <p:nvSpPr>
          <p:cNvPr id="4505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28650" y="479425"/>
            <a:ext cx="7886700" cy="1325563"/>
          </a:xfrm>
        </p:spPr>
        <p:txBody>
          <a:bodyPr/>
          <a:lstStyle/>
          <a:p>
            <a:r>
              <a:rPr lang="en-US" smtClean="0">
                <a:latin typeface="Open Sans"/>
                <a:ea typeface="ＭＳ Ｐゴシック" pitchFamily="34" charset="-128"/>
                <a:cs typeface="Open Sans"/>
              </a:rPr>
              <a:t>Screening for Retinopathy</a:t>
            </a:r>
          </a:p>
        </p:txBody>
      </p:sp>
      <p:pic>
        <p:nvPicPr>
          <p:cNvPr id="47106" name="Picture 3"/>
          <p:cNvPicPr>
            <a:picLocks noChangeAspect="1"/>
          </p:cNvPicPr>
          <p:nvPr/>
        </p:nvPicPr>
        <p:blipFill>
          <a:blip r:embed="rId2"/>
          <a:srcRect/>
          <a:stretch>
            <a:fillRect/>
          </a:stretch>
        </p:blipFill>
        <p:spPr bwMode="auto">
          <a:xfrm>
            <a:off x="379413" y="1927225"/>
            <a:ext cx="8764587" cy="990600"/>
          </a:xfrm>
          <a:prstGeom prst="rect">
            <a:avLst/>
          </a:prstGeom>
          <a:noFill/>
          <a:ln w="9525">
            <a:noFill/>
            <a:miter lim="800000"/>
            <a:headEnd/>
            <a:tailEnd/>
          </a:ln>
        </p:spPr>
      </p:pic>
      <p:pic>
        <p:nvPicPr>
          <p:cNvPr id="5" name="Picture 4"/>
          <p:cNvPicPr>
            <a:picLocks noChangeAspect="1"/>
          </p:cNvPicPr>
          <p:nvPr/>
        </p:nvPicPr>
        <p:blipFill>
          <a:blip r:embed="rId3"/>
          <a:srcRect/>
          <a:stretch>
            <a:fillRect/>
          </a:stretch>
        </p:blipFill>
        <p:spPr bwMode="auto">
          <a:xfrm>
            <a:off x="398463" y="3321050"/>
            <a:ext cx="8515350" cy="1854200"/>
          </a:xfrm>
          <a:prstGeom prst="rect">
            <a:avLst/>
          </a:prstGeom>
          <a:noFill/>
          <a:ln w="9525">
            <a:noFill/>
            <a:miter lim="800000"/>
            <a:headEnd/>
            <a:tailEnd/>
          </a:ln>
        </p:spPr>
      </p:pic>
      <p:sp>
        <p:nvSpPr>
          <p:cNvPr id="47108"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noGrp="1"/>
          </p:cNvSpPr>
          <p:nvPr>
            <p:ph type="title"/>
          </p:nvPr>
        </p:nvSpPr>
        <p:spPr>
          <a:xfrm>
            <a:off x="628650" y="250825"/>
            <a:ext cx="7886700" cy="1325563"/>
          </a:xfrm>
        </p:spPr>
        <p:txBody>
          <a:bodyPr/>
          <a:lstStyle/>
          <a:p>
            <a:r>
              <a:rPr lang="en-US" smtClean="0">
                <a:latin typeface="Open Sans"/>
                <a:ea typeface="ＭＳ Ｐゴシック" pitchFamily="34" charset="-128"/>
                <a:cs typeface="Open Sans"/>
              </a:rPr>
              <a:t>Retinopathy (cont’d)</a:t>
            </a:r>
          </a:p>
        </p:txBody>
      </p:sp>
      <p:pic>
        <p:nvPicPr>
          <p:cNvPr id="48130" name="Picture 4"/>
          <p:cNvPicPr>
            <a:picLocks noChangeAspect="1"/>
          </p:cNvPicPr>
          <p:nvPr/>
        </p:nvPicPr>
        <p:blipFill>
          <a:blip r:embed="rId2"/>
          <a:srcRect b="1443"/>
          <a:stretch>
            <a:fillRect/>
          </a:stretch>
        </p:blipFill>
        <p:spPr bwMode="auto">
          <a:xfrm>
            <a:off x="398463" y="1463675"/>
            <a:ext cx="8302625" cy="2397125"/>
          </a:xfrm>
          <a:prstGeom prst="rect">
            <a:avLst/>
          </a:prstGeom>
          <a:noFill/>
          <a:ln w="9525">
            <a:noFill/>
            <a:miter lim="800000"/>
            <a:headEnd/>
            <a:tailEnd/>
          </a:ln>
        </p:spPr>
      </p:pic>
      <p:pic>
        <p:nvPicPr>
          <p:cNvPr id="6" name="Picture 5"/>
          <p:cNvPicPr>
            <a:picLocks noChangeAspect="1"/>
          </p:cNvPicPr>
          <p:nvPr/>
        </p:nvPicPr>
        <p:blipFill>
          <a:blip r:embed="rId3"/>
          <a:srcRect/>
          <a:stretch>
            <a:fillRect/>
          </a:stretch>
        </p:blipFill>
        <p:spPr bwMode="auto">
          <a:xfrm>
            <a:off x="379413" y="4132263"/>
            <a:ext cx="8359775" cy="1817687"/>
          </a:xfrm>
          <a:prstGeom prst="rect">
            <a:avLst/>
          </a:prstGeom>
          <a:noFill/>
          <a:ln w="9525">
            <a:noFill/>
            <a:miter lim="800000"/>
            <a:headEnd/>
            <a:tailEnd/>
          </a:ln>
        </p:spPr>
      </p:pic>
      <p:sp>
        <p:nvSpPr>
          <p:cNvPr id="48132"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ontent Placeholder 2"/>
          <p:cNvSpPr>
            <a:spLocks noGrp="1"/>
          </p:cNvSpPr>
          <p:nvPr>
            <p:ph idx="4294967295"/>
          </p:nvPr>
        </p:nvSpPr>
        <p:spPr>
          <a:xfrm>
            <a:off x="1600200" y="1752600"/>
            <a:ext cx="5562600" cy="4114800"/>
          </a:xfrm>
        </p:spPr>
        <p:txBody>
          <a:bodyPr/>
          <a:lstStyle/>
          <a:p>
            <a:r>
              <a:rPr lang="en-CA" b="0" smtClean="0">
                <a:latin typeface="Open Sans"/>
                <a:ea typeface="ＭＳ Ｐゴシック" pitchFamily="34" charset="-128"/>
                <a:cs typeface="Open Sans"/>
              </a:rPr>
              <a:t>Longer duration of diabetes</a:t>
            </a:r>
          </a:p>
          <a:p>
            <a:r>
              <a:rPr lang="en-CA" b="0" smtClean="0">
                <a:latin typeface="Open Sans"/>
                <a:ea typeface="ＭＳ Ｐゴシック" pitchFamily="34" charset="-128"/>
                <a:cs typeface="Open Sans"/>
              </a:rPr>
              <a:t>Elevated A1C</a:t>
            </a:r>
          </a:p>
          <a:p>
            <a:r>
              <a:rPr lang="en-CA" b="0" smtClean="0">
                <a:latin typeface="Open Sans"/>
                <a:ea typeface="ＭＳ Ｐゴシック" pitchFamily="34" charset="-128"/>
                <a:cs typeface="Open Sans"/>
              </a:rPr>
              <a:t>Hypertension</a:t>
            </a:r>
          </a:p>
          <a:p>
            <a:r>
              <a:rPr lang="en-CA" b="0" smtClean="0">
                <a:latin typeface="Open Sans"/>
                <a:ea typeface="ＭＳ Ｐゴシック" pitchFamily="34" charset="-128"/>
                <a:cs typeface="Open Sans"/>
              </a:rPr>
              <a:t>Dyslipidemia</a:t>
            </a:r>
          </a:p>
          <a:p>
            <a:r>
              <a:rPr lang="en-CA" b="0" smtClean="0">
                <a:latin typeface="Open Sans"/>
                <a:ea typeface="ＭＳ Ｐゴシック" pitchFamily="34" charset="-128"/>
                <a:cs typeface="Open Sans"/>
              </a:rPr>
              <a:t>Low hemoglobin level</a:t>
            </a:r>
          </a:p>
          <a:p>
            <a:r>
              <a:rPr lang="en-CA" b="0" smtClean="0">
                <a:latin typeface="Open Sans"/>
                <a:ea typeface="ＭＳ Ｐゴシック" pitchFamily="34" charset="-128"/>
                <a:cs typeface="Open Sans"/>
              </a:rPr>
              <a:t>Pregnancy (with type 1 diabetes)</a:t>
            </a:r>
          </a:p>
          <a:p>
            <a:r>
              <a:rPr lang="en-CA" b="0" smtClean="0">
                <a:latin typeface="Open Sans"/>
                <a:ea typeface="ＭＳ Ｐゴシック" pitchFamily="34" charset="-128"/>
                <a:cs typeface="Open Sans"/>
              </a:rPr>
              <a:t>Proteinuria</a:t>
            </a:r>
          </a:p>
          <a:p>
            <a:r>
              <a:rPr lang="en-CA" b="0" smtClean="0">
                <a:latin typeface="Open Sans"/>
                <a:ea typeface="ＭＳ Ｐゴシック" pitchFamily="34" charset="-128"/>
                <a:cs typeface="Open Sans"/>
              </a:rPr>
              <a:t>Severe retinopathy itself</a:t>
            </a:r>
          </a:p>
        </p:txBody>
      </p:sp>
      <p:sp>
        <p:nvSpPr>
          <p:cNvPr id="49154" name="Title 3"/>
          <p:cNvSpPr>
            <a:spLocks noGrp="1"/>
          </p:cNvSpPr>
          <p:nvPr>
            <p:ph type="title" idx="4294967295"/>
          </p:nvPr>
        </p:nvSpPr>
        <p:spPr/>
        <p:txBody>
          <a:bodyPr/>
          <a:lstStyle/>
          <a:p>
            <a:r>
              <a:rPr lang="en-CA" smtClean="0">
                <a:latin typeface="Open Sans"/>
                <a:ea typeface="ＭＳ Ｐゴシック" pitchFamily="34" charset="-128"/>
                <a:cs typeface="Open Sans"/>
              </a:rPr>
              <a:t>Risk Factors for Progression </a:t>
            </a:r>
          </a:p>
        </p:txBody>
      </p:sp>
      <p:sp>
        <p:nvSpPr>
          <p:cNvPr id="49155"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Content Placeholder 2"/>
          <p:cNvSpPr>
            <a:spLocks noGrp="1"/>
          </p:cNvSpPr>
          <p:nvPr>
            <p:ph idx="4294967295"/>
          </p:nvPr>
        </p:nvSpPr>
        <p:spPr>
          <a:xfrm>
            <a:off x="990600" y="1752600"/>
            <a:ext cx="7775575" cy="4114800"/>
          </a:xfrm>
        </p:spPr>
        <p:txBody>
          <a:bodyPr/>
          <a:lstStyle/>
          <a:p>
            <a:pPr marL="514350" indent="-514350">
              <a:lnSpc>
                <a:spcPct val="120000"/>
              </a:lnSpc>
              <a:buFont typeface="Calibri Light" pitchFamily="34" charset="0"/>
              <a:buAutoNum type="arabicPeriod"/>
            </a:pPr>
            <a:r>
              <a:rPr lang="en-CA" smtClean="0">
                <a:latin typeface="Open Sans"/>
                <a:ea typeface="ＭＳ Ｐゴシック" pitchFamily="34" charset="-128"/>
                <a:cs typeface="Open Sans"/>
              </a:rPr>
              <a:t>Glycemic </a:t>
            </a:r>
            <a:r>
              <a:rPr lang="en-CA" b="0" smtClean="0">
                <a:latin typeface="Open Sans"/>
                <a:ea typeface="ＭＳ Ｐゴシック" pitchFamily="34" charset="-128"/>
                <a:cs typeface="Open Sans"/>
              </a:rPr>
              <a:t>control: target A1C ≤7%</a:t>
            </a:r>
          </a:p>
          <a:p>
            <a:pPr marL="514350" indent="-514350">
              <a:lnSpc>
                <a:spcPct val="120000"/>
              </a:lnSpc>
              <a:buFont typeface="Calibri Light" pitchFamily="34" charset="0"/>
              <a:buAutoNum type="arabicPeriod"/>
            </a:pPr>
            <a:endParaRPr lang="en-CA" b="0" smtClean="0">
              <a:latin typeface="Open Sans"/>
              <a:ea typeface="ＭＳ Ｐゴシック" pitchFamily="34" charset="-128"/>
              <a:cs typeface="Open Sans"/>
            </a:endParaRPr>
          </a:p>
          <a:p>
            <a:pPr marL="514350" indent="-514350">
              <a:lnSpc>
                <a:spcPct val="120000"/>
              </a:lnSpc>
              <a:buFont typeface="Calibri Light" pitchFamily="34" charset="0"/>
              <a:buAutoNum type="arabicPeriod"/>
            </a:pPr>
            <a:r>
              <a:rPr lang="en-CA" smtClean="0">
                <a:latin typeface="Open Sans"/>
                <a:ea typeface="ＭＳ Ｐゴシック" pitchFamily="34" charset="-128"/>
                <a:cs typeface="Open Sans"/>
              </a:rPr>
              <a:t>Blood pressure </a:t>
            </a:r>
            <a:r>
              <a:rPr lang="en-CA" b="0" smtClean="0">
                <a:latin typeface="Open Sans"/>
                <a:ea typeface="ＭＳ Ｐゴシック" pitchFamily="34" charset="-128"/>
                <a:cs typeface="Open Sans"/>
              </a:rPr>
              <a:t>control: target BP &lt;130/80</a:t>
            </a:r>
          </a:p>
          <a:p>
            <a:pPr marL="514350" indent="-514350">
              <a:lnSpc>
                <a:spcPct val="120000"/>
              </a:lnSpc>
              <a:buFont typeface="Calibri Light" pitchFamily="34" charset="0"/>
              <a:buAutoNum type="arabicPeriod"/>
            </a:pPr>
            <a:endParaRPr lang="en-CA" b="0" smtClean="0">
              <a:latin typeface="Open Sans"/>
              <a:ea typeface="ＭＳ Ｐゴシック" pitchFamily="34" charset="-128"/>
              <a:cs typeface="Open Sans"/>
            </a:endParaRPr>
          </a:p>
          <a:p>
            <a:pPr marL="514350" indent="-514350">
              <a:lnSpc>
                <a:spcPct val="120000"/>
              </a:lnSpc>
              <a:buFont typeface="Calibri Light" pitchFamily="34" charset="0"/>
              <a:buAutoNum type="arabicPeriod"/>
            </a:pPr>
            <a:r>
              <a:rPr lang="en-CA" smtClean="0">
                <a:latin typeface="Open Sans"/>
                <a:ea typeface="ＭＳ Ｐゴシック" pitchFamily="34" charset="-128"/>
                <a:cs typeface="Open Sans"/>
              </a:rPr>
              <a:t>Lipid-lowering </a:t>
            </a:r>
            <a:r>
              <a:rPr lang="en-CA" b="0" smtClean="0">
                <a:latin typeface="Open Sans"/>
                <a:ea typeface="ＭＳ Ｐゴシック" pitchFamily="34" charset="-128"/>
                <a:cs typeface="Open Sans"/>
              </a:rPr>
              <a:t>therapy: Fibrates have been shown to decrease progression and may be considered</a:t>
            </a:r>
          </a:p>
        </p:txBody>
      </p:sp>
      <p:sp>
        <p:nvSpPr>
          <p:cNvPr id="51202" name="Title 4"/>
          <p:cNvSpPr>
            <a:spLocks noGrp="1"/>
          </p:cNvSpPr>
          <p:nvPr>
            <p:ph type="title" idx="4294967295"/>
          </p:nvPr>
        </p:nvSpPr>
        <p:spPr>
          <a:xfrm>
            <a:off x="685800" y="508000"/>
            <a:ext cx="7772400" cy="1143000"/>
          </a:xfrm>
        </p:spPr>
        <p:txBody>
          <a:bodyPr/>
          <a:lstStyle/>
          <a:p>
            <a:r>
              <a:rPr lang="en-CA" smtClean="0">
                <a:latin typeface="Open Sans"/>
                <a:ea typeface="ＭＳ Ｐゴシック" pitchFamily="34" charset="-128"/>
                <a:cs typeface="Open Sans"/>
              </a:rPr>
              <a:t>Delay of the Disease</a:t>
            </a:r>
          </a:p>
        </p:txBody>
      </p:sp>
      <p:sp>
        <p:nvSpPr>
          <p:cNvPr id="51203"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07950" y="1905000"/>
            <a:ext cx="8928100" cy="4191000"/>
          </a:xfrm>
          <a:prstGeom prst="rect">
            <a:avLst/>
          </a:prstGeom>
          <a:noFill/>
          <a:ln w="9525">
            <a:noFill/>
            <a:miter lim="800000"/>
            <a:headEnd/>
            <a:tailEnd/>
          </a:ln>
        </p:spPr>
      </p:pic>
      <p:sp>
        <p:nvSpPr>
          <p:cNvPr id="53250" name="Text Box 4"/>
          <p:cNvSpPr txBox="1">
            <a:spLocks noChangeArrowheads="1"/>
          </p:cNvSpPr>
          <p:nvPr/>
        </p:nvSpPr>
        <p:spPr bwMode="auto">
          <a:xfrm>
            <a:off x="304800" y="6273800"/>
            <a:ext cx="7142163" cy="381000"/>
          </a:xfrm>
          <a:prstGeom prst="rect">
            <a:avLst/>
          </a:prstGeom>
          <a:noFill/>
          <a:ln w="9525">
            <a:noFill/>
            <a:miter lim="800000"/>
            <a:headEnd/>
            <a:tailEnd/>
          </a:ln>
        </p:spPr>
        <p:txBody>
          <a:bodyPr lIns="0" tIns="0" rIns="0" bIns="0" anchor="ctr"/>
          <a:lstStyle/>
          <a:p>
            <a:pPr eaLnBrk="0" hangingPunct="0">
              <a:lnSpc>
                <a:spcPct val="93000"/>
              </a:lnSpc>
              <a:buClr>
                <a:srgbClr val="FFFFFF"/>
              </a:buClr>
              <a:tabLst>
                <a:tab pos="723900" algn="l"/>
                <a:tab pos="1447800" algn="l"/>
                <a:tab pos="2171700" algn="l"/>
                <a:tab pos="2895600" algn="l"/>
                <a:tab pos="3619500" algn="l"/>
                <a:tab pos="4343400" algn="l"/>
                <a:tab pos="5067300" algn="l"/>
              </a:tabLst>
            </a:pPr>
            <a:r>
              <a:rPr lang="en-US" sz="1200">
                <a:latin typeface="Open Sans"/>
                <a:ea typeface="Open Sans"/>
                <a:cs typeface="Open Sans"/>
              </a:rPr>
              <a:t>The Diabetes Control and Complications Trial Research Group. N Engl J Med 1993;329:977-986.</a:t>
            </a:r>
          </a:p>
        </p:txBody>
      </p:sp>
      <p:sp>
        <p:nvSpPr>
          <p:cNvPr id="41987" name="TextBox 5"/>
          <p:cNvSpPr txBox="1">
            <a:spLocks noChangeArrowheads="1"/>
          </p:cNvSpPr>
          <p:nvPr/>
        </p:nvSpPr>
        <p:spPr bwMode="auto">
          <a:xfrm>
            <a:off x="1219200" y="1981200"/>
            <a:ext cx="2971800" cy="400050"/>
          </a:xfrm>
          <a:prstGeom prst="rect">
            <a:avLst/>
          </a:prstGeom>
          <a:noFill/>
          <a:ln>
            <a:noFill/>
          </a:ln>
          <a:extLst>
            <a:ext uri="{909E8E84-426E-40dd-AFC4-6F175D3DCCD1}"/>
            <a:ext uri="{91240B29-F687-4f45-9708-019B960494DF}"/>
          </a:extLst>
        </p:spPr>
        <p:txBody>
          <a:bodyPr>
            <a:spAutoFit/>
          </a:bodyPr>
          <a:lstStyle>
            <a:lvl1pPr>
              <a:defRPr sz="2600" b="1">
                <a:solidFill>
                  <a:srgbClr val="1E3268"/>
                </a:solidFill>
                <a:latin typeface="Open Sans" charset="0"/>
                <a:ea typeface="ＭＳ Ｐゴシック" charset="0"/>
                <a:cs typeface="Open Sans" charset="0"/>
              </a:defRPr>
            </a:lvl1pPr>
            <a:lvl2pPr marL="742950" indent="-285750">
              <a:defRPr sz="2200">
                <a:solidFill>
                  <a:srgbClr val="1E3268"/>
                </a:solidFill>
                <a:latin typeface="Open Sans Light" charset="0"/>
                <a:ea typeface="ＭＳ Ｐゴシック" charset="0"/>
                <a:cs typeface="Open Sans Light" charset="0"/>
              </a:defRPr>
            </a:lvl2pPr>
            <a:lvl3pPr marL="1143000" indent="-228600">
              <a:defRPr>
                <a:solidFill>
                  <a:srgbClr val="1E3268"/>
                </a:solidFill>
                <a:latin typeface="Open Sans Light" charset="0"/>
                <a:ea typeface="ＭＳ Ｐゴシック" charset="0"/>
                <a:cs typeface="Open Sans Light" charset="0"/>
              </a:defRPr>
            </a:lvl3pPr>
            <a:lvl4pPr marL="1600200" indent="-228600">
              <a:defRPr sz="1700">
                <a:solidFill>
                  <a:srgbClr val="1E3268"/>
                </a:solidFill>
                <a:latin typeface="Open Sans Light" charset="0"/>
                <a:ea typeface="ＭＳ Ｐゴシック" charset="0"/>
                <a:cs typeface="Open Sans Light" charset="0"/>
              </a:defRPr>
            </a:lvl4pPr>
            <a:lvl5pPr marL="2057400" indent="-228600">
              <a:defRPr sz="1700">
                <a:solidFill>
                  <a:srgbClr val="1E3268"/>
                </a:solidFill>
                <a:latin typeface="Open Sans Light" charset="0"/>
                <a:ea typeface="ＭＳ Ｐゴシック" charset="0"/>
                <a:cs typeface="Open Sans Light" charset="0"/>
              </a:defRPr>
            </a:lvl5pPr>
            <a:lvl6pPr marL="2514600" indent="-228600" defTabSz="841375" eaLnBrk="0" fontAlgn="base" hangingPunct="0">
              <a:spcBef>
                <a:spcPts val="463"/>
              </a:spcBef>
              <a:spcAft>
                <a:spcPct val="0"/>
              </a:spcAft>
              <a:buFont typeface="Arial" charset="0"/>
              <a:defRPr sz="1700">
                <a:solidFill>
                  <a:srgbClr val="1E3268"/>
                </a:solidFill>
                <a:latin typeface="Open Sans Light" charset="0"/>
                <a:ea typeface="ＭＳ Ｐゴシック" charset="0"/>
                <a:cs typeface="Open Sans Light" charset="0"/>
              </a:defRPr>
            </a:lvl6pPr>
            <a:lvl7pPr marL="2971800" indent="-228600" defTabSz="841375" eaLnBrk="0" fontAlgn="base" hangingPunct="0">
              <a:spcBef>
                <a:spcPts val="463"/>
              </a:spcBef>
              <a:spcAft>
                <a:spcPct val="0"/>
              </a:spcAft>
              <a:buFont typeface="Arial" charset="0"/>
              <a:defRPr sz="1700">
                <a:solidFill>
                  <a:srgbClr val="1E3268"/>
                </a:solidFill>
                <a:latin typeface="Open Sans Light" charset="0"/>
                <a:ea typeface="ＭＳ Ｐゴシック" charset="0"/>
                <a:cs typeface="Open Sans Light" charset="0"/>
              </a:defRPr>
            </a:lvl7pPr>
            <a:lvl8pPr marL="3429000" indent="-228600" defTabSz="841375" eaLnBrk="0" fontAlgn="base" hangingPunct="0">
              <a:spcBef>
                <a:spcPts val="463"/>
              </a:spcBef>
              <a:spcAft>
                <a:spcPct val="0"/>
              </a:spcAft>
              <a:buFont typeface="Arial" charset="0"/>
              <a:defRPr sz="1700">
                <a:solidFill>
                  <a:srgbClr val="1E3268"/>
                </a:solidFill>
                <a:latin typeface="Open Sans Light" charset="0"/>
                <a:ea typeface="ＭＳ Ｐゴシック" charset="0"/>
                <a:cs typeface="Open Sans Light" charset="0"/>
              </a:defRPr>
            </a:lvl8pPr>
            <a:lvl9pPr marL="3886200" indent="-228600" defTabSz="841375" eaLnBrk="0" fontAlgn="base" hangingPunct="0">
              <a:spcBef>
                <a:spcPts val="463"/>
              </a:spcBef>
              <a:spcAft>
                <a:spcPct val="0"/>
              </a:spcAft>
              <a:buFont typeface="Arial" charset="0"/>
              <a:defRPr sz="1700">
                <a:solidFill>
                  <a:srgbClr val="1E3268"/>
                </a:solidFill>
                <a:latin typeface="Open Sans Light" charset="0"/>
                <a:ea typeface="ＭＳ Ｐゴシック" charset="0"/>
                <a:cs typeface="Open Sans Light" charset="0"/>
              </a:defRPr>
            </a:lvl9pPr>
          </a:lstStyle>
          <a:p>
            <a:pPr algn="ctr" eaLnBrk="0" hangingPunct="0">
              <a:defRPr/>
            </a:pPr>
            <a:r>
              <a:rPr lang="en-US" sz="2000" dirty="0">
                <a:solidFill>
                  <a:schemeClr val="accent1">
                    <a:lumMod val="50000"/>
                  </a:schemeClr>
                </a:solidFill>
                <a:latin typeface="Open Sans"/>
                <a:cs typeface="Open Sans"/>
              </a:rPr>
              <a:t>Primary Prevention </a:t>
            </a:r>
          </a:p>
        </p:txBody>
      </p:sp>
      <p:sp>
        <p:nvSpPr>
          <p:cNvPr id="53252" name="TextBox 6"/>
          <p:cNvSpPr txBox="1">
            <a:spLocks noChangeArrowheads="1"/>
          </p:cNvSpPr>
          <p:nvPr/>
        </p:nvSpPr>
        <p:spPr bwMode="auto">
          <a:xfrm>
            <a:off x="5638800" y="1981200"/>
            <a:ext cx="3278188" cy="400050"/>
          </a:xfrm>
          <a:prstGeom prst="rect">
            <a:avLst/>
          </a:prstGeom>
          <a:noFill/>
          <a:ln w="9525">
            <a:noFill/>
            <a:miter lim="800000"/>
            <a:headEnd/>
            <a:tailEnd/>
          </a:ln>
        </p:spPr>
        <p:txBody>
          <a:bodyPr>
            <a:spAutoFit/>
          </a:bodyPr>
          <a:lstStyle/>
          <a:p>
            <a:pPr algn="ctr" eaLnBrk="0" hangingPunct="0"/>
            <a:r>
              <a:rPr lang="en-US" sz="2000" b="1">
                <a:solidFill>
                  <a:srgbClr val="203864"/>
                </a:solidFill>
                <a:latin typeface="Open Sans"/>
                <a:ea typeface="Open Sans"/>
                <a:cs typeface="Open Sans"/>
              </a:rPr>
              <a:t>Secondary Intervention </a:t>
            </a:r>
          </a:p>
        </p:txBody>
      </p:sp>
      <p:sp>
        <p:nvSpPr>
          <p:cNvPr id="53253" name="TextBox 7"/>
          <p:cNvSpPr txBox="1">
            <a:spLocks noChangeArrowheads="1"/>
          </p:cNvSpPr>
          <p:nvPr/>
        </p:nvSpPr>
        <p:spPr bwMode="auto">
          <a:xfrm>
            <a:off x="1219200" y="3028950"/>
            <a:ext cx="1828800" cy="396875"/>
          </a:xfrm>
          <a:prstGeom prst="rect">
            <a:avLst/>
          </a:prstGeom>
          <a:noFill/>
          <a:ln w="9525">
            <a:noFill/>
            <a:miter lim="800000"/>
            <a:headEnd/>
            <a:tailEnd/>
          </a:ln>
        </p:spPr>
        <p:txBody>
          <a:bodyPr>
            <a:spAutoFit/>
          </a:bodyPr>
          <a:lstStyle/>
          <a:p>
            <a:pPr eaLnBrk="0" hangingPunct="0"/>
            <a:r>
              <a:rPr lang="en-US" sz="2000">
                <a:solidFill>
                  <a:schemeClr val="accent1"/>
                </a:solidFill>
                <a:latin typeface="Open Sans"/>
                <a:ea typeface="Open Sans"/>
                <a:cs typeface="Open Sans"/>
              </a:rPr>
              <a:t>76% RRR</a:t>
            </a:r>
          </a:p>
        </p:txBody>
      </p:sp>
      <p:sp>
        <p:nvSpPr>
          <p:cNvPr id="53254" name="TextBox 8"/>
          <p:cNvSpPr txBox="1">
            <a:spLocks noChangeArrowheads="1"/>
          </p:cNvSpPr>
          <p:nvPr/>
        </p:nvSpPr>
        <p:spPr bwMode="auto">
          <a:xfrm>
            <a:off x="5715000" y="2876550"/>
            <a:ext cx="1524000" cy="396875"/>
          </a:xfrm>
          <a:prstGeom prst="rect">
            <a:avLst/>
          </a:prstGeom>
          <a:noFill/>
          <a:ln w="9525">
            <a:noFill/>
            <a:miter lim="800000"/>
            <a:headEnd/>
            <a:tailEnd/>
          </a:ln>
        </p:spPr>
        <p:txBody>
          <a:bodyPr>
            <a:spAutoFit/>
          </a:bodyPr>
          <a:lstStyle/>
          <a:p>
            <a:pPr eaLnBrk="0" hangingPunct="0"/>
            <a:r>
              <a:rPr lang="en-US" sz="2000">
                <a:solidFill>
                  <a:schemeClr val="accent1"/>
                </a:solidFill>
                <a:latin typeface="Open Sans"/>
                <a:ea typeface="Open Sans"/>
                <a:cs typeface="Open Sans"/>
              </a:rPr>
              <a:t>54% RRR</a:t>
            </a:r>
          </a:p>
        </p:txBody>
      </p:sp>
      <p:sp>
        <p:nvSpPr>
          <p:cNvPr id="53255" name="Title 1"/>
          <p:cNvSpPr>
            <a:spLocks noGrp="1"/>
          </p:cNvSpPr>
          <p:nvPr>
            <p:ph type="title" idx="4294967295"/>
          </p:nvPr>
        </p:nvSpPr>
        <p:spPr>
          <a:xfrm>
            <a:off x="628650" y="192088"/>
            <a:ext cx="7886700" cy="1325562"/>
          </a:xfrm>
        </p:spPr>
        <p:txBody>
          <a:bodyPr/>
          <a:lstStyle/>
          <a:p>
            <a:r>
              <a:rPr lang="en-CA" sz="3200" smtClean="0">
                <a:latin typeface="Open Sans"/>
                <a:ea typeface="ＭＳ Ｐゴシック" pitchFamily="34" charset="-128"/>
                <a:cs typeface="Open Sans"/>
              </a:rPr>
              <a:t/>
            </a:r>
            <a:br>
              <a:rPr lang="en-CA" sz="3200" smtClean="0">
                <a:latin typeface="Open Sans"/>
                <a:ea typeface="ＭＳ Ｐゴシック" pitchFamily="34" charset="-128"/>
                <a:cs typeface="Open Sans"/>
              </a:rPr>
            </a:br>
            <a:r>
              <a:rPr lang="en-CA" sz="3200" smtClean="0">
                <a:latin typeface="Open Sans"/>
                <a:ea typeface="ＭＳ Ｐゴシック" pitchFamily="34" charset="-128"/>
                <a:cs typeface="Open Sans"/>
              </a:rPr>
              <a:t>DCCT: Reduction in Retinopathy with Intensive Glycemic Control</a:t>
            </a:r>
          </a:p>
        </p:txBody>
      </p:sp>
      <p:sp>
        <p:nvSpPr>
          <p:cNvPr id="53256" name="Text Box 10"/>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5"/>
          <p:cNvSpPr>
            <a:spLocks noChangeArrowheads="1"/>
          </p:cNvSpPr>
          <p:nvPr/>
        </p:nvSpPr>
        <p:spPr bwMode="auto">
          <a:xfrm>
            <a:off x="0" y="0"/>
            <a:ext cx="9144000" cy="6858000"/>
          </a:xfrm>
          <a:prstGeom prst="rect">
            <a:avLst/>
          </a:prstGeom>
          <a:solidFill>
            <a:srgbClr val="FFFFFF"/>
          </a:solidFill>
          <a:ln w="9525">
            <a:solidFill>
              <a:schemeClr val="tx1"/>
            </a:solidFill>
            <a:round/>
            <a:headEnd/>
            <a:tailEnd/>
          </a:ln>
        </p:spPr>
        <p:txBody>
          <a:bodyPr/>
          <a:lstStyle/>
          <a:p>
            <a:pPr defTabSz="914400" eaLnBrk="0" hangingPunct="0"/>
            <a:endParaRPr lang="en-CA">
              <a:latin typeface="Arial" charset="0"/>
              <a:ea typeface="Open Sans"/>
              <a:cs typeface="Open Sans"/>
            </a:endParaRPr>
          </a:p>
        </p:txBody>
      </p:sp>
      <p:sp>
        <p:nvSpPr>
          <p:cNvPr id="55298" name="Title 1"/>
          <p:cNvSpPr>
            <a:spLocks noGrp="1"/>
          </p:cNvSpPr>
          <p:nvPr>
            <p:ph type="title" idx="4294967295"/>
          </p:nvPr>
        </p:nvSpPr>
        <p:spPr>
          <a:xfrm>
            <a:off x="690563" y="355600"/>
            <a:ext cx="7843837" cy="1143000"/>
          </a:xfrm>
          <a:solidFill>
            <a:schemeClr val="bg1"/>
          </a:solidFill>
        </p:spPr>
        <p:txBody>
          <a:bodyPr/>
          <a:lstStyle/>
          <a:p>
            <a:r>
              <a:rPr lang="en-US" sz="2800" smtClean="0">
                <a:latin typeface="Open Sans"/>
                <a:ea typeface="ＭＳ Ｐゴシック" pitchFamily="34" charset="-128"/>
                <a:cs typeface="Open Sans"/>
              </a:rPr>
              <a:t>UKPDS38: Reduction in Microvascular Complications with Blood Pressure Control</a:t>
            </a:r>
          </a:p>
        </p:txBody>
      </p:sp>
      <p:pic>
        <p:nvPicPr>
          <p:cNvPr id="55299" name="Picture 3"/>
          <p:cNvPicPr>
            <a:picLocks noChangeAspect="1" noChangeArrowheads="1"/>
          </p:cNvPicPr>
          <p:nvPr/>
        </p:nvPicPr>
        <p:blipFill>
          <a:blip r:embed="rId3"/>
          <a:srcRect/>
          <a:stretch>
            <a:fillRect/>
          </a:stretch>
        </p:blipFill>
        <p:spPr bwMode="auto">
          <a:xfrm>
            <a:off x="974725" y="1520825"/>
            <a:ext cx="7146925" cy="4548188"/>
          </a:xfrm>
          <a:prstGeom prst="rect">
            <a:avLst/>
          </a:prstGeom>
          <a:noFill/>
          <a:ln w="9525">
            <a:noFill/>
            <a:miter lim="800000"/>
            <a:headEnd/>
            <a:tailEnd/>
          </a:ln>
        </p:spPr>
      </p:pic>
      <p:pic>
        <p:nvPicPr>
          <p:cNvPr id="55300" name="Picture 4"/>
          <p:cNvPicPr>
            <a:picLocks noChangeAspect="1" noChangeArrowheads="1"/>
          </p:cNvPicPr>
          <p:nvPr/>
        </p:nvPicPr>
        <p:blipFill>
          <a:blip r:embed="rId4"/>
          <a:srcRect/>
          <a:stretch>
            <a:fillRect/>
          </a:stretch>
        </p:blipFill>
        <p:spPr bwMode="auto">
          <a:xfrm>
            <a:off x="1889125" y="5988050"/>
            <a:ext cx="6270625" cy="669925"/>
          </a:xfrm>
          <a:prstGeom prst="rect">
            <a:avLst/>
          </a:prstGeom>
          <a:noFill/>
          <a:ln w="9525">
            <a:noFill/>
            <a:miter lim="800000"/>
            <a:headEnd/>
            <a:tailEnd/>
          </a:ln>
        </p:spPr>
      </p:pic>
      <p:sp>
        <p:nvSpPr>
          <p:cNvPr id="55301" name="Text Box 4"/>
          <p:cNvSpPr txBox="1">
            <a:spLocks noChangeArrowheads="1"/>
          </p:cNvSpPr>
          <p:nvPr/>
        </p:nvSpPr>
        <p:spPr bwMode="auto">
          <a:xfrm>
            <a:off x="268288" y="6391275"/>
            <a:ext cx="4029075" cy="320675"/>
          </a:xfrm>
          <a:prstGeom prst="rect">
            <a:avLst/>
          </a:prstGeom>
          <a:noFill/>
          <a:ln w="9525">
            <a:noFill/>
            <a:miter lim="800000"/>
            <a:headEnd/>
            <a:tailEnd/>
          </a:ln>
        </p:spPr>
        <p:txBody>
          <a:bodyPr lIns="0" tIns="0" rIns="0" bIns="0"/>
          <a:lstStyle/>
          <a:p>
            <a:pPr>
              <a:tabLst>
                <a:tab pos="723900" algn="l"/>
                <a:tab pos="1447800" algn="l"/>
                <a:tab pos="2171700" algn="l"/>
                <a:tab pos="2895600" algn="l"/>
                <a:tab pos="3619500" algn="l"/>
              </a:tabLst>
            </a:pPr>
            <a:r>
              <a:rPr lang="en-GB" sz="1200">
                <a:solidFill>
                  <a:srgbClr val="000000"/>
                </a:solidFill>
                <a:latin typeface="Open Sans"/>
                <a:ea typeface="Open Sans"/>
                <a:cs typeface="Open Sans"/>
              </a:rPr>
              <a:t>UKPDS. BMJ 1998;317:703-713</a:t>
            </a:r>
          </a:p>
        </p:txBody>
      </p:sp>
      <p:sp>
        <p:nvSpPr>
          <p:cNvPr id="55302" name="Text Box 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p:cNvPicPr>
            <a:picLocks noChangeAspect="1" noChangeArrowheads="1"/>
          </p:cNvPicPr>
          <p:nvPr/>
        </p:nvPicPr>
        <p:blipFill>
          <a:blip r:embed="rId3"/>
          <a:srcRect/>
          <a:stretch>
            <a:fillRect/>
          </a:stretch>
        </p:blipFill>
        <p:spPr bwMode="auto">
          <a:xfrm>
            <a:off x="0" y="2019300"/>
            <a:ext cx="9144000" cy="2801938"/>
          </a:xfrm>
          <a:prstGeom prst="rect">
            <a:avLst/>
          </a:prstGeom>
          <a:noFill/>
          <a:ln w="9525">
            <a:noFill/>
            <a:miter lim="800000"/>
            <a:headEnd/>
            <a:tailEnd/>
          </a:ln>
        </p:spPr>
      </p:pic>
      <p:pic>
        <p:nvPicPr>
          <p:cNvPr id="57346" name="Picture 3"/>
          <p:cNvPicPr>
            <a:picLocks noChangeAspect="1" noChangeArrowheads="1"/>
          </p:cNvPicPr>
          <p:nvPr/>
        </p:nvPicPr>
        <p:blipFill>
          <a:blip r:embed="rId4"/>
          <a:srcRect/>
          <a:stretch>
            <a:fillRect/>
          </a:stretch>
        </p:blipFill>
        <p:spPr bwMode="auto">
          <a:xfrm>
            <a:off x="76200" y="4805363"/>
            <a:ext cx="9067800" cy="549275"/>
          </a:xfrm>
          <a:prstGeom prst="rect">
            <a:avLst/>
          </a:prstGeom>
          <a:noFill/>
          <a:ln w="9525">
            <a:noFill/>
            <a:miter lim="800000"/>
            <a:headEnd/>
            <a:tailEnd/>
          </a:ln>
        </p:spPr>
      </p:pic>
      <p:sp>
        <p:nvSpPr>
          <p:cNvPr id="57347" name="Text Box 4"/>
          <p:cNvSpPr txBox="1">
            <a:spLocks noChangeArrowheads="1"/>
          </p:cNvSpPr>
          <p:nvPr/>
        </p:nvSpPr>
        <p:spPr bwMode="auto">
          <a:xfrm>
            <a:off x="328613" y="6373813"/>
            <a:ext cx="4319587" cy="341312"/>
          </a:xfrm>
          <a:prstGeom prst="rect">
            <a:avLst/>
          </a:prstGeom>
          <a:noFill/>
          <a:ln w="9525">
            <a:noFill/>
            <a:miter lim="800000"/>
            <a:headEnd/>
            <a:tailEnd/>
          </a:ln>
        </p:spPr>
        <p:txBody>
          <a:bodyPr lIns="0" tIns="0" rIns="0" bIns="0"/>
          <a:lstStyle/>
          <a:p>
            <a:pPr>
              <a:tabLst>
                <a:tab pos="723900" algn="l"/>
                <a:tab pos="1447800" algn="l"/>
                <a:tab pos="2171700" algn="l"/>
                <a:tab pos="2895600" algn="l"/>
                <a:tab pos="3619500" algn="l"/>
              </a:tabLst>
            </a:pPr>
            <a:r>
              <a:rPr lang="en-GB" sz="1200">
                <a:solidFill>
                  <a:srgbClr val="000000"/>
                </a:solidFill>
                <a:latin typeface="Open Sans"/>
                <a:ea typeface="Open Sans"/>
                <a:cs typeface="Open Sans"/>
              </a:rPr>
              <a:t>UKPDS. BMJ 1998;317:703-713</a:t>
            </a:r>
          </a:p>
        </p:txBody>
      </p:sp>
      <p:sp>
        <p:nvSpPr>
          <p:cNvPr id="57348" name="Title 4"/>
          <p:cNvSpPr>
            <a:spLocks noGrp="1"/>
          </p:cNvSpPr>
          <p:nvPr>
            <p:ph type="title" idx="4294967295"/>
          </p:nvPr>
        </p:nvSpPr>
        <p:spPr>
          <a:xfrm>
            <a:off x="628650" y="504825"/>
            <a:ext cx="7886700" cy="1325563"/>
          </a:xfrm>
        </p:spPr>
        <p:txBody>
          <a:bodyPr/>
          <a:lstStyle/>
          <a:p>
            <a:r>
              <a:rPr lang="en-CA" sz="3200" smtClean="0">
                <a:latin typeface="Open Sans"/>
                <a:ea typeface="ＭＳ Ｐゴシック" pitchFamily="34" charset="-128"/>
                <a:cs typeface="Open Sans"/>
              </a:rPr>
              <a:t>UKPDS38: Reduction in Retinopathy with Blood Pressure Control</a:t>
            </a:r>
          </a:p>
        </p:txBody>
      </p:sp>
      <p:sp>
        <p:nvSpPr>
          <p:cNvPr id="57349"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Content Placeholder 6"/>
          <p:cNvSpPr txBox="1">
            <a:spLocks noChangeArrowheads="1"/>
          </p:cNvSpPr>
          <p:nvPr/>
        </p:nvSpPr>
        <p:spPr bwMode="auto">
          <a:xfrm>
            <a:off x="933450" y="3986213"/>
            <a:ext cx="7681913" cy="1087437"/>
          </a:xfrm>
          <a:prstGeom prst="rect">
            <a:avLst/>
          </a:prstGeom>
          <a:noFill/>
          <a:ln w="9525">
            <a:noFill/>
            <a:miter lim="800000"/>
            <a:headEnd/>
            <a:tailEnd/>
          </a:ln>
        </p:spPr>
        <p:txBody>
          <a:bodyPr/>
          <a:lstStyle/>
          <a:p>
            <a:pPr defTabSz="457200">
              <a:lnSpc>
                <a:spcPct val="110000"/>
              </a:lnSpc>
              <a:spcBef>
                <a:spcPct val="20000"/>
              </a:spcBef>
              <a:buFont typeface="Arial" charset="0"/>
              <a:buNone/>
            </a:pPr>
            <a:r>
              <a:rPr lang="en-US" b="1">
                <a:latin typeface="Open Sans"/>
                <a:ea typeface="Open Sans"/>
                <a:cs typeface="Open Sans"/>
              </a:rPr>
              <a:t>Intensive glycemic control </a:t>
            </a:r>
            <a:r>
              <a:rPr lang="en-US">
                <a:latin typeface="Open Sans"/>
                <a:ea typeface="Open Sans"/>
                <a:cs typeface="Open Sans"/>
              </a:rPr>
              <a:t>and </a:t>
            </a:r>
            <a:r>
              <a:rPr lang="en-US" b="1">
                <a:latin typeface="Open Sans"/>
                <a:ea typeface="Open Sans"/>
                <a:cs typeface="Open Sans"/>
              </a:rPr>
              <a:t>combination of fenofibrate and simvastatin</a:t>
            </a:r>
            <a:r>
              <a:rPr lang="en-US">
                <a:latin typeface="Open Sans"/>
                <a:ea typeface="Open Sans"/>
                <a:cs typeface="Open Sans"/>
              </a:rPr>
              <a:t>, but not intensive blood pressure control, reduced the rate of progression of diabetic retinopathy in this older, high-risk population.</a:t>
            </a:r>
          </a:p>
        </p:txBody>
      </p:sp>
      <p:graphicFrame>
        <p:nvGraphicFramePr>
          <p:cNvPr id="206878" name="Group 30">
            <a:extLst>
              <a:ext uri="{FF2B5EF4-FFF2-40B4-BE49-F238E27FC236}"/>
            </a:extLst>
          </p:cNvPr>
          <p:cNvGraphicFramePr>
            <a:graphicFrameLocks noGrp="1"/>
          </p:cNvGraphicFramePr>
          <p:nvPr/>
        </p:nvGraphicFramePr>
        <p:xfrm>
          <a:off x="889000" y="1665288"/>
          <a:ext cx="7421563" cy="2209800"/>
        </p:xfrm>
        <a:graphic>
          <a:graphicData uri="http://schemas.openxmlformats.org/drawingml/2006/table">
            <a:tbl>
              <a:tblPr firstRow="1" bandRow="1">
                <a:tableStyleId>{5C22544A-7EE6-4342-B048-85BDC9FD1C3A}</a:tableStyleId>
              </a:tblPr>
              <a:tblGrid>
                <a:gridCol w="1855787">
                  <a:extLst>
                    <a:ext uri="{9D8B030D-6E8A-4147-A177-3AD203B41FA5}"/>
                  </a:extLst>
                </a:gridCol>
                <a:gridCol w="1854200">
                  <a:extLst>
                    <a:ext uri="{9D8B030D-6E8A-4147-A177-3AD203B41FA5}"/>
                  </a:extLst>
                </a:gridCol>
                <a:gridCol w="1855788">
                  <a:extLst>
                    <a:ext uri="{9D8B030D-6E8A-4147-A177-3AD203B41FA5}"/>
                  </a:extLst>
                </a:gridCol>
                <a:gridCol w="1855787">
                  <a:extLst>
                    <a:ext uri="{9D8B030D-6E8A-4147-A177-3AD203B41FA5}"/>
                  </a:extLst>
                </a:gridCol>
              </a:tblGrid>
              <a:tr h="552450">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Effect</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Odds Ratio</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95% CI</a:t>
                      </a:r>
                      <a:endParaRPr kumimoji="0" lang="en-US" sz="2000" b="1" i="0" u="none" strike="noStrike" cap="none" normalizeH="0" baseline="0" dirty="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P-value</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552450">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Glycemia</a:t>
                      </a:r>
                      <a:endParaRPr kumimoji="0" lang="en-US" sz="2000" b="1" i="0" u="none" strike="noStrike" cap="none" normalizeH="0" baseline="0" dirty="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0.67</a:t>
                      </a:r>
                      <a:endParaRPr kumimoji="0" lang="en-US" sz="2000" b="1" i="0" u="none" strike="noStrike" cap="none" normalizeH="0" baseline="0" dirty="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(0.51 - 0.87)</a:t>
                      </a:r>
                      <a:endParaRPr kumimoji="0" lang="en-US" sz="2000" b="1" i="0" u="none" strike="noStrike" cap="none" normalizeH="0" baseline="0" dirty="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0.0025</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552450">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Lipid</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0.60</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(0.42 - 0.86)</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0.0056</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552450">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BP</a:t>
                      </a:r>
                      <a:endParaRPr kumimoji="0" lang="en-US" sz="2000" b="0"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1.23</a:t>
                      </a:r>
                      <a:endParaRPr kumimoji="0" lang="en-US" sz="2000" b="1" i="0" u="none" strike="noStrike" cap="none" normalizeH="0" baseline="0" dirty="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a:ln>
                            <a:noFill/>
                          </a:ln>
                          <a:effectLst/>
                        </a:rPr>
                        <a:t>(0.84 - 1.79)</a:t>
                      </a:r>
                      <a:endParaRPr kumimoji="0" lang="en-US" sz="2000" b="1" i="0" u="none" strike="noStrike" cap="none" normalizeH="0" baseline="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a:ln>
                            <a:noFill/>
                          </a:ln>
                          <a:effectLst/>
                        </a:rPr>
                        <a:t>0.29</a:t>
                      </a:r>
                      <a:endParaRPr kumimoji="0" lang="en-US" sz="2000" b="1" i="0" u="none" strike="noStrike" cap="none" normalizeH="0" baseline="0" dirty="0">
                        <a:ln>
                          <a:noFill/>
                        </a:ln>
                        <a:solidFill>
                          <a:srgbClr val="404040"/>
                        </a:solidFill>
                        <a:effectLst/>
                        <a:latin typeface="Arial" charset="0"/>
                        <a:ea typeface="ＭＳ Ｐゴシック" charset="0"/>
                        <a:cs typeface="Arial" charset="0"/>
                      </a:endParaRPr>
                    </a:p>
                  </a:txBody>
                  <a:tcPr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bl>
          </a:graphicData>
        </a:graphic>
      </p:graphicFrame>
      <p:sp>
        <p:nvSpPr>
          <p:cNvPr id="59421" name="TextBox 6"/>
          <p:cNvSpPr txBox="1">
            <a:spLocks noChangeArrowheads="1"/>
          </p:cNvSpPr>
          <p:nvPr/>
        </p:nvSpPr>
        <p:spPr bwMode="auto">
          <a:xfrm>
            <a:off x="279400" y="6373813"/>
            <a:ext cx="6426200" cy="276225"/>
          </a:xfrm>
          <a:prstGeom prst="rect">
            <a:avLst/>
          </a:prstGeom>
          <a:noFill/>
          <a:ln w="9525">
            <a:noFill/>
            <a:miter lim="800000"/>
            <a:headEnd/>
            <a:tailEnd/>
          </a:ln>
        </p:spPr>
        <p:txBody>
          <a:bodyPr>
            <a:spAutoFit/>
          </a:bodyPr>
          <a:lstStyle/>
          <a:p>
            <a:r>
              <a:rPr lang="en-CA" sz="1200">
                <a:solidFill>
                  <a:srgbClr val="000000"/>
                </a:solidFill>
                <a:latin typeface="Open Sans"/>
                <a:ea typeface="Open Sans"/>
                <a:cs typeface="Open Sans"/>
              </a:rPr>
              <a:t>ACCORD Study Group. </a:t>
            </a:r>
            <a:r>
              <a:rPr lang="en-CA" sz="1200" i="1">
                <a:solidFill>
                  <a:srgbClr val="000000"/>
                </a:solidFill>
                <a:latin typeface="Open Sans"/>
                <a:ea typeface="Open Sans"/>
                <a:cs typeface="Open Sans"/>
              </a:rPr>
              <a:t>N Engl J Med</a:t>
            </a:r>
            <a:r>
              <a:rPr lang="en-CA" sz="1200">
                <a:solidFill>
                  <a:srgbClr val="000000"/>
                </a:solidFill>
                <a:latin typeface="Open Sans"/>
                <a:ea typeface="Open Sans"/>
                <a:cs typeface="Open Sans"/>
              </a:rPr>
              <a:t> 2010; 363(3):233-244.</a:t>
            </a:r>
            <a:endParaRPr lang="en-US" sz="1200">
              <a:solidFill>
                <a:srgbClr val="000000"/>
              </a:solidFill>
              <a:latin typeface="Open Sans"/>
              <a:ea typeface="Open Sans"/>
              <a:cs typeface="Open Sans"/>
            </a:endParaRPr>
          </a:p>
        </p:txBody>
      </p:sp>
      <p:sp>
        <p:nvSpPr>
          <p:cNvPr id="59422" name="Title 4"/>
          <p:cNvSpPr txBox="1">
            <a:spLocks noChangeArrowheads="1"/>
          </p:cNvSpPr>
          <p:nvPr/>
        </p:nvSpPr>
        <p:spPr bwMode="auto">
          <a:xfrm>
            <a:off x="685800" y="609600"/>
            <a:ext cx="7772400" cy="1143000"/>
          </a:xfrm>
          <a:prstGeom prst="rect">
            <a:avLst/>
          </a:prstGeom>
          <a:noFill/>
          <a:ln w="9525">
            <a:noFill/>
            <a:miter lim="800000"/>
            <a:headEnd/>
            <a:tailEnd/>
          </a:ln>
        </p:spPr>
        <p:txBody>
          <a:bodyPr/>
          <a:lstStyle/>
          <a:p>
            <a:r>
              <a:rPr lang="en-CA" b="1">
                <a:solidFill>
                  <a:srgbClr val="1E3268"/>
                </a:solidFill>
                <a:latin typeface="Open Sans"/>
                <a:ea typeface="Open Sans"/>
                <a:cs typeface="Open Sans"/>
              </a:rPr>
              <a:t>ACCORD Eye: Glycemic control and Combo of fenofibrate and simvastatin reduced progression</a:t>
            </a:r>
          </a:p>
        </p:txBody>
      </p:sp>
      <p:sp>
        <p:nvSpPr>
          <p:cNvPr id="59423" name="Text Box 29"/>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4"/>
          <p:cNvSpPr>
            <a:spLocks noChangeArrowheads="1"/>
          </p:cNvSpPr>
          <p:nvPr/>
        </p:nvSpPr>
        <p:spPr bwMode="auto">
          <a:xfrm>
            <a:off x="2230438" y="1385888"/>
            <a:ext cx="9144000" cy="0"/>
          </a:xfrm>
          <a:prstGeom prst="rect">
            <a:avLst/>
          </a:prstGeom>
          <a:noFill/>
          <a:ln w="9525">
            <a:noFill/>
            <a:miter lim="800000"/>
            <a:headEnd/>
            <a:tailEnd/>
          </a:ln>
        </p:spPr>
        <p:txBody>
          <a:bodyPr>
            <a:spAutoFit/>
          </a:bodyPr>
          <a:lstStyle/>
          <a:p>
            <a:endParaRPr lang="en-CA">
              <a:solidFill>
                <a:srgbClr val="000000"/>
              </a:solidFill>
              <a:latin typeface="Times New Roman" pitchFamily="18" charset="0"/>
              <a:ea typeface="Open Sans"/>
              <a:cs typeface="Open Sans"/>
            </a:endParaRPr>
          </a:p>
        </p:txBody>
      </p:sp>
      <p:sp>
        <p:nvSpPr>
          <p:cNvPr id="61442" name="Rectangle 5"/>
          <p:cNvSpPr>
            <a:spLocks noChangeArrowheads="1"/>
          </p:cNvSpPr>
          <p:nvPr/>
        </p:nvSpPr>
        <p:spPr bwMode="auto">
          <a:xfrm>
            <a:off x="788988" y="442913"/>
            <a:ext cx="8050212" cy="955675"/>
          </a:xfrm>
          <a:prstGeom prst="rect">
            <a:avLst/>
          </a:prstGeom>
          <a:noFill/>
          <a:ln w="9525">
            <a:noFill/>
            <a:miter lim="800000"/>
            <a:headEnd/>
            <a:tailEnd/>
          </a:ln>
        </p:spPr>
        <p:txBody>
          <a:bodyPr lIns="0" rIns="0" anchor="ctr">
            <a:spAutoFit/>
          </a:bodyPr>
          <a:lstStyle/>
          <a:p>
            <a:r>
              <a:rPr lang="en-US" sz="2800" b="1">
                <a:solidFill>
                  <a:srgbClr val="1E3268"/>
                </a:solidFill>
                <a:latin typeface="Arial" charset="0"/>
                <a:ea typeface="Open Sans"/>
                <a:cs typeface="Open Sans"/>
              </a:rPr>
              <a:t>FIELD: Fenofibrate reduced retinopathy requiring laser</a:t>
            </a:r>
          </a:p>
        </p:txBody>
      </p:sp>
      <p:sp>
        <p:nvSpPr>
          <p:cNvPr id="61443" name="Text Box 53"/>
          <p:cNvSpPr txBox="1">
            <a:spLocks noChangeArrowheads="1"/>
          </p:cNvSpPr>
          <p:nvPr/>
        </p:nvSpPr>
        <p:spPr bwMode="auto">
          <a:xfrm>
            <a:off x="254000" y="6384925"/>
            <a:ext cx="8113713" cy="276225"/>
          </a:xfrm>
          <a:prstGeom prst="rect">
            <a:avLst/>
          </a:prstGeom>
          <a:noFill/>
          <a:ln w="9525">
            <a:noFill/>
            <a:miter lim="800000"/>
            <a:headEnd/>
            <a:tailEnd/>
          </a:ln>
        </p:spPr>
        <p:txBody>
          <a:bodyPr>
            <a:spAutoFit/>
          </a:bodyPr>
          <a:lstStyle/>
          <a:p>
            <a:r>
              <a:rPr lang="en-US" sz="1200">
                <a:latin typeface="Open Sans"/>
                <a:ea typeface="Open Sans"/>
                <a:cs typeface="Open Sans"/>
              </a:rPr>
              <a:t>FIELD Study Investigators. Lancet 2005 ; 366 (9500): 1849-61 </a:t>
            </a:r>
          </a:p>
        </p:txBody>
      </p:sp>
      <p:grpSp>
        <p:nvGrpSpPr>
          <p:cNvPr id="61444" name="Group 143"/>
          <p:cNvGrpSpPr>
            <a:grpSpLocks/>
          </p:cNvGrpSpPr>
          <p:nvPr/>
        </p:nvGrpSpPr>
        <p:grpSpPr bwMode="auto">
          <a:xfrm>
            <a:off x="952500" y="1433513"/>
            <a:ext cx="7042150" cy="4740275"/>
            <a:chOff x="1423472" y="1697037"/>
            <a:chExt cx="5890626" cy="3833266"/>
          </a:xfrm>
        </p:grpSpPr>
        <p:sp>
          <p:nvSpPr>
            <p:cNvPr id="61446" name="Text Box 6"/>
            <p:cNvSpPr txBox="1">
              <a:spLocks noChangeArrowheads="1"/>
            </p:cNvSpPr>
            <p:nvPr/>
          </p:nvSpPr>
          <p:spPr bwMode="auto">
            <a:xfrm rot="16200000" flipH="1">
              <a:off x="45244" y="3373715"/>
              <a:ext cx="3125788" cy="369332"/>
            </a:xfrm>
            <a:prstGeom prst="rect">
              <a:avLst/>
            </a:prstGeom>
            <a:noFill/>
            <a:ln w="9525">
              <a:noFill/>
              <a:miter lim="800000"/>
              <a:headEnd/>
              <a:tailEnd/>
            </a:ln>
          </p:spPr>
          <p:txBody>
            <a:bodyPr>
              <a:spAutoFit/>
            </a:bodyPr>
            <a:lstStyle/>
            <a:p>
              <a:pPr algn="ctr" eaLnBrk="0" hangingPunct="0"/>
              <a:r>
                <a:rPr lang="en-US" sz="1700">
                  <a:latin typeface="Arial" charset="0"/>
                  <a:ea typeface="Open Sans"/>
                  <a:cs typeface="Open Sans"/>
                </a:rPr>
                <a:t>Cumulative risk (%)</a:t>
              </a:r>
            </a:p>
          </p:txBody>
        </p:sp>
        <p:sp>
          <p:nvSpPr>
            <p:cNvPr id="61447" name="Text Box 7"/>
            <p:cNvSpPr txBox="1">
              <a:spLocks noChangeArrowheads="1"/>
            </p:cNvSpPr>
            <p:nvPr/>
          </p:nvSpPr>
          <p:spPr bwMode="auto">
            <a:xfrm>
              <a:off x="2220913" y="5244012"/>
              <a:ext cx="4921250" cy="286291"/>
            </a:xfrm>
            <a:prstGeom prst="rect">
              <a:avLst/>
            </a:prstGeom>
            <a:noFill/>
            <a:ln w="9525">
              <a:noFill/>
              <a:miter lim="800000"/>
              <a:headEnd/>
              <a:tailEnd/>
            </a:ln>
          </p:spPr>
          <p:txBody>
            <a:bodyPr>
              <a:spAutoFit/>
            </a:bodyPr>
            <a:lstStyle/>
            <a:p>
              <a:pPr algn="ctr" eaLnBrk="0" hangingPunct="0"/>
              <a:r>
                <a:rPr lang="en-US" sz="1700">
                  <a:latin typeface="Open Sans"/>
                  <a:ea typeface="Open Sans"/>
                  <a:cs typeface="Open Sans"/>
                </a:rPr>
                <a:t>Years from randomization</a:t>
              </a:r>
            </a:p>
          </p:txBody>
        </p:sp>
        <p:sp>
          <p:nvSpPr>
            <p:cNvPr id="61448" name="Rectangle 9"/>
            <p:cNvSpPr>
              <a:spLocks noChangeArrowheads="1"/>
            </p:cNvSpPr>
            <p:nvPr/>
          </p:nvSpPr>
          <p:spPr bwMode="auto">
            <a:xfrm>
              <a:off x="2362200" y="2274887"/>
              <a:ext cx="4572000" cy="746847"/>
            </a:xfrm>
            <a:prstGeom prst="rect">
              <a:avLst/>
            </a:prstGeom>
            <a:noFill/>
            <a:ln w="9525">
              <a:noFill/>
              <a:miter lim="800000"/>
              <a:headEnd/>
              <a:tailEnd/>
            </a:ln>
          </p:spPr>
          <p:txBody>
            <a:bodyPr>
              <a:spAutoFit/>
            </a:bodyPr>
            <a:lstStyle/>
            <a:p>
              <a:r>
                <a:rPr lang="en-US" sz="1700">
                  <a:latin typeface="Arial" charset="0"/>
                  <a:ea typeface="Open Sans"/>
                  <a:cs typeface="Open Sans"/>
                </a:rPr>
                <a:t>HR = 0.70</a:t>
              </a:r>
            </a:p>
            <a:p>
              <a:r>
                <a:rPr lang="en-US" sz="1700">
                  <a:latin typeface="Arial" charset="0"/>
                  <a:ea typeface="Open Sans"/>
                  <a:cs typeface="Open Sans"/>
                </a:rPr>
                <a:t>95% CI = 0.58–0.85</a:t>
              </a:r>
            </a:p>
            <a:p>
              <a:r>
                <a:rPr lang="en-US" sz="1700" i="1">
                  <a:latin typeface="Arial" charset="0"/>
                  <a:ea typeface="Open Sans"/>
                  <a:cs typeface="Open Sans"/>
                </a:rPr>
                <a:t>p</a:t>
              </a:r>
              <a:r>
                <a:rPr lang="en-US" sz="1700">
                  <a:latin typeface="Arial" charset="0"/>
                  <a:ea typeface="Open Sans"/>
                  <a:cs typeface="Open Sans"/>
                </a:rPr>
                <a:t> = 0.0003</a:t>
              </a:r>
            </a:p>
          </p:txBody>
        </p:sp>
        <p:sp>
          <p:nvSpPr>
            <p:cNvPr id="61449" name="Line 20"/>
            <p:cNvSpPr>
              <a:spLocks noChangeShapeType="1"/>
            </p:cNvSpPr>
            <p:nvPr/>
          </p:nvSpPr>
          <p:spPr bwMode="auto">
            <a:xfrm>
              <a:off x="2225675" y="1843087"/>
              <a:ext cx="0" cy="3152775"/>
            </a:xfrm>
            <a:prstGeom prst="line">
              <a:avLst/>
            </a:prstGeom>
            <a:noFill/>
            <a:ln w="12700">
              <a:solidFill>
                <a:schemeClr val="tx1"/>
              </a:solidFill>
              <a:round/>
              <a:headEnd/>
              <a:tailEnd/>
            </a:ln>
          </p:spPr>
          <p:txBody>
            <a:bodyPr/>
            <a:lstStyle/>
            <a:p>
              <a:endParaRPr lang="en-US"/>
            </a:p>
          </p:txBody>
        </p:sp>
        <p:sp>
          <p:nvSpPr>
            <p:cNvPr id="61450" name="Line 21"/>
            <p:cNvSpPr>
              <a:spLocks noChangeShapeType="1"/>
            </p:cNvSpPr>
            <p:nvPr/>
          </p:nvSpPr>
          <p:spPr bwMode="auto">
            <a:xfrm>
              <a:off x="2120900" y="4252912"/>
              <a:ext cx="104775" cy="0"/>
            </a:xfrm>
            <a:prstGeom prst="line">
              <a:avLst/>
            </a:prstGeom>
            <a:noFill/>
            <a:ln w="12700">
              <a:solidFill>
                <a:schemeClr val="tx1"/>
              </a:solidFill>
              <a:round/>
              <a:headEnd/>
              <a:tailEnd/>
            </a:ln>
          </p:spPr>
          <p:txBody>
            <a:bodyPr/>
            <a:lstStyle/>
            <a:p>
              <a:endParaRPr lang="en-US"/>
            </a:p>
          </p:txBody>
        </p:sp>
        <p:sp>
          <p:nvSpPr>
            <p:cNvPr id="61451" name="Line 22"/>
            <p:cNvSpPr>
              <a:spLocks noChangeShapeType="1"/>
            </p:cNvSpPr>
            <p:nvPr/>
          </p:nvSpPr>
          <p:spPr bwMode="auto">
            <a:xfrm>
              <a:off x="2120900" y="4872037"/>
              <a:ext cx="104775" cy="0"/>
            </a:xfrm>
            <a:prstGeom prst="line">
              <a:avLst/>
            </a:prstGeom>
            <a:noFill/>
            <a:ln w="12700">
              <a:solidFill>
                <a:schemeClr val="tx1"/>
              </a:solidFill>
              <a:round/>
              <a:headEnd/>
              <a:tailEnd/>
            </a:ln>
          </p:spPr>
          <p:txBody>
            <a:bodyPr/>
            <a:lstStyle/>
            <a:p>
              <a:endParaRPr lang="en-US"/>
            </a:p>
          </p:txBody>
        </p:sp>
        <p:sp>
          <p:nvSpPr>
            <p:cNvPr id="61452" name="Line 23"/>
            <p:cNvSpPr>
              <a:spLocks noChangeShapeType="1"/>
            </p:cNvSpPr>
            <p:nvPr/>
          </p:nvSpPr>
          <p:spPr bwMode="auto">
            <a:xfrm>
              <a:off x="2120900" y="3049587"/>
              <a:ext cx="104775" cy="0"/>
            </a:xfrm>
            <a:prstGeom prst="line">
              <a:avLst/>
            </a:prstGeom>
            <a:noFill/>
            <a:ln w="12700">
              <a:solidFill>
                <a:schemeClr val="tx1"/>
              </a:solidFill>
              <a:round/>
              <a:headEnd/>
              <a:tailEnd/>
            </a:ln>
          </p:spPr>
          <p:txBody>
            <a:bodyPr/>
            <a:lstStyle/>
            <a:p>
              <a:endParaRPr lang="en-US"/>
            </a:p>
          </p:txBody>
        </p:sp>
        <p:sp>
          <p:nvSpPr>
            <p:cNvPr id="61453" name="Line 24"/>
            <p:cNvSpPr>
              <a:spLocks noChangeShapeType="1"/>
            </p:cNvSpPr>
            <p:nvPr/>
          </p:nvSpPr>
          <p:spPr bwMode="auto">
            <a:xfrm>
              <a:off x="2120900" y="3659187"/>
              <a:ext cx="104775" cy="0"/>
            </a:xfrm>
            <a:prstGeom prst="line">
              <a:avLst/>
            </a:prstGeom>
            <a:noFill/>
            <a:ln w="12700">
              <a:solidFill>
                <a:schemeClr val="tx1"/>
              </a:solidFill>
              <a:round/>
              <a:headEnd/>
              <a:tailEnd/>
            </a:ln>
          </p:spPr>
          <p:txBody>
            <a:bodyPr/>
            <a:lstStyle/>
            <a:p>
              <a:endParaRPr lang="en-US"/>
            </a:p>
          </p:txBody>
        </p:sp>
        <p:sp>
          <p:nvSpPr>
            <p:cNvPr id="61454" name="Line 25"/>
            <p:cNvSpPr>
              <a:spLocks noChangeShapeType="1"/>
            </p:cNvSpPr>
            <p:nvPr/>
          </p:nvSpPr>
          <p:spPr bwMode="auto">
            <a:xfrm>
              <a:off x="2120900" y="1843087"/>
              <a:ext cx="104775" cy="0"/>
            </a:xfrm>
            <a:prstGeom prst="line">
              <a:avLst/>
            </a:prstGeom>
            <a:noFill/>
            <a:ln w="12700">
              <a:solidFill>
                <a:schemeClr val="tx1"/>
              </a:solidFill>
              <a:round/>
              <a:headEnd/>
              <a:tailEnd/>
            </a:ln>
          </p:spPr>
          <p:txBody>
            <a:bodyPr/>
            <a:lstStyle/>
            <a:p>
              <a:endParaRPr lang="en-US"/>
            </a:p>
          </p:txBody>
        </p:sp>
        <p:sp>
          <p:nvSpPr>
            <p:cNvPr id="61455" name="Line 26"/>
            <p:cNvSpPr>
              <a:spLocks noChangeShapeType="1"/>
            </p:cNvSpPr>
            <p:nvPr/>
          </p:nvSpPr>
          <p:spPr bwMode="auto">
            <a:xfrm>
              <a:off x="2120900" y="2446337"/>
              <a:ext cx="104775" cy="0"/>
            </a:xfrm>
            <a:prstGeom prst="line">
              <a:avLst/>
            </a:prstGeom>
            <a:noFill/>
            <a:ln w="12700">
              <a:solidFill>
                <a:schemeClr val="tx1"/>
              </a:solidFill>
              <a:round/>
              <a:headEnd/>
              <a:tailEnd/>
            </a:ln>
          </p:spPr>
          <p:txBody>
            <a:bodyPr/>
            <a:lstStyle/>
            <a:p>
              <a:endParaRPr lang="en-US"/>
            </a:p>
          </p:txBody>
        </p:sp>
        <p:sp>
          <p:nvSpPr>
            <p:cNvPr id="61456" name="Text Box 27"/>
            <p:cNvSpPr txBox="1">
              <a:spLocks noChangeArrowheads="1"/>
            </p:cNvSpPr>
            <p:nvPr/>
          </p:nvSpPr>
          <p:spPr bwMode="auto">
            <a:xfrm>
              <a:off x="1752600" y="1697037"/>
              <a:ext cx="409575" cy="304800"/>
            </a:xfrm>
            <a:prstGeom prst="rect">
              <a:avLst/>
            </a:prstGeom>
            <a:noFill/>
            <a:ln w="9525">
              <a:noFill/>
              <a:miter lim="800000"/>
              <a:headEnd/>
              <a:tailEnd/>
            </a:ln>
          </p:spPr>
          <p:txBody>
            <a:bodyPr wrap="none">
              <a:spAutoFit/>
            </a:bodyPr>
            <a:lstStyle/>
            <a:p>
              <a:pPr algn="r" eaLnBrk="0" hangingPunct="0"/>
              <a:r>
                <a:rPr lang="en-US" sz="1400">
                  <a:latin typeface="Verdana" pitchFamily="34" charset="0"/>
                  <a:ea typeface="Open Sans"/>
                  <a:cs typeface="Open Sans"/>
                </a:rPr>
                <a:t>10</a:t>
              </a:r>
            </a:p>
          </p:txBody>
        </p:sp>
        <p:sp>
          <p:nvSpPr>
            <p:cNvPr id="61457" name="Text Box 28"/>
            <p:cNvSpPr txBox="1">
              <a:spLocks noChangeArrowheads="1"/>
            </p:cNvSpPr>
            <p:nvPr/>
          </p:nvSpPr>
          <p:spPr bwMode="auto">
            <a:xfrm>
              <a:off x="1865313" y="2300287"/>
              <a:ext cx="296862" cy="304800"/>
            </a:xfrm>
            <a:prstGeom prst="rect">
              <a:avLst/>
            </a:prstGeom>
            <a:noFill/>
            <a:ln w="9525">
              <a:noFill/>
              <a:miter lim="800000"/>
              <a:headEnd/>
              <a:tailEnd/>
            </a:ln>
          </p:spPr>
          <p:txBody>
            <a:bodyPr wrap="none">
              <a:spAutoFit/>
            </a:bodyPr>
            <a:lstStyle/>
            <a:p>
              <a:pPr algn="r" eaLnBrk="0" hangingPunct="0"/>
              <a:r>
                <a:rPr lang="en-US" sz="1400">
                  <a:latin typeface="Verdana" pitchFamily="34" charset="0"/>
                  <a:ea typeface="Open Sans"/>
                  <a:cs typeface="Open Sans"/>
                </a:rPr>
                <a:t>8</a:t>
              </a:r>
            </a:p>
          </p:txBody>
        </p:sp>
        <p:sp>
          <p:nvSpPr>
            <p:cNvPr id="61458" name="Text Box 29"/>
            <p:cNvSpPr txBox="1">
              <a:spLocks noChangeArrowheads="1"/>
            </p:cNvSpPr>
            <p:nvPr/>
          </p:nvSpPr>
          <p:spPr bwMode="auto">
            <a:xfrm>
              <a:off x="1865313" y="2900362"/>
              <a:ext cx="296862" cy="304800"/>
            </a:xfrm>
            <a:prstGeom prst="rect">
              <a:avLst/>
            </a:prstGeom>
            <a:noFill/>
            <a:ln w="9525">
              <a:noFill/>
              <a:miter lim="800000"/>
              <a:headEnd/>
              <a:tailEnd/>
            </a:ln>
          </p:spPr>
          <p:txBody>
            <a:bodyPr wrap="none">
              <a:spAutoFit/>
            </a:bodyPr>
            <a:lstStyle/>
            <a:p>
              <a:pPr algn="r" eaLnBrk="0" hangingPunct="0"/>
              <a:r>
                <a:rPr lang="en-US" sz="1400">
                  <a:latin typeface="Verdana" pitchFamily="34" charset="0"/>
                  <a:ea typeface="Open Sans"/>
                  <a:cs typeface="Open Sans"/>
                </a:rPr>
                <a:t>6</a:t>
              </a:r>
            </a:p>
          </p:txBody>
        </p:sp>
        <p:sp>
          <p:nvSpPr>
            <p:cNvPr id="61459" name="Text Box 30"/>
            <p:cNvSpPr txBox="1">
              <a:spLocks noChangeArrowheads="1"/>
            </p:cNvSpPr>
            <p:nvPr/>
          </p:nvSpPr>
          <p:spPr bwMode="auto">
            <a:xfrm>
              <a:off x="1865313" y="3497262"/>
              <a:ext cx="296862" cy="304800"/>
            </a:xfrm>
            <a:prstGeom prst="rect">
              <a:avLst/>
            </a:prstGeom>
            <a:noFill/>
            <a:ln w="9525">
              <a:noFill/>
              <a:miter lim="800000"/>
              <a:headEnd/>
              <a:tailEnd/>
            </a:ln>
          </p:spPr>
          <p:txBody>
            <a:bodyPr wrap="none">
              <a:spAutoFit/>
            </a:bodyPr>
            <a:lstStyle/>
            <a:p>
              <a:pPr algn="r" eaLnBrk="0" hangingPunct="0"/>
              <a:r>
                <a:rPr lang="en-US" sz="1400">
                  <a:latin typeface="Verdana" pitchFamily="34" charset="0"/>
                  <a:ea typeface="Open Sans"/>
                  <a:cs typeface="Open Sans"/>
                </a:rPr>
                <a:t>4</a:t>
              </a:r>
            </a:p>
          </p:txBody>
        </p:sp>
        <p:sp>
          <p:nvSpPr>
            <p:cNvPr id="61460" name="Text Box 31"/>
            <p:cNvSpPr txBox="1">
              <a:spLocks noChangeArrowheads="1"/>
            </p:cNvSpPr>
            <p:nvPr/>
          </p:nvSpPr>
          <p:spPr bwMode="auto">
            <a:xfrm>
              <a:off x="1865313" y="4090987"/>
              <a:ext cx="296862" cy="304800"/>
            </a:xfrm>
            <a:prstGeom prst="rect">
              <a:avLst/>
            </a:prstGeom>
            <a:noFill/>
            <a:ln w="9525">
              <a:noFill/>
              <a:miter lim="800000"/>
              <a:headEnd/>
              <a:tailEnd/>
            </a:ln>
          </p:spPr>
          <p:txBody>
            <a:bodyPr wrap="none">
              <a:spAutoFit/>
            </a:bodyPr>
            <a:lstStyle/>
            <a:p>
              <a:pPr algn="r" eaLnBrk="0" hangingPunct="0"/>
              <a:r>
                <a:rPr lang="en-US" sz="1400">
                  <a:latin typeface="Verdana" pitchFamily="34" charset="0"/>
                  <a:ea typeface="Open Sans"/>
                  <a:cs typeface="Open Sans"/>
                </a:rPr>
                <a:t>2</a:t>
              </a:r>
            </a:p>
          </p:txBody>
        </p:sp>
        <p:sp>
          <p:nvSpPr>
            <p:cNvPr id="61461" name="Text Box 32"/>
            <p:cNvSpPr txBox="1">
              <a:spLocks noChangeArrowheads="1"/>
            </p:cNvSpPr>
            <p:nvPr/>
          </p:nvSpPr>
          <p:spPr bwMode="auto">
            <a:xfrm>
              <a:off x="1925638" y="4729162"/>
              <a:ext cx="296862" cy="304800"/>
            </a:xfrm>
            <a:prstGeom prst="rect">
              <a:avLst/>
            </a:prstGeom>
            <a:noFill/>
            <a:ln w="9525">
              <a:noFill/>
              <a:miter lim="800000"/>
              <a:headEnd/>
              <a:tailEnd/>
            </a:ln>
          </p:spPr>
          <p:txBody>
            <a:bodyPr wrap="none">
              <a:spAutoFit/>
            </a:bodyPr>
            <a:lstStyle/>
            <a:p>
              <a:pPr algn="r" eaLnBrk="0" hangingPunct="0"/>
              <a:r>
                <a:rPr lang="en-US" sz="1400">
                  <a:latin typeface="Verdana" pitchFamily="34" charset="0"/>
                  <a:ea typeface="Open Sans"/>
                  <a:cs typeface="Open Sans"/>
                </a:rPr>
                <a:t>0</a:t>
              </a:r>
            </a:p>
          </p:txBody>
        </p:sp>
        <p:sp>
          <p:nvSpPr>
            <p:cNvPr id="61462" name="Line 33"/>
            <p:cNvSpPr>
              <a:spLocks noChangeShapeType="1"/>
            </p:cNvSpPr>
            <p:nvPr/>
          </p:nvSpPr>
          <p:spPr bwMode="auto">
            <a:xfrm rot="-5400000">
              <a:off x="4562476" y="2609849"/>
              <a:ext cx="0" cy="4632325"/>
            </a:xfrm>
            <a:prstGeom prst="line">
              <a:avLst/>
            </a:prstGeom>
            <a:noFill/>
            <a:ln w="12700">
              <a:solidFill>
                <a:schemeClr val="tx1"/>
              </a:solidFill>
              <a:round/>
              <a:headEnd/>
              <a:tailEnd/>
            </a:ln>
          </p:spPr>
          <p:txBody>
            <a:bodyPr/>
            <a:lstStyle/>
            <a:p>
              <a:endParaRPr lang="en-US"/>
            </a:p>
          </p:txBody>
        </p:sp>
        <p:sp>
          <p:nvSpPr>
            <p:cNvPr id="61463" name="Line 34"/>
            <p:cNvSpPr>
              <a:spLocks noChangeShapeType="1"/>
            </p:cNvSpPr>
            <p:nvPr/>
          </p:nvSpPr>
          <p:spPr bwMode="auto">
            <a:xfrm rot="-5400000">
              <a:off x="6029325" y="4973638"/>
              <a:ext cx="92075" cy="0"/>
            </a:xfrm>
            <a:prstGeom prst="line">
              <a:avLst/>
            </a:prstGeom>
            <a:noFill/>
            <a:ln w="12700">
              <a:solidFill>
                <a:schemeClr val="tx1"/>
              </a:solidFill>
              <a:round/>
              <a:headEnd/>
              <a:tailEnd/>
            </a:ln>
          </p:spPr>
          <p:txBody>
            <a:bodyPr/>
            <a:lstStyle/>
            <a:p>
              <a:endParaRPr lang="en-US"/>
            </a:p>
          </p:txBody>
        </p:sp>
        <p:sp>
          <p:nvSpPr>
            <p:cNvPr id="61464" name="Line 35"/>
            <p:cNvSpPr>
              <a:spLocks noChangeShapeType="1"/>
            </p:cNvSpPr>
            <p:nvPr/>
          </p:nvSpPr>
          <p:spPr bwMode="auto">
            <a:xfrm rot="-5400000">
              <a:off x="3743325" y="4973638"/>
              <a:ext cx="92075" cy="0"/>
            </a:xfrm>
            <a:prstGeom prst="line">
              <a:avLst/>
            </a:prstGeom>
            <a:noFill/>
            <a:ln w="12700">
              <a:solidFill>
                <a:schemeClr val="tx1"/>
              </a:solidFill>
              <a:round/>
              <a:headEnd/>
              <a:tailEnd/>
            </a:ln>
          </p:spPr>
          <p:txBody>
            <a:bodyPr/>
            <a:lstStyle/>
            <a:p>
              <a:endParaRPr lang="en-US"/>
            </a:p>
          </p:txBody>
        </p:sp>
        <p:sp>
          <p:nvSpPr>
            <p:cNvPr id="61465" name="Line 36"/>
            <p:cNvSpPr>
              <a:spLocks noChangeShapeType="1"/>
            </p:cNvSpPr>
            <p:nvPr/>
          </p:nvSpPr>
          <p:spPr bwMode="auto">
            <a:xfrm rot="-5400000">
              <a:off x="2200275" y="4973638"/>
              <a:ext cx="92075" cy="0"/>
            </a:xfrm>
            <a:prstGeom prst="line">
              <a:avLst/>
            </a:prstGeom>
            <a:noFill/>
            <a:ln w="12700">
              <a:solidFill>
                <a:schemeClr val="tx1"/>
              </a:solidFill>
              <a:round/>
              <a:headEnd/>
              <a:tailEnd/>
            </a:ln>
          </p:spPr>
          <p:txBody>
            <a:bodyPr/>
            <a:lstStyle/>
            <a:p>
              <a:endParaRPr lang="en-US"/>
            </a:p>
          </p:txBody>
        </p:sp>
        <p:sp>
          <p:nvSpPr>
            <p:cNvPr id="61466" name="Line 37"/>
            <p:cNvSpPr>
              <a:spLocks noChangeShapeType="1"/>
            </p:cNvSpPr>
            <p:nvPr/>
          </p:nvSpPr>
          <p:spPr bwMode="auto">
            <a:xfrm rot="-5400000">
              <a:off x="2971800" y="4973638"/>
              <a:ext cx="92075" cy="0"/>
            </a:xfrm>
            <a:prstGeom prst="line">
              <a:avLst/>
            </a:prstGeom>
            <a:noFill/>
            <a:ln w="12700">
              <a:solidFill>
                <a:schemeClr val="tx1"/>
              </a:solidFill>
              <a:round/>
              <a:headEnd/>
              <a:tailEnd/>
            </a:ln>
          </p:spPr>
          <p:txBody>
            <a:bodyPr/>
            <a:lstStyle/>
            <a:p>
              <a:endParaRPr lang="en-US"/>
            </a:p>
          </p:txBody>
        </p:sp>
        <p:sp>
          <p:nvSpPr>
            <p:cNvPr id="61467" name="Line 38"/>
            <p:cNvSpPr>
              <a:spLocks noChangeShapeType="1"/>
            </p:cNvSpPr>
            <p:nvPr/>
          </p:nvSpPr>
          <p:spPr bwMode="auto">
            <a:xfrm rot="-5400000">
              <a:off x="5270500" y="4973638"/>
              <a:ext cx="92075" cy="0"/>
            </a:xfrm>
            <a:prstGeom prst="line">
              <a:avLst/>
            </a:prstGeom>
            <a:noFill/>
            <a:ln w="12700">
              <a:solidFill>
                <a:schemeClr val="tx1"/>
              </a:solidFill>
              <a:round/>
              <a:headEnd/>
              <a:tailEnd/>
            </a:ln>
          </p:spPr>
          <p:txBody>
            <a:bodyPr/>
            <a:lstStyle/>
            <a:p>
              <a:endParaRPr lang="en-US"/>
            </a:p>
          </p:txBody>
        </p:sp>
        <p:sp>
          <p:nvSpPr>
            <p:cNvPr id="61468" name="Text Box 39"/>
            <p:cNvSpPr txBox="1">
              <a:spLocks noChangeArrowheads="1"/>
            </p:cNvSpPr>
            <p:nvPr/>
          </p:nvSpPr>
          <p:spPr bwMode="auto">
            <a:xfrm>
              <a:off x="2112963" y="5043487"/>
              <a:ext cx="296862" cy="304800"/>
            </a:xfrm>
            <a:prstGeom prst="rect">
              <a:avLst/>
            </a:prstGeom>
            <a:noFill/>
            <a:ln w="9525">
              <a:noFill/>
              <a:miter lim="800000"/>
              <a:headEnd/>
              <a:tailEnd/>
            </a:ln>
          </p:spPr>
          <p:txBody>
            <a:bodyPr wrap="none">
              <a:spAutoFit/>
            </a:bodyPr>
            <a:lstStyle/>
            <a:p>
              <a:pPr algn="ctr" eaLnBrk="0" hangingPunct="0"/>
              <a:r>
                <a:rPr lang="en-US" sz="1400">
                  <a:latin typeface="Verdana" pitchFamily="34" charset="0"/>
                  <a:ea typeface="Open Sans"/>
                  <a:cs typeface="Open Sans"/>
                </a:rPr>
                <a:t>0</a:t>
              </a:r>
            </a:p>
          </p:txBody>
        </p:sp>
        <p:sp>
          <p:nvSpPr>
            <p:cNvPr id="61469" name="Text Box 40"/>
            <p:cNvSpPr txBox="1">
              <a:spLocks noChangeArrowheads="1"/>
            </p:cNvSpPr>
            <p:nvPr/>
          </p:nvSpPr>
          <p:spPr bwMode="auto">
            <a:xfrm>
              <a:off x="2849563" y="5043487"/>
              <a:ext cx="296862" cy="304800"/>
            </a:xfrm>
            <a:prstGeom prst="rect">
              <a:avLst/>
            </a:prstGeom>
            <a:noFill/>
            <a:ln w="9525">
              <a:noFill/>
              <a:miter lim="800000"/>
              <a:headEnd/>
              <a:tailEnd/>
            </a:ln>
          </p:spPr>
          <p:txBody>
            <a:bodyPr wrap="none">
              <a:spAutoFit/>
            </a:bodyPr>
            <a:lstStyle/>
            <a:p>
              <a:pPr algn="ctr" eaLnBrk="0" hangingPunct="0"/>
              <a:r>
                <a:rPr lang="en-US" sz="1400">
                  <a:latin typeface="Verdana" pitchFamily="34" charset="0"/>
                  <a:ea typeface="Open Sans"/>
                  <a:cs typeface="Open Sans"/>
                </a:rPr>
                <a:t>1</a:t>
              </a:r>
            </a:p>
          </p:txBody>
        </p:sp>
        <p:sp>
          <p:nvSpPr>
            <p:cNvPr id="61470" name="Text Box 41"/>
            <p:cNvSpPr txBox="1">
              <a:spLocks noChangeArrowheads="1"/>
            </p:cNvSpPr>
            <p:nvPr/>
          </p:nvSpPr>
          <p:spPr bwMode="auto">
            <a:xfrm>
              <a:off x="3640138" y="5043487"/>
              <a:ext cx="296862" cy="304800"/>
            </a:xfrm>
            <a:prstGeom prst="rect">
              <a:avLst/>
            </a:prstGeom>
            <a:noFill/>
            <a:ln w="9525">
              <a:noFill/>
              <a:miter lim="800000"/>
              <a:headEnd/>
              <a:tailEnd/>
            </a:ln>
          </p:spPr>
          <p:txBody>
            <a:bodyPr wrap="none">
              <a:spAutoFit/>
            </a:bodyPr>
            <a:lstStyle/>
            <a:p>
              <a:pPr algn="ctr" eaLnBrk="0" hangingPunct="0"/>
              <a:r>
                <a:rPr lang="en-US" sz="1400">
                  <a:latin typeface="Verdana" pitchFamily="34" charset="0"/>
                  <a:ea typeface="Open Sans"/>
                  <a:cs typeface="Open Sans"/>
                </a:rPr>
                <a:t>2</a:t>
              </a:r>
            </a:p>
          </p:txBody>
        </p:sp>
        <p:sp>
          <p:nvSpPr>
            <p:cNvPr id="61471" name="Text Box 42"/>
            <p:cNvSpPr txBox="1">
              <a:spLocks noChangeArrowheads="1"/>
            </p:cNvSpPr>
            <p:nvPr/>
          </p:nvSpPr>
          <p:spPr bwMode="auto">
            <a:xfrm>
              <a:off x="4430713" y="5043487"/>
              <a:ext cx="296862" cy="304800"/>
            </a:xfrm>
            <a:prstGeom prst="rect">
              <a:avLst/>
            </a:prstGeom>
            <a:noFill/>
            <a:ln w="9525">
              <a:noFill/>
              <a:miter lim="800000"/>
              <a:headEnd/>
              <a:tailEnd/>
            </a:ln>
          </p:spPr>
          <p:txBody>
            <a:bodyPr wrap="none">
              <a:spAutoFit/>
            </a:bodyPr>
            <a:lstStyle/>
            <a:p>
              <a:pPr algn="ctr" eaLnBrk="0" hangingPunct="0"/>
              <a:r>
                <a:rPr lang="en-US" sz="1400">
                  <a:latin typeface="Verdana" pitchFamily="34" charset="0"/>
                  <a:ea typeface="Open Sans"/>
                  <a:cs typeface="Open Sans"/>
                </a:rPr>
                <a:t>3</a:t>
              </a:r>
            </a:p>
          </p:txBody>
        </p:sp>
        <p:sp>
          <p:nvSpPr>
            <p:cNvPr id="61472" name="Text Box 43"/>
            <p:cNvSpPr txBox="1">
              <a:spLocks noChangeArrowheads="1"/>
            </p:cNvSpPr>
            <p:nvPr/>
          </p:nvSpPr>
          <p:spPr bwMode="auto">
            <a:xfrm>
              <a:off x="5157788" y="5043487"/>
              <a:ext cx="296862" cy="304800"/>
            </a:xfrm>
            <a:prstGeom prst="rect">
              <a:avLst/>
            </a:prstGeom>
            <a:noFill/>
            <a:ln w="9525">
              <a:noFill/>
              <a:miter lim="800000"/>
              <a:headEnd/>
              <a:tailEnd/>
            </a:ln>
          </p:spPr>
          <p:txBody>
            <a:bodyPr wrap="none">
              <a:spAutoFit/>
            </a:bodyPr>
            <a:lstStyle/>
            <a:p>
              <a:pPr algn="ctr" eaLnBrk="0" hangingPunct="0"/>
              <a:r>
                <a:rPr lang="en-US" sz="1400">
                  <a:latin typeface="Verdana" pitchFamily="34" charset="0"/>
                  <a:ea typeface="Open Sans"/>
                  <a:cs typeface="Open Sans"/>
                </a:rPr>
                <a:t>4</a:t>
              </a:r>
            </a:p>
          </p:txBody>
        </p:sp>
        <p:sp>
          <p:nvSpPr>
            <p:cNvPr id="61473" name="Text Box 44"/>
            <p:cNvSpPr txBox="1">
              <a:spLocks noChangeArrowheads="1"/>
            </p:cNvSpPr>
            <p:nvPr/>
          </p:nvSpPr>
          <p:spPr bwMode="auto">
            <a:xfrm>
              <a:off x="5924550" y="5043487"/>
              <a:ext cx="296863" cy="304800"/>
            </a:xfrm>
            <a:prstGeom prst="rect">
              <a:avLst/>
            </a:prstGeom>
            <a:noFill/>
            <a:ln w="9525">
              <a:noFill/>
              <a:miter lim="800000"/>
              <a:headEnd/>
              <a:tailEnd/>
            </a:ln>
          </p:spPr>
          <p:txBody>
            <a:bodyPr wrap="none">
              <a:spAutoFit/>
            </a:bodyPr>
            <a:lstStyle/>
            <a:p>
              <a:pPr algn="ctr" eaLnBrk="0" hangingPunct="0"/>
              <a:r>
                <a:rPr lang="en-US" sz="1400">
                  <a:latin typeface="Verdana" pitchFamily="34" charset="0"/>
                  <a:ea typeface="Open Sans"/>
                  <a:cs typeface="Open Sans"/>
                </a:rPr>
                <a:t>5</a:t>
              </a:r>
            </a:p>
          </p:txBody>
        </p:sp>
        <p:sp>
          <p:nvSpPr>
            <p:cNvPr id="61474" name="Text Box 46"/>
            <p:cNvSpPr txBox="1">
              <a:spLocks noChangeArrowheads="1"/>
            </p:cNvSpPr>
            <p:nvPr/>
          </p:nvSpPr>
          <p:spPr bwMode="auto">
            <a:xfrm>
              <a:off x="5917098" y="2806473"/>
              <a:ext cx="1397000" cy="248949"/>
            </a:xfrm>
            <a:prstGeom prst="rect">
              <a:avLst/>
            </a:prstGeom>
            <a:solidFill>
              <a:srgbClr val="00CCFF"/>
            </a:solidFill>
            <a:ln w="9525">
              <a:noFill/>
              <a:miter lim="800000"/>
              <a:headEnd/>
              <a:tailEnd/>
            </a:ln>
          </p:spPr>
          <p:txBody>
            <a:bodyPr>
              <a:spAutoFit/>
            </a:bodyPr>
            <a:lstStyle/>
            <a:p>
              <a:pPr algn="ctr" eaLnBrk="0" hangingPunct="0"/>
              <a:r>
                <a:rPr lang="en-US" sz="1400" b="1">
                  <a:latin typeface="Arial" charset="0"/>
                  <a:ea typeface="Open Sans"/>
                  <a:cs typeface="Open Sans"/>
                </a:rPr>
                <a:t>Placebo</a:t>
              </a:r>
            </a:p>
          </p:txBody>
        </p:sp>
        <p:sp>
          <p:nvSpPr>
            <p:cNvPr id="61475" name="Line 47"/>
            <p:cNvSpPr>
              <a:spLocks noChangeShapeType="1"/>
            </p:cNvSpPr>
            <p:nvPr/>
          </p:nvSpPr>
          <p:spPr bwMode="auto">
            <a:xfrm rot="-5400000">
              <a:off x="6819900" y="4973638"/>
              <a:ext cx="92075" cy="0"/>
            </a:xfrm>
            <a:prstGeom prst="line">
              <a:avLst/>
            </a:prstGeom>
            <a:noFill/>
            <a:ln w="12700">
              <a:solidFill>
                <a:schemeClr val="tx1"/>
              </a:solidFill>
              <a:round/>
              <a:headEnd/>
              <a:tailEnd/>
            </a:ln>
          </p:spPr>
          <p:txBody>
            <a:bodyPr/>
            <a:lstStyle/>
            <a:p>
              <a:endParaRPr lang="en-US"/>
            </a:p>
          </p:txBody>
        </p:sp>
        <p:sp>
          <p:nvSpPr>
            <p:cNvPr id="61476" name="Text Box 48"/>
            <p:cNvSpPr txBox="1">
              <a:spLocks noChangeArrowheads="1"/>
            </p:cNvSpPr>
            <p:nvPr/>
          </p:nvSpPr>
          <p:spPr bwMode="auto">
            <a:xfrm>
              <a:off x="6715125" y="5043487"/>
              <a:ext cx="296863" cy="304800"/>
            </a:xfrm>
            <a:prstGeom prst="rect">
              <a:avLst/>
            </a:prstGeom>
            <a:noFill/>
            <a:ln w="9525">
              <a:noFill/>
              <a:miter lim="800000"/>
              <a:headEnd/>
              <a:tailEnd/>
            </a:ln>
          </p:spPr>
          <p:txBody>
            <a:bodyPr wrap="none">
              <a:spAutoFit/>
            </a:bodyPr>
            <a:lstStyle/>
            <a:p>
              <a:pPr algn="ctr" eaLnBrk="0" hangingPunct="0"/>
              <a:r>
                <a:rPr lang="en-US" sz="1400">
                  <a:latin typeface="Verdana" pitchFamily="34" charset="0"/>
                  <a:ea typeface="Open Sans"/>
                  <a:cs typeface="Open Sans"/>
                </a:rPr>
                <a:t>6</a:t>
              </a:r>
            </a:p>
          </p:txBody>
        </p:sp>
        <p:sp>
          <p:nvSpPr>
            <p:cNvPr id="61477" name="Line 49"/>
            <p:cNvSpPr>
              <a:spLocks noChangeShapeType="1"/>
            </p:cNvSpPr>
            <p:nvPr/>
          </p:nvSpPr>
          <p:spPr bwMode="auto">
            <a:xfrm rot="-5400000">
              <a:off x="4543425" y="4973638"/>
              <a:ext cx="92075" cy="0"/>
            </a:xfrm>
            <a:prstGeom prst="line">
              <a:avLst/>
            </a:prstGeom>
            <a:noFill/>
            <a:ln w="12700">
              <a:solidFill>
                <a:schemeClr val="tx1"/>
              </a:solidFill>
              <a:round/>
              <a:headEnd/>
              <a:tailEnd/>
            </a:ln>
          </p:spPr>
          <p:txBody>
            <a:bodyPr/>
            <a:lstStyle/>
            <a:p>
              <a:endParaRPr lang="en-US"/>
            </a:p>
          </p:txBody>
        </p:sp>
        <p:sp>
          <p:nvSpPr>
            <p:cNvPr id="61478" name="Line 33"/>
            <p:cNvSpPr>
              <a:spLocks noChangeShapeType="1"/>
            </p:cNvSpPr>
            <p:nvPr/>
          </p:nvSpPr>
          <p:spPr bwMode="auto">
            <a:xfrm rot="-5400000">
              <a:off x="4562476" y="2609849"/>
              <a:ext cx="0" cy="4632325"/>
            </a:xfrm>
            <a:prstGeom prst="line">
              <a:avLst/>
            </a:prstGeom>
            <a:noFill/>
            <a:ln w="12700">
              <a:solidFill>
                <a:schemeClr val="tx1"/>
              </a:solidFill>
              <a:round/>
              <a:headEnd/>
              <a:tailEnd/>
            </a:ln>
          </p:spPr>
          <p:txBody>
            <a:bodyPr/>
            <a:lstStyle/>
            <a:p>
              <a:endParaRPr lang="en-US"/>
            </a:p>
          </p:txBody>
        </p:sp>
        <p:sp>
          <p:nvSpPr>
            <p:cNvPr id="61479" name="Text Box 45"/>
            <p:cNvSpPr txBox="1">
              <a:spLocks noChangeArrowheads="1"/>
            </p:cNvSpPr>
            <p:nvPr/>
          </p:nvSpPr>
          <p:spPr bwMode="auto">
            <a:xfrm>
              <a:off x="5853359" y="3915908"/>
              <a:ext cx="1422400" cy="248949"/>
            </a:xfrm>
            <a:prstGeom prst="rect">
              <a:avLst/>
            </a:prstGeom>
            <a:solidFill>
              <a:srgbClr val="800000"/>
            </a:solidFill>
            <a:ln w="9525">
              <a:noFill/>
              <a:miter lim="800000"/>
              <a:headEnd/>
              <a:tailEnd/>
            </a:ln>
          </p:spPr>
          <p:txBody>
            <a:bodyPr>
              <a:spAutoFit/>
            </a:bodyPr>
            <a:lstStyle/>
            <a:p>
              <a:pPr algn="ctr" eaLnBrk="0" hangingPunct="0"/>
              <a:r>
                <a:rPr lang="en-US" sz="1400" b="1">
                  <a:solidFill>
                    <a:srgbClr val="FFFFFF"/>
                  </a:solidFill>
                  <a:latin typeface="Arial" charset="0"/>
                  <a:ea typeface="Open Sans"/>
                  <a:cs typeface="Open Sans"/>
                </a:rPr>
                <a:t>Fenofibrate</a:t>
              </a:r>
            </a:p>
          </p:txBody>
        </p:sp>
        <p:sp>
          <p:nvSpPr>
            <p:cNvPr id="61480" name="Freeform 50"/>
            <p:cNvSpPr>
              <a:spLocks/>
            </p:cNvSpPr>
            <p:nvPr/>
          </p:nvSpPr>
          <p:spPr bwMode="auto">
            <a:xfrm>
              <a:off x="2266950" y="3189287"/>
              <a:ext cx="4591050" cy="1676400"/>
            </a:xfrm>
            <a:custGeom>
              <a:avLst/>
              <a:gdLst>
                <a:gd name="T0" fmla="*/ 0 w 2892"/>
                <a:gd name="T1" fmla="*/ 2147483647 h 1056"/>
                <a:gd name="T2" fmla="*/ 2147483647 w 2892"/>
                <a:gd name="T3" fmla="*/ 2147483647 h 1056"/>
                <a:gd name="T4" fmla="*/ 2147483647 w 2892"/>
                <a:gd name="T5" fmla="*/ 2147483647 h 1056"/>
                <a:gd name="T6" fmla="*/ 2147483647 w 2892"/>
                <a:gd name="T7" fmla="*/ 2147483647 h 1056"/>
                <a:gd name="T8" fmla="*/ 2147483647 w 2892"/>
                <a:gd name="T9" fmla="*/ 2147483647 h 1056"/>
                <a:gd name="T10" fmla="*/ 2147483647 w 2892"/>
                <a:gd name="T11" fmla="*/ 2147483647 h 1056"/>
                <a:gd name="T12" fmla="*/ 2147483647 w 2892"/>
                <a:gd name="T13" fmla="*/ 2147483647 h 1056"/>
                <a:gd name="T14" fmla="*/ 2147483647 w 2892"/>
                <a:gd name="T15" fmla="*/ 2147483647 h 1056"/>
                <a:gd name="T16" fmla="*/ 2147483647 w 2892"/>
                <a:gd name="T17" fmla="*/ 2147483647 h 1056"/>
                <a:gd name="T18" fmla="*/ 2147483647 w 2892"/>
                <a:gd name="T19" fmla="*/ 2147483647 h 1056"/>
                <a:gd name="T20" fmla="*/ 2147483647 w 2892"/>
                <a:gd name="T21" fmla="*/ 2147483647 h 1056"/>
                <a:gd name="T22" fmla="*/ 2147483647 w 2892"/>
                <a:gd name="T23" fmla="*/ 2147483647 h 1056"/>
                <a:gd name="T24" fmla="*/ 2147483647 w 2892"/>
                <a:gd name="T25" fmla="*/ 2147483647 h 1056"/>
                <a:gd name="T26" fmla="*/ 2147483647 w 2892"/>
                <a:gd name="T27" fmla="*/ 2147483647 h 1056"/>
                <a:gd name="T28" fmla="*/ 2147483647 w 2892"/>
                <a:gd name="T29" fmla="*/ 2147483647 h 1056"/>
                <a:gd name="T30" fmla="*/ 2147483647 w 2892"/>
                <a:gd name="T31" fmla="*/ 2147483647 h 1056"/>
                <a:gd name="T32" fmla="*/ 2147483647 w 2892"/>
                <a:gd name="T33" fmla="*/ 2147483647 h 1056"/>
                <a:gd name="T34" fmla="*/ 2147483647 w 2892"/>
                <a:gd name="T35" fmla="*/ 2147483647 h 1056"/>
                <a:gd name="T36" fmla="*/ 2147483647 w 2892"/>
                <a:gd name="T37" fmla="*/ 2147483647 h 1056"/>
                <a:gd name="T38" fmla="*/ 2147483647 w 2892"/>
                <a:gd name="T39" fmla="*/ 2147483647 h 1056"/>
                <a:gd name="T40" fmla="*/ 2147483647 w 2892"/>
                <a:gd name="T41" fmla="*/ 0 h 10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892"/>
                <a:gd name="T64" fmla="*/ 0 h 1056"/>
                <a:gd name="T65" fmla="*/ 2892 w 2892"/>
                <a:gd name="T66" fmla="*/ 1056 h 105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892" h="1056">
                  <a:moveTo>
                    <a:pt x="0" y="1056"/>
                  </a:moveTo>
                  <a:lnTo>
                    <a:pt x="66" y="996"/>
                  </a:lnTo>
                  <a:lnTo>
                    <a:pt x="186" y="894"/>
                  </a:lnTo>
                  <a:lnTo>
                    <a:pt x="366" y="780"/>
                  </a:lnTo>
                  <a:lnTo>
                    <a:pt x="516" y="690"/>
                  </a:lnTo>
                  <a:lnTo>
                    <a:pt x="564" y="642"/>
                  </a:lnTo>
                  <a:lnTo>
                    <a:pt x="750" y="570"/>
                  </a:lnTo>
                  <a:lnTo>
                    <a:pt x="876" y="522"/>
                  </a:lnTo>
                  <a:lnTo>
                    <a:pt x="954" y="462"/>
                  </a:lnTo>
                  <a:lnTo>
                    <a:pt x="1230" y="366"/>
                  </a:lnTo>
                  <a:lnTo>
                    <a:pt x="1440" y="324"/>
                  </a:lnTo>
                  <a:lnTo>
                    <a:pt x="1680" y="228"/>
                  </a:lnTo>
                  <a:lnTo>
                    <a:pt x="1764" y="228"/>
                  </a:lnTo>
                  <a:lnTo>
                    <a:pt x="2082" y="156"/>
                  </a:lnTo>
                  <a:lnTo>
                    <a:pt x="2208" y="132"/>
                  </a:lnTo>
                  <a:lnTo>
                    <a:pt x="2316" y="126"/>
                  </a:lnTo>
                  <a:lnTo>
                    <a:pt x="2454" y="72"/>
                  </a:lnTo>
                  <a:lnTo>
                    <a:pt x="2592" y="60"/>
                  </a:lnTo>
                  <a:lnTo>
                    <a:pt x="2640" y="36"/>
                  </a:lnTo>
                  <a:lnTo>
                    <a:pt x="2784" y="12"/>
                  </a:lnTo>
                  <a:lnTo>
                    <a:pt x="2892" y="0"/>
                  </a:lnTo>
                </a:path>
              </a:pathLst>
            </a:custGeom>
            <a:noFill/>
            <a:ln w="57150" cmpd="sng">
              <a:solidFill>
                <a:srgbClr val="00CCFF"/>
              </a:solidFill>
              <a:round/>
              <a:headEnd/>
              <a:tailEnd/>
            </a:ln>
          </p:spPr>
          <p:txBody>
            <a:bodyPr/>
            <a:lstStyle/>
            <a:p>
              <a:endParaRPr lang="en-US"/>
            </a:p>
          </p:txBody>
        </p:sp>
        <p:sp>
          <p:nvSpPr>
            <p:cNvPr id="61481" name="Freeform 51"/>
            <p:cNvSpPr>
              <a:spLocks/>
            </p:cNvSpPr>
            <p:nvPr/>
          </p:nvSpPr>
          <p:spPr bwMode="auto">
            <a:xfrm>
              <a:off x="2305050" y="3646487"/>
              <a:ext cx="4552950" cy="1181100"/>
            </a:xfrm>
            <a:custGeom>
              <a:avLst/>
              <a:gdLst>
                <a:gd name="T0" fmla="*/ 0 w 2868"/>
                <a:gd name="T1" fmla="*/ 2147483647 h 744"/>
                <a:gd name="T2" fmla="*/ 2147483647 w 2868"/>
                <a:gd name="T3" fmla="*/ 2147483647 h 744"/>
                <a:gd name="T4" fmla="*/ 2147483647 w 2868"/>
                <a:gd name="T5" fmla="*/ 2147483647 h 744"/>
                <a:gd name="T6" fmla="*/ 2147483647 w 2868"/>
                <a:gd name="T7" fmla="*/ 2147483647 h 744"/>
                <a:gd name="T8" fmla="*/ 2147483647 w 2868"/>
                <a:gd name="T9" fmla="*/ 2147483647 h 744"/>
                <a:gd name="T10" fmla="*/ 2147483647 w 2868"/>
                <a:gd name="T11" fmla="*/ 2147483647 h 744"/>
                <a:gd name="T12" fmla="*/ 2147483647 w 2868"/>
                <a:gd name="T13" fmla="*/ 2147483647 h 744"/>
                <a:gd name="T14" fmla="*/ 2147483647 w 2868"/>
                <a:gd name="T15" fmla="*/ 2147483647 h 744"/>
                <a:gd name="T16" fmla="*/ 2147483647 w 2868"/>
                <a:gd name="T17" fmla="*/ 2147483647 h 744"/>
                <a:gd name="T18" fmla="*/ 2147483647 w 2868"/>
                <a:gd name="T19" fmla="*/ 2147483647 h 744"/>
                <a:gd name="T20" fmla="*/ 2147483647 w 2868"/>
                <a:gd name="T21" fmla="*/ 2147483647 h 744"/>
                <a:gd name="T22" fmla="*/ 2147483647 w 2868"/>
                <a:gd name="T23" fmla="*/ 2147483647 h 744"/>
                <a:gd name="T24" fmla="*/ 2147483647 w 2868"/>
                <a:gd name="T25" fmla="*/ 2147483647 h 744"/>
                <a:gd name="T26" fmla="*/ 2147483647 w 2868"/>
                <a:gd name="T27" fmla="*/ 2147483647 h 744"/>
                <a:gd name="T28" fmla="*/ 2147483647 w 2868"/>
                <a:gd name="T29" fmla="*/ 0 h 7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68"/>
                <a:gd name="T46" fmla="*/ 0 h 744"/>
                <a:gd name="T47" fmla="*/ 2868 w 2868"/>
                <a:gd name="T48" fmla="*/ 744 h 7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68" h="744">
                  <a:moveTo>
                    <a:pt x="0" y="744"/>
                  </a:moveTo>
                  <a:lnTo>
                    <a:pt x="144" y="618"/>
                  </a:lnTo>
                  <a:lnTo>
                    <a:pt x="360" y="522"/>
                  </a:lnTo>
                  <a:lnTo>
                    <a:pt x="690" y="438"/>
                  </a:lnTo>
                  <a:lnTo>
                    <a:pt x="924" y="360"/>
                  </a:lnTo>
                  <a:lnTo>
                    <a:pt x="1074" y="342"/>
                  </a:lnTo>
                  <a:lnTo>
                    <a:pt x="1278" y="294"/>
                  </a:lnTo>
                  <a:lnTo>
                    <a:pt x="1512" y="264"/>
                  </a:lnTo>
                  <a:lnTo>
                    <a:pt x="1716" y="216"/>
                  </a:lnTo>
                  <a:lnTo>
                    <a:pt x="1926" y="144"/>
                  </a:lnTo>
                  <a:lnTo>
                    <a:pt x="2100" y="138"/>
                  </a:lnTo>
                  <a:lnTo>
                    <a:pt x="2214" y="96"/>
                  </a:lnTo>
                  <a:lnTo>
                    <a:pt x="2532" y="84"/>
                  </a:lnTo>
                  <a:lnTo>
                    <a:pt x="2688" y="36"/>
                  </a:lnTo>
                  <a:lnTo>
                    <a:pt x="2868" y="0"/>
                  </a:lnTo>
                </a:path>
              </a:pathLst>
            </a:custGeom>
            <a:noFill/>
            <a:ln w="57150" cmpd="sng">
              <a:solidFill>
                <a:srgbClr val="800000"/>
              </a:solidFill>
              <a:round/>
              <a:headEnd/>
              <a:tailEnd/>
            </a:ln>
          </p:spPr>
          <p:txBody>
            <a:bodyPr/>
            <a:lstStyle/>
            <a:p>
              <a:endParaRPr lang="en-US"/>
            </a:p>
          </p:txBody>
        </p:sp>
      </p:grpSp>
      <p:sp>
        <p:nvSpPr>
          <p:cNvPr id="61445" name="Text Box 42"/>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590893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idx="4294967295"/>
          </p:nvPr>
        </p:nvSpPr>
        <p:spPr>
          <a:xfrm>
            <a:off x="628650" y="498475"/>
            <a:ext cx="7886700" cy="1325563"/>
          </a:xfrm>
        </p:spPr>
        <p:txBody>
          <a:bodyPr/>
          <a:lstStyle/>
          <a:p>
            <a:r>
              <a:rPr lang="en-CA" sz="4000" smtClean="0">
                <a:latin typeface="Open Sans"/>
                <a:ea typeface="ＭＳ Ｐゴシック" pitchFamily="34" charset="-128"/>
                <a:cs typeface="Open Sans"/>
              </a:rPr>
              <a:t>Diabetic Retinopathy CAN be Treated</a:t>
            </a:r>
          </a:p>
        </p:txBody>
      </p:sp>
      <p:sp>
        <p:nvSpPr>
          <p:cNvPr id="3" name="Content Placeholder 2">
            <a:extLst>
              <a:ext uri="{FF2B5EF4-FFF2-40B4-BE49-F238E27FC236}"/>
            </a:extLst>
          </p:cNvPr>
          <p:cNvSpPr>
            <a:spLocks noGrp="1"/>
          </p:cNvSpPr>
          <p:nvPr>
            <p:ph idx="4294967295"/>
          </p:nvPr>
        </p:nvSpPr>
        <p:spPr>
          <a:xfrm>
            <a:off x="990600" y="1752600"/>
            <a:ext cx="7775575" cy="4114800"/>
          </a:xfrm>
        </p:spPr>
        <p:txBody>
          <a:bodyPr/>
          <a:lstStyle/>
          <a:p>
            <a:pPr marL="514350" indent="-514350">
              <a:lnSpc>
                <a:spcPct val="120000"/>
              </a:lnSpc>
              <a:buSzPct val="100000"/>
              <a:buFont typeface="+mj-lt"/>
              <a:buAutoNum type="arabicPeriod"/>
              <a:defRPr/>
            </a:pPr>
            <a:r>
              <a:rPr lang="en-CA" b="0" dirty="0">
                <a:solidFill>
                  <a:schemeClr val="accent1">
                    <a:lumMod val="50000"/>
                  </a:schemeClr>
                </a:solidFill>
                <a:latin typeface="Open Sans"/>
                <a:ea typeface="Open Sans" charset="0"/>
                <a:cs typeface="Open Sans"/>
              </a:rPr>
              <a:t>Pan-retinal photocoagulation </a:t>
            </a:r>
            <a:r>
              <a:rPr lang="en-CA" b="0" dirty="0">
                <a:solidFill>
                  <a:schemeClr val="accent1">
                    <a:lumMod val="50000"/>
                  </a:schemeClr>
                </a:solidFill>
                <a:latin typeface="Open Sans"/>
                <a:ea typeface="Open Sans" charset="0"/>
                <a:cs typeface="Open Sans"/>
                <a:sym typeface="Wingdings" pitchFamily="2" charset="2"/>
              </a:rPr>
              <a:t></a:t>
            </a:r>
            <a:r>
              <a:rPr lang="en-CA" b="0" dirty="0">
                <a:solidFill>
                  <a:schemeClr val="accent1">
                    <a:lumMod val="50000"/>
                  </a:schemeClr>
                </a:solidFill>
                <a:latin typeface="Open Sans"/>
                <a:ea typeface="Open Sans" charset="0"/>
                <a:cs typeface="Open Sans"/>
              </a:rPr>
              <a:t> laser therapy</a:t>
            </a:r>
          </a:p>
          <a:p>
            <a:pPr lvl="1" indent="-342900">
              <a:lnSpc>
                <a:spcPct val="120000"/>
              </a:lnSpc>
              <a:buFont typeface="Arial" panose="020B0604020202020204" pitchFamily="34" charset="0"/>
              <a:buChar char="•"/>
              <a:defRPr/>
            </a:pPr>
            <a:r>
              <a:rPr lang="en-US" dirty="0">
                <a:solidFill>
                  <a:schemeClr val="accent1">
                    <a:lumMod val="50000"/>
                  </a:schemeClr>
                </a:solidFill>
                <a:latin typeface="Open Sans"/>
                <a:ea typeface="Open Sans Light" charset="0"/>
                <a:cs typeface="Open Sans"/>
              </a:rPr>
              <a:t>Reduces blindness by 90% in severe non-proliferative or proliferative retinopathy </a:t>
            </a:r>
            <a:endParaRPr lang="en-CA" dirty="0">
              <a:solidFill>
                <a:schemeClr val="accent1">
                  <a:lumMod val="50000"/>
                </a:schemeClr>
              </a:solidFill>
              <a:latin typeface="Open Sans"/>
              <a:ea typeface="Open Sans Light" charset="0"/>
              <a:cs typeface="Open Sans"/>
            </a:endParaRPr>
          </a:p>
          <a:p>
            <a:pPr marL="514350" indent="-514350">
              <a:lnSpc>
                <a:spcPct val="120000"/>
              </a:lnSpc>
              <a:buFont typeface="+mj-lt"/>
              <a:buAutoNum type="arabicPeriod"/>
              <a:defRPr/>
            </a:pPr>
            <a:r>
              <a:rPr lang="en-CA" b="0" dirty="0">
                <a:solidFill>
                  <a:schemeClr val="accent1">
                    <a:lumMod val="50000"/>
                  </a:schemeClr>
                </a:solidFill>
                <a:latin typeface="Open Sans"/>
                <a:ea typeface="Open Sans" charset="0"/>
                <a:cs typeface="Open Sans"/>
              </a:rPr>
              <a:t>Local (intra-ocular) pharmacologic intervention </a:t>
            </a:r>
            <a:r>
              <a:rPr lang="en-CA" b="0" dirty="0">
                <a:solidFill>
                  <a:schemeClr val="accent1">
                    <a:lumMod val="50000"/>
                  </a:schemeClr>
                </a:solidFill>
                <a:latin typeface="Open Sans"/>
                <a:ea typeface="Open Sans" charset="0"/>
                <a:cs typeface="Open Sans"/>
                <a:sym typeface="Wingdings" pitchFamily="2" charset="2"/>
              </a:rPr>
              <a:t></a:t>
            </a:r>
            <a:r>
              <a:rPr lang="en-CA" b="0" dirty="0">
                <a:solidFill>
                  <a:schemeClr val="accent1">
                    <a:lumMod val="50000"/>
                  </a:schemeClr>
                </a:solidFill>
                <a:latin typeface="Open Sans"/>
                <a:ea typeface="Open Sans" charset="0"/>
                <a:cs typeface="Open Sans"/>
              </a:rPr>
              <a:t> VEGF antagonists</a:t>
            </a:r>
          </a:p>
          <a:p>
            <a:pPr marL="914400" lvl="1" indent="-514350">
              <a:lnSpc>
                <a:spcPct val="120000"/>
              </a:lnSpc>
              <a:buFont typeface="Arial" panose="020B0604020202020204" pitchFamily="34" charset="0"/>
              <a:buChar char="•"/>
              <a:defRPr/>
            </a:pPr>
            <a:r>
              <a:rPr lang="en-CA" dirty="0">
                <a:solidFill>
                  <a:schemeClr val="accent1">
                    <a:lumMod val="50000"/>
                  </a:schemeClr>
                </a:solidFill>
                <a:latin typeface="Open Sans"/>
                <a:ea typeface="Open Sans Light" charset="0"/>
                <a:cs typeface="Open Sans"/>
              </a:rPr>
              <a:t>Aflibercept, </a:t>
            </a:r>
            <a:r>
              <a:rPr lang="en-CA" dirty="0" err="1" smtClean="0">
                <a:solidFill>
                  <a:schemeClr val="accent1">
                    <a:lumMod val="50000"/>
                  </a:schemeClr>
                </a:solidFill>
                <a:latin typeface="Open Sans"/>
                <a:ea typeface="Open Sans Light" charset="0"/>
                <a:cs typeface="Open Sans"/>
              </a:rPr>
              <a:t>ranibizumab</a:t>
            </a:r>
            <a:r>
              <a:rPr lang="en-CA" dirty="0" smtClean="0">
                <a:solidFill>
                  <a:schemeClr val="accent1">
                    <a:lumMod val="50000"/>
                  </a:schemeClr>
                </a:solidFill>
                <a:latin typeface="Open Sans"/>
                <a:ea typeface="Open Sans Light" charset="0"/>
                <a:cs typeface="Open Sans"/>
              </a:rPr>
              <a:t>, </a:t>
            </a:r>
            <a:r>
              <a:rPr lang="en-CA" dirty="0" err="1" smtClean="0">
                <a:solidFill>
                  <a:schemeClr val="accent1">
                    <a:lumMod val="50000"/>
                  </a:schemeClr>
                </a:solidFill>
                <a:latin typeface="Open Sans"/>
                <a:ea typeface="Open Sans Light" charset="0"/>
                <a:cs typeface="Open Sans"/>
              </a:rPr>
              <a:t>bevacizumab</a:t>
            </a:r>
            <a:r>
              <a:rPr lang="en-CA" dirty="0" smtClean="0">
                <a:solidFill>
                  <a:schemeClr val="accent1">
                    <a:lumMod val="50000"/>
                  </a:schemeClr>
                </a:solidFill>
                <a:latin typeface="Open Sans"/>
                <a:ea typeface="Open Sans Light" charset="0"/>
                <a:cs typeface="Open Sans"/>
              </a:rPr>
              <a:t> </a:t>
            </a:r>
            <a:r>
              <a:rPr lang="en-CA" dirty="0">
                <a:solidFill>
                  <a:schemeClr val="accent1">
                    <a:lumMod val="50000"/>
                  </a:schemeClr>
                </a:solidFill>
                <a:latin typeface="Open Sans"/>
                <a:ea typeface="Open Sans Light" charset="0"/>
                <a:cs typeface="Open Sans"/>
              </a:rPr>
              <a:t>(off-label use in Canada) improve vision </a:t>
            </a:r>
          </a:p>
          <a:p>
            <a:pPr marL="514350" indent="-514350">
              <a:lnSpc>
                <a:spcPct val="120000"/>
              </a:lnSpc>
              <a:buFont typeface="+mj-lt"/>
              <a:buAutoNum type="arabicPeriod"/>
              <a:defRPr/>
            </a:pPr>
            <a:r>
              <a:rPr lang="en-CA" b="0" dirty="0">
                <a:solidFill>
                  <a:schemeClr val="accent1">
                    <a:lumMod val="50000"/>
                  </a:schemeClr>
                </a:solidFill>
                <a:latin typeface="Open Sans"/>
                <a:ea typeface="Open Sans" charset="0"/>
                <a:cs typeface="Open Sans"/>
              </a:rPr>
              <a:t>Surgical intervention </a:t>
            </a:r>
            <a:r>
              <a:rPr lang="en-CA" b="0" dirty="0">
                <a:solidFill>
                  <a:schemeClr val="accent1">
                    <a:lumMod val="50000"/>
                  </a:schemeClr>
                </a:solidFill>
                <a:latin typeface="Open Sans"/>
                <a:ea typeface="Open Sans" charset="0"/>
                <a:cs typeface="Open Sans"/>
                <a:sym typeface="Wingdings" pitchFamily="2" charset="2"/>
              </a:rPr>
              <a:t> </a:t>
            </a:r>
            <a:r>
              <a:rPr lang="en-CA" b="0" dirty="0">
                <a:solidFill>
                  <a:schemeClr val="accent1">
                    <a:lumMod val="50000"/>
                  </a:schemeClr>
                </a:solidFill>
                <a:latin typeface="Open Sans"/>
                <a:ea typeface="Open Sans" charset="0"/>
                <a:cs typeface="Open Sans"/>
              </a:rPr>
              <a:t>vitrectomy</a:t>
            </a:r>
          </a:p>
        </p:txBody>
      </p:sp>
      <p:sp>
        <p:nvSpPr>
          <p:cNvPr id="63491"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762000"/>
            <a:ext cx="8610600" cy="6172200"/>
          </a:xfrm>
        </p:spPr>
        <p:txBody>
          <a:bodyPr/>
          <a:lstStyle/>
          <a:p>
            <a:pPr marL="0" indent="0" algn="ctr">
              <a:lnSpc>
                <a:spcPct val="110000"/>
              </a:lnSpc>
              <a:buFont typeface="Arial" charset="0"/>
              <a:buNone/>
            </a:pPr>
            <a:r>
              <a:rPr lang="en-CA" sz="4000" smtClean="0">
                <a:latin typeface="Open Sans"/>
                <a:ea typeface="ＭＳ Ｐゴシック" pitchFamily="34" charset="-128"/>
                <a:cs typeface="Open Sans"/>
              </a:rPr>
              <a:t>Sight-threatening Retinopathy MUST be</a:t>
            </a:r>
          </a:p>
          <a:p>
            <a:pPr marL="0" indent="0" algn="ctr">
              <a:lnSpc>
                <a:spcPct val="110000"/>
              </a:lnSpc>
              <a:buClr>
                <a:srgbClr val="FF0000"/>
              </a:buClr>
              <a:buFont typeface="Wingdings" pitchFamily="2" charset="2"/>
              <a:buChar char="ü"/>
            </a:pPr>
            <a:r>
              <a:rPr lang="en-CA" sz="2800" smtClean="0">
                <a:latin typeface="Open Sans"/>
                <a:ea typeface="ＭＳ Ｐゴシック" pitchFamily="34" charset="-128"/>
                <a:cs typeface="Open Sans"/>
              </a:rPr>
              <a:t>Prevented</a:t>
            </a:r>
            <a:r>
              <a:rPr lang="en-CA" sz="2800" b="0" smtClean="0">
                <a:latin typeface="Open Sans"/>
                <a:ea typeface="ＭＳ Ｐゴシック" pitchFamily="34" charset="-128"/>
                <a:cs typeface="Open Sans"/>
              </a:rPr>
              <a:t> with good </a:t>
            </a:r>
            <a:r>
              <a:rPr lang="en-CA" sz="2800" b="0" u="sng" smtClean="0">
                <a:latin typeface="Open Sans"/>
                <a:ea typeface="ＭＳ Ｐゴシック" pitchFamily="34" charset="-128"/>
                <a:cs typeface="Open Sans"/>
              </a:rPr>
              <a:t>blood glucose </a:t>
            </a:r>
            <a:r>
              <a:rPr lang="en-CA" sz="2800" b="0" smtClean="0">
                <a:latin typeface="Open Sans"/>
                <a:ea typeface="ＭＳ Ｐゴシック" pitchFamily="34" charset="-128"/>
                <a:cs typeface="Open Sans"/>
              </a:rPr>
              <a:t>and </a:t>
            </a:r>
            <a:r>
              <a:rPr lang="en-CA" sz="2800" b="0" u="sng" smtClean="0">
                <a:latin typeface="Open Sans"/>
                <a:ea typeface="ＭＳ Ｐゴシック" pitchFamily="34" charset="-128"/>
                <a:cs typeface="Open Sans"/>
              </a:rPr>
              <a:t>blood pressure</a:t>
            </a:r>
            <a:r>
              <a:rPr lang="en-CA" sz="2800" b="0" smtClean="0">
                <a:latin typeface="Open Sans"/>
                <a:ea typeface="ＭＳ Ｐゴシック" pitchFamily="34" charset="-128"/>
                <a:cs typeface="Open Sans"/>
              </a:rPr>
              <a:t> control (</a:t>
            </a:r>
            <a:r>
              <a:rPr lang="en-US" sz="2800" b="0" smtClean="0">
                <a:latin typeface="Open Sans"/>
                <a:ea typeface="ＭＳ Ｐゴシック" pitchFamily="34" charset="-128"/>
                <a:cs typeface="Open Sans"/>
              </a:rPr>
              <a:t>± fenofibrate)</a:t>
            </a:r>
          </a:p>
          <a:p>
            <a:pPr marL="0" indent="0" algn="ctr">
              <a:lnSpc>
                <a:spcPct val="110000"/>
              </a:lnSpc>
              <a:buClr>
                <a:srgbClr val="FF0000"/>
              </a:buClr>
              <a:buFont typeface="Wingdings" pitchFamily="2" charset="2"/>
              <a:buChar char="ü"/>
            </a:pPr>
            <a:r>
              <a:rPr lang="en-US" sz="2800" smtClean="0">
                <a:latin typeface="Open Sans"/>
                <a:ea typeface="ＭＳ Ｐゴシック" pitchFamily="34" charset="-128"/>
                <a:cs typeface="Open Sans"/>
              </a:rPr>
              <a:t>Detected</a:t>
            </a:r>
            <a:r>
              <a:rPr lang="en-US" sz="2800" b="0" smtClean="0">
                <a:latin typeface="Open Sans"/>
                <a:ea typeface="ＭＳ Ｐゴシック" pitchFamily="34" charset="-128"/>
                <a:cs typeface="Open Sans"/>
              </a:rPr>
              <a:t> through screening</a:t>
            </a:r>
            <a:r>
              <a:rPr lang="en-US" sz="2800" b="0" i="1" smtClean="0">
                <a:latin typeface="Open Sans"/>
                <a:ea typeface="ＭＳ Ｐゴシック" pitchFamily="34" charset="-128"/>
                <a:cs typeface="Open Sans"/>
              </a:rPr>
              <a:t> </a:t>
            </a:r>
          </a:p>
          <a:p>
            <a:pPr marL="0" indent="0" algn="ctr">
              <a:lnSpc>
                <a:spcPct val="110000"/>
              </a:lnSpc>
              <a:buClr>
                <a:srgbClr val="FF0000"/>
              </a:buClr>
              <a:buFont typeface="Wingdings" pitchFamily="2" charset="2"/>
              <a:buChar char="ü"/>
            </a:pPr>
            <a:r>
              <a:rPr lang="en-US" sz="2800" smtClean="0">
                <a:latin typeface="Open Sans"/>
                <a:ea typeface="ＭＳ Ｐゴシック" pitchFamily="34" charset="-128"/>
                <a:cs typeface="Open Sans"/>
              </a:rPr>
              <a:t>Treated</a:t>
            </a:r>
            <a:r>
              <a:rPr lang="en-US" sz="2800" b="0" smtClean="0">
                <a:latin typeface="Open Sans"/>
                <a:ea typeface="ＭＳ Ｐゴシック" pitchFamily="34" charset="-128"/>
                <a:cs typeface="Open Sans"/>
              </a:rPr>
              <a:t> with </a:t>
            </a:r>
            <a:r>
              <a:rPr lang="en-US" sz="2800" b="0" u="sng" smtClean="0">
                <a:latin typeface="Open Sans"/>
                <a:ea typeface="ＭＳ Ｐゴシック" pitchFamily="34" charset="-128"/>
                <a:cs typeface="Open Sans"/>
              </a:rPr>
              <a:t>laser</a:t>
            </a:r>
            <a:r>
              <a:rPr lang="en-US" sz="2800" b="0" smtClean="0">
                <a:latin typeface="Open Sans"/>
                <a:ea typeface="ＭＳ Ｐゴシック" pitchFamily="34" charset="-128"/>
                <a:cs typeface="Open Sans"/>
              </a:rPr>
              <a:t> therapy, </a:t>
            </a:r>
            <a:r>
              <a:rPr lang="en-US" sz="2800" b="0" u="sng" smtClean="0">
                <a:latin typeface="Open Sans"/>
                <a:ea typeface="ＭＳ Ｐゴシック" pitchFamily="34" charset="-128"/>
                <a:cs typeface="Open Sans"/>
              </a:rPr>
              <a:t>anti-VEGF </a:t>
            </a:r>
            <a:r>
              <a:rPr lang="en-US" sz="2800" b="0" smtClean="0">
                <a:latin typeface="Open Sans"/>
                <a:ea typeface="ＭＳ Ｐゴシック" pitchFamily="34" charset="-128"/>
                <a:cs typeface="Open Sans"/>
              </a:rPr>
              <a:t>medications or </a:t>
            </a:r>
            <a:r>
              <a:rPr lang="en-US" sz="2800" b="0" u="sng" smtClean="0">
                <a:latin typeface="Open Sans"/>
                <a:ea typeface="ＭＳ Ｐゴシック" pitchFamily="34" charset="-128"/>
                <a:cs typeface="Open Sans"/>
              </a:rPr>
              <a:t>vitrectomy</a:t>
            </a:r>
          </a:p>
          <a:p>
            <a:pPr marL="0" indent="0" algn="ctr">
              <a:lnSpc>
                <a:spcPct val="110000"/>
              </a:lnSpc>
              <a:buFont typeface="Arial" charset="0"/>
              <a:buNone/>
            </a:pPr>
            <a:r>
              <a:rPr lang="en-US" sz="4000" smtClean="0">
                <a:latin typeface="Open Sans"/>
                <a:ea typeface="ＭＳ Ｐゴシック" pitchFamily="34" charset="-128"/>
                <a:cs typeface="Open Sans"/>
              </a:rPr>
              <a:t>to save VISION</a:t>
            </a:r>
            <a:endParaRPr lang="en-CA" sz="4000" smtClean="0">
              <a:latin typeface="Open Sans"/>
              <a:ea typeface="ＭＳ Ｐゴシック" pitchFamily="34" charset="-128"/>
              <a:cs typeface="Open Sans"/>
            </a:endParaRPr>
          </a:p>
        </p:txBody>
      </p:sp>
      <p:sp>
        <p:nvSpPr>
          <p:cNvPr id="65538" name="Text Box 3"/>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1</a:t>
            </a:r>
            <a:endParaRPr lang="en-CA" smtClean="0">
              <a:latin typeface="Open Sans"/>
              <a:ea typeface="ＭＳ Ｐゴシック" pitchFamily="34" charset="-128"/>
              <a:cs typeface="Open Sans"/>
            </a:endParaRPr>
          </a:p>
        </p:txBody>
      </p:sp>
      <p:sp>
        <p:nvSpPr>
          <p:cNvPr id="67586" name="Rectangle 3"/>
          <p:cNvSpPr>
            <a:spLocks noGrp="1"/>
          </p:cNvSpPr>
          <p:nvPr>
            <p:ph type="body" idx="4294967295"/>
          </p:nvPr>
        </p:nvSpPr>
        <p:spPr>
          <a:xfrm>
            <a:off x="628650" y="1503363"/>
            <a:ext cx="7886700" cy="4329112"/>
          </a:xfrm>
        </p:spPr>
        <p:txBody>
          <a:bodyPr/>
          <a:lstStyle/>
          <a:p>
            <a:pPr marL="495300" indent="-495300">
              <a:lnSpc>
                <a:spcPct val="110000"/>
              </a:lnSpc>
              <a:spcBef>
                <a:spcPts val="900"/>
              </a:spcBef>
              <a:buFont typeface="Arial" charset="0"/>
              <a:buAutoNum type="arabicPeriod"/>
            </a:pPr>
            <a:r>
              <a:rPr lang="en-US" sz="2400" b="0" smtClean="0">
                <a:latin typeface="Open Sans"/>
                <a:ea typeface="ＭＳ Ｐゴシック" pitchFamily="34" charset="-128"/>
                <a:cs typeface="Open Sans"/>
              </a:rPr>
              <a:t>In individuals </a:t>
            </a:r>
            <a:r>
              <a:rPr lang="en-US" sz="2400" smtClean="0">
                <a:latin typeface="Open Sans"/>
                <a:ea typeface="ＭＳ Ｐゴシック" pitchFamily="34" charset="-128"/>
                <a:cs typeface="Open Sans"/>
              </a:rPr>
              <a:t>&gt;15 years of age </a:t>
            </a:r>
            <a:r>
              <a:rPr lang="en-US" sz="2400" b="0" smtClean="0">
                <a:latin typeface="Open Sans"/>
                <a:ea typeface="ＭＳ Ｐゴシック" pitchFamily="34" charset="-128"/>
                <a:cs typeface="Open Sans"/>
              </a:rPr>
              <a:t>with </a:t>
            </a:r>
            <a:r>
              <a:rPr lang="en-US" sz="2400" smtClean="0">
                <a:latin typeface="Open Sans"/>
                <a:ea typeface="ＭＳ Ｐゴシック" pitchFamily="34" charset="-128"/>
                <a:cs typeface="Open Sans"/>
              </a:rPr>
              <a:t>type 1 diabetes</a:t>
            </a:r>
            <a:r>
              <a:rPr lang="en-US" sz="2400" b="0" smtClean="0">
                <a:latin typeface="Open Sans"/>
                <a:ea typeface="ＭＳ Ｐゴシック" pitchFamily="34" charset="-128"/>
                <a:cs typeface="Open Sans"/>
              </a:rPr>
              <a:t>, screening and evaluation for retinopathy should be performed </a:t>
            </a:r>
            <a:r>
              <a:rPr lang="en-US" sz="2400" smtClean="0">
                <a:latin typeface="Open Sans"/>
                <a:ea typeface="ＭＳ Ｐゴシック" pitchFamily="34" charset="-128"/>
                <a:cs typeface="Open Sans"/>
              </a:rPr>
              <a:t>annually</a:t>
            </a:r>
            <a:r>
              <a:rPr lang="en-US" sz="2400" b="0" smtClean="0">
                <a:latin typeface="Open Sans"/>
                <a:ea typeface="ＭＳ Ｐゴシック" pitchFamily="34" charset="-128"/>
                <a:cs typeface="Open Sans"/>
              </a:rPr>
              <a:t> by an experienced vision care professional (optometrist or ophthalmologist) </a:t>
            </a:r>
            <a:r>
              <a:rPr lang="en-US" sz="2400" smtClean="0">
                <a:latin typeface="Open Sans"/>
                <a:ea typeface="ＭＳ Ｐゴシック" pitchFamily="34" charset="-128"/>
                <a:cs typeface="Open Sans"/>
              </a:rPr>
              <a:t>starting 5 years after the onset </a:t>
            </a:r>
            <a:r>
              <a:rPr lang="en-US" sz="2400" b="0" smtClean="0">
                <a:latin typeface="Open Sans"/>
                <a:ea typeface="ＭＳ Ｐゴシック" pitchFamily="34" charset="-128"/>
                <a:cs typeface="Open Sans"/>
              </a:rPr>
              <a:t>of diabetes </a:t>
            </a:r>
            <a:r>
              <a:rPr lang="en-US" sz="2000" b="0" smtClean="0">
                <a:latin typeface="Open Sans"/>
                <a:ea typeface="ＭＳ Ｐゴシック" pitchFamily="34" charset="-128"/>
                <a:cs typeface="Open Sans"/>
              </a:rPr>
              <a:t>[Grade A, Level 1] (for screening recommendation for children and adolescents &lt;15 years with type 1 diabetes see Type 1 Diabetes in Children and Adolescents chapter; for screening recommendations for pregnant women, see Diabetes and Pregnancy chapter)</a:t>
            </a:r>
          </a:p>
        </p:txBody>
      </p:sp>
      <p:sp>
        <p:nvSpPr>
          <p:cNvPr id="67587" name="Text Box 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2</a:t>
            </a:r>
            <a:endParaRPr lang="en-CA" smtClean="0">
              <a:latin typeface="Open Sans"/>
              <a:ea typeface="ＭＳ Ｐゴシック" pitchFamily="34" charset="-128"/>
              <a:cs typeface="Open Sans"/>
            </a:endParaRPr>
          </a:p>
        </p:txBody>
      </p:sp>
      <p:sp>
        <p:nvSpPr>
          <p:cNvPr id="68610"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None/>
            </a:pPr>
            <a:r>
              <a:rPr lang="en-US" sz="2400" b="0" smtClean="0">
                <a:latin typeface="Open Sans"/>
                <a:ea typeface="ＭＳ Ｐゴシック" pitchFamily="34" charset="-128"/>
                <a:cs typeface="Open Sans"/>
              </a:rPr>
              <a:t>2.    In individuals with </a:t>
            </a:r>
            <a:r>
              <a:rPr lang="en-US" sz="2400" smtClean="0">
                <a:latin typeface="Open Sans"/>
                <a:ea typeface="ＭＳ Ｐゴシック" pitchFamily="34" charset="-128"/>
                <a:cs typeface="Open Sans"/>
              </a:rPr>
              <a:t>type 2 diabetes</a:t>
            </a:r>
            <a:r>
              <a:rPr lang="en-US" sz="2400" b="0" smtClean="0">
                <a:latin typeface="Open Sans"/>
                <a:ea typeface="ＭＳ Ｐゴシック" pitchFamily="34" charset="-128"/>
                <a:cs typeface="Open Sans"/>
              </a:rPr>
              <a:t>, screening and evaluation for diabetic retinopathy should be performed by an experienced vision care professional (optometrist or ophthalmologist) at the </a:t>
            </a:r>
            <a:r>
              <a:rPr lang="en-US" sz="2400" smtClean="0">
                <a:latin typeface="Open Sans"/>
                <a:ea typeface="ＭＳ Ｐゴシック" pitchFamily="34" charset="-128"/>
                <a:cs typeface="Open Sans"/>
              </a:rPr>
              <a:t>time of diagnosis </a:t>
            </a:r>
            <a:r>
              <a:rPr lang="en-US" sz="2400" b="0" smtClean="0">
                <a:latin typeface="Open Sans"/>
                <a:ea typeface="ＭＳ Ｐゴシック" pitchFamily="34" charset="-128"/>
                <a:cs typeface="Open Sans"/>
              </a:rPr>
              <a:t>of diabetes </a:t>
            </a:r>
            <a:r>
              <a:rPr lang="en-US" sz="2000" b="0" smtClean="0">
                <a:latin typeface="Open Sans"/>
                <a:ea typeface="ＭＳ Ｐゴシック" pitchFamily="34" charset="-128"/>
                <a:cs typeface="Open Sans"/>
              </a:rPr>
              <a:t>[Grade A, Level 1].</a:t>
            </a:r>
            <a:r>
              <a:rPr lang="en-US" sz="2400" b="0" smtClean="0">
                <a:latin typeface="Open Sans"/>
                <a:ea typeface="ＭＳ Ｐゴシック" pitchFamily="34" charset="-128"/>
                <a:cs typeface="Open Sans"/>
              </a:rPr>
              <a:t> The interval for follow-up assessments should be tailored to the severity of the retinopathy [Grade D, Consensus]. In those with </a:t>
            </a:r>
            <a:r>
              <a:rPr lang="en-US" sz="2400" smtClean="0">
                <a:latin typeface="Open Sans"/>
                <a:ea typeface="ＭＳ Ｐゴシック" pitchFamily="34" charset="-128"/>
                <a:cs typeface="Open Sans"/>
              </a:rPr>
              <a:t>no or minimal retinopathy</a:t>
            </a:r>
            <a:r>
              <a:rPr lang="en-US" sz="2400" b="0" smtClean="0">
                <a:latin typeface="Open Sans"/>
                <a:ea typeface="ＭＳ Ｐゴシック" pitchFamily="34" charset="-128"/>
                <a:cs typeface="Open Sans"/>
              </a:rPr>
              <a:t>, the recommended interval is </a:t>
            </a:r>
            <a:r>
              <a:rPr lang="en-US" sz="2400" smtClean="0">
                <a:latin typeface="Open Sans"/>
                <a:ea typeface="ＭＳ Ｐゴシック" pitchFamily="34" charset="-128"/>
                <a:cs typeface="Open Sans"/>
              </a:rPr>
              <a:t>1-2 years</a:t>
            </a:r>
            <a:r>
              <a:rPr lang="en-US" sz="2400" b="0" smtClean="0">
                <a:latin typeface="Open Sans"/>
                <a:ea typeface="ＭＳ Ｐゴシック" pitchFamily="34" charset="-128"/>
                <a:cs typeface="Open Sans"/>
              </a:rPr>
              <a:t> </a:t>
            </a:r>
            <a:r>
              <a:rPr lang="en-US" sz="2000" b="0" smtClean="0">
                <a:latin typeface="Open Sans"/>
                <a:ea typeface="ＭＳ Ｐゴシック" pitchFamily="34" charset="-128"/>
                <a:cs typeface="Open Sans"/>
              </a:rPr>
              <a:t>[Grade A, Level 1] (for screening recommendations for children and adolescents with type 2 diabetes see Type 2 Diabetes in Children and Adolescents chapter)</a:t>
            </a:r>
            <a:endParaRPr lang="en-CA" sz="2000" b="0" smtClean="0">
              <a:latin typeface="Open Sans"/>
              <a:ea typeface="ＭＳ Ｐゴシック" pitchFamily="34" charset="-128"/>
              <a:cs typeface="Open Sans"/>
            </a:endParaRPr>
          </a:p>
        </p:txBody>
      </p:sp>
      <p:sp>
        <p:nvSpPr>
          <p:cNvPr id="686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Open Sans"/>
                <a:cs typeface="Open Sans"/>
              </a:rPr>
              <a:t>2018</a:t>
            </a:r>
          </a:p>
        </p:txBody>
      </p:sp>
      <p:sp>
        <p:nvSpPr>
          <p:cNvPr id="68612" name="Text Box 10"/>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3</a:t>
            </a:r>
            <a:endParaRPr lang="en-CA" smtClean="0">
              <a:latin typeface="Open Sans"/>
              <a:ea typeface="ＭＳ Ｐゴシック" pitchFamily="34" charset="-128"/>
              <a:cs typeface="Open Sans"/>
            </a:endParaRPr>
          </a:p>
        </p:txBody>
      </p:sp>
      <p:sp>
        <p:nvSpPr>
          <p:cNvPr id="69634"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3.   Screening for diabetic retinopathy should be performed by an </a:t>
            </a:r>
            <a:r>
              <a:rPr lang="en-US" sz="2400" smtClean="0">
                <a:latin typeface="Open Sans"/>
                <a:ea typeface="ＭＳ Ｐゴシック" pitchFamily="34" charset="-128"/>
                <a:cs typeface="Open Sans"/>
              </a:rPr>
              <a:t>experienced vision care professional </a:t>
            </a:r>
            <a:r>
              <a:rPr lang="en-US" sz="2400" b="0" smtClean="0">
                <a:latin typeface="Open Sans"/>
                <a:ea typeface="ＭＳ Ｐゴシック" pitchFamily="34" charset="-128"/>
                <a:cs typeface="Open Sans"/>
              </a:rPr>
              <a:t>(optometrist or ophthalmologist), either in person or through interpretation of retinal photographs taken through dilated pupils </a:t>
            </a:r>
            <a:r>
              <a:rPr lang="en-US" sz="2000" b="0" smtClean="0">
                <a:latin typeface="Open Sans"/>
                <a:ea typeface="ＭＳ Ｐゴシック" pitchFamily="34" charset="-128"/>
                <a:cs typeface="Open Sans"/>
              </a:rPr>
              <a:t>[Grade A, Level 1]</a:t>
            </a:r>
            <a:r>
              <a:rPr lang="en-US" sz="2400" b="0" smtClean="0">
                <a:latin typeface="Open Sans"/>
                <a:ea typeface="ＭＳ Ｐゴシック" pitchFamily="34" charset="-128"/>
                <a:cs typeface="Open Sans"/>
              </a:rPr>
              <a:t> or undilated pupils with high-resolution ultra-wide field imaging </a:t>
            </a:r>
            <a:r>
              <a:rPr lang="en-US" sz="2000" b="0" smtClean="0">
                <a:latin typeface="Open Sans"/>
                <a:ea typeface="ＭＳ Ｐゴシック" pitchFamily="34" charset="-128"/>
                <a:cs typeface="Open Sans"/>
              </a:rPr>
              <a:t>[Grade D, Consensus]</a:t>
            </a:r>
            <a:endParaRPr lang="en-CA" sz="2000" smtClean="0">
              <a:latin typeface="Open Sans"/>
              <a:ea typeface="ＭＳ Ｐゴシック" pitchFamily="34" charset="-128"/>
              <a:cs typeface="Open Sans"/>
            </a:endParaRPr>
          </a:p>
        </p:txBody>
      </p:sp>
      <p:sp>
        <p:nvSpPr>
          <p:cNvPr id="696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Open Sans"/>
                <a:cs typeface="Open Sans"/>
              </a:rPr>
              <a:t>2018</a:t>
            </a:r>
          </a:p>
        </p:txBody>
      </p:sp>
      <p:sp>
        <p:nvSpPr>
          <p:cNvPr id="69636"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4</a:t>
            </a:r>
            <a:endParaRPr lang="en-CA" smtClean="0">
              <a:latin typeface="Open Sans"/>
              <a:ea typeface="ＭＳ Ｐゴシック" pitchFamily="34" charset="-128"/>
              <a:cs typeface="Open Sans"/>
            </a:endParaRPr>
          </a:p>
        </p:txBody>
      </p:sp>
      <p:sp>
        <p:nvSpPr>
          <p:cNvPr id="70658" name="Rectangle 3"/>
          <p:cNvSpPr>
            <a:spLocks noGrp="1"/>
          </p:cNvSpPr>
          <p:nvPr>
            <p:ph type="body" idx="4294967295"/>
          </p:nvPr>
        </p:nvSpPr>
        <p:spPr>
          <a:xfrm>
            <a:off x="506413" y="1625600"/>
            <a:ext cx="8134350" cy="4329113"/>
          </a:xfrm>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4.   Results of eye examinations and the follow-up interval and plan should be </a:t>
            </a:r>
            <a:r>
              <a:rPr lang="en-US" sz="2400" smtClean="0">
                <a:latin typeface="Open Sans"/>
                <a:ea typeface="ＭＳ Ｐゴシック" pitchFamily="34" charset="-128"/>
                <a:cs typeface="Open Sans"/>
              </a:rPr>
              <a:t>clearly communicated </a:t>
            </a:r>
            <a:r>
              <a:rPr lang="en-US" sz="2400" b="0" smtClean="0">
                <a:latin typeface="Open Sans"/>
                <a:ea typeface="ＭＳ Ｐゴシック" pitchFamily="34" charset="-128"/>
                <a:cs typeface="Open Sans"/>
              </a:rPr>
              <a:t>to all members of the diabetes health-care team to promote optimal care </a:t>
            </a:r>
            <a:r>
              <a:rPr lang="en-US" sz="2000" b="0" smtClean="0">
                <a:latin typeface="Open Sans"/>
                <a:ea typeface="ＭＳ Ｐゴシック" pitchFamily="34" charset="-128"/>
                <a:cs typeface="Open Sans"/>
              </a:rPr>
              <a:t>[Grade D, Consensus]</a:t>
            </a:r>
            <a:r>
              <a:rPr lang="en-US" sz="2400" smtClean="0">
                <a:latin typeface="Open Sans"/>
                <a:ea typeface="ＭＳ Ｐゴシック" pitchFamily="34" charset="-128"/>
                <a:cs typeface="Open Sans"/>
              </a:rPr>
              <a:t> </a:t>
            </a:r>
            <a:r>
              <a:rPr lang="en-US" sz="2400" b="0" smtClean="0">
                <a:latin typeface="Open Sans"/>
                <a:ea typeface="ＭＳ Ｐゴシック" pitchFamily="34" charset="-128"/>
                <a:cs typeface="Open Sans"/>
              </a:rPr>
              <a:t> </a:t>
            </a:r>
            <a:endParaRPr lang="en-CA" sz="2400" b="0" smtClean="0">
              <a:latin typeface="Open Sans"/>
              <a:ea typeface="ＭＳ Ｐゴシック" pitchFamily="34" charset="-128"/>
              <a:cs typeface="Open Sans"/>
            </a:endParaRPr>
          </a:p>
        </p:txBody>
      </p:sp>
      <p:sp>
        <p:nvSpPr>
          <p:cNvPr id="7065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Open Sans"/>
                <a:cs typeface="Open Sans"/>
              </a:rPr>
              <a:t>2018</a:t>
            </a:r>
          </a:p>
        </p:txBody>
      </p:sp>
      <p:sp>
        <p:nvSpPr>
          <p:cNvPr id="70660"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5</a:t>
            </a:r>
            <a:endParaRPr lang="en-CA" smtClean="0">
              <a:latin typeface="Open Sans"/>
              <a:ea typeface="ＭＳ Ｐゴシック" pitchFamily="34" charset="-128"/>
              <a:cs typeface="Open Sans"/>
            </a:endParaRPr>
          </a:p>
        </p:txBody>
      </p:sp>
      <p:sp>
        <p:nvSpPr>
          <p:cNvPr id="71682" name="Rectangle 3"/>
          <p:cNvSpPr>
            <a:spLocks noGrp="1"/>
          </p:cNvSpPr>
          <p:nvPr>
            <p:ph type="body" idx="4294967295"/>
          </p:nvPr>
        </p:nvSpPr>
        <p:spPr>
          <a:xfrm>
            <a:off x="628650" y="1825625"/>
            <a:ext cx="7886700" cy="5032375"/>
          </a:xfrm>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5.   To prevent the onset and delay the progression of diabetic retinopathy, people with diabetes should be treated to achieve </a:t>
            </a:r>
            <a:r>
              <a:rPr lang="en-US" sz="2400" smtClean="0">
                <a:latin typeface="Open Sans"/>
                <a:ea typeface="ＭＳ Ｐゴシック" pitchFamily="34" charset="-128"/>
                <a:cs typeface="Open Sans"/>
              </a:rPr>
              <a:t>optimal control of BG </a:t>
            </a:r>
            <a:r>
              <a:rPr lang="en-US" sz="2000" b="0" smtClean="0">
                <a:latin typeface="Open Sans"/>
                <a:ea typeface="ＭＳ Ｐゴシック" pitchFamily="34" charset="-128"/>
                <a:cs typeface="Open Sans"/>
              </a:rPr>
              <a:t>[Grade A, Level 1A for type 1 diabetes; Grade A, Level 1A for type 2 diabetes]</a:t>
            </a:r>
            <a:r>
              <a:rPr lang="en-US" sz="2400" b="0" smtClean="0">
                <a:latin typeface="Open Sans"/>
                <a:ea typeface="ＭＳ Ｐゴシック" pitchFamily="34" charset="-128"/>
                <a:cs typeface="Open Sans"/>
              </a:rPr>
              <a:t> and </a:t>
            </a:r>
            <a:r>
              <a:rPr lang="en-US" sz="2400" smtClean="0">
                <a:latin typeface="Open Sans"/>
                <a:ea typeface="ＭＳ Ｐゴシック" pitchFamily="34" charset="-128"/>
                <a:cs typeface="Open Sans"/>
              </a:rPr>
              <a:t>BP </a:t>
            </a:r>
            <a:r>
              <a:rPr lang="en-US" sz="2000" b="0" smtClean="0">
                <a:latin typeface="Open Sans"/>
                <a:ea typeface="ＭＳ Ｐゴシック" pitchFamily="34" charset="-128"/>
                <a:cs typeface="Open Sans"/>
              </a:rPr>
              <a:t>[Grade A, Level 1A for type 2 diabetes; Grade D, Consensus for type 1 diabetes]</a:t>
            </a:r>
            <a:endParaRPr lang="en-CA" sz="2000" b="0" smtClean="0">
              <a:latin typeface="Open Sans"/>
              <a:ea typeface="ＭＳ Ｐゴシック" pitchFamily="34" charset="-128"/>
              <a:cs typeface="Open Sans"/>
            </a:endParaRPr>
          </a:p>
        </p:txBody>
      </p:sp>
      <p:sp>
        <p:nvSpPr>
          <p:cNvPr id="71683" name="Text Box 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
        <p:nvSpPr>
          <p:cNvPr id="71685" name="Text Box 5"/>
          <p:cNvSpPr txBox="1">
            <a:spLocks noChangeArrowheads="1"/>
          </p:cNvSpPr>
          <p:nvPr/>
        </p:nvSpPr>
        <p:spPr bwMode="auto">
          <a:xfrm>
            <a:off x="639763" y="6365875"/>
            <a:ext cx="5849937" cy="304800"/>
          </a:xfrm>
          <a:prstGeom prst="rect">
            <a:avLst/>
          </a:prstGeom>
          <a:noFill/>
          <a:ln w="9525">
            <a:noFill/>
            <a:miter lim="800000"/>
            <a:headEnd/>
            <a:tailEnd/>
          </a:ln>
          <a:effectLst/>
        </p:spPr>
        <p:txBody>
          <a:bodyPr>
            <a:spAutoFit/>
          </a:bodyPr>
          <a:lstStyle/>
          <a:p>
            <a:pPr defTabSz="914400"/>
            <a:r>
              <a:rPr lang="en-US" sz="1400" i="1"/>
              <a:t>BG,</a:t>
            </a:r>
            <a:r>
              <a:rPr lang="en-US" sz="1400"/>
              <a:t> blood glucose; </a:t>
            </a:r>
            <a:r>
              <a:rPr lang="en-US" sz="1400" i="1"/>
              <a:t>BP,</a:t>
            </a:r>
            <a:r>
              <a:rPr lang="en-US" sz="1400"/>
              <a:t> blood pressure</a:t>
            </a:r>
            <a:endParaRPr lang="en-CA" sz="14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6</a:t>
            </a:r>
            <a:endParaRPr lang="en-CA" smtClean="0">
              <a:latin typeface="Open Sans"/>
              <a:ea typeface="ＭＳ Ｐゴシック" pitchFamily="34" charset="-128"/>
              <a:cs typeface="Open Sans"/>
            </a:endParaRPr>
          </a:p>
        </p:txBody>
      </p:sp>
      <p:sp>
        <p:nvSpPr>
          <p:cNvPr id="72706" name="Rectangle 3"/>
          <p:cNvSpPr>
            <a:spLocks noGrp="1"/>
          </p:cNvSpPr>
          <p:nvPr>
            <p:ph type="body" idx="4294967295"/>
          </p:nvPr>
        </p:nvSpPr>
        <p:spPr>
          <a:xfrm>
            <a:off x="628650" y="1825625"/>
            <a:ext cx="7886700" cy="5032375"/>
          </a:xfrm>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6.   Though not recommended for CVD prevention or treatment, </a:t>
            </a:r>
            <a:r>
              <a:rPr lang="en-US" sz="2400" smtClean="0">
                <a:latin typeface="Open Sans"/>
                <a:ea typeface="ＭＳ Ｐゴシック" pitchFamily="34" charset="-128"/>
                <a:cs typeface="Open Sans"/>
              </a:rPr>
              <a:t>fenofibrate</a:t>
            </a:r>
            <a:r>
              <a:rPr lang="en-US" sz="2400" b="0" smtClean="0">
                <a:latin typeface="Open Sans"/>
                <a:ea typeface="ＭＳ Ｐゴシック" pitchFamily="34" charset="-128"/>
                <a:cs typeface="Open Sans"/>
              </a:rPr>
              <a:t>, in </a:t>
            </a:r>
            <a:r>
              <a:rPr lang="en-US" sz="2400" smtClean="0">
                <a:latin typeface="Open Sans"/>
                <a:ea typeface="ＭＳ Ｐゴシック" pitchFamily="34" charset="-128"/>
                <a:cs typeface="Open Sans"/>
              </a:rPr>
              <a:t>addition to statin </a:t>
            </a:r>
            <a:r>
              <a:rPr lang="en-US" sz="2400" b="0" smtClean="0">
                <a:latin typeface="Open Sans"/>
                <a:ea typeface="ＭＳ Ｐゴシック" pitchFamily="34" charset="-128"/>
                <a:cs typeface="Open Sans"/>
              </a:rPr>
              <a:t>therapy, may be used in people with </a:t>
            </a:r>
            <a:r>
              <a:rPr lang="en-US" sz="2400" smtClean="0">
                <a:latin typeface="Open Sans"/>
                <a:ea typeface="ＭＳ Ｐゴシック" pitchFamily="34" charset="-128"/>
                <a:cs typeface="Open Sans"/>
              </a:rPr>
              <a:t>type 2 diabetes</a:t>
            </a:r>
            <a:r>
              <a:rPr lang="en-US" sz="2400" b="0" smtClean="0">
                <a:latin typeface="Open Sans"/>
                <a:ea typeface="ＭＳ Ｐゴシック" pitchFamily="34" charset="-128"/>
                <a:cs typeface="Open Sans"/>
              </a:rPr>
              <a:t> to </a:t>
            </a:r>
            <a:r>
              <a:rPr lang="en-US" sz="2400" smtClean="0">
                <a:latin typeface="Open Sans"/>
                <a:ea typeface="ＭＳ Ｐゴシック" pitchFamily="34" charset="-128"/>
                <a:cs typeface="Open Sans"/>
              </a:rPr>
              <a:t>slow the progression </a:t>
            </a:r>
            <a:r>
              <a:rPr lang="en-US" sz="2400" b="0" smtClean="0">
                <a:latin typeface="Open Sans"/>
                <a:ea typeface="ＭＳ Ｐゴシック" pitchFamily="34" charset="-128"/>
                <a:cs typeface="Open Sans"/>
              </a:rPr>
              <a:t>of established retinopathy </a:t>
            </a:r>
            <a:r>
              <a:rPr lang="en-US" sz="2000" b="0" smtClean="0">
                <a:latin typeface="Open Sans"/>
                <a:ea typeface="ＭＳ Ｐゴシック" pitchFamily="34" charset="-128"/>
                <a:cs typeface="Open Sans"/>
              </a:rPr>
              <a:t>[Grade A, Level 1A]</a:t>
            </a:r>
            <a:endParaRPr lang="en-CA" sz="2000" b="0" smtClean="0">
              <a:latin typeface="Open Sans"/>
              <a:ea typeface="ＭＳ Ｐゴシック" pitchFamily="34" charset="-128"/>
              <a:cs typeface="Open Sans"/>
            </a:endParaRPr>
          </a:p>
        </p:txBody>
      </p:sp>
      <p:sp>
        <p:nvSpPr>
          <p:cNvPr id="72707" name="Text Box 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
        <p:nvSpPr>
          <p:cNvPr id="72709" name="Text Box 5"/>
          <p:cNvSpPr txBox="1">
            <a:spLocks noChangeArrowheads="1"/>
          </p:cNvSpPr>
          <p:nvPr/>
        </p:nvSpPr>
        <p:spPr bwMode="auto">
          <a:xfrm>
            <a:off x="930275" y="6383338"/>
            <a:ext cx="3176588" cy="304800"/>
          </a:xfrm>
          <a:prstGeom prst="rect">
            <a:avLst/>
          </a:prstGeom>
          <a:noFill/>
          <a:ln w="9525">
            <a:noFill/>
            <a:miter lim="800000"/>
            <a:headEnd/>
            <a:tailEnd/>
          </a:ln>
          <a:effectLst/>
        </p:spPr>
        <p:txBody>
          <a:bodyPr>
            <a:spAutoFit/>
          </a:bodyPr>
          <a:lstStyle/>
          <a:p>
            <a:pPr defTabSz="914400">
              <a:spcBef>
                <a:spcPct val="50000"/>
              </a:spcBef>
            </a:pPr>
            <a:r>
              <a:rPr lang="en-US" sz="1400" i="1"/>
              <a:t>CVD,</a:t>
            </a:r>
            <a:r>
              <a:rPr lang="en-US" sz="1400"/>
              <a:t> cardiovascular disease</a:t>
            </a:r>
            <a:endParaRPr lang="en-CA" sz="14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7</a:t>
            </a:r>
          </a:p>
        </p:txBody>
      </p:sp>
      <p:sp>
        <p:nvSpPr>
          <p:cNvPr id="73730" name="Rectangle 3"/>
          <p:cNvSpPr>
            <a:spLocks noGrp="1"/>
          </p:cNvSpPr>
          <p:nvPr>
            <p:ph type="body" idx="4294967295"/>
          </p:nvPr>
        </p:nvSpPr>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7.   Individuals with </a:t>
            </a:r>
            <a:r>
              <a:rPr lang="en-US" sz="2400" smtClean="0">
                <a:latin typeface="Open Sans"/>
                <a:ea typeface="ＭＳ Ｐゴシック" pitchFamily="34" charset="-128"/>
                <a:cs typeface="Open Sans"/>
              </a:rPr>
              <a:t>sight-threatening diabetic retinopathy</a:t>
            </a:r>
            <a:r>
              <a:rPr lang="en-US" sz="2400" b="0" smtClean="0">
                <a:latin typeface="Open Sans"/>
                <a:ea typeface="ＭＳ Ｐゴシック" pitchFamily="34" charset="-128"/>
                <a:cs typeface="Open Sans"/>
              </a:rPr>
              <a:t> should be assessed by a qualified </a:t>
            </a:r>
            <a:r>
              <a:rPr lang="en-US" sz="2400" smtClean="0">
                <a:latin typeface="Open Sans"/>
                <a:ea typeface="ＭＳ Ｐゴシック" pitchFamily="34" charset="-128"/>
                <a:cs typeface="Open Sans"/>
              </a:rPr>
              <a:t>ophthalmologist</a:t>
            </a:r>
            <a:r>
              <a:rPr lang="en-US" sz="2400" b="0" smtClean="0">
                <a:latin typeface="Open Sans"/>
                <a:ea typeface="ＭＳ Ｐゴシック" pitchFamily="34" charset="-128"/>
                <a:cs typeface="Open Sans"/>
              </a:rPr>
              <a:t> and/or </a:t>
            </a:r>
            <a:r>
              <a:rPr lang="en-US" sz="2400" smtClean="0">
                <a:latin typeface="Open Sans"/>
                <a:ea typeface="ＭＳ Ｐゴシック" pitchFamily="34" charset="-128"/>
                <a:cs typeface="Open Sans"/>
              </a:rPr>
              <a:t>retina specialist </a:t>
            </a:r>
            <a:r>
              <a:rPr lang="en-US" sz="2000" b="0" smtClean="0">
                <a:latin typeface="Open Sans"/>
                <a:ea typeface="ＭＳ Ｐゴシック" pitchFamily="34" charset="-128"/>
                <a:cs typeface="Open Sans"/>
              </a:rPr>
              <a:t>[Grade D, Consensus].</a:t>
            </a:r>
            <a:r>
              <a:rPr lang="en-US" sz="2400" b="0" smtClean="0">
                <a:latin typeface="Open Sans"/>
                <a:ea typeface="ＭＳ Ｐゴシック" pitchFamily="34" charset="-128"/>
                <a:cs typeface="Open Sans"/>
              </a:rPr>
              <a:t> </a:t>
            </a:r>
            <a:r>
              <a:rPr lang="en-US" sz="2400" smtClean="0">
                <a:latin typeface="Open Sans"/>
                <a:ea typeface="ＭＳ Ｐゴシック" pitchFamily="34" charset="-128"/>
                <a:cs typeface="Open Sans"/>
              </a:rPr>
              <a:t>Pharmacological</a:t>
            </a:r>
            <a:r>
              <a:rPr lang="en-US" sz="2400" b="0" smtClean="0">
                <a:latin typeface="Open Sans"/>
                <a:ea typeface="ＭＳ Ｐゴシック" pitchFamily="34" charset="-128"/>
                <a:cs typeface="Open Sans"/>
              </a:rPr>
              <a:t> intervention </a:t>
            </a:r>
            <a:r>
              <a:rPr lang="en-US" sz="2000" b="0" smtClean="0">
                <a:latin typeface="Open Sans"/>
                <a:ea typeface="ＭＳ Ｐゴシック" pitchFamily="34" charset="-128"/>
                <a:cs typeface="Open Sans"/>
              </a:rPr>
              <a:t>[Grade A, Level 1A],</a:t>
            </a:r>
            <a:r>
              <a:rPr lang="en-US" sz="2400" b="0" smtClean="0">
                <a:latin typeface="Open Sans"/>
                <a:ea typeface="ＭＳ Ｐゴシック" pitchFamily="34" charset="-128"/>
                <a:cs typeface="Open Sans"/>
              </a:rPr>
              <a:t> </a:t>
            </a:r>
            <a:r>
              <a:rPr lang="en-US" sz="2400" smtClean="0">
                <a:latin typeface="Open Sans"/>
                <a:ea typeface="ＭＳ Ｐゴシック" pitchFamily="34" charset="-128"/>
                <a:cs typeface="Open Sans"/>
              </a:rPr>
              <a:t>laser</a:t>
            </a:r>
            <a:r>
              <a:rPr lang="en-US" sz="2400" b="0" smtClean="0">
                <a:latin typeface="Open Sans"/>
                <a:ea typeface="ＭＳ Ｐゴシック" pitchFamily="34" charset="-128"/>
                <a:cs typeface="Open Sans"/>
              </a:rPr>
              <a:t> therapy and/or </a:t>
            </a:r>
            <a:r>
              <a:rPr lang="en-US" sz="2400" smtClean="0">
                <a:latin typeface="Open Sans"/>
                <a:ea typeface="ＭＳ Ｐゴシック" pitchFamily="34" charset="-128"/>
                <a:cs typeface="Open Sans"/>
              </a:rPr>
              <a:t>vitrectomy</a:t>
            </a:r>
            <a:r>
              <a:rPr lang="en-US" sz="2400" b="0" smtClean="0">
                <a:latin typeface="Open Sans"/>
                <a:ea typeface="ＭＳ Ｐゴシック" pitchFamily="34" charset="-128"/>
                <a:cs typeface="Open Sans"/>
              </a:rPr>
              <a:t> </a:t>
            </a:r>
            <a:r>
              <a:rPr lang="en-US" sz="2000" b="0" smtClean="0">
                <a:latin typeface="Open Sans"/>
                <a:ea typeface="ＭＳ Ｐゴシック" pitchFamily="34" charset="-128"/>
                <a:cs typeface="Open Sans"/>
              </a:rPr>
              <a:t>[Grade A, Level 1A]</a:t>
            </a:r>
            <a:r>
              <a:rPr lang="en-US" sz="2400" b="0" smtClean="0">
                <a:latin typeface="Open Sans"/>
                <a:ea typeface="ＭＳ Ｐゴシック" pitchFamily="34" charset="-128"/>
                <a:cs typeface="Open Sans"/>
              </a:rPr>
              <a:t> may be used to manage the diabetic retinopathy</a:t>
            </a:r>
          </a:p>
        </p:txBody>
      </p:sp>
      <p:sp>
        <p:nvSpPr>
          <p:cNvPr id="73731"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8</a:t>
            </a:r>
          </a:p>
        </p:txBody>
      </p:sp>
      <p:sp>
        <p:nvSpPr>
          <p:cNvPr id="74754" name="Rectangle 3"/>
          <p:cNvSpPr>
            <a:spLocks noGrp="1"/>
          </p:cNvSpPr>
          <p:nvPr>
            <p:ph type="body" idx="4294967295"/>
          </p:nvPr>
        </p:nvSpPr>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8.  </a:t>
            </a:r>
            <a:r>
              <a:rPr lang="en-US" sz="2400" smtClean="0">
                <a:latin typeface="Open Sans"/>
                <a:ea typeface="ＭＳ Ｐゴシック" pitchFamily="34" charset="-128"/>
                <a:cs typeface="Open Sans"/>
              </a:rPr>
              <a:t>Visually disabled </a:t>
            </a:r>
            <a:r>
              <a:rPr lang="en-US" sz="2400" b="0" smtClean="0">
                <a:latin typeface="Open Sans"/>
                <a:ea typeface="ＭＳ Ｐゴシック" pitchFamily="34" charset="-128"/>
                <a:cs typeface="Open Sans"/>
              </a:rPr>
              <a:t>people should be referred for </a:t>
            </a:r>
            <a:r>
              <a:rPr lang="en-US" sz="2400" smtClean="0">
                <a:latin typeface="Open Sans"/>
                <a:ea typeface="ＭＳ Ｐゴシック" pitchFamily="34" charset="-128"/>
                <a:cs typeface="Open Sans"/>
              </a:rPr>
              <a:t>low-vision evaluation and rehabilitation </a:t>
            </a:r>
            <a:r>
              <a:rPr lang="en-US" sz="2000" b="0" smtClean="0">
                <a:latin typeface="Open Sans"/>
                <a:ea typeface="ＭＳ Ｐゴシック" pitchFamily="34" charset="-128"/>
                <a:cs typeface="Open Sans"/>
              </a:rPr>
              <a:t>[Grade D, Consensus]</a:t>
            </a:r>
          </a:p>
        </p:txBody>
      </p:sp>
      <p:sp>
        <p:nvSpPr>
          <p:cNvPr id="74755" name="Text Box 7"/>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p:txBody>
          <a:bodyPr/>
          <a:lstStyle/>
          <a:p>
            <a:pPr eaLnBrk="1" hangingPunct="1"/>
            <a:r>
              <a:rPr lang="en-CA" smtClean="0">
                <a:latin typeface="Open Sans"/>
                <a:ea typeface="ＭＳ Ｐゴシック" pitchFamily="34" charset="-128"/>
                <a:cs typeface="Open Sans"/>
              </a:rPr>
              <a:t>Key Changes</a:t>
            </a:r>
          </a:p>
        </p:txBody>
      </p:sp>
      <p:sp>
        <p:nvSpPr>
          <p:cNvPr id="29698" name="Content Placeholder 2"/>
          <p:cNvSpPr>
            <a:spLocks noGrp="1"/>
          </p:cNvSpPr>
          <p:nvPr>
            <p:ph type="body" idx="4294967295"/>
          </p:nvPr>
        </p:nvSpPr>
        <p:spPr/>
        <p:txBody>
          <a:bodyPr/>
          <a:lstStyle/>
          <a:p>
            <a:pPr>
              <a:lnSpc>
                <a:spcPct val="100000"/>
              </a:lnSpc>
            </a:pPr>
            <a:r>
              <a:rPr lang="en-CA" altLang="ja-JP" sz="2400" b="0" smtClean="0">
                <a:latin typeface="Open Sans"/>
                <a:ea typeface="ＭＳ Ｐゴシック" pitchFamily="34" charset="-128"/>
                <a:cs typeface="Open Sans"/>
              </a:rPr>
              <a:t>New information on </a:t>
            </a:r>
          </a:p>
          <a:p>
            <a:pPr lvl="1">
              <a:lnSpc>
                <a:spcPct val="100000"/>
              </a:lnSpc>
            </a:pPr>
            <a:r>
              <a:rPr lang="en-CA" altLang="ja-JP" sz="2400" smtClean="0">
                <a:latin typeface="Open Sans"/>
                <a:ea typeface="ＭＳ Ｐゴシック" pitchFamily="34" charset="-128"/>
                <a:cs typeface="Open Sans Light"/>
              </a:rPr>
              <a:t>The effectiveness of local intraocular pharmacological therapies in improving vision and reducing the level of diabetic retinopathy</a:t>
            </a:r>
            <a:endParaRPr lang="en-CA" altLang="ja-JP" sz="2000" smtClean="0">
              <a:latin typeface="Open Sans Light"/>
              <a:ea typeface="ＭＳ Ｐゴシック" pitchFamily="34" charset="-128"/>
              <a:cs typeface="Open Sans Light"/>
            </a:endParaRPr>
          </a:p>
        </p:txBody>
      </p:sp>
      <p:sp>
        <p:nvSpPr>
          <p:cNvPr id="2969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ea typeface="Open Sans"/>
                <a:cs typeface="Open Sans"/>
              </a:rPr>
              <a:t>2018</a:t>
            </a:r>
          </a:p>
        </p:txBody>
      </p:sp>
      <p:sp>
        <p:nvSpPr>
          <p:cNvPr id="29700"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p:txBody>
          <a:bodyPr/>
          <a:lstStyle/>
          <a:p>
            <a:pPr eaLnBrk="1" hangingPunct="1"/>
            <a:r>
              <a:rPr lang="en-CA" smtClean="0">
                <a:latin typeface="Open Sans"/>
                <a:ea typeface="ＭＳ Ｐゴシック" pitchFamily="34" charset="-128"/>
                <a:cs typeface="Open Sans"/>
              </a:rPr>
              <a:t>Key Messages</a:t>
            </a:r>
          </a:p>
        </p:txBody>
      </p:sp>
      <p:sp>
        <p:nvSpPr>
          <p:cNvPr id="30722" name="Content Placeholder 2"/>
          <p:cNvSpPr>
            <a:spLocks noGrp="1"/>
          </p:cNvSpPr>
          <p:nvPr>
            <p:ph type="body" idx="4294967295"/>
          </p:nvPr>
        </p:nvSpPr>
        <p:spPr>
          <a:xfrm>
            <a:off x="628650" y="1603375"/>
            <a:ext cx="7886700" cy="4329113"/>
          </a:xfrm>
        </p:spPr>
        <p:txBody>
          <a:bodyPr/>
          <a:lstStyle/>
          <a:p>
            <a:pPr>
              <a:lnSpc>
                <a:spcPct val="100000"/>
              </a:lnSpc>
            </a:pPr>
            <a:r>
              <a:rPr lang="en-US" sz="2400" smtClean="0">
                <a:latin typeface="Open Sans"/>
                <a:ea typeface="ＭＳ Ｐゴシック" pitchFamily="34" charset="-128"/>
                <a:cs typeface="Open Sans"/>
              </a:rPr>
              <a:t>Regular screening </a:t>
            </a:r>
            <a:r>
              <a:rPr lang="en-US" sz="2400" b="0" smtClean="0">
                <a:latin typeface="Open Sans"/>
                <a:ea typeface="ＭＳ Ｐゴシック" pitchFamily="34" charset="-128"/>
                <a:cs typeface="Open Sans"/>
              </a:rPr>
              <a:t>is important for early detection of treatable diabetic retinopathy. Screening intervals for diabetic retinopathy vary according to the individual’s age and type of diabetes</a:t>
            </a:r>
          </a:p>
          <a:p>
            <a:pPr>
              <a:lnSpc>
                <a:spcPct val="100000"/>
              </a:lnSpc>
            </a:pPr>
            <a:r>
              <a:rPr lang="en-US" sz="2400" smtClean="0">
                <a:latin typeface="Open Sans"/>
                <a:ea typeface="ＭＳ Ｐゴシック" pitchFamily="34" charset="-128"/>
                <a:cs typeface="Open Sans"/>
              </a:rPr>
              <a:t>Optimal glycemic control </a:t>
            </a:r>
            <a:r>
              <a:rPr lang="en-US" sz="2400" b="0" smtClean="0">
                <a:latin typeface="Open Sans"/>
                <a:ea typeface="ＭＳ Ｐゴシック" pitchFamily="34" charset="-128"/>
                <a:cs typeface="Open Sans"/>
              </a:rPr>
              <a:t>reduces the onset and progression of sight-threatening diabetic retinopathy</a:t>
            </a:r>
          </a:p>
          <a:p>
            <a:pPr>
              <a:lnSpc>
                <a:spcPct val="100000"/>
              </a:lnSpc>
            </a:pPr>
            <a:r>
              <a:rPr lang="en-US" sz="2400" smtClean="0">
                <a:latin typeface="Open Sans"/>
                <a:ea typeface="ＭＳ Ｐゴシック" pitchFamily="34" charset="-128"/>
                <a:cs typeface="Open Sans"/>
              </a:rPr>
              <a:t>Local intraocular pharmacological therapies </a:t>
            </a:r>
            <a:r>
              <a:rPr lang="en-US" sz="2400" b="0" smtClean="0">
                <a:latin typeface="Open Sans"/>
                <a:ea typeface="ＭＳ Ｐゴシック" pitchFamily="34" charset="-128"/>
                <a:cs typeface="Open Sans"/>
              </a:rPr>
              <a:t>have the potential to improve vision and reduce the level of retinopathy</a:t>
            </a:r>
          </a:p>
          <a:p>
            <a:pPr>
              <a:lnSpc>
                <a:spcPct val="100000"/>
              </a:lnSpc>
            </a:pPr>
            <a:endParaRPr lang="en-US" sz="2400" b="0" smtClean="0">
              <a:latin typeface="Open Sans"/>
              <a:ea typeface="ＭＳ Ｐゴシック" pitchFamily="34" charset="-128"/>
              <a:cs typeface="Open Sans"/>
            </a:endParaRPr>
          </a:p>
        </p:txBody>
      </p:sp>
      <p:sp>
        <p:nvSpPr>
          <p:cNvPr id="3072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00763"/>
            <a:ext cx="9144000" cy="15081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a:p>
        </p:txBody>
      </p:sp>
      <p:sp>
        <p:nvSpPr>
          <p:cNvPr id="31746" name="Rectangle 2"/>
          <p:cNvSpPr>
            <a:spLocks noGrp="1"/>
          </p:cNvSpPr>
          <p:nvPr>
            <p:ph type="title" idx="4294967295"/>
          </p:nvPr>
        </p:nvSpPr>
        <p:spPr/>
        <p:txBody>
          <a:bodyPr/>
          <a:lstStyle/>
          <a:p>
            <a:r>
              <a:rPr lang="en-US" smtClean="0">
                <a:latin typeface="Open Sans"/>
                <a:ea typeface="ＭＳ Ｐゴシック" pitchFamily="34" charset="-128"/>
                <a:cs typeface="Open Sans"/>
              </a:rPr>
              <a:t>Key Messages for People with Diabetes</a:t>
            </a:r>
            <a:endParaRPr lang="en-CA" smtClean="0">
              <a:latin typeface="Open Sans"/>
              <a:ea typeface="ＭＳ Ｐゴシック" pitchFamily="34" charset="-128"/>
              <a:cs typeface="Open Sans"/>
            </a:endParaRPr>
          </a:p>
        </p:txBody>
      </p:sp>
      <p:sp>
        <p:nvSpPr>
          <p:cNvPr id="31747" name="Rectangle 3"/>
          <p:cNvSpPr>
            <a:spLocks noGrp="1"/>
          </p:cNvSpPr>
          <p:nvPr>
            <p:ph type="body" idx="4294967295"/>
          </p:nvPr>
        </p:nvSpPr>
        <p:spPr>
          <a:xfrm>
            <a:off x="628650" y="1719263"/>
            <a:ext cx="8064500" cy="4824412"/>
          </a:xfrm>
        </p:spPr>
        <p:txBody>
          <a:bodyPr/>
          <a:lstStyle/>
          <a:p>
            <a:pPr>
              <a:lnSpc>
                <a:spcPct val="100000"/>
              </a:lnSpc>
            </a:pPr>
            <a:r>
              <a:rPr lang="en-US" sz="2200" b="0" smtClean="0">
                <a:latin typeface="Open Sans"/>
                <a:ea typeface="ＭＳ Ｐゴシック" pitchFamily="34" charset="-128"/>
                <a:cs typeface="Open Sans"/>
              </a:rPr>
              <a:t>Diabetic retinopathy involves changes to retinal blood vessels that can cause them to bleed or leak fluid, distorting vision</a:t>
            </a:r>
          </a:p>
          <a:p>
            <a:pPr>
              <a:lnSpc>
                <a:spcPct val="100000"/>
              </a:lnSpc>
            </a:pPr>
            <a:r>
              <a:rPr lang="en-US" sz="2200" b="0" smtClean="0">
                <a:latin typeface="Open Sans"/>
                <a:ea typeface="ＭＳ Ｐゴシック" pitchFamily="34" charset="-128"/>
                <a:cs typeface="Open Sans"/>
              </a:rPr>
              <a:t>With good glycemic control, regular eye exams and early treatment, the risk of vision loss is reduced</a:t>
            </a:r>
          </a:p>
          <a:p>
            <a:pPr>
              <a:lnSpc>
                <a:spcPct val="100000"/>
              </a:lnSpc>
            </a:pPr>
            <a:r>
              <a:rPr lang="en-US" sz="2200" b="0" smtClean="0">
                <a:latin typeface="Open Sans"/>
                <a:ea typeface="ＭＳ Ｐゴシック" pitchFamily="34" charset="-128"/>
                <a:cs typeface="Open Sans"/>
              </a:rPr>
              <a:t>Diabetic retinopathy often goes unnoticed until vision loss occurs, therefore people with diabetes should get a comprehensive dilated eye exam regularly. Discuss the recommended frequency with your diabetes healthcare team and experienced vision care professionals (optometrists or ophthalmologists) </a:t>
            </a:r>
          </a:p>
          <a:p>
            <a:pPr>
              <a:lnSpc>
                <a:spcPct val="100000"/>
              </a:lnSpc>
            </a:pPr>
            <a:r>
              <a:rPr lang="en-US" sz="2200" b="0" smtClean="0">
                <a:latin typeface="Open Sans"/>
                <a:ea typeface="ＭＳ Ｐゴシック" pitchFamily="34" charset="-128"/>
                <a:cs typeface="Open Sans"/>
              </a:rPr>
              <a:t>Diabetic retinopathy can be treated with several therapies used alone or in combination</a:t>
            </a:r>
          </a:p>
          <a:p>
            <a:pPr>
              <a:lnSpc>
                <a:spcPct val="100000"/>
              </a:lnSpc>
            </a:pPr>
            <a:endParaRPr lang="en-CA" sz="2200" b="0" smtClean="0">
              <a:latin typeface="Open Sans"/>
              <a:ea typeface="ＭＳ Ｐゴシック" pitchFamily="34" charset="-128"/>
              <a:cs typeface="Open Sans"/>
            </a:endParaRPr>
          </a:p>
        </p:txBody>
      </p:sp>
      <p:sp>
        <p:nvSpPr>
          <p:cNvPr id="31748"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4"/>
          <p:cNvSpPr>
            <a:spLocks noGrp="1"/>
          </p:cNvSpPr>
          <p:nvPr>
            <p:ph type="title"/>
          </p:nvPr>
        </p:nvSpPr>
        <p:spPr>
          <a:xfrm>
            <a:off x="666750" y="147638"/>
            <a:ext cx="7886700" cy="1325562"/>
          </a:xfrm>
        </p:spPr>
        <p:txBody>
          <a:bodyPr/>
          <a:lstStyle/>
          <a:p>
            <a:pPr algn="ctr"/>
            <a:r>
              <a:rPr lang="en-US" sz="3600" b="0" smtClean="0">
                <a:latin typeface="Open Sans"/>
                <a:ea typeface="ＭＳ Ｐゴシック" pitchFamily="34" charset="-128"/>
                <a:cs typeface="Open Sans"/>
              </a:rPr>
              <a:t>Visit </a:t>
            </a:r>
            <a:r>
              <a:rPr lang="en-US" sz="3600" smtClean="0">
                <a:latin typeface="Open Sans"/>
                <a:ea typeface="ＭＳ Ｐゴシック" pitchFamily="34" charset="-128"/>
                <a:cs typeface="Open Sans"/>
              </a:rPr>
              <a:t>guidelines.diabetes.ca</a:t>
            </a:r>
            <a:r>
              <a:rPr lang="en-US" sz="3600" b="0" smtClean="0">
                <a:latin typeface="Open Sans"/>
                <a:ea typeface="ＭＳ Ｐゴシック" pitchFamily="34" charset="-128"/>
                <a:cs typeface="Open Sans"/>
              </a:rPr>
              <a:t> </a:t>
            </a:r>
            <a:br>
              <a:rPr lang="en-US" sz="3600" b="0" smtClean="0">
                <a:latin typeface="Open Sans"/>
                <a:ea typeface="ＭＳ Ｐゴシック" pitchFamily="34" charset="-128"/>
                <a:cs typeface="Open Sans"/>
              </a:rPr>
            </a:br>
            <a:endParaRPr lang="en-US" sz="3600" b="0" smtClean="0">
              <a:latin typeface="Open Sans"/>
              <a:ea typeface="ＭＳ Ｐゴシック" pitchFamily="34" charset="-128"/>
              <a:cs typeface="Open Sans"/>
            </a:endParaRPr>
          </a:p>
        </p:txBody>
      </p:sp>
      <p:pic>
        <p:nvPicPr>
          <p:cNvPr id="75778"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a:xfrm>
            <a:off x="641350" y="0"/>
            <a:ext cx="7886700" cy="1325563"/>
          </a:xfrm>
        </p:spPr>
        <p:txBody>
          <a:bodyPr/>
          <a:lstStyle/>
          <a:p>
            <a:pPr algn="ctr"/>
            <a:r>
              <a:rPr lang="en-US" smtClean="0">
                <a:latin typeface="Open Sans"/>
                <a:ea typeface="ＭＳ Ｐゴシック" pitchFamily="34" charset="-128"/>
                <a:cs typeface="Open Sans"/>
              </a:rPr>
              <a:t>Or download the App</a:t>
            </a:r>
          </a:p>
        </p:txBody>
      </p:sp>
      <p:pic>
        <p:nvPicPr>
          <p:cNvPr id="76802"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76803"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idx="4294967295"/>
          </p:nvPr>
        </p:nvSpPr>
        <p:spPr/>
        <p:txBody>
          <a:bodyPr/>
          <a:lstStyle/>
          <a:p>
            <a:r>
              <a:rPr lang="en-US" smtClean="0">
                <a:latin typeface="Arial" charset="0"/>
                <a:ea typeface="ＭＳ Ｐゴシック" pitchFamily="34" charset="-128"/>
                <a:cs typeface="Open Sans"/>
              </a:rPr>
              <a:t>Diabetes Canada Clinical Practice Guidelines</a:t>
            </a:r>
          </a:p>
        </p:txBody>
      </p:sp>
      <p:sp>
        <p:nvSpPr>
          <p:cNvPr id="77826" name="Content Placeholder 2"/>
          <p:cNvSpPr>
            <a:spLocks noGrp="1"/>
          </p:cNvSpPr>
          <p:nvPr>
            <p:ph idx="4294967295"/>
          </p:nvPr>
        </p:nvSpPr>
        <p:spPr/>
        <p:txBody>
          <a:bodyPr/>
          <a:lstStyle/>
          <a:p>
            <a:pPr marL="0" indent="0">
              <a:buFontTx/>
              <a:buNone/>
            </a:pPr>
            <a:endParaRPr lang="en-US" smtClean="0">
              <a:latin typeface="Arial" charset="0"/>
              <a:ea typeface="ＭＳ Ｐゴシック" pitchFamily="34" charset="-128"/>
              <a:cs typeface="Open Sans"/>
              <a:hlinkClick r:id="rId3"/>
            </a:endParaRPr>
          </a:p>
          <a:p>
            <a:pPr marL="0" indent="0">
              <a:buFontTx/>
              <a:buNone/>
            </a:pPr>
            <a:r>
              <a:rPr lang="en-US" smtClean="0">
                <a:solidFill>
                  <a:srgbClr val="C00000"/>
                </a:solidFill>
                <a:latin typeface="Arial" charset="0"/>
                <a:ea typeface="ＭＳ Ｐゴシック" pitchFamily="34" charset="-128"/>
                <a:cs typeface="Open Sans"/>
                <a:hlinkClick r:id="rId3"/>
              </a:rPr>
              <a:t>www.guidelines.diabetes.ca</a:t>
            </a:r>
            <a:r>
              <a:rPr lang="en-US" smtClean="0">
                <a:solidFill>
                  <a:srgbClr val="C00000"/>
                </a:solidFill>
                <a:latin typeface="Arial" charset="0"/>
                <a:ea typeface="ＭＳ Ｐゴシック" pitchFamily="34" charset="-128"/>
                <a:cs typeface="Open Sans"/>
              </a:rPr>
              <a:t> </a:t>
            </a:r>
            <a:r>
              <a:rPr lang="en-US" smtClean="0">
                <a:solidFill>
                  <a:schemeClr val="accent1"/>
                </a:solidFill>
                <a:latin typeface="Arial" charset="0"/>
                <a:ea typeface="ＭＳ Ｐゴシック" pitchFamily="34" charset="-128"/>
                <a:cs typeface="Open Sans"/>
              </a:rPr>
              <a:t>– for health-care providers</a:t>
            </a:r>
          </a:p>
          <a:p>
            <a:pPr marL="0" indent="0">
              <a:buFontTx/>
              <a:buNone/>
            </a:pPr>
            <a:endParaRPr lang="en-US" smtClean="0">
              <a:solidFill>
                <a:schemeClr val="accent1"/>
              </a:solidFill>
              <a:latin typeface="Arial" charset="0"/>
              <a:ea typeface="ＭＳ Ｐゴシック" pitchFamily="34" charset="-128"/>
              <a:cs typeface="Open Sans"/>
            </a:endParaRPr>
          </a:p>
          <a:p>
            <a:pPr marL="0" indent="0">
              <a:buFontTx/>
              <a:buNone/>
            </a:pPr>
            <a:r>
              <a:rPr lang="en-US" smtClean="0">
                <a:latin typeface="Arial" charset="0"/>
                <a:ea typeface="ＭＳ Ｐゴシック" pitchFamily="34" charset="-128"/>
                <a:cs typeface="Open Sans"/>
              </a:rPr>
              <a:t>1-800-BANTING (226-8464)</a:t>
            </a:r>
          </a:p>
          <a:p>
            <a:pPr marL="0" indent="0">
              <a:buFontTx/>
              <a:buNone/>
            </a:pPr>
            <a:endParaRPr lang="en-US" smtClean="0">
              <a:latin typeface="Arial" charset="0"/>
              <a:ea typeface="ＭＳ Ｐゴシック" pitchFamily="34" charset="-128"/>
              <a:cs typeface="Open Sans"/>
            </a:endParaRPr>
          </a:p>
          <a:p>
            <a:pPr marL="0" indent="0">
              <a:buFontTx/>
              <a:buNone/>
            </a:pPr>
            <a:r>
              <a:rPr lang="en-US" smtClean="0">
                <a:latin typeface="Arial" charset="0"/>
                <a:ea typeface="ＭＳ Ｐゴシック" pitchFamily="34" charset="-128"/>
                <a:cs typeface="Open Sans"/>
                <a:hlinkClick r:id="rId4"/>
              </a:rPr>
              <a:t>www.diabetes.ca </a:t>
            </a:r>
            <a:r>
              <a:rPr lang="en-US" smtClean="0">
                <a:solidFill>
                  <a:schemeClr val="accent1"/>
                </a:solidFill>
                <a:latin typeface="Arial" charset="0"/>
                <a:ea typeface="ＭＳ Ｐゴシック" pitchFamily="34" charset="-128"/>
                <a:cs typeface="Open Sans"/>
              </a:rPr>
              <a:t>– for people with diabetes</a:t>
            </a:r>
          </a:p>
          <a:p>
            <a:pPr marL="0" indent="0">
              <a:buFontTx/>
              <a:buNone/>
            </a:pPr>
            <a:endParaRPr lang="en-US" smtClean="0">
              <a:solidFill>
                <a:schemeClr val="accent1"/>
              </a:solidFill>
              <a:latin typeface="Arial" charset="0"/>
              <a:ea typeface="ＭＳ Ｐゴシック" pitchFamily="34" charset="-128"/>
              <a:cs typeface="Open Sans"/>
            </a:endParaRPr>
          </a:p>
          <a:p>
            <a:pPr marL="0" indent="0"/>
            <a:endParaRPr lang="en-US" smtClean="0">
              <a:latin typeface="Arial" charset="0"/>
              <a:ea typeface="ＭＳ Ｐゴシック" pitchFamily="34" charset="-128"/>
              <a:cs typeface="Open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idx="4294967295"/>
          </p:nvPr>
        </p:nvSpPr>
        <p:spPr>
          <a:xfrm>
            <a:off x="685800" y="609600"/>
            <a:ext cx="7772400" cy="1143000"/>
          </a:xfrm>
        </p:spPr>
        <p:txBody>
          <a:bodyPr/>
          <a:lstStyle/>
          <a:p>
            <a:r>
              <a:rPr lang="en-CA" smtClean="0">
                <a:latin typeface="Open Sans"/>
                <a:ea typeface="ＭＳ Ｐゴシック" pitchFamily="34" charset="-128"/>
                <a:cs typeface="Open Sans"/>
              </a:rPr>
              <a:t>Retinopathy Checklist</a:t>
            </a:r>
          </a:p>
        </p:txBody>
      </p:sp>
      <p:sp>
        <p:nvSpPr>
          <p:cNvPr id="32770" name="Content Placeholder 2"/>
          <p:cNvSpPr>
            <a:spLocks noGrp="1"/>
          </p:cNvSpPr>
          <p:nvPr>
            <p:ph idx="4294967295"/>
          </p:nvPr>
        </p:nvSpPr>
        <p:spPr>
          <a:xfrm>
            <a:off x="762000" y="1752600"/>
            <a:ext cx="7772400" cy="4114800"/>
          </a:xfrm>
        </p:spPr>
        <p:txBody>
          <a:bodyPr/>
          <a:lstStyle/>
          <a:p>
            <a:pPr>
              <a:lnSpc>
                <a:spcPct val="100000"/>
              </a:lnSpc>
              <a:buClr>
                <a:srgbClr val="FF0000"/>
              </a:buClr>
              <a:buFont typeface="Wingdings" pitchFamily="2" charset="2"/>
              <a:buChar char="ü"/>
            </a:pPr>
            <a:r>
              <a:rPr lang="en-CA" smtClean="0">
                <a:latin typeface="Open Sans"/>
                <a:ea typeface="ＭＳ Ｐゴシック" pitchFamily="34" charset="-128"/>
                <a:cs typeface="Open Sans"/>
              </a:rPr>
              <a:t>SCREEN</a:t>
            </a:r>
            <a:r>
              <a:rPr lang="en-CA" b="0" smtClean="0">
                <a:latin typeface="Open Sans"/>
                <a:ea typeface="ＭＳ Ｐゴシック" pitchFamily="34" charset="-128"/>
                <a:cs typeface="Open Sans"/>
              </a:rPr>
              <a:t> regularly</a:t>
            </a:r>
          </a:p>
          <a:p>
            <a:pPr>
              <a:lnSpc>
                <a:spcPct val="100000"/>
              </a:lnSpc>
              <a:buClr>
                <a:srgbClr val="FF0000"/>
              </a:buClr>
              <a:buFont typeface="Wingdings" pitchFamily="2" charset="2"/>
              <a:buChar char="ü"/>
            </a:pPr>
            <a:endParaRPr lang="en-CA" b="0" smtClean="0">
              <a:latin typeface="Open Sans"/>
              <a:ea typeface="ＭＳ Ｐゴシック" pitchFamily="34" charset="-128"/>
              <a:cs typeface="Open Sans"/>
            </a:endParaRPr>
          </a:p>
          <a:p>
            <a:pPr>
              <a:lnSpc>
                <a:spcPct val="100000"/>
              </a:lnSpc>
              <a:buClr>
                <a:srgbClr val="FF0000"/>
              </a:buClr>
              <a:buFont typeface="Wingdings" pitchFamily="2" charset="2"/>
              <a:buChar char="ü"/>
            </a:pPr>
            <a:r>
              <a:rPr lang="en-CA" smtClean="0">
                <a:latin typeface="Open Sans"/>
                <a:ea typeface="ＭＳ Ｐゴシック" pitchFamily="34" charset="-128"/>
                <a:cs typeface="Open Sans"/>
              </a:rPr>
              <a:t>DELAY</a:t>
            </a:r>
            <a:r>
              <a:rPr lang="en-CA" b="0" smtClean="0">
                <a:latin typeface="Open Sans"/>
                <a:ea typeface="ＭＳ Ｐゴシック" pitchFamily="34" charset="-128"/>
                <a:cs typeface="Open Sans"/>
              </a:rPr>
              <a:t> onset and progression with glycemic and BP control </a:t>
            </a:r>
            <a:r>
              <a:rPr lang="en-US" b="0" smtClean="0">
                <a:latin typeface="Open Sans"/>
                <a:ea typeface="ＭＳ Ｐゴシック" pitchFamily="34" charset="-128"/>
                <a:cs typeface="Open Sans"/>
              </a:rPr>
              <a:t>± fibrate</a:t>
            </a:r>
            <a:endParaRPr lang="en-CA" b="0" smtClean="0">
              <a:latin typeface="Open Sans"/>
              <a:ea typeface="ＭＳ Ｐゴシック" pitchFamily="34" charset="-128"/>
              <a:cs typeface="Open Sans"/>
            </a:endParaRPr>
          </a:p>
          <a:p>
            <a:pPr>
              <a:lnSpc>
                <a:spcPct val="100000"/>
              </a:lnSpc>
              <a:buClr>
                <a:srgbClr val="FF0000"/>
              </a:buClr>
              <a:buFont typeface="Wingdings" pitchFamily="2" charset="2"/>
              <a:buChar char="ü"/>
            </a:pPr>
            <a:endParaRPr lang="en-CA" b="0" smtClean="0">
              <a:latin typeface="Open Sans"/>
              <a:ea typeface="ＭＳ Ｐゴシック" pitchFamily="34" charset="-128"/>
              <a:cs typeface="Open Sans"/>
            </a:endParaRPr>
          </a:p>
          <a:p>
            <a:pPr>
              <a:lnSpc>
                <a:spcPct val="100000"/>
              </a:lnSpc>
              <a:buClr>
                <a:srgbClr val="FF0000"/>
              </a:buClr>
              <a:buFont typeface="Wingdings" pitchFamily="2" charset="2"/>
              <a:buChar char="ü"/>
            </a:pPr>
            <a:r>
              <a:rPr lang="en-CA" smtClean="0">
                <a:latin typeface="Open Sans"/>
                <a:ea typeface="ＭＳ Ｐゴシック" pitchFamily="34" charset="-128"/>
                <a:cs typeface="Open Sans"/>
              </a:rPr>
              <a:t>TREAT</a:t>
            </a:r>
            <a:r>
              <a:rPr lang="en-CA" b="0" smtClean="0">
                <a:latin typeface="Open Sans"/>
                <a:ea typeface="ＭＳ Ｐゴシック" pitchFamily="34" charset="-128"/>
                <a:cs typeface="Open Sans"/>
              </a:rPr>
              <a:t> established disease with laser</a:t>
            </a:r>
            <a:r>
              <a:rPr lang="en-US" b="0" smtClean="0">
                <a:latin typeface="Open Sans"/>
                <a:ea typeface="ＭＳ Ｐゴシック" pitchFamily="34" charset="-128"/>
                <a:cs typeface="Open Sans"/>
              </a:rPr>
              <a:t> photocoagulation, intra-ocular injection of medications or vitreoretinal surgery</a:t>
            </a:r>
            <a:endParaRPr lang="en-CA" b="0" smtClean="0">
              <a:latin typeface="Open Sans"/>
              <a:ea typeface="ＭＳ Ｐゴシック" pitchFamily="34" charset="-128"/>
              <a:cs typeface="Open Sans"/>
            </a:endParaRPr>
          </a:p>
        </p:txBody>
      </p:sp>
      <p:sp>
        <p:nvSpPr>
          <p:cNvPr id="32771"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
        <p:nvSpPr>
          <p:cNvPr id="32773" name="Text Box 5"/>
          <p:cNvSpPr txBox="1">
            <a:spLocks noChangeArrowheads="1"/>
          </p:cNvSpPr>
          <p:nvPr/>
        </p:nvSpPr>
        <p:spPr bwMode="auto">
          <a:xfrm>
            <a:off x="688975" y="6296025"/>
            <a:ext cx="3360738" cy="304800"/>
          </a:xfrm>
          <a:prstGeom prst="rect">
            <a:avLst/>
          </a:prstGeom>
          <a:noFill/>
          <a:ln w="9525">
            <a:noFill/>
            <a:miter lim="800000"/>
            <a:headEnd/>
            <a:tailEnd/>
          </a:ln>
          <a:effectLst/>
        </p:spPr>
        <p:txBody>
          <a:bodyPr>
            <a:spAutoFit/>
          </a:bodyPr>
          <a:lstStyle/>
          <a:p>
            <a:pPr defTabSz="914400">
              <a:spcBef>
                <a:spcPct val="50000"/>
              </a:spcBef>
            </a:pPr>
            <a:r>
              <a:rPr lang="en-US" sz="1400"/>
              <a:t>BP, blood pressure</a:t>
            </a:r>
            <a:endParaRPr lang="en-CA"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44" name="Group 28"/>
          <p:cNvGraphicFramePr>
            <a:graphicFrameLocks noGrp="1"/>
          </p:cNvGraphicFramePr>
          <p:nvPr>
            <p:ph idx="4294967295"/>
          </p:nvPr>
        </p:nvGraphicFramePr>
        <p:xfrm>
          <a:off x="266700" y="1965325"/>
          <a:ext cx="8610600" cy="3548063"/>
        </p:xfrm>
        <a:graphic>
          <a:graphicData uri="http://schemas.openxmlformats.org/drawingml/2006/table">
            <a:tbl>
              <a:tblPr/>
              <a:tblGrid>
                <a:gridCol w="3657600"/>
                <a:gridCol w="2743200"/>
                <a:gridCol w="2209800"/>
              </a:tblGrid>
              <a:tr h="1009650">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1" i="0" u="none" strike="noStrike" cap="none" normalizeH="0" baseline="0" smtClean="0">
                          <a:ln>
                            <a:noFill/>
                          </a:ln>
                          <a:solidFill>
                            <a:srgbClr val="FFFFFF"/>
                          </a:solidFill>
                          <a:effectLst/>
                          <a:latin typeface="Open Sans"/>
                          <a:ea typeface="Open Sans"/>
                          <a:cs typeface="Open Sans"/>
                        </a:rPr>
                        <a:t>Category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1" i="0" u="none" strike="noStrike" cap="none" normalizeH="0" baseline="0" smtClean="0">
                          <a:ln>
                            <a:noFill/>
                          </a:ln>
                          <a:solidFill>
                            <a:srgbClr val="FFFFFF"/>
                          </a:solidFill>
                          <a:effectLst/>
                          <a:latin typeface="Open Sans"/>
                          <a:ea typeface="Open Sans"/>
                          <a:cs typeface="Open Sans"/>
                        </a:rPr>
                        <a:t>Proliferative Retinopathy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1" i="0" u="none" strike="noStrike" cap="none" normalizeH="0" baseline="0" smtClean="0">
                          <a:ln>
                            <a:noFill/>
                          </a:ln>
                          <a:solidFill>
                            <a:srgbClr val="FFFFFF"/>
                          </a:solidFill>
                          <a:effectLst/>
                          <a:latin typeface="Open Sans"/>
                          <a:ea typeface="Open Sans"/>
                          <a:cs typeface="Open Sans"/>
                        </a:rPr>
                        <a:t>Macular Edema</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66357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Type 1 DM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23%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663575">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Type 2 DM on insulin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14%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15%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211263">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Type 2 DM on non-insulin antihyperglycemic  agents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sz="2400" b="0" i="0" u="none" strike="noStrike" cap="none" normalizeH="0" baseline="0" smtClean="0">
                          <a:ln>
                            <a:noFill/>
                          </a:ln>
                          <a:solidFill>
                            <a:srgbClr val="000000"/>
                          </a:solidFill>
                          <a:effectLst/>
                          <a:latin typeface="Open Sans"/>
                          <a:ea typeface="Open Sans"/>
                          <a:cs typeface="Open Sans"/>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4839" name="TextBox 5"/>
          <p:cNvSpPr txBox="1">
            <a:spLocks noChangeArrowheads="1"/>
          </p:cNvSpPr>
          <p:nvPr/>
        </p:nvSpPr>
        <p:spPr bwMode="auto">
          <a:xfrm>
            <a:off x="266700" y="6283325"/>
            <a:ext cx="9144000" cy="457200"/>
          </a:xfrm>
          <a:prstGeom prst="rect">
            <a:avLst/>
          </a:prstGeom>
          <a:noFill/>
          <a:ln w="9525">
            <a:noFill/>
            <a:miter lim="800000"/>
            <a:headEnd/>
            <a:tailEnd/>
          </a:ln>
        </p:spPr>
        <p:txBody>
          <a:bodyPr>
            <a:spAutoFit/>
          </a:bodyPr>
          <a:lstStyle/>
          <a:p>
            <a:r>
              <a:rPr lang="en-CA" sz="1200">
                <a:latin typeface="Open Sans"/>
                <a:ea typeface="Open Sans"/>
                <a:cs typeface="Open Sans"/>
              </a:rPr>
              <a:t>Klein R, </a:t>
            </a:r>
            <a:r>
              <a:rPr lang="en-CA" sz="1200" i="1">
                <a:latin typeface="Open Sans"/>
                <a:ea typeface="Open Sans"/>
                <a:cs typeface="Open Sans"/>
              </a:rPr>
              <a:t>et al</a:t>
            </a:r>
            <a:r>
              <a:rPr lang="en-CA" sz="1200">
                <a:latin typeface="Open Sans"/>
                <a:ea typeface="Open Sans"/>
                <a:cs typeface="Open Sans"/>
              </a:rPr>
              <a:t>. Diabetes Care 1992;15(12):1875-91</a:t>
            </a:r>
          </a:p>
          <a:p>
            <a:r>
              <a:rPr lang="en-CA" sz="1200">
                <a:latin typeface="Open Sans"/>
                <a:ea typeface="Open Sans"/>
                <a:cs typeface="Open Sans"/>
              </a:rPr>
              <a:t>Klein R, </a:t>
            </a:r>
            <a:r>
              <a:rPr lang="en-CA" sz="1200" i="1">
                <a:latin typeface="Open Sans"/>
                <a:ea typeface="Open Sans"/>
                <a:cs typeface="Open Sans"/>
              </a:rPr>
              <a:t>et al</a:t>
            </a:r>
            <a:r>
              <a:rPr lang="en-CA" sz="1200">
                <a:latin typeface="Open Sans"/>
                <a:ea typeface="Open Sans"/>
                <a:cs typeface="Open Sans"/>
              </a:rPr>
              <a:t>. Ophthalmology 1984;91(12):1464-74</a:t>
            </a:r>
          </a:p>
        </p:txBody>
      </p:sp>
      <p:sp>
        <p:nvSpPr>
          <p:cNvPr id="34840" name="Title 2"/>
          <p:cNvSpPr>
            <a:spLocks noGrp="1"/>
          </p:cNvSpPr>
          <p:nvPr>
            <p:ph type="title" idx="4294967295"/>
          </p:nvPr>
        </p:nvSpPr>
        <p:spPr>
          <a:xfrm>
            <a:off x="565150" y="438150"/>
            <a:ext cx="8143875" cy="1325563"/>
          </a:xfrm>
        </p:spPr>
        <p:txBody>
          <a:bodyPr/>
          <a:lstStyle/>
          <a:p>
            <a:r>
              <a:rPr lang="en-CA" sz="3100" smtClean="0">
                <a:latin typeface="Open Sans"/>
                <a:ea typeface="ＭＳ Ｐゴシック" pitchFamily="34" charset="-128"/>
                <a:cs typeface="Open Sans"/>
              </a:rPr>
              <a:t>Diabetic Retinopathy Most Common Cause of Blindness Among Working Age</a:t>
            </a:r>
          </a:p>
        </p:txBody>
      </p:sp>
      <p:sp>
        <p:nvSpPr>
          <p:cNvPr id="34841" name="Text Box 2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ontent Placeholder 2"/>
          <p:cNvSpPr>
            <a:spLocks noGrp="1"/>
          </p:cNvSpPr>
          <p:nvPr>
            <p:ph idx="4294967295"/>
          </p:nvPr>
        </p:nvSpPr>
        <p:spPr>
          <a:xfrm>
            <a:off x="819150" y="2205038"/>
            <a:ext cx="6858000" cy="4114800"/>
          </a:xfrm>
        </p:spPr>
        <p:txBody>
          <a:bodyPr/>
          <a:lstStyle/>
          <a:p>
            <a:pPr>
              <a:lnSpc>
                <a:spcPct val="110000"/>
              </a:lnSpc>
            </a:pPr>
            <a:r>
              <a:rPr lang="en-CA" b="0" smtClean="0">
                <a:latin typeface="Open Sans"/>
                <a:ea typeface="ＭＳ Ｐゴシック" pitchFamily="34" charset="-128"/>
                <a:cs typeface="Open Sans"/>
              </a:rPr>
              <a:t>Visual loss is associated with:</a:t>
            </a:r>
          </a:p>
          <a:p>
            <a:pPr lvl="1">
              <a:lnSpc>
                <a:spcPct val="110000"/>
              </a:lnSpc>
            </a:pPr>
            <a:r>
              <a:rPr lang="en-CA" sz="2400" smtClean="0">
                <a:latin typeface="Open Sans"/>
                <a:ea typeface="Open Sans"/>
                <a:cs typeface="Open Sans"/>
              </a:rPr>
              <a:t>Increased falls</a:t>
            </a:r>
          </a:p>
          <a:p>
            <a:pPr lvl="1">
              <a:lnSpc>
                <a:spcPct val="110000"/>
              </a:lnSpc>
            </a:pPr>
            <a:r>
              <a:rPr lang="en-CA" sz="2400" smtClean="0">
                <a:latin typeface="Open Sans"/>
                <a:ea typeface="Open Sans"/>
                <a:cs typeface="Open Sans"/>
              </a:rPr>
              <a:t>More hip fractures</a:t>
            </a:r>
          </a:p>
          <a:p>
            <a:pPr lvl="1">
              <a:lnSpc>
                <a:spcPct val="110000"/>
              </a:lnSpc>
            </a:pPr>
            <a:r>
              <a:rPr lang="en-CA" sz="2400" smtClean="0">
                <a:latin typeface="Open Sans"/>
                <a:ea typeface="Open Sans"/>
                <a:cs typeface="Open Sans"/>
              </a:rPr>
              <a:t>4-fold increase in mortality</a:t>
            </a:r>
          </a:p>
          <a:p>
            <a:pPr lvl="1">
              <a:lnSpc>
                <a:spcPct val="110000"/>
              </a:lnSpc>
            </a:pPr>
            <a:r>
              <a:rPr lang="en-CA" sz="2400" smtClean="0">
                <a:latin typeface="Open Sans"/>
                <a:ea typeface="Open Sans"/>
                <a:cs typeface="Open Sans"/>
              </a:rPr>
              <a:t>Early death (in type 1 diabetes)</a:t>
            </a:r>
          </a:p>
        </p:txBody>
      </p:sp>
      <p:sp>
        <p:nvSpPr>
          <p:cNvPr id="36866" name="Title 3"/>
          <p:cNvSpPr>
            <a:spLocks noGrp="1"/>
          </p:cNvSpPr>
          <p:nvPr>
            <p:ph type="title" idx="4294967295"/>
          </p:nvPr>
        </p:nvSpPr>
        <p:spPr>
          <a:xfrm>
            <a:off x="628650" y="579438"/>
            <a:ext cx="7886700" cy="1325562"/>
          </a:xfrm>
        </p:spPr>
        <p:txBody>
          <a:bodyPr/>
          <a:lstStyle/>
          <a:p>
            <a:pPr>
              <a:lnSpc>
                <a:spcPct val="100000"/>
              </a:lnSpc>
            </a:pPr>
            <a:r>
              <a:rPr lang="en-CA" smtClean="0">
                <a:latin typeface="Open Sans"/>
                <a:ea typeface="ＭＳ Ｐゴシック" pitchFamily="34" charset="-128"/>
                <a:cs typeface="Open Sans"/>
              </a:rPr>
              <a:t>Retinopathy Increases Morbidity and Mortality</a:t>
            </a:r>
          </a:p>
        </p:txBody>
      </p:sp>
      <p:sp>
        <p:nvSpPr>
          <p:cNvPr id="36867"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2"/>
          <p:cNvSpPr>
            <a:spLocks noGrp="1"/>
          </p:cNvSpPr>
          <p:nvPr>
            <p:ph idx="4294967295"/>
          </p:nvPr>
        </p:nvSpPr>
        <p:spPr/>
        <p:txBody>
          <a:bodyPr/>
          <a:lstStyle/>
          <a:p>
            <a:pPr marL="341313" indent="-341313">
              <a:lnSpc>
                <a:spcPct val="120000"/>
              </a:lnSpc>
              <a:buFont typeface="Calibri Light" pitchFamily="34" charset="0"/>
              <a:buAutoNum type="arabicPeriod"/>
            </a:pPr>
            <a:r>
              <a:rPr lang="en-CA" b="0" smtClean="0">
                <a:latin typeface="Open Sans"/>
                <a:ea typeface="ＭＳ Ｐゴシック" pitchFamily="34" charset="-128"/>
                <a:cs typeface="Open Sans"/>
              </a:rPr>
              <a:t>Macular Edema</a:t>
            </a:r>
          </a:p>
          <a:p>
            <a:pPr marL="341313" indent="-341313">
              <a:lnSpc>
                <a:spcPct val="120000"/>
              </a:lnSpc>
              <a:buFont typeface="Calibri Light" pitchFamily="34" charset="0"/>
              <a:buAutoNum type="arabicPeriod"/>
            </a:pPr>
            <a:endParaRPr lang="en-US" b="0" smtClean="0">
              <a:latin typeface="Open Sans"/>
              <a:ea typeface="ＭＳ Ｐゴシック" pitchFamily="34" charset="-128"/>
              <a:cs typeface="Open Sans"/>
            </a:endParaRPr>
          </a:p>
          <a:p>
            <a:pPr marL="341313" indent="-341313">
              <a:lnSpc>
                <a:spcPct val="120000"/>
              </a:lnSpc>
              <a:buFont typeface="Calibri Light" pitchFamily="34" charset="0"/>
              <a:buAutoNum type="arabicPeriod"/>
            </a:pPr>
            <a:r>
              <a:rPr lang="en-US" b="0" smtClean="0">
                <a:latin typeface="Open Sans"/>
                <a:ea typeface="ＭＳ Ｐゴシック" pitchFamily="34" charset="-128"/>
                <a:cs typeface="Open Sans"/>
              </a:rPr>
              <a:t>Non-proliferative and Proliferative</a:t>
            </a:r>
          </a:p>
          <a:p>
            <a:pPr marL="341313" indent="-341313">
              <a:lnSpc>
                <a:spcPct val="120000"/>
              </a:lnSpc>
              <a:buFont typeface="Calibri Light" pitchFamily="34" charset="0"/>
              <a:buAutoNum type="arabicPeriod"/>
            </a:pPr>
            <a:endParaRPr lang="en-US" b="0" smtClean="0">
              <a:latin typeface="Open Sans"/>
              <a:ea typeface="ＭＳ Ｐゴシック" pitchFamily="34" charset="-128"/>
              <a:cs typeface="Open Sans"/>
            </a:endParaRPr>
          </a:p>
          <a:p>
            <a:pPr marL="341313" indent="-341313">
              <a:lnSpc>
                <a:spcPct val="120000"/>
              </a:lnSpc>
              <a:buFont typeface="Calibri Light" pitchFamily="34" charset="0"/>
              <a:buAutoNum type="arabicPeriod"/>
            </a:pPr>
            <a:r>
              <a:rPr lang="en-CA" b="0" smtClean="0">
                <a:latin typeface="Open Sans"/>
                <a:ea typeface="ＭＳ Ｐゴシック" pitchFamily="34" charset="-128"/>
                <a:cs typeface="Open Sans"/>
              </a:rPr>
              <a:t>Retinal Capillary Closure</a:t>
            </a:r>
          </a:p>
        </p:txBody>
      </p:sp>
      <p:sp>
        <p:nvSpPr>
          <p:cNvPr id="27650" name="Title 3"/>
          <p:cNvSpPr>
            <a:spLocks noGrp="1"/>
          </p:cNvSpPr>
          <p:nvPr>
            <p:ph type="title" idx="4294967295"/>
          </p:nvPr>
        </p:nvSpPr>
        <p:spPr/>
        <p:txBody>
          <a:bodyPr/>
          <a:lstStyle/>
          <a:p>
            <a:pPr>
              <a:defRPr/>
            </a:pPr>
            <a:r>
              <a:rPr lang="en-CA" dirty="0">
                <a:solidFill>
                  <a:schemeClr val="accent1">
                    <a:lumMod val="50000"/>
                  </a:schemeClr>
                </a:solidFill>
              </a:rPr>
              <a:t>Forms of Retinopathy</a:t>
            </a:r>
          </a:p>
        </p:txBody>
      </p:sp>
      <p:sp>
        <p:nvSpPr>
          <p:cNvPr id="38915"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2"/>
          <p:cNvSpPr>
            <a:spLocks noGrp="1"/>
          </p:cNvSpPr>
          <p:nvPr>
            <p:ph idx="4294967295"/>
          </p:nvPr>
        </p:nvSpPr>
        <p:spPr>
          <a:xfrm>
            <a:off x="990600" y="1752600"/>
            <a:ext cx="7772400" cy="4114800"/>
          </a:xfrm>
        </p:spPr>
        <p:txBody>
          <a:bodyPr/>
          <a:lstStyle/>
          <a:p>
            <a:pPr marL="341313" indent="-341313"/>
            <a:r>
              <a:rPr lang="en-US" b="0" smtClean="0">
                <a:latin typeface="Open Sans"/>
                <a:ea typeface="ＭＳ Ｐゴシック" pitchFamily="34" charset="-128"/>
                <a:cs typeface="Open Sans"/>
              </a:rPr>
              <a:t>Diffuse or focal vascular leakage at the macula</a:t>
            </a:r>
          </a:p>
          <a:p>
            <a:pPr marL="341313" indent="-341313"/>
            <a:endParaRPr lang="en-US" sz="2000" b="0" smtClean="0">
              <a:latin typeface="Open Sans"/>
              <a:ea typeface="ＭＳ Ｐゴシック" pitchFamily="34" charset="-128"/>
              <a:cs typeface="Open Sans"/>
            </a:endParaRPr>
          </a:p>
        </p:txBody>
      </p:sp>
      <p:pic>
        <p:nvPicPr>
          <p:cNvPr id="40962" name="Picture 3" descr="C:\Users\Steven\AppData\Local\Microsoft\Windows\Temporary Internet Files\Content.IE5\WHO6902I\MP900337254[1].jpg"/>
          <p:cNvPicPr>
            <a:picLocks noChangeAspect="1" noChangeArrowheads="1"/>
          </p:cNvPicPr>
          <p:nvPr/>
        </p:nvPicPr>
        <p:blipFill>
          <a:blip r:embed="rId3">
            <a:clrChange>
              <a:clrFrom>
                <a:srgbClr val="FCFCFC"/>
              </a:clrFrom>
              <a:clrTo>
                <a:srgbClr val="FCFCFC">
                  <a:alpha val="0"/>
                </a:srgbClr>
              </a:clrTo>
            </a:clrChange>
          </a:blip>
          <a:srcRect/>
          <a:stretch>
            <a:fillRect/>
          </a:stretch>
        </p:blipFill>
        <p:spPr bwMode="auto">
          <a:xfrm>
            <a:off x="2552700" y="2665413"/>
            <a:ext cx="4038600" cy="2881312"/>
          </a:xfrm>
          <a:prstGeom prst="rect">
            <a:avLst/>
          </a:prstGeom>
          <a:noFill/>
          <a:ln w="9525">
            <a:noFill/>
            <a:miter lim="800000"/>
            <a:headEnd/>
            <a:tailEnd/>
          </a:ln>
        </p:spPr>
      </p:pic>
      <p:sp>
        <p:nvSpPr>
          <p:cNvPr id="40963" name="Title 3"/>
          <p:cNvSpPr>
            <a:spLocks noGrp="1"/>
          </p:cNvSpPr>
          <p:nvPr>
            <p:ph type="title" idx="4294967295"/>
          </p:nvPr>
        </p:nvSpPr>
        <p:spPr/>
        <p:txBody>
          <a:bodyPr/>
          <a:lstStyle/>
          <a:p>
            <a:r>
              <a:rPr lang="en-CA" smtClean="0">
                <a:latin typeface="Open Sans"/>
                <a:ea typeface="ＭＳ Ｐゴシック" pitchFamily="34" charset="-128"/>
                <a:cs typeface="Open Sans"/>
              </a:rPr>
              <a:t>Macular Edema</a:t>
            </a:r>
          </a:p>
        </p:txBody>
      </p:sp>
      <p:sp>
        <p:nvSpPr>
          <p:cNvPr id="40964"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2"/>
          <p:cNvSpPr>
            <a:spLocks noGrp="1"/>
          </p:cNvSpPr>
          <p:nvPr>
            <p:ph idx="4294967295"/>
          </p:nvPr>
        </p:nvSpPr>
        <p:spPr>
          <a:xfrm>
            <a:off x="990600" y="1752600"/>
            <a:ext cx="7772400" cy="4114800"/>
          </a:xfrm>
        </p:spPr>
        <p:txBody>
          <a:bodyPr/>
          <a:lstStyle/>
          <a:p>
            <a:pPr marL="341313" indent="-341313">
              <a:lnSpc>
                <a:spcPct val="100000"/>
              </a:lnSpc>
            </a:pPr>
            <a:r>
              <a:rPr lang="en-US" b="0" smtClean="0">
                <a:latin typeface="Open Sans"/>
                <a:ea typeface="ＭＳ Ｐゴシック" pitchFamily="34" charset="-128"/>
                <a:cs typeface="Open Sans"/>
              </a:rPr>
              <a:t>B</a:t>
            </a:r>
            <a:r>
              <a:rPr lang="en-CA" b="0" smtClean="0">
                <a:latin typeface="Open Sans"/>
                <a:ea typeface="ＭＳ Ｐゴシック" pitchFamily="34" charset="-128"/>
                <a:cs typeface="Open Sans"/>
              </a:rPr>
              <a:t>lood vessel changes</a:t>
            </a:r>
          </a:p>
          <a:p>
            <a:pPr marL="341313" indent="-341313">
              <a:lnSpc>
                <a:spcPct val="100000"/>
              </a:lnSpc>
            </a:pPr>
            <a:endParaRPr lang="en-CA" b="0" smtClean="0">
              <a:latin typeface="Open Sans"/>
              <a:ea typeface="ＭＳ Ｐゴシック" pitchFamily="34" charset="-128"/>
              <a:cs typeface="Open Sans"/>
            </a:endParaRPr>
          </a:p>
          <a:p>
            <a:pPr marL="341313" indent="-341313">
              <a:lnSpc>
                <a:spcPct val="100000"/>
              </a:lnSpc>
            </a:pPr>
            <a:r>
              <a:rPr lang="en-CA" b="0" smtClean="0">
                <a:latin typeface="Open Sans"/>
                <a:ea typeface="ＭＳ Ｐゴシック" pitchFamily="34" charset="-128"/>
                <a:cs typeface="Open Sans"/>
              </a:rPr>
              <a:t>Non-proliferative </a:t>
            </a:r>
            <a:endParaRPr lang="en-CA" b="0" smtClean="0">
              <a:latin typeface="Open Sans"/>
              <a:ea typeface="ＭＳ Ｐゴシック" pitchFamily="34" charset="-128"/>
              <a:cs typeface="Open Sans"/>
              <a:sym typeface="Wingdings" pitchFamily="2" charset="2"/>
            </a:endParaRPr>
          </a:p>
          <a:p>
            <a:pPr marL="685800" lvl="2" indent="-342900">
              <a:lnSpc>
                <a:spcPct val="110000"/>
              </a:lnSpc>
              <a:buFont typeface="Arial" charset="0"/>
              <a:buChar char="–"/>
            </a:pPr>
            <a:r>
              <a:rPr lang="en-CA" sz="2000" smtClean="0">
                <a:latin typeface="Open Sans"/>
                <a:ea typeface="Open Sans"/>
                <a:cs typeface="Open Sans"/>
              </a:rPr>
              <a:t>Microaneurysms, intraretinal hemorrhage, vascular tortuosity and vascular malformation</a:t>
            </a:r>
          </a:p>
          <a:p>
            <a:pPr marL="341313" indent="-341313">
              <a:lnSpc>
                <a:spcPct val="100000"/>
              </a:lnSpc>
            </a:pPr>
            <a:endParaRPr lang="en-CA" b="0" smtClean="0">
              <a:latin typeface="Open Sans"/>
              <a:ea typeface="ＭＳ Ｐゴシック" pitchFamily="34" charset="-128"/>
              <a:cs typeface="Open Sans"/>
            </a:endParaRPr>
          </a:p>
          <a:p>
            <a:pPr marL="341313" indent="-341313">
              <a:lnSpc>
                <a:spcPct val="100000"/>
              </a:lnSpc>
            </a:pPr>
            <a:r>
              <a:rPr lang="en-CA" b="0" smtClean="0">
                <a:latin typeface="Open Sans"/>
                <a:ea typeface="ＭＳ Ｐゴシック" pitchFamily="34" charset="-128"/>
                <a:cs typeface="Open Sans"/>
              </a:rPr>
              <a:t>Proliferative</a:t>
            </a:r>
          </a:p>
          <a:p>
            <a:pPr marL="685800" lvl="2" indent="-342900">
              <a:lnSpc>
                <a:spcPct val="100000"/>
              </a:lnSpc>
              <a:buFont typeface="Arial" charset="0"/>
              <a:buChar char="–"/>
            </a:pPr>
            <a:r>
              <a:rPr lang="en-CA" sz="2000" smtClean="0">
                <a:latin typeface="Open Sans"/>
                <a:ea typeface="Open Sans"/>
                <a:cs typeface="Open Sans"/>
              </a:rPr>
              <a:t>Abnormal vessel growth</a:t>
            </a:r>
          </a:p>
        </p:txBody>
      </p:sp>
      <p:sp>
        <p:nvSpPr>
          <p:cNvPr id="43010" name="Title 3"/>
          <p:cNvSpPr>
            <a:spLocks noGrp="1"/>
          </p:cNvSpPr>
          <p:nvPr>
            <p:ph type="title" idx="4294967295"/>
          </p:nvPr>
        </p:nvSpPr>
        <p:spPr/>
        <p:txBody>
          <a:bodyPr/>
          <a:lstStyle/>
          <a:p>
            <a:r>
              <a:rPr lang="en-CA" sz="3200" smtClean="0">
                <a:latin typeface="Open Sans"/>
                <a:ea typeface="ＭＳ Ｐゴシック" pitchFamily="34" charset="-128"/>
                <a:cs typeface="Open Sans"/>
              </a:rPr>
              <a:t>Non-proliferative/Proliferative Retinopathy</a:t>
            </a:r>
          </a:p>
        </p:txBody>
      </p:sp>
      <p:sp>
        <p:nvSpPr>
          <p:cNvPr id="43011"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ea typeface="Open Sans"/>
                <a:cs typeface="Open Sans"/>
              </a:rPr>
              <a:t>2018 Diabetes Canada CPG – Chapter 30.  Retinopathy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1499</TotalTime>
  <Words>4315</Words>
  <Application>Microsoft Macintosh PowerPoint</Application>
  <PresentationFormat>Letter Paper (8.5x11 in)</PresentationFormat>
  <Paragraphs>322</Paragraphs>
  <Slides>34</Slides>
  <Notes>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34</vt:i4>
      </vt:variant>
    </vt:vector>
  </HeadingPairs>
  <TitlesOfParts>
    <vt:vector size="45" baseType="lpstr">
      <vt:lpstr>Calibri</vt:lpstr>
      <vt:lpstr>Calibri Light</vt:lpstr>
      <vt:lpstr>ＭＳ Ｐゴシック</vt:lpstr>
      <vt:lpstr>Open Sans</vt:lpstr>
      <vt:lpstr>Open Sans Light</vt:lpstr>
      <vt:lpstr>Times New Roman</vt:lpstr>
      <vt:lpstr>Verdana</vt:lpstr>
      <vt:lpstr>Wingdings</vt:lpstr>
      <vt:lpstr>Arial</vt:lpstr>
      <vt:lpstr>Office Theme</vt:lpstr>
      <vt:lpstr>1_Office Theme</vt:lpstr>
      <vt:lpstr>Retinopathy</vt:lpstr>
      <vt:lpstr>PowerPoint Presentation</vt:lpstr>
      <vt:lpstr>Key Changes</vt:lpstr>
      <vt:lpstr>Retinopathy Checklist</vt:lpstr>
      <vt:lpstr>Diabetic Retinopathy Most Common Cause of Blindness Among Working Age</vt:lpstr>
      <vt:lpstr>Retinopathy Increases Morbidity and Mortality</vt:lpstr>
      <vt:lpstr>Forms of Retinopathy</vt:lpstr>
      <vt:lpstr>Macular Edema</vt:lpstr>
      <vt:lpstr>Non-proliferative/Proliferative Retinopathy</vt:lpstr>
      <vt:lpstr>Retinal Capillary Closure</vt:lpstr>
      <vt:lpstr>Screening for Retinopathy</vt:lpstr>
      <vt:lpstr>Retinopathy (cont’d)</vt:lpstr>
      <vt:lpstr>Risk Factors for Progression </vt:lpstr>
      <vt:lpstr>Delay of the Disease</vt:lpstr>
      <vt:lpstr> DCCT: Reduction in Retinopathy with Intensive Glycemic Control</vt:lpstr>
      <vt:lpstr>UKPDS38: Reduction in Microvascular Complications with Blood Pressure Control</vt:lpstr>
      <vt:lpstr>UKPDS38: Reduction in Retinopathy with Blood Pressure Control</vt:lpstr>
      <vt:lpstr>PowerPoint Presentation</vt:lpstr>
      <vt:lpstr>PowerPoint Presentation</vt:lpstr>
      <vt:lpstr>Diabetic Retinopathy CAN be Treated</vt:lpstr>
      <vt:lpstr>PowerPoint Presentation</vt:lpstr>
      <vt:lpstr>Recommendation 1</vt:lpstr>
      <vt:lpstr>Recommendation 2</vt:lpstr>
      <vt:lpstr>Recommendation 3</vt:lpstr>
      <vt:lpstr>Recommendation 4</vt:lpstr>
      <vt:lpstr>Recommendation 5</vt:lpstr>
      <vt:lpstr>Recommendation 6</vt:lpstr>
      <vt:lpstr>Recommendation 7</vt:lpstr>
      <vt:lpstr>Recommendation 8</vt:lpstr>
      <vt:lpstr>Key Messages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88</cp:revision>
  <cp:lastPrinted>2017-01-20T14:54:31Z</cp:lastPrinted>
  <dcterms:created xsi:type="dcterms:W3CDTF">2016-12-08T13:37:53Z</dcterms:created>
  <dcterms:modified xsi:type="dcterms:W3CDTF">2018-10-24T02:52:11Z</dcterms:modified>
</cp:coreProperties>
</file>